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media/image26.jp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handoutMasterIdLst>
    <p:handoutMasterId r:id="rId44"/>
  </p:handoutMasterIdLst>
  <p:sldIdLst>
    <p:sldId id="389" r:id="rId2"/>
    <p:sldId id="398" r:id="rId3"/>
    <p:sldId id="399" r:id="rId4"/>
    <p:sldId id="400" r:id="rId5"/>
    <p:sldId id="401" r:id="rId6"/>
    <p:sldId id="397" r:id="rId7"/>
    <p:sldId id="394" r:id="rId8"/>
    <p:sldId id="392" r:id="rId9"/>
    <p:sldId id="390" r:id="rId10"/>
    <p:sldId id="274" r:id="rId11"/>
    <p:sldId id="275" r:id="rId12"/>
    <p:sldId id="273" r:id="rId13"/>
    <p:sldId id="402" r:id="rId14"/>
    <p:sldId id="403" r:id="rId15"/>
    <p:sldId id="404" r:id="rId16"/>
    <p:sldId id="405" r:id="rId17"/>
    <p:sldId id="406" r:id="rId18"/>
    <p:sldId id="407" r:id="rId19"/>
    <p:sldId id="408" r:id="rId20"/>
    <p:sldId id="409" r:id="rId21"/>
    <p:sldId id="410" r:id="rId22"/>
    <p:sldId id="411" r:id="rId23"/>
    <p:sldId id="412" r:id="rId24"/>
    <p:sldId id="413" r:id="rId25"/>
    <p:sldId id="414" r:id="rId26"/>
    <p:sldId id="415" r:id="rId27"/>
    <p:sldId id="416" r:id="rId28"/>
    <p:sldId id="417" r:id="rId29"/>
    <p:sldId id="418" r:id="rId30"/>
    <p:sldId id="419" r:id="rId31"/>
    <p:sldId id="420" r:id="rId32"/>
    <p:sldId id="421" r:id="rId33"/>
    <p:sldId id="422" r:id="rId34"/>
    <p:sldId id="423" r:id="rId35"/>
    <p:sldId id="424" r:id="rId36"/>
    <p:sldId id="425" r:id="rId37"/>
    <p:sldId id="426" r:id="rId38"/>
    <p:sldId id="388" r:id="rId39"/>
    <p:sldId id="277" r:id="rId40"/>
    <p:sldId id="391" r:id="rId41"/>
    <p:sldId id="276" r:id="rId4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45" d="100"/>
          <a:sy n="145" d="100"/>
        </p:scale>
        <p:origin x="624"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380381F-6A81-334A-A01C-30F1A0CEA66B}" type="datetimeFigureOut">
              <a:rPr lang="en-US" smtClean="0"/>
              <a:t>10/31/2016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1CFB07-C05D-5B42-B048-572B2AA2C681}" type="slidenum">
              <a:rPr lang="en-US" smtClean="0"/>
              <a:t>‹#›</a:t>
            </a:fld>
            <a:endParaRPr lang="en-US"/>
          </a:p>
        </p:txBody>
      </p:sp>
    </p:spTree>
    <p:extLst>
      <p:ext uri="{BB962C8B-B14F-4D97-AF65-F5344CB8AC3E}">
        <p14:creationId xmlns:p14="http://schemas.microsoft.com/office/powerpoint/2010/main" val="2109945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E279C3-76EC-A744-9F26-A92392B9C9C0}" type="datetimeFigureOut">
              <a:rPr lang="en-US" smtClean="0"/>
              <a:t>10/31/2016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ADA547-66B6-1445-8A66-7B3B5A68B641}" type="slidenum">
              <a:rPr lang="en-US" smtClean="0"/>
              <a:t>‹#›</a:t>
            </a:fld>
            <a:endParaRPr lang="en-US"/>
          </a:p>
        </p:txBody>
      </p:sp>
    </p:spTree>
    <p:extLst>
      <p:ext uri="{BB962C8B-B14F-4D97-AF65-F5344CB8AC3E}">
        <p14:creationId xmlns:p14="http://schemas.microsoft.com/office/powerpoint/2010/main" val="20562916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733098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14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MS PGothic" charset="0"/>
              </a:rPr>
              <a:t>Brenda Watson   -- PBS   -- said 100 million prescriptions for acid blocking medications … 53% of them unnecessary</a:t>
            </a:r>
          </a:p>
          <a:p>
            <a:pPr eaLnBrk="1" hangingPunct="1">
              <a:spcBef>
                <a:spcPct val="0"/>
              </a:spcBef>
            </a:pPr>
            <a:endParaRPr lang="en-US">
              <a:latin typeface="Calibri" charset="0"/>
              <a:ea typeface="MS PGothic" charset="0"/>
            </a:endParaRPr>
          </a:p>
          <a:p>
            <a:pPr eaLnBrk="1" hangingPunct="1">
              <a:spcBef>
                <a:spcPct val="0"/>
              </a:spcBef>
            </a:pPr>
            <a:r>
              <a:rPr lang="en-US">
                <a:latin typeface="Calibri" charset="0"/>
                <a:ea typeface="MS PGothic" charset="0"/>
              </a:rPr>
              <a:t>Same symptoms for too little acid as for too much</a:t>
            </a:r>
          </a:p>
        </p:txBody>
      </p:sp>
      <p:sp>
        <p:nvSpPr>
          <p:cNvPr id="614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MS PGothic" charset="0"/>
                <a:cs typeface="MS PGothic" charset="0"/>
              </a:defRPr>
            </a:lvl1pPr>
            <a:lvl2pPr marL="742950" indent="-285750">
              <a:defRPr sz="1200">
                <a:solidFill>
                  <a:schemeClr val="tx1"/>
                </a:solidFill>
                <a:latin typeface="Calibri" charset="0"/>
                <a:ea typeface="MS PGothic" charset="0"/>
                <a:cs typeface="MS PGothic" charset="0"/>
              </a:defRPr>
            </a:lvl2pPr>
            <a:lvl3pPr marL="1143000" indent="-228600">
              <a:defRPr sz="1200">
                <a:solidFill>
                  <a:schemeClr val="tx1"/>
                </a:solidFill>
                <a:latin typeface="Calibri" charset="0"/>
                <a:ea typeface="MS PGothic" charset="0"/>
                <a:cs typeface="MS PGothic" charset="0"/>
              </a:defRPr>
            </a:lvl3pPr>
            <a:lvl4pPr marL="1600200" indent="-228600">
              <a:defRPr sz="1200">
                <a:solidFill>
                  <a:schemeClr val="tx1"/>
                </a:solidFill>
                <a:latin typeface="Calibri" charset="0"/>
                <a:ea typeface="MS PGothic" charset="0"/>
                <a:cs typeface="MS PGothic" charset="0"/>
              </a:defRPr>
            </a:lvl4pPr>
            <a:lvl5pPr marL="2057400" indent="-228600">
              <a:defRPr sz="1200">
                <a:solidFill>
                  <a:schemeClr val="tx1"/>
                </a:solidFill>
                <a:latin typeface="Calibri" charset="0"/>
                <a:ea typeface="MS PGothic" charset="0"/>
                <a:cs typeface="MS PGothic" charset="0"/>
              </a:defRPr>
            </a:lvl5pPr>
            <a:lvl6pPr marL="2514600" indent="-228600" eaLnBrk="0" fontAlgn="base" hangingPunct="0">
              <a:spcBef>
                <a:spcPct val="30000"/>
              </a:spcBef>
              <a:spcAft>
                <a:spcPct val="0"/>
              </a:spcAft>
              <a:defRPr sz="1200">
                <a:solidFill>
                  <a:schemeClr val="tx1"/>
                </a:solidFill>
                <a:latin typeface="Calibri" charset="0"/>
                <a:ea typeface="MS PGothic" charset="0"/>
                <a:cs typeface="MS PGothic" charset="0"/>
              </a:defRPr>
            </a:lvl6pPr>
            <a:lvl7pPr marL="2971800" indent="-228600" eaLnBrk="0" fontAlgn="base" hangingPunct="0">
              <a:spcBef>
                <a:spcPct val="30000"/>
              </a:spcBef>
              <a:spcAft>
                <a:spcPct val="0"/>
              </a:spcAft>
              <a:defRPr sz="1200">
                <a:solidFill>
                  <a:schemeClr val="tx1"/>
                </a:solidFill>
                <a:latin typeface="Calibri" charset="0"/>
                <a:ea typeface="MS PGothic" charset="0"/>
                <a:cs typeface="MS PGothic" charset="0"/>
              </a:defRPr>
            </a:lvl7pPr>
            <a:lvl8pPr marL="3429000" indent="-228600" eaLnBrk="0" fontAlgn="base" hangingPunct="0">
              <a:spcBef>
                <a:spcPct val="30000"/>
              </a:spcBef>
              <a:spcAft>
                <a:spcPct val="0"/>
              </a:spcAft>
              <a:defRPr sz="1200">
                <a:solidFill>
                  <a:schemeClr val="tx1"/>
                </a:solidFill>
                <a:latin typeface="Calibri" charset="0"/>
                <a:ea typeface="MS PGothic" charset="0"/>
                <a:cs typeface="MS PGothic" charset="0"/>
              </a:defRPr>
            </a:lvl8pPr>
            <a:lvl9pPr marL="3886200" indent="-228600" eaLnBrk="0" fontAlgn="base" hangingPunct="0">
              <a:spcBef>
                <a:spcPct val="30000"/>
              </a:spcBef>
              <a:spcAft>
                <a:spcPct val="0"/>
              </a:spcAft>
              <a:defRPr sz="1200">
                <a:solidFill>
                  <a:schemeClr val="tx1"/>
                </a:solidFill>
                <a:latin typeface="Calibri" charset="0"/>
                <a:ea typeface="MS PGothic" charset="0"/>
                <a:cs typeface="MS PGothic" charset="0"/>
              </a:defRPr>
            </a:lvl9pPr>
          </a:lstStyle>
          <a:p>
            <a:fld id="{AC371FC8-5B9A-A541-B053-F11BAE2B303E}" type="slidenum">
              <a:rPr lang="en-US"/>
              <a:pPr/>
              <a:t>13</a:t>
            </a:fld>
            <a:endParaRPr lang="en-US"/>
          </a:p>
        </p:txBody>
      </p:sp>
    </p:spTree>
    <p:extLst>
      <p:ext uri="{BB962C8B-B14F-4D97-AF65-F5344CB8AC3E}">
        <p14:creationId xmlns:p14="http://schemas.microsoft.com/office/powerpoint/2010/main" val="2232143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MS PGothic" charset="0"/>
                <a:cs typeface="MS PGothic" charset="0"/>
              </a:defRPr>
            </a:lvl1pPr>
            <a:lvl2pPr marL="742950" indent="-285750">
              <a:defRPr sz="1200">
                <a:solidFill>
                  <a:schemeClr val="tx1"/>
                </a:solidFill>
                <a:latin typeface="Calibri" charset="0"/>
                <a:ea typeface="MS PGothic" charset="0"/>
                <a:cs typeface="MS PGothic" charset="0"/>
              </a:defRPr>
            </a:lvl2pPr>
            <a:lvl3pPr marL="1143000" indent="-228600">
              <a:defRPr sz="1200">
                <a:solidFill>
                  <a:schemeClr val="tx1"/>
                </a:solidFill>
                <a:latin typeface="Calibri" charset="0"/>
                <a:ea typeface="MS PGothic" charset="0"/>
                <a:cs typeface="MS PGothic" charset="0"/>
              </a:defRPr>
            </a:lvl3pPr>
            <a:lvl4pPr marL="1600200" indent="-228600">
              <a:defRPr sz="1200">
                <a:solidFill>
                  <a:schemeClr val="tx1"/>
                </a:solidFill>
                <a:latin typeface="Calibri" charset="0"/>
                <a:ea typeface="MS PGothic" charset="0"/>
                <a:cs typeface="MS PGothic" charset="0"/>
              </a:defRPr>
            </a:lvl4pPr>
            <a:lvl5pPr marL="2057400" indent="-228600">
              <a:defRPr sz="1200">
                <a:solidFill>
                  <a:schemeClr val="tx1"/>
                </a:solidFill>
                <a:latin typeface="Calibri" charset="0"/>
                <a:ea typeface="MS PGothic" charset="0"/>
                <a:cs typeface="MS PGothic" charset="0"/>
              </a:defRPr>
            </a:lvl5pPr>
            <a:lvl6pPr marL="2514600" indent="-228600" eaLnBrk="0" fontAlgn="base" hangingPunct="0">
              <a:spcBef>
                <a:spcPct val="30000"/>
              </a:spcBef>
              <a:spcAft>
                <a:spcPct val="0"/>
              </a:spcAft>
              <a:defRPr sz="1200">
                <a:solidFill>
                  <a:schemeClr val="tx1"/>
                </a:solidFill>
                <a:latin typeface="Calibri" charset="0"/>
                <a:ea typeface="MS PGothic" charset="0"/>
                <a:cs typeface="MS PGothic" charset="0"/>
              </a:defRPr>
            </a:lvl6pPr>
            <a:lvl7pPr marL="2971800" indent="-228600" eaLnBrk="0" fontAlgn="base" hangingPunct="0">
              <a:spcBef>
                <a:spcPct val="30000"/>
              </a:spcBef>
              <a:spcAft>
                <a:spcPct val="0"/>
              </a:spcAft>
              <a:defRPr sz="1200">
                <a:solidFill>
                  <a:schemeClr val="tx1"/>
                </a:solidFill>
                <a:latin typeface="Calibri" charset="0"/>
                <a:ea typeface="MS PGothic" charset="0"/>
                <a:cs typeface="MS PGothic" charset="0"/>
              </a:defRPr>
            </a:lvl7pPr>
            <a:lvl8pPr marL="3429000" indent="-228600" eaLnBrk="0" fontAlgn="base" hangingPunct="0">
              <a:spcBef>
                <a:spcPct val="30000"/>
              </a:spcBef>
              <a:spcAft>
                <a:spcPct val="0"/>
              </a:spcAft>
              <a:defRPr sz="1200">
                <a:solidFill>
                  <a:schemeClr val="tx1"/>
                </a:solidFill>
                <a:latin typeface="Calibri" charset="0"/>
                <a:ea typeface="MS PGothic" charset="0"/>
                <a:cs typeface="MS PGothic" charset="0"/>
              </a:defRPr>
            </a:lvl8pPr>
            <a:lvl9pPr marL="3886200" indent="-228600" eaLnBrk="0" fontAlgn="base" hangingPunct="0">
              <a:spcBef>
                <a:spcPct val="30000"/>
              </a:spcBef>
              <a:spcAft>
                <a:spcPct val="0"/>
              </a:spcAft>
              <a:defRPr sz="1200">
                <a:solidFill>
                  <a:schemeClr val="tx1"/>
                </a:solidFill>
                <a:latin typeface="Calibri" charset="0"/>
                <a:ea typeface="MS PGothic" charset="0"/>
                <a:cs typeface="MS PGothic" charset="0"/>
              </a:defRPr>
            </a:lvl9pPr>
          </a:lstStyle>
          <a:p>
            <a:fld id="{3EBF3E6B-3468-3147-ACF7-0EEB3DE52165}" type="slidenum">
              <a:rPr lang="en-US">
                <a:latin typeface="Arial" charset="0"/>
              </a:rPr>
              <a:pPr/>
              <a:t>29</a:t>
            </a:fld>
            <a:endParaRPr lang="en-US">
              <a:latin typeface="Arial" charset="0"/>
            </a:endParaRPr>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3556" name="Rectangle 3"/>
          <p:cNvSpPr>
            <a:spLocks noGrp="1" noChangeArrowheads="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zh-TW" altLang="en-US">
              <a:latin typeface="Arial" charset="0"/>
              <a:ea typeface="PMingLiU" charset="0"/>
              <a:cs typeface="PMingLiU" charset="0"/>
            </a:endParaRPr>
          </a:p>
        </p:txBody>
      </p:sp>
    </p:spTree>
    <p:extLst>
      <p:ext uri="{BB962C8B-B14F-4D97-AF65-F5344CB8AC3E}">
        <p14:creationId xmlns:p14="http://schemas.microsoft.com/office/powerpoint/2010/main" val="816239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867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MS PGothic" charset="0"/>
              </a:rPr>
              <a:t>So if we do all of these things…what real changes can we expect to see?</a:t>
            </a:r>
          </a:p>
          <a:p>
            <a:pPr eaLnBrk="1" hangingPunct="1">
              <a:spcBef>
                <a:spcPct val="0"/>
              </a:spcBef>
            </a:pPr>
            <a:endParaRPr lang="en-US">
              <a:latin typeface="Calibri" charset="0"/>
              <a:ea typeface="MS PGothic" charset="0"/>
            </a:endParaRPr>
          </a:p>
        </p:txBody>
      </p:sp>
      <p:sp>
        <p:nvSpPr>
          <p:cNvPr id="28676" name="Header Placeholder 3"/>
          <p:cNvSpPr txBox="1">
            <a:spLocks noGrp="1"/>
          </p:cNvSpPr>
          <p:nvPr/>
        </p:nvSpPr>
        <p:spPr bwMode="auto">
          <a:xfrm>
            <a:off x="0" y="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1" tIns="45716" rIns="91431" bIns="45716"/>
          <a:lstStyle>
            <a:lvl1pPr>
              <a:defRPr sz="1200">
                <a:solidFill>
                  <a:schemeClr val="tx1"/>
                </a:solidFill>
                <a:latin typeface="Calibri" charset="0"/>
                <a:ea typeface="MS PGothic" charset="0"/>
                <a:cs typeface="MS PGothic" charset="0"/>
              </a:defRPr>
            </a:lvl1pPr>
            <a:lvl2pPr marL="742950" indent="-285750">
              <a:defRPr sz="1200">
                <a:solidFill>
                  <a:schemeClr val="tx1"/>
                </a:solidFill>
                <a:latin typeface="Calibri" charset="0"/>
                <a:ea typeface="MS PGothic" charset="0"/>
                <a:cs typeface="MS PGothic" charset="0"/>
              </a:defRPr>
            </a:lvl2pPr>
            <a:lvl3pPr marL="1143000" indent="-228600">
              <a:defRPr sz="1200">
                <a:solidFill>
                  <a:schemeClr val="tx1"/>
                </a:solidFill>
                <a:latin typeface="Calibri" charset="0"/>
                <a:ea typeface="MS PGothic" charset="0"/>
                <a:cs typeface="MS PGothic" charset="0"/>
              </a:defRPr>
            </a:lvl3pPr>
            <a:lvl4pPr marL="1600200" indent="-228600">
              <a:defRPr sz="1200">
                <a:solidFill>
                  <a:schemeClr val="tx1"/>
                </a:solidFill>
                <a:latin typeface="Calibri" charset="0"/>
                <a:ea typeface="MS PGothic" charset="0"/>
                <a:cs typeface="MS PGothic" charset="0"/>
              </a:defRPr>
            </a:lvl4pPr>
            <a:lvl5pPr marL="2057400" indent="-228600">
              <a:defRPr sz="1200">
                <a:solidFill>
                  <a:schemeClr val="tx1"/>
                </a:solidFill>
                <a:latin typeface="Calibri" charset="0"/>
                <a:ea typeface="MS PGothic" charset="0"/>
                <a:cs typeface="MS PGothic" charset="0"/>
              </a:defRPr>
            </a:lvl5pPr>
            <a:lvl6pPr marL="2514600" indent="-228600" eaLnBrk="0" fontAlgn="base" hangingPunct="0">
              <a:spcBef>
                <a:spcPct val="30000"/>
              </a:spcBef>
              <a:spcAft>
                <a:spcPct val="0"/>
              </a:spcAft>
              <a:defRPr sz="1200">
                <a:solidFill>
                  <a:schemeClr val="tx1"/>
                </a:solidFill>
                <a:latin typeface="Calibri" charset="0"/>
                <a:ea typeface="MS PGothic" charset="0"/>
                <a:cs typeface="MS PGothic" charset="0"/>
              </a:defRPr>
            </a:lvl6pPr>
            <a:lvl7pPr marL="2971800" indent="-228600" eaLnBrk="0" fontAlgn="base" hangingPunct="0">
              <a:spcBef>
                <a:spcPct val="30000"/>
              </a:spcBef>
              <a:spcAft>
                <a:spcPct val="0"/>
              </a:spcAft>
              <a:defRPr sz="1200">
                <a:solidFill>
                  <a:schemeClr val="tx1"/>
                </a:solidFill>
                <a:latin typeface="Calibri" charset="0"/>
                <a:ea typeface="MS PGothic" charset="0"/>
                <a:cs typeface="MS PGothic" charset="0"/>
              </a:defRPr>
            </a:lvl7pPr>
            <a:lvl8pPr marL="3429000" indent="-228600" eaLnBrk="0" fontAlgn="base" hangingPunct="0">
              <a:spcBef>
                <a:spcPct val="30000"/>
              </a:spcBef>
              <a:spcAft>
                <a:spcPct val="0"/>
              </a:spcAft>
              <a:defRPr sz="1200">
                <a:solidFill>
                  <a:schemeClr val="tx1"/>
                </a:solidFill>
                <a:latin typeface="Calibri" charset="0"/>
                <a:ea typeface="MS PGothic" charset="0"/>
                <a:cs typeface="MS PGothic" charset="0"/>
              </a:defRPr>
            </a:lvl8pPr>
            <a:lvl9pPr marL="3886200" indent="-228600" eaLnBrk="0" fontAlgn="base" hangingPunct="0">
              <a:spcBef>
                <a:spcPct val="30000"/>
              </a:spcBef>
              <a:spcAft>
                <a:spcPct val="0"/>
              </a:spcAft>
              <a:defRPr sz="1200">
                <a:solidFill>
                  <a:schemeClr val="tx1"/>
                </a:solidFill>
                <a:latin typeface="Calibri" charset="0"/>
                <a:ea typeface="MS PGothic" charset="0"/>
                <a:cs typeface="MS PGothic" charset="0"/>
              </a:defRPr>
            </a:lvl9pPr>
          </a:lstStyle>
          <a:p>
            <a:pPr eaLnBrk="1" hangingPunct="1"/>
            <a:r>
              <a:rPr lang="en-US"/>
              <a:t>Created By Avcom Productions</a:t>
            </a:r>
          </a:p>
        </p:txBody>
      </p:sp>
      <p:sp>
        <p:nvSpPr>
          <p:cNvPr id="28677" name="Slide Number Placeholder 4"/>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1" tIns="45716" rIns="91431" bIns="45716" anchor="b"/>
          <a:lstStyle>
            <a:lvl1pPr>
              <a:defRPr sz="1200">
                <a:solidFill>
                  <a:schemeClr val="tx1"/>
                </a:solidFill>
                <a:latin typeface="Calibri" charset="0"/>
                <a:ea typeface="MS PGothic" charset="0"/>
                <a:cs typeface="MS PGothic" charset="0"/>
              </a:defRPr>
            </a:lvl1pPr>
            <a:lvl2pPr marL="742950" indent="-285750">
              <a:defRPr sz="1200">
                <a:solidFill>
                  <a:schemeClr val="tx1"/>
                </a:solidFill>
                <a:latin typeface="Calibri" charset="0"/>
                <a:ea typeface="MS PGothic" charset="0"/>
                <a:cs typeface="MS PGothic" charset="0"/>
              </a:defRPr>
            </a:lvl2pPr>
            <a:lvl3pPr marL="1143000" indent="-228600">
              <a:defRPr sz="1200">
                <a:solidFill>
                  <a:schemeClr val="tx1"/>
                </a:solidFill>
                <a:latin typeface="Calibri" charset="0"/>
                <a:ea typeface="MS PGothic" charset="0"/>
                <a:cs typeface="MS PGothic" charset="0"/>
              </a:defRPr>
            </a:lvl3pPr>
            <a:lvl4pPr marL="1600200" indent="-228600">
              <a:defRPr sz="1200">
                <a:solidFill>
                  <a:schemeClr val="tx1"/>
                </a:solidFill>
                <a:latin typeface="Calibri" charset="0"/>
                <a:ea typeface="MS PGothic" charset="0"/>
                <a:cs typeface="MS PGothic" charset="0"/>
              </a:defRPr>
            </a:lvl4pPr>
            <a:lvl5pPr marL="2057400" indent="-228600">
              <a:defRPr sz="1200">
                <a:solidFill>
                  <a:schemeClr val="tx1"/>
                </a:solidFill>
                <a:latin typeface="Calibri" charset="0"/>
                <a:ea typeface="MS PGothic" charset="0"/>
                <a:cs typeface="MS PGothic" charset="0"/>
              </a:defRPr>
            </a:lvl5pPr>
            <a:lvl6pPr marL="2514600" indent="-228600" eaLnBrk="0" fontAlgn="base" hangingPunct="0">
              <a:spcBef>
                <a:spcPct val="30000"/>
              </a:spcBef>
              <a:spcAft>
                <a:spcPct val="0"/>
              </a:spcAft>
              <a:defRPr sz="1200">
                <a:solidFill>
                  <a:schemeClr val="tx1"/>
                </a:solidFill>
                <a:latin typeface="Calibri" charset="0"/>
                <a:ea typeface="MS PGothic" charset="0"/>
                <a:cs typeface="MS PGothic" charset="0"/>
              </a:defRPr>
            </a:lvl6pPr>
            <a:lvl7pPr marL="2971800" indent="-228600" eaLnBrk="0" fontAlgn="base" hangingPunct="0">
              <a:spcBef>
                <a:spcPct val="30000"/>
              </a:spcBef>
              <a:spcAft>
                <a:spcPct val="0"/>
              </a:spcAft>
              <a:defRPr sz="1200">
                <a:solidFill>
                  <a:schemeClr val="tx1"/>
                </a:solidFill>
                <a:latin typeface="Calibri" charset="0"/>
                <a:ea typeface="MS PGothic" charset="0"/>
                <a:cs typeface="MS PGothic" charset="0"/>
              </a:defRPr>
            </a:lvl7pPr>
            <a:lvl8pPr marL="3429000" indent="-228600" eaLnBrk="0" fontAlgn="base" hangingPunct="0">
              <a:spcBef>
                <a:spcPct val="30000"/>
              </a:spcBef>
              <a:spcAft>
                <a:spcPct val="0"/>
              </a:spcAft>
              <a:defRPr sz="1200">
                <a:solidFill>
                  <a:schemeClr val="tx1"/>
                </a:solidFill>
                <a:latin typeface="Calibri" charset="0"/>
                <a:ea typeface="MS PGothic" charset="0"/>
                <a:cs typeface="MS PGothic" charset="0"/>
              </a:defRPr>
            </a:lvl8pPr>
            <a:lvl9pPr marL="3886200" indent="-228600" eaLnBrk="0" fontAlgn="base" hangingPunct="0">
              <a:spcBef>
                <a:spcPct val="30000"/>
              </a:spcBef>
              <a:spcAft>
                <a:spcPct val="0"/>
              </a:spcAft>
              <a:defRPr sz="1200">
                <a:solidFill>
                  <a:schemeClr val="tx1"/>
                </a:solidFill>
                <a:latin typeface="Calibri" charset="0"/>
                <a:ea typeface="MS PGothic" charset="0"/>
                <a:cs typeface="MS PGothic" charset="0"/>
              </a:defRPr>
            </a:lvl9pPr>
          </a:lstStyle>
          <a:p>
            <a:pPr algn="r" eaLnBrk="1" hangingPunct="1"/>
            <a:fld id="{4771125C-CBFF-7E42-B775-DAB053877FFC}" type="slidenum">
              <a:rPr lang="en-US"/>
              <a:pPr algn="r" eaLnBrk="1" hangingPunct="1"/>
              <a:t>33</a:t>
            </a:fld>
            <a:endParaRPr lang="en-US"/>
          </a:p>
        </p:txBody>
      </p:sp>
    </p:spTree>
    <p:extLst>
      <p:ext uri="{BB962C8B-B14F-4D97-AF65-F5344CB8AC3E}">
        <p14:creationId xmlns:p14="http://schemas.microsoft.com/office/powerpoint/2010/main" val="1686058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97456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318733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467417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23851" y="88107"/>
            <a:ext cx="7845425" cy="45362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839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77339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1AB904-0E02-8346-9EC7-0C4F1AC699C6}" type="datetimeFigureOut">
              <a:rPr lang="en-US" smtClean="0"/>
              <a:t>10/31/2016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375292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1AB904-0E02-8346-9EC7-0C4F1AC699C6}" type="datetimeFigureOut">
              <a:rPr lang="en-US" smtClean="0"/>
              <a:t>10/31/2016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302917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1AB904-0E02-8346-9EC7-0C4F1AC699C6}" type="datetimeFigureOut">
              <a:rPr lang="en-US" smtClean="0"/>
              <a:t>10/31/2016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073547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1AB904-0E02-8346-9EC7-0C4F1AC699C6}" type="datetimeFigureOut">
              <a:rPr lang="en-US" smtClean="0"/>
              <a:t>10/31/2016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859068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1AB904-0E02-8346-9EC7-0C4F1AC699C6}" type="datetimeFigureOut">
              <a:rPr lang="en-US" smtClean="0"/>
              <a:t>10/31/2016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24118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10/31/2016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42027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10/31/2016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547904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21AB904-0E02-8346-9EC7-0C4F1AC699C6}" type="datetimeFigureOut">
              <a:rPr lang="en-US" smtClean="0"/>
              <a:t>10/31/2016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6C32D8-E308-2649-813D-C0FCD852E51C}" type="slidenum">
              <a:rPr lang="en-US" smtClean="0"/>
              <a:t>‹#›</a:t>
            </a:fld>
            <a:endParaRPr lang="en-US"/>
          </a:p>
        </p:txBody>
      </p:sp>
    </p:spTree>
    <p:extLst>
      <p:ext uri="{BB962C8B-B14F-4D97-AF65-F5344CB8AC3E}">
        <p14:creationId xmlns:p14="http://schemas.microsoft.com/office/powerpoint/2010/main" val="3339682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facebook.com/katie.odom.75?fref=ufi"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9.jpg"/><Relationship Id="rId7" Type="http://schemas.openxmlformats.org/officeDocument/2006/relationships/image" Target="../media/image23.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png"/><Relationship Id="rId10" Type="http://schemas.openxmlformats.org/officeDocument/2006/relationships/image" Target="../media/image26.jpg"/><Relationship Id="rId4" Type="http://schemas.openxmlformats.org/officeDocument/2006/relationships/image" Target="../media/image20.jpg"/><Relationship Id="rId9" Type="http://schemas.openxmlformats.org/officeDocument/2006/relationships/image" Target="../media/image25.jpg"/></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image" Target="../media/image45.jpe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6.xml.rels><?xml version="1.0" encoding="UTF-8" standalone="yes"?>
<Relationships xmlns="http://schemas.openxmlformats.org/package/2006/relationships"><Relationship Id="rId3" Type="http://schemas.openxmlformats.org/officeDocument/2006/relationships/image" Target="../media/image53.jpg"/><Relationship Id="rId7" Type="http://schemas.openxmlformats.org/officeDocument/2006/relationships/image" Target="../media/image57.jpg"/><Relationship Id="rId2" Type="http://schemas.openxmlformats.org/officeDocument/2006/relationships/image" Target="../media/image52.jpg"/><Relationship Id="rId1" Type="http://schemas.openxmlformats.org/officeDocument/2006/relationships/slideLayout" Target="../slideLayouts/slideLayout2.xml"/><Relationship Id="rId6" Type="http://schemas.openxmlformats.org/officeDocument/2006/relationships/image" Target="../media/image56.jpg"/><Relationship Id="rId5" Type="http://schemas.openxmlformats.org/officeDocument/2006/relationships/image" Target="../media/image55.jpg"/><Relationship Id="rId4" Type="http://schemas.openxmlformats.org/officeDocument/2006/relationships/image" Target="../media/image54.jpg"/></Relationships>
</file>

<file path=ppt/slides/_rels/slide2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34.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Clever Event Topics </a:t>
            </a:r>
            <a:endParaRPr lang="en-US" sz="3200" dirty="0"/>
          </a:p>
        </p:txBody>
      </p:sp>
      <p:sp>
        <p:nvSpPr>
          <p:cNvPr id="3" name="Content Placeholder 2"/>
          <p:cNvSpPr>
            <a:spLocks noGrp="1"/>
          </p:cNvSpPr>
          <p:nvPr>
            <p:ph idx="1"/>
          </p:nvPr>
        </p:nvSpPr>
        <p:spPr/>
        <p:txBody>
          <a:bodyPr>
            <a:normAutofit/>
          </a:bodyPr>
          <a:lstStyle/>
          <a:p>
            <a:r>
              <a:rPr lang="en-US" sz="2000" dirty="0">
                <a:hlinkClick r:id="rId2"/>
              </a:rPr>
              <a:t>Katie Odom</a:t>
            </a:r>
            <a:r>
              <a:rPr lang="en-US" sz="2000" dirty="0"/>
              <a:t> Ghouls Night Out, Coffee &amp; Conversation, Mimosas and Makeup, Leave the Aging to the Wine &amp; Cheese</a:t>
            </a:r>
          </a:p>
        </p:txBody>
      </p:sp>
      <p:pic>
        <p:nvPicPr>
          <p:cNvPr id="4" name="Picture 3"/>
          <p:cNvPicPr>
            <a:picLocks noChangeAspect="1"/>
          </p:cNvPicPr>
          <p:nvPr/>
        </p:nvPicPr>
        <p:blipFill>
          <a:blip r:embed="rId3"/>
          <a:stretch>
            <a:fillRect/>
          </a:stretch>
        </p:blipFill>
        <p:spPr>
          <a:xfrm>
            <a:off x="0" y="0"/>
            <a:ext cx="9144000" cy="5143500"/>
          </a:xfrm>
          <a:prstGeom prst="rect">
            <a:avLst/>
          </a:prstGeom>
        </p:spPr>
      </p:pic>
      <p:sp>
        <p:nvSpPr>
          <p:cNvPr id="5" name="TextBox 4"/>
          <p:cNvSpPr txBox="1"/>
          <p:nvPr/>
        </p:nvSpPr>
        <p:spPr>
          <a:xfrm>
            <a:off x="3986521" y="4512794"/>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28710693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3702" r="-23702"/>
          <a:stretch>
            <a:fillRect/>
          </a:stretch>
        </p:blipFill>
        <p:spPr>
          <a:xfrm>
            <a:off x="1306286" y="968532"/>
            <a:ext cx="5754941" cy="2435068"/>
          </a:xfrm>
        </p:spPr>
      </p:pic>
      <p:sp>
        <p:nvSpPr>
          <p:cNvPr id="2" name="Title 1"/>
          <p:cNvSpPr>
            <a:spLocks noGrp="1"/>
          </p:cNvSpPr>
          <p:nvPr>
            <p:ph type="title"/>
          </p:nvPr>
        </p:nvSpPr>
        <p:spPr>
          <a:xfrm>
            <a:off x="326571" y="2867659"/>
            <a:ext cx="8483600" cy="2049056"/>
          </a:xfrm>
          <a:ln>
            <a:solidFill>
              <a:srgbClr val="FF0000"/>
            </a:solidFill>
          </a:ln>
        </p:spPr>
        <p:txBody>
          <a:bodyPr>
            <a:normAutofit/>
          </a:bodyPr>
          <a:lstStyle/>
          <a:p>
            <a:pPr algn="l"/>
            <a:r>
              <a:rPr lang="en-US" sz="4000" dirty="0" smtClean="0">
                <a:solidFill>
                  <a:srgbClr val="FF0000"/>
                </a:solidFill>
              </a:rPr>
              <a:t>Shaklee Products for Healthy Digestion</a:t>
            </a:r>
            <a:r>
              <a:rPr lang="en-US" sz="3600" dirty="0" smtClean="0">
                <a:solidFill>
                  <a:srgbClr val="FF0000"/>
                </a:solidFill>
              </a:rPr>
              <a:t>						</a:t>
            </a:r>
            <a:r>
              <a:rPr lang="en-US" sz="2700" dirty="0" smtClean="0">
                <a:solidFill>
                  <a:srgbClr val="FF0000"/>
                </a:solidFill>
              </a:rPr>
              <a:t> November 1, 2016</a:t>
            </a:r>
            <a:endParaRPr lang="en-US" sz="2700" dirty="0"/>
          </a:p>
        </p:txBody>
      </p:sp>
      <p:sp>
        <p:nvSpPr>
          <p:cNvPr id="5" name="Rectangle 4"/>
          <p:cNvSpPr/>
          <p:nvPr/>
        </p:nvSpPr>
        <p:spPr>
          <a:xfrm>
            <a:off x="481009" y="353162"/>
            <a:ext cx="8019523" cy="646331"/>
          </a:xfrm>
          <a:prstGeom prst="rect">
            <a:avLst/>
          </a:prstGeom>
          <a:ln>
            <a:solidFill>
              <a:srgbClr val="FF0000"/>
            </a:solidFill>
          </a:ln>
        </p:spPr>
        <p:txBody>
          <a:bodyPr wrap="square">
            <a:spAutoFit/>
          </a:bodyPr>
          <a:lstStyle/>
          <a:p>
            <a:r>
              <a:rPr lang="en-US" sz="3600" dirty="0" smtClean="0">
                <a:solidFill>
                  <a:srgbClr val="FF0000"/>
                </a:solidFill>
              </a:rPr>
              <a:t>Shaklee Strategies Forum # 10     </a:t>
            </a:r>
            <a:r>
              <a:rPr lang="en-US" sz="3200" dirty="0" smtClean="0">
                <a:solidFill>
                  <a:srgbClr val="FF0000"/>
                </a:solidFill>
              </a:rPr>
              <a:t>Fall 2016</a:t>
            </a:r>
            <a:endParaRPr lang="en-US" sz="3200" dirty="0">
              <a:solidFill>
                <a:srgbClr val="FF0000"/>
              </a:solidFill>
            </a:endParaRPr>
          </a:p>
        </p:txBody>
      </p:sp>
    </p:spTree>
    <p:extLst>
      <p:ext uri="{BB962C8B-B14F-4D97-AF65-F5344CB8AC3E}">
        <p14:creationId xmlns:p14="http://schemas.microsoft.com/office/powerpoint/2010/main" val="21116645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9"/>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a:t>
            </a:r>
            <a:r>
              <a:rPr lang="en-US" sz="3600" b="0" i="0" u="none" strike="noStrike" cap="none" dirty="0">
                <a:solidFill>
                  <a:schemeClr val="dk1"/>
                </a:solidFill>
                <a:latin typeface="Calibri"/>
                <a:ea typeface="Calibri"/>
                <a:cs typeface="Calibri"/>
                <a:sym typeface="Calibri"/>
              </a:rPr>
              <a:t>Team </a:t>
            </a:r>
          </a:p>
        </p:txBody>
      </p:sp>
      <p:sp>
        <p:nvSpPr>
          <p:cNvPr id="125" name="Shape 125"/>
          <p:cNvSpPr txBox="1">
            <a:spLocks noGrp="1"/>
          </p:cNvSpPr>
          <p:nvPr>
            <p:ph type="body" idx="1"/>
          </p:nvPr>
        </p:nvSpPr>
        <p:spPr>
          <a:xfrm>
            <a:off x="3781681" y="3635683"/>
            <a:ext cx="1529933" cy="1363696"/>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Senior Executive </a:t>
            </a:r>
            <a:r>
              <a:rPr lang="en-US" sz="1665" b="0" i="0" u="none" strike="noStrike" cap="none" dirty="0">
                <a:solidFill>
                  <a:schemeClr val="dk1"/>
                </a:solidFill>
                <a:latin typeface="Calibri"/>
                <a:ea typeface="Calibri"/>
                <a:cs typeface="Calibri"/>
                <a:sym typeface="Calibri"/>
              </a:rPr>
              <a:t>Coordinator</a:t>
            </a:r>
          </a:p>
          <a:p>
            <a:pPr marL="0" marR="0" lvl="0" indent="0" algn="ctr" rtl="0">
              <a:lnSpc>
                <a:spcPct val="90000"/>
              </a:lnSpc>
              <a:spcBef>
                <a:spcPts val="333"/>
              </a:spcBef>
              <a:spcAft>
                <a:spcPts val="0"/>
              </a:spcAft>
              <a:buClr>
                <a:schemeClr val="dk1"/>
              </a:buClr>
              <a:buSzPct val="25000"/>
              <a:buFont typeface="Arial"/>
              <a:buNone/>
            </a:pPr>
            <a:r>
              <a:rPr lang="en-US" sz="1665" b="0" i="0" u="none" strike="noStrike" cap="none" dirty="0">
                <a:solidFill>
                  <a:schemeClr val="dk1"/>
                </a:solidFill>
                <a:latin typeface="Calibri"/>
                <a:ea typeface="Calibri"/>
                <a:cs typeface="Calibri"/>
                <a:sym typeface="Calibri"/>
              </a:rPr>
              <a:t>Ashley McDonald</a:t>
            </a: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398926" y="1582187"/>
            <a:ext cx="1229992" cy="1450707"/>
          </a:xfrm>
          <a:prstGeom prst="rect">
            <a:avLst/>
          </a:prstGeom>
          <a:noFill/>
          <a:ln>
            <a:noFill/>
          </a:ln>
        </p:spPr>
      </p:pic>
      <p:pic>
        <p:nvPicPr>
          <p:cNvPr id="128" name="Shape 128"/>
          <p:cNvPicPr preferRelativeResize="0"/>
          <p:nvPr/>
        </p:nvPicPr>
        <p:blipFill rotWithShape="1">
          <a:blip r:embed="rId4">
            <a:alphaModFix/>
          </a:blip>
          <a:srcRect/>
          <a:stretch/>
        </p:blipFill>
        <p:spPr>
          <a:xfrm>
            <a:off x="7635464" y="3386267"/>
            <a:ext cx="1117600" cy="1629915"/>
          </a:xfrm>
          <a:prstGeom prst="rect">
            <a:avLst/>
          </a:prstGeom>
          <a:noFill/>
          <a:ln>
            <a:noFill/>
          </a:ln>
        </p:spPr>
      </p:pic>
      <p:pic>
        <p:nvPicPr>
          <p:cNvPr id="129" name="Shape 129"/>
          <p:cNvPicPr preferRelativeResize="0"/>
          <p:nvPr/>
        </p:nvPicPr>
        <p:blipFill rotWithShape="1">
          <a:blip r:embed="rId5">
            <a:alphaModFix/>
          </a:blip>
          <a:srcRect/>
          <a:stretch/>
        </p:blipFill>
        <p:spPr>
          <a:xfrm>
            <a:off x="5164667" y="3403051"/>
            <a:ext cx="1159821" cy="1596328"/>
          </a:xfrm>
          <a:prstGeom prst="rect">
            <a:avLst/>
          </a:prstGeom>
          <a:noFill/>
          <a:ln>
            <a:noFill/>
          </a:ln>
        </p:spPr>
      </p:pic>
      <p:pic>
        <p:nvPicPr>
          <p:cNvPr id="131" name="Shape 131"/>
          <p:cNvPicPr preferRelativeResize="0"/>
          <p:nvPr/>
        </p:nvPicPr>
        <p:blipFill>
          <a:blip r:embed="rId6">
            <a:extLst>
              <a:ext uri="{28A0092B-C50C-407E-A947-70E740481C1C}">
                <a14:useLocalDpi xmlns:a14="http://schemas.microsoft.com/office/drawing/2010/main" val="0"/>
              </a:ext>
            </a:extLst>
          </a:blip>
          <a:stretch>
            <a:fillRect/>
          </a:stretch>
        </p:blipFill>
        <p:spPr>
          <a:xfrm>
            <a:off x="6155155" y="1144416"/>
            <a:ext cx="1034536" cy="1451940"/>
          </a:xfrm>
          <a:prstGeom prst="rect">
            <a:avLst/>
          </a:prstGeom>
          <a:noFill/>
          <a:ln>
            <a:noFill/>
          </a:ln>
        </p:spPr>
      </p:pic>
      <p:pic>
        <p:nvPicPr>
          <p:cNvPr id="132" name="Shape 132"/>
          <p:cNvPicPr preferRelativeResize="0"/>
          <p:nvPr/>
        </p:nvPicPr>
        <p:blipFill rotWithShape="1">
          <a:blip r:embed="rId7">
            <a:alphaModFix/>
          </a:blip>
          <a:srcRect/>
          <a:stretch/>
        </p:blipFill>
        <p:spPr>
          <a:xfrm>
            <a:off x="2853464" y="3493055"/>
            <a:ext cx="1101300" cy="1539734"/>
          </a:xfrm>
          <a:prstGeom prst="rect">
            <a:avLst/>
          </a:prstGeom>
          <a:noFill/>
          <a:ln>
            <a:noFill/>
          </a:ln>
        </p:spPr>
      </p:pic>
      <p:sp>
        <p:nvSpPr>
          <p:cNvPr id="133" name="Shape 133"/>
          <p:cNvSpPr/>
          <p:nvPr/>
        </p:nvSpPr>
        <p:spPr>
          <a:xfrm>
            <a:off x="168418" y="3161621"/>
            <a:ext cx="1460500" cy="100019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5903017" y="2572609"/>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135" name="Shape 135"/>
          <p:cNvSpPr/>
          <p:nvPr/>
        </p:nvSpPr>
        <p:spPr>
          <a:xfrm>
            <a:off x="1484502" y="3925910"/>
            <a:ext cx="1472141"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 Senior Executive Coordinator   Katie Odom</a:t>
            </a:r>
          </a:p>
        </p:txBody>
      </p:sp>
      <p:sp>
        <p:nvSpPr>
          <p:cNvPr id="137" name="Shape 137"/>
          <p:cNvSpPr txBox="1"/>
          <p:nvPr/>
        </p:nvSpPr>
        <p:spPr>
          <a:xfrm>
            <a:off x="6324488" y="3661721"/>
            <a:ext cx="1251317"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dirty="0" smtClean="0">
                <a:solidFill>
                  <a:schemeClr val="dk1"/>
                </a:solidFill>
                <a:latin typeface="Calibri"/>
                <a:ea typeface="Calibri"/>
                <a:cs typeface="Calibri"/>
                <a:sym typeface="Calibri"/>
              </a:rPr>
              <a:t>Key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Harper Guerra</a:t>
            </a:r>
          </a:p>
        </p:txBody>
      </p:sp>
      <p:sp>
        <p:nvSpPr>
          <p:cNvPr id="3" name="TextBox 2"/>
          <p:cNvSpPr txBox="1"/>
          <p:nvPr/>
        </p:nvSpPr>
        <p:spPr>
          <a:xfrm>
            <a:off x="7643539" y="2596357"/>
            <a:ext cx="1301001" cy="646331"/>
          </a:xfrm>
          <a:prstGeom prst="rect">
            <a:avLst/>
          </a:prstGeom>
          <a:noFill/>
        </p:spPr>
        <p:txBody>
          <a:bodyPr wrap="square" rtlCol="0">
            <a:spAutoFit/>
          </a:bodyPr>
          <a:lstStyle/>
          <a:p>
            <a:pPr algn="ctr"/>
            <a:r>
              <a:rPr lang="en-US" dirty="0" smtClean="0"/>
              <a:t>Francine </a:t>
            </a:r>
            <a:r>
              <a:rPr lang="en-US" dirty="0" err="1" smtClean="0"/>
              <a:t>Roling</a:t>
            </a:r>
            <a:endParaRPr lang="en-US" dirty="0"/>
          </a:p>
        </p:txBody>
      </p:sp>
      <p:pic>
        <p:nvPicPr>
          <p:cNvPr id="4" name="Picture 3" descr="Francine and Tim Roling.jpg"/>
          <p:cNvPicPr>
            <a:picLocks noChangeAspect="1"/>
          </p:cNvPicPr>
          <p:nvPr/>
        </p:nvPicPr>
        <p:blipFill rotWithShape="1">
          <a:blip r:embed="rId8">
            <a:extLst>
              <a:ext uri="{28A0092B-C50C-407E-A947-70E740481C1C}">
                <a14:useLocalDpi xmlns:a14="http://schemas.microsoft.com/office/drawing/2010/main" val="0"/>
              </a:ext>
            </a:extLst>
          </a:blip>
          <a:srcRect l="50071" t="13904" r="32191" b="54930"/>
          <a:stretch/>
        </p:blipFill>
        <p:spPr>
          <a:xfrm>
            <a:off x="7643539" y="1121901"/>
            <a:ext cx="1238564" cy="1450707"/>
          </a:xfrm>
          <a:prstGeom prst="rect">
            <a:avLst/>
          </a:prstGeom>
        </p:spPr>
      </p:pic>
      <p:sp>
        <p:nvSpPr>
          <p:cNvPr id="2" name="Rectangle 1"/>
          <p:cNvSpPr/>
          <p:nvPr/>
        </p:nvSpPr>
        <p:spPr>
          <a:xfrm>
            <a:off x="1988752" y="2701997"/>
            <a:ext cx="1725292" cy="584776"/>
          </a:xfrm>
          <a:prstGeom prst="rect">
            <a:avLst/>
          </a:prstGeom>
        </p:spPr>
        <p:txBody>
          <a:bodyPr wrap="square">
            <a:spAutoFit/>
          </a:bodyPr>
          <a:lstStyle/>
          <a:p>
            <a:pPr algn="ctr"/>
            <a:r>
              <a:rPr lang="en-US" sz="1600" dirty="0" smtClean="0"/>
              <a:t> </a:t>
            </a:r>
            <a:r>
              <a:rPr lang="en-US" sz="1600" dirty="0"/>
              <a:t>Coordinator</a:t>
            </a:r>
          </a:p>
          <a:p>
            <a:pPr algn="ctr"/>
            <a:r>
              <a:rPr lang="en-US" sz="1600" dirty="0" smtClean="0"/>
              <a:t>Jean </a:t>
            </a:r>
            <a:r>
              <a:rPr lang="en-US" sz="1600" dirty="0" err="1" smtClean="0"/>
              <a:t>Zbinden</a:t>
            </a:r>
            <a:endParaRPr lang="en-US" sz="1600" dirty="0"/>
          </a:p>
        </p:txBody>
      </p:sp>
      <p:sp>
        <p:nvSpPr>
          <p:cNvPr id="5" name="TextBox 4"/>
          <p:cNvSpPr txBox="1"/>
          <p:nvPr/>
        </p:nvSpPr>
        <p:spPr>
          <a:xfrm>
            <a:off x="4156933" y="2664143"/>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93611" y="1121902"/>
            <a:ext cx="1118704" cy="1450707"/>
          </a:xfrm>
          <a:prstGeom prst="rect">
            <a:avLst/>
          </a:prstGeom>
        </p:spPr>
      </p:pic>
      <p:pic>
        <p:nvPicPr>
          <p:cNvPr id="6" name="Picture 5" descr="Jean Zbinden.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11192" y="1144415"/>
            <a:ext cx="1201837" cy="1557581"/>
          </a:xfrm>
          <a:prstGeom prst="rect">
            <a:avLst/>
          </a:prstGeom>
        </p:spPr>
      </p:pic>
    </p:spTree>
    <p:extLst>
      <p:ext uri="{BB962C8B-B14F-4D97-AF65-F5344CB8AC3E}">
        <p14:creationId xmlns:p14="http://schemas.microsoft.com/office/powerpoint/2010/main" val="347291987"/>
      </p:ext>
    </p:extLst>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13518"/>
            <a:ext cx="8229600" cy="910291"/>
          </a:xfrm>
        </p:spPr>
        <p:txBody>
          <a:bodyPr>
            <a:normAutofit/>
          </a:bodyPr>
          <a:lstStyle/>
          <a:p>
            <a:r>
              <a:rPr lang="en-US" sz="2800" dirty="0" smtClean="0"/>
              <a:t>Objectives for Strategies Forum Session 10</a:t>
            </a:r>
            <a:endParaRPr lang="en-US" sz="2800" dirty="0"/>
          </a:p>
        </p:txBody>
      </p:sp>
      <p:sp>
        <p:nvSpPr>
          <p:cNvPr id="4" name="TextBox 3"/>
          <p:cNvSpPr txBox="1"/>
          <p:nvPr/>
        </p:nvSpPr>
        <p:spPr>
          <a:xfrm>
            <a:off x="457200" y="923809"/>
            <a:ext cx="8229601" cy="3139321"/>
          </a:xfrm>
          <a:prstGeom prst="rect">
            <a:avLst/>
          </a:prstGeom>
          <a:noFill/>
        </p:spPr>
        <p:txBody>
          <a:bodyPr wrap="square" rtlCol="0">
            <a:spAutoFit/>
          </a:bodyPr>
          <a:lstStyle/>
          <a:p>
            <a:pPr marL="285750" indent="-285750">
              <a:buFont typeface="Arial"/>
              <a:buChar char="•"/>
            </a:pPr>
            <a:r>
              <a:rPr lang="en-US" dirty="0" smtClean="0"/>
              <a:t>This month, our product focus is healthy digestion and, as we will see, Shaklee has a particularly remarkable product line for both upper digestive issues (stomach, indigestion, gas, reflux) and lower intestinal conditions (IBS, gas, irregularity, </a:t>
            </a:r>
            <a:r>
              <a:rPr lang="en-US" dirty="0" err="1" smtClean="0"/>
              <a:t>etc</a:t>
            </a:r>
            <a:r>
              <a:rPr lang="en-US" dirty="0" smtClean="0"/>
              <a:t>…)</a:t>
            </a:r>
          </a:p>
          <a:p>
            <a:endParaRPr lang="en-US" dirty="0" smtClean="0"/>
          </a:p>
          <a:p>
            <a:pPr marL="285750" indent="-285750">
              <a:buFont typeface="Arial"/>
              <a:buChar char="•"/>
            </a:pPr>
            <a:r>
              <a:rPr lang="is-IS" dirty="0" smtClean="0"/>
              <a:t>We will learn how to generate 1000 new PV with these product collections  every month to help us grow our personal volumes and develop new Directors</a:t>
            </a:r>
          </a:p>
          <a:p>
            <a:endParaRPr lang="is-IS" dirty="0" smtClean="0"/>
          </a:p>
          <a:p>
            <a:pPr marL="285750" indent="-285750">
              <a:buFont typeface="Arial"/>
              <a:buChar char="•"/>
            </a:pPr>
            <a:r>
              <a:rPr lang="is-IS" dirty="0" smtClean="0"/>
              <a:t>We will discuss a variety of options for closing our meetings and appointments</a:t>
            </a:r>
          </a:p>
          <a:p>
            <a:endParaRPr lang="is-IS" dirty="0"/>
          </a:p>
          <a:p>
            <a:pPr marL="285750" indent="-285750">
              <a:buFont typeface="Arial"/>
              <a:buChar char="•"/>
            </a:pPr>
            <a:r>
              <a:rPr lang="en-US" dirty="0" smtClean="0"/>
              <a:t>And to understand the power of events and group meetings that renew our energy &amp; provide inspiring stories to share.										</a:t>
            </a:r>
            <a:endParaRPr lang="en-US" dirty="0"/>
          </a:p>
        </p:txBody>
      </p:sp>
      <p:sp>
        <p:nvSpPr>
          <p:cNvPr id="3" name="TextBox 2"/>
          <p:cNvSpPr txBox="1"/>
          <p:nvPr/>
        </p:nvSpPr>
        <p:spPr>
          <a:xfrm>
            <a:off x="7834895" y="4618049"/>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1737961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228600"/>
            <a:ext cx="5715000" cy="742950"/>
          </a:xfrm>
          <a:ln w="28575">
            <a:solidFill>
              <a:schemeClr val="accent3">
                <a:lumMod val="75000"/>
              </a:schemeClr>
            </a:solidFill>
          </a:ln>
        </p:spPr>
        <p:txBody>
          <a:bodyPr rtlCol="0">
            <a:normAutofit/>
          </a:bodyPr>
          <a:lstStyle/>
          <a:p>
            <a:pPr eaLnBrk="1" fontAlgn="auto" hangingPunct="1">
              <a:spcAft>
                <a:spcPts val="0"/>
              </a:spcAft>
              <a:defRPr/>
            </a:pPr>
            <a:r>
              <a:rPr lang="en-US" sz="3600" dirty="0" smtClean="0">
                <a:ea typeface="+mj-ea"/>
                <a:cs typeface="+mj-cs"/>
              </a:rPr>
              <a:t>Digestive Disorders</a:t>
            </a:r>
            <a:endParaRPr lang="en-US" sz="3600" dirty="0">
              <a:ea typeface="+mj-ea"/>
              <a:cs typeface="+mj-cs"/>
            </a:endParaRPr>
          </a:p>
        </p:txBody>
      </p:sp>
      <p:pic>
        <p:nvPicPr>
          <p:cNvPr id="5123" name="Content Placeholder 3" descr="stomach ache.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1200150"/>
            <a:ext cx="5791200" cy="3943350"/>
          </a:xfrm>
        </p:spPr>
      </p:pic>
      <p:sp>
        <p:nvSpPr>
          <p:cNvPr id="5124" name="TextBox 4"/>
          <p:cNvSpPr txBox="1">
            <a:spLocks noChangeArrowheads="1"/>
          </p:cNvSpPr>
          <p:nvPr/>
        </p:nvSpPr>
        <p:spPr bwMode="auto">
          <a:xfrm>
            <a:off x="2667000" y="614877"/>
            <a:ext cx="6172200" cy="41293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eaLnBrk="1" hangingPunct="1"/>
            <a:endParaRPr lang="en-US" sz="3600" dirty="0"/>
          </a:p>
          <a:p>
            <a:pPr marL="342900" indent="-342900" eaLnBrk="1" hangingPunct="1">
              <a:buFont typeface="Arial" panose="020B0604020202020204" pitchFamily="34" charset="0"/>
              <a:buChar char="•"/>
            </a:pPr>
            <a:r>
              <a:rPr lang="en-US" sz="2400" dirty="0" smtClean="0"/>
              <a:t>Acid </a:t>
            </a:r>
            <a:r>
              <a:rPr lang="en-US" sz="2400" dirty="0"/>
              <a:t>Reflux </a:t>
            </a:r>
            <a:r>
              <a:rPr lang="en-US" sz="2400" dirty="0" smtClean="0"/>
              <a:t>(GERD)</a:t>
            </a:r>
            <a:endParaRPr lang="en-US" sz="2400" dirty="0"/>
          </a:p>
          <a:p>
            <a:pPr eaLnBrk="1" hangingPunct="1">
              <a:buFont typeface="Arial" charset="0"/>
              <a:buChar char="•"/>
            </a:pPr>
            <a:r>
              <a:rPr lang="en-US" sz="2400" dirty="0"/>
              <a:t> Irritable Bowel Disease </a:t>
            </a:r>
          </a:p>
          <a:p>
            <a:pPr eaLnBrk="1" hangingPunct="1">
              <a:lnSpc>
                <a:spcPts val="3500"/>
              </a:lnSpc>
              <a:buFont typeface="Arial" charset="0"/>
              <a:buChar char="•"/>
            </a:pPr>
            <a:r>
              <a:rPr lang="en-US" sz="2400" dirty="0"/>
              <a:t> Inflammatory Bowel Disease </a:t>
            </a:r>
            <a:r>
              <a:rPr lang="en-US" sz="2400" dirty="0" smtClean="0"/>
              <a:t>(Crohn’</a:t>
            </a:r>
            <a:r>
              <a:rPr lang="en-US" altLang="ja-JP" sz="2400" dirty="0" smtClean="0"/>
              <a:t>s, 	Ulcerative </a:t>
            </a:r>
            <a:r>
              <a:rPr lang="en-US" altLang="ja-JP" sz="2400" dirty="0"/>
              <a:t>Colitis)</a:t>
            </a:r>
          </a:p>
          <a:p>
            <a:pPr eaLnBrk="1" hangingPunct="1">
              <a:buFont typeface="Arial" charset="0"/>
              <a:buChar char="•"/>
            </a:pPr>
            <a:r>
              <a:rPr lang="en-US" sz="2400" dirty="0"/>
              <a:t> Bloating</a:t>
            </a:r>
          </a:p>
          <a:p>
            <a:pPr eaLnBrk="1" hangingPunct="1">
              <a:buFont typeface="Arial" charset="0"/>
              <a:buChar char="•"/>
            </a:pPr>
            <a:r>
              <a:rPr lang="en-US" sz="2400" dirty="0"/>
              <a:t> Gas</a:t>
            </a:r>
          </a:p>
          <a:p>
            <a:pPr eaLnBrk="1" hangingPunct="1">
              <a:buFont typeface="Arial" charset="0"/>
              <a:buChar char="•"/>
            </a:pPr>
            <a:r>
              <a:rPr lang="en-US" sz="2400" dirty="0"/>
              <a:t> Constipation</a:t>
            </a:r>
          </a:p>
          <a:p>
            <a:pPr eaLnBrk="1" hangingPunct="1">
              <a:buFont typeface="Arial" charset="0"/>
              <a:buChar char="•"/>
            </a:pPr>
            <a:r>
              <a:rPr lang="en-US" sz="2400" dirty="0"/>
              <a:t> Diarrhea</a:t>
            </a:r>
          </a:p>
          <a:p>
            <a:pPr eaLnBrk="1" hangingPunct="1">
              <a:buFont typeface="Arial" charset="0"/>
              <a:buChar char="•"/>
            </a:pPr>
            <a:r>
              <a:rPr lang="en-US" sz="2400" dirty="0"/>
              <a:t> Burping, belching</a:t>
            </a:r>
          </a:p>
        </p:txBody>
      </p:sp>
      <p:sp>
        <p:nvSpPr>
          <p:cNvPr id="5125" name="TextBox 2"/>
          <p:cNvSpPr txBox="1">
            <a:spLocks noChangeArrowheads="1"/>
          </p:cNvSpPr>
          <p:nvPr/>
        </p:nvSpPr>
        <p:spPr bwMode="auto">
          <a:xfrm>
            <a:off x="7924800" y="4559547"/>
            <a:ext cx="78787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dirty="0"/>
              <a:t>Angie</a:t>
            </a:r>
          </a:p>
        </p:txBody>
      </p:sp>
    </p:spTree>
    <p:extLst>
      <p:ext uri="{BB962C8B-B14F-4D97-AF65-F5344CB8AC3E}">
        <p14:creationId xmlns:p14="http://schemas.microsoft.com/office/powerpoint/2010/main" val="5212605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76200" y="79772"/>
            <a:ext cx="6019800" cy="1085850"/>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Arial" panose="020B0604020202020204" pitchFamily="34" charset="0"/>
              <a:buNone/>
              <a:defRPr/>
            </a:pPr>
            <a:r>
              <a:rPr lang="en-US" sz="3600" b="1" dirty="0" smtClean="0"/>
              <a:t>Upper Digestion</a:t>
            </a:r>
          </a:p>
          <a:p>
            <a:pPr algn="ctr">
              <a:buFont typeface="Arial" panose="020B0604020202020204" pitchFamily="34" charset="0"/>
              <a:buNone/>
              <a:defRPr/>
            </a:pPr>
            <a:r>
              <a:rPr lang="en-US" b="1" dirty="0" smtClean="0"/>
              <a:t>How it works</a:t>
            </a:r>
            <a:endParaRPr lang="en-US" b="1" dirty="0"/>
          </a:p>
        </p:txBody>
      </p:sp>
      <p:pic>
        <p:nvPicPr>
          <p:cNvPr id="7171"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71450"/>
            <a:ext cx="2540000" cy="2162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2" name="TextBox 7"/>
          <p:cNvSpPr txBox="1">
            <a:spLocks noChangeArrowheads="1"/>
          </p:cNvSpPr>
          <p:nvPr/>
        </p:nvSpPr>
        <p:spPr bwMode="auto">
          <a:xfrm>
            <a:off x="381000" y="1252538"/>
            <a:ext cx="5562600" cy="3785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600" b="1" dirty="0">
                <a:latin typeface="Arial" charset="0"/>
              </a:rPr>
              <a:t>In through the mouth </a:t>
            </a:r>
            <a:r>
              <a:rPr lang="en-US" sz="1600" dirty="0">
                <a:latin typeface="Arial" charset="0"/>
              </a:rPr>
              <a:t>where saliva starts to break down starches</a:t>
            </a:r>
            <a:r>
              <a:rPr lang="is-IS" sz="1600" dirty="0">
                <a:latin typeface="Arial" charset="0"/>
              </a:rPr>
              <a:t>…</a:t>
            </a:r>
          </a:p>
          <a:p>
            <a:endParaRPr lang="is-IS" sz="1600" dirty="0">
              <a:latin typeface="Arial" charset="0"/>
            </a:endParaRPr>
          </a:p>
          <a:p>
            <a:r>
              <a:rPr lang="is-IS" sz="1600" b="1" dirty="0">
                <a:latin typeface="Arial" charset="0"/>
              </a:rPr>
              <a:t>And through the </a:t>
            </a:r>
            <a:r>
              <a:rPr lang="en-US" sz="1600" b="1" dirty="0">
                <a:latin typeface="Arial" charset="0"/>
              </a:rPr>
              <a:t>esophagus </a:t>
            </a:r>
            <a:r>
              <a:rPr lang="en-US" sz="1600" dirty="0">
                <a:latin typeface="Arial" charset="0"/>
              </a:rPr>
              <a:t>who’s main function is to move the food to the stomach.  No digestive juices are present to break down food in the esophagus.</a:t>
            </a:r>
          </a:p>
          <a:p>
            <a:endParaRPr lang="en-US" sz="1600" dirty="0">
              <a:latin typeface="Arial" charset="0"/>
            </a:endParaRPr>
          </a:p>
          <a:p>
            <a:r>
              <a:rPr lang="en-US" sz="1600" b="1" dirty="0">
                <a:latin typeface="Arial" charset="0"/>
              </a:rPr>
              <a:t>To the stomach </a:t>
            </a:r>
            <a:r>
              <a:rPr lang="en-US" sz="1600" dirty="0">
                <a:latin typeface="Arial" charset="0"/>
              </a:rPr>
              <a:t>where the stomach (gastric) acid, made up of hydrochloric acid and sodium chloride, starts digesting proteins.</a:t>
            </a:r>
          </a:p>
          <a:p>
            <a:endParaRPr lang="en-US" sz="1600" dirty="0">
              <a:latin typeface="Arial" charset="0"/>
            </a:endParaRPr>
          </a:p>
          <a:p>
            <a:r>
              <a:rPr lang="en-US" sz="1600" dirty="0">
                <a:latin typeface="Arial" charset="0"/>
              </a:rPr>
              <a:t>There are glands in the stomach lining that produce the digestive juices (acid) and enzymes to break down the proteins.  </a:t>
            </a:r>
            <a:r>
              <a:rPr lang="en-US" sz="1600" b="1" dirty="0">
                <a:latin typeface="Arial" charset="0"/>
              </a:rPr>
              <a:t>So both stomach acid and enzymes are necessary in the digestive process.</a:t>
            </a:r>
          </a:p>
        </p:txBody>
      </p:sp>
      <p:sp>
        <p:nvSpPr>
          <p:cNvPr id="9" name="Oval 8"/>
          <p:cNvSpPr/>
          <p:nvPr/>
        </p:nvSpPr>
        <p:spPr>
          <a:xfrm>
            <a:off x="6096000" y="2333625"/>
            <a:ext cx="2743200" cy="26384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174" name="TextBox 9"/>
          <p:cNvSpPr txBox="1">
            <a:spLocks noChangeArrowheads="1"/>
          </p:cNvSpPr>
          <p:nvPr/>
        </p:nvSpPr>
        <p:spPr bwMode="auto">
          <a:xfrm>
            <a:off x="6273800" y="2281177"/>
            <a:ext cx="2362200" cy="28623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lgn="ctr"/>
            <a:r>
              <a:rPr lang="en-US" sz="1800" dirty="0">
                <a:latin typeface="Arial" charset="0"/>
              </a:rPr>
              <a:t>The digestive process is vital as it is how our foods are broken down in a way our body can absorb.</a:t>
            </a:r>
          </a:p>
          <a:p>
            <a:pPr algn="ctr"/>
            <a:r>
              <a:rPr lang="en-US" sz="1800" dirty="0">
                <a:latin typeface="Arial" charset="0"/>
              </a:rPr>
              <a:t>Without a working digestive system, the body can’t function as intended!</a:t>
            </a:r>
          </a:p>
        </p:txBody>
      </p:sp>
      <p:sp>
        <p:nvSpPr>
          <p:cNvPr id="7175" name="TextBox 1"/>
          <p:cNvSpPr txBox="1">
            <a:spLocks noChangeArrowheads="1"/>
          </p:cNvSpPr>
          <p:nvPr/>
        </p:nvSpPr>
        <p:spPr bwMode="auto">
          <a:xfrm>
            <a:off x="4572000" y="4833938"/>
            <a:ext cx="78787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Angie</a:t>
            </a:r>
          </a:p>
        </p:txBody>
      </p:sp>
    </p:spTree>
    <p:extLst>
      <p:ext uri="{BB962C8B-B14F-4D97-AF65-F5344CB8AC3E}">
        <p14:creationId xmlns:p14="http://schemas.microsoft.com/office/powerpoint/2010/main" val="1845606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txBox="1">
            <a:spLocks/>
          </p:cNvSpPr>
          <p:nvPr/>
        </p:nvSpPr>
        <p:spPr>
          <a:xfrm>
            <a:off x="-762000" y="114300"/>
            <a:ext cx="5943600" cy="1085850"/>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Arial" panose="020B0604020202020204" pitchFamily="34" charset="0"/>
              <a:buNone/>
              <a:defRPr/>
            </a:pPr>
            <a:r>
              <a:rPr lang="en-US" sz="3600" b="1" dirty="0" smtClean="0"/>
              <a:t>Acid Reflux </a:t>
            </a:r>
          </a:p>
          <a:p>
            <a:pPr algn="ctr">
              <a:buFont typeface="Arial" panose="020B0604020202020204" pitchFamily="34" charset="0"/>
              <a:buNone/>
              <a:defRPr/>
            </a:pPr>
            <a:r>
              <a:rPr lang="en-US" b="1" dirty="0" smtClean="0"/>
              <a:t>GERD/Heartburn</a:t>
            </a:r>
            <a:endParaRPr lang="en-US" b="1" dirty="0"/>
          </a:p>
        </p:txBody>
      </p:sp>
      <p:pic>
        <p:nvPicPr>
          <p:cNvPr id="8195"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541860"/>
            <a:ext cx="2971800" cy="3403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96" name="TextBox 4"/>
          <p:cNvSpPr txBox="1">
            <a:spLocks noChangeArrowheads="1"/>
          </p:cNvSpPr>
          <p:nvPr/>
        </p:nvSpPr>
        <p:spPr bwMode="auto">
          <a:xfrm>
            <a:off x="3962400" y="228600"/>
            <a:ext cx="4800600" cy="45243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600" dirty="0">
                <a:latin typeface="Arial" charset="0"/>
              </a:rPr>
              <a:t>Acid Reflux is one type of “esophageal hernias”  </a:t>
            </a:r>
          </a:p>
          <a:p>
            <a:endParaRPr lang="en-US" sz="1600" dirty="0">
              <a:latin typeface="Arial" charset="0"/>
            </a:endParaRPr>
          </a:p>
          <a:p>
            <a:r>
              <a:rPr lang="en-US" sz="1600" dirty="0">
                <a:latin typeface="Arial" charset="0"/>
              </a:rPr>
              <a:t>Estimates show almost </a:t>
            </a:r>
            <a:r>
              <a:rPr lang="en-US" sz="1600" b="1" dirty="0">
                <a:latin typeface="Arial" charset="0"/>
              </a:rPr>
              <a:t>half the people over age 40 have acid reflux</a:t>
            </a:r>
            <a:r>
              <a:rPr lang="en-US" sz="1600" dirty="0">
                <a:latin typeface="Arial" charset="0"/>
              </a:rPr>
              <a:t>.  If left untreated, inflammation or ulceration of the esophagus can occur.</a:t>
            </a:r>
          </a:p>
          <a:p>
            <a:endParaRPr lang="en-US" sz="1600" dirty="0">
              <a:latin typeface="Arial" charset="0"/>
            </a:endParaRPr>
          </a:p>
          <a:p>
            <a:r>
              <a:rPr lang="en-US" sz="1600" dirty="0">
                <a:latin typeface="Arial" charset="0"/>
              </a:rPr>
              <a:t>Occurs when a </a:t>
            </a:r>
            <a:r>
              <a:rPr lang="en-US" sz="1600" b="1" dirty="0">
                <a:latin typeface="Arial" charset="0"/>
              </a:rPr>
              <a:t>backup of the stomach acid enters the esophagus</a:t>
            </a:r>
            <a:r>
              <a:rPr lang="en-US" sz="1600" dirty="0">
                <a:latin typeface="Arial" charset="0"/>
              </a:rPr>
              <a:t>.  This can feel like a burning sensation in the heart or upper abdomen.</a:t>
            </a:r>
          </a:p>
          <a:p>
            <a:endParaRPr lang="en-US" sz="1600" dirty="0">
              <a:latin typeface="Arial" charset="0"/>
            </a:endParaRPr>
          </a:p>
          <a:p>
            <a:r>
              <a:rPr lang="en-US" sz="1600" dirty="0">
                <a:latin typeface="Arial" charset="0"/>
              </a:rPr>
              <a:t>Sufferers of acid reflux can experience </a:t>
            </a:r>
            <a:r>
              <a:rPr lang="en-US" sz="1600" b="1" dirty="0">
                <a:latin typeface="Arial" charset="0"/>
              </a:rPr>
              <a:t>burping, heartburn, regurgitation of acid in the throat, vomiting, pain and/or muscle spasms</a:t>
            </a:r>
            <a:r>
              <a:rPr lang="en-US" sz="1600" dirty="0" smtClean="0">
                <a:latin typeface="Arial" charset="0"/>
              </a:rPr>
              <a:t>.</a:t>
            </a:r>
          </a:p>
          <a:p>
            <a:endParaRPr lang="en-US" sz="1600" dirty="0">
              <a:latin typeface="Arial" charset="0"/>
            </a:endParaRPr>
          </a:p>
          <a:p>
            <a:endParaRPr lang="en-US" sz="1600" dirty="0" smtClean="0">
              <a:latin typeface="Arial" charset="0"/>
            </a:endParaRPr>
          </a:p>
          <a:p>
            <a:endParaRPr lang="en-US" sz="1600" dirty="0">
              <a:latin typeface="Arial" charset="0"/>
            </a:endParaRPr>
          </a:p>
          <a:p>
            <a:endParaRPr lang="en-US" sz="1600" dirty="0" smtClean="0">
              <a:latin typeface="Arial" charset="0"/>
            </a:endParaRPr>
          </a:p>
          <a:p>
            <a:endParaRPr lang="en-US" sz="1600" dirty="0">
              <a:latin typeface="Arial" charset="0"/>
            </a:endParaRPr>
          </a:p>
        </p:txBody>
      </p:sp>
      <p:pic>
        <p:nvPicPr>
          <p:cNvPr id="8197"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9795" y="3551753"/>
            <a:ext cx="2398713" cy="14275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98" name="TextBox 2"/>
          <p:cNvSpPr txBox="1">
            <a:spLocks noChangeArrowheads="1"/>
          </p:cNvSpPr>
          <p:nvPr/>
        </p:nvSpPr>
        <p:spPr bwMode="auto">
          <a:xfrm>
            <a:off x="8166101" y="4794647"/>
            <a:ext cx="78787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Angie</a:t>
            </a:r>
          </a:p>
        </p:txBody>
      </p:sp>
    </p:spTree>
    <p:extLst>
      <p:ext uri="{BB962C8B-B14F-4D97-AF65-F5344CB8AC3E}">
        <p14:creationId xmlns:p14="http://schemas.microsoft.com/office/powerpoint/2010/main" val="796652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txBox="1">
            <a:spLocks/>
          </p:cNvSpPr>
          <p:nvPr/>
        </p:nvSpPr>
        <p:spPr>
          <a:xfrm>
            <a:off x="76200" y="114300"/>
            <a:ext cx="5791200" cy="1257300"/>
          </a:xfrm>
          <a:prstGeom prst="rect">
            <a:avLst/>
          </a:prstGeom>
        </p:spPr>
        <p:txBody>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marL="342900" indent="-342900" algn="ctr">
              <a:spcBef>
                <a:spcPct val="20000"/>
              </a:spcBef>
              <a:buFont typeface="Arial" charset="0"/>
              <a:buNone/>
            </a:pPr>
            <a:r>
              <a:rPr lang="en-US" sz="3600" b="1" dirty="0"/>
              <a:t>John </a:t>
            </a:r>
            <a:r>
              <a:rPr lang="en-US" sz="3600" b="1" dirty="0" err="1" smtClean="0"/>
              <a:t>Jakubowski’s</a:t>
            </a:r>
            <a:r>
              <a:rPr lang="en-US" sz="3600" b="1" dirty="0" smtClean="0"/>
              <a:t> </a:t>
            </a:r>
            <a:endParaRPr lang="en-US" sz="3600" b="1" dirty="0"/>
          </a:p>
          <a:p>
            <a:pPr marL="342900" indent="-342900" algn="ctr">
              <a:spcBef>
                <a:spcPct val="20000"/>
              </a:spcBef>
              <a:buFont typeface="Arial" charset="0"/>
              <a:buNone/>
            </a:pPr>
            <a:r>
              <a:rPr lang="en-US" sz="3600" b="1" dirty="0"/>
              <a:t>Acid Reflux Story</a:t>
            </a:r>
          </a:p>
        </p:txBody>
      </p:sp>
      <p:pic>
        <p:nvPicPr>
          <p:cNvPr id="9219"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36922"/>
            <a:ext cx="2738438" cy="20514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extBox 3"/>
          <p:cNvSpPr txBox="1"/>
          <p:nvPr/>
        </p:nvSpPr>
        <p:spPr>
          <a:xfrm>
            <a:off x="228599" y="1501752"/>
            <a:ext cx="5810387" cy="3462486"/>
          </a:xfrm>
          <a:prstGeom prst="rect">
            <a:avLst/>
          </a:prstGeom>
          <a:noFill/>
        </p:spPr>
        <p:txBody>
          <a:bodyPr wrap="square">
            <a:spAutoFit/>
          </a:bodyPr>
          <a:lstStyle/>
          <a:p>
            <a:pPr>
              <a:spcAft>
                <a:spcPts val="600"/>
              </a:spcAft>
              <a:defRPr/>
            </a:pPr>
            <a:r>
              <a:rPr lang="en-US" dirty="0">
                <a:ea typeface="MS PGothic" charset="-128"/>
                <a:cs typeface="+mn-cs"/>
              </a:rPr>
              <a:t>-   </a:t>
            </a:r>
            <a:r>
              <a:rPr lang="en-US" sz="1600" dirty="0">
                <a:ea typeface="MS PGothic" charset="-128"/>
              </a:rPr>
              <a:t>W</a:t>
            </a:r>
            <a:r>
              <a:rPr lang="en-US" sz="1600" dirty="0" smtClean="0">
                <a:ea typeface="MS PGothic" charset="-128"/>
                <a:cs typeface="+mn-cs"/>
              </a:rPr>
              <a:t>restler </a:t>
            </a:r>
            <a:r>
              <a:rPr lang="en-US" sz="1600" dirty="0">
                <a:ea typeface="MS PGothic" charset="-128"/>
                <a:cs typeface="+mn-cs"/>
              </a:rPr>
              <a:t>since age 14</a:t>
            </a:r>
          </a:p>
          <a:p>
            <a:pPr marL="285750" indent="-285750">
              <a:spcAft>
                <a:spcPts val="600"/>
              </a:spcAft>
              <a:buFontTx/>
              <a:buChar char="-"/>
              <a:defRPr/>
            </a:pPr>
            <a:r>
              <a:rPr lang="en-US" sz="1600" dirty="0">
                <a:ea typeface="MS PGothic" charset="-128"/>
              </a:rPr>
              <a:t>M</a:t>
            </a:r>
            <a:r>
              <a:rPr lang="en-US" sz="1600" dirty="0" smtClean="0">
                <a:ea typeface="MS PGothic" charset="-128"/>
                <a:cs typeface="+mn-cs"/>
              </a:rPr>
              <a:t>any </a:t>
            </a:r>
            <a:r>
              <a:rPr lang="en-US" sz="1600" dirty="0">
                <a:ea typeface="MS PGothic" charset="-128"/>
                <a:cs typeface="+mn-cs"/>
              </a:rPr>
              <a:t>bouts of </a:t>
            </a:r>
            <a:r>
              <a:rPr lang="en-US" sz="1600" dirty="0" smtClean="0">
                <a:ea typeface="MS PGothic" charset="-128"/>
                <a:cs typeface="+mn-cs"/>
              </a:rPr>
              <a:t>bingeing </a:t>
            </a:r>
            <a:r>
              <a:rPr lang="en-US" sz="1600" dirty="0">
                <a:ea typeface="MS PGothic" charset="-128"/>
                <a:cs typeface="+mn-cs"/>
              </a:rPr>
              <a:t>and purging through college </a:t>
            </a:r>
          </a:p>
          <a:p>
            <a:pPr marL="285750" indent="-285750">
              <a:spcAft>
                <a:spcPts val="600"/>
              </a:spcAft>
              <a:buFontTx/>
              <a:buChar char="-"/>
              <a:defRPr/>
            </a:pPr>
            <a:r>
              <a:rPr lang="en-US" sz="1600" dirty="0">
                <a:ea typeface="MS PGothic" charset="-128"/>
              </a:rPr>
              <a:t>H</a:t>
            </a:r>
            <a:r>
              <a:rPr lang="en-US" sz="1600" dirty="0" smtClean="0">
                <a:ea typeface="MS PGothic" charset="-128"/>
                <a:cs typeface="+mn-cs"/>
              </a:rPr>
              <a:t>eartburn </a:t>
            </a:r>
            <a:r>
              <a:rPr lang="en-US" sz="1600" dirty="0">
                <a:ea typeface="MS PGothic" charset="-128"/>
                <a:cs typeface="+mn-cs"/>
              </a:rPr>
              <a:t>for many of his adult years as a result - worse because of poor diet and especially when he consumed alcohol or laid down after eating </a:t>
            </a:r>
          </a:p>
          <a:p>
            <a:pPr marL="285750" indent="-285750">
              <a:spcAft>
                <a:spcPts val="600"/>
              </a:spcAft>
              <a:buFontTx/>
              <a:buChar char="-"/>
              <a:defRPr/>
            </a:pPr>
            <a:r>
              <a:rPr lang="en-US" sz="1600" dirty="0">
                <a:ea typeface="MS PGothic" charset="-128"/>
              </a:rPr>
              <a:t>W</a:t>
            </a:r>
            <a:r>
              <a:rPr lang="en-US" sz="1600" dirty="0" smtClean="0">
                <a:ea typeface="MS PGothic" charset="-128"/>
                <a:cs typeface="+mn-cs"/>
              </a:rPr>
              <a:t>hen </a:t>
            </a:r>
            <a:r>
              <a:rPr lang="en-US" sz="1600" dirty="0">
                <a:ea typeface="MS PGothic" charset="-128"/>
                <a:cs typeface="+mn-cs"/>
              </a:rPr>
              <a:t>turned 40 upper GI scope revealed damage which doctors declared Barrett's Esophagus and prescribed acid blocker for a year until follow up</a:t>
            </a:r>
          </a:p>
          <a:p>
            <a:pPr marL="285750" indent="-285750">
              <a:spcAft>
                <a:spcPts val="600"/>
              </a:spcAft>
              <a:buFontTx/>
              <a:buChar char="-"/>
              <a:defRPr/>
            </a:pPr>
            <a:r>
              <a:rPr lang="en-US" sz="1600" dirty="0">
                <a:ea typeface="MS PGothic" charset="-128"/>
              </a:rPr>
              <a:t>C</a:t>
            </a:r>
            <a:r>
              <a:rPr lang="en-US" sz="1600" dirty="0" smtClean="0">
                <a:ea typeface="MS PGothic" charset="-128"/>
                <a:cs typeface="+mn-cs"/>
              </a:rPr>
              <a:t>hose </a:t>
            </a:r>
            <a:r>
              <a:rPr lang="en-US" sz="1600" dirty="0">
                <a:ea typeface="MS PGothic" charset="-128"/>
                <a:cs typeface="+mn-cs"/>
              </a:rPr>
              <a:t>not to go on the med but to improve nutrition (limit acid, sugars, alcohol) and supplementation!! </a:t>
            </a:r>
            <a:r>
              <a:rPr lang="en-US" sz="1600" dirty="0" err="1">
                <a:ea typeface="MS PGothic" charset="-128"/>
                <a:cs typeface="+mn-cs"/>
              </a:rPr>
              <a:t>Vitalizer</a:t>
            </a:r>
            <a:r>
              <a:rPr lang="en-US" sz="1600" dirty="0">
                <a:ea typeface="MS PGothic" charset="-128"/>
                <a:cs typeface="+mn-cs"/>
              </a:rPr>
              <a:t>, </a:t>
            </a:r>
            <a:r>
              <a:rPr lang="en-US" sz="1600" dirty="0" smtClean="0">
                <a:ea typeface="MS PGothic" charset="-128"/>
                <a:cs typeface="+mn-cs"/>
              </a:rPr>
              <a:t>Alfalfa </a:t>
            </a:r>
            <a:r>
              <a:rPr lang="en-US" sz="1600" dirty="0">
                <a:ea typeface="MS PGothic" charset="-128"/>
                <a:cs typeface="+mn-cs"/>
              </a:rPr>
              <a:t>and </a:t>
            </a:r>
            <a:r>
              <a:rPr lang="en-US" sz="1600" dirty="0" smtClean="0">
                <a:ea typeface="MS PGothic" charset="-128"/>
                <a:cs typeface="+mn-cs"/>
              </a:rPr>
              <a:t>Chewable </a:t>
            </a:r>
            <a:r>
              <a:rPr lang="en-US" sz="1600" dirty="0">
                <a:ea typeface="MS PGothic" charset="-128"/>
              </a:rPr>
              <a:t>C</a:t>
            </a:r>
            <a:r>
              <a:rPr lang="en-US" sz="1600" dirty="0" smtClean="0">
                <a:ea typeface="MS PGothic" charset="-128"/>
                <a:cs typeface="+mn-cs"/>
              </a:rPr>
              <a:t>al </a:t>
            </a:r>
            <a:r>
              <a:rPr lang="en-US" sz="1600" dirty="0">
                <a:ea typeface="MS PGothic" charset="-128"/>
              </a:rPr>
              <a:t>M</a:t>
            </a:r>
            <a:r>
              <a:rPr lang="en-US" sz="1600" dirty="0" smtClean="0">
                <a:ea typeface="MS PGothic" charset="-128"/>
                <a:cs typeface="+mn-cs"/>
              </a:rPr>
              <a:t>ag </a:t>
            </a:r>
            <a:r>
              <a:rPr lang="en-US" sz="1600" dirty="0">
                <a:ea typeface="MS PGothic" charset="-128"/>
                <a:cs typeface="+mn-cs"/>
              </a:rPr>
              <a:t>(2-3 every night before bed) </a:t>
            </a:r>
          </a:p>
          <a:p>
            <a:pPr marL="285750" indent="-285750">
              <a:spcAft>
                <a:spcPts val="600"/>
              </a:spcAft>
              <a:buFontTx/>
              <a:buChar char="-"/>
              <a:defRPr/>
            </a:pPr>
            <a:r>
              <a:rPr lang="en-US" sz="1600" dirty="0">
                <a:ea typeface="MS PGothic" charset="-128"/>
              </a:rPr>
              <a:t>S</a:t>
            </a:r>
            <a:r>
              <a:rPr lang="en-US" sz="1600" dirty="0" smtClean="0">
                <a:ea typeface="MS PGothic" charset="-128"/>
                <a:cs typeface="+mn-cs"/>
              </a:rPr>
              <a:t>ymptoms </a:t>
            </a:r>
            <a:r>
              <a:rPr lang="en-US" sz="1600" dirty="0">
                <a:ea typeface="MS PGothic" charset="-128"/>
                <a:cs typeface="+mn-cs"/>
              </a:rPr>
              <a:t>subsided and ready for follow up in November 2016</a:t>
            </a:r>
          </a:p>
        </p:txBody>
      </p:sp>
      <p:sp>
        <p:nvSpPr>
          <p:cNvPr id="5" name="Oval 4"/>
          <p:cNvSpPr/>
          <p:nvPr/>
        </p:nvSpPr>
        <p:spPr>
          <a:xfrm>
            <a:off x="6096000" y="2333625"/>
            <a:ext cx="2743200" cy="26384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extBox 5"/>
          <p:cNvSpPr txBox="1"/>
          <p:nvPr/>
        </p:nvSpPr>
        <p:spPr>
          <a:xfrm>
            <a:off x="6262689" y="2514601"/>
            <a:ext cx="2403475" cy="2862322"/>
          </a:xfrm>
          <a:prstGeom prst="rect">
            <a:avLst/>
          </a:prstGeom>
          <a:noFill/>
        </p:spPr>
        <p:txBody>
          <a:bodyPr>
            <a:spAutoFit/>
          </a:bodyPr>
          <a:lstStyle/>
          <a:p>
            <a:pPr algn="ctr">
              <a:defRPr/>
            </a:pPr>
            <a:r>
              <a:rPr lang="en-US" b="1" dirty="0">
                <a:ea typeface="MS PGothic" charset="-128"/>
                <a:cs typeface="+mn-cs"/>
              </a:rPr>
              <a:t>Other </a:t>
            </a:r>
            <a:r>
              <a:rPr lang="en-US" b="1" dirty="0" smtClean="0">
                <a:ea typeface="MS PGothic" charset="-128"/>
                <a:cs typeface="+mn-cs"/>
              </a:rPr>
              <a:t>typical </a:t>
            </a:r>
            <a:r>
              <a:rPr lang="en-US" b="1" dirty="0">
                <a:ea typeface="MS PGothic" charset="-128"/>
                <a:cs typeface="+mn-cs"/>
              </a:rPr>
              <a:t>triggers of acid reflux:</a:t>
            </a:r>
          </a:p>
          <a:p>
            <a:pPr algn="ctr">
              <a:defRPr/>
            </a:pPr>
            <a:r>
              <a:rPr lang="en-US" dirty="0">
                <a:ea typeface="MS PGothic" charset="-128"/>
                <a:cs typeface="+mn-cs"/>
              </a:rPr>
              <a:t>Excessive drinking</a:t>
            </a:r>
          </a:p>
          <a:p>
            <a:pPr algn="ctr">
              <a:defRPr/>
            </a:pPr>
            <a:r>
              <a:rPr lang="en-US" dirty="0">
                <a:ea typeface="MS PGothic" charset="-128"/>
                <a:cs typeface="+mn-cs"/>
              </a:rPr>
              <a:t>Coffee</a:t>
            </a:r>
          </a:p>
          <a:p>
            <a:pPr algn="ctr">
              <a:defRPr/>
            </a:pPr>
            <a:r>
              <a:rPr lang="en-US" dirty="0">
                <a:ea typeface="MS PGothic" charset="-128"/>
                <a:cs typeface="+mn-cs"/>
              </a:rPr>
              <a:t>Spicy foods</a:t>
            </a:r>
          </a:p>
          <a:p>
            <a:pPr algn="ctr">
              <a:defRPr/>
            </a:pPr>
            <a:r>
              <a:rPr lang="en-US" dirty="0">
                <a:ea typeface="MS PGothic" charset="-128"/>
                <a:cs typeface="+mn-cs"/>
              </a:rPr>
              <a:t>Soda</a:t>
            </a:r>
          </a:p>
          <a:p>
            <a:pPr algn="ctr">
              <a:defRPr/>
            </a:pPr>
            <a:r>
              <a:rPr lang="en-US" dirty="0">
                <a:ea typeface="MS PGothic" charset="-128"/>
                <a:cs typeface="+mn-cs"/>
              </a:rPr>
              <a:t>Citric fruits</a:t>
            </a:r>
          </a:p>
          <a:p>
            <a:pPr algn="ctr">
              <a:defRPr/>
            </a:pPr>
            <a:r>
              <a:rPr lang="en-US" dirty="0">
                <a:ea typeface="MS PGothic" charset="-128"/>
                <a:cs typeface="+mn-cs"/>
              </a:rPr>
              <a:t>Tomatoes</a:t>
            </a:r>
          </a:p>
          <a:p>
            <a:pPr algn="ctr">
              <a:defRPr/>
            </a:pPr>
            <a:r>
              <a:rPr lang="en-US" dirty="0">
                <a:ea typeface="MS PGothic" charset="-128"/>
                <a:cs typeface="+mn-cs"/>
              </a:rPr>
              <a:t>Excess weight</a:t>
            </a:r>
          </a:p>
          <a:p>
            <a:pPr marL="285750" indent="-285750" algn="ctr">
              <a:buFontTx/>
              <a:buChar char="-"/>
              <a:defRPr/>
            </a:pPr>
            <a:endParaRPr lang="en-US" dirty="0">
              <a:ea typeface="MS PGothic" charset="-128"/>
              <a:cs typeface="+mn-cs"/>
            </a:endParaRPr>
          </a:p>
        </p:txBody>
      </p:sp>
      <p:sp>
        <p:nvSpPr>
          <p:cNvPr id="3" name="TextBox 2"/>
          <p:cNvSpPr txBox="1"/>
          <p:nvPr/>
        </p:nvSpPr>
        <p:spPr>
          <a:xfrm>
            <a:off x="5847243" y="4774168"/>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24345081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1"/>
          <p:cNvSpPr txBox="1">
            <a:spLocks noChangeArrowheads="1"/>
          </p:cNvSpPr>
          <p:nvPr/>
        </p:nvSpPr>
        <p:spPr bwMode="auto">
          <a:xfrm>
            <a:off x="152400" y="691753"/>
            <a:ext cx="4038600" cy="11387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85750" indent="-285750">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buFontTx/>
              <a:buChar char="-"/>
            </a:pPr>
            <a:r>
              <a:rPr lang="en-US" sz="1600" dirty="0">
                <a:latin typeface="Arial" charset="0"/>
              </a:rPr>
              <a:t>Over the counter antacids such as TUMS</a:t>
            </a:r>
          </a:p>
          <a:p>
            <a:pPr>
              <a:buFontTx/>
              <a:buChar char="-"/>
            </a:pPr>
            <a:endParaRPr lang="en-US" sz="1800" dirty="0">
              <a:latin typeface="Arial" charset="0"/>
            </a:endParaRPr>
          </a:p>
          <a:p>
            <a:pPr>
              <a:buFontTx/>
              <a:buChar char="-"/>
            </a:pPr>
            <a:endParaRPr lang="en-US" sz="1800" dirty="0">
              <a:latin typeface="Arial" charset="0"/>
            </a:endParaRPr>
          </a:p>
        </p:txBody>
      </p:sp>
      <p:sp>
        <p:nvSpPr>
          <p:cNvPr id="10243" name="TextBox 2"/>
          <p:cNvSpPr txBox="1">
            <a:spLocks noChangeArrowheads="1"/>
          </p:cNvSpPr>
          <p:nvPr/>
        </p:nvSpPr>
        <p:spPr bwMode="auto">
          <a:xfrm>
            <a:off x="287338" y="2988766"/>
            <a:ext cx="3666291" cy="954107"/>
          </a:xfrm>
          <a:prstGeom prst="rect">
            <a:avLst/>
          </a:prstGeom>
          <a:solidFill>
            <a:srgbClr val="F9F76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400" dirty="0">
                <a:latin typeface="Arial" charset="0"/>
              </a:rPr>
              <a:t>Side Effects of these meds include: nausea, vomiting, diarrhea or constipation, liver damage, blood abnormalities, rashes, joint pain and heart-rhythm changes (rare). </a:t>
            </a:r>
          </a:p>
        </p:txBody>
      </p:sp>
      <p:sp>
        <p:nvSpPr>
          <p:cNvPr id="10244" name="TextBox 3"/>
          <p:cNvSpPr txBox="1">
            <a:spLocks noChangeArrowheads="1"/>
          </p:cNvSpPr>
          <p:nvPr/>
        </p:nvSpPr>
        <p:spPr bwMode="auto">
          <a:xfrm>
            <a:off x="4495800" y="691753"/>
            <a:ext cx="45720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600" dirty="0">
                <a:latin typeface="Arial" charset="0"/>
              </a:rPr>
              <a:t>- Prescription drugs that enhance peristalsis – the wavelike movements that move the food through the GI tract such as </a:t>
            </a:r>
            <a:r>
              <a:rPr lang="en-US" sz="1600" dirty="0" err="1">
                <a:latin typeface="Arial" charset="0"/>
              </a:rPr>
              <a:t>Propulsid</a:t>
            </a:r>
            <a:r>
              <a:rPr lang="en-US" sz="1600" dirty="0">
                <a:latin typeface="Arial" charset="0"/>
              </a:rPr>
              <a:t>.</a:t>
            </a:r>
          </a:p>
        </p:txBody>
      </p:sp>
      <p:sp>
        <p:nvSpPr>
          <p:cNvPr id="10245" name="TextBox 4"/>
          <p:cNvSpPr txBox="1">
            <a:spLocks noChangeArrowheads="1"/>
          </p:cNvSpPr>
          <p:nvPr/>
        </p:nvSpPr>
        <p:spPr bwMode="auto">
          <a:xfrm>
            <a:off x="4495800" y="1559940"/>
            <a:ext cx="4220329" cy="738664"/>
          </a:xfrm>
          <a:prstGeom prst="rect">
            <a:avLst/>
          </a:prstGeom>
          <a:solidFill>
            <a:srgbClr val="F9F76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400" dirty="0">
                <a:latin typeface="Arial" charset="0"/>
              </a:rPr>
              <a:t>Side Effects of these meds include: headache, abdominal pain, runny nose, infections and abnormal vision.</a:t>
            </a:r>
          </a:p>
        </p:txBody>
      </p:sp>
      <p:sp>
        <p:nvSpPr>
          <p:cNvPr id="6" name="TextBox 5"/>
          <p:cNvSpPr txBox="1"/>
          <p:nvPr/>
        </p:nvSpPr>
        <p:spPr>
          <a:xfrm>
            <a:off x="0" y="-24884"/>
            <a:ext cx="8991600" cy="646331"/>
          </a:xfrm>
          <a:prstGeom prst="rect">
            <a:avLst/>
          </a:prstGeom>
          <a:noFill/>
        </p:spPr>
        <p:txBody>
          <a:bodyPr>
            <a:spAutoFit/>
          </a:bodyPr>
          <a:lstStyle/>
          <a:p>
            <a:pPr algn="ctr">
              <a:defRPr/>
            </a:pPr>
            <a:r>
              <a:rPr lang="en-US" sz="3600" b="1" dirty="0">
                <a:latin typeface="+mj-lt"/>
                <a:ea typeface="MS PGothic" charset="-128"/>
                <a:cs typeface="+mn-cs"/>
              </a:rPr>
              <a:t>Conventional Treatments</a:t>
            </a:r>
          </a:p>
        </p:txBody>
      </p:sp>
      <p:sp>
        <p:nvSpPr>
          <p:cNvPr id="10247" name="TextBox 6"/>
          <p:cNvSpPr txBox="1">
            <a:spLocks noChangeArrowheads="1"/>
          </p:cNvSpPr>
          <p:nvPr/>
        </p:nvSpPr>
        <p:spPr bwMode="auto">
          <a:xfrm>
            <a:off x="212725" y="1856642"/>
            <a:ext cx="4016375"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85750" indent="-285750">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buFontTx/>
              <a:buChar char="-"/>
            </a:pPr>
            <a:r>
              <a:rPr lang="en-US" sz="1600" dirty="0">
                <a:latin typeface="Arial" charset="0"/>
              </a:rPr>
              <a:t>Acid blocker prescriptions such as Zantac and Pepcid  </a:t>
            </a:r>
            <a:r>
              <a:rPr lang="en-US" sz="1600" i="1" dirty="0">
                <a:latin typeface="Arial" charset="0"/>
              </a:rPr>
              <a:t>These decrease the amount of acid produced by the stomach.</a:t>
            </a:r>
          </a:p>
        </p:txBody>
      </p:sp>
      <p:sp>
        <p:nvSpPr>
          <p:cNvPr id="10248" name="TextBox 7"/>
          <p:cNvSpPr txBox="1">
            <a:spLocks noChangeArrowheads="1"/>
          </p:cNvSpPr>
          <p:nvPr/>
        </p:nvSpPr>
        <p:spPr bwMode="auto">
          <a:xfrm>
            <a:off x="467068" y="1256478"/>
            <a:ext cx="3486561" cy="523220"/>
          </a:xfrm>
          <a:prstGeom prst="rect">
            <a:avLst/>
          </a:prstGeom>
          <a:solidFill>
            <a:srgbClr val="F9F76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400" dirty="0">
                <a:latin typeface="Arial" charset="0"/>
              </a:rPr>
              <a:t>Should be careful about ingredients and not use one that contains aluminum.</a:t>
            </a:r>
          </a:p>
        </p:txBody>
      </p:sp>
      <p:sp>
        <p:nvSpPr>
          <p:cNvPr id="10249" name="TextBox 8"/>
          <p:cNvSpPr txBox="1">
            <a:spLocks noChangeArrowheads="1"/>
          </p:cNvSpPr>
          <p:nvPr/>
        </p:nvSpPr>
        <p:spPr bwMode="auto">
          <a:xfrm>
            <a:off x="4495800" y="2355056"/>
            <a:ext cx="4495800" cy="1600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800" dirty="0">
                <a:latin typeface="Arial" charset="0"/>
              </a:rPr>
              <a:t>- </a:t>
            </a:r>
            <a:r>
              <a:rPr lang="en-US" sz="1600" dirty="0">
                <a:latin typeface="Arial" charset="0"/>
              </a:rPr>
              <a:t>Prescription drugs called proton-pump inhibitors.  These inhibit the production of acid but are more potent than the more common acid blockers.  Examples include Prilosec and </a:t>
            </a:r>
            <a:r>
              <a:rPr lang="en-US" sz="1600" dirty="0" err="1">
                <a:latin typeface="Arial" charset="0"/>
              </a:rPr>
              <a:t>Prevacid</a:t>
            </a:r>
            <a:r>
              <a:rPr lang="en-US" sz="1600" dirty="0">
                <a:latin typeface="Arial" charset="0"/>
              </a:rPr>
              <a:t>.  </a:t>
            </a:r>
            <a:r>
              <a:rPr lang="en-US" sz="1600" dirty="0" err="1">
                <a:latin typeface="Arial" charset="0"/>
              </a:rPr>
              <a:t>Prevacid</a:t>
            </a:r>
            <a:r>
              <a:rPr lang="en-US" sz="1600" dirty="0">
                <a:latin typeface="Arial" charset="0"/>
              </a:rPr>
              <a:t> (lansoprazole) is not meant for long term use.</a:t>
            </a:r>
          </a:p>
        </p:txBody>
      </p:sp>
      <p:sp>
        <p:nvSpPr>
          <p:cNvPr id="10250" name="TextBox 9"/>
          <p:cNvSpPr txBox="1">
            <a:spLocks noChangeArrowheads="1"/>
          </p:cNvSpPr>
          <p:nvPr/>
        </p:nvSpPr>
        <p:spPr bwMode="auto">
          <a:xfrm>
            <a:off x="4533900" y="4033718"/>
            <a:ext cx="4495800" cy="738664"/>
          </a:xfrm>
          <a:prstGeom prst="rect">
            <a:avLst/>
          </a:prstGeom>
          <a:solidFill>
            <a:srgbClr val="F9F76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400" dirty="0">
                <a:latin typeface="Arial" charset="0"/>
              </a:rPr>
              <a:t>Side Effects of these meds include: headache, diarrhea, abdominal pain, osteoporosis, heart attack and/or kidney disease.</a:t>
            </a:r>
          </a:p>
        </p:txBody>
      </p:sp>
      <p:sp>
        <p:nvSpPr>
          <p:cNvPr id="10251" name="TextBox 10"/>
          <p:cNvSpPr txBox="1">
            <a:spLocks noChangeArrowheads="1"/>
          </p:cNvSpPr>
          <p:nvPr/>
        </p:nvSpPr>
        <p:spPr bwMode="auto">
          <a:xfrm>
            <a:off x="152400" y="4057650"/>
            <a:ext cx="4267200" cy="1107996"/>
          </a:xfrm>
          <a:prstGeom prst="rect">
            <a:avLst/>
          </a:prstGeom>
          <a:noFill/>
          <a:ln w="12700">
            <a:solidFill>
              <a:schemeClr val="accent2"/>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marL="171450" indent="-171450">
              <a:buFont typeface="Arial" panose="020B0604020202020204" pitchFamily="34" charset="0"/>
              <a:buChar char="•"/>
            </a:pPr>
            <a:r>
              <a:rPr lang="en-US" sz="1100" dirty="0">
                <a:latin typeface="Arial" charset="0"/>
              </a:rPr>
              <a:t>http://www.npr.org/sections/health-shots/2016/02/15/465279217/popular-heartburn-pills-can-be-hard-to-stop-and-may-be-risky</a:t>
            </a:r>
          </a:p>
          <a:p>
            <a:endParaRPr lang="en-US" sz="1100" dirty="0">
              <a:latin typeface="Arial" charset="0"/>
            </a:endParaRPr>
          </a:p>
          <a:p>
            <a:pPr marL="171450" indent="-171450">
              <a:buFont typeface="Arial" panose="020B0604020202020204" pitchFamily="34" charset="0"/>
              <a:buChar char="•"/>
            </a:pPr>
            <a:r>
              <a:rPr lang="en-US" sz="1100" dirty="0">
                <a:latin typeface="Arial" charset="0"/>
              </a:rPr>
              <a:t>http://www.consumerreports.org/drugs/new-risk-with-common-ppi-heartburn-drugs/</a:t>
            </a:r>
          </a:p>
        </p:txBody>
      </p:sp>
      <p:sp>
        <p:nvSpPr>
          <p:cNvPr id="10252" name="TextBox 1"/>
          <p:cNvSpPr txBox="1">
            <a:spLocks noChangeArrowheads="1"/>
          </p:cNvSpPr>
          <p:nvPr/>
        </p:nvSpPr>
        <p:spPr bwMode="auto">
          <a:xfrm>
            <a:off x="7696200" y="4850606"/>
            <a:ext cx="78787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Angie</a:t>
            </a:r>
          </a:p>
        </p:txBody>
      </p:sp>
    </p:spTree>
    <p:extLst>
      <p:ext uri="{BB962C8B-B14F-4D97-AF65-F5344CB8AC3E}">
        <p14:creationId xmlns:p14="http://schemas.microsoft.com/office/powerpoint/2010/main" val="4043705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114300"/>
            <a:ext cx="8991600" cy="646331"/>
          </a:xfrm>
          <a:prstGeom prst="rect">
            <a:avLst/>
          </a:prstGeom>
          <a:noFill/>
        </p:spPr>
        <p:txBody>
          <a:bodyPr>
            <a:spAutoFit/>
          </a:bodyPr>
          <a:lstStyle/>
          <a:p>
            <a:pPr algn="ctr">
              <a:defRPr/>
            </a:pPr>
            <a:r>
              <a:rPr lang="en-US" sz="3600" b="1" dirty="0">
                <a:latin typeface="+mj-lt"/>
                <a:ea typeface="MS PGothic" charset="-128"/>
                <a:cs typeface="+mn-cs"/>
              </a:rPr>
              <a:t>Dietary Approaches</a:t>
            </a:r>
          </a:p>
        </p:txBody>
      </p:sp>
      <p:pic>
        <p:nvPicPr>
          <p:cNvPr id="11267" name="Picture 2"/>
          <p:cNvPicPr>
            <a:picLocks noChangeAspect="1"/>
          </p:cNvPicPr>
          <p:nvPr/>
        </p:nvPicPr>
        <p:blipFill>
          <a:blip r:embed="rId2">
            <a:extLst>
              <a:ext uri="{28A0092B-C50C-407E-A947-70E740481C1C}">
                <a14:useLocalDpi xmlns:a14="http://schemas.microsoft.com/office/drawing/2010/main" val="0"/>
              </a:ext>
            </a:extLst>
          </a:blip>
          <a:srcRect b="9676"/>
          <a:stretch>
            <a:fillRect/>
          </a:stretch>
        </p:blipFill>
        <p:spPr bwMode="auto">
          <a:xfrm>
            <a:off x="7021514" y="762000"/>
            <a:ext cx="1747837" cy="127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6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33988" y="734616"/>
            <a:ext cx="1657350" cy="127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69" name="Picture 4"/>
          <p:cNvPicPr>
            <a:picLocks noChangeAspect="1"/>
          </p:cNvPicPr>
          <p:nvPr/>
        </p:nvPicPr>
        <p:blipFill>
          <a:blip r:embed="rId4">
            <a:extLst>
              <a:ext uri="{28A0092B-C50C-407E-A947-70E740481C1C}">
                <a14:useLocalDpi xmlns:a14="http://schemas.microsoft.com/office/drawing/2010/main" val="0"/>
              </a:ext>
            </a:extLst>
          </a:blip>
          <a:srcRect l="23607" r="23277"/>
          <a:stretch>
            <a:fillRect/>
          </a:stretch>
        </p:blipFill>
        <p:spPr bwMode="auto">
          <a:xfrm>
            <a:off x="3079751" y="691753"/>
            <a:ext cx="2024063" cy="15275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70"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90513" y="771525"/>
            <a:ext cx="2595562" cy="11977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71" name="TextBox 6"/>
          <p:cNvSpPr txBox="1">
            <a:spLocks noChangeArrowheads="1"/>
          </p:cNvSpPr>
          <p:nvPr/>
        </p:nvSpPr>
        <p:spPr bwMode="auto">
          <a:xfrm>
            <a:off x="152400" y="2206229"/>
            <a:ext cx="8839200" cy="1600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lgn="ctr"/>
            <a:r>
              <a:rPr lang="en-US" sz="1800" dirty="0">
                <a:latin typeface="Arial" charset="0"/>
              </a:rPr>
              <a:t>It may not be necessary to completely eliminate these food groups forever but it will help to remove them in the healing process to both allow for that healing to occur and to determine trigger foods.</a:t>
            </a:r>
          </a:p>
          <a:p>
            <a:pPr algn="ctr"/>
            <a:endParaRPr lang="en-US" sz="800" dirty="0">
              <a:latin typeface="Arial" charset="0"/>
            </a:endParaRPr>
          </a:p>
          <a:p>
            <a:pPr algn="ctr"/>
            <a:r>
              <a:rPr lang="en-US" sz="1800" dirty="0">
                <a:latin typeface="Arial" charset="0"/>
              </a:rPr>
              <a:t>Also avoiding food two hours before bedtime can help so your stomach is empty before lying down.</a:t>
            </a:r>
          </a:p>
        </p:txBody>
      </p:sp>
      <p:pic>
        <p:nvPicPr>
          <p:cNvPr id="11272"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90515" y="3779585"/>
            <a:ext cx="1380404" cy="10353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73" name="Picture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53116" y="3850578"/>
            <a:ext cx="2238483" cy="9643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74" name="TextBox 9"/>
          <p:cNvSpPr txBox="1">
            <a:spLocks noChangeArrowheads="1"/>
          </p:cNvSpPr>
          <p:nvPr/>
        </p:nvSpPr>
        <p:spPr bwMode="auto">
          <a:xfrm>
            <a:off x="1447620" y="3850578"/>
            <a:ext cx="5528796"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lgn="ctr"/>
            <a:r>
              <a:rPr lang="en-US" sz="1600" dirty="0">
                <a:latin typeface="Arial" charset="0"/>
              </a:rPr>
              <a:t>Papaya and cabbage juice </a:t>
            </a:r>
            <a:r>
              <a:rPr lang="en-US" sz="1600" dirty="0" smtClean="0">
                <a:latin typeface="Arial" charset="0"/>
              </a:rPr>
              <a:t>can be </a:t>
            </a:r>
            <a:r>
              <a:rPr lang="en-US" sz="1600" dirty="0">
                <a:latin typeface="Arial" charset="0"/>
              </a:rPr>
              <a:t>helpful in adding enzymes (papaya) and </a:t>
            </a:r>
            <a:r>
              <a:rPr lang="en-US" sz="1600" dirty="0" smtClean="0">
                <a:latin typeface="Arial" charset="0"/>
              </a:rPr>
              <a:t>soothing </a:t>
            </a:r>
            <a:r>
              <a:rPr lang="en-US" sz="1600" dirty="0">
                <a:latin typeface="Arial" charset="0"/>
              </a:rPr>
              <a:t>the stomach lining </a:t>
            </a:r>
            <a:r>
              <a:rPr lang="en-US" sz="1600" dirty="0" smtClean="0">
                <a:latin typeface="Arial" charset="0"/>
              </a:rPr>
              <a:t>(</a:t>
            </a:r>
            <a:r>
              <a:rPr lang="en-US" sz="1600" dirty="0">
                <a:latin typeface="Arial" charset="0"/>
              </a:rPr>
              <a:t>cabbage juice – 1-2oz, </a:t>
            </a:r>
            <a:r>
              <a:rPr lang="en-US" sz="1600" dirty="0" smtClean="0">
                <a:latin typeface="Arial" charset="0"/>
              </a:rPr>
              <a:t>2-3x/day</a:t>
            </a:r>
          </a:p>
          <a:p>
            <a:pPr algn="ctr"/>
            <a:r>
              <a:rPr lang="en-US" sz="1600" dirty="0" smtClean="0">
                <a:latin typeface="Arial" charset="0"/>
              </a:rPr>
              <a:t>or </a:t>
            </a:r>
            <a:r>
              <a:rPr lang="en-US" sz="1600" dirty="0">
                <a:latin typeface="Arial" charset="0"/>
              </a:rPr>
              <a:t>put some cabbage in your Life </a:t>
            </a:r>
            <a:r>
              <a:rPr lang="en-US" sz="1600" dirty="0" smtClean="0">
                <a:latin typeface="Arial" charset="0"/>
              </a:rPr>
              <a:t>Shake Smoothie</a:t>
            </a:r>
            <a:r>
              <a:rPr lang="en-US" sz="1600" dirty="0">
                <a:latin typeface="Arial" charset="0"/>
              </a:rPr>
              <a:t>!)</a:t>
            </a:r>
          </a:p>
        </p:txBody>
      </p:sp>
      <p:sp>
        <p:nvSpPr>
          <p:cNvPr id="11275" name="TextBox 2"/>
          <p:cNvSpPr txBox="1">
            <a:spLocks noChangeArrowheads="1"/>
          </p:cNvSpPr>
          <p:nvPr/>
        </p:nvSpPr>
        <p:spPr bwMode="auto">
          <a:xfrm>
            <a:off x="7543800" y="4814888"/>
            <a:ext cx="78787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Angie</a:t>
            </a:r>
          </a:p>
        </p:txBody>
      </p:sp>
    </p:spTree>
    <p:extLst>
      <p:ext uri="{BB962C8B-B14F-4D97-AF65-F5344CB8AC3E}">
        <p14:creationId xmlns:p14="http://schemas.microsoft.com/office/powerpoint/2010/main" val="26317145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710364" y="104775"/>
            <a:ext cx="2357437" cy="1666875"/>
          </a:xfrm>
          <a:prstGeom prst="rect">
            <a:avLst/>
          </a:prstGeom>
          <a:ln>
            <a:solidFill>
              <a:schemeClr val="accent2">
                <a:lumMod val="75000"/>
              </a:schemeClr>
            </a:solidFill>
          </a:ln>
        </p:spPr>
      </p:pic>
      <p:sp>
        <p:nvSpPr>
          <p:cNvPr id="2" name="Subtitle 1"/>
          <p:cNvSpPr>
            <a:spLocks noGrp="1"/>
          </p:cNvSpPr>
          <p:nvPr>
            <p:ph type="subTitle" idx="1"/>
          </p:nvPr>
        </p:nvSpPr>
        <p:spPr>
          <a:xfrm>
            <a:off x="868680" y="124777"/>
            <a:ext cx="4754880" cy="1085850"/>
          </a:xfrm>
          <a:ln>
            <a:solidFill>
              <a:srgbClr val="92D050"/>
            </a:solidFill>
          </a:ln>
        </p:spPr>
        <p:txBody>
          <a:bodyPr>
            <a:normAutofit fontScale="92500" lnSpcReduction="20000"/>
          </a:bodyPr>
          <a:lstStyle/>
          <a:p>
            <a:pPr>
              <a:buFont typeface="Arial" panose="020B0604020202020204" pitchFamily="34" charset="0"/>
              <a:buNone/>
              <a:defRPr/>
            </a:pPr>
            <a:r>
              <a:rPr lang="en-US" sz="3900" b="1" dirty="0" smtClean="0">
                <a:solidFill>
                  <a:schemeClr val="tx1"/>
                </a:solidFill>
                <a:cs typeface="+mn-cs"/>
              </a:rPr>
              <a:t>Lower Digestion</a:t>
            </a:r>
          </a:p>
          <a:p>
            <a:pPr>
              <a:buFont typeface="Arial" panose="020B0604020202020204" pitchFamily="34" charset="0"/>
              <a:buNone/>
              <a:defRPr/>
            </a:pPr>
            <a:r>
              <a:rPr lang="en-US" b="1" dirty="0" smtClean="0">
                <a:solidFill>
                  <a:schemeClr val="tx1"/>
                </a:solidFill>
                <a:cs typeface="+mn-cs"/>
              </a:rPr>
              <a:t>How it works</a:t>
            </a:r>
            <a:endParaRPr lang="en-US" b="1" dirty="0">
              <a:solidFill>
                <a:schemeClr val="tx1"/>
              </a:solidFill>
              <a:cs typeface="+mn-cs"/>
            </a:endParaRPr>
          </a:p>
        </p:txBody>
      </p:sp>
      <p:sp>
        <p:nvSpPr>
          <p:cNvPr id="6" name="TextBox 5"/>
          <p:cNvSpPr txBox="1"/>
          <p:nvPr/>
        </p:nvSpPr>
        <p:spPr>
          <a:xfrm>
            <a:off x="339726" y="1204912"/>
            <a:ext cx="8423275" cy="4031873"/>
          </a:xfrm>
          <a:prstGeom prst="rect">
            <a:avLst/>
          </a:prstGeom>
          <a:noFill/>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sz="1600" dirty="0"/>
              <a:t>One meal in = One meal out</a:t>
            </a:r>
          </a:p>
          <a:p>
            <a:endParaRPr lang="en-US" sz="1600" dirty="0"/>
          </a:p>
          <a:p>
            <a:r>
              <a:rPr lang="en-US" sz="1600" dirty="0"/>
              <a:t>Normal, healthy digestive tract holds 4-5 meals at any given time.</a:t>
            </a:r>
          </a:p>
          <a:p>
            <a:pPr>
              <a:buFont typeface="Arial" charset="0"/>
              <a:buChar char="•"/>
            </a:pPr>
            <a:r>
              <a:rPr lang="en-US" sz="1600" dirty="0"/>
              <a:t>1</a:t>
            </a:r>
            <a:r>
              <a:rPr lang="en-US" sz="1600" baseline="30000" dirty="0"/>
              <a:t>st</a:t>
            </a:r>
            <a:r>
              <a:rPr lang="en-US" sz="1600" dirty="0"/>
              <a:t> being processed in the stomach</a:t>
            </a:r>
          </a:p>
          <a:p>
            <a:pPr>
              <a:buFont typeface="Arial" charset="0"/>
              <a:buChar char="•"/>
            </a:pPr>
            <a:r>
              <a:rPr lang="en-US" sz="1600" dirty="0"/>
              <a:t>2</a:t>
            </a:r>
            <a:r>
              <a:rPr lang="en-US" sz="1600" baseline="30000" dirty="0"/>
              <a:t>nd</a:t>
            </a:r>
            <a:r>
              <a:rPr lang="en-US" sz="1600" dirty="0"/>
              <a:t> being processed in the small intestine</a:t>
            </a:r>
          </a:p>
          <a:p>
            <a:pPr>
              <a:buFont typeface="Arial" charset="0"/>
              <a:buChar char="•"/>
            </a:pPr>
            <a:r>
              <a:rPr lang="en-US" sz="1600" dirty="0"/>
              <a:t>3</a:t>
            </a:r>
            <a:r>
              <a:rPr lang="en-US" sz="1600" baseline="30000" dirty="0"/>
              <a:t>rd</a:t>
            </a:r>
            <a:r>
              <a:rPr lang="en-US" sz="1600" dirty="0"/>
              <a:t>, 4</a:t>
            </a:r>
            <a:r>
              <a:rPr lang="en-US" sz="1600" baseline="30000" dirty="0"/>
              <a:t>th</a:t>
            </a:r>
            <a:r>
              <a:rPr lang="en-US" sz="1600" dirty="0"/>
              <a:t> and 5</a:t>
            </a:r>
            <a:r>
              <a:rPr lang="en-US" sz="1600" baseline="30000" dirty="0"/>
              <a:t>th</a:t>
            </a:r>
            <a:r>
              <a:rPr lang="en-US" sz="1600" dirty="0"/>
              <a:t> at various stages in the large intestine</a:t>
            </a:r>
          </a:p>
          <a:p>
            <a:pPr>
              <a:buFont typeface="Arial" charset="0"/>
              <a:buChar char="•"/>
            </a:pPr>
            <a:r>
              <a:rPr lang="en-US" sz="1600" dirty="0"/>
              <a:t>6</a:t>
            </a:r>
            <a:r>
              <a:rPr lang="en-US" sz="1600" baseline="30000" dirty="0"/>
              <a:t>th</a:t>
            </a:r>
            <a:r>
              <a:rPr lang="en-US" sz="1600" dirty="0"/>
              <a:t> meal should replace one of the above meals.  If not, where does it go?  And the next meal</a:t>
            </a:r>
          </a:p>
          <a:p>
            <a:pPr>
              <a:buFont typeface="Arial" charset="0"/>
              <a:buChar char="•"/>
            </a:pPr>
            <a:endParaRPr lang="en-US" sz="1600" dirty="0"/>
          </a:p>
          <a:p>
            <a:r>
              <a:rPr lang="en-US" sz="1600" dirty="0"/>
              <a:t>Digestion Time</a:t>
            </a:r>
          </a:p>
          <a:p>
            <a:pPr>
              <a:buFont typeface="Arial" charset="0"/>
              <a:buChar char="•"/>
            </a:pPr>
            <a:r>
              <a:rPr lang="en-US" sz="1600" dirty="0"/>
              <a:t>Stomach – 20 minutes to 5-6 hours</a:t>
            </a:r>
          </a:p>
          <a:p>
            <a:pPr>
              <a:buFont typeface="Arial" charset="0"/>
              <a:buChar char="•"/>
            </a:pPr>
            <a:r>
              <a:rPr lang="en-US" sz="1600" dirty="0"/>
              <a:t>Small intestine – 2-6 hours</a:t>
            </a:r>
          </a:p>
          <a:p>
            <a:pPr>
              <a:buFont typeface="Arial" charset="0"/>
              <a:buChar char="•"/>
            </a:pPr>
            <a:r>
              <a:rPr lang="en-US" sz="1600" dirty="0"/>
              <a:t>Colon – 8-12 hours</a:t>
            </a:r>
          </a:p>
          <a:p>
            <a:endParaRPr lang="en-US" sz="1600" dirty="0"/>
          </a:p>
          <a:p>
            <a:r>
              <a:rPr lang="en-US" sz="1600" dirty="0"/>
              <a:t>Modern society – time has become 24-72 hours and longer. </a:t>
            </a:r>
          </a:p>
          <a:p>
            <a:endParaRPr lang="en-US" sz="1600" dirty="0"/>
          </a:p>
        </p:txBody>
      </p:sp>
      <p:sp>
        <p:nvSpPr>
          <p:cNvPr id="12293" name="TextBox 6"/>
          <p:cNvSpPr txBox="1">
            <a:spLocks noChangeArrowheads="1"/>
          </p:cNvSpPr>
          <p:nvPr/>
        </p:nvSpPr>
        <p:spPr bwMode="auto">
          <a:xfrm>
            <a:off x="7848601" y="4800600"/>
            <a:ext cx="68521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800">
                <a:latin typeface="Arial" charset="0"/>
              </a:rPr>
              <a:t>Jean</a:t>
            </a:r>
          </a:p>
        </p:txBody>
      </p:sp>
    </p:spTree>
    <p:extLst>
      <p:ext uri="{BB962C8B-B14F-4D97-AF65-F5344CB8AC3E}">
        <p14:creationId xmlns:p14="http://schemas.microsoft.com/office/powerpoint/2010/main" val="31454882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05979"/>
            <a:ext cx="6371197" cy="857250"/>
          </a:xfrm>
          <a:ln>
            <a:solidFill>
              <a:srgbClr val="92D050"/>
            </a:solidFill>
          </a:ln>
        </p:spPr>
        <p:txBody>
          <a:bodyPr>
            <a:normAutofit fontScale="90000"/>
          </a:bodyPr>
          <a:lstStyle/>
          <a:p>
            <a:r>
              <a:rPr lang="en-US" sz="3200" dirty="0" smtClean="0"/>
              <a:t> </a:t>
            </a:r>
            <a:r>
              <a:rPr lang="en-US" sz="2700" dirty="0" smtClean="0"/>
              <a:t>Karen Beckley </a:t>
            </a:r>
            <a:r>
              <a:rPr lang="mr-IN" sz="2700" dirty="0" smtClean="0"/>
              <a:t>–</a:t>
            </a:r>
            <a:r>
              <a:rPr lang="en-US" sz="2700" dirty="0" smtClean="0"/>
              <a:t>Wine and Wellness Open House </a:t>
            </a:r>
            <a:endParaRPr lang="en-US" sz="2700" dirty="0"/>
          </a:p>
        </p:txBody>
      </p:sp>
      <p:sp>
        <p:nvSpPr>
          <p:cNvPr id="3" name="Content Placeholder 2"/>
          <p:cNvSpPr>
            <a:spLocks noGrp="1"/>
          </p:cNvSpPr>
          <p:nvPr>
            <p:ph idx="1"/>
          </p:nvPr>
        </p:nvSpPr>
        <p:spPr>
          <a:xfrm>
            <a:off x="338667" y="1409702"/>
            <a:ext cx="8229600" cy="3778249"/>
          </a:xfrm>
        </p:spPr>
        <p:txBody>
          <a:bodyPr>
            <a:normAutofit/>
          </a:bodyPr>
          <a:lstStyle/>
          <a:p>
            <a:r>
              <a:rPr lang="en-US" sz="2000" dirty="0"/>
              <a:t>5 people attended and I LOVED the open house style. It allowed me to focus on each of my guests and connect with them without feeling rushed. </a:t>
            </a:r>
            <a:endParaRPr lang="en-US" sz="2000" dirty="0" smtClean="0"/>
          </a:p>
          <a:p>
            <a:r>
              <a:rPr lang="en-US" sz="2000" dirty="0" smtClean="0"/>
              <a:t>I </a:t>
            </a:r>
            <a:r>
              <a:rPr lang="en-US" sz="2000" dirty="0"/>
              <a:t>would say the event generated about 400-500 PV, but I'm still working on follow-up. </a:t>
            </a:r>
            <a:endParaRPr lang="en-US" sz="2000" dirty="0" smtClean="0"/>
          </a:p>
          <a:p>
            <a:r>
              <a:rPr lang="en-US" sz="2000" dirty="0"/>
              <a:t>Personally, I loved this approach because it freed me up to have one-on-one conversations with everyone who came</a:t>
            </a:r>
            <a:r>
              <a:rPr lang="en-US" sz="2000" dirty="0" smtClean="0"/>
              <a:t>.</a:t>
            </a:r>
          </a:p>
          <a:p>
            <a:r>
              <a:rPr lang="en-US" sz="2000" dirty="0" smtClean="0"/>
              <a:t>We </a:t>
            </a:r>
            <a:r>
              <a:rPr lang="en-US" sz="2000" dirty="0"/>
              <a:t>had 7 more people sign up for our </a:t>
            </a:r>
            <a:r>
              <a:rPr lang="en-US" sz="2000" dirty="0" smtClean="0"/>
              <a:t>November 5-Day Reset and Detox</a:t>
            </a:r>
            <a:r>
              <a:rPr lang="en-US" sz="2000" dirty="0"/>
              <a:t>. We are now at a total of 48 people! Can you believe it?!?!? Getting excited! </a:t>
            </a:r>
            <a:endParaRPr lang="en-US" sz="2000" dirty="0" smtClean="0"/>
          </a:p>
          <a:p>
            <a:pPr marL="0" indent="0">
              <a:buNone/>
            </a:pPr>
            <a:endParaRPr lang="en-US" sz="2000" dirty="0"/>
          </a:p>
        </p:txBody>
      </p:sp>
      <p:pic>
        <p:nvPicPr>
          <p:cNvPr id="4" name="Picture 3" descr="Karen a nd Casey Beckley.jpg"/>
          <p:cNvPicPr>
            <a:picLocks noChangeAspect="1"/>
          </p:cNvPicPr>
          <p:nvPr/>
        </p:nvPicPr>
        <p:blipFill rotWithShape="1">
          <a:blip r:embed="rId2">
            <a:extLst>
              <a:ext uri="{28A0092B-C50C-407E-A947-70E740481C1C}">
                <a14:useLocalDpi xmlns:a14="http://schemas.microsoft.com/office/drawing/2010/main" val="0"/>
              </a:ext>
            </a:extLst>
          </a:blip>
          <a:srcRect l="5802" t="18313" r="67531" b="32565"/>
          <a:stretch/>
        </p:blipFill>
        <p:spPr>
          <a:xfrm>
            <a:off x="7850212" y="47229"/>
            <a:ext cx="1039788" cy="1436553"/>
          </a:xfrm>
          <a:prstGeom prst="rect">
            <a:avLst/>
          </a:prstGeom>
        </p:spPr>
      </p:pic>
      <p:sp>
        <p:nvSpPr>
          <p:cNvPr id="5" name="TextBox 4"/>
          <p:cNvSpPr txBox="1"/>
          <p:nvPr/>
        </p:nvSpPr>
        <p:spPr>
          <a:xfrm>
            <a:off x="6637623" y="4440432"/>
            <a:ext cx="829266" cy="369332"/>
          </a:xfrm>
          <a:prstGeom prst="rect">
            <a:avLst/>
          </a:prstGeom>
          <a:noFill/>
        </p:spPr>
        <p:txBody>
          <a:bodyPr wrap="none" rtlCol="0">
            <a:spAutoFit/>
          </a:bodyPr>
          <a:lstStyle/>
          <a:p>
            <a:r>
              <a:rPr lang="en-US" dirty="0" smtClean="0"/>
              <a:t>Lauren</a:t>
            </a:r>
            <a:endParaRPr lang="en-US" dirty="0"/>
          </a:p>
        </p:txBody>
      </p:sp>
    </p:spTree>
    <p:extLst>
      <p:ext uri="{BB962C8B-B14F-4D97-AF65-F5344CB8AC3E}">
        <p14:creationId xmlns:p14="http://schemas.microsoft.com/office/powerpoint/2010/main" val="3166627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205979"/>
            <a:ext cx="5410200" cy="857250"/>
          </a:xfrm>
          <a:ln>
            <a:solidFill>
              <a:srgbClr val="92D050"/>
            </a:solidFill>
          </a:ln>
        </p:spPr>
        <p:txBody>
          <a:bodyPr>
            <a:normAutofit/>
          </a:bodyPr>
          <a:lstStyle/>
          <a:p>
            <a:r>
              <a:rPr lang="en-US" sz="3600" dirty="0">
                <a:latin typeface="Calibri" charset="0"/>
                <a:ea typeface="MS PGothic" charset="0"/>
              </a:rPr>
              <a:t>Where does it go?</a:t>
            </a:r>
          </a:p>
        </p:txBody>
      </p:sp>
      <p:sp>
        <p:nvSpPr>
          <p:cNvPr id="3" name="Content Placeholder 2"/>
          <p:cNvSpPr>
            <a:spLocks noGrp="1"/>
          </p:cNvSpPr>
          <p:nvPr>
            <p:ph idx="1"/>
          </p:nvPr>
        </p:nvSpPr>
        <p:spPr/>
        <p:txBody>
          <a:bodyPr>
            <a:normAutofit fontScale="92500" lnSpcReduction="20000"/>
          </a:bodyPr>
          <a:lstStyle/>
          <a:p>
            <a:r>
              <a:rPr lang="en-US" sz="1800" dirty="0">
                <a:latin typeface="Arial" charset="0"/>
                <a:ea typeface="MS PGothic" charset="0"/>
                <a:cs typeface="Arial" charset="0"/>
              </a:rPr>
              <a:t>Excess can become impacted on colon walls</a:t>
            </a:r>
          </a:p>
          <a:p>
            <a:r>
              <a:rPr lang="en-US" sz="1800" dirty="0">
                <a:latin typeface="Arial" charset="0"/>
                <a:ea typeface="MS PGothic" charset="0"/>
                <a:cs typeface="Arial" charset="0"/>
              </a:rPr>
              <a:t>B</a:t>
            </a:r>
            <a:r>
              <a:rPr lang="en-US" sz="1800" dirty="0" smtClean="0">
                <a:latin typeface="Arial" charset="0"/>
                <a:ea typeface="MS PGothic" charset="0"/>
                <a:cs typeface="Arial" charset="0"/>
              </a:rPr>
              <a:t>allooning </a:t>
            </a:r>
            <a:r>
              <a:rPr lang="en-US" sz="1800" dirty="0">
                <a:latin typeface="Arial" charset="0"/>
                <a:ea typeface="MS PGothic" charset="0"/>
                <a:cs typeface="Arial" charset="0"/>
              </a:rPr>
              <a:t>of the colon – bloating and pain</a:t>
            </a:r>
          </a:p>
          <a:p>
            <a:r>
              <a:rPr lang="en-US" sz="1800" dirty="0">
                <a:latin typeface="Arial" charset="0"/>
                <a:ea typeface="MS PGothic" charset="0"/>
                <a:cs typeface="Arial" charset="0"/>
              </a:rPr>
              <a:t>B</a:t>
            </a:r>
            <a:r>
              <a:rPr lang="en-US" sz="1800" dirty="0" smtClean="0">
                <a:latin typeface="Arial" charset="0"/>
                <a:ea typeface="MS PGothic" charset="0"/>
                <a:cs typeface="Arial" charset="0"/>
              </a:rPr>
              <a:t>lockages </a:t>
            </a:r>
            <a:r>
              <a:rPr lang="en-US" sz="1800" dirty="0">
                <a:latin typeface="Arial" charset="0"/>
                <a:ea typeface="MS PGothic" charset="0"/>
                <a:cs typeface="Arial" charset="0"/>
              </a:rPr>
              <a:t>which cause constipation and diarrhea</a:t>
            </a:r>
          </a:p>
          <a:p>
            <a:r>
              <a:rPr lang="en-US" sz="1800" dirty="0">
                <a:latin typeface="Arial" charset="0"/>
                <a:ea typeface="MS PGothic" charset="0"/>
                <a:cs typeface="Arial" charset="0"/>
              </a:rPr>
              <a:t>Diverticula – small pockets where the colon wall balloons outward</a:t>
            </a:r>
          </a:p>
          <a:p>
            <a:r>
              <a:rPr lang="en-US" sz="1800" dirty="0">
                <a:latin typeface="Arial" charset="0"/>
                <a:ea typeface="MS PGothic" charset="0"/>
                <a:cs typeface="Arial" charset="0"/>
              </a:rPr>
              <a:t>Polyps – small protrusions </a:t>
            </a:r>
            <a:r>
              <a:rPr lang="en-US" sz="1800" dirty="0" smtClean="0">
                <a:latin typeface="Arial" charset="0"/>
                <a:ea typeface="MS PGothic" charset="0"/>
                <a:cs typeface="Arial" charset="0"/>
              </a:rPr>
              <a:t>of </a:t>
            </a:r>
            <a:r>
              <a:rPr lang="en-US" sz="1800" dirty="0">
                <a:latin typeface="Arial" charset="0"/>
                <a:ea typeface="MS PGothic" charset="0"/>
                <a:cs typeface="Arial" charset="0"/>
              </a:rPr>
              <a:t>the inside of the colon wall</a:t>
            </a:r>
          </a:p>
          <a:p>
            <a:r>
              <a:rPr lang="en-US" sz="1800" dirty="0">
                <a:latin typeface="Arial" charset="0"/>
                <a:ea typeface="MS PGothic" charset="0"/>
                <a:cs typeface="Arial" charset="0"/>
              </a:rPr>
              <a:t>Candida – unhealthy balance of good and bad bacteria</a:t>
            </a:r>
          </a:p>
          <a:p>
            <a:r>
              <a:rPr lang="en-US" sz="1800" dirty="0">
                <a:latin typeface="Arial" charset="0"/>
                <a:ea typeface="MS PGothic" charset="0"/>
                <a:cs typeface="Arial" charset="0"/>
              </a:rPr>
              <a:t>Toxins build up - chronic inflammation</a:t>
            </a:r>
          </a:p>
          <a:p>
            <a:pPr>
              <a:buFont typeface="Arial" charset="0"/>
              <a:buNone/>
            </a:pPr>
            <a:endParaRPr lang="en-US" sz="1800" dirty="0">
              <a:latin typeface="Arial" charset="0"/>
              <a:ea typeface="MS PGothic" charset="0"/>
              <a:cs typeface="Arial" charset="0"/>
            </a:endParaRPr>
          </a:p>
          <a:p>
            <a:pPr>
              <a:buFont typeface="Arial" charset="0"/>
              <a:buNone/>
            </a:pPr>
            <a:r>
              <a:rPr lang="en-US" sz="1800" dirty="0">
                <a:latin typeface="Arial" charset="0"/>
                <a:ea typeface="MS PGothic" charset="0"/>
                <a:cs typeface="Arial" charset="0"/>
              </a:rPr>
              <a:t>Toxic build up and chronic inflammation damages mucous membrane of the colon.  This membrane absorbs desirable nutrients and prevents the absorption of undesirable substances.</a:t>
            </a:r>
          </a:p>
          <a:p>
            <a:r>
              <a:rPr lang="en-US" sz="1800" dirty="0">
                <a:latin typeface="Arial" charset="0"/>
                <a:ea typeface="MS PGothic" charset="0"/>
                <a:cs typeface="Arial" charset="0"/>
              </a:rPr>
              <a:t>L</a:t>
            </a:r>
            <a:r>
              <a:rPr lang="en-US" sz="1800" dirty="0" smtClean="0">
                <a:latin typeface="Arial" charset="0"/>
                <a:ea typeface="MS PGothic" charset="0"/>
                <a:cs typeface="Arial" charset="0"/>
              </a:rPr>
              <a:t>ead </a:t>
            </a:r>
            <a:r>
              <a:rPr lang="en-US" sz="1800" dirty="0">
                <a:latin typeface="Arial" charset="0"/>
                <a:ea typeface="MS PGothic" charset="0"/>
                <a:cs typeface="Arial" charset="0"/>
              </a:rPr>
              <a:t>to leaky gut, irritable bowel syndrome, increased allergies, skin issues, </a:t>
            </a:r>
            <a:r>
              <a:rPr lang="en-US" sz="1800" dirty="0" smtClean="0">
                <a:latin typeface="Arial" charset="0"/>
                <a:ea typeface="MS PGothic" charset="0"/>
                <a:cs typeface="Arial" charset="0"/>
              </a:rPr>
              <a:t>Crohn’s</a:t>
            </a:r>
            <a:r>
              <a:rPr lang="en-US" sz="1800" dirty="0">
                <a:latin typeface="Arial" charset="0"/>
                <a:ea typeface="MS PGothic" charset="0"/>
                <a:cs typeface="Arial" charset="0"/>
              </a:rPr>
              <a:t>, colon cancer, celiac and other immune system challenges</a:t>
            </a:r>
          </a:p>
        </p:txBody>
      </p:sp>
      <p:sp>
        <p:nvSpPr>
          <p:cNvPr id="13316" name="TextBox 3"/>
          <p:cNvSpPr txBox="1">
            <a:spLocks noChangeArrowheads="1"/>
          </p:cNvSpPr>
          <p:nvPr/>
        </p:nvSpPr>
        <p:spPr bwMode="auto">
          <a:xfrm>
            <a:off x="7848601" y="4800600"/>
            <a:ext cx="68521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800">
                <a:latin typeface="Arial" charset="0"/>
              </a:rPr>
              <a:t>Jean</a:t>
            </a:r>
          </a:p>
        </p:txBody>
      </p:sp>
      <p:pic>
        <p:nvPicPr>
          <p:cNvPr id="13317"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64306"/>
            <a:ext cx="3130550" cy="16740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3159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15201" y="1"/>
            <a:ext cx="1692275" cy="16418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338" name="Title 1"/>
          <p:cNvSpPr>
            <a:spLocks noGrp="1"/>
          </p:cNvSpPr>
          <p:nvPr>
            <p:ph type="title"/>
          </p:nvPr>
        </p:nvSpPr>
        <p:spPr>
          <a:xfrm>
            <a:off x="457200" y="171450"/>
            <a:ext cx="6858000" cy="1200150"/>
          </a:xfrm>
          <a:ln>
            <a:solidFill>
              <a:srgbClr val="92D050"/>
            </a:solidFill>
          </a:ln>
        </p:spPr>
        <p:txBody>
          <a:bodyPr>
            <a:normAutofit fontScale="90000"/>
          </a:bodyPr>
          <a:lstStyle/>
          <a:p>
            <a:r>
              <a:rPr lang="en-US" sz="4000" dirty="0">
                <a:latin typeface="Calibri" charset="0"/>
                <a:ea typeface="MS PGothic" charset="0"/>
              </a:rPr>
              <a:t>Brain Gut Connection</a:t>
            </a:r>
            <a:br>
              <a:rPr lang="en-US" sz="4000" dirty="0">
                <a:latin typeface="Calibri" charset="0"/>
                <a:ea typeface="MS PGothic" charset="0"/>
              </a:rPr>
            </a:br>
            <a:r>
              <a:rPr lang="en-US" sz="4000" dirty="0">
                <a:latin typeface="Calibri" charset="0"/>
                <a:ea typeface="MS PGothic" charset="0"/>
              </a:rPr>
              <a:t>The </a:t>
            </a:r>
            <a:r>
              <a:rPr lang="ja-JP" altLang="en-US" sz="4000" dirty="0">
                <a:latin typeface="Calibri" charset="0"/>
                <a:ea typeface="MS PGothic" charset="0"/>
              </a:rPr>
              <a:t>“</a:t>
            </a:r>
            <a:r>
              <a:rPr lang="en-US" sz="4000" dirty="0">
                <a:latin typeface="Calibri" charset="0"/>
                <a:ea typeface="MS PGothic" charset="0"/>
              </a:rPr>
              <a:t>Second brain</a:t>
            </a:r>
            <a:r>
              <a:rPr lang="ja-JP" altLang="en-US" sz="4000" dirty="0">
                <a:latin typeface="Calibri" charset="0"/>
                <a:ea typeface="MS PGothic" charset="0"/>
              </a:rPr>
              <a:t>”</a:t>
            </a:r>
            <a:endParaRPr lang="en-US" sz="4000" dirty="0">
              <a:latin typeface="Calibri" charset="0"/>
              <a:ea typeface="MS PGothic" charset="0"/>
            </a:endParaRPr>
          </a:p>
        </p:txBody>
      </p:sp>
      <p:sp>
        <p:nvSpPr>
          <p:cNvPr id="14339" name="Content Placeholder 2"/>
          <p:cNvSpPr>
            <a:spLocks noGrp="1"/>
          </p:cNvSpPr>
          <p:nvPr>
            <p:ph idx="1"/>
          </p:nvPr>
        </p:nvSpPr>
        <p:spPr>
          <a:xfrm>
            <a:off x="304800" y="1371600"/>
            <a:ext cx="8229600" cy="3943350"/>
          </a:xfrm>
        </p:spPr>
        <p:txBody>
          <a:bodyPr/>
          <a:lstStyle/>
          <a:p>
            <a:r>
              <a:rPr lang="en-US" sz="2000" dirty="0" smtClean="0">
                <a:latin typeface="Calibri" charset="0"/>
                <a:ea typeface="MS PGothic" charset="0"/>
              </a:rPr>
              <a:t> </a:t>
            </a:r>
            <a:r>
              <a:rPr lang="en-US" sz="1800" dirty="0" smtClean="0">
                <a:latin typeface="Calibri" charset="0"/>
                <a:ea typeface="MS PGothic" charset="0"/>
              </a:rPr>
              <a:t>Digestive </a:t>
            </a:r>
            <a:r>
              <a:rPr lang="en-US" sz="1800" dirty="0">
                <a:latin typeface="Calibri" charset="0"/>
                <a:ea typeface="MS PGothic" charset="0"/>
              </a:rPr>
              <a:t>system </a:t>
            </a:r>
            <a:r>
              <a:rPr lang="en-US" sz="1800" dirty="0" smtClean="0">
                <a:latin typeface="Calibri" charset="0"/>
                <a:ea typeface="MS PGothic" charset="0"/>
              </a:rPr>
              <a:t> produces serotonin </a:t>
            </a:r>
            <a:r>
              <a:rPr lang="en-US" sz="1800" dirty="0">
                <a:latin typeface="Calibri" charset="0"/>
                <a:ea typeface="MS PGothic" charset="0"/>
              </a:rPr>
              <a:t>– the </a:t>
            </a:r>
            <a:r>
              <a:rPr lang="en-US" sz="1800" dirty="0" smtClean="0">
                <a:latin typeface="Calibri" charset="0"/>
                <a:ea typeface="MS PGothic" charset="0"/>
              </a:rPr>
              <a:t>body’s </a:t>
            </a:r>
            <a:r>
              <a:rPr lang="en-US" sz="1800" dirty="0">
                <a:latin typeface="Calibri" charset="0"/>
                <a:ea typeface="MS PGothic" charset="0"/>
              </a:rPr>
              <a:t>natural </a:t>
            </a:r>
            <a:r>
              <a:rPr lang="ja-JP" altLang="en-US" sz="1800" dirty="0">
                <a:latin typeface="Calibri" charset="0"/>
                <a:ea typeface="MS PGothic" charset="0"/>
              </a:rPr>
              <a:t>“</a:t>
            </a:r>
            <a:r>
              <a:rPr lang="en-US" sz="1800" dirty="0">
                <a:latin typeface="Calibri" charset="0"/>
                <a:ea typeface="MS PGothic" charset="0"/>
              </a:rPr>
              <a:t>Feel Good Hormone</a:t>
            </a:r>
            <a:r>
              <a:rPr lang="ja-JP" altLang="en-US" sz="1800" dirty="0" smtClean="0">
                <a:latin typeface="Calibri" charset="0"/>
                <a:ea typeface="MS PGothic" charset="0"/>
              </a:rPr>
              <a:t>”</a:t>
            </a:r>
            <a:r>
              <a:rPr lang="en-US" altLang="ja-JP" sz="1800" dirty="0" smtClean="0">
                <a:latin typeface="Calibri" charset="0"/>
                <a:ea typeface="MS PGothic" charset="0"/>
              </a:rPr>
              <a:t>(95% in gut) </a:t>
            </a:r>
            <a:r>
              <a:rPr lang="en-US" sz="1800" dirty="0" smtClean="0">
                <a:latin typeface="Calibri" charset="0"/>
                <a:ea typeface="MS PGothic" charset="0"/>
              </a:rPr>
              <a:t>,  </a:t>
            </a:r>
            <a:r>
              <a:rPr lang="en-US" sz="1800" dirty="0">
                <a:latin typeface="Calibri" charset="0"/>
                <a:ea typeface="MS PGothic" charset="0"/>
              </a:rPr>
              <a:t>called the </a:t>
            </a:r>
            <a:r>
              <a:rPr lang="en-US" sz="1800" dirty="0" smtClean="0">
                <a:latin typeface="Calibri" charset="0"/>
                <a:ea typeface="MS PGothic" charset="0"/>
              </a:rPr>
              <a:t>body </a:t>
            </a:r>
            <a:r>
              <a:rPr lang="ja-JP" altLang="en-US" sz="1800" dirty="0">
                <a:latin typeface="Calibri" charset="0"/>
                <a:ea typeface="MS PGothic" charset="0"/>
              </a:rPr>
              <a:t>“</a:t>
            </a:r>
            <a:r>
              <a:rPr lang="en-US" sz="1800" dirty="0">
                <a:latin typeface="Calibri" charset="0"/>
                <a:ea typeface="MS PGothic" charset="0"/>
              </a:rPr>
              <a:t>second brain</a:t>
            </a:r>
            <a:r>
              <a:rPr lang="ja-JP" altLang="en-US" sz="1800" dirty="0">
                <a:latin typeface="Calibri" charset="0"/>
                <a:ea typeface="MS PGothic" charset="0"/>
              </a:rPr>
              <a:t>”</a:t>
            </a:r>
            <a:r>
              <a:rPr lang="en-US" sz="1800" dirty="0">
                <a:latin typeface="Calibri" charset="0"/>
                <a:ea typeface="MS PGothic" charset="0"/>
              </a:rPr>
              <a:t> because of its role in serotonin production and so many of the body</a:t>
            </a:r>
            <a:r>
              <a:rPr lang="ja-JP" altLang="en-US" sz="1800" dirty="0">
                <a:latin typeface="Calibri" charset="0"/>
                <a:ea typeface="MS PGothic" charset="0"/>
              </a:rPr>
              <a:t>’</a:t>
            </a:r>
            <a:r>
              <a:rPr lang="en-US" sz="1800" dirty="0">
                <a:latin typeface="Calibri" charset="0"/>
                <a:ea typeface="MS PGothic" charset="0"/>
              </a:rPr>
              <a:t>s vital functions. </a:t>
            </a:r>
          </a:p>
          <a:p>
            <a:r>
              <a:rPr lang="en-US" sz="1800" dirty="0">
                <a:latin typeface="Calibri" charset="0"/>
                <a:ea typeface="MS PGothic" charset="0"/>
              </a:rPr>
              <a:t>In fact, altered levels of this peripheral serotonin have been linked to  </a:t>
            </a:r>
            <a:r>
              <a:rPr lang="en-US" sz="1800" b="1" dirty="0">
                <a:latin typeface="Calibri" charset="0"/>
                <a:ea typeface="MS PGothic" charset="0"/>
              </a:rPr>
              <a:t> </a:t>
            </a:r>
            <a:r>
              <a:rPr lang="en-US" sz="1800" dirty="0">
                <a:latin typeface="Calibri" charset="0"/>
                <a:ea typeface="MS PGothic" charset="0"/>
              </a:rPr>
              <a:t>Diseases such as: Depression, Anxiety Disorder, Addictions, Digestive Disorders, Migraines, Auto-Immune Diseases, Autism, Cardiovascular Disease, and Osteoporosis.  </a:t>
            </a:r>
          </a:p>
          <a:p>
            <a:r>
              <a:rPr lang="en-US" sz="1800" dirty="0">
                <a:latin typeface="Calibri" charset="0"/>
                <a:ea typeface="MS PGothic" charset="0"/>
              </a:rPr>
              <a:t>Serotonin is </a:t>
            </a:r>
            <a:r>
              <a:rPr lang="en-US" sz="1800" dirty="0" smtClean="0">
                <a:latin typeface="Calibri" charset="0"/>
                <a:ea typeface="MS PGothic" charset="0"/>
              </a:rPr>
              <a:t>manufactured </a:t>
            </a:r>
            <a:r>
              <a:rPr lang="en-US" sz="1800" dirty="0">
                <a:latin typeface="Calibri" charset="0"/>
                <a:ea typeface="MS PGothic" charset="0"/>
              </a:rPr>
              <a:t>from the amino acid tryptophan, which is derived from the </a:t>
            </a:r>
            <a:r>
              <a:rPr lang="en-US" sz="1800" dirty="0" smtClean="0">
                <a:latin typeface="Calibri" charset="0"/>
                <a:ea typeface="MS PGothic" charset="0"/>
              </a:rPr>
              <a:t>protein food </a:t>
            </a:r>
            <a:r>
              <a:rPr lang="en-US" sz="1800" dirty="0">
                <a:latin typeface="Calibri" charset="0"/>
                <a:ea typeface="MS PGothic" charset="0"/>
              </a:rPr>
              <a:t>we eat. Diet, then, influences not only the state of our digestive system and overall physical health, it also has a profound impact on memory, mental clarity, mood, and even the foods we crave; these functions are all regulated by serotonin.</a:t>
            </a:r>
          </a:p>
          <a:p>
            <a:endParaRPr lang="en-US" sz="2000" dirty="0">
              <a:latin typeface="Calibri" charset="0"/>
              <a:ea typeface="MS PGothic" charset="0"/>
            </a:endParaRPr>
          </a:p>
        </p:txBody>
      </p:sp>
      <p:sp>
        <p:nvSpPr>
          <p:cNvPr id="14341" name="TextBox 4"/>
          <p:cNvSpPr txBox="1">
            <a:spLocks noChangeArrowheads="1"/>
          </p:cNvSpPr>
          <p:nvPr/>
        </p:nvSpPr>
        <p:spPr bwMode="auto">
          <a:xfrm>
            <a:off x="7467601" y="4857750"/>
            <a:ext cx="68521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Jean</a:t>
            </a:r>
          </a:p>
        </p:txBody>
      </p:sp>
    </p:spTree>
    <p:extLst>
      <p:ext uri="{BB962C8B-B14F-4D97-AF65-F5344CB8AC3E}">
        <p14:creationId xmlns:p14="http://schemas.microsoft.com/office/powerpoint/2010/main" val="9849311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04799" y="152759"/>
            <a:ext cx="8229600" cy="857250"/>
          </a:xfrm>
        </p:spPr>
        <p:txBody>
          <a:bodyPr>
            <a:normAutofit/>
          </a:bodyPr>
          <a:lstStyle/>
          <a:p>
            <a:r>
              <a:rPr lang="en-US" sz="3600" dirty="0">
                <a:latin typeface="Calibri" charset="0"/>
                <a:ea typeface="MS PGothic" charset="0"/>
              </a:rPr>
              <a:t>Jean </a:t>
            </a:r>
            <a:r>
              <a:rPr lang="en-US" sz="3600" dirty="0" err="1">
                <a:latin typeface="Calibri" charset="0"/>
                <a:ea typeface="MS PGothic" charset="0"/>
              </a:rPr>
              <a:t>Zbinden’s</a:t>
            </a:r>
            <a:r>
              <a:rPr lang="en-US" sz="3600" dirty="0">
                <a:latin typeface="Calibri" charset="0"/>
                <a:ea typeface="MS PGothic" charset="0"/>
              </a:rPr>
              <a:t> IBS Story</a:t>
            </a:r>
          </a:p>
        </p:txBody>
      </p:sp>
      <p:pic>
        <p:nvPicPr>
          <p:cNvPr id="15363"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7239000" y="91679"/>
            <a:ext cx="1781175" cy="1085850"/>
          </a:xfrm>
        </p:spPr>
      </p:pic>
      <p:sp>
        <p:nvSpPr>
          <p:cNvPr id="5" name="TextBox 4"/>
          <p:cNvSpPr txBox="1"/>
          <p:nvPr/>
        </p:nvSpPr>
        <p:spPr>
          <a:xfrm>
            <a:off x="381001" y="1085850"/>
            <a:ext cx="8562975" cy="4278094"/>
          </a:xfrm>
          <a:prstGeom prst="rect">
            <a:avLst/>
          </a:prstGeom>
          <a:noFill/>
        </p:spPr>
        <p:txBody>
          <a:bodyPr>
            <a:spAutoFit/>
          </a:bodyPr>
          <a:lstStyle>
            <a:lvl1pPr marL="285750" indent="-285750">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buFont typeface="Arial" charset="0"/>
              <a:buChar char="•"/>
            </a:pPr>
            <a:r>
              <a:rPr lang="en-US" sz="1600" dirty="0"/>
              <a:t>Problems since early teens – noticed food sensitivities</a:t>
            </a:r>
          </a:p>
          <a:p>
            <a:pPr>
              <a:buFont typeface="Arial" charset="0"/>
              <a:buChar char="•"/>
            </a:pPr>
            <a:r>
              <a:rPr lang="en-US" sz="1600" dirty="0"/>
              <a:t>Became worse in mid 20</a:t>
            </a:r>
            <a:r>
              <a:rPr lang="ja-JP" altLang="en-US" sz="1600" dirty="0"/>
              <a:t>’</a:t>
            </a:r>
            <a:r>
              <a:rPr lang="en-US" sz="1600" dirty="0"/>
              <a:t>s</a:t>
            </a:r>
          </a:p>
          <a:p>
            <a:pPr>
              <a:buFont typeface="Arial" charset="0"/>
              <a:buChar char="•"/>
            </a:pPr>
            <a:r>
              <a:rPr lang="en-US" sz="1600" dirty="0"/>
              <a:t>Missed work, missed events</a:t>
            </a:r>
          </a:p>
          <a:p>
            <a:pPr>
              <a:buFont typeface="Arial" charset="0"/>
              <a:buChar char="•"/>
            </a:pPr>
            <a:r>
              <a:rPr lang="en-US" sz="1600" dirty="0"/>
              <a:t>Doctor – diagnosed with IBS – offered prescription med</a:t>
            </a:r>
          </a:p>
          <a:p>
            <a:pPr>
              <a:buFont typeface="Arial" charset="0"/>
              <a:buChar char="•"/>
            </a:pPr>
            <a:r>
              <a:rPr lang="en-US" sz="1600" dirty="0"/>
              <a:t>Fairly good and careful diet – avoided </a:t>
            </a:r>
            <a:r>
              <a:rPr lang="ja-JP" altLang="en-US" sz="1600" dirty="0"/>
              <a:t>“</a:t>
            </a:r>
            <a:r>
              <a:rPr lang="en-US" sz="1600" dirty="0"/>
              <a:t>trigger</a:t>
            </a:r>
            <a:r>
              <a:rPr lang="ja-JP" altLang="en-US" sz="1600" dirty="0"/>
              <a:t>”</a:t>
            </a:r>
            <a:r>
              <a:rPr lang="en-US" sz="1600" dirty="0"/>
              <a:t> foods </a:t>
            </a:r>
          </a:p>
          <a:p>
            <a:pPr>
              <a:buFont typeface="Arial" charset="0"/>
              <a:buChar char="•"/>
            </a:pPr>
            <a:r>
              <a:rPr lang="en-US" sz="1600" dirty="0"/>
              <a:t>Still very ill at least once a month and often every two weeks – last for couple of days</a:t>
            </a:r>
          </a:p>
          <a:p>
            <a:pPr>
              <a:buFont typeface="Arial" charset="0"/>
              <a:buChar char="•"/>
            </a:pPr>
            <a:endParaRPr lang="en-US" sz="1600" dirty="0"/>
          </a:p>
          <a:p>
            <a:r>
              <a:rPr lang="en-US" sz="1600" dirty="0"/>
              <a:t>Started Shaklee Supplements </a:t>
            </a:r>
          </a:p>
          <a:p>
            <a:pPr>
              <a:buFont typeface="Arial" charset="0"/>
              <a:buChar char="•"/>
            </a:pPr>
            <a:r>
              <a:rPr lang="en-US" sz="1600" dirty="0" err="1"/>
              <a:t>Vitalizer</a:t>
            </a:r>
            <a:r>
              <a:rPr lang="en-US" sz="1600" dirty="0"/>
              <a:t> w/ </a:t>
            </a:r>
            <a:r>
              <a:rPr lang="en-US" sz="1600" dirty="0" err="1"/>
              <a:t>Optiflora</a:t>
            </a:r>
            <a:r>
              <a:rPr lang="en-US" sz="1600" dirty="0"/>
              <a:t> probiotic</a:t>
            </a:r>
          </a:p>
          <a:p>
            <a:pPr>
              <a:buFont typeface="Arial" charset="0"/>
              <a:buChar char="•"/>
            </a:pPr>
            <a:r>
              <a:rPr lang="en-US" sz="1600" dirty="0" smtClean="0"/>
              <a:t>Life Shake Protein smoothies</a:t>
            </a:r>
            <a:endParaRPr lang="en-US" sz="1600" dirty="0"/>
          </a:p>
          <a:p>
            <a:pPr>
              <a:buFont typeface="Arial" charset="0"/>
              <a:buChar char="•"/>
            </a:pPr>
            <a:r>
              <a:rPr lang="en-US" sz="1600" dirty="0"/>
              <a:t>EZ </a:t>
            </a:r>
            <a:r>
              <a:rPr lang="en-US" sz="1600" dirty="0" smtClean="0"/>
              <a:t>Gest </a:t>
            </a:r>
            <a:r>
              <a:rPr lang="en-US" sz="1600" dirty="0"/>
              <a:t>for when having problems</a:t>
            </a:r>
          </a:p>
          <a:p>
            <a:pPr>
              <a:buFont typeface="Arial" charset="0"/>
              <a:buChar char="•"/>
            </a:pPr>
            <a:r>
              <a:rPr lang="en-US" sz="1600" dirty="0"/>
              <a:t>Within weeks – noticeable difference</a:t>
            </a:r>
          </a:p>
          <a:p>
            <a:pPr>
              <a:buFont typeface="Arial" charset="0"/>
              <a:buChar char="•"/>
            </a:pPr>
            <a:r>
              <a:rPr lang="en-US" sz="1600" dirty="0"/>
              <a:t>Now – very infrequent and mild</a:t>
            </a:r>
          </a:p>
          <a:p>
            <a:endParaRPr lang="en-US" sz="1600" dirty="0"/>
          </a:p>
          <a:p>
            <a:r>
              <a:rPr lang="en-US" sz="1600" dirty="0"/>
              <a:t>Doctor again about 3 years ago.  Found a genetic issue and was shocked at how well I was.  </a:t>
            </a:r>
            <a:r>
              <a:rPr lang="ja-JP" altLang="en-US" sz="1600" dirty="0"/>
              <a:t>“</a:t>
            </a:r>
            <a:r>
              <a:rPr lang="en-US" sz="1600" dirty="0"/>
              <a:t>Most people would have needed surgery</a:t>
            </a:r>
            <a:r>
              <a:rPr lang="ja-JP" altLang="en-US" sz="1600" dirty="0" smtClean="0"/>
              <a:t>”</a:t>
            </a:r>
            <a:r>
              <a:rPr lang="en-US" altLang="ja-JP" sz="1600" dirty="0" smtClean="0"/>
              <a:t>				Jean</a:t>
            </a:r>
            <a:endParaRPr lang="en-US" sz="1600" dirty="0"/>
          </a:p>
          <a:p>
            <a:r>
              <a:rPr lang="en-US" sz="1600" dirty="0"/>
              <a:t>                                                                                                                      </a:t>
            </a:r>
          </a:p>
        </p:txBody>
      </p:sp>
    </p:spTree>
    <p:extLst>
      <p:ext uri="{BB962C8B-B14F-4D97-AF65-F5344CB8AC3E}">
        <p14:creationId xmlns:p14="http://schemas.microsoft.com/office/powerpoint/2010/main" val="31603661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00"/>
          </a:solidFill>
          <a:ln>
            <a:solidFill>
              <a:srgbClr val="00B0F0"/>
            </a:solidFill>
          </a:ln>
        </p:spPr>
        <p:txBody>
          <a:bodyPr rtlCol="0">
            <a:normAutofit fontScale="90000"/>
          </a:bodyPr>
          <a:lstStyle/>
          <a:p>
            <a:pPr eaLnBrk="1" fontAlgn="auto" hangingPunct="1">
              <a:spcAft>
                <a:spcPts val="0"/>
              </a:spcAft>
              <a:defRPr/>
            </a:pPr>
            <a:r>
              <a:rPr lang="en-US" sz="4000" dirty="0" smtClean="0">
                <a:ea typeface="+mj-ea"/>
                <a:cs typeface="+mj-cs"/>
              </a:rPr>
              <a:t>Side Effects of GI Medications</a:t>
            </a:r>
            <a:br>
              <a:rPr lang="en-US" sz="4000" dirty="0" smtClean="0">
                <a:ea typeface="+mj-ea"/>
                <a:cs typeface="+mj-cs"/>
              </a:rPr>
            </a:br>
            <a:r>
              <a:rPr lang="en-US" sz="2800" dirty="0" smtClean="0">
                <a:ea typeface="+mj-ea"/>
                <a:cs typeface="+mj-cs"/>
              </a:rPr>
              <a:t>(Nexium, Prilosec)</a:t>
            </a:r>
            <a:endParaRPr lang="en-US" dirty="0">
              <a:ea typeface="+mj-ea"/>
              <a:cs typeface="+mj-cs"/>
            </a:endParaRPr>
          </a:p>
        </p:txBody>
      </p:sp>
      <p:sp>
        <p:nvSpPr>
          <p:cNvPr id="5" name="Content Placeholder 4"/>
          <p:cNvSpPr>
            <a:spLocks noGrp="1"/>
          </p:cNvSpPr>
          <p:nvPr>
            <p:ph sz="half" idx="2"/>
          </p:nvPr>
        </p:nvSpPr>
        <p:spPr>
          <a:xfrm>
            <a:off x="457200" y="1143001"/>
            <a:ext cx="4040188" cy="3451622"/>
          </a:xfrm>
          <a:ln>
            <a:solidFill>
              <a:srgbClr val="0070C0"/>
            </a:solidFill>
          </a:ln>
        </p:spPr>
        <p:txBody>
          <a:bodyPr rtlCol="0">
            <a:normAutofit fontScale="85000" lnSpcReduction="20000"/>
          </a:bodyPr>
          <a:lstStyle/>
          <a:p>
            <a:pPr eaLnBrk="1" fontAlgn="auto" hangingPunct="1">
              <a:spcAft>
                <a:spcPts val="0"/>
              </a:spcAft>
              <a:buFont typeface="Arial" panose="020B0604020202020204" pitchFamily="34" charset="0"/>
              <a:buChar char="•"/>
              <a:defRPr/>
            </a:pPr>
            <a:r>
              <a:rPr lang="en-US" dirty="0" smtClean="0">
                <a:ea typeface="+mn-ea"/>
                <a:cs typeface="+mn-cs"/>
              </a:rPr>
              <a:t>Constipation</a:t>
            </a:r>
          </a:p>
          <a:p>
            <a:pPr eaLnBrk="1" fontAlgn="auto" hangingPunct="1">
              <a:spcAft>
                <a:spcPts val="0"/>
              </a:spcAft>
              <a:buFont typeface="Arial" panose="020B0604020202020204" pitchFamily="34" charset="0"/>
              <a:buChar char="•"/>
              <a:defRPr/>
            </a:pPr>
            <a:r>
              <a:rPr lang="en-US" dirty="0" smtClean="0">
                <a:ea typeface="+mn-ea"/>
                <a:cs typeface="+mn-cs"/>
              </a:rPr>
              <a:t>Diarrhea</a:t>
            </a:r>
          </a:p>
          <a:p>
            <a:pPr eaLnBrk="1" fontAlgn="auto" hangingPunct="1">
              <a:spcAft>
                <a:spcPts val="0"/>
              </a:spcAft>
              <a:buFont typeface="Arial" panose="020B0604020202020204" pitchFamily="34" charset="0"/>
              <a:buChar char="•"/>
              <a:defRPr/>
            </a:pPr>
            <a:r>
              <a:rPr lang="en-US" dirty="0" smtClean="0">
                <a:ea typeface="+mn-ea"/>
                <a:cs typeface="+mn-cs"/>
              </a:rPr>
              <a:t>Drowsiness</a:t>
            </a:r>
          </a:p>
          <a:p>
            <a:pPr eaLnBrk="1" fontAlgn="auto" hangingPunct="1">
              <a:spcAft>
                <a:spcPts val="0"/>
              </a:spcAft>
              <a:buFont typeface="Arial" panose="020B0604020202020204" pitchFamily="34" charset="0"/>
              <a:buChar char="•"/>
              <a:defRPr/>
            </a:pPr>
            <a:r>
              <a:rPr lang="en-US" dirty="0" smtClean="0">
                <a:ea typeface="+mn-ea"/>
                <a:cs typeface="+mn-cs"/>
              </a:rPr>
              <a:t>Dry mouth</a:t>
            </a:r>
          </a:p>
          <a:p>
            <a:pPr eaLnBrk="1" fontAlgn="auto" hangingPunct="1">
              <a:spcAft>
                <a:spcPts val="0"/>
              </a:spcAft>
              <a:buFont typeface="Arial" panose="020B0604020202020204" pitchFamily="34" charset="0"/>
              <a:buChar char="•"/>
              <a:defRPr/>
            </a:pPr>
            <a:r>
              <a:rPr lang="en-US" dirty="0" smtClean="0">
                <a:ea typeface="+mn-ea"/>
                <a:cs typeface="+mn-cs"/>
              </a:rPr>
              <a:t>Headache</a:t>
            </a:r>
          </a:p>
          <a:p>
            <a:pPr eaLnBrk="1" fontAlgn="auto" hangingPunct="1">
              <a:spcAft>
                <a:spcPts val="0"/>
              </a:spcAft>
              <a:buFont typeface="Arial" panose="020B0604020202020204" pitchFamily="34" charset="0"/>
              <a:buChar char="•"/>
              <a:defRPr/>
            </a:pPr>
            <a:r>
              <a:rPr lang="en-US" dirty="0" smtClean="0">
                <a:ea typeface="+mn-ea"/>
                <a:cs typeface="+mn-cs"/>
              </a:rPr>
              <a:t>Nausea</a:t>
            </a:r>
          </a:p>
          <a:p>
            <a:pPr eaLnBrk="1" fontAlgn="auto" hangingPunct="1">
              <a:spcAft>
                <a:spcPts val="0"/>
              </a:spcAft>
              <a:buFont typeface="Arial" panose="020B0604020202020204" pitchFamily="34" charset="0"/>
              <a:buChar char="•"/>
              <a:defRPr/>
            </a:pPr>
            <a:r>
              <a:rPr lang="en-US" dirty="0" smtClean="0">
                <a:ea typeface="+mn-ea"/>
                <a:cs typeface="+mn-cs"/>
              </a:rPr>
              <a:t>Pain</a:t>
            </a:r>
          </a:p>
          <a:p>
            <a:pPr eaLnBrk="1" fontAlgn="auto" hangingPunct="1">
              <a:spcAft>
                <a:spcPts val="0"/>
              </a:spcAft>
              <a:buFont typeface="Arial" panose="020B0604020202020204" pitchFamily="34" charset="0"/>
              <a:buChar char="•"/>
              <a:defRPr/>
            </a:pPr>
            <a:r>
              <a:rPr lang="en-US" dirty="0" smtClean="0">
                <a:ea typeface="+mn-ea"/>
                <a:cs typeface="+mn-cs"/>
              </a:rPr>
              <a:t>Swelling</a:t>
            </a:r>
          </a:p>
          <a:p>
            <a:pPr eaLnBrk="1" fontAlgn="auto" hangingPunct="1">
              <a:spcAft>
                <a:spcPts val="0"/>
              </a:spcAft>
              <a:buFont typeface="Arial" panose="020B0604020202020204" pitchFamily="34" charset="0"/>
              <a:buChar char="•"/>
              <a:defRPr/>
            </a:pPr>
            <a:r>
              <a:rPr lang="en-US" dirty="0" smtClean="0">
                <a:ea typeface="+mn-ea"/>
                <a:cs typeface="+mn-cs"/>
              </a:rPr>
              <a:t>Redness</a:t>
            </a:r>
          </a:p>
          <a:p>
            <a:pPr eaLnBrk="1" fontAlgn="auto" hangingPunct="1">
              <a:spcAft>
                <a:spcPts val="0"/>
              </a:spcAft>
              <a:buFont typeface="Arial" panose="020B0604020202020204" pitchFamily="34" charset="0"/>
              <a:buChar char="•"/>
              <a:defRPr/>
            </a:pPr>
            <a:r>
              <a:rPr lang="en-US" dirty="0" smtClean="0">
                <a:ea typeface="+mn-ea"/>
                <a:cs typeface="+mn-cs"/>
              </a:rPr>
              <a:t>Rash </a:t>
            </a:r>
          </a:p>
          <a:p>
            <a:pPr eaLnBrk="1" fontAlgn="auto" hangingPunct="1">
              <a:spcAft>
                <a:spcPts val="0"/>
              </a:spcAft>
              <a:buFont typeface="Arial" panose="020B0604020202020204" pitchFamily="34" charset="0"/>
              <a:buChar char="•"/>
              <a:defRPr/>
            </a:pPr>
            <a:r>
              <a:rPr lang="en-US" dirty="0" smtClean="0">
                <a:ea typeface="+mn-ea"/>
                <a:cs typeface="+mn-cs"/>
              </a:rPr>
              <a:t>Itching	</a:t>
            </a:r>
            <a:endParaRPr lang="en-US" dirty="0">
              <a:ea typeface="+mn-ea"/>
              <a:cs typeface="+mn-cs"/>
            </a:endParaRPr>
          </a:p>
        </p:txBody>
      </p:sp>
      <p:sp>
        <p:nvSpPr>
          <p:cNvPr id="7" name="Content Placeholder 6"/>
          <p:cNvSpPr>
            <a:spLocks noGrp="1"/>
          </p:cNvSpPr>
          <p:nvPr>
            <p:ph sz="quarter" idx="4"/>
          </p:nvPr>
        </p:nvSpPr>
        <p:spPr>
          <a:xfrm>
            <a:off x="4645026" y="1143001"/>
            <a:ext cx="4041775" cy="3451622"/>
          </a:xfrm>
          <a:ln>
            <a:solidFill>
              <a:srgbClr val="0070C0"/>
            </a:solidFill>
          </a:ln>
        </p:spPr>
        <p:txBody>
          <a:bodyPr rtlCol="0">
            <a:normAutofit fontScale="77500" lnSpcReduction="20000"/>
          </a:bodyPr>
          <a:lstStyle/>
          <a:p>
            <a:pPr eaLnBrk="1" fontAlgn="auto" hangingPunct="1">
              <a:spcAft>
                <a:spcPts val="0"/>
              </a:spcAft>
              <a:buFont typeface="Arial" panose="020B0604020202020204" pitchFamily="34" charset="0"/>
              <a:buChar char="•"/>
              <a:defRPr/>
            </a:pPr>
            <a:r>
              <a:rPr lang="en-US" dirty="0" smtClean="0">
                <a:ea typeface="+mn-ea"/>
                <a:cs typeface="+mn-cs"/>
              </a:rPr>
              <a:t>Difficulty breathing</a:t>
            </a:r>
          </a:p>
          <a:p>
            <a:pPr eaLnBrk="1" fontAlgn="auto" hangingPunct="1">
              <a:spcAft>
                <a:spcPts val="0"/>
              </a:spcAft>
              <a:buFont typeface="Arial" panose="020B0604020202020204" pitchFamily="34" charset="0"/>
              <a:buChar char="•"/>
              <a:defRPr/>
            </a:pPr>
            <a:r>
              <a:rPr lang="en-US" dirty="0" smtClean="0">
                <a:ea typeface="+mn-ea"/>
                <a:cs typeface="+mn-cs"/>
              </a:rPr>
              <a:t>Hives</a:t>
            </a:r>
          </a:p>
          <a:p>
            <a:pPr eaLnBrk="1" fontAlgn="auto" hangingPunct="1">
              <a:spcAft>
                <a:spcPts val="0"/>
              </a:spcAft>
              <a:buFont typeface="Arial" panose="020B0604020202020204" pitchFamily="34" charset="0"/>
              <a:buChar char="•"/>
              <a:defRPr/>
            </a:pPr>
            <a:r>
              <a:rPr lang="en-US" dirty="0" smtClean="0">
                <a:ea typeface="+mn-ea"/>
                <a:cs typeface="+mn-cs"/>
              </a:rPr>
              <a:t>Severe stomach pain</a:t>
            </a:r>
          </a:p>
          <a:p>
            <a:pPr eaLnBrk="1" fontAlgn="auto" hangingPunct="1">
              <a:spcAft>
                <a:spcPts val="0"/>
              </a:spcAft>
              <a:buFont typeface="Arial" panose="020B0604020202020204" pitchFamily="34" charset="0"/>
              <a:buChar char="•"/>
              <a:defRPr/>
            </a:pPr>
            <a:r>
              <a:rPr lang="en-US" dirty="0" smtClean="0">
                <a:ea typeface="+mn-ea"/>
                <a:cs typeface="+mn-cs"/>
              </a:rPr>
              <a:t>Swelling of face, lips, tongue or throat</a:t>
            </a:r>
          </a:p>
          <a:p>
            <a:pPr eaLnBrk="1" fontAlgn="auto" hangingPunct="1">
              <a:spcAft>
                <a:spcPts val="0"/>
              </a:spcAft>
              <a:buFont typeface="Arial" panose="020B0604020202020204" pitchFamily="34" charset="0"/>
              <a:buChar char="•"/>
              <a:defRPr/>
            </a:pPr>
            <a:r>
              <a:rPr lang="en-US" dirty="0" smtClean="0">
                <a:ea typeface="+mn-ea"/>
                <a:cs typeface="+mn-cs"/>
              </a:rPr>
              <a:t>Unusual tiredness</a:t>
            </a:r>
          </a:p>
          <a:p>
            <a:pPr eaLnBrk="1" fontAlgn="auto" hangingPunct="1">
              <a:spcAft>
                <a:spcPts val="0"/>
              </a:spcAft>
              <a:buFont typeface="Arial" panose="020B0604020202020204" pitchFamily="34" charset="0"/>
              <a:buChar char="•"/>
              <a:defRPr/>
            </a:pPr>
            <a:r>
              <a:rPr lang="en-US" dirty="0" smtClean="0">
                <a:ea typeface="+mn-ea"/>
                <a:cs typeface="+mn-cs"/>
              </a:rPr>
              <a:t>Bruising or bleeding</a:t>
            </a:r>
          </a:p>
          <a:p>
            <a:pPr eaLnBrk="1" fontAlgn="auto" hangingPunct="1">
              <a:spcAft>
                <a:spcPts val="0"/>
              </a:spcAft>
              <a:buFont typeface="Arial" panose="020B0604020202020204" pitchFamily="34" charset="0"/>
              <a:buChar char="•"/>
              <a:defRPr/>
            </a:pPr>
            <a:r>
              <a:rPr lang="en-US" dirty="0" smtClean="0">
                <a:ea typeface="+mn-ea"/>
                <a:cs typeface="+mn-cs"/>
              </a:rPr>
              <a:t>Unusual hoarseness</a:t>
            </a:r>
          </a:p>
          <a:p>
            <a:pPr eaLnBrk="1" fontAlgn="auto" hangingPunct="1">
              <a:spcAft>
                <a:spcPts val="0"/>
              </a:spcAft>
              <a:buFont typeface="Arial" panose="020B0604020202020204" pitchFamily="34" charset="0"/>
              <a:buChar char="•"/>
              <a:defRPr/>
            </a:pPr>
            <a:r>
              <a:rPr lang="en-US" dirty="0" smtClean="0">
                <a:ea typeface="+mn-ea"/>
                <a:cs typeface="+mn-cs"/>
              </a:rPr>
              <a:t>Bone pain</a:t>
            </a:r>
          </a:p>
          <a:p>
            <a:pPr eaLnBrk="1" fontAlgn="auto" hangingPunct="1">
              <a:spcAft>
                <a:spcPts val="0"/>
              </a:spcAft>
              <a:buFont typeface="Arial" panose="020B0604020202020204" pitchFamily="34" charset="0"/>
              <a:buChar char="•"/>
              <a:defRPr/>
            </a:pPr>
            <a:r>
              <a:rPr lang="en-US" dirty="0" smtClean="0">
                <a:ea typeface="+mn-ea"/>
                <a:cs typeface="+mn-cs"/>
              </a:rPr>
              <a:t>Dark urine</a:t>
            </a:r>
          </a:p>
          <a:p>
            <a:pPr eaLnBrk="1" fontAlgn="auto" hangingPunct="1">
              <a:spcAft>
                <a:spcPts val="0"/>
              </a:spcAft>
              <a:buFont typeface="Arial" panose="020B0604020202020204" pitchFamily="34" charset="0"/>
              <a:buChar char="•"/>
              <a:defRPr/>
            </a:pPr>
            <a:r>
              <a:rPr lang="en-US" dirty="0" smtClean="0">
                <a:ea typeface="+mn-ea"/>
                <a:cs typeface="+mn-cs"/>
              </a:rPr>
              <a:t>Fast heart beat</a:t>
            </a:r>
          </a:p>
          <a:p>
            <a:pPr eaLnBrk="1" fontAlgn="auto" hangingPunct="1">
              <a:spcAft>
                <a:spcPts val="0"/>
              </a:spcAft>
              <a:buFont typeface="Arial" panose="020B0604020202020204" pitchFamily="34" charset="0"/>
              <a:buChar char="•"/>
              <a:defRPr/>
            </a:pPr>
            <a:r>
              <a:rPr lang="en-US" dirty="0" smtClean="0">
                <a:ea typeface="+mn-ea"/>
                <a:cs typeface="+mn-cs"/>
              </a:rPr>
              <a:t>Tightness in chest</a:t>
            </a:r>
            <a:endParaRPr lang="en-US" dirty="0">
              <a:ea typeface="+mn-ea"/>
              <a:cs typeface="+mn-cs"/>
            </a:endParaRPr>
          </a:p>
        </p:txBody>
      </p:sp>
      <p:sp>
        <p:nvSpPr>
          <p:cNvPr id="16389" name="TextBox 5"/>
          <p:cNvSpPr txBox="1">
            <a:spLocks noChangeArrowheads="1"/>
          </p:cNvSpPr>
          <p:nvPr/>
        </p:nvSpPr>
        <p:spPr bwMode="auto">
          <a:xfrm>
            <a:off x="0" y="4629151"/>
            <a:ext cx="891540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eaLnBrk="1" hangingPunct="1"/>
            <a:r>
              <a:rPr lang="en-US" sz="2000" dirty="0"/>
              <a:t>Danger – same symptoms when too little acid as with too much </a:t>
            </a:r>
            <a:r>
              <a:rPr lang="en-US" sz="2000" dirty="0" smtClean="0"/>
              <a:t>acid                   Jean</a:t>
            </a:r>
            <a:endParaRPr lang="en-US" sz="2000" dirty="0"/>
          </a:p>
        </p:txBody>
      </p:sp>
    </p:spTree>
    <p:extLst>
      <p:ext uri="{BB962C8B-B14F-4D97-AF65-F5344CB8AC3E}">
        <p14:creationId xmlns:p14="http://schemas.microsoft.com/office/powerpoint/2010/main" val="28671361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04800" y="171450"/>
            <a:ext cx="5562600" cy="857250"/>
          </a:xfrm>
          <a:ln>
            <a:solidFill>
              <a:schemeClr val="accent3">
                <a:lumMod val="75000"/>
              </a:schemeClr>
            </a:solidFill>
          </a:ln>
        </p:spPr>
        <p:txBody>
          <a:bodyPr/>
          <a:lstStyle/>
          <a:p>
            <a:pPr eaLnBrk="1" hangingPunct="1">
              <a:defRPr/>
            </a:pPr>
            <a:r>
              <a:rPr lang="en-US" altLang="en-US" sz="4000" dirty="0" smtClean="0">
                <a:cs typeface="+mj-cs"/>
              </a:rPr>
              <a:t>Eat Healthy Food</a:t>
            </a:r>
          </a:p>
        </p:txBody>
      </p:sp>
      <p:pic>
        <p:nvPicPr>
          <p:cNvPr id="17411" name="Picture 4" descr="grape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53137" y="400050"/>
            <a:ext cx="28575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412" name="Picture 7" descr="vegtables.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1800" y="2457451"/>
            <a:ext cx="3911600" cy="23752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413" name="TextBox 8"/>
          <p:cNvSpPr txBox="1">
            <a:spLocks noChangeArrowheads="1"/>
          </p:cNvSpPr>
          <p:nvPr/>
        </p:nvSpPr>
        <p:spPr bwMode="auto">
          <a:xfrm>
            <a:off x="533399" y="1240632"/>
            <a:ext cx="521613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eaLnBrk="1" hangingPunct="1"/>
            <a:r>
              <a:rPr lang="en-US" sz="2400" dirty="0"/>
              <a:t>Whole </a:t>
            </a:r>
            <a:r>
              <a:rPr lang="en-US" sz="2400" dirty="0" smtClean="0"/>
              <a:t>natural real </a:t>
            </a:r>
            <a:r>
              <a:rPr lang="en-US" sz="2400" dirty="0"/>
              <a:t>food = </a:t>
            </a:r>
            <a:r>
              <a:rPr lang="en-US" sz="2400" dirty="0" smtClean="0"/>
              <a:t>nature’s </a:t>
            </a:r>
            <a:r>
              <a:rPr lang="en-US" sz="2400" dirty="0"/>
              <a:t>fiber</a:t>
            </a:r>
          </a:p>
        </p:txBody>
      </p:sp>
      <p:sp>
        <p:nvSpPr>
          <p:cNvPr id="2" name="TextBox 1"/>
          <p:cNvSpPr txBox="1"/>
          <p:nvPr/>
        </p:nvSpPr>
        <p:spPr>
          <a:xfrm>
            <a:off x="4462437" y="1920076"/>
            <a:ext cx="4648200" cy="707886"/>
          </a:xfrm>
          <a:prstGeom prst="rect">
            <a:avLst/>
          </a:prstGeom>
          <a:noFill/>
          <a:ln>
            <a:solidFill>
              <a:srgbClr val="92D050"/>
            </a:solidFill>
          </a:ln>
        </p:spPr>
        <p:txBody>
          <a:bodyPr>
            <a:spAutoFit/>
          </a:bodyPr>
          <a:lstStyle/>
          <a:p>
            <a:pPr>
              <a:defRPr/>
            </a:pPr>
            <a:r>
              <a:rPr lang="en-US" sz="4000" dirty="0">
                <a:latin typeface="+mj-lt"/>
                <a:ea typeface="MS PGothic" panose="020B0600070205080204" pitchFamily="34" charset="-128"/>
                <a:cs typeface="+mn-cs"/>
              </a:rPr>
              <a:t>Herbal Supplements</a:t>
            </a:r>
          </a:p>
        </p:txBody>
      </p:sp>
      <p:sp>
        <p:nvSpPr>
          <p:cNvPr id="3" name="TextBox 2"/>
          <p:cNvSpPr txBox="1"/>
          <p:nvPr/>
        </p:nvSpPr>
        <p:spPr>
          <a:xfrm>
            <a:off x="4492626" y="2812257"/>
            <a:ext cx="4429125" cy="1938992"/>
          </a:xfrm>
          <a:prstGeom prst="rect">
            <a:avLst/>
          </a:prstGeom>
          <a:noFill/>
        </p:spPr>
        <p:txBody>
          <a:bodyPr>
            <a:spAutoFit/>
          </a:bodyPr>
          <a:lstStyle>
            <a:lvl1pPr marL="285750" indent="-285750">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buFont typeface="Arial" charset="0"/>
              <a:buChar char="•"/>
            </a:pPr>
            <a:r>
              <a:rPr lang="en-US" sz="2000" dirty="0">
                <a:latin typeface="Calibri" charset="0"/>
              </a:rPr>
              <a:t>Promote bowel health, cleansing and regularity – good nutrients</a:t>
            </a:r>
          </a:p>
          <a:p>
            <a:pPr>
              <a:buFont typeface="Arial" charset="0"/>
              <a:buChar char="•"/>
            </a:pPr>
            <a:r>
              <a:rPr lang="en-US" sz="2000" dirty="0">
                <a:latin typeface="Calibri" charset="0"/>
              </a:rPr>
              <a:t>Digestive enzymes – help breakdown food</a:t>
            </a:r>
          </a:p>
          <a:p>
            <a:pPr>
              <a:buFont typeface="Arial" charset="0"/>
              <a:buChar char="•"/>
            </a:pPr>
            <a:r>
              <a:rPr lang="en-US" sz="2000" dirty="0">
                <a:latin typeface="Calibri" charset="0"/>
              </a:rPr>
              <a:t>Probiotic – balance the good and bad bacteria</a:t>
            </a:r>
          </a:p>
        </p:txBody>
      </p:sp>
      <p:sp>
        <p:nvSpPr>
          <p:cNvPr id="17416" name="TextBox 3"/>
          <p:cNvSpPr txBox="1">
            <a:spLocks noChangeArrowheads="1"/>
          </p:cNvSpPr>
          <p:nvPr/>
        </p:nvSpPr>
        <p:spPr bwMode="auto">
          <a:xfrm>
            <a:off x="7885114" y="4793456"/>
            <a:ext cx="114617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800">
                <a:latin typeface="Arial" charset="0"/>
              </a:rPr>
              <a:t>Jean</a:t>
            </a:r>
          </a:p>
        </p:txBody>
      </p:sp>
    </p:spTree>
    <p:extLst>
      <p:ext uri="{BB962C8B-B14F-4D97-AF65-F5344CB8AC3E}">
        <p14:creationId xmlns:p14="http://schemas.microsoft.com/office/powerpoint/2010/main" val="42556453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79872"/>
          </a:xfrm>
          <a:ln>
            <a:solidFill>
              <a:schemeClr val="bg2">
                <a:lumMod val="10000"/>
              </a:schemeClr>
            </a:solidFill>
          </a:ln>
        </p:spPr>
        <p:txBody>
          <a:bodyPr rtlCol="0">
            <a:noAutofit/>
          </a:bodyPr>
          <a:lstStyle/>
          <a:p>
            <a:pPr eaLnBrk="1" fontAlgn="auto" hangingPunct="1">
              <a:spcAft>
                <a:spcPts val="0"/>
              </a:spcAft>
              <a:defRPr/>
            </a:pPr>
            <a:r>
              <a:rPr lang="en-US" sz="3200" dirty="0" smtClean="0">
                <a:ea typeface="+mj-ea"/>
                <a:cs typeface="+mj-cs"/>
              </a:rPr>
              <a:t>Avoid Stuff </a:t>
            </a:r>
            <a:br>
              <a:rPr lang="en-US" sz="3200" dirty="0" smtClean="0">
                <a:ea typeface="+mj-ea"/>
                <a:cs typeface="+mj-cs"/>
              </a:rPr>
            </a:br>
            <a:r>
              <a:rPr lang="en-US" sz="3200" dirty="0" smtClean="0">
                <a:ea typeface="+mj-ea"/>
                <a:cs typeface="+mj-cs"/>
              </a:rPr>
              <a:t>that Damages the Digestive System</a:t>
            </a:r>
            <a:endParaRPr lang="en-US" sz="3200" dirty="0">
              <a:ea typeface="+mj-ea"/>
              <a:cs typeface="+mj-cs"/>
            </a:endParaRPr>
          </a:p>
        </p:txBody>
      </p:sp>
      <p:sp>
        <p:nvSpPr>
          <p:cNvPr id="18435" name="Content Placeholder 2"/>
          <p:cNvSpPr>
            <a:spLocks noGrp="1"/>
          </p:cNvSpPr>
          <p:nvPr>
            <p:ph idx="1"/>
          </p:nvPr>
        </p:nvSpPr>
        <p:spPr>
          <a:xfrm>
            <a:off x="457200" y="1028701"/>
            <a:ext cx="8229600" cy="3185159"/>
          </a:xfrm>
        </p:spPr>
        <p:txBody>
          <a:bodyPr/>
          <a:lstStyle/>
          <a:p>
            <a:pPr eaLnBrk="1" hangingPunct="1">
              <a:buFont typeface="Arial" charset="0"/>
              <a:buNone/>
            </a:pPr>
            <a:r>
              <a:rPr lang="en-US" sz="2400" dirty="0">
                <a:latin typeface="Calibri" charset="0"/>
                <a:ea typeface="MS PGothic" charset="0"/>
              </a:rPr>
              <a:t>Junk Food  </a:t>
            </a:r>
          </a:p>
          <a:p>
            <a:pPr eaLnBrk="1" hangingPunct="1"/>
            <a:endParaRPr lang="en-US" dirty="0">
              <a:latin typeface="Calibri" charset="0"/>
              <a:ea typeface="MS PGothic" charset="0"/>
            </a:endParaRPr>
          </a:p>
          <a:p>
            <a:pPr eaLnBrk="1" hangingPunct="1"/>
            <a:endParaRPr lang="en-US" dirty="0">
              <a:latin typeface="Calibri" charset="0"/>
              <a:ea typeface="MS PGothic" charset="0"/>
            </a:endParaRPr>
          </a:p>
          <a:p>
            <a:pPr eaLnBrk="1" hangingPunct="1">
              <a:buFont typeface="Arial" charset="0"/>
              <a:buNone/>
            </a:pPr>
            <a:r>
              <a:rPr lang="en-US" sz="2400" dirty="0" smtClean="0">
                <a:latin typeface="Calibri" charset="0"/>
                <a:ea typeface="MS PGothic" charset="0"/>
              </a:rPr>
              <a:t>Medications</a:t>
            </a:r>
          </a:p>
        </p:txBody>
      </p:sp>
      <p:pic>
        <p:nvPicPr>
          <p:cNvPr id="18436" name="Picture 2" descr="C:\Documents and Settings\Administrator\My Documents\My Pictures\medication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050" y="3165634"/>
            <a:ext cx="2686050" cy="1612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37" name="Picture 5" descr="sugar smack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1200150"/>
            <a:ext cx="1600200" cy="1809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38" name="Picture 6" descr="25SOFT_DRINKS_narrowweb__300x3540.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00601" y="1485900"/>
            <a:ext cx="2339975" cy="2071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39" name="Picture 7" descr="candy.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34100" y="3377804"/>
            <a:ext cx="2667000" cy="13311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40" name="Picture 8" descr="cupcakes.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9100" y="1500782"/>
            <a:ext cx="1866900" cy="10491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41" name="Picture 9" descr="burger cheese.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667000" y="1428750"/>
            <a:ext cx="2209800" cy="1657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42" name="Picture 10" descr="fries.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657600" y="3371850"/>
            <a:ext cx="2362200" cy="154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443" name="TextBox 2"/>
          <p:cNvSpPr txBox="1">
            <a:spLocks noChangeArrowheads="1"/>
          </p:cNvSpPr>
          <p:nvPr/>
        </p:nvSpPr>
        <p:spPr bwMode="auto">
          <a:xfrm>
            <a:off x="8039101" y="4818460"/>
            <a:ext cx="68521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800">
                <a:latin typeface="Arial" charset="0"/>
              </a:rPr>
              <a:t>Jean</a:t>
            </a:r>
          </a:p>
        </p:txBody>
      </p:sp>
    </p:spTree>
    <p:extLst>
      <p:ext uri="{BB962C8B-B14F-4D97-AF65-F5344CB8AC3E}">
        <p14:creationId xmlns:p14="http://schemas.microsoft.com/office/powerpoint/2010/main" val="4662084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8100">
            <a:solidFill>
              <a:srgbClr val="00B050"/>
            </a:solidFill>
          </a:ln>
        </p:spPr>
        <p:txBody>
          <a:bodyPr rtlCol="0">
            <a:normAutofit/>
          </a:bodyPr>
          <a:lstStyle/>
          <a:p>
            <a:pPr eaLnBrk="1" fontAlgn="auto" hangingPunct="1">
              <a:spcAft>
                <a:spcPts val="0"/>
              </a:spcAft>
              <a:defRPr/>
            </a:pPr>
            <a:r>
              <a:rPr lang="en-US" sz="3600" dirty="0" smtClean="0">
                <a:ea typeface="+mj-ea"/>
                <a:cs typeface="+mj-cs"/>
              </a:rPr>
              <a:t>Shaklee Products for Healthy Digestion</a:t>
            </a:r>
            <a:endParaRPr lang="en-US" sz="3600" dirty="0">
              <a:ea typeface="+mj-ea"/>
              <a:cs typeface="+mj-cs"/>
            </a:endParaRPr>
          </a:p>
        </p:txBody>
      </p:sp>
      <p:sp>
        <p:nvSpPr>
          <p:cNvPr id="19459" name="Content Placeholder 2"/>
          <p:cNvSpPr>
            <a:spLocks noGrp="1"/>
          </p:cNvSpPr>
          <p:nvPr>
            <p:ph idx="1"/>
          </p:nvPr>
        </p:nvSpPr>
        <p:spPr/>
        <p:txBody>
          <a:bodyPr>
            <a:normAutofit fontScale="92500" lnSpcReduction="10000"/>
          </a:bodyPr>
          <a:lstStyle/>
          <a:p>
            <a:pPr eaLnBrk="1" hangingPunct="1"/>
            <a:r>
              <a:rPr lang="en-US" sz="3000" dirty="0" err="1">
                <a:latin typeface="Calibri" charset="0"/>
                <a:ea typeface="MS PGothic" charset="0"/>
              </a:rPr>
              <a:t>Optiflora</a:t>
            </a:r>
            <a:endParaRPr lang="en-US" sz="3000" dirty="0">
              <a:latin typeface="Calibri" charset="0"/>
              <a:ea typeface="MS PGothic" charset="0"/>
            </a:endParaRPr>
          </a:p>
          <a:p>
            <a:pPr eaLnBrk="1" hangingPunct="1"/>
            <a:r>
              <a:rPr lang="en-US" sz="3000" dirty="0">
                <a:latin typeface="Calibri" charset="0"/>
                <a:ea typeface="MS PGothic" charset="0"/>
              </a:rPr>
              <a:t>EZ-Gest</a:t>
            </a:r>
          </a:p>
          <a:p>
            <a:pPr eaLnBrk="1" hangingPunct="1"/>
            <a:r>
              <a:rPr lang="en-US" sz="3000" dirty="0">
                <a:latin typeface="Calibri" charset="0"/>
                <a:ea typeface="MS PGothic" charset="0"/>
              </a:rPr>
              <a:t>Fiber Advantage Bars</a:t>
            </a:r>
          </a:p>
          <a:p>
            <a:pPr eaLnBrk="1" hangingPunct="1"/>
            <a:r>
              <a:rPr lang="en-US" sz="3000" dirty="0">
                <a:latin typeface="Calibri" charset="0"/>
                <a:ea typeface="MS PGothic" charset="0"/>
              </a:rPr>
              <a:t>Stomach Soothing Complex</a:t>
            </a:r>
          </a:p>
          <a:p>
            <a:pPr eaLnBrk="1" hangingPunct="1"/>
            <a:r>
              <a:rPr lang="en-US" sz="3000" dirty="0">
                <a:latin typeface="Calibri" charset="0"/>
                <a:ea typeface="MS PGothic" charset="0"/>
              </a:rPr>
              <a:t>Herb Lax</a:t>
            </a:r>
          </a:p>
          <a:p>
            <a:pPr eaLnBrk="1" hangingPunct="1"/>
            <a:r>
              <a:rPr lang="en-US" sz="3000" dirty="0">
                <a:latin typeface="Calibri" charset="0"/>
                <a:ea typeface="MS PGothic" charset="0"/>
              </a:rPr>
              <a:t>Alfalfa</a:t>
            </a:r>
          </a:p>
          <a:p>
            <a:pPr eaLnBrk="1" hangingPunct="1"/>
            <a:r>
              <a:rPr lang="en-US" sz="3000" dirty="0" err="1">
                <a:latin typeface="Calibri" charset="0"/>
                <a:ea typeface="MS PGothic" charset="0"/>
              </a:rPr>
              <a:t>Vitalizer</a:t>
            </a:r>
            <a:endParaRPr lang="en-US" sz="3000" dirty="0">
              <a:latin typeface="Calibri" charset="0"/>
              <a:ea typeface="MS PGothic" charset="0"/>
            </a:endParaRPr>
          </a:p>
          <a:p>
            <a:pPr eaLnBrk="1" hangingPunct="1">
              <a:buFont typeface="Arial" charset="0"/>
              <a:buNone/>
            </a:pPr>
            <a:endParaRPr lang="en-US" dirty="0">
              <a:latin typeface="Calibri" charset="0"/>
              <a:ea typeface="MS PGothic" charset="0"/>
            </a:endParaRPr>
          </a:p>
        </p:txBody>
      </p:sp>
      <p:sp>
        <p:nvSpPr>
          <p:cNvPr id="19465" name="TextBox 2"/>
          <p:cNvSpPr txBox="1">
            <a:spLocks noChangeArrowheads="1"/>
          </p:cNvSpPr>
          <p:nvPr/>
        </p:nvSpPr>
        <p:spPr bwMode="auto">
          <a:xfrm>
            <a:off x="8135938" y="4794648"/>
            <a:ext cx="78787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Angie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2701" y="1063230"/>
            <a:ext cx="814699" cy="143657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7084" y="1750319"/>
            <a:ext cx="1866900" cy="132577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9108" y="1263254"/>
            <a:ext cx="1292568" cy="1633864"/>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9634" y="3214868"/>
            <a:ext cx="1932062" cy="1857195"/>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69768" y="3589076"/>
            <a:ext cx="1390238" cy="1390238"/>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511" y="3234739"/>
            <a:ext cx="1616377" cy="1616377"/>
          </a:xfrm>
          <a:prstGeom prst="rect">
            <a:avLst/>
          </a:prstGeom>
        </p:spPr>
      </p:pic>
    </p:spTree>
    <p:extLst>
      <p:ext uri="{BB962C8B-B14F-4D97-AF65-F5344CB8AC3E}">
        <p14:creationId xmlns:p14="http://schemas.microsoft.com/office/powerpoint/2010/main" val="2196042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eaLnBrk="1" fontAlgn="auto" hangingPunct="1">
              <a:spcAft>
                <a:spcPts val="0"/>
              </a:spcAft>
              <a:defRPr/>
            </a:pPr>
            <a:r>
              <a:rPr lang="en-US" sz="3600" dirty="0" err="1" smtClean="0">
                <a:ea typeface="+mj-ea"/>
                <a:cs typeface="+mj-cs"/>
              </a:rPr>
              <a:t>Optiflora</a:t>
            </a:r>
            <a:r>
              <a:rPr lang="en-US" sz="3600" dirty="0" smtClean="0">
                <a:ea typeface="+mj-ea"/>
                <a:cs typeface="+mj-cs"/>
              </a:rPr>
              <a:t> </a:t>
            </a:r>
            <a:r>
              <a:rPr lang="en-US" sz="3600" dirty="0" err="1" smtClean="0">
                <a:ea typeface="+mj-ea"/>
                <a:cs typeface="+mj-cs"/>
              </a:rPr>
              <a:t>Probiotic</a:t>
            </a:r>
            <a:r>
              <a:rPr lang="en-US" sz="3600" dirty="0" smtClean="0">
                <a:ea typeface="+mj-ea"/>
                <a:cs typeface="+mj-cs"/>
              </a:rPr>
              <a:t> (Friendly Bacteria)</a:t>
            </a:r>
            <a:endParaRPr lang="en-US" sz="3600" dirty="0">
              <a:ea typeface="+mj-ea"/>
              <a:cs typeface="+mj-cs"/>
            </a:endParaRPr>
          </a:p>
        </p:txBody>
      </p:sp>
      <p:sp>
        <p:nvSpPr>
          <p:cNvPr id="3" name="Content Placeholder 2"/>
          <p:cNvSpPr>
            <a:spLocks noGrp="1"/>
          </p:cNvSpPr>
          <p:nvPr>
            <p:ph idx="1"/>
          </p:nvPr>
        </p:nvSpPr>
        <p:spPr>
          <a:xfrm>
            <a:off x="457200" y="1714500"/>
            <a:ext cx="8458200" cy="3028950"/>
          </a:xfrm>
        </p:spPr>
        <p:txBody>
          <a:bodyPr rtlCol="0">
            <a:normAutofit fontScale="70000" lnSpcReduction="20000"/>
          </a:bodyPr>
          <a:lstStyle/>
          <a:p>
            <a:pPr eaLnBrk="1" fontAlgn="auto" hangingPunct="1">
              <a:spcAft>
                <a:spcPts val="0"/>
              </a:spcAft>
              <a:buFont typeface="Arial" panose="020B0604020202020204" pitchFamily="34" charset="0"/>
              <a:buChar char="•"/>
              <a:defRPr/>
            </a:pPr>
            <a:r>
              <a:rPr lang="en-US" dirty="0" smtClean="0">
                <a:ea typeface="+mn-ea"/>
                <a:cs typeface="+mn-cs"/>
              </a:rPr>
              <a:t>We are constantly exposed to bad bacteria &amp; yeast in the food we eat</a:t>
            </a:r>
          </a:p>
          <a:p>
            <a:pPr eaLnBrk="1" fontAlgn="auto" hangingPunct="1">
              <a:spcAft>
                <a:spcPts val="0"/>
              </a:spcAft>
              <a:buFont typeface="Arial" panose="020B0604020202020204" pitchFamily="34" charset="0"/>
              <a:buChar char="•"/>
              <a:defRPr/>
            </a:pPr>
            <a:r>
              <a:rPr lang="en-US" dirty="0" smtClean="0">
                <a:ea typeface="+mn-ea"/>
                <a:cs typeface="+mn-cs"/>
              </a:rPr>
              <a:t>Antibiotics wipe out the good bacteria</a:t>
            </a:r>
          </a:p>
          <a:p>
            <a:pPr eaLnBrk="1" fontAlgn="auto" hangingPunct="1">
              <a:spcAft>
                <a:spcPts val="0"/>
              </a:spcAft>
              <a:buFont typeface="Arial" panose="020B0604020202020204" pitchFamily="34" charset="0"/>
              <a:buChar char="•"/>
              <a:defRPr/>
            </a:pPr>
            <a:r>
              <a:rPr lang="en-US" dirty="0" smtClean="0">
                <a:ea typeface="+mn-ea"/>
                <a:cs typeface="+mn-cs"/>
              </a:rPr>
              <a:t>Bad bacteria &amp; yeast (candida)</a:t>
            </a:r>
          </a:p>
          <a:p>
            <a:pPr lvl="1" eaLnBrk="1" fontAlgn="auto" hangingPunct="1">
              <a:spcAft>
                <a:spcPts val="0"/>
              </a:spcAft>
              <a:buFont typeface="Arial" panose="020B0604020202020204" pitchFamily="34" charset="0"/>
              <a:buChar char="–"/>
              <a:defRPr/>
            </a:pPr>
            <a:r>
              <a:rPr lang="en-US" sz="3000" dirty="0" smtClean="0">
                <a:ea typeface="+mn-ea"/>
                <a:cs typeface="+mn-cs"/>
              </a:rPr>
              <a:t>Weaken the immune system</a:t>
            </a:r>
          </a:p>
          <a:p>
            <a:pPr lvl="1" eaLnBrk="1" fontAlgn="auto" hangingPunct="1">
              <a:spcAft>
                <a:spcPts val="0"/>
              </a:spcAft>
              <a:buFont typeface="Arial" panose="020B0604020202020204" pitchFamily="34" charset="0"/>
              <a:buChar char="–"/>
              <a:defRPr/>
            </a:pPr>
            <a:r>
              <a:rPr lang="en-US" sz="3000" dirty="0" smtClean="0">
                <a:ea typeface="+mn-ea"/>
                <a:cs typeface="+mn-cs"/>
              </a:rPr>
              <a:t>Cause gas, bloating, diarrhea, </a:t>
            </a:r>
          </a:p>
          <a:p>
            <a:pPr lvl="1" eaLnBrk="1" fontAlgn="auto" hangingPunct="1">
              <a:spcAft>
                <a:spcPts val="0"/>
              </a:spcAft>
              <a:buFont typeface="Arial" panose="020B0604020202020204" pitchFamily="34" charset="0"/>
              <a:buNone/>
              <a:defRPr/>
            </a:pPr>
            <a:r>
              <a:rPr lang="en-US" sz="3000" dirty="0" smtClean="0">
                <a:ea typeface="+mn-ea"/>
                <a:cs typeface="+mn-cs"/>
              </a:rPr>
              <a:t>	Irritable  bowel</a:t>
            </a:r>
          </a:p>
          <a:p>
            <a:pPr lvl="1" eaLnBrk="1" fontAlgn="auto" hangingPunct="1">
              <a:spcAft>
                <a:spcPts val="0"/>
              </a:spcAft>
              <a:buFont typeface="Arial" panose="020B0604020202020204" pitchFamily="34" charset="0"/>
              <a:buChar char="–"/>
              <a:defRPr/>
            </a:pPr>
            <a:r>
              <a:rPr lang="en-US" sz="3000" dirty="0" smtClean="0">
                <a:ea typeface="+mn-ea"/>
                <a:cs typeface="+mn-cs"/>
              </a:rPr>
              <a:t> Cause acid reflux</a:t>
            </a:r>
          </a:p>
          <a:p>
            <a:pPr lvl="1" eaLnBrk="1" fontAlgn="auto" hangingPunct="1">
              <a:spcAft>
                <a:spcPts val="0"/>
              </a:spcAft>
              <a:buFont typeface="Arial" panose="020B0604020202020204" pitchFamily="34" charset="0"/>
              <a:buChar char="–"/>
              <a:defRPr/>
            </a:pPr>
            <a:r>
              <a:rPr lang="en-US" sz="3000" dirty="0" smtClean="0">
                <a:ea typeface="+mn-ea"/>
                <a:cs typeface="+mn-cs"/>
              </a:rPr>
              <a:t> Allergies</a:t>
            </a:r>
          </a:p>
          <a:p>
            <a:pPr eaLnBrk="1" fontAlgn="auto" hangingPunct="1">
              <a:spcAft>
                <a:spcPts val="0"/>
              </a:spcAft>
              <a:buFont typeface="Arial" panose="020B0604020202020204" pitchFamily="34" charset="0"/>
              <a:buChar char="•"/>
              <a:defRPr/>
            </a:pPr>
            <a:endParaRPr lang="en-US" dirty="0" smtClean="0">
              <a:ea typeface="+mn-ea"/>
              <a:cs typeface="+mn-cs"/>
            </a:endParaRPr>
          </a:p>
          <a:p>
            <a:pPr eaLnBrk="1" fontAlgn="auto" hangingPunct="1">
              <a:spcAft>
                <a:spcPts val="0"/>
              </a:spcAft>
              <a:buFont typeface="Arial" panose="020B0604020202020204" pitchFamily="34" charset="0"/>
              <a:buChar char="•"/>
              <a:defRPr/>
            </a:pPr>
            <a:endParaRPr lang="en-US" dirty="0">
              <a:ea typeface="+mn-ea"/>
              <a:cs typeface="+mn-cs"/>
            </a:endParaRPr>
          </a:p>
        </p:txBody>
      </p:sp>
      <p:sp>
        <p:nvSpPr>
          <p:cNvPr id="20484" name="TextBox 3"/>
          <p:cNvSpPr txBox="1">
            <a:spLocks noChangeArrowheads="1"/>
          </p:cNvSpPr>
          <p:nvPr/>
        </p:nvSpPr>
        <p:spPr bwMode="auto">
          <a:xfrm>
            <a:off x="3105150" y="1028700"/>
            <a:ext cx="3114029"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eaLnBrk="1" hangingPunct="1"/>
            <a:r>
              <a:rPr lang="en-US" sz="3600" b="1" dirty="0"/>
              <a:t>Why </a:t>
            </a:r>
            <a:r>
              <a:rPr lang="en-US" sz="3600" b="1" dirty="0" err="1"/>
              <a:t>Optiflora</a:t>
            </a:r>
            <a:r>
              <a:rPr lang="en-US" sz="3600" b="1" dirty="0"/>
              <a:t>?</a:t>
            </a:r>
          </a:p>
        </p:txBody>
      </p:sp>
      <p:pic>
        <p:nvPicPr>
          <p:cNvPr id="20485" name="Picture 4" descr="stomach.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2621757"/>
            <a:ext cx="2362200" cy="21216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486" name="TextBox 3"/>
          <p:cNvSpPr txBox="1">
            <a:spLocks noChangeArrowheads="1"/>
          </p:cNvSpPr>
          <p:nvPr/>
        </p:nvSpPr>
        <p:spPr bwMode="auto">
          <a:xfrm>
            <a:off x="7642225" y="4838700"/>
            <a:ext cx="68521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800">
                <a:latin typeface="Arial" charset="0"/>
              </a:rPr>
              <a:t>Jean</a:t>
            </a:r>
          </a:p>
        </p:txBody>
      </p:sp>
    </p:spTree>
    <p:extLst>
      <p:ext uri="{BB962C8B-B14F-4D97-AF65-F5344CB8AC3E}">
        <p14:creationId xmlns:p14="http://schemas.microsoft.com/office/powerpoint/2010/main" val="17144134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l="6429" r="44858"/>
          <a:stretch>
            <a:fillRect/>
          </a:stretch>
        </p:blipFill>
        <p:spPr bwMode="auto">
          <a:xfrm>
            <a:off x="609600" y="1428750"/>
            <a:ext cx="2635250" cy="2328863"/>
          </a:xfrm>
          <a:prstGeom prst="rect">
            <a:avLst/>
          </a:prstGeom>
          <a:noFill/>
          <a:ln w="9525">
            <a:solidFill>
              <a:schemeClr val="tx2"/>
            </a:solidFill>
            <a:miter lim="800000"/>
            <a:headEnd/>
            <a:tailEnd/>
          </a:ln>
          <a:extLst>
            <a:ext uri="{909E8E84-426E-40dd-AFC4-6F175D3DCCD1}">
              <a14:hiddenFill xmlns="" xmlns:a14="http://schemas.microsoft.com/office/drawing/2010/main">
                <a:solidFill>
                  <a:srgbClr val="FFFFFF"/>
                </a:solidFill>
              </a14:hiddenFill>
            </a:ext>
          </a:extLst>
        </p:spPr>
      </p:pic>
      <p:sp>
        <p:nvSpPr>
          <p:cNvPr id="53251" name="Rectangle 3"/>
          <p:cNvSpPr>
            <a:spLocks noGrp="1" noChangeArrowheads="1"/>
          </p:cNvSpPr>
          <p:nvPr>
            <p:ph type="title"/>
          </p:nvPr>
        </p:nvSpPr>
        <p:spPr>
          <a:xfrm>
            <a:off x="142876" y="171450"/>
            <a:ext cx="8856663" cy="857250"/>
          </a:xfrm>
          <a:effectLst>
            <a:outerShdw blurRad="63500" dist="35921" dir="2700000" algn="ctr" rotWithShape="0">
              <a:schemeClr val="bg2"/>
            </a:outerShdw>
          </a:effectLst>
        </p:spPr>
        <p:txBody>
          <a:bodyPr>
            <a:normAutofit fontScale="90000"/>
          </a:bodyPr>
          <a:lstStyle/>
          <a:p>
            <a:pPr eaLnBrk="1" hangingPunct="1"/>
            <a:r>
              <a:rPr lang="en-US" sz="4000" b="1" dirty="0">
                <a:latin typeface="Calibri" charset="0"/>
                <a:ea typeface="MS PGothic" charset="0"/>
              </a:rPr>
              <a:t/>
            </a:r>
            <a:br>
              <a:rPr lang="en-US" sz="4000" b="1" dirty="0">
                <a:latin typeface="Calibri" charset="0"/>
                <a:ea typeface="MS PGothic" charset="0"/>
              </a:rPr>
            </a:br>
            <a:r>
              <a:rPr lang="en-US" sz="3600" b="1" dirty="0">
                <a:latin typeface="Calibri" charset="0"/>
                <a:ea typeface="MS PGothic" charset="0"/>
              </a:rPr>
              <a:t>Unique, Patented </a:t>
            </a:r>
            <a:r>
              <a:rPr lang="ja-JP" altLang="en-US" sz="3600" b="1" dirty="0">
                <a:latin typeface="Calibri" charset="0"/>
                <a:ea typeface="MS PGothic" charset="0"/>
              </a:rPr>
              <a:t>“</a:t>
            </a:r>
            <a:r>
              <a:rPr lang="en-US" altLang="ja-JP" sz="3600" b="1" dirty="0">
                <a:latin typeface="Calibri" charset="0"/>
                <a:ea typeface="MS PGothic" charset="0"/>
              </a:rPr>
              <a:t>Triple Encapsulation</a:t>
            </a:r>
            <a:r>
              <a:rPr lang="ja-JP" altLang="en-US" sz="3600" b="1" dirty="0">
                <a:latin typeface="Calibri" charset="0"/>
                <a:ea typeface="MS PGothic" charset="0"/>
              </a:rPr>
              <a:t>”</a:t>
            </a:r>
            <a:r>
              <a:rPr lang="en-US" altLang="ja-JP" sz="3600" b="1" dirty="0">
                <a:latin typeface="Calibri" charset="0"/>
                <a:ea typeface="MS PGothic" charset="0"/>
              </a:rPr>
              <a:t> Technology Protects </a:t>
            </a:r>
            <a:r>
              <a:rPr lang="ja-JP" altLang="en-US" sz="3600" b="1" dirty="0">
                <a:latin typeface="Calibri" charset="0"/>
                <a:ea typeface="MS PGothic" charset="0"/>
              </a:rPr>
              <a:t>“</a:t>
            </a:r>
            <a:r>
              <a:rPr lang="en-US" altLang="ja-JP" sz="3600" b="1" dirty="0">
                <a:latin typeface="Calibri" charset="0"/>
                <a:ea typeface="MS PGothic" charset="0"/>
              </a:rPr>
              <a:t>Live</a:t>
            </a:r>
            <a:r>
              <a:rPr lang="ja-JP" altLang="en-US" sz="3600" b="1" dirty="0">
                <a:latin typeface="Calibri" charset="0"/>
                <a:ea typeface="MS PGothic" charset="0"/>
              </a:rPr>
              <a:t>”</a:t>
            </a:r>
            <a:r>
              <a:rPr lang="en-US" altLang="ja-JP" sz="3600" b="1" dirty="0">
                <a:latin typeface="Calibri" charset="0"/>
                <a:ea typeface="MS PGothic" charset="0"/>
              </a:rPr>
              <a:t> </a:t>
            </a:r>
            <a:r>
              <a:rPr lang="en-US" altLang="ja-JP" sz="3600" b="1" dirty="0" err="1">
                <a:latin typeface="Calibri" charset="0"/>
                <a:ea typeface="MS PGothic" charset="0"/>
              </a:rPr>
              <a:t>Microflora</a:t>
            </a:r>
            <a:endParaRPr lang="en-US" sz="3600" b="1" dirty="0">
              <a:latin typeface="Calibri" charset="0"/>
              <a:ea typeface="MS PGothic" charset="0"/>
            </a:endParaRPr>
          </a:p>
        </p:txBody>
      </p:sp>
      <p:sp>
        <p:nvSpPr>
          <p:cNvPr id="53252" name="Text Box 4"/>
          <p:cNvSpPr txBox="1">
            <a:spLocks noChangeArrowheads="1"/>
          </p:cNvSpPr>
          <p:nvPr/>
        </p:nvSpPr>
        <p:spPr bwMode="auto">
          <a:xfrm>
            <a:off x="228600" y="4171950"/>
            <a:ext cx="8610600" cy="729430"/>
          </a:xfrm>
          <a:prstGeom prst="rect">
            <a:avLst/>
          </a:prstGeom>
          <a:noFill/>
          <a:ln w="9525">
            <a:solidFill>
              <a:schemeClr val="tx2">
                <a:lumMod val="60000"/>
                <a:lumOff val="40000"/>
              </a:schemeClr>
            </a:solidFill>
            <a:miter lim="800000"/>
            <a:headEnd/>
            <a:tailEnd/>
          </a:ln>
          <a:effec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lnSpc>
                <a:spcPct val="85000"/>
              </a:lnSpc>
            </a:pPr>
            <a:r>
              <a:rPr lang="en-US" sz="2400" b="1" dirty="0">
                <a:solidFill>
                  <a:srgbClr val="254061"/>
                </a:solidFill>
                <a:effectLst>
                  <a:outerShdw blurRad="38100" dist="38100" dir="2700000" algn="tl">
                    <a:srgbClr val="DDDDDD"/>
                  </a:outerShdw>
                </a:effectLst>
                <a:latin typeface="ZapfHumnst BT" charset="0"/>
              </a:rPr>
              <a:t>OPTIFLORA™ completely survives stomach acid.  </a:t>
            </a:r>
            <a:r>
              <a:rPr lang="en-US" sz="2400" b="1" dirty="0" smtClean="0">
                <a:solidFill>
                  <a:srgbClr val="254061"/>
                </a:solidFill>
                <a:effectLst>
                  <a:outerShdw blurRad="38100" dist="38100" dir="2700000" algn="tl">
                    <a:srgbClr val="DDDDDD"/>
                  </a:outerShdw>
                </a:effectLst>
                <a:latin typeface="ZapfHumnst BT" charset="0"/>
              </a:rPr>
              <a:t>	</a:t>
            </a:r>
            <a:r>
              <a:rPr lang="en-US" sz="2400" b="1" dirty="0" err="1" smtClean="0">
                <a:solidFill>
                  <a:srgbClr val="254061"/>
                </a:solidFill>
                <a:effectLst>
                  <a:outerShdw blurRad="38100" dist="38100" dir="2700000" algn="tl">
                    <a:srgbClr val="DDDDDD"/>
                  </a:outerShdw>
                </a:effectLst>
                <a:latin typeface="ZapfHumnst BT" charset="0"/>
              </a:rPr>
              <a:t>Microflora</a:t>
            </a:r>
            <a:r>
              <a:rPr lang="en-US" sz="2400" b="1" dirty="0" smtClean="0">
                <a:solidFill>
                  <a:srgbClr val="254061"/>
                </a:solidFill>
                <a:effectLst>
                  <a:outerShdw blurRad="38100" dist="38100" dir="2700000" algn="tl">
                    <a:srgbClr val="DDDDDD"/>
                  </a:outerShdw>
                </a:effectLst>
                <a:latin typeface="ZapfHumnst BT" charset="0"/>
              </a:rPr>
              <a:t> </a:t>
            </a:r>
            <a:r>
              <a:rPr lang="en-US" sz="2400" b="1" dirty="0">
                <a:solidFill>
                  <a:srgbClr val="254061"/>
                </a:solidFill>
                <a:effectLst>
                  <a:outerShdw blurRad="38100" dist="38100" dir="2700000" algn="tl">
                    <a:srgbClr val="DDDDDD"/>
                  </a:outerShdw>
                </a:effectLst>
                <a:latin typeface="ZapfHumnst BT" charset="0"/>
              </a:rPr>
              <a:t>are then released in the intestine.</a:t>
            </a:r>
          </a:p>
        </p:txBody>
      </p:sp>
      <p:sp>
        <p:nvSpPr>
          <p:cNvPr id="53253" name="Text Box 5"/>
          <p:cNvSpPr txBox="1">
            <a:spLocks noChangeArrowheads="1"/>
          </p:cNvSpPr>
          <p:nvPr/>
        </p:nvSpPr>
        <p:spPr bwMode="auto">
          <a:xfrm>
            <a:off x="4495800" y="1943101"/>
            <a:ext cx="3810000" cy="523220"/>
          </a:xfrm>
          <a:prstGeom prst="rect">
            <a:avLst/>
          </a:prstGeom>
          <a:noFill/>
          <a:ln w="9525">
            <a:noFill/>
            <a:miter lim="800000"/>
            <a:headEnd/>
            <a:tailEnd/>
          </a:ln>
          <a:effec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ja-JP" altLang="en-US" sz="2800">
                <a:solidFill>
                  <a:srgbClr val="254061"/>
                </a:solidFill>
                <a:effectLst>
                  <a:outerShdw blurRad="38100" dist="38100" dir="2700000" algn="tl">
                    <a:srgbClr val="DDDDDD"/>
                  </a:outerShdw>
                </a:effectLst>
                <a:latin typeface="ZapfHumnst BT" charset="0"/>
              </a:rPr>
              <a:t>“</a:t>
            </a:r>
            <a:r>
              <a:rPr lang="en-US" altLang="ja-JP" sz="2800">
                <a:solidFill>
                  <a:srgbClr val="254061"/>
                </a:solidFill>
                <a:effectLst>
                  <a:outerShdw blurRad="38100" dist="38100" dir="2700000" algn="tl">
                    <a:srgbClr val="DDDDDD"/>
                  </a:outerShdw>
                </a:effectLst>
                <a:latin typeface="ZapfHumnst BT" charset="0"/>
              </a:rPr>
              <a:t>Live</a:t>
            </a:r>
            <a:r>
              <a:rPr lang="ja-JP" altLang="en-US" sz="2800">
                <a:solidFill>
                  <a:srgbClr val="254061"/>
                </a:solidFill>
                <a:effectLst>
                  <a:outerShdw blurRad="38100" dist="38100" dir="2700000" algn="tl">
                    <a:srgbClr val="DDDDDD"/>
                  </a:outerShdw>
                </a:effectLst>
                <a:latin typeface="ZapfHumnst BT" charset="0"/>
              </a:rPr>
              <a:t>”</a:t>
            </a:r>
            <a:r>
              <a:rPr lang="en-US" altLang="ja-JP" sz="2800">
                <a:solidFill>
                  <a:srgbClr val="254061"/>
                </a:solidFill>
                <a:effectLst>
                  <a:outerShdw blurRad="38100" dist="38100" dir="2700000" algn="tl">
                    <a:srgbClr val="DDDDDD"/>
                  </a:outerShdw>
                </a:effectLst>
                <a:latin typeface="ZapfHumnst BT" charset="0"/>
              </a:rPr>
              <a:t> microflora</a:t>
            </a:r>
            <a:endParaRPr lang="en-US" sz="2800">
              <a:solidFill>
                <a:srgbClr val="254061"/>
              </a:solidFill>
              <a:effectLst>
                <a:outerShdw blurRad="38100" dist="38100" dir="2700000" algn="tl">
                  <a:srgbClr val="DDDDDD"/>
                </a:outerShdw>
              </a:effectLst>
              <a:latin typeface="ZapfHumnst BT" charset="0"/>
            </a:endParaRPr>
          </a:p>
        </p:txBody>
      </p:sp>
      <p:sp>
        <p:nvSpPr>
          <p:cNvPr id="53254" name="Text Box 6"/>
          <p:cNvSpPr txBox="1">
            <a:spLocks noChangeArrowheads="1"/>
          </p:cNvSpPr>
          <p:nvPr/>
        </p:nvSpPr>
        <p:spPr bwMode="auto">
          <a:xfrm>
            <a:off x="4572000" y="2343150"/>
            <a:ext cx="4572000" cy="469359"/>
          </a:xfrm>
          <a:prstGeom prst="rect">
            <a:avLst/>
          </a:prstGeom>
          <a:noFill/>
          <a:ln w="9525">
            <a:noFill/>
            <a:miter lim="800000"/>
            <a:headEnd/>
            <a:tailEnd/>
          </a:ln>
          <a:effec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lnSpc>
                <a:spcPct val="85000"/>
              </a:lnSpc>
            </a:pPr>
            <a:r>
              <a:rPr lang="en-US" sz="2800" dirty="0">
                <a:solidFill>
                  <a:srgbClr val="254061"/>
                </a:solidFill>
                <a:effectLst>
                  <a:outerShdw blurRad="38100" dist="38100" dir="2700000" algn="tl">
                    <a:srgbClr val="DDDDDD"/>
                  </a:outerShdw>
                </a:effectLst>
                <a:latin typeface="ZapfHumnst BT" charset="0"/>
              </a:rPr>
              <a:t>Water and oxygen barrier</a:t>
            </a:r>
          </a:p>
        </p:txBody>
      </p:sp>
      <p:sp>
        <p:nvSpPr>
          <p:cNvPr id="53255" name="Text Box 7"/>
          <p:cNvSpPr txBox="1">
            <a:spLocks noChangeArrowheads="1"/>
          </p:cNvSpPr>
          <p:nvPr/>
        </p:nvSpPr>
        <p:spPr bwMode="auto">
          <a:xfrm>
            <a:off x="4572000" y="2686050"/>
            <a:ext cx="4343400" cy="469359"/>
          </a:xfrm>
          <a:prstGeom prst="rect">
            <a:avLst/>
          </a:prstGeom>
          <a:noFill/>
          <a:ln w="9525">
            <a:noFill/>
            <a:miter lim="800000"/>
            <a:headEnd/>
            <a:tailEnd/>
          </a:ln>
          <a:effec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lnSpc>
                <a:spcPct val="85000"/>
              </a:lnSpc>
            </a:pPr>
            <a:r>
              <a:rPr lang="en-US" sz="2800">
                <a:solidFill>
                  <a:srgbClr val="254061"/>
                </a:solidFill>
                <a:effectLst>
                  <a:outerShdw blurRad="38100" dist="38100" dir="2700000" algn="tl">
                    <a:srgbClr val="DDDDDD"/>
                  </a:outerShdw>
                </a:effectLst>
                <a:latin typeface="ZapfHumnst BT" charset="0"/>
              </a:rPr>
              <a:t>Stomach acid protection</a:t>
            </a:r>
          </a:p>
        </p:txBody>
      </p:sp>
      <p:sp>
        <p:nvSpPr>
          <p:cNvPr id="19464" name="Line 8"/>
          <p:cNvSpPr>
            <a:spLocks noChangeShapeType="1"/>
          </p:cNvSpPr>
          <p:nvPr/>
        </p:nvSpPr>
        <p:spPr bwMode="auto">
          <a:xfrm flipH="1">
            <a:off x="2209800" y="2914650"/>
            <a:ext cx="2362200" cy="552450"/>
          </a:xfrm>
          <a:prstGeom prst="line">
            <a:avLst/>
          </a:prstGeom>
          <a:noFill/>
          <a:ln w="38100">
            <a:solidFill>
              <a:schemeClr val="tx2">
                <a:lumMod val="75000"/>
              </a:schemeClr>
            </a:solidFill>
            <a:round/>
            <a:headEnd/>
            <a:tailEnd type="triangle" w="med" len="med"/>
          </a:ln>
        </p:spPr>
        <p:txBody>
          <a:bodyPr wrap="none" anchor="ctr"/>
          <a:lstStyle/>
          <a:p>
            <a:pPr eaLnBrk="1" hangingPunct="1">
              <a:defRPr/>
            </a:pPr>
            <a:endParaRPr lang="en-US">
              <a:latin typeface="Arial" panose="020B0604020202020204" pitchFamily="34" charset="0"/>
              <a:ea typeface="+mn-ea"/>
              <a:cs typeface="Arial" pitchFamily="34" charset="0"/>
            </a:endParaRPr>
          </a:p>
        </p:txBody>
      </p:sp>
      <p:sp>
        <p:nvSpPr>
          <p:cNvPr id="19465" name="Line 9"/>
          <p:cNvSpPr>
            <a:spLocks noChangeShapeType="1"/>
          </p:cNvSpPr>
          <p:nvPr/>
        </p:nvSpPr>
        <p:spPr bwMode="auto">
          <a:xfrm flipH="1">
            <a:off x="2286000" y="2571750"/>
            <a:ext cx="2286000" cy="701279"/>
          </a:xfrm>
          <a:prstGeom prst="line">
            <a:avLst/>
          </a:prstGeom>
          <a:noFill/>
          <a:ln w="38100">
            <a:solidFill>
              <a:schemeClr val="tx2">
                <a:lumMod val="75000"/>
              </a:schemeClr>
            </a:solidFill>
            <a:round/>
            <a:headEnd/>
            <a:tailEnd type="triangle" w="med" len="med"/>
          </a:ln>
        </p:spPr>
        <p:txBody>
          <a:bodyPr wrap="none" anchor="ctr"/>
          <a:lstStyle/>
          <a:p>
            <a:pPr eaLnBrk="1" hangingPunct="1">
              <a:defRPr/>
            </a:pPr>
            <a:endParaRPr lang="en-US">
              <a:latin typeface="Arial" panose="020B0604020202020204" pitchFamily="34" charset="0"/>
              <a:ea typeface="+mn-ea"/>
              <a:cs typeface="Arial" pitchFamily="34" charset="0"/>
            </a:endParaRPr>
          </a:p>
        </p:txBody>
      </p:sp>
      <p:sp>
        <p:nvSpPr>
          <p:cNvPr id="19466" name="Line 10"/>
          <p:cNvSpPr>
            <a:spLocks noChangeShapeType="1"/>
          </p:cNvSpPr>
          <p:nvPr/>
        </p:nvSpPr>
        <p:spPr bwMode="auto">
          <a:xfrm flipH="1">
            <a:off x="2743200" y="2057400"/>
            <a:ext cx="1828800" cy="514350"/>
          </a:xfrm>
          <a:prstGeom prst="line">
            <a:avLst/>
          </a:prstGeom>
          <a:noFill/>
          <a:ln w="38100">
            <a:solidFill>
              <a:schemeClr val="tx2">
                <a:lumMod val="75000"/>
              </a:schemeClr>
            </a:solidFill>
            <a:round/>
            <a:headEnd/>
            <a:tailEnd type="triangle" w="med" len="med"/>
          </a:ln>
        </p:spPr>
        <p:txBody>
          <a:bodyPr wrap="none" anchor="ctr"/>
          <a:lstStyle/>
          <a:p>
            <a:pPr eaLnBrk="1" hangingPunct="1">
              <a:defRPr/>
            </a:pPr>
            <a:endParaRPr lang="en-US">
              <a:latin typeface="Arial" panose="020B0604020202020204" pitchFamily="34" charset="0"/>
              <a:ea typeface="+mn-ea"/>
              <a:cs typeface="Arial" pitchFamily="34" charset="0"/>
            </a:endParaRPr>
          </a:p>
        </p:txBody>
      </p:sp>
      <p:sp>
        <p:nvSpPr>
          <p:cNvPr id="53259" name="Text Box 11"/>
          <p:cNvSpPr txBox="1">
            <a:spLocks noChangeArrowheads="1"/>
          </p:cNvSpPr>
          <p:nvPr/>
        </p:nvSpPr>
        <p:spPr bwMode="auto">
          <a:xfrm>
            <a:off x="4845050" y="3032239"/>
            <a:ext cx="3862388" cy="553998"/>
          </a:xfrm>
          <a:prstGeom prst="rect">
            <a:avLst/>
          </a:prstGeom>
          <a:noFill/>
          <a:ln w="9525">
            <a:noFill/>
            <a:miter lim="800000"/>
            <a:headEnd/>
            <a:tailEnd/>
          </a:ln>
          <a:effec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lgn="ctr"/>
            <a:r>
              <a:rPr lang="en-US" sz="3000" b="1" i="1" dirty="0">
                <a:solidFill>
                  <a:srgbClr val="254061"/>
                </a:solidFill>
                <a:effectLst>
                  <a:outerShdw blurRad="38100" dist="38100" dir="2700000" algn="tl">
                    <a:srgbClr val="DDDDDD"/>
                  </a:outerShdw>
                </a:effectLst>
                <a:latin typeface="ZapfHumnst BT" charset="0"/>
              </a:rPr>
              <a:t>Only Shaklee has it!</a:t>
            </a:r>
          </a:p>
        </p:txBody>
      </p:sp>
      <p:sp>
        <p:nvSpPr>
          <p:cNvPr id="21516" name="Rectangle 11"/>
          <p:cNvSpPr>
            <a:spLocks noChangeArrowheads="1"/>
          </p:cNvSpPr>
          <p:nvPr/>
        </p:nvSpPr>
        <p:spPr bwMode="auto">
          <a:xfrm>
            <a:off x="4076700" y="3504799"/>
            <a:ext cx="57912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r>
              <a:rPr lang="en-US" sz="2000" dirty="0">
                <a:latin typeface="Calibri" charset="0"/>
              </a:rPr>
              <a:t>500 million friendly bacteria/capsule</a:t>
            </a:r>
          </a:p>
          <a:p>
            <a:pPr eaLnBrk="1" hangingPunct="1"/>
            <a:r>
              <a:rPr lang="en-US" sz="2000" dirty="0">
                <a:latin typeface="Calibri" charset="0"/>
              </a:rPr>
              <a:t>Triple encapsulation process → 90% delivery</a:t>
            </a:r>
          </a:p>
        </p:txBody>
      </p:sp>
      <p:sp>
        <p:nvSpPr>
          <p:cNvPr id="21517" name="Rectangle 12"/>
          <p:cNvSpPr>
            <a:spLocks noChangeArrowheads="1"/>
          </p:cNvSpPr>
          <p:nvPr/>
        </p:nvSpPr>
        <p:spPr bwMode="auto">
          <a:xfrm>
            <a:off x="3927314" y="1257300"/>
            <a:ext cx="5216685"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eaLnBrk="1" hangingPunct="1"/>
            <a:r>
              <a:rPr lang="en-US" sz="2400" dirty="0">
                <a:latin typeface="Calibri" charset="0"/>
              </a:rPr>
              <a:t>Supports  healthy immune system</a:t>
            </a:r>
          </a:p>
          <a:p>
            <a:pPr eaLnBrk="1" hangingPunct="1"/>
            <a:r>
              <a:rPr lang="en-US" sz="2400" dirty="0">
                <a:latin typeface="Calibri" charset="0"/>
              </a:rPr>
              <a:t>		&amp;  healthy digestion</a:t>
            </a:r>
          </a:p>
        </p:txBody>
      </p:sp>
      <p:sp>
        <p:nvSpPr>
          <p:cNvPr id="21518" name="TextBox 1"/>
          <p:cNvSpPr txBox="1">
            <a:spLocks noChangeArrowheads="1"/>
          </p:cNvSpPr>
          <p:nvPr/>
        </p:nvSpPr>
        <p:spPr bwMode="auto">
          <a:xfrm>
            <a:off x="7848601" y="4743450"/>
            <a:ext cx="68521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1800">
                <a:latin typeface="Arial" charset="0"/>
              </a:rPr>
              <a:t>Jean</a:t>
            </a:r>
          </a:p>
        </p:txBody>
      </p:sp>
    </p:spTree>
    <p:extLst>
      <p:ext uri="{BB962C8B-B14F-4D97-AF65-F5344CB8AC3E}">
        <p14:creationId xmlns:p14="http://schemas.microsoft.com/office/powerpoint/2010/main" val="18538622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7523164" y="4861322"/>
            <a:ext cx="568325" cy="6667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eaLnBrk="1" hangingPunct="1"/>
            <a:r>
              <a:rPr lang="en-US">
                <a:latin typeface="Calibri" charset="0"/>
              </a:rPr>
              <a:t>Jean</a:t>
            </a:r>
          </a:p>
        </p:txBody>
      </p:sp>
      <p:pic>
        <p:nvPicPr>
          <p:cNvPr id="22531" name="Picture 5" descr="Pil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57350"/>
            <a:ext cx="1524000" cy="25634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1254" name="Rectangle 6"/>
          <p:cNvSpPr>
            <a:spLocks noChangeArrowheads="1"/>
          </p:cNvSpPr>
          <p:nvPr/>
        </p:nvSpPr>
        <p:spPr bwMode="auto">
          <a:xfrm>
            <a:off x="1524000" y="1885951"/>
            <a:ext cx="7010400" cy="29467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342900" indent="-342900" eaLnBrk="1" hangingPunct="1">
              <a:lnSpc>
                <a:spcPct val="140000"/>
              </a:lnSpc>
              <a:spcBef>
                <a:spcPct val="20000"/>
              </a:spcBef>
              <a:buFontTx/>
              <a:buChar char="•"/>
            </a:pPr>
            <a:r>
              <a:rPr lang="en-US" sz="2400" dirty="0">
                <a:latin typeface="Calibri" charset="0"/>
              </a:rPr>
              <a:t>Optimum vitamin + mineral amounts</a:t>
            </a:r>
          </a:p>
          <a:p>
            <a:pPr marL="800100" lvl="1" indent="-342900" eaLnBrk="1" hangingPunct="1">
              <a:buFontTx/>
              <a:buChar char="•"/>
            </a:pPr>
            <a:r>
              <a:rPr lang="en-US" sz="2400" dirty="0">
                <a:latin typeface="Calibri" charset="0"/>
              </a:rPr>
              <a:t>Now with 1,000-1,200 IU Vitamin D!</a:t>
            </a:r>
          </a:p>
          <a:p>
            <a:pPr marL="342900" indent="-342900" eaLnBrk="1" hangingPunct="1">
              <a:spcBef>
                <a:spcPct val="20000"/>
              </a:spcBef>
              <a:buFontTx/>
              <a:buChar char="•"/>
            </a:pPr>
            <a:r>
              <a:rPr lang="en-US" sz="2400" dirty="0">
                <a:latin typeface="Calibri" charset="0"/>
              </a:rPr>
              <a:t>Most powerful antioxidant spectrum*</a:t>
            </a:r>
          </a:p>
          <a:p>
            <a:pPr marL="342900" indent="-342900" eaLnBrk="1" hangingPunct="1">
              <a:spcBef>
                <a:spcPct val="20000"/>
              </a:spcBef>
              <a:buFontTx/>
              <a:buChar char="•"/>
            </a:pPr>
            <a:r>
              <a:rPr lang="en-US" sz="2400" dirty="0">
                <a:latin typeface="Calibri" charset="0"/>
              </a:rPr>
              <a:t>Anti-aging nutrients*</a:t>
            </a:r>
          </a:p>
          <a:p>
            <a:pPr marL="342900" indent="-342900" eaLnBrk="1" hangingPunct="1">
              <a:spcBef>
                <a:spcPct val="20000"/>
              </a:spcBef>
              <a:buFontTx/>
              <a:buChar char="•"/>
            </a:pPr>
            <a:r>
              <a:rPr lang="en-US" sz="2400" dirty="0">
                <a:latin typeface="Calibri" charset="0"/>
              </a:rPr>
              <a:t>7 Omega-3 fatty acids </a:t>
            </a:r>
            <a:r>
              <a:rPr lang="en-US" sz="2400" dirty="0" smtClean="0">
                <a:latin typeface="Calibri" charset="0"/>
              </a:rPr>
              <a:t>(reduces </a:t>
            </a:r>
            <a:r>
              <a:rPr lang="en-US" sz="2400" dirty="0">
                <a:latin typeface="Calibri" charset="0"/>
              </a:rPr>
              <a:t>inflammation )</a:t>
            </a:r>
          </a:p>
          <a:p>
            <a:pPr marL="342900" indent="-342900" eaLnBrk="1" hangingPunct="1">
              <a:spcBef>
                <a:spcPct val="20000"/>
              </a:spcBef>
              <a:buFontTx/>
              <a:buChar char="•"/>
            </a:pPr>
            <a:r>
              <a:rPr lang="en-US" sz="2400" dirty="0">
                <a:latin typeface="Calibri" charset="0"/>
              </a:rPr>
              <a:t>Guaranteed super-active probiotics</a:t>
            </a:r>
          </a:p>
        </p:txBody>
      </p:sp>
      <p:sp>
        <p:nvSpPr>
          <p:cNvPr id="22533" name="Rectangle 9"/>
          <p:cNvSpPr>
            <a:spLocks noChangeArrowheads="1"/>
          </p:cNvSpPr>
          <p:nvPr/>
        </p:nvSpPr>
        <p:spPr bwMode="auto">
          <a:xfrm>
            <a:off x="0" y="0"/>
            <a:ext cx="6225540" cy="1428750"/>
          </a:xfrm>
          <a:prstGeom prst="rect">
            <a:avLst/>
          </a:prstGeom>
          <a:solidFill>
            <a:srgbClr val="336699"/>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lIns="128016" tIns="64008" rIns="128016" bIns="64008" anchor="ctr"/>
          <a:lstStyle/>
          <a:p>
            <a:pPr eaLnBrk="1" hangingPunct="1"/>
            <a:endParaRPr lang="en-US">
              <a:latin typeface="Calibri" charset="0"/>
            </a:endParaRPr>
          </a:p>
        </p:txBody>
      </p:sp>
      <p:sp>
        <p:nvSpPr>
          <p:cNvPr id="22534" name="Text Box 4"/>
          <p:cNvSpPr txBox="1">
            <a:spLocks noChangeArrowheads="1"/>
          </p:cNvSpPr>
          <p:nvPr/>
        </p:nvSpPr>
        <p:spPr bwMode="auto">
          <a:xfrm>
            <a:off x="381000" y="0"/>
            <a:ext cx="5715000" cy="10914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5552" tIns="52776" rIns="105552" bIns="52776">
            <a:spAutoFit/>
          </a:bodyPr>
          <a:lstStyle>
            <a:lvl1pPr defTabSz="1054100">
              <a:defRPr sz="3200">
                <a:solidFill>
                  <a:schemeClr val="tx1"/>
                </a:solidFill>
                <a:latin typeface="Calibri" charset="0"/>
                <a:ea typeface="MS PGothic" charset="0"/>
                <a:cs typeface="MS PGothic" charset="0"/>
              </a:defRPr>
            </a:lvl1pPr>
            <a:lvl2pPr defTabSz="1054100">
              <a:defRPr sz="2800">
                <a:solidFill>
                  <a:schemeClr val="tx1"/>
                </a:solidFill>
                <a:latin typeface="Calibri" charset="0"/>
                <a:ea typeface="MS PGothic" charset="0"/>
                <a:cs typeface="MS PGothic" charset="0"/>
              </a:defRPr>
            </a:lvl2pPr>
            <a:lvl3pPr defTabSz="1054100">
              <a:defRPr sz="2400">
                <a:solidFill>
                  <a:schemeClr val="tx1"/>
                </a:solidFill>
                <a:latin typeface="Calibri" charset="0"/>
                <a:ea typeface="MS PGothic" charset="0"/>
                <a:cs typeface="MS PGothic" charset="0"/>
              </a:defRPr>
            </a:lvl3pPr>
            <a:lvl4pPr defTabSz="1054100">
              <a:defRPr sz="2000">
                <a:solidFill>
                  <a:schemeClr val="tx1"/>
                </a:solidFill>
                <a:latin typeface="Calibri" charset="0"/>
                <a:ea typeface="MS PGothic" charset="0"/>
                <a:cs typeface="MS PGothic" charset="0"/>
              </a:defRPr>
            </a:lvl4pPr>
            <a:lvl5pPr defTabSz="1054100">
              <a:defRPr sz="2000">
                <a:solidFill>
                  <a:schemeClr val="tx1"/>
                </a:solidFill>
                <a:latin typeface="Calibri" charset="0"/>
                <a:ea typeface="MS PGothic" charset="0"/>
                <a:cs typeface="MS PGothic" charset="0"/>
              </a:defRPr>
            </a:lvl5pPr>
            <a:lvl6pPr defTabSz="1054100"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defTabSz="1054100"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defTabSz="1054100"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defTabSz="1054100"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lgn="ctr" eaLnBrk="1" hangingPunct="1"/>
            <a:r>
              <a:rPr lang="en-US" altLang="zh-TW" b="1" dirty="0">
                <a:solidFill>
                  <a:schemeClr val="bg1"/>
                </a:solidFill>
                <a:ea typeface="PMingLiU" charset="0"/>
                <a:cs typeface="PMingLiU" charset="0"/>
              </a:rPr>
              <a:t>That’s Why VITALIZER Includes </a:t>
            </a:r>
          </a:p>
          <a:p>
            <a:pPr algn="ctr" eaLnBrk="1" hangingPunct="1"/>
            <a:r>
              <a:rPr lang="en-US" altLang="zh-TW" b="1" dirty="0" err="1">
                <a:solidFill>
                  <a:schemeClr val="bg1"/>
                </a:solidFill>
                <a:ea typeface="PMingLiU" charset="0"/>
                <a:cs typeface="PMingLiU" charset="0"/>
              </a:rPr>
              <a:t>Optiflora</a:t>
            </a:r>
            <a:r>
              <a:rPr lang="en-US" altLang="zh-TW" b="1" dirty="0">
                <a:solidFill>
                  <a:schemeClr val="bg1"/>
                </a:solidFill>
                <a:ea typeface="PMingLiU" charset="0"/>
                <a:cs typeface="PMingLiU" charset="0"/>
              </a:rPr>
              <a:t> Capsules</a:t>
            </a:r>
          </a:p>
        </p:txBody>
      </p:sp>
      <p:pic>
        <p:nvPicPr>
          <p:cNvPr id="2253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86500" y="205643"/>
            <a:ext cx="2857500" cy="1771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80431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125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1254">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21254">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21254">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21254">
                                            <p:txEl>
                                              <p:pRg st="4" end="4"/>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2125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25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316133" cy="857250"/>
          </a:xfrm>
          <a:ln>
            <a:solidFill>
              <a:schemeClr val="accent3">
                <a:lumMod val="75000"/>
              </a:schemeClr>
            </a:solidFill>
          </a:ln>
        </p:spPr>
        <p:txBody>
          <a:bodyPr>
            <a:normAutofit/>
          </a:bodyPr>
          <a:lstStyle/>
          <a:p>
            <a:r>
              <a:rPr lang="en-US" sz="3200" dirty="0"/>
              <a:t>Wine &amp; Wellness Open House: </a:t>
            </a:r>
          </a:p>
        </p:txBody>
      </p:sp>
      <p:sp>
        <p:nvSpPr>
          <p:cNvPr id="3" name="Content Placeholder 2"/>
          <p:cNvSpPr>
            <a:spLocks noGrp="1"/>
          </p:cNvSpPr>
          <p:nvPr>
            <p:ph idx="1"/>
          </p:nvPr>
        </p:nvSpPr>
        <p:spPr>
          <a:xfrm>
            <a:off x="203200" y="1329929"/>
            <a:ext cx="8229600" cy="3949038"/>
          </a:xfrm>
        </p:spPr>
        <p:txBody>
          <a:bodyPr>
            <a:normAutofit/>
          </a:bodyPr>
          <a:lstStyle/>
          <a:p>
            <a:r>
              <a:rPr lang="en-US" sz="2000" dirty="0" smtClean="0"/>
              <a:t> </a:t>
            </a:r>
            <a:r>
              <a:rPr lang="en-US" sz="2000" dirty="0"/>
              <a:t>I set up stations that focused on </a:t>
            </a:r>
            <a:r>
              <a:rPr lang="en-US" sz="2000" dirty="0" smtClean="0"/>
              <a:t>specific </a:t>
            </a:r>
            <a:r>
              <a:rPr lang="en-US" sz="2000" dirty="0"/>
              <a:t>topics</a:t>
            </a:r>
            <a:r>
              <a:rPr lang="en-US" sz="2000" dirty="0" smtClean="0"/>
              <a:t>.					 ( (Stress &amp; Energy, Children’s Health, Immunity, </a:t>
            </a:r>
            <a:r>
              <a:rPr lang="en-US" sz="2000" dirty="0" err="1" smtClean="0"/>
              <a:t>etc</a:t>
            </a:r>
            <a:r>
              <a:rPr lang="en-US" sz="2000" dirty="0" smtClean="0"/>
              <a:t> )</a:t>
            </a:r>
          </a:p>
          <a:p>
            <a:r>
              <a:rPr lang="en-US" sz="2000" dirty="0" smtClean="0"/>
              <a:t> Guests </a:t>
            </a:r>
            <a:r>
              <a:rPr lang="en-US" sz="2000" dirty="0"/>
              <a:t>had the freedom to explore and educate themselves, rather than sitting the whole time and hearing me talk</a:t>
            </a:r>
            <a:r>
              <a:rPr lang="en-US" sz="2000" dirty="0" smtClean="0"/>
              <a:t>.</a:t>
            </a:r>
          </a:p>
          <a:p>
            <a:r>
              <a:rPr lang="en-US" sz="2000" dirty="0" smtClean="0"/>
              <a:t> Made </a:t>
            </a:r>
            <a:r>
              <a:rPr lang="en-US" sz="2000" dirty="0"/>
              <a:t>booklet for each station with information about the products that were on display (I used the new product info sheets)</a:t>
            </a:r>
            <a:r>
              <a:rPr lang="en-US" sz="2000" dirty="0" smtClean="0"/>
              <a:t>.</a:t>
            </a:r>
          </a:p>
          <a:p>
            <a:r>
              <a:rPr lang="en-US" sz="2000" dirty="0" smtClean="0"/>
              <a:t> </a:t>
            </a:r>
            <a:r>
              <a:rPr lang="en-US" sz="2000" dirty="0"/>
              <a:t>I also put a catalog at each station and tabbed each of the products that were there so that they could find information and prices easily. </a:t>
            </a:r>
            <a:endParaRPr lang="en-US" sz="2000" dirty="0" smtClean="0"/>
          </a:p>
          <a:p>
            <a:r>
              <a:rPr lang="en-US" sz="2000" dirty="0" smtClean="0"/>
              <a:t>Finally</a:t>
            </a:r>
            <a:r>
              <a:rPr lang="en-US" sz="2000" dirty="0"/>
              <a:t>, I created a scavenger hunt which required them to learn more about each of the topics and then that became their raffle ticket for the prizes at the end of the night. </a:t>
            </a:r>
          </a:p>
        </p:txBody>
      </p:sp>
      <p:pic>
        <p:nvPicPr>
          <p:cNvPr id="4" name="Picture 3"/>
          <p:cNvPicPr>
            <a:picLocks noChangeAspect="1"/>
          </p:cNvPicPr>
          <p:nvPr/>
        </p:nvPicPr>
        <p:blipFill>
          <a:blip r:embed="rId2"/>
          <a:stretch>
            <a:fillRect/>
          </a:stretch>
        </p:blipFill>
        <p:spPr>
          <a:xfrm>
            <a:off x="6908800" y="205979"/>
            <a:ext cx="2037643" cy="1690554"/>
          </a:xfrm>
          <a:prstGeom prst="rect">
            <a:avLst/>
          </a:prstGeom>
        </p:spPr>
      </p:pic>
      <p:sp>
        <p:nvSpPr>
          <p:cNvPr id="5" name="TextBox 4"/>
          <p:cNvSpPr txBox="1"/>
          <p:nvPr/>
        </p:nvSpPr>
        <p:spPr>
          <a:xfrm>
            <a:off x="7860356" y="4670676"/>
            <a:ext cx="829266" cy="369332"/>
          </a:xfrm>
          <a:prstGeom prst="rect">
            <a:avLst/>
          </a:prstGeom>
          <a:noFill/>
        </p:spPr>
        <p:txBody>
          <a:bodyPr wrap="none" rtlCol="0">
            <a:spAutoFit/>
          </a:bodyPr>
          <a:lstStyle/>
          <a:p>
            <a:r>
              <a:rPr lang="en-US" dirty="0" smtClean="0"/>
              <a:t>Lauren</a:t>
            </a:r>
            <a:endParaRPr lang="en-US" dirty="0"/>
          </a:p>
        </p:txBody>
      </p:sp>
    </p:spTree>
    <p:extLst>
      <p:ext uri="{BB962C8B-B14F-4D97-AF65-F5344CB8AC3E}">
        <p14:creationId xmlns:p14="http://schemas.microsoft.com/office/powerpoint/2010/main" val="25995498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57301"/>
            <a:ext cx="8229600" cy="3280172"/>
          </a:xfrm>
          <a:ln w="57150">
            <a:solidFill>
              <a:schemeClr val="accent3">
                <a:lumMod val="50000"/>
              </a:schemeClr>
            </a:solidFill>
          </a:ln>
        </p:spPr>
        <p:txBody>
          <a:bodyPr rtlCol="0">
            <a:normAutofit fontScale="92500" lnSpcReduction="20000"/>
          </a:bodyPr>
          <a:lstStyle/>
          <a:p>
            <a:pPr eaLnBrk="1" fontAlgn="auto" hangingPunct="1">
              <a:spcAft>
                <a:spcPts val="0"/>
              </a:spcAft>
              <a:buFont typeface="Arial" panose="020B0604020202020204" pitchFamily="34" charset="0"/>
              <a:buChar char="•"/>
              <a:defRPr/>
            </a:pPr>
            <a:r>
              <a:rPr lang="en-US" sz="3000" dirty="0" smtClean="0">
                <a:ea typeface="+mn-ea"/>
                <a:cs typeface="+mn-cs"/>
              </a:rPr>
              <a:t>Comprehensive digestive enzymes </a:t>
            </a:r>
            <a:r>
              <a:rPr lang="en-US" sz="2600" dirty="0" smtClean="0">
                <a:ea typeface="+mn-ea"/>
                <a:cs typeface="+mn-cs"/>
              </a:rPr>
              <a:t>(</a:t>
            </a:r>
            <a:r>
              <a:rPr lang="en-US" sz="2400" dirty="0" smtClean="0">
                <a:ea typeface="+mn-ea"/>
                <a:cs typeface="+mn-cs"/>
              </a:rPr>
              <a:t>not just Lactaid or Beano); breaks down protein, fats, carbohydrates into easily absorbed components</a:t>
            </a:r>
          </a:p>
          <a:p>
            <a:pPr eaLnBrk="1" fontAlgn="auto" hangingPunct="1">
              <a:spcAft>
                <a:spcPts val="0"/>
              </a:spcAft>
              <a:buFont typeface="Arial" panose="020B0604020202020204" pitchFamily="34" charset="0"/>
              <a:buChar char="•"/>
              <a:defRPr/>
            </a:pPr>
            <a:r>
              <a:rPr lang="en-US" sz="3000" dirty="0" smtClean="0">
                <a:ea typeface="+mn-ea"/>
                <a:cs typeface="+mn-cs"/>
              </a:rPr>
              <a:t>Improves digestion of milk sugars in dairy</a:t>
            </a:r>
          </a:p>
          <a:p>
            <a:pPr eaLnBrk="1" fontAlgn="auto" hangingPunct="1">
              <a:spcAft>
                <a:spcPts val="0"/>
              </a:spcAft>
              <a:buFont typeface="Arial" panose="020B0604020202020204" pitchFamily="34" charset="0"/>
              <a:buChar char="•"/>
              <a:defRPr/>
            </a:pPr>
            <a:r>
              <a:rPr lang="en-US" sz="3000" dirty="0" smtClean="0">
                <a:ea typeface="+mn-ea"/>
                <a:cs typeface="+mn-cs"/>
              </a:rPr>
              <a:t>Improves absorption of nutrients into blood stream</a:t>
            </a:r>
          </a:p>
          <a:p>
            <a:pPr eaLnBrk="1" fontAlgn="auto" hangingPunct="1">
              <a:spcAft>
                <a:spcPts val="0"/>
              </a:spcAft>
              <a:buFont typeface="Arial" panose="020B0604020202020204" pitchFamily="34" charset="0"/>
              <a:buChar char="•"/>
              <a:defRPr/>
            </a:pPr>
            <a:r>
              <a:rPr lang="en-US" sz="3000" dirty="0" smtClean="0">
                <a:ea typeface="+mn-ea"/>
                <a:cs typeface="+mn-cs"/>
              </a:rPr>
              <a:t>All plant-derived; Vegetarian capsules</a:t>
            </a:r>
          </a:p>
          <a:p>
            <a:pPr eaLnBrk="1" fontAlgn="auto" hangingPunct="1">
              <a:spcAft>
                <a:spcPts val="0"/>
              </a:spcAft>
              <a:buFont typeface="Arial" panose="020B0604020202020204" pitchFamily="34" charset="0"/>
              <a:buChar char="•"/>
              <a:defRPr/>
            </a:pPr>
            <a:r>
              <a:rPr lang="en-US" sz="3000" dirty="0" smtClean="0">
                <a:ea typeface="+mn-ea"/>
                <a:cs typeface="+mn-cs"/>
              </a:rPr>
              <a:t>Prevents bloating, gas, belching, burping	</a:t>
            </a:r>
          </a:p>
          <a:p>
            <a:pPr eaLnBrk="1" fontAlgn="auto" hangingPunct="1">
              <a:spcAft>
                <a:spcPts val="0"/>
              </a:spcAft>
              <a:buFont typeface="Arial" panose="020B0604020202020204" pitchFamily="34" charset="0"/>
              <a:buChar char="•"/>
              <a:defRPr/>
            </a:pPr>
            <a:r>
              <a:rPr lang="en-US" sz="3000" dirty="0" smtClean="0">
                <a:ea typeface="+mn-ea"/>
                <a:cs typeface="+mn-cs"/>
              </a:rPr>
              <a:t>Improves digestion, stomach cramps</a:t>
            </a:r>
          </a:p>
          <a:p>
            <a:pPr marL="0" indent="0" eaLnBrk="1" fontAlgn="auto" hangingPunct="1">
              <a:spcAft>
                <a:spcPts val="0"/>
              </a:spcAft>
              <a:buFont typeface="Arial" panose="020B0604020202020204" pitchFamily="34" charset="0"/>
              <a:buNone/>
              <a:defRPr/>
            </a:pPr>
            <a:endParaRPr lang="en-US" sz="3000" dirty="0" smtClean="0">
              <a:ea typeface="+mn-ea"/>
              <a:cs typeface="+mn-cs"/>
            </a:endParaRPr>
          </a:p>
          <a:p>
            <a:pPr marL="0" indent="0" eaLnBrk="1" fontAlgn="auto" hangingPunct="1">
              <a:spcAft>
                <a:spcPts val="0"/>
              </a:spcAft>
              <a:buFont typeface="Arial" panose="020B0604020202020204" pitchFamily="34" charset="0"/>
              <a:buNone/>
              <a:defRPr/>
            </a:pPr>
            <a:endParaRPr lang="en-US" dirty="0" smtClean="0">
              <a:ea typeface="+mn-ea"/>
              <a:cs typeface="+mn-cs"/>
            </a:endParaRPr>
          </a:p>
          <a:p>
            <a:pPr eaLnBrk="1" fontAlgn="auto" hangingPunct="1">
              <a:spcAft>
                <a:spcPts val="0"/>
              </a:spcAft>
              <a:buFont typeface="Arial" panose="020B0604020202020204" pitchFamily="34" charset="0"/>
              <a:buChar char="•"/>
              <a:defRPr/>
            </a:pPr>
            <a:endParaRPr lang="en-US" dirty="0">
              <a:ea typeface="+mn-ea"/>
              <a:cs typeface="+mn-cs"/>
            </a:endParaRPr>
          </a:p>
        </p:txBody>
      </p:sp>
      <p:sp>
        <p:nvSpPr>
          <p:cNvPr id="5" name="Title 1"/>
          <p:cNvSpPr>
            <a:spLocks noGrp="1"/>
          </p:cNvSpPr>
          <p:nvPr>
            <p:ph type="title"/>
          </p:nvPr>
        </p:nvSpPr>
        <p:spPr>
          <a:xfrm>
            <a:off x="457200" y="400051"/>
            <a:ext cx="7086600" cy="651272"/>
          </a:xfrm>
          <a:solidFill>
            <a:schemeClr val="accent3">
              <a:lumMod val="60000"/>
              <a:lumOff val="40000"/>
            </a:schemeClr>
          </a:solidFill>
          <a:ln>
            <a:solidFill>
              <a:schemeClr val="accent3">
                <a:lumMod val="50000"/>
              </a:schemeClr>
            </a:solidFill>
          </a:ln>
        </p:spPr>
        <p:txBody>
          <a:bodyPr rtlCol="0">
            <a:normAutofit/>
          </a:bodyPr>
          <a:lstStyle/>
          <a:p>
            <a:pPr eaLnBrk="1" fontAlgn="auto" hangingPunct="1">
              <a:spcAft>
                <a:spcPts val="0"/>
              </a:spcAft>
              <a:defRPr/>
            </a:pPr>
            <a:r>
              <a:rPr lang="en-US" sz="3600" dirty="0" smtClean="0">
                <a:ea typeface="+mj-ea"/>
                <a:cs typeface="+mj-cs"/>
              </a:rPr>
              <a:t>E Z-</a:t>
            </a:r>
            <a:r>
              <a:rPr lang="en-US" sz="3600" dirty="0" err="1" smtClean="0">
                <a:ea typeface="+mj-ea"/>
                <a:cs typeface="+mj-cs"/>
              </a:rPr>
              <a:t>Gest</a:t>
            </a:r>
            <a:r>
              <a:rPr lang="en-US" sz="3600" dirty="0" smtClean="0">
                <a:ea typeface="+mj-ea"/>
                <a:cs typeface="+mj-cs"/>
              </a:rPr>
              <a:t> Digestive Enzyme Support</a:t>
            </a:r>
            <a:endParaRPr lang="en-US" sz="3600" dirty="0">
              <a:ea typeface="+mj-ea"/>
              <a:cs typeface="+mj-cs"/>
            </a:endParaRPr>
          </a:p>
        </p:txBody>
      </p:sp>
      <p:sp>
        <p:nvSpPr>
          <p:cNvPr id="24581" name="TextBox 1"/>
          <p:cNvSpPr txBox="1">
            <a:spLocks noChangeArrowheads="1"/>
          </p:cNvSpPr>
          <p:nvPr/>
        </p:nvSpPr>
        <p:spPr bwMode="auto">
          <a:xfrm>
            <a:off x="7239001" y="4800600"/>
            <a:ext cx="68521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Jean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7403" y="3170807"/>
            <a:ext cx="1366666" cy="1366666"/>
          </a:xfrm>
          <a:prstGeom prst="rect">
            <a:avLst/>
          </a:prstGeom>
        </p:spPr>
      </p:pic>
    </p:spTree>
    <p:extLst>
      <p:ext uri="{BB962C8B-B14F-4D97-AF65-F5344CB8AC3E}">
        <p14:creationId xmlns:p14="http://schemas.microsoft.com/office/powerpoint/2010/main" val="22847205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205978"/>
            <a:ext cx="6172200" cy="651272"/>
          </a:xfrm>
          <a:ln>
            <a:solidFill>
              <a:srgbClr val="00B050"/>
            </a:solidFill>
            <a:miter lim="800000"/>
            <a:headEnd/>
            <a:tailEnd/>
          </a:ln>
        </p:spPr>
        <p:txBody>
          <a:bodyPr/>
          <a:lstStyle/>
          <a:p>
            <a:pPr eaLnBrk="1" hangingPunct="1"/>
            <a:r>
              <a:rPr lang="en-US" sz="3600" dirty="0">
                <a:latin typeface="Calibri" charset="0"/>
                <a:ea typeface="MS PGothic" charset="0"/>
              </a:rPr>
              <a:t>Stomach Soothing Complex</a:t>
            </a:r>
          </a:p>
        </p:txBody>
      </p:sp>
      <p:sp>
        <p:nvSpPr>
          <p:cNvPr id="25603" name="Content Placeholder 2"/>
          <p:cNvSpPr>
            <a:spLocks noGrp="1"/>
          </p:cNvSpPr>
          <p:nvPr>
            <p:ph idx="1"/>
          </p:nvPr>
        </p:nvSpPr>
        <p:spPr>
          <a:xfrm>
            <a:off x="304800" y="1028700"/>
            <a:ext cx="8534400" cy="3600450"/>
          </a:xfrm>
        </p:spPr>
        <p:txBody>
          <a:bodyPr>
            <a:normAutofit fontScale="92500" lnSpcReduction="10000"/>
          </a:bodyPr>
          <a:lstStyle/>
          <a:p>
            <a:pPr eaLnBrk="1" hangingPunct="1"/>
            <a:r>
              <a:rPr lang="en-US" sz="2400" dirty="0">
                <a:latin typeface="Calibri" charset="0"/>
                <a:ea typeface="MS PGothic" charset="0"/>
              </a:rPr>
              <a:t>For occasional indigestion (upset stomach)</a:t>
            </a:r>
          </a:p>
          <a:p>
            <a:pPr eaLnBrk="1" hangingPunct="1"/>
            <a:r>
              <a:rPr lang="en-US" sz="2400" dirty="0">
                <a:latin typeface="Calibri" charset="0"/>
                <a:ea typeface="MS PGothic" charset="0"/>
              </a:rPr>
              <a:t> For nausea (queasy stomach) – motion sickness, sea sickness, morning sickness, chemotherapy, after </a:t>
            </a:r>
            <a:r>
              <a:rPr lang="en-US" sz="2400" dirty="0" smtClean="0">
                <a:latin typeface="Calibri" charset="0"/>
                <a:ea typeface="MS PGothic" charset="0"/>
              </a:rPr>
              <a:t>surgery</a:t>
            </a:r>
            <a:endParaRPr lang="en-US" sz="2400" dirty="0">
              <a:latin typeface="Calibri" charset="0"/>
              <a:ea typeface="MS PGothic" charset="0"/>
            </a:endParaRPr>
          </a:p>
          <a:p>
            <a:pPr eaLnBrk="1" hangingPunct="1"/>
            <a:r>
              <a:rPr lang="en-US" sz="2400" dirty="0">
                <a:latin typeface="Calibri" charset="0"/>
                <a:ea typeface="MS PGothic" charset="0"/>
              </a:rPr>
              <a:t>For gas, bloating, heart burn, stomach ache, GERD</a:t>
            </a:r>
          </a:p>
          <a:p>
            <a:pPr eaLnBrk="1" hangingPunct="1"/>
            <a:r>
              <a:rPr lang="en-US" sz="2400" dirty="0">
                <a:latin typeface="Calibri" charset="0"/>
                <a:ea typeface="MS PGothic" charset="0"/>
              </a:rPr>
              <a:t>Provides digestive herbs peppermint,  ginger, fennel &amp; anise  that soothe and calm the stomach</a:t>
            </a:r>
          </a:p>
          <a:p>
            <a:pPr eaLnBrk="1" hangingPunct="1"/>
            <a:r>
              <a:rPr lang="en-US" sz="2400" dirty="0">
                <a:latin typeface="Calibri" charset="0"/>
                <a:ea typeface="MS PGothic" charset="0"/>
              </a:rPr>
              <a:t>Anti-viral, anti-candida, anti-inflammatory,		antibacterial, </a:t>
            </a:r>
            <a:r>
              <a:rPr lang="en-US" sz="2400" dirty="0" smtClean="0">
                <a:latin typeface="Calibri" charset="0"/>
                <a:ea typeface="MS PGothic" charset="0"/>
              </a:rPr>
              <a:t>inhibits diarrhea </a:t>
            </a:r>
            <a:endParaRPr lang="en-US" sz="2400" dirty="0">
              <a:latin typeface="Calibri" charset="0"/>
              <a:ea typeface="MS PGothic" charset="0"/>
            </a:endParaRPr>
          </a:p>
          <a:p>
            <a:pPr eaLnBrk="1" hangingPunct="1"/>
            <a:r>
              <a:rPr lang="en-US" sz="2400" dirty="0">
                <a:latin typeface="Calibri" charset="0"/>
                <a:ea typeface="MS PGothic" charset="0"/>
              </a:rPr>
              <a:t>Stimulates gall bladder and liver</a:t>
            </a:r>
          </a:p>
          <a:p>
            <a:pPr eaLnBrk="1" hangingPunct="1"/>
            <a:r>
              <a:rPr lang="en-US" sz="2400" dirty="0">
                <a:latin typeface="Calibri" charset="0"/>
                <a:ea typeface="MS PGothic" charset="0"/>
              </a:rPr>
              <a:t>Aids irritable bowel symptoms</a:t>
            </a:r>
          </a:p>
        </p:txBody>
      </p:sp>
      <p:pic>
        <p:nvPicPr>
          <p:cNvPr id="25604" name="Picture 4" descr="stomach soothing.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2857500"/>
            <a:ext cx="2590800" cy="1943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605" name="TextBox 1"/>
          <p:cNvSpPr txBox="1">
            <a:spLocks noChangeArrowheads="1"/>
          </p:cNvSpPr>
          <p:nvPr/>
        </p:nvSpPr>
        <p:spPr bwMode="auto">
          <a:xfrm>
            <a:off x="7924800" y="4800600"/>
            <a:ext cx="78787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Angie</a:t>
            </a:r>
          </a:p>
        </p:txBody>
      </p:sp>
    </p:spTree>
    <p:extLst>
      <p:ext uri="{BB962C8B-B14F-4D97-AF65-F5344CB8AC3E}">
        <p14:creationId xmlns:p14="http://schemas.microsoft.com/office/powerpoint/2010/main" val="3203212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981200" y="171450"/>
            <a:ext cx="4876800" cy="857250"/>
          </a:xfrm>
          <a:ln>
            <a:solidFill>
              <a:schemeClr val="tx2">
                <a:lumMod val="60000"/>
                <a:lumOff val="40000"/>
              </a:schemeClr>
            </a:solidFill>
            <a:miter lim="800000"/>
            <a:headEnd/>
            <a:tailEnd/>
          </a:ln>
        </p:spPr>
        <p:txBody>
          <a:bodyPr>
            <a:normAutofit/>
          </a:bodyPr>
          <a:lstStyle/>
          <a:p>
            <a:r>
              <a:rPr lang="en-US" sz="3600" dirty="0">
                <a:latin typeface="Calibri" charset="0"/>
                <a:ea typeface="MS PGothic" charset="0"/>
              </a:rPr>
              <a:t>Chewable Cal-Mag</a:t>
            </a:r>
          </a:p>
        </p:txBody>
      </p:sp>
      <p:sp>
        <p:nvSpPr>
          <p:cNvPr id="26627" name="Content Placeholder 2"/>
          <p:cNvSpPr>
            <a:spLocks noGrp="1"/>
          </p:cNvSpPr>
          <p:nvPr>
            <p:ph idx="1"/>
          </p:nvPr>
        </p:nvSpPr>
        <p:spPr>
          <a:xfrm>
            <a:off x="254471" y="1245871"/>
            <a:ext cx="8229600" cy="3394472"/>
          </a:xfrm>
        </p:spPr>
        <p:txBody>
          <a:bodyPr>
            <a:normAutofit/>
          </a:bodyPr>
          <a:lstStyle/>
          <a:p>
            <a:r>
              <a:rPr lang="en-US" sz="2400" dirty="0">
                <a:latin typeface="Calibri" charset="0"/>
                <a:ea typeface="MS PGothic" charset="0"/>
              </a:rPr>
              <a:t>Many people with acid reflux are deficient in magnesium (especially if they </a:t>
            </a:r>
            <a:r>
              <a:rPr lang="en-US" sz="2400" dirty="0" smtClean="0">
                <a:latin typeface="Calibri" charset="0"/>
                <a:ea typeface="MS PGothic" charset="0"/>
              </a:rPr>
              <a:t>are </a:t>
            </a:r>
            <a:r>
              <a:rPr lang="en-US" sz="2400" dirty="0">
                <a:latin typeface="Calibri" charset="0"/>
                <a:ea typeface="MS PGothic" charset="0"/>
              </a:rPr>
              <a:t>taking medication).</a:t>
            </a:r>
          </a:p>
          <a:p>
            <a:r>
              <a:rPr lang="en-US" sz="2400" dirty="0">
                <a:latin typeface="Calibri" charset="0"/>
                <a:ea typeface="MS PGothic" charset="0"/>
              </a:rPr>
              <a:t>The magnesium aids in relaxing the muscles – so that sphincter that allows acid to reflux up into the esophagus can relax.</a:t>
            </a:r>
          </a:p>
          <a:p>
            <a:r>
              <a:rPr lang="en-US" sz="2400" dirty="0">
                <a:latin typeface="Calibri" charset="0"/>
                <a:ea typeface="MS PGothic" charset="0"/>
              </a:rPr>
              <a:t>The </a:t>
            </a:r>
            <a:r>
              <a:rPr lang="en-US" sz="2400" dirty="0" smtClean="0">
                <a:latin typeface="Calibri" charset="0"/>
                <a:ea typeface="MS PGothic" charset="0"/>
              </a:rPr>
              <a:t>calcium </a:t>
            </a:r>
            <a:r>
              <a:rPr lang="en-US" sz="2400" dirty="0">
                <a:latin typeface="Calibri" charset="0"/>
                <a:ea typeface="MS PGothic" charset="0"/>
              </a:rPr>
              <a:t>seems to be soothing	</a:t>
            </a:r>
            <a:r>
              <a:rPr lang="en-US" sz="2400" dirty="0" smtClean="0">
                <a:latin typeface="Calibri" charset="0"/>
                <a:ea typeface="MS PGothic" charset="0"/>
              </a:rPr>
              <a:t>and </a:t>
            </a:r>
            <a:r>
              <a:rPr lang="en-US" sz="2400" dirty="0">
                <a:latin typeface="Calibri" charset="0"/>
                <a:ea typeface="MS PGothic" charset="0"/>
              </a:rPr>
              <a:t>neutralize acid. </a:t>
            </a:r>
          </a:p>
        </p:txBody>
      </p:sp>
      <p:pic>
        <p:nvPicPr>
          <p:cNvPr id="26628" name="Picture 3"/>
          <p:cNvPicPr>
            <a:picLocks noChangeAspect="1"/>
          </p:cNvPicPr>
          <p:nvPr/>
        </p:nvPicPr>
        <p:blipFill>
          <a:blip r:embed="rId2">
            <a:extLst>
              <a:ext uri="{28A0092B-C50C-407E-A947-70E740481C1C}">
                <a14:useLocalDpi xmlns:a14="http://schemas.microsoft.com/office/drawing/2010/main" val="0"/>
              </a:ext>
            </a:extLst>
          </a:blip>
          <a:srcRect l="24001" r="23199" b="13091"/>
          <a:stretch>
            <a:fillRect/>
          </a:stretch>
        </p:blipFill>
        <p:spPr bwMode="auto">
          <a:xfrm>
            <a:off x="7406750" y="2845594"/>
            <a:ext cx="1676400" cy="20693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629" name="TextBox 1"/>
          <p:cNvSpPr txBox="1">
            <a:spLocks noChangeArrowheads="1"/>
          </p:cNvSpPr>
          <p:nvPr/>
        </p:nvSpPr>
        <p:spPr bwMode="auto">
          <a:xfrm>
            <a:off x="7696200" y="4800600"/>
            <a:ext cx="78787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Angie</a:t>
            </a:r>
          </a:p>
        </p:txBody>
      </p:sp>
    </p:spTree>
    <p:extLst>
      <p:ext uri="{BB962C8B-B14F-4D97-AF65-F5344CB8AC3E}">
        <p14:creationId xmlns:p14="http://schemas.microsoft.com/office/powerpoint/2010/main" val="31715170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
          <p:cNvSpPr txBox="1">
            <a:spLocks noChangeArrowheads="1"/>
          </p:cNvSpPr>
          <p:nvPr/>
        </p:nvSpPr>
        <p:spPr bwMode="auto">
          <a:xfrm>
            <a:off x="228600" y="2400301"/>
            <a:ext cx="8610600" cy="1384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eaLnBrk="1" hangingPunct="1"/>
            <a:r>
              <a:rPr lang="en-US" sz="2400" b="1" dirty="0">
                <a:latin typeface="Times New Roman" charset="0"/>
              </a:rPr>
              <a:t> </a:t>
            </a:r>
            <a:r>
              <a:rPr lang="en-US" sz="2000" b="1" dirty="0">
                <a:latin typeface="+mn-lt"/>
              </a:rPr>
              <a:t>Less than 5% of adults consume recommended  fruits &amp; veggies </a:t>
            </a:r>
          </a:p>
          <a:p>
            <a:pPr eaLnBrk="1" hangingPunct="1"/>
            <a:r>
              <a:rPr lang="en-US" sz="2000" b="1" dirty="0">
                <a:latin typeface="+mn-lt"/>
              </a:rPr>
              <a:t>Only 2% of children consume recommended  fruits &amp; veggies  &lt;10% of adults consume recommended amount of whole grains</a:t>
            </a:r>
          </a:p>
          <a:p>
            <a:pPr eaLnBrk="1" hangingPunct="1"/>
            <a:r>
              <a:rPr lang="en-US" sz="2000" b="1" dirty="0">
                <a:solidFill>
                  <a:srgbClr val="FF0000"/>
                </a:solidFill>
                <a:latin typeface="+mn-lt"/>
              </a:rPr>
              <a:t>	    Most Americans consume </a:t>
            </a:r>
            <a:r>
              <a:rPr lang="en-US" sz="2000" b="1" dirty="0" smtClean="0">
                <a:solidFill>
                  <a:srgbClr val="FF0000"/>
                </a:solidFill>
                <a:latin typeface="+mn-lt"/>
              </a:rPr>
              <a:t>much </a:t>
            </a:r>
            <a:r>
              <a:rPr lang="en-US" sz="2000" b="1" dirty="0">
                <a:solidFill>
                  <a:srgbClr val="FF0000"/>
                </a:solidFill>
                <a:latin typeface="+mn-lt"/>
              </a:rPr>
              <a:t>less fiber than we should</a:t>
            </a:r>
          </a:p>
        </p:txBody>
      </p:sp>
      <p:sp>
        <p:nvSpPr>
          <p:cNvPr id="4" name="Text Box 4"/>
          <p:cNvSpPr txBox="1">
            <a:spLocks noChangeArrowheads="1"/>
          </p:cNvSpPr>
          <p:nvPr/>
        </p:nvSpPr>
        <p:spPr bwMode="auto">
          <a:xfrm>
            <a:off x="2286000" y="3850760"/>
            <a:ext cx="436478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eaLnBrk="1" hangingPunct="1"/>
            <a:r>
              <a:rPr lang="en-US" sz="2000" b="1" dirty="0">
                <a:solidFill>
                  <a:srgbClr val="3333FF"/>
                </a:solidFill>
                <a:latin typeface="+mn-lt"/>
              </a:rPr>
              <a:t>National Institutes of Health </a:t>
            </a:r>
            <a:r>
              <a:rPr lang="en-US" sz="2000" b="1" dirty="0" smtClean="0">
                <a:solidFill>
                  <a:srgbClr val="3333FF"/>
                </a:solidFill>
                <a:latin typeface="+mn-lt"/>
              </a:rPr>
              <a:t>RECOMMENDS…25 </a:t>
            </a:r>
            <a:r>
              <a:rPr lang="en-US" sz="2000" b="1" dirty="0">
                <a:solidFill>
                  <a:srgbClr val="3333FF"/>
                </a:solidFill>
                <a:latin typeface="+mn-lt"/>
              </a:rPr>
              <a:t>to 30 gm/day</a:t>
            </a:r>
          </a:p>
        </p:txBody>
      </p:sp>
      <p:sp>
        <p:nvSpPr>
          <p:cNvPr id="6" name="Text Box 5"/>
          <p:cNvSpPr txBox="1">
            <a:spLocks noChangeArrowheads="1"/>
          </p:cNvSpPr>
          <p:nvPr/>
        </p:nvSpPr>
        <p:spPr bwMode="auto">
          <a:xfrm>
            <a:off x="3658697" y="391048"/>
            <a:ext cx="5314265" cy="1631216"/>
          </a:xfrm>
          <a:prstGeom prst="rect">
            <a:avLst/>
          </a:prstGeom>
          <a:noFill/>
          <a:ln w="9525">
            <a:solidFill>
              <a:schemeClr val="accent6">
                <a:lumMod val="50000"/>
              </a:schemeClr>
            </a:solidFill>
            <a:miter lim="800000"/>
            <a:headEnd/>
            <a:tailEnd/>
          </a:ln>
        </p:spPr>
        <p:txBody>
          <a:bodyPr wrap="square">
            <a:spAutoFit/>
          </a:bodyPr>
          <a:lstStyle/>
          <a:p>
            <a:pPr eaLnBrk="1" fontAlgn="auto" hangingPunct="1">
              <a:spcBef>
                <a:spcPts val="0"/>
              </a:spcBef>
              <a:spcAft>
                <a:spcPts val="0"/>
              </a:spcAft>
              <a:buFont typeface="Arial" charset="0"/>
              <a:buChar char="•"/>
              <a:defRPr/>
            </a:pPr>
            <a:r>
              <a:rPr lang="en-US" sz="2000" b="1" dirty="0">
                <a:latin typeface="Times New Roman" pitchFamily="18" charset="0"/>
                <a:ea typeface="+mn-ea"/>
                <a:cs typeface="+mn-cs"/>
              </a:rPr>
              <a:t> </a:t>
            </a:r>
            <a:r>
              <a:rPr lang="en-US" sz="2000" b="1" dirty="0">
                <a:ea typeface="+mn-ea"/>
              </a:rPr>
              <a:t>lowers LDL cholesterol naturally</a:t>
            </a:r>
          </a:p>
          <a:p>
            <a:pPr eaLnBrk="1" fontAlgn="auto" hangingPunct="1">
              <a:spcBef>
                <a:spcPts val="0"/>
              </a:spcBef>
              <a:spcAft>
                <a:spcPts val="0"/>
              </a:spcAft>
              <a:buFont typeface="Arial" charset="0"/>
              <a:buChar char="•"/>
              <a:defRPr/>
            </a:pPr>
            <a:r>
              <a:rPr lang="en-US" sz="2000" b="1" dirty="0">
                <a:ea typeface="+mn-ea"/>
              </a:rPr>
              <a:t> normalizes blood sugar levels</a:t>
            </a:r>
          </a:p>
          <a:p>
            <a:pPr eaLnBrk="1" fontAlgn="auto" hangingPunct="1">
              <a:spcBef>
                <a:spcPts val="0"/>
              </a:spcBef>
              <a:spcAft>
                <a:spcPts val="0"/>
              </a:spcAft>
              <a:buFont typeface="Arial" charset="0"/>
              <a:buChar char="•"/>
              <a:defRPr/>
            </a:pPr>
            <a:r>
              <a:rPr lang="en-US" sz="2000" b="1" dirty="0">
                <a:ea typeface="+mn-ea"/>
              </a:rPr>
              <a:t> promotes regularity, colon health</a:t>
            </a:r>
          </a:p>
          <a:p>
            <a:pPr eaLnBrk="1" fontAlgn="auto" hangingPunct="1">
              <a:spcBef>
                <a:spcPts val="0"/>
              </a:spcBef>
              <a:spcAft>
                <a:spcPts val="0"/>
              </a:spcAft>
              <a:buFont typeface="Arial" charset="0"/>
              <a:buChar char="•"/>
              <a:defRPr/>
            </a:pPr>
            <a:r>
              <a:rPr lang="en-US" sz="2000" b="1" dirty="0">
                <a:solidFill>
                  <a:srgbClr val="FF0000"/>
                </a:solidFill>
                <a:ea typeface="+mn-ea"/>
                <a:cs typeface="Times New Roman" pitchFamily="18" charset="0"/>
              </a:rPr>
              <a:t> eliminates toxins --	</a:t>
            </a:r>
            <a:r>
              <a:rPr lang="en-US" sz="2000" b="1" dirty="0" smtClean="0">
                <a:solidFill>
                  <a:srgbClr val="FF0000"/>
                </a:solidFill>
                <a:ea typeface="+mn-ea"/>
                <a:cs typeface="Times New Roman" pitchFamily="18" charset="0"/>
              </a:rPr>
              <a:t>(should </a:t>
            </a:r>
            <a:r>
              <a:rPr lang="en-US" sz="2000" b="1" dirty="0">
                <a:solidFill>
                  <a:srgbClr val="FF0000"/>
                </a:solidFill>
                <a:ea typeface="+mn-ea"/>
                <a:cs typeface="Times New Roman" pitchFamily="18" charset="0"/>
              </a:rPr>
              <a:t>leave body 12 </a:t>
            </a:r>
            <a:r>
              <a:rPr lang="en-US" sz="2000" b="1" dirty="0" smtClean="0">
                <a:solidFill>
                  <a:srgbClr val="FF0000"/>
                </a:solidFill>
                <a:ea typeface="+mn-ea"/>
                <a:cs typeface="Times New Roman" pitchFamily="18" charset="0"/>
              </a:rPr>
              <a:t>to </a:t>
            </a:r>
            <a:r>
              <a:rPr lang="en-US" sz="2000" b="1" dirty="0">
                <a:solidFill>
                  <a:srgbClr val="FF0000"/>
                </a:solidFill>
                <a:ea typeface="+mn-ea"/>
                <a:cs typeface="Times New Roman" pitchFamily="18" charset="0"/>
              </a:rPr>
              <a:t>24 hrs after </a:t>
            </a:r>
            <a:r>
              <a:rPr lang="en-US" sz="2000" b="1" dirty="0" smtClean="0">
                <a:solidFill>
                  <a:srgbClr val="FF0000"/>
                </a:solidFill>
                <a:ea typeface="+mn-ea"/>
                <a:cs typeface="Times New Roman" pitchFamily="18" charset="0"/>
              </a:rPr>
              <a:t>eating)</a:t>
            </a:r>
            <a:endParaRPr lang="en-US" sz="2000" b="1" dirty="0">
              <a:solidFill>
                <a:srgbClr val="FF0000"/>
              </a:solidFill>
              <a:ea typeface="+mn-ea"/>
              <a:cs typeface="Times New Roman" pitchFamily="18" charset="0"/>
            </a:endParaRPr>
          </a:p>
        </p:txBody>
      </p:sp>
      <p:pic>
        <p:nvPicPr>
          <p:cNvPr id="27653" name="Picture 6" descr="eat fibe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23102" y="3745134"/>
            <a:ext cx="1692298" cy="12269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4" name="Picture 7" descr="fiber.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1" y="171450"/>
            <a:ext cx="3152775" cy="7460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5" name="Picture 8" descr="oats.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049" y="4164138"/>
            <a:ext cx="2040748" cy="90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6" name="Picture 9" descr="beans  in bags.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1000" y="1143000"/>
            <a:ext cx="22098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7657" name="TextBox 1"/>
          <p:cNvSpPr txBox="1">
            <a:spLocks noChangeArrowheads="1"/>
          </p:cNvSpPr>
          <p:nvPr/>
        </p:nvSpPr>
        <p:spPr bwMode="auto">
          <a:xfrm>
            <a:off x="5867401" y="4797029"/>
            <a:ext cx="68521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Jean</a:t>
            </a:r>
          </a:p>
        </p:txBody>
      </p:sp>
    </p:spTree>
    <p:extLst>
      <p:ext uri="{BB962C8B-B14F-4D97-AF65-F5344CB8AC3E}">
        <p14:creationId xmlns:p14="http://schemas.microsoft.com/office/powerpoint/2010/main" val="390676543"/>
      </p:ext>
    </p:extLst>
  </p:cSld>
  <p:clrMapOvr>
    <a:masterClrMapping/>
  </p:clrMapOvr>
  <p:transition>
    <p:spli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up)">
                                      <p:cBhvr>
                                        <p:cTn id="7" dur="500"/>
                                        <p:tgtEl>
                                          <p:spTgt spid="12">
                                            <p:txEl>
                                              <p:pRg st="0" end="0"/>
                                            </p:txEl>
                                          </p:spTgt>
                                        </p:tgtEl>
                                      </p:cBhvr>
                                    </p:animEffect>
                                  </p:childTnLst>
                                </p:cTn>
                              </p:par>
                            </p:childTnLst>
                          </p:cTn>
                        </p:par>
                        <p:par>
                          <p:cTn id="8" fill="hold" nodeType="afterGroup">
                            <p:stCondLst>
                              <p:cond delay="1500"/>
                            </p:stCondLst>
                            <p:childTnLst>
                              <p:par>
                                <p:cTn id="9" presetID="22" presetClass="entr" presetSubtype="1" fill="hold" grpId="0" nodeType="afterEffect">
                                  <p:stCondLst>
                                    <p:cond delay="100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wipe(up)">
                                      <p:cBhvr>
                                        <p:cTn id="11" dur="500"/>
                                        <p:tgtEl>
                                          <p:spTgt spid="12">
                                            <p:txEl>
                                              <p:pRg st="1" end="1"/>
                                            </p:txEl>
                                          </p:spTgt>
                                        </p:tgtEl>
                                      </p:cBhvr>
                                    </p:animEffect>
                                  </p:childTnLst>
                                </p:cTn>
                              </p:par>
                            </p:childTnLst>
                          </p:cTn>
                        </p:par>
                        <p:par>
                          <p:cTn id="12" fill="hold" nodeType="afterGroup">
                            <p:stCondLst>
                              <p:cond delay="3000"/>
                            </p:stCondLst>
                            <p:childTnLst>
                              <p:par>
                                <p:cTn id="13" presetID="22" presetClass="entr" presetSubtype="1" fill="hold" grpId="0" nodeType="afterEffect">
                                  <p:stCondLst>
                                    <p:cond delay="100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wipe(up)">
                                      <p:cBhvr>
                                        <p:cTn id="15" dur="500"/>
                                        <p:tgtEl>
                                          <p:spTgt spid="12">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par>
                          <p:cTn id="21" fill="hold" nodeType="afterGroup">
                            <p:stCondLst>
                              <p:cond delay="500"/>
                            </p:stCondLst>
                            <p:childTnLst>
                              <p:par>
                                <p:cTn id="22" presetID="22" presetClass="entr" presetSubtype="1" fill="hold" grpId="0" nodeType="afterEffect">
                                  <p:stCondLst>
                                    <p:cond delay="100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wipe(up)">
                                      <p:cBhvr>
                                        <p:cTn id="24" dur="500"/>
                                        <p:tgtEl>
                                          <p:spTgt spid="6">
                                            <p:txEl>
                                              <p:pRg st="0" end="0"/>
                                            </p:txEl>
                                          </p:spTgt>
                                        </p:tgtEl>
                                      </p:cBhvr>
                                    </p:animEffect>
                                  </p:childTnLst>
                                </p:cTn>
                              </p:par>
                            </p:childTnLst>
                          </p:cTn>
                        </p:par>
                        <p:par>
                          <p:cTn id="25" fill="hold" nodeType="afterGroup">
                            <p:stCondLst>
                              <p:cond delay="2000"/>
                            </p:stCondLst>
                            <p:childTnLst>
                              <p:par>
                                <p:cTn id="26" presetID="22" presetClass="entr" presetSubtype="1" fill="hold" grpId="0" nodeType="afterEffect">
                                  <p:stCondLst>
                                    <p:cond delay="100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wipe(up)">
                                      <p:cBhvr>
                                        <p:cTn id="28" dur="500"/>
                                        <p:tgtEl>
                                          <p:spTgt spid="6">
                                            <p:txEl>
                                              <p:pRg st="1" end="1"/>
                                            </p:txEl>
                                          </p:spTgt>
                                        </p:tgtEl>
                                      </p:cBhvr>
                                    </p:animEffect>
                                  </p:childTnLst>
                                </p:cTn>
                              </p:par>
                            </p:childTnLst>
                          </p:cTn>
                        </p:par>
                        <p:par>
                          <p:cTn id="29" fill="hold" nodeType="afterGroup">
                            <p:stCondLst>
                              <p:cond delay="3500"/>
                            </p:stCondLst>
                            <p:childTnLst>
                              <p:par>
                                <p:cTn id="30" presetID="22" presetClass="entr" presetSubtype="1" fill="hold" grpId="0" nodeType="afterEffect">
                                  <p:stCondLst>
                                    <p:cond delay="1000"/>
                                  </p:stCondLst>
                                  <p:childTnLst>
                                    <p:set>
                                      <p:cBhvr>
                                        <p:cTn id="31" dur="1" fill="hold">
                                          <p:stCondLst>
                                            <p:cond delay="0"/>
                                          </p:stCondLst>
                                        </p:cTn>
                                        <p:tgtEl>
                                          <p:spTgt spid="6">
                                            <p:txEl>
                                              <p:pRg st="2" end="2"/>
                                            </p:txEl>
                                          </p:spTgt>
                                        </p:tgtEl>
                                        <p:attrNameLst>
                                          <p:attrName>style.visibility</p:attrName>
                                        </p:attrNameLst>
                                      </p:cBhvr>
                                      <p:to>
                                        <p:strVal val="visible"/>
                                      </p:to>
                                    </p:set>
                                    <p:animEffect transition="in" filter="wipe(up)">
                                      <p:cBhvr>
                                        <p:cTn id="32" dur="500"/>
                                        <p:tgtEl>
                                          <p:spTgt spid="6">
                                            <p:txEl>
                                              <p:pRg st="2" end="2"/>
                                            </p:txEl>
                                          </p:spTgt>
                                        </p:tgtEl>
                                      </p:cBhvr>
                                    </p:animEffect>
                                  </p:childTnLst>
                                </p:cTn>
                              </p:par>
                            </p:childTnLst>
                          </p:cTn>
                        </p:par>
                        <p:par>
                          <p:cTn id="33" fill="hold" nodeType="afterGroup">
                            <p:stCondLst>
                              <p:cond delay="5000"/>
                            </p:stCondLst>
                            <p:childTnLst>
                              <p:par>
                                <p:cTn id="34" presetID="22" presetClass="entr" presetSubtype="1" fill="hold" grpId="0" nodeType="afterEffect">
                                  <p:stCondLst>
                                    <p:cond delay="1000"/>
                                  </p:stCondLst>
                                  <p:childTnLst>
                                    <p:set>
                                      <p:cBhvr>
                                        <p:cTn id="35" dur="1" fill="hold">
                                          <p:stCondLst>
                                            <p:cond delay="0"/>
                                          </p:stCondLst>
                                        </p:cTn>
                                        <p:tgtEl>
                                          <p:spTgt spid="6">
                                            <p:txEl>
                                              <p:pRg st="3" end="3"/>
                                            </p:txEl>
                                          </p:spTgt>
                                        </p:tgtEl>
                                        <p:attrNameLst>
                                          <p:attrName>style.visibility</p:attrName>
                                        </p:attrNameLst>
                                      </p:cBhvr>
                                      <p:to>
                                        <p:strVal val="visible"/>
                                      </p:to>
                                    </p:set>
                                    <p:animEffect transition="in" filter="wipe(up)">
                                      <p:cBhvr>
                                        <p:cTn id="3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autoUpdateAnimBg="0" advAuto="1000"/>
      <p:bldP spid="4" grpId="0" autoUpdateAnimBg="0"/>
      <p:bldP spid="6" grpId="0" build="p" autoUpdateAnimBg="0" advAuto="100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3">
                <a:lumMod val="50000"/>
              </a:schemeClr>
            </a:solidFill>
          </a:ln>
        </p:spPr>
        <p:txBody>
          <a:bodyPr rtlCol="0">
            <a:normAutofit/>
          </a:bodyPr>
          <a:lstStyle/>
          <a:p>
            <a:pPr eaLnBrk="1" fontAlgn="auto" hangingPunct="1">
              <a:spcAft>
                <a:spcPts val="0"/>
              </a:spcAft>
              <a:defRPr/>
            </a:pPr>
            <a:r>
              <a:rPr lang="en-US" sz="3600" dirty="0" smtClean="0">
                <a:ea typeface="+mj-ea"/>
                <a:cs typeface="+mj-cs"/>
              </a:rPr>
              <a:t>Fiber Advantage Bars</a:t>
            </a:r>
            <a:endParaRPr lang="en-US" sz="3600" dirty="0">
              <a:ea typeface="+mj-ea"/>
              <a:cs typeface="+mj-cs"/>
            </a:endParaRPr>
          </a:p>
        </p:txBody>
      </p:sp>
      <p:sp>
        <p:nvSpPr>
          <p:cNvPr id="3" name="Content Placeholder 2"/>
          <p:cNvSpPr>
            <a:spLocks noGrp="1"/>
          </p:cNvSpPr>
          <p:nvPr>
            <p:ph idx="1"/>
          </p:nvPr>
        </p:nvSpPr>
        <p:spPr>
          <a:ln>
            <a:solidFill>
              <a:schemeClr val="accent3">
                <a:lumMod val="50000"/>
              </a:schemeClr>
            </a:solidFill>
          </a:ln>
        </p:spPr>
        <p:txBody>
          <a:bodyPr>
            <a:normAutofit/>
          </a:bodyPr>
          <a:lstStyle/>
          <a:p>
            <a:pPr eaLnBrk="1" hangingPunct="1">
              <a:lnSpc>
                <a:spcPct val="80000"/>
              </a:lnSpc>
            </a:pPr>
            <a:r>
              <a:rPr lang="en-US" sz="2700" b="1" dirty="0">
                <a:latin typeface="Times New Roman" charset="0"/>
                <a:ea typeface="MS PGothic" charset="0"/>
              </a:rPr>
              <a:t> </a:t>
            </a:r>
            <a:r>
              <a:rPr lang="en-US" sz="2200" dirty="0">
                <a:ea typeface="MS PGothic" charset="0"/>
              </a:rPr>
              <a:t>8 gm fiber – 7 gm soluble, only 120 calories/serving</a:t>
            </a:r>
          </a:p>
          <a:p>
            <a:pPr eaLnBrk="1" hangingPunct="1">
              <a:lnSpc>
                <a:spcPct val="80000"/>
              </a:lnSpc>
            </a:pPr>
            <a:r>
              <a:rPr lang="en-US" sz="2200" dirty="0">
                <a:ea typeface="MS PGothic" charset="0"/>
              </a:rPr>
              <a:t> Convenient &amp; tasty</a:t>
            </a:r>
          </a:p>
          <a:p>
            <a:pPr eaLnBrk="1" hangingPunct="1">
              <a:lnSpc>
                <a:spcPct val="80000"/>
              </a:lnSpc>
            </a:pPr>
            <a:r>
              <a:rPr lang="en-US" sz="2200" dirty="0">
                <a:ea typeface="MS PGothic" charset="0"/>
              </a:rPr>
              <a:t> 100% natural – no artificial anything</a:t>
            </a:r>
          </a:p>
          <a:p>
            <a:pPr eaLnBrk="1" hangingPunct="1">
              <a:lnSpc>
                <a:spcPct val="80000"/>
              </a:lnSpc>
            </a:pPr>
            <a:r>
              <a:rPr lang="en-US" sz="2200" dirty="0">
                <a:ea typeface="MS PGothic" charset="0"/>
              </a:rPr>
              <a:t> Based on 54 years of Shaklee research – 4 published clinical studies</a:t>
            </a:r>
          </a:p>
          <a:p>
            <a:pPr eaLnBrk="1" hangingPunct="1">
              <a:lnSpc>
                <a:spcPct val="80000"/>
              </a:lnSpc>
            </a:pPr>
            <a:r>
              <a:rPr lang="en-US" sz="2200" dirty="0">
                <a:ea typeface="MS PGothic" charset="0"/>
              </a:rPr>
              <a:t> No saturated or trans fats</a:t>
            </a:r>
          </a:p>
          <a:p>
            <a:pPr eaLnBrk="1" hangingPunct="1">
              <a:lnSpc>
                <a:spcPct val="80000"/>
              </a:lnSpc>
            </a:pPr>
            <a:r>
              <a:rPr lang="en-US" sz="2200" dirty="0">
                <a:ea typeface="MS PGothic" charset="0"/>
              </a:rPr>
              <a:t> Low glycemic index</a:t>
            </a:r>
          </a:p>
          <a:p>
            <a:pPr eaLnBrk="1" hangingPunct="1">
              <a:lnSpc>
                <a:spcPct val="80000"/>
              </a:lnSpc>
            </a:pPr>
            <a:r>
              <a:rPr lang="en-US" sz="2200" dirty="0">
                <a:ea typeface="MS PGothic" charset="0"/>
              </a:rPr>
              <a:t> Gluten free</a:t>
            </a:r>
          </a:p>
          <a:p>
            <a:pPr eaLnBrk="1" hangingPunct="1">
              <a:lnSpc>
                <a:spcPct val="80000"/>
              </a:lnSpc>
            </a:pPr>
            <a:r>
              <a:rPr lang="en-US" sz="2200" dirty="0">
                <a:ea typeface="MS PGothic" charset="0"/>
              </a:rPr>
              <a:t> Star-K kosher certified</a:t>
            </a:r>
          </a:p>
          <a:p>
            <a:pPr eaLnBrk="1" hangingPunct="1">
              <a:lnSpc>
                <a:spcPct val="80000"/>
              </a:lnSpc>
            </a:pPr>
            <a:r>
              <a:rPr lang="en-US" sz="2200" dirty="0">
                <a:solidFill>
                  <a:srgbClr val="4F6228"/>
                </a:solidFill>
                <a:ea typeface="MS PGothic" charset="0"/>
              </a:rPr>
              <a:t> </a:t>
            </a:r>
            <a:r>
              <a:rPr lang="en-US" sz="2200" dirty="0">
                <a:solidFill>
                  <a:srgbClr val="00B050"/>
                </a:solidFill>
                <a:ea typeface="MS PGothic" charset="0"/>
              </a:rPr>
              <a:t>4 different kinds of natural fiber from grains, fruits &amp; vegetables</a:t>
            </a:r>
          </a:p>
          <a:p>
            <a:pPr eaLnBrk="1" hangingPunct="1">
              <a:lnSpc>
                <a:spcPct val="80000"/>
              </a:lnSpc>
            </a:pPr>
            <a:endParaRPr lang="en-US" sz="2700" dirty="0">
              <a:latin typeface="Calibri" charset="0"/>
              <a:ea typeface="MS PGothic" charset="0"/>
            </a:endParaRPr>
          </a:p>
        </p:txBody>
      </p:sp>
      <p:sp>
        <p:nvSpPr>
          <p:cNvPr id="29701" name="TextBox 3"/>
          <p:cNvSpPr txBox="1">
            <a:spLocks noChangeArrowheads="1"/>
          </p:cNvSpPr>
          <p:nvPr/>
        </p:nvSpPr>
        <p:spPr bwMode="auto">
          <a:xfrm>
            <a:off x="7239001" y="4594623"/>
            <a:ext cx="68521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Jean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9131" y="2562680"/>
            <a:ext cx="1932821" cy="1372583"/>
          </a:xfrm>
          <a:prstGeom prst="rect">
            <a:avLst/>
          </a:prstGeom>
        </p:spPr>
      </p:pic>
    </p:spTree>
    <p:extLst>
      <p:ext uri="{BB962C8B-B14F-4D97-AF65-F5344CB8AC3E}">
        <p14:creationId xmlns:p14="http://schemas.microsoft.com/office/powerpoint/2010/main" val="21498111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934200" cy="857250"/>
          </a:xfrm>
          <a:ln w="28575">
            <a:solidFill>
              <a:schemeClr val="accent3">
                <a:lumMod val="75000"/>
              </a:schemeClr>
            </a:solidFill>
          </a:ln>
        </p:spPr>
        <p:txBody>
          <a:bodyPr>
            <a:normAutofit/>
          </a:bodyPr>
          <a:lstStyle/>
          <a:p>
            <a:pPr eaLnBrk="1" hangingPunct="1"/>
            <a:r>
              <a:rPr lang="en-US" sz="3600" dirty="0">
                <a:latin typeface="Calibri" charset="0"/>
                <a:ea typeface="MS PGothic" charset="0"/>
              </a:rPr>
              <a:t>Herb Lax – Gentle Herbal Laxative</a:t>
            </a:r>
          </a:p>
        </p:txBody>
      </p:sp>
      <p:sp>
        <p:nvSpPr>
          <p:cNvPr id="30723" name="Content Placeholder 2"/>
          <p:cNvSpPr>
            <a:spLocks noGrp="1"/>
          </p:cNvSpPr>
          <p:nvPr>
            <p:ph idx="1"/>
          </p:nvPr>
        </p:nvSpPr>
        <p:spPr/>
        <p:txBody>
          <a:bodyPr>
            <a:noAutofit/>
          </a:bodyPr>
          <a:lstStyle/>
          <a:p>
            <a:pPr eaLnBrk="1" hangingPunct="1"/>
            <a:r>
              <a:rPr lang="en-US" sz="2400" dirty="0">
                <a:latin typeface="Calibri" charset="0"/>
                <a:ea typeface="MS PGothic" charset="0"/>
              </a:rPr>
              <a:t>Improves regularity</a:t>
            </a:r>
          </a:p>
          <a:p>
            <a:pPr eaLnBrk="1" hangingPunct="1"/>
            <a:r>
              <a:rPr lang="en-US" sz="2400" dirty="0">
                <a:latin typeface="Calibri" charset="0"/>
                <a:ea typeface="MS PGothic" charset="0"/>
              </a:rPr>
              <a:t>Reduces body odor</a:t>
            </a:r>
          </a:p>
          <a:p>
            <a:pPr eaLnBrk="1" hangingPunct="1"/>
            <a:r>
              <a:rPr lang="en-US" sz="2400" dirty="0">
                <a:latin typeface="Calibri" charset="0"/>
                <a:ea typeface="MS PGothic" charset="0"/>
              </a:rPr>
              <a:t>Improves acne</a:t>
            </a:r>
          </a:p>
          <a:p>
            <a:pPr eaLnBrk="1" hangingPunct="1"/>
            <a:r>
              <a:rPr lang="en-US" sz="2400" dirty="0">
                <a:latin typeface="Calibri" charset="0"/>
                <a:ea typeface="MS PGothic" charset="0"/>
              </a:rPr>
              <a:t>Relieves constipation</a:t>
            </a:r>
          </a:p>
          <a:p>
            <a:pPr eaLnBrk="1" hangingPunct="1"/>
            <a:r>
              <a:rPr lang="en-US" sz="2400" dirty="0">
                <a:latin typeface="Calibri" charset="0"/>
                <a:ea typeface="MS PGothic" charset="0"/>
              </a:rPr>
              <a:t>Detoxifier</a:t>
            </a:r>
          </a:p>
          <a:p>
            <a:pPr eaLnBrk="1" hangingPunct="1"/>
            <a:r>
              <a:rPr lang="en-US" sz="2400" dirty="0">
                <a:latin typeface="Calibri" charset="0"/>
                <a:ea typeface="MS PGothic" charset="0"/>
              </a:rPr>
              <a:t>Helps headaches</a:t>
            </a:r>
          </a:p>
          <a:p>
            <a:pPr eaLnBrk="1" hangingPunct="1"/>
            <a:r>
              <a:rPr lang="en-US" sz="2400" dirty="0">
                <a:latin typeface="Calibri" charset="0"/>
                <a:ea typeface="MS PGothic" charset="0"/>
              </a:rPr>
              <a:t>Contains 9 herbs for a mild cleansing action</a:t>
            </a:r>
          </a:p>
          <a:p>
            <a:pPr eaLnBrk="1" hangingPunct="1"/>
            <a:r>
              <a:rPr lang="en-US" sz="2400" dirty="0">
                <a:latin typeface="Calibri" charset="0"/>
                <a:ea typeface="MS PGothic" charset="0"/>
              </a:rPr>
              <a:t>Dark circles under eyes</a:t>
            </a:r>
          </a:p>
        </p:txBody>
      </p:sp>
      <p:pic>
        <p:nvPicPr>
          <p:cNvPr id="30725" name="Picture 4" descr="herb.bmp"/>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79089" y="1525055"/>
            <a:ext cx="1709324" cy="15602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26" name="TextBox 2"/>
          <p:cNvSpPr txBox="1">
            <a:spLocks noChangeArrowheads="1"/>
          </p:cNvSpPr>
          <p:nvPr/>
        </p:nvSpPr>
        <p:spPr bwMode="auto">
          <a:xfrm>
            <a:off x="7010401" y="4686300"/>
            <a:ext cx="68521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Jean</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1457" y="1470351"/>
            <a:ext cx="1015372" cy="1790419"/>
          </a:xfrm>
          <a:prstGeom prst="rect">
            <a:avLst/>
          </a:prstGeom>
        </p:spPr>
      </p:pic>
    </p:spTree>
    <p:extLst>
      <p:ext uri="{BB962C8B-B14F-4D97-AF65-F5344CB8AC3E}">
        <p14:creationId xmlns:p14="http://schemas.microsoft.com/office/powerpoint/2010/main" val="33472893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lumMod val="40000"/>
              <a:lumOff val="60000"/>
            </a:schemeClr>
          </a:solidFill>
          <a:ln>
            <a:solidFill>
              <a:schemeClr val="accent3">
                <a:lumMod val="50000"/>
              </a:schemeClr>
            </a:solidFill>
          </a:ln>
        </p:spPr>
        <p:txBody>
          <a:bodyPr rtlCol="0">
            <a:normAutofit/>
          </a:bodyPr>
          <a:lstStyle/>
          <a:p>
            <a:pPr eaLnBrk="1" fontAlgn="auto" hangingPunct="1">
              <a:spcAft>
                <a:spcPts val="0"/>
              </a:spcAft>
              <a:defRPr/>
            </a:pPr>
            <a:r>
              <a:rPr lang="en-US" sz="3600" dirty="0" smtClean="0">
                <a:ea typeface="+mj-ea"/>
                <a:cs typeface="+mj-cs"/>
              </a:rPr>
              <a:t>Alfalfa Complex</a:t>
            </a:r>
            <a:endParaRPr lang="en-US" sz="3600" dirty="0">
              <a:ea typeface="+mj-ea"/>
              <a:cs typeface="+mj-cs"/>
            </a:endParaRPr>
          </a:p>
        </p:txBody>
      </p:sp>
      <p:sp>
        <p:nvSpPr>
          <p:cNvPr id="31747" name="Content Placeholder 2"/>
          <p:cNvSpPr>
            <a:spLocks noGrp="1"/>
          </p:cNvSpPr>
          <p:nvPr>
            <p:ph idx="1"/>
          </p:nvPr>
        </p:nvSpPr>
        <p:spPr>
          <a:xfrm>
            <a:off x="457200" y="1200151"/>
            <a:ext cx="8458200" cy="3394472"/>
          </a:xfrm>
        </p:spPr>
        <p:txBody>
          <a:bodyPr>
            <a:normAutofit fontScale="92500"/>
          </a:bodyPr>
          <a:lstStyle/>
          <a:p>
            <a:pPr eaLnBrk="1" hangingPunct="1">
              <a:lnSpc>
                <a:spcPct val="90000"/>
              </a:lnSpc>
            </a:pPr>
            <a:r>
              <a:rPr lang="en-US" sz="3000" dirty="0">
                <a:latin typeface="Calibri" charset="0"/>
                <a:ea typeface="MS PGothic" charset="0"/>
              </a:rPr>
              <a:t> </a:t>
            </a:r>
            <a:r>
              <a:rPr lang="en-US" sz="2600" dirty="0">
                <a:latin typeface="Calibri" charset="0"/>
                <a:ea typeface="MS PGothic" charset="0"/>
              </a:rPr>
              <a:t>Used since time of Egyptians to aid digestion &amp; sooth queasy stomachs</a:t>
            </a:r>
          </a:p>
          <a:p>
            <a:pPr eaLnBrk="1" hangingPunct="1">
              <a:lnSpc>
                <a:spcPct val="90000"/>
              </a:lnSpc>
            </a:pPr>
            <a:r>
              <a:rPr lang="en-US" sz="2600" dirty="0">
                <a:latin typeface="Calibri" charset="0"/>
                <a:ea typeface="MS PGothic" charset="0"/>
              </a:rPr>
              <a:t>Grown organically in California – no pesticides, herbicides, artificial flavors, colors, preservatives – all vegetarian formula</a:t>
            </a:r>
          </a:p>
          <a:p>
            <a:pPr eaLnBrk="1" hangingPunct="1">
              <a:lnSpc>
                <a:spcPct val="90000"/>
              </a:lnSpc>
            </a:pPr>
            <a:r>
              <a:rPr lang="en-US" sz="2600" dirty="0">
                <a:latin typeface="Calibri" charset="0"/>
                <a:ea typeface="MS PGothic" charset="0"/>
              </a:rPr>
              <a:t>Reported to help ulcers, stomach ailments, colon problems, gas, hiatal hernia, water retention, body odor, bad </a:t>
            </a:r>
            <a:r>
              <a:rPr lang="en-US" sz="2600" dirty="0" smtClean="0">
                <a:latin typeface="Calibri" charset="0"/>
                <a:ea typeface="MS PGothic" charset="0"/>
              </a:rPr>
              <a:t>breath</a:t>
            </a:r>
            <a:endParaRPr lang="en-US" sz="2600" dirty="0">
              <a:latin typeface="Calibri" charset="0"/>
              <a:ea typeface="MS PGothic" charset="0"/>
            </a:endParaRPr>
          </a:p>
          <a:p>
            <a:pPr eaLnBrk="1" hangingPunct="1">
              <a:lnSpc>
                <a:spcPct val="90000"/>
              </a:lnSpc>
            </a:pPr>
            <a:r>
              <a:rPr lang="en-US" sz="2600" dirty="0">
                <a:latin typeface="Calibri" charset="0"/>
                <a:ea typeface="MS PGothic" charset="0"/>
              </a:rPr>
              <a:t>Contains </a:t>
            </a:r>
            <a:r>
              <a:rPr lang="en-US" sz="2600" dirty="0" smtClean="0">
                <a:latin typeface="Calibri" charset="0"/>
                <a:ea typeface="MS PGothic" charset="0"/>
              </a:rPr>
              <a:t>fiber</a:t>
            </a:r>
            <a:r>
              <a:rPr lang="en-US" sz="2600" dirty="0">
                <a:latin typeface="Calibri" charset="0"/>
                <a:ea typeface="MS PGothic" charset="0"/>
              </a:rPr>
              <a:t>, chlorophyll, trace minerals</a:t>
            </a:r>
          </a:p>
          <a:p>
            <a:pPr eaLnBrk="1" hangingPunct="1">
              <a:lnSpc>
                <a:spcPct val="90000"/>
              </a:lnSpc>
            </a:pPr>
            <a:r>
              <a:rPr lang="en-US" sz="2600" dirty="0">
                <a:latin typeface="Calibri" charset="0"/>
                <a:ea typeface="MS PGothic" charset="0"/>
              </a:rPr>
              <a:t>Arthritis, allergies &amp; sinus congestion, </a:t>
            </a:r>
            <a:r>
              <a:rPr lang="en-US" sz="2600" dirty="0" smtClean="0">
                <a:latin typeface="Calibri" charset="0"/>
                <a:ea typeface="MS PGothic" charset="0"/>
              </a:rPr>
              <a:t>gout</a:t>
            </a:r>
            <a:endParaRPr lang="en-US" sz="2600" dirty="0">
              <a:latin typeface="Calibri" charset="0"/>
              <a:ea typeface="MS PGothic" charset="0"/>
            </a:endParaRPr>
          </a:p>
          <a:p>
            <a:pPr eaLnBrk="1" hangingPunct="1">
              <a:lnSpc>
                <a:spcPct val="90000"/>
              </a:lnSpc>
            </a:pPr>
            <a:endParaRPr lang="en-US" sz="3000" dirty="0">
              <a:latin typeface="Calibri" charset="0"/>
              <a:ea typeface="MS PGothic" charset="0"/>
            </a:endParaRPr>
          </a:p>
          <a:p>
            <a:pPr eaLnBrk="1" hangingPunct="1">
              <a:lnSpc>
                <a:spcPct val="90000"/>
              </a:lnSpc>
            </a:pPr>
            <a:endParaRPr lang="en-US" sz="3000" dirty="0">
              <a:latin typeface="Calibri" charset="0"/>
              <a:ea typeface="MS PGothic" charset="0"/>
            </a:endParaRPr>
          </a:p>
        </p:txBody>
      </p:sp>
      <p:sp>
        <p:nvSpPr>
          <p:cNvPr id="31748" name="TextBox 2"/>
          <p:cNvSpPr txBox="1">
            <a:spLocks noChangeArrowheads="1"/>
          </p:cNvSpPr>
          <p:nvPr/>
        </p:nvSpPr>
        <p:spPr bwMode="auto">
          <a:xfrm>
            <a:off x="7467600" y="4686300"/>
            <a:ext cx="78787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a:t>Angie</a:t>
            </a:r>
          </a:p>
        </p:txBody>
      </p:sp>
    </p:spTree>
    <p:extLst>
      <p:ext uri="{BB962C8B-B14F-4D97-AF65-F5344CB8AC3E}">
        <p14:creationId xmlns:p14="http://schemas.microsoft.com/office/powerpoint/2010/main" val="37201765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428625"/>
          </a:xfrm>
          <a:ln>
            <a:solidFill>
              <a:schemeClr val="accent1"/>
            </a:solidFill>
          </a:ln>
        </p:spPr>
        <p:txBody>
          <a:bodyPr>
            <a:normAutofit fontScale="90000"/>
          </a:bodyPr>
          <a:lstStyle/>
          <a:p>
            <a:r>
              <a:rPr lang="en-US" sz="4000">
                <a:latin typeface="Calibri" charset="0"/>
                <a:ea typeface="MS PGothic" charset="0"/>
              </a:rPr>
              <a:t>Good – Better – Best Plans</a:t>
            </a:r>
          </a:p>
        </p:txBody>
      </p:sp>
      <p:sp>
        <p:nvSpPr>
          <p:cNvPr id="3" name="Content Placeholder 2"/>
          <p:cNvSpPr>
            <a:spLocks noGrp="1"/>
          </p:cNvSpPr>
          <p:nvPr>
            <p:ph sz="half" idx="1"/>
          </p:nvPr>
        </p:nvSpPr>
        <p:spPr>
          <a:xfrm>
            <a:off x="5613929" y="1254918"/>
            <a:ext cx="3538538" cy="2622815"/>
          </a:xfrm>
        </p:spPr>
        <p:txBody>
          <a:bodyPr>
            <a:noAutofit/>
          </a:bodyPr>
          <a:lstStyle/>
          <a:p>
            <a:pPr marL="0" indent="0">
              <a:buFont typeface="Arial" panose="020B0604020202020204" pitchFamily="34" charset="0"/>
              <a:buNone/>
              <a:defRPr/>
            </a:pPr>
            <a:r>
              <a:rPr lang="en-US" sz="1800" b="1" u="sng" dirty="0" smtClean="0">
                <a:cs typeface="+mn-cs"/>
              </a:rPr>
              <a:t>Digestion Products</a:t>
            </a:r>
            <a:r>
              <a:rPr lang="en-US" sz="1800" b="1" dirty="0" smtClean="0">
                <a:cs typeface="+mn-cs"/>
              </a:rPr>
              <a:t>:</a:t>
            </a:r>
            <a:endParaRPr lang="en-US" sz="1800" b="1" dirty="0">
              <a:cs typeface="+mn-cs"/>
            </a:endParaRPr>
          </a:p>
          <a:p>
            <a:pPr marL="0" indent="0">
              <a:buNone/>
              <a:defRPr/>
            </a:pPr>
            <a:r>
              <a:rPr lang="en-US" sz="1800" dirty="0" err="1" smtClean="0">
                <a:cs typeface="+mn-cs"/>
              </a:rPr>
              <a:t>Optiflora</a:t>
            </a:r>
            <a:r>
              <a:rPr lang="en-US" sz="1800" dirty="0" smtClean="0">
                <a:cs typeface="+mn-cs"/>
              </a:rPr>
              <a:t> Probiotic:	 	14PV</a:t>
            </a:r>
            <a:endParaRPr lang="en-US" sz="1800" dirty="0">
              <a:cs typeface="+mn-cs"/>
            </a:endParaRPr>
          </a:p>
          <a:p>
            <a:pPr marL="0" indent="0">
              <a:buNone/>
              <a:defRPr/>
            </a:pPr>
            <a:r>
              <a:rPr lang="en-US" sz="1800" dirty="0" smtClean="0">
                <a:cs typeface="+mn-cs"/>
              </a:rPr>
              <a:t>Herb Lax (large):	 	16PV</a:t>
            </a:r>
            <a:endParaRPr lang="en-US" sz="1800" dirty="0">
              <a:cs typeface="+mn-cs"/>
            </a:endParaRPr>
          </a:p>
          <a:p>
            <a:pPr marL="0" indent="0">
              <a:buNone/>
              <a:defRPr/>
            </a:pPr>
            <a:r>
              <a:rPr lang="en-US" sz="1800" dirty="0" smtClean="0">
                <a:cs typeface="+mn-cs"/>
              </a:rPr>
              <a:t>EZ Gest: 		 		14PV</a:t>
            </a:r>
            <a:endParaRPr lang="en-US" sz="1800" dirty="0">
              <a:cs typeface="+mn-cs"/>
            </a:endParaRPr>
          </a:p>
          <a:p>
            <a:pPr marL="0" indent="0">
              <a:buNone/>
              <a:defRPr/>
            </a:pPr>
            <a:r>
              <a:rPr lang="en-US" sz="1800" dirty="0" smtClean="0">
                <a:cs typeface="+mn-cs"/>
              </a:rPr>
              <a:t>Stomach Soothing : 	7PV</a:t>
            </a:r>
            <a:endParaRPr lang="en-US" sz="1800" dirty="0">
              <a:cs typeface="+mn-cs"/>
            </a:endParaRPr>
          </a:p>
          <a:p>
            <a:pPr marL="0" indent="0">
              <a:buNone/>
              <a:defRPr/>
            </a:pPr>
            <a:r>
              <a:rPr lang="en-US" sz="1800" dirty="0">
                <a:cs typeface="+mn-cs"/>
              </a:rPr>
              <a:t>Alfalfa (small</a:t>
            </a:r>
            <a:r>
              <a:rPr lang="en-US" sz="1800" dirty="0" smtClean="0">
                <a:cs typeface="+mn-cs"/>
              </a:rPr>
              <a:t>):		  	12PV</a:t>
            </a:r>
            <a:endParaRPr lang="en-US" sz="1800" dirty="0">
              <a:cs typeface="+mn-cs"/>
            </a:endParaRPr>
          </a:p>
          <a:p>
            <a:pPr marL="0" indent="0">
              <a:buNone/>
              <a:defRPr/>
            </a:pPr>
            <a:r>
              <a:rPr lang="en-US" sz="1800" dirty="0" smtClean="0">
                <a:cs typeface="+mn-cs"/>
              </a:rPr>
              <a:t>Fiber Advantage Bars:	   9PV</a:t>
            </a:r>
          </a:p>
          <a:p>
            <a:pPr marL="0" indent="0">
              <a:buNone/>
              <a:defRPr/>
            </a:pPr>
            <a:r>
              <a:rPr lang="en-US" sz="1800" dirty="0" smtClean="0">
                <a:cs typeface="+mn-cs"/>
              </a:rPr>
              <a:t>Chewable </a:t>
            </a:r>
            <a:r>
              <a:rPr lang="en-US" sz="1800" dirty="0" err="1" smtClean="0">
                <a:cs typeface="+mn-cs"/>
              </a:rPr>
              <a:t>CalMag</a:t>
            </a:r>
            <a:r>
              <a:rPr lang="en-US" sz="1800" dirty="0" smtClean="0">
                <a:cs typeface="+mn-cs"/>
              </a:rPr>
              <a:t>: 	  	13PV</a:t>
            </a:r>
            <a:endParaRPr lang="en-US" sz="1800" dirty="0">
              <a:cs typeface="+mn-cs"/>
            </a:endParaRPr>
          </a:p>
        </p:txBody>
      </p:sp>
      <p:sp>
        <p:nvSpPr>
          <p:cNvPr id="4" name="Content Placeholder 3"/>
          <p:cNvSpPr>
            <a:spLocks noGrp="1"/>
          </p:cNvSpPr>
          <p:nvPr>
            <p:ph sz="half" idx="2"/>
          </p:nvPr>
        </p:nvSpPr>
        <p:spPr>
          <a:xfrm>
            <a:off x="237067" y="1725216"/>
            <a:ext cx="5459842" cy="2917031"/>
          </a:xfrm>
        </p:spPr>
        <p:txBody>
          <a:bodyPr>
            <a:noAutofit/>
          </a:bodyPr>
          <a:lstStyle/>
          <a:p>
            <a:pPr marL="0" indent="0">
              <a:buFont typeface="Arial" panose="020B0604020202020204" pitchFamily="34" charset="0"/>
              <a:buNone/>
              <a:defRPr/>
            </a:pPr>
            <a:r>
              <a:rPr lang="en-US" sz="2000" b="1" u="sng" dirty="0" smtClean="0">
                <a:cs typeface="+mn-cs"/>
              </a:rPr>
              <a:t>Better+</a:t>
            </a:r>
            <a:endParaRPr lang="en-US" sz="2000" b="1" dirty="0">
              <a:cs typeface="+mn-cs"/>
            </a:endParaRPr>
          </a:p>
          <a:p>
            <a:pPr marL="0" indent="0">
              <a:buNone/>
              <a:defRPr/>
            </a:pPr>
            <a:r>
              <a:rPr lang="en-US" sz="1800" dirty="0" smtClean="0">
                <a:cs typeface="+mn-cs"/>
              </a:rPr>
              <a:t>Foundations Regimen (</a:t>
            </a:r>
            <a:r>
              <a:rPr lang="en-US" sz="1800" dirty="0" err="1" smtClean="0">
                <a:cs typeface="+mn-cs"/>
              </a:rPr>
              <a:t>Vitalizer</a:t>
            </a:r>
            <a:r>
              <a:rPr lang="en-US" sz="1800" dirty="0" smtClean="0">
                <a:cs typeface="+mn-cs"/>
              </a:rPr>
              <a:t>  &amp; Life Shake) : 77PV</a:t>
            </a:r>
          </a:p>
          <a:p>
            <a:pPr marL="0" indent="0">
              <a:buNone/>
              <a:defRPr/>
            </a:pPr>
            <a:r>
              <a:rPr lang="en-US" sz="1800" dirty="0" smtClean="0">
                <a:cs typeface="+mn-cs"/>
              </a:rPr>
              <a:t>Essentials Plan (Vita Lea 60, Omega 90, Life Shake):</a:t>
            </a:r>
            <a:r>
              <a:rPr lang="en-US" sz="1800" dirty="0"/>
              <a:t> </a:t>
            </a:r>
            <a:r>
              <a:rPr lang="en-US" sz="1800" dirty="0" smtClean="0">
                <a:cs typeface="+mn-cs"/>
              </a:rPr>
              <a:t>55PV</a:t>
            </a:r>
          </a:p>
          <a:p>
            <a:pPr marL="0" indent="0">
              <a:buNone/>
              <a:defRPr/>
            </a:pPr>
            <a:r>
              <a:rPr lang="en-US" sz="1800" dirty="0" err="1" smtClean="0">
                <a:cs typeface="+mn-cs"/>
              </a:rPr>
              <a:t>Vitalizer</a:t>
            </a:r>
            <a:r>
              <a:rPr lang="en-US" sz="1800" dirty="0" smtClean="0">
                <a:cs typeface="+mn-cs"/>
              </a:rPr>
              <a:t>:								 50PV</a:t>
            </a:r>
          </a:p>
          <a:p>
            <a:pPr marL="0" indent="0">
              <a:buNone/>
              <a:defRPr/>
            </a:pPr>
            <a:r>
              <a:rPr lang="en-US" sz="1800" dirty="0" smtClean="0">
                <a:cs typeface="+mn-cs"/>
              </a:rPr>
              <a:t>Includes FREE MEMBERSHIP!</a:t>
            </a:r>
            <a:endParaRPr lang="en-US" sz="1800" dirty="0">
              <a:cs typeface="+mn-cs"/>
            </a:endParaRPr>
          </a:p>
          <a:p>
            <a:pPr marL="0" indent="0">
              <a:buNone/>
              <a:defRPr/>
            </a:pPr>
            <a:r>
              <a:rPr lang="en-US" sz="2000" b="1" u="sng" dirty="0" smtClean="0">
                <a:cs typeface="+mn-cs"/>
              </a:rPr>
              <a:t>Best+</a:t>
            </a:r>
            <a:endParaRPr lang="en-US" sz="2000" b="1" dirty="0" smtClean="0">
              <a:cs typeface="+mn-cs"/>
            </a:endParaRPr>
          </a:p>
          <a:p>
            <a:pPr marL="0" indent="0">
              <a:buNone/>
              <a:defRPr/>
            </a:pPr>
            <a:r>
              <a:rPr lang="en-US" sz="1800" dirty="0">
                <a:cs typeface="+mn-cs"/>
              </a:rPr>
              <a:t>Life Plan</a:t>
            </a:r>
            <a:r>
              <a:rPr lang="en-US" sz="1800" dirty="0" smtClean="0">
                <a:cs typeface="+mn-cs"/>
              </a:rPr>
              <a:t>:		 </a:t>
            </a:r>
            <a:r>
              <a:rPr lang="en-US" sz="1800" dirty="0">
                <a:cs typeface="+mn-cs"/>
              </a:rPr>
              <a:t>166 PV</a:t>
            </a:r>
          </a:p>
          <a:p>
            <a:pPr marL="0" indent="0">
              <a:buNone/>
              <a:defRPr/>
            </a:pPr>
            <a:r>
              <a:rPr lang="en-US" sz="1800" dirty="0">
                <a:cs typeface="+mn-cs"/>
              </a:rPr>
              <a:t>Vitalizing </a:t>
            </a:r>
            <a:r>
              <a:rPr lang="en-US" sz="1800" dirty="0" smtClean="0">
                <a:cs typeface="+mn-cs"/>
              </a:rPr>
              <a:t>Plan ( </a:t>
            </a:r>
            <a:r>
              <a:rPr lang="en-US" sz="1800" dirty="0" err="1" smtClean="0">
                <a:cs typeface="+mn-cs"/>
              </a:rPr>
              <a:t>Vitalizer</a:t>
            </a:r>
            <a:r>
              <a:rPr lang="en-US" sz="1800" dirty="0" smtClean="0">
                <a:cs typeface="+mn-cs"/>
              </a:rPr>
              <a:t> + 2 Life Shake cans): </a:t>
            </a:r>
            <a:r>
              <a:rPr lang="en-US" sz="1800" dirty="0">
                <a:cs typeface="+mn-cs"/>
              </a:rPr>
              <a:t>111PV</a:t>
            </a:r>
          </a:p>
          <a:p>
            <a:pPr marL="0" indent="0">
              <a:buNone/>
              <a:defRPr/>
            </a:pPr>
            <a:r>
              <a:rPr lang="en-US" sz="1800" dirty="0">
                <a:cs typeface="+mn-cs"/>
              </a:rPr>
              <a:t>Includes FREE MEMBERSHIP!</a:t>
            </a:r>
          </a:p>
          <a:p>
            <a:pPr marL="0" indent="0">
              <a:buFont typeface="Arial" panose="020B0604020202020204" pitchFamily="34" charset="0"/>
              <a:buNone/>
              <a:defRPr/>
            </a:pPr>
            <a:endParaRPr lang="en-US" sz="1800" u="sng" dirty="0">
              <a:cs typeface="+mn-cs"/>
            </a:endParaRPr>
          </a:p>
        </p:txBody>
      </p:sp>
      <p:sp>
        <p:nvSpPr>
          <p:cNvPr id="32773" name="TextBox 5"/>
          <p:cNvSpPr txBox="1">
            <a:spLocks noChangeArrowheads="1"/>
          </p:cNvSpPr>
          <p:nvPr/>
        </p:nvSpPr>
        <p:spPr bwMode="auto">
          <a:xfrm>
            <a:off x="237067" y="680508"/>
            <a:ext cx="4106333" cy="1231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2000" b="1" u="sng" dirty="0">
                <a:latin typeface="+mn-lt"/>
              </a:rPr>
              <a:t>Good+</a:t>
            </a:r>
          </a:p>
          <a:p>
            <a:r>
              <a:rPr lang="en-US" sz="1800" dirty="0" err="1">
                <a:latin typeface="+mn-lt"/>
              </a:rPr>
              <a:t>VitaLea</a:t>
            </a:r>
            <a:r>
              <a:rPr lang="en-US" sz="1800" dirty="0">
                <a:latin typeface="+mn-lt"/>
              </a:rPr>
              <a:t> </a:t>
            </a:r>
            <a:r>
              <a:rPr lang="en-US" sz="1800" dirty="0" err="1" smtClean="0">
                <a:latin typeface="+mn-lt"/>
              </a:rPr>
              <a:t>Mult</a:t>
            </a:r>
            <a:r>
              <a:rPr lang="en-US" sz="1800" dirty="0" smtClean="0">
                <a:latin typeface="+mn-lt"/>
              </a:rPr>
              <a:t> </a:t>
            </a:r>
            <a:r>
              <a:rPr lang="en-US" sz="1800" dirty="0" err="1" smtClean="0">
                <a:latin typeface="+mn-lt"/>
              </a:rPr>
              <a:t>smi</a:t>
            </a:r>
            <a:r>
              <a:rPr lang="en-US" sz="1800" dirty="0">
                <a:latin typeface="+mn-lt"/>
              </a:rPr>
              <a:t>: </a:t>
            </a:r>
            <a:r>
              <a:rPr lang="en-US" sz="1800" dirty="0" smtClean="0">
                <a:latin typeface="+mn-lt"/>
              </a:rPr>
              <a:t>		17PV</a:t>
            </a:r>
            <a:endParaRPr lang="en-US" sz="1800" dirty="0">
              <a:latin typeface="+mn-lt"/>
            </a:endParaRPr>
          </a:p>
          <a:p>
            <a:r>
              <a:rPr lang="en-US" sz="1800" dirty="0">
                <a:latin typeface="+mn-lt"/>
              </a:rPr>
              <a:t>Life Shake (30 day): </a:t>
            </a:r>
            <a:r>
              <a:rPr lang="en-US" sz="1800" dirty="0" smtClean="0">
                <a:latin typeface="+mn-lt"/>
              </a:rPr>
              <a:t>	50PV</a:t>
            </a:r>
            <a:endParaRPr lang="en-US" sz="1800" dirty="0">
              <a:latin typeface="+mn-lt"/>
            </a:endParaRPr>
          </a:p>
          <a:p>
            <a:endParaRPr lang="en-US" sz="1800" dirty="0">
              <a:latin typeface="Arial" charset="0"/>
            </a:endParaRPr>
          </a:p>
        </p:txBody>
      </p:sp>
      <p:sp>
        <p:nvSpPr>
          <p:cNvPr id="32774" name="TextBox 6"/>
          <p:cNvSpPr txBox="1">
            <a:spLocks noChangeArrowheads="1"/>
          </p:cNvSpPr>
          <p:nvPr/>
        </p:nvSpPr>
        <p:spPr bwMode="auto">
          <a:xfrm>
            <a:off x="4479926" y="873919"/>
            <a:ext cx="439412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r>
              <a:rPr lang="en-US" sz="2000" i="1" dirty="0">
                <a:latin typeface="Arial" charset="0"/>
              </a:rPr>
              <a:t>+ Add digestion products to any plan </a:t>
            </a:r>
          </a:p>
        </p:txBody>
      </p:sp>
      <p:pic>
        <p:nvPicPr>
          <p:cNvPr id="32775"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28267" y="3877733"/>
            <a:ext cx="1896532" cy="11755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2776" name="TextBox 4"/>
          <p:cNvSpPr txBox="1">
            <a:spLocks noChangeArrowheads="1"/>
          </p:cNvSpPr>
          <p:nvPr/>
        </p:nvSpPr>
        <p:spPr bwMode="auto">
          <a:xfrm>
            <a:off x="8119534" y="4683919"/>
            <a:ext cx="68521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dirty="0"/>
              <a:t>Jean</a:t>
            </a:r>
          </a:p>
        </p:txBody>
      </p:sp>
    </p:spTree>
    <p:extLst>
      <p:ext uri="{BB962C8B-B14F-4D97-AF65-F5344CB8AC3E}">
        <p14:creationId xmlns:p14="http://schemas.microsoft.com/office/powerpoint/2010/main" val="28900724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07259" r="-107259"/>
          <a:stretch>
            <a:fillRect/>
          </a:stretch>
        </p:blipFill>
        <p:spPr>
          <a:xfrm>
            <a:off x="-1761067" y="135466"/>
            <a:ext cx="12954000" cy="5008033"/>
          </a:xfrm>
        </p:spPr>
      </p:pic>
      <p:sp>
        <p:nvSpPr>
          <p:cNvPr id="5" name="TextBox 4"/>
          <p:cNvSpPr txBox="1"/>
          <p:nvPr/>
        </p:nvSpPr>
        <p:spPr>
          <a:xfrm>
            <a:off x="457199" y="341529"/>
            <a:ext cx="2099733" cy="646331"/>
          </a:xfrm>
          <a:prstGeom prst="rect">
            <a:avLst/>
          </a:prstGeom>
          <a:noFill/>
          <a:ln>
            <a:solidFill>
              <a:schemeClr val="accent3">
                <a:lumMod val="50000"/>
              </a:schemeClr>
            </a:solidFill>
          </a:ln>
        </p:spPr>
        <p:txBody>
          <a:bodyPr wrap="square" rtlCol="0">
            <a:spAutoFit/>
          </a:bodyPr>
          <a:lstStyle/>
          <a:p>
            <a:r>
              <a:rPr lang="en-US" dirty="0" smtClean="0"/>
              <a:t>Shaklee</a:t>
            </a:r>
          </a:p>
          <a:p>
            <a:r>
              <a:rPr lang="en-US" dirty="0" smtClean="0"/>
              <a:t>Join Free Options </a:t>
            </a:r>
            <a:endParaRPr lang="en-US" dirty="0"/>
          </a:p>
        </p:txBody>
      </p:sp>
      <p:sp>
        <p:nvSpPr>
          <p:cNvPr id="2" name="TextBox 1"/>
          <p:cNvSpPr txBox="1"/>
          <p:nvPr/>
        </p:nvSpPr>
        <p:spPr>
          <a:xfrm>
            <a:off x="7917180" y="4770120"/>
            <a:ext cx="606256" cy="369332"/>
          </a:xfrm>
          <a:prstGeom prst="rect">
            <a:avLst/>
          </a:prstGeom>
          <a:noFill/>
        </p:spPr>
        <p:txBody>
          <a:bodyPr wrap="none" rtlCol="0">
            <a:spAutoFit/>
          </a:bodyPr>
          <a:lstStyle/>
          <a:p>
            <a:r>
              <a:rPr lang="en-US" dirty="0" smtClean="0"/>
              <a:t>Jean</a:t>
            </a:r>
            <a:endParaRPr lang="en-US" dirty="0"/>
          </a:p>
        </p:txBody>
      </p:sp>
    </p:spTree>
    <p:extLst>
      <p:ext uri="{BB962C8B-B14F-4D97-AF65-F5344CB8AC3E}">
        <p14:creationId xmlns:p14="http://schemas.microsoft.com/office/powerpoint/2010/main" val="39223709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8599" y="405337"/>
            <a:ext cx="5765801" cy="607843"/>
          </a:xfrm>
          <a:ln>
            <a:solidFill>
              <a:srgbClr val="FF0000"/>
            </a:solidFill>
          </a:ln>
        </p:spPr>
        <p:txBody>
          <a:bodyPr>
            <a:normAutofit/>
          </a:bodyPr>
          <a:lstStyle/>
          <a:p>
            <a:r>
              <a:rPr lang="en-US" sz="3200" dirty="0" smtClean="0"/>
              <a:t>Action Steps for Session 10 </a:t>
            </a:r>
            <a:endParaRPr lang="en-US" sz="3200" dirty="0"/>
          </a:p>
        </p:txBody>
      </p:sp>
      <p:sp>
        <p:nvSpPr>
          <p:cNvPr id="3" name="Content Placeholder 2"/>
          <p:cNvSpPr>
            <a:spLocks noGrp="1"/>
          </p:cNvSpPr>
          <p:nvPr>
            <p:ph idx="1"/>
          </p:nvPr>
        </p:nvSpPr>
        <p:spPr>
          <a:xfrm>
            <a:off x="457200" y="1200150"/>
            <a:ext cx="8229600" cy="2675353"/>
          </a:xfrm>
        </p:spPr>
        <p:txBody>
          <a:bodyPr>
            <a:normAutofit/>
          </a:bodyPr>
          <a:lstStyle/>
          <a:p>
            <a:endParaRPr lang="en-US" sz="2000" dirty="0"/>
          </a:p>
          <a:p>
            <a:endParaRPr lang="en-US" sz="2000" dirty="0" smtClean="0"/>
          </a:p>
        </p:txBody>
      </p:sp>
      <p:sp>
        <p:nvSpPr>
          <p:cNvPr id="4" name="TextBox 3"/>
          <p:cNvSpPr txBox="1"/>
          <p:nvPr/>
        </p:nvSpPr>
        <p:spPr>
          <a:xfrm>
            <a:off x="615694" y="1013181"/>
            <a:ext cx="7792362" cy="1938992"/>
          </a:xfrm>
          <a:prstGeom prst="rect">
            <a:avLst/>
          </a:prstGeom>
          <a:noFill/>
        </p:spPr>
        <p:txBody>
          <a:bodyPr wrap="square" rtlCol="0">
            <a:spAutoFit/>
          </a:bodyPr>
          <a:lstStyle/>
          <a:p>
            <a:pPr marL="285750" indent="-285750">
              <a:buFont typeface="Arial"/>
              <a:buChar char="•"/>
            </a:pPr>
            <a:r>
              <a:rPr lang="is-IS" sz="2000" dirty="0" smtClean="0"/>
              <a:t>Events connect us with potential customers and business partners.</a:t>
            </a:r>
          </a:p>
          <a:p>
            <a:pPr marL="285750" indent="-285750">
              <a:buFont typeface="Arial"/>
              <a:buChar char="•"/>
            </a:pPr>
            <a:r>
              <a:rPr lang="is-IS" sz="2000" dirty="0" smtClean="0"/>
              <a:t>Events ... </a:t>
            </a:r>
            <a:r>
              <a:rPr lang="en-US" sz="2000" dirty="0" smtClean="0"/>
              <a:t>O</a:t>
            </a:r>
            <a:r>
              <a:rPr lang="is-IS" sz="2000" dirty="0" smtClean="0"/>
              <a:t>nline, FaceBook, in-homes, etc are a great opportunity always to share our purpose and mission... </a:t>
            </a:r>
            <a:r>
              <a:rPr lang="en-US" sz="2000" dirty="0" smtClean="0"/>
              <a:t>O</a:t>
            </a:r>
            <a:r>
              <a:rPr lang="is-IS" sz="2000" dirty="0" smtClean="0"/>
              <a:t>ur stories are compelling </a:t>
            </a:r>
          </a:p>
          <a:p>
            <a:pPr marL="285750" indent="-285750">
              <a:buFont typeface="Arial"/>
              <a:buChar char="•"/>
            </a:pPr>
            <a:r>
              <a:rPr lang="is-IS" sz="2000" dirty="0" smtClean="0"/>
              <a:t>Remember every 4 events generates about 1000 PV (about 250 PV per event ..  </a:t>
            </a:r>
            <a:r>
              <a:rPr lang="en-US" sz="2000" dirty="0" smtClean="0"/>
              <a:t>I</a:t>
            </a:r>
            <a:r>
              <a:rPr lang="is-IS" sz="2000" dirty="0" smtClean="0"/>
              <a:t>n home or video conferencing , etc) </a:t>
            </a:r>
            <a:endParaRPr lang="en-US" sz="2000" dirty="0" smtClean="0"/>
          </a:p>
          <a:p>
            <a:r>
              <a:rPr lang="en-US" sz="2000" dirty="0" smtClean="0"/>
              <a:t>Francine</a:t>
            </a:r>
            <a:endParaRPr lang="en-US" sz="2000" dirty="0"/>
          </a:p>
        </p:txBody>
      </p:sp>
      <p:pic>
        <p:nvPicPr>
          <p:cNvPr id="5" name="Picture 4"/>
          <p:cNvPicPr>
            <a:picLocks noChangeAspect="1"/>
          </p:cNvPicPr>
          <p:nvPr/>
        </p:nvPicPr>
        <p:blipFill>
          <a:blip r:embed="rId2"/>
          <a:stretch>
            <a:fillRect/>
          </a:stretch>
        </p:blipFill>
        <p:spPr>
          <a:xfrm>
            <a:off x="6553200" y="2937238"/>
            <a:ext cx="2387600" cy="2015761"/>
          </a:xfrm>
          <a:prstGeom prst="rect">
            <a:avLst/>
          </a:prstGeom>
        </p:spPr>
      </p:pic>
      <p:sp>
        <p:nvSpPr>
          <p:cNvPr id="6" name="Rectangle 5"/>
          <p:cNvSpPr/>
          <p:nvPr/>
        </p:nvSpPr>
        <p:spPr>
          <a:xfrm>
            <a:off x="615693" y="3894836"/>
            <a:ext cx="5598839" cy="923330"/>
          </a:xfrm>
          <a:prstGeom prst="rect">
            <a:avLst/>
          </a:prstGeom>
          <a:ln>
            <a:solidFill>
              <a:srgbClr val="FF0000"/>
            </a:solidFill>
          </a:ln>
        </p:spPr>
        <p:txBody>
          <a:bodyPr wrap="square">
            <a:spAutoFit/>
          </a:bodyPr>
          <a:lstStyle/>
          <a:p>
            <a:r>
              <a:rPr lang="is-IS" dirty="0"/>
              <a:t>Every month, set goal to schedule 4 events .. </a:t>
            </a:r>
            <a:r>
              <a:rPr lang="en-US" dirty="0"/>
              <a:t>U</a:t>
            </a:r>
            <a:r>
              <a:rPr lang="is-IS" dirty="0"/>
              <a:t>nder customers when possible to meet THEIR friends and help them earn discounts on their products.</a:t>
            </a:r>
          </a:p>
        </p:txBody>
      </p:sp>
    </p:spTree>
    <p:extLst>
      <p:ext uri="{BB962C8B-B14F-4D97-AF65-F5344CB8AC3E}">
        <p14:creationId xmlns:p14="http://schemas.microsoft.com/office/powerpoint/2010/main" val="3711400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33233" y="205979"/>
            <a:ext cx="2717800" cy="857250"/>
          </a:xfrm>
          <a:ln>
            <a:solidFill>
              <a:schemeClr val="accent2">
                <a:lumMod val="75000"/>
              </a:schemeClr>
            </a:solidFill>
          </a:ln>
        </p:spPr>
        <p:txBody>
          <a:bodyPr>
            <a:normAutofit/>
          </a:bodyPr>
          <a:lstStyle/>
          <a:p>
            <a:r>
              <a:rPr lang="en-US" sz="2400" dirty="0" smtClean="0"/>
              <a:t>PRODUCT STATIONS </a:t>
            </a:r>
            <a:endParaRPr lang="en-US" sz="2400" dirty="0"/>
          </a:p>
        </p:txBody>
      </p:sp>
      <p:pic>
        <p:nvPicPr>
          <p:cNvPr id="4" name="Content Placeholder 3"/>
          <p:cNvPicPr>
            <a:picLocks noGrp="1" noChangeAspect="1"/>
          </p:cNvPicPr>
          <p:nvPr>
            <p:ph idx="1"/>
          </p:nvPr>
        </p:nvPicPr>
        <p:blipFill>
          <a:blip r:embed="rId2"/>
          <a:srcRect l="-40915" r="-40915"/>
          <a:stretch>
            <a:fillRect/>
          </a:stretch>
        </p:blipFill>
        <p:spPr>
          <a:xfrm>
            <a:off x="-1117599" y="355600"/>
            <a:ext cx="5587820" cy="2597150"/>
          </a:xfrm>
        </p:spPr>
      </p:pic>
      <p:pic>
        <p:nvPicPr>
          <p:cNvPr id="5" name="Picture 4"/>
          <p:cNvPicPr>
            <a:picLocks noChangeAspect="1"/>
          </p:cNvPicPr>
          <p:nvPr/>
        </p:nvPicPr>
        <p:blipFill>
          <a:blip r:embed="rId3"/>
          <a:stretch>
            <a:fillRect/>
          </a:stretch>
        </p:blipFill>
        <p:spPr>
          <a:xfrm>
            <a:off x="6239932" y="205979"/>
            <a:ext cx="2658533" cy="1993900"/>
          </a:xfrm>
          <a:prstGeom prst="rect">
            <a:avLst/>
          </a:prstGeom>
        </p:spPr>
      </p:pic>
      <p:pic>
        <p:nvPicPr>
          <p:cNvPr id="6" name="Picture 5"/>
          <p:cNvPicPr>
            <a:picLocks noChangeAspect="1"/>
          </p:cNvPicPr>
          <p:nvPr/>
        </p:nvPicPr>
        <p:blipFill>
          <a:blip r:embed="rId4"/>
          <a:stretch>
            <a:fillRect/>
          </a:stretch>
        </p:blipFill>
        <p:spPr>
          <a:xfrm>
            <a:off x="5545667" y="2448984"/>
            <a:ext cx="3141133" cy="2355850"/>
          </a:xfrm>
          <a:prstGeom prst="rect">
            <a:avLst/>
          </a:prstGeom>
        </p:spPr>
      </p:pic>
      <p:pic>
        <p:nvPicPr>
          <p:cNvPr id="7" name="Picture 6"/>
          <p:cNvPicPr>
            <a:picLocks noChangeAspect="1"/>
          </p:cNvPicPr>
          <p:nvPr/>
        </p:nvPicPr>
        <p:blipFill>
          <a:blip r:embed="rId5"/>
          <a:stretch>
            <a:fillRect/>
          </a:stretch>
        </p:blipFill>
        <p:spPr>
          <a:xfrm>
            <a:off x="499532" y="2590800"/>
            <a:ext cx="3403600" cy="2552700"/>
          </a:xfrm>
          <a:prstGeom prst="rect">
            <a:avLst/>
          </a:prstGeom>
        </p:spPr>
      </p:pic>
      <p:pic>
        <p:nvPicPr>
          <p:cNvPr id="8" name="Picture 7"/>
          <p:cNvPicPr>
            <a:picLocks noChangeAspect="1"/>
          </p:cNvPicPr>
          <p:nvPr/>
        </p:nvPicPr>
        <p:blipFill>
          <a:blip r:embed="rId6"/>
          <a:stretch>
            <a:fillRect/>
          </a:stretch>
        </p:blipFill>
        <p:spPr>
          <a:xfrm>
            <a:off x="3369732" y="1291167"/>
            <a:ext cx="3087511" cy="2315633"/>
          </a:xfrm>
          <a:prstGeom prst="rect">
            <a:avLst/>
          </a:prstGeom>
        </p:spPr>
      </p:pic>
      <p:sp>
        <p:nvSpPr>
          <p:cNvPr id="9" name="TextBox 8"/>
          <p:cNvSpPr txBox="1"/>
          <p:nvPr/>
        </p:nvSpPr>
        <p:spPr>
          <a:xfrm>
            <a:off x="6731002" y="1945733"/>
            <a:ext cx="1955798" cy="369332"/>
          </a:xfrm>
          <a:prstGeom prst="rect">
            <a:avLst/>
          </a:prstGeom>
          <a:solidFill>
            <a:schemeClr val="bg1"/>
          </a:solidFill>
          <a:ln>
            <a:solidFill>
              <a:schemeClr val="tx2">
                <a:lumMod val="60000"/>
                <a:lumOff val="40000"/>
              </a:schemeClr>
            </a:solidFill>
          </a:ln>
        </p:spPr>
        <p:txBody>
          <a:bodyPr wrap="square" rtlCol="0">
            <a:spAutoFit/>
          </a:bodyPr>
          <a:lstStyle/>
          <a:p>
            <a:r>
              <a:rPr lang="en-US" dirty="0" smtClean="0"/>
              <a:t>Energy and Stress</a:t>
            </a:r>
            <a:endParaRPr lang="en-US" dirty="0"/>
          </a:p>
        </p:txBody>
      </p:sp>
      <p:sp>
        <p:nvSpPr>
          <p:cNvPr id="10" name="TextBox 9"/>
          <p:cNvSpPr txBox="1"/>
          <p:nvPr/>
        </p:nvSpPr>
        <p:spPr>
          <a:xfrm>
            <a:off x="5096934" y="4432301"/>
            <a:ext cx="3801531" cy="369332"/>
          </a:xfrm>
          <a:prstGeom prst="rect">
            <a:avLst/>
          </a:prstGeom>
          <a:solidFill>
            <a:schemeClr val="bg1"/>
          </a:solidFill>
          <a:ln>
            <a:solidFill>
              <a:schemeClr val="tx2">
                <a:lumMod val="60000"/>
                <a:lumOff val="40000"/>
              </a:schemeClr>
            </a:solidFill>
          </a:ln>
        </p:spPr>
        <p:txBody>
          <a:bodyPr wrap="square" rtlCol="0">
            <a:spAutoFit/>
          </a:bodyPr>
          <a:lstStyle/>
          <a:p>
            <a:r>
              <a:rPr lang="en-US" dirty="0" smtClean="0"/>
              <a:t>Scavenger hunt/ ticket for drawing </a:t>
            </a:r>
            <a:endParaRPr lang="en-US" dirty="0"/>
          </a:p>
        </p:txBody>
      </p:sp>
      <p:sp>
        <p:nvSpPr>
          <p:cNvPr id="11" name="TextBox 10"/>
          <p:cNvSpPr txBox="1"/>
          <p:nvPr/>
        </p:nvSpPr>
        <p:spPr>
          <a:xfrm>
            <a:off x="4165600" y="3137415"/>
            <a:ext cx="1515534" cy="369332"/>
          </a:xfrm>
          <a:prstGeom prst="rect">
            <a:avLst/>
          </a:prstGeom>
          <a:solidFill>
            <a:schemeClr val="bg1"/>
          </a:solidFill>
        </p:spPr>
        <p:txBody>
          <a:bodyPr wrap="square" rtlCol="0">
            <a:spAutoFit/>
          </a:bodyPr>
          <a:lstStyle/>
          <a:p>
            <a:r>
              <a:rPr lang="en-US" dirty="0" smtClean="0"/>
              <a:t>Weight Loss</a:t>
            </a:r>
            <a:endParaRPr lang="en-US" dirty="0"/>
          </a:p>
        </p:txBody>
      </p:sp>
      <p:sp>
        <p:nvSpPr>
          <p:cNvPr id="3" name="TextBox 2"/>
          <p:cNvSpPr txBox="1"/>
          <p:nvPr/>
        </p:nvSpPr>
        <p:spPr>
          <a:xfrm>
            <a:off x="4351865" y="4751401"/>
            <a:ext cx="829266" cy="369332"/>
          </a:xfrm>
          <a:prstGeom prst="rect">
            <a:avLst/>
          </a:prstGeom>
          <a:noFill/>
        </p:spPr>
        <p:txBody>
          <a:bodyPr wrap="none" rtlCol="0">
            <a:spAutoFit/>
          </a:bodyPr>
          <a:lstStyle/>
          <a:p>
            <a:r>
              <a:rPr lang="en-US" dirty="0" smtClean="0"/>
              <a:t>Lauren</a:t>
            </a:r>
            <a:endParaRPr lang="en-US" dirty="0"/>
          </a:p>
        </p:txBody>
      </p:sp>
    </p:spTree>
    <p:extLst>
      <p:ext uri="{BB962C8B-B14F-4D97-AF65-F5344CB8AC3E}">
        <p14:creationId xmlns:p14="http://schemas.microsoft.com/office/powerpoint/2010/main" val="21385613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57257" y="2827868"/>
            <a:ext cx="3097704" cy="2041630"/>
          </a:xfrm>
          <a:prstGeom prst="rect">
            <a:avLst/>
          </a:prstGeom>
        </p:spPr>
      </p:pic>
      <p:sp>
        <p:nvSpPr>
          <p:cNvPr id="2" name="Title 1"/>
          <p:cNvSpPr>
            <a:spLocks noGrp="1"/>
          </p:cNvSpPr>
          <p:nvPr>
            <p:ph type="title"/>
          </p:nvPr>
        </p:nvSpPr>
        <p:spPr>
          <a:xfrm>
            <a:off x="1025645" y="316956"/>
            <a:ext cx="7249853" cy="583195"/>
          </a:xfrm>
          <a:ln>
            <a:solidFill>
              <a:schemeClr val="accent6">
                <a:lumMod val="75000"/>
              </a:schemeClr>
            </a:solidFill>
          </a:ln>
        </p:spPr>
        <p:txBody>
          <a:bodyPr>
            <a:normAutofit/>
          </a:bodyPr>
          <a:lstStyle/>
          <a:p>
            <a:r>
              <a:rPr lang="en-US" sz="2800" dirty="0" smtClean="0"/>
              <a:t>November/December Strategy Forum Schedule</a:t>
            </a:r>
            <a:endParaRPr lang="en-US" sz="2800" dirty="0"/>
          </a:p>
        </p:txBody>
      </p:sp>
      <p:sp>
        <p:nvSpPr>
          <p:cNvPr id="5" name="TextBox 4"/>
          <p:cNvSpPr txBox="1"/>
          <p:nvPr/>
        </p:nvSpPr>
        <p:spPr>
          <a:xfrm>
            <a:off x="415854" y="1087509"/>
            <a:ext cx="8000013" cy="2092881"/>
          </a:xfrm>
          <a:prstGeom prst="rect">
            <a:avLst/>
          </a:prstGeom>
          <a:noFill/>
        </p:spPr>
        <p:txBody>
          <a:bodyPr wrap="square" rtlCol="0">
            <a:spAutoFit/>
          </a:bodyPr>
          <a:lstStyle/>
          <a:p>
            <a:r>
              <a:rPr lang="en-US" sz="2000" dirty="0"/>
              <a:t>Tuesday </a:t>
            </a:r>
            <a:r>
              <a:rPr lang="en-US" sz="2000" dirty="0" smtClean="0"/>
              <a:t>Nov 1 --- Shaklee Product Collection for 	Healthy Digestion</a:t>
            </a:r>
            <a:endParaRPr lang="en-US" sz="2000" dirty="0"/>
          </a:p>
          <a:p>
            <a:r>
              <a:rPr lang="en-US" sz="2000" dirty="0"/>
              <a:t>Tuesday </a:t>
            </a:r>
            <a:r>
              <a:rPr lang="en-US" sz="2000" dirty="0" smtClean="0"/>
              <a:t>Nov 8 </a:t>
            </a:r>
            <a:r>
              <a:rPr lang="mr-IN" sz="2000" dirty="0" smtClean="0"/>
              <a:t>–</a:t>
            </a:r>
            <a:r>
              <a:rPr lang="en-US" sz="2000" dirty="0" smtClean="0"/>
              <a:t> Discover Shaklee Event &amp; Put Your Passion in it’s Place</a:t>
            </a:r>
            <a:endParaRPr lang="en-US" sz="2000" dirty="0"/>
          </a:p>
          <a:p>
            <a:r>
              <a:rPr lang="en-US" sz="2000" dirty="0"/>
              <a:t>Tuesday </a:t>
            </a:r>
            <a:r>
              <a:rPr lang="en-US" sz="2000" dirty="0" smtClean="0"/>
              <a:t>Nov 15 – New Directors Take Off Plan </a:t>
            </a:r>
          </a:p>
          <a:p>
            <a:endParaRPr lang="en-US" sz="1000" dirty="0"/>
          </a:p>
          <a:p>
            <a:r>
              <a:rPr lang="en-US" sz="2000" dirty="0" smtClean="0"/>
              <a:t>BREAK  -- Happy Thanksgiving .. 										We are thankful for you!</a:t>
            </a:r>
          </a:p>
          <a:p>
            <a:endParaRPr lang="en-US" sz="1000" dirty="0" smtClean="0"/>
          </a:p>
          <a:p>
            <a:endParaRPr lang="en-US" sz="1000" dirty="0" smtClean="0"/>
          </a:p>
        </p:txBody>
      </p:sp>
      <p:pic>
        <p:nvPicPr>
          <p:cNvPr id="4" name="Picture 3"/>
          <p:cNvPicPr>
            <a:picLocks noChangeAspect="1"/>
          </p:cNvPicPr>
          <p:nvPr/>
        </p:nvPicPr>
        <p:blipFill>
          <a:blip r:embed="rId3"/>
          <a:stretch>
            <a:fillRect/>
          </a:stretch>
        </p:blipFill>
        <p:spPr>
          <a:xfrm>
            <a:off x="5560475" y="2056818"/>
            <a:ext cx="3361142" cy="1428372"/>
          </a:xfrm>
          <a:prstGeom prst="rect">
            <a:avLst/>
          </a:prstGeom>
        </p:spPr>
      </p:pic>
      <p:sp>
        <p:nvSpPr>
          <p:cNvPr id="6" name="Rectangle 5"/>
          <p:cNvSpPr/>
          <p:nvPr/>
        </p:nvSpPr>
        <p:spPr>
          <a:xfrm>
            <a:off x="3354961" y="3647024"/>
            <a:ext cx="5789039" cy="1323439"/>
          </a:xfrm>
          <a:prstGeom prst="rect">
            <a:avLst/>
          </a:prstGeom>
        </p:spPr>
        <p:txBody>
          <a:bodyPr wrap="square">
            <a:spAutoFit/>
          </a:bodyPr>
          <a:lstStyle/>
          <a:p>
            <a:r>
              <a:rPr lang="en-US" sz="2000" dirty="0"/>
              <a:t>Tuesday December  6 </a:t>
            </a:r>
            <a:r>
              <a:rPr lang="mr-IN" sz="2000" dirty="0"/>
              <a:t>–</a:t>
            </a:r>
            <a:endParaRPr lang="en-US" sz="2000" dirty="0"/>
          </a:p>
          <a:p>
            <a:r>
              <a:rPr lang="en-US" sz="2000" dirty="0"/>
              <a:t>Tuesday December 12 </a:t>
            </a:r>
            <a:r>
              <a:rPr lang="mr-IN" sz="2000" dirty="0"/>
              <a:t>–</a:t>
            </a:r>
            <a:endParaRPr lang="en-US" sz="2000" dirty="0"/>
          </a:p>
          <a:p>
            <a:r>
              <a:rPr lang="en-US" sz="2000" dirty="0"/>
              <a:t>Happy Holidays </a:t>
            </a:r>
            <a:r>
              <a:rPr lang="mr-IN" sz="2000" dirty="0"/>
              <a:t>–</a:t>
            </a:r>
            <a:r>
              <a:rPr lang="en-US" sz="2000" dirty="0"/>
              <a:t> We will return in early Jan </a:t>
            </a:r>
            <a:r>
              <a:rPr lang="en-US" sz="2000" dirty="0" smtClean="0"/>
              <a:t>(see 			Learning </a:t>
            </a:r>
            <a:r>
              <a:rPr lang="en-US" sz="2000" dirty="0"/>
              <a:t>from the </a:t>
            </a:r>
            <a:r>
              <a:rPr lang="en-US" sz="2000" dirty="0" smtClean="0"/>
              <a:t>Masters </a:t>
            </a:r>
            <a:r>
              <a:rPr lang="en-US" sz="2000" dirty="0"/>
              <a:t>FB  for </a:t>
            </a:r>
            <a:r>
              <a:rPr lang="en-US" sz="2000" dirty="0" smtClean="0"/>
              <a:t>details)</a:t>
            </a:r>
            <a:endParaRPr lang="en-US" sz="2000" dirty="0"/>
          </a:p>
        </p:txBody>
      </p:sp>
    </p:spTree>
    <p:extLst>
      <p:ext uri="{BB962C8B-B14F-4D97-AF65-F5344CB8AC3E}">
        <p14:creationId xmlns:p14="http://schemas.microsoft.com/office/powerpoint/2010/main" val="14333837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769877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3316111" cy="640688"/>
          </a:xfrm>
        </p:spPr>
        <p:txBody>
          <a:bodyPr>
            <a:normAutofit/>
          </a:bodyPr>
          <a:lstStyle/>
          <a:p>
            <a:r>
              <a:rPr lang="en-US" sz="2800" dirty="0" smtClean="0"/>
              <a:t>More Stations…</a:t>
            </a:r>
            <a:endParaRPr lang="en-US" sz="2800" dirty="0"/>
          </a:p>
        </p:txBody>
      </p:sp>
      <p:pic>
        <p:nvPicPr>
          <p:cNvPr id="4" name="Content Placeholder 3"/>
          <p:cNvPicPr>
            <a:picLocks noGrp="1" noChangeAspect="1"/>
          </p:cNvPicPr>
          <p:nvPr>
            <p:ph idx="1"/>
          </p:nvPr>
        </p:nvPicPr>
        <p:blipFill>
          <a:blip r:embed="rId2"/>
          <a:srcRect l="-40915" r="-40915"/>
          <a:stretch>
            <a:fillRect/>
          </a:stretch>
        </p:blipFill>
        <p:spPr>
          <a:xfrm>
            <a:off x="-1337733" y="977834"/>
            <a:ext cx="6746548" cy="2782756"/>
          </a:xfrm>
        </p:spPr>
      </p:pic>
      <p:pic>
        <p:nvPicPr>
          <p:cNvPr id="5" name="Picture 4"/>
          <p:cNvPicPr>
            <a:picLocks noChangeAspect="1"/>
          </p:cNvPicPr>
          <p:nvPr/>
        </p:nvPicPr>
        <p:blipFill>
          <a:blip r:embed="rId3"/>
          <a:stretch>
            <a:fillRect/>
          </a:stretch>
        </p:blipFill>
        <p:spPr>
          <a:xfrm>
            <a:off x="3773311" y="341445"/>
            <a:ext cx="2884311" cy="2163233"/>
          </a:xfrm>
          <a:prstGeom prst="rect">
            <a:avLst/>
          </a:prstGeom>
        </p:spPr>
      </p:pic>
      <p:pic>
        <p:nvPicPr>
          <p:cNvPr id="6" name="Picture 5"/>
          <p:cNvPicPr>
            <a:picLocks noChangeAspect="1"/>
          </p:cNvPicPr>
          <p:nvPr/>
        </p:nvPicPr>
        <p:blipFill>
          <a:blip r:embed="rId4"/>
          <a:stretch>
            <a:fillRect/>
          </a:stretch>
        </p:blipFill>
        <p:spPr>
          <a:xfrm>
            <a:off x="5215467" y="2504678"/>
            <a:ext cx="3292650" cy="2469488"/>
          </a:xfrm>
          <a:prstGeom prst="rect">
            <a:avLst/>
          </a:prstGeom>
        </p:spPr>
      </p:pic>
      <p:pic>
        <p:nvPicPr>
          <p:cNvPr id="7" name="Picture 6"/>
          <p:cNvPicPr>
            <a:picLocks noChangeAspect="1"/>
          </p:cNvPicPr>
          <p:nvPr/>
        </p:nvPicPr>
        <p:blipFill>
          <a:blip r:embed="rId5"/>
          <a:stretch>
            <a:fillRect/>
          </a:stretch>
        </p:blipFill>
        <p:spPr>
          <a:xfrm>
            <a:off x="2144890" y="2861732"/>
            <a:ext cx="2816577" cy="2112433"/>
          </a:xfrm>
          <a:prstGeom prst="rect">
            <a:avLst/>
          </a:prstGeom>
        </p:spPr>
      </p:pic>
      <p:sp>
        <p:nvSpPr>
          <p:cNvPr id="8" name="TextBox 7"/>
          <p:cNvSpPr txBox="1"/>
          <p:nvPr/>
        </p:nvSpPr>
        <p:spPr>
          <a:xfrm>
            <a:off x="457199" y="2504678"/>
            <a:ext cx="2404534" cy="369332"/>
          </a:xfrm>
          <a:prstGeom prst="rect">
            <a:avLst/>
          </a:prstGeom>
          <a:solidFill>
            <a:schemeClr val="bg1"/>
          </a:solidFill>
        </p:spPr>
        <p:txBody>
          <a:bodyPr wrap="square" rtlCol="0">
            <a:spAutoFit/>
          </a:bodyPr>
          <a:lstStyle/>
          <a:p>
            <a:r>
              <a:rPr lang="en-US" dirty="0" smtClean="0"/>
              <a:t>Health Print Set Up</a:t>
            </a:r>
            <a:endParaRPr lang="en-US" dirty="0"/>
          </a:p>
        </p:txBody>
      </p:sp>
      <p:sp>
        <p:nvSpPr>
          <p:cNvPr id="9" name="TextBox 8"/>
          <p:cNvSpPr txBox="1"/>
          <p:nvPr/>
        </p:nvSpPr>
        <p:spPr>
          <a:xfrm>
            <a:off x="457201" y="4351867"/>
            <a:ext cx="2404532" cy="369332"/>
          </a:xfrm>
          <a:prstGeom prst="rect">
            <a:avLst/>
          </a:prstGeom>
          <a:solidFill>
            <a:schemeClr val="bg1"/>
          </a:solidFill>
          <a:ln>
            <a:solidFill>
              <a:schemeClr val="accent3">
                <a:lumMod val="75000"/>
              </a:schemeClr>
            </a:solidFill>
          </a:ln>
        </p:spPr>
        <p:txBody>
          <a:bodyPr wrap="square" rtlCol="0">
            <a:spAutoFit/>
          </a:bodyPr>
          <a:lstStyle/>
          <a:p>
            <a:r>
              <a:rPr lang="en-US" dirty="0" smtClean="0"/>
              <a:t>Allergies &amp; Immunity</a:t>
            </a:r>
            <a:endParaRPr lang="en-US" dirty="0"/>
          </a:p>
        </p:txBody>
      </p:sp>
      <p:sp>
        <p:nvSpPr>
          <p:cNvPr id="10" name="TextBox 9"/>
          <p:cNvSpPr txBox="1"/>
          <p:nvPr/>
        </p:nvSpPr>
        <p:spPr>
          <a:xfrm>
            <a:off x="5408816" y="2677066"/>
            <a:ext cx="2973184" cy="369332"/>
          </a:xfrm>
          <a:prstGeom prst="rect">
            <a:avLst/>
          </a:prstGeom>
          <a:solidFill>
            <a:schemeClr val="bg1"/>
          </a:solidFill>
        </p:spPr>
        <p:txBody>
          <a:bodyPr wrap="square" rtlCol="0">
            <a:spAutoFit/>
          </a:bodyPr>
          <a:lstStyle/>
          <a:p>
            <a:r>
              <a:rPr lang="en-US" dirty="0" smtClean="0"/>
              <a:t>Children’s Health &amp; Nutrition</a:t>
            </a:r>
            <a:endParaRPr lang="en-US" dirty="0"/>
          </a:p>
        </p:txBody>
      </p:sp>
      <p:pic>
        <p:nvPicPr>
          <p:cNvPr id="11" name="Picture 10"/>
          <p:cNvPicPr>
            <a:picLocks noChangeAspect="1"/>
          </p:cNvPicPr>
          <p:nvPr/>
        </p:nvPicPr>
        <p:blipFill>
          <a:blip r:embed="rId6"/>
          <a:stretch>
            <a:fillRect/>
          </a:stretch>
        </p:blipFill>
        <p:spPr>
          <a:xfrm>
            <a:off x="6385310" y="594411"/>
            <a:ext cx="2547023" cy="1910267"/>
          </a:xfrm>
          <a:prstGeom prst="rect">
            <a:avLst/>
          </a:prstGeom>
        </p:spPr>
      </p:pic>
      <p:sp>
        <p:nvSpPr>
          <p:cNvPr id="3" name="TextBox 2"/>
          <p:cNvSpPr txBox="1"/>
          <p:nvPr/>
        </p:nvSpPr>
        <p:spPr>
          <a:xfrm>
            <a:off x="457199" y="4774168"/>
            <a:ext cx="829266" cy="369332"/>
          </a:xfrm>
          <a:prstGeom prst="rect">
            <a:avLst/>
          </a:prstGeom>
          <a:noFill/>
        </p:spPr>
        <p:txBody>
          <a:bodyPr wrap="none" rtlCol="0">
            <a:spAutoFit/>
          </a:bodyPr>
          <a:lstStyle/>
          <a:p>
            <a:r>
              <a:rPr lang="en-US" dirty="0" smtClean="0"/>
              <a:t>Lauren</a:t>
            </a:r>
            <a:endParaRPr lang="en-US" dirty="0"/>
          </a:p>
        </p:txBody>
      </p:sp>
    </p:spTree>
    <p:extLst>
      <p:ext uri="{BB962C8B-B14F-4D97-AF65-F5344CB8AC3E}">
        <p14:creationId xmlns:p14="http://schemas.microsoft.com/office/powerpoint/2010/main" val="1209458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1"/>
            </a:solidFill>
          </a:ln>
        </p:spPr>
        <p:txBody>
          <a:bodyPr>
            <a:normAutofit/>
          </a:bodyPr>
          <a:lstStyle/>
          <a:p>
            <a:r>
              <a:rPr lang="en-US" sz="3200" dirty="0" smtClean="0"/>
              <a:t>Clever </a:t>
            </a:r>
            <a:r>
              <a:rPr lang="en-US" sz="3200" dirty="0"/>
              <a:t>T</a:t>
            </a:r>
            <a:r>
              <a:rPr lang="en-US" sz="3200" dirty="0" smtClean="0"/>
              <a:t>opics </a:t>
            </a:r>
            <a:r>
              <a:rPr lang="en-US" sz="3200" dirty="0"/>
              <a:t>for </a:t>
            </a:r>
            <a:r>
              <a:rPr lang="en-US" sz="3200" dirty="0" smtClean="0"/>
              <a:t>Events</a:t>
            </a:r>
            <a:endParaRPr lang="en-US" sz="3200" dirty="0"/>
          </a:p>
        </p:txBody>
      </p:sp>
      <p:sp>
        <p:nvSpPr>
          <p:cNvPr id="3" name="Content Placeholder 2"/>
          <p:cNvSpPr>
            <a:spLocks noGrp="1"/>
          </p:cNvSpPr>
          <p:nvPr>
            <p:ph idx="1"/>
          </p:nvPr>
        </p:nvSpPr>
        <p:spPr/>
        <p:txBody>
          <a:bodyPr>
            <a:normAutofit lnSpcReduction="10000"/>
          </a:bodyPr>
          <a:lstStyle/>
          <a:p>
            <a:r>
              <a:rPr lang="en-US" sz="1800" dirty="0" smtClean="0"/>
              <a:t>Fall Into Good Health</a:t>
            </a:r>
          </a:p>
          <a:p>
            <a:r>
              <a:rPr lang="en-US" sz="1800" dirty="0" smtClean="0"/>
              <a:t>Ghouls Night Out</a:t>
            </a:r>
          </a:p>
          <a:p>
            <a:r>
              <a:rPr lang="en-US" sz="1800" dirty="0" smtClean="0"/>
              <a:t>Coffee &amp; Conversation</a:t>
            </a:r>
          </a:p>
          <a:p>
            <a:r>
              <a:rPr lang="en-US" sz="1800" dirty="0" smtClean="0"/>
              <a:t>Leave the Aging to the Wine &amp; Cheese</a:t>
            </a:r>
          </a:p>
          <a:p>
            <a:r>
              <a:rPr lang="en-US" sz="1800" dirty="0" smtClean="0"/>
              <a:t>New Year, New You</a:t>
            </a:r>
          </a:p>
          <a:p>
            <a:r>
              <a:rPr lang="en-US" sz="1800" dirty="0" smtClean="0"/>
              <a:t>Step into Wellness</a:t>
            </a:r>
          </a:p>
          <a:p>
            <a:r>
              <a:rPr lang="en-US" sz="1800" dirty="0" smtClean="0"/>
              <a:t>Fresh Start for Health</a:t>
            </a:r>
          </a:p>
          <a:p>
            <a:r>
              <a:rPr lang="en-US" sz="1800" dirty="0" smtClean="0"/>
              <a:t>Why Weight to Get Healthy</a:t>
            </a:r>
          </a:p>
          <a:p>
            <a:r>
              <a:rPr lang="en-US" sz="1800" dirty="0" smtClean="0"/>
              <a:t>So Long to the </a:t>
            </a:r>
            <a:r>
              <a:rPr lang="en-US" sz="1800" dirty="0" smtClean="0"/>
              <a:t>Flu</a:t>
            </a:r>
          </a:p>
          <a:p>
            <a:r>
              <a:rPr lang="en-US" sz="1800" dirty="0" smtClean="0"/>
              <a:t>De-Frazzle &amp; De-Tangle the Holidays</a:t>
            </a:r>
          </a:p>
          <a:p>
            <a:r>
              <a:rPr lang="en-US" sz="1800" dirty="0" smtClean="0"/>
              <a:t>Don’t Get your Tinsel in a Tangle this Holiday Season</a:t>
            </a:r>
            <a:endParaRPr lang="en-US" sz="1800" dirty="0" smtClean="0"/>
          </a:p>
          <a:p>
            <a:endParaRPr lang="en-US" sz="1800" dirty="0" smtClean="0"/>
          </a:p>
          <a:p>
            <a:endParaRPr lang="en-US" sz="1800" dirty="0" smtClean="0"/>
          </a:p>
          <a:p>
            <a:endParaRPr lang="en-US" dirty="0"/>
          </a:p>
        </p:txBody>
      </p:sp>
      <p:sp>
        <p:nvSpPr>
          <p:cNvPr id="6" name="TextBox 5"/>
          <p:cNvSpPr txBox="1"/>
          <p:nvPr/>
        </p:nvSpPr>
        <p:spPr>
          <a:xfrm>
            <a:off x="8119751" y="4622414"/>
            <a:ext cx="829266" cy="369332"/>
          </a:xfrm>
          <a:prstGeom prst="rect">
            <a:avLst/>
          </a:prstGeom>
          <a:noFill/>
        </p:spPr>
        <p:txBody>
          <a:bodyPr wrap="none" rtlCol="0">
            <a:spAutoFit/>
          </a:bodyPr>
          <a:lstStyle/>
          <a:p>
            <a:r>
              <a:rPr lang="en-US" dirty="0" smtClean="0"/>
              <a:t>Lauren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277615"/>
            <a:ext cx="4261497" cy="2833896"/>
          </a:xfrm>
          <a:prstGeom prst="rect">
            <a:avLst/>
          </a:prstGeom>
        </p:spPr>
      </p:pic>
    </p:spTree>
    <p:extLst>
      <p:ext uri="{BB962C8B-B14F-4D97-AF65-F5344CB8AC3E}">
        <p14:creationId xmlns:p14="http://schemas.microsoft.com/office/powerpoint/2010/main" val="2262977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640688"/>
          </a:xfrm>
          <a:ln>
            <a:solidFill>
              <a:schemeClr val="tx2">
                <a:lumMod val="60000"/>
                <a:lumOff val="40000"/>
              </a:schemeClr>
            </a:solidFill>
          </a:ln>
        </p:spPr>
        <p:txBody>
          <a:bodyPr>
            <a:normAutofit/>
          </a:bodyPr>
          <a:lstStyle/>
          <a:p>
            <a:r>
              <a:rPr lang="en-US" sz="3200" dirty="0" smtClean="0"/>
              <a:t>New Directors Conference Apr 19-22, 2017</a:t>
            </a:r>
            <a:endParaRPr lang="en-US" sz="3200" dirty="0"/>
          </a:p>
        </p:txBody>
      </p:sp>
      <p:sp>
        <p:nvSpPr>
          <p:cNvPr id="3" name="Content Placeholder 2"/>
          <p:cNvSpPr>
            <a:spLocks noGrp="1"/>
          </p:cNvSpPr>
          <p:nvPr>
            <p:ph idx="1"/>
          </p:nvPr>
        </p:nvSpPr>
        <p:spPr>
          <a:xfrm>
            <a:off x="203199" y="976499"/>
            <a:ext cx="8619067" cy="2694516"/>
          </a:xfrm>
        </p:spPr>
        <p:txBody>
          <a:bodyPr>
            <a:normAutofit/>
          </a:bodyPr>
          <a:lstStyle/>
          <a:p>
            <a:r>
              <a:rPr lang="en-US" sz="2000" dirty="0" smtClean="0"/>
              <a:t>There are so many new Directors qualifying for the spectacular  New Directors Conference at Shaklee Global Headquarters that the company is scheduling the next one this Spring </a:t>
            </a:r>
            <a:r>
              <a:rPr lang="mr-IN" sz="2000" dirty="0" smtClean="0"/>
              <a:t>…</a:t>
            </a:r>
            <a:r>
              <a:rPr lang="en-US" sz="2000" dirty="0" smtClean="0"/>
              <a:t> instead of making them wait until a year from now in Fall of 2017.</a:t>
            </a:r>
          </a:p>
          <a:p>
            <a:r>
              <a:rPr lang="en-US" sz="2000" dirty="0" smtClean="0"/>
              <a:t>ONE CHANGE </a:t>
            </a:r>
            <a:r>
              <a:rPr lang="mr-IN" sz="2000" dirty="0" smtClean="0"/>
              <a:t>–</a:t>
            </a:r>
            <a:r>
              <a:rPr lang="en-US" sz="2000" dirty="0" smtClean="0"/>
              <a:t> Qualification  period ends JANUARY 31, 2017 for this NDC.. As the company needs enough time to process those qualified, obtain their travel tickets and prepare or  their arrival.</a:t>
            </a:r>
          </a:p>
        </p:txBody>
      </p:sp>
      <p:sp>
        <p:nvSpPr>
          <p:cNvPr id="4" name="Rectangle 3"/>
          <p:cNvSpPr/>
          <p:nvPr/>
        </p:nvSpPr>
        <p:spPr>
          <a:xfrm>
            <a:off x="338666" y="3420587"/>
            <a:ext cx="4572000" cy="1477328"/>
          </a:xfrm>
          <a:prstGeom prst="rect">
            <a:avLst/>
          </a:prstGeom>
          <a:ln>
            <a:solidFill>
              <a:schemeClr val="tx2">
                <a:lumMod val="60000"/>
                <a:lumOff val="40000"/>
              </a:schemeClr>
            </a:solidFill>
          </a:ln>
        </p:spPr>
        <p:txBody>
          <a:bodyPr>
            <a:spAutoFit/>
          </a:bodyPr>
          <a:lstStyle/>
          <a:p>
            <a:r>
              <a:rPr lang="en-US" dirty="0"/>
              <a:t>Reminder .. To qualify .. Accumulate 18,000 PGV </a:t>
            </a:r>
            <a:r>
              <a:rPr lang="en-US" dirty="0" smtClean="0"/>
              <a:t>(CV </a:t>
            </a:r>
            <a:r>
              <a:rPr lang="en-US" dirty="0"/>
              <a:t>which means it includes new Directors </a:t>
            </a:r>
            <a:r>
              <a:rPr lang="en-US" dirty="0" smtClean="0"/>
              <a:t>developed) </a:t>
            </a:r>
            <a:r>
              <a:rPr lang="en-US" dirty="0"/>
              <a:t>in a 6-month period their first year as Director </a:t>
            </a:r>
            <a:r>
              <a:rPr lang="en-US" dirty="0" smtClean="0"/>
              <a:t>OR </a:t>
            </a:r>
            <a:r>
              <a:rPr lang="en-US" dirty="0"/>
              <a:t>accumulate 48,000 CV in any 12-month period thereafter.</a:t>
            </a:r>
          </a:p>
        </p:txBody>
      </p:sp>
      <p:pic>
        <p:nvPicPr>
          <p:cNvPr id="5" name="Picture 4"/>
          <p:cNvPicPr>
            <a:picLocks noChangeAspect="1"/>
          </p:cNvPicPr>
          <p:nvPr/>
        </p:nvPicPr>
        <p:blipFill>
          <a:blip r:embed="rId2"/>
          <a:stretch>
            <a:fillRect/>
          </a:stretch>
        </p:blipFill>
        <p:spPr>
          <a:xfrm>
            <a:off x="5559248" y="3014133"/>
            <a:ext cx="3419979" cy="2103915"/>
          </a:xfrm>
          <a:prstGeom prst="rect">
            <a:avLst/>
          </a:prstGeom>
        </p:spPr>
      </p:pic>
      <p:sp>
        <p:nvSpPr>
          <p:cNvPr id="6" name="TextBox 5"/>
          <p:cNvSpPr txBox="1"/>
          <p:nvPr/>
        </p:nvSpPr>
        <p:spPr>
          <a:xfrm>
            <a:off x="4519373" y="3137905"/>
            <a:ext cx="986232" cy="369332"/>
          </a:xfrm>
          <a:prstGeom prst="rect">
            <a:avLst/>
          </a:prstGeom>
          <a:noFill/>
        </p:spPr>
        <p:txBody>
          <a:bodyPr wrap="none" rtlCol="0">
            <a:spAutoFit/>
          </a:bodyPr>
          <a:lstStyle/>
          <a:p>
            <a:r>
              <a:rPr lang="en-US" dirty="0" smtClean="0"/>
              <a:t>Francine</a:t>
            </a:r>
            <a:endParaRPr lang="en-US" dirty="0"/>
          </a:p>
        </p:txBody>
      </p:sp>
    </p:spTree>
    <p:extLst>
      <p:ext uri="{BB962C8B-B14F-4D97-AF65-F5344CB8AC3E}">
        <p14:creationId xmlns:p14="http://schemas.microsoft.com/office/powerpoint/2010/main" val="2036523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12190" b="-12190"/>
          <a:stretch>
            <a:fillRect/>
          </a:stretch>
        </p:blipFill>
        <p:spPr>
          <a:xfrm>
            <a:off x="822302" y="1200151"/>
            <a:ext cx="7864498" cy="3243878"/>
          </a:xfrm>
        </p:spPr>
      </p:pic>
      <p:sp>
        <p:nvSpPr>
          <p:cNvPr id="2" name="TextBox 1"/>
          <p:cNvSpPr txBox="1"/>
          <p:nvPr/>
        </p:nvSpPr>
        <p:spPr>
          <a:xfrm>
            <a:off x="6782348" y="4604892"/>
            <a:ext cx="986232" cy="369332"/>
          </a:xfrm>
          <a:prstGeom prst="rect">
            <a:avLst/>
          </a:prstGeom>
          <a:noFill/>
        </p:spPr>
        <p:txBody>
          <a:bodyPr wrap="none" rtlCol="0">
            <a:spAutoFit/>
          </a:bodyPr>
          <a:lstStyle/>
          <a:p>
            <a:r>
              <a:rPr lang="en-US" dirty="0" smtClean="0"/>
              <a:t>Francine</a:t>
            </a:r>
            <a:endParaRPr lang="en-US" dirty="0"/>
          </a:p>
        </p:txBody>
      </p:sp>
    </p:spTree>
    <p:extLst>
      <p:ext uri="{BB962C8B-B14F-4D97-AF65-F5344CB8AC3E}">
        <p14:creationId xmlns:p14="http://schemas.microsoft.com/office/powerpoint/2010/main" val="1122731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83764" y="648638"/>
            <a:ext cx="2703036" cy="3835686"/>
          </a:xfrm>
        </p:spPr>
        <p:txBody>
          <a:bodyPr>
            <a:normAutofit/>
          </a:bodyPr>
          <a:lstStyle/>
          <a:p>
            <a:r>
              <a:rPr lang="en-US" sz="2800" dirty="0" smtClean="0"/>
              <a:t>Clever Idea from Nicole </a:t>
            </a:r>
            <a:r>
              <a:rPr lang="en-US" sz="2800" dirty="0" err="1" smtClean="0"/>
              <a:t>Zabel</a:t>
            </a:r>
            <a:r>
              <a:rPr lang="en-US" sz="2800" dirty="0" smtClean="0"/>
              <a:t>, Sarah </a:t>
            </a:r>
            <a:r>
              <a:rPr lang="en-US" sz="2800" dirty="0" err="1" smtClean="0"/>
              <a:t>Bohnenstengel</a:t>
            </a:r>
            <a:r>
              <a:rPr lang="en-US" sz="2800" dirty="0" smtClean="0"/>
              <a:t>, Brandi </a:t>
            </a:r>
            <a:r>
              <a:rPr lang="en-US" sz="2800" dirty="0" err="1" smtClean="0"/>
              <a:t>Marinko</a:t>
            </a:r>
            <a:r>
              <a:rPr lang="en-US" sz="2800" dirty="0" smtClean="0"/>
              <a:t> &amp; Leah </a:t>
            </a:r>
            <a:r>
              <a:rPr lang="en-US" sz="2800" dirty="0" err="1" smtClean="0"/>
              <a:t>Diddems</a:t>
            </a:r>
            <a:endParaRPr lang="en-US" sz="2800" dirty="0"/>
          </a:p>
        </p:txBody>
      </p:sp>
      <p:pic>
        <p:nvPicPr>
          <p:cNvPr id="4" name="Content Placeholder 3"/>
          <p:cNvPicPr>
            <a:picLocks noGrp="1" noChangeAspect="1"/>
          </p:cNvPicPr>
          <p:nvPr>
            <p:ph idx="1"/>
          </p:nvPr>
        </p:nvPicPr>
        <p:blipFill>
          <a:blip r:embed="rId2"/>
          <a:srcRect l="-51619" r="-51619"/>
          <a:stretch>
            <a:fillRect/>
          </a:stretch>
        </p:blipFill>
        <p:spPr>
          <a:xfrm>
            <a:off x="-1486080" y="205978"/>
            <a:ext cx="8229600" cy="4778741"/>
          </a:xfrm>
        </p:spPr>
      </p:pic>
      <p:sp>
        <p:nvSpPr>
          <p:cNvPr id="3" name="TextBox 2"/>
          <p:cNvSpPr txBox="1"/>
          <p:nvPr/>
        </p:nvSpPr>
        <p:spPr>
          <a:xfrm>
            <a:off x="7664824" y="4766982"/>
            <a:ext cx="986232" cy="369332"/>
          </a:xfrm>
          <a:prstGeom prst="rect">
            <a:avLst/>
          </a:prstGeom>
          <a:noFill/>
        </p:spPr>
        <p:txBody>
          <a:bodyPr wrap="none" rtlCol="0">
            <a:spAutoFit/>
          </a:bodyPr>
          <a:lstStyle/>
          <a:p>
            <a:r>
              <a:rPr lang="en-US" dirty="0" smtClean="0"/>
              <a:t>Francine</a:t>
            </a:r>
            <a:endParaRPr lang="en-US" dirty="0"/>
          </a:p>
        </p:txBody>
      </p:sp>
    </p:spTree>
    <p:extLst>
      <p:ext uri="{BB962C8B-B14F-4D97-AF65-F5344CB8AC3E}">
        <p14:creationId xmlns:p14="http://schemas.microsoft.com/office/powerpoint/2010/main" val="25669836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7414</TotalTime>
  <Words>2589</Words>
  <Application>Microsoft Office PowerPoint</Application>
  <PresentationFormat>On-screen Show (16:9)</PresentationFormat>
  <Paragraphs>400</Paragraphs>
  <Slides>41</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MS PGothic</vt:lpstr>
      <vt:lpstr>PMingLiU</vt:lpstr>
      <vt:lpstr>Arial</vt:lpstr>
      <vt:lpstr>Calibri</vt:lpstr>
      <vt:lpstr>Mangal</vt:lpstr>
      <vt:lpstr>Times New Roman</vt:lpstr>
      <vt:lpstr>ZapfHumnst BT</vt:lpstr>
      <vt:lpstr>Office Theme</vt:lpstr>
      <vt:lpstr>Clever Event Topics </vt:lpstr>
      <vt:lpstr> Karen Beckley –Wine and Wellness Open House </vt:lpstr>
      <vt:lpstr>Wine &amp; Wellness Open House: </vt:lpstr>
      <vt:lpstr>PRODUCT STATIONS </vt:lpstr>
      <vt:lpstr>More Stations…</vt:lpstr>
      <vt:lpstr>Clever Topics for Events</vt:lpstr>
      <vt:lpstr>New Directors Conference Apr 19-22, 2017</vt:lpstr>
      <vt:lpstr>PowerPoint Presentation</vt:lpstr>
      <vt:lpstr>Clever Idea from Nicole Zabel, Sarah Bohnenstengel, Brandi Marinko &amp; Leah Diddems</vt:lpstr>
      <vt:lpstr>Shaklee Products for Healthy Digestion       November 1, 2016</vt:lpstr>
      <vt:lpstr>Our Strategy Team </vt:lpstr>
      <vt:lpstr>Objectives for Strategies Forum Session 10</vt:lpstr>
      <vt:lpstr>Digestive Disorders</vt:lpstr>
      <vt:lpstr>PowerPoint Presentation</vt:lpstr>
      <vt:lpstr>PowerPoint Presentation</vt:lpstr>
      <vt:lpstr>PowerPoint Presentation</vt:lpstr>
      <vt:lpstr>PowerPoint Presentation</vt:lpstr>
      <vt:lpstr>PowerPoint Presentation</vt:lpstr>
      <vt:lpstr>PowerPoint Presentation</vt:lpstr>
      <vt:lpstr>Where does it go?</vt:lpstr>
      <vt:lpstr>Brain Gut Connection The “Second brain”</vt:lpstr>
      <vt:lpstr>Jean Zbinden’s IBS Story</vt:lpstr>
      <vt:lpstr>Side Effects of GI Medications (Nexium, Prilosec)</vt:lpstr>
      <vt:lpstr>Eat Healthy Food</vt:lpstr>
      <vt:lpstr>Avoid Stuff  that Damages the Digestive System</vt:lpstr>
      <vt:lpstr>Shaklee Products for Healthy Digestion</vt:lpstr>
      <vt:lpstr>Optiflora Probiotic (Friendly Bacteria)</vt:lpstr>
      <vt:lpstr> Unique, Patented “Triple Encapsulation” Technology Protects “Live” Microflora</vt:lpstr>
      <vt:lpstr>PowerPoint Presentation</vt:lpstr>
      <vt:lpstr>E Z-Gest Digestive Enzyme Support</vt:lpstr>
      <vt:lpstr>Stomach Soothing Complex</vt:lpstr>
      <vt:lpstr>Chewable Cal-Mag</vt:lpstr>
      <vt:lpstr>PowerPoint Presentation</vt:lpstr>
      <vt:lpstr>Fiber Advantage Bars</vt:lpstr>
      <vt:lpstr>Herb Lax – Gentle Herbal Laxative</vt:lpstr>
      <vt:lpstr>Alfalfa Complex</vt:lpstr>
      <vt:lpstr>Good – Better – Best Plans</vt:lpstr>
      <vt:lpstr>PowerPoint Presentation</vt:lpstr>
      <vt:lpstr>Action Steps for Session 10 </vt:lpstr>
      <vt:lpstr>November/December Strategy Forum Schedule</vt:lpstr>
      <vt:lpstr>Shaklee Video &amp; Audio Archives This webinar is archived on BetterFutureStartsToday.net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Strategies Forum Fall 2016</dc:title>
  <dc:creator>Barbara Lagoni</dc:creator>
  <cp:lastModifiedBy>Rebecca Choate</cp:lastModifiedBy>
  <cp:revision>210</cp:revision>
  <cp:lastPrinted>2016-10-18T00:49:36Z</cp:lastPrinted>
  <dcterms:created xsi:type="dcterms:W3CDTF">2016-08-18T02:28:39Z</dcterms:created>
  <dcterms:modified xsi:type="dcterms:W3CDTF">2016-10-31T18:11:53Z</dcterms:modified>
</cp:coreProperties>
</file>