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316" r:id="rId2"/>
    <p:sldId id="323" r:id="rId3"/>
    <p:sldId id="317" r:id="rId4"/>
    <p:sldId id="318" r:id="rId5"/>
    <p:sldId id="321" r:id="rId6"/>
    <p:sldId id="357" r:id="rId7"/>
    <p:sldId id="319" r:id="rId8"/>
    <p:sldId id="320" r:id="rId9"/>
    <p:sldId id="274" r:id="rId10"/>
    <p:sldId id="275" r:id="rId11"/>
    <p:sldId id="273" r:id="rId12"/>
    <p:sldId id="324" r:id="rId13"/>
    <p:sldId id="356" r:id="rId14"/>
    <p:sldId id="326" r:id="rId15"/>
    <p:sldId id="327" r:id="rId16"/>
    <p:sldId id="328" r:id="rId17"/>
    <p:sldId id="329" r:id="rId18"/>
    <p:sldId id="330" r:id="rId19"/>
    <p:sldId id="331" r:id="rId20"/>
    <p:sldId id="332" r:id="rId21"/>
    <p:sldId id="333"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50" r:id="rId39"/>
    <p:sldId id="351" r:id="rId40"/>
    <p:sldId id="352" r:id="rId41"/>
    <p:sldId id="353" r:id="rId42"/>
    <p:sldId id="358" r:id="rId43"/>
    <p:sldId id="359" r:id="rId44"/>
    <p:sldId id="277" r:id="rId45"/>
    <p:sldId id="322" r:id="rId46"/>
    <p:sldId id="276" r:id="rId4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10/24/2016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210899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10/24/2016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10/24/2016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10/24/2016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10/24/2016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jpg"/><Relationship Id="rId9"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G"/><Relationship Id="rId7" Type="http://schemas.openxmlformats.org/officeDocument/2006/relationships/image" Target="../media/image26.jpg"/><Relationship Id="rId12" Type="http://schemas.openxmlformats.org/officeDocument/2006/relationships/image" Target="../media/image31.jpg"/><Relationship Id="rId2" Type="http://schemas.openxmlformats.org/officeDocument/2006/relationships/image" Target="../media/image21.jpg"/><Relationship Id="rId1" Type="http://schemas.openxmlformats.org/officeDocument/2006/relationships/slideLayout" Target="../slideLayouts/slideLayout9.xml"/><Relationship Id="rId6" Type="http://schemas.openxmlformats.org/officeDocument/2006/relationships/image" Target="../media/image25.JPG"/><Relationship Id="rId11" Type="http://schemas.openxmlformats.org/officeDocument/2006/relationships/image" Target="../media/image30.PNG"/><Relationship Id="rId5" Type="http://schemas.openxmlformats.org/officeDocument/2006/relationships/image" Target="../media/image24.JPG"/><Relationship Id="rId10" Type="http://schemas.openxmlformats.org/officeDocument/2006/relationships/image" Target="../media/image29.JPG"/><Relationship Id="rId4" Type="http://schemas.openxmlformats.org/officeDocument/2006/relationships/image" Target="../media/image23.JP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www.thebalance.com/"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hyperlink" Target="http://www.BetterFutureStartsToday.net"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alfalfa.jpg"/>
          <p:cNvPicPr/>
          <p:nvPr/>
        </p:nvPicPr>
        <p:blipFill>
          <a:blip r:embed="rId2">
            <a:extLst/>
          </a:blip>
          <a:stretch>
            <a:fillRect/>
          </a:stretch>
        </p:blipFill>
        <p:spPr>
          <a:xfrm>
            <a:off x="1832497" y="3483530"/>
            <a:ext cx="1726977" cy="1580045"/>
          </a:xfrm>
          <a:prstGeom prst="rect">
            <a:avLst/>
          </a:prstGeom>
          <a:ln w="12700">
            <a:miter lim="400000"/>
          </a:ln>
        </p:spPr>
      </p:pic>
      <p:sp>
        <p:nvSpPr>
          <p:cNvPr id="49" name="Shape 49"/>
          <p:cNvSpPr>
            <a:spLocks noGrp="1"/>
          </p:cNvSpPr>
          <p:nvPr>
            <p:ph type="title"/>
          </p:nvPr>
        </p:nvSpPr>
        <p:spPr>
          <a:xfrm>
            <a:off x="3751877" y="205980"/>
            <a:ext cx="4588595" cy="857251"/>
          </a:xfrm>
          <a:prstGeom prst="rect">
            <a:avLst/>
          </a:prstGeom>
          <a:ln>
            <a:solidFill>
              <a:schemeClr val="tx2">
                <a:lumMod val="40000"/>
                <a:lumOff val="60000"/>
              </a:schemeClr>
            </a:solidFill>
          </a:ln>
        </p:spPr>
        <p:txBody>
          <a:bodyPr>
            <a:normAutofit/>
          </a:bodyPr>
          <a:lstStyle>
            <a:lvl1pPr>
              <a:defRPr sz="3900">
                <a:latin typeface="+mj-lt"/>
                <a:ea typeface="+mj-ea"/>
                <a:cs typeface="+mj-cs"/>
                <a:sym typeface="Helvetica"/>
              </a:defRPr>
            </a:lvl1pPr>
          </a:lstStyle>
          <a:p>
            <a:pPr lvl="0">
              <a:defRPr sz="1800"/>
            </a:pPr>
            <a:r>
              <a:rPr sz="3200" dirty="0"/>
              <a:t>Will’s Health Story</a:t>
            </a:r>
          </a:p>
        </p:txBody>
      </p:sp>
      <p:pic>
        <p:nvPicPr>
          <p:cNvPr id="50" name="will.jpg"/>
          <p:cNvPicPr/>
          <p:nvPr/>
        </p:nvPicPr>
        <p:blipFill>
          <a:blip r:embed="rId3">
            <a:extLst/>
          </a:blip>
          <a:stretch>
            <a:fillRect/>
          </a:stretch>
        </p:blipFill>
        <p:spPr>
          <a:xfrm>
            <a:off x="471636" y="205980"/>
            <a:ext cx="2327296" cy="2546201"/>
          </a:xfrm>
          <a:prstGeom prst="rect">
            <a:avLst/>
          </a:prstGeom>
          <a:ln w="12700">
            <a:miter lim="400000"/>
          </a:ln>
        </p:spPr>
      </p:pic>
      <p:sp>
        <p:nvSpPr>
          <p:cNvPr id="51" name="Shape 51"/>
          <p:cNvSpPr/>
          <p:nvPr/>
        </p:nvSpPr>
        <p:spPr>
          <a:xfrm>
            <a:off x="3363082" y="1078554"/>
            <a:ext cx="5358518" cy="301621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180473" lvl="0" indent="-180473">
              <a:buSzPct val="100000"/>
              <a:buChar char="•"/>
            </a:pPr>
            <a:r>
              <a:rPr sz="1900" dirty="0">
                <a:latin typeface="+mj-lt"/>
                <a:ea typeface="+mj-ea"/>
                <a:cs typeface="+mj-cs"/>
                <a:sym typeface="Helvetica"/>
              </a:rPr>
              <a:t>Will started taking allergy meds daily when he was a child. </a:t>
            </a:r>
          </a:p>
          <a:p>
            <a:pPr marL="180473" lvl="0" indent="-180473">
              <a:buSzPct val="100000"/>
              <a:buChar char="•"/>
            </a:pPr>
            <a:r>
              <a:rPr sz="1900" dirty="0">
                <a:latin typeface="+mj-lt"/>
                <a:ea typeface="+mj-ea"/>
                <a:cs typeface="+mj-cs"/>
                <a:sym typeface="Helvetica"/>
              </a:rPr>
              <a:t>Daily he took Allegra or Singulair, and whatever OTC he could find cheapest. </a:t>
            </a:r>
          </a:p>
          <a:p>
            <a:pPr marL="180473" lvl="0" indent="-180473">
              <a:buSzPct val="100000"/>
              <a:buChar char="•"/>
            </a:pPr>
            <a:r>
              <a:rPr sz="1900" dirty="0">
                <a:latin typeface="+mj-lt"/>
                <a:ea typeface="+mj-ea"/>
                <a:cs typeface="+mj-cs"/>
                <a:sym typeface="Helvetica"/>
              </a:rPr>
              <a:t>He started Vitalizer almost a year ago, along with alfalfa, extra vitamin D and C daily, and he's not needed one allergy pill since. </a:t>
            </a:r>
          </a:p>
          <a:p>
            <a:pPr marL="180473" lvl="0" indent="-180473">
              <a:buSzPct val="100000"/>
              <a:buChar char="•"/>
            </a:pPr>
            <a:r>
              <a:rPr sz="1900" dirty="0">
                <a:latin typeface="+mj-lt"/>
                <a:ea typeface="+mj-ea"/>
                <a:cs typeface="+mj-cs"/>
                <a:sym typeface="Helvetica"/>
              </a:rPr>
              <a:t>He was just commenting how he hasn't needed meds since getting on his vitamins</a:t>
            </a:r>
            <a:r>
              <a:rPr sz="1900" dirty="0" smtClean="0">
                <a:latin typeface="+mj-lt"/>
                <a:ea typeface="+mj-ea"/>
                <a:cs typeface="+mj-cs"/>
                <a:sym typeface="Helvetica"/>
              </a:rPr>
              <a:t>!</a:t>
            </a:r>
            <a:endParaRPr lang="en-US" sz="1900" dirty="0" smtClean="0">
              <a:latin typeface="+mj-lt"/>
              <a:ea typeface="+mj-ea"/>
              <a:cs typeface="+mj-cs"/>
              <a:sym typeface="Helvetica"/>
            </a:endParaRPr>
          </a:p>
          <a:p>
            <a:pPr lvl="0">
              <a:buSzPct val="100000"/>
            </a:pPr>
            <a:endParaRPr sz="1900" dirty="0">
              <a:latin typeface="+mj-lt"/>
              <a:ea typeface="+mj-ea"/>
              <a:cs typeface="+mj-cs"/>
              <a:sym typeface="Helvetica"/>
            </a:endParaRPr>
          </a:p>
        </p:txBody>
      </p:sp>
      <p:pic>
        <p:nvPicPr>
          <p:cNvPr id="52" name="vitalizer men.jpg"/>
          <p:cNvPicPr/>
          <p:nvPr/>
        </p:nvPicPr>
        <p:blipFill>
          <a:blip r:embed="rId4">
            <a:extLst/>
          </a:blip>
          <a:stretch>
            <a:fillRect/>
          </a:stretch>
        </p:blipFill>
        <p:spPr>
          <a:xfrm>
            <a:off x="192404" y="2752181"/>
            <a:ext cx="1854436" cy="1743637"/>
          </a:xfrm>
          <a:prstGeom prst="rect">
            <a:avLst/>
          </a:prstGeom>
          <a:ln w="12700">
            <a:miter lim="400000"/>
          </a:ln>
        </p:spPr>
      </p:pic>
      <p:pic>
        <p:nvPicPr>
          <p:cNvPr id="54" name="vita-D.jpg"/>
          <p:cNvPicPr/>
          <p:nvPr/>
        </p:nvPicPr>
        <p:blipFill>
          <a:blip r:embed="rId5">
            <a:extLst/>
          </a:blip>
          <a:stretch>
            <a:fillRect/>
          </a:stretch>
        </p:blipFill>
        <p:spPr>
          <a:xfrm>
            <a:off x="6560977" y="3802377"/>
            <a:ext cx="1269866" cy="1261198"/>
          </a:xfrm>
          <a:prstGeom prst="rect">
            <a:avLst/>
          </a:prstGeom>
          <a:ln w="12700">
            <a:miter lim="400000"/>
          </a:ln>
        </p:spPr>
      </p:pic>
      <p:pic>
        <p:nvPicPr>
          <p:cNvPr id="55" name="vita-c.jpg"/>
          <p:cNvPicPr/>
          <p:nvPr/>
        </p:nvPicPr>
        <p:blipFill>
          <a:blip r:embed="rId6">
            <a:extLst/>
          </a:blip>
          <a:stretch>
            <a:fillRect/>
          </a:stretch>
        </p:blipFill>
        <p:spPr>
          <a:xfrm>
            <a:off x="7638438" y="3483531"/>
            <a:ext cx="1505561" cy="1594480"/>
          </a:xfrm>
          <a:prstGeom prst="rect">
            <a:avLst/>
          </a:prstGeom>
          <a:ln w="12700">
            <a:miter lim="400000"/>
          </a:ln>
        </p:spPr>
      </p:pic>
    </p:spTree>
    <p:extLst>
      <p:ext uri="{BB962C8B-B14F-4D97-AF65-F5344CB8AC3E}">
        <p14:creationId xmlns:p14="http://schemas.microsoft.com/office/powerpoint/2010/main" val="3457997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596357"/>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pic>
        <p:nvPicPr>
          <p:cNvPr id="15" name="Picture 14" descr="MIchelle Parrot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7510" y="1120668"/>
            <a:ext cx="1277201" cy="1576384"/>
          </a:xfrm>
          <a:prstGeom prst="rect">
            <a:avLst/>
          </a:prstGeom>
        </p:spPr>
      </p:pic>
      <p:sp>
        <p:nvSpPr>
          <p:cNvPr id="2" name="Rectangle 1"/>
          <p:cNvSpPr/>
          <p:nvPr/>
        </p:nvSpPr>
        <p:spPr>
          <a:xfrm>
            <a:off x="1988752" y="2701997"/>
            <a:ext cx="1725292" cy="830997"/>
          </a:xfrm>
          <a:prstGeom prst="rect">
            <a:avLst/>
          </a:prstGeom>
        </p:spPr>
        <p:txBody>
          <a:bodyPr wrap="square">
            <a:spAutoFit/>
          </a:bodyPr>
          <a:lstStyle/>
          <a:p>
            <a:pPr algn="ctr"/>
            <a:r>
              <a:rPr lang="en-US" sz="1600" dirty="0"/>
              <a:t>Senior Coordinator</a:t>
            </a:r>
          </a:p>
          <a:p>
            <a:pPr algn="ctr"/>
            <a:r>
              <a:rPr lang="en-US" sz="1600" dirty="0"/>
              <a:t>Michelle Parrott</a:t>
            </a:r>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Coordinator</a:t>
            </a:r>
          </a:p>
          <a:p>
            <a:r>
              <a:rPr lang="en-US" sz="1600" dirty="0" smtClean="0"/>
              <a:t>Angie Thomas</a:t>
            </a:r>
            <a:endParaRPr lang="en-US" sz="1600" dirty="0"/>
          </a:p>
        </p:txBody>
      </p:sp>
      <p:pic>
        <p:nvPicPr>
          <p:cNvPr id="7" name="Picture 6" descr="Angie Thoma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47291987"/>
      </p:ext>
    </p:extLst>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01313"/>
          </a:xfrm>
        </p:spPr>
        <p:txBody>
          <a:bodyPr>
            <a:normAutofit/>
          </a:bodyPr>
          <a:lstStyle/>
          <a:p>
            <a:r>
              <a:rPr lang="en-US" sz="2800" dirty="0" smtClean="0"/>
              <a:t>Objectives for Strategies Forum Session 9</a:t>
            </a:r>
            <a:br>
              <a:rPr lang="en-US" sz="2800" dirty="0" smtClean="0"/>
            </a:br>
            <a:r>
              <a:rPr lang="en-US" sz="2800" dirty="0" smtClean="0"/>
              <a:t>Harper &amp; Ryan Guerra Story</a:t>
            </a:r>
            <a:endParaRPr lang="en-US" sz="2800" dirty="0"/>
          </a:p>
        </p:txBody>
      </p:sp>
      <p:sp>
        <p:nvSpPr>
          <p:cNvPr id="4" name="TextBox 3"/>
          <p:cNvSpPr txBox="1"/>
          <p:nvPr/>
        </p:nvSpPr>
        <p:spPr>
          <a:xfrm>
            <a:off x="457199" y="1507291"/>
            <a:ext cx="8505372" cy="3170099"/>
          </a:xfrm>
          <a:prstGeom prst="rect">
            <a:avLst/>
          </a:prstGeom>
          <a:noFill/>
        </p:spPr>
        <p:txBody>
          <a:bodyPr wrap="square" rtlCol="0">
            <a:spAutoFit/>
          </a:bodyPr>
          <a:lstStyle/>
          <a:p>
            <a:endParaRPr lang="en-US" sz="2000" dirty="0"/>
          </a:p>
          <a:p>
            <a:r>
              <a:rPr lang="en-US" sz="2000" dirty="0" smtClean="0"/>
              <a:t>So our objectives today are to:</a:t>
            </a:r>
          </a:p>
          <a:p>
            <a:pPr marL="342900" indent="-342900">
              <a:buFont typeface="Arial"/>
              <a:buChar char="•"/>
            </a:pPr>
            <a:r>
              <a:rPr lang="en-US" sz="2000" dirty="0" smtClean="0"/>
              <a:t> Learn yet another story of how the Shaklee business impacts lives in the most inspiring of ways so we can pass those stories on to others.</a:t>
            </a:r>
          </a:p>
          <a:p>
            <a:pPr marL="342900" indent="-342900">
              <a:buFont typeface="Arial"/>
              <a:buChar char="•"/>
            </a:pPr>
            <a:r>
              <a:rPr lang="en-US" sz="2000" dirty="0" smtClean="0"/>
              <a:t>To set up events and appointments to introduce benefits of  a Shaklee business to 3 to 5 people this week.</a:t>
            </a:r>
          </a:p>
          <a:p>
            <a:pPr marL="342900" indent="-342900">
              <a:buFont typeface="Arial"/>
              <a:buChar char="•"/>
            </a:pPr>
            <a:r>
              <a:rPr lang="en-US" sz="2000" dirty="0" smtClean="0"/>
              <a:t>We will take a 3 second pause before beginning so we can post this story apart from the training in </a:t>
            </a:r>
            <a:r>
              <a:rPr lang="en-US" sz="2000" dirty="0" err="1" smtClean="0"/>
              <a:t>BetterFutureStartsToday.net</a:t>
            </a:r>
            <a:endParaRPr lang="en-US" sz="2000" dirty="0" smtClean="0"/>
          </a:p>
          <a:p>
            <a:pPr marL="342900" indent="-342900">
              <a:buFont typeface="Arial"/>
              <a:buChar char="•"/>
            </a:pPr>
            <a:endParaRPr lang="en-US" sz="2000" dirty="0" smtClean="0"/>
          </a:p>
          <a:p>
            <a:pPr marL="342900" indent="-342900">
              <a:buFont typeface="Arial"/>
              <a:buChar char="•"/>
            </a:pPr>
            <a:endParaRPr lang="en-US" sz="2000" dirty="0"/>
          </a:p>
        </p:txBody>
      </p:sp>
    </p:spTree>
    <p:extLst>
      <p:ext uri="{BB962C8B-B14F-4D97-AF65-F5344CB8AC3E}">
        <p14:creationId xmlns:p14="http://schemas.microsoft.com/office/powerpoint/2010/main" val="1737961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uerra20150005.jpg"/>
          <p:cNvPicPr>
            <a:picLocks noChangeAspect="1"/>
          </p:cNvPicPr>
          <p:nvPr/>
        </p:nvPicPr>
        <p:blipFill rotWithShape="1">
          <a:blip r:embed="rId2">
            <a:extLst>
              <a:ext uri="{28A0092B-C50C-407E-A947-70E740481C1C}">
                <a14:useLocalDpi xmlns:a14="http://schemas.microsoft.com/office/drawing/2010/main" val="0"/>
              </a:ext>
            </a:extLst>
          </a:blip>
          <a:srcRect t="6413"/>
          <a:stretch/>
        </p:blipFill>
        <p:spPr>
          <a:xfrm>
            <a:off x="493485" y="24197"/>
            <a:ext cx="8205107" cy="5119309"/>
          </a:xfrm>
          <a:prstGeom prst="rect">
            <a:avLst/>
          </a:prstGeom>
        </p:spPr>
      </p:pic>
      <p:pic>
        <p:nvPicPr>
          <p:cNvPr id="3" name="Picture 2" descr="RESCAN_BEPARTOFTHEEFFECT_STACKED_FINAL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425" y="2830286"/>
            <a:ext cx="2669541" cy="2204358"/>
          </a:xfrm>
          <a:prstGeom prst="rect">
            <a:avLst/>
          </a:prstGeom>
        </p:spPr>
      </p:pic>
    </p:spTree>
    <p:extLst>
      <p:ext uri="{BB962C8B-B14F-4D97-AF65-F5344CB8AC3E}">
        <p14:creationId xmlns:p14="http://schemas.microsoft.com/office/powerpoint/2010/main" val="22186028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yim 00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0054" y="979714"/>
            <a:ext cx="2454344" cy="1636229"/>
          </a:xfrm>
          <a:prstGeom prst="rect">
            <a:avLst/>
          </a:prstGeom>
        </p:spPr>
      </p:pic>
      <p:pic>
        <p:nvPicPr>
          <p:cNvPr id="8" name="Picture 7" descr="IMG_86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6471" y="317011"/>
            <a:ext cx="2153699" cy="1615274"/>
          </a:xfrm>
          <a:prstGeom prst="rect">
            <a:avLst/>
          </a:prstGeom>
        </p:spPr>
      </p:pic>
      <p:pic>
        <p:nvPicPr>
          <p:cNvPr id="9" name="Picture 8" descr="IMG_1958.JPG"/>
          <p:cNvPicPr>
            <a:picLocks noChangeAspect="1"/>
          </p:cNvPicPr>
          <p:nvPr/>
        </p:nvPicPr>
        <p:blipFill rotWithShape="1">
          <a:blip r:embed="rId4">
            <a:extLst>
              <a:ext uri="{28A0092B-C50C-407E-A947-70E740481C1C}">
                <a14:useLocalDpi xmlns:a14="http://schemas.microsoft.com/office/drawing/2010/main" val="0"/>
              </a:ext>
            </a:extLst>
          </a:blip>
          <a:srcRect l="8614" t="6253" r="6081"/>
          <a:stretch/>
        </p:blipFill>
        <p:spPr>
          <a:xfrm>
            <a:off x="6768134" y="2091442"/>
            <a:ext cx="2062036" cy="1812874"/>
          </a:xfrm>
          <a:prstGeom prst="rect">
            <a:avLst/>
          </a:prstGeom>
        </p:spPr>
      </p:pic>
      <p:pic>
        <p:nvPicPr>
          <p:cNvPr id="10" name="Picture 9" descr="IMG_0982.JPG"/>
          <p:cNvPicPr>
            <a:picLocks noChangeAspect="1"/>
          </p:cNvPicPr>
          <p:nvPr/>
        </p:nvPicPr>
        <p:blipFill rotWithShape="1">
          <a:blip r:embed="rId5">
            <a:extLst>
              <a:ext uri="{28A0092B-C50C-407E-A947-70E740481C1C}">
                <a14:useLocalDpi xmlns:a14="http://schemas.microsoft.com/office/drawing/2010/main" val="0"/>
              </a:ext>
            </a:extLst>
          </a:blip>
          <a:srcRect l="6292" t="19210" b="7325"/>
          <a:stretch/>
        </p:blipFill>
        <p:spPr>
          <a:xfrm>
            <a:off x="2637512" y="2583712"/>
            <a:ext cx="2002706" cy="1177575"/>
          </a:xfrm>
          <a:prstGeom prst="rect">
            <a:avLst/>
          </a:prstGeom>
        </p:spPr>
      </p:pic>
      <p:pic>
        <p:nvPicPr>
          <p:cNvPr id="11" name="Picture 10" descr="IMG_3634.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8101" y="3237257"/>
            <a:ext cx="1304099" cy="1738799"/>
          </a:xfrm>
          <a:prstGeom prst="rect">
            <a:avLst/>
          </a:prstGeom>
        </p:spPr>
      </p:pic>
      <p:pic>
        <p:nvPicPr>
          <p:cNvPr id="12" name="Picture 11" descr="GuerraCarFam0003.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5784" y="3802538"/>
            <a:ext cx="1760275" cy="1173517"/>
          </a:xfrm>
          <a:prstGeom prst="rect">
            <a:avLst/>
          </a:prstGeom>
        </p:spPr>
      </p:pic>
      <p:pic>
        <p:nvPicPr>
          <p:cNvPr id="13" name="Picture 5" descr="IMG_7435.jpg"/>
          <p:cNvPicPr>
            <a:picLocks noChangeAspect="1"/>
          </p:cNvPicPr>
          <p:nvPr/>
        </p:nvPicPr>
        <p:blipFill rotWithShape="1">
          <a:blip r:embed="rId8">
            <a:extLst>
              <a:ext uri="{28A0092B-C50C-407E-A947-70E740481C1C}">
                <a14:useLocalDpi xmlns:a14="http://schemas.microsoft.com/office/drawing/2010/main" val="0"/>
              </a:ext>
            </a:extLst>
          </a:blip>
          <a:srcRect l="9723" t="20243" r="7842"/>
          <a:stretch/>
        </p:blipFill>
        <p:spPr bwMode="auto">
          <a:xfrm>
            <a:off x="4681246" y="664258"/>
            <a:ext cx="1995225" cy="257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 descr="IMG_7837.PNG"/>
          <p:cNvPicPr>
            <a:picLocks noChangeAspect="1"/>
          </p:cNvPicPr>
          <p:nvPr/>
        </p:nvPicPr>
        <p:blipFill rotWithShape="1">
          <a:blip r:embed="rId9">
            <a:extLst>
              <a:ext uri="{28A0092B-C50C-407E-A947-70E740481C1C}">
                <a14:useLocalDpi xmlns:a14="http://schemas.microsoft.com/office/drawing/2010/main" val="0"/>
              </a:ext>
            </a:extLst>
          </a:blip>
          <a:srcRect l="3203" r="5487"/>
          <a:stretch/>
        </p:blipFill>
        <p:spPr bwMode="auto">
          <a:xfrm>
            <a:off x="495904" y="2398769"/>
            <a:ext cx="2141608" cy="1321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4" descr="IMG_7444.JPG"/>
          <p:cNvPicPr>
            <a:picLocks noChangeAspect="1"/>
          </p:cNvPicPr>
          <p:nvPr/>
        </p:nvPicPr>
        <p:blipFill rotWithShape="1">
          <a:blip r:embed="rId10">
            <a:extLst>
              <a:ext uri="{28A0092B-C50C-407E-A947-70E740481C1C}">
                <a14:useLocalDpi xmlns:a14="http://schemas.microsoft.com/office/drawing/2010/main" val="0"/>
              </a:ext>
            </a:extLst>
          </a:blip>
          <a:srcRect l="13595" b="14732"/>
          <a:stretch/>
        </p:blipFill>
        <p:spPr>
          <a:xfrm>
            <a:off x="483331" y="3761287"/>
            <a:ext cx="1641301" cy="1214769"/>
          </a:xfrm>
          <a:prstGeom prst="rect">
            <a:avLst/>
          </a:prstGeom>
        </p:spPr>
      </p:pic>
      <p:pic>
        <p:nvPicPr>
          <p:cNvPr id="16" name="Picture 15" descr="IMG_4408.PNG"/>
          <p:cNvPicPr>
            <a:picLocks noChangeAspect="1"/>
          </p:cNvPicPr>
          <p:nvPr/>
        </p:nvPicPr>
        <p:blipFill rotWithShape="1">
          <a:blip r:embed="rId11">
            <a:extLst>
              <a:ext uri="{28A0092B-C50C-407E-A947-70E740481C1C}">
                <a14:useLocalDpi xmlns:a14="http://schemas.microsoft.com/office/drawing/2010/main" val="0"/>
              </a:ext>
            </a:extLst>
          </a:blip>
          <a:srcRect b="15063"/>
          <a:stretch/>
        </p:blipFill>
        <p:spPr>
          <a:xfrm>
            <a:off x="4455744" y="3106222"/>
            <a:ext cx="1254345" cy="1894986"/>
          </a:xfrm>
          <a:prstGeom prst="rect">
            <a:avLst/>
          </a:prstGeom>
        </p:spPr>
      </p:pic>
      <p:pic>
        <p:nvPicPr>
          <p:cNvPr id="18" name="Picture 17" descr="Picture 017.jpg"/>
          <p:cNvPicPr>
            <a:picLocks noChangeAspect="1"/>
          </p:cNvPicPr>
          <p:nvPr/>
        </p:nvPicPr>
        <p:blipFill rotWithShape="1">
          <a:blip r:embed="rId12">
            <a:extLst>
              <a:ext uri="{28A0092B-C50C-407E-A947-70E740481C1C}">
                <a14:useLocalDpi xmlns:a14="http://schemas.microsoft.com/office/drawing/2010/main" val="0"/>
              </a:ext>
            </a:extLst>
          </a:blip>
          <a:srcRect l="17775" t="14580" r="20616" b="18636"/>
          <a:stretch/>
        </p:blipFill>
        <p:spPr>
          <a:xfrm>
            <a:off x="544287" y="902473"/>
            <a:ext cx="1731498" cy="1407717"/>
          </a:xfrm>
          <a:prstGeom prst="rect">
            <a:avLst/>
          </a:prstGeom>
        </p:spPr>
      </p:pic>
      <p:sp>
        <p:nvSpPr>
          <p:cNvPr id="2" name="TextBox 1"/>
          <p:cNvSpPr txBox="1"/>
          <p:nvPr/>
        </p:nvSpPr>
        <p:spPr>
          <a:xfrm>
            <a:off x="544286" y="317011"/>
            <a:ext cx="5920487" cy="523220"/>
          </a:xfrm>
          <a:prstGeom prst="rect">
            <a:avLst/>
          </a:prstGeom>
          <a:noFill/>
        </p:spPr>
        <p:txBody>
          <a:bodyPr wrap="square" rtlCol="0">
            <a:spAutoFit/>
          </a:bodyPr>
          <a:lstStyle/>
          <a:p>
            <a:r>
              <a:rPr lang="en-US" sz="2800" b="1" dirty="0" smtClean="0">
                <a:solidFill>
                  <a:srgbClr val="008000"/>
                </a:solidFill>
              </a:rPr>
              <a:t>My Shaklee Effect </a:t>
            </a:r>
            <a:endParaRPr lang="en-US" sz="2800" b="1" dirty="0">
              <a:solidFill>
                <a:srgbClr val="008000"/>
              </a:solidFill>
            </a:endParaRPr>
          </a:p>
        </p:txBody>
      </p:sp>
    </p:spTree>
    <p:extLst>
      <p:ext uri="{BB962C8B-B14F-4D97-AF65-F5344CB8AC3E}">
        <p14:creationId xmlns:p14="http://schemas.microsoft.com/office/powerpoint/2010/main" val="317418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5" y="0"/>
            <a:ext cx="9130473" cy="5143500"/>
          </a:xfrm>
          <a:prstGeom prst="rect">
            <a:avLst/>
          </a:prstGeom>
        </p:spPr>
      </p:pic>
    </p:spTree>
    <p:extLst>
      <p:ext uri="{BB962C8B-B14F-4D97-AF65-F5344CB8AC3E}">
        <p14:creationId xmlns:p14="http://schemas.microsoft.com/office/powerpoint/2010/main" val="38756837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8946613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38102811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499159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5075308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42555072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71221" r="-71221"/>
          <a:stretch>
            <a:fillRect/>
          </a:stretch>
        </p:blipFill>
        <p:spPr>
          <a:xfrm>
            <a:off x="-1596953" y="192460"/>
            <a:ext cx="12679423" cy="4951040"/>
          </a:xfrm>
        </p:spPr>
      </p:pic>
    </p:spTree>
    <p:extLst>
      <p:ext uri="{BB962C8B-B14F-4D97-AF65-F5344CB8AC3E}">
        <p14:creationId xmlns:p14="http://schemas.microsoft.com/office/powerpoint/2010/main" val="1418949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30828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576892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pportunity-presentation-e1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95" y="3"/>
            <a:ext cx="9122027" cy="5143501"/>
          </a:xfrm>
          <a:prstGeom prst="rect">
            <a:avLst/>
          </a:prstGeom>
        </p:spPr>
      </p:pic>
      <p:sp>
        <p:nvSpPr>
          <p:cNvPr id="2" name="Slide Number Placeholder 1"/>
          <p:cNvSpPr>
            <a:spLocks noGrp="1"/>
          </p:cNvSpPr>
          <p:nvPr>
            <p:ph type="sldNum" sz="quarter" idx="12"/>
          </p:nvPr>
        </p:nvSpPr>
        <p:spPr/>
        <p:txBody>
          <a:bodyPr/>
          <a:lstStyle/>
          <a:p>
            <a:fld id="{AD7DA5FF-0555-A840-A875-B6F6679D1819}" type="slidenum">
              <a:rPr lang="en-US" smtClean="0">
                <a:solidFill>
                  <a:prstClr val="black">
                    <a:tint val="75000"/>
                  </a:prstClr>
                </a:solidFill>
                <a:latin typeface="Calibri"/>
              </a:rPr>
              <a:pPr/>
              <a:t>22</a:t>
            </a:fld>
            <a:endParaRPr lang="en-US">
              <a:solidFill>
                <a:prstClr val="black">
                  <a:tint val="75000"/>
                </a:prstClr>
              </a:solidFill>
              <a:latin typeface="Calibri"/>
            </a:endParaRPr>
          </a:p>
        </p:txBody>
      </p:sp>
    </p:spTree>
    <p:extLst>
      <p:ext uri="{BB962C8B-B14F-4D97-AF65-F5344CB8AC3E}">
        <p14:creationId xmlns:p14="http://schemas.microsoft.com/office/powerpoint/2010/main" val="41022825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8726723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9713"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850859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9713"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681293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41372350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1318281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976078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1590002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9443"/>
            <a:ext cx="8229600" cy="5254165"/>
          </a:xfrm>
        </p:spPr>
        <p:txBody>
          <a:bodyPr>
            <a:normAutofit fontScale="77500" lnSpcReduction="20000"/>
          </a:bodyPr>
          <a:lstStyle/>
          <a:p>
            <a:pPr marL="0" indent="0">
              <a:buNone/>
            </a:pPr>
            <a:r>
              <a:rPr lang="en-US" sz="2000" dirty="0"/>
              <a:t>A JOB</a:t>
            </a:r>
            <a:r>
              <a:rPr lang="en-US" sz="2000" dirty="0" smtClean="0"/>
              <a:t>?</a:t>
            </a:r>
          </a:p>
          <a:p>
            <a:pPr marL="0" indent="0">
              <a:buNone/>
            </a:pPr>
            <a:endParaRPr lang="en-US" sz="1200" dirty="0"/>
          </a:p>
          <a:p>
            <a:pPr marL="0" indent="0">
              <a:buNone/>
            </a:pPr>
            <a:r>
              <a:rPr lang="en-US" sz="2000" dirty="0" smtClean="0"/>
              <a:t>	I </a:t>
            </a:r>
            <a:r>
              <a:rPr lang="en-US" sz="2000" dirty="0"/>
              <a:t>went on an interview for a job and when the boss asked what I wanted for compensation I </a:t>
            </a:r>
            <a:r>
              <a:rPr lang="en-US" sz="2000" dirty="0" smtClean="0"/>
              <a:t>	replied</a:t>
            </a:r>
            <a:r>
              <a:rPr lang="en-US" sz="2000" dirty="0"/>
              <a:t>:</a:t>
            </a:r>
            <a:br>
              <a:rPr lang="en-US" sz="2000" dirty="0"/>
            </a:br>
            <a:r>
              <a:rPr lang="en-US" sz="2000" dirty="0"/>
              <a:t>1. First, I would like a generous commission on everything I sell with no limitations on my income.</a:t>
            </a:r>
            <a:br>
              <a:rPr lang="en-US" sz="2000" dirty="0"/>
            </a:br>
            <a:r>
              <a:rPr lang="en-US" sz="2000" dirty="0"/>
              <a:t>2. I want to be paid residually, forever.</a:t>
            </a:r>
            <a:br>
              <a:rPr lang="en-US" sz="2000" dirty="0"/>
            </a:br>
            <a:r>
              <a:rPr lang="en-US" sz="2000" dirty="0"/>
              <a:t>3. I want the ability to earn all-expense paid trips for a job well done, not just the vacation TIME, </a:t>
            </a:r>
            <a:r>
              <a:rPr lang="en-US" sz="2000" dirty="0" smtClean="0"/>
              <a:t>	but </a:t>
            </a:r>
            <a:r>
              <a:rPr lang="en-US" sz="2000" dirty="0"/>
              <a:t>the whole vacation!</a:t>
            </a:r>
            <a:br>
              <a:rPr lang="en-US" sz="2000" dirty="0"/>
            </a:br>
            <a:r>
              <a:rPr lang="en-US" sz="2000" dirty="0"/>
              <a:t>4. I would also like the opportunity to purchase my own products at a discount.</a:t>
            </a:r>
            <a:br>
              <a:rPr lang="en-US" sz="2000" dirty="0"/>
            </a:br>
            <a:r>
              <a:rPr lang="en-US" sz="2000" dirty="0"/>
              <a:t>5. I expect you to provide me with the very best support, graphics, training and resources to grow </a:t>
            </a:r>
            <a:r>
              <a:rPr lang="en-US" sz="2000" dirty="0" smtClean="0"/>
              <a:t>	my </a:t>
            </a:r>
            <a:r>
              <a:rPr lang="en-US" sz="2000" dirty="0"/>
              <a:t>business.</a:t>
            </a:r>
            <a:br>
              <a:rPr lang="en-US" sz="2000" dirty="0"/>
            </a:br>
            <a:r>
              <a:rPr lang="en-US" sz="2000" dirty="0"/>
              <a:t>6. When I bring in and train any new team members, I deserve to be compensated PLUS earn a </a:t>
            </a:r>
            <a:r>
              <a:rPr lang="en-US" sz="2000" dirty="0" smtClean="0"/>
              <a:t>	percentage </a:t>
            </a:r>
            <a:r>
              <a:rPr lang="en-US" sz="2000" dirty="0"/>
              <a:t>of their purchases and the purchases of the people they bring in and train.</a:t>
            </a:r>
            <a:br>
              <a:rPr lang="en-US" sz="2000" dirty="0"/>
            </a:br>
            <a:r>
              <a:rPr lang="en-US" sz="2000" dirty="0"/>
              <a:t>7. I would like the opportunity to rapidly advance within the company.</a:t>
            </a:r>
            <a:br>
              <a:rPr lang="en-US" sz="2000" dirty="0"/>
            </a:br>
            <a:r>
              <a:rPr lang="en-US" sz="2000" dirty="0"/>
              <a:t>8. When I do well, I expect LOTS of praise, recognition and gifts!</a:t>
            </a:r>
            <a:br>
              <a:rPr lang="en-US" sz="2000" dirty="0"/>
            </a:br>
            <a:r>
              <a:rPr lang="en-US" sz="2000" dirty="0"/>
              <a:t>9. I would like my friends and family to work here too.</a:t>
            </a:r>
            <a:br>
              <a:rPr lang="en-US" sz="2000" dirty="0"/>
            </a:br>
            <a:r>
              <a:rPr lang="en-US" sz="2000" dirty="0"/>
              <a:t>10. By the way, I need to set my own schedule and work only when it suits me and my family.</a:t>
            </a:r>
          </a:p>
          <a:p>
            <a:pPr marL="0" indent="0">
              <a:buNone/>
            </a:pPr>
            <a:r>
              <a:rPr lang="en-US" sz="2000" dirty="0" smtClean="0"/>
              <a:t>	So </a:t>
            </a:r>
            <a:r>
              <a:rPr lang="en-US" sz="2000" dirty="0"/>
              <a:t>when can I start??</a:t>
            </a:r>
          </a:p>
          <a:p>
            <a:pPr marL="0" indent="0">
              <a:buNone/>
            </a:pPr>
            <a:r>
              <a:rPr lang="en-US" sz="2000" dirty="0"/>
              <a:t>After the owner recovered from shock, he roared with laughter, “You can’t be serious!?? You’re dreaming! You will never find an opportunity like that anywhere!! And if you do….come back and get me because I want to work with you!”</a:t>
            </a:r>
          </a:p>
          <a:p>
            <a:pPr marL="0" indent="0">
              <a:buNone/>
            </a:pPr>
            <a:r>
              <a:rPr lang="en-US" sz="2000" dirty="0"/>
              <a:t>So….I gave him my business card</a:t>
            </a:r>
            <a:r>
              <a:rPr lang="en-US" sz="2000" dirty="0" smtClean="0"/>
              <a:t>!			Crystal Johnson</a:t>
            </a:r>
            <a:endParaRPr lang="en-US" sz="2000" dirty="0"/>
          </a:p>
          <a:p>
            <a:pPr marL="0" indent="0">
              <a:buNone/>
            </a:pPr>
            <a:endParaRPr lang="en-US" sz="2000" dirty="0"/>
          </a:p>
        </p:txBody>
      </p:sp>
    </p:spTree>
    <p:extLst>
      <p:ext uri="{BB962C8B-B14F-4D97-AF65-F5344CB8AC3E}">
        <p14:creationId xmlns:p14="http://schemas.microsoft.com/office/powerpoint/2010/main" val="41036306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35077829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13951591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10543035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5693151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19142231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42111153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1471411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5" y="0"/>
            <a:ext cx="9130473" cy="5143500"/>
          </a:xfrm>
          <a:prstGeom prst="rect">
            <a:avLst/>
          </a:prstGeom>
        </p:spPr>
      </p:pic>
    </p:spTree>
    <p:extLst>
      <p:ext uri="{BB962C8B-B14F-4D97-AF65-F5344CB8AC3E}">
        <p14:creationId xmlns:p14="http://schemas.microsoft.com/office/powerpoint/2010/main" val="4332484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9225517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1381583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The Power of our Stories </a:t>
            </a:r>
            <a:r>
              <a:rPr lang="mr-IN" sz="2800" dirty="0" smtClean="0"/>
              <a:t>–</a:t>
            </a:r>
            <a:r>
              <a:rPr lang="en-US" sz="2800" dirty="0" smtClean="0"/>
              <a:t> Crystal Johnson </a:t>
            </a:r>
            <a:endParaRPr lang="en-US" sz="2800" dirty="0"/>
          </a:p>
        </p:txBody>
      </p:sp>
      <p:sp>
        <p:nvSpPr>
          <p:cNvPr id="3" name="Content Placeholder 2"/>
          <p:cNvSpPr>
            <a:spLocks noGrp="1"/>
          </p:cNvSpPr>
          <p:nvPr>
            <p:ph idx="1"/>
          </p:nvPr>
        </p:nvSpPr>
        <p:spPr>
          <a:xfrm>
            <a:off x="250125" y="1063229"/>
            <a:ext cx="8436675" cy="4575856"/>
          </a:xfrm>
        </p:spPr>
        <p:txBody>
          <a:bodyPr>
            <a:normAutofit fontScale="92500" lnSpcReduction="10000"/>
          </a:bodyPr>
          <a:lstStyle/>
          <a:p>
            <a:pPr marL="0" indent="0">
              <a:buNone/>
            </a:pPr>
            <a:r>
              <a:rPr lang="en-US" sz="2000" dirty="0" smtClean="0"/>
              <a:t>	Since </a:t>
            </a:r>
            <a:r>
              <a:rPr lang="en-US" sz="2000" dirty="0"/>
              <a:t>August 3rd...33 days I've been traveling and having fun! Plus.</a:t>
            </a:r>
            <a:r>
              <a:rPr lang="en-US" sz="2000" dirty="0" smtClean="0"/>
              <a:t>.</a:t>
            </a:r>
          </a:p>
          <a:p>
            <a:r>
              <a:rPr lang="en-US" sz="2000" dirty="0" smtClean="0"/>
              <a:t>I've </a:t>
            </a:r>
            <a:r>
              <a:rPr lang="en-US" sz="2000" dirty="0"/>
              <a:t>helped the YMCA and Dr. Morrow raise money for local children</a:t>
            </a:r>
            <a:r>
              <a:rPr lang="en-US" sz="2000" dirty="0" smtClean="0"/>
              <a:t>.</a:t>
            </a:r>
          </a:p>
          <a:p>
            <a:r>
              <a:rPr lang="en-US" sz="2000" dirty="0" smtClean="0"/>
              <a:t> </a:t>
            </a:r>
            <a:r>
              <a:rPr lang="en-US" sz="2000" dirty="0"/>
              <a:t>I've helped a mom whose newborn has brain damage and he's meeting </a:t>
            </a:r>
            <a:r>
              <a:rPr lang="en-US" sz="2000" dirty="0" smtClean="0"/>
              <a:t>			milestones </a:t>
            </a:r>
            <a:r>
              <a:rPr lang="en-US" sz="2000" dirty="0"/>
              <a:t>doctors said he wouldn't</a:t>
            </a:r>
            <a:r>
              <a:rPr lang="en-US" sz="2000" dirty="0" smtClean="0"/>
              <a:t>.</a:t>
            </a:r>
          </a:p>
          <a:p>
            <a:r>
              <a:rPr lang="en-US" sz="2000" dirty="0" smtClean="0"/>
              <a:t> </a:t>
            </a:r>
            <a:r>
              <a:rPr lang="en-US" sz="2000" dirty="0"/>
              <a:t>I've helped a Chamber member recover from knee surgery twice as fast as his </a:t>
            </a:r>
            <a:r>
              <a:rPr lang="en-US" sz="2000" dirty="0" smtClean="0"/>
              <a:t>		doctor's </a:t>
            </a:r>
            <a:r>
              <a:rPr lang="en-US" sz="2000" dirty="0"/>
              <a:t>other patients</a:t>
            </a:r>
            <a:r>
              <a:rPr lang="en-US" sz="2000" dirty="0" smtClean="0"/>
              <a:t>.</a:t>
            </a:r>
          </a:p>
          <a:p>
            <a:r>
              <a:rPr lang="en-US" sz="2000" dirty="0" smtClean="0"/>
              <a:t> </a:t>
            </a:r>
            <a:r>
              <a:rPr lang="en-US" sz="2000" dirty="0"/>
              <a:t>I've helped 3 of my Distributors have their best months ever in September, one of them earning a free trip for two to San Francisco...a bucket list destination of theirs</a:t>
            </a:r>
            <a:r>
              <a:rPr lang="en-US" sz="2000" dirty="0" smtClean="0"/>
              <a:t>.</a:t>
            </a:r>
          </a:p>
          <a:p>
            <a:r>
              <a:rPr lang="en-US" sz="2000" dirty="0" smtClean="0"/>
              <a:t> </a:t>
            </a:r>
            <a:r>
              <a:rPr lang="en-US" sz="2000" dirty="0"/>
              <a:t>They've all been helping </a:t>
            </a:r>
            <a:r>
              <a:rPr lang="en-US" sz="2000" dirty="0" smtClean="0"/>
              <a:t>others, </a:t>
            </a:r>
            <a:r>
              <a:rPr lang="en-US" sz="2000" dirty="0"/>
              <a:t>too :-) </a:t>
            </a:r>
          </a:p>
          <a:p>
            <a:r>
              <a:rPr lang="en-US" sz="2000" dirty="0"/>
              <a:t>I've helped many of you and many others to feel good and do good.  </a:t>
            </a:r>
          </a:p>
          <a:p>
            <a:pPr marL="0" indent="0">
              <a:buNone/>
            </a:pPr>
            <a:r>
              <a:rPr lang="en-US" sz="2000" dirty="0" smtClean="0"/>
              <a:t>	Yes</a:t>
            </a:r>
            <a:r>
              <a:rPr lang="en-US" sz="2000" dirty="0"/>
              <a:t>, I answer my phone on vacation. Call me for help or to help.</a:t>
            </a:r>
          </a:p>
          <a:p>
            <a:pPr marL="0" indent="0">
              <a:buNone/>
            </a:pPr>
            <a:r>
              <a:rPr lang="en-US" sz="2000" dirty="0" smtClean="0"/>
              <a:t>	I </a:t>
            </a:r>
            <a:r>
              <a:rPr lang="en-US" sz="2000" dirty="0"/>
              <a:t>love my job and what I get to do! </a:t>
            </a:r>
          </a:p>
          <a:p>
            <a:pPr marL="0" indent="0">
              <a:buNone/>
            </a:pPr>
            <a:r>
              <a:rPr lang="en-US" sz="2000" dirty="0"/>
              <a:t/>
            </a:r>
            <a:br>
              <a:rPr lang="en-US" sz="2000" dirty="0"/>
            </a:br>
            <a:endParaRPr lang="en-US" sz="2000" dirty="0"/>
          </a:p>
          <a:p>
            <a:pPr marL="0" indent="0">
              <a:buNone/>
            </a:pPr>
            <a:endParaRPr lang="en-US" sz="2000" dirty="0"/>
          </a:p>
        </p:txBody>
      </p:sp>
    </p:spTree>
    <p:extLst>
      <p:ext uri="{BB962C8B-B14F-4D97-AF65-F5344CB8AC3E}">
        <p14:creationId xmlns:p14="http://schemas.microsoft.com/office/powerpoint/2010/main" val="19240115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2080382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Tree>
    <p:extLst>
      <p:ext uri="{BB962C8B-B14F-4D97-AF65-F5344CB8AC3E}">
        <p14:creationId xmlns:p14="http://schemas.microsoft.com/office/powerpoint/2010/main" val="38201822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086" y="141581"/>
            <a:ext cx="8581219" cy="669414"/>
          </a:xfrm>
          <a:prstGeom prst="rect">
            <a:avLst/>
          </a:prstGeom>
          <a:noFill/>
          <a:ln>
            <a:solidFill>
              <a:schemeClr val="bg2">
                <a:lumMod val="50000"/>
              </a:schemeClr>
            </a:solidFill>
          </a:ln>
        </p:spPr>
        <p:txBody>
          <a:bodyPr wrap="square" lIns="68580" tIns="34290" rIns="68580" bIns="34290" rtlCol="0">
            <a:spAutoFit/>
          </a:bodyPr>
          <a:lstStyle/>
          <a:p>
            <a:r>
              <a:rPr lang="en-US" sz="2100" dirty="0">
                <a:latin typeface="Calibri" panose="020F0502020204030204" pitchFamily="34" charset="0"/>
              </a:rPr>
              <a:t>Being Smart with Your Money</a:t>
            </a:r>
          </a:p>
          <a:p>
            <a:r>
              <a:rPr lang="en-US" i="1" dirty="0" smtClean="0">
                <a:latin typeface="Calibri" panose="020F0502020204030204" pitchFamily="34" charset="0"/>
              </a:rPr>
              <a:t>Taken from “10 Secrets from Millionaires that might Surprise You”  </a:t>
            </a:r>
            <a:r>
              <a:rPr lang="en-US" i="1" dirty="0" smtClean="0">
                <a:latin typeface="Calibri" panose="020F0502020204030204" pitchFamily="34" charset="0"/>
                <a:hlinkClick r:id="rId2"/>
              </a:rPr>
              <a:t>www.thebalance.com</a:t>
            </a:r>
            <a:r>
              <a:rPr lang="en-US" i="1" dirty="0" smtClean="0">
                <a:latin typeface="Calibri" panose="020F0502020204030204" pitchFamily="34" charset="0"/>
              </a:rPr>
              <a:t> </a:t>
            </a:r>
            <a:endParaRPr lang="en-US" i="1" dirty="0">
              <a:latin typeface="Calibri" panose="020F0502020204030204" pitchFamily="34" charset="0"/>
            </a:endParaRPr>
          </a:p>
        </p:txBody>
      </p:sp>
      <p:sp>
        <p:nvSpPr>
          <p:cNvPr id="3" name="TextBox 2"/>
          <p:cNvSpPr txBox="1"/>
          <p:nvPr/>
        </p:nvSpPr>
        <p:spPr>
          <a:xfrm>
            <a:off x="3280720" y="958167"/>
            <a:ext cx="5764427" cy="3993401"/>
          </a:xfrm>
          <a:prstGeom prst="rect">
            <a:avLst/>
          </a:prstGeom>
          <a:noFill/>
        </p:spPr>
        <p:txBody>
          <a:bodyPr wrap="square" lIns="68580" tIns="34290" rIns="68580" bIns="34290" rtlCol="0">
            <a:spAutoFit/>
          </a:bodyPr>
          <a:lstStyle/>
          <a:p>
            <a:pPr marL="257175" indent="-257175">
              <a:buAutoNum type="arabicPeriod"/>
            </a:pPr>
            <a:r>
              <a:rPr lang="en-US" sz="1500" b="1" dirty="0">
                <a:latin typeface="Calibri" panose="020F0502020204030204" pitchFamily="34" charset="0"/>
              </a:rPr>
              <a:t>Steady Savers</a:t>
            </a:r>
            <a:r>
              <a:rPr lang="en-US" sz="1500" dirty="0">
                <a:latin typeface="Calibri" panose="020F0502020204030204" pitchFamily="34" charset="0"/>
              </a:rPr>
              <a:t>:  The </a:t>
            </a:r>
            <a:r>
              <a:rPr lang="en-US" sz="1500" dirty="0" smtClean="0">
                <a:latin typeface="Calibri" panose="020F0502020204030204" pitchFamily="34" charset="0"/>
              </a:rPr>
              <a:t>majority of  </a:t>
            </a:r>
            <a:r>
              <a:rPr lang="en-US" sz="1500" dirty="0">
                <a:latin typeface="Calibri" panose="020F0502020204030204" pitchFamily="34" charset="0"/>
              </a:rPr>
              <a:t>millionaires began making the maximum contributions to their 401Ks in their 20s and 30s.  Remember, every dollar that you put into your 401K is pre-taxed and several companies will offer matching contributions.  In 2015, the amount you can personally contribute has gone up to $</a:t>
            </a:r>
            <a:r>
              <a:rPr lang="en-US" sz="1500" dirty="0" smtClean="0">
                <a:latin typeface="Calibri" panose="020F0502020204030204" pitchFamily="34" charset="0"/>
              </a:rPr>
              <a:t>18,000/yr.</a:t>
            </a:r>
            <a:endParaRPr lang="en-US" sz="1500" dirty="0">
              <a:latin typeface="Calibri" panose="020F0502020204030204" pitchFamily="34" charset="0"/>
            </a:endParaRPr>
          </a:p>
          <a:p>
            <a:r>
              <a:rPr lang="en-US" sz="1500" b="1" i="1" dirty="0">
                <a:latin typeface="Calibri" panose="020F0502020204030204" pitchFamily="34" charset="0"/>
              </a:rPr>
              <a:t>Shaklee Application</a:t>
            </a:r>
            <a:r>
              <a:rPr lang="en-US" sz="1500" dirty="0">
                <a:latin typeface="Calibri" panose="020F0502020204030204" pitchFamily="34" charset="0"/>
              </a:rPr>
              <a:t>:  if you or your spouse has a 401K, you can use your 	Shaklee income to contribute to the fund with matching funds from 	the company.  The $18,000 money amount would be the equivalent 	of $</a:t>
            </a:r>
            <a:r>
              <a:rPr lang="en-US" sz="1500" dirty="0" smtClean="0">
                <a:latin typeface="Calibri" panose="020F0502020204030204" pitchFamily="34" charset="0"/>
              </a:rPr>
              <a:t>1500/</a:t>
            </a:r>
            <a:r>
              <a:rPr lang="en-US" sz="1500" dirty="0" err="1" smtClean="0">
                <a:latin typeface="Calibri" panose="020F0502020204030204" pitchFamily="34" charset="0"/>
              </a:rPr>
              <a:t>mo</a:t>
            </a:r>
            <a:r>
              <a:rPr lang="en-US" sz="1500" dirty="0" smtClean="0">
                <a:latin typeface="Calibri" panose="020F0502020204030204" pitchFamily="34" charset="0"/>
              </a:rPr>
              <a:t> </a:t>
            </a:r>
            <a:r>
              <a:rPr lang="en-US" sz="1500" dirty="0">
                <a:latin typeface="Calibri" panose="020F0502020204030204" pitchFamily="34" charset="0"/>
              </a:rPr>
              <a:t>and that is Director Rank with 4000PV/month.</a:t>
            </a:r>
          </a:p>
          <a:p>
            <a:endParaRPr lang="en-US" sz="1000" dirty="0">
              <a:latin typeface="Calibri" panose="020F0502020204030204" pitchFamily="34" charset="0"/>
            </a:endParaRPr>
          </a:p>
          <a:p>
            <a:pPr marL="257175" indent="-257175">
              <a:buAutoNum type="arabicPeriod" startAt="2"/>
            </a:pPr>
            <a:r>
              <a:rPr lang="en-US" sz="1500" b="1" dirty="0">
                <a:latin typeface="Calibri" panose="020F0502020204030204" pitchFamily="34" charset="0"/>
              </a:rPr>
              <a:t>Save the Raise</a:t>
            </a:r>
            <a:r>
              <a:rPr lang="en-US" sz="1500" dirty="0">
                <a:latin typeface="Calibri" panose="020F0502020204030204" pitchFamily="34" charset="0"/>
              </a:rPr>
              <a:t>:  The impulse is to spend when you get a raise in your paycheck.  What if you were to </a:t>
            </a:r>
            <a:r>
              <a:rPr lang="en-US" sz="1500" dirty="0" smtClean="0">
                <a:latin typeface="Calibri" panose="020F0502020204030204" pitchFamily="34" charset="0"/>
              </a:rPr>
              <a:t>save 1/ 2 </a:t>
            </a:r>
            <a:r>
              <a:rPr lang="en-US" sz="1500" dirty="0">
                <a:latin typeface="Calibri" panose="020F0502020204030204" pitchFamily="34" charset="0"/>
              </a:rPr>
              <a:t>of your raise to build your savings or put towards a current bill – car payment, college tuition bill…</a:t>
            </a:r>
          </a:p>
          <a:p>
            <a:r>
              <a:rPr lang="en-US" sz="1500" b="1" i="1" dirty="0">
                <a:latin typeface="Calibri" panose="020F0502020204030204" pitchFamily="34" charset="0"/>
              </a:rPr>
              <a:t>Shaklee Application</a:t>
            </a:r>
            <a:r>
              <a:rPr lang="en-US" sz="1500" dirty="0">
                <a:latin typeface="Calibri" panose="020F0502020204030204" pitchFamily="34" charset="0"/>
              </a:rPr>
              <a:t>:  When you receive each new rank, your income </a:t>
            </a:r>
            <a:r>
              <a:rPr lang="en-US" sz="1500" dirty="0" smtClean="0">
                <a:latin typeface="Calibri" panose="020F0502020204030204" pitchFamily="34" charset="0"/>
              </a:rPr>
              <a:t>will</a:t>
            </a:r>
            <a:r>
              <a:rPr lang="en-US" sz="1500" dirty="0">
                <a:latin typeface="Calibri" panose="020F0502020204030204" pitchFamily="34" charset="0"/>
              </a:rPr>
              <a:t> </a:t>
            </a:r>
            <a:r>
              <a:rPr lang="en-US" sz="1500" dirty="0" smtClean="0">
                <a:latin typeface="Calibri" panose="020F0502020204030204" pitchFamily="34" charset="0"/>
              </a:rPr>
              <a:t>rise </a:t>
            </a:r>
            <a:r>
              <a:rPr lang="en-US" sz="1500" dirty="0">
                <a:latin typeface="Calibri" panose="020F0502020204030204" pitchFamily="34" charset="0"/>
              </a:rPr>
              <a:t>because </a:t>
            </a:r>
            <a:r>
              <a:rPr lang="en-US" sz="1500" dirty="0" smtClean="0">
                <a:latin typeface="Calibri" panose="020F0502020204030204" pitchFamily="34" charset="0"/>
              </a:rPr>
              <a:t>you are </a:t>
            </a:r>
            <a:r>
              <a:rPr lang="en-US" sz="1500" dirty="0">
                <a:latin typeface="Calibri" panose="020F0502020204030204" pitchFamily="34" charset="0"/>
              </a:rPr>
              <a:t>receiving more %s from the Dream Plan.  Consider </a:t>
            </a:r>
            <a:r>
              <a:rPr lang="en-US" sz="1500" dirty="0" smtClean="0">
                <a:latin typeface="Calibri" panose="020F0502020204030204" pitchFamily="34" charset="0"/>
              </a:rPr>
              <a:t>saving </a:t>
            </a:r>
            <a:r>
              <a:rPr lang="en-US" sz="1500" dirty="0">
                <a:latin typeface="Calibri" panose="020F0502020204030204" pitchFamily="34" charset="0"/>
              </a:rPr>
              <a:t>part or </a:t>
            </a:r>
            <a:r>
              <a:rPr lang="en-US" sz="1500" dirty="0" smtClean="0">
                <a:latin typeface="Calibri" panose="020F0502020204030204" pitchFamily="34" charset="0"/>
              </a:rPr>
              <a:t>1/ 2 </a:t>
            </a:r>
            <a:r>
              <a:rPr lang="en-US" sz="1500" dirty="0">
                <a:latin typeface="Calibri" panose="020F0502020204030204" pitchFamily="34" charset="0"/>
              </a:rPr>
              <a:t>of your income increase</a:t>
            </a:r>
            <a:r>
              <a:rPr lang="en-US" sz="1500" dirty="0" smtClean="0">
                <a:latin typeface="Calibri" panose="020F0502020204030204" pitchFamily="34" charset="0"/>
              </a:rPr>
              <a:t>.     </a:t>
            </a:r>
            <a:r>
              <a:rPr lang="en-US" sz="1500" dirty="0" err="1" smtClean="0">
                <a:latin typeface="Calibri" panose="020F0502020204030204" pitchFamily="34" charset="0"/>
              </a:rPr>
              <a:t>francine</a:t>
            </a:r>
            <a:endParaRPr lang="en-US" sz="1500" dirty="0">
              <a:latin typeface="Calibri" panose="020F050202020403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41" y="1599012"/>
            <a:ext cx="3041747" cy="1709595"/>
          </a:xfrm>
          <a:prstGeom prst="rect">
            <a:avLst/>
          </a:prstGeom>
        </p:spPr>
      </p:pic>
    </p:spTree>
    <p:extLst>
      <p:ext uri="{BB962C8B-B14F-4D97-AF65-F5344CB8AC3E}">
        <p14:creationId xmlns:p14="http://schemas.microsoft.com/office/powerpoint/2010/main" val="39139075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4195" y="275468"/>
            <a:ext cx="1712526" cy="1361911"/>
          </a:xfrm>
          <a:prstGeom prst="rect">
            <a:avLst/>
          </a:prstGeom>
          <a:noFill/>
          <a:ln>
            <a:solidFill>
              <a:schemeClr val="bg2">
                <a:lumMod val="50000"/>
              </a:schemeClr>
            </a:solidFill>
          </a:ln>
        </p:spPr>
        <p:txBody>
          <a:bodyPr wrap="square" lIns="68580" tIns="34290" rIns="68580" bIns="34290" rtlCol="0">
            <a:spAutoFit/>
          </a:bodyPr>
          <a:lstStyle/>
          <a:p>
            <a:pPr algn="ctr"/>
            <a:r>
              <a:rPr lang="en-US" sz="2100" dirty="0">
                <a:latin typeface="Calibri" panose="020F0502020204030204" pitchFamily="34" charset="0"/>
              </a:rPr>
              <a:t>Being Smart with Your Money continued…</a:t>
            </a:r>
          </a:p>
        </p:txBody>
      </p:sp>
      <p:sp>
        <p:nvSpPr>
          <p:cNvPr id="7" name="TextBox 6"/>
          <p:cNvSpPr txBox="1"/>
          <p:nvPr/>
        </p:nvSpPr>
        <p:spPr>
          <a:xfrm>
            <a:off x="2218039" y="696730"/>
            <a:ext cx="6635579" cy="3901068"/>
          </a:xfrm>
          <a:prstGeom prst="rect">
            <a:avLst/>
          </a:prstGeom>
          <a:noFill/>
        </p:spPr>
        <p:txBody>
          <a:bodyPr wrap="square" lIns="68580" tIns="34290" rIns="68580" bIns="34290" rtlCol="0">
            <a:spAutoFit/>
          </a:bodyPr>
          <a:lstStyle/>
          <a:p>
            <a:pPr marL="257175" indent="-257175">
              <a:buAutoNum type="arabicPeriod" startAt="3"/>
            </a:pPr>
            <a:r>
              <a:rPr lang="en-US" sz="1500" b="1" dirty="0">
                <a:latin typeface="Calibri" panose="020F0502020204030204" pitchFamily="34" charset="0"/>
              </a:rPr>
              <a:t>Investing &amp; Not Being Afraid to Ask for Help</a:t>
            </a:r>
            <a:r>
              <a:rPr lang="en-US" sz="1500" dirty="0">
                <a:latin typeface="Calibri" panose="020F0502020204030204" pitchFamily="34" charset="0"/>
              </a:rPr>
              <a:t>:  Many millionaires utilize investments and allow them to grow for years.  Successful people know their strengths and their weaknesses and are not afraid to ask for guidance.</a:t>
            </a:r>
          </a:p>
          <a:p>
            <a:endParaRPr lang="en-US" sz="800" dirty="0">
              <a:latin typeface="Calibri" panose="020F0502020204030204" pitchFamily="34" charset="0"/>
            </a:endParaRPr>
          </a:p>
          <a:p>
            <a:r>
              <a:rPr lang="en-US" sz="1500" dirty="0">
                <a:latin typeface="Calibri" panose="020F0502020204030204" pitchFamily="34" charset="0"/>
              </a:rPr>
              <a:t>4. </a:t>
            </a:r>
            <a:r>
              <a:rPr lang="en-US" sz="1500" b="1" dirty="0">
                <a:latin typeface="Calibri" panose="020F0502020204030204" pitchFamily="34" charset="0"/>
              </a:rPr>
              <a:t>Avoid the Fancy Toy Trap</a:t>
            </a:r>
            <a:r>
              <a:rPr lang="en-US" sz="1500" dirty="0">
                <a:latin typeface="Calibri" panose="020F0502020204030204" pitchFamily="34" charset="0"/>
              </a:rPr>
              <a:t>:  Today’s millionaires are often very conservative with 	their cars, homes…They aren’t out purchasing jewelry and mink coats.</a:t>
            </a:r>
          </a:p>
          <a:p>
            <a:endParaRPr lang="en-US" sz="800" dirty="0">
              <a:latin typeface="Calibri" panose="020F0502020204030204" pitchFamily="34" charset="0"/>
            </a:endParaRPr>
          </a:p>
          <a:p>
            <a:pPr marL="257175" indent="-257175">
              <a:buAutoNum type="arabicPeriod" startAt="5"/>
            </a:pPr>
            <a:r>
              <a:rPr lang="en-US" sz="1500" b="1" dirty="0">
                <a:latin typeface="Calibri" panose="020F0502020204030204" pitchFamily="34" charset="0"/>
              </a:rPr>
              <a:t>Good Credit &amp; Goal Setting:  </a:t>
            </a:r>
            <a:r>
              <a:rPr lang="en-US" sz="1500" dirty="0">
                <a:latin typeface="Calibri" panose="020F0502020204030204" pitchFamily="34" charset="0"/>
              </a:rPr>
              <a:t>Millionaires  have great credit so that they can get the lowest interest rates on cars and homes.  They also plan out and set goals.  They have a clear vision about what they want and determine how to get there.</a:t>
            </a:r>
          </a:p>
          <a:p>
            <a:r>
              <a:rPr lang="en-US" sz="1500" b="1" i="1" dirty="0">
                <a:latin typeface="Calibri" panose="020F0502020204030204" pitchFamily="34" charset="0"/>
              </a:rPr>
              <a:t>Shaklee Application</a:t>
            </a:r>
            <a:r>
              <a:rPr lang="en-US" sz="1500" dirty="0">
                <a:latin typeface="Calibri" panose="020F0502020204030204" pitchFamily="34" charset="0"/>
              </a:rPr>
              <a:t>:  Set the goals 	that you would like to achieve in your Shaklee 	business.  Once your goals are </a:t>
            </a:r>
            <a:r>
              <a:rPr lang="en-US" sz="1500" dirty="0" smtClean="0">
                <a:latin typeface="Calibri" panose="020F0502020204030204" pitchFamily="34" charset="0"/>
              </a:rPr>
              <a:t>set</a:t>
            </a:r>
            <a:r>
              <a:rPr lang="en-US" sz="1500" dirty="0">
                <a:latin typeface="Calibri" panose="020F0502020204030204" pitchFamily="34" charset="0"/>
              </a:rPr>
              <a:t>, determine how you are going to reach 	your goal.  And always, determine your WHY behind all of your business to 	sustain you even when you have bumps along the way.</a:t>
            </a:r>
          </a:p>
          <a:p>
            <a:endParaRPr lang="en-US" sz="800" dirty="0">
              <a:latin typeface="Calibri" panose="020F0502020204030204" pitchFamily="34" charset="0"/>
            </a:endParaRPr>
          </a:p>
          <a:p>
            <a:pPr marL="257175" indent="-257175">
              <a:buAutoNum type="arabicPeriod" startAt="6"/>
            </a:pPr>
            <a:r>
              <a:rPr lang="en-US" sz="1500" b="1" dirty="0">
                <a:latin typeface="Calibri" panose="020F0502020204030204" pitchFamily="34" charset="0"/>
              </a:rPr>
              <a:t>Real Estate</a:t>
            </a:r>
            <a:r>
              <a:rPr lang="en-US" sz="1500" dirty="0">
                <a:latin typeface="Calibri" panose="020F0502020204030204" pitchFamily="34" charset="0"/>
              </a:rPr>
              <a:t>:  Millionaires often have modest homes, maintain them well and may invest in rental properties.</a:t>
            </a:r>
          </a:p>
          <a:p>
            <a:endParaRPr lang="en-US" sz="1500" dirty="0">
              <a:latin typeface="Calibri" panose="020F0502020204030204"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195" y="2143125"/>
            <a:ext cx="1863291" cy="1924002"/>
          </a:xfrm>
          <a:prstGeom prst="rect">
            <a:avLst/>
          </a:prstGeom>
        </p:spPr>
      </p:pic>
    </p:spTree>
    <p:extLst>
      <p:ext uri="{BB962C8B-B14F-4D97-AF65-F5344CB8AC3E}">
        <p14:creationId xmlns:p14="http://schemas.microsoft.com/office/powerpoint/2010/main" val="21581374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6443133" cy="640688"/>
          </a:xfrm>
        </p:spPr>
        <p:txBody>
          <a:bodyPr>
            <a:normAutofit/>
          </a:bodyPr>
          <a:lstStyle/>
          <a:p>
            <a:r>
              <a:rPr lang="en-US" sz="3200" dirty="0" smtClean="0"/>
              <a:t>Action Steps for Session 9</a:t>
            </a:r>
            <a:endParaRPr lang="en-US" sz="3200" dirty="0"/>
          </a:p>
        </p:txBody>
      </p:sp>
      <p:sp>
        <p:nvSpPr>
          <p:cNvPr id="3" name="Content Placeholder 2"/>
          <p:cNvSpPr>
            <a:spLocks noGrp="1"/>
          </p:cNvSpPr>
          <p:nvPr>
            <p:ph idx="1"/>
          </p:nvPr>
        </p:nvSpPr>
        <p:spPr>
          <a:xfrm>
            <a:off x="457200" y="885160"/>
            <a:ext cx="8229600" cy="3913715"/>
          </a:xfrm>
        </p:spPr>
        <p:txBody>
          <a:bodyPr>
            <a:normAutofit lnSpcReduction="10000"/>
          </a:bodyPr>
          <a:lstStyle/>
          <a:p>
            <a:r>
              <a:rPr lang="en-US" sz="2000" dirty="0" smtClean="0"/>
              <a:t>Let’s set a goal to share the stories we have been hearing this semester  with 3 people every week</a:t>
            </a:r>
            <a:r>
              <a:rPr lang="mr-IN" sz="2000" dirty="0" smtClean="0"/>
              <a:t>…</a:t>
            </a:r>
            <a:r>
              <a:rPr lang="en-US" sz="2000" dirty="0" smtClean="0"/>
              <a:t> remembering so many of our colleagues experienced tremendous financial pressures that nobody knew about</a:t>
            </a:r>
            <a:r>
              <a:rPr lang="mr-IN" sz="2000" dirty="0" smtClean="0"/>
              <a:t>…</a:t>
            </a:r>
            <a:r>
              <a:rPr lang="en-US" sz="2000" dirty="0" smtClean="0"/>
              <a:t> and how grateful they were someone told them about Shaklee.</a:t>
            </a:r>
          </a:p>
          <a:p>
            <a:r>
              <a:rPr lang="en-US" sz="2000" dirty="0" smtClean="0"/>
              <a:t>Today we heard Crystal Johnson’s report of how meaningful her work is to her and others </a:t>
            </a:r>
          </a:p>
          <a:p>
            <a:r>
              <a:rPr lang="en-US" sz="2000" dirty="0" smtClean="0"/>
              <a:t>and Harper Guerra’s story about health regained, income and life lessons learned along the Shaklee journey.</a:t>
            </a:r>
          </a:p>
          <a:p>
            <a:r>
              <a:rPr lang="en-US" sz="2000" dirty="0" smtClean="0"/>
              <a:t>Remember we can be a life-line .. For health, for income and for community </a:t>
            </a:r>
          </a:p>
          <a:p>
            <a:r>
              <a:rPr lang="en-US" sz="2000" dirty="0" smtClean="0"/>
              <a:t>Go to </a:t>
            </a:r>
            <a:r>
              <a:rPr lang="en-US" sz="2000" dirty="0" smtClean="0">
                <a:hlinkClick r:id="rId2"/>
              </a:rPr>
              <a:t>www.BetterFutureStartsToday.net</a:t>
            </a:r>
            <a:r>
              <a:rPr lang="en-US" sz="2000" dirty="0" smtClean="0"/>
              <a:t> / ____   your name and select the business presentation you like the best </a:t>
            </a:r>
            <a:r>
              <a:rPr lang="is-IS" sz="2000" dirty="0" smtClean="0"/>
              <a:t>…  Then  personalize it with your pictures and your story.</a:t>
            </a:r>
          </a:p>
        </p:txBody>
      </p:sp>
    </p:spTree>
    <p:extLst>
      <p:ext uri="{BB962C8B-B14F-4D97-AF65-F5344CB8AC3E}">
        <p14:creationId xmlns:p14="http://schemas.microsoft.com/office/powerpoint/2010/main" val="3711400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7257" y="3180390"/>
            <a:ext cx="3097704" cy="1689107"/>
          </a:xfrm>
          <a:prstGeom prst="rect">
            <a:avLst/>
          </a:prstGeom>
        </p:spPr>
      </p:pic>
      <p:sp>
        <p:nvSpPr>
          <p:cNvPr id="2" name="Title 1"/>
          <p:cNvSpPr>
            <a:spLocks noGrp="1"/>
          </p:cNvSpPr>
          <p:nvPr>
            <p:ph type="title"/>
          </p:nvPr>
        </p:nvSpPr>
        <p:spPr>
          <a:xfrm>
            <a:off x="1025645" y="316956"/>
            <a:ext cx="7249853" cy="583195"/>
          </a:xfrm>
          <a:ln>
            <a:solidFill>
              <a:schemeClr val="accent6">
                <a:lumMod val="75000"/>
              </a:schemeClr>
            </a:solidFill>
          </a:ln>
        </p:spPr>
        <p:txBody>
          <a:bodyPr>
            <a:normAutofit/>
          </a:bodyPr>
          <a:lstStyle/>
          <a:p>
            <a:r>
              <a:rPr lang="en-US" sz="2800" dirty="0" smtClean="0"/>
              <a:t>November/December Strategy Forum Schedule</a:t>
            </a:r>
            <a:endParaRPr lang="en-US" sz="2800" dirty="0"/>
          </a:p>
        </p:txBody>
      </p:sp>
      <p:sp>
        <p:nvSpPr>
          <p:cNvPr id="5" name="TextBox 4"/>
          <p:cNvSpPr txBox="1"/>
          <p:nvPr/>
        </p:nvSpPr>
        <p:spPr>
          <a:xfrm>
            <a:off x="415854" y="1087509"/>
            <a:ext cx="7859644" cy="2400657"/>
          </a:xfrm>
          <a:prstGeom prst="rect">
            <a:avLst/>
          </a:prstGeom>
          <a:noFill/>
        </p:spPr>
        <p:txBody>
          <a:bodyPr wrap="square" rtlCol="0">
            <a:spAutoFit/>
          </a:bodyPr>
          <a:lstStyle/>
          <a:p>
            <a:r>
              <a:rPr lang="en-US" sz="2000" dirty="0"/>
              <a:t>Tuesday </a:t>
            </a:r>
            <a:r>
              <a:rPr lang="en-US" sz="2000" dirty="0" smtClean="0"/>
              <a:t>Nov 1 --- Shaklee Product Collection for 	Healthy Digestion</a:t>
            </a:r>
            <a:endParaRPr lang="en-US" sz="2000" dirty="0"/>
          </a:p>
          <a:p>
            <a:r>
              <a:rPr lang="en-US" sz="2000" dirty="0"/>
              <a:t>Tuesday </a:t>
            </a:r>
            <a:r>
              <a:rPr lang="en-US" sz="2000" dirty="0" smtClean="0"/>
              <a:t>Nov 8 </a:t>
            </a:r>
            <a:r>
              <a:rPr lang="mr-IN" sz="2000" dirty="0" smtClean="0"/>
              <a:t>–</a:t>
            </a:r>
            <a:r>
              <a:rPr lang="en-US" sz="2000" dirty="0" smtClean="0"/>
              <a:t> Discover Shaklee Event &amp; “Put Your Passion in it Place.” .. 							Ashley McDonald </a:t>
            </a:r>
          </a:p>
          <a:p>
            <a:r>
              <a:rPr lang="en-US" sz="2000" dirty="0" smtClean="0"/>
              <a:t>Tuesday Nov 15 – New Directors Take Off Plan </a:t>
            </a:r>
          </a:p>
          <a:p>
            <a:endParaRPr lang="en-US" sz="1000" dirty="0"/>
          </a:p>
          <a:p>
            <a:r>
              <a:rPr lang="en-US" sz="2000" dirty="0" smtClean="0"/>
              <a:t>BREAK  -- Happy Thanksgiving .. 										We are thankful for you!</a:t>
            </a:r>
          </a:p>
          <a:p>
            <a:endParaRPr lang="en-US" sz="1000" dirty="0" smtClean="0"/>
          </a:p>
          <a:p>
            <a:endParaRPr lang="en-US" sz="1000" dirty="0" smtClean="0"/>
          </a:p>
        </p:txBody>
      </p:sp>
      <p:pic>
        <p:nvPicPr>
          <p:cNvPr id="4" name="Picture 3"/>
          <p:cNvPicPr>
            <a:picLocks noChangeAspect="1"/>
          </p:cNvPicPr>
          <p:nvPr/>
        </p:nvPicPr>
        <p:blipFill>
          <a:blip r:embed="rId3"/>
          <a:stretch>
            <a:fillRect/>
          </a:stretch>
        </p:blipFill>
        <p:spPr>
          <a:xfrm>
            <a:off x="5560475" y="2218652"/>
            <a:ext cx="3361142" cy="1428372"/>
          </a:xfrm>
          <a:prstGeom prst="rect">
            <a:avLst/>
          </a:prstGeom>
        </p:spPr>
      </p:pic>
      <p:sp>
        <p:nvSpPr>
          <p:cNvPr id="6" name="Rectangle 5"/>
          <p:cNvSpPr/>
          <p:nvPr/>
        </p:nvSpPr>
        <p:spPr>
          <a:xfrm>
            <a:off x="3354961" y="3647024"/>
            <a:ext cx="5789039" cy="1323439"/>
          </a:xfrm>
          <a:prstGeom prst="rect">
            <a:avLst/>
          </a:prstGeom>
        </p:spPr>
        <p:txBody>
          <a:bodyPr wrap="square">
            <a:spAutoFit/>
          </a:bodyPr>
          <a:lstStyle/>
          <a:p>
            <a:r>
              <a:rPr lang="en-US" sz="2000" dirty="0"/>
              <a:t>Tuesday December  6 </a:t>
            </a:r>
            <a:r>
              <a:rPr lang="mr-IN" sz="2000" dirty="0"/>
              <a:t>–</a:t>
            </a:r>
            <a:endParaRPr lang="en-US" sz="2000" dirty="0"/>
          </a:p>
          <a:p>
            <a:r>
              <a:rPr lang="en-US" sz="2000" dirty="0"/>
              <a:t>Tuesday December 12 </a:t>
            </a:r>
            <a:r>
              <a:rPr lang="mr-IN" sz="2000" dirty="0"/>
              <a:t>–</a:t>
            </a:r>
            <a:endParaRPr lang="en-US" sz="2000" dirty="0"/>
          </a:p>
          <a:p>
            <a:r>
              <a:rPr lang="en-US" sz="2000" dirty="0"/>
              <a:t>Happy Holidays </a:t>
            </a:r>
            <a:r>
              <a:rPr lang="mr-IN" sz="2000" dirty="0"/>
              <a:t>–</a:t>
            </a:r>
            <a:r>
              <a:rPr lang="en-US" sz="2000" dirty="0"/>
              <a:t> We will return in early Jan ( see </a:t>
            </a:r>
            <a:r>
              <a:rPr lang="en-US" sz="2000" dirty="0" smtClean="0"/>
              <a:t>			Learning </a:t>
            </a:r>
            <a:r>
              <a:rPr lang="en-US" sz="2000" dirty="0"/>
              <a:t>from the </a:t>
            </a:r>
            <a:r>
              <a:rPr lang="en-US" sz="2000" dirty="0" smtClean="0"/>
              <a:t>Masters </a:t>
            </a:r>
            <a:r>
              <a:rPr lang="en-US" sz="2000" dirty="0"/>
              <a:t>FB  for details )</a:t>
            </a:r>
          </a:p>
        </p:txBody>
      </p:sp>
    </p:spTree>
    <p:extLst>
      <p:ext uri="{BB962C8B-B14F-4D97-AF65-F5344CB8AC3E}">
        <p14:creationId xmlns:p14="http://schemas.microsoft.com/office/powerpoint/2010/main" val="33026185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121997"/>
          </a:xfrm>
        </p:spPr>
        <p:txBody>
          <a:bodyPr>
            <a:normAutofit fontScale="90000"/>
          </a:bodyPr>
          <a:lstStyle/>
          <a:p>
            <a:r>
              <a:rPr lang="en-US" dirty="0"/>
              <a:t> </a:t>
            </a:r>
            <a:r>
              <a:rPr lang="en-US" sz="3100" dirty="0"/>
              <a:t>"The Constable family LOVES you Crystal Johnson!! If you want to feel better- call her. Finn says thanks </a:t>
            </a:r>
            <a:r>
              <a:rPr lang="en-US" sz="3100" dirty="0" smtClean="0"/>
              <a:t>too” </a:t>
            </a:r>
            <a:endParaRPr lang="en-US" sz="3100" dirty="0"/>
          </a:p>
        </p:txBody>
      </p:sp>
      <p:pic>
        <p:nvPicPr>
          <p:cNvPr id="4" name="Content Placeholder 3"/>
          <p:cNvPicPr>
            <a:picLocks noGrp="1" noChangeAspect="1"/>
          </p:cNvPicPr>
          <p:nvPr>
            <p:ph idx="1"/>
          </p:nvPr>
        </p:nvPicPr>
        <p:blipFill>
          <a:blip r:embed="rId2"/>
          <a:srcRect l="-111627" r="-111627"/>
          <a:stretch>
            <a:fillRect/>
          </a:stretch>
        </p:blipFill>
        <p:spPr>
          <a:xfrm>
            <a:off x="457200" y="1488841"/>
            <a:ext cx="8229600" cy="3394472"/>
          </a:xfrm>
        </p:spPr>
      </p:pic>
    </p:spTree>
    <p:extLst>
      <p:ext uri="{BB962C8B-B14F-4D97-AF65-F5344CB8AC3E}">
        <p14:creationId xmlns:p14="http://schemas.microsoft.com/office/powerpoint/2010/main" val="242229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352949"/>
          </a:xfrm>
        </p:spPr>
        <p:txBody>
          <a:bodyPr>
            <a:normAutofit/>
          </a:bodyPr>
          <a:lstStyle/>
          <a:p>
            <a:r>
              <a:rPr lang="en-US" sz="3200" dirty="0" smtClean="0"/>
              <a:t>Lessons From the Leadership Weekend		What </a:t>
            </a:r>
            <a:r>
              <a:rPr lang="en-US" sz="3200" dirty="0"/>
              <a:t>I </a:t>
            </a:r>
            <a:r>
              <a:rPr lang="en-US" sz="3200" dirty="0" smtClean="0"/>
              <a:t>Learned About Connection</a:t>
            </a:r>
            <a:endParaRPr lang="en-US" sz="3200" dirty="0"/>
          </a:p>
        </p:txBody>
      </p:sp>
      <p:sp>
        <p:nvSpPr>
          <p:cNvPr id="3" name="Content Placeholder 2"/>
          <p:cNvSpPr>
            <a:spLocks noGrp="1"/>
          </p:cNvSpPr>
          <p:nvPr>
            <p:ph idx="1"/>
          </p:nvPr>
        </p:nvSpPr>
        <p:spPr>
          <a:xfrm>
            <a:off x="457200" y="1558928"/>
            <a:ext cx="8229600" cy="3310315"/>
          </a:xfrm>
        </p:spPr>
        <p:txBody>
          <a:bodyPr>
            <a:normAutofit lnSpcReduction="10000"/>
          </a:bodyPr>
          <a:lstStyle/>
          <a:p>
            <a:r>
              <a:rPr lang="en-US" sz="2000" dirty="0" smtClean="0"/>
              <a:t>I am often known as the Resident Analytical in groups to which I belong.</a:t>
            </a:r>
          </a:p>
          <a:p>
            <a:r>
              <a:rPr lang="en-US" sz="2000" dirty="0" smtClean="0"/>
              <a:t>I am the go-to person for details, qualifications, numbers analysis, etc.</a:t>
            </a:r>
          </a:p>
          <a:p>
            <a:r>
              <a:rPr lang="en-US" sz="2000" dirty="0" smtClean="0"/>
              <a:t>I love facts</a:t>
            </a:r>
            <a:r>
              <a:rPr lang="mr-IN" sz="2000" dirty="0" smtClean="0"/>
              <a:t>…</a:t>
            </a:r>
            <a:r>
              <a:rPr lang="en-US" sz="2000" dirty="0" smtClean="0"/>
              <a:t>  </a:t>
            </a:r>
          </a:p>
          <a:p>
            <a:pPr marL="0" indent="0">
              <a:buNone/>
            </a:pPr>
            <a:r>
              <a:rPr lang="en-US" sz="2000" dirty="0" smtClean="0"/>
              <a:t>But this weekend, I confronted a downside to fact-spouting </a:t>
            </a:r>
            <a:r>
              <a:rPr lang="mr-IN" sz="2000" dirty="0" smtClean="0"/>
              <a:t>…</a:t>
            </a:r>
            <a:endParaRPr lang="en-US" sz="2000" dirty="0" smtClean="0"/>
          </a:p>
          <a:p>
            <a:pPr marL="0" indent="0">
              <a:buNone/>
            </a:pPr>
            <a:r>
              <a:rPr lang="en-US" sz="2000" dirty="0" smtClean="0"/>
              <a:t>My comfort with being analytical came from my discomfort of expressing my feelings.  </a:t>
            </a:r>
          </a:p>
          <a:p>
            <a:pPr marL="0" indent="0">
              <a:buNone/>
            </a:pPr>
            <a:r>
              <a:rPr lang="en-US" sz="2000" dirty="0" smtClean="0"/>
              <a:t>And why is that important?   Because that is how human beings deepen connections</a:t>
            </a:r>
            <a:r>
              <a:rPr lang="mr-IN" sz="2000" dirty="0" smtClean="0"/>
              <a:t>…</a:t>
            </a:r>
            <a:r>
              <a:rPr lang="en-US" sz="2000" dirty="0" smtClean="0"/>
              <a:t>.through expressing their feelings.</a:t>
            </a:r>
            <a:endParaRPr lang="en-US" sz="2000" dirty="0"/>
          </a:p>
          <a:p>
            <a:endParaRPr lang="en-US" sz="2000" dirty="0" smtClean="0"/>
          </a:p>
          <a:p>
            <a:pPr marL="0" indent="0">
              <a:buNone/>
            </a:pPr>
            <a:r>
              <a:rPr lang="en-US" sz="2000" dirty="0" smtClean="0"/>
              <a:t>So now THAT is what I am working on !					Crystal</a:t>
            </a:r>
            <a:endParaRPr lang="en-US" sz="2000" dirty="0"/>
          </a:p>
        </p:txBody>
      </p:sp>
    </p:spTree>
    <p:extLst>
      <p:ext uri="{BB962C8B-B14F-4D97-AF65-F5344CB8AC3E}">
        <p14:creationId xmlns:p14="http://schemas.microsoft.com/office/powerpoint/2010/main" val="1500066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cdnpix.com/show/imgs/740b5ce34838e2837c5991962c693278.jpg"/>
          <p:cNvPicPr/>
          <p:nvPr/>
        </p:nvPicPr>
        <p:blipFill>
          <a:blip r:embed="rId2">
            <a:extLst>
              <a:ext uri="{28A0092B-C50C-407E-A947-70E740481C1C}">
                <a14:useLocalDpi xmlns:a14="http://schemas.microsoft.com/office/drawing/2010/main" val="0"/>
              </a:ext>
            </a:extLst>
          </a:blip>
          <a:srcRect/>
          <a:stretch>
            <a:fillRect/>
          </a:stretch>
        </p:blipFill>
        <p:spPr bwMode="auto">
          <a:xfrm>
            <a:off x="1404549" y="0"/>
            <a:ext cx="6791861" cy="5143500"/>
          </a:xfrm>
          <a:prstGeom prst="rect">
            <a:avLst/>
          </a:prstGeom>
          <a:noFill/>
          <a:ln>
            <a:noFill/>
          </a:ln>
        </p:spPr>
      </p:pic>
    </p:spTree>
    <p:extLst>
      <p:ext uri="{BB962C8B-B14F-4D97-AF65-F5344CB8AC3E}">
        <p14:creationId xmlns:p14="http://schemas.microsoft.com/office/powerpoint/2010/main" val="2840129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masterofsomethingyet.files.wordpress.com/2013/09/eleanor-roosevelt-quote-2.jpg"/>
          <p:cNvPicPr/>
          <p:nvPr/>
        </p:nvPicPr>
        <p:blipFill>
          <a:blip r:embed="rId2">
            <a:extLst>
              <a:ext uri="{28A0092B-C50C-407E-A947-70E740481C1C}">
                <a14:useLocalDpi xmlns:a14="http://schemas.microsoft.com/office/drawing/2010/main" val="0"/>
              </a:ext>
            </a:extLst>
          </a:blip>
          <a:srcRect/>
          <a:stretch>
            <a:fillRect/>
          </a:stretch>
        </p:blipFill>
        <p:spPr bwMode="auto">
          <a:xfrm>
            <a:off x="1289108" y="461905"/>
            <a:ext cx="6637938" cy="4388093"/>
          </a:xfrm>
          <a:prstGeom prst="rect">
            <a:avLst/>
          </a:prstGeom>
          <a:noFill/>
          <a:ln>
            <a:noFill/>
          </a:ln>
        </p:spPr>
      </p:pic>
    </p:spTree>
    <p:extLst>
      <p:ext uri="{BB962C8B-B14F-4D97-AF65-F5344CB8AC3E}">
        <p14:creationId xmlns:p14="http://schemas.microsoft.com/office/powerpoint/2010/main" val="2448718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968532"/>
            <a:ext cx="6386285" cy="2468470"/>
          </a:xfrm>
        </p:spPr>
      </p:pic>
      <p:sp>
        <p:nvSpPr>
          <p:cNvPr id="2" name="Title 1"/>
          <p:cNvSpPr>
            <a:spLocks noGrp="1"/>
          </p:cNvSpPr>
          <p:nvPr>
            <p:ph type="title"/>
          </p:nvPr>
        </p:nvSpPr>
        <p:spPr>
          <a:xfrm>
            <a:off x="326571" y="3066143"/>
            <a:ext cx="8483600" cy="1850571"/>
          </a:xfrm>
          <a:ln>
            <a:solidFill>
              <a:srgbClr val="FF0000"/>
            </a:solidFill>
          </a:ln>
        </p:spPr>
        <p:txBody>
          <a:bodyPr>
            <a:normAutofit/>
          </a:bodyPr>
          <a:lstStyle/>
          <a:p>
            <a:pPr algn="l"/>
            <a:r>
              <a:rPr lang="en-US" sz="4900" dirty="0" smtClean="0">
                <a:solidFill>
                  <a:srgbClr val="FF0000"/>
                </a:solidFill>
              </a:rPr>
              <a:t>			</a:t>
            </a:r>
            <a:r>
              <a:rPr lang="en-US" dirty="0" smtClean="0">
                <a:solidFill>
                  <a:srgbClr val="FF0000"/>
                </a:solidFill>
              </a:rPr>
              <a:t> Harper &amp; Ryan Guerra Story	</a:t>
            </a:r>
            <a:r>
              <a:rPr lang="en-US" dirty="0">
                <a:solidFill>
                  <a:srgbClr val="FF0000"/>
                </a:solidFill>
              </a:rPr>
              <a:t> </a:t>
            </a:r>
            <a:r>
              <a:rPr lang="en-US" dirty="0" smtClean="0">
                <a:solidFill>
                  <a:srgbClr val="FF0000"/>
                </a:solidFill>
              </a:rPr>
              <a:t>     </a:t>
            </a:r>
            <a:r>
              <a:rPr lang="en-US" sz="3600" dirty="0">
                <a:solidFill>
                  <a:srgbClr val="FF0000"/>
                </a:solidFill>
              </a:rPr>
              <a:t/>
            </a:r>
            <a:br>
              <a:rPr lang="en-US" sz="3600" dirty="0">
                <a:solidFill>
                  <a:srgbClr val="FF0000"/>
                </a:solidFill>
              </a:rPr>
            </a:br>
            <a:r>
              <a:rPr lang="en-US" sz="3600" dirty="0" smtClean="0">
                <a:solidFill>
                  <a:srgbClr val="FF0000"/>
                </a:solidFill>
              </a:rPr>
              <a:t>							October 25</a:t>
            </a:r>
            <a:endParaRPr lang="en-US" sz="2700" dirty="0"/>
          </a:p>
        </p:txBody>
      </p:sp>
      <p:sp>
        <p:nvSpPr>
          <p:cNvPr id="5" name="Rectangle 4"/>
          <p:cNvSpPr/>
          <p:nvPr/>
        </p:nvSpPr>
        <p:spPr>
          <a:xfrm>
            <a:off x="654174" y="353162"/>
            <a:ext cx="7473828"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#9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9777</TotalTime>
  <Words>710</Words>
  <Application>Microsoft Office PowerPoint</Application>
  <PresentationFormat>On-screen Show (16:9)</PresentationFormat>
  <Paragraphs>105</Paragraphs>
  <Slides>46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Helvetica</vt:lpstr>
      <vt:lpstr>Mangal</vt:lpstr>
      <vt:lpstr>Office Theme</vt:lpstr>
      <vt:lpstr>Will’s Health Story</vt:lpstr>
      <vt:lpstr>PowerPoint Presentation</vt:lpstr>
      <vt:lpstr>PowerPoint Presentation</vt:lpstr>
      <vt:lpstr>The Power of our Stories – Crystal Johnson </vt:lpstr>
      <vt:lpstr> "The Constable family LOVES you Crystal Johnson!! If you want to feel better- call her. Finn says thanks too” </vt:lpstr>
      <vt:lpstr>Lessons From the Leadership Weekend  What I Learned About Connection</vt:lpstr>
      <vt:lpstr>PowerPoint Presentation</vt:lpstr>
      <vt:lpstr>PowerPoint Presentation</vt:lpstr>
      <vt:lpstr>    Harper &amp; Ryan Guerra Story               October 25</vt:lpstr>
      <vt:lpstr>Our Strategy Team </vt:lpstr>
      <vt:lpstr>Objectives for Strategies Forum Session 9 Harper &amp; Ryan Guerra 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Steps for Session 9</vt:lpstr>
      <vt:lpstr>November/December Strategy Forum Schedule</vt:lpstr>
      <vt:lpstr>Shaklee Video &amp; Audio Archives This webinar is archived on BetterFutureStartsToday.net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114</cp:revision>
  <dcterms:created xsi:type="dcterms:W3CDTF">2016-08-18T02:28:39Z</dcterms:created>
  <dcterms:modified xsi:type="dcterms:W3CDTF">2016-10-24T23:45:48Z</dcterms:modified>
</cp:coreProperties>
</file>