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media/image11.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6"/>
  </p:notesMasterIdLst>
  <p:handoutMasterIdLst>
    <p:handoutMasterId r:id="rId47"/>
  </p:handoutMasterIdLst>
  <p:sldIdLst>
    <p:sldId id="339" r:id="rId2"/>
    <p:sldId id="341" r:id="rId3"/>
    <p:sldId id="342" r:id="rId4"/>
    <p:sldId id="343" r:id="rId5"/>
    <p:sldId id="340" r:id="rId6"/>
    <p:sldId id="274" r:id="rId7"/>
    <p:sldId id="275" r:id="rId8"/>
    <p:sldId id="273" r:id="rId9"/>
    <p:sldId id="337" r:id="rId10"/>
    <p:sldId id="370" r:id="rId11"/>
    <p:sldId id="375" r:id="rId12"/>
    <p:sldId id="372" r:id="rId13"/>
    <p:sldId id="385" r:id="rId14"/>
    <p:sldId id="386" r:id="rId15"/>
    <p:sldId id="377" r:id="rId16"/>
    <p:sldId id="378" r:id="rId17"/>
    <p:sldId id="379" r:id="rId18"/>
    <p:sldId id="380" r:id="rId19"/>
    <p:sldId id="381" r:id="rId20"/>
    <p:sldId id="382" r:id="rId21"/>
    <p:sldId id="383" r:id="rId22"/>
    <p:sldId id="384" r:id="rId23"/>
    <p:sldId id="361" r:id="rId24"/>
    <p:sldId id="363" r:id="rId25"/>
    <p:sldId id="364" r:id="rId26"/>
    <p:sldId id="365" r:id="rId27"/>
    <p:sldId id="366" r:id="rId28"/>
    <p:sldId id="367" r:id="rId29"/>
    <p:sldId id="387" r:id="rId30"/>
    <p:sldId id="388" r:id="rId31"/>
    <p:sldId id="349" r:id="rId32"/>
    <p:sldId id="376" r:id="rId33"/>
    <p:sldId id="338" r:id="rId34"/>
    <p:sldId id="344" r:id="rId35"/>
    <p:sldId id="362" r:id="rId36"/>
    <p:sldId id="353" r:id="rId37"/>
    <p:sldId id="371" r:id="rId38"/>
    <p:sldId id="373" r:id="rId39"/>
    <p:sldId id="374" r:id="rId40"/>
    <p:sldId id="277" r:id="rId41"/>
    <p:sldId id="265" r:id="rId42"/>
    <p:sldId id="266" r:id="rId43"/>
    <p:sldId id="267" r:id="rId44"/>
    <p:sldId id="276" r:id="rId45"/>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75" d="100"/>
          <a:sy n="75" d="100"/>
        </p:scale>
        <p:origin x="-856" y="-18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notesMaster" Target="notesMasters/notesMaster1.xml"/><Relationship Id="rId47" Type="http://schemas.openxmlformats.org/officeDocument/2006/relationships/handoutMaster" Target="handoutMasters/handoutMaster1.xml"/><Relationship Id="rId48" Type="http://schemas.openxmlformats.org/officeDocument/2006/relationships/printerSettings" Target="printerSettings/printerSettings1.bin"/><Relationship Id="rId49" Type="http://schemas.openxmlformats.org/officeDocument/2006/relationships/presProps" Target="pres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50" Type="http://schemas.openxmlformats.org/officeDocument/2006/relationships/viewProps" Target="viewProps.xml"/><Relationship Id="rId51" Type="http://schemas.openxmlformats.org/officeDocument/2006/relationships/theme" Target="theme/theme1.xml"/><Relationship Id="rId52"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80381F-6A81-334A-A01C-30F1A0CEA66B}" type="datetimeFigureOut">
              <a:rPr lang="en-US" smtClean="0"/>
              <a:t>10/17/16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51CFB07-C05D-5B42-B048-572B2AA2C681}" type="slidenum">
              <a:rPr lang="en-US" smtClean="0"/>
              <a:t>‹#›</a:t>
            </a:fld>
            <a:endParaRPr lang="en-US"/>
          </a:p>
        </p:txBody>
      </p:sp>
    </p:spTree>
    <p:extLst>
      <p:ext uri="{BB962C8B-B14F-4D97-AF65-F5344CB8AC3E}">
        <p14:creationId xmlns:p14="http://schemas.microsoft.com/office/powerpoint/2010/main" val="2109945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E279C3-76EC-A744-9F26-A92392B9C9C0}" type="datetimeFigureOut">
              <a:rPr lang="en-US" smtClean="0"/>
              <a:t>10/17/16</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DA547-66B6-1445-8A66-7B3B5A68B641}" type="slidenum">
              <a:rPr lang="en-US" smtClean="0"/>
              <a:t>‹#›</a:t>
            </a:fld>
            <a:endParaRPr lang="en-US"/>
          </a:p>
        </p:txBody>
      </p:sp>
    </p:spTree>
    <p:extLst>
      <p:ext uri="{BB962C8B-B14F-4D97-AF65-F5344CB8AC3E}">
        <p14:creationId xmlns:p14="http://schemas.microsoft.com/office/powerpoint/2010/main" val="205629165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974569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318733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467417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21AB904-0E02-8346-9EC7-0C4F1AC699C6}" type="datetimeFigureOut">
              <a:rPr lang="en-US" smtClean="0"/>
              <a:t>10/17/16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773392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21AB904-0E02-8346-9EC7-0C4F1AC699C6}" type="datetimeFigureOut">
              <a:rPr lang="en-US" smtClean="0"/>
              <a:t>10/17/16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3752924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21AB904-0E02-8346-9EC7-0C4F1AC699C6}" type="datetimeFigureOut">
              <a:rPr lang="en-US" smtClean="0"/>
              <a:t>10/17/16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3029177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21AB904-0E02-8346-9EC7-0C4F1AC699C6}" type="datetimeFigureOut">
              <a:rPr lang="en-US" smtClean="0"/>
              <a:t>10/17/16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20735471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21AB904-0E02-8346-9EC7-0C4F1AC699C6}" type="datetimeFigureOut">
              <a:rPr lang="en-US" smtClean="0"/>
              <a:t>10/17/16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859068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1AB904-0E02-8346-9EC7-0C4F1AC699C6}" type="datetimeFigureOut">
              <a:rPr lang="en-US" smtClean="0"/>
              <a:t>10/17/16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32411811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4202755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21AB904-0E02-8346-9EC7-0C4F1AC699C6}" type="datetimeFigureOut">
              <a:rPr lang="en-US" smtClean="0"/>
              <a:t>10/17/16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6C32D8-E308-2649-813D-C0FCD852E51C}" type="slidenum">
              <a:rPr lang="en-US" smtClean="0"/>
              <a:t>‹#›</a:t>
            </a:fld>
            <a:endParaRPr lang="en-US"/>
          </a:p>
        </p:txBody>
      </p:sp>
    </p:spTree>
    <p:extLst>
      <p:ext uri="{BB962C8B-B14F-4D97-AF65-F5344CB8AC3E}">
        <p14:creationId xmlns:p14="http://schemas.microsoft.com/office/powerpoint/2010/main" val="15479044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E21AB904-0E02-8346-9EC7-0C4F1AC699C6}" type="datetimeFigureOut">
              <a:rPr lang="en-US" smtClean="0"/>
              <a:t>10/17/16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6C32D8-E308-2649-813D-C0FCD852E51C}" type="slidenum">
              <a:rPr lang="en-US" smtClean="0"/>
              <a:t>‹#›</a:t>
            </a:fld>
            <a:endParaRPr lang="en-US"/>
          </a:p>
        </p:txBody>
      </p:sp>
    </p:spTree>
    <p:extLst>
      <p:ext uri="{BB962C8B-B14F-4D97-AF65-F5344CB8AC3E}">
        <p14:creationId xmlns:p14="http://schemas.microsoft.com/office/powerpoint/2010/main" val="3339682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g"/><Relationship Id="rId1" Type="http://schemas.openxmlformats.org/officeDocument/2006/relationships/slideLayout" Target="../slideLayouts/slideLayout2.xml"/><Relationship Id="rId2" Type="http://schemas.openxmlformats.org/officeDocument/2006/relationships/image" Target="../media/image22.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 Id="rId3" Type="http://schemas.openxmlformats.org/officeDocument/2006/relationships/image" Target="../media/image26.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 Id="rId3" Type="http://schemas.openxmlformats.org/officeDocument/2006/relationships/image" Target="../media/image2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png"/><Relationship Id="rId5" Type="http://schemas.openxmlformats.org/officeDocument/2006/relationships/image" Target="../media/image31.png"/><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 Id="rId3" Type="http://schemas.openxmlformats.org/officeDocument/2006/relationships/image" Target="../media/image3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 Id="rId3" Type="http://schemas.openxmlformats.org/officeDocument/2006/relationships/image" Target="../media/image3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 Id="rId3" Type="http://schemas.openxmlformats.org/officeDocument/2006/relationships/image" Target="../media/image3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png"/><Relationship Id="rId3" Type="http://schemas.openxmlformats.org/officeDocument/2006/relationships/image" Target="../media/image4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 Id="rId3" Type="http://schemas.openxmlformats.org/officeDocument/2006/relationships/image" Target="../media/image4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facebook.com/stephanie.bruce.71"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6.jpg"/><Relationship Id="rId5" Type="http://schemas.openxmlformats.org/officeDocument/2006/relationships/image" Target="../media/image7.png"/><Relationship Id="rId6" Type="http://schemas.openxmlformats.org/officeDocument/2006/relationships/image" Target="../media/image8.jpg"/><Relationship Id="rId7" Type="http://schemas.openxmlformats.org/officeDocument/2006/relationships/image" Target="../media/image9.jpg"/><Relationship Id="rId8" Type="http://schemas.openxmlformats.org/officeDocument/2006/relationships/image" Target="../media/image10.jpg"/><Relationship Id="rId9" Type="http://schemas.openxmlformats.org/officeDocument/2006/relationships/image" Target="../media/image11.jpg"/><Relationship Id="rId10" Type="http://schemas.openxmlformats.org/officeDocument/2006/relationships/image" Target="../media/image12.jp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a:t>Owner's Manual for a Life </a:t>
            </a:r>
            <a:r>
              <a:rPr lang="en-US" sz="3200" dirty="0" smtClean="0"/>
              <a:t>Within </a:t>
            </a:r>
            <a:r>
              <a:rPr lang="en-US" sz="3200" dirty="0"/>
              <a:t>Time and Space </a:t>
            </a:r>
            <a:br>
              <a:rPr lang="en-US" sz="3200" dirty="0"/>
            </a:br>
            <a:endParaRPr lang="en-US" sz="3200" dirty="0"/>
          </a:p>
        </p:txBody>
      </p:sp>
      <p:sp>
        <p:nvSpPr>
          <p:cNvPr id="3" name="Content Placeholder 2"/>
          <p:cNvSpPr>
            <a:spLocks noGrp="1"/>
          </p:cNvSpPr>
          <p:nvPr>
            <p:ph idx="1"/>
          </p:nvPr>
        </p:nvSpPr>
        <p:spPr>
          <a:xfrm>
            <a:off x="457200" y="543700"/>
            <a:ext cx="8393384" cy="4619046"/>
          </a:xfrm>
        </p:spPr>
        <p:txBody>
          <a:bodyPr>
            <a:normAutofit fontScale="85000" lnSpcReduction="10000"/>
          </a:bodyPr>
          <a:lstStyle/>
          <a:p>
            <a:endParaRPr lang="en-US" sz="1800" dirty="0"/>
          </a:p>
          <a:p>
            <a:pPr marL="0" indent="0">
              <a:buNone/>
            </a:pPr>
            <a:r>
              <a:rPr lang="en-US" sz="1800" dirty="0"/>
              <a:t>Package Contents:</a:t>
            </a:r>
          </a:p>
          <a:p>
            <a:pPr marL="0" indent="0">
              <a:buNone/>
            </a:pPr>
            <a:r>
              <a:rPr lang="en-US" sz="1800" dirty="0"/>
              <a:t>    1. Thinker </a:t>
            </a:r>
            <a:r>
              <a:rPr lang="en-US" sz="1800" dirty="0" smtClean="0"/>
              <a:t>(</a:t>
            </a:r>
            <a:r>
              <a:rPr lang="en-US" sz="1800" dirty="0" smtClean="0"/>
              <a:t>you)</a:t>
            </a:r>
            <a:r>
              <a:rPr lang="en-US" sz="1800" dirty="0" smtClean="0"/>
              <a:t>) </a:t>
            </a:r>
            <a:endParaRPr lang="en-US" sz="1800" dirty="0"/>
          </a:p>
          <a:p>
            <a:pPr marL="0" indent="0">
              <a:buNone/>
            </a:pPr>
            <a:r>
              <a:rPr lang="en-US" sz="1800" dirty="0"/>
              <a:t>    2. Magical Universe with unyielding principals </a:t>
            </a:r>
          </a:p>
          <a:p>
            <a:pPr marL="0" indent="0">
              <a:buNone/>
            </a:pPr>
            <a:r>
              <a:rPr lang="en-US" sz="1800" dirty="0"/>
              <a:t>Instructions:</a:t>
            </a:r>
          </a:p>
          <a:p>
            <a:pPr marL="0" indent="0">
              <a:buNone/>
            </a:pPr>
            <a:r>
              <a:rPr lang="en-US" sz="1800" dirty="0"/>
              <a:t>    1. Think about desired manifestation in its final form (the end result).</a:t>
            </a:r>
          </a:p>
          <a:p>
            <a:pPr marL="0" indent="0">
              <a:buNone/>
            </a:pPr>
            <a:r>
              <a:rPr lang="en-US" sz="1800" dirty="0"/>
              <a:t>    2. Physically follow hunches, instincts, and intuition - enabling movement in the direction of final form. </a:t>
            </a:r>
          </a:p>
          <a:p>
            <a:pPr marL="0" indent="0">
              <a:buNone/>
            </a:pPr>
            <a:r>
              <a:rPr lang="en-US" sz="1800" dirty="0"/>
              <a:t>Expected Results: </a:t>
            </a:r>
          </a:p>
          <a:p>
            <a:pPr marL="0" indent="0">
              <a:buNone/>
            </a:pPr>
            <a:r>
              <a:rPr lang="en-US" sz="1800" dirty="0"/>
              <a:t>Manifestation will slip into Thinker's life when least expected, likely via so-called coincidences and accidents, unless contradictory thoughts are entertained. </a:t>
            </a:r>
          </a:p>
          <a:p>
            <a:pPr marL="0" indent="0">
              <a:buNone/>
            </a:pPr>
            <a:endParaRPr lang="en-US" sz="1800" dirty="0"/>
          </a:p>
          <a:p>
            <a:pPr marL="0" indent="0">
              <a:buNone/>
            </a:pPr>
            <a:r>
              <a:rPr lang="en-US" sz="1800" dirty="0"/>
              <a:t>Manufacturer's Note:</a:t>
            </a:r>
          </a:p>
          <a:p>
            <a:pPr marL="0" indent="0">
              <a:buNone/>
            </a:pPr>
            <a:r>
              <a:rPr lang="en-US" sz="1800" dirty="0"/>
              <a:t>Believing in the necessities of blood, sweat, and tears, OR sacrifice, worthiness, and years may severely impede the manifestation process, as will worrying about the "</a:t>
            </a:r>
            <a:r>
              <a:rPr lang="en-US" sz="1800" dirty="0" err="1"/>
              <a:t>hows</a:t>
            </a:r>
            <a:r>
              <a:rPr lang="en-US" sz="1800" dirty="0"/>
              <a:t> and means" of attaining desired final form. Additionally, as long as Thinker consistently and perpetually physically moves as outlined, contradictory thoughts will be mitigated and weakened. In other words, as long as you keep doing your part, you needn't worry that you sometimes worry. </a:t>
            </a:r>
          </a:p>
          <a:p>
            <a:pPr marL="0" indent="0">
              <a:buNone/>
            </a:pPr>
            <a:r>
              <a:rPr lang="en-US" sz="1800" dirty="0"/>
              <a:t>Guaranteed results, </a:t>
            </a:r>
            <a:r>
              <a:rPr lang="en-US" sz="1800" dirty="0" smtClean="0"/>
              <a:t>	</a:t>
            </a:r>
            <a:r>
              <a:rPr lang="en-US" sz="1800" dirty="0"/>
              <a:t>   The </a:t>
            </a:r>
            <a:r>
              <a:rPr lang="en-US" sz="1800" dirty="0" smtClean="0"/>
              <a:t>Universe						barb</a:t>
            </a:r>
            <a:endParaRPr lang="en-US" sz="1800" dirty="0"/>
          </a:p>
        </p:txBody>
      </p:sp>
    </p:spTree>
    <p:extLst>
      <p:ext uri="{BB962C8B-B14F-4D97-AF65-F5344CB8AC3E}">
        <p14:creationId xmlns:p14="http://schemas.microsoft.com/office/powerpoint/2010/main" val="26559593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1506917"/>
          </a:xfrm>
          <a:ln>
            <a:solidFill>
              <a:schemeClr val="accent2">
                <a:lumMod val="75000"/>
              </a:schemeClr>
            </a:solidFill>
          </a:ln>
        </p:spPr>
        <p:txBody>
          <a:bodyPr>
            <a:normAutofit fontScale="90000"/>
          </a:bodyPr>
          <a:lstStyle/>
          <a:p>
            <a:r>
              <a:rPr lang="en-US" sz="3600" dirty="0" smtClean="0"/>
              <a:t>5 Day Reset or Reset and </a:t>
            </a:r>
            <a:r>
              <a:rPr lang="en-US" sz="3600" dirty="0" smtClean="0"/>
              <a:t>Detox –</a:t>
            </a:r>
            <a:br>
              <a:rPr lang="en-US" sz="3600" dirty="0" smtClean="0"/>
            </a:br>
            <a:r>
              <a:rPr lang="en-US" sz="3600" dirty="0" smtClean="0"/>
              <a:t>Strategies and Results – Kristen </a:t>
            </a:r>
            <a:r>
              <a:rPr lang="en-US" sz="3600" dirty="0" err="1" smtClean="0"/>
              <a:t>Jakubowski</a:t>
            </a:r>
            <a:r>
              <a:rPr lang="en-US" sz="3600" dirty="0" smtClean="0"/>
              <a:t/>
            </a:r>
            <a:br>
              <a:rPr lang="en-US" sz="3600" dirty="0" smtClean="0"/>
            </a:br>
            <a:r>
              <a:rPr lang="en-US" sz="3600" dirty="0" smtClean="0"/>
              <a:t>NEW Executive Coordinator !</a:t>
            </a:r>
            <a:endParaRPr lang="en-US" sz="3600" dirty="0"/>
          </a:p>
        </p:txBody>
      </p:sp>
      <p:pic>
        <p:nvPicPr>
          <p:cNvPr id="4" name="Content Placeholder 3" descr="Kristen Jakubowski 2.jpg"/>
          <p:cNvPicPr>
            <a:picLocks noGrp="1" noChangeAspect="1"/>
          </p:cNvPicPr>
          <p:nvPr>
            <p:ph idx="1"/>
          </p:nvPr>
        </p:nvPicPr>
        <p:blipFill>
          <a:blip r:embed="rId2">
            <a:extLst>
              <a:ext uri="{28A0092B-C50C-407E-A947-70E740481C1C}">
                <a14:useLocalDpi xmlns:a14="http://schemas.microsoft.com/office/drawing/2010/main" val="0"/>
              </a:ext>
            </a:extLst>
          </a:blip>
          <a:srcRect l="-58789" r="-58789"/>
          <a:stretch>
            <a:fillRect/>
          </a:stretch>
        </p:blipFill>
        <p:spPr>
          <a:xfrm>
            <a:off x="5887144" y="2623127"/>
            <a:ext cx="4267865" cy="2501555"/>
          </a:xfrm>
        </p:spPr>
      </p:pic>
      <p:sp>
        <p:nvSpPr>
          <p:cNvPr id="5" name="TextBox 4"/>
          <p:cNvSpPr txBox="1"/>
          <p:nvPr/>
        </p:nvSpPr>
        <p:spPr>
          <a:xfrm>
            <a:off x="457200" y="1712896"/>
            <a:ext cx="6522496" cy="3477875"/>
          </a:xfrm>
          <a:prstGeom prst="rect">
            <a:avLst/>
          </a:prstGeom>
          <a:noFill/>
        </p:spPr>
        <p:txBody>
          <a:bodyPr wrap="square" rtlCol="0">
            <a:spAutoFit/>
          </a:bodyPr>
          <a:lstStyle/>
          <a:p>
            <a:pPr marL="342900" indent="-342900">
              <a:buFont typeface="Arial"/>
              <a:buChar char="•"/>
            </a:pPr>
            <a:r>
              <a:rPr lang="en-US" sz="2000" dirty="0" smtClean="0"/>
              <a:t>Why Resets are so popular</a:t>
            </a:r>
          </a:p>
          <a:p>
            <a:pPr marL="342900" indent="-342900">
              <a:buFont typeface="Arial"/>
              <a:buChar char="•"/>
            </a:pPr>
            <a:r>
              <a:rPr lang="en-US" sz="2000" dirty="0" smtClean="0"/>
              <a:t>What we are learning about best practices with Resets</a:t>
            </a:r>
          </a:p>
          <a:p>
            <a:r>
              <a:rPr lang="en-US" sz="2000" dirty="0"/>
              <a:t>	</a:t>
            </a:r>
            <a:r>
              <a:rPr lang="en-US" sz="2000" dirty="0" smtClean="0"/>
              <a:t>-- How to connect &amp; invite guests to join us in our journey  to get healthy, to curb cravings, to establish new habits .. Not lecturing them on what they “ should “ do , but joining us as we all work on this together and support one another .</a:t>
            </a:r>
          </a:p>
          <a:p>
            <a:r>
              <a:rPr lang="en-US" sz="2000" dirty="0"/>
              <a:t>	</a:t>
            </a:r>
            <a:r>
              <a:rPr lang="en-US" sz="2000" dirty="0" smtClean="0"/>
              <a:t>-- Personalizing &amp; Customizing</a:t>
            </a:r>
          </a:p>
          <a:p>
            <a:r>
              <a:rPr lang="en-US" sz="2000" dirty="0"/>
              <a:t>	</a:t>
            </a:r>
            <a:r>
              <a:rPr lang="en-US" sz="2000" dirty="0" smtClean="0"/>
              <a:t>-- Why once-a-month</a:t>
            </a:r>
          </a:p>
          <a:p>
            <a:r>
              <a:rPr lang="en-US" sz="2000" dirty="0"/>
              <a:t>	</a:t>
            </a:r>
            <a:r>
              <a:rPr lang="en-US" sz="2000" dirty="0" smtClean="0"/>
              <a:t>-- Results</a:t>
            </a:r>
          </a:p>
          <a:p>
            <a:endParaRPr lang="en-US" sz="2000" dirty="0"/>
          </a:p>
        </p:txBody>
      </p:sp>
    </p:spTree>
    <p:extLst>
      <p:ext uri="{BB962C8B-B14F-4D97-AF65-F5344CB8AC3E}">
        <p14:creationId xmlns:p14="http://schemas.microsoft.com/office/powerpoint/2010/main" val="15223385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2">
                <a:lumMod val="60000"/>
                <a:lumOff val="40000"/>
              </a:schemeClr>
            </a:solidFill>
          </a:ln>
        </p:spPr>
        <p:txBody>
          <a:bodyPr>
            <a:normAutofit/>
          </a:bodyPr>
          <a:lstStyle/>
          <a:p>
            <a:r>
              <a:rPr lang="en-US" sz="3200" dirty="0" smtClean="0"/>
              <a:t>Invitation to Join Our Monthly Reset Group </a:t>
            </a:r>
            <a:endParaRPr lang="en-US" sz="3200" dirty="0"/>
          </a:p>
        </p:txBody>
      </p:sp>
      <p:sp>
        <p:nvSpPr>
          <p:cNvPr id="4" name="Rectangle 3"/>
          <p:cNvSpPr/>
          <p:nvPr/>
        </p:nvSpPr>
        <p:spPr>
          <a:xfrm>
            <a:off x="457200" y="1279089"/>
            <a:ext cx="6007100" cy="3477875"/>
          </a:xfrm>
          <a:prstGeom prst="rect">
            <a:avLst/>
          </a:prstGeom>
        </p:spPr>
        <p:txBody>
          <a:bodyPr wrap="square">
            <a:spAutoFit/>
          </a:bodyPr>
          <a:lstStyle/>
          <a:p>
            <a:r>
              <a:rPr lang="en-US" sz="2000" dirty="0"/>
              <a:t>Do you want more energy, to feel better, get rid of toxins, lose sugar cravings, and jump start your metabolism</a:t>
            </a:r>
            <a:r>
              <a:rPr lang="en-US" sz="2000" dirty="0" smtClean="0"/>
              <a:t>?</a:t>
            </a:r>
          </a:p>
          <a:p>
            <a:endParaRPr lang="en-US" sz="2000" dirty="0"/>
          </a:p>
          <a:p>
            <a:r>
              <a:rPr lang="en-US" sz="2000" dirty="0" smtClean="0"/>
              <a:t> </a:t>
            </a:r>
            <a:r>
              <a:rPr lang="en-US" sz="2000" dirty="0"/>
              <a:t>Join us for a 5 day "reset"! You will be feeling great and nice and healthy before the holiday parties! </a:t>
            </a:r>
            <a:endParaRPr lang="en-US" sz="2000" dirty="0" smtClean="0"/>
          </a:p>
          <a:p>
            <a:endParaRPr lang="en-US" sz="2000" dirty="0"/>
          </a:p>
          <a:p>
            <a:r>
              <a:rPr lang="en-US" sz="2000" dirty="0" smtClean="0"/>
              <a:t>This </a:t>
            </a:r>
            <a:r>
              <a:rPr lang="en-US" sz="2000" dirty="0"/>
              <a:t>group starts October 24th, let me know if you want to learn more, and if you want to join us! #</a:t>
            </a:r>
            <a:r>
              <a:rPr lang="en-US" sz="2000" dirty="0" err="1"/>
              <a:t>justdoit</a:t>
            </a:r>
            <a:r>
              <a:rPr lang="en-US" sz="2000" dirty="0"/>
              <a:t> #</a:t>
            </a:r>
            <a:r>
              <a:rPr lang="en-US" sz="2000" dirty="0" err="1"/>
              <a:t>nikeswoosh</a:t>
            </a:r>
            <a:endParaRPr lang="en-US" sz="2000" dirty="0"/>
          </a:p>
          <a:p>
            <a:endParaRPr lang="en-US" sz="2000" dirty="0"/>
          </a:p>
        </p:txBody>
      </p:sp>
      <p:pic>
        <p:nvPicPr>
          <p:cNvPr id="5" name="Picture 4"/>
          <p:cNvPicPr>
            <a:picLocks noChangeAspect="1"/>
          </p:cNvPicPr>
          <p:nvPr/>
        </p:nvPicPr>
        <p:blipFill>
          <a:blip r:embed="rId2"/>
          <a:stretch>
            <a:fillRect/>
          </a:stretch>
        </p:blipFill>
        <p:spPr>
          <a:xfrm>
            <a:off x="6464300" y="2463800"/>
            <a:ext cx="2679700" cy="2679700"/>
          </a:xfrm>
          <a:prstGeom prst="rect">
            <a:avLst/>
          </a:prstGeom>
        </p:spPr>
      </p:pic>
    </p:spTree>
    <p:extLst>
      <p:ext uri="{BB962C8B-B14F-4D97-AF65-F5344CB8AC3E}">
        <p14:creationId xmlns:p14="http://schemas.microsoft.com/office/powerpoint/2010/main" val="4114653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321800" cy="5143500"/>
          </a:xfrm>
          <a:prstGeom prst="rect">
            <a:avLst/>
          </a:prstGeom>
        </p:spPr>
      </p:pic>
      <p:sp>
        <p:nvSpPr>
          <p:cNvPr id="2" name="Title 1"/>
          <p:cNvSpPr>
            <a:spLocks noGrp="1"/>
          </p:cNvSpPr>
          <p:nvPr>
            <p:ph type="title"/>
          </p:nvPr>
        </p:nvSpPr>
        <p:spPr>
          <a:xfrm>
            <a:off x="457200" y="205978"/>
            <a:ext cx="8229600" cy="1988069"/>
          </a:xfrm>
        </p:spPr>
        <p:txBody>
          <a:bodyPr>
            <a:normAutofit fontScale="90000"/>
          </a:bodyPr>
          <a:lstStyle/>
          <a:p>
            <a:r>
              <a:rPr lang="en-US" sz="2800" dirty="0" smtClean="0"/>
              <a:t>Inviting Guests to Join the Reset Face Book Group just to learn more about it </a:t>
            </a:r>
            <a:r>
              <a:rPr lang="is-IS" sz="2800" dirty="0" smtClean="0"/>
              <a:t>… </a:t>
            </a:r>
            <a:br>
              <a:rPr lang="is-IS" sz="2800" dirty="0" smtClean="0"/>
            </a:br>
            <a:r>
              <a:rPr lang="is-IS" sz="2800" dirty="0" smtClean="0"/>
              <a:t>Comfortable for them because they can initially observe without making a commitment to start the Reset themselves. </a:t>
            </a:r>
            <a:r>
              <a:rPr lang="en-US" sz="2800" dirty="0" smtClean="0"/>
              <a:t> </a:t>
            </a:r>
            <a:endParaRPr lang="en-US" sz="2800" dirty="0"/>
          </a:p>
        </p:txBody>
      </p:sp>
      <p:sp>
        <p:nvSpPr>
          <p:cNvPr id="3" name="Content Placeholder 2"/>
          <p:cNvSpPr>
            <a:spLocks noGrp="1"/>
          </p:cNvSpPr>
          <p:nvPr>
            <p:ph idx="1"/>
          </p:nvPr>
        </p:nvSpPr>
        <p:spPr>
          <a:xfrm>
            <a:off x="457200" y="2348015"/>
            <a:ext cx="8229600" cy="2246608"/>
          </a:xfrm>
        </p:spPr>
        <p:txBody>
          <a:bodyPr>
            <a:normAutofit/>
          </a:bodyPr>
          <a:lstStyle/>
          <a:p>
            <a:r>
              <a:rPr lang="en-US" sz="2400" dirty="0" smtClean="0"/>
              <a:t>Within the Face Book Reset Group, one week before the Reset starts, we begin posting one or 2 tips and frequently asked questions a day so as not to overwhelm .. 				  See following slides.</a:t>
            </a:r>
            <a:endParaRPr lang="en-US" sz="2400" dirty="0"/>
          </a:p>
        </p:txBody>
      </p:sp>
    </p:spTree>
    <p:extLst>
      <p:ext uri="{BB962C8B-B14F-4D97-AF65-F5344CB8AC3E}">
        <p14:creationId xmlns:p14="http://schemas.microsoft.com/office/powerpoint/2010/main" val="746254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5661" r="-45661"/>
          <a:stretch>
            <a:fillRect/>
          </a:stretch>
        </p:blipFill>
        <p:spPr>
          <a:xfrm>
            <a:off x="-1077463" y="0"/>
            <a:ext cx="11601961" cy="5143500"/>
          </a:xfrm>
        </p:spPr>
      </p:pic>
    </p:spTree>
    <p:extLst>
      <p:ext uri="{BB962C8B-B14F-4D97-AF65-F5344CB8AC3E}">
        <p14:creationId xmlns:p14="http://schemas.microsoft.com/office/powerpoint/2010/main" val="2519689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48127" r="-48127"/>
          <a:stretch>
            <a:fillRect/>
          </a:stretch>
        </p:blipFill>
        <p:spPr>
          <a:xfrm>
            <a:off x="-962019" y="0"/>
            <a:ext cx="11024748" cy="5143500"/>
          </a:xfrm>
        </p:spPr>
      </p:pic>
    </p:spTree>
    <p:extLst>
      <p:ext uri="{BB962C8B-B14F-4D97-AF65-F5344CB8AC3E}">
        <p14:creationId xmlns:p14="http://schemas.microsoft.com/office/powerpoint/2010/main" val="10178801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a:t>Reset FAQs</a:t>
            </a:r>
            <a:r>
              <a:rPr lang="en-US" sz="3200" dirty="0" smtClean="0"/>
              <a:t>:</a:t>
            </a:r>
            <a:r>
              <a:rPr lang="en-US" sz="3200" dirty="0"/>
              <a:t> </a:t>
            </a:r>
          </a:p>
        </p:txBody>
      </p:sp>
      <p:sp>
        <p:nvSpPr>
          <p:cNvPr id="3" name="Content Placeholder 2"/>
          <p:cNvSpPr>
            <a:spLocks noGrp="1"/>
          </p:cNvSpPr>
          <p:nvPr>
            <p:ph idx="1"/>
          </p:nvPr>
        </p:nvSpPr>
        <p:spPr>
          <a:xfrm>
            <a:off x="457200" y="904562"/>
            <a:ext cx="8229600" cy="4238937"/>
          </a:xfrm>
        </p:spPr>
        <p:txBody>
          <a:bodyPr>
            <a:normAutofit lnSpcReduction="10000"/>
          </a:bodyPr>
          <a:lstStyle/>
          <a:p>
            <a:pPr marL="0" indent="0">
              <a:buNone/>
            </a:pPr>
            <a:r>
              <a:rPr lang="en-US" sz="2000" dirty="0" smtClean="0">
                <a:solidFill>
                  <a:srgbClr val="FF0000"/>
                </a:solidFill>
              </a:rPr>
              <a:t>Q</a:t>
            </a:r>
            <a:r>
              <a:rPr lang="en-US" sz="2000" dirty="0">
                <a:solidFill>
                  <a:srgbClr val="FF0000"/>
                </a:solidFill>
              </a:rPr>
              <a:t>. What if I am hungry all the time?</a:t>
            </a:r>
          </a:p>
          <a:p>
            <a:pPr marL="0" indent="0">
              <a:buNone/>
            </a:pPr>
            <a:r>
              <a:rPr lang="en-US" sz="2000" dirty="0"/>
              <a:t>A. Plan ahead your snacks and use some of the below tips. But likely, if you have enough veggies and enough water, you won’t be hungry. But I can take time to train your mind that sugars and grains don’t fill you up. </a:t>
            </a:r>
          </a:p>
          <a:p>
            <a:pPr marL="0" indent="0">
              <a:buNone/>
            </a:pPr>
            <a:r>
              <a:rPr lang="en-US" sz="2000" dirty="0"/>
              <a:t>- Drink a full glass of water or hot tea and wait 5 – 10 minutes to see if you can make it through.</a:t>
            </a:r>
          </a:p>
          <a:p>
            <a:pPr marL="0" indent="0">
              <a:buNone/>
            </a:pPr>
            <a:r>
              <a:rPr lang="en-US" sz="2000" dirty="0"/>
              <a:t>- Check your calories.  Did you eat enough during the day?</a:t>
            </a:r>
          </a:p>
          <a:p>
            <a:pPr marL="0" indent="0">
              <a:buNone/>
            </a:pPr>
            <a:r>
              <a:rPr lang="en-US" sz="2000" dirty="0"/>
              <a:t>- Munch on raw veggies.  You can have an unlimited amount!</a:t>
            </a:r>
          </a:p>
          <a:p>
            <a:pPr marL="0" indent="0">
              <a:buNone/>
            </a:pPr>
            <a:r>
              <a:rPr lang="en-US" sz="2000" dirty="0"/>
              <a:t>- Ask yourself if you really are hungry?  Sometimes, it is out of habit or boredom that we think we need to eat.  Chewing gum can help.</a:t>
            </a:r>
          </a:p>
          <a:p>
            <a:pPr marL="0" indent="0">
              <a:buNone/>
            </a:pPr>
            <a:r>
              <a:rPr lang="en-US" sz="2000" dirty="0"/>
              <a:t>- If all else feels and you feel yourself cave, have another snack from our healthy snack list!  These are the better choices if you are going to eat versus junk.  Stay strong.  You can do it!</a:t>
            </a:r>
          </a:p>
          <a:p>
            <a:endParaRPr lang="en-US" sz="2000" dirty="0"/>
          </a:p>
        </p:txBody>
      </p:sp>
    </p:spTree>
    <p:extLst>
      <p:ext uri="{BB962C8B-B14F-4D97-AF65-F5344CB8AC3E}">
        <p14:creationId xmlns:p14="http://schemas.microsoft.com/office/powerpoint/2010/main" val="14436443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457200" y="404166"/>
            <a:ext cx="8229600" cy="4580553"/>
          </a:xfrm>
        </p:spPr>
        <p:txBody>
          <a:bodyPr>
            <a:normAutofit/>
          </a:bodyPr>
          <a:lstStyle/>
          <a:p>
            <a:pPr marL="0" indent="0">
              <a:buNone/>
            </a:pPr>
            <a:r>
              <a:rPr lang="en-US" sz="2000" dirty="0">
                <a:solidFill>
                  <a:srgbClr val="FF0000"/>
                </a:solidFill>
              </a:rPr>
              <a:t>Q. Can I have coffee or tea?</a:t>
            </a:r>
          </a:p>
          <a:p>
            <a:pPr marL="0" indent="0">
              <a:buNone/>
            </a:pPr>
            <a:r>
              <a:rPr lang="en-US" sz="2000" dirty="0"/>
              <a:t>A. Yes. We recommend one cup (8 </a:t>
            </a:r>
            <a:r>
              <a:rPr lang="en-US" sz="2000" dirty="0" err="1"/>
              <a:t>oz</a:t>
            </a:r>
            <a:r>
              <a:rPr lang="en-US" sz="2000" dirty="0"/>
              <a:t>) of coffee per day and one serving of tea at most.  </a:t>
            </a:r>
          </a:p>
          <a:p>
            <a:pPr marL="0" indent="0">
              <a:buNone/>
            </a:pPr>
            <a:r>
              <a:rPr lang="en-US" sz="2000" dirty="0">
                <a:solidFill>
                  <a:srgbClr val="FF0000"/>
                </a:solidFill>
              </a:rPr>
              <a:t>Q. What if I need more than one cup of coffee?</a:t>
            </a:r>
          </a:p>
          <a:p>
            <a:pPr marL="0" indent="0">
              <a:buNone/>
            </a:pPr>
            <a:r>
              <a:rPr lang="en-US" sz="2000" dirty="0"/>
              <a:t>A. Try to go with one cup of coffee. Add a tea if needed. Just make sure your coffee does not have sugary creamer. Go with black or just milk. Take an extra 1-2 B-Complex to help as well. The most important part of the reset is the diet, so if you need an additional cup in the first day or two (black or just milk) focus on continuing to stay strong with the veggies! </a:t>
            </a:r>
          </a:p>
          <a:p>
            <a:pPr marL="0" indent="0">
              <a:buNone/>
            </a:pPr>
            <a:endParaRPr lang="en-US" sz="2000" dirty="0"/>
          </a:p>
          <a:p>
            <a:pPr marL="0" indent="0">
              <a:buNone/>
            </a:pPr>
            <a:r>
              <a:rPr lang="en-US" sz="2000" dirty="0">
                <a:solidFill>
                  <a:srgbClr val="FF0000"/>
                </a:solidFill>
              </a:rPr>
              <a:t>Q. What if I work out and am hungry again?</a:t>
            </a:r>
          </a:p>
          <a:p>
            <a:pPr marL="0" indent="0">
              <a:buNone/>
            </a:pPr>
            <a:r>
              <a:rPr lang="en-US" sz="2000" dirty="0"/>
              <a:t>A. The shakes should sustain you just fine with a work-out intensive life-style. If you need additional food—follow the same instructions above </a:t>
            </a:r>
          </a:p>
          <a:p>
            <a:pPr marL="0" indent="0">
              <a:buNone/>
            </a:pPr>
            <a:endParaRPr lang="en-US" sz="2000" dirty="0"/>
          </a:p>
        </p:txBody>
      </p:sp>
    </p:spTree>
    <p:extLst>
      <p:ext uri="{BB962C8B-B14F-4D97-AF65-F5344CB8AC3E}">
        <p14:creationId xmlns:p14="http://schemas.microsoft.com/office/powerpoint/2010/main" val="1394867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5143500"/>
          </a:xfrm>
          <a:prstGeom prst="rect">
            <a:avLst/>
          </a:prstGeom>
        </p:spPr>
      </p:pic>
      <p:sp>
        <p:nvSpPr>
          <p:cNvPr id="3" name="Content Placeholder 2"/>
          <p:cNvSpPr>
            <a:spLocks noGrp="1"/>
          </p:cNvSpPr>
          <p:nvPr>
            <p:ph idx="1"/>
          </p:nvPr>
        </p:nvSpPr>
        <p:spPr>
          <a:xfrm>
            <a:off x="457200" y="384920"/>
            <a:ext cx="8229600" cy="4209703"/>
          </a:xfrm>
        </p:spPr>
        <p:txBody>
          <a:bodyPr>
            <a:normAutofit/>
          </a:bodyPr>
          <a:lstStyle/>
          <a:p>
            <a:pPr marL="0" indent="0">
              <a:buNone/>
            </a:pPr>
            <a:r>
              <a:rPr lang="en-US" sz="2000" dirty="0">
                <a:solidFill>
                  <a:srgbClr val="FF0000"/>
                </a:solidFill>
              </a:rPr>
              <a:t>Q. Could I use coconut water instead of milk?</a:t>
            </a:r>
          </a:p>
          <a:p>
            <a:pPr marL="0" indent="0">
              <a:buNone/>
            </a:pPr>
            <a:r>
              <a:rPr lang="en-US" sz="2000" dirty="0"/>
              <a:t>A. You can, but you may not be getting enough calories or protein so just keep watch on those things. Losing weight and resetting our bodies requires enough calories for our bodies not to go into starvation mode where we store all the fat.</a:t>
            </a:r>
          </a:p>
          <a:p>
            <a:pPr marL="0" indent="0">
              <a:buNone/>
            </a:pPr>
            <a:r>
              <a:rPr lang="en-US" sz="2000" dirty="0"/>
              <a:t> </a:t>
            </a:r>
          </a:p>
          <a:p>
            <a:pPr marL="0" indent="0">
              <a:buNone/>
            </a:pPr>
            <a:r>
              <a:rPr lang="en-US" sz="2000" dirty="0">
                <a:solidFill>
                  <a:srgbClr val="FF0000"/>
                </a:solidFill>
              </a:rPr>
              <a:t>Q. If the goal is no more than three servings a fruit a day, what do I do with the smoothies that have three fruits in each?</a:t>
            </a:r>
          </a:p>
          <a:p>
            <a:pPr marL="0" indent="0">
              <a:buNone/>
            </a:pPr>
            <a:r>
              <a:rPr lang="en-US" sz="2000" dirty="0"/>
              <a:t>A. Great question! First, you can choose to eliminate fruits but also just using less. ½ banana and ¼ banana are not the same. Having ¼ banana and a smaller amount of strawberries will still equal one serving </a:t>
            </a:r>
          </a:p>
        </p:txBody>
      </p:sp>
    </p:spTree>
    <p:extLst>
      <p:ext uri="{BB962C8B-B14F-4D97-AF65-F5344CB8AC3E}">
        <p14:creationId xmlns:p14="http://schemas.microsoft.com/office/powerpoint/2010/main" val="23498088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7936"/>
            <a:ext cx="8229600" cy="4835564"/>
          </a:xfrm>
        </p:spPr>
        <p:txBody>
          <a:bodyPr>
            <a:normAutofit fontScale="92500" lnSpcReduction="10000"/>
          </a:bodyPr>
          <a:lstStyle/>
          <a:p>
            <a:pPr marL="0" indent="0">
              <a:buNone/>
            </a:pPr>
            <a:r>
              <a:rPr lang="en-US" sz="2000" dirty="0">
                <a:solidFill>
                  <a:srgbClr val="FF0000"/>
                </a:solidFill>
              </a:rPr>
              <a:t>Q. Do all the vegetables have to be raw?</a:t>
            </a:r>
          </a:p>
          <a:p>
            <a:pPr marL="0" indent="0">
              <a:buNone/>
            </a:pPr>
            <a:r>
              <a:rPr lang="en-US" sz="2000" dirty="0"/>
              <a:t>A. No! When we do a detox, we recommend all raw veggies, but for the reset, the veggies can be cooked. Be mindful of WHAT you cook the veggies in, though. Oil adds calories—which is OKAY, as long as you are mindful of how much of those kind of calories you are consuming. Healthy fats are GOOD, but they do have a high calories intake (consider this depending on your goals). A vegetable soup is a great addition (especially when it’s snowing in April)</a:t>
            </a:r>
            <a:r>
              <a:rPr lang="en-US" sz="2000" dirty="0" smtClean="0"/>
              <a:t>.</a:t>
            </a:r>
            <a:r>
              <a:rPr lang="en-US" sz="2000" dirty="0"/>
              <a:t> </a:t>
            </a:r>
          </a:p>
          <a:p>
            <a:pPr marL="0" indent="0">
              <a:buNone/>
            </a:pPr>
            <a:r>
              <a:rPr lang="en-US" sz="2000" dirty="0">
                <a:solidFill>
                  <a:srgbClr val="FF0000"/>
                </a:solidFill>
              </a:rPr>
              <a:t>Q. Can I have a side salad with my smoothie?</a:t>
            </a:r>
          </a:p>
          <a:p>
            <a:pPr marL="0" indent="0">
              <a:buNone/>
            </a:pPr>
            <a:r>
              <a:rPr lang="en-US" sz="2000" dirty="0"/>
              <a:t>A. YES! Unlimited veggies</a:t>
            </a:r>
            <a:r>
              <a:rPr lang="en-US" sz="2000" dirty="0" smtClean="0"/>
              <a:t>!</a:t>
            </a:r>
            <a:r>
              <a:rPr lang="en-US" sz="2000" dirty="0"/>
              <a:t> </a:t>
            </a:r>
          </a:p>
          <a:p>
            <a:pPr marL="0" indent="0">
              <a:buNone/>
            </a:pPr>
            <a:r>
              <a:rPr lang="en-US" sz="2000" dirty="0">
                <a:solidFill>
                  <a:srgbClr val="FF0000"/>
                </a:solidFill>
              </a:rPr>
              <a:t>Q. Can I eat meat?</a:t>
            </a:r>
          </a:p>
          <a:p>
            <a:pPr marL="0" indent="0">
              <a:buNone/>
            </a:pPr>
            <a:r>
              <a:rPr lang="en-US" sz="2000" dirty="0"/>
              <a:t>A. Yes, but be mindful of how much. Having some tuna or grilled chicken as part of your snack is fine, but be mindful of the serving size</a:t>
            </a:r>
            <a:r>
              <a:rPr lang="en-US" sz="2000" dirty="0" smtClean="0"/>
              <a:t>.</a:t>
            </a:r>
            <a:r>
              <a:rPr lang="en-US" sz="2000" dirty="0"/>
              <a:t> </a:t>
            </a:r>
          </a:p>
          <a:p>
            <a:pPr marL="0" indent="0">
              <a:buNone/>
            </a:pPr>
            <a:r>
              <a:rPr lang="en-US" sz="2000" dirty="0">
                <a:solidFill>
                  <a:srgbClr val="FF0000"/>
                </a:solidFill>
              </a:rPr>
              <a:t>Q. Can I do this while nursing?</a:t>
            </a:r>
          </a:p>
          <a:p>
            <a:pPr marL="0" indent="0">
              <a:buNone/>
            </a:pPr>
            <a:r>
              <a:rPr lang="en-US" sz="2000" dirty="0"/>
              <a:t>A. Yes! </a:t>
            </a:r>
            <a:r>
              <a:rPr lang="en-US" sz="2000" dirty="0" err="1"/>
              <a:t>LifeShake</a:t>
            </a:r>
            <a:r>
              <a:rPr lang="en-US" sz="2000" dirty="0"/>
              <a:t> can increase milk supply and provide you with the nutrients and energy you need. Make sure to add at least two of the approved snacks per day to keep up your nursing caloric intake. </a:t>
            </a:r>
          </a:p>
          <a:p>
            <a:pPr marL="0" indent="0">
              <a:buNone/>
            </a:pPr>
            <a:endParaRPr lang="en-US" sz="2000" dirty="0"/>
          </a:p>
        </p:txBody>
      </p:sp>
    </p:spTree>
    <p:extLst>
      <p:ext uri="{BB962C8B-B14F-4D97-AF65-F5344CB8AC3E}">
        <p14:creationId xmlns:p14="http://schemas.microsoft.com/office/powerpoint/2010/main" val="22704567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9443"/>
            <a:ext cx="8229600" cy="5138689"/>
          </a:xfrm>
        </p:spPr>
        <p:txBody>
          <a:bodyPr>
            <a:normAutofit/>
          </a:bodyPr>
          <a:lstStyle/>
          <a:p>
            <a:pPr marL="0" indent="0">
              <a:buNone/>
            </a:pPr>
            <a:r>
              <a:rPr lang="en-US" sz="2000" dirty="0">
                <a:solidFill>
                  <a:srgbClr val="FF0000"/>
                </a:solidFill>
              </a:rPr>
              <a:t>Q. Can I have dairy?</a:t>
            </a:r>
          </a:p>
          <a:p>
            <a:pPr marL="0" indent="0">
              <a:buNone/>
            </a:pPr>
            <a:r>
              <a:rPr lang="en-US" sz="2000" dirty="0"/>
              <a:t>A. Yes—but be mindful that dairy causes inflammation which can effect your inch results. Many people struggle with immunity, digestion and other inflammatory issues because of dairy. On a detox there is no dairy, but we do not need to illuminate it here. Be mindful of how much you are consuming and how if effects you. In general, I recommend everyone minimize dairy as much as possible. </a:t>
            </a:r>
          </a:p>
          <a:p>
            <a:pPr marL="0" indent="0">
              <a:buNone/>
            </a:pPr>
            <a:r>
              <a:rPr lang="en-US" sz="2000" dirty="0">
                <a:solidFill>
                  <a:srgbClr val="FF0000"/>
                </a:solidFill>
              </a:rPr>
              <a:t>Q. Do I need to keep track of my calories?</a:t>
            </a:r>
          </a:p>
          <a:p>
            <a:pPr marL="0" indent="0">
              <a:buNone/>
            </a:pPr>
            <a:r>
              <a:rPr lang="en-US" sz="2000" dirty="0"/>
              <a:t>A. Depending on your goals you may want to but you do not need to. If you are following the plans of veggies and fruits etc. and being mindful of your snacks, you should be fine. Depending on your goals, you may want to for optimal results and accountability. You may want to make sure you are getting enough calories. This is a personal choice.</a:t>
            </a:r>
          </a:p>
          <a:p>
            <a:pPr marL="0" indent="0">
              <a:buNone/>
            </a:pPr>
            <a:endParaRPr lang="en-US" sz="2000" dirty="0"/>
          </a:p>
        </p:txBody>
      </p:sp>
    </p:spTree>
    <p:extLst>
      <p:ext uri="{BB962C8B-B14F-4D97-AF65-F5344CB8AC3E}">
        <p14:creationId xmlns:p14="http://schemas.microsoft.com/office/powerpoint/2010/main" val="23659196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slodive.com/wp-content/uploads/2013/03/live-laugh-love-quotes/eleanor-roosevelt-quote.jpg"/>
          <p:cNvPicPr/>
          <p:nvPr/>
        </p:nvPicPr>
        <p:blipFill>
          <a:blip r:embed="rId2">
            <a:extLst>
              <a:ext uri="{28A0092B-C50C-407E-A947-70E740481C1C}">
                <a14:useLocalDpi xmlns:a14="http://schemas.microsoft.com/office/drawing/2010/main" val="0"/>
              </a:ext>
            </a:extLst>
          </a:blip>
          <a:srcRect/>
          <a:stretch>
            <a:fillRect/>
          </a:stretch>
        </p:blipFill>
        <p:spPr bwMode="auto">
          <a:xfrm>
            <a:off x="1115943" y="615873"/>
            <a:ext cx="7157429" cy="4157141"/>
          </a:xfrm>
          <a:prstGeom prst="rect">
            <a:avLst/>
          </a:prstGeom>
          <a:noFill/>
          <a:ln>
            <a:noFill/>
          </a:ln>
        </p:spPr>
      </p:pic>
    </p:spTree>
    <p:extLst>
      <p:ext uri="{BB962C8B-B14F-4D97-AF65-F5344CB8AC3E}">
        <p14:creationId xmlns:p14="http://schemas.microsoft.com/office/powerpoint/2010/main" val="3195305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37850"/>
            <a:ext cx="8229600" cy="4732436"/>
          </a:xfrm>
        </p:spPr>
        <p:txBody>
          <a:bodyPr>
            <a:normAutofit fontScale="92500" lnSpcReduction="10000"/>
          </a:bodyPr>
          <a:lstStyle/>
          <a:p>
            <a:pPr marL="0" indent="0">
              <a:buNone/>
            </a:pPr>
            <a:r>
              <a:rPr lang="en-US" sz="2000" dirty="0">
                <a:solidFill>
                  <a:srgbClr val="FF0000"/>
                </a:solidFill>
              </a:rPr>
              <a:t>Q. Can I have dressing on my salads?</a:t>
            </a:r>
          </a:p>
          <a:p>
            <a:pPr marL="0" indent="0">
              <a:buNone/>
            </a:pPr>
            <a:r>
              <a:rPr lang="en-US" sz="2000" dirty="0"/>
              <a:t>A. Yes—but we mindful of sugar. Check the labels if you are buying store bought. I chose to use avocado oil and Himalayan salt myself or just whip up a little guacamole as a dressing. The most important thing is the be mindful of the sugar content and the amount of dressing you use. </a:t>
            </a:r>
          </a:p>
          <a:p>
            <a:pPr marL="0" indent="0">
              <a:buNone/>
            </a:pPr>
            <a:r>
              <a:rPr lang="en-US" sz="2000" dirty="0">
                <a:solidFill>
                  <a:srgbClr val="FF0000"/>
                </a:solidFill>
              </a:rPr>
              <a:t>Q. What are the best smoothie recipes for weight loss?</a:t>
            </a:r>
          </a:p>
          <a:p>
            <a:pPr marL="0" indent="0">
              <a:buNone/>
            </a:pPr>
            <a:r>
              <a:rPr lang="en-US" sz="2000" dirty="0"/>
              <a:t>A. For optimal weight loss, you will want to chose smoothies with the least amount of add-ins and the most vegetables. Have 1/3 or ¼ a banana at most in a smoothie or replace with avocado or zucchini.  Use minimal peanut butter and opt for almond butter. </a:t>
            </a:r>
          </a:p>
          <a:p>
            <a:pPr marL="0" indent="0">
              <a:buNone/>
            </a:pPr>
            <a:r>
              <a:rPr lang="en-US" sz="2000" dirty="0">
                <a:solidFill>
                  <a:srgbClr val="FF0000"/>
                </a:solidFill>
              </a:rPr>
              <a:t>Q. Is it 1 scoop or 2 scoops of the shake per meal?</a:t>
            </a:r>
          </a:p>
          <a:p>
            <a:pPr marL="0" indent="0">
              <a:buNone/>
            </a:pPr>
            <a:r>
              <a:rPr lang="en-US" sz="2000" dirty="0"/>
              <a:t>A. Two scoops is a meal  </a:t>
            </a:r>
          </a:p>
          <a:p>
            <a:pPr marL="0" indent="0">
              <a:buNone/>
            </a:pPr>
            <a:r>
              <a:rPr lang="en-US" sz="2000" dirty="0">
                <a:solidFill>
                  <a:srgbClr val="FF0000"/>
                </a:solidFill>
              </a:rPr>
              <a:t>Q. Does it matter what kind of milk you use?</a:t>
            </a:r>
          </a:p>
          <a:p>
            <a:pPr marL="0" indent="0">
              <a:buNone/>
            </a:pPr>
            <a:r>
              <a:rPr lang="en-US" sz="2000" dirty="0"/>
              <a:t>A. No and yes. I recommend using a non-dairy milk to decrease inflammation and have the best digestive results but dairy milk is still okay. I would recommend skim or 2% if looking for weight loss. </a:t>
            </a:r>
          </a:p>
          <a:p>
            <a:pPr marL="0" indent="0">
              <a:buNone/>
            </a:pPr>
            <a:endParaRPr lang="en-US" sz="2000" dirty="0"/>
          </a:p>
        </p:txBody>
      </p:sp>
    </p:spTree>
    <p:extLst>
      <p:ext uri="{BB962C8B-B14F-4D97-AF65-F5344CB8AC3E}">
        <p14:creationId xmlns:p14="http://schemas.microsoft.com/office/powerpoint/2010/main" val="22587086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705445"/>
          </a:xfrm>
        </p:spPr>
        <p:txBody>
          <a:bodyPr>
            <a:normAutofit/>
          </a:bodyPr>
          <a:lstStyle/>
          <a:p>
            <a:r>
              <a:rPr lang="en-US" sz="3200" dirty="0"/>
              <a:t>How Toxic Is Your Body</a:t>
            </a:r>
            <a:r>
              <a:rPr lang="en-US" sz="3200" dirty="0" smtClean="0"/>
              <a:t>?</a:t>
            </a:r>
            <a:endParaRPr lang="en-US" sz="3200" dirty="0"/>
          </a:p>
        </p:txBody>
      </p:sp>
      <p:sp>
        <p:nvSpPr>
          <p:cNvPr id="4" name="Text Placeholder 3"/>
          <p:cNvSpPr>
            <a:spLocks noGrp="1"/>
          </p:cNvSpPr>
          <p:nvPr>
            <p:ph type="body" idx="1"/>
          </p:nvPr>
        </p:nvSpPr>
        <p:spPr>
          <a:xfrm>
            <a:off x="457200" y="671513"/>
            <a:ext cx="4040188" cy="479822"/>
          </a:xfrm>
        </p:spPr>
        <p:txBody>
          <a:bodyPr/>
          <a:lstStyle/>
          <a:p>
            <a:r>
              <a:rPr lang="en-US" dirty="0"/>
              <a:t>D</a:t>
            </a:r>
            <a:r>
              <a:rPr lang="en-US" dirty="0" smtClean="0"/>
              <a:t>o you have</a:t>
            </a:r>
            <a:r>
              <a:rPr lang="is-IS" dirty="0" smtClean="0"/>
              <a:t>…</a:t>
            </a:r>
            <a:endParaRPr lang="en-US" dirty="0"/>
          </a:p>
        </p:txBody>
      </p:sp>
      <p:sp>
        <p:nvSpPr>
          <p:cNvPr id="5" name="Content Placeholder 4"/>
          <p:cNvSpPr>
            <a:spLocks noGrp="1"/>
          </p:cNvSpPr>
          <p:nvPr>
            <p:ph sz="half" idx="2"/>
          </p:nvPr>
        </p:nvSpPr>
        <p:spPr>
          <a:xfrm>
            <a:off x="457200" y="1137621"/>
            <a:ext cx="4040188" cy="3752254"/>
          </a:xfrm>
        </p:spPr>
        <p:txBody>
          <a:bodyPr>
            <a:normAutofit/>
          </a:bodyPr>
          <a:lstStyle/>
          <a:p>
            <a:r>
              <a:rPr lang="en-US" sz="1600" dirty="0"/>
              <a:t>_______ Itchy ears</a:t>
            </a:r>
          </a:p>
          <a:p>
            <a:r>
              <a:rPr lang="en-US" sz="1600" dirty="0"/>
              <a:t>_______ Earaches, ear infections</a:t>
            </a:r>
          </a:p>
          <a:p>
            <a:r>
              <a:rPr lang="en-US" sz="1600" dirty="0"/>
              <a:t>_______ Ringing ears, hearing loss</a:t>
            </a:r>
          </a:p>
          <a:p>
            <a:r>
              <a:rPr lang="en-US" sz="1600" dirty="0"/>
              <a:t>_______ Drainage from ear</a:t>
            </a:r>
          </a:p>
          <a:p>
            <a:r>
              <a:rPr lang="en-US" sz="1600" dirty="0"/>
              <a:t>_______ Stuffy nose</a:t>
            </a:r>
          </a:p>
          <a:p>
            <a:r>
              <a:rPr lang="en-US" sz="1600" dirty="0"/>
              <a:t>_______ Sinus problems</a:t>
            </a:r>
          </a:p>
          <a:p>
            <a:r>
              <a:rPr lang="en-US" sz="1600" dirty="0"/>
              <a:t>_______ Hay Fever</a:t>
            </a:r>
          </a:p>
          <a:p>
            <a:r>
              <a:rPr lang="en-US" sz="1600" dirty="0"/>
              <a:t>_______ Excessive mucus formation, post </a:t>
            </a:r>
            <a:r>
              <a:rPr lang="en-US" sz="1600" dirty="0" smtClean="0"/>
              <a:t>				nasal </a:t>
            </a:r>
            <a:r>
              <a:rPr lang="en-US" sz="1600" dirty="0"/>
              <a:t>drip</a:t>
            </a:r>
          </a:p>
          <a:p>
            <a:r>
              <a:rPr lang="en-US" sz="1600" dirty="0"/>
              <a:t>_______ Sneezing attacks</a:t>
            </a:r>
          </a:p>
          <a:p>
            <a:r>
              <a:rPr lang="en-US" sz="1600" dirty="0"/>
              <a:t>_______ poor night vision</a:t>
            </a:r>
          </a:p>
          <a:p>
            <a:pPr marL="0" indent="0">
              <a:buNone/>
            </a:pPr>
            <a:endParaRPr lang="en-US" dirty="0"/>
          </a:p>
        </p:txBody>
      </p:sp>
      <p:sp>
        <p:nvSpPr>
          <p:cNvPr id="7" name="Content Placeholder 6"/>
          <p:cNvSpPr>
            <a:spLocks noGrp="1"/>
          </p:cNvSpPr>
          <p:nvPr>
            <p:ph sz="quarter" idx="4"/>
          </p:nvPr>
        </p:nvSpPr>
        <p:spPr>
          <a:xfrm>
            <a:off x="4645026" y="911424"/>
            <a:ext cx="4041775" cy="4232076"/>
          </a:xfrm>
        </p:spPr>
        <p:txBody>
          <a:bodyPr>
            <a:normAutofit fontScale="55000" lnSpcReduction="20000"/>
          </a:bodyPr>
          <a:lstStyle/>
          <a:p>
            <a:r>
              <a:rPr lang="en-US" dirty="0"/>
              <a:t>_______ Watery or itchy eyes</a:t>
            </a:r>
          </a:p>
          <a:p>
            <a:r>
              <a:rPr lang="en-US" dirty="0"/>
              <a:t>_______ Swollen, tender or sticky eyelids</a:t>
            </a:r>
          </a:p>
          <a:p>
            <a:r>
              <a:rPr lang="en-US" dirty="0"/>
              <a:t>_______ Blurred or tunnel vision</a:t>
            </a:r>
          </a:p>
          <a:p>
            <a:r>
              <a:rPr lang="en-US" dirty="0"/>
              <a:t>_______ Chronic coughing</a:t>
            </a:r>
          </a:p>
          <a:p>
            <a:r>
              <a:rPr lang="en-US" dirty="0"/>
              <a:t>_______ Sore throat, Hoarseness, loss of voice</a:t>
            </a:r>
          </a:p>
          <a:p>
            <a:r>
              <a:rPr lang="en-US" dirty="0"/>
              <a:t>_______ Swollen or discolored tongue, gums, lips</a:t>
            </a:r>
          </a:p>
          <a:p>
            <a:r>
              <a:rPr lang="en-US" dirty="0"/>
              <a:t>_______ Canker sores</a:t>
            </a:r>
          </a:p>
          <a:p>
            <a:r>
              <a:rPr lang="en-US" dirty="0"/>
              <a:t>_______ Bags or dark circles under eyes</a:t>
            </a:r>
          </a:p>
          <a:p>
            <a:r>
              <a:rPr lang="en-US" b="1" dirty="0"/>
              <a:t>SUBTOTAL____________________________</a:t>
            </a:r>
            <a:endParaRPr lang="en-US" dirty="0"/>
          </a:p>
          <a:p>
            <a:r>
              <a:rPr lang="en-US" dirty="0"/>
              <a:t>_______ Fatigue, sluggishness</a:t>
            </a:r>
          </a:p>
          <a:p>
            <a:r>
              <a:rPr lang="en-US" dirty="0"/>
              <a:t>_______ Apathy, lethargy</a:t>
            </a:r>
          </a:p>
          <a:p>
            <a:r>
              <a:rPr lang="en-US" dirty="0"/>
              <a:t>_______ Hyperactivity</a:t>
            </a:r>
          </a:p>
          <a:p>
            <a:r>
              <a:rPr lang="en-US" dirty="0"/>
              <a:t>_______ Restlessness</a:t>
            </a:r>
          </a:p>
          <a:p>
            <a:r>
              <a:rPr lang="en-US" dirty="0"/>
              <a:t>_______ Lack of endurance</a:t>
            </a:r>
          </a:p>
          <a:p>
            <a:r>
              <a:rPr lang="en-US" dirty="0"/>
              <a:t>_______ Headaches</a:t>
            </a:r>
          </a:p>
          <a:p>
            <a:r>
              <a:rPr lang="en-US" dirty="0"/>
              <a:t>_______ Faintness</a:t>
            </a:r>
          </a:p>
          <a:p>
            <a:r>
              <a:rPr lang="en-US" dirty="0"/>
              <a:t>_______ Dizziness</a:t>
            </a:r>
          </a:p>
          <a:p>
            <a:r>
              <a:rPr lang="en-US" dirty="0"/>
              <a:t>_______ Insomnia</a:t>
            </a:r>
          </a:p>
          <a:p>
            <a:r>
              <a:rPr lang="en-US" dirty="0"/>
              <a:t>_______ Mood swings</a:t>
            </a:r>
          </a:p>
          <a:p>
            <a:r>
              <a:rPr lang="en-US" dirty="0"/>
              <a:t>_______ Anxiety, fear or nervousness</a:t>
            </a:r>
          </a:p>
          <a:p>
            <a:endParaRPr lang="en-US" dirty="0"/>
          </a:p>
        </p:txBody>
      </p:sp>
    </p:spTree>
    <p:extLst>
      <p:ext uri="{BB962C8B-B14F-4D97-AF65-F5344CB8AC3E}">
        <p14:creationId xmlns:p14="http://schemas.microsoft.com/office/powerpoint/2010/main" val="300092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1022" y="57738"/>
            <a:ext cx="4506823" cy="583108"/>
          </a:xfrm>
        </p:spPr>
        <p:txBody>
          <a:bodyPr>
            <a:normAutofit/>
          </a:bodyPr>
          <a:lstStyle/>
          <a:p>
            <a:r>
              <a:rPr lang="en-US" sz="2000" dirty="0" smtClean="0"/>
              <a:t>Detox Quiz</a:t>
            </a:r>
            <a:endParaRPr lang="en-US" sz="2000" dirty="0"/>
          </a:p>
        </p:txBody>
      </p:sp>
      <p:sp>
        <p:nvSpPr>
          <p:cNvPr id="6" name="Content Placeholder 5"/>
          <p:cNvSpPr>
            <a:spLocks noGrp="1"/>
          </p:cNvSpPr>
          <p:nvPr>
            <p:ph sz="quarter" idx="4"/>
          </p:nvPr>
        </p:nvSpPr>
        <p:spPr>
          <a:xfrm>
            <a:off x="4895151" y="230953"/>
            <a:ext cx="4041775" cy="5085762"/>
          </a:xfrm>
        </p:spPr>
        <p:txBody>
          <a:bodyPr>
            <a:normAutofit fontScale="70000" lnSpcReduction="20000"/>
          </a:bodyPr>
          <a:lstStyle/>
          <a:p>
            <a:r>
              <a:rPr lang="en-US" sz="1400" dirty="0"/>
              <a:t>_______ Pain or aches in joints</a:t>
            </a:r>
          </a:p>
          <a:p>
            <a:r>
              <a:rPr lang="en-US" sz="1400" dirty="0"/>
              <a:t>_______ Stiffness or Limitation of movement</a:t>
            </a:r>
          </a:p>
          <a:p>
            <a:r>
              <a:rPr lang="en-US" sz="1400" dirty="0"/>
              <a:t>_______ Pain or aches in muscles</a:t>
            </a:r>
          </a:p>
          <a:p>
            <a:r>
              <a:rPr lang="en-US" sz="1400" dirty="0"/>
              <a:t>_______ Felling of weakness or tiredness</a:t>
            </a:r>
          </a:p>
          <a:p>
            <a:r>
              <a:rPr lang="en-US" sz="1400" dirty="0"/>
              <a:t>_______ Cramps in legs</a:t>
            </a:r>
          </a:p>
          <a:p>
            <a:r>
              <a:rPr lang="en-US" sz="1400" dirty="0"/>
              <a:t>_______ Ache</a:t>
            </a:r>
          </a:p>
          <a:p>
            <a:r>
              <a:rPr lang="en-US" sz="1400" dirty="0"/>
              <a:t>_______ Hives, rashes, or dry skin</a:t>
            </a:r>
          </a:p>
          <a:p>
            <a:r>
              <a:rPr lang="en-US" sz="1400" dirty="0"/>
              <a:t>_______ Hair loss</a:t>
            </a:r>
          </a:p>
          <a:p>
            <a:r>
              <a:rPr lang="en-US" sz="1400" dirty="0"/>
              <a:t>_______ Flushing or hot flashes</a:t>
            </a:r>
          </a:p>
          <a:p>
            <a:r>
              <a:rPr lang="en-US" sz="1400" dirty="0"/>
              <a:t>_______ Fingernail abnormalities (spots, ridges)</a:t>
            </a:r>
          </a:p>
          <a:p>
            <a:r>
              <a:rPr lang="en-US" sz="1400" dirty="0"/>
              <a:t>_______ Decreased sweating</a:t>
            </a:r>
          </a:p>
          <a:p>
            <a:r>
              <a:rPr lang="en-US" sz="1400" dirty="0"/>
              <a:t>_______ Night sweats</a:t>
            </a:r>
          </a:p>
          <a:p>
            <a:r>
              <a:rPr lang="en-US" sz="1400" dirty="0"/>
              <a:t>_______ Nausea or vomiting</a:t>
            </a:r>
          </a:p>
          <a:p>
            <a:r>
              <a:rPr lang="en-US" sz="1400" dirty="0"/>
              <a:t>_______ Diarrhea</a:t>
            </a:r>
          </a:p>
          <a:p>
            <a:r>
              <a:rPr lang="en-US" sz="1400" dirty="0"/>
              <a:t>_______ Constipation</a:t>
            </a:r>
          </a:p>
          <a:p>
            <a:r>
              <a:rPr lang="en-US" sz="1400" dirty="0"/>
              <a:t>_______ Bloated feeling</a:t>
            </a:r>
          </a:p>
          <a:p>
            <a:r>
              <a:rPr lang="en-US" sz="1400" dirty="0"/>
              <a:t>_______ Belching, or passing gas</a:t>
            </a:r>
          </a:p>
          <a:p>
            <a:r>
              <a:rPr lang="en-US" sz="1400" dirty="0"/>
              <a:t>_______ Heartburn</a:t>
            </a:r>
          </a:p>
          <a:p>
            <a:r>
              <a:rPr lang="en-US" sz="1400" b="1" dirty="0"/>
              <a:t>SUBTOTAL____________________________  </a:t>
            </a:r>
            <a:endParaRPr lang="en-US" sz="1400" dirty="0"/>
          </a:p>
          <a:p>
            <a:r>
              <a:rPr lang="en-US" sz="1400" dirty="0"/>
              <a:t>_______ Irregular or skipped heartbeat</a:t>
            </a:r>
          </a:p>
          <a:p>
            <a:r>
              <a:rPr lang="en-US" sz="1400" dirty="0"/>
              <a:t>_______ Rapid or pounding heartbeat</a:t>
            </a:r>
          </a:p>
          <a:p>
            <a:r>
              <a:rPr lang="en-US" sz="1400" dirty="0"/>
              <a:t>_______ Chest pain</a:t>
            </a:r>
          </a:p>
          <a:p>
            <a:r>
              <a:rPr lang="en-US" sz="1400" dirty="0"/>
              <a:t>_______ Chest congestion</a:t>
            </a:r>
          </a:p>
          <a:p>
            <a:r>
              <a:rPr lang="en-US" sz="1400" dirty="0"/>
              <a:t>_______ Asthma, bronchitis</a:t>
            </a:r>
          </a:p>
          <a:p>
            <a:r>
              <a:rPr lang="en-US" sz="1400" dirty="0"/>
              <a:t>_______ Shortness of breath</a:t>
            </a:r>
          </a:p>
          <a:p>
            <a:r>
              <a:rPr lang="en-US" sz="1400" dirty="0"/>
              <a:t>_______ Craving certain foods</a:t>
            </a:r>
          </a:p>
          <a:p>
            <a:r>
              <a:rPr lang="en-US" sz="1400" dirty="0"/>
              <a:t>_______ Excessive weight</a:t>
            </a:r>
          </a:p>
          <a:p>
            <a:r>
              <a:rPr lang="en-US" sz="1400" dirty="0"/>
              <a:t>_______ Compulsive eating</a:t>
            </a:r>
          </a:p>
          <a:p>
            <a:r>
              <a:rPr lang="en-US" sz="1400" dirty="0"/>
              <a:t>_______ Water retention</a:t>
            </a:r>
          </a:p>
          <a:p>
            <a:r>
              <a:rPr lang="en-US" sz="1400" dirty="0"/>
              <a:t>_______ Underweight</a:t>
            </a:r>
          </a:p>
          <a:p>
            <a:endParaRPr lang="en-US" sz="1400" dirty="0"/>
          </a:p>
        </p:txBody>
      </p:sp>
      <p:sp>
        <p:nvSpPr>
          <p:cNvPr id="7" name="Content Placeholder 6"/>
          <p:cNvSpPr>
            <a:spLocks noGrp="1"/>
          </p:cNvSpPr>
          <p:nvPr>
            <p:ph sz="half" idx="2"/>
          </p:nvPr>
        </p:nvSpPr>
        <p:spPr>
          <a:xfrm>
            <a:off x="457200" y="789087"/>
            <a:ext cx="4040188" cy="3668697"/>
          </a:xfrm>
          <a:prstGeom prst="rect">
            <a:avLst/>
          </a:prstGeom>
        </p:spPr>
        <p:txBody>
          <a:bodyPr>
            <a:spAutoFit/>
          </a:bodyPr>
          <a:lstStyle/>
          <a:p>
            <a:r>
              <a:rPr lang="en-US" sz="1400" dirty="0"/>
              <a:t>_______ Anger or irritability</a:t>
            </a:r>
          </a:p>
          <a:p>
            <a:r>
              <a:rPr lang="en-US" sz="1400" dirty="0"/>
              <a:t>_______ Depression</a:t>
            </a:r>
          </a:p>
          <a:p>
            <a:r>
              <a:rPr lang="en-US" sz="1400" dirty="0"/>
              <a:t>_______ Poor memory</a:t>
            </a:r>
          </a:p>
          <a:p>
            <a:r>
              <a:rPr lang="en-US" sz="1400" dirty="0"/>
              <a:t>_______ Confusion, poor comprehension</a:t>
            </a:r>
          </a:p>
          <a:p>
            <a:r>
              <a:rPr lang="en-US" sz="1400" dirty="0"/>
              <a:t>_______ Poor concentration</a:t>
            </a:r>
          </a:p>
          <a:p>
            <a:r>
              <a:rPr lang="en-US" sz="1400" dirty="0"/>
              <a:t>_______ Difficulty in making decisions</a:t>
            </a:r>
          </a:p>
          <a:p>
            <a:r>
              <a:rPr lang="en-US" sz="1400" dirty="0"/>
              <a:t>_______ Stuttering or stammering</a:t>
            </a:r>
          </a:p>
          <a:p>
            <a:r>
              <a:rPr lang="en-US" sz="1400" dirty="0"/>
              <a:t>_______ Slurred speech</a:t>
            </a:r>
          </a:p>
          <a:p>
            <a:r>
              <a:rPr lang="en-US" sz="1400" dirty="0"/>
              <a:t>_______ Learning </a:t>
            </a:r>
            <a:r>
              <a:rPr lang="en-US" sz="1400" dirty="0" smtClean="0"/>
              <a:t>disabilities</a:t>
            </a:r>
          </a:p>
          <a:p>
            <a:r>
              <a:rPr lang="en-US" sz="1400" dirty="0"/>
              <a:t>_______ Frequent illness</a:t>
            </a:r>
          </a:p>
          <a:p>
            <a:r>
              <a:rPr lang="en-US" sz="1400" dirty="0"/>
              <a:t>_______ Frequent or urgent urination</a:t>
            </a:r>
          </a:p>
          <a:p>
            <a:r>
              <a:rPr lang="en-US" sz="1400" dirty="0"/>
              <a:t>_______ Genital itch or discharge</a:t>
            </a:r>
          </a:p>
          <a:p>
            <a:r>
              <a:rPr lang="en-US" sz="1400" dirty="0"/>
              <a:t>_______ Injury</a:t>
            </a:r>
          </a:p>
          <a:p>
            <a:endParaRPr lang="en-US" sz="1400" dirty="0"/>
          </a:p>
        </p:txBody>
      </p:sp>
    </p:spTree>
    <p:extLst>
      <p:ext uri="{BB962C8B-B14F-4D97-AF65-F5344CB8AC3E}">
        <p14:creationId xmlns:p14="http://schemas.microsoft.com/office/powerpoint/2010/main" val="15920699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5"/>
            <a:ext cx="7886700" cy="642453"/>
          </a:xfrm>
        </p:spPr>
        <p:txBody>
          <a:bodyPr>
            <a:normAutofit/>
          </a:bodyPr>
          <a:lstStyle/>
          <a:p>
            <a:pPr algn="ctr"/>
            <a:r>
              <a:rPr lang="en-US" sz="3600" dirty="0"/>
              <a:t>Personalizing Your Reset Group</a:t>
            </a:r>
          </a:p>
        </p:txBody>
      </p:sp>
      <p:sp>
        <p:nvSpPr>
          <p:cNvPr id="3" name="Content Placeholder 2"/>
          <p:cNvSpPr>
            <a:spLocks noGrp="1"/>
          </p:cNvSpPr>
          <p:nvPr>
            <p:ph idx="1"/>
          </p:nvPr>
        </p:nvSpPr>
        <p:spPr>
          <a:xfrm>
            <a:off x="2286000" y="958178"/>
            <a:ext cx="4198015" cy="4021869"/>
          </a:xfrm>
        </p:spPr>
        <p:txBody>
          <a:bodyPr>
            <a:normAutofit/>
          </a:bodyPr>
          <a:lstStyle/>
          <a:p>
            <a:r>
              <a:rPr lang="en-US" sz="2000" dirty="0"/>
              <a:t>Typically 2-5 Distributors leading the effort</a:t>
            </a:r>
          </a:p>
          <a:p>
            <a:r>
              <a:rPr lang="en-US" sz="2000" dirty="0"/>
              <a:t>Creative names add personality and fun to the group</a:t>
            </a:r>
          </a:p>
          <a:p>
            <a:r>
              <a:rPr lang="en-US" sz="2000" dirty="0"/>
              <a:t>Remember to add a variety of information </a:t>
            </a:r>
          </a:p>
          <a:p>
            <a:r>
              <a:rPr lang="en-US" sz="2000" dirty="0"/>
              <a:t> Recipes, health information, supportive quotes and personal pictures</a:t>
            </a:r>
          </a:p>
          <a:p>
            <a:r>
              <a:rPr lang="en-US" sz="2000" dirty="0"/>
              <a:t>Use graphic design apps like </a:t>
            </a:r>
            <a:r>
              <a:rPr lang="en-US" sz="2000" dirty="0" err="1"/>
              <a:t>Canva</a:t>
            </a:r>
            <a:endParaRPr lang="en-US" sz="2000" dirty="0"/>
          </a:p>
          <a:p>
            <a:pPr algn="ct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711" y="1160111"/>
            <a:ext cx="2204289" cy="3491043"/>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4015" y="958178"/>
            <a:ext cx="2576714" cy="1947455"/>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91611" y="3051824"/>
            <a:ext cx="2404303" cy="1928223"/>
          </a:xfrm>
          <a:prstGeom prst="rect">
            <a:avLst/>
          </a:prstGeom>
        </p:spPr>
      </p:pic>
    </p:spTree>
    <p:extLst>
      <p:ext uri="{BB962C8B-B14F-4D97-AF65-F5344CB8AC3E}">
        <p14:creationId xmlns:p14="http://schemas.microsoft.com/office/powerpoint/2010/main" val="30413606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679338"/>
          </a:xfrm>
          <a:ln>
            <a:solidFill>
              <a:schemeClr val="tx2">
                <a:lumMod val="60000"/>
                <a:lumOff val="40000"/>
              </a:schemeClr>
            </a:solidFill>
          </a:ln>
        </p:spPr>
        <p:txBody>
          <a:bodyPr>
            <a:normAutofit/>
          </a:bodyPr>
          <a:lstStyle/>
          <a:p>
            <a:pPr algn="ctr"/>
            <a:r>
              <a:rPr lang="en-US" sz="3600" dirty="0"/>
              <a:t>Easily Duplicate for </a:t>
            </a:r>
            <a:r>
              <a:rPr lang="en-US" sz="3600" dirty="0" smtClean="0"/>
              <a:t>Month-After-Month</a:t>
            </a:r>
            <a:endParaRPr lang="en-US" sz="3600" dirty="0"/>
          </a:p>
        </p:txBody>
      </p:sp>
      <p:sp>
        <p:nvSpPr>
          <p:cNvPr id="3" name="Content Placeholder 2"/>
          <p:cNvSpPr>
            <a:spLocks noGrp="1"/>
          </p:cNvSpPr>
          <p:nvPr>
            <p:ph idx="1"/>
          </p:nvPr>
        </p:nvSpPr>
        <p:spPr>
          <a:xfrm>
            <a:off x="628650" y="1060042"/>
            <a:ext cx="7886700" cy="1760392"/>
          </a:xfrm>
        </p:spPr>
        <p:txBody>
          <a:bodyPr>
            <a:normAutofit fontScale="70000" lnSpcReduction="20000"/>
          </a:bodyPr>
          <a:lstStyle/>
          <a:p>
            <a:r>
              <a:rPr lang="en-US" dirty="0"/>
              <a:t>Compile a group of “standard” posts</a:t>
            </a:r>
          </a:p>
          <a:p>
            <a:r>
              <a:rPr lang="en-US" dirty="0"/>
              <a:t>Reset FAQ’s, menu planner, snack ideas, shopping lists make it easy to participate</a:t>
            </a:r>
          </a:p>
          <a:p>
            <a:r>
              <a:rPr lang="en-US" dirty="0"/>
              <a:t>Stock photos, recipes, relevant articles and supportive graphics</a:t>
            </a:r>
          </a:p>
          <a:p>
            <a:pPr algn="ctr"/>
            <a:endParaRPr lang="en-US" dirty="0"/>
          </a:p>
          <a:p>
            <a:pPr algn="ct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8650" y="2559722"/>
            <a:ext cx="2432150" cy="236798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7957" y="2559721"/>
            <a:ext cx="2537393" cy="240148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96548" y="2559722"/>
            <a:ext cx="2245659" cy="2506372"/>
          </a:xfrm>
          <a:prstGeom prst="rect">
            <a:avLst/>
          </a:prstGeom>
        </p:spPr>
      </p:pic>
    </p:spTree>
    <p:extLst>
      <p:ext uri="{BB962C8B-B14F-4D97-AF65-F5344CB8AC3E}">
        <p14:creationId xmlns:p14="http://schemas.microsoft.com/office/powerpoint/2010/main" val="1715441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Incentives and Specials</a:t>
            </a:r>
          </a:p>
        </p:txBody>
      </p:sp>
      <p:sp>
        <p:nvSpPr>
          <p:cNvPr id="3" name="Content Placeholder 2"/>
          <p:cNvSpPr>
            <a:spLocks noGrp="1"/>
          </p:cNvSpPr>
          <p:nvPr>
            <p:ph idx="1"/>
          </p:nvPr>
        </p:nvSpPr>
        <p:spPr>
          <a:xfrm>
            <a:off x="2570433" y="1238110"/>
            <a:ext cx="4317823" cy="3448190"/>
          </a:xfrm>
        </p:spPr>
        <p:txBody>
          <a:bodyPr>
            <a:normAutofit fontScale="70000" lnSpcReduction="20000"/>
          </a:bodyPr>
          <a:lstStyle/>
          <a:p>
            <a:r>
              <a:rPr lang="en-US" dirty="0"/>
              <a:t>Must be agreed upon between distributors</a:t>
            </a:r>
          </a:p>
          <a:p>
            <a:r>
              <a:rPr lang="en-US" dirty="0"/>
              <a:t>Ticket/Point system for certain activities</a:t>
            </a:r>
          </a:p>
          <a:p>
            <a:r>
              <a:rPr lang="en-US" dirty="0"/>
              <a:t>Connect with </a:t>
            </a:r>
            <a:r>
              <a:rPr lang="en-US" dirty="0" err="1"/>
              <a:t>HealthPrint</a:t>
            </a:r>
            <a:endParaRPr lang="en-US" dirty="0"/>
          </a:p>
          <a:p>
            <a:r>
              <a:rPr lang="en-US" dirty="0"/>
              <a:t>Review </a:t>
            </a:r>
            <a:r>
              <a:rPr lang="en-US" dirty="0" err="1"/>
              <a:t>HealthPrint</a:t>
            </a:r>
            <a:r>
              <a:rPr lang="en-US" dirty="0"/>
              <a:t> results</a:t>
            </a:r>
          </a:p>
          <a:p>
            <a:r>
              <a:rPr lang="en-US" dirty="0"/>
              <a:t>Actively engaging in the group</a:t>
            </a:r>
          </a:p>
          <a:p>
            <a:r>
              <a:rPr lang="en-US" dirty="0"/>
              <a:t>Posting meal plan</a:t>
            </a:r>
          </a:p>
          <a:p>
            <a:r>
              <a:rPr lang="en-US" dirty="0"/>
              <a:t>Posting results day after reset ends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746" y="1063228"/>
            <a:ext cx="2404424" cy="3478833"/>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40519" y="1063229"/>
            <a:ext cx="2025507" cy="3305619"/>
          </a:xfrm>
          <a:prstGeom prst="rect">
            <a:avLst/>
          </a:prstGeom>
        </p:spPr>
      </p:pic>
    </p:spTree>
    <p:extLst>
      <p:ext uri="{BB962C8B-B14F-4D97-AF65-F5344CB8AC3E}">
        <p14:creationId xmlns:p14="http://schemas.microsoft.com/office/powerpoint/2010/main" val="1572085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1955800" y="205979"/>
            <a:ext cx="5486400" cy="857250"/>
          </a:xfrm>
          <a:ln>
            <a:solidFill>
              <a:schemeClr val="accent3">
                <a:lumMod val="75000"/>
              </a:schemeClr>
            </a:solidFill>
          </a:ln>
        </p:spPr>
        <p:txBody>
          <a:bodyPr>
            <a:normAutofit/>
          </a:bodyPr>
          <a:lstStyle/>
          <a:p>
            <a:pPr algn="ctr"/>
            <a:r>
              <a:rPr lang="en-US" sz="3200" dirty="0"/>
              <a:t>Benefits to the Member</a:t>
            </a:r>
          </a:p>
        </p:txBody>
      </p:sp>
      <p:sp>
        <p:nvSpPr>
          <p:cNvPr id="3" name="Content Placeholder 2"/>
          <p:cNvSpPr>
            <a:spLocks noGrp="1"/>
          </p:cNvSpPr>
          <p:nvPr>
            <p:ph idx="1"/>
          </p:nvPr>
        </p:nvSpPr>
        <p:spPr/>
        <p:txBody>
          <a:bodyPr>
            <a:normAutofit/>
          </a:bodyPr>
          <a:lstStyle/>
          <a:p>
            <a:r>
              <a:rPr lang="en-US" sz="2000" dirty="0"/>
              <a:t>Creates sense of community</a:t>
            </a:r>
          </a:p>
          <a:p>
            <a:r>
              <a:rPr lang="en-US" sz="2000" dirty="0"/>
              <a:t>Encouraging, supportive, private accountability group</a:t>
            </a:r>
          </a:p>
          <a:p>
            <a:r>
              <a:rPr lang="en-US" sz="2000" dirty="0"/>
              <a:t>Customizable program focused on changing habits</a:t>
            </a:r>
          </a:p>
          <a:p>
            <a:r>
              <a:rPr lang="en-US" sz="2000" dirty="0"/>
              <a:t>Simple format – documents created </a:t>
            </a:r>
          </a:p>
          <a:p>
            <a:r>
              <a:rPr lang="en-US" sz="2000" dirty="0"/>
              <a:t>Free of charge</a:t>
            </a:r>
          </a:p>
          <a:p>
            <a:r>
              <a:rPr lang="en-US" sz="2000" dirty="0"/>
              <a:t>Fun, prizes and giveaways</a:t>
            </a:r>
          </a:p>
          <a:p>
            <a:r>
              <a:rPr lang="en-US" sz="2000" dirty="0"/>
              <a:t>Produces results!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8641" y="2726267"/>
            <a:ext cx="3826626" cy="2417233"/>
          </a:xfrm>
          <a:prstGeom prst="rect">
            <a:avLst/>
          </a:prstGeom>
        </p:spPr>
      </p:pic>
    </p:spTree>
    <p:extLst>
      <p:ext uri="{BB962C8B-B14F-4D97-AF65-F5344CB8AC3E}">
        <p14:creationId xmlns:p14="http://schemas.microsoft.com/office/powerpoint/2010/main" val="20442639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949853" cy="679338"/>
          </a:xfrm>
          <a:ln>
            <a:solidFill>
              <a:schemeClr val="accent2">
                <a:lumMod val="60000"/>
                <a:lumOff val="40000"/>
              </a:schemeClr>
            </a:solidFill>
          </a:ln>
        </p:spPr>
        <p:txBody>
          <a:bodyPr>
            <a:normAutofit/>
          </a:bodyPr>
          <a:lstStyle/>
          <a:p>
            <a:pPr algn="ctr"/>
            <a:r>
              <a:rPr lang="en-US" sz="3600" dirty="0"/>
              <a:t>Benefits to the Distributor</a:t>
            </a:r>
          </a:p>
        </p:txBody>
      </p:sp>
      <p:sp>
        <p:nvSpPr>
          <p:cNvPr id="3" name="Content Placeholder 2"/>
          <p:cNvSpPr>
            <a:spLocks noGrp="1"/>
          </p:cNvSpPr>
          <p:nvPr>
            <p:ph idx="1"/>
          </p:nvPr>
        </p:nvSpPr>
        <p:spPr>
          <a:xfrm>
            <a:off x="237066" y="1067926"/>
            <a:ext cx="7992533" cy="3394472"/>
          </a:xfrm>
        </p:spPr>
        <p:txBody>
          <a:bodyPr>
            <a:normAutofit lnSpcReduction="10000"/>
          </a:bodyPr>
          <a:lstStyle/>
          <a:p>
            <a:r>
              <a:rPr lang="en-US" sz="2200" dirty="0"/>
              <a:t>Gives you a reason to contact/invite someone</a:t>
            </a:r>
          </a:p>
          <a:p>
            <a:r>
              <a:rPr lang="en-US" sz="2200" dirty="0"/>
              <a:t>Increases communication with dormant members – chance to win back</a:t>
            </a:r>
          </a:p>
          <a:p>
            <a:r>
              <a:rPr lang="en-US" sz="2200" dirty="0"/>
              <a:t>Sense of urgency for those who have intended to become members</a:t>
            </a:r>
          </a:p>
          <a:p>
            <a:r>
              <a:rPr lang="en-US" sz="2200" dirty="0"/>
              <a:t>Keeps you accountable – participating in the group actively</a:t>
            </a:r>
          </a:p>
          <a:p>
            <a:r>
              <a:rPr lang="en-US" sz="2200" dirty="0"/>
              <a:t>Creates energy within your team – FUN!</a:t>
            </a:r>
          </a:p>
          <a:p>
            <a:r>
              <a:rPr lang="en-US" sz="2200" dirty="0"/>
              <a:t>Increases PV short term and long term</a:t>
            </a:r>
          </a:p>
          <a:p>
            <a:r>
              <a:rPr lang="en-US" sz="2200" dirty="0"/>
              <a:t>Tool to build Directors</a:t>
            </a:r>
          </a:p>
          <a:p>
            <a:endParaRPr lang="en-US" dirty="0"/>
          </a:p>
        </p:txBody>
      </p:sp>
    </p:spTree>
    <p:extLst>
      <p:ext uri="{BB962C8B-B14F-4D97-AF65-F5344CB8AC3E}">
        <p14:creationId xmlns:p14="http://schemas.microsoft.com/office/powerpoint/2010/main" val="6658340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600" dirty="0"/>
              <a:t>Personal Stories and Results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923" y="1237302"/>
            <a:ext cx="2270367" cy="3526317"/>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9071" y="1237302"/>
            <a:ext cx="3116355" cy="3526317"/>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399" t="15738" r="-498" b="28330"/>
          <a:stretch/>
        </p:blipFill>
        <p:spPr>
          <a:xfrm>
            <a:off x="6099208" y="1063230"/>
            <a:ext cx="2789858" cy="2214492"/>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1082" t="31699" r="1547" b="13072"/>
          <a:stretch/>
        </p:blipFill>
        <p:spPr>
          <a:xfrm>
            <a:off x="6336792" y="3277723"/>
            <a:ext cx="1994301" cy="1741392"/>
          </a:xfrm>
          <a:prstGeom prst="rect">
            <a:avLst/>
          </a:prstGeom>
        </p:spPr>
      </p:pic>
    </p:spTree>
    <p:extLst>
      <p:ext uri="{BB962C8B-B14F-4D97-AF65-F5344CB8AC3E}">
        <p14:creationId xmlns:p14="http://schemas.microsoft.com/office/powerpoint/2010/main" val="35844271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4265" y="205979"/>
            <a:ext cx="3285067" cy="857250"/>
          </a:xfrm>
        </p:spPr>
        <p:txBody>
          <a:bodyPr>
            <a:normAutofit/>
          </a:bodyPr>
          <a:lstStyle/>
          <a:p>
            <a:r>
              <a:rPr lang="en-US" sz="2800" dirty="0" smtClean="0"/>
              <a:t>Reset Collections</a:t>
            </a:r>
            <a:endParaRPr lang="en-US" sz="2800" dirty="0"/>
          </a:p>
        </p:txBody>
      </p:sp>
      <p:sp>
        <p:nvSpPr>
          <p:cNvPr id="3" name="Content Placeholder 2"/>
          <p:cNvSpPr>
            <a:spLocks noGrp="1"/>
          </p:cNvSpPr>
          <p:nvPr>
            <p:ph idx="1"/>
          </p:nvPr>
        </p:nvSpPr>
        <p:spPr>
          <a:xfrm>
            <a:off x="457199" y="1063229"/>
            <a:ext cx="3386667" cy="1695448"/>
          </a:xfrm>
          <a:ln>
            <a:solidFill>
              <a:schemeClr val="tx2">
                <a:lumMod val="60000"/>
                <a:lumOff val="40000"/>
              </a:schemeClr>
            </a:solidFill>
          </a:ln>
        </p:spPr>
        <p:txBody>
          <a:bodyPr>
            <a:normAutofit/>
          </a:bodyPr>
          <a:lstStyle/>
          <a:p>
            <a:pPr marL="0" indent="0">
              <a:buNone/>
            </a:pPr>
            <a:r>
              <a:rPr lang="en-US" sz="2000" b="1" u="sng" dirty="0" smtClean="0"/>
              <a:t>Foundation Plan</a:t>
            </a:r>
          </a:p>
          <a:p>
            <a:pPr marL="0" indent="0">
              <a:buNone/>
            </a:pPr>
            <a:r>
              <a:rPr lang="en-US" sz="2000" dirty="0" err="1" smtClean="0"/>
              <a:t>Vitalizer</a:t>
            </a:r>
            <a:r>
              <a:rPr lang="en-US" sz="2000" dirty="0" smtClean="0"/>
              <a:t>		$71.32	PV  50	</a:t>
            </a:r>
          </a:p>
          <a:p>
            <a:pPr marL="0" indent="0">
              <a:buNone/>
            </a:pPr>
            <a:r>
              <a:rPr lang="en-US" sz="2000" dirty="0" smtClean="0"/>
              <a:t>Life Shake	</a:t>
            </a:r>
            <a:r>
              <a:rPr lang="en-US" sz="2000" u="sng" dirty="0" smtClean="0"/>
              <a:t>$42.80</a:t>
            </a:r>
            <a:r>
              <a:rPr lang="en-US" sz="2000" dirty="0" smtClean="0"/>
              <a:t>	</a:t>
            </a:r>
            <a:r>
              <a:rPr lang="en-US" sz="2000" u="sng" dirty="0" smtClean="0"/>
              <a:t>PV  30</a:t>
            </a:r>
          </a:p>
          <a:p>
            <a:pPr marL="0" indent="0">
              <a:buNone/>
            </a:pPr>
            <a:r>
              <a:rPr lang="en-US" sz="2000" dirty="0" smtClean="0"/>
              <a:t>	</a:t>
            </a:r>
            <a:r>
              <a:rPr lang="en-US" sz="2000" b="1" dirty="0" smtClean="0"/>
              <a:t>TOTAL   $114.12	PV  80</a:t>
            </a:r>
          </a:p>
        </p:txBody>
      </p:sp>
      <p:sp>
        <p:nvSpPr>
          <p:cNvPr id="4" name="TextBox 3"/>
          <p:cNvSpPr txBox="1"/>
          <p:nvPr/>
        </p:nvSpPr>
        <p:spPr>
          <a:xfrm>
            <a:off x="4707466" y="453629"/>
            <a:ext cx="4148667" cy="2246769"/>
          </a:xfrm>
          <a:prstGeom prst="rect">
            <a:avLst/>
          </a:prstGeom>
          <a:noFill/>
          <a:ln>
            <a:solidFill>
              <a:schemeClr val="tx2">
                <a:lumMod val="60000"/>
                <a:lumOff val="40000"/>
              </a:schemeClr>
            </a:solidFill>
          </a:ln>
        </p:spPr>
        <p:txBody>
          <a:bodyPr wrap="square" rtlCol="0">
            <a:spAutoFit/>
          </a:bodyPr>
          <a:lstStyle/>
          <a:p>
            <a:r>
              <a:rPr lang="en-US" sz="2000" b="1" u="sng" dirty="0" smtClean="0"/>
              <a:t>Reset &amp; Detox</a:t>
            </a:r>
          </a:p>
          <a:p>
            <a:r>
              <a:rPr lang="en-US" sz="2000" dirty="0" smtClean="0"/>
              <a:t>Life Shake		$42.80		PV 30</a:t>
            </a:r>
          </a:p>
          <a:p>
            <a:r>
              <a:rPr lang="en-US" sz="2000" dirty="0" err="1" smtClean="0"/>
              <a:t>Optiflora</a:t>
            </a:r>
            <a:r>
              <a:rPr lang="en-US" sz="2000" dirty="0" smtClean="0"/>
              <a:t> Caps	$19.10		PV 14</a:t>
            </a:r>
          </a:p>
          <a:p>
            <a:r>
              <a:rPr lang="en-US" sz="2000" dirty="0" smtClean="0"/>
              <a:t>Herb Lax	 60		$  6.90		PV   5</a:t>
            </a:r>
          </a:p>
          <a:p>
            <a:r>
              <a:rPr lang="en-US" sz="2000" dirty="0" smtClean="0"/>
              <a:t>Liver DTX		$32.10		PV 28</a:t>
            </a:r>
          </a:p>
          <a:p>
            <a:r>
              <a:rPr lang="en-US" sz="2000" dirty="0" smtClean="0"/>
              <a:t>Alfalfa 330		</a:t>
            </a:r>
            <a:r>
              <a:rPr lang="en-US" sz="2000" u="sng" dirty="0" smtClean="0"/>
              <a:t>$16.45</a:t>
            </a:r>
            <a:r>
              <a:rPr lang="en-US" sz="2000" dirty="0" smtClean="0"/>
              <a:t>		</a:t>
            </a:r>
            <a:r>
              <a:rPr lang="en-US" sz="2000" u="sng" dirty="0" smtClean="0"/>
              <a:t>PV 13</a:t>
            </a:r>
          </a:p>
          <a:p>
            <a:r>
              <a:rPr lang="en-US" sz="2000" dirty="0"/>
              <a:t>	</a:t>
            </a:r>
            <a:r>
              <a:rPr lang="en-US" sz="2000" b="1" dirty="0" smtClean="0"/>
              <a:t>TOTAL	</a:t>
            </a:r>
            <a:r>
              <a:rPr lang="en-US" sz="2000" b="1" dirty="0"/>
              <a:t> </a:t>
            </a:r>
            <a:r>
              <a:rPr lang="en-US" sz="2000" b="1" dirty="0" smtClean="0"/>
              <a:t>     $149.45            90  PV</a:t>
            </a:r>
            <a:endParaRPr lang="en-US" sz="2000" b="1" dirty="0"/>
          </a:p>
        </p:txBody>
      </p:sp>
      <p:sp>
        <p:nvSpPr>
          <p:cNvPr id="5" name="TextBox 4"/>
          <p:cNvSpPr txBox="1"/>
          <p:nvPr/>
        </p:nvSpPr>
        <p:spPr>
          <a:xfrm>
            <a:off x="4284132" y="2895598"/>
            <a:ext cx="4690534" cy="1938992"/>
          </a:xfrm>
          <a:prstGeom prst="rect">
            <a:avLst/>
          </a:prstGeom>
          <a:noFill/>
          <a:ln>
            <a:solidFill>
              <a:schemeClr val="tx2">
                <a:lumMod val="60000"/>
                <a:lumOff val="40000"/>
              </a:schemeClr>
            </a:solidFill>
          </a:ln>
        </p:spPr>
        <p:txBody>
          <a:bodyPr wrap="square" rtlCol="0">
            <a:spAutoFit/>
          </a:bodyPr>
          <a:lstStyle/>
          <a:p>
            <a:r>
              <a:rPr lang="en-US" sz="2000" b="1" u="sng" dirty="0" smtClean="0"/>
              <a:t>Reset Starter Basic Package</a:t>
            </a:r>
          </a:p>
          <a:p>
            <a:r>
              <a:rPr lang="en-US" sz="2000" dirty="0" smtClean="0"/>
              <a:t>Life Shake		$42.80		PV   30         Vita Lea 120		$23.05		PV</a:t>
            </a:r>
            <a:r>
              <a:rPr lang="en-US" sz="2000" dirty="0"/>
              <a:t>	</a:t>
            </a:r>
            <a:r>
              <a:rPr lang="en-US" sz="2000" dirty="0" smtClean="0"/>
              <a:t>18</a:t>
            </a:r>
          </a:p>
          <a:p>
            <a:r>
              <a:rPr lang="en-US" sz="2000" dirty="0" smtClean="0"/>
              <a:t>B Complex 120	$21.70		PV   16</a:t>
            </a:r>
          </a:p>
          <a:p>
            <a:r>
              <a:rPr lang="en-US" sz="2000" dirty="0" err="1" smtClean="0"/>
              <a:t>Optiflora</a:t>
            </a:r>
            <a:r>
              <a:rPr lang="en-US" sz="2000" dirty="0" smtClean="0"/>
              <a:t> Cap		</a:t>
            </a:r>
            <a:r>
              <a:rPr lang="en-US" sz="2000" u="sng" dirty="0" smtClean="0"/>
              <a:t>$19.10	</a:t>
            </a:r>
            <a:r>
              <a:rPr lang="en-US" sz="2000" dirty="0" smtClean="0"/>
              <a:t>	</a:t>
            </a:r>
            <a:r>
              <a:rPr lang="en-US" sz="2000" u="sng" dirty="0" smtClean="0"/>
              <a:t>PV	14</a:t>
            </a:r>
          </a:p>
          <a:p>
            <a:r>
              <a:rPr lang="en-US" sz="2000" dirty="0" smtClean="0"/>
              <a:t>		</a:t>
            </a:r>
            <a:r>
              <a:rPr lang="en-US" sz="2000" b="1" dirty="0" smtClean="0"/>
              <a:t>total	$106.02		@ 80 PV</a:t>
            </a:r>
            <a:endParaRPr lang="en-US" sz="2000" b="1" dirty="0"/>
          </a:p>
        </p:txBody>
      </p:sp>
      <p:sp>
        <p:nvSpPr>
          <p:cNvPr id="6" name="TextBox 5"/>
          <p:cNvSpPr txBox="1"/>
          <p:nvPr/>
        </p:nvSpPr>
        <p:spPr>
          <a:xfrm>
            <a:off x="253999" y="2758677"/>
            <a:ext cx="4030133" cy="2092881"/>
          </a:xfrm>
          <a:prstGeom prst="rect">
            <a:avLst/>
          </a:prstGeom>
          <a:noFill/>
        </p:spPr>
        <p:txBody>
          <a:bodyPr wrap="square" rtlCol="0">
            <a:spAutoFit/>
          </a:bodyPr>
          <a:lstStyle/>
          <a:p>
            <a:r>
              <a:rPr lang="en-US" sz="2000" dirty="0" smtClean="0"/>
              <a:t>2 components :</a:t>
            </a:r>
            <a:endParaRPr lang="en-US" sz="2000" dirty="0"/>
          </a:p>
          <a:p>
            <a:pPr marL="342900" indent="-342900">
              <a:buFont typeface="Arial"/>
              <a:buChar char="•"/>
            </a:pPr>
            <a:r>
              <a:rPr lang="en-US" sz="2000" dirty="0" smtClean="0"/>
              <a:t>Protein Shake Meal Replacement</a:t>
            </a:r>
          </a:p>
          <a:p>
            <a:pPr marL="342900" indent="-342900">
              <a:buFont typeface="Arial"/>
              <a:buChar char="•"/>
            </a:pPr>
            <a:r>
              <a:rPr lang="en-US" sz="2000" dirty="0" smtClean="0"/>
              <a:t>And supplements</a:t>
            </a:r>
          </a:p>
          <a:p>
            <a:endParaRPr lang="en-US" sz="1000" dirty="0" smtClean="0"/>
          </a:p>
          <a:p>
            <a:r>
              <a:rPr lang="en-US" sz="2000" dirty="0" smtClean="0"/>
              <a:t>We can offer options in the supplement component depending on their budgets and health issues.</a:t>
            </a:r>
            <a:endParaRPr lang="en-US" sz="2000" dirty="0"/>
          </a:p>
        </p:txBody>
      </p:sp>
    </p:spTree>
    <p:extLst>
      <p:ext uri="{BB962C8B-B14F-4D97-AF65-F5344CB8AC3E}">
        <p14:creationId xmlns:p14="http://schemas.microsoft.com/office/powerpoint/2010/main" val="3370194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blog.runrun.it/wp-content/uploads/2014/02/eleanor_roosevelt_cicatacao_eng.jpg"/>
          <p:cNvPicPr/>
          <p:nvPr/>
        </p:nvPicPr>
        <p:blipFill>
          <a:blip r:embed="rId2">
            <a:extLst>
              <a:ext uri="{28A0092B-C50C-407E-A947-70E740481C1C}">
                <a14:useLocalDpi xmlns:a14="http://schemas.microsoft.com/office/drawing/2010/main" val="0"/>
              </a:ext>
            </a:extLst>
          </a:blip>
          <a:srcRect/>
          <a:stretch>
            <a:fillRect/>
          </a:stretch>
        </p:blipFill>
        <p:spPr bwMode="auto">
          <a:xfrm>
            <a:off x="1577714" y="500397"/>
            <a:ext cx="6079966" cy="4291864"/>
          </a:xfrm>
          <a:prstGeom prst="rect">
            <a:avLst/>
          </a:prstGeom>
          <a:noFill/>
          <a:ln>
            <a:noFill/>
          </a:ln>
        </p:spPr>
      </p:pic>
    </p:spTree>
    <p:extLst>
      <p:ext uri="{BB962C8B-B14F-4D97-AF65-F5344CB8AC3E}">
        <p14:creationId xmlns:p14="http://schemas.microsoft.com/office/powerpoint/2010/main" val="14793162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07259" r="-107259"/>
          <a:stretch>
            <a:fillRect/>
          </a:stretch>
        </p:blipFill>
        <p:spPr>
          <a:xfrm>
            <a:off x="-1761067" y="135466"/>
            <a:ext cx="12954000" cy="5008033"/>
          </a:xfrm>
        </p:spPr>
      </p:pic>
      <p:sp>
        <p:nvSpPr>
          <p:cNvPr id="5" name="TextBox 4"/>
          <p:cNvSpPr txBox="1"/>
          <p:nvPr/>
        </p:nvSpPr>
        <p:spPr>
          <a:xfrm>
            <a:off x="457199" y="341529"/>
            <a:ext cx="2099733" cy="646331"/>
          </a:xfrm>
          <a:prstGeom prst="rect">
            <a:avLst/>
          </a:prstGeom>
          <a:noFill/>
          <a:ln>
            <a:solidFill>
              <a:schemeClr val="accent3">
                <a:lumMod val="50000"/>
              </a:schemeClr>
            </a:solidFill>
          </a:ln>
        </p:spPr>
        <p:txBody>
          <a:bodyPr wrap="square" rtlCol="0">
            <a:spAutoFit/>
          </a:bodyPr>
          <a:lstStyle/>
          <a:p>
            <a:r>
              <a:rPr lang="en-US" dirty="0" smtClean="0"/>
              <a:t>Shaklee</a:t>
            </a:r>
          </a:p>
          <a:p>
            <a:r>
              <a:rPr lang="en-US" dirty="0" smtClean="0"/>
              <a:t>Join Free Options </a:t>
            </a:r>
            <a:endParaRPr lang="en-US" dirty="0"/>
          </a:p>
        </p:txBody>
      </p:sp>
    </p:spTree>
    <p:extLst>
      <p:ext uri="{BB962C8B-B14F-4D97-AF65-F5344CB8AC3E}">
        <p14:creationId xmlns:p14="http://schemas.microsoft.com/office/powerpoint/2010/main" val="392237092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8"/>
            <a:ext cx="8412624" cy="1314457"/>
          </a:xfrm>
          <a:ln>
            <a:solidFill>
              <a:schemeClr val="tx2">
                <a:lumMod val="60000"/>
                <a:lumOff val="40000"/>
              </a:schemeClr>
            </a:solidFill>
          </a:ln>
        </p:spPr>
        <p:txBody>
          <a:bodyPr>
            <a:normAutofit/>
          </a:bodyPr>
          <a:lstStyle/>
          <a:p>
            <a:r>
              <a:rPr lang="en-US" sz="3600" b="1" dirty="0"/>
              <a:t>Reset </a:t>
            </a:r>
            <a:r>
              <a:rPr lang="en-US" sz="3600" b="1" dirty="0" smtClean="0"/>
              <a:t>Tips </a:t>
            </a:r>
            <a:r>
              <a:rPr lang="en-US" sz="2400" dirty="0" smtClean="0"/>
              <a:t>– post on first day of the Reset</a:t>
            </a:r>
            <a:endParaRPr lang="en-US" sz="2400" dirty="0"/>
          </a:p>
        </p:txBody>
      </p:sp>
      <p:sp>
        <p:nvSpPr>
          <p:cNvPr id="3" name="Content Placeholder 2"/>
          <p:cNvSpPr>
            <a:spLocks noGrp="1"/>
          </p:cNvSpPr>
          <p:nvPr>
            <p:ph idx="1"/>
          </p:nvPr>
        </p:nvSpPr>
        <p:spPr>
          <a:xfrm>
            <a:off x="322517" y="1679103"/>
            <a:ext cx="8229600" cy="4720087"/>
          </a:xfrm>
        </p:spPr>
        <p:txBody>
          <a:bodyPr>
            <a:normAutofit/>
          </a:bodyPr>
          <a:lstStyle/>
          <a:p>
            <a:r>
              <a:rPr lang="en-US" sz="2000" dirty="0"/>
              <a:t> </a:t>
            </a:r>
            <a:r>
              <a:rPr lang="en-US" sz="2000" dirty="0" smtClean="0"/>
              <a:t> Make </a:t>
            </a:r>
            <a:r>
              <a:rPr lang="en-US" sz="2000" dirty="0"/>
              <a:t>sure to drink enough water. A great tip I was given was to fill a gallon jug each morning and make sure to finish it by the end of the day. Proper hydration will cleanse your body, your digestive system and prevent headaches</a:t>
            </a:r>
            <a:r>
              <a:rPr lang="en-US" sz="2000" dirty="0" smtClean="0"/>
              <a:t>!</a:t>
            </a:r>
            <a:endParaRPr lang="en-US" sz="2000" dirty="0"/>
          </a:p>
          <a:p>
            <a:pPr lvl="0"/>
            <a:r>
              <a:rPr lang="en-US" sz="2000" dirty="0"/>
              <a:t>Don’t forget to have your snacks! It is important to get enough calories! </a:t>
            </a:r>
          </a:p>
          <a:p>
            <a:r>
              <a:rPr lang="en-US" sz="2000" dirty="0"/>
              <a:t>*** 1200-1300 </a:t>
            </a:r>
            <a:r>
              <a:rPr lang="en-US" sz="2000" dirty="0" err="1"/>
              <a:t>cal</a:t>
            </a:r>
            <a:r>
              <a:rPr lang="en-US" sz="2000" dirty="0"/>
              <a:t> if under 175#, 1500-1600 </a:t>
            </a:r>
            <a:r>
              <a:rPr lang="en-US" sz="2000" dirty="0" err="1"/>
              <a:t>cal</a:t>
            </a:r>
            <a:r>
              <a:rPr lang="en-US" sz="2000" dirty="0"/>
              <a:t> if over 175#, add 500 calories if nursing and add an extra 300 calories if you’re not interested in shedding excess fat during this reset, just doing it as a cleanse. **</a:t>
            </a:r>
            <a:r>
              <a:rPr lang="en-US" sz="2000" dirty="0" smtClean="0"/>
              <a:t>*</a:t>
            </a:r>
            <a:endParaRPr lang="en-US" sz="2000" dirty="0"/>
          </a:p>
          <a:p>
            <a:pPr lvl="0"/>
            <a:r>
              <a:rPr lang="en-US" sz="2000" dirty="0"/>
              <a:t>Do this with friends or join a Facebook group to help you have accountability and encouragement! </a:t>
            </a:r>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2058871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srcRect l="-71221" r="-71221"/>
          <a:stretch>
            <a:fillRect/>
          </a:stretch>
        </p:blipFill>
        <p:spPr>
          <a:xfrm>
            <a:off x="863600" y="177800"/>
            <a:ext cx="11607800" cy="4775200"/>
          </a:xfrm>
        </p:spPr>
      </p:pic>
      <p:pic>
        <p:nvPicPr>
          <p:cNvPr id="8" name="Picture 7"/>
          <p:cNvPicPr>
            <a:picLocks noChangeAspect="1"/>
          </p:cNvPicPr>
          <p:nvPr/>
        </p:nvPicPr>
        <p:blipFill>
          <a:blip r:embed="rId3"/>
          <a:stretch>
            <a:fillRect/>
          </a:stretch>
        </p:blipFill>
        <p:spPr>
          <a:xfrm>
            <a:off x="279400" y="406400"/>
            <a:ext cx="3911600" cy="4267200"/>
          </a:xfrm>
          <a:prstGeom prst="rect">
            <a:avLst/>
          </a:prstGeom>
        </p:spPr>
      </p:pic>
    </p:spTree>
    <p:extLst>
      <p:ext uri="{BB962C8B-B14F-4D97-AF65-F5344CB8AC3E}">
        <p14:creationId xmlns:p14="http://schemas.microsoft.com/office/powerpoint/2010/main" val="223920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65919" r="-65919"/>
          <a:stretch>
            <a:fillRect/>
          </a:stretch>
        </p:blipFill>
        <p:spPr>
          <a:xfrm>
            <a:off x="2616200" y="0"/>
            <a:ext cx="8915400" cy="5143500"/>
          </a:xfrm>
        </p:spPr>
      </p:pic>
      <p:pic>
        <p:nvPicPr>
          <p:cNvPr id="3" name="Content Placeholder 3"/>
          <p:cNvPicPr>
            <a:picLocks noChangeAspect="1"/>
          </p:cNvPicPr>
          <p:nvPr/>
        </p:nvPicPr>
        <p:blipFill>
          <a:blip r:embed="rId3"/>
          <a:srcRect l="-106903" r="-106903"/>
          <a:stretch>
            <a:fillRect/>
          </a:stretch>
        </p:blipFill>
        <p:spPr>
          <a:xfrm>
            <a:off x="-4815698" y="0"/>
            <a:ext cx="14160934" cy="5143500"/>
          </a:xfrm>
          <a:prstGeom prst="rect">
            <a:avLst/>
          </a:prstGeom>
        </p:spPr>
      </p:pic>
    </p:spTree>
    <p:extLst>
      <p:ext uri="{BB962C8B-B14F-4D97-AF65-F5344CB8AC3E}">
        <p14:creationId xmlns:p14="http://schemas.microsoft.com/office/powerpoint/2010/main" val="21228106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34024" r="-34024"/>
          <a:stretch>
            <a:fillRect/>
          </a:stretch>
        </p:blipFill>
        <p:spPr>
          <a:xfrm>
            <a:off x="-1382262" y="158781"/>
            <a:ext cx="7452862" cy="4984719"/>
          </a:xfrm>
        </p:spPr>
      </p:pic>
      <p:pic>
        <p:nvPicPr>
          <p:cNvPr id="3" name="Content Placeholder 3"/>
          <p:cNvPicPr>
            <a:picLocks noChangeAspect="1"/>
          </p:cNvPicPr>
          <p:nvPr/>
        </p:nvPicPr>
        <p:blipFill>
          <a:blip r:embed="rId3"/>
          <a:srcRect l="-64693" r="-64693"/>
          <a:stretch>
            <a:fillRect/>
          </a:stretch>
        </p:blipFill>
        <p:spPr>
          <a:xfrm>
            <a:off x="1878145" y="153968"/>
            <a:ext cx="10178170" cy="4989532"/>
          </a:xfrm>
          <a:prstGeom prst="rect">
            <a:avLst/>
          </a:prstGeom>
        </p:spPr>
      </p:pic>
    </p:spTree>
    <p:extLst>
      <p:ext uri="{BB962C8B-B14F-4D97-AF65-F5344CB8AC3E}">
        <p14:creationId xmlns:p14="http://schemas.microsoft.com/office/powerpoint/2010/main" val="1749835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1117600" y="205979"/>
            <a:ext cx="5597300" cy="857250"/>
          </a:xfrm>
          <a:ln>
            <a:solidFill>
              <a:schemeClr val="tx2">
                <a:lumMod val="60000"/>
                <a:lumOff val="40000"/>
              </a:schemeClr>
            </a:solidFill>
          </a:ln>
        </p:spPr>
        <p:txBody>
          <a:bodyPr>
            <a:normAutofit/>
          </a:bodyPr>
          <a:lstStyle/>
          <a:p>
            <a:pPr algn="ctr"/>
            <a:r>
              <a:rPr lang="en-US" sz="3200" dirty="0"/>
              <a:t>Inviting to a Reset Group</a:t>
            </a:r>
          </a:p>
        </p:txBody>
      </p:sp>
      <p:sp>
        <p:nvSpPr>
          <p:cNvPr id="3" name="Content Placeholder 2"/>
          <p:cNvSpPr>
            <a:spLocks noGrp="1"/>
          </p:cNvSpPr>
          <p:nvPr>
            <p:ph idx="1"/>
          </p:nvPr>
        </p:nvSpPr>
        <p:spPr>
          <a:xfrm>
            <a:off x="457201" y="1063229"/>
            <a:ext cx="8335662" cy="3917659"/>
          </a:xfrm>
        </p:spPr>
        <p:txBody>
          <a:bodyPr>
            <a:noAutofit/>
          </a:bodyPr>
          <a:lstStyle/>
          <a:p>
            <a:r>
              <a:rPr lang="en-US" sz="2000" dirty="0"/>
              <a:t>Personal invitations are key</a:t>
            </a:r>
          </a:p>
          <a:p>
            <a:r>
              <a:rPr lang="en-US" sz="2000" dirty="0"/>
              <a:t>Current members or those looking to sponsor in</a:t>
            </a:r>
          </a:p>
          <a:p>
            <a:r>
              <a:rPr lang="en-US" sz="2000" dirty="0"/>
              <a:t> Current members: “Hey Jean, when we spoke the other day you mentioned that you’ve fallen out of the routine with your Life Shakes. My team is pulling together this fun group that will help get you back on track and feel so much better in just 5 days! I’d be excited to have you join us!”</a:t>
            </a:r>
          </a:p>
          <a:p>
            <a:r>
              <a:rPr lang="en-US" sz="2000" dirty="0"/>
              <a:t>People new to Shaklee: “Hi Karen! Nothing like perfect timing…I know you were planning to get started with Shaklee Life Shakes and well, my team and I are excited to host a 5 Day Reset group this month</a:t>
            </a:r>
            <a:r>
              <a:rPr lang="en-US" sz="2000" dirty="0" smtClean="0"/>
              <a:t>!</a:t>
            </a:r>
          </a:p>
          <a:p>
            <a:pPr marL="0" indent="0">
              <a:buNone/>
            </a:pPr>
            <a:r>
              <a:rPr lang="en-US" sz="2000" dirty="0"/>
              <a:t>	</a:t>
            </a:r>
            <a:r>
              <a:rPr lang="en-US" sz="2000" dirty="0" smtClean="0"/>
              <a:t> </a:t>
            </a:r>
            <a:r>
              <a:rPr lang="en-US" sz="2000" dirty="0"/>
              <a:t>It’s a great way hit the ground running, start your journey and do so </a:t>
            </a:r>
            <a:r>
              <a:rPr lang="en-US" sz="2000" dirty="0" smtClean="0"/>
              <a:t>	with </a:t>
            </a:r>
            <a:r>
              <a:rPr lang="en-US" sz="2000" dirty="0"/>
              <a:t>support and guidance! I’d love the opportunity to get you </a:t>
            </a:r>
            <a:r>
              <a:rPr lang="en-US" sz="2000" dirty="0" smtClean="0"/>
              <a:t>	sponsored </a:t>
            </a:r>
            <a:r>
              <a:rPr lang="en-US" sz="2000" dirty="0"/>
              <a:t>in and on your way!”</a:t>
            </a:r>
          </a:p>
        </p:txBody>
      </p:sp>
    </p:spTree>
    <p:extLst>
      <p:ext uri="{BB962C8B-B14F-4D97-AF65-F5344CB8AC3E}">
        <p14:creationId xmlns:p14="http://schemas.microsoft.com/office/powerpoint/2010/main" val="21170599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3600" dirty="0"/>
              <a:t>Tips for </a:t>
            </a:r>
            <a:r>
              <a:rPr lang="en-US" sz="3600" dirty="0" smtClean="0"/>
              <a:t>Hunger</a:t>
            </a:r>
            <a:endParaRPr lang="en-US" sz="3600" dirty="0"/>
          </a:p>
        </p:txBody>
      </p:sp>
      <p:sp>
        <p:nvSpPr>
          <p:cNvPr id="3" name="Content Placeholder 2"/>
          <p:cNvSpPr>
            <a:spLocks noGrp="1"/>
          </p:cNvSpPr>
          <p:nvPr>
            <p:ph idx="1"/>
          </p:nvPr>
        </p:nvSpPr>
        <p:spPr>
          <a:xfrm>
            <a:off x="457200" y="827580"/>
            <a:ext cx="8229600" cy="4099402"/>
          </a:xfrm>
        </p:spPr>
        <p:txBody>
          <a:bodyPr>
            <a:normAutofit/>
          </a:bodyPr>
          <a:lstStyle/>
          <a:p>
            <a:pPr marL="0" indent="0">
              <a:buNone/>
            </a:pPr>
            <a:r>
              <a:rPr lang="en-US" sz="2000" dirty="0"/>
              <a:t> </a:t>
            </a:r>
          </a:p>
          <a:p>
            <a:pPr marL="0" indent="0">
              <a:buNone/>
            </a:pPr>
            <a:r>
              <a:rPr lang="en-US" sz="2000" dirty="0"/>
              <a:t>1.  Drink a full glass of water or hot tea and wait 5 – 10 minutes to see if you can make it through</a:t>
            </a:r>
            <a:r>
              <a:rPr lang="en-US" sz="2000" dirty="0" smtClean="0"/>
              <a:t>.</a:t>
            </a:r>
            <a:endParaRPr lang="en-US" sz="2000" dirty="0"/>
          </a:p>
          <a:p>
            <a:pPr marL="0" indent="0">
              <a:buNone/>
            </a:pPr>
            <a:r>
              <a:rPr lang="en-US" sz="2000" dirty="0"/>
              <a:t>2.  Check your calories.  Did you eat enough during the day?</a:t>
            </a:r>
          </a:p>
          <a:p>
            <a:pPr marL="0" indent="0">
              <a:buNone/>
            </a:pPr>
            <a:r>
              <a:rPr lang="en-US" sz="2000" dirty="0"/>
              <a:t>  </a:t>
            </a:r>
          </a:p>
          <a:p>
            <a:pPr marL="0" indent="0">
              <a:buNone/>
            </a:pPr>
            <a:r>
              <a:rPr lang="en-US" sz="2000" dirty="0"/>
              <a:t>3.  Munch on raw veggies.  You can have an unlimited amount</a:t>
            </a:r>
            <a:r>
              <a:rPr lang="en-US" sz="2000" dirty="0" smtClean="0"/>
              <a:t>!</a:t>
            </a:r>
            <a:r>
              <a:rPr lang="en-US" sz="2000" dirty="0"/>
              <a:t> </a:t>
            </a:r>
          </a:p>
          <a:p>
            <a:pPr marL="0" indent="0">
              <a:buNone/>
            </a:pPr>
            <a:r>
              <a:rPr lang="en-US" sz="2000" dirty="0"/>
              <a:t>4.  Ask yourself if you really are hungry?  Sometimes, it is out of habit or boredom that we think we need to eat.  Chewing gum can help</a:t>
            </a:r>
            <a:r>
              <a:rPr lang="en-US" sz="2000" dirty="0" smtClean="0"/>
              <a:t>.</a:t>
            </a:r>
            <a:r>
              <a:rPr lang="en-US" sz="2000" dirty="0"/>
              <a:t> </a:t>
            </a:r>
          </a:p>
          <a:p>
            <a:pPr marL="0" indent="0">
              <a:buNone/>
            </a:pPr>
            <a:r>
              <a:rPr lang="en-US" sz="2000" dirty="0"/>
              <a:t>6.  If all else feels and you feel yourself cave, have another snack from our healthy snack list!  These are the better choices if you are going to eat versus junk.  Stay strong.  You can do it!</a:t>
            </a:r>
          </a:p>
          <a:p>
            <a:endParaRPr lang="en-US" sz="2000" dirty="0"/>
          </a:p>
          <a:p>
            <a:endParaRPr lang="en-US" sz="2000" dirty="0"/>
          </a:p>
        </p:txBody>
      </p:sp>
    </p:spTree>
    <p:extLst>
      <p:ext uri="{BB962C8B-B14F-4D97-AF65-F5344CB8AC3E}">
        <p14:creationId xmlns:p14="http://schemas.microsoft.com/office/powerpoint/2010/main" val="136716527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5926667" cy="994172"/>
          </a:xfrm>
        </p:spPr>
        <p:txBody>
          <a:bodyPr>
            <a:normAutofit/>
          </a:bodyPr>
          <a:lstStyle/>
          <a:p>
            <a:r>
              <a:rPr lang="en-US" sz="2800" dirty="0" smtClean="0"/>
              <a:t>Power of </a:t>
            </a:r>
            <a:r>
              <a:rPr lang="en-US" sz="2800" dirty="0" smtClean="0"/>
              <a:t>Events – Chrystal  Hubbard </a:t>
            </a:r>
            <a:endParaRPr lang="en-US" sz="2800" dirty="0"/>
          </a:p>
        </p:txBody>
      </p:sp>
      <p:sp>
        <p:nvSpPr>
          <p:cNvPr id="3" name="Content Placeholder 2"/>
          <p:cNvSpPr>
            <a:spLocks noGrp="1"/>
          </p:cNvSpPr>
          <p:nvPr>
            <p:ph idx="1"/>
          </p:nvPr>
        </p:nvSpPr>
        <p:spPr>
          <a:xfrm>
            <a:off x="457200" y="1200151"/>
            <a:ext cx="8229600" cy="1813982"/>
          </a:xfrm>
          <a:ln>
            <a:solidFill>
              <a:schemeClr val="tx2">
                <a:lumMod val="60000"/>
                <a:lumOff val="40000"/>
              </a:schemeClr>
            </a:solidFill>
          </a:ln>
        </p:spPr>
        <p:txBody>
          <a:bodyPr>
            <a:normAutofit/>
          </a:bodyPr>
          <a:lstStyle/>
          <a:p>
            <a:r>
              <a:rPr lang="en-US" sz="2000" dirty="0" smtClean="0"/>
              <a:t>Chrystal drives 5 hours to attend Chicago regional  events</a:t>
            </a:r>
          </a:p>
          <a:p>
            <a:r>
              <a:rPr lang="en-US" sz="2000" dirty="0" smtClean="0"/>
              <a:t>Learns from every speaker</a:t>
            </a:r>
          </a:p>
          <a:p>
            <a:r>
              <a:rPr lang="en-US" sz="2000" dirty="0" smtClean="0"/>
              <a:t>Shares stories she hears with her customers and business partners and potential business partners ( Francine’s story )</a:t>
            </a:r>
          </a:p>
          <a:p>
            <a:pPr marL="0" indent="0">
              <a:buNone/>
            </a:pPr>
            <a:r>
              <a:rPr lang="en-US" sz="2000" dirty="0" smtClean="0"/>
              <a:t>						</a:t>
            </a:r>
            <a:endParaRPr lang="en-US" sz="2000" dirty="0"/>
          </a:p>
        </p:txBody>
      </p:sp>
      <p:pic>
        <p:nvPicPr>
          <p:cNvPr id="4" name="Picture 3" descr="Chrystal Hubbard.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81333" y="205980"/>
            <a:ext cx="1642532" cy="1642532"/>
          </a:xfrm>
          <a:prstGeom prst="rect">
            <a:avLst/>
          </a:prstGeom>
        </p:spPr>
      </p:pic>
      <p:sp>
        <p:nvSpPr>
          <p:cNvPr id="5" name="TextBox 4"/>
          <p:cNvSpPr txBox="1"/>
          <p:nvPr/>
        </p:nvSpPr>
        <p:spPr>
          <a:xfrm>
            <a:off x="457201" y="3149600"/>
            <a:ext cx="8229600" cy="461665"/>
          </a:xfrm>
          <a:prstGeom prst="rect">
            <a:avLst/>
          </a:prstGeom>
          <a:noFill/>
          <a:ln>
            <a:solidFill>
              <a:schemeClr val="tx2">
                <a:lumMod val="60000"/>
                <a:lumOff val="40000"/>
              </a:schemeClr>
            </a:solidFill>
          </a:ln>
        </p:spPr>
        <p:txBody>
          <a:bodyPr wrap="square" rtlCol="0">
            <a:spAutoFit/>
          </a:bodyPr>
          <a:lstStyle/>
          <a:p>
            <a:r>
              <a:rPr lang="en-US" sz="2400" dirty="0" smtClean="0"/>
              <a:t>Harper Report – Gold Kits Sold at Chicago October Conference</a:t>
            </a:r>
            <a:endParaRPr lang="en-US" sz="2400" dirty="0"/>
          </a:p>
        </p:txBody>
      </p:sp>
      <p:sp>
        <p:nvSpPr>
          <p:cNvPr id="6" name="TextBox 5"/>
          <p:cNvSpPr txBox="1"/>
          <p:nvPr/>
        </p:nvSpPr>
        <p:spPr>
          <a:xfrm>
            <a:off x="7281333" y="4089400"/>
            <a:ext cx="1405468" cy="369332"/>
          </a:xfrm>
          <a:prstGeom prst="rect">
            <a:avLst/>
          </a:prstGeom>
          <a:noFill/>
        </p:spPr>
        <p:txBody>
          <a:bodyPr wrap="square" rtlCol="0">
            <a:spAutoFit/>
          </a:bodyPr>
          <a:lstStyle/>
          <a:p>
            <a:r>
              <a:rPr lang="en-US" dirty="0" smtClean="0"/>
              <a:t>harper</a:t>
            </a:r>
            <a:endParaRPr lang="en-US" dirty="0"/>
          </a:p>
        </p:txBody>
      </p:sp>
    </p:spTree>
    <p:extLst>
      <p:ext uri="{BB962C8B-B14F-4D97-AF65-F5344CB8AC3E}">
        <p14:creationId xmlns:p14="http://schemas.microsoft.com/office/powerpoint/2010/main" val="16686520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l"/>
            <a:r>
              <a:rPr lang="en-US" sz="3200" dirty="0" smtClean="0"/>
              <a:t>Report from Leadership Retreat </a:t>
            </a:r>
            <a:r>
              <a:rPr lang="en-US" sz="3200" dirty="0" smtClean="0"/>
              <a:t>--Francine </a:t>
            </a:r>
            <a:r>
              <a:rPr lang="en-US" sz="3200" dirty="0" err="1" smtClean="0"/>
              <a:t>Roling</a:t>
            </a:r>
            <a:endParaRPr lang="en-US" sz="3200" dirty="0"/>
          </a:p>
        </p:txBody>
      </p:sp>
      <p:sp>
        <p:nvSpPr>
          <p:cNvPr id="3" name="Content Placeholder 2"/>
          <p:cNvSpPr>
            <a:spLocks noGrp="1"/>
          </p:cNvSpPr>
          <p:nvPr>
            <p:ph idx="1"/>
          </p:nvPr>
        </p:nvSpPr>
        <p:spPr>
          <a:xfrm>
            <a:off x="457200" y="895350"/>
            <a:ext cx="8229600" cy="3943349"/>
          </a:xfrm>
        </p:spPr>
        <p:txBody>
          <a:bodyPr>
            <a:normAutofit fontScale="85000" lnSpcReduction="10000"/>
          </a:bodyPr>
          <a:lstStyle/>
          <a:p>
            <a:pPr marL="0" indent="0">
              <a:buNone/>
            </a:pPr>
            <a:endParaRPr lang="en-US" sz="2000" dirty="0" smtClean="0"/>
          </a:p>
          <a:p>
            <a:r>
              <a:rPr lang="en-US" sz="2000" dirty="0" smtClean="0"/>
              <a:t>Personal development is key element in our business success.</a:t>
            </a:r>
          </a:p>
          <a:p>
            <a:r>
              <a:rPr lang="en-US" sz="2000" dirty="0" smtClean="0"/>
              <a:t>If we want people to join us </a:t>
            </a:r>
            <a:r>
              <a:rPr lang="is-IS" sz="2000" dirty="0" smtClean="0"/>
              <a:t>… WE must want to join us.</a:t>
            </a:r>
            <a:endParaRPr lang="is-IS" sz="2000" dirty="0"/>
          </a:p>
          <a:p>
            <a:pPr marL="0" indent="0">
              <a:buNone/>
            </a:pPr>
            <a:r>
              <a:rPr lang="is-IS" sz="2000" dirty="0" smtClean="0"/>
              <a:t>	-- enthusiasm?   </a:t>
            </a:r>
            <a:r>
              <a:rPr lang="en-US" sz="2000" dirty="0" smtClean="0"/>
              <a:t>O</a:t>
            </a:r>
            <a:r>
              <a:rPr lang="is-IS" sz="2000" dirty="0" smtClean="0"/>
              <a:t>r lukewarm?</a:t>
            </a:r>
          </a:p>
          <a:p>
            <a:pPr marL="0" indent="0">
              <a:buNone/>
            </a:pPr>
            <a:r>
              <a:rPr lang="is-IS" sz="2000" dirty="0"/>
              <a:t>	</a:t>
            </a:r>
            <a:r>
              <a:rPr lang="is-IS" sz="2000" dirty="0" smtClean="0"/>
              <a:t>-- clear direction and vision?  </a:t>
            </a:r>
            <a:r>
              <a:rPr lang="en-US" sz="2000" dirty="0" smtClean="0"/>
              <a:t>F</a:t>
            </a:r>
            <a:r>
              <a:rPr lang="is-IS" sz="2000" dirty="0" smtClean="0"/>
              <a:t>or others to want to go there , too.</a:t>
            </a:r>
          </a:p>
          <a:p>
            <a:pPr marL="0" indent="0">
              <a:buNone/>
            </a:pPr>
            <a:r>
              <a:rPr lang="is-IS" sz="2000" dirty="0"/>
              <a:t>	</a:t>
            </a:r>
            <a:r>
              <a:rPr lang="is-IS" sz="2000" dirty="0" smtClean="0"/>
              <a:t>-- belief in ourselves</a:t>
            </a:r>
          </a:p>
          <a:p>
            <a:r>
              <a:rPr lang="en-US" sz="2000" dirty="0" smtClean="0"/>
              <a:t>Love them where they are .. Without judgment.. </a:t>
            </a:r>
          </a:p>
          <a:p>
            <a:r>
              <a:rPr lang="en-US" sz="2000" dirty="0" smtClean="0"/>
              <a:t>See the ability within them .. And reflect it back to them until they can see it , too.</a:t>
            </a:r>
          </a:p>
          <a:p>
            <a:r>
              <a:rPr lang="en-US" sz="2000" dirty="0" smtClean="0"/>
              <a:t>Bless the wounds ..  The valleys </a:t>
            </a:r>
            <a:r>
              <a:rPr lang="is-IS" sz="2000" dirty="0" smtClean="0"/>
              <a:t>… the tough times ... Learn from them ... Learn how strong and resilient we are. Be open to learning the lessons from the losses .. 		Ask ...” next time, what would I do differently . “</a:t>
            </a:r>
          </a:p>
          <a:p>
            <a:r>
              <a:rPr lang="is-IS" sz="2000" dirty="0" smtClean="0"/>
              <a:t>We don’t grow by sitting in front of the TV eating ice cream. Don’t hide... </a:t>
            </a:r>
            <a:r>
              <a:rPr lang="en-US" sz="2000" dirty="0" smtClean="0"/>
              <a:t>A</a:t>
            </a:r>
            <a:r>
              <a:rPr lang="is-IS" sz="2000" dirty="0" smtClean="0"/>
              <a:t>nd don’t play safe .. Let’s throw ourselves into life .. </a:t>
            </a:r>
            <a:r>
              <a:rPr lang="en-US" sz="2000" dirty="0" smtClean="0"/>
              <a:t>F</a:t>
            </a:r>
            <a:r>
              <a:rPr lang="is-IS" sz="2000" dirty="0" smtClean="0"/>
              <a:t>ully and welcome the challenges . </a:t>
            </a:r>
            <a:r>
              <a:rPr lang="en-US" sz="2000" dirty="0" smtClean="0"/>
              <a:t>K</a:t>
            </a:r>
            <a:r>
              <a:rPr lang="is-IS" sz="2000" dirty="0" smtClean="0"/>
              <a:t>nowing that’s how we grow.</a:t>
            </a:r>
            <a:endParaRPr lang="en-US" sz="2000" dirty="0" smtClean="0"/>
          </a:p>
          <a:p>
            <a:endParaRPr lang="en-US" sz="2000" dirty="0" smtClean="0"/>
          </a:p>
          <a:p>
            <a:endParaRPr lang="en-US" sz="2000" dirty="0"/>
          </a:p>
          <a:p>
            <a:pPr marL="0" indent="0">
              <a:buNone/>
            </a:pPr>
            <a:endParaRPr lang="is-IS" sz="2000" dirty="0" smtClean="0"/>
          </a:p>
        </p:txBody>
      </p:sp>
      <p:pic>
        <p:nvPicPr>
          <p:cNvPr id="4" name="Picture 3" descr="Francine and Tim Roling.jpg"/>
          <p:cNvPicPr>
            <a:picLocks noChangeAspect="1"/>
          </p:cNvPicPr>
          <p:nvPr/>
        </p:nvPicPr>
        <p:blipFill rotWithShape="1">
          <a:blip r:embed="rId2">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spTree>
    <p:extLst>
      <p:ext uri="{BB962C8B-B14F-4D97-AF65-F5344CB8AC3E}">
        <p14:creationId xmlns:p14="http://schemas.microsoft.com/office/powerpoint/2010/main" val="42912228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Francine --Crystal Clear About </a:t>
            </a:r>
            <a:r>
              <a:rPr lang="en-US" sz="3200" dirty="0"/>
              <a:t>H</a:t>
            </a:r>
            <a:r>
              <a:rPr lang="en-US" sz="3200" dirty="0" smtClean="0"/>
              <a:t>er Purpose</a:t>
            </a:r>
            <a:endParaRPr lang="en-US" sz="3200" dirty="0"/>
          </a:p>
        </p:txBody>
      </p:sp>
      <p:sp>
        <p:nvSpPr>
          <p:cNvPr id="3" name="Content Placeholder 2"/>
          <p:cNvSpPr>
            <a:spLocks noGrp="1"/>
          </p:cNvSpPr>
          <p:nvPr>
            <p:ph idx="1"/>
          </p:nvPr>
        </p:nvSpPr>
        <p:spPr>
          <a:xfrm>
            <a:off x="3352800" y="1063229"/>
            <a:ext cx="5334000" cy="1679971"/>
          </a:xfrm>
          <a:ln>
            <a:solidFill>
              <a:schemeClr val="tx2">
                <a:lumMod val="60000"/>
                <a:lumOff val="40000"/>
              </a:schemeClr>
            </a:solidFill>
          </a:ln>
        </p:spPr>
        <p:txBody>
          <a:bodyPr>
            <a:normAutofit/>
          </a:bodyPr>
          <a:lstStyle/>
          <a:p>
            <a:r>
              <a:rPr lang="en-US" sz="2000" dirty="0" smtClean="0"/>
              <a:t>First – helping people not feel trapped, lost and hopeless about their health </a:t>
            </a:r>
            <a:r>
              <a:rPr lang="is-IS" sz="2000" dirty="0" smtClean="0"/>
              <a:t>… by teaching them about prevention and wellness and natural options.</a:t>
            </a:r>
          </a:p>
          <a:p>
            <a:pPr marL="0" indent="0">
              <a:buNone/>
            </a:pPr>
            <a:r>
              <a:rPr lang="is-IS" sz="2000" dirty="0"/>
              <a:t>	</a:t>
            </a:r>
            <a:r>
              <a:rPr lang="is-IS" sz="2000" dirty="0" smtClean="0"/>
              <a:t>	Story of her parents. </a:t>
            </a:r>
          </a:p>
        </p:txBody>
      </p:sp>
      <p:sp>
        <p:nvSpPr>
          <p:cNvPr id="4" name="Rectangle 3"/>
          <p:cNvSpPr/>
          <p:nvPr/>
        </p:nvSpPr>
        <p:spPr>
          <a:xfrm>
            <a:off x="203201" y="2933877"/>
            <a:ext cx="6167966" cy="1938992"/>
          </a:xfrm>
          <a:prstGeom prst="rect">
            <a:avLst/>
          </a:prstGeom>
          <a:ln>
            <a:solidFill>
              <a:schemeClr val="tx2">
                <a:lumMod val="60000"/>
                <a:lumOff val="40000"/>
              </a:schemeClr>
            </a:solidFill>
          </a:ln>
        </p:spPr>
        <p:txBody>
          <a:bodyPr wrap="square">
            <a:spAutoFit/>
          </a:bodyPr>
          <a:lstStyle/>
          <a:p>
            <a:pPr marL="342900" indent="-342900">
              <a:buFont typeface="Arial"/>
              <a:buChar char="•"/>
            </a:pPr>
            <a:r>
              <a:rPr lang="is-IS" sz="2000" dirty="0"/>
              <a:t>Second – To remember what a financial lifeline a Shaklee business can be.</a:t>
            </a:r>
          </a:p>
          <a:p>
            <a:r>
              <a:rPr lang="is-IS" sz="2000" dirty="0"/>
              <a:t>		Francine’s story of single, working, divorced </a:t>
            </a:r>
            <a:r>
              <a:rPr lang="is-IS" sz="2000" dirty="0" smtClean="0"/>
              <a:t>	mom</a:t>
            </a:r>
            <a:r>
              <a:rPr lang="is-IS" sz="2000" dirty="0"/>
              <a:t>, close to bankruptcy from husband credit card </a:t>
            </a:r>
            <a:r>
              <a:rPr lang="is-IS" sz="2000" dirty="0" smtClean="0"/>
              <a:t>	debt </a:t>
            </a:r>
            <a:r>
              <a:rPr lang="is-IS" sz="2000" dirty="0"/>
              <a:t>( $40,000 </a:t>
            </a:r>
            <a:r>
              <a:rPr lang="is-IS" sz="2000" dirty="0" smtClean="0"/>
              <a:t>)... </a:t>
            </a:r>
            <a:r>
              <a:rPr lang="en-US" sz="2000" dirty="0" smtClean="0"/>
              <a:t>S</a:t>
            </a:r>
            <a:r>
              <a:rPr lang="is-IS" sz="2000" dirty="0" smtClean="0"/>
              <a:t>truggling for $ for food.. </a:t>
            </a:r>
            <a:r>
              <a:rPr lang="en-US" sz="2000" dirty="0" smtClean="0"/>
              <a:t>A</a:t>
            </a:r>
            <a:r>
              <a:rPr lang="is-IS" sz="2000" dirty="0" smtClean="0"/>
              <a:t>nd 	seeing no way out.  .. </a:t>
            </a:r>
            <a:r>
              <a:rPr lang="en-US" sz="2000" dirty="0" smtClean="0"/>
              <a:t>A</a:t>
            </a:r>
            <a:r>
              <a:rPr lang="is-IS" sz="2000" dirty="0" smtClean="0"/>
              <a:t>nd nobody knew. </a:t>
            </a:r>
            <a:endParaRPr lang="en-US" sz="2000" dirty="0"/>
          </a:p>
        </p:txBody>
      </p:sp>
      <p:pic>
        <p:nvPicPr>
          <p:cNvPr id="5" name="Picture 4"/>
          <p:cNvPicPr>
            <a:picLocks noChangeAspect="1"/>
          </p:cNvPicPr>
          <p:nvPr/>
        </p:nvPicPr>
        <p:blipFill>
          <a:blip r:embed="rId2"/>
          <a:stretch>
            <a:fillRect/>
          </a:stretch>
        </p:blipFill>
        <p:spPr>
          <a:xfrm rot="16200000">
            <a:off x="6625167" y="2946400"/>
            <a:ext cx="2197100" cy="2197100"/>
          </a:xfrm>
          <a:prstGeom prst="rect">
            <a:avLst/>
          </a:prstGeom>
        </p:spPr>
      </p:pic>
      <p:pic>
        <p:nvPicPr>
          <p:cNvPr id="6" name="Picture 5"/>
          <p:cNvPicPr>
            <a:picLocks noChangeAspect="1"/>
          </p:cNvPicPr>
          <p:nvPr/>
        </p:nvPicPr>
        <p:blipFill>
          <a:blip r:embed="rId3"/>
          <a:stretch>
            <a:fillRect/>
          </a:stretch>
        </p:blipFill>
        <p:spPr>
          <a:xfrm>
            <a:off x="457200" y="1041399"/>
            <a:ext cx="2540000" cy="1905000"/>
          </a:xfrm>
          <a:prstGeom prst="rect">
            <a:avLst/>
          </a:prstGeom>
        </p:spPr>
      </p:pic>
    </p:spTree>
    <p:extLst>
      <p:ext uri="{BB962C8B-B14F-4D97-AF65-F5344CB8AC3E}">
        <p14:creationId xmlns:p14="http://schemas.microsoft.com/office/powerpoint/2010/main" val="1831950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slodive.com/wp-content/uploads/2013/05/quotes-about-best-friends/eleanor-roosevelt-quote.jpg"/>
          <p:cNvPicPr/>
          <p:nvPr/>
        </p:nvPicPr>
        <p:blipFill>
          <a:blip r:embed="rId2">
            <a:extLst>
              <a:ext uri="{28A0092B-C50C-407E-A947-70E740481C1C}">
                <a14:useLocalDpi xmlns:a14="http://schemas.microsoft.com/office/drawing/2010/main" val="0"/>
              </a:ext>
            </a:extLst>
          </a:blip>
          <a:srcRect/>
          <a:stretch>
            <a:fillRect/>
          </a:stretch>
        </p:blipFill>
        <p:spPr bwMode="auto">
          <a:xfrm>
            <a:off x="1096704" y="635119"/>
            <a:ext cx="6965024" cy="3791467"/>
          </a:xfrm>
          <a:prstGeom prst="rect">
            <a:avLst/>
          </a:prstGeom>
          <a:noFill/>
          <a:ln>
            <a:noFill/>
          </a:ln>
        </p:spPr>
      </p:pic>
    </p:spTree>
    <p:extLst>
      <p:ext uri="{BB962C8B-B14F-4D97-AF65-F5344CB8AC3E}">
        <p14:creationId xmlns:p14="http://schemas.microsoft.com/office/powerpoint/2010/main" val="40983778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98599" y="405337"/>
            <a:ext cx="5765801" cy="607843"/>
          </a:xfrm>
          <a:ln>
            <a:solidFill>
              <a:srgbClr val="FF0000"/>
            </a:solidFill>
          </a:ln>
        </p:spPr>
        <p:txBody>
          <a:bodyPr>
            <a:normAutofit/>
          </a:bodyPr>
          <a:lstStyle/>
          <a:p>
            <a:r>
              <a:rPr lang="en-US" sz="3200" dirty="0" smtClean="0"/>
              <a:t>Action Steps for Session 8 </a:t>
            </a:r>
            <a:endParaRPr lang="en-US" sz="3200" dirty="0"/>
          </a:p>
        </p:txBody>
      </p:sp>
      <p:sp>
        <p:nvSpPr>
          <p:cNvPr id="3" name="Content Placeholder 2"/>
          <p:cNvSpPr>
            <a:spLocks noGrp="1"/>
          </p:cNvSpPr>
          <p:nvPr>
            <p:ph idx="1"/>
          </p:nvPr>
        </p:nvSpPr>
        <p:spPr>
          <a:xfrm>
            <a:off x="457200" y="1200150"/>
            <a:ext cx="8229600" cy="2675353"/>
          </a:xfrm>
        </p:spPr>
        <p:txBody>
          <a:bodyPr>
            <a:normAutofit/>
          </a:bodyPr>
          <a:lstStyle/>
          <a:p>
            <a:endParaRPr lang="en-US" sz="2000" dirty="0"/>
          </a:p>
          <a:p>
            <a:endParaRPr lang="en-US" sz="2000" dirty="0" smtClean="0"/>
          </a:p>
        </p:txBody>
      </p:sp>
      <p:sp>
        <p:nvSpPr>
          <p:cNvPr id="4" name="TextBox 3"/>
          <p:cNvSpPr txBox="1"/>
          <p:nvPr/>
        </p:nvSpPr>
        <p:spPr>
          <a:xfrm>
            <a:off x="615694" y="1013181"/>
            <a:ext cx="7792362" cy="2862322"/>
          </a:xfrm>
          <a:prstGeom prst="rect">
            <a:avLst/>
          </a:prstGeom>
          <a:noFill/>
        </p:spPr>
        <p:txBody>
          <a:bodyPr wrap="square" rtlCol="0">
            <a:spAutoFit/>
          </a:bodyPr>
          <a:lstStyle/>
          <a:p>
            <a:pPr marL="285750" indent="-285750">
              <a:buFont typeface="Arial"/>
              <a:buChar char="•"/>
            </a:pPr>
            <a:r>
              <a:rPr lang="is-IS" sz="2000" dirty="0" smtClean="0"/>
              <a:t>Events connect us with potential customers and business partners.</a:t>
            </a:r>
          </a:p>
          <a:p>
            <a:pPr marL="285750" indent="-285750">
              <a:buFont typeface="Arial"/>
              <a:buChar char="•"/>
            </a:pPr>
            <a:r>
              <a:rPr lang="is-IS" sz="2000" dirty="0" smtClean="0"/>
              <a:t>L</a:t>
            </a:r>
            <a:r>
              <a:rPr lang="en-US" sz="2000" dirty="0" smtClean="0"/>
              <a:t>a</a:t>
            </a:r>
            <a:r>
              <a:rPr lang="is-IS" sz="2000" dirty="0" smtClean="0"/>
              <a:t>rger Events provide great venues to introduce guests to the larger Shaklee family, stories and business benefits, product benefits and keep us energized and inspired.</a:t>
            </a:r>
            <a:endParaRPr lang="is-IS" sz="2000" dirty="0" smtClean="0"/>
          </a:p>
          <a:p>
            <a:pPr marL="285750" indent="-285750">
              <a:buFont typeface="Arial"/>
              <a:buChar char="•"/>
            </a:pPr>
            <a:r>
              <a:rPr lang="is-IS" sz="2000" dirty="0" smtClean="0"/>
              <a:t>Events ... </a:t>
            </a:r>
            <a:r>
              <a:rPr lang="en-US" sz="2000" dirty="0" smtClean="0"/>
              <a:t>O</a:t>
            </a:r>
            <a:r>
              <a:rPr lang="is-IS" sz="2000" dirty="0" smtClean="0"/>
              <a:t>nline, FaceBook, in-homes, etc are </a:t>
            </a:r>
            <a:r>
              <a:rPr lang="is-IS" sz="2000" dirty="0" smtClean="0"/>
              <a:t>a great opportunity always to share our purpose and mission... </a:t>
            </a:r>
            <a:r>
              <a:rPr lang="en-US" sz="2000" dirty="0" smtClean="0"/>
              <a:t>O</a:t>
            </a:r>
            <a:r>
              <a:rPr lang="is-IS" sz="2000" dirty="0" smtClean="0"/>
              <a:t>ur stories are compelling </a:t>
            </a:r>
          </a:p>
          <a:p>
            <a:pPr marL="285750" indent="-285750">
              <a:buFont typeface="Arial"/>
              <a:buChar char="•"/>
            </a:pPr>
            <a:r>
              <a:rPr lang="is-IS" sz="2000" dirty="0" smtClean="0"/>
              <a:t>Remember every 4 events generates about 1000 PV   ( about 250 PV per event ..  </a:t>
            </a:r>
            <a:r>
              <a:rPr lang="en-US" sz="2000" dirty="0" smtClean="0"/>
              <a:t>I</a:t>
            </a:r>
            <a:r>
              <a:rPr lang="is-IS" sz="2000" dirty="0" smtClean="0"/>
              <a:t>n home or video conferencing , etc ) </a:t>
            </a:r>
            <a:endParaRPr lang="en-US" sz="2000" dirty="0" smtClean="0"/>
          </a:p>
          <a:p>
            <a:r>
              <a:rPr lang="en-US" sz="2000" dirty="0" err="1" smtClean="0"/>
              <a:t>becky</a:t>
            </a:r>
            <a:endParaRPr lang="en-US" sz="2000" dirty="0"/>
          </a:p>
        </p:txBody>
      </p:sp>
      <p:pic>
        <p:nvPicPr>
          <p:cNvPr id="5" name="Picture 4"/>
          <p:cNvPicPr>
            <a:picLocks noChangeAspect="1"/>
          </p:cNvPicPr>
          <p:nvPr/>
        </p:nvPicPr>
        <p:blipFill>
          <a:blip r:embed="rId2"/>
          <a:stretch>
            <a:fillRect/>
          </a:stretch>
        </p:blipFill>
        <p:spPr>
          <a:xfrm>
            <a:off x="6553200" y="2937238"/>
            <a:ext cx="2387600" cy="2015761"/>
          </a:xfrm>
          <a:prstGeom prst="rect">
            <a:avLst/>
          </a:prstGeom>
        </p:spPr>
      </p:pic>
      <p:sp>
        <p:nvSpPr>
          <p:cNvPr id="6" name="Rectangle 5"/>
          <p:cNvSpPr/>
          <p:nvPr/>
        </p:nvSpPr>
        <p:spPr>
          <a:xfrm>
            <a:off x="615694" y="3894836"/>
            <a:ext cx="5124706" cy="923330"/>
          </a:xfrm>
          <a:prstGeom prst="rect">
            <a:avLst/>
          </a:prstGeom>
          <a:ln>
            <a:solidFill>
              <a:srgbClr val="FF0000"/>
            </a:solidFill>
          </a:ln>
        </p:spPr>
        <p:txBody>
          <a:bodyPr wrap="square">
            <a:spAutoFit/>
          </a:bodyPr>
          <a:lstStyle/>
          <a:p>
            <a:r>
              <a:rPr lang="is-IS" dirty="0"/>
              <a:t>Every month, set goal to schedule 4 events .. </a:t>
            </a:r>
            <a:r>
              <a:rPr lang="en-US" dirty="0"/>
              <a:t>U</a:t>
            </a:r>
            <a:r>
              <a:rPr lang="is-IS" dirty="0"/>
              <a:t>nder customers when possible to meet THEIR friends and help them earn discounts on their products.</a:t>
            </a:r>
          </a:p>
        </p:txBody>
      </p:sp>
    </p:spTree>
    <p:extLst>
      <p:ext uri="{BB962C8B-B14F-4D97-AF65-F5344CB8AC3E}">
        <p14:creationId xmlns:p14="http://schemas.microsoft.com/office/powerpoint/2010/main" val="37114005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cdnpix.com/show/imgs/740b5ce34838e2837c5991962c693278.jpg"/>
          <p:cNvPicPr/>
          <p:nvPr/>
        </p:nvPicPr>
        <p:blipFill>
          <a:blip r:embed="rId2">
            <a:extLst>
              <a:ext uri="{28A0092B-C50C-407E-A947-70E740481C1C}">
                <a14:useLocalDpi xmlns:a14="http://schemas.microsoft.com/office/drawing/2010/main" val="0"/>
              </a:ext>
            </a:extLst>
          </a:blip>
          <a:srcRect/>
          <a:stretch>
            <a:fillRect/>
          </a:stretch>
        </p:blipFill>
        <p:spPr bwMode="auto">
          <a:xfrm>
            <a:off x="1404549" y="0"/>
            <a:ext cx="6791861" cy="5143500"/>
          </a:xfrm>
          <a:prstGeom prst="rect">
            <a:avLst/>
          </a:prstGeom>
          <a:noFill/>
          <a:ln>
            <a:noFill/>
          </a:ln>
        </p:spPr>
      </p:pic>
    </p:spTree>
    <p:extLst>
      <p:ext uri="{BB962C8B-B14F-4D97-AF65-F5344CB8AC3E}">
        <p14:creationId xmlns:p14="http://schemas.microsoft.com/office/powerpoint/2010/main" val="5437913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g" descr="http://masterofsomethingyet.files.wordpress.com/2013/09/eleanor-roosevelt-quote-2.jpg"/>
          <p:cNvPicPr/>
          <p:nvPr/>
        </p:nvPicPr>
        <p:blipFill>
          <a:blip r:embed="rId2">
            <a:extLst>
              <a:ext uri="{28A0092B-C50C-407E-A947-70E740481C1C}">
                <a14:useLocalDpi xmlns:a14="http://schemas.microsoft.com/office/drawing/2010/main" val="0"/>
              </a:ext>
            </a:extLst>
          </a:blip>
          <a:srcRect/>
          <a:stretch>
            <a:fillRect/>
          </a:stretch>
        </p:blipFill>
        <p:spPr bwMode="auto">
          <a:xfrm>
            <a:off x="1289108" y="461905"/>
            <a:ext cx="6637938" cy="4214879"/>
          </a:xfrm>
          <a:prstGeom prst="rect">
            <a:avLst/>
          </a:prstGeom>
          <a:noFill/>
          <a:ln>
            <a:noFill/>
          </a:ln>
        </p:spPr>
      </p:pic>
    </p:spTree>
    <p:extLst>
      <p:ext uri="{BB962C8B-B14F-4D97-AF65-F5344CB8AC3E}">
        <p14:creationId xmlns:p14="http://schemas.microsoft.com/office/powerpoint/2010/main" val="13490209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2858" y="316956"/>
            <a:ext cx="6103192" cy="583195"/>
          </a:xfrm>
          <a:ln>
            <a:solidFill>
              <a:schemeClr val="accent6">
                <a:lumMod val="75000"/>
              </a:schemeClr>
            </a:solidFill>
          </a:ln>
        </p:spPr>
        <p:txBody>
          <a:bodyPr>
            <a:normAutofit/>
          </a:bodyPr>
          <a:lstStyle/>
          <a:p>
            <a:r>
              <a:rPr lang="en-US" sz="2800" dirty="0" smtClean="0"/>
              <a:t>October Strategy Forum Schedule</a:t>
            </a:r>
            <a:endParaRPr lang="en-US" sz="2800" dirty="0"/>
          </a:p>
        </p:txBody>
      </p:sp>
      <p:sp>
        <p:nvSpPr>
          <p:cNvPr id="5" name="TextBox 4"/>
          <p:cNvSpPr txBox="1"/>
          <p:nvPr/>
        </p:nvSpPr>
        <p:spPr>
          <a:xfrm>
            <a:off x="716122" y="1260724"/>
            <a:ext cx="8136589" cy="1938992"/>
          </a:xfrm>
          <a:prstGeom prst="rect">
            <a:avLst/>
          </a:prstGeom>
          <a:noFill/>
        </p:spPr>
        <p:txBody>
          <a:bodyPr wrap="square" rtlCol="0">
            <a:spAutoFit/>
          </a:bodyPr>
          <a:lstStyle/>
          <a:p>
            <a:r>
              <a:rPr lang="en-US" sz="2400" dirty="0"/>
              <a:t>Tuesday Oct 4 –    Shaklee Immune Products</a:t>
            </a:r>
          </a:p>
          <a:p>
            <a:r>
              <a:rPr lang="en-US" sz="2400" dirty="0"/>
              <a:t>Tuesday Oct 11--  Immune Collection Strategies to Generate </a:t>
            </a:r>
            <a:r>
              <a:rPr lang="en-US" sz="2400" dirty="0" smtClean="0"/>
              <a:t>							1000 </a:t>
            </a:r>
            <a:r>
              <a:rPr lang="en-US" sz="2400" dirty="0"/>
              <a:t>New PV </a:t>
            </a:r>
          </a:p>
          <a:p>
            <a:r>
              <a:rPr lang="en-US" sz="2400" dirty="0"/>
              <a:t>Tuesday Oct 18 </a:t>
            </a:r>
            <a:r>
              <a:rPr lang="en-US" sz="2400" dirty="0" smtClean="0"/>
              <a:t>– </a:t>
            </a:r>
            <a:r>
              <a:rPr lang="en-US" sz="2400" dirty="0" smtClean="0"/>
              <a:t> Strategies for 5 </a:t>
            </a:r>
            <a:r>
              <a:rPr lang="en-US" sz="2400" dirty="0" smtClean="0"/>
              <a:t>Day </a:t>
            </a:r>
            <a:r>
              <a:rPr lang="en-US" sz="2400" dirty="0" smtClean="0"/>
              <a:t>Reset</a:t>
            </a:r>
            <a:endParaRPr lang="en-US" sz="2400" dirty="0" smtClean="0"/>
          </a:p>
          <a:p>
            <a:r>
              <a:rPr lang="en-US" sz="2400" dirty="0" smtClean="0"/>
              <a:t>Tuesday </a:t>
            </a:r>
            <a:r>
              <a:rPr lang="en-US" sz="2400" dirty="0"/>
              <a:t>Oct 25 – Harper &amp; Ryan Guerra Story</a:t>
            </a:r>
          </a:p>
        </p:txBody>
      </p:sp>
      <p:pic>
        <p:nvPicPr>
          <p:cNvPr id="6" name="Picture 5"/>
          <p:cNvPicPr>
            <a:picLocks noChangeAspect="1"/>
          </p:cNvPicPr>
          <p:nvPr/>
        </p:nvPicPr>
        <p:blipFill>
          <a:blip r:embed="rId2"/>
          <a:stretch>
            <a:fillRect/>
          </a:stretch>
        </p:blipFill>
        <p:spPr>
          <a:xfrm>
            <a:off x="2521857" y="3200363"/>
            <a:ext cx="4644571" cy="1943137"/>
          </a:xfrm>
          <a:prstGeom prst="rect">
            <a:avLst/>
          </a:prstGeom>
        </p:spPr>
      </p:pic>
    </p:spTree>
    <p:extLst>
      <p:ext uri="{BB962C8B-B14F-4D97-AF65-F5344CB8AC3E}">
        <p14:creationId xmlns:p14="http://schemas.microsoft.com/office/powerpoint/2010/main" val="401789340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8347" y="228600"/>
            <a:ext cx="7009920" cy="822722"/>
          </a:xfrm>
        </p:spPr>
        <p:txBody>
          <a:bodyPr>
            <a:normAutofit fontScale="90000"/>
            <a:scene3d>
              <a:camera prst="orthographicFront"/>
              <a:lightRig rig="harsh" dir="t"/>
            </a:scene3d>
            <a:sp3d extrusionH="57150" prstMaterial="matte">
              <a:bevelT w="63500" h="12700" prst="angle"/>
              <a:contourClr>
                <a:schemeClr val="bg1">
                  <a:lumMod val="65000"/>
                </a:schemeClr>
              </a:contourClr>
            </a:sp3d>
          </a:bodyPr>
          <a:lstStyle/>
          <a:p>
            <a:pPr algn="ctr"/>
            <a:r>
              <a:rPr lang="en-US" sz="3600" b="1" dirty="0" smtClean="0">
                <a:ln/>
                <a:solidFill>
                  <a:schemeClr val="accent6"/>
                </a:solidFill>
                <a:latin typeface="Calibri" charset="0"/>
                <a:ea typeface="Calibri" charset="0"/>
                <a:cs typeface="Calibri" charset="0"/>
              </a:rPr>
              <a:t>Shaklee Video &amp; Audio Archives</a:t>
            </a:r>
            <a:r>
              <a:rPr lang="en-US" b="1" dirty="0" smtClean="0">
                <a:ln/>
                <a:solidFill>
                  <a:schemeClr val="accent6"/>
                </a:solidFill>
                <a:latin typeface="Calibri" charset="0"/>
                <a:ea typeface="Calibri" charset="0"/>
                <a:cs typeface="Calibri" charset="0"/>
              </a:rPr>
              <a:t/>
            </a:r>
            <a:br>
              <a:rPr lang="en-US" b="1" dirty="0" smtClean="0">
                <a:ln/>
                <a:solidFill>
                  <a:schemeClr val="accent6"/>
                </a:solidFill>
                <a:latin typeface="Calibri" charset="0"/>
                <a:ea typeface="Calibri" charset="0"/>
                <a:cs typeface="Calibri" charset="0"/>
              </a:rPr>
            </a:br>
            <a:r>
              <a:rPr lang="en-US" sz="1700" b="1" dirty="0">
                <a:ln/>
                <a:solidFill>
                  <a:schemeClr val="accent6"/>
                </a:solidFill>
                <a:latin typeface="Calibri" charset="0"/>
                <a:ea typeface="Calibri" charset="0"/>
                <a:cs typeface="Calibri" charset="0"/>
              </a:rPr>
              <a:t>This webinar is archived on </a:t>
            </a:r>
            <a:r>
              <a:rPr lang="en-US" sz="1700" b="1" dirty="0" err="1">
                <a:ln/>
                <a:solidFill>
                  <a:schemeClr val="accent6"/>
                </a:solidFill>
                <a:latin typeface="Calibri" charset="0"/>
                <a:ea typeface="Calibri" charset="0"/>
                <a:cs typeface="Calibri" charset="0"/>
              </a:rPr>
              <a:t>BetterFutureStartsToday.net</a:t>
            </a:r>
            <a:endParaRPr lang="en-US" sz="1700" b="1" dirty="0">
              <a:ln/>
              <a:solidFill>
                <a:schemeClr val="accent6"/>
              </a:solidFill>
              <a:latin typeface="Calibri" charset="0"/>
              <a:ea typeface="Calibri" charset="0"/>
              <a:cs typeface="Calibri" charset="0"/>
            </a:endParaRPr>
          </a:p>
        </p:txBody>
      </p:sp>
      <p:pic>
        <p:nvPicPr>
          <p:cNvPr id="4" name="Picture 3"/>
          <p:cNvPicPr>
            <a:picLocks noChangeAspect="1"/>
          </p:cNvPicPr>
          <p:nvPr/>
        </p:nvPicPr>
        <p:blipFill>
          <a:blip r:embed="rId2"/>
          <a:stretch>
            <a:fillRect/>
          </a:stretch>
        </p:blipFill>
        <p:spPr>
          <a:xfrm>
            <a:off x="524933" y="1152725"/>
            <a:ext cx="3517131" cy="1784074"/>
          </a:xfrm>
          <a:prstGeom prst="rect">
            <a:avLst/>
          </a:prstGeom>
        </p:spPr>
      </p:pic>
      <p:pic>
        <p:nvPicPr>
          <p:cNvPr id="5" name="Picture 4"/>
          <p:cNvPicPr>
            <a:picLocks noChangeAspect="1"/>
          </p:cNvPicPr>
          <p:nvPr/>
        </p:nvPicPr>
        <p:blipFill>
          <a:blip r:embed="rId3"/>
          <a:stretch>
            <a:fillRect/>
          </a:stretch>
        </p:blipFill>
        <p:spPr>
          <a:xfrm>
            <a:off x="4667250" y="3691467"/>
            <a:ext cx="4171950" cy="951020"/>
          </a:xfrm>
          <a:prstGeom prst="rect">
            <a:avLst/>
          </a:prstGeom>
        </p:spPr>
      </p:pic>
      <p:sp>
        <p:nvSpPr>
          <p:cNvPr id="7" name="TextBox 6"/>
          <p:cNvSpPr txBox="1"/>
          <p:nvPr/>
        </p:nvSpPr>
        <p:spPr>
          <a:xfrm>
            <a:off x="771526" y="4642487"/>
            <a:ext cx="7600949" cy="346249"/>
          </a:xfrm>
          <a:prstGeom prst="rect">
            <a:avLst/>
          </a:prstGeom>
          <a:ln>
            <a:solidFill>
              <a:schemeClr val="accent6"/>
            </a:solidFill>
          </a:ln>
        </p:spPr>
        <p:style>
          <a:lnRef idx="2">
            <a:schemeClr val="accent2"/>
          </a:lnRef>
          <a:fillRef idx="1">
            <a:schemeClr val="lt1"/>
          </a:fillRef>
          <a:effectRef idx="0">
            <a:schemeClr val="accent2"/>
          </a:effectRef>
          <a:fontRef idx="minor">
            <a:schemeClr val="dk1"/>
          </a:fontRef>
        </p:style>
        <p:txBody>
          <a:bodyPr wrap="square" lIns="68580" tIns="34290" rIns="68580" bIns="34290" rtlCol="0">
            <a:spAutoFit/>
          </a:bodyPr>
          <a:lstStyle/>
          <a:p>
            <a:pPr algn="ctr"/>
            <a:r>
              <a:rPr lang="en-US" b="1" u="sng" dirty="0">
                <a:ln w="0"/>
                <a:solidFill>
                  <a:srgbClr val="FF0000"/>
                </a:solidFill>
                <a:effectLst>
                  <a:outerShdw blurRad="38100" dist="25400" dir="5400000" algn="ctr" rotWithShape="0">
                    <a:srgbClr val="6E747A">
                      <a:alpha val="43000"/>
                    </a:srgbClr>
                  </a:outerShdw>
                </a:effectLst>
              </a:rPr>
              <a:t>Limited Time Special </a:t>
            </a:r>
            <a:r>
              <a:rPr lang="en-US" b="1" u="sng" dirty="0">
                <a:ln w="0"/>
                <a:solidFill>
                  <a:schemeClr val="accent1"/>
                </a:solidFill>
                <a:effectLst>
                  <a:outerShdw blurRad="38100" dist="25400" dir="5400000" algn="ctr" rotWithShape="0">
                    <a:srgbClr val="6E747A">
                      <a:alpha val="43000"/>
                    </a:srgbClr>
                  </a:outerShdw>
                </a:effectLst>
              </a:rPr>
              <a:t>- Subscribe Today here</a:t>
            </a:r>
            <a:r>
              <a:rPr lang="en-US" b="1" dirty="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a:t>
            </a:r>
            <a:r>
              <a:rPr lang="en-US" b="1" dirty="0" err="1">
                <a:ln w="0"/>
                <a:solidFill>
                  <a:srgbClr val="00B050"/>
                </a:solidFill>
                <a:effectLst>
                  <a:outerShdw blurRad="38100" dist="25400" dir="5400000" algn="ctr" rotWithShape="0">
                    <a:srgbClr val="6E747A">
                      <a:alpha val="43000"/>
                    </a:srgbClr>
                  </a:outerShdw>
                </a:effectLst>
              </a:rPr>
              <a:t>bit.ly</a:t>
            </a:r>
            <a:r>
              <a:rPr lang="en-US" b="1" dirty="0">
                <a:ln w="0"/>
                <a:solidFill>
                  <a:srgbClr val="00B050"/>
                </a:solidFill>
                <a:effectLst>
                  <a:outerShdw blurRad="38100" dist="25400" dir="5400000" algn="ctr" rotWithShape="0">
                    <a:srgbClr val="6E747A">
                      <a:alpha val="43000"/>
                    </a:srgbClr>
                  </a:outerShdw>
                </a:effectLst>
              </a:rPr>
              <a:t>/</a:t>
            </a:r>
            <a:r>
              <a:rPr lang="en-US" b="1" dirty="0" err="1">
                <a:ln w="0"/>
                <a:solidFill>
                  <a:srgbClr val="00B050"/>
                </a:solidFill>
                <a:effectLst>
                  <a:outerShdw blurRad="38100" dist="25400" dir="5400000" algn="ctr" rotWithShape="0">
                    <a:srgbClr val="6E747A">
                      <a:alpha val="43000"/>
                    </a:srgbClr>
                  </a:outerShdw>
                </a:effectLst>
              </a:rPr>
              <a:t>bhwebinarspecial</a:t>
            </a:r>
            <a:endParaRPr lang="en-US" b="1" dirty="0">
              <a:ln w="0"/>
              <a:solidFill>
                <a:srgbClr val="00B050"/>
              </a:solidFill>
              <a:effectLst>
                <a:outerShdw blurRad="38100" dist="25400" dir="5400000" algn="ctr" rotWithShape="0">
                  <a:srgbClr val="6E747A">
                    <a:alpha val="43000"/>
                  </a:srgbClr>
                </a:outerShdw>
              </a:effectLst>
            </a:endParaRPr>
          </a:p>
        </p:txBody>
      </p:sp>
      <p:sp>
        <p:nvSpPr>
          <p:cNvPr id="8" name="TextBox 7"/>
          <p:cNvSpPr txBox="1"/>
          <p:nvPr/>
        </p:nvSpPr>
        <p:spPr>
          <a:xfrm>
            <a:off x="4325215" y="1051322"/>
            <a:ext cx="4717474" cy="2839239"/>
          </a:xfrm>
          <a:prstGeom prst="rect">
            <a:avLst/>
          </a:prstGeom>
          <a:noFill/>
        </p:spPr>
        <p:txBody>
          <a:bodyPr wrap="square" lIns="68580" tIns="34290" rIns="68580" bIns="34290" rtlCol="0">
            <a:spAutoFit/>
          </a:bodyPr>
          <a:lstStyle/>
          <a:p>
            <a:pPr marL="214313" indent="-214313">
              <a:buFont typeface="Arial" panose="020B0604020202020204" pitchFamily="34" charset="0"/>
              <a:buChar char="•"/>
            </a:pPr>
            <a:r>
              <a:rPr lang="en-US" sz="1400" b="1" dirty="0"/>
              <a:t>Your subscription directly supports maintaining this webinar Room</a:t>
            </a:r>
          </a:p>
          <a:p>
            <a:pPr marL="214313" indent="-214313">
              <a:buFont typeface="Arial" panose="020B0604020202020204" pitchFamily="34" charset="0"/>
              <a:buChar char="•"/>
            </a:pPr>
            <a:r>
              <a:rPr lang="en-US" sz="1400" dirty="0"/>
              <a:t>Best Shaklee Field Training Archive Available Anywhere</a:t>
            </a:r>
          </a:p>
          <a:p>
            <a:pPr marL="214313" indent="-214313">
              <a:buFont typeface="Arial" panose="020B0604020202020204" pitchFamily="34" charset="0"/>
              <a:buChar char="•"/>
            </a:pPr>
            <a:r>
              <a:rPr lang="en-US" sz="1400" b="1" dirty="0"/>
              <a:t>Largest online Shaklee Media Library</a:t>
            </a:r>
          </a:p>
          <a:p>
            <a:pPr marL="214313" indent="-214313">
              <a:buFont typeface="Arial" panose="020B0604020202020204" pitchFamily="34" charset="0"/>
              <a:buChar char="•"/>
            </a:pPr>
            <a:r>
              <a:rPr lang="en-US" sz="1400" dirty="0"/>
              <a:t>Over 500 Shaklee audio/video recordings and growing weekly</a:t>
            </a:r>
          </a:p>
          <a:p>
            <a:pPr marL="214313" indent="-214313">
              <a:buFont typeface="Arial" panose="020B0604020202020204" pitchFamily="34" charset="0"/>
              <a:buChar char="•"/>
            </a:pPr>
            <a:r>
              <a:rPr lang="en-US" sz="1400" dirty="0"/>
              <a:t>Automated Learn &amp; Earn Program (included but optional)</a:t>
            </a:r>
          </a:p>
          <a:p>
            <a:pPr marL="214313" indent="-214313">
              <a:buFont typeface="Arial" panose="020B0604020202020204" pitchFamily="34" charset="0"/>
              <a:buChar char="•"/>
            </a:pPr>
            <a:r>
              <a:rPr lang="en-US" sz="1400" dirty="0"/>
              <a:t>Dedicated Shaklee Business Resource Website  </a:t>
            </a:r>
          </a:p>
          <a:p>
            <a:pPr marL="214313" indent="-214313">
              <a:buFont typeface="Arial" panose="020B0604020202020204" pitchFamily="34" charset="0"/>
              <a:buChar char="•"/>
            </a:pPr>
            <a:r>
              <a:rPr lang="en-US" sz="1400" dirty="0"/>
              <a:t>Dedicated Shaklee Business Presentation Website</a:t>
            </a:r>
          </a:p>
          <a:p>
            <a:pPr marL="214313" indent="-214313">
              <a:buFont typeface="Arial" panose="020B0604020202020204" pitchFamily="34" charset="0"/>
              <a:buChar char="•"/>
            </a:pPr>
            <a:r>
              <a:rPr lang="en-US" sz="1400" b="1" dirty="0"/>
              <a:t>Four Podcasts included</a:t>
            </a:r>
          </a:p>
          <a:p>
            <a:pPr marL="214313" indent="-214313">
              <a:buFont typeface="Arial" panose="020B0604020202020204" pitchFamily="34" charset="0"/>
              <a:buChar char="•"/>
            </a:pPr>
            <a:r>
              <a:rPr lang="en-US" sz="1400" dirty="0"/>
              <a:t>Video archive of Training webinars </a:t>
            </a:r>
          </a:p>
          <a:p>
            <a:pPr marL="214313" indent="-214313">
              <a:buFont typeface="Arial" panose="020B0604020202020204" pitchFamily="34" charset="0"/>
              <a:buChar char="•"/>
            </a:pPr>
            <a:r>
              <a:rPr lang="en-US" sz="1400" dirty="0"/>
              <a:t>And much, much more for only $16.99/month</a:t>
            </a:r>
          </a:p>
          <a:p>
            <a:pPr marL="214313" indent="-214313">
              <a:buFont typeface="Arial" panose="020B0604020202020204" pitchFamily="34" charset="0"/>
              <a:buChar char="•"/>
            </a:pPr>
            <a:endParaRPr lang="en-US" sz="1200" dirty="0"/>
          </a:p>
        </p:txBody>
      </p:sp>
      <p:sp>
        <p:nvSpPr>
          <p:cNvPr id="9" name="TextBox 8"/>
          <p:cNvSpPr txBox="1"/>
          <p:nvPr/>
        </p:nvSpPr>
        <p:spPr>
          <a:xfrm>
            <a:off x="288347" y="3038201"/>
            <a:ext cx="3753717" cy="1777410"/>
          </a:xfrm>
          <a:prstGeom prst="rect">
            <a:avLst/>
          </a:prstGeom>
          <a:noFill/>
        </p:spPr>
        <p:txBody>
          <a:bodyPr wrap="square" lIns="68580" tIns="34290" rIns="68580" bIns="34290" rtlCol="0">
            <a:spAutoFit/>
          </a:bodyPr>
          <a:lstStyle/>
          <a:p>
            <a:pPr algn="ctr"/>
            <a:r>
              <a:rPr lang="en-US" b="1" u="sng" dirty="0">
                <a:solidFill>
                  <a:srgbClr val="00B050"/>
                </a:solidFill>
              </a:rPr>
              <a:t>5 Personalized Websites Included</a:t>
            </a:r>
          </a:p>
          <a:p>
            <a:pPr algn="ctr"/>
            <a:r>
              <a:rPr lang="en-US" sz="1500" b="1" dirty="0">
                <a:solidFill>
                  <a:srgbClr val="00B050"/>
                </a:solidFill>
              </a:rPr>
              <a:t>www.BetterHealthIn31Days.com</a:t>
            </a:r>
          </a:p>
          <a:p>
            <a:pPr algn="ctr"/>
            <a:r>
              <a:rPr lang="en-US" sz="1500" b="1" dirty="0">
                <a:solidFill>
                  <a:srgbClr val="00B050"/>
                </a:solidFill>
              </a:rPr>
              <a:t>www.BetterFutureStartsToday.com</a:t>
            </a:r>
          </a:p>
          <a:p>
            <a:pPr algn="ctr"/>
            <a:r>
              <a:rPr lang="en-US" sz="1500" b="1" dirty="0">
                <a:solidFill>
                  <a:srgbClr val="00B050"/>
                </a:solidFill>
              </a:rPr>
              <a:t>www.BetterFutureStartsToday.net</a:t>
            </a:r>
          </a:p>
          <a:p>
            <a:pPr algn="ctr"/>
            <a:r>
              <a:rPr lang="en-US" sz="1500" b="1" dirty="0">
                <a:solidFill>
                  <a:srgbClr val="00B050"/>
                </a:solidFill>
              </a:rPr>
              <a:t>www.FeelBetterIn30Days.com</a:t>
            </a:r>
          </a:p>
          <a:p>
            <a:pPr algn="ctr"/>
            <a:r>
              <a:rPr lang="en-US" sz="1500" b="1" dirty="0" err="1">
                <a:solidFill>
                  <a:srgbClr val="00B050"/>
                </a:solidFill>
              </a:rPr>
              <a:t>www.OurQuestForHealth.com</a:t>
            </a:r>
            <a:endParaRPr lang="en-US" sz="1500" b="1" dirty="0">
              <a:solidFill>
                <a:srgbClr val="00B050"/>
              </a:solidFill>
            </a:endParaRPr>
          </a:p>
          <a:p>
            <a:pPr algn="ctr"/>
            <a:endParaRPr lang="en-US" b="1" dirty="0">
              <a:solidFill>
                <a:srgbClr val="00B050"/>
              </a:solidFill>
            </a:endParaRPr>
          </a:p>
        </p:txBody>
      </p:sp>
    </p:spTree>
    <p:extLst>
      <p:ext uri="{BB962C8B-B14F-4D97-AF65-F5344CB8AC3E}">
        <p14:creationId xmlns:p14="http://schemas.microsoft.com/office/powerpoint/2010/main" val="7698778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b="1" dirty="0" smtClean="0">
                <a:hlinkClick r:id="rId2"/>
              </a:rPr>
              <a:t>The Stories Behind the </a:t>
            </a:r>
            <a:r>
              <a:rPr lang="en-US" sz="3200" b="1" smtClean="0">
                <a:hlinkClick r:id="rId2"/>
              </a:rPr>
              <a:t>Shaklee Businesses </a:t>
            </a:r>
            <a:r>
              <a:rPr lang="en-US" sz="3200" b="1" dirty="0" smtClean="0">
                <a:hlinkClick r:id="rId2"/>
              </a:rPr>
              <a:t/>
            </a:r>
            <a:br>
              <a:rPr lang="en-US" sz="3200" b="1" dirty="0" smtClean="0">
                <a:hlinkClick r:id="rId2"/>
              </a:rPr>
            </a:br>
            <a:endParaRPr lang="en-US" sz="3200" dirty="0"/>
          </a:p>
        </p:txBody>
      </p:sp>
      <p:sp>
        <p:nvSpPr>
          <p:cNvPr id="3" name="Content Placeholder 2"/>
          <p:cNvSpPr>
            <a:spLocks noGrp="1"/>
          </p:cNvSpPr>
          <p:nvPr>
            <p:ph idx="1"/>
          </p:nvPr>
        </p:nvSpPr>
        <p:spPr>
          <a:xfrm>
            <a:off x="457200" y="769840"/>
            <a:ext cx="8229600" cy="4176387"/>
          </a:xfrm>
        </p:spPr>
        <p:txBody>
          <a:bodyPr>
            <a:normAutofit fontScale="92500" lnSpcReduction="10000"/>
          </a:bodyPr>
          <a:lstStyle/>
          <a:p>
            <a:pPr marL="0" indent="0">
              <a:buNone/>
            </a:pPr>
            <a:r>
              <a:rPr lang="en-US" sz="2000" b="1" dirty="0"/>
              <a:t>		</a:t>
            </a:r>
          </a:p>
          <a:p>
            <a:pPr marL="0" indent="0">
              <a:buNone/>
            </a:pPr>
            <a:r>
              <a:rPr lang="sk-SK" sz="2000" dirty="0"/>
              <a:t> 	</a:t>
            </a:r>
            <a:r>
              <a:rPr lang="sk-SK" sz="2000" dirty="0" smtClean="0"/>
              <a:t>Facebook </a:t>
            </a:r>
            <a:r>
              <a:rPr lang="sk-SK" sz="2000" dirty="0"/>
              <a:t>event... soooo excited!!! I've got some awesome videos/speakers lined up!!! The topics include the WHY's of people!! </a:t>
            </a:r>
          </a:p>
          <a:p>
            <a:endParaRPr lang="sk-SK" sz="2000" dirty="0"/>
          </a:p>
          <a:p>
            <a:r>
              <a:rPr lang="sk-SK" sz="2000" dirty="0" smtClean="0"/>
              <a:t>financial </a:t>
            </a:r>
            <a:r>
              <a:rPr lang="sk-SK" sz="2000" dirty="0"/>
              <a:t>future: can't rely on pensions, retirement, etc </a:t>
            </a:r>
          </a:p>
          <a:p>
            <a:r>
              <a:rPr lang="sk-SK" sz="2000" dirty="0" smtClean="0"/>
              <a:t>debt </a:t>
            </a:r>
            <a:r>
              <a:rPr lang="sk-SK" sz="2000" dirty="0"/>
              <a:t>and struggling family situation </a:t>
            </a:r>
          </a:p>
          <a:p>
            <a:r>
              <a:rPr lang="sk-SK" sz="2000" dirty="0" smtClean="0"/>
              <a:t>one </a:t>
            </a:r>
            <a:r>
              <a:rPr lang="sk-SK" sz="2000" dirty="0"/>
              <a:t>stream of income is risky: spouse lost job and there was no hope </a:t>
            </a:r>
          </a:p>
          <a:p>
            <a:r>
              <a:rPr lang="sk-SK" sz="2000" dirty="0" smtClean="0"/>
              <a:t>saved </a:t>
            </a:r>
            <a:r>
              <a:rPr lang="sk-SK" sz="2000" dirty="0"/>
              <a:t>marriage </a:t>
            </a:r>
          </a:p>
          <a:p>
            <a:r>
              <a:rPr lang="sk-SK" sz="2000" dirty="0" smtClean="0"/>
              <a:t>becoming </a:t>
            </a:r>
            <a:r>
              <a:rPr lang="sk-SK" sz="2000" dirty="0"/>
              <a:t>a better </a:t>
            </a:r>
            <a:r>
              <a:rPr lang="sk-SK" sz="2000" dirty="0" smtClean="0"/>
              <a:t>mom</a:t>
            </a:r>
            <a:endParaRPr lang="sk-SK" sz="2000" dirty="0"/>
          </a:p>
          <a:p>
            <a:r>
              <a:rPr lang="sk-SK" sz="2000" dirty="0" smtClean="0"/>
              <a:t>longing </a:t>
            </a:r>
            <a:r>
              <a:rPr lang="sk-SK" sz="2000" dirty="0"/>
              <a:t>for a community/group of friends </a:t>
            </a:r>
          </a:p>
          <a:p>
            <a:endParaRPr lang="sk-SK" sz="2000" dirty="0"/>
          </a:p>
          <a:p>
            <a:pPr marL="0" indent="0">
              <a:buNone/>
            </a:pPr>
            <a:r>
              <a:rPr lang="fr-FR" sz="2000" dirty="0" smtClean="0"/>
              <a:t>Invite </a:t>
            </a:r>
            <a:r>
              <a:rPr lang="fr-FR" sz="2000" dirty="0"/>
              <a:t>invite invite!!!</a:t>
            </a:r>
            <a:r>
              <a:rPr lang="fr-FR" sz="2000" dirty="0" smtClean="0"/>
              <a:t>!</a:t>
            </a:r>
            <a:r>
              <a:rPr lang="fr-FR" sz="2000" dirty="0"/>
              <a:t>			</a:t>
            </a:r>
            <a:r>
              <a:rPr lang="en-US" sz="2000" dirty="0">
                <a:hlinkClick r:id="rId2"/>
              </a:rPr>
              <a:t>Stephanie </a:t>
            </a:r>
            <a:r>
              <a:rPr lang="en-US" sz="2000" dirty="0" smtClean="0">
                <a:hlinkClick r:id="rId2"/>
              </a:rPr>
              <a:t>Bruce  October </a:t>
            </a:r>
            <a:r>
              <a:rPr lang="en-US" sz="2800" b="1" dirty="0">
                <a:hlinkClick r:id="rId2"/>
              </a:rPr>
              <a:t>	</a:t>
            </a:r>
            <a:endParaRPr lang="en-US" sz="2800" dirty="0"/>
          </a:p>
          <a:p>
            <a:endParaRPr lang="fr-FR" sz="2000" dirty="0"/>
          </a:p>
          <a:p>
            <a:pPr marL="0" indent="0">
              <a:buNone/>
            </a:pPr>
            <a:endParaRPr lang="en-US" sz="2000" dirty="0"/>
          </a:p>
        </p:txBody>
      </p:sp>
    </p:spTree>
    <p:extLst>
      <p:ext uri="{BB962C8B-B14F-4D97-AF65-F5344CB8AC3E}">
        <p14:creationId xmlns:p14="http://schemas.microsoft.com/office/powerpoint/2010/main" val="13247545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23702" r="-23702"/>
          <a:stretch>
            <a:fillRect/>
          </a:stretch>
        </p:blipFill>
        <p:spPr>
          <a:xfrm>
            <a:off x="1306286" y="968532"/>
            <a:ext cx="5754941" cy="2224439"/>
          </a:xfrm>
        </p:spPr>
      </p:pic>
      <p:sp>
        <p:nvSpPr>
          <p:cNvPr id="2" name="Title 1"/>
          <p:cNvSpPr>
            <a:spLocks noGrp="1"/>
          </p:cNvSpPr>
          <p:nvPr>
            <p:ph type="title"/>
          </p:nvPr>
        </p:nvSpPr>
        <p:spPr>
          <a:xfrm>
            <a:off x="326571" y="2867659"/>
            <a:ext cx="8483600" cy="2049056"/>
          </a:xfrm>
          <a:ln>
            <a:solidFill>
              <a:srgbClr val="FF0000"/>
            </a:solidFill>
          </a:ln>
        </p:spPr>
        <p:txBody>
          <a:bodyPr>
            <a:normAutofit fontScale="90000"/>
          </a:bodyPr>
          <a:lstStyle/>
          <a:p>
            <a:pPr algn="l"/>
            <a:r>
              <a:rPr lang="en-US" sz="4900" dirty="0" smtClean="0">
                <a:solidFill>
                  <a:srgbClr val="FF0000"/>
                </a:solidFill>
              </a:rPr>
              <a:t>	</a:t>
            </a:r>
            <a:r>
              <a:rPr lang="en-US" sz="4000" dirty="0" smtClean="0">
                <a:solidFill>
                  <a:srgbClr val="FF0000"/>
                </a:solidFill>
              </a:rPr>
              <a:t>Strategies Behind 5</a:t>
            </a:r>
            <a:r>
              <a:rPr lang="en-US" sz="4000" dirty="0" smtClean="0">
                <a:solidFill>
                  <a:srgbClr val="FF0000"/>
                </a:solidFill>
              </a:rPr>
              <a:t>-Day Reset and </a:t>
            </a:r>
            <a:r>
              <a:rPr lang="en-US" sz="4000" dirty="0" smtClean="0">
                <a:solidFill>
                  <a:srgbClr val="FF0000"/>
                </a:solidFill>
              </a:rPr>
              <a:t>Detox</a:t>
            </a:r>
            <a:r>
              <a:rPr lang="en-US" sz="4900" dirty="0" smtClean="0">
                <a:solidFill>
                  <a:srgbClr val="FF0000"/>
                </a:solidFill>
              </a:rPr>
              <a:t>	</a:t>
            </a:r>
            <a:r>
              <a:rPr lang="en-US" dirty="0" smtClean="0">
                <a:solidFill>
                  <a:srgbClr val="FF0000"/>
                </a:solidFill>
              </a:rPr>
              <a:t> </a:t>
            </a:r>
            <a:r>
              <a:rPr lang="en-US" dirty="0" smtClean="0">
                <a:solidFill>
                  <a:srgbClr val="FF0000"/>
                </a:solidFill>
              </a:rPr>
              <a:t>	</a:t>
            </a:r>
            <a:r>
              <a:rPr lang="en-US" dirty="0">
                <a:solidFill>
                  <a:srgbClr val="FF0000"/>
                </a:solidFill>
              </a:rPr>
              <a:t> </a:t>
            </a:r>
            <a:r>
              <a:rPr lang="en-US" dirty="0" smtClean="0">
                <a:solidFill>
                  <a:srgbClr val="FF0000"/>
                </a:solidFill>
              </a:rPr>
              <a:t>     </a:t>
            </a:r>
            <a:r>
              <a:rPr lang="en-US" sz="3600" dirty="0">
                <a:solidFill>
                  <a:srgbClr val="FF0000"/>
                </a:solidFill>
              </a:rPr>
              <a:t/>
            </a:r>
            <a:br>
              <a:rPr lang="en-US" sz="3600" dirty="0">
                <a:solidFill>
                  <a:srgbClr val="FF0000"/>
                </a:solidFill>
              </a:rPr>
            </a:br>
            <a:r>
              <a:rPr lang="en-US" sz="3600" dirty="0" smtClean="0">
                <a:solidFill>
                  <a:srgbClr val="FF0000"/>
                </a:solidFill>
              </a:rPr>
              <a:t>to</a:t>
            </a:r>
            <a:r>
              <a:rPr lang="en-US" sz="3600" dirty="0" smtClean="0">
                <a:solidFill>
                  <a:srgbClr val="FF0000"/>
                </a:solidFill>
              </a:rPr>
              <a:t> : 	Develop Life-Long Customers </a:t>
            </a:r>
            <a:br>
              <a:rPr lang="en-US" sz="3600" dirty="0" smtClean="0">
                <a:solidFill>
                  <a:srgbClr val="FF0000"/>
                </a:solidFill>
              </a:rPr>
            </a:br>
            <a:r>
              <a:rPr lang="en-US" sz="3600" dirty="0">
                <a:solidFill>
                  <a:srgbClr val="FF0000"/>
                </a:solidFill>
              </a:rPr>
              <a:t>	</a:t>
            </a:r>
            <a:r>
              <a:rPr lang="en-US" sz="3600" dirty="0" smtClean="0">
                <a:solidFill>
                  <a:srgbClr val="FF0000"/>
                </a:solidFill>
              </a:rPr>
              <a:t>	</a:t>
            </a:r>
            <a:r>
              <a:rPr lang="en-US" sz="3600" dirty="0" smtClean="0">
                <a:solidFill>
                  <a:srgbClr val="FF0000"/>
                </a:solidFill>
              </a:rPr>
              <a:t>and Identify Business Partners </a:t>
            </a:r>
            <a:r>
              <a:rPr lang="en-US" sz="3600" dirty="0">
                <a:solidFill>
                  <a:srgbClr val="FF0000"/>
                </a:solidFill>
              </a:rPr>
              <a:t>	</a:t>
            </a:r>
            <a:r>
              <a:rPr lang="en-US" sz="3600" dirty="0" smtClean="0">
                <a:solidFill>
                  <a:srgbClr val="FF0000"/>
                </a:solidFill>
              </a:rPr>
              <a:t>						October 18						</a:t>
            </a:r>
            <a:r>
              <a:rPr lang="en-US" sz="2700" dirty="0" smtClean="0">
                <a:solidFill>
                  <a:srgbClr val="FF0000"/>
                </a:solidFill>
              </a:rPr>
              <a:t>	 </a:t>
            </a:r>
            <a:endParaRPr lang="en-US" sz="2700" dirty="0"/>
          </a:p>
        </p:txBody>
      </p:sp>
      <p:sp>
        <p:nvSpPr>
          <p:cNvPr id="5" name="Rectangle 4"/>
          <p:cNvSpPr/>
          <p:nvPr/>
        </p:nvSpPr>
        <p:spPr>
          <a:xfrm>
            <a:off x="481010" y="353162"/>
            <a:ext cx="7646992" cy="646331"/>
          </a:xfrm>
          <a:prstGeom prst="rect">
            <a:avLst/>
          </a:prstGeom>
          <a:ln>
            <a:solidFill>
              <a:srgbClr val="FF0000"/>
            </a:solidFill>
          </a:ln>
        </p:spPr>
        <p:txBody>
          <a:bodyPr wrap="square">
            <a:spAutoFit/>
          </a:bodyPr>
          <a:lstStyle/>
          <a:p>
            <a:r>
              <a:rPr lang="en-US" sz="3600" dirty="0" smtClean="0">
                <a:solidFill>
                  <a:srgbClr val="FF0000"/>
                </a:solidFill>
              </a:rPr>
              <a:t>Shaklee Strategies </a:t>
            </a:r>
            <a:r>
              <a:rPr lang="en-US" sz="3600" dirty="0" smtClean="0">
                <a:solidFill>
                  <a:srgbClr val="FF0000"/>
                </a:solidFill>
              </a:rPr>
              <a:t>Forum # 8     </a:t>
            </a:r>
            <a:r>
              <a:rPr lang="en-US" sz="3200" dirty="0" smtClean="0">
                <a:solidFill>
                  <a:srgbClr val="FF0000"/>
                </a:solidFill>
              </a:rPr>
              <a:t>Fall 2016</a:t>
            </a:r>
            <a:endParaRPr lang="en-US" sz="3200" dirty="0">
              <a:solidFill>
                <a:srgbClr val="FF0000"/>
              </a:solidFill>
            </a:endParaRPr>
          </a:p>
        </p:txBody>
      </p:sp>
    </p:spTree>
    <p:extLst>
      <p:ext uri="{BB962C8B-B14F-4D97-AF65-F5344CB8AC3E}">
        <p14:creationId xmlns:p14="http://schemas.microsoft.com/office/powerpoint/2010/main" val="2111664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9"/>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dirty="0">
                <a:solidFill>
                  <a:schemeClr val="dk1"/>
                </a:solidFill>
                <a:latin typeface="Calibri"/>
                <a:ea typeface="Calibri"/>
                <a:cs typeface="Calibri"/>
                <a:sym typeface="Calibri"/>
              </a:rPr>
              <a:t>Our </a:t>
            </a:r>
            <a:r>
              <a:rPr lang="en-US" sz="3600" dirty="0" smtClean="0">
                <a:solidFill>
                  <a:schemeClr val="dk1"/>
                </a:solidFill>
                <a:latin typeface="Calibri"/>
                <a:ea typeface="Calibri"/>
                <a:cs typeface="Calibri"/>
                <a:sym typeface="Calibri"/>
              </a:rPr>
              <a:t>Strategy</a:t>
            </a:r>
            <a:r>
              <a:rPr lang="en-US" sz="3600" b="0" i="0" u="none" strike="noStrike" cap="none" dirty="0" smtClean="0">
                <a:solidFill>
                  <a:schemeClr val="dk1"/>
                </a:solidFill>
                <a:latin typeface="Calibri"/>
                <a:ea typeface="Calibri"/>
                <a:cs typeface="Calibri"/>
                <a:sym typeface="Calibri"/>
              </a:rPr>
              <a:t> </a:t>
            </a:r>
            <a:r>
              <a:rPr lang="en-US" sz="3600" b="0" i="0" u="none" strike="noStrike" cap="none" dirty="0">
                <a:solidFill>
                  <a:schemeClr val="dk1"/>
                </a:solidFill>
                <a:latin typeface="Calibri"/>
                <a:ea typeface="Calibri"/>
                <a:cs typeface="Calibri"/>
                <a:sym typeface="Calibri"/>
              </a:rPr>
              <a:t>Team </a:t>
            </a:r>
          </a:p>
        </p:txBody>
      </p:sp>
      <p:sp>
        <p:nvSpPr>
          <p:cNvPr id="125" name="Shape 125"/>
          <p:cNvSpPr txBox="1">
            <a:spLocks noGrp="1"/>
          </p:cNvSpPr>
          <p:nvPr>
            <p:ph type="body" idx="1"/>
          </p:nvPr>
        </p:nvSpPr>
        <p:spPr>
          <a:xfrm>
            <a:off x="3781681" y="3635683"/>
            <a:ext cx="1529933" cy="1363696"/>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dirty="0" smtClean="0">
                <a:solidFill>
                  <a:schemeClr val="dk1"/>
                </a:solidFill>
                <a:latin typeface="Calibri"/>
                <a:ea typeface="Calibri"/>
                <a:cs typeface="Calibri"/>
                <a:sym typeface="Calibri"/>
              </a:rPr>
              <a:t>Senior Executive </a:t>
            </a:r>
            <a:r>
              <a:rPr lang="en-US" sz="1665" b="0" i="0" u="none" strike="noStrike" cap="none" dirty="0">
                <a:solidFill>
                  <a:schemeClr val="dk1"/>
                </a:solidFill>
                <a:latin typeface="Calibri"/>
                <a:ea typeface="Calibri"/>
                <a:cs typeface="Calibri"/>
                <a:sym typeface="Calibri"/>
              </a:rPr>
              <a:t>Coordinator</a:t>
            </a:r>
          </a:p>
          <a:p>
            <a:pPr marL="0" marR="0" lvl="0" indent="0" algn="ctr" rtl="0">
              <a:lnSpc>
                <a:spcPct val="90000"/>
              </a:lnSpc>
              <a:spcBef>
                <a:spcPts val="333"/>
              </a:spcBef>
              <a:spcAft>
                <a:spcPts val="0"/>
              </a:spcAft>
              <a:buClr>
                <a:schemeClr val="dk1"/>
              </a:buClr>
              <a:buSzPct val="25000"/>
              <a:buFont typeface="Arial"/>
              <a:buNone/>
            </a:pPr>
            <a:r>
              <a:rPr lang="en-US" sz="1665" b="0" i="0" u="none" strike="noStrike" cap="none" dirty="0">
                <a:solidFill>
                  <a:schemeClr val="dk1"/>
                </a:solidFill>
                <a:latin typeface="Calibri"/>
                <a:ea typeface="Calibri"/>
                <a:cs typeface="Calibri"/>
                <a:sym typeface="Calibri"/>
              </a:rPr>
              <a:t>Ashley McDonald</a:t>
            </a:r>
          </a:p>
        </p:txBody>
      </p:sp>
      <p:pic>
        <p:nvPicPr>
          <p:cNvPr id="127" name="Shape 127"/>
          <p:cNvPicPr preferRelativeResize="0"/>
          <p:nvPr/>
        </p:nvPicPr>
        <p:blipFill>
          <a:blip r:embed="rId3">
            <a:extLst>
              <a:ext uri="{28A0092B-C50C-407E-A947-70E740481C1C}">
                <a14:useLocalDpi xmlns:a14="http://schemas.microsoft.com/office/drawing/2010/main" val="0"/>
              </a:ext>
            </a:extLst>
          </a:blip>
          <a:stretch>
            <a:fillRect/>
          </a:stretch>
        </p:blipFill>
        <p:spPr>
          <a:xfrm>
            <a:off x="398926" y="1582187"/>
            <a:ext cx="1229992" cy="1450707"/>
          </a:xfrm>
          <a:prstGeom prst="rect">
            <a:avLst/>
          </a:prstGeom>
          <a:noFill/>
          <a:ln>
            <a:noFill/>
          </a:ln>
        </p:spPr>
      </p:pic>
      <p:pic>
        <p:nvPicPr>
          <p:cNvPr id="128" name="Shape 128"/>
          <p:cNvPicPr preferRelativeResize="0"/>
          <p:nvPr/>
        </p:nvPicPr>
        <p:blipFill rotWithShape="1">
          <a:blip r:embed="rId4">
            <a:alphaModFix/>
          </a:blip>
          <a:srcRect/>
          <a:stretch/>
        </p:blipFill>
        <p:spPr>
          <a:xfrm>
            <a:off x="7635464" y="3386267"/>
            <a:ext cx="1117600" cy="1629915"/>
          </a:xfrm>
          <a:prstGeom prst="rect">
            <a:avLst/>
          </a:prstGeom>
          <a:noFill/>
          <a:ln>
            <a:noFill/>
          </a:ln>
        </p:spPr>
      </p:pic>
      <p:pic>
        <p:nvPicPr>
          <p:cNvPr id="129" name="Shape 129"/>
          <p:cNvPicPr preferRelativeResize="0"/>
          <p:nvPr/>
        </p:nvPicPr>
        <p:blipFill rotWithShape="1">
          <a:blip r:embed="rId5">
            <a:alphaModFix/>
          </a:blip>
          <a:srcRect/>
          <a:stretch/>
        </p:blipFill>
        <p:spPr>
          <a:xfrm>
            <a:off x="5164667" y="3403051"/>
            <a:ext cx="1159821" cy="1596328"/>
          </a:xfrm>
          <a:prstGeom prst="rect">
            <a:avLst/>
          </a:prstGeom>
          <a:noFill/>
          <a:ln>
            <a:noFill/>
          </a:ln>
        </p:spPr>
      </p:pic>
      <p:pic>
        <p:nvPicPr>
          <p:cNvPr id="131" name="Shape 131"/>
          <p:cNvPicPr preferRelativeResize="0"/>
          <p:nvPr/>
        </p:nvPicPr>
        <p:blipFill>
          <a:blip r:embed="rId6">
            <a:extLst>
              <a:ext uri="{28A0092B-C50C-407E-A947-70E740481C1C}">
                <a14:useLocalDpi xmlns:a14="http://schemas.microsoft.com/office/drawing/2010/main" val="0"/>
              </a:ext>
            </a:extLst>
          </a:blip>
          <a:stretch>
            <a:fillRect/>
          </a:stretch>
        </p:blipFill>
        <p:spPr>
          <a:xfrm>
            <a:off x="6155155" y="1144416"/>
            <a:ext cx="1034536" cy="1451940"/>
          </a:xfrm>
          <a:prstGeom prst="rect">
            <a:avLst/>
          </a:prstGeom>
          <a:noFill/>
          <a:ln>
            <a:noFill/>
          </a:ln>
        </p:spPr>
      </p:pic>
      <p:pic>
        <p:nvPicPr>
          <p:cNvPr id="132" name="Shape 132"/>
          <p:cNvPicPr preferRelativeResize="0"/>
          <p:nvPr/>
        </p:nvPicPr>
        <p:blipFill rotWithShape="1">
          <a:blip r:embed="rId7">
            <a:alphaModFix/>
          </a:blip>
          <a:srcRect/>
          <a:stretch/>
        </p:blipFill>
        <p:spPr>
          <a:xfrm>
            <a:off x="2853464" y="3493055"/>
            <a:ext cx="1101300" cy="1539734"/>
          </a:xfrm>
          <a:prstGeom prst="rect">
            <a:avLst/>
          </a:prstGeom>
          <a:noFill/>
          <a:ln>
            <a:noFill/>
          </a:ln>
        </p:spPr>
      </p:pic>
      <p:sp>
        <p:nvSpPr>
          <p:cNvPr id="133" name="Shape 133"/>
          <p:cNvSpPr/>
          <p:nvPr/>
        </p:nvSpPr>
        <p:spPr>
          <a:xfrm>
            <a:off x="168418" y="3161621"/>
            <a:ext cx="1460500" cy="100019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dirty="0">
                <a:solidFill>
                  <a:schemeClr val="dk1"/>
                </a:solidFill>
                <a:latin typeface="Calibri"/>
                <a:ea typeface="Calibri"/>
                <a:cs typeface="Calibri"/>
                <a:sym typeface="Calibri"/>
              </a:rPr>
              <a:t>  </a:t>
            </a:r>
            <a:r>
              <a:rPr lang="en-US" sz="1600" b="0" i="0" u="none" strike="noStrike" cap="none" dirty="0">
                <a:solidFill>
                  <a:schemeClr val="dk1"/>
                </a:solidFill>
                <a:latin typeface="Calibri"/>
                <a:ea typeface="Calibri"/>
                <a:cs typeface="Calibri"/>
                <a:sym typeface="Calibri"/>
              </a:rPr>
              <a:t> Master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Barb Lagoni </a:t>
            </a:r>
          </a:p>
        </p:txBody>
      </p:sp>
      <p:sp>
        <p:nvSpPr>
          <p:cNvPr id="134" name="Shape 134"/>
          <p:cNvSpPr/>
          <p:nvPr/>
        </p:nvSpPr>
        <p:spPr>
          <a:xfrm>
            <a:off x="5903017" y="2572609"/>
            <a:ext cx="1816610" cy="646331"/>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Senior Coordinator</a:t>
            </a:r>
          </a:p>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Becky Choate</a:t>
            </a:r>
          </a:p>
        </p:txBody>
      </p:sp>
      <p:sp>
        <p:nvSpPr>
          <p:cNvPr id="135" name="Shape 135"/>
          <p:cNvSpPr/>
          <p:nvPr/>
        </p:nvSpPr>
        <p:spPr>
          <a:xfrm>
            <a:off x="1484502" y="3925910"/>
            <a:ext cx="1472141"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b="0" i="0" u="none" strike="noStrike" cap="none" dirty="0">
                <a:solidFill>
                  <a:schemeClr val="dk1"/>
                </a:solidFill>
                <a:latin typeface="Calibri"/>
                <a:ea typeface="Calibri"/>
                <a:cs typeface="Calibri"/>
                <a:sym typeface="Calibri"/>
              </a:rPr>
              <a:t> Senior Executive Coordinator   Katie Odom</a:t>
            </a:r>
          </a:p>
        </p:txBody>
      </p:sp>
      <p:sp>
        <p:nvSpPr>
          <p:cNvPr id="137" name="Shape 137"/>
          <p:cNvSpPr txBox="1"/>
          <p:nvPr/>
        </p:nvSpPr>
        <p:spPr>
          <a:xfrm>
            <a:off x="6324488" y="3661721"/>
            <a:ext cx="1251317"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600" dirty="0" smtClean="0">
                <a:solidFill>
                  <a:schemeClr val="dk1"/>
                </a:solidFill>
                <a:latin typeface="Calibri"/>
                <a:ea typeface="Calibri"/>
                <a:cs typeface="Calibri"/>
                <a:sym typeface="Calibri"/>
              </a:rPr>
              <a:t>Key </a:t>
            </a:r>
            <a:r>
              <a:rPr lang="en-US" sz="1600" b="0" i="0" u="none" strike="noStrike" cap="none" dirty="0" smtClean="0">
                <a:solidFill>
                  <a:schemeClr val="dk1"/>
                </a:solidFill>
                <a:latin typeface="Calibri"/>
                <a:ea typeface="Calibri"/>
                <a:cs typeface="Calibri"/>
                <a:sym typeface="Calibri"/>
              </a:rPr>
              <a:t>Coordinator </a:t>
            </a:r>
            <a:r>
              <a:rPr lang="en-US" sz="1600" b="0" i="0" u="none" strike="noStrike" cap="none" dirty="0">
                <a:solidFill>
                  <a:schemeClr val="dk1"/>
                </a:solidFill>
                <a:latin typeface="Calibri"/>
                <a:ea typeface="Calibri"/>
                <a:cs typeface="Calibri"/>
                <a:sym typeface="Calibri"/>
              </a:rPr>
              <a:t>Harper Guerra</a:t>
            </a:r>
          </a:p>
        </p:txBody>
      </p:sp>
      <p:sp>
        <p:nvSpPr>
          <p:cNvPr id="3" name="TextBox 2"/>
          <p:cNvSpPr txBox="1"/>
          <p:nvPr/>
        </p:nvSpPr>
        <p:spPr>
          <a:xfrm>
            <a:off x="7643539" y="2596357"/>
            <a:ext cx="1301001" cy="646331"/>
          </a:xfrm>
          <a:prstGeom prst="rect">
            <a:avLst/>
          </a:prstGeom>
          <a:noFill/>
        </p:spPr>
        <p:txBody>
          <a:bodyPr wrap="square" rtlCol="0">
            <a:spAutoFit/>
          </a:bodyPr>
          <a:lstStyle/>
          <a:p>
            <a:pPr algn="ctr"/>
            <a:r>
              <a:rPr lang="en-US" dirty="0" smtClean="0"/>
              <a:t>Francine </a:t>
            </a:r>
            <a:r>
              <a:rPr lang="en-US" dirty="0" err="1" smtClean="0"/>
              <a:t>Roling</a:t>
            </a:r>
            <a:endParaRPr lang="en-US" dirty="0"/>
          </a:p>
        </p:txBody>
      </p:sp>
      <p:pic>
        <p:nvPicPr>
          <p:cNvPr id="4" name="Picture 3" descr="Francine and Tim Roling.jpg"/>
          <p:cNvPicPr>
            <a:picLocks noChangeAspect="1"/>
          </p:cNvPicPr>
          <p:nvPr/>
        </p:nvPicPr>
        <p:blipFill rotWithShape="1">
          <a:blip r:embed="rId8">
            <a:extLst>
              <a:ext uri="{28A0092B-C50C-407E-A947-70E740481C1C}">
                <a14:useLocalDpi xmlns:a14="http://schemas.microsoft.com/office/drawing/2010/main" val="0"/>
              </a:ext>
            </a:extLst>
          </a:blip>
          <a:srcRect l="50071" t="13904" r="32191" b="54930"/>
          <a:stretch/>
        </p:blipFill>
        <p:spPr>
          <a:xfrm>
            <a:off x="7643539" y="1121901"/>
            <a:ext cx="1238564" cy="1450707"/>
          </a:xfrm>
          <a:prstGeom prst="rect">
            <a:avLst/>
          </a:prstGeom>
        </p:spPr>
      </p:pic>
      <p:pic>
        <p:nvPicPr>
          <p:cNvPr id="15" name="Picture 14" descr="MIchelle Parrott.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67510" y="1120668"/>
            <a:ext cx="1277201" cy="1576384"/>
          </a:xfrm>
          <a:prstGeom prst="rect">
            <a:avLst/>
          </a:prstGeom>
        </p:spPr>
      </p:pic>
      <p:sp>
        <p:nvSpPr>
          <p:cNvPr id="2" name="Rectangle 1"/>
          <p:cNvSpPr/>
          <p:nvPr/>
        </p:nvSpPr>
        <p:spPr>
          <a:xfrm>
            <a:off x="1988752" y="2701997"/>
            <a:ext cx="1725292" cy="830997"/>
          </a:xfrm>
          <a:prstGeom prst="rect">
            <a:avLst/>
          </a:prstGeom>
        </p:spPr>
        <p:txBody>
          <a:bodyPr wrap="square">
            <a:spAutoFit/>
          </a:bodyPr>
          <a:lstStyle/>
          <a:p>
            <a:pPr algn="ctr"/>
            <a:r>
              <a:rPr lang="en-US" sz="1600" dirty="0"/>
              <a:t>Senior Coordinator</a:t>
            </a:r>
          </a:p>
          <a:p>
            <a:pPr algn="ctr"/>
            <a:r>
              <a:rPr lang="en-US" sz="1600" dirty="0"/>
              <a:t>Michelle Parrott</a:t>
            </a:r>
          </a:p>
        </p:txBody>
      </p:sp>
      <p:sp>
        <p:nvSpPr>
          <p:cNvPr id="5" name="TextBox 4"/>
          <p:cNvSpPr txBox="1"/>
          <p:nvPr/>
        </p:nvSpPr>
        <p:spPr>
          <a:xfrm>
            <a:off x="4156933" y="2664143"/>
            <a:ext cx="1600088" cy="584776"/>
          </a:xfrm>
          <a:prstGeom prst="rect">
            <a:avLst/>
          </a:prstGeom>
          <a:noFill/>
        </p:spPr>
        <p:txBody>
          <a:bodyPr wrap="square" rtlCol="0">
            <a:spAutoFit/>
          </a:bodyPr>
          <a:lstStyle/>
          <a:p>
            <a:r>
              <a:rPr lang="en-US" sz="1600" dirty="0" smtClean="0"/>
              <a:t>Coordinator</a:t>
            </a:r>
          </a:p>
          <a:p>
            <a:r>
              <a:rPr lang="en-US" sz="1600" dirty="0" smtClean="0"/>
              <a:t>Angie Thomas</a:t>
            </a:r>
            <a:endParaRPr lang="en-US" sz="1600" dirty="0"/>
          </a:p>
        </p:txBody>
      </p:sp>
      <p:pic>
        <p:nvPicPr>
          <p:cNvPr id="7" name="Picture 6" descr="Angie Thomas.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93611" y="1121902"/>
            <a:ext cx="1118704" cy="1450707"/>
          </a:xfrm>
          <a:prstGeom prst="rect">
            <a:avLst/>
          </a:prstGeom>
        </p:spPr>
      </p:pic>
    </p:spTree>
    <p:extLst>
      <p:ext uri="{BB962C8B-B14F-4D97-AF65-F5344CB8AC3E}">
        <p14:creationId xmlns:p14="http://schemas.microsoft.com/office/powerpoint/2010/main" val="347291987"/>
      </p:ext>
    </p:extLst>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13518"/>
            <a:ext cx="8229600" cy="910291"/>
          </a:xfrm>
        </p:spPr>
        <p:txBody>
          <a:bodyPr>
            <a:normAutofit/>
          </a:bodyPr>
          <a:lstStyle/>
          <a:p>
            <a:r>
              <a:rPr lang="en-US" sz="2800" dirty="0" smtClean="0"/>
              <a:t>Objectives for Strategies Forum Session 7</a:t>
            </a:r>
            <a:endParaRPr lang="en-US" sz="2800" dirty="0"/>
          </a:p>
        </p:txBody>
      </p:sp>
      <p:sp>
        <p:nvSpPr>
          <p:cNvPr id="4" name="TextBox 3"/>
          <p:cNvSpPr txBox="1"/>
          <p:nvPr/>
        </p:nvSpPr>
        <p:spPr>
          <a:xfrm>
            <a:off x="457200" y="731349"/>
            <a:ext cx="8229601" cy="3970318"/>
          </a:xfrm>
          <a:prstGeom prst="rect">
            <a:avLst/>
          </a:prstGeom>
          <a:noFill/>
        </p:spPr>
        <p:txBody>
          <a:bodyPr wrap="square" rtlCol="0">
            <a:spAutoFit/>
          </a:bodyPr>
          <a:lstStyle/>
          <a:p>
            <a:r>
              <a:rPr lang="en-US" dirty="0" smtClean="0"/>
              <a:t>	As</a:t>
            </a:r>
            <a:r>
              <a:rPr lang="en-US" dirty="0" smtClean="0"/>
              <a:t> </a:t>
            </a:r>
            <a:r>
              <a:rPr lang="en-US" dirty="0" smtClean="0"/>
              <a:t>we </a:t>
            </a:r>
            <a:r>
              <a:rPr lang="en-US" dirty="0" smtClean="0"/>
              <a:t>continue to</a:t>
            </a:r>
            <a:r>
              <a:rPr lang="en-US" dirty="0" smtClean="0"/>
              <a:t> present </a:t>
            </a:r>
            <a:r>
              <a:rPr lang="en-US" dirty="0" smtClean="0"/>
              <a:t>successful strategies to help us develop our customer base and our business </a:t>
            </a:r>
            <a:r>
              <a:rPr lang="en-US" dirty="0" smtClean="0"/>
              <a:t>teams, This week we focus on</a:t>
            </a:r>
            <a:r>
              <a:rPr lang="is-IS" dirty="0" smtClean="0"/>
              <a:t> </a:t>
            </a:r>
            <a:r>
              <a:rPr lang="is-IS" dirty="0" smtClean="0"/>
              <a:t>5 D</a:t>
            </a:r>
            <a:r>
              <a:rPr lang="en-US" dirty="0" smtClean="0"/>
              <a:t>a</a:t>
            </a:r>
            <a:r>
              <a:rPr lang="is-IS" dirty="0" smtClean="0"/>
              <a:t>y Resets </a:t>
            </a:r>
            <a:r>
              <a:rPr lang="is-IS" dirty="0" smtClean="0"/>
              <a:t>and Detox.</a:t>
            </a:r>
            <a:endParaRPr lang="is-IS" dirty="0" smtClean="0"/>
          </a:p>
          <a:p>
            <a:r>
              <a:rPr lang="is-IS" dirty="0" smtClean="0"/>
              <a:t>	The </a:t>
            </a:r>
            <a:r>
              <a:rPr lang="is-IS" dirty="0" smtClean="0"/>
              <a:t>purpose of </a:t>
            </a:r>
            <a:r>
              <a:rPr lang="is-IS" dirty="0" smtClean="0"/>
              <a:t>the strategies we have been sharigng this semester </a:t>
            </a:r>
            <a:r>
              <a:rPr lang="is-IS" dirty="0" smtClean="0"/>
              <a:t>is:</a:t>
            </a:r>
          </a:p>
          <a:p>
            <a:pPr marL="342900" indent="-342900">
              <a:buFont typeface="Arial"/>
              <a:buChar char="•"/>
            </a:pPr>
            <a:r>
              <a:rPr lang="en-US" dirty="0" smtClean="0"/>
              <a:t>T</a:t>
            </a:r>
            <a:r>
              <a:rPr lang="is-IS" dirty="0" smtClean="0"/>
              <a:t>o meet new people .. </a:t>
            </a:r>
            <a:r>
              <a:rPr lang="en-US" dirty="0" smtClean="0"/>
              <a:t>S</a:t>
            </a:r>
            <a:r>
              <a:rPr lang="is-IS" dirty="0" smtClean="0"/>
              <a:t>ome of whom will become lifelong customers </a:t>
            </a:r>
          </a:p>
          <a:p>
            <a:pPr marL="342900" indent="-342900">
              <a:buFont typeface="Arial"/>
              <a:buChar char="•"/>
            </a:pPr>
            <a:r>
              <a:rPr lang="en-US" dirty="0" smtClean="0"/>
              <a:t>A</a:t>
            </a:r>
            <a:r>
              <a:rPr lang="is-IS" dirty="0" smtClean="0"/>
              <a:t>nd some who will become business partners.</a:t>
            </a:r>
          </a:p>
          <a:p>
            <a:pPr marL="342900" indent="-342900">
              <a:buFont typeface="Arial"/>
              <a:buChar char="•"/>
            </a:pPr>
            <a:r>
              <a:rPr lang="is-IS" dirty="0" smtClean="0"/>
              <a:t>To create a platform to </a:t>
            </a:r>
            <a:r>
              <a:rPr lang="is-IS" dirty="0" smtClean="0"/>
              <a:t>introduce Shaklee products, Shaklee philosophy, Shaklee science </a:t>
            </a:r>
          </a:p>
          <a:p>
            <a:pPr marL="342900" indent="-342900">
              <a:buFont typeface="Arial"/>
              <a:buChar char="•"/>
            </a:pPr>
            <a:r>
              <a:rPr lang="is-IS" dirty="0" smtClean="0"/>
              <a:t>To offer safer, healthier, more natural options for restoring and maintaining health for ourselves and our families.</a:t>
            </a:r>
          </a:p>
          <a:p>
            <a:pPr marL="342900" indent="-342900">
              <a:buFont typeface="Arial"/>
              <a:buChar char="•"/>
            </a:pPr>
            <a:r>
              <a:rPr lang="is-IS" dirty="0" smtClean="0"/>
              <a:t>To understand how to generate new 1000 PV every month to help us grow our personal volumes and develop new </a:t>
            </a:r>
            <a:r>
              <a:rPr lang="is-IS" dirty="0" smtClean="0"/>
              <a:t>Directors</a:t>
            </a:r>
          </a:p>
          <a:p>
            <a:endParaRPr lang="is-IS" dirty="0" smtClean="0"/>
          </a:p>
          <a:p>
            <a:r>
              <a:rPr lang="en-US" dirty="0" smtClean="0"/>
              <a:t>And to understand the power of events and group meetings that renew our energy &amp; provide inspiring stories to share.							barb				</a:t>
            </a:r>
            <a:endParaRPr lang="en-US" dirty="0"/>
          </a:p>
        </p:txBody>
      </p:sp>
    </p:spTree>
    <p:extLst>
      <p:ext uri="{BB962C8B-B14F-4D97-AF65-F5344CB8AC3E}">
        <p14:creationId xmlns:p14="http://schemas.microsoft.com/office/powerpoint/2010/main" val="17379614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a:bodyPr>
          <a:lstStyle/>
          <a:p>
            <a:r>
              <a:rPr lang="en-US" sz="2800" dirty="0" smtClean="0"/>
              <a:t>4 Objectives for Every Contact or Event</a:t>
            </a:r>
            <a:endParaRPr lang="en-US" sz="2800" dirty="0"/>
          </a:p>
        </p:txBody>
      </p:sp>
      <p:sp>
        <p:nvSpPr>
          <p:cNvPr id="3" name="Content Placeholder 2"/>
          <p:cNvSpPr>
            <a:spLocks noGrp="1"/>
          </p:cNvSpPr>
          <p:nvPr>
            <p:ph idx="1"/>
          </p:nvPr>
        </p:nvSpPr>
        <p:spPr>
          <a:xfrm>
            <a:off x="457200" y="1089373"/>
            <a:ext cx="8229600" cy="3394472"/>
          </a:xfrm>
        </p:spPr>
        <p:txBody>
          <a:bodyPr>
            <a:normAutofit/>
          </a:bodyPr>
          <a:lstStyle/>
          <a:p>
            <a:pPr marL="457200" indent="-457200">
              <a:buAutoNum type="arabicPeriod"/>
            </a:pPr>
            <a:r>
              <a:rPr lang="en-US" sz="2000" dirty="0" smtClean="0"/>
              <a:t>To build a relationship </a:t>
            </a:r>
            <a:r>
              <a:rPr lang="is-IS" sz="2000" dirty="0" smtClean="0"/>
              <a:t>… by sharing our stories, and sharing 	our purpose for teaching others about wellness and 	developing a business.</a:t>
            </a:r>
          </a:p>
          <a:p>
            <a:pPr marL="457200" indent="-457200">
              <a:buAutoNum type="arabicPeriod"/>
            </a:pPr>
            <a:r>
              <a:rPr lang="is-IS" sz="2000" dirty="0" smtClean="0"/>
              <a:t>To make a sale – by closing our events/ appointments with 3 clear options ( Use, Share, Build for Business Presentations) ... 3 collections of products ( small, medium , large)  and incentives for choosing the larger choices. ( free shipping and free membership, etc )</a:t>
            </a:r>
          </a:p>
          <a:p>
            <a:pPr marL="457200" indent="-457200">
              <a:buAutoNum type="arabicPeriod"/>
            </a:pPr>
            <a:r>
              <a:rPr lang="is-IS" sz="2000" dirty="0" smtClean="0"/>
              <a:t>To obtain referrals or book an event with friends of those attending. .. </a:t>
            </a:r>
            <a:r>
              <a:rPr lang="en-US" sz="2000" dirty="0" smtClean="0"/>
              <a:t>W</a:t>
            </a:r>
            <a:r>
              <a:rPr lang="is-IS" sz="2000" dirty="0" smtClean="0"/>
              <a:t>ith nice reward  of </a:t>
            </a:r>
            <a:r>
              <a:rPr lang="en-US" sz="2000" dirty="0" smtClean="0"/>
              <a:t>F</a:t>
            </a:r>
            <a:r>
              <a:rPr lang="is-IS" sz="2000" dirty="0" smtClean="0"/>
              <a:t>ree products</a:t>
            </a:r>
          </a:p>
          <a:p>
            <a:pPr marL="457200" indent="-457200">
              <a:buAutoNum type="arabicPeriod"/>
            </a:pPr>
            <a:r>
              <a:rPr lang="is-IS" sz="2000" dirty="0" smtClean="0"/>
              <a:t>To identify </a:t>
            </a:r>
            <a:r>
              <a:rPr lang="is-IS" sz="2000" dirty="0" smtClean="0"/>
              <a:t>potential </a:t>
            </a:r>
            <a:r>
              <a:rPr lang="is-IS" sz="2000" dirty="0" smtClean="0"/>
              <a:t>business partners </a:t>
            </a:r>
            <a:r>
              <a:rPr lang="is-IS" sz="2000" dirty="0" smtClean="0"/>
              <a:t>					barb</a:t>
            </a:r>
            <a:endParaRPr lang="is-IS" sz="2000" dirty="0" smtClean="0"/>
          </a:p>
          <a:p>
            <a:pPr marL="0" indent="0">
              <a:buNone/>
            </a:pPr>
            <a:endParaRPr lang="en-US" sz="2400" dirty="0"/>
          </a:p>
        </p:txBody>
      </p:sp>
    </p:spTree>
    <p:extLst>
      <p:ext uri="{BB962C8B-B14F-4D97-AF65-F5344CB8AC3E}">
        <p14:creationId xmlns:p14="http://schemas.microsoft.com/office/powerpoint/2010/main" val="38382660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6319</TotalTime>
  <Words>1896</Words>
  <Application>Microsoft Macintosh PowerPoint</Application>
  <PresentationFormat>On-screen Show (16:9)</PresentationFormat>
  <Paragraphs>319</Paragraphs>
  <Slides>44</Slides>
  <Notes>1</Notes>
  <HiddenSlides>0</HiddenSlides>
  <MMClips>0</MMClip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 Theme</vt:lpstr>
      <vt:lpstr>Owner's Manual for a Life Within Time and Space  </vt:lpstr>
      <vt:lpstr>PowerPoint Presentation</vt:lpstr>
      <vt:lpstr>PowerPoint Presentation</vt:lpstr>
      <vt:lpstr>PowerPoint Presentation</vt:lpstr>
      <vt:lpstr>The Stories Behind the Shaklee Businesses  </vt:lpstr>
      <vt:lpstr> Strategies Behind 5-Day Reset and Detox          to :  Develop Life-Long Customers    and Identify Business Partners        October 18        </vt:lpstr>
      <vt:lpstr>Our Strategy Team </vt:lpstr>
      <vt:lpstr>Objectives for Strategies Forum Session 7</vt:lpstr>
      <vt:lpstr>4 Objectives for Every Contact or Event</vt:lpstr>
      <vt:lpstr>5 Day Reset or Reset and Detox – Strategies and Results – Kristen Jakubowski NEW Executive Coordinator !</vt:lpstr>
      <vt:lpstr>Invitation to Join Our Monthly Reset Group </vt:lpstr>
      <vt:lpstr>Inviting Guests to Join the Reset Face Book Group just to learn more about it …  Comfortable for them because they can initially observe without making a commitment to start the Reset themselves.  </vt:lpstr>
      <vt:lpstr>PowerPoint Presentation</vt:lpstr>
      <vt:lpstr>PowerPoint Presentation</vt:lpstr>
      <vt:lpstr>Reset FAQs: </vt:lpstr>
      <vt:lpstr>PowerPoint Presentation</vt:lpstr>
      <vt:lpstr>PowerPoint Presentation</vt:lpstr>
      <vt:lpstr>PowerPoint Presentation</vt:lpstr>
      <vt:lpstr>PowerPoint Presentation</vt:lpstr>
      <vt:lpstr>PowerPoint Presentation</vt:lpstr>
      <vt:lpstr>How Toxic Is Your Body?</vt:lpstr>
      <vt:lpstr>Detox Quiz</vt:lpstr>
      <vt:lpstr>Personalizing Your Reset Group</vt:lpstr>
      <vt:lpstr>Easily Duplicate for Month-After-Month</vt:lpstr>
      <vt:lpstr>Incentives and Specials</vt:lpstr>
      <vt:lpstr>Benefits to the Member</vt:lpstr>
      <vt:lpstr>Benefits to the Distributor</vt:lpstr>
      <vt:lpstr>Personal Stories and Results</vt:lpstr>
      <vt:lpstr>Reset Collections</vt:lpstr>
      <vt:lpstr>PowerPoint Presentation</vt:lpstr>
      <vt:lpstr>Reset Tips – post on first day of the Reset</vt:lpstr>
      <vt:lpstr>PowerPoint Presentation</vt:lpstr>
      <vt:lpstr>PowerPoint Presentation</vt:lpstr>
      <vt:lpstr>PowerPoint Presentation</vt:lpstr>
      <vt:lpstr>Inviting to a Reset Group</vt:lpstr>
      <vt:lpstr>Tips for Hunger</vt:lpstr>
      <vt:lpstr>Power of Events – Chrystal  Hubbard </vt:lpstr>
      <vt:lpstr>Report from Leadership Retreat --Francine Roling</vt:lpstr>
      <vt:lpstr>Francine --Crystal Clear About Her Purpose</vt:lpstr>
      <vt:lpstr>Action Steps for Session 8 </vt:lpstr>
      <vt:lpstr>PowerPoint Presentation</vt:lpstr>
      <vt:lpstr>PowerPoint Presentation</vt:lpstr>
      <vt:lpstr>October Strategy Forum Schedule</vt:lpstr>
      <vt:lpstr>Shaklee Video &amp; Audio Archives This webinar is archived on BetterFutureStartsToday.net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Shaklee Strategies Forum Fall 2016</dc:title>
  <dc:creator>Barbara Lagoni</dc:creator>
  <cp:lastModifiedBy>Barbara Lagoni</cp:lastModifiedBy>
  <cp:revision>174</cp:revision>
  <cp:lastPrinted>2016-10-18T00:49:36Z</cp:lastPrinted>
  <dcterms:created xsi:type="dcterms:W3CDTF">2016-08-18T02:28:39Z</dcterms:created>
  <dcterms:modified xsi:type="dcterms:W3CDTF">2016-10-18T00:57:13Z</dcterms:modified>
</cp:coreProperties>
</file>