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media/image15.jpg" ContentType="image/png"/>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4"/>
  </p:notesMasterIdLst>
  <p:sldIdLst>
    <p:sldId id="297" r:id="rId2"/>
    <p:sldId id="305" r:id="rId3"/>
    <p:sldId id="306" r:id="rId4"/>
    <p:sldId id="330" r:id="rId5"/>
    <p:sldId id="274" r:id="rId6"/>
    <p:sldId id="275" r:id="rId7"/>
    <p:sldId id="273" r:id="rId8"/>
    <p:sldId id="281" r:id="rId9"/>
    <p:sldId id="331" r:id="rId10"/>
    <p:sldId id="291" r:id="rId11"/>
    <p:sldId id="292" r:id="rId12"/>
    <p:sldId id="293" r:id="rId13"/>
    <p:sldId id="288" r:id="rId14"/>
    <p:sldId id="313" r:id="rId15"/>
    <p:sldId id="327" r:id="rId16"/>
    <p:sldId id="336" r:id="rId17"/>
    <p:sldId id="334" r:id="rId18"/>
    <p:sldId id="342" r:id="rId19"/>
    <p:sldId id="343" r:id="rId20"/>
    <p:sldId id="346" r:id="rId21"/>
    <p:sldId id="347" r:id="rId22"/>
    <p:sldId id="337" r:id="rId23"/>
    <p:sldId id="344" r:id="rId24"/>
    <p:sldId id="345" r:id="rId25"/>
    <p:sldId id="338" r:id="rId26"/>
    <p:sldId id="339" r:id="rId27"/>
    <p:sldId id="340" r:id="rId28"/>
    <p:sldId id="341" r:id="rId29"/>
    <p:sldId id="277" r:id="rId30"/>
    <p:sldId id="348" r:id="rId31"/>
    <p:sldId id="276" r:id="rId32"/>
    <p:sldId id="286" r:id="rId33"/>
  </p:sldIdLst>
  <p:sldSz cx="9144000" cy="5143500" type="screen16x9"/>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napToObjects="1">
      <p:cViewPr varScale="1">
        <p:scale>
          <a:sx n="145" d="100"/>
          <a:sy n="145" d="100"/>
        </p:scale>
        <p:origin x="624" y="-6"/>
      </p:cViewPr>
      <p:guideLst>
        <p:guide orient="horz" pos="162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7E279C3-76EC-A744-9F26-A92392B9C9C0}" type="datetimeFigureOut">
              <a:rPr lang="en-US" smtClean="0"/>
              <a:t>10/12/2016</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5ADA547-66B6-1445-8A66-7B3B5A68B641}" type="slidenum">
              <a:rPr lang="en-US" smtClean="0"/>
              <a:t>‹#›</a:t>
            </a:fld>
            <a:endParaRPr lang="en-US"/>
          </a:p>
        </p:txBody>
      </p:sp>
    </p:spTree>
    <p:extLst>
      <p:ext uri="{BB962C8B-B14F-4D97-AF65-F5344CB8AC3E}">
        <p14:creationId xmlns:p14="http://schemas.microsoft.com/office/powerpoint/2010/main" val="2056291658"/>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0"/>
        <p:cNvGrpSpPr/>
        <p:nvPr/>
      </p:nvGrpSpPr>
      <p:grpSpPr>
        <a:xfrm>
          <a:off x="0" y="0"/>
          <a:ext cx="0" cy="0"/>
          <a:chOff x="0" y="0"/>
          <a:chExt cx="0" cy="0"/>
        </a:xfrm>
      </p:grpSpPr>
      <p:sp>
        <p:nvSpPr>
          <p:cNvPr id="121" name="Shape 121"/>
          <p:cNvSpPr txBox="1">
            <a:spLocks noGrp="1"/>
          </p:cNvSpPr>
          <p:nvPr>
            <p:ph type="body" idx="1"/>
          </p:nvPr>
        </p:nvSpPr>
        <p:spPr>
          <a:xfrm>
            <a:off x="685800" y="4343400"/>
            <a:ext cx="5486399" cy="4114800"/>
          </a:xfrm>
          <a:prstGeom prst="rect">
            <a:avLst/>
          </a:prstGeom>
          <a:noFill/>
          <a:ln>
            <a:noFill/>
          </a:ln>
        </p:spPr>
        <p:txBody>
          <a:bodyPr lIns="91425" tIns="91425" rIns="91425" bIns="91425" anchor="t" anchorCtr="0">
            <a:noAutofit/>
          </a:bodyPr>
          <a:lstStyle/>
          <a:p>
            <a:pPr marL="0" marR="0" lvl="0" indent="0" algn="l" rtl="0">
              <a:spcBef>
                <a:spcPts val="0"/>
              </a:spcBef>
              <a:buClr>
                <a:schemeClr val="dk1"/>
              </a:buClr>
              <a:buSzPct val="25000"/>
              <a:buFont typeface="Calibri"/>
              <a:buNone/>
            </a:pPr>
            <a:endParaRPr sz="1200" b="0" i="0" u="none" strike="noStrike" cap="none">
              <a:solidFill>
                <a:schemeClr val="dk1"/>
              </a:solidFill>
              <a:latin typeface="Calibri"/>
              <a:ea typeface="Calibri"/>
              <a:cs typeface="Calibri"/>
              <a:sym typeface="Calibri"/>
            </a:endParaRPr>
          </a:p>
        </p:txBody>
      </p:sp>
      <p:sp>
        <p:nvSpPr>
          <p:cNvPr id="122" name="Shape 122"/>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Tree>
    <p:extLst>
      <p:ext uri="{BB962C8B-B14F-4D97-AF65-F5344CB8AC3E}">
        <p14:creationId xmlns:p14="http://schemas.microsoft.com/office/powerpoint/2010/main" val="263475471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25ADA547-66B6-1445-8A66-7B3B5A68B641}" type="slidenum">
              <a:rPr lang="en-US" smtClean="0"/>
              <a:t>24</a:t>
            </a:fld>
            <a:endParaRPr lang="en-US"/>
          </a:p>
        </p:txBody>
      </p:sp>
    </p:spTree>
    <p:extLst>
      <p:ext uri="{BB962C8B-B14F-4D97-AF65-F5344CB8AC3E}">
        <p14:creationId xmlns:p14="http://schemas.microsoft.com/office/powerpoint/2010/main" val="144993796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7819"/>
            <a:ext cx="7772400" cy="1102519"/>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E21AB904-0E02-8346-9EC7-0C4F1AC699C6}" type="datetimeFigureOut">
              <a:rPr lang="en-US" smtClean="0"/>
              <a:t>10/12/2016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26C32D8-E308-2649-813D-C0FCD852E51C}" type="slidenum">
              <a:rPr lang="en-US" smtClean="0"/>
              <a:t>‹#›</a:t>
            </a:fld>
            <a:endParaRPr lang="en-US"/>
          </a:p>
        </p:txBody>
      </p:sp>
    </p:spTree>
    <p:extLst>
      <p:ext uri="{BB962C8B-B14F-4D97-AF65-F5344CB8AC3E}">
        <p14:creationId xmlns:p14="http://schemas.microsoft.com/office/powerpoint/2010/main" val="39745697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E21AB904-0E02-8346-9EC7-0C4F1AC699C6}" type="datetimeFigureOut">
              <a:rPr lang="en-US" smtClean="0"/>
              <a:t>10/12/2016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26C32D8-E308-2649-813D-C0FCD852E51C}" type="slidenum">
              <a:rPr lang="en-US" smtClean="0"/>
              <a:t>‹#›</a:t>
            </a:fld>
            <a:endParaRPr lang="en-US"/>
          </a:p>
        </p:txBody>
      </p:sp>
    </p:spTree>
    <p:extLst>
      <p:ext uri="{BB962C8B-B14F-4D97-AF65-F5344CB8AC3E}">
        <p14:creationId xmlns:p14="http://schemas.microsoft.com/office/powerpoint/2010/main" val="131873343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154781"/>
            <a:ext cx="2057400" cy="329088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154781"/>
            <a:ext cx="6019800" cy="329088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E21AB904-0E02-8346-9EC7-0C4F1AC699C6}" type="datetimeFigureOut">
              <a:rPr lang="en-US" smtClean="0"/>
              <a:t>10/12/2016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26C32D8-E308-2649-813D-C0FCD852E51C}" type="slidenum">
              <a:rPr lang="en-US" smtClean="0"/>
              <a:t>‹#›</a:t>
            </a:fld>
            <a:endParaRPr lang="en-US"/>
          </a:p>
        </p:txBody>
      </p:sp>
    </p:spTree>
    <p:extLst>
      <p:ext uri="{BB962C8B-B14F-4D97-AF65-F5344CB8AC3E}">
        <p14:creationId xmlns:p14="http://schemas.microsoft.com/office/powerpoint/2010/main" val="246741756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E21AB904-0E02-8346-9EC7-0C4F1AC699C6}" type="datetimeFigureOut">
              <a:rPr lang="en-US" smtClean="0"/>
              <a:t>10/12/2016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26C32D8-E308-2649-813D-C0FCD852E51C}" type="slidenum">
              <a:rPr lang="en-US" smtClean="0"/>
              <a:t>‹#›</a:t>
            </a:fld>
            <a:endParaRPr lang="en-US"/>
          </a:p>
        </p:txBody>
      </p:sp>
    </p:spTree>
    <p:extLst>
      <p:ext uri="{BB962C8B-B14F-4D97-AF65-F5344CB8AC3E}">
        <p14:creationId xmlns:p14="http://schemas.microsoft.com/office/powerpoint/2010/main" val="77339296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6"/>
            <a:ext cx="7772400" cy="1021556"/>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E21AB904-0E02-8346-9EC7-0C4F1AC699C6}" type="datetimeFigureOut">
              <a:rPr lang="en-US" smtClean="0"/>
              <a:t>10/12/2016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26C32D8-E308-2649-813D-C0FCD852E51C}" type="slidenum">
              <a:rPr lang="en-US" smtClean="0"/>
              <a:t>‹#›</a:t>
            </a:fld>
            <a:endParaRPr lang="en-US"/>
          </a:p>
        </p:txBody>
      </p:sp>
    </p:spTree>
    <p:extLst>
      <p:ext uri="{BB962C8B-B14F-4D97-AF65-F5344CB8AC3E}">
        <p14:creationId xmlns:p14="http://schemas.microsoft.com/office/powerpoint/2010/main" val="337529245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900113"/>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900113"/>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E21AB904-0E02-8346-9EC7-0C4F1AC699C6}" type="datetimeFigureOut">
              <a:rPr lang="en-US" smtClean="0"/>
              <a:t>10/12/2016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26C32D8-E308-2649-813D-C0FCD852E51C}" type="slidenum">
              <a:rPr lang="en-US" smtClean="0"/>
              <a:t>‹#›</a:t>
            </a:fld>
            <a:endParaRPr lang="en-US"/>
          </a:p>
        </p:txBody>
      </p:sp>
    </p:spTree>
    <p:extLst>
      <p:ext uri="{BB962C8B-B14F-4D97-AF65-F5344CB8AC3E}">
        <p14:creationId xmlns:p14="http://schemas.microsoft.com/office/powerpoint/2010/main" val="230291777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05979"/>
            <a:ext cx="8229600" cy="85725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E21AB904-0E02-8346-9EC7-0C4F1AC699C6}" type="datetimeFigureOut">
              <a:rPr lang="en-US" smtClean="0"/>
              <a:t>10/12/2016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526C32D8-E308-2649-813D-C0FCD852E51C}" type="slidenum">
              <a:rPr lang="en-US" smtClean="0"/>
              <a:t>‹#›</a:t>
            </a:fld>
            <a:endParaRPr lang="en-US"/>
          </a:p>
        </p:txBody>
      </p:sp>
    </p:spTree>
    <p:extLst>
      <p:ext uri="{BB962C8B-B14F-4D97-AF65-F5344CB8AC3E}">
        <p14:creationId xmlns:p14="http://schemas.microsoft.com/office/powerpoint/2010/main" val="207354713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E21AB904-0E02-8346-9EC7-0C4F1AC699C6}" type="datetimeFigureOut">
              <a:rPr lang="en-US" smtClean="0"/>
              <a:t>10/12/2016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526C32D8-E308-2649-813D-C0FCD852E51C}" type="slidenum">
              <a:rPr lang="en-US" smtClean="0"/>
              <a:t>‹#›</a:t>
            </a:fld>
            <a:endParaRPr lang="en-US"/>
          </a:p>
        </p:txBody>
      </p:sp>
    </p:spTree>
    <p:extLst>
      <p:ext uri="{BB962C8B-B14F-4D97-AF65-F5344CB8AC3E}">
        <p14:creationId xmlns:p14="http://schemas.microsoft.com/office/powerpoint/2010/main" val="385906897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21AB904-0E02-8346-9EC7-0C4F1AC699C6}" type="datetimeFigureOut">
              <a:rPr lang="en-US" smtClean="0"/>
              <a:t>10/12/2016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526C32D8-E308-2649-813D-C0FCD852E51C}" type="slidenum">
              <a:rPr lang="en-US" smtClean="0"/>
              <a:t>‹#›</a:t>
            </a:fld>
            <a:endParaRPr lang="en-US"/>
          </a:p>
        </p:txBody>
      </p:sp>
    </p:spTree>
    <p:extLst>
      <p:ext uri="{BB962C8B-B14F-4D97-AF65-F5344CB8AC3E}">
        <p14:creationId xmlns:p14="http://schemas.microsoft.com/office/powerpoint/2010/main" val="324118118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204787"/>
            <a:ext cx="3008313" cy="871538"/>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21AB904-0E02-8346-9EC7-0C4F1AC699C6}" type="datetimeFigureOut">
              <a:rPr lang="en-US" smtClean="0"/>
              <a:t>10/12/2016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26C32D8-E308-2649-813D-C0FCD852E51C}" type="slidenum">
              <a:rPr lang="en-US" smtClean="0"/>
              <a:t>‹#›</a:t>
            </a:fld>
            <a:endParaRPr lang="en-US"/>
          </a:p>
        </p:txBody>
      </p:sp>
    </p:spTree>
    <p:extLst>
      <p:ext uri="{BB962C8B-B14F-4D97-AF65-F5344CB8AC3E}">
        <p14:creationId xmlns:p14="http://schemas.microsoft.com/office/powerpoint/2010/main" val="420275581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0"/>
            <a:ext cx="5486400" cy="425054"/>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21AB904-0E02-8346-9EC7-0C4F1AC699C6}" type="datetimeFigureOut">
              <a:rPr lang="en-US" smtClean="0"/>
              <a:t>10/12/2016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26C32D8-E308-2649-813D-C0FCD852E51C}" type="slidenum">
              <a:rPr lang="en-US" smtClean="0"/>
              <a:t>‹#›</a:t>
            </a:fld>
            <a:endParaRPr lang="en-US"/>
          </a:p>
        </p:txBody>
      </p:sp>
    </p:spTree>
    <p:extLst>
      <p:ext uri="{BB962C8B-B14F-4D97-AF65-F5344CB8AC3E}">
        <p14:creationId xmlns:p14="http://schemas.microsoft.com/office/powerpoint/2010/main" val="15479044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E21AB904-0E02-8346-9EC7-0C4F1AC699C6}" type="datetimeFigureOut">
              <a:rPr lang="en-US" smtClean="0"/>
              <a:t>10/12/2016</a:t>
            </a:fld>
            <a:endParaRPr lang="en-US"/>
          </a:p>
        </p:txBody>
      </p:sp>
      <p:sp>
        <p:nvSpPr>
          <p:cNvPr id="5" name="Footer Placeholder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526C32D8-E308-2649-813D-C0FCD852E51C}" type="slidenum">
              <a:rPr lang="en-US" smtClean="0"/>
              <a:t>‹#›</a:t>
            </a:fld>
            <a:endParaRPr lang="en-US"/>
          </a:p>
        </p:txBody>
      </p:sp>
    </p:spTree>
    <p:extLst>
      <p:ext uri="{BB962C8B-B14F-4D97-AF65-F5344CB8AC3E}">
        <p14:creationId xmlns:p14="http://schemas.microsoft.com/office/powerpoint/2010/main" val="333968214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image" Target="../media/image21.jp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23.jp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24.jp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jp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image" Target="../media/image27.jp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30.jpg"/><Relationship Id="rId2" Type="http://schemas.openxmlformats.org/officeDocument/2006/relationships/image" Target="../media/image29.jp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32.jpg"/><Relationship Id="rId2" Type="http://schemas.openxmlformats.org/officeDocument/2006/relationships/image" Target="../media/image31.jpg"/><Relationship Id="rId1" Type="http://schemas.openxmlformats.org/officeDocument/2006/relationships/slideLayout" Target="../slideLayouts/slideLayout6.xml"/><Relationship Id="rId4" Type="http://schemas.openxmlformats.org/officeDocument/2006/relationships/image" Target="../media/image33.jpg"/></Relationships>
</file>

<file path=ppt/slides/_rels/slide17.xml.rels><?xml version="1.0" encoding="UTF-8" standalone="yes"?>
<Relationships xmlns="http://schemas.openxmlformats.org/package/2006/relationships"><Relationship Id="rId3" Type="http://schemas.openxmlformats.org/officeDocument/2006/relationships/image" Target="../media/image35.jpg"/><Relationship Id="rId2" Type="http://schemas.openxmlformats.org/officeDocument/2006/relationships/image" Target="../media/image34.jpg"/><Relationship Id="rId1" Type="http://schemas.openxmlformats.org/officeDocument/2006/relationships/slideLayout" Target="../slideLayouts/slideLayout4.xml"/><Relationship Id="rId4" Type="http://schemas.openxmlformats.org/officeDocument/2006/relationships/image" Target="../media/image36.jpg"/></Relationships>
</file>

<file path=ppt/slides/_rels/slide18.xml.rels><?xml version="1.0" encoding="UTF-8" standalone="yes"?>
<Relationships xmlns="http://schemas.openxmlformats.org/package/2006/relationships"><Relationship Id="rId2" Type="http://schemas.openxmlformats.org/officeDocument/2006/relationships/image" Target="../media/image37.jp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38.jp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39.jp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40.jp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41.jp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image" Target="../media/image42.jp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43.jp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44.jp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image" Target="../media/image46.jpg"/><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image" Target="../media/image47.jpg"/><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image" Target="../media/image48.jp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7.xml"/><Relationship Id="rId5" Type="http://schemas.openxmlformats.org/officeDocument/2006/relationships/image" Target="../media/image6.png"/><Relationship Id="rId4" Type="http://schemas.openxmlformats.org/officeDocument/2006/relationships/image" Target="../media/image5.png"/></Relationships>
</file>

<file path=ppt/slides/_rels/slide30.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image" Target="../media/image50.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8" Type="http://schemas.openxmlformats.org/officeDocument/2006/relationships/image" Target="../media/image14.jpg"/><Relationship Id="rId3" Type="http://schemas.openxmlformats.org/officeDocument/2006/relationships/image" Target="../media/image9.jpg"/><Relationship Id="rId7" Type="http://schemas.openxmlformats.org/officeDocument/2006/relationships/image" Target="../media/image13.jp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12.jpg"/><Relationship Id="rId5" Type="http://schemas.openxmlformats.org/officeDocument/2006/relationships/image" Target="../media/image11.png"/><Relationship Id="rId10" Type="http://schemas.openxmlformats.org/officeDocument/2006/relationships/image" Target="../media/image16.jpg"/><Relationship Id="rId4" Type="http://schemas.openxmlformats.org/officeDocument/2006/relationships/image" Target="../media/image10.jpg"/><Relationship Id="rId9" Type="http://schemas.openxmlformats.org/officeDocument/2006/relationships/image" Target="../media/image15.jpg"/></Relationships>
</file>

<file path=ppt/slides/_rels/slide7.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20.jp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32975"/>
            <a:ext cx="6709229" cy="1318021"/>
          </a:xfrm>
          <a:ln>
            <a:solidFill>
              <a:schemeClr val="tx2">
                <a:lumMod val="60000"/>
                <a:lumOff val="40000"/>
              </a:schemeClr>
            </a:solidFill>
          </a:ln>
        </p:spPr>
        <p:txBody>
          <a:bodyPr>
            <a:normAutofit/>
          </a:bodyPr>
          <a:lstStyle/>
          <a:p>
            <a:r>
              <a:rPr lang="en-US" sz="3200" dirty="0" smtClean="0"/>
              <a:t>If you ever have audio challenges during the webinar .. </a:t>
            </a:r>
            <a:endParaRPr lang="en-US" sz="3200" dirty="0"/>
          </a:p>
        </p:txBody>
      </p:sp>
      <p:sp>
        <p:nvSpPr>
          <p:cNvPr id="3" name="Content Placeholder 2"/>
          <p:cNvSpPr>
            <a:spLocks noGrp="1"/>
          </p:cNvSpPr>
          <p:nvPr>
            <p:ph idx="1"/>
          </p:nvPr>
        </p:nvSpPr>
        <p:spPr>
          <a:xfrm>
            <a:off x="457200" y="1777999"/>
            <a:ext cx="4767943" cy="2816623"/>
          </a:xfrm>
        </p:spPr>
        <p:txBody>
          <a:bodyPr>
            <a:normAutofit/>
          </a:bodyPr>
          <a:lstStyle/>
          <a:p>
            <a:pPr marL="0" indent="0">
              <a:buNone/>
            </a:pPr>
            <a:endParaRPr lang="en-US" sz="1000" dirty="0"/>
          </a:p>
          <a:p>
            <a:pPr marL="0" indent="0">
              <a:buNone/>
            </a:pPr>
            <a:r>
              <a:rPr lang="en-US" sz="2400" dirty="0"/>
              <a:t>	</a:t>
            </a:r>
            <a:r>
              <a:rPr lang="en-US" sz="2400" dirty="0" smtClean="0"/>
              <a:t>We don’t have an answer for why that happens, but consensus is: </a:t>
            </a:r>
          </a:p>
          <a:p>
            <a:r>
              <a:rPr lang="en-US" sz="2400" dirty="0" smtClean="0"/>
              <a:t>just close the webinar</a:t>
            </a:r>
          </a:p>
          <a:p>
            <a:r>
              <a:rPr lang="en-US" sz="2400" dirty="0" smtClean="0"/>
              <a:t>and log in again </a:t>
            </a:r>
          </a:p>
          <a:p>
            <a:r>
              <a:rPr lang="en-US" sz="2400" dirty="0" smtClean="0"/>
              <a:t>and then for some reason 			 		all is well!</a:t>
            </a:r>
            <a:endParaRPr lang="en-US" sz="2400" dirty="0"/>
          </a:p>
        </p:txBody>
      </p:sp>
      <p:pic>
        <p:nvPicPr>
          <p:cNvPr id="4" name="Picture 3"/>
          <p:cNvPicPr>
            <a:picLocks noChangeAspect="1"/>
          </p:cNvPicPr>
          <p:nvPr/>
        </p:nvPicPr>
        <p:blipFill>
          <a:blip r:embed="rId2"/>
          <a:stretch>
            <a:fillRect/>
          </a:stretch>
        </p:blipFill>
        <p:spPr>
          <a:xfrm>
            <a:off x="5521157" y="1777999"/>
            <a:ext cx="3368842" cy="3200400"/>
          </a:xfrm>
          <a:prstGeom prst="rect">
            <a:avLst/>
          </a:prstGeom>
        </p:spPr>
      </p:pic>
      <p:sp>
        <p:nvSpPr>
          <p:cNvPr id="5" name="TextBox 4"/>
          <p:cNvSpPr txBox="1"/>
          <p:nvPr/>
        </p:nvSpPr>
        <p:spPr>
          <a:xfrm>
            <a:off x="4911809" y="4747591"/>
            <a:ext cx="716863" cy="369332"/>
          </a:xfrm>
          <a:prstGeom prst="rect">
            <a:avLst/>
          </a:prstGeom>
          <a:noFill/>
        </p:spPr>
        <p:txBody>
          <a:bodyPr wrap="none" rtlCol="0">
            <a:spAutoFit/>
          </a:bodyPr>
          <a:lstStyle/>
          <a:p>
            <a:r>
              <a:rPr lang="en-US" dirty="0" smtClean="0"/>
              <a:t>Angie</a:t>
            </a:r>
            <a:endParaRPr lang="en-US" dirty="0"/>
          </a:p>
        </p:txBody>
      </p:sp>
    </p:spTree>
    <p:extLst>
      <p:ext uri="{BB962C8B-B14F-4D97-AF65-F5344CB8AC3E}">
        <p14:creationId xmlns:p14="http://schemas.microsoft.com/office/powerpoint/2010/main" val="355992727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											</a:t>
            </a:r>
            <a:endParaRPr lang="en-US" dirty="0"/>
          </a:p>
        </p:txBody>
      </p:sp>
      <p:pic>
        <p:nvPicPr>
          <p:cNvPr id="5" name="Content Placeholder 4" descr="Post 1 (2).jpg"/>
          <p:cNvPicPr>
            <a:picLocks noGrp="1" noChangeAspect="1"/>
          </p:cNvPicPr>
          <p:nvPr>
            <p:ph idx="1"/>
          </p:nvPr>
        </p:nvPicPr>
        <p:blipFill>
          <a:blip r:embed="rId2">
            <a:extLst>
              <a:ext uri="{28A0092B-C50C-407E-A947-70E740481C1C}">
                <a14:useLocalDpi xmlns:a14="http://schemas.microsoft.com/office/drawing/2010/main" val="0"/>
              </a:ext>
            </a:extLst>
          </a:blip>
          <a:srcRect l="-67180" r="-67180"/>
          <a:stretch>
            <a:fillRect/>
          </a:stretch>
        </p:blipFill>
        <p:spPr>
          <a:xfrm>
            <a:off x="0" y="2802999"/>
            <a:ext cx="5388430" cy="2222572"/>
          </a:xfrm>
        </p:spPr>
      </p:pic>
      <p:pic>
        <p:nvPicPr>
          <p:cNvPr id="4" name="Picture 3" descr="Post 1 (1).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606143" y="3003177"/>
            <a:ext cx="3283856" cy="1931680"/>
          </a:xfrm>
          <a:prstGeom prst="rect">
            <a:avLst/>
          </a:prstGeom>
        </p:spPr>
      </p:pic>
      <p:sp>
        <p:nvSpPr>
          <p:cNvPr id="6" name="Rectangle 5"/>
          <p:cNvSpPr/>
          <p:nvPr/>
        </p:nvSpPr>
        <p:spPr>
          <a:xfrm>
            <a:off x="457201" y="171093"/>
            <a:ext cx="8432798" cy="2862323"/>
          </a:xfrm>
          <a:prstGeom prst="rect">
            <a:avLst/>
          </a:prstGeom>
        </p:spPr>
        <p:txBody>
          <a:bodyPr wrap="square">
            <a:spAutoFit/>
          </a:bodyPr>
          <a:lstStyle/>
          <a:p>
            <a:r>
              <a:rPr lang="en-US" b="1" dirty="0"/>
              <a:t>FB </a:t>
            </a:r>
            <a:r>
              <a:rPr lang="en-US" b="1" dirty="0" smtClean="0"/>
              <a:t>Status (invite to event): </a:t>
            </a:r>
            <a:r>
              <a:rPr lang="en-US" dirty="0" smtClean="0"/>
              <a:t>I </a:t>
            </a:r>
            <a:r>
              <a:rPr lang="en-US" dirty="0"/>
              <a:t>used to feel pretty helpless when I would start to get sick, and would have to call in sick or miss out on events. I'm so thankful for how much healthier I am and if I do start to feel that tickle, I know how to fight it naturally and it actually works!</a:t>
            </a:r>
            <a:r>
              <a:rPr lang="en-US" dirty="0" smtClean="0"/>
              <a:t>!</a:t>
            </a:r>
          </a:p>
          <a:p>
            <a:r>
              <a:rPr lang="en-US" dirty="0" smtClean="0"/>
              <a:t> </a:t>
            </a:r>
            <a:r>
              <a:rPr lang="en-US" dirty="0"/>
              <a:t>Join me tonight from the comfort of your home and learn ways to build a natural medicine cabinet, so that instead of experiencing nasty side-effects from over the counter medicine, you can experience side-benefits from nourishing your body with safe and natural products. We will be addressing how to help common ailments like coughs, cold and flu, UTIs, digestion, allergies and more. Comment or message me for the invite link!</a:t>
            </a:r>
          </a:p>
        </p:txBody>
      </p:sp>
      <p:sp>
        <p:nvSpPr>
          <p:cNvPr id="3" name="TextBox 2"/>
          <p:cNvSpPr txBox="1"/>
          <p:nvPr/>
        </p:nvSpPr>
        <p:spPr>
          <a:xfrm>
            <a:off x="4879075" y="4804012"/>
            <a:ext cx="829266" cy="369332"/>
          </a:xfrm>
          <a:prstGeom prst="rect">
            <a:avLst/>
          </a:prstGeom>
          <a:noFill/>
        </p:spPr>
        <p:txBody>
          <a:bodyPr wrap="none" rtlCol="0">
            <a:spAutoFit/>
          </a:bodyPr>
          <a:lstStyle/>
          <a:p>
            <a:r>
              <a:rPr lang="en-US" dirty="0"/>
              <a:t>L</a:t>
            </a:r>
            <a:r>
              <a:rPr lang="en-US" dirty="0" smtClean="0"/>
              <a:t>auren</a:t>
            </a:r>
            <a:endParaRPr lang="en-US" dirty="0"/>
          </a:p>
        </p:txBody>
      </p:sp>
    </p:spTree>
    <p:extLst>
      <p:ext uri="{BB962C8B-B14F-4D97-AF65-F5344CB8AC3E}">
        <p14:creationId xmlns:p14="http://schemas.microsoft.com/office/powerpoint/2010/main" val="319566178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05978"/>
            <a:ext cx="8229600" cy="1989307"/>
          </a:xfrm>
        </p:spPr>
        <p:txBody>
          <a:bodyPr>
            <a:normAutofit fontScale="90000"/>
          </a:bodyPr>
          <a:lstStyle/>
          <a:p>
            <a:r>
              <a:rPr lang="en-US" sz="2400" b="1" dirty="0"/>
              <a:t>Post 1: COLDS/FLU</a:t>
            </a:r>
            <a:r>
              <a:rPr lang="en-US" sz="2400" dirty="0"/>
              <a:t> One of the most common ailments people experience this time of year are colds and flu viruses. They can range from annoying and mild, to knock-you-out, call in sick, visit the doctor, just plain awful. Three products that have shown amazing results with helping to kick these kinds of viruses are:</a:t>
            </a:r>
            <a:br>
              <a:rPr lang="en-US" sz="2400" dirty="0"/>
            </a:br>
            <a:endParaRPr lang="en-US" sz="2400" dirty="0"/>
          </a:p>
        </p:txBody>
      </p:sp>
      <p:sp>
        <p:nvSpPr>
          <p:cNvPr id="3" name="Content Placeholder 2"/>
          <p:cNvSpPr>
            <a:spLocks noGrp="1"/>
          </p:cNvSpPr>
          <p:nvPr>
            <p:ph idx="1"/>
          </p:nvPr>
        </p:nvSpPr>
        <p:spPr>
          <a:xfrm>
            <a:off x="457200" y="2195285"/>
            <a:ext cx="4187371" cy="2399337"/>
          </a:xfrm>
        </p:spPr>
        <p:txBody>
          <a:bodyPr>
            <a:normAutofit lnSpcReduction="10000"/>
          </a:bodyPr>
          <a:lstStyle/>
          <a:p>
            <a:pPr marL="0" lvl="0" indent="0">
              <a:buNone/>
            </a:pPr>
            <a:r>
              <a:rPr lang="en-US" sz="2400" b="1" dirty="0"/>
              <a:t>Vitalized Immunity</a:t>
            </a:r>
            <a:r>
              <a:rPr lang="en-US" sz="2400" dirty="0"/>
              <a:t>: drop one tablet into water for a yummy fizzy drink with the vitamin C of 16 oranges, zinc, honeysuckle, and Echinacea; more natural than other brands, naturally sweetened with monk fruit. </a:t>
            </a:r>
          </a:p>
          <a:p>
            <a:pPr marL="0" indent="0">
              <a:buNone/>
            </a:pPr>
            <a:endParaRPr lang="en-US" sz="2400" dirty="0"/>
          </a:p>
        </p:txBody>
      </p:sp>
      <p:pic>
        <p:nvPicPr>
          <p:cNvPr id="4" name="Picture 3" descr="Post 1 (3).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749800" y="1914069"/>
            <a:ext cx="3937000" cy="2952750"/>
          </a:xfrm>
          <a:prstGeom prst="rect">
            <a:avLst/>
          </a:prstGeom>
          <a:ln>
            <a:solidFill>
              <a:schemeClr val="accent3">
                <a:lumMod val="60000"/>
                <a:lumOff val="40000"/>
              </a:schemeClr>
            </a:solidFill>
          </a:ln>
        </p:spPr>
      </p:pic>
      <p:sp>
        <p:nvSpPr>
          <p:cNvPr id="5" name="TextBox 4"/>
          <p:cNvSpPr txBox="1"/>
          <p:nvPr/>
        </p:nvSpPr>
        <p:spPr>
          <a:xfrm>
            <a:off x="3882788" y="4817660"/>
            <a:ext cx="829266" cy="369332"/>
          </a:xfrm>
          <a:prstGeom prst="rect">
            <a:avLst/>
          </a:prstGeom>
          <a:noFill/>
        </p:spPr>
        <p:txBody>
          <a:bodyPr wrap="none" rtlCol="0">
            <a:spAutoFit/>
          </a:bodyPr>
          <a:lstStyle/>
          <a:p>
            <a:r>
              <a:rPr lang="en-US" dirty="0" smtClean="0"/>
              <a:t>Lauren</a:t>
            </a:r>
            <a:endParaRPr lang="en-US" dirty="0"/>
          </a:p>
        </p:txBody>
      </p:sp>
    </p:spTree>
    <p:extLst>
      <p:ext uri="{BB962C8B-B14F-4D97-AF65-F5344CB8AC3E}">
        <p14:creationId xmlns:p14="http://schemas.microsoft.com/office/powerpoint/2010/main" val="211250262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3200" dirty="0" smtClean="0"/>
              <a:t>Shaklee Premium Garlic </a:t>
            </a:r>
            <a:r>
              <a:rPr lang="en-US" sz="3200" dirty="0"/>
              <a:t>Complex: </a:t>
            </a:r>
            <a:r>
              <a:rPr lang="en-US" sz="3200" dirty="0" smtClean="0"/>
              <a:t>					</a:t>
            </a:r>
            <a:r>
              <a:rPr lang="en-US" sz="3200" b="1" dirty="0" smtClean="0"/>
              <a:t>Natural </a:t>
            </a:r>
            <a:r>
              <a:rPr lang="en-US" sz="3200" b="1" dirty="0"/>
              <a:t>decongestant and natural antibiotic. </a:t>
            </a:r>
            <a:endParaRPr lang="en-US" sz="3200" dirty="0"/>
          </a:p>
        </p:txBody>
      </p:sp>
      <p:pic>
        <p:nvPicPr>
          <p:cNvPr id="6" name="Content Placeholder 5" descr="Post 1 (5).jpg"/>
          <p:cNvPicPr>
            <a:picLocks noGrp="1" noChangeAspect="1"/>
          </p:cNvPicPr>
          <p:nvPr>
            <p:ph idx="1"/>
          </p:nvPr>
        </p:nvPicPr>
        <p:blipFill>
          <a:blip r:embed="rId2">
            <a:extLst>
              <a:ext uri="{28A0092B-C50C-407E-A947-70E740481C1C}">
                <a14:useLocalDpi xmlns:a14="http://schemas.microsoft.com/office/drawing/2010/main" val="0"/>
              </a:ext>
            </a:extLst>
          </a:blip>
          <a:srcRect l="-71221" r="-71221"/>
          <a:stretch>
            <a:fillRect/>
          </a:stretch>
        </p:blipFill>
        <p:spPr>
          <a:xfrm>
            <a:off x="3420274" y="1420587"/>
            <a:ext cx="7679525" cy="3394472"/>
          </a:xfrm>
        </p:spPr>
      </p:pic>
      <p:sp>
        <p:nvSpPr>
          <p:cNvPr id="7" name="Rectangle 6"/>
          <p:cNvSpPr/>
          <p:nvPr/>
        </p:nvSpPr>
        <p:spPr>
          <a:xfrm>
            <a:off x="272143" y="1209687"/>
            <a:ext cx="4916714" cy="3416320"/>
          </a:xfrm>
          <a:prstGeom prst="rect">
            <a:avLst/>
          </a:prstGeom>
        </p:spPr>
        <p:txBody>
          <a:bodyPr wrap="square">
            <a:spAutoFit/>
          </a:bodyPr>
          <a:lstStyle/>
          <a:p>
            <a:pPr lvl="0"/>
            <a:r>
              <a:rPr lang="en-US" dirty="0" smtClean="0"/>
              <a:t>Shaklee’s </a:t>
            </a:r>
            <a:r>
              <a:rPr lang="en-US" dirty="0"/>
              <a:t>Garlic Complex has a two-way odor control with a gentle, temperature-controlled drying process and a pleasant blend of spearmint and rosemary extracts to maintain high potency.  </a:t>
            </a:r>
            <a:r>
              <a:rPr lang="en-US" dirty="0" smtClean="0"/>
              <a:t>	</a:t>
            </a:r>
          </a:p>
          <a:p>
            <a:pPr lvl="0"/>
            <a:r>
              <a:rPr lang="en-US" dirty="0" smtClean="0"/>
              <a:t>Historically</a:t>
            </a:r>
            <a:r>
              <a:rPr lang="en-US" dirty="0"/>
              <a:t>, has been used for congestion, asthma, sinusitis and allergies, colds, flu and pneumonia, sore throat and bronchitis. </a:t>
            </a:r>
            <a:endParaRPr lang="en-US" dirty="0" smtClean="0"/>
          </a:p>
          <a:p>
            <a:pPr lvl="0"/>
            <a:r>
              <a:rPr lang="en-US" dirty="0"/>
              <a:t>	</a:t>
            </a:r>
            <a:endParaRPr lang="en-US" dirty="0" smtClean="0"/>
          </a:p>
          <a:p>
            <a:pPr lvl="0"/>
            <a:r>
              <a:rPr lang="en-US" dirty="0" smtClean="0"/>
              <a:t> </a:t>
            </a:r>
            <a:r>
              <a:rPr lang="en-US" dirty="0"/>
              <a:t>Has anti-fungal and anti-bacterial properties and is effective against yeast infections (Candida).  Nature’s strongest natural antibiotic.</a:t>
            </a:r>
          </a:p>
        </p:txBody>
      </p:sp>
      <p:sp>
        <p:nvSpPr>
          <p:cNvPr id="3" name="TextBox 2"/>
          <p:cNvSpPr txBox="1"/>
          <p:nvPr/>
        </p:nvSpPr>
        <p:spPr>
          <a:xfrm>
            <a:off x="5032690" y="4772465"/>
            <a:ext cx="829266" cy="369332"/>
          </a:xfrm>
          <a:prstGeom prst="rect">
            <a:avLst/>
          </a:prstGeom>
          <a:noFill/>
        </p:spPr>
        <p:txBody>
          <a:bodyPr wrap="none" rtlCol="0">
            <a:spAutoFit/>
          </a:bodyPr>
          <a:lstStyle/>
          <a:p>
            <a:r>
              <a:rPr lang="en-US" dirty="0"/>
              <a:t>L</a:t>
            </a:r>
            <a:r>
              <a:rPr lang="en-US" dirty="0" smtClean="0"/>
              <a:t>auren</a:t>
            </a:r>
            <a:endParaRPr lang="en-US" dirty="0"/>
          </a:p>
        </p:txBody>
      </p:sp>
    </p:spTree>
    <p:extLst>
      <p:ext uri="{BB962C8B-B14F-4D97-AF65-F5344CB8AC3E}">
        <p14:creationId xmlns:p14="http://schemas.microsoft.com/office/powerpoint/2010/main" val="129452965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34683" y="205979"/>
            <a:ext cx="8415402" cy="857250"/>
          </a:xfrm>
        </p:spPr>
        <p:txBody>
          <a:bodyPr>
            <a:normAutofit fontScale="90000"/>
          </a:bodyPr>
          <a:lstStyle/>
          <a:p>
            <a:r>
              <a:rPr lang="en-US" sz="2400" b="1" dirty="0"/>
              <a:t>Post 2: NAUSEA/VOMITING/DIARRHEA </a:t>
            </a:r>
            <a:r>
              <a:rPr lang="en-US" sz="2400" dirty="0"/>
              <a:t>Let’s talk about nausea and vomiting. It happens, and when it does, it’s not fun for anyone. </a:t>
            </a:r>
          </a:p>
        </p:txBody>
      </p:sp>
      <p:pic>
        <p:nvPicPr>
          <p:cNvPr id="4" name="Content Placeholder 3" descr="Post 2 (2).jpg"/>
          <p:cNvPicPr>
            <a:picLocks noGrp="1" noChangeAspect="1"/>
          </p:cNvPicPr>
          <p:nvPr>
            <p:ph idx="1"/>
          </p:nvPr>
        </p:nvPicPr>
        <p:blipFill>
          <a:blip r:embed="rId2">
            <a:extLst>
              <a:ext uri="{28A0092B-C50C-407E-A947-70E740481C1C}">
                <a14:useLocalDpi xmlns:a14="http://schemas.microsoft.com/office/drawing/2010/main" val="0"/>
              </a:ext>
            </a:extLst>
          </a:blip>
          <a:srcRect l="-71221" r="-71221"/>
          <a:stretch>
            <a:fillRect/>
          </a:stretch>
        </p:blipFill>
        <p:spPr>
          <a:xfrm>
            <a:off x="3124200" y="1063229"/>
            <a:ext cx="8229600" cy="3394472"/>
          </a:xfrm>
        </p:spPr>
      </p:pic>
      <p:pic>
        <p:nvPicPr>
          <p:cNvPr id="5" name="Picture 4" descr="Post 2 (1).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34682" y="1063229"/>
            <a:ext cx="4355031" cy="3647338"/>
          </a:xfrm>
          <a:prstGeom prst="rect">
            <a:avLst/>
          </a:prstGeom>
        </p:spPr>
      </p:pic>
      <p:sp>
        <p:nvSpPr>
          <p:cNvPr id="3" name="TextBox 2"/>
          <p:cNvSpPr txBox="1"/>
          <p:nvPr/>
        </p:nvSpPr>
        <p:spPr>
          <a:xfrm>
            <a:off x="502920" y="4583668"/>
            <a:ext cx="8347166" cy="646331"/>
          </a:xfrm>
          <a:prstGeom prst="rect">
            <a:avLst/>
          </a:prstGeom>
          <a:noFill/>
        </p:spPr>
        <p:txBody>
          <a:bodyPr wrap="square" rtlCol="0">
            <a:spAutoFit/>
          </a:bodyPr>
          <a:lstStyle/>
          <a:p>
            <a:r>
              <a:rPr lang="en-US" dirty="0" smtClean="0"/>
              <a:t>Lindsey shared a story about her son, interesting info about Performance and using </a:t>
            </a:r>
            <a:r>
              <a:rPr lang="en-US" dirty="0" err="1" smtClean="0"/>
              <a:t>Optiflora</a:t>
            </a:r>
            <a:r>
              <a:rPr lang="en-US" dirty="0" smtClean="0"/>
              <a:t> as well. </a:t>
            </a:r>
            <a:endParaRPr lang="en-US" dirty="0"/>
          </a:p>
        </p:txBody>
      </p:sp>
      <p:sp>
        <p:nvSpPr>
          <p:cNvPr id="6" name="TextBox 5"/>
          <p:cNvSpPr txBox="1"/>
          <p:nvPr/>
        </p:nvSpPr>
        <p:spPr>
          <a:xfrm>
            <a:off x="7943414" y="4841044"/>
            <a:ext cx="829266" cy="369332"/>
          </a:xfrm>
          <a:prstGeom prst="rect">
            <a:avLst/>
          </a:prstGeom>
          <a:noFill/>
        </p:spPr>
        <p:txBody>
          <a:bodyPr wrap="none" rtlCol="0">
            <a:spAutoFit/>
          </a:bodyPr>
          <a:lstStyle/>
          <a:p>
            <a:r>
              <a:rPr lang="en-US" dirty="0" smtClean="0"/>
              <a:t>Lauren</a:t>
            </a:r>
            <a:endParaRPr lang="en-US" dirty="0"/>
          </a:p>
        </p:txBody>
      </p:sp>
    </p:spTree>
    <p:extLst>
      <p:ext uri="{BB962C8B-B14F-4D97-AF65-F5344CB8AC3E}">
        <p14:creationId xmlns:p14="http://schemas.microsoft.com/office/powerpoint/2010/main" val="135916478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05979"/>
            <a:ext cx="8229600" cy="1354306"/>
          </a:xfrm>
        </p:spPr>
        <p:txBody>
          <a:bodyPr>
            <a:normAutofit fontScale="90000"/>
          </a:bodyPr>
          <a:lstStyle/>
          <a:p>
            <a:r>
              <a:rPr lang="en-US" sz="3100" b="1" dirty="0">
                <a:ea typeface="Calibri"/>
                <a:cs typeface="Times New Roman"/>
              </a:rPr>
              <a:t>Post 6: BUG BITES, BURNS, MUSCLE ACHES </a:t>
            </a:r>
            <a:r>
              <a:rPr lang="en-US" sz="3100" b="1" dirty="0" smtClean="0">
                <a:ea typeface="Calibri"/>
                <a:cs typeface="Times New Roman"/>
              </a:rPr>
              <a:t/>
            </a:r>
            <a:br>
              <a:rPr lang="en-US" sz="3100" b="1" dirty="0" smtClean="0">
                <a:ea typeface="Calibri"/>
                <a:cs typeface="Times New Roman"/>
              </a:rPr>
            </a:br>
            <a:r>
              <a:rPr lang="en-US" sz="2200" dirty="0" smtClean="0">
                <a:ea typeface="Calibri"/>
                <a:cs typeface="Times New Roman"/>
              </a:rPr>
              <a:t>We </a:t>
            </a:r>
            <a:r>
              <a:rPr lang="en-US" sz="2200" dirty="0">
                <a:ea typeface="Calibri"/>
                <a:cs typeface="Times New Roman"/>
              </a:rPr>
              <a:t>all have various creams and lotions in our medicine cabinet, right? </a:t>
            </a:r>
            <a:r>
              <a:rPr lang="en-US" sz="2200" dirty="0" smtClean="0">
                <a:ea typeface="Calibri"/>
                <a:cs typeface="Times New Roman"/>
              </a:rPr>
              <a:t>		Here </a:t>
            </a:r>
            <a:r>
              <a:rPr lang="en-US" sz="2200" dirty="0">
                <a:ea typeface="Calibri"/>
                <a:cs typeface="Times New Roman"/>
              </a:rPr>
              <a:t>are a few products that we love! </a:t>
            </a:r>
            <a:br>
              <a:rPr lang="en-US" sz="2200" dirty="0">
                <a:ea typeface="Calibri"/>
                <a:cs typeface="Times New Roman"/>
              </a:rPr>
            </a:br>
            <a:endParaRPr lang="en-US" sz="2200" dirty="0"/>
          </a:p>
        </p:txBody>
      </p:sp>
      <p:sp>
        <p:nvSpPr>
          <p:cNvPr id="3" name="Content Placeholder 2"/>
          <p:cNvSpPr>
            <a:spLocks noGrp="1"/>
          </p:cNvSpPr>
          <p:nvPr>
            <p:ph idx="1"/>
          </p:nvPr>
        </p:nvSpPr>
        <p:spPr>
          <a:xfrm>
            <a:off x="190500" y="1217385"/>
            <a:ext cx="6461760" cy="3636555"/>
          </a:xfrm>
        </p:spPr>
        <p:txBody>
          <a:bodyPr>
            <a:normAutofit fontScale="92500" lnSpcReduction="10000"/>
          </a:bodyPr>
          <a:lstStyle/>
          <a:p>
            <a:pPr marL="0" marR="0">
              <a:lnSpc>
                <a:spcPct val="115000"/>
              </a:lnSpc>
              <a:spcBef>
                <a:spcPts val="0"/>
              </a:spcBef>
              <a:spcAft>
                <a:spcPts val="1000"/>
              </a:spcAft>
            </a:pPr>
            <a:r>
              <a:rPr lang="en-US" sz="1800" b="1" dirty="0">
                <a:ea typeface="Calibri"/>
                <a:cs typeface="Arial"/>
              </a:rPr>
              <a:t>Joint and Muscle Pain Relief Cream:</a:t>
            </a:r>
            <a:r>
              <a:rPr lang="en-US" sz="1800" dirty="0">
                <a:ea typeface="Calibri"/>
                <a:cs typeface="Arial"/>
              </a:rPr>
              <a:t> </a:t>
            </a:r>
            <a:r>
              <a:rPr lang="en-US" sz="1800" dirty="0">
                <a:solidFill>
                  <a:srgbClr val="000000"/>
                </a:solidFill>
                <a:ea typeface="Calibri"/>
                <a:cs typeface="Arial"/>
              </a:rPr>
              <a:t>perfect for the athlete and arthritis sufferer. </a:t>
            </a:r>
            <a:r>
              <a:rPr lang="en-US" sz="1800" dirty="0">
                <a:ea typeface="Calibri"/>
                <a:cs typeface="Arial"/>
              </a:rPr>
              <a:t>This non-greasy, fast-absorbing, deeply penetrating, topical cream soothes in minutes.  Does not have that strong smell!  You'll want one for your medicine cabinet, purse, and gym bag.  And did I say non-greasy?!</a:t>
            </a:r>
            <a:endParaRPr lang="en-US" sz="1800" dirty="0">
              <a:ea typeface="Calibri"/>
              <a:cs typeface="Times New Roman"/>
            </a:endParaRPr>
          </a:p>
          <a:p>
            <a:pPr marL="0" marR="0">
              <a:lnSpc>
                <a:spcPct val="115000"/>
              </a:lnSpc>
              <a:spcBef>
                <a:spcPts val="0"/>
              </a:spcBef>
              <a:spcAft>
                <a:spcPts val="1000"/>
              </a:spcAft>
            </a:pPr>
            <a:r>
              <a:rPr lang="en-US" sz="1800" b="1" dirty="0">
                <a:solidFill>
                  <a:srgbClr val="000000"/>
                </a:solidFill>
                <a:ea typeface="Calibri"/>
                <a:cs typeface="Arial"/>
              </a:rPr>
              <a:t>Herbal Blend Multi-Purpose Cream:</a:t>
            </a:r>
            <a:r>
              <a:rPr lang="en-US" sz="1800" dirty="0">
                <a:solidFill>
                  <a:srgbClr val="000000"/>
                </a:solidFill>
                <a:ea typeface="Calibri"/>
                <a:cs typeface="Arial"/>
              </a:rPr>
              <a:t> relief for dry, chapped, rough skin. We use for insect bites!  Stops the itch and prevents swelling associated with bites.  </a:t>
            </a:r>
            <a:r>
              <a:rPr lang="en-US" sz="1800" dirty="0">
                <a:ea typeface="Calibri"/>
                <a:cs typeface="Arial"/>
              </a:rPr>
              <a:t>Its cooling, mentholated, non-greasy formula vanishes as you massage it in. Besides dry skin and bites, it can be used for so many different purposes (hence the name ha!), such as: hemorrhoids, poison ivy, chafing, rashes, athlete’s foot, the list goes on…</a:t>
            </a:r>
            <a:endParaRPr lang="en-US" sz="1800" dirty="0">
              <a:ea typeface="Calibri"/>
              <a:cs typeface="Times New Roman"/>
            </a:endParaRPr>
          </a:p>
          <a:p>
            <a:endParaRPr lang="en-US" sz="1800" dirty="0"/>
          </a:p>
        </p:txBody>
      </p:sp>
      <p:pic>
        <p:nvPicPr>
          <p:cNvPr id="4" name="Picture 3" descr="Post 6 (2).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513689" y="3253740"/>
            <a:ext cx="2630311" cy="1775459"/>
          </a:xfrm>
          <a:prstGeom prst="rect">
            <a:avLst/>
          </a:prstGeom>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670384" y="1278345"/>
            <a:ext cx="2473616" cy="1640115"/>
          </a:xfrm>
          <a:prstGeom prst="rect">
            <a:avLst/>
          </a:prstGeom>
        </p:spPr>
      </p:pic>
      <p:sp>
        <p:nvSpPr>
          <p:cNvPr id="6" name="TextBox 5"/>
          <p:cNvSpPr txBox="1"/>
          <p:nvPr/>
        </p:nvSpPr>
        <p:spPr>
          <a:xfrm>
            <a:off x="5575110" y="4853940"/>
            <a:ext cx="829266" cy="369332"/>
          </a:xfrm>
          <a:prstGeom prst="rect">
            <a:avLst/>
          </a:prstGeom>
          <a:noFill/>
        </p:spPr>
        <p:txBody>
          <a:bodyPr wrap="none" rtlCol="0">
            <a:spAutoFit/>
          </a:bodyPr>
          <a:lstStyle/>
          <a:p>
            <a:r>
              <a:rPr lang="en-US" dirty="0" smtClean="0"/>
              <a:t>Lauren</a:t>
            </a:r>
            <a:endParaRPr lang="en-US" dirty="0"/>
          </a:p>
        </p:txBody>
      </p:sp>
    </p:spTree>
    <p:extLst>
      <p:ext uri="{BB962C8B-B14F-4D97-AF65-F5344CB8AC3E}">
        <p14:creationId xmlns:p14="http://schemas.microsoft.com/office/powerpoint/2010/main" val="255837019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800" b="1" dirty="0">
                <a:ea typeface="Times New Roman"/>
              </a:rPr>
              <a:t>Post 10: DAILY PLAN FOR STAYING HEALTHY</a:t>
            </a:r>
            <a:r>
              <a:rPr lang="en-US" sz="2800" dirty="0">
                <a:ea typeface="Times New Roman"/>
              </a:rPr>
              <a:t> </a:t>
            </a:r>
            <a:endParaRPr lang="en-US" sz="2800" dirty="0"/>
          </a:p>
        </p:txBody>
      </p:sp>
      <p:sp>
        <p:nvSpPr>
          <p:cNvPr id="3" name="Content Placeholder 2"/>
          <p:cNvSpPr>
            <a:spLocks noGrp="1"/>
          </p:cNvSpPr>
          <p:nvPr>
            <p:ph idx="1"/>
          </p:nvPr>
        </p:nvSpPr>
        <p:spPr>
          <a:xfrm>
            <a:off x="457200" y="1200151"/>
            <a:ext cx="6134100" cy="3394472"/>
          </a:xfrm>
        </p:spPr>
        <p:txBody>
          <a:bodyPr>
            <a:normAutofit fontScale="47500" lnSpcReduction="20000"/>
          </a:bodyPr>
          <a:lstStyle/>
          <a:p>
            <a:pPr marL="0" marR="0" indent="0">
              <a:spcBef>
                <a:spcPts val="0"/>
              </a:spcBef>
              <a:spcAft>
                <a:spcPts val="800"/>
              </a:spcAft>
              <a:buNone/>
            </a:pPr>
            <a:r>
              <a:rPr lang="en-US" dirty="0" smtClean="0">
                <a:ea typeface="Times New Roman"/>
              </a:rPr>
              <a:t>It’s </a:t>
            </a:r>
            <a:r>
              <a:rPr lang="en-US" dirty="0">
                <a:ea typeface="Times New Roman"/>
              </a:rPr>
              <a:t>so important to have a strong and healthy foundation. </a:t>
            </a:r>
            <a:r>
              <a:rPr lang="en-US" dirty="0">
                <a:solidFill>
                  <a:srgbClr val="141823"/>
                </a:solidFill>
                <a:ea typeface="Times New Roman"/>
              </a:rPr>
              <a:t>Shaklee has a wide-range of supplements available to meet the daily needs of men, women &amp; children alike.  All of Shaklee’s products can be purchased individually, but I want to share with you a few of our Healthy Foundation kits, that are specifically designed to give you the best daily nutrition for your budget! They also come with free membership ($19.95 value, and membership saves you 15-25% off of products and membership never has to be renewed or have minimum number of purchases to maintain). </a:t>
            </a:r>
            <a:endParaRPr lang="en-US" dirty="0">
              <a:latin typeface="Times New Roman"/>
              <a:ea typeface="Times New Roman"/>
            </a:endParaRPr>
          </a:p>
          <a:p>
            <a:pPr marL="0" indent="0">
              <a:buNone/>
            </a:pPr>
            <a:endParaRPr lang="en-US" dirty="0" smtClean="0">
              <a:ea typeface="Calibri"/>
              <a:cs typeface="Times New Roman"/>
            </a:endParaRPr>
          </a:p>
          <a:p>
            <a:pPr marL="0" indent="0">
              <a:buNone/>
            </a:pPr>
            <a:r>
              <a:rPr lang="en-US" dirty="0" smtClean="0">
                <a:ea typeface="Calibri"/>
                <a:cs typeface="Times New Roman"/>
              </a:rPr>
              <a:t>-</a:t>
            </a:r>
            <a:r>
              <a:rPr lang="en-US" dirty="0">
                <a:ea typeface="Calibri"/>
                <a:cs typeface="Times New Roman"/>
              </a:rPr>
              <a:t>Shaklee Life Plan is the result of the foremost scientific research and decades of studies, designed to bring you the essential nutrients for a healthy life. Combining the Shaklee Life Energizing Shake and the Shaklee Life-Strip, the plan promotes every aspect of your health – with nutrients clinically proven to help provide the foundation for a longer, healthier life. Feel amazing in 30 days with the best, most comprehensive, nutritional system in the world. Guaranteed. </a:t>
            </a:r>
            <a:br>
              <a:rPr lang="en-US" dirty="0">
                <a:ea typeface="Calibri"/>
                <a:cs typeface="Times New Roman"/>
              </a:rPr>
            </a:br>
            <a:endParaRPr lang="en-US"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530340" y="2185456"/>
            <a:ext cx="2621280" cy="2500607"/>
          </a:xfrm>
          <a:prstGeom prst="rect">
            <a:avLst/>
          </a:prstGeom>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591300" y="957389"/>
            <a:ext cx="2373398" cy="1927860"/>
          </a:xfrm>
          <a:prstGeom prst="rect">
            <a:avLst/>
          </a:prstGeom>
        </p:spPr>
      </p:pic>
      <p:sp>
        <p:nvSpPr>
          <p:cNvPr id="6" name="TextBox 5"/>
          <p:cNvSpPr txBox="1"/>
          <p:nvPr/>
        </p:nvSpPr>
        <p:spPr>
          <a:xfrm>
            <a:off x="6018663" y="4872251"/>
            <a:ext cx="829266" cy="369332"/>
          </a:xfrm>
          <a:prstGeom prst="rect">
            <a:avLst/>
          </a:prstGeom>
          <a:noFill/>
        </p:spPr>
        <p:txBody>
          <a:bodyPr wrap="none" rtlCol="0">
            <a:spAutoFit/>
          </a:bodyPr>
          <a:lstStyle/>
          <a:p>
            <a:r>
              <a:rPr lang="en-US" dirty="0" smtClean="0"/>
              <a:t>Lauren</a:t>
            </a:r>
            <a:endParaRPr lang="en-US" dirty="0"/>
          </a:p>
        </p:txBody>
      </p:sp>
    </p:spTree>
    <p:extLst>
      <p:ext uri="{BB962C8B-B14F-4D97-AF65-F5344CB8AC3E}">
        <p14:creationId xmlns:p14="http://schemas.microsoft.com/office/powerpoint/2010/main" val="402833189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05979"/>
            <a:ext cx="8229600" cy="640182"/>
          </a:xfrm>
          <a:ln>
            <a:solidFill>
              <a:schemeClr val="accent1"/>
            </a:solidFill>
          </a:ln>
        </p:spPr>
        <p:txBody>
          <a:bodyPr>
            <a:normAutofit fontScale="90000"/>
          </a:bodyPr>
          <a:lstStyle/>
          <a:p>
            <a:r>
              <a:rPr lang="en-US" dirty="0" smtClean="0"/>
              <a:t>Promotional Ideas</a:t>
            </a:r>
            <a:endParaRPr lang="en-US" dirty="0"/>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169920" y="1787131"/>
            <a:ext cx="2853193" cy="2281950"/>
          </a:xfrm>
          <a:prstGeom prst="rect">
            <a:avLst/>
          </a:prstGeom>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7630" y="1425180"/>
            <a:ext cx="3005852" cy="3005852"/>
          </a:xfrm>
          <a:prstGeom prst="rect">
            <a:avLst/>
          </a:prstGeom>
        </p:spPr>
      </p:pic>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147027" y="915298"/>
            <a:ext cx="2676933" cy="4210906"/>
          </a:xfrm>
          <a:prstGeom prst="rect">
            <a:avLst/>
          </a:prstGeom>
        </p:spPr>
      </p:pic>
      <p:sp>
        <p:nvSpPr>
          <p:cNvPr id="4" name="TextBox 3"/>
          <p:cNvSpPr txBox="1"/>
          <p:nvPr/>
        </p:nvSpPr>
        <p:spPr>
          <a:xfrm>
            <a:off x="5131558" y="4735773"/>
            <a:ext cx="829266" cy="369332"/>
          </a:xfrm>
          <a:prstGeom prst="rect">
            <a:avLst/>
          </a:prstGeom>
          <a:noFill/>
        </p:spPr>
        <p:txBody>
          <a:bodyPr wrap="none" rtlCol="0">
            <a:spAutoFit/>
          </a:bodyPr>
          <a:lstStyle/>
          <a:p>
            <a:r>
              <a:rPr lang="en-US" dirty="0" smtClean="0"/>
              <a:t>Lauren</a:t>
            </a:r>
            <a:endParaRPr lang="en-US" dirty="0"/>
          </a:p>
        </p:txBody>
      </p:sp>
    </p:spTree>
    <p:extLst>
      <p:ext uri="{BB962C8B-B14F-4D97-AF65-F5344CB8AC3E}">
        <p14:creationId xmlns:p14="http://schemas.microsoft.com/office/powerpoint/2010/main" val="67084408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05979"/>
            <a:ext cx="8229600" cy="571943"/>
          </a:xfrm>
          <a:ln>
            <a:solidFill>
              <a:schemeClr val="accent1"/>
            </a:solidFill>
          </a:ln>
        </p:spPr>
        <p:txBody>
          <a:bodyPr>
            <a:normAutofit fontScale="90000"/>
          </a:bodyPr>
          <a:lstStyle/>
          <a:p>
            <a:r>
              <a:rPr lang="en-US" dirty="0" smtClean="0"/>
              <a:t>PV Collections</a:t>
            </a:r>
            <a:endParaRPr lang="en-US" dirty="0"/>
          </a:p>
        </p:txBody>
      </p:sp>
      <p:sp>
        <p:nvSpPr>
          <p:cNvPr id="3" name="Content Placeholder 2"/>
          <p:cNvSpPr>
            <a:spLocks noGrp="1"/>
          </p:cNvSpPr>
          <p:nvPr>
            <p:ph sz="half" idx="1"/>
          </p:nvPr>
        </p:nvSpPr>
        <p:spPr>
          <a:xfrm>
            <a:off x="279779" y="1145773"/>
            <a:ext cx="4038600" cy="2545556"/>
          </a:xfrm>
        </p:spPr>
        <p:txBody>
          <a:bodyPr>
            <a:normAutofit fontScale="55000" lnSpcReduction="20000"/>
          </a:bodyPr>
          <a:lstStyle/>
          <a:p>
            <a:pPr marL="0" indent="0">
              <a:buNone/>
            </a:pPr>
            <a:r>
              <a:rPr lang="en-US" sz="3600" u="sng" dirty="0"/>
              <a:t>Natural Medicine Cabinet Package</a:t>
            </a:r>
            <a:r>
              <a:rPr lang="en-US" sz="3600" dirty="0"/>
              <a:t>:</a:t>
            </a:r>
          </a:p>
          <a:p>
            <a:r>
              <a:rPr lang="en-US" dirty="0" err="1"/>
              <a:t>Nutriferon</a:t>
            </a:r>
            <a:endParaRPr lang="en-US" dirty="0"/>
          </a:p>
          <a:p>
            <a:r>
              <a:rPr lang="en-US" dirty="0"/>
              <a:t>Vitalized immunity</a:t>
            </a:r>
          </a:p>
          <a:p>
            <a:r>
              <a:rPr lang="en-US" dirty="0"/>
              <a:t>Defend and resist</a:t>
            </a:r>
          </a:p>
          <a:p>
            <a:r>
              <a:rPr lang="en-US" dirty="0"/>
              <a:t>Garlic</a:t>
            </a:r>
          </a:p>
          <a:p>
            <a:r>
              <a:rPr lang="en-US" dirty="0"/>
              <a:t>Alfalfa (small)</a:t>
            </a:r>
          </a:p>
          <a:p>
            <a:r>
              <a:rPr lang="en-US" dirty="0"/>
              <a:t>Performance (small) </a:t>
            </a:r>
          </a:p>
          <a:p>
            <a:r>
              <a:rPr lang="en-US" dirty="0"/>
              <a:t>Multipurpose cream</a:t>
            </a:r>
          </a:p>
          <a:p>
            <a:pPr marL="0" indent="0">
              <a:buNone/>
            </a:pPr>
            <a:r>
              <a:rPr lang="en-US" dirty="0" smtClean="0"/>
              <a:t>Total</a:t>
            </a:r>
            <a:r>
              <a:rPr lang="en-US" dirty="0"/>
              <a:t>: 114 PV </a:t>
            </a:r>
          </a:p>
          <a:p>
            <a:pPr marL="0" indent="0">
              <a:buNone/>
            </a:pPr>
            <a:r>
              <a:rPr lang="en-US" dirty="0"/>
              <a:t>$150 (FREE MEMBERSHIP TOO!)</a:t>
            </a:r>
          </a:p>
        </p:txBody>
      </p:sp>
      <p:sp>
        <p:nvSpPr>
          <p:cNvPr id="4" name="Content Placeholder 3"/>
          <p:cNvSpPr>
            <a:spLocks noGrp="1"/>
          </p:cNvSpPr>
          <p:nvPr>
            <p:ph sz="half" idx="2"/>
          </p:nvPr>
        </p:nvSpPr>
        <p:spPr>
          <a:xfrm>
            <a:off x="4648200" y="1145773"/>
            <a:ext cx="4038600" cy="1481421"/>
          </a:xfrm>
        </p:spPr>
        <p:txBody>
          <a:bodyPr>
            <a:normAutofit fontScale="55000" lnSpcReduction="20000"/>
          </a:bodyPr>
          <a:lstStyle/>
          <a:p>
            <a:pPr marL="0" indent="0">
              <a:buNone/>
            </a:pPr>
            <a:r>
              <a:rPr lang="en-US" sz="3600" u="sng" dirty="0" smtClean="0"/>
              <a:t>Healthy Foundations</a:t>
            </a:r>
            <a:r>
              <a:rPr lang="en-US" sz="3600" dirty="0" smtClean="0"/>
              <a:t>:</a:t>
            </a:r>
            <a:endParaRPr lang="en-US" sz="3600" dirty="0"/>
          </a:p>
          <a:p>
            <a:r>
              <a:rPr lang="en-US" dirty="0" smtClean="0"/>
              <a:t>Life Plan: 166 PV</a:t>
            </a:r>
          </a:p>
          <a:p>
            <a:r>
              <a:rPr lang="en-US" dirty="0" smtClean="0"/>
              <a:t>Vitalizing Plan: 111PV</a:t>
            </a:r>
          </a:p>
          <a:p>
            <a:r>
              <a:rPr lang="en-US" dirty="0" smtClean="0"/>
              <a:t>Foundations Regimen: 77PV</a:t>
            </a:r>
          </a:p>
          <a:p>
            <a:r>
              <a:rPr lang="en-US" dirty="0" smtClean="0"/>
              <a:t>Essentials Plan: 55PV</a:t>
            </a:r>
          </a:p>
          <a:p>
            <a:pPr marL="0" indent="0">
              <a:buNone/>
            </a:pPr>
            <a:r>
              <a:rPr lang="en-US" dirty="0" smtClean="0"/>
              <a:t>All plans include FREE MEMBERSHIP!</a:t>
            </a:r>
            <a:endParaRPr lang="en-US" dirty="0"/>
          </a:p>
        </p:txBody>
      </p:sp>
      <p:pic>
        <p:nvPicPr>
          <p:cNvPr id="10" name="Picture 9"/>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443067" y="2627194"/>
            <a:ext cx="2516307" cy="2516307"/>
          </a:xfrm>
          <a:prstGeom prst="rect">
            <a:avLst/>
          </a:prstGeom>
        </p:spPr>
      </p:pic>
      <p:pic>
        <p:nvPicPr>
          <p:cNvPr id="11" name="Picture 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 y="3746310"/>
            <a:ext cx="1397190" cy="1397190"/>
          </a:xfrm>
          <a:prstGeom prst="rect">
            <a:avLst/>
          </a:prstGeom>
        </p:spPr>
      </p:pic>
      <p:pic>
        <p:nvPicPr>
          <p:cNvPr id="13" name="Picture 1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880236" y="3799828"/>
            <a:ext cx="1286046" cy="1286046"/>
          </a:xfrm>
          <a:prstGeom prst="rect">
            <a:avLst/>
          </a:prstGeom>
        </p:spPr>
      </p:pic>
      <p:sp>
        <p:nvSpPr>
          <p:cNvPr id="5" name="TextBox 4"/>
          <p:cNvSpPr txBox="1"/>
          <p:nvPr/>
        </p:nvSpPr>
        <p:spPr>
          <a:xfrm>
            <a:off x="8105632" y="4709718"/>
            <a:ext cx="829266" cy="369332"/>
          </a:xfrm>
          <a:prstGeom prst="rect">
            <a:avLst/>
          </a:prstGeom>
          <a:noFill/>
        </p:spPr>
        <p:txBody>
          <a:bodyPr wrap="none" rtlCol="0">
            <a:spAutoFit/>
          </a:bodyPr>
          <a:lstStyle/>
          <a:p>
            <a:r>
              <a:rPr lang="en-US" dirty="0" smtClean="0"/>
              <a:t>Lauren</a:t>
            </a:r>
            <a:endParaRPr lang="en-US" dirty="0"/>
          </a:p>
        </p:txBody>
      </p:sp>
    </p:spTree>
    <p:extLst>
      <p:ext uri="{BB962C8B-B14F-4D97-AF65-F5344CB8AC3E}">
        <p14:creationId xmlns:p14="http://schemas.microsoft.com/office/powerpoint/2010/main" val="128140875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910686" y="416257"/>
            <a:ext cx="4945585" cy="646331"/>
          </a:xfrm>
          <a:prstGeom prst="rect">
            <a:avLst/>
          </a:prstGeom>
          <a:noFill/>
          <a:ln>
            <a:solidFill>
              <a:schemeClr val="accent1"/>
            </a:solidFill>
          </a:ln>
        </p:spPr>
        <p:txBody>
          <a:bodyPr wrap="none" rtlCol="0">
            <a:spAutoFit/>
          </a:bodyPr>
          <a:lstStyle/>
          <a:p>
            <a:r>
              <a:rPr lang="en-US" sz="3600" dirty="0" smtClean="0"/>
              <a:t>Generating 1000 NEW PV</a:t>
            </a:r>
            <a:endParaRPr lang="en-US" sz="3600" dirty="0"/>
          </a:p>
        </p:txBody>
      </p:sp>
      <p:sp>
        <p:nvSpPr>
          <p:cNvPr id="4" name="TextBox 3"/>
          <p:cNvSpPr txBox="1"/>
          <p:nvPr/>
        </p:nvSpPr>
        <p:spPr>
          <a:xfrm>
            <a:off x="607325" y="1165031"/>
            <a:ext cx="7662419" cy="2308324"/>
          </a:xfrm>
          <a:prstGeom prst="rect">
            <a:avLst/>
          </a:prstGeom>
          <a:noFill/>
        </p:spPr>
        <p:txBody>
          <a:bodyPr wrap="none" rtlCol="0">
            <a:spAutoFit/>
          </a:bodyPr>
          <a:lstStyle/>
          <a:p>
            <a:pPr marL="285750" indent="-285750">
              <a:buFont typeface="Arial" panose="020B0604020202020204" pitchFamily="34" charset="0"/>
              <a:buChar char="•"/>
            </a:pPr>
            <a:r>
              <a:rPr lang="en-US" dirty="0" smtClean="0"/>
              <a:t>Choose your activities – Facebook event, In Home Event, 1-on-1 </a:t>
            </a:r>
            <a:r>
              <a:rPr lang="en-US" dirty="0" err="1" smtClean="0"/>
              <a:t>Appts</a:t>
            </a:r>
            <a:r>
              <a:rPr lang="en-US" dirty="0" smtClean="0"/>
              <a:t>….</a:t>
            </a:r>
          </a:p>
          <a:p>
            <a:pPr marL="285750" indent="-285750">
              <a:buFont typeface="Arial" panose="020B0604020202020204" pitchFamily="34" charset="0"/>
              <a:buChar char="•"/>
            </a:pPr>
            <a:r>
              <a:rPr lang="en-US" dirty="0" smtClean="0"/>
              <a:t>Present information to guests</a:t>
            </a:r>
          </a:p>
          <a:p>
            <a:pPr marL="285750" indent="-285750">
              <a:buFont typeface="Arial" panose="020B0604020202020204" pitchFamily="34" charset="0"/>
              <a:buChar char="•"/>
            </a:pPr>
            <a:r>
              <a:rPr lang="en-US" dirty="0" smtClean="0"/>
              <a:t>Utilize Product Collections</a:t>
            </a:r>
          </a:p>
          <a:p>
            <a:pPr marL="285750" indent="-285750">
              <a:buFont typeface="Arial" panose="020B0604020202020204" pitchFamily="34" charset="0"/>
              <a:buChar char="•"/>
            </a:pPr>
            <a:r>
              <a:rPr lang="en-US" dirty="0" smtClean="0"/>
              <a:t>20 people ordering 50PV = 1000PV</a:t>
            </a:r>
          </a:p>
          <a:p>
            <a:pPr marL="285750" indent="-285750">
              <a:buFont typeface="Arial" panose="020B0604020202020204" pitchFamily="34" charset="0"/>
              <a:buChar char="•"/>
            </a:pPr>
            <a:r>
              <a:rPr lang="en-US" dirty="0" smtClean="0"/>
              <a:t>10 people ordering 100PV = 1000PV</a:t>
            </a:r>
          </a:p>
          <a:p>
            <a:pPr marL="285750" indent="-285750">
              <a:buFont typeface="Arial" panose="020B0604020202020204" pitchFamily="34" charset="0"/>
              <a:buChar char="•"/>
            </a:pPr>
            <a:r>
              <a:rPr lang="en-US" dirty="0" smtClean="0"/>
              <a:t>10 people ordering 50 PV + 5 people ordering 100PV = 1000PV</a:t>
            </a:r>
          </a:p>
          <a:p>
            <a:pPr marL="285750" indent="-285750">
              <a:buFont typeface="Arial" panose="020B0604020202020204" pitchFamily="34" charset="0"/>
              <a:buChar char="•"/>
            </a:pPr>
            <a:r>
              <a:rPr lang="en-US" dirty="0" smtClean="0"/>
              <a:t>Get in front of more people so that you can allow for some who may need to</a:t>
            </a:r>
          </a:p>
          <a:p>
            <a:r>
              <a:rPr lang="en-US" dirty="0" smtClean="0"/>
              <a:t>	wait to order.</a:t>
            </a: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877600" y="3416451"/>
            <a:ext cx="5615021" cy="1904469"/>
          </a:xfrm>
          <a:prstGeom prst="rect">
            <a:avLst/>
          </a:prstGeom>
        </p:spPr>
      </p:pic>
      <p:sp>
        <p:nvSpPr>
          <p:cNvPr id="7" name="TextBox 6"/>
          <p:cNvSpPr txBox="1"/>
          <p:nvPr/>
        </p:nvSpPr>
        <p:spPr>
          <a:xfrm>
            <a:off x="8120418" y="4749421"/>
            <a:ext cx="716863" cy="369332"/>
          </a:xfrm>
          <a:prstGeom prst="rect">
            <a:avLst/>
          </a:prstGeom>
          <a:noFill/>
        </p:spPr>
        <p:txBody>
          <a:bodyPr wrap="none" rtlCol="0">
            <a:spAutoFit/>
          </a:bodyPr>
          <a:lstStyle/>
          <a:p>
            <a:r>
              <a:rPr lang="en-US" dirty="0" smtClean="0"/>
              <a:t>Angie</a:t>
            </a:r>
            <a:endParaRPr lang="en-US" dirty="0"/>
          </a:p>
        </p:txBody>
      </p:sp>
    </p:spTree>
    <p:extLst>
      <p:ext uri="{BB962C8B-B14F-4D97-AF65-F5344CB8AC3E}">
        <p14:creationId xmlns:p14="http://schemas.microsoft.com/office/powerpoint/2010/main" val="195642622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14840" y="238836"/>
            <a:ext cx="7316426" cy="646331"/>
          </a:xfrm>
          <a:prstGeom prst="rect">
            <a:avLst/>
          </a:prstGeom>
          <a:noFill/>
          <a:ln>
            <a:solidFill>
              <a:schemeClr val="accent1"/>
            </a:solidFill>
          </a:ln>
        </p:spPr>
        <p:txBody>
          <a:bodyPr wrap="none" rtlCol="0">
            <a:spAutoFit/>
          </a:bodyPr>
          <a:lstStyle/>
          <a:p>
            <a:r>
              <a:rPr lang="en-US" sz="3600" dirty="0" smtClean="0"/>
              <a:t>Closing with the Business Opportunity</a:t>
            </a:r>
          </a:p>
        </p:txBody>
      </p:sp>
      <p:sp>
        <p:nvSpPr>
          <p:cNvPr id="3" name="TextBox 2"/>
          <p:cNvSpPr txBox="1"/>
          <p:nvPr/>
        </p:nvSpPr>
        <p:spPr>
          <a:xfrm>
            <a:off x="696036" y="1219749"/>
            <a:ext cx="7847463" cy="1477328"/>
          </a:xfrm>
          <a:prstGeom prst="rect">
            <a:avLst/>
          </a:prstGeom>
          <a:noFill/>
        </p:spPr>
        <p:txBody>
          <a:bodyPr wrap="square" rtlCol="0">
            <a:spAutoFit/>
          </a:bodyPr>
          <a:lstStyle/>
          <a:p>
            <a:pPr marL="342900" indent="-342900">
              <a:buAutoNum type="arabicPeriod"/>
            </a:pPr>
            <a:r>
              <a:rPr lang="en-US" b="1" i="1" dirty="0" smtClean="0"/>
              <a:t>At an In Home Event:</a:t>
            </a:r>
          </a:p>
          <a:p>
            <a:pPr marL="285750" indent="-285750">
              <a:buFont typeface="Arial" panose="020B0604020202020204" pitchFamily="34" charset="0"/>
              <a:buChar char="•"/>
            </a:pPr>
            <a:r>
              <a:rPr lang="en-US" dirty="0" smtClean="0"/>
              <a:t>Start and End with </a:t>
            </a:r>
            <a:r>
              <a:rPr lang="en-US" b="1" dirty="0" smtClean="0"/>
              <a:t>Use</a:t>
            </a:r>
            <a:r>
              <a:rPr lang="en-US" dirty="0" smtClean="0"/>
              <a:t>, </a:t>
            </a:r>
            <a:r>
              <a:rPr lang="en-US" b="1" dirty="0" smtClean="0"/>
              <a:t>Share</a:t>
            </a:r>
            <a:r>
              <a:rPr lang="en-US" dirty="0" smtClean="0"/>
              <a:t>, </a:t>
            </a:r>
            <a:r>
              <a:rPr lang="en-US" b="1" dirty="0" smtClean="0"/>
              <a:t>Build</a:t>
            </a:r>
          </a:p>
          <a:p>
            <a:pPr marL="285750" indent="-285750">
              <a:buFont typeface="Arial" panose="020B0604020202020204" pitchFamily="34" charset="0"/>
              <a:buChar char="•"/>
            </a:pPr>
            <a:r>
              <a:rPr lang="en-US" dirty="0" smtClean="0"/>
              <a:t>Share your own story of your business transformation</a:t>
            </a:r>
          </a:p>
          <a:p>
            <a:pPr marL="285750" indent="-285750">
              <a:buFont typeface="Arial" panose="020B0604020202020204" pitchFamily="34" charset="0"/>
              <a:buChar char="•"/>
            </a:pPr>
            <a:r>
              <a:rPr lang="en-US" dirty="0" smtClean="0"/>
              <a:t>Clearly explain </a:t>
            </a:r>
            <a:r>
              <a:rPr lang="en-US" b="1" dirty="0" smtClean="0"/>
              <a:t>Share</a:t>
            </a:r>
            <a:r>
              <a:rPr lang="en-US" dirty="0" smtClean="0"/>
              <a:t> and </a:t>
            </a:r>
            <a:r>
              <a:rPr lang="en-US" b="1" dirty="0" smtClean="0"/>
              <a:t>Build</a:t>
            </a:r>
            <a:r>
              <a:rPr lang="en-US" dirty="0" smtClean="0"/>
              <a:t> at the close</a:t>
            </a:r>
          </a:p>
          <a:p>
            <a:pPr marL="285750" indent="-285750">
              <a:buFont typeface="Arial" panose="020B0604020202020204" pitchFamily="34" charset="0"/>
              <a:buChar char="•"/>
            </a:pPr>
            <a:r>
              <a:rPr lang="en-US" dirty="0" smtClean="0"/>
              <a:t>Have the Business Opportunity as an option on your Interest Sheets</a:t>
            </a:r>
            <a:endParaRPr lang="en-US" dirty="0"/>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55343" y="2908827"/>
            <a:ext cx="7035421" cy="2167126"/>
          </a:xfrm>
          <a:prstGeom prst="rect">
            <a:avLst/>
          </a:prstGeom>
        </p:spPr>
      </p:pic>
      <p:sp>
        <p:nvSpPr>
          <p:cNvPr id="7" name="TextBox 6"/>
          <p:cNvSpPr txBox="1"/>
          <p:nvPr/>
        </p:nvSpPr>
        <p:spPr>
          <a:xfrm>
            <a:off x="8131266" y="4699797"/>
            <a:ext cx="837089" cy="369332"/>
          </a:xfrm>
          <a:prstGeom prst="rect">
            <a:avLst/>
          </a:prstGeom>
          <a:noFill/>
        </p:spPr>
        <p:txBody>
          <a:bodyPr wrap="none" rtlCol="0">
            <a:spAutoFit/>
          </a:bodyPr>
          <a:lstStyle/>
          <a:p>
            <a:r>
              <a:rPr lang="en-US" dirty="0" smtClean="0"/>
              <a:t>Harper</a:t>
            </a:r>
            <a:endParaRPr lang="en-US" dirty="0"/>
          </a:p>
        </p:txBody>
      </p:sp>
    </p:spTree>
    <p:extLst>
      <p:ext uri="{BB962C8B-B14F-4D97-AF65-F5344CB8AC3E}">
        <p14:creationId xmlns:p14="http://schemas.microsoft.com/office/powerpoint/2010/main" val="315240227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Shape 49"/>
          <p:cNvSpPr>
            <a:spLocks noGrp="1"/>
          </p:cNvSpPr>
          <p:nvPr>
            <p:ph type="title"/>
          </p:nvPr>
        </p:nvSpPr>
        <p:spPr>
          <a:xfrm>
            <a:off x="2249714" y="205980"/>
            <a:ext cx="6437085" cy="857251"/>
          </a:xfrm>
          <a:prstGeom prst="rect">
            <a:avLst/>
          </a:prstGeom>
          <a:ln>
            <a:solidFill>
              <a:schemeClr val="accent1"/>
            </a:solidFill>
          </a:ln>
        </p:spPr>
        <p:txBody>
          <a:bodyPr/>
          <a:lstStyle>
            <a:lvl1pPr>
              <a:defRPr sz="2800">
                <a:latin typeface="Arial"/>
                <a:ea typeface="Arial"/>
                <a:cs typeface="Arial"/>
                <a:sym typeface="Arial"/>
              </a:defRPr>
            </a:lvl1pPr>
          </a:lstStyle>
          <a:p>
            <a:pPr lvl="0">
              <a:defRPr sz="1800"/>
            </a:pPr>
            <a:r>
              <a:rPr sz="2800" dirty="0"/>
              <a:t>Crystal Johnson’s Son’s Health Story</a:t>
            </a:r>
          </a:p>
        </p:txBody>
      </p:sp>
      <p:sp>
        <p:nvSpPr>
          <p:cNvPr id="50" name="Shape 50"/>
          <p:cNvSpPr>
            <a:spLocks noGrp="1"/>
          </p:cNvSpPr>
          <p:nvPr>
            <p:ph type="body" idx="1"/>
          </p:nvPr>
        </p:nvSpPr>
        <p:spPr>
          <a:xfrm>
            <a:off x="1759857" y="1073721"/>
            <a:ext cx="7148287" cy="3726695"/>
          </a:xfrm>
          <a:prstGeom prst="rect">
            <a:avLst/>
          </a:prstGeom>
        </p:spPr>
        <p:txBody>
          <a:bodyPr>
            <a:normAutofit fontScale="92500"/>
          </a:bodyPr>
          <a:lstStyle/>
          <a:p>
            <a:pPr>
              <a:defRPr sz="1800"/>
            </a:pPr>
            <a:r>
              <a:rPr sz="1900" dirty="0">
                <a:latin typeface="Arial"/>
                <a:ea typeface="Arial"/>
                <a:cs typeface="Arial"/>
                <a:sym typeface="Arial"/>
              </a:rPr>
              <a:t>Crystal’s son finished high school </a:t>
            </a:r>
            <a:r>
              <a:rPr sz="1900" dirty="0" smtClean="0">
                <a:latin typeface="Arial"/>
                <a:ea typeface="Arial"/>
                <a:cs typeface="Arial"/>
                <a:sym typeface="Arial"/>
              </a:rPr>
              <a:t>with </a:t>
            </a:r>
            <a:r>
              <a:rPr sz="1900" dirty="0">
                <a:latin typeface="Arial"/>
                <a:ea typeface="Arial"/>
                <a:cs typeface="Arial"/>
                <a:sym typeface="Arial"/>
              </a:rPr>
              <a:t>4.6 GPA, state and regional track </a:t>
            </a:r>
            <a:r>
              <a:rPr lang="en-US" sz="1900" dirty="0">
                <a:latin typeface="Arial"/>
                <a:ea typeface="Arial"/>
                <a:cs typeface="Arial"/>
                <a:sym typeface="Arial"/>
              </a:rPr>
              <a:t>&amp;</a:t>
            </a:r>
            <a:r>
              <a:rPr sz="1900" dirty="0" smtClean="0">
                <a:latin typeface="Arial"/>
                <a:ea typeface="Arial"/>
                <a:cs typeface="Arial"/>
                <a:sym typeface="Arial"/>
              </a:rPr>
              <a:t> </a:t>
            </a:r>
            <a:r>
              <a:rPr sz="1900" dirty="0">
                <a:latin typeface="Arial"/>
                <a:ea typeface="Arial"/>
                <a:cs typeface="Arial"/>
                <a:sym typeface="Arial"/>
              </a:rPr>
              <a:t>cross-country patches all over his letter jacket. </a:t>
            </a:r>
          </a:p>
          <a:p>
            <a:pPr>
              <a:defRPr sz="1800"/>
            </a:pPr>
            <a:r>
              <a:rPr lang="en-US" sz="1900" dirty="0" smtClean="0">
                <a:latin typeface="Arial"/>
                <a:ea typeface="Arial"/>
                <a:cs typeface="Arial"/>
                <a:sym typeface="Arial"/>
              </a:rPr>
              <a:t>Was accepted at his</a:t>
            </a:r>
            <a:r>
              <a:rPr sz="1900" dirty="0" smtClean="0">
                <a:latin typeface="Arial"/>
                <a:ea typeface="Arial"/>
                <a:cs typeface="Arial"/>
                <a:sym typeface="Arial"/>
              </a:rPr>
              <a:t> college </a:t>
            </a:r>
            <a:r>
              <a:rPr sz="1900" dirty="0">
                <a:latin typeface="Arial"/>
                <a:ea typeface="Arial"/>
                <a:cs typeface="Arial"/>
                <a:sym typeface="Arial"/>
              </a:rPr>
              <a:t>dream school</a:t>
            </a:r>
            <a:r>
              <a:rPr sz="1900" dirty="0" smtClean="0">
                <a:latin typeface="Arial"/>
                <a:ea typeface="Arial"/>
                <a:cs typeface="Arial"/>
                <a:sym typeface="Arial"/>
              </a:rPr>
              <a:t>.</a:t>
            </a:r>
            <a:endParaRPr lang="en-US" sz="1900" dirty="0" smtClean="0">
              <a:latin typeface="Arial"/>
              <a:ea typeface="Arial"/>
              <a:cs typeface="Arial"/>
              <a:sym typeface="Arial"/>
            </a:endParaRPr>
          </a:p>
          <a:p>
            <a:pPr>
              <a:defRPr sz="1800"/>
            </a:pPr>
            <a:r>
              <a:rPr sz="1900" dirty="0" smtClean="0">
                <a:latin typeface="Arial"/>
                <a:ea typeface="Arial"/>
                <a:cs typeface="Arial"/>
                <a:sym typeface="Arial"/>
              </a:rPr>
              <a:t> </a:t>
            </a:r>
            <a:r>
              <a:rPr lang="en-US" sz="1900" dirty="0" smtClean="0">
                <a:latin typeface="Arial"/>
                <a:ea typeface="Arial"/>
                <a:cs typeface="Arial"/>
                <a:sym typeface="Arial"/>
              </a:rPr>
              <a:t>B</a:t>
            </a:r>
            <a:r>
              <a:rPr sz="1900" dirty="0" smtClean="0">
                <a:latin typeface="Arial"/>
                <a:ea typeface="Arial"/>
                <a:cs typeface="Arial"/>
                <a:sym typeface="Arial"/>
              </a:rPr>
              <a:t>y </a:t>
            </a:r>
            <a:r>
              <a:rPr sz="1900" dirty="0">
                <a:latin typeface="Arial"/>
                <a:ea typeface="Arial"/>
                <a:cs typeface="Arial"/>
                <a:sym typeface="Arial"/>
              </a:rPr>
              <a:t>May of freshmen year, his college grades were dismally low.</a:t>
            </a:r>
          </a:p>
          <a:p>
            <a:pPr>
              <a:defRPr sz="1800"/>
            </a:pPr>
            <a:r>
              <a:rPr sz="1900" dirty="0">
                <a:latin typeface="Arial"/>
                <a:ea typeface="Arial"/>
                <a:cs typeface="Arial"/>
                <a:sym typeface="Arial"/>
              </a:rPr>
              <a:t>He finally admitted to being depressed. Days at a time of not leaving his room, no exercising, no supplements, not showing up for classes. </a:t>
            </a:r>
          </a:p>
          <a:p>
            <a:pPr>
              <a:defRPr sz="1800"/>
            </a:pPr>
            <a:r>
              <a:rPr sz="1900" dirty="0">
                <a:latin typeface="Arial"/>
                <a:ea typeface="Arial"/>
                <a:cs typeface="Arial"/>
                <a:sym typeface="Arial"/>
              </a:rPr>
              <a:t>He didn’t want to leave his college, but wasn’t happy anymore. </a:t>
            </a:r>
            <a:endParaRPr lang="en-US" sz="1900" dirty="0" smtClean="0">
              <a:latin typeface="Arial"/>
              <a:ea typeface="Arial"/>
              <a:cs typeface="Arial"/>
              <a:sym typeface="Arial"/>
            </a:endParaRPr>
          </a:p>
          <a:p>
            <a:pPr>
              <a:defRPr sz="1800"/>
            </a:pPr>
            <a:r>
              <a:rPr sz="1900" dirty="0" smtClean="0">
                <a:latin typeface="Arial"/>
                <a:ea typeface="Arial"/>
                <a:cs typeface="Arial"/>
                <a:sym typeface="Arial"/>
              </a:rPr>
              <a:t>He </a:t>
            </a:r>
            <a:r>
              <a:rPr sz="1900" dirty="0">
                <a:latin typeface="Arial"/>
                <a:ea typeface="Arial"/>
                <a:cs typeface="Arial"/>
                <a:sym typeface="Arial"/>
              </a:rPr>
              <a:t>started back on his supplements and added a couple more.</a:t>
            </a:r>
          </a:p>
          <a:p>
            <a:pPr>
              <a:defRPr sz="1800"/>
            </a:pPr>
            <a:r>
              <a:rPr sz="1900" dirty="0">
                <a:latin typeface="Arial"/>
                <a:ea typeface="Arial"/>
                <a:cs typeface="Arial"/>
                <a:sym typeface="Arial"/>
              </a:rPr>
              <a:t>The following </a:t>
            </a:r>
            <a:r>
              <a:rPr sz="1900" dirty="0" smtClean="0">
                <a:latin typeface="Arial"/>
                <a:ea typeface="Arial"/>
                <a:cs typeface="Arial"/>
                <a:sym typeface="Arial"/>
              </a:rPr>
              <a:t>year</a:t>
            </a:r>
            <a:r>
              <a:rPr lang="en-US" sz="1900" dirty="0">
                <a:latin typeface="Arial"/>
                <a:ea typeface="Arial"/>
                <a:cs typeface="Arial"/>
                <a:sym typeface="Arial"/>
              </a:rPr>
              <a:t> </a:t>
            </a:r>
            <a:r>
              <a:rPr lang="is-IS" sz="1900" dirty="0" smtClean="0">
                <a:latin typeface="Arial"/>
                <a:ea typeface="Arial"/>
                <a:cs typeface="Arial"/>
                <a:sym typeface="Arial"/>
              </a:rPr>
              <a:t>…</a:t>
            </a:r>
            <a:r>
              <a:rPr sz="1900" dirty="0" smtClean="0">
                <a:latin typeface="Arial"/>
                <a:ea typeface="Arial"/>
                <a:cs typeface="Arial"/>
                <a:sym typeface="Arial"/>
              </a:rPr>
              <a:t> </a:t>
            </a:r>
            <a:r>
              <a:rPr sz="1900" dirty="0">
                <a:latin typeface="Arial"/>
                <a:ea typeface="Arial"/>
                <a:cs typeface="Arial"/>
                <a:sym typeface="Arial"/>
              </a:rPr>
              <a:t>Back to all A’s, running and going to the gym.</a:t>
            </a:r>
          </a:p>
        </p:txBody>
      </p:sp>
      <p:pic>
        <p:nvPicPr>
          <p:cNvPr id="51" name="IMG_9968.jpeg"/>
          <p:cNvPicPr/>
          <p:nvPr/>
        </p:nvPicPr>
        <p:blipFill>
          <a:blip r:embed="rId2">
            <a:extLst/>
          </a:blip>
          <a:stretch>
            <a:fillRect/>
          </a:stretch>
        </p:blipFill>
        <p:spPr>
          <a:xfrm>
            <a:off x="175670" y="205980"/>
            <a:ext cx="1584187" cy="1904410"/>
          </a:xfrm>
          <a:prstGeom prst="rect">
            <a:avLst/>
          </a:prstGeom>
          <a:ln w="12700">
            <a:miter lim="400000"/>
          </a:ln>
        </p:spPr>
      </p:pic>
      <p:sp>
        <p:nvSpPr>
          <p:cNvPr id="2" name="TextBox 1"/>
          <p:cNvSpPr txBox="1"/>
          <p:nvPr/>
        </p:nvSpPr>
        <p:spPr>
          <a:xfrm>
            <a:off x="7642746" y="4735352"/>
            <a:ext cx="816314" cy="369332"/>
          </a:xfrm>
          <a:prstGeom prst="rect">
            <a:avLst/>
          </a:prstGeom>
          <a:noFill/>
        </p:spPr>
        <p:txBody>
          <a:bodyPr wrap="none" rtlCol="0">
            <a:spAutoFit/>
          </a:bodyPr>
          <a:lstStyle/>
          <a:p>
            <a:r>
              <a:rPr lang="en-US" dirty="0" smtClean="0"/>
              <a:t>Crystal</a:t>
            </a:r>
            <a:endParaRPr lang="en-US" dirty="0"/>
          </a:p>
        </p:txBody>
      </p:sp>
    </p:spTree>
    <p:extLst>
      <p:ext uri="{BB962C8B-B14F-4D97-AF65-F5344CB8AC3E}">
        <p14:creationId xmlns:p14="http://schemas.microsoft.com/office/powerpoint/2010/main" val="346634787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61917" y="156949"/>
            <a:ext cx="7539372" cy="523220"/>
          </a:xfrm>
          <a:prstGeom prst="rect">
            <a:avLst/>
          </a:prstGeom>
          <a:noFill/>
          <a:ln>
            <a:solidFill>
              <a:schemeClr val="accent1"/>
            </a:solidFill>
          </a:ln>
        </p:spPr>
        <p:txBody>
          <a:bodyPr wrap="none" rtlCol="0">
            <a:spAutoFit/>
          </a:bodyPr>
          <a:lstStyle/>
          <a:p>
            <a:r>
              <a:rPr lang="en-US" sz="2800" dirty="0" smtClean="0"/>
              <a:t>Closing with the Business Opportunity continued…</a:t>
            </a:r>
          </a:p>
        </p:txBody>
      </p:sp>
      <p:sp>
        <p:nvSpPr>
          <p:cNvPr id="3" name="TextBox 2"/>
          <p:cNvSpPr txBox="1"/>
          <p:nvPr/>
        </p:nvSpPr>
        <p:spPr>
          <a:xfrm>
            <a:off x="163775" y="757451"/>
            <a:ext cx="6114195" cy="4247317"/>
          </a:xfrm>
          <a:prstGeom prst="rect">
            <a:avLst/>
          </a:prstGeom>
          <a:noFill/>
        </p:spPr>
        <p:txBody>
          <a:bodyPr wrap="square" rtlCol="0">
            <a:spAutoFit/>
          </a:bodyPr>
          <a:lstStyle/>
          <a:p>
            <a:pPr marL="342900" indent="-342900">
              <a:buAutoNum type="arabicPeriod" startAt="2"/>
            </a:pPr>
            <a:r>
              <a:rPr lang="en-US" sz="1600" b="1" i="1" dirty="0" smtClean="0"/>
              <a:t>At a Facebook Event:</a:t>
            </a:r>
          </a:p>
          <a:p>
            <a:pPr marL="285750" indent="-285750">
              <a:buFont typeface="Arial" panose="020B0604020202020204" pitchFamily="34" charset="0"/>
              <a:buChar char="•"/>
            </a:pPr>
            <a:r>
              <a:rPr lang="en-US" sz="1600" dirty="0" smtClean="0"/>
              <a:t>End the event with all of the options to respond.</a:t>
            </a:r>
          </a:p>
          <a:p>
            <a:endParaRPr lang="en-US" sz="900" dirty="0" smtClean="0"/>
          </a:p>
          <a:p>
            <a:r>
              <a:rPr lang="en-US" sz="1400" i="1" dirty="0" smtClean="0"/>
              <a:t>“So now that you can’t wait to try these products…what’s next?  There are 3 ways to participate with Shaklee.  When using the products, people </a:t>
            </a:r>
            <a:r>
              <a:rPr lang="en-US" sz="1400" b="1" i="1" dirty="0" smtClean="0"/>
              <a:t>USE</a:t>
            </a:r>
            <a:r>
              <a:rPr lang="en-US" sz="1400" i="1" dirty="0" smtClean="0"/>
              <a:t> them and love them.  It is about redirecting your spending.  Instead of going to the grocery store, health food store or drug store, you can purchase through Shaklee and get higher quality, guaranteed products.  If you like a movie or a new restaurant, you usually tell people about it, right?  That is how we </a:t>
            </a:r>
            <a:r>
              <a:rPr lang="en-US" sz="1400" b="1" i="1" dirty="0" smtClean="0"/>
              <a:t>SHARE</a:t>
            </a:r>
            <a:r>
              <a:rPr lang="en-US" sz="1400" i="1" dirty="0" smtClean="0"/>
              <a:t> Shaklee!  We have people that get their products free every month just for sharing Shaklee.  Then we have others who choose to </a:t>
            </a:r>
            <a:r>
              <a:rPr lang="en-US" sz="1400" b="1" i="1" dirty="0" smtClean="0"/>
              <a:t>BUILD</a:t>
            </a:r>
            <a:r>
              <a:rPr lang="en-US" sz="1400" i="1" dirty="0" smtClean="0"/>
              <a:t> a business because they want to earn extra income, part-time income or have a meaningful career.  So, we work together to build teams all across the U.S. and in several other countries.”</a:t>
            </a:r>
          </a:p>
          <a:p>
            <a:endParaRPr lang="en-US" sz="900" i="1" dirty="0" smtClean="0"/>
          </a:p>
          <a:p>
            <a:pPr marL="285750" indent="-285750">
              <a:buFont typeface="Arial" panose="020B0604020202020204" pitchFamily="34" charset="0"/>
              <a:buChar char="•"/>
            </a:pPr>
            <a:r>
              <a:rPr lang="en-US" sz="1600" dirty="0" smtClean="0"/>
              <a:t>In the lead up and close, share a Shaklee Effect video that focuses on the Opportunity.</a:t>
            </a:r>
          </a:p>
          <a:p>
            <a:pPr marL="285750" indent="-285750">
              <a:buFont typeface="Arial" panose="020B0604020202020204" pitchFamily="34" charset="0"/>
              <a:buChar char="•"/>
            </a:pPr>
            <a:r>
              <a:rPr lang="en-US" sz="1600" dirty="0" smtClean="0"/>
              <a:t>End with a LIVE video briefly sharing your business story.</a:t>
            </a:r>
          </a:p>
          <a:p>
            <a:pPr marL="285750" indent="-285750">
              <a:buFont typeface="Arial" panose="020B0604020202020204" pitchFamily="34" charset="0"/>
              <a:buChar char="•"/>
            </a:pPr>
            <a:r>
              <a:rPr lang="en-US" sz="1600" dirty="0" smtClean="0"/>
              <a:t>Don’t be discouraged if that post isn’t liked or commented on.  You are planting a seed.</a:t>
            </a:r>
            <a:endParaRPr lang="en-US" sz="1600" dirty="0"/>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5400000">
            <a:off x="6068280" y="2205648"/>
            <a:ext cx="3479921" cy="1197673"/>
          </a:xfrm>
          <a:prstGeom prst="rect">
            <a:avLst/>
          </a:prstGeom>
        </p:spPr>
      </p:pic>
      <p:sp>
        <p:nvSpPr>
          <p:cNvPr id="6" name="TextBox 5"/>
          <p:cNvSpPr txBox="1"/>
          <p:nvPr/>
        </p:nvSpPr>
        <p:spPr>
          <a:xfrm>
            <a:off x="6971151" y="4735352"/>
            <a:ext cx="837089" cy="369332"/>
          </a:xfrm>
          <a:prstGeom prst="rect">
            <a:avLst/>
          </a:prstGeom>
          <a:noFill/>
        </p:spPr>
        <p:txBody>
          <a:bodyPr wrap="none" rtlCol="0">
            <a:spAutoFit/>
          </a:bodyPr>
          <a:lstStyle/>
          <a:p>
            <a:r>
              <a:rPr lang="en-US" dirty="0" smtClean="0"/>
              <a:t>Harper</a:t>
            </a:r>
            <a:endParaRPr lang="en-US" dirty="0"/>
          </a:p>
        </p:txBody>
      </p:sp>
    </p:spTree>
    <p:extLst>
      <p:ext uri="{BB962C8B-B14F-4D97-AF65-F5344CB8AC3E}">
        <p14:creationId xmlns:p14="http://schemas.microsoft.com/office/powerpoint/2010/main" val="279032799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96037" y="245238"/>
            <a:ext cx="7580793" cy="523220"/>
          </a:xfrm>
          <a:prstGeom prst="rect">
            <a:avLst/>
          </a:prstGeom>
          <a:noFill/>
          <a:ln>
            <a:solidFill>
              <a:schemeClr val="accent1"/>
            </a:solidFill>
          </a:ln>
        </p:spPr>
        <p:txBody>
          <a:bodyPr wrap="none" rtlCol="0">
            <a:spAutoFit/>
          </a:bodyPr>
          <a:lstStyle/>
          <a:p>
            <a:r>
              <a:rPr lang="en-US" sz="2800" dirty="0" smtClean="0"/>
              <a:t>Closing with the Business Opportunity Continued…</a:t>
            </a:r>
            <a:endParaRPr lang="en-US" sz="2800" dirty="0"/>
          </a:p>
        </p:txBody>
      </p:sp>
      <p:sp>
        <p:nvSpPr>
          <p:cNvPr id="3" name="TextBox 2"/>
          <p:cNvSpPr txBox="1"/>
          <p:nvPr/>
        </p:nvSpPr>
        <p:spPr>
          <a:xfrm>
            <a:off x="416257" y="934871"/>
            <a:ext cx="8495731" cy="2031325"/>
          </a:xfrm>
          <a:prstGeom prst="rect">
            <a:avLst/>
          </a:prstGeom>
          <a:noFill/>
        </p:spPr>
        <p:txBody>
          <a:bodyPr wrap="square" rtlCol="0">
            <a:spAutoFit/>
          </a:bodyPr>
          <a:lstStyle/>
          <a:p>
            <a:r>
              <a:rPr lang="en-US" b="1" i="1" dirty="0" smtClean="0"/>
              <a:t>3.  With </a:t>
            </a:r>
            <a:r>
              <a:rPr lang="en-US" b="1" i="1" dirty="0" smtClean="0"/>
              <a:t>a 1-on-1 Appointment:</a:t>
            </a:r>
          </a:p>
          <a:p>
            <a:pPr marL="285750" indent="-285750">
              <a:buFont typeface="Arial" panose="020B0604020202020204" pitchFamily="34" charset="0"/>
              <a:buChar char="•"/>
            </a:pPr>
            <a:r>
              <a:rPr lang="en-US" dirty="0" smtClean="0"/>
              <a:t>Be mindful of a discussion about “cost” or “I wish I could afford it all”</a:t>
            </a:r>
          </a:p>
          <a:p>
            <a:pPr marL="285750" indent="-285750">
              <a:buFont typeface="Arial" panose="020B0604020202020204" pitchFamily="34" charset="0"/>
              <a:buChar char="•"/>
            </a:pPr>
            <a:r>
              <a:rPr lang="en-US" dirty="0" smtClean="0"/>
              <a:t>If they mention things about their current job or needs that make it a fit.  (Listening)</a:t>
            </a:r>
          </a:p>
          <a:p>
            <a:pPr marL="285750" indent="-285750">
              <a:buFont typeface="Arial" panose="020B0604020202020204" pitchFamily="34" charset="0"/>
              <a:buChar char="•"/>
            </a:pPr>
            <a:r>
              <a:rPr lang="en-US" dirty="0" smtClean="0"/>
              <a:t>Be patient if the business doesn’t come up in the first conversations.  Don’t push it.  If you are serving them with a health issue, be their advocate there.  Then use the New Member appointment to share about the Business Opportunity.  </a:t>
            </a:r>
          </a:p>
          <a:p>
            <a:r>
              <a:rPr lang="en-US" dirty="0"/>
              <a:t>	</a:t>
            </a:r>
            <a:r>
              <a:rPr lang="en-US" dirty="0" smtClean="0"/>
              <a:t>(See webinar – “Role of the Leader in Serving our Customers”  Fall 2015)</a:t>
            </a:r>
            <a:endParaRPr lang="en-US"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38433" y="3040323"/>
            <a:ext cx="6096000" cy="3048000"/>
          </a:xfrm>
          <a:prstGeom prst="rect">
            <a:avLst/>
          </a:prstGeom>
        </p:spPr>
      </p:pic>
      <p:sp>
        <p:nvSpPr>
          <p:cNvPr id="5" name="TextBox 4"/>
          <p:cNvSpPr txBox="1"/>
          <p:nvPr/>
        </p:nvSpPr>
        <p:spPr>
          <a:xfrm>
            <a:off x="8127242" y="4633415"/>
            <a:ext cx="837089" cy="369332"/>
          </a:xfrm>
          <a:prstGeom prst="rect">
            <a:avLst/>
          </a:prstGeom>
          <a:noFill/>
        </p:spPr>
        <p:txBody>
          <a:bodyPr wrap="square" rtlCol="0">
            <a:spAutoFit/>
          </a:bodyPr>
          <a:lstStyle/>
          <a:p>
            <a:r>
              <a:rPr lang="en-US" dirty="0" smtClean="0"/>
              <a:t>Harper</a:t>
            </a:r>
            <a:endParaRPr lang="en-US" dirty="0"/>
          </a:p>
        </p:txBody>
      </p:sp>
    </p:spTree>
    <p:extLst>
      <p:ext uri="{BB962C8B-B14F-4D97-AF65-F5344CB8AC3E}">
        <p14:creationId xmlns:p14="http://schemas.microsoft.com/office/powerpoint/2010/main" val="201975792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783040" y="187237"/>
            <a:ext cx="4785247" cy="741095"/>
          </a:xfrm>
          <a:ln>
            <a:solidFill>
              <a:schemeClr val="accent1"/>
            </a:solidFill>
          </a:ln>
        </p:spPr>
        <p:txBody>
          <a:bodyPr>
            <a:normAutofit/>
          </a:bodyPr>
          <a:lstStyle/>
          <a:p>
            <a:pPr algn="l"/>
            <a:r>
              <a:rPr lang="en-US" sz="3200" dirty="0" smtClean="0"/>
              <a:t>Being a Resource </a:t>
            </a:r>
            <a:endParaRPr lang="en-US" sz="3200" dirty="0"/>
          </a:p>
        </p:txBody>
      </p:sp>
      <p:sp>
        <p:nvSpPr>
          <p:cNvPr id="3" name="Subtitle 2"/>
          <p:cNvSpPr>
            <a:spLocks noGrp="1"/>
          </p:cNvSpPr>
          <p:nvPr>
            <p:ph type="subTitle" idx="1"/>
          </p:nvPr>
        </p:nvSpPr>
        <p:spPr>
          <a:xfrm>
            <a:off x="511792" y="928617"/>
            <a:ext cx="5943599" cy="3902690"/>
          </a:xfrm>
        </p:spPr>
        <p:txBody>
          <a:bodyPr>
            <a:normAutofit/>
          </a:bodyPr>
          <a:lstStyle/>
          <a:p>
            <a:pPr marL="457200" indent="-457200" algn="l">
              <a:buFont typeface="Arial" panose="020B0604020202020204" pitchFamily="34" charset="0"/>
              <a:buChar char="•"/>
            </a:pPr>
            <a:r>
              <a:rPr lang="en-US" sz="2200" dirty="0" smtClean="0">
                <a:solidFill>
                  <a:schemeClr val="tx1"/>
                </a:solidFill>
              </a:rPr>
              <a:t>Offering health information outside of Shaklee products (nutrition, exercise, </a:t>
            </a:r>
            <a:r>
              <a:rPr lang="en-US" sz="2200" dirty="0" err="1" smtClean="0">
                <a:solidFill>
                  <a:schemeClr val="tx1"/>
                </a:solidFill>
              </a:rPr>
              <a:t>etc</a:t>
            </a:r>
            <a:r>
              <a:rPr lang="en-US" sz="2200" dirty="0" smtClean="0">
                <a:solidFill>
                  <a:schemeClr val="tx1"/>
                </a:solidFill>
              </a:rPr>
              <a:t>…)</a:t>
            </a:r>
          </a:p>
          <a:p>
            <a:pPr algn="l"/>
            <a:endParaRPr lang="en-US" sz="2200" dirty="0">
              <a:solidFill>
                <a:schemeClr val="tx1"/>
              </a:solidFill>
            </a:endParaRPr>
          </a:p>
          <a:p>
            <a:pPr marL="457200" indent="-457200" algn="l">
              <a:buFont typeface="Arial" panose="020B0604020202020204" pitchFamily="34" charset="0"/>
              <a:buChar char="•"/>
            </a:pPr>
            <a:r>
              <a:rPr lang="en-US" sz="2200" dirty="0" smtClean="0">
                <a:solidFill>
                  <a:schemeClr val="tx1"/>
                </a:solidFill>
              </a:rPr>
              <a:t>Making yourself a resource on social media (posting links, recipes, </a:t>
            </a:r>
            <a:r>
              <a:rPr lang="en-US" sz="2200" dirty="0" err="1" smtClean="0">
                <a:solidFill>
                  <a:schemeClr val="tx1"/>
                </a:solidFill>
              </a:rPr>
              <a:t>etc</a:t>
            </a:r>
            <a:r>
              <a:rPr lang="en-US" sz="2200" dirty="0" smtClean="0">
                <a:solidFill>
                  <a:schemeClr val="tx1"/>
                </a:solidFill>
              </a:rPr>
              <a:t>…)</a:t>
            </a:r>
          </a:p>
          <a:p>
            <a:pPr algn="l"/>
            <a:endParaRPr lang="en-US" sz="2200" dirty="0">
              <a:solidFill>
                <a:schemeClr val="tx1"/>
              </a:solidFill>
            </a:endParaRPr>
          </a:p>
          <a:p>
            <a:pPr marL="457200" indent="-457200" algn="l">
              <a:buFont typeface="Arial" panose="020B0604020202020204" pitchFamily="34" charset="0"/>
              <a:buChar char="•"/>
            </a:pPr>
            <a:r>
              <a:rPr lang="en-US" sz="2200" dirty="0" smtClean="0">
                <a:solidFill>
                  <a:schemeClr val="tx1"/>
                </a:solidFill>
              </a:rPr>
              <a:t>Who is your ideal person to join you? Do they know a lot about health? Do they exercise? Become that person. Take care of you. </a:t>
            </a:r>
          </a:p>
          <a:p>
            <a:pPr algn="l"/>
            <a:endParaRPr lang="en-US" dirty="0" smtClean="0"/>
          </a:p>
          <a:p>
            <a:pPr algn="l"/>
            <a:endParaRPr lang="en-US" dirty="0"/>
          </a:p>
          <a:p>
            <a:pPr algn="l"/>
            <a:endParaRPr lang="en-US" dirty="0" smtClean="0"/>
          </a:p>
          <a:p>
            <a:pPr algn="l"/>
            <a:endParaRPr lang="en-US" dirty="0" smtClean="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455391" y="698075"/>
            <a:ext cx="2586251" cy="3639522"/>
          </a:xfrm>
          <a:prstGeom prst="rect">
            <a:avLst/>
          </a:prstGeom>
        </p:spPr>
      </p:pic>
      <p:sp>
        <p:nvSpPr>
          <p:cNvPr id="5" name="TextBox 4"/>
          <p:cNvSpPr txBox="1"/>
          <p:nvPr/>
        </p:nvSpPr>
        <p:spPr>
          <a:xfrm>
            <a:off x="5445457" y="4694830"/>
            <a:ext cx="837089" cy="369332"/>
          </a:xfrm>
          <a:prstGeom prst="rect">
            <a:avLst/>
          </a:prstGeom>
          <a:noFill/>
        </p:spPr>
        <p:txBody>
          <a:bodyPr wrap="none" rtlCol="0">
            <a:spAutoFit/>
          </a:bodyPr>
          <a:lstStyle/>
          <a:p>
            <a:r>
              <a:rPr lang="en-US" dirty="0" smtClean="0"/>
              <a:t>Harper</a:t>
            </a:r>
            <a:endParaRPr lang="en-US" dirty="0"/>
          </a:p>
        </p:txBody>
      </p:sp>
    </p:spTree>
    <p:extLst>
      <p:ext uri="{BB962C8B-B14F-4D97-AF65-F5344CB8AC3E}">
        <p14:creationId xmlns:p14="http://schemas.microsoft.com/office/powerpoint/2010/main" val="339862129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78000" y="190500"/>
            <a:ext cx="5588000" cy="4762500"/>
          </a:xfrm>
          <a:prstGeom prst="rect">
            <a:avLst/>
          </a:prstGeom>
        </p:spPr>
      </p:pic>
      <p:sp>
        <p:nvSpPr>
          <p:cNvPr id="3" name="TextBox 2"/>
          <p:cNvSpPr txBox="1"/>
          <p:nvPr/>
        </p:nvSpPr>
        <p:spPr>
          <a:xfrm>
            <a:off x="8250072" y="4714164"/>
            <a:ext cx="731290" cy="369332"/>
          </a:xfrm>
          <a:prstGeom prst="rect">
            <a:avLst/>
          </a:prstGeom>
          <a:noFill/>
        </p:spPr>
        <p:txBody>
          <a:bodyPr wrap="none" rtlCol="0">
            <a:spAutoFit/>
          </a:bodyPr>
          <a:lstStyle/>
          <a:p>
            <a:r>
              <a:rPr lang="en-US" dirty="0" smtClean="0"/>
              <a:t>Becky</a:t>
            </a:r>
            <a:endParaRPr lang="en-US" dirty="0"/>
          </a:p>
        </p:txBody>
      </p:sp>
    </p:spTree>
    <p:extLst>
      <p:ext uri="{BB962C8B-B14F-4D97-AF65-F5344CB8AC3E}">
        <p14:creationId xmlns:p14="http://schemas.microsoft.com/office/powerpoint/2010/main" val="346362380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68197" y="0"/>
            <a:ext cx="3320331" cy="4974609"/>
          </a:xfrm>
          <a:prstGeom prst="rect">
            <a:avLst/>
          </a:prstGeom>
        </p:spPr>
      </p:pic>
      <p:sp>
        <p:nvSpPr>
          <p:cNvPr id="3" name="TextBox 2"/>
          <p:cNvSpPr txBox="1"/>
          <p:nvPr/>
        </p:nvSpPr>
        <p:spPr>
          <a:xfrm>
            <a:off x="7922525" y="4776716"/>
            <a:ext cx="731290" cy="369332"/>
          </a:xfrm>
          <a:prstGeom prst="rect">
            <a:avLst/>
          </a:prstGeom>
          <a:noFill/>
        </p:spPr>
        <p:txBody>
          <a:bodyPr wrap="none" rtlCol="0">
            <a:spAutoFit/>
          </a:bodyPr>
          <a:lstStyle/>
          <a:p>
            <a:r>
              <a:rPr lang="en-US" dirty="0" smtClean="0"/>
              <a:t>Becky</a:t>
            </a:r>
            <a:endParaRPr lang="en-US" dirty="0"/>
          </a:p>
        </p:txBody>
      </p:sp>
    </p:spTree>
    <p:extLst>
      <p:ext uri="{BB962C8B-B14F-4D97-AF65-F5344CB8AC3E}">
        <p14:creationId xmlns:p14="http://schemas.microsoft.com/office/powerpoint/2010/main" val="411563911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531058" y="121990"/>
            <a:ext cx="4080679" cy="655251"/>
          </a:xfrm>
          <a:ln>
            <a:solidFill>
              <a:schemeClr val="accent1"/>
            </a:solidFill>
          </a:ln>
        </p:spPr>
        <p:txBody>
          <a:bodyPr>
            <a:normAutofit/>
          </a:bodyPr>
          <a:lstStyle/>
          <a:p>
            <a:pPr algn="l"/>
            <a:r>
              <a:rPr lang="en-US" sz="3200" dirty="0" smtClean="0"/>
              <a:t>Mindset Over Matter </a:t>
            </a:r>
            <a:endParaRPr lang="en-US" sz="3200" dirty="0"/>
          </a:p>
        </p:txBody>
      </p:sp>
      <p:sp>
        <p:nvSpPr>
          <p:cNvPr id="3" name="Subtitle 2"/>
          <p:cNvSpPr>
            <a:spLocks noGrp="1"/>
          </p:cNvSpPr>
          <p:nvPr>
            <p:ph type="subTitle" idx="1"/>
          </p:nvPr>
        </p:nvSpPr>
        <p:spPr>
          <a:xfrm>
            <a:off x="4258101" y="928332"/>
            <a:ext cx="4728950" cy="3954451"/>
          </a:xfrm>
        </p:spPr>
        <p:txBody>
          <a:bodyPr>
            <a:normAutofit fontScale="70000" lnSpcReduction="20000"/>
          </a:bodyPr>
          <a:lstStyle/>
          <a:p>
            <a:pPr marL="457200" indent="-457200" algn="l">
              <a:buFont typeface="Arial" panose="020B0604020202020204" pitchFamily="34" charset="0"/>
              <a:buChar char="•"/>
            </a:pPr>
            <a:r>
              <a:rPr lang="en-US" sz="3100" dirty="0" smtClean="0">
                <a:solidFill>
                  <a:schemeClr val="tx1"/>
                </a:solidFill>
              </a:rPr>
              <a:t>Not just about knowing important facts about products but even more important how you think and what you believe. </a:t>
            </a:r>
          </a:p>
          <a:p>
            <a:pPr algn="l"/>
            <a:endParaRPr lang="en-US" sz="3100" dirty="0" smtClean="0">
              <a:solidFill>
                <a:schemeClr val="tx1"/>
              </a:solidFill>
            </a:endParaRPr>
          </a:p>
          <a:p>
            <a:pPr marL="457200" indent="-457200" algn="l">
              <a:buFont typeface="Arial" panose="020B0604020202020204" pitchFamily="34" charset="0"/>
              <a:buChar char="•"/>
            </a:pPr>
            <a:r>
              <a:rPr lang="en-US" sz="3100" dirty="0" smtClean="0">
                <a:solidFill>
                  <a:schemeClr val="tx1"/>
                </a:solidFill>
              </a:rPr>
              <a:t>How your think: Consider how you need to grow in your mindset and in your methodology. </a:t>
            </a:r>
          </a:p>
          <a:p>
            <a:pPr algn="l"/>
            <a:endParaRPr lang="en-US" sz="3100" dirty="0">
              <a:solidFill>
                <a:schemeClr val="tx1"/>
              </a:solidFill>
            </a:endParaRPr>
          </a:p>
          <a:p>
            <a:pPr marL="457200" indent="-457200" algn="l">
              <a:buFont typeface="Arial" panose="020B0604020202020204" pitchFamily="34" charset="0"/>
              <a:buChar char="•"/>
            </a:pPr>
            <a:r>
              <a:rPr lang="en-US" sz="3100" dirty="0" smtClean="0">
                <a:solidFill>
                  <a:schemeClr val="tx1"/>
                </a:solidFill>
              </a:rPr>
              <a:t>What you believe: What do you believe about the opportunity to change people’s lives?</a:t>
            </a:r>
            <a:endParaRPr lang="en-US" sz="3100" dirty="0">
              <a:solidFill>
                <a:schemeClr val="tx1"/>
              </a:solidFill>
            </a:endParaRPr>
          </a:p>
          <a:p>
            <a:pPr algn="l"/>
            <a:endParaRPr lang="en-US" dirty="0" smtClean="0"/>
          </a:p>
          <a:p>
            <a:pPr algn="l"/>
            <a:endParaRPr lang="en-US" dirty="0" smtClean="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2684" y="928332"/>
            <a:ext cx="3623752" cy="2962484"/>
          </a:xfrm>
          <a:prstGeom prst="rect">
            <a:avLst/>
          </a:prstGeom>
        </p:spPr>
      </p:pic>
      <p:sp>
        <p:nvSpPr>
          <p:cNvPr id="5" name="TextBox 4"/>
          <p:cNvSpPr txBox="1"/>
          <p:nvPr/>
        </p:nvSpPr>
        <p:spPr>
          <a:xfrm>
            <a:off x="7513093" y="4667534"/>
            <a:ext cx="837089" cy="369332"/>
          </a:xfrm>
          <a:prstGeom prst="rect">
            <a:avLst/>
          </a:prstGeom>
          <a:noFill/>
        </p:spPr>
        <p:txBody>
          <a:bodyPr wrap="none" rtlCol="0">
            <a:spAutoFit/>
          </a:bodyPr>
          <a:lstStyle/>
          <a:p>
            <a:r>
              <a:rPr lang="en-US" dirty="0" smtClean="0"/>
              <a:t>Harper</a:t>
            </a:r>
            <a:endParaRPr lang="en-US" dirty="0"/>
          </a:p>
        </p:txBody>
      </p:sp>
    </p:spTree>
    <p:extLst>
      <p:ext uri="{BB962C8B-B14F-4D97-AF65-F5344CB8AC3E}">
        <p14:creationId xmlns:p14="http://schemas.microsoft.com/office/powerpoint/2010/main" val="234617005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368492" y="187237"/>
            <a:ext cx="4237627" cy="1013766"/>
          </a:xfrm>
          <a:ln>
            <a:solidFill>
              <a:schemeClr val="accent1"/>
            </a:solidFill>
          </a:ln>
        </p:spPr>
        <p:txBody>
          <a:bodyPr>
            <a:noAutofit/>
          </a:bodyPr>
          <a:lstStyle/>
          <a:p>
            <a:pPr algn="l"/>
            <a:r>
              <a:rPr lang="en-US" sz="3200" dirty="0" smtClean="0"/>
              <a:t>Mindset Over Matter</a:t>
            </a:r>
            <a:br>
              <a:rPr lang="en-US" sz="3200" dirty="0" smtClean="0"/>
            </a:br>
            <a:r>
              <a:rPr lang="en-US" sz="3200" dirty="0" smtClean="0">
                <a:latin typeface="AR CENA" panose="02000000000000000000" pitchFamily="2" charset="0"/>
              </a:rPr>
              <a:t>How You Think</a:t>
            </a:r>
            <a:endParaRPr lang="en-US" sz="3200" dirty="0">
              <a:latin typeface="AR CENA" panose="02000000000000000000" pitchFamily="2" charset="0"/>
            </a:endParaRPr>
          </a:p>
        </p:txBody>
      </p:sp>
      <p:sp>
        <p:nvSpPr>
          <p:cNvPr id="3" name="Subtitle 2"/>
          <p:cNvSpPr>
            <a:spLocks noGrp="1"/>
          </p:cNvSpPr>
          <p:nvPr>
            <p:ph type="subTitle" idx="1"/>
          </p:nvPr>
        </p:nvSpPr>
        <p:spPr>
          <a:xfrm>
            <a:off x="279780" y="1282890"/>
            <a:ext cx="5138381" cy="3753134"/>
          </a:xfrm>
        </p:spPr>
        <p:txBody>
          <a:bodyPr>
            <a:normAutofit fontScale="70000" lnSpcReduction="20000"/>
          </a:bodyPr>
          <a:lstStyle/>
          <a:p>
            <a:pPr marL="457200" indent="-457200" algn="l">
              <a:buFont typeface="Arial" panose="020B0604020202020204" pitchFamily="34" charset="0"/>
              <a:buChar char="•"/>
            </a:pPr>
            <a:r>
              <a:rPr lang="en-US" dirty="0" smtClean="0">
                <a:solidFill>
                  <a:schemeClr val="tx1"/>
                </a:solidFill>
              </a:rPr>
              <a:t>KNOW where you need to grow &amp; what you need to learn</a:t>
            </a:r>
          </a:p>
          <a:p>
            <a:pPr algn="l"/>
            <a:endParaRPr lang="en-US" dirty="0">
              <a:solidFill>
                <a:schemeClr val="tx1"/>
              </a:solidFill>
            </a:endParaRPr>
          </a:p>
          <a:p>
            <a:pPr marL="457200" indent="-457200" algn="l">
              <a:buFont typeface="Arial" panose="020B0604020202020204" pitchFamily="34" charset="0"/>
              <a:buChar char="•"/>
            </a:pPr>
            <a:r>
              <a:rPr lang="en-US" dirty="0" smtClean="0">
                <a:solidFill>
                  <a:schemeClr val="tx1"/>
                </a:solidFill>
              </a:rPr>
              <a:t>Courage: Have the courage to share the possibilities because your mind is focused on THEM.</a:t>
            </a:r>
          </a:p>
          <a:p>
            <a:pPr algn="l"/>
            <a:endParaRPr lang="en-US" dirty="0" smtClean="0">
              <a:solidFill>
                <a:schemeClr val="tx1"/>
              </a:solidFill>
            </a:endParaRPr>
          </a:p>
          <a:p>
            <a:pPr marL="457200" indent="-457200" algn="l">
              <a:buFont typeface="Arial" panose="020B0604020202020204" pitchFamily="34" charset="0"/>
              <a:buChar char="•"/>
            </a:pPr>
            <a:r>
              <a:rPr lang="en-US" dirty="0" smtClean="0">
                <a:solidFill>
                  <a:schemeClr val="tx1"/>
                </a:solidFill>
              </a:rPr>
              <a:t>“Fears disappear when you come to a place of service.”</a:t>
            </a:r>
          </a:p>
          <a:p>
            <a:pPr algn="l"/>
            <a:endParaRPr lang="en-US" dirty="0">
              <a:solidFill>
                <a:schemeClr val="tx1"/>
              </a:solidFill>
            </a:endParaRPr>
          </a:p>
          <a:p>
            <a:pPr marL="457200" indent="-457200" algn="l">
              <a:buFont typeface="Arial" panose="020B0604020202020204" pitchFamily="34" charset="0"/>
              <a:buChar char="•"/>
            </a:pPr>
            <a:r>
              <a:rPr lang="en-US" dirty="0" smtClean="0">
                <a:solidFill>
                  <a:schemeClr val="tx1"/>
                </a:solidFill>
              </a:rPr>
              <a:t>Have the courage to envision the possibilities </a:t>
            </a:r>
          </a:p>
          <a:p>
            <a:pPr algn="l"/>
            <a:endParaRPr lang="en-US" dirty="0" smtClean="0">
              <a:solidFill>
                <a:schemeClr val="tx1"/>
              </a:solidFill>
            </a:endParaRPr>
          </a:p>
          <a:p>
            <a:pPr algn="l"/>
            <a:endParaRPr lang="en-US" dirty="0"/>
          </a:p>
          <a:p>
            <a:pPr algn="l"/>
            <a:endParaRPr lang="en-US" dirty="0" smtClean="0"/>
          </a:p>
          <a:p>
            <a:pPr algn="l"/>
            <a:endParaRPr lang="en-US" dirty="0" smtClean="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549331" y="1842448"/>
            <a:ext cx="3478663" cy="1956748"/>
          </a:xfrm>
          <a:prstGeom prst="rect">
            <a:avLst/>
          </a:prstGeom>
        </p:spPr>
      </p:pic>
      <p:sp>
        <p:nvSpPr>
          <p:cNvPr id="5" name="TextBox 4"/>
          <p:cNvSpPr txBox="1"/>
          <p:nvPr/>
        </p:nvSpPr>
        <p:spPr>
          <a:xfrm>
            <a:off x="7547212" y="4797188"/>
            <a:ext cx="837089" cy="369332"/>
          </a:xfrm>
          <a:prstGeom prst="rect">
            <a:avLst/>
          </a:prstGeom>
          <a:noFill/>
        </p:spPr>
        <p:txBody>
          <a:bodyPr wrap="none" rtlCol="0">
            <a:spAutoFit/>
          </a:bodyPr>
          <a:lstStyle/>
          <a:p>
            <a:r>
              <a:rPr lang="en-US" dirty="0" smtClean="0"/>
              <a:t>Harper</a:t>
            </a:r>
            <a:endParaRPr lang="en-US" dirty="0"/>
          </a:p>
        </p:txBody>
      </p:sp>
    </p:spTree>
    <p:extLst>
      <p:ext uri="{BB962C8B-B14F-4D97-AF65-F5344CB8AC3E}">
        <p14:creationId xmlns:p14="http://schemas.microsoft.com/office/powerpoint/2010/main" val="84014939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497541" y="0"/>
            <a:ext cx="4353635" cy="1073007"/>
          </a:xfrm>
          <a:ln>
            <a:solidFill>
              <a:schemeClr val="accent1"/>
            </a:solidFill>
          </a:ln>
        </p:spPr>
        <p:txBody>
          <a:bodyPr>
            <a:normAutofit/>
          </a:bodyPr>
          <a:lstStyle/>
          <a:p>
            <a:pPr algn="l"/>
            <a:r>
              <a:rPr lang="en-US" sz="3200" dirty="0" smtClean="0"/>
              <a:t>Mindset Over Matter </a:t>
            </a:r>
            <a:br>
              <a:rPr lang="en-US" sz="3200" dirty="0" smtClean="0"/>
            </a:br>
            <a:r>
              <a:rPr lang="en-US" sz="3200" dirty="0" smtClean="0">
                <a:latin typeface="AR CENA" panose="02000000000000000000" pitchFamily="2" charset="0"/>
              </a:rPr>
              <a:t>What You Believe</a:t>
            </a:r>
            <a:endParaRPr lang="en-US" sz="3200" dirty="0">
              <a:latin typeface="AR CENA" panose="02000000000000000000" pitchFamily="2" charset="0"/>
            </a:endParaRPr>
          </a:p>
        </p:txBody>
      </p:sp>
      <p:sp>
        <p:nvSpPr>
          <p:cNvPr id="3" name="Subtitle 2"/>
          <p:cNvSpPr>
            <a:spLocks noGrp="1"/>
          </p:cNvSpPr>
          <p:nvPr>
            <p:ph type="subTitle" idx="1"/>
          </p:nvPr>
        </p:nvSpPr>
        <p:spPr>
          <a:xfrm>
            <a:off x="2654491" y="1073007"/>
            <a:ext cx="6153737" cy="3809776"/>
          </a:xfrm>
        </p:spPr>
        <p:txBody>
          <a:bodyPr>
            <a:normAutofit fontScale="85000" lnSpcReduction="20000"/>
          </a:bodyPr>
          <a:lstStyle/>
          <a:p>
            <a:pPr algn="l"/>
            <a:r>
              <a:rPr lang="en-US" sz="2800" dirty="0" smtClean="0">
                <a:solidFill>
                  <a:schemeClr val="tx1"/>
                </a:solidFill>
              </a:rPr>
              <a:t>Confidence: </a:t>
            </a:r>
          </a:p>
          <a:p>
            <a:pPr marL="457200" indent="-457200" algn="l">
              <a:buFont typeface="Arial" panose="020B0604020202020204" pitchFamily="34" charset="0"/>
              <a:buChar char="•"/>
            </a:pPr>
            <a:r>
              <a:rPr lang="en-US" sz="2800" dirty="0" smtClean="0">
                <a:solidFill>
                  <a:schemeClr val="tx1"/>
                </a:solidFill>
              </a:rPr>
              <a:t>In yourself</a:t>
            </a:r>
          </a:p>
          <a:p>
            <a:pPr marL="457200" indent="-457200" algn="l">
              <a:buFont typeface="Arial" panose="020B0604020202020204" pitchFamily="34" charset="0"/>
              <a:buChar char="•"/>
            </a:pPr>
            <a:r>
              <a:rPr lang="en-US" sz="2800" dirty="0" smtClean="0">
                <a:solidFill>
                  <a:schemeClr val="tx1"/>
                </a:solidFill>
              </a:rPr>
              <a:t>In network marketing and the opportunity </a:t>
            </a:r>
          </a:p>
          <a:p>
            <a:pPr marL="457200" indent="-457200" algn="l">
              <a:buFont typeface="Arial" panose="020B0604020202020204" pitchFamily="34" charset="0"/>
              <a:buChar char="•"/>
            </a:pPr>
            <a:r>
              <a:rPr lang="en-US" sz="2800" dirty="0" smtClean="0">
                <a:solidFill>
                  <a:schemeClr val="tx1"/>
                </a:solidFill>
              </a:rPr>
              <a:t>In Shaklee (the products, the science, the company) </a:t>
            </a:r>
          </a:p>
          <a:p>
            <a:pPr marL="457200" indent="-457200" algn="l">
              <a:buFont typeface="Arial" panose="020B0604020202020204" pitchFamily="34" charset="0"/>
              <a:buChar char="•"/>
            </a:pPr>
            <a:r>
              <a:rPr lang="en-US" sz="2800" dirty="0" smtClean="0">
                <a:solidFill>
                  <a:schemeClr val="tx1"/>
                </a:solidFill>
              </a:rPr>
              <a:t>And the confidence to accept the no and move on. </a:t>
            </a:r>
          </a:p>
          <a:p>
            <a:pPr algn="l"/>
            <a:endParaRPr lang="en-US" sz="2800" dirty="0" smtClean="0">
              <a:solidFill>
                <a:schemeClr val="tx1"/>
              </a:solidFill>
            </a:endParaRPr>
          </a:p>
          <a:p>
            <a:pPr algn="l"/>
            <a:r>
              <a:rPr lang="en-US" sz="2800" i="1" dirty="0" smtClean="0">
                <a:solidFill>
                  <a:schemeClr val="tx1"/>
                </a:solidFill>
              </a:rPr>
              <a:t>Comparison is the thief of joy, but it’s also the thief of confidence. </a:t>
            </a:r>
            <a:endParaRPr lang="en-US" sz="2800" i="1" dirty="0">
              <a:solidFill>
                <a:schemeClr val="tx1"/>
              </a:solidFill>
            </a:endParaRPr>
          </a:p>
          <a:p>
            <a:pPr algn="l"/>
            <a:endParaRPr lang="en-US" dirty="0" smtClean="0"/>
          </a:p>
          <a:p>
            <a:pPr algn="l"/>
            <a:endParaRPr lang="en-US" dirty="0" smtClean="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6853" y="1531864"/>
            <a:ext cx="2477638" cy="1655513"/>
          </a:xfrm>
          <a:prstGeom prst="rect">
            <a:avLst/>
          </a:prstGeom>
        </p:spPr>
      </p:pic>
      <p:sp>
        <p:nvSpPr>
          <p:cNvPr id="5" name="TextBox 4"/>
          <p:cNvSpPr txBox="1"/>
          <p:nvPr/>
        </p:nvSpPr>
        <p:spPr>
          <a:xfrm>
            <a:off x="8031707" y="4735773"/>
            <a:ext cx="837089" cy="369332"/>
          </a:xfrm>
          <a:prstGeom prst="rect">
            <a:avLst/>
          </a:prstGeom>
          <a:noFill/>
        </p:spPr>
        <p:txBody>
          <a:bodyPr wrap="none" rtlCol="0">
            <a:spAutoFit/>
          </a:bodyPr>
          <a:lstStyle/>
          <a:p>
            <a:r>
              <a:rPr lang="en-US" dirty="0" smtClean="0"/>
              <a:t>Harper</a:t>
            </a:r>
            <a:endParaRPr lang="en-US" dirty="0"/>
          </a:p>
        </p:txBody>
      </p:sp>
    </p:spTree>
    <p:extLst>
      <p:ext uri="{BB962C8B-B14F-4D97-AF65-F5344CB8AC3E}">
        <p14:creationId xmlns:p14="http://schemas.microsoft.com/office/powerpoint/2010/main" val="301218044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91071" y="187237"/>
            <a:ext cx="3985144" cy="813433"/>
          </a:xfrm>
          <a:ln>
            <a:solidFill>
              <a:schemeClr val="accent1"/>
            </a:solidFill>
          </a:ln>
        </p:spPr>
        <p:txBody>
          <a:bodyPr>
            <a:normAutofit/>
          </a:bodyPr>
          <a:lstStyle/>
          <a:p>
            <a:pPr algn="l"/>
            <a:r>
              <a:rPr lang="en-US" sz="3200" dirty="0" smtClean="0"/>
              <a:t>Mindset Over Matter </a:t>
            </a:r>
            <a:endParaRPr lang="en-US" sz="3200" dirty="0"/>
          </a:p>
        </p:txBody>
      </p:sp>
      <p:sp>
        <p:nvSpPr>
          <p:cNvPr id="3" name="Subtitle 2"/>
          <p:cNvSpPr>
            <a:spLocks noGrp="1"/>
          </p:cNvSpPr>
          <p:nvPr>
            <p:ph type="subTitle" idx="1"/>
          </p:nvPr>
        </p:nvSpPr>
        <p:spPr>
          <a:xfrm>
            <a:off x="314795" y="952903"/>
            <a:ext cx="5082896" cy="4096769"/>
          </a:xfrm>
        </p:spPr>
        <p:txBody>
          <a:bodyPr>
            <a:noAutofit/>
          </a:bodyPr>
          <a:lstStyle/>
          <a:p>
            <a:pPr algn="l"/>
            <a:r>
              <a:rPr lang="en-US" sz="2400" dirty="0" smtClean="0">
                <a:solidFill>
                  <a:schemeClr val="tx1"/>
                </a:solidFill>
              </a:rPr>
              <a:t>Take care of your heart and your attitude—they will direct your business.</a:t>
            </a:r>
          </a:p>
          <a:p>
            <a:pPr algn="l"/>
            <a:endParaRPr lang="en-US" sz="2400" dirty="0">
              <a:solidFill>
                <a:schemeClr val="tx1"/>
              </a:solidFill>
            </a:endParaRPr>
          </a:p>
          <a:p>
            <a:pPr algn="l"/>
            <a:r>
              <a:rPr lang="en-US" sz="2000" dirty="0" smtClean="0">
                <a:solidFill>
                  <a:schemeClr val="tx1"/>
                </a:solidFill>
              </a:rPr>
              <a:t>Podcast Resources:</a:t>
            </a:r>
          </a:p>
          <a:p>
            <a:pPr marL="342900" indent="-342900" algn="l">
              <a:buFont typeface="Arial" panose="020B0604020202020204" pitchFamily="34" charset="0"/>
              <a:buChar char="•"/>
            </a:pPr>
            <a:r>
              <a:rPr lang="en-US" sz="2000" dirty="0" err="1" smtClean="0">
                <a:solidFill>
                  <a:schemeClr val="tx1"/>
                </a:solidFill>
              </a:rPr>
              <a:t>EntreLeadership</a:t>
            </a:r>
            <a:r>
              <a:rPr lang="en-US" sz="2000" dirty="0" smtClean="0">
                <a:solidFill>
                  <a:schemeClr val="tx1"/>
                </a:solidFill>
              </a:rPr>
              <a:t> #157</a:t>
            </a:r>
          </a:p>
          <a:p>
            <a:pPr marL="342900" indent="-342900" algn="l">
              <a:buFont typeface="Arial" panose="020B0604020202020204" pitchFamily="34" charset="0"/>
              <a:buChar char="•"/>
            </a:pPr>
            <a:r>
              <a:rPr lang="en-US" sz="2000" dirty="0" smtClean="0">
                <a:solidFill>
                  <a:schemeClr val="tx1"/>
                </a:solidFill>
              </a:rPr>
              <a:t>Your Virtual </a:t>
            </a:r>
            <a:r>
              <a:rPr lang="en-US" sz="2000" dirty="0" err="1" smtClean="0">
                <a:solidFill>
                  <a:schemeClr val="tx1"/>
                </a:solidFill>
              </a:rPr>
              <a:t>Upline</a:t>
            </a:r>
            <a:r>
              <a:rPr lang="en-US" sz="2000" dirty="0" smtClean="0">
                <a:solidFill>
                  <a:schemeClr val="tx1"/>
                </a:solidFill>
              </a:rPr>
              <a:t> #37</a:t>
            </a:r>
          </a:p>
          <a:p>
            <a:pPr marL="342900" indent="-342900" algn="l">
              <a:buFont typeface="Arial" panose="020B0604020202020204" pitchFamily="34" charset="0"/>
              <a:buChar char="•"/>
            </a:pPr>
            <a:r>
              <a:rPr lang="en-US" sz="2000" dirty="0" smtClean="0">
                <a:solidFill>
                  <a:schemeClr val="tx1"/>
                </a:solidFill>
              </a:rPr>
              <a:t>Michael Hyatt </a:t>
            </a:r>
            <a:r>
              <a:rPr lang="en-US" sz="2000" dirty="0" smtClean="0">
                <a:solidFill>
                  <a:schemeClr val="tx1"/>
                </a:solidFill>
              </a:rPr>
              <a:t>“This </a:t>
            </a:r>
            <a:r>
              <a:rPr lang="en-US" sz="2000" dirty="0" smtClean="0">
                <a:solidFill>
                  <a:schemeClr val="tx1"/>
                </a:solidFill>
              </a:rPr>
              <a:t>is Your </a:t>
            </a:r>
            <a:r>
              <a:rPr lang="en-US" sz="2000" dirty="0" smtClean="0">
                <a:solidFill>
                  <a:schemeClr val="tx1"/>
                </a:solidFill>
              </a:rPr>
              <a:t>Life” </a:t>
            </a:r>
            <a:r>
              <a:rPr lang="en-US" sz="2000" dirty="0" smtClean="0">
                <a:solidFill>
                  <a:schemeClr val="tx1"/>
                </a:solidFill>
              </a:rPr>
              <a:t>(most episodes)</a:t>
            </a:r>
          </a:p>
          <a:p>
            <a:pPr marL="342900" indent="-342900" algn="l">
              <a:buFont typeface="Arial" panose="020B0604020202020204" pitchFamily="34" charset="0"/>
              <a:buChar char="•"/>
            </a:pPr>
            <a:r>
              <a:rPr lang="en-US" sz="2000" dirty="0" smtClean="0">
                <a:solidFill>
                  <a:schemeClr val="tx1"/>
                </a:solidFill>
              </a:rPr>
              <a:t>Network Marketing Pro: Margie </a:t>
            </a:r>
            <a:r>
              <a:rPr lang="en-US" sz="2000" dirty="0" err="1" smtClean="0">
                <a:solidFill>
                  <a:schemeClr val="tx1"/>
                </a:solidFill>
              </a:rPr>
              <a:t>Aliprandi</a:t>
            </a:r>
            <a:endParaRPr lang="en-US" sz="2000" dirty="0">
              <a:solidFill>
                <a:schemeClr val="tx1"/>
              </a:solidFill>
            </a:endParaRP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781535" y="1079500"/>
            <a:ext cx="2737087" cy="3649449"/>
          </a:xfrm>
          <a:prstGeom prst="rect">
            <a:avLst/>
          </a:prstGeom>
        </p:spPr>
      </p:pic>
      <p:sp>
        <p:nvSpPr>
          <p:cNvPr id="5" name="TextBox 4"/>
          <p:cNvSpPr txBox="1"/>
          <p:nvPr/>
        </p:nvSpPr>
        <p:spPr>
          <a:xfrm>
            <a:off x="5397691" y="4807779"/>
            <a:ext cx="837089" cy="369332"/>
          </a:xfrm>
          <a:prstGeom prst="rect">
            <a:avLst/>
          </a:prstGeom>
          <a:noFill/>
        </p:spPr>
        <p:txBody>
          <a:bodyPr wrap="none" rtlCol="0">
            <a:spAutoFit/>
          </a:bodyPr>
          <a:lstStyle/>
          <a:p>
            <a:r>
              <a:rPr lang="en-US" dirty="0" smtClean="0"/>
              <a:t>Harper</a:t>
            </a:r>
            <a:endParaRPr lang="en-US" dirty="0"/>
          </a:p>
        </p:txBody>
      </p:sp>
    </p:spTree>
    <p:extLst>
      <p:ext uri="{BB962C8B-B14F-4D97-AF65-F5344CB8AC3E}">
        <p14:creationId xmlns:p14="http://schemas.microsoft.com/office/powerpoint/2010/main" val="179200051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9337" y="234539"/>
            <a:ext cx="6443133" cy="640688"/>
          </a:xfrm>
          <a:ln>
            <a:solidFill>
              <a:schemeClr val="accent1"/>
            </a:solidFill>
          </a:ln>
        </p:spPr>
        <p:txBody>
          <a:bodyPr>
            <a:normAutofit/>
          </a:bodyPr>
          <a:lstStyle/>
          <a:p>
            <a:r>
              <a:rPr lang="en-US" sz="3200" dirty="0" smtClean="0"/>
              <a:t>Action Steps for Session </a:t>
            </a:r>
            <a:r>
              <a:rPr lang="en-US" sz="3200" dirty="0"/>
              <a:t>7</a:t>
            </a:r>
          </a:p>
        </p:txBody>
      </p:sp>
      <p:sp>
        <p:nvSpPr>
          <p:cNvPr id="3" name="Content Placeholder 2"/>
          <p:cNvSpPr>
            <a:spLocks noGrp="1"/>
          </p:cNvSpPr>
          <p:nvPr>
            <p:ph idx="1"/>
          </p:nvPr>
        </p:nvSpPr>
        <p:spPr>
          <a:xfrm>
            <a:off x="457200" y="888500"/>
            <a:ext cx="8229600" cy="2709934"/>
          </a:xfrm>
        </p:spPr>
        <p:txBody>
          <a:bodyPr>
            <a:normAutofit lnSpcReduction="10000"/>
          </a:bodyPr>
          <a:lstStyle/>
          <a:p>
            <a:r>
              <a:rPr lang="en-US" sz="2000" dirty="0" smtClean="0"/>
              <a:t>Use this Immune information to set up activities – In Home Event, Facebook event, Zoom meetings, 1-on-1 appointments…</a:t>
            </a:r>
          </a:p>
          <a:p>
            <a:r>
              <a:rPr lang="en-US" sz="2000" dirty="0" smtClean="0"/>
              <a:t>Set your goal for how much NEW PV, you would like to generate.  Do the math so you know how many people you need to talk to this month.</a:t>
            </a:r>
          </a:p>
          <a:p>
            <a:r>
              <a:rPr lang="en-US" sz="2000" dirty="0" smtClean="0"/>
              <a:t>Practice your close with a business invitation.</a:t>
            </a:r>
          </a:p>
          <a:p>
            <a:r>
              <a:rPr lang="en-US" sz="2000" dirty="0" smtClean="0"/>
              <a:t>Really take a look at your thinking… Is it healthy and growing?  Do you need help to grow your thinking?  Utilize the resources that Harper mentioned today.</a:t>
            </a:r>
          </a:p>
          <a:p>
            <a:endParaRPr lang="en-US" sz="2000" dirty="0" smtClean="0"/>
          </a:p>
          <a:p>
            <a:endParaRPr lang="en-US" sz="2000" dirty="0"/>
          </a:p>
          <a:p>
            <a:endParaRPr lang="en-US" sz="2000" dirty="0" smtClean="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03946" y="3421902"/>
            <a:ext cx="4601570" cy="1880892"/>
          </a:xfrm>
          <a:prstGeom prst="rect">
            <a:avLst/>
          </a:prstGeom>
        </p:spPr>
      </p:pic>
      <p:sp>
        <p:nvSpPr>
          <p:cNvPr id="5" name="TextBox 4"/>
          <p:cNvSpPr txBox="1"/>
          <p:nvPr/>
        </p:nvSpPr>
        <p:spPr>
          <a:xfrm>
            <a:off x="8154537" y="4667534"/>
            <a:ext cx="837089" cy="369332"/>
          </a:xfrm>
          <a:prstGeom prst="rect">
            <a:avLst/>
          </a:prstGeom>
          <a:noFill/>
        </p:spPr>
        <p:txBody>
          <a:bodyPr wrap="none" rtlCol="0">
            <a:spAutoFit/>
          </a:bodyPr>
          <a:lstStyle/>
          <a:p>
            <a:r>
              <a:rPr lang="en-US" dirty="0" smtClean="0"/>
              <a:t>Harper</a:t>
            </a:r>
            <a:endParaRPr lang="en-US" dirty="0"/>
          </a:p>
        </p:txBody>
      </p:sp>
    </p:spTree>
    <p:extLst>
      <p:ext uri="{BB962C8B-B14F-4D97-AF65-F5344CB8AC3E}">
        <p14:creationId xmlns:p14="http://schemas.microsoft.com/office/powerpoint/2010/main" val="371140053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 name="Shape 54"/>
          <p:cNvSpPr/>
          <p:nvPr/>
        </p:nvSpPr>
        <p:spPr>
          <a:xfrm>
            <a:off x="614116" y="541973"/>
            <a:ext cx="8072684" cy="523220"/>
          </a:xfrm>
          <a:prstGeom prst="rect">
            <a:avLst/>
          </a:prstGeom>
          <a:ln w="12700">
            <a:solidFill>
              <a:schemeClr val="tx2">
                <a:lumMod val="60000"/>
                <a:lumOff val="40000"/>
              </a:schemeClr>
            </a:solidFill>
            <a:miter lim="400000"/>
          </a:ln>
          <a:extLst>
            <a:ext uri="{C572A759-6A51-4108-AA02-DFA0A04FC94B}">
              <ma14:wrappingTextBoxFlag xmlns="" xmlns:ma14="http://schemas.microsoft.com/office/mac/drawingml/2011/main" val="1"/>
            </a:ext>
          </a:extLst>
        </p:spPr>
        <p:txBody>
          <a:bodyPr wrap="square" lIns="45719" rIns="45719">
            <a:spAutoFit/>
          </a:bodyPr>
          <a:lstStyle>
            <a:lvl1pPr>
              <a:defRPr sz="2800">
                <a:latin typeface="Arial"/>
                <a:ea typeface="Arial"/>
                <a:cs typeface="Arial"/>
                <a:sym typeface="Arial"/>
              </a:defRPr>
            </a:lvl1pPr>
          </a:lstStyle>
          <a:p>
            <a:pPr lvl="0">
              <a:defRPr sz="1800"/>
            </a:pPr>
            <a:r>
              <a:rPr lang="en-US" sz="2800" dirty="0" smtClean="0"/>
              <a:t>Nutritional Support for Stress, Mood &amp; Depression</a:t>
            </a:r>
            <a:r>
              <a:rPr sz="2800" dirty="0" smtClean="0"/>
              <a:t> </a:t>
            </a:r>
            <a:r>
              <a:rPr lang="en-US" sz="2800" dirty="0" smtClean="0"/>
              <a:t> </a:t>
            </a:r>
            <a:endParaRPr sz="2800" dirty="0"/>
          </a:p>
        </p:txBody>
      </p:sp>
      <p:sp>
        <p:nvSpPr>
          <p:cNvPr id="55" name="Shape 55"/>
          <p:cNvSpPr/>
          <p:nvPr/>
        </p:nvSpPr>
        <p:spPr>
          <a:xfrm>
            <a:off x="378259" y="1467387"/>
            <a:ext cx="6534170" cy="2677656"/>
          </a:xfrm>
          <a:prstGeom prst="rect">
            <a:avLst/>
          </a:prstGeom>
          <a:ln w="12700">
            <a:miter lim="400000"/>
          </a:ln>
          <a:extLst>
            <a:ext uri="{C572A759-6A51-4108-AA02-DFA0A04FC94B}">
              <ma14:wrappingTextBoxFlag xmlns="" xmlns:ma14="http://schemas.microsoft.com/office/mac/drawingml/2011/main" val="1"/>
            </a:ext>
          </a:extLst>
        </p:spPr>
        <p:txBody>
          <a:bodyPr wrap="square" lIns="45719" rIns="45719">
            <a:spAutoFit/>
          </a:bodyPr>
          <a:lstStyle/>
          <a:p>
            <a:pPr marL="180473" lvl="0" indent="-180473">
              <a:buSzPct val="100000"/>
              <a:buChar char="•"/>
            </a:pPr>
            <a:r>
              <a:rPr sz="2800" dirty="0">
                <a:latin typeface="Arial"/>
                <a:ea typeface="Arial"/>
                <a:cs typeface="Arial"/>
                <a:sym typeface="Arial"/>
              </a:rPr>
              <a:t>Shaklee Life Energizing Shake </a:t>
            </a:r>
          </a:p>
          <a:p>
            <a:pPr marL="180473" lvl="0" indent="-180473">
              <a:buSzPct val="100000"/>
              <a:buChar char="•"/>
            </a:pPr>
            <a:r>
              <a:rPr sz="2800" dirty="0">
                <a:latin typeface="Arial"/>
                <a:ea typeface="Arial"/>
                <a:cs typeface="Arial"/>
                <a:sym typeface="Arial"/>
              </a:rPr>
              <a:t>Vitalizer</a:t>
            </a:r>
          </a:p>
          <a:p>
            <a:pPr marL="180473" lvl="0" indent="-180473">
              <a:buSzPct val="100000"/>
              <a:buChar char="•"/>
            </a:pPr>
            <a:r>
              <a:rPr sz="2800" dirty="0">
                <a:latin typeface="Arial"/>
                <a:ea typeface="Arial"/>
                <a:cs typeface="Arial"/>
                <a:sym typeface="Arial"/>
              </a:rPr>
              <a:t>B-Complex</a:t>
            </a:r>
          </a:p>
          <a:p>
            <a:pPr marL="180473" lvl="0" indent="-180473">
              <a:buSzPct val="100000"/>
              <a:buChar char="•"/>
            </a:pPr>
            <a:r>
              <a:rPr sz="2800" dirty="0">
                <a:latin typeface="Arial"/>
                <a:ea typeface="Arial"/>
                <a:cs typeface="Arial"/>
                <a:sym typeface="Arial"/>
              </a:rPr>
              <a:t>Stress Relief Complex</a:t>
            </a:r>
          </a:p>
          <a:p>
            <a:pPr marL="180473" lvl="0" indent="-180473">
              <a:buSzPct val="100000"/>
              <a:buChar char="•"/>
            </a:pPr>
            <a:r>
              <a:rPr sz="2800" dirty="0">
                <a:latin typeface="Arial"/>
                <a:ea typeface="Arial"/>
                <a:cs typeface="Arial"/>
                <a:sym typeface="Arial"/>
              </a:rPr>
              <a:t>Mood lift</a:t>
            </a:r>
          </a:p>
          <a:p>
            <a:pPr marL="180473" lvl="0" indent="-180473">
              <a:buSzPct val="100000"/>
              <a:buChar char="•"/>
            </a:pPr>
            <a:r>
              <a:rPr sz="2800" dirty="0">
                <a:latin typeface="Arial"/>
                <a:ea typeface="Arial"/>
                <a:cs typeface="Arial"/>
                <a:sym typeface="Arial"/>
              </a:rPr>
              <a:t>Vita-D</a:t>
            </a:r>
          </a:p>
        </p:txBody>
      </p:sp>
      <p:pic>
        <p:nvPicPr>
          <p:cNvPr id="3" name="Picture 2"/>
          <p:cNvPicPr>
            <a:picLocks noChangeAspect="1"/>
          </p:cNvPicPr>
          <p:nvPr/>
        </p:nvPicPr>
        <p:blipFill>
          <a:blip r:embed="rId2"/>
          <a:stretch>
            <a:fillRect/>
          </a:stretch>
        </p:blipFill>
        <p:spPr>
          <a:xfrm>
            <a:off x="5417826" y="1906092"/>
            <a:ext cx="2492459" cy="2492459"/>
          </a:xfrm>
          <a:prstGeom prst="rect">
            <a:avLst/>
          </a:prstGeom>
        </p:spPr>
      </p:pic>
      <p:pic>
        <p:nvPicPr>
          <p:cNvPr id="4" name="Picture 3"/>
          <p:cNvPicPr>
            <a:picLocks noChangeAspect="1"/>
          </p:cNvPicPr>
          <p:nvPr/>
        </p:nvPicPr>
        <p:blipFill>
          <a:blip r:embed="rId3"/>
          <a:stretch>
            <a:fillRect/>
          </a:stretch>
        </p:blipFill>
        <p:spPr>
          <a:xfrm>
            <a:off x="7275286" y="1203595"/>
            <a:ext cx="1770741" cy="1770741"/>
          </a:xfrm>
          <a:prstGeom prst="rect">
            <a:avLst/>
          </a:prstGeom>
        </p:spPr>
      </p:pic>
      <p:pic>
        <p:nvPicPr>
          <p:cNvPr id="2" name="Picture 1"/>
          <p:cNvPicPr>
            <a:picLocks noChangeAspect="1"/>
          </p:cNvPicPr>
          <p:nvPr/>
        </p:nvPicPr>
        <p:blipFill>
          <a:blip r:embed="rId4"/>
          <a:stretch>
            <a:fillRect/>
          </a:stretch>
        </p:blipFill>
        <p:spPr>
          <a:xfrm>
            <a:off x="7275286" y="2974336"/>
            <a:ext cx="1848387" cy="1848387"/>
          </a:xfrm>
          <a:prstGeom prst="rect">
            <a:avLst/>
          </a:prstGeom>
        </p:spPr>
      </p:pic>
      <p:pic>
        <p:nvPicPr>
          <p:cNvPr id="5" name="Picture 4"/>
          <p:cNvPicPr>
            <a:picLocks noChangeAspect="1"/>
          </p:cNvPicPr>
          <p:nvPr/>
        </p:nvPicPr>
        <p:blipFill>
          <a:blip r:embed="rId5"/>
          <a:stretch>
            <a:fillRect/>
          </a:stretch>
        </p:blipFill>
        <p:spPr>
          <a:xfrm>
            <a:off x="4145887" y="3025505"/>
            <a:ext cx="2075543" cy="2075543"/>
          </a:xfrm>
          <a:prstGeom prst="rect">
            <a:avLst/>
          </a:prstGeom>
        </p:spPr>
      </p:pic>
      <p:sp>
        <p:nvSpPr>
          <p:cNvPr id="6" name="TextBox 5"/>
          <p:cNvSpPr txBox="1"/>
          <p:nvPr/>
        </p:nvSpPr>
        <p:spPr>
          <a:xfrm>
            <a:off x="3474416" y="4724603"/>
            <a:ext cx="816314" cy="369332"/>
          </a:xfrm>
          <a:prstGeom prst="rect">
            <a:avLst/>
          </a:prstGeom>
          <a:noFill/>
        </p:spPr>
        <p:txBody>
          <a:bodyPr wrap="none" rtlCol="0">
            <a:spAutoFit/>
          </a:bodyPr>
          <a:lstStyle/>
          <a:p>
            <a:r>
              <a:rPr lang="en-US" dirty="0" smtClean="0"/>
              <a:t>Crystal</a:t>
            </a:r>
            <a:endParaRPr lang="en-US" dirty="0"/>
          </a:p>
        </p:txBody>
      </p:sp>
    </p:spTree>
    <p:extLst>
      <p:ext uri="{BB962C8B-B14F-4D97-AF65-F5344CB8AC3E}">
        <p14:creationId xmlns:p14="http://schemas.microsoft.com/office/powerpoint/2010/main" val="137072421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02858" y="316956"/>
            <a:ext cx="6103192" cy="583195"/>
          </a:xfrm>
          <a:ln>
            <a:solidFill>
              <a:schemeClr val="accent6">
                <a:lumMod val="75000"/>
              </a:schemeClr>
            </a:solidFill>
          </a:ln>
        </p:spPr>
        <p:txBody>
          <a:bodyPr>
            <a:normAutofit/>
          </a:bodyPr>
          <a:lstStyle/>
          <a:p>
            <a:r>
              <a:rPr lang="en-US" sz="2800" dirty="0" smtClean="0"/>
              <a:t>October Strategy Forum Schedule</a:t>
            </a:r>
            <a:endParaRPr lang="en-US" sz="2800" dirty="0"/>
          </a:p>
        </p:txBody>
      </p:sp>
      <p:sp>
        <p:nvSpPr>
          <p:cNvPr id="5" name="TextBox 4"/>
          <p:cNvSpPr txBox="1"/>
          <p:nvPr/>
        </p:nvSpPr>
        <p:spPr>
          <a:xfrm>
            <a:off x="548106" y="1260724"/>
            <a:ext cx="8304606" cy="1569660"/>
          </a:xfrm>
          <a:prstGeom prst="rect">
            <a:avLst/>
          </a:prstGeom>
          <a:noFill/>
        </p:spPr>
        <p:txBody>
          <a:bodyPr wrap="square" rtlCol="0">
            <a:spAutoFit/>
          </a:bodyPr>
          <a:lstStyle/>
          <a:p>
            <a:r>
              <a:rPr lang="en-US" sz="2400" dirty="0" smtClean="0"/>
              <a:t>Tuesday </a:t>
            </a:r>
            <a:r>
              <a:rPr lang="en-US" sz="2400" dirty="0"/>
              <a:t>Oct 18 </a:t>
            </a:r>
            <a:r>
              <a:rPr lang="en-US" sz="2400" dirty="0" smtClean="0"/>
              <a:t>– 5 Day Reset and Discover Shaklee outlines</a:t>
            </a:r>
          </a:p>
          <a:p>
            <a:r>
              <a:rPr lang="en-US" sz="2400" dirty="0" smtClean="0"/>
              <a:t>Tuesday </a:t>
            </a:r>
            <a:r>
              <a:rPr lang="en-US" sz="2400" dirty="0"/>
              <a:t>Oct 25 – </a:t>
            </a:r>
            <a:r>
              <a:rPr lang="en-US" sz="2400" dirty="0" smtClean="0"/>
              <a:t>The Rise of the Entrepreneur</a:t>
            </a:r>
          </a:p>
          <a:p>
            <a:endParaRPr lang="en-US" sz="2400" dirty="0"/>
          </a:p>
          <a:p>
            <a:r>
              <a:rPr lang="en-US" sz="2400" dirty="0" smtClean="0"/>
              <a:t>Tuesday Nov    -- Product Spotlight – Healthy Digestion  Collection</a:t>
            </a:r>
            <a:endParaRPr lang="en-US" sz="2400" dirty="0"/>
          </a:p>
        </p:txBody>
      </p:sp>
      <p:pic>
        <p:nvPicPr>
          <p:cNvPr id="6" name="Picture 5"/>
          <p:cNvPicPr>
            <a:picLocks noChangeAspect="1"/>
          </p:cNvPicPr>
          <p:nvPr/>
        </p:nvPicPr>
        <p:blipFill>
          <a:blip r:embed="rId2"/>
          <a:stretch>
            <a:fillRect/>
          </a:stretch>
        </p:blipFill>
        <p:spPr>
          <a:xfrm>
            <a:off x="2521857" y="3200363"/>
            <a:ext cx="4644571" cy="1943137"/>
          </a:xfrm>
          <a:prstGeom prst="rect">
            <a:avLst/>
          </a:prstGeom>
        </p:spPr>
      </p:pic>
    </p:spTree>
    <p:extLst>
      <p:ext uri="{BB962C8B-B14F-4D97-AF65-F5344CB8AC3E}">
        <p14:creationId xmlns:p14="http://schemas.microsoft.com/office/powerpoint/2010/main" val="4066387602"/>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88347" y="228600"/>
            <a:ext cx="7009920" cy="822722"/>
          </a:xfrm>
        </p:spPr>
        <p:txBody>
          <a:bodyPr>
            <a:normAutofit fontScale="90000"/>
            <a:scene3d>
              <a:camera prst="orthographicFront"/>
              <a:lightRig rig="harsh" dir="t"/>
            </a:scene3d>
            <a:sp3d extrusionH="57150" prstMaterial="matte">
              <a:bevelT w="63500" h="12700" prst="angle"/>
              <a:contourClr>
                <a:schemeClr val="bg1">
                  <a:lumMod val="65000"/>
                </a:schemeClr>
              </a:contourClr>
            </a:sp3d>
          </a:bodyPr>
          <a:lstStyle/>
          <a:p>
            <a:pPr algn="ctr"/>
            <a:r>
              <a:rPr lang="en-US" sz="3600" b="1" dirty="0" smtClean="0">
                <a:ln/>
                <a:solidFill>
                  <a:schemeClr val="accent6"/>
                </a:solidFill>
                <a:latin typeface="Calibri" charset="0"/>
                <a:ea typeface="Calibri" charset="0"/>
                <a:cs typeface="Calibri" charset="0"/>
              </a:rPr>
              <a:t>Shaklee Video &amp; Audio Archives</a:t>
            </a:r>
            <a:r>
              <a:rPr lang="en-US" b="1" dirty="0" smtClean="0">
                <a:ln/>
                <a:solidFill>
                  <a:schemeClr val="accent6"/>
                </a:solidFill>
                <a:latin typeface="Calibri" charset="0"/>
                <a:ea typeface="Calibri" charset="0"/>
                <a:cs typeface="Calibri" charset="0"/>
              </a:rPr>
              <a:t/>
            </a:r>
            <a:br>
              <a:rPr lang="en-US" b="1" dirty="0" smtClean="0">
                <a:ln/>
                <a:solidFill>
                  <a:schemeClr val="accent6"/>
                </a:solidFill>
                <a:latin typeface="Calibri" charset="0"/>
                <a:ea typeface="Calibri" charset="0"/>
                <a:cs typeface="Calibri" charset="0"/>
              </a:rPr>
            </a:br>
            <a:r>
              <a:rPr lang="en-US" sz="1700" b="1" dirty="0">
                <a:ln/>
                <a:solidFill>
                  <a:schemeClr val="accent6"/>
                </a:solidFill>
                <a:latin typeface="Calibri" charset="0"/>
                <a:ea typeface="Calibri" charset="0"/>
                <a:cs typeface="Calibri" charset="0"/>
              </a:rPr>
              <a:t>This webinar is archived on </a:t>
            </a:r>
            <a:r>
              <a:rPr lang="en-US" sz="1700" b="1" dirty="0" err="1">
                <a:ln/>
                <a:solidFill>
                  <a:schemeClr val="accent6"/>
                </a:solidFill>
                <a:latin typeface="Calibri" charset="0"/>
                <a:ea typeface="Calibri" charset="0"/>
                <a:cs typeface="Calibri" charset="0"/>
              </a:rPr>
              <a:t>BetterFutureStartsToday.net</a:t>
            </a:r>
            <a:endParaRPr lang="en-US" sz="1700" b="1" dirty="0">
              <a:ln/>
              <a:solidFill>
                <a:schemeClr val="accent6"/>
              </a:solidFill>
              <a:latin typeface="Calibri" charset="0"/>
              <a:ea typeface="Calibri" charset="0"/>
              <a:cs typeface="Calibri" charset="0"/>
            </a:endParaRPr>
          </a:p>
        </p:txBody>
      </p:sp>
      <p:pic>
        <p:nvPicPr>
          <p:cNvPr id="4" name="Picture 3"/>
          <p:cNvPicPr>
            <a:picLocks noChangeAspect="1"/>
          </p:cNvPicPr>
          <p:nvPr/>
        </p:nvPicPr>
        <p:blipFill>
          <a:blip r:embed="rId2"/>
          <a:stretch>
            <a:fillRect/>
          </a:stretch>
        </p:blipFill>
        <p:spPr>
          <a:xfrm>
            <a:off x="524933" y="1152725"/>
            <a:ext cx="3517131" cy="1784074"/>
          </a:xfrm>
          <a:prstGeom prst="rect">
            <a:avLst/>
          </a:prstGeom>
        </p:spPr>
      </p:pic>
      <p:pic>
        <p:nvPicPr>
          <p:cNvPr id="5" name="Picture 4"/>
          <p:cNvPicPr>
            <a:picLocks noChangeAspect="1"/>
          </p:cNvPicPr>
          <p:nvPr/>
        </p:nvPicPr>
        <p:blipFill>
          <a:blip r:embed="rId3"/>
          <a:stretch>
            <a:fillRect/>
          </a:stretch>
        </p:blipFill>
        <p:spPr>
          <a:xfrm>
            <a:off x="4667250" y="3691467"/>
            <a:ext cx="4171950" cy="951020"/>
          </a:xfrm>
          <a:prstGeom prst="rect">
            <a:avLst/>
          </a:prstGeom>
        </p:spPr>
      </p:pic>
      <p:sp>
        <p:nvSpPr>
          <p:cNvPr id="7" name="TextBox 6"/>
          <p:cNvSpPr txBox="1"/>
          <p:nvPr/>
        </p:nvSpPr>
        <p:spPr>
          <a:xfrm>
            <a:off x="771526" y="4642487"/>
            <a:ext cx="7600949" cy="346249"/>
          </a:xfrm>
          <a:prstGeom prst="rect">
            <a:avLst/>
          </a:prstGeom>
          <a:ln>
            <a:solidFill>
              <a:schemeClr val="accent6"/>
            </a:solidFill>
          </a:ln>
        </p:spPr>
        <p:style>
          <a:lnRef idx="2">
            <a:schemeClr val="accent2"/>
          </a:lnRef>
          <a:fillRef idx="1">
            <a:schemeClr val="lt1"/>
          </a:fillRef>
          <a:effectRef idx="0">
            <a:schemeClr val="accent2"/>
          </a:effectRef>
          <a:fontRef idx="minor">
            <a:schemeClr val="dk1"/>
          </a:fontRef>
        </p:style>
        <p:txBody>
          <a:bodyPr wrap="square" lIns="68580" tIns="34290" rIns="68580" bIns="34290" rtlCol="0">
            <a:spAutoFit/>
          </a:bodyPr>
          <a:lstStyle/>
          <a:p>
            <a:pPr algn="ctr"/>
            <a:r>
              <a:rPr lang="en-US" b="1" u="sng" dirty="0">
                <a:ln w="0"/>
                <a:solidFill>
                  <a:srgbClr val="FF0000"/>
                </a:solidFill>
                <a:effectLst>
                  <a:outerShdw blurRad="38100" dist="25400" dir="5400000" algn="ctr" rotWithShape="0">
                    <a:srgbClr val="6E747A">
                      <a:alpha val="43000"/>
                    </a:srgbClr>
                  </a:outerShdw>
                </a:effectLst>
              </a:rPr>
              <a:t>Limited Time Special </a:t>
            </a:r>
            <a:r>
              <a:rPr lang="en-US" b="1" u="sng" dirty="0">
                <a:ln w="0"/>
                <a:solidFill>
                  <a:schemeClr val="accent1"/>
                </a:solidFill>
                <a:effectLst>
                  <a:outerShdw blurRad="38100" dist="25400" dir="5400000" algn="ctr" rotWithShape="0">
                    <a:srgbClr val="6E747A">
                      <a:alpha val="43000"/>
                    </a:srgbClr>
                  </a:outerShdw>
                </a:effectLst>
              </a:rPr>
              <a:t>- Subscribe Today here</a:t>
            </a:r>
            <a:r>
              <a:rPr lang="en-US" b="1" dirty="0">
                <a:ln w="0"/>
                <a:solidFill>
                  <a:schemeClr val="accent1"/>
                </a:solidFill>
                <a:effectLst>
                  <a:outerShdw blurRad="38100" dist="25400" dir="5400000" algn="ctr" rotWithShape="0">
                    <a:srgbClr val="6E747A">
                      <a:alpha val="43000"/>
                    </a:srgbClr>
                  </a:outerShdw>
                </a:effectLst>
              </a:rPr>
              <a:t>:  </a:t>
            </a:r>
            <a:r>
              <a:rPr lang="en-US" b="1" dirty="0">
                <a:ln w="0"/>
                <a:solidFill>
                  <a:srgbClr val="00B050"/>
                </a:solidFill>
                <a:effectLst>
                  <a:outerShdw blurRad="38100" dist="25400" dir="5400000" algn="ctr" rotWithShape="0">
                    <a:srgbClr val="6E747A">
                      <a:alpha val="43000"/>
                    </a:srgbClr>
                  </a:outerShdw>
                </a:effectLst>
              </a:rPr>
              <a:t>http://</a:t>
            </a:r>
            <a:r>
              <a:rPr lang="en-US" b="1" dirty="0" err="1">
                <a:ln w="0"/>
                <a:solidFill>
                  <a:srgbClr val="00B050"/>
                </a:solidFill>
                <a:effectLst>
                  <a:outerShdw blurRad="38100" dist="25400" dir="5400000" algn="ctr" rotWithShape="0">
                    <a:srgbClr val="6E747A">
                      <a:alpha val="43000"/>
                    </a:srgbClr>
                  </a:outerShdw>
                </a:effectLst>
              </a:rPr>
              <a:t>bit.ly</a:t>
            </a:r>
            <a:r>
              <a:rPr lang="en-US" b="1" dirty="0">
                <a:ln w="0"/>
                <a:solidFill>
                  <a:srgbClr val="00B050"/>
                </a:solidFill>
                <a:effectLst>
                  <a:outerShdw blurRad="38100" dist="25400" dir="5400000" algn="ctr" rotWithShape="0">
                    <a:srgbClr val="6E747A">
                      <a:alpha val="43000"/>
                    </a:srgbClr>
                  </a:outerShdw>
                </a:effectLst>
              </a:rPr>
              <a:t>/</a:t>
            </a:r>
            <a:r>
              <a:rPr lang="en-US" b="1" dirty="0" err="1">
                <a:ln w="0"/>
                <a:solidFill>
                  <a:srgbClr val="00B050"/>
                </a:solidFill>
                <a:effectLst>
                  <a:outerShdw blurRad="38100" dist="25400" dir="5400000" algn="ctr" rotWithShape="0">
                    <a:srgbClr val="6E747A">
                      <a:alpha val="43000"/>
                    </a:srgbClr>
                  </a:outerShdw>
                </a:effectLst>
              </a:rPr>
              <a:t>bhwebinarspecial</a:t>
            </a:r>
            <a:endParaRPr lang="en-US" b="1" dirty="0">
              <a:ln w="0"/>
              <a:solidFill>
                <a:srgbClr val="00B050"/>
              </a:solidFill>
              <a:effectLst>
                <a:outerShdw blurRad="38100" dist="25400" dir="5400000" algn="ctr" rotWithShape="0">
                  <a:srgbClr val="6E747A">
                    <a:alpha val="43000"/>
                  </a:srgbClr>
                </a:outerShdw>
              </a:effectLst>
            </a:endParaRPr>
          </a:p>
        </p:txBody>
      </p:sp>
      <p:sp>
        <p:nvSpPr>
          <p:cNvPr id="8" name="TextBox 7"/>
          <p:cNvSpPr txBox="1"/>
          <p:nvPr/>
        </p:nvSpPr>
        <p:spPr>
          <a:xfrm>
            <a:off x="4325215" y="1051322"/>
            <a:ext cx="4717474" cy="2839239"/>
          </a:xfrm>
          <a:prstGeom prst="rect">
            <a:avLst/>
          </a:prstGeom>
          <a:noFill/>
        </p:spPr>
        <p:txBody>
          <a:bodyPr wrap="square" lIns="68580" tIns="34290" rIns="68580" bIns="34290" rtlCol="0">
            <a:spAutoFit/>
          </a:bodyPr>
          <a:lstStyle/>
          <a:p>
            <a:pPr marL="214313" indent="-214313">
              <a:buFont typeface="Arial" panose="020B0604020202020204" pitchFamily="34" charset="0"/>
              <a:buChar char="•"/>
            </a:pPr>
            <a:r>
              <a:rPr lang="en-US" sz="1400" b="1" dirty="0"/>
              <a:t>Your subscription directly supports maintaining this webinar Room</a:t>
            </a:r>
          </a:p>
          <a:p>
            <a:pPr marL="214313" indent="-214313">
              <a:buFont typeface="Arial" panose="020B0604020202020204" pitchFamily="34" charset="0"/>
              <a:buChar char="•"/>
            </a:pPr>
            <a:r>
              <a:rPr lang="en-US" sz="1400" dirty="0"/>
              <a:t>Best Shaklee Field Training Archive Available Anywhere</a:t>
            </a:r>
          </a:p>
          <a:p>
            <a:pPr marL="214313" indent="-214313">
              <a:buFont typeface="Arial" panose="020B0604020202020204" pitchFamily="34" charset="0"/>
              <a:buChar char="•"/>
            </a:pPr>
            <a:r>
              <a:rPr lang="en-US" sz="1400" b="1" dirty="0"/>
              <a:t>Largest online Shaklee Media Library</a:t>
            </a:r>
          </a:p>
          <a:p>
            <a:pPr marL="214313" indent="-214313">
              <a:buFont typeface="Arial" panose="020B0604020202020204" pitchFamily="34" charset="0"/>
              <a:buChar char="•"/>
            </a:pPr>
            <a:r>
              <a:rPr lang="en-US" sz="1400" dirty="0"/>
              <a:t>Over 500 Shaklee audio/video recordings and growing weekly</a:t>
            </a:r>
          </a:p>
          <a:p>
            <a:pPr marL="214313" indent="-214313">
              <a:buFont typeface="Arial" panose="020B0604020202020204" pitchFamily="34" charset="0"/>
              <a:buChar char="•"/>
            </a:pPr>
            <a:r>
              <a:rPr lang="en-US" sz="1400" dirty="0"/>
              <a:t>Automated Learn &amp; Earn Program (included but optional)</a:t>
            </a:r>
          </a:p>
          <a:p>
            <a:pPr marL="214313" indent="-214313">
              <a:buFont typeface="Arial" panose="020B0604020202020204" pitchFamily="34" charset="0"/>
              <a:buChar char="•"/>
            </a:pPr>
            <a:r>
              <a:rPr lang="en-US" sz="1400" dirty="0"/>
              <a:t>Dedicated Shaklee Business Resource Website  </a:t>
            </a:r>
          </a:p>
          <a:p>
            <a:pPr marL="214313" indent="-214313">
              <a:buFont typeface="Arial" panose="020B0604020202020204" pitchFamily="34" charset="0"/>
              <a:buChar char="•"/>
            </a:pPr>
            <a:r>
              <a:rPr lang="en-US" sz="1400" dirty="0"/>
              <a:t>Dedicated Shaklee Business Presentation Website</a:t>
            </a:r>
          </a:p>
          <a:p>
            <a:pPr marL="214313" indent="-214313">
              <a:buFont typeface="Arial" panose="020B0604020202020204" pitchFamily="34" charset="0"/>
              <a:buChar char="•"/>
            </a:pPr>
            <a:r>
              <a:rPr lang="en-US" sz="1400" b="1" dirty="0"/>
              <a:t>Four Podcasts included</a:t>
            </a:r>
          </a:p>
          <a:p>
            <a:pPr marL="214313" indent="-214313">
              <a:buFont typeface="Arial" panose="020B0604020202020204" pitchFamily="34" charset="0"/>
              <a:buChar char="•"/>
            </a:pPr>
            <a:r>
              <a:rPr lang="en-US" sz="1400" dirty="0"/>
              <a:t>Video archive of Training webinars </a:t>
            </a:r>
          </a:p>
          <a:p>
            <a:pPr marL="214313" indent="-214313">
              <a:buFont typeface="Arial" panose="020B0604020202020204" pitchFamily="34" charset="0"/>
              <a:buChar char="•"/>
            </a:pPr>
            <a:r>
              <a:rPr lang="en-US" sz="1400" dirty="0"/>
              <a:t>And much, much more for only $16.99/month</a:t>
            </a:r>
          </a:p>
          <a:p>
            <a:pPr marL="214313" indent="-214313">
              <a:buFont typeface="Arial" panose="020B0604020202020204" pitchFamily="34" charset="0"/>
              <a:buChar char="•"/>
            </a:pPr>
            <a:endParaRPr lang="en-US" sz="1200" dirty="0"/>
          </a:p>
        </p:txBody>
      </p:sp>
      <p:sp>
        <p:nvSpPr>
          <p:cNvPr id="9" name="TextBox 8"/>
          <p:cNvSpPr txBox="1"/>
          <p:nvPr/>
        </p:nvSpPr>
        <p:spPr>
          <a:xfrm>
            <a:off x="288347" y="3038201"/>
            <a:ext cx="3753717" cy="1777410"/>
          </a:xfrm>
          <a:prstGeom prst="rect">
            <a:avLst/>
          </a:prstGeom>
          <a:noFill/>
        </p:spPr>
        <p:txBody>
          <a:bodyPr wrap="square" lIns="68580" tIns="34290" rIns="68580" bIns="34290" rtlCol="0">
            <a:spAutoFit/>
          </a:bodyPr>
          <a:lstStyle/>
          <a:p>
            <a:pPr algn="ctr"/>
            <a:r>
              <a:rPr lang="en-US" b="1" u="sng" dirty="0">
                <a:solidFill>
                  <a:srgbClr val="00B050"/>
                </a:solidFill>
              </a:rPr>
              <a:t>5 Personalized Websites Included</a:t>
            </a:r>
          </a:p>
          <a:p>
            <a:pPr algn="ctr"/>
            <a:r>
              <a:rPr lang="en-US" sz="1500" b="1" dirty="0">
                <a:solidFill>
                  <a:srgbClr val="00B050"/>
                </a:solidFill>
              </a:rPr>
              <a:t>www.BetterHealthIn31Days.com</a:t>
            </a:r>
          </a:p>
          <a:p>
            <a:pPr algn="ctr"/>
            <a:r>
              <a:rPr lang="en-US" sz="1500" b="1" dirty="0">
                <a:solidFill>
                  <a:srgbClr val="00B050"/>
                </a:solidFill>
              </a:rPr>
              <a:t>www.BetterFutureStartsToday.com</a:t>
            </a:r>
          </a:p>
          <a:p>
            <a:pPr algn="ctr"/>
            <a:r>
              <a:rPr lang="en-US" sz="1500" b="1" dirty="0">
                <a:solidFill>
                  <a:srgbClr val="00B050"/>
                </a:solidFill>
              </a:rPr>
              <a:t>www.BetterFutureStartsToday.net</a:t>
            </a:r>
          </a:p>
          <a:p>
            <a:pPr algn="ctr"/>
            <a:r>
              <a:rPr lang="en-US" sz="1500" b="1" dirty="0">
                <a:solidFill>
                  <a:srgbClr val="00B050"/>
                </a:solidFill>
              </a:rPr>
              <a:t>www.FeelBetterIn30Days.com</a:t>
            </a:r>
          </a:p>
          <a:p>
            <a:pPr algn="ctr"/>
            <a:r>
              <a:rPr lang="en-US" sz="1500" b="1" dirty="0" err="1">
                <a:solidFill>
                  <a:srgbClr val="00B050"/>
                </a:solidFill>
              </a:rPr>
              <a:t>www.OurQuestForHealth.com</a:t>
            </a:r>
            <a:endParaRPr lang="en-US" sz="1500" b="1" dirty="0">
              <a:solidFill>
                <a:srgbClr val="00B050"/>
              </a:solidFill>
            </a:endParaRPr>
          </a:p>
          <a:p>
            <a:pPr algn="ctr"/>
            <a:endParaRPr lang="en-US" b="1" dirty="0">
              <a:solidFill>
                <a:srgbClr val="00B050"/>
              </a:solidFill>
            </a:endParaRPr>
          </a:p>
        </p:txBody>
      </p:sp>
    </p:spTree>
    <p:extLst>
      <p:ext uri="{BB962C8B-B14F-4D97-AF65-F5344CB8AC3E}">
        <p14:creationId xmlns:p14="http://schemas.microsoft.com/office/powerpoint/2010/main" val="76987789"/>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p:txBody>
          <a:bodyPr/>
          <a:lstStyle/>
          <a:p>
            <a:endParaRPr lang="en-US"/>
          </a:p>
        </p:txBody>
      </p:sp>
      <p:sp>
        <p:nvSpPr>
          <p:cNvPr id="4" name="Rectangle 3"/>
          <p:cNvSpPr/>
          <p:nvPr/>
        </p:nvSpPr>
        <p:spPr>
          <a:xfrm>
            <a:off x="489857" y="1357763"/>
            <a:ext cx="7964714" cy="1477328"/>
          </a:xfrm>
          <a:prstGeom prst="rect">
            <a:avLst/>
          </a:prstGeom>
        </p:spPr>
        <p:txBody>
          <a:bodyPr wrap="square">
            <a:spAutoFit/>
          </a:bodyPr>
          <a:lstStyle/>
          <a:p>
            <a:r>
              <a:rPr lang="en-US" dirty="0"/>
              <a:t>Jean </a:t>
            </a:r>
            <a:r>
              <a:rPr lang="en-US" dirty="0" err="1" smtClean="0"/>
              <a:t>Zbinden</a:t>
            </a:r>
            <a:r>
              <a:rPr lang="en-US" dirty="0" smtClean="0"/>
              <a:t>‎</a:t>
            </a:r>
          </a:p>
          <a:p>
            <a:r>
              <a:rPr lang="en-US" dirty="0" smtClean="0"/>
              <a:t>Why </a:t>
            </a:r>
            <a:r>
              <a:rPr lang="en-US" dirty="0"/>
              <a:t>Not You? Why Not Now? An opportunity for freedom, community and purpose.</a:t>
            </a:r>
          </a:p>
          <a:p>
            <a:r>
              <a:rPr lang="en-US" dirty="0"/>
              <a:t>August 26 ·</a:t>
            </a:r>
          </a:p>
          <a:p>
            <a:r>
              <a:rPr lang="en-US" dirty="0"/>
              <a:t> </a:t>
            </a:r>
          </a:p>
        </p:txBody>
      </p:sp>
    </p:spTree>
    <p:extLst>
      <p:ext uri="{BB962C8B-B14F-4D97-AF65-F5344CB8AC3E}">
        <p14:creationId xmlns:p14="http://schemas.microsoft.com/office/powerpoint/2010/main" val="376333227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05979"/>
            <a:ext cx="4786086" cy="857250"/>
          </a:xfrm>
        </p:spPr>
        <p:txBody>
          <a:bodyPr>
            <a:normAutofit fontScale="90000"/>
          </a:bodyPr>
          <a:lstStyle/>
          <a:p>
            <a:r>
              <a:rPr lang="en-US" sz="3200" dirty="0" smtClean="0"/>
              <a:t>Face Book Post of the Week – from Alyssa Hemmer</a:t>
            </a:r>
            <a:endParaRPr lang="en-US" sz="3200" dirty="0"/>
          </a:p>
        </p:txBody>
      </p:sp>
      <p:sp>
        <p:nvSpPr>
          <p:cNvPr id="3" name="Content Placeholder 2"/>
          <p:cNvSpPr>
            <a:spLocks noGrp="1"/>
          </p:cNvSpPr>
          <p:nvPr>
            <p:ph idx="1"/>
          </p:nvPr>
        </p:nvSpPr>
        <p:spPr>
          <a:xfrm>
            <a:off x="308430" y="1063229"/>
            <a:ext cx="4042227" cy="3907914"/>
          </a:xfrm>
        </p:spPr>
        <p:txBody>
          <a:bodyPr>
            <a:normAutofit/>
          </a:bodyPr>
          <a:lstStyle/>
          <a:p>
            <a:pPr marL="0" indent="0">
              <a:buNone/>
            </a:pPr>
            <a:r>
              <a:rPr lang="en-US" sz="2000" dirty="0"/>
              <a:t>Yesterday I posted a picture of me working my S</a:t>
            </a:r>
            <a:r>
              <a:rPr lang="en-US" sz="2000" dirty="0" smtClean="0"/>
              <a:t>haklee </a:t>
            </a:r>
            <a:r>
              <a:rPr lang="en-US" sz="2000" dirty="0"/>
              <a:t>business in the middle of my home renovation</a:t>
            </a:r>
            <a:r>
              <a:rPr lang="en-US" sz="2000" dirty="0" smtClean="0"/>
              <a:t>.</a:t>
            </a:r>
          </a:p>
          <a:p>
            <a:pPr marL="0" indent="0">
              <a:buNone/>
            </a:pPr>
            <a:r>
              <a:rPr lang="en-US" sz="2000" dirty="0" smtClean="0"/>
              <a:t> </a:t>
            </a:r>
            <a:r>
              <a:rPr lang="en-US" sz="2000" dirty="0"/>
              <a:t>Today I</a:t>
            </a:r>
            <a:r>
              <a:rPr lang="en-US" sz="2000" dirty="0" smtClean="0"/>
              <a:t> </a:t>
            </a:r>
            <a:r>
              <a:rPr lang="en-US" sz="2000" dirty="0"/>
              <a:t>had a girl comment on it asking about what I</a:t>
            </a:r>
            <a:r>
              <a:rPr lang="en-US" sz="2000" dirty="0" smtClean="0"/>
              <a:t> </a:t>
            </a:r>
            <a:r>
              <a:rPr lang="en-US" sz="2000" dirty="0"/>
              <a:t>do. </a:t>
            </a:r>
            <a:r>
              <a:rPr lang="en-US" sz="2000" dirty="0" smtClean="0"/>
              <a:t>I’m </a:t>
            </a:r>
            <a:r>
              <a:rPr lang="en-US" sz="2000" dirty="0"/>
              <a:t>sending her some info today and we are setting up a time to meet next week! </a:t>
            </a:r>
            <a:endParaRPr lang="en-US" sz="2000" dirty="0" smtClean="0"/>
          </a:p>
          <a:p>
            <a:pPr marL="0" indent="0">
              <a:buNone/>
            </a:pPr>
            <a:r>
              <a:rPr lang="en-US" sz="2000" dirty="0" smtClean="0"/>
              <a:t>A </a:t>
            </a:r>
            <a:r>
              <a:rPr lang="en-US" sz="2000" dirty="0"/>
              <a:t>great reminder that people really do see what we post on our F</a:t>
            </a:r>
            <a:r>
              <a:rPr lang="en-US" sz="2000" dirty="0" smtClean="0"/>
              <a:t>acebook </a:t>
            </a:r>
            <a:r>
              <a:rPr lang="en-US" sz="2000" dirty="0"/>
              <a:t>and why incorporating S</a:t>
            </a:r>
            <a:r>
              <a:rPr lang="en-US" sz="2000" dirty="0" smtClean="0"/>
              <a:t>haklee </a:t>
            </a:r>
            <a:r>
              <a:rPr lang="en-US" sz="2000" dirty="0"/>
              <a:t>into our every day lives can help grow our business!</a:t>
            </a:r>
          </a:p>
        </p:txBody>
      </p:sp>
      <p:pic>
        <p:nvPicPr>
          <p:cNvPr id="4" name="Picture 3"/>
          <p:cNvPicPr>
            <a:picLocks noChangeAspect="1"/>
          </p:cNvPicPr>
          <p:nvPr/>
        </p:nvPicPr>
        <p:blipFill>
          <a:blip r:embed="rId2"/>
          <a:stretch>
            <a:fillRect/>
          </a:stretch>
        </p:blipFill>
        <p:spPr>
          <a:xfrm>
            <a:off x="5669038" y="205979"/>
            <a:ext cx="3253619" cy="2440214"/>
          </a:xfrm>
          <a:prstGeom prst="rect">
            <a:avLst/>
          </a:prstGeom>
        </p:spPr>
      </p:pic>
      <p:sp>
        <p:nvSpPr>
          <p:cNvPr id="5" name="Rectangle 4"/>
          <p:cNvSpPr/>
          <p:nvPr/>
        </p:nvSpPr>
        <p:spPr>
          <a:xfrm>
            <a:off x="4350657" y="2646193"/>
            <a:ext cx="4572000" cy="2308324"/>
          </a:xfrm>
          <a:prstGeom prst="rect">
            <a:avLst/>
          </a:prstGeom>
          <a:ln>
            <a:solidFill>
              <a:schemeClr val="accent3">
                <a:lumMod val="75000"/>
              </a:schemeClr>
            </a:solidFill>
          </a:ln>
        </p:spPr>
        <p:txBody>
          <a:bodyPr>
            <a:spAutoFit/>
          </a:bodyPr>
          <a:lstStyle/>
          <a:p>
            <a:r>
              <a:rPr lang="en-US" dirty="0"/>
              <a:t>Raising 3</a:t>
            </a:r>
            <a:r>
              <a:rPr lang="en-US" dirty="0" smtClean="0"/>
              <a:t> </a:t>
            </a:r>
            <a:r>
              <a:rPr lang="en-US" dirty="0"/>
              <a:t>kids age 4 and under, helping with my husband's landscape business, and renovating our new home keeps me so busy! I'm thankful my health and wellness business doesn't suffer in the midst of all </a:t>
            </a:r>
            <a:r>
              <a:rPr lang="en-US" dirty="0" smtClean="0"/>
              <a:t>the </a:t>
            </a:r>
            <a:r>
              <a:rPr lang="en-US" dirty="0"/>
              <a:t>craziness. I can squeeze it in wherever I need to. Today was follow up with customers in the middle of painting kitchen cabinets!</a:t>
            </a:r>
          </a:p>
        </p:txBody>
      </p:sp>
      <p:sp>
        <p:nvSpPr>
          <p:cNvPr id="6" name="TextBox 5"/>
          <p:cNvSpPr txBox="1"/>
          <p:nvPr/>
        </p:nvSpPr>
        <p:spPr>
          <a:xfrm>
            <a:off x="3384644" y="4769851"/>
            <a:ext cx="762838" cy="369332"/>
          </a:xfrm>
          <a:prstGeom prst="rect">
            <a:avLst/>
          </a:prstGeom>
          <a:noFill/>
        </p:spPr>
        <p:txBody>
          <a:bodyPr wrap="none" rtlCol="0">
            <a:spAutoFit/>
          </a:bodyPr>
          <a:lstStyle/>
          <a:p>
            <a:r>
              <a:rPr lang="en-US" dirty="0" smtClean="0"/>
              <a:t>Alyssa</a:t>
            </a:r>
            <a:endParaRPr lang="en-US" dirty="0"/>
          </a:p>
        </p:txBody>
      </p:sp>
    </p:spTree>
    <p:extLst>
      <p:ext uri="{BB962C8B-B14F-4D97-AF65-F5344CB8AC3E}">
        <p14:creationId xmlns:p14="http://schemas.microsoft.com/office/powerpoint/2010/main" val="70421756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srcRect l="-23702" r="-23702"/>
          <a:stretch>
            <a:fillRect/>
          </a:stretch>
        </p:blipFill>
        <p:spPr>
          <a:xfrm>
            <a:off x="1306286" y="689429"/>
            <a:ext cx="6386285" cy="3174999"/>
          </a:xfrm>
        </p:spPr>
      </p:pic>
      <p:sp>
        <p:nvSpPr>
          <p:cNvPr id="2" name="Title 1"/>
          <p:cNvSpPr>
            <a:spLocks noGrp="1"/>
          </p:cNvSpPr>
          <p:nvPr>
            <p:ph type="title"/>
          </p:nvPr>
        </p:nvSpPr>
        <p:spPr>
          <a:xfrm>
            <a:off x="762000" y="3066143"/>
            <a:ext cx="8163636" cy="1850571"/>
          </a:xfrm>
          <a:ln>
            <a:solidFill>
              <a:srgbClr val="FF0000"/>
            </a:solidFill>
          </a:ln>
        </p:spPr>
        <p:txBody>
          <a:bodyPr>
            <a:normAutofit fontScale="90000"/>
          </a:bodyPr>
          <a:lstStyle/>
          <a:p>
            <a:pPr algn="l"/>
            <a:r>
              <a:rPr lang="en-US" sz="4900" dirty="0" smtClean="0">
                <a:solidFill>
                  <a:srgbClr val="FF0000"/>
                </a:solidFill>
              </a:rPr>
              <a:t>	</a:t>
            </a:r>
            <a:r>
              <a:rPr lang="en-US" sz="4000" dirty="0">
                <a:solidFill>
                  <a:srgbClr val="FF0000"/>
                </a:solidFill>
              </a:rPr>
              <a:t>Strategies </a:t>
            </a:r>
            <a:r>
              <a:rPr lang="en-US" sz="4000" dirty="0" smtClean="0">
                <a:solidFill>
                  <a:srgbClr val="FF0000"/>
                </a:solidFill>
              </a:rPr>
              <a:t>for Sharing Immune Products </a:t>
            </a:r>
            <a:r>
              <a:rPr lang="en-US" sz="3600" dirty="0">
                <a:solidFill>
                  <a:srgbClr val="FF0000"/>
                </a:solidFill>
              </a:rPr>
              <a:t/>
            </a:r>
            <a:br>
              <a:rPr lang="en-US" sz="3600" dirty="0">
                <a:solidFill>
                  <a:srgbClr val="FF0000"/>
                </a:solidFill>
              </a:rPr>
            </a:br>
            <a:r>
              <a:rPr lang="en-US" sz="3600" dirty="0" smtClean="0">
                <a:solidFill>
                  <a:srgbClr val="FF0000"/>
                </a:solidFill>
              </a:rPr>
              <a:t>   						</a:t>
            </a:r>
            <a:r>
              <a:rPr lang="en-US" sz="2700" dirty="0" smtClean="0">
                <a:solidFill>
                  <a:srgbClr val="FF0000"/>
                </a:solidFill>
              </a:rPr>
              <a:t>October 11, 2016</a:t>
            </a:r>
            <a:endParaRPr lang="en-US" sz="2700" dirty="0"/>
          </a:p>
        </p:txBody>
      </p:sp>
      <p:sp>
        <p:nvSpPr>
          <p:cNvPr id="5" name="Rectangle 4"/>
          <p:cNvSpPr/>
          <p:nvPr/>
        </p:nvSpPr>
        <p:spPr>
          <a:xfrm>
            <a:off x="943430" y="353162"/>
            <a:ext cx="7184572" cy="646331"/>
          </a:xfrm>
          <a:prstGeom prst="rect">
            <a:avLst/>
          </a:prstGeom>
          <a:ln>
            <a:solidFill>
              <a:srgbClr val="FF0000"/>
            </a:solidFill>
          </a:ln>
        </p:spPr>
        <p:txBody>
          <a:bodyPr wrap="square">
            <a:spAutoFit/>
          </a:bodyPr>
          <a:lstStyle/>
          <a:p>
            <a:r>
              <a:rPr lang="en-US" sz="3600" dirty="0" smtClean="0">
                <a:solidFill>
                  <a:srgbClr val="FF0000"/>
                </a:solidFill>
              </a:rPr>
              <a:t>Shaklee Strategies Forum     </a:t>
            </a:r>
            <a:r>
              <a:rPr lang="en-US" sz="3200" dirty="0" smtClean="0">
                <a:solidFill>
                  <a:srgbClr val="FF0000"/>
                </a:solidFill>
              </a:rPr>
              <a:t>Fall 2016</a:t>
            </a:r>
            <a:endParaRPr lang="en-US" sz="3200" dirty="0">
              <a:solidFill>
                <a:srgbClr val="FF0000"/>
              </a:solidFill>
            </a:endParaRPr>
          </a:p>
        </p:txBody>
      </p:sp>
    </p:spTree>
    <p:extLst>
      <p:ext uri="{BB962C8B-B14F-4D97-AF65-F5344CB8AC3E}">
        <p14:creationId xmlns:p14="http://schemas.microsoft.com/office/powerpoint/2010/main" val="211166454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23"/>
        <p:cNvGrpSpPr/>
        <p:nvPr/>
      </p:nvGrpSpPr>
      <p:grpSpPr>
        <a:xfrm>
          <a:off x="0" y="0"/>
          <a:ext cx="0" cy="0"/>
          <a:chOff x="0" y="0"/>
          <a:chExt cx="0" cy="0"/>
        </a:xfrm>
      </p:grpSpPr>
      <p:sp>
        <p:nvSpPr>
          <p:cNvPr id="124" name="Shape 124"/>
          <p:cNvSpPr txBox="1">
            <a:spLocks noGrp="1"/>
          </p:cNvSpPr>
          <p:nvPr>
            <p:ph type="title"/>
          </p:nvPr>
        </p:nvSpPr>
        <p:spPr>
          <a:xfrm>
            <a:off x="2220573" y="193769"/>
            <a:ext cx="4578706" cy="697567"/>
          </a:xfrm>
          <a:prstGeom prst="rect">
            <a:avLst/>
          </a:prstGeom>
          <a:noFill/>
          <a:ln w="9525" cap="flat" cmpd="sng">
            <a:solidFill>
              <a:srgbClr val="31859B"/>
            </a:solidFill>
            <a:prstDash val="solid"/>
            <a:round/>
            <a:headEnd type="none" w="med" len="med"/>
            <a:tailEnd type="none" w="med" len="med"/>
          </a:ln>
        </p:spPr>
        <p:txBody>
          <a:bodyPr lIns="91425" tIns="45700" rIns="91425" bIns="45700" anchor="ctr" anchorCtr="0">
            <a:noAutofit/>
          </a:bodyPr>
          <a:lstStyle/>
          <a:p>
            <a:pPr marL="0" marR="0" lvl="0" indent="0" algn="ctr" rtl="0">
              <a:lnSpc>
                <a:spcPct val="100000"/>
              </a:lnSpc>
              <a:spcBef>
                <a:spcPts val="0"/>
              </a:spcBef>
              <a:spcAft>
                <a:spcPts val="0"/>
              </a:spcAft>
              <a:buClr>
                <a:schemeClr val="dk1"/>
              </a:buClr>
              <a:buSzPct val="25000"/>
              <a:buFont typeface="Calibri"/>
              <a:buNone/>
            </a:pPr>
            <a:r>
              <a:rPr lang="en-US" sz="3600" b="0" i="0" u="none" strike="noStrike" cap="none" dirty="0">
                <a:solidFill>
                  <a:schemeClr val="dk1"/>
                </a:solidFill>
                <a:latin typeface="Calibri"/>
                <a:ea typeface="Calibri"/>
                <a:cs typeface="Calibri"/>
                <a:sym typeface="Calibri"/>
              </a:rPr>
              <a:t>Our </a:t>
            </a:r>
            <a:r>
              <a:rPr lang="en-US" sz="3600" dirty="0" smtClean="0">
                <a:solidFill>
                  <a:schemeClr val="dk1"/>
                </a:solidFill>
                <a:latin typeface="Calibri"/>
                <a:ea typeface="Calibri"/>
                <a:cs typeface="Calibri"/>
                <a:sym typeface="Calibri"/>
              </a:rPr>
              <a:t>Strategy</a:t>
            </a:r>
            <a:r>
              <a:rPr lang="en-US" sz="3600" b="0" i="0" u="none" strike="noStrike" cap="none" dirty="0" smtClean="0">
                <a:solidFill>
                  <a:schemeClr val="dk1"/>
                </a:solidFill>
                <a:latin typeface="Calibri"/>
                <a:ea typeface="Calibri"/>
                <a:cs typeface="Calibri"/>
                <a:sym typeface="Calibri"/>
              </a:rPr>
              <a:t> </a:t>
            </a:r>
            <a:r>
              <a:rPr lang="en-US" sz="3600" b="0" i="0" u="none" strike="noStrike" cap="none" dirty="0">
                <a:solidFill>
                  <a:schemeClr val="dk1"/>
                </a:solidFill>
                <a:latin typeface="Calibri"/>
                <a:ea typeface="Calibri"/>
                <a:cs typeface="Calibri"/>
                <a:sym typeface="Calibri"/>
              </a:rPr>
              <a:t>Team </a:t>
            </a:r>
          </a:p>
        </p:txBody>
      </p:sp>
      <p:sp>
        <p:nvSpPr>
          <p:cNvPr id="125" name="Shape 125"/>
          <p:cNvSpPr txBox="1">
            <a:spLocks noGrp="1"/>
          </p:cNvSpPr>
          <p:nvPr>
            <p:ph type="body" idx="1"/>
          </p:nvPr>
        </p:nvSpPr>
        <p:spPr>
          <a:xfrm>
            <a:off x="3781681" y="3635683"/>
            <a:ext cx="1529933" cy="1363696"/>
          </a:xfrm>
          <a:prstGeom prst="rect">
            <a:avLst/>
          </a:prstGeom>
          <a:noFill/>
          <a:ln>
            <a:noFill/>
          </a:ln>
        </p:spPr>
        <p:txBody>
          <a:bodyPr lIns="91425" tIns="45700" rIns="91425" bIns="45700" anchor="t" anchorCtr="0">
            <a:noAutofit/>
          </a:bodyPr>
          <a:lstStyle/>
          <a:p>
            <a:pPr marL="0" marR="0" lvl="0" indent="0" algn="ctr" rtl="0">
              <a:lnSpc>
                <a:spcPct val="90000"/>
              </a:lnSpc>
              <a:spcBef>
                <a:spcPts val="0"/>
              </a:spcBef>
              <a:spcAft>
                <a:spcPts val="0"/>
              </a:spcAft>
              <a:buClr>
                <a:schemeClr val="dk1"/>
              </a:buClr>
              <a:buSzPct val="25000"/>
              <a:buFont typeface="Arial"/>
              <a:buNone/>
            </a:pPr>
            <a:r>
              <a:rPr lang="en-US" sz="1665" b="0" i="0" u="none" strike="noStrike" cap="none" dirty="0" smtClean="0">
                <a:solidFill>
                  <a:schemeClr val="dk1"/>
                </a:solidFill>
                <a:latin typeface="Calibri"/>
                <a:ea typeface="Calibri"/>
                <a:cs typeface="Calibri"/>
                <a:sym typeface="Calibri"/>
              </a:rPr>
              <a:t>Senior Executive </a:t>
            </a:r>
            <a:r>
              <a:rPr lang="en-US" sz="1665" b="0" i="0" u="none" strike="noStrike" cap="none" dirty="0">
                <a:solidFill>
                  <a:schemeClr val="dk1"/>
                </a:solidFill>
                <a:latin typeface="Calibri"/>
                <a:ea typeface="Calibri"/>
                <a:cs typeface="Calibri"/>
                <a:sym typeface="Calibri"/>
              </a:rPr>
              <a:t>Coordinator</a:t>
            </a:r>
          </a:p>
          <a:p>
            <a:pPr marL="0" marR="0" lvl="0" indent="0" algn="ctr" rtl="0">
              <a:lnSpc>
                <a:spcPct val="90000"/>
              </a:lnSpc>
              <a:spcBef>
                <a:spcPts val="333"/>
              </a:spcBef>
              <a:spcAft>
                <a:spcPts val="0"/>
              </a:spcAft>
              <a:buClr>
                <a:schemeClr val="dk1"/>
              </a:buClr>
              <a:buSzPct val="25000"/>
              <a:buFont typeface="Arial"/>
              <a:buNone/>
            </a:pPr>
            <a:r>
              <a:rPr lang="en-US" sz="1665" b="0" i="0" u="none" strike="noStrike" cap="none" dirty="0">
                <a:solidFill>
                  <a:schemeClr val="dk1"/>
                </a:solidFill>
                <a:latin typeface="Calibri"/>
                <a:ea typeface="Calibri"/>
                <a:cs typeface="Calibri"/>
                <a:sym typeface="Calibri"/>
              </a:rPr>
              <a:t>Ashley McDonald</a:t>
            </a:r>
          </a:p>
        </p:txBody>
      </p:sp>
      <p:pic>
        <p:nvPicPr>
          <p:cNvPr id="127" name="Shape 127"/>
          <p:cNvPicPr preferRelativeResize="0"/>
          <p:nvPr/>
        </p:nvPicPr>
        <p:blipFill>
          <a:blip r:embed="rId3">
            <a:extLst>
              <a:ext uri="{28A0092B-C50C-407E-A947-70E740481C1C}">
                <a14:useLocalDpi xmlns:a14="http://schemas.microsoft.com/office/drawing/2010/main" val="0"/>
              </a:ext>
            </a:extLst>
          </a:blip>
          <a:stretch>
            <a:fillRect/>
          </a:stretch>
        </p:blipFill>
        <p:spPr>
          <a:xfrm>
            <a:off x="398926" y="1582187"/>
            <a:ext cx="1229992" cy="1450707"/>
          </a:xfrm>
          <a:prstGeom prst="rect">
            <a:avLst/>
          </a:prstGeom>
          <a:noFill/>
          <a:ln>
            <a:noFill/>
          </a:ln>
        </p:spPr>
      </p:pic>
      <p:pic>
        <p:nvPicPr>
          <p:cNvPr id="128" name="Shape 128"/>
          <p:cNvPicPr preferRelativeResize="0"/>
          <p:nvPr/>
        </p:nvPicPr>
        <p:blipFill rotWithShape="1">
          <a:blip r:embed="rId4">
            <a:alphaModFix/>
          </a:blip>
          <a:srcRect/>
          <a:stretch/>
        </p:blipFill>
        <p:spPr>
          <a:xfrm>
            <a:off x="7635464" y="3386267"/>
            <a:ext cx="1117600" cy="1629915"/>
          </a:xfrm>
          <a:prstGeom prst="rect">
            <a:avLst/>
          </a:prstGeom>
          <a:noFill/>
          <a:ln>
            <a:noFill/>
          </a:ln>
        </p:spPr>
      </p:pic>
      <p:pic>
        <p:nvPicPr>
          <p:cNvPr id="129" name="Shape 129"/>
          <p:cNvPicPr preferRelativeResize="0"/>
          <p:nvPr/>
        </p:nvPicPr>
        <p:blipFill rotWithShape="1">
          <a:blip r:embed="rId5">
            <a:alphaModFix/>
          </a:blip>
          <a:srcRect/>
          <a:stretch/>
        </p:blipFill>
        <p:spPr>
          <a:xfrm>
            <a:off x="5164667" y="3403051"/>
            <a:ext cx="1159821" cy="1596328"/>
          </a:xfrm>
          <a:prstGeom prst="rect">
            <a:avLst/>
          </a:prstGeom>
          <a:noFill/>
          <a:ln>
            <a:noFill/>
          </a:ln>
        </p:spPr>
      </p:pic>
      <p:pic>
        <p:nvPicPr>
          <p:cNvPr id="131" name="Shape 131"/>
          <p:cNvPicPr preferRelativeResize="0"/>
          <p:nvPr/>
        </p:nvPicPr>
        <p:blipFill>
          <a:blip r:embed="rId6">
            <a:extLst>
              <a:ext uri="{28A0092B-C50C-407E-A947-70E740481C1C}">
                <a14:useLocalDpi xmlns:a14="http://schemas.microsoft.com/office/drawing/2010/main" val="0"/>
              </a:ext>
            </a:extLst>
          </a:blip>
          <a:stretch>
            <a:fillRect/>
          </a:stretch>
        </p:blipFill>
        <p:spPr>
          <a:xfrm>
            <a:off x="6155155" y="1144416"/>
            <a:ext cx="1034536" cy="1451940"/>
          </a:xfrm>
          <a:prstGeom prst="rect">
            <a:avLst/>
          </a:prstGeom>
          <a:noFill/>
          <a:ln>
            <a:noFill/>
          </a:ln>
        </p:spPr>
      </p:pic>
      <p:pic>
        <p:nvPicPr>
          <p:cNvPr id="132" name="Shape 132"/>
          <p:cNvPicPr preferRelativeResize="0"/>
          <p:nvPr/>
        </p:nvPicPr>
        <p:blipFill rotWithShape="1">
          <a:blip r:embed="rId7">
            <a:alphaModFix/>
          </a:blip>
          <a:srcRect/>
          <a:stretch/>
        </p:blipFill>
        <p:spPr>
          <a:xfrm>
            <a:off x="2853464" y="3493055"/>
            <a:ext cx="1101300" cy="1539734"/>
          </a:xfrm>
          <a:prstGeom prst="rect">
            <a:avLst/>
          </a:prstGeom>
          <a:noFill/>
          <a:ln>
            <a:noFill/>
          </a:ln>
        </p:spPr>
      </p:pic>
      <p:sp>
        <p:nvSpPr>
          <p:cNvPr id="133" name="Shape 133"/>
          <p:cNvSpPr/>
          <p:nvPr/>
        </p:nvSpPr>
        <p:spPr>
          <a:xfrm>
            <a:off x="168418" y="3161621"/>
            <a:ext cx="1460500" cy="1000199"/>
          </a:xfrm>
          <a:prstGeom prst="rect">
            <a:avLst/>
          </a:prstGeom>
          <a:noFill/>
          <a:ln>
            <a:noFill/>
          </a:ln>
        </p:spPr>
        <p:txBody>
          <a:bodyPr lIns="91425" tIns="45700" rIns="91425" bIns="45700" anchor="t" anchorCtr="0">
            <a:noAutofit/>
          </a:bodyPr>
          <a:lstStyle/>
          <a:p>
            <a:pPr marL="0" marR="0" lvl="0" indent="0" algn="ctr" rtl="0">
              <a:lnSpc>
                <a:spcPct val="100000"/>
              </a:lnSpc>
              <a:spcBef>
                <a:spcPts val="0"/>
              </a:spcBef>
              <a:spcAft>
                <a:spcPts val="0"/>
              </a:spcAft>
              <a:buClr>
                <a:schemeClr val="dk1"/>
              </a:buClr>
              <a:buSzPct val="25000"/>
              <a:buFont typeface="Calibri"/>
              <a:buNone/>
            </a:pPr>
            <a:r>
              <a:rPr lang="en-US" sz="1800" b="0" i="0" u="none" strike="noStrike" cap="none" dirty="0">
                <a:solidFill>
                  <a:schemeClr val="dk1"/>
                </a:solidFill>
                <a:latin typeface="Calibri"/>
                <a:ea typeface="Calibri"/>
                <a:cs typeface="Calibri"/>
                <a:sym typeface="Calibri"/>
              </a:rPr>
              <a:t>  </a:t>
            </a:r>
            <a:r>
              <a:rPr lang="en-US" sz="1600" b="0" i="0" u="none" strike="noStrike" cap="none" dirty="0">
                <a:solidFill>
                  <a:schemeClr val="dk1"/>
                </a:solidFill>
                <a:latin typeface="Calibri"/>
                <a:ea typeface="Calibri"/>
                <a:cs typeface="Calibri"/>
                <a:sym typeface="Calibri"/>
              </a:rPr>
              <a:t> Master </a:t>
            </a:r>
            <a:r>
              <a:rPr lang="en-US" sz="1600" b="0" i="0" u="none" strike="noStrike" cap="none" dirty="0" smtClean="0">
                <a:solidFill>
                  <a:schemeClr val="dk1"/>
                </a:solidFill>
                <a:latin typeface="Calibri"/>
                <a:ea typeface="Calibri"/>
                <a:cs typeface="Calibri"/>
                <a:sym typeface="Calibri"/>
              </a:rPr>
              <a:t>Coordinator      </a:t>
            </a:r>
            <a:r>
              <a:rPr lang="en-US" sz="1600" b="0" i="0" u="none" strike="noStrike" cap="none" dirty="0">
                <a:solidFill>
                  <a:schemeClr val="dk1"/>
                </a:solidFill>
                <a:latin typeface="Calibri"/>
                <a:ea typeface="Calibri"/>
                <a:cs typeface="Calibri"/>
                <a:sym typeface="Calibri"/>
              </a:rPr>
              <a:t>Barb Lagoni </a:t>
            </a:r>
          </a:p>
        </p:txBody>
      </p:sp>
      <p:sp>
        <p:nvSpPr>
          <p:cNvPr id="134" name="Shape 134"/>
          <p:cNvSpPr/>
          <p:nvPr/>
        </p:nvSpPr>
        <p:spPr>
          <a:xfrm>
            <a:off x="5903017" y="2572609"/>
            <a:ext cx="1816610" cy="646331"/>
          </a:xfrm>
          <a:prstGeom prst="rect">
            <a:avLst/>
          </a:prstGeom>
          <a:noFill/>
          <a:ln>
            <a:noFill/>
          </a:ln>
        </p:spPr>
        <p:txBody>
          <a:bodyPr lIns="91425" tIns="45700" rIns="91425" bIns="45700" anchor="t" anchorCtr="0">
            <a:noAutofit/>
          </a:bodyPr>
          <a:lstStyle/>
          <a:p>
            <a:pPr marL="0" marR="0" lvl="0" indent="0" algn="ctr" rtl="0">
              <a:lnSpc>
                <a:spcPct val="100000"/>
              </a:lnSpc>
              <a:spcBef>
                <a:spcPts val="0"/>
              </a:spcBef>
              <a:spcAft>
                <a:spcPts val="0"/>
              </a:spcAft>
              <a:buClr>
                <a:schemeClr val="dk1"/>
              </a:buClr>
              <a:buSzPct val="25000"/>
              <a:buFont typeface="Calibri"/>
              <a:buNone/>
            </a:pPr>
            <a:r>
              <a:rPr lang="en-US" sz="1600" b="0" i="0" u="none" strike="noStrike" cap="none" dirty="0">
                <a:solidFill>
                  <a:schemeClr val="dk1"/>
                </a:solidFill>
                <a:latin typeface="Calibri"/>
                <a:ea typeface="Calibri"/>
                <a:cs typeface="Calibri"/>
                <a:sym typeface="Calibri"/>
              </a:rPr>
              <a:t>Senior Coordinator</a:t>
            </a:r>
          </a:p>
          <a:p>
            <a:pPr marL="0" marR="0" lvl="0" indent="0" algn="ctr" rtl="0">
              <a:lnSpc>
                <a:spcPct val="100000"/>
              </a:lnSpc>
              <a:spcBef>
                <a:spcPts val="0"/>
              </a:spcBef>
              <a:spcAft>
                <a:spcPts val="0"/>
              </a:spcAft>
              <a:buClr>
                <a:schemeClr val="dk1"/>
              </a:buClr>
              <a:buSzPct val="25000"/>
              <a:buFont typeface="Calibri"/>
              <a:buNone/>
            </a:pPr>
            <a:r>
              <a:rPr lang="en-US" sz="1600" b="0" i="0" u="none" strike="noStrike" cap="none" dirty="0">
                <a:solidFill>
                  <a:schemeClr val="dk1"/>
                </a:solidFill>
                <a:latin typeface="Calibri"/>
                <a:ea typeface="Calibri"/>
                <a:cs typeface="Calibri"/>
                <a:sym typeface="Calibri"/>
              </a:rPr>
              <a:t>Becky Choate</a:t>
            </a:r>
          </a:p>
        </p:txBody>
      </p:sp>
      <p:sp>
        <p:nvSpPr>
          <p:cNvPr id="135" name="Shape 135"/>
          <p:cNvSpPr/>
          <p:nvPr/>
        </p:nvSpPr>
        <p:spPr>
          <a:xfrm>
            <a:off x="1484502" y="3925910"/>
            <a:ext cx="1472141" cy="923328"/>
          </a:xfrm>
          <a:prstGeom prst="rect">
            <a:avLst/>
          </a:prstGeom>
          <a:noFill/>
          <a:ln>
            <a:noFill/>
          </a:ln>
        </p:spPr>
        <p:txBody>
          <a:bodyPr lIns="91425" tIns="45700" rIns="91425" bIns="45700" anchor="t" anchorCtr="0">
            <a:noAutofit/>
          </a:bodyPr>
          <a:lstStyle/>
          <a:p>
            <a:pPr marL="0" marR="0" lvl="0" indent="0" algn="ctr" rtl="0">
              <a:lnSpc>
                <a:spcPct val="100000"/>
              </a:lnSpc>
              <a:spcBef>
                <a:spcPts val="0"/>
              </a:spcBef>
              <a:spcAft>
                <a:spcPts val="0"/>
              </a:spcAft>
              <a:buClr>
                <a:schemeClr val="dk1"/>
              </a:buClr>
              <a:buSzPct val="25000"/>
              <a:buFont typeface="Calibri"/>
              <a:buNone/>
            </a:pPr>
            <a:r>
              <a:rPr lang="en-US" sz="1600" b="0" i="0" u="none" strike="noStrike" cap="none" dirty="0">
                <a:solidFill>
                  <a:schemeClr val="dk1"/>
                </a:solidFill>
                <a:latin typeface="Calibri"/>
                <a:ea typeface="Calibri"/>
                <a:cs typeface="Calibri"/>
                <a:sym typeface="Calibri"/>
              </a:rPr>
              <a:t> Senior Executive Coordinator   Katie Odom</a:t>
            </a:r>
          </a:p>
        </p:txBody>
      </p:sp>
      <p:sp>
        <p:nvSpPr>
          <p:cNvPr id="137" name="Shape 137"/>
          <p:cNvSpPr txBox="1"/>
          <p:nvPr/>
        </p:nvSpPr>
        <p:spPr>
          <a:xfrm>
            <a:off x="6324488" y="3661721"/>
            <a:ext cx="1251317" cy="1200329"/>
          </a:xfrm>
          <a:prstGeom prst="rect">
            <a:avLst/>
          </a:prstGeom>
          <a:noFill/>
          <a:ln>
            <a:noFill/>
          </a:ln>
        </p:spPr>
        <p:txBody>
          <a:bodyPr lIns="91425" tIns="45700" rIns="91425" bIns="45700" anchor="t" anchorCtr="0">
            <a:noAutofit/>
          </a:bodyPr>
          <a:lstStyle/>
          <a:p>
            <a:pPr marL="0" marR="0" lvl="0" indent="0" algn="ctr" rtl="0">
              <a:lnSpc>
                <a:spcPct val="100000"/>
              </a:lnSpc>
              <a:spcBef>
                <a:spcPts val="0"/>
              </a:spcBef>
              <a:spcAft>
                <a:spcPts val="0"/>
              </a:spcAft>
              <a:buClr>
                <a:schemeClr val="dk1"/>
              </a:buClr>
              <a:buSzPct val="25000"/>
              <a:buFont typeface="Calibri"/>
              <a:buNone/>
            </a:pPr>
            <a:r>
              <a:rPr lang="en-US" sz="1600" dirty="0" smtClean="0">
                <a:solidFill>
                  <a:schemeClr val="dk1"/>
                </a:solidFill>
                <a:latin typeface="Calibri"/>
                <a:ea typeface="Calibri"/>
                <a:cs typeface="Calibri"/>
                <a:sym typeface="Calibri"/>
              </a:rPr>
              <a:t>Key </a:t>
            </a:r>
            <a:r>
              <a:rPr lang="en-US" sz="1600" b="0" i="0" u="none" strike="noStrike" cap="none" dirty="0" smtClean="0">
                <a:solidFill>
                  <a:schemeClr val="dk1"/>
                </a:solidFill>
                <a:latin typeface="Calibri"/>
                <a:ea typeface="Calibri"/>
                <a:cs typeface="Calibri"/>
                <a:sym typeface="Calibri"/>
              </a:rPr>
              <a:t>Coordinator </a:t>
            </a:r>
            <a:r>
              <a:rPr lang="en-US" sz="1600" b="0" i="0" u="none" strike="noStrike" cap="none" dirty="0">
                <a:solidFill>
                  <a:schemeClr val="dk1"/>
                </a:solidFill>
                <a:latin typeface="Calibri"/>
                <a:ea typeface="Calibri"/>
                <a:cs typeface="Calibri"/>
                <a:sym typeface="Calibri"/>
              </a:rPr>
              <a:t>Harper Guerra</a:t>
            </a:r>
          </a:p>
        </p:txBody>
      </p:sp>
      <p:sp>
        <p:nvSpPr>
          <p:cNvPr id="3" name="TextBox 2"/>
          <p:cNvSpPr txBox="1"/>
          <p:nvPr/>
        </p:nvSpPr>
        <p:spPr>
          <a:xfrm>
            <a:off x="7643539" y="2596357"/>
            <a:ext cx="1301001" cy="646331"/>
          </a:xfrm>
          <a:prstGeom prst="rect">
            <a:avLst/>
          </a:prstGeom>
          <a:noFill/>
        </p:spPr>
        <p:txBody>
          <a:bodyPr wrap="square" rtlCol="0">
            <a:spAutoFit/>
          </a:bodyPr>
          <a:lstStyle/>
          <a:p>
            <a:pPr algn="ctr"/>
            <a:r>
              <a:rPr lang="en-US" dirty="0" smtClean="0"/>
              <a:t>Francine </a:t>
            </a:r>
            <a:r>
              <a:rPr lang="en-US" dirty="0" err="1" smtClean="0"/>
              <a:t>Roling</a:t>
            </a:r>
            <a:endParaRPr lang="en-US" dirty="0"/>
          </a:p>
        </p:txBody>
      </p:sp>
      <p:pic>
        <p:nvPicPr>
          <p:cNvPr id="4" name="Picture 3" descr="Francine and Tim Roling.jpg"/>
          <p:cNvPicPr>
            <a:picLocks noChangeAspect="1"/>
          </p:cNvPicPr>
          <p:nvPr/>
        </p:nvPicPr>
        <p:blipFill rotWithShape="1">
          <a:blip r:embed="rId8">
            <a:extLst>
              <a:ext uri="{28A0092B-C50C-407E-A947-70E740481C1C}">
                <a14:useLocalDpi xmlns:a14="http://schemas.microsoft.com/office/drawing/2010/main" val="0"/>
              </a:ext>
            </a:extLst>
          </a:blip>
          <a:srcRect l="50071" t="13904" r="32191" b="54930"/>
          <a:stretch/>
        </p:blipFill>
        <p:spPr>
          <a:xfrm>
            <a:off x="7643539" y="1121901"/>
            <a:ext cx="1238564" cy="1450707"/>
          </a:xfrm>
          <a:prstGeom prst="rect">
            <a:avLst/>
          </a:prstGeom>
        </p:spPr>
      </p:pic>
      <p:pic>
        <p:nvPicPr>
          <p:cNvPr id="15" name="Picture 14" descr="MIchelle Parrott.jpg"/>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2267510" y="1120668"/>
            <a:ext cx="1277201" cy="1576384"/>
          </a:xfrm>
          <a:prstGeom prst="rect">
            <a:avLst/>
          </a:prstGeom>
        </p:spPr>
      </p:pic>
      <p:sp>
        <p:nvSpPr>
          <p:cNvPr id="2" name="Rectangle 1"/>
          <p:cNvSpPr/>
          <p:nvPr/>
        </p:nvSpPr>
        <p:spPr>
          <a:xfrm>
            <a:off x="1988752" y="2701997"/>
            <a:ext cx="1725292" cy="830997"/>
          </a:xfrm>
          <a:prstGeom prst="rect">
            <a:avLst/>
          </a:prstGeom>
        </p:spPr>
        <p:txBody>
          <a:bodyPr wrap="square">
            <a:spAutoFit/>
          </a:bodyPr>
          <a:lstStyle/>
          <a:p>
            <a:pPr algn="ctr"/>
            <a:r>
              <a:rPr lang="en-US" sz="1600" dirty="0"/>
              <a:t>Senior Coordinator</a:t>
            </a:r>
          </a:p>
          <a:p>
            <a:pPr algn="ctr"/>
            <a:r>
              <a:rPr lang="en-US" sz="1600" dirty="0"/>
              <a:t>Michelle Parrott</a:t>
            </a:r>
          </a:p>
        </p:txBody>
      </p:sp>
      <p:sp>
        <p:nvSpPr>
          <p:cNvPr id="5" name="TextBox 4"/>
          <p:cNvSpPr txBox="1"/>
          <p:nvPr/>
        </p:nvSpPr>
        <p:spPr>
          <a:xfrm>
            <a:off x="4156933" y="2664143"/>
            <a:ext cx="1600088" cy="584776"/>
          </a:xfrm>
          <a:prstGeom prst="rect">
            <a:avLst/>
          </a:prstGeom>
          <a:noFill/>
        </p:spPr>
        <p:txBody>
          <a:bodyPr wrap="square" rtlCol="0">
            <a:spAutoFit/>
          </a:bodyPr>
          <a:lstStyle/>
          <a:p>
            <a:r>
              <a:rPr lang="en-US" sz="1600" dirty="0" smtClean="0"/>
              <a:t>Coordinator</a:t>
            </a:r>
          </a:p>
          <a:p>
            <a:r>
              <a:rPr lang="en-US" sz="1600" dirty="0" smtClean="0"/>
              <a:t>Angie Thomas</a:t>
            </a:r>
            <a:endParaRPr lang="en-US" sz="1600" dirty="0"/>
          </a:p>
        </p:txBody>
      </p:sp>
      <p:pic>
        <p:nvPicPr>
          <p:cNvPr id="7" name="Picture 6" descr="Angie Thomas.jpg"/>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4293611" y="1121902"/>
            <a:ext cx="1118704" cy="1450707"/>
          </a:xfrm>
          <a:prstGeom prst="rect">
            <a:avLst/>
          </a:prstGeom>
        </p:spPr>
      </p:pic>
      <p:sp>
        <p:nvSpPr>
          <p:cNvPr id="8" name="TextBox 7"/>
          <p:cNvSpPr txBox="1"/>
          <p:nvPr/>
        </p:nvSpPr>
        <p:spPr>
          <a:xfrm>
            <a:off x="168418" y="4701189"/>
            <a:ext cx="1085576" cy="369332"/>
          </a:xfrm>
          <a:prstGeom prst="rect">
            <a:avLst/>
          </a:prstGeom>
          <a:noFill/>
        </p:spPr>
        <p:txBody>
          <a:bodyPr wrap="square" rtlCol="0">
            <a:spAutoFit/>
          </a:bodyPr>
          <a:lstStyle/>
          <a:p>
            <a:r>
              <a:rPr lang="en-US" dirty="0" err="1" smtClean="0"/>
              <a:t>becky</a:t>
            </a:r>
            <a:endParaRPr lang="en-US" dirty="0"/>
          </a:p>
        </p:txBody>
      </p:sp>
    </p:spTree>
    <p:extLst>
      <p:ext uri="{BB962C8B-B14F-4D97-AF65-F5344CB8AC3E}">
        <p14:creationId xmlns:p14="http://schemas.microsoft.com/office/powerpoint/2010/main" val="347291987"/>
      </p:ext>
    </p:extLst>
  </p:cSld>
  <p:clrMapOvr>
    <a:masterClrMapping/>
  </p:clrMapOvr>
  <p:transition spd="slow">
    <p:cut/>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05978"/>
            <a:ext cx="8229600" cy="1301313"/>
          </a:xfrm>
          <a:ln>
            <a:solidFill>
              <a:schemeClr val="accent1"/>
            </a:solidFill>
          </a:ln>
        </p:spPr>
        <p:txBody>
          <a:bodyPr>
            <a:normAutofit/>
          </a:bodyPr>
          <a:lstStyle/>
          <a:p>
            <a:r>
              <a:rPr lang="en-US" sz="2800" dirty="0" smtClean="0"/>
              <a:t>Objectives for Strategies Forum Session 7</a:t>
            </a:r>
            <a:br>
              <a:rPr lang="en-US" sz="2800" dirty="0" smtClean="0"/>
            </a:br>
            <a:r>
              <a:rPr lang="en-US" sz="2800" i="1" dirty="0" smtClean="0"/>
              <a:t>One Strategy for Sharing  Immune Product</a:t>
            </a:r>
            <a:r>
              <a:rPr lang="en-US" sz="2800" dirty="0" smtClean="0"/>
              <a:t>s</a:t>
            </a:r>
            <a:endParaRPr lang="en-US" sz="2800" dirty="0"/>
          </a:p>
        </p:txBody>
      </p:sp>
      <p:sp>
        <p:nvSpPr>
          <p:cNvPr id="4" name="TextBox 3"/>
          <p:cNvSpPr txBox="1"/>
          <p:nvPr/>
        </p:nvSpPr>
        <p:spPr>
          <a:xfrm>
            <a:off x="457199" y="1507291"/>
            <a:ext cx="6018664" cy="3477875"/>
          </a:xfrm>
          <a:prstGeom prst="rect">
            <a:avLst/>
          </a:prstGeom>
          <a:noFill/>
        </p:spPr>
        <p:txBody>
          <a:bodyPr wrap="square" rtlCol="0">
            <a:spAutoFit/>
          </a:bodyPr>
          <a:lstStyle/>
          <a:p>
            <a:r>
              <a:rPr lang="en-US" sz="2000" dirty="0" smtClean="0"/>
              <a:t>This month, our product collection focuses on the remarkable  Shaklee Immune Products .</a:t>
            </a:r>
          </a:p>
          <a:p>
            <a:pPr marL="342900" indent="-342900">
              <a:buFont typeface="Arial"/>
              <a:buChar char="•"/>
            </a:pPr>
            <a:r>
              <a:rPr lang="en-US" sz="2000" dirty="0" smtClean="0"/>
              <a:t>Last week, we learned what products are particularly helpful in strengthening our immune systems</a:t>
            </a:r>
            <a:r>
              <a:rPr lang="is-IS" sz="2000" dirty="0" smtClean="0"/>
              <a:t>… and their unique Shaklee benefit.</a:t>
            </a:r>
            <a:endParaRPr lang="en-US" sz="2000" dirty="0" smtClean="0"/>
          </a:p>
          <a:p>
            <a:pPr marL="342900" indent="-342900">
              <a:buFont typeface="Arial"/>
              <a:buChar char="•"/>
            </a:pPr>
            <a:r>
              <a:rPr lang="en-US" sz="2000" dirty="0" smtClean="0"/>
              <a:t>This week, we want to give you an example of how to share these remarkable products with others.</a:t>
            </a:r>
          </a:p>
          <a:p>
            <a:pPr marL="342900" indent="-342900">
              <a:buFont typeface="Arial"/>
              <a:buChar char="•"/>
            </a:pPr>
            <a:r>
              <a:rPr lang="en-US" sz="2000" dirty="0" smtClean="0"/>
              <a:t>Every month, our goal is to calculate how we can generate new 1000 PV by sharing these collections and marketing ideas.</a:t>
            </a:r>
          </a:p>
          <a:p>
            <a:pPr marL="342900" indent="-342900">
              <a:buFont typeface="Arial"/>
              <a:buChar char="•"/>
            </a:pPr>
            <a:r>
              <a:rPr lang="en-US" sz="2000" dirty="0" smtClean="0"/>
              <a:t>Take a look at our MINDSET – how are we doing?</a:t>
            </a:r>
            <a:endParaRPr lang="en-US" sz="2000" dirty="0"/>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553389" y="1877689"/>
            <a:ext cx="2488253" cy="2737078"/>
          </a:xfrm>
          <a:prstGeom prst="rect">
            <a:avLst/>
          </a:prstGeom>
        </p:spPr>
      </p:pic>
      <p:sp>
        <p:nvSpPr>
          <p:cNvPr id="5" name="TextBox 4"/>
          <p:cNvSpPr txBox="1"/>
          <p:nvPr/>
        </p:nvSpPr>
        <p:spPr>
          <a:xfrm>
            <a:off x="7797515" y="4622658"/>
            <a:ext cx="731290" cy="369332"/>
          </a:xfrm>
          <a:prstGeom prst="rect">
            <a:avLst/>
          </a:prstGeom>
          <a:noFill/>
        </p:spPr>
        <p:txBody>
          <a:bodyPr wrap="none" rtlCol="0">
            <a:spAutoFit/>
          </a:bodyPr>
          <a:lstStyle/>
          <a:p>
            <a:r>
              <a:rPr lang="en-US" dirty="0" smtClean="0"/>
              <a:t>Becky</a:t>
            </a:r>
            <a:endParaRPr lang="en-US" dirty="0"/>
          </a:p>
        </p:txBody>
      </p:sp>
    </p:spTree>
    <p:extLst>
      <p:ext uri="{BB962C8B-B14F-4D97-AF65-F5344CB8AC3E}">
        <p14:creationId xmlns:p14="http://schemas.microsoft.com/office/powerpoint/2010/main" val="173796148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05979"/>
            <a:ext cx="6201229" cy="857250"/>
          </a:xfrm>
        </p:spPr>
        <p:txBody>
          <a:bodyPr>
            <a:noAutofit/>
          </a:bodyPr>
          <a:lstStyle/>
          <a:p>
            <a:r>
              <a:rPr lang="en-US" sz="2800" dirty="0" smtClean="0"/>
              <a:t>Senior Coordinator Lauren Breeden</a:t>
            </a:r>
            <a:r>
              <a:rPr lang="en-US" sz="2800" dirty="0"/>
              <a:t/>
            </a:r>
            <a:br>
              <a:rPr lang="en-US" sz="2800" dirty="0"/>
            </a:br>
            <a:r>
              <a:rPr lang="en-US" sz="2800" dirty="0" smtClean="0"/>
              <a:t>Face Book Event</a:t>
            </a:r>
          </a:p>
        </p:txBody>
      </p:sp>
      <p:pic>
        <p:nvPicPr>
          <p:cNvPr id="4" name="Picture 3" descr="Natural Medicine Cabinet1st post Pre event FB status.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04042" y="990658"/>
            <a:ext cx="4080271" cy="4080271"/>
          </a:xfrm>
          <a:prstGeom prst="rect">
            <a:avLst/>
          </a:prstGeom>
        </p:spPr>
      </p:pic>
      <p:pic>
        <p:nvPicPr>
          <p:cNvPr id="5" name="Picture 4"/>
          <p:cNvPicPr>
            <a:picLocks noChangeAspect="1"/>
          </p:cNvPicPr>
          <p:nvPr/>
        </p:nvPicPr>
        <p:blipFill rotWithShape="1">
          <a:blip r:embed="rId3"/>
          <a:srcRect l="18532" t="9875" r="40030" b="44307"/>
          <a:stretch/>
        </p:blipFill>
        <p:spPr>
          <a:xfrm>
            <a:off x="7239001" y="205980"/>
            <a:ext cx="1447800" cy="2134450"/>
          </a:xfrm>
          <a:prstGeom prst="rect">
            <a:avLst/>
          </a:prstGeom>
        </p:spPr>
      </p:pic>
    </p:spTree>
    <p:extLst>
      <p:ext uri="{BB962C8B-B14F-4D97-AF65-F5344CB8AC3E}">
        <p14:creationId xmlns:p14="http://schemas.microsoft.com/office/powerpoint/2010/main" val="148193723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73206" y="395785"/>
            <a:ext cx="7997588" cy="584775"/>
          </a:xfrm>
          <a:prstGeom prst="rect">
            <a:avLst/>
          </a:prstGeom>
          <a:noFill/>
        </p:spPr>
        <p:txBody>
          <a:bodyPr wrap="square" rtlCol="0">
            <a:spAutoFit/>
          </a:bodyPr>
          <a:lstStyle/>
          <a:p>
            <a:r>
              <a:rPr lang="en-US" sz="3200" dirty="0" smtClean="0"/>
              <a:t>Using Social Media to Share Immune Products</a:t>
            </a:r>
            <a:endParaRPr lang="en-US" sz="3200" dirty="0"/>
          </a:p>
        </p:txBody>
      </p:sp>
      <p:sp>
        <p:nvSpPr>
          <p:cNvPr id="3" name="TextBox 2"/>
          <p:cNvSpPr txBox="1"/>
          <p:nvPr/>
        </p:nvSpPr>
        <p:spPr>
          <a:xfrm>
            <a:off x="830580" y="1100851"/>
            <a:ext cx="5356860" cy="3693319"/>
          </a:xfrm>
          <a:prstGeom prst="rect">
            <a:avLst/>
          </a:prstGeom>
          <a:noFill/>
        </p:spPr>
        <p:txBody>
          <a:bodyPr wrap="square" rtlCol="0">
            <a:spAutoFit/>
          </a:bodyPr>
          <a:lstStyle/>
          <a:p>
            <a:r>
              <a:rPr lang="en-US" dirty="0" smtClean="0"/>
              <a:t>Tip #1: Collaborate with your team. Genuine testimonies can be shared by your teammates on the FB event and everyone works together to lighten the load and learn from each other. </a:t>
            </a:r>
          </a:p>
          <a:p>
            <a:endParaRPr lang="en-US" dirty="0" smtClean="0"/>
          </a:p>
          <a:p>
            <a:r>
              <a:rPr lang="en-US" dirty="0" smtClean="0"/>
              <a:t>Tip #2: Focus on activities, not results. Not every Facebook post or event will generate immediate PV. Keep consistently sharing and you will see results. </a:t>
            </a:r>
          </a:p>
          <a:p>
            <a:endParaRPr lang="en-US" dirty="0" smtClean="0"/>
          </a:p>
          <a:p>
            <a:r>
              <a:rPr lang="en-US" dirty="0" smtClean="0"/>
              <a:t>Tip #3: Share in a variety of ways. Going LIVE, sharing from your heart, product spotlights, personal testimonies, invites to health chats (helps to throw in an incentive with those), and FB events. </a:t>
            </a:r>
            <a:endParaRPr lang="en-US"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250678" y="1389221"/>
            <a:ext cx="2733302" cy="3116580"/>
          </a:xfrm>
          <a:prstGeom prst="rect">
            <a:avLst/>
          </a:prstGeom>
        </p:spPr>
      </p:pic>
      <p:sp>
        <p:nvSpPr>
          <p:cNvPr id="6" name="TextBox 5"/>
          <p:cNvSpPr txBox="1"/>
          <p:nvPr/>
        </p:nvSpPr>
        <p:spPr>
          <a:xfrm>
            <a:off x="7069540" y="4774168"/>
            <a:ext cx="829266" cy="369332"/>
          </a:xfrm>
          <a:prstGeom prst="rect">
            <a:avLst/>
          </a:prstGeom>
          <a:noFill/>
        </p:spPr>
        <p:txBody>
          <a:bodyPr wrap="none" rtlCol="0">
            <a:spAutoFit/>
          </a:bodyPr>
          <a:lstStyle/>
          <a:p>
            <a:r>
              <a:rPr lang="en-US" dirty="0" smtClean="0"/>
              <a:t>Lauren</a:t>
            </a:r>
            <a:endParaRPr lang="en-US" dirty="0"/>
          </a:p>
        </p:txBody>
      </p:sp>
    </p:spTree>
    <p:extLst>
      <p:ext uri="{BB962C8B-B14F-4D97-AF65-F5344CB8AC3E}">
        <p14:creationId xmlns:p14="http://schemas.microsoft.com/office/powerpoint/2010/main" val="846391903"/>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9398</TotalTime>
  <Words>2117</Words>
  <Application>Microsoft Office PowerPoint</Application>
  <PresentationFormat>On-screen Show (16:9)</PresentationFormat>
  <Paragraphs>222</Paragraphs>
  <Slides>32</Slides>
  <Notes>2</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32</vt:i4>
      </vt:variant>
    </vt:vector>
  </HeadingPairs>
  <TitlesOfParts>
    <vt:vector size="37" baseType="lpstr">
      <vt:lpstr>AR CENA</vt:lpstr>
      <vt:lpstr>Arial</vt:lpstr>
      <vt:lpstr>Calibri</vt:lpstr>
      <vt:lpstr>Times New Roman</vt:lpstr>
      <vt:lpstr>Office Theme</vt:lpstr>
      <vt:lpstr>If you ever have audio challenges during the webinar .. </vt:lpstr>
      <vt:lpstr>Crystal Johnson’s Son’s Health Story</vt:lpstr>
      <vt:lpstr>PowerPoint Presentation</vt:lpstr>
      <vt:lpstr>Face Book Post of the Week – from Alyssa Hemmer</vt:lpstr>
      <vt:lpstr> Strategies for Sharing Immune Products           October 11, 2016</vt:lpstr>
      <vt:lpstr>Our Strategy Team </vt:lpstr>
      <vt:lpstr>Objectives for Strategies Forum Session 7 One Strategy for Sharing  Immune Products</vt:lpstr>
      <vt:lpstr>Senior Coordinator Lauren Breeden Face Book Event</vt:lpstr>
      <vt:lpstr>PowerPoint Presentation</vt:lpstr>
      <vt:lpstr>`           </vt:lpstr>
      <vt:lpstr>Post 1: COLDS/FLU One of the most common ailments people experience this time of year are colds and flu viruses. They can range from annoying and mild, to knock-you-out, call in sick, visit the doctor, just plain awful. Three products that have shown amazing results with helping to kick these kinds of viruses are: </vt:lpstr>
      <vt:lpstr>Shaklee Premium Garlic Complex:      Natural decongestant and natural antibiotic. </vt:lpstr>
      <vt:lpstr>Post 2: NAUSEA/VOMITING/DIARRHEA Let’s talk about nausea and vomiting. It happens, and when it does, it’s not fun for anyone. </vt:lpstr>
      <vt:lpstr>Post 6: BUG BITES, BURNS, MUSCLE ACHES  We all have various creams and lotions in our medicine cabinet, right?   Here are a few products that we love!  </vt:lpstr>
      <vt:lpstr>Post 10: DAILY PLAN FOR STAYING HEALTHY </vt:lpstr>
      <vt:lpstr>Promotional Ideas</vt:lpstr>
      <vt:lpstr>PV Collections</vt:lpstr>
      <vt:lpstr>PowerPoint Presentation</vt:lpstr>
      <vt:lpstr>PowerPoint Presentation</vt:lpstr>
      <vt:lpstr>PowerPoint Presentation</vt:lpstr>
      <vt:lpstr>PowerPoint Presentation</vt:lpstr>
      <vt:lpstr>Being a Resource </vt:lpstr>
      <vt:lpstr>PowerPoint Presentation</vt:lpstr>
      <vt:lpstr>PowerPoint Presentation</vt:lpstr>
      <vt:lpstr>Mindset Over Matter </vt:lpstr>
      <vt:lpstr>Mindset Over Matter How You Think</vt:lpstr>
      <vt:lpstr>Mindset Over Matter  What You Believe</vt:lpstr>
      <vt:lpstr>Mindset Over Matter </vt:lpstr>
      <vt:lpstr>Action Steps for Session 7</vt:lpstr>
      <vt:lpstr>October Strategy Forum Schedule</vt:lpstr>
      <vt:lpstr>Shaklee Video &amp; Audio Archives This webinar is archived on BetterFutureStartsToday.net</vt:lpstr>
      <vt:lpstr>PowerPoint Presentation</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Shaklee Strategies Forum Fall 2016</dc:title>
  <dc:creator>Barbara Lagoni</dc:creator>
  <cp:lastModifiedBy>Rebecca Choate</cp:lastModifiedBy>
  <cp:revision>139</cp:revision>
  <dcterms:created xsi:type="dcterms:W3CDTF">2016-08-18T02:28:39Z</dcterms:created>
  <dcterms:modified xsi:type="dcterms:W3CDTF">2016-10-12T11:29:53Z</dcterms:modified>
</cp:coreProperties>
</file>