
<file path=[Content_Types].xml><?xml version="1.0" encoding="utf-8"?>
<Types xmlns="http://schemas.openxmlformats.org/package/2006/content-types">
  <Default Extension="png" ContentType="image/png"/>
  <Default Extension="jpeg" ContentType="image/jpeg"/>
  <Default Extension="jpe"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4.jp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97" r:id="rId2"/>
    <p:sldId id="300" r:id="rId3"/>
    <p:sldId id="307" r:id="rId4"/>
    <p:sldId id="308" r:id="rId5"/>
    <p:sldId id="309" r:id="rId6"/>
    <p:sldId id="310" r:id="rId7"/>
    <p:sldId id="274" r:id="rId8"/>
    <p:sldId id="275" r:id="rId9"/>
    <p:sldId id="273" r:id="rId10"/>
    <p:sldId id="325" r:id="rId11"/>
    <p:sldId id="326" r:id="rId12"/>
    <p:sldId id="327" r:id="rId13"/>
    <p:sldId id="328" r:id="rId14"/>
    <p:sldId id="329" r:id="rId15"/>
    <p:sldId id="330" r:id="rId16"/>
    <p:sldId id="331" r:id="rId17"/>
    <p:sldId id="332" r:id="rId18"/>
    <p:sldId id="333" r:id="rId19"/>
    <p:sldId id="334" r:id="rId20"/>
    <p:sldId id="335" r:id="rId21"/>
    <p:sldId id="336" r:id="rId22"/>
    <p:sldId id="337" r:id="rId23"/>
    <p:sldId id="349" r:id="rId24"/>
    <p:sldId id="339" r:id="rId25"/>
    <p:sldId id="340" r:id="rId26"/>
    <p:sldId id="341" r:id="rId27"/>
    <p:sldId id="342" r:id="rId28"/>
    <p:sldId id="343" r:id="rId29"/>
    <p:sldId id="344" r:id="rId30"/>
    <p:sldId id="348" r:id="rId31"/>
    <p:sldId id="322" r:id="rId32"/>
    <p:sldId id="347" r:id="rId33"/>
    <p:sldId id="276" r:id="rId34"/>
    <p:sldId id="291" r:id="rId35"/>
    <p:sldId id="345" r:id="rId36"/>
    <p:sldId id="292" r:id="rId3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40" d="100"/>
          <a:sy n="140" d="100"/>
        </p:scale>
        <p:origin x="774" y="102"/>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E279C3-76EC-A744-9F26-A92392B9C9C0}" type="datetimeFigureOut">
              <a:rPr lang="en-US" smtClean="0"/>
              <a:t>10/4/2016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ADA547-66B6-1445-8A66-7B3B5A68B641}" type="slidenum">
              <a:rPr lang="en-US" smtClean="0"/>
              <a:t>‹#›</a:t>
            </a:fld>
            <a:endParaRPr lang="en-US"/>
          </a:p>
        </p:txBody>
      </p:sp>
    </p:spTree>
    <p:extLst>
      <p:ext uri="{BB962C8B-B14F-4D97-AF65-F5344CB8AC3E}">
        <p14:creationId xmlns:p14="http://schemas.microsoft.com/office/powerpoint/2010/main" val="2056291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625316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ADA547-66B6-1445-8A66-7B3B5A68B641}" type="slidenum">
              <a:rPr lang="en-US" smtClean="0"/>
              <a:t>13</a:t>
            </a:fld>
            <a:endParaRPr lang="en-US"/>
          </a:p>
        </p:txBody>
      </p:sp>
    </p:spTree>
    <p:extLst>
      <p:ext uri="{BB962C8B-B14F-4D97-AF65-F5344CB8AC3E}">
        <p14:creationId xmlns:p14="http://schemas.microsoft.com/office/powerpoint/2010/main" val="3267739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a:t>
            </a:r>
            <a:endParaRPr lang="en-US" dirty="0"/>
          </a:p>
        </p:txBody>
      </p:sp>
      <p:sp>
        <p:nvSpPr>
          <p:cNvPr id="4" name="Slide Number Placeholder 3"/>
          <p:cNvSpPr>
            <a:spLocks noGrp="1"/>
          </p:cNvSpPr>
          <p:nvPr>
            <p:ph type="sldNum" sz="quarter" idx="10"/>
          </p:nvPr>
        </p:nvSpPr>
        <p:spPr/>
        <p:txBody>
          <a:bodyPr/>
          <a:lstStyle/>
          <a:p>
            <a:fld id="{25ADA547-66B6-1445-8A66-7B3B5A68B641}" type="slidenum">
              <a:rPr lang="en-US" smtClean="0"/>
              <a:t>26</a:t>
            </a:fld>
            <a:endParaRPr lang="en-US"/>
          </a:p>
        </p:txBody>
      </p:sp>
    </p:spTree>
    <p:extLst>
      <p:ext uri="{BB962C8B-B14F-4D97-AF65-F5344CB8AC3E}">
        <p14:creationId xmlns:p14="http://schemas.microsoft.com/office/powerpoint/2010/main" val="2364608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a:t>
            </a:r>
            <a:endParaRPr lang="en-US" dirty="0"/>
          </a:p>
        </p:txBody>
      </p:sp>
      <p:sp>
        <p:nvSpPr>
          <p:cNvPr id="4" name="Slide Number Placeholder 3"/>
          <p:cNvSpPr>
            <a:spLocks noGrp="1"/>
          </p:cNvSpPr>
          <p:nvPr>
            <p:ph type="sldNum" sz="quarter" idx="10"/>
          </p:nvPr>
        </p:nvSpPr>
        <p:spPr/>
        <p:txBody>
          <a:bodyPr/>
          <a:lstStyle/>
          <a:p>
            <a:fld id="{25ADA547-66B6-1445-8A66-7B3B5A68B641}" type="slidenum">
              <a:rPr lang="en-US" smtClean="0"/>
              <a:t>27</a:t>
            </a:fld>
            <a:endParaRPr lang="en-US"/>
          </a:p>
        </p:txBody>
      </p:sp>
    </p:spTree>
    <p:extLst>
      <p:ext uri="{BB962C8B-B14F-4D97-AF65-F5344CB8AC3E}">
        <p14:creationId xmlns:p14="http://schemas.microsoft.com/office/powerpoint/2010/main" val="2881664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97456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318733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467417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77339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AB904-0E02-8346-9EC7-0C4F1AC699C6}" type="datetimeFigureOut">
              <a:rPr lang="en-US" smtClean="0"/>
              <a:t>10/4/2016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37529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AB904-0E02-8346-9EC7-0C4F1AC699C6}" type="datetimeFigureOut">
              <a:rPr lang="en-US" smtClean="0"/>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302917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AB904-0E02-8346-9EC7-0C4F1AC699C6}" type="datetimeFigureOut">
              <a:rPr lang="en-US" smtClean="0"/>
              <a:t>10/4/2016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07354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AB904-0E02-8346-9EC7-0C4F1AC699C6}" type="datetimeFigureOut">
              <a:rPr lang="en-US" smtClean="0"/>
              <a:t>10/4/2016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8590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AB904-0E02-8346-9EC7-0C4F1AC699C6}" type="datetimeFigureOut">
              <a:rPr lang="en-US" smtClean="0"/>
              <a:t>10/4/2016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24118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42027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10/4/2016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547904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21AB904-0E02-8346-9EC7-0C4F1AC699C6}" type="datetimeFigureOut">
              <a:rPr lang="en-US" smtClean="0"/>
              <a:t>10/4/2016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6C32D8-E308-2649-813D-C0FCD852E51C}" type="slidenum">
              <a:rPr lang="en-US" smtClean="0"/>
              <a:t>‹#›</a:t>
            </a:fld>
            <a:endParaRPr lang="en-US"/>
          </a:p>
        </p:txBody>
      </p:sp>
    </p:spTree>
    <p:extLst>
      <p:ext uri="{BB962C8B-B14F-4D97-AF65-F5344CB8AC3E}">
        <p14:creationId xmlns:p14="http://schemas.microsoft.com/office/powerpoint/2010/main" val="333968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hyperlink" Target="http://immunedisorders.homestead.com/index.html"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6.xml"/><Relationship Id="rId4" Type="http://schemas.openxmlformats.org/officeDocument/2006/relationships/image" Target="../media/image28.jp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jp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facebook.com/hashtag/rocktober" TargetMode="Externa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shakleechairmansleadershipretreat.com/"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facebook.com/katie.odom.75" TargetMode="Externa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hyperlink" Target="https://www.facebook.com/barbara.lagoni"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png"/><Relationship Id="rId10" Type="http://schemas.openxmlformats.org/officeDocument/2006/relationships/image" Target="../media/image15.jpg"/><Relationship Id="rId4" Type="http://schemas.openxmlformats.org/officeDocument/2006/relationships/image" Target="../media/image9.jpg"/><Relationship Id="rId9" Type="http://schemas.openxmlformats.org/officeDocument/2006/relationships/image" Target="../media/image1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975"/>
            <a:ext cx="6709229" cy="1318021"/>
          </a:xfrm>
          <a:ln>
            <a:solidFill>
              <a:schemeClr val="tx2">
                <a:lumMod val="60000"/>
                <a:lumOff val="40000"/>
              </a:schemeClr>
            </a:solidFill>
          </a:ln>
        </p:spPr>
        <p:txBody>
          <a:bodyPr>
            <a:normAutofit/>
          </a:bodyPr>
          <a:lstStyle/>
          <a:p>
            <a:r>
              <a:rPr lang="en-US" sz="3200" dirty="0" smtClean="0"/>
              <a:t>If you ever have audio challenges during the webinar .. </a:t>
            </a:r>
            <a:endParaRPr lang="en-US" sz="3200" dirty="0"/>
          </a:p>
        </p:txBody>
      </p:sp>
      <p:sp>
        <p:nvSpPr>
          <p:cNvPr id="3" name="Content Placeholder 2"/>
          <p:cNvSpPr>
            <a:spLocks noGrp="1"/>
          </p:cNvSpPr>
          <p:nvPr>
            <p:ph idx="1"/>
          </p:nvPr>
        </p:nvSpPr>
        <p:spPr>
          <a:xfrm>
            <a:off x="457200" y="1777999"/>
            <a:ext cx="4767943" cy="2816623"/>
          </a:xfrm>
        </p:spPr>
        <p:txBody>
          <a:bodyPr>
            <a:normAutofit/>
          </a:bodyPr>
          <a:lstStyle/>
          <a:p>
            <a:pPr marL="0" indent="0">
              <a:buNone/>
            </a:pPr>
            <a:endParaRPr lang="en-US" sz="1000" dirty="0"/>
          </a:p>
          <a:p>
            <a:pPr marL="0" indent="0">
              <a:buNone/>
            </a:pPr>
            <a:r>
              <a:rPr lang="en-US" sz="2400" dirty="0"/>
              <a:t>	</a:t>
            </a:r>
            <a:r>
              <a:rPr lang="en-US" sz="2400" dirty="0" smtClean="0"/>
              <a:t>We don’t have an answer for why that happens, but consensus is: </a:t>
            </a:r>
          </a:p>
          <a:p>
            <a:r>
              <a:rPr lang="en-US" sz="2400" dirty="0" smtClean="0"/>
              <a:t>just close the program</a:t>
            </a:r>
          </a:p>
          <a:p>
            <a:r>
              <a:rPr lang="en-US" sz="2400" dirty="0" smtClean="0"/>
              <a:t>and log in again </a:t>
            </a:r>
          </a:p>
          <a:p>
            <a:r>
              <a:rPr lang="en-US" sz="2400" dirty="0" smtClean="0"/>
              <a:t>and then for some reason 			 		all is well!!</a:t>
            </a:r>
            <a:endParaRPr lang="en-US" sz="2400" dirty="0"/>
          </a:p>
        </p:txBody>
      </p:sp>
      <p:pic>
        <p:nvPicPr>
          <p:cNvPr id="4" name="Picture 3"/>
          <p:cNvPicPr>
            <a:picLocks noChangeAspect="1"/>
          </p:cNvPicPr>
          <p:nvPr/>
        </p:nvPicPr>
        <p:blipFill>
          <a:blip r:embed="rId2"/>
          <a:stretch>
            <a:fillRect/>
          </a:stretch>
        </p:blipFill>
        <p:spPr>
          <a:xfrm>
            <a:off x="5521157" y="1777999"/>
            <a:ext cx="3368842" cy="3200400"/>
          </a:xfrm>
          <a:prstGeom prst="rect">
            <a:avLst/>
          </a:prstGeom>
        </p:spPr>
      </p:pic>
    </p:spTree>
    <p:extLst>
      <p:ext uri="{BB962C8B-B14F-4D97-AF65-F5344CB8AC3E}">
        <p14:creationId xmlns:p14="http://schemas.microsoft.com/office/powerpoint/2010/main" val="3559927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758287"/>
          </a:xfrm>
        </p:spPr>
        <p:txBody>
          <a:bodyPr>
            <a:noAutofit/>
          </a:bodyPr>
          <a:lstStyle/>
          <a:p>
            <a:r>
              <a:rPr lang="en-US" sz="3200" b="1" dirty="0" smtClean="0"/>
              <a:t>Today’s Presenters …</a:t>
            </a:r>
            <a:br>
              <a:rPr lang="en-US" sz="3200" b="1" dirty="0" smtClean="0"/>
            </a:br>
            <a:r>
              <a:rPr lang="en-US" sz="3200" b="1" dirty="0" smtClean="0"/>
              <a:t>Coordinators Jean Zbinden &amp; Julie Schmied</a:t>
            </a:r>
            <a:endParaRPr lang="en-US" sz="3200" b="1"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9860" y="2634293"/>
            <a:ext cx="2038352" cy="191413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748" y="1333598"/>
            <a:ext cx="2495550" cy="333375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2572" y="1333597"/>
            <a:ext cx="2495550" cy="3404657"/>
          </a:xfrm>
          <a:prstGeom prst="rect">
            <a:avLst/>
          </a:prstGeom>
        </p:spPr>
      </p:pic>
      <p:sp>
        <p:nvSpPr>
          <p:cNvPr id="10" name="TextBox 9"/>
          <p:cNvSpPr txBox="1"/>
          <p:nvPr/>
        </p:nvSpPr>
        <p:spPr>
          <a:xfrm>
            <a:off x="3200399" y="1333598"/>
            <a:ext cx="2743201" cy="1169551"/>
          </a:xfrm>
          <a:prstGeom prst="rect">
            <a:avLst/>
          </a:prstGeom>
          <a:noFill/>
        </p:spPr>
        <p:txBody>
          <a:bodyPr wrap="square" rtlCol="0">
            <a:spAutoFit/>
          </a:bodyPr>
          <a:lstStyle/>
          <a:p>
            <a:r>
              <a:rPr lang="en-US" sz="1400" b="1" dirty="0" smtClean="0"/>
              <a:t>Our goal is for everyone to get excited about teaching others the power of the immune system, which in turn helps us empower others to better health!</a:t>
            </a:r>
            <a:endParaRPr lang="en-US" sz="1400" b="1" dirty="0"/>
          </a:p>
        </p:txBody>
      </p:sp>
      <p:sp>
        <p:nvSpPr>
          <p:cNvPr id="3" name="TextBox 2"/>
          <p:cNvSpPr txBox="1"/>
          <p:nvPr/>
        </p:nvSpPr>
        <p:spPr>
          <a:xfrm>
            <a:off x="7745104" y="4738254"/>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625165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74967" y="313707"/>
            <a:ext cx="5548745" cy="440674"/>
          </a:xfrm>
        </p:spPr>
        <p:txBody>
          <a:bodyPr>
            <a:noAutofit/>
          </a:bodyPr>
          <a:lstStyle/>
          <a:p>
            <a:r>
              <a:rPr lang="en-US" sz="2800" b="1" dirty="0" smtClean="0"/>
              <a:t>Healthy Kids – High School/College</a:t>
            </a:r>
            <a:endParaRPr lang="en-US" sz="2800" b="1" dirty="0"/>
          </a:p>
        </p:txBody>
      </p:sp>
      <p:sp>
        <p:nvSpPr>
          <p:cNvPr id="3" name="Subtitle 2"/>
          <p:cNvSpPr>
            <a:spLocks noGrp="1"/>
          </p:cNvSpPr>
          <p:nvPr>
            <p:ph type="subTitle" idx="1"/>
          </p:nvPr>
        </p:nvSpPr>
        <p:spPr>
          <a:xfrm>
            <a:off x="3233859" y="754380"/>
            <a:ext cx="5689854" cy="4025646"/>
          </a:xfrm>
        </p:spPr>
        <p:txBody>
          <a:bodyPr>
            <a:normAutofit/>
          </a:bodyPr>
          <a:lstStyle/>
          <a:p>
            <a:pPr marL="285750" indent="-285750" algn="l">
              <a:buFont typeface="Arial" panose="020B0604020202020204" pitchFamily="34" charset="0"/>
              <a:buChar char="•"/>
            </a:pPr>
            <a:r>
              <a:rPr lang="en-US" sz="1500" dirty="0" smtClean="0">
                <a:solidFill>
                  <a:schemeClr val="tx1"/>
                </a:solidFill>
              </a:rPr>
              <a:t>Started with Shaklee while in high school.  I used to lay vitamins out in the morning.</a:t>
            </a:r>
          </a:p>
          <a:p>
            <a:pPr marL="285750" indent="-285750" algn="l">
              <a:buFont typeface="Arial" panose="020B0604020202020204" pitchFamily="34" charset="0"/>
              <a:buChar char="•"/>
            </a:pPr>
            <a:r>
              <a:rPr lang="en-US" sz="1500" dirty="0" smtClean="0">
                <a:solidFill>
                  <a:schemeClr val="tx1"/>
                </a:solidFill>
              </a:rPr>
              <a:t>Both kids very active and rarely sick.</a:t>
            </a:r>
          </a:p>
          <a:p>
            <a:pPr marL="285750" indent="-285750" algn="l">
              <a:buFont typeface="Arial" panose="020B0604020202020204" pitchFamily="34" charset="0"/>
              <a:buChar char="•"/>
            </a:pPr>
            <a:r>
              <a:rPr lang="en-US" sz="1500" dirty="0" smtClean="0">
                <a:solidFill>
                  <a:schemeClr val="tx1"/>
                </a:solidFill>
              </a:rPr>
              <a:t>Went to college and stopped taking their Shaklee.  Stress, little sleep, intermittent healthy diet.  Both got very ill a couple of times.  </a:t>
            </a:r>
          </a:p>
          <a:p>
            <a:pPr marL="285750" indent="-285750" algn="l">
              <a:buFont typeface="Arial" panose="020B0604020202020204" pitchFamily="34" charset="0"/>
              <a:buChar char="•"/>
            </a:pPr>
            <a:r>
              <a:rPr lang="en-US" sz="1500" dirty="0" smtClean="0">
                <a:solidFill>
                  <a:schemeClr val="tx1"/>
                </a:solidFill>
              </a:rPr>
              <a:t>Asked for Shaklee to stay healthy.</a:t>
            </a:r>
            <a:endParaRPr lang="en-US" sz="1500" u="sng" dirty="0"/>
          </a:p>
          <a:p>
            <a:r>
              <a:rPr lang="en-US" sz="1500" u="sng" dirty="0" smtClean="0">
                <a:solidFill>
                  <a:schemeClr val="tx1"/>
                </a:solidFill>
              </a:rPr>
              <a:t>Laura </a:t>
            </a:r>
            <a:r>
              <a:rPr lang="en-US" sz="1500" u="sng" dirty="0">
                <a:solidFill>
                  <a:schemeClr val="tx1"/>
                </a:solidFill>
              </a:rPr>
              <a:t>– Post College – Works in China</a:t>
            </a:r>
          </a:p>
          <a:p>
            <a:pPr marL="257175" indent="-257175" algn="l">
              <a:buFont typeface="Arial" panose="020B0604020202020204" pitchFamily="34" charset="0"/>
              <a:buChar char="•"/>
            </a:pPr>
            <a:r>
              <a:rPr lang="en-US" sz="1500" dirty="0" smtClean="0">
                <a:solidFill>
                  <a:schemeClr val="tx1"/>
                </a:solidFill>
              </a:rPr>
              <a:t>Great diet in China – stopped taking Shaklee – Got very ill</a:t>
            </a:r>
          </a:p>
          <a:p>
            <a:pPr marL="257175" indent="-257175" algn="l">
              <a:buFont typeface="Arial" panose="020B0604020202020204" pitchFamily="34" charset="0"/>
              <a:buChar char="•"/>
            </a:pPr>
            <a:r>
              <a:rPr lang="en-US" sz="1500" dirty="0" smtClean="0">
                <a:solidFill>
                  <a:schemeClr val="tx1"/>
                </a:solidFill>
              </a:rPr>
              <a:t>Visit home – doctor/dentist appointments – blood work done</a:t>
            </a:r>
          </a:p>
          <a:p>
            <a:pPr marL="257175" indent="-257175" algn="l">
              <a:buFont typeface="Arial" panose="020B0604020202020204" pitchFamily="34" charset="0"/>
              <a:buChar char="•"/>
            </a:pPr>
            <a:r>
              <a:rPr lang="en-US" sz="1500" dirty="0" smtClean="0">
                <a:solidFill>
                  <a:schemeClr val="tx1"/>
                </a:solidFill>
              </a:rPr>
              <a:t>Deficient in Zinc, Vitamin D and Iron. Went back armed with Shaklee and new appreciation for the need to supplement</a:t>
            </a:r>
          </a:p>
          <a:p>
            <a:pPr algn="l"/>
            <a:endParaRPr lang="en-US" sz="1500" dirty="0" smtClean="0">
              <a:solidFill>
                <a:schemeClr val="tx1"/>
              </a:solidFill>
            </a:endParaRPr>
          </a:p>
          <a:p>
            <a:pPr algn="l"/>
            <a:r>
              <a:rPr lang="en-US" sz="1500" dirty="0" smtClean="0">
                <a:solidFill>
                  <a:schemeClr val="tx1"/>
                </a:solidFill>
              </a:rPr>
              <a:t>Laura – Vita Lea, Vitamin D, Zinc, Protein and Vitalized C</a:t>
            </a:r>
          </a:p>
          <a:p>
            <a:pPr algn="l"/>
            <a:r>
              <a:rPr lang="en-US" sz="1500" dirty="0" smtClean="0">
                <a:solidFill>
                  <a:schemeClr val="tx1"/>
                </a:solidFill>
              </a:rPr>
              <a:t>Ben – Vitalizer, Protein and Vitalized Immunity</a:t>
            </a:r>
          </a:p>
          <a:p>
            <a:r>
              <a:rPr lang="en-US" sz="1500" dirty="0" smtClean="0"/>
              <a:t>                                                                                   Jean</a:t>
            </a:r>
            <a:endParaRPr lang="en-US" sz="15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010" y="313707"/>
            <a:ext cx="3015096" cy="3932997"/>
          </a:xfrm>
          <a:prstGeom prst="rect">
            <a:avLst/>
          </a:prstGeom>
        </p:spPr>
      </p:pic>
    </p:spTree>
    <p:extLst>
      <p:ext uri="{BB962C8B-B14F-4D97-AF65-F5344CB8AC3E}">
        <p14:creationId xmlns:p14="http://schemas.microsoft.com/office/powerpoint/2010/main" val="2517951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413" y="205979"/>
            <a:ext cx="8528859" cy="857250"/>
          </a:xfrm>
        </p:spPr>
        <p:txBody>
          <a:bodyPr>
            <a:normAutofit fontScale="90000"/>
          </a:bodyPr>
          <a:lstStyle/>
          <a:p>
            <a:r>
              <a:rPr lang="en-US" b="1" dirty="0" smtClean="0"/>
              <a:t>Thankful for a healthy immune system!</a:t>
            </a:r>
            <a:endParaRPr lang="en-US" b="1" dirty="0"/>
          </a:p>
        </p:txBody>
      </p:sp>
      <p:sp>
        <p:nvSpPr>
          <p:cNvPr id="6" name="TextBox 5"/>
          <p:cNvSpPr txBox="1"/>
          <p:nvPr/>
        </p:nvSpPr>
        <p:spPr>
          <a:xfrm>
            <a:off x="4222864" y="1390894"/>
            <a:ext cx="4921136" cy="4339650"/>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My husband was sick a lot as a kid.</a:t>
            </a:r>
          </a:p>
          <a:p>
            <a:pPr marL="285750" indent="-285750">
              <a:buFont typeface="Arial" panose="020B0604020202020204" pitchFamily="34" charset="0"/>
              <a:buChar char="•"/>
            </a:pPr>
            <a:r>
              <a:rPr lang="en-US" sz="1600" dirty="0" smtClean="0"/>
              <a:t>At age 12 he began weekly allergy shots to address allergy/asthma/itchy skin issues.</a:t>
            </a:r>
          </a:p>
          <a:p>
            <a:pPr marL="285750" indent="-285750">
              <a:buFont typeface="Arial" panose="020B0604020202020204" pitchFamily="34" charset="0"/>
              <a:buChar char="•"/>
            </a:pPr>
            <a:r>
              <a:rPr lang="en-US" sz="1600" dirty="0" smtClean="0"/>
              <a:t>After 3 years (!) he still struggled with issues and credits the allergy shots for losing majority of his sense of smell. </a:t>
            </a:r>
            <a:r>
              <a:rPr lang="en-US" sz="1600" dirty="0" smtClean="0">
                <a:sym typeface="Wingdings" panose="05000000000000000000" pitchFamily="2" charset="2"/>
              </a:rPr>
              <a:t></a:t>
            </a:r>
          </a:p>
          <a:p>
            <a:pPr marL="285750" indent="-285750">
              <a:buFont typeface="Arial" panose="020B0604020202020204" pitchFamily="34" charset="0"/>
              <a:buChar char="•"/>
            </a:pPr>
            <a:r>
              <a:rPr lang="en-US" sz="1600" dirty="0" smtClean="0">
                <a:sym typeface="Wingdings" panose="05000000000000000000" pitchFamily="2" charset="2"/>
              </a:rPr>
              <a:t>Enter Shaklee.  Learned about Candida and how nutrition can repair immune system.</a:t>
            </a:r>
          </a:p>
          <a:p>
            <a:pPr marL="285750" indent="-285750">
              <a:buFont typeface="Arial" panose="020B0604020202020204" pitchFamily="34" charset="0"/>
              <a:buChar char="•"/>
            </a:pPr>
            <a:r>
              <a:rPr lang="en-US" sz="1600" dirty="0" smtClean="0"/>
              <a:t>Key products Dave used:</a:t>
            </a:r>
          </a:p>
          <a:p>
            <a:r>
              <a:rPr lang="en-US" sz="1600" dirty="0"/>
              <a:t> </a:t>
            </a:r>
            <a:r>
              <a:rPr lang="en-US" sz="1600" dirty="0" smtClean="0"/>
              <a:t>     Vitalizer, Protein, Immunity Formula I, Nutriferon &amp; </a:t>
            </a:r>
          </a:p>
          <a:p>
            <a:r>
              <a:rPr lang="en-US" sz="1600" dirty="0"/>
              <a:t> </a:t>
            </a:r>
            <a:r>
              <a:rPr lang="en-US" sz="1600" dirty="0" smtClean="0"/>
              <a:t>     Get Clean Laundry.</a:t>
            </a:r>
          </a:p>
          <a:p>
            <a:endParaRPr lang="en-US" sz="1600" dirty="0" smtClean="0"/>
          </a:p>
          <a:p>
            <a:r>
              <a:rPr lang="en-US" sz="1600" dirty="0"/>
              <a:t> </a:t>
            </a:r>
            <a:r>
              <a:rPr lang="en-US" sz="1600" dirty="0" smtClean="0"/>
              <a:t>                                                                                      Julie</a:t>
            </a:r>
          </a:p>
          <a:p>
            <a:r>
              <a:rPr lang="en-US" sz="1600" dirty="0"/>
              <a:t> </a:t>
            </a:r>
            <a:r>
              <a:rPr lang="en-US" sz="1600" dirty="0" smtClean="0"/>
              <a:t>     </a:t>
            </a:r>
          </a:p>
          <a:p>
            <a:endParaRPr lang="en-US" sz="1600" dirty="0" smtClean="0"/>
          </a:p>
          <a:p>
            <a:endParaRPr lang="en-US" dirty="0"/>
          </a:p>
          <a:p>
            <a:r>
              <a:rPr lang="en-US" dirty="0" smtClean="0"/>
              <a:t>                                                                  </a:t>
            </a:r>
            <a:endParaRPr lang="en-US" dirty="0"/>
          </a:p>
        </p:txBody>
      </p:sp>
      <p:sp>
        <p:nvSpPr>
          <p:cNvPr id="9" name="TextBox 8"/>
          <p:cNvSpPr txBox="1"/>
          <p:nvPr/>
        </p:nvSpPr>
        <p:spPr>
          <a:xfrm>
            <a:off x="457200" y="4417993"/>
            <a:ext cx="3266902" cy="430887"/>
          </a:xfrm>
          <a:prstGeom prst="rect">
            <a:avLst/>
          </a:prstGeom>
          <a:noFill/>
          <a:ln>
            <a:solidFill>
              <a:schemeClr val="tx1"/>
            </a:solidFill>
          </a:ln>
        </p:spPr>
        <p:txBody>
          <a:bodyPr wrap="square" rtlCol="0">
            <a:spAutoFit/>
          </a:bodyPr>
          <a:lstStyle/>
          <a:p>
            <a:r>
              <a:rPr lang="en-US" sz="1100" dirty="0" smtClean="0"/>
              <a:t>This photo is significant because Dave is IN the dairy barn at the county fair with NO allergy symptoms!</a:t>
            </a:r>
            <a:endParaRPr lang="en-US" sz="11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412" y="1096123"/>
            <a:ext cx="3919451" cy="3158037"/>
          </a:xfrm>
          <a:prstGeom prst="rect">
            <a:avLst/>
          </a:prstGeom>
        </p:spPr>
      </p:pic>
    </p:spTree>
    <p:extLst>
      <p:ext uri="{BB962C8B-B14F-4D97-AF65-F5344CB8AC3E}">
        <p14:creationId xmlns:p14="http://schemas.microsoft.com/office/powerpoint/2010/main" val="2150130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9260" y="161714"/>
            <a:ext cx="8454046" cy="1077218"/>
          </a:xfrm>
          <a:prstGeom prst="rect">
            <a:avLst/>
          </a:prstGeom>
          <a:noFill/>
        </p:spPr>
        <p:txBody>
          <a:bodyPr wrap="square" rtlCol="0">
            <a:spAutoFit/>
          </a:bodyPr>
          <a:lstStyle/>
          <a:p>
            <a:r>
              <a:rPr lang="en-US" sz="3200" dirty="0" smtClean="0">
                <a:latin typeface="Arial Black" panose="020B0A04020102020204" pitchFamily="34" charset="0"/>
              </a:rPr>
              <a:t>The body’s most critical system: </a:t>
            </a:r>
          </a:p>
          <a:p>
            <a:r>
              <a:rPr lang="en-US" sz="3200" dirty="0" smtClean="0">
                <a:latin typeface="Arial Black" panose="020B0A04020102020204" pitchFamily="34" charset="0"/>
              </a:rPr>
              <a:t>                       The Immune System</a:t>
            </a:r>
            <a:endParaRPr lang="en-US" sz="3200" dirty="0">
              <a:latin typeface="Arial Black" panose="020B0A04020102020204" pitchFamily="34" charset="0"/>
            </a:endParaRPr>
          </a:p>
        </p:txBody>
      </p:sp>
      <p:sp>
        <p:nvSpPr>
          <p:cNvPr id="9" name="TextBox 8"/>
          <p:cNvSpPr txBox="1"/>
          <p:nvPr/>
        </p:nvSpPr>
        <p:spPr>
          <a:xfrm>
            <a:off x="1072342" y="3065059"/>
            <a:ext cx="184731" cy="369332"/>
          </a:xfrm>
          <a:prstGeom prst="rect">
            <a:avLst/>
          </a:prstGeom>
          <a:noFill/>
        </p:spPr>
        <p:txBody>
          <a:bodyPr wrap="none" rtlCol="0">
            <a:spAutoFit/>
          </a:bodyPr>
          <a:lstStyle/>
          <a:p>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506" y="1130531"/>
            <a:ext cx="5278581" cy="4025828"/>
          </a:xfrm>
          <a:prstGeom prst="rect">
            <a:avLst/>
          </a:prstGeom>
        </p:spPr>
      </p:pic>
      <p:sp>
        <p:nvSpPr>
          <p:cNvPr id="14" name="TextBox 13"/>
          <p:cNvSpPr txBox="1"/>
          <p:nvPr/>
        </p:nvSpPr>
        <p:spPr>
          <a:xfrm>
            <a:off x="5478087" y="1454726"/>
            <a:ext cx="3383280" cy="3458095"/>
          </a:xfrm>
          <a:prstGeom prst="rect">
            <a:avLst/>
          </a:prstGeom>
          <a:noFill/>
          <a:ln w="15875">
            <a:solidFill>
              <a:schemeClr val="tx1"/>
            </a:solidFill>
          </a:ln>
        </p:spPr>
        <p:txBody>
          <a:bodyPr wrap="square" rtlCol="0">
            <a:spAutoFit/>
          </a:bodyPr>
          <a:lstStyle/>
          <a:p>
            <a:endParaRPr lang="en-US" dirty="0"/>
          </a:p>
        </p:txBody>
      </p:sp>
      <p:sp>
        <p:nvSpPr>
          <p:cNvPr id="15" name="TextBox 14"/>
          <p:cNvSpPr txBox="1"/>
          <p:nvPr/>
        </p:nvSpPr>
        <p:spPr>
          <a:xfrm>
            <a:off x="5561215" y="1512916"/>
            <a:ext cx="3192091" cy="4247317"/>
          </a:xfrm>
          <a:prstGeom prst="rect">
            <a:avLst/>
          </a:prstGeom>
          <a:noFill/>
        </p:spPr>
        <p:txBody>
          <a:bodyPr wrap="square" rtlCol="0">
            <a:spAutoFit/>
          </a:bodyPr>
          <a:lstStyle/>
          <a:p>
            <a:r>
              <a:rPr lang="en-US" b="1" dirty="0" smtClean="0"/>
              <a:t>3 KEY FACTORS TO A </a:t>
            </a:r>
          </a:p>
          <a:p>
            <a:r>
              <a:rPr lang="en-US" b="1" dirty="0" smtClean="0"/>
              <a:t>HEALTHIER IMMUNE SYSTEM:</a:t>
            </a:r>
          </a:p>
          <a:p>
            <a:endParaRPr lang="en-US" dirty="0"/>
          </a:p>
          <a:p>
            <a:pPr marL="342900" indent="-342900">
              <a:buAutoNum type="arabicPeriod"/>
            </a:pPr>
            <a:r>
              <a:rPr lang="en-US" dirty="0" smtClean="0"/>
              <a:t>Create the healthiest microbiome possible. (friendly gut flora) </a:t>
            </a:r>
          </a:p>
          <a:p>
            <a:pPr marL="342900" indent="-342900">
              <a:buAutoNum type="arabicPeriod"/>
            </a:pPr>
            <a:endParaRPr lang="en-US" dirty="0" smtClean="0"/>
          </a:p>
          <a:p>
            <a:pPr marL="342900" indent="-342900">
              <a:buAutoNum type="arabicPeriod"/>
            </a:pPr>
            <a:r>
              <a:rPr lang="en-US" dirty="0" smtClean="0"/>
              <a:t>Provide critical nutrients to feed the cells.</a:t>
            </a:r>
          </a:p>
          <a:p>
            <a:pPr marL="342900" indent="-342900">
              <a:buAutoNum type="arabicPeriod"/>
            </a:pPr>
            <a:endParaRPr lang="en-US" dirty="0" smtClean="0"/>
          </a:p>
          <a:p>
            <a:pPr marL="342900" indent="-342900">
              <a:buAutoNum type="arabicPeriod"/>
            </a:pPr>
            <a:r>
              <a:rPr lang="en-US" dirty="0" smtClean="0"/>
              <a:t>Avoid stressors which weaken the immune system.</a:t>
            </a:r>
          </a:p>
          <a:p>
            <a:endParaRPr lang="en-US" dirty="0"/>
          </a:p>
          <a:p>
            <a:r>
              <a:rPr lang="en-US" dirty="0" smtClean="0"/>
              <a:t> </a:t>
            </a:r>
          </a:p>
          <a:p>
            <a:pPr marL="342900" indent="-342900">
              <a:buAutoNum type="arabicPeriod"/>
            </a:pPr>
            <a:endParaRPr lang="en-US" dirty="0" smtClean="0"/>
          </a:p>
        </p:txBody>
      </p:sp>
      <p:sp>
        <p:nvSpPr>
          <p:cNvPr id="2" name="TextBox 1"/>
          <p:cNvSpPr txBox="1"/>
          <p:nvPr/>
        </p:nvSpPr>
        <p:spPr>
          <a:xfrm>
            <a:off x="8379231" y="4819596"/>
            <a:ext cx="856211" cy="369332"/>
          </a:xfrm>
          <a:prstGeom prst="rect">
            <a:avLst/>
          </a:prstGeom>
          <a:noFill/>
        </p:spPr>
        <p:txBody>
          <a:bodyPr wrap="square" rtlCol="0">
            <a:spAutoFit/>
          </a:bodyPr>
          <a:lstStyle/>
          <a:p>
            <a:r>
              <a:rPr lang="en-US" dirty="0" smtClean="0"/>
              <a:t>Julie</a:t>
            </a:r>
            <a:endParaRPr lang="en-US" dirty="0"/>
          </a:p>
        </p:txBody>
      </p:sp>
    </p:spTree>
    <p:extLst>
      <p:ext uri="{BB962C8B-B14F-4D97-AF65-F5344CB8AC3E}">
        <p14:creationId xmlns:p14="http://schemas.microsoft.com/office/powerpoint/2010/main" val="2222740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647" y="222605"/>
            <a:ext cx="9557461" cy="857250"/>
          </a:xfrm>
        </p:spPr>
        <p:txBody>
          <a:bodyPr>
            <a:normAutofit/>
          </a:bodyPr>
          <a:lstStyle/>
          <a:p>
            <a:r>
              <a:rPr lang="en-US" sz="3600" b="1" dirty="0" smtClean="0">
                <a:latin typeface="+mn-lt"/>
              </a:rPr>
              <a:t>“Some of my best friends are germs.”  </a:t>
            </a:r>
            <a:r>
              <a:rPr lang="en-US" sz="1800" dirty="0" smtClean="0"/>
              <a:t>Michael Pollan</a:t>
            </a:r>
            <a:r>
              <a:rPr lang="en-US" dirty="0" smtClean="0"/>
              <a:t>                                                                                                                                       </a:t>
            </a:r>
            <a:r>
              <a:rPr lang="en-US" sz="2200" dirty="0" smtClean="0"/>
              <a:t> </a:t>
            </a:r>
            <a:endParaRPr lang="en-US" sz="2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63687" y="1079855"/>
            <a:ext cx="4204259" cy="3832691"/>
          </a:xfrm>
        </p:spPr>
      </p:pic>
      <p:sp>
        <p:nvSpPr>
          <p:cNvPr id="3" name="TextBox 2"/>
          <p:cNvSpPr txBox="1"/>
          <p:nvPr/>
        </p:nvSpPr>
        <p:spPr>
          <a:xfrm>
            <a:off x="340822" y="1229485"/>
            <a:ext cx="4222865" cy="3693319"/>
          </a:xfrm>
          <a:prstGeom prst="rect">
            <a:avLst/>
          </a:prstGeom>
          <a:noFill/>
        </p:spPr>
        <p:txBody>
          <a:bodyPr wrap="square" rtlCol="0">
            <a:spAutoFit/>
          </a:bodyPr>
          <a:lstStyle/>
          <a:p>
            <a:r>
              <a:rPr lang="en-US" dirty="0"/>
              <a:t>The human body contains about </a:t>
            </a:r>
            <a:r>
              <a:rPr lang="en-US" b="1" dirty="0"/>
              <a:t>100 trillion</a:t>
            </a:r>
            <a:r>
              <a:rPr lang="en-US" dirty="0"/>
              <a:t> cells, but only maybe one in </a:t>
            </a:r>
            <a:r>
              <a:rPr lang="en-US" b="1" dirty="0"/>
              <a:t>10</a:t>
            </a:r>
            <a:r>
              <a:rPr lang="en-US" dirty="0"/>
              <a:t> of those cells is actually — human. The rest are from bacteria, viruses and other microorganisms</a:t>
            </a:r>
            <a:r>
              <a:rPr lang="en-US" dirty="0" smtClean="0"/>
              <a:t>.</a:t>
            </a:r>
          </a:p>
          <a:p>
            <a:endParaRPr lang="en-US" dirty="0"/>
          </a:p>
          <a:p>
            <a:r>
              <a:rPr lang="en-US" dirty="0"/>
              <a:t>One of the reasons why your gut has so much influence on your health has to do with the </a:t>
            </a:r>
            <a:r>
              <a:rPr lang="en-US" b="1" dirty="0"/>
              <a:t>100 trillion bacteria</a:t>
            </a:r>
            <a:r>
              <a:rPr lang="en-US" dirty="0"/>
              <a:t>--about three pounds worth--that line your intestinal tract. This is an extremely complex living system that aggressively protects your body from outside offenders.</a:t>
            </a:r>
          </a:p>
        </p:txBody>
      </p:sp>
      <p:sp>
        <p:nvSpPr>
          <p:cNvPr id="6" name="TextBox 5"/>
          <p:cNvSpPr txBox="1"/>
          <p:nvPr/>
        </p:nvSpPr>
        <p:spPr>
          <a:xfrm>
            <a:off x="8271163" y="4842163"/>
            <a:ext cx="947651" cy="369332"/>
          </a:xfrm>
          <a:prstGeom prst="rect">
            <a:avLst/>
          </a:prstGeom>
          <a:noFill/>
        </p:spPr>
        <p:txBody>
          <a:bodyPr wrap="square" rtlCol="0">
            <a:spAutoFit/>
          </a:bodyPr>
          <a:lstStyle/>
          <a:p>
            <a:r>
              <a:rPr lang="en-US" dirty="0" smtClean="0"/>
              <a:t>Julie</a:t>
            </a:r>
            <a:endParaRPr lang="en-US" dirty="0"/>
          </a:p>
        </p:txBody>
      </p:sp>
    </p:spTree>
    <p:extLst>
      <p:ext uri="{BB962C8B-B14F-4D97-AF65-F5344CB8AC3E}">
        <p14:creationId xmlns:p14="http://schemas.microsoft.com/office/powerpoint/2010/main" val="1833809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57" y="634604"/>
            <a:ext cx="8752113" cy="857250"/>
          </a:xfrm>
        </p:spPr>
        <p:txBody>
          <a:bodyPr>
            <a:normAutofit fontScale="90000"/>
          </a:bodyPr>
          <a:lstStyle/>
          <a:p>
            <a:r>
              <a:rPr lang="en-US" b="1" dirty="0" smtClean="0"/>
              <a:t>  </a:t>
            </a:r>
            <a:r>
              <a:rPr lang="en-US" sz="3600" b="1" dirty="0" smtClean="0"/>
              <a:t>IMMUNE SYSTEM </a:t>
            </a:r>
            <a:r>
              <a:rPr lang="en-US" sz="3600" b="1" dirty="0"/>
              <a:t>101</a:t>
            </a:r>
            <a:r>
              <a:rPr lang="en-US" sz="3600" b="1" dirty="0" smtClean="0"/>
              <a:t>: </a:t>
            </a:r>
            <a:r>
              <a:rPr lang="en-US" sz="3600" b="1" i="1" u="sng" dirty="0" smtClean="0"/>
              <a:t>CYTOKINES ARE KING!</a:t>
            </a:r>
            <a:r>
              <a:rPr lang="en-US" sz="1800" b="1" i="1" u="sng" dirty="0" smtClean="0">
                <a:solidFill>
                  <a:srgbClr val="C00000"/>
                </a:solidFill>
              </a:rPr>
              <a:t/>
            </a:r>
            <a:br>
              <a:rPr lang="en-US" sz="1800" b="1" i="1" u="sng" dirty="0" smtClean="0">
                <a:solidFill>
                  <a:srgbClr val="C00000"/>
                </a:solidFill>
              </a:rPr>
            </a:br>
            <a:r>
              <a:rPr lang="en-US" sz="1400" b="1" dirty="0" smtClean="0"/>
              <a:t>Our </a:t>
            </a:r>
            <a:r>
              <a:rPr lang="en-US" sz="1400" b="1" dirty="0"/>
              <a:t>immune cells could be as happy as can </a:t>
            </a:r>
            <a:r>
              <a:rPr lang="en-US" sz="1400" b="1" dirty="0" smtClean="0"/>
              <a:t>be….. </a:t>
            </a:r>
            <a:r>
              <a:rPr lang="en-US" sz="1400" b="1" dirty="0"/>
              <a:t>but without </a:t>
            </a:r>
            <a:r>
              <a:rPr lang="en-US" sz="1400" b="1" dirty="0" smtClean="0"/>
              <a:t>cytokines </a:t>
            </a:r>
            <a:r>
              <a:rPr lang="en-US" sz="1400" b="1" dirty="0"/>
              <a:t>giving </a:t>
            </a:r>
            <a:r>
              <a:rPr lang="en-US" sz="1400" b="1" dirty="0" smtClean="0"/>
              <a:t>directions, our </a:t>
            </a:r>
            <a:r>
              <a:rPr lang="en-US" sz="1400" b="1" dirty="0"/>
              <a:t>immune cells are clueless. </a:t>
            </a:r>
            <a:r>
              <a:rPr lang="en-US" sz="1400" b="1" dirty="0" smtClean="0"/>
              <a:t/>
            </a:r>
            <a:br>
              <a:rPr lang="en-US" sz="1400" b="1" dirty="0" smtClean="0"/>
            </a:br>
            <a:r>
              <a:rPr lang="en-US" sz="1400" b="1" dirty="0" smtClean="0"/>
              <a:t>HOW or IF </a:t>
            </a:r>
            <a:r>
              <a:rPr lang="en-US" sz="1400" b="1" dirty="0"/>
              <a:t>the immune system responds </a:t>
            </a:r>
            <a:r>
              <a:rPr lang="en-US" sz="1400" b="1" u="sng" dirty="0"/>
              <a:t>depends </a:t>
            </a:r>
            <a:r>
              <a:rPr lang="en-US" sz="1400" b="1" u="sng" dirty="0" smtClean="0"/>
              <a:t>completely </a:t>
            </a:r>
            <a:r>
              <a:rPr lang="en-US" sz="1400" b="1" dirty="0" smtClean="0"/>
              <a:t>on </a:t>
            </a:r>
            <a:r>
              <a:rPr lang="en-US" sz="1400" b="1" dirty="0"/>
              <a:t>the </a:t>
            </a:r>
            <a:r>
              <a:rPr lang="en-US" sz="1400" b="1" dirty="0" smtClean="0"/>
              <a:t>cytokine’s state of mind, so to speak!  </a:t>
            </a:r>
            <a:r>
              <a:rPr lang="en-US" sz="1400" b="1" dirty="0"/>
              <a:t> </a:t>
            </a:r>
            <a:r>
              <a:rPr lang="en-US" sz="1400" dirty="0"/>
              <a:t/>
            </a:r>
            <a:br>
              <a:rPr lang="en-US" sz="1400" dirty="0"/>
            </a:br>
            <a:r>
              <a:rPr lang="en-US" sz="1600" dirty="0" smtClean="0"/>
              <a:t/>
            </a:r>
            <a:br>
              <a:rPr lang="en-US" sz="1600" dirty="0" smtClean="0"/>
            </a:br>
            <a:endParaRPr lang="en-US" sz="1600" dirty="0"/>
          </a:p>
        </p:txBody>
      </p:sp>
      <p:sp>
        <p:nvSpPr>
          <p:cNvPr id="6" name="Content Placeholder 5"/>
          <p:cNvSpPr>
            <a:spLocks noGrp="1"/>
          </p:cNvSpPr>
          <p:nvPr>
            <p:ph idx="1"/>
          </p:nvPr>
        </p:nvSpPr>
        <p:spPr>
          <a:xfrm>
            <a:off x="344385" y="1491854"/>
            <a:ext cx="6906116" cy="2751513"/>
          </a:xfrm>
        </p:spPr>
        <p:txBody>
          <a:bodyPr>
            <a:normAutofit fontScale="25000" lnSpcReduction="20000"/>
          </a:bodyPr>
          <a:lstStyle/>
          <a:p>
            <a:pPr marL="0" indent="0">
              <a:buNone/>
            </a:pPr>
            <a:r>
              <a:rPr lang="en-US" sz="7400" b="1" dirty="0"/>
              <a:t>Stressors </a:t>
            </a:r>
            <a:r>
              <a:rPr lang="en-US" sz="7400" b="1" dirty="0" smtClean="0"/>
              <a:t>that weaken the immune system-</a:t>
            </a:r>
          </a:p>
          <a:p>
            <a:pPr lvl="0"/>
            <a:r>
              <a:rPr lang="en-US" sz="5600" b="1" dirty="0">
                <a:solidFill>
                  <a:prstClr val="black"/>
                </a:solidFill>
              </a:rPr>
              <a:t>stress</a:t>
            </a:r>
            <a:r>
              <a:rPr lang="en-US" sz="5600" dirty="0">
                <a:solidFill>
                  <a:prstClr val="black"/>
                </a:solidFill>
              </a:rPr>
              <a:t> – increased cortisol knocks out cytokine pathways</a:t>
            </a:r>
          </a:p>
          <a:p>
            <a:r>
              <a:rPr lang="en-US" sz="5600" b="1" dirty="0" smtClean="0"/>
              <a:t>poor </a:t>
            </a:r>
            <a:r>
              <a:rPr lang="en-US" sz="5600" b="1" dirty="0"/>
              <a:t>nutrition </a:t>
            </a:r>
            <a:r>
              <a:rPr lang="en-US" sz="5600" dirty="0"/>
              <a:t>– lack of essential </a:t>
            </a:r>
            <a:r>
              <a:rPr lang="en-US" sz="5600" dirty="0" smtClean="0"/>
              <a:t>tools </a:t>
            </a:r>
            <a:r>
              <a:rPr lang="en-US" sz="5600" dirty="0"/>
              <a:t>the immune system needs to operate; </a:t>
            </a:r>
            <a:endParaRPr lang="en-US" sz="5600" dirty="0" smtClean="0"/>
          </a:p>
          <a:p>
            <a:pPr marL="0" indent="0">
              <a:buNone/>
            </a:pPr>
            <a:r>
              <a:rPr lang="en-US" sz="5600" dirty="0"/>
              <a:t> </a:t>
            </a:r>
            <a:r>
              <a:rPr lang="en-US" sz="5600" dirty="0" smtClean="0"/>
              <a:t>        (example</a:t>
            </a:r>
            <a:r>
              <a:rPr lang="en-US" sz="5600" dirty="0"/>
              <a:t>: </a:t>
            </a:r>
            <a:r>
              <a:rPr lang="en-US" sz="5600" dirty="0" smtClean="0"/>
              <a:t>Immune cells won’t </a:t>
            </a:r>
            <a:r>
              <a:rPr lang="en-US" sz="5600" dirty="0"/>
              <a:t>work without </a:t>
            </a:r>
            <a:r>
              <a:rPr lang="en-US" sz="5600" dirty="0" smtClean="0"/>
              <a:t>iodine!)</a:t>
            </a:r>
            <a:endParaRPr lang="en-US" sz="5600" dirty="0"/>
          </a:p>
          <a:p>
            <a:r>
              <a:rPr lang="en-US" sz="5600" b="1" dirty="0" smtClean="0"/>
              <a:t>poor </a:t>
            </a:r>
            <a:r>
              <a:rPr lang="en-US" sz="5600" b="1" dirty="0"/>
              <a:t>digestion </a:t>
            </a:r>
            <a:r>
              <a:rPr lang="en-US" sz="5600" dirty="0"/>
              <a:t>– </a:t>
            </a:r>
            <a:r>
              <a:rPr lang="en-US" sz="5600" dirty="0" smtClean="0"/>
              <a:t>the </a:t>
            </a:r>
            <a:r>
              <a:rPr lang="en-US" sz="5600" dirty="0"/>
              <a:t>digestive system “steals” enzymes from the immune </a:t>
            </a:r>
            <a:r>
              <a:rPr lang="en-US" sz="5600" dirty="0" smtClean="0"/>
              <a:t>system causing </a:t>
            </a:r>
            <a:r>
              <a:rPr lang="en-US" sz="5600" dirty="0"/>
              <a:t>other </a:t>
            </a:r>
            <a:r>
              <a:rPr lang="en-US" sz="5600" dirty="0" smtClean="0"/>
              <a:t>problems. (example</a:t>
            </a:r>
            <a:r>
              <a:rPr lang="en-US" sz="5600" dirty="0"/>
              <a:t>: increased toxic </a:t>
            </a:r>
            <a:r>
              <a:rPr lang="en-US" sz="5600" dirty="0" smtClean="0"/>
              <a:t>load)</a:t>
            </a:r>
            <a:endParaRPr lang="en-US" sz="5600" dirty="0"/>
          </a:p>
          <a:p>
            <a:r>
              <a:rPr lang="en-US" sz="5600" b="1" dirty="0" smtClean="0"/>
              <a:t>lack </a:t>
            </a:r>
            <a:r>
              <a:rPr lang="en-US" sz="5600" b="1" dirty="0"/>
              <a:t>of essential fatty acids </a:t>
            </a:r>
            <a:r>
              <a:rPr lang="en-US" sz="5600" dirty="0"/>
              <a:t>– a lack of this nutritional element depresses immune function through its action with prostaglandins</a:t>
            </a:r>
          </a:p>
          <a:p>
            <a:r>
              <a:rPr lang="en-US" sz="5600" b="1" dirty="0" smtClean="0"/>
              <a:t>hormone </a:t>
            </a:r>
            <a:r>
              <a:rPr lang="en-US" sz="5600" b="1" dirty="0"/>
              <a:t>imbalance </a:t>
            </a:r>
            <a:r>
              <a:rPr lang="en-US" sz="5600" dirty="0"/>
              <a:t>– depresses thymus gland </a:t>
            </a:r>
            <a:r>
              <a:rPr lang="en-US" sz="5600" dirty="0" smtClean="0"/>
              <a:t>(which trains T-cells) &amp; knocks </a:t>
            </a:r>
            <a:r>
              <a:rPr lang="en-US" sz="5600" dirty="0"/>
              <a:t>out cytokine </a:t>
            </a:r>
            <a:r>
              <a:rPr lang="en-US" sz="5600" dirty="0" smtClean="0"/>
              <a:t>pathways</a:t>
            </a:r>
          </a:p>
          <a:p>
            <a:r>
              <a:rPr lang="en-US" sz="5600" b="1" dirty="0" smtClean="0"/>
              <a:t>toxins</a:t>
            </a:r>
            <a:r>
              <a:rPr lang="en-US" sz="5600" dirty="0" smtClean="0"/>
              <a:t> </a:t>
            </a:r>
            <a:r>
              <a:rPr lang="en-US" sz="5600" dirty="0"/>
              <a:t>– causes free radicals that bind and knock out cytokines</a:t>
            </a:r>
          </a:p>
          <a:p>
            <a:r>
              <a:rPr lang="en-US" sz="5600" b="1" dirty="0" smtClean="0"/>
              <a:t>antibiotic </a:t>
            </a:r>
            <a:r>
              <a:rPr lang="en-US" sz="5600" b="1" dirty="0"/>
              <a:t>overuse </a:t>
            </a:r>
            <a:r>
              <a:rPr lang="en-US" sz="5600" dirty="0"/>
              <a:t>– kills good bacteria </a:t>
            </a:r>
            <a:r>
              <a:rPr lang="en-US" sz="5600" dirty="0" smtClean="0"/>
              <a:t>and increases </a:t>
            </a:r>
            <a:r>
              <a:rPr lang="en-US" sz="5600" dirty="0"/>
              <a:t>strength of remaining bacteria through bacterial </a:t>
            </a:r>
            <a:r>
              <a:rPr lang="en-US" sz="5600" dirty="0" smtClean="0"/>
              <a:t>mutation</a:t>
            </a:r>
            <a:endParaRPr lang="en-US" sz="5600" dirty="0"/>
          </a:p>
          <a:p>
            <a:endParaRPr lang="en-US" sz="5600" dirty="0"/>
          </a:p>
        </p:txBody>
      </p:sp>
      <p:sp>
        <p:nvSpPr>
          <p:cNvPr id="7" name="TextBox 6"/>
          <p:cNvSpPr txBox="1"/>
          <p:nvPr/>
        </p:nvSpPr>
        <p:spPr>
          <a:xfrm>
            <a:off x="116377" y="4844643"/>
            <a:ext cx="7622771" cy="276999"/>
          </a:xfrm>
          <a:prstGeom prst="rect">
            <a:avLst/>
          </a:prstGeom>
          <a:noFill/>
        </p:spPr>
        <p:txBody>
          <a:bodyPr wrap="square" rtlCol="0">
            <a:spAutoFit/>
          </a:bodyPr>
          <a:lstStyle/>
          <a:p>
            <a:r>
              <a:rPr lang="en-US" sz="1100" dirty="0" smtClean="0"/>
              <a:t>Source</a:t>
            </a:r>
            <a:r>
              <a:rPr lang="en-US" sz="1200" dirty="0" smtClean="0"/>
              <a:t>: </a:t>
            </a:r>
            <a:r>
              <a:rPr lang="en-US" sz="1200" dirty="0" smtClean="0">
                <a:hlinkClick r:id="rId2"/>
              </a:rPr>
              <a:t>http</a:t>
            </a:r>
            <a:r>
              <a:rPr lang="en-US" sz="1200" dirty="0">
                <a:hlinkClick r:id="rId2"/>
              </a:rPr>
              <a:t>://</a:t>
            </a:r>
            <a:r>
              <a:rPr lang="en-US" sz="1200" dirty="0" smtClean="0">
                <a:hlinkClick r:id="rId2"/>
              </a:rPr>
              <a:t>immunedisorders.homestead.com/index.html</a:t>
            </a:r>
            <a:r>
              <a:rPr lang="en-US" sz="1200" dirty="0" smtClean="0"/>
              <a:t>                                                                               </a:t>
            </a:r>
            <a:r>
              <a:rPr lang="en-US" sz="1100" dirty="0" smtClean="0"/>
              <a:t>Julie</a:t>
            </a:r>
            <a:endParaRPr lang="en-US" sz="1100" dirty="0"/>
          </a:p>
        </p:txBody>
      </p:sp>
      <p:sp>
        <p:nvSpPr>
          <p:cNvPr id="8" name="TextBox 7"/>
          <p:cNvSpPr txBox="1"/>
          <p:nvPr/>
        </p:nvSpPr>
        <p:spPr>
          <a:xfrm>
            <a:off x="261257" y="4243367"/>
            <a:ext cx="6989244" cy="400110"/>
          </a:xfrm>
          <a:prstGeom prst="rect">
            <a:avLst/>
          </a:prstGeom>
          <a:noFill/>
        </p:spPr>
        <p:txBody>
          <a:bodyPr wrap="square" rtlCol="0">
            <a:spAutoFit/>
          </a:bodyPr>
          <a:lstStyle/>
          <a:p>
            <a:pPr algn="ctr"/>
            <a:r>
              <a:rPr lang="en-US" sz="2000" b="1" dirty="0" smtClean="0"/>
              <a:t>&gt;&gt; HERE’S THE GOOD NEWS  ….CYTOKINES </a:t>
            </a:r>
            <a:r>
              <a:rPr lang="en-US" sz="2000" b="1" i="1" u="sng" dirty="0" smtClean="0">
                <a:solidFill>
                  <a:srgbClr val="E3471D"/>
                </a:solidFill>
              </a:rPr>
              <a:t>ARE</a:t>
            </a:r>
            <a:r>
              <a:rPr lang="en-US" sz="2000" b="1" u="sng" dirty="0" smtClean="0">
                <a:solidFill>
                  <a:srgbClr val="E3471D"/>
                </a:solidFill>
              </a:rPr>
              <a:t> </a:t>
            </a:r>
            <a:r>
              <a:rPr lang="en-US" sz="2000" b="1" i="1" u="sng" dirty="0" smtClean="0">
                <a:solidFill>
                  <a:srgbClr val="E3471D"/>
                </a:solidFill>
              </a:rPr>
              <a:t>INTERFERONS</a:t>
            </a:r>
            <a:r>
              <a:rPr lang="en-US" sz="2000" b="1" dirty="0" smtClean="0">
                <a:solidFill>
                  <a:srgbClr val="E3471D"/>
                </a:solidFill>
              </a:rPr>
              <a:t>!!</a:t>
            </a:r>
            <a:endParaRPr lang="en-US" sz="2000" b="1" dirty="0">
              <a:solidFill>
                <a:srgbClr val="E3471D"/>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0597" y="1728844"/>
            <a:ext cx="1592773" cy="2815161"/>
          </a:xfrm>
          <a:prstGeom prst="rect">
            <a:avLst/>
          </a:prstGeom>
        </p:spPr>
      </p:pic>
    </p:spTree>
    <p:extLst>
      <p:ext uri="{BB962C8B-B14F-4D97-AF65-F5344CB8AC3E}">
        <p14:creationId xmlns:p14="http://schemas.microsoft.com/office/powerpoint/2010/main" val="3564783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1107182"/>
          </a:xfrm>
        </p:spPr>
        <p:txBody>
          <a:bodyPr>
            <a:normAutofit fontScale="90000"/>
          </a:bodyPr>
          <a:lstStyle/>
          <a:p>
            <a:r>
              <a:rPr lang="en-US" dirty="0" smtClean="0"/>
              <a:t/>
            </a:r>
            <a:br>
              <a:rPr lang="en-US" dirty="0" smtClean="0"/>
            </a:br>
            <a:r>
              <a:rPr lang="en-US" b="1" dirty="0" smtClean="0"/>
              <a:t>Why Supplement?</a:t>
            </a:r>
            <a:endParaRPr lang="en-US" b="1" dirty="0"/>
          </a:p>
        </p:txBody>
      </p:sp>
      <p:sp>
        <p:nvSpPr>
          <p:cNvPr id="3" name="Rectangle 2"/>
          <p:cNvSpPr/>
          <p:nvPr/>
        </p:nvSpPr>
        <p:spPr>
          <a:xfrm>
            <a:off x="457200" y="1431943"/>
            <a:ext cx="8203932" cy="1877437"/>
          </a:xfrm>
          <a:prstGeom prst="rect">
            <a:avLst/>
          </a:prstGeom>
          <a:solidFill>
            <a:srgbClr val="E3471D">
              <a:alpha val="95000"/>
            </a:srgbClr>
          </a:solidFill>
          <a:ln cmpd="sng">
            <a:solidFill>
              <a:schemeClr val="accent3"/>
            </a:solidFill>
          </a:ln>
        </p:spPr>
        <p:txBody>
          <a:bodyPr wrap="square">
            <a:spAutoFit/>
          </a:bodyPr>
          <a:lstStyle/>
          <a:p>
            <a:endParaRPr lang="en-US" sz="1200" b="0" i="0" dirty="0" smtClean="0">
              <a:solidFill>
                <a:srgbClr val="222222"/>
              </a:solidFill>
              <a:effectLst/>
              <a:latin typeface="Fira Sans"/>
            </a:endParaRPr>
          </a:p>
          <a:p>
            <a:r>
              <a:rPr lang="en-US" sz="2000" i="1" u="sng" dirty="0" smtClean="0">
                <a:solidFill>
                  <a:srgbClr val="222222"/>
                </a:solidFill>
                <a:latin typeface="Fira Sans"/>
              </a:rPr>
              <a:t>The American Society for Clinical Nutrition</a:t>
            </a:r>
          </a:p>
          <a:p>
            <a:r>
              <a:rPr lang="en-US" sz="1200" dirty="0" smtClean="0">
                <a:latin typeface="Fira Sans"/>
              </a:rPr>
              <a:t>“</a:t>
            </a:r>
            <a:r>
              <a:rPr lang="en-US" i="1" dirty="0" smtClean="0"/>
              <a:t>Deficiency </a:t>
            </a:r>
            <a:r>
              <a:rPr lang="en-US" i="1" dirty="0"/>
              <a:t>of single </a:t>
            </a:r>
            <a:r>
              <a:rPr lang="en-US" i="1" dirty="0" smtClean="0"/>
              <a:t>nutrients </a:t>
            </a:r>
            <a:r>
              <a:rPr lang="en-US" i="1" dirty="0"/>
              <a:t>results in altered immune responses: this is observed even when the deficiency state is relatively mild. Of the micronutrients, zinc; selenium; iron; copper; vitamins A, C, E, and B-6; and folic acid have important influences on immune responses</a:t>
            </a:r>
            <a:r>
              <a:rPr lang="en-US" i="1" dirty="0" smtClean="0"/>
              <a:t>.”</a:t>
            </a:r>
            <a:endParaRPr lang="en-US" b="0" i="1" dirty="0" smtClean="0">
              <a:solidFill>
                <a:srgbClr val="222222"/>
              </a:solidFill>
              <a:effectLst/>
            </a:endParaRPr>
          </a:p>
          <a:p>
            <a:endParaRPr lang="en-US" sz="1200" b="0" i="0" dirty="0">
              <a:solidFill>
                <a:srgbClr val="222222"/>
              </a:solidFill>
              <a:effectLst/>
              <a:latin typeface="Fira Sans"/>
            </a:endParaRPr>
          </a:p>
        </p:txBody>
      </p:sp>
      <p:sp>
        <p:nvSpPr>
          <p:cNvPr id="4" name="TextBox 3"/>
          <p:cNvSpPr txBox="1"/>
          <p:nvPr/>
        </p:nvSpPr>
        <p:spPr>
          <a:xfrm>
            <a:off x="7796463" y="4659268"/>
            <a:ext cx="606256" cy="369332"/>
          </a:xfrm>
          <a:prstGeom prst="rect">
            <a:avLst/>
          </a:prstGeom>
          <a:noFill/>
        </p:spPr>
        <p:txBody>
          <a:bodyPr wrap="none" rtlCol="0">
            <a:spAutoFit/>
          </a:bodyPr>
          <a:lstStyle/>
          <a:p>
            <a:r>
              <a:rPr lang="en-US" dirty="0" smtClean="0"/>
              <a:t>Jean</a:t>
            </a:r>
            <a:endParaRPr lang="en-US" dirty="0"/>
          </a:p>
        </p:txBody>
      </p:sp>
      <p:sp>
        <p:nvSpPr>
          <p:cNvPr id="6" name="Rectangle 5"/>
          <p:cNvSpPr/>
          <p:nvPr/>
        </p:nvSpPr>
        <p:spPr>
          <a:xfrm>
            <a:off x="557349" y="3428162"/>
            <a:ext cx="7768503" cy="954107"/>
          </a:xfrm>
          <a:prstGeom prst="rect">
            <a:avLst/>
          </a:prstGeom>
          <a:solidFill>
            <a:schemeClr val="accent3"/>
          </a:solidFill>
        </p:spPr>
        <p:txBody>
          <a:bodyPr wrap="square">
            <a:spAutoFit/>
          </a:bodyPr>
          <a:lstStyle/>
          <a:p>
            <a:r>
              <a:rPr lang="en-US" sz="2000" i="1" u="sng" dirty="0">
                <a:solidFill>
                  <a:srgbClr val="313131"/>
                </a:solidFill>
                <a:latin typeface="Open Sans"/>
              </a:rPr>
              <a:t>Scientific American</a:t>
            </a:r>
          </a:p>
          <a:p>
            <a:pPr algn="ctr"/>
            <a:r>
              <a:rPr lang="en-US" i="1" dirty="0"/>
              <a:t>“Because of soil depletion, crops grown decades ago were much richer in vitamins and minerals than the varieties most of us get today.” Article – Dirt Poor</a:t>
            </a:r>
            <a:endParaRPr lang="en-US" i="1" dirty="0">
              <a:solidFill>
                <a:srgbClr val="313131"/>
              </a:solidFill>
              <a:latin typeface="Open Sans"/>
            </a:endParaRPr>
          </a:p>
        </p:txBody>
      </p:sp>
    </p:spTree>
    <p:extLst>
      <p:ext uri="{BB962C8B-B14F-4D97-AF65-F5344CB8AC3E}">
        <p14:creationId xmlns:p14="http://schemas.microsoft.com/office/powerpoint/2010/main" val="1090236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Why Protein?</a:t>
            </a:r>
            <a:endParaRPr lang="en-US" sz="3600" b="1" dirty="0"/>
          </a:p>
        </p:txBody>
      </p:sp>
      <p:sp>
        <p:nvSpPr>
          <p:cNvPr id="3" name="Rectangle 2"/>
          <p:cNvSpPr/>
          <p:nvPr/>
        </p:nvSpPr>
        <p:spPr>
          <a:xfrm>
            <a:off x="220007" y="830532"/>
            <a:ext cx="8703986" cy="4770537"/>
          </a:xfrm>
          <a:prstGeom prst="rect">
            <a:avLst/>
          </a:prstGeom>
        </p:spPr>
        <p:txBody>
          <a:bodyPr wrap="square">
            <a:spAutoFit/>
          </a:bodyPr>
          <a:lstStyle/>
          <a:p>
            <a:r>
              <a:rPr lang="en-US" sz="1400" dirty="0" smtClean="0">
                <a:latin typeface="Fira Sans"/>
              </a:rPr>
              <a:t>Immune </a:t>
            </a:r>
            <a:r>
              <a:rPr lang="en-US" sz="1400" dirty="0">
                <a:latin typeface="Fira Sans"/>
              </a:rPr>
              <a:t>system is made up of proteins and relies on new protein synthesis to </a:t>
            </a:r>
            <a:r>
              <a:rPr lang="en-US" sz="1400" dirty="0" smtClean="0">
                <a:latin typeface="Fira Sans"/>
              </a:rPr>
              <a:t>function.  </a:t>
            </a:r>
            <a:r>
              <a:rPr lang="en-US" sz="1400" dirty="0">
                <a:latin typeface="Fira Sans"/>
              </a:rPr>
              <a:t>G</a:t>
            </a:r>
            <a:r>
              <a:rPr lang="en-US" sz="1400" dirty="0" smtClean="0">
                <a:latin typeface="Fira Sans"/>
              </a:rPr>
              <a:t>etting </a:t>
            </a:r>
            <a:r>
              <a:rPr lang="en-US" sz="1400" dirty="0">
                <a:latin typeface="Fira Sans"/>
              </a:rPr>
              <a:t>too little protein in </a:t>
            </a:r>
            <a:r>
              <a:rPr lang="en-US" sz="1400" dirty="0" smtClean="0">
                <a:latin typeface="Fira Sans"/>
              </a:rPr>
              <a:t>the diet </a:t>
            </a:r>
            <a:r>
              <a:rPr lang="en-US" sz="1400" dirty="0">
                <a:latin typeface="Fira Sans"/>
              </a:rPr>
              <a:t>can weaken </a:t>
            </a:r>
            <a:r>
              <a:rPr lang="en-US" sz="1400" dirty="0" smtClean="0">
                <a:latin typeface="Fira Sans"/>
              </a:rPr>
              <a:t>the immune </a:t>
            </a:r>
            <a:r>
              <a:rPr lang="en-US" sz="1400" dirty="0">
                <a:latin typeface="Fira Sans"/>
              </a:rPr>
              <a:t>system</a:t>
            </a:r>
            <a:r>
              <a:rPr lang="en-US" sz="1400" dirty="0" smtClean="0">
                <a:latin typeface="Fira Sans"/>
              </a:rPr>
              <a:t>.</a:t>
            </a:r>
          </a:p>
          <a:p>
            <a:endParaRPr lang="en-US" sz="1400" dirty="0">
              <a:solidFill>
                <a:srgbClr val="222222"/>
              </a:solidFill>
              <a:latin typeface="Fira Sans"/>
            </a:endParaRPr>
          </a:p>
          <a:p>
            <a:r>
              <a:rPr lang="en-US" sz="1400" dirty="0" smtClean="0">
                <a:latin typeface="Fira Sans"/>
              </a:rPr>
              <a:t>Our bodies use </a:t>
            </a:r>
            <a:r>
              <a:rPr lang="en-US" sz="1400" dirty="0">
                <a:latin typeface="Fira Sans"/>
              </a:rPr>
              <a:t>amino acids found in dietary proteins to help build proteins within </a:t>
            </a:r>
            <a:r>
              <a:rPr lang="en-US" sz="1400" dirty="0" smtClean="0">
                <a:latin typeface="Fira Sans"/>
              </a:rPr>
              <a:t>the body </a:t>
            </a:r>
            <a:r>
              <a:rPr lang="en-US" sz="1400" dirty="0">
                <a:latin typeface="Fira Sans"/>
              </a:rPr>
              <a:t>-- including proteins that help make up </a:t>
            </a:r>
            <a:r>
              <a:rPr lang="en-US" sz="1400" dirty="0" smtClean="0">
                <a:latin typeface="Fira Sans"/>
              </a:rPr>
              <a:t>the immune </a:t>
            </a:r>
            <a:r>
              <a:rPr lang="en-US" sz="1400" dirty="0">
                <a:latin typeface="Fira Sans"/>
              </a:rPr>
              <a:t>system. </a:t>
            </a:r>
            <a:r>
              <a:rPr lang="en-US" sz="1400" dirty="0" smtClean="0">
                <a:latin typeface="Fira Sans"/>
              </a:rPr>
              <a:t> </a:t>
            </a:r>
            <a:r>
              <a:rPr lang="en-US" sz="1400" dirty="0">
                <a:latin typeface="Fira Sans"/>
              </a:rPr>
              <a:t>Proteins are also part of antibodies, interferon and </a:t>
            </a:r>
            <a:r>
              <a:rPr lang="en-US" sz="1400" dirty="0" smtClean="0">
                <a:latin typeface="Fira Sans"/>
              </a:rPr>
              <a:t>complement </a:t>
            </a:r>
            <a:r>
              <a:rPr lang="en-US" sz="1400" dirty="0">
                <a:latin typeface="Fira Sans"/>
              </a:rPr>
              <a:t>proteins that support immune system cells or attack viruses, bacteria or other foreign substances in </a:t>
            </a:r>
            <a:r>
              <a:rPr lang="en-US" sz="1400" dirty="0" smtClean="0">
                <a:latin typeface="Fira Sans"/>
              </a:rPr>
              <a:t>the body</a:t>
            </a:r>
            <a:r>
              <a:rPr lang="en-US" sz="1400" dirty="0">
                <a:latin typeface="Fira Sans"/>
              </a:rPr>
              <a:t>.</a:t>
            </a:r>
            <a:endParaRPr lang="en-US" sz="1400" dirty="0">
              <a:solidFill>
                <a:srgbClr val="222222"/>
              </a:solidFill>
              <a:latin typeface="Fira Sans"/>
            </a:endParaRPr>
          </a:p>
          <a:p>
            <a:endParaRPr lang="en-US" sz="1400" i="1" dirty="0" smtClean="0">
              <a:solidFill>
                <a:srgbClr val="222222"/>
              </a:solidFill>
            </a:endParaRPr>
          </a:p>
          <a:p>
            <a:endParaRPr lang="en-US" sz="1400" i="1" dirty="0" smtClean="0">
              <a:solidFill>
                <a:srgbClr val="222222"/>
              </a:solidFill>
            </a:endParaRPr>
          </a:p>
          <a:p>
            <a:r>
              <a:rPr lang="en-US" sz="2400" b="1" u="sng" dirty="0" smtClean="0">
                <a:solidFill>
                  <a:srgbClr val="222222"/>
                </a:solidFill>
                <a:latin typeface="Fira Sans"/>
              </a:rPr>
              <a:t>Life Energizing Shake</a:t>
            </a:r>
          </a:p>
          <a:p>
            <a:endParaRPr lang="en-US" sz="1400" u="sng" dirty="0" smtClean="0">
              <a:solidFill>
                <a:srgbClr val="222222"/>
              </a:solidFill>
              <a:latin typeface="Fira Sans"/>
            </a:endParaRPr>
          </a:p>
          <a:p>
            <a:pPr marL="285750" indent="-285750">
              <a:buFont typeface="Arial" panose="020B0604020202020204" pitchFamily="34" charset="0"/>
              <a:buChar char="•"/>
            </a:pPr>
            <a:r>
              <a:rPr lang="en-US" sz="1600" dirty="0" smtClean="0">
                <a:solidFill>
                  <a:srgbClr val="222222"/>
                </a:solidFill>
                <a:latin typeface="Fira Sans"/>
              </a:rPr>
              <a:t>24 grams of ultra-pure, plant-based non-GMO protein </a:t>
            </a:r>
          </a:p>
          <a:p>
            <a:r>
              <a:rPr lang="en-US" sz="1600" dirty="0">
                <a:solidFill>
                  <a:srgbClr val="222222"/>
                </a:solidFill>
                <a:latin typeface="Fira Sans"/>
              </a:rPr>
              <a:t>	</a:t>
            </a:r>
            <a:r>
              <a:rPr lang="en-US" sz="1600" dirty="0" smtClean="0">
                <a:solidFill>
                  <a:srgbClr val="222222"/>
                </a:solidFill>
                <a:latin typeface="Fira Sans"/>
              </a:rPr>
              <a:t>with 9 essential amino acids</a:t>
            </a:r>
          </a:p>
          <a:p>
            <a:pPr marL="285750" indent="-285750">
              <a:buFont typeface="Arial" panose="020B0604020202020204" pitchFamily="34" charset="0"/>
              <a:buChar char="•"/>
            </a:pPr>
            <a:r>
              <a:rPr lang="en-US" sz="1600" dirty="0" smtClean="0">
                <a:solidFill>
                  <a:srgbClr val="222222"/>
                </a:solidFill>
                <a:latin typeface="Fira Sans"/>
              </a:rPr>
              <a:t>Contains prebiotics and probiotics</a:t>
            </a:r>
          </a:p>
          <a:p>
            <a:pPr marL="285750" indent="-285750">
              <a:buFont typeface="Arial" panose="020B0604020202020204" pitchFamily="34" charset="0"/>
              <a:buChar char="•"/>
            </a:pPr>
            <a:r>
              <a:rPr lang="en-US" sz="1600" dirty="0" smtClean="0">
                <a:solidFill>
                  <a:srgbClr val="222222"/>
                </a:solidFill>
                <a:latin typeface="Fira Sans"/>
              </a:rPr>
              <a:t>Contains Omega 3 essential fatty acids</a:t>
            </a:r>
          </a:p>
          <a:p>
            <a:pPr marL="285750" indent="-285750">
              <a:buFont typeface="Arial" panose="020B0604020202020204" pitchFamily="34" charset="0"/>
              <a:buChar char="•"/>
            </a:pPr>
            <a:r>
              <a:rPr lang="en-US" sz="1600" dirty="0" smtClean="0">
                <a:solidFill>
                  <a:srgbClr val="222222"/>
                </a:solidFill>
                <a:latin typeface="Fira Sans"/>
              </a:rPr>
              <a:t>Great protein for kids breakfast, working parents, busy kids</a:t>
            </a:r>
          </a:p>
          <a:p>
            <a:pPr marL="285750" indent="-285750">
              <a:buFont typeface="Arial" panose="020B0604020202020204" pitchFamily="34" charset="0"/>
              <a:buChar char="•"/>
            </a:pPr>
            <a:r>
              <a:rPr lang="en-US" sz="1600" dirty="0" smtClean="0">
                <a:solidFill>
                  <a:srgbClr val="222222"/>
                </a:solidFill>
                <a:latin typeface="Fira Sans"/>
              </a:rPr>
              <a:t>Great protein for those who do not eat meat (9 essential amino acids)</a:t>
            </a:r>
          </a:p>
          <a:p>
            <a:pPr marL="285750" indent="-285750">
              <a:buFont typeface="Arial" panose="020B0604020202020204" pitchFamily="34" charset="0"/>
              <a:buChar char="•"/>
            </a:pPr>
            <a:endParaRPr lang="en-US" sz="1600" dirty="0">
              <a:solidFill>
                <a:srgbClr val="222222"/>
              </a:solidFill>
              <a:latin typeface="Fira Sans"/>
            </a:endParaRPr>
          </a:p>
          <a:p>
            <a:endParaRPr lang="en-US" sz="1400" dirty="0" smtClean="0">
              <a:solidFill>
                <a:srgbClr val="222222"/>
              </a:solidFill>
              <a:latin typeface="Fira Sans"/>
            </a:endParaRPr>
          </a:p>
          <a:p>
            <a:endParaRPr lang="en-US" sz="1400" dirty="0">
              <a:solidFill>
                <a:srgbClr val="222222"/>
              </a:solidFill>
              <a:latin typeface="Fira San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5311" y="2316692"/>
            <a:ext cx="1841489" cy="2668824"/>
          </a:xfrm>
          <a:prstGeom prst="rect">
            <a:avLst/>
          </a:prstGeom>
        </p:spPr>
      </p:pic>
      <p:sp>
        <p:nvSpPr>
          <p:cNvPr id="8" name="TextBox 7"/>
          <p:cNvSpPr txBox="1"/>
          <p:nvPr/>
        </p:nvSpPr>
        <p:spPr>
          <a:xfrm>
            <a:off x="7115820" y="4800850"/>
            <a:ext cx="606256" cy="369332"/>
          </a:xfrm>
          <a:prstGeom prst="rect">
            <a:avLst/>
          </a:prstGeom>
          <a:noFill/>
        </p:spPr>
        <p:txBody>
          <a:bodyPr wrap="none" rtlCol="0">
            <a:spAutoFit/>
          </a:bodyPr>
          <a:lstStyle/>
          <a:p>
            <a:r>
              <a:rPr lang="en-US" dirty="0" smtClean="0"/>
              <a:t>Jean</a:t>
            </a:r>
            <a:endParaRPr lang="en-US" dirty="0"/>
          </a:p>
        </p:txBody>
      </p:sp>
    </p:spTree>
    <p:extLst>
      <p:ext uri="{BB962C8B-B14F-4D97-AF65-F5344CB8AC3E}">
        <p14:creationId xmlns:p14="http://schemas.microsoft.com/office/powerpoint/2010/main" val="1442517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000" b="1" dirty="0" smtClean="0"/>
              <a:t>     Fruits and Vegetables</a:t>
            </a:r>
            <a:endParaRPr lang="en-US" sz="4000"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421522" y="974849"/>
            <a:ext cx="2268620" cy="2335149"/>
          </a:xfrm>
          <a:prstGeom prst="rect">
            <a:avLst/>
          </a:prstGeom>
        </p:spPr>
      </p:pic>
      <p:sp>
        <p:nvSpPr>
          <p:cNvPr id="5" name="Rectangle 4"/>
          <p:cNvSpPr/>
          <p:nvPr/>
        </p:nvSpPr>
        <p:spPr>
          <a:xfrm>
            <a:off x="457200" y="1063229"/>
            <a:ext cx="5677594" cy="2246769"/>
          </a:xfrm>
          <a:prstGeom prst="rect">
            <a:avLst/>
          </a:prstGeom>
        </p:spPr>
        <p:txBody>
          <a:bodyPr wrap="square">
            <a:spAutoFit/>
          </a:bodyPr>
          <a:lstStyle/>
          <a:p>
            <a:r>
              <a:rPr lang="en-US" sz="1400" b="1" dirty="0">
                <a:latin typeface="Open Sans"/>
              </a:rPr>
              <a:t>Vitamin A  </a:t>
            </a:r>
            <a:r>
              <a:rPr lang="en-US" sz="1400" dirty="0">
                <a:latin typeface="Open Sans"/>
              </a:rPr>
              <a:t>have an antioxidant effect to help strengthen the immune system against infection</a:t>
            </a:r>
            <a:r>
              <a:rPr lang="en-US" sz="1400" dirty="0" smtClean="0">
                <a:latin typeface="Open Sans"/>
              </a:rPr>
              <a:t>.</a:t>
            </a:r>
          </a:p>
          <a:p>
            <a:r>
              <a:rPr lang="en-US" sz="1400" b="1" dirty="0" smtClean="0">
                <a:latin typeface="Open Sans"/>
              </a:rPr>
              <a:t>Vitamin </a:t>
            </a:r>
            <a:r>
              <a:rPr lang="en-US" sz="1400" b="1" dirty="0">
                <a:latin typeface="Open Sans"/>
              </a:rPr>
              <a:t>C </a:t>
            </a:r>
            <a:r>
              <a:rPr lang="en-US" sz="1400" dirty="0">
                <a:solidFill>
                  <a:srgbClr val="313131"/>
                </a:solidFill>
                <a:latin typeface="Open Sans"/>
              </a:rPr>
              <a:t>protects you from infection by stimulating the formation of antibodies and boosting immunity. </a:t>
            </a:r>
            <a:endParaRPr lang="en-US" sz="1400" dirty="0" smtClean="0">
              <a:solidFill>
                <a:srgbClr val="313131"/>
              </a:solidFill>
              <a:latin typeface="Open Sans"/>
            </a:endParaRPr>
          </a:p>
          <a:p>
            <a:r>
              <a:rPr lang="en-US" sz="1400" b="1" dirty="0" smtClean="0">
                <a:solidFill>
                  <a:srgbClr val="313131"/>
                </a:solidFill>
                <a:latin typeface="Open Sans"/>
              </a:rPr>
              <a:t>Vitamin </a:t>
            </a:r>
            <a:r>
              <a:rPr lang="en-US" sz="1400" b="1" dirty="0">
                <a:solidFill>
                  <a:srgbClr val="313131"/>
                </a:solidFill>
                <a:latin typeface="Open Sans"/>
              </a:rPr>
              <a:t>E </a:t>
            </a:r>
            <a:r>
              <a:rPr lang="en-US" sz="1400" dirty="0">
                <a:solidFill>
                  <a:srgbClr val="313131"/>
                </a:solidFill>
                <a:latin typeface="Open Sans"/>
              </a:rPr>
              <a:t>works as an antioxidant, neutralizes free radicals and improves immune function. </a:t>
            </a:r>
            <a:endParaRPr lang="en-US" sz="1400" dirty="0" smtClean="0">
              <a:solidFill>
                <a:srgbClr val="313131"/>
              </a:solidFill>
              <a:latin typeface="Open Sans"/>
            </a:endParaRPr>
          </a:p>
          <a:p>
            <a:r>
              <a:rPr lang="en-US" sz="1400" b="1" dirty="0" smtClean="0">
                <a:solidFill>
                  <a:srgbClr val="313131"/>
                </a:solidFill>
                <a:latin typeface="Open Sans"/>
              </a:rPr>
              <a:t>Vitamin B6 </a:t>
            </a:r>
            <a:r>
              <a:rPr lang="en-US" sz="1400" dirty="0">
                <a:latin typeface="Open Sans"/>
              </a:rPr>
              <a:t>is critical in how your immune system functions</a:t>
            </a:r>
            <a:r>
              <a:rPr lang="en-US" sz="1400" dirty="0"/>
              <a:t>. </a:t>
            </a:r>
            <a:endParaRPr lang="en-US" sz="1400" dirty="0" smtClean="0">
              <a:solidFill>
                <a:srgbClr val="313131"/>
              </a:solidFill>
              <a:latin typeface="Open Sans"/>
            </a:endParaRPr>
          </a:p>
          <a:p>
            <a:r>
              <a:rPr lang="en-US" sz="1400" b="1" dirty="0" smtClean="0">
                <a:solidFill>
                  <a:srgbClr val="333333"/>
                </a:solidFill>
                <a:latin typeface="Open Sans"/>
              </a:rPr>
              <a:t>Zinc</a:t>
            </a:r>
            <a:r>
              <a:rPr lang="en-US" sz="1400" dirty="0">
                <a:solidFill>
                  <a:srgbClr val="313131"/>
                </a:solidFill>
                <a:latin typeface="Open Sans"/>
              </a:rPr>
              <a:t> helps the immune system work properly </a:t>
            </a:r>
            <a:r>
              <a:rPr lang="en-US" sz="1400" dirty="0" smtClean="0">
                <a:solidFill>
                  <a:srgbClr val="313131"/>
                </a:solidFill>
                <a:latin typeface="Open Sans"/>
              </a:rPr>
              <a:t>and helps </a:t>
            </a:r>
            <a:r>
              <a:rPr lang="en-US" sz="1400" dirty="0">
                <a:solidFill>
                  <a:srgbClr val="313131"/>
                </a:solidFill>
                <a:latin typeface="Open Sans"/>
              </a:rPr>
              <a:t>wounds heal. </a:t>
            </a:r>
            <a:endParaRPr lang="en-US" sz="1400" dirty="0" smtClean="0">
              <a:solidFill>
                <a:srgbClr val="313131"/>
              </a:solidFill>
              <a:latin typeface="Open Sans"/>
            </a:endParaRPr>
          </a:p>
          <a:p>
            <a:r>
              <a:rPr lang="en-US" sz="1400" b="1" dirty="0" smtClean="0">
                <a:solidFill>
                  <a:srgbClr val="333333"/>
                </a:solidFill>
                <a:latin typeface="Open Sans"/>
              </a:rPr>
              <a:t>Other nutrients</a:t>
            </a:r>
            <a:r>
              <a:rPr lang="en-US" sz="1400" dirty="0" smtClean="0">
                <a:solidFill>
                  <a:srgbClr val="313131"/>
                </a:solidFill>
                <a:latin typeface="Open Sans"/>
              </a:rPr>
              <a:t>, Vitamin D, </a:t>
            </a:r>
            <a:r>
              <a:rPr lang="en-US" sz="1400" dirty="0">
                <a:solidFill>
                  <a:srgbClr val="313131"/>
                </a:solidFill>
                <a:latin typeface="Open Sans"/>
              </a:rPr>
              <a:t>folate, selenium, iron, as well as </a:t>
            </a:r>
            <a:r>
              <a:rPr lang="en-US" sz="1400" dirty="0">
                <a:latin typeface="Open Sans"/>
              </a:rPr>
              <a:t>Prebiotics and Probiotics</a:t>
            </a:r>
            <a:r>
              <a:rPr lang="en-US" sz="1400" dirty="0">
                <a:solidFill>
                  <a:srgbClr val="313131"/>
                </a:solidFill>
                <a:latin typeface="Open Sans"/>
              </a:rPr>
              <a:t>, influence immune response.</a:t>
            </a:r>
          </a:p>
        </p:txBody>
      </p:sp>
      <p:sp>
        <p:nvSpPr>
          <p:cNvPr id="6" name="Rectangle 5"/>
          <p:cNvSpPr/>
          <p:nvPr/>
        </p:nvSpPr>
        <p:spPr>
          <a:xfrm>
            <a:off x="-1" y="3747775"/>
            <a:ext cx="8891451" cy="461665"/>
          </a:xfrm>
          <a:prstGeom prst="rect">
            <a:avLst/>
          </a:prstGeom>
        </p:spPr>
        <p:txBody>
          <a:bodyPr wrap="square">
            <a:spAutoFit/>
          </a:bodyPr>
          <a:lstStyle/>
          <a:p>
            <a:r>
              <a:rPr lang="en-US" sz="2400" dirty="0" smtClean="0">
                <a:solidFill>
                  <a:srgbClr val="222222"/>
                </a:solidFill>
                <a:latin typeface="Fira Sans"/>
              </a:rPr>
              <a:t>          </a:t>
            </a:r>
            <a:r>
              <a:rPr lang="en-US" sz="2400" u="sng" dirty="0" smtClean="0">
                <a:solidFill>
                  <a:srgbClr val="222222"/>
                </a:solidFill>
                <a:latin typeface="Fira Sans"/>
              </a:rPr>
              <a:t>Fruits &amp; Vegetables:  5-9 </a:t>
            </a:r>
            <a:r>
              <a:rPr lang="en-US" sz="2400" u="sng" dirty="0">
                <a:solidFill>
                  <a:srgbClr val="222222"/>
                </a:solidFill>
                <a:latin typeface="Fira Sans"/>
              </a:rPr>
              <a:t>s</a:t>
            </a:r>
            <a:r>
              <a:rPr lang="en-US" sz="2400" u="sng" dirty="0" smtClean="0">
                <a:solidFill>
                  <a:srgbClr val="222222"/>
                </a:solidFill>
                <a:latin typeface="Fira Sans"/>
              </a:rPr>
              <a:t>ervings a </a:t>
            </a:r>
            <a:r>
              <a:rPr lang="en-US" sz="2400" u="sng" dirty="0">
                <a:solidFill>
                  <a:srgbClr val="222222"/>
                </a:solidFill>
                <a:latin typeface="Fira Sans"/>
              </a:rPr>
              <a:t>day</a:t>
            </a:r>
          </a:p>
        </p:txBody>
      </p:sp>
      <p:sp>
        <p:nvSpPr>
          <p:cNvPr id="7" name="TextBox 6"/>
          <p:cNvSpPr txBox="1"/>
          <p:nvPr/>
        </p:nvSpPr>
        <p:spPr>
          <a:xfrm>
            <a:off x="7555832" y="4668253"/>
            <a:ext cx="606256" cy="369332"/>
          </a:xfrm>
          <a:prstGeom prst="rect">
            <a:avLst/>
          </a:prstGeom>
          <a:noFill/>
        </p:spPr>
        <p:txBody>
          <a:bodyPr wrap="none" rtlCol="0">
            <a:spAutoFit/>
          </a:bodyPr>
          <a:lstStyle/>
          <a:p>
            <a:r>
              <a:rPr lang="en-US" dirty="0" smtClean="0"/>
              <a:t>Jean</a:t>
            </a:r>
            <a:endParaRPr lang="en-US" dirty="0"/>
          </a:p>
        </p:txBody>
      </p:sp>
    </p:spTree>
    <p:extLst>
      <p:ext uri="{BB962C8B-B14F-4D97-AF65-F5344CB8AC3E}">
        <p14:creationId xmlns:p14="http://schemas.microsoft.com/office/powerpoint/2010/main" val="3681592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err="1" smtClean="0"/>
              <a:t>Vitalizer</a:t>
            </a:r>
            <a:endParaRPr lang="en-US" sz="4000" b="1"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6045" y="472209"/>
            <a:ext cx="2457875" cy="120471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738" y="2076305"/>
            <a:ext cx="2706415" cy="2706415"/>
          </a:xfrm>
          <a:prstGeom prst="rect">
            <a:avLst/>
          </a:prstGeom>
        </p:spPr>
      </p:pic>
      <p:sp>
        <p:nvSpPr>
          <p:cNvPr id="6" name="TextBox 5"/>
          <p:cNvSpPr txBox="1"/>
          <p:nvPr/>
        </p:nvSpPr>
        <p:spPr>
          <a:xfrm>
            <a:off x="213131" y="1190664"/>
            <a:ext cx="8290789" cy="646331"/>
          </a:xfrm>
          <a:prstGeom prst="rect">
            <a:avLst/>
          </a:prstGeom>
          <a:noFill/>
        </p:spPr>
        <p:txBody>
          <a:bodyPr wrap="square" rtlCol="0">
            <a:spAutoFit/>
          </a:bodyPr>
          <a:lstStyle/>
          <a:p>
            <a:r>
              <a:rPr lang="en-US" dirty="0" smtClean="0"/>
              <a:t>Convenient, every day, go anywhere Vita – Strip</a:t>
            </a:r>
          </a:p>
          <a:p>
            <a:r>
              <a:rPr lang="en-US" dirty="0" smtClean="0"/>
              <a:t>Vitalizer provides vitamins, minerals, antioxidants, omega-3’s and probiotics.</a:t>
            </a:r>
          </a:p>
        </p:txBody>
      </p:sp>
      <p:sp>
        <p:nvSpPr>
          <p:cNvPr id="7" name="TextBox 6"/>
          <p:cNvSpPr txBox="1"/>
          <p:nvPr/>
        </p:nvSpPr>
        <p:spPr>
          <a:xfrm>
            <a:off x="3665221" y="3208451"/>
            <a:ext cx="3485185" cy="923330"/>
          </a:xfrm>
          <a:prstGeom prst="rect">
            <a:avLst/>
          </a:prstGeom>
          <a:noFill/>
        </p:spPr>
        <p:txBody>
          <a:bodyPr wrap="none" rtlCol="0">
            <a:spAutoFit/>
          </a:bodyPr>
          <a:lstStyle/>
          <a:p>
            <a:r>
              <a:rPr lang="en-US" b="1" dirty="0" smtClean="0"/>
              <a:t>Patented delivery system designed</a:t>
            </a:r>
          </a:p>
          <a:p>
            <a:r>
              <a:rPr lang="en-US" b="1" dirty="0"/>
              <a:t>t</a:t>
            </a:r>
            <a:r>
              <a:rPr lang="en-US" b="1" dirty="0" smtClean="0"/>
              <a:t>o enhance absorption of key</a:t>
            </a:r>
          </a:p>
          <a:p>
            <a:r>
              <a:rPr lang="en-US" b="1" dirty="0"/>
              <a:t>n</a:t>
            </a:r>
            <a:r>
              <a:rPr lang="en-US" b="1" dirty="0" smtClean="0"/>
              <a:t>utrients in your body</a:t>
            </a:r>
            <a:endParaRPr lang="en-US" b="1"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3187" y="2159193"/>
            <a:ext cx="1899019" cy="2612188"/>
          </a:xfrm>
          <a:prstGeom prst="rect">
            <a:avLst/>
          </a:prstGeom>
        </p:spPr>
      </p:pic>
      <p:sp>
        <p:nvSpPr>
          <p:cNvPr id="9" name="TextBox 8"/>
          <p:cNvSpPr txBox="1"/>
          <p:nvPr/>
        </p:nvSpPr>
        <p:spPr>
          <a:xfrm>
            <a:off x="7424964" y="4782720"/>
            <a:ext cx="606256" cy="369332"/>
          </a:xfrm>
          <a:prstGeom prst="rect">
            <a:avLst/>
          </a:prstGeom>
          <a:noFill/>
        </p:spPr>
        <p:txBody>
          <a:bodyPr wrap="none" rtlCol="0">
            <a:spAutoFit/>
          </a:bodyPr>
          <a:lstStyle/>
          <a:p>
            <a:r>
              <a:rPr lang="en-US" dirty="0" smtClean="0"/>
              <a:t>Jean</a:t>
            </a:r>
            <a:endParaRPr lang="en-US" dirty="0"/>
          </a:p>
        </p:txBody>
      </p:sp>
    </p:spTree>
    <p:extLst>
      <p:ext uri="{BB962C8B-B14F-4D97-AF65-F5344CB8AC3E}">
        <p14:creationId xmlns:p14="http://schemas.microsoft.com/office/powerpoint/2010/main" val="1394529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7244"/>
            <a:ext cx="9144000" cy="5136256"/>
          </a:xfrm>
          <a:prstGeom prst="rect">
            <a:avLst/>
          </a:prstGeom>
        </p:spPr>
      </p:pic>
      <p:sp>
        <p:nvSpPr>
          <p:cNvPr id="3" name="Content Placeholder 2"/>
          <p:cNvSpPr>
            <a:spLocks noGrp="1"/>
          </p:cNvSpPr>
          <p:nvPr>
            <p:ph idx="1"/>
          </p:nvPr>
        </p:nvSpPr>
        <p:spPr>
          <a:xfrm>
            <a:off x="1323834" y="1043378"/>
            <a:ext cx="5930418" cy="2996359"/>
          </a:xfrm>
          <a:ln>
            <a:solidFill>
              <a:schemeClr val="tx2">
                <a:lumMod val="75000"/>
              </a:schemeClr>
            </a:solidFill>
          </a:ln>
        </p:spPr>
        <p:txBody>
          <a:bodyPr>
            <a:noAutofit/>
          </a:bodyPr>
          <a:lstStyle/>
          <a:p>
            <a:pPr marL="0" indent="0" algn="ctr">
              <a:buNone/>
            </a:pPr>
            <a:r>
              <a:rPr lang="en-US" sz="3600" dirty="0"/>
              <a:t>"The epitome of success is giving a design to your life and pulling it off in a way that satisfies you." </a:t>
            </a:r>
            <a:endParaRPr lang="en-US" sz="3600" dirty="0" smtClean="0"/>
          </a:p>
          <a:p>
            <a:pPr marL="0" indent="0" algn="ctr">
              <a:buNone/>
            </a:pPr>
            <a:r>
              <a:rPr lang="en-US" sz="3600" dirty="0" smtClean="0"/>
              <a:t>~ </a:t>
            </a:r>
            <a:r>
              <a:rPr lang="en-US" sz="3600" dirty="0"/>
              <a:t>Jim </a:t>
            </a:r>
            <a:r>
              <a:rPr lang="en-US" sz="3600" dirty="0" err="1"/>
              <a:t>Rohn</a:t>
            </a:r>
            <a:r>
              <a:rPr lang="en-US" sz="3600" dirty="0"/>
              <a:t> </a:t>
            </a:r>
          </a:p>
        </p:txBody>
      </p:sp>
    </p:spTree>
    <p:extLst>
      <p:ext uri="{BB962C8B-B14F-4D97-AF65-F5344CB8AC3E}">
        <p14:creationId xmlns:p14="http://schemas.microsoft.com/office/powerpoint/2010/main" val="27320369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79944" y="2662778"/>
            <a:ext cx="1699477" cy="1967402"/>
          </a:xfrm>
        </p:spPr>
      </p:pic>
      <p:sp>
        <p:nvSpPr>
          <p:cNvPr id="2" name="Title 1"/>
          <p:cNvSpPr>
            <a:spLocks noGrp="1"/>
          </p:cNvSpPr>
          <p:nvPr>
            <p:ph type="title"/>
          </p:nvPr>
        </p:nvSpPr>
        <p:spPr/>
        <p:txBody>
          <a:bodyPr/>
          <a:lstStyle/>
          <a:p>
            <a:r>
              <a:rPr lang="en-US" dirty="0" smtClean="0"/>
              <a:t>What makes Optiflora unique?</a:t>
            </a:r>
            <a:endParaRPr lang="en-US" dirty="0"/>
          </a:p>
        </p:txBody>
      </p:sp>
      <p:sp>
        <p:nvSpPr>
          <p:cNvPr id="5" name="TextBox 4"/>
          <p:cNvSpPr txBox="1"/>
          <p:nvPr/>
        </p:nvSpPr>
        <p:spPr>
          <a:xfrm>
            <a:off x="515389" y="1324841"/>
            <a:ext cx="4995949" cy="3108543"/>
          </a:xfrm>
          <a:prstGeom prst="rect">
            <a:avLst/>
          </a:prstGeom>
          <a:noFill/>
        </p:spPr>
        <p:txBody>
          <a:bodyPr wrap="square" rtlCol="0">
            <a:spAutoFit/>
          </a:bodyPr>
          <a:lstStyle/>
          <a:p>
            <a:r>
              <a:rPr lang="en-US" sz="1400" dirty="0"/>
              <a:t>Dr. Richard Brouse, internationally certified in Clinical Nutrition &amp; Doctor of Chiropractic Medicine, made the following statement at a health conference...."For almost 25 years I have been using </a:t>
            </a:r>
            <a:r>
              <a:rPr lang="en-US" sz="1400" b="1" dirty="0"/>
              <a:t>acidophilus products </a:t>
            </a:r>
            <a:r>
              <a:rPr lang="en-US" sz="1400" dirty="0"/>
              <a:t>from all over the world. I have ordered them from England, Germany, Bulgaria, used a variety of health food store products, plus those supplied by supplement manufacturers, &amp; every one of them called their products something marvelous like SUPER-DOPHILUS or MEGA-DOPHILUS... everything in the world to try and give us the idea that their product was better than the others. Not one company in all those years could provide me with valid clinical studies regarding the viability of their products...</a:t>
            </a:r>
            <a:r>
              <a:rPr lang="en-US" sz="1400" b="1" dirty="0"/>
              <a:t>NOT ONE until Shaklee produced Optiflora, which provides clinical testing proving guaranteed live delivery of 500 million microflora to the intestines</a:t>
            </a:r>
            <a:r>
              <a:rPr lang="en-US" sz="1400" dirty="0"/>
              <a: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1338" y="888251"/>
            <a:ext cx="3038475" cy="1571450"/>
          </a:xfrm>
          <a:prstGeom prst="rect">
            <a:avLst/>
          </a:prstGeom>
        </p:spPr>
      </p:pic>
      <p:sp>
        <p:nvSpPr>
          <p:cNvPr id="3" name="TextBox 2"/>
          <p:cNvSpPr txBox="1"/>
          <p:nvPr/>
        </p:nvSpPr>
        <p:spPr>
          <a:xfrm>
            <a:off x="8412480" y="4833257"/>
            <a:ext cx="653143" cy="369332"/>
          </a:xfrm>
          <a:prstGeom prst="rect">
            <a:avLst/>
          </a:prstGeom>
          <a:noFill/>
        </p:spPr>
        <p:txBody>
          <a:bodyPr wrap="square" rtlCol="0">
            <a:spAutoFit/>
          </a:bodyPr>
          <a:lstStyle/>
          <a:p>
            <a:r>
              <a:rPr lang="en-US" dirty="0" smtClean="0"/>
              <a:t>Julie</a:t>
            </a:r>
            <a:endParaRPr lang="en-US" dirty="0"/>
          </a:p>
        </p:txBody>
      </p:sp>
    </p:spTree>
    <p:extLst>
      <p:ext uri="{BB962C8B-B14F-4D97-AF65-F5344CB8AC3E}">
        <p14:creationId xmlns:p14="http://schemas.microsoft.com/office/powerpoint/2010/main" val="22252414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a:t>Not Into The </a:t>
            </a:r>
            <a:r>
              <a:rPr lang="en-US" sz="3600" b="1" dirty="0" smtClean="0"/>
              <a:t>Strip, yet?</a:t>
            </a:r>
            <a:r>
              <a:rPr lang="en-US" sz="3600" dirty="0"/>
              <a:t/>
            </a:r>
            <a:br>
              <a:rPr lang="en-US" sz="3600" dirty="0"/>
            </a:br>
            <a:r>
              <a:rPr lang="en-US" sz="3600" dirty="0"/>
              <a:t>Other </a:t>
            </a:r>
            <a:r>
              <a:rPr lang="en-US" sz="3600" dirty="0" smtClean="0"/>
              <a:t>Options……</a:t>
            </a:r>
            <a:endParaRPr lang="en-US" sz="3600" dirty="0"/>
          </a:p>
        </p:txBody>
      </p:sp>
      <p:sp>
        <p:nvSpPr>
          <p:cNvPr id="3" name="Content Placeholder 2"/>
          <p:cNvSpPr>
            <a:spLocks noGrp="1"/>
          </p:cNvSpPr>
          <p:nvPr>
            <p:ph idx="1"/>
          </p:nvPr>
        </p:nvSpPr>
        <p:spPr>
          <a:xfrm>
            <a:off x="457199" y="1200151"/>
            <a:ext cx="5923129" cy="3394472"/>
          </a:xfrm>
        </p:spPr>
        <p:txBody>
          <a:bodyPr>
            <a:normAutofit fontScale="92500" lnSpcReduction="20000"/>
          </a:bodyPr>
          <a:lstStyle/>
          <a:p>
            <a:pPr marL="0" indent="0">
              <a:buNone/>
            </a:pPr>
            <a:r>
              <a:rPr lang="en-US" sz="2200" b="1" u="sng" dirty="0" smtClean="0"/>
              <a:t>Vita-Lea</a:t>
            </a:r>
            <a:r>
              <a:rPr lang="en-US" sz="2200" b="1" dirty="0" smtClean="0"/>
              <a:t>:  </a:t>
            </a:r>
          </a:p>
          <a:p>
            <a:r>
              <a:rPr lang="en-US" sz="1600" dirty="0" smtClean="0"/>
              <a:t>Each serving delivers 100% or more of the Daily Value of all vitamins, including twice the Daily Value of vitamins C, D and E.</a:t>
            </a:r>
          </a:p>
          <a:p>
            <a:r>
              <a:rPr lang="en-US" sz="1600" dirty="0" smtClean="0"/>
              <a:t>In 1915 Dr. Shaklee created the 1</a:t>
            </a:r>
            <a:r>
              <a:rPr lang="en-US" sz="1600" baseline="30000" dirty="0" smtClean="0"/>
              <a:t>st</a:t>
            </a:r>
            <a:r>
              <a:rPr lang="en-US" sz="1600" dirty="0" smtClean="0"/>
              <a:t> multi vitamin in the US.  It is from this foundation we now have Vita-Lea.</a:t>
            </a:r>
          </a:p>
          <a:p>
            <a:r>
              <a:rPr lang="en-US" sz="1600" dirty="0" smtClean="0"/>
              <a:t>Great as a Prenatal and Postnatal vitamin</a:t>
            </a:r>
          </a:p>
          <a:p>
            <a:pPr marL="0" indent="0">
              <a:buNone/>
            </a:pPr>
            <a:endParaRPr lang="en-US" sz="1600" u="sng" dirty="0" smtClean="0"/>
          </a:p>
          <a:p>
            <a:pPr marL="0" indent="0">
              <a:buNone/>
            </a:pPr>
            <a:endParaRPr lang="en-US" sz="1600" u="sng" dirty="0"/>
          </a:p>
          <a:p>
            <a:pPr marL="0" indent="0">
              <a:buNone/>
            </a:pPr>
            <a:r>
              <a:rPr lang="en-US" sz="2200" b="1" u="sng" dirty="0" smtClean="0"/>
              <a:t>Sustained Release Vita-C</a:t>
            </a:r>
            <a:r>
              <a:rPr lang="en-US" sz="1600" dirty="0" smtClean="0"/>
              <a:t>: Delivers the vitamin C equivalent of one and a half oranges every hour for 5 hours.</a:t>
            </a:r>
          </a:p>
          <a:p>
            <a:pPr marL="0" indent="0">
              <a:buNone/>
            </a:pPr>
            <a:endParaRPr lang="en-US" sz="1600" u="sng" dirty="0"/>
          </a:p>
          <a:p>
            <a:pPr marL="0" indent="0">
              <a:buNone/>
            </a:pPr>
            <a:r>
              <a:rPr lang="en-US" sz="2200" b="1" u="sng" dirty="0" smtClean="0"/>
              <a:t>Other options that can be purchased separately</a:t>
            </a:r>
            <a:r>
              <a:rPr lang="en-US" sz="2200" b="1" dirty="0" smtClean="0"/>
              <a:t>: </a:t>
            </a:r>
          </a:p>
          <a:p>
            <a:pPr marL="0" indent="0">
              <a:buNone/>
            </a:pPr>
            <a:r>
              <a:rPr lang="en-US" sz="1600" dirty="0" smtClean="0"/>
              <a:t>Vita-D3, Zinc, Iron, Chewable C, </a:t>
            </a:r>
            <a:r>
              <a:rPr lang="en-US" sz="1600" dirty="0" err="1" smtClean="0"/>
              <a:t>Optiflora</a:t>
            </a:r>
            <a:r>
              <a:rPr lang="en-US" sz="1600" dirty="0" smtClean="0"/>
              <a:t> probiotics, B Complex, Vitamin E</a:t>
            </a:r>
            <a:endParaRPr lang="en-US" sz="1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6481" y="1294028"/>
            <a:ext cx="2672066" cy="2619876"/>
          </a:xfrm>
          <a:prstGeom prst="rect">
            <a:avLst/>
          </a:prstGeom>
        </p:spPr>
      </p:pic>
      <p:sp>
        <p:nvSpPr>
          <p:cNvPr id="5" name="TextBox 4"/>
          <p:cNvSpPr txBox="1"/>
          <p:nvPr/>
        </p:nvSpPr>
        <p:spPr>
          <a:xfrm>
            <a:off x="7755212" y="4594623"/>
            <a:ext cx="606256" cy="369332"/>
          </a:xfrm>
          <a:prstGeom prst="rect">
            <a:avLst/>
          </a:prstGeom>
          <a:noFill/>
        </p:spPr>
        <p:txBody>
          <a:bodyPr wrap="none" rtlCol="0">
            <a:spAutoFit/>
          </a:bodyPr>
          <a:lstStyle/>
          <a:p>
            <a:r>
              <a:rPr lang="en-US" dirty="0" smtClean="0"/>
              <a:t>Jean</a:t>
            </a:r>
            <a:endParaRPr lang="en-US" dirty="0"/>
          </a:p>
        </p:txBody>
      </p:sp>
    </p:spTree>
    <p:extLst>
      <p:ext uri="{BB962C8B-B14F-4D97-AF65-F5344CB8AC3E}">
        <p14:creationId xmlns:p14="http://schemas.microsoft.com/office/powerpoint/2010/main" val="3883037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0945" y="157942"/>
            <a:ext cx="8678487" cy="4829694"/>
          </a:xfrm>
        </p:spPr>
      </p:pic>
      <p:sp>
        <p:nvSpPr>
          <p:cNvPr id="2" name="TextBox 1"/>
          <p:cNvSpPr txBox="1"/>
          <p:nvPr/>
        </p:nvSpPr>
        <p:spPr>
          <a:xfrm>
            <a:off x="8482149" y="3779520"/>
            <a:ext cx="600891" cy="369332"/>
          </a:xfrm>
          <a:prstGeom prst="rect">
            <a:avLst/>
          </a:prstGeom>
          <a:noFill/>
        </p:spPr>
        <p:txBody>
          <a:bodyPr wrap="square" rtlCol="0">
            <a:spAutoFit/>
          </a:bodyPr>
          <a:lstStyle/>
          <a:p>
            <a:r>
              <a:rPr lang="en-US" dirty="0" smtClean="0"/>
              <a:t>Julie</a:t>
            </a:r>
            <a:endParaRPr lang="en-US" dirty="0"/>
          </a:p>
        </p:txBody>
      </p:sp>
    </p:spTree>
    <p:extLst>
      <p:ext uri="{BB962C8B-B14F-4D97-AF65-F5344CB8AC3E}">
        <p14:creationId xmlns:p14="http://schemas.microsoft.com/office/powerpoint/2010/main" val="4007369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6661" y="205979"/>
            <a:ext cx="6749935" cy="608668"/>
          </a:xfrm>
        </p:spPr>
        <p:txBody>
          <a:bodyPr>
            <a:normAutofit fontScale="90000"/>
          </a:bodyPr>
          <a:lstStyle/>
          <a:p>
            <a:r>
              <a:rPr lang="en-US" sz="3600" dirty="0" smtClean="0"/>
              <a:t>Extra Immune Support</a:t>
            </a:r>
            <a:endParaRPr lang="en-US" sz="3600" dirty="0"/>
          </a:p>
        </p:txBody>
      </p:sp>
      <p:sp>
        <p:nvSpPr>
          <p:cNvPr id="3" name="TextBox 2"/>
          <p:cNvSpPr txBox="1"/>
          <p:nvPr/>
        </p:nvSpPr>
        <p:spPr>
          <a:xfrm>
            <a:off x="141317" y="686557"/>
            <a:ext cx="8844742" cy="2277547"/>
          </a:xfrm>
          <a:prstGeom prst="rect">
            <a:avLst/>
          </a:prstGeom>
          <a:noFill/>
        </p:spPr>
        <p:txBody>
          <a:bodyPr wrap="square" rtlCol="0">
            <a:spAutoFit/>
          </a:bodyPr>
          <a:lstStyle/>
          <a:p>
            <a:r>
              <a:rPr lang="en-US" sz="1400" b="1" dirty="0" smtClean="0">
                <a:solidFill>
                  <a:schemeClr val="accent6">
                    <a:lumMod val="75000"/>
                  </a:schemeClr>
                </a:solidFill>
              </a:rPr>
              <a:t>VITALIZED IMMUNITY </a:t>
            </a:r>
            <a:r>
              <a:rPr lang="en-US" sz="1400" dirty="0"/>
              <a:t> </a:t>
            </a:r>
            <a:r>
              <a:rPr lang="en-US" sz="1400" dirty="0" smtClean="0"/>
              <a:t>- An exclusive formulation of 19 vitamins and minerals and a special herbal blend.  Naturally </a:t>
            </a:r>
            <a:r>
              <a:rPr lang="en-US" sz="1400" b="1" dirty="0" smtClean="0"/>
              <a:t>sweetened with monk fruit </a:t>
            </a:r>
            <a:r>
              <a:rPr lang="en-US" sz="1400" dirty="0" smtClean="0"/>
              <a:t>and contains the vitamin C equal to </a:t>
            </a:r>
            <a:r>
              <a:rPr lang="en-US" sz="1400" b="1" dirty="0" smtClean="0"/>
              <a:t>16 oranges</a:t>
            </a:r>
            <a:r>
              <a:rPr lang="en-US" sz="1400" dirty="0" smtClean="0"/>
              <a:t>!!</a:t>
            </a:r>
          </a:p>
          <a:p>
            <a:endParaRPr lang="en-US" sz="1400" dirty="0"/>
          </a:p>
          <a:p>
            <a:r>
              <a:rPr lang="en-US" sz="1400" b="1" dirty="0" smtClean="0">
                <a:solidFill>
                  <a:schemeClr val="accent6">
                    <a:lumMod val="75000"/>
                  </a:schemeClr>
                </a:solidFill>
              </a:rPr>
              <a:t>DEFEND &amp; RESIST </a:t>
            </a:r>
            <a:r>
              <a:rPr lang="en-US" sz="1400" dirty="0" smtClean="0"/>
              <a:t>- Have on hand to grab when you feel the first tickle!! Key </a:t>
            </a:r>
            <a:r>
              <a:rPr lang="en-US" sz="1400" dirty="0"/>
              <a:t>ingredients </a:t>
            </a:r>
            <a:r>
              <a:rPr lang="en-US" sz="1400" dirty="0" smtClean="0"/>
              <a:t>have </a:t>
            </a:r>
            <a:r>
              <a:rPr lang="en-US" sz="1400" dirty="0"/>
              <a:t>been shown in laboratory studies </a:t>
            </a:r>
            <a:r>
              <a:rPr lang="en-US" sz="1400" dirty="0" smtClean="0"/>
              <a:t>to help </a:t>
            </a:r>
            <a:r>
              <a:rPr lang="en-US" sz="1400" dirty="0"/>
              <a:t>to stimulate the body’s natural </a:t>
            </a:r>
            <a:r>
              <a:rPr lang="en-US" sz="1400" dirty="0" smtClean="0"/>
              <a:t>resistance.</a:t>
            </a:r>
          </a:p>
          <a:p>
            <a:endParaRPr lang="en-US" sz="1400" dirty="0"/>
          </a:p>
          <a:p>
            <a:r>
              <a:rPr lang="en-US" sz="1400" b="1" dirty="0" smtClean="0">
                <a:solidFill>
                  <a:schemeClr val="accent6">
                    <a:lumMod val="75000"/>
                  </a:schemeClr>
                </a:solidFill>
              </a:rPr>
              <a:t>GARLIC</a:t>
            </a:r>
            <a:r>
              <a:rPr lang="en-US" sz="1400" dirty="0" smtClean="0"/>
              <a:t> - Potency </a:t>
            </a:r>
            <a:r>
              <a:rPr lang="en-US" sz="1400" dirty="0"/>
              <a:t>of fresh raw garlic without the </a:t>
            </a:r>
            <a:r>
              <a:rPr lang="en-US" sz="1400" dirty="0" smtClean="0"/>
              <a:t>odor. Patented </a:t>
            </a:r>
            <a:r>
              <a:rPr lang="en-US" sz="1400" dirty="0"/>
              <a:t>ShakleeGuard ensures quality and </a:t>
            </a:r>
            <a:r>
              <a:rPr lang="en-US" sz="1400" dirty="0" smtClean="0"/>
              <a:t>freshness and </a:t>
            </a:r>
            <a:endParaRPr lang="en-US" sz="1400" dirty="0"/>
          </a:p>
          <a:p>
            <a:r>
              <a:rPr lang="en-US" sz="1400" dirty="0"/>
              <a:t>f</a:t>
            </a:r>
            <a:r>
              <a:rPr lang="en-US" sz="1400" dirty="0" smtClean="0"/>
              <a:t>ormulated </a:t>
            </a:r>
            <a:r>
              <a:rPr lang="en-US" sz="1400" dirty="0"/>
              <a:t>to release allicin (active ingredient) lower in intestinal </a:t>
            </a:r>
            <a:r>
              <a:rPr lang="en-US" sz="1400" dirty="0" smtClean="0"/>
              <a:t>tract. </a:t>
            </a:r>
            <a:r>
              <a:rPr lang="en-US" sz="1400" b="1" dirty="0" smtClean="0"/>
              <a:t>Anti-viral &amp; anti-bacterial.</a:t>
            </a:r>
            <a:endParaRPr lang="en-US" sz="1400" b="1" dirty="0"/>
          </a:p>
          <a:p>
            <a:endParaRPr lang="en-US" sz="1400" dirty="0"/>
          </a:p>
          <a:p>
            <a:endParaRPr lang="en-US" sz="1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3688" y="2768138"/>
            <a:ext cx="1587731" cy="2375362"/>
          </a:xfrm>
          <a:prstGeom prst="rect">
            <a:avLst/>
          </a:prstGeom>
        </p:spPr>
      </p:pic>
      <p:sp>
        <p:nvSpPr>
          <p:cNvPr id="5" name="TextBox 4"/>
          <p:cNvSpPr txBox="1"/>
          <p:nvPr/>
        </p:nvSpPr>
        <p:spPr>
          <a:xfrm>
            <a:off x="8096596" y="4728754"/>
            <a:ext cx="786147" cy="369332"/>
          </a:xfrm>
          <a:prstGeom prst="rect">
            <a:avLst/>
          </a:prstGeom>
          <a:noFill/>
        </p:spPr>
        <p:txBody>
          <a:bodyPr wrap="square" rtlCol="0">
            <a:spAutoFit/>
          </a:bodyPr>
          <a:lstStyle/>
          <a:p>
            <a:r>
              <a:rPr lang="en-US" dirty="0" smtClean="0"/>
              <a:t>Julie</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529462"/>
            <a:ext cx="4646816" cy="2614038"/>
          </a:xfrm>
          <a:prstGeom prst="rect">
            <a:avLst/>
          </a:prstGeom>
        </p:spPr>
      </p:pic>
    </p:spTree>
    <p:extLst>
      <p:ext uri="{BB962C8B-B14F-4D97-AF65-F5344CB8AC3E}">
        <p14:creationId xmlns:p14="http://schemas.microsoft.com/office/powerpoint/2010/main" val="2611368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b="1" dirty="0" smtClean="0"/>
              <a:t>Germ fighters!</a:t>
            </a:r>
            <a:endParaRPr lang="en-US" b="1"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6430" y="946851"/>
            <a:ext cx="2934392" cy="4073886"/>
          </a:xfr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8527" y="3253675"/>
            <a:ext cx="5151120" cy="1800462"/>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8909" y="315884"/>
            <a:ext cx="2867891" cy="2827886"/>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9454" y="315884"/>
            <a:ext cx="1410198" cy="2829725"/>
          </a:xfrm>
          <a:prstGeom prst="rect">
            <a:avLst/>
          </a:prstGeom>
        </p:spPr>
      </p:pic>
      <p:sp>
        <p:nvSpPr>
          <p:cNvPr id="3" name="TextBox 2"/>
          <p:cNvSpPr txBox="1"/>
          <p:nvPr/>
        </p:nvSpPr>
        <p:spPr>
          <a:xfrm>
            <a:off x="8460377" y="4684805"/>
            <a:ext cx="679269" cy="369332"/>
          </a:xfrm>
          <a:prstGeom prst="rect">
            <a:avLst/>
          </a:prstGeom>
          <a:noFill/>
        </p:spPr>
        <p:txBody>
          <a:bodyPr wrap="square" rtlCol="0">
            <a:spAutoFit/>
          </a:bodyPr>
          <a:lstStyle/>
          <a:p>
            <a:r>
              <a:rPr lang="en-US" dirty="0" smtClean="0"/>
              <a:t>Julie</a:t>
            </a:r>
            <a:endParaRPr lang="en-US" dirty="0"/>
          </a:p>
        </p:txBody>
      </p:sp>
    </p:spTree>
    <p:extLst>
      <p:ext uri="{BB962C8B-B14F-4D97-AF65-F5344CB8AC3E}">
        <p14:creationId xmlns:p14="http://schemas.microsoft.com/office/powerpoint/2010/main" val="28644830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885" y="251924"/>
            <a:ext cx="8828115" cy="1132583"/>
          </a:xfrm>
        </p:spPr>
        <p:txBody>
          <a:bodyPr>
            <a:noAutofit/>
          </a:bodyPr>
          <a:lstStyle/>
          <a:p>
            <a:r>
              <a:rPr lang="en-US" sz="3600" dirty="0" smtClean="0"/>
              <a:t>How to connect others to these </a:t>
            </a:r>
            <a:br>
              <a:rPr lang="en-US" sz="3600" dirty="0" smtClean="0"/>
            </a:br>
            <a:r>
              <a:rPr lang="en-US" sz="3600" dirty="0" smtClean="0"/>
              <a:t>incredibly special </a:t>
            </a:r>
            <a:r>
              <a:rPr lang="en-US" sz="3600" dirty="0"/>
              <a:t>&amp;</a:t>
            </a:r>
            <a:r>
              <a:rPr lang="en-US" sz="3600" dirty="0" smtClean="0"/>
              <a:t> unique products!?</a:t>
            </a:r>
            <a:endParaRPr lang="en-US" sz="3600" dirty="0"/>
          </a:p>
        </p:txBody>
      </p:sp>
      <p:sp>
        <p:nvSpPr>
          <p:cNvPr id="3" name="TextBox 2"/>
          <p:cNvSpPr txBox="1"/>
          <p:nvPr/>
        </p:nvSpPr>
        <p:spPr>
          <a:xfrm>
            <a:off x="444247" y="1654233"/>
            <a:ext cx="6949440" cy="3785652"/>
          </a:xfrm>
          <a:prstGeom prst="rect">
            <a:avLst/>
          </a:prstGeom>
          <a:noFill/>
        </p:spPr>
        <p:txBody>
          <a:bodyPr wrap="square" rtlCol="0">
            <a:spAutoFit/>
          </a:bodyPr>
          <a:lstStyle/>
          <a:p>
            <a:r>
              <a:rPr lang="en-US" sz="2400" b="1" dirty="0" smtClean="0">
                <a:solidFill>
                  <a:srgbClr val="FF0000"/>
                </a:solidFill>
              </a:rPr>
              <a:t>IMMUNE SUPPORT </a:t>
            </a:r>
            <a:r>
              <a:rPr lang="en-US" sz="2400" b="1" u="sng" dirty="0" smtClean="0">
                <a:solidFill>
                  <a:srgbClr val="FF0000"/>
                </a:solidFill>
              </a:rPr>
              <a:t>PLANS </a:t>
            </a:r>
            <a:r>
              <a:rPr lang="en-US" sz="2400" b="1" dirty="0" smtClean="0">
                <a:solidFill>
                  <a:srgbClr val="FF0000"/>
                </a:solidFill>
              </a:rPr>
              <a:t>(With Free Membership): </a:t>
            </a:r>
          </a:p>
          <a:p>
            <a:r>
              <a:rPr lang="en-US" b="1" dirty="0" smtClean="0"/>
              <a:t>Parents and Older Children</a:t>
            </a:r>
          </a:p>
          <a:p>
            <a:endParaRPr lang="en-US" dirty="0"/>
          </a:p>
          <a:p>
            <a:r>
              <a:rPr lang="en-US" dirty="0" smtClean="0"/>
              <a:t>*$75/50 </a:t>
            </a:r>
            <a:r>
              <a:rPr lang="en-US" dirty="0" err="1" smtClean="0"/>
              <a:t>pv</a:t>
            </a:r>
            <a:endParaRPr lang="en-US" dirty="0" smtClean="0"/>
          </a:p>
          <a:p>
            <a:pPr marL="285750" indent="-285750">
              <a:buFont typeface="Arial" panose="020B0604020202020204" pitchFamily="34" charset="0"/>
              <a:buChar char="•"/>
            </a:pPr>
            <a:r>
              <a:rPr lang="en-US" b="1" dirty="0" smtClean="0"/>
              <a:t>Vitalizer or Essentials Plan</a:t>
            </a:r>
            <a:endParaRPr lang="en-US" b="1" dirty="0"/>
          </a:p>
          <a:p>
            <a:r>
              <a:rPr lang="en-US" dirty="0" smtClean="0"/>
              <a:t>								                      FREE MEMBERSHIP</a:t>
            </a:r>
          </a:p>
          <a:p>
            <a:r>
              <a:rPr lang="en-US" dirty="0" smtClean="0"/>
              <a:t>*$150/100+pv						</a:t>
            </a:r>
          </a:p>
          <a:p>
            <a:pPr marL="285750" indent="-285750">
              <a:buFont typeface="Arial" panose="020B0604020202020204" pitchFamily="34" charset="0"/>
              <a:buChar char="•"/>
            </a:pPr>
            <a:r>
              <a:rPr lang="en-US" b="1" dirty="0" smtClean="0"/>
              <a:t>Vitalizing Plan</a:t>
            </a:r>
          </a:p>
          <a:p>
            <a:endParaRPr lang="en-US" dirty="0" smtClean="0"/>
          </a:p>
          <a:p>
            <a:r>
              <a:rPr lang="en-US" dirty="0" smtClean="0"/>
              <a:t>*$244/150+pv</a:t>
            </a:r>
          </a:p>
          <a:p>
            <a:pPr marL="285750" indent="-285750">
              <a:buFont typeface="Arial" panose="020B0604020202020204" pitchFamily="34" charset="0"/>
              <a:buChar char="•"/>
            </a:pPr>
            <a:r>
              <a:rPr lang="en-US" b="1" dirty="0" smtClean="0"/>
              <a:t>Life Plan ($10 Loyalty Coupon)                                                </a:t>
            </a:r>
            <a:r>
              <a:rPr lang="en-US" dirty="0" smtClean="0"/>
              <a:t>AUTOSHIP</a:t>
            </a:r>
          </a:p>
          <a:p>
            <a:pPr marL="285750" indent="-285750">
              <a:buFont typeface="Arial" panose="020B0604020202020204" pitchFamily="34" charset="0"/>
              <a:buChar char="•"/>
            </a:pPr>
            <a:endParaRPr lang="en-US" dirty="0"/>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3687" y="2153969"/>
            <a:ext cx="1296915" cy="129691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0725" y="3566276"/>
            <a:ext cx="1289259" cy="1289259"/>
          </a:xfrm>
          <a:prstGeom prst="rect">
            <a:avLst/>
          </a:prstGeom>
        </p:spPr>
      </p:pic>
      <p:sp>
        <p:nvSpPr>
          <p:cNvPr id="7" name="TextBox 6"/>
          <p:cNvSpPr txBox="1"/>
          <p:nvPr/>
        </p:nvSpPr>
        <p:spPr>
          <a:xfrm>
            <a:off x="8307572" y="4755929"/>
            <a:ext cx="606256" cy="369332"/>
          </a:xfrm>
          <a:prstGeom prst="rect">
            <a:avLst/>
          </a:prstGeom>
          <a:noFill/>
        </p:spPr>
        <p:txBody>
          <a:bodyPr wrap="none" rtlCol="0">
            <a:spAutoFit/>
          </a:bodyPr>
          <a:lstStyle/>
          <a:p>
            <a:r>
              <a:rPr lang="en-US" dirty="0" smtClean="0"/>
              <a:t>Jean</a:t>
            </a:r>
            <a:endParaRPr lang="en-US" dirty="0"/>
          </a:p>
        </p:txBody>
      </p:sp>
    </p:spTree>
    <p:extLst>
      <p:ext uri="{BB962C8B-B14F-4D97-AF65-F5344CB8AC3E}">
        <p14:creationId xmlns:p14="http://schemas.microsoft.com/office/powerpoint/2010/main" val="2422243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305947" y="1464632"/>
            <a:ext cx="4040188" cy="479822"/>
          </a:xfrm>
        </p:spPr>
        <p:txBody>
          <a:bodyPr/>
          <a:lstStyle/>
          <a:p>
            <a:r>
              <a:rPr lang="en-US" dirty="0" smtClean="0"/>
              <a:t>50 </a:t>
            </a:r>
            <a:r>
              <a:rPr lang="en-US" dirty="0" err="1" smtClean="0"/>
              <a:t>pv</a:t>
            </a:r>
            <a:r>
              <a:rPr lang="en-US" dirty="0" smtClean="0"/>
              <a:t> Collection (Basic)</a:t>
            </a:r>
            <a:endParaRPr lang="en-US" dirty="0"/>
          </a:p>
        </p:txBody>
      </p:sp>
      <p:sp>
        <p:nvSpPr>
          <p:cNvPr id="3" name="Content Placeholder 2"/>
          <p:cNvSpPr>
            <a:spLocks noGrp="1"/>
          </p:cNvSpPr>
          <p:nvPr>
            <p:ph sz="half" idx="2"/>
          </p:nvPr>
        </p:nvSpPr>
        <p:spPr>
          <a:xfrm>
            <a:off x="242965" y="2030167"/>
            <a:ext cx="4282984" cy="2963466"/>
          </a:xfrm>
        </p:spPr>
        <p:txBody>
          <a:bodyPr>
            <a:normAutofit/>
          </a:bodyPr>
          <a:lstStyle/>
          <a:p>
            <a:r>
              <a:rPr lang="en-US" sz="1800" dirty="0" err="1" smtClean="0"/>
              <a:t>VitaLea</a:t>
            </a:r>
            <a:r>
              <a:rPr lang="en-US" sz="1800" dirty="0" smtClean="0"/>
              <a:t>				$23/17pv</a:t>
            </a:r>
          </a:p>
          <a:p>
            <a:r>
              <a:rPr lang="en-US" sz="1800" dirty="0" smtClean="0"/>
              <a:t>Sustained Release C		$21/16pv</a:t>
            </a:r>
          </a:p>
          <a:p>
            <a:r>
              <a:rPr lang="en-US" sz="1800" dirty="0" err="1" smtClean="0"/>
              <a:t>Optiflora</a:t>
            </a:r>
            <a:r>
              <a:rPr lang="en-US" sz="1800" dirty="0"/>
              <a:t> </a:t>
            </a:r>
            <a:r>
              <a:rPr lang="en-US" sz="1800" dirty="0" smtClean="0"/>
              <a:t>Probiotic		$19/14pv</a:t>
            </a:r>
          </a:p>
          <a:p>
            <a:r>
              <a:rPr lang="en-US" sz="1800" dirty="0" smtClean="0"/>
              <a:t>Vitamin D				</a:t>
            </a:r>
            <a:r>
              <a:rPr lang="en-US" sz="1800" u="sng" dirty="0" smtClean="0"/>
              <a:t>$8/5pv</a:t>
            </a:r>
          </a:p>
          <a:p>
            <a:pPr marL="0" indent="0">
              <a:buNone/>
            </a:pPr>
            <a:r>
              <a:rPr lang="en-US" sz="1800" b="1" dirty="0" smtClean="0"/>
              <a:t>Total					$71/52pv</a:t>
            </a:r>
          </a:p>
          <a:p>
            <a:pPr marL="0" indent="0">
              <a:buNone/>
            </a:pPr>
            <a:r>
              <a:rPr lang="en-US" sz="1800" b="1" dirty="0" smtClean="0"/>
              <a:t>OR</a:t>
            </a:r>
          </a:p>
          <a:p>
            <a:r>
              <a:rPr lang="en-US" sz="1800" b="1" dirty="0" err="1" smtClean="0"/>
              <a:t>Vitalizer</a:t>
            </a:r>
            <a:r>
              <a:rPr lang="en-US" sz="1800" b="1" dirty="0" smtClean="0"/>
              <a:t>				$71/50pv</a:t>
            </a:r>
            <a:endParaRPr lang="en-US" sz="1800" b="1" dirty="0"/>
          </a:p>
        </p:txBody>
      </p:sp>
      <p:sp>
        <p:nvSpPr>
          <p:cNvPr id="5" name="Text Placeholder 4"/>
          <p:cNvSpPr>
            <a:spLocks noGrp="1"/>
          </p:cNvSpPr>
          <p:nvPr>
            <p:ph type="body" sz="quarter" idx="3"/>
          </p:nvPr>
        </p:nvSpPr>
        <p:spPr>
          <a:xfrm>
            <a:off x="4645026" y="1422662"/>
            <a:ext cx="4041775" cy="479822"/>
          </a:xfrm>
        </p:spPr>
        <p:txBody>
          <a:bodyPr/>
          <a:lstStyle/>
          <a:p>
            <a:r>
              <a:rPr lang="en-US" dirty="0" smtClean="0"/>
              <a:t>100 </a:t>
            </a:r>
            <a:r>
              <a:rPr lang="en-US" dirty="0" err="1" smtClean="0"/>
              <a:t>pv</a:t>
            </a:r>
            <a:r>
              <a:rPr lang="en-US" dirty="0" smtClean="0"/>
              <a:t> Collection (Basic +)</a:t>
            </a:r>
            <a:endParaRPr lang="en-US" dirty="0"/>
          </a:p>
        </p:txBody>
      </p:sp>
      <p:sp>
        <p:nvSpPr>
          <p:cNvPr id="6" name="Content Placeholder 5"/>
          <p:cNvSpPr>
            <a:spLocks noGrp="1"/>
          </p:cNvSpPr>
          <p:nvPr>
            <p:ph sz="quarter" idx="4"/>
          </p:nvPr>
        </p:nvSpPr>
        <p:spPr>
          <a:xfrm>
            <a:off x="4645026" y="2030167"/>
            <a:ext cx="4396616" cy="2963466"/>
          </a:xfrm>
        </p:spPr>
        <p:txBody>
          <a:bodyPr>
            <a:normAutofit/>
          </a:bodyPr>
          <a:lstStyle/>
          <a:p>
            <a:pPr marL="0" indent="0" algn="ctr">
              <a:buNone/>
            </a:pPr>
            <a:r>
              <a:rPr lang="en-US" sz="1800" b="1" dirty="0" smtClean="0"/>
              <a:t>Spot Treatments To Have On Hand</a:t>
            </a:r>
          </a:p>
          <a:p>
            <a:r>
              <a:rPr lang="en-US" sz="1800" dirty="0" smtClean="0"/>
              <a:t>Vitalized Immunity 		$22/16.5pv</a:t>
            </a:r>
          </a:p>
          <a:p>
            <a:r>
              <a:rPr lang="en-US" sz="1800" dirty="0" smtClean="0"/>
              <a:t>Defend &amp; Resist			$17/13pv</a:t>
            </a:r>
          </a:p>
          <a:p>
            <a:r>
              <a:rPr lang="en-US" sz="1800" dirty="0" err="1" smtClean="0"/>
              <a:t>Nutriferon</a:t>
            </a:r>
            <a:r>
              <a:rPr lang="en-US" sz="1800" dirty="0" smtClean="0"/>
              <a:t>				</a:t>
            </a:r>
            <a:r>
              <a:rPr lang="en-US" sz="1800" u="sng" dirty="0" smtClean="0"/>
              <a:t>$39/30pv</a:t>
            </a:r>
          </a:p>
          <a:p>
            <a:pPr marL="0" indent="0">
              <a:buNone/>
            </a:pPr>
            <a:r>
              <a:rPr lang="en-US" sz="1800" b="1" dirty="0" smtClean="0"/>
              <a:t>Total					$78/59.5pv</a:t>
            </a:r>
          </a:p>
          <a:p>
            <a:pPr marL="0" indent="0">
              <a:buNone/>
            </a:pPr>
            <a:endParaRPr lang="en-US" sz="1800" dirty="0" smtClean="0"/>
          </a:p>
          <a:p>
            <a:pPr marL="0" indent="0">
              <a:buNone/>
            </a:pPr>
            <a:r>
              <a:rPr lang="en-US" sz="1800" b="1" dirty="0" smtClean="0"/>
              <a:t>*Additional Ideas:  Protein, Performance</a:t>
            </a:r>
            <a:endParaRPr lang="en-US" sz="1800" b="1" dirty="0"/>
          </a:p>
          <a:p>
            <a:pPr marL="0" indent="0">
              <a:buNone/>
            </a:pPr>
            <a:endParaRPr lang="en-US" sz="18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2735" y="61876"/>
            <a:ext cx="2692957" cy="1500917"/>
          </a:xfrm>
          <a:prstGeom prst="rect">
            <a:avLst/>
          </a:prstGeom>
        </p:spPr>
      </p:pic>
      <p:sp>
        <p:nvSpPr>
          <p:cNvPr id="8" name="TextBox 7"/>
          <p:cNvSpPr txBox="1"/>
          <p:nvPr/>
        </p:nvSpPr>
        <p:spPr>
          <a:xfrm>
            <a:off x="7961468" y="4723254"/>
            <a:ext cx="606256" cy="369332"/>
          </a:xfrm>
          <a:prstGeom prst="rect">
            <a:avLst/>
          </a:prstGeom>
          <a:noFill/>
        </p:spPr>
        <p:txBody>
          <a:bodyPr wrap="none" rtlCol="0">
            <a:spAutoFit/>
          </a:bodyPr>
          <a:lstStyle/>
          <a:p>
            <a:r>
              <a:rPr lang="en-US" dirty="0" smtClean="0"/>
              <a:t>Jean</a:t>
            </a:r>
            <a:endParaRPr lang="en-US" dirty="0"/>
          </a:p>
        </p:txBody>
      </p:sp>
      <p:sp>
        <p:nvSpPr>
          <p:cNvPr id="10" name="Title 1"/>
          <p:cNvSpPr>
            <a:spLocks noGrp="1"/>
          </p:cNvSpPr>
          <p:nvPr>
            <p:ph type="title"/>
          </p:nvPr>
        </p:nvSpPr>
        <p:spPr>
          <a:xfrm>
            <a:off x="338124" y="364756"/>
            <a:ext cx="5696916" cy="857250"/>
          </a:xfrm>
        </p:spPr>
        <p:txBody>
          <a:bodyPr>
            <a:noAutofit/>
          </a:bodyPr>
          <a:lstStyle/>
          <a:p>
            <a:pPr algn="l"/>
            <a:r>
              <a:rPr lang="en-US" sz="3200" b="1" dirty="0" smtClean="0"/>
              <a:t/>
            </a:r>
            <a:br>
              <a:rPr lang="en-US" sz="3200" b="1" dirty="0" smtClean="0"/>
            </a:br>
            <a:r>
              <a:rPr lang="en-US" sz="3200" b="1" dirty="0" smtClean="0"/>
              <a:t>Immunity Product Collections</a:t>
            </a:r>
            <a:br>
              <a:rPr lang="en-US" sz="3200" b="1" dirty="0" smtClean="0"/>
            </a:br>
            <a:r>
              <a:rPr lang="en-US" sz="3200" b="1" dirty="0" smtClean="0"/>
              <a:t>          for Older Kids</a:t>
            </a:r>
            <a:br>
              <a:rPr lang="en-US" sz="3200" b="1" dirty="0" smtClean="0"/>
            </a:br>
            <a:r>
              <a:rPr lang="en-US" sz="3200" b="1" dirty="0" smtClean="0"/>
              <a:t/>
            </a:r>
            <a:br>
              <a:rPr lang="en-US" sz="3200" b="1" dirty="0" smtClean="0"/>
            </a:br>
            <a:endParaRPr lang="en-US" sz="3200" b="1" dirty="0"/>
          </a:p>
        </p:txBody>
      </p:sp>
    </p:spTree>
    <p:extLst>
      <p:ext uri="{BB962C8B-B14F-4D97-AF65-F5344CB8AC3E}">
        <p14:creationId xmlns:p14="http://schemas.microsoft.com/office/powerpoint/2010/main" val="334518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582" y="2909455"/>
            <a:ext cx="2897892" cy="2099846"/>
          </a:xfrm>
          <a:prstGeom prst="rect">
            <a:avLst/>
          </a:prstGeom>
        </p:spPr>
      </p:pic>
      <p:sp>
        <p:nvSpPr>
          <p:cNvPr id="2" name="Title 1"/>
          <p:cNvSpPr>
            <a:spLocks noGrp="1"/>
          </p:cNvSpPr>
          <p:nvPr>
            <p:ph type="title"/>
          </p:nvPr>
        </p:nvSpPr>
        <p:spPr>
          <a:xfrm>
            <a:off x="457200" y="205979"/>
            <a:ext cx="8229600" cy="857250"/>
          </a:xfrm>
        </p:spPr>
        <p:txBody>
          <a:bodyPr>
            <a:noAutofit/>
          </a:bodyPr>
          <a:lstStyle/>
          <a:p>
            <a:r>
              <a:rPr lang="en-US" sz="3200" b="1" dirty="0" smtClean="0"/>
              <a:t>Immunity Product Collections for Younger Kids</a:t>
            </a:r>
            <a:br>
              <a:rPr lang="en-US" sz="3200" b="1" dirty="0" smtClean="0"/>
            </a:br>
            <a:endParaRPr lang="en-US" sz="3200" b="1" dirty="0"/>
          </a:p>
        </p:txBody>
      </p:sp>
      <p:sp>
        <p:nvSpPr>
          <p:cNvPr id="4" name="Text Placeholder 3"/>
          <p:cNvSpPr>
            <a:spLocks noGrp="1"/>
          </p:cNvSpPr>
          <p:nvPr>
            <p:ph type="body" idx="1"/>
          </p:nvPr>
        </p:nvSpPr>
        <p:spPr>
          <a:xfrm>
            <a:off x="531812" y="879862"/>
            <a:ext cx="4040188" cy="479822"/>
          </a:xfrm>
        </p:spPr>
        <p:txBody>
          <a:bodyPr/>
          <a:lstStyle/>
          <a:p>
            <a:r>
              <a:rPr lang="en-US" dirty="0" smtClean="0"/>
              <a:t>50 </a:t>
            </a:r>
            <a:r>
              <a:rPr lang="en-US" dirty="0" err="1" smtClean="0"/>
              <a:t>pv</a:t>
            </a:r>
            <a:r>
              <a:rPr lang="en-US" dirty="0" smtClean="0"/>
              <a:t> Collection (Basic)</a:t>
            </a:r>
            <a:endParaRPr lang="en-US" dirty="0"/>
          </a:p>
        </p:txBody>
      </p:sp>
      <p:sp>
        <p:nvSpPr>
          <p:cNvPr id="3" name="Content Placeholder 2"/>
          <p:cNvSpPr>
            <a:spLocks noGrp="1"/>
          </p:cNvSpPr>
          <p:nvPr>
            <p:ph sz="half" idx="2"/>
          </p:nvPr>
        </p:nvSpPr>
        <p:spPr>
          <a:xfrm>
            <a:off x="457200" y="1631156"/>
            <a:ext cx="4040188" cy="1710560"/>
          </a:xfrm>
        </p:spPr>
        <p:txBody>
          <a:bodyPr>
            <a:normAutofit fontScale="92500"/>
          </a:bodyPr>
          <a:lstStyle/>
          <a:p>
            <a:r>
              <a:rPr lang="en-US" sz="1800" dirty="0" err="1" smtClean="0"/>
              <a:t>Incredivites</a:t>
            </a:r>
            <a:r>
              <a:rPr lang="en-US" sz="1800" dirty="0" smtClean="0"/>
              <a:t>			$30/20pv</a:t>
            </a:r>
          </a:p>
          <a:p>
            <a:r>
              <a:rPr lang="en-US" sz="1800" dirty="0" smtClean="0"/>
              <a:t>Chewable C			$17/12pv</a:t>
            </a:r>
          </a:p>
          <a:p>
            <a:r>
              <a:rPr lang="en-US" sz="1800" dirty="0" smtClean="0"/>
              <a:t>Mighty Smarts			$27/15pv</a:t>
            </a:r>
          </a:p>
          <a:p>
            <a:r>
              <a:rPr lang="en-US" sz="1800" dirty="0" err="1" smtClean="0"/>
              <a:t>Optiflora</a:t>
            </a:r>
            <a:r>
              <a:rPr lang="en-US" sz="1800" dirty="0"/>
              <a:t> </a:t>
            </a:r>
            <a:r>
              <a:rPr lang="en-US" sz="1800" dirty="0" smtClean="0"/>
              <a:t>Probiotic		</a:t>
            </a:r>
            <a:r>
              <a:rPr lang="en-US" sz="1800" u="sng" dirty="0" smtClean="0"/>
              <a:t>$19/14pv</a:t>
            </a:r>
          </a:p>
          <a:p>
            <a:pPr marL="0" indent="0">
              <a:buNone/>
            </a:pPr>
            <a:r>
              <a:rPr lang="en-US" sz="1800" b="1" dirty="0" smtClean="0"/>
              <a:t>Total						$93/61pv</a:t>
            </a:r>
          </a:p>
          <a:p>
            <a:pPr marL="0" indent="0">
              <a:buNone/>
            </a:pPr>
            <a:endParaRPr lang="en-US" sz="1800" b="1" dirty="0" smtClean="0"/>
          </a:p>
        </p:txBody>
      </p:sp>
      <p:sp>
        <p:nvSpPr>
          <p:cNvPr id="5" name="Text Placeholder 4"/>
          <p:cNvSpPr>
            <a:spLocks noGrp="1"/>
          </p:cNvSpPr>
          <p:nvPr>
            <p:ph type="body" sz="quarter" idx="3"/>
          </p:nvPr>
        </p:nvSpPr>
        <p:spPr>
          <a:xfrm>
            <a:off x="4645026" y="867370"/>
            <a:ext cx="4041775" cy="479822"/>
          </a:xfrm>
        </p:spPr>
        <p:txBody>
          <a:bodyPr/>
          <a:lstStyle/>
          <a:p>
            <a:r>
              <a:rPr lang="en-US" dirty="0" smtClean="0"/>
              <a:t>100 </a:t>
            </a:r>
            <a:r>
              <a:rPr lang="en-US" dirty="0" err="1" smtClean="0"/>
              <a:t>pv</a:t>
            </a:r>
            <a:r>
              <a:rPr lang="en-US" dirty="0" smtClean="0"/>
              <a:t> Collection (Basic +)</a:t>
            </a:r>
            <a:endParaRPr lang="en-US" dirty="0"/>
          </a:p>
        </p:txBody>
      </p:sp>
      <p:sp>
        <p:nvSpPr>
          <p:cNvPr id="6" name="Content Placeholder 5"/>
          <p:cNvSpPr>
            <a:spLocks noGrp="1"/>
          </p:cNvSpPr>
          <p:nvPr>
            <p:ph sz="quarter" idx="4"/>
          </p:nvPr>
        </p:nvSpPr>
        <p:spPr>
          <a:xfrm>
            <a:off x="4572000" y="1475825"/>
            <a:ext cx="4387755" cy="2963466"/>
          </a:xfrm>
        </p:spPr>
        <p:txBody>
          <a:bodyPr>
            <a:normAutofit/>
          </a:bodyPr>
          <a:lstStyle/>
          <a:p>
            <a:pPr marL="0" indent="0" algn="ctr">
              <a:buNone/>
            </a:pPr>
            <a:r>
              <a:rPr lang="en-US" sz="1800" b="1" dirty="0" smtClean="0"/>
              <a:t>Spot Treatments To Have On Hand</a:t>
            </a:r>
          </a:p>
          <a:p>
            <a:r>
              <a:rPr lang="en-US" sz="1800" dirty="0" smtClean="0"/>
              <a:t>Vitalized Immunity 		$22/16.5pv</a:t>
            </a:r>
          </a:p>
          <a:p>
            <a:r>
              <a:rPr lang="en-US" sz="1800" dirty="0" smtClean="0"/>
              <a:t>Performance			$12/8.5pv</a:t>
            </a:r>
          </a:p>
          <a:p>
            <a:r>
              <a:rPr lang="en-US" sz="1800" dirty="0" smtClean="0"/>
              <a:t>Energizing Shake		$42/29pv</a:t>
            </a:r>
          </a:p>
          <a:p>
            <a:pPr marL="0" indent="0">
              <a:buNone/>
            </a:pPr>
            <a:r>
              <a:rPr lang="en-US" sz="1800" b="1" dirty="0" smtClean="0"/>
              <a:t>Total					$76/54pv</a:t>
            </a:r>
          </a:p>
          <a:p>
            <a:pPr marL="0" indent="0">
              <a:buNone/>
            </a:pPr>
            <a:endParaRPr lang="en-US" sz="1800" dirty="0" smtClean="0"/>
          </a:p>
          <a:p>
            <a:pPr marL="0" indent="0">
              <a:buNone/>
            </a:pPr>
            <a:r>
              <a:rPr lang="en-US" sz="1800" b="1" dirty="0" smtClean="0"/>
              <a:t>Additional Ideas:  </a:t>
            </a:r>
          </a:p>
          <a:p>
            <a:pPr marL="0" indent="0">
              <a:buNone/>
            </a:pPr>
            <a:r>
              <a:rPr lang="en-US" sz="1800" b="1" dirty="0" smtClean="0"/>
              <a:t>Remember that mom needs a nutrition </a:t>
            </a:r>
            <a:r>
              <a:rPr lang="en-US" sz="1800" b="1" dirty="0"/>
              <a:t>p</a:t>
            </a:r>
            <a:r>
              <a:rPr lang="en-US" sz="1800" b="1" dirty="0" smtClean="0"/>
              <a:t>lan too! Healthy mom= happy family!</a:t>
            </a:r>
            <a:endParaRPr lang="en-US" sz="1800" b="1" dirty="0"/>
          </a:p>
          <a:p>
            <a:pPr marL="0" indent="0">
              <a:buNone/>
            </a:pPr>
            <a:endParaRPr lang="en-US" sz="1800" dirty="0"/>
          </a:p>
        </p:txBody>
      </p:sp>
      <p:sp>
        <p:nvSpPr>
          <p:cNvPr id="8" name="TextBox 7"/>
          <p:cNvSpPr txBox="1"/>
          <p:nvPr/>
        </p:nvSpPr>
        <p:spPr>
          <a:xfrm>
            <a:off x="7961468" y="4723254"/>
            <a:ext cx="606256" cy="369332"/>
          </a:xfrm>
          <a:prstGeom prst="rect">
            <a:avLst/>
          </a:prstGeom>
          <a:noFill/>
        </p:spPr>
        <p:txBody>
          <a:bodyPr wrap="none" rtlCol="0">
            <a:spAutoFit/>
          </a:bodyPr>
          <a:lstStyle/>
          <a:p>
            <a:r>
              <a:rPr lang="en-US" dirty="0" smtClean="0"/>
              <a:t>Jean</a:t>
            </a:r>
            <a:endParaRPr lang="en-US" dirty="0"/>
          </a:p>
        </p:txBody>
      </p:sp>
    </p:spTree>
    <p:extLst>
      <p:ext uri="{BB962C8B-B14F-4D97-AF65-F5344CB8AC3E}">
        <p14:creationId xmlns:p14="http://schemas.microsoft.com/office/powerpoint/2010/main" val="29451467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7796" y="205979"/>
            <a:ext cx="2499559" cy="2778290"/>
          </a:xfrm>
          <a:prstGeom prst="rect">
            <a:avLst/>
          </a:prstGeom>
        </p:spPr>
      </p:pic>
      <p:sp>
        <p:nvSpPr>
          <p:cNvPr id="2" name="Title 1"/>
          <p:cNvSpPr>
            <a:spLocks noGrp="1"/>
          </p:cNvSpPr>
          <p:nvPr>
            <p:ph type="title"/>
          </p:nvPr>
        </p:nvSpPr>
        <p:spPr>
          <a:xfrm>
            <a:off x="457200" y="205979"/>
            <a:ext cx="4189615" cy="857250"/>
          </a:xfrm>
        </p:spPr>
        <p:txBody>
          <a:bodyPr>
            <a:normAutofit/>
          </a:bodyPr>
          <a:lstStyle/>
          <a:p>
            <a:r>
              <a:rPr lang="en-US" b="1" dirty="0" smtClean="0"/>
              <a:t>SHARING IDEAS!</a:t>
            </a:r>
            <a:endParaRPr lang="en-US" b="1" dirty="0"/>
          </a:p>
        </p:txBody>
      </p:sp>
      <p:sp>
        <p:nvSpPr>
          <p:cNvPr id="3" name="Content Placeholder 2"/>
          <p:cNvSpPr>
            <a:spLocks noGrp="1"/>
          </p:cNvSpPr>
          <p:nvPr>
            <p:ph idx="1"/>
          </p:nvPr>
        </p:nvSpPr>
        <p:spPr/>
        <p:txBody>
          <a:bodyPr>
            <a:normAutofit fontScale="62500" lnSpcReduction="20000"/>
          </a:bodyPr>
          <a:lstStyle/>
          <a:p>
            <a:r>
              <a:rPr lang="en-US" sz="2500" dirty="0" smtClean="0"/>
              <a:t> “SAY BOO” TO THE FLU workshop/event</a:t>
            </a:r>
          </a:p>
          <a:p>
            <a:r>
              <a:rPr lang="en-US" sz="2500" dirty="0" smtClean="0"/>
              <a:t>“POTIONS” FOR A HEALTHY WINTER workshop/event</a:t>
            </a:r>
          </a:p>
          <a:p>
            <a:r>
              <a:rPr lang="en-US" sz="2500" dirty="0" smtClean="0"/>
              <a:t>GIVE “TOXIC BREWS” THE BOOT event (Get Clean)</a:t>
            </a:r>
          </a:p>
          <a:p>
            <a:r>
              <a:rPr lang="en-US" sz="2500" dirty="0" smtClean="0"/>
              <a:t>“ALL THINGS PUMPKINS” Party (smoothies</a:t>
            </a:r>
            <a:r>
              <a:rPr lang="en-US" sz="2500" dirty="0"/>
              <a:t>, paint </a:t>
            </a:r>
            <a:r>
              <a:rPr lang="en-US" sz="2500" dirty="0" smtClean="0"/>
              <a:t>pumpkins)</a:t>
            </a:r>
            <a:endParaRPr lang="en-US" sz="2500" dirty="0"/>
          </a:p>
          <a:p>
            <a:r>
              <a:rPr lang="en-US" sz="2500" dirty="0" smtClean="0"/>
              <a:t>“FLU BUSTER” workshop </a:t>
            </a:r>
          </a:p>
          <a:p>
            <a:r>
              <a:rPr lang="en-US" sz="2500" dirty="0" smtClean="0"/>
              <a:t>NATURAL MEDICINE CABINET event</a:t>
            </a:r>
          </a:p>
          <a:p>
            <a:r>
              <a:rPr lang="en-US" sz="2500" dirty="0" smtClean="0"/>
              <a:t>Teacher Institute Day Special </a:t>
            </a:r>
          </a:p>
          <a:p>
            <a:pPr marL="0" indent="0">
              <a:buNone/>
            </a:pPr>
            <a:endParaRPr lang="en-US" sz="2500" dirty="0" smtClean="0"/>
          </a:p>
          <a:p>
            <a:pPr marL="0" indent="0">
              <a:buNone/>
            </a:pPr>
            <a:r>
              <a:rPr lang="en-US" sz="2900" b="1" u="sng" dirty="0" smtClean="0"/>
              <a:t>How to Share</a:t>
            </a:r>
            <a:endParaRPr lang="en-US" sz="2900" b="1" u="sng" dirty="0"/>
          </a:p>
          <a:p>
            <a:pPr marL="0" indent="0">
              <a:buNone/>
            </a:pPr>
            <a:r>
              <a:rPr lang="en-US" sz="2500" dirty="0" smtClean="0"/>
              <a:t>In-home event, </a:t>
            </a:r>
            <a:r>
              <a:rPr lang="en-US" sz="2500" dirty="0"/>
              <a:t>F</a:t>
            </a:r>
            <a:r>
              <a:rPr lang="en-US" sz="2500" dirty="0" smtClean="0"/>
              <a:t>acebook event, 3-way call, Health Chats</a:t>
            </a:r>
          </a:p>
          <a:p>
            <a:pPr marL="0" indent="0">
              <a:buNone/>
            </a:pPr>
            <a:r>
              <a:rPr lang="en-US" sz="2500" dirty="0" smtClean="0"/>
              <a:t>Specials:  100pv autoship specials </a:t>
            </a:r>
            <a:endParaRPr lang="en-US" sz="2500" dirty="0"/>
          </a:p>
          <a:p>
            <a:pPr marL="0" indent="0">
              <a:buNone/>
            </a:pPr>
            <a:r>
              <a:rPr lang="en-US" sz="2500" dirty="0" smtClean="0"/>
              <a:t>Hostess – Facebook event or in-home event (receive bonus immunity product or sample pak)</a:t>
            </a:r>
          </a:p>
          <a:p>
            <a:pPr marL="0" indent="0">
              <a:buNone/>
            </a:pPr>
            <a:endParaRPr lang="en-US" sz="2200" dirty="0" smtClean="0"/>
          </a:p>
          <a:p>
            <a:endParaRPr lang="en-US" dirty="0" smtClean="0"/>
          </a:p>
          <a:p>
            <a:endParaRPr lang="en-US" dirty="0" smtClean="0"/>
          </a:p>
          <a:p>
            <a:endParaRPr lang="en-US" dirty="0"/>
          </a:p>
          <a:p>
            <a:endParaRPr lang="en-US" dirty="0" smtClean="0"/>
          </a:p>
          <a:p>
            <a:endParaRPr lang="en-US" dirty="0" smtClean="0"/>
          </a:p>
          <a:p>
            <a:endParaRPr lang="en-US" dirty="0"/>
          </a:p>
        </p:txBody>
      </p:sp>
      <p:sp>
        <p:nvSpPr>
          <p:cNvPr id="5" name="TextBox 4"/>
          <p:cNvSpPr txBox="1"/>
          <p:nvPr/>
        </p:nvSpPr>
        <p:spPr>
          <a:xfrm>
            <a:off x="6902282" y="4594623"/>
            <a:ext cx="1945627" cy="369263"/>
          </a:xfrm>
          <a:prstGeom prst="rect">
            <a:avLst/>
          </a:prstGeom>
          <a:noFill/>
        </p:spPr>
        <p:txBody>
          <a:bodyPr wrap="square" rtlCol="0">
            <a:spAutoFit/>
          </a:bodyPr>
          <a:lstStyle/>
          <a:p>
            <a:r>
              <a:rPr lang="en-US" dirty="0" smtClean="0"/>
              <a:t>Julie / Jean</a:t>
            </a:r>
            <a:endParaRPr lang="en-US" dirty="0"/>
          </a:p>
        </p:txBody>
      </p:sp>
    </p:spTree>
    <p:extLst>
      <p:ext uri="{BB962C8B-B14F-4D97-AF65-F5344CB8AC3E}">
        <p14:creationId xmlns:p14="http://schemas.microsoft.com/office/powerpoint/2010/main" val="19426545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8381" y="125624"/>
            <a:ext cx="7332619" cy="584775"/>
          </a:xfrm>
          <a:prstGeom prst="rect">
            <a:avLst/>
          </a:prstGeom>
          <a:noFill/>
        </p:spPr>
        <p:txBody>
          <a:bodyPr wrap="square" rtlCol="0">
            <a:spAutoFit/>
          </a:bodyPr>
          <a:lstStyle/>
          <a:p>
            <a:r>
              <a:rPr lang="en-US" sz="3200" b="1" dirty="0" smtClean="0">
                <a:solidFill>
                  <a:schemeClr val="accent6"/>
                </a:solidFill>
              </a:rPr>
              <a:t>Our health tip for today…….Remember……</a:t>
            </a:r>
            <a:endParaRPr lang="en-US" sz="3200" b="1" dirty="0">
              <a:solidFill>
                <a:schemeClr val="accent6"/>
              </a:solidFill>
            </a:endParaRPr>
          </a:p>
        </p:txBody>
      </p:sp>
      <p:sp>
        <p:nvSpPr>
          <p:cNvPr id="4" name="TextBox 3"/>
          <p:cNvSpPr txBox="1"/>
          <p:nvPr/>
        </p:nvSpPr>
        <p:spPr>
          <a:xfrm>
            <a:off x="199504" y="4181542"/>
            <a:ext cx="8611987" cy="523220"/>
          </a:xfrm>
          <a:prstGeom prst="rect">
            <a:avLst/>
          </a:prstGeom>
          <a:noFill/>
        </p:spPr>
        <p:txBody>
          <a:bodyPr wrap="square" rtlCol="0">
            <a:spAutoFit/>
          </a:bodyPr>
          <a:lstStyle/>
          <a:p>
            <a:r>
              <a:rPr lang="en-US" sz="2800" b="1" dirty="0" smtClean="0">
                <a:solidFill>
                  <a:schemeClr val="accent6"/>
                </a:solidFill>
              </a:rPr>
              <a:t>…AND KEEPS YOUR CYTOKINES/INTERFERONS HEALTHY!!</a:t>
            </a:r>
            <a:endParaRPr lang="en-US" sz="2800" b="1" dirty="0">
              <a:solidFill>
                <a:schemeClr val="accent6"/>
              </a:solidFill>
            </a:endParaRPr>
          </a:p>
        </p:txBody>
      </p:sp>
      <p:sp>
        <p:nvSpPr>
          <p:cNvPr id="7" name="TextBox 6"/>
          <p:cNvSpPr txBox="1"/>
          <p:nvPr/>
        </p:nvSpPr>
        <p:spPr>
          <a:xfrm>
            <a:off x="7755774" y="4645029"/>
            <a:ext cx="1388226" cy="369332"/>
          </a:xfrm>
          <a:prstGeom prst="rect">
            <a:avLst/>
          </a:prstGeom>
          <a:noFill/>
        </p:spPr>
        <p:txBody>
          <a:bodyPr wrap="square" rtlCol="0">
            <a:spAutoFit/>
          </a:bodyPr>
          <a:lstStyle/>
          <a:p>
            <a:r>
              <a:rPr lang="en-US" dirty="0" smtClean="0"/>
              <a:t>Julie</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2554" y="608436"/>
            <a:ext cx="3675069" cy="3675069"/>
          </a:xfrm>
          <a:prstGeom prst="rect">
            <a:avLst/>
          </a:prstGeom>
        </p:spPr>
      </p:pic>
    </p:spTree>
    <p:extLst>
      <p:ext uri="{BB962C8B-B14F-4D97-AF65-F5344CB8AC3E}">
        <p14:creationId xmlns:p14="http://schemas.microsoft.com/office/powerpoint/2010/main" val="3610307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1194" y="182400"/>
            <a:ext cx="5926375" cy="1337597"/>
          </a:xfrm>
        </p:spPr>
        <p:txBody>
          <a:bodyPr>
            <a:normAutofit fontScale="90000"/>
          </a:bodyPr>
          <a:lstStyle/>
          <a:p>
            <a:r>
              <a:rPr lang="en-US" dirty="0" smtClean="0"/>
              <a:t>SOCIAL MEDIA POSTS</a:t>
            </a:r>
            <a:br>
              <a:rPr lang="en-US" dirty="0" smtClean="0"/>
            </a:br>
            <a:r>
              <a:rPr lang="en-US" sz="3556" dirty="0" smtClean="0"/>
              <a:t>{sharing the business opportunity}</a:t>
            </a:r>
            <a:endParaRPr lang="en-US" sz="3556" dirty="0"/>
          </a:p>
        </p:txBody>
      </p:sp>
      <p:sp>
        <p:nvSpPr>
          <p:cNvPr id="3" name="Subtitle 2"/>
          <p:cNvSpPr>
            <a:spLocks noGrp="1"/>
          </p:cNvSpPr>
          <p:nvPr>
            <p:ph type="subTitle" idx="1"/>
          </p:nvPr>
        </p:nvSpPr>
        <p:spPr>
          <a:xfrm>
            <a:off x="6092033" y="372013"/>
            <a:ext cx="2810074" cy="3314114"/>
          </a:xfrm>
        </p:spPr>
        <p:txBody>
          <a:bodyPr>
            <a:noAutofit/>
          </a:bodyPr>
          <a:lstStyle/>
          <a:p>
            <a:pPr algn="l"/>
            <a:r>
              <a:rPr lang="en-US" sz="1300" dirty="0" smtClean="0"/>
              <a:t>Our team is on fire and there hasn't been a better time to join!! Did you know.... when you earn the FIRST level of leadership in Shaklee the following is possible?!</a:t>
            </a:r>
            <a:br>
              <a:rPr lang="en-US" sz="1300" dirty="0" smtClean="0"/>
            </a:br>
            <a:r>
              <a:rPr lang="en-US" sz="1300" dirty="0" smtClean="0"/>
              <a:t/>
            </a:r>
            <a:br>
              <a:rPr lang="en-US" sz="1300" dirty="0" smtClean="0"/>
            </a:br>
            <a:r>
              <a:rPr lang="en-US" sz="1300" dirty="0" err="1" smtClean="0"/>
              <a:t>🍃</a:t>
            </a:r>
            <a:r>
              <a:rPr lang="en-US" sz="1300" dirty="0" smtClean="0"/>
              <a:t> An additional 10% off your products</a:t>
            </a:r>
            <a:br>
              <a:rPr lang="en-US" sz="1300" dirty="0" smtClean="0"/>
            </a:br>
            <a:r>
              <a:rPr lang="en-US" sz="1300" dirty="0" err="1" smtClean="0"/>
              <a:t>🍃</a:t>
            </a:r>
            <a:r>
              <a:rPr lang="en-US" sz="1300" dirty="0" smtClean="0"/>
              <a:t> Earn between $750-$1,000 a month</a:t>
            </a:r>
            <a:br>
              <a:rPr lang="en-US" sz="1300" dirty="0" smtClean="0"/>
            </a:br>
            <a:r>
              <a:rPr lang="en-US" sz="1300" dirty="0" err="1" smtClean="0"/>
              <a:t>🍃</a:t>
            </a:r>
            <a:r>
              <a:rPr lang="en-US" sz="1300" dirty="0" smtClean="0"/>
              <a:t> Become eligible for your first all expense paid trip</a:t>
            </a:r>
            <a:br>
              <a:rPr lang="en-US" sz="1300" dirty="0" smtClean="0"/>
            </a:br>
            <a:r>
              <a:rPr lang="en-US" sz="1300" dirty="0" err="1" smtClean="0"/>
              <a:t>🍃</a:t>
            </a:r>
            <a:r>
              <a:rPr lang="en-US" sz="1300" dirty="0" smtClean="0"/>
              <a:t> Start our </a:t>
            </a:r>
            <a:r>
              <a:rPr lang="en-US" sz="1300" dirty="0" err="1" smtClean="0"/>
              <a:t>FastTrack</a:t>
            </a:r>
            <a:r>
              <a:rPr lang="en-US" sz="1300" dirty="0" smtClean="0"/>
              <a:t> program and potentially earn up to an additional $89,000</a:t>
            </a:r>
            <a:br>
              <a:rPr lang="en-US" sz="1300" dirty="0" smtClean="0"/>
            </a:br>
            <a:r>
              <a:rPr lang="en-US" sz="1300" dirty="0" err="1" smtClean="0"/>
              <a:t>🍃</a:t>
            </a:r>
            <a:r>
              <a:rPr lang="en-US" sz="1300" dirty="0" smtClean="0"/>
              <a:t> Unlock access to additional customer service options for your personal members</a:t>
            </a:r>
            <a:br>
              <a:rPr lang="en-US" sz="1300" dirty="0" smtClean="0"/>
            </a:br>
            <a:r>
              <a:rPr lang="en-US" sz="1300" dirty="0" smtClean="0"/>
              <a:t/>
            </a:r>
            <a:br>
              <a:rPr lang="en-US" sz="1300" dirty="0" smtClean="0"/>
            </a:br>
            <a:r>
              <a:rPr lang="en-US" sz="1300" dirty="0" smtClean="0"/>
              <a:t>Yes, all of this at the first level of leadership with Shaklee! If you think this might be for you, message me today! </a:t>
            </a:r>
            <a:r>
              <a:rPr lang="en-US" sz="1300" dirty="0" smtClean="0">
                <a:hlinkClick r:id="rId2"/>
              </a:rPr>
              <a:t>#rocktober</a:t>
            </a:r>
            <a:endParaRPr lang="en-US" sz="1300" dirty="0"/>
          </a:p>
        </p:txBody>
      </p:sp>
      <p:pic>
        <p:nvPicPr>
          <p:cNvPr id="4" name="Picture 3" descr="14470485_10157489475155263_3181818236471043466_n.jpg"/>
          <p:cNvPicPr>
            <a:picLocks noChangeAspect="1"/>
          </p:cNvPicPr>
          <p:nvPr/>
        </p:nvPicPr>
        <p:blipFill>
          <a:blip r:embed="rId3"/>
          <a:stretch>
            <a:fillRect/>
          </a:stretch>
        </p:blipFill>
        <p:spPr>
          <a:xfrm>
            <a:off x="685800" y="1675374"/>
            <a:ext cx="5226318" cy="3314114"/>
          </a:xfrm>
          <a:prstGeom prst="rect">
            <a:avLst/>
          </a:prstGeom>
        </p:spPr>
      </p:pic>
    </p:spTree>
    <p:extLst>
      <p:ext uri="{BB962C8B-B14F-4D97-AF65-F5344CB8AC3E}">
        <p14:creationId xmlns:p14="http://schemas.microsoft.com/office/powerpoint/2010/main" val="1733396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7244"/>
            <a:ext cx="9144000" cy="5136256"/>
          </a:xfrm>
          <a:prstGeom prst="rect">
            <a:avLst/>
          </a:prstGeom>
        </p:spPr>
      </p:pic>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22478" y="495182"/>
            <a:ext cx="4099044" cy="4099044"/>
          </a:xfrm>
        </p:spPr>
      </p:pic>
      <p:sp>
        <p:nvSpPr>
          <p:cNvPr id="7" name="TextBox 6"/>
          <p:cNvSpPr txBox="1"/>
          <p:nvPr/>
        </p:nvSpPr>
        <p:spPr>
          <a:xfrm>
            <a:off x="7301553" y="4714880"/>
            <a:ext cx="986232" cy="369332"/>
          </a:xfrm>
          <a:prstGeom prst="rect">
            <a:avLst/>
          </a:prstGeom>
          <a:noFill/>
        </p:spPr>
        <p:txBody>
          <a:bodyPr wrap="square" rtlCol="0">
            <a:spAutoFit/>
          </a:bodyPr>
          <a:lstStyle/>
          <a:p>
            <a:r>
              <a:rPr lang="en-US" dirty="0" smtClean="0"/>
              <a:t>Angie</a:t>
            </a:r>
            <a:endParaRPr lang="en-US" dirty="0"/>
          </a:p>
        </p:txBody>
      </p:sp>
    </p:spTree>
    <p:extLst>
      <p:ext uri="{BB962C8B-B14F-4D97-AF65-F5344CB8AC3E}">
        <p14:creationId xmlns:p14="http://schemas.microsoft.com/office/powerpoint/2010/main" val="38520204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80"/>
            <a:ext cx="8042598" cy="640688"/>
          </a:xfrm>
          <a:ln>
            <a:solidFill>
              <a:schemeClr val="accent1"/>
            </a:solidFill>
          </a:ln>
        </p:spPr>
        <p:txBody>
          <a:bodyPr>
            <a:normAutofit/>
          </a:bodyPr>
          <a:lstStyle/>
          <a:p>
            <a:r>
              <a:rPr lang="en-US" sz="2800" dirty="0" smtClean="0"/>
              <a:t>Action Steps for Session 6 Immune Products</a:t>
            </a:r>
            <a:endParaRPr lang="en-US" sz="2800" dirty="0"/>
          </a:p>
        </p:txBody>
      </p:sp>
      <p:sp>
        <p:nvSpPr>
          <p:cNvPr id="3" name="Content Placeholder 2"/>
          <p:cNvSpPr>
            <a:spLocks noGrp="1"/>
          </p:cNvSpPr>
          <p:nvPr>
            <p:ph idx="1"/>
          </p:nvPr>
        </p:nvSpPr>
        <p:spPr>
          <a:xfrm>
            <a:off x="457200" y="1036864"/>
            <a:ext cx="8229600" cy="3752850"/>
          </a:xfrm>
        </p:spPr>
        <p:txBody>
          <a:bodyPr>
            <a:normAutofit/>
          </a:bodyPr>
          <a:lstStyle/>
          <a:p>
            <a:r>
              <a:rPr lang="is-IS" sz="2000" dirty="0" smtClean="0"/>
              <a:t>S</a:t>
            </a:r>
            <a:r>
              <a:rPr lang="en-US" sz="2000" dirty="0" smtClean="0"/>
              <a:t>e</a:t>
            </a:r>
            <a:r>
              <a:rPr lang="is-IS" sz="2000" dirty="0" smtClean="0"/>
              <a:t>t up our calendar for October</a:t>
            </a:r>
          </a:p>
          <a:p>
            <a:r>
              <a:rPr lang="is-IS" sz="2000" dirty="0"/>
              <a:t>4</a:t>
            </a:r>
            <a:r>
              <a:rPr lang="is-IS" sz="2000" dirty="0" smtClean="0"/>
              <a:t> events with 5 attending  will generate about 1000 New PV</a:t>
            </a:r>
          </a:p>
          <a:p>
            <a:r>
              <a:rPr lang="is-IS" sz="2000" dirty="0" smtClean="0"/>
              <a:t>Popular events are ...</a:t>
            </a:r>
            <a:r>
              <a:rPr lang="en-US" sz="2000" dirty="0" smtClean="0"/>
              <a:t>C</a:t>
            </a:r>
            <a:r>
              <a:rPr lang="is-IS" sz="2000" dirty="0" smtClean="0"/>
              <a:t>onference calls, video conferencing (Zoom), FaceBook events, appointments, in-homes, 3-way calls, send links to Better Healthin31Days.com .</a:t>
            </a:r>
          </a:p>
          <a:p>
            <a:r>
              <a:rPr lang="en-US" sz="2000" dirty="0" smtClean="0"/>
              <a:t>Pick a fun topic or two from today’s session.</a:t>
            </a:r>
          </a:p>
          <a:p>
            <a:endParaRPr lang="en-US" sz="2000" dirty="0" smtClean="0"/>
          </a:p>
          <a:p>
            <a:endParaRPr lang="en-US" sz="2000" dirty="0"/>
          </a:p>
          <a:p>
            <a:endParaRPr lang="en-US" sz="20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6483" y="2598964"/>
            <a:ext cx="3048000" cy="2190750"/>
          </a:xfrm>
          <a:prstGeom prst="rect">
            <a:avLst/>
          </a:prstGeom>
        </p:spPr>
      </p:pic>
      <p:sp>
        <p:nvSpPr>
          <p:cNvPr id="5" name="TextBox 4"/>
          <p:cNvSpPr txBox="1"/>
          <p:nvPr/>
        </p:nvSpPr>
        <p:spPr>
          <a:xfrm>
            <a:off x="989463" y="4715301"/>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38990668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2858" y="316956"/>
            <a:ext cx="6103192" cy="583195"/>
          </a:xfrm>
          <a:ln>
            <a:solidFill>
              <a:schemeClr val="accent6">
                <a:lumMod val="75000"/>
              </a:schemeClr>
            </a:solidFill>
          </a:ln>
        </p:spPr>
        <p:txBody>
          <a:bodyPr>
            <a:normAutofit/>
          </a:bodyPr>
          <a:lstStyle/>
          <a:p>
            <a:r>
              <a:rPr lang="en-US" sz="2800" dirty="0" smtClean="0"/>
              <a:t>October Strategy Forum Schedule</a:t>
            </a:r>
            <a:endParaRPr lang="en-US" sz="2800" dirty="0"/>
          </a:p>
        </p:txBody>
      </p:sp>
      <p:sp>
        <p:nvSpPr>
          <p:cNvPr id="5" name="TextBox 4"/>
          <p:cNvSpPr txBox="1"/>
          <p:nvPr/>
        </p:nvSpPr>
        <p:spPr>
          <a:xfrm>
            <a:off x="716122" y="1260724"/>
            <a:ext cx="8136589" cy="1938992"/>
          </a:xfrm>
          <a:prstGeom prst="rect">
            <a:avLst/>
          </a:prstGeom>
          <a:noFill/>
        </p:spPr>
        <p:txBody>
          <a:bodyPr wrap="square" rtlCol="0">
            <a:spAutoFit/>
          </a:bodyPr>
          <a:lstStyle/>
          <a:p>
            <a:r>
              <a:rPr lang="en-US" sz="2400" dirty="0"/>
              <a:t>Tuesday Oct 4 –    Shaklee Immune Products</a:t>
            </a:r>
          </a:p>
          <a:p>
            <a:r>
              <a:rPr lang="en-US" sz="2400" dirty="0"/>
              <a:t>Tuesday Oct 11--  Immune Collection Strategies to Generate </a:t>
            </a:r>
            <a:r>
              <a:rPr lang="en-US" sz="2400" dirty="0" smtClean="0"/>
              <a:t>							1000 </a:t>
            </a:r>
            <a:r>
              <a:rPr lang="en-US" sz="2400" dirty="0"/>
              <a:t>New PV </a:t>
            </a:r>
          </a:p>
          <a:p>
            <a:r>
              <a:rPr lang="en-US" sz="2400" dirty="0"/>
              <a:t>Tuesday Oct 18 – Lessons in Leadership</a:t>
            </a:r>
          </a:p>
          <a:p>
            <a:r>
              <a:rPr lang="en-US" sz="2400" dirty="0"/>
              <a:t>Tuesday Oct 25 – Harper &amp; Ryan Guerra Story</a:t>
            </a:r>
          </a:p>
        </p:txBody>
      </p:sp>
      <p:pic>
        <p:nvPicPr>
          <p:cNvPr id="6" name="Picture 5"/>
          <p:cNvPicPr>
            <a:picLocks noChangeAspect="1"/>
          </p:cNvPicPr>
          <p:nvPr/>
        </p:nvPicPr>
        <p:blipFill>
          <a:blip r:embed="rId2"/>
          <a:stretch>
            <a:fillRect/>
          </a:stretch>
        </p:blipFill>
        <p:spPr>
          <a:xfrm>
            <a:off x="2521857" y="3200363"/>
            <a:ext cx="4644571" cy="1943137"/>
          </a:xfrm>
          <a:prstGeom prst="rect">
            <a:avLst/>
          </a:prstGeom>
        </p:spPr>
      </p:pic>
      <p:sp>
        <p:nvSpPr>
          <p:cNvPr id="3" name="TextBox 2"/>
          <p:cNvSpPr txBox="1"/>
          <p:nvPr/>
        </p:nvSpPr>
        <p:spPr>
          <a:xfrm>
            <a:off x="627797" y="4701654"/>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26082127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769877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2">
                <a:lumMod val="60000"/>
                <a:lumOff val="40000"/>
              </a:schemeClr>
            </a:solidFill>
          </a:ln>
        </p:spPr>
        <p:txBody>
          <a:bodyPr>
            <a:normAutofit fontScale="90000"/>
          </a:bodyPr>
          <a:lstStyle/>
          <a:p>
            <a:r>
              <a:rPr lang="en-US" sz="3200" dirty="0" smtClean="0"/>
              <a:t>Great Ideas for Increasing Attendance at Meetings</a:t>
            </a:r>
            <a:endParaRPr lang="en-US" sz="3200" dirty="0"/>
          </a:p>
        </p:txBody>
      </p:sp>
      <p:sp>
        <p:nvSpPr>
          <p:cNvPr id="3" name="Content Placeholder 2"/>
          <p:cNvSpPr>
            <a:spLocks noGrp="1"/>
          </p:cNvSpPr>
          <p:nvPr>
            <p:ph idx="1"/>
          </p:nvPr>
        </p:nvSpPr>
        <p:spPr/>
        <p:txBody>
          <a:bodyPr>
            <a:normAutofit/>
          </a:bodyPr>
          <a:lstStyle/>
          <a:p>
            <a:r>
              <a:rPr lang="en-US" sz="2400" dirty="0" smtClean="0"/>
              <a:t>Invite via Face Book . Allows you to post prior to event.</a:t>
            </a:r>
          </a:p>
          <a:p>
            <a:r>
              <a:rPr lang="en-US" sz="2400" dirty="0" smtClean="0"/>
              <a:t>Send </a:t>
            </a:r>
            <a:r>
              <a:rPr lang="en-US" sz="2400" dirty="0" err="1" smtClean="0"/>
              <a:t>HealthPrint</a:t>
            </a:r>
            <a:r>
              <a:rPr lang="en-US" sz="2400" dirty="0" smtClean="0"/>
              <a:t> to all attending and offer prize for completing before the event</a:t>
            </a:r>
            <a:r>
              <a:rPr lang="is-IS" sz="2400" dirty="0" smtClean="0"/>
              <a:t>… ( offer Nature Bright ... </a:t>
            </a:r>
            <a:r>
              <a:rPr lang="en-US" sz="2400" dirty="0" smtClean="0"/>
              <a:t>A</a:t>
            </a:r>
            <a:r>
              <a:rPr lang="is-IS" sz="2400" dirty="0" smtClean="0"/>
              <a:t>nd show photo of a before and after clothing stain it cleaned ) </a:t>
            </a:r>
          </a:p>
          <a:p>
            <a:r>
              <a:rPr lang="is-IS" sz="2400" dirty="0" smtClean="0"/>
              <a:t>Must be present to receive the gift.</a:t>
            </a:r>
          </a:p>
          <a:p>
            <a:r>
              <a:rPr lang="is-IS" sz="2400" dirty="0" smtClean="0"/>
              <a:t>P</a:t>
            </a:r>
            <a:r>
              <a:rPr lang="en-US" sz="2400" dirty="0" smtClean="0"/>
              <a:t>a</a:t>
            </a:r>
            <a:r>
              <a:rPr lang="is-IS" sz="2400" dirty="0" smtClean="0"/>
              <a:t>ir up with another leader</a:t>
            </a:r>
          </a:p>
          <a:p>
            <a:r>
              <a:rPr lang="is-IS" sz="2400" dirty="0" smtClean="0"/>
              <a:t>Close with 3 options </a:t>
            </a:r>
            <a:endParaRPr lang="en-US" sz="2400" dirty="0"/>
          </a:p>
        </p:txBody>
      </p:sp>
    </p:spTree>
    <p:extLst>
      <p:ext uri="{BB962C8B-B14F-4D97-AF65-F5344CB8AC3E}">
        <p14:creationId xmlns:p14="http://schemas.microsoft.com/office/powerpoint/2010/main" val="31956617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Chairman’s Retreat Qualification</a:t>
            </a:r>
            <a:endParaRPr lang="en-US" sz="2800" dirty="0"/>
          </a:p>
        </p:txBody>
      </p:sp>
      <p:sp>
        <p:nvSpPr>
          <p:cNvPr id="3" name="Content Placeholder 2"/>
          <p:cNvSpPr>
            <a:spLocks noGrp="1"/>
          </p:cNvSpPr>
          <p:nvPr>
            <p:ph idx="1"/>
          </p:nvPr>
        </p:nvSpPr>
        <p:spPr/>
        <p:txBody>
          <a:bodyPr>
            <a:normAutofit/>
          </a:bodyPr>
          <a:lstStyle/>
          <a:p>
            <a:r>
              <a:rPr lang="en-US" sz="2000" dirty="0" smtClean="0"/>
              <a:t>Increase our monthly PGV by an average of 3500 / month. ( over base )					( 21,000 PGV over the 6 -month qualification period )</a:t>
            </a:r>
          </a:p>
          <a:p>
            <a:pPr marL="0" indent="0">
              <a:buNone/>
            </a:pPr>
            <a:endParaRPr lang="en-US" sz="2000" dirty="0" smtClean="0"/>
          </a:p>
          <a:p>
            <a:r>
              <a:rPr lang="en-US" sz="2000" dirty="0" smtClean="0"/>
              <a:t>Base is found at </a:t>
            </a:r>
            <a:r>
              <a:rPr lang="is-IS" sz="2000" dirty="0" smtClean="0"/>
              <a:t>… </a:t>
            </a:r>
            <a:r>
              <a:rPr lang="is-IS" sz="2000" dirty="0" smtClean="0">
                <a:hlinkClick r:id="rId2"/>
              </a:rPr>
              <a:t>www.ShakleeChairmansLeadershipRetreat.com</a:t>
            </a:r>
            <a:endParaRPr lang="is-IS" sz="2000" dirty="0" smtClean="0"/>
          </a:p>
          <a:p>
            <a:r>
              <a:rPr lang="en-US" sz="2000" dirty="0" smtClean="0"/>
              <a:t>L</a:t>
            </a:r>
            <a:r>
              <a:rPr lang="is-IS" sz="2000" dirty="0" smtClean="0"/>
              <a:t>og in – our Shaklee ID ALL CAPS   </a:t>
            </a:r>
          </a:p>
          <a:p>
            <a:r>
              <a:rPr lang="en-US" sz="2000" dirty="0" smtClean="0"/>
              <a:t>P</a:t>
            </a:r>
            <a:r>
              <a:rPr lang="is-IS" sz="2000" dirty="0" smtClean="0"/>
              <a:t>assword is our Shaklee ID ALL CAPS + zip code.</a:t>
            </a:r>
          </a:p>
          <a:p>
            <a:pPr marL="0" indent="0">
              <a:buNone/>
            </a:pPr>
            <a:endParaRPr lang="is-IS" sz="2000" dirty="0" smtClean="0"/>
          </a:p>
          <a:p>
            <a:endParaRPr lang="en-US" sz="2000" dirty="0"/>
          </a:p>
        </p:txBody>
      </p:sp>
    </p:spTree>
    <p:extLst>
      <p:ext uri="{BB962C8B-B14F-4D97-AF65-F5344CB8AC3E}">
        <p14:creationId xmlns:p14="http://schemas.microsoft.com/office/powerpoint/2010/main" val="35445195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Closing with 3 Options </a:t>
            </a:r>
            <a:endParaRPr lang="en-US" sz="3200" dirty="0"/>
          </a:p>
        </p:txBody>
      </p:sp>
      <p:sp>
        <p:nvSpPr>
          <p:cNvPr id="3" name="Content Placeholder 2"/>
          <p:cNvSpPr>
            <a:spLocks noGrp="1"/>
          </p:cNvSpPr>
          <p:nvPr>
            <p:ph idx="1"/>
          </p:nvPr>
        </p:nvSpPr>
        <p:spPr/>
        <p:txBody>
          <a:bodyPr>
            <a:normAutofit/>
          </a:bodyPr>
          <a:lstStyle/>
          <a:p>
            <a:r>
              <a:rPr lang="en-US" sz="2400" dirty="0" smtClean="0"/>
              <a:t>For $75 order placed before 10 pm today – free Vita D</a:t>
            </a:r>
          </a:p>
          <a:p>
            <a:r>
              <a:rPr lang="en-US" sz="2400" dirty="0" smtClean="0"/>
              <a:t>For $150 order – free membership  and free shipping</a:t>
            </a:r>
          </a:p>
          <a:p>
            <a:r>
              <a:rPr lang="en-US" sz="2400" dirty="0" smtClean="0"/>
              <a:t>For hosting an event .. / referrals  .. Online or in-home – </a:t>
            </a:r>
          </a:p>
          <a:p>
            <a:pPr marL="0" indent="0">
              <a:buNone/>
            </a:pPr>
            <a:r>
              <a:rPr lang="en-US" sz="2400" dirty="0"/>
              <a:t>	</a:t>
            </a:r>
            <a:r>
              <a:rPr lang="en-US" sz="2400" dirty="0" smtClean="0"/>
              <a:t>	 Free products  													 ( $10 of free products for each new member order ) </a:t>
            </a:r>
          </a:p>
          <a:p>
            <a:endParaRPr lang="en-US" sz="2400" dirty="0"/>
          </a:p>
        </p:txBody>
      </p:sp>
    </p:spTree>
    <p:extLst>
      <p:ext uri="{BB962C8B-B14F-4D97-AF65-F5344CB8AC3E}">
        <p14:creationId xmlns:p14="http://schemas.microsoft.com/office/powerpoint/2010/main" val="2112502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3600095_10157085351915263_5578225760955757730_n.jpg"/>
          <p:cNvPicPr>
            <a:picLocks noChangeAspect="1"/>
          </p:cNvPicPr>
          <p:nvPr/>
        </p:nvPicPr>
        <p:blipFill>
          <a:blip r:embed="rId2"/>
          <a:stretch>
            <a:fillRect/>
          </a:stretch>
        </p:blipFill>
        <p:spPr>
          <a:xfrm>
            <a:off x="255907" y="528017"/>
            <a:ext cx="5247155" cy="3940614"/>
          </a:xfrm>
          <a:prstGeom prst="rect">
            <a:avLst/>
          </a:prstGeom>
        </p:spPr>
      </p:pic>
      <p:sp>
        <p:nvSpPr>
          <p:cNvPr id="6" name="TextBox 5"/>
          <p:cNvSpPr txBox="1"/>
          <p:nvPr/>
        </p:nvSpPr>
        <p:spPr>
          <a:xfrm>
            <a:off x="5647169" y="636514"/>
            <a:ext cx="3341466" cy="4247317"/>
          </a:xfrm>
          <a:prstGeom prst="rect">
            <a:avLst/>
          </a:prstGeom>
          <a:noFill/>
        </p:spPr>
        <p:txBody>
          <a:bodyPr wrap="square" rtlCol="0">
            <a:spAutoFit/>
          </a:bodyPr>
          <a:lstStyle/>
          <a:p>
            <a:r>
              <a:rPr lang="en-US" dirty="0" smtClean="0"/>
              <a:t>If you're interested in learning why so many of us have joined Shaklee, you have the opportunity to join our LIVE </a:t>
            </a:r>
            <a:r>
              <a:rPr lang="en-US" dirty="0" err="1" smtClean="0"/>
              <a:t>Facebook</a:t>
            </a:r>
            <a:r>
              <a:rPr lang="en-US" dirty="0" smtClean="0"/>
              <a:t> event going on this week! Like this photo or comment below so I can add you to the event!</a:t>
            </a:r>
          </a:p>
          <a:p>
            <a:endParaRPr lang="en-US" dirty="0" smtClean="0"/>
          </a:p>
          <a:p>
            <a:r>
              <a:rPr lang="en-US" dirty="0" smtClean="0"/>
              <a:t>There will be lots of amazing stories to hear and you’ll even get the chance to earn some FREE stuff and get in on some AMAZING deals offered only through the event!</a:t>
            </a:r>
            <a:endParaRPr lang="en-US" dirty="0"/>
          </a:p>
        </p:txBody>
      </p:sp>
    </p:spTree>
    <p:extLst>
      <p:ext uri="{BB962C8B-B14F-4D97-AF65-F5344CB8AC3E}">
        <p14:creationId xmlns:p14="http://schemas.microsoft.com/office/powerpoint/2010/main" val="880133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6572522width280height280.png"/>
          <p:cNvPicPr>
            <a:picLocks noChangeAspect="1"/>
          </p:cNvPicPr>
          <p:nvPr/>
        </p:nvPicPr>
        <p:blipFill>
          <a:blip r:embed="rId2"/>
          <a:stretch>
            <a:fillRect/>
          </a:stretch>
        </p:blipFill>
        <p:spPr>
          <a:xfrm>
            <a:off x="1016000" y="1238250"/>
            <a:ext cx="3556000" cy="2667000"/>
          </a:xfrm>
          <a:prstGeom prst="rect">
            <a:avLst/>
          </a:prstGeom>
        </p:spPr>
      </p:pic>
      <p:sp>
        <p:nvSpPr>
          <p:cNvPr id="5" name="TextBox 4"/>
          <p:cNvSpPr txBox="1"/>
          <p:nvPr/>
        </p:nvSpPr>
        <p:spPr>
          <a:xfrm>
            <a:off x="4305179" y="1238251"/>
            <a:ext cx="4377231" cy="3693319"/>
          </a:xfrm>
          <a:prstGeom prst="rect">
            <a:avLst/>
          </a:prstGeom>
          <a:noFill/>
        </p:spPr>
        <p:txBody>
          <a:bodyPr wrap="square" rtlCol="0">
            <a:spAutoFit/>
          </a:bodyPr>
          <a:lstStyle/>
          <a:p>
            <a:r>
              <a:rPr lang="en-US" dirty="0" smtClean="0"/>
              <a:t>Are you ready? Because I know I sure am! I'm ready to help coach YOU on this new and exciting journey. </a:t>
            </a:r>
          </a:p>
          <a:p>
            <a:r>
              <a:rPr lang="en-US" dirty="0" smtClean="0"/>
              <a:t>Are you wanting something more? Maybe earning an extra $50-$1000 a month? This opportunity isn't some “get-rich-quick” program people, it takes time &amp; effort</a:t>
            </a:r>
            <a:r>
              <a:rPr lang="en-US" dirty="0"/>
              <a:t>!</a:t>
            </a:r>
            <a:r>
              <a:rPr lang="en-US" dirty="0" smtClean="0"/>
              <a:t> BUT I guarantee that it's completely worth it. </a:t>
            </a:r>
            <a:br>
              <a:rPr lang="en-US" dirty="0" smtClean="0"/>
            </a:br>
            <a:r>
              <a:rPr lang="en-US" dirty="0" smtClean="0"/>
              <a:t>If you are ready to take this leap, I've got a special offer JUST for you. </a:t>
            </a:r>
          </a:p>
          <a:p>
            <a:r>
              <a:rPr lang="en-US" dirty="0" smtClean="0"/>
              <a:t>Message me to get started and I'll share my gift to YOU!</a:t>
            </a:r>
          </a:p>
          <a:p>
            <a:endParaRPr lang="en-US" dirty="0"/>
          </a:p>
        </p:txBody>
      </p:sp>
    </p:spTree>
    <p:extLst>
      <p:ext uri="{BB962C8B-B14F-4D97-AF65-F5344CB8AC3E}">
        <p14:creationId xmlns:p14="http://schemas.microsoft.com/office/powerpoint/2010/main" val="1021548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3330893_10156929117105263_774213515582160776_n.jpg"/>
          <p:cNvPicPr>
            <a:picLocks noChangeAspect="1"/>
          </p:cNvPicPr>
          <p:nvPr/>
        </p:nvPicPr>
        <p:blipFill>
          <a:blip r:embed="rId2"/>
          <a:stretch>
            <a:fillRect/>
          </a:stretch>
        </p:blipFill>
        <p:spPr>
          <a:xfrm>
            <a:off x="163996" y="240147"/>
            <a:ext cx="4107753" cy="2920356"/>
          </a:xfrm>
          <a:prstGeom prst="rect">
            <a:avLst/>
          </a:prstGeom>
        </p:spPr>
      </p:pic>
      <p:sp>
        <p:nvSpPr>
          <p:cNvPr id="5" name="TextBox 4"/>
          <p:cNvSpPr txBox="1"/>
          <p:nvPr/>
        </p:nvSpPr>
        <p:spPr>
          <a:xfrm>
            <a:off x="4496937" y="0"/>
            <a:ext cx="4544705" cy="5447645"/>
          </a:xfrm>
          <a:prstGeom prst="rect">
            <a:avLst/>
          </a:prstGeom>
          <a:noFill/>
        </p:spPr>
        <p:txBody>
          <a:bodyPr wrap="square" rtlCol="0">
            <a:spAutoFit/>
          </a:bodyPr>
          <a:lstStyle/>
          <a:p>
            <a:r>
              <a:rPr lang="en-US" sz="1200" dirty="0" smtClean="0"/>
              <a:t>I've always been a goal driven person. When I set my mind to do something - I do it. I may waiver every now and then, but I always do what I've set out to do. </a:t>
            </a:r>
            <a:br>
              <a:rPr lang="en-US" sz="1200" dirty="0" smtClean="0"/>
            </a:br>
            <a:r>
              <a:rPr lang="en-US" sz="1200" dirty="0" smtClean="0"/>
              <a:t>When I started this Shaklee business I really just wanted to get my products at a discount and *maybe* one day earn enough to pay for our products so our family could continue using products that helped us get our health back. </a:t>
            </a:r>
            <a:br>
              <a:rPr lang="en-US" sz="1200" dirty="0" smtClean="0"/>
            </a:br>
            <a:r>
              <a:rPr lang="en-US" sz="1200" dirty="0" smtClean="0"/>
              <a:t>When I had my initial call with </a:t>
            </a:r>
            <a:r>
              <a:rPr lang="en-US" sz="1200" dirty="0" smtClean="0">
                <a:hlinkClick r:id="rId3"/>
              </a:rPr>
              <a:t>Katie Odom</a:t>
            </a:r>
            <a:r>
              <a:rPr lang="en-US" sz="1200" dirty="0" smtClean="0"/>
              <a:t> and </a:t>
            </a:r>
            <a:r>
              <a:rPr lang="en-US" sz="1200" dirty="0" smtClean="0">
                <a:hlinkClick r:id="rId4"/>
              </a:rPr>
              <a:t>Barbara King Lagoni</a:t>
            </a:r>
            <a:r>
              <a:rPr lang="en-US" sz="1200" dirty="0" smtClean="0"/>
              <a:t> and they told me one day I could be earning over 1k a month with Shaklee with part time hours - I laughed. Seriously. Just ask them. I thought they had fallen off their rockers. </a:t>
            </a:r>
            <a:br>
              <a:rPr lang="en-US" sz="1200" dirty="0" smtClean="0"/>
            </a:br>
            <a:r>
              <a:rPr lang="en-US" sz="1200" dirty="0" smtClean="0"/>
              <a:t>Well, it's now 2.5 yrs later and I'm making over 1k a month. I don't say that to brag, I say that to show you it IS possible to earn a part time income with Shaklee. </a:t>
            </a:r>
            <a:br>
              <a:rPr lang="en-US" sz="1200" dirty="0" smtClean="0"/>
            </a:br>
            <a:r>
              <a:rPr lang="en-US" sz="1200" dirty="0" smtClean="0"/>
              <a:t>It has take a LOT of hard work, dedication, going back to school to get certified in health &amp; wellness and sports - but when I look at what it has provided (car payments, free trips, free products, community, extra income) it's worth every late night spent in those early years. Every moment I wanted to quit but didn't. Every struggle. Every disappointment or hiccup just helped me learn and move forward to where I am today. </a:t>
            </a:r>
            <a:r>
              <a:rPr lang="en-US" sz="1100" dirty="0" smtClean="0"/>
              <a:t/>
            </a:r>
            <a:br>
              <a:rPr lang="en-US" sz="1100" dirty="0" smtClean="0"/>
            </a:br>
            <a:r>
              <a:rPr lang="en-US" sz="1200" dirty="0" smtClean="0"/>
              <a:t>If there's anything I could say to you all who have debated starting your own direct sales business, whichever one you choose, choose one that you're passionate about. If you don't have a strong passion towards the products or vision that your company holds - it won't pan out for you. You won't succeed because you don't believe in it. So choose wisely my friends and remember - you have ONE life, so set BIGGER goals and live your life well.</a:t>
            </a:r>
            <a:endParaRPr lang="en-US" sz="1200" dirty="0"/>
          </a:p>
        </p:txBody>
      </p:sp>
      <p:sp>
        <p:nvSpPr>
          <p:cNvPr id="6" name="TextBox 5"/>
          <p:cNvSpPr txBox="1"/>
          <p:nvPr/>
        </p:nvSpPr>
        <p:spPr>
          <a:xfrm>
            <a:off x="75286" y="3434016"/>
            <a:ext cx="3636905" cy="646331"/>
          </a:xfrm>
          <a:prstGeom prst="rect">
            <a:avLst/>
          </a:prstGeom>
          <a:noFill/>
        </p:spPr>
        <p:txBody>
          <a:bodyPr wrap="square" rtlCol="0">
            <a:spAutoFit/>
          </a:bodyPr>
          <a:lstStyle/>
          <a:p>
            <a:r>
              <a:rPr lang="en-US" dirty="0" smtClean="0"/>
              <a:t>Share your story on how you set goals to live the life that YOU want! </a:t>
            </a:r>
            <a:endParaRPr lang="en-US" dirty="0"/>
          </a:p>
        </p:txBody>
      </p:sp>
    </p:spTree>
    <p:extLst>
      <p:ext uri="{BB962C8B-B14F-4D97-AF65-F5344CB8AC3E}">
        <p14:creationId xmlns:p14="http://schemas.microsoft.com/office/powerpoint/2010/main" val="2498639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3702" r="-23702"/>
          <a:stretch>
            <a:fillRect/>
          </a:stretch>
        </p:blipFill>
        <p:spPr>
          <a:xfrm>
            <a:off x="1306286" y="689429"/>
            <a:ext cx="6386285" cy="3174999"/>
          </a:xfrm>
        </p:spPr>
      </p:pic>
      <p:sp>
        <p:nvSpPr>
          <p:cNvPr id="2" name="Title 1"/>
          <p:cNvSpPr>
            <a:spLocks noGrp="1"/>
          </p:cNvSpPr>
          <p:nvPr>
            <p:ph type="title"/>
          </p:nvPr>
        </p:nvSpPr>
        <p:spPr>
          <a:xfrm>
            <a:off x="762000" y="3066143"/>
            <a:ext cx="7721600" cy="1850571"/>
          </a:xfrm>
          <a:ln>
            <a:solidFill>
              <a:srgbClr val="FF0000"/>
            </a:solidFill>
          </a:ln>
        </p:spPr>
        <p:txBody>
          <a:bodyPr>
            <a:normAutofit fontScale="90000"/>
          </a:bodyPr>
          <a:lstStyle/>
          <a:p>
            <a:pPr algn="l"/>
            <a:r>
              <a:rPr lang="en-US" sz="4900" dirty="0" smtClean="0">
                <a:solidFill>
                  <a:srgbClr val="FF0000"/>
                </a:solidFill>
              </a:rPr>
              <a:t>	</a:t>
            </a:r>
            <a:r>
              <a:rPr lang="en-US" sz="4000" dirty="0" smtClean="0">
                <a:solidFill>
                  <a:srgbClr val="FF0000"/>
                </a:solidFill>
              </a:rPr>
              <a:t>October Immune Product Collections      </a:t>
            </a:r>
            <a:r>
              <a:rPr lang="en-US" sz="3600" dirty="0">
                <a:solidFill>
                  <a:srgbClr val="FF0000"/>
                </a:solidFill>
              </a:rPr>
              <a:t/>
            </a:r>
            <a:br>
              <a:rPr lang="en-US" sz="3600" dirty="0">
                <a:solidFill>
                  <a:srgbClr val="FF0000"/>
                </a:solidFill>
              </a:rPr>
            </a:br>
            <a:r>
              <a:rPr lang="en-US" sz="3600" dirty="0" smtClean="0">
                <a:solidFill>
                  <a:srgbClr val="FF0000"/>
                </a:solidFill>
              </a:rPr>
              <a:t>   						</a:t>
            </a:r>
            <a:r>
              <a:rPr lang="en-US" sz="2700" dirty="0" smtClean="0">
                <a:solidFill>
                  <a:srgbClr val="FF0000"/>
                </a:solidFill>
              </a:rPr>
              <a:t>October 4, 2016</a:t>
            </a:r>
            <a:endParaRPr lang="en-US" sz="2700" dirty="0"/>
          </a:p>
        </p:txBody>
      </p:sp>
      <p:sp>
        <p:nvSpPr>
          <p:cNvPr id="5" name="Rectangle 4"/>
          <p:cNvSpPr/>
          <p:nvPr/>
        </p:nvSpPr>
        <p:spPr>
          <a:xfrm>
            <a:off x="943430" y="353162"/>
            <a:ext cx="7184572" cy="646331"/>
          </a:xfrm>
          <a:prstGeom prst="rect">
            <a:avLst/>
          </a:prstGeom>
          <a:ln>
            <a:solidFill>
              <a:srgbClr val="FF0000"/>
            </a:solidFill>
          </a:ln>
        </p:spPr>
        <p:txBody>
          <a:bodyPr wrap="square">
            <a:spAutoFit/>
          </a:bodyPr>
          <a:lstStyle/>
          <a:p>
            <a:r>
              <a:rPr lang="en-US" sz="3600" dirty="0" smtClean="0">
                <a:solidFill>
                  <a:srgbClr val="FF0000"/>
                </a:solidFill>
              </a:rPr>
              <a:t>Shaklee Strategies Forum     </a:t>
            </a:r>
            <a:r>
              <a:rPr lang="en-US" sz="3200" dirty="0" smtClean="0">
                <a:solidFill>
                  <a:srgbClr val="FF0000"/>
                </a:solidFill>
              </a:rPr>
              <a:t>Fall 2016</a:t>
            </a:r>
            <a:endParaRPr lang="en-US" sz="3200" dirty="0">
              <a:solidFill>
                <a:srgbClr val="FF0000"/>
              </a:solidFill>
            </a:endParaRPr>
          </a:p>
        </p:txBody>
      </p:sp>
    </p:spTree>
    <p:extLst>
      <p:ext uri="{BB962C8B-B14F-4D97-AF65-F5344CB8AC3E}">
        <p14:creationId xmlns:p14="http://schemas.microsoft.com/office/powerpoint/2010/main" val="2111664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9"/>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Team </a:t>
            </a:r>
          </a:p>
        </p:txBody>
      </p:sp>
      <p:sp>
        <p:nvSpPr>
          <p:cNvPr id="125" name="Shape 125"/>
          <p:cNvSpPr txBox="1">
            <a:spLocks noGrp="1"/>
          </p:cNvSpPr>
          <p:nvPr>
            <p:ph type="body" idx="1"/>
          </p:nvPr>
        </p:nvSpPr>
        <p:spPr>
          <a:xfrm>
            <a:off x="3781681" y="3635683"/>
            <a:ext cx="1529933" cy="1363696"/>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Senior Executive </a:t>
            </a:r>
            <a:r>
              <a:rPr lang="en-US" sz="1665" b="0" i="0" u="none" strike="noStrike" cap="none" dirty="0">
                <a:solidFill>
                  <a:schemeClr val="dk1"/>
                </a:solidFill>
                <a:latin typeface="Calibri"/>
                <a:ea typeface="Calibri"/>
                <a:cs typeface="Calibri"/>
                <a:sym typeface="Calibri"/>
              </a:rPr>
              <a:t>Coordinator</a:t>
            </a:r>
          </a:p>
          <a:p>
            <a:pPr marL="0" marR="0" lvl="0" indent="0" algn="ctr" rtl="0">
              <a:lnSpc>
                <a:spcPct val="90000"/>
              </a:lnSpc>
              <a:spcBef>
                <a:spcPts val="333"/>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398926" y="1582187"/>
            <a:ext cx="1229992" cy="1450707"/>
          </a:xfrm>
          <a:prstGeom prst="rect">
            <a:avLst/>
          </a:prstGeom>
          <a:noFill/>
          <a:ln>
            <a:noFill/>
          </a:ln>
        </p:spPr>
      </p:pic>
      <p:pic>
        <p:nvPicPr>
          <p:cNvPr id="128" name="Shape 128"/>
          <p:cNvPicPr preferRelativeResize="0"/>
          <p:nvPr/>
        </p:nvPicPr>
        <p:blipFill rotWithShape="1">
          <a:blip r:embed="rId4">
            <a:alphaModFix/>
          </a:blip>
          <a:srcRect/>
          <a:stretch/>
        </p:blipFill>
        <p:spPr>
          <a:xfrm>
            <a:off x="7635464" y="3386267"/>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164667" y="3403051"/>
            <a:ext cx="1159821" cy="1596328"/>
          </a:xfrm>
          <a:prstGeom prst="rect">
            <a:avLst/>
          </a:prstGeom>
          <a:noFill/>
          <a:ln>
            <a:noFill/>
          </a:ln>
        </p:spPr>
      </p:pic>
      <p:pic>
        <p:nvPicPr>
          <p:cNvPr id="131" name="Shape 131"/>
          <p:cNvPicPr preferRelativeResize="0"/>
          <p:nvPr/>
        </p:nvPicPr>
        <p:blipFill>
          <a:blip r:embed="rId6">
            <a:extLst>
              <a:ext uri="{28A0092B-C50C-407E-A947-70E740481C1C}">
                <a14:useLocalDpi xmlns:a14="http://schemas.microsoft.com/office/drawing/2010/main" val="0"/>
              </a:ext>
            </a:extLst>
          </a:blip>
          <a:stretch>
            <a:fillRect/>
          </a:stretch>
        </p:blipFill>
        <p:spPr>
          <a:xfrm>
            <a:off x="6155155" y="1144416"/>
            <a:ext cx="1034536" cy="1451940"/>
          </a:xfrm>
          <a:prstGeom prst="rect">
            <a:avLst/>
          </a:prstGeom>
          <a:noFill/>
          <a:ln>
            <a:noFill/>
          </a:ln>
        </p:spPr>
      </p:pic>
      <p:pic>
        <p:nvPicPr>
          <p:cNvPr id="132" name="Shape 132"/>
          <p:cNvPicPr preferRelativeResize="0"/>
          <p:nvPr/>
        </p:nvPicPr>
        <p:blipFill rotWithShape="1">
          <a:blip r:embed="rId7">
            <a:alphaModFix/>
          </a:blip>
          <a:srcRect/>
          <a:stretch/>
        </p:blipFill>
        <p:spPr>
          <a:xfrm>
            <a:off x="2853464" y="3493055"/>
            <a:ext cx="1101300" cy="1539734"/>
          </a:xfrm>
          <a:prstGeom prst="rect">
            <a:avLst/>
          </a:prstGeom>
          <a:noFill/>
          <a:ln>
            <a:noFill/>
          </a:ln>
        </p:spPr>
      </p:pic>
      <p:sp>
        <p:nvSpPr>
          <p:cNvPr id="133" name="Shape 133"/>
          <p:cNvSpPr/>
          <p:nvPr/>
        </p:nvSpPr>
        <p:spPr>
          <a:xfrm>
            <a:off x="168418" y="3161621"/>
            <a:ext cx="1460500" cy="10001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5903017" y="2572609"/>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1484502" y="3925910"/>
            <a:ext cx="1472141"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 Senior Executive Coordinator   Katie Odom</a:t>
            </a:r>
          </a:p>
        </p:txBody>
      </p:sp>
      <p:sp>
        <p:nvSpPr>
          <p:cNvPr id="137" name="Shape 137"/>
          <p:cNvSpPr txBox="1"/>
          <p:nvPr/>
        </p:nvSpPr>
        <p:spPr>
          <a:xfrm>
            <a:off x="6324488" y="3661721"/>
            <a:ext cx="1251317"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dirty="0" smtClean="0">
                <a:solidFill>
                  <a:schemeClr val="dk1"/>
                </a:solidFill>
                <a:latin typeface="Calibri"/>
                <a:ea typeface="Calibri"/>
                <a:cs typeface="Calibri"/>
                <a:sym typeface="Calibri"/>
              </a:rPr>
              <a:t>Key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Harper Guerra</a:t>
            </a:r>
          </a:p>
        </p:txBody>
      </p:sp>
      <p:sp>
        <p:nvSpPr>
          <p:cNvPr id="3" name="TextBox 2"/>
          <p:cNvSpPr txBox="1"/>
          <p:nvPr/>
        </p:nvSpPr>
        <p:spPr>
          <a:xfrm>
            <a:off x="7643539" y="2596357"/>
            <a:ext cx="1301001" cy="646331"/>
          </a:xfrm>
          <a:prstGeom prst="rect">
            <a:avLst/>
          </a:prstGeom>
          <a:noFill/>
        </p:spPr>
        <p:txBody>
          <a:bodyPr wrap="square" rtlCol="0">
            <a:spAutoFit/>
          </a:bodyPr>
          <a:lstStyle/>
          <a:p>
            <a:pPr algn="ctr"/>
            <a:r>
              <a:rPr lang="en-US" dirty="0" smtClean="0"/>
              <a:t>Francine </a:t>
            </a:r>
            <a:r>
              <a:rPr lang="en-US" dirty="0" err="1" smtClean="0"/>
              <a:t>Roling</a:t>
            </a:r>
            <a:endParaRPr lang="en-US" dirty="0"/>
          </a:p>
        </p:txBody>
      </p:sp>
      <p:pic>
        <p:nvPicPr>
          <p:cNvPr id="4" name="Picture 3" descr="Francine and Tim Roling.jpg"/>
          <p:cNvPicPr>
            <a:picLocks noChangeAspect="1"/>
          </p:cNvPicPr>
          <p:nvPr/>
        </p:nvPicPr>
        <p:blipFill rotWithShape="1">
          <a:blip r:embed="rId8">
            <a:extLst>
              <a:ext uri="{28A0092B-C50C-407E-A947-70E740481C1C}">
                <a14:useLocalDpi xmlns:a14="http://schemas.microsoft.com/office/drawing/2010/main" val="0"/>
              </a:ext>
            </a:extLst>
          </a:blip>
          <a:srcRect l="50071" t="13904" r="32191" b="54930"/>
          <a:stretch/>
        </p:blipFill>
        <p:spPr>
          <a:xfrm>
            <a:off x="7643539" y="1121901"/>
            <a:ext cx="1238564" cy="1450707"/>
          </a:xfrm>
          <a:prstGeom prst="rect">
            <a:avLst/>
          </a:prstGeom>
        </p:spPr>
      </p:pic>
      <p:pic>
        <p:nvPicPr>
          <p:cNvPr id="15" name="Picture 14" descr="MIchelle Parrott.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67510" y="1120668"/>
            <a:ext cx="1277201" cy="1576384"/>
          </a:xfrm>
          <a:prstGeom prst="rect">
            <a:avLst/>
          </a:prstGeom>
        </p:spPr>
      </p:pic>
      <p:sp>
        <p:nvSpPr>
          <p:cNvPr id="2" name="Rectangle 1"/>
          <p:cNvSpPr/>
          <p:nvPr/>
        </p:nvSpPr>
        <p:spPr>
          <a:xfrm>
            <a:off x="1988752" y="2701997"/>
            <a:ext cx="1725292" cy="830997"/>
          </a:xfrm>
          <a:prstGeom prst="rect">
            <a:avLst/>
          </a:prstGeom>
        </p:spPr>
        <p:txBody>
          <a:bodyPr wrap="square">
            <a:spAutoFit/>
          </a:bodyPr>
          <a:lstStyle/>
          <a:p>
            <a:pPr algn="ctr"/>
            <a:r>
              <a:rPr lang="en-US" sz="1600" dirty="0"/>
              <a:t>Senior Coordinator</a:t>
            </a:r>
          </a:p>
          <a:p>
            <a:pPr algn="ctr"/>
            <a:r>
              <a:rPr lang="en-US" sz="1600" dirty="0"/>
              <a:t>Michelle Parrott</a:t>
            </a:r>
          </a:p>
        </p:txBody>
      </p:sp>
      <p:sp>
        <p:nvSpPr>
          <p:cNvPr id="5" name="TextBox 4"/>
          <p:cNvSpPr txBox="1"/>
          <p:nvPr/>
        </p:nvSpPr>
        <p:spPr>
          <a:xfrm>
            <a:off x="4156933" y="2664143"/>
            <a:ext cx="1600088" cy="584776"/>
          </a:xfrm>
          <a:prstGeom prst="rect">
            <a:avLst/>
          </a:prstGeom>
          <a:noFill/>
        </p:spPr>
        <p:txBody>
          <a:bodyPr wrap="square" rtlCol="0">
            <a:spAutoFit/>
          </a:bodyPr>
          <a:lstStyle/>
          <a:p>
            <a:r>
              <a:rPr lang="en-US" sz="1600" dirty="0" smtClean="0"/>
              <a:t>Coordinator</a:t>
            </a:r>
          </a:p>
          <a:p>
            <a:r>
              <a:rPr lang="en-US" sz="1600" dirty="0" smtClean="0"/>
              <a:t>Angie Thomas</a:t>
            </a:r>
            <a:endParaRPr lang="en-US" sz="1600" dirty="0"/>
          </a:p>
        </p:txBody>
      </p:sp>
      <p:pic>
        <p:nvPicPr>
          <p:cNvPr id="7" name="Picture 6" descr="Angie Thomas.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93611" y="1121902"/>
            <a:ext cx="1118704" cy="1450707"/>
          </a:xfrm>
          <a:prstGeom prst="rect">
            <a:avLst/>
          </a:prstGeom>
        </p:spPr>
      </p:pic>
      <p:sp>
        <p:nvSpPr>
          <p:cNvPr id="8" name="TextBox 7"/>
          <p:cNvSpPr txBox="1"/>
          <p:nvPr/>
        </p:nvSpPr>
        <p:spPr>
          <a:xfrm>
            <a:off x="168418" y="4701189"/>
            <a:ext cx="1085576"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347291987"/>
      </p:ext>
    </p:extLst>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301313"/>
          </a:xfrm>
          <a:ln>
            <a:solidFill>
              <a:schemeClr val="accent1"/>
            </a:solidFill>
          </a:ln>
        </p:spPr>
        <p:txBody>
          <a:bodyPr>
            <a:normAutofit/>
          </a:bodyPr>
          <a:lstStyle/>
          <a:p>
            <a:r>
              <a:rPr lang="en-US" sz="2800" dirty="0" smtClean="0"/>
              <a:t>Objectives for Strategies Forum Session 6</a:t>
            </a:r>
            <a:br>
              <a:rPr lang="en-US" sz="2800" dirty="0" smtClean="0"/>
            </a:br>
            <a:r>
              <a:rPr lang="en-US" sz="2800" dirty="0" smtClean="0"/>
              <a:t>October Immune Product Collections</a:t>
            </a:r>
            <a:endParaRPr lang="en-US" sz="2800" dirty="0"/>
          </a:p>
        </p:txBody>
      </p:sp>
      <p:sp>
        <p:nvSpPr>
          <p:cNvPr id="4" name="TextBox 3"/>
          <p:cNvSpPr txBox="1"/>
          <p:nvPr/>
        </p:nvSpPr>
        <p:spPr>
          <a:xfrm>
            <a:off x="457199" y="1507291"/>
            <a:ext cx="8505372" cy="3477875"/>
          </a:xfrm>
          <a:prstGeom prst="rect">
            <a:avLst/>
          </a:prstGeom>
          <a:noFill/>
        </p:spPr>
        <p:txBody>
          <a:bodyPr wrap="square" rtlCol="0">
            <a:spAutoFit/>
          </a:bodyPr>
          <a:lstStyle/>
          <a:p>
            <a:r>
              <a:rPr lang="en-US" sz="2000" dirty="0" smtClean="0"/>
              <a:t>This month, our product collection focuses on the remarkable  Shaklee Immune Products .</a:t>
            </a:r>
          </a:p>
          <a:p>
            <a:pPr marL="342900" indent="-342900">
              <a:buFont typeface="Arial"/>
              <a:buChar char="•"/>
            </a:pPr>
            <a:r>
              <a:rPr lang="en-US" sz="2000" dirty="0" smtClean="0"/>
              <a:t>Our objectives are to learn what products are particularly helpful in strengthening our immune systems.</a:t>
            </a:r>
          </a:p>
          <a:p>
            <a:pPr marL="342900" indent="-342900">
              <a:buFont typeface="Arial"/>
              <a:buChar char="•"/>
            </a:pPr>
            <a:r>
              <a:rPr lang="en-US" sz="2000" dirty="0" smtClean="0"/>
              <a:t>To understand how Shaklee products are different and safer than most on the market.</a:t>
            </a:r>
          </a:p>
          <a:p>
            <a:pPr marL="342900" indent="-342900">
              <a:buFont typeface="Arial"/>
              <a:buChar char="•"/>
            </a:pPr>
            <a:r>
              <a:rPr lang="en-US" sz="2000" dirty="0" smtClean="0"/>
              <a:t>To hear how these products have impacted real people to encourage us to offer our friends safer more natural options.</a:t>
            </a:r>
          </a:p>
          <a:p>
            <a:pPr marL="342900" indent="-342900">
              <a:buFont typeface="Arial"/>
              <a:buChar char="•"/>
            </a:pPr>
            <a:r>
              <a:rPr lang="en-US" sz="2000" dirty="0" smtClean="0"/>
              <a:t>To understand what conditions are an indication of weak immune systems.</a:t>
            </a:r>
          </a:p>
          <a:p>
            <a:pPr marL="342900" indent="-342900">
              <a:buFont typeface="Arial"/>
              <a:buChar char="•"/>
            </a:pPr>
            <a:r>
              <a:rPr lang="en-US" sz="2000" dirty="0" smtClean="0"/>
              <a:t>To calculate how we can generate 1000 PV by sharing these collections</a:t>
            </a:r>
          </a:p>
          <a:p>
            <a:r>
              <a:rPr lang="en-US" sz="2000" dirty="0"/>
              <a:t>	</a:t>
            </a:r>
            <a:r>
              <a:rPr lang="en-US" sz="2000" dirty="0" smtClean="0"/>
              <a:t>														Becky</a:t>
            </a:r>
            <a:endParaRPr lang="en-US" sz="2000" dirty="0"/>
          </a:p>
        </p:txBody>
      </p:sp>
    </p:spTree>
    <p:extLst>
      <p:ext uri="{BB962C8B-B14F-4D97-AF65-F5344CB8AC3E}">
        <p14:creationId xmlns:p14="http://schemas.microsoft.com/office/powerpoint/2010/main" val="17379614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10782</TotalTime>
  <Words>2094</Words>
  <Application>Microsoft Office PowerPoint</Application>
  <PresentationFormat>On-screen Show (16:9)</PresentationFormat>
  <Paragraphs>292</Paragraphs>
  <Slides>36</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Arial Black</vt:lpstr>
      <vt:lpstr>Calibri</vt:lpstr>
      <vt:lpstr>Fira Sans</vt:lpstr>
      <vt:lpstr>Open Sans</vt:lpstr>
      <vt:lpstr>Wingdings</vt:lpstr>
      <vt:lpstr>Office Theme</vt:lpstr>
      <vt:lpstr>If you ever have audio challenges during the webinar .. </vt:lpstr>
      <vt:lpstr>PowerPoint Presentation</vt:lpstr>
      <vt:lpstr>SOCIAL MEDIA POSTS {sharing the business opportunity}</vt:lpstr>
      <vt:lpstr>PowerPoint Presentation</vt:lpstr>
      <vt:lpstr>PowerPoint Presentation</vt:lpstr>
      <vt:lpstr>PowerPoint Presentation</vt:lpstr>
      <vt:lpstr> October Immune Product Collections                October 4, 2016</vt:lpstr>
      <vt:lpstr>Our Strategy Team </vt:lpstr>
      <vt:lpstr>Objectives for Strategies Forum Session 6 October Immune Product Collections</vt:lpstr>
      <vt:lpstr>Today’s Presenters … Coordinators Jean Zbinden &amp; Julie Schmied</vt:lpstr>
      <vt:lpstr>Healthy Kids – High School/College</vt:lpstr>
      <vt:lpstr>Thankful for a healthy immune system!</vt:lpstr>
      <vt:lpstr>PowerPoint Presentation</vt:lpstr>
      <vt:lpstr>“Some of my best friends are germs.”  Michael Pollan                                                                                                                                        </vt:lpstr>
      <vt:lpstr>  IMMUNE SYSTEM 101: CYTOKINES ARE KING! Our immune cells could be as happy as can be….. but without cytokines giving directions, our immune cells are clueless.  HOW or IF the immune system responds depends completely on the cytokine’s state of mind, so to speak!     </vt:lpstr>
      <vt:lpstr> Why Supplement?</vt:lpstr>
      <vt:lpstr>Why Protein?</vt:lpstr>
      <vt:lpstr>     Fruits and Vegetables</vt:lpstr>
      <vt:lpstr>Vitalizer</vt:lpstr>
      <vt:lpstr>What makes Optiflora unique?</vt:lpstr>
      <vt:lpstr>Not Into The Strip, yet? Other Options……</vt:lpstr>
      <vt:lpstr>PowerPoint Presentation</vt:lpstr>
      <vt:lpstr>Extra Immune Support</vt:lpstr>
      <vt:lpstr>Germ fighters!</vt:lpstr>
      <vt:lpstr>How to connect others to these  incredibly special &amp; unique products!?</vt:lpstr>
      <vt:lpstr> Immunity Product Collections           for Older Kids  </vt:lpstr>
      <vt:lpstr>Immunity Product Collections for Younger Kids </vt:lpstr>
      <vt:lpstr>SHARING IDEAS!</vt:lpstr>
      <vt:lpstr>PowerPoint Presentation</vt:lpstr>
      <vt:lpstr>PowerPoint Presentation</vt:lpstr>
      <vt:lpstr>Action Steps for Session 6 Immune Products</vt:lpstr>
      <vt:lpstr>October Strategy Forum Schedule</vt:lpstr>
      <vt:lpstr>Shaklee Video &amp; Audio Archives This webinar is archived on BetterFutureStartsToday.net</vt:lpstr>
      <vt:lpstr>Great Ideas for Increasing Attendance at Meetings</vt:lpstr>
      <vt:lpstr>Chairman’s Retreat Qualification</vt:lpstr>
      <vt:lpstr>Closing with 3 Options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Strategies Forum Fall 2016</dc:title>
  <dc:creator>Barbara Lagoni</dc:creator>
  <cp:lastModifiedBy>Rebecca Choate</cp:lastModifiedBy>
  <cp:revision>100</cp:revision>
  <dcterms:created xsi:type="dcterms:W3CDTF">2016-08-18T02:28:39Z</dcterms:created>
  <dcterms:modified xsi:type="dcterms:W3CDTF">2016-10-04T16:12:57Z</dcterms:modified>
</cp:coreProperties>
</file>