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82" r:id="rId2"/>
    <p:sldId id="284" r:id="rId3"/>
    <p:sldId id="283" r:id="rId4"/>
    <p:sldId id="311" r:id="rId5"/>
    <p:sldId id="312" r:id="rId6"/>
    <p:sldId id="313" r:id="rId7"/>
    <p:sldId id="318" r:id="rId8"/>
    <p:sldId id="320" r:id="rId9"/>
    <p:sldId id="315" r:id="rId10"/>
    <p:sldId id="274" r:id="rId11"/>
    <p:sldId id="275" r:id="rId12"/>
    <p:sldId id="273" r:id="rId13"/>
    <p:sldId id="281" r:id="rId14"/>
    <p:sldId id="279" r:id="rId15"/>
    <p:sldId id="280" r:id="rId16"/>
    <p:sldId id="289" r:id="rId17"/>
    <p:sldId id="290" r:id="rId18"/>
    <p:sldId id="291" r:id="rId19"/>
    <p:sldId id="292" r:id="rId20"/>
    <p:sldId id="293" r:id="rId21"/>
    <p:sldId id="294" r:id="rId22"/>
    <p:sldId id="288" r:id="rId23"/>
    <p:sldId id="305" r:id="rId24"/>
    <p:sldId id="306" r:id="rId25"/>
    <p:sldId id="307" r:id="rId26"/>
    <p:sldId id="308" r:id="rId27"/>
    <p:sldId id="309" r:id="rId28"/>
    <p:sldId id="299" r:id="rId29"/>
    <p:sldId id="300" r:id="rId30"/>
    <p:sldId id="316" r:id="rId31"/>
    <p:sldId id="297" r:id="rId32"/>
    <p:sldId id="317" r:id="rId33"/>
    <p:sldId id="302" r:id="rId34"/>
    <p:sldId id="301" r:id="rId35"/>
    <p:sldId id="298" r:id="rId36"/>
    <p:sldId id="303" r:id="rId37"/>
    <p:sldId id="296" r:id="rId38"/>
    <p:sldId id="265" r:id="rId39"/>
    <p:sldId id="266" r:id="rId40"/>
    <p:sldId id="277" r:id="rId41"/>
    <p:sldId id="267" r:id="rId42"/>
    <p:sldId id="310" r:id="rId43"/>
    <p:sldId id="276" r:id="rId44"/>
    <p:sldId id="258" r:id="rId45"/>
    <p:sldId id="286" r:id="rId46"/>
  </p:sldIdLst>
  <p:sldSz cx="9144000" cy="5143500" type="screen16x9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65" d="100"/>
          <a:sy n="165" d="100"/>
        </p:scale>
        <p:origin x="664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notesMaster" Target="notesMasters/notesMaster1.xml"/><Relationship Id="rId48" Type="http://schemas.openxmlformats.org/officeDocument/2006/relationships/handoutMaster" Target="handoutMasters/handoutMaster1.xml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40F78-A9BB-1742-9FE1-3B91F6B44129}" type="datetimeFigureOut">
              <a:rPr lang="en-US" smtClean="0"/>
              <a:t>9/24/16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4803A-1248-9C42-B1EA-062CF530E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939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279C3-76EC-A744-9F26-A92392B9C9C0}" type="datetimeFigureOut">
              <a:rPr lang="en-US" smtClean="0"/>
              <a:t>9/24/16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DA547-66B6-1445-8A66-7B3B5A68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91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748810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6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733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417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392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292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917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547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68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181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5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904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AB904-0E02-8346-9EC7-0C4F1AC699C6}" type="datetimeFigureOut">
              <a:rPr lang="en-US" smtClean="0"/>
              <a:t>9/24/16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682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5" Type="http://schemas.openxmlformats.org/officeDocument/2006/relationships/image" Target="../media/image15.png"/><Relationship Id="rId6" Type="http://schemas.openxmlformats.org/officeDocument/2006/relationships/image" Target="../media/image16.jpg"/><Relationship Id="rId7" Type="http://schemas.openxmlformats.org/officeDocument/2006/relationships/image" Target="../media/image17.jpg"/><Relationship Id="rId8" Type="http://schemas.openxmlformats.org/officeDocument/2006/relationships/image" Target="../media/image18.jpg"/><Relationship Id="rId9" Type="http://schemas.openxmlformats.org/officeDocument/2006/relationships/image" Target="../media/image19.jpg"/><Relationship Id="rId10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hyperlink" Target="http://www.Shaklee.tv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hyperlink" Target="http://www.BetterFutureStartsToday.net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hyperlink" Target="http://bit.ly/bhwebinarspecial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hakleeChairmansLeadershipRetreat.com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0571" y="369263"/>
            <a:ext cx="7039429" cy="1294090"/>
          </a:xfrm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Facts &amp; Figures about </a:t>
            </a:r>
            <a:br>
              <a:rPr lang="en-US" sz="2800" dirty="0" smtClean="0"/>
            </a:br>
            <a:r>
              <a:rPr lang="en-US" sz="2800" dirty="0" smtClean="0"/>
              <a:t>Other Direct Selling Companies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338845"/>
            <a:ext cx="1447800" cy="1447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1285" y="2561180"/>
            <a:ext cx="80372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/>
              <a:t>Large investment: at least $</a:t>
            </a:r>
            <a:r>
              <a:rPr lang="en-US" sz="2000" dirty="0" smtClean="0"/>
              <a:t>5400.00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No </a:t>
            </a:r>
            <a:r>
              <a:rPr lang="en-US" sz="2000" dirty="0"/>
              <a:t>catalogue to sell from </a:t>
            </a:r>
            <a:endParaRPr lang="en-US" sz="2000" dirty="0" smtClean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No training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Must </a:t>
            </a:r>
            <a:r>
              <a:rPr lang="en-US" sz="2000" dirty="0"/>
              <a:t>take inventory to each </a:t>
            </a:r>
            <a:r>
              <a:rPr lang="en-US" sz="2000" dirty="0" smtClean="0"/>
              <a:t>event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Loyalty </a:t>
            </a:r>
            <a:r>
              <a:rPr lang="en-US" sz="2000" dirty="0"/>
              <a:t>to rep not encouraged as inventory all different for each rep. </a:t>
            </a:r>
            <a:endParaRPr lang="en-US" sz="2000" dirty="0" smtClean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Changing </a:t>
            </a:r>
            <a:r>
              <a:rPr lang="en-US" sz="2000" dirty="0"/>
              <a:t>wardrobe not their health 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70857" y="1903624"/>
            <a:ext cx="4082143" cy="480541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 smtClean="0"/>
              <a:t>LulaRoe</a:t>
            </a:r>
            <a:r>
              <a:rPr lang="en-US" sz="2800" dirty="0" smtClean="0"/>
              <a:t> Leggings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9608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3702" r="-23702"/>
          <a:stretch>
            <a:fillRect/>
          </a:stretch>
        </p:blipFill>
        <p:spPr>
          <a:xfrm>
            <a:off x="1306286" y="968532"/>
            <a:ext cx="6386285" cy="246847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1" y="3066143"/>
            <a:ext cx="8483600" cy="1850571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en-US" sz="4900" dirty="0" smtClean="0">
                <a:solidFill>
                  <a:srgbClr val="FF0000"/>
                </a:solidFill>
              </a:rPr>
              <a:t>					Laura Evans Story	</a:t>
            </a:r>
            <a:r>
              <a:rPr lang="en-US" dirty="0" smtClean="0">
                <a:solidFill>
                  <a:srgbClr val="FF0000"/>
                </a:solidFill>
              </a:rPr>
              <a:t> 	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     </a:t>
            </a:r>
            <a:r>
              <a:rPr lang="en-US" sz="3600" dirty="0" smtClean="0">
                <a:solidFill>
                  <a:srgbClr val="FF0000"/>
                </a:solidFill>
              </a:rPr>
              <a:t>From Corporate Executive to Master  Coordinator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						</a:t>
            </a:r>
            <a:r>
              <a:rPr lang="en-US" sz="2700" dirty="0" smtClean="0">
                <a:solidFill>
                  <a:srgbClr val="FF0000"/>
                </a:solidFill>
              </a:rPr>
              <a:t>	September </a:t>
            </a:r>
            <a:r>
              <a:rPr lang="en-US" sz="2700" dirty="0">
                <a:solidFill>
                  <a:srgbClr val="FF0000"/>
                </a:solidFill>
              </a:rPr>
              <a:t>20 </a:t>
            </a:r>
            <a:endParaRPr lang="en-US" sz="2700" dirty="0"/>
          </a:p>
        </p:txBody>
      </p:sp>
      <p:sp>
        <p:nvSpPr>
          <p:cNvPr id="5" name="Rectangle 4"/>
          <p:cNvSpPr/>
          <p:nvPr/>
        </p:nvSpPr>
        <p:spPr>
          <a:xfrm>
            <a:off x="943430" y="353162"/>
            <a:ext cx="7184572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Shaklee Strategies Forum     </a:t>
            </a:r>
            <a:r>
              <a:rPr lang="en-US" sz="3200" dirty="0" smtClean="0">
                <a:solidFill>
                  <a:srgbClr val="FF0000"/>
                </a:solidFill>
              </a:rPr>
              <a:t>Fall 2016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66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220573" y="193769"/>
            <a:ext cx="4578706" cy="69756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Team 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3781681" y="3635683"/>
            <a:ext cx="1529933" cy="13636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Executive </a:t>
            </a:r>
            <a:r>
              <a:rPr lang="en-US" sz="1665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Ashley McDonald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26" y="1582187"/>
            <a:ext cx="1229992" cy="1450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35464" y="3386267"/>
            <a:ext cx="1117600" cy="1629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64667" y="3403051"/>
            <a:ext cx="1159821" cy="1596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55" y="1144416"/>
            <a:ext cx="1034536" cy="145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53464" y="3493055"/>
            <a:ext cx="1101300" cy="153973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168418" y="3161621"/>
            <a:ext cx="1460500" cy="1000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Master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   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Barb Lagoni </a:t>
            </a:r>
          </a:p>
        </p:txBody>
      </p:sp>
      <p:sp>
        <p:nvSpPr>
          <p:cNvPr id="134" name="Shape 134"/>
          <p:cNvSpPr/>
          <p:nvPr/>
        </p:nvSpPr>
        <p:spPr>
          <a:xfrm>
            <a:off x="5903017" y="2572609"/>
            <a:ext cx="181661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135" name="Shape 135"/>
          <p:cNvSpPr/>
          <p:nvPr/>
        </p:nvSpPr>
        <p:spPr>
          <a:xfrm>
            <a:off x="1484502" y="3925910"/>
            <a:ext cx="1472141" cy="9233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Senior Executive Coordinator   Katie Odom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6324488" y="3661721"/>
            <a:ext cx="1251317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Harper Guerra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43539" y="2596357"/>
            <a:ext cx="1301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Francine </a:t>
            </a:r>
            <a:r>
              <a:rPr lang="en-US" dirty="0" err="1" smtClean="0"/>
              <a:t>Roling</a:t>
            </a:r>
            <a:endParaRPr lang="en-US" dirty="0"/>
          </a:p>
        </p:txBody>
      </p:sp>
      <p:pic>
        <p:nvPicPr>
          <p:cNvPr id="4" name="Picture 3" descr="Francine and Tim Roling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1" t="13904" r="32191" b="54930"/>
          <a:stretch/>
        </p:blipFill>
        <p:spPr>
          <a:xfrm>
            <a:off x="7643539" y="1121901"/>
            <a:ext cx="1238564" cy="1450707"/>
          </a:xfrm>
          <a:prstGeom prst="rect">
            <a:avLst/>
          </a:prstGeom>
        </p:spPr>
      </p:pic>
      <p:pic>
        <p:nvPicPr>
          <p:cNvPr id="15" name="Picture 14" descr="MIchelle Parrott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510" y="1120668"/>
            <a:ext cx="1277201" cy="15763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88752" y="2701997"/>
            <a:ext cx="1725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Coordinator</a:t>
            </a:r>
          </a:p>
          <a:p>
            <a:pPr algn="ctr"/>
            <a:r>
              <a:rPr lang="en-US" sz="1600" dirty="0"/>
              <a:t>Michelle Parrott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56933" y="2664143"/>
            <a:ext cx="16000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Coordinator</a:t>
            </a:r>
          </a:p>
          <a:p>
            <a:r>
              <a:rPr lang="en-US" sz="1600" dirty="0" smtClean="0"/>
              <a:t>Angie Thomas</a:t>
            </a:r>
            <a:endParaRPr lang="en-US" sz="1600" dirty="0"/>
          </a:p>
        </p:txBody>
      </p:sp>
      <p:pic>
        <p:nvPicPr>
          <p:cNvPr id="7" name="Picture 6" descr="Angie Thomas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1" y="1121902"/>
            <a:ext cx="1118704" cy="14507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8418" y="4701189"/>
            <a:ext cx="1085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9198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101257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Objectives for Strategies Forum Session </a:t>
            </a:r>
            <a:r>
              <a:rPr lang="en-US" sz="2800" dirty="0" smtClean="0"/>
              <a:t>4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Understanding the Power of the Dream Plan</a:t>
            </a:r>
            <a:br>
              <a:rPr lang="en-US" sz="2800" dirty="0" smtClean="0"/>
            </a:br>
            <a:r>
              <a:rPr lang="en-US" sz="2800" dirty="0" smtClean="0"/>
              <a:t>and Our </a:t>
            </a:r>
            <a:r>
              <a:rPr lang="en-US" sz="2800" dirty="0"/>
              <a:t>R</a:t>
            </a:r>
            <a:r>
              <a:rPr lang="en-US" sz="2800" dirty="0" smtClean="0"/>
              <a:t>ole in Sharing It.  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79400" y="1490582"/>
            <a:ext cx="866139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/>
              <a:t>The Shaklee Compensation Plan was created after 5+ years of intensive research and analysis of a variety of compensation plans in the Direct Selling Industry.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Today we are privileged to have as our guest, Master Coordinator Laura Evans, former Senior Executive Vice President of Shaklee and a key player in the introduction of the Dream Plan.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Then new Senior Coordinator Sarah </a:t>
            </a:r>
            <a:r>
              <a:rPr lang="en-US" sz="2000" dirty="0" err="1" smtClean="0"/>
              <a:t>Galbreth</a:t>
            </a:r>
            <a:r>
              <a:rPr lang="en-US" sz="2000" dirty="0" smtClean="0"/>
              <a:t> who appointed 2 new Directors in August will share what shifted for her and how she is developing her growing business team.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Then we will look at our role in sharing the power of what the Dream Plan can mean for our prospective team members including Laura &amp; Sarah’s stories.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3796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Laura Evans, Master Coordinator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1221" r="-712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193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858" y="351122"/>
            <a:ext cx="4735285" cy="857250"/>
          </a:xfrm>
          <a:ln>
            <a:solidFill>
              <a:srgbClr val="FF6600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Laura’s Background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0142" y="1429714"/>
            <a:ext cx="8073572" cy="339628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As Senior Executive Vice President of Shaklee for 10 years, Laura was Roger Barnett’s #1 executive .. running the company and making the day-to-day  decisions.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A</a:t>
            </a:r>
            <a:r>
              <a:rPr lang="en-US" sz="2000" dirty="0" smtClean="0"/>
              <a:t> student of the Direct Sales Industry for over 20 years.</a:t>
            </a:r>
          </a:p>
          <a:p>
            <a:r>
              <a:rPr lang="en-US" sz="2000" dirty="0" smtClean="0"/>
              <a:t> Served on Board of Directors of the prestigious Direct Selling Association where she met Roger Barnett.</a:t>
            </a:r>
          </a:p>
          <a:p>
            <a:r>
              <a:rPr lang="en-US" sz="2000" dirty="0" smtClean="0"/>
              <a:t>The DSA is an association of companies with a very stringent Code of Ethics. The Association works with policy-makers in Washington to protect our rights as independent contractors.  </a:t>
            </a:r>
          </a:p>
          <a:p>
            <a:r>
              <a:rPr lang="en-US" sz="2000" dirty="0" smtClean="0"/>
              <a:t>A company must be approved to join the DSA.</a:t>
            </a:r>
            <a:endParaRPr lang="en-US" sz="2000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rcRect l="-71221" r="-71221"/>
          <a:stretch>
            <a:fillRect/>
          </a:stretch>
        </p:blipFill>
        <p:spPr>
          <a:xfrm>
            <a:off x="-769257" y="6408"/>
            <a:ext cx="3450681" cy="142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17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994172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 smtClean="0"/>
              <a:t>The Creation of the Shaklee Dream Plan – 					5 +Years of Intensive Research 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7301"/>
            <a:ext cx="8229600" cy="10649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After 10 years, and multiple offers to become president of other direct sales/network marketing companies, Laura left Corporate America to start her own Shaklee business.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340763"/>
            <a:ext cx="84872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 the question we want to ask Laura is </a:t>
            </a:r>
            <a:r>
              <a:rPr lang="is-IS" sz="2000" dirty="0" smtClean="0"/>
              <a:t>…</a:t>
            </a:r>
          </a:p>
          <a:p>
            <a:r>
              <a:rPr lang="en-US" sz="2000" dirty="0" smtClean="0"/>
              <a:t>W</a:t>
            </a:r>
            <a:r>
              <a:rPr lang="is-IS" sz="2000" dirty="0" smtClean="0"/>
              <a:t>ith all that background and expertise in the industry ... </a:t>
            </a:r>
          </a:p>
          <a:p>
            <a:endParaRPr lang="is-I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3156688"/>
            <a:ext cx="5849258" cy="190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3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438150"/>
            <a:ext cx="8229600" cy="1140279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is-IS" sz="2400" dirty="0"/>
              <a:t>What do </a:t>
            </a:r>
            <a:r>
              <a:rPr lang="is-IS" sz="2400" dirty="0" smtClean="0"/>
              <a:t>I </a:t>
            </a:r>
            <a:r>
              <a:rPr lang="is-IS" sz="2400" dirty="0"/>
              <a:t>know about the future .. </a:t>
            </a:r>
            <a:r>
              <a:rPr lang="en-US" sz="2400" dirty="0"/>
              <a:t>T</a:t>
            </a:r>
            <a:r>
              <a:rPr lang="is-IS" sz="2400" dirty="0"/>
              <a:t>hat caused </a:t>
            </a:r>
            <a:r>
              <a:rPr lang="is-IS" sz="2400" dirty="0" smtClean="0"/>
              <a:t>me </a:t>
            </a:r>
            <a:r>
              <a:rPr lang="is-IS" sz="2400" dirty="0"/>
              <a:t>to leave a successful position at the height of </a:t>
            </a:r>
            <a:r>
              <a:rPr lang="is-IS" sz="2400" dirty="0" smtClean="0"/>
              <a:t>my </a:t>
            </a:r>
            <a:r>
              <a:rPr lang="is-IS" sz="2400" dirty="0"/>
              <a:t>career.. </a:t>
            </a:r>
            <a:r>
              <a:rPr lang="en-US" sz="2400" dirty="0"/>
              <a:t>t</a:t>
            </a:r>
            <a:r>
              <a:rPr lang="is-IS" sz="2400" dirty="0" smtClean="0"/>
              <a:t>o </a:t>
            </a:r>
            <a:r>
              <a:rPr lang="is-IS" sz="2400" dirty="0"/>
              <a:t>develop a business in the Shaklee Dream Plan?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723572"/>
            <a:ext cx="8229600" cy="2985433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Answer –</a:t>
            </a:r>
          </a:p>
          <a:p>
            <a:pPr algn="ctr"/>
            <a:r>
              <a:rPr lang="en-US" sz="3200" dirty="0" smtClean="0"/>
              <a:t>“The potential for the future with the Dream Plan is so great and compelling, that I was afraid of missing out.</a:t>
            </a:r>
          </a:p>
          <a:p>
            <a:pPr algn="ctr"/>
            <a:r>
              <a:rPr lang="en-US" sz="3200" dirty="0" smtClean="0"/>
              <a:t>Everything is in place now for explosive growth</a:t>
            </a:r>
            <a:r>
              <a:rPr lang="is-IS" sz="3200" dirty="0" smtClean="0"/>
              <a:t>… It is coming ... </a:t>
            </a:r>
            <a:r>
              <a:rPr lang="en-US" sz="3200" dirty="0"/>
              <a:t>a</a:t>
            </a:r>
            <a:r>
              <a:rPr lang="is-IS" sz="3200" dirty="0" smtClean="0"/>
              <a:t>nd soon.”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0052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Laura’s Checklist for the Perfect Company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Quality of the products</a:t>
            </a:r>
          </a:p>
          <a:p>
            <a:r>
              <a:rPr lang="en-US" sz="2800" dirty="0" smtClean="0"/>
              <a:t>A philosophy and values that match her own.</a:t>
            </a:r>
          </a:p>
          <a:p>
            <a:r>
              <a:rPr lang="en-US" sz="2800" dirty="0" smtClean="0"/>
              <a:t>Longevity and stability</a:t>
            </a:r>
          </a:p>
          <a:p>
            <a:r>
              <a:rPr lang="en-US" sz="2800" dirty="0" smtClean="0"/>
              <a:t>Potential 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286" y="3031977"/>
            <a:ext cx="5094514" cy="1889216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9069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0" y="70758"/>
            <a:ext cx="2540000" cy="1714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80"/>
            <a:ext cx="3697514" cy="722028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Product Quality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058" y="1100365"/>
            <a:ext cx="8229600" cy="4043135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Saw first-hand how the Shaklee scientists explain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every ingredient they choose for a formula </a:t>
            </a:r>
            <a:r>
              <a:rPr lang="is-IS" sz="2000" dirty="0" smtClean="0"/>
              <a:t>… beyond thorough.</a:t>
            </a:r>
          </a:p>
          <a:p>
            <a:r>
              <a:rPr lang="en-US" sz="2000" dirty="0" smtClean="0"/>
              <a:t>T</a:t>
            </a:r>
            <a:r>
              <a:rPr lang="is-IS" sz="2000" dirty="0" smtClean="0"/>
              <a:t>he scientists constantly caution against “ trendy” products...ex – anti-bacterial soaps several years ago was a big seller .. </a:t>
            </a:r>
            <a:r>
              <a:rPr lang="en-US" sz="2000" dirty="0" smtClean="0"/>
              <a:t>T</a:t>
            </a:r>
            <a:r>
              <a:rPr lang="is-IS" sz="2000" dirty="0" smtClean="0"/>
              <a:t>he health science department objected for its terrible environmental impact and associated</a:t>
            </a:r>
            <a:r>
              <a:rPr lang="is-IS" sz="2400" dirty="0" smtClean="0"/>
              <a:t> </a:t>
            </a:r>
            <a:r>
              <a:rPr lang="en-US" sz="2000" dirty="0"/>
              <a:t>d</a:t>
            </a:r>
            <a:r>
              <a:rPr lang="is-IS" sz="2000" dirty="0" smtClean="0"/>
              <a:t>anger.</a:t>
            </a:r>
          </a:p>
          <a:p>
            <a:r>
              <a:rPr lang="is-IS" sz="2000" dirty="0"/>
              <a:t>B</a:t>
            </a:r>
            <a:r>
              <a:rPr lang="is-IS" sz="2000" dirty="0" smtClean="0"/>
              <a:t>ack orders most always caused by a raw ingredient not meeting Shaklee standards </a:t>
            </a:r>
          </a:p>
          <a:p>
            <a:r>
              <a:rPr lang="is-IS" sz="2000" dirty="0" smtClean="0"/>
              <a:t>She learned that if you aren’t testing quality assurance yourself, you just don’t know .. </a:t>
            </a:r>
            <a:r>
              <a:rPr lang="en-US" sz="2000" dirty="0" smtClean="0"/>
              <a:t>A</a:t>
            </a:r>
            <a:r>
              <a:rPr lang="is-IS" sz="2000" dirty="0" smtClean="0"/>
              <a:t>nd very few companies ever test.</a:t>
            </a:r>
          </a:p>
          <a:p>
            <a:r>
              <a:rPr lang="is-IS" sz="2000" dirty="0" smtClean="0"/>
              <a:t>Felt proud to represent to family and friends knowing they are highest purity and quality.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9566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709" y="2249713"/>
            <a:ext cx="2515197" cy="27577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0637"/>
            <a:ext cx="5148943" cy="714829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Philosophy and Values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0" y="895466"/>
            <a:ext cx="7659007" cy="2471906"/>
          </a:xfrm>
        </p:spPr>
        <p:txBody>
          <a:bodyPr>
            <a:normAutofit/>
          </a:bodyPr>
          <a:lstStyle/>
          <a:p>
            <a:r>
              <a:rPr lang="is-IS" sz="2000" dirty="0"/>
              <a:t>Every company’s compensation plan reflects that company’s values and philosophy and purpose</a:t>
            </a:r>
            <a:r>
              <a:rPr lang="is-IS" sz="2000" dirty="0" smtClean="0"/>
              <a:t>.</a:t>
            </a:r>
          </a:p>
          <a:p>
            <a:r>
              <a:rPr lang="is-IS" sz="2000" dirty="0" smtClean="0"/>
              <a:t>Shaklee’s philosophy is always about caring about other people.. </a:t>
            </a:r>
            <a:r>
              <a:rPr lang="en-US" sz="2000" dirty="0" smtClean="0"/>
              <a:t>N</a:t>
            </a:r>
            <a:r>
              <a:rPr lang="is-IS" sz="2000" dirty="0" smtClean="0"/>
              <a:t>ot what’s in it for us.</a:t>
            </a:r>
          </a:p>
          <a:p>
            <a:r>
              <a:rPr lang="is-IS" sz="2000" dirty="0" smtClean="0"/>
              <a:t>This creates a business that is sustainable.</a:t>
            </a:r>
          </a:p>
          <a:p>
            <a:r>
              <a:rPr lang="is-IS" sz="2000" dirty="0" smtClean="0"/>
              <a:t>When our downlines succeed ... 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		</a:t>
            </a:r>
            <a:r>
              <a:rPr lang="en-US" sz="2000" dirty="0" smtClean="0"/>
              <a:t>W</a:t>
            </a:r>
            <a:r>
              <a:rPr lang="is-IS" sz="2000" dirty="0" smtClean="0"/>
              <a:t>e are the first to congratulate them. </a:t>
            </a:r>
            <a:endParaRPr lang="en-US" sz="20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36" y="3562962"/>
            <a:ext cx="3685721" cy="1444467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1250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58" y="507604"/>
            <a:ext cx="4640942" cy="857250"/>
          </a:xfrm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3200" dirty="0"/>
              <a:t>Thirty One </a:t>
            </a:r>
            <a:r>
              <a:rPr lang="en-US" sz="3200" dirty="0" smtClean="0"/>
              <a:t>Gifts &amp; Bags: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74485"/>
            <a:ext cx="8229600" cy="339447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Low </a:t>
            </a:r>
            <a:r>
              <a:rPr lang="en-US" sz="2400" dirty="0"/>
              <a:t>investment </a:t>
            </a:r>
            <a:r>
              <a:rPr lang="en-US" sz="2400" dirty="0" smtClean="0"/>
              <a:t>: $</a:t>
            </a:r>
            <a:r>
              <a:rPr lang="en-US" sz="2400" dirty="0"/>
              <a:t>99 kit </a:t>
            </a:r>
            <a:endParaRPr lang="en-US" sz="2400" dirty="0" smtClean="0"/>
          </a:p>
          <a:p>
            <a:r>
              <a:rPr lang="en-US" sz="2400" dirty="0" smtClean="0"/>
              <a:t>Rank </a:t>
            </a:r>
            <a:r>
              <a:rPr lang="en-US" sz="2400" dirty="0"/>
              <a:t>advancement based on </a:t>
            </a:r>
            <a:r>
              <a:rPr lang="en-US" sz="2400" dirty="0" smtClean="0"/>
              <a:t>Book, </a:t>
            </a:r>
            <a:r>
              <a:rPr lang="en-US" sz="2400" dirty="0"/>
              <a:t>Sell, </a:t>
            </a:r>
            <a:r>
              <a:rPr lang="en-US" sz="2400" dirty="0" smtClean="0"/>
              <a:t>Sponsor</a:t>
            </a:r>
          </a:p>
          <a:p>
            <a:r>
              <a:rPr lang="en-US" sz="2400" dirty="0" smtClean="0"/>
              <a:t>Inventory </a:t>
            </a:r>
            <a:r>
              <a:rPr lang="en-US" sz="2400" dirty="0"/>
              <a:t>required for home parties </a:t>
            </a:r>
            <a:endParaRPr lang="en-US" sz="2400" dirty="0" smtClean="0"/>
          </a:p>
          <a:p>
            <a:r>
              <a:rPr lang="en-US" sz="2400" dirty="0" smtClean="0"/>
              <a:t>Home </a:t>
            </a:r>
            <a:r>
              <a:rPr lang="en-US" sz="2400" dirty="0"/>
              <a:t>parties encouraged vs. </a:t>
            </a:r>
            <a:r>
              <a:rPr lang="en-US" sz="2400" dirty="0" smtClean="0"/>
              <a:t>on-line sales</a:t>
            </a:r>
          </a:p>
          <a:p>
            <a:r>
              <a:rPr lang="en-US" sz="2400" dirty="0" smtClean="0"/>
              <a:t> Non</a:t>
            </a:r>
            <a:r>
              <a:rPr lang="en-US" sz="2400" dirty="0"/>
              <a:t>-consumable items sold </a:t>
            </a:r>
            <a:r>
              <a:rPr lang="en-US" sz="2400" dirty="0" smtClean="0"/>
              <a:t>:								 </a:t>
            </a:r>
            <a:r>
              <a:rPr lang="en-US" sz="2400" dirty="0"/>
              <a:t>requires new products and styles or more </a:t>
            </a:r>
            <a:r>
              <a:rPr lang="en-US" sz="2400" dirty="0" smtClean="0"/>
              <a:t>customers.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301228"/>
            <a:ext cx="14478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26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4840514" cy="85725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Longevity and Stability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1128601"/>
            <a:ext cx="8229600" cy="2799484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 A company needs at least 2 decades to prove it can weather all the inevitable changes in the economy and government regulations and the world. </a:t>
            </a:r>
          </a:p>
          <a:p>
            <a:r>
              <a:rPr lang="en-US" sz="2000" dirty="0" smtClean="0"/>
              <a:t>Shaklee in 60 years never missed a payment to their distributors.</a:t>
            </a:r>
          </a:p>
          <a:p>
            <a:r>
              <a:rPr lang="en-US" sz="2000" dirty="0" smtClean="0"/>
              <a:t>Be careful about companies promising quick money ..   And big checks.</a:t>
            </a:r>
          </a:p>
          <a:p>
            <a:r>
              <a:rPr lang="en-US" sz="2000" dirty="0" smtClean="0"/>
              <a:t>I am looking a multi-generational wealth building and tax strategy, not here-today, gone-tomorrow check.</a:t>
            </a:r>
          </a:p>
          <a:p>
            <a:r>
              <a:rPr lang="en-US" sz="2000" dirty="0" smtClean="0"/>
              <a:t>I’m not going to mortgage my children’s children’s future on a short-term trend.</a:t>
            </a:r>
          </a:p>
          <a:p>
            <a:r>
              <a:rPr lang="en-US" sz="2000" dirty="0" smtClean="0"/>
              <a:t>We want to look for low risk, high reward </a:t>
            </a:r>
            <a:r>
              <a:rPr lang="is-IS" sz="2000" dirty="0" smtClean="0"/>
              <a:t>… not the opposite.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1328058" y="4145799"/>
            <a:ext cx="4976305" cy="707886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sz="4000" dirty="0"/>
              <a:t>I want to build it ONCE</a:t>
            </a:r>
            <a:r>
              <a:rPr lang="en-US" dirty="0"/>
              <a:t>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8143" y="3612167"/>
            <a:ext cx="1282485" cy="139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52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286" y="2830286"/>
            <a:ext cx="3356428" cy="2313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09230" cy="857250"/>
          </a:xfrm>
          <a:ln>
            <a:solidFill>
              <a:srgbClr val="008000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Growth Potential Enormous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When you put together </a:t>
            </a:r>
            <a:r>
              <a:rPr lang="is-IS" sz="2000" dirty="0" smtClean="0"/>
              <a:t>… </a:t>
            </a:r>
          </a:p>
          <a:p>
            <a:r>
              <a:rPr lang="en-US" sz="2000" dirty="0" smtClean="0"/>
              <a:t>N</a:t>
            </a:r>
            <a:r>
              <a:rPr lang="is-IS" sz="2000" dirty="0" smtClean="0"/>
              <a:t>ew ownership with his infectious </a:t>
            </a:r>
            <a:r>
              <a:rPr lang="en-US" sz="2000" dirty="0" smtClean="0"/>
              <a:t>N</a:t>
            </a:r>
            <a:r>
              <a:rPr lang="is-IS" sz="2000" dirty="0" smtClean="0"/>
              <a:t>ew vision </a:t>
            </a:r>
          </a:p>
          <a:p>
            <a:r>
              <a:rPr lang="en-US" sz="2000" dirty="0" smtClean="0"/>
              <a:t>I</a:t>
            </a:r>
            <a:r>
              <a:rPr lang="is-IS" sz="2000" dirty="0" smtClean="0"/>
              <a:t>nternational expansion</a:t>
            </a:r>
          </a:p>
          <a:p>
            <a:r>
              <a:rPr lang="en-US" sz="2000" dirty="0" smtClean="0"/>
              <a:t>C</a:t>
            </a:r>
            <a:r>
              <a:rPr lang="is-IS" sz="2000" dirty="0" smtClean="0"/>
              <a:t>ombination of the heritage plus the growth potential of a start-up</a:t>
            </a:r>
          </a:p>
          <a:p>
            <a:r>
              <a:rPr lang="is-IS" sz="2000" dirty="0" smtClean="0"/>
              <a:t>#1 Natural Nutrition Company in N</a:t>
            </a:r>
            <a:r>
              <a:rPr lang="en-US" sz="2000" dirty="0" smtClean="0"/>
              <a:t>o</a:t>
            </a:r>
            <a:r>
              <a:rPr lang="is-IS" sz="2000" dirty="0" smtClean="0"/>
              <a:t>rth America</a:t>
            </a:r>
          </a:p>
          <a:p>
            <a:r>
              <a:rPr lang="is-IS" sz="2000" dirty="0" smtClean="0"/>
              <a:t>H</a:t>
            </a:r>
            <a:r>
              <a:rPr lang="en-US" sz="2000" dirty="0" err="1" smtClean="0"/>
              <a:t>i</a:t>
            </a:r>
            <a:r>
              <a:rPr lang="is-IS" sz="2000" dirty="0" smtClean="0"/>
              <a:t>ghest standards for quality assurance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4610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Why I Shaklee – Laura Evans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 </a:t>
            </a:r>
            <a:r>
              <a:rPr lang="en-US" sz="2400" dirty="0" smtClean="0"/>
              <a:t>Jim </a:t>
            </a:r>
            <a:r>
              <a:rPr lang="en-US" sz="2400" dirty="0" err="1" smtClean="0"/>
              <a:t>Rohn</a:t>
            </a:r>
            <a:r>
              <a:rPr lang="en-US" sz="2400" dirty="0" smtClean="0"/>
              <a:t>   </a:t>
            </a:r>
          </a:p>
          <a:p>
            <a:pPr marL="0" indent="0" algn="ctr">
              <a:buNone/>
            </a:pPr>
            <a:r>
              <a:rPr lang="en-US" sz="4000" dirty="0" smtClean="0"/>
              <a:t>Success is not something you pursue</a:t>
            </a:r>
            <a:r>
              <a:rPr lang="is-IS" sz="4000" dirty="0" smtClean="0"/>
              <a:t>…</a:t>
            </a:r>
          </a:p>
          <a:p>
            <a:pPr marL="0" indent="0" algn="ctr">
              <a:buNone/>
            </a:pPr>
            <a:r>
              <a:rPr lang="is-IS" sz="4000" dirty="0" smtClean="0"/>
              <a:t>It is something you attract by the person you become.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5916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714" y="351122"/>
            <a:ext cx="7347858" cy="1118449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/>
              <a:t>New Senior Coordinator Sarah </a:t>
            </a:r>
            <a:r>
              <a:rPr lang="en-US" sz="3600" dirty="0" err="1" smtClean="0"/>
              <a:t>Galbreth</a:t>
            </a:r>
            <a:r>
              <a:rPr lang="en-US" sz="3600" dirty="0" smtClean="0"/>
              <a:t> – </a:t>
            </a:r>
            <a:br>
              <a:rPr lang="en-US" sz="3600" dirty="0" smtClean="0"/>
            </a:br>
            <a:r>
              <a:rPr lang="en-US" sz="3600" dirty="0" smtClean="0"/>
              <a:t>Appointed 2!!! New Directors in August </a:t>
            </a:r>
            <a:r>
              <a:rPr lang="is-IS" sz="3600" dirty="0" smtClean="0"/>
              <a:t>…</a:t>
            </a:r>
            <a:endParaRPr lang="en-US" sz="3600" dirty="0"/>
          </a:p>
        </p:txBody>
      </p:sp>
      <p:pic>
        <p:nvPicPr>
          <p:cNvPr id="5" name="Picture 4" descr="Sarah Galbret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72" y="187995"/>
            <a:ext cx="1200313" cy="1717005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52714" y="2236163"/>
            <a:ext cx="7834086" cy="2907337"/>
          </a:xfrm>
        </p:spPr>
        <p:txBody>
          <a:bodyPr>
            <a:normAutofit/>
          </a:bodyPr>
          <a:lstStyle/>
          <a:p>
            <a:r>
              <a:rPr lang="en-US" sz="2000" dirty="0" smtClean="0"/>
              <a:t>“You can only go up from down.”</a:t>
            </a:r>
          </a:p>
          <a:p>
            <a:pPr marL="0" indent="0">
              <a:buNone/>
            </a:pPr>
            <a:r>
              <a:rPr lang="en-US" sz="2000" dirty="0" smtClean="0"/>
              <a:t>	--Husband with MBA, good income, suddenly out of work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Pregnant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Felt “helpless and powerless”</a:t>
            </a:r>
          </a:p>
          <a:p>
            <a:r>
              <a:rPr lang="en-US" sz="2000" dirty="0" smtClean="0"/>
              <a:t>Lesson – Anyone</a:t>
            </a:r>
            <a:r>
              <a:rPr lang="is-IS" sz="2000" dirty="0" smtClean="0"/>
              <a:t>…</a:t>
            </a:r>
            <a:r>
              <a:rPr lang="en-US" sz="2000" dirty="0" smtClean="0"/>
              <a:t> at any point in their job </a:t>
            </a:r>
            <a:r>
              <a:rPr lang="is-IS" sz="2000" dirty="0" smtClean="0"/>
              <a:t>… can get laid off.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	Everyone needs a Plan B.</a:t>
            </a:r>
          </a:p>
          <a:p>
            <a:r>
              <a:rPr lang="is-IS" sz="2000" dirty="0" smtClean="0"/>
              <a:t>Shaklee initially was a hobby.. </a:t>
            </a:r>
            <a:r>
              <a:rPr lang="en-US" sz="2000" dirty="0" smtClean="0"/>
              <a:t>W</a:t>
            </a:r>
            <a:r>
              <a:rPr lang="is-IS" sz="2000" dirty="0" smtClean="0"/>
              <a:t>as fun... </a:t>
            </a:r>
            <a:r>
              <a:rPr lang="en-US" sz="2000" dirty="0" smtClean="0"/>
              <a:t>A</a:t>
            </a:r>
            <a:r>
              <a:rPr lang="is-IS" sz="2000" dirty="0" smtClean="0"/>
              <a:t> little extra money.</a:t>
            </a: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614714" y="1469571"/>
            <a:ext cx="7072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s-IS" dirty="0" smtClean="0"/>
              <a:t>And is on </a:t>
            </a:r>
            <a:r>
              <a:rPr lang="is-IS" dirty="0"/>
              <a:t>track to qualify for 2 for </a:t>
            </a:r>
            <a:r>
              <a:rPr lang="is-IS" dirty="0" smtClean="0"/>
              <a:t>Playa </a:t>
            </a:r>
            <a:r>
              <a:rPr lang="is-IS" dirty="0"/>
              <a:t>del Carmen Dream Trip, </a:t>
            </a:r>
            <a:r>
              <a:rPr lang="is-IS" dirty="0" smtClean="0"/>
              <a:t>		New</a:t>
            </a:r>
            <a:r>
              <a:rPr lang="en-US" dirty="0" smtClean="0"/>
              <a:t> Directors Conference, and Chairman’s Retreat.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9885" y="507209"/>
            <a:ext cx="7507514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Shaklee Went From a Hobby to a Business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799" y="1905000"/>
            <a:ext cx="8229600" cy="2083706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Discovered the incredible community spirit of Shaklee </a:t>
            </a:r>
            <a:r>
              <a:rPr lang="is-IS" sz="2000" dirty="0" smtClean="0"/>
              <a:t>…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-- first attended Regional Conference and didn’t know anyone .. 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-- and then attended G</a:t>
            </a:r>
            <a:r>
              <a:rPr lang="en-US" sz="2000" dirty="0" smtClean="0"/>
              <a:t>l</a:t>
            </a:r>
            <a:r>
              <a:rPr lang="is-IS" sz="2000" dirty="0" smtClean="0"/>
              <a:t>obal .. </a:t>
            </a:r>
            <a:r>
              <a:rPr lang="en-US" sz="2000" dirty="0" smtClean="0"/>
              <a:t>T</a:t>
            </a:r>
            <a:r>
              <a:rPr lang="is-IS" sz="2000" dirty="0" smtClean="0"/>
              <a:t>he friendships are so precious to her ..  		walking across stage, people applauding us for our work, gifts, fun,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	the science (loves Les Wong Shaklee Difference video) </a:t>
            </a:r>
          </a:p>
          <a:p>
            <a:pPr marL="0" indent="0">
              <a:buNone/>
            </a:pPr>
            <a:endParaRPr lang="is-IS" sz="20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2202099" y="4105476"/>
            <a:ext cx="5352747" cy="52322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is-IS" sz="2800" dirty="0"/>
              <a:t>“ N</a:t>
            </a:r>
            <a:r>
              <a:rPr lang="en-US" sz="2800" dirty="0"/>
              <a:t>o</a:t>
            </a:r>
            <a:r>
              <a:rPr lang="is-IS" sz="2800" dirty="0"/>
              <a:t>w Shaklee is SO... SO My L</a:t>
            </a:r>
            <a:r>
              <a:rPr lang="en-US" sz="2800" dirty="0" err="1"/>
              <a:t>i</a:t>
            </a:r>
            <a:r>
              <a:rPr lang="is-IS" sz="2800" dirty="0"/>
              <a:t>fe! “</a:t>
            </a:r>
            <a:endParaRPr lang="en-US" sz="2800" dirty="0"/>
          </a:p>
        </p:txBody>
      </p:sp>
      <p:pic>
        <p:nvPicPr>
          <p:cNvPr id="5" name="Picture 4" descr="Sarah Galbret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72" y="187995"/>
            <a:ext cx="1200313" cy="171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4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4429" y="362857"/>
            <a:ext cx="5315858" cy="70037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What Changed for Sarah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0629" y="1063229"/>
            <a:ext cx="7507514" cy="63227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400" dirty="0" smtClean="0"/>
              <a:t>I stopped worrying about what other people thought about me.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961571" y="1734004"/>
            <a:ext cx="7202715" cy="95410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“This </a:t>
            </a:r>
            <a:r>
              <a:rPr lang="en-US" sz="2800" dirty="0"/>
              <a:t>is my life .. </a:t>
            </a:r>
            <a:r>
              <a:rPr lang="en-US" sz="2800" dirty="0" smtClean="0"/>
              <a:t>my </a:t>
            </a:r>
            <a:r>
              <a:rPr lang="en-US" sz="2800" dirty="0"/>
              <a:t>choice </a:t>
            </a:r>
            <a:r>
              <a:rPr lang="is-IS" sz="2800" dirty="0"/>
              <a:t>…  and I love it and don’t need the approval of </a:t>
            </a:r>
            <a:r>
              <a:rPr lang="is-IS" sz="2800" dirty="0" smtClean="0"/>
              <a:t>others.” 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895247"/>
            <a:ext cx="7924799" cy="52322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we see ourselves  .. is how others will see us.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400629" y="3592286"/>
            <a:ext cx="6763657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Becoming a mother eroded my self-confidence for 		a while because it was so stressful.  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Starting my Shaklee business became my self-care.</a:t>
            </a:r>
            <a:endParaRPr lang="en-US" sz="2400" dirty="0"/>
          </a:p>
        </p:txBody>
      </p:sp>
      <p:pic>
        <p:nvPicPr>
          <p:cNvPr id="7" name="Picture 6" descr="Sarah Galbret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73" y="187996"/>
            <a:ext cx="979714" cy="140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23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428" y="205979"/>
            <a:ext cx="7235371" cy="113659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Both New Directors Contacted Her About</a:t>
            </a:r>
            <a:br>
              <a:rPr lang="en-US" sz="3200" dirty="0" smtClean="0"/>
            </a:br>
            <a:r>
              <a:rPr lang="en-US" sz="3200" dirty="0" smtClean="0"/>
              <a:t>Starting a Shaklee Business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14714"/>
            <a:ext cx="8229599" cy="313871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First they were customers on her CUSTOMER FACE BOOK PAGE </a:t>
            </a:r>
            <a:r>
              <a:rPr lang="is-IS" sz="2000" dirty="0" smtClean="0"/>
              <a:t>…</a:t>
            </a:r>
            <a:r>
              <a:rPr lang="en-US" sz="2000" dirty="0" smtClean="0"/>
              <a:t>  	 									(highly recommended.)</a:t>
            </a:r>
          </a:p>
          <a:p>
            <a:r>
              <a:rPr lang="en-US" sz="2000" dirty="0" smtClean="0"/>
              <a:t>So much sadness in Face Book </a:t>
            </a:r>
            <a:r>
              <a:rPr lang="is-IS" sz="2000" dirty="0" smtClean="0"/>
              <a:t>… I wanted to make it a place for joy ...</a:t>
            </a:r>
          </a:p>
          <a:p>
            <a:r>
              <a:rPr lang="is-IS" sz="2000" dirty="0" smtClean="0"/>
              <a:t> </a:t>
            </a:r>
            <a:r>
              <a:rPr lang="is-IS" sz="2000" dirty="0"/>
              <a:t>H</a:t>
            </a:r>
            <a:r>
              <a:rPr lang="is-IS" sz="2000" dirty="0" smtClean="0"/>
              <a:t>er page is filled with positivity for her business .. </a:t>
            </a:r>
            <a:r>
              <a:rPr lang="en-US" sz="2000" dirty="0" smtClean="0"/>
              <a:t>A</a:t>
            </a:r>
            <a:r>
              <a:rPr lang="is-IS" sz="2000" dirty="0" smtClean="0"/>
              <a:t>nd her life .. </a:t>
            </a:r>
          </a:p>
          <a:p>
            <a:r>
              <a:rPr lang="is-IS" sz="2000" dirty="0" smtClean="0"/>
              <a:t>She posts: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-- testimonials of health successes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-- her life and her family .. “people want to know us .. </a:t>
            </a:r>
            <a:r>
              <a:rPr lang="en-US" sz="2000" dirty="0" smtClean="0"/>
              <a:t>N</a:t>
            </a:r>
            <a:r>
              <a:rPr lang="is-IS" sz="2000" dirty="0" smtClean="0"/>
              <a:t>ot just Shaklee.”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-- etc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 descr="Sarah Galbret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73" y="187996"/>
            <a:ext cx="979714" cy="140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60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35799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smtClean="0"/>
              <a:t>“I am just dying to be a Master.”</a:t>
            </a:r>
          </a:p>
          <a:p>
            <a:pPr marL="0" indent="0" algn="ctr">
              <a:buNone/>
            </a:pPr>
            <a:r>
              <a:rPr lang="en-US" sz="2400" dirty="0" smtClean="0"/>
              <a:t>Sarah </a:t>
            </a:r>
            <a:r>
              <a:rPr lang="en-US" sz="2400" dirty="0" err="1" smtClean="0"/>
              <a:t>Galbreth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410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427" y="387407"/>
            <a:ext cx="5939973" cy="857250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Sharing Laura &amp; Sarah’s Stories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3008"/>
            <a:ext cx="8229600" cy="1249135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000" dirty="0" smtClean="0"/>
              <a:t>Who came to mind as you heard these stories?  </a:t>
            </a:r>
          </a:p>
          <a:p>
            <a:r>
              <a:rPr lang="en-US" sz="3000" dirty="0" smtClean="0"/>
              <a:t>What will it take to share their messages?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705427" y="3204482"/>
            <a:ext cx="2249715" cy="70788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A Reason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0800" y="3204482"/>
            <a:ext cx="3556000" cy="16668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33800" y="4648200"/>
            <a:ext cx="151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99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428" y="2594430"/>
            <a:ext cx="5352143" cy="25490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1299878"/>
          </a:xfrm>
          <a:ln>
            <a:solidFill>
              <a:schemeClr val="bg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After we have a powerful reason .. </a:t>
            </a:r>
            <a:br>
              <a:rPr lang="en-US" sz="3200" dirty="0" smtClean="0"/>
            </a:br>
            <a:r>
              <a:rPr lang="en-US" sz="3200" dirty="0" smtClean="0"/>
              <a:t>We will want a powerful mindset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505857"/>
            <a:ext cx="8450943" cy="16872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We have learned…</a:t>
            </a:r>
          </a:p>
          <a:p>
            <a:r>
              <a:rPr lang="en-US" sz="2400" dirty="0" smtClean="0"/>
              <a:t> People are attracted to confidence.</a:t>
            </a:r>
          </a:p>
          <a:p>
            <a:r>
              <a:rPr lang="en-US" sz="2400" dirty="0" smtClean="0"/>
              <a:t>They are attracted to people who lift them, &amp;  appreciate them.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727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0" y="216922"/>
            <a:ext cx="5098143" cy="857250"/>
          </a:xfrm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Shaklee Dream Plan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114" y="1306286"/>
            <a:ext cx="8229600" cy="3837214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Breakaway plan: 																Promotes duplication and recruiting teams</a:t>
            </a:r>
          </a:p>
          <a:p>
            <a:r>
              <a:rPr lang="en-US" sz="2400" dirty="0" smtClean="0"/>
              <a:t>Community </a:t>
            </a:r>
          </a:p>
          <a:p>
            <a:r>
              <a:rPr lang="en-US" sz="2400" dirty="0" smtClean="0"/>
              <a:t>Training with products and sales/team building</a:t>
            </a:r>
          </a:p>
          <a:p>
            <a:r>
              <a:rPr lang="en-US" sz="2400" dirty="0" smtClean="0"/>
              <a:t>Products backed by science and peer-reviewed proof  </a:t>
            </a:r>
          </a:p>
          <a:p>
            <a:r>
              <a:rPr lang="en-US" sz="2400" dirty="0" smtClean="0"/>
              <a:t>Longevity of company: one of oldest in the industry </a:t>
            </a:r>
          </a:p>
          <a:p>
            <a:r>
              <a:rPr lang="en-US" sz="2400" dirty="0" smtClean="0"/>
              <a:t>Infinity bonuses paid </a:t>
            </a:r>
          </a:p>
          <a:p>
            <a:r>
              <a:rPr lang="en-US" sz="2400" dirty="0" smtClean="0"/>
              <a:t>Earn trips, cars and Fast track bonuses </a:t>
            </a:r>
          </a:p>
          <a:p>
            <a:r>
              <a:rPr lang="en-US" sz="2400" dirty="0" smtClean="0"/>
              <a:t>No product recalls or class action lawsuits. </a:t>
            </a:r>
          </a:p>
          <a:p>
            <a:r>
              <a:rPr lang="en-US" sz="2400" dirty="0" smtClean="0"/>
              <a:t>Highly consumable products </a:t>
            </a:r>
          </a:p>
          <a:p>
            <a:r>
              <a:rPr lang="en-US" sz="2400" dirty="0" smtClean="0"/>
              <a:t>Cells need vitamins, minerals and protein to thrive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216922"/>
            <a:ext cx="1230086" cy="123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0915" r="-40915"/>
          <a:stretch>
            <a:fillRect/>
          </a:stretch>
        </p:blipFill>
        <p:spPr>
          <a:xfrm>
            <a:off x="-1977571" y="145142"/>
            <a:ext cx="13189857" cy="4998357"/>
          </a:xfrm>
        </p:spPr>
      </p:pic>
    </p:spTree>
    <p:extLst>
      <p:ext uri="{BB962C8B-B14F-4D97-AF65-F5344CB8AC3E}">
        <p14:creationId xmlns:p14="http://schemas.microsoft.com/office/powerpoint/2010/main" val="65801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When we hesitate to share </a:t>
            </a:r>
            <a:r>
              <a:rPr lang="is-IS" sz="3200" dirty="0" smtClean="0"/>
              <a:t>…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2251"/>
            <a:ext cx="8229600" cy="2138135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On a scale of 1 to 10 </a:t>
            </a:r>
            <a:r>
              <a:rPr lang="is-IS" sz="2400" dirty="0" smtClean="0"/>
              <a:t>… where are you?</a:t>
            </a:r>
          </a:p>
          <a:p>
            <a:pPr marL="0" indent="0">
              <a:buNone/>
            </a:pPr>
            <a:endParaRPr lang="is-IS" sz="2400" dirty="0"/>
          </a:p>
          <a:p>
            <a:pPr marL="0" indent="0">
              <a:buNone/>
            </a:pPr>
            <a:r>
              <a:rPr lang="is-IS" sz="2400" dirty="0" smtClean="0"/>
              <a:t>1 ____2____3____4_____5_____6_____7_____8____9_____10</a:t>
            </a:r>
          </a:p>
          <a:p>
            <a:pPr marL="0" indent="0">
              <a:buNone/>
            </a:pPr>
            <a:r>
              <a:rPr lang="is-IS" dirty="0" smtClean="0"/>
              <a:t>Scarcity thinking		</a:t>
            </a:r>
            <a:r>
              <a:rPr lang="is-IS" sz="2400" dirty="0" smtClean="0"/>
              <a:t>			  </a:t>
            </a:r>
            <a:r>
              <a:rPr lang="is-IS" dirty="0" smtClean="0"/>
              <a:t>Abundance thinking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03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4213" r="-24213"/>
          <a:stretch>
            <a:fillRect/>
          </a:stretch>
        </p:blipFill>
        <p:spPr>
          <a:xfrm>
            <a:off x="-1161143" y="217714"/>
            <a:ext cx="11448142" cy="4925786"/>
          </a:xfrm>
        </p:spPr>
      </p:pic>
    </p:spTree>
    <p:extLst>
      <p:ext uri="{BB962C8B-B14F-4D97-AF65-F5344CB8AC3E}">
        <p14:creationId xmlns:p14="http://schemas.microsoft.com/office/powerpoint/2010/main" val="239331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When we hesitate to share </a:t>
            </a:r>
            <a:r>
              <a:rPr lang="is-IS" sz="3200" dirty="0" smtClean="0"/>
              <a:t>…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5751"/>
            <a:ext cx="8229600" cy="2700563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On a scale of 1 to 10 </a:t>
            </a:r>
            <a:r>
              <a:rPr lang="is-IS" sz="2400" dirty="0" smtClean="0"/>
              <a:t>… </a:t>
            </a:r>
          </a:p>
          <a:p>
            <a:pPr marL="0" indent="0">
              <a:buNone/>
            </a:pPr>
            <a:r>
              <a:rPr lang="is-IS" sz="2400" dirty="0" smtClean="0"/>
              <a:t>	Where are we in our belief in our leadership ability ?</a:t>
            </a:r>
          </a:p>
          <a:p>
            <a:pPr marL="0" indent="0">
              <a:buNone/>
            </a:pPr>
            <a:endParaRPr lang="is-IS" sz="2400" dirty="0"/>
          </a:p>
          <a:p>
            <a:pPr marL="0" indent="0">
              <a:buNone/>
            </a:pPr>
            <a:r>
              <a:rPr lang="is-IS" sz="2400" dirty="0" smtClean="0"/>
              <a:t>1 ____2____3____4_____5_____6_____7_____8____9_____10</a:t>
            </a:r>
          </a:p>
          <a:p>
            <a:pPr marL="0" indent="0">
              <a:buNone/>
            </a:pPr>
            <a:r>
              <a:rPr lang="is-IS" sz="2400" dirty="0" smtClean="0"/>
              <a:t>	</a:t>
            </a:r>
          </a:p>
          <a:p>
            <a:pPr marL="0" indent="0">
              <a:buNone/>
            </a:pPr>
            <a:r>
              <a:rPr lang="is-IS" sz="2400" dirty="0" smtClean="0"/>
              <a:t>	</a:t>
            </a:r>
            <a:r>
              <a:rPr lang="is-IS" sz="2600" dirty="0" smtClean="0"/>
              <a:t>People would want to join me .... </a:t>
            </a:r>
            <a:r>
              <a:rPr lang="en-US" sz="2600" dirty="0"/>
              <a:t>t</a:t>
            </a:r>
            <a:r>
              <a:rPr lang="is-IS" sz="2600" dirty="0" smtClean="0"/>
              <a:t>o join our team ... 	</a:t>
            </a:r>
            <a:r>
              <a:rPr lang="is-IS" sz="2400" dirty="0" smtClean="0"/>
              <a:t>					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106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Who Is the Ideal Business Partner?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8581"/>
            <a:ext cx="8229600" cy="113302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sz="2800" dirty="0" smtClean="0"/>
              <a:t>People who care about others and want to make a contribution with their </a:t>
            </a:r>
            <a:r>
              <a:rPr lang="en-US" dirty="0" smtClean="0"/>
              <a:t>lives.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769466" y="3796555"/>
            <a:ext cx="7767997" cy="95410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sz="2800" dirty="0"/>
              <a:t>Emotional intelligence ..  And people </a:t>
            </a:r>
            <a:r>
              <a:rPr lang="en-US" sz="2800" dirty="0" smtClean="0"/>
              <a:t>skills</a:t>
            </a:r>
          </a:p>
          <a:p>
            <a:r>
              <a:rPr lang="en-US" sz="2800" dirty="0" smtClean="0"/>
              <a:t>	Self-confidence &amp; willingness to learn an likeable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2035446" y="3047170"/>
            <a:ext cx="3781354" cy="52322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sz="2800" dirty="0"/>
              <a:t>With a strong work ethic</a:t>
            </a:r>
          </a:p>
        </p:txBody>
      </p:sp>
    </p:spTree>
    <p:extLst>
      <p:ext uri="{BB962C8B-B14F-4D97-AF65-F5344CB8AC3E}">
        <p14:creationId xmlns:p14="http://schemas.microsoft.com/office/powerpoint/2010/main" val="105886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Action Steps for Sharing Business Benefits ..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5751"/>
            <a:ext cx="8064500" cy="339447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Set up events to inform people about benefits of home businesses </a:t>
            </a:r>
            <a:r>
              <a:rPr lang="is-IS" sz="2000" dirty="0" smtClean="0"/>
              <a:t>…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-- invite to webinar reviewing someone’s story and the 						benefits home businesses offer. </a:t>
            </a:r>
            <a:endParaRPr lang="is-IS" sz="2000" dirty="0"/>
          </a:p>
          <a:p>
            <a:pPr marL="0" indent="0">
              <a:buNone/>
            </a:pPr>
            <a:r>
              <a:rPr lang="is-IS" sz="2000" dirty="0" smtClean="0"/>
              <a:t>( see BetterFutureStartsToday.net/ ____ your name )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					( </a:t>
            </a:r>
            <a:r>
              <a:rPr lang="is-IS" sz="2000" dirty="0" smtClean="0">
                <a:hlinkClick r:id="rId3"/>
              </a:rPr>
              <a:t>www.Shaklee.tv</a:t>
            </a:r>
            <a:r>
              <a:rPr lang="is-IS" sz="2000" dirty="0" smtClean="0"/>
              <a:t>)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-- set up Business Chats</a:t>
            </a:r>
            <a:r>
              <a:rPr lang="en-US" sz="2000" dirty="0" smtClean="0"/>
              <a:t> </a:t>
            </a:r>
            <a:r>
              <a:rPr lang="is-IS" sz="2000" dirty="0" smtClean="0"/>
              <a:t>conference call – 30 minutes with 1 			or 2 leaders sharing their story &amp; benefits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3725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More Action Steps for Sharing Business Benefits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3 way calls with </a:t>
            </a:r>
            <a:r>
              <a:rPr lang="en-US" sz="2000" dirty="0" err="1" smtClean="0"/>
              <a:t>uplines</a:t>
            </a:r>
            <a:r>
              <a:rPr lang="en-US" sz="2000" dirty="0" smtClean="0"/>
              <a:t> to hear their story and discuss your prospects possible reasons to start a home business.</a:t>
            </a:r>
          </a:p>
          <a:p>
            <a:r>
              <a:rPr lang="en-US" sz="2000" dirty="0" smtClean="0"/>
              <a:t>Send video clips of Shaklee Effect Stories.</a:t>
            </a:r>
          </a:p>
          <a:p>
            <a:r>
              <a:rPr lang="en-US" sz="2000" dirty="0" smtClean="0"/>
              <a:t>Set up appointments to share the business plan.</a:t>
            </a:r>
          </a:p>
          <a:p>
            <a:r>
              <a:rPr lang="en-US" sz="2000" dirty="0" smtClean="0"/>
              <a:t>Close all events  (Face Book, in-homes, online video conferencing).. Product and health events </a:t>
            </a:r>
            <a:r>
              <a:rPr lang="is-IS" sz="2000" dirty="0" smtClean="0"/>
              <a:t>… with your story,  why you love your business and an invitation for others to join you.</a:t>
            </a:r>
          </a:p>
          <a:p>
            <a:r>
              <a:rPr lang="is-IS" sz="2000" dirty="0" smtClean="0"/>
              <a:t>Create a live video and post on your Face Book page why you have a Shaklee business and what it means to you ..   2 to 3 minutes.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1670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Bob </a:t>
            </a:r>
            <a:r>
              <a:rPr lang="en-US" sz="3200" dirty="0" err="1" smtClean="0"/>
              <a:t>Heilig</a:t>
            </a:r>
            <a:r>
              <a:rPr lang="en-US" sz="3200" dirty="0" smtClean="0"/>
              <a:t> Invitation </a:t>
            </a:r>
            <a:r>
              <a:rPr lang="en-US" sz="3200" dirty="0"/>
              <a:t>Formula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063230"/>
            <a:ext cx="8450943" cy="408027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000" dirty="0"/>
              <a:t> 1. Be in a Hurry – I know that we need to catch up but there’s a reason why I’m </a:t>
            </a:r>
            <a:r>
              <a:rPr lang="en-US" sz="2000" dirty="0" smtClean="0"/>
              <a:t>	calling</a:t>
            </a:r>
            <a:r>
              <a:rPr lang="en-US" sz="2000" dirty="0"/>
              <a:t>. I came across something I’m excited about and thought about you</a:t>
            </a:r>
            <a:r>
              <a:rPr lang="en-US" sz="2000" dirty="0" smtClean="0"/>
              <a:t>.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 2. Share your Personal Story – Let me tell you what’s been happening on my end… 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3. Compliment the Prospect – I’ve always admired how hard of a work you are / how successful you’ve been / you’ve always been such a great friend… 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4. The 3 Phrases </a:t>
            </a:r>
            <a:r>
              <a:rPr lang="en-US" sz="2000" dirty="0" smtClean="0"/>
              <a:t>–															 </a:t>
            </a:r>
            <a:r>
              <a:rPr lang="en-US" sz="2000" dirty="0"/>
              <a:t>It may or may not be for you / Would you be open? / If I….Would you? 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5. Schedule the Exposure – Do you have a couple of minutes right now? When do you think you would have some time to listen / watch? 6. GET OFF THE PHONE! 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8534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5384800" cy="50159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/>
              <a:t>What are your </a:t>
            </a:r>
            <a:r>
              <a:rPr lang="en-US" sz="3200" dirty="0" smtClean="0"/>
              <a:t>long-term </a:t>
            </a:r>
            <a:r>
              <a:rPr lang="en-US" sz="3200" dirty="0"/>
              <a:t>goals?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428" y="707572"/>
            <a:ext cx="8835571" cy="4435928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It’s </a:t>
            </a:r>
            <a:r>
              <a:rPr lang="en-US" sz="2000" dirty="0"/>
              <a:t>easy to think </a:t>
            </a:r>
            <a:r>
              <a:rPr lang="en-US" sz="2000" dirty="0" smtClean="0"/>
              <a:t>short-term </a:t>
            </a:r>
            <a:r>
              <a:rPr lang="en-US" sz="2000" dirty="0"/>
              <a:t>and here and </a:t>
            </a:r>
            <a:r>
              <a:rPr lang="en-US" sz="2000" dirty="0" smtClean="0"/>
              <a:t>now…</a:t>
            </a:r>
          </a:p>
          <a:p>
            <a:r>
              <a:rPr lang="en-US" sz="2000" dirty="0" smtClean="0"/>
              <a:t>But </a:t>
            </a:r>
            <a:r>
              <a:rPr lang="en-US" sz="2000" dirty="0"/>
              <a:t>the amazing truth of our business is </a:t>
            </a:r>
            <a:r>
              <a:rPr lang="en-US" sz="2000" b="1" dirty="0"/>
              <a:t>what we do yesterday- today-tomorrow we will still see the effects and rewards of 10 years from now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4 years </a:t>
            </a:r>
            <a:r>
              <a:rPr lang="en-US" sz="2000" dirty="0" smtClean="0"/>
              <a:t>ago, </a:t>
            </a:r>
            <a:r>
              <a:rPr lang="en-US" sz="2000" dirty="0"/>
              <a:t>the work I did I am still rewarded on! How many jobs can we say that 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M</a:t>
            </a:r>
            <a:r>
              <a:rPr lang="en-US" sz="2000" dirty="0" smtClean="0"/>
              <a:t>y long-term goals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 Pay </a:t>
            </a:r>
            <a:r>
              <a:rPr lang="en-US" sz="2000" dirty="0"/>
              <a:t>our house off</a:t>
            </a:r>
            <a:r>
              <a:rPr lang="en-US" sz="2000" dirty="0" smtClean="0"/>
              <a:t>,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 Help </a:t>
            </a:r>
            <a:r>
              <a:rPr lang="en-US" sz="2000" dirty="0"/>
              <a:t>my husband retire early or work </a:t>
            </a:r>
            <a:r>
              <a:rPr lang="en-US" sz="2000" dirty="0" smtClean="0"/>
              <a:t>part-time to pursue </a:t>
            </a:r>
            <a:r>
              <a:rPr lang="en-US" sz="2000" dirty="0"/>
              <a:t>his dream of </a:t>
            </a:r>
            <a:r>
              <a:rPr lang="en-US" sz="2000" dirty="0" smtClean="0"/>
              <a:t>				being </a:t>
            </a:r>
            <a:r>
              <a:rPr lang="en-US" sz="2000" dirty="0"/>
              <a:t>a charter fisherman</a:t>
            </a:r>
            <a:r>
              <a:rPr lang="en-US" sz="2000" dirty="0" smtClean="0"/>
              <a:t>,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Create college fund for my kids.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--and </a:t>
            </a:r>
            <a:r>
              <a:rPr lang="en-US" sz="2000" dirty="0"/>
              <a:t>lastly and most important I have felt in my heart for a while some sort of ministry to help support because of my business. I am excited to see this play out. I am a huge </a:t>
            </a:r>
            <a:r>
              <a:rPr lang="en-US" sz="2000" dirty="0" smtClean="0"/>
              <a:t>Dave Ramsey </a:t>
            </a:r>
            <a:r>
              <a:rPr lang="en-US" sz="2000" dirty="0"/>
              <a:t>fan and the end goal is always give-give-give.</a:t>
            </a:r>
            <a:br>
              <a:rPr lang="en-US" sz="2000" dirty="0"/>
            </a:br>
            <a:r>
              <a:rPr lang="en-US" sz="2000" dirty="0" smtClean="0"/>
              <a:t>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4379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0" y="0"/>
            <a:ext cx="92456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914" y="1959429"/>
            <a:ext cx="8229600" cy="120837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“If your goals don’t scare you</a:t>
            </a:r>
            <a:r>
              <a:rPr lang="is-IS" dirty="0" smtClean="0"/>
              <a:t>… </a:t>
            </a:r>
            <a:br>
              <a:rPr lang="is-IS" dirty="0" smtClean="0"/>
            </a:br>
            <a:r>
              <a:rPr lang="is-IS" dirty="0" smtClean="0"/>
              <a:t>they aren’t big enough.”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19579"/>
            <a:ext cx="8229600" cy="12854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When I read my long-term goals,  </a:t>
            </a:r>
            <a:r>
              <a:rPr lang="en-US" sz="2800" dirty="0"/>
              <a:t>they are </a:t>
            </a:r>
            <a:r>
              <a:rPr lang="en-US" sz="2800" dirty="0" smtClean="0"/>
              <a:t>scary.</a:t>
            </a:r>
          </a:p>
          <a:p>
            <a:pPr marL="0" indent="0">
              <a:buNone/>
            </a:pPr>
            <a:r>
              <a:rPr lang="en-US" sz="2800" dirty="0" smtClean="0"/>
              <a:t> But </a:t>
            </a:r>
            <a:r>
              <a:rPr lang="en-US" sz="2800" dirty="0"/>
              <a:t>what I do today sets me up for our future. </a:t>
            </a:r>
            <a:endParaRPr lang="en-US" sz="2800" dirty="0" smtClean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816429" y="3700014"/>
            <a:ext cx="7707085" cy="107721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/>
              <a:t>So the question </a:t>
            </a:r>
            <a:r>
              <a:rPr lang="en-US" sz="3200" dirty="0" smtClean="0"/>
              <a:t>for us to ask ourselves is </a:t>
            </a:r>
            <a:r>
              <a:rPr lang="is-IS" sz="3200" dirty="0"/>
              <a:t>…</a:t>
            </a:r>
            <a:r>
              <a:rPr lang="en-US" sz="3200" dirty="0"/>
              <a:t>what are </a:t>
            </a:r>
            <a:r>
              <a:rPr lang="en-US" sz="3200" dirty="0" smtClean="0"/>
              <a:t>our </a:t>
            </a:r>
            <a:r>
              <a:rPr lang="en-US" sz="3200" dirty="0"/>
              <a:t>long-term goals? </a:t>
            </a:r>
          </a:p>
        </p:txBody>
      </p:sp>
    </p:spTree>
    <p:extLst>
      <p:ext uri="{BB962C8B-B14F-4D97-AF65-F5344CB8AC3E}">
        <p14:creationId xmlns:p14="http://schemas.microsoft.com/office/powerpoint/2010/main" val="134902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630" y="205979"/>
            <a:ext cx="7072086" cy="556021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14 Collections Qualify for Free Membership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7144"/>
            <a:ext cx="8229600" cy="4236356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 smtClean="0"/>
              <a:t>Life </a:t>
            </a:r>
            <a:r>
              <a:rPr lang="en-US" sz="2000" dirty="0"/>
              <a:t>Plan - </a:t>
            </a:r>
            <a:r>
              <a:rPr lang="en-US" sz="2000" dirty="0" err="1"/>
              <a:t>LifeStrip</a:t>
            </a:r>
            <a:r>
              <a:rPr lang="en-US" sz="2000" dirty="0"/>
              <a:t>, Shake Pouch (#89383)</a:t>
            </a:r>
          </a:p>
          <a:p>
            <a:r>
              <a:rPr lang="en-US" sz="2000" dirty="0"/>
              <a:t>Vitalizing Plan - </a:t>
            </a:r>
            <a:r>
              <a:rPr lang="en-US" sz="2000" dirty="0" err="1"/>
              <a:t>Vitalizer</a:t>
            </a:r>
            <a:r>
              <a:rPr lang="en-US" sz="2000" dirty="0"/>
              <a:t>, 2 Shake Canisters (#89384)</a:t>
            </a:r>
          </a:p>
          <a:p>
            <a:r>
              <a:rPr lang="en-US" sz="2000" dirty="0"/>
              <a:t>Essentials Plan - Vita-Lea 60 </a:t>
            </a:r>
            <a:r>
              <a:rPr lang="en-US" sz="2000" dirty="0" err="1"/>
              <a:t>ct</a:t>
            </a:r>
            <a:r>
              <a:rPr lang="en-US" sz="2000" dirty="0"/>
              <a:t>, </a:t>
            </a:r>
            <a:r>
              <a:rPr lang="en-US" sz="2000" dirty="0" err="1"/>
              <a:t>OmegaGuard</a:t>
            </a:r>
            <a:r>
              <a:rPr lang="en-US" sz="2000" dirty="0"/>
              <a:t> 90 </a:t>
            </a:r>
            <a:r>
              <a:rPr lang="en-US" sz="2000" dirty="0" err="1"/>
              <a:t>ct</a:t>
            </a:r>
            <a:r>
              <a:rPr lang="en-US" sz="2000" dirty="0"/>
              <a:t>, Shake Canister (#89385)</a:t>
            </a:r>
          </a:p>
          <a:p>
            <a:r>
              <a:rPr lang="en-US" sz="2000" dirty="0"/>
              <a:t>Life Shake Family Pack (#89400) - Available on </a:t>
            </a:r>
            <a:r>
              <a:rPr lang="en-US" sz="2000" dirty="0" err="1"/>
              <a:t>AutoShip</a:t>
            </a:r>
            <a:r>
              <a:rPr lang="en-US" sz="2000" dirty="0"/>
              <a:t> only</a:t>
            </a:r>
          </a:p>
          <a:p>
            <a:r>
              <a:rPr lang="en-US" sz="2000" dirty="0"/>
              <a:t>Foundations Regimen - </a:t>
            </a:r>
            <a:r>
              <a:rPr lang="en-US" sz="2000" dirty="0" err="1"/>
              <a:t>Vitalizer</a:t>
            </a:r>
            <a:r>
              <a:rPr lang="en-US" sz="2000" dirty="0"/>
              <a:t>, Shake Canister (#89336)</a:t>
            </a:r>
          </a:p>
          <a:p>
            <a:r>
              <a:rPr lang="en-US" sz="2000" dirty="0" err="1"/>
              <a:t>LifeStrip</a:t>
            </a:r>
            <a:r>
              <a:rPr lang="en-US" sz="2000" dirty="0"/>
              <a:t> - (with Iron #21294; without Iron #21293)</a:t>
            </a:r>
          </a:p>
          <a:p>
            <a:r>
              <a:rPr lang="en-US" sz="2000" dirty="0" err="1"/>
              <a:t>Vitalizer</a:t>
            </a:r>
            <a:r>
              <a:rPr lang="en-US" sz="2000" dirty="0"/>
              <a:t> -(Women's #20283; Men's #20282; Gold #20284; Gold without Vita K #20285)</a:t>
            </a:r>
          </a:p>
          <a:p>
            <a:r>
              <a:rPr lang="en-US" sz="2000" dirty="0"/>
              <a:t>Turnaround Kit (#89280)</a:t>
            </a:r>
          </a:p>
          <a:p>
            <a:r>
              <a:rPr lang="en-US" sz="2000" dirty="0"/>
              <a:t>Healthy Solutions - </a:t>
            </a:r>
            <a:r>
              <a:rPr lang="en-US" sz="2000" dirty="0" err="1"/>
              <a:t>Vivix</a:t>
            </a:r>
            <a:r>
              <a:rPr lang="en-US" sz="2000" dirty="0"/>
              <a:t>, </a:t>
            </a:r>
            <a:r>
              <a:rPr lang="en-US" sz="2000" dirty="0" err="1"/>
              <a:t>MindWorks</a:t>
            </a:r>
            <a:r>
              <a:rPr lang="en-US" sz="2000" dirty="0"/>
              <a:t>, </a:t>
            </a:r>
            <a:r>
              <a:rPr lang="en-US" sz="2000" dirty="0" err="1"/>
              <a:t>OmegaGuard</a:t>
            </a:r>
            <a:r>
              <a:rPr lang="en-US" sz="2000" dirty="0"/>
              <a:t> (#89337)</a:t>
            </a:r>
          </a:p>
          <a:p>
            <a:r>
              <a:rPr lang="en-US" sz="2000" dirty="0"/>
              <a:t>Healthy Solutions Plus - </a:t>
            </a:r>
            <a:r>
              <a:rPr lang="en-US" sz="2000" dirty="0" err="1"/>
              <a:t>Vivix</a:t>
            </a:r>
            <a:r>
              <a:rPr lang="en-US" sz="2000" dirty="0"/>
              <a:t>, </a:t>
            </a:r>
            <a:r>
              <a:rPr lang="en-US" sz="2000" dirty="0" err="1"/>
              <a:t>MindWorks</a:t>
            </a:r>
            <a:r>
              <a:rPr lang="en-US" sz="2000" dirty="0"/>
              <a:t>, </a:t>
            </a:r>
            <a:r>
              <a:rPr lang="en-US" sz="2000" dirty="0" err="1"/>
              <a:t>OmegaGuard</a:t>
            </a:r>
            <a:r>
              <a:rPr lang="en-US" sz="2000" dirty="0"/>
              <a:t>, </a:t>
            </a:r>
            <a:r>
              <a:rPr lang="en-US" sz="2000" dirty="0" err="1"/>
              <a:t>Nutriferon</a:t>
            </a:r>
            <a:r>
              <a:rPr lang="en-US" sz="2000" dirty="0"/>
              <a:t> (#89347)</a:t>
            </a:r>
          </a:p>
          <a:p>
            <a:r>
              <a:rPr lang="en-US" sz="2000" dirty="0"/>
              <a:t>Smart Heart Blood Pressure Regimen - </a:t>
            </a:r>
            <a:r>
              <a:rPr lang="en-US" sz="2000" dirty="0" err="1"/>
              <a:t>OmegaGuard</a:t>
            </a:r>
            <a:r>
              <a:rPr lang="en-US" sz="2000" dirty="0"/>
              <a:t>, Blood Pressure, </a:t>
            </a:r>
            <a:r>
              <a:rPr lang="en-US" sz="2000" dirty="0" err="1"/>
              <a:t>CoQHeart</a:t>
            </a:r>
            <a:r>
              <a:rPr lang="en-US" sz="2000" dirty="0"/>
              <a:t> (#89338)</a:t>
            </a:r>
          </a:p>
          <a:p>
            <a:r>
              <a:rPr lang="en-US" sz="2000" dirty="0"/>
              <a:t>Smart Heart Cholesterol Regimen - </a:t>
            </a:r>
            <a:r>
              <a:rPr lang="en-US" sz="2000" dirty="0" err="1"/>
              <a:t>OmegaGuard</a:t>
            </a:r>
            <a:r>
              <a:rPr lang="en-US" sz="2000" dirty="0"/>
              <a:t>, </a:t>
            </a:r>
            <a:r>
              <a:rPr lang="en-US" sz="2000" dirty="0" err="1"/>
              <a:t>Chol</a:t>
            </a:r>
            <a:r>
              <a:rPr lang="en-US" sz="2000" dirty="0"/>
              <a:t> Reduction, </a:t>
            </a:r>
            <a:r>
              <a:rPr lang="en-US" sz="2000" dirty="0" err="1"/>
              <a:t>CoQHeart</a:t>
            </a:r>
            <a:r>
              <a:rPr lang="en-US" sz="2000" dirty="0"/>
              <a:t> (#89346)</a:t>
            </a:r>
          </a:p>
          <a:p>
            <a:r>
              <a:rPr lang="en-US" sz="2000" dirty="0"/>
              <a:t>Nutrition Therapy Skin Care Kit (Normal to Dry #50916; Normal to Oily #50914)</a:t>
            </a:r>
          </a:p>
          <a:p>
            <a:r>
              <a:rPr lang="en-US" sz="2000" dirty="0"/>
              <a:t>Get Clean Starter Kit (Fresh Laundry #50456; Fresh Laundry Fragrance Free #50457)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3342" t="7576" r="32597" b="46796"/>
          <a:stretch/>
        </p:blipFill>
        <p:spPr>
          <a:xfrm>
            <a:off x="7529287" y="205979"/>
            <a:ext cx="1436269" cy="158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9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526324"/>
            <a:ext cx="6443133" cy="640688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Action Steps for Session </a:t>
            </a:r>
            <a:r>
              <a:rPr lang="en-US" sz="3200" dirty="0" smtClean="0"/>
              <a:t>4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68968"/>
            <a:ext cx="8712200" cy="263313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Let’s each make a list of 5 people with whom to share Laura or Sarah’s story.</a:t>
            </a:r>
          </a:p>
          <a:p>
            <a:r>
              <a:rPr lang="en-US" sz="2000" dirty="0" smtClean="0"/>
              <a:t>Go to </a:t>
            </a:r>
            <a:r>
              <a:rPr lang="en-US" sz="2000" dirty="0" smtClean="0">
                <a:hlinkClick r:id="rId3"/>
              </a:rPr>
              <a:t>www.BetterFutureStartsToday.net</a:t>
            </a:r>
            <a:r>
              <a:rPr lang="en-US" sz="2000" dirty="0" smtClean="0"/>
              <a:t> / ____   your name and select the business presentation you like the best </a:t>
            </a:r>
            <a:r>
              <a:rPr lang="is-IS" sz="2000" dirty="0" smtClean="0"/>
              <a:t>…  Then  personalize it with your pictures and your story.</a:t>
            </a:r>
          </a:p>
          <a:p>
            <a:r>
              <a:rPr lang="en-US" sz="2000" dirty="0" smtClean="0"/>
              <a:t>Continue to schedule Back-to-School themed events (see last session  on September marketing ideas) .  Offer gifts to customers for inviting friends to your events or hosting their own .. In person or online.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1140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858" y="316956"/>
            <a:ext cx="6103192" cy="58319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October Strategy Forum Schedule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16122" y="1035790"/>
            <a:ext cx="81365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Tuesday Sept 27 – Presidential Master Coordinator Charlene </a:t>
            </a:r>
            <a:r>
              <a:rPr lang="en-US" sz="2000" dirty="0" err="1" smtClean="0"/>
              <a:t>Fike</a:t>
            </a:r>
            <a:r>
              <a:rPr lang="en-US" sz="2000" dirty="0" smtClean="0"/>
              <a:t> 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	How the Shaklee Business  Funds Their Non- Profit Life’s Work</a:t>
            </a:r>
          </a:p>
          <a:p>
            <a:endParaRPr lang="en-US" sz="2000" dirty="0"/>
          </a:p>
          <a:p>
            <a:r>
              <a:rPr lang="en-US" sz="2000" dirty="0" smtClean="0"/>
              <a:t>Tuesday Oct 4 –    Shaklee Immu</a:t>
            </a:r>
            <a:r>
              <a:rPr lang="en-US" sz="2000" dirty="0"/>
              <a:t>n</a:t>
            </a:r>
            <a:r>
              <a:rPr lang="en-US" sz="2000" dirty="0" smtClean="0"/>
              <a:t>e Products</a:t>
            </a:r>
            <a:endParaRPr lang="en-US" sz="2000" dirty="0"/>
          </a:p>
          <a:p>
            <a:r>
              <a:rPr lang="en-US" sz="2000" dirty="0" smtClean="0"/>
              <a:t>Tuesday Oct 11--  Immune Collection </a:t>
            </a:r>
            <a:r>
              <a:rPr lang="en-US" sz="2000" dirty="0"/>
              <a:t>Strategies to </a:t>
            </a:r>
            <a:r>
              <a:rPr lang="en-US" sz="2000" dirty="0" smtClean="0"/>
              <a:t>Generate 1000 New PV </a:t>
            </a:r>
          </a:p>
          <a:p>
            <a:r>
              <a:rPr lang="en-US" sz="2000" dirty="0" smtClean="0"/>
              <a:t>Tuesday Oct 18 – Lessons in Leadership</a:t>
            </a:r>
          </a:p>
          <a:p>
            <a:r>
              <a:rPr lang="en-US" sz="2000" dirty="0" smtClean="0"/>
              <a:t>Tuesday Oct 25 – Harper &amp; Ryan Guerra Story</a:t>
            </a:r>
            <a:endParaRPr lang="en-US" sz="20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826" y="3372612"/>
            <a:ext cx="5843016" cy="1770888"/>
          </a:xfrm>
        </p:spPr>
      </p:pic>
    </p:spTree>
    <p:extLst>
      <p:ext uri="{BB962C8B-B14F-4D97-AF65-F5344CB8AC3E}">
        <p14:creationId xmlns:p14="http://schemas.microsoft.com/office/powerpoint/2010/main" val="401789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1373" y="142875"/>
            <a:ext cx="3377546" cy="1618385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Better Future Starts Today</a:t>
            </a:r>
            <a:b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sz="1700" b="1" dirty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Business Presentations &amp; Stories Website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88688" cy="5143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31373" y="1761260"/>
            <a:ext cx="3377546" cy="53322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dirty="0" smtClean="0"/>
              <a:t>This site is named:  </a:t>
            </a:r>
            <a:r>
              <a:rPr lang="en-US" dirty="0" err="1" smtClean="0"/>
              <a:t>BetterFutureStartsToday.NET</a:t>
            </a:r>
            <a:r>
              <a:rPr lang="en-US" dirty="0" smtClean="0"/>
              <a:t>  </a:t>
            </a:r>
            <a:r>
              <a:rPr lang="en-US" dirty="0" smtClean="0">
                <a:sym typeface="Wingdings"/>
              </a:rPr>
              <a:t> Note the .NET at the end of the address.  </a:t>
            </a:r>
          </a:p>
          <a:p>
            <a:endParaRPr lang="en-US" sz="1200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Think of it this way.  You are presenting the </a:t>
            </a:r>
            <a:r>
              <a:rPr lang="en-US" dirty="0" err="1" smtClean="0">
                <a:sym typeface="Wingdings"/>
              </a:rPr>
              <a:t>NETwork</a:t>
            </a:r>
            <a:r>
              <a:rPr lang="en-US" dirty="0" smtClean="0">
                <a:sym typeface="Wingdings"/>
              </a:rPr>
              <a:t> marketing business.  So you use the .NET website.  </a:t>
            </a:r>
          </a:p>
          <a:p>
            <a:endParaRPr lang="en-US" sz="1200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The training website is the .COM website.</a:t>
            </a:r>
          </a:p>
          <a:p>
            <a:endParaRPr lang="en-US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The Stories of our Leaders section was just added.</a:t>
            </a:r>
          </a:p>
          <a:p>
            <a:endParaRPr lang="en-US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Don’t the website yet, please visit </a:t>
            </a:r>
            <a:r>
              <a:rPr lang="en-US" dirty="0" smtClean="0">
                <a:sym typeface="Wingdings"/>
                <a:hlinkClick r:id="rId3"/>
              </a:rPr>
              <a:t>http://bit.ly/bhwebinarspecial</a:t>
            </a:r>
            <a:r>
              <a:rPr lang="en-US" dirty="0" smtClean="0">
                <a:sym typeface="Wingdings"/>
              </a:rPr>
              <a:t> to sign up.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42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347" y="228600"/>
            <a:ext cx="7009920" cy="822722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Shaklee Video &amp; Audio Archives</a:t>
            </a:r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sz="1700" b="1" dirty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This webinar is archived on </a:t>
            </a:r>
            <a:r>
              <a:rPr lang="en-US" sz="1700" b="1" dirty="0" err="1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BetterFutureStartsToday.net</a:t>
            </a:r>
            <a:endParaRPr lang="en-US" sz="1700" b="1" dirty="0">
              <a:ln/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33" y="1152725"/>
            <a:ext cx="3517131" cy="17840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691467"/>
            <a:ext cx="4171950" cy="9510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1526" y="4642487"/>
            <a:ext cx="7600949" cy="346249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Limited Time Special </a:t>
            </a:r>
            <a:r>
              <a:rPr lang="en-US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Subscribe Today here</a:t>
            </a:r>
            <a:r>
              <a:rPr 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 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bit.ly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bhwebinarspecial</a:t>
            </a:r>
            <a:endParaRPr lang="en-US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5215" y="1051322"/>
            <a:ext cx="4717474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Your subscription directly supports maintaining this webinar Room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Best Shaklee Field Training Archive Available Anywhere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Largest online Shaklee Media Library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Over 500 Shaklee audio/video recordings and growing weekly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Automated Learn &amp; Earn Program (included but optional)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Resource Website 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Presentation Website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Four Podcasts included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Video archive of Training webinars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And much, much more for only $16.99/month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8347" y="3038201"/>
            <a:ext cx="3753717" cy="17774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solidFill>
                  <a:srgbClr val="00B050"/>
                </a:solidFill>
              </a:rPr>
              <a:t>5 Personalized Websites Included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www.BetterHealthIn31Days.com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www.BetterFutureStartsToday.net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www.FeelBetterIn30Days.com</a:t>
            </a:r>
          </a:p>
          <a:p>
            <a:pPr algn="ctr"/>
            <a:r>
              <a:rPr lang="en-US" sz="1500" b="1" dirty="0" err="1">
                <a:solidFill>
                  <a:srgbClr val="00B050"/>
                </a:solidFill>
              </a:rPr>
              <a:t>www.OurQuestForHealth.com</a:t>
            </a:r>
            <a:endParaRPr lang="en-US" sz="1500" b="1" dirty="0">
              <a:solidFill>
                <a:srgbClr val="00B050"/>
              </a:solidFill>
            </a:endParaRPr>
          </a:p>
          <a:p>
            <a:pPr algn="ctr"/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Chairman’s Retreat Qualification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Increase our monthly PGV by an average of 3500 / month. ( over base )					( 21,000 PGV over the 6 -month qualification period )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Base is found at </a:t>
            </a:r>
            <a:r>
              <a:rPr lang="is-IS" sz="2000" dirty="0" smtClean="0"/>
              <a:t>… </a:t>
            </a:r>
            <a:r>
              <a:rPr lang="is-IS" sz="2000" dirty="0" smtClean="0">
                <a:hlinkClick r:id="rId2"/>
              </a:rPr>
              <a:t>www.ShakleeChairmansLeadershipRetreat.com</a:t>
            </a:r>
            <a:endParaRPr lang="is-IS" sz="2000" dirty="0" smtClean="0"/>
          </a:p>
          <a:p>
            <a:r>
              <a:rPr lang="en-US" sz="2000" dirty="0" smtClean="0"/>
              <a:t>L</a:t>
            </a:r>
            <a:r>
              <a:rPr lang="is-IS" sz="2000" dirty="0" smtClean="0"/>
              <a:t>og in – our Shaklee ID ALL CAPS   </a:t>
            </a:r>
          </a:p>
          <a:p>
            <a:r>
              <a:rPr lang="en-US" sz="2000" dirty="0" smtClean="0"/>
              <a:t>P</a:t>
            </a:r>
            <a:r>
              <a:rPr lang="is-IS" sz="2000" dirty="0" smtClean="0"/>
              <a:t>assword is our Shaklee ID ALL CAPS + zip code.</a:t>
            </a:r>
          </a:p>
          <a:p>
            <a:pPr marL="0" indent="0">
              <a:buNone/>
            </a:pPr>
            <a:endParaRPr lang="is-I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2011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89857" y="1357763"/>
            <a:ext cx="79647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Jean </a:t>
            </a:r>
            <a:r>
              <a:rPr lang="en-US" dirty="0" err="1" smtClean="0"/>
              <a:t>Zbinden</a:t>
            </a:r>
            <a:r>
              <a:rPr lang="en-US" dirty="0" smtClean="0"/>
              <a:t>‎</a:t>
            </a:r>
          </a:p>
          <a:p>
            <a:r>
              <a:rPr lang="en-US" dirty="0" smtClean="0"/>
              <a:t>Why </a:t>
            </a:r>
            <a:r>
              <a:rPr lang="en-US" dirty="0"/>
              <a:t>Not You? Why Not Now? An opportunity for freedom, community and purpose.</a:t>
            </a:r>
          </a:p>
          <a:p>
            <a:r>
              <a:rPr lang="en-US" dirty="0"/>
              <a:t>August 26 ·</a:t>
            </a: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33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1263592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3 Collections Earn a $10 Coupon for Any Product</a:t>
            </a:r>
            <a:br>
              <a:rPr lang="en-US" sz="3200" dirty="0" smtClean="0"/>
            </a:br>
            <a:r>
              <a:rPr lang="en-US" sz="3200" dirty="0" smtClean="0"/>
              <a:t>( up to $100 value 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3571"/>
            <a:ext cx="8229600" cy="2871052"/>
          </a:xfrm>
        </p:spPr>
        <p:txBody>
          <a:bodyPr/>
          <a:lstStyle/>
          <a:p>
            <a:r>
              <a:rPr lang="en-US" sz="2400" dirty="0"/>
              <a:t>Life Plan (#89383)</a:t>
            </a:r>
          </a:p>
          <a:p>
            <a:r>
              <a:rPr lang="en-US" sz="2400" dirty="0"/>
              <a:t>Rx for Healthier Life with </a:t>
            </a:r>
            <a:r>
              <a:rPr lang="en-US" sz="2400" dirty="0" err="1"/>
              <a:t>LifeStrip</a:t>
            </a:r>
            <a:r>
              <a:rPr lang="en-US" sz="2400" dirty="0"/>
              <a:t> </a:t>
            </a:r>
            <a:r>
              <a:rPr lang="en-US" sz="2400" dirty="0" smtClean="0"/>
              <a:t>– Life Strip</a:t>
            </a:r>
            <a:r>
              <a:rPr lang="en-US" sz="2400" dirty="0"/>
              <a:t>, Shake Canister, </a:t>
            </a:r>
            <a:r>
              <a:rPr lang="en-US" sz="2400" dirty="0" err="1"/>
              <a:t>Nutriferon</a:t>
            </a:r>
            <a:r>
              <a:rPr lang="en-US" sz="2400" dirty="0"/>
              <a:t> (#89401)</a:t>
            </a:r>
          </a:p>
          <a:p>
            <a:r>
              <a:rPr lang="en-US" sz="2400" dirty="0"/>
              <a:t>Rx for Healthier Life - </a:t>
            </a:r>
            <a:r>
              <a:rPr lang="en-US" sz="2400" dirty="0" err="1"/>
              <a:t>Vitalizer</a:t>
            </a:r>
            <a:r>
              <a:rPr lang="en-US" sz="2400" dirty="0"/>
              <a:t>, </a:t>
            </a:r>
            <a:r>
              <a:rPr lang="en-US" sz="2400" dirty="0" err="1"/>
              <a:t>Vivix</a:t>
            </a:r>
            <a:r>
              <a:rPr lang="en-US" sz="2400" dirty="0"/>
              <a:t>, Shake Canister, </a:t>
            </a:r>
            <a:r>
              <a:rPr lang="en-US" sz="2400" dirty="0" err="1"/>
              <a:t>Nutriferon</a:t>
            </a:r>
            <a:r>
              <a:rPr lang="en-US" sz="2400" dirty="0"/>
              <a:t> (#89070)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09" y="3839243"/>
            <a:ext cx="2980023" cy="11800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211" y="3361159"/>
            <a:ext cx="1986271" cy="19862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051" y="3532198"/>
            <a:ext cx="1815232" cy="181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29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264"/>
            <a:ext cx="8229600" cy="85725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/>
              <a:t>Items That Earn a $10 Coupon for a Can of </a:t>
            </a:r>
            <a:r>
              <a:rPr lang="en-US" sz="3200" dirty="0" smtClean="0"/>
              <a:t>Life Shake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9028"/>
            <a:ext cx="8229600" cy="3394472"/>
          </a:xfrm>
        </p:spPr>
        <p:txBody>
          <a:bodyPr/>
          <a:lstStyle/>
          <a:p>
            <a:r>
              <a:rPr lang="en-US" dirty="0" smtClean="0"/>
              <a:t>Life Strip </a:t>
            </a:r>
            <a:r>
              <a:rPr lang="en-US" dirty="0"/>
              <a:t>- </a:t>
            </a:r>
            <a:r>
              <a:rPr lang="en-US" sz="2800" dirty="0"/>
              <a:t>(with Iron #21294; without Iron #21293)</a:t>
            </a:r>
          </a:p>
          <a:p>
            <a:r>
              <a:rPr lang="en-US" dirty="0" err="1"/>
              <a:t>Vivix</a:t>
            </a:r>
            <a:r>
              <a:rPr lang="en-US" dirty="0"/>
              <a:t> &amp; </a:t>
            </a:r>
            <a:r>
              <a:rPr lang="en-US" dirty="0" err="1"/>
              <a:t>Vitalizer</a:t>
            </a:r>
            <a:r>
              <a:rPr lang="en-US" dirty="0"/>
              <a:t> Together </a:t>
            </a:r>
            <a:r>
              <a:rPr lang="en-US" sz="2800" dirty="0"/>
              <a:t>(#89090)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24" y="2920405"/>
            <a:ext cx="2492809" cy="24928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403" y="3165017"/>
            <a:ext cx="1825271" cy="18496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584" y="2814739"/>
            <a:ext cx="2598475" cy="259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6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1" y="201810"/>
            <a:ext cx="4025900" cy="403620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1500" u="sng" dirty="0"/>
              <a:t>Items That Qualify for 10% </a:t>
            </a:r>
            <a:r>
              <a:rPr lang="en-US" sz="1500" u="sng" dirty="0" err="1"/>
              <a:t>AutoShip</a:t>
            </a:r>
            <a:r>
              <a:rPr lang="en-US" sz="1500" u="sng" dirty="0"/>
              <a:t> Discount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823" y="510924"/>
            <a:ext cx="8907177" cy="4838700"/>
          </a:xfrm>
        </p:spPr>
        <p:txBody>
          <a:bodyPr>
            <a:normAutofit/>
          </a:bodyPr>
          <a:lstStyle/>
          <a:p>
            <a:r>
              <a:rPr lang="en-US" sz="1300" dirty="0"/>
              <a:t>Life Plan -	 		</a:t>
            </a:r>
            <a:r>
              <a:rPr lang="en-US" sz="1300" dirty="0" smtClean="0"/>
              <a:t>		</a:t>
            </a:r>
            <a:r>
              <a:rPr lang="en-US" sz="1300" dirty="0" err="1" smtClean="0"/>
              <a:t>LifeStrip</a:t>
            </a:r>
            <a:r>
              <a:rPr lang="en-US" sz="1300" dirty="0"/>
              <a:t>, Shake Pouch (#89383)</a:t>
            </a:r>
          </a:p>
          <a:p>
            <a:r>
              <a:rPr lang="en-US" sz="1300" dirty="0"/>
              <a:t>Vitalizing Plan -		</a:t>
            </a:r>
            <a:r>
              <a:rPr lang="en-US" sz="1300" dirty="0" smtClean="0"/>
              <a:t>			</a:t>
            </a:r>
            <a:r>
              <a:rPr lang="en-US" sz="1300" dirty="0" err="1" smtClean="0"/>
              <a:t>Vitalizer</a:t>
            </a:r>
            <a:r>
              <a:rPr lang="en-US" sz="1300" dirty="0"/>
              <a:t>, 2 Shake Canisters (#89384)</a:t>
            </a:r>
          </a:p>
          <a:p>
            <a:r>
              <a:rPr lang="en-US" sz="1300" dirty="0"/>
              <a:t>Essentials Plan - 		</a:t>
            </a:r>
            <a:r>
              <a:rPr lang="en-US" sz="1300" dirty="0" smtClean="0"/>
              <a:t>		Vita-Lea </a:t>
            </a:r>
            <a:r>
              <a:rPr lang="en-US" sz="1300" dirty="0"/>
              <a:t>60 </a:t>
            </a:r>
            <a:r>
              <a:rPr lang="en-US" sz="1300" dirty="0" err="1"/>
              <a:t>ct</a:t>
            </a:r>
            <a:r>
              <a:rPr lang="en-US" sz="1300" dirty="0"/>
              <a:t>, </a:t>
            </a:r>
            <a:r>
              <a:rPr lang="en-US" sz="1300" dirty="0" err="1"/>
              <a:t>OmegaGuard</a:t>
            </a:r>
            <a:r>
              <a:rPr lang="en-US" sz="1300" dirty="0"/>
              <a:t> 90 </a:t>
            </a:r>
            <a:r>
              <a:rPr lang="en-US" sz="1300" dirty="0" err="1"/>
              <a:t>ct</a:t>
            </a:r>
            <a:r>
              <a:rPr lang="en-US" sz="1300" dirty="0"/>
              <a:t>, Shake Canister (#89385)</a:t>
            </a:r>
          </a:p>
          <a:p>
            <a:r>
              <a:rPr lang="en-US" sz="1300" dirty="0"/>
              <a:t>Life Shake Family Pack - </a:t>
            </a:r>
            <a:r>
              <a:rPr lang="en-US" sz="1300" dirty="0" smtClean="0"/>
              <a:t>			Available </a:t>
            </a:r>
            <a:r>
              <a:rPr lang="en-US" sz="1300" dirty="0"/>
              <a:t>on </a:t>
            </a:r>
            <a:r>
              <a:rPr lang="en-US" sz="1300" dirty="0" err="1"/>
              <a:t>AutoShip</a:t>
            </a:r>
            <a:r>
              <a:rPr lang="en-US" sz="1300" dirty="0"/>
              <a:t> only - (#89400)</a:t>
            </a:r>
          </a:p>
          <a:p>
            <a:r>
              <a:rPr lang="en-US" sz="1300" dirty="0"/>
              <a:t>Foundations Regimen - </a:t>
            </a:r>
            <a:r>
              <a:rPr lang="en-US" sz="1300" dirty="0" smtClean="0"/>
              <a:t>	</a:t>
            </a:r>
            <a:r>
              <a:rPr lang="en-US" sz="1300" dirty="0"/>
              <a:t>	</a:t>
            </a:r>
            <a:r>
              <a:rPr lang="en-US" sz="1300" dirty="0" smtClean="0"/>
              <a:t>	</a:t>
            </a:r>
            <a:r>
              <a:rPr lang="en-US" sz="1300" dirty="0" err="1" smtClean="0"/>
              <a:t>Vitalizer</a:t>
            </a:r>
            <a:r>
              <a:rPr lang="en-US" sz="1300" dirty="0"/>
              <a:t>, Shake Canister (#89336)</a:t>
            </a:r>
          </a:p>
          <a:p>
            <a:r>
              <a:rPr lang="en-US" sz="1300" dirty="0" err="1"/>
              <a:t>LifeStrip</a:t>
            </a:r>
            <a:r>
              <a:rPr lang="en-US" sz="1300" dirty="0"/>
              <a:t> - 			</a:t>
            </a:r>
            <a:r>
              <a:rPr lang="en-US" sz="1300" dirty="0" smtClean="0"/>
              <a:t>		(</a:t>
            </a:r>
            <a:r>
              <a:rPr lang="en-US" sz="1300" dirty="0"/>
              <a:t>with Iron #21294; without Iron #21293)</a:t>
            </a:r>
          </a:p>
          <a:p>
            <a:r>
              <a:rPr lang="en-US" sz="1300" dirty="0" err="1"/>
              <a:t>Vitalizer</a:t>
            </a:r>
            <a:r>
              <a:rPr lang="en-US" sz="1300" dirty="0"/>
              <a:t> -			</a:t>
            </a:r>
            <a:r>
              <a:rPr lang="en-US" sz="1300" dirty="0" smtClean="0"/>
              <a:t>		(</a:t>
            </a:r>
            <a:r>
              <a:rPr lang="en-US" sz="1300" dirty="0"/>
              <a:t>Women's #20283; Men's #20282; Gold #</a:t>
            </a:r>
            <a:r>
              <a:rPr lang="en-US" sz="1300" dirty="0" smtClean="0"/>
              <a:t>20284;Gold </a:t>
            </a:r>
            <a:r>
              <a:rPr lang="en-US" sz="1300" dirty="0"/>
              <a:t>without Vita </a:t>
            </a:r>
            <a:r>
              <a:rPr lang="en-US" sz="1300" dirty="0" smtClean="0"/>
              <a:t>K#20285</a:t>
            </a:r>
            <a:r>
              <a:rPr lang="en-US" sz="1300" dirty="0"/>
              <a:t>)</a:t>
            </a:r>
          </a:p>
          <a:p>
            <a:r>
              <a:rPr lang="en-US" sz="1300" dirty="0" err="1"/>
              <a:t>Vivix</a:t>
            </a:r>
            <a:r>
              <a:rPr lang="en-US" sz="1300" dirty="0"/>
              <a:t>  - 				</a:t>
            </a:r>
            <a:r>
              <a:rPr lang="en-US" sz="1300" dirty="0" smtClean="0"/>
              <a:t>		(</a:t>
            </a:r>
            <a:r>
              <a:rPr lang="en-US" sz="1300" dirty="0"/>
              <a:t>Liquid #21500; </a:t>
            </a:r>
            <a:r>
              <a:rPr lang="en-US" sz="1300" dirty="0" err="1"/>
              <a:t>LiquiGel</a:t>
            </a:r>
            <a:r>
              <a:rPr lang="en-US" sz="1300" dirty="0"/>
              <a:t> #21501; Kosher #22911)</a:t>
            </a:r>
          </a:p>
          <a:p>
            <a:r>
              <a:rPr lang="en-US" sz="1300" dirty="0" err="1"/>
              <a:t>MindWorks</a:t>
            </a:r>
            <a:r>
              <a:rPr lang="en-US" sz="1300" dirty="0"/>
              <a:t>			 </a:t>
            </a:r>
            <a:r>
              <a:rPr lang="en-US" sz="1300" dirty="0" smtClean="0"/>
              <a:t>		(#</a:t>
            </a:r>
            <a:r>
              <a:rPr lang="en-US" sz="1300" dirty="0"/>
              <a:t>22066)</a:t>
            </a:r>
          </a:p>
          <a:p>
            <a:r>
              <a:rPr lang="en-US" sz="1300" dirty="0"/>
              <a:t>Healthy Solutions Regimen- 		</a:t>
            </a:r>
            <a:r>
              <a:rPr lang="en-US" sz="1300" dirty="0" smtClean="0"/>
              <a:t>	</a:t>
            </a:r>
            <a:r>
              <a:rPr lang="en-US" sz="1300" dirty="0" err="1" smtClean="0"/>
              <a:t>Vivix</a:t>
            </a:r>
            <a:r>
              <a:rPr lang="en-US" sz="1300" dirty="0"/>
              <a:t>, </a:t>
            </a:r>
            <a:r>
              <a:rPr lang="en-US" sz="1300" dirty="0" err="1"/>
              <a:t>MindWorks</a:t>
            </a:r>
            <a:r>
              <a:rPr lang="en-US" sz="1300" dirty="0"/>
              <a:t>, </a:t>
            </a:r>
            <a:r>
              <a:rPr lang="en-US" sz="1300" dirty="0" err="1"/>
              <a:t>OmegaGuard</a:t>
            </a:r>
            <a:r>
              <a:rPr lang="en-US" sz="1300" dirty="0"/>
              <a:t> (#89337)</a:t>
            </a:r>
          </a:p>
          <a:p>
            <a:r>
              <a:rPr lang="en-US" sz="1300" dirty="0"/>
              <a:t>Healthy Solutions Plus Regimen- 		</a:t>
            </a:r>
            <a:r>
              <a:rPr lang="en-US" sz="1300" dirty="0" err="1"/>
              <a:t>Vivix</a:t>
            </a:r>
            <a:r>
              <a:rPr lang="en-US" sz="1300" dirty="0"/>
              <a:t>, </a:t>
            </a:r>
            <a:r>
              <a:rPr lang="en-US" sz="1300" dirty="0" err="1"/>
              <a:t>MindWorks</a:t>
            </a:r>
            <a:r>
              <a:rPr lang="en-US" sz="1300" dirty="0"/>
              <a:t>, </a:t>
            </a:r>
            <a:r>
              <a:rPr lang="en-US" sz="1300" dirty="0" err="1"/>
              <a:t>OmegaGuard</a:t>
            </a:r>
            <a:r>
              <a:rPr lang="en-US" sz="1300" dirty="0"/>
              <a:t>, </a:t>
            </a:r>
            <a:r>
              <a:rPr lang="en-US" sz="1300" dirty="0" err="1"/>
              <a:t>Nutriferon</a:t>
            </a:r>
            <a:r>
              <a:rPr lang="en-US" sz="1300" dirty="0"/>
              <a:t> (#89347)</a:t>
            </a:r>
          </a:p>
          <a:p>
            <a:r>
              <a:rPr lang="en-US" sz="1300" dirty="0"/>
              <a:t>Smart Heart Blood Pressure Regimen - 	</a:t>
            </a:r>
            <a:r>
              <a:rPr lang="en-US" sz="1300" dirty="0" err="1"/>
              <a:t>OmegaGuard</a:t>
            </a:r>
            <a:r>
              <a:rPr lang="en-US" sz="1300" dirty="0"/>
              <a:t>, Blood Pressure, </a:t>
            </a:r>
            <a:r>
              <a:rPr lang="en-US" sz="1300" dirty="0" err="1"/>
              <a:t>CoQHeart</a:t>
            </a:r>
            <a:r>
              <a:rPr lang="en-US" sz="1300" dirty="0"/>
              <a:t> (#89338)</a:t>
            </a:r>
          </a:p>
          <a:p>
            <a:r>
              <a:rPr lang="en-US" sz="1300" dirty="0"/>
              <a:t>Smart Heart Cholesterol Regimen -	 </a:t>
            </a:r>
            <a:r>
              <a:rPr lang="en-US" sz="1300" dirty="0" smtClean="0"/>
              <a:t>	</a:t>
            </a:r>
            <a:r>
              <a:rPr lang="en-US" sz="1300" dirty="0" err="1" smtClean="0"/>
              <a:t>OmegaGuard</a:t>
            </a:r>
            <a:r>
              <a:rPr lang="en-US" sz="1300" dirty="0"/>
              <a:t>, </a:t>
            </a:r>
            <a:r>
              <a:rPr lang="en-US" sz="1300" dirty="0" err="1"/>
              <a:t>Chol</a:t>
            </a:r>
            <a:r>
              <a:rPr lang="en-US" sz="1300" dirty="0"/>
              <a:t> Reduction, </a:t>
            </a:r>
            <a:r>
              <a:rPr lang="en-US" sz="1300" dirty="0" err="1"/>
              <a:t>CoQHeart</a:t>
            </a:r>
            <a:r>
              <a:rPr lang="en-US" sz="1300" dirty="0"/>
              <a:t> (#89346)</a:t>
            </a:r>
          </a:p>
          <a:p>
            <a:r>
              <a:rPr lang="en-US" sz="1300" dirty="0" err="1"/>
              <a:t>OmegaGuard</a:t>
            </a:r>
            <a:r>
              <a:rPr lang="en-US" sz="1300" dirty="0"/>
              <a:t> 					(60 </a:t>
            </a:r>
            <a:r>
              <a:rPr lang="en-US" sz="1300" dirty="0" err="1"/>
              <a:t>ct</a:t>
            </a:r>
            <a:r>
              <a:rPr lang="en-US" sz="1300" dirty="0"/>
              <a:t> #22077; 180 </a:t>
            </a:r>
            <a:r>
              <a:rPr lang="en-US" sz="1300" dirty="0" err="1"/>
              <a:t>ct</a:t>
            </a:r>
            <a:r>
              <a:rPr lang="en-US" sz="1300" dirty="0"/>
              <a:t> #22078</a:t>
            </a:r>
            <a:r>
              <a:rPr lang="en-US" sz="1300" dirty="0" smtClean="0"/>
              <a:t>)</a:t>
            </a:r>
          </a:p>
          <a:p>
            <a:r>
              <a:rPr lang="en-US" sz="1300" dirty="0" err="1" smtClean="0"/>
              <a:t>Vitalizer</a:t>
            </a:r>
            <a:r>
              <a:rPr lang="en-US" sz="1300" dirty="0" smtClean="0"/>
              <a:t> Wellness Pack - 			</a:t>
            </a:r>
            <a:r>
              <a:rPr lang="en-US" sz="1300" dirty="0" err="1" smtClean="0"/>
              <a:t>Vitalizer</a:t>
            </a:r>
            <a:r>
              <a:rPr lang="en-US" sz="1300" dirty="0" smtClean="0"/>
              <a:t>, Shake Canister, </a:t>
            </a:r>
            <a:r>
              <a:rPr lang="en-US" sz="1300" dirty="0" err="1" smtClean="0"/>
              <a:t>NutriFeron</a:t>
            </a:r>
            <a:r>
              <a:rPr lang="en-US" sz="1300" dirty="0" smtClean="0"/>
              <a:t> (Various item codes)</a:t>
            </a:r>
          </a:p>
          <a:p>
            <a:r>
              <a:rPr lang="en-US" sz="1300" dirty="0" smtClean="0"/>
              <a:t>Shaklee 180 Snack Crisps			(Sea Salt #22020; BBQ #22021)</a:t>
            </a:r>
            <a:endParaRPr lang="en-US" sz="1300" dirty="0"/>
          </a:p>
          <a:p>
            <a:r>
              <a:rPr lang="en-US" sz="1300" dirty="0"/>
              <a:t>Cholesterol Reduction Complex (#22079)		</a:t>
            </a:r>
            <a:r>
              <a:rPr lang="en-US" sz="1300" dirty="0" smtClean="0"/>
              <a:t>*Blood </a:t>
            </a:r>
            <a:r>
              <a:rPr lang="en-US" sz="1300" dirty="0"/>
              <a:t>Pressure (#22067)	</a:t>
            </a:r>
            <a:r>
              <a:rPr lang="en-US" sz="1300" dirty="0" smtClean="0"/>
              <a:t>*</a:t>
            </a:r>
            <a:r>
              <a:rPr lang="en-US" sz="1300" dirty="0" err="1" smtClean="0"/>
              <a:t>NutriFeron</a:t>
            </a:r>
            <a:r>
              <a:rPr lang="en-US" sz="1300" dirty="0" smtClean="0"/>
              <a:t> (#20962)</a:t>
            </a:r>
            <a:endParaRPr lang="en-US" sz="1300" dirty="0"/>
          </a:p>
          <a:p>
            <a:r>
              <a:rPr lang="en-US" sz="1300" dirty="0" err="1"/>
              <a:t>CoQHeart</a:t>
            </a:r>
            <a:r>
              <a:rPr lang="en-US" sz="1300" dirty="0"/>
              <a:t> with Q-</a:t>
            </a:r>
            <a:r>
              <a:rPr lang="en-US" sz="1300" dirty="0" err="1"/>
              <a:t>Trol</a:t>
            </a:r>
            <a:r>
              <a:rPr lang="en-US" sz="1300" dirty="0"/>
              <a:t> (#22076)			</a:t>
            </a:r>
            <a:r>
              <a:rPr lang="en-US" sz="1300" dirty="0" smtClean="0"/>
              <a:t>*Advanced </a:t>
            </a:r>
            <a:r>
              <a:rPr lang="en-US" sz="1300" dirty="0"/>
              <a:t>Joint Health Complex (#20281)</a:t>
            </a:r>
          </a:p>
          <a:p>
            <a:r>
              <a:rPr lang="en-US" sz="1300" dirty="0"/>
              <a:t>Vitalized Immunity (#22073)				*</a:t>
            </a:r>
            <a:r>
              <a:rPr lang="en-US" sz="1300" dirty="0" smtClean="0"/>
              <a:t>Shaklee </a:t>
            </a:r>
            <a:r>
              <a:rPr lang="en-US" sz="1300" dirty="0"/>
              <a:t>180 Metabolic </a:t>
            </a:r>
            <a:r>
              <a:rPr lang="en-US" sz="1300" dirty="0" smtClean="0"/>
              <a:t>Boost </a:t>
            </a:r>
            <a:r>
              <a:rPr lang="en-US" sz="1300" dirty="0"/>
              <a:t>(#22040)</a:t>
            </a:r>
          </a:p>
          <a:p>
            <a:pPr marL="0" indent="0">
              <a:buNone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90644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920749"/>
            <a:ext cx="6172200" cy="85725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Special Discount Multi-Packs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0" y="2150534"/>
            <a:ext cx="6172200" cy="2444089"/>
          </a:xfrm>
        </p:spPr>
        <p:txBody>
          <a:bodyPr>
            <a:normAutofit/>
          </a:bodyPr>
          <a:lstStyle/>
          <a:p>
            <a:r>
              <a:rPr lang="en-US" sz="2100" dirty="0"/>
              <a:t>EZ-Gest 3 Pack  (#89218) - $10 Off</a:t>
            </a:r>
          </a:p>
          <a:p>
            <a:r>
              <a:rPr lang="en-US" sz="2100" dirty="0" err="1"/>
              <a:t>NutriFeron</a:t>
            </a:r>
            <a:r>
              <a:rPr lang="en-US" sz="2100" dirty="0"/>
              <a:t> Share-It 4 Pack  (#89335) - MP $140.40</a:t>
            </a:r>
          </a:p>
          <a:p>
            <a:endParaRPr lang="en-US" sz="2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73" y="3176458"/>
            <a:ext cx="1790700" cy="1790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956" y="3085278"/>
            <a:ext cx="2107705" cy="188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9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How to Save Money on Life Shake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9079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3300" dirty="0"/>
              <a:t>How to buy Life Shake for the lowest possible price....</a:t>
            </a:r>
          </a:p>
          <a:p>
            <a:pPr marL="0" indent="0">
              <a:buNone/>
            </a:pPr>
            <a:r>
              <a:rPr lang="en-US" sz="3300" dirty="0"/>
              <a:t> </a:t>
            </a:r>
          </a:p>
          <a:p>
            <a:pPr marL="0" indent="0">
              <a:buNone/>
            </a:pPr>
            <a:r>
              <a:rPr lang="en-US" sz="3300" u="sng" dirty="0"/>
              <a:t>Item</a:t>
            </a:r>
            <a:r>
              <a:rPr lang="en-US" sz="3300" dirty="0"/>
              <a:t>									</a:t>
            </a:r>
            <a:r>
              <a:rPr lang="en-US" sz="3300" u="sng" dirty="0" smtClean="0"/>
              <a:t>Overall Savings</a:t>
            </a:r>
            <a:r>
              <a:rPr lang="en-US" sz="3300" dirty="0" smtClean="0"/>
              <a:t>		</a:t>
            </a:r>
            <a:r>
              <a:rPr lang="en-US" sz="3300" u="sng" dirty="0" smtClean="0"/>
              <a:t>Cost/serving</a:t>
            </a:r>
            <a:endParaRPr lang="en-US" sz="3300" dirty="0"/>
          </a:p>
          <a:p>
            <a:pPr marL="0" indent="0">
              <a:buNone/>
            </a:pPr>
            <a:r>
              <a:rPr lang="en-US" sz="3300" dirty="0"/>
              <a:t>Canister (15 servings) - </a:t>
            </a:r>
            <a:r>
              <a:rPr lang="en-US" sz="3300" dirty="0" smtClean="0"/>
              <a:t>		MP </a:t>
            </a:r>
            <a:r>
              <a:rPr lang="en-US" sz="3300" dirty="0"/>
              <a:t>$42.80		</a:t>
            </a:r>
            <a:r>
              <a:rPr lang="en-US" sz="3300" dirty="0" smtClean="0"/>
              <a:t>				$</a:t>
            </a:r>
            <a:r>
              <a:rPr lang="en-US" sz="3300" dirty="0"/>
              <a:t>2.85</a:t>
            </a:r>
          </a:p>
          <a:p>
            <a:pPr marL="0" indent="0">
              <a:buNone/>
            </a:pPr>
            <a:r>
              <a:rPr lang="en-US" sz="3300" dirty="0"/>
              <a:t>Pouch </a:t>
            </a:r>
            <a:r>
              <a:rPr lang="en-US" sz="3300" dirty="0" smtClean="0"/>
              <a:t>   (</a:t>
            </a:r>
            <a:r>
              <a:rPr lang="en-US" sz="3300" dirty="0"/>
              <a:t>30 servings) </a:t>
            </a:r>
            <a:r>
              <a:rPr lang="en-US" sz="3300" dirty="0" smtClean="0"/>
              <a:t>-		 MP </a:t>
            </a:r>
            <a:r>
              <a:rPr lang="en-US" sz="3300" dirty="0"/>
              <a:t>$77.50	</a:t>
            </a:r>
            <a:r>
              <a:rPr lang="en-US" sz="3300" dirty="0" smtClean="0"/>
              <a:t>       	$8.10			$2.58</a:t>
            </a:r>
          </a:p>
          <a:p>
            <a:pPr marL="0" indent="0">
              <a:buNone/>
            </a:pPr>
            <a:endParaRPr lang="en-US" sz="3300" dirty="0" smtClean="0"/>
          </a:p>
          <a:p>
            <a:pPr marL="0" indent="0">
              <a:buNone/>
            </a:pPr>
            <a:r>
              <a:rPr lang="en-US" sz="3300" u="sng" dirty="0" smtClean="0"/>
              <a:t>BEST DEAL </a:t>
            </a:r>
            <a:endParaRPr lang="en-US" sz="3300" u="sng" dirty="0"/>
          </a:p>
          <a:p>
            <a:pPr marL="0" indent="0">
              <a:buNone/>
            </a:pPr>
            <a:r>
              <a:rPr lang="en-US" sz="3300" dirty="0"/>
              <a:t>Life Shake Family </a:t>
            </a:r>
            <a:r>
              <a:rPr lang="en-US" sz="3300" dirty="0" err="1"/>
              <a:t>Pk</a:t>
            </a:r>
            <a:r>
              <a:rPr lang="en-US" sz="3300" dirty="0"/>
              <a:t> (2-30 serving pouches)	</a:t>
            </a:r>
            <a:r>
              <a:rPr lang="en-US" sz="3300" dirty="0" smtClean="0"/>
              <a:t>	</a:t>
            </a:r>
            <a:r>
              <a:rPr lang="en-US" sz="3300" b="1" dirty="0" smtClean="0"/>
              <a:t>$11.04 </a:t>
            </a:r>
            <a:r>
              <a:rPr lang="en-US" sz="3300" dirty="0" smtClean="0"/>
              <a:t>- </a:t>
            </a:r>
            <a:r>
              <a:rPr lang="en-US" sz="3300" dirty="0"/>
              <a:t>	</a:t>
            </a:r>
            <a:r>
              <a:rPr lang="en-US" sz="3300" dirty="0" smtClean="0"/>
              <a:t>		$2.40</a:t>
            </a:r>
          </a:p>
          <a:p>
            <a:pPr marL="0" indent="0">
              <a:buNone/>
            </a:pPr>
            <a:r>
              <a:rPr lang="en-US" sz="3300" dirty="0" smtClean="0"/>
              <a:t>	(</a:t>
            </a:r>
            <a:r>
              <a:rPr lang="en-US" sz="3300" dirty="0"/>
              <a:t>#89400; available on </a:t>
            </a:r>
            <a:r>
              <a:rPr lang="en-US" sz="3300" dirty="0" err="1"/>
              <a:t>AutoShip</a:t>
            </a:r>
            <a:r>
              <a:rPr lang="en-US" sz="3300" dirty="0"/>
              <a:t> only; </a:t>
            </a:r>
            <a:r>
              <a:rPr lang="en-US" sz="3300" dirty="0" smtClean="0"/>
              <a:t>		compared to purchasing 2 Pouches </a:t>
            </a:r>
            <a:endParaRPr lang="en-US" sz="3300" dirty="0"/>
          </a:p>
          <a:p>
            <a:pPr marL="0" indent="0">
              <a:buNone/>
            </a:pPr>
            <a:r>
              <a:rPr lang="en-US" sz="3300" dirty="0" smtClean="0"/>
              <a:t>	MP </a:t>
            </a:r>
            <a:r>
              <a:rPr lang="en-US" sz="3300" dirty="0"/>
              <a:t>$159.95; </a:t>
            </a:r>
            <a:r>
              <a:rPr lang="en-US" sz="3300" dirty="0" err="1"/>
              <a:t>Autoship</a:t>
            </a:r>
            <a:r>
              <a:rPr lang="en-US" sz="3300" dirty="0"/>
              <a:t> price $143.96) </a:t>
            </a:r>
            <a:r>
              <a:rPr lang="en-US" sz="3300" dirty="0" smtClean="0"/>
              <a:t>		separately</a:t>
            </a:r>
            <a:endParaRPr lang="en-US" sz="3300" dirty="0"/>
          </a:p>
          <a:p>
            <a:pPr marL="0" indent="0">
              <a:buNone/>
            </a:pPr>
            <a:endParaRPr lang="en-US" sz="3300" dirty="0"/>
          </a:p>
          <a:p>
            <a:pPr marL="0" indent="0">
              <a:buNone/>
            </a:pPr>
            <a:r>
              <a:rPr lang="en-US" sz="3300" dirty="0"/>
              <a:t> </a:t>
            </a:r>
            <a:r>
              <a:rPr lang="en-US" sz="3300" dirty="0" smtClean="0"/>
              <a:t>										</a:t>
            </a:r>
            <a:r>
              <a:rPr lang="en-US" sz="3300" b="1" dirty="0" smtClean="0"/>
              <a:t>$27.24 </a:t>
            </a:r>
            <a:r>
              <a:rPr lang="en-US" sz="3300" dirty="0" smtClean="0"/>
              <a:t>– compared to purchasing 4 												of the canisters</a:t>
            </a:r>
            <a:endParaRPr lang="en-US" sz="3300" dirty="0"/>
          </a:p>
          <a:p>
            <a:endParaRPr lang="en-US" sz="33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03" y="3782588"/>
            <a:ext cx="1689831" cy="168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9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4019</TotalTime>
  <Words>1934</Words>
  <Application>Microsoft Macintosh PowerPoint</Application>
  <PresentationFormat>On-screen Show (16:9)</PresentationFormat>
  <Paragraphs>295</Paragraphs>
  <Slides>45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Calibri</vt:lpstr>
      <vt:lpstr>Wingdings</vt:lpstr>
      <vt:lpstr>Arial</vt:lpstr>
      <vt:lpstr>Office Theme</vt:lpstr>
      <vt:lpstr>Facts &amp; Figures about  Other Direct Selling Companies</vt:lpstr>
      <vt:lpstr>Thirty One Gifts &amp; Bags: </vt:lpstr>
      <vt:lpstr>Shaklee Dream Plan</vt:lpstr>
      <vt:lpstr>14 Collections Qualify for Free Membership</vt:lpstr>
      <vt:lpstr>3 Collections Earn a $10 Coupon for Any Product ( up to $100 value )</vt:lpstr>
      <vt:lpstr>Items That Earn a $10 Coupon for a Can of Life Shake</vt:lpstr>
      <vt:lpstr>Items That Qualify for 10% AutoShip Discount</vt:lpstr>
      <vt:lpstr>Special Discount Multi-Packs</vt:lpstr>
      <vt:lpstr>How to Save Money on Life Shake </vt:lpstr>
      <vt:lpstr>     Laura Evans Story         From Corporate Executive to Master  Coordinator        September 20 </vt:lpstr>
      <vt:lpstr>Our Strategy Team </vt:lpstr>
      <vt:lpstr>Objectives for Strategies Forum Session 4 Understanding the Power of the Dream Plan and Our Role in Sharing It.  </vt:lpstr>
      <vt:lpstr>Laura Evans, Master Coordinator</vt:lpstr>
      <vt:lpstr>Laura’s Background</vt:lpstr>
      <vt:lpstr>The Creation of the Shaklee Dream Plan –      5 +Years of Intensive Research  </vt:lpstr>
      <vt:lpstr>PowerPoint Presentation</vt:lpstr>
      <vt:lpstr>Laura’s Checklist for the Perfect Company</vt:lpstr>
      <vt:lpstr>Product Quality</vt:lpstr>
      <vt:lpstr>Philosophy and Values</vt:lpstr>
      <vt:lpstr>Longevity and Stability</vt:lpstr>
      <vt:lpstr>Growth Potential Enormous</vt:lpstr>
      <vt:lpstr>Why I Shaklee – Laura Evans</vt:lpstr>
      <vt:lpstr>New Senior Coordinator Sarah Galbreth –  Appointed 2!!! New Directors in August …</vt:lpstr>
      <vt:lpstr>Shaklee Went From a Hobby to a Business</vt:lpstr>
      <vt:lpstr>What Changed for Sarah</vt:lpstr>
      <vt:lpstr>Both New Directors Contacted Her About Starting a Shaklee Business </vt:lpstr>
      <vt:lpstr>PowerPoint Presentation</vt:lpstr>
      <vt:lpstr>Sharing Laura &amp; Sarah’s Stories</vt:lpstr>
      <vt:lpstr>After we have a powerful reason ..  We will want a powerful mindset </vt:lpstr>
      <vt:lpstr>PowerPoint Presentation</vt:lpstr>
      <vt:lpstr>When we hesitate to share … </vt:lpstr>
      <vt:lpstr>PowerPoint Presentation</vt:lpstr>
      <vt:lpstr>When we hesitate to share … </vt:lpstr>
      <vt:lpstr>Who Is the Ideal Business Partner?</vt:lpstr>
      <vt:lpstr>Action Steps for Sharing Business Benefits .. </vt:lpstr>
      <vt:lpstr>More Action Steps for Sharing Business Benefits</vt:lpstr>
      <vt:lpstr>Bob Heilig Invitation Formula </vt:lpstr>
      <vt:lpstr>What are your long-term goals? </vt:lpstr>
      <vt:lpstr>“If your goals don’t scare you…  they aren’t big enough.”</vt:lpstr>
      <vt:lpstr>Action Steps for Session 4</vt:lpstr>
      <vt:lpstr>October Strategy Forum Schedule</vt:lpstr>
      <vt:lpstr>Better Future Starts Today Business Presentations &amp; Stories Website</vt:lpstr>
      <vt:lpstr>Shaklee Video &amp; Audio Archives This webinar is archived on BetterFutureStartsToday.net</vt:lpstr>
      <vt:lpstr>Chairman’s Retreat Qualification</vt:lpstr>
      <vt:lpstr>PowerPoint Presentation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Shaklee Strategies Forum Fall 2016</dc:title>
  <dc:creator>Barbara Lagoni</dc:creator>
  <cp:lastModifiedBy>Chris Spell</cp:lastModifiedBy>
  <cp:revision>109</cp:revision>
  <cp:lastPrinted>2016-09-20T13:14:43Z</cp:lastPrinted>
  <dcterms:created xsi:type="dcterms:W3CDTF">2016-08-18T02:28:39Z</dcterms:created>
  <dcterms:modified xsi:type="dcterms:W3CDTF">2016-09-24T23:38:00Z</dcterms:modified>
</cp:coreProperties>
</file>