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media/image20.jpg" ContentType="image/png"/>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4"/>
  </p:notesMasterIdLst>
  <p:handoutMasterIdLst>
    <p:handoutMasterId r:id="rId45"/>
  </p:handoutMasterIdLst>
  <p:sldIdLst>
    <p:sldId id="309" r:id="rId2"/>
    <p:sldId id="312" r:id="rId3"/>
    <p:sldId id="317" r:id="rId4"/>
    <p:sldId id="318" r:id="rId5"/>
    <p:sldId id="319" r:id="rId6"/>
    <p:sldId id="295" r:id="rId7"/>
    <p:sldId id="296" r:id="rId8"/>
    <p:sldId id="274" r:id="rId9"/>
    <p:sldId id="272" r:id="rId10"/>
    <p:sldId id="273" r:id="rId11"/>
    <p:sldId id="271" r:id="rId12"/>
    <p:sldId id="290" r:id="rId13"/>
    <p:sldId id="291" r:id="rId14"/>
    <p:sldId id="292" r:id="rId15"/>
    <p:sldId id="301" r:id="rId16"/>
    <p:sldId id="297" r:id="rId17"/>
    <p:sldId id="303" r:id="rId18"/>
    <p:sldId id="276" r:id="rId19"/>
    <p:sldId id="277" r:id="rId20"/>
    <p:sldId id="278" r:id="rId21"/>
    <p:sldId id="284" r:id="rId22"/>
    <p:sldId id="293" r:id="rId23"/>
    <p:sldId id="285" r:id="rId24"/>
    <p:sldId id="286" r:id="rId25"/>
    <p:sldId id="287" r:id="rId26"/>
    <p:sldId id="288" r:id="rId27"/>
    <p:sldId id="302" r:id="rId28"/>
    <p:sldId id="289" r:id="rId29"/>
    <p:sldId id="305" r:id="rId30"/>
    <p:sldId id="313" r:id="rId31"/>
    <p:sldId id="314" r:id="rId32"/>
    <p:sldId id="315" r:id="rId33"/>
    <p:sldId id="316" r:id="rId34"/>
    <p:sldId id="266" r:id="rId35"/>
    <p:sldId id="298" r:id="rId36"/>
    <p:sldId id="299" r:id="rId37"/>
    <p:sldId id="310" r:id="rId38"/>
    <p:sldId id="257" r:id="rId39"/>
    <p:sldId id="265" r:id="rId40"/>
    <p:sldId id="267" r:id="rId41"/>
    <p:sldId id="306" r:id="rId42"/>
    <p:sldId id="275" r:id="rId4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4"/>
  </p:normalViewPr>
  <p:slideViewPr>
    <p:cSldViewPr snapToGrid="0" snapToObjects="1">
      <p:cViewPr varScale="1">
        <p:scale>
          <a:sx n="165" d="100"/>
          <a:sy n="165" d="100"/>
        </p:scale>
        <p:origin x="664" y="18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esProps" Target="presProps.xml"/><Relationship Id="rId47" Type="http://schemas.openxmlformats.org/officeDocument/2006/relationships/viewProps" Target="viewProps.xml"/><Relationship Id="rId48" Type="http://schemas.openxmlformats.org/officeDocument/2006/relationships/theme" Target="theme/theme1.xml"/><Relationship Id="rId49"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E3241CF-06D6-D740-B98B-31354721C575}" type="datetimeFigureOut">
              <a:rPr lang="en-US" smtClean="0"/>
              <a:t>9/17/16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2290255-2F55-8743-AC1C-8F436C67D4E9}" type="slidenum">
              <a:rPr lang="en-US" smtClean="0"/>
              <a:t>‹#›</a:t>
            </a:fld>
            <a:endParaRPr lang="en-US"/>
          </a:p>
        </p:txBody>
      </p:sp>
    </p:spTree>
    <p:extLst>
      <p:ext uri="{BB962C8B-B14F-4D97-AF65-F5344CB8AC3E}">
        <p14:creationId xmlns:p14="http://schemas.microsoft.com/office/powerpoint/2010/main" val="17336740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E279C3-76EC-A744-9F26-A92392B9C9C0}" type="datetimeFigureOut">
              <a:rPr lang="en-US" smtClean="0"/>
              <a:t>9/17/16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ADA547-66B6-1445-8A66-7B3B5A68B641}" type="slidenum">
              <a:rPr lang="en-US" smtClean="0"/>
              <a:t>‹#›</a:t>
            </a:fld>
            <a:endParaRPr lang="en-US"/>
          </a:p>
        </p:txBody>
      </p:sp>
    </p:spTree>
    <p:extLst>
      <p:ext uri="{BB962C8B-B14F-4D97-AF65-F5344CB8AC3E}">
        <p14:creationId xmlns:p14="http://schemas.microsoft.com/office/powerpoint/2010/main" val="205629165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467913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Shape 21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216" name="Shape 21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0844777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2"/>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9/17/16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974569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9/17/16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1318733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3"/>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3"/>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9/17/16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467417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9/17/16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773392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21AB904-0E02-8346-9EC7-0C4F1AC699C6}" type="datetimeFigureOut">
              <a:rPr lang="en-US" smtClean="0"/>
              <a:t>9/17/16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375292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21AB904-0E02-8346-9EC7-0C4F1AC699C6}" type="datetimeFigureOut">
              <a:rPr lang="en-US" smtClean="0"/>
              <a:t>9/17/16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302917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21AB904-0E02-8346-9EC7-0C4F1AC699C6}" type="datetimeFigureOut">
              <a:rPr lang="en-US" smtClean="0"/>
              <a:t>9/17/16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073547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1AB904-0E02-8346-9EC7-0C4F1AC699C6}" type="datetimeFigureOut">
              <a:rPr lang="en-US" smtClean="0"/>
              <a:t>9/17/16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859068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1AB904-0E02-8346-9EC7-0C4F1AC699C6}" type="datetimeFigureOut">
              <a:rPr lang="en-US" smtClean="0"/>
              <a:t>9/17/16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241181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7"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1"/>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7"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AB904-0E02-8346-9EC7-0C4F1AC699C6}" type="datetimeFigureOut">
              <a:rPr lang="en-US" smtClean="0"/>
              <a:t>9/17/16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4202755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AB904-0E02-8346-9EC7-0C4F1AC699C6}" type="datetimeFigureOut">
              <a:rPr lang="en-US" smtClean="0"/>
              <a:t>9/17/16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154790444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21AB904-0E02-8346-9EC7-0C4F1AC699C6}" type="datetimeFigureOut">
              <a:rPr lang="en-US" smtClean="0"/>
              <a:t>9/17/16</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6C32D8-E308-2649-813D-C0FCD852E51C}" type="slidenum">
              <a:rPr lang="en-US" smtClean="0"/>
              <a:t>‹#›</a:t>
            </a:fld>
            <a:endParaRPr lang="en-US"/>
          </a:p>
        </p:txBody>
      </p:sp>
    </p:spTree>
    <p:extLst>
      <p:ext uri="{BB962C8B-B14F-4D97-AF65-F5344CB8AC3E}">
        <p14:creationId xmlns:p14="http://schemas.microsoft.com/office/powerpoint/2010/main" val="33396821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4" Type="http://schemas.openxmlformats.org/officeDocument/2006/relationships/image" Target="../media/image15.jpg"/><Relationship Id="rId5" Type="http://schemas.openxmlformats.org/officeDocument/2006/relationships/image" Target="../media/image16.png"/><Relationship Id="rId6" Type="http://schemas.openxmlformats.org/officeDocument/2006/relationships/image" Target="../media/image17.jpg"/><Relationship Id="rId7" Type="http://schemas.openxmlformats.org/officeDocument/2006/relationships/image" Target="../media/image18.jpg"/><Relationship Id="rId8" Type="http://schemas.openxmlformats.org/officeDocument/2006/relationships/image" Target="../media/image19.jpg"/><Relationship Id="rId9" Type="http://schemas.openxmlformats.org/officeDocument/2006/relationships/image" Target="../media/image20.jpg"/><Relationship Id="rId10" Type="http://schemas.openxmlformats.org/officeDocument/2006/relationships/image" Target="../media/image21.jp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success.com/article/rohn-how-do-you-attract-opportunity-into-your-life"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2.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33.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4.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5.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 Id="rId3" Type="http://schemas.openxmlformats.org/officeDocument/2006/relationships/hyperlink" Target="http://bit.ly/bhwebinarspecial"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 Id="rId3" Type="http://schemas.openxmlformats.org/officeDocument/2006/relationships/image" Target="../media/image4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 Id="rId3"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1" Type="http://schemas.openxmlformats.org/officeDocument/2006/relationships/slideLayout" Target="../slideLayouts/slideLayout7.xml"/><Relationship Id="rId2"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29379" b="29379"/>
          <a:stretch>
            <a:fillRect/>
          </a:stretch>
        </p:blipFill>
        <p:spPr/>
      </p:pic>
    </p:spTree>
    <p:extLst>
      <p:ext uri="{BB962C8B-B14F-4D97-AF65-F5344CB8AC3E}">
        <p14:creationId xmlns:p14="http://schemas.microsoft.com/office/powerpoint/2010/main" val="18847680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220573" y="193772"/>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a:solidFill>
                  <a:schemeClr val="dk1"/>
                </a:solidFill>
                <a:latin typeface="Calibri"/>
                <a:ea typeface="Calibri"/>
                <a:cs typeface="Calibri"/>
                <a:sym typeface="Calibri"/>
              </a:rPr>
              <a:t>Our </a:t>
            </a:r>
            <a:r>
              <a:rPr lang="en-US" sz="3600" dirty="0" smtClean="0">
                <a:solidFill>
                  <a:schemeClr val="dk1"/>
                </a:solidFill>
                <a:latin typeface="Calibri"/>
                <a:ea typeface="Calibri"/>
                <a:cs typeface="Calibri"/>
                <a:sym typeface="Calibri"/>
              </a:rPr>
              <a:t>Strategy</a:t>
            </a:r>
            <a:r>
              <a:rPr lang="en-US" sz="3600" b="0" i="0" u="none" strike="noStrike" cap="none" dirty="0" smtClean="0">
                <a:solidFill>
                  <a:schemeClr val="dk1"/>
                </a:solidFill>
                <a:latin typeface="Calibri"/>
                <a:ea typeface="Calibri"/>
                <a:cs typeface="Calibri"/>
                <a:sym typeface="Calibri"/>
              </a:rPr>
              <a:t> </a:t>
            </a:r>
            <a:r>
              <a:rPr lang="en-US" sz="3600" b="0" i="0" u="none" strike="noStrike" cap="none" dirty="0">
                <a:solidFill>
                  <a:schemeClr val="dk1"/>
                </a:solidFill>
                <a:latin typeface="Calibri"/>
                <a:ea typeface="Calibri"/>
                <a:cs typeface="Calibri"/>
                <a:sym typeface="Calibri"/>
              </a:rPr>
              <a:t>Team </a:t>
            </a:r>
          </a:p>
        </p:txBody>
      </p:sp>
      <p:sp>
        <p:nvSpPr>
          <p:cNvPr id="125" name="Shape 125"/>
          <p:cNvSpPr txBox="1">
            <a:spLocks noGrp="1"/>
          </p:cNvSpPr>
          <p:nvPr>
            <p:ph type="body" idx="1"/>
          </p:nvPr>
        </p:nvSpPr>
        <p:spPr>
          <a:xfrm>
            <a:off x="3781687" y="3635685"/>
            <a:ext cx="1529933" cy="1363696"/>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dirty="0" smtClean="0">
                <a:solidFill>
                  <a:schemeClr val="dk1"/>
                </a:solidFill>
                <a:latin typeface="Calibri"/>
                <a:ea typeface="Calibri"/>
                <a:cs typeface="Calibri"/>
                <a:sym typeface="Calibri"/>
              </a:rPr>
              <a:t>Senior Executive </a:t>
            </a:r>
            <a:r>
              <a:rPr lang="en-US" sz="1665" b="0" i="0" u="none" strike="noStrike" cap="none" dirty="0">
                <a:solidFill>
                  <a:schemeClr val="dk1"/>
                </a:solidFill>
                <a:latin typeface="Calibri"/>
                <a:ea typeface="Calibri"/>
                <a:cs typeface="Calibri"/>
                <a:sym typeface="Calibri"/>
              </a:rPr>
              <a:t>Coordinator</a:t>
            </a:r>
          </a:p>
          <a:p>
            <a:pPr marL="0" marR="0" lvl="0" indent="0" algn="ctr" rtl="0">
              <a:lnSpc>
                <a:spcPct val="90000"/>
              </a:lnSpc>
              <a:spcBef>
                <a:spcPts val="333"/>
              </a:spcBef>
              <a:spcAft>
                <a:spcPts val="0"/>
              </a:spcAft>
              <a:buClr>
                <a:schemeClr val="dk1"/>
              </a:buClr>
              <a:buSzPct val="25000"/>
              <a:buFont typeface="Arial"/>
              <a:buNone/>
            </a:pPr>
            <a:r>
              <a:rPr lang="en-US" sz="1665" b="0" i="0" u="none" strike="noStrike" cap="none" dirty="0">
                <a:solidFill>
                  <a:schemeClr val="dk1"/>
                </a:solidFill>
                <a:latin typeface="Calibri"/>
                <a:ea typeface="Calibri"/>
                <a:cs typeface="Calibri"/>
                <a:sym typeface="Calibri"/>
              </a:rPr>
              <a:t>Ashley McDonald</a:t>
            </a: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398926" y="1582187"/>
            <a:ext cx="1229992" cy="1450707"/>
          </a:xfrm>
          <a:prstGeom prst="rect">
            <a:avLst/>
          </a:prstGeom>
          <a:noFill/>
          <a:ln>
            <a:noFill/>
          </a:ln>
        </p:spPr>
      </p:pic>
      <p:pic>
        <p:nvPicPr>
          <p:cNvPr id="128" name="Shape 128"/>
          <p:cNvPicPr preferRelativeResize="0"/>
          <p:nvPr/>
        </p:nvPicPr>
        <p:blipFill rotWithShape="1">
          <a:blip r:embed="rId4">
            <a:alphaModFix/>
          </a:blip>
          <a:srcRect/>
          <a:stretch/>
        </p:blipFill>
        <p:spPr>
          <a:xfrm>
            <a:off x="7635464" y="3386267"/>
            <a:ext cx="1117600" cy="1629915"/>
          </a:xfrm>
          <a:prstGeom prst="rect">
            <a:avLst/>
          </a:prstGeom>
          <a:noFill/>
          <a:ln>
            <a:noFill/>
          </a:ln>
        </p:spPr>
      </p:pic>
      <p:pic>
        <p:nvPicPr>
          <p:cNvPr id="129" name="Shape 129"/>
          <p:cNvPicPr preferRelativeResize="0"/>
          <p:nvPr/>
        </p:nvPicPr>
        <p:blipFill rotWithShape="1">
          <a:blip r:embed="rId5">
            <a:alphaModFix/>
          </a:blip>
          <a:srcRect/>
          <a:stretch/>
        </p:blipFill>
        <p:spPr>
          <a:xfrm>
            <a:off x="5164673" y="3403053"/>
            <a:ext cx="1159821" cy="1596328"/>
          </a:xfrm>
          <a:prstGeom prst="rect">
            <a:avLst/>
          </a:prstGeom>
          <a:noFill/>
          <a:ln>
            <a:noFill/>
          </a:ln>
        </p:spPr>
      </p:pic>
      <p:pic>
        <p:nvPicPr>
          <p:cNvPr id="131" name="Shape 131"/>
          <p:cNvPicPr preferRelativeResize="0"/>
          <p:nvPr/>
        </p:nvPicPr>
        <p:blipFill>
          <a:blip r:embed="rId6">
            <a:extLst>
              <a:ext uri="{28A0092B-C50C-407E-A947-70E740481C1C}">
                <a14:useLocalDpi xmlns:a14="http://schemas.microsoft.com/office/drawing/2010/main" val="0"/>
              </a:ext>
            </a:extLst>
          </a:blip>
          <a:stretch>
            <a:fillRect/>
          </a:stretch>
        </p:blipFill>
        <p:spPr>
          <a:xfrm>
            <a:off x="6155155" y="1144416"/>
            <a:ext cx="1034536" cy="1451940"/>
          </a:xfrm>
          <a:prstGeom prst="rect">
            <a:avLst/>
          </a:prstGeom>
          <a:noFill/>
          <a:ln>
            <a:noFill/>
          </a:ln>
        </p:spPr>
      </p:pic>
      <p:pic>
        <p:nvPicPr>
          <p:cNvPr id="132" name="Shape 132"/>
          <p:cNvPicPr preferRelativeResize="0"/>
          <p:nvPr/>
        </p:nvPicPr>
        <p:blipFill rotWithShape="1">
          <a:blip r:embed="rId7">
            <a:alphaModFix/>
          </a:blip>
          <a:srcRect/>
          <a:stretch/>
        </p:blipFill>
        <p:spPr>
          <a:xfrm>
            <a:off x="2853464" y="3493057"/>
            <a:ext cx="1101300" cy="1539734"/>
          </a:xfrm>
          <a:prstGeom prst="rect">
            <a:avLst/>
          </a:prstGeom>
          <a:noFill/>
          <a:ln>
            <a:noFill/>
          </a:ln>
        </p:spPr>
      </p:pic>
      <p:sp>
        <p:nvSpPr>
          <p:cNvPr id="133" name="Shape 133"/>
          <p:cNvSpPr/>
          <p:nvPr/>
        </p:nvSpPr>
        <p:spPr>
          <a:xfrm>
            <a:off x="168418" y="3161624"/>
            <a:ext cx="1460500" cy="100019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Master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Barb Lagoni </a:t>
            </a:r>
          </a:p>
        </p:txBody>
      </p:sp>
      <p:sp>
        <p:nvSpPr>
          <p:cNvPr id="134" name="Shape 134"/>
          <p:cNvSpPr/>
          <p:nvPr/>
        </p:nvSpPr>
        <p:spPr>
          <a:xfrm>
            <a:off x="5903017" y="2572612"/>
            <a:ext cx="181661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Senior Coordinator</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Becky Choate</a:t>
            </a:r>
          </a:p>
        </p:txBody>
      </p:sp>
      <p:sp>
        <p:nvSpPr>
          <p:cNvPr id="135" name="Shape 135"/>
          <p:cNvSpPr/>
          <p:nvPr/>
        </p:nvSpPr>
        <p:spPr>
          <a:xfrm>
            <a:off x="1484508" y="3925910"/>
            <a:ext cx="1472141" cy="923328"/>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 Senior Executive Coordinator   Katie Odom</a:t>
            </a:r>
          </a:p>
        </p:txBody>
      </p:sp>
      <p:sp>
        <p:nvSpPr>
          <p:cNvPr id="137" name="Shape 137"/>
          <p:cNvSpPr txBox="1"/>
          <p:nvPr/>
        </p:nvSpPr>
        <p:spPr>
          <a:xfrm>
            <a:off x="6324490" y="3661724"/>
            <a:ext cx="1251317"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dirty="0" smtClean="0">
                <a:solidFill>
                  <a:schemeClr val="dk1"/>
                </a:solidFill>
                <a:latin typeface="Calibri"/>
                <a:ea typeface="Calibri"/>
                <a:cs typeface="Calibri"/>
                <a:sym typeface="Calibri"/>
              </a:rPr>
              <a:t>Key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Harper Guerra</a:t>
            </a:r>
          </a:p>
        </p:txBody>
      </p:sp>
      <p:sp>
        <p:nvSpPr>
          <p:cNvPr id="3" name="TextBox 2"/>
          <p:cNvSpPr txBox="1"/>
          <p:nvPr/>
        </p:nvSpPr>
        <p:spPr>
          <a:xfrm>
            <a:off x="7643545" y="2596360"/>
            <a:ext cx="1301001" cy="646331"/>
          </a:xfrm>
          <a:prstGeom prst="rect">
            <a:avLst/>
          </a:prstGeom>
          <a:noFill/>
        </p:spPr>
        <p:txBody>
          <a:bodyPr wrap="square" rtlCol="0">
            <a:spAutoFit/>
          </a:bodyPr>
          <a:lstStyle/>
          <a:p>
            <a:pPr algn="ctr"/>
            <a:r>
              <a:rPr lang="en-US" dirty="0" smtClean="0"/>
              <a:t>Francine </a:t>
            </a:r>
            <a:r>
              <a:rPr lang="en-US" dirty="0" err="1" smtClean="0"/>
              <a:t>Roling</a:t>
            </a:r>
            <a:endParaRPr lang="en-US" dirty="0"/>
          </a:p>
        </p:txBody>
      </p:sp>
      <p:pic>
        <p:nvPicPr>
          <p:cNvPr id="4" name="Picture 3" descr="Francine and Tim Roling.jpg"/>
          <p:cNvPicPr>
            <a:picLocks noChangeAspect="1"/>
          </p:cNvPicPr>
          <p:nvPr/>
        </p:nvPicPr>
        <p:blipFill rotWithShape="1">
          <a:blip r:embed="rId8">
            <a:extLst>
              <a:ext uri="{28A0092B-C50C-407E-A947-70E740481C1C}">
                <a14:useLocalDpi xmlns:a14="http://schemas.microsoft.com/office/drawing/2010/main" val="0"/>
              </a:ext>
            </a:extLst>
          </a:blip>
          <a:srcRect l="50071" t="13904" r="32191" b="54930"/>
          <a:stretch/>
        </p:blipFill>
        <p:spPr>
          <a:xfrm>
            <a:off x="7643539" y="1121903"/>
            <a:ext cx="1238564" cy="1450707"/>
          </a:xfrm>
          <a:prstGeom prst="rect">
            <a:avLst/>
          </a:prstGeom>
        </p:spPr>
      </p:pic>
      <p:pic>
        <p:nvPicPr>
          <p:cNvPr id="15" name="Picture 14" descr="MIchelle Parrott.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67516" y="1120668"/>
            <a:ext cx="1277201" cy="1576384"/>
          </a:xfrm>
          <a:prstGeom prst="rect">
            <a:avLst/>
          </a:prstGeom>
        </p:spPr>
      </p:pic>
      <p:sp>
        <p:nvSpPr>
          <p:cNvPr id="2" name="Rectangle 1"/>
          <p:cNvSpPr/>
          <p:nvPr/>
        </p:nvSpPr>
        <p:spPr>
          <a:xfrm>
            <a:off x="1988752" y="2702000"/>
            <a:ext cx="1725292" cy="830997"/>
          </a:xfrm>
          <a:prstGeom prst="rect">
            <a:avLst/>
          </a:prstGeom>
        </p:spPr>
        <p:txBody>
          <a:bodyPr wrap="square">
            <a:spAutoFit/>
          </a:bodyPr>
          <a:lstStyle/>
          <a:p>
            <a:pPr algn="ctr"/>
            <a:r>
              <a:rPr lang="en-US" sz="1600" dirty="0"/>
              <a:t>Senior Coordinator</a:t>
            </a:r>
          </a:p>
          <a:p>
            <a:pPr algn="ctr"/>
            <a:r>
              <a:rPr lang="en-US" sz="1600" dirty="0"/>
              <a:t>Michelle Parrott</a:t>
            </a:r>
          </a:p>
        </p:txBody>
      </p:sp>
      <p:sp>
        <p:nvSpPr>
          <p:cNvPr id="5" name="TextBox 4"/>
          <p:cNvSpPr txBox="1"/>
          <p:nvPr/>
        </p:nvSpPr>
        <p:spPr>
          <a:xfrm>
            <a:off x="4156933" y="2664143"/>
            <a:ext cx="1600088" cy="584776"/>
          </a:xfrm>
          <a:prstGeom prst="rect">
            <a:avLst/>
          </a:prstGeom>
          <a:noFill/>
        </p:spPr>
        <p:txBody>
          <a:bodyPr wrap="square" rtlCol="0">
            <a:spAutoFit/>
          </a:bodyPr>
          <a:lstStyle/>
          <a:p>
            <a:r>
              <a:rPr lang="en-US" sz="1600" dirty="0" smtClean="0"/>
              <a:t>Coordinator</a:t>
            </a:r>
          </a:p>
          <a:p>
            <a:r>
              <a:rPr lang="en-US" sz="1600" dirty="0" smtClean="0"/>
              <a:t>Angie Thomas</a:t>
            </a:r>
            <a:endParaRPr lang="en-US" sz="1600" dirty="0"/>
          </a:p>
        </p:txBody>
      </p:sp>
      <p:pic>
        <p:nvPicPr>
          <p:cNvPr id="7" name="Picture 6" descr="Angie Thomas.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93611" y="1121903"/>
            <a:ext cx="1118704" cy="1450707"/>
          </a:xfrm>
          <a:prstGeom prst="rect">
            <a:avLst/>
          </a:prstGeom>
        </p:spPr>
      </p:pic>
      <p:sp>
        <p:nvSpPr>
          <p:cNvPr id="8" name="TextBox 7"/>
          <p:cNvSpPr txBox="1"/>
          <p:nvPr/>
        </p:nvSpPr>
        <p:spPr>
          <a:xfrm>
            <a:off x="168418" y="4701189"/>
            <a:ext cx="1085576"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1018507034"/>
      </p:ext>
    </p:extLst>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718515" y="3908497"/>
            <a:ext cx="2425485" cy="1248905"/>
          </a:xfrm>
          <a:prstGeom prst="rect">
            <a:avLst/>
          </a:prstGeom>
        </p:spPr>
      </p:pic>
      <p:sp>
        <p:nvSpPr>
          <p:cNvPr id="2" name="Title 1"/>
          <p:cNvSpPr>
            <a:spLocks noGrp="1"/>
          </p:cNvSpPr>
          <p:nvPr>
            <p:ph type="title"/>
          </p:nvPr>
        </p:nvSpPr>
        <p:spPr>
          <a:ln>
            <a:solidFill>
              <a:schemeClr val="tx2">
                <a:lumMod val="60000"/>
                <a:lumOff val="40000"/>
              </a:schemeClr>
            </a:solidFill>
          </a:ln>
        </p:spPr>
        <p:txBody>
          <a:bodyPr>
            <a:normAutofit fontScale="90000"/>
          </a:bodyPr>
          <a:lstStyle/>
          <a:p>
            <a:r>
              <a:rPr lang="en-US" sz="2800" dirty="0" smtClean="0"/>
              <a:t>Objectives for Session </a:t>
            </a:r>
            <a:r>
              <a:rPr lang="en-US" sz="2800" dirty="0" smtClean="0"/>
              <a:t>3 </a:t>
            </a:r>
            <a:r>
              <a:rPr lang="en-US" sz="2800" dirty="0" smtClean="0"/>
              <a:t/>
            </a:r>
            <a:br>
              <a:rPr lang="en-US" sz="2800" dirty="0" smtClean="0"/>
            </a:br>
            <a:r>
              <a:rPr lang="en-US" sz="2800" dirty="0" smtClean="0"/>
              <a:t>Marketing Ideas for Back-To-School Products of the Month</a:t>
            </a:r>
            <a:endParaRPr lang="en-US" sz="2800" dirty="0"/>
          </a:p>
        </p:txBody>
      </p:sp>
      <p:sp>
        <p:nvSpPr>
          <p:cNvPr id="3" name="Content Placeholder 2"/>
          <p:cNvSpPr>
            <a:spLocks noGrp="1"/>
          </p:cNvSpPr>
          <p:nvPr>
            <p:ph idx="1"/>
          </p:nvPr>
        </p:nvSpPr>
        <p:spPr>
          <a:xfrm>
            <a:off x="92989" y="1139125"/>
            <a:ext cx="8229601" cy="3942381"/>
          </a:xfrm>
        </p:spPr>
        <p:txBody>
          <a:bodyPr>
            <a:normAutofit fontScale="92500" lnSpcReduction="20000"/>
          </a:bodyPr>
          <a:lstStyle/>
          <a:p>
            <a:r>
              <a:rPr lang="en-US" sz="2000" dirty="0" smtClean="0"/>
              <a:t>To understand 2 key steps in the process of developing customers and business partners </a:t>
            </a:r>
            <a:r>
              <a:rPr lang="is-IS" sz="2000" dirty="0" smtClean="0"/>
              <a:t>…  </a:t>
            </a:r>
          </a:p>
          <a:p>
            <a:pPr marL="0" indent="0">
              <a:buNone/>
            </a:pPr>
            <a:r>
              <a:rPr lang="is-IS" sz="2000" dirty="0"/>
              <a:t>	</a:t>
            </a:r>
            <a:r>
              <a:rPr lang="is-IS" sz="2000" dirty="0" smtClean="0"/>
              <a:t>-- planting seeds (prospecting)  </a:t>
            </a:r>
          </a:p>
          <a:p>
            <a:pPr marL="0" indent="0">
              <a:buNone/>
            </a:pPr>
            <a:r>
              <a:rPr lang="is-IS" sz="2000" dirty="0"/>
              <a:t>	</a:t>
            </a:r>
            <a:r>
              <a:rPr lang="is-IS" sz="2000" dirty="0" smtClean="0"/>
              <a:t>-- and then watering them (marketing, wellness, product and business 								information).</a:t>
            </a:r>
          </a:p>
          <a:p>
            <a:r>
              <a:rPr lang="is-IS" sz="2000" dirty="0" smtClean="0"/>
              <a:t>To review the most effective events for presenting Back-to-School information .. </a:t>
            </a:r>
            <a:r>
              <a:rPr lang="en-US" sz="2000" dirty="0" smtClean="0"/>
              <a:t>P</a:t>
            </a:r>
            <a:r>
              <a:rPr lang="is-IS" sz="2000" dirty="0" smtClean="0"/>
              <a:t>roduct (we discussed last week) for keeping immune systems strong and brains healthy... </a:t>
            </a:r>
            <a:r>
              <a:rPr lang="en-US" sz="2000" dirty="0" smtClean="0"/>
              <a:t>A</a:t>
            </a:r>
            <a:r>
              <a:rPr lang="is-IS" sz="2000" dirty="0" smtClean="0"/>
              <a:t>nd home business information especially for moms and teachers .</a:t>
            </a:r>
          </a:p>
          <a:p>
            <a:r>
              <a:rPr lang="is-IS" sz="2000" dirty="0" smtClean="0"/>
              <a:t>To review ideas on closing our meetings and appointments and offering clear options.</a:t>
            </a:r>
          </a:p>
          <a:p>
            <a:r>
              <a:rPr lang="is-IS" sz="2000" dirty="0" smtClean="0"/>
              <a:t>To review several Face Book posts created by our resident genius M</a:t>
            </a:r>
            <a:r>
              <a:rPr lang="en-US" sz="2000" dirty="0" err="1" smtClean="0"/>
              <a:t>i</a:t>
            </a:r>
            <a:r>
              <a:rPr lang="is-IS" sz="2000" dirty="0" smtClean="0"/>
              <a:t>chelle P</a:t>
            </a:r>
            <a:r>
              <a:rPr lang="en-US" sz="2000" dirty="0" smtClean="0"/>
              <a:t>a</a:t>
            </a:r>
            <a:r>
              <a:rPr lang="is-IS" sz="2000" dirty="0" smtClean="0"/>
              <a:t>rrott &amp; Ashley to help us be more effective in our presence in Social media.    barb</a:t>
            </a:r>
          </a:p>
          <a:p>
            <a:endParaRPr lang="en-US" sz="2000" dirty="0" smtClean="0"/>
          </a:p>
        </p:txBody>
      </p:sp>
    </p:spTree>
    <p:extLst>
      <p:ext uri="{BB962C8B-B14F-4D97-AF65-F5344CB8AC3E}">
        <p14:creationId xmlns:p14="http://schemas.microsoft.com/office/powerpoint/2010/main" val="18220337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9306"/>
            <a:ext cx="5521454" cy="857250"/>
          </a:xfrm>
          <a:ln>
            <a:solidFill>
              <a:schemeClr val="tx2">
                <a:lumMod val="60000"/>
                <a:lumOff val="40000"/>
              </a:schemeClr>
            </a:solidFill>
          </a:ln>
        </p:spPr>
        <p:txBody>
          <a:bodyPr>
            <a:normAutofit fontScale="90000"/>
          </a:bodyPr>
          <a:lstStyle/>
          <a:p>
            <a:r>
              <a:rPr lang="en-US" sz="3200" dirty="0" smtClean="0"/>
              <a:t>Developing New Customers</a:t>
            </a:r>
            <a:br>
              <a:rPr lang="en-US" sz="3200" dirty="0" smtClean="0"/>
            </a:br>
            <a:r>
              <a:rPr lang="en-US" sz="3200" dirty="0" smtClean="0"/>
              <a:t>and New Distributors</a:t>
            </a:r>
            <a:endParaRPr lang="en-US" sz="3200" dirty="0"/>
          </a:p>
        </p:txBody>
      </p:sp>
      <p:sp>
        <p:nvSpPr>
          <p:cNvPr id="3" name="Content Placeholder 2"/>
          <p:cNvSpPr>
            <a:spLocks noGrp="1"/>
          </p:cNvSpPr>
          <p:nvPr>
            <p:ph idx="1"/>
          </p:nvPr>
        </p:nvSpPr>
        <p:spPr>
          <a:xfrm>
            <a:off x="1130354" y="1605164"/>
            <a:ext cx="7556447" cy="1577248"/>
          </a:xfrm>
        </p:spPr>
        <p:txBody>
          <a:bodyPr>
            <a:normAutofit/>
          </a:bodyPr>
          <a:lstStyle/>
          <a:p>
            <a:pPr marL="0" indent="0">
              <a:buNone/>
            </a:pPr>
            <a:r>
              <a:rPr lang="en-US" sz="2400" dirty="0" smtClean="0"/>
              <a:t>2 steps in developing new customers and distributors</a:t>
            </a:r>
            <a:r>
              <a:rPr lang="is-IS" sz="2400" dirty="0" smtClean="0"/>
              <a:t>…</a:t>
            </a:r>
          </a:p>
          <a:p>
            <a:pPr marL="0" indent="0">
              <a:buNone/>
            </a:pPr>
            <a:r>
              <a:rPr lang="is-IS" sz="2400" dirty="0" smtClean="0"/>
              <a:t>	1. </a:t>
            </a:r>
            <a:r>
              <a:rPr lang="en-US" sz="2400" dirty="0" smtClean="0"/>
              <a:t>P</a:t>
            </a:r>
            <a:r>
              <a:rPr lang="is-IS" sz="2400" dirty="0" smtClean="0"/>
              <a:t>lanting seeds  ( Prospecting ) </a:t>
            </a:r>
          </a:p>
          <a:p>
            <a:pPr marL="0" indent="0">
              <a:buNone/>
            </a:pPr>
            <a:r>
              <a:rPr lang="is-IS" sz="2400" dirty="0" smtClean="0"/>
              <a:t>	2. Watering them   ( Marketing ) </a:t>
            </a:r>
            <a:endParaRPr lang="en-US" sz="2400" dirty="0"/>
          </a:p>
        </p:txBody>
      </p:sp>
      <p:sp>
        <p:nvSpPr>
          <p:cNvPr id="4" name="TextBox 3"/>
          <p:cNvSpPr txBox="1"/>
          <p:nvPr/>
        </p:nvSpPr>
        <p:spPr>
          <a:xfrm>
            <a:off x="2051383" y="4644673"/>
            <a:ext cx="1381542" cy="369332"/>
          </a:xfrm>
          <a:prstGeom prst="rect">
            <a:avLst/>
          </a:prstGeom>
          <a:noFill/>
        </p:spPr>
        <p:txBody>
          <a:bodyPr wrap="square" rtlCol="0">
            <a:spAutoFit/>
          </a:bodyPr>
          <a:lstStyle/>
          <a:p>
            <a:r>
              <a:rPr lang="en-US" dirty="0" err="1" smtClean="0"/>
              <a:t>ashley</a:t>
            </a:r>
            <a:endParaRPr lang="en-US" dirty="0"/>
          </a:p>
        </p:txBody>
      </p:sp>
      <p:pic>
        <p:nvPicPr>
          <p:cNvPr id="5" name="Picture 4"/>
          <p:cNvPicPr>
            <a:picLocks noChangeAspect="1"/>
          </p:cNvPicPr>
          <p:nvPr/>
        </p:nvPicPr>
        <p:blipFill>
          <a:blip r:embed="rId2"/>
          <a:stretch>
            <a:fillRect/>
          </a:stretch>
        </p:blipFill>
        <p:spPr>
          <a:xfrm>
            <a:off x="5978656" y="2261187"/>
            <a:ext cx="3050215" cy="2752819"/>
          </a:xfrm>
          <a:prstGeom prst="rect">
            <a:avLst/>
          </a:prstGeom>
        </p:spPr>
      </p:pic>
    </p:spTree>
    <p:extLst>
      <p:ext uri="{BB962C8B-B14F-4D97-AF65-F5344CB8AC3E}">
        <p14:creationId xmlns:p14="http://schemas.microsoft.com/office/powerpoint/2010/main" val="24087319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2">
                <a:lumMod val="60000"/>
                <a:lumOff val="40000"/>
              </a:schemeClr>
            </a:solidFill>
          </a:ln>
        </p:spPr>
        <p:txBody>
          <a:bodyPr>
            <a:normAutofit/>
          </a:bodyPr>
          <a:lstStyle/>
          <a:p>
            <a:r>
              <a:rPr lang="en-US" sz="3200" dirty="0" smtClean="0"/>
              <a:t>People Trust and Appreciate You FIRST</a:t>
            </a:r>
            <a:endParaRPr lang="en-US" sz="3200" dirty="0"/>
          </a:p>
        </p:txBody>
      </p:sp>
      <p:sp>
        <p:nvSpPr>
          <p:cNvPr id="3" name="Content Placeholder 2"/>
          <p:cNvSpPr>
            <a:spLocks noGrp="1"/>
          </p:cNvSpPr>
          <p:nvPr>
            <p:ph idx="1"/>
          </p:nvPr>
        </p:nvSpPr>
        <p:spPr>
          <a:xfrm>
            <a:off x="1339680" y="1063230"/>
            <a:ext cx="6168101" cy="698129"/>
          </a:xfrm>
          <a:ln>
            <a:solidFill>
              <a:schemeClr val="tx2">
                <a:lumMod val="60000"/>
                <a:lumOff val="40000"/>
              </a:schemeClr>
            </a:solidFill>
          </a:ln>
        </p:spPr>
        <p:txBody>
          <a:bodyPr>
            <a:normAutofit/>
          </a:bodyPr>
          <a:lstStyle/>
          <a:p>
            <a:pPr marL="0" indent="0">
              <a:buNone/>
            </a:pPr>
            <a:r>
              <a:rPr lang="en-US" sz="2800" dirty="0" smtClean="0"/>
              <a:t>THEN they will listen to what you share.</a:t>
            </a:r>
            <a:endParaRPr lang="en-US" sz="2800" dirty="0"/>
          </a:p>
        </p:txBody>
      </p:sp>
      <p:sp>
        <p:nvSpPr>
          <p:cNvPr id="4" name="TextBox 3"/>
          <p:cNvSpPr txBox="1"/>
          <p:nvPr/>
        </p:nvSpPr>
        <p:spPr>
          <a:xfrm>
            <a:off x="1241994" y="1898280"/>
            <a:ext cx="6935625" cy="1938992"/>
          </a:xfrm>
          <a:prstGeom prst="rect">
            <a:avLst/>
          </a:prstGeom>
          <a:noFill/>
          <a:ln>
            <a:solidFill>
              <a:schemeClr val="tx2">
                <a:lumMod val="60000"/>
                <a:lumOff val="40000"/>
              </a:schemeClr>
            </a:solidFill>
          </a:ln>
        </p:spPr>
        <p:txBody>
          <a:bodyPr wrap="square" rtlCol="0">
            <a:spAutoFit/>
          </a:bodyPr>
          <a:lstStyle/>
          <a:p>
            <a:r>
              <a:rPr lang="en-US" sz="2400" dirty="0" smtClean="0"/>
              <a:t>This is part of the process of “branding ourselves”.</a:t>
            </a:r>
          </a:p>
          <a:p>
            <a:endParaRPr lang="en-US" sz="2400" dirty="0"/>
          </a:p>
          <a:p>
            <a:r>
              <a:rPr lang="en-US" sz="2400" dirty="0" smtClean="0"/>
              <a:t>“ People fall in love with you and who you are and 	what you stand for </a:t>
            </a:r>
            <a:r>
              <a:rPr lang="is-IS" sz="2400" dirty="0" smtClean="0"/>
              <a:t>…</a:t>
            </a:r>
          </a:p>
          <a:p>
            <a:r>
              <a:rPr lang="en-US" sz="2400" dirty="0"/>
              <a:t>i</a:t>
            </a:r>
            <a:r>
              <a:rPr lang="is-IS" sz="2400" dirty="0" smtClean="0"/>
              <a:t>n order for them to fall in love with what you do.”</a:t>
            </a:r>
            <a:r>
              <a:rPr lang="en-US" sz="2400" dirty="0" smtClean="0"/>
              <a:t> </a:t>
            </a:r>
            <a:endParaRPr lang="en-US" sz="2400" dirty="0"/>
          </a:p>
        </p:txBody>
      </p:sp>
      <p:sp>
        <p:nvSpPr>
          <p:cNvPr id="5" name="TextBox 4"/>
          <p:cNvSpPr txBox="1"/>
          <p:nvPr/>
        </p:nvSpPr>
        <p:spPr>
          <a:xfrm>
            <a:off x="739616" y="3964055"/>
            <a:ext cx="7814787" cy="646331"/>
          </a:xfrm>
          <a:prstGeom prst="rect">
            <a:avLst/>
          </a:prstGeom>
          <a:noFill/>
          <a:ln>
            <a:solidFill>
              <a:schemeClr val="tx2">
                <a:lumMod val="60000"/>
                <a:lumOff val="40000"/>
              </a:schemeClr>
            </a:solidFill>
          </a:ln>
        </p:spPr>
        <p:txBody>
          <a:bodyPr wrap="square" rtlCol="0">
            <a:spAutoFit/>
          </a:bodyPr>
          <a:lstStyle/>
          <a:p>
            <a:r>
              <a:rPr lang="en-US" dirty="0" smtClean="0"/>
              <a:t>If we only post messages about the business</a:t>
            </a:r>
            <a:r>
              <a:rPr lang="is-IS" dirty="0" smtClean="0"/>
              <a:t>…   people don’t care.</a:t>
            </a:r>
          </a:p>
          <a:p>
            <a:r>
              <a:rPr lang="is-IS" dirty="0" smtClean="0"/>
              <a:t>But if you make relatable posts,  they are eager to hear what else you have to say.</a:t>
            </a:r>
            <a:endParaRPr lang="en-US" dirty="0"/>
          </a:p>
        </p:txBody>
      </p:sp>
      <p:sp>
        <p:nvSpPr>
          <p:cNvPr id="6" name="TextBox 5"/>
          <p:cNvSpPr txBox="1"/>
          <p:nvPr/>
        </p:nvSpPr>
        <p:spPr>
          <a:xfrm>
            <a:off x="8177618" y="1270172"/>
            <a:ext cx="966383" cy="369332"/>
          </a:xfrm>
          <a:prstGeom prst="rect">
            <a:avLst/>
          </a:prstGeom>
          <a:noFill/>
        </p:spPr>
        <p:txBody>
          <a:bodyPr wrap="square" rtlCol="0">
            <a:spAutoFit/>
          </a:bodyPr>
          <a:lstStyle/>
          <a:p>
            <a:r>
              <a:rPr lang="en-US" dirty="0" err="1" smtClean="0"/>
              <a:t>ashley</a:t>
            </a:r>
            <a:endParaRPr lang="en-US" dirty="0"/>
          </a:p>
        </p:txBody>
      </p:sp>
    </p:spTree>
    <p:extLst>
      <p:ext uri="{BB962C8B-B14F-4D97-AF65-F5344CB8AC3E}">
        <p14:creationId xmlns:p14="http://schemas.microsoft.com/office/powerpoint/2010/main" val="378665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787" y="205979"/>
            <a:ext cx="5892315" cy="857250"/>
          </a:xfrm>
        </p:spPr>
        <p:txBody>
          <a:bodyPr>
            <a:normAutofit/>
          </a:bodyPr>
          <a:lstStyle/>
          <a:p>
            <a:r>
              <a:rPr lang="en-US" sz="3600" dirty="0" smtClean="0"/>
              <a:t>The Impact of Live Video </a:t>
            </a:r>
            <a:r>
              <a:rPr lang="is-IS" sz="3600" dirty="0" smtClean="0"/>
              <a:t>…</a:t>
            </a:r>
            <a:endParaRPr lang="en-US" sz="3600" dirty="0"/>
          </a:p>
        </p:txBody>
      </p:sp>
      <p:sp>
        <p:nvSpPr>
          <p:cNvPr id="3" name="Content Placeholder 2"/>
          <p:cNvSpPr>
            <a:spLocks noGrp="1"/>
          </p:cNvSpPr>
          <p:nvPr>
            <p:ph idx="1"/>
          </p:nvPr>
        </p:nvSpPr>
        <p:spPr>
          <a:xfrm>
            <a:off x="275787" y="960930"/>
            <a:ext cx="7762283" cy="793177"/>
          </a:xfrm>
        </p:spPr>
        <p:txBody>
          <a:bodyPr>
            <a:normAutofit lnSpcReduction="10000"/>
          </a:bodyPr>
          <a:lstStyle/>
          <a:p>
            <a:pPr marL="0" indent="0">
              <a:buNone/>
            </a:pPr>
            <a:r>
              <a:rPr lang="en-US" sz="2400" dirty="0" smtClean="0"/>
              <a:t>People can see you .. your eyes, your face, your expressions , your sincerity .. They buy WHO YOU ARE.</a:t>
            </a:r>
          </a:p>
          <a:p>
            <a:endParaRPr lang="en-US" sz="2400" dirty="0"/>
          </a:p>
        </p:txBody>
      </p:sp>
      <p:sp>
        <p:nvSpPr>
          <p:cNvPr id="4" name="TextBox 3"/>
          <p:cNvSpPr txBox="1"/>
          <p:nvPr/>
        </p:nvSpPr>
        <p:spPr>
          <a:xfrm>
            <a:off x="457201" y="2205355"/>
            <a:ext cx="4371222" cy="400110"/>
          </a:xfrm>
          <a:prstGeom prst="rect">
            <a:avLst/>
          </a:prstGeom>
          <a:noFill/>
          <a:ln>
            <a:solidFill>
              <a:schemeClr val="tx2">
                <a:lumMod val="60000"/>
                <a:lumOff val="40000"/>
              </a:schemeClr>
            </a:solidFill>
          </a:ln>
        </p:spPr>
        <p:txBody>
          <a:bodyPr wrap="square" rtlCol="0">
            <a:spAutoFit/>
          </a:bodyPr>
          <a:lstStyle/>
          <a:p>
            <a:r>
              <a:rPr lang="en-US" sz="2000" dirty="0" smtClean="0"/>
              <a:t>So ... The question is ...  Who are you?</a:t>
            </a:r>
          </a:p>
        </p:txBody>
      </p:sp>
      <p:pic>
        <p:nvPicPr>
          <p:cNvPr id="5" name="Picture 4"/>
          <p:cNvPicPr>
            <a:picLocks noChangeAspect="1"/>
          </p:cNvPicPr>
          <p:nvPr/>
        </p:nvPicPr>
        <p:blipFill>
          <a:blip r:embed="rId2"/>
          <a:stretch>
            <a:fillRect/>
          </a:stretch>
        </p:blipFill>
        <p:spPr>
          <a:xfrm>
            <a:off x="5810419" y="1524230"/>
            <a:ext cx="2757938" cy="2663657"/>
          </a:xfrm>
          <a:prstGeom prst="rect">
            <a:avLst/>
          </a:prstGeom>
        </p:spPr>
      </p:pic>
      <p:sp>
        <p:nvSpPr>
          <p:cNvPr id="6" name="Rectangle 5"/>
          <p:cNvSpPr/>
          <p:nvPr/>
        </p:nvSpPr>
        <p:spPr>
          <a:xfrm>
            <a:off x="275785" y="2856059"/>
            <a:ext cx="4915466" cy="2031325"/>
          </a:xfrm>
          <a:prstGeom prst="rect">
            <a:avLst/>
          </a:prstGeom>
        </p:spPr>
        <p:txBody>
          <a:bodyPr wrap="square">
            <a:spAutoFit/>
          </a:bodyPr>
          <a:lstStyle/>
          <a:p>
            <a:pPr marL="285750" indent="-285750">
              <a:buFont typeface="Arial"/>
              <a:buChar char="•"/>
            </a:pPr>
            <a:r>
              <a:rPr lang="en-US" dirty="0"/>
              <a:t>Let people know </a:t>
            </a:r>
            <a:r>
              <a:rPr lang="en-US" dirty="0" smtClean="0"/>
              <a:t>...  </a:t>
            </a:r>
            <a:r>
              <a:rPr lang="en-US" dirty="0"/>
              <a:t>What you care about</a:t>
            </a:r>
          </a:p>
          <a:p>
            <a:pPr marL="285750" indent="-285750">
              <a:buFont typeface="Arial"/>
              <a:buChar char="•"/>
            </a:pPr>
            <a:r>
              <a:rPr lang="en-US" dirty="0"/>
              <a:t>Let them see you as you live </a:t>
            </a:r>
            <a:r>
              <a:rPr lang="en-US" dirty="0" smtClean="0"/>
              <a:t>... </a:t>
            </a:r>
            <a:r>
              <a:rPr lang="en-US" dirty="0"/>
              <a:t>Kids playing, dogs barking, in your pajamas, or gardening clothes, or after a work-out, </a:t>
            </a:r>
            <a:r>
              <a:rPr lang="en-US" dirty="0" smtClean="0"/>
              <a:t>etc.</a:t>
            </a:r>
            <a:endParaRPr lang="en-US" dirty="0"/>
          </a:p>
          <a:p>
            <a:pPr marL="285750" indent="-285750">
              <a:buFont typeface="Arial"/>
              <a:buChar char="•"/>
            </a:pPr>
            <a:r>
              <a:rPr lang="en-US" dirty="0"/>
              <a:t>Ashley Live video </a:t>
            </a:r>
            <a:r>
              <a:rPr lang="is-IS" dirty="0"/>
              <a:t>…  </a:t>
            </a:r>
            <a:r>
              <a:rPr lang="is-IS" dirty="0" smtClean="0"/>
              <a:t>“Don’t </a:t>
            </a:r>
            <a:r>
              <a:rPr lang="is-IS" dirty="0"/>
              <a:t>be afraid to fail </a:t>
            </a:r>
            <a:r>
              <a:rPr lang="is-IS" dirty="0" smtClean="0"/>
              <a:t>...  				</a:t>
            </a:r>
            <a:r>
              <a:rPr lang="is-IS" dirty="0"/>
              <a:t>	</a:t>
            </a:r>
            <a:r>
              <a:rPr lang="is-IS" dirty="0" smtClean="0"/>
              <a:t>Be </a:t>
            </a:r>
            <a:r>
              <a:rPr lang="is-IS" dirty="0"/>
              <a:t>afraid not to try.”  						</a:t>
            </a:r>
            <a:r>
              <a:rPr lang="is-IS" dirty="0" smtClean="0"/>
              <a:t>	1000 </a:t>
            </a:r>
            <a:r>
              <a:rPr lang="is-IS" dirty="0"/>
              <a:t>views</a:t>
            </a:r>
            <a:endParaRPr lang="en-US" dirty="0"/>
          </a:p>
        </p:txBody>
      </p:sp>
      <p:sp>
        <p:nvSpPr>
          <p:cNvPr id="7" name="TextBox 6"/>
          <p:cNvSpPr txBox="1"/>
          <p:nvPr/>
        </p:nvSpPr>
        <p:spPr>
          <a:xfrm>
            <a:off x="7940385" y="4285087"/>
            <a:ext cx="1203617" cy="369332"/>
          </a:xfrm>
          <a:prstGeom prst="rect">
            <a:avLst/>
          </a:prstGeom>
          <a:noFill/>
        </p:spPr>
        <p:txBody>
          <a:bodyPr wrap="square" rtlCol="0">
            <a:spAutoFit/>
          </a:bodyPr>
          <a:lstStyle/>
          <a:p>
            <a:r>
              <a:rPr lang="en-US" dirty="0" err="1" smtClean="0"/>
              <a:t>ashley</a:t>
            </a:r>
            <a:endParaRPr lang="en-US" dirty="0"/>
          </a:p>
        </p:txBody>
      </p:sp>
    </p:spTree>
    <p:extLst>
      <p:ext uri="{BB962C8B-B14F-4D97-AF65-F5344CB8AC3E}">
        <p14:creationId xmlns:p14="http://schemas.microsoft.com/office/powerpoint/2010/main" val="2868226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519834"/>
          </a:xfrm>
        </p:spPr>
        <p:txBody>
          <a:bodyPr>
            <a:normAutofit fontScale="90000"/>
          </a:bodyPr>
          <a:lstStyle/>
          <a:p>
            <a:r>
              <a:rPr lang="is-IS" sz="2800" dirty="0"/>
              <a:t>Create live video – </a:t>
            </a:r>
            <a:br>
              <a:rPr lang="is-IS" sz="2800" dirty="0"/>
            </a:br>
            <a:endParaRPr lang="en-US" sz="2800" dirty="0"/>
          </a:p>
        </p:txBody>
      </p:sp>
      <p:sp>
        <p:nvSpPr>
          <p:cNvPr id="3" name="Content Placeholder 2"/>
          <p:cNvSpPr>
            <a:spLocks noGrp="1"/>
          </p:cNvSpPr>
          <p:nvPr>
            <p:ph idx="1"/>
          </p:nvPr>
        </p:nvSpPr>
        <p:spPr>
          <a:xfrm>
            <a:off x="457200" y="586000"/>
            <a:ext cx="8229600" cy="4557500"/>
          </a:xfrm>
        </p:spPr>
        <p:txBody>
          <a:bodyPr>
            <a:normAutofit fontScale="92500" lnSpcReduction="20000"/>
          </a:bodyPr>
          <a:lstStyle/>
          <a:p>
            <a:pPr marL="0" indent="0">
              <a:buNone/>
            </a:pPr>
            <a:r>
              <a:rPr lang="is-IS" sz="2000" dirty="0" smtClean="0"/>
              <a:t>1. introduce yourself (Hey Ashley here) </a:t>
            </a:r>
          </a:p>
          <a:p>
            <a:pPr marL="0" indent="0">
              <a:buNone/>
            </a:pPr>
            <a:r>
              <a:rPr lang="is-IS" sz="2000" dirty="0" smtClean="0"/>
              <a:t>2. state your objective. </a:t>
            </a:r>
            <a:r>
              <a:rPr lang="en-US" sz="2000" dirty="0" smtClean="0"/>
              <a:t>T</a:t>
            </a:r>
            <a:r>
              <a:rPr lang="is-IS" sz="2000" dirty="0" smtClean="0"/>
              <a:t>he reason I am hopping on today is I wanted to talk to you about health challenges as our kids are heading back to school </a:t>
            </a:r>
          </a:p>
          <a:p>
            <a:pPr marL="0" indent="0">
              <a:buNone/>
            </a:pPr>
            <a:r>
              <a:rPr lang="is-IS" sz="2000" dirty="0" smtClean="0"/>
              <a:t>3. 1 or 2 minutes for information   (I am shocked by son is not sick yet when last year he was after first 2 weeks of school etc.) </a:t>
            </a:r>
          </a:p>
          <a:p>
            <a:pPr marL="0" indent="0">
              <a:buNone/>
            </a:pPr>
            <a:r>
              <a:rPr lang="is-IS" sz="2000" dirty="0" smtClean="0"/>
              <a:t>4. Call to action – I just wanted to share because I want to help whoever wants help. Comment below if you are looking for nutritonal support for your kids... </a:t>
            </a:r>
          </a:p>
          <a:p>
            <a:r>
              <a:rPr lang="is-IS" sz="2000" dirty="0" smtClean="0"/>
              <a:t> the magic happens after the live video  “School </a:t>
            </a:r>
            <a:r>
              <a:rPr lang="is-IS" sz="2000" dirty="0"/>
              <a:t>has been back in session 2 weeks and already I am seeing posts about sick kids. That was our family a year ago</a:t>
            </a:r>
            <a:r>
              <a:rPr lang="is-IS" sz="2000" dirty="0" smtClean="0"/>
              <a:t>... </a:t>
            </a:r>
            <a:r>
              <a:rPr lang="is-IS" sz="2000" dirty="0"/>
              <a:t>So grateful to my friend, M</a:t>
            </a:r>
            <a:r>
              <a:rPr lang="en-US" sz="2000" dirty="0"/>
              <a:t>a</a:t>
            </a:r>
            <a:r>
              <a:rPr lang="is-IS" sz="2000" dirty="0"/>
              <a:t>ry, who told me how to change their food and add a few key </a:t>
            </a:r>
            <a:r>
              <a:rPr lang="is-IS" sz="2000" dirty="0" smtClean="0"/>
              <a:t>vitamins... </a:t>
            </a:r>
            <a:r>
              <a:rPr lang="is-IS" sz="2000" dirty="0"/>
              <a:t>WHAT A DIFFERENCE! “</a:t>
            </a:r>
          </a:p>
          <a:p>
            <a:r>
              <a:rPr lang="en-US" sz="2000" dirty="0" smtClean="0"/>
              <a:t>ex of possible topic  -- </a:t>
            </a:r>
            <a:r>
              <a:rPr lang="is-IS" sz="2000" dirty="0" smtClean="0"/>
              <a:t>How </a:t>
            </a:r>
            <a:r>
              <a:rPr lang="is-IS" sz="2000" dirty="0"/>
              <a:t>difficult it was when working full-time and have your child wake up </a:t>
            </a:r>
            <a:r>
              <a:rPr lang="is-IS" sz="2000" dirty="0" smtClean="0"/>
              <a:t>sick... </a:t>
            </a:r>
            <a:r>
              <a:rPr lang="en-US" sz="2000" dirty="0" smtClean="0"/>
              <a:t>A</a:t>
            </a:r>
            <a:r>
              <a:rPr lang="is-IS" sz="2000" dirty="0" smtClean="0"/>
              <a:t>nd cost associated (if they miss day care, still pay for it, medications, missed income) </a:t>
            </a:r>
            <a:endParaRPr lang="is-IS" sz="2000" dirty="0"/>
          </a:p>
          <a:p>
            <a:r>
              <a:rPr lang="is-IS" sz="2000" dirty="0"/>
              <a:t>Or photo of medicine no longer needed with expired dates</a:t>
            </a:r>
            <a:r>
              <a:rPr lang="is-IS" sz="2000" dirty="0" smtClean="0"/>
              <a:t>. </a:t>
            </a:r>
            <a:r>
              <a:rPr lang="en-US" sz="2000" dirty="0" smtClean="0"/>
              <a:t>A</a:t>
            </a:r>
            <a:r>
              <a:rPr lang="is-IS" sz="2000" dirty="0" smtClean="0"/>
              <a:t>nd cost of being well vs being sick.  (Summer Strategies #2 7-7-16 Face Book Strategies)</a:t>
            </a:r>
            <a:endParaRPr lang="is-IS" sz="2000" dirty="0"/>
          </a:p>
          <a:p>
            <a:pPr marL="0" indent="0">
              <a:buNone/>
            </a:pPr>
            <a:r>
              <a:rPr lang="en-US" sz="2100" dirty="0" smtClean="0"/>
              <a:t>						</a:t>
            </a:r>
            <a:r>
              <a:rPr lang="en-US" sz="2100" dirty="0" err="1" smtClean="0"/>
              <a:t>ashley</a:t>
            </a:r>
            <a:endParaRPr lang="en-US" sz="2100" dirty="0"/>
          </a:p>
        </p:txBody>
      </p:sp>
    </p:spTree>
    <p:extLst>
      <p:ext uri="{BB962C8B-B14F-4D97-AF65-F5344CB8AC3E}">
        <p14:creationId xmlns:p14="http://schemas.microsoft.com/office/powerpoint/2010/main" val="25890818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676" y="205979"/>
            <a:ext cx="7641450" cy="857250"/>
          </a:xfrm>
          <a:ln>
            <a:solidFill>
              <a:schemeClr val="bg2">
                <a:lumMod val="50000"/>
              </a:schemeClr>
            </a:solidFill>
          </a:ln>
        </p:spPr>
        <p:txBody>
          <a:bodyPr>
            <a:normAutofit fontScale="90000"/>
          </a:bodyPr>
          <a:lstStyle/>
          <a:p>
            <a:r>
              <a:rPr lang="en-US" sz="3200" dirty="0" smtClean="0"/>
              <a:t>Branding Ourselves – </a:t>
            </a:r>
            <a:br>
              <a:rPr lang="en-US" sz="3200" dirty="0" smtClean="0"/>
            </a:br>
            <a:r>
              <a:rPr lang="en-US" sz="3200" dirty="0" smtClean="0"/>
              <a:t>Drawing Out Our Most</a:t>
            </a:r>
            <a:r>
              <a:rPr lang="en-US" sz="3200" dirty="0"/>
              <a:t> </a:t>
            </a:r>
            <a:r>
              <a:rPr lang="en-US" sz="3200" dirty="0" smtClean="0"/>
              <a:t>Authentic Self</a:t>
            </a:r>
            <a:endParaRPr lang="en-US" sz="3200" dirty="0"/>
          </a:p>
        </p:txBody>
      </p:sp>
      <p:sp>
        <p:nvSpPr>
          <p:cNvPr id="3" name="Content Placeholder 2"/>
          <p:cNvSpPr>
            <a:spLocks noGrp="1"/>
          </p:cNvSpPr>
          <p:nvPr>
            <p:ph idx="1"/>
          </p:nvPr>
        </p:nvSpPr>
        <p:spPr>
          <a:xfrm>
            <a:off x="317651" y="1063230"/>
            <a:ext cx="7608778" cy="1438757"/>
          </a:xfrm>
        </p:spPr>
        <p:txBody>
          <a:bodyPr>
            <a:normAutofit/>
          </a:bodyPr>
          <a:lstStyle/>
          <a:p>
            <a:pPr marL="0" indent="0">
              <a:buNone/>
            </a:pPr>
            <a:r>
              <a:rPr lang="en-US" sz="2000" dirty="0" smtClean="0"/>
              <a:t>Let’s assume every person has what it takes to be successful... 	when they are willing to :</a:t>
            </a:r>
          </a:p>
          <a:p>
            <a:pPr marL="0" indent="0">
              <a:buNone/>
            </a:pPr>
            <a:r>
              <a:rPr lang="en-US" sz="2000" dirty="0"/>
              <a:t>	</a:t>
            </a:r>
            <a:r>
              <a:rPr lang="en-US" sz="2000" dirty="0" smtClean="0"/>
              <a:t>1. Develop self-awareness --   where we shine... where we suck </a:t>
            </a:r>
          </a:p>
          <a:p>
            <a:pPr marL="0" indent="0">
              <a:buNone/>
            </a:pPr>
            <a:r>
              <a:rPr lang="en-US" sz="2000" dirty="0"/>
              <a:t>	</a:t>
            </a:r>
            <a:r>
              <a:rPr lang="en-US" sz="2000" dirty="0" smtClean="0"/>
              <a:t>2. Coachable – willing to grow and learn and get better.</a:t>
            </a:r>
          </a:p>
          <a:p>
            <a:pPr marL="0" indent="0">
              <a:buNone/>
            </a:pPr>
            <a:endParaRPr lang="is-IS" sz="2000" dirty="0" smtClean="0"/>
          </a:p>
          <a:p>
            <a:pPr marL="0" indent="0">
              <a:buNone/>
            </a:pPr>
            <a:endParaRPr lang="en-US" sz="2000" dirty="0"/>
          </a:p>
        </p:txBody>
      </p:sp>
      <p:pic>
        <p:nvPicPr>
          <p:cNvPr id="4" name="Picture 3"/>
          <p:cNvPicPr>
            <a:picLocks noChangeAspect="1"/>
          </p:cNvPicPr>
          <p:nvPr/>
        </p:nvPicPr>
        <p:blipFill>
          <a:blip r:embed="rId2"/>
          <a:stretch>
            <a:fillRect/>
          </a:stretch>
        </p:blipFill>
        <p:spPr>
          <a:xfrm>
            <a:off x="6492637" y="2501988"/>
            <a:ext cx="2540484" cy="2418024"/>
          </a:xfrm>
          <a:prstGeom prst="rect">
            <a:avLst/>
          </a:prstGeom>
        </p:spPr>
      </p:pic>
      <p:sp>
        <p:nvSpPr>
          <p:cNvPr id="5" name="Rectangle 4"/>
          <p:cNvSpPr/>
          <p:nvPr/>
        </p:nvSpPr>
        <p:spPr>
          <a:xfrm>
            <a:off x="987489" y="3719684"/>
            <a:ext cx="4734052" cy="1200329"/>
          </a:xfrm>
          <a:prstGeom prst="rect">
            <a:avLst/>
          </a:prstGeom>
          <a:ln>
            <a:solidFill>
              <a:schemeClr val="bg2">
                <a:lumMod val="50000"/>
              </a:schemeClr>
            </a:solidFill>
          </a:ln>
        </p:spPr>
        <p:txBody>
          <a:bodyPr wrap="square">
            <a:spAutoFit/>
          </a:bodyPr>
          <a:lstStyle/>
          <a:p>
            <a:r>
              <a:rPr lang="is-IS" dirty="0"/>
              <a:t>So when we post on </a:t>
            </a:r>
            <a:r>
              <a:rPr lang="is-IS" dirty="0" smtClean="0"/>
              <a:t>Facebook</a:t>
            </a:r>
            <a:r>
              <a:rPr lang="is-IS" dirty="0"/>
              <a:t>, share what we care </a:t>
            </a:r>
            <a:r>
              <a:rPr lang="is-IS" dirty="0" smtClean="0"/>
              <a:t>about... </a:t>
            </a:r>
            <a:r>
              <a:rPr lang="is-IS" dirty="0"/>
              <a:t>not what we think every body else wants to hear... </a:t>
            </a:r>
            <a:r>
              <a:rPr lang="en-US" dirty="0"/>
              <a:t>o</a:t>
            </a:r>
            <a:r>
              <a:rPr lang="is-IS" dirty="0"/>
              <a:t>r fear judgment by others. </a:t>
            </a:r>
          </a:p>
          <a:p>
            <a:r>
              <a:rPr lang="en-US" dirty="0" err="1"/>
              <a:t>ashley</a:t>
            </a:r>
            <a:endParaRPr lang="en-US" dirty="0"/>
          </a:p>
        </p:txBody>
      </p:sp>
      <p:sp>
        <p:nvSpPr>
          <p:cNvPr id="6" name="Rectangle 5"/>
          <p:cNvSpPr/>
          <p:nvPr/>
        </p:nvSpPr>
        <p:spPr>
          <a:xfrm>
            <a:off x="317651" y="2501987"/>
            <a:ext cx="6087684" cy="1200329"/>
          </a:xfrm>
          <a:prstGeom prst="rect">
            <a:avLst/>
          </a:prstGeom>
          <a:ln>
            <a:solidFill>
              <a:schemeClr val="bg2">
                <a:lumMod val="50000"/>
              </a:schemeClr>
            </a:solidFill>
          </a:ln>
        </p:spPr>
        <p:txBody>
          <a:bodyPr wrap="square">
            <a:spAutoFit/>
          </a:bodyPr>
          <a:lstStyle/>
          <a:p>
            <a:r>
              <a:rPr lang="en-US" dirty="0"/>
              <a:t>When coaching business partners, our goal is not to change people into something they are </a:t>
            </a:r>
            <a:r>
              <a:rPr lang="en-US" dirty="0" smtClean="0"/>
              <a:t>not... </a:t>
            </a:r>
            <a:r>
              <a:rPr lang="en-US" dirty="0"/>
              <a:t>But </a:t>
            </a:r>
            <a:r>
              <a:rPr lang="en-US" dirty="0" smtClean="0"/>
              <a:t>rather</a:t>
            </a:r>
            <a:r>
              <a:rPr lang="is-IS" dirty="0" smtClean="0"/>
              <a:t>…  </a:t>
            </a:r>
            <a:r>
              <a:rPr lang="is-IS" dirty="0"/>
              <a:t>to draw out who they </a:t>
            </a:r>
            <a:r>
              <a:rPr lang="is-IS" dirty="0" smtClean="0"/>
              <a:t>are... </a:t>
            </a:r>
            <a:r>
              <a:rPr lang="en-US" dirty="0"/>
              <a:t>A</a:t>
            </a:r>
            <a:r>
              <a:rPr lang="is-IS" dirty="0"/>
              <a:t>nd help them see their gifts and talents and </a:t>
            </a:r>
            <a:r>
              <a:rPr lang="is-IS" dirty="0" smtClean="0"/>
              <a:t>contributions.</a:t>
            </a:r>
            <a:endParaRPr lang="en-US" dirty="0"/>
          </a:p>
        </p:txBody>
      </p:sp>
    </p:spTree>
    <p:extLst>
      <p:ext uri="{BB962C8B-B14F-4D97-AF65-F5344CB8AC3E}">
        <p14:creationId xmlns:p14="http://schemas.microsoft.com/office/powerpoint/2010/main" val="261996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71221" r="-71221"/>
          <a:stretch>
            <a:fillRect/>
          </a:stretch>
        </p:blipFill>
        <p:spPr>
          <a:xfrm>
            <a:off x="-625674" y="418739"/>
            <a:ext cx="10124068" cy="4175885"/>
          </a:xfrm>
        </p:spPr>
      </p:pic>
    </p:spTree>
    <p:extLst>
      <p:ext uri="{BB962C8B-B14F-4D97-AF65-F5344CB8AC3E}">
        <p14:creationId xmlns:p14="http://schemas.microsoft.com/office/powerpoint/2010/main" val="26620578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2902"/>
            <a:ext cx="8229600" cy="619965"/>
          </a:xfrm>
          <a:ln>
            <a:solidFill>
              <a:srgbClr val="3366FF"/>
            </a:solidFill>
          </a:ln>
        </p:spPr>
        <p:txBody>
          <a:bodyPr>
            <a:normAutofit/>
          </a:bodyPr>
          <a:lstStyle/>
          <a:p>
            <a:r>
              <a:rPr lang="en-US" sz="2800" dirty="0" smtClean="0"/>
              <a:t>Jim </a:t>
            </a:r>
            <a:r>
              <a:rPr lang="en-US" sz="2800" dirty="0" err="1" smtClean="0"/>
              <a:t>Rohn</a:t>
            </a:r>
            <a:r>
              <a:rPr lang="en-US" sz="2800" dirty="0"/>
              <a:t>: Success Must Be Attracted, Not </a:t>
            </a:r>
            <a:r>
              <a:rPr lang="en-US" sz="2800" dirty="0" smtClean="0"/>
              <a:t>Pursued</a:t>
            </a:r>
            <a:endParaRPr lang="en-US" sz="2800" dirty="0"/>
          </a:p>
        </p:txBody>
      </p:sp>
      <p:sp>
        <p:nvSpPr>
          <p:cNvPr id="3" name="Content Placeholder 2"/>
          <p:cNvSpPr>
            <a:spLocks noGrp="1"/>
          </p:cNvSpPr>
          <p:nvPr>
            <p:ph idx="1"/>
          </p:nvPr>
        </p:nvSpPr>
        <p:spPr>
          <a:xfrm>
            <a:off x="457202" y="962866"/>
            <a:ext cx="7022669" cy="2191628"/>
          </a:xfrm>
        </p:spPr>
        <p:txBody>
          <a:bodyPr>
            <a:normAutofit/>
          </a:bodyPr>
          <a:lstStyle/>
          <a:p>
            <a:pPr marL="0" indent="0">
              <a:buNone/>
            </a:pPr>
            <a:r>
              <a:rPr lang="en-US" sz="2400" dirty="0" smtClean="0"/>
              <a:t>	</a:t>
            </a:r>
            <a:r>
              <a:rPr lang="en-US" sz="2000" dirty="0" smtClean="0"/>
              <a:t>Our </a:t>
            </a:r>
            <a:r>
              <a:rPr lang="en-US" sz="2000" dirty="0"/>
              <a:t>objective must </a:t>
            </a:r>
            <a:r>
              <a:rPr lang="en-US" sz="2000" dirty="0" smtClean="0"/>
              <a:t>be –</a:t>
            </a:r>
          </a:p>
          <a:p>
            <a:pPr marL="0" indent="0">
              <a:buNone/>
            </a:pPr>
            <a:r>
              <a:rPr lang="en-US" sz="2000" dirty="0" smtClean="0"/>
              <a:t> </a:t>
            </a:r>
            <a:r>
              <a:rPr lang="en-US" sz="2000" b="1" dirty="0"/>
              <a:t>to work harder on ourselves than we work on </a:t>
            </a:r>
            <a:r>
              <a:rPr lang="en-US" sz="2000" b="1" dirty="0" smtClean="0"/>
              <a:t>anything </a:t>
            </a:r>
            <a:r>
              <a:rPr lang="en-US" sz="2000" b="1" dirty="0"/>
              <a:t>else. </a:t>
            </a:r>
          </a:p>
          <a:p>
            <a:pPr marL="0" indent="0">
              <a:buNone/>
            </a:pPr>
            <a:r>
              <a:rPr lang="en-US" sz="2000" dirty="0" smtClean="0"/>
              <a:t>	Personal </a:t>
            </a:r>
            <a:r>
              <a:rPr lang="en-US" sz="2000" dirty="0"/>
              <a:t>value is the magnet that attracts all good things into our lives. The greater our value, the greater our reward. Since the </a:t>
            </a:r>
            <a:r>
              <a:rPr lang="en-US" sz="2000" b="1" dirty="0"/>
              <a:t>solution for having more is becoming more</a:t>
            </a:r>
            <a:r>
              <a:rPr lang="en-US" sz="2000" dirty="0"/>
              <a:t>, we must be in constant search for new ways to increase our value</a:t>
            </a:r>
            <a:r>
              <a:rPr lang="en-US" sz="2000" dirty="0" smtClean="0"/>
              <a:t>.		barb</a:t>
            </a:r>
            <a:endParaRPr lang="en-US" sz="2000" dirty="0"/>
          </a:p>
          <a:p>
            <a:pPr marL="0" indent="0">
              <a:buNone/>
            </a:pPr>
            <a:endParaRPr lang="en-US" sz="2400" dirty="0"/>
          </a:p>
        </p:txBody>
      </p:sp>
      <p:sp>
        <p:nvSpPr>
          <p:cNvPr id="4" name="Rectangle 3"/>
          <p:cNvSpPr/>
          <p:nvPr/>
        </p:nvSpPr>
        <p:spPr>
          <a:xfrm>
            <a:off x="457202" y="3154494"/>
            <a:ext cx="7915787" cy="923330"/>
          </a:xfrm>
          <a:prstGeom prst="rect">
            <a:avLst/>
          </a:prstGeom>
        </p:spPr>
        <p:txBody>
          <a:bodyPr wrap="square">
            <a:spAutoFit/>
          </a:bodyPr>
          <a:lstStyle/>
          <a:p>
            <a:r>
              <a:rPr lang="en-US" dirty="0" smtClean="0"/>
              <a:t>	It </a:t>
            </a:r>
            <a:r>
              <a:rPr lang="en-US" dirty="0"/>
              <a:t>is the acquisition of </a:t>
            </a:r>
            <a:r>
              <a:rPr lang="en-US" b="1" dirty="0"/>
              <a:t>more value </a:t>
            </a:r>
            <a:r>
              <a:rPr lang="en-US" dirty="0"/>
              <a:t>that we must pursue, </a:t>
            </a:r>
            <a:r>
              <a:rPr lang="en-US" b="1" dirty="0"/>
              <a:t>not more valuables</a:t>
            </a:r>
            <a:r>
              <a:rPr lang="en-US" dirty="0" smtClean="0"/>
              <a:t>.</a:t>
            </a:r>
          </a:p>
          <a:p>
            <a:r>
              <a:rPr lang="en-US" dirty="0"/>
              <a:t>  By giving careful attention to our philosophy, our attitude and our activity, we are making a positive contribution to </a:t>
            </a:r>
            <a:r>
              <a:rPr lang="en-US" b="1" dirty="0"/>
              <a:t>what we are </a:t>
            </a:r>
            <a:r>
              <a:rPr lang="en-US" b="1" dirty="0" smtClean="0"/>
              <a:t>becoming.</a:t>
            </a:r>
          </a:p>
        </p:txBody>
      </p:sp>
      <p:sp>
        <p:nvSpPr>
          <p:cNvPr id="5" name="Rectangle 4"/>
          <p:cNvSpPr/>
          <p:nvPr/>
        </p:nvSpPr>
        <p:spPr>
          <a:xfrm>
            <a:off x="1130353" y="4220171"/>
            <a:ext cx="6020702" cy="646331"/>
          </a:xfrm>
          <a:prstGeom prst="rect">
            <a:avLst/>
          </a:prstGeom>
          <a:ln>
            <a:solidFill>
              <a:schemeClr val="tx2">
                <a:lumMod val="60000"/>
                <a:lumOff val="40000"/>
              </a:schemeClr>
            </a:solidFill>
          </a:ln>
        </p:spPr>
        <p:txBody>
          <a:bodyPr wrap="square">
            <a:spAutoFit/>
          </a:bodyPr>
          <a:lstStyle/>
          <a:p>
            <a:pPr algn="ctr"/>
            <a:r>
              <a:rPr lang="en-US" dirty="0"/>
              <a:t>And in the process of becoming more than we now </a:t>
            </a:r>
            <a:r>
              <a:rPr lang="en-US" dirty="0" smtClean="0"/>
              <a:t>are</a:t>
            </a:r>
            <a:r>
              <a:rPr lang="is-IS" dirty="0" smtClean="0"/>
              <a:t>…</a:t>
            </a:r>
            <a:r>
              <a:rPr lang="en-US" dirty="0"/>
              <a:t> </a:t>
            </a:r>
            <a:r>
              <a:rPr lang="en-US" dirty="0">
                <a:hlinkClick r:id="rId2" tooltip="http://www.success.com/article/rohn-how-do-you-attract-opportunity-into-your-life"/>
              </a:rPr>
              <a:t>we will attract more than we now have</a:t>
            </a:r>
            <a:r>
              <a:rPr lang="en-US" dirty="0"/>
              <a:t>.</a:t>
            </a:r>
          </a:p>
        </p:txBody>
      </p:sp>
    </p:spTree>
    <p:extLst>
      <p:ext uri="{BB962C8B-B14F-4D97-AF65-F5344CB8AC3E}">
        <p14:creationId xmlns:p14="http://schemas.microsoft.com/office/powerpoint/2010/main" val="891773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2" y="205980"/>
            <a:ext cx="1859327" cy="464002"/>
          </a:xfrm>
        </p:spPr>
        <p:txBody>
          <a:bodyPr>
            <a:normAutofit/>
          </a:bodyPr>
          <a:lstStyle/>
          <a:p>
            <a:r>
              <a:rPr lang="en-US" sz="2400" dirty="0" smtClean="0"/>
              <a:t>Jim </a:t>
            </a:r>
            <a:r>
              <a:rPr lang="en-US" sz="2400" dirty="0" err="1" smtClean="0"/>
              <a:t>Rohn</a:t>
            </a:r>
            <a:r>
              <a:rPr lang="is-IS" sz="2400" dirty="0" smtClean="0"/>
              <a:t>…</a:t>
            </a:r>
            <a:endParaRPr lang="en-US" sz="2400" dirty="0"/>
          </a:p>
        </p:txBody>
      </p:sp>
      <p:sp>
        <p:nvSpPr>
          <p:cNvPr id="3" name="Content Placeholder 2"/>
          <p:cNvSpPr>
            <a:spLocks noGrp="1"/>
          </p:cNvSpPr>
          <p:nvPr>
            <p:ph idx="1"/>
          </p:nvPr>
        </p:nvSpPr>
        <p:spPr>
          <a:xfrm>
            <a:off x="457200" y="1238227"/>
            <a:ext cx="8229600" cy="538461"/>
          </a:xfrm>
        </p:spPr>
        <p:txBody>
          <a:bodyPr>
            <a:normAutofit fontScale="77500" lnSpcReduction="20000"/>
          </a:bodyPr>
          <a:lstStyle/>
          <a:p>
            <a:pPr marL="0" indent="0">
              <a:buNone/>
            </a:pPr>
            <a:r>
              <a:rPr lang="en-US" sz="2000" dirty="0" smtClean="0"/>
              <a:t>	.</a:t>
            </a:r>
          </a:p>
          <a:p>
            <a:pPr marL="0" indent="0">
              <a:buNone/>
            </a:pPr>
            <a:r>
              <a:rPr lang="en-US" sz="2000" dirty="0" smtClean="0"/>
              <a:t>	</a:t>
            </a:r>
            <a:endParaRPr lang="en-US" sz="2000" dirty="0"/>
          </a:p>
        </p:txBody>
      </p:sp>
      <p:sp>
        <p:nvSpPr>
          <p:cNvPr id="4" name="Rectangle 3"/>
          <p:cNvSpPr/>
          <p:nvPr/>
        </p:nvSpPr>
        <p:spPr>
          <a:xfrm>
            <a:off x="1604824" y="962369"/>
            <a:ext cx="5999521" cy="584776"/>
          </a:xfrm>
          <a:prstGeom prst="rect">
            <a:avLst/>
          </a:prstGeom>
          <a:ln>
            <a:solidFill>
              <a:schemeClr val="tx2">
                <a:lumMod val="60000"/>
                <a:lumOff val="40000"/>
              </a:schemeClr>
            </a:solidFill>
          </a:ln>
        </p:spPr>
        <p:txBody>
          <a:bodyPr wrap="none">
            <a:spAutoFit/>
          </a:bodyPr>
          <a:lstStyle/>
          <a:p>
            <a:r>
              <a:rPr lang="en-US" sz="3200" dirty="0"/>
              <a:t>We become </a:t>
            </a:r>
            <a:r>
              <a:rPr lang="is-IS" sz="3200" dirty="0"/>
              <a:t>…</a:t>
            </a:r>
            <a:r>
              <a:rPr lang="en-US" sz="3200" dirty="0"/>
              <a:t> and then we attract</a:t>
            </a:r>
            <a:r>
              <a:rPr lang="en-US" dirty="0"/>
              <a:t>. </a:t>
            </a:r>
          </a:p>
        </p:txBody>
      </p:sp>
      <p:sp>
        <p:nvSpPr>
          <p:cNvPr id="5" name="Rectangle 4"/>
          <p:cNvSpPr/>
          <p:nvPr/>
        </p:nvSpPr>
        <p:spPr>
          <a:xfrm>
            <a:off x="913879" y="1818562"/>
            <a:ext cx="7772923" cy="1077218"/>
          </a:xfrm>
          <a:prstGeom prst="rect">
            <a:avLst/>
          </a:prstGeom>
          <a:ln>
            <a:solidFill>
              <a:schemeClr val="tx2">
                <a:lumMod val="75000"/>
              </a:schemeClr>
            </a:solidFill>
          </a:ln>
        </p:spPr>
        <p:txBody>
          <a:bodyPr wrap="square">
            <a:spAutoFit/>
          </a:bodyPr>
          <a:lstStyle/>
          <a:p>
            <a:r>
              <a:rPr lang="en-US" sz="3200" dirty="0"/>
              <a:t>Having more doesn’t make us more.</a:t>
            </a:r>
          </a:p>
          <a:p>
            <a:r>
              <a:rPr lang="en-US" sz="3200" dirty="0"/>
              <a:t>	 It merely magnifies what we already are. </a:t>
            </a:r>
          </a:p>
        </p:txBody>
      </p:sp>
      <p:sp>
        <p:nvSpPr>
          <p:cNvPr id="6" name="TextBox 5"/>
          <p:cNvSpPr txBox="1"/>
          <p:nvPr/>
        </p:nvSpPr>
        <p:spPr>
          <a:xfrm>
            <a:off x="7968292" y="4145507"/>
            <a:ext cx="948939" cy="369332"/>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14086627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1464590" y="2460179"/>
            <a:ext cx="6278591" cy="2175160"/>
          </a:xfrm>
        </p:spPr>
        <p:txBody>
          <a:bodyPr>
            <a:normAutofit fontScale="92500" lnSpcReduction="20000"/>
          </a:bodyPr>
          <a:lstStyle/>
          <a:p>
            <a:pPr algn="l">
              <a:buFont typeface="Wingdings" charset="2"/>
              <a:buChar char="ü"/>
            </a:pPr>
            <a:endParaRPr lang="en-US" dirty="0" smtClean="0"/>
          </a:p>
          <a:p>
            <a:pPr algn="l">
              <a:buFont typeface="Wingdings" charset="2"/>
              <a:buChar char="ü"/>
            </a:pPr>
            <a:r>
              <a:rPr lang="en-US" dirty="0" smtClean="0">
                <a:solidFill>
                  <a:schemeClr val="tx1"/>
                </a:solidFill>
              </a:rPr>
              <a:t>Sign up through member center – Shaklee Social</a:t>
            </a:r>
          </a:p>
          <a:p>
            <a:pPr algn="l">
              <a:buFont typeface="Wingdings" charset="2"/>
              <a:buChar char="ü"/>
            </a:pPr>
            <a:r>
              <a:rPr lang="en-US" dirty="0" smtClean="0">
                <a:solidFill>
                  <a:schemeClr val="tx1"/>
                </a:solidFill>
              </a:rPr>
              <a:t>Get your email confirmation with log in and password.</a:t>
            </a:r>
          </a:p>
          <a:p>
            <a:pPr algn="l">
              <a:buFont typeface="Wingdings" charset="2"/>
              <a:buChar char="ü"/>
            </a:pPr>
            <a:r>
              <a:rPr lang="en-US" dirty="0" smtClean="0">
                <a:solidFill>
                  <a:schemeClr val="tx1"/>
                </a:solidFill>
              </a:rPr>
              <a:t>Completely FREE!</a:t>
            </a:r>
          </a:p>
          <a:p>
            <a:pPr algn="l">
              <a:buFont typeface="Wingdings" charset="2"/>
              <a:buChar char="ü"/>
            </a:pPr>
            <a:r>
              <a:rPr lang="en-US" dirty="0" smtClean="0">
                <a:solidFill>
                  <a:schemeClr val="tx1"/>
                </a:solidFill>
              </a:rPr>
              <a:t>Loads of topics, images, articles at your fingertips.</a:t>
            </a:r>
          </a:p>
          <a:p>
            <a:pPr algn="l">
              <a:buFont typeface="Wingdings" charset="2"/>
              <a:buChar char="ü"/>
            </a:pPr>
            <a:r>
              <a:rPr lang="en-US" dirty="0" smtClean="0">
                <a:solidFill>
                  <a:schemeClr val="tx1"/>
                </a:solidFill>
              </a:rPr>
              <a:t>Many features available.</a:t>
            </a:r>
          </a:p>
          <a:p>
            <a:pPr algn="l">
              <a:buFont typeface="Wingdings" charset="2"/>
              <a:buChar char="ü"/>
            </a:pPr>
            <a:r>
              <a:rPr lang="en-US" dirty="0" smtClean="0">
                <a:solidFill>
                  <a:schemeClr val="tx1"/>
                </a:solidFill>
              </a:rPr>
              <a:t>Easy to use!</a:t>
            </a:r>
          </a:p>
          <a:p>
            <a:endParaRPr lang="en-US" dirty="0"/>
          </a:p>
        </p:txBody>
      </p:sp>
      <p:sp>
        <p:nvSpPr>
          <p:cNvPr id="2" name="Title 1"/>
          <p:cNvSpPr>
            <a:spLocks noGrp="1"/>
          </p:cNvSpPr>
          <p:nvPr>
            <p:ph type="title"/>
          </p:nvPr>
        </p:nvSpPr>
        <p:spPr>
          <a:xfrm>
            <a:off x="1834739" y="217516"/>
            <a:ext cx="5480930" cy="600044"/>
          </a:xfrm>
        </p:spPr>
        <p:txBody>
          <a:bodyPr>
            <a:normAutofit fontScale="90000"/>
          </a:bodyPr>
          <a:lstStyle/>
          <a:p>
            <a:r>
              <a:rPr lang="en-US" dirty="0" smtClean="0"/>
              <a:t>Sociable 101</a:t>
            </a:r>
            <a:endParaRPr lang="en-US" dirty="0"/>
          </a:p>
        </p:txBody>
      </p:sp>
      <p:pic>
        <p:nvPicPr>
          <p:cNvPr id="9" name="Picture 8" descr="Screen Shot 2016-09-10 at 8.05.32 AM.png"/>
          <p:cNvPicPr>
            <a:picLocks noChangeAspect="1"/>
          </p:cNvPicPr>
          <p:nvPr/>
        </p:nvPicPr>
        <p:blipFill>
          <a:blip r:embed="rId2"/>
          <a:stretch>
            <a:fillRect/>
          </a:stretch>
        </p:blipFill>
        <p:spPr>
          <a:xfrm>
            <a:off x="1578012" y="353622"/>
            <a:ext cx="5936023" cy="2013787"/>
          </a:xfrm>
          <a:prstGeom prst="rect">
            <a:avLst/>
          </a:prstGeom>
        </p:spPr>
      </p:pic>
    </p:spTree>
    <p:extLst>
      <p:ext uri="{BB962C8B-B14F-4D97-AF65-F5344CB8AC3E}">
        <p14:creationId xmlns:p14="http://schemas.microsoft.com/office/powerpoint/2010/main" val="4585431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5386624" y="2149475"/>
            <a:ext cx="3474789" cy="2581671"/>
          </a:xfrm>
          <a:prstGeom prst="rect">
            <a:avLst/>
          </a:prstGeom>
          <a:ln>
            <a:solidFill>
              <a:schemeClr val="accent2"/>
            </a:solidFill>
          </a:ln>
        </p:spPr>
      </p:pic>
      <p:sp>
        <p:nvSpPr>
          <p:cNvPr id="2" name="Title 1"/>
          <p:cNvSpPr>
            <a:spLocks noGrp="1"/>
          </p:cNvSpPr>
          <p:nvPr>
            <p:ph type="title"/>
          </p:nvPr>
        </p:nvSpPr>
        <p:spPr>
          <a:xfrm>
            <a:off x="457200" y="205979"/>
            <a:ext cx="8229600" cy="673371"/>
          </a:xfrm>
          <a:ln>
            <a:solidFill>
              <a:schemeClr val="accent2">
                <a:lumMod val="60000"/>
                <a:lumOff val="40000"/>
              </a:schemeClr>
            </a:solidFill>
          </a:ln>
        </p:spPr>
        <p:txBody>
          <a:bodyPr>
            <a:normAutofit fontScale="90000"/>
          </a:bodyPr>
          <a:lstStyle/>
          <a:p>
            <a:r>
              <a:rPr lang="en-US" sz="3200" dirty="0" err="1" smtClean="0"/>
              <a:t>Rohn</a:t>
            </a:r>
            <a:r>
              <a:rPr lang="en-US" sz="3200" dirty="0" smtClean="0"/>
              <a:t>-- Will We Do The Work to Achieve the Dream?</a:t>
            </a:r>
            <a:endParaRPr lang="en-US" sz="3200" dirty="0"/>
          </a:p>
        </p:txBody>
      </p:sp>
      <p:sp>
        <p:nvSpPr>
          <p:cNvPr id="3" name="Content Placeholder 2"/>
          <p:cNvSpPr>
            <a:spLocks noGrp="1"/>
          </p:cNvSpPr>
          <p:nvPr>
            <p:ph idx="1"/>
          </p:nvPr>
        </p:nvSpPr>
        <p:spPr>
          <a:xfrm>
            <a:off x="457201" y="1076955"/>
            <a:ext cx="7287813" cy="1519222"/>
          </a:xfrm>
        </p:spPr>
        <p:txBody>
          <a:bodyPr>
            <a:normAutofit fontScale="92500" lnSpcReduction="10000"/>
          </a:bodyPr>
          <a:lstStyle/>
          <a:p>
            <a:pPr marL="0" indent="0">
              <a:buNone/>
            </a:pPr>
            <a:r>
              <a:rPr lang="en-US" sz="2000" dirty="0" smtClean="0"/>
              <a:t>	Will </a:t>
            </a:r>
            <a:r>
              <a:rPr lang="en-US" sz="2000" dirty="0"/>
              <a:t>we read the books, make the plans, make good use of time, invest a portion of all that we earn, polish our current skills, attend classes to develop new skills and get around better </a:t>
            </a:r>
            <a:r>
              <a:rPr lang="en-US" sz="2000" dirty="0" smtClean="0"/>
              <a:t>people in </a:t>
            </a:r>
            <a:r>
              <a:rPr lang="en-US" sz="2000" dirty="0"/>
              <a:t>order to improve our chances for success? </a:t>
            </a:r>
            <a:endParaRPr lang="en-US" sz="2000" dirty="0" smtClean="0"/>
          </a:p>
          <a:p>
            <a:pPr marL="0" indent="0">
              <a:buNone/>
            </a:pPr>
            <a:r>
              <a:rPr lang="en-US" sz="2000" dirty="0" smtClean="0"/>
              <a:t>		</a:t>
            </a:r>
            <a:endParaRPr lang="en-US" sz="2000" dirty="0"/>
          </a:p>
        </p:txBody>
      </p:sp>
      <p:sp>
        <p:nvSpPr>
          <p:cNvPr id="5" name="Rectangle 4"/>
          <p:cNvSpPr/>
          <p:nvPr/>
        </p:nvSpPr>
        <p:spPr>
          <a:xfrm>
            <a:off x="457200" y="2596177"/>
            <a:ext cx="4572000" cy="2031325"/>
          </a:xfrm>
          <a:prstGeom prst="rect">
            <a:avLst/>
          </a:prstGeom>
        </p:spPr>
        <p:txBody>
          <a:bodyPr>
            <a:spAutoFit/>
          </a:bodyPr>
          <a:lstStyle/>
          <a:p>
            <a:r>
              <a:rPr lang="en-US" dirty="0"/>
              <a:t>Or will we be content to let the time slip through our fingers like grains of sand while we slowly lose self-</a:t>
            </a:r>
            <a:r>
              <a:rPr lang="en-US" dirty="0" smtClean="0"/>
              <a:t>confidence.</a:t>
            </a:r>
            <a:r>
              <a:rPr lang="en-US" dirty="0"/>
              <a:t>	</a:t>
            </a:r>
          </a:p>
          <a:p>
            <a:r>
              <a:rPr lang="en-US" dirty="0"/>
              <a:t>	Will we go on sitting idly by while our dreams diminish to memories, as hope gives way to remorse?</a:t>
            </a:r>
          </a:p>
          <a:p>
            <a:r>
              <a:rPr lang="en-US" dirty="0"/>
              <a:t>	Surely not</a:t>
            </a:r>
            <a:r>
              <a:rPr lang="en-US" dirty="0" smtClean="0"/>
              <a:t>.			barb</a:t>
            </a:r>
            <a:endParaRPr lang="en-US" dirty="0"/>
          </a:p>
        </p:txBody>
      </p:sp>
      <p:sp>
        <p:nvSpPr>
          <p:cNvPr id="6" name="TextBox 5"/>
          <p:cNvSpPr txBox="1"/>
          <p:nvPr/>
        </p:nvSpPr>
        <p:spPr>
          <a:xfrm>
            <a:off x="5428487" y="2619719"/>
            <a:ext cx="3432925" cy="1754327"/>
          </a:xfrm>
          <a:prstGeom prst="rect">
            <a:avLst/>
          </a:prstGeom>
          <a:noFill/>
        </p:spPr>
        <p:txBody>
          <a:bodyPr wrap="square" rtlCol="0">
            <a:spAutoFit/>
          </a:bodyPr>
          <a:lstStyle/>
          <a:p>
            <a:pPr algn="ctr"/>
            <a:r>
              <a:rPr lang="en-US" dirty="0" smtClean="0"/>
              <a:t>You can do anything you want</a:t>
            </a:r>
          </a:p>
          <a:p>
            <a:pPr algn="ctr"/>
            <a:r>
              <a:rPr lang="en-US" dirty="0" smtClean="0"/>
              <a:t> to follow your dreams.</a:t>
            </a:r>
          </a:p>
          <a:p>
            <a:pPr algn="ctr"/>
            <a:endParaRPr lang="en-US" dirty="0"/>
          </a:p>
          <a:p>
            <a:pPr algn="ctr"/>
            <a:r>
              <a:rPr lang="en-US" dirty="0" smtClean="0"/>
              <a:t>If you say you can’t</a:t>
            </a:r>
            <a:r>
              <a:rPr lang="is-IS" dirty="0" smtClean="0"/>
              <a:t>…</a:t>
            </a:r>
          </a:p>
          <a:p>
            <a:pPr algn="ctr"/>
            <a:r>
              <a:rPr lang="is-IS" dirty="0" smtClean="0"/>
              <a:t>You will spend the rest of your life proving it.</a:t>
            </a:r>
            <a:endParaRPr lang="en-US" dirty="0"/>
          </a:p>
        </p:txBody>
      </p:sp>
    </p:spTree>
    <p:extLst>
      <p:ext uri="{BB962C8B-B14F-4D97-AF65-F5344CB8AC3E}">
        <p14:creationId xmlns:p14="http://schemas.microsoft.com/office/powerpoint/2010/main" val="22532287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87378" y="476252"/>
            <a:ext cx="8048625" cy="4524316"/>
          </a:xfrm>
          <a:prstGeom prst="rect">
            <a:avLst/>
          </a:prstGeom>
          <a:noFill/>
        </p:spPr>
        <p:txBody>
          <a:bodyPr wrap="square" rtlCol="0">
            <a:spAutoFit/>
          </a:bodyPr>
          <a:lstStyle/>
          <a:p>
            <a:endParaRPr lang="en-US" dirty="0"/>
          </a:p>
          <a:p>
            <a:r>
              <a:rPr lang="en-US" b="1" dirty="0" smtClean="0"/>
              <a:t>Back-to-School In-Home Presentation</a:t>
            </a:r>
          </a:p>
          <a:p>
            <a:r>
              <a:rPr lang="en-US" dirty="0"/>
              <a:t>	</a:t>
            </a:r>
            <a:r>
              <a:rPr lang="en-US" dirty="0" smtClean="0"/>
              <a:t>Ideal in evening when you can focus your time on your guests. Create a 	power point (we use the opportunity presentation as a base and add the slides 	from last week to create a focused presentation).  (see Better Healthin31Days )</a:t>
            </a:r>
          </a:p>
          <a:p>
            <a:r>
              <a:rPr lang="en-US" b="1" dirty="0" smtClean="0"/>
              <a:t>Back-to- School In-Home Open House</a:t>
            </a:r>
          </a:p>
          <a:p>
            <a:r>
              <a:rPr lang="en-US" dirty="0"/>
              <a:t>	</a:t>
            </a:r>
            <a:r>
              <a:rPr lang="en-US" dirty="0" smtClean="0"/>
              <a:t>Ideal for a morning where guests can bring their young children. Make sure to    	set up plenty of displays and samples to create conversation.  Using testimonies 	as displays are most powerful. </a:t>
            </a:r>
          </a:p>
          <a:p>
            <a:r>
              <a:rPr lang="en-US" b="1" dirty="0" smtClean="0"/>
              <a:t>Back-to-School Facebook Event</a:t>
            </a:r>
          </a:p>
          <a:p>
            <a:r>
              <a:rPr lang="en-US" dirty="0" smtClean="0"/>
              <a:t>	Work with a team to create a Back-to-School Facebook Event focusing not only 	on products, but helpful information. Make sure you know the new Facebook 	event rules—keep it short and use LIVE video!</a:t>
            </a:r>
            <a:endParaRPr lang="en-US" dirty="0"/>
          </a:p>
          <a:p>
            <a:r>
              <a:rPr lang="en-US" b="1" dirty="0" smtClean="0"/>
              <a:t>Back-to-School Facebook Posts: </a:t>
            </a:r>
          </a:p>
          <a:p>
            <a:r>
              <a:rPr lang="en-US" dirty="0" smtClean="0"/>
              <a:t>Remember to share STORIES when you share this information on Facebook. People are watching!									harper</a:t>
            </a:r>
            <a:endParaRPr lang="en-US" dirty="0"/>
          </a:p>
        </p:txBody>
      </p:sp>
      <p:sp>
        <p:nvSpPr>
          <p:cNvPr id="2" name="Rectangle 1"/>
          <p:cNvSpPr/>
          <p:nvPr/>
        </p:nvSpPr>
        <p:spPr>
          <a:xfrm>
            <a:off x="977690" y="106919"/>
            <a:ext cx="5430293" cy="584776"/>
          </a:xfrm>
          <a:prstGeom prst="rect">
            <a:avLst/>
          </a:prstGeom>
          <a:ln>
            <a:solidFill>
              <a:schemeClr val="accent3">
                <a:lumMod val="75000"/>
              </a:schemeClr>
            </a:solidFill>
          </a:ln>
        </p:spPr>
        <p:txBody>
          <a:bodyPr wrap="none">
            <a:spAutoFit/>
          </a:bodyPr>
          <a:lstStyle/>
          <a:p>
            <a:pPr algn="ctr"/>
            <a:r>
              <a:rPr lang="en-US" sz="3200" dirty="0"/>
              <a:t>Event </a:t>
            </a:r>
            <a:r>
              <a:rPr lang="en-US" sz="3200" dirty="0" smtClean="0"/>
              <a:t>Ideas </a:t>
            </a:r>
            <a:r>
              <a:rPr lang="en-US" sz="3200" dirty="0"/>
              <a:t>for </a:t>
            </a:r>
            <a:r>
              <a:rPr lang="en-US" sz="3200" dirty="0" smtClean="0"/>
              <a:t>Back-to-School</a:t>
            </a:r>
            <a:r>
              <a:rPr lang="en-US" sz="3200" dirty="0"/>
              <a:t>:</a:t>
            </a:r>
          </a:p>
        </p:txBody>
      </p:sp>
      <p:pic>
        <p:nvPicPr>
          <p:cNvPr id="5" name="Picture 4"/>
          <p:cNvPicPr>
            <a:picLocks noChangeAspect="1"/>
          </p:cNvPicPr>
          <p:nvPr/>
        </p:nvPicPr>
        <p:blipFill>
          <a:blip r:embed="rId2"/>
          <a:stretch>
            <a:fillRect/>
          </a:stretch>
        </p:blipFill>
        <p:spPr>
          <a:xfrm>
            <a:off x="7814788" y="31542"/>
            <a:ext cx="1329212" cy="1268794"/>
          </a:xfrm>
          <a:prstGeom prst="rect">
            <a:avLst/>
          </a:prstGeom>
        </p:spPr>
      </p:pic>
    </p:spTree>
    <p:extLst>
      <p:ext uri="{BB962C8B-B14F-4D97-AF65-F5344CB8AC3E}">
        <p14:creationId xmlns:p14="http://schemas.microsoft.com/office/powerpoint/2010/main" val="29536904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7091532" y="0"/>
            <a:ext cx="2010607" cy="1919215"/>
          </a:xfrm>
          <a:prstGeom prst="rect">
            <a:avLst/>
          </a:prstGeom>
        </p:spPr>
      </p:pic>
      <p:sp>
        <p:nvSpPr>
          <p:cNvPr id="2" name="Title 1"/>
          <p:cNvSpPr>
            <a:spLocks noGrp="1"/>
          </p:cNvSpPr>
          <p:nvPr>
            <p:ph type="title"/>
          </p:nvPr>
        </p:nvSpPr>
        <p:spPr>
          <a:xfrm>
            <a:off x="150193" y="2860966"/>
            <a:ext cx="7465915" cy="1047258"/>
          </a:xfrm>
          <a:ln>
            <a:solidFill>
              <a:schemeClr val="accent3">
                <a:lumMod val="75000"/>
              </a:schemeClr>
            </a:solidFill>
          </a:ln>
        </p:spPr>
        <p:txBody>
          <a:bodyPr>
            <a:normAutofit/>
          </a:bodyPr>
          <a:lstStyle/>
          <a:p>
            <a:r>
              <a:rPr lang="en-US" sz="2800" dirty="0" smtClean="0"/>
              <a:t>Health Prints Help Identify Needs Before Events</a:t>
            </a:r>
            <a:r>
              <a:rPr lang="is-IS" sz="2800" dirty="0" smtClean="0"/>
              <a:t>…  for Y</a:t>
            </a:r>
            <a:r>
              <a:rPr lang="en-US" sz="2800" dirty="0" smtClean="0"/>
              <a:t>o</a:t>
            </a:r>
            <a:r>
              <a:rPr lang="is-IS" sz="2800" dirty="0" smtClean="0"/>
              <a:t>u and Your Customer</a:t>
            </a:r>
            <a:endParaRPr lang="en-US" sz="2800" dirty="0"/>
          </a:p>
        </p:txBody>
      </p:sp>
      <p:sp>
        <p:nvSpPr>
          <p:cNvPr id="4" name="Content Placeholder 3"/>
          <p:cNvSpPr>
            <a:spLocks noGrp="1"/>
          </p:cNvSpPr>
          <p:nvPr>
            <p:ph idx="1"/>
          </p:nvPr>
        </p:nvSpPr>
        <p:spPr>
          <a:xfrm>
            <a:off x="345561" y="1462011"/>
            <a:ext cx="7092443" cy="1384995"/>
          </a:xfrm>
          <a:prstGeom prst="rect">
            <a:avLst/>
          </a:prstGeom>
        </p:spPr>
        <p:txBody>
          <a:bodyPr wrap="square">
            <a:spAutoFit/>
          </a:bodyPr>
          <a:lstStyle/>
          <a:p>
            <a:pPr marL="0" indent="0" algn="ctr">
              <a:buNone/>
            </a:pPr>
            <a:r>
              <a:rPr lang="en-US" sz="2000" dirty="0"/>
              <a:t>FOR ALL EVENTS, HAVING GUESTS COMPLETE HEALTHPRINT BEFORE THE EVENT</a:t>
            </a:r>
            <a:br>
              <a:rPr lang="en-US" sz="2000" dirty="0"/>
            </a:br>
            <a:r>
              <a:rPr lang="en-US" sz="2000" dirty="0"/>
              <a:t>Follow the great and helpful advice on inviting in our </a:t>
            </a:r>
            <a:r>
              <a:rPr lang="en-US" sz="2000" dirty="0" smtClean="0"/>
              <a:t>		</a:t>
            </a:r>
          </a:p>
          <a:p>
            <a:pPr marL="0" indent="0" algn="ctr">
              <a:buNone/>
            </a:pPr>
            <a:r>
              <a:rPr lang="en-US" sz="2000" dirty="0" smtClean="0"/>
              <a:t>      Eight </a:t>
            </a:r>
            <a:r>
              <a:rPr lang="en-US" sz="2000" dirty="0"/>
              <a:t>Weeks to Director </a:t>
            </a:r>
            <a:r>
              <a:rPr lang="en-US" sz="2000" dirty="0" smtClean="0"/>
              <a:t>Series             harper</a:t>
            </a:r>
            <a:endParaRPr lang="en-US" sz="2000" dirty="0"/>
          </a:p>
        </p:txBody>
      </p:sp>
      <p:sp>
        <p:nvSpPr>
          <p:cNvPr id="5" name="TextBox 4"/>
          <p:cNvSpPr txBox="1"/>
          <p:nvPr/>
        </p:nvSpPr>
        <p:spPr>
          <a:xfrm>
            <a:off x="485112" y="284523"/>
            <a:ext cx="4231671" cy="1138773"/>
          </a:xfrm>
          <a:prstGeom prst="rect">
            <a:avLst/>
          </a:prstGeom>
          <a:noFill/>
          <a:ln>
            <a:solidFill>
              <a:schemeClr val="accent3">
                <a:lumMod val="75000"/>
              </a:schemeClr>
            </a:solidFill>
          </a:ln>
        </p:spPr>
        <p:txBody>
          <a:bodyPr wrap="square" rtlCol="0">
            <a:spAutoFit/>
          </a:bodyPr>
          <a:lstStyle/>
          <a:p>
            <a:r>
              <a:rPr lang="en-US" sz="2800" dirty="0" smtClean="0"/>
              <a:t>Additional events/contact </a:t>
            </a:r>
          </a:p>
          <a:p>
            <a:pPr marL="285750" indent="-285750">
              <a:buFont typeface="Arial"/>
              <a:buChar char="•"/>
            </a:pPr>
            <a:r>
              <a:rPr lang="en-US" sz="2000" dirty="0" smtClean="0"/>
              <a:t>Conference Calls</a:t>
            </a:r>
          </a:p>
          <a:p>
            <a:pPr marL="285750" indent="-285750">
              <a:buFont typeface="Arial"/>
              <a:buChar char="•"/>
            </a:pPr>
            <a:r>
              <a:rPr lang="en-US" sz="2000" dirty="0" smtClean="0"/>
              <a:t>Individual appointments</a:t>
            </a:r>
            <a:endParaRPr lang="en-US" sz="2000" dirty="0"/>
          </a:p>
        </p:txBody>
      </p:sp>
      <p:sp>
        <p:nvSpPr>
          <p:cNvPr id="7" name="TextBox 6"/>
          <p:cNvSpPr txBox="1"/>
          <p:nvPr/>
        </p:nvSpPr>
        <p:spPr>
          <a:xfrm>
            <a:off x="345561" y="3908224"/>
            <a:ext cx="8320480" cy="1077218"/>
          </a:xfrm>
          <a:prstGeom prst="rect">
            <a:avLst/>
          </a:prstGeom>
          <a:noFill/>
        </p:spPr>
        <p:txBody>
          <a:bodyPr wrap="square" rtlCol="0">
            <a:spAutoFit/>
          </a:bodyPr>
          <a:lstStyle/>
          <a:p>
            <a:r>
              <a:rPr lang="en-US" sz="3200" dirty="0"/>
              <a:t>O</a:t>
            </a:r>
            <a:r>
              <a:rPr lang="en-US" sz="3200" dirty="0" smtClean="0"/>
              <a:t>ne event/</a:t>
            </a:r>
            <a:r>
              <a:rPr lang="en-US" sz="3200" dirty="0" err="1" smtClean="0"/>
              <a:t>wk</a:t>
            </a:r>
            <a:r>
              <a:rPr lang="en-US" sz="3200" dirty="0" smtClean="0"/>
              <a:t> with 5 people = 250 PV  x  4 weeks 				   = 1000 NEW PV </a:t>
            </a:r>
            <a:endParaRPr lang="en-US" sz="3200" dirty="0"/>
          </a:p>
        </p:txBody>
      </p:sp>
    </p:spTree>
    <p:extLst>
      <p:ext uri="{BB962C8B-B14F-4D97-AF65-F5344CB8AC3E}">
        <p14:creationId xmlns:p14="http://schemas.microsoft.com/office/powerpoint/2010/main" val="4159673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6344" y="1807713"/>
            <a:ext cx="8397608" cy="2862323"/>
          </a:xfrm>
          <a:prstGeom prst="rect">
            <a:avLst/>
          </a:prstGeom>
          <a:noFill/>
        </p:spPr>
        <p:txBody>
          <a:bodyPr wrap="square" rtlCol="0">
            <a:spAutoFit/>
          </a:bodyPr>
          <a:lstStyle/>
          <a:p>
            <a:pPr marL="285750" indent="-285750">
              <a:buFont typeface="Arial"/>
              <a:buChar char="•"/>
            </a:pPr>
            <a:r>
              <a:rPr lang="en-US" dirty="0" smtClean="0"/>
              <a:t>Closing i</a:t>
            </a:r>
            <a:r>
              <a:rPr lang="en-US" dirty="0" smtClean="0">
                <a:solidFill>
                  <a:schemeClr val="dk1"/>
                </a:solidFill>
                <a:ea typeface="Calibri"/>
                <a:cs typeface="Calibri"/>
                <a:sym typeface="Calibri"/>
              </a:rPr>
              <a:t>s simply guiding our prospective customers </a:t>
            </a:r>
            <a:r>
              <a:rPr lang="en-US" dirty="0">
                <a:solidFill>
                  <a:schemeClr val="dk1"/>
                </a:solidFill>
                <a:ea typeface="Calibri"/>
                <a:cs typeface="Calibri"/>
                <a:sym typeface="Calibri"/>
              </a:rPr>
              <a:t>and </a:t>
            </a:r>
            <a:r>
              <a:rPr lang="en-US" dirty="0" smtClean="0">
                <a:solidFill>
                  <a:schemeClr val="dk1"/>
                </a:solidFill>
                <a:ea typeface="Calibri"/>
                <a:cs typeface="Calibri"/>
                <a:sym typeface="Calibri"/>
              </a:rPr>
              <a:t>distributors </a:t>
            </a:r>
            <a:r>
              <a:rPr lang="en-US" dirty="0">
                <a:solidFill>
                  <a:schemeClr val="dk1"/>
                </a:solidFill>
                <a:ea typeface="Calibri"/>
                <a:cs typeface="Calibri"/>
                <a:sym typeface="Calibri"/>
              </a:rPr>
              <a:t>to the </a:t>
            </a:r>
            <a:r>
              <a:rPr lang="en-US" dirty="0" smtClean="0">
                <a:solidFill>
                  <a:schemeClr val="dk1"/>
                </a:solidFill>
                <a:ea typeface="Calibri"/>
                <a:cs typeface="Calibri"/>
                <a:sym typeface="Calibri"/>
              </a:rPr>
              <a:t>next step. </a:t>
            </a:r>
            <a:endParaRPr lang="en-US" dirty="0">
              <a:sym typeface="Calibri"/>
            </a:endParaRPr>
          </a:p>
          <a:p>
            <a:pPr marL="285750" indent="-285750">
              <a:buFont typeface="Arial"/>
              <a:buChar char="•"/>
            </a:pPr>
            <a:r>
              <a:rPr lang="en-US" dirty="0" smtClean="0">
                <a:solidFill>
                  <a:schemeClr val="dk1"/>
                </a:solidFill>
                <a:ea typeface="Calibri"/>
                <a:cs typeface="Calibri"/>
                <a:sym typeface="Calibri"/>
              </a:rPr>
              <a:t>Prospects </a:t>
            </a:r>
            <a:r>
              <a:rPr lang="en-US" dirty="0">
                <a:solidFill>
                  <a:schemeClr val="dk1"/>
                </a:solidFill>
                <a:ea typeface="Calibri"/>
                <a:cs typeface="Calibri"/>
                <a:sym typeface="Calibri"/>
              </a:rPr>
              <a:t>look to us for direction and to lay out the </a:t>
            </a:r>
            <a:r>
              <a:rPr lang="en-US" dirty="0" smtClean="0">
                <a:solidFill>
                  <a:schemeClr val="dk1"/>
                </a:solidFill>
                <a:ea typeface="Calibri"/>
                <a:cs typeface="Calibri"/>
                <a:sym typeface="Calibri"/>
              </a:rPr>
              <a:t>options.</a:t>
            </a:r>
          </a:p>
          <a:p>
            <a:pPr marL="323850" lvl="0" indent="-285750">
              <a:buClr>
                <a:schemeClr val="dk1"/>
              </a:buClr>
              <a:buSzPct val="100000"/>
              <a:buFont typeface="Arial"/>
              <a:buChar char="•"/>
            </a:pPr>
            <a:r>
              <a:rPr lang="en-US" dirty="0" smtClean="0">
                <a:solidFill>
                  <a:schemeClr val="dk1"/>
                </a:solidFill>
                <a:ea typeface="Calibri"/>
                <a:cs typeface="Calibri"/>
                <a:sym typeface="Calibri"/>
              </a:rPr>
              <a:t>Don’t </a:t>
            </a:r>
            <a:r>
              <a:rPr lang="en-US" dirty="0">
                <a:solidFill>
                  <a:schemeClr val="dk1"/>
                </a:solidFill>
                <a:ea typeface="Calibri"/>
                <a:cs typeface="Calibri"/>
                <a:sym typeface="Calibri"/>
              </a:rPr>
              <a:t>allow fear of </a:t>
            </a:r>
            <a:r>
              <a:rPr lang="en-US" dirty="0" smtClean="0">
                <a:solidFill>
                  <a:schemeClr val="dk1"/>
                </a:solidFill>
                <a:ea typeface="Calibri"/>
                <a:cs typeface="Calibri"/>
                <a:sym typeface="Calibri"/>
              </a:rPr>
              <a:t>“being pushy”  </a:t>
            </a:r>
            <a:r>
              <a:rPr lang="en-US" dirty="0">
                <a:solidFill>
                  <a:schemeClr val="dk1"/>
                </a:solidFill>
                <a:ea typeface="Calibri"/>
                <a:cs typeface="Calibri"/>
                <a:sym typeface="Calibri"/>
              </a:rPr>
              <a:t>keep us from doing our job as consultant and nutritional counselor or business </a:t>
            </a:r>
            <a:r>
              <a:rPr lang="en-US" dirty="0" smtClean="0">
                <a:solidFill>
                  <a:schemeClr val="dk1"/>
                </a:solidFill>
                <a:ea typeface="Calibri"/>
                <a:cs typeface="Calibri"/>
                <a:sym typeface="Calibri"/>
              </a:rPr>
              <a:t>advisor.</a:t>
            </a:r>
          </a:p>
          <a:p>
            <a:pPr marL="323850" lvl="0" indent="-285750">
              <a:buClr>
                <a:schemeClr val="dk1"/>
              </a:buClr>
              <a:buSzPct val="100000"/>
              <a:buFont typeface="Arial"/>
              <a:buChar char="•"/>
            </a:pPr>
            <a:r>
              <a:rPr lang="en-US" dirty="0" smtClean="0">
                <a:solidFill>
                  <a:schemeClr val="dk1"/>
                </a:solidFill>
                <a:ea typeface="Calibri"/>
                <a:cs typeface="Calibri"/>
                <a:sym typeface="Calibri"/>
              </a:rPr>
              <a:t>Our </a:t>
            </a:r>
            <a:r>
              <a:rPr lang="en-US" dirty="0">
                <a:solidFill>
                  <a:schemeClr val="dk1"/>
                </a:solidFill>
                <a:ea typeface="Calibri"/>
                <a:cs typeface="Calibri"/>
                <a:sym typeface="Calibri"/>
              </a:rPr>
              <a:t>role after learning their interests and needs is to now be </a:t>
            </a:r>
            <a:r>
              <a:rPr lang="en-US" b="1" dirty="0">
                <a:solidFill>
                  <a:schemeClr val="dk1"/>
                </a:solidFill>
                <a:ea typeface="Calibri"/>
                <a:cs typeface="Calibri"/>
                <a:sym typeface="Calibri"/>
              </a:rPr>
              <a:t>an advocate for them </a:t>
            </a:r>
            <a:r>
              <a:rPr lang="en-US" dirty="0">
                <a:solidFill>
                  <a:schemeClr val="dk1"/>
                </a:solidFill>
                <a:ea typeface="Calibri"/>
                <a:cs typeface="Calibri"/>
                <a:sym typeface="Calibri"/>
              </a:rPr>
              <a:t>.. </a:t>
            </a:r>
            <a:r>
              <a:rPr lang="en-US" dirty="0" smtClean="0">
                <a:solidFill>
                  <a:schemeClr val="dk1"/>
                </a:solidFill>
                <a:ea typeface="Calibri"/>
                <a:cs typeface="Calibri"/>
                <a:sym typeface="Calibri"/>
              </a:rPr>
              <a:t>and </a:t>
            </a:r>
            <a:r>
              <a:rPr lang="en-US" dirty="0">
                <a:solidFill>
                  <a:schemeClr val="dk1"/>
                </a:solidFill>
                <a:ea typeface="Calibri"/>
                <a:cs typeface="Calibri"/>
                <a:sym typeface="Calibri"/>
              </a:rPr>
              <a:t>to recommend what we believe to be in their best interest</a:t>
            </a:r>
            <a:r>
              <a:rPr lang="en-US" dirty="0" smtClean="0">
                <a:solidFill>
                  <a:schemeClr val="dk1"/>
                </a:solidFill>
                <a:ea typeface="Calibri"/>
                <a:cs typeface="Calibri"/>
                <a:sym typeface="Calibri"/>
              </a:rPr>
              <a:t>.</a:t>
            </a:r>
            <a:endParaRPr lang="en-US" dirty="0"/>
          </a:p>
          <a:p>
            <a:endParaRPr lang="en-US" dirty="0" smtClean="0"/>
          </a:p>
          <a:p>
            <a:pPr algn="ctr"/>
            <a:r>
              <a:rPr lang="en-US" dirty="0" smtClean="0"/>
              <a:t>(Better Future Starts Today, 100 Days to Amazing: Art of Closing and Next Steps)</a:t>
            </a:r>
          </a:p>
          <a:p>
            <a:pPr algn="ctr"/>
            <a:r>
              <a:rPr lang="en-US" dirty="0" smtClean="0"/>
              <a:t>harper</a:t>
            </a:r>
          </a:p>
          <a:p>
            <a:endParaRPr lang="en-US" dirty="0"/>
          </a:p>
        </p:txBody>
      </p:sp>
      <p:sp>
        <p:nvSpPr>
          <p:cNvPr id="2" name="TextBox 1"/>
          <p:cNvSpPr txBox="1"/>
          <p:nvPr/>
        </p:nvSpPr>
        <p:spPr>
          <a:xfrm>
            <a:off x="296342" y="336284"/>
            <a:ext cx="5927580" cy="1138773"/>
          </a:xfrm>
          <a:prstGeom prst="rect">
            <a:avLst/>
          </a:prstGeom>
          <a:noFill/>
          <a:ln>
            <a:solidFill>
              <a:schemeClr val="bg2">
                <a:lumMod val="50000"/>
              </a:schemeClr>
            </a:solidFill>
          </a:ln>
        </p:spPr>
        <p:txBody>
          <a:bodyPr wrap="square" rtlCol="0">
            <a:spAutoFit/>
          </a:bodyPr>
          <a:lstStyle/>
          <a:p>
            <a:pPr algn="ctr"/>
            <a:r>
              <a:rPr lang="en-US" sz="3200" dirty="0" smtClean="0"/>
              <a:t>Closing – Options &amp; Next Steps</a:t>
            </a:r>
            <a:endParaRPr lang="en-US" dirty="0"/>
          </a:p>
          <a:p>
            <a:pPr marL="38100" lvl="0" algn="ctr">
              <a:buClr>
                <a:schemeClr val="dk1"/>
              </a:buClr>
              <a:buSzPct val="100000"/>
            </a:pPr>
            <a:r>
              <a:rPr lang="en-US" dirty="0" smtClean="0"/>
              <a:t>	How </a:t>
            </a:r>
            <a:r>
              <a:rPr lang="en-US" dirty="0"/>
              <a:t>we understand the purpose and motive of </a:t>
            </a:r>
            <a:r>
              <a:rPr lang="en-US" dirty="0" smtClean="0"/>
              <a:t>closing 	changes </a:t>
            </a:r>
            <a:r>
              <a:rPr lang="en-US" dirty="0"/>
              <a:t>the entire way we approach </a:t>
            </a:r>
            <a:r>
              <a:rPr lang="en-US" dirty="0" smtClean="0"/>
              <a:t>closing.</a:t>
            </a:r>
            <a:endParaRPr lang="en-US" dirty="0"/>
          </a:p>
        </p:txBody>
      </p:sp>
      <p:pic>
        <p:nvPicPr>
          <p:cNvPr id="3" name="Picture 2"/>
          <p:cNvPicPr>
            <a:picLocks noChangeAspect="1"/>
          </p:cNvPicPr>
          <p:nvPr/>
        </p:nvPicPr>
        <p:blipFill>
          <a:blip r:embed="rId2"/>
          <a:stretch>
            <a:fillRect/>
          </a:stretch>
        </p:blipFill>
        <p:spPr>
          <a:xfrm>
            <a:off x="6572796" y="209890"/>
            <a:ext cx="2408067" cy="1597823"/>
          </a:xfrm>
          <a:prstGeom prst="rect">
            <a:avLst/>
          </a:prstGeom>
        </p:spPr>
      </p:pic>
    </p:spTree>
    <p:extLst>
      <p:ext uri="{BB962C8B-B14F-4D97-AF65-F5344CB8AC3E}">
        <p14:creationId xmlns:p14="http://schemas.microsoft.com/office/powerpoint/2010/main" val="4525484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400888" y="3479620"/>
            <a:ext cx="1743112" cy="1663880"/>
          </a:xfrm>
          <a:prstGeom prst="rect">
            <a:avLst/>
          </a:prstGeom>
        </p:spPr>
      </p:pic>
      <p:sp>
        <p:nvSpPr>
          <p:cNvPr id="212" name="Shape 212"/>
          <p:cNvSpPr txBox="1">
            <a:spLocks noGrp="1"/>
          </p:cNvSpPr>
          <p:nvPr>
            <p:ph type="title"/>
          </p:nvPr>
        </p:nvSpPr>
        <p:spPr>
          <a:xfrm>
            <a:off x="1607739" y="561901"/>
            <a:ext cx="6053163" cy="537075"/>
          </a:xfrm>
          <a:prstGeom prst="rect">
            <a:avLst/>
          </a:prstGeom>
          <a:noFill/>
          <a:ln w="28575" cap="flat" cmpd="sng">
            <a:solidFill>
              <a:srgbClr val="FF00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000" b="0" i="0" u="none" strike="noStrike" cap="none" baseline="0" dirty="0" smtClean="0">
                <a:solidFill>
                  <a:schemeClr val="dk1"/>
                </a:solidFill>
                <a:latin typeface="Calibri"/>
                <a:ea typeface="Calibri"/>
                <a:cs typeface="Calibri"/>
                <a:sym typeface="Calibri"/>
              </a:rPr>
              <a:t>Additional Thoughts on Closing</a:t>
            </a:r>
            <a:endParaRPr lang="en-US" sz="3000" b="0" i="0" u="none" strike="noStrike" cap="none" baseline="0" dirty="0">
              <a:solidFill>
                <a:schemeClr val="dk1"/>
              </a:solidFill>
              <a:latin typeface="Calibri"/>
              <a:ea typeface="Calibri"/>
              <a:cs typeface="Calibri"/>
              <a:sym typeface="Calibri"/>
            </a:endParaRPr>
          </a:p>
        </p:txBody>
      </p:sp>
      <p:sp>
        <p:nvSpPr>
          <p:cNvPr id="213" name="Shape 213"/>
          <p:cNvSpPr txBox="1">
            <a:spLocks noGrp="1"/>
          </p:cNvSpPr>
          <p:nvPr>
            <p:ph type="body" idx="1"/>
          </p:nvPr>
        </p:nvSpPr>
        <p:spPr>
          <a:xfrm>
            <a:off x="546633" y="1324223"/>
            <a:ext cx="8075445" cy="3616887"/>
          </a:xfrm>
          <a:prstGeom prst="rect">
            <a:avLst/>
          </a:prstGeom>
          <a:noFill/>
          <a:ln>
            <a:noFill/>
          </a:ln>
        </p:spPr>
        <p:txBody>
          <a:bodyPr lIns="91425" tIns="45700" rIns="91425" bIns="45700" anchor="t" anchorCtr="0">
            <a:noAutofit/>
          </a:bodyPr>
          <a:lstStyle/>
          <a:p>
            <a:pPr marL="0" indent="0">
              <a:lnSpc>
                <a:spcPct val="90000"/>
              </a:lnSpc>
              <a:spcBef>
                <a:spcPts val="0"/>
              </a:spcBef>
              <a:buSzPct val="25000"/>
              <a:buNone/>
            </a:pPr>
            <a:r>
              <a:rPr lang="en-US" sz="2000" b="0" i="0" u="none" strike="noStrike" cap="none" baseline="0" dirty="0" smtClean="0">
                <a:solidFill>
                  <a:schemeClr val="dk1"/>
                </a:solidFill>
                <a:latin typeface="Calibri"/>
                <a:ea typeface="Calibri"/>
                <a:cs typeface="Calibri"/>
                <a:sym typeface="Calibri"/>
              </a:rPr>
              <a:t>People </a:t>
            </a:r>
            <a:r>
              <a:rPr lang="en-US" sz="2000" b="0" i="0" u="none" strike="noStrike" cap="none" baseline="0" dirty="0">
                <a:solidFill>
                  <a:schemeClr val="dk1"/>
                </a:solidFill>
                <a:latin typeface="Calibri"/>
                <a:ea typeface="Calibri"/>
                <a:cs typeface="Calibri"/>
                <a:sym typeface="Calibri"/>
              </a:rPr>
              <a:t>need us to provide options and to lead them to the next step after hearing about Shaklee.  </a:t>
            </a:r>
          </a:p>
          <a:p>
            <a:pPr marL="0" indent="0">
              <a:lnSpc>
                <a:spcPct val="90000"/>
              </a:lnSpc>
              <a:spcBef>
                <a:spcPts val="480"/>
              </a:spcBef>
              <a:buSzPct val="25000"/>
              <a:buNone/>
            </a:pPr>
            <a:r>
              <a:rPr lang="en-US" sz="2000" b="0" i="0" u="none" strike="noStrike" cap="none" baseline="0" dirty="0">
                <a:solidFill>
                  <a:schemeClr val="dk1"/>
                </a:solidFill>
                <a:latin typeface="Calibri"/>
                <a:ea typeface="Calibri"/>
                <a:cs typeface="Calibri"/>
                <a:sym typeface="Calibri"/>
              </a:rPr>
              <a:t>Our job is to  give them ideas of how they can get </a:t>
            </a:r>
            <a:r>
              <a:rPr lang="en-US" sz="2000" b="0" i="0" u="none" strike="noStrike" cap="none" baseline="0" dirty="0" smtClean="0">
                <a:solidFill>
                  <a:schemeClr val="dk1"/>
                </a:solidFill>
                <a:latin typeface="Calibri"/>
                <a:ea typeface="Calibri"/>
                <a:cs typeface="Calibri"/>
                <a:sym typeface="Calibri"/>
              </a:rPr>
              <a:t>started easily.</a:t>
            </a:r>
            <a:endParaRPr lang="en-US" sz="2000" b="0" i="0" u="none" strike="noStrike" cap="none" baseline="0" dirty="0">
              <a:solidFill>
                <a:schemeClr val="dk1"/>
              </a:solidFill>
              <a:latin typeface="Calibri"/>
              <a:ea typeface="Calibri"/>
              <a:cs typeface="Calibri"/>
              <a:sym typeface="Calibri"/>
            </a:endParaRPr>
          </a:p>
          <a:p>
            <a:pPr marL="342900" marR="0" lvl="0" indent="-342900" algn="l" rtl="0">
              <a:lnSpc>
                <a:spcPct val="90000"/>
              </a:lnSpc>
              <a:spcBef>
                <a:spcPts val="480"/>
              </a:spcBef>
              <a:buClr>
                <a:schemeClr val="dk1"/>
              </a:buClr>
              <a:buSzPct val="25000"/>
              <a:buFont typeface="Arial"/>
              <a:buNone/>
            </a:pPr>
            <a:r>
              <a:rPr lang="en-US" sz="2000" b="0" i="0" u="none" strike="noStrike" cap="none" baseline="0" dirty="0" smtClean="0">
                <a:solidFill>
                  <a:schemeClr val="dk1"/>
                </a:solidFill>
                <a:latin typeface="Calibri"/>
                <a:ea typeface="Calibri"/>
                <a:cs typeface="Calibri"/>
                <a:sym typeface="Calibri"/>
              </a:rPr>
              <a:t>Of </a:t>
            </a:r>
            <a:r>
              <a:rPr lang="en-US" sz="2000" b="0" i="0" u="none" strike="noStrike" cap="none" baseline="0" dirty="0">
                <a:solidFill>
                  <a:schemeClr val="dk1"/>
                </a:solidFill>
                <a:latin typeface="Calibri"/>
                <a:ea typeface="Calibri"/>
                <a:cs typeface="Calibri"/>
                <a:sym typeface="Calibri"/>
              </a:rPr>
              <a:t>course the key is to ask a lot of questions about what they are thinking and what are the most pressing issues.  </a:t>
            </a:r>
          </a:p>
          <a:p>
            <a:pPr marL="342900" marR="0" lvl="0" indent="-342900" algn="l" rtl="0">
              <a:lnSpc>
                <a:spcPct val="90000"/>
              </a:lnSpc>
              <a:spcBef>
                <a:spcPts val="480"/>
              </a:spcBef>
              <a:buClr>
                <a:schemeClr val="dk1"/>
              </a:buClr>
              <a:buSzPct val="25000"/>
              <a:buFont typeface="Arial"/>
              <a:buNone/>
            </a:pPr>
            <a:r>
              <a:rPr lang="en-US" sz="2000" b="0" i="0" u="none" strike="noStrike" cap="none" baseline="0" dirty="0">
                <a:solidFill>
                  <a:schemeClr val="dk1"/>
                </a:solidFill>
                <a:latin typeface="Calibri"/>
                <a:ea typeface="Calibri"/>
                <a:cs typeface="Calibri"/>
                <a:sym typeface="Calibri"/>
              </a:rPr>
              <a:t>Sometimes a new person knows exactly what products they want to start with, and in that case we share with them all of the ways they can sponsor into Shaklee and get the products they want.  </a:t>
            </a:r>
          </a:p>
          <a:p>
            <a:pPr marL="342900" marR="0" lvl="0" indent="-342900" algn="l" rtl="0">
              <a:lnSpc>
                <a:spcPct val="90000"/>
              </a:lnSpc>
              <a:spcBef>
                <a:spcPts val="480"/>
              </a:spcBef>
              <a:buClr>
                <a:schemeClr val="dk1"/>
              </a:buClr>
              <a:buSzPct val="25000"/>
              <a:buFont typeface="Arial"/>
              <a:buNone/>
            </a:pPr>
            <a:r>
              <a:rPr lang="en-US" sz="2000" b="0" i="0" u="none" strike="noStrike" cap="none" baseline="0" dirty="0">
                <a:solidFill>
                  <a:schemeClr val="dk1"/>
                </a:solidFill>
                <a:latin typeface="Calibri"/>
                <a:ea typeface="Calibri"/>
                <a:cs typeface="Calibri"/>
                <a:sym typeface="Calibri"/>
              </a:rPr>
              <a:t>Sometimes a new person is overwhelmed, or wants so </a:t>
            </a:r>
            <a:r>
              <a:rPr lang="en-US" sz="2000" b="0" i="0" u="none" strike="noStrike" cap="none" baseline="0" dirty="0" smtClean="0">
                <a:solidFill>
                  <a:schemeClr val="dk1"/>
                </a:solidFill>
                <a:latin typeface="Calibri"/>
                <a:ea typeface="Calibri"/>
                <a:cs typeface="Calibri"/>
                <a:sym typeface="Calibri"/>
              </a:rPr>
              <a:t>				</a:t>
            </a:r>
          </a:p>
          <a:p>
            <a:pPr marL="342900" marR="0" lvl="0" indent="-342900" algn="l" rtl="0">
              <a:lnSpc>
                <a:spcPct val="90000"/>
              </a:lnSpc>
              <a:spcBef>
                <a:spcPts val="480"/>
              </a:spcBef>
              <a:buClr>
                <a:schemeClr val="dk1"/>
              </a:buClr>
              <a:buSzPct val="25000"/>
              <a:buFont typeface="Arial"/>
              <a:buNone/>
            </a:pPr>
            <a:r>
              <a:rPr lang="en-US" sz="2000" dirty="0">
                <a:solidFill>
                  <a:schemeClr val="dk1"/>
                </a:solidFill>
                <a:latin typeface="Calibri"/>
                <a:ea typeface="Calibri"/>
                <a:cs typeface="Calibri"/>
                <a:sym typeface="Calibri"/>
              </a:rPr>
              <a:t>	</a:t>
            </a:r>
            <a:r>
              <a:rPr lang="en-US" sz="2000" b="0" i="0" u="none" strike="noStrike" cap="none" baseline="0" dirty="0" smtClean="0">
                <a:solidFill>
                  <a:schemeClr val="dk1"/>
                </a:solidFill>
                <a:latin typeface="Calibri"/>
                <a:ea typeface="Calibri"/>
                <a:cs typeface="Calibri"/>
                <a:sym typeface="Calibri"/>
              </a:rPr>
              <a:t>many </a:t>
            </a:r>
            <a:r>
              <a:rPr lang="en-US" sz="2000" b="0" i="0" u="none" strike="noStrike" cap="none" baseline="0" dirty="0">
                <a:solidFill>
                  <a:schemeClr val="dk1"/>
                </a:solidFill>
                <a:latin typeface="Calibri"/>
                <a:ea typeface="Calibri"/>
                <a:cs typeface="Calibri"/>
                <a:sym typeface="Calibri"/>
              </a:rPr>
              <a:t>things that they don't know what to do, </a:t>
            </a:r>
            <a:r>
              <a:rPr lang="en-US" sz="2000" b="0" i="0" u="none" strike="noStrike" cap="none" baseline="0" dirty="0" smtClean="0">
                <a:solidFill>
                  <a:schemeClr val="dk1"/>
                </a:solidFill>
                <a:latin typeface="Calibri"/>
                <a:ea typeface="Calibri"/>
                <a:cs typeface="Calibri"/>
                <a:sym typeface="Calibri"/>
              </a:rPr>
              <a:t>and		harper	</a:t>
            </a:r>
            <a:endParaRPr lang="en-US" sz="2000" dirty="0">
              <a:solidFill>
                <a:schemeClr val="dk1"/>
              </a:solidFill>
              <a:latin typeface="Calibri"/>
              <a:ea typeface="Calibri"/>
              <a:cs typeface="Calibri"/>
              <a:sym typeface="Calibri"/>
            </a:endParaRPr>
          </a:p>
          <a:p>
            <a:pPr marL="342900" marR="0" lvl="0" indent="-342900" algn="l" rtl="0">
              <a:lnSpc>
                <a:spcPct val="90000"/>
              </a:lnSpc>
              <a:spcBef>
                <a:spcPts val="480"/>
              </a:spcBef>
              <a:buClr>
                <a:schemeClr val="dk1"/>
              </a:buClr>
              <a:buSzPct val="25000"/>
              <a:buFont typeface="Arial"/>
              <a:buNone/>
            </a:pPr>
            <a:r>
              <a:rPr lang="en-US" sz="2000" b="0" i="0" u="none" strike="noStrike" cap="none" baseline="0" dirty="0" smtClean="0">
                <a:solidFill>
                  <a:schemeClr val="dk1"/>
                </a:solidFill>
                <a:latin typeface="Calibri"/>
                <a:ea typeface="Calibri"/>
                <a:cs typeface="Calibri"/>
                <a:sym typeface="Calibri"/>
              </a:rPr>
              <a:t>	in </a:t>
            </a:r>
            <a:r>
              <a:rPr lang="en-US" sz="2000" b="0" i="0" u="none" strike="noStrike" cap="none" baseline="0" dirty="0">
                <a:solidFill>
                  <a:schemeClr val="dk1"/>
                </a:solidFill>
                <a:latin typeface="Calibri"/>
                <a:ea typeface="Calibri"/>
                <a:cs typeface="Calibri"/>
                <a:sym typeface="Calibri"/>
              </a:rPr>
              <a:t>that case they look to us to help them make a good choice. </a:t>
            </a:r>
            <a:r>
              <a:rPr lang="en-US" sz="1800" b="0" i="0" u="none" strike="noStrike" cap="none" baseline="0" dirty="0">
                <a:solidFill>
                  <a:schemeClr val="dk1"/>
                </a:solidFill>
                <a:latin typeface="Calibri"/>
                <a:ea typeface="Calibri"/>
                <a:cs typeface="Calibri"/>
                <a:sym typeface="Calibri"/>
              </a:rPr>
              <a:t>		</a:t>
            </a:r>
            <a:endParaRPr lang="en-US" sz="1800" b="0" i="0" u="none" strike="noStrike" cap="none" baseline="0" dirty="0" smtClean="0">
              <a:solidFill>
                <a:schemeClr val="dk1"/>
              </a:solidFill>
              <a:latin typeface="Calibri"/>
              <a:ea typeface="Calibri"/>
              <a:cs typeface="Calibri"/>
              <a:sym typeface="Calibri"/>
            </a:endParaRPr>
          </a:p>
          <a:p>
            <a:pPr marL="342900" marR="0" lvl="0" indent="-342900" algn="l" rtl="0">
              <a:lnSpc>
                <a:spcPct val="90000"/>
              </a:lnSpc>
              <a:spcBef>
                <a:spcPts val="480"/>
              </a:spcBef>
              <a:buClr>
                <a:schemeClr val="dk1"/>
              </a:buClr>
              <a:buSzPct val="25000"/>
              <a:buFont typeface="Arial"/>
              <a:buNone/>
            </a:pPr>
            <a:r>
              <a:rPr lang="en-US" sz="1800" dirty="0"/>
              <a:t>	</a:t>
            </a:r>
            <a:r>
              <a:rPr lang="en-US" sz="1800" dirty="0" smtClean="0"/>
              <a:t>						</a:t>
            </a:r>
            <a:endParaRPr lang="en-US" sz="1800" b="0" i="0" u="none" strike="noStrike" cap="none" baseline="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57434798"/>
      </p:ext>
    </p:extLst>
  </p:cSld>
  <p:clrMapOvr>
    <a:masterClrMapping/>
  </p:clrMapOvr>
  <p:transition spd="slow">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892800" y="1"/>
            <a:ext cx="3251200" cy="921331"/>
          </a:xfrm>
          <a:prstGeom prst="rect">
            <a:avLst/>
          </a:prstGeom>
        </p:spPr>
      </p:pic>
      <p:sp>
        <p:nvSpPr>
          <p:cNvPr id="4" name="TextBox 3"/>
          <p:cNvSpPr txBox="1"/>
          <p:nvPr/>
        </p:nvSpPr>
        <p:spPr>
          <a:xfrm>
            <a:off x="793750" y="476250"/>
            <a:ext cx="7651750" cy="369332"/>
          </a:xfrm>
          <a:prstGeom prst="rect">
            <a:avLst/>
          </a:prstGeom>
          <a:noFill/>
        </p:spPr>
        <p:txBody>
          <a:bodyPr wrap="square" rtlCol="0">
            <a:spAutoFit/>
          </a:bodyPr>
          <a:lstStyle/>
          <a:p>
            <a:r>
              <a:rPr lang="en-US" dirty="0" smtClean="0"/>
              <a:t>Closing Scripts:</a:t>
            </a:r>
            <a:endParaRPr lang="en-US" dirty="0"/>
          </a:p>
        </p:txBody>
      </p:sp>
      <p:sp>
        <p:nvSpPr>
          <p:cNvPr id="3" name="Shape 170"/>
          <p:cNvSpPr txBox="1">
            <a:spLocks/>
          </p:cNvSpPr>
          <p:nvPr/>
        </p:nvSpPr>
        <p:spPr>
          <a:xfrm>
            <a:off x="419151" y="921331"/>
            <a:ext cx="8229600" cy="3840890"/>
          </a:xfrm>
          <a:prstGeom prst="rect">
            <a:avLst/>
          </a:prstGeom>
          <a:noFill/>
          <a:ln>
            <a:noFill/>
          </a:ln>
        </p:spPr>
        <p:txBody>
          <a:bodyPr vert="horz" lIns="91425" tIns="45700" rIns="91425" bIns="45700" rtlCol="0" anchor="t" anchorCtr="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spcBef>
                <a:spcPts val="480"/>
              </a:spcBef>
            </a:pPr>
            <a:r>
              <a:rPr lang="en-US" sz="2000" dirty="0" smtClean="0">
                <a:solidFill>
                  <a:schemeClr val="tx1"/>
                </a:solidFill>
              </a:rPr>
              <a:t>To begin ---</a:t>
            </a:r>
            <a:r>
              <a:rPr lang="en-US" sz="2000" i="1" dirty="0" smtClean="0">
                <a:solidFill>
                  <a:schemeClr val="tx1"/>
                </a:solidFill>
              </a:rPr>
              <a:t>This will take about 30 minutes and when we end, we will determine which Shaklee package you will want to get started with.”	</a:t>
            </a:r>
          </a:p>
          <a:p>
            <a:pPr marL="38100" algn="l">
              <a:spcBef>
                <a:spcPts val="480"/>
              </a:spcBef>
              <a:buClr>
                <a:schemeClr val="dk1"/>
              </a:buClr>
              <a:buSzPct val="100000"/>
            </a:pPr>
            <a:r>
              <a:rPr lang="en-US" sz="2000" i="1" dirty="0" smtClean="0">
                <a:solidFill>
                  <a:schemeClr val="dk1"/>
                </a:solidFill>
                <a:latin typeface="Calibri"/>
                <a:ea typeface="Calibri"/>
                <a:cs typeface="Calibri"/>
                <a:sym typeface="Calibri"/>
              </a:rPr>
              <a:t>“ So based on what we have discussed, seems we have a few options here …</a:t>
            </a:r>
          </a:p>
          <a:p>
            <a:pPr marL="38100" algn="l">
              <a:spcBef>
                <a:spcPts val="480"/>
              </a:spcBef>
              <a:buClr>
                <a:schemeClr val="dk1"/>
              </a:buClr>
              <a:buSzPct val="100000"/>
            </a:pPr>
            <a:r>
              <a:rPr lang="en-US" sz="2000" i="1" dirty="0" smtClean="0">
                <a:solidFill>
                  <a:schemeClr val="dk1"/>
                </a:solidFill>
                <a:latin typeface="Calibri"/>
                <a:ea typeface="Calibri"/>
                <a:cs typeface="Calibri"/>
                <a:sym typeface="Calibri"/>
              </a:rPr>
              <a:t>“Let’s put together a plan that will work within your budget.					 I have a few options for you”</a:t>
            </a:r>
          </a:p>
          <a:p>
            <a:pPr marL="38100" algn="l">
              <a:spcBef>
                <a:spcPts val="480"/>
              </a:spcBef>
              <a:buClr>
                <a:schemeClr val="dk1"/>
              </a:buClr>
              <a:buSzPct val="100000"/>
            </a:pPr>
            <a:r>
              <a:rPr lang="en-US" sz="2000" i="1" dirty="0" smtClean="0">
                <a:solidFill>
                  <a:schemeClr val="dk1"/>
                </a:solidFill>
                <a:latin typeface="Calibri"/>
                <a:ea typeface="Calibri"/>
                <a:cs typeface="Calibri"/>
                <a:sym typeface="Calibri"/>
              </a:rPr>
              <a:t>“I am excited to help you build wellness in your family—let’s get started.”</a:t>
            </a:r>
          </a:p>
          <a:p>
            <a:pPr lvl="0" algn="l">
              <a:spcBef>
                <a:spcPts val="480"/>
              </a:spcBef>
            </a:pPr>
            <a:r>
              <a:rPr lang="en-US" sz="2000" dirty="0">
                <a:solidFill>
                  <a:schemeClr val="dk1"/>
                </a:solidFill>
                <a:ea typeface="Calibri"/>
                <a:cs typeface="Calibri"/>
                <a:sym typeface="Calibri"/>
              </a:rPr>
              <a:t>  </a:t>
            </a:r>
            <a:r>
              <a:rPr lang="en-US" sz="2000" dirty="0" smtClean="0">
                <a:solidFill>
                  <a:schemeClr val="dk1"/>
                </a:solidFill>
                <a:ea typeface="Calibri"/>
                <a:cs typeface="Calibri"/>
                <a:sym typeface="Calibri"/>
              </a:rPr>
              <a:t>Assume they want to place an order, rather than assume they don’t</a:t>
            </a:r>
            <a:r>
              <a:rPr lang="en-US" sz="2000" i="1" dirty="0">
                <a:solidFill>
                  <a:schemeClr val="dk1"/>
                </a:solidFill>
                <a:latin typeface="Calibri"/>
                <a:ea typeface="Calibri"/>
                <a:cs typeface="Calibri"/>
                <a:sym typeface="Calibri"/>
              </a:rPr>
              <a:t>.</a:t>
            </a:r>
            <a:endParaRPr lang="en-US" sz="2000" i="1" dirty="0" smtClean="0">
              <a:solidFill>
                <a:schemeClr val="dk1"/>
              </a:solidFill>
              <a:latin typeface="Calibri"/>
              <a:ea typeface="Calibri"/>
              <a:cs typeface="Calibri"/>
              <a:sym typeface="Calibri"/>
            </a:endParaRPr>
          </a:p>
          <a:p>
            <a:pPr marL="38100" algn="l">
              <a:spcBef>
                <a:spcPts val="480"/>
              </a:spcBef>
              <a:buClr>
                <a:schemeClr val="dk1"/>
              </a:buClr>
              <a:buSzPct val="100000"/>
            </a:pPr>
            <a:r>
              <a:rPr lang="en-US" sz="2000" dirty="0" smtClean="0">
                <a:solidFill>
                  <a:schemeClr val="dk1"/>
                </a:solidFill>
                <a:latin typeface="Calibri"/>
                <a:ea typeface="Calibri"/>
                <a:cs typeface="Calibri"/>
                <a:sym typeface="Calibri"/>
              </a:rPr>
              <a:t>		Then offer good, better, and best (</a:t>
            </a:r>
            <a:r>
              <a:rPr lang="en-US" sz="2000" dirty="0" err="1" smtClean="0">
                <a:solidFill>
                  <a:schemeClr val="dk1"/>
                </a:solidFill>
                <a:latin typeface="Calibri"/>
                <a:ea typeface="Calibri"/>
                <a:cs typeface="Calibri"/>
                <a:sym typeface="Calibri"/>
              </a:rPr>
              <a:t>HealthPrint</a:t>
            </a:r>
            <a:r>
              <a:rPr lang="en-US" sz="2000" dirty="0" smtClean="0">
                <a:solidFill>
                  <a:schemeClr val="dk1"/>
                </a:solidFill>
                <a:latin typeface="Calibri"/>
                <a:ea typeface="Calibri"/>
                <a:cs typeface="Calibri"/>
                <a:sym typeface="Calibri"/>
              </a:rPr>
              <a:t> gives us these!)</a:t>
            </a:r>
          </a:p>
          <a:p>
            <a:pPr marL="38100" algn="l">
              <a:spcBef>
                <a:spcPts val="480"/>
              </a:spcBef>
              <a:buClr>
                <a:schemeClr val="dk1"/>
              </a:buClr>
              <a:buSzPct val="100000"/>
            </a:pPr>
            <a:r>
              <a:rPr lang="en-US" sz="2000" dirty="0" smtClean="0">
                <a:solidFill>
                  <a:schemeClr val="dk1"/>
                </a:solidFill>
                <a:latin typeface="Calibri"/>
                <a:ea typeface="Calibri"/>
                <a:cs typeface="Calibri"/>
                <a:sym typeface="Calibri"/>
              </a:rPr>
              <a:t>Example would be:	</a:t>
            </a:r>
            <a:r>
              <a:rPr lang="en-US" sz="2000" dirty="0" err="1" smtClean="0">
                <a:solidFill>
                  <a:schemeClr val="dk1"/>
                </a:solidFill>
                <a:latin typeface="Calibri"/>
                <a:ea typeface="Calibri"/>
                <a:cs typeface="Calibri"/>
                <a:sym typeface="Calibri"/>
              </a:rPr>
              <a:t>Incredivites</a:t>
            </a:r>
            <a:r>
              <a:rPr lang="en-US" sz="2000" dirty="0" smtClean="0">
                <a:solidFill>
                  <a:schemeClr val="dk1"/>
                </a:solidFill>
                <a:latin typeface="Calibri"/>
                <a:ea typeface="Calibri"/>
                <a:cs typeface="Calibri"/>
                <a:sym typeface="Calibri"/>
              </a:rPr>
              <a:t/>
            </a:r>
            <a:br>
              <a:rPr lang="en-US" sz="2000" dirty="0" smtClean="0">
                <a:solidFill>
                  <a:schemeClr val="dk1"/>
                </a:solidFill>
                <a:latin typeface="Calibri"/>
                <a:ea typeface="Calibri"/>
                <a:cs typeface="Calibri"/>
                <a:sym typeface="Calibri"/>
              </a:rPr>
            </a:br>
            <a:r>
              <a:rPr lang="en-US" sz="2000" dirty="0" smtClean="0">
                <a:solidFill>
                  <a:schemeClr val="dk1"/>
                </a:solidFill>
                <a:latin typeface="Calibri"/>
                <a:ea typeface="Calibri"/>
                <a:cs typeface="Calibri"/>
                <a:sym typeface="Calibri"/>
              </a:rPr>
              <a:t>					</a:t>
            </a:r>
            <a:r>
              <a:rPr lang="en-US" sz="2000" dirty="0" err="1" smtClean="0">
                <a:solidFill>
                  <a:schemeClr val="dk1"/>
                </a:solidFill>
                <a:latin typeface="Calibri"/>
                <a:ea typeface="Calibri"/>
                <a:cs typeface="Calibri"/>
                <a:sym typeface="Calibri"/>
              </a:rPr>
              <a:t>Incredivites</a:t>
            </a:r>
            <a:r>
              <a:rPr lang="en-US" sz="2000" dirty="0" smtClean="0">
                <a:solidFill>
                  <a:schemeClr val="dk1"/>
                </a:solidFill>
                <a:latin typeface="Calibri"/>
                <a:ea typeface="Calibri"/>
                <a:cs typeface="Calibri"/>
                <a:sym typeface="Calibri"/>
              </a:rPr>
              <a:t> + C + Mighty Smarts</a:t>
            </a:r>
          </a:p>
          <a:p>
            <a:pPr marL="38100" algn="l">
              <a:spcBef>
                <a:spcPts val="480"/>
              </a:spcBef>
              <a:buClr>
                <a:schemeClr val="dk1"/>
              </a:buClr>
              <a:buSzPct val="100000"/>
            </a:pPr>
            <a:r>
              <a:rPr lang="en-US" sz="2000" dirty="0">
                <a:solidFill>
                  <a:schemeClr val="dk1"/>
                </a:solidFill>
                <a:latin typeface="Calibri"/>
                <a:ea typeface="Calibri"/>
                <a:cs typeface="Calibri"/>
                <a:sym typeface="Calibri"/>
              </a:rPr>
              <a:t>	</a:t>
            </a:r>
            <a:r>
              <a:rPr lang="en-US" sz="2000" dirty="0" smtClean="0">
                <a:solidFill>
                  <a:schemeClr val="dk1"/>
                </a:solidFill>
                <a:latin typeface="Calibri"/>
                <a:ea typeface="Calibri"/>
                <a:cs typeface="Calibri"/>
                <a:sym typeface="Calibri"/>
              </a:rPr>
              <a:t>				</a:t>
            </a:r>
            <a:r>
              <a:rPr lang="en-US" sz="2000" dirty="0" err="1" smtClean="0">
                <a:solidFill>
                  <a:schemeClr val="dk1"/>
                </a:solidFill>
                <a:latin typeface="Calibri"/>
                <a:ea typeface="Calibri"/>
                <a:cs typeface="Calibri"/>
                <a:sym typeface="Calibri"/>
              </a:rPr>
              <a:t>Incredivites</a:t>
            </a:r>
            <a:r>
              <a:rPr lang="en-US" sz="2000" dirty="0" smtClean="0">
                <a:solidFill>
                  <a:schemeClr val="dk1"/>
                </a:solidFill>
                <a:latin typeface="Calibri"/>
                <a:ea typeface="Calibri"/>
                <a:cs typeface="Calibri"/>
                <a:sym typeface="Calibri"/>
              </a:rPr>
              <a:t> + C + Mighty Smarts + </a:t>
            </a:r>
            <a:r>
              <a:rPr lang="en-US" sz="2000" dirty="0" err="1" smtClean="0">
                <a:solidFill>
                  <a:schemeClr val="dk1"/>
                </a:solidFill>
                <a:latin typeface="Calibri"/>
                <a:ea typeface="Calibri"/>
                <a:cs typeface="Calibri"/>
                <a:sym typeface="Calibri"/>
              </a:rPr>
              <a:t>Optiflora</a:t>
            </a:r>
            <a:r>
              <a:rPr lang="en-US" sz="2000" dirty="0" smtClean="0">
                <a:solidFill>
                  <a:schemeClr val="dk1"/>
                </a:solidFill>
                <a:latin typeface="Calibri"/>
                <a:ea typeface="Calibri"/>
                <a:cs typeface="Calibri"/>
                <a:sym typeface="Calibri"/>
              </a:rPr>
              <a:t>      harper</a:t>
            </a:r>
            <a:endParaRPr lang="en-US" sz="2000" dirty="0">
              <a:solidFill>
                <a:schemeClr val="dk1"/>
              </a:solidFill>
              <a:latin typeface="Calibri"/>
              <a:ea typeface="Calibri"/>
              <a:cs typeface="Calibri"/>
              <a:sym typeface="Calibri"/>
            </a:endParaRPr>
          </a:p>
          <a:p>
            <a:pPr marL="38100" algn="l">
              <a:spcBef>
                <a:spcPts val="480"/>
              </a:spcBef>
              <a:buClr>
                <a:schemeClr val="dk1"/>
              </a:buClr>
              <a:buSzPct val="100000"/>
            </a:pPr>
            <a:endParaRPr lang="en-US" sz="2000" dirty="0" smtClean="0">
              <a:solidFill>
                <a:schemeClr val="dk1"/>
              </a:solidFill>
              <a:latin typeface="Calibri"/>
              <a:ea typeface="Calibri"/>
              <a:cs typeface="Calibri"/>
              <a:sym typeface="Calibri"/>
            </a:endParaRPr>
          </a:p>
          <a:p>
            <a:pPr marL="38100" algn="l">
              <a:spcBef>
                <a:spcPts val="480"/>
              </a:spcBef>
              <a:buClr>
                <a:schemeClr val="dk1"/>
              </a:buClr>
              <a:buSzPct val="100000"/>
            </a:pPr>
            <a:endParaRPr lang="en-US" sz="2000" dirty="0" smtClean="0">
              <a:solidFill>
                <a:schemeClr val="dk1"/>
              </a:solidFill>
              <a:latin typeface="Calibri"/>
              <a:ea typeface="Calibri"/>
              <a:cs typeface="Calibri"/>
              <a:sym typeface="Calibri"/>
            </a:endParaRPr>
          </a:p>
          <a:p>
            <a:pPr marL="38100" algn="l">
              <a:spcBef>
                <a:spcPts val="480"/>
              </a:spcBef>
              <a:buClr>
                <a:schemeClr val="dk1"/>
              </a:buClr>
              <a:buSzPct val="100000"/>
            </a:pPr>
            <a:endParaRPr lang="en-US" sz="2000" dirty="0">
              <a:solidFill>
                <a:schemeClr val="dk1"/>
              </a:solidFill>
              <a:latin typeface="Calibri"/>
              <a:ea typeface="Calibri"/>
              <a:cs typeface="Calibri"/>
              <a:sym typeface="Calibri"/>
            </a:endParaRPr>
          </a:p>
          <a:p>
            <a:pPr marL="38100" algn="l">
              <a:spcBef>
                <a:spcPts val="480"/>
              </a:spcBef>
              <a:buClr>
                <a:schemeClr val="dk1"/>
              </a:buClr>
              <a:buSzPct val="100000"/>
            </a:pPr>
            <a:r>
              <a:rPr lang="en-US" sz="2000" dirty="0" smtClean="0">
                <a:solidFill>
                  <a:schemeClr val="dk1"/>
                </a:solidFill>
                <a:latin typeface="Calibri"/>
                <a:ea typeface="Calibri"/>
                <a:cs typeface="Calibri"/>
                <a:sym typeface="Calibri"/>
              </a:rPr>
              <a:t>		</a:t>
            </a:r>
            <a:endParaRPr lang="en-US" sz="20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771810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242634" y="0"/>
            <a:ext cx="1901366" cy="1814940"/>
          </a:xfrm>
          <a:prstGeom prst="rect">
            <a:avLst/>
          </a:prstGeom>
        </p:spPr>
      </p:pic>
      <p:sp>
        <p:nvSpPr>
          <p:cNvPr id="4" name="TextBox 3"/>
          <p:cNvSpPr txBox="1"/>
          <p:nvPr/>
        </p:nvSpPr>
        <p:spPr>
          <a:xfrm>
            <a:off x="556515" y="291584"/>
            <a:ext cx="7651750" cy="369332"/>
          </a:xfrm>
          <a:prstGeom prst="rect">
            <a:avLst/>
          </a:prstGeom>
          <a:noFill/>
        </p:spPr>
        <p:txBody>
          <a:bodyPr wrap="square" rtlCol="0">
            <a:spAutoFit/>
          </a:bodyPr>
          <a:lstStyle/>
          <a:p>
            <a:r>
              <a:rPr lang="en-US" dirty="0" smtClean="0"/>
              <a:t>Closing Scripts:</a:t>
            </a:r>
            <a:endParaRPr lang="en-US" dirty="0"/>
          </a:p>
        </p:txBody>
      </p:sp>
      <p:sp>
        <p:nvSpPr>
          <p:cNvPr id="3" name="Shape 170"/>
          <p:cNvSpPr txBox="1">
            <a:spLocks/>
          </p:cNvSpPr>
          <p:nvPr/>
        </p:nvSpPr>
        <p:spPr>
          <a:xfrm>
            <a:off x="419150" y="921331"/>
            <a:ext cx="8330621" cy="3840890"/>
          </a:xfrm>
          <a:prstGeom prst="rect">
            <a:avLst/>
          </a:prstGeom>
          <a:noFill/>
          <a:ln>
            <a:noFill/>
          </a:ln>
        </p:spPr>
        <p:txBody>
          <a:bodyPr vert="horz" lIns="91425" tIns="45700" rIns="91425" bIns="45700" rtlCol="0" anchor="t" anchorCtr="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lvl="0" algn="l">
              <a:spcBef>
                <a:spcPts val="480"/>
              </a:spcBef>
            </a:pPr>
            <a:r>
              <a:rPr lang="en-US" sz="2000" dirty="0" smtClean="0">
                <a:solidFill>
                  <a:schemeClr val="dk1"/>
                </a:solidFill>
                <a:ea typeface="Calibri"/>
                <a:cs typeface="Calibri"/>
                <a:sym typeface="Calibri"/>
              </a:rPr>
              <a:t>"</a:t>
            </a:r>
            <a:r>
              <a:rPr lang="en-US" sz="2000" dirty="0">
                <a:solidFill>
                  <a:schemeClr val="dk1"/>
                </a:solidFill>
                <a:ea typeface="Calibri"/>
                <a:cs typeface="Calibri"/>
                <a:sym typeface="Calibri"/>
              </a:rPr>
              <a:t>Many times people will choose to start here .. </a:t>
            </a:r>
            <a:r>
              <a:rPr lang="en-US" sz="2000" dirty="0" smtClean="0">
                <a:solidFill>
                  <a:schemeClr val="dk1"/>
                </a:solidFill>
                <a:ea typeface="Calibri"/>
                <a:cs typeface="Calibri"/>
                <a:sym typeface="Calibri"/>
              </a:rPr>
              <a:t>							with </a:t>
            </a:r>
            <a:r>
              <a:rPr lang="en-US" sz="2000" dirty="0">
                <a:solidFill>
                  <a:schemeClr val="dk1"/>
                </a:solidFill>
                <a:ea typeface="Calibri"/>
                <a:cs typeface="Calibri"/>
                <a:sym typeface="Calibri"/>
              </a:rPr>
              <a:t>the </a:t>
            </a:r>
            <a:r>
              <a:rPr lang="en-US" sz="2000" dirty="0" err="1">
                <a:solidFill>
                  <a:schemeClr val="dk1"/>
                </a:solidFill>
                <a:ea typeface="Calibri"/>
                <a:cs typeface="Calibri"/>
                <a:sym typeface="Calibri"/>
              </a:rPr>
              <a:t>Vitalizer</a:t>
            </a:r>
            <a:r>
              <a:rPr lang="en-US" sz="2000" dirty="0">
                <a:solidFill>
                  <a:schemeClr val="dk1"/>
                </a:solidFill>
                <a:ea typeface="Calibri"/>
                <a:cs typeface="Calibri"/>
                <a:sym typeface="Calibri"/>
              </a:rPr>
              <a:t> and </a:t>
            </a:r>
            <a:r>
              <a:rPr lang="en-US" sz="2000" dirty="0">
                <a:solidFill>
                  <a:schemeClr val="tx1"/>
                </a:solidFill>
                <a:ea typeface="Calibri"/>
                <a:cs typeface="Calibri"/>
                <a:sym typeface="Calibri"/>
              </a:rPr>
              <a:t>Shak</a:t>
            </a:r>
            <a:r>
              <a:rPr lang="en-US" sz="2000" dirty="0">
                <a:solidFill>
                  <a:schemeClr val="tx1"/>
                </a:solidFill>
              </a:rPr>
              <a:t>lee Life</a:t>
            </a:r>
            <a:r>
              <a:rPr lang="en-US" sz="2000" dirty="0">
                <a:solidFill>
                  <a:schemeClr val="tx1"/>
                </a:solidFill>
                <a:ea typeface="Calibri"/>
                <a:cs typeface="Calibri"/>
                <a:sym typeface="Calibri"/>
              </a:rPr>
              <a:t> S</a:t>
            </a:r>
            <a:r>
              <a:rPr lang="en-US" sz="2000" dirty="0">
                <a:solidFill>
                  <a:schemeClr val="tx1"/>
                </a:solidFill>
              </a:rPr>
              <a:t>hakes</a:t>
            </a:r>
            <a:r>
              <a:rPr lang="en-US" sz="2000" dirty="0">
                <a:solidFill>
                  <a:schemeClr val="tx1"/>
                </a:solidFill>
                <a:ea typeface="Calibri"/>
                <a:cs typeface="Calibri"/>
                <a:sym typeface="Calibri"/>
              </a:rPr>
              <a:t> </a:t>
            </a:r>
            <a:r>
              <a:rPr lang="en-US" sz="2000" dirty="0" smtClean="0">
                <a:solidFill>
                  <a:schemeClr val="tx1"/>
                </a:solidFill>
                <a:ea typeface="Calibri"/>
                <a:cs typeface="Calibri"/>
                <a:sym typeface="Calibri"/>
              </a:rPr>
              <a:t>.”</a:t>
            </a:r>
            <a:r>
              <a:rPr lang="en-US" sz="2000" dirty="0">
                <a:solidFill>
                  <a:schemeClr val="tx1"/>
                </a:solidFill>
                <a:ea typeface="Calibri"/>
                <a:cs typeface="Calibri"/>
                <a:sym typeface="Calibri"/>
              </a:rPr>
              <a:t> </a:t>
            </a:r>
            <a:endParaRPr lang="en-US" sz="2000" dirty="0" smtClean="0">
              <a:solidFill>
                <a:schemeClr val="tx1"/>
              </a:solidFill>
              <a:ea typeface="Calibri"/>
              <a:cs typeface="Calibri"/>
              <a:sym typeface="Calibri"/>
            </a:endParaRPr>
          </a:p>
          <a:p>
            <a:pPr marL="342900" lvl="0" indent="-342900" algn="l">
              <a:spcBef>
                <a:spcPts val="480"/>
              </a:spcBef>
              <a:buClr>
                <a:schemeClr val="dk1"/>
              </a:buClr>
              <a:buSzPct val="25000"/>
            </a:pPr>
            <a:r>
              <a:rPr lang="en-US" sz="2000" dirty="0" smtClean="0">
                <a:solidFill>
                  <a:schemeClr val="dk1"/>
                </a:solidFill>
                <a:ea typeface="Calibri"/>
                <a:cs typeface="Calibri"/>
                <a:sym typeface="Calibri"/>
              </a:rPr>
              <a:t> </a:t>
            </a:r>
            <a:r>
              <a:rPr lang="en-US" sz="2000" dirty="0">
                <a:solidFill>
                  <a:schemeClr val="dk1"/>
                </a:solidFill>
                <a:ea typeface="Calibri"/>
                <a:cs typeface="Calibri"/>
                <a:sym typeface="Calibri"/>
              </a:rPr>
              <a:t>"A lot of times, people will give the </a:t>
            </a:r>
            <a:r>
              <a:rPr lang="en-US" sz="2000" dirty="0" err="1">
                <a:solidFill>
                  <a:schemeClr val="dk1"/>
                </a:solidFill>
                <a:ea typeface="Calibri"/>
                <a:cs typeface="Calibri"/>
                <a:sym typeface="Calibri"/>
              </a:rPr>
              <a:t>Vitalizer</a:t>
            </a:r>
            <a:r>
              <a:rPr lang="en-US" sz="2000" dirty="0">
                <a:solidFill>
                  <a:schemeClr val="dk1"/>
                </a:solidFill>
                <a:ea typeface="Calibri"/>
                <a:cs typeface="Calibri"/>
                <a:sym typeface="Calibri"/>
              </a:rPr>
              <a:t> a try so they can save the membership fee and get the </a:t>
            </a:r>
            <a:r>
              <a:rPr lang="en-US" sz="2000" dirty="0" err="1">
                <a:solidFill>
                  <a:schemeClr val="dk1"/>
                </a:solidFill>
                <a:ea typeface="Calibri"/>
                <a:cs typeface="Calibri"/>
                <a:sym typeface="Calibri"/>
              </a:rPr>
              <a:t>autoship</a:t>
            </a:r>
            <a:r>
              <a:rPr lang="en-US" sz="2000" dirty="0">
                <a:solidFill>
                  <a:schemeClr val="dk1"/>
                </a:solidFill>
                <a:ea typeface="Calibri"/>
                <a:cs typeface="Calibri"/>
                <a:sym typeface="Calibri"/>
              </a:rPr>
              <a:t> discount"  </a:t>
            </a:r>
          </a:p>
          <a:p>
            <a:pPr marL="342900" lvl="0" indent="-342900" algn="l">
              <a:spcBef>
                <a:spcPts val="480"/>
              </a:spcBef>
              <a:buClr>
                <a:schemeClr val="dk1"/>
              </a:buClr>
              <a:buSzPct val="25000"/>
            </a:pPr>
            <a:r>
              <a:rPr lang="en-US" sz="2000" dirty="0" smtClean="0">
                <a:solidFill>
                  <a:schemeClr val="dk1"/>
                </a:solidFill>
                <a:ea typeface="Calibri"/>
                <a:cs typeface="Calibri"/>
                <a:sym typeface="Calibri"/>
              </a:rPr>
              <a:t>A </a:t>
            </a:r>
            <a:r>
              <a:rPr lang="en-US" sz="2000" dirty="0">
                <a:solidFill>
                  <a:schemeClr val="dk1"/>
                </a:solidFill>
                <a:ea typeface="Calibri"/>
                <a:cs typeface="Calibri"/>
                <a:sym typeface="Calibri"/>
              </a:rPr>
              <a:t>good Shaklee leader will lead the person they are working with through the </a:t>
            </a:r>
            <a:r>
              <a:rPr lang="en-US" sz="2000" dirty="0" smtClean="0">
                <a:solidFill>
                  <a:schemeClr val="dk1"/>
                </a:solidFill>
                <a:ea typeface="Calibri"/>
                <a:cs typeface="Calibri"/>
                <a:sym typeface="Calibri"/>
              </a:rPr>
              <a:t>best </a:t>
            </a:r>
            <a:r>
              <a:rPr lang="en-US" sz="2000" dirty="0">
                <a:solidFill>
                  <a:schemeClr val="dk1"/>
                </a:solidFill>
                <a:ea typeface="Calibri"/>
                <a:cs typeface="Calibri"/>
                <a:sym typeface="Calibri"/>
              </a:rPr>
              <a:t>membership options in an easy and comfortable </a:t>
            </a:r>
            <a:r>
              <a:rPr lang="en-US" sz="2000" dirty="0">
                <a:solidFill>
                  <a:schemeClr val="tx1"/>
                </a:solidFill>
                <a:ea typeface="Calibri"/>
                <a:cs typeface="Calibri"/>
                <a:sym typeface="Calibri"/>
              </a:rPr>
              <a:t>ma</a:t>
            </a:r>
            <a:r>
              <a:rPr lang="en-US" sz="2000" dirty="0">
                <a:solidFill>
                  <a:schemeClr val="tx1"/>
                </a:solidFill>
              </a:rPr>
              <a:t>nne</a:t>
            </a:r>
            <a:r>
              <a:rPr lang="en-US" sz="2000" dirty="0">
                <a:solidFill>
                  <a:schemeClr val="tx1"/>
                </a:solidFill>
                <a:ea typeface="Calibri"/>
                <a:cs typeface="Calibri"/>
                <a:sym typeface="Calibri"/>
              </a:rPr>
              <a:t>r</a:t>
            </a:r>
            <a:r>
              <a:rPr lang="en-US" sz="2000" dirty="0">
                <a:solidFill>
                  <a:schemeClr val="dk1"/>
                </a:solidFill>
                <a:ea typeface="Calibri"/>
                <a:cs typeface="Calibri"/>
                <a:sym typeface="Calibri"/>
              </a:rPr>
              <a:t>, listening closely to what their needs are and helping them making the best </a:t>
            </a:r>
            <a:r>
              <a:rPr lang="en-US" sz="2000" dirty="0" smtClean="0">
                <a:solidFill>
                  <a:schemeClr val="dk1"/>
                </a:solidFill>
                <a:ea typeface="Calibri"/>
                <a:cs typeface="Calibri"/>
                <a:sym typeface="Calibri"/>
              </a:rPr>
              <a:t>decision.</a:t>
            </a:r>
            <a:endParaRPr lang="en-US" sz="2000" i="1" dirty="0">
              <a:solidFill>
                <a:schemeClr val="dk1"/>
              </a:solidFill>
              <a:latin typeface="Calibri"/>
              <a:ea typeface="Calibri"/>
              <a:cs typeface="Calibri"/>
              <a:sym typeface="Calibri"/>
            </a:endParaRPr>
          </a:p>
          <a:p>
            <a:pPr marL="38100" algn="l">
              <a:spcBef>
                <a:spcPts val="480"/>
              </a:spcBef>
              <a:buClr>
                <a:schemeClr val="dk1"/>
              </a:buClr>
              <a:buSzPct val="100000"/>
            </a:pPr>
            <a:r>
              <a:rPr lang="en-US" sz="2000" dirty="0" smtClean="0">
                <a:solidFill>
                  <a:schemeClr val="dk1"/>
                </a:solidFill>
                <a:latin typeface="Calibri"/>
                <a:ea typeface="Calibri"/>
                <a:cs typeface="Calibri"/>
                <a:sym typeface="Calibri"/>
              </a:rPr>
              <a:t>What if they are NOT READY?</a:t>
            </a:r>
          </a:p>
          <a:p>
            <a:pPr marL="38100" algn="l">
              <a:spcBef>
                <a:spcPts val="480"/>
              </a:spcBef>
              <a:buClr>
                <a:schemeClr val="dk1"/>
              </a:buClr>
              <a:buSzPct val="100000"/>
            </a:pPr>
            <a:r>
              <a:rPr lang="en-US" sz="2000" i="1" dirty="0" smtClean="0">
                <a:solidFill>
                  <a:schemeClr val="dk1"/>
                </a:solidFill>
                <a:latin typeface="Calibri"/>
                <a:ea typeface="Calibri"/>
                <a:cs typeface="Calibri"/>
                <a:sym typeface="Calibri"/>
              </a:rPr>
              <a:t> Then set a time you will speak again before you end the call. 			harper      “No problem, I will call you Tuesday at 4 pm and we will set up your order.”</a:t>
            </a:r>
            <a:endParaRPr lang="en-US" sz="2000" dirty="0" smtClean="0">
              <a:solidFill>
                <a:schemeClr val="dk1"/>
              </a:solidFill>
              <a:latin typeface="Calibri"/>
              <a:ea typeface="Calibri"/>
              <a:cs typeface="Calibri"/>
              <a:sym typeface="Calibri"/>
            </a:endParaRPr>
          </a:p>
          <a:p>
            <a:pPr marL="38100" algn="l">
              <a:spcBef>
                <a:spcPts val="480"/>
              </a:spcBef>
              <a:buClr>
                <a:schemeClr val="dk1"/>
              </a:buClr>
              <a:buSzPct val="100000"/>
            </a:pPr>
            <a:endParaRPr lang="en-US" sz="2000" dirty="0" smtClean="0">
              <a:solidFill>
                <a:schemeClr val="dk1"/>
              </a:solidFill>
              <a:latin typeface="Calibri"/>
              <a:ea typeface="Calibri"/>
              <a:cs typeface="Calibri"/>
              <a:sym typeface="Calibri"/>
            </a:endParaRPr>
          </a:p>
          <a:p>
            <a:pPr marL="38100" algn="l">
              <a:spcBef>
                <a:spcPts val="480"/>
              </a:spcBef>
              <a:buClr>
                <a:schemeClr val="dk1"/>
              </a:buClr>
              <a:buSzPct val="100000"/>
            </a:pPr>
            <a:endParaRPr lang="en-US" sz="2000" dirty="0">
              <a:solidFill>
                <a:schemeClr val="dk1"/>
              </a:solidFill>
              <a:latin typeface="Calibri"/>
              <a:ea typeface="Calibri"/>
              <a:cs typeface="Calibri"/>
              <a:sym typeface="Calibri"/>
            </a:endParaRPr>
          </a:p>
          <a:p>
            <a:pPr marL="38100" algn="l">
              <a:spcBef>
                <a:spcPts val="480"/>
              </a:spcBef>
              <a:buClr>
                <a:schemeClr val="dk1"/>
              </a:buClr>
              <a:buSzPct val="100000"/>
            </a:pPr>
            <a:r>
              <a:rPr lang="en-US" sz="2000" dirty="0" smtClean="0">
                <a:solidFill>
                  <a:schemeClr val="dk1"/>
                </a:solidFill>
                <a:latin typeface="Calibri"/>
                <a:ea typeface="Calibri"/>
                <a:cs typeface="Calibri"/>
                <a:sym typeface="Calibri"/>
              </a:rPr>
              <a:t>		</a:t>
            </a:r>
            <a:endParaRPr lang="en-US" sz="20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008960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2" y="205981"/>
            <a:ext cx="1175533" cy="422127"/>
          </a:xfrm>
          <a:ln>
            <a:solidFill>
              <a:schemeClr val="tx2">
                <a:lumMod val="60000"/>
                <a:lumOff val="40000"/>
              </a:schemeClr>
            </a:solidFill>
          </a:ln>
        </p:spPr>
        <p:txBody>
          <a:bodyPr>
            <a:normAutofit/>
          </a:bodyPr>
          <a:lstStyle/>
          <a:p>
            <a:r>
              <a:rPr lang="en-US" sz="2000" dirty="0" smtClean="0"/>
              <a:t>Closing </a:t>
            </a:r>
            <a:endParaRPr lang="en-US" sz="2000" dirty="0"/>
          </a:p>
        </p:txBody>
      </p:sp>
      <p:sp>
        <p:nvSpPr>
          <p:cNvPr id="3" name="Content Placeholder 2"/>
          <p:cNvSpPr>
            <a:spLocks noGrp="1"/>
          </p:cNvSpPr>
          <p:nvPr>
            <p:ph idx="1"/>
          </p:nvPr>
        </p:nvSpPr>
        <p:spPr>
          <a:xfrm>
            <a:off x="457200" y="628107"/>
            <a:ext cx="8529806" cy="4885278"/>
          </a:xfrm>
        </p:spPr>
        <p:txBody>
          <a:bodyPr>
            <a:normAutofit fontScale="92500" lnSpcReduction="20000"/>
          </a:bodyPr>
          <a:lstStyle/>
          <a:p>
            <a:pPr marL="0" indent="0">
              <a:buNone/>
            </a:pPr>
            <a:r>
              <a:rPr lang="en-US" sz="1800" dirty="0" smtClean="0"/>
              <a:t>	</a:t>
            </a:r>
            <a:r>
              <a:rPr lang="en-US" sz="1800" i="1" dirty="0" smtClean="0"/>
              <a:t>We </a:t>
            </a:r>
            <a:r>
              <a:rPr lang="en-US" sz="1800" i="1" dirty="0"/>
              <a:t>are the most </a:t>
            </a:r>
            <a:r>
              <a:rPr lang="en-US" sz="1800" i="1" dirty="0" smtClean="0"/>
              <a:t>well-fed and </a:t>
            </a:r>
            <a:r>
              <a:rPr lang="en-US" sz="1800" i="1" dirty="0"/>
              <a:t>most poorly nourished nation in the world. That means we have lots of food and much of it is not very good for us. Thus, it just makes good sense to use supplements to help us to build health in our </a:t>
            </a:r>
            <a:r>
              <a:rPr lang="en-US" sz="1800" i="1" dirty="0" smtClean="0"/>
              <a:t>kids. </a:t>
            </a:r>
            <a:r>
              <a:rPr lang="en-US" sz="1800" i="1" dirty="0"/>
              <a:t>The responsibility for health lies largely with us</a:t>
            </a:r>
            <a:r>
              <a:rPr lang="en-US" sz="1800" i="1" dirty="0" smtClean="0"/>
              <a:t>.</a:t>
            </a:r>
            <a:endParaRPr lang="en-US" sz="1800" dirty="0"/>
          </a:p>
          <a:p>
            <a:pPr marL="0" indent="0">
              <a:buNone/>
            </a:pPr>
            <a:r>
              <a:rPr lang="en-US" sz="1800" i="1" dirty="0" smtClean="0"/>
              <a:t>	Many </a:t>
            </a:r>
            <a:r>
              <a:rPr lang="en-US" sz="1800" i="1" dirty="0"/>
              <a:t>financial advisors recommend that families have a wellness budget to help them allocate some of their money to wellness products. This can include things like a chiropractor, a health club membership, organic food and supplements. It doesn't matter whether you have $5 or $500 to spend each month, I am committed to helping you get the best </a:t>
            </a:r>
            <a:r>
              <a:rPr lang="en-US" sz="1800" i="1" dirty="0" smtClean="0"/>
              <a:t>nutritional </a:t>
            </a:r>
            <a:r>
              <a:rPr lang="en-US" sz="1800" i="1" dirty="0"/>
              <a:t>supplements for your budget.</a:t>
            </a:r>
          </a:p>
          <a:p>
            <a:pPr marL="0" indent="0">
              <a:buNone/>
            </a:pPr>
            <a:r>
              <a:rPr lang="en-US" sz="1800" dirty="0" smtClean="0"/>
              <a:t>	</a:t>
            </a:r>
            <a:r>
              <a:rPr lang="en-US" sz="1800" b="1" i="1" dirty="0" smtClean="0"/>
              <a:t>I </a:t>
            </a:r>
            <a:r>
              <a:rPr lang="en-US" sz="1800" b="1" i="1" dirty="0"/>
              <a:t>believe we are going to pay for wellness now or illness later</a:t>
            </a:r>
            <a:r>
              <a:rPr lang="en-US" sz="1800" i="1" dirty="0"/>
              <a:t>. That's what I do...I help people build wellness. I like to say, "If you change the "I" in illness to "We," then we can build wellness together! How does that sound?" I can help you to choose some products for your kids, based on what they are doing now, to help you to start building some wellness. Let's start with a good multi-vitamin. That will give you a good foundation. Then we can add..... How does that sound</a:t>
            </a:r>
            <a:r>
              <a:rPr lang="en-US" sz="1800" i="1" dirty="0" smtClean="0"/>
              <a:t>?</a:t>
            </a:r>
            <a:r>
              <a:rPr lang="en-US" sz="1800" i="1" dirty="0"/>
              <a:t> </a:t>
            </a:r>
          </a:p>
          <a:p>
            <a:pPr marL="0" indent="0">
              <a:buNone/>
            </a:pPr>
            <a:r>
              <a:rPr lang="en-US" sz="1800" i="1" dirty="0" smtClean="0"/>
              <a:t>	</a:t>
            </a:r>
            <a:r>
              <a:rPr lang="en-US" sz="1800" dirty="0" smtClean="0"/>
              <a:t>If </a:t>
            </a:r>
            <a:r>
              <a:rPr lang="en-US" sz="1800" dirty="0"/>
              <a:t>they just want to look at your website, I always say</a:t>
            </a:r>
            <a:r>
              <a:rPr lang="en-US" sz="1800" i="1" dirty="0"/>
              <a:t>, "Feel free to visit my website and look around at the products we have, but please don't order any products or sign up as a member there. Just make a list of the things you are interested in and call me. </a:t>
            </a:r>
            <a:r>
              <a:rPr lang="en-US" sz="1800" i="1" dirty="0" smtClean="0"/>
              <a:t>There are lots of “ deals” . So I </a:t>
            </a:r>
            <a:r>
              <a:rPr lang="en-US" sz="1800" i="1" dirty="0"/>
              <a:t>will help you get the maximum discounts on the products you want. Otherwise, you might "overpay" and I won't be able to go back and get those discounts for you</a:t>
            </a:r>
            <a:r>
              <a:rPr lang="en-US" sz="1800" i="1" dirty="0" smtClean="0"/>
              <a:t>.”   pam</a:t>
            </a:r>
            <a:endParaRPr lang="en-US" sz="1800" i="1" dirty="0"/>
          </a:p>
        </p:txBody>
      </p:sp>
    </p:spTree>
    <p:extLst>
      <p:ext uri="{BB962C8B-B14F-4D97-AF65-F5344CB8AC3E}">
        <p14:creationId xmlns:p14="http://schemas.microsoft.com/office/powerpoint/2010/main" val="22245746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542280" y="3345071"/>
            <a:ext cx="3462170" cy="1630897"/>
          </a:xfrm>
          <a:prstGeom prst="rect">
            <a:avLst/>
          </a:prstGeom>
        </p:spPr>
      </p:pic>
      <p:sp>
        <p:nvSpPr>
          <p:cNvPr id="4" name="TextBox 3"/>
          <p:cNvSpPr txBox="1"/>
          <p:nvPr/>
        </p:nvSpPr>
        <p:spPr>
          <a:xfrm>
            <a:off x="195372" y="908246"/>
            <a:ext cx="8540447" cy="2585323"/>
          </a:xfrm>
          <a:prstGeom prst="rect">
            <a:avLst/>
          </a:prstGeom>
          <a:noFill/>
        </p:spPr>
        <p:txBody>
          <a:bodyPr wrap="square" rtlCol="0">
            <a:spAutoFit/>
          </a:bodyPr>
          <a:lstStyle/>
          <a:p>
            <a:pPr algn="ctr"/>
            <a:r>
              <a:rPr lang="en-US" dirty="0" smtClean="0"/>
              <a:t>We have an opportunity that people need and are looking for </a:t>
            </a:r>
            <a:br>
              <a:rPr lang="en-US" dirty="0" smtClean="0"/>
            </a:br>
            <a:r>
              <a:rPr lang="en-US" dirty="0" smtClean="0"/>
              <a:t>and if we believe in it, we must confidently share it!</a:t>
            </a:r>
          </a:p>
          <a:p>
            <a:endParaRPr lang="en-US" dirty="0"/>
          </a:p>
          <a:p>
            <a:pPr marL="285750" indent="-285750">
              <a:buFont typeface="Arial"/>
              <a:buChar char="•"/>
            </a:pPr>
            <a:r>
              <a:rPr lang="en-US" dirty="0" smtClean="0"/>
              <a:t>In every Back-to-School event we do, we want to make sure we are giving everyone the chance to hear about the opportunity they have with Shaklee. </a:t>
            </a:r>
          </a:p>
          <a:p>
            <a:pPr marL="285750" indent="-285750">
              <a:buFont typeface="Arial"/>
              <a:buChar char="•"/>
            </a:pPr>
            <a:r>
              <a:rPr lang="en-US" dirty="0" smtClean="0"/>
              <a:t>A great tool is the Use, Share, Build concept to give them three options on how they can respond to the information they have learned.</a:t>
            </a:r>
          </a:p>
          <a:p>
            <a:pPr marL="285750" indent="-285750">
              <a:buFont typeface="Arial"/>
              <a:buChar char="•"/>
            </a:pPr>
            <a:r>
              <a:rPr lang="en-US" dirty="0" smtClean="0"/>
              <a:t>Using a New Member Appointment* we can include this conversation if it was not done before</a:t>
            </a:r>
            <a:r>
              <a:rPr lang="en-US" dirty="0"/>
              <a:t>	</a:t>
            </a:r>
            <a:r>
              <a:rPr lang="en-US" dirty="0" smtClean="0"/>
              <a:t>	harper</a:t>
            </a:r>
            <a:endParaRPr lang="en-US" dirty="0"/>
          </a:p>
        </p:txBody>
      </p:sp>
      <p:sp>
        <p:nvSpPr>
          <p:cNvPr id="2" name="Rectangle 1"/>
          <p:cNvSpPr/>
          <p:nvPr/>
        </p:nvSpPr>
        <p:spPr>
          <a:xfrm>
            <a:off x="362829" y="323469"/>
            <a:ext cx="8372988" cy="584776"/>
          </a:xfrm>
          <a:prstGeom prst="rect">
            <a:avLst/>
          </a:prstGeom>
          <a:ln>
            <a:solidFill>
              <a:schemeClr val="accent5">
                <a:lumMod val="75000"/>
              </a:schemeClr>
            </a:solidFill>
          </a:ln>
        </p:spPr>
        <p:txBody>
          <a:bodyPr wrap="square">
            <a:spAutoFit/>
          </a:bodyPr>
          <a:lstStyle/>
          <a:p>
            <a:r>
              <a:rPr lang="en-US" sz="3200" dirty="0"/>
              <a:t>The importance of talking about the opportunity: </a:t>
            </a:r>
          </a:p>
        </p:txBody>
      </p:sp>
      <p:sp>
        <p:nvSpPr>
          <p:cNvPr id="5" name="Rectangle 4"/>
          <p:cNvSpPr/>
          <p:nvPr/>
        </p:nvSpPr>
        <p:spPr>
          <a:xfrm>
            <a:off x="362829" y="4052637"/>
            <a:ext cx="4572000" cy="923330"/>
          </a:xfrm>
          <a:prstGeom prst="rect">
            <a:avLst/>
          </a:prstGeom>
          <a:ln>
            <a:solidFill>
              <a:schemeClr val="accent5">
                <a:lumMod val="75000"/>
              </a:schemeClr>
            </a:solidFill>
          </a:ln>
        </p:spPr>
        <p:txBody>
          <a:bodyPr>
            <a:spAutoFit/>
          </a:bodyPr>
          <a:lstStyle/>
          <a:p>
            <a:r>
              <a:rPr lang="en-US" dirty="0"/>
              <a:t>*Covered in 100 Days to Amazing Fall 2015: Role of the Leader in Servicing Our Customers			</a:t>
            </a:r>
          </a:p>
        </p:txBody>
      </p:sp>
    </p:spTree>
    <p:extLst>
      <p:ext uri="{BB962C8B-B14F-4D97-AF65-F5344CB8AC3E}">
        <p14:creationId xmlns:p14="http://schemas.microsoft.com/office/powerpoint/2010/main" val="22705115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7625" y="276883"/>
            <a:ext cx="8617466" cy="4662815"/>
          </a:xfrm>
          <a:prstGeom prst="rect">
            <a:avLst/>
          </a:prstGeom>
        </p:spPr>
        <p:txBody>
          <a:bodyPr wrap="square">
            <a:spAutoFit/>
          </a:bodyPr>
          <a:lstStyle/>
          <a:p>
            <a:pPr algn="ctr"/>
            <a:r>
              <a:rPr lang="en-US" sz="2400" b="1" dirty="0" smtClean="0"/>
              <a:t>Opportunity Event </a:t>
            </a:r>
            <a:r>
              <a:rPr lang="en-US" sz="2400" b="1" dirty="0"/>
              <a:t>I</a:t>
            </a:r>
            <a:r>
              <a:rPr lang="en-US" sz="2400" b="1" dirty="0" smtClean="0"/>
              <a:t>deas for Back to School:</a:t>
            </a:r>
          </a:p>
          <a:p>
            <a:endParaRPr lang="en-US" dirty="0" smtClean="0"/>
          </a:p>
          <a:p>
            <a:r>
              <a:rPr lang="en-US" b="1" dirty="0" smtClean="0"/>
              <a:t>Back-to-School In-Home Presentation</a:t>
            </a:r>
          </a:p>
          <a:p>
            <a:r>
              <a:rPr lang="en-US" dirty="0" smtClean="0"/>
              <a:t>	Using the Back-to-School idea, giving an opportunity presentation—for teachers or  	moms whose kids are back to school. Pam’s idea “So now what?” Ideal in evening 	when you can focus your time on your guests. Create a power point (we use the 	opportunity presentation) with stories.</a:t>
            </a:r>
          </a:p>
          <a:p>
            <a:r>
              <a:rPr lang="en-US" b="1" dirty="0" smtClean="0"/>
              <a:t>Back-to-School Facebook Event</a:t>
            </a:r>
          </a:p>
          <a:p>
            <a:r>
              <a:rPr lang="en-US" dirty="0" smtClean="0"/>
              <a:t>	LIVE VIDEO NOTES</a:t>
            </a:r>
          </a:p>
          <a:p>
            <a:endParaRPr lang="en-US" sz="1000" dirty="0" smtClean="0"/>
          </a:p>
          <a:p>
            <a:r>
              <a:rPr lang="en-US" b="1" dirty="0" smtClean="0"/>
              <a:t>Back-to-School Facebook Posts: </a:t>
            </a:r>
          </a:p>
          <a:p>
            <a:r>
              <a:rPr lang="en-US" dirty="0" smtClean="0"/>
              <a:t>	Remember to share STORIES when you share this information on Facebook! People 	are watching!</a:t>
            </a:r>
          </a:p>
          <a:p>
            <a:endParaRPr lang="en-US" sz="1100" dirty="0"/>
          </a:p>
          <a:p>
            <a:r>
              <a:rPr lang="en-US" dirty="0" smtClean="0"/>
              <a:t>	- Not taking time off work</a:t>
            </a:r>
          </a:p>
          <a:p>
            <a:r>
              <a:rPr lang="en-US" dirty="0"/>
              <a:t>	</a:t>
            </a:r>
            <a:r>
              <a:rPr lang="en-US" dirty="0" smtClean="0"/>
              <a:t>- Being able to be a part of school activities</a:t>
            </a:r>
          </a:p>
          <a:p>
            <a:r>
              <a:rPr lang="en-US" dirty="0"/>
              <a:t> 	</a:t>
            </a:r>
            <a:r>
              <a:rPr lang="en-US" dirty="0" smtClean="0"/>
              <a:t>- Being able to afford extra-curricular programs                harper</a:t>
            </a:r>
            <a:endParaRPr lang="en-US" dirty="0"/>
          </a:p>
        </p:txBody>
      </p:sp>
    </p:spTree>
    <p:extLst>
      <p:ext uri="{BB962C8B-B14F-4D97-AF65-F5344CB8AC3E}">
        <p14:creationId xmlns:p14="http://schemas.microsoft.com/office/powerpoint/2010/main" val="20169916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Main View</a:t>
            </a:r>
            <a:endParaRPr lang="en-US" dirty="0"/>
          </a:p>
        </p:txBody>
      </p:sp>
      <p:pic>
        <p:nvPicPr>
          <p:cNvPr id="7" name="Content Placeholder 6" descr="Screen Shot 2016-09-10 at 7.46.32 AM.png"/>
          <p:cNvPicPr>
            <a:picLocks noGrp="1" noChangeAspect="1"/>
          </p:cNvPicPr>
          <p:nvPr>
            <p:ph sz="quarter" idx="1"/>
          </p:nvPr>
        </p:nvPicPr>
        <p:blipFill>
          <a:blip r:embed="rId2"/>
          <a:srcRect t="-1936" b="-1936"/>
          <a:stretch>
            <a:fillRect/>
          </a:stretch>
        </p:blipFill>
        <p:spPr>
          <a:xfrm>
            <a:off x="125245" y="898902"/>
            <a:ext cx="8825026" cy="4037307"/>
          </a:xfrm>
        </p:spPr>
      </p:pic>
    </p:spTree>
    <p:extLst>
      <p:ext uri="{BB962C8B-B14F-4D97-AF65-F5344CB8AC3E}">
        <p14:creationId xmlns:p14="http://schemas.microsoft.com/office/powerpoint/2010/main" val="13823480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61983" y="3872478"/>
            <a:ext cx="2820077" cy="332677"/>
          </a:xfrm>
        </p:spPr>
        <p:txBody>
          <a:bodyPr>
            <a:normAutofit/>
          </a:bodyPr>
          <a:lstStyle/>
          <a:p>
            <a:r>
              <a:rPr lang="en-US" sz="1500" dirty="0"/>
              <a:t>Photo credit: </a:t>
            </a:r>
            <a:r>
              <a:rPr lang="en-US" sz="1500" dirty="0" err="1"/>
              <a:t>Brittny</a:t>
            </a:r>
            <a:r>
              <a:rPr lang="en-US" sz="1500" dirty="0"/>
              <a:t> Williams</a:t>
            </a:r>
          </a:p>
        </p:txBody>
      </p:sp>
      <p:sp>
        <p:nvSpPr>
          <p:cNvPr id="6" name="Content Placeholder 5"/>
          <p:cNvSpPr>
            <a:spLocks noGrp="1"/>
          </p:cNvSpPr>
          <p:nvPr>
            <p:ph sz="half" idx="1"/>
          </p:nvPr>
        </p:nvSpPr>
        <p:spPr>
          <a:xfrm>
            <a:off x="6271209" y="554724"/>
            <a:ext cx="1755321" cy="3650431"/>
          </a:xfrm>
        </p:spPr>
        <p:txBody>
          <a:bodyPr>
            <a:normAutofit fontScale="70000" lnSpcReduction="20000"/>
          </a:bodyPr>
          <a:lstStyle/>
          <a:p>
            <a:pPr>
              <a:buNone/>
            </a:pPr>
            <a:r>
              <a:rPr lang="en-US" dirty="0" smtClean="0"/>
              <a:t>“Have you ever checked the labels of your children’s vitamins? I did and this is what I found! I’m so glad my kids get the best out there.”</a:t>
            </a:r>
            <a:endParaRPr lang="en-US" dirty="0"/>
          </a:p>
        </p:txBody>
      </p:sp>
      <p:pic>
        <p:nvPicPr>
          <p:cNvPr id="9" name="Picture 8" descr="11203550_10155479747960263_767628839478848742_o.jpg"/>
          <p:cNvPicPr>
            <a:picLocks noChangeAspect="1"/>
          </p:cNvPicPr>
          <p:nvPr/>
        </p:nvPicPr>
        <p:blipFill>
          <a:blip r:embed="rId2"/>
          <a:stretch>
            <a:fillRect/>
          </a:stretch>
        </p:blipFill>
        <p:spPr>
          <a:xfrm>
            <a:off x="674176" y="333021"/>
            <a:ext cx="5387807" cy="4516588"/>
          </a:xfrm>
          <a:prstGeom prst="rect">
            <a:avLst/>
          </a:prstGeom>
        </p:spPr>
      </p:pic>
    </p:spTree>
    <p:extLst>
      <p:ext uri="{BB962C8B-B14F-4D97-AF65-F5344CB8AC3E}">
        <p14:creationId xmlns:p14="http://schemas.microsoft.com/office/powerpoint/2010/main" val="1146486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8092" y="4746022"/>
            <a:ext cx="2655073" cy="264344"/>
          </a:xfrm>
        </p:spPr>
        <p:txBody>
          <a:bodyPr>
            <a:normAutofit fontScale="90000"/>
          </a:bodyPr>
          <a:lstStyle/>
          <a:p>
            <a:r>
              <a:rPr lang="en-US" sz="1350" b="0" dirty="0"/>
              <a:t>Photo credit: Katie Odom</a:t>
            </a:r>
          </a:p>
        </p:txBody>
      </p:sp>
      <p:sp>
        <p:nvSpPr>
          <p:cNvPr id="4" name="Text Placeholder 3"/>
          <p:cNvSpPr>
            <a:spLocks noGrp="1"/>
          </p:cNvSpPr>
          <p:nvPr>
            <p:ph type="body" idx="2"/>
          </p:nvPr>
        </p:nvSpPr>
        <p:spPr>
          <a:xfrm>
            <a:off x="309967" y="204791"/>
            <a:ext cx="3603356" cy="4805575"/>
          </a:xfrm>
        </p:spPr>
        <p:txBody>
          <a:bodyPr>
            <a:normAutofit fontScale="92500" lnSpcReduction="10000"/>
          </a:bodyPr>
          <a:lstStyle/>
          <a:p>
            <a:r>
              <a:rPr lang="en-US" sz="1500" dirty="0"/>
              <a:t>Many children have started their first day of school this week which means one thing is coming- exposure to lots of germs. </a:t>
            </a:r>
            <a:endParaRPr lang="en-US" sz="1500" dirty="0" smtClean="0"/>
          </a:p>
          <a:p>
            <a:endParaRPr lang="en-US" sz="1500" dirty="0" smtClean="0"/>
          </a:p>
          <a:p>
            <a:r>
              <a:rPr lang="en-US" sz="1500" dirty="0" smtClean="0"/>
              <a:t>These </a:t>
            </a:r>
            <a:r>
              <a:rPr lang="en-US" sz="1500" dirty="0"/>
              <a:t>are just a few of our favorites we keep on hand to keep our immune system strong. 70% of our immune system is in the gut so Triple encapsulated Probiotics is a must have in our house (guaranteed LIVE delivery to the gut unlike many store brands!). </a:t>
            </a:r>
            <a:endParaRPr lang="en-US" sz="1500" dirty="0" smtClean="0"/>
          </a:p>
          <a:p>
            <a:endParaRPr lang="en-US" sz="1500" dirty="0"/>
          </a:p>
          <a:p>
            <a:r>
              <a:rPr lang="en-US" sz="1500" dirty="0"/>
              <a:t>I know they will still get sick, but at least they will have the safest and most natural products made and designed for her body to recover quick! </a:t>
            </a:r>
            <a:endParaRPr lang="en-US" sz="1500" dirty="0" smtClean="0"/>
          </a:p>
          <a:p>
            <a:endParaRPr lang="en-US" sz="1500" dirty="0" smtClean="0"/>
          </a:p>
          <a:p>
            <a:r>
              <a:rPr lang="en-US" sz="1500" dirty="0" smtClean="0"/>
              <a:t>Our </a:t>
            </a:r>
            <a:r>
              <a:rPr lang="en-US" sz="1500" dirty="0"/>
              <a:t>bodies are made of vitamins, minerals and protein and I love that Shaklee designs all their products to work perfectly for the body and to help prevent disease not just TREAT! </a:t>
            </a:r>
            <a:endParaRPr lang="en-US" sz="1500" dirty="0" smtClean="0"/>
          </a:p>
          <a:p>
            <a:r>
              <a:rPr lang="en-US" sz="1500" dirty="0" smtClean="0"/>
              <a:t>Oh </a:t>
            </a:r>
            <a:r>
              <a:rPr lang="en-US" sz="1500" dirty="0"/>
              <a:t>and we cant forget the germ wipes to disinfect! All for only around $1.50 a day! </a:t>
            </a:r>
          </a:p>
        </p:txBody>
      </p:sp>
      <p:pic>
        <p:nvPicPr>
          <p:cNvPr id="5" name="Content Placeholder 4" descr="10174880_10156145860030263_4373544120469157890_n.jpg"/>
          <p:cNvPicPr>
            <a:picLocks noGrp="1" noChangeAspect="1"/>
          </p:cNvPicPr>
          <p:nvPr>
            <p:ph sz="quarter" idx="1"/>
          </p:nvPr>
        </p:nvPicPr>
        <p:blipFill>
          <a:blip r:embed="rId2"/>
          <a:srcRect l="-19484" r="-19484"/>
          <a:stretch>
            <a:fillRect/>
          </a:stretch>
        </p:blipFill>
        <p:spPr/>
      </p:pic>
    </p:spTree>
    <p:extLst>
      <p:ext uri="{BB962C8B-B14F-4D97-AF65-F5344CB8AC3E}">
        <p14:creationId xmlns:p14="http://schemas.microsoft.com/office/powerpoint/2010/main" val="6069619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42247" y="427350"/>
            <a:ext cx="4018431" cy="771524"/>
          </a:xfrm>
        </p:spPr>
        <p:txBody>
          <a:bodyPr>
            <a:normAutofit/>
          </a:bodyPr>
          <a:lstStyle/>
          <a:p>
            <a:r>
              <a:rPr lang="en-US" dirty="0" smtClean="0"/>
              <a:t>Great Sample Idea!</a:t>
            </a:r>
            <a:br>
              <a:rPr lang="en-US" dirty="0" smtClean="0"/>
            </a:br>
            <a:r>
              <a:rPr lang="en-US" dirty="0" smtClean="0"/>
              <a:t>Photo credit: Katie Odom</a:t>
            </a:r>
            <a:endParaRPr lang="en-US" dirty="0"/>
          </a:p>
        </p:txBody>
      </p:sp>
      <p:pic>
        <p:nvPicPr>
          <p:cNvPr id="5" name="Picture Placeholder 4" descr="12079601_10156107858040263_8862745221273188296_n.jpg"/>
          <p:cNvPicPr>
            <a:picLocks noGrp="1" noChangeAspect="1"/>
          </p:cNvPicPr>
          <p:nvPr>
            <p:ph type="pic" idx="1"/>
          </p:nvPr>
        </p:nvPicPr>
        <p:blipFill>
          <a:blip r:embed="rId2"/>
          <a:srcRect l="-72449" r="-72449"/>
          <a:stretch>
            <a:fillRect/>
          </a:stretch>
        </p:blipFill>
        <p:spPr>
          <a:xfrm>
            <a:off x="-55380" y="705052"/>
            <a:ext cx="4639121" cy="3965229"/>
          </a:xfrm>
        </p:spPr>
      </p:pic>
      <p:sp>
        <p:nvSpPr>
          <p:cNvPr id="4" name="Text Placeholder 3"/>
          <p:cNvSpPr>
            <a:spLocks noGrp="1"/>
          </p:cNvSpPr>
          <p:nvPr>
            <p:ph type="body" sz="half" idx="2"/>
          </p:nvPr>
        </p:nvSpPr>
        <p:spPr>
          <a:xfrm>
            <a:off x="3642247" y="1320096"/>
            <a:ext cx="4672594" cy="3350185"/>
          </a:xfrm>
        </p:spPr>
        <p:txBody>
          <a:bodyPr>
            <a:normAutofit/>
          </a:bodyPr>
          <a:lstStyle/>
          <a:p>
            <a:r>
              <a:rPr lang="en-US" sz="2594" dirty="0">
                <a:solidFill>
                  <a:schemeClr val="accent1"/>
                </a:solidFill>
              </a:rPr>
              <a:t>Great idea to post online or even to put in </a:t>
            </a:r>
            <a:r>
              <a:rPr lang="en-US" sz="2594" dirty="0" smtClean="0">
                <a:solidFill>
                  <a:schemeClr val="accent1"/>
                </a:solidFill>
              </a:rPr>
              <a:t>schools/offices/gyms</a:t>
            </a:r>
            <a:r>
              <a:rPr lang="en-US" sz="2594" dirty="0">
                <a:solidFill>
                  <a:schemeClr val="accent1"/>
                </a:solidFill>
              </a:rPr>
              <a:t>. </a:t>
            </a:r>
            <a:br>
              <a:rPr lang="en-US" sz="2594" dirty="0">
                <a:solidFill>
                  <a:schemeClr val="accent1"/>
                </a:solidFill>
              </a:rPr>
            </a:br>
            <a:r>
              <a:rPr lang="en-US" sz="2594" dirty="0">
                <a:solidFill>
                  <a:schemeClr val="accent1"/>
                </a:solidFill>
              </a:rPr>
              <a:t>Put tablet in small baggie, attach your business card and brochure! </a:t>
            </a:r>
          </a:p>
          <a:p>
            <a:r>
              <a:rPr lang="en-US" sz="1650" dirty="0"/>
              <a:t>Brochures and fliers can all be found in your back office under the “New Tools” box. </a:t>
            </a:r>
          </a:p>
        </p:txBody>
      </p:sp>
    </p:spTree>
    <p:extLst>
      <p:ext uri="{BB962C8B-B14F-4D97-AF65-F5344CB8AC3E}">
        <p14:creationId xmlns:p14="http://schemas.microsoft.com/office/powerpoint/2010/main" val="6623888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0573" y="90007"/>
            <a:ext cx="4180427" cy="225017"/>
          </a:xfrm>
        </p:spPr>
        <p:txBody>
          <a:bodyPr>
            <a:normAutofit fontScale="90000"/>
          </a:bodyPr>
          <a:lstStyle/>
          <a:p>
            <a:r>
              <a:rPr lang="en-US" sz="1350" dirty="0"/>
              <a:t>Image from Shaklee’s </a:t>
            </a:r>
            <a:r>
              <a:rPr lang="en-US" sz="1350" dirty="0" err="1"/>
              <a:t>Facebook</a:t>
            </a:r>
            <a:r>
              <a:rPr lang="en-US" sz="1350" dirty="0"/>
              <a:t> page!</a:t>
            </a:r>
          </a:p>
        </p:txBody>
      </p:sp>
      <p:pic>
        <p:nvPicPr>
          <p:cNvPr id="5" name="Picture Placeholder 4" descr="11745612_10155824138000263_7821609694609320269_n.jpg"/>
          <p:cNvPicPr preferRelativeResize="0">
            <a:picLocks noGrp="1"/>
          </p:cNvPicPr>
          <p:nvPr>
            <p:ph type="pic" idx="1"/>
          </p:nvPr>
        </p:nvPicPr>
        <p:blipFill>
          <a:blip r:embed="rId2"/>
          <a:srcRect l="-18750" r="-18750"/>
          <a:stretch>
            <a:fillRect/>
          </a:stretch>
        </p:blipFill>
        <p:spPr>
          <a:xfrm>
            <a:off x="2928049" y="457199"/>
            <a:ext cx="5430149" cy="4283147"/>
          </a:xfrm>
        </p:spPr>
      </p:pic>
      <p:sp>
        <p:nvSpPr>
          <p:cNvPr id="4" name="Text Placeholder 3"/>
          <p:cNvSpPr>
            <a:spLocks noGrp="1"/>
          </p:cNvSpPr>
          <p:nvPr>
            <p:ph type="body" sz="half" idx="2"/>
          </p:nvPr>
        </p:nvSpPr>
        <p:spPr>
          <a:xfrm>
            <a:off x="898901" y="457199"/>
            <a:ext cx="2603715" cy="4110634"/>
          </a:xfrm>
        </p:spPr>
        <p:txBody>
          <a:bodyPr>
            <a:noAutofit/>
          </a:bodyPr>
          <a:lstStyle/>
          <a:p>
            <a:endParaRPr lang="en-US" sz="1800" dirty="0" smtClean="0"/>
          </a:p>
          <a:p>
            <a:endParaRPr lang="en-US" sz="1800" dirty="0"/>
          </a:p>
          <a:p>
            <a:endParaRPr lang="en-US" sz="1800" dirty="0" smtClean="0"/>
          </a:p>
          <a:p>
            <a:r>
              <a:rPr lang="en-US" sz="1800" dirty="0" smtClean="0"/>
              <a:t>It’s </a:t>
            </a:r>
            <a:r>
              <a:rPr lang="en-US" sz="1800" dirty="0"/>
              <a:t>“Back to School” time! What's your morning ritual? It's amazing how a successful morning sets the tone for a successful day! </a:t>
            </a:r>
          </a:p>
        </p:txBody>
      </p:sp>
    </p:spTree>
    <p:extLst>
      <p:ext uri="{BB962C8B-B14F-4D97-AF65-F5344CB8AC3E}">
        <p14:creationId xmlns:p14="http://schemas.microsoft.com/office/powerpoint/2010/main" val="2148649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80"/>
            <a:ext cx="8229600" cy="687329"/>
          </a:xfrm>
          <a:ln>
            <a:solidFill>
              <a:schemeClr val="tx2">
                <a:lumMod val="60000"/>
                <a:lumOff val="40000"/>
              </a:schemeClr>
            </a:solidFill>
          </a:ln>
        </p:spPr>
        <p:txBody>
          <a:bodyPr>
            <a:normAutofit fontScale="90000"/>
          </a:bodyPr>
          <a:lstStyle/>
          <a:p>
            <a:r>
              <a:rPr lang="en-US" sz="3200" dirty="0" smtClean="0"/>
              <a:t>Action Steps for September Back-to-School theme</a:t>
            </a:r>
            <a:endParaRPr lang="en-US" sz="3200" dirty="0"/>
          </a:p>
        </p:txBody>
      </p:sp>
      <p:sp>
        <p:nvSpPr>
          <p:cNvPr id="3" name="Content Placeholder 2"/>
          <p:cNvSpPr>
            <a:spLocks noGrp="1"/>
          </p:cNvSpPr>
          <p:nvPr>
            <p:ph idx="1"/>
          </p:nvPr>
        </p:nvSpPr>
        <p:spPr>
          <a:xfrm>
            <a:off x="457200" y="1004740"/>
            <a:ext cx="8390257" cy="2052048"/>
          </a:xfrm>
        </p:spPr>
        <p:txBody>
          <a:bodyPr>
            <a:normAutofit/>
          </a:bodyPr>
          <a:lstStyle/>
          <a:p>
            <a:r>
              <a:rPr lang="en-US" sz="1800" dirty="0" smtClean="0"/>
              <a:t>Create topics for Back-to-School events </a:t>
            </a:r>
          </a:p>
          <a:p>
            <a:pPr marL="0" indent="0">
              <a:buNone/>
            </a:pPr>
            <a:r>
              <a:rPr lang="en-US" sz="1800" dirty="0" smtClean="0"/>
              <a:t>( Nutritional Support to Help Reduce Risk of Sports Injury for Student Athletes , Nutritional Support for  Brain Power for a Great Report Card, Nutritional Secrets to Keeping Our Kids Healthy All Through the School Year, How To Help Our Kids Have Their Best Year Ever, Kids are Back in School .. Home Business Options for Moms , </a:t>
            </a:r>
            <a:r>
              <a:rPr lang="en-US" sz="1800" dirty="0" err="1" smtClean="0"/>
              <a:t>etc</a:t>
            </a:r>
            <a:r>
              <a:rPr lang="en-US" sz="1800" dirty="0" smtClean="0"/>
              <a:t> )</a:t>
            </a:r>
          </a:p>
          <a:p>
            <a:r>
              <a:rPr lang="en-US" sz="1800" dirty="0" smtClean="0"/>
              <a:t>Create list of people with possible interest in your topics and begin inviting.  </a:t>
            </a:r>
            <a:r>
              <a:rPr lang="en-US" sz="1800" dirty="0" err="1" smtClean="0"/>
              <a:t>ashley</a:t>
            </a:r>
            <a:endParaRPr lang="en-US" sz="1800" dirty="0" smtClean="0"/>
          </a:p>
          <a:p>
            <a:pPr marL="0" indent="0">
              <a:buNone/>
            </a:pPr>
            <a:endParaRPr lang="en-US" sz="1800" dirty="0" smtClean="0"/>
          </a:p>
          <a:p>
            <a:endParaRPr lang="en-US" sz="2000" dirty="0"/>
          </a:p>
        </p:txBody>
      </p:sp>
      <p:pic>
        <p:nvPicPr>
          <p:cNvPr id="4" name="Picture 3"/>
          <p:cNvPicPr>
            <a:picLocks noChangeAspect="1"/>
          </p:cNvPicPr>
          <p:nvPr/>
        </p:nvPicPr>
        <p:blipFill>
          <a:blip r:embed="rId2"/>
          <a:stretch>
            <a:fillRect/>
          </a:stretch>
        </p:blipFill>
        <p:spPr>
          <a:xfrm>
            <a:off x="6684436" y="3056790"/>
            <a:ext cx="2459564" cy="2093690"/>
          </a:xfrm>
          <a:prstGeom prst="rect">
            <a:avLst/>
          </a:prstGeom>
        </p:spPr>
      </p:pic>
      <p:sp>
        <p:nvSpPr>
          <p:cNvPr id="5" name="Rectangle 4"/>
          <p:cNvSpPr/>
          <p:nvPr/>
        </p:nvSpPr>
        <p:spPr>
          <a:xfrm>
            <a:off x="457200" y="3056789"/>
            <a:ext cx="6017910" cy="1754327"/>
          </a:xfrm>
          <a:prstGeom prst="rect">
            <a:avLst/>
          </a:prstGeom>
          <a:ln>
            <a:solidFill>
              <a:schemeClr val="tx2">
                <a:lumMod val="60000"/>
                <a:lumOff val="40000"/>
              </a:schemeClr>
            </a:solidFill>
          </a:ln>
        </p:spPr>
        <p:txBody>
          <a:bodyPr wrap="square">
            <a:spAutoFit/>
          </a:bodyPr>
          <a:lstStyle/>
          <a:p>
            <a:r>
              <a:rPr lang="en-US" dirty="0"/>
              <a:t>Offer a Back-to-School promotion   ( $1 or $2 off </a:t>
            </a:r>
            <a:r>
              <a:rPr lang="en-US" dirty="0" err="1"/>
              <a:t>Incredivites</a:t>
            </a:r>
            <a:r>
              <a:rPr lang="en-US" dirty="0"/>
              <a:t> or Mighty Smarts , free products for hosting a Back-to-School event or inviting guests to your events .. Live or online, free shipping or free product when ordering the Back-to-School Collection ( </a:t>
            </a:r>
            <a:r>
              <a:rPr lang="en-US" dirty="0" err="1"/>
              <a:t>Incredivites</a:t>
            </a:r>
            <a:r>
              <a:rPr lang="en-US" dirty="0"/>
              <a:t>, Mighty Smarts, Chewable C and </a:t>
            </a:r>
            <a:r>
              <a:rPr lang="en-US" dirty="0" err="1"/>
              <a:t>Optiflora</a:t>
            </a:r>
            <a:r>
              <a:rPr lang="en-US" dirty="0"/>
              <a:t> </a:t>
            </a:r>
            <a:r>
              <a:rPr lang="en-US" dirty="0" smtClean="0"/>
              <a:t>Caps). </a:t>
            </a:r>
            <a:endParaRPr lang="en-US" dirty="0"/>
          </a:p>
        </p:txBody>
      </p:sp>
    </p:spTree>
    <p:extLst>
      <p:ext uri="{BB962C8B-B14F-4D97-AF65-F5344CB8AC3E}">
        <p14:creationId xmlns:p14="http://schemas.microsoft.com/office/powerpoint/2010/main" val="134902090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Back-To-School Action Steps for Face Book</a:t>
            </a:r>
            <a:endParaRPr lang="en-US" sz="3200" dirty="0"/>
          </a:p>
        </p:txBody>
      </p:sp>
      <p:sp>
        <p:nvSpPr>
          <p:cNvPr id="3" name="Content Placeholder 2"/>
          <p:cNvSpPr>
            <a:spLocks noGrp="1"/>
          </p:cNvSpPr>
          <p:nvPr>
            <p:ph idx="1"/>
          </p:nvPr>
        </p:nvSpPr>
        <p:spPr>
          <a:xfrm>
            <a:off x="303695" y="923650"/>
            <a:ext cx="8487942" cy="4219851"/>
          </a:xfrm>
        </p:spPr>
        <p:txBody>
          <a:bodyPr>
            <a:normAutofit/>
          </a:bodyPr>
          <a:lstStyle/>
          <a:p>
            <a:pPr marL="0" indent="0">
              <a:buNone/>
            </a:pPr>
            <a:r>
              <a:rPr lang="en-US" sz="2000" dirty="0" smtClean="0"/>
              <a:t> </a:t>
            </a:r>
            <a:r>
              <a:rPr lang="en-US" sz="1800" dirty="0" smtClean="0"/>
              <a:t>Personalize posts </a:t>
            </a:r>
            <a:r>
              <a:rPr lang="is-IS" sz="1800" dirty="0" smtClean="0"/>
              <a:t>… </a:t>
            </a:r>
          </a:p>
          <a:p>
            <a:r>
              <a:rPr lang="is-IS" sz="1800" dirty="0"/>
              <a:t>A</a:t>
            </a:r>
            <a:r>
              <a:rPr lang="is-IS" sz="1800" dirty="0" smtClean="0"/>
              <a:t> photo of the healthy food your child left on the plate  ( creates curiosity... </a:t>
            </a:r>
            <a:r>
              <a:rPr lang="en-US" sz="1800" dirty="0" smtClean="0"/>
              <a:t>P</a:t>
            </a:r>
            <a:r>
              <a:rPr lang="is-IS" sz="1800" dirty="0" smtClean="0"/>
              <a:t>ersonal message or when people  comment or “ like” your post )... Posts are an invitation to have a personal conversation.. </a:t>
            </a:r>
            <a:r>
              <a:rPr lang="en-US" sz="1800" dirty="0" smtClean="0"/>
              <a:t>I</a:t>
            </a:r>
            <a:r>
              <a:rPr lang="is-IS" sz="1800" dirty="0" smtClean="0"/>
              <a:t>ncreases visability on Face Book.</a:t>
            </a:r>
          </a:p>
          <a:p>
            <a:pPr marL="0" indent="0">
              <a:buNone/>
            </a:pPr>
            <a:r>
              <a:rPr lang="en-US" sz="1800" dirty="0" smtClean="0"/>
              <a:t>	W</a:t>
            </a:r>
            <a:r>
              <a:rPr lang="is-IS" sz="1800" dirty="0" smtClean="0"/>
              <a:t>ith a note asking  Thank goodness we have nutritional support to be sure my kid gets all he needs becausehe sure doesn’t get it from his plate . Ask  A</a:t>
            </a:r>
            <a:r>
              <a:rPr lang="en-US" sz="1800" dirty="0" smtClean="0"/>
              <a:t>n</a:t>
            </a:r>
            <a:r>
              <a:rPr lang="is-IS" sz="1800" dirty="0" smtClean="0"/>
              <a:t>ybody else deal with dinner table challenges?  Hit “ like” if you also have a picky eater.</a:t>
            </a:r>
          </a:p>
          <a:p>
            <a:r>
              <a:rPr lang="en-US" sz="1800" dirty="0" smtClean="0"/>
              <a:t>A</a:t>
            </a:r>
            <a:r>
              <a:rPr lang="is-IS" sz="1800" dirty="0" smtClean="0"/>
              <a:t> photo of your child’s report card of the section on # of days absent... </a:t>
            </a:r>
            <a:r>
              <a:rPr lang="en-US" sz="1800" dirty="0" smtClean="0"/>
              <a:t>W</a:t>
            </a:r>
            <a:r>
              <a:rPr lang="is-IS" sz="1800" dirty="0" smtClean="0"/>
              <a:t>ith note about .. “ No more missed school days .. Thank you Shaklee for a healthy child ! Last year he missed _______ days by now. Anybody else have absent-free year?  (close with questions  to connect with others with shared experience)         ashley</a:t>
            </a:r>
          </a:p>
          <a:p>
            <a:pPr marL="0" indent="0">
              <a:buNone/>
            </a:pPr>
            <a:endParaRPr lang="en-US" sz="2000" dirty="0"/>
          </a:p>
        </p:txBody>
      </p:sp>
    </p:spTree>
    <p:extLst>
      <p:ext uri="{BB962C8B-B14F-4D97-AF65-F5344CB8AC3E}">
        <p14:creationId xmlns:p14="http://schemas.microsoft.com/office/powerpoint/2010/main" val="272690809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80"/>
            <a:ext cx="8229600" cy="424552"/>
          </a:xfrm>
          <a:ln>
            <a:solidFill>
              <a:schemeClr val="tx2">
                <a:lumMod val="60000"/>
                <a:lumOff val="40000"/>
              </a:schemeClr>
            </a:solidFill>
          </a:ln>
        </p:spPr>
        <p:txBody>
          <a:bodyPr>
            <a:normAutofit fontScale="90000"/>
          </a:bodyPr>
          <a:lstStyle/>
          <a:p>
            <a:r>
              <a:rPr lang="en-US" sz="3200" dirty="0" smtClean="0"/>
              <a:t>Face Book Back-to-School Posts </a:t>
            </a:r>
            <a:endParaRPr lang="en-US" sz="3200" dirty="0"/>
          </a:p>
        </p:txBody>
      </p:sp>
      <p:sp>
        <p:nvSpPr>
          <p:cNvPr id="3" name="Content Placeholder 2"/>
          <p:cNvSpPr>
            <a:spLocks noGrp="1"/>
          </p:cNvSpPr>
          <p:nvPr>
            <p:ph idx="1"/>
          </p:nvPr>
        </p:nvSpPr>
        <p:spPr>
          <a:xfrm>
            <a:off x="457200" y="630532"/>
            <a:ext cx="8229600" cy="4512969"/>
          </a:xfrm>
        </p:spPr>
        <p:txBody>
          <a:bodyPr>
            <a:normAutofit fontScale="92500" lnSpcReduction="10000"/>
          </a:bodyPr>
          <a:lstStyle/>
          <a:p>
            <a:r>
              <a:rPr lang="en-US" sz="2000" i="1" dirty="0" smtClean="0"/>
              <a:t>So grateful .. Now that I get to work from home, if my child gets sick, I don’t have to call in to a boss or get docked any pay or miss any work.</a:t>
            </a:r>
          </a:p>
          <a:p>
            <a:pPr marL="0" indent="0">
              <a:buNone/>
            </a:pPr>
            <a:r>
              <a:rPr lang="en-US" sz="2000" dirty="0" smtClean="0"/>
              <a:t>	</a:t>
            </a:r>
            <a:r>
              <a:rPr lang="en-US" sz="2000" i="1" dirty="0" smtClean="0"/>
              <a:t>Love the freedom from working from home </a:t>
            </a:r>
            <a:r>
              <a:rPr lang="is-IS" sz="2000" i="1" dirty="0" smtClean="0"/>
              <a:t>…things I never realized I was missing  like </a:t>
            </a:r>
            <a:r>
              <a:rPr lang="en-US" sz="2000" i="1" dirty="0" smtClean="0"/>
              <a:t>If my son doesn’t feel good, I can hold him and care for him and not worry about how he is</a:t>
            </a:r>
            <a:r>
              <a:rPr lang="en-US" sz="2000" dirty="0" smtClean="0"/>
              <a:t>. </a:t>
            </a:r>
            <a:r>
              <a:rPr lang="is-IS" sz="2000" dirty="0" smtClean="0"/>
              <a:t>… </a:t>
            </a:r>
            <a:r>
              <a:rPr lang="en-US" sz="2000" dirty="0" smtClean="0"/>
              <a:t> </a:t>
            </a:r>
            <a:r>
              <a:rPr lang="en-US" sz="2000" b="1" dirty="0" smtClean="0"/>
              <a:t>ask</a:t>
            </a:r>
            <a:r>
              <a:rPr lang="en-US" sz="2000" dirty="0" smtClean="0"/>
              <a:t>  </a:t>
            </a:r>
            <a:r>
              <a:rPr lang="is-IS" sz="2000" dirty="0" smtClean="0"/>
              <a:t>… </a:t>
            </a:r>
            <a:r>
              <a:rPr lang="is-IS" sz="2000" i="1" dirty="0" smtClean="0"/>
              <a:t>Hit “ like” if you this resnates with yu .   </a:t>
            </a:r>
            <a:r>
              <a:rPr lang="en-US" sz="2000" i="1" dirty="0" smtClean="0"/>
              <a:t>O</a:t>
            </a:r>
            <a:r>
              <a:rPr lang="is-IS" sz="2000" i="1" dirty="0" smtClean="0"/>
              <a:t>r if you would like to know about an opportunity that gives this sort of freedom.”</a:t>
            </a:r>
          </a:p>
          <a:p>
            <a:pPr marL="0" indent="0">
              <a:buNone/>
            </a:pPr>
            <a:r>
              <a:rPr lang="en-US" sz="2000" dirty="0" smtClean="0"/>
              <a:t>( Kristen post )</a:t>
            </a:r>
          </a:p>
          <a:p>
            <a:r>
              <a:rPr lang="en-US" sz="2000" i="1" dirty="0" smtClean="0"/>
              <a:t>This year, this family is not going to participate in the cold and flu season.. Who is with me ?! </a:t>
            </a:r>
            <a:r>
              <a:rPr lang="en-US" sz="2000" dirty="0" smtClean="0"/>
              <a:t>  And photo of Chewable C, </a:t>
            </a:r>
            <a:r>
              <a:rPr lang="en-US" sz="2000" dirty="0" err="1" smtClean="0"/>
              <a:t>Optiflora</a:t>
            </a:r>
            <a:r>
              <a:rPr lang="en-US" sz="2000" dirty="0" smtClean="0"/>
              <a:t> caps , Alfalfa, </a:t>
            </a:r>
            <a:r>
              <a:rPr lang="en-US" sz="2000" dirty="0" err="1" smtClean="0"/>
              <a:t>Nutriferon</a:t>
            </a:r>
            <a:r>
              <a:rPr lang="en-US" sz="2000" dirty="0" smtClean="0"/>
              <a:t>, Defend and Resist  or Vitalized Immunity</a:t>
            </a:r>
          </a:p>
          <a:p>
            <a:r>
              <a:rPr lang="en-US" sz="2000" dirty="0" smtClean="0"/>
              <a:t>Be ready to respond in </a:t>
            </a:r>
            <a:r>
              <a:rPr lang="en-US" sz="2000" b="1" dirty="0" smtClean="0"/>
              <a:t>a personal message </a:t>
            </a:r>
            <a:r>
              <a:rPr lang="en-US" sz="2000" dirty="0" smtClean="0"/>
              <a:t>when you see posts about sick kids .. </a:t>
            </a:r>
            <a:r>
              <a:rPr lang="en-US" sz="2000" i="1" dirty="0" smtClean="0"/>
              <a:t>“ I saw your status. Sick kids are the worst. I don’t know if this would be of interest to you or not.. But I have gotten good results with some natural vitamins . My son has been on them since January  and hasn’t missed a day of school.</a:t>
            </a:r>
            <a:r>
              <a:rPr lang="en-US" sz="2000" dirty="0" smtClean="0"/>
              <a:t>   ASK   Can I buy you a coffee so we can chat more .. Or schedule a call ? “ 					</a:t>
            </a:r>
            <a:r>
              <a:rPr lang="en-US" sz="2000" dirty="0" err="1" smtClean="0"/>
              <a:t>ashley</a:t>
            </a:r>
            <a:endParaRPr lang="en-US" sz="2000" dirty="0" smtClean="0"/>
          </a:p>
        </p:txBody>
      </p:sp>
    </p:spTree>
    <p:extLst>
      <p:ext uri="{BB962C8B-B14F-4D97-AF65-F5344CB8AC3E}">
        <p14:creationId xmlns:p14="http://schemas.microsoft.com/office/powerpoint/2010/main" val="376738953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0"/>
            <a:ext cx="9144000" cy="5143500"/>
          </a:xfrm>
          <a:prstGeom prst="rect">
            <a:avLst/>
          </a:prstGeom>
        </p:spPr>
      </p:pic>
      <p:sp>
        <p:nvSpPr>
          <p:cNvPr id="3" name="Content Placeholder 2"/>
          <p:cNvSpPr>
            <a:spLocks noGrp="1"/>
          </p:cNvSpPr>
          <p:nvPr>
            <p:ph idx="1"/>
          </p:nvPr>
        </p:nvSpPr>
        <p:spPr/>
        <p:txBody>
          <a:bodyPr>
            <a:normAutofit lnSpcReduction="10000"/>
          </a:bodyPr>
          <a:lstStyle/>
          <a:p>
            <a:pPr marL="0" indent="0" algn="ctr">
              <a:buNone/>
            </a:pPr>
            <a:r>
              <a:rPr lang="en-US" dirty="0" smtClean="0"/>
              <a:t>	We change the world</a:t>
            </a:r>
            <a:r>
              <a:rPr lang="is-IS" dirty="0" smtClean="0"/>
              <a:t>…</a:t>
            </a:r>
          </a:p>
          <a:p>
            <a:pPr marL="0" indent="0" algn="ctr">
              <a:buNone/>
            </a:pPr>
            <a:r>
              <a:rPr lang="en-US" dirty="0"/>
              <a:t>n</a:t>
            </a:r>
            <a:r>
              <a:rPr lang="is-IS" dirty="0" smtClean="0"/>
              <a:t>ot by what we say or do...</a:t>
            </a:r>
          </a:p>
          <a:p>
            <a:pPr marL="0" indent="0" algn="ctr">
              <a:buNone/>
            </a:pPr>
            <a:r>
              <a:rPr lang="is-IS" dirty="0"/>
              <a:t>b</a:t>
            </a:r>
            <a:r>
              <a:rPr lang="is-IS" dirty="0" smtClean="0"/>
              <a:t>ut as a consequence of what we have become.</a:t>
            </a:r>
          </a:p>
          <a:p>
            <a:pPr marL="0" indent="0">
              <a:buNone/>
            </a:pPr>
            <a:endParaRPr lang="is-IS" dirty="0"/>
          </a:p>
          <a:p>
            <a:pPr marL="0" indent="0">
              <a:buNone/>
            </a:pPr>
            <a:endParaRPr lang="is-IS" dirty="0" smtClean="0"/>
          </a:p>
          <a:p>
            <a:pPr marL="0" indent="0">
              <a:buNone/>
            </a:pPr>
            <a:r>
              <a:rPr lang="en-US" dirty="0" smtClean="0"/>
              <a:t>							D</a:t>
            </a:r>
            <a:r>
              <a:rPr lang="is-IS" dirty="0" smtClean="0"/>
              <a:t>avid Hawkins</a:t>
            </a:r>
            <a:endParaRPr lang="en-US" dirty="0"/>
          </a:p>
        </p:txBody>
      </p:sp>
    </p:spTree>
    <p:extLst>
      <p:ext uri="{BB962C8B-B14F-4D97-AF65-F5344CB8AC3E}">
        <p14:creationId xmlns:p14="http://schemas.microsoft.com/office/powerpoint/2010/main" val="40606689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Objectives for Fall 2016 Semester</a:t>
            </a:r>
            <a:endParaRPr lang="en-US" sz="2800" dirty="0"/>
          </a:p>
        </p:txBody>
      </p:sp>
      <p:sp>
        <p:nvSpPr>
          <p:cNvPr id="7" name="Content Placeholder 6"/>
          <p:cNvSpPr>
            <a:spLocks noGrp="1"/>
          </p:cNvSpPr>
          <p:nvPr>
            <p:ph idx="1"/>
          </p:nvPr>
        </p:nvSpPr>
        <p:spPr>
          <a:xfrm>
            <a:off x="580497" y="1063229"/>
            <a:ext cx="8229600" cy="1538577"/>
          </a:xfrm>
        </p:spPr>
        <p:txBody>
          <a:bodyPr>
            <a:normAutofit/>
          </a:bodyPr>
          <a:lstStyle/>
          <a:p>
            <a:r>
              <a:rPr lang="en-US" sz="2000" dirty="0" smtClean="0"/>
              <a:t>To help us each create a plan to qualify for Chairman’s Retreat Napa 2017</a:t>
            </a:r>
          </a:p>
          <a:p>
            <a:r>
              <a:rPr lang="en-US" sz="2000" dirty="0" smtClean="0"/>
              <a:t>To understand how to maximize the new Health Print questionnaire for servicing our existing customers, for developing new customers .. And for identifying potential business partners.</a:t>
            </a:r>
          </a:p>
          <a:p>
            <a:endParaRPr lang="en-US" sz="2000" dirty="0" smtClean="0"/>
          </a:p>
          <a:p>
            <a:endParaRPr lang="en-US" sz="2000" dirty="0"/>
          </a:p>
        </p:txBody>
      </p:sp>
      <p:pic>
        <p:nvPicPr>
          <p:cNvPr id="8" name="Picture 7"/>
          <p:cNvPicPr>
            <a:picLocks noChangeAspect="1"/>
          </p:cNvPicPr>
          <p:nvPr/>
        </p:nvPicPr>
        <p:blipFill>
          <a:blip r:embed="rId2"/>
          <a:stretch>
            <a:fillRect/>
          </a:stretch>
        </p:blipFill>
        <p:spPr>
          <a:xfrm>
            <a:off x="0" y="3238500"/>
            <a:ext cx="9144000" cy="1905000"/>
          </a:xfrm>
          <a:prstGeom prst="rect">
            <a:avLst/>
          </a:prstGeom>
        </p:spPr>
      </p:pic>
    </p:spTree>
    <p:extLst>
      <p:ext uri="{BB962C8B-B14F-4D97-AF65-F5344CB8AC3E}">
        <p14:creationId xmlns:p14="http://schemas.microsoft.com/office/powerpoint/2010/main" val="172878661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2877" y="205979"/>
            <a:ext cx="6087948" cy="732654"/>
          </a:xfrm>
        </p:spPr>
        <p:txBody>
          <a:bodyPr>
            <a:normAutofit/>
          </a:bodyPr>
          <a:lstStyle/>
          <a:p>
            <a:r>
              <a:rPr lang="en-US" sz="3200" dirty="0"/>
              <a:t>Shaklee Global Conference </a:t>
            </a:r>
            <a:r>
              <a:rPr lang="en-US" sz="3200" dirty="0" smtClean="0"/>
              <a:t>2017</a:t>
            </a:r>
            <a:endParaRPr lang="en-US" sz="3200" dirty="0"/>
          </a:p>
        </p:txBody>
      </p:sp>
      <p:sp>
        <p:nvSpPr>
          <p:cNvPr id="5" name="Rectangle 4"/>
          <p:cNvSpPr/>
          <p:nvPr/>
        </p:nvSpPr>
        <p:spPr>
          <a:xfrm>
            <a:off x="1913269" y="938633"/>
            <a:ext cx="5527556" cy="523220"/>
          </a:xfrm>
          <a:prstGeom prst="rect">
            <a:avLst/>
          </a:prstGeom>
        </p:spPr>
        <p:txBody>
          <a:bodyPr wrap="square">
            <a:spAutoFit/>
          </a:bodyPr>
          <a:lstStyle/>
          <a:p>
            <a:r>
              <a:rPr lang="hr-HR" sz="2800" dirty="0"/>
              <a:t>August 9–13, </a:t>
            </a:r>
            <a:r>
              <a:rPr lang="hr-HR" sz="2800" dirty="0" smtClean="0"/>
              <a:t>2017	 </a:t>
            </a:r>
            <a:r>
              <a:rPr lang="hr-HR" sz="2800" dirty="0"/>
              <a:t>Atlanta, GA</a:t>
            </a:r>
            <a:endParaRPr lang="en-US" sz="2800" dirty="0"/>
          </a:p>
        </p:txBody>
      </p:sp>
      <p:sp>
        <p:nvSpPr>
          <p:cNvPr id="6" name="Rectangle 5"/>
          <p:cNvSpPr/>
          <p:nvPr/>
        </p:nvSpPr>
        <p:spPr>
          <a:xfrm>
            <a:off x="457200" y="1508482"/>
            <a:ext cx="8129428" cy="1569660"/>
          </a:xfrm>
          <a:prstGeom prst="rect">
            <a:avLst/>
          </a:prstGeom>
        </p:spPr>
        <p:txBody>
          <a:bodyPr wrap="square">
            <a:spAutoFit/>
          </a:bodyPr>
          <a:lstStyle/>
          <a:p>
            <a:r>
              <a:rPr lang="en-US" dirty="0"/>
              <a:t>T</a:t>
            </a:r>
            <a:r>
              <a:rPr lang="en-US" dirty="0" smtClean="0"/>
              <a:t>hrough </a:t>
            </a:r>
            <a:r>
              <a:rPr lang="en-US" dirty="0"/>
              <a:t>November 30, 2016: </a:t>
            </a:r>
            <a:r>
              <a:rPr lang="en-US" dirty="0" smtClean="0"/>
              <a:t>		</a:t>
            </a:r>
            <a:r>
              <a:rPr lang="en-US" sz="2400" dirty="0" smtClean="0"/>
              <a:t>$</a:t>
            </a:r>
            <a:r>
              <a:rPr lang="en-US" sz="2400" dirty="0"/>
              <a:t>199 per person </a:t>
            </a:r>
          </a:p>
          <a:p>
            <a:r>
              <a:rPr lang="en-US" dirty="0"/>
              <a:t>Pay your Global Conference registration fee in installments deducted directly from your monthly Bonus </a:t>
            </a:r>
            <a:r>
              <a:rPr lang="en-US" dirty="0" smtClean="0"/>
              <a:t>Checks</a:t>
            </a:r>
            <a:r>
              <a:rPr lang="en-US" dirty="0"/>
              <a:t>. Simply select the Payment Plan Option at the end of the registration page, and deductions will begin </a:t>
            </a:r>
            <a:r>
              <a:rPr lang="en-US" dirty="0" smtClean="0"/>
              <a:t>with </a:t>
            </a:r>
            <a:r>
              <a:rPr lang="en-US" dirty="0"/>
              <a:t>your September Bonus Check. </a:t>
            </a:r>
            <a:r>
              <a:rPr lang="en-US" dirty="0" smtClean="0"/>
              <a:t>	Less </a:t>
            </a:r>
            <a:r>
              <a:rPr lang="en-US" dirty="0"/>
              <a:t>than $17 a month!</a:t>
            </a:r>
          </a:p>
        </p:txBody>
      </p:sp>
      <p:pic>
        <p:nvPicPr>
          <p:cNvPr id="7" name="Picture 6"/>
          <p:cNvPicPr>
            <a:picLocks noChangeAspect="1"/>
          </p:cNvPicPr>
          <p:nvPr/>
        </p:nvPicPr>
        <p:blipFill>
          <a:blip r:embed="rId2"/>
          <a:stretch>
            <a:fillRect/>
          </a:stretch>
        </p:blipFill>
        <p:spPr>
          <a:xfrm>
            <a:off x="1143000" y="3150119"/>
            <a:ext cx="6858000" cy="1751973"/>
          </a:xfrm>
          <a:prstGeom prst="rect">
            <a:avLst/>
          </a:prstGeom>
        </p:spPr>
      </p:pic>
    </p:spTree>
    <p:extLst>
      <p:ext uri="{BB962C8B-B14F-4D97-AF65-F5344CB8AC3E}">
        <p14:creationId xmlns:p14="http://schemas.microsoft.com/office/powerpoint/2010/main" val="5437913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CUSTOMIZE</a:t>
            </a:r>
            <a:endParaRPr lang="en-US" dirty="0"/>
          </a:p>
        </p:txBody>
      </p:sp>
      <p:sp>
        <p:nvSpPr>
          <p:cNvPr id="12" name="Text Placeholder 11"/>
          <p:cNvSpPr>
            <a:spLocks noGrp="1"/>
          </p:cNvSpPr>
          <p:nvPr>
            <p:ph type="body" idx="2"/>
          </p:nvPr>
        </p:nvSpPr>
        <p:spPr>
          <a:xfrm>
            <a:off x="457206" y="1154624"/>
            <a:ext cx="2743193" cy="3439999"/>
          </a:xfrm>
        </p:spPr>
        <p:txBody>
          <a:bodyPr>
            <a:normAutofit/>
          </a:bodyPr>
          <a:lstStyle/>
          <a:p>
            <a:pPr>
              <a:buClr>
                <a:schemeClr val="bg1"/>
              </a:buClr>
              <a:buFont typeface="Wingdings" charset="2"/>
              <a:buChar char="ü"/>
            </a:pPr>
            <a:r>
              <a:rPr lang="en-US" dirty="0" smtClean="0"/>
              <a:t> Choose which topics you want to see</a:t>
            </a:r>
          </a:p>
          <a:p>
            <a:pPr>
              <a:buClr>
                <a:schemeClr val="bg1"/>
              </a:buClr>
              <a:buFont typeface="Wingdings" charset="2"/>
              <a:buChar char="ü"/>
            </a:pPr>
            <a:r>
              <a:rPr lang="en-US" dirty="0" smtClean="0"/>
              <a:t> You’re able to see what’s trending, the latest publications others have made and what you have been doing as well. </a:t>
            </a:r>
          </a:p>
          <a:p>
            <a:pPr>
              <a:buClr>
                <a:schemeClr val="bg1"/>
              </a:buClr>
              <a:buFont typeface="Wingdings" charset="2"/>
              <a:buChar char="ü"/>
            </a:pPr>
            <a:r>
              <a:rPr lang="en-US" dirty="0" smtClean="0"/>
              <a:t> Click the little star in the top right corner to see them on your main page.</a:t>
            </a:r>
          </a:p>
          <a:p>
            <a:pPr>
              <a:buClr>
                <a:schemeClr val="bg1"/>
              </a:buClr>
              <a:buFont typeface="Wingdings" charset="2"/>
              <a:buChar char="ü"/>
            </a:pPr>
            <a:r>
              <a:rPr lang="en-US" dirty="0" smtClean="0"/>
              <a:t> You can customize this each time you log in. </a:t>
            </a:r>
          </a:p>
          <a:p>
            <a:pPr>
              <a:buClr>
                <a:schemeClr val="bg1"/>
              </a:buClr>
              <a:buFont typeface="Wingdings" charset="2"/>
              <a:buChar char="ü"/>
            </a:pPr>
            <a:endParaRPr lang="en-US" dirty="0"/>
          </a:p>
        </p:txBody>
      </p:sp>
      <p:pic>
        <p:nvPicPr>
          <p:cNvPr id="13" name="Content Placeholder 12" descr="Screen Shot 2016-09-10 at 7.46.41 AM.png"/>
          <p:cNvPicPr>
            <a:picLocks noGrp="1" noChangeAspect="1"/>
          </p:cNvPicPr>
          <p:nvPr>
            <p:ph sz="quarter" idx="1"/>
          </p:nvPr>
        </p:nvPicPr>
        <p:blipFill>
          <a:blip r:embed="rId2"/>
          <a:srcRect t="-20913" b="-20913"/>
          <a:stretch>
            <a:fillRect/>
          </a:stretch>
        </p:blipFill>
        <p:spPr>
          <a:xfrm>
            <a:off x="3486150" y="-268795"/>
            <a:ext cx="5068914" cy="4863417"/>
          </a:xfrm>
        </p:spPr>
      </p:pic>
    </p:spTree>
    <p:extLst>
      <p:ext uri="{BB962C8B-B14F-4D97-AF65-F5344CB8AC3E}">
        <p14:creationId xmlns:p14="http://schemas.microsoft.com/office/powerpoint/2010/main" val="164620496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2858" y="316959"/>
            <a:ext cx="6103192" cy="583195"/>
          </a:xfrm>
          <a:ln>
            <a:solidFill>
              <a:srgbClr val="FF0000"/>
            </a:solidFill>
          </a:ln>
        </p:spPr>
        <p:txBody>
          <a:bodyPr>
            <a:normAutofit/>
          </a:bodyPr>
          <a:lstStyle/>
          <a:p>
            <a:r>
              <a:rPr lang="en-US" sz="2800" dirty="0" smtClean="0"/>
              <a:t>September Strategy Forum Schedule</a:t>
            </a:r>
            <a:endParaRPr lang="en-US" sz="2800" dirty="0"/>
          </a:p>
        </p:txBody>
      </p:sp>
      <p:pic>
        <p:nvPicPr>
          <p:cNvPr id="4" name="Content Placeholder 3"/>
          <p:cNvPicPr>
            <a:picLocks noGrp="1" noChangeAspect="1"/>
          </p:cNvPicPr>
          <p:nvPr>
            <p:ph idx="1"/>
          </p:nvPr>
        </p:nvPicPr>
        <p:blipFill>
          <a:blip r:embed="rId2"/>
          <a:srcRect l="-57956" r="-57956"/>
          <a:stretch>
            <a:fillRect/>
          </a:stretch>
        </p:blipFill>
        <p:spPr>
          <a:xfrm>
            <a:off x="1232968" y="3290757"/>
            <a:ext cx="7299172" cy="1734679"/>
          </a:xfrm>
        </p:spPr>
      </p:pic>
      <p:sp>
        <p:nvSpPr>
          <p:cNvPr id="5" name="TextBox 4"/>
          <p:cNvSpPr txBox="1"/>
          <p:nvPr/>
        </p:nvSpPr>
        <p:spPr>
          <a:xfrm>
            <a:off x="716125" y="1035793"/>
            <a:ext cx="8136589" cy="2246769"/>
          </a:xfrm>
          <a:prstGeom prst="rect">
            <a:avLst/>
          </a:prstGeom>
          <a:noFill/>
        </p:spPr>
        <p:txBody>
          <a:bodyPr wrap="square" rtlCol="0">
            <a:spAutoFit/>
          </a:bodyPr>
          <a:lstStyle/>
          <a:p>
            <a:r>
              <a:rPr lang="en-US" sz="2000" dirty="0" smtClean="0"/>
              <a:t>Tuesday Sept 6 –   Back to School Products .. Science and Shaklee Difference</a:t>
            </a:r>
          </a:p>
          <a:p>
            <a:r>
              <a:rPr lang="en-US" sz="2000" dirty="0" smtClean="0"/>
              <a:t>Tuesday Sept 13 – September Marketing Strategies</a:t>
            </a:r>
          </a:p>
          <a:p>
            <a:r>
              <a:rPr lang="en-US" sz="2000" dirty="0"/>
              <a:t>	</a:t>
            </a:r>
            <a:r>
              <a:rPr lang="en-US" sz="2000" dirty="0" smtClean="0"/>
              <a:t>				including events, outlines, word tracks, social media 					posts and graphics, </a:t>
            </a:r>
            <a:r>
              <a:rPr lang="en-US" sz="2000" dirty="0" err="1" smtClean="0"/>
              <a:t>etc</a:t>
            </a:r>
            <a:r>
              <a:rPr lang="en-US" sz="2000" dirty="0" smtClean="0"/>
              <a:t> </a:t>
            </a:r>
          </a:p>
          <a:p>
            <a:r>
              <a:rPr lang="en-US" sz="2000" dirty="0" smtClean="0"/>
              <a:t>Tuesday Sept 20 –Leadership – understanding the person we will 							want to become to advance to higher ranks </a:t>
            </a:r>
          </a:p>
          <a:p>
            <a:r>
              <a:rPr lang="en-US" sz="2000" dirty="0" smtClean="0"/>
              <a:t>Tuesday Sept 27 – Harper Guerra Business Story </a:t>
            </a:r>
            <a:endParaRPr lang="en-US" sz="2000" dirty="0"/>
          </a:p>
        </p:txBody>
      </p:sp>
    </p:spTree>
    <p:extLst>
      <p:ext uri="{BB962C8B-B14F-4D97-AF65-F5344CB8AC3E}">
        <p14:creationId xmlns:p14="http://schemas.microsoft.com/office/powerpoint/2010/main" val="401789340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1373" y="142875"/>
            <a:ext cx="3377546" cy="1618385"/>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b="1" dirty="0" smtClean="0">
                <a:ln/>
                <a:solidFill>
                  <a:schemeClr val="accent6"/>
                </a:solidFill>
                <a:latin typeface="Calibri" charset="0"/>
                <a:ea typeface="Calibri" charset="0"/>
                <a:cs typeface="Calibri" charset="0"/>
              </a:rPr>
              <a:t>Better Future Starts Today</a:t>
            </a:r>
            <a:br>
              <a:rPr lang="en-US" b="1" dirty="0" smtClean="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Business Presentations &amp; Stories Website</a:t>
            </a:r>
          </a:p>
        </p:txBody>
      </p:sp>
      <p:pic>
        <p:nvPicPr>
          <p:cNvPr id="6" name="Picture 5"/>
          <p:cNvPicPr>
            <a:picLocks noChangeAspect="1"/>
          </p:cNvPicPr>
          <p:nvPr/>
        </p:nvPicPr>
        <p:blipFill>
          <a:blip r:embed="rId2"/>
          <a:stretch>
            <a:fillRect/>
          </a:stretch>
        </p:blipFill>
        <p:spPr>
          <a:xfrm>
            <a:off x="0" y="0"/>
            <a:ext cx="5388688" cy="5143500"/>
          </a:xfrm>
          <a:prstGeom prst="rect">
            <a:avLst/>
          </a:prstGeom>
        </p:spPr>
      </p:pic>
      <p:sp>
        <p:nvSpPr>
          <p:cNvPr id="10" name="TextBox 9"/>
          <p:cNvSpPr txBox="1"/>
          <p:nvPr/>
        </p:nvSpPr>
        <p:spPr>
          <a:xfrm>
            <a:off x="5631373" y="1761260"/>
            <a:ext cx="3377546" cy="5332230"/>
          </a:xfrm>
          <a:prstGeom prst="rect">
            <a:avLst/>
          </a:prstGeom>
          <a:noFill/>
        </p:spPr>
        <p:txBody>
          <a:bodyPr wrap="square" lIns="68580" tIns="34290" rIns="68580" bIns="34290" rtlCol="0">
            <a:spAutoFit/>
          </a:bodyPr>
          <a:lstStyle/>
          <a:p>
            <a:r>
              <a:rPr lang="en-US" dirty="0" smtClean="0"/>
              <a:t>This site is named:  </a:t>
            </a:r>
            <a:r>
              <a:rPr lang="en-US" dirty="0" err="1" smtClean="0"/>
              <a:t>BetterFutureStartsToday.NET</a:t>
            </a:r>
            <a:r>
              <a:rPr lang="en-US" dirty="0" smtClean="0"/>
              <a:t>  </a:t>
            </a:r>
            <a:r>
              <a:rPr lang="en-US" dirty="0" smtClean="0">
                <a:sym typeface="Wingdings"/>
              </a:rPr>
              <a:t> Note the .NET at the end of the address.  </a:t>
            </a:r>
          </a:p>
          <a:p>
            <a:endParaRPr lang="en-US" sz="1200" dirty="0">
              <a:sym typeface="Wingdings"/>
            </a:endParaRPr>
          </a:p>
          <a:p>
            <a:r>
              <a:rPr lang="en-US" dirty="0" smtClean="0">
                <a:sym typeface="Wingdings"/>
              </a:rPr>
              <a:t>Think of it this way.  You are presenting the </a:t>
            </a:r>
            <a:r>
              <a:rPr lang="en-US" dirty="0" err="1" smtClean="0">
                <a:sym typeface="Wingdings"/>
              </a:rPr>
              <a:t>NETwork</a:t>
            </a:r>
            <a:r>
              <a:rPr lang="en-US" dirty="0" smtClean="0">
                <a:sym typeface="Wingdings"/>
              </a:rPr>
              <a:t> marketing business.  So you use the .NET website.  </a:t>
            </a:r>
          </a:p>
          <a:p>
            <a:endParaRPr lang="en-US" sz="1200" dirty="0">
              <a:sym typeface="Wingdings"/>
            </a:endParaRPr>
          </a:p>
          <a:p>
            <a:r>
              <a:rPr lang="en-US" dirty="0" smtClean="0">
                <a:sym typeface="Wingdings"/>
              </a:rPr>
              <a:t>The training website is the .COM website.</a:t>
            </a:r>
          </a:p>
          <a:p>
            <a:endParaRPr lang="en-US" dirty="0">
              <a:sym typeface="Wingdings"/>
            </a:endParaRPr>
          </a:p>
          <a:p>
            <a:r>
              <a:rPr lang="en-US" dirty="0" smtClean="0">
                <a:sym typeface="Wingdings"/>
              </a:rPr>
              <a:t>The Stories of our Leaders section was just added.</a:t>
            </a:r>
          </a:p>
          <a:p>
            <a:endParaRPr lang="en-US" dirty="0">
              <a:sym typeface="Wingdings"/>
            </a:endParaRPr>
          </a:p>
          <a:p>
            <a:r>
              <a:rPr lang="en-US" dirty="0" smtClean="0">
                <a:sym typeface="Wingdings"/>
              </a:rPr>
              <a:t>Don’t the website yet, please visit </a:t>
            </a:r>
            <a:r>
              <a:rPr lang="en-US" dirty="0" smtClean="0">
                <a:sym typeface="Wingdings"/>
                <a:hlinkClick r:id="rId3"/>
              </a:rPr>
              <a:t>http://bit.ly/bhwebinarspecial</a:t>
            </a:r>
            <a:r>
              <a:rPr lang="en-US" dirty="0" smtClean="0">
                <a:sym typeface="Wingdings"/>
              </a:rPr>
              <a:t> to sign up.</a:t>
            </a:r>
            <a:endParaRPr lang="en-US" dirty="0"/>
          </a:p>
        </p:txBody>
      </p:sp>
    </p:spTree>
    <p:extLst>
      <p:ext uri="{BB962C8B-B14F-4D97-AF65-F5344CB8AC3E}">
        <p14:creationId xmlns:p14="http://schemas.microsoft.com/office/powerpoint/2010/main" val="295987650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1"/>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smtClean="0">
                <a:ln/>
                <a:solidFill>
                  <a:schemeClr val="accent6"/>
                </a:solidFill>
                <a:latin typeface="Calibri" charset="0"/>
                <a:ea typeface="Calibri" charset="0"/>
                <a:cs typeface="Calibri" charset="0"/>
              </a:rPr>
              <a:t>Shaklee Video &amp; Audio Archives</a:t>
            </a:r>
            <a:r>
              <a:rPr lang="en-US" b="1" dirty="0" smtClean="0">
                <a:ln/>
                <a:solidFill>
                  <a:schemeClr val="accent6"/>
                </a:solidFill>
                <a:latin typeface="Calibri" charset="0"/>
                <a:ea typeface="Calibri" charset="0"/>
                <a:cs typeface="Calibri" charset="0"/>
              </a:rPr>
              <a:t/>
            </a:r>
            <a:br>
              <a:rPr lang="en-US" b="1" dirty="0" smtClean="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This webinar is archived on </a:t>
            </a:r>
            <a:r>
              <a:rPr lang="en-US" sz="1700" b="1" dirty="0" err="1">
                <a:ln/>
                <a:solidFill>
                  <a:schemeClr val="accent6"/>
                </a:solidFill>
                <a:latin typeface="Calibri" charset="0"/>
                <a:ea typeface="Calibri" charset="0"/>
                <a:cs typeface="Calibri" charset="0"/>
              </a:rPr>
              <a:t>BetterFutureStartsToday.net</a:t>
            </a:r>
            <a:endParaRPr lang="en-US" sz="1700"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39" y="1152726"/>
            <a:ext cx="3517131" cy="1784074"/>
          </a:xfrm>
          <a:prstGeom prst="rect">
            <a:avLst/>
          </a:prstGeom>
        </p:spPr>
      </p:pic>
      <p:pic>
        <p:nvPicPr>
          <p:cNvPr id="5" name="Picture 4"/>
          <p:cNvPicPr>
            <a:picLocks noChangeAspect="1"/>
          </p:cNvPicPr>
          <p:nvPr/>
        </p:nvPicPr>
        <p:blipFill>
          <a:blip r:embed="rId3"/>
          <a:stretch>
            <a:fillRect/>
          </a:stretch>
        </p:blipFill>
        <p:spPr>
          <a:xfrm>
            <a:off x="4667250" y="3691468"/>
            <a:ext cx="4171950" cy="951020"/>
          </a:xfrm>
          <a:prstGeom prst="rect">
            <a:avLst/>
          </a:prstGeom>
        </p:spPr>
      </p:pic>
      <p:sp>
        <p:nvSpPr>
          <p:cNvPr id="7" name="TextBox 6"/>
          <p:cNvSpPr txBox="1"/>
          <p:nvPr/>
        </p:nvSpPr>
        <p:spPr>
          <a:xfrm>
            <a:off x="771532" y="4642490"/>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25"/>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53" y="3038201"/>
            <a:ext cx="3753717" cy="1777410"/>
          </a:xfrm>
          <a:prstGeom prst="rect">
            <a:avLst/>
          </a:prstGeom>
          <a:noFill/>
        </p:spPr>
        <p:txBody>
          <a:bodyPr wrap="square" lIns="68580" tIns="34290" rIns="68580" bIns="34290" rtlCol="0">
            <a:spAutoFit/>
          </a:bodyPr>
          <a:lstStyle/>
          <a:p>
            <a:pPr algn="ctr"/>
            <a:r>
              <a:rPr lang="en-US" b="1" u="sng" dirty="0">
                <a:solidFill>
                  <a:srgbClr val="00B050"/>
                </a:solidFill>
              </a:rPr>
              <a:t>5 Personalized Websites Included</a:t>
            </a:r>
          </a:p>
          <a:p>
            <a:pPr algn="ctr"/>
            <a:r>
              <a:rPr lang="en-US" sz="1500" b="1" dirty="0">
                <a:solidFill>
                  <a:srgbClr val="00B050"/>
                </a:solidFill>
              </a:rPr>
              <a:t>www.BetterHealthIn31Days.com</a:t>
            </a:r>
          </a:p>
          <a:p>
            <a:pPr algn="ctr"/>
            <a:r>
              <a:rPr lang="en-US" sz="1500" b="1" dirty="0">
                <a:solidFill>
                  <a:srgbClr val="00B050"/>
                </a:solidFill>
              </a:rPr>
              <a:t>www.BetterFutureStartsToday.com</a:t>
            </a:r>
          </a:p>
          <a:p>
            <a:pPr algn="ctr"/>
            <a:r>
              <a:rPr lang="en-US" sz="1500" b="1" dirty="0">
                <a:solidFill>
                  <a:srgbClr val="00B050"/>
                </a:solidFill>
              </a:rPr>
              <a:t>www.BetterFutureStartsToday.net</a:t>
            </a:r>
          </a:p>
          <a:p>
            <a:pPr algn="ctr"/>
            <a:r>
              <a:rPr lang="en-US" sz="1500" b="1" dirty="0">
                <a:solidFill>
                  <a:srgbClr val="00B050"/>
                </a:solidFill>
              </a:rPr>
              <a:t>www.FeelBetterIn30Days.com</a:t>
            </a:r>
          </a:p>
          <a:p>
            <a:pPr algn="ctr"/>
            <a:r>
              <a:rPr lang="en-US" sz="1500" b="1" dirty="0" err="1">
                <a:solidFill>
                  <a:srgbClr val="00B050"/>
                </a:solidFill>
              </a:rPr>
              <a:t>www.OurQuestForHealth.com</a:t>
            </a:r>
            <a:endParaRPr lang="en-US" sz="1500" b="1" dirty="0">
              <a:solidFill>
                <a:srgbClr val="00B050"/>
              </a:solidFill>
            </a:endParaRPr>
          </a:p>
          <a:p>
            <a:pPr algn="ctr"/>
            <a:endParaRPr lang="en-US" b="1" dirty="0">
              <a:solidFill>
                <a:srgbClr val="00B050"/>
              </a:solidFill>
            </a:endParaRPr>
          </a:p>
        </p:txBody>
      </p:sp>
    </p:spTree>
    <p:extLst>
      <p:ext uri="{BB962C8B-B14F-4D97-AF65-F5344CB8AC3E}">
        <p14:creationId xmlns:p14="http://schemas.microsoft.com/office/powerpoint/2010/main" val="15094565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CUSTOMIZING YOUR POST</a:t>
            </a:r>
            <a:endParaRPr lang="en-US" dirty="0"/>
          </a:p>
        </p:txBody>
      </p:sp>
      <p:pic>
        <p:nvPicPr>
          <p:cNvPr id="4" name="Content Placeholder 3" descr="Screen Shot 2016-09-10 at 7.50.14 AM.png"/>
          <p:cNvPicPr>
            <a:picLocks noGrp="1" noChangeAspect="1"/>
          </p:cNvPicPr>
          <p:nvPr>
            <p:ph sz="half" idx="1"/>
          </p:nvPr>
        </p:nvPicPr>
        <p:blipFill>
          <a:blip r:embed="rId2"/>
          <a:srcRect t="-9193" b="-9193"/>
          <a:stretch>
            <a:fillRect/>
          </a:stretch>
        </p:blipFill>
        <p:spPr>
          <a:xfrm>
            <a:off x="1369314" y="1028700"/>
            <a:ext cx="3216280" cy="3728457"/>
          </a:xfrm>
        </p:spPr>
      </p:pic>
      <p:sp>
        <p:nvSpPr>
          <p:cNvPr id="6" name="Content Placeholder 5"/>
          <p:cNvSpPr>
            <a:spLocks noGrp="1"/>
          </p:cNvSpPr>
          <p:nvPr>
            <p:ph sz="half" idx="2"/>
          </p:nvPr>
        </p:nvSpPr>
        <p:spPr>
          <a:xfrm>
            <a:off x="4743450" y="1162585"/>
            <a:ext cx="3028950" cy="3570260"/>
          </a:xfrm>
        </p:spPr>
        <p:txBody>
          <a:bodyPr>
            <a:normAutofit fontScale="55000" lnSpcReduction="20000"/>
          </a:bodyPr>
          <a:lstStyle/>
          <a:p>
            <a:r>
              <a:rPr lang="en-US" dirty="0" smtClean="0"/>
              <a:t>With each social media platform, you can choose the Description below or choose to customize it with your own words. </a:t>
            </a:r>
          </a:p>
          <a:p>
            <a:r>
              <a:rPr lang="en-US" dirty="0" smtClean="0"/>
              <a:t>This example is for FB. You can see that you’re able to choose which account you’d like to publish to (personal or business). </a:t>
            </a:r>
          </a:p>
          <a:p>
            <a:r>
              <a:rPr lang="en-US" dirty="0" smtClean="0"/>
              <a:t>At this time you are NOT able to share directly to a </a:t>
            </a:r>
            <a:r>
              <a:rPr lang="en-US" dirty="0" err="1" smtClean="0"/>
              <a:t>Facebook</a:t>
            </a:r>
            <a:r>
              <a:rPr lang="en-US" dirty="0" smtClean="0"/>
              <a:t> group, I’m not sure if they are working on adding this feature or not. </a:t>
            </a:r>
          </a:p>
          <a:p>
            <a:r>
              <a:rPr lang="en-US" dirty="0" smtClean="0"/>
              <a:t>You can also customize the link used in the post. </a:t>
            </a:r>
            <a:endParaRPr lang="en-US" dirty="0"/>
          </a:p>
        </p:txBody>
      </p:sp>
    </p:spTree>
    <p:extLst>
      <p:ext uri="{BB962C8B-B14F-4D97-AF65-F5344CB8AC3E}">
        <p14:creationId xmlns:p14="http://schemas.microsoft.com/office/powerpoint/2010/main" val="17349888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hape 49"/>
          <p:cNvSpPr>
            <a:spLocks noGrp="1"/>
          </p:cNvSpPr>
          <p:nvPr>
            <p:ph type="title"/>
          </p:nvPr>
        </p:nvSpPr>
        <p:spPr>
          <a:xfrm>
            <a:off x="457200" y="-3571"/>
            <a:ext cx="8229600" cy="857251"/>
          </a:xfrm>
          <a:prstGeom prst="rect">
            <a:avLst/>
          </a:prstGeom>
        </p:spPr>
        <p:txBody>
          <a:bodyPr/>
          <a:lstStyle>
            <a:lvl1pPr>
              <a:defRPr sz="2800">
                <a:latin typeface="Arial"/>
                <a:ea typeface="Arial"/>
                <a:cs typeface="Arial"/>
                <a:sym typeface="Arial"/>
              </a:defRPr>
            </a:lvl1pPr>
          </a:lstStyle>
          <a:p>
            <a:pPr lvl="0">
              <a:defRPr sz="1800"/>
            </a:pPr>
            <a:r>
              <a:rPr sz="2800"/>
              <a:t>Jill Layton Health Story - Reed’s Allergies</a:t>
            </a:r>
          </a:p>
        </p:txBody>
      </p:sp>
      <p:sp>
        <p:nvSpPr>
          <p:cNvPr id="50" name="Shape 50"/>
          <p:cNvSpPr>
            <a:spLocks noGrp="1"/>
          </p:cNvSpPr>
          <p:nvPr>
            <p:ph type="body" idx="1"/>
          </p:nvPr>
        </p:nvSpPr>
        <p:spPr>
          <a:xfrm>
            <a:off x="2332384" y="790577"/>
            <a:ext cx="6329016" cy="2529037"/>
          </a:xfrm>
          <a:prstGeom prst="rect">
            <a:avLst/>
          </a:prstGeom>
        </p:spPr>
        <p:txBody>
          <a:bodyPr>
            <a:normAutofit fontScale="92500" lnSpcReduction="20000"/>
          </a:bodyPr>
          <a:lstStyle/>
          <a:p>
            <a:pPr marL="166436" lvl="0" indent="-166436" defTabSz="379475">
              <a:spcBef>
                <a:spcPts val="600"/>
              </a:spcBef>
              <a:buFontTx/>
              <a:defRPr sz="1800"/>
            </a:pPr>
            <a:r>
              <a:rPr sz="1660">
                <a:latin typeface="Arial"/>
                <a:ea typeface="Arial"/>
                <a:cs typeface="Arial"/>
                <a:sym typeface="Arial"/>
              </a:rPr>
              <a:t>Reed was diagnosed with severe allergies at age 3</a:t>
            </a:r>
          </a:p>
          <a:p>
            <a:pPr marL="166436" lvl="0" indent="-166436" defTabSz="379475">
              <a:spcBef>
                <a:spcPts val="600"/>
              </a:spcBef>
              <a:buFontTx/>
              <a:defRPr sz="1800"/>
            </a:pPr>
            <a:r>
              <a:rPr sz="1660">
                <a:latin typeface="Arial"/>
                <a:ea typeface="Arial"/>
                <a:cs typeface="Arial"/>
                <a:sym typeface="Arial"/>
              </a:rPr>
              <a:t>Allergic to literally everything outside plus food allergy to eggs</a:t>
            </a:r>
          </a:p>
          <a:p>
            <a:pPr marL="166436" lvl="0" indent="-166436" defTabSz="379475">
              <a:spcBef>
                <a:spcPts val="600"/>
              </a:spcBef>
              <a:buFontTx/>
              <a:defRPr sz="1800"/>
            </a:pPr>
            <a:r>
              <a:rPr sz="1660">
                <a:latin typeface="Arial"/>
                <a:ea typeface="Arial"/>
                <a:cs typeface="Arial"/>
                <a:sym typeface="Arial"/>
              </a:rPr>
              <a:t>Allergy symptoms included trouble breathing, rashes, hives, swollen itchy red eyes, tired</a:t>
            </a:r>
          </a:p>
          <a:p>
            <a:pPr marL="166436" lvl="0" indent="-166436" defTabSz="379475">
              <a:spcBef>
                <a:spcPts val="600"/>
              </a:spcBef>
              <a:buFontTx/>
              <a:defRPr sz="1800"/>
            </a:pPr>
            <a:r>
              <a:rPr sz="1660">
                <a:latin typeface="Arial"/>
                <a:ea typeface="Arial"/>
                <a:cs typeface="Arial"/>
                <a:sym typeface="Arial"/>
              </a:rPr>
              <a:t>Used allergy meds, creams, ice packs, breathing treatments, inhalers and allergy shots. Nothing made a significant difference.</a:t>
            </a:r>
          </a:p>
          <a:p>
            <a:pPr marL="166436" lvl="0" indent="-166436" defTabSz="379475">
              <a:spcBef>
                <a:spcPts val="600"/>
              </a:spcBef>
              <a:buFontTx/>
              <a:defRPr sz="1800"/>
            </a:pPr>
            <a:r>
              <a:rPr sz="1660">
                <a:latin typeface="Arial"/>
                <a:ea typeface="Arial"/>
                <a:cs typeface="Arial"/>
                <a:sym typeface="Arial"/>
              </a:rPr>
              <a:t>Started Shaklee vitamins in spring of 2015. Within a few months he had significant positive changes! The next year he had perfect attendance in school!  </a:t>
            </a:r>
          </a:p>
          <a:p>
            <a:pPr marL="166436" lvl="0" indent="-166436" defTabSz="379475">
              <a:spcBef>
                <a:spcPts val="600"/>
              </a:spcBef>
              <a:buFontTx/>
              <a:defRPr sz="1800"/>
            </a:pPr>
            <a:r>
              <a:rPr sz="1660">
                <a:latin typeface="Arial"/>
                <a:ea typeface="Arial"/>
                <a:cs typeface="Arial"/>
                <a:sym typeface="Arial"/>
              </a:rPr>
              <a:t>Reed, now almost 12, loves outdoor adventures! Now he can do so many activities that he wasn't able to enjoy before Shaklee! </a:t>
            </a:r>
          </a:p>
        </p:txBody>
      </p:sp>
      <p:pic>
        <p:nvPicPr>
          <p:cNvPr id="51" name="Reed's after pics.jpg"/>
          <p:cNvPicPr/>
          <p:nvPr/>
        </p:nvPicPr>
        <p:blipFill>
          <a:blip r:embed="rId2">
            <a:extLst/>
          </a:blip>
          <a:stretch>
            <a:fillRect/>
          </a:stretch>
        </p:blipFill>
        <p:spPr>
          <a:xfrm>
            <a:off x="689766" y="3373960"/>
            <a:ext cx="7764468" cy="1533134"/>
          </a:xfrm>
          <a:prstGeom prst="rect">
            <a:avLst/>
          </a:prstGeom>
          <a:ln w="12700">
            <a:miter lim="400000"/>
          </a:ln>
        </p:spPr>
      </p:pic>
      <p:pic>
        <p:nvPicPr>
          <p:cNvPr id="52" name="reed2.jpg"/>
          <p:cNvPicPr/>
          <p:nvPr/>
        </p:nvPicPr>
        <p:blipFill>
          <a:blip r:embed="rId3">
            <a:extLst/>
          </a:blip>
          <a:srcRect l="2625" t="2296" r="12760" b="16158"/>
          <a:stretch>
            <a:fillRect/>
          </a:stretch>
        </p:blipFill>
        <p:spPr>
          <a:xfrm>
            <a:off x="361021" y="810891"/>
            <a:ext cx="1817519" cy="2387344"/>
          </a:xfrm>
          <a:prstGeom prst="rect">
            <a:avLst/>
          </a:prstGeom>
          <a:ln w="12700">
            <a:miter lim="400000"/>
          </a:ln>
        </p:spPr>
      </p:pic>
      <p:sp>
        <p:nvSpPr>
          <p:cNvPr id="53" name="Shape 53"/>
          <p:cNvSpPr/>
          <p:nvPr/>
        </p:nvSpPr>
        <p:spPr>
          <a:xfrm>
            <a:off x="699045" y="799148"/>
            <a:ext cx="1141634" cy="32316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500">
                <a:solidFill>
                  <a:srgbClr val="FFFFFF"/>
                </a:solidFill>
                <a:latin typeface="BlairMdITC TT"/>
                <a:ea typeface="BlairMdITC TT"/>
                <a:cs typeface="BlairMdITC TT"/>
                <a:sym typeface="BlairMdITC TT"/>
              </a:defRPr>
            </a:lvl1pPr>
          </a:lstStyle>
          <a:p>
            <a:pPr lvl="0">
              <a:defRPr sz="1800">
                <a:solidFill>
                  <a:srgbClr val="000000"/>
                </a:solidFill>
              </a:defRPr>
            </a:pPr>
            <a:r>
              <a:rPr sz="1500">
                <a:solidFill>
                  <a:srgbClr val="FFFFFF"/>
                </a:solidFill>
              </a:rPr>
              <a:t>before</a:t>
            </a:r>
          </a:p>
        </p:txBody>
      </p:sp>
      <p:sp>
        <p:nvSpPr>
          <p:cNvPr id="54" name="Shape 54"/>
          <p:cNvSpPr/>
          <p:nvPr/>
        </p:nvSpPr>
        <p:spPr>
          <a:xfrm>
            <a:off x="962785" y="3418522"/>
            <a:ext cx="525643" cy="338554"/>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600">
                <a:latin typeface="BlairMdITC TT"/>
                <a:ea typeface="BlairMdITC TT"/>
                <a:cs typeface="BlairMdITC TT"/>
                <a:sym typeface="BlairMdITC TT"/>
              </a:defRPr>
            </a:lvl1pPr>
          </a:lstStyle>
          <a:p>
            <a:pPr lvl="0">
              <a:defRPr sz="1800"/>
            </a:pPr>
            <a:r>
              <a:rPr sz="1600"/>
              <a:t>After</a:t>
            </a:r>
          </a:p>
        </p:txBody>
      </p:sp>
    </p:spTree>
    <p:extLst>
      <p:ext uri="{BB962C8B-B14F-4D97-AF65-F5344CB8AC3E}">
        <p14:creationId xmlns:p14="http://schemas.microsoft.com/office/powerpoint/2010/main" val="556819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Shape 56"/>
          <p:cNvSpPr>
            <a:spLocks noGrp="1"/>
          </p:cNvSpPr>
          <p:nvPr>
            <p:ph type="sldNum" sz="quarter" idx="4294967295"/>
          </p:nvPr>
        </p:nvSpPr>
        <p:spPr>
          <a:xfrm>
            <a:off x="6553200" y="4803222"/>
            <a:ext cx="2133600" cy="201931"/>
          </a:xfrm>
          <a:prstGeom prst="rect">
            <a:avLst/>
          </a:prstGeom>
          <a:extLst>
            <a:ext uri="{C572A759-6A51-4108-AA02-DFA0A04FC94B}">
              <ma14:wrappingTextBoxFlag xmlns:ma14="http://schemas.microsoft.com/office/mac/drawingml/2011/main" val="1"/>
            </a:ext>
          </a:extLst>
        </p:spPr>
        <p:txBody>
          <a:bodyPr/>
          <a:lstStyle/>
          <a:p>
            <a:pPr lvl="0">
              <a:defRPr sz="1800">
                <a:solidFill>
                  <a:srgbClr val="000000"/>
                </a:solidFill>
              </a:defRPr>
            </a:pPr>
            <a:fld id="{86CB4B4D-7CA3-9044-876B-883B54F8677D}" type="slidenum">
              <a:rPr sz="1200">
                <a:solidFill>
                  <a:srgbClr val="888888"/>
                </a:solidFill>
              </a:rPr>
              <a:t>7</a:t>
            </a:fld>
            <a:endParaRPr sz="1200">
              <a:solidFill>
                <a:srgbClr val="888888"/>
              </a:solidFill>
            </a:endParaRPr>
          </a:p>
        </p:txBody>
      </p:sp>
      <p:sp>
        <p:nvSpPr>
          <p:cNvPr id="57" name="Shape 57"/>
          <p:cNvSpPr/>
          <p:nvPr/>
        </p:nvSpPr>
        <p:spPr>
          <a:xfrm>
            <a:off x="408441" y="810317"/>
            <a:ext cx="8327118" cy="212365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220578" lvl="0" indent="-220578">
              <a:buSzPct val="100000"/>
              <a:buChar char="•"/>
            </a:pPr>
            <a:r>
              <a:rPr sz="2200" b="1" dirty="0">
                <a:latin typeface="Arial"/>
                <a:ea typeface="Arial"/>
                <a:cs typeface="Arial"/>
                <a:sym typeface="Arial"/>
              </a:rPr>
              <a:t>Incredivites/Vita-Lea</a:t>
            </a:r>
            <a:r>
              <a:rPr sz="2200" dirty="0">
                <a:latin typeface="Arial"/>
                <a:ea typeface="Arial"/>
                <a:cs typeface="Arial"/>
                <a:sym typeface="Arial"/>
              </a:rPr>
              <a:t> - Essential nutrients to fill in the gaps </a:t>
            </a:r>
            <a:r>
              <a:rPr lang="en-US" sz="2200" dirty="0" smtClean="0">
                <a:latin typeface="Arial"/>
                <a:ea typeface="Arial"/>
                <a:cs typeface="Arial"/>
                <a:sym typeface="Arial"/>
              </a:rPr>
              <a:t>				</a:t>
            </a:r>
            <a:r>
              <a:rPr sz="2200" dirty="0" smtClean="0">
                <a:latin typeface="Arial"/>
                <a:ea typeface="Arial"/>
                <a:cs typeface="Arial"/>
                <a:sym typeface="Arial"/>
              </a:rPr>
              <a:t>(</a:t>
            </a:r>
            <a:r>
              <a:rPr sz="2200" dirty="0">
                <a:latin typeface="Arial"/>
                <a:ea typeface="Arial"/>
                <a:cs typeface="Arial"/>
                <a:sym typeface="Arial"/>
              </a:rPr>
              <a:t>Reed started with the chewable Incredivites then </a:t>
            </a:r>
            <a:r>
              <a:rPr lang="en-US" sz="2200" dirty="0" smtClean="0">
                <a:latin typeface="Arial"/>
                <a:ea typeface="Arial"/>
                <a:cs typeface="Arial"/>
                <a:sym typeface="Arial"/>
              </a:rPr>
              <a:t>				</a:t>
            </a:r>
            <a:r>
              <a:rPr sz="2200" dirty="0" smtClean="0">
                <a:latin typeface="Arial"/>
                <a:ea typeface="Arial"/>
                <a:cs typeface="Arial"/>
                <a:sym typeface="Arial"/>
              </a:rPr>
              <a:t>switched </a:t>
            </a:r>
            <a:r>
              <a:rPr sz="2200" dirty="0">
                <a:latin typeface="Arial"/>
                <a:ea typeface="Arial"/>
                <a:cs typeface="Arial"/>
                <a:sym typeface="Arial"/>
              </a:rPr>
              <a:t>to Vita-Lea</a:t>
            </a:r>
            <a:r>
              <a:rPr sz="2200" dirty="0" smtClean="0">
                <a:latin typeface="Arial"/>
                <a:ea typeface="Arial"/>
                <a:cs typeface="Arial"/>
                <a:sym typeface="Arial"/>
              </a:rPr>
              <a:t>)</a:t>
            </a:r>
            <a:r>
              <a:rPr lang="en-US" sz="2200" dirty="0" smtClean="0">
                <a:latin typeface="Arial"/>
                <a:ea typeface="Arial"/>
                <a:cs typeface="Arial"/>
                <a:sym typeface="Arial"/>
              </a:rPr>
              <a:t>.</a:t>
            </a:r>
            <a:endParaRPr sz="2200" dirty="0">
              <a:latin typeface="Arial"/>
              <a:ea typeface="Arial"/>
              <a:cs typeface="Arial"/>
              <a:sym typeface="Arial"/>
            </a:endParaRPr>
          </a:p>
          <a:p>
            <a:pPr marL="220578" lvl="0" indent="-220578">
              <a:buSzPct val="100000"/>
              <a:buChar char="•"/>
            </a:pPr>
            <a:r>
              <a:rPr sz="2200" b="1" dirty="0">
                <a:latin typeface="Arial"/>
                <a:ea typeface="Arial"/>
                <a:cs typeface="Arial"/>
                <a:sym typeface="Arial"/>
              </a:rPr>
              <a:t>Alfalfa</a:t>
            </a:r>
            <a:r>
              <a:rPr sz="2200" dirty="0">
                <a:latin typeface="Arial"/>
                <a:ea typeface="Arial"/>
                <a:cs typeface="Arial"/>
                <a:sym typeface="Arial"/>
              </a:rPr>
              <a:t> - Excellent natural decongestant and </a:t>
            </a:r>
            <a:r>
              <a:rPr sz="2200" dirty="0" smtClean="0">
                <a:latin typeface="Arial"/>
                <a:ea typeface="Arial"/>
                <a:cs typeface="Arial"/>
                <a:sym typeface="Arial"/>
              </a:rPr>
              <a:t>antihistamine</a:t>
            </a:r>
            <a:endParaRPr sz="2200" dirty="0">
              <a:latin typeface="Arial"/>
              <a:ea typeface="Arial"/>
              <a:cs typeface="Arial"/>
              <a:sym typeface="Arial"/>
            </a:endParaRPr>
          </a:p>
          <a:p>
            <a:pPr marL="220578" lvl="0" indent="-220578">
              <a:buSzPct val="100000"/>
              <a:buChar char="•"/>
            </a:pPr>
            <a:r>
              <a:rPr sz="2200" b="1" dirty="0">
                <a:latin typeface="Arial"/>
                <a:ea typeface="Arial"/>
                <a:cs typeface="Arial"/>
                <a:sym typeface="Arial"/>
              </a:rPr>
              <a:t>NutriFeron</a:t>
            </a:r>
            <a:r>
              <a:rPr sz="2200" dirty="0">
                <a:latin typeface="Arial"/>
                <a:ea typeface="Arial"/>
                <a:cs typeface="Arial"/>
                <a:sym typeface="Arial"/>
              </a:rPr>
              <a:t> - Patented, clinically proven blend of immune- </a:t>
            </a:r>
            <a:r>
              <a:rPr lang="en-US" sz="2200" dirty="0" smtClean="0">
                <a:latin typeface="Arial"/>
                <a:ea typeface="Arial"/>
                <a:cs typeface="Arial"/>
                <a:sym typeface="Arial"/>
              </a:rPr>
              <a:t>						</a:t>
            </a:r>
            <a:r>
              <a:rPr sz="2200" dirty="0" smtClean="0">
                <a:latin typeface="Arial"/>
                <a:ea typeface="Arial"/>
                <a:cs typeface="Arial"/>
                <a:sym typeface="Arial"/>
              </a:rPr>
              <a:t>strengthening </a:t>
            </a:r>
            <a:r>
              <a:rPr sz="2200" dirty="0">
                <a:latin typeface="Arial"/>
                <a:ea typeface="Arial"/>
                <a:cs typeface="Arial"/>
                <a:sym typeface="Arial"/>
              </a:rPr>
              <a:t>plant extracts</a:t>
            </a:r>
          </a:p>
        </p:txBody>
      </p:sp>
      <p:sp>
        <p:nvSpPr>
          <p:cNvPr id="58" name="Shape 58"/>
          <p:cNvSpPr/>
          <p:nvPr/>
        </p:nvSpPr>
        <p:spPr>
          <a:xfrm>
            <a:off x="1474303" y="168737"/>
            <a:ext cx="3970772" cy="523220"/>
          </a:xfrm>
          <a:prstGeom prst="rect">
            <a:avLst/>
          </a:prstGeom>
          <a:ln w="12700">
            <a:solidFill>
              <a:schemeClr val="tx2">
                <a:lumMod val="60000"/>
                <a:lumOff val="40000"/>
              </a:schemeClr>
            </a:solidFill>
            <a:miter lim="400000"/>
          </a:ln>
          <a:extLst>
            <a:ext uri="{C572A759-6A51-4108-AA02-DFA0A04FC94B}">
              <ma14:wrappingTextBoxFlag xmlns:ma14="http://schemas.microsoft.com/office/mac/drawingml/2011/main" val="1"/>
            </a:ext>
          </a:extLst>
        </p:spPr>
        <p:txBody>
          <a:bodyPr wrap="none" lIns="45719" rIns="45719">
            <a:spAutoFit/>
          </a:bodyPr>
          <a:lstStyle>
            <a:lvl1pPr>
              <a:defRPr sz="3600">
                <a:latin typeface="Arial"/>
                <a:ea typeface="Arial"/>
                <a:cs typeface="Arial"/>
                <a:sym typeface="Arial"/>
              </a:defRPr>
            </a:lvl1pPr>
          </a:lstStyle>
          <a:p>
            <a:pPr lvl="0">
              <a:defRPr sz="1800"/>
            </a:pPr>
            <a:r>
              <a:rPr sz="2800" dirty="0"/>
              <a:t>Reed’s Vitamin Program</a:t>
            </a:r>
          </a:p>
        </p:txBody>
      </p:sp>
      <p:pic>
        <p:nvPicPr>
          <p:cNvPr id="59" name="9mulit incredivites.jpg"/>
          <p:cNvPicPr/>
          <p:nvPr/>
        </p:nvPicPr>
        <p:blipFill>
          <a:blip r:embed="rId2">
            <a:extLst/>
          </a:blip>
          <a:stretch>
            <a:fillRect/>
          </a:stretch>
        </p:blipFill>
        <p:spPr>
          <a:xfrm>
            <a:off x="76201" y="3266158"/>
            <a:ext cx="1835632" cy="1719260"/>
          </a:xfrm>
          <a:prstGeom prst="rect">
            <a:avLst/>
          </a:prstGeom>
          <a:ln w="12700">
            <a:miter lim="400000"/>
          </a:ln>
        </p:spPr>
      </p:pic>
      <p:pic>
        <p:nvPicPr>
          <p:cNvPr id="60" name="vita lea no iron.jpg"/>
          <p:cNvPicPr/>
          <p:nvPr/>
        </p:nvPicPr>
        <p:blipFill>
          <a:blip r:embed="rId3">
            <a:extLst/>
          </a:blip>
          <a:srcRect l="17231" r="17231"/>
          <a:stretch>
            <a:fillRect/>
          </a:stretch>
        </p:blipFill>
        <p:spPr>
          <a:xfrm>
            <a:off x="1743751" y="2978960"/>
            <a:ext cx="1660191" cy="2164541"/>
          </a:xfrm>
          <a:prstGeom prst="rect">
            <a:avLst/>
          </a:prstGeom>
          <a:ln w="12700">
            <a:miter lim="400000"/>
          </a:ln>
        </p:spPr>
      </p:pic>
      <p:pic>
        <p:nvPicPr>
          <p:cNvPr id="61" name="alfalfa.jpg"/>
          <p:cNvPicPr/>
          <p:nvPr/>
        </p:nvPicPr>
        <p:blipFill>
          <a:blip r:embed="rId4">
            <a:extLst/>
          </a:blip>
          <a:srcRect l="16746" r="16746"/>
          <a:stretch>
            <a:fillRect/>
          </a:stretch>
        </p:blipFill>
        <p:spPr>
          <a:xfrm>
            <a:off x="5947664" y="2933976"/>
            <a:ext cx="1629890" cy="2209525"/>
          </a:xfrm>
          <a:prstGeom prst="rect">
            <a:avLst/>
          </a:prstGeom>
          <a:ln w="12700">
            <a:miter lim="400000"/>
          </a:ln>
        </p:spPr>
      </p:pic>
      <p:pic>
        <p:nvPicPr>
          <p:cNvPr id="62" name="nutriferon.jpg"/>
          <p:cNvPicPr/>
          <p:nvPr/>
        </p:nvPicPr>
        <p:blipFill>
          <a:blip r:embed="rId5">
            <a:extLst/>
          </a:blip>
          <a:srcRect l="20195" r="448"/>
          <a:stretch>
            <a:fillRect/>
          </a:stretch>
        </p:blipFill>
        <p:spPr>
          <a:xfrm>
            <a:off x="7577554" y="3266158"/>
            <a:ext cx="1542518" cy="1677816"/>
          </a:xfrm>
          <a:prstGeom prst="rect">
            <a:avLst/>
          </a:prstGeom>
          <a:ln w="12700">
            <a:miter lim="400000"/>
          </a:ln>
        </p:spPr>
      </p:pic>
    </p:spTree>
    <p:extLst>
      <p:ext uri="{BB962C8B-B14F-4D97-AF65-F5344CB8AC3E}">
        <p14:creationId xmlns:p14="http://schemas.microsoft.com/office/powerpoint/2010/main" val="1291488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 y="1"/>
            <a:ext cx="9210805" cy="5143500"/>
          </a:xfrm>
          <a:prstGeom prst="rect">
            <a:avLst/>
          </a:prstGeom>
        </p:spPr>
      </p:pic>
      <p:sp>
        <p:nvSpPr>
          <p:cNvPr id="3" name="Content Placeholder 2"/>
          <p:cNvSpPr>
            <a:spLocks noGrp="1"/>
          </p:cNvSpPr>
          <p:nvPr>
            <p:ph idx="1"/>
          </p:nvPr>
        </p:nvSpPr>
        <p:spPr>
          <a:xfrm>
            <a:off x="1499798" y="1200151"/>
            <a:ext cx="6120771" cy="3394472"/>
          </a:xfrm>
          <a:ln>
            <a:solidFill>
              <a:schemeClr val="accent5">
                <a:lumMod val="50000"/>
              </a:schemeClr>
            </a:solidFill>
          </a:ln>
        </p:spPr>
        <p:txBody>
          <a:bodyPr/>
          <a:lstStyle/>
          <a:p>
            <a:pPr marL="0" indent="0" algn="ctr">
              <a:buNone/>
            </a:pPr>
            <a:r>
              <a:rPr lang="en-US" dirty="0" smtClean="0"/>
              <a:t>Death is not the greatest loss in life.</a:t>
            </a:r>
          </a:p>
          <a:p>
            <a:pPr marL="0" indent="0" algn="ctr">
              <a:buNone/>
            </a:pPr>
            <a:r>
              <a:rPr lang="en-US" dirty="0" smtClean="0"/>
              <a:t> The greatest loss is what dies inside us while we live. </a:t>
            </a:r>
          </a:p>
          <a:p>
            <a:pPr marL="0" indent="0" algn="ctr">
              <a:buNone/>
            </a:pPr>
            <a:endParaRPr lang="en-US" dirty="0" smtClean="0"/>
          </a:p>
          <a:p>
            <a:pPr marL="0" indent="0" algn="ctr">
              <a:buNone/>
            </a:pPr>
            <a:r>
              <a:rPr lang="en-US" sz="2400" b="1" i="1" dirty="0" smtClean="0"/>
              <a:t>-</a:t>
            </a:r>
            <a:r>
              <a:rPr lang="en-US" sz="2400" b="1" i="1" dirty="0"/>
              <a:t>Norman Cousins</a:t>
            </a:r>
            <a:endParaRPr lang="en-US" sz="2400" dirty="0"/>
          </a:p>
        </p:txBody>
      </p:sp>
    </p:spTree>
    <p:extLst>
      <p:ext uri="{BB962C8B-B14F-4D97-AF65-F5344CB8AC3E}">
        <p14:creationId xmlns:p14="http://schemas.microsoft.com/office/powerpoint/2010/main" val="3169248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23702" r="-23702"/>
          <a:stretch>
            <a:fillRect/>
          </a:stretch>
        </p:blipFill>
        <p:spPr>
          <a:xfrm>
            <a:off x="457200" y="985038"/>
            <a:ext cx="8229600" cy="3180960"/>
          </a:xfrm>
        </p:spPr>
      </p:pic>
      <p:sp>
        <p:nvSpPr>
          <p:cNvPr id="2" name="Title 1"/>
          <p:cNvSpPr>
            <a:spLocks noGrp="1"/>
          </p:cNvSpPr>
          <p:nvPr>
            <p:ph type="title"/>
          </p:nvPr>
        </p:nvSpPr>
        <p:spPr>
          <a:xfrm>
            <a:off x="457200" y="3788507"/>
            <a:ext cx="8229600" cy="1234740"/>
          </a:xfrm>
        </p:spPr>
        <p:txBody>
          <a:bodyPr>
            <a:normAutofit fontScale="90000"/>
          </a:bodyPr>
          <a:lstStyle/>
          <a:p>
            <a:r>
              <a:rPr lang="en-US" dirty="0" smtClean="0">
                <a:solidFill>
                  <a:srgbClr val="FF0000"/>
                </a:solidFill>
              </a:rPr>
              <a:t>Back-To-School  </a:t>
            </a:r>
            <a:r>
              <a:rPr lang="en-US" dirty="0">
                <a:solidFill>
                  <a:srgbClr val="FF0000"/>
                </a:solidFill>
              </a:rPr>
              <a:t>Marketing </a:t>
            </a:r>
            <a:r>
              <a:rPr lang="en-US" dirty="0" smtClean="0">
                <a:solidFill>
                  <a:srgbClr val="FF0000"/>
                </a:solidFill>
              </a:rPr>
              <a:t>Ideas			 Fall 2016     </a:t>
            </a:r>
            <a:r>
              <a:rPr lang="en-US" sz="1800" dirty="0" smtClean="0">
                <a:solidFill>
                  <a:srgbClr val="FF0000"/>
                </a:solidFill>
              </a:rPr>
              <a:t>9-13-16</a:t>
            </a:r>
            <a:endParaRPr lang="en-US" sz="1800" dirty="0"/>
          </a:p>
        </p:txBody>
      </p:sp>
      <p:sp>
        <p:nvSpPr>
          <p:cNvPr id="5" name="Rectangle 4"/>
          <p:cNvSpPr/>
          <p:nvPr/>
        </p:nvSpPr>
        <p:spPr>
          <a:xfrm>
            <a:off x="1659293" y="420413"/>
            <a:ext cx="6163913" cy="769441"/>
          </a:xfrm>
          <a:prstGeom prst="rect">
            <a:avLst/>
          </a:prstGeom>
          <a:ln>
            <a:solidFill>
              <a:srgbClr val="FF0000"/>
            </a:solidFill>
          </a:ln>
        </p:spPr>
        <p:txBody>
          <a:bodyPr wrap="square">
            <a:spAutoFit/>
          </a:bodyPr>
          <a:lstStyle/>
          <a:p>
            <a:r>
              <a:rPr lang="en-US" sz="4400" dirty="0" smtClean="0">
                <a:solidFill>
                  <a:srgbClr val="FF0000"/>
                </a:solidFill>
              </a:rPr>
              <a:t>Shaklee Strategies Forum</a:t>
            </a:r>
            <a:endParaRPr lang="en-US" sz="4400" dirty="0">
              <a:solidFill>
                <a:srgbClr val="FF0000"/>
              </a:solidFill>
            </a:endParaRPr>
          </a:p>
        </p:txBody>
      </p:sp>
    </p:spTree>
    <p:extLst>
      <p:ext uri="{BB962C8B-B14F-4D97-AF65-F5344CB8AC3E}">
        <p14:creationId xmlns:p14="http://schemas.microsoft.com/office/powerpoint/2010/main" val="15525148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8524</TotalTime>
  <Words>2045</Words>
  <Application>Microsoft Macintosh PowerPoint</Application>
  <PresentationFormat>On-screen Show (16:9)</PresentationFormat>
  <Paragraphs>286</Paragraphs>
  <Slides>42</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Arial</vt:lpstr>
      <vt:lpstr>BlairMdITC TT</vt:lpstr>
      <vt:lpstr>Calibri</vt:lpstr>
      <vt:lpstr>Wingdings</vt:lpstr>
      <vt:lpstr>Office Theme</vt:lpstr>
      <vt:lpstr>PowerPoint Presentation</vt:lpstr>
      <vt:lpstr>Sociable 101</vt:lpstr>
      <vt:lpstr>Main View</vt:lpstr>
      <vt:lpstr>CUSTOMIZE</vt:lpstr>
      <vt:lpstr>CUSTOMIZING YOUR POST</vt:lpstr>
      <vt:lpstr>Jill Layton Health Story - Reed’s Allergies</vt:lpstr>
      <vt:lpstr>PowerPoint Presentation</vt:lpstr>
      <vt:lpstr>PowerPoint Presentation</vt:lpstr>
      <vt:lpstr>Back-To-School  Marketing Ideas    Fall 2016     9-13-16</vt:lpstr>
      <vt:lpstr>Our Strategy Team </vt:lpstr>
      <vt:lpstr>Objectives for Session 3  Marketing Ideas for Back-To-School Products of the Month</vt:lpstr>
      <vt:lpstr>Developing New Customers and New Distributors</vt:lpstr>
      <vt:lpstr>People Trust and Appreciate You FIRST</vt:lpstr>
      <vt:lpstr>The Impact of Live Video …</vt:lpstr>
      <vt:lpstr>Create live video –  </vt:lpstr>
      <vt:lpstr>Branding Ourselves –  Drawing Out Our Most Authentic Self</vt:lpstr>
      <vt:lpstr>PowerPoint Presentation</vt:lpstr>
      <vt:lpstr>Jim Rohn: Success Must Be Attracted, Not Pursued</vt:lpstr>
      <vt:lpstr>Jim Rohn…</vt:lpstr>
      <vt:lpstr>Rohn-- Will We Do The Work to Achieve the Dream?</vt:lpstr>
      <vt:lpstr>PowerPoint Presentation</vt:lpstr>
      <vt:lpstr>Health Prints Help Identify Needs Before Events…  for You and Your Customer</vt:lpstr>
      <vt:lpstr>PowerPoint Presentation</vt:lpstr>
      <vt:lpstr>Additional Thoughts on Closing</vt:lpstr>
      <vt:lpstr>PowerPoint Presentation</vt:lpstr>
      <vt:lpstr>PowerPoint Presentation</vt:lpstr>
      <vt:lpstr>Closing </vt:lpstr>
      <vt:lpstr>PowerPoint Presentation</vt:lpstr>
      <vt:lpstr>PowerPoint Presentation</vt:lpstr>
      <vt:lpstr>Photo credit: Brittny Williams</vt:lpstr>
      <vt:lpstr>Photo credit: Katie Odom</vt:lpstr>
      <vt:lpstr>Great Sample Idea! Photo credit: Katie Odom</vt:lpstr>
      <vt:lpstr>Image from Shaklee’s Facebook page!</vt:lpstr>
      <vt:lpstr>Action Steps for September Back-to-School theme</vt:lpstr>
      <vt:lpstr>Back-To-School Action Steps for Face Book</vt:lpstr>
      <vt:lpstr>Face Book Back-to-School Posts </vt:lpstr>
      <vt:lpstr>PowerPoint Presentation</vt:lpstr>
      <vt:lpstr>Objectives for Fall 2016 Semester</vt:lpstr>
      <vt:lpstr>Shaklee Global Conference 2017</vt:lpstr>
      <vt:lpstr>September Strategy Forum Schedule</vt:lpstr>
      <vt:lpstr>Better Future Starts Today Business Presentations &amp; Stories Website</vt:lpstr>
      <vt:lpstr>Shaklee Video &amp; Audio Archives This webinar is archived on BetterFutureStartsToday.net</vt:lpstr>
    </vt:vector>
  </TitlesOfParts>
  <Company/>
  <LinksUpToDate>false</LinksUpToDate>
  <SharedDoc>false</SharedDoc>
  <HyperlinksChanged>false</HyperlinksChanged>
  <AppVersion>15.0026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Shaklee Strategies Forum Fall 2016</dc:title>
  <dc:creator>Barbara Lagoni</dc:creator>
  <cp:lastModifiedBy>Chris Spell</cp:lastModifiedBy>
  <cp:revision>126</cp:revision>
  <cp:lastPrinted>2016-09-12T22:58:48Z</cp:lastPrinted>
  <dcterms:created xsi:type="dcterms:W3CDTF">2016-08-18T02:28:39Z</dcterms:created>
  <dcterms:modified xsi:type="dcterms:W3CDTF">2016-09-17T23:05:52Z</dcterms:modified>
</cp:coreProperties>
</file>