
<file path=[Content_Types].xml><?xml version="1.0" encoding="utf-8"?>
<Types xmlns="http://schemas.openxmlformats.org/package/2006/content-types">
  <Default Extension="xml" ContentType="application/xml"/>
  <Default Extension="wmf" ContentType="image/x-wmf"/>
  <Default Extension="jpeg" ContentType="image/jpeg"/>
  <Default Extension="jpg" ContentType="image/jpeg"/>
  <Default Extension="rels" ContentType="application/vnd.openxmlformats-package.relationships+xml"/>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media/image20.jpg" ContentType="image/png"/>
  <Override PartName="/ppt/notesSlides/notesSlide2.xml" ContentType="application/vnd.openxmlformats-officedocument.presentationml.notesSlide+xml"/>
  <Override PartName="/ppt/notesSlides/notesSlide3.xml" ContentType="application/vnd.openxmlformats-officedocument.presentationml.notesSlide+xml"/>
  <Override PartName="/ppt/embeddings/oleObject1.bin" ContentType="application/vnd.openxmlformats-officedocument.oleObject"/>
  <Override PartName="/ppt/embeddings/oleObject2.bin" ContentType="application/vnd.openxmlformats-officedocument.oleObject"/>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embeddings/oleObject3.bin" ContentType="application/vnd.openxmlformats-officedocument.oleObject"/>
  <Override PartName="/ppt/embeddings/oleObject4.bin" ContentType="application/vnd.openxmlformats-officedocument.oleObject"/>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5"/>
  </p:notesMasterIdLst>
  <p:handoutMasterIdLst>
    <p:handoutMasterId r:id="rId56"/>
  </p:handoutMasterIdLst>
  <p:sldIdLst>
    <p:sldId id="308" r:id="rId2"/>
    <p:sldId id="309" r:id="rId3"/>
    <p:sldId id="277" r:id="rId4"/>
    <p:sldId id="299" r:id="rId5"/>
    <p:sldId id="298" r:id="rId6"/>
    <p:sldId id="306" r:id="rId7"/>
    <p:sldId id="276" r:id="rId8"/>
    <p:sldId id="300" r:id="rId9"/>
    <p:sldId id="301" r:id="rId10"/>
    <p:sldId id="257" r:id="rId11"/>
    <p:sldId id="278" r:id="rId12"/>
    <p:sldId id="328" r:id="rId13"/>
    <p:sldId id="329" r:id="rId14"/>
    <p:sldId id="324" r:id="rId15"/>
    <p:sldId id="279" r:id="rId16"/>
    <p:sldId id="325" r:id="rId17"/>
    <p:sldId id="330" r:id="rId18"/>
    <p:sldId id="280" r:id="rId19"/>
    <p:sldId id="285" r:id="rId20"/>
    <p:sldId id="281" r:id="rId21"/>
    <p:sldId id="282" r:id="rId22"/>
    <p:sldId id="283" r:id="rId23"/>
    <p:sldId id="356" r:id="rId24"/>
    <p:sldId id="353" r:id="rId25"/>
    <p:sldId id="354" r:id="rId26"/>
    <p:sldId id="333" r:id="rId27"/>
    <p:sldId id="334" r:id="rId28"/>
    <p:sldId id="335" r:id="rId29"/>
    <p:sldId id="336" r:id="rId30"/>
    <p:sldId id="337" r:id="rId31"/>
    <p:sldId id="338" r:id="rId32"/>
    <p:sldId id="339" r:id="rId33"/>
    <p:sldId id="340" r:id="rId34"/>
    <p:sldId id="341" r:id="rId35"/>
    <p:sldId id="342" r:id="rId36"/>
    <p:sldId id="343" r:id="rId37"/>
    <p:sldId id="344" r:id="rId38"/>
    <p:sldId id="345" r:id="rId39"/>
    <p:sldId id="346" r:id="rId40"/>
    <p:sldId id="348" r:id="rId41"/>
    <p:sldId id="349" r:id="rId42"/>
    <p:sldId id="350" r:id="rId43"/>
    <p:sldId id="331" r:id="rId44"/>
    <p:sldId id="323" r:id="rId45"/>
    <p:sldId id="332" r:id="rId46"/>
    <p:sldId id="352" r:id="rId47"/>
    <p:sldId id="266" r:id="rId48"/>
    <p:sldId id="258" r:id="rId49"/>
    <p:sldId id="267" r:id="rId50"/>
    <p:sldId id="265" r:id="rId51"/>
    <p:sldId id="318" r:id="rId52"/>
    <p:sldId id="302" r:id="rId53"/>
    <p:sldId id="355" r:id="rId54"/>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clrMode="bw" frameSlides="1"/>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76" autoAdjust="0"/>
    <p:restoredTop sz="94660"/>
  </p:normalViewPr>
  <p:slideViewPr>
    <p:cSldViewPr snapToGrid="0" snapToObjects="1">
      <p:cViewPr>
        <p:scale>
          <a:sx n="75" d="100"/>
          <a:sy n="75" d="100"/>
        </p:scale>
        <p:origin x="-848" y="-376"/>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notesMaster" Target="notesMasters/notesMaster1.xml"/><Relationship Id="rId56" Type="http://schemas.openxmlformats.org/officeDocument/2006/relationships/handoutMaster" Target="handoutMasters/handoutMaster1.xml"/><Relationship Id="rId57" Type="http://schemas.openxmlformats.org/officeDocument/2006/relationships/printerSettings" Target="printerSettings/printerSettings1.bin"/><Relationship Id="rId58" Type="http://schemas.openxmlformats.org/officeDocument/2006/relationships/presProps" Target="presProps.xml"/><Relationship Id="rId59" Type="http://schemas.openxmlformats.org/officeDocument/2006/relationships/viewProps" Target="viewProp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theme" Target="theme/theme1.xml"/><Relationship Id="rId6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9.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9.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1.png"/><Relationship Id="rId2" Type="http://schemas.openxmlformats.org/officeDocument/2006/relationships/image" Target="../media/image39.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560CB5C-FF44-C540-BBC2-99D124749A7D}" type="datetimeFigureOut">
              <a:rPr lang="en-US" smtClean="0"/>
              <a:t>9/5/16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D81DBFB-FCA9-4B40-9FE8-9F4076878BE6}" type="slidenum">
              <a:rPr lang="en-US" smtClean="0"/>
              <a:t>‹#›</a:t>
            </a:fld>
            <a:endParaRPr lang="en-US"/>
          </a:p>
        </p:txBody>
      </p:sp>
    </p:spTree>
    <p:extLst>
      <p:ext uri="{BB962C8B-B14F-4D97-AF65-F5344CB8AC3E}">
        <p14:creationId xmlns:p14="http://schemas.microsoft.com/office/powerpoint/2010/main" val="17895626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E279C3-76EC-A744-9F26-A92392B9C9C0}" type="datetimeFigureOut">
              <a:rPr lang="en-US" smtClean="0"/>
              <a:t>9/2/16</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5ADA547-66B6-1445-8A66-7B3B5A68B641}" type="slidenum">
              <a:rPr lang="en-US" smtClean="0"/>
              <a:t>‹#›</a:t>
            </a:fld>
            <a:endParaRPr lang="en-US"/>
          </a:p>
        </p:txBody>
      </p:sp>
    </p:spTree>
    <p:extLst>
      <p:ext uri="{BB962C8B-B14F-4D97-AF65-F5344CB8AC3E}">
        <p14:creationId xmlns:p14="http://schemas.microsoft.com/office/powerpoint/2010/main" val="205629165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Shape 121"/>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122" name="Shape 12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498FECEB-58E3-E544-90B5-62F0ECC39588}" type="slidenum">
              <a:rPr lang="en-US"/>
              <a:pPr eaLnBrk="1" hangingPunct="1"/>
              <a:t>11</a:t>
            </a:fld>
            <a:endParaRPr lang="en-US"/>
          </a:p>
        </p:txBody>
      </p:sp>
      <p:sp>
        <p:nvSpPr>
          <p:cNvPr id="53251" name="Rectangle 2"/>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325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endParaRPr lang="en-US">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F0C71BB7-0899-CA4B-9DDC-C2A4E450F455}" type="slidenum">
              <a:rPr lang="en-US"/>
              <a:pPr eaLnBrk="1" hangingPunct="1"/>
              <a:t>15</a:t>
            </a:fld>
            <a:endParaRPr lang="en-US"/>
          </a:p>
        </p:txBody>
      </p:sp>
      <p:sp>
        <p:nvSpPr>
          <p:cNvPr id="54275" name="Rectangle 2"/>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427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endParaRPr lang="en-US">
              <a:latin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D9BD8C59-84B0-6A46-9E23-AADC8B061DA4}" type="slidenum">
              <a:rPr lang="en-US"/>
              <a:pPr eaLnBrk="1" hangingPunct="1"/>
              <a:t>31</a:t>
            </a:fld>
            <a:endParaRPr lang="en-US"/>
          </a:p>
        </p:txBody>
      </p:sp>
      <p:sp>
        <p:nvSpPr>
          <p:cNvPr id="55299" name="Rectangle 2"/>
          <p:cNvSpPr>
            <a:spLocks noGrp="1" noRot="1" noChangeAspect="1" noChangeArrowheads="1" noTextEdit="1"/>
          </p:cNvSpPr>
          <p:nvPr>
            <p:ph type="sldImg"/>
          </p:nvPr>
        </p:nvSpPr>
        <p:spPr bwMode="auto">
          <a:xfrm>
            <a:off x="384175" y="687388"/>
            <a:ext cx="6091238" cy="34274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5300" name="Rectangle 3"/>
          <p:cNvSpPr>
            <a:spLocks noGrp="1" noChangeArrowheads="1"/>
          </p:cNvSpPr>
          <p:nvPr>
            <p:ph type="body" idx="1"/>
          </p:nvPr>
        </p:nvSpPr>
        <p:spPr bwMode="auto">
          <a:xfrm>
            <a:off x="685800" y="4341813"/>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endParaRPr lang="en-US">
              <a:latin typeface="Arial" charset="0"/>
            </a:endParaRPr>
          </a:p>
        </p:txBody>
      </p:sp>
    </p:spTree>
    <p:extLst>
      <p:ext uri="{BB962C8B-B14F-4D97-AF65-F5344CB8AC3E}">
        <p14:creationId xmlns:p14="http://schemas.microsoft.com/office/powerpoint/2010/main" val="14269523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a:latin typeface="Arial" charset="0"/>
              </a:rPr>
              <a:t>England study .. In a school .. Omega 3 study   used on kids with attention deficit    and impulse …</a:t>
            </a:r>
          </a:p>
          <a:p>
            <a:endParaRPr lang="en-US" dirty="0">
              <a:latin typeface="Arial" charset="0"/>
            </a:endParaRPr>
          </a:p>
          <a:p>
            <a:r>
              <a:rPr lang="en-US" dirty="0">
                <a:latin typeface="Arial" charset="0"/>
              </a:rPr>
              <a:t>And was very effective ..</a:t>
            </a:r>
          </a:p>
        </p:txBody>
      </p:sp>
      <p:sp>
        <p:nvSpPr>
          <p:cNvPr id="563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96CC111A-73C2-6E4B-879C-D3C7CA90AA01}" type="slidenum">
              <a:rPr lang="en-US"/>
              <a:pPr eaLnBrk="1" hangingPunct="1"/>
              <a:t>32</a:t>
            </a:fld>
            <a:endParaRPr lang="en-US"/>
          </a:p>
        </p:txBody>
      </p:sp>
    </p:spTree>
    <p:extLst>
      <p:ext uri="{BB962C8B-B14F-4D97-AF65-F5344CB8AC3E}">
        <p14:creationId xmlns:p14="http://schemas.microsoft.com/office/powerpoint/2010/main" val="40823918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60419"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endParaRPr lang="en-US">
              <a:latin typeface="Calibri" charset="0"/>
            </a:endParaRPr>
          </a:p>
        </p:txBody>
      </p:sp>
    </p:spTree>
    <p:extLst>
      <p:ext uri="{BB962C8B-B14F-4D97-AF65-F5344CB8AC3E}">
        <p14:creationId xmlns:p14="http://schemas.microsoft.com/office/powerpoint/2010/main" val="6655248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DB3A3013-EED8-614C-AB91-7B295539C49C}" type="slidenum">
              <a:rPr lang="en-US"/>
              <a:pPr eaLnBrk="1" hangingPunct="1"/>
              <a:t>34</a:t>
            </a:fld>
            <a:endParaRPr lang="en-US"/>
          </a:p>
        </p:txBody>
      </p:sp>
      <p:sp>
        <p:nvSpPr>
          <p:cNvPr id="57347" name="Rectangle 2"/>
          <p:cNvSpPr>
            <a:spLocks noGrp="1" noRot="1" noChangeAspect="1" noChangeArrowheads="1" noTextEdit="1"/>
          </p:cNvSpPr>
          <p:nvPr>
            <p:ph type="sldImg"/>
          </p:nvPr>
        </p:nvSpPr>
        <p:spPr bwMode="auto">
          <a:xfrm>
            <a:off x="384175" y="687388"/>
            <a:ext cx="6091238" cy="34274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7348" name="Rectangle 3"/>
          <p:cNvSpPr>
            <a:spLocks noGrp="1" noChangeArrowheads="1"/>
          </p:cNvSpPr>
          <p:nvPr>
            <p:ph type="body" idx="1"/>
          </p:nvPr>
        </p:nvSpPr>
        <p:spPr bwMode="auto">
          <a:xfrm>
            <a:off x="685800" y="4341813"/>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endParaRPr lang="en-US">
              <a:latin typeface="Arial" charset="0"/>
            </a:endParaRPr>
          </a:p>
        </p:txBody>
      </p:sp>
    </p:spTree>
    <p:extLst>
      <p:ext uri="{BB962C8B-B14F-4D97-AF65-F5344CB8AC3E}">
        <p14:creationId xmlns:p14="http://schemas.microsoft.com/office/powerpoint/2010/main" val="26507588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E0D8C21F-FF48-484E-83D4-72A13B917BE0}" type="slidenum">
              <a:rPr lang="en-US"/>
              <a:pPr eaLnBrk="1" hangingPunct="1"/>
              <a:t>35</a:t>
            </a:fld>
            <a:endParaRPr lang="en-US"/>
          </a:p>
        </p:txBody>
      </p:sp>
      <p:sp>
        <p:nvSpPr>
          <p:cNvPr id="58371" name="Rectangle 2"/>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837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endParaRPr lang="en-US">
              <a:latin typeface="Arial" charset="0"/>
            </a:endParaRPr>
          </a:p>
        </p:txBody>
      </p:sp>
    </p:spTree>
    <p:extLst>
      <p:ext uri="{BB962C8B-B14F-4D97-AF65-F5344CB8AC3E}">
        <p14:creationId xmlns:p14="http://schemas.microsoft.com/office/powerpoint/2010/main" val="20687728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93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ndParaRPr>
          </a:p>
        </p:txBody>
      </p:sp>
      <p:sp>
        <p:nvSpPr>
          <p:cNvPr id="593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CA1C2580-2B3A-DE45-A0E2-9A614926F042}" type="slidenum">
              <a:rPr lang="en-US"/>
              <a:pPr eaLnBrk="1" hangingPunct="1"/>
              <a:t>36</a:t>
            </a:fld>
            <a:endParaRPr lang="en-US"/>
          </a:p>
        </p:txBody>
      </p:sp>
    </p:spTree>
    <p:extLst>
      <p:ext uri="{BB962C8B-B14F-4D97-AF65-F5344CB8AC3E}">
        <p14:creationId xmlns:p14="http://schemas.microsoft.com/office/powerpoint/2010/main" val="35267675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21AB904-0E02-8346-9EC7-0C4F1AC699C6}" type="datetimeFigureOut">
              <a:rPr lang="en-US" smtClean="0"/>
              <a:t>9/2/16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3974569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21AB904-0E02-8346-9EC7-0C4F1AC699C6}" type="datetimeFigureOut">
              <a:rPr lang="en-US" smtClean="0"/>
              <a:t>9/2/16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13187334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2"/>
            <a:ext cx="2057400" cy="32908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4782"/>
            <a:ext cx="6019800" cy="32908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21AB904-0E02-8346-9EC7-0C4F1AC699C6}" type="datetimeFigureOut">
              <a:rPr lang="en-US" smtClean="0"/>
              <a:t>9/2/16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24674175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200151"/>
            <a:ext cx="4038600" cy="3394472"/>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498373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21AB904-0E02-8346-9EC7-0C4F1AC699C6}" type="datetimeFigureOut">
              <a:rPr lang="en-US" smtClean="0"/>
              <a:t>9/2/16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7733929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21AB904-0E02-8346-9EC7-0C4F1AC699C6}" type="datetimeFigureOut">
              <a:rPr lang="en-US" smtClean="0"/>
              <a:t>9/2/16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33752924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900114"/>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900114"/>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21AB904-0E02-8346-9EC7-0C4F1AC699C6}" type="datetimeFigureOut">
              <a:rPr lang="en-US" smtClean="0"/>
              <a:t>9/2/16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23029177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8"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21AB904-0E02-8346-9EC7-0C4F1AC699C6}" type="datetimeFigureOut">
              <a:rPr lang="en-US" smtClean="0"/>
              <a:t>9/2/16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20735471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21AB904-0E02-8346-9EC7-0C4F1AC699C6}" type="datetimeFigureOut">
              <a:rPr lang="en-US" smtClean="0"/>
              <a:t>9/2/16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38590689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1AB904-0E02-8346-9EC7-0C4F1AC699C6}" type="datetimeFigureOut">
              <a:rPr lang="en-US" smtClean="0"/>
              <a:t>9/2/16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32411811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3"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21AB904-0E02-8346-9EC7-0C4F1AC699C6}" type="datetimeFigureOut">
              <a:rPr lang="en-US" smtClean="0"/>
              <a:t>9/2/16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42027558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21AB904-0E02-8346-9EC7-0C4F1AC699C6}" type="datetimeFigureOut">
              <a:rPr lang="en-US" smtClean="0"/>
              <a:t>9/2/16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154790444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E21AB904-0E02-8346-9EC7-0C4F1AC699C6}" type="datetimeFigureOut">
              <a:rPr lang="en-US" smtClean="0"/>
              <a:t>9/2/16</a:t>
            </a:fld>
            <a:endParaRPr lang="en-US"/>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26C32D8-E308-2649-813D-C0FCD852E51C}" type="slidenum">
              <a:rPr lang="en-US" smtClean="0"/>
              <a:t>‹#›</a:t>
            </a:fld>
            <a:endParaRPr lang="en-US"/>
          </a:p>
        </p:txBody>
      </p:sp>
    </p:spTree>
    <p:extLst>
      <p:ext uri="{BB962C8B-B14F-4D97-AF65-F5344CB8AC3E}">
        <p14:creationId xmlns:p14="http://schemas.microsoft.com/office/powerpoint/2010/main" val="33396821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 Id="rId3"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2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28.w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jpeg"/><Relationship Id="rId3" Type="http://schemas.openxmlformats.org/officeDocument/2006/relationships/image" Target="../media/image31.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pn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4" Type="http://schemas.openxmlformats.org/officeDocument/2006/relationships/image" Target="../media/image5.jpeg"/><Relationship Id="rId5" Type="http://schemas.openxmlformats.org/officeDocument/2006/relationships/image" Target="../media/image6.jpeg"/><Relationship Id="rId6" Type="http://schemas.openxmlformats.org/officeDocument/2006/relationships/image" Target="../media/image7.jpeg"/><Relationship Id="rId7" Type="http://schemas.openxmlformats.org/officeDocument/2006/relationships/image" Target="../media/image8.png"/><Relationship Id="rId1" Type="http://schemas.openxmlformats.org/officeDocument/2006/relationships/slideLayout" Target="../slideLayouts/slideLayout7.xml"/><Relationship Id="rId2"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33.jpeg"/><Relationship Id="rId4" Type="http://schemas.openxmlformats.org/officeDocument/2006/relationships/image" Target="../media/image34.jpeg"/><Relationship Id="rId1" Type="http://schemas.openxmlformats.org/officeDocument/2006/relationships/slideLayout" Target="../slideLayouts/slideLayout2.xml"/><Relationship Id="rId2" Type="http://schemas.openxmlformats.org/officeDocument/2006/relationships/image" Target="../media/image30.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7.png"/><Relationship Id="rId3" Type="http://schemas.openxmlformats.org/officeDocument/2006/relationships/image" Target="../media/image38.png"/></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1.bin"/><Relationship Id="rId4" Type="http://schemas.openxmlformats.org/officeDocument/2006/relationships/image" Target="../media/image39.png"/><Relationship Id="rId5" Type="http://schemas.openxmlformats.org/officeDocument/2006/relationships/image" Target="../media/image31.jpeg"/><Relationship Id="rId6" Type="http://schemas.openxmlformats.org/officeDocument/2006/relationships/image" Target="../media/image40.jpeg"/><Relationship Id="rId7" Type="http://schemas.openxmlformats.org/officeDocument/2006/relationships/image" Target="../media/image41.jpeg"/><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4.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47.png"/><Relationship Id="rId4" Type="http://schemas.openxmlformats.org/officeDocument/2006/relationships/image" Target="../media/image48.jpeg"/><Relationship Id="rId5" Type="http://schemas.openxmlformats.org/officeDocument/2006/relationships/oleObject" Target="../embeddings/oleObject2.bin"/><Relationship Id="rId6" Type="http://schemas.openxmlformats.org/officeDocument/2006/relationships/image" Target="../media/image39.png"/><Relationship Id="rId7" Type="http://schemas.openxmlformats.org/officeDocument/2006/relationships/image" Target="../media/image49.jpeg"/><Relationship Id="rId1" Type="http://schemas.openxmlformats.org/officeDocument/2006/relationships/vmlDrawing" Target="../drawings/vmlDrawing2.vml"/><Relationship Id="rId2"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images.google.com/imgres?imgurl=http://www.creafill.com/img/Star-K.jpg&amp;imgrefurl=http://www.creafill.com/company.htm&amp;h=555&amp;w=600&amp;sz=51&amp;hl=en&amp;start=1&amp;sig2=0THQSS4odow-hxdM5L9G6w&amp;usg=__oCx6HDKWDFi9qPEodbgXRdIXFR4=&amp;tbnid=usp8O5mk9vGopM:&amp;tbnh=125&amp;tbnw=135&amp;ei=dwK3SOCXLIWmsAOPxcCXAw&amp;prev=/images?q=star+k&amp;gbv=2&amp;hl=en&amp;suggon=0" TargetMode="External"/><Relationship Id="rId4" Type="http://schemas.openxmlformats.org/officeDocument/2006/relationships/image" Target="../media/image50.jpe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51.jpeg"/></Relationships>
</file>

<file path=ppt/slides/_rels/slide33.xml.rels><?xml version="1.0" encoding="UTF-8" standalone="yes"?>
<Relationships xmlns="http://schemas.openxmlformats.org/package/2006/relationships"><Relationship Id="rId3" Type="http://schemas.openxmlformats.org/officeDocument/2006/relationships/image" Target="../media/image52.jpeg"/><Relationship Id="rId4" Type="http://schemas.openxmlformats.org/officeDocument/2006/relationships/image" Target="../media/image53.jpeg"/><Relationship Id="rId5" Type="http://schemas.openxmlformats.org/officeDocument/2006/relationships/image" Target="../media/image54.jpeg"/><Relationship Id="rId6" Type="http://schemas.openxmlformats.org/officeDocument/2006/relationships/image" Target="../media/image55.jpeg"/><Relationship Id="rId7" Type="http://schemas.openxmlformats.org/officeDocument/2006/relationships/image" Target="../media/image56.png"/><Relationship Id="rId8" Type="http://schemas.openxmlformats.org/officeDocument/2006/relationships/image" Target="../media/image57.png"/><Relationship Id="rId9" Type="http://schemas.openxmlformats.org/officeDocument/2006/relationships/image" Target="../media/image58.jpeg"/><Relationship Id="rId10" Type="http://schemas.openxmlformats.org/officeDocument/2006/relationships/image" Target="../media/image59.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34.xml.rels><?xml version="1.0" encoding="UTF-8" standalone="yes"?>
<Relationships xmlns="http://schemas.openxmlformats.org/package/2006/relationships"><Relationship Id="rId3" Type="http://schemas.openxmlformats.org/officeDocument/2006/relationships/hyperlink" Target="http://images.google.com/imgres?imgurl=http://www.creafill.com/img/Star-K.jpg&amp;imgrefurl=http://www.creafill.com/company.htm&amp;h=555&amp;w=600&amp;sz=51&amp;hl=en&amp;start=1&amp;sig2=0THQSS4odow-hxdM5L9G6w&amp;usg=__oCx6HDKWDFi9qPEodbgXRdIXFR4=&amp;tbnid=usp8O5mk9vGopM:&amp;tbnh=125&amp;tbnw=135&amp;ei=dwK3SOCXLIWmsAOPxcCXAw&amp;prev=/images?q=star+k&amp;gbv=2&amp;hl=en&amp;suggon=0" TargetMode="External"/><Relationship Id="rId4" Type="http://schemas.openxmlformats.org/officeDocument/2006/relationships/image" Target="../media/image50.jpeg"/><Relationship Id="rId5" Type="http://schemas.openxmlformats.org/officeDocument/2006/relationships/image" Target="../media/image60.wmf"/><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8.xml"/><Relationship Id="rId4" Type="http://schemas.openxmlformats.org/officeDocument/2006/relationships/oleObject" Target="../embeddings/oleObject3.bin"/><Relationship Id="rId5" Type="http://schemas.openxmlformats.org/officeDocument/2006/relationships/image" Target="../media/image61.png"/><Relationship Id="rId6" Type="http://schemas.openxmlformats.org/officeDocument/2006/relationships/oleObject" Target="../embeddings/oleObject4.bin"/><Relationship Id="rId7" Type="http://schemas.openxmlformats.org/officeDocument/2006/relationships/image" Target="../media/image39.png"/><Relationship Id="rId1" Type="http://schemas.openxmlformats.org/officeDocument/2006/relationships/vmlDrawing" Target="../drawings/vmlDrawing3.vml"/><Relationship Id="rId2"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62.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3.jpeg"/></Relationships>
</file>

<file path=ppt/slides/_rels/slide38.xml.rels><?xml version="1.0" encoding="UTF-8" standalone="yes"?>
<Relationships xmlns="http://schemas.openxmlformats.org/package/2006/relationships"><Relationship Id="rId3" Type="http://schemas.openxmlformats.org/officeDocument/2006/relationships/image" Target="../media/image65.jpeg"/><Relationship Id="rId4" Type="http://schemas.openxmlformats.org/officeDocument/2006/relationships/image" Target="../media/image66.jpeg"/><Relationship Id="rId5" Type="http://schemas.openxmlformats.org/officeDocument/2006/relationships/image" Target="../media/image40.jpeg"/><Relationship Id="rId6" Type="http://schemas.openxmlformats.org/officeDocument/2006/relationships/image" Target="../media/image41.jpeg"/><Relationship Id="rId7" Type="http://schemas.openxmlformats.org/officeDocument/2006/relationships/image" Target="../media/image67.jpeg"/><Relationship Id="rId8" Type="http://schemas.openxmlformats.org/officeDocument/2006/relationships/image" Target="../media/image34.jpeg"/><Relationship Id="rId1" Type="http://schemas.openxmlformats.org/officeDocument/2006/relationships/slideLayout" Target="../slideLayouts/slideLayout2.xml"/><Relationship Id="rId2" Type="http://schemas.openxmlformats.org/officeDocument/2006/relationships/image" Target="../media/image64.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9.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0.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ShakleeChairmansLeadershipRetreat.com" TargetMode="External"/><Relationship Id="rId3" Type="http://schemas.openxmlformats.org/officeDocument/2006/relationships/image" Target="../media/image71.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3.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ailto:VitaBooks@wi.rr.com" TargetMode="Externa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4.png"/><Relationship Id="rId3" Type="http://schemas.openxmlformats.org/officeDocument/2006/relationships/image" Target="../media/image75.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4.jpg"/><Relationship Id="rId4" Type="http://schemas.openxmlformats.org/officeDocument/2006/relationships/image" Target="../media/image15.jpg"/><Relationship Id="rId5" Type="http://schemas.openxmlformats.org/officeDocument/2006/relationships/image" Target="../media/image16.png"/><Relationship Id="rId6" Type="http://schemas.openxmlformats.org/officeDocument/2006/relationships/image" Target="../media/image17.jpg"/><Relationship Id="rId7" Type="http://schemas.openxmlformats.org/officeDocument/2006/relationships/image" Target="../media/image18.jpg"/><Relationship Id="rId8" Type="http://schemas.openxmlformats.org/officeDocument/2006/relationships/image" Target="../media/image19.jpg"/><Relationship Id="rId9" Type="http://schemas.openxmlformats.org/officeDocument/2006/relationships/image" Target="../media/image20.jpg"/><Relationship Id="rId10" Type="http://schemas.openxmlformats.org/officeDocument/2006/relationships/image" Target="../media/image21.jpg"/><Relationship Id="rId11" Type="http://schemas.openxmlformats.org/officeDocument/2006/relationships/image" Target="../media/image22.jp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Shape 49"/>
          <p:cNvSpPr>
            <a:spLocks noGrp="1"/>
          </p:cNvSpPr>
          <p:nvPr>
            <p:ph type="title"/>
          </p:nvPr>
        </p:nvSpPr>
        <p:spPr>
          <a:xfrm>
            <a:off x="457200" y="205980"/>
            <a:ext cx="8229600" cy="857251"/>
          </a:xfrm>
          <a:prstGeom prst="rect">
            <a:avLst/>
          </a:prstGeom>
        </p:spPr>
        <p:txBody>
          <a:bodyPr/>
          <a:lstStyle>
            <a:lvl1pPr>
              <a:defRPr sz="2800">
                <a:latin typeface="Arial"/>
                <a:ea typeface="Arial"/>
                <a:cs typeface="Arial"/>
                <a:sym typeface="Arial"/>
              </a:defRPr>
            </a:lvl1pPr>
          </a:lstStyle>
          <a:p>
            <a:pPr lvl="0">
              <a:defRPr sz="1800"/>
            </a:pPr>
            <a:r>
              <a:rPr sz="2800"/>
              <a:t>Susan Roling Health Story - Pierce’s Concussion </a:t>
            </a:r>
          </a:p>
        </p:txBody>
      </p:sp>
      <p:sp>
        <p:nvSpPr>
          <p:cNvPr id="50" name="Shape 50"/>
          <p:cNvSpPr>
            <a:spLocks noGrp="1"/>
          </p:cNvSpPr>
          <p:nvPr>
            <p:ph type="body" idx="1"/>
          </p:nvPr>
        </p:nvSpPr>
        <p:spPr>
          <a:xfrm>
            <a:off x="3200401" y="1023043"/>
            <a:ext cx="5655732" cy="3879245"/>
          </a:xfrm>
          <a:prstGeom prst="rect">
            <a:avLst/>
          </a:prstGeom>
        </p:spPr>
        <p:txBody>
          <a:bodyPr>
            <a:normAutofit fontScale="92500" lnSpcReduction="20000"/>
          </a:bodyPr>
          <a:lstStyle/>
          <a:p>
            <a:pPr marL="0" lvl="0" indent="0" defTabSz="342900">
              <a:lnSpc>
                <a:spcPct val="107916"/>
              </a:lnSpc>
              <a:spcBef>
                <a:spcPts val="600"/>
              </a:spcBef>
              <a:buSzTx/>
              <a:buFontTx/>
              <a:buNone/>
              <a:defRPr sz="1800"/>
            </a:pPr>
            <a:r>
              <a:rPr sz="1650" dirty="0">
                <a:uFill>
                  <a:solidFill/>
                </a:uFill>
                <a:latin typeface="Arial"/>
                <a:ea typeface="Arial"/>
                <a:cs typeface="Arial"/>
                <a:sym typeface="Arial"/>
              </a:rPr>
              <a:t>Pierce, a high school senior who plays left tackle on the offensive line for his football team, suffered a concussion during practice. After taking several days off, he began the concussion protocol which was to increase activity and then assess each phase.  </a:t>
            </a:r>
          </a:p>
          <a:p>
            <a:pPr marL="0" lvl="0" indent="0" defTabSz="342900">
              <a:lnSpc>
                <a:spcPct val="107916"/>
              </a:lnSpc>
              <a:spcBef>
                <a:spcPts val="600"/>
              </a:spcBef>
              <a:buSzTx/>
              <a:buFontTx/>
              <a:buNone/>
              <a:defRPr sz="1800"/>
            </a:pPr>
            <a:r>
              <a:rPr sz="1650" dirty="0">
                <a:uFill>
                  <a:solidFill/>
                </a:uFill>
                <a:latin typeface="Arial"/>
                <a:ea typeface="Arial"/>
                <a:cs typeface="Arial"/>
                <a:sym typeface="Arial"/>
              </a:rPr>
              <a:t>Each day he improved and the trainers and doctor were amazed at his progress, especially since another boy got a concussion at the same practice as </a:t>
            </a:r>
            <a:r>
              <a:rPr sz="1650" dirty="0" smtClean="0">
                <a:uFill>
                  <a:solidFill/>
                </a:uFill>
                <a:latin typeface="Arial"/>
                <a:ea typeface="Arial"/>
                <a:cs typeface="Arial"/>
                <a:sym typeface="Arial"/>
              </a:rPr>
              <a:t>Pierce</a:t>
            </a:r>
            <a:r>
              <a:rPr lang="en-US" sz="1650" dirty="0" smtClean="0">
                <a:uFill>
                  <a:solidFill/>
                </a:uFill>
                <a:latin typeface="Arial"/>
                <a:ea typeface="Arial"/>
                <a:cs typeface="Arial"/>
                <a:sym typeface="Arial"/>
              </a:rPr>
              <a:t>,</a:t>
            </a:r>
            <a:r>
              <a:rPr sz="1650" dirty="0" smtClean="0">
                <a:uFill>
                  <a:solidFill/>
                </a:uFill>
                <a:latin typeface="Arial"/>
                <a:ea typeface="Arial"/>
                <a:cs typeface="Arial"/>
                <a:sym typeface="Arial"/>
              </a:rPr>
              <a:t> </a:t>
            </a:r>
            <a:r>
              <a:rPr sz="1650" dirty="0">
                <a:uFill>
                  <a:solidFill/>
                </a:uFill>
                <a:latin typeface="Arial"/>
                <a:ea typeface="Arial"/>
                <a:cs typeface="Arial"/>
                <a:sym typeface="Arial"/>
              </a:rPr>
              <a:t>but was not progressing well.  By the end of the week, Pierce was cleared!  And the following Monday, he was released to practice and played in the season opening game the following Friday.  </a:t>
            </a:r>
          </a:p>
          <a:p>
            <a:pPr marL="0" lvl="0" indent="0" defTabSz="342900">
              <a:lnSpc>
                <a:spcPct val="107916"/>
              </a:lnSpc>
              <a:spcBef>
                <a:spcPts val="600"/>
              </a:spcBef>
              <a:buSzTx/>
              <a:buFontTx/>
              <a:buNone/>
              <a:defRPr sz="1800"/>
            </a:pPr>
            <a:r>
              <a:rPr sz="1650" dirty="0">
                <a:uFill>
                  <a:solidFill/>
                </a:uFill>
                <a:latin typeface="Arial"/>
                <a:ea typeface="Arial"/>
                <a:cs typeface="Arial"/>
                <a:sym typeface="Arial"/>
              </a:rPr>
              <a:t>Also, this was the first season in three years that Pierce has not had to go in for “recovery” on Saturday mornings after a game. Susan truly believes that Shaklee supplements made a difference in his concussion recovery and are playing a role in his ability to recover after a daily 3 to 4 hour practice and after 3 hour football games.  </a:t>
            </a:r>
          </a:p>
        </p:txBody>
      </p:sp>
      <p:pic>
        <p:nvPicPr>
          <p:cNvPr id="51" name="FullSizeRender (9).jpg"/>
          <p:cNvPicPr/>
          <p:nvPr/>
        </p:nvPicPr>
        <p:blipFill>
          <a:blip r:embed="rId2">
            <a:extLst/>
          </a:blip>
          <a:srcRect t="6300"/>
          <a:stretch>
            <a:fillRect/>
          </a:stretch>
        </p:blipFill>
        <p:spPr>
          <a:xfrm>
            <a:off x="711200" y="2807490"/>
            <a:ext cx="1845733" cy="2051343"/>
          </a:xfrm>
          <a:prstGeom prst="rect">
            <a:avLst/>
          </a:prstGeom>
          <a:ln w="12700">
            <a:miter lim="400000"/>
          </a:ln>
        </p:spPr>
      </p:pic>
      <p:pic>
        <p:nvPicPr>
          <p:cNvPr id="52" name="West-Jim Clack 9-4-15 (59).jpg"/>
          <p:cNvPicPr/>
          <p:nvPr/>
        </p:nvPicPr>
        <p:blipFill>
          <a:blip r:embed="rId3">
            <a:extLst/>
          </a:blip>
          <a:srcRect l="13856" t="828" r="13856" b="8417"/>
          <a:stretch>
            <a:fillRect/>
          </a:stretch>
        </p:blipFill>
        <p:spPr>
          <a:xfrm>
            <a:off x="198835" y="1075782"/>
            <a:ext cx="2598033" cy="1629862"/>
          </a:xfrm>
          <a:prstGeom prst="rect">
            <a:avLst/>
          </a:prstGeom>
          <a:ln w="12700">
            <a:miter lim="400000"/>
          </a:ln>
        </p:spPr>
      </p:pic>
    </p:spTree>
    <p:extLst>
      <p:ext uri="{BB962C8B-B14F-4D97-AF65-F5344CB8AC3E}">
        <p14:creationId xmlns:p14="http://schemas.microsoft.com/office/powerpoint/2010/main" val="6873092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65866" y="205979"/>
            <a:ext cx="4233333" cy="857250"/>
          </a:xfrm>
          <a:ln>
            <a:solidFill>
              <a:schemeClr val="tx2">
                <a:lumMod val="60000"/>
                <a:lumOff val="40000"/>
              </a:schemeClr>
            </a:solidFill>
          </a:ln>
        </p:spPr>
        <p:txBody>
          <a:bodyPr>
            <a:normAutofit fontScale="90000"/>
          </a:bodyPr>
          <a:lstStyle/>
          <a:p>
            <a:r>
              <a:rPr lang="en-US" sz="2800" dirty="0" smtClean="0"/>
              <a:t>Objectives for Session #1</a:t>
            </a:r>
            <a:br>
              <a:rPr lang="en-US" sz="2800" dirty="0" smtClean="0"/>
            </a:br>
            <a:r>
              <a:rPr lang="en-US" sz="2800" dirty="0" smtClean="0"/>
              <a:t>Back-to-School Products</a:t>
            </a:r>
            <a:endParaRPr lang="en-US" sz="2800" dirty="0"/>
          </a:p>
        </p:txBody>
      </p:sp>
      <p:sp>
        <p:nvSpPr>
          <p:cNvPr id="7" name="Content Placeholder 6"/>
          <p:cNvSpPr>
            <a:spLocks noGrp="1"/>
          </p:cNvSpPr>
          <p:nvPr>
            <p:ph idx="1"/>
          </p:nvPr>
        </p:nvSpPr>
        <p:spPr>
          <a:xfrm>
            <a:off x="580497" y="1063230"/>
            <a:ext cx="8229600" cy="1841177"/>
          </a:xfrm>
        </p:spPr>
        <p:txBody>
          <a:bodyPr>
            <a:normAutofit/>
          </a:bodyPr>
          <a:lstStyle/>
          <a:p>
            <a:endParaRPr lang="en-US" sz="2000" dirty="0" smtClean="0"/>
          </a:p>
          <a:p>
            <a:endParaRPr lang="en-US" sz="2000" dirty="0"/>
          </a:p>
        </p:txBody>
      </p:sp>
      <p:pic>
        <p:nvPicPr>
          <p:cNvPr id="3" name="Picture 2"/>
          <p:cNvPicPr>
            <a:picLocks noChangeAspect="1"/>
          </p:cNvPicPr>
          <p:nvPr/>
        </p:nvPicPr>
        <p:blipFill>
          <a:blip r:embed="rId2"/>
          <a:stretch>
            <a:fillRect/>
          </a:stretch>
        </p:blipFill>
        <p:spPr>
          <a:xfrm>
            <a:off x="1794933" y="3742268"/>
            <a:ext cx="5939867" cy="1401232"/>
          </a:xfrm>
          <a:prstGeom prst="rect">
            <a:avLst/>
          </a:prstGeom>
        </p:spPr>
      </p:pic>
      <p:sp>
        <p:nvSpPr>
          <p:cNvPr id="4" name="TextBox 3"/>
          <p:cNvSpPr txBox="1"/>
          <p:nvPr/>
        </p:nvSpPr>
        <p:spPr>
          <a:xfrm>
            <a:off x="457200" y="1119835"/>
            <a:ext cx="8229599" cy="2862322"/>
          </a:xfrm>
          <a:prstGeom prst="rect">
            <a:avLst/>
          </a:prstGeom>
          <a:noFill/>
        </p:spPr>
        <p:txBody>
          <a:bodyPr wrap="square" rtlCol="0">
            <a:spAutoFit/>
          </a:bodyPr>
          <a:lstStyle/>
          <a:p>
            <a:pPr marL="342900" indent="-342900">
              <a:buFont typeface="Arial"/>
              <a:buChar char="•"/>
            </a:pPr>
            <a:r>
              <a:rPr lang="en-US" sz="2000" dirty="0" smtClean="0"/>
              <a:t>To understand the nutritional needs of kids as they start the school year</a:t>
            </a:r>
            <a:endParaRPr lang="is-IS" sz="2000" dirty="0" smtClean="0"/>
          </a:p>
          <a:p>
            <a:r>
              <a:rPr lang="is-IS" sz="2000" dirty="0" smtClean="0"/>
              <a:t>	 in 3 areas:</a:t>
            </a:r>
          </a:p>
          <a:p>
            <a:r>
              <a:rPr lang="is-IS" sz="2000" dirty="0" smtClean="0"/>
              <a:t>	-- supporting a strong immune system to help prevent viruses &amp; illness</a:t>
            </a:r>
          </a:p>
          <a:p>
            <a:r>
              <a:rPr lang="is-IS" sz="2000" dirty="0"/>
              <a:t>	</a:t>
            </a:r>
            <a:r>
              <a:rPr lang="is-IS" sz="2000" dirty="0" smtClean="0"/>
              <a:t>-- nutrients essential for a healthy brain </a:t>
            </a:r>
            <a:r>
              <a:rPr lang="en-US" sz="2000" dirty="0" smtClean="0"/>
              <a:t>that affect focus, memory and 			cognitive function</a:t>
            </a:r>
          </a:p>
          <a:p>
            <a:r>
              <a:rPr lang="en-US" sz="2000" dirty="0"/>
              <a:t>	</a:t>
            </a:r>
            <a:r>
              <a:rPr lang="en-US" sz="2000" dirty="0" smtClean="0"/>
              <a:t>-- nutrients depleted by stress  -- from academic and social pressures</a:t>
            </a:r>
          </a:p>
          <a:p>
            <a:pPr marL="342900" indent="-342900">
              <a:buFont typeface="Arial"/>
              <a:buChar char="•"/>
            </a:pPr>
            <a:r>
              <a:rPr lang="en-US" sz="2000" dirty="0" smtClean="0"/>
              <a:t>And the Shaklee products that may be helpful.</a:t>
            </a:r>
          </a:p>
          <a:p>
            <a:pPr marL="342900" indent="-342900">
              <a:buFont typeface="Arial"/>
              <a:buChar char="•"/>
            </a:pPr>
            <a:r>
              <a:rPr lang="en-US" sz="2000" dirty="0" smtClean="0"/>
              <a:t>To generate 1000 new PV by sharing </a:t>
            </a:r>
            <a:r>
              <a:rPr lang="en-US" sz="2000" dirty="0"/>
              <a:t>this information this </a:t>
            </a:r>
            <a:r>
              <a:rPr lang="en-US" sz="2000" dirty="0" smtClean="0"/>
              <a:t>month. </a:t>
            </a:r>
            <a:r>
              <a:rPr lang="en-US" sz="2000" dirty="0" smtClean="0"/>
              <a:t>  </a:t>
            </a:r>
            <a:r>
              <a:rPr lang="en-US" sz="2000" dirty="0" err="1" smtClean="0"/>
              <a:t>becky</a:t>
            </a:r>
            <a:endParaRPr lang="en-US" sz="2000" dirty="0" smtClean="0"/>
          </a:p>
          <a:p>
            <a:endParaRPr lang="en-US" sz="2000" dirty="0"/>
          </a:p>
        </p:txBody>
      </p:sp>
    </p:spTree>
    <p:extLst>
      <p:ext uri="{BB962C8B-B14F-4D97-AF65-F5344CB8AC3E}">
        <p14:creationId xmlns:p14="http://schemas.microsoft.com/office/powerpoint/2010/main" val="17287866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5130799" y="3623733"/>
            <a:ext cx="3742267" cy="1401232"/>
          </a:xfrm>
          <a:prstGeom prst="rect">
            <a:avLst/>
          </a:prstGeom>
        </p:spPr>
      </p:pic>
      <p:sp>
        <p:nvSpPr>
          <p:cNvPr id="17411" name="Text Box 3"/>
          <p:cNvSpPr txBox="1">
            <a:spLocks noChangeArrowheads="1"/>
          </p:cNvSpPr>
          <p:nvPr/>
        </p:nvSpPr>
        <p:spPr bwMode="auto">
          <a:xfrm>
            <a:off x="609600" y="171452"/>
            <a:ext cx="7399867" cy="584776"/>
          </a:xfrm>
          <a:prstGeom prst="rect">
            <a:avLst/>
          </a:prstGeom>
          <a:solidFill>
            <a:schemeClr val="bg1"/>
          </a:solidFill>
          <a:ln w="9525">
            <a:solidFill>
              <a:schemeClr val="tx2">
                <a:lumMod val="60000"/>
                <a:lumOff val="40000"/>
              </a:schemeClr>
            </a:solidFill>
            <a:miter lim="800000"/>
            <a:headEnd/>
            <a:tailEnd/>
          </a:ln>
        </p:spPr>
        <p:txBody>
          <a:bodyPr wrap="square">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eaLnBrk="1" hangingPunct="1">
              <a:spcBef>
                <a:spcPct val="50000"/>
              </a:spcBef>
            </a:pPr>
            <a:r>
              <a:rPr lang="en-US" sz="3200" dirty="0" smtClean="0">
                <a:solidFill>
                  <a:srgbClr val="4F6228"/>
                </a:solidFill>
              </a:rPr>
              <a:t>Critical Nutritional Needs of Children</a:t>
            </a:r>
            <a:endParaRPr lang="en-US" sz="3200" dirty="0">
              <a:solidFill>
                <a:srgbClr val="4F6228"/>
              </a:solidFill>
            </a:endParaRPr>
          </a:p>
        </p:txBody>
      </p:sp>
      <p:sp>
        <p:nvSpPr>
          <p:cNvPr id="1083396" name="Rectangle 4"/>
          <p:cNvSpPr>
            <a:spLocks noGrp="1" noChangeArrowheads="1"/>
          </p:cNvSpPr>
          <p:nvPr>
            <p:ph type="body" idx="1"/>
          </p:nvPr>
        </p:nvSpPr>
        <p:spPr>
          <a:xfrm>
            <a:off x="423332" y="831369"/>
            <a:ext cx="7907867" cy="4193595"/>
          </a:xfrm>
        </p:spPr>
        <p:txBody>
          <a:bodyPr>
            <a:noAutofit/>
          </a:bodyPr>
          <a:lstStyle/>
          <a:p>
            <a:pPr eaLnBrk="1" hangingPunct="1"/>
            <a:r>
              <a:rPr lang="en-US" sz="2000" dirty="0">
                <a:latin typeface="Calibri" charset="0"/>
              </a:rPr>
              <a:t>Studies show that </a:t>
            </a:r>
            <a:r>
              <a:rPr lang="en-US" sz="2000" b="1" dirty="0">
                <a:latin typeface="Calibri" charset="0"/>
              </a:rPr>
              <a:t>kids with inadequate nutrient intake perform poorly in school</a:t>
            </a:r>
            <a:r>
              <a:rPr lang="en-US" sz="2000" dirty="0">
                <a:latin typeface="Calibri" charset="0"/>
              </a:rPr>
              <a:t> </a:t>
            </a:r>
          </a:p>
          <a:p>
            <a:pPr eaLnBrk="1" hangingPunct="1"/>
            <a:r>
              <a:rPr lang="en-US" sz="2000" b="1" dirty="0">
                <a:latin typeface="Calibri" charset="0"/>
              </a:rPr>
              <a:t>Poor nutrition negatively impacts a child</a:t>
            </a:r>
            <a:r>
              <a:rPr lang="ja-JP" altLang="en-US" sz="2000" b="1" dirty="0">
                <a:latin typeface="Calibri" charset="0"/>
              </a:rPr>
              <a:t>’</a:t>
            </a:r>
            <a:r>
              <a:rPr lang="en-US" sz="2000" b="1" dirty="0">
                <a:latin typeface="Calibri" charset="0"/>
              </a:rPr>
              <a:t>s immune system, bone growth, and overall physical development</a:t>
            </a:r>
          </a:p>
          <a:p>
            <a:pPr eaLnBrk="1" hangingPunct="1"/>
            <a:r>
              <a:rPr lang="en-US" sz="2000" dirty="0">
                <a:latin typeface="Calibri" charset="0"/>
              </a:rPr>
              <a:t>In a recent study, </a:t>
            </a:r>
            <a:r>
              <a:rPr lang="en-US" sz="2000" b="1" dirty="0">
                <a:latin typeface="Calibri" charset="0"/>
              </a:rPr>
              <a:t>55% of children tested had low levels of vitamin D,</a:t>
            </a:r>
            <a:r>
              <a:rPr lang="en-US" sz="2000" dirty="0">
                <a:latin typeface="Calibri" charset="0"/>
              </a:rPr>
              <a:t> which is critical for bone </a:t>
            </a:r>
            <a:r>
              <a:rPr lang="en-US" sz="2000" dirty="0" smtClean="0">
                <a:latin typeface="Calibri" charset="0"/>
              </a:rPr>
              <a:t>building</a:t>
            </a:r>
          </a:p>
          <a:p>
            <a:pPr eaLnBrk="1" hangingPunct="1"/>
            <a:r>
              <a:rPr lang="en-US" sz="2000" b="1" dirty="0" smtClean="0">
                <a:latin typeface="Calibri" charset="0"/>
              </a:rPr>
              <a:t>18% of US kids </a:t>
            </a:r>
            <a:r>
              <a:rPr lang="en-US" sz="2000" dirty="0" smtClean="0">
                <a:latin typeface="Calibri" charset="0"/>
              </a:rPr>
              <a:t>have at least </a:t>
            </a:r>
            <a:r>
              <a:rPr lang="en-US" sz="2000" b="1" dirty="0" smtClean="0">
                <a:latin typeface="Calibri" charset="0"/>
              </a:rPr>
              <a:t>1 chronic illness </a:t>
            </a:r>
            <a:r>
              <a:rPr lang="is-IS" sz="2000" dirty="0" smtClean="0">
                <a:latin typeface="Calibri" charset="0"/>
              </a:rPr>
              <a:t>…</a:t>
            </a:r>
            <a:r>
              <a:rPr lang="en-US" sz="2000" dirty="0" smtClean="0">
                <a:latin typeface="Calibri" charset="0"/>
              </a:rPr>
              <a:t> asthma 9% , obesity 19%, allergies, hearing &amp; vision impairment, behavioral disorders ( ADD, hyperactivity, </a:t>
            </a:r>
            <a:r>
              <a:rPr lang="en-US" sz="2000" dirty="0" err="1" smtClean="0">
                <a:latin typeface="Calibri" charset="0"/>
              </a:rPr>
              <a:t>etc</a:t>
            </a:r>
            <a:r>
              <a:rPr lang="en-US" sz="2000" dirty="0" smtClean="0">
                <a:latin typeface="Calibri" charset="0"/>
              </a:rPr>
              <a:t>) </a:t>
            </a:r>
          </a:p>
          <a:p>
            <a:pPr eaLnBrk="1" hangingPunct="1"/>
            <a:r>
              <a:rPr lang="en-US" sz="2000" b="1" dirty="0" smtClean="0">
                <a:latin typeface="Calibri" charset="0"/>
              </a:rPr>
              <a:t>16,000</a:t>
            </a:r>
            <a:r>
              <a:rPr lang="en-US" sz="2000" dirty="0" smtClean="0">
                <a:latin typeface="Calibri" charset="0"/>
              </a:rPr>
              <a:t> kids are diagnosed with </a:t>
            </a:r>
            <a:r>
              <a:rPr lang="en-US" sz="2000" b="1" dirty="0" smtClean="0">
                <a:latin typeface="Calibri" charset="0"/>
              </a:rPr>
              <a:t>cancer</a:t>
            </a:r>
          </a:p>
          <a:p>
            <a:pPr marL="0" indent="0" eaLnBrk="1" hangingPunct="1">
              <a:buNone/>
            </a:pPr>
            <a:r>
              <a:rPr lang="en-US" sz="2000" dirty="0">
                <a:latin typeface="Calibri" charset="0"/>
              </a:rPr>
              <a:t>	</a:t>
            </a:r>
            <a:r>
              <a:rPr lang="en-US" sz="2000" dirty="0" smtClean="0">
                <a:latin typeface="Calibri" charset="0"/>
              </a:rPr>
              <a:t> each year .. Average age is 6.</a:t>
            </a:r>
            <a:endParaRPr lang="en-US" sz="2000" dirty="0">
              <a:latin typeface="Calibri" charset="0"/>
            </a:endParaRPr>
          </a:p>
        </p:txBody>
      </p:sp>
      <p:sp>
        <p:nvSpPr>
          <p:cNvPr id="2" name="TextBox 1"/>
          <p:cNvSpPr txBox="1"/>
          <p:nvPr/>
        </p:nvSpPr>
        <p:spPr>
          <a:xfrm>
            <a:off x="761999" y="4462538"/>
            <a:ext cx="1625600" cy="369332"/>
          </a:xfrm>
          <a:prstGeom prst="rect">
            <a:avLst/>
          </a:prstGeom>
          <a:noFill/>
        </p:spPr>
        <p:txBody>
          <a:bodyPr wrap="square" rtlCol="0">
            <a:spAutoFit/>
          </a:bodyPr>
          <a:lstStyle/>
          <a:p>
            <a:r>
              <a:rPr lang="en-US" dirty="0" smtClean="0"/>
              <a:t>barb</a:t>
            </a:r>
            <a:endParaRPr lang="en-US" dirty="0"/>
          </a:p>
        </p:txBody>
      </p:sp>
    </p:spTree>
    <p:extLst>
      <p:ext uri="{BB962C8B-B14F-4D97-AF65-F5344CB8AC3E}">
        <p14:creationId xmlns:p14="http://schemas.microsoft.com/office/powerpoint/2010/main" val="3850878390"/>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83396">
                                            <p:txEl>
                                              <p:pRg st="0" end="0"/>
                                            </p:txEl>
                                          </p:spTgt>
                                        </p:tgtEl>
                                        <p:attrNameLst>
                                          <p:attrName>style.visibility</p:attrName>
                                        </p:attrNameLst>
                                      </p:cBhvr>
                                      <p:to>
                                        <p:strVal val="visible"/>
                                      </p:to>
                                    </p:set>
                                    <p:animEffect transition="in" filter="fade">
                                      <p:cBhvr>
                                        <p:cTn id="7" dur="1000"/>
                                        <p:tgtEl>
                                          <p:spTgt spid="108339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83396">
                                            <p:txEl>
                                              <p:pRg st="1" end="1"/>
                                            </p:txEl>
                                          </p:spTgt>
                                        </p:tgtEl>
                                        <p:attrNameLst>
                                          <p:attrName>style.visibility</p:attrName>
                                        </p:attrNameLst>
                                      </p:cBhvr>
                                      <p:to>
                                        <p:strVal val="visible"/>
                                      </p:to>
                                    </p:set>
                                    <p:animEffect transition="in" filter="fade">
                                      <p:cBhvr>
                                        <p:cTn id="12" dur="1000"/>
                                        <p:tgtEl>
                                          <p:spTgt spid="1083396">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83396">
                                            <p:txEl>
                                              <p:pRg st="2" end="2"/>
                                            </p:txEl>
                                          </p:spTgt>
                                        </p:tgtEl>
                                        <p:attrNameLst>
                                          <p:attrName>style.visibility</p:attrName>
                                        </p:attrNameLst>
                                      </p:cBhvr>
                                      <p:to>
                                        <p:strVal val="visible"/>
                                      </p:to>
                                    </p:set>
                                    <p:animEffect transition="in" filter="fade">
                                      <p:cBhvr>
                                        <p:cTn id="17" dur="1000"/>
                                        <p:tgtEl>
                                          <p:spTgt spid="108339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83396">
                                            <p:txEl>
                                              <p:pRg st="3" end="3"/>
                                            </p:txEl>
                                          </p:spTgt>
                                        </p:tgtEl>
                                        <p:attrNameLst>
                                          <p:attrName>style.visibility</p:attrName>
                                        </p:attrNameLst>
                                      </p:cBhvr>
                                      <p:to>
                                        <p:strVal val="visible"/>
                                      </p:to>
                                    </p:set>
                                    <p:animEffect transition="in" filter="fade">
                                      <p:cBhvr>
                                        <p:cTn id="22" dur="1000"/>
                                        <p:tgtEl>
                                          <p:spTgt spid="108339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83396">
                                            <p:txEl>
                                              <p:pRg st="4" end="4"/>
                                            </p:txEl>
                                          </p:spTgt>
                                        </p:tgtEl>
                                        <p:attrNameLst>
                                          <p:attrName>style.visibility</p:attrName>
                                        </p:attrNameLst>
                                      </p:cBhvr>
                                      <p:to>
                                        <p:strVal val="visible"/>
                                      </p:to>
                                    </p:set>
                                    <p:animEffect transition="in" filter="fade">
                                      <p:cBhvr>
                                        <p:cTn id="27" dur="1000"/>
                                        <p:tgtEl>
                                          <p:spTgt spid="108339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83396">
                                            <p:txEl>
                                              <p:pRg st="5" end="5"/>
                                            </p:txEl>
                                          </p:spTgt>
                                        </p:tgtEl>
                                        <p:attrNameLst>
                                          <p:attrName>style.visibility</p:attrName>
                                        </p:attrNameLst>
                                      </p:cBhvr>
                                      <p:to>
                                        <p:strVal val="visible"/>
                                      </p:to>
                                    </p:set>
                                    <p:animEffect transition="in" filter="fade">
                                      <p:cBhvr>
                                        <p:cTn id="32" dur="1000"/>
                                        <p:tgtEl>
                                          <p:spTgt spid="108339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3396"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0" y="0"/>
            <a:ext cx="9143999" cy="5143500"/>
          </a:xfrm>
          <a:prstGeom prst="rect">
            <a:avLst/>
          </a:prstGeom>
        </p:spPr>
      </p:pic>
      <p:sp>
        <p:nvSpPr>
          <p:cNvPr id="6" name="Content Placeholder 5"/>
          <p:cNvSpPr>
            <a:spLocks noGrp="1"/>
          </p:cNvSpPr>
          <p:nvPr>
            <p:ph idx="1"/>
          </p:nvPr>
        </p:nvSpPr>
        <p:spPr>
          <a:xfrm>
            <a:off x="2082801" y="2861733"/>
            <a:ext cx="4893734" cy="1862666"/>
          </a:xfrm>
          <a:solidFill>
            <a:schemeClr val="bg1"/>
          </a:solidFill>
        </p:spPr>
        <p:txBody>
          <a:bodyPr>
            <a:normAutofit fontScale="92500" lnSpcReduction="20000"/>
          </a:bodyPr>
          <a:lstStyle/>
          <a:p>
            <a:pPr marL="0" indent="0" algn="ctr">
              <a:buNone/>
            </a:pPr>
            <a:r>
              <a:rPr lang="en-US" sz="3600" dirty="0" smtClean="0"/>
              <a:t>This is why it is so important to keep the immune systems of our children strong.</a:t>
            </a:r>
            <a:endParaRPr lang="en-US" sz="3600" dirty="0"/>
          </a:p>
        </p:txBody>
      </p:sp>
      <p:sp>
        <p:nvSpPr>
          <p:cNvPr id="8" name="TextBox 7"/>
          <p:cNvSpPr txBox="1"/>
          <p:nvPr/>
        </p:nvSpPr>
        <p:spPr>
          <a:xfrm>
            <a:off x="7535332" y="4453467"/>
            <a:ext cx="1456267" cy="369332"/>
          </a:xfrm>
          <a:prstGeom prst="rect">
            <a:avLst/>
          </a:prstGeom>
          <a:noFill/>
        </p:spPr>
        <p:txBody>
          <a:bodyPr wrap="square" rtlCol="0">
            <a:spAutoFit/>
          </a:bodyPr>
          <a:lstStyle/>
          <a:p>
            <a:r>
              <a:rPr lang="en-US" dirty="0" smtClean="0"/>
              <a:t>barb</a:t>
            </a:r>
            <a:endParaRPr lang="en-US" dirty="0"/>
          </a:p>
        </p:txBody>
      </p:sp>
    </p:spTree>
    <p:extLst>
      <p:ext uri="{BB962C8B-B14F-4D97-AF65-F5344CB8AC3E}">
        <p14:creationId xmlns:p14="http://schemas.microsoft.com/office/powerpoint/2010/main" val="12393872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880533" y="0"/>
            <a:ext cx="7586134" cy="5083319"/>
          </a:xfrm>
          <a:prstGeom prst="rect">
            <a:avLst/>
          </a:prstGeom>
        </p:spPr>
      </p:pic>
      <p:sp>
        <p:nvSpPr>
          <p:cNvPr id="3" name="Content Placeholder 2"/>
          <p:cNvSpPr>
            <a:spLocks noGrp="1"/>
          </p:cNvSpPr>
          <p:nvPr>
            <p:ph idx="1"/>
          </p:nvPr>
        </p:nvSpPr>
        <p:spPr>
          <a:xfrm>
            <a:off x="457200" y="3485353"/>
            <a:ext cx="8229600" cy="1296856"/>
          </a:xfrm>
          <a:solidFill>
            <a:schemeClr val="bg1"/>
          </a:solidFill>
          <a:ln>
            <a:solidFill>
              <a:schemeClr val="tx2">
                <a:lumMod val="60000"/>
                <a:lumOff val="40000"/>
              </a:schemeClr>
            </a:solidFill>
          </a:ln>
        </p:spPr>
        <p:txBody>
          <a:bodyPr>
            <a:normAutofit fontScale="92500" lnSpcReduction="10000"/>
          </a:bodyPr>
          <a:lstStyle/>
          <a:p>
            <a:pPr marL="0" indent="0" algn="ctr">
              <a:buNone/>
            </a:pPr>
            <a:r>
              <a:rPr lang="en-US" sz="4000" dirty="0" smtClean="0"/>
              <a:t>It is better to build strong children</a:t>
            </a:r>
            <a:r>
              <a:rPr lang="is-IS" sz="4000" dirty="0" smtClean="0"/>
              <a:t>…</a:t>
            </a:r>
          </a:p>
          <a:p>
            <a:pPr marL="0" indent="0" algn="ctr">
              <a:buNone/>
            </a:pPr>
            <a:r>
              <a:rPr lang="en-US" sz="4000" dirty="0" smtClean="0"/>
              <a:t>T</a:t>
            </a:r>
            <a:r>
              <a:rPr lang="is-IS" sz="4000" dirty="0" smtClean="0"/>
              <a:t>han to repair broken adults </a:t>
            </a:r>
            <a:r>
              <a:rPr lang="is-IS" sz="2000" dirty="0" smtClean="0"/>
              <a:t>Stephen Douglas</a:t>
            </a:r>
            <a:endParaRPr lang="en-US" sz="4000" dirty="0"/>
          </a:p>
        </p:txBody>
      </p:sp>
      <p:sp>
        <p:nvSpPr>
          <p:cNvPr id="5" name="TextBox 4"/>
          <p:cNvSpPr txBox="1"/>
          <p:nvPr/>
        </p:nvSpPr>
        <p:spPr>
          <a:xfrm>
            <a:off x="8195732" y="4605867"/>
            <a:ext cx="948267" cy="369332"/>
          </a:xfrm>
          <a:prstGeom prst="rect">
            <a:avLst/>
          </a:prstGeom>
          <a:noFill/>
        </p:spPr>
        <p:txBody>
          <a:bodyPr wrap="square" rtlCol="0">
            <a:spAutoFit/>
          </a:bodyPr>
          <a:lstStyle/>
          <a:p>
            <a:r>
              <a:rPr lang="en-US" dirty="0" smtClean="0"/>
              <a:t>barb</a:t>
            </a:r>
            <a:endParaRPr lang="en-US" dirty="0"/>
          </a:p>
        </p:txBody>
      </p:sp>
    </p:spTree>
    <p:extLst>
      <p:ext uri="{BB962C8B-B14F-4D97-AF65-F5344CB8AC3E}">
        <p14:creationId xmlns:p14="http://schemas.microsoft.com/office/powerpoint/2010/main" val="32694137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1734" y="232175"/>
            <a:ext cx="3471334" cy="597558"/>
          </a:xfrm>
          <a:ln>
            <a:solidFill>
              <a:srgbClr val="FF0000"/>
            </a:solidFill>
          </a:ln>
        </p:spPr>
        <p:txBody>
          <a:bodyPr>
            <a:normAutofit/>
          </a:bodyPr>
          <a:lstStyle/>
          <a:p>
            <a:r>
              <a:rPr lang="en-US" sz="3200" dirty="0" smtClean="0"/>
              <a:t>  </a:t>
            </a:r>
            <a:r>
              <a:rPr lang="en-US" sz="2800" dirty="0" smtClean="0"/>
              <a:t>Immune </a:t>
            </a:r>
            <a:r>
              <a:rPr lang="en-US" sz="2800" dirty="0" smtClean="0"/>
              <a:t>Products</a:t>
            </a:r>
            <a:endParaRPr lang="en-US" sz="2800" dirty="0"/>
          </a:p>
        </p:txBody>
      </p:sp>
      <p:pic>
        <p:nvPicPr>
          <p:cNvPr id="4" name="Content Placeholder 3"/>
          <p:cNvPicPr>
            <a:picLocks noGrp="1" noChangeAspect="1"/>
          </p:cNvPicPr>
          <p:nvPr>
            <p:ph idx="1"/>
          </p:nvPr>
        </p:nvPicPr>
        <p:blipFill>
          <a:blip r:embed="rId2"/>
          <a:srcRect l="-75670" r="-75670"/>
          <a:stretch>
            <a:fillRect/>
          </a:stretch>
        </p:blipFill>
        <p:spPr>
          <a:xfrm>
            <a:off x="5800192" y="1"/>
            <a:ext cx="4791081" cy="1976876"/>
          </a:xfrm>
        </p:spPr>
      </p:pic>
      <p:sp>
        <p:nvSpPr>
          <p:cNvPr id="3" name="TextBox 2"/>
          <p:cNvSpPr txBox="1"/>
          <p:nvPr/>
        </p:nvSpPr>
        <p:spPr>
          <a:xfrm>
            <a:off x="643467" y="863601"/>
            <a:ext cx="7603066" cy="2277547"/>
          </a:xfrm>
          <a:prstGeom prst="rect">
            <a:avLst/>
          </a:prstGeom>
          <a:noFill/>
        </p:spPr>
        <p:txBody>
          <a:bodyPr wrap="square" rtlCol="0">
            <a:spAutoFit/>
          </a:bodyPr>
          <a:lstStyle/>
          <a:p>
            <a:r>
              <a:rPr lang="en-US" sz="2400" u="sng" dirty="0" smtClean="0"/>
              <a:t>For Kids Who Can’t Swallow Tablets </a:t>
            </a:r>
            <a:r>
              <a:rPr lang="is-IS" sz="2400" u="sng" dirty="0" smtClean="0"/>
              <a:t>…</a:t>
            </a:r>
          </a:p>
          <a:p>
            <a:endParaRPr lang="is-IS" sz="1000" u="sng" dirty="0" smtClean="0"/>
          </a:p>
          <a:p>
            <a:r>
              <a:rPr lang="is-IS" sz="2000" dirty="0" smtClean="0"/>
              <a:t>I</a:t>
            </a:r>
            <a:r>
              <a:rPr lang="en-US" sz="2000" dirty="0" smtClean="0"/>
              <a:t>n</a:t>
            </a:r>
            <a:r>
              <a:rPr lang="is-IS" sz="2000" dirty="0" smtClean="0"/>
              <a:t>credivites Multi-Vitamin/ Mineral 				</a:t>
            </a:r>
            <a:endParaRPr lang="is-IS" sz="2000" dirty="0" smtClean="0"/>
          </a:p>
          <a:p>
            <a:r>
              <a:rPr lang="is-IS" sz="2000" dirty="0" smtClean="0"/>
              <a:t>Chewable </a:t>
            </a:r>
            <a:r>
              <a:rPr lang="is-IS" sz="2000" dirty="0" smtClean="0"/>
              <a:t>Vita C ( or Vitalized Immunity ) 		</a:t>
            </a:r>
            <a:endParaRPr lang="is-IS" sz="2000" dirty="0" smtClean="0"/>
          </a:p>
          <a:p>
            <a:r>
              <a:rPr lang="is-IS" sz="2000" dirty="0" smtClean="0"/>
              <a:t>Premium </a:t>
            </a:r>
            <a:r>
              <a:rPr lang="is-IS" sz="2000" dirty="0" smtClean="0"/>
              <a:t>Alfalfa Complex							</a:t>
            </a:r>
            <a:endParaRPr lang="is-IS" sz="2000" dirty="0" smtClean="0"/>
          </a:p>
          <a:p>
            <a:r>
              <a:rPr lang="is-IS" sz="2000" dirty="0" smtClean="0"/>
              <a:t>O</a:t>
            </a:r>
            <a:r>
              <a:rPr lang="en-US" sz="2000" dirty="0" smtClean="0"/>
              <a:t>p</a:t>
            </a:r>
            <a:r>
              <a:rPr lang="is-IS" sz="2000" dirty="0" smtClean="0"/>
              <a:t>tiflora O</a:t>
            </a:r>
            <a:r>
              <a:rPr lang="en-US" sz="2000" dirty="0" smtClean="0"/>
              <a:t>p</a:t>
            </a:r>
            <a:r>
              <a:rPr lang="is-IS" sz="2000" dirty="0" smtClean="0"/>
              <a:t>tiflora Probiotic </a:t>
            </a:r>
            <a:r>
              <a:rPr lang="is-IS" sz="2000" dirty="0" smtClean="0"/>
              <a:t>Capsule	</a:t>
            </a:r>
            <a:r>
              <a:rPr lang="is-IS" sz="2400" dirty="0" smtClean="0"/>
              <a:t>											      </a:t>
            </a:r>
            <a:r>
              <a:rPr lang="en-US" sz="2400" dirty="0" smtClean="0"/>
              <a:t>								</a:t>
            </a:r>
            <a:endParaRPr lang="is-IS" sz="2400" dirty="0" smtClean="0"/>
          </a:p>
        </p:txBody>
      </p:sp>
      <p:sp>
        <p:nvSpPr>
          <p:cNvPr id="5" name="TextBox 4"/>
          <p:cNvSpPr txBox="1"/>
          <p:nvPr/>
        </p:nvSpPr>
        <p:spPr>
          <a:xfrm>
            <a:off x="643467" y="2744332"/>
            <a:ext cx="8212666" cy="2369880"/>
          </a:xfrm>
          <a:prstGeom prst="rect">
            <a:avLst/>
          </a:prstGeom>
          <a:noFill/>
        </p:spPr>
        <p:txBody>
          <a:bodyPr wrap="square" rtlCol="0">
            <a:spAutoFit/>
          </a:bodyPr>
          <a:lstStyle/>
          <a:p>
            <a:r>
              <a:rPr lang="en-US" sz="2400" u="sng" dirty="0" smtClean="0"/>
              <a:t>For Kids Who CAN  Swallow Tablets </a:t>
            </a:r>
            <a:r>
              <a:rPr lang="is-IS" sz="2400" u="sng" dirty="0" smtClean="0"/>
              <a:t>…</a:t>
            </a:r>
            <a:endParaRPr lang="is-IS" sz="2400" u="sng" dirty="0"/>
          </a:p>
          <a:p>
            <a:r>
              <a:rPr lang="is-IS" sz="2000" dirty="0" smtClean="0"/>
              <a:t>Vita Lea</a:t>
            </a:r>
          </a:p>
          <a:p>
            <a:r>
              <a:rPr lang="is-IS" sz="2000" dirty="0" smtClean="0"/>
              <a:t>Sustained Release Vita C</a:t>
            </a:r>
          </a:p>
          <a:p>
            <a:r>
              <a:rPr lang="is-IS" sz="2000" dirty="0" smtClean="0"/>
              <a:t>Nutriferon</a:t>
            </a:r>
          </a:p>
          <a:p>
            <a:r>
              <a:rPr lang="is-IS" sz="2000" dirty="0" smtClean="0"/>
              <a:t>Vita D-3</a:t>
            </a:r>
          </a:p>
          <a:p>
            <a:r>
              <a:rPr lang="is-IS" sz="2000" dirty="0" smtClean="0"/>
              <a:t>Premium Garlic Complex	</a:t>
            </a:r>
            <a:r>
              <a:rPr lang="is-IS" sz="2400" dirty="0" smtClean="0"/>
              <a:t>								</a:t>
            </a:r>
            <a:r>
              <a:rPr lang="is-IS" sz="2000" dirty="0" smtClean="0"/>
              <a:t>kristen</a:t>
            </a:r>
          </a:p>
          <a:p>
            <a:endParaRPr lang="en-US" sz="2000" dirty="0"/>
          </a:p>
        </p:txBody>
      </p:sp>
    </p:spTree>
    <p:extLst>
      <p:ext uri="{BB962C8B-B14F-4D97-AF65-F5344CB8AC3E}">
        <p14:creationId xmlns:p14="http://schemas.microsoft.com/office/powerpoint/2010/main" val="1961760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57275"/>
            <a:ext cx="2209800" cy="302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80995" name="Rectangle 3"/>
          <p:cNvSpPr>
            <a:spLocks noGrp="1" noChangeArrowheads="1"/>
          </p:cNvSpPr>
          <p:nvPr>
            <p:ph type="body" sz="half" idx="1"/>
          </p:nvPr>
        </p:nvSpPr>
        <p:spPr>
          <a:xfrm>
            <a:off x="2209800" y="685800"/>
            <a:ext cx="6934200" cy="3886200"/>
          </a:xfrm>
        </p:spPr>
        <p:txBody>
          <a:bodyPr>
            <a:normAutofit fontScale="92500" lnSpcReduction="20000"/>
          </a:bodyPr>
          <a:lstStyle/>
          <a:p>
            <a:pPr eaLnBrk="1" hangingPunct="1">
              <a:lnSpc>
                <a:spcPct val="90000"/>
              </a:lnSpc>
              <a:buFontTx/>
              <a:buNone/>
            </a:pPr>
            <a:r>
              <a:rPr lang="en-US" sz="2400" b="1" dirty="0" err="1">
                <a:solidFill>
                  <a:srgbClr val="00B050"/>
                </a:solidFill>
                <a:latin typeface="Calibri" charset="0"/>
              </a:rPr>
              <a:t>Supernutritious</a:t>
            </a:r>
            <a:r>
              <a:rPr lang="en-US" sz="2400" b="1" dirty="0">
                <a:solidFill>
                  <a:srgbClr val="00B050"/>
                </a:solidFill>
                <a:latin typeface="Calibri" charset="0"/>
              </a:rPr>
              <a:t>:</a:t>
            </a:r>
          </a:p>
          <a:p>
            <a:pPr eaLnBrk="1" hangingPunct="1">
              <a:lnSpc>
                <a:spcPct val="90000"/>
              </a:lnSpc>
            </a:pPr>
            <a:r>
              <a:rPr lang="en-US" sz="2000" b="1" dirty="0">
                <a:latin typeface="Calibri" charset="0"/>
              </a:rPr>
              <a:t>First kids</a:t>
            </a:r>
            <a:r>
              <a:rPr lang="ja-JP" altLang="en-US" sz="2000" b="1" dirty="0">
                <a:latin typeface="Calibri" charset="0"/>
              </a:rPr>
              <a:t>’</a:t>
            </a:r>
            <a:r>
              <a:rPr lang="en-US" sz="2000" b="1" dirty="0">
                <a:latin typeface="Calibri" charset="0"/>
              </a:rPr>
              <a:t> chewable multi in the U.S. with immune-supporting power of </a:t>
            </a:r>
            <a:r>
              <a:rPr lang="en-US" sz="2000" b="1" dirty="0" err="1">
                <a:latin typeface="Calibri" charset="0"/>
              </a:rPr>
              <a:t>lactoferrin</a:t>
            </a:r>
            <a:r>
              <a:rPr lang="en-US" sz="2000" b="1" dirty="0">
                <a:latin typeface="Calibri" charset="0"/>
              </a:rPr>
              <a:t>!—</a:t>
            </a:r>
            <a:r>
              <a:rPr lang="en-US" sz="2000" dirty="0">
                <a:latin typeface="Calibri" charset="0"/>
              </a:rPr>
              <a:t>Helps kids</a:t>
            </a:r>
            <a:r>
              <a:rPr lang="ja-JP" altLang="en-US" sz="2000" dirty="0">
                <a:latin typeface="Calibri" charset="0"/>
              </a:rPr>
              <a:t>’</a:t>
            </a:r>
            <a:r>
              <a:rPr lang="en-US" sz="2000" dirty="0">
                <a:latin typeface="Calibri" charset="0"/>
              </a:rPr>
              <a:t> immune systems stay supercharged* </a:t>
            </a:r>
          </a:p>
          <a:p>
            <a:pPr eaLnBrk="1" hangingPunct="1">
              <a:lnSpc>
                <a:spcPct val="90000"/>
              </a:lnSpc>
            </a:pPr>
            <a:r>
              <a:rPr lang="en-US" sz="2000" b="1" dirty="0">
                <a:latin typeface="Calibri" charset="0"/>
              </a:rPr>
              <a:t>23 Essential Nutrients—</a:t>
            </a:r>
            <a:r>
              <a:rPr lang="en-US" sz="2000" dirty="0">
                <a:latin typeface="Calibri" charset="0"/>
              </a:rPr>
              <a:t>Needed for proper growth and  development  </a:t>
            </a:r>
          </a:p>
          <a:p>
            <a:pPr eaLnBrk="1" hangingPunct="1">
              <a:lnSpc>
                <a:spcPct val="90000"/>
              </a:lnSpc>
            </a:pPr>
            <a:r>
              <a:rPr lang="en-US" sz="2000" b="1" dirty="0">
                <a:latin typeface="Calibri" charset="0"/>
              </a:rPr>
              <a:t>Vitamin </a:t>
            </a:r>
            <a:r>
              <a:rPr lang="en-US" sz="2000" b="1" dirty="0" err="1">
                <a:latin typeface="Calibri" charset="0"/>
              </a:rPr>
              <a:t>POWer</a:t>
            </a:r>
            <a:r>
              <a:rPr lang="en-US" sz="2000" b="1" dirty="0">
                <a:latin typeface="Calibri" charset="0"/>
              </a:rPr>
              <a:t>!—</a:t>
            </a:r>
            <a:r>
              <a:rPr lang="en-US" sz="2000" dirty="0">
                <a:latin typeface="Calibri" charset="0"/>
              </a:rPr>
              <a:t>100% of</a:t>
            </a:r>
            <a:r>
              <a:rPr lang="en-US" sz="2000" b="1" dirty="0">
                <a:latin typeface="Calibri" charset="0"/>
              </a:rPr>
              <a:t> </a:t>
            </a:r>
            <a:r>
              <a:rPr lang="en-US" sz="2000" dirty="0">
                <a:latin typeface="Calibri" charset="0"/>
              </a:rPr>
              <a:t>vitamins C and E, plus all eight B vitamins</a:t>
            </a:r>
            <a:endParaRPr lang="en-US" sz="2000" b="1" dirty="0">
              <a:latin typeface="Calibri" charset="0"/>
            </a:endParaRPr>
          </a:p>
          <a:p>
            <a:pPr eaLnBrk="1" hangingPunct="1">
              <a:lnSpc>
                <a:spcPct val="90000"/>
              </a:lnSpc>
            </a:pPr>
            <a:r>
              <a:rPr lang="en-US" sz="2000" b="1" dirty="0">
                <a:latin typeface="Calibri" charset="0"/>
              </a:rPr>
              <a:t>600 IU of Vitamin D</a:t>
            </a:r>
            <a:r>
              <a:rPr lang="en-US" sz="2000" b="1" baseline="-25000" dirty="0">
                <a:latin typeface="Calibri" charset="0"/>
              </a:rPr>
              <a:t>3</a:t>
            </a:r>
            <a:r>
              <a:rPr lang="en-US" sz="2000" b="1" dirty="0">
                <a:latin typeface="Calibri" charset="0"/>
              </a:rPr>
              <a:t>, plus calcium, vitamin K, and more!—</a:t>
            </a:r>
            <a:r>
              <a:rPr lang="en-US" sz="2000" dirty="0">
                <a:latin typeface="Calibri" charset="0"/>
              </a:rPr>
              <a:t>Support for strong bones and teeth</a:t>
            </a:r>
          </a:p>
          <a:p>
            <a:pPr eaLnBrk="1" hangingPunct="1">
              <a:lnSpc>
                <a:spcPct val="90000"/>
              </a:lnSpc>
              <a:buFontTx/>
              <a:buNone/>
            </a:pPr>
            <a:r>
              <a:rPr lang="en-US" sz="2400" b="1" dirty="0" err="1">
                <a:solidFill>
                  <a:srgbClr val="00B050"/>
                </a:solidFill>
                <a:latin typeface="Calibri" charset="0"/>
              </a:rPr>
              <a:t>Supersafe</a:t>
            </a:r>
            <a:r>
              <a:rPr lang="en-US" sz="2400" b="1" dirty="0">
                <a:solidFill>
                  <a:srgbClr val="00B050"/>
                </a:solidFill>
                <a:latin typeface="Calibri" charset="0"/>
              </a:rPr>
              <a:t>:</a:t>
            </a:r>
            <a:r>
              <a:rPr lang="en-US" sz="2000" b="1" dirty="0">
                <a:solidFill>
                  <a:srgbClr val="00B050"/>
                </a:solidFill>
                <a:latin typeface="Calibri" charset="0"/>
              </a:rPr>
              <a:t> </a:t>
            </a:r>
            <a:endParaRPr lang="en-US" sz="2000" dirty="0">
              <a:solidFill>
                <a:srgbClr val="00B050"/>
              </a:solidFill>
              <a:latin typeface="Calibri" charset="0"/>
            </a:endParaRPr>
          </a:p>
          <a:p>
            <a:pPr eaLnBrk="1" hangingPunct="1">
              <a:lnSpc>
                <a:spcPct val="90000"/>
              </a:lnSpc>
            </a:pPr>
            <a:r>
              <a:rPr lang="en-US" sz="2000" dirty="0">
                <a:latin typeface="Calibri" charset="0"/>
              </a:rPr>
              <a:t>Naturally sweetened with xylitol, which does not promote cavities</a:t>
            </a:r>
          </a:p>
          <a:p>
            <a:pPr eaLnBrk="1" hangingPunct="1">
              <a:lnSpc>
                <a:spcPct val="90000"/>
              </a:lnSpc>
            </a:pPr>
            <a:r>
              <a:rPr lang="en-US" sz="2000" dirty="0">
                <a:latin typeface="Calibri" charset="0"/>
              </a:rPr>
              <a:t>No artificial flavors, sweeteners, or preservatives</a:t>
            </a:r>
          </a:p>
          <a:p>
            <a:pPr eaLnBrk="1" hangingPunct="1">
              <a:lnSpc>
                <a:spcPct val="90000"/>
              </a:lnSpc>
            </a:pPr>
            <a:r>
              <a:rPr lang="en-US" sz="2000" dirty="0">
                <a:latin typeface="Calibri" charset="0"/>
              </a:rPr>
              <a:t>Gluten free          </a:t>
            </a:r>
          </a:p>
          <a:p>
            <a:pPr eaLnBrk="1" hangingPunct="1">
              <a:lnSpc>
                <a:spcPct val="90000"/>
              </a:lnSpc>
              <a:buFontTx/>
              <a:buNone/>
            </a:pPr>
            <a:endParaRPr lang="en-US" sz="2000" dirty="0">
              <a:latin typeface="Calibri" charset="0"/>
            </a:endParaRPr>
          </a:p>
          <a:p>
            <a:pPr eaLnBrk="1" hangingPunct="1">
              <a:lnSpc>
                <a:spcPct val="90000"/>
              </a:lnSpc>
            </a:pPr>
            <a:endParaRPr lang="en-US" sz="2000" dirty="0">
              <a:latin typeface="Calibri" charset="0"/>
            </a:endParaRPr>
          </a:p>
        </p:txBody>
      </p:sp>
      <p:sp>
        <p:nvSpPr>
          <p:cNvPr id="19460" name="Text Box 14"/>
          <p:cNvSpPr txBox="1">
            <a:spLocks noChangeArrowheads="1"/>
          </p:cNvSpPr>
          <p:nvPr/>
        </p:nvSpPr>
        <p:spPr bwMode="auto">
          <a:xfrm>
            <a:off x="762000" y="0"/>
            <a:ext cx="7543800" cy="584776"/>
          </a:xfrm>
          <a:prstGeom prst="rect">
            <a:avLst/>
          </a:prstGeom>
          <a:solidFill>
            <a:schemeClr val="accent3">
              <a:lumMod val="40000"/>
              <a:lumOff val="60000"/>
            </a:schemeClr>
          </a:solidFill>
          <a:ln w="9525">
            <a:noFill/>
            <a:miter lim="800000"/>
            <a:headEnd/>
            <a:tailEnd/>
          </a:ln>
        </p:spPr>
        <p:txBody>
          <a:bodyPr>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eaLnBrk="1" hangingPunct="1">
              <a:spcBef>
                <a:spcPct val="50000"/>
              </a:spcBef>
            </a:pPr>
            <a:r>
              <a:rPr lang="en-US" sz="3200" dirty="0">
                <a:solidFill>
                  <a:srgbClr val="00B050"/>
                </a:solidFill>
              </a:rPr>
              <a:t>INCREDIVITES™</a:t>
            </a:r>
          </a:p>
        </p:txBody>
      </p:sp>
      <p:sp>
        <p:nvSpPr>
          <p:cNvPr id="981008" name="Text Box 16"/>
          <p:cNvSpPr txBox="1">
            <a:spLocks noChangeArrowheads="1"/>
          </p:cNvSpPr>
          <p:nvPr/>
        </p:nvSpPr>
        <p:spPr bwMode="auto">
          <a:xfrm>
            <a:off x="304800" y="4597004"/>
            <a:ext cx="5486400" cy="82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lnSpc>
                <a:spcPct val="80000"/>
              </a:lnSpc>
              <a:spcBef>
                <a:spcPct val="20000"/>
              </a:spcBef>
            </a:pPr>
            <a:r>
              <a:rPr lang="en-US" b="1"/>
              <a:t>Great Tasting, Kid Tested, and Kid Approved!</a:t>
            </a:r>
          </a:p>
          <a:p>
            <a:pPr eaLnBrk="1" hangingPunct="1">
              <a:lnSpc>
                <a:spcPct val="80000"/>
              </a:lnSpc>
              <a:spcBef>
                <a:spcPct val="20000"/>
              </a:spcBef>
            </a:pPr>
            <a:r>
              <a:rPr lang="en-US"/>
              <a:t>All-natural tropical punch, grape, and berry flavors. </a:t>
            </a:r>
            <a:br>
              <a:rPr lang="en-US"/>
            </a:br>
            <a:endParaRPr lang="en-US"/>
          </a:p>
        </p:txBody>
      </p:sp>
      <p:sp>
        <p:nvSpPr>
          <p:cNvPr id="981009" name="Line 17"/>
          <p:cNvSpPr>
            <a:spLocks noChangeShapeType="1"/>
          </p:cNvSpPr>
          <p:nvPr/>
        </p:nvSpPr>
        <p:spPr bwMode="auto">
          <a:xfrm>
            <a:off x="0" y="4514850"/>
            <a:ext cx="5486400" cy="0"/>
          </a:xfrm>
          <a:prstGeom prst="line">
            <a:avLst/>
          </a:prstGeom>
          <a:noFill/>
          <a:ln w="38100">
            <a:solidFill>
              <a:srgbClr val="CCFF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81010" name="Text Box 18"/>
          <p:cNvSpPr txBox="1">
            <a:spLocks noChangeArrowheads="1"/>
          </p:cNvSpPr>
          <p:nvPr/>
        </p:nvSpPr>
        <p:spPr bwMode="auto">
          <a:xfrm>
            <a:off x="5791200" y="4285061"/>
            <a:ext cx="2895600" cy="46166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spcBef>
                <a:spcPct val="50000"/>
              </a:spcBef>
            </a:pPr>
            <a:r>
              <a:rPr lang="en-US" sz="800"/>
              <a:t>*This statement has not been evaluated by the Food and Drug Administration. This product is not intended to diagnose, treat, cure, or prevent any disease.</a:t>
            </a:r>
          </a:p>
        </p:txBody>
      </p:sp>
      <p:sp>
        <p:nvSpPr>
          <p:cNvPr id="2" name="TextBox 1"/>
          <p:cNvSpPr txBox="1"/>
          <p:nvPr/>
        </p:nvSpPr>
        <p:spPr>
          <a:xfrm>
            <a:off x="7907866" y="3572933"/>
            <a:ext cx="1642533" cy="369332"/>
          </a:xfrm>
          <a:prstGeom prst="rect">
            <a:avLst/>
          </a:prstGeom>
          <a:noFill/>
        </p:spPr>
        <p:txBody>
          <a:bodyPr wrap="square" rtlCol="0">
            <a:spAutoFit/>
          </a:bodyPr>
          <a:lstStyle/>
          <a:p>
            <a:r>
              <a:rPr lang="en-US" dirty="0" err="1" smtClean="0"/>
              <a:t>kristen</a:t>
            </a:r>
            <a:endParaRPr lang="en-US" dirty="0"/>
          </a:p>
        </p:txBody>
      </p:sp>
    </p:spTree>
    <p:extLst>
      <p:ext uri="{BB962C8B-B14F-4D97-AF65-F5344CB8AC3E}">
        <p14:creationId xmlns:p14="http://schemas.microsoft.com/office/powerpoint/2010/main" val="869263731"/>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980995">
                                            <p:txEl>
                                              <p:pRg st="0" end="0"/>
                                            </p:txEl>
                                          </p:spTgt>
                                        </p:tgtEl>
                                        <p:attrNameLst>
                                          <p:attrName>style.visibility</p:attrName>
                                        </p:attrNameLst>
                                      </p:cBhvr>
                                      <p:to>
                                        <p:strVal val="visible"/>
                                      </p:to>
                                    </p:set>
                                    <p:animEffect transition="in" filter="fade">
                                      <p:cBhvr>
                                        <p:cTn id="7" dur="1000"/>
                                        <p:tgtEl>
                                          <p:spTgt spid="98099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980995">
                                            <p:txEl>
                                              <p:pRg st="1" end="1"/>
                                            </p:txEl>
                                          </p:spTgt>
                                        </p:tgtEl>
                                        <p:attrNameLst>
                                          <p:attrName>style.visibility</p:attrName>
                                        </p:attrNameLst>
                                      </p:cBhvr>
                                      <p:to>
                                        <p:strVal val="visible"/>
                                      </p:to>
                                    </p:set>
                                    <p:animEffect transition="in" filter="fade">
                                      <p:cBhvr>
                                        <p:cTn id="10" dur="1000"/>
                                        <p:tgtEl>
                                          <p:spTgt spid="980995">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980995">
                                            <p:txEl>
                                              <p:pRg st="2" end="2"/>
                                            </p:txEl>
                                          </p:spTgt>
                                        </p:tgtEl>
                                        <p:attrNameLst>
                                          <p:attrName>style.visibility</p:attrName>
                                        </p:attrNameLst>
                                      </p:cBhvr>
                                      <p:to>
                                        <p:strVal val="visible"/>
                                      </p:to>
                                    </p:set>
                                    <p:animEffect transition="in" filter="fade">
                                      <p:cBhvr>
                                        <p:cTn id="13" dur="1000"/>
                                        <p:tgtEl>
                                          <p:spTgt spid="980995">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980995">
                                            <p:txEl>
                                              <p:pRg st="3" end="3"/>
                                            </p:txEl>
                                          </p:spTgt>
                                        </p:tgtEl>
                                        <p:attrNameLst>
                                          <p:attrName>style.visibility</p:attrName>
                                        </p:attrNameLst>
                                      </p:cBhvr>
                                      <p:to>
                                        <p:strVal val="visible"/>
                                      </p:to>
                                    </p:set>
                                    <p:animEffect transition="in" filter="fade">
                                      <p:cBhvr>
                                        <p:cTn id="16" dur="1000"/>
                                        <p:tgtEl>
                                          <p:spTgt spid="980995">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980995">
                                            <p:txEl>
                                              <p:pRg st="4" end="4"/>
                                            </p:txEl>
                                          </p:spTgt>
                                        </p:tgtEl>
                                        <p:attrNameLst>
                                          <p:attrName>style.visibility</p:attrName>
                                        </p:attrNameLst>
                                      </p:cBhvr>
                                      <p:to>
                                        <p:strVal val="visible"/>
                                      </p:to>
                                    </p:set>
                                    <p:animEffect transition="in" filter="fade">
                                      <p:cBhvr>
                                        <p:cTn id="19" dur="1000"/>
                                        <p:tgtEl>
                                          <p:spTgt spid="980995">
                                            <p:txEl>
                                              <p:pRg st="4" end="4"/>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81010"/>
                                        </p:tgtEl>
                                        <p:attrNameLst>
                                          <p:attrName>style.visibility</p:attrName>
                                        </p:attrNameLst>
                                      </p:cBhvr>
                                      <p:to>
                                        <p:strVal val="visible"/>
                                      </p:to>
                                    </p:set>
                                    <p:animEffect transition="in" filter="fade">
                                      <p:cBhvr>
                                        <p:cTn id="22" dur="1000"/>
                                        <p:tgtEl>
                                          <p:spTgt spid="98101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980995">
                                            <p:txEl>
                                              <p:pRg st="5" end="5"/>
                                            </p:txEl>
                                          </p:spTgt>
                                        </p:tgtEl>
                                        <p:attrNameLst>
                                          <p:attrName>style.visibility</p:attrName>
                                        </p:attrNameLst>
                                      </p:cBhvr>
                                      <p:to>
                                        <p:strVal val="visible"/>
                                      </p:to>
                                    </p:set>
                                    <p:animEffect transition="in" filter="fade">
                                      <p:cBhvr>
                                        <p:cTn id="27" dur="1000"/>
                                        <p:tgtEl>
                                          <p:spTgt spid="980995">
                                            <p:txEl>
                                              <p:pRg st="5" end="5"/>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980995">
                                            <p:txEl>
                                              <p:pRg st="6" end="6"/>
                                            </p:txEl>
                                          </p:spTgt>
                                        </p:tgtEl>
                                        <p:attrNameLst>
                                          <p:attrName>style.visibility</p:attrName>
                                        </p:attrNameLst>
                                      </p:cBhvr>
                                      <p:to>
                                        <p:strVal val="visible"/>
                                      </p:to>
                                    </p:set>
                                    <p:animEffect transition="in" filter="fade">
                                      <p:cBhvr>
                                        <p:cTn id="30" dur="1000"/>
                                        <p:tgtEl>
                                          <p:spTgt spid="980995">
                                            <p:txEl>
                                              <p:pRg st="6" end="6"/>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980995">
                                            <p:txEl>
                                              <p:pRg st="7" end="7"/>
                                            </p:txEl>
                                          </p:spTgt>
                                        </p:tgtEl>
                                        <p:attrNameLst>
                                          <p:attrName>style.visibility</p:attrName>
                                        </p:attrNameLst>
                                      </p:cBhvr>
                                      <p:to>
                                        <p:strVal val="visible"/>
                                      </p:to>
                                    </p:set>
                                    <p:animEffect transition="in" filter="fade">
                                      <p:cBhvr>
                                        <p:cTn id="33" dur="1000"/>
                                        <p:tgtEl>
                                          <p:spTgt spid="980995">
                                            <p:txEl>
                                              <p:pRg st="7" end="7"/>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980995">
                                            <p:txEl>
                                              <p:pRg st="8" end="8"/>
                                            </p:txEl>
                                          </p:spTgt>
                                        </p:tgtEl>
                                        <p:attrNameLst>
                                          <p:attrName>style.visibility</p:attrName>
                                        </p:attrNameLst>
                                      </p:cBhvr>
                                      <p:to>
                                        <p:strVal val="visible"/>
                                      </p:to>
                                    </p:set>
                                    <p:animEffect transition="in" filter="fade">
                                      <p:cBhvr>
                                        <p:cTn id="36" dur="1000"/>
                                        <p:tgtEl>
                                          <p:spTgt spid="980995">
                                            <p:txEl>
                                              <p:pRg st="8" end="8"/>
                                            </p:txEl>
                                          </p:spTgt>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981008"/>
                                        </p:tgtEl>
                                        <p:attrNameLst>
                                          <p:attrName>style.visibility</p:attrName>
                                        </p:attrNameLst>
                                      </p:cBhvr>
                                      <p:to>
                                        <p:strVal val="visible"/>
                                      </p:to>
                                    </p:set>
                                    <p:animEffect transition="in" filter="fade">
                                      <p:cBhvr>
                                        <p:cTn id="41" dur="1000"/>
                                        <p:tgtEl>
                                          <p:spTgt spid="981008"/>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981009"/>
                                        </p:tgtEl>
                                        <p:attrNameLst>
                                          <p:attrName>style.visibility</p:attrName>
                                        </p:attrNameLst>
                                      </p:cBhvr>
                                      <p:to>
                                        <p:strVal val="visible"/>
                                      </p:to>
                                    </p:set>
                                    <p:animEffect transition="in" filter="fade">
                                      <p:cBhvr>
                                        <p:cTn id="44" dur="1000"/>
                                        <p:tgtEl>
                                          <p:spTgt spid="9810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1008" grpId="0"/>
      <p:bldP spid="981009" grpId="0" animBg="1"/>
      <p:bldP spid="9810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3733" y="222913"/>
            <a:ext cx="6959600" cy="725355"/>
          </a:xfrm>
          <a:ln>
            <a:solidFill>
              <a:schemeClr val="tx2">
                <a:lumMod val="60000"/>
                <a:lumOff val="40000"/>
              </a:schemeClr>
            </a:solidFill>
          </a:ln>
        </p:spPr>
        <p:txBody>
          <a:bodyPr>
            <a:normAutofit/>
          </a:bodyPr>
          <a:lstStyle/>
          <a:p>
            <a:r>
              <a:rPr lang="en-US" sz="3200" dirty="0" err="1" smtClean="0"/>
              <a:t>Lactoferrin</a:t>
            </a:r>
            <a:r>
              <a:rPr lang="en-US" sz="3200" dirty="0" smtClean="0"/>
              <a:t> – Powerful Immune-Booster</a:t>
            </a:r>
            <a:endParaRPr lang="en-US" sz="3200" dirty="0"/>
          </a:p>
        </p:txBody>
      </p:sp>
      <p:sp>
        <p:nvSpPr>
          <p:cNvPr id="3" name="Content Placeholder 2"/>
          <p:cNvSpPr>
            <a:spLocks noGrp="1"/>
          </p:cNvSpPr>
          <p:nvPr>
            <p:ph idx="1"/>
          </p:nvPr>
        </p:nvSpPr>
        <p:spPr>
          <a:xfrm>
            <a:off x="254001" y="1151467"/>
            <a:ext cx="8652932" cy="4212166"/>
          </a:xfrm>
        </p:spPr>
        <p:txBody>
          <a:bodyPr>
            <a:normAutofit/>
          </a:bodyPr>
          <a:lstStyle/>
          <a:p>
            <a:r>
              <a:rPr lang="en-US" sz="2200" dirty="0" err="1"/>
              <a:t>Lactoferrin</a:t>
            </a:r>
            <a:r>
              <a:rPr lang="en-US" sz="2200" dirty="0"/>
              <a:t> is a protein found in cow milk and human milk. Colostrum, the first milk produced after a baby is born, contains high levels of </a:t>
            </a:r>
            <a:r>
              <a:rPr lang="en-US" sz="2200" dirty="0" err="1"/>
              <a:t>lactoferrin</a:t>
            </a:r>
            <a:r>
              <a:rPr lang="en-US" sz="2200" dirty="0"/>
              <a:t>, about 7</a:t>
            </a:r>
            <a:r>
              <a:rPr lang="en-US" sz="2200" dirty="0" smtClean="0"/>
              <a:t> </a:t>
            </a:r>
            <a:r>
              <a:rPr lang="en-US" sz="2200" dirty="0"/>
              <a:t>times the amount found in milk produced later </a:t>
            </a:r>
            <a:r>
              <a:rPr lang="en-US" sz="2200" dirty="0" smtClean="0"/>
              <a:t>on.</a:t>
            </a:r>
          </a:p>
          <a:p>
            <a:r>
              <a:rPr lang="en-US" sz="2000" dirty="0" err="1" smtClean="0"/>
              <a:t>Lactoferrin</a:t>
            </a:r>
            <a:r>
              <a:rPr lang="en-US" sz="2000" dirty="0" smtClean="0"/>
              <a:t> </a:t>
            </a:r>
            <a:r>
              <a:rPr lang="en-US" sz="2000" dirty="0"/>
              <a:t>helps regulate the absorption of iron in the intestine and delivery of iron to the cells</a:t>
            </a:r>
            <a:r>
              <a:rPr lang="en-US" sz="2000" dirty="0" smtClean="0"/>
              <a:t>.</a:t>
            </a:r>
          </a:p>
          <a:p>
            <a:r>
              <a:rPr lang="en-US" sz="2000" dirty="0" smtClean="0"/>
              <a:t>It </a:t>
            </a:r>
            <a:r>
              <a:rPr lang="en-US" sz="2000" dirty="0"/>
              <a:t>also seems </a:t>
            </a:r>
            <a:r>
              <a:rPr lang="en-US" sz="2000" dirty="0" smtClean="0"/>
              <a:t>to boost the body’s immune system ..  </a:t>
            </a:r>
            <a:r>
              <a:rPr lang="en-US" sz="2000" dirty="0"/>
              <a:t>protect against bacterial infection, possibly by preventing the growth of bacteria by depriving them of essential </a:t>
            </a:r>
            <a:r>
              <a:rPr lang="en-US" sz="2000" dirty="0"/>
              <a:t>nutrients</a:t>
            </a:r>
            <a:r>
              <a:rPr lang="en-US" sz="2000" dirty="0"/>
              <a:t> or by killing bacteria by destroying their cell walls. </a:t>
            </a:r>
            <a:endParaRPr lang="en-US" sz="2000" dirty="0" smtClean="0"/>
          </a:p>
          <a:p>
            <a:r>
              <a:rPr lang="en-US" sz="2000" dirty="0" smtClean="0"/>
              <a:t>The </a:t>
            </a:r>
            <a:r>
              <a:rPr lang="en-US" sz="2000" dirty="0" err="1"/>
              <a:t>lactoferrin</a:t>
            </a:r>
            <a:r>
              <a:rPr lang="en-US" sz="2000" dirty="0"/>
              <a:t> contained in mother’s milk is credited with helping to protect breast-fed infants against bacterial </a:t>
            </a:r>
            <a:r>
              <a:rPr lang="en-US" sz="2000" dirty="0" smtClean="0"/>
              <a:t>infections, viruses and fungi</a:t>
            </a:r>
            <a:r>
              <a:rPr lang="en-US" sz="2000" dirty="0"/>
              <a:t/>
            </a:r>
            <a:br>
              <a:rPr lang="en-US" sz="2000" dirty="0"/>
            </a:br>
            <a:r>
              <a:rPr lang="en-US" sz="2000" dirty="0"/>
              <a:t/>
            </a:r>
            <a:br>
              <a:rPr lang="en-US" sz="2000" dirty="0"/>
            </a:br>
            <a:endParaRPr lang="en-US" sz="2000" dirty="0"/>
          </a:p>
          <a:p>
            <a:endParaRPr lang="en-US" sz="2000" dirty="0"/>
          </a:p>
        </p:txBody>
      </p:sp>
    </p:spTree>
    <p:extLst>
      <p:ext uri="{BB962C8B-B14F-4D97-AF65-F5344CB8AC3E}">
        <p14:creationId xmlns:p14="http://schemas.microsoft.com/office/powerpoint/2010/main" val="19921980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utriferon.jpg"/>
          <p:cNvPicPr>
            <a:picLocks noChangeAspect="1"/>
          </p:cNvPicPr>
          <p:nvPr/>
        </p:nvPicPr>
        <p:blipFill>
          <a:blip r:embed="rId2" cstate="print"/>
          <a:srcRect l="23498" r="24166" b="6008"/>
          <a:stretch>
            <a:fillRect/>
          </a:stretch>
        </p:blipFill>
        <p:spPr>
          <a:xfrm>
            <a:off x="280008" y="145765"/>
            <a:ext cx="1320192" cy="2380444"/>
          </a:xfrm>
          <a:prstGeom prst="rect">
            <a:avLst/>
          </a:prstGeom>
        </p:spPr>
      </p:pic>
      <p:sp>
        <p:nvSpPr>
          <p:cNvPr id="6" name="Rectangle 5"/>
          <p:cNvSpPr/>
          <p:nvPr/>
        </p:nvSpPr>
        <p:spPr>
          <a:xfrm>
            <a:off x="2514600" y="209550"/>
            <a:ext cx="5650057" cy="111855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3500000" scaled="1"/>
            <a:tileRect/>
          </a:gradFill>
        </p:spPr>
        <p:style>
          <a:lnRef idx="2">
            <a:schemeClr val="accent1">
              <a:shade val="50000"/>
            </a:schemeClr>
          </a:lnRef>
          <a:fillRef idx="1">
            <a:schemeClr val="accent1"/>
          </a:fillRef>
          <a:effectRef idx="0">
            <a:schemeClr val="accent1"/>
          </a:effectRef>
          <a:fontRef idx="minor">
            <a:schemeClr val="lt1"/>
          </a:fontRef>
        </p:style>
        <p:txBody>
          <a:bodyPr lIns="46759" tIns="23380" rIns="46759" bIns="23380" rtlCol="0" anchor="ctr"/>
          <a:lstStyle/>
          <a:p>
            <a:pPr algn="ctr"/>
            <a:endParaRPr lang="en-US" sz="900"/>
          </a:p>
        </p:txBody>
      </p:sp>
      <p:sp>
        <p:nvSpPr>
          <p:cNvPr id="7" name="TextBox 6"/>
          <p:cNvSpPr txBox="1"/>
          <p:nvPr/>
        </p:nvSpPr>
        <p:spPr>
          <a:xfrm>
            <a:off x="2743200" y="285750"/>
            <a:ext cx="5416262" cy="951156"/>
          </a:xfrm>
          <a:prstGeom prst="rect">
            <a:avLst/>
          </a:prstGeom>
          <a:noFill/>
        </p:spPr>
        <p:txBody>
          <a:bodyPr wrap="square" lIns="46759" tIns="23380" rIns="46759" bIns="23380" rtlCol="0">
            <a:spAutoFit/>
          </a:bodyPr>
          <a:lstStyle/>
          <a:p>
            <a:pPr algn="ctr"/>
            <a:r>
              <a:rPr lang="en-US" sz="2100" b="1" i="1" dirty="0">
                <a:solidFill>
                  <a:schemeClr val="bg1"/>
                </a:solidFill>
                <a:latin typeface="Arial" pitchFamily="34" charset="0"/>
                <a:cs typeface="Arial" pitchFamily="34" charset="0"/>
              </a:rPr>
              <a:t>BREAKTHROUGH </a:t>
            </a:r>
            <a:r>
              <a:rPr lang="en-US" sz="2100" b="1" i="1" dirty="0">
                <a:solidFill>
                  <a:srgbClr val="FF0000"/>
                </a:solidFill>
                <a:latin typeface="Arial" pitchFamily="34" charset="0"/>
                <a:cs typeface="Arial" pitchFamily="34" charset="0"/>
              </a:rPr>
              <a:t>IMMUNE</a:t>
            </a:r>
            <a:r>
              <a:rPr lang="en-US" sz="2100" b="1" i="1" dirty="0">
                <a:solidFill>
                  <a:schemeClr val="bg1"/>
                </a:solidFill>
                <a:latin typeface="Arial" pitchFamily="34" charset="0"/>
                <a:cs typeface="Arial" pitchFamily="34" charset="0"/>
              </a:rPr>
              <a:t> BOOSTER!</a:t>
            </a:r>
          </a:p>
          <a:p>
            <a:pPr algn="ctr"/>
            <a:endParaRPr lang="en-US" sz="1100" b="1" i="1" dirty="0">
              <a:solidFill>
                <a:schemeClr val="bg1"/>
              </a:solidFill>
              <a:latin typeface="Arial" pitchFamily="34" charset="0"/>
              <a:cs typeface="Arial" pitchFamily="34" charset="0"/>
            </a:endParaRPr>
          </a:p>
          <a:p>
            <a:pPr algn="ctr"/>
            <a:r>
              <a:rPr lang="en-US" sz="2700" b="1" i="1" dirty="0">
                <a:solidFill>
                  <a:schemeClr val="bg1">
                    <a:lumMod val="85000"/>
                  </a:schemeClr>
                </a:solidFill>
                <a:latin typeface="Arial" pitchFamily="34" charset="0"/>
                <a:cs typeface="Arial" pitchFamily="34" charset="0"/>
              </a:rPr>
              <a:t>NUTRIFERON</a:t>
            </a:r>
          </a:p>
        </p:txBody>
      </p:sp>
      <p:sp>
        <p:nvSpPr>
          <p:cNvPr id="8" name="TextBox 7"/>
          <p:cNvSpPr txBox="1"/>
          <p:nvPr/>
        </p:nvSpPr>
        <p:spPr>
          <a:xfrm>
            <a:off x="1828800" y="1327656"/>
            <a:ext cx="7086600" cy="1062879"/>
          </a:xfrm>
          <a:prstGeom prst="rect">
            <a:avLst/>
          </a:prstGeom>
          <a:noFill/>
        </p:spPr>
        <p:txBody>
          <a:bodyPr wrap="square" lIns="46759" tIns="23380" rIns="46759" bIns="23380" rtlCol="0">
            <a:spAutoFit/>
          </a:bodyPr>
          <a:lstStyle/>
          <a:p>
            <a:r>
              <a:rPr lang="en-US" sz="2300" b="1" dirty="0"/>
              <a:t>Powerful Breakthrough in Immune System Science</a:t>
            </a:r>
          </a:p>
          <a:p>
            <a:r>
              <a:rPr lang="en-US" sz="2300" dirty="0" smtClean="0"/>
              <a:t> </a:t>
            </a:r>
            <a:r>
              <a:rPr lang="en-US" dirty="0" smtClean="0"/>
              <a:t> </a:t>
            </a:r>
            <a:r>
              <a:rPr lang="en-US" dirty="0"/>
              <a:t>- </a:t>
            </a:r>
            <a:r>
              <a:rPr lang="en-US" sz="2000" dirty="0"/>
              <a:t>Stimulates the </a:t>
            </a:r>
            <a:r>
              <a:rPr lang="en-US" sz="2000" dirty="0" smtClean="0"/>
              <a:t>Body’s Production of Interferon ( key component of immune system, NATURALLY )</a:t>
            </a:r>
            <a:endParaRPr lang="en-US" sz="2000" dirty="0"/>
          </a:p>
        </p:txBody>
      </p:sp>
      <p:sp>
        <p:nvSpPr>
          <p:cNvPr id="9" name="TextBox 8"/>
          <p:cNvSpPr txBox="1"/>
          <p:nvPr/>
        </p:nvSpPr>
        <p:spPr>
          <a:xfrm>
            <a:off x="4572000" y="2495550"/>
            <a:ext cx="4271649" cy="878213"/>
          </a:xfrm>
          <a:prstGeom prst="rect">
            <a:avLst/>
          </a:prstGeom>
          <a:noFill/>
          <a:ln>
            <a:solidFill>
              <a:schemeClr val="accent1">
                <a:lumMod val="75000"/>
              </a:schemeClr>
            </a:solidFill>
          </a:ln>
        </p:spPr>
        <p:txBody>
          <a:bodyPr wrap="square" lIns="46759" tIns="23380" rIns="46759" bIns="23380" rtlCol="0">
            <a:spAutoFit/>
          </a:bodyPr>
          <a:lstStyle/>
          <a:p>
            <a:pPr algn="ctr"/>
            <a:r>
              <a:rPr lang="en-US" b="1" dirty="0">
                <a:solidFill>
                  <a:srgbClr val="FF0000"/>
                </a:solidFill>
              </a:rPr>
              <a:t>Calls the natural “killer cells” to action to fight invaders</a:t>
            </a:r>
          </a:p>
          <a:p>
            <a:pPr algn="ctr"/>
            <a:r>
              <a:rPr lang="en-US" b="1" dirty="0">
                <a:solidFill>
                  <a:srgbClr val="0066CC"/>
                </a:solidFill>
              </a:rPr>
              <a:t>Fights viruses and bacteria</a:t>
            </a:r>
          </a:p>
        </p:txBody>
      </p:sp>
      <p:sp>
        <p:nvSpPr>
          <p:cNvPr id="11" name="TextBox 10"/>
          <p:cNvSpPr txBox="1"/>
          <p:nvPr/>
        </p:nvSpPr>
        <p:spPr>
          <a:xfrm>
            <a:off x="228600" y="2571750"/>
            <a:ext cx="4480874" cy="2155486"/>
          </a:xfrm>
          <a:prstGeom prst="rect">
            <a:avLst/>
          </a:prstGeom>
          <a:noFill/>
        </p:spPr>
        <p:txBody>
          <a:bodyPr wrap="square" lIns="46759" tIns="23380" rIns="46759" bIns="23380" rtlCol="0">
            <a:spAutoFit/>
          </a:bodyPr>
          <a:lstStyle/>
          <a:p>
            <a:r>
              <a:rPr lang="en-US" sz="2100" b="1" dirty="0"/>
              <a:t>The Shaklee Difference:</a:t>
            </a:r>
          </a:p>
          <a:p>
            <a:endParaRPr lang="en-US" sz="800" b="1" dirty="0"/>
          </a:p>
          <a:p>
            <a:pPr>
              <a:buFont typeface="Wingdings" pitchFamily="2" charset="2"/>
              <a:buChar char="§"/>
            </a:pPr>
            <a:r>
              <a:rPr lang="en-US" dirty="0">
                <a:solidFill>
                  <a:srgbClr val="0066CC"/>
                </a:solidFill>
              </a:rPr>
              <a:t>  Created by Dr. Kojima, who discovered </a:t>
            </a:r>
            <a:r>
              <a:rPr lang="en-US" dirty="0" smtClean="0">
                <a:solidFill>
                  <a:srgbClr val="0066CC"/>
                </a:solidFill>
              </a:rPr>
              <a:t>	interferon</a:t>
            </a:r>
            <a:endParaRPr lang="en-US" dirty="0">
              <a:solidFill>
                <a:srgbClr val="0066CC"/>
              </a:solidFill>
            </a:endParaRPr>
          </a:p>
          <a:p>
            <a:pPr indent="115888">
              <a:buFont typeface="Wingdings" pitchFamily="2" charset="2"/>
              <a:buChar char="§"/>
            </a:pPr>
            <a:r>
              <a:rPr lang="en-US" dirty="0">
                <a:solidFill>
                  <a:srgbClr val="FF0000"/>
                </a:solidFill>
              </a:rPr>
              <a:t> </a:t>
            </a:r>
            <a:r>
              <a:rPr lang="en-US" dirty="0" smtClean="0">
                <a:solidFill>
                  <a:srgbClr val="FF0000"/>
                </a:solidFill>
              </a:rPr>
              <a:t>Exclusively </a:t>
            </a:r>
            <a:r>
              <a:rPr lang="en-US" dirty="0">
                <a:solidFill>
                  <a:srgbClr val="FF0000"/>
                </a:solidFill>
              </a:rPr>
              <a:t>Patented world-wide, </a:t>
            </a:r>
            <a:endParaRPr lang="en-US" dirty="0" smtClean="0">
              <a:solidFill>
                <a:srgbClr val="FF0000"/>
              </a:solidFill>
            </a:endParaRPr>
          </a:p>
          <a:p>
            <a:pPr indent="115888">
              <a:buFont typeface="Wingdings" pitchFamily="2" charset="2"/>
              <a:buChar char="§"/>
            </a:pPr>
            <a:r>
              <a:rPr lang="en-US" dirty="0" smtClean="0">
                <a:solidFill>
                  <a:srgbClr val="FF0000"/>
                </a:solidFill>
              </a:rPr>
              <a:t> Powerful Formula</a:t>
            </a:r>
            <a:r>
              <a:rPr lang="en-US" dirty="0">
                <a:solidFill>
                  <a:srgbClr val="FF0000"/>
                </a:solidFill>
              </a:rPr>
              <a:t>: 4 plant extracts help to </a:t>
            </a:r>
            <a:r>
              <a:rPr lang="en-US" dirty="0" smtClean="0">
                <a:solidFill>
                  <a:srgbClr val="FF0000"/>
                </a:solidFill>
              </a:rPr>
              <a:t>		increase </a:t>
            </a:r>
            <a:r>
              <a:rPr lang="en-US" dirty="0">
                <a:solidFill>
                  <a:srgbClr val="FF0000"/>
                </a:solidFill>
              </a:rPr>
              <a:t>interferon</a:t>
            </a:r>
          </a:p>
          <a:p>
            <a:pPr>
              <a:buFont typeface="Wingdings" pitchFamily="2" charset="2"/>
              <a:buChar char="§"/>
            </a:pPr>
            <a:r>
              <a:rPr lang="en-US" dirty="0"/>
              <a:t>  Clinically Proven: Potent, </a:t>
            </a:r>
            <a:r>
              <a:rPr lang="en-US" dirty="0" smtClean="0"/>
              <a:t>safe       </a:t>
            </a:r>
            <a:r>
              <a:rPr lang="en-US" dirty="0" err="1" smtClean="0"/>
              <a:t>kristen</a:t>
            </a:r>
            <a:endParaRPr lang="en-US" dirty="0"/>
          </a:p>
        </p:txBody>
      </p:sp>
      <p:sp>
        <p:nvSpPr>
          <p:cNvPr id="2" name="Rectangle 1"/>
          <p:cNvSpPr/>
          <p:nvPr/>
        </p:nvSpPr>
        <p:spPr>
          <a:xfrm>
            <a:off x="4800600" y="3562350"/>
            <a:ext cx="4060187" cy="1177245"/>
          </a:xfrm>
          <a:prstGeom prst="rect">
            <a:avLst/>
          </a:prstGeom>
          <a:ln>
            <a:solidFill>
              <a:schemeClr val="accent1">
                <a:lumMod val="75000"/>
              </a:schemeClr>
            </a:solidFill>
          </a:ln>
        </p:spPr>
        <p:txBody>
          <a:bodyPr wrap="square" lIns="68580" tIns="34290" rIns="68580" bIns="34290">
            <a:spAutoFit/>
          </a:bodyPr>
          <a:lstStyle/>
          <a:p>
            <a:pPr marL="214313" indent="-214313">
              <a:buFont typeface="Arial" panose="020B0604020202020204" pitchFamily="34" charset="0"/>
              <a:buChar char="•"/>
            </a:pPr>
            <a:r>
              <a:rPr lang="en-US" dirty="0" err="1" smtClean="0"/>
              <a:t>Phyto</a:t>
            </a:r>
            <a:r>
              <a:rPr lang="en-US" dirty="0" smtClean="0"/>
              <a:t>-nutrient blend provides </a:t>
            </a:r>
            <a:r>
              <a:rPr lang="en-US" dirty="0"/>
              <a:t>immune support at the </a:t>
            </a:r>
            <a:r>
              <a:rPr lang="en-US" dirty="0" smtClean="0"/>
              <a:t>cellular </a:t>
            </a:r>
            <a:r>
              <a:rPr lang="en-US" dirty="0"/>
              <a:t>level</a:t>
            </a:r>
          </a:p>
          <a:p>
            <a:pPr marL="257175" indent="-257175">
              <a:buFont typeface="Arial" panose="020B0604020202020204" pitchFamily="34" charset="0"/>
              <a:buChar char="•"/>
            </a:pPr>
            <a:r>
              <a:rPr lang="en-US" dirty="0"/>
              <a:t>Naturally boosts interferon production</a:t>
            </a:r>
          </a:p>
          <a:p>
            <a:pPr marL="257175" indent="-257175">
              <a:buFont typeface="Arial" panose="020B0604020202020204" pitchFamily="34" charset="0"/>
              <a:buChar char="•"/>
            </a:pPr>
            <a:r>
              <a:rPr lang="en-US" dirty="0"/>
              <a:t>Increases resistance to infection</a:t>
            </a:r>
          </a:p>
        </p:txBody>
      </p:sp>
    </p:spTree>
    <p:extLst>
      <p:ext uri="{BB962C8B-B14F-4D97-AF65-F5344CB8AC3E}">
        <p14:creationId xmlns:p14="http://schemas.microsoft.com/office/powerpoint/2010/main" val="52823161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3" name="Picture 4" descr="Cartoon-family-holding-hands.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45200" y="1358900"/>
            <a:ext cx="3098800" cy="177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38" name="Rectangle 1026"/>
          <p:cNvSpPr>
            <a:spLocks noGrp="1" noChangeArrowheads="1"/>
          </p:cNvSpPr>
          <p:nvPr>
            <p:ph type="title"/>
          </p:nvPr>
        </p:nvSpPr>
        <p:spPr>
          <a:xfrm>
            <a:off x="228600" y="228600"/>
            <a:ext cx="8686800" cy="571500"/>
          </a:xfrm>
          <a:solidFill>
            <a:schemeClr val="bg1"/>
          </a:solidFill>
          <a:ln>
            <a:solidFill>
              <a:schemeClr val="accent2">
                <a:lumMod val="50000"/>
              </a:schemeClr>
            </a:solidFill>
          </a:ln>
        </p:spPr>
        <p:txBody>
          <a:bodyPr>
            <a:normAutofit fontScale="90000"/>
          </a:bodyPr>
          <a:lstStyle/>
          <a:p>
            <a:pPr eaLnBrk="1" hangingPunct="1"/>
            <a:r>
              <a:rPr lang="en-US" sz="3200">
                <a:latin typeface="Calibri" charset="0"/>
              </a:rPr>
              <a:t>Sustained Release Vita C 500…also Chewable  C</a:t>
            </a:r>
          </a:p>
        </p:txBody>
      </p:sp>
      <p:sp>
        <p:nvSpPr>
          <p:cNvPr id="32771" name="Rectangle 1027"/>
          <p:cNvSpPr>
            <a:spLocks noGrp="1" noChangeArrowheads="1"/>
          </p:cNvSpPr>
          <p:nvPr>
            <p:ph type="body" idx="1"/>
          </p:nvPr>
        </p:nvSpPr>
        <p:spPr>
          <a:xfrm>
            <a:off x="203200" y="1165623"/>
            <a:ext cx="8432800" cy="3977878"/>
          </a:xfrm>
        </p:spPr>
        <p:txBody>
          <a:bodyPr>
            <a:normAutofit/>
          </a:bodyPr>
          <a:lstStyle/>
          <a:p>
            <a:pPr eaLnBrk="1" hangingPunct="1">
              <a:lnSpc>
                <a:spcPct val="90000"/>
              </a:lnSpc>
            </a:pPr>
            <a:r>
              <a:rPr lang="en-US" sz="2000" dirty="0">
                <a:latin typeface="Calibri" charset="0"/>
              </a:rPr>
              <a:t>First sustained-release vitamin C to use all natural plant gums and waxes… slowly releasing the whole vitamin C complex over 5 hours.</a:t>
            </a:r>
          </a:p>
          <a:p>
            <a:pPr eaLnBrk="1" hangingPunct="1">
              <a:lnSpc>
                <a:spcPct val="90000"/>
              </a:lnSpc>
            </a:pPr>
            <a:r>
              <a:rPr lang="en-US" sz="2000" dirty="0">
                <a:latin typeface="Calibri" charset="0"/>
              </a:rPr>
              <a:t>The role of Vitamin C</a:t>
            </a:r>
          </a:p>
          <a:p>
            <a:pPr lvl="1" eaLnBrk="1" hangingPunct="1">
              <a:lnSpc>
                <a:spcPct val="90000"/>
              </a:lnSpc>
              <a:buFont typeface="Wingdings" charset="0"/>
              <a:buChar char="ü"/>
            </a:pPr>
            <a:r>
              <a:rPr lang="en-US" sz="2000" b="1" dirty="0">
                <a:latin typeface="Calibri" charset="0"/>
              </a:rPr>
              <a:t>Antioxidant		</a:t>
            </a:r>
          </a:p>
          <a:p>
            <a:pPr lvl="1" eaLnBrk="1" hangingPunct="1">
              <a:lnSpc>
                <a:spcPct val="90000"/>
              </a:lnSpc>
              <a:buFont typeface="Wingdings" charset="0"/>
              <a:buChar char="ü"/>
            </a:pPr>
            <a:r>
              <a:rPr lang="en-US" sz="2000" b="1" dirty="0">
                <a:latin typeface="Calibri" charset="0"/>
              </a:rPr>
              <a:t>Natural antihistamine </a:t>
            </a:r>
          </a:p>
          <a:p>
            <a:pPr lvl="1" eaLnBrk="1" hangingPunct="1">
              <a:lnSpc>
                <a:spcPct val="90000"/>
              </a:lnSpc>
              <a:buFont typeface="Wingdings" charset="0"/>
              <a:buChar char="ü"/>
            </a:pPr>
            <a:r>
              <a:rPr lang="en-US" sz="2000" b="1" dirty="0">
                <a:latin typeface="Calibri" charset="0"/>
              </a:rPr>
              <a:t>Builds connective tissue (tendons, ligaments, skin)</a:t>
            </a:r>
          </a:p>
          <a:p>
            <a:pPr lvl="1" eaLnBrk="1" hangingPunct="1">
              <a:lnSpc>
                <a:spcPct val="90000"/>
              </a:lnSpc>
              <a:buFont typeface="Wingdings" charset="0"/>
              <a:buChar char="ü"/>
            </a:pPr>
            <a:r>
              <a:rPr lang="en-US" sz="2000" b="1" dirty="0">
                <a:latin typeface="Calibri" charset="0"/>
              </a:rPr>
              <a:t>Reduces risk of cataracts</a:t>
            </a:r>
          </a:p>
          <a:p>
            <a:pPr lvl="1" eaLnBrk="1" hangingPunct="1">
              <a:lnSpc>
                <a:spcPct val="90000"/>
              </a:lnSpc>
              <a:buFont typeface="Wingdings" charset="0"/>
              <a:buChar char="ü"/>
            </a:pPr>
            <a:r>
              <a:rPr lang="en-US" sz="2000" b="1" dirty="0">
                <a:latin typeface="Calibri" charset="0"/>
              </a:rPr>
              <a:t>Helps reduce allergy symptoms</a:t>
            </a:r>
          </a:p>
          <a:p>
            <a:pPr lvl="1" eaLnBrk="1" hangingPunct="1">
              <a:lnSpc>
                <a:spcPct val="90000"/>
              </a:lnSpc>
              <a:buFont typeface="Wingdings" charset="0"/>
              <a:buChar char="ü"/>
            </a:pPr>
            <a:r>
              <a:rPr lang="en-US" sz="2000" b="1" dirty="0">
                <a:latin typeface="Calibri" charset="0"/>
              </a:rPr>
              <a:t>Helps reduce risk of cancer                    </a:t>
            </a:r>
            <a:endParaRPr lang="en-US" sz="2000" dirty="0">
              <a:latin typeface="Calibri" charset="0"/>
            </a:endParaRPr>
          </a:p>
          <a:p>
            <a:pPr lvl="1" eaLnBrk="1" hangingPunct="1">
              <a:lnSpc>
                <a:spcPct val="90000"/>
              </a:lnSpc>
              <a:buFont typeface="Wingdings" charset="0"/>
              <a:buChar char="ü"/>
            </a:pPr>
            <a:r>
              <a:rPr lang="en-US" sz="2000" b="1" dirty="0">
                <a:latin typeface="Calibri" charset="0"/>
              </a:rPr>
              <a:t>Used in prevention and treatment of colds</a:t>
            </a:r>
          </a:p>
        </p:txBody>
      </p:sp>
      <p:pic>
        <p:nvPicPr>
          <p:cNvPr id="32772" name="Picture 3" descr="vita C.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213600" y="3130550"/>
            <a:ext cx="1930400" cy="172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6256867" y="4673084"/>
            <a:ext cx="1295400" cy="369332"/>
          </a:xfrm>
          <a:prstGeom prst="rect">
            <a:avLst/>
          </a:prstGeom>
          <a:noFill/>
        </p:spPr>
        <p:txBody>
          <a:bodyPr wrap="square" rtlCol="0">
            <a:spAutoFit/>
          </a:bodyPr>
          <a:lstStyle/>
          <a:p>
            <a:r>
              <a:rPr lang="en-US" dirty="0" err="1" smtClean="0"/>
              <a:t>kristen</a:t>
            </a:r>
            <a:endParaRPr lang="en-US" dirty="0"/>
          </a:p>
        </p:txBody>
      </p:sp>
    </p:spTree>
    <p:extLst>
      <p:ext uri="{BB962C8B-B14F-4D97-AF65-F5344CB8AC3E}">
        <p14:creationId xmlns:p14="http://schemas.microsoft.com/office/powerpoint/2010/main" val="1305395115"/>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19524" r="-19524"/>
          <a:stretch>
            <a:fillRect/>
          </a:stretch>
        </p:blipFill>
        <p:spPr>
          <a:xfrm>
            <a:off x="0" y="143933"/>
            <a:ext cx="9025467" cy="4838700"/>
          </a:xfrm>
        </p:spPr>
      </p:pic>
    </p:spTree>
    <p:extLst>
      <p:ext uri="{BB962C8B-B14F-4D97-AF65-F5344CB8AC3E}">
        <p14:creationId xmlns:p14="http://schemas.microsoft.com/office/powerpoint/2010/main" val="39723804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vita lea no iron.jpg"/>
          <p:cNvPicPr/>
          <p:nvPr/>
        </p:nvPicPr>
        <p:blipFill>
          <a:blip r:embed="rId2">
            <a:extLst/>
          </a:blip>
          <a:srcRect r="18330"/>
          <a:stretch>
            <a:fillRect/>
          </a:stretch>
        </p:blipFill>
        <p:spPr>
          <a:xfrm>
            <a:off x="7432264" y="1714601"/>
            <a:ext cx="1711736" cy="1741532"/>
          </a:xfrm>
          <a:prstGeom prst="rect">
            <a:avLst/>
          </a:prstGeom>
          <a:ln w="12700">
            <a:miter lim="400000"/>
          </a:ln>
        </p:spPr>
      </p:pic>
      <p:pic>
        <p:nvPicPr>
          <p:cNvPr id="62" name="vivix.jpg"/>
          <p:cNvPicPr/>
          <p:nvPr/>
        </p:nvPicPr>
        <p:blipFill>
          <a:blip r:embed="rId3">
            <a:extLst/>
          </a:blip>
          <a:srcRect l="27628" r="27628"/>
          <a:stretch>
            <a:fillRect/>
          </a:stretch>
        </p:blipFill>
        <p:spPr>
          <a:xfrm>
            <a:off x="8014518" y="225530"/>
            <a:ext cx="958373" cy="1708091"/>
          </a:xfrm>
          <a:prstGeom prst="rect">
            <a:avLst/>
          </a:prstGeom>
          <a:ln w="12700">
            <a:miter lim="400000"/>
          </a:ln>
        </p:spPr>
      </p:pic>
      <p:pic>
        <p:nvPicPr>
          <p:cNvPr id="58" name="vita-c.jpg"/>
          <p:cNvPicPr/>
          <p:nvPr/>
        </p:nvPicPr>
        <p:blipFill>
          <a:blip r:embed="rId4">
            <a:extLst/>
          </a:blip>
          <a:srcRect l="18282" r="13514"/>
          <a:stretch>
            <a:fillRect/>
          </a:stretch>
        </p:blipFill>
        <p:spPr>
          <a:xfrm>
            <a:off x="5922324" y="3622971"/>
            <a:ext cx="982134" cy="1382181"/>
          </a:xfrm>
          <a:prstGeom prst="rect">
            <a:avLst/>
          </a:prstGeom>
          <a:ln w="12700">
            <a:miter lim="400000"/>
          </a:ln>
        </p:spPr>
      </p:pic>
      <p:sp>
        <p:nvSpPr>
          <p:cNvPr id="54" name="Shape 54"/>
          <p:cNvSpPr>
            <a:spLocks noGrp="1"/>
          </p:cNvSpPr>
          <p:nvPr>
            <p:ph type="sldNum" sz="quarter" idx="4294967295"/>
          </p:nvPr>
        </p:nvSpPr>
        <p:spPr>
          <a:xfrm>
            <a:off x="6553200" y="4803221"/>
            <a:ext cx="2133600" cy="201931"/>
          </a:xfrm>
          <a:prstGeom prst="rect">
            <a:avLst/>
          </a:prstGeom>
          <a:extLst>
            <a:ext uri="{C572A759-6A51-4108-AA02-DFA0A04FC94B}">
              <ma14:wrappingTextBoxFlag xmlns:ma14="http://schemas.microsoft.com/office/mac/drawingml/2011/main" val="1"/>
            </a:ext>
          </a:extLst>
        </p:spPr>
        <p:txBody>
          <a:bodyPr/>
          <a:lstStyle/>
          <a:p>
            <a:pPr lvl="0">
              <a:defRPr sz="1800">
                <a:solidFill>
                  <a:srgbClr val="000000"/>
                </a:solidFill>
              </a:defRPr>
            </a:pPr>
            <a:fld id="{86CB4B4D-7CA3-9044-876B-883B54F8677D}" type="slidenum">
              <a:rPr sz="1200">
                <a:solidFill>
                  <a:srgbClr val="888888"/>
                </a:solidFill>
              </a:rPr>
              <a:t>2</a:t>
            </a:fld>
            <a:endParaRPr sz="1200">
              <a:solidFill>
                <a:srgbClr val="888888"/>
              </a:solidFill>
            </a:endParaRPr>
          </a:p>
        </p:txBody>
      </p:sp>
      <p:sp>
        <p:nvSpPr>
          <p:cNvPr id="55" name="Shape 55"/>
          <p:cNvSpPr/>
          <p:nvPr/>
        </p:nvSpPr>
        <p:spPr>
          <a:xfrm>
            <a:off x="2423055" y="225530"/>
            <a:ext cx="4130145" cy="523220"/>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lgn="just">
              <a:defRPr sz="2800">
                <a:latin typeface="Arial"/>
                <a:ea typeface="Arial"/>
                <a:cs typeface="Arial"/>
                <a:sym typeface="Arial"/>
              </a:defRPr>
            </a:lvl1pPr>
          </a:lstStyle>
          <a:p>
            <a:pPr lvl="0">
              <a:defRPr sz="1800"/>
            </a:pPr>
            <a:r>
              <a:rPr sz="2800" dirty="0"/>
              <a:t>Pierce’s Vitamin Program</a:t>
            </a:r>
          </a:p>
        </p:txBody>
      </p:sp>
      <p:sp>
        <p:nvSpPr>
          <p:cNvPr id="56" name="Shape 56"/>
          <p:cNvSpPr/>
          <p:nvPr/>
        </p:nvSpPr>
        <p:spPr>
          <a:xfrm>
            <a:off x="561795" y="760498"/>
            <a:ext cx="7538505" cy="3616374"/>
          </a:xfrm>
          <a:prstGeom prst="rect">
            <a:avLst/>
          </a:prstGeom>
          <a:ln w="12700">
            <a:miter lim="400000"/>
          </a:ln>
          <a:extLst>
            <a:ext uri="{C572A759-6A51-4108-AA02-DFA0A04FC94B}">
              <ma14:wrappingTextBoxFlag xmlns:ma14="http://schemas.microsoft.com/office/mac/drawingml/2011/main" val="1"/>
            </a:ext>
          </a:extLst>
        </p:spPr>
        <p:txBody>
          <a:bodyPr wrap="square" lIns="45719" rIns="45719">
            <a:spAutoFit/>
          </a:bodyPr>
          <a:lstStyle/>
          <a:p>
            <a:pPr lvl="0"/>
            <a:r>
              <a:rPr sz="2000" b="1" i="1" dirty="0">
                <a:latin typeface="Arial"/>
                <a:ea typeface="Arial"/>
                <a:cs typeface="Arial"/>
                <a:sym typeface="Arial"/>
              </a:rPr>
              <a:t>Pierce’s </a:t>
            </a:r>
            <a:r>
              <a:rPr sz="2000" b="1" i="1" dirty="0" smtClean="0">
                <a:latin typeface="Arial"/>
                <a:ea typeface="Arial"/>
                <a:cs typeface="Arial"/>
                <a:sym typeface="Arial"/>
              </a:rPr>
              <a:t>bas</a:t>
            </a:r>
            <a:r>
              <a:rPr lang="en-US" sz="2000" b="1" i="1" dirty="0" smtClean="0">
                <a:latin typeface="Arial"/>
                <a:ea typeface="Arial"/>
                <a:cs typeface="Arial"/>
                <a:sym typeface="Arial"/>
              </a:rPr>
              <a:t>ic</a:t>
            </a:r>
            <a:r>
              <a:rPr sz="2000" b="1" i="1" dirty="0" smtClean="0">
                <a:latin typeface="Arial"/>
                <a:ea typeface="Arial"/>
                <a:cs typeface="Arial"/>
                <a:sym typeface="Arial"/>
              </a:rPr>
              <a:t> </a:t>
            </a:r>
            <a:r>
              <a:rPr sz="2000" b="1" i="1" dirty="0">
                <a:latin typeface="Arial"/>
                <a:ea typeface="Arial"/>
                <a:cs typeface="Arial"/>
                <a:sym typeface="Arial"/>
              </a:rPr>
              <a:t>supplements:</a:t>
            </a:r>
          </a:p>
          <a:p>
            <a:pPr marL="180473" lvl="0" indent="-180473">
              <a:buSzPct val="100000"/>
              <a:buChar char="•"/>
            </a:pPr>
            <a:r>
              <a:rPr sz="2000" i="1" dirty="0">
                <a:latin typeface="Arial"/>
                <a:ea typeface="Arial"/>
                <a:cs typeface="Arial"/>
                <a:sym typeface="Arial"/>
              </a:rPr>
              <a:t>Vita Lea (2) - </a:t>
            </a:r>
            <a:r>
              <a:rPr sz="2000" dirty="0">
                <a:latin typeface="Arial"/>
                <a:ea typeface="Arial"/>
                <a:cs typeface="Arial"/>
                <a:sym typeface="Arial"/>
              </a:rPr>
              <a:t>Essential nutrients to fill in the gaps</a:t>
            </a:r>
          </a:p>
          <a:p>
            <a:pPr marL="180473" lvl="0" indent="-180473">
              <a:buSzPct val="100000"/>
              <a:buChar char="•"/>
            </a:pPr>
            <a:r>
              <a:rPr sz="2000" i="1" dirty="0">
                <a:latin typeface="Arial"/>
                <a:ea typeface="Arial"/>
                <a:cs typeface="Arial"/>
                <a:sym typeface="Arial"/>
              </a:rPr>
              <a:t>Vita-C (2) - </a:t>
            </a:r>
            <a:r>
              <a:rPr sz="2000" dirty="0">
                <a:latin typeface="Arial"/>
                <a:ea typeface="Arial"/>
                <a:cs typeface="Arial"/>
                <a:sym typeface="Arial"/>
              </a:rPr>
              <a:t>Key nutrient for the immune system</a:t>
            </a:r>
          </a:p>
          <a:p>
            <a:pPr marL="180473" lvl="0" indent="-180473">
              <a:buSzPct val="100000"/>
              <a:buChar char="•"/>
            </a:pPr>
            <a:r>
              <a:rPr sz="2000" i="1" dirty="0">
                <a:latin typeface="Arial"/>
                <a:ea typeface="Arial"/>
                <a:cs typeface="Arial"/>
                <a:sym typeface="Arial"/>
              </a:rPr>
              <a:t>Alfalfa (5-10) - </a:t>
            </a:r>
            <a:r>
              <a:rPr sz="2000" dirty="0">
                <a:latin typeface="Arial"/>
                <a:ea typeface="Arial"/>
                <a:cs typeface="Arial"/>
                <a:sym typeface="Arial"/>
              </a:rPr>
              <a:t>Excellent for general well being and inflammation</a:t>
            </a:r>
          </a:p>
          <a:p>
            <a:pPr lvl="0"/>
            <a:endParaRPr sz="900" i="1" dirty="0">
              <a:latin typeface="Arial"/>
              <a:ea typeface="Arial"/>
              <a:cs typeface="Arial"/>
              <a:sym typeface="Arial"/>
            </a:endParaRPr>
          </a:p>
          <a:p>
            <a:pPr lvl="0"/>
            <a:r>
              <a:rPr sz="2000" b="1" i="1" dirty="0">
                <a:latin typeface="Arial"/>
                <a:ea typeface="Arial"/>
                <a:cs typeface="Arial"/>
                <a:sym typeface="Arial"/>
              </a:rPr>
              <a:t>Added these items the month before the concussion to be </a:t>
            </a:r>
            <a:r>
              <a:rPr lang="en-US" sz="2000" b="1" i="1" dirty="0" smtClean="0">
                <a:latin typeface="Arial"/>
                <a:ea typeface="Arial"/>
                <a:cs typeface="Arial"/>
                <a:sym typeface="Arial"/>
              </a:rPr>
              <a:t>	</a:t>
            </a:r>
            <a:r>
              <a:rPr sz="2000" b="1" i="1" dirty="0" smtClean="0">
                <a:latin typeface="Arial"/>
                <a:ea typeface="Arial"/>
                <a:cs typeface="Arial"/>
                <a:sym typeface="Arial"/>
              </a:rPr>
              <a:t>pro</a:t>
            </a:r>
            <a:r>
              <a:rPr sz="2000" b="1" i="1" dirty="0">
                <a:latin typeface="Arial"/>
                <a:ea typeface="Arial"/>
                <a:cs typeface="Arial"/>
                <a:sym typeface="Arial"/>
              </a:rPr>
              <a:t>-active in reducing sports injuries</a:t>
            </a:r>
            <a:r>
              <a:rPr sz="2000" b="1" i="1" dirty="0" smtClean="0">
                <a:latin typeface="Arial"/>
                <a:ea typeface="Arial"/>
                <a:cs typeface="Arial"/>
                <a:sym typeface="Arial"/>
              </a:rPr>
              <a:t>:</a:t>
            </a:r>
            <a:endParaRPr lang="en-US" sz="2000" b="1" i="1" dirty="0" smtClean="0">
              <a:latin typeface="Arial"/>
              <a:ea typeface="Arial"/>
              <a:cs typeface="Arial"/>
              <a:sym typeface="Arial"/>
            </a:endParaRPr>
          </a:p>
          <a:p>
            <a:pPr lvl="0"/>
            <a:endParaRPr sz="2000" b="1" i="1" dirty="0">
              <a:latin typeface="Arial"/>
              <a:ea typeface="Arial"/>
              <a:cs typeface="Arial"/>
              <a:sym typeface="Arial"/>
            </a:endParaRPr>
          </a:p>
          <a:p>
            <a:pPr marL="180473" lvl="0" indent="-180473">
              <a:buSzPct val="100000"/>
              <a:buChar char="•"/>
            </a:pPr>
            <a:r>
              <a:rPr sz="2000" i="1" dirty="0">
                <a:latin typeface="Arial"/>
                <a:ea typeface="Arial"/>
                <a:cs typeface="Arial"/>
                <a:sym typeface="Arial"/>
              </a:rPr>
              <a:t>Joint Health Complex (2) -</a:t>
            </a:r>
            <a:r>
              <a:rPr sz="2000" dirty="0">
                <a:latin typeface="Arial"/>
                <a:ea typeface="Arial"/>
                <a:cs typeface="Arial"/>
                <a:sym typeface="Arial"/>
              </a:rPr>
              <a:t> Maintain healthy joints &amp; joint comfort</a:t>
            </a:r>
            <a:endParaRPr sz="2000" i="1" dirty="0">
              <a:latin typeface="Arial"/>
              <a:ea typeface="Arial"/>
              <a:cs typeface="Arial"/>
              <a:sym typeface="Arial"/>
            </a:endParaRPr>
          </a:p>
          <a:p>
            <a:pPr marL="180473" lvl="0" indent="-180473">
              <a:buSzPct val="100000"/>
              <a:buChar char="•"/>
            </a:pPr>
            <a:r>
              <a:rPr sz="2000" i="1" dirty="0">
                <a:latin typeface="Arial"/>
                <a:ea typeface="Arial"/>
                <a:cs typeface="Arial"/>
                <a:sym typeface="Arial"/>
              </a:rPr>
              <a:t>OmegaGuard (2) - </a:t>
            </a:r>
            <a:r>
              <a:rPr sz="2000" dirty="0">
                <a:latin typeface="Arial"/>
                <a:ea typeface="Arial"/>
                <a:cs typeface="Arial"/>
                <a:sym typeface="Arial"/>
              </a:rPr>
              <a:t>Powerful anti-inflammatory</a:t>
            </a:r>
            <a:endParaRPr sz="2000" i="1" dirty="0">
              <a:latin typeface="Arial"/>
              <a:ea typeface="Arial"/>
              <a:cs typeface="Arial"/>
              <a:sym typeface="Arial"/>
            </a:endParaRPr>
          </a:p>
          <a:p>
            <a:pPr marL="180473" lvl="0" indent="-180473">
              <a:buSzPct val="100000"/>
              <a:buChar char="•"/>
            </a:pPr>
            <a:r>
              <a:rPr sz="2000" i="1" dirty="0">
                <a:latin typeface="Arial"/>
                <a:ea typeface="Arial"/>
                <a:cs typeface="Arial"/>
                <a:sym typeface="Arial"/>
              </a:rPr>
              <a:t>Vivix (2) - </a:t>
            </a:r>
            <a:r>
              <a:rPr sz="2000" dirty="0">
                <a:latin typeface="Arial"/>
                <a:ea typeface="Arial"/>
                <a:cs typeface="Arial"/>
                <a:sym typeface="Arial"/>
              </a:rPr>
              <a:t>For better recovery and to </a:t>
            </a:r>
            <a:r>
              <a:rPr sz="2000" dirty="0" smtClean="0">
                <a:latin typeface="Arial"/>
                <a:ea typeface="Arial"/>
                <a:cs typeface="Arial"/>
                <a:sym typeface="Arial"/>
              </a:rPr>
              <a:t>protect </a:t>
            </a:r>
            <a:r>
              <a:rPr lang="en-US" sz="2000" dirty="0" smtClean="0">
                <a:latin typeface="Arial"/>
                <a:ea typeface="Arial"/>
                <a:cs typeface="Arial"/>
                <a:sym typeface="Arial"/>
              </a:rPr>
              <a:t>						             </a:t>
            </a:r>
            <a:r>
              <a:rPr sz="2000" dirty="0" smtClean="0">
                <a:latin typeface="Arial"/>
                <a:ea typeface="Arial"/>
                <a:cs typeface="Arial"/>
                <a:sym typeface="Arial"/>
              </a:rPr>
              <a:t>&amp; </a:t>
            </a:r>
            <a:r>
              <a:rPr sz="2000" dirty="0">
                <a:latin typeface="Arial"/>
                <a:ea typeface="Arial"/>
                <a:cs typeface="Arial"/>
                <a:sym typeface="Arial"/>
              </a:rPr>
              <a:t>repair cellular damage</a:t>
            </a:r>
          </a:p>
        </p:txBody>
      </p:sp>
      <p:pic>
        <p:nvPicPr>
          <p:cNvPr id="59" name="alfalfa.jpg"/>
          <p:cNvPicPr/>
          <p:nvPr/>
        </p:nvPicPr>
        <p:blipFill>
          <a:blip r:embed="rId5">
            <a:extLst/>
          </a:blip>
          <a:srcRect l="16433" r="16433"/>
          <a:stretch>
            <a:fillRect/>
          </a:stretch>
        </p:blipFill>
        <p:spPr>
          <a:xfrm>
            <a:off x="6904458" y="3733925"/>
            <a:ext cx="1110060" cy="1382181"/>
          </a:xfrm>
          <a:prstGeom prst="rect">
            <a:avLst/>
          </a:prstGeom>
          <a:ln w="12700">
            <a:miter lim="400000"/>
          </a:ln>
        </p:spPr>
      </p:pic>
      <p:pic>
        <p:nvPicPr>
          <p:cNvPr id="60" name="jhc.jpg"/>
          <p:cNvPicPr/>
          <p:nvPr/>
        </p:nvPicPr>
        <p:blipFill>
          <a:blip r:embed="rId6">
            <a:extLst/>
          </a:blip>
          <a:srcRect l="18549" r="18549"/>
          <a:stretch>
            <a:fillRect/>
          </a:stretch>
        </p:blipFill>
        <p:spPr>
          <a:xfrm>
            <a:off x="8014518" y="3733925"/>
            <a:ext cx="936270" cy="1271227"/>
          </a:xfrm>
          <a:prstGeom prst="rect">
            <a:avLst/>
          </a:prstGeom>
          <a:ln w="12700">
            <a:miter lim="400000"/>
          </a:ln>
        </p:spPr>
      </p:pic>
      <p:pic>
        <p:nvPicPr>
          <p:cNvPr id="61" name="omegaguard.png"/>
          <p:cNvPicPr/>
          <p:nvPr/>
        </p:nvPicPr>
        <p:blipFill>
          <a:blip r:embed="rId7">
            <a:extLst/>
          </a:blip>
          <a:srcRect l="17115" r="17115"/>
          <a:stretch>
            <a:fillRect/>
          </a:stretch>
        </p:blipFill>
        <p:spPr>
          <a:xfrm>
            <a:off x="7078133" y="225530"/>
            <a:ext cx="1022168" cy="1489071"/>
          </a:xfrm>
          <a:prstGeom prst="rect">
            <a:avLst/>
          </a:prstGeom>
          <a:ln w="12700">
            <a:miter lim="400000"/>
          </a:ln>
        </p:spPr>
      </p:pic>
    </p:spTree>
    <p:extLst>
      <p:ext uri="{BB962C8B-B14F-4D97-AF65-F5344CB8AC3E}">
        <p14:creationId xmlns:p14="http://schemas.microsoft.com/office/powerpoint/2010/main" val="14489356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3" descr="Cartoon-family-holding-hands.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469466" y="3657600"/>
            <a:ext cx="3674534"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5" name="Picture 8" descr="http://images.shaklee.com/products/b20638.jpg?primaryTab=training&amp;secondaryTab=librar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171449"/>
            <a:ext cx="1524000" cy="1471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6" name="Picture 6" descr="http://images.shaklee.com/products/b20639.jpg?primaryTab=training&amp;secondaryTab=librar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342900"/>
            <a:ext cx="10414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2" name="Rectangle 2"/>
          <p:cNvSpPr>
            <a:spLocks noGrp="1" noChangeArrowheads="1"/>
          </p:cNvSpPr>
          <p:nvPr>
            <p:ph type="title"/>
          </p:nvPr>
        </p:nvSpPr>
        <p:spPr>
          <a:xfrm>
            <a:off x="2590800" y="342900"/>
            <a:ext cx="5181600" cy="571500"/>
          </a:xfrm>
          <a:solidFill>
            <a:schemeClr val="bg1"/>
          </a:solidFill>
          <a:ln>
            <a:solidFill>
              <a:schemeClr val="accent3">
                <a:lumMod val="75000"/>
              </a:schemeClr>
            </a:solidFill>
          </a:ln>
        </p:spPr>
        <p:txBody>
          <a:bodyPr>
            <a:normAutofit fontScale="90000"/>
          </a:bodyPr>
          <a:lstStyle/>
          <a:p>
            <a:pPr eaLnBrk="1" fontAlgn="auto" hangingPunct="1">
              <a:spcAft>
                <a:spcPts val="0"/>
              </a:spcAft>
              <a:defRPr/>
            </a:pPr>
            <a:r>
              <a:rPr lang="en-US" sz="3200" dirty="0" err="1" smtClean="0">
                <a:ea typeface="+mj-ea"/>
              </a:rPr>
              <a:t>Optiflora</a:t>
            </a:r>
            <a:r>
              <a:rPr lang="en-US" sz="3200" dirty="0" smtClean="0">
                <a:ea typeface="+mj-ea"/>
              </a:rPr>
              <a:t>  </a:t>
            </a:r>
            <a:r>
              <a:rPr lang="en-US" sz="3200" dirty="0" err="1" smtClean="0">
                <a:ea typeface="+mj-ea"/>
              </a:rPr>
              <a:t>Probiotic</a:t>
            </a:r>
            <a:r>
              <a:rPr lang="en-US" sz="3200" dirty="0" smtClean="0">
                <a:ea typeface="+mj-ea"/>
              </a:rPr>
              <a:t>  System</a:t>
            </a:r>
          </a:p>
        </p:txBody>
      </p:sp>
      <p:sp>
        <p:nvSpPr>
          <p:cNvPr id="33798" name="Rectangle 3"/>
          <p:cNvSpPr>
            <a:spLocks noGrp="1" noChangeArrowheads="1"/>
          </p:cNvSpPr>
          <p:nvPr>
            <p:ph type="body" idx="1"/>
          </p:nvPr>
        </p:nvSpPr>
        <p:spPr>
          <a:xfrm>
            <a:off x="304800" y="1428750"/>
            <a:ext cx="8839200" cy="3520678"/>
          </a:xfrm>
        </p:spPr>
        <p:txBody>
          <a:bodyPr>
            <a:normAutofit/>
          </a:bodyPr>
          <a:lstStyle/>
          <a:p>
            <a:pPr eaLnBrk="1" hangingPunct="1"/>
            <a:r>
              <a:rPr lang="en-US" sz="2400" dirty="0">
                <a:latin typeface="Calibri" charset="0"/>
              </a:rPr>
              <a:t>Restores beneficial micro-organisms to lower intestines </a:t>
            </a:r>
          </a:p>
          <a:p>
            <a:pPr lvl="1" eaLnBrk="1" hangingPunct="1"/>
            <a:r>
              <a:rPr lang="en-US" sz="2000" dirty="0">
                <a:latin typeface="Calibri" charset="0"/>
              </a:rPr>
              <a:t>lost from antibiotics, diarrhea, chemotherapy, steroids, and other medications</a:t>
            </a:r>
          </a:p>
          <a:p>
            <a:pPr eaLnBrk="1" hangingPunct="1"/>
            <a:r>
              <a:rPr lang="en-US" sz="2400" dirty="0">
                <a:latin typeface="Calibri" charset="0"/>
              </a:rPr>
              <a:t>Keeps undesirable bacteria and yeasts in check</a:t>
            </a:r>
          </a:p>
          <a:p>
            <a:pPr eaLnBrk="1" hangingPunct="1"/>
            <a:r>
              <a:rPr lang="en-US" sz="2400" dirty="0">
                <a:latin typeface="Calibri" charset="0"/>
              </a:rPr>
              <a:t>Strengthens the immune system </a:t>
            </a:r>
            <a:r>
              <a:rPr lang="en-US" sz="2400" dirty="0" smtClean="0">
                <a:latin typeface="Calibri" charset="0"/>
              </a:rPr>
              <a:t>(70</a:t>
            </a:r>
            <a:r>
              <a:rPr lang="en-US" sz="2400" dirty="0">
                <a:latin typeface="Calibri" charset="0"/>
              </a:rPr>
              <a:t>% is in the gut)</a:t>
            </a:r>
          </a:p>
          <a:p>
            <a:pPr eaLnBrk="1" hangingPunct="1"/>
            <a:r>
              <a:rPr lang="en-US" sz="2400" dirty="0">
                <a:latin typeface="Calibri" charset="0"/>
              </a:rPr>
              <a:t>Triple encapsulation  </a:t>
            </a:r>
            <a:r>
              <a:rPr lang="en-US" sz="2000" dirty="0">
                <a:latin typeface="Calibri" charset="0"/>
              </a:rPr>
              <a:t>protects acidophilus, </a:t>
            </a:r>
            <a:r>
              <a:rPr lang="en-US" sz="2000" dirty="0" err="1">
                <a:latin typeface="Calibri" charset="0"/>
              </a:rPr>
              <a:t>bifidus</a:t>
            </a:r>
            <a:r>
              <a:rPr lang="en-US" sz="2000" dirty="0">
                <a:latin typeface="Calibri" charset="0"/>
              </a:rPr>
              <a:t>, and other probiotics from stomach acids                 </a:t>
            </a:r>
            <a:r>
              <a:rPr lang="en-US" sz="2000" dirty="0" err="1" smtClean="0">
                <a:latin typeface="Calibri" charset="0"/>
              </a:rPr>
              <a:t>kristen</a:t>
            </a:r>
            <a:endParaRPr lang="en-US" sz="2000" dirty="0">
              <a:latin typeface="Calibri" charset="0"/>
            </a:endParaRPr>
          </a:p>
          <a:p>
            <a:pPr eaLnBrk="1" hangingPunct="1">
              <a:buFontTx/>
              <a:buNone/>
            </a:pPr>
            <a:endParaRPr lang="en-US" sz="2000" dirty="0">
              <a:latin typeface="Calibri" charset="0"/>
            </a:endParaRPr>
          </a:p>
          <a:p>
            <a:pPr algn="ctr" eaLnBrk="1" hangingPunct="1">
              <a:buFontTx/>
              <a:buNone/>
            </a:pPr>
            <a:endParaRPr lang="en-US" sz="2800" dirty="0">
              <a:latin typeface="Calibri" charset="0"/>
            </a:endParaRPr>
          </a:p>
        </p:txBody>
      </p:sp>
    </p:spTree>
    <p:extLst>
      <p:ext uri="{BB962C8B-B14F-4D97-AF65-F5344CB8AC3E}">
        <p14:creationId xmlns:p14="http://schemas.microsoft.com/office/powerpoint/2010/main" val="741626097"/>
      </p:ext>
    </p:extLst>
  </p:cSld>
  <p:clrMapOvr>
    <a:masterClrMapping/>
  </p:clrMapOvr>
  <p:transition xmlns:p14="http://schemas.microsoft.com/office/powerpoint/2010/main">
    <p:randomBar dir="vert"/>
  </p:transitio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p:cNvPicPr>
            <a:picLocks noChangeAspect="1" noChangeArrowheads="1"/>
          </p:cNvPicPr>
          <p:nvPr/>
        </p:nvPicPr>
        <p:blipFill>
          <a:blip r:embed="rId2">
            <a:extLst>
              <a:ext uri="{28A0092B-C50C-407E-A947-70E740481C1C}">
                <a14:useLocalDpi xmlns:a14="http://schemas.microsoft.com/office/drawing/2010/main" val="0"/>
              </a:ext>
            </a:extLst>
          </a:blip>
          <a:srcRect l="6429" r="44858"/>
          <a:stretch>
            <a:fillRect/>
          </a:stretch>
        </p:blipFill>
        <p:spPr bwMode="auto">
          <a:xfrm>
            <a:off x="1155701" y="1178719"/>
            <a:ext cx="2635250" cy="2328863"/>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pic>
      <p:sp>
        <p:nvSpPr>
          <p:cNvPr id="53251" name="Rectangle 3"/>
          <p:cNvSpPr>
            <a:spLocks noGrp="1" noChangeArrowheads="1"/>
          </p:cNvSpPr>
          <p:nvPr>
            <p:ph type="title"/>
          </p:nvPr>
        </p:nvSpPr>
        <p:spPr>
          <a:xfrm>
            <a:off x="142878" y="171450"/>
            <a:ext cx="8856663" cy="857250"/>
          </a:xfrm>
          <a:effectLst>
            <a:outerShdw blurRad="63500" dist="35921" dir="2700000" algn="ctr" rotWithShape="0">
              <a:schemeClr val="bg2"/>
            </a:outerShdw>
          </a:effectLst>
        </p:spPr>
        <p:txBody>
          <a:bodyPr>
            <a:noAutofit/>
          </a:bodyPr>
          <a:lstStyle/>
          <a:p>
            <a:pPr eaLnBrk="1" hangingPunct="1"/>
            <a:r>
              <a:rPr lang="en-US" sz="2800" dirty="0">
                <a:latin typeface="Calibri" charset="0"/>
              </a:rPr>
              <a:t>Unique, Patented </a:t>
            </a:r>
            <a:r>
              <a:rPr lang="ja-JP" altLang="en-US" sz="2800" dirty="0">
                <a:latin typeface="Calibri" charset="0"/>
              </a:rPr>
              <a:t>“</a:t>
            </a:r>
            <a:r>
              <a:rPr lang="en-US" sz="2800" dirty="0">
                <a:latin typeface="Calibri" charset="0"/>
              </a:rPr>
              <a:t>Triple Encapsulation</a:t>
            </a:r>
            <a:r>
              <a:rPr lang="ja-JP" altLang="en-US" sz="2800" dirty="0">
                <a:latin typeface="Calibri" charset="0"/>
              </a:rPr>
              <a:t>”</a:t>
            </a:r>
            <a:r>
              <a:rPr lang="en-US" sz="2800" dirty="0">
                <a:latin typeface="Calibri" charset="0"/>
              </a:rPr>
              <a:t> Technology Protects </a:t>
            </a:r>
            <a:r>
              <a:rPr lang="ja-JP" altLang="en-US" sz="2800" dirty="0">
                <a:latin typeface="Calibri" charset="0"/>
              </a:rPr>
              <a:t>“</a:t>
            </a:r>
            <a:r>
              <a:rPr lang="en-US" sz="2800" dirty="0">
                <a:latin typeface="Calibri" charset="0"/>
              </a:rPr>
              <a:t>Live</a:t>
            </a:r>
            <a:r>
              <a:rPr lang="ja-JP" altLang="en-US" sz="2800" dirty="0">
                <a:latin typeface="Calibri" charset="0"/>
              </a:rPr>
              <a:t>”</a:t>
            </a:r>
            <a:r>
              <a:rPr lang="en-US" sz="2800" dirty="0">
                <a:latin typeface="Calibri" charset="0"/>
              </a:rPr>
              <a:t> </a:t>
            </a:r>
            <a:r>
              <a:rPr lang="en-US" sz="2800" dirty="0" err="1">
                <a:latin typeface="Calibri" charset="0"/>
              </a:rPr>
              <a:t>Microflora</a:t>
            </a:r>
            <a:endParaRPr lang="en-US" sz="2800" dirty="0">
              <a:latin typeface="Calibri" charset="0"/>
            </a:endParaRPr>
          </a:p>
        </p:txBody>
      </p:sp>
      <p:sp>
        <p:nvSpPr>
          <p:cNvPr id="53252" name="Text Box 4"/>
          <p:cNvSpPr txBox="1">
            <a:spLocks noChangeArrowheads="1"/>
          </p:cNvSpPr>
          <p:nvPr/>
        </p:nvSpPr>
        <p:spPr bwMode="auto">
          <a:xfrm>
            <a:off x="304800" y="3771901"/>
            <a:ext cx="7467600" cy="1357295"/>
          </a:xfrm>
          <a:prstGeom prst="rect">
            <a:avLst/>
          </a:prstGeom>
          <a:noFill/>
          <a:ln w="9525">
            <a:noFill/>
            <a:miter lim="800000"/>
            <a:headEnd/>
            <a:tailEnd/>
          </a:ln>
          <a:effectLst/>
        </p:spPr>
        <p:txBody>
          <a:bodyPr>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nSpc>
                <a:spcPct val="85000"/>
              </a:lnSpc>
            </a:pPr>
            <a:r>
              <a:rPr lang="en-US" sz="2400" b="1" dirty="0">
                <a:solidFill>
                  <a:srgbClr val="254061"/>
                </a:solidFill>
                <a:effectLst>
                  <a:outerShdw blurRad="38100" dist="38100" dir="2700000" algn="tl">
                    <a:srgbClr val="DDDDDD"/>
                  </a:outerShdw>
                </a:effectLst>
                <a:latin typeface="ZapfHumnst BT" charset="0"/>
              </a:rPr>
              <a:t>OPTIFLORA™ completely survives stomach acid.  </a:t>
            </a:r>
            <a:r>
              <a:rPr lang="en-US" sz="2400" b="1" dirty="0" err="1">
                <a:solidFill>
                  <a:srgbClr val="254061"/>
                </a:solidFill>
                <a:effectLst>
                  <a:outerShdw blurRad="38100" dist="38100" dir="2700000" algn="tl">
                    <a:srgbClr val="DDDDDD"/>
                  </a:outerShdw>
                </a:effectLst>
                <a:latin typeface="ZapfHumnst BT" charset="0"/>
              </a:rPr>
              <a:t>Microflora</a:t>
            </a:r>
            <a:r>
              <a:rPr lang="en-US" sz="2400" b="1" dirty="0">
                <a:solidFill>
                  <a:srgbClr val="254061"/>
                </a:solidFill>
                <a:effectLst>
                  <a:outerShdw blurRad="38100" dist="38100" dir="2700000" algn="tl">
                    <a:srgbClr val="DDDDDD"/>
                  </a:outerShdw>
                </a:effectLst>
                <a:latin typeface="ZapfHumnst BT" charset="0"/>
              </a:rPr>
              <a:t> are then released in the intestine.       </a:t>
            </a:r>
          </a:p>
          <a:p>
            <a:pPr>
              <a:lnSpc>
                <a:spcPct val="85000"/>
              </a:lnSpc>
            </a:pPr>
            <a:endParaRPr lang="en-US" sz="2400" b="1" dirty="0">
              <a:solidFill>
                <a:srgbClr val="254061"/>
              </a:solidFill>
              <a:effectLst>
                <a:outerShdw blurRad="38100" dist="38100" dir="2700000" algn="tl">
                  <a:srgbClr val="DDDDDD"/>
                </a:outerShdw>
              </a:effectLst>
              <a:latin typeface="ZapfHumnst BT" charset="0"/>
            </a:endParaRPr>
          </a:p>
          <a:p>
            <a:pPr>
              <a:lnSpc>
                <a:spcPct val="85000"/>
              </a:lnSpc>
            </a:pPr>
            <a:endParaRPr lang="en-US" sz="2400" dirty="0">
              <a:solidFill>
                <a:srgbClr val="254061"/>
              </a:solidFill>
              <a:effectLst>
                <a:outerShdw blurRad="38100" dist="38100" dir="2700000" algn="tl">
                  <a:srgbClr val="DDDDDD"/>
                </a:outerShdw>
              </a:effectLst>
              <a:latin typeface="ZapfHumnst BT" charset="0"/>
            </a:endParaRPr>
          </a:p>
        </p:txBody>
      </p:sp>
      <p:sp>
        <p:nvSpPr>
          <p:cNvPr id="53253" name="Text Box 5"/>
          <p:cNvSpPr txBox="1">
            <a:spLocks noChangeArrowheads="1"/>
          </p:cNvSpPr>
          <p:nvPr/>
        </p:nvSpPr>
        <p:spPr bwMode="auto">
          <a:xfrm>
            <a:off x="4572003" y="1714502"/>
            <a:ext cx="2644775" cy="461665"/>
          </a:xfrm>
          <a:prstGeom prst="rect">
            <a:avLst/>
          </a:prstGeom>
          <a:noFill/>
          <a:ln w="9525">
            <a:noFill/>
            <a:miter lim="800000"/>
            <a:headEnd/>
            <a:tailEnd/>
          </a:ln>
          <a:effectLst/>
        </p:spPr>
        <p:txBody>
          <a:bodyPr>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r>
              <a:rPr lang="ja-JP" altLang="en-US" sz="2400">
                <a:solidFill>
                  <a:srgbClr val="254061"/>
                </a:solidFill>
                <a:effectLst>
                  <a:outerShdw blurRad="38100" dist="38100" dir="2700000" algn="tl">
                    <a:srgbClr val="DDDDDD"/>
                  </a:outerShdw>
                </a:effectLst>
                <a:latin typeface="ZapfHumnst BT" charset="0"/>
              </a:rPr>
              <a:t>“</a:t>
            </a:r>
            <a:r>
              <a:rPr lang="en-US" sz="2400">
                <a:solidFill>
                  <a:srgbClr val="254061"/>
                </a:solidFill>
                <a:effectLst>
                  <a:outerShdw blurRad="38100" dist="38100" dir="2700000" algn="tl">
                    <a:srgbClr val="DDDDDD"/>
                  </a:outerShdw>
                </a:effectLst>
                <a:latin typeface="ZapfHumnst BT" charset="0"/>
              </a:rPr>
              <a:t>Live</a:t>
            </a:r>
            <a:r>
              <a:rPr lang="ja-JP" altLang="en-US" sz="2400">
                <a:solidFill>
                  <a:srgbClr val="254061"/>
                </a:solidFill>
                <a:effectLst>
                  <a:outerShdw blurRad="38100" dist="38100" dir="2700000" algn="tl">
                    <a:srgbClr val="DDDDDD"/>
                  </a:outerShdw>
                </a:effectLst>
                <a:latin typeface="ZapfHumnst BT" charset="0"/>
              </a:rPr>
              <a:t>”</a:t>
            </a:r>
            <a:r>
              <a:rPr lang="en-US" sz="2400">
                <a:solidFill>
                  <a:srgbClr val="254061"/>
                </a:solidFill>
                <a:effectLst>
                  <a:outerShdw blurRad="38100" dist="38100" dir="2700000" algn="tl">
                    <a:srgbClr val="DDDDDD"/>
                  </a:outerShdw>
                </a:effectLst>
                <a:latin typeface="ZapfHumnst BT" charset="0"/>
              </a:rPr>
              <a:t> microflora</a:t>
            </a:r>
          </a:p>
        </p:txBody>
      </p:sp>
      <p:sp>
        <p:nvSpPr>
          <p:cNvPr id="53254" name="Text Box 6"/>
          <p:cNvSpPr txBox="1">
            <a:spLocks noChangeArrowheads="1"/>
          </p:cNvSpPr>
          <p:nvPr/>
        </p:nvSpPr>
        <p:spPr bwMode="auto">
          <a:xfrm>
            <a:off x="4572000" y="2228850"/>
            <a:ext cx="3810000" cy="415498"/>
          </a:xfrm>
          <a:prstGeom prst="rect">
            <a:avLst/>
          </a:prstGeom>
          <a:noFill/>
          <a:ln w="9525">
            <a:noFill/>
            <a:miter lim="800000"/>
            <a:headEnd/>
            <a:tailEnd/>
          </a:ln>
          <a:effectLst/>
        </p:spPr>
        <p:txBody>
          <a:bodyPr>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nSpc>
                <a:spcPct val="85000"/>
              </a:lnSpc>
            </a:pPr>
            <a:r>
              <a:rPr lang="en-US" sz="2400">
                <a:solidFill>
                  <a:srgbClr val="254061"/>
                </a:solidFill>
                <a:effectLst>
                  <a:outerShdw blurRad="38100" dist="38100" dir="2700000" algn="tl">
                    <a:srgbClr val="DDDDDD"/>
                  </a:outerShdw>
                </a:effectLst>
                <a:latin typeface="ZapfHumnst BT" charset="0"/>
              </a:rPr>
              <a:t>Water and oxygen barrier</a:t>
            </a:r>
          </a:p>
        </p:txBody>
      </p:sp>
      <p:sp>
        <p:nvSpPr>
          <p:cNvPr id="53255" name="Text Box 7"/>
          <p:cNvSpPr txBox="1">
            <a:spLocks noChangeArrowheads="1"/>
          </p:cNvSpPr>
          <p:nvPr/>
        </p:nvSpPr>
        <p:spPr bwMode="auto">
          <a:xfrm>
            <a:off x="4572000" y="2686050"/>
            <a:ext cx="3652838" cy="415498"/>
          </a:xfrm>
          <a:prstGeom prst="rect">
            <a:avLst/>
          </a:prstGeom>
          <a:noFill/>
          <a:ln w="9525">
            <a:noFill/>
            <a:miter lim="800000"/>
            <a:headEnd/>
            <a:tailEnd/>
          </a:ln>
          <a:effectLst/>
        </p:spPr>
        <p:txBody>
          <a:bodyPr>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nSpc>
                <a:spcPct val="85000"/>
              </a:lnSpc>
            </a:pPr>
            <a:r>
              <a:rPr lang="en-US" sz="2400">
                <a:solidFill>
                  <a:srgbClr val="254061"/>
                </a:solidFill>
                <a:effectLst>
                  <a:outerShdw blurRad="38100" dist="38100" dir="2700000" algn="tl">
                    <a:srgbClr val="DDDDDD"/>
                  </a:outerShdw>
                </a:effectLst>
                <a:latin typeface="ZapfHumnst BT" charset="0"/>
              </a:rPr>
              <a:t>Stomach acid protection</a:t>
            </a:r>
          </a:p>
        </p:txBody>
      </p:sp>
      <p:sp>
        <p:nvSpPr>
          <p:cNvPr id="34824" name="Line 8"/>
          <p:cNvSpPr>
            <a:spLocks noChangeShapeType="1"/>
          </p:cNvSpPr>
          <p:nvPr/>
        </p:nvSpPr>
        <p:spPr bwMode="auto">
          <a:xfrm flipH="1">
            <a:off x="2743199" y="2876551"/>
            <a:ext cx="1757364" cy="323850"/>
          </a:xfrm>
          <a:prstGeom prst="line">
            <a:avLst/>
          </a:prstGeom>
          <a:noFill/>
          <a:ln w="38100">
            <a:solidFill>
              <a:schemeClr val="tx2">
                <a:lumMod val="60000"/>
                <a:lumOff val="40000"/>
              </a:schemeClr>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34825" name="Line 9"/>
          <p:cNvSpPr>
            <a:spLocks noChangeShapeType="1"/>
          </p:cNvSpPr>
          <p:nvPr/>
        </p:nvSpPr>
        <p:spPr bwMode="auto">
          <a:xfrm flipH="1">
            <a:off x="2743200" y="2343151"/>
            <a:ext cx="1828800" cy="342900"/>
          </a:xfrm>
          <a:prstGeom prst="line">
            <a:avLst/>
          </a:prstGeom>
          <a:noFill/>
          <a:ln w="38100">
            <a:solidFill>
              <a:schemeClr val="tx2">
                <a:lumMod val="60000"/>
                <a:lumOff val="40000"/>
              </a:schemeClr>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34826" name="Line 10"/>
          <p:cNvSpPr>
            <a:spLocks noChangeShapeType="1"/>
          </p:cNvSpPr>
          <p:nvPr/>
        </p:nvSpPr>
        <p:spPr bwMode="auto">
          <a:xfrm flipH="1">
            <a:off x="3435353" y="1869282"/>
            <a:ext cx="1065213" cy="461963"/>
          </a:xfrm>
          <a:prstGeom prst="line">
            <a:avLst/>
          </a:prstGeom>
          <a:noFill/>
          <a:ln w="38100">
            <a:solidFill>
              <a:schemeClr val="tx2">
                <a:lumMod val="60000"/>
                <a:lumOff val="40000"/>
              </a:schemeClr>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3259" name="Text Box 11"/>
          <p:cNvSpPr txBox="1">
            <a:spLocks noChangeArrowheads="1"/>
          </p:cNvSpPr>
          <p:nvPr/>
        </p:nvSpPr>
        <p:spPr bwMode="auto">
          <a:xfrm>
            <a:off x="4953000" y="3200401"/>
            <a:ext cx="3862388" cy="553998"/>
          </a:xfrm>
          <a:prstGeom prst="rect">
            <a:avLst/>
          </a:prstGeom>
          <a:noFill/>
          <a:ln w="9525">
            <a:noFill/>
            <a:miter lim="800000"/>
            <a:headEnd/>
            <a:tailEnd/>
          </a:ln>
          <a:effectLst/>
        </p:spPr>
        <p:txBody>
          <a:bodyPr>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a:r>
              <a:rPr lang="en-US" sz="3000" b="1" i="1">
                <a:solidFill>
                  <a:srgbClr val="254061"/>
                </a:solidFill>
                <a:effectLst>
                  <a:outerShdw blurRad="38100" dist="38100" dir="2700000" algn="tl">
                    <a:srgbClr val="DDDDDD"/>
                  </a:outerShdw>
                </a:effectLst>
                <a:latin typeface="ZapfHumnst BT" charset="0"/>
              </a:rPr>
              <a:t>Only Shaklee has it!</a:t>
            </a:r>
          </a:p>
        </p:txBody>
      </p:sp>
    </p:spTree>
    <p:extLst>
      <p:ext uri="{BB962C8B-B14F-4D97-AF65-F5344CB8AC3E}">
        <p14:creationId xmlns:p14="http://schemas.microsoft.com/office/powerpoint/2010/main" val="3504272578"/>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3200400" y="285750"/>
            <a:ext cx="5715000" cy="628650"/>
          </a:xfrm>
          <a:solidFill>
            <a:schemeClr val="bg1"/>
          </a:solidFill>
          <a:ln>
            <a:solidFill>
              <a:schemeClr val="accent2">
                <a:lumMod val="50000"/>
              </a:schemeClr>
            </a:solidFill>
          </a:ln>
        </p:spPr>
        <p:txBody>
          <a:bodyPr>
            <a:normAutofit fontScale="90000"/>
          </a:bodyPr>
          <a:lstStyle/>
          <a:p>
            <a:pPr eaLnBrk="1" fontAlgn="auto" hangingPunct="1">
              <a:spcAft>
                <a:spcPts val="0"/>
              </a:spcAft>
              <a:defRPr/>
            </a:pPr>
            <a:r>
              <a:rPr lang="en-US" sz="3600" dirty="0" smtClean="0">
                <a:ea typeface="+mj-ea"/>
              </a:rPr>
              <a:t>Who Benefits from </a:t>
            </a:r>
            <a:r>
              <a:rPr lang="en-US" sz="3600" dirty="0" err="1" smtClean="0">
                <a:ea typeface="+mj-ea"/>
              </a:rPr>
              <a:t>Optiflora</a:t>
            </a:r>
            <a:endParaRPr lang="en-US" sz="3600" dirty="0" smtClean="0">
              <a:ea typeface="+mj-ea"/>
            </a:endParaRPr>
          </a:p>
        </p:txBody>
      </p:sp>
      <p:sp>
        <p:nvSpPr>
          <p:cNvPr id="35843" name="Rectangle 3"/>
          <p:cNvSpPr>
            <a:spLocks noGrp="1" noChangeArrowheads="1"/>
          </p:cNvSpPr>
          <p:nvPr>
            <p:ph type="body" idx="1"/>
          </p:nvPr>
        </p:nvSpPr>
        <p:spPr>
          <a:xfrm>
            <a:off x="609600" y="1637506"/>
            <a:ext cx="8534400" cy="4306094"/>
          </a:xfrm>
        </p:spPr>
        <p:txBody>
          <a:bodyPr>
            <a:normAutofit/>
          </a:bodyPr>
          <a:lstStyle/>
          <a:p>
            <a:pPr eaLnBrk="1" hangingPunct="1">
              <a:buFontTx/>
              <a:buNone/>
            </a:pPr>
            <a:r>
              <a:rPr lang="en-US" sz="2000" dirty="0">
                <a:latin typeface="Calibri" charset="0"/>
              </a:rPr>
              <a:t>flatulence				</a:t>
            </a:r>
            <a:r>
              <a:rPr lang="en-US" sz="2000" dirty="0" smtClean="0">
                <a:latin typeface="Calibri" charset="0"/>
              </a:rPr>
              <a:t>		abdominal </a:t>
            </a:r>
            <a:r>
              <a:rPr lang="en-US" sz="2000" dirty="0">
                <a:latin typeface="Calibri" charset="0"/>
              </a:rPr>
              <a:t>cramps</a:t>
            </a:r>
          </a:p>
          <a:p>
            <a:pPr eaLnBrk="1" hangingPunct="1">
              <a:buFontTx/>
              <a:buNone/>
            </a:pPr>
            <a:r>
              <a:rPr lang="en-US" sz="2000" dirty="0">
                <a:latin typeface="Calibri" charset="0"/>
              </a:rPr>
              <a:t>bloating				</a:t>
            </a:r>
            <a:r>
              <a:rPr lang="en-US" sz="2000" dirty="0" smtClean="0">
                <a:latin typeface="Calibri" charset="0"/>
              </a:rPr>
              <a:t>			diarrhea</a:t>
            </a:r>
            <a:endParaRPr lang="en-US" sz="2000" dirty="0">
              <a:latin typeface="Calibri" charset="0"/>
            </a:endParaRPr>
          </a:p>
          <a:p>
            <a:pPr eaLnBrk="1" hangingPunct="1">
              <a:buFontTx/>
              <a:buNone/>
            </a:pPr>
            <a:r>
              <a:rPr lang="en-US" sz="2000" dirty="0">
                <a:latin typeface="Calibri" charset="0"/>
              </a:rPr>
              <a:t>constipation				</a:t>
            </a:r>
            <a:r>
              <a:rPr lang="en-US" sz="2000" dirty="0" smtClean="0">
                <a:latin typeface="Calibri" charset="0"/>
              </a:rPr>
              <a:t>		digestive </a:t>
            </a:r>
            <a:r>
              <a:rPr lang="en-US" sz="2000" dirty="0">
                <a:latin typeface="Calibri" charset="0"/>
              </a:rPr>
              <a:t>disorders</a:t>
            </a:r>
          </a:p>
          <a:p>
            <a:pPr eaLnBrk="1" hangingPunct="1">
              <a:buFontTx/>
              <a:buNone/>
            </a:pPr>
            <a:r>
              <a:rPr lang="en-US" sz="2000" dirty="0">
                <a:latin typeface="Calibri" charset="0"/>
              </a:rPr>
              <a:t>candida yeast issues			</a:t>
            </a:r>
            <a:r>
              <a:rPr lang="en-US" sz="2000" dirty="0" smtClean="0">
                <a:latin typeface="Calibri" charset="0"/>
              </a:rPr>
              <a:t>	colitis</a:t>
            </a:r>
            <a:endParaRPr lang="en-US" sz="2000" dirty="0">
              <a:latin typeface="Calibri" charset="0"/>
            </a:endParaRPr>
          </a:p>
          <a:p>
            <a:pPr eaLnBrk="1" hangingPunct="1">
              <a:buFontTx/>
              <a:buNone/>
            </a:pPr>
            <a:r>
              <a:rPr lang="en-US" sz="2000" dirty="0">
                <a:solidFill>
                  <a:srgbClr val="FF0000"/>
                </a:solidFill>
                <a:latin typeface="Calibri" charset="0"/>
              </a:rPr>
              <a:t>allergies/sinus</a:t>
            </a:r>
            <a:r>
              <a:rPr lang="en-US" sz="2000" dirty="0">
                <a:latin typeface="Calibri" charset="0"/>
              </a:rPr>
              <a:t>				</a:t>
            </a:r>
            <a:r>
              <a:rPr lang="en-US" sz="2000" dirty="0" smtClean="0">
                <a:latin typeface="Calibri" charset="0"/>
              </a:rPr>
              <a:t>	acid </a:t>
            </a:r>
            <a:r>
              <a:rPr lang="en-US" sz="2000" dirty="0">
                <a:latin typeface="Calibri" charset="0"/>
              </a:rPr>
              <a:t>reflux</a:t>
            </a:r>
          </a:p>
          <a:p>
            <a:pPr eaLnBrk="1" hangingPunct="1">
              <a:buFontTx/>
              <a:buNone/>
            </a:pPr>
            <a:r>
              <a:rPr lang="en-US" sz="2000" dirty="0">
                <a:solidFill>
                  <a:srgbClr val="FF0000"/>
                </a:solidFill>
                <a:latin typeface="Calibri" charset="0"/>
              </a:rPr>
              <a:t>antibiotics</a:t>
            </a:r>
            <a:r>
              <a:rPr lang="en-US" sz="2000" dirty="0">
                <a:latin typeface="Calibri" charset="0"/>
              </a:rPr>
              <a:t>				</a:t>
            </a:r>
            <a:r>
              <a:rPr lang="en-US" sz="2000" dirty="0" smtClean="0">
                <a:latin typeface="Calibri" charset="0"/>
              </a:rPr>
              <a:t>		steroid </a:t>
            </a:r>
            <a:r>
              <a:rPr lang="en-US" sz="2000" dirty="0">
                <a:latin typeface="Calibri" charset="0"/>
              </a:rPr>
              <a:t>medications</a:t>
            </a:r>
          </a:p>
          <a:p>
            <a:pPr eaLnBrk="1" hangingPunct="1">
              <a:buFontTx/>
              <a:buNone/>
            </a:pPr>
            <a:r>
              <a:rPr lang="en-US" sz="2000" dirty="0">
                <a:latin typeface="Calibri" charset="0"/>
              </a:rPr>
              <a:t>bottle-fed babies			</a:t>
            </a:r>
            <a:r>
              <a:rPr lang="en-US" sz="2000" dirty="0" smtClean="0">
                <a:latin typeface="Calibri" charset="0"/>
              </a:rPr>
              <a:t>		low </a:t>
            </a:r>
            <a:r>
              <a:rPr lang="en-US" sz="2000" dirty="0">
                <a:latin typeface="Calibri" charset="0"/>
              </a:rPr>
              <a:t>fiber/poor diets</a:t>
            </a:r>
          </a:p>
          <a:p>
            <a:pPr eaLnBrk="1" hangingPunct="1">
              <a:buFontTx/>
              <a:buNone/>
            </a:pPr>
            <a:r>
              <a:rPr lang="en-US" sz="2000" dirty="0">
                <a:latin typeface="Calibri" charset="0"/>
              </a:rPr>
              <a:t>irritable bowel syndrome		</a:t>
            </a:r>
            <a:r>
              <a:rPr lang="en-US" sz="2000" dirty="0" smtClean="0">
                <a:latin typeface="Calibri" charset="0"/>
              </a:rPr>
              <a:t>	</a:t>
            </a:r>
            <a:r>
              <a:rPr lang="en-US" sz="2000" dirty="0" smtClean="0">
                <a:solidFill>
                  <a:srgbClr val="FF0000"/>
                </a:solidFill>
                <a:latin typeface="Calibri" charset="0"/>
              </a:rPr>
              <a:t>ear </a:t>
            </a:r>
            <a:r>
              <a:rPr lang="en-US" sz="2000" dirty="0">
                <a:solidFill>
                  <a:srgbClr val="FF0000"/>
                </a:solidFill>
                <a:latin typeface="Calibri" charset="0"/>
              </a:rPr>
              <a:t>infections  </a:t>
            </a:r>
            <a:r>
              <a:rPr lang="en-US" sz="2000" dirty="0" smtClean="0">
                <a:solidFill>
                  <a:srgbClr val="FF0000"/>
                </a:solidFill>
                <a:latin typeface="Calibri" charset="0"/>
              </a:rPr>
              <a:t> </a:t>
            </a:r>
            <a:r>
              <a:rPr lang="en-US" sz="2000" i="1" dirty="0" smtClean="0">
                <a:latin typeface="Calibri" charset="0"/>
              </a:rPr>
              <a:t>Nutrition &amp; </a:t>
            </a:r>
            <a:r>
              <a:rPr lang="en-US" sz="2000" i="1" dirty="0">
                <a:latin typeface="Calibri" charset="0"/>
              </a:rPr>
              <a:t>You </a:t>
            </a:r>
            <a:r>
              <a:rPr lang="en-US" sz="2000" i="1" dirty="0" smtClean="0">
                <a:latin typeface="Calibri" charset="0"/>
              </a:rPr>
              <a:t> </a:t>
            </a:r>
            <a:r>
              <a:rPr lang="en-US" sz="2000" dirty="0">
                <a:latin typeface="Calibri" charset="0"/>
              </a:rPr>
              <a:t>Vita </a:t>
            </a:r>
            <a:r>
              <a:rPr lang="en-US" sz="2000" dirty="0" smtClean="0">
                <a:latin typeface="Calibri" charset="0"/>
              </a:rPr>
              <a:t>Books</a:t>
            </a:r>
          </a:p>
          <a:p>
            <a:pPr eaLnBrk="1" hangingPunct="1">
              <a:buFontTx/>
              <a:buNone/>
            </a:pPr>
            <a:endParaRPr lang="en-US" sz="2800" dirty="0">
              <a:latin typeface="Calibri" charset="0"/>
            </a:endParaRPr>
          </a:p>
        </p:txBody>
      </p:sp>
      <p:pic>
        <p:nvPicPr>
          <p:cNvPr id="35844" name="Picture 5" descr="http://ts3.mm.bing.net/th?id=H.5038976993659826&amp;pid=15.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71451"/>
            <a:ext cx="2857500" cy="1421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57261832"/>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0400" y="205979"/>
            <a:ext cx="8229600" cy="857250"/>
          </a:xfrm>
        </p:spPr>
        <p:txBody>
          <a:bodyPr>
            <a:normAutofit/>
          </a:bodyPr>
          <a:lstStyle/>
          <a:p>
            <a:r>
              <a:rPr lang="en-US" sz="3200" dirty="0" smtClean="0">
                <a:latin typeface="Constantia" charset="0"/>
                <a:ea typeface="MS PGothic" charset="0"/>
              </a:rPr>
              <a:t>Premium Alfalfa Complex</a:t>
            </a:r>
            <a:endParaRPr lang="en-US" sz="3200" dirty="0"/>
          </a:p>
        </p:txBody>
      </p:sp>
      <p:sp>
        <p:nvSpPr>
          <p:cNvPr id="3" name="Content Placeholder 2"/>
          <p:cNvSpPr>
            <a:spLocks noGrp="1"/>
          </p:cNvSpPr>
          <p:nvPr>
            <p:ph idx="1"/>
          </p:nvPr>
        </p:nvSpPr>
        <p:spPr>
          <a:xfrm>
            <a:off x="457200" y="1200151"/>
            <a:ext cx="5812367" cy="3394472"/>
          </a:xfrm>
        </p:spPr>
        <p:txBody>
          <a:bodyPr>
            <a:normAutofit/>
          </a:bodyPr>
          <a:lstStyle/>
          <a:p>
            <a:r>
              <a:rPr lang="en-US" sz="2000" dirty="0">
                <a:latin typeface="Constantia" charset="0"/>
                <a:ea typeface="MS PGothic" charset="0"/>
              </a:rPr>
              <a:t>Natural anti-</a:t>
            </a:r>
            <a:r>
              <a:rPr lang="en-US" sz="2000" dirty="0" smtClean="0">
                <a:latin typeface="Constantia" charset="0"/>
                <a:ea typeface="MS PGothic" charset="0"/>
              </a:rPr>
              <a:t>histamine ( allergies, sinus, )</a:t>
            </a:r>
          </a:p>
          <a:p>
            <a:r>
              <a:rPr lang="en-US" sz="2000" dirty="0" smtClean="0">
                <a:latin typeface="Constantia" charset="0"/>
                <a:ea typeface="MS PGothic" charset="0"/>
              </a:rPr>
              <a:t>Soothing to stomach, digestive enzymes</a:t>
            </a:r>
            <a:endParaRPr lang="en-US" sz="2000" dirty="0" smtClean="0">
              <a:latin typeface="Constantia" charset="0"/>
              <a:ea typeface="MS PGothic" charset="0"/>
            </a:endParaRPr>
          </a:p>
          <a:p>
            <a:r>
              <a:rPr lang="en-US" sz="2000" dirty="0" smtClean="0">
                <a:latin typeface="Constantia" charset="0"/>
                <a:ea typeface="MS PGothic" charset="0"/>
              </a:rPr>
              <a:t>Deep roots access trace minerals, </a:t>
            </a:r>
          </a:p>
          <a:p>
            <a:r>
              <a:rPr lang="en-US" sz="2000" dirty="0" smtClean="0">
                <a:latin typeface="Constantia" charset="0"/>
                <a:ea typeface="MS PGothic" charset="0"/>
              </a:rPr>
              <a:t>Chlorophyll for natural deodorizer ( reduces bad breath and body odor )</a:t>
            </a:r>
          </a:p>
          <a:p>
            <a:endParaRPr lang="en-US" sz="2000" dirty="0">
              <a:latin typeface="Constantia" charset="0"/>
              <a:ea typeface="MS PGothic" charset="0"/>
            </a:endParaRPr>
          </a:p>
          <a:p>
            <a:r>
              <a:rPr lang="en-US" sz="2000" dirty="0">
                <a:latin typeface="Constantia" charset="0"/>
                <a:ea typeface="MS PGothic" charset="0"/>
              </a:rPr>
              <a:t>Tiny tablets so take 3 or 4 at a time</a:t>
            </a:r>
          </a:p>
          <a:p>
            <a:r>
              <a:rPr lang="en-US" sz="2000" dirty="0">
                <a:latin typeface="Constantia" charset="0"/>
                <a:ea typeface="MS PGothic" charset="0"/>
              </a:rPr>
              <a:t>Can be crushed for </a:t>
            </a:r>
            <a:r>
              <a:rPr lang="en-US" sz="2000" smtClean="0">
                <a:latin typeface="Constantia" charset="0"/>
                <a:ea typeface="MS PGothic" charset="0"/>
              </a:rPr>
              <a:t>kids  </a:t>
            </a:r>
          </a:p>
          <a:p>
            <a:pPr marL="0" indent="0">
              <a:buNone/>
            </a:pPr>
            <a:r>
              <a:rPr lang="en-US" sz="2000" smtClean="0">
                <a:latin typeface="Constantia" charset="0"/>
                <a:ea typeface="MS PGothic" charset="0"/>
              </a:rPr>
              <a:t> </a:t>
            </a:r>
            <a:r>
              <a:rPr lang="en-US" sz="2000" dirty="0" err="1" smtClean="0">
                <a:latin typeface="Constantia" charset="0"/>
                <a:ea typeface="MS PGothic" charset="0"/>
              </a:rPr>
              <a:t>kristen</a:t>
            </a:r>
            <a:endParaRPr lang="en-US" sz="2000" dirty="0">
              <a:latin typeface="Constantia" charset="0"/>
              <a:ea typeface="MS PGothic" charset="0"/>
            </a:endParaRPr>
          </a:p>
          <a:p>
            <a:endParaRPr lang="en-US" sz="2000" dirty="0"/>
          </a:p>
        </p:txBody>
      </p:sp>
      <p:pic>
        <p:nvPicPr>
          <p:cNvPr id="4" name="Picture 6" descr="Picture 366.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699000" y="2878667"/>
            <a:ext cx="1398868" cy="2264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3"/>
          <a:stretch>
            <a:fillRect/>
          </a:stretch>
        </p:blipFill>
        <p:spPr>
          <a:xfrm>
            <a:off x="6269567" y="205979"/>
            <a:ext cx="2688167" cy="3657158"/>
          </a:xfrm>
          <a:prstGeom prst="rect">
            <a:avLst/>
          </a:prstGeom>
        </p:spPr>
      </p:pic>
    </p:spTree>
    <p:extLst>
      <p:ext uri="{BB962C8B-B14F-4D97-AF65-F5344CB8AC3E}">
        <p14:creationId xmlns:p14="http://schemas.microsoft.com/office/powerpoint/2010/main" val="9520637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Title 1"/>
          <p:cNvSpPr>
            <a:spLocks noGrp="1"/>
          </p:cNvSpPr>
          <p:nvPr>
            <p:ph type="title"/>
          </p:nvPr>
        </p:nvSpPr>
        <p:spPr>
          <a:xfrm>
            <a:off x="355600" y="172111"/>
            <a:ext cx="5943600" cy="708422"/>
          </a:xfrm>
        </p:spPr>
        <p:txBody>
          <a:bodyPr/>
          <a:lstStyle/>
          <a:p>
            <a:r>
              <a:rPr lang="en-US" sz="3200" dirty="0">
                <a:latin typeface="Calibri" charset="0"/>
              </a:rPr>
              <a:t>Starter Kit For The Little Ones </a:t>
            </a:r>
          </a:p>
        </p:txBody>
      </p:sp>
      <p:graphicFrame>
        <p:nvGraphicFramePr>
          <p:cNvPr id="3074" name="Object 3"/>
          <p:cNvGraphicFramePr>
            <a:graphicFrameLocks noChangeAspect="1"/>
          </p:cNvGraphicFramePr>
          <p:nvPr>
            <p:extLst>
              <p:ext uri="{D42A27DB-BD31-4B8C-83A1-F6EECF244321}">
                <p14:modId xmlns:p14="http://schemas.microsoft.com/office/powerpoint/2010/main" val="1824317797"/>
              </p:ext>
            </p:extLst>
          </p:nvPr>
        </p:nvGraphicFramePr>
        <p:xfrm>
          <a:off x="211666" y="2506134"/>
          <a:ext cx="2667000" cy="2413000"/>
        </p:xfrm>
        <a:graphic>
          <a:graphicData uri="http://schemas.openxmlformats.org/presentationml/2006/ole">
            <mc:AlternateContent xmlns:mc="http://schemas.openxmlformats.org/markup-compatibility/2006">
              <mc:Choice xmlns:v="urn:schemas-microsoft-com:vml" Requires="v">
                <p:oleObj spid="_x0000_s28692" name="Photo Editor Photo" r:id="rId3" imgW="10136015" imgH="10085714" progId="MSPhotoEd.3">
                  <p:embed/>
                </p:oleObj>
              </mc:Choice>
              <mc:Fallback>
                <p:oleObj name="Photo Editor Photo" r:id="rId3" imgW="10136015" imgH="10085714" progId="MSPhotoEd.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1666" y="2506134"/>
                        <a:ext cx="2667000" cy="2413000"/>
                      </a:xfrm>
                      <a:prstGeom prst="rect">
                        <a:avLst/>
                      </a:prstGeom>
                      <a:noFill/>
                      <a:ln>
                        <a:noFill/>
                      </a:ln>
                      <a:effectLst/>
                    </p:spPr>
                  </p:pic>
                </p:oleObj>
              </mc:Fallback>
            </mc:AlternateContent>
          </a:graphicData>
        </a:graphic>
      </p:graphicFrame>
      <p:pic>
        <p:nvPicPr>
          <p:cNvPr id="3076" name="Picture 3" descr="vita C.jpg"/>
          <p:cNvPicPr>
            <a:picLocks noGrp="1" noChangeAspect="1"/>
          </p:cNvPicPr>
          <p:nvPr>
            <p:ph idx="1"/>
          </p:nvPr>
        </p:nvPicPr>
        <p:blipFill>
          <a:blip r:embed="rId5">
            <a:extLst>
              <a:ext uri="{28A0092B-C50C-407E-A947-70E740481C1C}">
                <a14:useLocalDpi xmlns:a14="http://schemas.microsoft.com/office/drawing/2010/main" val="0"/>
              </a:ext>
            </a:extLst>
          </a:blip>
          <a:srcRect/>
          <a:stretch>
            <a:fillRect/>
          </a:stretch>
        </p:blipFill>
        <p:spPr>
          <a:xfrm>
            <a:off x="3626589" y="3234267"/>
            <a:ext cx="1760753" cy="1639624"/>
          </a:xfrm>
          <a:noFill/>
        </p:spPr>
      </p:pic>
      <p:pic>
        <p:nvPicPr>
          <p:cNvPr id="3077" name="Picture 8" descr="http://images.shaklee.com/canada/highres/weight/56246.jpg?primaryTab=training&amp;secondaryTab=library"/>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11340" y="3234268"/>
            <a:ext cx="1783080" cy="1680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8" name="Picture 10" descr="http://images.shaklee.com/canada/highres/weight/56000.jpg?primaryTab=training&amp;secondaryTab=library"/>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75296" y="3691468"/>
            <a:ext cx="1936044" cy="1452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2753360" y="994271"/>
            <a:ext cx="5941060" cy="2369880"/>
          </a:xfrm>
          <a:prstGeom prst="rect">
            <a:avLst/>
          </a:prstGeom>
          <a:noFill/>
          <a:ln>
            <a:solidFill>
              <a:schemeClr val="accent6">
                <a:lumMod val="75000"/>
              </a:schemeClr>
            </a:solidFill>
          </a:ln>
        </p:spPr>
        <p:txBody>
          <a:bodyPr wrap="square">
            <a:spAutoFit/>
          </a:bodyPr>
          <a:lstStyle/>
          <a:p>
            <a:pPr>
              <a:defRPr/>
            </a:pPr>
            <a:r>
              <a:rPr lang="en-US" sz="2000" dirty="0" smtClean="0">
                <a:latin typeface="Arial" pitchFamily="34" charset="0"/>
                <a:ea typeface="+mn-ea"/>
                <a:cs typeface="Arial" pitchFamily="34" charset="0"/>
              </a:rPr>
              <a:t>	</a:t>
            </a:r>
          </a:p>
          <a:p>
            <a:pPr>
              <a:defRPr/>
            </a:pPr>
            <a:r>
              <a:rPr lang="en-US" sz="2000" dirty="0">
                <a:latin typeface="Arial" pitchFamily="34" charset="0"/>
                <a:cs typeface="Arial" pitchFamily="34" charset="0"/>
              </a:rPr>
              <a:t>	</a:t>
            </a:r>
            <a:r>
              <a:rPr lang="en-US" sz="2000" dirty="0" err="1" smtClean="0">
                <a:latin typeface="Arial" pitchFamily="34" charset="0"/>
                <a:ea typeface="+mn-ea"/>
                <a:cs typeface="Arial" pitchFamily="34" charset="0"/>
              </a:rPr>
              <a:t>Incredivites</a:t>
            </a:r>
            <a:r>
              <a:rPr lang="en-US" sz="2000" dirty="0" smtClean="0">
                <a:latin typeface="Arial" pitchFamily="34" charset="0"/>
                <a:ea typeface="+mn-ea"/>
                <a:cs typeface="Arial" pitchFamily="34" charset="0"/>
              </a:rPr>
              <a:t> </a:t>
            </a:r>
            <a:r>
              <a:rPr lang="en-US" sz="2000" dirty="0">
                <a:latin typeface="Arial" pitchFamily="34" charset="0"/>
                <a:ea typeface="+mn-ea"/>
                <a:cs typeface="Arial" pitchFamily="34" charset="0"/>
              </a:rPr>
              <a:t>Chewable </a:t>
            </a:r>
            <a:r>
              <a:rPr lang="en-US" sz="2000" dirty="0" smtClean="0">
                <a:latin typeface="Arial" pitchFamily="34" charset="0"/>
                <a:ea typeface="+mn-ea"/>
                <a:cs typeface="Arial" pitchFamily="34" charset="0"/>
              </a:rPr>
              <a:t>Multi</a:t>
            </a:r>
          </a:p>
          <a:p>
            <a:pPr>
              <a:defRPr/>
            </a:pPr>
            <a:endParaRPr lang="en-US" sz="800" dirty="0">
              <a:latin typeface="Arial" pitchFamily="34" charset="0"/>
              <a:ea typeface="+mn-ea"/>
              <a:cs typeface="Arial" pitchFamily="34" charset="0"/>
            </a:endParaRPr>
          </a:p>
          <a:p>
            <a:pPr>
              <a:defRPr/>
            </a:pPr>
            <a:r>
              <a:rPr lang="en-US" sz="2000" dirty="0" smtClean="0">
                <a:latin typeface="Arial" pitchFamily="34" charset="0"/>
                <a:ea typeface="+mn-ea"/>
                <a:cs typeface="Arial" pitchFamily="34" charset="0"/>
              </a:rPr>
              <a:t>	Mighty </a:t>
            </a:r>
            <a:r>
              <a:rPr lang="en-US" sz="2000" dirty="0">
                <a:latin typeface="Arial" pitchFamily="34" charset="0"/>
                <a:ea typeface="+mn-ea"/>
                <a:cs typeface="Arial" pitchFamily="34" charset="0"/>
              </a:rPr>
              <a:t>Smarts Omega </a:t>
            </a:r>
            <a:r>
              <a:rPr lang="en-US" sz="2000" dirty="0" smtClean="0">
                <a:latin typeface="Arial" pitchFamily="34" charset="0"/>
                <a:ea typeface="+mn-ea"/>
                <a:cs typeface="Arial" pitchFamily="34" charset="0"/>
              </a:rPr>
              <a:t>3 DHA </a:t>
            </a:r>
            <a:r>
              <a:rPr lang="en-US" sz="2000" dirty="0">
                <a:latin typeface="Arial" pitchFamily="34" charset="0"/>
                <a:ea typeface="+mn-ea"/>
                <a:cs typeface="Arial" pitchFamily="34" charset="0"/>
              </a:rPr>
              <a:t>Chews </a:t>
            </a:r>
            <a:endParaRPr lang="en-US" sz="2000" dirty="0" smtClean="0">
              <a:latin typeface="Arial" pitchFamily="34" charset="0"/>
              <a:ea typeface="+mn-ea"/>
              <a:cs typeface="Arial" pitchFamily="34" charset="0"/>
            </a:endParaRPr>
          </a:p>
          <a:p>
            <a:pPr>
              <a:defRPr/>
            </a:pPr>
            <a:endParaRPr lang="en-US" sz="800" dirty="0">
              <a:latin typeface="Arial" pitchFamily="34" charset="0"/>
              <a:ea typeface="+mn-ea"/>
              <a:cs typeface="Arial" pitchFamily="34" charset="0"/>
            </a:endParaRPr>
          </a:p>
          <a:p>
            <a:pPr>
              <a:defRPr/>
            </a:pPr>
            <a:r>
              <a:rPr lang="en-US" sz="2000" dirty="0" smtClean="0">
                <a:latin typeface="Arial" pitchFamily="34" charset="0"/>
                <a:ea typeface="+mn-ea"/>
                <a:cs typeface="Arial" pitchFamily="34" charset="0"/>
              </a:rPr>
              <a:t>	Chewable </a:t>
            </a:r>
            <a:r>
              <a:rPr lang="en-US" sz="2000" dirty="0">
                <a:latin typeface="Arial" pitchFamily="34" charset="0"/>
                <a:ea typeface="+mn-ea"/>
                <a:cs typeface="Arial" pitchFamily="34" charset="0"/>
              </a:rPr>
              <a:t>C </a:t>
            </a:r>
            <a:endParaRPr lang="en-US" sz="2000" dirty="0" smtClean="0">
              <a:latin typeface="Arial" pitchFamily="34" charset="0"/>
              <a:ea typeface="+mn-ea"/>
              <a:cs typeface="Arial" pitchFamily="34" charset="0"/>
            </a:endParaRPr>
          </a:p>
          <a:p>
            <a:pPr>
              <a:defRPr/>
            </a:pPr>
            <a:endParaRPr lang="en-US" sz="800" dirty="0">
              <a:latin typeface="Arial" pitchFamily="34" charset="0"/>
              <a:ea typeface="+mn-ea"/>
              <a:cs typeface="Arial" pitchFamily="34" charset="0"/>
            </a:endParaRPr>
          </a:p>
          <a:p>
            <a:pPr>
              <a:defRPr/>
            </a:pPr>
            <a:r>
              <a:rPr lang="en-US" sz="2000" dirty="0" smtClean="0">
                <a:latin typeface="Arial" pitchFamily="34" charset="0"/>
                <a:ea typeface="+mn-ea"/>
                <a:cs typeface="Arial" pitchFamily="34" charset="0"/>
              </a:rPr>
              <a:t>	And </a:t>
            </a:r>
            <a:r>
              <a:rPr lang="en-US" sz="2000" dirty="0">
                <a:latin typeface="Arial" pitchFamily="34" charset="0"/>
                <a:ea typeface="+mn-ea"/>
                <a:cs typeface="Arial" pitchFamily="34" charset="0"/>
              </a:rPr>
              <a:t>some healthy breakfast shakes and </a:t>
            </a:r>
            <a:r>
              <a:rPr lang="en-US" sz="2000" dirty="0" smtClean="0">
                <a:latin typeface="Arial" pitchFamily="34" charset="0"/>
                <a:ea typeface="+mn-ea"/>
                <a:cs typeface="Arial" pitchFamily="34" charset="0"/>
              </a:rPr>
              <a:t>bars</a:t>
            </a:r>
            <a:r>
              <a:rPr lang="en-US" sz="2400" dirty="0">
                <a:latin typeface="Arial" pitchFamily="34" charset="0"/>
                <a:ea typeface="+mn-ea"/>
                <a:cs typeface="Arial" pitchFamily="34" charset="0"/>
              </a:rPr>
              <a:t>	</a:t>
            </a:r>
            <a:r>
              <a:rPr lang="en-US" sz="2000" dirty="0">
                <a:latin typeface="Arial" pitchFamily="34" charset="0"/>
                <a:ea typeface="+mn-ea"/>
                <a:cs typeface="Arial" pitchFamily="34" charset="0"/>
              </a:rPr>
              <a:t>		</a:t>
            </a:r>
            <a:endParaRPr lang="en-US" sz="2400" dirty="0">
              <a:latin typeface="Arial" pitchFamily="34" charset="0"/>
              <a:ea typeface="+mn-ea"/>
              <a:cs typeface="Arial" pitchFamily="34" charset="0"/>
            </a:endParaRPr>
          </a:p>
        </p:txBody>
      </p:sp>
      <p:sp>
        <p:nvSpPr>
          <p:cNvPr id="2" name="TextBox 1"/>
          <p:cNvSpPr txBox="1"/>
          <p:nvPr/>
        </p:nvSpPr>
        <p:spPr>
          <a:xfrm>
            <a:off x="6911340" y="355599"/>
            <a:ext cx="1352127" cy="369332"/>
          </a:xfrm>
          <a:prstGeom prst="rect">
            <a:avLst/>
          </a:prstGeom>
          <a:noFill/>
          <a:ln>
            <a:solidFill>
              <a:schemeClr val="accent6">
                <a:lumMod val="75000"/>
              </a:schemeClr>
            </a:solidFill>
          </a:ln>
        </p:spPr>
        <p:txBody>
          <a:bodyPr wrap="square" rtlCol="0">
            <a:spAutoFit/>
          </a:bodyPr>
          <a:lstStyle/>
          <a:p>
            <a:r>
              <a:rPr lang="en-US" dirty="0" smtClean="0"/>
              <a:t>$80 to $100</a:t>
            </a:r>
            <a:endParaRPr lang="en-US" dirty="0"/>
          </a:p>
        </p:txBody>
      </p:sp>
    </p:spTree>
    <p:extLst>
      <p:ext uri="{BB962C8B-B14F-4D97-AF65-F5344CB8AC3E}">
        <p14:creationId xmlns:p14="http://schemas.microsoft.com/office/powerpoint/2010/main" val="2795380299"/>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423333"/>
            <a:ext cx="7653867" cy="1134534"/>
          </a:xfrm>
          <a:ln>
            <a:solidFill>
              <a:srgbClr val="FF0000"/>
            </a:solidFill>
          </a:ln>
        </p:spPr>
        <p:txBody>
          <a:bodyPr>
            <a:normAutofit/>
          </a:bodyPr>
          <a:lstStyle/>
          <a:p>
            <a:r>
              <a:rPr lang="en-US" sz="3200" dirty="0" smtClean="0"/>
              <a:t>Healthy Immune </a:t>
            </a:r>
            <a:r>
              <a:rPr lang="en-US" sz="3200" dirty="0" smtClean="0"/>
              <a:t>Products for </a:t>
            </a:r>
            <a:r>
              <a:rPr lang="en-US" sz="3200" dirty="0" smtClean="0"/>
              <a:t>Teens and Kids Who Can Swallow Tablets</a:t>
            </a:r>
            <a:endParaRPr lang="en-US" sz="3200" dirty="0"/>
          </a:p>
        </p:txBody>
      </p:sp>
      <p:pic>
        <p:nvPicPr>
          <p:cNvPr id="4" name="Content Placeholder 3"/>
          <p:cNvPicPr>
            <a:picLocks noGrp="1" noChangeAspect="1"/>
          </p:cNvPicPr>
          <p:nvPr>
            <p:ph idx="1"/>
          </p:nvPr>
        </p:nvPicPr>
        <p:blipFill>
          <a:blip r:embed="rId2"/>
          <a:srcRect l="-61221" r="-61221"/>
          <a:stretch>
            <a:fillRect/>
          </a:stretch>
        </p:blipFill>
        <p:spPr>
          <a:xfrm>
            <a:off x="5767621" y="2850445"/>
            <a:ext cx="4686894" cy="2145327"/>
          </a:xfrm>
        </p:spPr>
      </p:pic>
      <p:sp>
        <p:nvSpPr>
          <p:cNvPr id="5" name="TextBox 4"/>
          <p:cNvSpPr txBox="1"/>
          <p:nvPr/>
        </p:nvSpPr>
        <p:spPr>
          <a:xfrm>
            <a:off x="304801" y="1850404"/>
            <a:ext cx="7653867" cy="2985433"/>
          </a:xfrm>
          <a:prstGeom prst="rect">
            <a:avLst/>
          </a:prstGeom>
          <a:noFill/>
        </p:spPr>
        <p:txBody>
          <a:bodyPr wrap="square" rtlCol="0">
            <a:spAutoFit/>
          </a:bodyPr>
          <a:lstStyle/>
          <a:p>
            <a:pPr marL="285750" indent="-285750">
              <a:buFont typeface="Arial"/>
              <a:buChar char="•"/>
            </a:pPr>
            <a:r>
              <a:rPr lang="en-US" sz="2400" dirty="0" smtClean="0"/>
              <a:t>Vita C Sustained Release ( 500 mg ) 				</a:t>
            </a:r>
            <a:r>
              <a:rPr lang="en-US" sz="2400" dirty="0"/>
              <a:t>	</a:t>
            </a:r>
            <a:r>
              <a:rPr lang="en-US" sz="2400" dirty="0" smtClean="0"/>
              <a:t>	or Vitalized Immunity </a:t>
            </a:r>
          </a:p>
          <a:p>
            <a:pPr marL="342900" indent="-342900">
              <a:buFont typeface="Arial"/>
              <a:buChar char="•"/>
            </a:pPr>
            <a:r>
              <a:rPr lang="en-US" sz="2400" dirty="0" smtClean="0"/>
              <a:t>Vita Lea Multi-Vitamin/ Mineral </a:t>
            </a:r>
            <a:r>
              <a:rPr lang="en-US" sz="2400" dirty="0" err="1" smtClean="0"/>
              <a:t>sml</a:t>
            </a:r>
            <a:endParaRPr lang="en-US" sz="2400" dirty="0" smtClean="0"/>
          </a:p>
          <a:p>
            <a:pPr marL="342900" indent="-342900">
              <a:buFont typeface="Arial"/>
              <a:buChar char="•"/>
            </a:pPr>
            <a:r>
              <a:rPr lang="en-US" sz="2400" dirty="0" err="1" smtClean="0"/>
              <a:t>Nutriferon</a:t>
            </a:r>
            <a:r>
              <a:rPr lang="en-US" sz="2400" dirty="0" smtClean="0"/>
              <a:t> </a:t>
            </a:r>
            <a:r>
              <a:rPr lang="en-US" sz="2400" dirty="0" smtClean="0"/>
              <a:t>Natural Interferon Immune </a:t>
            </a:r>
            <a:r>
              <a:rPr lang="en-US" sz="2400" dirty="0" smtClean="0"/>
              <a:t>Booster</a:t>
            </a:r>
          </a:p>
          <a:p>
            <a:pPr marL="342900" indent="-342900">
              <a:buFont typeface="Arial"/>
              <a:buChar char="•"/>
            </a:pPr>
            <a:r>
              <a:rPr lang="en-US" sz="2400" dirty="0" smtClean="0"/>
              <a:t>	</a:t>
            </a:r>
            <a:r>
              <a:rPr lang="en-US" sz="2400" dirty="0" err="1" smtClean="0"/>
              <a:t>Optiflora</a:t>
            </a:r>
            <a:r>
              <a:rPr lang="en-US" sz="2400" dirty="0" smtClean="0"/>
              <a:t> </a:t>
            </a:r>
            <a:r>
              <a:rPr lang="en-US" sz="2400" dirty="0" smtClean="0"/>
              <a:t>Probiotic Capsule						</a:t>
            </a:r>
            <a:endParaRPr lang="en-US" sz="2400" dirty="0" smtClean="0"/>
          </a:p>
          <a:p>
            <a:pPr marL="285750" indent="-285750">
              <a:buFont typeface="Arial"/>
              <a:buChar char="•"/>
            </a:pPr>
            <a:r>
              <a:rPr lang="en-US" sz="2400" dirty="0" smtClean="0"/>
              <a:t> Life Shake											</a:t>
            </a:r>
            <a:r>
              <a:rPr lang="en-US" sz="2400" dirty="0" smtClean="0"/>
              <a:t>												</a:t>
            </a:r>
            <a:endParaRPr lang="en-US" sz="2000" dirty="0" smtClean="0"/>
          </a:p>
          <a:p>
            <a:pPr marL="285750" indent="-285750">
              <a:buFont typeface="Arial"/>
              <a:buChar char="•"/>
            </a:pPr>
            <a:endParaRPr lang="en-US" sz="2000" dirty="0"/>
          </a:p>
        </p:txBody>
      </p:sp>
    </p:spTree>
    <p:extLst>
      <p:ext uri="{BB962C8B-B14F-4D97-AF65-F5344CB8AC3E}">
        <p14:creationId xmlns:p14="http://schemas.microsoft.com/office/powerpoint/2010/main" val="30165165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7067" y="297182"/>
            <a:ext cx="8449733" cy="1207465"/>
          </a:xfrm>
        </p:spPr>
        <p:txBody>
          <a:bodyPr>
            <a:normAutofit fontScale="90000"/>
          </a:bodyPr>
          <a:lstStyle/>
          <a:p>
            <a:pPr algn="l"/>
            <a:r>
              <a:rPr lang="en-US" sz="2800" dirty="0" smtClean="0"/>
              <a:t>We Really Should be Taking Better Care of Our Children’s </a:t>
            </a:r>
            <a:r>
              <a:rPr lang="en-US" sz="2800" dirty="0"/>
              <a:t>Brains</a:t>
            </a:r>
            <a:br>
              <a:rPr lang="en-US" sz="2800" dirty="0"/>
            </a:br>
            <a:r>
              <a:rPr lang="en-US" sz="2800" dirty="0" smtClean="0"/>
              <a:t>	</a:t>
            </a:r>
            <a:r>
              <a:rPr lang="en-US" sz="2200" b="1" dirty="0" smtClean="0"/>
              <a:t>The </a:t>
            </a:r>
            <a:r>
              <a:rPr lang="en-US" sz="2200" b="1" dirty="0"/>
              <a:t>quality and health of our brains  determines the quality of children’s </a:t>
            </a:r>
            <a:r>
              <a:rPr lang="en-US" sz="2200" b="1" dirty="0" smtClean="0"/>
              <a:t>		lives</a:t>
            </a:r>
            <a:r>
              <a:rPr lang="en-US" sz="2200" b="1" dirty="0"/>
              <a:t>,  their ability to </a:t>
            </a:r>
            <a:r>
              <a:rPr lang="en-US" sz="2200" b="1" dirty="0" smtClean="0"/>
              <a:t>have friends, to learn, to earn </a:t>
            </a:r>
            <a:r>
              <a:rPr lang="en-US" sz="2200" b="1" dirty="0"/>
              <a:t>a living . </a:t>
            </a:r>
            <a:r>
              <a:rPr lang="en-US" sz="2200" dirty="0" smtClean="0"/>
              <a:t> </a:t>
            </a:r>
            <a:r>
              <a:rPr lang="en-US" sz="2200" dirty="0"/>
              <a:t/>
            </a:r>
            <a:br>
              <a:rPr lang="en-US" sz="2200" dirty="0"/>
            </a:br>
            <a:endParaRPr lang="en-US" sz="2200" dirty="0"/>
          </a:p>
        </p:txBody>
      </p:sp>
      <p:sp>
        <p:nvSpPr>
          <p:cNvPr id="3" name="Content Placeholder 2"/>
          <p:cNvSpPr>
            <a:spLocks noGrp="1"/>
          </p:cNvSpPr>
          <p:nvPr>
            <p:ph idx="1"/>
          </p:nvPr>
        </p:nvSpPr>
        <p:spPr>
          <a:xfrm>
            <a:off x="237067" y="1369181"/>
            <a:ext cx="7956247" cy="3568096"/>
          </a:xfrm>
        </p:spPr>
        <p:txBody>
          <a:bodyPr>
            <a:normAutofit fontScale="92500" lnSpcReduction="20000"/>
          </a:bodyPr>
          <a:lstStyle/>
          <a:p>
            <a:r>
              <a:rPr lang="en-US" sz="2000" dirty="0" smtClean="0"/>
              <a:t>60</a:t>
            </a:r>
            <a:r>
              <a:rPr lang="en-US" sz="2000" dirty="0"/>
              <a:t>% of all the energy a baby expends is concentrated in the brain</a:t>
            </a:r>
            <a:r>
              <a:rPr lang="en-US" sz="2000" dirty="0" smtClean="0"/>
              <a:t>.</a:t>
            </a:r>
          </a:p>
          <a:p>
            <a:r>
              <a:rPr lang="en-US" sz="2000" dirty="0"/>
              <a:t>If babies’ bodies grew at the same rapid pace as their brains, they would weigh 170 pounds by one month of </a:t>
            </a:r>
            <a:r>
              <a:rPr lang="en-US" sz="2000" dirty="0" smtClean="0"/>
              <a:t>age.</a:t>
            </a:r>
          </a:p>
          <a:p>
            <a:r>
              <a:rPr lang="en-US" sz="2000" dirty="0" smtClean="0"/>
              <a:t>It </a:t>
            </a:r>
            <a:r>
              <a:rPr lang="en-US" sz="2000" dirty="0"/>
              <a:t>is estimated that about </a:t>
            </a:r>
            <a:r>
              <a:rPr lang="en-US" sz="2000" dirty="0" smtClean="0"/>
              <a:t>10-15% </a:t>
            </a:r>
            <a:r>
              <a:rPr lang="en-US" sz="2000" dirty="0"/>
              <a:t>of children and teens are depressed at any given time. </a:t>
            </a:r>
            <a:endParaRPr lang="en-US" sz="2000" dirty="0" smtClean="0"/>
          </a:p>
          <a:p>
            <a:r>
              <a:rPr lang="en-US" sz="2000" dirty="0"/>
              <a:t> As any parent can attest, teen brains are not fully formed. It isn’t until about the age of 25 that the human brain reaches full maturity</a:t>
            </a:r>
            <a:endParaRPr lang="en-US" sz="2000" dirty="0" smtClean="0"/>
          </a:p>
          <a:p>
            <a:r>
              <a:rPr lang="en-US" sz="2000" dirty="0"/>
              <a:t>The number of young people aged 15-16 with depression nearly doubled between the 1980s and the 2000s </a:t>
            </a:r>
            <a:endParaRPr lang="en-US" sz="2000" dirty="0" smtClean="0"/>
          </a:p>
          <a:p>
            <a:r>
              <a:rPr lang="en-US" sz="2000" dirty="0" smtClean="0"/>
              <a:t>80% of college students are sleep deprived</a:t>
            </a:r>
          </a:p>
          <a:p>
            <a:r>
              <a:rPr lang="en-US" sz="2000" dirty="0" smtClean="0"/>
              <a:t>     36% reported feeling so depressed it was difficult to function</a:t>
            </a:r>
          </a:p>
          <a:p>
            <a:r>
              <a:rPr lang="en-US" sz="2000" dirty="0" smtClean="0"/>
              <a:t>     50% eat too much fat which can lead to cognitive decline</a:t>
            </a:r>
          </a:p>
        </p:txBody>
      </p:sp>
      <p:pic>
        <p:nvPicPr>
          <p:cNvPr id="4" name="Picture 3"/>
          <p:cNvPicPr>
            <a:picLocks noChangeAspect="1"/>
          </p:cNvPicPr>
          <p:nvPr/>
        </p:nvPicPr>
        <p:blipFill>
          <a:blip r:embed="rId2"/>
          <a:stretch>
            <a:fillRect/>
          </a:stretch>
        </p:blipFill>
        <p:spPr>
          <a:xfrm>
            <a:off x="7653694" y="3318933"/>
            <a:ext cx="1280452" cy="1659466"/>
          </a:xfrm>
          <a:prstGeom prst="rect">
            <a:avLst/>
          </a:prstGeom>
        </p:spPr>
      </p:pic>
    </p:spTree>
    <p:extLst>
      <p:ext uri="{BB962C8B-B14F-4D97-AF65-F5344CB8AC3E}">
        <p14:creationId xmlns:p14="http://schemas.microsoft.com/office/powerpoint/2010/main" val="36362249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47333" y="330110"/>
            <a:ext cx="6891867" cy="1464821"/>
          </a:xfrm>
          <a:ln>
            <a:solidFill>
              <a:srgbClr val="FF0000"/>
            </a:solidFill>
          </a:ln>
        </p:spPr>
        <p:txBody>
          <a:bodyPr>
            <a:noAutofit/>
          </a:bodyPr>
          <a:lstStyle/>
          <a:p>
            <a:r>
              <a:rPr lang="en-US" sz="2800" b="1" dirty="0"/>
              <a:t>Our Children’s Brains – Birth through College</a:t>
            </a:r>
            <a:br>
              <a:rPr lang="en-US" sz="2800" b="1" dirty="0"/>
            </a:br>
            <a:r>
              <a:rPr lang="en-US" sz="2800" b="1" dirty="0">
                <a:solidFill>
                  <a:srgbClr val="FF0000"/>
                </a:solidFill>
              </a:rPr>
              <a:t>STILL UNDER </a:t>
            </a:r>
            <a:r>
              <a:rPr lang="en-US" sz="2800" b="1" dirty="0" smtClean="0">
                <a:solidFill>
                  <a:srgbClr val="FF0000"/>
                </a:solidFill>
              </a:rPr>
              <a:t>CONSTRUCTION</a:t>
            </a:r>
            <a:endParaRPr lang="en-US" sz="2800" b="1" dirty="0"/>
          </a:p>
        </p:txBody>
      </p:sp>
      <p:sp>
        <p:nvSpPr>
          <p:cNvPr id="3" name="Subtitle 2"/>
          <p:cNvSpPr>
            <a:spLocks noGrp="1"/>
          </p:cNvSpPr>
          <p:nvPr>
            <p:ph type="subTitle" idx="1"/>
          </p:nvPr>
        </p:nvSpPr>
        <p:spPr>
          <a:xfrm>
            <a:off x="329184" y="2184398"/>
            <a:ext cx="8318754" cy="3190833"/>
          </a:xfrm>
        </p:spPr>
        <p:txBody>
          <a:bodyPr>
            <a:normAutofit/>
          </a:bodyPr>
          <a:lstStyle/>
          <a:p>
            <a:pPr marL="257175" indent="-257175" algn="l">
              <a:buFont typeface="Arial" panose="020B0604020202020204" pitchFamily="34" charset="0"/>
              <a:buChar char="•"/>
            </a:pPr>
            <a:r>
              <a:rPr lang="en-US" sz="2000" dirty="0" smtClean="0">
                <a:solidFill>
                  <a:schemeClr val="tx1"/>
                </a:solidFill>
              </a:rPr>
              <a:t>Age 2-3: Massive growth, 80% of adult volume, over 700 neural connections a second.  Develops language skills and social skills.  Brain begins to “prune”;</a:t>
            </a:r>
          </a:p>
          <a:p>
            <a:pPr marL="257175" indent="-257175" algn="l">
              <a:buFont typeface="Arial" panose="020B0604020202020204" pitchFamily="34" charset="0"/>
              <a:buChar char="•"/>
            </a:pPr>
            <a:r>
              <a:rPr lang="en-US" sz="2000" dirty="0" smtClean="0">
                <a:solidFill>
                  <a:schemeClr val="tx1"/>
                </a:solidFill>
              </a:rPr>
              <a:t>Preteen: 2</a:t>
            </a:r>
            <a:r>
              <a:rPr lang="en-US" sz="2000" baseline="30000" dirty="0" smtClean="0">
                <a:solidFill>
                  <a:schemeClr val="tx1"/>
                </a:solidFill>
              </a:rPr>
              <a:t>nd</a:t>
            </a:r>
            <a:r>
              <a:rPr lang="en-US" sz="2000" dirty="0" smtClean="0">
                <a:solidFill>
                  <a:schemeClr val="tx1"/>
                </a:solidFill>
              </a:rPr>
              <a:t> burst of neuron growth.  </a:t>
            </a:r>
            <a:r>
              <a:rPr lang="en-US" sz="2000" u="sng" dirty="0" smtClean="0">
                <a:solidFill>
                  <a:schemeClr val="tx1"/>
                </a:solidFill>
              </a:rPr>
              <a:t>Begins</a:t>
            </a:r>
            <a:r>
              <a:rPr lang="en-US" sz="2000" dirty="0" smtClean="0">
                <a:solidFill>
                  <a:schemeClr val="tx1"/>
                </a:solidFill>
              </a:rPr>
              <a:t> developing social interaction skills, decision making, planning, evaluating risks, abstract skills (see themselves through the eyes of others). Require 9-10 hours of sleep, developing short term to long term memory skills. Brain begins to “prune” </a:t>
            </a:r>
            <a:r>
              <a:rPr lang="en-US" sz="2000" u="sng" dirty="0" smtClean="0">
                <a:solidFill>
                  <a:schemeClr val="tx1"/>
                </a:solidFill>
              </a:rPr>
              <a:t>through early 20’s</a:t>
            </a:r>
            <a:r>
              <a:rPr lang="en-US" sz="2000" dirty="0" smtClean="0">
                <a:solidFill>
                  <a:schemeClr val="tx1"/>
                </a:solidFill>
              </a:rPr>
              <a:t>.  “Use it or lose it”.           jean</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984" y="105870"/>
            <a:ext cx="2010251" cy="1190907"/>
          </a:xfrm>
          <a:prstGeom prst="rect">
            <a:avLst/>
          </a:prstGeom>
        </p:spPr>
      </p:pic>
    </p:spTree>
    <p:extLst>
      <p:ext uri="{BB962C8B-B14F-4D97-AF65-F5344CB8AC3E}">
        <p14:creationId xmlns:p14="http://schemas.microsoft.com/office/powerpoint/2010/main" val="11844666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587829" y="350440"/>
            <a:ext cx="6362794" cy="1349828"/>
          </a:xfrm>
          <a:solidFill>
            <a:schemeClr val="bg1"/>
          </a:solidFill>
          <a:ln>
            <a:solidFill>
              <a:schemeClr val="accent2">
                <a:lumMod val="75000"/>
              </a:schemeClr>
            </a:solidFill>
          </a:ln>
        </p:spPr>
        <p:txBody>
          <a:bodyPr>
            <a:normAutofit fontScale="90000"/>
          </a:bodyPr>
          <a:lstStyle/>
          <a:p>
            <a:r>
              <a:rPr lang="en-US" sz="4000" dirty="0">
                <a:latin typeface="Calibri" charset="0"/>
              </a:rPr>
              <a:t> </a:t>
            </a:r>
            <a:r>
              <a:rPr lang="en-US" sz="3600" dirty="0">
                <a:latin typeface="Calibri" charset="0"/>
              </a:rPr>
              <a:t>Healthy Brains Need</a:t>
            </a:r>
            <a:r>
              <a:rPr lang="en-US" sz="3600" dirty="0" smtClean="0">
                <a:latin typeface="Calibri" charset="0"/>
              </a:rPr>
              <a:t>…</a:t>
            </a:r>
            <a:r>
              <a:rPr lang="en-US" sz="4000" dirty="0" smtClean="0">
                <a:latin typeface="Calibri" charset="0"/>
              </a:rPr>
              <a:t/>
            </a:r>
            <a:br>
              <a:rPr lang="en-US" sz="4000" dirty="0" smtClean="0">
                <a:latin typeface="Calibri" charset="0"/>
              </a:rPr>
            </a:br>
            <a:r>
              <a:rPr lang="en-US" sz="2000" dirty="0"/>
              <a:t>Living with your brain in mind:  Just as a car needs maintenance to run, </a:t>
            </a:r>
            <a:r>
              <a:rPr lang="en-US" sz="2000" dirty="0" smtClean="0"/>
              <a:t>the brain </a:t>
            </a:r>
            <a:r>
              <a:rPr lang="en-US" sz="2000" dirty="0"/>
              <a:t>needs regular maintenance to perform its </a:t>
            </a:r>
            <a:r>
              <a:rPr lang="en-US" sz="2000" dirty="0" smtClean="0"/>
              <a:t>chores and premium fuel to run well</a:t>
            </a:r>
            <a:r>
              <a:rPr lang="en-US" sz="2000" dirty="0"/>
              <a:t/>
            </a:r>
            <a:br>
              <a:rPr lang="en-US" sz="2000" dirty="0"/>
            </a:br>
            <a:endParaRPr lang="en-US" sz="2000" dirty="0">
              <a:latin typeface="Calibri" charset="0"/>
            </a:endParaRPr>
          </a:p>
        </p:txBody>
      </p:sp>
      <p:sp>
        <p:nvSpPr>
          <p:cNvPr id="37891" name="Content Placeholder 2"/>
          <p:cNvSpPr>
            <a:spLocks noGrp="1"/>
          </p:cNvSpPr>
          <p:nvPr>
            <p:ph idx="1"/>
          </p:nvPr>
        </p:nvSpPr>
        <p:spPr>
          <a:xfrm>
            <a:off x="457200" y="1780090"/>
            <a:ext cx="8686800" cy="3394472"/>
          </a:xfrm>
        </p:spPr>
        <p:txBody>
          <a:bodyPr>
            <a:normAutofit fontScale="55000" lnSpcReduction="20000"/>
          </a:bodyPr>
          <a:lstStyle/>
          <a:p>
            <a:pPr eaLnBrk="1" hangingPunct="1"/>
            <a:r>
              <a:rPr lang="en-US" sz="2800" b="1" dirty="0" smtClean="0">
                <a:latin typeface="Calibri" charset="0"/>
              </a:rPr>
              <a:t>Rest</a:t>
            </a:r>
            <a:r>
              <a:rPr lang="en-US" sz="2800" dirty="0" smtClean="0">
                <a:latin typeface="Calibri" charset="0"/>
              </a:rPr>
              <a:t> – </a:t>
            </a:r>
            <a:r>
              <a:rPr lang="en-US" sz="2600" dirty="0" smtClean="0">
                <a:latin typeface="Calibri" charset="0"/>
              </a:rPr>
              <a:t>Restorative, Brain reorganizes during sleep</a:t>
            </a:r>
            <a:endParaRPr lang="en-US" sz="2600" dirty="0">
              <a:latin typeface="Calibri" charset="0"/>
            </a:endParaRPr>
          </a:p>
          <a:p>
            <a:r>
              <a:rPr lang="en-US" sz="2800" b="1" dirty="0" smtClean="0">
                <a:latin typeface="Calibri" charset="0"/>
              </a:rPr>
              <a:t>Exercise</a:t>
            </a:r>
            <a:r>
              <a:rPr lang="en-US" sz="2800" dirty="0" smtClean="0">
                <a:latin typeface="Calibri" charset="0"/>
              </a:rPr>
              <a:t> - </a:t>
            </a:r>
            <a:r>
              <a:rPr lang="en-US" sz="2800" dirty="0"/>
              <a:t> </a:t>
            </a:r>
            <a:r>
              <a:rPr lang="en-US" sz="2600" dirty="0"/>
              <a:t>improves mood and sleep, and reduces stress and anxiety. Problems in these areas frequently cause or contribute to cognitive impairment</a:t>
            </a:r>
            <a:r>
              <a:rPr lang="en-US" sz="2800" dirty="0"/>
              <a:t>.</a:t>
            </a:r>
            <a:endParaRPr lang="en-US" sz="2800" dirty="0">
              <a:latin typeface="Calibri" charset="0"/>
            </a:endParaRPr>
          </a:p>
          <a:p>
            <a:r>
              <a:rPr lang="en-US" sz="2800" b="1" dirty="0">
                <a:latin typeface="Calibri" charset="0"/>
              </a:rPr>
              <a:t>Toxin-free </a:t>
            </a:r>
            <a:r>
              <a:rPr lang="en-US" sz="2800" b="1" dirty="0" smtClean="0">
                <a:latin typeface="Calibri" charset="0"/>
              </a:rPr>
              <a:t>environment </a:t>
            </a:r>
            <a:r>
              <a:rPr lang="en-US" sz="2800" dirty="0" smtClean="0">
                <a:latin typeface="Calibri" charset="0"/>
              </a:rPr>
              <a:t>– </a:t>
            </a:r>
            <a:r>
              <a:rPr lang="en-US" sz="2600" dirty="0" smtClean="0">
                <a:latin typeface="Calibri" charset="0"/>
              </a:rPr>
              <a:t>Household toxins linked to</a:t>
            </a:r>
            <a:r>
              <a:rPr lang="en-US" sz="2600" dirty="0"/>
              <a:t> lower scores on tests of intelligence, memory and attention; poorer performance in school; and in many cases behavior problems. </a:t>
            </a:r>
            <a:endParaRPr lang="en-US" sz="2600" dirty="0">
              <a:latin typeface="Calibri" charset="0"/>
            </a:endParaRPr>
          </a:p>
          <a:p>
            <a:r>
              <a:rPr lang="en-US" sz="2800" b="1" dirty="0">
                <a:latin typeface="Calibri" charset="0"/>
              </a:rPr>
              <a:t>Healthy diet from </a:t>
            </a:r>
            <a:r>
              <a:rPr lang="ja-JP" altLang="en-US" sz="2800" b="1" dirty="0">
                <a:latin typeface="Calibri" charset="0"/>
              </a:rPr>
              <a:t>“</a:t>
            </a:r>
            <a:r>
              <a:rPr lang="en-US" sz="2800" b="1" dirty="0">
                <a:latin typeface="Calibri" charset="0"/>
              </a:rPr>
              <a:t>real food </a:t>
            </a:r>
            <a:r>
              <a:rPr lang="ja-JP" altLang="en-US" sz="2800" b="1" dirty="0" smtClean="0">
                <a:latin typeface="Calibri" charset="0"/>
              </a:rPr>
              <a:t>”</a:t>
            </a:r>
            <a:r>
              <a:rPr lang="en-US" sz="2900" b="1" dirty="0" smtClean="0"/>
              <a:t> </a:t>
            </a:r>
          </a:p>
          <a:p>
            <a:pPr marL="0" indent="0">
              <a:buNone/>
            </a:pPr>
            <a:r>
              <a:rPr lang="en-US" sz="2900" dirty="0"/>
              <a:t>	</a:t>
            </a:r>
            <a:r>
              <a:rPr lang="en-US" sz="2600" u="sng" dirty="0" smtClean="0"/>
              <a:t>Good fuel for the brain </a:t>
            </a:r>
            <a:r>
              <a:rPr lang="en-US" sz="2600" dirty="0" smtClean="0"/>
              <a:t>- high-quality </a:t>
            </a:r>
            <a:r>
              <a:rPr lang="en-US" sz="2600" dirty="0"/>
              <a:t>foods that contain lots of vitamins, minerals, and </a:t>
            </a:r>
            <a:r>
              <a:rPr lang="en-US" sz="2600" dirty="0" smtClean="0"/>
              <a:t>	antioxidants </a:t>
            </a:r>
            <a:r>
              <a:rPr lang="en-US" sz="2600" dirty="0"/>
              <a:t>nourishes </a:t>
            </a:r>
            <a:r>
              <a:rPr lang="en-US" sz="2600" dirty="0" smtClean="0"/>
              <a:t>	the </a:t>
            </a:r>
            <a:r>
              <a:rPr lang="en-US" sz="2600" dirty="0"/>
              <a:t>brain and protects it from oxidative </a:t>
            </a:r>
            <a:r>
              <a:rPr lang="en-US" sz="2600" dirty="0" smtClean="0"/>
              <a:t>stress.  </a:t>
            </a:r>
          </a:p>
          <a:p>
            <a:pPr marL="0" indent="0">
              <a:buNone/>
            </a:pPr>
            <a:r>
              <a:rPr lang="en-US" sz="2600" dirty="0"/>
              <a:t>	</a:t>
            </a:r>
            <a:r>
              <a:rPr lang="en-US" sz="2600" u="sng" dirty="0" smtClean="0"/>
              <a:t>Bad fuel for the brain </a:t>
            </a:r>
            <a:r>
              <a:rPr lang="en-US" sz="2600" dirty="0" smtClean="0"/>
              <a:t>- Multiple </a:t>
            </a:r>
            <a:r>
              <a:rPr lang="en-US" sz="2600" dirty="0"/>
              <a:t>studies have found a correlation between a diet high </a:t>
            </a:r>
            <a:r>
              <a:rPr lang="en-US" sz="2600" dirty="0" smtClean="0"/>
              <a:t>in refined sugars and 	impaired </a:t>
            </a:r>
            <a:r>
              <a:rPr lang="en-US" sz="2600" dirty="0"/>
              <a:t>brain function — and even a worsening of symptoms of mood </a:t>
            </a:r>
            <a:r>
              <a:rPr lang="en-US" sz="2600" dirty="0" smtClean="0"/>
              <a:t>disorders</a:t>
            </a:r>
            <a:r>
              <a:rPr lang="en-US" sz="2600" dirty="0"/>
              <a:t>, </a:t>
            </a:r>
            <a:r>
              <a:rPr lang="en-US" sz="2600" dirty="0" smtClean="0"/>
              <a:t>	such </a:t>
            </a:r>
            <a:r>
              <a:rPr lang="en-US" sz="2600" dirty="0"/>
              <a:t>as </a:t>
            </a:r>
            <a:r>
              <a:rPr lang="en-US" sz="2600" dirty="0" smtClean="0"/>
              <a:t>depression.</a:t>
            </a:r>
          </a:p>
          <a:p>
            <a:r>
              <a:rPr lang="en-US" sz="2600" b="1" dirty="0" smtClean="0">
                <a:latin typeface="Calibri" charset="0"/>
              </a:rPr>
              <a:t>Hydration - </a:t>
            </a:r>
            <a:r>
              <a:rPr lang="en-US" sz="2600" dirty="0"/>
              <a:t>Lack of water to the brain </a:t>
            </a:r>
            <a:r>
              <a:rPr lang="en-US" sz="2600" dirty="0" smtClean="0"/>
              <a:t>can causes problems </a:t>
            </a:r>
            <a:r>
              <a:rPr lang="en-US" sz="2600" dirty="0"/>
              <a:t>with focus, memory, brain fatigue and brain fog, as well as headaches, sleep issues, anger, </a:t>
            </a:r>
            <a:r>
              <a:rPr lang="en-US" sz="2600" dirty="0" smtClean="0"/>
              <a:t>depression</a:t>
            </a:r>
            <a:r>
              <a:rPr lang="en-US" sz="2600" dirty="0"/>
              <a:t>.</a:t>
            </a:r>
            <a:endParaRPr lang="en-US" sz="2600" b="1" dirty="0">
              <a:latin typeface="Calibri" charset="0"/>
            </a:endParaRPr>
          </a:p>
          <a:p>
            <a:pPr eaLnBrk="1" hangingPunct="1"/>
            <a:r>
              <a:rPr lang="en-US" sz="2800" b="1" dirty="0">
                <a:latin typeface="Calibri" charset="0"/>
              </a:rPr>
              <a:t>Essential nutrients too critical to leave to chance</a:t>
            </a:r>
            <a:r>
              <a:rPr lang="en-US" b="1" dirty="0">
                <a:latin typeface="Calibri" charset="0"/>
              </a:rPr>
              <a:t>. </a:t>
            </a:r>
            <a:r>
              <a:rPr lang="en-US" b="1" dirty="0" smtClean="0">
                <a:latin typeface="Calibri" charset="0"/>
              </a:rPr>
              <a:t>  </a:t>
            </a:r>
            <a:r>
              <a:rPr lang="en-US" dirty="0" smtClean="0">
                <a:latin typeface="Calibri" charset="0"/>
              </a:rPr>
              <a:t>					jean </a:t>
            </a:r>
            <a:endParaRPr lang="en-US" sz="2000" dirty="0">
              <a:latin typeface="Calibri" charset="0"/>
            </a:endParaRPr>
          </a:p>
        </p:txBody>
      </p:sp>
      <p:pic>
        <p:nvPicPr>
          <p:cNvPr id="2" name="Picture 1"/>
          <p:cNvPicPr>
            <a:picLocks noChangeAspect="1"/>
          </p:cNvPicPr>
          <p:nvPr/>
        </p:nvPicPr>
        <p:blipFill>
          <a:blip r:embed="rId2"/>
          <a:stretch>
            <a:fillRect/>
          </a:stretch>
        </p:blipFill>
        <p:spPr>
          <a:xfrm>
            <a:off x="6950623" y="-64634"/>
            <a:ext cx="2099034" cy="1764902"/>
          </a:xfrm>
          <a:prstGeom prst="rect">
            <a:avLst/>
          </a:prstGeom>
        </p:spPr>
      </p:pic>
    </p:spTree>
    <p:extLst>
      <p:ext uri="{BB962C8B-B14F-4D97-AF65-F5344CB8AC3E}">
        <p14:creationId xmlns:p14="http://schemas.microsoft.com/office/powerpoint/2010/main" val="715629450"/>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205979"/>
            <a:ext cx="6129866" cy="857250"/>
          </a:xfrm>
          <a:ln>
            <a:solidFill>
              <a:srgbClr val="008000"/>
            </a:solidFill>
          </a:ln>
        </p:spPr>
        <p:txBody>
          <a:bodyPr>
            <a:normAutofit/>
          </a:bodyPr>
          <a:lstStyle/>
          <a:p>
            <a:r>
              <a:rPr lang="en-US" sz="3600" dirty="0"/>
              <a:t>Nutritional </a:t>
            </a:r>
            <a:r>
              <a:rPr lang="en-US" sz="3600" dirty="0" smtClean="0"/>
              <a:t>Needs of the Brain</a:t>
            </a:r>
            <a:endParaRPr lang="en-US" sz="3600" dirty="0"/>
          </a:p>
        </p:txBody>
      </p:sp>
      <p:sp>
        <p:nvSpPr>
          <p:cNvPr id="3" name="Content Placeholder 2"/>
          <p:cNvSpPr>
            <a:spLocks noGrp="1"/>
          </p:cNvSpPr>
          <p:nvPr>
            <p:ph idx="1"/>
          </p:nvPr>
        </p:nvSpPr>
        <p:spPr>
          <a:xfrm>
            <a:off x="287867" y="1200151"/>
            <a:ext cx="8619066" cy="3659716"/>
          </a:xfrm>
        </p:spPr>
        <p:txBody>
          <a:bodyPr>
            <a:normAutofit/>
          </a:bodyPr>
          <a:lstStyle/>
          <a:p>
            <a:pPr marL="257175" indent="-257175">
              <a:buFont typeface="Arial" panose="020B0604020202020204" pitchFamily="34" charset="0"/>
              <a:buChar char="•"/>
            </a:pPr>
            <a:r>
              <a:rPr lang="en-US" sz="2000" dirty="0" smtClean="0"/>
              <a:t>Protein </a:t>
            </a:r>
            <a:r>
              <a:rPr lang="en-US" sz="2000" dirty="0"/>
              <a:t>– Neurons communicate with each other via protein. </a:t>
            </a:r>
            <a:r>
              <a:rPr lang="en-US" sz="2000" dirty="0" smtClean="0"/>
              <a:t>			Stabilizes mood </a:t>
            </a:r>
            <a:r>
              <a:rPr lang="en-US" sz="2000" dirty="0"/>
              <a:t>swings and hyperactivity;</a:t>
            </a:r>
          </a:p>
          <a:p>
            <a:pPr marL="257175" indent="-257175">
              <a:buFont typeface="Arial" panose="020B0604020202020204" pitchFamily="34" charset="0"/>
              <a:buChar char="•"/>
            </a:pPr>
            <a:r>
              <a:rPr lang="en-US" sz="2000" dirty="0"/>
              <a:t>Vitamin C – Essential in production of neurotransmitters (focus and concentration)</a:t>
            </a:r>
          </a:p>
          <a:p>
            <a:pPr marL="257175" indent="-257175">
              <a:buFont typeface="Arial" panose="020B0604020202020204" pitchFamily="34" charset="0"/>
              <a:buChar char="•"/>
            </a:pPr>
            <a:r>
              <a:rPr lang="en-US" sz="2000" dirty="0"/>
              <a:t>Vitamin D – The “brain vitamin” </a:t>
            </a:r>
            <a:r>
              <a:rPr lang="en-US" sz="2000" dirty="0" smtClean="0"/>
              <a:t>-- memory</a:t>
            </a:r>
            <a:r>
              <a:rPr lang="en-US" sz="2000" dirty="0"/>
              <a:t>, mood and </a:t>
            </a:r>
            <a:r>
              <a:rPr lang="en-US" sz="2000" dirty="0" smtClean="0"/>
              <a:t>problem-solving</a:t>
            </a:r>
            <a:endParaRPr lang="en-US" sz="2000" dirty="0"/>
          </a:p>
          <a:p>
            <a:pPr marL="257175" indent="-257175">
              <a:buFont typeface="Arial" panose="020B0604020202020204" pitchFamily="34" charset="0"/>
              <a:buChar char="•"/>
            </a:pPr>
            <a:r>
              <a:rPr lang="en-US" sz="2000" dirty="0"/>
              <a:t>Vitamin B’s – Production of Serotonin. Deficiency causes anxiety, insomnia</a:t>
            </a:r>
            <a:r>
              <a:rPr lang="en-US" sz="2000" dirty="0" smtClean="0"/>
              <a:t>,	 				low </a:t>
            </a:r>
            <a:r>
              <a:rPr lang="en-US" sz="2000" dirty="0"/>
              <a:t>self esteem</a:t>
            </a:r>
          </a:p>
          <a:p>
            <a:pPr marL="257175" indent="-257175">
              <a:buFont typeface="Arial" panose="020B0604020202020204" pitchFamily="34" charset="0"/>
              <a:buChar char="•"/>
            </a:pPr>
            <a:r>
              <a:rPr lang="en-US" sz="2000" dirty="0"/>
              <a:t>Omega 3’s – 8% of brain – support cell structure, increase production of neurotransmitters, blunts inflammatory damage.  Deficiency linked to aggressive behavior and depression.</a:t>
            </a:r>
          </a:p>
          <a:p>
            <a:pPr marL="257175" indent="-257175">
              <a:buFont typeface="Arial" panose="020B0604020202020204" pitchFamily="34" charset="0"/>
              <a:buChar char="•"/>
            </a:pPr>
            <a:endParaRPr lang="en-US" sz="2000" dirty="0"/>
          </a:p>
          <a:p>
            <a:pPr marL="257175" indent="-257175">
              <a:buFont typeface="Arial" panose="020B0604020202020204" pitchFamily="34" charset="0"/>
              <a:buChar char="•"/>
            </a:pPr>
            <a:endParaRPr lang="en-US" sz="2000" dirty="0"/>
          </a:p>
          <a:p>
            <a:pPr marL="257175" indent="-257175">
              <a:buFont typeface="Arial" panose="020B0604020202020204" pitchFamily="34" charset="0"/>
              <a:buChar char="•"/>
            </a:pPr>
            <a:endParaRPr lang="en-US" sz="2000" dirty="0"/>
          </a:p>
          <a:p>
            <a:endParaRPr lang="en-US" sz="2000" dirty="0"/>
          </a:p>
        </p:txBody>
      </p:sp>
      <p:pic>
        <p:nvPicPr>
          <p:cNvPr id="4" name="Picture 3"/>
          <p:cNvPicPr>
            <a:picLocks noChangeAspect="1"/>
          </p:cNvPicPr>
          <p:nvPr/>
        </p:nvPicPr>
        <p:blipFill>
          <a:blip r:embed="rId2"/>
          <a:stretch>
            <a:fillRect/>
          </a:stretch>
        </p:blipFill>
        <p:spPr>
          <a:xfrm>
            <a:off x="7010401" y="191162"/>
            <a:ext cx="1896532" cy="1744133"/>
          </a:xfrm>
          <a:prstGeom prst="rect">
            <a:avLst/>
          </a:prstGeom>
        </p:spPr>
      </p:pic>
    </p:spTree>
    <p:extLst>
      <p:ext uri="{BB962C8B-B14F-4D97-AF65-F5344CB8AC3E}">
        <p14:creationId xmlns:p14="http://schemas.microsoft.com/office/powerpoint/2010/main" val="32090948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5143500"/>
          </a:xfrm>
          <a:prstGeom prst="rect">
            <a:avLst/>
          </a:prstGeom>
        </p:spPr>
      </p:pic>
      <p:sp>
        <p:nvSpPr>
          <p:cNvPr id="3" name="Content Placeholder 2"/>
          <p:cNvSpPr>
            <a:spLocks noGrp="1"/>
          </p:cNvSpPr>
          <p:nvPr>
            <p:ph idx="1"/>
          </p:nvPr>
        </p:nvSpPr>
        <p:spPr/>
        <p:txBody>
          <a:bodyPr/>
          <a:lstStyle/>
          <a:p>
            <a:pPr marL="0" indent="0" algn="ctr">
              <a:buNone/>
            </a:pPr>
            <a:r>
              <a:rPr lang="en-US" dirty="0" smtClean="0"/>
              <a:t>Happiness cannot be traveled to, owned, earned, worn or consumed. </a:t>
            </a:r>
          </a:p>
          <a:p>
            <a:pPr marL="0" indent="0" algn="ctr">
              <a:buNone/>
            </a:pPr>
            <a:r>
              <a:rPr lang="en-US" dirty="0" smtClean="0"/>
              <a:t>Happiness is the spiritual experience of living every minute with love, grace, and gratitude.</a:t>
            </a:r>
          </a:p>
          <a:p>
            <a:pPr marL="0" indent="0" algn="ctr">
              <a:buNone/>
            </a:pPr>
            <a:endParaRPr lang="en-US" b="1" i="1" dirty="0"/>
          </a:p>
          <a:p>
            <a:pPr marL="0" indent="0" algn="ctr">
              <a:buNone/>
            </a:pPr>
            <a:r>
              <a:rPr lang="en-US" b="1" i="1" dirty="0" smtClean="0"/>
              <a:t>-</a:t>
            </a:r>
            <a:r>
              <a:rPr lang="en-US" sz="2400" b="1" i="1" dirty="0"/>
              <a:t>Denis </a:t>
            </a:r>
            <a:r>
              <a:rPr lang="en-US" sz="2400" b="1" i="1" dirty="0" err="1"/>
              <a:t>Waitley</a:t>
            </a:r>
            <a:endParaRPr lang="en-US" sz="2400" dirty="0"/>
          </a:p>
        </p:txBody>
      </p:sp>
    </p:spTree>
    <p:extLst>
      <p:ext uri="{BB962C8B-B14F-4D97-AF65-F5344CB8AC3E}">
        <p14:creationId xmlns:p14="http://schemas.microsoft.com/office/powerpoint/2010/main" val="92610729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6189133" y="3162564"/>
            <a:ext cx="1980936" cy="1980936"/>
          </a:xfrm>
          <a:prstGeom prst="rect">
            <a:avLst/>
          </a:prstGeom>
        </p:spPr>
      </p:pic>
      <p:sp>
        <p:nvSpPr>
          <p:cNvPr id="8194" name="Title 1"/>
          <p:cNvSpPr>
            <a:spLocks noGrp="1"/>
          </p:cNvSpPr>
          <p:nvPr>
            <p:ph type="title"/>
          </p:nvPr>
        </p:nvSpPr>
        <p:spPr>
          <a:xfrm>
            <a:off x="186269" y="208096"/>
            <a:ext cx="5833533" cy="765572"/>
          </a:xfrm>
          <a:solidFill>
            <a:schemeClr val="accent1">
              <a:lumMod val="40000"/>
              <a:lumOff val="60000"/>
            </a:schemeClr>
          </a:solidFill>
          <a:ln w="28575">
            <a:solidFill>
              <a:schemeClr val="tx1"/>
            </a:solidFill>
          </a:ln>
        </p:spPr>
        <p:txBody>
          <a:bodyPr>
            <a:normAutofit/>
          </a:bodyPr>
          <a:lstStyle/>
          <a:p>
            <a:pPr eaLnBrk="1" hangingPunct="1">
              <a:defRPr/>
            </a:pPr>
            <a:r>
              <a:rPr lang="en-US" sz="3200" dirty="0" smtClean="0">
                <a:ea typeface="+mj-ea"/>
              </a:rPr>
              <a:t>Nutrients for Optimal Learning</a:t>
            </a:r>
          </a:p>
        </p:txBody>
      </p:sp>
      <p:sp>
        <p:nvSpPr>
          <p:cNvPr id="8195" name="Content Placeholder 2"/>
          <p:cNvSpPr>
            <a:spLocks noGrp="1"/>
          </p:cNvSpPr>
          <p:nvPr>
            <p:ph idx="1"/>
          </p:nvPr>
        </p:nvSpPr>
        <p:spPr>
          <a:xfrm>
            <a:off x="321733" y="1202267"/>
            <a:ext cx="8229600" cy="3771900"/>
          </a:xfrm>
        </p:spPr>
        <p:txBody>
          <a:bodyPr>
            <a:normAutofit fontScale="92500" lnSpcReduction="20000"/>
          </a:bodyPr>
          <a:lstStyle/>
          <a:p>
            <a:pPr eaLnBrk="1" hangingPunct="1">
              <a:buFont typeface="Arial" pitchFamily="34" charset="0"/>
              <a:buNone/>
              <a:defRPr/>
            </a:pPr>
            <a:r>
              <a:rPr lang="en-US" sz="2600" b="1" dirty="0" smtClean="0">
                <a:ea typeface="+mn-ea"/>
              </a:rPr>
              <a:t>Omega 3 Fatty Acids </a:t>
            </a:r>
          </a:p>
          <a:p>
            <a:pPr lvl="1" eaLnBrk="1" hangingPunct="1">
              <a:buFont typeface="Arial" pitchFamily="34" charset="0"/>
              <a:buChar char="•"/>
              <a:defRPr/>
            </a:pPr>
            <a:r>
              <a:rPr lang="en-US" sz="2400" dirty="0" smtClean="0">
                <a:ea typeface="+mn-ea"/>
              </a:rPr>
              <a:t>Omega Guard</a:t>
            </a:r>
          </a:p>
          <a:p>
            <a:pPr lvl="1" eaLnBrk="1" hangingPunct="1">
              <a:buFont typeface="Arial" pitchFamily="34" charset="0"/>
              <a:buChar char="•"/>
              <a:defRPr/>
            </a:pPr>
            <a:r>
              <a:rPr lang="en-US" sz="2400" dirty="0" smtClean="0">
                <a:ea typeface="+mn-ea"/>
              </a:rPr>
              <a:t>Mighty Smarts ( chewable )</a:t>
            </a:r>
          </a:p>
          <a:p>
            <a:pPr marL="349250" lvl="1" indent="-349250" eaLnBrk="1" hangingPunct="1">
              <a:buFont typeface="Arial" pitchFamily="34" charset="0"/>
              <a:buNone/>
              <a:defRPr/>
            </a:pPr>
            <a:r>
              <a:rPr lang="en-US" sz="2600" b="1" dirty="0" smtClean="0">
                <a:ea typeface="+mn-ea"/>
              </a:rPr>
              <a:t>B Vitamins</a:t>
            </a:r>
          </a:p>
          <a:p>
            <a:pPr marL="749300" lvl="2" indent="-349250" eaLnBrk="1" hangingPunct="1">
              <a:buFont typeface="Arial" pitchFamily="34" charset="0"/>
              <a:buChar char="•"/>
              <a:defRPr/>
            </a:pPr>
            <a:r>
              <a:rPr lang="en-US" dirty="0" smtClean="0">
                <a:ea typeface="+mn-ea"/>
              </a:rPr>
              <a:t>B Complex if they can swallow </a:t>
            </a:r>
          </a:p>
          <a:p>
            <a:pPr marL="749300" lvl="2" indent="-349250" eaLnBrk="1" hangingPunct="1">
              <a:buFont typeface="Arial" pitchFamily="34" charset="0"/>
              <a:buChar char="•"/>
              <a:defRPr/>
            </a:pPr>
            <a:r>
              <a:rPr lang="en-US" dirty="0" err="1" smtClean="0">
                <a:ea typeface="+mn-ea"/>
              </a:rPr>
              <a:t>Incredivites</a:t>
            </a:r>
            <a:r>
              <a:rPr lang="en-US" dirty="0" smtClean="0">
                <a:ea typeface="+mn-ea"/>
              </a:rPr>
              <a:t> Chewable Multi </a:t>
            </a:r>
          </a:p>
          <a:p>
            <a:pPr marL="749300" lvl="2" indent="-349250" eaLnBrk="1" hangingPunct="1">
              <a:buFont typeface="Arial" pitchFamily="34" charset="0"/>
              <a:buChar char="•"/>
              <a:defRPr/>
            </a:pPr>
            <a:r>
              <a:rPr lang="en-US" dirty="0" smtClean="0">
                <a:ea typeface="+mn-ea"/>
              </a:rPr>
              <a:t>Vita Lea ( tablet to swallow )</a:t>
            </a:r>
          </a:p>
          <a:p>
            <a:pPr marL="349250" lvl="2" indent="-300038" eaLnBrk="1" hangingPunct="1">
              <a:buFont typeface="Arial" pitchFamily="34" charset="0"/>
              <a:buNone/>
              <a:defRPr/>
            </a:pPr>
            <a:r>
              <a:rPr lang="en-US" sz="2600" b="1" dirty="0" smtClean="0">
                <a:ea typeface="+mn-ea"/>
              </a:rPr>
              <a:t>Protein</a:t>
            </a:r>
          </a:p>
          <a:p>
            <a:pPr marL="749300" lvl="2" indent="-349250" eaLnBrk="1" hangingPunct="1">
              <a:buFont typeface="Arial" pitchFamily="34" charset="0"/>
              <a:buChar char="•"/>
              <a:defRPr/>
            </a:pPr>
            <a:r>
              <a:rPr lang="en-US" dirty="0" smtClean="0">
                <a:ea typeface="+mn-ea"/>
              </a:rPr>
              <a:t>Energizing Soy Protein</a:t>
            </a:r>
          </a:p>
          <a:p>
            <a:pPr marL="749300" lvl="2" indent="-349250" eaLnBrk="1" hangingPunct="1">
              <a:buFont typeface="Arial" pitchFamily="34" charset="0"/>
              <a:buChar char="•"/>
              <a:defRPr/>
            </a:pPr>
            <a:r>
              <a:rPr lang="en-US" dirty="0" smtClean="0">
                <a:ea typeface="+mn-ea"/>
              </a:rPr>
              <a:t>Shaklee 180 </a:t>
            </a:r>
            <a:r>
              <a:rPr lang="en-US" dirty="0" err="1" smtClean="0">
                <a:ea typeface="+mn-ea"/>
              </a:rPr>
              <a:t>Smoothees</a:t>
            </a:r>
            <a:endParaRPr lang="en-US" dirty="0" smtClean="0">
              <a:ea typeface="+mn-ea"/>
            </a:endParaRPr>
          </a:p>
        </p:txBody>
      </p:sp>
      <p:pic>
        <p:nvPicPr>
          <p:cNvPr id="1030" name="Picture 4" descr="girl_early_learning.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114371" y="1206631"/>
            <a:ext cx="3775144" cy="1959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026" name="Object 3"/>
          <p:cNvGraphicFramePr>
            <a:graphicFrameLocks noChangeAspect="1"/>
          </p:cNvGraphicFramePr>
          <p:nvPr>
            <p:extLst>
              <p:ext uri="{D42A27DB-BD31-4B8C-83A1-F6EECF244321}">
                <p14:modId xmlns:p14="http://schemas.microsoft.com/office/powerpoint/2010/main" val="3735644435"/>
              </p:ext>
            </p:extLst>
          </p:nvPr>
        </p:nvGraphicFramePr>
        <p:xfrm>
          <a:off x="7620000" y="3318934"/>
          <a:ext cx="1524000" cy="1528101"/>
        </p:xfrm>
        <a:graphic>
          <a:graphicData uri="http://schemas.openxmlformats.org/presentationml/2006/ole">
            <mc:AlternateContent xmlns:mc="http://schemas.openxmlformats.org/markup-compatibility/2006">
              <mc:Choice xmlns:v="urn:schemas-microsoft-com:vml" Requires="v">
                <p:oleObj spid="_x0000_s1055" name="Photo Editor Photo" r:id="rId5" imgW="10136015" imgH="10085714" progId="MSPhotoEd.3">
                  <p:embed/>
                </p:oleObj>
              </mc:Choice>
              <mc:Fallback>
                <p:oleObj name="Photo Editor Photo" r:id="rId5" imgW="10136015" imgH="10085714" progId="MSPhotoEd.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20000" y="3318934"/>
                        <a:ext cx="1524000" cy="1528101"/>
                      </a:xfrm>
                      <a:prstGeom prst="rect">
                        <a:avLst/>
                      </a:prstGeom>
                      <a:noFill/>
                      <a:ln>
                        <a:noFill/>
                      </a:ln>
                      <a:effectLst/>
                    </p:spPr>
                  </p:pic>
                </p:oleObj>
              </mc:Fallback>
            </mc:AlternateContent>
          </a:graphicData>
        </a:graphic>
      </p:graphicFrame>
      <p:sp>
        <p:nvSpPr>
          <p:cNvPr id="3" name="TextBox 2"/>
          <p:cNvSpPr txBox="1"/>
          <p:nvPr/>
        </p:nvSpPr>
        <p:spPr>
          <a:xfrm>
            <a:off x="4436534" y="4690533"/>
            <a:ext cx="1481665" cy="369332"/>
          </a:xfrm>
          <a:prstGeom prst="rect">
            <a:avLst/>
          </a:prstGeom>
          <a:noFill/>
        </p:spPr>
        <p:txBody>
          <a:bodyPr wrap="square" rtlCol="0">
            <a:spAutoFit/>
          </a:bodyPr>
          <a:lstStyle/>
          <a:p>
            <a:r>
              <a:rPr lang="en-US" dirty="0" smtClean="0"/>
              <a:t>jean</a:t>
            </a:r>
            <a:endParaRPr lang="en-US" dirty="0"/>
          </a:p>
        </p:txBody>
      </p:sp>
      <p:pic>
        <p:nvPicPr>
          <p:cNvPr id="1027" name="Picture 8" descr="http://images.shaklee.com/library/20670_EnergizingSoyProtein_lo_rez.jpg?primaryTab=training&amp;secondaryTab=library"/>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81035" y="3235298"/>
            <a:ext cx="1735667" cy="1908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46769231"/>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Star-K">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 y="4426744"/>
            <a:ext cx="457200" cy="316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85444" name="Rectangle 4"/>
          <p:cNvSpPr>
            <a:spLocks noGrp="1" noChangeArrowheads="1"/>
          </p:cNvSpPr>
          <p:nvPr>
            <p:ph type="body" idx="1"/>
          </p:nvPr>
        </p:nvSpPr>
        <p:spPr>
          <a:xfrm>
            <a:off x="4504267" y="1063228"/>
            <a:ext cx="4360336" cy="3965972"/>
          </a:xfrm>
        </p:spPr>
        <p:txBody>
          <a:bodyPr>
            <a:normAutofit fontScale="92500" lnSpcReduction="20000"/>
          </a:bodyPr>
          <a:lstStyle/>
          <a:p>
            <a:pPr eaLnBrk="1" hangingPunct="1"/>
            <a:r>
              <a:rPr lang="en-US" sz="2400" dirty="0">
                <a:latin typeface="Calibri" charset="0"/>
              </a:rPr>
              <a:t>DHA is an </a:t>
            </a:r>
            <a:r>
              <a:rPr lang="en-US" sz="2200" dirty="0">
                <a:latin typeface="Calibri" charset="0"/>
              </a:rPr>
              <a:t>essential omega-3 fatty acid that affects early brain and eye development</a:t>
            </a:r>
          </a:p>
          <a:p>
            <a:pPr eaLnBrk="1" hangingPunct="1"/>
            <a:r>
              <a:rPr lang="en-US" sz="2200" dirty="0">
                <a:latin typeface="Calibri" charset="0"/>
              </a:rPr>
              <a:t>Studies show that many kids do not get enough of this important nutrient</a:t>
            </a:r>
          </a:p>
          <a:p>
            <a:pPr eaLnBrk="1" hangingPunct="1"/>
            <a:r>
              <a:rPr lang="en-US" sz="2200" dirty="0">
                <a:latin typeface="Calibri" charset="0"/>
              </a:rPr>
              <a:t>Foods high in DHA—such as sardines, tuna, and organ meats such as liver—are not kids</a:t>
            </a:r>
            <a:r>
              <a:rPr lang="ja-JP" altLang="en-US" sz="2200" dirty="0">
                <a:latin typeface="Calibri" charset="0"/>
              </a:rPr>
              <a:t>’</a:t>
            </a:r>
            <a:r>
              <a:rPr lang="en-US" sz="2200" dirty="0">
                <a:latin typeface="Calibri" charset="0"/>
              </a:rPr>
              <a:t> favorites</a:t>
            </a:r>
          </a:p>
          <a:p>
            <a:pPr eaLnBrk="1" hangingPunct="1"/>
            <a:r>
              <a:rPr lang="en-US" sz="2200" dirty="0">
                <a:latin typeface="Calibri" charset="0"/>
              </a:rPr>
              <a:t>Eating large amounts of fish can lead to unhealthy exposure to mercury and other environmental toxins, which can be especially harmful to </a:t>
            </a:r>
            <a:r>
              <a:rPr lang="en-US" sz="2200" dirty="0" smtClean="0">
                <a:latin typeface="Calibri" charset="0"/>
              </a:rPr>
              <a:t>children                    jean</a:t>
            </a:r>
            <a:endParaRPr lang="en-US" sz="2200" dirty="0">
              <a:latin typeface="Calibri" charset="0"/>
            </a:endParaRPr>
          </a:p>
          <a:p>
            <a:pPr eaLnBrk="1" hangingPunct="1"/>
            <a:endParaRPr lang="en-US" sz="2400" dirty="0">
              <a:latin typeface="Calibri" charset="0"/>
            </a:endParaRPr>
          </a:p>
          <a:p>
            <a:pPr eaLnBrk="1" hangingPunct="1">
              <a:buFont typeface="Arial" charset="0"/>
              <a:buNone/>
            </a:pPr>
            <a:endParaRPr lang="en-US" sz="2400" dirty="0">
              <a:latin typeface="Calibri" charset="0"/>
            </a:endParaRPr>
          </a:p>
          <a:p>
            <a:pPr eaLnBrk="1" hangingPunct="1">
              <a:buFontTx/>
              <a:buNone/>
            </a:pPr>
            <a:endParaRPr lang="en-US" sz="2400" dirty="0">
              <a:latin typeface="Calibri" charset="0"/>
            </a:endParaRPr>
          </a:p>
          <a:p>
            <a:pPr eaLnBrk="1" hangingPunct="1"/>
            <a:endParaRPr lang="en-US" sz="2400" dirty="0">
              <a:latin typeface="Calibri" charset="0"/>
            </a:endParaRPr>
          </a:p>
        </p:txBody>
      </p:sp>
      <p:sp>
        <p:nvSpPr>
          <p:cNvPr id="22533" name="Rectangle 5"/>
          <p:cNvSpPr>
            <a:spLocks noGrp="1" noChangeArrowheads="1"/>
          </p:cNvSpPr>
          <p:nvPr>
            <p:ph type="title"/>
          </p:nvPr>
        </p:nvSpPr>
        <p:spPr>
          <a:xfrm>
            <a:off x="228600" y="114300"/>
            <a:ext cx="8686800" cy="857250"/>
          </a:xfrm>
          <a:solidFill>
            <a:schemeClr val="accent6">
              <a:lumMod val="20000"/>
              <a:lumOff val="80000"/>
            </a:schemeClr>
          </a:solidFill>
          <a:ln>
            <a:solidFill>
              <a:schemeClr val="accent6">
                <a:lumMod val="50000"/>
              </a:schemeClr>
            </a:solidFill>
          </a:ln>
        </p:spPr>
        <p:txBody>
          <a:bodyPr/>
          <a:lstStyle/>
          <a:p>
            <a:pPr eaLnBrk="1" hangingPunct="1"/>
            <a:r>
              <a:rPr lang="en-US" dirty="0">
                <a:solidFill>
                  <a:srgbClr val="FF6600"/>
                </a:solidFill>
                <a:latin typeface="Calibri" charset="0"/>
              </a:rPr>
              <a:t> </a:t>
            </a:r>
            <a:r>
              <a:rPr lang="en-US" sz="3600" dirty="0" smtClean="0">
                <a:solidFill>
                  <a:srgbClr val="E46C0A"/>
                </a:solidFill>
                <a:latin typeface="Calibri" charset="0"/>
              </a:rPr>
              <a:t>The Importance of DHA Omegas for Kids</a:t>
            </a:r>
            <a:endParaRPr lang="en-US" sz="3600" dirty="0">
              <a:solidFill>
                <a:srgbClr val="E46C0A"/>
              </a:solidFill>
              <a:latin typeface="Calibri" charset="0"/>
              <a:cs typeface="Arial" charset="0"/>
            </a:endParaRPr>
          </a:p>
        </p:txBody>
      </p:sp>
      <p:sp>
        <p:nvSpPr>
          <p:cNvPr id="2" name="Rectangle 1"/>
          <p:cNvSpPr/>
          <p:nvPr/>
        </p:nvSpPr>
        <p:spPr>
          <a:xfrm>
            <a:off x="279400" y="1327130"/>
            <a:ext cx="4224867" cy="3693319"/>
          </a:xfrm>
          <a:prstGeom prst="rect">
            <a:avLst/>
          </a:prstGeom>
          <a:ln>
            <a:solidFill>
              <a:schemeClr val="accent6">
                <a:lumMod val="75000"/>
              </a:schemeClr>
            </a:solidFill>
          </a:ln>
        </p:spPr>
        <p:txBody>
          <a:bodyPr wrap="square">
            <a:spAutoFit/>
          </a:bodyPr>
          <a:lstStyle/>
          <a:p>
            <a:r>
              <a:rPr lang="en-US" dirty="0"/>
              <a:t> Low levels of the omega-3 fat DHA </a:t>
            </a:r>
            <a:r>
              <a:rPr lang="en-US" dirty="0" smtClean="0"/>
              <a:t>-- </a:t>
            </a:r>
            <a:r>
              <a:rPr lang="en-US" dirty="0"/>
              <a:t>associated with poorer reading, memory and behavioral problems in healthy school-aged children</a:t>
            </a:r>
          </a:p>
          <a:p>
            <a:r>
              <a:rPr lang="en-US" dirty="0"/>
              <a:t>Children who consumed an omega-3 fat supplement as infants scored higher on rule learning, vocabulary and intelligence testing at ages 3-5</a:t>
            </a:r>
          </a:p>
          <a:p>
            <a:r>
              <a:rPr lang="en-US" dirty="0" smtClean="0"/>
              <a:t> Children </a:t>
            </a:r>
            <a:r>
              <a:rPr lang="en-US" dirty="0"/>
              <a:t>with attention deficit hyperactivity disorder (ADHD) and related behavior/learning disabilities are more likely to have low omega-3 fat </a:t>
            </a:r>
            <a:r>
              <a:rPr lang="en-US" dirty="0" smtClean="0"/>
              <a:t>levels</a:t>
            </a:r>
            <a:r>
              <a:rPr lang="en-US" dirty="0"/>
              <a:t>.</a:t>
            </a:r>
            <a:r>
              <a:rPr lang="en-US" dirty="0" smtClean="0"/>
              <a:t> </a:t>
            </a:r>
          </a:p>
          <a:p>
            <a:r>
              <a:rPr lang="en-US" dirty="0" err="1" smtClean="0"/>
              <a:t>Mercola.com</a:t>
            </a:r>
            <a:endParaRPr lang="en-US" dirty="0"/>
          </a:p>
        </p:txBody>
      </p:sp>
    </p:spTree>
    <p:extLst>
      <p:ext uri="{BB962C8B-B14F-4D97-AF65-F5344CB8AC3E}">
        <p14:creationId xmlns:p14="http://schemas.microsoft.com/office/powerpoint/2010/main" val="7908215"/>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85444">
                                            <p:txEl>
                                              <p:pRg st="0" end="0"/>
                                            </p:txEl>
                                          </p:spTgt>
                                        </p:tgtEl>
                                        <p:attrNameLst>
                                          <p:attrName>style.visibility</p:attrName>
                                        </p:attrNameLst>
                                      </p:cBhvr>
                                      <p:to>
                                        <p:strVal val="visible"/>
                                      </p:to>
                                    </p:set>
                                    <p:animEffect transition="in" filter="fade">
                                      <p:cBhvr>
                                        <p:cTn id="7" dur="2000"/>
                                        <p:tgtEl>
                                          <p:spTgt spid="108544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85444">
                                            <p:txEl>
                                              <p:pRg st="1" end="1"/>
                                            </p:txEl>
                                          </p:spTgt>
                                        </p:tgtEl>
                                        <p:attrNameLst>
                                          <p:attrName>style.visibility</p:attrName>
                                        </p:attrNameLst>
                                      </p:cBhvr>
                                      <p:to>
                                        <p:strVal val="visible"/>
                                      </p:to>
                                    </p:set>
                                    <p:animEffect transition="in" filter="fade">
                                      <p:cBhvr>
                                        <p:cTn id="12" dur="2000"/>
                                        <p:tgtEl>
                                          <p:spTgt spid="1085444">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85444">
                                            <p:txEl>
                                              <p:pRg st="2" end="2"/>
                                            </p:txEl>
                                          </p:spTgt>
                                        </p:tgtEl>
                                        <p:attrNameLst>
                                          <p:attrName>style.visibility</p:attrName>
                                        </p:attrNameLst>
                                      </p:cBhvr>
                                      <p:to>
                                        <p:strVal val="visible"/>
                                      </p:to>
                                    </p:set>
                                    <p:animEffect transition="in" filter="fade">
                                      <p:cBhvr>
                                        <p:cTn id="17" dur="2000"/>
                                        <p:tgtEl>
                                          <p:spTgt spid="1085444">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85444">
                                            <p:txEl>
                                              <p:pRg st="3" end="3"/>
                                            </p:txEl>
                                          </p:spTgt>
                                        </p:tgtEl>
                                        <p:attrNameLst>
                                          <p:attrName>style.visibility</p:attrName>
                                        </p:attrNameLst>
                                      </p:cBhvr>
                                      <p:to>
                                        <p:strVal val="visible"/>
                                      </p:to>
                                    </p:set>
                                    <p:animEffect transition="in" filter="fade">
                                      <p:cBhvr>
                                        <p:cTn id="22" dur="2000"/>
                                        <p:tgtEl>
                                          <p:spTgt spid="108544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44"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a:xfrm>
            <a:off x="1447800" y="4057651"/>
            <a:ext cx="6248400" cy="594122"/>
          </a:xfrm>
          <a:solidFill>
            <a:schemeClr val="bg1"/>
          </a:solidFill>
          <a:ln w="38100">
            <a:solidFill>
              <a:schemeClr val="tx1"/>
            </a:solidFill>
            <a:miter lim="800000"/>
            <a:headEnd/>
            <a:tailEnd/>
          </a:ln>
        </p:spPr>
        <p:txBody>
          <a:bodyPr anchor="t">
            <a:normAutofit fontScale="90000"/>
          </a:bodyPr>
          <a:lstStyle/>
          <a:p>
            <a:r>
              <a:rPr lang="en-US" sz="4000" dirty="0">
                <a:latin typeface="Calibri" charset="0"/>
              </a:rPr>
              <a:t>Omega 3 Research </a:t>
            </a:r>
            <a:r>
              <a:rPr lang="en-US" sz="4000" dirty="0" smtClean="0">
                <a:latin typeface="Calibri" charset="0"/>
              </a:rPr>
              <a:t>Studies</a:t>
            </a:r>
            <a:endParaRPr lang="en-US" sz="4000" dirty="0">
              <a:latin typeface="Calibri" charset="0"/>
            </a:endParaRPr>
          </a:p>
        </p:txBody>
      </p:sp>
      <p:sp>
        <p:nvSpPr>
          <p:cNvPr id="39939" name="Content Placeholder 2"/>
          <p:cNvSpPr>
            <a:spLocks noGrp="1"/>
          </p:cNvSpPr>
          <p:nvPr>
            <p:ph idx="1"/>
          </p:nvPr>
        </p:nvSpPr>
        <p:spPr>
          <a:xfrm>
            <a:off x="381000" y="508000"/>
            <a:ext cx="5791200" cy="3263900"/>
          </a:xfrm>
          <a:solidFill>
            <a:schemeClr val="bg1"/>
          </a:solidFill>
          <a:ln w="38100">
            <a:solidFill>
              <a:schemeClr val="tx1"/>
            </a:solidFill>
            <a:miter lim="800000"/>
            <a:headEnd/>
            <a:tailEnd/>
          </a:ln>
        </p:spPr>
        <p:txBody>
          <a:bodyPr>
            <a:normAutofit/>
          </a:bodyPr>
          <a:lstStyle/>
          <a:p>
            <a:pPr>
              <a:buFontTx/>
              <a:buNone/>
            </a:pPr>
            <a:r>
              <a:rPr lang="en-US" sz="2800" dirty="0">
                <a:latin typeface="Calibri" charset="0"/>
              </a:rPr>
              <a:t>Improvements in:</a:t>
            </a:r>
          </a:p>
          <a:p>
            <a:pPr>
              <a:buFontTx/>
              <a:buNone/>
            </a:pPr>
            <a:r>
              <a:rPr lang="en-US" sz="2800" dirty="0">
                <a:latin typeface="Calibri" charset="0"/>
              </a:rPr>
              <a:t>	attention	               </a:t>
            </a:r>
            <a:r>
              <a:rPr lang="en-US" sz="2800" dirty="0" smtClean="0">
                <a:latin typeface="Calibri" charset="0"/>
              </a:rPr>
              <a:t>	vocabulary</a:t>
            </a:r>
            <a:endParaRPr lang="en-US" sz="2800" dirty="0">
              <a:latin typeface="Calibri" charset="0"/>
            </a:endParaRPr>
          </a:p>
          <a:p>
            <a:pPr>
              <a:buFontTx/>
              <a:buNone/>
            </a:pPr>
            <a:r>
              <a:rPr lang="en-US" sz="2800" dirty="0">
                <a:latin typeface="Calibri" charset="0"/>
              </a:rPr>
              <a:t>	behavior		   </a:t>
            </a:r>
            <a:r>
              <a:rPr lang="en-US" sz="2800" dirty="0" smtClean="0">
                <a:latin typeface="Calibri" charset="0"/>
              </a:rPr>
              <a:t>		concentration</a:t>
            </a:r>
            <a:endParaRPr lang="en-US" sz="2800" dirty="0">
              <a:latin typeface="Calibri" charset="0"/>
            </a:endParaRPr>
          </a:p>
          <a:p>
            <a:pPr>
              <a:buFontTx/>
              <a:buNone/>
            </a:pPr>
            <a:r>
              <a:rPr lang="en-US" sz="2800" dirty="0">
                <a:latin typeface="Calibri" charset="0"/>
              </a:rPr>
              <a:t>	less impulsive	    </a:t>
            </a:r>
            <a:r>
              <a:rPr lang="en-US" sz="2800" dirty="0" smtClean="0">
                <a:latin typeface="Calibri" charset="0"/>
              </a:rPr>
              <a:t>		calmer</a:t>
            </a:r>
            <a:endParaRPr lang="en-US" sz="2800" dirty="0">
              <a:latin typeface="Calibri" charset="0"/>
            </a:endParaRPr>
          </a:p>
          <a:p>
            <a:pPr>
              <a:buFontTx/>
              <a:buNone/>
            </a:pPr>
            <a:r>
              <a:rPr lang="en-US" sz="2800" dirty="0">
                <a:latin typeface="Calibri" charset="0"/>
              </a:rPr>
              <a:t>	dyslexia		    </a:t>
            </a:r>
            <a:r>
              <a:rPr lang="en-US" sz="2800" dirty="0" smtClean="0">
                <a:latin typeface="Calibri" charset="0"/>
              </a:rPr>
              <a:t>		depression</a:t>
            </a:r>
            <a:endParaRPr lang="en-US" sz="2800" dirty="0">
              <a:latin typeface="Calibri" charset="0"/>
            </a:endParaRPr>
          </a:p>
          <a:p>
            <a:pPr>
              <a:buFontTx/>
              <a:buNone/>
            </a:pPr>
            <a:r>
              <a:rPr lang="en-US" sz="2800" dirty="0">
                <a:latin typeface="Calibri" charset="0"/>
              </a:rPr>
              <a:t>	</a:t>
            </a:r>
            <a:r>
              <a:rPr lang="en-US" sz="2800" dirty="0" smtClean="0">
                <a:latin typeface="Calibri" charset="0"/>
              </a:rPr>
              <a:t>60</a:t>
            </a:r>
            <a:r>
              <a:rPr lang="en-US" sz="2800" dirty="0">
                <a:latin typeface="Calibri" charset="0"/>
              </a:rPr>
              <a:t>% of the brain is </a:t>
            </a:r>
            <a:r>
              <a:rPr lang="en-US" sz="2800" dirty="0" smtClean="0">
                <a:latin typeface="Calibri" charset="0"/>
              </a:rPr>
              <a:t>fat</a:t>
            </a:r>
          </a:p>
          <a:p>
            <a:pPr>
              <a:buFontTx/>
              <a:buNone/>
            </a:pPr>
            <a:endParaRPr lang="en-US" sz="2400" dirty="0" err="1" smtClean="0">
              <a:latin typeface="Calibri" charset="0"/>
            </a:endParaRPr>
          </a:p>
        </p:txBody>
      </p:sp>
      <p:pic>
        <p:nvPicPr>
          <p:cNvPr id="39940" name="Picture 3" descr="genius cartoon.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48400" y="685800"/>
            <a:ext cx="2895600" cy="2628900"/>
          </a:xfrm>
          <a:prstGeom prst="rect">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7840132" y="3539067"/>
            <a:ext cx="999067" cy="369332"/>
          </a:xfrm>
          <a:prstGeom prst="rect">
            <a:avLst/>
          </a:prstGeom>
          <a:noFill/>
        </p:spPr>
        <p:txBody>
          <a:bodyPr wrap="square" rtlCol="0">
            <a:spAutoFit/>
          </a:bodyPr>
          <a:lstStyle/>
          <a:p>
            <a:r>
              <a:rPr lang="en-US" dirty="0" smtClean="0"/>
              <a:t>jean</a:t>
            </a:r>
            <a:endParaRPr lang="en-US" dirty="0"/>
          </a:p>
        </p:txBody>
      </p:sp>
    </p:spTree>
    <p:extLst>
      <p:ext uri="{BB962C8B-B14F-4D97-AF65-F5344CB8AC3E}">
        <p14:creationId xmlns:p14="http://schemas.microsoft.com/office/powerpoint/2010/main" val="516646497"/>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p:cNvPicPr>
            <a:picLocks noChangeAspect="1" noChangeArrowheads="1"/>
          </p:cNvPicPr>
          <p:nvPr/>
        </p:nvPicPr>
        <p:blipFill>
          <a:blip r:embed="rId3">
            <a:extLst>
              <a:ext uri="{28A0092B-C50C-407E-A947-70E740481C1C}">
                <a14:useLocalDpi xmlns:a14="http://schemas.microsoft.com/office/drawing/2010/main" val="0"/>
              </a:ext>
            </a:extLst>
          </a:blip>
          <a:srcRect l="38277" t="49290" r="22533" b="28749"/>
          <a:stretch>
            <a:fillRect/>
          </a:stretch>
        </p:blipFill>
        <p:spPr bwMode="auto">
          <a:xfrm>
            <a:off x="0" y="0"/>
            <a:ext cx="9144000" cy="512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4301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0875" y="3257550"/>
            <a:ext cx="1208088" cy="188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4301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0678" y="1200150"/>
            <a:ext cx="1135591" cy="188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4301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0678" y="3257550"/>
            <a:ext cx="1135591" cy="188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43014" name="Picture 6"/>
          <p:cNvPicPr>
            <a:picLocks noChangeAspect="1" noChangeArrowheads="1"/>
          </p:cNvPicPr>
          <p:nvPr/>
        </p:nvPicPr>
        <p:blipFill>
          <a:blip r:embed="rId7">
            <a:extLst>
              <a:ext uri="{28A0092B-C50C-407E-A947-70E740481C1C}">
                <a14:useLocalDpi xmlns:a14="http://schemas.microsoft.com/office/drawing/2010/main" val="0"/>
              </a:ext>
            </a:extLst>
          </a:blip>
          <a:srcRect l="20000" r="20000"/>
          <a:stretch>
            <a:fillRect/>
          </a:stretch>
        </p:blipFill>
        <p:spPr bwMode="auto">
          <a:xfrm>
            <a:off x="3597275" y="3257550"/>
            <a:ext cx="1431926" cy="188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43015"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73275" y="1200150"/>
            <a:ext cx="1055688" cy="194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43016" name="Picture 8"/>
          <p:cNvPicPr>
            <a:picLocks noChangeAspect="1" noChangeArrowheads="1"/>
          </p:cNvPicPr>
          <p:nvPr/>
        </p:nvPicPr>
        <p:blipFill>
          <a:blip r:embed="rId9">
            <a:extLst>
              <a:ext uri="{28A0092B-C50C-407E-A947-70E740481C1C}">
                <a14:useLocalDpi xmlns:a14="http://schemas.microsoft.com/office/drawing/2010/main" val="0"/>
              </a:ext>
            </a:extLst>
          </a:blip>
          <a:srcRect l="29332" t="1999" r="20000"/>
          <a:stretch>
            <a:fillRect/>
          </a:stretch>
        </p:blipFill>
        <p:spPr bwMode="auto">
          <a:xfrm>
            <a:off x="3597275" y="1200150"/>
            <a:ext cx="1379538" cy="200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43017" name="Picture 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029200" y="2032000"/>
            <a:ext cx="441960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43018" name="Rectangle 2"/>
          <p:cNvSpPr>
            <a:spLocks/>
          </p:cNvSpPr>
          <p:nvPr/>
        </p:nvSpPr>
        <p:spPr bwMode="auto">
          <a:xfrm>
            <a:off x="5486400" y="2336801"/>
            <a:ext cx="3132138" cy="2015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3349" bIns="0"/>
          <a:lstStyle/>
          <a:p>
            <a:pPr marL="42863"/>
            <a:r>
              <a:rPr lang="ja-JP" altLang="en-US" dirty="0">
                <a:solidFill>
                  <a:srgbClr val="356209"/>
                </a:solidFill>
                <a:latin typeface="HelveticaNeueLT Std Lt" charset="0"/>
                <a:ea typeface="ヒラギノ角ゴ ProN W3" charset="0"/>
                <a:cs typeface="ヒラギノ角ゴ ProN W3" charset="0"/>
                <a:sym typeface="HelveticaNeueLT Std Lt" charset="0"/>
              </a:rPr>
              <a:t>“</a:t>
            </a:r>
            <a:r>
              <a:rPr lang="en-US" dirty="0">
                <a:solidFill>
                  <a:srgbClr val="356209"/>
                </a:solidFill>
                <a:latin typeface="HelveticaNeueLT Std Lt" charset="0"/>
                <a:ea typeface="ヒラギノ角ゴ ProN W3" charset="0"/>
                <a:cs typeface="ヒラギノ角ゴ ProN W3" charset="0"/>
                <a:sym typeface="HelveticaNeueLT Std Lt" charset="0"/>
              </a:rPr>
              <a:t>Lawsuit: Disclose PCB Levels in Fish Oil.  Group Finds Amount of Contaminant Varies Greatly Among Popular Supplement Brands</a:t>
            </a:r>
            <a:r>
              <a:rPr lang="ja-JP" altLang="en-US" dirty="0">
                <a:solidFill>
                  <a:srgbClr val="356209"/>
                </a:solidFill>
                <a:latin typeface="HelveticaNeueLT Std Lt" charset="0"/>
                <a:ea typeface="ヒラギノ角ゴ ProN W3" charset="0"/>
                <a:cs typeface="ヒラギノ角ゴ ProN W3" charset="0"/>
                <a:sym typeface="HelveticaNeueLT Std Lt" charset="0"/>
              </a:rPr>
              <a:t>”</a:t>
            </a:r>
            <a:r>
              <a:rPr lang="en-US" dirty="0">
                <a:solidFill>
                  <a:srgbClr val="356209"/>
                </a:solidFill>
                <a:latin typeface="HelveticaNeueLT Std Lt" charset="0"/>
                <a:ea typeface="ヒラギノ角ゴ ProN W3" charset="0"/>
                <a:cs typeface="ヒラギノ角ゴ ProN W3" charset="0"/>
                <a:sym typeface="HelveticaNeueLT Std Lt" charset="0"/>
              </a:rPr>
              <a:t> </a:t>
            </a:r>
            <a:br>
              <a:rPr lang="en-US" dirty="0">
                <a:solidFill>
                  <a:srgbClr val="356209"/>
                </a:solidFill>
                <a:latin typeface="HelveticaNeueLT Std Lt" charset="0"/>
                <a:ea typeface="ヒラギノ角ゴ ProN W3" charset="0"/>
                <a:cs typeface="ヒラギノ角ゴ ProN W3" charset="0"/>
                <a:sym typeface="HelveticaNeueLT Std Lt" charset="0"/>
              </a:rPr>
            </a:br>
            <a:r>
              <a:rPr lang="en-US" sz="1600" dirty="0">
                <a:solidFill>
                  <a:srgbClr val="356209"/>
                </a:solidFill>
                <a:latin typeface="HelveticaNeueLT Std Lt" charset="0"/>
                <a:ea typeface="ヒラギノ角ゴ ProN W3" charset="0"/>
                <a:cs typeface="ヒラギノ角ゴ ProN W3" charset="0"/>
                <a:sym typeface="HelveticaNeueLT Std Lt" charset="0"/>
              </a:rPr>
              <a:t>- </a:t>
            </a:r>
            <a:r>
              <a:rPr lang="en-US" sz="1600" dirty="0">
                <a:solidFill>
                  <a:srgbClr val="356209"/>
                </a:solidFill>
                <a:ea typeface="ヒラギノ角ゴ ProN W3" charset="0"/>
                <a:cs typeface="ヒラギノ角ゴ ProN W3" charset="0"/>
                <a:sym typeface="HelveticaNeueLT Std" charset="0"/>
              </a:rPr>
              <a:t>CBS May 2, 2010  	</a:t>
            </a:r>
          </a:p>
          <a:p>
            <a:pPr marL="42863"/>
            <a:r>
              <a:rPr lang="en-US" sz="1600" dirty="0">
                <a:solidFill>
                  <a:srgbClr val="356209"/>
                </a:solidFill>
                <a:ea typeface="ヒラギノ角ゴ ProN W3" charset="0"/>
                <a:cs typeface="ヒラギノ角ゴ ProN W3" charset="0"/>
                <a:sym typeface="HelveticaNeueLT Std" charset="0"/>
              </a:rPr>
              <a:t> </a:t>
            </a:r>
          </a:p>
        </p:txBody>
      </p:sp>
      <p:sp>
        <p:nvSpPr>
          <p:cNvPr id="43019" name="Rectangle 11"/>
          <p:cNvSpPr>
            <a:spLocks noGrp="1" noChangeArrowheads="1"/>
          </p:cNvSpPr>
          <p:nvPr>
            <p:ph type="title"/>
          </p:nvPr>
        </p:nvSpPr>
        <p:spPr>
          <a:xfrm>
            <a:off x="0" y="0"/>
            <a:ext cx="9144000" cy="895350"/>
          </a:xfrm>
          <a:solidFill>
            <a:srgbClr val="336699"/>
          </a:solidFill>
        </p:spPr>
        <p:txBody>
          <a:bodyPr>
            <a:noAutofit/>
          </a:bodyPr>
          <a:lstStyle/>
          <a:p>
            <a:pPr algn="l"/>
            <a:r>
              <a:rPr lang="en-US" sz="2800" dirty="0">
                <a:solidFill>
                  <a:schemeClr val="bg1"/>
                </a:solidFill>
                <a:latin typeface="Calibri" charset="0"/>
              </a:rPr>
              <a:t>Omega 3 Fish </a:t>
            </a:r>
            <a:r>
              <a:rPr lang="en-US" sz="2800" dirty="0" smtClean="0">
                <a:solidFill>
                  <a:schemeClr val="bg1"/>
                </a:solidFill>
                <a:latin typeface="Calibri" charset="0"/>
              </a:rPr>
              <a:t>Oil		</a:t>
            </a:r>
            <a:r>
              <a:rPr lang="en-US" sz="2800" b="1" dirty="0" smtClean="0">
                <a:solidFill>
                  <a:schemeClr val="bg1"/>
                </a:solidFill>
                <a:latin typeface="Calibri" charset="0"/>
              </a:rPr>
              <a:t>ALWAYS </a:t>
            </a:r>
            <a:r>
              <a:rPr lang="en-US" sz="2800" b="1" dirty="0">
                <a:solidFill>
                  <a:schemeClr val="bg1"/>
                </a:solidFill>
                <a:latin typeface="Calibri" charset="0"/>
              </a:rPr>
              <a:t>SAFE</a:t>
            </a:r>
            <a:r>
              <a:rPr lang="en-US" sz="2800" dirty="0">
                <a:solidFill>
                  <a:schemeClr val="bg1"/>
                </a:solidFill>
                <a:latin typeface="Calibri" charset="0"/>
              </a:rPr>
              <a:t> </a:t>
            </a:r>
            <a:br>
              <a:rPr lang="en-US" sz="2800" dirty="0">
                <a:solidFill>
                  <a:schemeClr val="bg1"/>
                </a:solidFill>
                <a:latin typeface="Calibri" charset="0"/>
              </a:rPr>
            </a:br>
            <a:r>
              <a:rPr lang="en-US" sz="2800" dirty="0" smtClean="0">
                <a:solidFill>
                  <a:schemeClr val="bg1"/>
                </a:solidFill>
                <a:latin typeface="Calibri" charset="0"/>
              </a:rPr>
              <a:t>	Industrial </a:t>
            </a:r>
            <a:r>
              <a:rPr lang="en-US" sz="2800" dirty="0">
                <a:solidFill>
                  <a:schemeClr val="bg1"/>
                </a:solidFill>
                <a:latin typeface="Calibri" charset="0"/>
              </a:rPr>
              <a:t>Pollutants –PCB</a:t>
            </a:r>
            <a:r>
              <a:rPr lang="ja-JP" altLang="en-US" sz="2800" dirty="0">
                <a:solidFill>
                  <a:schemeClr val="bg1"/>
                </a:solidFill>
                <a:latin typeface="Calibri" charset="0"/>
              </a:rPr>
              <a:t>’</a:t>
            </a:r>
            <a:r>
              <a:rPr lang="en-US" sz="2800" dirty="0">
                <a:solidFill>
                  <a:schemeClr val="bg1"/>
                </a:solidFill>
                <a:latin typeface="Calibri" charset="0"/>
              </a:rPr>
              <a:t>s</a:t>
            </a:r>
          </a:p>
        </p:txBody>
      </p:sp>
      <p:sp>
        <p:nvSpPr>
          <p:cNvPr id="2" name="TextBox 1"/>
          <p:cNvSpPr txBox="1"/>
          <p:nvPr/>
        </p:nvSpPr>
        <p:spPr>
          <a:xfrm>
            <a:off x="7399866" y="4351868"/>
            <a:ext cx="1218671" cy="369332"/>
          </a:xfrm>
          <a:prstGeom prst="rect">
            <a:avLst/>
          </a:prstGeom>
          <a:noFill/>
        </p:spPr>
        <p:txBody>
          <a:bodyPr wrap="square" rtlCol="0">
            <a:spAutoFit/>
          </a:bodyPr>
          <a:lstStyle/>
          <a:p>
            <a:r>
              <a:rPr lang="en-US" dirty="0" smtClean="0"/>
              <a:t>jean</a:t>
            </a:r>
            <a:endParaRPr lang="en-US" dirty="0"/>
          </a:p>
        </p:txBody>
      </p:sp>
    </p:spTree>
    <p:extLst>
      <p:ext uri="{BB962C8B-B14F-4D97-AF65-F5344CB8AC3E}">
        <p14:creationId xmlns:p14="http://schemas.microsoft.com/office/powerpoint/2010/main" val="2102342293"/>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7490" name="Text Box 2"/>
          <p:cNvSpPr txBox="1">
            <a:spLocks noChangeArrowheads="1"/>
          </p:cNvSpPr>
          <p:nvPr/>
        </p:nvSpPr>
        <p:spPr bwMode="auto">
          <a:xfrm>
            <a:off x="3251200" y="766234"/>
            <a:ext cx="5892800" cy="3877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lnSpc>
                <a:spcPct val="80000"/>
              </a:lnSpc>
              <a:spcBef>
                <a:spcPct val="20000"/>
              </a:spcBef>
            </a:pPr>
            <a:r>
              <a:rPr lang="en-US" sz="2000" b="1" dirty="0" err="1">
                <a:solidFill>
                  <a:srgbClr val="00B050"/>
                </a:solidFill>
              </a:rPr>
              <a:t>Supersmart</a:t>
            </a:r>
            <a:r>
              <a:rPr lang="en-US" sz="2000" b="1" dirty="0">
                <a:solidFill>
                  <a:srgbClr val="00B050"/>
                </a:solidFill>
              </a:rPr>
              <a:t>:</a:t>
            </a:r>
            <a:endParaRPr lang="en-US" sz="2000" dirty="0">
              <a:solidFill>
                <a:srgbClr val="00B050"/>
              </a:solidFill>
            </a:endParaRPr>
          </a:p>
          <a:p>
            <a:pPr eaLnBrk="1" hangingPunct="1">
              <a:buFontTx/>
              <a:buChar char="•"/>
            </a:pPr>
            <a:r>
              <a:rPr lang="en-US" b="1" dirty="0"/>
              <a:t>High in DHA Omega-3s for </a:t>
            </a:r>
            <a:r>
              <a:rPr lang="en-US" b="1" dirty="0" err="1"/>
              <a:t>BrainPOWer</a:t>
            </a:r>
            <a:endParaRPr lang="en-US" b="1" dirty="0"/>
          </a:p>
          <a:p>
            <a:pPr eaLnBrk="1" hangingPunct="1">
              <a:buFontTx/>
              <a:buChar char="•"/>
            </a:pPr>
            <a:r>
              <a:rPr lang="en-US" b="1" dirty="0"/>
              <a:t>DHA </a:t>
            </a:r>
            <a:r>
              <a:rPr lang="en-US" dirty="0"/>
              <a:t>helps support concentration, memory, and vision </a:t>
            </a:r>
          </a:p>
          <a:p>
            <a:pPr eaLnBrk="1" hangingPunct="1">
              <a:buFontTx/>
              <a:buChar char="•"/>
            </a:pPr>
            <a:r>
              <a:rPr lang="en-US" b="1" dirty="0"/>
              <a:t>100 mg per serving</a:t>
            </a:r>
            <a:r>
              <a:rPr lang="en-US" dirty="0"/>
              <a:t>—A level clinically proven to increase blood levels of DHA in children ages 4–12</a:t>
            </a:r>
          </a:p>
          <a:p>
            <a:pPr eaLnBrk="1" hangingPunct="1">
              <a:lnSpc>
                <a:spcPct val="80000"/>
              </a:lnSpc>
              <a:spcBef>
                <a:spcPct val="20000"/>
              </a:spcBef>
            </a:pPr>
            <a:r>
              <a:rPr lang="en-US" sz="2000" b="1" dirty="0" err="1">
                <a:solidFill>
                  <a:srgbClr val="00B050"/>
                </a:solidFill>
              </a:rPr>
              <a:t>Supersafe</a:t>
            </a:r>
            <a:r>
              <a:rPr lang="en-US" sz="2000" b="1" dirty="0">
                <a:solidFill>
                  <a:srgbClr val="00B050"/>
                </a:solidFill>
              </a:rPr>
              <a:t>:</a:t>
            </a:r>
          </a:p>
          <a:p>
            <a:pPr eaLnBrk="1" hangingPunct="1">
              <a:buFontTx/>
              <a:buChar char="•"/>
            </a:pPr>
            <a:r>
              <a:rPr lang="en-US" sz="2000" dirty="0"/>
              <a:t>Certified organic by Quality Assurance International</a:t>
            </a:r>
            <a:r>
              <a:rPr lang="en-US" sz="1400" dirty="0"/>
              <a:t>†</a:t>
            </a:r>
          </a:p>
          <a:p>
            <a:pPr eaLnBrk="1" hangingPunct="1">
              <a:buFontTx/>
              <a:buChar char="•"/>
            </a:pPr>
            <a:r>
              <a:rPr lang="en-US" sz="2000" dirty="0"/>
              <a:t>100% natural, ultra-pure DHA </a:t>
            </a:r>
          </a:p>
          <a:p>
            <a:pPr eaLnBrk="1" hangingPunct="1">
              <a:buFontTx/>
              <a:buChar char="•"/>
            </a:pPr>
            <a:r>
              <a:rPr lang="en-US" sz="2000" dirty="0"/>
              <a:t>No artificial colors, sweeteners, or </a:t>
            </a:r>
            <a:r>
              <a:rPr lang="en-US" sz="2000" dirty="0" smtClean="0"/>
              <a:t>preservatives					jean</a:t>
            </a:r>
            <a:endParaRPr lang="en-US" sz="2000" dirty="0"/>
          </a:p>
          <a:p>
            <a:pPr eaLnBrk="1" hangingPunct="1">
              <a:buFontTx/>
              <a:buChar char="•"/>
            </a:pPr>
            <a:r>
              <a:rPr lang="en-US" sz="2000" dirty="0"/>
              <a:t>Gluten </a:t>
            </a:r>
            <a:r>
              <a:rPr lang="en-US" sz="2000" dirty="0" smtClean="0"/>
              <a:t>free			</a:t>
            </a:r>
            <a:r>
              <a:rPr lang="en-US" sz="1400" dirty="0" smtClean="0"/>
              <a:t>†</a:t>
            </a:r>
            <a:r>
              <a:rPr lang="en-US" dirty="0" smtClean="0"/>
              <a:t> </a:t>
            </a:r>
            <a:r>
              <a:rPr lang="en-US" sz="1600" dirty="0"/>
              <a:t>75% organic</a:t>
            </a:r>
          </a:p>
        </p:txBody>
      </p:sp>
      <p:pic>
        <p:nvPicPr>
          <p:cNvPr id="40963" name="Picture 3" descr="Star-K">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54844"/>
            <a:ext cx="457200" cy="316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2" y="742951"/>
            <a:ext cx="2797175" cy="3748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87496" name="Text Box 8"/>
          <p:cNvSpPr txBox="1">
            <a:spLocks noChangeArrowheads="1"/>
          </p:cNvSpPr>
          <p:nvPr/>
        </p:nvSpPr>
        <p:spPr bwMode="auto">
          <a:xfrm>
            <a:off x="228602" y="4626965"/>
            <a:ext cx="8551333"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lnSpc>
                <a:spcPct val="80000"/>
              </a:lnSpc>
              <a:spcBef>
                <a:spcPct val="20000"/>
              </a:spcBef>
            </a:pPr>
            <a:r>
              <a:rPr lang="en-US" b="1" dirty="0"/>
              <a:t>Great Tasting, Kid Tested, and Kid Approved! </a:t>
            </a:r>
            <a:r>
              <a:rPr lang="en-US" b="1" dirty="0" smtClean="0"/>
              <a:t>			</a:t>
            </a:r>
            <a:r>
              <a:rPr lang="en-US" dirty="0" smtClean="0"/>
              <a:t>Yummy </a:t>
            </a:r>
            <a:r>
              <a:rPr lang="en-US" dirty="0"/>
              <a:t>Orange Chew </a:t>
            </a:r>
          </a:p>
        </p:txBody>
      </p:sp>
      <p:sp>
        <p:nvSpPr>
          <p:cNvPr id="24582" name="Text Box 9"/>
          <p:cNvSpPr txBox="1">
            <a:spLocks noChangeArrowheads="1"/>
          </p:cNvSpPr>
          <p:nvPr/>
        </p:nvSpPr>
        <p:spPr bwMode="auto">
          <a:xfrm>
            <a:off x="609600" y="57151"/>
            <a:ext cx="7696200" cy="646331"/>
          </a:xfrm>
          <a:prstGeom prst="rect">
            <a:avLst/>
          </a:prstGeom>
          <a:solidFill>
            <a:schemeClr val="accent6">
              <a:lumMod val="40000"/>
              <a:lumOff val="60000"/>
            </a:schemeClr>
          </a:solidFill>
          <a:ln w="9525">
            <a:solidFill>
              <a:schemeClr val="accent6">
                <a:lumMod val="75000"/>
              </a:schemeClr>
            </a:solidFill>
            <a:miter lim="800000"/>
            <a:headEnd/>
            <a:tailEnd/>
          </a:ln>
        </p:spPr>
        <p:txBody>
          <a:bodyPr>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eaLnBrk="1" hangingPunct="1">
              <a:spcBef>
                <a:spcPct val="50000"/>
              </a:spcBef>
            </a:pPr>
            <a:r>
              <a:rPr lang="en-US" sz="3600" dirty="0">
                <a:solidFill>
                  <a:srgbClr val="E46C0A"/>
                </a:solidFill>
              </a:rPr>
              <a:t>MIGHTY SMART™</a:t>
            </a:r>
          </a:p>
        </p:txBody>
      </p:sp>
      <p:sp>
        <p:nvSpPr>
          <p:cNvPr id="40968" name="Text Box 11"/>
          <p:cNvSpPr txBox="1">
            <a:spLocks noChangeArrowheads="1"/>
          </p:cNvSpPr>
          <p:nvPr/>
        </p:nvSpPr>
        <p:spPr bwMode="auto">
          <a:xfrm>
            <a:off x="457200" y="742951"/>
            <a:ext cx="15240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spcBef>
                <a:spcPct val="50000"/>
              </a:spcBef>
            </a:pPr>
            <a:r>
              <a:rPr lang="en-US" sz="1400"/>
              <a:t>Dagim</a:t>
            </a:r>
          </a:p>
        </p:txBody>
      </p:sp>
    </p:spTree>
    <p:extLst>
      <p:ext uri="{BB962C8B-B14F-4D97-AF65-F5344CB8AC3E}">
        <p14:creationId xmlns:p14="http://schemas.microsoft.com/office/powerpoint/2010/main" val="1177467584"/>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087490">
                                            <p:txEl>
                                              <p:pRg st="0" end="0"/>
                                            </p:txEl>
                                          </p:spTgt>
                                        </p:tgtEl>
                                        <p:attrNameLst>
                                          <p:attrName>style.visibility</p:attrName>
                                        </p:attrNameLst>
                                      </p:cBhvr>
                                      <p:to>
                                        <p:strVal val="visible"/>
                                      </p:to>
                                    </p:set>
                                    <p:animEffect transition="in" filter="fade">
                                      <p:cBhvr>
                                        <p:cTn id="7" dur="1000"/>
                                        <p:tgtEl>
                                          <p:spTgt spid="1087490">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087490">
                                            <p:txEl>
                                              <p:pRg st="1" end="1"/>
                                            </p:txEl>
                                          </p:spTgt>
                                        </p:tgtEl>
                                        <p:attrNameLst>
                                          <p:attrName>style.visibility</p:attrName>
                                        </p:attrNameLst>
                                      </p:cBhvr>
                                      <p:to>
                                        <p:strVal val="visible"/>
                                      </p:to>
                                    </p:set>
                                    <p:animEffect transition="in" filter="fade">
                                      <p:cBhvr>
                                        <p:cTn id="10" dur="1000"/>
                                        <p:tgtEl>
                                          <p:spTgt spid="1087490">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087490">
                                            <p:txEl>
                                              <p:pRg st="2" end="2"/>
                                            </p:txEl>
                                          </p:spTgt>
                                        </p:tgtEl>
                                        <p:attrNameLst>
                                          <p:attrName>style.visibility</p:attrName>
                                        </p:attrNameLst>
                                      </p:cBhvr>
                                      <p:to>
                                        <p:strVal val="visible"/>
                                      </p:to>
                                    </p:set>
                                    <p:animEffect transition="in" filter="fade">
                                      <p:cBhvr>
                                        <p:cTn id="13" dur="1000"/>
                                        <p:tgtEl>
                                          <p:spTgt spid="1087490">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1087490">
                                            <p:txEl>
                                              <p:pRg st="3" end="3"/>
                                            </p:txEl>
                                          </p:spTgt>
                                        </p:tgtEl>
                                        <p:attrNameLst>
                                          <p:attrName>style.visibility</p:attrName>
                                        </p:attrNameLst>
                                      </p:cBhvr>
                                      <p:to>
                                        <p:strVal val="visible"/>
                                      </p:to>
                                    </p:set>
                                    <p:animEffect transition="in" filter="fade">
                                      <p:cBhvr>
                                        <p:cTn id="16" dur="1000"/>
                                        <p:tgtEl>
                                          <p:spTgt spid="1087490">
                                            <p:txEl>
                                              <p:pRg st="3" end="3"/>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0" presetClass="entr" presetSubtype="0" fill="hold" nodeType="clickEffect">
                                  <p:stCondLst>
                                    <p:cond delay="0"/>
                                  </p:stCondLst>
                                  <p:childTnLst>
                                    <p:set>
                                      <p:cBhvr>
                                        <p:cTn id="20" dur="1" fill="hold">
                                          <p:stCondLst>
                                            <p:cond delay="0"/>
                                          </p:stCondLst>
                                        </p:cTn>
                                        <p:tgtEl>
                                          <p:spTgt spid="1087490">
                                            <p:txEl>
                                              <p:pRg st="4" end="4"/>
                                            </p:txEl>
                                          </p:spTgt>
                                        </p:tgtEl>
                                        <p:attrNameLst>
                                          <p:attrName>style.visibility</p:attrName>
                                        </p:attrNameLst>
                                      </p:cBhvr>
                                      <p:to>
                                        <p:strVal val="visible"/>
                                      </p:to>
                                    </p:set>
                                    <p:animEffect transition="in" filter="fade">
                                      <p:cBhvr>
                                        <p:cTn id="21" dur="1000"/>
                                        <p:tgtEl>
                                          <p:spTgt spid="1087490">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1087490">
                                            <p:txEl>
                                              <p:pRg st="5" end="5"/>
                                            </p:txEl>
                                          </p:spTgt>
                                        </p:tgtEl>
                                        <p:attrNameLst>
                                          <p:attrName>style.visibility</p:attrName>
                                        </p:attrNameLst>
                                      </p:cBhvr>
                                      <p:to>
                                        <p:strVal val="visible"/>
                                      </p:to>
                                    </p:set>
                                    <p:animEffect transition="in" filter="fade">
                                      <p:cBhvr>
                                        <p:cTn id="24" dur="1000"/>
                                        <p:tgtEl>
                                          <p:spTgt spid="1087490">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1087490">
                                            <p:txEl>
                                              <p:pRg st="6" end="6"/>
                                            </p:txEl>
                                          </p:spTgt>
                                        </p:tgtEl>
                                        <p:attrNameLst>
                                          <p:attrName>style.visibility</p:attrName>
                                        </p:attrNameLst>
                                      </p:cBhvr>
                                      <p:to>
                                        <p:strVal val="visible"/>
                                      </p:to>
                                    </p:set>
                                    <p:animEffect transition="in" filter="fade">
                                      <p:cBhvr>
                                        <p:cTn id="27" dur="1000"/>
                                        <p:tgtEl>
                                          <p:spTgt spid="1087490">
                                            <p:txEl>
                                              <p:pRg st="6" end="6"/>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1087490">
                                            <p:txEl>
                                              <p:pRg st="7" end="7"/>
                                            </p:txEl>
                                          </p:spTgt>
                                        </p:tgtEl>
                                        <p:attrNameLst>
                                          <p:attrName>style.visibility</p:attrName>
                                        </p:attrNameLst>
                                      </p:cBhvr>
                                      <p:to>
                                        <p:strVal val="visible"/>
                                      </p:to>
                                    </p:set>
                                    <p:animEffect transition="in" filter="fade">
                                      <p:cBhvr>
                                        <p:cTn id="30" dur="1000"/>
                                        <p:tgtEl>
                                          <p:spTgt spid="1087490">
                                            <p:txEl>
                                              <p:pRg st="7" end="7"/>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1087490">
                                            <p:txEl>
                                              <p:pRg st="8" end="8"/>
                                            </p:txEl>
                                          </p:spTgt>
                                        </p:tgtEl>
                                        <p:attrNameLst>
                                          <p:attrName>style.visibility</p:attrName>
                                        </p:attrNameLst>
                                      </p:cBhvr>
                                      <p:to>
                                        <p:strVal val="visible"/>
                                      </p:to>
                                    </p:set>
                                    <p:animEffect transition="in" filter="fade">
                                      <p:cBhvr>
                                        <p:cTn id="33" dur="1000"/>
                                        <p:tgtEl>
                                          <p:spTgt spid="1087490">
                                            <p:txEl>
                                              <p:pRg st="8" end="8"/>
                                            </p:txEl>
                                          </p:spTgt>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087496"/>
                                        </p:tgtEl>
                                        <p:attrNameLst>
                                          <p:attrName>style.visibility</p:attrName>
                                        </p:attrNameLst>
                                      </p:cBhvr>
                                      <p:to>
                                        <p:strVal val="visible"/>
                                      </p:to>
                                    </p:set>
                                    <p:animEffect transition="in" filter="fade">
                                      <p:cBhvr>
                                        <p:cTn id="38" dur="1000"/>
                                        <p:tgtEl>
                                          <p:spTgt spid="10874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749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2"/>
          <p:cNvGraphicFramePr>
            <a:graphicFrameLocks noGrp="1" noChangeAspect="1"/>
          </p:cNvGraphicFramePr>
          <p:nvPr>
            <p:ph type="title"/>
            <p:extLst>
              <p:ext uri="{D42A27DB-BD31-4B8C-83A1-F6EECF244321}">
                <p14:modId xmlns:p14="http://schemas.microsoft.com/office/powerpoint/2010/main" val="3302518487"/>
              </p:ext>
            </p:extLst>
          </p:nvPr>
        </p:nvGraphicFramePr>
        <p:xfrm>
          <a:off x="1100667" y="228600"/>
          <a:ext cx="6265334" cy="685800"/>
        </p:xfrm>
        <a:graphic>
          <a:graphicData uri="http://schemas.openxmlformats.org/presentationml/2006/ole">
            <mc:AlternateContent xmlns:mc="http://schemas.openxmlformats.org/markup-compatibility/2006">
              <mc:Choice xmlns:v="urn:schemas-microsoft-com:vml" Requires="v">
                <p:oleObj spid="_x0000_s26685" name="Photo Editor Photo" r:id="rId4" imgW="4963218" imgH="800212" progId="MSPhotoEd.3">
                  <p:embed/>
                </p:oleObj>
              </mc:Choice>
              <mc:Fallback>
                <p:oleObj name="Photo Editor Photo" r:id="rId4" imgW="4963218" imgH="800212" progId="MSPhotoEd.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00667" y="228600"/>
                        <a:ext cx="6265334" cy="685800"/>
                      </a:xfrm>
                      <a:prstGeom prst="rect">
                        <a:avLst/>
                      </a:prstGeom>
                    </p:spPr>
                  </p:pic>
                </p:oleObj>
              </mc:Fallback>
            </mc:AlternateContent>
          </a:graphicData>
        </a:graphic>
      </p:graphicFrame>
      <p:graphicFrame>
        <p:nvGraphicFramePr>
          <p:cNvPr id="2051" name="Object 3"/>
          <p:cNvGraphicFramePr>
            <a:graphicFrameLocks noGrp="1" noChangeAspect="1"/>
          </p:cNvGraphicFramePr>
          <p:nvPr>
            <p:ph idx="1"/>
            <p:extLst>
              <p:ext uri="{D42A27DB-BD31-4B8C-83A1-F6EECF244321}">
                <p14:modId xmlns:p14="http://schemas.microsoft.com/office/powerpoint/2010/main" val="920048741"/>
              </p:ext>
            </p:extLst>
          </p:nvPr>
        </p:nvGraphicFramePr>
        <p:xfrm>
          <a:off x="0" y="1085851"/>
          <a:ext cx="3810000" cy="3757083"/>
        </p:xfrm>
        <a:graphic>
          <a:graphicData uri="http://schemas.openxmlformats.org/presentationml/2006/ole">
            <mc:AlternateContent xmlns:mc="http://schemas.openxmlformats.org/markup-compatibility/2006">
              <mc:Choice xmlns:v="urn:schemas-microsoft-com:vml" Requires="v">
                <p:oleObj spid="_x0000_s26686" name="Photo Editor Photo" r:id="rId6" imgW="10136015" imgH="10085714" progId="MSPhotoEd.3">
                  <p:embed/>
                </p:oleObj>
              </mc:Choice>
              <mc:Fallback>
                <p:oleObj name="Photo Editor Photo" r:id="rId6" imgW="10136015" imgH="10085714" progId="MSPhotoEd.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1085851"/>
                        <a:ext cx="3810000" cy="3757083"/>
                      </a:xfrm>
                      <a:prstGeom prst="rect">
                        <a:avLst/>
                      </a:prstGeom>
                      <a:noFill/>
                      <a:ln>
                        <a:noFill/>
                      </a:ln>
                      <a:effectLst/>
                    </p:spPr>
                  </p:pic>
                </p:oleObj>
              </mc:Fallback>
            </mc:AlternateContent>
          </a:graphicData>
        </a:graphic>
      </p:graphicFrame>
      <p:sp>
        <p:nvSpPr>
          <p:cNvPr id="978951" name="Rectangle 7"/>
          <p:cNvSpPr>
            <a:spLocks noChangeArrowheads="1"/>
          </p:cNvSpPr>
          <p:nvPr/>
        </p:nvSpPr>
        <p:spPr bwMode="auto">
          <a:xfrm>
            <a:off x="3733800" y="728133"/>
            <a:ext cx="5410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lnSpc>
                <a:spcPct val="90000"/>
              </a:lnSpc>
              <a:spcBef>
                <a:spcPct val="20000"/>
              </a:spcBef>
            </a:pPr>
            <a:endParaRPr lang="en-US" sz="1200" dirty="0">
              <a:solidFill>
                <a:schemeClr val="folHlink"/>
              </a:solidFill>
            </a:endParaRPr>
          </a:p>
          <a:p>
            <a:pPr marL="342900" indent="-342900">
              <a:lnSpc>
                <a:spcPct val="90000"/>
              </a:lnSpc>
              <a:spcBef>
                <a:spcPct val="20000"/>
              </a:spcBef>
            </a:pPr>
            <a:r>
              <a:rPr lang="en-US" sz="2400" b="1" dirty="0" err="1">
                <a:solidFill>
                  <a:srgbClr val="33CC33"/>
                </a:solidFill>
              </a:rPr>
              <a:t>Supersmart</a:t>
            </a:r>
            <a:r>
              <a:rPr lang="en-US" sz="2400" dirty="0">
                <a:solidFill>
                  <a:srgbClr val="33CC33"/>
                </a:solidFill>
              </a:rPr>
              <a:t>: </a:t>
            </a:r>
          </a:p>
          <a:p>
            <a:pPr marL="342900" indent="-342900">
              <a:lnSpc>
                <a:spcPct val="90000"/>
              </a:lnSpc>
              <a:spcBef>
                <a:spcPct val="20000"/>
              </a:spcBef>
              <a:buFontTx/>
              <a:buChar char="•"/>
            </a:pPr>
            <a:r>
              <a:rPr lang="en-US" sz="2000" b="1" dirty="0"/>
              <a:t>Mighty Smart™:</a:t>
            </a:r>
            <a:r>
              <a:rPr lang="en-US" sz="2000" dirty="0"/>
              <a:t> World</a:t>
            </a:r>
            <a:r>
              <a:rPr lang="ja-JP" altLang="en-US" sz="2000" dirty="0"/>
              <a:t>’</a:t>
            </a:r>
            <a:r>
              <a:rPr lang="en-US" sz="2000" dirty="0"/>
              <a:t>s best 100% natural, ultra-pure DHA for </a:t>
            </a:r>
            <a:r>
              <a:rPr lang="en-US" sz="2000" dirty="0" err="1"/>
              <a:t>brainPOWer</a:t>
            </a:r>
            <a:r>
              <a:rPr lang="en-US" sz="2000" dirty="0"/>
              <a:t>!  </a:t>
            </a:r>
          </a:p>
          <a:p>
            <a:pPr marL="342900" indent="-342900">
              <a:lnSpc>
                <a:spcPct val="90000"/>
              </a:lnSpc>
              <a:spcBef>
                <a:spcPct val="20000"/>
              </a:spcBef>
            </a:pPr>
            <a:r>
              <a:rPr lang="en-US" sz="2400" b="1" dirty="0" err="1">
                <a:solidFill>
                  <a:srgbClr val="00B050"/>
                </a:solidFill>
              </a:rPr>
              <a:t>Supersafe</a:t>
            </a:r>
            <a:r>
              <a:rPr lang="en-US" sz="2400" b="1" dirty="0">
                <a:solidFill>
                  <a:srgbClr val="00B050"/>
                </a:solidFill>
              </a:rPr>
              <a:t>:</a:t>
            </a:r>
            <a:endParaRPr lang="en-US" sz="2400" dirty="0">
              <a:solidFill>
                <a:srgbClr val="00B050"/>
              </a:solidFill>
            </a:endParaRPr>
          </a:p>
          <a:p>
            <a:pPr marL="342900" indent="-342900">
              <a:lnSpc>
                <a:spcPct val="90000"/>
              </a:lnSpc>
              <a:spcBef>
                <a:spcPct val="20000"/>
              </a:spcBef>
              <a:buFontTx/>
              <a:buChar char="•"/>
            </a:pPr>
            <a:r>
              <a:rPr lang="en-US" sz="2000" dirty="0"/>
              <a:t>No artificial flavors, sweeteners, or preservatives</a:t>
            </a:r>
          </a:p>
          <a:p>
            <a:pPr marL="342900" indent="-342900">
              <a:lnSpc>
                <a:spcPct val="90000"/>
              </a:lnSpc>
              <a:spcBef>
                <a:spcPct val="20000"/>
              </a:spcBef>
              <a:buFontTx/>
              <a:buChar char="•"/>
            </a:pPr>
            <a:r>
              <a:rPr lang="en-US" sz="2000" dirty="0"/>
              <a:t>Gluten free </a:t>
            </a:r>
          </a:p>
          <a:p>
            <a:pPr marL="342900" indent="-342900">
              <a:lnSpc>
                <a:spcPct val="90000"/>
              </a:lnSpc>
              <a:spcBef>
                <a:spcPct val="20000"/>
              </a:spcBef>
              <a:buFontTx/>
              <a:buChar char="•"/>
            </a:pPr>
            <a:r>
              <a:rPr lang="en-US" sz="2000" dirty="0"/>
              <a:t>Packaging is free of </a:t>
            </a:r>
            <a:r>
              <a:rPr lang="en-US" sz="2000" dirty="0" err="1"/>
              <a:t>bisphenol</a:t>
            </a:r>
            <a:r>
              <a:rPr lang="en-US" sz="2000" dirty="0"/>
              <a:t>-A, phthalates, and toxic inks</a:t>
            </a:r>
            <a:r>
              <a:rPr lang="en-US" sz="2400" dirty="0"/>
              <a:t>  </a:t>
            </a:r>
          </a:p>
          <a:p>
            <a:pPr marL="342900" indent="-342900">
              <a:lnSpc>
                <a:spcPct val="90000"/>
              </a:lnSpc>
              <a:spcBef>
                <a:spcPct val="20000"/>
              </a:spcBef>
            </a:pPr>
            <a:r>
              <a:rPr lang="en-US" sz="2400" b="1" dirty="0" err="1">
                <a:solidFill>
                  <a:srgbClr val="00B050"/>
                </a:solidFill>
              </a:rPr>
              <a:t>Supernutritious</a:t>
            </a:r>
            <a:r>
              <a:rPr lang="en-US" sz="2400" b="1" dirty="0">
                <a:solidFill>
                  <a:srgbClr val="00B050"/>
                </a:solidFill>
              </a:rPr>
              <a:t>:  </a:t>
            </a:r>
          </a:p>
          <a:p>
            <a:pPr marL="342900" indent="-342900">
              <a:lnSpc>
                <a:spcPct val="90000"/>
              </a:lnSpc>
              <a:spcBef>
                <a:spcPct val="20000"/>
              </a:spcBef>
              <a:buFontTx/>
              <a:buChar char="•"/>
            </a:pPr>
            <a:r>
              <a:rPr lang="en-US" sz="2000" b="1" dirty="0" err="1"/>
              <a:t>Incredivites</a:t>
            </a:r>
            <a:r>
              <a:rPr lang="en-US" sz="2000" b="1" dirty="0"/>
              <a:t>™:</a:t>
            </a:r>
            <a:r>
              <a:rPr lang="en-US" sz="2000" dirty="0"/>
              <a:t> World</a:t>
            </a:r>
            <a:r>
              <a:rPr lang="ja-JP" altLang="en-US" sz="2000" dirty="0"/>
              <a:t>’</a:t>
            </a:r>
            <a:r>
              <a:rPr lang="en-US" sz="2000" dirty="0"/>
              <a:t>s best multivitamin/</a:t>
            </a:r>
            <a:r>
              <a:rPr lang="en-US" sz="2000" dirty="0" err="1"/>
              <a:t>multimineral</a:t>
            </a:r>
            <a:r>
              <a:rPr lang="en-US" sz="2000" dirty="0"/>
              <a:t> supplement for </a:t>
            </a:r>
            <a:r>
              <a:rPr lang="en-US" sz="2000" dirty="0" smtClean="0"/>
              <a:t>kids        jean</a:t>
            </a:r>
            <a:endParaRPr lang="en-US" sz="2000" dirty="0"/>
          </a:p>
          <a:p>
            <a:pPr marL="342900" indent="-342900">
              <a:lnSpc>
                <a:spcPct val="90000"/>
              </a:lnSpc>
              <a:spcBef>
                <a:spcPct val="20000"/>
              </a:spcBef>
            </a:pPr>
            <a:endParaRPr lang="en-US" sz="2000" dirty="0"/>
          </a:p>
          <a:p>
            <a:pPr marL="342900" indent="-342900">
              <a:lnSpc>
                <a:spcPct val="90000"/>
              </a:lnSpc>
              <a:spcBef>
                <a:spcPct val="20000"/>
              </a:spcBef>
            </a:pPr>
            <a:endParaRPr lang="en-US" sz="2000" dirty="0"/>
          </a:p>
          <a:p>
            <a:pPr marL="342900" indent="-342900">
              <a:lnSpc>
                <a:spcPct val="90000"/>
              </a:lnSpc>
              <a:spcBef>
                <a:spcPct val="20000"/>
              </a:spcBef>
            </a:pPr>
            <a:endParaRPr lang="en-US" sz="1200" dirty="0"/>
          </a:p>
        </p:txBody>
      </p:sp>
    </p:spTree>
    <p:extLst>
      <p:ext uri="{BB962C8B-B14F-4D97-AF65-F5344CB8AC3E}">
        <p14:creationId xmlns:p14="http://schemas.microsoft.com/office/powerpoint/2010/main" val="197405697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978951">
                                            <p:txEl>
                                              <p:pRg st="1" end="1"/>
                                            </p:txEl>
                                          </p:spTgt>
                                        </p:tgtEl>
                                        <p:attrNameLst>
                                          <p:attrName>style.visibility</p:attrName>
                                        </p:attrNameLst>
                                      </p:cBhvr>
                                      <p:to>
                                        <p:strVal val="visible"/>
                                      </p:to>
                                    </p:set>
                                    <p:animEffect transition="in" filter="fade">
                                      <p:cBhvr>
                                        <p:cTn id="7" dur="1000"/>
                                        <p:tgtEl>
                                          <p:spTgt spid="978951">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978951">
                                            <p:txEl>
                                              <p:pRg st="2" end="2"/>
                                            </p:txEl>
                                          </p:spTgt>
                                        </p:tgtEl>
                                        <p:attrNameLst>
                                          <p:attrName>style.visibility</p:attrName>
                                        </p:attrNameLst>
                                      </p:cBhvr>
                                      <p:to>
                                        <p:strVal val="visible"/>
                                      </p:to>
                                    </p:set>
                                    <p:animEffect transition="in" filter="fade">
                                      <p:cBhvr>
                                        <p:cTn id="10" dur="1000"/>
                                        <p:tgtEl>
                                          <p:spTgt spid="978951">
                                            <p:txEl>
                                              <p:pRg st="2" end="2"/>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0" presetClass="entr" presetSubtype="0" fill="hold" nodeType="clickEffect">
                                  <p:stCondLst>
                                    <p:cond delay="0"/>
                                  </p:stCondLst>
                                  <p:childTnLst>
                                    <p:set>
                                      <p:cBhvr>
                                        <p:cTn id="14" dur="1" fill="hold">
                                          <p:stCondLst>
                                            <p:cond delay="0"/>
                                          </p:stCondLst>
                                        </p:cTn>
                                        <p:tgtEl>
                                          <p:spTgt spid="978951">
                                            <p:txEl>
                                              <p:pRg st="3" end="3"/>
                                            </p:txEl>
                                          </p:spTgt>
                                        </p:tgtEl>
                                        <p:attrNameLst>
                                          <p:attrName>style.visibility</p:attrName>
                                        </p:attrNameLst>
                                      </p:cBhvr>
                                      <p:to>
                                        <p:strVal val="visible"/>
                                      </p:to>
                                    </p:set>
                                    <p:animEffect transition="in" filter="fade">
                                      <p:cBhvr>
                                        <p:cTn id="15" dur="1000"/>
                                        <p:tgtEl>
                                          <p:spTgt spid="978951">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978951">
                                            <p:txEl>
                                              <p:pRg st="4" end="4"/>
                                            </p:txEl>
                                          </p:spTgt>
                                        </p:tgtEl>
                                        <p:attrNameLst>
                                          <p:attrName>style.visibility</p:attrName>
                                        </p:attrNameLst>
                                      </p:cBhvr>
                                      <p:to>
                                        <p:strVal val="visible"/>
                                      </p:to>
                                    </p:set>
                                    <p:animEffect transition="in" filter="fade">
                                      <p:cBhvr>
                                        <p:cTn id="18" dur="1000"/>
                                        <p:tgtEl>
                                          <p:spTgt spid="978951">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978951">
                                            <p:txEl>
                                              <p:pRg st="5" end="5"/>
                                            </p:txEl>
                                          </p:spTgt>
                                        </p:tgtEl>
                                        <p:attrNameLst>
                                          <p:attrName>style.visibility</p:attrName>
                                        </p:attrNameLst>
                                      </p:cBhvr>
                                      <p:to>
                                        <p:strVal val="visible"/>
                                      </p:to>
                                    </p:set>
                                    <p:animEffect transition="in" filter="fade">
                                      <p:cBhvr>
                                        <p:cTn id="21" dur="1000"/>
                                        <p:tgtEl>
                                          <p:spTgt spid="978951">
                                            <p:txEl>
                                              <p:pRg st="5" end="5"/>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978951">
                                            <p:txEl>
                                              <p:pRg st="6" end="6"/>
                                            </p:txEl>
                                          </p:spTgt>
                                        </p:tgtEl>
                                        <p:attrNameLst>
                                          <p:attrName>style.visibility</p:attrName>
                                        </p:attrNameLst>
                                      </p:cBhvr>
                                      <p:to>
                                        <p:strVal val="visible"/>
                                      </p:to>
                                    </p:set>
                                    <p:animEffect transition="in" filter="fade">
                                      <p:cBhvr>
                                        <p:cTn id="24" dur="1000"/>
                                        <p:tgtEl>
                                          <p:spTgt spid="978951">
                                            <p:txEl>
                                              <p:pRg st="6" end="6"/>
                                            </p:txEl>
                                          </p:spTgt>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0" presetClass="entr" presetSubtype="0" fill="hold" nodeType="clickEffect">
                                  <p:stCondLst>
                                    <p:cond delay="0"/>
                                  </p:stCondLst>
                                  <p:childTnLst>
                                    <p:set>
                                      <p:cBhvr>
                                        <p:cTn id="28" dur="1" fill="hold">
                                          <p:stCondLst>
                                            <p:cond delay="0"/>
                                          </p:stCondLst>
                                        </p:cTn>
                                        <p:tgtEl>
                                          <p:spTgt spid="978951">
                                            <p:txEl>
                                              <p:pRg st="7" end="7"/>
                                            </p:txEl>
                                          </p:spTgt>
                                        </p:tgtEl>
                                        <p:attrNameLst>
                                          <p:attrName>style.visibility</p:attrName>
                                        </p:attrNameLst>
                                      </p:cBhvr>
                                      <p:to>
                                        <p:strVal val="visible"/>
                                      </p:to>
                                    </p:set>
                                    <p:animEffect transition="in" filter="fade">
                                      <p:cBhvr>
                                        <p:cTn id="29" dur="1000"/>
                                        <p:tgtEl>
                                          <p:spTgt spid="978951">
                                            <p:txEl>
                                              <p:pRg st="7" end="7"/>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978951">
                                            <p:txEl>
                                              <p:pRg st="8" end="8"/>
                                            </p:txEl>
                                          </p:spTgt>
                                        </p:tgtEl>
                                        <p:attrNameLst>
                                          <p:attrName>style.visibility</p:attrName>
                                        </p:attrNameLst>
                                      </p:cBhvr>
                                      <p:to>
                                        <p:strVal val="visible"/>
                                      </p:to>
                                    </p:set>
                                    <p:animEffect transition="in" filter="fade">
                                      <p:cBhvr>
                                        <p:cTn id="32" dur="1000"/>
                                        <p:tgtEl>
                                          <p:spTgt spid="978951">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85750"/>
            <a:ext cx="6400800" cy="1085850"/>
          </a:xfrm>
          <a:ln>
            <a:solidFill>
              <a:schemeClr val="tx2">
                <a:lumMod val="60000"/>
                <a:lumOff val="40000"/>
              </a:schemeClr>
            </a:solidFill>
          </a:ln>
        </p:spPr>
        <p:txBody>
          <a:bodyPr>
            <a:normAutofit fontScale="90000"/>
          </a:bodyPr>
          <a:lstStyle/>
          <a:p>
            <a:pPr eaLnBrk="1" hangingPunct="1"/>
            <a:r>
              <a:rPr lang="en-US" sz="3200" dirty="0">
                <a:latin typeface="Calibri" charset="0"/>
              </a:rPr>
              <a:t>Omega 3 Fatty Acids… </a:t>
            </a:r>
            <a:br>
              <a:rPr lang="en-US" sz="3200" dirty="0">
                <a:latin typeface="Calibri" charset="0"/>
              </a:rPr>
            </a:br>
            <a:r>
              <a:rPr lang="en-US" sz="3200" dirty="0">
                <a:latin typeface="Calibri" charset="0"/>
              </a:rPr>
              <a:t>Shaklee Omega </a:t>
            </a:r>
            <a:r>
              <a:rPr lang="en-US" sz="3200" dirty="0" smtClean="0">
                <a:latin typeface="Calibri" charset="0"/>
              </a:rPr>
              <a:t>Guard for older children</a:t>
            </a:r>
            <a:endParaRPr lang="en-US" sz="3200" dirty="0">
              <a:latin typeface="Calibri" charset="0"/>
            </a:endParaRPr>
          </a:p>
        </p:txBody>
      </p:sp>
      <p:sp>
        <p:nvSpPr>
          <p:cNvPr id="3" name="Content Placeholder 2"/>
          <p:cNvSpPr>
            <a:spLocks noGrp="1"/>
          </p:cNvSpPr>
          <p:nvPr>
            <p:ph idx="1"/>
          </p:nvPr>
        </p:nvSpPr>
        <p:spPr>
          <a:xfrm>
            <a:off x="304801" y="1600200"/>
            <a:ext cx="7315200" cy="3543300"/>
          </a:xfrm>
        </p:spPr>
        <p:txBody>
          <a:bodyPr>
            <a:normAutofit lnSpcReduction="10000"/>
          </a:bodyPr>
          <a:lstStyle/>
          <a:p>
            <a:pPr eaLnBrk="1" hangingPunct="1">
              <a:lnSpc>
                <a:spcPct val="90000"/>
              </a:lnSpc>
            </a:pPr>
            <a:r>
              <a:rPr lang="en-US" sz="2600" dirty="0">
                <a:latin typeface="Calibri" charset="0"/>
              </a:rPr>
              <a:t>Ultra pure, pharmaceutical grade,	</a:t>
            </a:r>
            <a:r>
              <a:rPr lang="en-US" sz="2600" dirty="0" smtClean="0">
                <a:latin typeface="Calibri" charset="0"/>
              </a:rPr>
              <a:t> </a:t>
            </a:r>
            <a:r>
              <a:rPr lang="en-US" sz="2600" dirty="0">
                <a:latin typeface="Calibri" charset="0"/>
              </a:rPr>
              <a:t>full spectrum of 7 Omega 3 fatty acids</a:t>
            </a:r>
          </a:p>
          <a:p>
            <a:pPr eaLnBrk="1" hangingPunct="1">
              <a:lnSpc>
                <a:spcPct val="90000"/>
              </a:lnSpc>
            </a:pPr>
            <a:r>
              <a:rPr lang="en-US" sz="2600" dirty="0">
                <a:latin typeface="Calibri" charset="0"/>
              </a:rPr>
              <a:t>Reduces risk of heart disease and stroke</a:t>
            </a:r>
          </a:p>
          <a:p>
            <a:pPr lvl="1" eaLnBrk="1" hangingPunct="1">
              <a:lnSpc>
                <a:spcPct val="90000"/>
              </a:lnSpc>
              <a:buFont typeface="Wingdings 2" charset="0"/>
              <a:buNone/>
            </a:pPr>
            <a:r>
              <a:rPr lang="en-US" sz="2600" dirty="0">
                <a:latin typeface="Calibri" charset="0"/>
              </a:rPr>
              <a:t>But that</a:t>
            </a:r>
            <a:r>
              <a:rPr lang="ja-JP" altLang="en-US" sz="2600" dirty="0">
                <a:latin typeface="Calibri" charset="0"/>
              </a:rPr>
              <a:t>’</a:t>
            </a:r>
            <a:r>
              <a:rPr lang="en-US" sz="2600" dirty="0">
                <a:latin typeface="Calibri" charset="0"/>
              </a:rPr>
              <a:t>s not all…</a:t>
            </a:r>
          </a:p>
          <a:p>
            <a:pPr lvl="1" eaLnBrk="1" hangingPunct="1">
              <a:lnSpc>
                <a:spcPct val="90000"/>
              </a:lnSpc>
              <a:buFont typeface="Arial" charset="0"/>
              <a:buChar char="•"/>
            </a:pPr>
            <a:r>
              <a:rPr lang="en-US" sz="2600" dirty="0">
                <a:latin typeface="Calibri" charset="0"/>
              </a:rPr>
              <a:t> Also improves eczema, colitis, arthritis, MS, psoriasis,   migraines, reduces C-reactive protein, </a:t>
            </a:r>
          </a:p>
          <a:p>
            <a:pPr lvl="1" eaLnBrk="1" hangingPunct="1">
              <a:lnSpc>
                <a:spcPct val="90000"/>
              </a:lnSpc>
              <a:buFont typeface="Arial" charset="0"/>
              <a:buChar char="•"/>
            </a:pPr>
            <a:r>
              <a:rPr lang="en-US" sz="2600" dirty="0">
                <a:latin typeface="Calibri" charset="0"/>
              </a:rPr>
              <a:t> Important for brain, eyes, joints, helps ADD &amp; ADHD,   memory loss and </a:t>
            </a:r>
            <a:r>
              <a:rPr lang="en-US" sz="2600" dirty="0" smtClean="0">
                <a:latin typeface="Calibri" charset="0"/>
              </a:rPr>
              <a:t>depression	 jean</a:t>
            </a:r>
            <a:endParaRPr lang="en-US" sz="2600" dirty="0">
              <a:latin typeface="Calibri" charset="0"/>
            </a:endParaRPr>
          </a:p>
          <a:p>
            <a:pPr lvl="1" eaLnBrk="1" hangingPunct="1">
              <a:lnSpc>
                <a:spcPct val="90000"/>
              </a:lnSpc>
              <a:buFont typeface="Arial" charset="0"/>
              <a:buNone/>
            </a:pPr>
            <a:endParaRPr lang="en-US" sz="2200" dirty="0">
              <a:latin typeface="Calibri" charset="0"/>
            </a:endParaRPr>
          </a:p>
          <a:p>
            <a:pPr lvl="1" eaLnBrk="1" hangingPunct="1">
              <a:lnSpc>
                <a:spcPct val="90000"/>
              </a:lnSpc>
              <a:buFont typeface="Arial" charset="0"/>
              <a:buNone/>
            </a:pPr>
            <a:endParaRPr lang="en-US" sz="2200" dirty="0">
              <a:latin typeface="Calibri" charset="0"/>
            </a:endParaRPr>
          </a:p>
          <a:p>
            <a:pPr lvl="1" eaLnBrk="1" hangingPunct="1">
              <a:lnSpc>
                <a:spcPct val="90000"/>
              </a:lnSpc>
              <a:buFont typeface="Wingdings 2" charset="0"/>
              <a:buNone/>
            </a:pPr>
            <a:endParaRPr lang="en-US" b="1" dirty="0">
              <a:latin typeface="Calibri" charset="0"/>
            </a:endParaRPr>
          </a:p>
          <a:p>
            <a:pPr eaLnBrk="1" hangingPunct="1">
              <a:lnSpc>
                <a:spcPct val="90000"/>
              </a:lnSpc>
            </a:pPr>
            <a:endParaRPr lang="en-US" dirty="0">
              <a:latin typeface="Calibri" charset="0"/>
            </a:endParaRPr>
          </a:p>
          <a:p>
            <a:pPr eaLnBrk="1" hangingPunct="1">
              <a:lnSpc>
                <a:spcPct val="90000"/>
              </a:lnSpc>
            </a:pPr>
            <a:endParaRPr lang="en-US" dirty="0">
              <a:latin typeface="Calibri" charset="0"/>
            </a:endParaRPr>
          </a:p>
          <a:p>
            <a:pPr eaLnBrk="1" hangingPunct="1">
              <a:lnSpc>
                <a:spcPct val="90000"/>
              </a:lnSpc>
            </a:pPr>
            <a:endParaRPr lang="en-US" dirty="0">
              <a:latin typeface="Calibri" charset="0"/>
            </a:endParaRPr>
          </a:p>
          <a:p>
            <a:pPr eaLnBrk="1" hangingPunct="1">
              <a:lnSpc>
                <a:spcPct val="90000"/>
              </a:lnSpc>
            </a:pPr>
            <a:endParaRPr lang="en-US" dirty="0">
              <a:latin typeface="Calibri" charset="0"/>
            </a:endParaRPr>
          </a:p>
          <a:p>
            <a:pPr eaLnBrk="1" hangingPunct="1">
              <a:lnSpc>
                <a:spcPct val="90000"/>
              </a:lnSpc>
            </a:pPr>
            <a:endParaRPr lang="en-US" dirty="0">
              <a:latin typeface="Calibri" charset="0"/>
            </a:endParaRPr>
          </a:p>
        </p:txBody>
      </p:sp>
      <p:pic>
        <p:nvPicPr>
          <p:cNvPr id="4198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91853" y="228601"/>
            <a:ext cx="1499749" cy="178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90250722"/>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50249" y="3023039"/>
            <a:ext cx="1994069" cy="1756987"/>
          </a:xfrm>
          <a:ln>
            <a:solidFill>
              <a:schemeClr val="tx2">
                <a:lumMod val="60000"/>
                <a:lumOff val="40000"/>
              </a:schemeClr>
            </a:solidFill>
          </a:ln>
        </p:spPr>
        <p:txBody>
          <a:bodyPr>
            <a:noAutofit/>
          </a:bodyPr>
          <a:lstStyle/>
          <a:p>
            <a:r>
              <a:rPr lang="en-US" sz="2800" b="1" dirty="0" smtClean="0"/>
              <a:t>Stress &amp; the importance of brain food</a:t>
            </a:r>
            <a:endParaRPr lang="en-US" sz="2800" b="1" dirty="0"/>
          </a:p>
        </p:txBody>
      </p:sp>
      <p:sp>
        <p:nvSpPr>
          <p:cNvPr id="3" name="Subtitle 2"/>
          <p:cNvSpPr>
            <a:spLocks noGrp="1"/>
          </p:cNvSpPr>
          <p:nvPr>
            <p:ph type="subTitle" idx="1"/>
          </p:nvPr>
        </p:nvSpPr>
        <p:spPr>
          <a:xfrm>
            <a:off x="2709333" y="313707"/>
            <a:ext cx="6434667" cy="4829793"/>
          </a:xfrm>
        </p:spPr>
        <p:txBody>
          <a:bodyPr>
            <a:normAutofit fontScale="92500" lnSpcReduction="20000"/>
          </a:bodyPr>
          <a:lstStyle/>
          <a:p>
            <a:r>
              <a:rPr lang="en-US" sz="2000" u="sng" dirty="0">
                <a:solidFill>
                  <a:schemeClr val="tx1"/>
                </a:solidFill>
              </a:rPr>
              <a:t>Ben – Petroleum Engineering</a:t>
            </a:r>
          </a:p>
          <a:p>
            <a:pPr marL="257175" indent="-257175" algn="l">
              <a:buFont typeface="Arial" panose="020B0604020202020204" pitchFamily="34" charset="0"/>
              <a:buChar char="•"/>
            </a:pPr>
            <a:r>
              <a:rPr lang="en-US" sz="2000" dirty="0">
                <a:solidFill>
                  <a:schemeClr val="tx1"/>
                </a:solidFill>
              </a:rPr>
              <a:t>School came easy – high school, first year of college</a:t>
            </a:r>
          </a:p>
          <a:p>
            <a:pPr marL="257175" indent="-257175" algn="l">
              <a:buFont typeface="Arial" panose="020B0604020202020204" pitchFamily="34" charset="0"/>
              <a:buChar char="•"/>
            </a:pPr>
            <a:r>
              <a:rPr lang="en-US" sz="2000" dirty="0">
                <a:solidFill>
                  <a:schemeClr val="tx1"/>
                </a:solidFill>
              </a:rPr>
              <a:t>2</a:t>
            </a:r>
            <a:r>
              <a:rPr lang="en-US" sz="2000" baseline="30000" dirty="0">
                <a:solidFill>
                  <a:schemeClr val="tx1"/>
                </a:solidFill>
              </a:rPr>
              <a:t>nd</a:t>
            </a:r>
            <a:r>
              <a:rPr lang="en-US" sz="2000" dirty="0">
                <a:solidFill>
                  <a:schemeClr val="tx1"/>
                </a:solidFill>
              </a:rPr>
              <a:t> year – 1</a:t>
            </a:r>
            <a:r>
              <a:rPr lang="en-US" sz="2000" baseline="30000" dirty="0">
                <a:solidFill>
                  <a:schemeClr val="tx1"/>
                </a:solidFill>
              </a:rPr>
              <a:t>st</a:t>
            </a:r>
            <a:r>
              <a:rPr lang="en-US" sz="2000" dirty="0">
                <a:solidFill>
                  <a:schemeClr val="tx1"/>
                </a:solidFill>
              </a:rPr>
              <a:t> semester – </a:t>
            </a:r>
            <a:r>
              <a:rPr lang="en-US" sz="2000" dirty="0" smtClean="0">
                <a:solidFill>
                  <a:schemeClr val="tx1"/>
                </a:solidFill>
              </a:rPr>
              <a:t>“weed out” </a:t>
            </a:r>
            <a:r>
              <a:rPr lang="en-US" sz="2000" dirty="0">
                <a:solidFill>
                  <a:schemeClr val="tx1"/>
                </a:solidFill>
              </a:rPr>
              <a:t>semester</a:t>
            </a:r>
          </a:p>
          <a:p>
            <a:pPr marL="257175" indent="-257175" algn="l">
              <a:buFont typeface="Arial" panose="020B0604020202020204" pitchFamily="34" charset="0"/>
              <a:buChar char="•"/>
            </a:pPr>
            <a:r>
              <a:rPr lang="en-US" sz="2000" u="sng" dirty="0">
                <a:solidFill>
                  <a:schemeClr val="tx1"/>
                </a:solidFill>
              </a:rPr>
              <a:t>Stress affecting concentration, mood, </a:t>
            </a:r>
            <a:r>
              <a:rPr lang="en-US" sz="2000" u="sng" dirty="0" smtClean="0">
                <a:solidFill>
                  <a:schemeClr val="tx1"/>
                </a:solidFill>
              </a:rPr>
              <a:t>grades – brain shutdown</a:t>
            </a:r>
            <a:endParaRPr lang="en-US" sz="2000" u="sng" dirty="0">
              <a:solidFill>
                <a:schemeClr val="tx1"/>
              </a:solidFill>
            </a:endParaRPr>
          </a:p>
          <a:p>
            <a:pPr marL="257175" indent="-257175" algn="l">
              <a:buFont typeface="Arial" panose="020B0604020202020204" pitchFamily="34" charset="0"/>
              <a:buChar char="•"/>
            </a:pPr>
            <a:r>
              <a:rPr lang="en-US" sz="2000" dirty="0">
                <a:solidFill>
                  <a:schemeClr val="tx1"/>
                </a:solidFill>
              </a:rPr>
              <a:t>Called wanted a doc apt, meds, thought something was wrong</a:t>
            </a:r>
          </a:p>
          <a:p>
            <a:pPr marL="257175" indent="-257175" algn="l">
              <a:buFont typeface="Arial" panose="020B0604020202020204" pitchFamily="34" charset="0"/>
              <a:buChar char="•"/>
            </a:pPr>
            <a:r>
              <a:rPr lang="en-US" sz="2000" dirty="0">
                <a:solidFill>
                  <a:schemeClr val="tx1"/>
                </a:solidFill>
              </a:rPr>
              <a:t>Had stopped taking Shaklee - felt he didn’t need</a:t>
            </a:r>
          </a:p>
          <a:p>
            <a:pPr marL="342900" indent="-342900" algn="l">
              <a:buFont typeface="Arial" panose="020B0604020202020204" pitchFamily="34" charset="0"/>
              <a:buChar char="•"/>
            </a:pPr>
            <a:r>
              <a:rPr lang="en-US" sz="2000" dirty="0" smtClean="0">
                <a:solidFill>
                  <a:schemeClr val="tx1"/>
                </a:solidFill>
              </a:rPr>
              <a:t>Back with </a:t>
            </a:r>
            <a:r>
              <a:rPr lang="en-US" sz="2000" dirty="0">
                <a:solidFill>
                  <a:schemeClr val="tx1"/>
                </a:solidFill>
              </a:rPr>
              <a:t>Shaklee – straight A’s </a:t>
            </a:r>
            <a:r>
              <a:rPr lang="en-US" sz="2000" dirty="0" smtClean="0">
                <a:solidFill>
                  <a:schemeClr val="tx1"/>
                </a:solidFill>
              </a:rPr>
              <a:t>– </a:t>
            </a:r>
            <a:r>
              <a:rPr lang="en-US" sz="2000" dirty="0" err="1" smtClean="0">
                <a:solidFill>
                  <a:schemeClr val="tx1"/>
                </a:solidFill>
              </a:rPr>
              <a:t>Vitalizer</a:t>
            </a:r>
            <a:r>
              <a:rPr lang="en-US" sz="2000" dirty="0" smtClean="0">
                <a:solidFill>
                  <a:schemeClr val="tx1"/>
                </a:solidFill>
              </a:rPr>
              <a:t>, protein, </a:t>
            </a:r>
            <a:r>
              <a:rPr lang="en-US" sz="2000" dirty="0" err="1" smtClean="0">
                <a:solidFill>
                  <a:schemeClr val="tx1"/>
                </a:solidFill>
              </a:rPr>
              <a:t>Mindworks</a:t>
            </a:r>
            <a:endParaRPr lang="en-US" sz="2000" dirty="0">
              <a:solidFill>
                <a:schemeClr val="tx1"/>
              </a:solidFill>
            </a:endParaRPr>
          </a:p>
          <a:p>
            <a:r>
              <a:rPr lang="en-US" sz="2000" u="sng" dirty="0">
                <a:solidFill>
                  <a:schemeClr val="tx1"/>
                </a:solidFill>
              </a:rPr>
              <a:t>Laura – </a:t>
            </a:r>
            <a:r>
              <a:rPr lang="en-US" sz="2000" u="sng" dirty="0" smtClean="0">
                <a:solidFill>
                  <a:schemeClr val="tx1"/>
                </a:solidFill>
              </a:rPr>
              <a:t>Excellent Diet </a:t>
            </a:r>
            <a:r>
              <a:rPr lang="en-US" sz="2000" u="sng" dirty="0">
                <a:solidFill>
                  <a:schemeClr val="tx1"/>
                </a:solidFill>
              </a:rPr>
              <a:t>– Works in China</a:t>
            </a:r>
          </a:p>
          <a:p>
            <a:pPr marL="257175" indent="-257175" algn="l">
              <a:buFont typeface="Arial" panose="020B0604020202020204" pitchFamily="34" charset="0"/>
              <a:buChar char="•"/>
            </a:pPr>
            <a:r>
              <a:rPr lang="en-US" sz="2000" dirty="0">
                <a:solidFill>
                  <a:schemeClr val="tx1"/>
                </a:solidFill>
              </a:rPr>
              <a:t>Great diet in China – stopped taking Shaklee</a:t>
            </a:r>
          </a:p>
          <a:p>
            <a:pPr marL="257175" indent="-257175" algn="l">
              <a:buFont typeface="Arial" panose="020B0604020202020204" pitchFamily="34" charset="0"/>
              <a:buChar char="•"/>
            </a:pPr>
            <a:r>
              <a:rPr lang="en-US" sz="2000" dirty="0">
                <a:solidFill>
                  <a:schemeClr val="tx1"/>
                </a:solidFill>
              </a:rPr>
              <a:t>Visit home </a:t>
            </a:r>
            <a:r>
              <a:rPr lang="en-US" sz="2000" dirty="0" smtClean="0">
                <a:solidFill>
                  <a:schemeClr val="tx1"/>
                </a:solidFill>
              </a:rPr>
              <a:t>– </a:t>
            </a:r>
            <a:r>
              <a:rPr lang="en-US" sz="2000" dirty="0">
                <a:solidFill>
                  <a:schemeClr val="tx1"/>
                </a:solidFill>
              </a:rPr>
              <a:t>blood work done</a:t>
            </a:r>
          </a:p>
          <a:p>
            <a:pPr marL="257175" indent="-257175" algn="l">
              <a:buFont typeface="Arial" panose="020B0604020202020204" pitchFamily="34" charset="0"/>
              <a:buChar char="•"/>
            </a:pPr>
            <a:r>
              <a:rPr lang="en-US" sz="2000" dirty="0">
                <a:solidFill>
                  <a:schemeClr val="tx1"/>
                </a:solidFill>
              </a:rPr>
              <a:t>Deficient in Zinc, </a:t>
            </a:r>
            <a:r>
              <a:rPr lang="en-US" sz="2000" u="sng" dirty="0">
                <a:solidFill>
                  <a:schemeClr val="tx1"/>
                </a:solidFill>
              </a:rPr>
              <a:t>Vitamin </a:t>
            </a:r>
            <a:r>
              <a:rPr lang="en-US" sz="2000" u="sng" dirty="0" smtClean="0">
                <a:solidFill>
                  <a:schemeClr val="tx1"/>
                </a:solidFill>
              </a:rPr>
              <a:t>D “brain vitamin</a:t>
            </a:r>
            <a:r>
              <a:rPr lang="en-US" sz="2000" dirty="0" smtClean="0">
                <a:solidFill>
                  <a:schemeClr val="tx1"/>
                </a:solidFill>
              </a:rPr>
              <a:t>” </a:t>
            </a:r>
            <a:r>
              <a:rPr lang="en-US" sz="2000" dirty="0">
                <a:solidFill>
                  <a:schemeClr val="tx1"/>
                </a:solidFill>
              </a:rPr>
              <a:t>and Iron. </a:t>
            </a:r>
          </a:p>
          <a:p>
            <a:pPr marL="257175" indent="-257175" algn="l">
              <a:buFont typeface="Arial" panose="020B0604020202020204" pitchFamily="34" charset="0"/>
              <a:buChar char="•"/>
            </a:pPr>
            <a:r>
              <a:rPr lang="en-US" sz="2000" dirty="0">
                <a:solidFill>
                  <a:schemeClr val="tx1"/>
                </a:solidFill>
              </a:rPr>
              <a:t>Went back armed </a:t>
            </a:r>
            <a:r>
              <a:rPr lang="en-US" sz="2000" dirty="0" smtClean="0">
                <a:solidFill>
                  <a:schemeClr val="tx1"/>
                </a:solidFill>
              </a:rPr>
              <a:t>Shaklee </a:t>
            </a:r>
            <a:r>
              <a:rPr lang="en-US" sz="2000" dirty="0">
                <a:solidFill>
                  <a:schemeClr val="tx1"/>
                </a:solidFill>
              </a:rPr>
              <a:t>and new appreciation for the need to </a:t>
            </a:r>
            <a:r>
              <a:rPr lang="en-US" sz="2000" dirty="0" smtClean="0">
                <a:solidFill>
                  <a:schemeClr val="tx1"/>
                </a:solidFill>
              </a:rPr>
              <a:t>supplement – </a:t>
            </a:r>
            <a:r>
              <a:rPr lang="en-US" sz="2000" dirty="0" err="1" smtClean="0">
                <a:solidFill>
                  <a:schemeClr val="tx1"/>
                </a:solidFill>
              </a:rPr>
              <a:t>VitaLea</a:t>
            </a:r>
            <a:r>
              <a:rPr lang="en-US" sz="2000" dirty="0" smtClean="0">
                <a:solidFill>
                  <a:schemeClr val="tx1"/>
                </a:solidFill>
              </a:rPr>
              <a:t>, Vitamin D, Protein, Zinc</a:t>
            </a:r>
            <a:endParaRPr lang="en-US" sz="2000" dirty="0">
              <a:solidFill>
                <a:schemeClr val="tx1"/>
              </a:solidFill>
            </a:endParaRPr>
          </a:p>
          <a:p>
            <a:endParaRPr lang="en-US" sz="1500"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2901" y="313707"/>
            <a:ext cx="2201417" cy="2409818"/>
          </a:xfrm>
          <a:prstGeom prst="rect">
            <a:avLst/>
          </a:prstGeom>
        </p:spPr>
      </p:pic>
    </p:spTree>
    <p:extLst>
      <p:ext uri="{BB962C8B-B14F-4D97-AF65-F5344CB8AC3E}">
        <p14:creationId xmlns:p14="http://schemas.microsoft.com/office/powerpoint/2010/main" val="361824248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1" name="Picture 2" descr="http://ts1.mm.bing.net/th?id=H.4633244330624624&amp;pid=15.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577332"/>
            <a:ext cx="4368800" cy="2555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3" name="Picture 4" descr="http://images.shaklee.com/library/vitalizer_men_single_2011.jpg?primaryTab=training&amp;secondaryTab=librar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8177" y="3823048"/>
            <a:ext cx="2105025" cy="1320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0" name="Content Placeholder 5"/>
          <p:cNvSpPr>
            <a:spLocks noGrp="1"/>
          </p:cNvSpPr>
          <p:nvPr>
            <p:ph idx="1"/>
          </p:nvPr>
        </p:nvSpPr>
        <p:spPr>
          <a:xfrm>
            <a:off x="228603" y="1314450"/>
            <a:ext cx="8458199" cy="3829050"/>
          </a:xfrm>
        </p:spPr>
        <p:txBody>
          <a:bodyPr/>
          <a:lstStyle/>
          <a:p>
            <a:r>
              <a:rPr lang="en-US" sz="2000" dirty="0">
                <a:latin typeface="Calibri" charset="0"/>
              </a:rPr>
              <a:t>Vita Lea Multi</a:t>
            </a:r>
          </a:p>
          <a:p>
            <a:r>
              <a:rPr lang="en-US" sz="2000" dirty="0">
                <a:latin typeface="Calibri" charset="0"/>
              </a:rPr>
              <a:t>B </a:t>
            </a:r>
            <a:r>
              <a:rPr lang="en-US" sz="2000" dirty="0" smtClean="0">
                <a:latin typeface="Calibri" charset="0"/>
              </a:rPr>
              <a:t>Complex</a:t>
            </a:r>
            <a:endParaRPr lang="en-US" sz="2000" dirty="0">
              <a:latin typeface="Calibri" charset="0"/>
            </a:endParaRPr>
          </a:p>
          <a:p>
            <a:r>
              <a:rPr lang="en-US" sz="2000" dirty="0">
                <a:latin typeface="Calibri" charset="0"/>
              </a:rPr>
              <a:t>Vita C  and </a:t>
            </a:r>
            <a:r>
              <a:rPr lang="en-US" sz="2000" dirty="0" err="1">
                <a:latin typeface="Calibri" charset="0"/>
              </a:rPr>
              <a:t>Nutriferon</a:t>
            </a:r>
            <a:endParaRPr lang="en-US" sz="2000" dirty="0">
              <a:latin typeface="Calibri" charset="0"/>
            </a:endParaRPr>
          </a:p>
          <a:p>
            <a:r>
              <a:rPr lang="en-US" sz="2000" dirty="0" err="1">
                <a:latin typeface="Calibri" charset="0"/>
              </a:rPr>
              <a:t>Optiflora</a:t>
            </a:r>
            <a:r>
              <a:rPr lang="en-US" sz="2000" dirty="0">
                <a:latin typeface="Calibri" charset="0"/>
              </a:rPr>
              <a:t> </a:t>
            </a:r>
            <a:r>
              <a:rPr lang="en-US" sz="2000" dirty="0" smtClean="0">
                <a:latin typeface="Calibri" charset="0"/>
              </a:rPr>
              <a:t>Probiotic </a:t>
            </a:r>
            <a:endParaRPr lang="en-US" sz="2000" dirty="0">
              <a:latin typeface="Calibri" charset="0"/>
            </a:endParaRPr>
          </a:p>
          <a:p>
            <a:r>
              <a:rPr lang="en-US" sz="2000" dirty="0">
                <a:latin typeface="Calibri" charset="0"/>
              </a:rPr>
              <a:t>Shaklee 180 or </a:t>
            </a:r>
            <a:r>
              <a:rPr lang="en-US" sz="2000" dirty="0" err="1">
                <a:latin typeface="Calibri" charset="0"/>
              </a:rPr>
              <a:t>Mealshake</a:t>
            </a:r>
            <a:r>
              <a:rPr lang="en-US" sz="2000" dirty="0">
                <a:latin typeface="Calibri" charset="0"/>
              </a:rPr>
              <a:t> or Energizing Soy Breakfast </a:t>
            </a:r>
            <a:r>
              <a:rPr lang="en-US" sz="2000" dirty="0" smtClean="0">
                <a:latin typeface="Calibri" charset="0"/>
              </a:rPr>
              <a:t>Shakes</a:t>
            </a:r>
            <a:endParaRPr lang="en-US" sz="2000" dirty="0">
              <a:latin typeface="Calibri" charset="0"/>
            </a:endParaRPr>
          </a:p>
          <a:p>
            <a:pPr>
              <a:buFont typeface="Arial" charset="0"/>
              <a:buNone/>
            </a:pPr>
            <a:r>
              <a:rPr lang="en-US" sz="2000" b="1" dirty="0">
                <a:latin typeface="Calibri" charset="0"/>
              </a:rPr>
              <a:t>	</a:t>
            </a:r>
            <a:r>
              <a:rPr lang="en-US" sz="2000" b="1" dirty="0" err="1">
                <a:latin typeface="Calibri" charset="0"/>
              </a:rPr>
              <a:t>Vitalizer</a:t>
            </a:r>
            <a:r>
              <a:rPr lang="en-US" sz="2000" b="1" dirty="0">
                <a:latin typeface="Calibri" charset="0"/>
              </a:rPr>
              <a:t> … for greatest convenience and complete </a:t>
            </a:r>
            <a:r>
              <a:rPr lang="en-US" sz="2000" b="1" dirty="0" smtClean="0">
                <a:latin typeface="Calibri" charset="0"/>
              </a:rPr>
              <a:t>nutritional </a:t>
            </a:r>
            <a:r>
              <a:rPr lang="en-US" sz="2000" b="1" dirty="0">
                <a:latin typeface="Calibri" charset="0"/>
              </a:rPr>
              <a:t>foundation … </a:t>
            </a:r>
            <a:r>
              <a:rPr lang="en-US" sz="2000" b="1" dirty="0" smtClean="0">
                <a:latin typeface="Calibri" charset="0"/>
              </a:rPr>
              <a:t>				80 </a:t>
            </a:r>
            <a:r>
              <a:rPr lang="en-US" sz="2000" b="1" dirty="0">
                <a:latin typeface="Calibri" charset="0"/>
              </a:rPr>
              <a:t>nutrients     </a:t>
            </a:r>
            <a:r>
              <a:rPr lang="en-US" sz="2000" dirty="0" smtClean="0">
                <a:latin typeface="Calibri" charset="0"/>
              </a:rPr>
              <a:t>jean</a:t>
            </a:r>
            <a:endParaRPr lang="en-US" sz="2000" dirty="0">
              <a:latin typeface="Calibri" charset="0"/>
            </a:endParaRPr>
          </a:p>
          <a:p>
            <a:endParaRPr lang="en-US" sz="2400" dirty="0">
              <a:latin typeface="Calibri" charset="0"/>
            </a:endParaRPr>
          </a:p>
        </p:txBody>
      </p:sp>
      <p:sp>
        <p:nvSpPr>
          <p:cNvPr id="48132" name="Title 4"/>
          <p:cNvSpPr>
            <a:spLocks noGrp="1"/>
          </p:cNvSpPr>
          <p:nvPr>
            <p:ph type="title"/>
          </p:nvPr>
        </p:nvSpPr>
        <p:spPr>
          <a:xfrm>
            <a:off x="228601" y="205978"/>
            <a:ext cx="6934200" cy="879872"/>
          </a:xfrm>
        </p:spPr>
        <p:txBody>
          <a:bodyPr>
            <a:normAutofit fontScale="90000"/>
          </a:bodyPr>
          <a:lstStyle/>
          <a:p>
            <a:r>
              <a:rPr lang="en-US" sz="3200" dirty="0">
                <a:latin typeface="Calibri" charset="0"/>
              </a:rPr>
              <a:t>For Big Kids Who Can Swallow Tablets …</a:t>
            </a:r>
            <a:br>
              <a:rPr lang="en-US" sz="3200" dirty="0">
                <a:latin typeface="Calibri" charset="0"/>
              </a:rPr>
            </a:br>
            <a:r>
              <a:rPr lang="en-US" sz="3200" dirty="0">
                <a:latin typeface="Calibri" charset="0"/>
              </a:rPr>
              <a:t>Or Who May Be Going Off To College </a:t>
            </a:r>
          </a:p>
        </p:txBody>
      </p:sp>
      <p:pic>
        <p:nvPicPr>
          <p:cNvPr id="48134" name="Picture 6" descr="http://images.shaklee.com/library/20216VitaLeaWOIron_lo_rez.jpg?primaryTab=training&amp;secondaryTab=librar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23890" y="3670300"/>
            <a:ext cx="111691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5" name="Picture 8" descr="http://images.shaklee.com/canada/highres/weight/56246.jpg?primaryTab=training&amp;secondaryTab=library"/>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54800" y="3727450"/>
            <a:ext cx="1371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6" name="Picture 10" descr="http://images.shaklee.com/canada/highres/weight/56000.jpg?primaryTab=training&amp;secondaryTab=library"/>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30800" y="3937000"/>
            <a:ext cx="1524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7" name="Picture 5" descr="lBComplex.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038600" y="3937001"/>
            <a:ext cx="1143000" cy="1079500"/>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pic>
      <p:pic>
        <p:nvPicPr>
          <p:cNvPr id="48138" name="Picture 6" descr="http://images.shaklee.com/products/b20639.jpg?primaryTab=training&amp;secondaryTab=librar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95600" y="4080934"/>
            <a:ext cx="1143000" cy="106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25486281"/>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Mindworks</a:t>
            </a:r>
            <a:r>
              <a:rPr lang="en-US" dirty="0" smtClean="0"/>
              <a:t/>
            </a:r>
            <a:br>
              <a:rPr lang="en-US" dirty="0" smtClean="0"/>
            </a:br>
            <a:r>
              <a:rPr lang="en-US" sz="2700" dirty="0"/>
              <a:t>Enhance mental sharpness and support long-term brain health</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897422"/>
            <a:ext cx="1101589" cy="2232932"/>
          </a:xfrm>
        </p:spPr>
      </p:pic>
      <p:sp>
        <p:nvSpPr>
          <p:cNvPr id="5" name="TextBox 4"/>
          <p:cNvSpPr txBox="1"/>
          <p:nvPr/>
        </p:nvSpPr>
        <p:spPr>
          <a:xfrm>
            <a:off x="1707848" y="1499809"/>
            <a:ext cx="7220857" cy="3447098"/>
          </a:xfrm>
          <a:prstGeom prst="rect">
            <a:avLst/>
          </a:prstGeom>
          <a:noFill/>
        </p:spPr>
        <p:txBody>
          <a:bodyPr wrap="square" rtlCol="0">
            <a:spAutoFit/>
          </a:bodyPr>
          <a:lstStyle/>
          <a:p>
            <a:r>
              <a:rPr lang="en-US" sz="2000" b="1" dirty="0"/>
              <a:t>Scientific studies have shown the key ingredients in </a:t>
            </a:r>
            <a:r>
              <a:rPr lang="en-US" sz="2000" b="1" dirty="0" err="1"/>
              <a:t>MindWorks</a:t>
            </a:r>
            <a:r>
              <a:rPr lang="en-US" sz="2000" b="1" dirty="0"/>
              <a:t> work in 3 ways</a:t>
            </a:r>
            <a:r>
              <a:rPr lang="en-US" sz="2000" b="1" dirty="0" smtClean="0"/>
              <a:t>:</a:t>
            </a:r>
          </a:p>
          <a:p>
            <a:endParaRPr lang="en-US" sz="2000" dirty="0"/>
          </a:p>
          <a:p>
            <a:pPr marL="285750" indent="-285750">
              <a:buFont typeface="Arial" panose="020B0604020202020204" pitchFamily="34" charset="0"/>
              <a:buChar char="•"/>
            </a:pPr>
            <a:r>
              <a:rPr lang="en-US" sz="2400" dirty="0"/>
              <a:t>Immediate improvement in cognitive </a:t>
            </a:r>
            <a:r>
              <a:rPr lang="en-US" sz="2400" dirty="0" smtClean="0"/>
              <a:t>performance</a:t>
            </a:r>
            <a:r>
              <a:rPr lang="en-US" sz="2400" dirty="0"/>
              <a:t> </a:t>
            </a:r>
            <a:endParaRPr lang="en-US" sz="2400" dirty="0" smtClean="0"/>
          </a:p>
          <a:p>
            <a:pPr marL="285750" indent="-285750">
              <a:buFont typeface="Arial" panose="020B0604020202020204" pitchFamily="34" charset="0"/>
              <a:buChar char="•"/>
            </a:pPr>
            <a:r>
              <a:rPr lang="en-US" sz="2400" dirty="0" smtClean="0"/>
              <a:t>Protects </a:t>
            </a:r>
            <a:r>
              <a:rPr lang="en-US" sz="2400" dirty="0"/>
              <a:t>against age-related mental </a:t>
            </a:r>
            <a:r>
              <a:rPr lang="en-US" sz="2400" dirty="0" smtClean="0"/>
              <a:t>decline</a:t>
            </a:r>
            <a:endParaRPr lang="en-US" sz="2400" dirty="0" smtClean="0"/>
          </a:p>
          <a:p>
            <a:pPr marL="285750" indent="-285750">
              <a:buFont typeface="Arial" panose="020B0604020202020204" pitchFamily="34" charset="0"/>
              <a:buChar char="•"/>
            </a:pPr>
            <a:r>
              <a:rPr lang="en-US" sz="2400" dirty="0" smtClean="0"/>
              <a:t>Supports </a:t>
            </a:r>
            <a:r>
              <a:rPr lang="en-US" sz="2400" dirty="0"/>
              <a:t>healthy </a:t>
            </a:r>
            <a:r>
              <a:rPr lang="en-US" sz="2400" dirty="0" smtClean="0"/>
              <a:t>circulation - Blood </a:t>
            </a:r>
            <a:r>
              <a:rPr lang="en-US" sz="2400" dirty="0"/>
              <a:t>circulation is critical for delivery of oxygen and key nutrients to the brain. It is linked to neural activity</a:t>
            </a:r>
            <a:r>
              <a:rPr lang="en-US" sz="2400" dirty="0" smtClean="0"/>
              <a:t>.        </a:t>
            </a:r>
            <a:r>
              <a:rPr lang="en-US" dirty="0" smtClean="0"/>
              <a:t>jean</a:t>
            </a:r>
            <a:endParaRPr lang="en-US" dirty="0" smtClean="0"/>
          </a:p>
          <a:p>
            <a:endParaRPr lang="en-US" sz="2000" dirty="0" smtClean="0"/>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39272950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657621"/>
          </a:xfrm>
          <a:ln>
            <a:solidFill>
              <a:srgbClr val="008000"/>
            </a:solidFill>
          </a:ln>
        </p:spPr>
        <p:txBody>
          <a:bodyPr>
            <a:normAutofit fontScale="90000"/>
          </a:bodyPr>
          <a:lstStyle/>
          <a:p>
            <a:r>
              <a:rPr lang="en-US" sz="2800" dirty="0" smtClean="0"/>
              <a:t>30-Day Business Blitz Results  --Sarah Bolger and Beth </a:t>
            </a:r>
            <a:r>
              <a:rPr lang="en-US" sz="2800" dirty="0" err="1" smtClean="0"/>
              <a:t>Kaniuk</a:t>
            </a:r>
            <a:endParaRPr lang="en-US" sz="2800" dirty="0"/>
          </a:p>
        </p:txBody>
      </p:sp>
      <p:sp>
        <p:nvSpPr>
          <p:cNvPr id="3" name="Content Placeholder 2"/>
          <p:cNvSpPr>
            <a:spLocks noGrp="1"/>
          </p:cNvSpPr>
          <p:nvPr>
            <p:ph idx="1"/>
          </p:nvPr>
        </p:nvSpPr>
        <p:spPr>
          <a:xfrm>
            <a:off x="304800" y="1063228"/>
            <a:ext cx="7399867" cy="4080271"/>
          </a:xfrm>
        </p:spPr>
        <p:txBody>
          <a:bodyPr>
            <a:normAutofit/>
          </a:bodyPr>
          <a:lstStyle/>
          <a:p>
            <a:r>
              <a:rPr lang="en-US" sz="2000" dirty="0" smtClean="0"/>
              <a:t>Followed </a:t>
            </a:r>
            <a:r>
              <a:rPr lang="en-US" sz="2000" dirty="0" smtClean="0"/>
              <a:t> </a:t>
            </a:r>
            <a:r>
              <a:rPr lang="en-US" sz="2000" dirty="0"/>
              <a:t>the training that Katie </a:t>
            </a:r>
            <a:r>
              <a:rPr lang="en-US" sz="2000" dirty="0" smtClean="0"/>
              <a:t>Odom </a:t>
            </a:r>
            <a:r>
              <a:rPr lang="en-US" sz="2000" dirty="0"/>
              <a:t>and Ashley McDonald </a:t>
            </a:r>
            <a:r>
              <a:rPr lang="en-US" sz="2000" dirty="0" smtClean="0"/>
              <a:t>from Summer Strategies Session #2</a:t>
            </a:r>
            <a:endParaRPr lang="en-US" sz="2000" dirty="0" smtClean="0"/>
          </a:p>
          <a:p>
            <a:r>
              <a:rPr lang="en-US" sz="2000" dirty="0" smtClean="0"/>
              <a:t>Followed </a:t>
            </a:r>
            <a:r>
              <a:rPr lang="en-US" sz="2000" dirty="0"/>
              <a:t>Bob </a:t>
            </a:r>
            <a:r>
              <a:rPr lang="en-US" sz="2000" dirty="0" err="1" smtClean="0"/>
              <a:t>Heilig's</a:t>
            </a:r>
            <a:r>
              <a:rPr lang="en-US" sz="2000" dirty="0" smtClean="0"/>
              <a:t> </a:t>
            </a:r>
            <a:r>
              <a:rPr lang="en-US" sz="2000" dirty="0"/>
              <a:t>scripts </a:t>
            </a:r>
            <a:r>
              <a:rPr lang="en-US" sz="2000" dirty="0" smtClean="0"/>
              <a:t>and focused on just </a:t>
            </a:r>
            <a:r>
              <a:rPr lang="en-US" sz="2000" dirty="0"/>
              <a:t>reaching out and making connections with people</a:t>
            </a:r>
            <a:r>
              <a:rPr lang="en-US" sz="2000" dirty="0" smtClean="0"/>
              <a:t>.</a:t>
            </a:r>
          </a:p>
          <a:p>
            <a:r>
              <a:rPr lang="en-US" sz="2000" dirty="0" smtClean="0"/>
              <a:t>Lots </a:t>
            </a:r>
            <a:r>
              <a:rPr lang="en-US" sz="2000" dirty="0"/>
              <a:t>and lots of reconnection, having real conversations with people and then bringing up Shaklee</a:t>
            </a:r>
            <a:r>
              <a:rPr lang="en-US" sz="2000" dirty="0" smtClean="0"/>
              <a:t>.</a:t>
            </a:r>
          </a:p>
          <a:p>
            <a:r>
              <a:rPr lang="en-US" sz="2000" dirty="0" smtClean="0"/>
              <a:t> </a:t>
            </a:r>
            <a:r>
              <a:rPr lang="en-US" sz="2000" dirty="0"/>
              <a:t>Most times people are starting to ask me about it before I can bring it up! </a:t>
            </a:r>
            <a:endParaRPr lang="en-US" sz="2000" dirty="0" smtClean="0"/>
          </a:p>
          <a:p>
            <a:r>
              <a:rPr lang="en-US" sz="2000" dirty="0" smtClean="0"/>
              <a:t>Why the blitz is working so well --- The </a:t>
            </a:r>
            <a:r>
              <a:rPr lang="en-US" sz="2000" dirty="0"/>
              <a:t>products, my business, global, etc. Beth </a:t>
            </a:r>
            <a:r>
              <a:rPr lang="en-US" sz="2000" dirty="0" err="1" smtClean="0"/>
              <a:t>Kaniuk</a:t>
            </a:r>
            <a:r>
              <a:rPr lang="en-US" sz="2000" dirty="0" smtClean="0"/>
              <a:t> </a:t>
            </a:r>
            <a:r>
              <a:rPr lang="en-US" sz="2000" dirty="0"/>
              <a:t>and </a:t>
            </a:r>
            <a:r>
              <a:rPr lang="en-US" sz="2000" dirty="0" smtClean="0"/>
              <a:t>Sarah </a:t>
            </a:r>
            <a:r>
              <a:rPr lang="en-US" sz="2000" dirty="0"/>
              <a:t>strategize almost </a:t>
            </a:r>
            <a:r>
              <a:rPr lang="en-US" sz="2000" dirty="0" smtClean="0"/>
              <a:t>daily. </a:t>
            </a:r>
            <a:r>
              <a:rPr lang="en-US" sz="2000" dirty="0" smtClean="0"/>
              <a:t>They</a:t>
            </a:r>
            <a:r>
              <a:rPr lang="en-US" sz="2000" dirty="0" smtClean="0"/>
              <a:t>  set </a:t>
            </a:r>
            <a:r>
              <a:rPr lang="en-US" sz="2000" dirty="0"/>
              <a:t>aside time, </a:t>
            </a:r>
            <a:r>
              <a:rPr lang="en-US" sz="2000" dirty="0" smtClean="0"/>
              <a:t>work off their list</a:t>
            </a:r>
            <a:r>
              <a:rPr lang="en-US" sz="2000" dirty="0"/>
              <a:t>, and </a:t>
            </a:r>
            <a:r>
              <a:rPr lang="en-US" sz="2000" dirty="0" smtClean="0"/>
              <a:t>enjoy reconnecting.</a:t>
            </a:r>
            <a:endParaRPr lang="en-US" sz="2000" dirty="0"/>
          </a:p>
        </p:txBody>
      </p:sp>
      <p:pic>
        <p:nvPicPr>
          <p:cNvPr id="4" name="Picture 3"/>
          <p:cNvPicPr>
            <a:picLocks noChangeAspect="1"/>
          </p:cNvPicPr>
          <p:nvPr/>
        </p:nvPicPr>
        <p:blipFill rotWithShape="1">
          <a:blip r:embed="rId2"/>
          <a:srcRect l="27040" t="1" r="10976" b="27187"/>
          <a:stretch/>
        </p:blipFill>
        <p:spPr>
          <a:xfrm>
            <a:off x="7317879" y="3016910"/>
            <a:ext cx="1640985" cy="1927621"/>
          </a:xfrm>
          <a:prstGeom prst="rect">
            <a:avLst/>
          </a:prstGeom>
        </p:spPr>
      </p:pic>
    </p:spTree>
    <p:extLst>
      <p:ext uri="{BB962C8B-B14F-4D97-AF65-F5344CB8AC3E}">
        <p14:creationId xmlns:p14="http://schemas.microsoft.com/office/powerpoint/2010/main" val="206390358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1733" y="232175"/>
            <a:ext cx="8483600" cy="936226"/>
          </a:xfrm>
          <a:ln>
            <a:solidFill>
              <a:srgbClr val="FF0000"/>
            </a:solidFill>
          </a:ln>
        </p:spPr>
        <p:txBody>
          <a:bodyPr>
            <a:normAutofit/>
          </a:bodyPr>
          <a:lstStyle/>
          <a:p>
            <a:r>
              <a:rPr lang="en-US" sz="3200" dirty="0" smtClean="0"/>
              <a:t>  </a:t>
            </a:r>
            <a:r>
              <a:rPr lang="en-US" sz="2800" dirty="0" smtClean="0"/>
              <a:t>Immune and Healthy Brain Collection for Little Kids</a:t>
            </a:r>
            <a:endParaRPr lang="en-US" sz="2800" dirty="0"/>
          </a:p>
        </p:txBody>
      </p:sp>
      <p:pic>
        <p:nvPicPr>
          <p:cNvPr id="4" name="Content Placeholder 3"/>
          <p:cNvPicPr>
            <a:picLocks noGrp="1" noChangeAspect="1"/>
          </p:cNvPicPr>
          <p:nvPr>
            <p:ph idx="1"/>
          </p:nvPr>
        </p:nvPicPr>
        <p:blipFill>
          <a:blip r:embed="rId2"/>
          <a:srcRect l="-75670" r="-75670"/>
          <a:stretch>
            <a:fillRect/>
          </a:stretch>
        </p:blipFill>
        <p:spPr>
          <a:xfrm>
            <a:off x="5701496" y="1168401"/>
            <a:ext cx="4791081" cy="1976876"/>
          </a:xfrm>
        </p:spPr>
      </p:pic>
      <p:sp>
        <p:nvSpPr>
          <p:cNvPr id="3" name="TextBox 2"/>
          <p:cNvSpPr txBox="1"/>
          <p:nvPr/>
        </p:nvSpPr>
        <p:spPr>
          <a:xfrm>
            <a:off x="592666" y="1236135"/>
            <a:ext cx="7992533" cy="3570208"/>
          </a:xfrm>
          <a:prstGeom prst="rect">
            <a:avLst/>
          </a:prstGeom>
          <a:noFill/>
        </p:spPr>
        <p:txBody>
          <a:bodyPr wrap="square" rtlCol="0">
            <a:spAutoFit/>
          </a:bodyPr>
          <a:lstStyle/>
          <a:p>
            <a:r>
              <a:rPr lang="en-US" sz="2400" u="sng" dirty="0" smtClean="0"/>
              <a:t>For Kids Who Can’t Swallow Tablets </a:t>
            </a:r>
            <a:r>
              <a:rPr lang="is-IS" sz="2400" u="sng" dirty="0" smtClean="0"/>
              <a:t>…</a:t>
            </a:r>
          </a:p>
          <a:p>
            <a:endParaRPr lang="is-IS" sz="1000" u="sng" dirty="0" smtClean="0"/>
          </a:p>
          <a:p>
            <a:r>
              <a:rPr lang="is-IS" sz="2400" dirty="0" smtClean="0"/>
              <a:t>I</a:t>
            </a:r>
            <a:r>
              <a:rPr lang="en-US" sz="2400" dirty="0" smtClean="0"/>
              <a:t>n</a:t>
            </a:r>
            <a:r>
              <a:rPr lang="is-IS" sz="2400" dirty="0" smtClean="0"/>
              <a:t>credivites Multi-Vitamin/ Mineral 				20 PV</a:t>
            </a:r>
          </a:p>
          <a:p>
            <a:r>
              <a:rPr lang="is-IS" sz="2400" dirty="0" smtClean="0"/>
              <a:t>Chewable Vita C ( or Vitalized Immunity ) 		18</a:t>
            </a:r>
          </a:p>
          <a:p>
            <a:r>
              <a:rPr lang="is-IS" sz="2400" dirty="0" smtClean="0"/>
              <a:t>Premium Alfalfa Complex							13</a:t>
            </a:r>
          </a:p>
          <a:p>
            <a:r>
              <a:rPr lang="is-IS" sz="2400" dirty="0" smtClean="0"/>
              <a:t>O</a:t>
            </a:r>
            <a:r>
              <a:rPr lang="en-US" sz="2400" dirty="0" smtClean="0"/>
              <a:t>p</a:t>
            </a:r>
            <a:r>
              <a:rPr lang="is-IS" sz="2400" dirty="0" smtClean="0"/>
              <a:t>tiflora Probiotic Capsule						</a:t>
            </a:r>
            <a:r>
              <a:rPr lang="is-IS" sz="2400" dirty="0" smtClean="0"/>
              <a:t>14</a:t>
            </a:r>
          </a:p>
          <a:p>
            <a:r>
              <a:rPr lang="is-IS" sz="2400" dirty="0" smtClean="0"/>
              <a:t>Mealshake											</a:t>
            </a:r>
            <a:r>
              <a:rPr lang="is-IS" sz="2400" u="sng" dirty="0" smtClean="0"/>
              <a:t>17</a:t>
            </a:r>
            <a:endParaRPr lang="is-IS" sz="2400" u="sng" dirty="0" smtClean="0"/>
          </a:p>
          <a:p>
            <a:r>
              <a:rPr lang="is-IS" sz="2400" dirty="0" smtClean="0"/>
              <a:t>										       		</a:t>
            </a:r>
            <a:r>
              <a:rPr lang="is-IS" sz="2400" dirty="0" smtClean="0"/>
              <a:t>82 PV</a:t>
            </a:r>
            <a:endParaRPr lang="is-IS" sz="2400" dirty="0" smtClean="0"/>
          </a:p>
          <a:p>
            <a:r>
              <a:rPr lang="is-IS" sz="2400" dirty="0" smtClean="0"/>
              <a:t>M</a:t>
            </a:r>
            <a:r>
              <a:rPr lang="en-US" sz="2400" dirty="0" err="1" smtClean="0"/>
              <a:t>i</a:t>
            </a:r>
            <a:r>
              <a:rPr lang="is-IS" sz="2400" dirty="0" smtClean="0"/>
              <a:t>ghty Smarts                                                    +      </a:t>
            </a:r>
            <a:r>
              <a:rPr lang="is-IS" sz="2400" u="sng" dirty="0" smtClean="0"/>
              <a:t>16</a:t>
            </a:r>
            <a:endParaRPr lang="en-US" sz="2400" u="sng" dirty="0"/>
          </a:p>
          <a:p>
            <a:r>
              <a:rPr lang="en-US" sz="2400" dirty="0"/>
              <a:t>	</a:t>
            </a:r>
            <a:r>
              <a:rPr lang="en-US" sz="2400" dirty="0" smtClean="0"/>
              <a:t>												</a:t>
            </a:r>
            <a:r>
              <a:rPr lang="en-US" sz="2400" dirty="0" smtClean="0"/>
              <a:t>98</a:t>
            </a:r>
            <a:r>
              <a:rPr lang="en-US" sz="2400" dirty="0" smtClean="0"/>
              <a:t> PV   </a:t>
            </a:r>
            <a:r>
              <a:rPr lang="en-US" dirty="0" err="1" smtClean="0"/>
              <a:t>becky</a:t>
            </a:r>
            <a:endParaRPr lang="is-IS" dirty="0" smtClean="0"/>
          </a:p>
        </p:txBody>
      </p:sp>
    </p:spTree>
    <p:extLst>
      <p:ext uri="{BB962C8B-B14F-4D97-AF65-F5344CB8AC3E}">
        <p14:creationId xmlns:p14="http://schemas.microsoft.com/office/powerpoint/2010/main" val="103013290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423333"/>
            <a:ext cx="7653867" cy="1134534"/>
          </a:xfrm>
          <a:ln>
            <a:solidFill>
              <a:srgbClr val="FF0000"/>
            </a:solidFill>
          </a:ln>
        </p:spPr>
        <p:txBody>
          <a:bodyPr>
            <a:normAutofit/>
          </a:bodyPr>
          <a:lstStyle/>
          <a:p>
            <a:r>
              <a:rPr lang="en-US" sz="3200" dirty="0" smtClean="0"/>
              <a:t>Healthy Immune System </a:t>
            </a:r>
            <a:br>
              <a:rPr lang="en-US" sz="3200" dirty="0" smtClean="0"/>
            </a:br>
            <a:r>
              <a:rPr lang="en-US" sz="3200" dirty="0" smtClean="0"/>
              <a:t>for Teens and Kids Who Can Swallow Tablets</a:t>
            </a:r>
            <a:endParaRPr lang="en-US" sz="3200" dirty="0"/>
          </a:p>
        </p:txBody>
      </p:sp>
      <p:pic>
        <p:nvPicPr>
          <p:cNvPr id="4" name="Content Placeholder 3"/>
          <p:cNvPicPr>
            <a:picLocks noGrp="1" noChangeAspect="1"/>
          </p:cNvPicPr>
          <p:nvPr>
            <p:ph idx="1"/>
          </p:nvPr>
        </p:nvPicPr>
        <p:blipFill>
          <a:blip r:embed="rId2"/>
          <a:srcRect l="-61221" r="-61221"/>
          <a:stretch>
            <a:fillRect/>
          </a:stretch>
        </p:blipFill>
        <p:spPr>
          <a:xfrm>
            <a:off x="5767621" y="2850445"/>
            <a:ext cx="4686894" cy="2145327"/>
          </a:xfrm>
        </p:spPr>
      </p:pic>
      <p:sp>
        <p:nvSpPr>
          <p:cNvPr id="5" name="TextBox 4"/>
          <p:cNvSpPr txBox="1"/>
          <p:nvPr/>
        </p:nvSpPr>
        <p:spPr>
          <a:xfrm>
            <a:off x="304801" y="1850404"/>
            <a:ext cx="7653867" cy="3293209"/>
          </a:xfrm>
          <a:prstGeom prst="rect">
            <a:avLst/>
          </a:prstGeom>
          <a:noFill/>
        </p:spPr>
        <p:txBody>
          <a:bodyPr wrap="square" rtlCol="0">
            <a:spAutoFit/>
          </a:bodyPr>
          <a:lstStyle/>
          <a:p>
            <a:pPr marL="285750" indent="-285750">
              <a:buFont typeface="Arial"/>
              <a:buChar char="•"/>
            </a:pPr>
            <a:r>
              <a:rPr lang="en-US" sz="2400" dirty="0" smtClean="0"/>
              <a:t>Vita C Sustained Release ( 500 mg ) 				16   PV</a:t>
            </a:r>
          </a:p>
          <a:p>
            <a:r>
              <a:rPr lang="en-US" sz="2400" dirty="0"/>
              <a:t>	</a:t>
            </a:r>
            <a:r>
              <a:rPr lang="en-US" sz="2400" dirty="0" smtClean="0"/>
              <a:t>	or Vitalized Immunity </a:t>
            </a:r>
          </a:p>
          <a:p>
            <a:pPr marL="285750" indent="-285750">
              <a:buFont typeface="Arial"/>
              <a:buChar char="•"/>
            </a:pPr>
            <a:r>
              <a:rPr lang="en-US" sz="2400" dirty="0" smtClean="0"/>
              <a:t>Vita Lea Multi-Vitamin/ Mineral </a:t>
            </a:r>
            <a:r>
              <a:rPr lang="en-US" sz="2400" dirty="0" err="1" smtClean="0"/>
              <a:t>sml</a:t>
            </a:r>
            <a:r>
              <a:rPr lang="en-US" sz="2400" dirty="0" smtClean="0"/>
              <a:t>				18</a:t>
            </a:r>
          </a:p>
          <a:p>
            <a:pPr marL="285750" indent="-285750">
              <a:buFont typeface="Arial"/>
              <a:buChar char="•"/>
            </a:pPr>
            <a:r>
              <a:rPr lang="en-US" sz="2400" dirty="0" err="1" smtClean="0"/>
              <a:t>Nutriferon</a:t>
            </a:r>
            <a:r>
              <a:rPr lang="en-US" sz="2400" dirty="0" smtClean="0"/>
              <a:t> Natural Interferon Immune Booster	30</a:t>
            </a:r>
          </a:p>
          <a:p>
            <a:pPr marL="285750" indent="-285750">
              <a:buFont typeface="Arial"/>
              <a:buChar char="•"/>
            </a:pPr>
            <a:r>
              <a:rPr lang="en-US" sz="2400" dirty="0" err="1" smtClean="0"/>
              <a:t>Optiflora</a:t>
            </a:r>
            <a:r>
              <a:rPr lang="en-US" sz="2400" dirty="0" smtClean="0"/>
              <a:t> Probiotic Capsule							</a:t>
            </a:r>
            <a:r>
              <a:rPr lang="en-US" sz="2400" dirty="0" smtClean="0"/>
              <a:t>15</a:t>
            </a:r>
          </a:p>
          <a:p>
            <a:pPr marL="285750" indent="-285750">
              <a:buFont typeface="Arial"/>
              <a:buChar char="•"/>
            </a:pPr>
            <a:r>
              <a:rPr lang="en-US" sz="2400" dirty="0" smtClean="0"/>
              <a:t>Life Shake											</a:t>
            </a:r>
            <a:r>
              <a:rPr lang="en-US" sz="2400" u="sng" dirty="0" smtClean="0"/>
              <a:t>30</a:t>
            </a:r>
            <a:endParaRPr lang="en-US" sz="2400" u="sng" dirty="0" smtClean="0"/>
          </a:p>
          <a:p>
            <a:r>
              <a:rPr lang="en-US" sz="2400" dirty="0" smtClean="0"/>
              <a:t>												            </a:t>
            </a:r>
            <a:r>
              <a:rPr lang="en-US" sz="2400" dirty="0" smtClean="0"/>
              <a:t>100 </a:t>
            </a:r>
            <a:r>
              <a:rPr lang="en-US" sz="2400" dirty="0" smtClean="0"/>
              <a:t>PV</a:t>
            </a:r>
          </a:p>
          <a:p>
            <a:endParaRPr lang="en-US" sz="2000" dirty="0" smtClean="0"/>
          </a:p>
          <a:p>
            <a:pPr marL="285750" indent="-285750">
              <a:buFont typeface="Arial"/>
              <a:buChar char="•"/>
            </a:pPr>
            <a:endParaRPr lang="en-US" sz="2000" dirty="0"/>
          </a:p>
        </p:txBody>
      </p:sp>
      <p:sp>
        <p:nvSpPr>
          <p:cNvPr id="3" name="TextBox 2"/>
          <p:cNvSpPr txBox="1"/>
          <p:nvPr/>
        </p:nvSpPr>
        <p:spPr>
          <a:xfrm>
            <a:off x="3623732" y="4555067"/>
            <a:ext cx="1049867" cy="369332"/>
          </a:xfrm>
          <a:prstGeom prst="rect">
            <a:avLst/>
          </a:prstGeom>
          <a:noFill/>
        </p:spPr>
        <p:txBody>
          <a:bodyPr wrap="square" rtlCol="0">
            <a:spAutoFit/>
          </a:bodyPr>
          <a:lstStyle/>
          <a:p>
            <a:r>
              <a:rPr lang="en-US" dirty="0" err="1" smtClean="0"/>
              <a:t>becky</a:t>
            </a:r>
            <a:endParaRPr lang="en-US" dirty="0"/>
          </a:p>
        </p:txBody>
      </p:sp>
    </p:spTree>
    <p:extLst>
      <p:ext uri="{BB962C8B-B14F-4D97-AF65-F5344CB8AC3E}">
        <p14:creationId xmlns:p14="http://schemas.microsoft.com/office/powerpoint/2010/main" val="381880621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321734"/>
            <a:ext cx="7535333" cy="863600"/>
          </a:xfrm>
          <a:ln>
            <a:solidFill>
              <a:schemeClr val="tx2">
                <a:lumMod val="60000"/>
                <a:lumOff val="40000"/>
              </a:schemeClr>
            </a:solidFill>
          </a:ln>
        </p:spPr>
        <p:txBody>
          <a:bodyPr>
            <a:normAutofit/>
          </a:bodyPr>
          <a:lstStyle/>
          <a:p>
            <a:r>
              <a:rPr lang="en-US" sz="3600" dirty="0" smtClean="0"/>
              <a:t>Nutrients Essential for Healthy Brains</a:t>
            </a:r>
            <a:endParaRPr lang="en-US" sz="3600" dirty="0"/>
          </a:p>
        </p:txBody>
      </p:sp>
      <p:pic>
        <p:nvPicPr>
          <p:cNvPr id="4" name="Content Placeholder 3"/>
          <p:cNvPicPr>
            <a:picLocks noGrp="1" noChangeAspect="1"/>
          </p:cNvPicPr>
          <p:nvPr>
            <p:ph idx="1"/>
          </p:nvPr>
        </p:nvPicPr>
        <p:blipFill>
          <a:blip r:embed="rId2"/>
          <a:srcRect t="-14462" b="-14462"/>
          <a:stretch>
            <a:fillRect/>
          </a:stretch>
        </p:blipFill>
        <p:spPr>
          <a:xfrm>
            <a:off x="3534834" y="2298700"/>
            <a:ext cx="2971800" cy="2844800"/>
          </a:xfrm>
        </p:spPr>
      </p:pic>
      <p:sp>
        <p:nvSpPr>
          <p:cNvPr id="3" name="TextBox 2"/>
          <p:cNvSpPr txBox="1"/>
          <p:nvPr/>
        </p:nvSpPr>
        <p:spPr>
          <a:xfrm>
            <a:off x="457198" y="1456267"/>
            <a:ext cx="8432802" cy="2677656"/>
          </a:xfrm>
          <a:prstGeom prst="rect">
            <a:avLst/>
          </a:prstGeom>
          <a:noFill/>
        </p:spPr>
        <p:txBody>
          <a:bodyPr wrap="square" rtlCol="0">
            <a:spAutoFit/>
          </a:bodyPr>
          <a:lstStyle/>
          <a:p>
            <a:pPr marL="285750" indent="-285750">
              <a:buFont typeface="Arial"/>
              <a:buChar char="•"/>
            </a:pPr>
            <a:r>
              <a:rPr lang="en-US" sz="2400" dirty="0" smtClean="0"/>
              <a:t>Mighty Smarts Chewable Omega and DHA				16 PV</a:t>
            </a:r>
          </a:p>
          <a:p>
            <a:r>
              <a:rPr lang="en-US" sz="2400" dirty="0" smtClean="0"/>
              <a:t>	Or Omega Guard for Kids who can swallow capsules </a:t>
            </a:r>
          </a:p>
          <a:p>
            <a:pPr marL="285750" indent="-285750">
              <a:buFont typeface="Arial"/>
              <a:buChar char="•"/>
            </a:pPr>
            <a:r>
              <a:rPr lang="en-US" sz="2400" dirty="0" smtClean="0"/>
              <a:t>B Complex    120											17</a:t>
            </a:r>
          </a:p>
          <a:p>
            <a:pPr marL="285750" indent="-285750">
              <a:buFont typeface="Arial"/>
              <a:buChar char="•"/>
            </a:pPr>
            <a:r>
              <a:rPr lang="en-US" sz="2400" dirty="0" smtClean="0"/>
              <a:t>Vita Lea 120											</a:t>
            </a:r>
            <a:r>
              <a:rPr lang="en-US" sz="2400" dirty="0"/>
              <a:t>	</a:t>
            </a:r>
            <a:r>
              <a:rPr lang="en-US" sz="2400" dirty="0" smtClean="0"/>
              <a:t>	18</a:t>
            </a:r>
          </a:p>
          <a:p>
            <a:pPr marL="285750" indent="-285750">
              <a:buFont typeface="Arial"/>
              <a:buChar char="•"/>
            </a:pPr>
            <a:r>
              <a:rPr lang="en-US" sz="2400" dirty="0" smtClean="0"/>
              <a:t>Shaklee Life Shake 											</a:t>
            </a:r>
            <a:r>
              <a:rPr lang="en-US" sz="2400" u="sng" dirty="0" smtClean="0"/>
              <a:t>29</a:t>
            </a:r>
          </a:p>
          <a:p>
            <a:r>
              <a:rPr lang="en-US" sz="2000" dirty="0" smtClean="0"/>
              <a:t>															</a:t>
            </a:r>
            <a:r>
              <a:rPr lang="en-US" sz="2000" dirty="0"/>
              <a:t> </a:t>
            </a:r>
            <a:r>
              <a:rPr lang="en-US" sz="2000" dirty="0" smtClean="0"/>
              <a:t>     </a:t>
            </a:r>
            <a:r>
              <a:rPr lang="en-US" sz="2400" dirty="0" smtClean="0"/>
              <a:t> </a:t>
            </a:r>
            <a:r>
              <a:rPr lang="en-US" sz="2400" dirty="0"/>
              <a:t> 9</a:t>
            </a:r>
            <a:r>
              <a:rPr lang="en-US" sz="2400" dirty="0" smtClean="0"/>
              <a:t>0   PV</a:t>
            </a:r>
          </a:p>
          <a:p>
            <a:r>
              <a:rPr lang="en-US" sz="2000" dirty="0" smtClean="0"/>
              <a:t>														 </a:t>
            </a:r>
            <a:r>
              <a:rPr lang="en-US" sz="2400" dirty="0" smtClean="0"/>
              <a:t>( $115 MP )</a:t>
            </a:r>
            <a:endParaRPr lang="en-US" sz="2400" dirty="0"/>
          </a:p>
        </p:txBody>
      </p:sp>
      <p:sp>
        <p:nvSpPr>
          <p:cNvPr id="5" name="TextBox 4"/>
          <p:cNvSpPr txBox="1"/>
          <p:nvPr/>
        </p:nvSpPr>
        <p:spPr>
          <a:xfrm>
            <a:off x="457197" y="4419599"/>
            <a:ext cx="1100669" cy="369332"/>
          </a:xfrm>
          <a:prstGeom prst="rect">
            <a:avLst/>
          </a:prstGeom>
          <a:noFill/>
        </p:spPr>
        <p:txBody>
          <a:bodyPr wrap="square" rtlCol="0">
            <a:spAutoFit/>
          </a:bodyPr>
          <a:lstStyle/>
          <a:p>
            <a:r>
              <a:rPr lang="en-US" dirty="0" err="1" smtClean="0"/>
              <a:t>becky</a:t>
            </a:r>
            <a:endParaRPr lang="en-US" dirty="0"/>
          </a:p>
        </p:txBody>
      </p:sp>
    </p:spTree>
    <p:extLst>
      <p:ext uri="{BB962C8B-B14F-4D97-AF65-F5344CB8AC3E}">
        <p14:creationId xmlns:p14="http://schemas.microsoft.com/office/powerpoint/2010/main" val="228937284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287339" y="206375"/>
            <a:ext cx="7947553" cy="400050"/>
          </a:xfrm>
          <a:ln>
            <a:solidFill>
              <a:schemeClr val="accent5">
                <a:lumMod val="75000"/>
              </a:schemeClr>
            </a:solidFill>
          </a:ln>
        </p:spPr>
        <p:txBody>
          <a:bodyPr>
            <a:normAutofit fontScale="90000"/>
          </a:bodyPr>
          <a:lstStyle/>
          <a:p>
            <a:pPr algn="l"/>
            <a:r>
              <a:rPr lang="en-US" altLang="en-US" sz="2400" dirty="0" smtClean="0"/>
              <a:t>Product Collection  –Nutrients to Strengthen Immune System </a:t>
            </a:r>
          </a:p>
        </p:txBody>
      </p:sp>
      <p:sp>
        <p:nvSpPr>
          <p:cNvPr id="17411" name="Text Placeholder 4"/>
          <p:cNvSpPr>
            <a:spLocks noGrp="1"/>
          </p:cNvSpPr>
          <p:nvPr>
            <p:ph type="body" idx="1"/>
          </p:nvPr>
        </p:nvSpPr>
        <p:spPr>
          <a:xfrm>
            <a:off x="457200" y="606426"/>
            <a:ext cx="4040188" cy="479425"/>
          </a:xfrm>
        </p:spPr>
        <p:txBody>
          <a:bodyPr/>
          <a:lstStyle/>
          <a:p>
            <a:r>
              <a:rPr lang="en-US" altLang="en-US" smtClean="0"/>
              <a:t>For Adults</a:t>
            </a:r>
            <a:r>
              <a:rPr lang="en-US" altLang="en-US" sz="2000" b="0" smtClean="0"/>
              <a:t> who can swallow pills</a:t>
            </a:r>
          </a:p>
        </p:txBody>
      </p:sp>
      <p:sp>
        <p:nvSpPr>
          <p:cNvPr id="18436" name="Content Placeholder 2"/>
          <p:cNvSpPr>
            <a:spLocks noGrp="1"/>
          </p:cNvSpPr>
          <p:nvPr>
            <p:ph sz="half" idx="2"/>
          </p:nvPr>
        </p:nvSpPr>
        <p:spPr>
          <a:xfrm>
            <a:off x="287340" y="1006478"/>
            <a:ext cx="4210048" cy="1811339"/>
          </a:xfrm>
        </p:spPr>
        <p:txBody>
          <a:bodyPr>
            <a:normAutofit fontScale="92500" lnSpcReduction="20000"/>
          </a:bodyPr>
          <a:lstStyle/>
          <a:p>
            <a:pPr>
              <a:buFont typeface="Arial" charset="0"/>
              <a:buNone/>
            </a:pPr>
            <a:r>
              <a:rPr lang="en-US" altLang="en-US" sz="2600" dirty="0" smtClean="0"/>
              <a:t>Vita C	</a:t>
            </a:r>
            <a:r>
              <a:rPr lang="en-US" altLang="en-US" sz="2600" dirty="0"/>
              <a:t>	</a:t>
            </a:r>
            <a:r>
              <a:rPr lang="en-US" altLang="en-US" sz="2600" dirty="0" smtClean="0"/>
              <a:t>	16.65  PV</a:t>
            </a:r>
          </a:p>
          <a:p>
            <a:pPr>
              <a:buFont typeface="Arial" charset="0"/>
              <a:buNone/>
            </a:pPr>
            <a:r>
              <a:rPr lang="en-US" altLang="en-US" sz="2600" dirty="0" err="1" smtClean="0"/>
              <a:t>Nutriferon</a:t>
            </a:r>
            <a:r>
              <a:rPr lang="en-US" altLang="en-US" sz="2600" dirty="0" smtClean="0"/>
              <a:t> 		30.00</a:t>
            </a:r>
          </a:p>
          <a:p>
            <a:pPr>
              <a:buFont typeface="Arial" charset="0"/>
              <a:buNone/>
            </a:pPr>
            <a:r>
              <a:rPr lang="en-US" altLang="en-US" sz="2600" dirty="0" err="1" smtClean="0"/>
              <a:t>Optiflora</a:t>
            </a:r>
            <a:r>
              <a:rPr lang="en-US" altLang="en-US" sz="2600" dirty="0" smtClean="0"/>
              <a:t> Capsules</a:t>
            </a:r>
            <a:r>
              <a:rPr lang="en-US" altLang="en-US" sz="2600" dirty="0"/>
              <a:t>	</a:t>
            </a:r>
            <a:r>
              <a:rPr lang="en-US" altLang="en-US" sz="2600" u="sng" dirty="0" smtClean="0"/>
              <a:t>14.65</a:t>
            </a:r>
          </a:p>
          <a:p>
            <a:pPr>
              <a:buFont typeface="Arial" charset="0"/>
              <a:buNone/>
            </a:pPr>
            <a:r>
              <a:rPr lang="en-US" altLang="en-US" sz="2600" dirty="0" smtClean="0"/>
              <a:t>						$80 MP		</a:t>
            </a:r>
            <a:r>
              <a:rPr lang="en-US" altLang="en-US" sz="2600" b="1" dirty="0" smtClean="0"/>
              <a:t>61.30 PV</a:t>
            </a:r>
          </a:p>
          <a:p>
            <a:pPr>
              <a:buFont typeface="Arial" charset="0"/>
              <a:buNone/>
            </a:pPr>
            <a:endParaRPr lang="en-US" altLang="en-US" sz="2000" b="1" dirty="0" smtClean="0"/>
          </a:p>
          <a:p>
            <a:pPr lvl="4">
              <a:buFont typeface="Arial" charset="0"/>
              <a:buNone/>
            </a:pPr>
            <a:endParaRPr lang="en-US" altLang="en-US" sz="1200" dirty="0" smtClean="0"/>
          </a:p>
        </p:txBody>
      </p:sp>
      <p:sp>
        <p:nvSpPr>
          <p:cNvPr id="17413" name="Text Placeholder 5"/>
          <p:cNvSpPr>
            <a:spLocks noGrp="1"/>
          </p:cNvSpPr>
          <p:nvPr>
            <p:ph type="body" sz="quarter" idx="3"/>
          </p:nvPr>
        </p:nvSpPr>
        <p:spPr>
          <a:xfrm>
            <a:off x="4497388" y="606426"/>
            <a:ext cx="4189412" cy="479425"/>
          </a:xfrm>
        </p:spPr>
        <p:txBody>
          <a:bodyPr/>
          <a:lstStyle/>
          <a:p>
            <a:r>
              <a:rPr lang="en-US" altLang="en-US" smtClean="0"/>
              <a:t>For Children </a:t>
            </a:r>
            <a:r>
              <a:rPr lang="en-US" altLang="en-US" sz="2000" b="0" smtClean="0"/>
              <a:t>who can’t swallow pills</a:t>
            </a:r>
            <a:endParaRPr lang="en-US" altLang="en-US" smtClean="0"/>
          </a:p>
        </p:txBody>
      </p:sp>
      <p:sp>
        <p:nvSpPr>
          <p:cNvPr id="18438" name="Content Placeholder 6"/>
          <p:cNvSpPr>
            <a:spLocks noGrp="1"/>
          </p:cNvSpPr>
          <p:nvPr>
            <p:ph sz="quarter" idx="4"/>
          </p:nvPr>
        </p:nvSpPr>
        <p:spPr>
          <a:xfrm>
            <a:off x="4645027" y="1090614"/>
            <a:ext cx="4041775" cy="1673225"/>
          </a:xfrm>
        </p:spPr>
        <p:txBody>
          <a:bodyPr>
            <a:normAutofit/>
          </a:bodyPr>
          <a:lstStyle/>
          <a:p>
            <a:pPr>
              <a:buFont typeface="Arial" charset="0"/>
              <a:buNone/>
            </a:pPr>
            <a:r>
              <a:rPr lang="en-US" altLang="en-US" sz="2000" dirty="0" err="1" smtClean="0"/>
              <a:t>Optiflora</a:t>
            </a:r>
            <a:r>
              <a:rPr lang="en-US" altLang="en-US" sz="2000" dirty="0" smtClean="0"/>
              <a:t> Caps		14.65 PV</a:t>
            </a:r>
          </a:p>
          <a:p>
            <a:pPr>
              <a:buFont typeface="Arial" charset="0"/>
              <a:buNone/>
            </a:pPr>
            <a:r>
              <a:rPr lang="en-US" altLang="en-US" sz="2000" dirty="0" smtClean="0"/>
              <a:t>Chewable C		17.95</a:t>
            </a:r>
          </a:p>
          <a:p>
            <a:pPr>
              <a:buFont typeface="Arial" charset="0"/>
              <a:buNone/>
            </a:pPr>
            <a:r>
              <a:rPr lang="en-US" altLang="en-US" sz="2000" dirty="0" err="1" smtClean="0"/>
              <a:t>Incredivites</a:t>
            </a:r>
            <a:r>
              <a:rPr lang="en-US" altLang="en-US" sz="2000" dirty="0" smtClean="0"/>
              <a:t>		</a:t>
            </a:r>
            <a:r>
              <a:rPr lang="en-US" altLang="en-US" sz="2000" u="sng" dirty="0" smtClean="0"/>
              <a:t>20.00</a:t>
            </a:r>
          </a:p>
          <a:p>
            <a:pPr>
              <a:buFont typeface="Arial" charset="0"/>
              <a:buNone/>
            </a:pPr>
            <a:r>
              <a:rPr lang="en-US" altLang="en-US" sz="2000" dirty="0" smtClean="0"/>
              <a:t>		$72  MP                 </a:t>
            </a:r>
            <a:r>
              <a:rPr lang="en-US" altLang="en-US" sz="2000" b="1" dirty="0" smtClean="0"/>
              <a:t>52.50</a:t>
            </a:r>
          </a:p>
          <a:p>
            <a:pPr>
              <a:buFont typeface="Arial" charset="0"/>
              <a:buNone/>
            </a:pPr>
            <a:endParaRPr lang="en-US" altLang="en-US" sz="2000" dirty="0" smtClean="0"/>
          </a:p>
        </p:txBody>
      </p:sp>
      <p:sp>
        <p:nvSpPr>
          <p:cNvPr id="8" name="Rectangle 7"/>
          <p:cNvSpPr/>
          <p:nvPr/>
        </p:nvSpPr>
        <p:spPr>
          <a:xfrm>
            <a:off x="287340" y="2977025"/>
            <a:ext cx="4210050" cy="2031325"/>
          </a:xfrm>
          <a:prstGeom prst="rect">
            <a:avLst/>
          </a:prstGeom>
          <a:ln>
            <a:solidFill>
              <a:schemeClr val="tx2">
                <a:lumMod val="60000"/>
                <a:lumOff val="40000"/>
              </a:schemeClr>
            </a:solidFill>
          </a:ln>
        </p:spPr>
        <p:txBody>
          <a:bodyPr>
            <a:spAutoFit/>
          </a:bodyPr>
          <a:lstStyle/>
          <a:p>
            <a:pPr>
              <a:defRPr/>
            </a:pPr>
            <a:r>
              <a:rPr lang="en-US" sz="1800" dirty="0"/>
              <a:t>Vita C			</a:t>
            </a:r>
            <a:r>
              <a:rPr lang="en-US" sz="1800" dirty="0" smtClean="0"/>
              <a:t>16.65</a:t>
            </a:r>
            <a:r>
              <a:rPr lang="en-US" sz="1800" dirty="0"/>
              <a:t>	PV</a:t>
            </a:r>
          </a:p>
          <a:p>
            <a:pPr>
              <a:defRPr/>
            </a:pPr>
            <a:r>
              <a:rPr lang="en-US" sz="1800" dirty="0" err="1"/>
              <a:t>Nutriferon</a:t>
            </a:r>
            <a:r>
              <a:rPr lang="en-US" sz="1800" dirty="0"/>
              <a:t> 		</a:t>
            </a:r>
            <a:r>
              <a:rPr lang="en-US" sz="1800" dirty="0" smtClean="0"/>
              <a:t>30.00</a:t>
            </a:r>
            <a:endParaRPr lang="en-US" sz="1800" dirty="0"/>
          </a:p>
          <a:p>
            <a:pPr>
              <a:defRPr/>
            </a:pPr>
            <a:r>
              <a:rPr lang="en-US" sz="1800" dirty="0" err="1"/>
              <a:t>Optiflora</a:t>
            </a:r>
            <a:r>
              <a:rPr lang="en-US" sz="1800" dirty="0"/>
              <a:t> caps		14.65</a:t>
            </a:r>
          </a:p>
          <a:p>
            <a:pPr>
              <a:defRPr/>
            </a:pPr>
            <a:r>
              <a:rPr lang="en-US" sz="1800" dirty="0" smtClean="0"/>
              <a:t>Life Shake</a:t>
            </a:r>
            <a:r>
              <a:rPr lang="en-US" sz="1800" dirty="0"/>
              <a:t>		</a:t>
            </a:r>
            <a:r>
              <a:rPr lang="en-US" sz="1800" dirty="0" smtClean="0"/>
              <a:t>28.22</a:t>
            </a:r>
            <a:endParaRPr lang="en-US" sz="1800" dirty="0"/>
          </a:p>
          <a:p>
            <a:pPr>
              <a:defRPr/>
            </a:pPr>
            <a:r>
              <a:rPr lang="en-US" sz="1800" dirty="0"/>
              <a:t>Vita D-3		</a:t>
            </a:r>
            <a:r>
              <a:rPr lang="en-US" sz="1800" dirty="0" smtClean="0"/>
              <a:t> 	  </a:t>
            </a:r>
            <a:r>
              <a:rPr lang="en-US" sz="1800" u="sng" dirty="0" smtClean="0"/>
              <a:t>5.0</a:t>
            </a:r>
            <a:r>
              <a:rPr lang="en-US" sz="1800" dirty="0" smtClean="0"/>
              <a:t>      		MP  $129.00               </a:t>
            </a:r>
            <a:r>
              <a:rPr lang="en-US" sz="1800" b="1" dirty="0" smtClean="0"/>
              <a:t>94.52 PV</a:t>
            </a:r>
          </a:p>
          <a:p>
            <a:pPr>
              <a:defRPr/>
            </a:pPr>
            <a:endParaRPr lang="en-US" sz="1800" dirty="0"/>
          </a:p>
        </p:txBody>
      </p:sp>
      <p:sp>
        <p:nvSpPr>
          <p:cNvPr id="9" name="TextBox 8"/>
          <p:cNvSpPr txBox="1"/>
          <p:nvPr/>
        </p:nvSpPr>
        <p:spPr>
          <a:xfrm>
            <a:off x="4818063" y="3019842"/>
            <a:ext cx="3868737" cy="2123658"/>
          </a:xfrm>
          <a:prstGeom prst="rect">
            <a:avLst/>
          </a:prstGeom>
          <a:noFill/>
          <a:ln>
            <a:solidFill>
              <a:schemeClr val="tx2">
                <a:lumMod val="60000"/>
                <a:lumOff val="40000"/>
              </a:schemeClr>
            </a:solidFill>
          </a:ln>
        </p:spPr>
        <p:txBody>
          <a:bodyPr>
            <a:spAutoFit/>
          </a:bodyPr>
          <a:lstStyle/>
          <a:p>
            <a:pPr>
              <a:defRPr/>
            </a:pPr>
            <a:r>
              <a:rPr lang="en-US" sz="1800" dirty="0" err="1"/>
              <a:t>Optiflora</a:t>
            </a:r>
            <a:r>
              <a:rPr lang="en-US" sz="1800" dirty="0"/>
              <a:t> Caps		</a:t>
            </a:r>
            <a:r>
              <a:rPr lang="en-US" sz="1800" dirty="0" smtClean="0"/>
              <a:t>14.65</a:t>
            </a:r>
            <a:endParaRPr lang="en-US" sz="1800" dirty="0"/>
          </a:p>
          <a:p>
            <a:pPr>
              <a:defRPr/>
            </a:pPr>
            <a:r>
              <a:rPr lang="en-US" sz="1800" dirty="0"/>
              <a:t>Chewable C		</a:t>
            </a:r>
            <a:r>
              <a:rPr lang="en-US" sz="1800" dirty="0" smtClean="0"/>
              <a:t>17.95</a:t>
            </a:r>
            <a:endParaRPr lang="en-US" sz="1800" dirty="0"/>
          </a:p>
          <a:p>
            <a:pPr>
              <a:defRPr/>
            </a:pPr>
            <a:r>
              <a:rPr lang="en-US" sz="1800" dirty="0" err="1"/>
              <a:t>Incredivites</a:t>
            </a:r>
            <a:r>
              <a:rPr lang="en-US" sz="1800" dirty="0"/>
              <a:t>		</a:t>
            </a:r>
            <a:r>
              <a:rPr lang="en-US" sz="1800" dirty="0" smtClean="0"/>
              <a:t>20.00</a:t>
            </a:r>
            <a:endParaRPr lang="en-US" sz="1800" dirty="0"/>
          </a:p>
          <a:p>
            <a:pPr>
              <a:defRPr/>
            </a:pPr>
            <a:r>
              <a:rPr lang="en-US" sz="1800" dirty="0" smtClean="0"/>
              <a:t>Life </a:t>
            </a:r>
            <a:r>
              <a:rPr lang="en-US" dirty="0" smtClean="0"/>
              <a:t>Shake</a:t>
            </a:r>
            <a:r>
              <a:rPr lang="en-US" sz="1800" dirty="0" smtClean="0"/>
              <a:t>		28.22</a:t>
            </a:r>
            <a:endParaRPr lang="en-US" sz="1800" dirty="0"/>
          </a:p>
          <a:p>
            <a:pPr>
              <a:defRPr/>
            </a:pPr>
            <a:r>
              <a:rPr lang="en-US" sz="1800" dirty="0"/>
              <a:t>Alfalfa Complex 330	</a:t>
            </a:r>
            <a:r>
              <a:rPr lang="en-US" sz="1800" u="sng" dirty="0" smtClean="0"/>
              <a:t>12.6</a:t>
            </a:r>
            <a:r>
              <a:rPr lang="en-US" sz="2000" u="sng" dirty="0" smtClean="0"/>
              <a:t>5</a:t>
            </a:r>
            <a:r>
              <a:rPr lang="en-US" sz="2000" dirty="0" smtClean="0"/>
              <a:t>	MP </a:t>
            </a:r>
            <a:r>
              <a:rPr lang="en-US" sz="2000" dirty="0"/>
              <a:t>$ </a:t>
            </a:r>
            <a:r>
              <a:rPr lang="en-US" sz="2000" dirty="0" smtClean="0"/>
              <a:t>130</a:t>
            </a:r>
            <a:r>
              <a:rPr lang="en-US" sz="2000" dirty="0"/>
              <a:t> </a:t>
            </a:r>
            <a:r>
              <a:rPr lang="en-US" sz="2000" dirty="0" smtClean="0"/>
              <a:t>        </a:t>
            </a:r>
            <a:r>
              <a:rPr lang="en-US" sz="2000" b="1" dirty="0" smtClean="0"/>
              <a:t>93.37 </a:t>
            </a:r>
            <a:r>
              <a:rPr lang="en-US" sz="2000" dirty="0" smtClean="0"/>
              <a:t>PV</a:t>
            </a:r>
          </a:p>
          <a:p>
            <a:pPr>
              <a:defRPr/>
            </a:pPr>
            <a:endParaRPr lang="en-US" sz="2000" dirty="0"/>
          </a:p>
        </p:txBody>
      </p:sp>
      <p:sp>
        <p:nvSpPr>
          <p:cNvPr id="2" name="TextBox 1"/>
          <p:cNvSpPr txBox="1"/>
          <p:nvPr/>
        </p:nvSpPr>
        <p:spPr>
          <a:xfrm>
            <a:off x="4497390" y="4550289"/>
            <a:ext cx="1084602" cy="369332"/>
          </a:xfrm>
          <a:prstGeom prst="rect">
            <a:avLst/>
          </a:prstGeom>
          <a:noFill/>
        </p:spPr>
        <p:txBody>
          <a:bodyPr wrap="square" rtlCol="0">
            <a:spAutoFit/>
          </a:bodyPr>
          <a:lstStyle/>
          <a:p>
            <a:r>
              <a:rPr lang="en-US" dirty="0" err="1" smtClean="0"/>
              <a:t>becky</a:t>
            </a:r>
            <a:endParaRPr lang="en-US" dirty="0"/>
          </a:p>
        </p:txBody>
      </p:sp>
    </p:spTree>
    <p:extLst>
      <p:ext uri="{BB962C8B-B14F-4D97-AF65-F5344CB8AC3E}">
        <p14:creationId xmlns:p14="http://schemas.microsoft.com/office/powerpoint/2010/main" val="7180127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8436">
                                            <p:txEl>
                                              <p:pRg st="0" end="0"/>
                                            </p:txEl>
                                          </p:spTgt>
                                        </p:tgtEl>
                                        <p:attrNameLst>
                                          <p:attrName>style.visibility</p:attrName>
                                        </p:attrNameLst>
                                      </p:cBhvr>
                                      <p:to>
                                        <p:strVal val="visible"/>
                                      </p:to>
                                    </p:set>
                                    <p:animEffect transition="in" filter="wipe(down)">
                                      <p:cBhvr>
                                        <p:cTn id="7" dur="500"/>
                                        <p:tgtEl>
                                          <p:spTgt spid="18436">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8436">
                                            <p:txEl>
                                              <p:pRg st="1" end="1"/>
                                            </p:txEl>
                                          </p:spTgt>
                                        </p:tgtEl>
                                        <p:attrNameLst>
                                          <p:attrName>style.visibility</p:attrName>
                                        </p:attrNameLst>
                                      </p:cBhvr>
                                      <p:to>
                                        <p:strVal val="visible"/>
                                      </p:to>
                                    </p:set>
                                    <p:animEffect transition="in" filter="wipe(down)">
                                      <p:cBhvr>
                                        <p:cTn id="10" dur="500"/>
                                        <p:tgtEl>
                                          <p:spTgt spid="18436">
                                            <p:txEl>
                                              <p:pRg st="1" end="1"/>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8436">
                                            <p:txEl>
                                              <p:pRg st="2" end="2"/>
                                            </p:txEl>
                                          </p:spTgt>
                                        </p:tgtEl>
                                        <p:attrNameLst>
                                          <p:attrName>style.visibility</p:attrName>
                                        </p:attrNameLst>
                                      </p:cBhvr>
                                      <p:to>
                                        <p:strVal val="visible"/>
                                      </p:to>
                                    </p:set>
                                    <p:animEffect transition="in" filter="wipe(down)">
                                      <p:cBhvr>
                                        <p:cTn id="13" dur="500"/>
                                        <p:tgtEl>
                                          <p:spTgt spid="18436">
                                            <p:txEl>
                                              <p:pRg st="2" end="2"/>
                                            </p:txEl>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8436">
                                            <p:txEl>
                                              <p:pRg st="3" end="3"/>
                                            </p:txEl>
                                          </p:spTgt>
                                        </p:tgtEl>
                                        <p:attrNameLst>
                                          <p:attrName>style.visibility</p:attrName>
                                        </p:attrNameLst>
                                      </p:cBhvr>
                                      <p:to>
                                        <p:strVal val="visible"/>
                                      </p:to>
                                    </p:set>
                                    <p:animEffect transition="in" filter="wipe(down)">
                                      <p:cBhvr>
                                        <p:cTn id="16" dur="500"/>
                                        <p:tgtEl>
                                          <p:spTgt spid="18436">
                                            <p:txEl>
                                              <p:pRg st="3" end="3"/>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8">
                                            <p:bg/>
                                          </p:spTgt>
                                        </p:tgtEl>
                                        <p:attrNameLst>
                                          <p:attrName>style.visibility</p:attrName>
                                        </p:attrNameLst>
                                      </p:cBhvr>
                                      <p:to>
                                        <p:strVal val="visible"/>
                                      </p:to>
                                    </p:set>
                                    <p:animEffect transition="in" filter="wipe(down)">
                                      <p:cBhvr>
                                        <p:cTn id="21" dur="500"/>
                                        <p:tgtEl>
                                          <p:spTgt spid="8">
                                            <p:bg/>
                                          </p:spTgt>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8">
                                            <p:txEl>
                                              <p:pRg st="0" end="0"/>
                                            </p:txEl>
                                          </p:spTgt>
                                        </p:tgtEl>
                                        <p:attrNameLst>
                                          <p:attrName>style.visibility</p:attrName>
                                        </p:attrNameLst>
                                      </p:cBhvr>
                                      <p:to>
                                        <p:strVal val="visible"/>
                                      </p:to>
                                    </p:set>
                                    <p:animEffect transition="in" filter="wipe(down)">
                                      <p:cBhvr>
                                        <p:cTn id="24" dur="500"/>
                                        <p:tgtEl>
                                          <p:spTgt spid="8">
                                            <p:txEl>
                                              <p:pRg st="0" end="0"/>
                                            </p:txEl>
                                          </p:spTgt>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8">
                                            <p:txEl>
                                              <p:pRg st="1" end="1"/>
                                            </p:txEl>
                                          </p:spTgt>
                                        </p:tgtEl>
                                        <p:attrNameLst>
                                          <p:attrName>style.visibility</p:attrName>
                                        </p:attrNameLst>
                                      </p:cBhvr>
                                      <p:to>
                                        <p:strVal val="visible"/>
                                      </p:to>
                                    </p:set>
                                    <p:animEffect transition="in" filter="wipe(down)">
                                      <p:cBhvr>
                                        <p:cTn id="27" dur="500"/>
                                        <p:tgtEl>
                                          <p:spTgt spid="8">
                                            <p:txEl>
                                              <p:pRg st="1" end="1"/>
                                            </p:txEl>
                                          </p:spTgt>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8">
                                            <p:txEl>
                                              <p:pRg st="2" end="2"/>
                                            </p:txEl>
                                          </p:spTgt>
                                        </p:tgtEl>
                                        <p:attrNameLst>
                                          <p:attrName>style.visibility</p:attrName>
                                        </p:attrNameLst>
                                      </p:cBhvr>
                                      <p:to>
                                        <p:strVal val="visible"/>
                                      </p:to>
                                    </p:set>
                                    <p:animEffect transition="in" filter="wipe(down)">
                                      <p:cBhvr>
                                        <p:cTn id="30" dur="500"/>
                                        <p:tgtEl>
                                          <p:spTgt spid="8">
                                            <p:txEl>
                                              <p:pRg st="2" end="2"/>
                                            </p:txEl>
                                          </p:spTgt>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8">
                                            <p:txEl>
                                              <p:pRg st="3" end="3"/>
                                            </p:txEl>
                                          </p:spTgt>
                                        </p:tgtEl>
                                        <p:attrNameLst>
                                          <p:attrName>style.visibility</p:attrName>
                                        </p:attrNameLst>
                                      </p:cBhvr>
                                      <p:to>
                                        <p:strVal val="visible"/>
                                      </p:to>
                                    </p:set>
                                    <p:animEffect transition="in" filter="wipe(down)">
                                      <p:cBhvr>
                                        <p:cTn id="33" dur="500"/>
                                        <p:tgtEl>
                                          <p:spTgt spid="8">
                                            <p:txEl>
                                              <p:pRg st="3" end="3"/>
                                            </p:txEl>
                                          </p:spTgt>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8">
                                            <p:txEl>
                                              <p:pRg st="4" end="4"/>
                                            </p:txEl>
                                          </p:spTgt>
                                        </p:tgtEl>
                                        <p:attrNameLst>
                                          <p:attrName>style.visibility</p:attrName>
                                        </p:attrNameLst>
                                      </p:cBhvr>
                                      <p:to>
                                        <p:strVal val="visible"/>
                                      </p:to>
                                    </p:set>
                                    <p:animEffect transition="in" filter="wipe(down)">
                                      <p:cBhvr>
                                        <p:cTn id="36" dur="500"/>
                                        <p:tgtEl>
                                          <p:spTgt spid="8">
                                            <p:txEl>
                                              <p:pRg st="4" end="4"/>
                                            </p:txEl>
                                          </p:spTgt>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18438">
                                            <p:txEl>
                                              <p:pRg st="0" end="0"/>
                                            </p:txEl>
                                          </p:spTgt>
                                        </p:tgtEl>
                                        <p:attrNameLst>
                                          <p:attrName>style.visibility</p:attrName>
                                        </p:attrNameLst>
                                      </p:cBhvr>
                                      <p:to>
                                        <p:strVal val="visible"/>
                                      </p:to>
                                    </p:set>
                                    <p:animEffect transition="in" filter="wipe(down)">
                                      <p:cBhvr>
                                        <p:cTn id="41" dur="500"/>
                                        <p:tgtEl>
                                          <p:spTgt spid="18438">
                                            <p:txEl>
                                              <p:pRg st="0" end="0"/>
                                            </p:txEl>
                                          </p:spTgt>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18438">
                                            <p:txEl>
                                              <p:pRg st="1" end="1"/>
                                            </p:txEl>
                                          </p:spTgt>
                                        </p:tgtEl>
                                        <p:attrNameLst>
                                          <p:attrName>style.visibility</p:attrName>
                                        </p:attrNameLst>
                                      </p:cBhvr>
                                      <p:to>
                                        <p:strVal val="visible"/>
                                      </p:to>
                                    </p:set>
                                    <p:animEffect transition="in" filter="wipe(down)">
                                      <p:cBhvr>
                                        <p:cTn id="44" dur="500"/>
                                        <p:tgtEl>
                                          <p:spTgt spid="18438">
                                            <p:txEl>
                                              <p:pRg st="1" end="1"/>
                                            </p:txEl>
                                          </p:spTgt>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18438">
                                            <p:txEl>
                                              <p:pRg st="2" end="2"/>
                                            </p:txEl>
                                          </p:spTgt>
                                        </p:tgtEl>
                                        <p:attrNameLst>
                                          <p:attrName>style.visibility</p:attrName>
                                        </p:attrNameLst>
                                      </p:cBhvr>
                                      <p:to>
                                        <p:strVal val="visible"/>
                                      </p:to>
                                    </p:set>
                                    <p:animEffect transition="in" filter="wipe(down)">
                                      <p:cBhvr>
                                        <p:cTn id="47" dur="500"/>
                                        <p:tgtEl>
                                          <p:spTgt spid="18438">
                                            <p:txEl>
                                              <p:pRg st="2" end="2"/>
                                            </p:txEl>
                                          </p:spTgt>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18438">
                                            <p:txEl>
                                              <p:pRg st="3" end="3"/>
                                            </p:txEl>
                                          </p:spTgt>
                                        </p:tgtEl>
                                        <p:attrNameLst>
                                          <p:attrName>style.visibility</p:attrName>
                                        </p:attrNameLst>
                                      </p:cBhvr>
                                      <p:to>
                                        <p:strVal val="visible"/>
                                      </p:to>
                                    </p:set>
                                    <p:animEffect transition="in" filter="wipe(down)">
                                      <p:cBhvr>
                                        <p:cTn id="50" dur="500"/>
                                        <p:tgtEl>
                                          <p:spTgt spid="18438">
                                            <p:txEl>
                                              <p:pRg st="3" end="3"/>
                                            </p:txEl>
                                          </p:spTgt>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9">
                                            <p:bg/>
                                          </p:spTgt>
                                        </p:tgtEl>
                                        <p:attrNameLst>
                                          <p:attrName>style.visibility</p:attrName>
                                        </p:attrNameLst>
                                      </p:cBhvr>
                                      <p:to>
                                        <p:strVal val="visible"/>
                                      </p:to>
                                    </p:set>
                                    <p:animEffect transition="in" filter="wipe(down)">
                                      <p:cBhvr>
                                        <p:cTn id="55" dur="500"/>
                                        <p:tgtEl>
                                          <p:spTgt spid="9">
                                            <p:bg/>
                                          </p:spTgt>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9">
                                            <p:txEl>
                                              <p:pRg st="0" end="0"/>
                                            </p:txEl>
                                          </p:spTgt>
                                        </p:tgtEl>
                                        <p:attrNameLst>
                                          <p:attrName>style.visibility</p:attrName>
                                        </p:attrNameLst>
                                      </p:cBhvr>
                                      <p:to>
                                        <p:strVal val="visible"/>
                                      </p:to>
                                    </p:set>
                                    <p:animEffect transition="in" filter="wipe(down)">
                                      <p:cBhvr>
                                        <p:cTn id="58" dur="500"/>
                                        <p:tgtEl>
                                          <p:spTgt spid="9">
                                            <p:txEl>
                                              <p:pRg st="0" end="0"/>
                                            </p:txEl>
                                          </p:spTgt>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9">
                                            <p:txEl>
                                              <p:pRg st="1" end="1"/>
                                            </p:txEl>
                                          </p:spTgt>
                                        </p:tgtEl>
                                        <p:attrNameLst>
                                          <p:attrName>style.visibility</p:attrName>
                                        </p:attrNameLst>
                                      </p:cBhvr>
                                      <p:to>
                                        <p:strVal val="visible"/>
                                      </p:to>
                                    </p:set>
                                    <p:animEffect transition="in" filter="wipe(down)">
                                      <p:cBhvr>
                                        <p:cTn id="61" dur="500"/>
                                        <p:tgtEl>
                                          <p:spTgt spid="9">
                                            <p:txEl>
                                              <p:pRg st="1" end="1"/>
                                            </p:txEl>
                                          </p:spTgt>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9">
                                            <p:txEl>
                                              <p:pRg st="2" end="2"/>
                                            </p:txEl>
                                          </p:spTgt>
                                        </p:tgtEl>
                                        <p:attrNameLst>
                                          <p:attrName>style.visibility</p:attrName>
                                        </p:attrNameLst>
                                      </p:cBhvr>
                                      <p:to>
                                        <p:strVal val="visible"/>
                                      </p:to>
                                    </p:set>
                                    <p:animEffect transition="in" filter="wipe(down)">
                                      <p:cBhvr>
                                        <p:cTn id="64" dur="500"/>
                                        <p:tgtEl>
                                          <p:spTgt spid="9">
                                            <p:txEl>
                                              <p:pRg st="2" end="2"/>
                                            </p:txEl>
                                          </p:spTgt>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9">
                                            <p:txEl>
                                              <p:pRg st="3" end="3"/>
                                            </p:txEl>
                                          </p:spTgt>
                                        </p:tgtEl>
                                        <p:attrNameLst>
                                          <p:attrName>style.visibility</p:attrName>
                                        </p:attrNameLst>
                                      </p:cBhvr>
                                      <p:to>
                                        <p:strVal val="visible"/>
                                      </p:to>
                                    </p:set>
                                    <p:animEffect transition="in" filter="wipe(down)">
                                      <p:cBhvr>
                                        <p:cTn id="67" dur="500"/>
                                        <p:tgtEl>
                                          <p:spTgt spid="9">
                                            <p:txEl>
                                              <p:pRg st="3" end="3"/>
                                            </p:txEl>
                                          </p:spTgt>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9">
                                            <p:txEl>
                                              <p:pRg st="4" end="4"/>
                                            </p:txEl>
                                          </p:spTgt>
                                        </p:tgtEl>
                                        <p:attrNameLst>
                                          <p:attrName>style.visibility</p:attrName>
                                        </p:attrNameLst>
                                      </p:cBhvr>
                                      <p:to>
                                        <p:strVal val="visible"/>
                                      </p:to>
                                    </p:set>
                                    <p:animEffect transition="in" filter="wipe(down)">
                                      <p:cBhvr>
                                        <p:cTn id="70"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build="allAtOnce"/>
      <p:bldP spid="18438" grpId="0" build="allAtOnce"/>
      <p:bldP spid="8" grpId="0" build="allAtOnce" animBg="1"/>
      <p:bldP spid="9" grpId="0" build="allAtOnce"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303866" y="451916"/>
            <a:ext cx="6587067" cy="857250"/>
          </a:xfrm>
          <a:ln>
            <a:solidFill>
              <a:schemeClr val="tx2">
                <a:lumMod val="60000"/>
                <a:lumOff val="40000"/>
              </a:schemeClr>
            </a:solidFill>
          </a:ln>
        </p:spPr>
        <p:txBody>
          <a:bodyPr>
            <a:normAutofit/>
          </a:bodyPr>
          <a:lstStyle/>
          <a:p>
            <a:r>
              <a:rPr lang="en-US" sz="3600" dirty="0" smtClean="0"/>
              <a:t>How to Generate 1000 New PV</a:t>
            </a:r>
            <a:endParaRPr lang="en-US" sz="3600" dirty="0"/>
          </a:p>
        </p:txBody>
      </p:sp>
      <p:sp>
        <p:nvSpPr>
          <p:cNvPr id="6" name="Content Placeholder 5"/>
          <p:cNvSpPr>
            <a:spLocks noGrp="1"/>
          </p:cNvSpPr>
          <p:nvPr>
            <p:ph idx="1"/>
          </p:nvPr>
        </p:nvSpPr>
        <p:spPr>
          <a:xfrm>
            <a:off x="592668" y="1657352"/>
            <a:ext cx="8094132" cy="645581"/>
          </a:xfrm>
        </p:spPr>
        <p:txBody>
          <a:bodyPr>
            <a:normAutofit/>
          </a:bodyPr>
          <a:lstStyle/>
          <a:p>
            <a:pPr marL="0" indent="0">
              <a:buNone/>
            </a:pPr>
            <a:r>
              <a:rPr lang="en-US" sz="3600" dirty="0" smtClean="0"/>
              <a:t>10 collections X 100 PV  =   1000 new PV</a:t>
            </a:r>
            <a:endParaRPr lang="en-US" sz="3600" dirty="0"/>
          </a:p>
        </p:txBody>
      </p:sp>
      <p:sp>
        <p:nvSpPr>
          <p:cNvPr id="7" name="TextBox 6"/>
          <p:cNvSpPr txBox="1"/>
          <p:nvPr/>
        </p:nvSpPr>
        <p:spPr>
          <a:xfrm>
            <a:off x="6747933" y="4404836"/>
            <a:ext cx="2286000" cy="369332"/>
          </a:xfrm>
          <a:prstGeom prst="rect">
            <a:avLst/>
          </a:prstGeom>
          <a:noFill/>
        </p:spPr>
        <p:txBody>
          <a:bodyPr wrap="square" rtlCol="0">
            <a:spAutoFit/>
          </a:bodyPr>
          <a:lstStyle/>
          <a:p>
            <a:r>
              <a:rPr lang="en-US" dirty="0" err="1" smtClean="0"/>
              <a:t>becky</a:t>
            </a:r>
            <a:endParaRPr lang="en-US" dirty="0"/>
          </a:p>
        </p:txBody>
      </p:sp>
      <p:sp>
        <p:nvSpPr>
          <p:cNvPr id="2" name="TextBox 1"/>
          <p:cNvSpPr txBox="1"/>
          <p:nvPr/>
        </p:nvSpPr>
        <p:spPr>
          <a:xfrm>
            <a:off x="592668" y="2319867"/>
            <a:ext cx="8111067" cy="2677656"/>
          </a:xfrm>
          <a:prstGeom prst="rect">
            <a:avLst/>
          </a:prstGeom>
          <a:noFill/>
        </p:spPr>
        <p:txBody>
          <a:bodyPr wrap="square" rtlCol="0">
            <a:spAutoFit/>
          </a:bodyPr>
          <a:lstStyle/>
          <a:p>
            <a:r>
              <a:rPr lang="en-US" sz="2400" dirty="0" smtClean="0"/>
              <a:t>Ex  </a:t>
            </a:r>
          </a:p>
          <a:p>
            <a:r>
              <a:rPr lang="en-US" sz="2400" dirty="0" smtClean="0"/>
              <a:t>1 event/week with 3 to 5 attending </a:t>
            </a:r>
          </a:p>
          <a:p>
            <a:pPr marL="342900" indent="-342900">
              <a:buFont typeface="Arial"/>
              <a:buChar char="•"/>
            </a:pPr>
            <a:r>
              <a:rPr lang="en-US" sz="2400" dirty="0" smtClean="0"/>
              <a:t>Conference call </a:t>
            </a:r>
            <a:r>
              <a:rPr lang="is-IS" sz="2400" dirty="0" smtClean="0"/>
              <a:t>… Health Chat</a:t>
            </a:r>
            <a:endParaRPr lang="en-US" sz="2400" dirty="0" smtClean="0"/>
          </a:p>
          <a:p>
            <a:pPr marL="342900" indent="-342900">
              <a:buFont typeface="Arial"/>
              <a:buChar char="•"/>
            </a:pPr>
            <a:r>
              <a:rPr lang="en-US" sz="2400" dirty="0" smtClean="0"/>
              <a:t>In-home .. How to Help Our Kids Have Their Best Year Ever</a:t>
            </a:r>
          </a:p>
          <a:p>
            <a:pPr marL="342900" indent="-342900">
              <a:buFont typeface="Arial"/>
              <a:buChar char="•"/>
            </a:pPr>
            <a:r>
              <a:rPr lang="en-US" sz="2400" dirty="0" err="1" smtClean="0"/>
              <a:t>FaceBook</a:t>
            </a:r>
            <a:r>
              <a:rPr lang="en-US" sz="2400" dirty="0" smtClean="0"/>
              <a:t> event</a:t>
            </a:r>
          </a:p>
          <a:p>
            <a:pPr marL="342900" indent="-342900">
              <a:buFont typeface="Arial"/>
              <a:buChar char="•"/>
            </a:pPr>
            <a:r>
              <a:rPr lang="en-US" sz="2400" dirty="0" smtClean="0"/>
              <a:t>Individual appointments and </a:t>
            </a:r>
            <a:r>
              <a:rPr lang="en-US" sz="2400" dirty="0" err="1" smtClean="0"/>
              <a:t>HealthPrints</a:t>
            </a:r>
            <a:endParaRPr lang="en-US" sz="2400" dirty="0" smtClean="0"/>
          </a:p>
          <a:p>
            <a:pPr marL="342900" indent="-342900">
              <a:buFont typeface="Arial"/>
              <a:buChar char="•"/>
            </a:pPr>
            <a:endParaRPr lang="en-US" sz="2400" dirty="0"/>
          </a:p>
        </p:txBody>
      </p:sp>
    </p:spTree>
    <p:extLst>
      <p:ext uri="{BB962C8B-B14F-4D97-AF65-F5344CB8AC3E}">
        <p14:creationId xmlns:p14="http://schemas.microsoft.com/office/powerpoint/2010/main" val="214681686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Pam Wellness </a:t>
            </a:r>
            <a:r>
              <a:rPr lang="en-US" sz="3200" dirty="0" smtClean="0"/>
              <a:t>Budget Close</a:t>
            </a:r>
            <a:endParaRPr lang="en-US" sz="3200" dirty="0"/>
          </a:p>
        </p:txBody>
      </p:sp>
      <p:sp>
        <p:nvSpPr>
          <p:cNvPr id="3" name="Content Placeholder 2"/>
          <p:cNvSpPr>
            <a:spLocks noGrp="1"/>
          </p:cNvSpPr>
          <p:nvPr>
            <p:ph idx="1"/>
          </p:nvPr>
        </p:nvSpPr>
        <p:spPr>
          <a:xfrm>
            <a:off x="457200" y="1093430"/>
            <a:ext cx="8229600" cy="1496441"/>
          </a:xfrm>
          <a:ln>
            <a:solidFill>
              <a:schemeClr val="tx2">
                <a:lumMod val="60000"/>
                <a:lumOff val="40000"/>
              </a:schemeClr>
            </a:solidFill>
          </a:ln>
        </p:spPr>
        <p:txBody>
          <a:bodyPr>
            <a:normAutofit/>
          </a:bodyPr>
          <a:lstStyle/>
          <a:p>
            <a:r>
              <a:rPr lang="en-US" sz="2000" dirty="0" smtClean="0"/>
              <a:t>Financial advisor recommended creating a Wellness Budget for ourselves and our families.</a:t>
            </a:r>
          </a:p>
          <a:p>
            <a:r>
              <a:rPr lang="en-US" sz="2000" dirty="0" smtClean="0"/>
              <a:t>He said  “ Pay for Wellness now. It will be cheaper than paying</a:t>
            </a:r>
            <a:r>
              <a:rPr lang="is-IS" sz="2000" dirty="0" smtClean="0"/>
              <a:t> for illness later.”</a:t>
            </a:r>
          </a:p>
          <a:p>
            <a:pPr marL="0" indent="0">
              <a:buNone/>
            </a:pPr>
            <a:endParaRPr lang="en-US" sz="2000" dirty="0" smtClean="0"/>
          </a:p>
          <a:p>
            <a:pPr marL="0" indent="0">
              <a:buNone/>
            </a:pPr>
            <a:endParaRPr lang="en-US" sz="2000" dirty="0"/>
          </a:p>
        </p:txBody>
      </p:sp>
      <p:sp>
        <p:nvSpPr>
          <p:cNvPr id="4" name="TextBox 3"/>
          <p:cNvSpPr txBox="1"/>
          <p:nvPr/>
        </p:nvSpPr>
        <p:spPr>
          <a:xfrm>
            <a:off x="457200" y="2810734"/>
            <a:ext cx="8229599" cy="1015663"/>
          </a:xfrm>
          <a:prstGeom prst="rect">
            <a:avLst/>
          </a:prstGeom>
          <a:noFill/>
          <a:ln>
            <a:solidFill>
              <a:schemeClr val="tx2">
                <a:lumMod val="60000"/>
                <a:lumOff val="40000"/>
              </a:schemeClr>
            </a:solidFill>
          </a:ln>
        </p:spPr>
        <p:txBody>
          <a:bodyPr wrap="square" rtlCol="0">
            <a:spAutoFit/>
          </a:bodyPr>
          <a:lstStyle/>
          <a:p>
            <a:r>
              <a:rPr lang="en-US" sz="2000" dirty="0" smtClean="0"/>
              <a:t>If your Wellness Budget was $100/ month X 12 months = $1200/ year</a:t>
            </a:r>
          </a:p>
          <a:p>
            <a:r>
              <a:rPr lang="en-US" sz="2000" dirty="0"/>
              <a:t>O</a:t>
            </a:r>
            <a:r>
              <a:rPr lang="en-US" sz="2000" dirty="0" smtClean="0"/>
              <a:t>ver 10 years </a:t>
            </a:r>
            <a:r>
              <a:rPr lang="is-IS" sz="2000" dirty="0" smtClean="0"/>
              <a:t>…   That’s $12,000</a:t>
            </a:r>
          </a:p>
          <a:p>
            <a:r>
              <a:rPr lang="is-IS" sz="2000" dirty="0" smtClean="0"/>
              <a:t>Over  20 years ... </a:t>
            </a:r>
            <a:r>
              <a:rPr lang="en-US" sz="2000" dirty="0" smtClean="0"/>
              <a:t>T</a:t>
            </a:r>
            <a:r>
              <a:rPr lang="is-IS" sz="2000" dirty="0" smtClean="0"/>
              <a:t>hat’s $24,000							pam</a:t>
            </a:r>
            <a:endParaRPr lang="en-US" sz="2000" dirty="0"/>
          </a:p>
        </p:txBody>
      </p:sp>
    </p:spTree>
    <p:extLst>
      <p:ext uri="{BB962C8B-B14F-4D97-AF65-F5344CB8AC3E}">
        <p14:creationId xmlns:p14="http://schemas.microsoft.com/office/powerpoint/2010/main" val="13018436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32000" y="205979"/>
            <a:ext cx="3268133" cy="674554"/>
          </a:xfrm>
          <a:ln>
            <a:solidFill>
              <a:schemeClr val="tx2">
                <a:lumMod val="60000"/>
                <a:lumOff val="40000"/>
              </a:schemeClr>
            </a:solidFill>
          </a:ln>
        </p:spPr>
        <p:txBody>
          <a:bodyPr>
            <a:normAutofit/>
          </a:bodyPr>
          <a:lstStyle/>
          <a:p>
            <a:r>
              <a:rPr lang="en-US" sz="3600" dirty="0" smtClean="0"/>
              <a:t>Cost of Illness</a:t>
            </a:r>
            <a:endParaRPr lang="en-US" sz="3600" dirty="0"/>
          </a:p>
        </p:txBody>
      </p:sp>
      <p:sp>
        <p:nvSpPr>
          <p:cNvPr id="3" name="Content Placeholder 2"/>
          <p:cNvSpPr>
            <a:spLocks noGrp="1"/>
          </p:cNvSpPr>
          <p:nvPr>
            <p:ph idx="1"/>
          </p:nvPr>
        </p:nvSpPr>
        <p:spPr>
          <a:xfrm>
            <a:off x="508000" y="1063229"/>
            <a:ext cx="8229600" cy="1289049"/>
          </a:xfrm>
        </p:spPr>
        <p:txBody>
          <a:bodyPr>
            <a:normAutofit/>
          </a:bodyPr>
          <a:lstStyle/>
          <a:p>
            <a:r>
              <a:rPr lang="en-US" sz="2400" dirty="0" smtClean="0"/>
              <a:t>Average American spends $1370/year on medications </a:t>
            </a:r>
            <a:r>
              <a:rPr lang="en-US" sz="2000" dirty="0" smtClean="0"/>
              <a:t>( </a:t>
            </a:r>
            <a:r>
              <a:rPr lang="en-US" sz="2000" dirty="0" err="1" smtClean="0"/>
              <a:t>ExpressScripts</a:t>
            </a:r>
            <a:r>
              <a:rPr lang="en-US" sz="2000" dirty="0" smtClean="0"/>
              <a:t>.. Largest pharmacy benefits manager)</a:t>
            </a:r>
          </a:p>
          <a:p>
            <a:r>
              <a:rPr lang="en-US" sz="2400" dirty="0" smtClean="0"/>
              <a:t>Top 10 Surgeries Cost</a:t>
            </a:r>
            <a:endParaRPr lang="en-US" sz="2400" dirty="0"/>
          </a:p>
        </p:txBody>
      </p:sp>
      <p:sp>
        <p:nvSpPr>
          <p:cNvPr id="4" name="TextBox 3"/>
          <p:cNvSpPr txBox="1"/>
          <p:nvPr/>
        </p:nvSpPr>
        <p:spPr>
          <a:xfrm>
            <a:off x="508000" y="2352278"/>
            <a:ext cx="4165600" cy="2585323"/>
          </a:xfrm>
          <a:prstGeom prst="rect">
            <a:avLst/>
          </a:prstGeom>
          <a:noFill/>
          <a:ln>
            <a:solidFill>
              <a:schemeClr val="tx2">
                <a:lumMod val="60000"/>
                <a:lumOff val="40000"/>
              </a:schemeClr>
            </a:solidFill>
          </a:ln>
        </p:spPr>
        <p:txBody>
          <a:bodyPr wrap="square" rtlCol="0">
            <a:spAutoFit/>
          </a:bodyPr>
          <a:lstStyle/>
          <a:p>
            <a:r>
              <a:rPr lang="en-US" dirty="0" smtClean="0"/>
              <a:t>Cataract surgery     $2300-$3000</a:t>
            </a:r>
          </a:p>
          <a:p>
            <a:r>
              <a:rPr lang="en-US" dirty="0" smtClean="0"/>
              <a:t>C-Section			$13,000</a:t>
            </a:r>
          </a:p>
          <a:p>
            <a:r>
              <a:rPr lang="en-US" dirty="0" smtClean="0"/>
              <a:t>Joint Replacement	$16,500 to $33,000</a:t>
            </a:r>
          </a:p>
          <a:p>
            <a:r>
              <a:rPr lang="en-US" dirty="0" smtClean="0"/>
              <a:t>Broken Bone Repair $8000 to 20,000</a:t>
            </a:r>
          </a:p>
          <a:p>
            <a:r>
              <a:rPr lang="en-US" dirty="0" smtClean="0"/>
              <a:t>Angioplasty		$ 20,000</a:t>
            </a:r>
          </a:p>
          <a:p>
            <a:r>
              <a:rPr lang="en-US" dirty="0" smtClean="0"/>
              <a:t>Stent Procedure 	$18,000</a:t>
            </a:r>
          </a:p>
          <a:p>
            <a:r>
              <a:rPr lang="en-US" dirty="0" smtClean="0"/>
              <a:t>Hysterectomy		$13,000</a:t>
            </a:r>
          </a:p>
          <a:p>
            <a:r>
              <a:rPr lang="en-US" dirty="0" smtClean="0"/>
              <a:t>Gall Bladder		$24,000 to 32,000</a:t>
            </a:r>
          </a:p>
          <a:p>
            <a:r>
              <a:rPr lang="en-US" dirty="0" smtClean="0"/>
              <a:t>Heart Bypass		$40,000</a:t>
            </a:r>
            <a:endParaRPr lang="en-US" dirty="0"/>
          </a:p>
        </p:txBody>
      </p:sp>
      <p:sp>
        <p:nvSpPr>
          <p:cNvPr id="5" name="TextBox 4"/>
          <p:cNvSpPr txBox="1"/>
          <p:nvPr/>
        </p:nvSpPr>
        <p:spPr>
          <a:xfrm>
            <a:off x="4961467" y="2367756"/>
            <a:ext cx="3776133" cy="738664"/>
          </a:xfrm>
          <a:prstGeom prst="rect">
            <a:avLst/>
          </a:prstGeom>
          <a:noFill/>
          <a:ln>
            <a:solidFill>
              <a:schemeClr val="tx2">
                <a:lumMod val="60000"/>
                <a:lumOff val="40000"/>
              </a:schemeClr>
            </a:solidFill>
          </a:ln>
        </p:spPr>
        <p:txBody>
          <a:bodyPr wrap="square" rtlCol="0">
            <a:spAutoFit/>
          </a:bodyPr>
          <a:lstStyle/>
          <a:p>
            <a:r>
              <a:rPr lang="en-US" sz="2400" dirty="0" smtClean="0"/>
              <a:t>Assisted Living</a:t>
            </a:r>
          </a:p>
          <a:p>
            <a:r>
              <a:rPr lang="en-US" dirty="0" smtClean="0"/>
              <a:t>	$3600/month        $43,200/year</a:t>
            </a:r>
            <a:endParaRPr lang="en-US" dirty="0"/>
          </a:p>
        </p:txBody>
      </p:sp>
      <p:sp>
        <p:nvSpPr>
          <p:cNvPr id="6" name="TextBox 5"/>
          <p:cNvSpPr txBox="1"/>
          <p:nvPr/>
        </p:nvSpPr>
        <p:spPr>
          <a:xfrm>
            <a:off x="7247466" y="3945467"/>
            <a:ext cx="1236133" cy="369332"/>
          </a:xfrm>
          <a:prstGeom prst="rect">
            <a:avLst/>
          </a:prstGeom>
          <a:noFill/>
        </p:spPr>
        <p:txBody>
          <a:bodyPr wrap="square" rtlCol="0">
            <a:spAutoFit/>
          </a:bodyPr>
          <a:lstStyle/>
          <a:p>
            <a:r>
              <a:rPr lang="en-US" dirty="0" smtClean="0"/>
              <a:t>pam</a:t>
            </a:r>
            <a:endParaRPr lang="en-US" dirty="0"/>
          </a:p>
        </p:txBody>
      </p:sp>
    </p:spTree>
    <p:extLst>
      <p:ext uri="{BB962C8B-B14F-4D97-AF65-F5344CB8AC3E}">
        <p14:creationId xmlns:p14="http://schemas.microsoft.com/office/powerpoint/2010/main" val="135972853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80"/>
            <a:ext cx="6443133" cy="640688"/>
          </a:xfrm>
        </p:spPr>
        <p:txBody>
          <a:bodyPr>
            <a:normAutofit/>
          </a:bodyPr>
          <a:lstStyle/>
          <a:p>
            <a:r>
              <a:rPr lang="en-US" sz="3200" dirty="0" smtClean="0"/>
              <a:t>Action Steps for September </a:t>
            </a:r>
            <a:endParaRPr lang="en-US" sz="3200" dirty="0"/>
          </a:p>
        </p:txBody>
      </p:sp>
      <p:pic>
        <p:nvPicPr>
          <p:cNvPr id="4" name="Content Placeholder 3"/>
          <p:cNvPicPr>
            <a:picLocks noGrp="1" noChangeAspect="1"/>
          </p:cNvPicPr>
          <p:nvPr>
            <p:ph idx="1"/>
          </p:nvPr>
        </p:nvPicPr>
        <p:blipFill>
          <a:blip r:embed="rId2"/>
          <a:srcRect l="-77309" r="-77309"/>
          <a:stretch>
            <a:fillRect/>
          </a:stretch>
        </p:blipFill>
        <p:spPr>
          <a:xfrm>
            <a:off x="5954890" y="265496"/>
            <a:ext cx="4509909" cy="1860207"/>
          </a:xfrm>
        </p:spPr>
      </p:pic>
      <p:sp>
        <p:nvSpPr>
          <p:cNvPr id="5" name="TextBox 4"/>
          <p:cNvSpPr txBox="1"/>
          <p:nvPr/>
        </p:nvSpPr>
        <p:spPr>
          <a:xfrm>
            <a:off x="457200" y="1062034"/>
            <a:ext cx="7430912" cy="3785652"/>
          </a:xfrm>
          <a:prstGeom prst="rect">
            <a:avLst/>
          </a:prstGeom>
          <a:noFill/>
        </p:spPr>
        <p:txBody>
          <a:bodyPr wrap="square" rtlCol="0">
            <a:spAutoFit/>
          </a:bodyPr>
          <a:lstStyle/>
          <a:p>
            <a:pPr marL="342900" indent="-342900">
              <a:buFont typeface="Arial"/>
              <a:buChar char="•"/>
            </a:pPr>
            <a:r>
              <a:rPr lang="en-US" sz="2000" dirty="0" smtClean="0"/>
              <a:t>Set a goal for September </a:t>
            </a:r>
            <a:r>
              <a:rPr lang="is-IS" sz="2000" dirty="0" smtClean="0"/>
              <a:t>…</a:t>
            </a:r>
          </a:p>
          <a:p>
            <a:r>
              <a:rPr lang="is-IS" sz="2000" dirty="0"/>
              <a:t>	</a:t>
            </a:r>
            <a:r>
              <a:rPr lang="is-IS" sz="2000" dirty="0" smtClean="0"/>
              <a:t>ex – to increase our PGV by 1000 / </a:t>
            </a:r>
            <a:r>
              <a:rPr lang="is-IS" sz="2000" dirty="0" smtClean="0"/>
              <a:t>month</a:t>
            </a:r>
            <a:r>
              <a:rPr lang="is-IS" sz="2000" dirty="0" smtClean="0"/>
              <a:t>										</a:t>
            </a:r>
            <a:r>
              <a:rPr lang="is-IS" sz="2000" dirty="0" smtClean="0"/>
              <a:t>   </a:t>
            </a:r>
            <a:r>
              <a:rPr lang="en-US" sz="2000" dirty="0" smtClean="0"/>
              <a:t>O</a:t>
            </a:r>
            <a:r>
              <a:rPr lang="is-IS" sz="2000" dirty="0" smtClean="0"/>
              <a:t>r 1000 PGV/ week </a:t>
            </a:r>
            <a:r>
              <a:rPr lang="is-IS" sz="2000" dirty="0" smtClean="0"/>
              <a:t> ( Chairman’s Retreat ) </a:t>
            </a:r>
            <a:endParaRPr lang="en-US" sz="2000" dirty="0" smtClean="0"/>
          </a:p>
          <a:p>
            <a:pPr marL="342900" indent="-342900">
              <a:buFont typeface="Arial"/>
              <a:buChar char="•"/>
            </a:pPr>
            <a:r>
              <a:rPr lang="en-US" sz="2000" dirty="0" smtClean="0"/>
              <a:t>Make a list of 10 people with whom you would like to share this information on helping our kids have their best year ever. </a:t>
            </a:r>
          </a:p>
          <a:p>
            <a:pPr marL="342900" indent="-342900">
              <a:buFont typeface="Arial"/>
              <a:buChar char="•"/>
            </a:pPr>
            <a:r>
              <a:rPr lang="en-US" sz="2000" dirty="0"/>
              <a:t>Set up </a:t>
            </a:r>
            <a:r>
              <a:rPr lang="en-US" sz="2000" dirty="0" smtClean="0"/>
              <a:t>4 </a:t>
            </a:r>
            <a:r>
              <a:rPr lang="en-US" sz="2000" dirty="0"/>
              <a:t>Back-to-School Events in the month of </a:t>
            </a:r>
            <a:r>
              <a:rPr lang="en-US" sz="2000" dirty="0" smtClean="0"/>
              <a:t>September</a:t>
            </a:r>
          </a:p>
          <a:p>
            <a:r>
              <a:rPr lang="en-US" sz="2000" dirty="0" smtClean="0"/>
              <a:t> 	( appointments, in-homes, conference calls, </a:t>
            </a:r>
            <a:r>
              <a:rPr lang="en-US" sz="2000" dirty="0" err="1" smtClean="0"/>
              <a:t>etc</a:t>
            </a:r>
            <a:r>
              <a:rPr lang="en-US" sz="2000" dirty="0" smtClean="0"/>
              <a:t> ) </a:t>
            </a:r>
          </a:p>
          <a:p>
            <a:endParaRPr lang="en-US" sz="2000" dirty="0"/>
          </a:p>
          <a:p>
            <a:pPr marL="342900" indent="-342900">
              <a:buFont typeface="Arial"/>
              <a:buChar char="•"/>
            </a:pPr>
            <a:r>
              <a:rPr lang="en-US" sz="2000" dirty="0" smtClean="0"/>
              <a:t>10 </a:t>
            </a:r>
            <a:r>
              <a:rPr lang="en-US" sz="2000" dirty="0"/>
              <a:t>new customers X 100 PV each =  1000 new </a:t>
            </a:r>
            <a:r>
              <a:rPr lang="en-US" sz="2000" dirty="0" smtClean="0"/>
              <a:t>PV</a:t>
            </a:r>
            <a:endParaRPr lang="en-US" sz="2000" dirty="0" smtClean="0"/>
          </a:p>
          <a:p>
            <a:pPr marL="342900" indent="-342900">
              <a:buFont typeface="Arial"/>
              <a:buChar char="•"/>
            </a:pPr>
            <a:r>
              <a:rPr lang="en-US" sz="2000" dirty="0" smtClean="0"/>
              <a:t> Next week Session #2, we will review a variety of events and materials to help introduce Back-to-school products to new and existing customers.					</a:t>
            </a:r>
            <a:r>
              <a:rPr lang="en-US" sz="2000" dirty="0" smtClean="0"/>
              <a:t>		</a:t>
            </a:r>
            <a:r>
              <a:rPr lang="en-US" sz="2000" dirty="0" err="1" smtClean="0"/>
              <a:t>becky</a:t>
            </a:r>
            <a:endParaRPr lang="en-US" sz="2000" dirty="0"/>
          </a:p>
        </p:txBody>
      </p:sp>
    </p:spTree>
    <p:extLst>
      <p:ext uri="{BB962C8B-B14F-4D97-AF65-F5344CB8AC3E}">
        <p14:creationId xmlns:p14="http://schemas.microsoft.com/office/powerpoint/2010/main" val="134902090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Chairman’s Retreat Qualification</a:t>
            </a:r>
            <a:endParaRPr lang="en-US" sz="2800" dirty="0"/>
          </a:p>
        </p:txBody>
      </p:sp>
      <p:sp>
        <p:nvSpPr>
          <p:cNvPr id="3" name="Content Placeholder 2"/>
          <p:cNvSpPr>
            <a:spLocks noGrp="1"/>
          </p:cNvSpPr>
          <p:nvPr>
            <p:ph idx="1"/>
          </p:nvPr>
        </p:nvSpPr>
        <p:spPr>
          <a:xfrm>
            <a:off x="457200" y="929218"/>
            <a:ext cx="8229600" cy="3394472"/>
          </a:xfrm>
        </p:spPr>
        <p:txBody>
          <a:bodyPr>
            <a:normAutofit/>
          </a:bodyPr>
          <a:lstStyle/>
          <a:p>
            <a:r>
              <a:rPr lang="en-US" sz="2000" dirty="0" smtClean="0"/>
              <a:t>Increase our monthly PGV by an average of 3500 / month. ( over base )					( 21,000 PGV over the 6 -month qualification period )</a:t>
            </a:r>
          </a:p>
          <a:p>
            <a:r>
              <a:rPr lang="en-US" sz="2000" dirty="0" smtClean="0"/>
              <a:t>Base is found at </a:t>
            </a:r>
            <a:r>
              <a:rPr lang="is-IS" sz="2000" dirty="0" smtClean="0"/>
              <a:t>… </a:t>
            </a:r>
            <a:r>
              <a:rPr lang="is-IS" sz="2000" dirty="0" smtClean="0">
                <a:hlinkClick r:id="rId2"/>
              </a:rPr>
              <a:t>www.ShakleeChairmansLeadershipRetreat.com</a:t>
            </a:r>
            <a:endParaRPr lang="is-IS" sz="2000" dirty="0" smtClean="0"/>
          </a:p>
          <a:p>
            <a:r>
              <a:rPr lang="en-US" sz="2000" dirty="0" smtClean="0"/>
              <a:t>L</a:t>
            </a:r>
            <a:r>
              <a:rPr lang="is-IS" sz="2000" dirty="0" smtClean="0"/>
              <a:t>og in – our Shaklee ID ALL CAPS   </a:t>
            </a:r>
          </a:p>
          <a:p>
            <a:r>
              <a:rPr lang="en-US" sz="2000" dirty="0" smtClean="0"/>
              <a:t>P</a:t>
            </a:r>
            <a:r>
              <a:rPr lang="is-IS" sz="2000" dirty="0" smtClean="0"/>
              <a:t>assword is our Shaklee ID ALL CAPS + zip code.</a:t>
            </a:r>
          </a:p>
          <a:p>
            <a:pPr marL="0" indent="0">
              <a:buNone/>
            </a:pPr>
            <a:endParaRPr lang="is-IS" sz="2000" dirty="0" smtClean="0"/>
          </a:p>
          <a:p>
            <a:endParaRPr lang="en-US" sz="2000" dirty="0"/>
          </a:p>
        </p:txBody>
      </p:sp>
      <p:pic>
        <p:nvPicPr>
          <p:cNvPr id="4" name="Picture 3"/>
          <p:cNvPicPr>
            <a:picLocks noChangeAspect="1"/>
          </p:cNvPicPr>
          <p:nvPr/>
        </p:nvPicPr>
        <p:blipFill>
          <a:blip r:embed="rId3"/>
          <a:stretch>
            <a:fillRect/>
          </a:stretch>
        </p:blipFill>
        <p:spPr>
          <a:xfrm>
            <a:off x="0" y="3048001"/>
            <a:ext cx="9144000" cy="2095500"/>
          </a:xfrm>
          <a:prstGeom prst="rect">
            <a:avLst/>
          </a:prstGeom>
        </p:spPr>
      </p:pic>
    </p:spTree>
    <p:extLst>
      <p:ext uri="{BB962C8B-B14F-4D97-AF65-F5344CB8AC3E}">
        <p14:creationId xmlns:p14="http://schemas.microsoft.com/office/powerpoint/2010/main" val="362011686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2858" y="316957"/>
            <a:ext cx="6103192" cy="583195"/>
          </a:xfrm>
          <a:ln>
            <a:solidFill>
              <a:srgbClr val="FF0000"/>
            </a:solidFill>
          </a:ln>
        </p:spPr>
        <p:txBody>
          <a:bodyPr>
            <a:normAutofit/>
          </a:bodyPr>
          <a:lstStyle/>
          <a:p>
            <a:r>
              <a:rPr lang="en-US" sz="2800" dirty="0" smtClean="0"/>
              <a:t>September Strategy Forum Schedule</a:t>
            </a:r>
            <a:endParaRPr lang="en-US" sz="2800" dirty="0"/>
          </a:p>
        </p:txBody>
      </p:sp>
      <p:pic>
        <p:nvPicPr>
          <p:cNvPr id="4" name="Content Placeholder 3"/>
          <p:cNvPicPr>
            <a:picLocks noGrp="1" noChangeAspect="1"/>
          </p:cNvPicPr>
          <p:nvPr>
            <p:ph idx="1"/>
          </p:nvPr>
        </p:nvPicPr>
        <p:blipFill>
          <a:blip r:embed="rId2"/>
          <a:srcRect l="-57956" r="-57956"/>
          <a:stretch>
            <a:fillRect/>
          </a:stretch>
        </p:blipFill>
        <p:spPr>
          <a:xfrm>
            <a:off x="1232968" y="3290755"/>
            <a:ext cx="7299172" cy="1734679"/>
          </a:xfrm>
        </p:spPr>
      </p:pic>
      <p:sp>
        <p:nvSpPr>
          <p:cNvPr id="5" name="TextBox 4"/>
          <p:cNvSpPr txBox="1"/>
          <p:nvPr/>
        </p:nvSpPr>
        <p:spPr>
          <a:xfrm>
            <a:off x="716124" y="1035791"/>
            <a:ext cx="8136589" cy="2246769"/>
          </a:xfrm>
          <a:prstGeom prst="rect">
            <a:avLst/>
          </a:prstGeom>
          <a:noFill/>
        </p:spPr>
        <p:txBody>
          <a:bodyPr wrap="square" rtlCol="0">
            <a:spAutoFit/>
          </a:bodyPr>
          <a:lstStyle/>
          <a:p>
            <a:r>
              <a:rPr lang="en-US" sz="2000" dirty="0" smtClean="0"/>
              <a:t>Tuesday Sept 6 –   Back to School Products .. Science and Shaklee Difference</a:t>
            </a:r>
          </a:p>
          <a:p>
            <a:r>
              <a:rPr lang="en-US" sz="2000" dirty="0" smtClean="0"/>
              <a:t>Tuesday Sept 13 – September Marketing Strategies</a:t>
            </a:r>
          </a:p>
          <a:p>
            <a:r>
              <a:rPr lang="en-US" sz="2000" dirty="0"/>
              <a:t>	</a:t>
            </a:r>
            <a:r>
              <a:rPr lang="en-US" sz="2000" dirty="0" smtClean="0"/>
              <a:t>				including events, outlines, word tracks, social media 					posts and graphics, </a:t>
            </a:r>
            <a:r>
              <a:rPr lang="en-US" sz="2000" dirty="0" err="1" smtClean="0"/>
              <a:t>etc</a:t>
            </a:r>
            <a:r>
              <a:rPr lang="en-US" sz="2000" dirty="0" smtClean="0"/>
              <a:t> </a:t>
            </a:r>
          </a:p>
          <a:p>
            <a:r>
              <a:rPr lang="en-US" sz="2000" dirty="0" smtClean="0"/>
              <a:t>Tuesday Sept 20 – Lenses of Leadership – understanding the person we will 					want to become to advance to higher ranks </a:t>
            </a:r>
          </a:p>
          <a:p>
            <a:r>
              <a:rPr lang="en-US" sz="2000" dirty="0" smtClean="0"/>
              <a:t>Tuesday Sept 27 – Harper Guerra Business Story </a:t>
            </a:r>
            <a:endParaRPr lang="en-US" sz="2000" dirty="0"/>
          </a:p>
        </p:txBody>
      </p:sp>
    </p:spTree>
    <p:extLst>
      <p:ext uri="{BB962C8B-B14F-4D97-AF65-F5344CB8AC3E}">
        <p14:creationId xmlns:p14="http://schemas.microsoft.com/office/powerpoint/2010/main" val="40178934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6807200" cy="857250"/>
          </a:xfrm>
          <a:ln>
            <a:solidFill>
              <a:srgbClr val="008000"/>
            </a:solidFill>
          </a:ln>
        </p:spPr>
        <p:txBody>
          <a:bodyPr>
            <a:normAutofit/>
          </a:bodyPr>
          <a:lstStyle/>
          <a:p>
            <a:r>
              <a:rPr lang="en-US" sz="2800" dirty="0" smtClean="0"/>
              <a:t>Beth </a:t>
            </a:r>
            <a:r>
              <a:rPr lang="en-US" sz="2800" dirty="0" err="1" smtClean="0"/>
              <a:t>Kaniuk</a:t>
            </a:r>
            <a:r>
              <a:rPr lang="en-US" sz="2800" dirty="0" smtClean="0"/>
              <a:t> and Sarah Bolger Blitz Report </a:t>
            </a:r>
            <a:endParaRPr lang="en-US" sz="2800" dirty="0"/>
          </a:p>
        </p:txBody>
      </p:sp>
      <p:sp>
        <p:nvSpPr>
          <p:cNvPr id="3" name="Content Placeholder 2"/>
          <p:cNvSpPr>
            <a:spLocks noGrp="1"/>
          </p:cNvSpPr>
          <p:nvPr>
            <p:ph idx="1"/>
          </p:nvPr>
        </p:nvSpPr>
        <p:spPr>
          <a:xfrm>
            <a:off x="457200" y="1063229"/>
            <a:ext cx="8229600" cy="3932104"/>
          </a:xfrm>
        </p:spPr>
        <p:txBody>
          <a:bodyPr>
            <a:normAutofit/>
          </a:bodyPr>
          <a:lstStyle/>
          <a:p>
            <a:pPr marL="0" indent="0">
              <a:buNone/>
            </a:pPr>
            <a:r>
              <a:rPr lang="en-US" sz="2000" dirty="0" smtClean="0"/>
              <a:t>Results – Beth – </a:t>
            </a:r>
          </a:p>
          <a:p>
            <a:r>
              <a:rPr lang="en-US" sz="2000" dirty="0" smtClean="0"/>
              <a:t>2 </a:t>
            </a:r>
            <a:r>
              <a:rPr lang="en-US" sz="2000" dirty="0"/>
              <a:t>potential business partners </a:t>
            </a:r>
            <a:r>
              <a:rPr lang="en-US" sz="2000" dirty="0" smtClean="0"/>
              <a:t>, </a:t>
            </a:r>
          </a:p>
          <a:p>
            <a:r>
              <a:rPr lang="en-US" sz="2000" dirty="0" smtClean="0"/>
              <a:t>2 </a:t>
            </a:r>
            <a:r>
              <a:rPr lang="en-US" sz="2000" dirty="0"/>
              <a:t>customers </a:t>
            </a:r>
            <a:r>
              <a:rPr lang="en-US" sz="2000" dirty="0" smtClean="0"/>
              <a:t> </a:t>
            </a:r>
            <a:r>
              <a:rPr lang="en-US" sz="2000" dirty="0"/>
              <a:t>would like to order again </a:t>
            </a:r>
            <a:r>
              <a:rPr lang="en-US" sz="2000" dirty="0" smtClean="0"/>
              <a:t>( </a:t>
            </a:r>
            <a:r>
              <a:rPr lang="en-US" sz="2000" dirty="0"/>
              <a:t>haven't ordered in a long time)</a:t>
            </a:r>
            <a:r>
              <a:rPr lang="en-US" sz="2000" dirty="0" smtClean="0"/>
              <a:t>,</a:t>
            </a:r>
          </a:p>
          <a:p>
            <a:r>
              <a:rPr lang="en-US" sz="2000" dirty="0" smtClean="0"/>
              <a:t>4 </a:t>
            </a:r>
            <a:r>
              <a:rPr lang="en-US" sz="2000" dirty="0"/>
              <a:t>people looking at the products. </a:t>
            </a:r>
            <a:endParaRPr lang="en-US" sz="2000" dirty="0" smtClean="0"/>
          </a:p>
          <a:p>
            <a:pPr marL="0" indent="0">
              <a:buNone/>
            </a:pPr>
            <a:r>
              <a:rPr lang="en-US" sz="2000" dirty="0" smtClean="0"/>
              <a:t>Results -- Sarah </a:t>
            </a:r>
          </a:p>
          <a:p>
            <a:r>
              <a:rPr lang="en-US" sz="2000" dirty="0" smtClean="0"/>
              <a:t>2 </a:t>
            </a:r>
            <a:r>
              <a:rPr lang="en-US" sz="2000" dirty="0"/>
              <a:t>events and reach outs (we are including events in the blitz</a:t>
            </a:r>
            <a:r>
              <a:rPr lang="en-US" sz="2000" dirty="0" smtClean="0"/>
              <a:t>,		 </a:t>
            </a:r>
            <a:r>
              <a:rPr lang="en-US" sz="2000" dirty="0"/>
              <a:t>because she's reaching out to new people and inviting to this)</a:t>
            </a:r>
            <a:r>
              <a:rPr lang="en-US" sz="2000" dirty="0" smtClean="0"/>
              <a:t>.</a:t>
            </a:r>
          </a:p>
          <a:p>
            <a:r>
              <a:rPr lang="en-US" sz="2000" dirty="0" smtClean="0"/>
              <a:t>4 </a:t>
            </a:r>
            <a:r>
              <a:rPr lang="en-US" sz="2000" dirty="0"/>
              <a:t>new members, </a:t>
            </a:r>
            <a:endParaRPr lang="en-US" sz="2000" dirty="0" smtClean="0"/>
          </a:p>
          <a:p>
            <a:r>
              <a:rPr lang="en-US" sz="2000" dirty="0" smtClean="0"/>
              <a:t>400 PV,</a:t>
            </a:r>
          </a:p>
          <a:p>
            <a:r>
              <a:rPr lang="en-US" sz="2000" dirty="0" smtClean="0"/>
              <a:t>1 new distributor		</a:t>
            </a:r>
            <a:r>
              <a:rPr lang="en-US" dirty="0" smtClean="0"/>
              <a:t> </a:t>
            </a:r>
            <a:r>
              <a:rPr lang="en-US" b="1" dirty="0"/>
              <a:t>(totaling to 650 </a:t>
            </a:r>
            <a:r>
              <a:rPr lang="en-US" b="1" dirty="0" err="1"/>
              <a:t>pv</a:t>
            </a:r>
            <a:r>
              <a:rPr lang="en-US" b="1" dirty="0"/>
              <a:t>).</a:t>
            </a:r>
          </a:p>
          <a:p>
            <a:endParaRPr lang="en-US" sz="2000" dirty="0"/>
          </a:p>
        </p:txBody>
      </p:sp>
      <p:pic>
        <p:nvPicPr>
          <p:cNvPr id="5" name="Picture 4"/>
          <p:cNvPicPr>
            <a:picLocks noChangeAspect="1"/>
          </p:cNvPicPr>
          <p:nvPr/>
        </p:nvPicPr>
        <p:blipFill rotWithShape="1">
          <a:blip r:embed="rId2"/>
          <a:srcRect l="27040" t="1" r="10976" b="27187"/>
          <a:stretch/>
        </p:blipFill>
        <p:spPr>
          <a:xfrm>
            <a:off x="7436412" y="2847577"/>
            <a:ext cx="1640985" cy="1927621"/>
          </a:xfrm>
          <a:prstGeom prst="rect">
            <a:avLst/>
          </a:prstGeom>
        </p:spPr>
      </p:pic>
    </p:spTree>
    <p:extLst>
      <p:ext uri="{BB962C8B-B14F-4D97-AF65-F5344CB8AC3E}">
        <p14:creationId xmlns:p14="http://schemas.microsoft.com/office/powerpoint/2010/main" val="181622992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2877" y="205979"/>
            <a:ext cx="6087948" cy="732654"/>
          </a:xfrm>
        </p:spPr>
        <p:txBody>
          <a:bodyPr>
            <a:normAutofit/>
          </a:bodyPr>
          <a:lstStyle/>
          <a:p>
            <a:r>
              <a:rPr lang="en-US" sz="3200" dirty="0"/>
              <a:t>Shaklee Global Conference </a:t>
            </a:r>
            <a:r>
              <a:rPr lang="en-US" sz="3200" dirty="0" smtClean="0"/>
              <a:t>2017</a:t>
            </a:r>
            <a:endParaRPr lang="en-US" sz="3200" dirty="0"/>
          </a:p>
        </p:txBody>
      </p:sp>
      <p:sp>
        <p:nvSpPr>
          <p:cNvPr id="5" name="Rectangle 4"/>
          <p:cNvSpPr/>
          <p:nvPr/>
        </p:nvSpPr>
        <p:spPr>
          <a:xfrm>
            <a:off x="1913269" y="938633"/>
            <a:ext cx="5527556" cy="523220"/>
          </a:xfrm>
          <a:prstGeom prst="rect">
            <a:avLst/>
          </a:prstGeom>
        </p:spPr>
        <p:txBody>
          <a:bodyPr wrap="square">
            <a:spAutoFit/>
          </a:bodyPr>
          <a:lstStyle/>
          <a:p>
            <a:r>
              <a:rPr lang="hr-HR" sz="2800" dirty="0"/>
              <a:t>August 9–13, </a:t>
            </a:r>
            <a:r>
              <a:rPr lang="hr-HR" sz="2800" dirty="0" smtClean="0"/>
              <a:t>2017	 </a:t>
            </a:r>
            <a:r>
              <a:rPr lang="hr-HR" sz="2800" dirty="0"/>
              <a:t>Atlanta, GA</a:t>
            </a:r>
            <a:endParaRPr lang="en-US" sz="2800" dirty="0"/>
          </a:p>
        </p:txBody>
      </p:sp>
      <p:sp>
        <p:nvSpPr>
          <p:cNvPr id="6" name="Rectangle 5"/>
          <p:cNvSpPr/>
          <p:nvPr/>
        </p:nvSpPr>
        <p:spPr>
          <a:xfrm>
            <a:off x="457200" y="1508482"/>
            <a:ext cx="8129428" cy="1569660"/>
          </a:xfrm>
          <a:prstGeom prst="rect">
            <a:avLst/>
          </a:prstGeom>
        </p:spPr>
        <p:txBody>
          <a:bodyPr wrap="square">
            <a:spAutoFit/>
          </a:bodyPr>
          <a:lstStyle/>
          <a:p>
            <a:r>
              <a:rPr lang="en-US" dirty="0"/>
              <a:t>T</a:t>
            </a:r>
            <a:r>
              <a:rPr lang="en-US" dirty="0" smtClean="0"/>
              <a:t>hrough </a:t>
            </a:r>
            <a:r>
              <a:rPr lang="en-US" dirty="0"/>
              <a:t>November 30, 2016: </a:t>
            </a:r>
            <a:r>
              <a:rPr lang="en-US" dirty="0" smtClean="0"/>
              <a:t>		</a:t>
            </a:r>
            <a:r>
              <a:rPr lang="en-US" sz="2400" dirty="0" smtClean="0"/>
              <a:t>$</a:t>
            </a:r>
            <a:r>
              <a:rPr lang="en-US" sz="2400" dirty="0"/>
              <a:t>199 per person </a:t>
            </a:r>
          </a:p>
          <a:p>
            <a:r>
              <a:rPr lang="en-US" dirty="0"/>
              <a:t>Pay your Global Conference registration fee in installments deducted directly from your monthly Bonus </a:t>
            </a:r>
            <a:r>
              <a:rPr lang="en-US" dirty="0" smtClean="0"/>
              <a:t>Checks</a:t>
            </a:r>
            <a:r>
              <a:rPr lang="en-US" dirty="0"/>
              <a:t>. Simply select the Payment Plan Option at the end of the registration page, and deductions will begin </a:t>
            </a:r>
            <a:r>
              <a:rPr lang="en-US" dirty="0" smtClean="0"/>
              <a:t>with </a:t>
            </a:r>
            <a:r>
              <a:rPr lang="en-US" dirty="0"/>
              <a:t>your September Bonus Check. </a:t>
            </a:r>
            <a:r>
              <a:rPr lang="en-US" dirty="0" smtClean="0"/>
              <a:t>	Less </a:t>
            </a:r>
            <a:r>
              <a:rPr lang="en-US" dirty="0"/>
              <a:t>than $17 a month!</a:t>
            </a:r>
          </a:p>
        </p:txBody>
      </p:sp>
      <p:pic>
        <p:nvPicPr>
          <p:cNvPr id="7" name="Picture 6"/>
          <p:cNvPicPr>
            <a:picLocks noChangeAspect="1"/>
          </p:cNvPicPr>
          <p:nvPr/>
        </p:nvPicPr>
        <p:blipFill>
          <a:blip r:embed="rId2"/>
          <a:stretch>
            <a:fillRect/>
          </a:stretch>
        </p:blipFill>
        <p:spPr>
          <a:xfrm>
            <a:off x="1143000" y="3150118"/>
            <a:ext cx="6858000" cy="1751973"/>
          </a:xfrm>
          <a:prstGeom prst="rect">
            <a:avLst/>
          </a:prstGeom>
        </p:spPr>
      </p:pic>
    </p:spTree>
    <p:extLst>
      <p:ext uri="{BB962C8B-B14F-4D97-AF65-F5344CB8AC3E}">
        <p14:creationId xmlns:p14="http://schemas.microsoft.com/office/powerpoint/2010/main" val="54379133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References and Resources</a:t>
            </a:r>
            <a:endParaRPr lang="en-US" sz="3600" dirty="0"/>
          </a:p>
        </p:txBody>
      </p:sp>
      <p:sp>
        <p:nvSpPr>
          <p:cNvPr id="3" name="Content Placeholder 2"/>
          <p:cNvSpPr>
            <a:spLocks noGrp="1"/>
          </p:cNvSpPr>
          <p:nvPr>
            <p:ph idx="1"/>
          </p:nvPr>
        </p:nvSpPr>
        <p:spPr/>
        <p:txBody>
          <a:bodyPr>
            <a:normAutofit/>
          </a:bodyPr>
          <a:lstStyle/>
          <a:p>
            <a:r>
              <a:rPr lang="en-US" sz="2000" dirty="0" smtClean="0"/>
              <a:t>Nutrition and You .. </a:t>
            </a:r>
            <a:r>
              <a:rPr lang="en-US" sz="2000" dirty="0"/>
              <a:t> </a:t>
            </a:r>
            <a:r>
              <a:rPr lang="en-US" sz="2000" dirty="0" smtClean="0"/>
              <a:t> www. Vita Books4U.com      </a:t>
            </a:r>
            <a:r>
              <a:rPr lang="en-US" sz="2000" dirty="0" smtClean="0">
                <a:hlinkClick r:id="rId2"/>
              </a:rPr>
              <a:t>VitaBooks@wi.rr.com</a:t>
            </a:r>
            <a:endParaRPr lang="en-US" sz="2000" dirty="0" smtClean="0"/>
          </a:p>
          <a:p>
            <a:r>
              <a:rPr lang="en-US" sz="2000" dirty="0" smtClean="0"/>
              <a:t>Change Your Brain, Change Your Body   Daniel Amen</a:t>
            </a:r>
          </a:p>
          <a:p>
            <a:endParaRPr lang="en-US" sz="2000" dirty="0" smtClean="0"/>
          </a:p>
          <a:p>
            <a:endParaRPr lang="en-US" sz="2000" dirty="0" smtClean="0"/>
          </a:p>
          <a:p>
            <a:endParaRPr lang="en-US" sz="2000" dirty="0"/>
          </a:p>
        </p:txBody>
      </p:sp>
    </p:spTree>
    <p:extLst>
      <p:ext uri="{BB962C8B-B14F-4D97-AF65-F5344CB8AC3E}">
        <p14:creationId xmlns:p14="http://schemas.microsoft.com/office/powerpoint/2010/main" val="423767427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8347" y="228600"/>
            <a:ext cx="7009920" cy="822722"/>
          </a:xfrm>
        </p:spPr>
        <p:txBody>
          <a:bodyPr>
            <a:normAutofit fontScale="90000"/>
            <a:scene3d>
              <a:camera prst="orthographicFront"/>
              <a:lightRig rig="harsh" dir="t"/>
            </a:scene3d>
            <a:sp3d extrusionH="57150" prstMaterial="matte">
              <a:bevelT w="63500" h="12700" prst="angle"/>
              <a:contourClr>
                <a:schemeClr val="bg1">
                  <a:lumMod val="65000"/>
                </a:schemeClr>
              </a:contourClr>
            </a:sp3d>
          </a:bodyPr>
          <a:lstStyle/>
          <a:p>
            <a:pPr algn="ctr"/>
            <a:r>
              <a:rPr lang="en-US" sz="3600" b="1" dirty="0" smtClean="0">
                <a:ln/>
                <a:solidFill>
                  <a:schemeClr val="accent6"/>
                </a:solidFill>
                <a:latin typeface="Calibri" charset="0"/>
                <a:ea typeface="Calibri" charset="0"/>
                <a:cs typeface="Calibri" charset="0"/>
              </a:rPr>
              <a:t>Shaklee Video &amp; Audio Archives</a:t>
            </a:r>
            <a:r>
              <a:rPr lang="en-US" b="1" dirty="0" smtClean="0">
                <a:ln/>
                <a:solidFill>
                  <a:schemeClr val="accent6"/>
                </a:solidFill>
                <a:latin typeface="Calibri" charset="0"/>
                <a:ea typeface="Calibri" charset="0"/>
                <a:cs typeface="Calibri" charset="0"/>
              </a:rPr>
              <a:t/>
            </a:r>
            <a:br>
              <a:rPr lang="en-US" b="1" dirty="0" smtClean="0">
                <a:ln/>
                <a:solidFill>
                  <a:schemeClr val="accent6"/>
                </a:solidFill>
                <a:latin typeface="Calibri" charset="0"/>
                <a:ea typeface="Calibri" charset="0"/>
                <a:cs typeface="Calibri" charset="0"/>
              </a:rPr>
            </a:br>
            <a:r>
              <a:rPr lang="en-US" sz="1700" b="1" dirty="0">
                <a:ln/>
                <a:solidFill>
                  <a:schemeClr val="accent6"/>
                </a:solidFill>
                <a:latin typeface="Calibri" charset="0"/>
                <a:ea typeface="Calibri" charset="0"/>
                <a:cs typeface="Calibri" charset="0"/>
              </a:rPr>
              <a:t>This webinar is archived on </a:t>
            </a:r>
            <a:r>
              <a:rPr lang="en-US" sz="1700" b="1" dirty="0" err="1">
                <a:ln/>
                <a:solidFill>
                  <a:schemeClr val="accent6"/>
                </a:solidFill>
                <a:latin typeface="Calibri" charset="0"/>
                <a:ea typeface="Calibri" charset="0"/>
                <a:cs typeface="Calibri" charset="0"/>
              </a:rPr>
              <a:t>BetterFutureStartsToday.net</a:t>
            </a:r>
            <a:endParaRPr lang="en-US" sz="1700" b="1" dirty="0">
              <a:ln/>
              <a:solidFill>
                <a:schemeClr val="accent6"/>
              </a:solidFill>
              <a:latin typeface="Calibri" charset="0"/>
              <a:ea typeface="Calibri" charset="0"/>
              <a:cs typeface="Calibri" charset="0"/>
            </a:endParaRPr>
          </a:p>
        </p:txBody>
      </p:sp>
      <p:pic>
        <p:nvPicPr>
          <p:cNvPr id="4" name="Picture 3"/>
          <p:cNvPicPr>
            <a:picLocks noChangeAspect="1"/>
          </p:cNvPicPr>
          <p:nvPr/>
        </p:nvPicPr>
        <p:blipFill>
          <a:blip r:embed="rId2"/>
          <a:stretch>
            <a:fillRect/>
          </a:stretch>
        </p:blipFill>
        <p:spPr>
          <a:xfrm>
            <a:off x="524933" y="1152725"/>
            <a:ext cx="3517131" cy="1784074"/>
          </a:xfrm>
          <a:prstGeom prst="rect">
            <a:avLst/>
          </a:prstGeom>
        </p:spPr>
      </p:pic>
      <p:pic>
        <p:nvPicPr>
          <p:cNvPr id="5" name="Picture 4"/>
          <p:cNvPicPr>
            <a:picLocks noChangeAspect="1"/>
          </p:cNvPicPr>
          <p:nvPr/>
        </p:nvPicPr>
        <p:blipFill>
          <a:blip r:embed="rId3"/>
          <a:stretch>
            <a:fillRect/>
          </a:stretch>
        </p:blipFill>
        <p:spPr>
          <a:xfrm>
            <a:off x="4667250" y="3691467"/>
            <a:ext cx="4171950" cy="951020"/>
          </a:xfrm>
          <a:prstGeom prst="rect">
            <a:avLst/>
          </a:prstGeom>
        </p:spPr>
      </p:pic>
      <p:sp>
        <p:nvSpPr>
          <p:cNvPr id="7" name="TextBox 6"/>
          <p:cNvSpPr txBox="1"/>
          <p:nvPr/>
        </p:nvSpPr>
        <p:spPr>
          <a:xfrm>
            <a:off x="771526" y="4642487"/>
            <a:ext cx="7600949" cy="346249"/>
          </a:xfrm>
          <a:prstGeom prst="rect">
            <a:avLst/>
          </a:prstGeom>
          <a:ln>
            <a:solidFill>
              <a:schemeClr val="accent6"/>
            </a:solidFill>
          </a:ln>
        </p:spPr>
        <p:style>
          <a:lnRef idx="2">
            <a:schemeClr val="accent2"/>
          </a:lnRef>
          <a:fillRef idx="1">
            <a:schemeClr val="lt1"/>
          </a:fillRef>
          <a:effectRef idx="0">
            <a:schemeClr val="accent2"/>
          </a:effectRef>
          <a:fontRef idx="minor">
            <a:schemeClr val="dk1"/>
          </a:fontRef>
        </p:style>
        <p:txBody>
          <a:bodyPr wrap="square" lIns="68580" tIns="34290" rIns="68580" bIns="34290" rtlCol="0">
            <a:spAutoFit/>
          </a:bodyPr>
          <a:lstStyle/>
          <a:p>
            <a:pPr algn="ctr"/>
            <a:r>
              <a:rPr lang="en-US" b="1" u="sng" dirty="0">
                <a:ln w="0"/>
                <a:solidFill>
                  <a:srgbClr val="FF0000"/>
                </a:solidFill>
                <a:effectLst>
                  <a:outerShdw blurRad="38100" dist="25400" dir="5400000" algn="ctr" rotWithShape="0">
                    <a:srgbClr val="6E747A">
                      <a:alpha val="43000"/>
                    </a:srgbClr>
                  </a:outerShdw>
                </a:effectLst>
              </a:rPr>
              <a:t>Limited Time Special </a:t>
            </a:r>
            <a:r>
              <a:rPr lang="en-US" b="1" u="sng" dirty="0">
                <a:ln w="0"/>
                <a:solidFill>
                  <a:schemeClr val="accent1"/>
                </a:solidFill>
                <a:effectLst>
                  <a:outerShdw blurRad="38100" dist="25400" dir="5400000" algn="ctr" rotWithShape="0">
                    <a:srgbClr val="6E747A">
                      <a:alpha val="43000"/>
                    </a:srgbClr>
                  </a:outerShdw>
                </a:effectLst>
              </a:rPr>
              <a:t>- Subscribe Today here</a:t>
            </a:r>
            <a:r>
              <a:rPr lang="en-US" b="1" dirty="0">
                <a:ln w="0"/>
                <a:solidFill>
                  <a:schemeClr val="accent1"/>
                </a:solidFill>
                <a:effectLst>
                  <a:outerShdw blurRad="38100" dist="25400" dir="5400000" algn="ctr" rotWithShape="0">
                    <a:srgbClr val="6E747A">
                      <a:alpha val="43000"/>
                    </a:srgbClr>
                  </a:outerShdw>
                </a:effectLst>
              </a:rPr>
              <a:t>:  </a:t>
            </a:r>
            <a:r>
              <a:rPr lang="en-US" b="1" dirty="0">
                <a:ln w="0"/>
                <a:solidFill>
                  <a:srgbClr val="00B050"/>
                </a:solidFill>
                <a:effectLst>
                  <a:outerShdw blurRad="38100" dist="25400" dir="5400000" algn="ctr" rotWithShape="0">
                    <a:srgbClr val="6E747A">
                      <a:alpha val="43000"/>
                    </a:srgbClr>
                  </a:outerShdw>
                </a:effectLst>
              </a:rPr>
              <a:t>http://</a:t>
            </a:r>
            <a:r>
              <a:rPr lang="en-US" b="1" dirty="0" err="1">
                <a:ln w="0"/>
                <a:solidFill>
                  <a:srgbClr val="00B050"/>
                </a:solidFill>
                <a:effectLst>
                  <a:outerShdw blurRad="38100" dist="25400" dir="5400000" algn="ctr" rotWithShape="0">
                    <a:srgbClr val="6E747A">
                      <a:alpha val="43000"/>
                    </a:srgbClr>
                  </a:outerShdw>
                </a:effectLst>
              </a:rPr>
              <a:t>bit.ly</a:t>
            </a:r>
            <a:r>
              <a:rPr lang="en-US" b="1" dirty="0">
                <a:ln w="0"/>
                <a:solidFill>
                  <a:srgbClr val="00B050"/>
                </a:solidFill>
                <a:effectLst>
                  <a:outerShdw blurRad="38100" dist="25400" dir="5400000" algn="ctr" rotWithShape="0">
                    <a:srgbClr val="6E747A">
                      <a:alpha val="43000"/>
                    </a:srgbClr>
                  </a:outerShdw>
                </a:effectLst>
              </a:rPr>
              <a:t>/</a:t>
            </a:r>
            <a:r>
              <a:rPr lang="en-US" b="1" dirty="0" err="1">
                <a:ln w="0"/>
                <a:solidFill>
                  <a:srgbClr val="00B050"/>
                </a:solidFill>
                <a:effectLst>
                  <a:outerShdw blurRad="38100" dist="25400" dir="5400000" algn="ctr" rotWithShape="0">
                    <a:srgbClr val="6E747A">
                      <a:alpha val="43000"/>
                    </a:srgbClr>
                  </a:outerShdw>
                </a:effectLst>
              </a:rPr>
              <a:t>bhwebinarspecial</a:t>
            </a:r>
            <a:endParaRPr lang="en-US" b="1" dirty="0">
              <a:ln w="0"/>
              <a:solidFill>
                <a:srgbClr val="00B050"/>
              </a:solidFill>
              <a:effectLst>
                <a:outerShdw blurRad="38100" dist="25400" dir="5400000" algn="ctr" rotWithShape="0">
                  <a:srgbClr val="6E747A">
                    <a:alpha val="43000"/>
                  </a:srgbClr>
                </a:outerShdw>
              </a:effectLst>
            </a:endParaRPr>
          </a:p>
        </p:txBody>
      </p:sp>
      <p:sp>
        <p:nvSpPr>
          <p:cNvPr id="8" name="TextBox 7"/>
          <p:cNvSpPr txBox="1"/>
          <p:nvPr/>
        </p:nvSpPr>
        <p:spPr>
          <a:xfrm>
            <a:off x="4325215" y="1051322"/>
            <a:ext cx="4717474" cy="2839239"/>
          </a:xfrm>
          <a:prstGeom prst="rect">
            <a:avLst/>
          </a:prstGeom>
          <a:noFill/>
        </p:spPr>
        <p:txBody>
          <a:bodyPr wrap="square" lIns="68580" tIns="34290" rIns="68580" bIns="34290" rtlCol="0">
            <a:spAutoFit/>
          </a:bodyPr>
          <a:lstStyle/>
          <a:p>
            <a:pPr marL="214313" indent="-214313">
              <a:buFont typeface="Arial" panose="020B0604020202020204" pitchFamily="34" charset="0"/>
              <a:buChar char="•"/>
            </a:pPr>
            <a:r>
              <a:rPr lang="en-US" sz="1400" b="1" dirty="0"/>
              <a:t>Your subscription directly supports maintaining this webinar Room</a:t>
            </a:r>
          </a:p>
          <a:p>
            <a:pPr marL="214313" indent="-214313">
              <a:buFont typeface="Arial" panose="020B0604020202020204" pitchFamily="34" charset="0"/>
              <a:buChar char="•"/>
            </a:pPr>
            <a:r>
              <a:rPr lang="en-US" sz="1400" dirty="0"/>
              <a:t>Best Shaklee Field Training Archive Available Anywhere</a:t>
            </a:r>
          </a:p>
          <a:p>
            <a:pPr marL="214313" indent="-214313">
              <a:buFont typeface="Arial" panose="020B0604020202020204" pitchFamily="34" charset="0"/>
              <a:buChar char="•"/>
            </a:pPr>
            <a:r>
              <a:rPr lang="en-US" sz="1400" b="1" dirty="0"/>
              <a:t>Largest online Shaklee Media Library</a:t>
            </a:r>
          </a:p>
          <a:p>
            <a:pPr marL="214313" indent="-214313">
              <a:buFont typeface="Arial" panose="020B0604020202020204" pitchFamily="34" charset="0"/>
              <a:buChar char="•"/>
            </a:pPr>
            <a:r>
              <a:rPr lang="en-US" sz="1400" dirty="0"/>
              <a:t>Over 500 Shaklee audio/video recordings and growing weekly</a:t>
            </a:r>
          </a:p>
          <a:p>
            <a:pPr marL="214313" indent="-214313">
              <a:buFont typeface="Arial" panose="020B0604020202020204" pitchFamily="34" charset="0"/>
              <a:buChar char="•"/>
            </a:pPr>
            <a:r>
              <a:rPr lang="en-US" sz="1400" dirty="0"/>
              <a:t>Automated Learn &amp; Earn Program (included but optional)</a:t>
            </a:r>
          </a:p>
          <a:p>
            <a:pPr marL="214313" indent="-214313">
              <a:buFont typeface="Arial" panose="020B0604020202020204" pitchFamily="34" charset="0"/>
              <a:buChar char="•"/>
            </a:pPr>
            <a:r>
              <a:rPr lang="en-US" sz="1400" dirty="0"/>
              <a:t>Dedicated Shaklee Business Resource Website  </a:t>
            </a:r>
          </a:p>
          <a:p>
            <a:pPr marL="214313" indent="-214313">
              <a:buFont typeface="Arial" panose="020B0604020202020204" pitchFamily="34" charset="0"/>
              <a:buChar char="•"/>
            </a:pPr>
            <a:r>
              <a:rPr lang="en-US" sz="1400" dirty="0"/>
              <a:t>Dedicated Shaklee Business Presentation Website</a:t>
            </a:r>
          </a:p>
          <a:p>
            <a:pPr marL="214313" indent="-214313">
              <a:buFont typeface="Arial" panose="020B0604020202020204" pitchFamily="34" charset="0"/>
              <a:buChar char="•"/>
            </a:pPr>
            <a:r>
              <a:rPr lang="en-US" sz="1400" b="1" dirty="0"/>
              <a:t>Four Podcasts included</a:t>
            </a:r>
          </a:p>
          <a:p>
            <a:pPr marL="214313" indent="-214313">
              <a:buFont typeface="Arial" panose="020B0604020202020204" pitchFamily="34" charset="0"/>
              <a:buChar char="•"/>
            </a:pPr>
            <a:r>
              <a:rPr lang="en-US" sz="1400" dirty="0"/>
              <a:t>Video archive of Training webinars </a:t>
            </a:r>
          </a:p>
          <a:p>
            <a:pPr marL="214313" indent="-214313">
              <a:buFont typeface="Arial" panose="020B0604020202020204" pitchFamily="34" charset="0"/>
              <a:buChar char="•"/>
            </a:pPr>
            <a:r>
              <a:rPr lang="en-US" sz="1400" dirty="0"/>
              <a:t>And much, much more for only $16.99/month</a:t>
            </a:r>
          </a:p>
          <a:p>
            <a:pPr marL="214313" indent="-214313">
              <a:buFont typeface="Arial" panose="020B0604020202020204" pitchFamily="34" charset="0"/>
              <a:buChar char="•"/>
            </a:pPr>
            <a:endParaRPr lang="en-US" sz="1200" dirty="0"/>
          </a:p>
        </p:txBody>
      </p:sp>
      <p:sp>
        <p:nvSpPr>
          <p:cNvPr id="9" name="TextBox 8"/>
          <p:cNvSpPr txBox="1"/>
          <p:nvPr/>
        </p:nvSpPr>
        <p:spPr>
          <a:xfrm>
            <a:off x="288347" y="3038201"/>
            <a:ext cx="3753717" cy="1777410"/>
          </a:xfrm>
          <a:prstGeom prst="rect">
            <a:avLst/>
          </a:prstGeom>
          <a:noFill/>
        </p:spPr>
        <p:txBody>
          <a:bodyPr wrap="square" lIns="68580" tIns="34290" rIns="68580" bIns="34290" rtlCol="0">
            <a:spAutoFit/>
          </a:bodyPr>
          <a:lstStyle/>
          <a:p>
            <a:pPr algn="ctr"/>
            <a:r>
              <a:rPr lang="en-US" b="1" u="sng" dirty="0">
                <a:solidFill>
                  <a:srgbClr val="00B050"/>
                </a:solidFill>
              </a:rPr>
              <a:t>5 Personalized Websites Included</a:t>
            </a:r>
          </a:p>
          <a:p>
            <a:pPr algn="ctr"/>
            <a:r>
              <a:rPr lang="en-US" sz="1500" b="1" dirty="0">
                <a:solidFill>
                  <a:srgbClr val="00B050"/>
                </a:solidFill>
              </a:rPr>
              <a:t>www.BetterHealthIn31Days.com</a:t>
            </a:r>
          </a:p>
          <a:p>
            <a:pPr algn="ctr"/>
            <a:r>
              <a:rPr lang="en-US" sz="1500" b="1" dirty="0">
                <a:solidFill>
                  <a:srgbClr val="00B050"/>
                </a:solidFill>
              </a:rPr>
              <a:t>www.BetterFutureStartsToday.com</a:t>
            </a:r>
          </a:p>
          <a:p>
            <a:pPr algn="ctr"/>
            <a:r>
              <a:rPr lang="en-US" sz="1500" b="1" dirty="0">
                <a:solidFill>
                  <a:srgbClr val="00B050"/>
                </a:solidFill>
              </a:rPr>
              <a:t>www.BetterFutureStartsToday.net</a:t>
            </a:r>
          </a:p>
          <a:p>
            <a:pPr algn="ctr"/>
            <a:r>
              <a:rPr lang="en-US" sz="1500" b="1" dirty="0">
                <a:solidFill>
                  <a:srgbClr val="00B050"/>
                </a:solidFill>
              </a:rPr>
              <a:t>www.FeelBetterIn30Days.com</a:t>
            </a:r>
          </a:p>
          <a:p>
            <a:pPr algn="ctr"/>
            <a:r>
              <a:rPr lang="en-US" sz="1500" b="1" dirty="0" err="1">
                <a:solidFill>
                  <a:srgbClr val="00B050"/>
                </a:solidFill>
              </a:rPr>
              <a:t>www.OurQuestForHealth.com</a:t>
            </a:r>
            <a:endParaRPr lang="en-US" sz="1500" b="1" dirty="0">
              <a:solidFill>
                <a:srgbClr val="00B050"/>
              </a:solidFill>
            </a:endParaRPr>
          </a:p>
          <a:p>
            <a:pPr algn="ctr"/>
            <a:endParaRPr lang="en-US" b="1" dirty="0">
              <a:solidFill>
                <a:srgbClr val="00B050"/>
              </a:solidFill>
            </a:endParaRPr>
          </a:p>
        </p:txBody>
      </p:sp>
    </p:spTree>
    <p:extLst>
      <p:ext uri="{BB962C8B-B14F-4D97-AF65-F5344CB8AC3E}">
        <p14:creationId xmlns:p14="http://schemas.microsoft.com/office/powerpoint/2010/main" val="1122740598"/>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1867" y="285750"/>
            <a:ext cx="7721600" cy="713317"/>
          </a:xfrm>
        </p:spPr>
        <p:txBody>
          <a:bodyPr>
            <a:noAutofit/>
          </a:bodyPr>
          <a:lstStyle/>
          <a:p>
            <a:r>
              <a:rPr lang="en-US" sz="3200" dirty="0"/>
              <a:t>Nutritional Needs of the Immune System</a:t>
            </a:r>
          </a:p>
        </p:txBody>
      </p:sp>
      <p:sp>
        <p:nvSpPr>
          <p:cNvPr id="3" name="Subtitle 2"/>
          <p:cNvSpPr>
            <a:spLocks noGrp="1"/>
          </p:cNvSpPr>
          <p:nvPr>
            <p:ph type="subTitle" idx="1"/>
          </p:nvPr>
        </p:nvSpPr>
        <p:spPr>
          <a:xfrm>
            <a:off x="423333" y="1030522"/>
            <a:ext cx="8500534" cy="3795478"/>
          </a:xfrm>
        </p:spPr>
        <p:txBody>
          <a:bodyPr>
            <a:normAutofit lnSpcReduction="10000"/>
          </a:bodyPr>
          <a:lstStyle/>
          <a:p>
            <a:pPr marL="257175" indent="-257175" algn="l">
              <a:buFont typeface="Arial" panose="020B0604020202020204" pitchFamily="34" charset="0"/>
              <a:buChar char="•"/>
            </a:pPr>
            <a:r>
              <a:rPr lang="en-US" sz="2000" dirty="0" smtClean="0">
                <a:solidFill>
                  <a:schemeClr val="tx1"/>
                </a:solidFill>
              </a:rPr>
              <a:t>Vita </a:t>
            </a:r>
            <a:r>
              <a:rPr lang="en-US" sz="2000" dirty="0">
                <a:solidFill>
                  <a:schemeClr val="tx1"/>
                </a:solidFill>
              </a:rPr>
              <a:t>C – “The infection fighter”, powerful antioxidant</a:t>
            </a:r>
          </a:p>
          <a:p>
            <a:pPr marL="257175" indent="-257175" algn="l">
              <a:buFont typeface="Arial" panose="020B0604020202020204" pitchFamily="34" charset="0"/>
              <a:buChar char="•"/>
            </a:pPr>
            <a:r>
              <a:rPr lang="en-US" sz="2000" dirty="0">
                <a:solidFill>
                  <a:schemeClr val="tx1"/>
                </a:solidFill>
              </a:rPr>
              <a:t>Probiotic – helps with ear infections, bacteria and allergies</a:t>
            </a:r>
          </a:p>
          <a:p>
            <a:pPr marL="257175" indent="-257175" algn="l">
              <a:buFont typeface="Arial" panose="020B0604020202020204" pitchFamily="34" charset="0"/>
              <a:buChar char="•"/>
            </a:pPr>
            <a:r>
              <a:rPr lang="en-US" sz="2000" dirty="0">
                <a:solidFill>
                  <a:schemeClr val="tx1"/>
                </a:solidFill>
              </a:rPr>
              <a:t>Multivitamin/mineral – Shaklee’s </a:t>
            </a:r>
            <a:r>
              <a:rPr lang="en-US" sz="2000" dirty="0" err="1">
                <a:solidFill>
                  <a:schemeClr val="tx1"/>
                </a:solidFill>
              </a:rPr>
              <a:t>Incredivites</a:t>
            </a:r>
            <a:r>
              <a:rPr lang="en-US" sz="2000" dirty="0">
                <a:solidFill>
                  <a:schemeClr val="tx1"/>
                </a:solidFill>
              </a:rPr>
              <a:t> first children’s chewable multi in U.S. with immune-supporting </a:t>
            </a:r>
            <a:r>
              <a:rPr lang="en-US" sz="2000" dirty="0" err="1">
                <a:solidFill>
                  <a:schemeClr val="tx1"/>
                </a:solidFill>
              </a:rPr>
              <a:t>Lactoferrin</a:t>
            </a:r>
            <a:endParaRPr lang="en-US" sz="2000" dirty="0">
              <a:solidFill>
                <a:schemeClr val="tx1"/>
              </a:solidFill>
            </a:endParaRPr>
          </a:p>
          <a:p>
            <a:pPr marL="257175" indent="-257175" algn="l">
              <a:buFont typeface="Arial" panose="020B0604020202020204" pitchFamily="34" charset="0"/>
              <a:buChar char="•"/>
            </a:pPr>
            <a:r>
              <a:rPr lang="en-US" sz="2000" dirty="0" smtClean="0">
                <a:solidFill>
                  <a:schemeClr val="tx1"/>
                </a:solidFill>
              </a:rPr>
              <a:t>Protein ( Life Shake/ </a:t>
            </a:r>
            <a:r>
              <a:rPr lang="en-US" sz="2000" dirty="0" err="1" smtClean="0">
                <a:solidFill>
                  <a:schemeClr val="tx1"/>
                </a:solidFill>
              </a:rPr>
              <a:t>Mealshake</a:t>
            </a:r>
            <a:r>
              <a:rPr lang="en-US" sz="2000" dirty="0" smtClean="0">
                <a:solidFill>
                  <a:schemeClr val="tx1"/>
                </a:solidFill>
              </a:rPr>
              <a:t>, Energizing Soy )</a:t>
            </a:r>
            <a:r>
              <a:rPr lang="en-US" sz="2000" dirty="0" smtClean="0">
                <a:solidFill>
                  <a:schemeClr val="tx1"/>
                </a:solidFill>
              </a:rPr>
              <a:t> </a:t>
            </a:r>
            <a:r>
              <a:rPr lang="en-US" sz="2000" dirty="0">
                <a:solidFill>
                  <a:schemeClr val="tx1"/>
                </a:solidFill>
              </a:rPr>
              <a:t>– key amino acids that produce antibodies that attack viruses, bacteria or other foreign substances in your body</a:t>
            </a:r>
          </a:p>
          <a:p>
            <a:pPr marL="257175" indent="-257175" algn="l">
              <a:buFont typeface="Arial" panose="020B0604020202020204" pitchFamily="34" charset="0"/>
              <a:buChar char="•"/>
            </a:pPr>
            <a:r>
              <a:rPr lang="en-US" sz="2000" dirty="0" smtClean="0">
                <a:solidFill>
                  <a:schemeClr val="tx1"/>
                </a:solidFill>
              </a:rPr>
              <a:t>Alfalfa – natural anti-histamine</a:t>
            </a:r>
          </a:p>
          <a:p>
            <a:pPr marL="257175" indent="-257175" algn="l">
              <a:buFont typeface="Arial" panose="020B0604020202020204" pitchFamily="34" charset="0"/>
              <a:buChar char="•"/>
            </a:pPr>
            <a:r>
              <a:rPr lang="en-US" sz="2000" dirty="0" smtClean="0">
                <a:solidFill>
                  <a:schemeClr val="tx1"/>
                </a:solidFill>
              </a:rPr>
              <a:t>Garlic --  anti-viral anti-fungal, anti-bacterial, kills intestinal parasites &amp; yeasts,</a:t>
            </a:r>
          </a:p>
          <a:p>
            <a:pPr marL="257175" indent="-257175" algn="l">
              <a:buFont typeface="Arial" panose="020B0604020202020204" pitchFamily="34" charset="0"/>
              <a:buChar char="•"/>
            </a:pPr>
            <a:r>
              <a:rPr lang="en-US" sz="2000" dirty="0" smtClean="0">
                <a:solidFill>
                  <a:schemeClr val="tx1"/>
                </a:solidFill>
              </a:rPr>
              <a:t>Defend and Resist Echinacea Complex with zinc, larch tree and  elderberry  extracts							barb</a:t>
            </a:r>
          </a:p>
          <a:p>
            <a:pPr marL="257175" indent="-257175" algn="l">
              <a:buFont typeface="Arial" panose="020B0604020202020204" pitchFamily="34" charset="0"/>
              <a:buChar char="•"/>
            </a:pPr>
            <a:endParaRPr lang="en-US" sz="2000" dirty="0">
              <a:solidFill>
                <a:schemeClr val="tx1"/>
              </a:solidFill>
            </a:endParaRPr>
          </a:p>
          <a:p>
            <a:pPr marL="257175" indent="-257175">
              <a:buFont typeface="Arial" panose="020B0604020202020204" pitchFamily="34" charset="0"/>
              <a:buChar char="•"/>
            </a:pPr>
            <a:endParaRPr lang="en-US" dirty="0"/>
          </a:p>
        </p:txBody>
      </p:sp>
    </p:spTree>
    <p:extLst>
      <p:ext uri="{BB962C8B-B14F-4D97-AF65-F5344CB8AC3E}">
        <p14:creationId xmlns:p14="http://schemas.microsoft.com/office/powerpoint/2010/main" val="6816248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chemeClr val="accent1">
                <a:lumMod val="75000"/>
              </a:schemeClr>
            </a:solidFill>
          </a:ln>
        </p:spPr>
        <p:txBody>
          <a:bodyPr>
            <a:normAutofit/>
          </a:bodyPr>
          <a:lstStyle/>
          <a:p>
            <a:pPr algn="ctr"/>
            <a:r>
              <a:rPr lang="en-US" sz="2400" dirty="0"/>
              <a:t>Results from Team Transformation </a:t>
            </a:r>
            <a:r>
              <a:rPr lang="en-US" sz="2400" dirty="0" smtClean="0"/>
              <a:t>30-Day </a:t>
            </a:r>
            <a:r>
              <a:rPr lang="en-US" sz="2400" dirty="0"/>
              <a:t>Massive Action Through Face Book Messaging    </a:t>
            </a:r>
            <a:r>
              <a:rPr lang="en-US" sz="2400" dirty="0" smtClean="0"/>
              <a:t>June, </a:t>
            </a:r>
            <a:r>
              <a:rPr lang="en-US" sz="2400" dirty="0"/>
              <a:t>2016</a:t>
            </a:r>
          </a:p>
        </p:txBody>
      </p:sp>
      <p:pic>
        <p:nvPicPr>
          <p:cNvPr id="4" name="Picture 3"/>
          <p:cNvPicPr>
            <a:picLocks noChangeAspect="1"/>
          </p:cNvPicPr>
          <p:nvPr/>
        </p:nvPicPr>
        <p:blipFill>
          <a:blip r:embed="rId2"/>
          <a:stretch>
            <a:fillRect/>
          </a:stretch>
        </p:blipFill>
        <p:spPr>
          <a:xfrm>
            <a:off x="342901" y="3429000"/>
            <a:ext cx="8674100" cy="1562100"/>
          </a:xfrm>
          <a:prstGeom prst="rect">
            <a:avLst/>
          </a:prstGeom>
        </p:spPr>
      </p:pic>
      <p:sp>
        <p:nvSpPr>
          <p:cNvPr id="3" name="Content Placeholder 2"/>
          <p:cNvSpPr>
            <a:spLocks noGrp="1"/>
          </p:cNvSpPr>
          <p:nvPr>
            <p:ph idx="1"/>
          </p:nvPr>
        </p:nvSpPr>
        <p:spPr/>
        <p:txBody>
          <a:bodyPr>
            <a:normAutofit/>
          </a:bodyPr>
          <a:lstStyle/>
          <a:p>
            <a:r>
              <a:rPr lang="en-US" sz="2000" dirty="0" smtClean="0"/>
              <a:t>9 NEW business partners team wide </a:t>
            </a:r>
          </a:p>
          <a:p>
            <a:r>
              <a:rPr lang="en-US" sz="2000" dirty="0" smtClean="0"/>
              <a:t>Two new Directors</a:t>
            </a:r>
          </a:p>
          <a:p>
            <a:r>
              <a:rPr lang="en-US" sz="2000" dirty="0" smtClean="0"/>
              <a:t>Two new Associates </a:t>
            </a:r>
          </a:p>
          <a:p>
            <a:r>
              <a:rPr lang="en-US" sz="2000" dirty="0" smtClean="0"/>
              <a:t>Two new Senior Directors </a:t>
            </a:r>
          </a:p>
          <a:p>
            <a:r>
              <a:rPr lang="en-US" sz="2000" dirty="0" smtClean="0"/>
              <a:t>New Senior Executive Coordinator with 7K OV increase</a:t>
            </a:r>
          </a:p>
          <a:p>
            <a:pPr marL="0" indent="0">
              <a:buNone/>
            </a:pPr>
            <a:endParaRPr lang="en-US" sz="2000" dirty="0" smtClean="0"/>
          </a:p>
          <a:p>
            <a:pPr marL="0" indent="0">
              <a:buNone/>
            </a:pPr>
            <a:r>
              <a:rPr lang="en-US" sz="2000" dirty="0" smtClean="0"/>
              <a:t> </a:t>
            </a:r>
            <a:r>
              <a:rPr lang="en-US" sz="2400" b="1" dirty="0"/>
              <a:t>( see details and scripts at Summer Strategies #</a:t>
            </a:r>
            <a:r>
              <a:rPr lang="en-US" sz="2400" b="1" dirty="0" smtClean="0"/>
              <a:t>2 </a:t>
            </a:r>
            <a:r>
              <a:rPr lang="en-US" sz="2400" b="1" dirty="0" err="1" smtClean="0"/>
              <a:t>FaceBook</a:t>
            </a:r>
            <a:r>
              <a:rPr lang="en-US" sz="2400" b="1" dirty="0" smtClean="0"/>
              <a:t> </a:t>
            </a:r>
            <a:r>
              <a:rPr lang="en-US" sz="2400" b="1" dirty="0"/>
              <a:t>to </a:t>
            </a:r>
            <a:r>
              <a:rPr lang="en-US" sz="2400" b="1" dirty="0" smtClean="0"/>
              <a:t>	Build </a:t>
            </a:r>
            <a:r>
              <a:rPr lang="en-US" sz="2400" b="1" dirty="0"/>
              <a:t>Our </a:t>
            </a:r>
            <a:r>
              <a:rPr lang="en-US" sz="2400" b="1" dirty="0" smtClean="0"/>
              <a:t>	Business,   7-7-16  )</a:t>
            </a:r>
            <a:endParaRPr lang="en-US" sz="2400" b="1" dirty="0"/>
          </a:p>
          <a:p>
            <a:endParaRPr lang="en-US" sz="2000" dirty="0"/>
          </a:p>
        </p:txBody>
      </p:sp>
    </p:spTree>
    <p:extLst>
      <p:ext uri="{BB962C8B-B14F-4D97-AF65-F5344CB8AC3E}">
        <p14:creationId xmlns:p14="http://schemas.microsoft.com/office/powerpoint/2010/main" val="21235491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5143500"/>
          </a:xfrm>
          <a:prstGeom prst="rect">
            <a:avLst/>
          </a:prstGeom>
        </p:spPr>
      </p:pic>
      <p:sp>
        <p:nvSpPr>
          <p:cNvPr id="3" name="Content Placeholder 2"/>
          <p:cNvSpPr>
            <a:spLocks noGrp="1"/>
          </p:cNvSpPr>
          <p:nvPr>
            <p:ph idx="1"/>
          </p:nvPr>
        </p:nvSpPr>
        <p:spPr/>
        <p:txBody>
          <a:bodyPr>
            <a:normAutofit/>
          </a:bodyPr>
          <a:lstStyle/>
          <a:p>
            <a:pPr marL="0" indent="0" algn="ctr">
              <a:buNone/>
            </a:pPr>
            <a:r>
              <a:rPr lang="en-US" sz="2600" dirty="0" smtClean="0"/>
              <a:t>You’ll need coffee shops and sunsets and road trips. Airplanes and passports and new songs and old songs, but people more than anything else. </a:t>
            </a:r>
          </a:p>
          <a:p>
            <a:pPr marL="0" indent="0" algn="ctr">
              <a:buNone/>
            </a:pPr>
            <a:endParaRPr lang="en-US" sz="2600" dirty="0" smtClean="0"/>
          </a:p>
          <a:p>
            <a:pPr marL="0" indent="0" algn="ctr">
              <a:buNone/>
            </a:pPr>
            <a:r>
              <a:rPr lang="en-US" sz="2600" dirty="0" smtClean="0"/>
              <a:t>You will need other people and you will need to be that other person to someone else, a living breathing screaming invitation to believe better things.</a:t>
            </a:r>
            <a:r>
              <a:rPr lang="en-US" sz="2600" b="1" i="1" dirty="0" smtClean="0"/>
              <a:t>	</a:t>
            </a:r>
            <a:r>
              <a:rPr lang="en-US" b="1" i="1" dirty="0" smtClean="0"/>
              <a:t>		</a:t>
            </a:r>
            <a:r>
              <a:rPr lang="en-US" sz="2200" b="1" i="1" dirty="0" smtClean="0"/>
              <a:t>Jamie </a:t>
            </a:r>
            <a:r>
              <a:rPr lang="en-US" sz="2200" b="1" i="1" dirty="0" err="1" smtClean="0"/>
              <a:t>Tworkowski</a:t>
            </a:r>
            <a:endParaRPr lang="en-US" sz="2200" dirty="0" smtClean="0"/>
          </a:p>
          <a:p>
            <a:pPr marL="0" indent="0" algn="ctr">
              <a:buNone/>
            </a:pPr>
            <a:endParaRPr lang="en-US" sz="2200" dirty="0"/>
          </a:p>
        </p:txBody>
      </p:sp>
    </p:spTree>
    <p:extLst>
      <p:ext uri="{BB962C8B-B14F-4D97-AF65-F5344CB8AC3E}">
        <p14:creationId xmlns:p14="http://schemas.microsoft.com/office/powerpoint/2010/main" val="18884276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23702" r="-23702"/>
          <a:stretch>
            <a:fillRect/>
          </a:stretch>
        </p:blipFill>
        <p:spPr>
          <a:xfrm>
            <a:off x="457200" y="985038"/>
            <a:ext cx="7535333" cy="2912607"/>
          </a:xfrm>
        </p:spPr>
      </p:pic>
      <p:sp>
        <p:nvSpPr>
          <p:cNvPr id="2" name="Title 1"/>
          <p:cNvSpPr>
            <a:spLocks noGrp="1"/>
          </p:cNvSpPr>
          <p:nvPr>
            <p:ph type="title"/>
          </p:nvPr>
        </p:nvSpPr>
        <p:spPr>
          <a:xfrm>
            <a:off x="225361" y="3420533"/>
            <a:ext cx="8619066" cy="1495031"/>
          </a:xfrm>
        </p:spPr>
        <p:txBody>
          <a:bodyPr>
            <a:normAutofit fontScale="90000"/>
          </a:bodyPr>
          <a:lstStyle/>
          <a:p>
            <a:r>
              <a:rPr lang="en-US" dirty="0" smtClean="0">
                <a:solidFill>
                  <a:srgbClr val="FF0000"/>
                </a:solidFill>
              </a:rPr>
              <a:t>	</a:t>
            </a:r>
            <a:r>
              <a:rPr lang="en-US" sz="4000" dirty="0" smtClean="0">
                <a:solidFill>
                  <a:srgbClr val="FF0000"/>
                </a:solidFill>
              </a:rPr>
              <a:t>Shaklee Back</a:t>
            </a:r>
            <a:r>
              <a:rPr lang="en-US" sz="4000" dirty="0">
                <a:solidFill>
                  <a:srgbClr val="FF0000"/>
                </a:solidFill>
              </a:rPr>
              <a:t>-to-School Products     </a:t>
            </a:r>
            <a:r>
              <a:rPr lang="en-US" sz="2700" dirty="0">
                <a:solidFill>
                  <a:srgbClr val="FF0000"/>
                </a:solidFill>
              </a:rPr>
              <a:t>9-6-2016</a:t>
            </a:r>
            <a:br>
              <a:rPr lang="en-US" sz="2700" dirty="0">
                <a:solidFill>
                  <a:srgbClr val="FF0000"/>
                </a:solidFill>
              </a:rPr>
            </a:br>
            <a:r>
              <a:rPr lang="en-US" sz="3100" dirty="0">
                <a:solidFill>
                  <a:srgbClr val="FF0000"/>
                </a:solidFill>
              </a:rPr>
              <a:t>Nutrients to Help Keep Them Smart, Healthy and </a:t>
            </a:r>
            <a:r>
              <a:rPr lang="en-US" sz="3100" dirty="0" smtClean="0">
                <a:solidFill>
                  <a:srgbClr val="FF0000"/>
                </a:solidFill>
              </a:rPr>
              <a:t>Happy    Fall 2016</a:t>
            </a:r>
            <a:endParaRPr lang="en-US" sz="3100" dirty="0"/>
          </a:p>
        </p:txBody>
      </p:sp>
      <p:sp>
        <p:nvSpPr>
          <p:cNvPr id="5" name="Rectangle 4"/>
          <p:cNvSpPr/>
          <p:nvPr/>
        </p:nvSpPr>
        <p:spPr>
          <a:xfrm>
            <a:off x="457200" y="420411"/>
            <a:ext cx="8398933" cy="769441"/>
          </a:xfrm>
          <a:prstGeom prst="rect">
            <a:avLst/>
          </a:prstGeom>
          <a:ln>
            <a:solidFill>
              <a:srgbClr val="FF0000"/>
            </a:solidFill>
          </a:ln>
        </p:spPr>
        <p:txBody>
          <a:bodyPr wrap="square">
            <a:spAutoFit/>
          </a:bodyPr>
          <a:lstStyle/>
          <a:p>
            <a:r>
              <a:rPr lang="en-US" sz="4400" dirty="0" smtClean="0">
                <a:solidFill>
                  <a:srgbClr val="FF0000"/>
                </a:solidFill>
              </a:rPr>
              <a:t>Shaklee Strategies Forum</a:t>
            </a:r>
            <a:endParaRPr lang="en-US" sz="4400" dirty="0">
              <a:solidFill>
                <a:srgbClr val="FF0000"/>
              </a:solidFill>
            </a:endParaRPr>
          </a:p>
        </p:txBody>
      </p:sp>
      <p:sp>
        <p:nvSpPr>
          <p:cNvPr id="3" name="Rectangle 2"/>
          <p:cNvSpPr/>
          <p:nvPr/>
        </p:nvSpPr>
        <p:spPr>
          <a:xfrm>
            <a:off x="7208373" y="493182"/>
            <a:ext cx="1636054" cy="569387"/>
          </a:xfrm>
          <a:prstGeom prst="rect">
            <a:avLst/>
          </a:prstGeom>
        </p:spPr>
        <p:txBody>
          <a:bodyPr wrap="none">
            <a:spAutoFit/>
          </a:bodyPr>
          <a:lstStyle/>
          <a:p>
            <a:r>
              <a:rPr lang="en-US" sz="3100" dirty="0">
                <a:solidFill>
                  <a:srgbClr val="FF0000"/>
                </a:solidFill>
                <a:ea typeface="+mj-ea"/>
                <a:cs typeface="+mj-cs"/>
              </a:rPr>
              <a:t>Fall 2016</a:t>
            </a:r>
            <a:endParaRPr lang="en-US" dirty="0"/>
          </a:p>
        </p:txBody>
      </p:sp>
    </p:spTree>
    <p:extLst>
      <p:ext uri="{BB962C8B-B14F-4D97-AF65-F5344CB8AC3E}">
        <p14:creationId xmlns:p14="http://schemas.microsoft.com/office/powerpoint/2010/main" val="30876829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Shape 124"/>
          <p:cNvSpPr txBox="1">
            <a:spLocks noGrp="1"/>
          </p:cNvSpPr>
          <p:nvPr>
            <p:ph type="title"/>
          </p:nvPr>
        </p:nvSpPr>
        <p:spPr>
          <a:xfrm>
            <a:off x="2220573" y="193769"/>
            <a:ext cx="4578706" cy="697567"/>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3600" b="0" i="0" u="none" strike="noStrike" cap="none" dirty="0">
                <a:solidFill>
                  <a:schemeClr val="dk1"/>
                </a:solidFill>
                <a:latin typeface="Calibri"/>
                <a:ea typeface="Calibri"/>
                <a:cs typeface="Calibri"/>
                <a:sym typeface="Calibri"/>
              </a:rPr>
              <a:t>Our </a:t>
            </a:r>
            <a:r>
              <a:rPr lang="en-US" sz="3600" dirty="0" smtClean="0">
                <a:solidFill>
                  <a:schemeClr val="dk1"/>
                </a:solidFill>
                <a:latin typeface="Calibri"/>
                <a:ea typeface="Calibri"/>
                <a:cs typeface="Calibri"/>
                <a:sym typeface="Calibri"/>
              </a:rPr>
              <a:t>Strategy</a:t>
            </a:r>
            <a:r>
              <a:rPr lang="en-US" sz="3600" b="0" i="0" u="none" strike="noStrike" cap="none" dirty="0" smtClean="0">
                <a:solidFill>
                  <a:schemeClr val="dk1"/>
                </a:solidFill>
                <a:latin typeface="Calibri"/>
                <a:ea typeface="Calibri"/>
                <a:cs typeface="Calibri"/>
                <a:sym typeface="Calibri"/>
              </a:rPr>
              <a:t> </a:t>
            </a:r>
            <a:r>
              <a:rPr lang="en-US" sz="3600" b="0" i="0" u="none" strike="noStrike" cap="none" dirty="0">
                <a:solidFill>
                  <a:schemeClr val="dk1"/>
                </a:solidFill>
                <a:latin typeface="Calibri"/>
                <a:ea typeface="Calibri"/>
                <a:cs typeface="Calibri"/>
                <a:sym typeface="Calibri"/>
              </a:rPr>
              <a:t>Team </a:t>
            </a:r>
          </a:p>
        </p:txBody>
      </p:sp>
      <p:sp>
        <p:nvSpPr>
          <p:cNvPr id="125" name="Shape 125"/>
          <p:cNvSpPr txBox="1">
            <a:spLocks noGrp="1"/>
          </p:cNvSpPr>
          <p:nvPr>
            <p:ph type="body" idx="1"/>
          </p:nvPr>
        </p:nvSpPr>
        <p:spPr>
          <a:xfrm>
            <a:off x="3781681" y="3635683"/>
            <a:ext cx="1529933" cy="1363696"/>
          </a:xfrm>
          <a:prstGeom prst="rect">
            <a:avLst/>
          </a:prstGeom>
          <a:noFill/>
          <a:ln>
            <a:noFill/>
          </a:ln>
        </p:spPr>
        <p:txBody>
          <a:bodyPr lIns="91425" tIns="45700" rIns="91425" bIns="45700" anchor="t" anchorCtr="0">
            <a:noAutofit/>
          </a:bodyPr>
          <a:lstStyle/>
          <a:p>
            <a:pPr marL="0" marR="0" lvl="0" indent="0" algn="ctr" rtl="0">
              <a:lnSpc>
                <a:spcPct val="90000"/>
              </a:lnSpc>
              <a:spcBef>
                <a:spcPts val="0"/>
              </a:spcBef>
              <a:spcAft>
                <a:spcPts val="0"/>
              </a:spcAft>
              <a:buClr>
                <a:schemeClr val="dk1"/>
              </a:buClr>
              <a:buSzPct val="25000"/>
              <a:buFont typeface="Arial"/>
              <a:buNone/>
            </a:pPr>
            <a:r>
              <a:rPr lang="en-US" sz="1665" b="0" i="0" u="none" strike="noStrike" cap="none" dirty="0" smtClean="0">
                <a:solidFill>
                  <a:schemeClr val="dk1"/>
                </a:solidFill>
                <a:latin typeface="Calibri"/>
                <a:ea typeface="Calibri"/>
                <a:cs typeface="Calibri"/>
                <a:sym typeface="Calibri"/>
              </a:rPr>
              <a:t>Senior Executive </a:t>
            </a:r>
            <a:r>
              <a:rPr lang="en-US" sz="1665" b="0" i="0" u="none" strike="noStrike" cap="none" dirty="0">
                <a:solidFill>
                  <a:schemeClr val="dk1"/>
                </a:solidFill>
                <a:latin typeface="Calibri"/>
                <a:ea typeface="Calibri"/>
                <a:cs typeface="Calibri"/>
                <a:sym typeface="Calibri"/>
              </a:rPr>
              <a:t>Coordinator</a:t>
            </a:r>
          </a:p>
          <a:p>
            <a:pPr marL="0" marR="0" lvl="0" indent="0" algn="ctr" rtl="0">
              <a:lnSpc>
                <a:spcPct val="90000"/>
              </a:lnSpc>
              <a:spcBef>
                <a:spcPts val="333"/>
              </a:spcBef>
              <a:spcAft>
                <a:spcPts val="0"/>
              </a:spcAft>
              <a:buClr>
                <a:schemeClr val="dk1"/>
              </a:buClr>
              <a:buSzPct val="25000"/>
              <a:buFont typeface="Arial"/>
              <a:buNone/>
            </a:pPr>
            <a:r>
              <a:rPr lang="en-US" sz="1665" b="0" i="0" u="none" strike="noStrike" cap="none" dirty="0">
                <a:solidFill>
                  <a:schemeClr val="dk1"/>
                </a:solidFill>
                <a:latin typeface="Calibri"/>
                <a:ea typeface="Calibri"/>
                <a:cs typeface="Calibri"/>
                <a:sym typeface="Calibri"/>
              </a:rPr>
              <a:t>Ashley McDonald</a:t>
            </a:r>
          </a:p>
        </p:txBody>
      </p:sp>
      <p:pic>
        <p:nvPicPr>
          <p:cNvPr id="127" name="Shape 127"/>
          <p:cNvPicPr preferRelativeResize="0"/>
          <p:nvPr/>
        </p:nvPicPr>
        <p:blipFill>
          <a:blip r:embed="rId3">
            <a:extLst>
              <a:ext uri="{28A0092B-C50C-407E-A947-70E740481C1C}">
                <a14:useLocalDpi xmlns:a14="http://schemas.microsoft.com/office/drawing/2010/main" val="0"/>
              </a:ext>
            </a:extLst>
          </a:blip>
          <a:stretch>
            <a:fillRect/>
          </a:stretch>
        </p:blipFill>
        <p:spPr>
          <a:xfrm>
            <a:off x="296792" y="1648662"/>
            <a:ext cx="1229992" cy="1450707"/>
          </a:xfrm>
          <a:prstGeom prst="rect">
            <a:avLst/>
          </a:prstGeom>
          <a:noFill/>
          <a:ln>
            <a:noFill/>
          </a:ln>
        </p:spPr>
      </p:pic>
      <p:pic>
        <p:nvPicPr>
          <p:cNvPr id="128" name="Shape 128"/>
          <p:cNvPicPr preferRelativeResize="0"/>
          <p:nvPr/>
        </p:nvPicPr>
        <p:blipFill rotWithShape="1">
          <a:blip r:embed="rId4">
            <a:alphaModFix/>
          </a:blip>
          <a:srcRect/>
          <a:stretch/>
        </p:blipFill>
        <p:spPr>
          <a:xfrm>
            <a:off x="7635464" y="3386267"/>
            <a:ext cx="1117600" cy="1629915"/>
          </a:xfrm>
          <a:prstGeom prst="rect">
            <a:avLst/>
          </a:prstGeom>
          <a:noFill/>
          <a:ln>
            <a:noFill/>
          </a:ln>
        </p:spPr>
      </p:pic>
      <p:pic>
        <p:nvPicPr>
          <p:cNvPr id="129" name="Shape 129"/>
          <p:cNvPicPr preferRelativeResize="0"/>
          <p:nvPr/>
        </p:nvPicPr>
        <p:blipFill rotWithShape="1">
          <a:blip r:embed="rId5">
            <a:alphaModFix/>
          </a:blip>
          <a:srcRect/>
          <a:stretch/>
        </p:blipFill>
        <p:spPr>
          <a:xfrm>
            <a:off x="5164667" y="3403051"/>
            <a:ext cx="1159821" cy="1596328"/>
          </a:xfrm>
          <a:prstGeom prst="rect">
            <a:avLst/>
          </a:prstGeom>
          <a:noFill/>
          <a:ln>
            <a:noFill/>
          </a:ln>
        </p:spPr>
      </p:pic>
      <p:pic>
        <p:nvPicPr>
          <p:cNvPr id="131" name="Shape 131"/>
          <p:cNvPicPr preferRelativeResize="0"/>
          <p:nvPr/>
        </p:nvPicPr>
        <p:blipFill>
          <a:blip r:embed="rId6">
            <a:extLst>
              <a:ext uri="{28A0092B-C50C-407E-A947-70E740481C1C}">
                <a14:useLocalDpi xmlns:a14="http://schemas.microsoft.com/office/drawing/2010/main" val="0"/>
              </a:ext>
            </a:extLst>
          </a:blip>
          <a:stretch>
            <a:fillRect/>
          </a:stretch>
        </p:blipFill>
        <p:spPr>
          <a:xfrm>
            <a:off x="6324488" y="1144416"/>
            <a:ext cx="1034536" cy="1451940"/>
          </a:xfrm>
          <a:prstGeom prst="rect">
            <a:avLst/>
          </a:prstGeom>
          <a:noFill/>
          <a:ln>
            <a:noFill/>
          </a:ln>
        </p:spPr>
      </p:pic>
      <p:pic>
        <p:nvPicPr>
          <p:cNvPr id="132" name="Shape 132"/>
          <p:cNvPicPr preferRelativeResize="0"/>
          <p:nvPr/>
        </p:nvPicPr>
        <p:blipFill rotWithShape="1">
          <a:blip r:embed="rId7">
            <a:alphaModFix/>
          </a:blip>
          <a:srcRect/>
          <a:stretch/>
        </p:blipFill>
        <p:spPr>
          <a:xfrm>
            <a:off x="2823201" y="3480877"/>
            <a:ext cx="1105332" cy="1518502"/>
          </a:xfrm>
          <a:prstGeom prst="rect">
            <a:avLst/>
          </a:prstGeom>
          <a:noFill/>
          <a:ln>
            <a:noFill/>
          </a:ln>
        </p:spPr>
      </p:pic>
      <p:sp>
        <p:nvSpPr>
          <p:cNvPr id="133" name="Shape 133"/>
          <p:cNvSpPr/>
          <p:nvPr/>
        </p:nvSpPr>
        <p:spPr>
          <a:xfrm>
            <a:off x="168418" y="3161621"/>
            <a:ext cx="1460500" cy="100019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800" b="0" i="0" u="none" strike="noStrike" cap="none" dirty="0">
                <a:solidFill>
                  <a:schemeClr val="dk1"/>
                </a:solidFill>
                <a:latin typeface="Calibri"/>
                <a:ea typeface="Calibri"/>
                <a:cs typeface="Calibri"/>
                <a:sym typeface="Calibri"/>
              </a:rPr>
              <a:t>  </a:t>
            </a:r>
            <a:r>
              <a:rPr lang="en-US" sz="1600" b="0" i="0" u="none" strike="noStrike" cap="none" dirty="0">
                <a:solidFill>
                  <a:schemeClr val="dk1"/>
                </a:solidFill>
                <a:latin typeface="Calibri"/>
                <a:ea typeface="Calibri"/>
                <a:cs typeface="Calibri"/>
                <a:sym typeface="Calibri"/>
              </a:rPr>
              <a:t> Master </a:t>
            </a:r>
            <a:r>
              <a:rPr lang="en-US" sz="1600" b="0" i="0" u="none" strike="noStrike" cap="none" dirty="0" smtClean="0">
                <a:solidFill>
                  <a:schemeClr val="dk1"/>
                </a:solidFill>
                <a:latin typeface="Calibri"/>
                <a:ea typeface="Calibri"/>
                <a:cs typeface="Calibri"/>
                <a:sym typeface="Calibri"/>
              </a:rPr>
              <a:t>Coordinator      </a:t>
            </a:r>
            <a:r>
              <a:rPr lang="en-US" sz="1600" b="0" i="0" u="none" strike="noStrike" cap="none" dirty="0">
                <a:solidFill>
                  <a:schemeClr val="dk1"/>
                </a:solidFill>
                <a:latin typeface="Calibri"/>
                <a:ea typeface="Calibri"/>
                <a:cs typeface="Calibri"/>
                <a:sym typeface="Calibri"/>
              </a:rPr>
              <a:t>Barb Lagoni </a:t>
            </a:r>
          </a:p>
        </p:txBody>
      </p:sp>
      <p:sp>
        <p:nvSpPr>
          <p:cNvPr id="134" name="Shape 134"/>
          <p:cNvSpPr/>
          <p:nvPr/>
        </p:nvSpPr>
        <p:spPr>
          <a:xfrm>
            <a:off x="5903017" y="2572609"/>
            <a:ext cx="1816610" cy="646331"/>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600" b="0" i="0" u="none" strike="noStrike" cap="none" dirty="0">
                <a:solidFill>
                  <a:schemeClr val="dk1"/>
                </a:solidFill>
                <a:latin typeface="Calibri"/>
                <a:ea typeface="Calibri"/>
                <a:cs typeface="Calibri"/>
                <a:sym typeface="Calibri"/>
              </a:rPr>
              <a:t>Senior Coordinator</a:t>
            </a:r>
          </a:p>
          <a:p>
            <a:pPr marL="0" marR="0" lvl="0" indent="0" algn="ctr" rtl="0">
              <a:lnSpc>
                <a:spcPct val="100000"/>
              </a:lnSpc>
              <a:spcBef>
                <a:spcPts val="0"/>
              </a:spcBef>
              <a:spcAft>
                <a:spcPts val="0"/>
              </a:spcAft>
              <a:buClr>
                <a:schemeClr val="dk1"/>
              </a:buClr>
              <a:buSzPct val="25000"/>
              <a:buFont typeface="Calibri"/>
              <a:buNone/>
            </a:pPr>
            <a:r>
              <a:rPr lang="en-US" sz="1600" b="0" i="0" u="none" strike="noStrike" cap="none" dirty="0">
                <a:solidFill>
                  <a:schemeClr val="dk1"/>
                </a:solidFill>
                <a:latin typeface="Calibri"/>
                <a:ea typeface="Calibri"/>
                <a:cs typeface="Calibri"/>
                <a:sym typeface="Calibri"/>
              </a:rPr>
              <a:t>Becky Choate</a:t>
            </a:r>
          </a:p>
        </p:txBody>
      </p:sp>
      <p:sp>
        <p:nvSpPr>
          <p:cNvPr id="135" name="Shape 135"/>
          <p:cNvSpPr/>
          <p:nvPr/>
        </p:nvSpPr>
        <p:spPr>
          <a:xfrm>
            <a:off x="1228429" y="3969965"/>
            <a:ext cx="1472141" cy="923328"/>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600" b="0" i="0" u="none" strike="noStrike" cap="none" dirty="0">
                <a:solidFill>
                  <a:schemeClr val="dk1"/>
                </a:solidFill>
                <a:latin typeface="Calibri"/>
                <a:ea typeface="Calibri"/>
                <a:cs typeface="Calibri"/>
                <a:sym typeface="Calibri"/>
              </a:rPr>
              <a:t> Senior Executive Coordinator   Katie Odom</a:t>
            </a:r>
          </a:p>
        </p:txBody>
      </p:sp>
      <p:sp>
        <p:nvSpPr>
          <p:cNvPr id="137" name="Shape 137"/>
          <p:cNvSpPr txBox="1"/>
          <p:nvPr/>
        </p:nvSpPr>
        <p:spPr>
          <a:xfrm>
            <a:off x="6324488" y="3661721"/>
            <a:ext cx="1251317" cy="120032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600" dirty="0" smtClean="0">
                <a:solidFill>
                  <a:schemeClr val="dk1"/>
                </a:solidFill>
                <a:latin typeface="Calibri"/>
                <a:ea typeface="Calibri"/>
                <a:cs typeface="Calibri"/>
                <a:sym typeface="Calibri"/>
              </a:rPr>
              <a:t>Key </a:t>
            </a:r>
            <a:r>
              <a:rPr lang="en-US" sz="1600" b="0" i="0" u="none" strike="noStrike" cap="none" dirty="0" smtClean="0">
                <a:solidFill>
                  <a:schemeClr val="dk1"/>
                </a:solidFill>
                <a:latin typeface="Calibri"/>
                <a:ea typeface="Calibri"/>
                <a:cs typeface="Calibri"/>
                <a:sym typeface="Calibri"/>
              </a:rPr>
              <a:t>Coordinator </a:t>
            </a:r>
            <a:r>
              <a:rPr lang="en-US" sz="1600" b="0" i="0" u="none" strike="noStrike" cap="none" dirty="0">
                <a:solidFill>
                  <a:schemeClr val="dk1"/>
                </a:solidFill>
                <a:latin typeface="Calibri"/>
                <a:ea typeface="Calibri"/>
                <a:cs typeface="Calibri"/>
                <a:sym typeface="Calibri"/>
              </a:rPr>
              <a:t>Harper Guerra</a:t>
            </a:r>
          </a:p>
        </p:txBody>
      </p:sp>
      <p:sp>
        <p:nvSpPr>
          <p:cNvPr id="3" name="TextBox 2"/>
          <p:cNvSpPr txBox="1"/>
          <p:nvPr/>
        </p:nvSpPr>
        <p:spPr>
          <a:xfrm>
            <a:off x="7643539" y="2596357"/>
            <a:ext cx="1301001" cy="646331"/>
          </a:xfrm>
          <a:prstGeom prst="rect">
            <a:avLst/>
          </a:prstGeom>
          <a:noFill/>
        </p:spPr>
        <p:txBody>
          <a:bodyPr wrap="square" rtlCol="0">
            <a:spAutoFit/>
          </a:bodyPr>
          <a:lstStyle/>
          <a:p>
            <a:pPr algn="ctr"/>
            <a:r>
              <a:rPr lang="en-US" dirty="0" smtClean="0"/>
              <a:t>Francine </a:t>
            </a:r>
            <a:r>
              <a:rPr lang="en-US" dirty="0" err="1" smtClean="0"/>
              <a:t>Roling</a:t>
            </a:r>
            <a:endParaRPr lang="en-US" dirty="0"/>
          </a:p>
        </p:txBody>
      </p:sp>
      <p:pic>
        <p:nvPicPr>
          <p:cNvPr id="4" name="Picture 3" descr="Francine and Tim Roling.jpg"/>
          <p:cNvPicPr>
            <a:picLocks noChangeAspect="1"/>
          </p:cNvPicPr>
          <p:nvPr/>
        </p:nvPicPr>
        <p:blipFill rotWithShape="1">
          <a:blip r:embed="rId8">
            <a:extLst>
              <a:ext uri="{28A0092B-C50C-407E-A947-70E740481C1C}">
                <a14:useLocalDpi xmlns:a14="http://schemas.microsoft.com/office/drawing/2010/main" val="0"/>
              </a:ext>
            </a:extLst>
          </a:blip>
          <a:srcRect l="50071" t="13904" r="32191" b="54930"/>
          <a:stretch/>
        </p:blipFill>
        <p:spPr>
          <a:xfrm>
            <a:off x="7643539" y="1121901"/>
            <a:ext cx="1238564" cy="1450707"/>
          </a:xfrm>
          <a:prstGeom prst="rect">
            <a:avLst/>
          </a:prstGeom>
        </p:spPr>
      </p:pic>
      <p:pic>
        <p:nvPicPr>
          <p:cNvPr id="15" name="Picture 14" descr="MIchelle Parrott.jp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887902" y="1081528"/>
            <a:ext cx="1277201" cy="1576384"/>
          </a:xfrm>
          <a:prstGeom prst="rect">
            <a:avLst/>
          </a:prstGeom>
        </p:spPr>
      </p:pic>
      <p:sp>
        <p:nvSpPr>
          <p:cNvPr id="2" name="Rectangle 1"/>
          <p:cNvSpPr/>
          <p:nvPr/>
        </p:nvSpPr>
        <p:spPr>
          <a:xfrm>
            <a:off x="1526784" y="2662058"/>
            <a:ext cx="1725292" cy="830997"/>
          </a:xfrm>
          <a:prstGeom prst="rect">
            <a:avLst/>
          </a:prstGeom>
        </p:spPr>
        <p:txBody>
          <a:bodyPr wrap="square">
            <a:spAutoFit/>
          </a:bodyPr>
          <a:lstStyle/>
          <a:p>
            <a:pPr algn="ctr"/>
            <a:r>
              <a:rPr lang="en-US" sz="1600" dirty="0"/>
              <a:t>Senior Coordinator</a:t>
            </a:r>
          </a:p>
          <a:p>
            <a:pPr algn="ctr"/>
            <a:r>
              <a:rPr lang="en-US" sz="1600" dirty="0"/>
              <a:t>Michelle Parrott</a:t>
            </a:r>
          </a:p>
        </p:txBody>
      </p:sp>
      <p:sp>
        <p:nvSpPr>
          <p:cNvPr id="5" name="TextBox 4"/>
          <p:cNvSpPr txBox="1"/>
          <p:nvPr/>
        </p:nvSpPr>
        <p:spPr>
          <a:xfrm>
            <a:off x="4638317" y="2644044"/>
            <a:ext cx="1600088" cy="584776"/>
          </a:xfrm>
          <a:prstGeom prst="rect">
            <a:avLst/>
          </a:prstGeom>
          <a:noFill/>
        </p:spPr>
        <p:txBody>
          <a:bodyPr wrap="square" rtlCol="0">
            <a:spAutoFit/>
          </a:bodyPr>
          <a:lstStyle/>
          <a:p>
            <a:r>
              <a:rPr lang="en-US" sz="1600" dirty="0" smtClean="0"/>
              <a:t>Senior Director</a:t>
            </a:r>
          </a:p>
          <a:p>
            <a:r>
              <a:rPr lang="en-US" sz="1600" dirty="0" smtClean="0"/>
              <a:t>Angie Thomas</a:t>
            </a:r>
            <a:endParaRPr lang="en-US" sz="1600" dirty="0"/>
          </a:p>
        </p:txBody>
      </p:sp>
      <p:pic>
        <p:nvPicPr>
          <p:cNvPr id="7" name="Picture 6" descr="Angie Thomas.jp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967716" y="1144416"/>
            <a:ext cx="1118704" cy="1450707"/>
          </a:xfrm>
          <a:prstGeom prst="rect">
            <a:avLst/>
          </a:prstGeom>
        </p:spPr>
      </p:pic>
      <p:sp>
        <p:nvSpPr>
          <p:cNvPr id="8" name="TextBox 7"/>
          <p:cNvSpPr txBox="1"/>
          <p:nvPr/>
        </p:nvSpPr>
        <p:spPr>
          <a:xfrm>
            <a:off x="168418" y="4701189"/>
            <a:ext cx="1085576" cy="369332"/>
          </a:xfrm>
          <a:prstGeom prst="rect">
            <a:avLst/>
          </a:prstGeom>
          <a:noFill/>
        </p:spPr>
        <p:txBody>
          <a:bodyPr wrap="square" rtlCol="0">
            <a:spAutoFit/>
          </a:bodyPr>
          <a:lstStyle/>
          <a:p>
            <a:r>
              <a:rPr lang="en-US" dirty="0" err="1" smtClean="0"/>
              <a:t>becky</a:t>
            </a:r>
            <a:endParaRPr lang="en-US" dirty="0"/>
          </a:p>
        </p:txBody>
      </p:sp>
      <p:pic>
        <p:nvPicPr>
          <p:cNvPr id="6" name="Picture 5" descr="Kristen Jakubowski 2.jpg"/>
          <p:cNvPicPr>
            <a:picLocks noChangeAspect="1"/>
          </p:cNvPicPr>
          <p:nvPr/>
        </p:nvPicPr>
        <p:blipFill rotWithShape="1">
          <a:blip r:embed="rId11">
            <a:extLst>
              <a:ext uri="{28A0092B-C50C-407E-A947-70E740481C1C}">
                <a14:useLocalDpi xmlns:a14="http://schemas.microsoft.com/office/drawing/2010/main" val="0"/>
              </a:ext>
            </a:extLst>
          </a:blip>
          <a:srcRect l="14480" r="-14480"/>
          <a:stretch/>
        </p:blipFill>
        <p:spPr>
          <a:xfrm>
            <a:off x="3575463" y="1081529"/>
            <a:ext cx="1245401" cy="1529270"/>
          </a:xfrm>
          <a:prstGeom prst="rect">
            <a:avLst/>
          </a:prstGeom>
        </p:spPr>
      </p:pic>
      <p:sp>
        <p:nvSpPr>
          <p:cNvPr id="9" name="TextBox 8"/>
          <p:cNvSpPr txBox="1"/>
          <p:nvPr/>
        </p:nvSpPr>
        <p:spPr>
          <a:xfrm>
            <a:off x="2969582" y="2657912"/>
            <a:ext cx="1845734" cy="584776"/>
          </a:xfrm>
          <a:prstGeom prst="rect">
            <a:avLst/>
          </a:prstGeom>
          <a:noFill/>
        </p:spPr>
        <p:txBody>
          <a:bodyPr wrap="square" rtlCol="0">
            <a:spAutoFit/>
          </a:bodyPr>
          <a:lstStyle/>
          <a:p>
            <a:r>
              <a:rPr lang="en-US" sz="1600" dirty="0" smtClean="0"/>
              <a:t>Senior Coordinator Kristen </a:t>
            </a:r>
            <a:r>
              <a:rPr lang="en-US" sz="1600" dirty="0" err="1" smtClean="0"/>
              <a:t>Jakubowski</a:t>
            </a:r>
            <a:endParaRPr lang="en-US" sz="1600" dirty="0"/>
          </a:p>
        </p:txBody>
      </p:sp>
    </p:spTree>
    <p:extLst>
      <p:ext uri="{BB962C8B-B14F-4D97-AF65-F5344CB8AC3E}">
        <p14:creationId xmlns:p14="http://schemas.microsoft.com/office/powerpoint/2010/main" val="1832266903"/>
      </p:ext>
    </p:extLst>
  </p:cSld>
  <p:clrMapOvr>
    <a:masterClrMapping/>
  </p:clrMapOvr>
  <p:transition xmlns:p14="http://schemas.microsoft.com/office/powerpoint/2010/main" spd="slow">
    <p:cut/>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22684</TotalTime>
  <Words>2751</Words>
  <Application>Microsoft Macintosh PowerPoint</Application>
  <PresentationFormat>On-screen Show (16:9)</PresentationFormat>
  <Paragraphs>460</Paragraphs>
  <Slides>53</Slides>
  <Notes>9</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53</vt:i4>
      </vt:variant>
    </vt:vector>
  </HeadingPairs>
  <TitlesOfParts>
    <vt:vector size="55" baseType="lpstr">
      <vt:lpstr>Office Theme</vt:lpstr>
      <vt:lpstr>Photo Editor Photo</vt:lpstr>
      <vt:lpstr>Susan Roling Health Story - Pierce’s Concussion </vt:lpstr>
      <vt:lpstr>PowerPoint Presentation</vt:lpstr>
      <vt:lpstr>PowerPoint Presentation</vt:lpstr>
      <vt:lpstr>30-Day Business Blitz Results  --Sarah Bolger and Beth Kaniuk</vt:lpstr>
      <vt:lpstr>Beth Kaniuk and Sarah Bolger Blitz Report </vt:lpstr>
      <vt:lpstr>Results from Team Transformation 30-Day Massive Action Through Face Book Messaging    June, 2016</vt:lpstr>
      <vt:lpstr>PowerPoint Presentation</vt:lpstr>
      <vt:lpstr> Shaklee Back-to-School Products     9-6-2016 Nutrients to Help Keep Them Smart, Healthy and Happy    Fall 2016</vt:lpstr>
      <vt:lpstr>Our Strategy Team </vt:lpstr>
      <vt:lpstr>Objectives for Session #1 Back-to-School Products</vt:lpstr>
      <vt:lpstr>PowerPoint Presentation</vt:lpstr>
      <vt:lpstr>PowerPoint Presentation</vt:lpstr>
      <vt:lpstr>PowerPoint Presentation</vt:lpstr>
      <vt:lpstr>  Immune Products</vt:lpstr>
      <vt:lpstr>PowerPoint Presentation</vt:lpstr>
      <vt:lpstr>Lactoferrin – Powerful Immune-Booster</vt:lpstr>
      <vt:lpstr>PowerPoint Presentation</vt:lpstr>
      <vt:lpstr>Sustained Release Vita C 500…also Chewable  C</vt:lpstr>
      <vt:lpstr>PowerPoint Presentation</vt:lpstr>
      <vt:lpstr>Optiflora  Probiotic  System</vt:lpstr>
      <vt:lpstr>Unique, Patented “Triple Encapsulation” Technology Protects “Live” Microflora</vt:lpstr>
      <vt:lpstr>Who Benefits from Optiflora</vt:lpstr>
      <vt:lpstr>Premium Alfalfa Complex</vt:lpstr>
      <vt:lpstr>Starter Kit For The Little Ones </vt:lpstr>
      <vt:lpstr>Healthy Immune Products for Teens and Kids Who Can Swallow Tablets</vt:lpstr>
      <vt:lpstr>We Really Should be Taking Better Care of Our Children’s Brains  The quality and health of our brains  determines the quality of children’s   lives,  their ability to have friends, to learn, to earn a living .   </vt:lpstr>
      <vt:lpstr>Our Children’s Brains – Birth through College STILL UNDER CONSTRUCTION</vt:lpstr>
      <vt:lpstr> Healthy Brains Need… Living with your brain in mind:  Just as a car needs maintenance to run, the brain needs regular maintenance to perform its chores and premium fuel to run well </vt:lpstr>
      <vt:lpstr>Nutritional Needs of the Brain</vt:lpstr>
      <vt:lpstr>Nutrients for Optimal Learning</vt:lpstr>
      <vt:lpstr> The Importance of DHA Omegas for Kids</vt:lpstr>
      <vt:lpstr>Omega 3 Research Studies</vt:lpstr>
      <vt:lpstr>Omega 3 Fish Oil  ALWAYS SAFE   Industrial Pollutants –PCB’s</vt:lpstr>
      <vt:lpstr>PowerPoint Presentation</vt:lpstr>
      <vt:lpstr>PowerPoint Presentation</vt:lpstr>
      <vt:lpstr>Omega 3 Fatty Acids…  Shaklee Omega Guard for older children</vt:lpstr>
      <vt:lpstr>Stress &amp; the importance of brain food</vt:lpstr>
      <vt:lpstr>For Big Kids Who Can Swallow Tablets … Or Who May Be Going Off To College </vt:lpstr>
      <vt:lpstr>Mindworks Enhance mental sharpness and support long-term brain health</vt:lpstr>
      <vt:lpstr>  Immune and Healthy Brain Collection for Little Kids</vt:lpstr>
      <vt:lpstr>Healthy Immune System  for Teens and Kids Who Can Swallow Tablets</vt:lpstr>
      <vt:lpstr>Nutrients Essential for Healthy Brains</vt:lpstr>
      <vt:lpstr>Product Collection  –Nutrients to Strengthen Immune System </vt:lpstr>
      <vt:lpstr>How to Generate 1000 New PV</vt:lpstr>
      <vt:lpstr>Pam Wellness Budget Close</vt:lpstr>
      <vt:lpstr>Cost of Illness</vt:lpstr>
      <vt:lpstr>Action Steps for September </vt:lpstr>
      <vt:lpstr>Chairman’s Retreat Qualification</vt:lpstr>
      <vt:lpstr>September Strategy Forum Schedule</vt:lpstr>
      <vt:lpstr>Shaklee Global Conference 2017</vt:lpstr>
      <vt:lpstr>References and Resources</vt:lpstr>
      <vt:lpstr>Shaklee Video &amp; Audio Archives This webinar is archived on BetterFutureStartsToday.net</vt:lpstr>
      <vt:lpstr>Nutritional Needs of the Immune System</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Shaklee Strategies Forum Fall 2016</dc:title>
  <dc:creator>Barbara Lagoni</dc:creator>
  <cp:lastModifiedBy>Barbara Lagoni</cp:lastModifiedBy>
  <cp:revision>163</cp:revision>
  <cp:lastPrinted>2016-09-06T02:55:28Z</cp:lastPrinted>
  <dcterms:created xsi:type="dcterms:W3CDTF">2016-08-18T02:28:39Z</dcterms:created>
  <dcterms:modified xsi:type="dcterms:W3CDTF">2016-09-06T02:55:47Z</dcterms:modified>
</cp:coreProperties>
</file>