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2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88" r:id="rId2"/>
    <p:sldId id="289" r:id="rId3"/>
    <p:sldId id="282" r:id="rId4"/>
    <p:sldId id="295" r:id="rId5"/>
    <p:sldId id="259" r:id="rId6"/>
    <p:sldId id="257" r:id="rId7"/>
    <p:sldId id="258" r:id="rId8"/>
    <p:sldId id="268" r:id="rId9"/>
    <p:sldId id="281" r:id="rId10"/>
    <p:sldId id="272" r:id="rId11"/>
    <p:sldId id="269" r:id="rId12"/>
    <p:sldId id="271" r:id="rId13"/>
    <p:sldId id="264" r:id="rId14"/>
    <p:sldId id="279" r:id="rId15"/>
    <p:sldId id="290" r:id="rId16"/>
    <p:sldId id="291" r:id="rId17"/>
    <p:sldId id="280" r:id="rId18"/>
    <p:sldId id="261" r:id="rId19"/>
    <p:sldId id="263" r:id="rId20"/>
    <p:sldId id="274" r:id="rId21"/>
    <p:sldId id="275" r:id="rId22"/>
    <p:sldId id="276" r:id="rId23"/>
    <p:sldId id="297" r:id="rId24"/>
    <p:sldId id="283" r:id="rId25"/>
    <p:sldId id="292" r:id="rId26"/>
    <p:sldId id="293" r:id="rId27"/>
    <p:sldId id="284" r:id="rId28"/>
    <p:sldId id="285" r:id="rId29"/>
    <p:sldId id="286" r:id="rId30"/>
    <p:sldId id="287" r:id="rId31"/>
    <p:sldId id="265" r:id="rId32"/>
    <p:sldId id="266" r:id="rId33"/>
    <p:sldId id="267" r:id="rId34"/>
    <p:sldId id="296" r:id="rId35"/>
    <p:sldId id="294" r:id="rId3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>
        <p:scale>
          <a:sx n="120" d="100"/>
          <a:sy n="120" d="100"/>
        </p:scale>
        <p:origin x="1944" y="9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A00C0-64BA-A14B-BEA7-0A0CC5C1CF84}" type="datetimeFigureOut">
              <a:rPr lang="en-US" smtClean="0"/>
              <a:t>9/2/16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72000-A0DD-0348-89EC-0230542A3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0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279C3-76EC-A744-9F26-A92392B9C9C0}" type="datetimeFigureOut">
              <a:rPr lang="en-US" smtClean="0"/>
              <a:t>9/2/16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DA547-66B6-1445-8A66-7B3B5A68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91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6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733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417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392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292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917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54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6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18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5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904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AB904-0E02-8346-9EC7-0C4F1AC699C6}" type="datetimeFigureOut">
              <a:rPr lang="en-US" smtClean="0"/>
              <a:t>9/2/16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C32D8-E308-2649-813D-C0FCD852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682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xtbook.com/nxtbooks/shaklee/2017productguide/index.php?startid=Cover1&amp;lre=1:choate&amp;lnkparams=?CMP=RAC-IZ7434764357&amp;WidgetId=null&amp;BookId=87deb4acf9d75bf7a4ae32f5ba6bfcda" TargetMode="External"/><Relationship Id="rId3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png"/><Relationship Id="rId6" Type="http://schemas.openxmlformats.org/officeDocument/2006/relationships/image" Target="../media/image9.jpg"/><Relationship Id="rId7" Type="http://schemas.openxmlformats.org/officeDocument/2006/relationships/image" Target="../media/image10.jpg"/><Relationship Id="rId8" Type="http://schemas.openxmlformats.org/officeDocument/2006/relationships/image" Target="../media/image11.jpg"/><Relationship Id="rId9" Type="http://schemas.openxmlformats.org/officeDocument/2006/relationships/image" Target="../media/image12.jpg"/><Relationship Id="rId10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hakleeChairmansLeadershipRetreat.com" TargetMode="External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body" idx="1"/>
          </p:nvPr>
        </p:nvSpPr>
        <p:spPr>
          <a:xfrm>
            <a:off x="3200648" y="979661"/>
            <a:ext cx="5657602" cy="40209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defTabSz="452627">
              <a:buSzTx/>
              <a:buNone/>
              <a:defRPr sz="1979"/>
            </a:lvl1pPr>
          </a:lstStyle>
          <a:p>
            <a:pPr lvl="0">
              <a:defRPr sz="1800"/>
            </a:pPr>
            <a:r>
              <a:rPr sz="1979" dirty="0"/>
              <a:t>Amber Robinson’s daughter, Lenna, was diagnosed with asthma at age 2. At that time, she was on 5 medications and always sick - pneumonia, bronchitis, ear infections, asthma and always coughing. </a:t>
            </a:r>
            <a:endParaRPr lang="en-US" sz="1979" dirty="0" smtClean="0"/>
          </a:p>
          <a:p>
            <a:pPr lvl="0">
              <a:defRPr sz="1800"/>
            </a:pPr>
            <a:r>
              <a:rPr sz="1979" dirty="0" smtClean="0"/>
              <a:t>When </a:t>
            </a:r>
            <a:r>
              <a:rPr sz="1979" dirty="0"/>
              <a:t>Amber changed her household over to non-toxic cleaners with Get Clean, she saw some improvements and was able to take Lenna off of two allergy meds</a:t>
            </a:r>
            <a:r>
              <a:rPr sz="1979" dirty="0" smtClean="0"/>
              <a:t>.</a:t>
            </a:r>
            <a:endParaRPr lang="en-US" sz="1979" dirty="0" smtClean="0"/>
          </a:p>
          <a:p>
            <a:pPr lvl="0">
              <a:defRPr sz="1800"/>
            </a:pPr>
            <a:r>
              <a:rPr sz="1979" dirty="0" smtClean="0"/>
              <a:t> </a:t>
            </a:r>
            <a:r>
              <a:rPr sz="1979" dirty="0"/>
              <a:t>But it wasn’t until a year later when she started a nutrition plan to build her immune system that she saw a huge change in her health and was able to drop all her meds! She's been medication-free and symptom-free for 3.5 years! </a:t>
            </a:r>
            <a:endParaRPr lang="en-US" sz="1979" dirty="0" smtClean="0"/>
          </a:p>
          <a:p>
            <a:pPr lvl="0">
              <a:defRPr sz="1800"/>
            </a:pPr>
            <a:r>
              <a:rPr sz="1979" dirty="0" smtClean="0"/>
              <a:t>She's </a:t>
            </a:r>
            <a:r>
              <a:rPr sz="1979" dirty="0"/>
              <a:t>only had two sick appointments in the past few years compared to 2-4 sick visits per MONTH before the nutrition program.</a:t>
            </a:r>
          </a:p>
        </p:txBody>
      </p:sp>
      <p:pic>
        <p:nvPicPr>
          <p:cNvPr id="54" name="Lenna now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3775" y="2960920"/>
            <a:ext cx="2289906" cy="17174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Lenna sick.jpg"/>
          <p:cNvPicPr/>
          <p:nvPr/>
        </p:nvPicPr>
        <p:blipFill>
          <a:blip r:embed="rId3">
            <a:extLst/>
          </a:blip>
          <a:srcRect t="3242" b="13265"/>
          <a:stretch>
            <a:fillRect/>
          </a:stretch>
        </p:blipFill>
        <p:spPr>
          <a:xfrm>
            <a:off x="309168" y="986813"/>
            <a:ext cx="2219409" cy="186079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Amber Robinson Health Story – </a:t>
            </a:r>
            <a:r>
              <a:rPr lang="en-US" sz="2800" dirty="0" err="1" smtClean="0"/>
              <a:t>Lenna</a:t>
            </a:r>
            <a:r>
              <a:rPr lang="en-US" sz="2800" dirty="0" smtClean="0"/>
              <a:t> and Asthma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1878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3850" y="55112"/>
            <a:ext cx="6265333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Health Print Reports – Rebecca </a:t>
            </a:r>
            <a:r>
              <a:rPr lang="en-US" sz="3200" dirty="0"/>
              <a:t>K</a:t>
            </a:r>
            <a:r>
              <a:rPr lang="en-US" sz="3200" dirty="0" smtClean="0"/>
              <a:t>urtz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1069" y="866071"/>
            <a:ext cx="6976533" cy="2494521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Sent Health Print link attached to invitation for an In-home event .</a:t>
            </a:r>
          </a:p>
          <a:p>
            <a:r>
              <a:rPr lang="en-US" sz="1800" dirty="0" smtClean="0"/>
              <a:t>Requested that guests complete the </a:t>
            </a:r>
            <a:r>
              <a:rPr lang="en-US" sz="1800" dirty="0" err="1" smtClean="0"/>
              <a:t>HealthPrint</a:t>
            </a:r>
            <a:r>
              <a:rPr lang="en-US" sz="1800" dirty="0" smtClean="0"/>
              <a:t> and send to her before-hand</a:t>
            </a:r>
            <a:r>
              <a:rPr lang="is-IS" sz="1800" dirty="0" smtClean="0"/>
              <a:t>… and be entered into a prize raffle  ( soak dispenser filled with Shaklee Hand Wash )</a:t>
            </a:r>
            <a:endParaRPr lang="en-US" sz="1800" dirty="0" smtClean="0"/>
          </a:p>
          <a:p>
            <a:r>
              <a:rPr lang="en-US" sz="1800" dirty="0" smtClean="0"/>
              <a:t>After her presentation, she met individually with each guest and received 5 orders .. 3 new members,  500 PV </a:t>
            </a:r>
          </a:p>
          <a:p>
            <a:r>
              <a:rPr lang="en-US" sz="1800" dirty="0" smtClean="0"/>
              <a:t>And guests who could not attend .. 2 new members and 2 orders  (600 PV )    that’s 1100 PV TOTAL !</a:t>
            </a:r>
            <a:endParaRPr lang="en-US" sz="1800" dirty="0"/>
          </a:p>
        </p:txBody>
      </p:sp>
      <p:sp>
        <p:nvSpPr>
          <p:cNvPr id="4" name="Rectangle 3"/>
          <p:cNvSpPr/>
          <p:nvPr/>
        </p:nvSpPr>
        <p:spPr>
          <a:xfrm>
            <a:off x="425192" y="3524392"/>
            <a:ext cx="7638015" cy="147732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/>
              <a:t>From Sarah Bolger –  followed Rebecca’s idea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I</a:t>
            </a:r>
            <a:r>
              <a:rPr lang="en-US" dirty="0" smtClean="0"/>
              <a:t>n-home </a:t>
            </a:r>
            <a:r>
              <a:rPr lang="en-US" dirty="0"/>
              <a:t>event with </a:t>
            </a:r>
            <a:r>
              <a:rPr lang="en-US" dirty="0" err="1"/>
              <a:t>Lularoe</a:t>
            </a:r>
            <a:r>
              <a:rPr lang="en-US" dirty="0"/>
              <a:t>. 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/>
              <a:t>S</a:t>
            </a:r>
            <a:r>
              <a:rPr lang="en-US" dirty="0" smtClean="0"/>
              <a:t>ent </a:t>
            </a:r>
            <a:r>
              <a:rPr lang="en-US" dirty="0" err="1"/>
              <a:t>Healthprint</a:t>
            </a:r>
            <a:r>
              <a:rPr lang="en-US" dirty="0"/>
              <a:t> </a:t>
            </a:r>
            <a:r>
              <a:rPr lang="en-US" dirty="0" smtClean="0"/>
              <a:t>and had a </a:t>
            </a:r>
            <a:r>
              <a:rPr lang="en-US" dirty="0"/>
              <a:t>raffle for </a:t>
            </a:r>
            <a:r>
              <a:rPr lang="en-US" dirty="0" smtClean="0"/>
              <a:t>those </a:t>
            </a:r>
            <a:r>
              <a:rPr lang="en-US" dirty="0"/>
              <a:t>completed prior to the party. 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Printed  </a:t>
            </a:r>
            <a:r>
              <a:rPr lang="en-US" dirty="0"/>
              <a:t>results, </a:t>
            </a:r>
            <a:r>
              <a:rPr lang="en-US" dirty="0" smtClean="0"/>
              <a:t>reviewed </a:t>
            </a:r>
            <a:r>
              <a:rPr lang="en-US" dirty="0"/>
              <a:t>them, and then review them with the customer.  </a:t>
            </a:r>
          </a:p>
          <a:p>
            <a:r>
              <a:rPr lang="en-US" dirty="0" smtClean="0"/>
              <a:t>RESULTS ---   </a:t>
            </a:r>
            <a:r>
              <a:rPr lang="en-US" dirty="0"/>
              <a:t>309 PV and 3 new members 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35" y="1093250"/>
            <a:ext cx="1460499" cy="1815749"/>
          </a:xfrm>
          <a:prstGeom prst="rect">
            <a:avLst/>
          </a:prstGeom>
        </p:spPr>
      </p:pic>
      <p:pic>
        <p:nvPicPr>
          <p:cNvPr id="8" name="Picture 7" descr="Rebecca Kurtz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0" t="2942" b="38634"/>
          <a:stretch/>
        </p:blipFill>
        <p:spPr>
          <a:xfrm>
            <a:off x="7849183" y="3178443"/>
            <a:ext cx="1217868" cy="155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20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66" y="186266"/>
            <a:ext cx="7907867" cy="684345"/>
          </a:xfrm>
        </p:spPr>
        <p:txBody>
          <a:bodyPr>
            <a:noAutofit/>
          </a:bodyPr>
          <a:lstStyle/>
          <a:p>
            <a:r>
              <a:rPr lang="en-US" sz="2800" dirty="0" smtClean="0"/>
              <a:t>How to Generate 3500 New PV With Health Print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85332"/>
            <a:ext cx="8195734" cy="3958167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Send Health Print to 10 people first week of the month.</a:t>
            </a:r>
          </a:p>
          <a:p>
            <a:r>
              <a:rPr lang="en-US" sz="2000" dirty="0" smtClean="0"/>
              <a:t>Schedule appointments to review their results and conduct				 a nutritional consultation.</a:t>
            </a:r>
          </a:p>
          <a:p>
            <a:r>
              <a:rPr lang="en-US" sz="2000" dirty="0" smtClean="0"/>
              <a:t>Tell your customer that you are setting a goal to reach 10 new 	people with Health Print every week </a:t>
            </a:r>
            <a:r>
              <a:rPr lang="is-IS" sz="2000" dirty="0" smtClean="0"/>
              <a:t>… and anyone who helps you reach that goal, you will give free stuff. ( free shipping, free products, etc ) </a:t>
            </a:r>
          </a:p>
          <a:p>
            <a:r>
              <a:rPr lang="en-US" sz="2000" dirty="0" smtClean="0"/>
              <a:t>Ask who they care about and would like to see be healthier. .. Or  people they know that they would like to share the Health Print with .. </a:t>
            </a:r>
          </a:p>
          <a:p>
            <a:r>
              <a:rPr lang="en-US" sz="2000" dirty="0" smtClean="0"/>
              <a:t>10 new customers a week X 100 PV each =  1000 new PV EACH WEEK !!!</a:t>
            </a:r>
          </a:p>
          <a:p>
            <a:pPr marL="0" indent="0">
              <a:buNone/>
            </a:pPr>
            <a:r>
              <a:rPr lang="en-US" sz="2000" dirty="0" err="1" smtClean="0"/>
              <a:t>ashley</a:t>
            </a:r>
            <a:endParaRPr lang="en-US" sz="2000" dirty="0" smtClean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332" y="449689"/>
            <a:ext cx="1155043" cy="1471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758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64" y="0"/>
            <a:ext cx="9317164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67147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Health Print Subject Lines for Emails and FB Posts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73126"/>
            <a:ext cx="8229600" cy="412750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Finally. Personalized nutrition for every body.</a:t>
            </a:r>
          </a:p>
          <a:p>
            <a:r>
              <a:rPr lang="en-US" sz="2000" dirty="0"/>
              <a:t>If you could choose your 3 most urgent health goals, what would they be?</a:t>
            </a:r>
          </a:p>
          <a:p>
            <a:r>
              <a:rPr lang="en-US" sz="2000" dirty="0"/>
              <a:t>Here's what to do when you want to do better than “Just Get By.”</a:t>
            </a:r>
          </a:p>
          <a:p>
            <a:r>
              <a:rPr lang="en-US" sz="2000" dirty="0"/>
              <a:t>It’s like having your very own personal nutrition counselor. And it’s free!</a:t>
            </a:r>
          </a:p>
          <a:p>
            <a:r>
              <a:rPr lang="en-US" sz="2000" dirty="0"/>
              <a:t>Could these 20 questions change your life?</a:t>
            </a:r>
          </a:p>
          <a:p>
            <a:r>
              <a:rPr lang="en-US" sz="2000" dirty="0"/>
              <a:t>Finally. Personalized nutrition that’s easier than you think!</a:t>
            </a:r>
          </a:p>
          <a:p>
            <a:r>
              <a:rPr lang="en-US" sz="2000" dirty="0"/>
              <a:t>Get your personalized health score in just 5 minutes!</a:t>
            </a:r>
          </a:p>
          <a:p>
            <a:r>
              <a:rPr lang="en-US" sz="2000" dirty="0"/>
              <a:t>Your fingerprint is uniquely yours. Now your nutrition can be too!</a:t>
            </a:r>
          </a:p>
          <a:p>
            <a:r>
              <a:rPr lang="en-US" sz="2000" dirty="0"/>
              <a:t>Finally. Personalized nutrition as unique as your fingerprint.</a:t>
            </a:r>
          </a:p>
          <a:p>
            <a:r>
              <a:rPr lang="en-US" sz="2000" dirty="0"/>
              <a:t>Have you ever wondered what a nutritional scientist would recommend for your health goals?</a:t>
            </a:r>
          </a:p>
          <a:p>
            <a:r>
              <a:rPr lang="en-US" sz="2000" dirty="0"/>
              <a:t>What supplements would your doctor recommend if she was a nutrition scientist</a:t>
            </a:r>
            <a:r>
              <a:rPr lang="en-US" sz="2000" dirty="0" smtClean="0"/>
              <a:t>?							From Dan Henderson         </a:t>
            </a:r>
            <a:r>
              <a:rPr lang="en-US" sz="2000" dirty="0" err="1" smtClean="0"/>
              <a:t>ashley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98322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80"/>
            <a:ext cx="4178760" cy="47221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Health Print Word Tracks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78196"/>
            <a:ext cx="8580456" cy="430346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5500" i="1" dirty="0"/>
              <a:t>D</a:t>
            </a:r>
            <a:r>
              <a:rPr lang="en-US" sz="5500" i="1" dirty="0" smtClean="0"/>
              <a:t>id you receive an email about the Health survey?</a:t>
            </a:r>
            <a:br>
              <a:rPr lang="en-US" sz="5500" i="1" dirty="0" smtClean="0"/>
            </a:br>
            <a:endParaRPr lang="en-US" sz="5500" i="1" dirty="0" smtClean="0"/>
          </a:p>
          <a:p>
            <a:pPr marL="0" indent="0">
              <a:buNone/>
            </a:pPr>
            <a:r>
              <a:rPr lang="en-US" sz="5500" i="1" dirty="0" smtClean="0"/>
              <a:t>This is a brand new program .. and I am setting a goal to share it with 10 people each week .</a:t>
            </a:r>
          </a:p>
          <a:p>
            <a:pPr marL="0" indent="0">
              <a:buNone/>
            </a:pPr>
            <a:r>
              <a:rPr lang="en-US" sz="5500" i="1" dirty="0" smtClean="0"/>
              <a:t>The reason I think it is important ... </a:t>
            </a:r>
          </a:p>
          <a:p>
            <a:r>
              <a:rPr lang="en-US" sz="5500" i="1" dirty="0" smtClean="0"/>
              <a:t>	is it reminds us all about what we are doing well .. </a:t>
            </a:r>
          </a:p>
          <a:p>
            <a:r>
              <a:rPr lang="en-US" sz="5500" i="1" dirty="0"/>
              <a:t> </a:t>
            </a:r>
            <a:r>
              <a:rPr lang="en-US" sz="5500" i="1" dirty="0" smtClean="0"/>
              <a:t>  and then it helps alert us to habits we may have slipped into   that we may want to begin to adjust .. </a:t>
            </a:r>
            <a:br>
              <a:rPr lang="en-US" sz="5500" i="1" dirty="0" smtClean="0"/>
            </a:br>
            <a:endParaRPr lang="en-US" sz="5500" i="1" dirty="0" smtClean="0"/>
          </a:p>
          <a:p>
            <a:pPr marL="0" indent="0">
              <a:buNone/>
            </a:pPr>
            <a:r>
              <a:rPr lang="en-US" sz="5500" i="1" dirty="0" smtClean="0"/>
              <a:t>I have special promotions for people who help me with this ...</a:t>
            </a:r>
            <a:br>
              <a:rPr lang="en-US" sz="55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endParaRPr lang="en-US" sz="2000" dirty="0" smtClean="0"/>
          </a:p>
          <a:p>
            <a:pPr marL="0" indent="0">
              <a:buNone/>
            </a:pPr>
            <a:r>
              <a:rPr lang="en-US" sz="6400" dirty="0" smtClean="0">
                <a:solidFill>
                  <a:srgbClr val="FF0000"/>
                </a:solidFill>
              </a:rPr>
              <a:t>Set up 3-way calls with your </a:t>
            </a:r>
            <a:r>
              <a:rPr lang="en-US" sz="6400" dirty="0" err="1" smtClean="0">
                <a:solidFill>
                  <a:srgbClr val="FF0000"/>
                </a:solidFill>
              </a:rPr>
              <a:t>upline</a:t>
            </a:r>
            <a:r>
              <a:rPr lang="en-US" sz="6400" dirty="0" smtClean="0">
                <a:solidFill>
                  <a:srgbClr val="FF0000"/>
                </a:solidFill>
              </a:rPr>
              <a:t>  to " review and help interpret the results ” if it would be helpful.</a:t>
            </a:r>
            <a:r>
              <a:rPr lang="en-US" sz="6400" dirty="0" smtClean="0"/>
              <a:t> </a:t>
            </a:r>
          </a:p>
          <a:p>
            <a:pPr marL="0" indent="0">
              <a:buNone/>
            </a:pPr>
            <a:endParaRPr lang="en-US" sz="6400" dirty="0" smtClean="0"/>
          </a:p>
          <a:p>
            <a:pPr marL="0" indent="0">
              <a:buNone/>
            </a:pPr>
            <a:r>
              <a:rPr lang="en-US" sz="6400" i="1" dirty="0" smtClean="0"/>
              <a:t>I am setting a goal to share this questionnaire with 10 people each week ..              Ashley/harper</a:t>
            </a:r>
          </a:p>
          <a:p>
            <a:pPr marL="0" indent="0">
              <a:buNone/>
            </a:pPr>
            <a:r>
              <a:rPr lang="en-US" sz="6400" i="1" dirty="0" smtClean="0"/>
              <a:t>may I ask ..  are there people whom you care about that you wish were healthier  that you might like to share this with?</a:t>
            </a:r>
          </a:p>
          <a:p>
            <a:pPr marL="0" indent="0">
              <a:buNone/>
            </a:pPr>
            <a:r>
              <a:rPr lang="en-US" sz="6400" i="1" dirty="0" smtClean="0"/>
              <a:t>or people who like the idea of prevention ? </a:t>
            </a:r>
          </a:p>
          <a:p>
            <a:pPr marL="0" indent="0">
              <a:buNone/>
            </a:pPr>
            <a:r>
              <a:rPr lang="en-US" sz="6400" i="1" dirty="0" smtClean="0"/>
              <a:t>because anyone you forward the survey to , I will offer nutritional consultation to sort thru the result . </a:t>
            </a:r>
          </a:p>
          <a:p>
            <a:pPr marL="0" indent="0">
              <a:buNone/>
            </a:pPr>
            <a:r>
              <a:rPr lang="en-US" sz="6400" dirty="0" smtClean="0"/>
              <a:t>and should they decide to begin using Shaklee products in addition to maybe making some changes in their diet .. and activity level ..  </a:t>
            </a:r>
          </a:p>
          <a:p>
            <a:pPr marL="0" indent="0">
              <a:buNone/>
            </a:pPr>
            <a:r>
              <a:rPr lang="en-US" sz="6400" i="1" dirty="0" smtClean="0"/>
              <a:t>then I will come back to you with free stuff .. like free shipping, free products  and special discounts . </a:t>
            </a:r>
            <a:br>
              <a:rPr lang="en-US" sz="6400" i="1" dirty="0" smtClean="0"/>
            </a:br>
            <a:r>
              <a:rPr lang="en-US" sz="6400" i="1" dirty="0" smtClean="0"/>
              <a:t/>
            </a:r>
            <a:br>
              <a:rPr lang="en-US" sz="6400" i="1" dirty="0" smtClean="0"/>
            </a:br>
            <a:endParaRPr lang="en-US" sz="6400" i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7343" y="205981"/>
            <a:ext cx="1047032" cy="133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575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397271"/>
          </a:xfrm>
        </p:spPr>
        <p:txBody>
          <a:bodyPr>
            <a:normAutofit fontScale="90000"/>
          </a:bodyPr>
          <a:lstStyle/>
          <a:p>
            <a:r>
              <a:rPr lang="en-US" sz="2400" dirty="0" err="1"/>
              <a:t>HealthPrint</a:t>
            </a:r>
            <a:r>
              <a:rPr lang="en-US" sz="2400" dirty="0"/>
              <a:t> Follow-Up Questions to ask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Were </a:t>
            </a:r>
            <a:r>
              <a:rPr lang="en-US" sz="1800" dirty="0"/>
              <a:t>there any surprises in there? </a:t>
            </a:r>
            <a:br>
              <a:rPr lang="en-US" sz="1800" dirty="0"/>
            </a:br>
            <a:r>
              <a:rPr lang="en-US" sz="1800" dirty="0"/>
              <a:t>Tell me more… Tell me more… </a:t>
            </a:r>
            <a:br>
              <a:rPr lang="en-US" sz="1800" dirty="0"/>
            </a:br>
            <a:r>
              <a:rPr lang="en-US" sz="1800" dirty="0"/>
              <a:t>Tell me more about your #1 health goal… </a:t>
            </a:r>
            <a:br>
              <a:rPr lang="en-US" sz="1800" dirty="0"/>
            </a:br>
            <a:r>
              <a:rPr lang="en-US" sz="1800" dirty="0"/>
              <a:t>Tell me more about #2… </a:t>
            </a:r>
            <a:br>
              <a:rPr lang="en-US" sz="1800" dirty="0"/>
            </a:br>
            <a:r>
              <a:rPr lang="en-US" sz="1800" dirty="0"/>
              <a:t>Tell me more about #3… </a:t>
            </a:r>
            <a:br>
              <a:rPr lang="en-US" sz="1800" dirty="0"/>
            </a:br>
            <a:r>
              <a:rPr lang="en-US" sz="1800" dirty="0"/>
              <a:t>What did you think about the lifestyle recommendations? </a:t>
            </a:r>
            <a:br>
              <a:rPr lang="en-US" sz="1800" dirty="0"/>
            </a:br>
            <a:r>
              <a:rPr lang="en-US" sz="1800" dirty="0"/>
              <a:t>Are there any changes you want to make based on what you saw? </a:t>
            </a:r>
            <a:br>
              <a:rPr lang="en-US" sz="1800" dirty="0"/>
            </a:br>
            <a:r>
              <a:rPr lang="en-US" sz="1800" dirty="0"/>
              <a:t>Tell me more… Tell me more… </a:t>
            </a:r>
            <a:br>
              <a:rPr lang="en-US" sz="1800" dirty="0"/>
            </a:br>
            <a:r>
              <a:rPr lang="en-US" sz="1800" dirty="0"/>
              <a:t>What did you think about the diet recommendations? </a:t>
            </a:r>
            <a:br>
              <a:rPr lang="en-US" sz="1800" dirty="0"/>
            </a:br>
            <a:r>
              <a:rPr lang="en-US" sz="1800" dirty="0"/>
              <a:t>Were there any gaps that you might find difficult to fill in? </a:t>
            </a:r>
            <a:br>
              <a:rPr lang="en-US" sz="1800" dirty="0"/>
            </a:br>
            <a:r>
              <a:rPr lang="en-US" sz="1800" dirty="0"/>
              <a:t>Tell me more about that… </a:t>
            </a:r>
            <a:br>
              <a:rPr lang="en-US" sz="1800" dirty="0"/>
            </a:br>
            <a:r>
              <a:rPr lang="en-US" sz="1800" dirty="0"/>
              <a:t>Do you currently take supplements? </a:t>
            </a:r>
            <a:br>
              <a:rPr lang="en-US" sz="1800" dirty="0"/>
            </a:br>
            <a:r>
              <a:rPr lang="en-US" sz="1800" dirty="0"/>
              <a:t>(If so…) How did you choose? </a:t>
            </a:r>
            <a:br>
              <a:rPr lang="en-US" sz="1800" dirty="0"/>
            </a:br>
            <a:r>
              <a:rPr lang="en-US" sz="1800" dirty="0"/>
              <a:t>Would you like to understand what makes Shaklee so unique and different? (“The Shaklee Difference”, Landmark Study, etc.) </a:t>
            </a:r>
            <a:br>
              <a:rPr lang="en-US" sz="1800" dirty="0"/>
            </a:br>
            <a:r>
              <a:rPr lang="en-US" sz="1800" dirty="0" smtClean="0"/>
              <a:t>  harper  				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332" y="205980"/>
            <a:ext cx="1155043" cy="1471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17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Handling Grain and Dairy </a:t>
            </a:r>
            <a:r>
              <a:rPr lang="en-US" sz="2800" dirty="0"/>
              <a:t>Q</a:t>
            </a:r>
            <a:r>
              <a:rPr lang="en-US" sz="2800" dirty="0" smtClean="0"/>
              <a:t>uestions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Appreciate your feedback ..  ( so valuable .. Will be giving reports to the company ) </a:t>
            </a:r>
          </a:p>
          <a:p>
            <a:r>
              <a:rPr lang="en-US" sz="2000" dirty="0" smtClean="0"/>
              <a:t>An algorithm </a:t>
            </a:r>
          </a:p>
          <a:p>
            <a:r>
              <a:rPr lang="en-US" sz="2000" dirty="0" smtClean="0"/>
              <a:t>Forget those questions </a:t>
            </a:r>
          </a:p>
          <a:p>
            <a:endParaRPr lang="en-US" sz="2000" dirty="0"/>
          </a:p>
          <a:p>
            <a:r>
              <a:rPr lang="en-US" sz="2000" dirty="0" smtClean="0"/>
              <a:t>When you get to the questions about food .. If you take Omega Guard every day </a:t>
            </a:r>
            <a:r>
              <a:rPr lang="is-IS" sz="2000" dirty="0" smtClean="0"/>
              <a:t>… then anwer yes to the fish .. </a:t>
            </a:r>
          </a:p>
          <a:p>
            <a:r>
              <a:rPr lang="en-US" sz="2000" dirty="0" smtClean="0"/>
              <a:t> and </a:t>
            </a:r>
            <a:r>
              <a:rPr lang="en-US" sz="2000" dirty="0" err="1" smtClean="0"/>
              <a:t>Osteo</a:t>
            </a:r>
            <a:r>
              <a:rPr lang="en-US" sz="2000" dirty="0" smtClean="0"/>
              <a:t> Matrix for dairy question.</a:t>
            </a:r>
          </a:p>
          <a:p>
            <a:r>
              <a:rPr lang="en-US" sz="2000" dirty="0" smtClean="0"/>
              <a:t>Grains that are good </a:t>
            </a:r>
            <a:r>
              <a:rPr lang="is-IS" sz="2000" dirty="0" smtClean="0"/>
              <a:t>… quinoa, rice, oats,   not wheat   harper</a:t>
            </a: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332" y="3471315"/>
            <a:ext cx="1155043" cy="1471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24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Handling Concerns in General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70758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Begin with a question </a:t>
            </a:r>
            <a:r>
              <a:rPr lang="is-IS" sz="2000" dirty="0" smtClean="0"/>
              <a:t>…   tell me about that ... </a:t>
            </a:r>
            <a:endParaRPr lang="is-IS" sz="2000" dirty="0"/>
          </a:p>
          <a:p>
            <a:r>
              <a:rPr lang="is-IS" sz="2000" dirty="0" smtClean="0"/>
              <a:t>Affirm their answer </a:t>
            </a:r>
          </a:p>
          <a:p>
            <a:r>
              <a:rPr lang="is-IS" sz="2000" dirty="0" smtClean="0"/>
              <a:t>Don’t defend ..  </a:t>
            </a:r>
            <a:r>
              <a:rPr lang="en-US" sz="2000" dirty="0" smtClean="0"/>
              <a:t>T</a:t>
            </a:r>
            <a:r>
              <a:rPr lang="is-IS" sz="2000" dirty="0" smtClean="0"/>
              <a:t>hat provokes an argument </a:t>
            </a:r>
          </a:p>
          <a:p>
            <a:pPr marL="0" indent="0">
              <a:buNone/>
            </a:pPr>
            <a:r>
              <a:rPr lang="en-US" sz="2000" dirty="0" smtClean="0"/>
              <a:t>Ex – Don’t want to put my weight down .. </a:t>
            </a:r>
          </a:p>
          <a:p>
            <a:pPr marL="0" indent="0">
              <a:buNone/>
            </a:pPr>
            <a:r>
              <a:rPr lang="en-US" sz="2000" i="1" dirty="0" smtClean="0"/>
              <a:t>Then let’s help you get to a place where you won’t be reluctant to put your weight down</a:t>
            </a:r>
            <a:endParaRPr lang="en-US" sz="2000" i="1" dirty="0"/>
          </a:p>
          <a:p>
            <a:pPr marL="0" indent="0">
              <a:buNone/>
            </a:pPr>
            <a:r>
              <a:rPr lang="en-US" sz="2000" i="1" dirty="0" smtClean="0"/>
              <a:t>	If you don’t want to take the survey   then let’s just talk about your 3 most  health goals most important to you.</a:t>
            </a:r>
          </a:p>
          <a:p>
            <a:pPr marL="0" indent="0">
              <a:buNone/>
            </a:pPr>
            <a:r>
              <a:rPr lang="en-US" sz="2000" dirty="0" smtClean="0"/>
              <a:t>	</a:t>
            </a:r>
          </a:p>
          <a:p>
            <a:pPr marL="0" indent="0">
              <a:buNone/>
            </a:pPr>
            <a:r>
              <a:rPr lang="en-US" sz="2000" dirty="0" smtClean="0"/>
              <a:t>harper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7623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4683" y="0"/>
            <a:ext cx="9278683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125" y="205980"/>
            <a:ext cx="6350000" cy="508396"/>
          </a:xfrm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err="1" smtClean="0"/>
              <a:t>HealthPrint</a:t>
            </a:r>
            <a:r>
              <a:rPr lang="en-US" sz="2400" dirty="0" smtClean="0"/>
              <a:t> Follow Up Questions continued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8777"/>
            <a:ext cx="8229600" cy="4635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dirty="0" smtClean="0"/>
              <a:t>If budget concern.. About Shaklee 180</a:t>
            </a:r>
          </a:p>
          <a:p>
            <a:pPr marL="0" indent="0">
              <a:buNone/>
            </a:pPr>
            <a:r>
              <a:rPr lang="is-IS" sz="1900" dirty="0" smtClean="0"/>
              <a:t>May I ask .. </a:t>
            </a:r>
            <a:r>
              <a:rPr lang="en-US" sz="1900" dirty="0" smtClean="0"/>
              <a:t> how much do you think you spend on lunch now ? “</a:t>
            </a:r>
          </a:p>
          <a:p>
            <a:pPr marL="0" indent="0">
              <a:buNone/>
            </a:pPr>
            <a:r>
              <a:rPr lang="en-US" sz="1900" dirty="0"/>
              <a:t>“ Well, let’s see if we can find a way to redirect your spending a bit </a:t>
            </a:r>
            <a:r>
              <a:rPr lang="is-IS" sz="1900" dirty="0"/>
              <a:t>…</a:t>
            </a:r>
          </a:p>
          <a:p>
            <a:pPr marL="0" indent="0">
              <a:buNone/>
            </a:pPr>
            <a:endParaRPr lang="en-US" sz="1900" dirty="0" smtClean="0"/>
          </a:p>
          <a:p>
            <a:pPr marL="0" indent="0">
              <a:buNone/>
            </a:pPr>
            <a:r>
              <a:rPr lang="en-US" sz="1900" dirty="0" smtClean="0"/>
              <a:t>Ex – Let’s have an honest moment here ..  How much do you think you spend on food that is not particularly good for you .. ?  $2/ day ?  $4 at Starbucks ..  </a:t>
            </a:r>
          </a:p>
          <a:p>
            <a:pPr marL="0" indent="0">
              <a:buNone/>
            </a:pPr>
            <a:r>
              <a:rPr lang="en-US" sz="1900" dirty="0" smtClean="0"/>
              <a:t> What if we were to redirect that same $ to Shaklee .. Let’s do a trial where we replace the </a:t>
            </a:r>
            <a:r>
              <a:rPr lang="en-US" sz="1900" dirty="0"/>
              <a:t>not- so- great </a:t>
            </a:r>
            <a:r>
              <a:rPr lang="en-US" sz="1900" dirty="0" smtClean="0"/>
              <a:t>stuff with the great stuff ..  And I’ll send you a couple of tea sticks also.  ( follow up and encouragement on our part essential ) 	</a:t>
            </a:r>
          </a:p>
          <a:p>
            <a:pPr marL="0" indent="0">
              <a:buNone/>
            </a:pPr>
            <a:r>
              <a:rPr lang="en-US" sz="1900" dirty="0" smtClean="0"/>
              <a:t>If you could change one thing about your health right now, what would it be? 	 energy? Weight? 					Harper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847034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err="1"/>
              <a:t>Healthprint</a:t>
            </a:r>
            <a:r>
              <a:rPr lang="en-US" sz="2400" b="1" dirty="0"/>
              <a:t>™ Challenge Rewards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100 </a:t>
            </a:r>
            <a:r>
              <a:rPr lang="en-US" sz="2400" dirty="0" smtClean="0"/>
              <a:t>Health Prints  --  Earn 1000 </a:t>
            </a:r>
            <a:r>
              <a:rPr lang="en-US" sz="2400" dirty="0" err="1" smtClean="0"/>
              <a:t>pts</a:t>
            </a:r>
            <a:r>
              <a:rPr lang="en-US" sz="2400" dirty="0" smtClean="0"/>
              <a:t> for Chairman’s Retreat 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4728" r="-14728"/>
          <a:stretch>
            <a:fillRect/>
          </a:stretch>
        </p:blipFill>
        <p:spPr>
          <a:xfrm>
            <a:off x="-410533" y="1596942"/>
            <a:ext cx="5586202" cy="2734719"/>
          </a:xfrm>
        </p:spPr>
      </p:pic>
      <p:sp>
        <p:nvSpPr>
          <p:cNvPr id="3" name="TextBox 2"/>
          <p:cNvSpPr txBox="1"/>
          <p:nvPr/>
        </p:nvSpPr>
        <p:spPr>
          <a:xfrm>
            <a:off x="4559975" y="1596942"/>
            <a:ext cx="444934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25 </a:t>
            </a:r>
            <a:r>
              <a:rPr lang="en-US" b="1" dirty="0"/>
              <a:t>Completed</a:t>
            </a:r>
            <a:r>
              <a:rPr lang="en-US" dirty="0"/>
              <a:t> – </a:t>
            </a:r>
            <a:r>
              <a:rPr lang="en-US" dirty="0" smtClean="0"/>
              <a:t> </a:t>
            </a:r>
            <a:r>
              <a:rPr lang="en-US" dirty="0"/>
              <a:t>special coaching call with a Presidential Master Coordinator</a:t>
            </a:r>
          </a:p>
          <a:p>
            <a:r>
              <a:rPr lang="en-US" b="1" dirty="0"/>
              <a:t>50 Completed –</a:t>
            </a:r>
            <a:r>
              <a:rPr lang="en-US" dirty="0"/>
              <a:t> Shaklee-branded Notecards</a:t>
            </a:r>
          </a:p>
          <a:p>
            <a:r>
              <a:rPr lang="en-US" b="1" dirty="0"/>
              <a:t>75 Completed</a:t>
            </a:r>
            <a:r>
              <a:rPr lang="en-US" dirty="0"/>
              <a:t> – E</a:t>
            </a:r>
            <a:r>
              <a:rPr lang="en-US" dirty="0" smtClean="0"/>
              <a:t>xclusive 4-</a:t>
            </a:r>
            <a:r>
              <a:rPr lang="en-US" dirty="0"/>
              <a:t>week leadership training via video broadcast with Shaklee President of U.S. and Canada, Heather Chastain, and select Master Coordinators.</a:t>
            </a:r>
          </a:p>
          <a:p>
            <a:r>
              <a:rPr lang="en-US" b="1" dirty="0"/>
              <a:t>100 Completed </a:t>
            </a:r>
            <a:r>
              <a:rPr lang="en-US" dirty="0"/>
              <a:t>–  1000 Chairman’s PGV+ towards the 2017 Shaklee Chairman’s Leadership Retreat to Napa Valley, California.</a:t>
            </a:r>
          </a:p>
          <a:p>
            <a:r>
              <a:rPr lang="en-US" dirty="0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264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New Shaklee Difference Video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7696" y="1200151"/>
            <a:ext cx="4239653" cy="339447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And Shaklee Difference brochure</a:t>
            </a:r>
          </a:p>
          <a:p>
            <a:r>
              <a:rPr lang="en-US" sz="2000" dirty="0" smtClean="0"/>
              <a:t>Shaklee Difference Talki</a:t>
            </a:r>
            <a:r>
              <a:rPr lang="en-US" sz="2000" dirty="0"/>
              <a:t>n</a:t>
            </a:r>
            <a:r>
              <a:rPr lang="en-US" sz="2000" dirty="0" smtClean="0"/>
              <a:t>g Points</a:t>
            </a:r>
          </a:p>
          <a:p>
            <a:r>
              <a:rPr lang="en-US" sz="2000" dirty="0" smtClean="0"/>
              <a:t>On home page of </a:t>
            </a:r>
            <a:r>
              <a:rPr lang="en-US" sz="2000" dirty="0" err="1" smtClean="0"/>
              <a:t>MyShaklee.com</a:t>
            </a:r>
            <a:r>
              <a:rPr lang="en-US" sz="2000" dirty="0" smtClean="0"/>
              <a:t>, see “ Tools”                harper</a:t>
            </a:r>
            <a:endParaRPr lang="en-US" sz="2000" dirty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17" y="1200151"/>
            <a:ext cx="3997005" cy="2494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4465" y="3030394"/>
            <a:ext cx="4150113" cy="211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16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5980"/>
            <a:ext cx="6239633" cy="71754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err="1" smtClean="0"/>
              <a:t>Lenna</a:t>
            </a:r>
            <a:r>
              <a:rPr lang="en-US" sz="3200" dirty="0"/>
              <a:t> </a:t>
            </a:r>
            <a:r>
              <a:rPr lang="en-US" sz="3200" dirty="0" smtClean="0"/>
              <a:t>Grace’s Vitamin Program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908" y="1063229"/>
            <a:ext cx="7301248" cy="3533802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Optiflora</a:t>
            </a:r>
            <a:r>
              <a:rPr lang="en-US" sz="2000" dirty="0" smtClean="0"/>
              <a:t> Probiotic Capsules – tiny , easy to swallow</a:t>
            </a:r>
          </a:p>
          <a:p>
            <a:r>
              <a:rPr lang="en-US" sz="2000" dirty="0" err="1" smtClean="0"/>
              <a:t>Nutriferon</a:t>
            </a:r>
            <a:r>
              <a:rPr lang="en-US" sz="2000" dirty="0" smtClean="0"/>
              <a:t> Immune Boosting Formula – 4 natural plant extracts boost the body’s natural production of interferon. </a:t>
            </a:r>
          </a:p>
          <a:p>
            <a:r>
              <a:rPr lang="en-US" sz="2000" dirty="0" smtClean="0"/>
              <a:t>Chewable Vita C – key nutrient for the immune system</a:t>
            </a:r>
          </a:p>
          <a:p>
            <a:r>
              <a:rPr lang="en-US" sz="2000" dirty="0" err="1" smtClean="0"/>
              <a:t>Incredivites</a:t>
            </a:r>
            <a:r>
              <a:rPr lang="en-US" sz="2000" dirty="0" smtClean="0"/>
              <a:t> Multi-Vitamin/ Mineral – no 							artificial anything , 23 essential vitamins &amp;					    minerals including B Vitamins for brain and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nervous system and behavior,  and </a:t>
            </a:r>
            <a:r>
              <a:rPr lang="en-US" sz="2000" dirty="0" err="1" smtClean="0"/>
              <a:t>lactoferrin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	an important component in breast milk for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healthy immune system.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526" y="2539685"/>
            <a:ext cx="3317834" cy="248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71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September Theme –</a:t>
            </a:r>
            <a:br>
              <a:rPr lang="en-US" sz="2800" dirty="0" smtClean="0"/>
            </a:br>
            <a:r>
              <a:rPr lang="en-US" sz="2800" dirty="0" smtClean="0"/>
              <a:t>How To Help Our Kids Have Their Best Year Ever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2" y="1104507"/>
            <a:ext cx="8229599" cy="213359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Let’s plan our September events now</a:t>
            </a:r>
            <a:r>
              <a:rPr lang="is-IS" sz="2000" dirty="0" smtClean="0"/>
              <a:t>…  around the theme of 				Helping Our Kids Have Their Best Year Ever. </a:t>
            </a:r>
          </a:p>
          <a:p>
            <a:r>
              <a:rPr lang="is-IS" sz="2000" dirty="0" smtClean="0"/>
              <a:t>Topics to be discussed can be: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r>
              <a:rPr lang="is-IS" sz="2000" dirty="0" smtClean="0"/>
              <a:t>-- Staying healthy throughout the school year .. ( I</a:t>
            </a:r>
            <a:r>
              <a:rPr lang="en-US" sz="2000" dirty="0" smtClean="0"/>
              <a:t>n</a:t>
            </a:r>
            <a:r>
              <a:rPr lang="is-IS" sz="2000" dirty="0" smtClean="0"/>
              <a:t>credivites, Nutriferon, 		Vita C , Optiflora, etc )</a:t>
            </a:r>
          </a:p>
          <a:p>
            <a:pPr marL="0" indent="0">
              <a:buNone/>
            </a:pPr>
            <a:r>
              <a:rPr lang="is-IS" sz="2000" dirty="0"/>
              <a:t>	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1" y="2724348"/>
            <a:ext cx="2809875" cy="221277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2905799"/>
            <a:ext cx="64643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dirty="0" smtClean="0"/>
              <a:t>	-</a:t>
            </a:r>
            <a:r>
              <a:rPr lang="is-IS" sz="2000" dirty="0"/>
              <a:t>- Essential Nutrients for Healthy Brains and </a:t>
            </a:r>
            <a:r>
              <a:rPr lang="is-IS" sz="2000" dirty="0" smtClean="0"/>
              <a:t>Easy Learning</a:t>
            </a:r>
            <a:endParaRPr lang="is-IS" sz="2000" dirty="0"/>
          </a:p>
          <a:p>
            <a:r>
              <a:rPr lang="is-IS" sz="2000" dirty="0"/>
              <a:t>	-- Stress and School – N</a:t>
            </a:r>
            <a:r>
              <a:rPr lang="en-US" sz="2000" dirty="0"/>
              <a:t>u</a:t>
            </a:r>
            <a:r>
              <a:rPr lang="is-IS" sz="2000" dirty="0"/>
              <a:t>trients essential for good 		</a:t>
            </a:r>
            <a:r>
              <a:rPr lang="is-IS" sz="2000" dirty="0" smtClean="0"/>
              <a:t>	emotional </a:t>
            </a:r>
            <a:r>
              <a:rPr lang="is-IS" sz="2000" dirty="0"/>
              <a:t>health, balanced hormones  and 			happy days.</a:t>
            </a:r>
          </a:p>
          <a:p>
            <a:r>
              <a:rPr lang="en-US" sz="2000" dirty="0"/>
              <a:t>	-- Nutrition for Maximum Sports Performance and 		</a:t>
            </a:r>
            <a:r>
              <a:rPr lang="en-US" sz="2000" dirty="0" smtClean="0"/>
              <a:t>		Minimum </a:t>
            </a:r>
            <a:r>
              <a:rPr lang="en-US" sz="2000" dirty="0"/>
              <a:t>Injuries </a:t>
            </a:r>
            <a:r>
              <a:rPr lang="en-US" sz="2000" dirty="0" smtClean="0"/>
              <a:t>      </a:t>
            </a:r>
            <a:r>
              <a:rPr lang="en-US" sz="2000" dirty="0" err="1" smtClean="0"/>
              <a:t>francine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308024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796" y="205979"/>
            <a:ext cx="8422004" cy="794813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400" dirty="0" smtClean="0"/>
              <a:t>Sample Invitations –  Nutrients for Maximum Performance 					and  Minimal Injury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793"/>
            <a:ext cx="8229600" cy="414270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000" dirty="0"/>
              <a:t>I am not sure if your children are involved in sports or not, but if they are, I wanted to mention a conference call this Thursday they may want to hear.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Our </a:t>
            </a:r>
            <a:r>
              <a:rPr lang="en-US" sz="2000" dirty="0"/>
              <a:t>company provides vitamins for a number of Olympians  ( I think 38 in Rio including rowers who won the Gold  ) and is quite an expert on Sports Nutrition.  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And, from the experience of our grandson, I am realizing that sports are increasingly competitive .. and yet athletes have to be very careful what they take because of the 24/7 surprise drug-testing that can remove an Olympic athlete from their sport for a couple years. 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So </a:t>
            </a:r>
            <a:r>
              <a:rPr lang="en-US" sz="2000" dirty="0"/>
              <a:t>every Thursday evening, my business colleagues and I schedule a Health Chat  .. just 30 minutes .. on natural approaches to a variety of health topics .. including food choices and supplements.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Next </a:t>
            </a:r>
            <a:r>
              <a:rPr lang="en-US" sz="2000" dirty="0"/>
              <a:t>week is on Nutrients Essential for the Brain, Memory and Focus to support our kids as they start back to school 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The </a:t>
            </a:r>
            <a:r>
              <a:rPr lang="en-US" sz="2000" dirty="0"/>
              <a:t>conference call line is  </a:t>
            </a:r>
            <a:r>
              <a:rPr lang="en-US" sz="2000" dirty="0" smtClean="0"/>
              <a:t>__________________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 	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I </a:t>
            </a:r>
            <a:r>
              <a:rPr lang="en-US" sz="2000" dirty="0"/>
              <a:t>am also happy to tell you more about nutritional support for our kids individually also .. </a:t>
            </a:r>
          </a:p>
          <a:p>
            <a:pPr marL="0" indent="0">
              <a:buNone/>
            </a:pPr>
            <a:r>
              <a:rPr lang="en-US" sz="2000" dirty="0" smtClean="0"/>
              <a:t>	You </a:t>
            </a:r>
            <a:r>
              <a:rPr lang="en-US" sz="2000" dirty="0"/>
              <a:t>will see a health survey  link also below .. it is short .. about 5 minutes  but also helps give our kids </a:t>
            </a:r>
            <a:r>
              <a:rPr lang="en-US" sz="2000" dirty="0" smtClean="0"/>
              <a:t>	ideas </a:t>
            </a:r>
            <a:r>
              <a:rPr lang="en-US" sz="2000" dirty="0"/>
              <a:t>on how they can be their healthiest.</a:t>
            </a:r>
            <a:r>
              <a:rPr lang="en-US" sz="2000" dirty="0" smtClean="0"/>
              <a:t>.			( </a:t>
            </a:r>
            <a:r>
              <a:rPr lang="en-US" sz="2000" dirty="0"/>
              <a:t>pretty good for grown ups , too ) </a:t>
            </a:r>
            <a:r>
              <a:rPr lang="en-US" sz="2000" dirty="0" err="1"/>
              <a:t>francine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64127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6932"/>
            <a:ext cx="8229600" cy="857250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Sample Invitation for Nutrients to Support Our </a:t>
            </a:r>
            <a:r>
              <a:rPr lang="en-US" sz="2400" dirty="0"/>
              <a:t>K</a:t>
            </a:r>
            <a:r>
              <a:rPr lang="en-US" sz="2400" dirty="0" smtClean="0"/>
              <a:t>ids Academically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9595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i="1" dirty="0" smtClean="0"/>
              <a:t>As part of our continuing series on How to Help Our Kids Have Their Best Year Ever,  this week we are discussing nutrients that are essential for the brain &amp; good cognitive function,  including focus, memory, and quickness of mind.</a:t>
            </a:r>
          </a:p>
          <a:p>
            <a:pPr marL="0" indent="0">
              <a:buNone/>
            </a:pPr>
            <a:endParaRPr lang="en-US" sz="2000" i="1" dirty="0"/>
          </a:p>
          <a:p>
            <a:pPr marL="0" indent="0">
              <a:buNone/>
            </a:pPr>
            <a:r>
              <a:rPr lang="en-US" sz="2000" i="1" dirty="0" smtClean="0"/>
              <a:t>We will hear from 2 moms whose children have had dramatic improvement academically after making a few changes in the diet and adding a few supplements. </a:t>
            </a:r>
            <a:r>
              <a:rPr lang="is-IS" sz="2000" i="1" dirty="0" smtClean="0"/>
              <a:t>… who were uncomfortable putting young children on medications for focus or behavior.          francine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24046567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Michelle’s Face Book Posts of the Week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1221" r="-71221"/>
          <a:stretch>
            <a:fillRect/>
          </a:stretch>
        </p:blipFill>
        <p:spPr>
          <a:xfrm>
            <a:off x="-2732137" y="911460"/>
            <a:ext cx="11418937" cy="3943349"/>
          </a:xfrm>
        </p:spPr>
      </p:pic>
    </p:spTree>
    <p:extLst>
      <p:ext uri="{BB962C8B-B14F-4D97-AF65-F5344CB8AC3E}">
        <p14:creationId xmlns:p14="http://schemas.microsoft.com/office/powerpoint/2010/main" val="2558437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know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690206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Best times to post are during nap time (1-3pm) and after kids are in bed (8-10pm)</a:t>
            </a:r>
          </a:p>
          <a:p>
            <a:r>
              <a:rPr lang="en-US" dirty="0" smtClean="0"/>
              <a:t>Switch up what you post – some personal photos using </a:t>
            </a:r>
            <a:r>
              <a:rPr lang="en-US" dirty="0" err="1" smtClean="0"/>
              <a:t>shaklee</a:t>
            </a:r>
            <a:r>
              <a:rPr lang="en-US" dirty="0" smtClean="0"/>
              <a:t>, some </a:t>
            </a:r>
            <a:r>
              <a:rPr lang="en-US" dirty="0" err="1" smtClean="0"/>
              <a:t>shaklee</a:t>
            </a:r>
            <a:r>
              <a:rPr lang="en-US" dirty="0" smtClean="0"/>
              <a:t> corporate images. </a:t>
            </a:r>
          </a:p>
          <a:p>
            <a:r>
              <a:rPr lang="en-US" dirty="0" smtClean="0"/>
              <a:t>You can only share images that are made ‘public’. Sharing from a group to your personal page doesn’t show up to others not in that group.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690206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Add a “Health &amp; Wellness” album on your personal </a:t>
            </a:r>
            <a:r>
              <a:rPr lang="en-US" dirty="0" err="1" smtClean="0"/>
              <a:t>Facebook</a:t>
            </a:r>
            <a:r>
              <a:rPr lang="en-US" dirty="0" smtClean="0"/>
              <a:t> page. You can also add a “Specials &amp; Promotions” album. </a:t>
            </a:r>
          </a:p>
          <a:p>
            <a:r>
              <a:rPr lang="en-US" dirty="0" smtClean="0"/>
              <a:t>Keep your albums for friends only to view if you are posting specials.</a:t>
            </a:r>
          </a:p>
          <a:p>
            <a:r>
              <a:rPr lang="en-US" dirty="0" smtClean="0"/>
              <a:t>Use a variety of platforms: </a:t>
            </a:r>
            <a:r>
              <a:rPr lang="en-US" dirty="0" err="1" smtClean="0"/>
              <a:t>Facebook</a:t>
            </a:r>
            <a:r>
              <a:rPr lang="en-US" dirty="0" smtClean="0"/>
              <a:t>, </a:t>
            </a:r>
            <a:r>
              <a:rPr lang="en-US" dirty="0" err="1" smtClean="0"/>
              <a:t>Instagram</a:t>
            </a:r>
            <a:r>
              <a:rPr lang="en-US" dirty="0" smtClean="0"/>
              <a:t>, Twitter, </a:t>
            </a:r>
            <a:r>
              <a:rPr lang="en-US" dirty="0" err="1" smtClean="0"/>
              <a:t>SnapChat</a:t>
            </a:r>
            <a:r>
              <a:rPr lang="en-US" dirty="0" smtClean="0"/>
              <a:t> etc.</a:t>
            </a:r>
          </a:p>
          <a:p>
            <a:r>
              <a:rPr lang="en-US" dirty="0" smtClean="0"/>
              <a:t>Schedule posts in advance. </a:t>
            </a:r>
            <a:r>
              <a:rPr lang="en-US" dirty="0" err="1" smtClean="0"/>
              <a:t>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921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2866" r="-12866"/>
          <a:stretch>
            <a:fillRect/>
          </a:stretch>
        </p:blipFill>
        <p:spPr>
          <a:xfrm>
            <a:off x="0" y="205227"/>
            <a:ext cx="9144000" cy="4720219"/>
          </a:xfrm>
        </p:spPr>
      </p:pic>
    </p:spTree>
    <p:extLst>
      <p:ext uri="{BB962C8B-B14F-4D97-AF65-F5344CB8AC3E}">
        <p14:creationId xmlns:p14="http://schemas.microsoft.com/office/powerpoint/2010/main" val="4150920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5881" b="15881"/>
          <a:stretch>
            <a:fillRect/>
          </a:stretch>
        </p:blipFill>
        <p:spPr>
          <a:xfrm>
            <a:off x="457200" y="115441"/>
            <a:ext cx="8229600" cy="4886966"/>
          </a:xfrm>
        </p:spPr>
      </p:pic>
    </p:spTree>
    <p:extLst>
      <p:ext uri="{BB962C8B-B14F-4D97-AF65-F5344CB8AC3E}">
        <p14:creationId xmlns:p14="http://schemas.microsoft.com/office/powerpoint/2010/main" val="1588298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868323" y="1063229"/>
            <a:ext cx="3031924" cy="381212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“   Have you ever checked the labels of your children’s vitamins? I did and this is what I found! I’m so glad my kids get the best out there.”</a:t>
            </a:r>
            <a:endParaRPr lang="en-US" dirty="0"/>
          </a:p>
        </p:txBody>
      </p:sp>
      <p:pic>
        <p:nvPicPr>
          <p:cNvPr id="9" name="Picture 8" descr="11203550_10155479747960263_767628839478848742_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5979"/>
            <a:ext cx="6119681" cy="466937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86290" y="205979"/>
            <a:ext cx="4357710" cy="857250"/>
          </a:xfrm>
        </p:spPr>
        <p:txBody>
          <a:bodyPr/>
          <a:lstStyle/>
          <a:p>
            <a:r>
              <a:rPr lang="en-US" dirty="0" smtClean="0"/>
              <a:t>Back to School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894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IMMUNITY BOOST</a:t>
            </a:r>
            <a:endParaRPr lang="en-US" dirty="0"/>
          </a:p>
        </p:txBody>
      </p:sp>
      <p:pic>
        <p:nvPicPr>
          <p:cNvPr id="5" name="Content Placeholder 4" descr="10174880_10156145860030263_4373544120469157890_n.jpg"/>
          <p:cNvPicPr>
            <a:picLocks noGrp="1" noChangeAspect="1"/>
          </p:cNvPicPr>
          <p:nvPr>
            <p:ph idx="1"/>
          </p:nvPr>
        </p:nvPicPr>
        <p:blipFill>
          <a:blip r:embed="rId2"/>
          <a:srcRect t="-7252" b="-7252"/>
          <a:stretch>
            <a:fillRect/>
          </a:stretch>
        </p:blipFill>
        <p:spPr>
          <a:xfrm>
            <a:off x="3575050" y="204789"/>
            <a:ext cx="5568950" cy="478246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Have you heard? Shaklee has a delicious dissolvable tablet that helps support your immune system! I love it for that first little tickle or for added vitamin C boost! </a:t>
            </a:r>
          </a:p>
          <a:p>
            <a:r>
              <a:rPr lang="en-US" sz="2000" dirty="0" smtClean="0"/>
              <a:t>My kids love it mixed with some performance and call it their ‘fizzy drink’. </a:t>
            </a:r>
          </a:p>
          <a:p>
            <a:r>
              <a:rPr lang="en-US" sz="2000" dirty="0" smtClean="0"/>
              <a:t>Do you want to give our natural fizzy drink a try? Message me and I’ll get you a sample today!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338113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687068" y="1788660"/>
            <a:ext cx="3200909" cy="5667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Image from Shaklee’s </a:t>
            </a:r>
            <a:r>
              <a:rPr lang="en-US" dirty="0" err="1" smtClean="0"/>
              <a:t>Facebook</a:t>
            </a:r>
            <a:r>
              <a:rPr lang="en-US" dirty="0" smtClean="0"/>
              <a:t> page!</a:t>
            </a:r>
            <a:endParaRPr lang="en-US" dirty="0"/>
          </a:p>
        </p:txBody>
      </p:sp>
      <p:pic>
        <p:nvPicPr>
          <p:cNvPr id="5" name="Picture Placeholder 4" descr="11745612_10155824138000263_7821609694609320269_n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-25866" r="-25866"/>
          <a:stretch>
            <a:fillRect/>
          </a:stretch>
        </p:blipFill>
        <p:spPr>
          <a:xfrm>
            <a:off x="540723" y="140495"/>
            <a:ext cx="7328602" cy="318906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0723" y="3466505"/>
            <a:ext cx="7980421" cy="1117997"/>
          </a:xfrm>
        </p:spPr>
        <p:txBody>
          <a:bodyPr>
            <a:noAutofit/>
          </a:bodyPr>
          <a:lstStyle/>
          <a:p>
            <a:r>
              <a:rPr lang="en-US" sz="2400" dirty="0" smtClean="0"/>
              <a:t>It’s “Back to School” time! Make sure your kiddos are loaded up with a multivitamin that also has the fighting power of </a:t>
            </a:r>
            <a:r>
              <a:rPr lang="en-US" sz="2400" dirty="0" err="1" smtClean="0"/>
              <a:t>lactoferrin</a:t>
            </a:r>
            <a:r>
              <a:rPr lang="en-US" sz="2400" dirty="0" smtClean="0"/>
              <a:t> (it’s found in breast milk!) and don’t forget those delicious protein packed snacks for after school!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2370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131732" cy="674554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Becky’s Tip of the Week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9"/>
            <a:ext cx="5791200" cy="389678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000" dirty="0"/>
              <a:t>There is an app called Shaklee Conversation Tools - for iPhone or </a:t>
            </a:r>
            <a:r>
              <a:rPr lang="en-US" sz="2000" dirty="0" err="1"/>
              <a:t>iPad</a:t>
            </a:r>
            <a:r>
              <a:rPr lang="en-US" sz="2000" dirty="0"/>
              <a:t>, go to the app store and search for Shaklee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000" dirty="0"/>
              <a:t>Once you download the app you can download the digital version of the Product Guide and have a guide with you all the time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000" dirty="0"/>
              <a:t>Very nice.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If </a:t>
            </a:r>
            <a:r>
              <a:rPr lang="en-US" sz="2000" dirty="0"/>
              <a:t>you want a copy on your computer, then here is the link: </a:t>
            </a:r>
            <a:r>
              <a:rPr lang="en-US" sz="2000" u="sng" dirty="0">
                <a:hlinkClick r:id="rId2"/>
              </a:rPr>
              <a:t>http://www.nxtbook.com/nxtbooks/shaklee/2017productguide/index.php?startid=Cover1&amp;lre=1:choate&amp;lnkparams=%3FCMP%3DRAC-IZ7434764357&amp;WidgetId=null&amp;BookId=</a:t>
            </a:r>
            <a:r>
              <a:rPr lang="en-US" sz="2000" u="sng" dirty="0" smtClean="0">
                <a:hlinkClick r:id="rId2"/>
              </a:rPr>
              <a:t>87deb4acf9d75bf7a4ae32f5ba6bfcda</a:t>
            </a:r>
            <a:endParaRPr lang="en-US" sz="2000" u="sng" dirty="0" smtClean="0"/>
          </a:p>
          <a:p>
            <a:pPr marL="0" indent="0">
              <a:buNone/>
            </a:pPr>
            <a:endParaRPr lang="en-US" sz="2000" u="sng" dirty="0"/>
          </a:p>
          <a:p>
            <a:pPr marL="0" indent="0">
              <a:buNone/>
            </a:pPr>
            <a:r>
              <a:rPr lang="en-US" sz="2000" u="sng" dirty="0" smtClean="0"/>
              <a:t>Also .. Just Google Shaklee Product Guide 2017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167" y="680112"/>
            <a:ext cx="24511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061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807" y="247519"/>
            <a:ext cx="3405551" cy="1705958"/>
          </a:xfrm>
        </p:spPr>
        <p:txBody>
          <a:bodyPr>
            <a:normAutofit/>
          </a:bodyPr>
          <a:lstStyle/>
          <a:p>
            <a:r>
              <a:rPr lang="en-US" dirty="0" smtClean="0"/>
              <a:t>Snap a few photos of your kids, put them in a collage using Collage Maker or Layout on your phone then save the image!</a:t>
            </a:r>
            <a:endParaRPr lang="en-US" dirty="0"/>
          </a:p>
        </p:txBody>
      </p:sp>
      <p:pic>
        <p:nvPicPr>
          <p:cNvPr id="5" name="Picture Placeholder 4" descr="12079601_10156107858040263_8862745221273188296_n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-16667" r="-16667"/>
          <a:stretch>
            <a:fillRect/>
          </a:stretch>
        </p:blipFill>
        <p:spPr>
          <a:xfrm>
            <a:off x="2789858" y="107505"/>
            <a:ext cx="7176669" cy="4790352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4808" y="2115155"/>
            <a:ext cx="3251628" cy="2859167"/>
          </a:xfrm>
        </p:spPr>
        <p:txBody>
          <a:bodyPr>
            <a:normAutofit/>
          </a:bodyPr>
          <a:lstStyle/>
          <a:p>
            <a:r>
              <a:rPr lang="en-US" sz="2200" dirty="0" smtClean="0"/>
              <a:t>“Start ‘</a:t>
            </a:r>
            <a:r>
              <a:rPr lang="en-US" sz="2200" dirty="0" err="1" smtClean="0"/>
              <a:t>em</a:t>
            </a:r>
            <a:r>
              <a:rPr lang="en-US" sz="2200" dirty="0" smtClean="0"/>
              <a:t> on good nutrition when they’re young and they’ll be so thankful that they have strong immune systems when they get older!!!”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2521240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2877" y="205979"/>
            <a:ext cx="6087948" cy="732654"/>
          </a:xfrm>
        </p:spPr>
        <p:txBody>
          <a:bodyPr>
            <a:normAutofit/>
          </a:bodyPr>
          <a:lstStyle/>
          <a:p>
            <a:r>
              <a:rPr lang="en-US" sz="3200" dirty="0"/>
              <a:t>Shaklee Global Conference </a:t>
            </a:r>
            <a:r>
              <a:rPr lang="en-US" sz="3200" dirty="0" smtClean="0"/>
              <a:t>2017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1913269" y="938633"/>
            <a:ext cx="5527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/>
              <a:t>August 9–13, </a:t>
            </a:r>
            <a:r>
              <a:rPr lang="hr-HR" sz="2800" dirty="0" smtClean="0"/>
              <a:t>2017	 </a:t>
            </a:r>
            <a:r>
              <a:rPr lang="hr-HR" sz="2800" dirty="0"/>
              <a:t>Atlanta, GA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457200" y="1508482"/>
            <a:ext cx="8129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</a:t>
            </a:r>
            <a:r>
              <a:rPr lang="en-US" dirty="0" smtClean="0"/>
              <a:t>hrough </a:t>
            </a:r>
            <a:r>
              <a:rPr lang="en-US" dirty="0"/>
              <a:t>November 30, 2016: </a:t>
            </a:r>
            <a:r>
              <a:rPr lang="en-US" dirty="0" smtClean="0"/>
              <a:t>		</a:t>
            </a:r>
            <a:r>
              <a:rPr lang="en-US" sz="2400" dirty="0" smtClean="0"/>
              <a:t>$</a:t>
            </a:r>
            <a:r>
              <a:rPr lang="en-US" sz="2400" dirty="0"/>
              <a:t>199 per person </a:t>
            </a:r>
          </a:p>
          <a:p>
            <a:r>
              <a:rPr lang="en-US" dirty="0"/>
              <a:t>Pay your Global Conference registration fee in installments deducted directly from your monthly Bonus </a:t>
            </a:r>
            <a:r>
              <a:rPr lang="en-US" dirty="0" smtClean="0"/>
              <a:t>Checks</a:t>
            </a:r>
            <a:r>
              <a:rPr lang="en-US" dirty="0"/>
              <a:t>. Simply select the Payment Plan Option at the end of the registration page, and deductions will begin </a:t>
            </a:r>
            <a:r>
              <a:rPr lang="en-US" dirty="0" smtClean="0"/>
              <a:t>with </a:t>
            </a:r>
            <a:r>
              <a:rPr lang="en-US" dirty="0"/>
              <a:t>your September Bonus Check. </a:t>
            </a:r>
            <a:r>
              <a:rPr lang="en-US" dirty="0" smtClean="0"/>
              <a:t>	Less </a:t>
            </a:r>
            <a:r>
              <a:rPr lang="en-US" dirty="0"/>
              <a:t>than $17 a month</a:t>
            </a:r>
            <a:r>
              <a:rPr lang="en-US" dirty="0" smtClean="0"/>
              <a:t>!							</a:t>
            </a:r>
            <a:r>
              <a:rPr lang="en-US" dirty="0" err="1" smtClean="0"/>
              <a:t>becky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3150118"/>
            <a:ext cx="6858000" cy="175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913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6443133" cy="64068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Action Steps for September 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7309" r="-77309"/>
          <a:stretch>
            <a:fillRect/>
          </a:stretch>
        </p:blipFill>
        <p:spPr>
          <a:xfrm>
            <a:off x="4656667" y="265496"/>
            <a:ext cx="5808133" cy="2395687"/>
          </a:xfrm>
        </p:spPr>
      </p:pic>
      <p:sp>
        <p:nvSpPr>
          <p:cNvPr id="5" name="TextBox 4"/>
          <p:cNvSpPr txBox="1"/>
          <p:nvPr/>
        </p:nvSpPr>
        <p:spPr>
          <a:xfrm>
            <a:off x="457201" y="893896"/>
            <a:ext cx="609035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/>
              <a:t>Set a goal for where you want your business to be by end of December.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Set a goal for September </a:t>
            </a:r>
            <a:r>
              <a:rPr lang="is-IS" sz="2000" dirty="0" smtClean="0"/>
              <a:t>…</a:t>
            </a:r>
          </a:p>
          <a:p>
            <a:r>
              <a:rPr lang="is-IS" sz="2000" dirty="0"/>
              <a:t>	</a:t>
            </a:r>
            <a:r>
              <a:rPr lang="is-IS" sz="2000" dirty="0" smtClean="0"/>
              <a:t>ex – to increase your PGV by 1000 / month? 		</a:t>
            </a:r>
            <a:r>
              <a:rPr lang="en-US" sz="2000" dirty="0" smtClean="0"/>
              <a:t>O</a:t>
            </a:r>
            <a:r>
              <a:rPr lang="is-IS" sz="2000" dirty="0" smtClean="0"/>
              <a:t>r 1000/ week ?</a:t>
            </a:r>
          </a:p>
          <a:p>
            <a:r>
              <a:rPr lang="is-IS" sz="2000" dirty="0"/>
              <a:t>	</a:t>
            </a:r>
            <a:r>
              <a:rPr lang="is-IS" sz="2000" dirty="0" smtClean="0"/>
              <a:t>--  to make 10 Health Print Appointments/ week</a:t>
            </a:r>
          </a:p>
          <a:p>
            <a:pPr marL="342900" indent="-342900">
              <a:buFont typeface="Arial"/>
              <a:buChar char="•"/>
            </a:pPr>
            <a:r>
              <a:rPr lang="is-IS" sz="2000" dirty="0" smtClean="0"/>
              <a:t>Set up Back–to-School </a:t>
            </a:r>
            <a:r>
              <a:rPr lang="is-IS" sz="2000" dirty="0"/>
              <a:t>events for </a:t>
            </a:r>
            <a:r>
              <a:rPr lang="is-IS" sz="2000" dirty="0" smtClean="0"/>
              <a:t>S</a:t>
            </a:r>
            <a:r>
              <a:rPr lang="en-US" sz="2000" dirty="0" smtClean="0"/>
              <a:t>e</a:t>
            </a:r>
            <a:r>
              <a:rPr lang="is-IS" sz="2000" dirty="0" smtClean="0"/>
              <a:t>ptember now </a:t>
            </a:r>
            <a:endParaRPr lang="en-US" sz="2000" dirty="0" smtClean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Next week , we will begin reviewing Shaklee products for academic support, immune support and stress and emotional support.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In week 2, we will review a package of marketing materials to help introduce those products to new and existing customers.       </a:t>
            </a:r>
            <a:r>
              <a:rPr lang="en-US" sz="2000" dirty="0" err="1" smtClean="0"/>
              <a:t>becky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490209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858" y="316957"/>
            <a:ext cx="6103192" cy="58319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September Strategy Forum Schedule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7956" r="-57956"/>
          <a:stretch>
            <a:fillRect/>
          </a:stretch>
        </p:blipFill>
        <p:spPr>
          <a:xfrm>
            <a:off x="3296718" y="3132005"/>
            <a:ext cx="7299172" cy="1734679"/>
          </a:xfrm>
        </p:spPr>
      </p:pic>
      <p:sp>
        <p:nvSpPr>
          <p:cNvPr id="5" name="TextBox 4"/>
          <p:cNvSpPr txBox="1"/>
          <p:nvPr/>
        </p:nvSpPr>
        <p:spPr>
          <a:xfrm>
            <a:off x="716124" y="1035791"/>
            <a:ext cx="81365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Tuesday Sept 6 –   Back to School Products .. Science and Shaklee Difference</a:t>
            </a:r>
          </a:p>
          <a:p>
            <a:r>
              <a:rPr lang="en-US" sz="2000" dirty="0" smtClean="0"/>
              <a:t>Tuesday Sept 13 – September Marketing Strategies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			including events, outlines, word tracks, social media 					posts and graphics, </a:t>
            </a:r>
            <a:r>
              <a:rPr lang="en-US" sz="2000" dirty="0" err="1" smtClean="0"/>
              <a:t>etc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Tuesday Sept 20 – Lenses of Leadership – understanding the person we will 					want to become to advance to higher ranks </a:t>
            </a:r>
          </a:p>
          <a:p>
            <a:r>
              <a:rPr lang="en-US" sz="2000" dirty="0" smtClean="0"/>
              <a:t>Tuesday Sept 27 – Harper Guerra Business Story 					</a:t>
            </a:r>
            <a:r>
              <a:rPr lang="en-US" sz="2000" dirty="0" err="1" smtClean="0"/>
              <a:t>becky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508000" y="3475335"/>
            <a:ext cx="4572000" cy="120032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en-US" sz="2400" dirty="0"/>
              <a:t>Let's inspire our children to think creatively, love deeply, dream boldly, and live consciously!</a:t>
            </a:r>
          </a:p>
        </p:txBody>
      </p:sp>
    </p:spTree>
    <p:extLst>
      <p:ext uri="{BB962C8B-B14F-4D97-AF65-F5344CB8AC3E}">
        <p14:creationId xmlns:p14="http://schemas.microsoft.com/office/powerpoint/2010/main" val="40178934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347" y="228600"/>
            <a:ext cx="7009920" cy="822722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1700" b="1" dirty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This webinar is archived on </a:t>
            </a:r>
            <a:r>
              <a:rPr lang="en-US" sz="1700" b="1" dirty="0" err="1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BetterFutureStartsToday.net</a:t>
            </a:r>
            <a:endParaRPr lang="en-US" sz="1700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3" y="1152725"/>
            <a:ext cx="3517131" cy="1784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91467"/>
            <a:ext cx="4171950" cy="9510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6" y="4642487"/>
            <a:ext cx="7600949" cy="346249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Limited Time Special </a:t>
            </a:r>
            <a:r>
              <a:rPr lang="en-US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Subscribe Today here</a:t>
            </a:r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bhwebinarspecial</a:t>
            </a:r>
            <a:endParaRPr lang="en-US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5215" y="1051322"/>
            <a:ext cx="4717474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Your subscription directly supports maintaining this webinar Room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Best Shaklee Field Training Archive Available Anywhere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Largest online Shaklee Media Library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Over 500 Shaklee audio/video recordings and growing weekly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Automated Learn &amp; Earn Program (included but optional)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Resource Website 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Presentation Website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Four Podcasts included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Video archive of Training webinars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And much, much more for only $16.99/month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8347" y="3038201"/>
            <a:ext cx="3753717" cy="17774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solidFill>
                  <a:srgbClr val="00B050"/>
                </a:solidFill>
              </a:rPr>
              <a:t>5 Personalized Websites Included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www.BetterHealthIn31Days.com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www.BetterFutureStartsToday.net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www.FeelBetterIn30Days.com</a:t>
            </a:r>
          </a:p>
          <a:p>
            <a:pPr algn="ctr"/>
            <a:r>
              <a:rPr lang="en-US" sz="1500" b="1" dirty="0" err="1">
                <a:solidFill>
                  <a:srgbClr val="00B050"/>
                </a:solidFill>
              </a:rPr>
              <a:t>www.OurQuestForHealth.com</a:t>
            </a:r>
            <a:endParaRPr lang="en-US" sz="1500" b="1" dirty="0">
              <a:solidFill>
                <a:srgbClr val="00B050"/>
              </a:solidFill>
            </a:endParaRPr>
          </a:p>
          <a:p>
            <a:pPr algn="ctr"/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5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48993" b="-48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45038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3702" r="-23702"/>
          <a:stretch>
            <a:fillRect/>
          </a:stretch>
        </p:blipFill>
        <p:spPr>
          <a:xfrm>
            <a:off x="457200" y="985038"/>
            <a:ext cx="8229600" cy="318096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65997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Preparing for Growth			 Fall 2016 Introductory Session  			Aug 30 </a:t>
            </a:r>
            <a:r>
              <a:rPr lang="en-US" sz="1800" dirty="0" err="1" smtClean="0">
                <a:solidFill>
                  <a:srgbClr val="FF0000"/>
                </a:solidFill>
              </a:rPr>
              <a:t>becky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br>
              <a:rPr lang="en-US" sz="1800" dirty="0" smtClean="0">
                <a:solidFill>
                  <a:srgbClr val="FF0000"/>
                </a:solidFill>
              </a:rPr>
            </a:b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659287" y="420410"/>
            <a:ext cx="6163913" cy="76944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Shaklee Strategies Forum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909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220573" y="193769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Team 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3781681" y="3635683"/>
            <a:ext cx="1529933" cy="13636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Executive </a:t>
            </a:r>
            <a:r>
              <a:rPr lang="en-US" sz="1665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Ashley McDonald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26" y="1582187"/>
            <a:ext cx="1229992" cy="1450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35464" y="3386267"/>
            <a:ext cx="1117600" cy="1629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64667" y="3403051"/>
            <a:ext cx="1159821" cy="1596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55" y="1144416"/>
            <a:ext cx="1034536" cy="145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53464" y="3493055"/>
            <a:ext cx="1101300" cy="153973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168418" y="3161621"/>
            <a:ext cx="1460500" cy="1000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Master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 Lagoni </a:t>
            </a:r>
          </a:p>
        </p:txBody>
      </p:sp>
      <p:sp>
        <p:nvSpPr>
          <p:cNvPr id="134" name="Shape 134"/>
          <p:cNvSpPr/>
          <p:nvPr/>
        </p:nvSpPr>
        <p:spPr>
          <a:xfrm>
            <a:off x="5903017" y="2572609"/>
            <a:ext cx="181661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135" name="Shape 135"/>
          <p:cNvSpPr/>
          <p:nvPr/>
        </p:nvSpPr>
        <p:spPr>
          <a:xfrm>
            <a:off x="1484502" y="3925910"/>
            <a:ext cx="1472141" cy="923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Senior Executive Coordinator   Katie Odom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6324488" y="3661721"/>
            <a:ext cx="1251317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Harper Guerra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43539" y="2596357"/>
            <a:ext cx="1301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Francine </a:t>
            </a:r>
            <a:r>
              <a:rPr lang="en-US" dirty="0" err="1" smtClean="0"/>
              <a:t>Roling</a:t>
            </a:r>
            <a:endParaRPr lang="en-US" dirty="0"/>
          </a:p>
        </p:txBody>
      </p:sp>
      <p:pic>
        <p:nvPicPr>
          <p:cNvPr id="4" name="Picture 3" descr="Francine and Tim Roling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1" t="13904" r="32191" b="54930"/>
          <a:stretch/>
        </p:blipFill>
        <p:spPr>
          <a:xfrm>
            <a:off x="7643539" y="1121901"/>
            <a:ext cx="1238564" cy="1450707"/>
          </a:xfrm>
          <a:prstGeom prst="rect">
            <a:avLst/>
          </a:prstGeom>
        </p:spPr>
      </p:pic>
      <p:pic>
        <p:nvPicPr>
          <p:cNvPr id="15" name="Picture 14" descr="MIchelle Parrott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510" y="1120668"/>
            <a:ext cx="1277201" cy="15763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88752" y="2701997"/>
            <a:ext cx="1725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Coordinator</a:t>
            </a:r>
          </a:p>
          <a:p>
            <a:pPr algn="ctr"/>
            <a:r>
              <a:rPr lang="en-US" sz="1600" dirty="0"/>
              <a:t>Michelle Parrott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56933" y="2664143"/>
            <a:ext cx="16000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Coordinator</a:t>
            </a:r>
          </a:p>
          <a:p>
            <a:r>
              <a:rPr lang="en-US" sz="1600" dirty="0" smtClean="0"/>
              <a:t>Angie Thomas</a:t>
            </a:r>
            <a:endParaRPr lang="en-US" sz="1600" dirty="0"/>
          </a:p>
        </p:txBody>
      </p:sp>
      <p:pic>
        <p:nvPicPr>
          <p:cNvPr id="7" name="Picture 6" descr="Angie Thomas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1" y="1121902"/>
            <a:ext cx="1118704" cy="14507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8418" y="4701189"/>
            <a:ext cx="1085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652702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7189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Objectives for Intro Session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33375" y="777875"/>
            <a:ext cx="8476722" cy="252452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To help us each create a plan to qualify for Chairman’s Retreat Napa 2017</a:t>
            </a:r>
          </a:p>
          <a:p>
            <a:r>
              <a:rPr lang="en-US" sz="2000" dirty="0" smtClean="0"/>
              <a:t>To understand how to maximize the new Health Print questionnaire for servicing our existing customers, for developing new customers .. And for identifying potential business partners.</a:t>
            </a:r>
          </a:p>
          <a:p>
            <a:r>
              <a:rPr lang="en-US" sz="2000" dirty="0" smtClean="0"/>
              <a:t>To prepare for marketing theme for September .. How to Help Our Kids Have Their Best Year Ever.					</a:t>
            </a:r>
            <a:r>
              <a:rPr lang="en-US" sz="2000" smtClean="0"/>
              <a:t>	</a:t>
            </a:r>
            <a:endParaRPr lang="en-US" sz="2000" smtClean="0"/>
          </a:p>
          <a:p>
            <a:r>
              <a:rPr lang="en-US" sz="2000" smtClean="0"/>
              <a:t>To </a:t>
            </a:r>
            <a:r>
              <a:rPr lang="en-US" sz="2000" dirty="0" smtClean="0"/>
              <a:t>use our new feature, Face Book posts of the week, to post 2 to 4 X a week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8500"/>
            <a:ext cx="9144000" cy="190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897279"/>
            <a:ext cx="8825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mtClean="0"/>
              <a:t>Becky</a:t>
            </a:r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1728786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Chairman’s Retreat Qualification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Increase our monthly PGV by an average of 3500 / month. ( over base )					( 21,000 PGV over the 6 -month qualification period )</a:t>
            </a:r>
          </a:p>
          <a:p>
            <a:r>
              <a:rPr lang="en-US" sz="2000" dirty="0" smtClean="0"/>
              <a:t>Base is found at </a:t>
            </a:r>
            <a:r>
              <a:rPr lang="is-IS" sz="2000" dirty="0" smtClean="0"/>
              <a:t>… </a:t>
            </a:r>
            <a:r>
              <a:rPr lang="is-IS" sz="2000" dirty="0" smtClean="0">
                <a:hlinkClick r:id="rId2"/>
              </a:rPr>
              <a:t>www.ShakleeChairmansLeadershipRetreat.com</a:t>
            </a:r>
            <a:endParaRPr lang="is-IS" sz="2000" dirty="0" smtClean="0"/>
          </a:p>
          <a:p>
            <a:r>
              <a:rPr lang="en-US" sz="2000" dirty="0" smtClean="0"/>
              <a:t>L</a:t>
            </a:r>
            <a:r>
              <a:rPr lang="is-IS" sz="2000" dirty="0" smtClean="0"/>
              <a:t>og in – our Shaklee ID ALL CAPS   </a:t>
            </a:r>
          </a:p>
          <a:p>
            <a:r>
              <a:rPr lang="en-US" sz="2000" dirty="0" smtClean="0"/>
              <a:t>P</a:t>
            </a:r>
            <a:r>
              <a:rPr lang="is-IS" sz="2000" dirty="0" smtClean="0"/>
              <a:t>assword is our Shaklee ID ALL CAPS + zip code.               ashley</a:t>
            </a:r>
          </a:p>
          <a:p>
            <a:pPr marL="0" indent="0">
              <a:buNone/>
            </a:pPr>
            <a:endParaRPr lang="is-IS" sz="2000" dirty="0" smtClean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90876"/>
            <a:ext cx="9144000" cy="195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116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856" y="3242731"/>
            <a:ext cx="4666045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Chairman’s Retreat Prizes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33843"/>
            <a:ext cx="8229600" cy="2016046"/>
          </a:xfrm>
        </p:spPr>
        <p:txBody>
          <a:bodyPr>
            <a:normAutofit/>
          </a:bodyPr>
          <a:lstStyle/>
          <a:p>
            <a:r>
              <a:rPr lang="en-US" sz="2000" dirty="0"/>
              <a:t>Increase Chairman’s PGV+ by 30,000 - Trip for Two to the Retreat</a:t>
            </a:r>
          </a:p>
          <a:p>
            <a:r>
              <a:rPr lang="en-US" sz="2000" dirty="0"/>
              <a:t>Increase Chairman’s PGV+ by 21,000 - Trip for One to the Retreat</a:t>
            </a:r>
          </a:p>
          <a:p>
            <a:r>
              <a:rPr lang="en-US" sz="2000" dirty="0"/>
              <a:t>Increase Chairman’s PGV+ by 15,000 - Shaklee Global Conference 2017 </a:t>
            </a:r>
            <a:r>
              <a:rPr lang="en-US" sz="2000" dirty="0" smtClean="0"/>
              <a:t>										Hotel </a:t>
            </a:r>
            <a:r>
              <a:rPr lang="en-US" sz="2000" dirty="0"/>
              <a:t>Credit of $500</a:t>
            </a:r>
          </a:p>
          <a:p>
            <a:r>
              <a:rPr lang="en-US" sz="2000" dirty="0"/>
              <a:t>Increase Chairman’s PGV+ by 9000 – Shaklee Custom </a:t>
            </a:r>
            <a:r>
              <a:rPr lang="en-US" sz="2000" dirty="0" smtClean="0"/>
              <a:t>Cooler         </a:t>
            </a:r>
            <a:r>
              <a:rPr lang="en-US" sz="2000" dirty="0" err="1" smtClean="0"/>
              <a:t>ashley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9753" y="2622662"/>
            <a:ext cx="3920582" cy="231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68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Using Health Print to Generate PV to Qualify for Chairman’s Retreat </a:t>
            </a:r>
            <a:r>
              <a:rPr lang="is-IS" sz="3200" dirty="0" smtClean="0"/>
              <a:t>…  and Other Good Things</a:t>
            </a:r>
            <a:endParaRPr lang="en-US" sz="3200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rcRect l="-71221" r="-71221"/>
          <a:stretch>
            <a:fillRect/>
          </a:stretch>
        </p:blipFill>
        <p:spPr>
          <a:xfrm>
            <a:off x="-1588980" y="1318393"/>
            <a:ext cx="7604143" cy="33944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283" y="1318393"/>
            <a:ext cx="3492500" cy="3492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94157" y="3945435"/>
            <a:ext cx="1090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517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9621</TotalTime>
  <Words>1800</Words>
  <Application>Microsoft Macintosh PowerPoint</Application>
  <PresentationFormat>On-screen Show (16:9)</PresentationFormat>
  <Paragraphs>208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Calibri</vt:lpstr>
      <vt:lpstr>Office Theme</vt:lpstr>
      <vt:lpstr>Amber Robinson Health Story – Lenna and Asthma</vt:lpstr>
      <vt:lpstr>Lenna Grace’s Vitamin Program</vt:lpstr>
      <vt:lpstr>Becky’s Tip of the Week</vt:lpstr>
      <vt:lpstr>Preparing for Growth    Fall 2016 Introductory Session     Aug 30 becky  </vt:lpstr>
      <vt:lpstr>Our Strategy Team </vt:lpstr>
      <vt:lpstr>Objectives for Intro Session</vt:lpstr>
      <vt:lpstr>Chairman’s Retreat Qualification</vt:lpstr>
      <vt:lpstr>Chairman’s Retreat Prizes</vt:lpstr>
      <vt:lpstr>Using Health Print to Generate PV to Qualify for Chairman’s Retreat …  and Other Good Things</vt:lpstr>
      <vt:lpstr>Health Print Reports – Rebecca Kurtz</vt:lpstr>
      <vt:lpstr>How to Generate 3500 New PV With Health Print</vt:lpstr>
      <vt:lpstr>Health Print Subject Lines for Emails and FB Posts</vt:lpstr>
      <vt:lpstr>Health Print Word Tracks </vt:lpstr>
      <vt:lpstr>HealthPrint Follow-Up Questions to ask  </vt:lpstr>
      <vt:lpstr>Handling Grain and Dairy Questions</vt:lpstr>
      <vt:lpstr>Handling Concerns in General </vt:lpstr>
      <vt:lpstr>HealthPrint Follow Up Questions continued</vt:lpstr>
      <vt:lpstr>Healthprint™ Challenge Rewards 100 Health Prints  --  Earn 1000 pts for Chairman’s Retreat </vt:lpstr>
      <vt:lpstr>New Shaklee Difference Video </vt:lpstr>
      <vt:lpstr>September Theme – How To Help Our Kids Have Their Best Year Ever </vt:lpstr>
      <vt:lpstr>Sample Invitations –  Nutrients for Maximum Performance      and  Minimal Injury </vt:lpstr>
      <vt:lpstr>Sample Invitation for Nutrients to Support Our Kids Academically </vt:lpstr>
      <vt:lpstr>Michelle’s Face Book Posts of the Week</vt:lpstr>
      <vt:lpstr>Things to know</vt:lpstr>
      <vt:lpstr>PowerPoint Presentation</vt:lpstr>
      <vt:lpstr>PowerPoint Presentation</vt:lpstr>
      <vt:lpstr>Back to School </vt:lpstr>
      <vt:lpstr>IMMUNITY BOOST</vt:lpstr>
      <vt:lpstr>Image from Shaklee’s Facebook page!</vt:lpstr>
      <vt:lpstr>Snap a few photos of your kids, put them in a collage using Collage Maker or Layout on your phone then save the image!</vt:lpstr>
      <vt:lpstr>Shaklee Global Conference 2017</vt:lpstr>
      <vt:lpstr>Action Steps for September </vt:lpstr>
      <vt:lpstr>September Strategy Forum Schedule</vt:lpstr>
      <vt:lpstr>Shaklee Video &amp; Audio Archives This webinar is archived on BetterFutureStartsToday.net</vt:lpstr>
      <vt:lpstr>PowerPoint Presentation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Shaklee Strategies Forum Fall 2016</dc:title>
  <dc:creator>Barbara Lagoni</dc:creator>
  <cp:lastModifiedBy>Chris Spell</cp:lastModifiedBy>
  <cp:revision>108</cp:revision>
  <cp:lastPrinted>2016-08-29T21:56:21Z</cp:lastPrinted>
  <dcterms:created xsi:type="dcterms:W3CDTF">2016-08-18T02:28:39Z</dcterms:created>
  <dcterms:modified xsi:type="dcterms:W3CDTF">2016-09-02T20:12:52Z</dcterms:modified>
</cp:coreProperties>
</file>