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handoutMasterIdLst>
    <p:handoutMasterId r:id="rId33"/>
  </p:handoutMasterIdLst>
  <p:sldIdLst>
    <p:sldId id="282" r:id="rId2"/>
    <p:sldId id="302" r:id="rId3"/>
    <p:sldId id="303" r:id="rId4"/>
    <p:sldId id="304" r:id="rId5"/>
    <p:sldId id="329" r:id="rId6"/>
    <p:sldId id="284" r:id="rId7"/>
    <p:sldId id="305" r:id="rId8"/>
    <p:sldId id="319" r:id="rId9"/>
    <p:sldId id="312" r:id="rId10"/>
    <p:sldId id="315" r:id="rId11"/>
    <p:sldId id="320" r:id="rId12"/>
    <p:sldId id="323" r:id="rId13"/>
    <p:sldId id="326" r:id="rId14"/>
    <p:sldId id="306" r:id="rId15"/>
    <p:sldId id="318" r:id="rId16"/>
    <p:sldId id="307" r:id="rId17"/>
    <p:sldId id="316" r:id="rId18"/>
    <p:sldId id="310" r:id="rId19"/>
    <p:sldId id="308" r:id="rId20"/>
    <p:sldId id="309" r:id="rId21"/>
    <p:sldId id="321" r:id="rId22"/>
    <p:sldId id="317" r:id="rId23"/>
    <p:sldId id="322" r:id="rId24"/>
    <p:sldId id="325" r:id="rId25"/>
    <p:sldId id="311" r:id="rId26"/>
    <p:sldId id="327" r:id="rId27"/>
    <p:sldId id="328" r:id="rId28"/>
    <p:sldId id="324" r:id="rId29"/>
    <p:sldId id="259" r:id="rId30"/>
    <p:sldId id="286" r:id="rId31"/>
    <p:sldId id="301" r:id="rId3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6" clrMode="bw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32D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50"/>
    <p:restoredTop sz="94659"/>
  </p:normalViewPr>
  <p:slideViewPr>
    <p:cSldViewPr snapToGrid="0" snapToObjects="1">
      <p:cViewPr varScale="1">
        <p:scale>
          <a:sx n="52" d="100"/>
          <a:sy n="52" d="100"/>
        </p:scale>
        <p:origin x="-1000" y="-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handoutMaster" Target="handoutMasters/handoutMaster1.xml"/><Relationship Id="rId34" Type="http://schemas.openxmlformats.org/officeDocument/2006/relationships/printerSettings" Target="printerSettings/printerSettings1.bin"/><Relationship Id="rId35" Type="http://schemas.openxmlformats.org/officeDocument/2006/relationships/presProps" Target="presProps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theme" Target="theme/theme1.xml"/><Relationship Id="rId38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3D23EC-476A-F746-A410-E5061BB1BDFE}" type="datetimeFigureOut">
              <a:rPr lang="en-US" smtClean="0"/>
              <a:t>7/21/16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0E4D29-3B07-6849-9973-80A2E22957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60191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9D290-D973-B143-BC3A-F94EC8FBA047}" type="datetimeFigureOut">
              <a:rPr lang="en-US" smtClean="0"/>
              <a:t>7/21/16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4512E-826D-AA49-B2D6-C9F9366650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65577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9D290-D973-B143-BC3A-F94EC8FBA047}" type="datetimeFigureOut">
              <a:rPr lang="en-US" smtClean="0"/>
              <a:t>7/21/16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4512E-826D-AA49-B2D6-C9F9366650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56714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9D290-D973-B143-BC3A-F94EC8FBA047}" type="datetimeFigureOut">
              <a:rPr lang="en-US" smtClean="0"/>
              <a:t>7/21/16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4512E-826D-AA49-B2D6-C9F9366650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145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9D290-D973-B143-BC3A-F94EC8FBA047}" type="datetimeFigureOut">
              <a:rPr lang="en-US" smtClean="0"/>
              <a:t>7/21/16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4512E-826D-AA49-B2D6-C9F9366650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2788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9D290-D973-B143-BC3A-F94EC8FBA047}" type="datetimeFigureOut">
              <a:rPr lang="en-US" smtClean="0"/>
              <a:t>7/21/16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4512E-826D-AA49-B2D6-C9F9366650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76463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9D290-D973-B143-BC3A-F94EC8FBA047}" type="datetimeFigureOut">
              <a:rPr lang="en-US" smtClean="0"/>
              <a:t>7/21/16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4512E-826D-AA49-B2D6-C9F9366650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63309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9D290-D973-B143-BC3A-F94EC8FBA047}" type="datetimeFigureOut">
              <a:rPr lang="en-US" smtClean="0"/>
              <a:t>7/21/16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4512E-826D-AA49-B2D6-C9F9366650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77633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9D290-D973-B143-BC3A-F94EC8FBA047}" type="datetimeFigureOut">
              <a:rPr lang="en-US" smtClean="0"/>
              <a:t>7/21/16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4512E-826D-AA49-B2D6-C9F9366650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74234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9D290-D973-B143-BC3A-F94EC8FBA047}" type="datetimeFigureOut">
              <a:rPr lang="en-US" smtClean="0"/>
              <a:t>7/21/16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4512E-826D-AA49-B2D6-C9F9366650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50617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9D290-D973-B143-BC3A-F94EC8FBA047}" type="datetimeFigureOut">
              <a:rPr lang="en-US" smtClean="0"/>
              <a:t>7/21/16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4512E-826D-AA49-B2D6-C9F9366650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47087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9D290-D973-B143-BC3A-F94EC8FBA047}" type="datetimeFigureOut">
              <a:rPr lang="en-US" smtClean="0"/>
              <a:t>7/21/16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4512E-826D-AA49-B2D6-C9F9366650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96135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D9D290-D973-B143-BC3A-F94EC8FBA047}" type="datetimeFigureOut">
              <a:rPr lang="en-US" smtClean="0"/>
              <a:t>7/21/16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34512E-826D-AA49-B2D6-C9F9366650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63940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jp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jp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3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jpg"/><Relationship Id="rId3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4" Type="http://schemas.openxmlformats.org/officeDocument/2006/relationships/image" Target="../media/image8.png"/><Relationship Id="rId5" Type="http://schemas.openxmlformats.org/officeDocument/2006/relationships/image" Target="../media/image9.jpg"/><Relationship Id="rId6" Type="http://schemas.openxmlformats.org/officeDocument/2006/relationships/image" Target="../media/image10.jpg"/><Relationship Id="rId7" Type="http://schemas.openxmlformats.org/officeDocument/2006/relationships/image" Target="../media/image11.jp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Shaklee Requesting </a:t>
            </a:r>
            <a:r>
              <a:rPr lang="is-IS" dirty="0" smtClean="0"/>
              <a:t>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7645400" cy="4351338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 smtClean="0"/>
              <a:t>To send Roger Barnett our 100 Day Plan starting with the first day after Global Conference in Orlando </a:t>
            </a:r>
            <a:r>
              <a:rPr lang="is-IS" dirty="0" smtClean="0"/>
              <a:t>…</a:t>
            </a:r>
            <a:endParaRPr lang="is-IS" dirty="0"/>
          </a:p>
          <a:p>
            <a:pPr marL="0" indent="0">
              <a:buNone/>
            </a:pPr>
            <a:r>
              <a:rPr lang="en-US" dirty="0" smtClean="0"/>
              <a:t>C</a:t>
            </a:r>
            <a:r>
              <a:rPr lang="is-IS" dirty="0" smtClean="0"/>
              <a:t>opy Heather@Shaklee.com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11885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586838"/>
            <a:ext cx="10515600" cy="1045779"/>
          </a:xfrm>
        </p:spPr>
        <p:txBody>
          <a:bodyPr>
            <a:normAutofit fontScale="90000"/>
          </a:bodyPr>
          <a:lstStyle/>
          <a:p>
            <a:r>
              <a:rPr lang="en-US" sz="3600" dirty="0" smtClean="0"/>
              <a:t>This is a Relationship Business</a:t>
            </a:r>
            <a:br>
              <a:rPr lang="en-US" sz="3600" dirty="0" smtClean="0"/>
            </a:b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773708"/>
            <a:ext cx="10794349" cy="4403255"/>
          </a:xfrm>
        </p:spPr>
        <p:txBody>
          <a:bodyPr>
            <a:normAutofit/>
          </a:bodyPr>
          <a:lstStyle/>
          <a:p>
            <a:r>
              <a:rPr lang="en-US" sz="2400" dirty="0" smtClean="0"/>
              <a:t>When we answer someone’s inquiry by sending them a link about a product </a:t>
            </a:r>
            <a:r>
              <a:rPr lang="is-IS" sz="2400" dirty="0" smtClean="0"/>
              <a:t>…</a:t>
            </a:r>
          </a:p>
          <a:p>
            <a:pPr marL="0" indent="0">
              <a:buNone/>
            </a:pPr>
            <a:r>
              <a:rPr lang="is-IS" sz="2400" dirty="0"/>
              <a:t>	</a:t>
            </a:r>
            <a:r>
              <a:rPr lang="is-IS" sz="2400" dirty="0" smtClean="0"/>
              <a:t>We are selling them something.</a:t>
            </a:r>
          </a:p>
          <a:p>
            <a:r>
              <a:rPr lang="is-IS" sz="2400" dirty="0" smtClean="0"/>
              <a:t>When we take the conversation from Face Book to the phone or an appointment...  </a:t>
            </a:r>
          </a:p>
          <a:p>
            <a:pPr marL="0" indent="0">
              <a:buNone/>
            </a:pPr>
            <a:r>
              <a:rPr lang="is-IS" sz="2400" dirty="0"/>
              <a:t>	</a:t>
            </a:r>
            <a:r>
              <a:rPr lang="is-IS" sz="2400" dirty="0" smtClean="0"/>
              <a:t>We develop a life-long customer .. </a:t>
            </a:r>
            <a:r>
              <a:rPr lang="en-US" sz="2400" dirty="0" smtClean="0"/>
              <a:t>W</a:t>
            </a:r>
            <a:r>
              <a:rPr lang="is-IS" sz="2400" dirty="0" smtClean="0"/>
              <a:t>ho understands Shaklee comitment to  	rigorous quality standards and their total health.</a:t>
            </a:r>
          </a:p>
          <a:p>
            <a:pPr marL="0" indent="0">
              <a:buNone/>
            </a:pPr>
            <a:r>
              <a:rPr lang="en-US" sz="2400" dirty="0" smtClean="0"/>
              <a:t>E</a:t>
            </a:r>
            <a:r>
              <a:rPr lang="is-IS" sz="2400" dirty="0" smtClean="0"/>
              <a:t>x “ What do you have for headaches?”</a:t>
            </a:r>
          </a:p>
          <a:p>
            <a:pPr marL="0" indent="0">
              <a:buNone/>
            </a:pPr>
            <a:r>
              <a:rPr lang="is-IS" sz="2400" dirty="0" smtClean="0"/>
              <a:t>Response ... “ There are several issues that cause headaches and good solutions to each... </a:t>
            </a:r>
            <a:r>
              <a:rPr lang="en-US" sz="2400" dirty="0" smtClean="0"/>
              <a:t>B</a:t>
            </a:r>
            <a:r>
              <a:rPr lang="is-IS" sz="2400" dirty="0" smtClean="0"/>
              <a:t>ut first I have a few questions .  When is a good time for us to talk .. ?  Wednesday at 1 ish    or  T</a:t>
            </a:r>
            <a:r>
              <a:rPr lang="en-US" sz="2400" dirty="0" smtClean="0"/>
              <a:t>h</a:t>
            </a:r>
            <a:r>
              <a:rPr lang="is-IS" sz="2400" dirty="0" smtClean="0"/>
              <a:t>urday evening ? “			harper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0652718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Power of Taking it Offline: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dirty="0" smtClean="0"/>
              <a:t>People buy from people NOT BUSINESSES </a:t>
            </a:r>
          </a:p>
          <a:p>
            <a:pPr marL="0" indent="0" algn="ctr">
              <a:buNone/>
            </a:pPr>
            <a:r>
              <a:rPr lang="en-US" dirty="0" smtClean="0"/>
              <a:t>They will remember how you make them feel </a:t>
            </a:r>
          </a:p>
          <a:p>
            <a:pPr marL="0" indent="0" algn="ctr">
              <a:buNone/>
            </a:pPr>
            <a:r>
              <a:rPr lang="en-US" dirty="0" smtClean="0"/>
              <a:t>Connection fuels trust &amp; trust is what drives a legacy </a:t>
            </a:r>
          </a:p>
          <a:p>
            <a:pPr marL="0" indent="0" algn="ctr">
              <a:buNone/>
            </a:pPr>
            <a:r>
              <a:rPr lang="en-US" dirty="0" smtClean="0"/>
              <a:t>Non verbal cues both witnessed &amp; displayed can seal the deal </a:t>
            </a:r>
          </a:p>
          <a:p>
            <a:pPr marL="0" indent="0" algn="ctr">
              <a:buNone/>
            </a:pPr>
            <a:r>
              <a:rPr lang="en-US" dirty="0" smtClean="0"/>
              <a:t>It’s duplicable for your team</a:t>
            </a:r>
          </a:p>
          <a:p>
            <a:pPr marL="0" indent="0" algn="ctr">
              <a:buNone/>
            </a:pPr>
            <a:r>
              <a:rPr lang="en-US" dirty="0" smtClean="0"/>
              <a:t>This is really the foundation of network marketing </a:t>
            </a:r>
            <a:r>
              <a:rPr lang="en-US" dirty="0" smtClean="0"/>
              <a:t>  ash</a:t>
            </a:r>
            <a:endParaRPr lang="en-US" dirty="0" smtClean="0"/>
          </a:p>
          <a:p>
            <a:pPr marL="0" indent="0" algn="ctr">
              <a:buNone/>
            </a:pP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34785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6449646" cy="1325563"/>
          </a:xfrm>
        </p:spPr>
        <p:txBody>
          <a:bodyPr/>
          <a:lstStyle/>
          <a:p>
            <a:r>
              <a:rPr lang="en-US" dirty="0" smtClean="0"/>
              <a:t>Remember </a:t>
            </a:r>
            <a:r>
              <a:rPr lang="en-US" dirty="0" smtClean="0"/>
              <a:t>Your </a:t>
            </a:r>
            <a:r>
              <a:rPr lang="en-US" dirty="0" smtClean="0"/>
              <a:t>Objective: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To get the right information to everyone so that THEY can make an educated decision for themselves </a:t>
            </a:r>
          </a:p>
          <a:p>
            <a:r>
              <a:rPr lang="en-US" dirty="0" smtClean="0"/>
              <a:t>Your job is not to “sell” them but to walk away knowing you gave them the tools to decide on their own. </a:t>
            </a:r>
          </a:p>
          <a:p>
            <a:r>
              <a:rPr lang="en-US" dirty="0" smtClean="0"/>
              <a:t>Remain emotionally UNATTACHED to the results &amp; rather FOCUSED on sharing the goods 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 smtClean="0"/>
              <a:t>***They are already interested or not before they even sit down</a:t>
            </a:r>
            <a:r>
              <a:rPr lang="is-IS" dirty="0" smtClean="0"/>
              <a:t>…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29077" y="-148166"/>
            <a:ext cx="3118990" cy="1852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27343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Becoming a Presenter: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 smtClean="0"/>
              <a:t>WHY?</a:t>
            </a:r>
          </a:p>
          <a:p>
            <a:r>
              <a:rPr lang="en-US" dirty="0" smtClean="0"/>
              <a:t>Required for success in this industry </a:t>
            </a:r>
          </a:p>
          <a:p>
            <a:r>
              <a:rPr lang="en-US" dirty="0" smtClean="0"/>
              <a:t>Not dependent on anyone else 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 smtClean="0"/>
              <a:t>Misconceptions: </a:t>
            </a:r>
          </a:p>
          <a:p>
            <a:r>
              <a:rPr lang="en-US" dirty="0" smtClean="0"/>
              <a:t>You have to know it all – Nope! Use 3</a:t>
            </a:r>
            <a:r>
              <a:rPr lang="en-US" baseline="30000" dirty="0" smtClean="0"/>
              <a:t>rd</a:t>
            </a:r>
            <a:r>
              <a:rPr lang="en-US" dirty="0" smtClean="0"/>
              <a:t> party tools </a:t>
            </a:r>
          </a:p>
          <a:p>
            <a:r>
              <a:rPr lang="en-US" dirty="0" smtClean="0"/>
              <a:t>You have to be a great speaker – Nope! </a:t>
            </a:r>
          </a:p>
          <a:p>
            <a:r>
              <a:rPr lang="en-US" dirty="0" smtClean="0"/>
              <a:t>You have to already be successful – Nope! </a:t>
            </a:r>
          </a:p>
          <a:p>
            <a:r>
              <a:rPr lang="en-US" dirty="0" smtClean="0"/>
              <a:t>You have to sell &amp; convince – Nope!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29077" y="-148166"/>
            <a:ext cx="3118990" cy="1852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90601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560509"/>
            <a:ext cx="10515600" cy="1549644"/>
          </a:xfrm>
          <a:ln>
            <a:solidFill>
              <a:schemeClr val="accent1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pPr algn="ctr"/>
            <a:r>
              <a:rPr lang="en-US" sz="3200" dirty="0" smtClean="0"/>
              <a:t>The sooner you can get on the phone – the better. Your progress &amp; success in the “Massive Action” is determined by how many conversations you have OFFLINE. </a:t>
            </a:r>
            <a:r>
              <a:rPr lang="en-US" sz="3200" dirty="0"/>
              <a:t> 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110153"/>
            <a:ext cx="10515600" cy="416169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sz="4000" dirty="0" smtClean="0"/>
              <a:t>Invite </a:t>
            </a:r>
            <a:r>
              <a:rPr lang="en-US" sz="4000" dirty="0"/>
              <a:t>Calls </a:t>
            </a:r>
            <a:r>
              <a:rPr lang="en-US" sz="4000" dirty="0" smtClean="0"/>
              <a:t>– </a:t>
            </a:r>
            <a:endParaRPr lang="en-US" dirty="0"/>
          </a:p>
          <a:p>
            <a:r>
              <a:rPr lang="en-US" dirty="0"/>
              <a:t>Step 1: Be in a hurry </a:t>
            </a:r>
          </a:p>
          <a:p>
            <a:pPr marL="0" lvl="0" indent="0">
              <a:buNone/>
            </a:pPr>
            <a:r>
              <a:rPr lang="en-US" dirty="0" smtClean="0"/>
              <a:t>	“</a:t>
            </a:r>
            <a:r>
              <a:rPr lang="en-US" dirty="0"/>
              <a:t>I know we need to catch up but there’s a reason why I am calling. </a:t>
            </a:r>
            <a:r>
              <a:rPr lang="en-US" dirty="0" smtClean="0"/>
              <a:t>I don</a:t>
            </a:r>
            <a:r>
              <a:rPr lang="uk-UA" dirty="0" smtClean="0"/>
              <a:t>’</a:t>
            </a:r>
            <a:r>
              <a:rPr lang="en-US" dirty="0" smtClean="0"/>
              <a:t>t have a ton of time. I </a:t>
            </a:r>
            <a:r>
              <a:rPr lang="en-US" dirty="0"/>
              <a:t>came across </a:t>
            </a:r>
            <a:r>
              <a:rPr lang="en-US" dirty="0" smtClean="0"/>
              <a:t>something </a:t>
            </a:r>
            <a:r>
              <a:rPr lang="en-US" dirty="0"/>
              <a:t>I am excited about &amp; thought of you…”</a:t>
            </a:r>
          </a:p>
          <a:p>
            <a:pPr lvl="1"/>
            <a:r>
              <a:rPr lang="en-US" dirty="0" smtClean="0"/>
              <a:t>You’re acknowledging that you want to catch up at a different time, eliciting excitement &amp; bringing their guard down by letting them know it will be quick.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16099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413980"/>
            <a:ext cx="5462324" cy="929529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en-US" sz="4000" dirty="0"/>
              <a:t>Step 2: Share your story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764500"/>
            <a:ext cx="10515600" cy="4705592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dirty="0"/>
              <a:t>	“Let me tell you what’s been happening on my end OR I am not sure if </a:t>
            </a:r>
            <a:r>
              <a:rPr lang="en-US" dirty="0" smtClean="0"/>
              <a:t>you can </a:t>
            </a:r>
            <a:r>
              <a:rPr lang="en-US" dirty="0"/>
              <a:t>relate or </a:t>
            </a:r>
            <a:r>
              <a:rPr lang="en-US" dirty="0" smtClean="0"/>
              <a:t>not, </a:t>
            </a:r>
            <a:r>
              <a:rPr lang="en-US" dirty="0"/>
              <a:t>but here’s what’s been happening with me…” (no longer </a:t>
            </a:r>
            <a:r>
              <a:rPr lang="en-US" dirty="0" smtClean="0"/>
              <a:t>than </a:t>
            </a:r>
            <a:r>
              <a:rPr lang="en-US" dirty="0"/>
              <a:t>90 seconds) </a:t>
            </a:r>
            <a:endParaRPr lang="en-US" dirty="0" smtClean="0"/>
          </a:p>
          <a:p>
            <a:pPr marL="0" lvl="0" indent="0">
              <a:buNone/>
            </a:pPr>
            <a:r>
              <a:rPr lang="en-US" dirty="0" smtClean="0"/>
              <a:t>**60 Second Story**</a:t>
            </a:r>
            <a:endParaRPr lang="en-US" dirty="0"/>
          </a:p>
          <a:p>
            <a:pPr lvl="0"/>
            <a:r>
              <a:rPr lang="en-US" dirty="0"/>
              <a:t>Create CURIOSITY &amp; RELATABILITY </a:t>
            </a:r>
          </a:p>
          <a:p>
            <a:pPr lvl="1"/>
            <a:r>
              <a:rPr lang="en-US" dirty="0"/>
              <a:t>Background/profession </a:t>
            </a:r>
          </a:p>
          <a:p>
            <a:pPr lvl="1"/>
            <a:r>
              <a:rPr lang="en-US" dirty="0"/>
              <a:t>What you didn't like about your background that led you to current company </a:t>
            </a:r>
          </a:p>
          <a:p>
            <a:pPr lvl="1"/>
            <a:r>
              <a:rPr lang="en-US" dirty="0"/>
              <a:t>THIS company/opportunity gave me a solution </a:t>
            </a:r>
          </a:p>
          <a:p>
            <a:pPr lvl="1"/>
            <a:r>
              <a:rPr lang="en-US" dirty="0"/>
              <a:t>Share your results </a:t>
            </a:r>
          </a:p>
          <a:p>
            <a:pPr lvl="0"/>
            <a:r>
              <a:rPr lang="en-US" dirty="0"/>
              <a:t>PRACTICE this A LOT!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36313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56154"/>
            <a:ext cx="10515600" cy="4855716"/>
          </a:xfrm>
        </p:spPr>
        <p:txBody>
          <a:bodyPr>
            <a:normAutofit/>
          </a:bodyPr>
          <a:lstStyle/>
          <a:p>
            <a:r>
              <a:rPr lang="en-US" sz="3600" dirty="0"/>
              <a:t>Step 3: Compliment </a:t>
            </a:r>
            <a:r>
              <a:rPr lang="en-US" sz="3600" dirty="0" smtClean="0"/>
              <a:t>them </a:t>
            </a:r>
            <a:r>
              <a:rPr lang="en-US" dirty="0" smtClean="0"/>
              <a:t>(sincerely)</a:t>
            </a:r>
          </a:p>
          <a:p>
            <a:pPr marL="0" indent="0">
              <a:buNone/>
            </a:pPr>
            <a:endParaRPr lang="en-US" sz="3600" dirty="0"/>
          </a:p>
          <a:p>
            <a:pPr marL="0" lvl="0" indent="0">
              <a:buNone/>
            </a:pPr>
            <a:r>
              <a:rPr lang="en-US" dirty="0" smtClean="0"/>
              <a:t>	“</a:t>
            </a:r>
            <a:r>
              <a:rPr lang="en-US" dirty="0"/>
              <a:t>And I am calling YOU because…” Ex: Motivated, driven, health driven, </a:t>
            </a:r>
            <a:r>
              <a:rPr lang="en-US" dirty="0" err="1"/>
              <a:t>etc</a:t>
            </a:r>
            <a:r>
              <a:rPr lang="en-US" dirty="0"/>
              <a:t> </a:t>
            </a:r>
          </a:p>
          <a:p>
            <a:pPr lvl="1"/>
            <a:r>
              <a:rPr lang="en-US" dirty="0" smtClean="0"/>
              <a:t>Genuinely connect </a:t>
            </a:r>
            <a:r>
              <a:rPr lang="en-US" dirty="0"/>
              <a:t>them to the opportunity </a:t>
            </a:r>
            <a:r>
              <a:rPr lang="en-US" dirty="0" smtClean="0"/>
              <a:t>– why would THEY be good at this &amp; why did you think of THEM. </a:t>
            </a:r>
          </a:p>
          <a:p>
            <a:pPr lvl="1"/>
            <a:r>
              <a:rPr lang="en-US" dirty="0" smtClean="0"/>
              <a:t>Don</a:t>
            </a:r>
            <a:r>
              <a:rPr lang="uk-UA" dirty="0" smtClean="0"/>
              <a:t>’</a:t>
            </a:r>
            <a:r>
              <a:rPr lang="en-US" dirty="0" smtClean="0"/>
              <a:t>t spend too much time here but be specific. </a:t>
            </a:r>
            <a:endParaRPr lang="en-US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29077" y="-148166"/>
            <a:ext cx="3118990" cy="1852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926525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6312877" cy="1325563"/>
          </a:xfrm>
        </p:spPr>
        <p:txBody>
          <a:bodyPr/>
          <a:lstStyle/>
          <a:p>
            <a:r>
              <a:rPr lang="en-US" sz="4000" dirty="0"/>
              <a:t>Step 4: Use these 3 phrases: </a:t>
            </a:r>
            <a:br>
              <a:rPr lang="en-US" sz="4000" dirty="0"/>
            </a:b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lvl="0" indent="-514350">
              <a:buFont typeface="+mj-lt"/>
              <a:buAutoNum type="arabicPeriod"/>
            </a:pPr>
            <a:r>
              <a:rPr lang="en-US" dirty="0"/>
              <a:t>	“It may or may not be for you”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US" dirty="0"/>
              <a:t>	“Would you be open…”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US" dirty="0"/>
              <a:t>	“If I, would you..”</a:t>
            </a:r>
          </a:p>
          <a:p>
            <a:pPr marL="0" indent="0">
              <a:buNone/>
            </a:pPr>
            <a:r>
              <a:rPr lang="en-US" dirty="0"/>
              <a:t> 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**You’re letting them off the hook WHILE inviting them to look closer at what you’re sharing. This helps you avoid being “</a:t>
            </a:r>
            <a:r>
              <a:rPr lang="en-US" dirty="0" err="1" smtClean="0"/>
              <a:t>salesy</a:t>
            </a:r>
            <a:r>
              <a:rPr lang="en-US" dirty="0" smtClean="0"/>
              <a:t>” &amp; keeps you genuine. </a:t>
            </a:r>
            <a:endParaRPr lang="en-US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29077" y="-148166"/>
            <a:ext cx="3118990" cy="1852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647085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9673492" cy="1080721"/>
          </a:xfrm>
        </p:spPr>
        <p:txBody>
          <a:bodyPr>
            <a:normAutofit fontScale="90000"/>
          </a:bodyPr>
          <a:lstStyle/>
          <a:p>
            <a:r>
              <a:rPr lang="en-US" dirty="0"/>
              <a:t>Step 5: Schedule the exposure (3</a:t>
            </a:r>
            <a:r>
              <a:rPr lang="en-US" baseline="30000" dirty="0"/>
              <a:t>rd</a:t>
            </a:r>
            <a:r>
              <a:rPr lang="en-US" dirty="0"/>
              <a:t> party tools)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95231"/>
            <a:ext cx="10515600" cy="4281732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Schedule </a:t>
            </a:r>
            <a:r>
              <a:rPr lang="en-US" dirty="0"/>
              <a:t>a specific time for them to </a:t>
            </a:r>
            <a:r>
              <a:rPr lang="en-US" dirty="0" smtClean="0"/>
              <a:t>watch</a:t>
            </a:r>
          </a:p>
          <a:p>
            <a:pPr marL="0" lvl="0" indent="0">
              <a:buNone/>
            </a:pPr>
            <a:r>
              <a:rPr lang="en-US" dirty="0" smtClean="0"/>
              <a:t>“</a:t>
            </a:r>
            <a:r>
              <a:rPr lang="en-US" dirty="0"/>
              <a:t>Do you have a couple of minutes right now?” </a:t>
            </a:r>
          </a:p>
          <a:p>
            <a:pPr marL="0" lvl="0" indent="0">
              <a:buNone/>
            </a:pPr>
            <a:r>
              <a:rPr lang="en-US" dirty="0" smtClean="0"/>
              <a:t>“</a:t>
            </a:r>
            <a:r>
              <a:rPr lang="en-US" dirty="0"/>
              <a:t>When might you have time</a:t>
            </a:r>
            <a:r>
              <a:rPr lang="en-US" dirty="0" smtClean="0"/>
              <a:t>?”</a:t>
            </a:r>
          </a:p>
          <a:p>
            <a:r>
              <a:rPr lang="en-US" dirty="0" smtClean="0"/>
              <a:t>Schedule a follow up call (3 way) or meeting to answer questions </a:t>
            </a:r>
          </a:p>
          <a:p>
            <a:pPr marL="0" lv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Call is DONE - GET </a:t>
            </a:r>
            <a:r>
              <a:rPr lang="en-US" dirty="0"/>
              <a:t>OFF THE PHONE </a:t>
            </a:r>
            <a:r>
              <a:rPr lang="en-US" dirty="0" smtClean="0">
                <a:sym typeface="Wingdings"/>
              </a:rPr>
              <a:t> 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 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3231" y="4580141"/>
            <a:ext cx="3118990" cy="1852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505175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757749"/>
            <a:ext cx="10515600" cy="1021223"/>
          </a:xfrm>
        </p:spPr>
        <p:txBody>
          <a:bodyPr>
            <a:noAutofit/>
          </a:bodyPr>
          <a:lstStyle/>
          <a:p>
            <a:pPr lvl="0" algn="ctr"/>
            <a:r>
              <a:rPr lang="en-US" b="1" u="sng" dirty="0"/>
              <a:t>Invite call + Expert </a:t>
            </a:r>
            <a:r>
              <a:rPr lang="en-US" b="1" u="sng" dirty="0" smtClean="0"/>
              <a:t>call (3 Way Calls)  </a:t>
            </a:r>
            <a:r>
              <a:rPr lang="en-US" b="1" dirty="0"/>
              <a:t/>
            </a:r>
            <a:br>
              <a:rPr lang="en-US" b="1" dirty="0"/>
            </a:b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778971"/>
            <a:ext cx="10515600" cy="4397991"/>
          </a:xfrm>
        </p:spPr>
        <p:txBody>
          <a:bodyPr/>
          <a:lstStyle/>
          <a:p>
            <a:pPr marL="0" indent="0">
              <a:buNone/>
            </a:pPr>
            <a:endParaRPr lang="en-US" sz="3000" dirty="0"/>
          </a:p>
          <a:p>
            <a:pPr lvl="1"/>
            <a:r>
              <a:rPr lang="en-US" sz="3500" dirty="0" smtClean="0"/>
              <a:t>Connect</a:t>
            </a:r>
            <a:r>
              <a:rPr lang="en-US" sz="3500" dirty="0"/>
              <a:t>, share, connect &amp; expose</a:t>
            </a:r>
          </a:p>
          <a:p>
            <a:pPr lvl="1"/>
            <a:r>
              <a:rPr lang="en-US" sz="3500" dirty="0"/>
              <a:t>Find out what they liked best, answer questions, &amp; ask if they’re ready</a:t>
            </a:r>
          </a:p>
          <a:p>
            <a:pPr lvl="1"/>
            <a:r>
              <a:rPr lang="en-US" sz="3500" dirty="0"/>
              <a:t>Keep it </a:t>
            </a:r>
            <a:r>
              <a:rPr lang="en-US" sz="3500" dirty="0" smtClean="0"/>
              <a:t>simple, </a:t>
            </a:r>
            <a:r>
              <a:rPr lang="en-US" sz="3500" dirty="0"/>
              <a:t>clear &amp; brief – you’re sorting, NOT selling. </a:t>
            </a:r>
          </a:p>
          <a:p>
            <a:pPr lvl="1"/>
            <a:r>
              <a:rPr lang="en-US" sz="3500" dirty="0"/>
              <a:t>Get comfortable being uncomfortable </a:t>
            </a:r>
            <a:r>
              <a:rPr lang="en-US" sz="3500" dirty="0">
                <a:sym typeface="Wingdings"/>
              </a:rPr>
              <a:t></a:t>
            </a:r>
            <a:r>
              <a:rPr lang="en-US" sz="3500" dirty="0"/>
              <a:t> 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94580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0297" y="408354"/>
            <a:ext cx="11768286" cy="646331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none" rtlCol="0">
            <a:spAutoFit/>
          </a:bodyPr>
          <a:lstStyle/>
          <a:p>
            <a:r>
              <a:rPr lang="en-US" sz="3600" dirty="0" smtClean="0"/>
              <a:t>What to Expect at the Shaklee Global Conference in Orlando…</a:t>
            </a:r>
            <a:endParaRPr lang="en-US" sz="3600" dirty="0"/>
          </a:p>
        </p:txBody>
      </p:sp>
      <p:sp>
        <p:nvSpPr>
          <p:cNvPr id="3" name="TextBox 2"/>
          <p:cNvSpPr txBox="1"/>
          <p:nvPr/>
        </p:nvSpPr>
        <p:spPr>
          <a:xfrm>
            <a:off x="1184366" y="1846217"/>
            <a:ext cx="10004470" cy="341632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Expect to make new friends!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Expect to have fun!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Expect to be motivated by speakers such as Astronaut Captains Mark Kelly </a:t>
            </a:r>
          </a:p>
          <a:p>
            <a:pPr lvl="1"/>
            <a:r>
              <a:rPr lang="en-US" sz="2400" dirty="0"/>
              <a:t>	</a:t>
            </a:r>
            <a:r>
              <a:rPr lang="en-US" sz="2400" dirty="0" smtClean="0"/>
              <a:t>&amp; Captain Scott Kelly!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Expect to take lots of notes!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Expect to make new </a:t>
            </a:r>
            <a:r>
              <a:rPr lang="en-US" sz="2400" dirty="0" smtClean="0"/>
              <a:t>goals</a:t>
            </a:r>
            <a:r>
              <a:rPr lang="en-US" sz="2400" dirty="0"/>
              <a:t>!</a:t>
            </a:r>
            <a:endParaRPr lang="en-US" sz="2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Expect to be inspired and in awe of how many </a:t>
            </a:r>
          </a:p>
          <a:p>
            <a:r>
              <a:rPr lang="en-US" sz="2400" dirty="0"/>
              <a:t>	</a:t>
            </a:r>
            <a:r>
              <a:rPr lang="en-US" sz="2400" dirty="0" smtClean="0"/>
              <a:t>people cross the stage for different levels </a:t>
            </a:r>
          </a:p>
          <a:p>
            <a:r>
              <a:rPr lang="en-US" sz="2400" dirty="0"/>
              <a:t>	</a:t>
            </a:r>
            <a:r>
              <a:rPr lang="en-US" sz="2400" dirty="0" smtClean="0"/>
              <a:t>of achievement!</a:t>
            </a:r>
            <a:endParaRPr lang="en-US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4098" y="2940256"/>
            <a:ext cx="38100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67627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41983"/>
            <a:ext cx="10515600" cy="1563355"/>
          </a:xfrm>
        </p:spPr>
        <p:txBody>
          <a:bodyPr>
            <a:noAutofit/>
          </a:bodyPr>
          <a:lstStyle/>
          <a:p>
            <a:r>
              <a:rPr lang="en-US" sz="4500" b="1" dirty="0"/>
              <a:t>3 Way Calls</a:t>
            </a:r>
            <a:r>
              <a:rPr lang="en-US" sz="4500" b="1" dirty="0" smtClean="0"/>
              <a:t>: Let’s break it </a:t>
            </a:r>
            <a:r>
              <a:rPr lang="en-US" sz="4500" b="1" dirty="0" smtClean="0"/>
              <a:t>down</a:t>
            </a:r>
            <a:r>
              <a:rPr lang="is-IS" sz="4500" b="1" dirty="0" smtClean="0"/>
              <a:t>…</a:t>
            </a:r>
            <a:r>
              <a:rPr lang="en-US" sz="4500" dirty="0"/>
              <a:t/>
            </a:r>
            <a:br>
              <a:rPr lang="en-US" sz="4500" dirty="0"/>
            </a:br>
            <a:endParaRPr lang="en-US" sz="4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198468"/>
            <a:ext cx="10515600" cy="407938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CALLER’S ROLE: </a:t>
            </a:r>
            <a:endParaRPr lang="en-US" dirty="0"/>
          </a:p>
          <a:p>
            <a:pPr lvl="0"/>
            <a:r>
              <a:rPr lang="en-US" dirty="0"/>
              <a:t>Determine call type</a:t>
            </a:r>
          </a:p>
          <a:p>
            <a:pPr lvl="0"/>
            <a:r>
              <a:rPr lang="en-US" dirty="0"/>
              <a:t>Make sure you know how to </a:t>
            </a:r>
            <a:r>
              <a:rPr lang="en-US" dirty="0" smtClean="0"/>
              <a:t>initiate </a:t>
            </a:r>
            <a:r>
              <a:rPr lang="en-US" dirty="0"/>
              <a:t>a 3 way </a:t>
            </a:r>
            <a:r>
              <a:rPr lang="en-US" dirty="0" smtClean="0"/>
              <a:t>call on your phone </a:t>
            </a:r>
            <a:r>
              <a:rPr lang="en-US" dirty="0"/>
              <a:t>;) </a:t>
            </a:r>
          </a:p>
          <a:p>
            <a:pPr lvl="0"/>
            <a:r>
              <a:rPr lang="en-US" dirty="0"/>
              <a:t>Have prospect on the phone &amp; then call expert</a:t>
            </a:r>
          </a:p>
          <a:p>
            <a:pPr lvl="0"/>
            <a:r>
              <a:rPr lang="en-US" dirty="0"/>
              <a:t>Make brief introduction – share what prospect liked best &amp; shut up. </a:t>
            </a:r>
          </a:p>
          <a:p>
            <a:pPr marL="0" indent="0">
              <a:buNone/>
            </a:pPr>
            <a:r>
              <a:rPr lang="en-US" dirty="0" smtClean="0">
                <a:sym typeface="Wingdings"/>
              </a:rPr>
              <a:t>          </a:t>
            </a:r>
            <a:r>
              <a:rPr lang="en-US" dirty="0" smtClean="0"/>
              <a:t> </a:t>
            </a:r>
            <a:r>
              <a:rPr lang="en-US" dirty="0"/>
              <a:t>HIT MUTE</a:t>
            </a:r>
          </a:p>
          <a:p>
            <a:pPr lvl="0"/>
            <a:r>
              <a:rPr lang="en-US" dirty="0"/>
              <a:t>Do not interrupt – it discounts the expert. 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189699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500" b="1" dirty="0"/>
              <a:t>3 Way Calls: Let’s break it </a:t>
            </a:r>
            <a:r>
              <a:rPr lang="en-US" sz="4500" b="1" dirty="0" smtClean="0"/>
              <a:t>down</a:t>
            </a:r>
            <a:r>
              <a:rPr lang="is-IS" sz="4500" b="1" dirty="0"/>
              <a:t>…</a:t>
            </a:r>
            <a:endParaRPr lang="en-US" sz="45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EXPERT’S ROLE: </a:t>
            </a:r>
            <a:endParaRPr lang="en-US" dirty="0"/>
          </a:p>
          <a:p>
            <a:pPr lvl="0"/>
            <a:r>
              <a:rPr lang="en-US" dirty="0"/>
              <a:t>Introduce yourself &amp; reaffirm what they liked best </a:t>
            </a:r>
          </a:p>
          <a:p>
            <a:pPr lvl="0"/>
            <a:r>
              <a:rPr lang="en-US" dirty="0"/>
              <a:t>Share story (brief) </a:t>
            </a:r>
          </a:p>
          <a:p>
            <a:pPr lvl="0"/>
            <a:r>
              <a:rPr lang="en-US" dirty="0"/>
              <a:t>“Do you have any specific questions” – Answer them clearly &amp; quickly </a:t>
            </a:r>
          </a:p>
          <a:p>
            <a:pPr lvl="0"/>
            <a:r>
              <a:rPr lang="en-US" dirty="0"/>
              <a:t>“Do you see this as an opportunity for yourself?”</a:t>
            </a:r>
          </a:p>
          <a:p>
            <a:pPr lvl="0"/>
            <a:r>
              <a:rPr lang="en-US" dirty="0"/>
              <a:t>“Are you ready to get started?”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390914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“Coffee” D</a:t>
            </a:r>
            <a:r>
              <a:rPr lang="en-US" dirty="0" smtClean="0"/>
              <a:t>ates/Appointments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79420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 smtClean="0"/>
              <a:t>What to bring:</a:t>
            </a:r>
          </a:p>
          <a:p>
            <a:r>
              <a:rPr lang="en-US" sz="2400" dirty="0" smtClean="0"/>
              <a:t>Product Guide , especially if not a business meeting</a:t>
            </a:r>
          </a:p>
          <a:p>
            <a:r>
              <a:rPr lang="en-US" sz="2400" dirty="0" smtClean="0"/>
              <a:t>Computer to show a video or power point     OR</a:t>
            </a:r>
          </a:p>
          <a:p>
            <a:r>
              <a:rPr lang="en-US" sz="2400" dirty="0" smtClean="0"/>
              <a:t>Print a power point of the Shaklee Opportunity ( personalized with photos of your story .. And perhaps </a:t>
            </a:r>
            <a:r>
              <a:rPr lang="en-US" sz="2400" dirty="0"/>
              <a:t>p</a:t>
            </a:r>
            <a:r>
              <a:rPr lang="en-US" sz="2400" dirty="0" smtClean="0"/>
              <a:t>hotos of  your team, </a:t>
            </a:r>
            <a:r>
              <a:rPr lang="en-US" sz="2400" dirty="0" err="1" smtClean="0"/>
              <a:t>upline</a:t>
            </a:r>
            <a:r>
              <a:rPr lang="en-US" sz="2400" dirty="0" smtClean="0"/>
              <a:t> or </a:t>
            </a:r>
            <a:r>
              <a:rPr lang="en-US" sz="2400" dirty="0" err="1" smtClean="0"/>
              <a:t>downline</a:t>
            </a:r>
            <a:r>
              <a:rPr lang="en-US" sz="2400" dirty="0" smtClean="0"/>
              <a:t>, </a:t>
            </a:r>
            <a:r>
              <a:rPr lang="en-US" sz="2400" dirty="0" err="1" smtClean="0"/>
              <a:t>etc</a:t>
            </a:r>
            <a:r>
              <a:rPr lang="en-US" sz="2400" dirty="0" smtClean="0"/>
              <a:t> ) 		Print 1 slide per page and UPS store will bind them into a book for $5</a:t>
            </a:r>
          </a:p>
          <a:p>
            <a:r>
              <a:rPr lang="en-US" sz="2400" dirty="0" smtClean="0"/>
              <a:t>Keep samples to share handy </a:t>
            </a:r>
            <a:r>
              <a:rPr lang="is-IS" sz="2400" dirty="0" smtClean="0"/>
              <a:t>…  L</a:t>
            </a:r>
            <a:r>
              <a:rPr lang="en-US" sz="2400" dirty="0" err="1" smtClean="0"/>
              <a:t>i</a:t>
            </a:r>
            <a:r>
              <a:rPr lang="is-IS" sz="2400" dirty="0" smtClean="0"/>
              <a:t>fe Shake envelopes, Energy </a:t>
            </a:r>
            <a:r>
              <a:rPr lang="is-IS" sz="2400" dirty="0" smtClean="0"/>
              <a:t>Tea, </a:t>
            </a:r>
            <a:r>
              <a:rPr lang="is-IS" sz="2400" dirty="0" smtClean="0"/>
              <a:t>Energy Chews, Basic H sample, P</a:t>
            </a:r>
            <a:r>
              <a:rPr lang="en-US" sz="2400" dirty="0" smtClean="0"/>
              <a:t>a</a:t>
            </a:r>
            <a:r>
              <a:rPr lang="is-IS" sz="2400" dirty="0" smtClean="0"/>
              <a:t>in and M</a:t>
            </a:r>
            <a:r>
              <a:rPr lang="en-US" sz="2400" dirty="0" smtClean="0"/>
              <a:t>u</a:t>
            </a:r>
            <a:r>
              <a:rPr lang="is-IS" sz="2400" dirty="0" smtClean="0"/>
              <a:t>scle Cream, Vitalizer strip to show, etc 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7948008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06478"/>
            <a:ext cx="10515600" cy="1032388"/>
          </a:xfrm>
        </p:spPr>
        <p:txBody>
          <a:bodyPr/>
          <a:lstStyle/>
          <a:p>
            <a:pPr algn="ctr"/>
            <a:r>
              <a:rPr lang="en-US" dirty="0"/>
              <a:t>“Coffee” </a:t>
            </a:r>
            <a:r>
              <a:rPr lang="en-US" dirty="0" smtClean="0"/>
              <a:t>Dates/Appointments: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71600"/>
            <a:ext cx="10515600" cy="5353665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Start by building rapport </a:t>
            </a:r>
          </a:p>
          <a:p>
            <a:pPr lvl="1"/>
            <a:r>
              <a:rPr lang="en-US" dirty="0" smtClean="0"/>
              <a:t>Asking probing questions &amp; listening for hot buttons</a:t>
            </a:r>
          </a:p>
          <a:p>
            <a:pPr lvl="1"/>
            <a:r>
              <a:rPr lang="en-US" dirty="0" smtClean="0"/>
              <a:t>Questions about work, life, freedom, health, </a:t>
            </a:r>
            <a:r>
              <a:rPr lang="en-US" dirty="0" err="1" smtClean="0"/>
              <a:t>etc</a:t>
            </a:r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5 minutes max </a:t>
            </a:r>
          </a:p>
          <a:p>
            <a:r>
              <a:rPr lang="en-US" dirty="0" smtClean="0"/>
              <a:t> Transition into presentation by sharing personal story </a:t>
            </a:r>
          </a:p>
          <a:p>
            <a:pPr lvl="1"/>
            <a:r>
              <a:rPr lang="en-US" dirty="0" smtClean="0"/>
              <a:t>“Well, Bob – I can really relate to some of the things you’re telling me which is why we are here</a:t>
            </a:r>
            <a:r>
              <a:rPr lang="is-IS" dirty="0" smtClean="0"/>
              <a:t>…STORY” </a:t>
            </a:r>
            <a:endParaRPr lang="en-US" dirty="0" smtClean="0"/>
          </a:p>
          <a:p>
            <a:pPr lvl="1"/>
            <a:r>
              <a:rPr lang="en-US" dirty="0" smtClean="0"/>
              <a:t>5 minutes max</a:t>
            </a:r>
          </a:p>
          <a:p>
            <a:r>
              <a:rPr lang="en-US" dirty="0" smtClean="0"/>
              <a:t>Use 3</a:t>
            </a:r>
            <a:r>
              <a:rPr lang="en-US" baseline="30000" dirty="0" smtClean="0"/>
              <a:t>rd</a:t>
            </a:r>
            <a:r>
              <a:rPr lang="en-US" dirty="0" smtClean="0"/>
              <a:t> party tools for presentation </a:t>
            </a:r>
          </a:p>
          <a:p>
            <a:pPr lvl="1"/>
            <a:r>
              <a:rPr lang="en-US" dirty="0" smtClean="0"/>
              <a:t>Ask questions THROUGHOUT – </a:t>
            </a:r>
            <a:r>
              <a:rPr lang="en-US" dirty="0" smtClean="0"/>
              <a:t>“Does </a:t>
            </a:r>
            <a:r>
              <a:rPr lang="en-US" dirty="0" smtClean="0"/>
              <a:t>that make sense?” “Has that happened to you?” </a:t>
            </a:r>
          </a:p>
          <a:p>
            <a:pPr marL="457200" lvl="1" indent="0">
              <a:buNone/>
            </a:pPr>
            <a:endParaRPr lang="en-US" dirty="0" smtClean="0"/>
          </a:p>
          <a:p>
            <a:pPr marL="457200" lvl="1" indent="0" algn="ctr">
              <a:buNone/>
            </a:pPr>
            <a:r>
              <a:rPr lang="en-US" dirty="0" smtClean="0"/>
              <a:t>**Keep </a:t>
            </a:r>
            <a:r>
              <a:rPr lang="en-US" dirty="0"/>
              <a:t>it brief &amp; clear </a:t>
            </a:r>
            <a:r>
              <a:rPr lang="en-US" dirty="0" smtClean="0"/>
              <a:t>Keep </a:t>
            </a:r>
            <a:r>
              <a:rPr lang="en-US" dirty="0"/>
              <a:t>the conversation moving along &amp; </a:t>
            </a:r>
            <a:r>
              <a:rPr lang="en-US" dirty="0" smtClean="0"/>
              <a:t>flowing** </a:t>
            </a:r>
            <a:endParaRPr lang="en-US" dirty="0"/>
          </a:p>
          <a:p>
            <a:pPr marL="457200" lvl="1" indent="0" algn="ctr">
              <a:buNone/>
            </a:pPr>
            <a:r>
              <a:rPr lang="en-US" dirty="0" smtClean="0"/>
              <a:t>**You want to keep this meeting under 1 hour** 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130281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4105031" cy="1325563"/>
          </a:xfrm>
          <a:ln>
            <a:solidFill>
              <a:schemeClr val="accent2">
                <a:lumMod val="75000"/>
              </a:schemeClr>
            </a:solidFill>
          </a:ln>
        </p:spPr>
        <p:txBody>
          <a:bodyPr/>
          <a:lstStyle/>
          <a:p>
            <a:pPr algn="ctr"/>
            <a:r>
              <a:rPr lang="en-US" dirty="0" smtClean="0"/>
              <a:t>CLOSING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168769"/>
            <a:ext cx="10515600" cy="4008194"/>
          </a:xfrm>
        </p:spPr>
        <p:txBody>
          <a:bodyPr/>
          <a:lstStyle/>
          <a:p>
            <a:pPr lvl="1"/>
            <a:r>
              <a:rPr lang="en-US" dirty="0" smtClean="0"/>
              <a:t>Make it a natural progression at the end of the presentation </a:t>
            </a:r>
          </a:p>
          <a:p>
            <a:pPr lvl="2"/>
            <a:r>
              <a:rPr lang="en-US" dirty="0" smtClean="0"/>
              <a:t>“What did you like best?” </a:t>
            </a:r>
          </a:p>
          <a:p>
            <a:pPr lvl="1"/>
            <a:r>
              <a:rPr lang="en-US" dirty="0" smtClean="0"/>
              <a:t>Ask </a:t>
            </a:r>
            <a:r>
              <a:rPr lang="en-US" dirty="0"/>
              <a:t>THEM questions that make them think (become a consultant) </a:t>
            </a:r>
            <a:endParaRPr lang="en-US" dirty="0" smtClean="0"/>
          </a:p>
          <a:p>
            <a:pPr lvl="2"/>
            <a:r>
              <a:rPr lang="en-US" dirty="0" smtClean="0"/>
              <a:t>Scaling for interest </a:t>
            </a:r>
            <a:endParaRPr lang="en-US" dirty="0"/>
          </a:p>
          <a:p>
            <a:pPr lvl="2"/>
            <a:r>
              <a:rPr lang="en-US" dirty="0"/>
              <a:t>“If you could change one thing about your health, what would it be?” </a:t>
            </a:r>
          </a:p>
          <a:p>
            <a:pPr lvl="2"/>
            <a:r>
              <a:rPr lang="en-US" dirty="0"/>
              <a:t>“What would you do with an extra $500/month” </a:t>
            </a:r>
          </a:p>
          <a:p>
            <a:pPr lvl="2"/>
            <a:r>
              <a:rPr lang="en-US" dirty="0"/>
              <a:t>“How much money would you need to make for this to be worthwhile?” </a:t>
            </a:r>
          </a:p>
          <a:p>
            <a:pPr lvl="2"/>
            <a:r>
              <a:rPr lang="en-US" dirty="0"/>
              <a:t>“If I could show you how to be successful, would you do it? </a:t>
            </a:r>
            <a:endParaRPr lang="en-US" dirty="0" smtClean="0"/>
          </a:p>
          <a:p>
            <a:pPr lvl="1"/>
            <a:r>
              <a:rPr lang="en-US" dirty="0" smtClean="0"/>
              <a:t>Schedule a follow up – ALWAYS schedule a follow up </a:t>
            </a:r>
            <a:endParaRPr lang="en-US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29077" y="-148166"/>
            <a:ext cx="3118990" cy="1852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525726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035692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697279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4500" b="1" dirty="0"/>
              <a:t>Handling </a:t>
            </a:r>
            <a:r>
              <a:rPr lang="en-US" sz="4500" b="1" dirty="0" smtClean="0"/>
              <a:t>Objections </a:t>
            </a:r>
            <a:r>
              <a:rPr lang="en-US" sz="4000" dirty="0"/>
              <a:t/>
            </a:r>
            <a:br>
              <a:rPr lang="en-US" sz="4000" dirty="0"/>
            </a:b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0516" y="2022842"/>
            <a:ext cx="10743284" cy="4591196"/>
          </a:xfrm>
        </p:spPr>
        <p:txBody>
          <a:bodyPr/>
          <a:lstStyle/>
          <a:p>
            <a:pPr marL="0" indent="0" algn="ctr">
              <a:buNone/>
            </a:pPr>
            <a:r>
              <a:rPr lang="en-US" sz="3500" dirty="0" smtClean="0"/>
              <a:t>Your belief/dream HAS TO BE bigger than their </a:t>
            </a:r>
            <a:r>
              <a:rPr lang="en-US" sz="3500" dirty="0" smtClean="0"/>
              <a:t>objection.</a:t>
            </a:r>
            <a:endParaRPr lang="en-US" sz="3500" dirty="0" smtClean="0"/>
          </a:p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r>
              <a:rPr lang="en-US" dirty="0" smtClean="0"/>
              <a:t>*Objections are natural &amp; not a negative reflection on you </a:t>
            </a:r>
          </a:p>
          <a:p>
            <a:pPr marL="0" indent="0" algn="ctr">
              <a:buNone/>
            </a:pPr>
            <a:r>
              <a:rPr lang="en-US" dirty="0" smtClean="0"/>
              <a:t>*Act like a consultant – they are coming to you for advice </a:t>
            </a:r>
          </a:p>
          <a:p>
            <a:pPr marL="0" indent="0" algn="ctr">
              <a:buNone/>
            </a:pPr>
            <a:r>
              <a:rPr lang="en-US" dirty="0" smtClean="0"/>
              <a:t>*Your goal is to EDUCATE &amp; provide understanding – Feel/felt/found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194642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Common </a:t>
            </a:r>
            <a:r>
              <a:rPr lang="en-US" dirty="0" smtClean="0"/>
              <a:t>Objections</a:t>
            </a:r>
            <a:r>
              <a:rPr lang="en-US" dirty="0" smtClean="0"/>
              <a:t>: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Money </a:t>
            </a:r>
          </a:p>
          <a:p>
            <a:pPr lvl="1"/>
            <a:r>
              <a:rPr lang="en-US" dirty="0" smtClean="0"/>
              <a:t>“Tell me this – do you really want to do it?” YES “What can we do to make this work for you?”</a:t>
            </a:r>
          </a:p>
          <a:p>
            <a:pPr lvl="1"/>
            <a:r>
              <a:rPr lang="en-US" dirty="0" smtClean="0"/>
              <a:t>“If money wasn’t an issue, would you get started today?” You will understand their true interest here</a:t>
            </a:r>
            <a:r>
              <a:rPr lang="is-IS" dirty="0" smtClean="0"/>
              <a:t>…work with them if the answer is YES </a:t>
            </a:r>
            <a:endParaRPr lang="en-US" dirty="0" smtClean="0"/>
          </a:p>
          <a:p>
            <a:pPr lvl="1"/>
            <a:r>
              <a:rPr lang="en-US" dirty="0" smtClean="0"/>
              <a:t>“How much longer do you want to have that problem?” (friend) </a:t>
            </a:r>
          </a:p>
          <a:p>
            <a:r>
              <a:rPr lang="en-US" dirty="0" smtClean="0"/>
              <a:t>TIME</a:t>
            </a:r>
          </a:p>
          <a:p>
            <a:pPr lvl="1"/>
            <a:r>
              <a:rPr lang="en-US" dirty="0" smtClean="0"/>
              <a:t>“If you keep doing what you’re doing for the next 5 years</a:t>
            </a:r>
            <a:r>
              <a:rPr lang="is-IS" dirty="0" smtClean="0"/>
              <a:t>…will that ever change?”</a:t>
            </a:r>
          </a:p>
          <a:p>
            <a:pPr lvl="1"/>
            <a:r>
              <a:rPr lang="is-IS" dirty="0" smtClean="0"/>
              <a:t>“Do you want to keep spending all your time building someone </a:t>
            </a:r>
            <a:r>
              <a:rPr lang="is-IS" dirty="0" smtClean="0"/>
              <a:t>else’s </a:t>
            </a:r>
            <a:r>
              <a:rPr lang="is-IS" dirty="0" smtClean="0"/>
              <a:t>dreams or start building your own?” (Friend)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29077" y="-148166"/>
            <a:ext cx="3118990" cy="1852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526128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Common </a:t>
            </a:r>
            <a:r>
              <a:rPr lang="en-US" dirty="0" smtClean="0"/>
              <a:t>Objections</a:t>
            </a:r>
            <a:r>
              <a:rPr lang="en-US" dirty="0"/>
              <a:t>: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Pyramid Scheme</a:t>
            </a:r>
          </a:p>
          <a:p>
            <a:pPr lvl="1"/>
            <a:r>
              <a:rPr lang="en-US" dirty="0" smtClean="0"/>
              <a:t>“What do you mean by pyramid scheme?” “By your definition, NO.” </a:t>
            </a:r>
          </a:p>
          <a:p>
            <a:r>
              <a:rPr lang="en-US" dirty="0" smtClean="0"/>
              <a:t>I’m not a salesperson </a:t>
            </a:r>
          </a:p>
          <a:p>
            <a:pPr lvl="1"/>
            <a:r>
              <a:rPr lang="en-US" dirty="0" smtClean="0"/>
              <a:t>“Good! Then I won’t have to </a:t>
            </a:r>
            <a:r>
              <a:rPr lang="en-US" dirty="0" smtClean="0"/>
              <a:t>un-train </a:t>
            </a:r>
            <a:r>
              <a:rPr lang="en-US" dirty="0" smtClean="0"/>
              <a:t>you!”</a:t>
            </a:r>
          </a:p>
          <a:p>
            <a:pPr lvl="1"/>
            <a:r>
              <a:rPr lang="en-US" dirty="0" smtClean="0"/>
              <a:t>“Have you ever recommended a movie or restaurant to someone?” 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***If you have identified they are not interested, </a:t>
            </a:r>
            <a:r>
              <a:rPr lang="en-US" dirty="0" smtClean="0"/>
              <a:t>transition </a:t>
            </a:r>
            <a:r>
              <a:rPr lang="en-US" dirty="0" smtClean="0"/>
              <a:t>to product use. When they have a positive experience – you can </a:t>
            </a:r>
            <a:r>
              <a:rPr lang="en-US" dirty="0" smtClean="0"/>
              <a:t>re-address </a:t>
            </a:r>
            <a:r>
              <a:rPr lang="en-US" dirty="0" smtClean="0"/>
              <a:t>the opportunity – “Get paid to share what you love!”** </a:t>
            </a:r>
          </a:p>
          <a:p>
            <a:pPr lvl="1"/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29077" y="-148166"/>
            <a:ext cx="3118990" cy="1852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07312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2736" y="365125"/>
            <a:ext cx="6474542" cy="1325563"/>
          </a:xfrm>
        </p:spPr>
        <p:txBody>
          <a:bodyPr>
            <a:normAutofit/>
          </a:bodyPr>
          <a:lstStyle/>
          <a:p>
            <a:pPr algn="ctr"/>
            <a:r>
              <a:rPr lang="en-US" sz="5000" b="1" u="sng" dirty="0" smtClean="0"/>
              <a:t>You’re Sorting Apples </a:t>
            </a:r>
            <a:endParaRPr lang="en-US" sz="5000" b="1" u="sng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3992" y="627216"/>
            <a:ext cx="4877416" cy="3251610"/>
          </a:xfrm>
        </p:spPr>
      </p:pic>
      <p:sp>
        <p:nvSpPr>
          <p:cNvPr id="5" name="TextBox 4"/>
          <p:cNvSpPr txBox="1"/>
          <p:nvPr/>
        </p:nvSpPr>
        <p:spPr>
          <a:xfrm>
            <a:off x="132736" y="1690688"/>
            <a:ext cx="6474542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dirty="0" smtClean="0"/>
              <a:t>Remember that you are SORTING apples – it is not your job to decide for others that this is for them</a:t>
            </a:r>
            <a:r>
              <a:rPr lang="is-IS" sz="3500" dirty="0" smtClean="0"/>
              <a:t>…it is only your job to share the information, your beliefs &amp; your </a:t>
            </a:r>
            <a:r>
              <a:rPr lang="is-IS" sz="3500" dirty="0" smtClean="0"/>
              <a:t>excitement</a:t>
            </a:r>
            <a:r>
              <a:rPr lang="is-IS" sz="3500" dirty="0" smtClean="0"/>
              <a:t>. YOU WILL FIND YOUR PEOPLE...but only if you are sorting! </a:t>
            </a:r>
            <a:endParaRPr lang="en-US" sz="3500" dirty="0"/>
          </a:p>
        </p:txBody>
      </p:sp>
    </p:spTree>
    <p:extLst>
      <p:ext uri="{BB962C8B-B14F-4D97-AF65-F5344CB8AC3E}">
        <p14:creationId xmlns:p14="http://schemas.microsoft.com/office/powerpoint/2010/main" val="63920704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4548029" cy="1036403"/>
          </a:xfrm>
          <a:ln>
            <a:solidFill>
              <a:schemeClr val="accent2"/>
            </a:solidFill>
          </a:ln>
        </p:spPr>
        <p:txBody>
          <a:bodyPr>
            <a:normAutofit/>
          </a:bodyPr>
          <a:lstStyle/>
          <a:p>
            <a:pPr algn="ctr"/>
            <a:r>
              <a:rPr lang="en-US" sz="3600" dirty="0" smtClean="0"/>
              <a:t>Action Steps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343" y="2295342"/>
            <a:ext cx="10515600" cy="3420676"/>
          </a:xfrm>
        </p:spPr>
        <p:txBody>
          <a:bodyPr>
            <a:normAutofit/>
          </a:bodyPr>
          <a:lstStyle/>
          <a:p>
            <a:r>
              <a:rPr lang="en-US" sz="2400" dirty="0"/>
              <a:t>Send FB  messages to 10 people this week on non-Shaklee topics.   </a:t>
            </a:r>
          </a:p>
          <a:p>
            <a:pPr marL="0" indent="0">
              <a:buNone/>
            </a:pPr>
            <a:r>
              <a:rPr lang="en-US" sz="2400" dirty="0"/>
              <a:t>	 ex – Hey  I saw you had a baby .. How are you doing?</a:t>
            </a:r>
          </a:p>
          <a:p>
            <a:pPr marL="0" indent="0">
              <a:buNone/>
            </a:pPr>
            <a:r>
              <a:rPr lang="en-US" sz="2400" dirty="0"/>
              <a:t>	ex – Loved your post about your vacation .. Looked like you had fun</a:t>
            </a:r>
            <a:r>
              <a:rPr lang="en-US" sz="2400" dirty="0" smtClean="0"/>
              <a:t>.</a:t>
            </a:r>
          </a:p>
          <a:p>
            <a:pPr marL="0" indent="0">
              <a:buNone/>
            </a:pPr>
            <a:endParaRPr lang="en-US" sz="2400" dirty="0"/>
          </a:p>
          <a:p>
            <a:r>
              <a:rPr lang="en-US" sz="2400" dirty="0"/>
              <a:t>Select 3 people you previously sent information without a conversation and set up a phone call or appointment .. And” take it off line”.</a:t>
            </a:r>
          </a:p>
          <a:p>
            <a:pPr marL="0" indent="0">
              <a:buNone/>
            </a:pPr>
            <a:endParaRPr lang="en-US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29077" y="-148166"/>
            <a:ext cx="3118990" cy="1852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66830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38300" y="978952"/>
            <a:ext cx="7527061" cy="769441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none" rtlCol="0">
            <a:spAutoFit/>
          </a:bodyPr>
          <a:lstStyle/>
          <a:p>
            <a:r>
              <a:rPr lang="en-US" sz="4400" dirty="0" smtClean="0"/>
              <a:t>Tips for the Global Conference…</a:t>
            </a:r>
            <a:endParaRPr lang="en-US" sz="4400" dirty="0"/>
          </a:p>
        </p:txBody>
      </p:sp>
      <p:sp>
        <p:nvSpPr>
          <p:cNvPr id="3" name="TextBox 2"/>
          <p:cNvSpPr txBox="1"/>
          <p:nvPr/>
        </p:nvSpPr>
        <p:spPr>
          <a:xfrm>
            <a:off x="136040" y="2589049"/>
            <a:ext cx="11852155" cy="4062651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Try to register on Wednesday once at the convention center – you won’t want to miss anything on </a:t>
            </a:r>
          </a:p>
          <a:p>
            <a:r>
              <a:rPr lang="en-US" sz="2000" dirty="0"/>
              <a:t>	</a:t>
            </a:r>
            <a:r>
              <a:rPr lang="en-US" sz="2000" dirty="0" smtClean="0"/>
              <a:t>Thursday morning!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You will walk A LOT around the convention center – </a:t>
            </a:r>
            <a:r>
              <a:rPr lang="en-US" sz="2000" dirty="0" err="1" smtClean="0"/>
              <a:t>ie</a:t>
            </a:r>
            <a:r>
              <a:rPr lang="en-US" sz="2000" dirty="0" smtClean="0"/>
              <a:t>.  Remember comfortable shoes.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Carry a tote bag of sorts that can hold your purse, notebook, pens, snack bars…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You are usually given a tote bag at registration, but I like to bring one from another year so that mine is easy</a:t>
            </a:r>
          </a:p>
          <a:p>
            <a:r>
              <a:rPr lang="en-US" sz="2000" dirty="0" smtClean="0"/>
              <a:t>	to locate quickly.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Want to sit with your group?  Find a section that you like and try to meet there for each general session.  </a:t>
            </a:r>
          </a:p>
          <a:p>
            <a:r>
              <a:rPr lang="en-US" sz="2000" dirty="0"/>
              <a:t>	</a:t>
            </a:r>
            <a:r>
              <a:rPr lang="en-US" sz="2000" dirty="0" smtClean="0"/>
              <a:t>You may not always be sitting right next to each other, but you will be near by.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Check around for lunch spots that you may want to try during the week.  It is ideal if they are close by so you </a:t>
            </a:r>
          </a:p>
          <a:p>
            <a:r>
              <a:rPr lang="en-US" sz="2000" dirty="0"/>
              <a:t>	</a:t>
            </a:r>
            <a:r>
              <a:rPr lang="en-US" sz="2000" dirty="0" smtClean="0"/>
              <a:t>don’t miss anything in the next session.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Be </a:t>
            </a:r>
            <a:r>
              <a:rPr lang="en-US" sz="2000" dirty="0"/>
              <a:t>sure to check out the Shaklee Expo – there are lots of Shaklee items – sometimes things </a:t>
            </a:r>
            <a:r>
              <a:rPr lang="en-US" sz="2000" dirty="0" smtClean="0"/>
              <a:t>that </a:t>
            </a:r>
            <a:r>
              <a:rPr lang="en-US" sz="2000" dirty="0"/>
              <a:t>you </a:t>
            </a:r>
            <a:r>
              <a:rPr lang="en-US" sz="2000" dirty="0" smtClean="0"/>
              <a:t>haven’t </a:t>
            </a:r>
          </a:p>
          <a:p>
            <a:r>
              <a:rPr lang="en-US" sz="2000" dirty="0"/>
              <a:t>	</a:t>
            </a:r>
            <a:r>
              <a:rPr lang="en-US" sz="2000" dirty="0" smtClean="0"/>
              <a:t>seen </a:t>
            </a:r>
            <a:r>
              <a:rPr lang="en-US" sz="2000" dirty="0"/>
              <a:t>on the website.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76" y="96677"/>
            <a:ext cx="2975127" cy="2366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115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707813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525572"/>
            <a:ext cx="8956271" cy="934353"/>
          </a:xfrm>
          <a:ln>
            <a:solidFill>
              <a:schemeClr val="accent1">
                <a:lumMod val="50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3600" dirty="0" smtClean="0"/>
              <a:t>Summer Strategies for Building  Our Businesses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1067" y="1825626"/>
            <a:ext cx="11396133" cy="19847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 Session # 3  -- Face Book Events   &amp; Health Chats   			 July 14, 2016</a:t>
            </a:r>
          </a:p>
          <a:p>
            <a:pPr marL="0" indent="0">
              <a:buNone/>
            </a:pPr>
            <a:r>
              <a:rPr lang="en-US" dirty="0" smtClean="0"/>
              <a:t>Session # 4   -- Taking It Off Line – 			 		 July 21, 2016			Appointments, 3-way Calls,  and Coffee Dates</a:t>
            </a:r>
            <a:endParaRPr lang="en-US" dirty="0"/>
          </a:p>
          <a:p>
            <a:pPr marL="0" indent="0">
              <a:buNone/>
            </a:pPr>
            <a:r>
              <a:rPr lang="en-US" dirty="0" smtClean="0"/>
              <a:t>Session # 5 – Cold Market and </a:t>
            </a:r>
            <a:r>
              <a:rPr lang="en-US" dirty="0"/>
              <a:t>F</a:t>
            </a:r>
            <a:r>
              <a:rPr lang="en-US" dirty="0" smtClean="0"/>
              <a:t>itness Studio Pack Approaches   July 28, 2016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633951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304800"/>
            <a:ext cx="9144000" cy="1096962"/>
          </a:xfrm>
        </p:spPr>
        <p:txBody>
          <a:bodyPr>
            <a:norm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b="1" dirty="0" smtClean="0">
                <a:ln/>
                <a:solidFill>
                  <a:schemeClr val="accent6"/>
                </a:solidFill>
                <a:latin typeface="Calibri" charset="0"/>
                <a:ea typeface="Calibri" charset="0"/>
                <a:cs typeface="Calibri" charset="0"/>
              </a:rPr>
              <a:t>Shaklee Video &amp; Audio Archives</a:t>
            </a:r>
            <a:endParaRPr lang="en-US" b="1" dirty="0">
              <a:ln/>
              <a:solidFill>
                <a:schemeClr val="accent6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819" y="1401762"/>
            <a:ext cx="4419600" cy="237876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41818" y="4199757"/>
            <a:ext cx="5562600" cy="155676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5844382"/>
            <a:ext cx="5389419" cy="830997"/>
          </a:xfrm>
          <a:prstGeom prst="rect">
            <a:avLst/>
          </a:prstGeom>
          <a:ln>
            <a:solidFill>
              <a:schemeClr val="accent6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b="1" u="sng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Subscribe Today here</a:t>
            </a:r>
            <a:r>
              <a:rPr lang="en-US" sz="2400" b="1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:  </a:t>
            </a:r>
            <a:r>
              <a:rPr lang="en-US" sz="2400" b="1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http://</a:t>
            </a:r>
            <a:r>
              <a:rPr lang="en-US" sz="2400" b="1" dirty="0" err="1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bit.ly</a:t>
            </a:r>
            <a:r>
              <a:rPr lang="en-US" sz="2400" b="1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/</a:t>
            </a:r>
            <a:r>
              <a:rPr lang="en-US" sz="2400" b="1" dirty="0" err="1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bhsubscribe</a:t>
            </a:r>
            <a:endParaRPr lang="en-US" sz="2400" b="1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902036" y="1523487"/>
            <a:ext cx="5607628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Includes FIVE dedicated websites personalized to you!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Best Shaklee Field Training Archive Available Today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Largest online Shaklee </a:t>
            </a:r>
            <a:r>
              <a:rPr lang="en-US" sz="1600" dirty="0"/>
              <a:t>Media </a:t>
            </a:r>
            <a:r>
              <a:rPr lang="en-US" sz="1600" dirty="0" smtClean="0"/>
              <a:t>Library</a:t>
            </a:r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Over 500 Shaklee audio/video recordings and growing weekly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Automated Learn &amp; Earn </a:t>
            </a:r>
            <a:r>
              <a:rPr lang="en-US" sz="1600" dirty="0" smtClean="0"/>
              <a:t>Program (included but optional)</a:t>
            </a:r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Dedicated Shaklee Business Resource </a:t>
            </a:r>
            <a:r>
              <a:rPr lang="en-US" sz="1600" dirty="0" smtClean="0"/>
              <a:t>Website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Dedicated Shaklee Business Presentation Website</a:t>
            </a:r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Four Shaklee Podcasts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Video archive of Training webinars </a:t>
            </a:r>
            <a:endParaRPr lang="en-US" sz="16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And </a:t>
            </a:r>
            <a:r>
              <a:rPr lang="en-US" sz="1600" dirty="0"/>
              <a:t>much, much </a:t>
            </a:r>
            <a:r>
              <a:rPr lang="en-US" sz="1600" dirty="0" smtClean="0"/>
              <a:t>more for only $16.99/month</a:t>
            </a:r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/>
          </a:p>
        </p:txBody>
      </p:sp>
      <p:sp>
        <p:nvSpPr>
          <p:cNvPr id="9" name="TextBox 8"/>
          <p:cNvSpPr txBox="1"/>
          <p:nvPr/>
        </p:nvSpPr>
        <p:spPr>
          <a:xfrm>
            <a:off x="573591" y="3997679"/>
            <a:ext cx="46135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00B050"/>
                </a:solidFill>
              </a:rPr>
              <a:t>A video </a:t>
            </a:r>
            <a:r>
              <a:rPr lang="en-US" sz="2400" b="1" dirty="0">
                <a:solidFill>
                  <a:srgbClr val="00B050"/>
                </a:solidFill>
              </a:rPr>
              <a:t>of this presentation </a:t>
            </a:r>
            <a:r>
              <a:rPr lang="en-US" sz="2400" b="1" dirty="0" smtClean="0">
                <a:solidFill>
                  <a:srgbClr val="00B050"/>
                </a:solidFill>
              </a:rPr>
              <a:t>will be on your Better </a:t>
            </a:r>
            <a:r>
              <a:rPr lang="en-US" sz="2400" b="1" dirty="0">
                <a:solidFill>
                  <a:srgbClr val="00B050"/>
                </a:solidFill>
              </a:rPr>
              <a:t>Future website and in </a:t>
            </a:r>
            <a:r>
              <a:rPr lang="en-US" sz="2400" b="1" dirty="0" smtClean="0">
                <a:solidFill>
                  <a:srgbClr val="00B050"/>
                </a:solidFill>
              </a:rPr>
              <a:t>the Training Podcast usually uploaded by Saturday night.</a:t>
            </a:r>
            <a:endParaRPr lang="en-US" sz="2400" b="1" dirty="0">
              <a:solidFill>
                <a:srgbClr val="00B05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541818" y="5996636"/>
            <a:ext cx="62651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 smtClean="0"/>
              <a:t>FaceBook</a:t>
            </a:r>
            <a:r>
              <a:rPr lang="en-US" sz="2000" dirty="0" smtClean="0"/>
              <a:t> group – Learning from the Masters for weekly topics and registration links.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8728202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45725" y="346229"/>
            <a:ext cx="2514086" cy="707886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 smtClean="0"/>
              <a:t>Travel Tip…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470263" y="1905571"/>
            <a:ext cx="10857644" cy="4708981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u="sng" dirty="0" smtClean="0"/>
              <a:t>Mears.com</a:t>
            </a:r>
            <a:r>
              <a:rPr lang="en-US" sz="2000" dirty="0" smtClean="0"/>
              <a:t> is a shuttle service that can take you from the Orlando Airport (MCO) to various hotels and back on Sunday.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The Orlando World Center recommends this service.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This service can be walk up, but I liked that I could go ahead and reserve and pay for the shuttle (round trip).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Once on the homepage, click on “Book Orlando Shuttle now”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Then you will be asked to put in your information – Airline, </a:t>
            </a:r>
          </a:p>
          <a:p>
            <a:r>
              <a:rPr lang="en-US" sz="2000" dirty="0" smtClean="0"/>
              <a:t>	Flight number, number of guests, travel dates…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Then click next and continue to put in your name and payment information.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Shuttles from the Airport to the Orlando World Convention Center are $37/per person – round trip.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Once your flight has landed, go to the 1</a:t>
            </a:r>
            <a:r>
              <a:rPr lang="en-US" sz="2000" baseline="30000" dirty="0" smtClean="0"/>
              <a:t>st</a:t>
            </a:r>
            <a:r>
              <a:rPr lang="en-US" sz="2000" dirty="0" smtClean="0"/>
              <a:t> floor of the airport with your receipt and look for the Mears Transportation desk.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They will scan your receipt to confirm your ride to the hotel.  I would keep your receipt for the way back to the airport as well on Sunday.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Happy Travels!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5540" y="3265714"/>
            <a:ext cx="3105203" cy="94134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4308" y="278674"/>
            <a:ext cx="7183599" cy="1346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81451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3076" y="394075"/>
            <a:ext cx="8286536" cy="1739525"/>
          </a:xfr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4400" dirty="0" smtClean="0"/>
              <a:t>New Strategies for Building a Shaklee Business 5 Week Series</a:t>
            </a:r>
            <a:endParaRPr lang="en-US" sz="4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5181" y="2308564"/>
            <a:ext cx="9144000" cy="18034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Summer 2016      Session #4    July 21, 2016</a:t>
            </a:r>
          </a:p>
          <a:p>
            <a:r>
              <a:rPr lang="en-US" sz="4400" dirty="0" smtClean="0"/>
              <a:t>Taking Conversations Off</a:t>
            </a:r>
            <a:r>
              <a:rPr lang="en-US" sz="4400" smtClean="0"/>
              <a:t>-Line </a:t>
            </a:r>
            <a:endParaRPr lang="en-US" sz="4400" dirty="0" smtClean="0"/>
          </a:p>
          <a:p>
            <a:r>
              <a:rPr lang="en-US" dirty="0" smtClean="0"/>
              <a:t>With</a:t>
            </a:r>
          </a:p>
          <a:p>
            <a:endParaRPr lang="en-US" sz="33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4800" y="0"/>
            <a:ext cx="2946400" cy="2768600"/>
          </a:xfrm>
          <a:prstGeom prst="rect">
            <a:avLst/>
          </a:prstGeom>
        </p:spPr>
      </p:pic>
      <p:pic>
        <p:nvPicPr>
          <p:cNvPr id="5" name="Shape 13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62914" y="4111963"/>
            <a:ext cx="1176009" cy="1720971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Rectangle 5"/>
          <p:cNvSpPr/>
          <p:nvPr/>
        </p:nvSpPr>
        <p:spPr>
          <a:xfrm>
            <a:off x="101600" y="5832934"/>
            <a:ext cx="237066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Clr>
                <a:schemeClr val="dk1"/>
              </a:buClr>
              <a:buSzPct val="25000"/>
            </a:pPr>
            <a:r>
              <a:rPr lang="en-US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Senior Executive Coordinator    </a:t>
            </a:r>
            <a:r>
              <a:rPr lang="en-US" dirty="0" smtClean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         Katie </a:t>
            </a:r>
            <a:r>
              <a:rPr lang="en-US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Odom</a:t>
            </a:r>
          </a:p>
        </p:txBody>
      </p:sp>
      <p:pic>
        <p:nvPicPr>
          <p:cNvPr id="7" name="Shape 12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225441" y="4111963"/>
            <a:ext cx="1155625" cy="1728917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Rectangle 7"/>
          <p:cNvSpPr/>
          <p:nvPr/>
        </p:nvSpPr>
        <p:spPr>
          <a:xfrm>
            <a:off x="7742455" y="5911417"/>
            <a:ext cx="2286000" cy="8448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90000"/>
              </a:lnSpc>
              <a:buClr>
                <a:schemeClr val="dk1"/>
              </a:buClr>
              <a:buSzPct val="25000"/>
            </a:pPr>
            <a:r>
              <a:rPr lang="en-US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 </a:t>
            </a:r>
            <a:r>
              <a:rPr lang="en-US" dirty="0" smtClean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Senior Executive</a:t>
            </a:r>
          </a:p>
          <a:p>
            <a:pPr lvl="0" algn="ctr">
              <a:lnSpc>
                <a:spcPct val="90000"/>
              </a:lnSpc>
              <a:buClr>
                <a:schemeClr val="dk1"/>
              </a:buClr>
              <a:buSzPct val="25000"/>
            </a:pPr>
            <a:r>
              <a:rPr lang="en-US" dirty="0" smtClean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Coordinator</a:t>
            </a:r>
          </a:p>
          <a:p>
            <a:pPr lvl="0" algn="ctr">
              <a:lnSpc>
                <a:spcPct val="90000"/>
              </a:lnSpc>
              <a:buClr>
                <a:schemeClr val="dk1"/>
              </a:buClr>
              <a:buSzPct val="25000"/>
            </a:pPr>
            <a:r>
              <a:rPr lang="en-US" dirty="0" smtClean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Ashley McDonald</a:t>
            </a:r>
            <a:endParaRPr lang="en-US" dirty="0">
              <a:solidFill>
                <a:schemeClr val="dk1"/>
              </a:solidFill>
              <a:ea typeface="Calibri"/>
              <a:cs typeface="Calibri"/>
              <a:sym typeface="Calibri"/>
            </a:endParaRPr>
          </a:p>
        </p:txBody>
      </p:sp>
      <p:pic>
        <p:nvPicPr>
          <p:cNvPr id="9" name="Shape 131"/>
          <p:cNvPicPr preferRelativeResize="0"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800" y="4111964"/>
            <a:ext cx="1388533" cy="1728916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Rectangle 9"/>
          <p:cNvSpPr/>
          <p:nvPr/>
        </p:nvSpPr>
        <p:spPr>
          <a:xfrm>
            <a:off x="2472267" y="6038334"/>
            <a:ext cx="199813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Clr>
                <a:schemeClr val="dk1"/>
              </a:buClr>
              <a:buSzPct val="25000"/>
            </a:pPr>
            <a:r>
              <a:rPr lang="en-US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Senior Coordinator</a:t>
            </a:r>
          </a:p>
          <a:p>
            <a:pPr lvl="0">
              <a:buClr>
                <a:schemeClr val="dk1"/>
              </a:buClr>
              <a:buSzPct val="25000"/>
            </a:pPr>
            <a:r>
              <a:rPr lang="en-US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Becky Choate</a:t>
            </a:r>
          </a:p>
        </p:txBody>
      </p:sp>
      <p:pic>
        <p:nvPicPr>
          <p:cNvPr id="11" name="Shape 127"/>
          <p:cNvPicPr preferRelativeResize="0"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2612" y="4087975"/>
            <a:ext cx="1440708" cy="167336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Rectangle 11"/>
          <p:cNvSpPr/>
          <p:nvPr/>
        </p:nvSpPr>
        <p:spPr>
          <a:xfrm>
            <a:off x="10162612" y="5761335"/>
            <a:ext cx="152399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 Master </a:t>
            </a:r>
            <a:r>
              <a:rPr lang="en-US" dirty="0" smtClean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Coordinator      </a:t>
            </a:r>
            <a:r>
              <a:rPr lang="en-US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Barb Lagoni 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5317462" y="6052147"/>
            <a:ext cx="19451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Key Coordinator</a:t>
            </a:r>
          </a:p>
          <a:p>
            <a:r>
              <a:rPr lang="en-US" dirty="0" smtClean="0"/>
              <a:t>Harper Guerra</a:t>
            </a:r>
            <a:endParaRPr lang="en-US" dirty="0"/>
          </a:p>
        </p:txBody>
      </p:sp>
      <p:pic>
        <p:nvPicPr>
          <p:cNvPr id="18" name="Shape 128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5477138" y="4111963"/>
            <a:ext cx="1337075" cy="188967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213543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2667" y="365125"/>
            <a:ext cx="10761133" cy="1325563"/>
          </a:xfrm>
          <a:ln>
            <a:solidFill>
              <a:schemeClr val="accent1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3200" dirty="0" smtClean="0"/>
              <a:t>Objectives for Session 4 – 	                                             	 											Taking Conversations Off-Line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87056" y="2067495"/>
            <a:ext cx="9515709" cy="3423708"/>
          </a:xfrm>
        </p:spPr>
        <p:txBody>
          <a:bodyPr>
            <a:normAutofit/>
          </a:bodyPr>
          <a:lstStyle/>
          <a:p>
            <a:r>
              <a:rPr lang="en-US" sz="2400" dirty="0"/>
              <a:t>This summer, we have been exploring a variety of ways to connect  with friends, old acquaintances, new acquaintances , </a:t>
            </a:r>
            <a:r>
              <a:rPr lang="en-US" sz="2400" dirty="0" err="1"/>
              <a:t>etc</a:t>
            </a:r>
            <a:r>
              <a:rPr lang="en-US" sz="2400" dirty="0"/>
              <a:t> via social media.</a:t>
            </a:r>
          </a:p>
          <a:p>
            <a:r>
              <a:rPr lang="en-US" sz="2400" dirty="0"/>
              <a:t>Today we want to review a few of those ideas </a:t>
            </a:r>
            <a:r>
              <a:rPr lang="is-IS" sz="2400" dirty="0"/>
              <a:t>… and then more importantly.. </a:t>
            </a:r>
            <a:r>
              <a:rPr lang="en-US" sz="2400" dirty="0" smtClean="0"/>
              <a:t>d</a:t>
            </a:r>
            <a:r>
              <a:rPr lang="is-IS" sz="2400" dirty="0" smtClean="0"/>
              <a:t>iscuss </a:t>
            </a:r>
            <a:r>
              <a:rPr lang="is-IS" sz="2400" dirty="0"/>
              <a:t>how we move from a Face Book relationship to a personal relationship.</a:t>
            </a:r>
          </a:p>
          <a:p>
            <a:endParaRPr lang="is-IS" sz="2000" dirty="0"/>
          </a:p>
          <a:p>
            <a:pPr marL="0" indent="0">
              <a:buNone/>
            </a:pPr>
            <a:endParaRPr lang="en-US" sz="2000" dirty="0"/>
          </a:p>
          <a:p>
            <a:endParaRPr lang="en-US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334" y="4622800"/>
            <a:ext cx="11362266" cy="1921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998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/>
              <a:t> </a:t>
            </a:r>
            <a:br>
              <a:rPr lang="en-US" sz="3200" dirty="0"/>
            </a:b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77740"/>
            <a:ext cx="10515600" cy="5811838"/>
          </a:xfrm>
        </p:spPr>
        <p:txBody>
          <a:bodyPr/>
          <a:lstStyle/>
          <a:p>
            <a:pPr marL="0" indent="0" algn="ctr">
              <a:buNone/>
            </a:pPr>
            <a:r>
              <a:rPr lang="en-US" sz="3200" b="1" dirty="0" smtClean="0"/>
              <a:t>The </a:t>
            </a:r>
            <a:r>
              <a:rPr lang="en-US" sz="3200" b="1" dirty="0"/>
              <a:t>point of building a business online is not that it stays online but that you connect &amp; take it </a:t>
            </a:r>
            <a:r>
              <a:rPr lang="en-US" sz="3200" b="1" u="sng" dirty="0"/>
              <a:t>OFFLINE</a:t>
            </a:r>
            <a:r>
              <a:rPr lang="en-US" sz="3200" b="1" dirty="0"/>
              <a:t>. 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 smtClean="0"/>
              <a:t>Treat </a:t>
            </a:r>
            <a:r>
              <a:rPr lang="en-US" dirty="0"/>
              <a:t>a FB message the same way you would create a conversation </a:t>
            </a:r>
            <a:r>
              <a:rPr lang="en-US" dirty="0" smtClean="0"/>
              <a:t>&amp; then keep it going. </a:t>
            </a:r>
            <a:endParaRPr lang="en-US" dirty="0"/>
          </a:p>
          <a:p>
            <a:r>
              <a:rPr lang="en-US" dirty="0" smtClean="0"/>
              <a:t>Avoid </a:t>
            </a:r>
            <a:r>
              <a:rPr lang="en-US" dirty="0"/>
              <a:t>mentioning your company, network marketing, &amp; too much </a:t>
            </a:r>
            <a:r>
              <a:rPr lang="en-US" dirty="0" smtClean="0"/>
              <a:t>info – this is left for the EAR TO EAR conversation  </a:t>
            </a:r>
            <a:endParaRPr lang="en-US" dirty="0"/>
          </a:p>
          <a:p>
            <a:r>
              <a:rPr lang="en-US" dirty="0" smtClean="0"/>
              <a:t>We </a:t>
            </a:r>
            <a:r>
              <a:rPr lang="en-US" dirty="0"/>
              <a:t>want to create </a:t>
            </a:r>
            <a:r>
              <a:rPr lang="en-US" dirty="0" smtClean="0"/>
              <a:t>curiosity</a:t>
            </a:r>
            <a:r>
              <a:rPr lang="en-US" dirty="0"/>
              <a:t> </a:t>
            </a:r>
            <a:r>
              <a:rPr lang="en-US" dirty="0" smtClean="0"/>
              <a:t>not raise resistance. 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 smtClean="0"/>
              <a:t>We spend time connecting via social media (using scripts provided in webinar #2 of summer series) &amp; then we take it offline</a:t>
            </a:r>
            <a:r>
              <a:rPr lang="is-IS" dirty="0" smtClean="0"/>
              <a:t>…   ash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55085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9515168" cy="490281"/>
          </a:xfrm>
        </p:spPr>
        <p:txBody>
          <a:bodyPr>
            <a:normAutofit fontScale="90000"/>
          </a:bodyPr>
          <a:lstStyle/>
          <a:p>
            <a:r>
              <a:rPr lang="en-US" sz="3000" b="1" dirty="0" smtClean="0"/>
              <a:t>Questions from Webinar #2: </a:t>
            </a:r>
            <a:endParaRPr lang="en-US" sz="3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855406"/>
            <a:ext cx="10515600" cy="5884607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What </a:t>
            </a:r>
            <a:r>
              <a:rPr lang="en-US" dirty="0"/>
              <a:t>if you've been in Shaklee 20 years and most of your contacts know you are with Shaklee.</a:t>
            </a:r>
          </a:p>
          <a:p>
            <a:r>
              <a:rPr lang="en-US" dirty="0"/>
              <a:t>What if the person says </a:t>
            </a:r>
            <a:r>
              <a:rPr lang="en-US" dirty="0" smtClean="0"/>
              <a:t>“I </a:t>
            </a:r>
            <a:r>
              <a:rPr lang="en-US" dirty="0"/>
              <a:t>have time now what is it about" and they insist on 'now'</a:t>
            </a:r>
          </a:p>
          <a:p>
            <a:r>
              <a:rPr lang="en-US" dirty="0"/>
              <a:t>What's your recommendation for someone you've spoken with years ago and said maybe, and recently mentioned a concern about retirement income?</a:t>
            </a:r>
          </a:p>
          <a:p>
            <a:r>
              <a:rPr lang="en-US" dirty="0"/>
              <a:t>This is so good!!!  Wondering what videos do Ashley and Rachel use in "Scheduling the Exposure"?</a:t>
            </a:r>
          </a:p>
          <a:p>
            <a:r>
              <a:rPr lang="en-US" dirty="0" smtClean="0"/>
              <a:t>Any </a:t>
            </a:r>
            <a:r>
              <a:rPr lang="en-US" dirty="0"/>
              <a:t>suggestions for general posts on fb? Wording, branding </a:t>
            </a:r>
            <a:r>
              <a:rPr lang="en-US" dirty="0" err="1"/>
              <a:t>etc</a:t>
            </a:r>
            <a:r>
              <a:rPr lang="en-US" dirty="0"/>
              <a:t>?</a:t>
            </a:r>
          </a:p>
          <a:p>
            <a:r>
              <a:rPr lang="en-US" dirty="0"/>
              <a:t>A</a:t>
            </a:r>
            <a:r>
              <a:rPr lang="en-US" dirty="0" smtClean="0"/>
              <a:t>re </a:t>
            </a:r>
            <a:r>
              <a:rPr lang="en-US" dirty="0"/>
              <a:t>you using a personal FB page or FAN page for business?</a:t>
            </a:r>
          </a:p>
          <a:p>
            <a:r>
              <a:rPr lang="en-US" dirty="0"/>
              <a:t>How can you let or help someone who is not or don't like FB/ social media to grow their business?.....</a:t>
            </a:r>
          </a:p>
          <a:p>
            <a:r>
              <a:rPr lang="en-US" dirty="0"/>
              <a:t>Ashley - if someone responds to your PM right away during your first 30 min blitz, do you "stop" the reach-outs and converse back and forth with them?</a:t>
            </a:r>
          </a:p>
          <a:p>
            <a:r>
              <a:rPr lang="en-US" dirty="0" smtClean="0"/>
              <a:t>How </a:t>
            </a:r>
            <a:r>
              <a:rPr lang="en-US" dirty="0"/>
              <a:t>do  you send a FB message </a:t>
            </a:r>
            <a:r>
              <a:rPr lang="en-US" dirty="0" smtClean="0"/>
              <a:t>BEFORE </a:t>
            </a:r>
            <a:r>
              <a:rPr lang="en-US" dirty="0"/>
              <a:t>you have sent or accepted a </a:t>
            </a:r>
            <a:r>
              <a:rPr lang="en-US" dirty="0" smtClean="0"/>
              <a:t>friend </a:t>
            </a:r>
            <a:r>
              <a:rPr lang="en-US" dirty="0"/>
              <a:t>request?</a:t>
            </a:r>
          </a:p>
          <a:p>
            <a:r>
              <a:rPr lang="en-US" dirty="0"/>
              <a:t>I see where FB lets me know birthdays on the day of their birthday.  Where can I find birthdays a few days ahead of time</a:t>
            </a:r>
            <a:r>
              <a:rPr lang="en-US" dirty="0" smtClean="0"/>
              <a:t>?			ash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15135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solidFill>
              <a:schemeClr val="accent1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3600" dirty="0"/>
              <a:t>Connecting With Others Via </a:t>
            </a:r>
            <a:r>
              <a:rPr lang="en-US" sz="3600" dirty="0" err="1"/>
              <a:t>FaceBook</a:t>
            </a:r>
            <a:r>
              <a:rPr lang="en-US" sz="3600" dirty="0"/>
              <a:t> and Social Media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FB posts </a:t>
            </a:r>
            <a:r>
              <a:rPr lang="is-IS" sz="2400" dirty="0" smtClean="0"/>
              <a:t>…</a:t>
            </a:r>
          </a:p>
          <a:p>
            <a:r>
              <a:rPr lang="is-IS" sz="2400" dirty="0" smtClean="0"/>
              <a:t>FB messaging</a:t>
            </a:r>
          </a:p>
          <a:p>
            <a:r>
              <a:rPr lang="is-IS" sz="2400" dirty="0" smtClean="0"/>
              <a:t>FB Events</a:t>
            </a:r>
          </a:p>
          <a:p>
            <a:r>
              <a:rPr lang="is-IS" sz="2400" dirty="0" smtClean="0"/>
              <a:t>Instagram</a:t>
            </a:r>
          </a:p>
          <a:p>
            <a:r>
              <a:rPr lang="is-IS" sz="2400" dirty="0" smtClean="0"/>
              <a:t>Linked In</a:t>
            </a:r>
          </a:p>
          <a:p>
            <a:pPr marL="0" indent="0">
              <a:buNone/>
            </a:pPr>
            <a:r>
              <a:rPr lang="is-IS" sz="2400" dirty="0" smtClean="0"/>
              <a:t>Social media platforms are a way to connect to others ... </a:t>
            </a:r>
          </a:p>
          <a:p>
            <a:pPr marL="0" indent="0">
              <a:buNone/>
            </a:pPr>
            <a:r>
              <a:rPr lang="is-IS" sz="2400" dirty="0" smtClean="0"/>
              <a:t>L</a:t>
            </a:r>
            <a:r>
              <a:rPr lang="en-US" sz="2400" dirty="0" err="1" smtClean="0"/>
              <a:t>i</a:t>
            </a:r>
            <a:r>
              <a:rPr lang="is-IS" sz="2400" dirty="0" smtClean="0"/>
              <a:t>ve Videos increase the  connection and accelerate the time it takes for someone to get to know you .. </a:t>
            </a:r>
            <a:r>
              <a:rPr lang="en-US" sz="2400" dirty="0" smtClean="0"/>
              <a:t>A</a:t>
            </a:r>
            <a:r>
              <a:rPr lang="is-IS" sz="2400" dirty="0" smtClean="0"/>
              <a:t>nd like you .. </a:t>
            </a:r>
            <a:r>
              <a:rPr lang="en-US" sz="2400" dirty="0" smtClean="0"/>
              <a:t>A</a:t>
            </a:r>
            <a:r>
              <a:rPr lang="is-IS" sz="2400" dirty="0" smtClean="0"/>
              <a:t>nd trust you...</a:t>
            </a:r>
          </a:p>
          <a:p>
            <a:pPr marL="0" indent="0">
              <a:buNone/>
            </a:pPr>
            <a:r>
              <a:rPr lang="is-IS" sz="2400" dirty="0" smtClean="0"/>
              <a:t>But the best way to build relationship is ear-to-ear, face-to-face .      harper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8059092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10981</TotalTime>
  <Words>1975</Words>
  <Application>Microsoft Macintosh PowerPoint</Application>
  <PresentationFormat>Custom</PresentationFormat>
  <Paragraphs>247</Paragraphs>
  <Slides>31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Office Theme</vt:lpstr>
      <vt:lpstr>Shaklee Requesting …</vt:lpstr>
      <vt:lpstr>PowerPoint Presentation</vt:lpstr>
      <vt:lpstr>PowerPoint Presentation</vt:lpstr>
      <vt:lpstr>PowerPoint Presentation</vt:lpstr>
      <vt:lpstr>New Strategies for Building a Shaklee Business 5 Week Series</vt:lpstr>
      <vt:lpstr>Objectives for Session 4 –                                                            Taking Conversations Off-Line</vt:lpstr>
      <vt:lpstr>   </vt:lpstr>
      <vt:lpstr>Questions from Webinar #2: </vt:lpstr>
      <vt:lpstr>Connecting With Others Via FaceBook and Social Media</vt:lpstr>
      <vt:lpstr>This is a Relationship Business </vt:lpstr>
      <vt:lpstr>The Power of Taking it Offline: </vt:lpstr>
      <vt:lpstr>Remember Your Objective: </vt:lpstr>
      <vt:lpstr>Becoming a Presenter: </vt:lpstr>
      <vt:lpstr>The sooner you can get on the phone – the better. Your progress &amp; success in the “Massive Action” is determined by how many conversations you have OFFLINE.  </vt:lpstr>
      <vt:lpstr>Step 2: Share your story </vt:lpstr>
      <vt:lpstr>PowerPoint Presentation</vt:lpstr>
      <vt:lpstr>Step 4: Use these 3 phrases:  </vt:lpstr>
      <vt:lpstr>Step 5: Schedule the exposure (3rd party tools) </vt:lpstr>
      <vt:lpstr>Invite call + Expert call (3 Way Calls)   </vt:lpstr>
      <vt:lpstr>3 Way Calls: Let’s break it down… </vt:lpstr>
      <vt:lpstr>3 Way Calls: Let’s break it down…</vt:lpstr>
      <vt:lpstr>“Coffee” Dates/Appointments</vt:lpstr>
      <vt:lpstr>“Coffee” Dates/Appointments: </vt:lpstr>
      <vt:lpstr>CLOSING </vt:lpstr>
      <vt:lpstr>Handling Objections  </vt:lpstr>
      <vt:lpstr>Common Objections: </vt:lpstr>
      <vt:lpstr>Common Objections: </vt:lpstr>
      <vt:lpstr>You’re Sorting Apples </vt:lpstr>
      <vt:lpstr>Action Steps</vt:lpstr>
      <vt:lpstr>Summer Strategies for Building  Our Businesses</vt:lpstr>
      <vt:lpstr>Shaklee Video &amp; Audio Archives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Branding Yourself &amp; Building a Business on FB</dc:title>
  <dc:creator>Ashley Mcdonald</dc:creator>
  <cp:lastModifiedBy>Barbara Lagoni</cp:lastModifiedBy>
  <cp:revision>175</cp:revision>
  <cp:lastPrinted>2016-07-21T12:56:21Z</cp:lastPrinted>
  <dcterms:created xsi:type="dcterms:W3CDTF">2016-07-05T18:09:57Z</dcterms:created>
  <dcterms:modified xsi:type="dcterms:W3CDTF">2016-07-21T15:37:08Z</dcterms:modified>
</cp:coreProperties>
</file>