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36"/>
  </p:handoutMasterIdLst>
  <p:sldIdLst>
    <p:sldId id="282" r:id="rId2"/>
    <p:sldId id="302" r:id="rId3"/>
    <p:sldId id="303" r:id="rId4"/>
    <p:sldId id="304" r:id="rId5"/>
    <p:sldId id="321" r:id="rId6"/>
    <p:sldId id="322" r:id="rId7"/>
    <p:sldId id="325" r:id="rId8"/>
    <p:sldId id="327" r:id="rId9"/>
    <p:sldId id="323" r:id="rId10"/>
    <p:sldId id="324" r:id="rId11"/>
    <p:sldId id="326" r:id="rId12"/>
    <p:sldId id="328" r:id="rId13"/>
    <p:sldId id="329" r:id="rId14"/>
    <p:sldId id="330" r:id="rId15"/>
    <p:sldId id="283" r:id="rId16"/>
    <p:sldId id="284" r:id="rId17"/>
    <p:sldId id="306" r:id="rId18"/>
    <p:sldId id="307" r:id="rId19"/>
    <p:sldId id="318" r:id="rId20"/>
    <p:sldId id="319" r:id="rId21"/>
    <p:sldId id="320" r:id="rId22"/>
    <p:sldId id="308" r:id="rId23"/>
    <p:sldId id="317" r:id="rId24"/>
    <p:sldId id="309" r:id="rId25"/>
    <p:sldId id="310" r:id="rId26"/>
    <p:sldId id="311" r:id="rId27"/>
    <p:sldId id="312" r:id="rId28"/>
    <p:sldId id="313" r:id="rId29"/>
    <p:sldId id="314" r:id="rId30"/>
    <p:sldId id="315" r:id="rId31"/>
    <p:sldId id="316" r:id="rId32"/>
    <p:sldId id="259" r:id="rId33"/>
    <p:sldId id="286" r:id="rId34"/>
    <p:sldId id="301" r:id="rId35"/>
  </p:sldIdLst>
  <p:sldSz cx="12192000" cy="6858000"/>
  <p:notesSz cx="6858000" cy="93138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2D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0"/>
    <p:restoredTop sz="94659"/>
  </p:normalViewPr>
  <p:slideViewPr>
    <p:cSldViewPr snapToGrid="0" snapToObjects="1">
      <p:cViewPr varScale="1">
        <p:scale>
          <a:sx n="110" d="100"/>
          <a:sy n="110" d="100"/>
        </p:scale>
        <p:origin x="594"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693"/>
          </a:xfrm>
          <a:prstGeom prst="rect">
            <a:avLst/>
          </a:prstGeom>
        </p:spPr>
        <p:txBody>
          <a:bodyPr vert="horz" lIns="91440" tIns="45720" rIns="91440" bIns="45720" rtlCol="0"/>
          <a:lstStyle>
            <a:lvl1pPr algn="r">
              <a:defRPr sz="1200"/>
            </a:lvl1pPr>
          </a:lstStyle>
          <a:p>
            <a:fld id="{6B3D23EC-476A-F746-A410-E5061BB1BDFE}" type="datetimeFigureOut">
              <a:rPr lang="en-US" smtClean="0"/>
              <a:t>7/14/2016</a:t>
            </a:fld>
            <a:endParaRPr lang="en-US"/>
          </a:p>
        </p:txBody>
      </p:sp>
      <p:sp>
        <p:nvSpPr>
          <p:cNvPr id="4" name="Footer Placeholder 3"/>
          <p:cNvSpPr>
            <a:spLocks noGrp="1"/>
          </p:cNvSpPr>
          <p:nvPr>
            <p:ph type="ftr" sz="quarter" idx="2"/>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7D0E4D29-3B07-6849-9973-80A2E2295787}" type="slidenum">
              <a:rPr lang="en-US" smtClean="0"/>
              <a:t>‹#›</a:t>
            </a:fld>
            <a:endParaRPr lang="en-US"/>
          </a:p>
        </p:txBody>
      </p:sp>
    </p:spTree>
    <p:extLst>
      <p:ext uri="{BB962C8B-B14F-4D97-AF65-F5344CB8AC3E}">
        <p14:creationId xmlns:p14="http://schemas.microsoft.com/office/powerpoint/2010/main" val="135601917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D9D290-D973-B143-BC3A-F94EC8FBA047}" type="datetimeFigureOut">
              <a:rPr lang="en-US" smtClean="0"/>
              <a:t>7/14/2016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1376557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D9D290-D973-B143-BC3A-F94EC8FBA047}" type="datetimeFigureOut">
              <a:rPr lang="en-US" smtClean="0"/>
              <a:t>7/14/2016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1925671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D9D290-D973-B143-BC3A-F94EC8FBA047}" type="datetimeFigureOut">
              <a:rPr lang="en-US" smtClean="0"/>
              <a:t>7/14/2016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33814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D9D290-D973-B143-BC3A-F94EC8FBA047}" type="datetimeFigureOut">
              <a:rPr lang="en-US" smtClean="0"/>
              <a:t>7/14/2016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368278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D9D290-D973-B143-BC3A-F94EC8FBA047}" type="datetimeFigureOut">
              <a:rPr lang="en-US" smtClean="0"/>
              <a:t>7/14/2016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1657646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D9D290-D973-B143-BC3A-F94EC8FBA047}" type="datetimeFigureOut">
              <a:rPr lang="en-US" smtClean="0"/>
              <a:t>7/14/2016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756330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D9D290-D973-B143-BC3A-F94EC8FBA047}" type="datetimeFigureOut">
              <a:rPr lang="en-US" smtClean="0"/>
              <a:t>7/14/2016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697763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D9D290-D973-B143-BC3A-F94EC8FBA047}" type="datetimeFigureOut">
              <a:rPr lang="en-US" smtClean="0"/>
              <a:t>7/14/2016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20474234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D9D290-D973-B143-BC3A-F94EC8FBA047}" type="datetimeFigureOut">
              <a:rPr lang="en-US" smtClean="0"/>
              <a:t>7/14/2016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1915061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D9D290-D973-B143-BC3A-F94EC8FBA047}" type="datetimeFigureOut">
              <a:rPr lang="en-US" smtClean="0"/>
              <a:t>7/14/2016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2104708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D9D290-D973-B143-BC3A-F94EC8FBA047}" type="datetimeFigureOut">
              <a:rPr lang="en-US" smtClean="0"/>
              <a:t>7/14/2016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34512E-826D-AA49-B2D6-C9F93666509C}" type="slidenum">
              <a:rPr lang="en-US" smtClean="0"/>
              <a:t>‹#›</a:t>
            </a:fld>
            <a:endParaRPr lang="en-US"/>
          </a:p>
        </p:txBody>
      </p:sp>
    </p:spTree>
    <p:extLst>
      <p:ext uri="{BB962C8B-B14F-4D97-AF65-F5344CB8AC3E}">
        <p14:creationId xmlns:p14="http://schemas.microsoft.com/office/powerpoint/2010/main" val="489613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D9D290-D973-B143-BC3A-F94EC8FBA047}" type="datetimeFigureOut">
              <a:rPr lang="en-US" smtClean="0"/>
              <a:t>7/14/2016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34512E-826D-AA49-B2D6-C9F93666509C}" type="slidenum">
              <a:rPr lang="en-US" smtClean="0"/>
              <a:t>‹#›</a:t>
            </a:fld>
            <a:endParaRPr lang="en-US"/>
          </a:p>
        </p:txBody>
      </p:sp>
    </p:spTree>
    <p:extLst>
      <p:ext uri="{BB962C8B-B14F-4D97-AF65-F5344CB8AC3E}">
        <p14:creationId xmlns:p14="http://schemas.microsoft.com/office/powerpoint/2010/main" val="1356394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2.png"/><Relationship Id="rId4" Type="http://schemas.openxmlformats.org/officeDocument/2006/relationships/package" Target="../embeddings/Microsoft_Word_Document1.docx"/></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png"/><Relationship Id="rId9" Type="http://schemas.openxmlformats.org/officeDocument/2006/relationships/image" Target="../media/image22.jpg"/></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ZOOM.US" TargetMode="External"/><Relationship Id="rId2" Type="http://schemas.openxmlformats.org/officeDocument/2006/relationships/hyperlink" Target="http://zoom.us/download#plugin"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dirty="0" smtClean="0"/>
              <a:t>Shaklee Requesting </a:t>
            </a:r>
            <a:r>
              <a:rPr lang="is-IS" dirty="0" smtClean="0"/>
              <a:t>…</a:t>
            </a:r>
            <a:endParaRPr lang="en-US" dirty="0"/>
          </a:p>
        </p:txBody>
      </p:sp>
      <p:sp>
        <p:nvSpPr>
          <p:cNvPr id="3" name="Content Placeholder 2"/>
          <p:cNvSpPr>
            <a:spLocks noGrp="1"/>
          </p:cNvSpPr>
          <p:nvPr>
            <p:ph idx="1"/>
          </p:nvPr>
        </p:nvSpPr>
        <p:spPr>
          <a:xfrm>
            <a:off x="838200" y="1825625"/>
            <a:ext cx="7645400" cy="4351338"/>
          </a:xfrm>
        </p:spPr>
        <p:txBody>
          <a:bodyPr/>
          <a:lstStyle/>
          <a:p>
            <a:pPr marL="0" indent="0" algn="ctr">
              <a:buNone/>
            </a:pPr>
            <a:r>
              <a:rPr lang="en-US" dirty="0" smtClean="0"/>
              <a:t>To send Roger Barnett our 100 Day Plan starting with the first day after Global Conference in Orlando </a:t>
            </a:r>
            <a:r>
              <a:rPr lang="is-IS" dirty="0" smtClean="0"/>
              <a:t>…</a:t>
            </a:r>
            <a:endParaRPr lang="is-IS" dirty="0"/>
          </a:p>
          <a:p>
            <a:pPr marL="0" indent="0">
              <a:buNone/>
            </a:pPr>
            <a:r>
              <a:rPr lang="en-US" dirty="0" smtClean="0"/>
              <a:t>C</a:t>
            </a:r>
            <a:r>
              <a:rPr lang="is-IS" dirty="0" smtClean="0"/>
              <a:t>opy Heather@Shaklee.com</a:t>
            </a:r>
            <a:endParaRPr lang="en-US" dirty="0"/>
          </a:p>
        </p:txBody>
      </p:sp>
    </p:spTree>
    <p:extLst>
      <p:ext uri="{BB962C8B-B14F-4D97-AF65-F5344CB8AC3E}">
        <p14:creationId xmlns:p14="http://schemas.microsoft.com/office/powerpoint/2010/main" val="41111885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4106028004"/>
              </p:ext>
            </p:extLst>
          </p:nvPr>
        </p:nvGraphicFramePr>
        <p:xfrm>
          <a:off x="1975719" y="0"/>
          <a:ext cx="9112499" cy="7400621"/>
        </p:xfrm>
        <a:graphic>
          <a:graphicData uri="http://schemas.openxmlformats.org/presentationml/2006/ole">
            <mc:AlternateContent xmlns:mc="http://schemas.openxmlformats.org/markup-compatibility/2006">
              <mc:Choice xmlns:v="urn:schemas-microsoft-com:vml" Requires="v">
                <p:oleObj spid="_x0000_s1047" name="Document" r:id="rId4" imgW="7404100" imgH="9588500" progId="Word.Document.12">
                  <p:embed/>
                </p:oleObj>
              </mc:Choice>
              <mc:Fallback>
                <p:oleObj name="Document" r:id="rId4" imgW="7404100" imgH="9588500" progId="Word.Document.12">
                  <p:embed/>
                  <p:pic>
                    <p:nvPicPr>
                      <p:cNvPr id="0" name=""/>
                      <p:cNvPicPr/>
                      <p:nvPr/>
                    </p:nvPicPr>
                    <p:blipFill>
                      <a:blip r:embed="rId5"/>
                      <a:stretch>
                        <a:fillRect/>
                      </a:stretch>
                    </p:blipFill>
                    <p:spPr>
                      <a:xfrm>
                        <a:off x="1975719" y="0"/>
                        <a:ext cx="9112499" cy="7400621"/>
                      </a:xfrm>
                      <a:prstGeom prst="rect">
                        <a:avLst/>
                      </a:prstGeom>
                    </p:spPr>
                  </p:pic>
                </p:oleObj>
              </mc:Fallback>
            </mc:AlternateContent>
          </a:graphicData>
        </a:graphic>
      </p:graphicFrame>
    </p:spTree>
    <p:extLst>
      <p:ext uri="{BB962C8B-B14F-4D97-AF65-F5344CB8AC3E}">
        <p14:creationId xmlns:p14="http://schemas.microsoft.com/office/powerpoint/2010/main" val="304671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27906"/>
            <a:ext cx="4564786" cy="1325563"/>
          </a:xfrm>
          <a:ln>
            <a:solidFill>
              <a:srgbClr val="D32DF3"/>
            </a:solidFill>
          </a:ln>
        </p:spPr>
        <p:txBody>
          <a:bodyPr/>
          <a:lstStyle/>
          <a:p>
            <a:r>
              <a:rPr lang="en-US" sz="3600" dirty="0"/>
              <a:t>What A Day Looks Like:</a:t>
            </a:r>
            <a:br>
              <a:rPr lang="en-US" sz="3600" dirty="0"/>
            </a:br>
            <a:endParaRPr lang="en-US" sz="3600" dirty="0"/>
          </a:p>
        </p:txBody>
      </p:sp>
      <p:sp>
        <p:nvSpPr>
          <p:cNvPr id="3" name="Content Placeholder 2"/>
          <p:cNvSpPr>
            <a:spLocks noGrp="1"/>
          </p:cNvSpPr>
          <p:nvPr>
            <p:ph idx="1"/>
          </p:nvPr>
        </p:nvSpPr>
        <p:spPr>
          <a:xfrm>
            <a:off x="838200" y="2638637"/>
            <a:ext cx="10515600" cy="2875678"/>
          </a:xfrm>
        </p:spPr>
        <p:txBody>
          <a:bodyPr>
            <a:normAutofit/>
          </a:bodyPr>
          <a:lstStyle/>
          <a:p>
            <a:r>
              <a:rPr lang="en-US" sz="2400" dirty="0" smtClean="0"/>
              <a:t>Morning Smoothie With Life Shake, </a:t>
            </a:r>
            <a:r>
              <a:rPr lang="en-US" sz="2400" dirty="0" err="1" smtClean="0"/>
              <a:t>Vitalizer</a:t>
            </a:r>
            <a:r>
              <a:rPr lang="en-US" sz="2400" dirty="0" smtClean="0"/>
              <a:t> With Glass Of Water</a:t>
            </a:r>
          </a:p>
          <a:p>
            <a:r>
              <a:rPr lang="en-US" sz="2400" dirty="0"/>
              <a:t>H</a:t>
            </a:r>
            <a:r>
              <a:rPr lang="en-US" sz="2400" dirty="0" smtClean="0"/>
              <a:t>ealthy mid-morning snack (see approved list)</a:t>
            </a:r>
          </a:p>
          <a:p>
            <a:r>
              <a:rPr lang="en-US" sz="2400" dirty="0"/>
              <a:t>L</a:t>
            </a:r>
            <a:r>
              <a:rPr lang="en-US" sz="2400" dirty="0" smtClean="0"/>
              <a:t>unch smoothie with Life </a:t>
            </a:r>
            <a:r>
              <a:rPr lang="en-US" sz="2400" dirty="0"/>
              <a:t>S</a:t>
            </a:r>
            <a:r>
              <a:rPr lang="en-US" sz="2400" dirty="0" smtClean="0"/>
              <a:t>hake</a:t>
            </a:r>
          </a:p>
          <a:p>
            <a:r>
              <a:rPr lang="en-US" sz="2400" dirty="0"/>
              <a:t>H</a:t>
            </a:r>
            <a:r>
              <a:rPr lang="en-US" sz="2400" dirty="0" smtClean="0"/>
              <a:t>ealthy mid-afternoon snack (see list)</a:t>
            </a:r>
          </a:p>
          <a:p>
            <a:r>
              <a:rPr lang="en-US" sz="2400" dirty="0"/>
              <a:t>D</a:t>
            </a:r>
            <a:r>
              <a:rPr lang="en-US" sz="2400" dirty="0" smtClean="0"/>
              <a:t>inner smoothie with life shake</a:t>
            </a:r>
          </a:p>
          <a:p>
            <a:r>
              <a:rPr lang="en-US" sz="2400" dirty="0" smtClean="0"/>
              <a:t>Lots of water: lemon water if possible</a:t>
            </a:r>
            <a:endParaRPr lang="en-US" sz="2400" dirty="0"/>
          </a:p>
        </p:txBody>
      </p:sp>
      <p:pic>
        <p:nvPicPr>
          <p:cNvPr id="5" name="Picture 4"/>
          <p:cNvPicPr>
            <a:picLocks noChangeAspect="1"/>
          </p:cNvPicPr>
          <p:nvPr/>
        </p:nvPicPr>
        <p:blipFill>
          <a:blip r:embed="rId2"/>
          <a:stretch>
            <a:fillRect/>
          </a:stretch>
        </p:blipFill>
        <p:spPr>
          <a:xfrm>
            <a:off x="8588328" y="3285390"/>
            <a:ext cx="3374137" cy="3374137"/>
          </a:xfrm>
          <a:prstGeom prst="rect">
            <a:avLst/>
          </a:prstGeom>
        </p:spPr>
      </p:pic>
    </p:spTree>
    <p:extLst>
      <p:ext uri="{BB962C8B-B14F-4D97-AF65-F5344CB8AC3E}">
        <p14:creationId xmlns:p14="http://schemas.microsoft.com/office/powerpoint/2010/main" val="10709420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048" y="365125"/>
            <a:ext cx="4233683" cy="4754440"/>
          </a:xfrm>
        </p:spPr>
        <p:txBody>
          <a:bodyPr>
            <a:normAutofit/>
          </a:bodyPr>
          <a:lstStyle/>
          <a:p>
            <a:pPr algn="ctr"/>
            <a:r>
              <a:rPr lang="en-US" sz="3200" dirty="0" smtClean="0"/>
              <a:t>Karen’s </a:t>
            </a:r>
            <a:r>
              <a:rPr lang="en-US" sz="3200" dirty="0" err="1" smtClean="0"/>
              <a:t>FaceBook</a:t>
            </a:r>
            <a:r>
              <a:rPr lang="en-US" sz="3200" dirty="0" smtClean="0"/>
              <a:t> posts each day for 5 days</a:t>
            </a:r>
            <a:endParaRPr lang="en-US" sz="3200" dirty="0"/>
          </a:p>
        </p:txBody>
      </p:sp>
      <p:pic>
        <p:nvPicPr>
          <p:cNvPr id="4" name="Content Placeholder 3"/>
          <p:cNvPicPr>
            <a:picLocks noGrp="1" noChangeAspect="1"/>
          </p:cNvPicPr>
          <p:nvPr>
            <p:ph idx="1"/>
          </p:nvPr>
        </p:nvPicPr>
        <p:blipFill>
          <a:blip r:embed="rId2"/>
          <a:srcRect l="-167828" r="-167828"/>
          <a:stretch>
            <a:fillRect/>
          </a:stretch>
        </p:blipFill>
        <p:spPr>
          <a:xfrm>
            <a:off x="-3104702" y="0"/>
            <a:ext cx="20261199" cy="6858000"/>
          </a:xfrm>
        </p:spPr>
      </p:pic>
    </p:spTree>
    <p:extLst>
      <p:ext uri="{BB962C8B-B14F-4D97-AF65-F5344CB8AC3E}">
        <p14:creationId xmlns:p14="http://schemas.microsoft.com/office/powerpoint/2010/main" val="7480802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1123" y="1070405"/>
            <a:ext cx="3104702" cy="5632312"/>
          </a:xfrm>
          <a:prstGeom prst="rect">
            <a:avLst/>
          </a:prstGeom>
        </p:spPr>
        <p:txBody>
          <a:bodyPr wrap="square">
            <a:spAutoFit/>
          </a:bodyPr>
          <a:lstStyle/>
          <a:p>
            <a:r>
              <a:rPr lang="en-US" b="1" dirty="0"/>
              <a:t>SOMETIME DURING THE WEEK BEFORE THE START OF THE DETOX</a:t>
            </a:r>
            <a:endParaRPr lang="en-US" dirty="0"/>
          </a:p>
          <a:p>
            <a:r>
              <a:rPr lang="en-US" dirty="0"/>
              <a:t>Welcome everyone! Even though we aren't officially starting our detox until next Monday, we can use this FB group to get excited, share our fears, and/or post hilarious images</a:t>
            </a:r>
            <a:r>
              <a:rPr lang="en-US" dirty="0" smtClean="0"/>
              <a:t>!</a:t>
            </a:r>
          </a:p>
          <a:p>
            <a:r>
              <a:rPr lang="en-US" dirty="0" smtClean="0"/>
              <a:t> </a:t>
            </a:r>
            <a:r>
              <a:rPr lang="en-US" dirty="0"/>
              <a:t>You can rest assured knowing that this FB group is completely private/secret, so this is a safe place for you to share. I am so excited (and humbled) to go through this with each of you</a:t>
            </a:r>
            <a:r>
              <a:rPr lang="en-US" dirty="0" smtClean="0"/>
              <a:t>!</a:t>
            </a:r>
          </a:p>
          <a:p>
            <a:r>
              <a:rPr lang="en-US" dirty="0" smtClean="0"/>
              <a:t> </a:t>
            </a:r>
            <a:r>
              <a:rPr lang="en-US" dirty="0"/>
              <a:t>I can't wait to celebrate our results at the end of next week! </a:t>
            </a:r>
            <a:r>
              <a:rPr lang="en-US" dirty="0" err="1"/>
              <a:t>xoxo</a:t>
            </a:r>
            <a:endParaRPr lang="en-US" dirty="0"/>
          </a:p>
        </p:txBody>
      </p:sp>
      <p:sp>
        <p:nvSpPr>
          <p:cNvPr id="7" name="Rectangle 6"/>
          <p:cNvSpPr/>
          <p:nvPr/>
        </p:nvSpPr>
        <p:spPr>
          <a:xfrm>
            <a:off x="3245825" y="677891"/>
            <a:ext cx="2217643" cy="5632311"/>
          </a:xfrm>
          <a:prstGeom prst="rect">
            <a:avLst/>
          </a:prstGeom>
        </p:spPr>
        <p:txBody>
          <a:bodyPr wrap="square">
            <a:spAutoFit/>
          </a:bodyPr>
          <a:lstStyle/>
          <a:p>
            <a:r>
              <a:rPr lang="en-US" b="1" dirty="0"/>
              <a:t>NIGHT BEFORE THE START OF THE DETOX</a:t>
            </a:r>
            <a:endParaRPr lang="en-US" dirty="0"/>
          </a:p>
          <a:p>
            <a:r>
              <a:rPr lang="en-US" dirty="0"/>
              <a:t>OK, everyone! Tomorrow morning is GO TIME! Just a reminder that you need to take your measurements and weigh yourself before you go to bed tonight (if you already haven't had a chance to)</a:t>
            </a:r>
            <a:r>
              <a:rPr lang="en-US" dirty="0" smtClean="0"/>
              <a:t>.</a:t>
            </a:r>
          </a:p>
          <a:p>
            <a:r>
              <a:rPr lang="en-US" dirty="0" smtClean="0"/>
              <a:t> </a:t>
            </a:r>
            <a:r>
              <a:rPr lang="en-US" sz="1200" dirty="0"/>
              <a:t>I would also encourage you to take a "before" photo. I know this can be intimidating, but by the end of the week you'll be glad you did! Take a </a:t>
            </a:r>
            <a:r>
              <a:rPr lang="en-US" sz="1200" dirty="0" err="1"/>
              <a:t>selfie</a:t>
            </a:r>
            <a:r>
              <a:rPr lang="en-US" sz="1200" dirty="0"/>
              <a:t> in the mirror in your underwear</a:t>
            </a:r>
            <a:r>
              <a:rPr lang="en-US" sz="1200" dirty="0" smtClean="0"/>
              <a:t>.</a:t>
            </a:r>
          </a:p>
          <a:p>
            <a:r>
              <a:rPr lang="en-US" sz="1200" dirty="0" smtClean="0"/>
              <a:t> </a:t>
            </a:r>
            <a:r>
              <a:rPr lang="en-US" sz="1200" dirty="0"/>
              <a:t>If that's too much, then wear tighter clothes to "get the effect." Happy detoxing!!!!</a:t>
            </a:r>
          </a:p>
          <a:p>
            <a:r>
              <a:rPr lang="en-US" sz="1200" dirty="0"/>
              <a:t> </a:t>
            </a:r>
          </a:p>
        </p:txBody>
      </p:sp>
      <p:sp>
        <p:nvSpPr>
          <p:cNvPr id="8" name="Rectangle 7"/>
          <p:cNvSpPr/>
          <p:nvPr/>
        </p:nvSpPr>
        <p:spPr>
          <a:xfrm>
            <a:off x="5838954" y="322492"/>
            <a:ext cx="6096000" cy="6832639"/>
          </a:xfrm>
          <a:prstGeom prst="rect">
            <a:avLst/>
          </a:prstGeom>
        </p:spPr>
        <p:txBody>
          <a:bodyPr>
            <a:spAutoFit/>
          </a:bodyPr>
          <a:lstStyle/>
          <a:p>
            <a:r>
              <a:rPr lang="en-US" b="1" dirty="0"/>
              <a:t>DAY 1 (AM)</a:t>
            </a:r>
            <a:endParaRPr lang="en-US" dirty="0"/>
          </a:p>
          <a:p>
            <a:r>
              <a:rPr lang="en-US" dirty="0"/>
              <a:t>Good morning, everyone! Are you excited?!?!?! I know I'm feeling a mixture of emotions, but one thing is certain...I want (and need) a change! As I've spoken with each of you, I know the primary reason for doing this is to assist you in making a lifestyle change (weight loss, improved health, etc.). But who doesn't like a bit of reward? In the photo below, you'll see a photo of some Shaklee products. Throughout the week, I will post some very simple "homework" assignments (see assignment #1 at the end of this post). If you've completed all HW assignments by the end of the week, you get to choose a prize from the photo below.</a:t>
            </a:r>
          </a:p>
          <a:p>
            <a:r>
              <a:rPr lang="en-US" dirty="0"/>
              <a:t>Prizes:</a:t>
            </a:r>
            <a:br>
              <a:rPr lang="en-US" dirty="0"/>
            </a:br>
            <a:r>
              <a:rPr lang="en-US" sz="1200" dirty="0"/>
              <a:t>2 bottles of Vita Lea multivitamin (green pills in your </a:t>
            </a:r>
            <a:r>
              <a:rPr lang="en-US" sz="1200" dirty="0" err="1"/>
              <a:t>Vitalizer</a:t>
            </a:r>
            <a:r>
              <a:rPr lang="en-US" sz="1200" dirty="0"/>
              <a:t> strip)</a:t>
            </a:r>
            <a:br>
              <a:rPr lang="en-US" sz="1200" dirty="0"/>
            </a:br>
            <a:r>
              <a:rPr lang="en-US" sz="1200" dirty="0"/>
              <a:t>1 bottle of </a:t>
            </a:r>
            <a:r>
              <a:rPr lang="en-US" sz="1200" dirty="0" err="1"/>
              <a:t>Optiflora</a:t>
            </a:r>
            <a:r>
              <a:rPr lang="en-US" sz="1200" dirty="0"/>
              <a:t> probiotic (pearl in your </a:t>
            </a:r>
            <a:r>
              <a:rPr lang="en-US" sz="1200" dirty="0" err="1"/>
              <a:t>Vitalizer</a:t>
            </a:r>
            <a:r>
              <a:rPr lang="en-US" sz="1200" dirty="0"/>
              <a:t> strip)</a:t>
            </a:r>
            <a:br>
              <a:rPr lang="en-US" sz="1200" dirty="0"/>
            </a:br>
            <a:r>
              <a:rPr lang="en-US" sz="1200" dirty="0"/>
              <a:t>6 </a:t>
            </a:r>
            <a:r>
              <a:rPr lang="en-US" sz="1200" dirty="0" err="1"/>
              <a:t>Vitalizer</a:t>
            </a:r>
            <a:r>
              <a:rPr lang="en-US" sz="1200" dirty="0"/>
              <a:t> strips (for women)</a:t>
            </a:r>
            <a:br>
              <a:rPr lang="en-US" sz="1200" dirty="0"/>
            </a:br>
            <a:r>
              <a:rPr lang="en-US" sz="1200" dirty="0"/>
              <a:t>Single Serve blender</a:t>
            </a:r>
            <a:br>
              <a:rPr lang="en-US" sz="1200" dirty="0"/>
            </a:br>
            <a:r>
              <a:rPr lang="en-US" sz="1200" dirty="0"/>
              <a:t>OR...you can choose to have free shipping on your next Shaklee order</a:t>
            </a:r>
          </a:p>
          <a:p>
            <a:r>
              <a:rPr lang="en-US" sz="1200" dirty="0"/>
              <a:t>Homework Assignment #1</a:t>
            </a:r>
            <a:br>
              <a:rPr lang="en-US" sz="1200" dirty="0"/>
            </a:br>
            <a:r>
              <a:rPr lang="en-US" sz="1200" dirty="0"/>
              <a:t>Watch this short video clip (2-3 minutes) and then answer the follow-up question in the comments below for us to see.</a:t>
            </a:r>
          </a:p>
          <a:p>
            <a:r>
              <a:rPr lang="en-US" sz="1200" dirty="0"/>
              <a:t>Video Clip: </a:t>
            </a:r>
            <a:r>
              <a:rPr lang="en-US" sz="1200" u="sng" dirty="0"/>
              <a:t>http://</a:t>
            </a:r>
            <a:r>
              <a:rPr lang="en-US" sz="1200" u="sng" dirty="0" err="1"/>
              <a:t>www.shaklee.tv</a:t>
            </a:r>
            <a:r>
              <a:rPr lang="en-US" sz="1200" u="sng" dirty="0"/>
              <a:t>/shaklee-180-dan-and-janeens-story</a:t>
            </a:r>
            <a:endParaRPr lang="en-US" sz="1200" dirty="0"/>
          </a:p>
          <a:p>
            <a:r>
              <a:rPr lang="en-US" sz="1200" dirty="0"/>
              <a:t>Question: What is your "why?" WHY are you participating in this 5-day detox? Be specific! Avoid answers like "to lose weight" or "to be healthy." Instead, share WHY weight loss is your motivation or SHARE a specific health goal you have in your heart. And maybe it's an entirely different reason? Your responses will serve as motivation and encouragement to all of us!</a:t>
            </a:r>
          </a:p>
          <a:p>
            <a:r>
              <a:rPr lang="en-US" sz="1200" dirty="0"/>
              <a:t>*Dan &amp; </a:t>
            </a:r>
            <a:r>
              <a:rPr lang="en-US" sz="1200" dirty="0" err="1"/>
              <a:t>Janeen's</a:t>
            </a:r>
            <a:r>
              <a:rPr lang="en-US" sz="1200" dirty="0"/>
              <a:t> story refers to Shaklee's complete weight loss products (our 180 program); we are using some of them this week...so be encouraged!</a:t>
            </a:r>
          </a:p>
          <a:p>
            <a:r>
              <a:rPr lang="en-US" sz="1200" dirty="0"/>
              <a:t>WE CAN DO THIS, TEAM! Love, Karen</a:t>
            </a:r>
          </a:p>
          <a:p>
            <a:r>
              <a:rPr lang="en-US" sz="1200" dirty="0"/>
              <a:t> </a:t>
            </a:r>
          </a:p>
        </p:txBody>
      </p:sp>
      <p:sp>
        <p:nvSpPr>
          <p:cNvPr id="10" name="TextBox 9"/>
          <p:cNvSpPr txBox="1"/>
          <p:nvPr/>
        </p:nvSpPr>
        <p:spPr>
          <a:xfrm>
            <a:off x="483849" y="322492"/>
            <a:ext cx="2620851" cy="523220"/>
          </a:xfrm>
          <a:prstGeom prst="rect">
            <a:avLst/>
          </a:prstGeom>
          <a:noFill/>
          <a:ln>
            <a:solidFill>
              <a:schemeClr val="accent1">
                <a:lumMod val="75000"/>
              </a:schemeClr>
            </a:solidFill>
          </a:ln>
        </p:spPr>
        <p:txBody>
          <a:bodyPr wrap="square" rtlCol="0">
            <a:spAutoFit/>
          </a:bodyPr>
          <a:lstStyle/>
          <a:p>
            <a:r>
              <a:rPr lang="en-US" sz="2800" dirty="0" smtClean="0"/>
              <a:t>Face Book Posts</a:t>
            </a:r>
            <a:endParaRPr lang="en-US" sz="2800" dirty="0"/>
          </a:p>
        </p:txBody>
      </p:sp>
    </p:spTree>
    <p:extLst>
      <p:ext uri="{BB962C8B-B14F-4D97-AF65-F5344CB8AC3E}">
        <p14:creationId xmlns:p14="http://schemas.microsoft.com/office/powerpoint/2010/main" val="40225359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74513" y="746924"/>
            <a:ext cx="4161578" cy="6228132"/>
          </a:xfrm>
        </p:spPr>
        <p:txBody>
          <a:bodyPr>
            <a:normAutofit fontScale="40000" lnSpcReduction="20000"/>
          </a:bodyPr>
          <a:lstStyle/>
          <a:p>
            <a:pPr marL="0" indent="0">
              <a:buNone/>
            </a:pPr>
            <a:r>
              <a:rPr lang="en-US" sz="5000" b="1" dirty="0"/>
              <a:t>DAY 1 (PM)</a:t>
            </a:r>
            <a:endParaRPr lang="en-US" sz="5000" dirty="0"/>
          </a:p>
          <a:p>
            <a:pPr marL="0" indent="0">
              <a:buNone/>
            </a:pPr>
            <a:r>
              <a:rPr lang="en-US" sz="4500" dirty="0"/>
              <a:t>How did day one go? What did you like best? Will you do anything different tomorrow?</a:t>
            </a:r>
          </a:p>
          <a:p>
            <a:pPr marL="0" indent="0">
              <a:buNone/>
            </a:pPr>
            <a:r>
              <a:rPr lang="en-US" sz="4500" dirty="0"/>
              <a:t>Many of you may be thinking…. Help! I am craving sweets.</a:t>
            </a:r>
          </a:p>
          <a:p>
            <a:pPr marL="0" indent="0">
              <a:buNone/>
            </a:pPr>
            <a:r>
              <a:rPr lang="en-US" sz="4500" dirty="0"/>
              <a:t>Does this sound like you? Don’t worry. This is normal as your body is </a:t>
            </a:r>
            <a:br>
              <a:rPr lang="en-US" sz="4500" dirty="0"/>
            </a:br>
            <a:r>
              <a:rPr lang="en-US" sz="4500" dirty="0"/>
              <a:t>detoxing from the ‘bad’ sugars!</a:t>
            </a:r>
          </a:p>
          <a:p>
            <a:pPr marL="0" indent="0">
              <a:buNone/>
            </a:pPr>
            <a:r>
              <a:rPr lang="en-US" sz="4500" dirty="0"/>
              <a:t>Follow these tips to fight back and win:</a:t>
            </a:r>
          </a:p>
          <a:p>
            <a:pPr marL="0" indent="0">
              <a:buNone/>
            </a:pPr>
            <a:r>
              <a:rPr lang="en-US" sz="4500" dirty="0"/>
              <a:t>1. Sip hot peppermint tea. It helps with sweet cravings.</a:t>
            </a:r>
          </a:p>
          <a:p>
            <a:pPr marL="0" indent="0">
              <a:buNone/>
            </a:pPr>
            <a:r>
              <a:rPr lang="en-US" sz="4500" dirty="0"/>
              <a:t>2. Chew gum. It totally helps!</a:t>
            </a:r>
          </a:p>
          <a:p>
            <a:pPr marL="0" indent="0">
              <a:buNone/>
            </a:pPr>
            <a:r>
              <a:rPr lang="en-US" sz="4500" dirty="0"/>
              <a:t>3. Grab some fruit. A crisp apple or grapes have natural sugar to help with your sweet fix. Just a reminder, though, to limit fruit and load up on veggies.</a:t>
            </a:r>
          </a:p>
          <a:p>
            <a:pPr marL="0" indent="0">
              <a:buNone/>
            </a:pPr>
            <a:r>
              <a:rPr lang="en-US" sz="4500" dirty="0"/>
              <a:t>As your body detoxes, the cravings for ‘bad’ sugar will just naturally go away. Really! You will find a sweet satisfaction with plain fruit.</a:t>
            </a:r>
          </a:p>
          <a:p>
            <a:pPr marL="0" indent="0">
              <a:buNone/>
            </a:pPr>
            <a:r>
              <a:rPr lang="en-US" sz="4500" dirty="0"/>
              <a:t>DAY ONE DOWN. I am so proud of each of you! Don't forget to complete your "homework" (see the previous post for assignment #1)</a:t>
            </a:r>
            <a:r>
              <a:rPr lang="en-US" sz="4500" dirty="0" smtClean="0"/>
              <a:t>.</a:t>
            </a:r>
            <a:endParaRPr lang="en-US" sz="4000" dirty="0"/>
          </a:p>
          <a:p>
            <a:endParaRPr lang="en-US" dirty="0" smtClean="0"/>
          </a:p>
          <a:p>
            <a:endParaRPr lang="en-US" dirty="0"/>
          </a:p>
          <a:p>
            <a:endParaRPr lang="en-US" dirty="0" smtClean="0"/>
          </a:p>
          <a:p>
            <a:endParaRPr lang="en-US" dirty="0"/>
          </a:p>
        </p:txBody>
      </p:sp>
      <p:sp>
        <p:nvSpPr>
          <p:cNvPr id="6" name="Title 5"/>
          <p:cNvSpPr>
            <a:spLocks noGrp="1"/>
          </p:cNvSpPr>
          <p:nvPr>
            <p:ph type="title"/>
          </p:nvPr>
        </p:nvSpPr>
        <p:spPr>
          <a:xfrm>
            <a:off x="838200" y="23637"/>
            <a:ext cx="2568907" cy="682975"/>
          </a:xfrm>
        </p:spPr>
        <p:txBody>
          <a:bodyPr>
            <a:normAutofit/>
          </a:bodyPr>
          <a:lstStyle/>
          <a:p>
            <a:r>
              <a:rPr lang="en-US" sz="2800" dirty="0" smtClean="0"/>
              <a:t>Face Book Posts</a:t>
            </a:r>
            <a:endParaRPr lang="en-US" sz="2800" dirty="0"/>
          </a:p>
        </p:txBody>
      </p:sp>
      <p:sp>
        <p:nvSpPr>
          <p:cNvPr id="7" name="Rectangle 6"/>
          <p:cNvSpPr/>
          <p:nvPr/>
        </p:nvSpPr>
        <p:spPr>
          <a:xfrm>
            <a:off x="5164842" y="384119"/>
            <a:ext cx="6096000" cy="2585323"/>
          </a:xfrm>
          <a:prstGeom prst="rect">
            <a:avLst/>
          </a:prstGeom>
          <a:ln>
            <a:solidFill>
              <a:schemeClr val="accent1">
                <a:lumMod val="75000"/>
              </a:schemeClr>
            </a:solidFill>
          </a:ln>
        </p:spPr>
        <p:txBody>
          <a:bodyPr>
            <a:spAutoFit/>
          </a:bodyPr>
          <a:lstStyle/>
          <a:p>
            <a:r>
              <a:rPr lang="en-US" b="1" dirty="0"/>
              <a:t>DAY 2 (AM)</a:t>
            </a:r>
            <a:endParaRPr lang="en-US" dirty="0"/>
          </a:p>
          <a:p>
            <a:r>
              <a:rPr lang="en-US" dirty="0"/>
              <a:t>Good morning everyone! It's hard to believe we made it to DAY 2! Go us! </a:t>
            </a:r>
            <a:r>
              <a:rPr lang="en-US" i="1" dirty="0"/>
              <a:t>:)</a:t>
            </a:r>
            <a:r>
              <a:rPr lang="en-US" dirty="0"/>
              <a:t> Complete today's homework assignment to qualify for one of the prizes at the end.</a:t>
            </a:r>
            <a:br>
              <a:rPr lang="en-US" dirty="0"/>
            </a:br>
            <a:r>
              <a:rPr lang="en-US" dirty="0"/>
              <a:t>Homework Assignment #2: Post a photo of one of your smoothies sometime today and tell us what's in it! Simple enough, right? Can't wait to see what you're having! Stay strong, friends!!!!!</a:t>
            </a:r>
          </a:p>
          <a:p>
            <a:r>
              <a:rPr lang="en-US" dirty="0"/>
              <a:t> </a:t>
            </a:r>
          </a:p>
        </p:txBody>
      </p:sp>
      <p:sp>
        <p:nvSpPr>
          <p:cNvPr id="8" name="Rectangle 7"/>
          <p:cNvSpPr/>
          <p:nvPr/>
        </p:nvSpPr>
        <p:spPr>
          <a:xfrm>
            <a:off x="5628530" y="3148283"/>
            <a:ext cx="6096000" cy="3416320"/>
          </a:xfrm>
          <a:prstGeom prst="rect">
            <a:avLst/>
          </a:prstGeom>
        </p:spPr>
        <p:txBody>
          <a:bodyPr>
            <a:spAutoFit/>
          </a:bodyPr>
          <a:lstStyle/>
          <a:p>
            <a:r>
              <a:rPr lang="en-US" b="1" dirty="0"/>
              <a:t>DAY 3 (AM)</a:t>
            </a:r>
            <a:endParaRPr lang="en-US" dirty="0"/>
          </a:p>
          <a:p>
            <a:r>
              <a:rPr lang="en-US" dirty="0"/>
              <a:t>DAY THREE!</a:t>
            </a:r>
            <a:br>
              <a:rPr lang="en-US" dirty="0"/>
            </a:br>
            <a:r>
              <a:rPr lang="en-US" dirty="0"/>
              <a:t>Historically, Day 3 is the hardest day of the five-day detox. But, have you stopped to reflect on what you've accomplished so far???? It's really amazing to think about. It can be really easy to dwell on the difficult parts of the detox....especially today... so let's focus on the positive!</a:t>
            </a:r>
          </a:p>
          <a:p>
            <a:r>
              <a:rPr lang="en-US" dirty="0"/>
              <a:t>Homework Assignment #3:</a:t>
            </a:r>
            <a:br>
              <a:rPr lang="en-US" dirty="0"/>
            </a:br>
            <a:r>
              <a:rPr lang="en-US" dirty="0"/>
              <a:t>In the comments below, share with us a celebration. It could be: a difference in the way you're feeling, pounds shed, fit of clothing, inner trait you didn't you think you had, etc. </a:t>
            </a:r>
            <a:br>
              <a:rPr lang="en-US" dirty="0"/>
            </a:br>
            <a:r>
              <a:rPr lang="en-US" dirty="0"/>
              <a:t>Share with us so we can celebrate you!</a:t>
            </a:r>
          </a:p>
        </p:txBody>
      </p:sp>
    </p:spTree>
    <p:extLst>
      <p:ext uri="{BB962C8B-B14F-4D97-AF65-F5344CB8AC3E}">
        <p14:creationId xmlns:p14="http://schemas.microsoft.com/office/powerpoint/2010/main" val="37744559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3076" y="394075"/>
            <a:ext cx="8286536" cy="1739525"/>
          </a:xfrm>
          <a:noFill/>
          <a:ln>
            <a:solidFill>
              <a:schemeClr val="accent2">
                <a:lumMod val="75000"/>
              </a:schemeClr>
            </a:solidFill>
          </a:ln>
        </p:spPr>
        <p:txBody>
          <a:bodyPr>
            <a:normAutofit/>
          </a:bodyPr>
          <a:lstStyle/>
          <a:p>
            <a:r>
              <a:rPr lang="en-US" sz="4400" dirty="0" smtClean="0"/>
              <a:t>New Strategies for Building a Shaklee Business 5 Week Series</a:t>
            </a:r>
            <a:endParaRPr lang="en-US" sz="4400" dirty="0"/>
          </a:p>
        </p:txBody>
      </p:sp>
      <p:sp>
        <p:nvSpPr>
          <p:cNvPr id="3" name="Subtitle 2"/>
          <p:cNvSpPr>
            <a:spLocks noGrp="1"/>
          </p:cNvSpPr>
          <p:nvPr>
            <p:ph type="subTitle" idx="1"/>
          </p:nvPr>
        </p:nvSpPr>
        <p:spPr>
          <a:xfrm>
            <a:off x="495181" y="2308564"/>
            <a:ext cx="9144000" cy="1803400"/>
          </a:xfrm>
        </p:spPr>
        <p:txBody>
          <a:bodyPr>
            <a:normAutofit/>
          </a:bodyPr>
          <a:lstStyle/>
          <a:p>
            <a:r>
              <a:rPr lang="en-US" sz="2800" dirty="0" smtClean="0"/>
              <a:t>Summer 2016      Session #3    July 14, 2016</a:t>
            </a:r>
          </a:p>
          <a:p>
            <a:r>
              <a:rPr lang="en-US" sz="4000" dirty="0" smtClean="0"/>
              <a:t>Health Chats, Business Chats, Zoom Events</a:t>
            </a:r>
          </a:p>
          <a:p>
            <a:r>
              <a:rPr lang="en-US" dirty="0" smtClean="0"/>
              <a:t>With</a:t>
            </a:r>
          </a:p>
          <a:p>
            <a:endParaRPr lang="en-US" sz="3300" dirty="0"/>
          </a:p>
        </p:txBody>
      </p:sp>
      <p:pic>
        <p:nvPicPr>
          <p:cNvPr id="4" name="Picture 3"/>
          <p:cNvPicPr>
            <a:picLocks noChangeAspect="1"/>
          </p:cNvPicPr>
          <p:nvPr/>
        </p:nvPicPr>
        <p:blipFill>
          <a:blip r:embed="rId2"/>
          <a:stretch>
            <a:fillRect/>
          </a:stretch>
        </p:blipFill>
        <p:spPr>
          <a:xfrm>
            <a:off x="9194800" y="0"/>
            <a:ext cx="2946400" cy="2768600"/>
          </a:xfrm>
          <a:prstGeom prst="rect">
            <a:avLst/>
          </a:prstGeom>
        </p:spPr>
      </p:pic>
      <p:pic>
        <p:nvPicPr>
          <p:cNvPr id="5" name="Shape 132"/>
          <p:cNvPicPr preferRelativeResize="0"/>
          <p:nvPr/>
        </p:nvPicPr>
        <p:blipFill rotWithShape="1">
          <a:blip r:embed="rId3">
            <a:alphaModFix/>
          </a:blip>
          <a:srcRect/>
          <a:stretch/>
        </p:blipFill>
        <p:spPr>
          <a:xfrm>
            <a:off x="562914" y="4111963"/>
            <a:ext cx="1176009" cy="1720971"/>
          </a:xfrm>
          <a:prstGeom prst="rect">
            <a:avLst/>
          </a:prstGeom>
          <a:noFill/>
          <a:ln>
            <a:noFill/>
          </a:ln>
        </p:spPr>
      </p:pic>
      <p:sp>
        <p:nvSpPr>
          <p:cNvPr id="6" name="Rectangle 5"/>
          <p:cNvSpPr/>
          <p:nvPr/>
        </p:nvSpPr>
        <p:spPr>
          <a:xfrm>
            <a:off x="101600" y="5832934"/>
            <a:ext cx="2370667" cy="923330"/>
          </a:xfrm>
          <a:prstGeom prst="rect">
            <a:avLst/>
          </a:prstGeom>
        </p:spPr>
        <p:txBody>
          <a:bodyPr wrap="square">
            <a:spAutoFit/>
          </a:bodyPr>
          <a:lstStyle/>
          <a:p>
            <a:pPr lvl="0" algn="ctr">
              <a:buClr>
                <a:schemeClr val="dk1"/>
              </a:buClr>
              <a:buSzPct val="25000"/>
            </a:pPr>
            <a:r>
              <a:rPr lang="en-US" dirty="0">
                <a:solidFill>
                  <a:schemeClr val="dk1"/>
                </a:solidFill>
                <a:ea typeface="Calibri"/>
                <a:cs typeface="Calibri"/>
                <a:sym typeface="Calibri"/>
              </a:rPr>
              <a:t>Senior Executive Coordinator    </a:t>
            </a:r>
            <a:r>
              <a:rPr lang="en-US" dirty="0" smtClean="0">
                <a:solidFill>
                  <a:schemeClr val="dk1"/>
                </a:solidFill>
                <a:ea typeface="Calibri"/>
                <a:cs typeface="Calibri"/>
                <a:sym typeface="Calibri"/>
              </a:rPr>
              <a:t>         Katie </a:t>
            </a:r>
            <a:r>
              <a:rPr lang="en-US" dirty="0">
                <a:solidFill>
                  <a:schemeClr val="dk1"/>
                </a:solidFill>
                <a:ea typeface="Calibri"/>
                <a:cs typeface="Calibri"/>
                <a:sym typeface="Calibri"/>
              </a:rPr>
              <a:t>Odom</a:t>
            </a:r>
          </a:p>
        </p:txBody>
      </p:sp>
      <p:pic>
        <p:nvPicPr>
          <p:cNvPr id="7" name="Shape 129"/>
          <p:cNvPicPr preferRelativeResize="0"/>
          <p:nvPr/>
        </p:nvPicPr>
        <p:blipFill rotWithShape="1">
          <a:blip r:embed="rId4">
            <a:alphaModFix/>
          </a:blip>
          <a:srcRect/>
          <a:stretch/>
        </p:blipFill>
        <p:spPr>
          <a:xfrm>
            <a:off x="8235207" y="4111963"/>
            <a:ext cx="1145860" cy="1728917"/>
          </a:xfrm>
          <a:prstGeom prst="rect">
            <a:avLst/>
          </a:prstGeom>
          <a:noFill/>
          <a:ln>
            <a:noFill/>
          </a:ln>
        </p:spPr>
      </p:pic>
      <p:sp>
        <p:nvSpPr>
          <p:cNvPr id="8" name="Rectangle 7"/>
          <p:cNvSpPr/>
          <p:nvPr/>
        </p:nvSpPr>
        <p:spPr>
          <a:xfrm>
            <a:off x="7876612" y="6014004"/>
            <a:ext cx="2286000" cy="346249"/>
          </a:xfrm>
          <a:prstGeom prst="rect">
            <a:avLst/>
          </a:prstGeom>
        </p:spPr>
        <p:txBody>
          <a:bodyPr wrap="square">
            <a:spAutoFit/>
          </a:bodyPr>
          <a:lstStyle/>
          <a:p>
            <a:pPr lvl="0" algn="ctr">
              <a:lnSpc>
                <a:spcPct val="90000"/>
              </a:lnSpc>
              <a:buClr>
                <a:schemeClr val="dk1"/>
              </a:buClr>
              <a:buSzPct val="25000"/>
            </a:pPr>
            <a:r>
              <a:rPr lang="en-US" dirty="0">
                <a:solidFill>
                  <a:schemeClr val="dk1"/>
                </a:solidFill>
                <a:ea typeface="Calibri"/>
                <a:cs typeface="Calibri"/>
                <a:sym typeface="Calibri"/>
              </a:rPr>
              <a:t> </a:t>
            </a:r>
            <a:r>
              <a:rPr lang="en-US" dirty="0" err="1" smtClean="0">
                <a:solidFill>
                  <a:schemeClr val="dk1"/>
                </a:solidFill>
                <a:ea typeface="Calibri"/>
                <a:cs typeface="Calibri"/>
                <a:sym typeface="Calibri"/>
              </a:rPr>
              <a:t>DIrector</a:t>
            </a:r>
            <a:endParaRPr lang="en-US" dirty="0">
              <a:solidFill>
                <a:schemeClr val="dk1"/>
              </a:solidFill>
              <a:ea typeface="Calibri"/>
              <a:cs typeface="Calibri"/>
              <a:sym typeface="Calibri"/>
            </a:endParaRPr>
          </a:p>
        </p:txBody>
      </p:sp>
      <p:pic>
        <p:nvPicPr>
          <p:cNvPr id="9" name="Shape 131"/>
          <p:cNvPicPr preferRelativeResize="0"/>
          <p:nvPr/>
        </p:nvPicPr>
        <p:blipFill>
          <a:blip r:embed="rId5">
            <a:extLst>
              <a:ext uri="{28A0092B-C50C-407E-A947-70E740481C1C}">
                <a14:useLocalDpi xmlns:a14="http://schemas.microsoft.com/office/drawing/2010/main" val="0"/>
              </a:ext>
            </a:extLst>
          </a:blip>
          <a:stretch>
            <a:fillRect/>
          </a:stretch>
        </p:blipFill>
        <p:spPr>
          <a:xfrm>
            <a:off x="2590800" y="4111964"/>
            <a:ext cx="1388533" cy="1728916"/>
          </a:xfrm>
          <a:prstGeom prst="rect">
            <a:avLst/>
          </a:prstGeom>
          <a:noFill/>
          <a:ln>
            <a:noFill/>
          </a:ln>
        </p:spPr>
      </p:pic>
      <p:sp>
        <p:nvSpPr>
          <p:cNvPr id="10" name="Rectangle 9"/>
          <p:cNvSpPr/>
          <p:nvPr/>
        </p:nvSpPr>
        <p:spPr>
          <a:xfrm>
            <a:off x="2472267" y="6038334"/>
            <a:ext cx="1998133" cy="646331"/>
          </a:xfrm>
          <a:prstGeom prst="rect">
            <a:avLst/>
          </a:prstGeom>
        </p:spPr>
        <p:txBody>
          <a:bodyPr wrap="square">
            <a:spAutoFit/>
          </a:bodyPr>
          <a:lstStyle/>
          <a:p>
            <a:pPr lvl="0">
              <a:buClr>
                <a:schemeClr val="dk1"/>
              </a:buClr>
              <a:buSzPct val="25000"/>
            </a:pPr>
            <a:r>
              <a:rPr lang="en-US" dirty="0">
                <a:solidFill>
                  <a:schemeClr val="dk1"/>
                </a:solidFill>
                <a:ea typeface="Calibri"/>
                <a:cs typeface="Calibri"/>
                <a:sym typeface="Calibri"/>
              </a:rPr>
              <a:t>Senior Coordinator</a:t>
            </a:r>
          </a:p>
          <a:p>
            <a:pPr lvl="0">
              <a:buClr>
                <a:schemeClr val="dk1"/>
              </a:buClr>
              <a:buSzPct val="25000"/>
            </a:pPr>
            <a:r>
              <a:rPr lang="en-US" dirty="0">
                <a:solidFill>
                  <a:schemeClr val="dk1"/>
                </a:solidFill>
                <a:ea typeface="Calibri"/>
                <a:cs typeface="Calibri"/>
                <a:sym typeface="Calibri"/>
              </a:rPr>
              <a:t>Becky Choate</a:t>
            </a:r>
          </a:p>
        </p:txBody>
      </p:sp>
      <p:pic>
        <p:nvPicPr>
          <p:cNvPr id="11" name="Shape 127"/>
          <p:cNvPicPr preferRelativeResize="0"/>
          <p:nvPr/>
        </p:nvPicPr>
        <p:blipFill>
          <a:blip r:embed="rId6">
            <a:extLst>
              <a:ext uri="{28A0092B-C50C-407E-A947-70E740481C1C}">
                <a14:useLocalDpi xmlns:a14="http://schemas.microsoft.com/office/drawing/2010/main" val="0"/>
              </a:ext>
            </a:extLst>
          </a:blip>
          <a:stretch>
            <a:fillRect/>
          </a:stretch>
        </p:blipFill>
        <p:spPr>
          <a:xfrm>
            <a:off x="10162612" y="4087975"/>
            <a:ext cx="1440708" cy="1673360"/>
          </a:xfrm>
          <a:prstGeom prst="rect">
            <a:avLst/>
          </a:prstGeom>
          <a:noFill/>
          <a:ln>
            <a:noFill/>
          </a:ln>
        </p:spPr>
      </p:pic>
      <p:sp>
        <p:nvSpPr>
          <p:cNvPr id="12" name="Rectangle 11"/>
          <p:cNvSpPr/>
          <p:nvPr/>
        </p:nvSpPr>
        <p:spPr>
          <a:xfrm>
            <a:off x="10162612" y="5761335"/>
            <a:ext cx="1523999" cy="923330"/>
          </a:xfrm>
          <a:prstGeom prst="rect">
            <a:avLst/>
          </a:prstGeom>
        </p:spPr>
        <p:txBody>
          <a:bodyPr wrap="square">
            <a:spAutoFit/>
          </a:bodyPr>
          <a:lstStyle/>
          <a:p>
            <a:r>
              <a:rPr lang="en-US" dirty="0">
                <a:solidFill>
                  <a:schemeClr val="dk1"/>
                </a:solidFill>
                <a:ea typeface="Calibri"/>
                <a:cs typeface="Calibri"/>
                <a:sym typeface="Calibri"/>
              </a:rPr>
              <a:t> Master </a:t>
            </a:r>
            <a:r>
              <a:rPr lang="en-US" dirty="0" smtClean="0">
                <a:solidFill>
                  <a:schemeClr val="dk1"/>
                </a:solidFill>
                <a:ea typeface="Calibri"/>
                <a:cs typeface="Calibri"/>
                <a:sym typeface="Calibri"/>
              </a:rPr>
              <a:t>Coordinator      </a:t>
            </a:r>
            <a:r>
              <a:rPr lang="en-US" dirty="0">
                <a:solidFill>
                  <a:schemeClr val="dk1"/>
                </a:solidFill>
                <a:ea typeface="Calibri"/>
                <a:cs typeface="Calibri"/>
                <a:sym typeface="Calibri"/>
              </a:rPr>
              <a:t>Barb Lagoni </a:t>
            </a:r>
            <a:endParaRPr lang="en-US" dirty="0"/>
          </a:p>
        </p:txBody>
      </p:sp>
      <p:pic>
        <p:nvPicPr>
          <p:cNvPr id="13" name="Picture 12" descr="Francine Roling.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8068963" y="4254220"/>
            <a:ext cx="1736461" cy="1403974"/>
          </a:xfrm>
          <a:prstGeom prst="rect">
            <a:avLst/>
          </a:prstGeom>
        </p:spPr>
      </p:pic>
      <p:pic>
        <p:nvPicPr>
          <p:cNvPr id="14" name="Picture 13"/>
          <p:cNvPicPr>
            <a:picLocks noChangeAspect="1"/>
          </p:cNvPicPr>
          <p:nvPr/>
        </p:nvPicPr>
        <p:blipFill>
          <a:blip r:embed="rId8"/>
          <a:stretch>
            <a:fillRect/>
          </a:stretch>
        </p:blipFill>
        <p:spPr>
          <a:xfrm>
            <a:off x="6514577" y="4148727"/>
            <a:ext cx="1376092" cy="1612608"/>
          </a:xfrm>
          <a:prstGeom prst="rect">
            <a:avLst/>
          </a:prstGeom>
        </p:spPr>
      </p:pic>
      <p:sp>
        <p:nvSpPr>
          <p:cNvPr id="15" name="TextBox 14"/>
          <p:cNvSpPr txBox="1"/>
          <p:nvPr/>
        </p:nvSpPr>
        <p:spPr>
          <a:xfrm>
            <a:off x="6290044" y="5824438"/>
            <a:ext cx="1945163" cy="646331"/>
          </a:xfrm>
          <a:prstGeom prst="rect">
            <a:avLst/>
          </a:prstGeom>
          <a:noFill/>
        </p:spPr>
        <p:txBody>
          <a:bodyPr wrap="square" rtlCol="0">
            <a:spAutoFit/>
          </a:bodyPr>
          <a:lstStyle/>
          <a:p>
            <a:r>
              <a:rPr lang="en-US" dirty="0" smtClean="0"/>
              <a:t>Senior Coordinator Michelle Parrott</a:t>
            </a:r>
            <a:endParaRPr lang="en-US" dirty="0"/>
          </a:p>
        </p:txBody>
      </p:sp>
      <p:pic>
        <p:nvPicPr>
          <p:cNvPr id="16" name="Picture 15" descr="Sarah Galbreth.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70400" y="4148727"/>
            <a:ext cx="1249945" cy="1788001"/>
          </a:xfrm>
          <a:prstGeom prst="rect">
            <a:avLst/>
          </a:prstGeom>
        </p:spPr>
      </p:pic>
      <p:sp>
        <p:nvSpPr>
          <p:cNvPr id="17" name="TextBox 16"/>
          <p:cNvSpPr txBox="1"/>
          <p:nvPr/>
        </p:nvSpPr>
        <p:spPr>
          <a:xfrm>
            <a:off x="4470400" y="5936727"/>
            <a:ext cx="1819643" cy="646331"/>
          </a:xfrm>
          <a:prstGeom prst="rect">
            <a:avLst/>
          </a:prstGeom>
          <a:noFill/>
        </p:spPr>
        <p:txBody>
          <a:bodyPr wrap="square" rtlCol="0">
            <a:spAutoFit/>
          </a:bodyPr>
          <a:lstStyle/>
          <a:p>
            <a:r>
              <a:rPr lang="en-US" dirty="0" smtClean="0"/>
              <a:t>Sarah </a:t>
            </a:r>
            <a:r>
              <a:rPr lang="en-US" dirty="0" err="1" smtClean="0"/>
              <a:t>Galbreth</a:t>
            </a:r>
            <a:endParaRPr lang="en-US" dirty="0" smtClean="0"/>
          </a:p>
          <a:p>
            <a:r>
              <a:rPr lang="en-US" dirty="0" smtClean="0"/>
              <a:t>Senior Director</a:t>
            </a:r>
            <a:endParaRPr lang="en-US" dirty="0"/>
          </a:p>
        </p:txBody>
      </p:sp>
    </p:spTree>
    <p:extLst>
      <p:ext uri="{BB962C8B-B14F-4D97-AF65-F5344CB8AC3E}">
        <p14:creationId xmlns:p14="http://schemas.microsoft.com/office/powerpoint/2010/main" val="39237481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365125"/>
            <a:ext cx="10761133" cy="1325563"/>
          </a:xfrm>
          <a:ln>
            <a:solidFill>
              <a:schemeClr val="accent1">
                <a:lumMod val="75000"/>
              </a:schemeClr>
            </a:solidFill>
          </a:ln>
        </p:spPr>
        <p:txBody>
          <a:bodyPr>
            <a:normAutofit/>
          </a:bodyPr>
          <a:lstStyle/>
          <a:p>
            <a:r>
              <a:rPr lang="en-US" sz="3200" dirty="0" smtClean="0"/>
              <a:t>Objectives for Session 3 – 	                                             	 			Health Chats, Zoom Meetings, </a:t>
            </a:r>
            <a:r>
              <a:rPr lang="en-US" sz="3200" dirty="0" err="1" smtClean="0"/>
              <a:t>FaceBook</a:t>
            </a:r>
            <a:r>
              <a:rPr lang="en-US" sz="3200" dirty="0" smtClean="0"/>
              <a:t> Events</a:t>
            </a:r>
            <a:endParaRPr lang="en-US" sz="3200" dirty="0"/>
          </a:p>
        </p:txBody>
      </p:sp>
      <p:sp>
        <p:nvSpPr>
          <p:cNvPr id="3" name="Content Placeholder 2"/>
          <p:cNvSpPr>
            <a:spLocks noGrp="1"/>
          </p:cNvSpPr>
          <p:nvPr>
            <p:ph idx="1"/>
          </p:nvPr>
        </p:nvSpPr>
        <p:spPr>
          <a:xfrm>
            <a:off x="592667" y="1825625"/>
            <a:ext cx="10761133" cy="3423708"/>
          </a:xfrm>
        </p:spPr>
        <p:txBody>
          <a:bodyPr>
            <a:normAutofit/>
          </a:bodyPr>
          <a:lstStyle/>
          <a:p>
            <a:r>
              <a:rPr lang="en-US" sz="2400" dirty="0" smtClean="0"/>
              <a:t>To understand the mechanics and effectiveness of several of our most popular activities to develop a customer base of life-long customers and to identify business partners.</a:t>
            </a:r>
          </a:p>
          <a:p>
            <a:r>
              <a:rPr lang="en-US" sz="2400" dirty="0" smtClean="0"/>
              <a:t>To hear from leaders using these venues, to  learn their tips for success and to implement these activities into our businesses to generate new customers, to educate and inform existing customers and to create an infra-structure that our distributors can use to invite their friends and guests</a:t>
            </a:r>
            <a:r>
              <a:rPr lang="en-US" sz="2000" dirty="0" smtClean="0"/>
              <a:t>.                barb</a:t>
            </a:r>
            <a:endParaRPr lang="en-US" sz="2000" dirty="0"/>
          </a:p>
        </p:txBody>
      </p:sp>
      <p:pic>
        <p:nvPicPr>
          <p:cNvPr id="4" name="Picture 3"/>
          <p:cNvPicPr>
            <a:picLocks noChangeAspect="1"/>
          </p:cNvPicPr>
          <p:nvPr/>
        </p:nvPicPr>
        <p:blipFill>
          <a:blip r:embed="rId2"/>
          <a:stretch>
            <a:fillRect/>
          </a:stretch>
        </p:blipFill>
        <p:spPr>
          <a:xfrm>
            <a:off x="423334" y="4622800"/>
            <a:ext cx="11362266" cy="1921933"/>
          </a:xfrm>
          <a:prstGeom prst="rect">
            <a:avLst/>
          </a:prstGeom>
        </p:spPr>
      </p:pic>
    </p:spTree>
    <p:extLst>
      <p:ext uri="{BB962C8B-B14F-4D97-AF65-F5344CB8AC3E}">
        <p14:creationId xmlns:p14="http://schemas.microsoft.com/office/powerpoint/2010/main" val="160998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859746" cy="919923"/>
          </a:xfrm>
          <a:ln>
            <a:solidFill>
              <a:srgbClr val="800000"/>
            </a:solidFill>
          </a:ln>
        </p:spPr>
        <p:txBody>
          <a:bodyPr>
            <a:normAutofit/>
          </a:bodyPr>
          <a:lstStyle/>
          <a:p>
            <a:r>
              <a:rPr lang="en-US" sz="3600" dirty="0" smtClean="0"/>
              <a:t>Health Chats – Sarah </a:t>
            </a:r>
            <a:r>
              <a:rPr lang="en-US" sz="3600" dirty="0" err="1" smtClean="0"/>
              <a:t>Galbreth</a:t>
            </a:r>
            <a:endParaRPr lang="en-US" sz="3600" dirty="0"/>
          </a:p>
        </p:txBody>
      </p:sp>
      <p:sp>
        <p:nvSpPr>
          <p:cNvPr id="3" name="Content Placeholder 2"/>
          <p:cNvSpPr>
            <a:spLocks noGrp="1"/>
          </p:cNvSpPr>
          <p:nvPr>
            <p:ph idx="1"/>
          </p:nvPr>
        </p:nvSpPr>
        <p:spPr>
          <a:xfrm>
            <a:off x="838200" y="1445846"/>
            <a:ext cx="10515600" cy="5245869"/>
          </a:xfrm>
        </p:spPr>
        <p:txBody>
          <a:bodyPr>
            <a:normAutofit/>
          </a:bodyPr>
          <a:lstStyle/>
          <a:p>
            <a:r>
              <a:rPr lang="en-US" sz="2400" dirty="0" smtClean="0"/>
              <a:t>Weekly conference calls </a:t>
            </a:r>
            <a:r>
              <a:rPr lang="is-IS" sz="2400" dirty="0" smtClean="0"/>
              <a:t>…</a:t>
            </a:r>
          </a:p>
          <a:p>
            <a:r>
              <a:rPr lang="is-IS" sz="2400" dirty="0" smtClean="0"/>
              <a:t>30 minutes</a:t>
            </a:r>
          </a:p>
          <a:p>
            <a:r>
              <a:rPr lang="is-IS" sz="2400" dirty="0" smtClean="0"/>
              <a:t>2 people share their health story on the topic first 15 minutes</a:t>
            </a:r>
          </a:p>
          <a:p>
            <a:r>
              <a:rPr lang="is-IS" sz="2400" dirty="0" smtClean="0"/>
              <a:t>2 leaders facilitate .. </a:t>
            </a:r>
            <a:r>
              <a:rPr lang="en-US" sz="2400" dirty="0" smtClean="0"/>
              <a:t>A</a:t>
            </a:r>
            <a:r>
              <a:rPr lang="is-IS" sz="2400" dirty="0" smtClean="0"/>
              <a:t>nd review products mentioned in the stories and discuss the “ Shaklee Difference” </a:t>
            </a:r>
          </a:p>
          <a:p>
            <a:r>
              <a:rPr lang="is-IS" sz="2400" dirty="0" smtClean="0"/>
              <a:t>Topics might include n</a:t>
            </a:r>
            <a:r>
              <a:rPr lang="en-US" sz="2400" dirty="0" smtClean="0"/>
              <a:t>a</a:t>
            </a:r>
            <a:r>
              <a:rPr lang="is-IS" sz="2400" dirty="0" smtClean="0"/>
              <a:t>tural approaches to ...</a:t>
            </a:r>
          </a:p>
          <a:p>
            <a:pPr marL="0" indent="0">
              <a:buNone/>
            </a:pPr>
            <a:r>
              <a:rPr lang="is-IS" sz="2400" dirty="0"/>
              <a:t>	</a:t>
            </a:r>
            <a:r>
              <a:rPr lang="is-IS" sz="2400" dirty="0" smtClean="0"/>
              <a:t>-- H</a:t>
            </a:r>
            <a:r>
              <a:rPr lang="en-US" sz="2400" dirty="0" smtClean="0"/>
              <a:t>o</a:t>
            </a:r>
            <a:r>
              <a:rPr lang="is-IS" sz="2400" dirty="0" smtClean="0"/>
              <a:t>rmonal Imbalance			-- Digestive Issues</a:t>
            </a:r>
          </a:p>
          <a:p>
            <a:pPr marL="0" indent="0">
              <a:buNone/>
            </a:pPr>
            <a:r>
              <a:rPr lang="is-IS" sz="2400" dirty="0"/>
              <a:t>	</a:t>
            </a:r>
            <a:r>
              <a:rPr lang="is-IS" sz="2400" dirty="0" smtClean="0"/>
              <a:t>-- Fatigue &amp; Lack of Energy			-- Allergies</a:t>
            </a:r>
          </a:p>
          <a:p>
            <a:pPr marL="0" indent="0">
              <a:buNone/>
            </a:pPr>
            <a:r>
              <a:rPr lang="is-IS" dirty="0"/>
              <a:t>	</a:t>
            </a:r>
            <a:r>
              <a:rPr lang="is-IS" dirty="0" smtClean="0"/>
              <a:t>-- </a:t>
            </a:r>
            <a:r>
              <a:rPr lang="is-IS" sz="2400" dirty="0" smtClean="0"/>
              <a:t>Migraines	</a:t>
            </a:r>
            <a:r>
              <a:rPr lang="is-IS" dirty="0" smtClean="0"/>
              <a:t>				-- </a:t>
            </a:r>
            <a:r>
              <a:rPr lang="is-IS" sz="2400" dirty="0" smtClean="0"/>
              <a:t>Eczema</a:t>
            </a:r>
          </a:p>
          <a:p>
            <a:pPr marL="0" indent="0">
              <a:buNone/>
            </a:pPr>
            <a:r>
              <a:rPr lang="is-IS" sz="2400" dirty="0"/>
              <a:t>	</a:t>
            </a:r>
            <a:r>
              <a:rPr lang="is-IS" sz="2400" dirty="0" smtClean="0"/>
              <a:t>-- Stress 					-- Anxiety and Mood Swings</a:t>
            </a:r>
          </a:p>
          <a:p>
            <a:pPr marL="0" indent="0">
              <a:buNone/>
            </a:pPr>
            <a:r>
              <a:rPr lang="is-IS" sz="2400" dirty="0"/>
              <a:t>	</a:t>
            </a:r>
            <a:r>
              <a:rPr lang="is-IS" sz="2400" dirty="0" smtClean="0"/>
              <a:t>-- Children &amp; Family Health</a:t>
            </a:r>
          </a:p>
          <a:p>
            <a:endParaRPr lang="en-US" dirty="0"/>
          </a:p>
        </p:txBody>
      </p:sp>
      <p:pic>
        <p:nvPicPr>
          <p:cNvPr id="4" name="Picture 3" descr="Sarah Galbreth 20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1686" y="365125"/>
            <a:ext cx="1676962" cy="2317257"/>
          </a:xfrm>
          <a:prstGeom prst="rect">
            <a:avLst/>
          </a:prstGeom>
        </p:spPr>
      </p:pic>
    </p:spTree>
    <p:extLst>
      <p:ext uri="{BB962C8B-B14F-4D97-AF65-F5344CB8AC3E}">
        <p14:creationId xmlns:p14="http://schemas.microsoft.com/office/powerpoint/2010/main" val="35188379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584" y="365126"/>
            <a:ext cx="4788877" cy="689952"/>
          </a:xfrm>
          <a:ln>
            <a:solidFill>
              <a:schemeClr val="accent1">
                <a:lumMod val="75000"/>
              </a:schemeClr>
            </a:solidFill>
          </a:ln>
        </p:spPr>
        <p:txBody>
          <a:bodyPr>
            <a:normAutofit/>
          </a:bodyPr>
          <a:lstStyle/>
          <a:p>
            <a:r>
              <a:rPr lang="en-US" sz="3600" dirty="0" smtClean="0"/>
              <a:t>Benefits of Health Chats</a:t>
            </a:r>
            <a:endParaRPr lang="en-US" sz="3600" dirty="0"/>
          </a:p>
        </p:txBody>
      </p:sp>
      <p:sp>
        <p:nvSpPr>
          <p:cNvPr id="3" name="Content Placeholder 2"/>
          <p:cNvSpPr>
            <a:spLocks noGrp="1"/>
          </p:cNvSpPr>
          <p:nvPr>
            <p:ph idx="1"/>
          </p:nvPr>
        </p:nvSpPr>
        <p:spPr>
          <a:xfrm>
            <a:off x="525584" y="1113693"/>
            <a:ext cx="11236570" cy="5588000"/>
          </a:xfrm>
        </p:spPr>
        <p:txBody>
          <a:bodyPr>
            <a:normAutofit fontScale="92500" lnSpcReduction="10000"/>
          </a:bodyPr>
          <a:lstStyle/>
          <a:p>
            <a:r>
              <a:rPr lang="en-US" sz="2000" dirty="0" smtClean="0"/>
              <a:t>For the Guest ---</a:t>
            </a:r>
          </a:p>
          <a:p>
            <a:pPr marL="0" indent="0">
              <a:buNone/>
            </a:pPr>
            <a:r>
              <a:rPr lang="en-US" sz="2000" dirty="0"/>
              <a:t>	</a:t>
            </a:r>
            <a:r>
              <a:rPr lang="en-US" sz="2000" dirty="0" smtClean="0"/>
              <a:t>--  easy to attend.. Can just listen if they choose.</a:t>
            </a:r>
          </a:p>
          <a:p>
            <a:pPr marL="0" indent="0">
              <a:buNone/>
            </a:pPr>
            <a:r>
              <a:rPr lang="en-US" sz="2000" dirty="0"/>
              <a:t>	</a:t>
            </a:r>
            <a:r>
              <a:rPr lang="en-US" sz="2000" dirty="0" smtClean="0"/>
              <a:t>-- no obligation to speak,  to buy anything</a:t>
            </a:r>
          </a:p>
          <a:p>
            <a:r>
              <a:rPr lang="en-US" sz="2000" dirty="0" smtClean="0"/>
              <a:t>For the Business Leader –</a:t>
            </a:r>
          </a:p>
          <a:p>
            <a:pPr marL="0" indent="0">
              <a:buNone/>
            </a:pPr>
            <a:r>
              <a:rPr lang="en-US" sz="2000" dirty="0"/>
              <a:t>	</a:t>
            </a:r>
            <a:r>
              <a:rPr lang="en-US" sz="2000" dirty="0" smtClean="0"/>
              <a:t>-- simply invite guests . .. Don’t have to spend time on presenting</a:t>
            </a:r>
          </a:p>
          <a:p>
            <a:pPr marL="0" indent="0">
              <a:buNone/>
            </a:pPr>
            <a:r>
              <a:rPr lang="en-US" sz="2000" dirty="0"/>
              <a:t>	</a:t>
            </a:r>
            <a:r>
              <a:rPr lang="en-US" sz="2000" dirty="0" smtClean="0"/>
              <a:t>-- set goal to invite 5 people a week X 4 weeks in a month = 20 new people 		contacted, who are either attending .. Or .. Can schedule an individual appointment around the topic </a:t>
            </a:r>
            <a:r>
              <a:rPr lang="is-IS" sz="2000" dirty="0" smtClean="0"/>
              <a:t>… 	20 X 100 PV = 2000 PV !</a:t>
            </a:r>
            <a:endParaRPr lang="en-US" sz="2000" dirty="0" smtClean="0"/>
          </a:p>
          <a:p>
            <a:pPr marL="0" indent="0">
              <a:buNone/>
            </a:pPr>
            <a:r>
              <a:rPr lang="en-US" sz="2000" dirty="0"/>
              <a:t>	</a:t>
            </a:r>
            <a:r>
              <a:rPr lang="en-US" sz="2000" dirty="0" smtClean="0"/>
              <a:t>-- follow up to help guest select product collection</a:t>
            </a:r>
          </a:p>
          <a:p>
            <a:pPr marL="0" indent="0">
              <a:buNone/>
            </a:pPr>
            <a:r>
              <a:rPr lang="en-US" sz="2000" dirty="0"/>
              <a:t>	</a:t>
            </a:r>
            <a:r>
              <a:rPr lang="en-US" sz="2000" dirty="0" smtClean="0"/>
              <a:t>-- Attracts business partners, who get to meet members of our team  and get a picture of the power of 		prevention and natural approaches to wellness ..  And best of all .. A caring community</a:t>
            </a:r>
          </a:p>
          <a:p>
            <a:r>
              <a:rPr lang="en-US" sz="2000" dirty="0" smtClean="0"/>
              <a:t>For the Distributor </a:t>
            </a:r>
          </a:p>
          <a:p>
            <a:pPr marL="0" indent="0">
              <a:buNone/>
            </a:pPr>
            <a:r>
              <a:rPr lang="en-US" sz="2000" dirty="0"/>
              <a:t>	</a:t>
            </a:r>
            <a:r>
              <a:rPr lang="en-US" sz="2000" dirty="0" smtClean="0"/>
              <a:t>-- Learns how to share their story in compelling fashion</a:t>
            </a:r>
          </a:p>
          <a:p>
            <a:pPr marL="0" indent="0">
              <a:buNone/>
            </a:pPr>
            <a:r>
              <a:rPr lang="en-US" sz="2000" dirty="0"/>
              <a:t>	</a:t>
            </a:r>
            <a:r>
              <a:rPr lang="en-US" sz="2000" dirty="0" smtClean="0"/>
              <a:t>-- Learns how to review key benefits of the products</a:t>
            </a:r>
          </a:p>
          <a:p>
            <a:pPr marL="0" indent="0">
              <a:buNone/>
            </a:pPr>
            <a:r>
              <a:rPr lang="en-US" sz="2000" dirty="0"/>
              <a:t>	</a:t>
            </a:r>
            <a:r>
              <a:rPr lang="en-US" sz="2000" dirty="0" smtClean="0"/>
              <a:t>-- Hones inviting skills, presenting skills, closing skills</a:t>
            </a:r>
          </a:p>
          <a:p>
            <a:pPr marL="0" indent="0">
              <a:buNone/>
            </a:pPr>
            <a:r>
              <a:rPr lang="en-US" sz="2000" dirty="0"/>
              <a:t>	</a:t>
            </a:r>
          </a:p>
        </p:txBody>
      </p:sp>
      <p:pic>
        <p:nvPicPr>
          <p:cNvPr id="4" name="Picture 3" descr="sleep like a lo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82326" y="206091"/>
            <a:ext cx="2192035" cy="2192035"/>
          </a:xfrm>
          <a:prstGeom prst="rect">
            <a:avLst/>
          </a:prstGeom>
        </p:spPr>
      </p:pic>
      <p:pic>
        <p:nvPicPr>
          <p:cNvPr id="5" name="Picture 4" descr="Reset your healt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7368" y="206091"/>
            <a:ext cx="2388588" cy="2192035"/>
          </a:xfrm>
          <a:prstGeom prst="rect">
            <a:avLst/>
          </a:prstGeom>
        </p:spPr>
      </p:pic>
    </p:spTree>
    <p:extLst>
      <p:ext uri="{BB962C8B-B14F-4D97-AF65-F5344CB8AC3E}">
        <p14:creationId xmlns:p14="http://schemas.microsoft.com/office/powerpoint/2010/main" val="39751558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25"/>
            <a:ext cx="4119390" cy="1034017"/>
          </a:xfrm>
          <a:ln>
            <a:solidFill>
              <a:srgbClr val="0070C0"/>
            </a:solidFill>
          </a:ln>
        </p:spPr>
        <p:txBody>
          <a:bodyPr/>
          <a:lstStyle/>
          <a:p>
            <a:r>
              <a:rPr lang="en-US" dirty="0" smtClean="0"/>
              <a:t>What is Zoom?</a:t>
            </a:r>
            <a:endParaRPr lang="en-US" dirty="0"/>
          </a:p>
        </p:txBody>
      </p:sp>
      <p:sp>
        <p:nvSpPr>
          <p:cNvPr id="3" name="Content Placeholder 2"/>
          <p:cNvSpPr>
            <a:spLocks noGrp="1"/>
          </p:cNvSpPr>
          <p:nvPr>
            <p:ph idx="1"/>
          </p:nvPr>
        </p:nvSpPr>
        <p:spPr>
          <a:xfrm>
            <a:off x="838200" y="1953846"/>
            <a:ext cx="10515600" cy="4516194"/>
          </a:xfrm>
        </p:spPr>
        <p:txBody>
          <a:bodyPr>
            <a:normAutofit/>
          </a:bodyPr>
          <a:lstStyle/>
          <a:p>
            <a:r>
              <a:rPr lang="en-US" sz="2400" dirty="0" smtClean="0"/>
              <a:t>Another tool to create visual contact between us and others</a:t>
            </a:r>
          </a:p>
          <a:p>
            <a:r>
              <a:rPr lang="en-US" sz="2400" dirty="0" smtClean="0"/>
              <a:t>You can share your screen with the entire group</a:t>
            </a:r>
          </a:p>
          <a:p>
            <a:r>
              <a:rPr lang="en-US" sz="2400" dirty="0" smtClean="0"/>
              <a:t>Your participants also have the option to share their screen</a:t>
            </a:r>
          </a:p>
          <a:p>
            <a:r>
              <a:rPr lang="en-US" sz="2400" dirty="0" smtClean="0"/>
              <a:t>All participants can hear and see each other</a:t>
            </a:r>
          </a:p>
          <a:p>
            <a:r>
              <a:rPr lang="en-US" sz="2400" dirty="0" smtClean="0"/>
              <a:t>You can do this from a computer or a phone</a:t>
            </a:r>
          </a:p>
          <a:p>
            <a:r>
              <a:rPr lang="en-US" sz="2400" dirty="0" smtClean="0"/>
              <a:t>You do need a camera and a microphone on your computer or phone, whatever you are using</a:t>
            </a:r>
          </a:p>
          <a:p>
            <a:r>
              <a:rPr lang="en-US" sz="2400" dirty="0" smtClean="0"/>
              <a:t>If you are sharing your screen, it may be easier to see on a computer</a:t>
            </a:r>
          </a:p>
          <a:p>
            <a:pPr marL="0" indent="0">
              <a:buNone/>
            </a:pPr>
            <a:r>
              <a:rPr lang="en-US" sz="2400" dirty="0"/>
              <a:t>	</a:t>
            </a:r>
            <a:r>
              <a:rPr lang="en-US" sz="2400" dirty="0" smtClean="0"/>
              <a:t>						Francine</a:t>
            </a:r>
            <a:endParaRPr lang="en-US" sz="2400" dirty="0"/>
          </a:p>
        </p:txBody>
      </p:sp>
      <p:pic>
        <p:nvPicPr>
          <p:cNvPr id="4" name="Picture 3" descr="Francine Rol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9518500" y="540943"/>
            <a:ext cx="2497799" cy="2019536"/>
          </a:xfrm>
          <a:prstGeom prst="rect">
            <a:avLst/>
          </a:prstGeom>
        </p:spPr>
      </p:pic>
    </p:spTree>
    <p:extLst>
      <p:ext uri="{BB962C8B-B14F-4D97-AF65-F5344CB8AC3E}">
        <p14:creationId xmlns:p14="http://schemas.microsoft.com/office/powerpoint/2010/main" val="4042385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0297" y="408354"/>
            <a:ext cx="11768286" cy="646331"/>
          </a:xfrm>
          <a:prstGeom prst="rect">
            <a:avLst/>
          </a:prstGeom>
          <a:noFill/>
          <a:ln>
            <a:solidFill>
              <a:srgbClr val="0070C0"/>
            </a:solidFill>
          </a:ln>
        </p:spPr>
        <p:txBody>
          <a:bodyPr wrap="none" rtlCol="0">
            <a:spAutoFit/>
          </a:bodyPr>
          <a:lstStyle/>
          <a:p>
            <a:r>
              <a:rPr lang="en-US" sz="3600" dirty="0" smtClean="0"/>
              <a:t>What to Expect at the Shaklee Global Conference in Orlando…</a:t>
            </a:r>
            <a:endParaRPr lang="en-US" sz="3600" dirty="0"/>
          </a:p>
        </p:txBody>
      </p:sp>
      <p:sp>
        <p:nvSpPr>
          <p:cNvPr id="3" name="TextBox 2"/>
          <p:cNvSpPr txBox="1"/>
          <p:nvPr/>
        </p:nvSpPr>
        <p:spPr>
          <a:xfrm>
            <a:off x="1184366" y="1846217"/>
            <a:ext cx="10004470" cy="3416320"/>
          </a:xfrm>
          <a:prstGeom prst="rect">
            <a:avLst/>
          </a:prstGeom>
          <a:noFill/>
          <a:ln>
            <a:solidFill>
              <a:srgbClr val="0070C0"/>
            </a:solidFill>
          </a:ln>
        </p:spPr>
        <p:txBody>
          <a:bodyPr wrap="none" rtlCol="0">
            <a:spAutoFit/>
          </a:bodyPr>
          <a:lstStyle/>
          <a:p>
            <a:pPr marL="285750" indent="-285750">
              <a:buFont typeface="Arial" panose="020B0604020202020204" pitchFamily="34" charset="0"/>
              <a:buChar char="•"/>
            </a:pPr>
            <a:r>
              <a:rPr lang="en-US" sz="2400" dirty="0" smtClean="0"/>
              <a:t>Expect to make new friends!</a:t>
            </a:r>
          </a:p>
          <a:p>
            <a:pPr marL="285750" indent="-285750">
              <a:buFont typeface="Arial" panose="020B0604020202020204" pitchFamily="34" charset="0"/>
              <a:buChar char="•"/>
            </a:pPr>
            <a:r>
              <a:rPr lang="en-US" sz="2400" dirty="0" smtClean="0"/>
              <a:t>Expect to have fun!</a:t>
            </a:r>
          </a:p>
          <a:p>
            <a:pPr marL="285750" indent="-285750">
              <a:buFont typeface="Arial" panose="020B0604020202020204" pitchFamily="34" charset="0"/>
              <a:buChar char="•"/>
            </a:pPr>
            <a:r>
              <a:rPr lang="en-US" sz="2400" dirty="0" smtClean="0"/>
              <a:t>Expect to be motivated by speakers such as Astronaut Captains Mark Kelly </a:t>
            </a:r>
          </a:p>
          <a:p>
            <a:pPr lvl="1"/>
            <a:r>
              <a:rPr lang="en-US" sz="2400" dirty="0"/>
              <a:t>	</a:t>
            </a:r>
            <a:r>
              <a:rPr lang="en-US" sz="2400" dirty="0" smtClean="0"/>
              <a:t>&amp; Captain Scott Kelly!</a:t>
            </a:r>
          </a:p>
          <a:p>
            <a:pPr marL="285750" indent="-285750">
              <a:buFont typeface="Arial" panose="020B0604020202020204" pitchFamily="34" charset="0"/>
              <a:buChar char="•"/>
            </a:pPr>
            <a:r>
              <a:rPr lang="en-US" sz="2400" dirty="0" smtClean="0"/>
              <a:t>Expect to take lots of notes!</a:t>
            </a:r>
          </a:p>
          <a:p>
            <a:pPr marL="285750" indent="-285750">
              <a:buFont typeface="Arial" panose="020B0604020202020204" pitchFamily="34" charset="0"/>
              <a:buChar char="•"/>
            </a:pPr>
            <a:r>
              <a:rPr lang="en-US" sz="2400" dirty="0"/>
              <a:t>Expect to make new </a:t>
            </a:r>
            <a:r>
              <a:rPr lang="en-US" sz="2400" dirty="0" smtClean="0"/>
              <a:t>goals</a:t>
            </a:r>
            <a:r>
              <a:rPr lang="en-US" sz="2400" dirty="0"/>
              <a:t>!</a:t>
            </a:r>
            <a:endParaRPr lang="en-US" sz="2400" dirty="0" smtClean="0"/>
          </a:p>
          <a:p>
            <a:pPr marL="285750" indent="-285750">
              <a:buFont typeface="Arial" panose="020B0604020202020204" pitchFamily="34" charset="0"/>
              <a:buChar char="•"/>
            </a:pPr>
            <a:r>
              <a:rPr lang="en-US" sz="2400" dirty="0" smtClean="0"/>
              <a:t>Expect to be inspired and in awe of how many </a:t>
            </a:r>
          </a:p>
          <a:p>
            <a:r>
              <a:rPr lang="en-US" sz="2400" dirty="0"/>
              <a:t>	</a:t>
            </a:r>
            <a:r>
              <a:rPr lang="en-US" sz="2400" dirty="0" smtClean="0"/>
              <a:t>people cross the stage for different levels </a:t>
            </a:r>
          </a:p>
          <a:p>
            <a:r>
              <a:rPr lang="en-US" sz="2400" dirty="0"/>
              <a:t>	</a:t>
            </a:r>
            <a:r>
              <a:rPr lang="en-US" sz="2400" dirty="0" smtClean="0"/>
              <a:t>of achievement!</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4098" y="2940256"/>
            <a:ext cx="3810000" cy="3810000"/>
          </a:xfrm>
          <a:prstGeom prst="rect">
            <a:avLst/>
          </a:prstGeom>
        </p:spPr>
      </p:pic>
    </p:spTree>
    <p:extLst>
      <p:ext uri="{BB962C8B-B14F-4D97-AF65-F5344CB8AC3E}">
        <p14:creationId xmlns:p14="http://schemas.microsoft.com/office/powerpoint/2010/main" val="22467627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68763"/>
          </a:xfrm>
          <a:ln>
            <a:solidFill>
              <a:srgbClr val="0070C0"/>
            </a:solidFill>
          </a:ln>
        </p:spPr>
        <p:txBody>
          <a:bodyPr>
            <a:normAutofit/>
          </a:bodyPr>
          <a:lstStyle/>
          <a:p>
            <a:r>
              <a:rPr lang="en-US" sz="3600" dirty="0" smtClean="0"/>
              <a:t>Zoom Video Conference Meetings &amp; Appointments</a:t>
            </a:r>
            <a:endParaRPr lang="en-US" sz="3600" dirty="0"/>
          </a:p>
        </p:txBody>
      </p:sp>
      <p:sp>
        <p:nvSpPr>
          <p:cNvPr id="3" name="Content Placeholder 2"/>
          <p:cNvSpPr>
            <a:spLocks noGrp="1"/>
          </p:cNvSpPr>
          <p:nvPr>
            <p:ph idx="1"/>
          </p:nvPr>
        </p:nvSpPr>
        <p:spPr>
          <a:xfrm>
            <a:off x="838200" y="1387232"/>
            <a:ext cx="10515600" cy="4789731"/>
          </a:xfrm>
        </p:spPr>
        <p:txBody>
          <a:bodyPr>
            <a:normAutofit/>
          </a:bodyPr>
          <a:lstStyle/>
          <a:p>
            <a:r>
              <a:rPr lang="en-US" sz="2400" dirty="0" smtClean="0"/>
              <a:t>Reasons to use Zoom</a:t>
            </a:r>
          </a:p>
          <a:p>
            <a:pPr lvl="1"/>
            <a:r>
              <a:rPr lang="en-US" dirty="0" smtClean="0"/>
              <a:t>New Member appointments</a:t>
            </a:r>
          </a:p>
          <a:p>
            <a:pPr lvl="1"/>
            <a:r>
              <a:rPr lang="en-US" dirty="0" smtClean="0"/>
              <a:t>3 way calls</a:t>
            </a:r>
          </a:p>
          <a:p>
            <a:pPr lvl="1"/>
            <a:r>
              <a:rPr lang="en-US" dirty="0" smtClean="0"/>
              <a:t>Team meetings</a:t>
            </a:r>
          </a:p>
          <a:p>
            <a:pPr lvl="1"/>
            <a:r>
              <a:rPr lang="en-US" dirty="0" smtClean="0"/>
              <a:t>Health Calls by topic</a:t>
            </a:r>
          </a:p>
          <a:p>
            <a:pPr lvl="1"/>
            <a:r>
              <a:rPr lang="en-US" dirty="0" smtClean="0"/>
              <a:t>Nutrition Assessments</a:t>
            </a:r>
          </a:p>
          <a:p>
            <a:pPr lvl="1"/>
            <a:r>
              <a:rPr lang="en-US" dirty="0" smtClean="0"/>
              <a:t>Shaklee Event</a:t>
            </a:r>
          </a:p>
          <a:p>
            <a:pPr lvl="1"/>
            <a:r>
              <a:rPr lang="en-US" dirty="0" smtClean="0"/>
              <a:t>Business Opportunity Presentation…</a:t>
            </a:r>
          </a:p>
          <a:p>
            <a:pPr lvl="1"/>
            <a:endParaRPr lang="en-US" dirty="0"/>
          </a:p>
          <a:p>
            <a:pPr lvl="1"/>
            <a:endParaRPr lang="en-US" dirty="0" smtClean="0"/>
          </a:p>
          <a:p>
            <a:pPr marL="457200" lvl="1" indent="0">
              <a:buNone/>
            </a:pPr>
            <a:r>
              <a:rPr lang="en-US" dirty="0"/>
              <a:t> </a:t>
            </a:r>
            <a:r>
              <a:rPr lang="en-US" dirty="0" smtClean="0"/>
              <a:t>Francine</a:t>
            </a:r>
          </a:p>
          <a:p>
            <a:pPr lvl="1"/>
            <a:endParaRPr lang="en-US" sz="2000" dirty="0" smtClean="0"/>
          </a:p>
          <a:p>
            <a:pPr lvl="1"/>
            <a:endParaRPr lang="en-US" sz="2000" dirty="0"/>
          </a:p>
        </p:txBody>
      </p:sp>
      <p:pic>
        <p:nvPicPr>
          <p:cNvPr id="4" name="Picture 3" descr="quotebyclayshirky.jpg"/>
          <p:cNvPicPr>
            <a:picLocks noChangeAspect="1"/>
          </p:cNvPicPr>
          <p:nvPr/>
        </p:nvPicPr>
        <p:blipFill>
          <a:blip r:embed="rId2"/>
          <a:stretch>
            <a:fillRect/>
          </a:stretch>
        </p:blipFill>
        <p:spPr>
          <a:xfrm>
            <a:off x="7337234" y="1564395"/>
            <a:ext cx="3745735" cy="3481330"/>
          </a:xfrm>
          <a:prstGeom prst="rect">
            <a:avLst/>
          </a:prstGeom>
        </p:spPr>
      </p:pic>
    </p:spTree>
    <p:extLst>
      <p:ext uri="{BB962C8B-B14F-4D97-AF65-F5344CB8AC3E}">
        <p14:creationId xmlns:p14="http://schemas.microsoft.com/office/powerpoint/2010/main" val="35291097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0403" y="365125"/>
            <a:ext cx="6686320" cy="1325563"/>
          </a:xfrm>
          <a:ln>
            <a:solidFill>
              <a:srgbClr val="0070C0"/>
            </a:solidFill>
          </a:ln>
        </p:spPr>
        <p:txBody>
          <a:bodyPr/>
          <a:lstStyle/>
          <a:p>
            <a:r>
              <a:rPr lang="en-US" dirty="0" smtClean="0"/>
              <a:t>Getting Started with Zoom</a:t>
            </a:r>
            <a:endParaRPr lang="en-US" dirty="0"/>
          </a:p>
        </p:txBody>
      </p:sp>
      <p:sp>
        <p:nvSpPr>
          <p:cNvPr id="3" name="Content Placeholder 2"/>
          <p:cNvSpPr>
            <a:spLocks noGrp="1"/>
          </p:cNvSpPr>
          <p:nvPr>
            <p:ph idx="1"/>
          </p:nvPr>
        </p:nvSpPr>
        <p:spPr>
          <a:xfrm>
            <a:off x="838200" y="2138240"/>
            <a:ext cx="10515600" cy="4351338"/>
          </a:xfrm>
        </p:spPr>
        <p:txBody>
          <a:bodyPr>
            <a:normAutofit/>
          </a:bodyPr>
          <a:lstStyle/>
          <a:p>
            <a:r>
              <a:rPr lang="en-US" sz="2400" dirty="0" smtClean="0"/>
              <a:t>Choices:  free account or purchased account</a:t>
            </a:r>
          </a:p>
          <a:p>
            <a:r>
              <a:rPr lang="en-US" sz="2400" dirty="0" smtClean="0"/>
              <a:t>Go to website:  </a:t>
            </a:r>
            <a:r>
              <a:rPr lang="en-US" sz="2400" dirty="0" err="1" smtClean="0"/>
              <a:t>zoom.us</a:t>
            </a:r>
            <a:endParaRPr lang="en-US" sz="2400" dirty="0" smtClean="0"/>
          </a:p>
          <a:p>
            <a:r>
              <a:rPr lang="en-US" sz="2400" dirty="0" smtClean="0"/>
              <a:t>Create account </a:t>
            </a:r>
          </a:p>
          <a:p>
            <a:r>
              <a:rPr lang="en-US" sz="2400" dirty="0" smtClean="0"/>
              <a:t>After account created, you can schedule or start a meeting</a:t>
            </a:r>
          </a:p>
          <a:p>
            <a:r>
              <a:rPr lang="en-US" sz="2400" dirty="0" smtClean="0"/>
              <a:t>Zoom gives you a unique link that you use each time</a:t>
            </a:r>
          </a:p>
          <a:p>
            <a:r>
              <a:rPr lang="en-US" sz="2400" dirty="0" smtClean="0"/>
              <a:t>Share link with invitees</a:t>
            </a:r>
          </a:p>
          <a:p>
            <a:r>
              <a:rPr lang="en-US" sz="2400" dirty="0" smtClean="0"/>
              <a:t>Start meeting (Free account is limited to 40 minutes or less/meeting)</a:t>
            </a:r>
          </a:p>
          <a:p>
            <a:r>
              <a:rPr lang="en-US" sz="2400" dirty="0" smtClean="0"/>
              <a:t>Free account allows up to 50 participants				Becky</a:t>
            </a:r>
            <a:endParaRPr lang="en-US" sz="2400" dirty="0"/>
          </a:p>
        </p:txBody>
      </p:sp>
      <p:pic>
        <p:nvPicPr>
          <p:cNvPr id="4" name="Picture 3" descr="Zoom.jpg"/>
          <p:cNvPicPr>
            <a:picLocks noChangeAspect="1"/>
          </p:cNvPicPr>
          <p:nvPr/>
        </p:nvPicPr>
        <p:blipFill>
          <a:blip r:embed="rId2"/>
          <a:stretch>
            <a:fillRect/>
          </a:stretch>
        </p:blipFill>
        <p:spPr>
          <a:xfrm>
            <a:off x="8339768" y="550844"/>
            <a:ext cx="3426245" cy="2732184"/>
          </a:xfrm>
          <a:prstGeom prst="rect">
            <a:avLst/>
          </a:prstGeom>
        </p:spPr>
      </p:pic>
    </p:spTree>
    <p:extLst>
      <p:ext uri="{BB962C8B-B14F-4D97-AF65-F5344CB8AC3E}">
        <p14:creationId xmlns:p14="http://schemas.microsoft.com/office/powerpoint/2010/main" val="39158385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22106"/>
          </a:xfrm>
          <a:ln>
            <a:solidFill>
              <a:schemeClr val="accent1">
                <a:lumMod val="75000"/>
              </a:schemeClr>
            </a:solidFill>
          </a:ln>
        </p:spPr>
        <p:txBody>
          <a:bodyPr>
            <a:normAutofit/>
          </a:bodyPr>
          <a:lstStyle/>
          <a:p>
            <a:r>
              <a:rPr lang="en-US" sz="3600" dirty="0" smtClean="0"/>
              <a:t>Zoom Video Conference Meetings &amp; Appointments</a:t>
            </a:r>
            <a:endParaRPr lang="en-US" sz="3600" dirty="0"/>
          </a:p>
        </p:txBody>
      </p:sp>
      <p:sp>
        <p:nvSpPr>
          <p:cNvPr id="3" name="Content Placeholder 2"/>
          <p:cNvSpPr>
            <a:spLocks noGrp="1"/>
          </p:cNvSpPr>
          <p:nvPr>
            <p:ph idx="1"/>
          </p:nvPr>
        </p:nvSpPr>
        <p:spPr>
          <a:xfrm>
            <a:off x="838200" y="1387232"/>
            <a:ext cx="10515600" cy="4789731"/>
          </a:xfrm>
        </p:spPr>
        <p:txBody>
          <a:bodyPr>
            <a:normAutofit/>
          </a:bodyPr>
          <a:lstStyle/>
          <a:p>
            <a:r>
              <a:rPr lang="en-US" sz="2400" dirty="0"/>
              <a:t>Simple Online Meetings</a:t>
            </a:r>
          </a:p>
          <a:p>
            <a:r>
              <a:rPr lang="en-US" sz="2400" dirty="0"/>
              <a:t>High quality desktop and application sharing</a:t>
            </a:r>
          </a:p>
          <a:p>
            <a:r>
              <a:rPr lang="en-US" sz="2400" dirty="0"/>
              <a:t>Personal meeting ID and URL name</a:t>
            </a:r>
          </a:p>
          <a:p>
            <a:r>
              <a:rPr lang="en-US" sz="2400" dirty="0"/>
              <a:t>Instant or scheduled meetings</a:t>
            </a:r>
          </a:p>
          <a:p>
            <a:r>
              <a:rPr lang="en-US" sz="2400" dirty="0">
                <a:hlinkClick r:id="rId2"/>
              </a:rPr>
              <a:t>Google Chrome and Outlook plug-ins</a:t>
            </a:r>
            <a:endParaRPr lang="en-US" sz="2400" dirty="0"/>
          </a:p>
          <a:p>
            <a:r>
              <a:rPr lang="en-US" sz="2400" dirty="0"/>
              <a:t>MP4 or M4A recording</a:t>
            </a:r>
          </a:p>
          <a:p>
            <a:r>
              <a:rPr lang="en-US" sz="2400" dirty="0"/>
              <a:t>Host controls</a:t>
            </a:r>
          </a:p>
          <a:p>
            <a:r>
              <a:rPr lang="en-US" sz="2400" dirty="0"/>
              <a:t>Raise hand</a:t>
            </a:r>
          </a:p>
          <a:p>
            <a:r>
              <a:rPr lang="en-US" sz="2400" dirty="0" smtClean="0"/>
              <a:t>$14.99/ month for unlimited duration of meeting and up to 50 participants</a:t>
            </a:r>
          </a:p>
          <a:p>
            <a:r>
              <a:rPr lang="en-US" sz="2400" dirty="0" smtClean="0">
                <a:hlinkClick r:id="rId3"/>
              </a:rPr>
              <a:t>Http://ZOOM.US</a:t>
            </a:r>
            <a:r>
              <a:rPr lang="en-US" sz="2400" dirty="0" smtClean="0"/>
              <a:t>						Becky</a:t>
            </a:r>
            <a:endParaRPr lang="en-US" sz="2400" dirty="0"/>
          </a:p>
        </p:txBody>
      </p:sp>
    </p:spTree>
    <p:extLst>
      <p:ext uri="{BB962C8B-B14F-4D97-AF65-F5344CB8AC3E}">
        <p14:creationId xmlns:p14="http://schemas.microsoft.com/office/powerpoint/2010/main" val="34287533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ZOOM for team meetings!</a:t>
            </a:r>
            <a:endParaRPr lang="en-US" dirty="0"/>
          </a:p>
        </p:txBody>
      </p:sp>
      <p:pic>
        <p:nvPicPr>
          <p:cNvPr id="5" name="Content Placeholder 4" descr="IMG_3288.PNG"/>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13449" b="-2454"/>
          <a:stretch/>
        </p:blipFill>
        <p:spPr>
          <a:xfrm>
            <a:off x="838200" y="2025958"/>
            <a:ext cx="2659950" cy="4210880"/>
          </a:xfrm>
        </p:spPr>
      </p:pic>
      <p:sp>
        <p:nvSpPr>
          <p:cNvPr id="4" name="Content Placeholder 3"/>
          <p:cNvSpPr>
            <a:spLocks noGrp="1"/>
          </p:cNvSpPr>
          <p:nvPr>
            <p:ph sz="half" idx="2"/>
          </p:nvPr>
        </p:nvSpPr>
        <p:spPr>
          <a:xfrm>
            <a:off x="6172200" y="1825625"/>
            <a:ext cx="5181600" cy="4563452"/>
          </a:xfrm>
        </p:spPr>
        <p:txBody>
          <a:bodyPr>
            <a:normAutofit fontScale="92500" lnSpcReduction="10000"/>
          </a:bodyPr>
          <a:lstStyle/>
          <a:p>
            <a:r>
              <a:rPr lang="en-US" dirty="0" smtClean="0"/>
              <a:t>Portable</a:t>
            </a:r>
          </a:p>
          <a:p>
            <a:r>
              <a:rPr lang="en-US" smtClean="0"/>
              <a:t>Bi-monthly </a:t>
            </a:r>
            <a:r>
              <a:rPr lang="en-US" dirty="0" smtClean="0"/>
              <a:t>meetings</a:t>
            </a:r>
          </a:p>
          <a:p>
            <a:pPr lvl="1"/>
            <a:r>
              <a:rPr lang="en-US" dirty="0" smtClean="0"/>
              <a:t>Strategy &amp; </a:t>
            </a:r>
            <a:r>
              <a:rPr lang="en-US" dirty="0"/>
              <a:t>M</a:t>
            </a:r>
            <a:r>
              <a:rPr lang="en-US" dirty="0" smtClean="0"/>
              <a:t>ini training</a:t>
            </a:r>
          </a:p>
          <a:p>
            <a:r>
              <a:rPr lang="en-US" dirty="0" smtClean="0"/>
              <a:t>Great for Connection</a:t>
            </a:r>
          </a:p>
          <a:p>
            <a:pPr lvl="1"/>
            <a:r>
              <a:rPr lang="en-US" dirty="0" smtClean="0"/>
              <a:t>Team is all over the US</a:t>
            </a:r>
          </a:p>
          <a:p>
            <a:pPr lvl="1"/>
            <a:r>
              <a:rPr lang="en-US" dirty="0" smtClean="0"/>
              <a:t>Great way to see one another in a ‘real’ setting</a:t>
            </a:r>
          </a:p>
          <a:p>
            <a:r>
              <a:rPr lang="en-US" dirty="0" smtClean="0"/>
              <a:t>Free version</a:t>
            </a:r>
          </a:p>
          <a:p>
            <a:pPr lvl="1"/>
            <a:r>
              <a:rPr lang="en-US" dirty="0" smtClean="0"/>
              <a:t>Limited # of people</a:t>
            </a:r>
          </a:p>
          <a:p>
            <a:pPr lvl="1"/>
            <a:r>
              <a:rPr lang="en-US" dirty="0" smtClean="0"/>
              <a:t>Limited time</a:t>
            </a:r>
          </a:p>
          <a:p>
            <a:pPr lvl="1"/>
            <a:r>
              <a:rPr lang="en-US" dirty="0" smtClean="0"/>
              <a:t>Perfect for small &amp; quick meetings</a:t>
            </a:r>
          </a:p>
          <a:p>
            <a:pPr marL="457200" lvl="1" indent="0">
              <a:buNone/>
            </a:pPr>
            <a:r>
              <a:rPr lang="en-US" dirty="0" smtClean="0"/>
              <a:t>Michelle</a:t>
            </a:r>
          </a:p>
          <a:p>
            <a:pPr marL="457200" lvl="1" indent="0">
              <a:buNone/>
            </a:pPr>
            <a:endParaRPr lang="en-US" dirty="0"/>
          </a:p>
        </p:txBody>
      </p:sp>
      <p:pic>
        <p:nvPicPr>
          <p:cNvPr id="6" name="Picture 5" descr="IMG_328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8150" y="2025958"/>
            <a:ext cx="2333773" cy="4151005"/>
          </a:xfrm>
          <a:prstGeom prst="rect">
            <a:avLst/>
          </a:prstGeom>
        </p:spPr>
      </p:pic>
    </p:spTree>
    <p:extLst>
      <p:ext uri="{BB962C8B-B14F-4D97-AF65-F5344CB8AC3E}">
        <p14:creationId xmlns:p14="http://schemas.microsoft.com/office/powerpoint/2010/main" val="41386273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511800" cy="983029"/>
          </a:xfrm>
        </p:spPr>
        <p:txBody>
          <a:bodyPr>
            <a:normAutofit fontScale="90000"/>
          </a:bodyPr>
          <a:lstStyle/>
          <a:p>
            <a:pPr algn="ctr"/>
            <a:r>
              <a:rPr lang="en-US" sz="3600" dirty="0" smtClean="0"/>
              <a:t>Face Book Events – Updated</a:t>
            </a:r>
            <a:br>
              <a:rPr lang="en-US" sz="3600" dirty="0" smtClean="0"/>
            </a:br>
            <a:r>
              <a:rPr lang="en-US" sz="3600" dirty="0" smtClean="0"/>
              <a:t>Michelle Parrott </a:t>
            </a:r>
            <a:endParaRPr lang="en-US" sz="3600" dirty="0"/>
          </a:p>
        </p:txBody>
      </p:sp>
      <p:sp>
        <p:nvSpPr>
          <p:cNvPr id="3" name="Content Placeholder 2"/>
          <p:cNvSpPr>
            <a:spLocks noGrp="1"/>
          </p:cNvSpPr>
          <p:nvPr>
            <p:ph idx="1"/>
          </p:nvPr>
        </p:nvSpPr>
        <p:spPr>
          <a:xfrm>
            <a:off x="555954" y="1613050"/>
            <a:ext cx="8667176" cy="4856951"/>
          </a:xfrm>
        </p:spPr>
        <p:txBody>
          <a:bodyPr>
            <a:normAutofit fontScale="92500" lnSpcReduction="10000"/>
          </a:bodyPr>
          <a:lstStyle/>
          <a:p>
            <a:r>
              <a:rPr lang="en-US" sz="2400" dirty="0" smtClean="0"/>
              <a:t>When inviting to Face Book Events</a:t>
            </a:r>
            <a:r>
              <a:rPr lang="is-IS" sz="2400" dirty="0" smtClean="0"/>
              <a:t>… ask </a:t>
            </a:r>
            <a:r>
              <a:rPr lang="is-IS" sz="2400" dirty="0" smtClean="0"/>
              <a:t>permission </a:t>
            </a:r>
            <a:r>
              <a:rPr lang="is-IS" sz="2400" dirty="0" smtClean="0"/>
              <a:t>to send an invitation first...</a:t>
            </a:r>
          </a:p>
          <a:p>
            <a:r>
              <a:rPr lang="is-IS" sz="2400" dirty="0" smtClean="0"/>
              <a:t>O</a:t>
            </a:r>
            <a:r>
              <a:rPr lang="en-US" sz="2400" dirty="0" smtClean="0"/>
              <a:t>n</a:t>
            </a:r>
            <a:r>
              <a:rPr lang="is-IS" sz="2400" dirty="0" smtClean="0"/>
              <a:t>ly invite a select group  .not your entire address book.</a:t>
            </a:r>
          </a:p>
          <a:p>
            <a:r>
              <a:rPr lang="is-IS" sz="2400" dirty="0" smtClean="0"/>
              <a:t>Personally message or call  to invite .</a:t>
            </a:r>
          </a:p>
          <a:p>
            <a:pPr marL="0" indent="0">
              <a:buNone/>
            </a:pPr>
            <a:endParaRPr lang="is-IS" sz="2400" dirty="0" smtClean="0"/>
          </a:p>
          <a:p>
            <a:r>
              <a:rPr lang="is-IS" sz="2400" dirty="0" smtClean="0"/>
              <a:t>FaceBook events are rapidly becoming over-used.</a:t>
            </a:r>
          </a:p>
          <a:p>
            <a:r>
              <a:rPr lang="is-IS" sz="2400" dirty="0" smtClean="0"/>
              <a:t>FaceBook events are more  compelling and effective when using live or recorded videos </a:t>
            </a:r>
            <a:endParaRPr lang="en-US" sz="2400" dirty="0" smtClean="0"/>
          </a:p>
          <a:p>
            <a:r>
              <a:rPr lang="en-US" sz="2400" dirty="0" smtClean="0"/>
              <a:t>Offer incentives for those attending with prizes ( free samples )</a:t>
            </a:r>
          </a:p>
          <a:p>
            <a:r>
              <a:rPr lang="en-US" sz="2400" dirty="0" smtClean="0"/>
              <a:t>Downside – can be frustrating remembering to constantly refresh and follow sequence</a:t>
            </a:r>
          </a:p>
          <a:p>
            <a:r>
              <a:rPr lang="en-US" sz="2400" dirty="0" smtClean="0"/>
              <a:t>Upside </a:t>
            </a:r>
            <a:r>
              <a:rPr lang="is-IS" sz="2400" dirty="0" smtClean="0"/>
              <a:t>… the event remains available for a week  for people to attend  later.</a:t>
            </a:r>
            <a:endParaRPr lang="en-US" sz="2400" dirty="0"/>
          </a:p>
        </p:txBody>
      </p:sp>
      <p:pic>
        <p:nvPicPr>
          <p:cNvPr id="4" name="Picture 3" descr="MIchelle and Jesse Parrot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23130" y="365125"/>
            <a:ext cx="2616200" cy="2616200"/>
          </a:xfrm>
          <a:prstGeom prst="rect">
            <a:avLst/>
          </a:prstGeom>
        </p:spPr>
      </p:pic>
    </p:spTree>
    <p:extLst>
      <p:ext uri="{BB962C8B-B14F-4D97-AF65-F5344CB8AC3E}">
        <p14:creationId xmlns:p14="http://schemas.microsoft.com/office/powerpoint/2010/main" val="41242348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436" y="365125"/>
            <a:ext cx="10685364" cy="878099"/>
          </a:xfrm>
          <a:ln>
            <a:solidFill>
              <a:schemeClr val="accent1">
                <a:lumMod val="75000"/>
              </a:schemeClr>
            </a:solidFill>
          </a:ln>
        </p:spPr>
        <p:txBody>
          <a:bodyPr>
            <a:normAutofit/>
          </a:bodyPr>
          <a:lstStyle/>
          <a:p>
            <a:pPr algn="r"/>
            <a:r>
              <a:rPr lang="en-US" sz="3600" dirty="0" smtClean="0"/>
              <a:t>Marketing Strategies with Charlene Johnson &amp; Bob </a:t>
            </a:r>
            <a:r>
              <a:rPr lang="en-US" sz="3600" dirty="0" err="1" smtClean="0"/>
              <a:t>Heilig</a:t>
            </a:r>
            <a:endParaRPr lang="en-US" sz="3600" dirty="0"/>
          </a:p>
        </p:txBody>
      </p:sp>
      <p:sp>
        <p:nvSpPr>
          <p:cNvPr id="3" name="Content Placeholder 2"/>
          <p:cNvSpPr>
            <a:spLocks noGrp="1"/>
          </p:cNvSpPr>
          <p:nvPr>
            <p:ph idx="1"/>
          </p:nvPr>
        </p:nvSpPr>
        <p:spPr>
          <a:xfrm>
            <a:off x="838200" y="1690688"/>
            <a:ext cx="10515600" cy="4937552"/>
          </a:xfrm>
        </p:spPr>
        <p:txBody>
          <a:bodyPr>
            <a:normAutofit/>
          </a:bodyPr>
          <a:lstStyle/>
          <a:p>
            <a:r>
              <a:rPr lang="en-US" sz="2400" dirty="0"/>
              <a:t>1. </a:t>
            </a:r>
            <a:r>
              <a:rPr lang="en-US" sz="2400" dirty="0" smtClean="0"/>
              <a:t>Out-teach </a:t>
            </a:r>
            <a:r>
              <a:rPr lang="en-US" sz="2400" dirty="0"/>
              <a:t>the </a:t>
            </a:r>
            <a:r>
              <a:rPr lang="en-US" sz="2400" dirty="0" smtClean="0"/>
              <a:t>competition</a:t>
            </a:r>
          </a:p>
          <a:p>
            <a:pPr lvl="1"/>
            <a:r>
              <a:rPr lang="en-US" sz="2000" dirty="0" smtClean="0"/>
              <a:t>Invest </a:t>
            </a:r>
            <a:r>
              <a:rPr lang="en-US" sz="2000" dirty="0"/>
              <a:t>time and money into </a:t>
            </a:r>
            <a:r>
              <a:rPr lang="en-US" sz="2000" dirty="0" smtClean="0"/>
              <a:t>learning and then teach it to others</a:t>
            </a:r>
            <a:r>
              <a:rPr lang="is-IS" sz="2000" dirty="0" smtClean="0"/>
              <a:t>…</a:t>
            </a:r>
            <a:r>
              <a:rPr lang="en-US" sz="2000" dirty="0" smtClean="0"/>
              <a:t> What </a:t>
            </a:r>
            <a:r>
              <a:rPr lang="en-US" sz="2000" dirty="0"/>
              <a:t>can you teach others?  Examples- how to eat healthy, how to gain more </a:t>
            </a:r>
            <a:r>
              <a:rPr lang="en-US" sz="2000" dirty="0" smtClean="0"/>
              <a:t>energy</a:t>
            </a:r>
            <a:endParaRPr lang="en-US" sz="2000" dirty="0"/>
          </a:p>
          <a:p>
            <a:r>
              <a:rPr lang="en-US" sz="2400" dirty="0" smtClean="0"/>
              <a:t>2</a:t>
            </a:r>
            <a:r>
              <a:rPr lang="en-US" sz="2400" dirty="0"/>
              <a:t>. Be consistent</a:t>
            </a:r>
          </a:p>
          <a:p>
            <a:pPr lvl="1"/>
            <a:r>
              <a:rPr lang="en-US" sz="2000" dirty="0"/>
              <a:t>You do not need to be an </a:t>
            </a:r>
            <a:r>
              <a:rPr lang="en-US" sz="2000" dirty="0" smtClean="0"/>
              <a:t>expert. </a:t>
            </a:r>
            <a:r>
              <a:rPr lang="en-US" sz="2000" dirty="0"/>
              <a:t> </a:t>
            </a:r>
          </a:p>
          <a:p>
            <a:r>
              <a:rPr lang="en-US" sz="2400" dirty="0"/>
              <a:t>3.  Use videos- people will </a:t>
            </a:r>
            <a:r>
              <a:rPr lang="en-US" sz="2400" dirty="0" smtClean="0"/>
              <a:t>get to KNOW you then LIKE you and finally TRUST you.</a:t>
            </a:r>
            <a:endParaRPr lang="en-US" sz="2400" dirty="0"/>
          </a:p>
          <a:p>
            <a:pPr lvl="1"/>
            <a:r>
              <a:rPr lang="en-US" sz="2000" dirty="0" smtClean="0"/>
              <a:t>What </a:t>
            </a:r>
            <a:r>
              <a:rPr lang="en-US" sz="2000" dirty="0"/>
              <a:t>makes you special? </a:t>
            </a:r>
          </a:p>
          <a:p>
            <a:r>
              <a:rPr lang="en-US" sz="2400" dirty="0"/>
              <a:t>4. Develop your personal </a:t>
            </a:r>
            <a:r>
              <a:rPr lang="en-US" sz="2400" dirty="0" smtClean="0"/>
              <a:t>brand – even if you have products to sell</a:t>
            </a:r>
            <a:endParaRPr lang="en-US" sz="2400" dirty="0"/>
          </a:p>
          <a:p>
            <a:pPr lvl="1"/>
            <a:r>
              <a:rPr lang="en-US" sz="2000" dirty="0" smtClean="0"/>
              <a:t>Why </a:t>
            </a:r>
            <a:r>
              <a:rPr lang="en-US" sz="2000" dirty="0"/>
              <a:t>would someone Join YOU!</a:t>
            </a:r>
            <a:r>
              <a:rPr lang="en-US" sz="2000" dirty="0" smtClean="0"/>
              <a:t>?!</a:t>
            </a:r>
          </a:p>
          <a:p>
            <a:r>
              <a:rPr lang="en-US" sz="2400" dirty="0" smtClean="0"/>
              <a:t>5. Be ready for the magnet effect</a:t>
            </a:r>
            <a:endParaRPr lang="en-US" sz="2000" dirty="0" smtClean="0"/>
          </a:p>
          <a:p>
            <a:r>
              <a:rPr lang="en-US" sz="2400" dirty="0" smtClean="0"/>
              <a:t>6. Don’t be an Infomercial </a:t>
            </a:r>
          </a:p>
          <a:p>
            <a:pPr lvl="1"/>
            <a:r>
              <a:rPr lang="en-US" sz="2000" dirty="0" smtClean="0"/>
              <a:t>View your personal FB page as your personal TV channel. </a:t>
            </a:r>
            <a:endParaRPr lang="en-US" dirty="0"/>
          </a:p>
        </p:txBody>
      </p:sp>
      <p:pic>
        <p:nvPicPr>
          <p:cNvPr id="4" name="Picture 3"/>
          <p:cNvPicPr>
            <a:picLocks noChangeAspect="1"/>
          </p:cNvPicPr>
          <p:nvPr/>
        </p:nvPicPr>
        <p:blipFill>
          <a:blip r:embed="rId2"/>
          <a:stretch>
            <a:fillRect/>
          </a:stretch>
        </p:blipFill>
        <p:spPr>
          <a:xfrm>
            <a:off x="10070248" y="4551842"/>
            <a:ext cx="1771859" cy="2076398"/>
          </a:xfrm>
          <a:prstGeom prst="rect">
            <a:avLst/>
          </a:prstGeom>
        </p:spPr>
      </p:pic>
    </p:spTree>
    <p:extLst>
      <p:ext uri="{BB962C8B-B14F-4D97-AF65-F5344CB8AC3E}">
        <p14:creationId xmlns:p14="http://schemas.microsoft.com/office/powerpoint/2010/main" val="8953023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64763" r="-164763"/>
          <a:stretch>
            <a:fillRect/>
          </a:stretch>
        </p:blipFill>
        <p:spPr>
          <a:xfrm>
            <a:off x="-2598615" y="332154"/>
            <a:ext cx="14150522" cy="6369538"/>
          </a:xfrm>
        </p:spPr>
      </p:pic>
      <p:sp>
        <p:nvSpPr>
          <p:cNvPr id="5" name="TextBox 4"/>
          <p:cNvSpPr txBox="1"/>
          <p:nvPr/>
        </p:nvSpPr>
        <p:spPr>
          <a:xfrm>
            <a:off x="6271846" y="697956"/>
            <a:ext cx="5588000" cy="584776"/>
          </a:xfrm>
          <a:prstGeom prst="rect">
            <a:avLst/>
          </a:prstGeom>
          <a:noFill/>
          <a:ln>
            <a:solidFill>
              <a:srgbClr val="D32DF3"/>
            </a:solidFill>
          </a:ln>
        </p:spPr>
        <p:txBody>
          <a:bodyPr wrap="square" rtlCol="0">
            <a:spAutoFit/>
          </a:bodyPr>
          <a:lstStyle/>
          <a:p>
            <a:r>
              <a:rPr lang="en-US" sz="3200" dirty="0" smtClean="0"/>
              <a:t>Podcast recommended by Katie</a:t>
            </a:r>
            <a:endParaRPr lang="en-US" sz="3200" dirty="0"/>
          </a:p>
        </p:txBody>
      </p:sp>
      <p:sp>
        <p:nvSpPr>
          <p:cNvPr id="2" name="Rectangle 1"/>
          <p:cNvSpPr/>
          <p:nvPr/>
        </p:nvSpPr>
        <p:spPr>
          <a:xfrm>
            <a:off x="6271846" y="1728534"/>
            <a:ext cx="5588000" cy="4324261"/>
          </a:xfrm>
          <a:prstGeom prst="rect">
            <a:avLst/>
          </a:prstGeom>
        </p:spPr>
        <p:txBody>
          <a:bodyPr wrap="square">
            <a:spAutoFit/>
          </a:bodyPr>
          <a:lstStyle/>
          <a:p>
            <a:r>
              <a:rPr lang="en-US" sz="2800" dirty="0"/>
              <a:t>The Magnet Effect</a:t>
            </a:r>
          </a:p>
          <a:p>
            <a:endParaRPr lang="en-US" sz="1100" dirty="0"/>
          </a:p>
          <a:p>
            <a:pPr marL="342900" indent="-342900">
              <a:buFont typeface="Arial"/>
              <a:buChar char="•"/>
            </a:pPr>
            <a:r>
              <a:rPr lang="en-US" sz="2000" dirty="0"/>
              <a:t>When we begin to brand ourselves, we will want to convey in our posts and messaging our values</a:t>
            </a:r>
            <a:r>
              <a:rPr lang="is-IS" sz="2000" dirty="0"/>
              <a:t>… ie health, family, etc,  then we will tend to attract people with similar values... </a:t>
            </a:r>
            <a:r>
              <a:rPr lang="en-US" sz="2000" dirty="0"/>
              <a:t>w</a:t>
            </a:r>
            <a:r>
              <a:rPr lang="is-IS" sz="2000" dirty="0"/>
              <a:t>ho are like-minded.</a:t>
            </a:r>
          </a:p>
          <a:p>
            <a:pPr marL="342900" indent="-342900">
              <a:buFont typeface="Arial"/>
              <a:buChar char="•"/>
            </a:pPr>
            <a:r>
              <a:rPr lang="is-IS" sz="2000" dirty="0"/>
              <a:t>At the same time, we may repel those whose values may differ ... Don’t worry about trying to please everyone .. Be who you are .. </a:t>
            </a:r>
            <a:r>
              <a:rPr lang="en-US" sz="2000" dirty="0"/>
              <a:t>A</a:t>
            </a:r>
            <a:r>
              <a:rPr lang="is-IS" sz="2000" dirty="0"/>
              <a:t>nd embrace those who resonate with your work and your values.		</a:t>
            </a:r>
            <a:r>
              <a:rPr lang="en-US" sz="2000" dirty="0"/>
              <a:t>M</a:t>
            </a:r>
            <a:r>
              <a:rPr lang="is-IS" sz="2000" dirty="0"/>
              <a:t>ichelle/ katie</a:t>
            </a:r>
          </a:p>
          <a:p>
            <a:pPr marL="342900" indent="-342900">
              <a:buFont typeface="Arial"/>
              <a:buChar char="•"/>
            </a:pPr>
            <a:endParaRPr lang="is-IS" dirty="0"/>
          </a:p>
          <a:p>
            <a:pPr marL="342900" indent="-342900">
              <a:buFont typeface="Arial"/>
              <a:buChar char="•"/>
            </a:pPr>
            <a:endParaRPr lang="en-US" dirty="0"/>
          </a:p>
        </p:txBody>
      </p:sp>
    </p:spTree>
    <p:extLst>
      <p:ext uri="{BB962C8B-B14F-4D97-AF65-F5344CB8AC3E}">
        <p14:creationId xmlns:p14="http://schemas.microsoft.com/office/powerpoint/2010/main" val="26196617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64763" r="-164763"/>
          <a:stretch>
            <a:fillRect/>
          </a:stretch>
        </p:blipFill>
        <p:spPr>
          <a:xfrm>
            <a:off x="-5331305" y="221942"/>
            <a:ext cx="16822614" cy="7114986"/>
          </a:xfrm>
        </p:spPr>
      </p:pic>
      <p:sp>
        <p:nvSpPr>
          <p:cNvPr id="2" name="TextBox 1"/>
          <p:cNvSpPr txBox="1"/>
          <p:nvPr/>
        </p:nvSpPr>
        <p:spPr>
          <a:xfrm>
            <a:off x="6214369" y="644984"/>
            <a:ext cx="5498822" cy="1569660"/>
          </a:xfrm>
          <a:prstGeom prst="rect">
            <a:avLst/>
          </a:prstGeom>
          <a:noFill/>
          <a:ln>
            <a:solidFill>
              <a:schemeClr val="accent1">
                <a:lumMod val="75000"/>
              </a:schemeClr>
            </a:solidFill>
          </a:ln>
        </p:spPr>
        <p:txBody>
          <a:bodyPr wrap="square" rtlCol="0">
            <a:spAutoFit/>
          </a:bodyPr>
          <a:lstStyle/>
          <a:p>
            <a:r>
              <a:rPr lang="en-US" sz="3200" dirty="0" smtClean="0"/>
              <a:t>Live video in Face Book Event ..</a:t>
            </a:r>
          </a:p>
          <a:p>
            <a:r>
              <a:rPr lang="en-US" sz="3200" dirty="0" smtClean="0"/>
              <a:t>Discussing Shaklee Pro </a:t>
            </a:r>
            <a:r>
              <a:rPr lang="en-US" sz="3200" dirty="0" err="1" smtClean="0"/>
              <a:t>Sante</a:t>
            </a:r>
            <a:r>
              <a:rPr lang="en-US" sz="3200" dirty="0" smtClean="0"/>
              <a:t> Hair Care Products</a:t>
            </a:r>
            <a:endParaRPr lang="en-US" sz="3200" dirty="0"/>
          </a:p>
        </p:txBody>
      </p:sp>
    </p:spTree>
    <p:extLst>
      <p:ext uri="{BB962C8B-B14F-4D97-AF65-F5344CB8AC3E}">
        <p14:creationId xmlns:p14="http://schemas.microsoft.com/office/powerpoint/2010/main" val="32859650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86265" r="-86265"/>
          <a:stretch>
            <a:fillRect/>
          </a:stretch>
        </p:blipFill>
        <p:spPr>
          <a:xfrm>
            <a:off x="-1563077" y="0"/>
            <a:ext cx="13755077" cy="6858000"/>
          </a:xfrm>
        </p:spPr>
      </p:pic>
      <p:sp>
        <p:nvSpPr>
          <p:cNvPr id="2" name="TextBox 1"/>
          <p:cNvSpPr txBox="1"/>
          <p:nvPr/>
        </p:nvSpPr>
        <p:spPr>
          <a:xfrm>
            <a:off x="8406885" y="564361"/>
            <a:ext cx="3407108" cy="1569660"/>
          </a:xfrm>
          <a:prstGeom prst="rect">
            <a:avLst/>
          </a:prstGeom>
          <a:noFill/>
        </p:spPr>
        <p:txBody>
          <a:bodyPr wrap="square" rtlCol="0">
            <a:spAutoFit/>
          </a:bodyPr>
          <a:lstStyle/>
          <a:p>
            <a:r>
              <a:rPr lang="en-US" sz="2400" dirty="0" smtClean="0"/>
              <a:t>An example of a Face Book Event  on Business Benefits called </a:t>
            </a:r>
            <a:r>
              <a:rPr lang="is-IS" sz="2400" dirty="0" smtClean="0"/>
              <a:t>…</a:t>
            </a:r>
          </a:p>
          <a:p>
            <a:r>
              <a:rPr lang="is-IS" sz="2400" dirty="0" smtClean="0"/>
              <a:t>Create the Freedom</a:t>
            </a:r>
            <a:endParaRPr lang="en-US" sz="2400" dirty="0"/>
          </a:p>
        </p:txBody>
      </p:sp>
    </p:spTree>
    <p:extLst>
      <p:ext uri="{BB962C8B-B14F-4D97-AF65-F5344CB8AC3E}">
        <p14:creationId xmlns:p14="http://schemas.microsoft.com/office/powerpoint/2010/main" val="33215647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37047" r="-37047"/>
          <a:stretch>
            <a:fillRect/>
          </a:stretch>
        </p:blipFill>
        <p:spPr>
          <a:xfrm>
            <a:off x="838200" y="136768"/>
            <a:ext cx="10515600" cy="6721231"/>
          </a:xfrm>
        </p:spPr>
      </p:pic>
    </p:spTree>
    <p:extLst>
      <p:ext uri="{BB962C8B-B14F-4D97-AF65-F5344CB8AC3E}">
        <p14:creationId xmlns:p14="http://schemas.microsoft.com/office/powerpoint/2010/main" val="508430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38300" y="978952"/>
            <a:ext cx="7527061" cy="769441"/>
          </a:xfrm>
          <a:prstGeom prst="rect">
            <a:avLst/>
          </a:prstGeom>
          <a:noFill/>
          <a:ln>
            <a:solidFill>
              <a:srgbClr val="0070C0"/>
            </a:solidFill>
          </a:ln>
        </p:spPr>
        <p:txBody>
          <a:bodyPr wrap="none" rtlCol="0">
            <a:spAutoFit/>
          </a:bodyPr>
          <a:lstStyle/>
          <a:p>
            <a:r>
              <a:rPr lang="en-US" sz="4400" dirty="0" smtClean="0"/>
              <a:t>Tips for the Global Conference…</a:t>
            </a:r>
            <a:endParaRPr lang="en-US" sz="4400" dirty="0"/>
          </a:p>
        </p:txBody>
      </p:sp>
      <p:sp>
        <p:nvSpPr>
          <p:cNvPr id="3" name="TextBox 2"/>
          <p:cNvSpPr txBox="1"/>
          <p:nvPr/>
        </p:nvSpPr>
        <p:spPr>
          <a:xfrm>
            <a:off x="136040" y="2589049"/>
            <a:ext cx="11852155" cy="4062651"/>
          </a:xfrm>
          <a:prstGeom prst="rect">
            <a:avLst/>
          </a:prstGeom>
          <a:noFill/>
          <a:ln>
            <a:solidFill>
              <a:srgbClr val="0070C0"/>
            </a:solidFill>
          </a:ln>
        </p:spPr>
        <p:txBody>
          <a:bodyPr wrap="none" rtlCol="0">
            <a:spAutoFit/>
          </a:bodyPr>
          <a:lstStyle/>
          <a:p>
            <a:pPr marL="342900" indent="-342900">
              <a:buFont typeface="Arial" panose="020B0604020202020204" pitchFamily="34" charset="0"/>
              <a:buChar char="•"/>
            </a:pPr>
            <a:r>
              <a:rPr lang="en-US" sz="2000" dirty="0" smtClean="0"/>
              <a:t>Try to register on Wednesday once at the convention center – you won’t want to miss anything on </a:t>
            </a:r>
          </a:p>
          <a:p>
            <a:r>
              <a:rPr lang="en-US" sz="2000" dirty="0"/>
              <a:t>	</a:t>
            </a:r>
            <a:r>
              <a:rPr lang="en-US" sz="2000" dirty="0" smtClean="0"/>
              <a:t>Thursday morning!</a:t>
            </a:r>
          </a:p>
          <a:p>
            <a:pPr marL="342900" indent="-342900">
              <a:buFont typeface="Arial" panose="020B0604020202020204" pitchFamily="34" charset="0"/>
              <a:buChar char="•"/>
            </a:pPr>
            <a:r>
              <a:rPr lang="en-US" sz="2000" dirty="0" smtClean="0"/>
              <a:t>You will walk A LOT around the convention center – </a:t>
            </a:r>
            <a:r>
              <a:rPr lang="en-US" sz="2000" dirty="0" err="1" smtClean="0"/>
              <a:t>ie</a:t>
            </a:r>
            <a:r>
              <a:rPr lang="en-US" sz="2000" dirty="0" smtClean="0"/>
              <a:t>.  Remember comfortable shoes.</a:t>
            </a:r>
          </a:p>
          <a:p>
            <a:pPr marL="342900" indent="-342900">
              <a:buFont typeface="Arial" panose="020B0604020202020204" pitchFamily="34" charset="0"/>
              <a:buChar char="•"/>
            </a:pPr>
            <a:r>
              <a:rPr lang="en-US" sz="2000" dirty="0" smtClean="0"/>
              <a:t>Carry a tote bag of sorts that can hold your purse, notebook, pens, snack bars…</a:t>
            </a:r>
          </a:p>
          <a:p>
            <a:pPr marL="342900" indent="-342900">
              <a:buFont typeface="Arial" panose="020B0604020202020204" pitchFamily="34" charset="0"/>
              <a:buChar char="•"/>
            </a:pPr>
            <a:r>
              <a:rPr lang="en-US" sz="2000" dirty="0" smtClean="0"/>
              <a:t>You are usually given a tote bag at registration, but I like to bring one from another year so that mine is easy</a:t>
            </a:r>
          </a:p>
          <a:p>
            <a:r>
              <a:rPr lang="en-US" sz="2000" dirty="0" smtClean="0"/>
              <a:t>	to locate quickly.</a:t>
            </a:r>
          </a:p>
          <a:p>
            <a:pPr marL="342900" indent="-342900">
              <a:buFont typeface="Arial" panose="020B0604020202020204" pitchFamily="34" charset="0"/>
              <a:buChar char="•"/>
            </a:pPr>
            <a:r>
              <a:rPr lang="en-US" sz="2000" dirty="0" smtClean="0"/>
              <a:t>Want to sit with your group?  Find a section that you like and try to meet there for each general session.  </a:t>
            </a:r>
          </a:p>
          <a:p>
            <a:r>
              <a:rPr lang="en-US" sz="2000" dirty="0"/>
              <a:t>	</a:t>
            </a:r>
            <a:r>
              <a:rPr lang="en-US" sz="2000" dirty="0" smtClean="0"/>
              <a:t>You may not always be sitting right next to each other, but you will be near by.</a:t>
            </a:r>
          </a:p>
          <a:p>
            <a:pPr marL="342900" indent="-342900">
              <a:buFont typeface="Arial" panose="020B0604020202020204" pitchFamily="34" charset="0"/>
              <a:buChar char="•"/>
            </a:pPr>
            <a:r>
              <a:rPr lang="en-US" sz="2000" dirty="0" smtClean="0"/>
              <a:t>Check around for lunch spots that you may want to try during the week.  It is ideal if they are close by so you </a:t>
            </a:r>
          </a:p>
          <a:p>
            <a:r>
              <a:rPr lang="en-US" sz="2000" dirty="0"/>
              <a:t>	</a:t>
            </a:r>
            <a:r>
              <a:rPr lang="en-US" sz="2000" dirty="0" smtClean="0"/>
              <a:t>don’t miss anything in the next session.</a:t>
            </a:r>
          </a:p>
          <a:p>
            <a:pPr marL="342900" indent="-342900">
              <a:buFont typeface="Arial" panose="020B0604020202020204" pitchFamily="34" charset="0"/>
              <a:buChar char="•"/>
            </a:pPr>
            <a:r>
              <a:rPr lang="en-US" sz="2000" dirty="0" smtClean="0"/>
              <a:t>Be </a:t>
            </a:r>
            <a:r>
              <a:rPr lang="en-US" sz="2000" dirty="0"/>
              <a:t>sure to check out the Shaklee Expo – there are lots of Shaklee items – sometimes things </a:t>
            </a:r>
            <a:r>
              <a:rPr lang="en-US" sz="2000" dirty="0" smtClean="0"/>
              <a:t>that </a:t>
            </a:r>
            <a:r>
              <a:rPr lang="en-US" sz="2000" dirty="0"/>
              <a:t>you </a:t>
            </a:r>
            <a:r>
              <a:rPr lang="en-US" sz="2000" dirty="0" smtClean="0"/>
              <a:t>haven’t </a:t>
            </a:r>
          </a:p>
          <a:p>
            <a:r>
              <a:rPr lang="en-US" sz="2000" dirty="0"/>
              <a:t>	</a:t>
            </a:r>
            <a:r>
              <a:rPr lang="en-US" sz="2000" dirty="0" smtClean="0"/>
              <a:t>seen </a:t>
            </a:r>
            <a:r>
              <a:rPr lang="en-US" sz="2000" dirty="0"/>
              <a:t>on the website.</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76" y="96677"/>
            <a:ext cx="2975127" cy="2366579"/>
          </a:xfrm>
          <a:prstGeom prst="rect">
            <a:avLst/>
          </a:prstGeom>
        </p:spPr>
      </p:pic>
    </p:spTree>
    <p:extLst>
      <p:ext uri="{BB962C8B-B14F-4D97-AF65-F5344CB8AC3E}">
        <p14:creationId xmlns:p14="http://schemas.microsoft.com/office/powerpoint/2010/main" val="1420115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45134" r="-45134"/>
          <a:stretch>
            <a:fillRect/>
          </a:stretch>
        </p:blipFill>
        <p:spPr>
          <a:xfrm>
            <a:off x="1" y="0"/>
            <a:ext cx="12641384" cy="6858000"/>
          </a:xfrm>
        </p:spPr>
      </p:pic>
      <p:sp>
        <p:nvSpPr>
          <p:cNvPr id="2" name="TextBox 1"/>
          <p:cNvSpPr txBox="1"/>
          <p:nvPr/>
        </p:nvSpPr>
        <p:spPr>
          <a:xfrm>
            <a:off x="371231" y="840153"/>
            <a:ext cx="2520461" cy="3046988"/>
          </a:xfrm>
          <a:prstGeom prst="rect">
            <a:avLst/>
          </a:prstGeom>
          <a:noFill/>
        </p:spPr>
        <p:txBody>
          <a:bodyPr wrap="square" rtlCol="0">
            <a:spAutoFit/>
          </a:bodyPr>
          <a:lstStyle/>
          <a:p>
            <a:r>
              <a:rPr lang="en-US" sz="2400" dirty="0" smtClean="0"/>
              <a:t>Example of Face Book Event with Live video showing your favorite products, </a:t>
            </a:r>
            <a:r>
              <a:rPr lang="is-IS" sz="2400" dirty="0" smtClean="0"/>
              <a:t>…</a:t>
            </a:r>
          </a:p>
          <a:p>
            <a:r>
              <a:rPr lang="is-IS" sz="2400" dirty="0" smtClean="0"/>
              <a:t>Showing labels, </a:t>
            </a:r>
          </a:p>
          <a:p>
            <a:r>
              <a:rPr lang="en-US" sz="2400" dirty="0" smtClean="0"/>
              <a:t>D</a:t>
            </a:r>
            <a:r>
              <a:rPr lang="is-IS" sz="2400" dirty="0" smtClean="0"/>
              <a:t>emonstrating etc.</a:t>
            </a:r>
            <a:endParaRPr lang="en-US" sz="2400" dirty="0"/>
          </a:p>
        </p:txBody>
      </p:sp>
    </p:spTree>
    <p:extLst>
      <p:ext uri="{BB962C8B-B14F-4D97-AF65-F5344CB8AC3E}">
        <p14:creationId xmlns:p14="http://schemas.microsoft.com/office/powerpoint/2010/main" val="40829091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8227" r="-28227"/>
          <a:stretch>
            <a:fillRect/>
          </a:stretch>
        </p:blipFill>
        <p:spPr>
          <a:xfrm>
            <a:off x="1814435" y="0"/>
            <a:ext cx="11530333" cy="6721231"/>
          </a:xfrm>
        </p:spPr>
      </p:pic>
      <p:sp>
        <p:nvSpPr>
          <p:cNvPr id="2" name="TextBox 1"/>
          <p:cNvSpPr txBox="1"/>
          <p:nvPr/>
        </p:nvSpPr>
        <p:spPr>
          <a:xfrm>
            <a:off x="282246" y="685296"/>
            <a:ext cx="3185342" cy="2246769"/>
          </a:xfrm>
          <a:prstGeom prst="rect">
            <a:avLst/>
          </a:prstGeom>
          <a:noFill/>
          <a:ln>
            <a:solidFill>
              <a:srgbClr val="FF0000"/>
            </a:solidFill>
          </a:ln>
        </p:spPr>
        <p:txBody>
          <a:bodyPr wrap="square" rtlCol="0">
            <a:spAutoFit/>
          </a:bodyPr>
          <a:lstStyle/>
          <a:p>
            <a:pPr algn="ctr"/>
            <a:r>
              <a:rPr lang="en-US" sz="2800" dirty="0" smtClean="0"/>
              <a:t>Another example of Face Book event using live video  for a business benefits discussion.</a:t>
            </a:r>
            <a:endParaRPr lang="en-US" sz="2800" dirty="0"/>
          </a:p>
        </p:txBody>
      </p:sp>
    </p:spTree>
    <p:extLst>
      <p:ext uri="{BB962C8B-B14F-4D97-AF65-F5344CB8AC3E}">
        <p14:creationId xmlns:p14="http://schemas.microsoft.com/office/powerpoint/2010/main" val="8719287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4548029" cy="1036403"/>
          </a:xfrm>
          <a:ln>
            <a:solidFill>
              <a:schemeClr val="accent2"/>
            </a:solidFill>
          </a:ln>
        </p:spPr>
        <p:txBody>
          <a:bodyPr>
            <a:normAutofit/>
          </a:bodyPr>
          <a:lstStyle/>
          <a:p>
            <a:pPr algn="ctr"/>
            <a:r>
              <a:rPr lang="en-US" sz="3600" dirty="0" smtClean="0"/>
              <a:t>Action Steps</a:t>
            </a:r>
            <a:endParaRPr lang="en-US" sz="3600" dirty="0"/>
          </a:p>
        </p:txBody>
      </p:sp>
      <p:sp>
        <p:nvSpPr>
          <p:cNvPr id="3" name="Content Placeholder 2"/>
          <p:cNvSpPr>
            <a:spLocks noGrp="1"/>
          </p:cNvSpPr>
          <p:nvPr>
            <p:ph idx="1"/>
          </p:nvPr>
        </p:nvSpPr>
        <p:spPr>
          <a:xfrm>
            <a:off x="448343" y="1670110"/>
            <a:ext cx="10515600" cy="4914351"/>
          </a:xfrm>
        </p:spPr>
        <p:txBody>
          <a:bodyPr>
            <a:normAutofit/>
          </a:bodyPr>
          <a:lstStyle/>
          <a:p>
            <a:r>
              <a:rPr lang="en-US" sz="2000" dirty="0" smtClean="0"/>
              <a:t>Set a goal to select one of the platforms shared today to set up 4 meetings/ events in July.</a:t>
            </a:r>
          </a:p>
          <a:p>
            <a:r>
              <a:rPr lang="en-US" sz="2000" dirty="0" smtClean="0"/>
              <a:t>One idea is to contact 4 customers and ask if they would like to hear an idea of how they could get free products </a:t>
            </a:r>
            <a:r>
              <a:rPr lang="is-IS" sz="2000" dirty="0" smtClean="0"/>
              <a:t>… Then ask what are the health concerns of the people they know ..  ( energy, migraines, allergies, digestive, immune , stress, etc ) .. </a:t>
            </a:r>
            <a:r>
              <a:rPr lang="en-US" sz="2000" dirty="0" smtClean="0"/>
              <a:t>S</a:t>
            </a:r>
            <a:r>
              <a:rPr lang="is-IS" sz="2000" dirty="0" smtClean="0"/>
              <a:t>elect one .. </a:t>
            </a:r>
            <a:r>
              <a:rPr lang="en-US" sz="2000" dirty="0" smtClean="0"/>
              <a:t>A</a:t>
            </a:r>
            <a:r>
              <a:rPr lang="is-IS" sz="2000" dirty="0" smtClean="0"/>
              <a:t>nd set up a zoom meeting, or Face Book Event or Health Chat.</a:t>
            </a:r>
          </a:p>
          <a:p>
            <a:pPr marL="0" indent="0">
              <a:buNone/>
            </a:pPr>
            <a:r>
              <a:rPr lang="is-IS" sz="2000" dirty="0"/>
              <a:t>	</a:t>
            </a:r>
            <a:r>
              <a:rPr lang="is-IS" sz="2000" dirty="0" smtClean="0"/>
              <a:t>If the customer invites 5 guests X 50 PV = 250 PV per event</a:t>
            </a:r>
          </a:p>
          <a:p>
            <a:pPr marL="0" indent="0">
              <a:buNone/>
            </a:pPr>
            <a:r>
              <a:rPr lang="is-IS" sz="2000" dirty="0" smtClean="0"/>
              <a:t>					4 events = 1000 PV</a:t>
            </a:r>
          </a:p>
          <a:p>
            <a:r>
              <a:rPr lang="is-IS" sz="2000" dirty="0" smtClean="0"/>
              <a:t>Send your 100 D</a:t>
            </a:r>
            <a:r>
              <a:rPr lang="en-US" sz="2000" dirty="0" smtClean="0"/>
              <a:t>a</a:t>
            </a:r>
            <a:r>
              <a:rPr lang="is-IS" sz="2000" dirty="0" smtClean="0"/>
              <a:t>y P</a:t>
            </a:r>
            <a:r>
              <a:rPr lang="en-US" sz="2000" dirty="0" smtClean="0"/>
              <a:t>l</a:t>
            </a:r>
            <a:r>
              <a:rPr lang="is-IS" sz="2000" dirty="0" smtClean="0"/>
              <a:t>an to Roger Barnett and Heather @Shaklee.com</a:t>
            </a:r>
          </a:p>
          <a:p>
            <a:pPr marL="0" indent="0">
              <a:buNone/>
            </a:pPr>
            <a:r>
              <a:rPr lang="is-IS" sz="2000" dirty="0" smtClean="0"/>
              <a:t>( starting first day after conference .. . </a:t>
            </a:r>
            <a:r>
              <a:rPr lang="en-US" sz="2000" dirty="0" smtClean="0"/>
              <a:t>A</a:t>
            </a:r>
            <a:r>
              <a:rPr lang="is-IS" sz="2000" dirty="0" smtClean="0"/>
              <a:t>sk yourself ..  </a:t>
            </a:r>
          </a:p>
          <a:p>
            <a:pPr marL="0" indent="0">
              <a:buNone/>
            </a:pPr>
            <a:r>
              <a:rPr lang="is-IS" sz="2000" dirty="0"/>
              <a:t>	</a:t>
            </a:r>
            <a:r>
              <a:rPr lang="is-IS" sz="2000" dirty="0" smtClean="0"/>
              <a:t>--</a:t>
            </a:r>
            <a:r>
              <a:rPr lang="en-US" sz="2000" dirty="0" smtClean="0"/>
              <a:t>W</a:t>
            </a:r>
            <a:r>
              <a:rPr lang="is-IS" sz="2000" dirty="0" smtClean="0"/>
              <a:t>here do you want your business to be by end of N</a:t>
            </a:r>
            <a:r>
              <a:rPr lang="en-US" sz="2000" dirty="0" smtClean="0"/>
              <a:t>o</a:t>
            </a:r>
            <a:r>
              <a:rPr lang="is-IS" sz="2000" dirty="0" smtClean="0"/>
              <a:t>vember?  </a:t>
            </a:r>
          </a:p>
          <a:p>
            <a:pPr marL="0" indent="0">
              <a:buNone/>
            </a:pPr>
            <a:r>
              <a:rPr lang="is-IS" sz="2000" dirty="0"/>
              <a:t>	</a:t>
            </a:r>
            <a:r>
              <a:rPr lang="is-IS" sz="2000" dirty="0" smtClean="0"/>
              <a:t>-- What activities do you want to set up now to achieve them?</a:t>
            </a:r>
          </a:p>
          <a:p>
            <a:pPr marL="0" indent="0">
              <a:buNone/>
            </a:pPr>
            <a:r>
              <a:rPr lang="is-IS" sz="2000" dirty="0" smtClean="0"/>
              <a:t>	-- H</a:t>
            </a:r>
            <a:r>
              <a:rPr lang="en-US" sz="2000" dirty="0" smtClean="0"/>
              <a:t>o</a:t>
            </a:r>
            <a:r>
              <a:rPr lang="is-IS" sz="2000" dirty="0" smtClean="0"/>
              <a:t>w many events/ activities/ phone calls/ appointments/ FB messaging  will you do each 		week?					</a:t>
            </a:r>
            <a:r>
              <a:rPr lang="is-IS" sz="2000" smtClean="0"/>
              <a:t>barb</a:t>
            </a:r>
            <a:endParaRPr lang="is-IS" sz="2000" dirty="0" smtClean="0"/>
          </a:p>
          <a:p>
            <a:pPr marL="0" indent="0">
              <a:buNone/>
            </a:pPr>
            <a:endParaRPr lang="en-US" sz="2000" dirty="0"/>
          </a:p>
        </p:txBody>
      </p:sp>
      <p:pic>
        <p:nvPicPr>
          <p:cNvPr id="4" name="Picture 3"/>
          <p:cNvPicPr>
            <a:picLocks noChangeAspect="1"/>
          </p:cNvPicPr>
          <p:nvPr/>
        </p:nvPicPr>
        <p:blipFill>
          <a:blip r:embed="rId2"/>
          <a:stretch>
            <a:fillRect/>
          </a:stretch>
        </p:blipFill>
        <p:spPr>
          <a:xfrm>
            <a:off x="8929077" y="-148166"/>
            <a:ext cx="3118990" cy="1852948"/>
          </a:xfrm>
          <a:prstGeom prst="rect">
            <a:avLst/>
          </a:prstGeom>
        </p:spPr>
      </p:pic>
    </p:spTree>
    <p:extLst>
      <p:ext uri="{BB962C8B-B14F-4D97-AF65-F5344CB8AC3E}">
        <p14:creationId xmlns:p14="http://schemas.microsoft.com/office/powerpoint/2010/main" val="14366830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12192000" cy="7078132"/>
          </a:xfrm>
          <a:prstGeom prst="rect">
            <a:avLst/>
          </a:prstGeom>
        </p:spPr>
      </p:pic>
      <p:sp>
        <p:nvSpPr>
          <p:cNvPr id="2" name="Title 1"/>
          <p:cNvSpPr>
            <a:spLocks noGrp="1"/>
          </p:cNvSpPr>
          <p:nvPr>
            <p:ph type="title"/>
          </p:nvPr>
        </p:nvSpPr>
        <p:spPr>
          <a:xfrm>
            <a:off x="838200" y="525572"/>
            <a:ext cx="8956271" cy="934353"/>
          </a:xfrm>
          <a:ln>
            <a:solidFill>
              <a:schemeClr val="accent1">
                <a:lumMod val="50000"/>
              </a:schemeClr>
            </a:solidFill>
          </a:ln>
        </p:spPr>
        <p:txBody>
          <a:bodyPr>
            <a:normAutofit/>
          </a:bodyPr>
          <a:lstStyle/>
          <a:p>
            <a:r>
              <a:rPr lang="en-US" sz="3600" dirty="0" smtClean="0"/>
              <a:t>Summer Strategies for Building  Our Businesses</a:t>
            </a:r>
            <a:endParaRPr lang="en-US" sz="3600" dirty="0"/>
          </a:p>
        </p:txBody>
      </p:sp>
      <p:sp>
        <p:nvSpPr>
          <p:cNvPr id="3" name="Content Placeholder 2"/>
          <p:cNvSpPr>
            <a:spLocks noGrp="1"/>
          </p:cNvSpPr>
          <p:nvPr>
            <p:ph idx="1"/>
          </p:nvPr>
        </p:nvSpPr>
        <p:spPr>
          <a:xfrm>
            <a:off x="491067" y="1825626"/>
            <a:ext cx="11396133" cy="1984780"/>
          </a:xfrm>
        </p:spPr>
        <p:txBody>
          <a:bodyPr>
            <a:normAutofit/>
          </a:bodyPr>
          <a:lstStyle/>
          <a:p>
            <a:pPr marL="0" indent="0">
              <a:buNone/>
            </a:pPr>
            <a:r>
              <a:rPr lang="en-US" dirty="0" smtClean="0"/>
              <a:t> Session # 3  -- Face Book Events   &amp; Health Chats   			 July 14, 2016</a:t>
            </a:r>
          </a:p>
          <a:p>
            <a:pPr marL="0" indent="0">
              <a:buNone/>
            </a:pPr>
            <a:r>
              <a:rPr lang="en-US" dirty="0" smtClean="0"/>
              <a:t>Session # 4   -- Taking It Off Line – 			 		 July 21, 2016			Appointments, 3-way Calls,  and Coffee Dates</a:t>
            </a:r>
            <a:endParaRPr lang="en-US" dirty="0"/>
          </a:p>
          <a:p>
            <a:pPr marL="0" indent="0">
              <a:buNone/>
            </a:pPr>
            <a:r>
              <a:rPr lang="en-US" dirty="0" smtClean="0"/>
              <a:t>Session # 5 – Cold Market and </a:t>
            </a:r>
            <a:r>
              <a:rPr lang="en-US" dirty="0"/>
              <a:t>F</a:t>
            </a:r>
            <a:r>
              <a:rPr lang="en-US" dirty="0" smtClean="0"/>
              <a:t>itness Studio Pack Approaches   July 28, 2016</a:t>
            </a:r>
          </a:p>
          <a:p>
            <a:pPr marL="0" indent="0">
              <a:buNone/>
            </a:pPr>
            <a:endParaRPr lang="en-US" dirty="0"/>
          </a:p>
        </p:txBody>
      </p:sp>
    </p:spTree>
    <p:extLst>
      <p:ext uri="{BB962C8B-B14F-4D97-AF65-F5344CB8AC3E}">
        <p14:creationId xmlns:p14="http://schemas.microsoft.com/office/powerpoint/2010/main" val="8263395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04800"/>
            <a:ext cx="9144000" cy="109696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pPr algn="ctr"/>
            <a:r>
              <a:rPr lang="en-US" b="1" dirty="0" smtClean="0">
                <a:ln/>
                <a:solidFill>
                  <a:schemeClr val="accent6"/>
                </a:solidFill>
                <a:latin typeface="Calibri" charset="0"/>
                <a:ea typeface="Calibri" charset="0"/>
                <a:cs typeface="Calibri" charset="0"/>
              </a:rPr>
              <a:t>Shaklee Video &amp; Audio Archives</a:t>
            </a:r>
            <a:endParaRPr lang="en-US"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969819" y="1401762"/>
            <a:ext cx="4419600" cy="2378765"/>
          </a:xfrm>
          <a:prstGeom prst="rect">
            <a:avLst/>
          </a:prstGeom>
        </p:spPr>
      </p:pic>
      <p:pic>
        <p:nvPicPr>
          <p:cNvPr id="5" name="Picture 4"/>
          <p:cNvPicPr>
            <a:picLocks noChangeAspect="1"/>
          </p:cNvPicPr>
          <p:nvPr/>
        </p:nvPicPr>
        <p:blipFill>
          <a:blip r:embed="rId3"/>
          <a:stretch>
            <a:fillRect/>
          </a:stretch>
        </p:blipFill>
        <p:spPr>
          <a:xfrm>
            <a:off x="5541818" y="4199757"/>
            <a:ext cx="5562600" cy="1556769"/>
          </a:xfrm>
          <a:prstGeom prst="rect">
            <a:avLst/>
          </a:prstGeom>
        </p:spPr>
      </p:pic>
      <p:sp>
        <p:nvSpPr>
          <p:cNvPr id="7" name="TextBox 6"/>
          <p:cNvSpPr txBox="1"/>
          <p:nvPr/>
        </p:nvSpPr>
        <p:spPr>
          <a:xfrm>
            <a:off x="0" y="5844382"/>
            <a:ext cx="5389419" cy="830997"/>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400" b="1" u="sng" dirty="0" smtClean="0">
                <a:ln w="0"/>
                <a:solidFill>
                  <a:schemeClr val="accent1"/>
                </a:solidFill>
                <a:effectLst>
                  <a:outerShdw blurRad="38100" dist="25400" dir="5400000" algn="ctr" rotWithShape="0">
                    <a:srgbClr val="6E747A">
                      <a:alpha val="43000"/>
                    </a:srgbClr>
                  </a:outerShdw>
                </a:effectLst>
              </a:rPr>
              <a:t>Subscribe Today here</a:t>
            </a:r>
            <a:r>
              <a:rPr lang="en-US" sz="2400" b="1" dirty="0" smtClean="0">
                <a:ln w="0"/>
                <a:solidFill>
                  <a:schemeClr val="accent1"/>
                </a:solidFill>
                <a:effectLst>
                  <a:outerShdw blurRad="38100" dist="25400" dir="5400000" algn="ctr" rotWithShape="0">
                    <a:srgbClr val="6E747A">
                      <a:alpha val="43000"/>
                    </a:srgbClr>
                  </a:outerShdw>
                </a:effectLst>
              </a:rPr>
              <a:t>:  </a:t>
            </a:r>
            <a:r>
              <a:rPr lang="en-US" sz="2400" b="1" dirty="0" smtClean="0">
                <a:ln w="0"/>
                <a:solidFill>
                  <a:srgbClr val="00B050"/>
                </a:solidFill>
                <a:effectLst>
                  <a:outerShdw blurRad="38100" dist="25400" dir="5400000" algn="ctr" rotWithShape="0">
                    <a:srgbClr val="6E747A">
                      <a:alpha val="43000"/>
                    </a:srgbClr>
                  </a:outerShdw>
                </a:effectLst>
              </a:rPr>
              <a:t>http://</a:t>
            </a:r>
            <a:r>
              <a:rPr lang="en-US" sz="2400" b="1" dirty="0" err="1" smtClean="0">
                <a:ln w="0"/>
                <a:solidFill>
                  <a:srgbClr val="00B050"/>
                </a:solidFill>
                <a:effectLst>
                  <a:outerShdw blurRad="38100" dist="25400" dir="5400000" algn="ctr" rotWithShape="0">
                    <a:srgbClr val="6E747A">
                      <a:alpha val="43000"/>
                    </a:srgbClr>
                  </a:outerShdw>
                </a:effectLst>
              </a:rPr>
              <a:t>bit.ly</a:t>
            </a:r>
            <a:r>
              <a:rPr lang="en-US" sz="2400" b="1" dirty="0" smtClean="0">
                <a:ln w="0"/>
                <a:solidFill>
                  <a:srgbClr val="00B050"/>
                </a:solidFill>
                <a:effectLst>
                  <a:outerShdw blurRad="38100" dist="25400" dir="5400000" algn="ctr" rotWithShape="0">
                    <a:srgbClr val="6E747A">
                      <a:alpha val="43000"/>
                    </a:srgbClr>
                  </a:outerShdw>
                </a:effectLst>
              </a:rPr>
              <a:t>/</a:t>
            </a:r>
            <a:r>
              <a:rPr lang="en-US" sz="2400" b="1" dirty="0" err="1" smtClean="0">
                <a:ln w="0"/>
                <a:solidFill>
                  <a:srgbClr val="00B050"/>
                </a:solidFill>
                <a:effectLst>
                  <a:outerShdw blurRad="38100" dist="25400" dir="5400000" algn="ctr" rotWithShape="0">
                    <a:srgbClr val="6E747A">
                      <a:alpha val="43000"/>
                    </a:srgbClr>
                  </a:outerShdw>
                </a:effectLst>
              </a:rPr>
              <a:t>bhsubscribe</a:t>
            </a:r>
            <a:endParaRPr lang="en-US" sz="2400"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5902036" y="1523487"/>
            <a:ext cx="5607628"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Includes FIVE dedicated websites personalized to you! </a:t>
            </a:r>
          </a:p>
          <a:p>
            <a:pPr marL="285750" indent="-285750">
              <a:buFont typeface="Arial" panose="020B0604020202020204" pitchFamily="34" charset="0"/>
              <a:buChar char="•"/>
            </a:pPr>
            <a:r>
              <a:rPr lang="en-US" sz="1600" dirty="0" smtClean="0"/>
              <a:t>Best Shaklee Field Training Archive Available Today</a:t>
            </a:r>
          </a:p>
          <a:p>
            <a:pPr marL="285750" indent="-285750">
              <a:buFont typeface="Arial" panose="020B0604020202020204" pitchFamily="34" charset="0"/>
              <a:buChar char="•"/>
            </a:pPr>
            <a:r>
              <a:rPr lang="en-US" sz="1600" dirty="0" smtClean="0"/>
              <a:t>Largest online Shaklee </a:t>
            </a:r>
            <a:r>
              <a:rPr lang="en-US" sz="1600" dirty="0"/>
              <a:t>Media </a:t>
            </a:r>
            <a:r>
              <a:rPr lang="en-US" sz="1600" dirty="0" smtClean="0"/>
              <a:t>Library</a:t>
            </a:r>
            <a:endParaRPr lang="en-US" sz="1600" dirty="0"/>
          </a:p>
          <a:p>
            <a:pPr marL="285750" indent="-285750">
              <a:buFont typeface="Arial" panose="020B0604020202020204" pitchFamily="34" charset="0"/>
              <a:buChar char="•"/>
            </a:pPr>
            <a:r>
              <a:rPr lang="en-US" sz="1600" dirty="0"/>
              <a:t>Over 500 Shaklee audio/video recordings and growing weekly</a:t>
            </a:r>
          </a:p>
          <a:p>
            <a:pPr marL="285750" indent="-285750">
              <a:buFont typeface="Arial" panose="020B0604020202020204" pitchFamily="34" charset="0"/>
              <a:buChar char="•"/>
            </a:pPr>
            <a:r>
              <a:rPr lang="en-US" sz="1600" dirty="0"/>
              <a:t>Automated Learn &amp; Earn </a:t>
            </a:r>
            <a:r>
              <a:rPr lang="en-US" sz="1600" dirty="0" smtClean="0"/>
              <a:t>Program (included but optional)</a:t>
            </a:r>
            <a:endParaRPr lang="en-US" sz="1600" dirty="0"/>
          </a:p>
          <a:p>
            <a:pPr marL="285750" indent="-285750">
              <a:buFont typeface="Arial" panose="020B0604020202020204" pitchFamily="34" charset="0"/>
              <a:buChar char="•"/>
            </a:pPr>
            <a:r>
              <a:rPr lang="en-US" sz="1600" dirty="0"/>
              <a:t>Dedicated Shaklee Business Resource </a:t>
            </a:r>
            <a:r>
              <a:rPr lang="en-US" sz="1600" dirty="0" smtClean="0"/>
              <a:t>Website  </a:t>
            </a:r>
          </a:p>
          <a:p>
            <a:pPr marL="285750" indent="-285750">
              <a:buFont typeface="Arial" panose="020B0604020202020204" pitchFamily="34" charset="0"/>
              <a:buChar char="•"/>
            </a:pPr>
            <a:r>
              <a:rPr lang="en-US" sz="1600" dirty="0" smtClean="0"/>
              <a:t>Dedicated Shaklee Business Presentation Website</a:t>
            </a:r>
            <a:endParaRPr lang="en-US" sz="1600" dirty="0"/>
          </a:p>
          <a:p>
            <a:pPr marL="285750" indent="-285750">
              <a:buFont typeface="Arial" panose="020B0604020202020204" pitchFamily="34" charset="0"/>
              <a:buChar char="•"/>
            </a:pPr>
            <a:r>
              <a:rPr lang="en-US" sz="1600" dirty="0"/>
              <a:t>Four Shaklee Podcasts</a:t>
            </a:r>
          </a:p>
          <a:p>
            <a:pPr marL="285750" indent="-285750">
              <a:buFont typeface="Arial" panose="020B0604020202020204" pitchFamily="34" charset="0"/>
              <a:buChar char="•"/>
            </a:pPr>
            <a:r>
              <a:rPr lang="en-US" sz="1600" dirty="0"/>
              <a:t>Video archive of Training webinars </a:t>
            </a:r>
            <a:endParaRPr lang="en-US" sz="1600" dirty="0" smtClean="0"/>
          </a:p>
          <a:p>
            <a:pPr marL="285750" indent="-285750">
              <a:buFont typeface="Arial" panose="020B0604020202020204" pitchFamily="34" charset="0"/>
              <a:buChar char="•"/>
            </a:pPr>
            <a:r>
              <a:rPr lang="en-US" sz="1600" dirty="0" smtClean="0"/>
              <a:t>And </a:t>
            </a:r>
            <a:r>
              <a:rPr lang="en-US" sz="1600" dirty="0"/>
              <a:t>much, much </a:t>
            </a:r>
            <a:r>
              <a:rPr lang="en-US" sz="1600" dirty="0" smtClean="0"/>
              <a:t>more for only $16.99/month</a:t>
            </a:r>
            <a:endParaRPr lang="en-US" sz="1600" dirty="0"/>
          </a:p>
          <a:p>
            <a:pPr marL="285750" indent="-285750">
              <a:buFont typeface="Arial" panose="020B0604020202020204" pitchFamily="34" charset="0"/>
              <a:buChar char="•"/>
            </a:pPr>
            <a:endParaRPr lang="en-US" sz="1600" dirty="0"/>
          </a:p>
        </p:txBody>
      </p:sp>
      <p:sp>
        <p:nvSpPr>
          <p:cNvPr id="9" name="TextBox 8"/>
          <p:cNvSpPr txBox="1"/>
          <p:nvPr/>
        </p:nvSpPr>
        <p:spPr>
          <a:xfrm>
            <a:off x="573591" y="3997679"/>
            <a:ext cx="4613564" cy="1569660"/>
          </a:xfrm>
          <a:prstGeom prst="rect">
            <a:avLst/>
          </a:prstGeom>
          <a:noFill/>
        </p:spPr>
        <p:txBody>
          <a:bodyPr wrap="square" rtlCol="0">
            <a:spAutoFit/>
          </a:bodyPr>
          <a:lstStyle/>
          <a:p>
            <a:pPr algn="ctr"/>
            <a:r>
              <a:rPr lang="en-US" sz="2400" b="1" dirty="0" smtClean="0">
                <a:solidFill>
                  <a:srgbClr val="00B050"/>
                </a:solidFill>
              </a:rPr>
              <a:t>A video </a:t>
            </a:r>
            <a:r>
              <a:rPr lang="en-US" sz="2400" b="1" dirty="0">
                <a:solidFill>
                  <a:srgbClr val="00B050"/>
                </a:solidFill>
              </a:rPr>
              <a:t>of this presentation </a:t>
            </a:r>
            <a:r>
              <a:rPr lang="en-US" sz="2400" b="1" dirty="0" smtClean="0">
                <a:solidFill>
                  <a:srgbClr val="00B050"/>
                </a:solidFill>
              </a:rPr>
              <a:t>will be on your Better </a:t>
            </a:r>
            <a:r>
              <a:rPr lang="en-US" sz="2400" b="1" dirty="0">
                <a:solidFill>
                  <a:srgbClr val="00B050"/>
                </a:solidFill>
              </a:rPr>
              <a:t>Future website and in </a:t>
            </a:r>
            <a:r>
              <a:rPr lang="en-US" sz="2400" b="1" dirty="0" smtClean="0">
                <a:solidFill>
                  <a:srgbClr val="00B050"/>
                </a:solidFill>
              </a:rPr>
              <a:t>the Training Podcast usually uploaded by Saturday night.</a:t>
            </a:r>
            <a:endParaRPr lang="en-US" sz="2400" b="1" dirty="0">
              <a:solidFill>
                <a:srgbClr val="00B050"/>
              </a:solidFill>
            </a:endParaRPr>
          </a:p>
        </p:txBody>
      </p:sp>
      <p:sp>
        <p:nvSpPr>
          <p:cNvPr id="3" name="TextBox 2"/>
          <p:cNvSpPr txBox="1"/>
          <p:nvPr/>
        </p:nvSpPr>
        <p:spPr>
          <a:xfrm>
            <a:off x="5541818" y="5996636"/>
            <a:ext cx="6265171" cy="707886"/>
          </a:xfrm>
          <a:prstGeom prst="rect">
            <a:avLst/>
          </a:prstGeom>
          <a:noFill/>
        </p:spPr>
        <p:txBody>
          <a:bodyPr wrap="square" rtlCol="0">
            <a:spAutoFit/>
          </a:bodyPr>
          <a:lstStyle/>
          <a:p>
            <a:r>
              <a:rPr lang="en-US" sz="2000" dirty="0" err="1" smtClean="0"/>
              <a:t>FaceBook</a:t>
            </a:r>
            <a:r>
              <a:rPr lang="en-US" sz="2000" dirty="0" smtClean="0"/>
              <a:t> group – Learning from the Masters for weekly topics and registration links.</a:t>
            </a:r>
            <a:endParaRPr lang="en-US" sz="2000" dirty="0"/>
          </a:p>
        </p:txBody>
      </p:sp>
    </p:spTree>
    <p:extLst>
      <p:ext uri="{BB962C8B-B14F-4D97-AF65-F5344CB8AC3E}">
        <p14:creationId xmlns:p14="http://schemas.microsoft.com/office/powerpoint/2010/main" val="38728202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5725" y="346229"/>
            <a:ext cx="2514086" cy="707886"/>
          </a:xfrm>
          <a:prstGeom prst="rect">
            <a:avLst/>
          </a:prstGeom>
          <a:noFill/>
          <a:ln>
            <a:solidFill>
              <a:srgbClr val="0070C0"/>
            </a:solidFill>
          </a:ln>
        </p:spPr>
        <p:txBody>
          <a:bodyPr wrap="none" rtlCol="0">
            <a:spAutoFit/>
          </a:bodyPr>
          <a:lstStyle/>
          <a:p>
            <a:r>
              <a:rPr lang="en-US" sz="4000" dirty="0" smtClean="0"/>
              <a:t>Travel Tip…</a:t>
            </a:r>
            <a:endParaRPr lang="en-US" sz="4000" dirty="0"/>
          </a:p>
        </p:txBody>
      </p:sp>
      <p:sp>
        <p:nvSpPr>
          <p:cNvPr id="3" name="TextBox 2"/>
          <p:cNvSpPr txBox="1"/>
          <p:nvPr/>
        </p:nvSpPr>
        <p:spPr>
          <a:xfrm>
            <a:off x="470263" y="1905571"/>
            <a:ext cx="10857644" cy="4708981"/>
          </a:xfrm>
          <a:prstGeom prst="rect">
            <a:avLst/>
          </a:prstGeom>
          <a:noFill/>
          <a:ln>
            <a:solidFill>
              <a:srgbClr val="0070C0"/>
            </a:solidFill>
          </a:ln>
        </p:spPr>
        <p:txBody>
          <a:bodyPr wrap="square" rtlCol="0">
            <a:spAutoFit/>
          </a:bodyPr>
          <a:lstStyle/>
          <a:p>
            <a:pPr marL="285750" indent="-285750">
              <a:buFont typeface="Arial" panose="020B0604020202020204" pitchFamily="34" charset="0"/>
              <a:buChar char="•"/>
            </a:pPr>
            <a:r>
              <a:rPr lang="en-US" sz="2000" u="sng" dirty="0" smtClean="0"/>
              <a:t>Mears.com</a:t>
            </a:r>
            <a:r>
              <a:rPr lang="en-US" sz="2000" dirty="0" smtClean="0"/>
              <a:t> is a shuttle service that can take you from the Orlando Airport (MCO) to various hotels and back on Sunday.</a:t>
            </a:r>
          </a:p>
          <a:p>
            <a:pPr marL="285750" indent="-285750">
              <a:buFont typeface="Arial" panose="020B0604020202020204" pitchFamily="34" charset="0"/>
              <a:buChar char="•"/>
            </a:pPr>
            <a:r>
              <a:rPr lang="en-US" sz="2000" dirty="0" smtClean="0"/>
              <a:t>The Orlando World Center recommends this service.</a:t>
            </a:r>
          </a:p>
          <a:p>
            <a:pPr marL="285750" indent="-285750">
              <a:buFont typeface="Arial" panose="020B0604020202020204" pitchFamily="34" charset="0"/>
              <a:buChar char="•"/>
            </a:pPr>
            <a:r>
              <a:rPr lang="en-US" sz="2000" dirty="0" smtClean="0"/>
              <a:t>This service can be walk up, but I liked that I could go ahead and reserve and pay for the shuttle (round trip).</a:t>
            </a:r>
          </a:p>
          <a:p>
            <a:pPr marL="285750" indent="-285750">
              <a:buFont typeface="Arial" panose="020B0604020202020204" pitchFamily="34" charset="0"/>
              <a:buChar char="•"/>
            </a:pPr>
            <a:r>
              <a:rPr lang="en-US" sz="2000" dirty="0" smtClean="0"/>
              <a:t>Once on the homepage, click on “Book Orlando Shuttle now”</a:t>
            </a:r>
          </a:p>
          <a:p>
            <a:pPr marL="285750" indent="-285750">
              <a:buFont typeface="Arial" panose="020B0604020202020204" pitchFamily="34" charset="0"/>
              <a:buChar char="•"/>
            </a:pPr>
            <a:r>
              <a:rPr lang="en-US" sz="2000" dirty="0" smtClean="0"/>
              <a:t>Then you will be asked to put in your information – Airline, </a:t>
            </a:r>
          </a:p>
          <a:p>
            <a:r>
              <a:rPr lang="en-US" sz="2000" dirty="0" smtClean="0"/>
              <a:t>	Flight number, number of guests, travel dates…</a:t>
            </a:r>
          </a:p>
          <a:p>
            <a:pPr marL="285750" indent="-285750">
              <a:buFont typeface="Arial" panose="020B0604020202020204" pitchFamily="34" charset="0"/>
              <a:buChar char="•"/>
            </a:pPr>
            <a:r>
              <a:rPr lang="en-US" sz="2000" dirty="0" smtClean="0"/>
              <a:t>Then click next and continue to put in your name and payment information.</a:t>
            </a:r>
          </a:p>
          <a:p>
            <a:pPr marL="285750" indent="-285750">
              <a:buFont typeface="Arial" panose="020B0604020202020204" pitchFamily="34" charset="0"/>
              <a:buChar char="•"/>
            </a:pPr>
            <a:r>
              <a:rPr lang="en-US" sz="2000" dirty="0" smtClean="0"/>
              <a:t>Shuttles from the Airport to the Orlando World Convention Center are $37/per person – round trip.</a:t>
            </a:r>
          </a:p>
          <a:p>
            <a:pPr marL="285750" indent="-285750">
              <a:buFont typeface="Arial" panose="020B0604020202020204" pitchFamily="34" charset="0"/>
              <a:buChar char="•"/>
            </a:pPr>
            <a:r>
              <a:rPr lang="en-US" sz="2000" dirty="0" smtClean="0"/>
              <a:t>Once your flight has landed, go to the 1</a:t>
            </a:r>
            <a:r>
              <a:rPr lang="en-US" sz="2000" baseline="30000" dirty="0" smtClean="0"/>
              <a:t>st</a:t>
            </a:r>
            <a:r>
              <a:rPr lang="en-US" sz="2000" dirty="0" smtClean="0"/>
              <a:t> floor of the airport with your receipt and look for the Mears Transportation desk.</a:t>
            </a:r>
          </a:p>
          <a:p>
            <a:pPr marL="285750" indent="-285750">
              <a:buFont typeface="Arial" panose="020B0604020202020204" pitchFamily="34" charset="0"/>
              <a:buChar char="•"/>
            </a:pPr>
            <a:r>
              <a:rPr lang="en-US" sz="2000" dirty="0" smtClean="0"/>
              <a:t>They will scan your receipt to confirm your ride to the hotel.  I would keep your receipt for the way back to the airport as well on Sunday.</a:t>
            </a:r>
          </a:p>
          <a:p>
            <a:pPr marL="285750" indent="-285750">
              <a:buFont typeface="Arial" panose="020B0604020202020204" pitchFamily="34" charset="0"/>
              <a:buChar char="•"/>
            </a:pPr>
            <a:r>
              <a:rPr lang="en-US" sz="2000" dirty="0" smtClean="0"/>
              <a:t>Happy Travels!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5540" y="3265714"/>
            <a:ext cx="3105203" cy="94134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4308" y="278674"/>
            <a:ext cx="7183599" cy="1346925"/>
          </a:xfrm>
          <a:prstGeom prst="rect">
            <a:avLst/>
          </a:prstGeom>
        </p:spPr>
      </p:pic>
    </p:spTree>
    <p:extLst>
      <p:ext uri="{BB962C8B-B14F-4D97-AF65-F5344CB8AC3E}">
        <p14:creationId xmlns:p14="http://schemas.microsoft.com/office/powerpoint/2010/main" val="34881451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5 Day Reset Program and Results    -- Karen Beckley</a:t>
            </a:r>
            <a:endParaRPr lang="en-US" sz="3200" dirty="0"/>
          </a:p>
        </p:txBody>
      </p:sp>
      <p:sp>
        <p:nvSpPr>
          <p:cNvPr id="3" name="Content Placeholder 2"/>
          <p:cNvSpPr>
            <a:spLocks noGrp="1"/>
          </p:cNvSpPr>
          <p:nvPr>
            <p:ph idx="1"/>
          </p:nvPr>
        </p:nvSpPr>
        <p:spPr/>
        <p:txBody>
          <a:bodyPr>
            <a:normAutofit/>
          </a:bodyPr>
          <a:lstStyle/>
          <a:p>
            <a:r>
              <a:rPr lang="en-US" sz="2400" dirty="0" smtClean="0"/>
              <a:t>Build to Director with 5-Day Resets</a:t>
            </a:r>
          </a:p>
          <a:p>
            <a:r>
              <a:rPr lang="en-US" sz="2400" dirty="0" smtClean="0"/>
              <a:t>Prepares  Reset Kits .. Containing .. </a:t>
            </a:r>
          </a:p>
          <a:p>
            <a:pPr marL="0" indent="0">
              <a:buNone/>
            </a:pPr>
            <a:r>
              <a:rPr lang="en-US" sz="2400" dirty="0"/>
              <a:t>	</a:t>
            </a:r>
            <a:r>
              <a:rPr lang="en-US" sz="2400" dirty="0" smtClean="0"/>
              <a:t>1 can  Life Shake</a:t>
            </a:r>
          </a:p>
          <a:p>
            <a:pPr marL="0" indent="0">
              <a:buNone/>
            </a:pPr>
            <a:r>
              <a:rPr lang="en-US" sz="2400" dirty="0"/>
              <a:t>	</a:t>
            </a:r>
            <a:r>
              <a:rPr lang="en-US" sz="2400" dirty="0" smtClean="0"/>
              <a:t>5 </a:t>
            </a:r>
            <a:r>
              <a:rPr lang="en-US" sz="2400" dirty="0" err="1" smtClean="0"/>
              <a:t>Vitalizer</a:t>
            </a:r>
            <a:r>
              <a:rPr lang="en-US" sz="2400" dirty="0" smtClean="0"/>
              <a:t> strips</a:t>
            </a:r>
          </a:p>
          <a:p>
            <a:pPr marL="0" indent="0">
              <a:buNone/>
            </a:pPr>
            <a:r>
              <a:rPr lang="en-US" sz="2400" dirty="0"/>
              <a:t>	</a:t>
            </a:r>
            <a:r>
              <a:rPr lang="en-US" sz="2400" dirty="0" smtClean="0"/>
              <a:t>Liver DTX for 5 days ( 3 per day )</a:t>
            </a:r>
          </a:p>
          <a:p>
            <a:pPr marL="0" indent="0">
              <a:buNone/>
            </a:pPr>
            <a:r>
              <a:rPr lang="en-US" sz="2400" dirty="0"/>
              <a:t>	</a:t>
            </a:r>
            <a:r>
              <a:rPr lang="en-US" sz="2400" dirty="0" smtClean="0"/>
              <a:t>Alfalfa ( 10 per day )</a:t>
            </a:r>
          </a:p>
          <a:p>
            <a:pPr marL="0" indent="0">
              <a:buNone/>
            </a:pPr>
            <a:r>
              <a:rPr lang="en-US" sz="2400" dirty="0"/>
              <a:t>	</a:t>
            </a:r>
            <a:r>
              <a:rPr lang="en-US" sz="2400" dirty="0" smtClean="0"/>
              <a:t>Herb Lax ( 2 per night )</a:t>
            </a:r>
          </a:p>
          <a:p>
            <a:r>
              <a:rPr lang="en-US" sz="2400" dirty="0" smtClean="0"/>
              <a:t>Cost  $65 Member Price</a:t>
            </a:r>
          </a:p>
          <a:p>
            <a:r>
              <a:rPr lang="en-US" sz="2400" dirty="0" smtClean="0"/>
              <a:t>Offers Life Shake, </a:t>
            </a:r>
            <a:r>
              <a:rPr lang="en-US" sz="2400" dirty="0" err="1" smtClean="0"/>
              <a:t>Vitalizer</a:t>
            </a:r>
            <a:r>
              <a:rPr lang="en-US" sz="2400" dirty="0" smtClean="0"/>
              <a:t>, free membership package at end of 5 days</a:t>
            </a:r>
            <a:endParaRPr lang="en-US" sz="2400" dirty="0"/>
          </a:p>
        </p:txBody>
      </p:sp>
      <p:pic>
        <p:nvPicPr>
          <p:cNvPr id="4" name="Picture 3"/>
          <p:cNvPicPr>
            <a:picLocks noChangeAspect="1"/>
          </p:cNvPicPr>
          <p:nvPr/>
        </p:nvPicPr>
        <p:blipFill>
          <a:blip r:embed="rId2"/>
          <a:stretch>
            <a:fillRect/>
          </a:stretch>
        </p:blipFill>
        <p:spPr>
          <a:xfrm>
            <a:off x="7611545" y="1690688"/>
            <a:ext cx="3742255" cy="2806691"/>
          </a:xfrm>
          <a:prstGeom prst="rect">
            <a:avLst/>
          </a:prstGeom>
        </p:spPr>
      </p:pic>
    </p:spTree>
    <p:extLst>
      <p:ext uri="{BB962C8B-B14F-4D97-AF65-F5344CB8AC3E}">
        <p14:creationId xmlns:p14="http://schemas.microsoft.com/office/powerpoint/2010/main" val="19565027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4584947" cy="703131"/>
          </a:xfrm>
          <a:ln>
            <a:solidFill>
              <a:schemeClr val="accent4">
                <a:lumMod val="75000"/>
              </a:schemeClr>
            </a:solidFill>
          </a:ln>
        </p:spPr>
        <p:txBody>
          <a:bodyPr>
            <a:normAutofit/>
          </a:bodyPr>
          <a:lstStyle/>
          <a:p>
            <a:r>
              <a:rPr lang="en-US" sz="3200" dirty="0" smtClean="0"/>
              <a:t>Results From 5-Day Reset</a:t>
            </a:r>
            <a:endParaRPr lang="en-US" sz="3200" dirty="0"/>
          </a:p>
        </p:txBody>
      </p:sp>
      <p:sp>
        <p:nvSpPr>
          <p:cNvPr id="3" name="Content Placeholder 2"/>
          <p:cNvSpPr>
            <a:spLocks noGrp="1"/>
          </p:cNvSpPr>
          <p:nvPr>
            <p:ph idx="1"/>
          </p:nvPr>
        </p:nvSpPr>
        <p:spPr>
          <a:xfrm>
            <a:off x="838200" y="1068256"/>
            <a:ext cx="10515600" cy="2338069"/>
          </a:xfrm>
        </p:spPr>
        <p:txBody>
          <a:bodyPr>
            <a:normAutofit/>
          </a:bodyPr>
          <a:lstStyle/>
          <a:p>
            <a:r>
              <a:rPr lang="en-US" sz="2000" dirty="0" smtClean="0"/>
              <a:t>Each reset group is comprised of about 7 to 12  people</a:t>
            </a:r>
          </a:p>
          <a:p>
            <a:r>
              <a:rPr lang="en-US" sz="2000" dirty="0" smtClean="0"/>
              <a:t>PV generated is usually about 450 PV each time.</a:t>
            </a:r>
          </a:p>
          <a:p>
            <a:r>
              <a:rPr lang="en-US" sz="2000" dirty="0" smtClean="0"/>
              <a:t>Participants are supported daily on Face Book page with ideas, encouragement and information</a:t>
            </a:r>
          </a:p>
          <a:p>
            <a:r>
              <a:rPr lang="en-US" sz="2000" dirty="0" smtClean="0"/>
              <a:t>Participants record their measurements </a:t>
            </a:r>
            <a:r>
              <a:rPr lang="is-IS" sz="2000" dirty="0" smtClean="0"/>
              <a:t>… as well as weight.</a:t>
            </a:r>
          </a:p>
          <a:p>
            <a:r>
              <a:rPr lang="en-US" sz="2000" dirty="0" smtClean="0"/>
              <a:t>A</a:t>
            </a:r>
            <a:r>
              <a:rPr lang="is-IS" sz="2000" dirty="0" smtClean="0"/>
              <a:t> major source of referrals as participants become walking testimonials for the program.</a:t>
            </a:r>
          </a:p>
          <a:p>
            <a:pPr marL="0" indent="0">
              <a:buNone/>
            </a:pPr>
            <a:endParaRPr lang="is-IS" sz="2400" dirty="0" smtClean="0"/>
          </a:p>
          <a:p>
            <a:endParaRPr lang="en-US" sz="2400" dirty="0"/>
          </a:p>
        </p:txBody>
      </p:sp>
      <p:sp>
        <p:nvSpPr>
          <p:cNvPr id="4" name="Rectangle 3"/>
          <p:cNvSpPr/>
          <p:nvPr/>
        </p:nvSpPr>
        <p:spPr>
          <a:xfrm>
            <a:off x="584652" y="3204768"/>
            <a:ext cx="10967255" cy="3323987"/>
          </a:xfrm>
          <a:prstGeom prst="rect">
            <a:avLst/>
          </a:prstGeom>
        </p:spPr>
        <p:txBody>
          <a:bodyPr wrap="square">
            <a:spAutoFit/>
          </a:bodyPr>
          <a:lstStyle/>
          <a:p>
            <a:r>
              <a:rPr lang="en-US" sz="2000" dirty="0" smtClean="0"/>
              <a:t>I </a:t>
            </a:r>
            <a:r>
              <a:rPr lang="en-US" sz="2000" dirty="0"/>
              <a:t>oftentimes get husband/wife duos that want to do it together.  I would say that after 4 resets, I've acquired about 10 new members and 2 new distributors.</a:t>
            </a:r>
          </a:p>
          <a:p>
            <a:endParaRPr lang="en-US" sz="1000" dirty="0"/>
          </a:p>
          <a:p>
            <a:r>
              <a:rPr lang="en-US" sz="2000" dirty="0"/>
              <a:t>Here are some of the results of one of our groups:</a:t>
            </a:r>
          </a:p>
          <a:p>
            <a:r>
              <a:rPr lang="en-US" sz="2000" dirty="0"/>
              <a:t>--lost 15.75 inches </a:t>
            </a:r>
          </a:p>
          <a:p>
            <a:r>
              <a:rPr lang="en-US" sz="2000" dirty="0"/>
              <a:t>--lost 14.25 inches (she became a distributor under me after this detox)</a:t>
            </a:r>
          </a:p>
          <a:p>
            <a:r>
              <a:rPr lang="en-US" sz="2000" dirty="0"/>
              <a:t>--lost 13.75 inches and 5 </a:t>
            </a:r>
            <a:r>
              <a:rPr lang="en-US" sz="2000" dirty="0" err="1"/>
              <a:t>lbs</a:t>
            </a:r>
            <a:endParaRPr lang="en-US" sz="2000" dirty="0"/>
          </a:p>
          <a:p>
            <a:r>
              <a:rPr lang="en-US" sz="2000" dirty="0"/>
              <a:t>-- lost 10.75 inches and 10 </a:t>
            </a:r>
            <a:r>
              <a:rPr lang="en-US" sz="2000" dirty="0" err="1"/>
              <a:t>lbs</a:t>
            </a:r>
            <a:r>
              <a:rPr lang="en-US" sz="2000" dirty="0"/>
              <a:t> (that was me)</a:t>
            </a:r>
          </a:p>
          <a:p>
            <a:r>
              <a:rPr lang="en-US" sz="2000" dirty="0"/>
              <a:t>--lost 6.75 inches and 6.7 </a:t>
            </a:r>
            <a:r>
              <a:rPr lang="en-US" sz="2000" dirty="0" err="1"/>
              <a:t>lbs</a:t>
            </a:r>
            <a:endParaRPr lang="en-US" sz="2000" dirty="0"/>
          </a:p>
          <a:p>
            <a:r>
              <a:rPr lang="en-US" sz="2000" dirty="0"/>
              <a:t>--lost 10 inches and 7 </a:t>
            </a:r>
            <a:r>
              <a:rPr lang="en-US" sz="2000" dirty="0" err="1"/>
              <a:t>lbs</a:t>
            </a:r>
            <a:endParaRPr lang="en-US" sz="2000" dirty="0"/>
          </a:p>
          <a:p>
            <a:r>
              <a:rPr lang="en-US" sz="2000" dirty="0"/>
              <a:t>--lost 5 </a:t>
            </a:r>
            <a:r>
              <a:rPr lang="en-US" sz="2000" dirty="0" err="1"/>
              <a:t>lbs</a:t>
            </a:r>
            <a:endParaRPr lang="en-US" sz="2000" dirty="0"/>
          </a:p>
        </p:txBody>
      </p:sp>
      <p:pic>
        <p:nvPicPr>
          <p:cNvPr id="5" name="Picture 4"/>
          <p:cNvPicPr>
            <a:picLocks noChangeAspect="1"/>
          </p:cNvPicPr>
          <p:nvPr/>
        </p:nvPicPr>
        <p:blipFill>
          <a:blip r:embed="rId2"/>
          <a:stretch>
            <a:fillRect/>
          </a:stretch>
        </p:blipFill>
        <p:spPr>
          <a:xfrm>
            <a:off x="8459591" y="3950530"/>
            <a:ext cx="3458700" cy="2578225"/>
          </a:xfrm>
          <a:prstGeom prst="rect">
            <a:avLst/>
          </a:prstGeom>
        </p:spPr>
      </p:pic>
      <p:sp>
        <p:nvSpPr>
          <p:cNvPr id="6" name="TextBox 5"/>
          <p:cNvSpPr txBox="1"/>
          <p:nvPr/>
        </p:nvSpPr>
        <p:spPr>
          <a:xfrm>
            <a:off x="7600469" y="365125"/>
            <a:ext cx="3753331" cy="954107"/>
          </a:xfrm>
          <a:prstGeom prst="rect">
            <a:avLst/>
          </a:prstGeom>
          <a:noFill/>
          <a:ln>
            <a:solidFill>
              <a:schemeClr val="accent4">
                <a:lumMod val="75000"/>
              </a:schemeClr>
            </a:solidFill>
          </a:ln>
        </p:spPr>
        <p:txBody>
          <a:bodyPr wrap="square" rtlCol="0">
            <a:spAutoFit/>
          </a:bodyPr>
          <a:lstStyle/>
          <a:p>
            <a:pPr algn="ctr"/>
            <a:r>
              <a:rPr lang="en-US" sz="2800" dirty="0" smtClean="0"/>
              <a:t>And Karen herself has lost over 26 #</a:t>
            </a:r>
            <a:endParaRPr lang="en-US" sz="2800" dirty="0"/>
          </a:p>
        </p:txBody>
      </p:sp>
    </p:spTree>
    <p:extLst>
      <p:ext uri="{BB962C8B-B14F-4D97-AF65-F5344CB8AC3E}">
        <p14:creationId xmlns:p14="http://schemas.microsoft.com/office/powerpoint/2010/main" val="4020194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1090"/>
            <a:ext cx="3314842" cy="725608"/>
          </a:xfrm>
        </p:spPr>
        <p:txBody>
          <a:bodyPr>
            <a:noAutofit/>
          </a:bodyPr>
          <a:lstStyle/>
          <a:p>
            <a:r>
              <a:rPr lang="en-US" sz="2800" b="1" dirty="0">
                <a:latin typeface="+mn-lt"/>
              </a:rPr>
              <a:t>Five-Day Reset Plan</a:t>
            </a:r>
            <a:br>
              <a:rPr lang="en-US" sz="2800" b="1" dirty="0">
                <a:latin typeface="+mn-lt"/>
              </a:rPr>
            </a:br>
            <a:endParaRPr lang="en-US" sz="2800" b="1" dirty="0">
              <a:latin typeface="+mn-lt"/>
            </a:endParaRPr>
          </a:p>
        </p:txBody>
      </p:sp>
      <p:sp>
        <p:nvSpPr>
          <p:cNvPr id="3" name="Content Placeholder 2"/>
          <p:cNvSpPr>
            <a:spLocks noGrp="1"/>
          </p:cNvSpPr>
          <p:nvPr>
            <p:ph idx="1"/>
          </p:nvPr>
        </p:nvSpPr>
        <p:spPr>
          <a:xfrm>
            <a:off x="838200" y="866698"/>
            <a:ext cx="10515600" cy="5991302"/>
          </a:xfrm>
        </p:spPr>
        <p:txBody>
          <a:bodyPr>
            <a:normAutofit fontScale="92500" lnSpcReduction="20000"/>
          </a:bodyPr>
          <a:lstStyle/>
          <a:p>
            <a:r>
              <a:rPr lang="en-US" dirty="0" smtClean="0"/>
              <a:t>This </a:t>
            </a:r>
            <a:r>
              <a:rPr lang="en-US" dirty="0"/>
              <a:t>plan was designed to recharge your body, speed up your metabolism, </a:t>
            </a:r>
            <a:r>
              <a:rPr lang="en-US" dirty="0" smtClean="0"/>
              <a:t>and kill </a:t>
            </a:r>
            <a:r>
              <a:rPr lang="en-US" dirty="0"/>
              <a:t>cravings. It includes 3 nutrient dense meals and the best </a:t>
            </a:r>
            <a:r>
              <a:rPr lang="en-US" dirty="0" smtClean="0"/>
              <a:t>supplements available</a:t>
            </a:r>
            <a:r>
              <a:rPr lang="en-US" dirty="0"/>
              <a:t>. Combined with easy to make healthy snacks, cravings will </a:t>
            </a:r>
            <a:r>
              <a:rPr lang="en-US" dirty="0" smtClean="0"/>
              <a:t>be eliminated</a:t>
            </a:r>
            <a:r>
              <a:rPr lang="en-US" dirty="0"/>
              <a:t>, pounds lost, and energy reclaimed.</a:t>
            </a:r>
          </a:p>
          <a:p>
            <a:pPr marL="0" indent="0">
              <a:buNone/>
            </a:pPr>
            <a:r>
              <a:rPr lang="en-US" dirty="0"/>
              <a:t>Your Mini-Reset includes:</a:t>
            </a:r>
          </a:p>
          <a:p>
            <a:pPr marL="0" indent="0">
              <a:buNone/>
            </a:pPr>
            <a:r>
              <a:rPr lang="en-US" dirty="0"/>
              <a:t>• One canister of Shaklee Life Shake (flavor of your choice)</a:t>
            </a:r>
          </a:p>
          <a:p>
            <a:pPr marL="0" indent="0">
              <a:buNone/>
            </a:pPr>
            <a:r>
              <a:rPr lang="en-US" dirty="0"/>
              <a:t>• Shaklee supplement plan: 1. Vita lea multi, B complex and </a:t>
            </a:r>
            <a:r>
              <a:rPr lang="en-US" dirty="0" err="1"/>
              <a:t>Optiflora</a:t>
            </a:r>
            <a:r>
              <a:rPr lang="en-US" dirty="0"/>
              <a:t> 2. </a:t>
            </a:r>
            <a:r>
              <a:rPr lang="en-US" dirty="0" smtClean="0"/>
              <a:t>Shaklee 	</a:t>
            </a:r>
            <a:r>
              <a:rPr lang="en-US" dirty="0" err="1" smtClean="0"/>
              <a:t>Vitalizer</a:t>
            </a:r>
            <a:r>
              <a:rPr lang="en-US" dirty="0" smtClean="0"/>
              <a:t> </a:t>
            </a:r>
            <a:r>
              <a:rPr lang="en-US" dirty="0"/>
              <a:t>or Life </a:t>
            </a:r>
            <a:r>
              <a:rPr lang="en-US" dirty="0" smtClean="0"/>
              <a:t>Strip</a:t>
            </a:r>
            <a:r>
              <a:rPr lang="en-US" dirty="0"/>
              <a:t>. (with iron for women, without iron for men)</a:t>
            </a:r>
          </a:p>
          <a:p>
            <a:pPr marL="0" indent="0">
              <a:buNone/>
            </a:pPr>
            <a:r>
              <a:rPr lang="en-US" dirty="0"/>
              <a:t>• Snack list</a:t>
            </a:r>
          </a:p>
          <a:p>
            <a:pPr marL="0" indent="0">
              <a:buNone/>
            </a:pPr>
            <a:r>
              <a:rPr lang="en-US" dirty="0"/>
              <a:t>Instructions:</a:t>
            </a:r>
          </a:p>
          <a:p>
            <a:pPr marL="0" indent="0">
              <a:buNone/>
            </a:pPr>
            <a:r>
              <a:rPr lang="en-US" dirty="0"/>
              <a:t>• Enjoy a delicious Shaklee Life Shake for breakfast, lunch, and dinner.</a:t>
            </a:r>
          </a:p>
          <a:p>
            <a:pPr marL="0" indent="0">
              <a:buNone/>
            </a:pPr>
            <a:r>
              <a:rPr lang="en-US" dirty="0"/>
              <a:t>• Enjoy 2 snacks per day from our recommended snack list below. </a:t>
            </a:r>
            <a:r>
              <a:rPr lang="en-US" dirty="0" smtClean="0"/>
              <a:t>We recommend 	a </a:t>
            </a:r>
            <a:r>
              <a:rPr lang="en-US" dirty="0"/>
              <a:t>snack </a:t>
            </a:r>
            <a:r>
              <a:rPr lang="en-US" dirty="0" smtClean="0"/>
              <a:t>mid</a:t>
            </a:r>
            <a:r>
              <a:rPr lang="en-US" dirty="0"/>
              <a:t>-morning and another snack mid-afternoon. (Make </a:t>
            </a:r>
            <a:r>
              <a:rPr lang="en-US" dirty="0" smtClean="0"/>
              <a:t>sure you </a:t>
            </a:r>
            <a:r>
              <a:rPr lang="en-US" dirty="0"/>
              <a:t>are </a:t>
            </a:r>
            <a:r>
              <a:rPr lang="en-US" dirty="0" smtClean="0"/>
              <a:t>	getting enough </a:t>
            </a:r>
            <a:r>
              <a:rPr lang="en-US" dirty="0"/>
              <a:t>calories, though—see tips sheet)</a:t>
            </a:r>
          </a:p>
          <a:p>
            <a:pPr marL="0" indent="0">
              <a:buNone/>
            </a:pPr>
            <a:r>
              <a:rPr lang="en-US" dirty="0"/>
              <a:t>• Take your Life Strip, </a:t>
            </a:r>
            <a:r>
              <a:rPr lang="en-US" dirty="0" err="1"/>
              <a:t>Vitalizer</a:t>
            </a:r>
            <a:r>
              <a:rPr lang="en-US" dirty="0"/>
              <a:t> strip or Vita Lea, B-Complex and Probiotic daily </a:t>
            </a:r>
            <a:r>
              <a:rPr lang="en-US" dirty="0" smtClean="0"/>
              <a:t>in 	the morning </a:t>
            </a:r>
            <a:r>
              <a:rPr lang="en-US" dirty="0"/>
              <a:t>with a meal and glass of </a:t>
            </a:r>
            <a:r>
              <a:rPr lang="en-US" dirty="0" smtClean="0"/>
              <a:t>water</a:t>
            </a:r>
            <a:endParaRPr lang="en-US" dirty="0"/>
          </a:p>
        </p:txBody>
      </p:sp>
    </p:spTree>
    <p:extLst>
      <p:ext uri="{BB962C8B-B14F-4D97-AF65-F5344CB8AC3E}">
        <p14:creationId xmlns:p14="http://schemas.microsoft.com/office/powerpoint/2010/main" val="20604607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6480024" cy="1325563"/>
          </a:xfrm>
          <a:ln>
            <a:solidFill>
              <a:schemeClr val="accent1">
                <a:lumMod val="75000"/>
              </a:schemeClr>
            </a:solidFill>
          </a:ln>
        </p:spPr>
        <p:txBody>
          <a:bodyPr/>
          <a:lstStyle/>
          <a:p>
            <a:r>
              <a:rPr lang="en-US" b="1" dirty="0"/>
              <a:t>Five-Day Reset With Detox</a:t>
            </a:r>
            <a:br>
              <a:rPr lang="en-US" b="1" dirty="0"/>
            </a:br>
            <a:endParaRPr lang="en-US" dirty="0"/>
          </a:p>
        </p:txBody>
      </p:sp>
      <p:sp>
        <p:nvSpPr>
          <p:cNvPr id="3" name="Content Placeholder 2"/>
          <p:cNvSpPr>
            <a:spLocks noGrp="1"/>
          </p:cNvSpPr>
          <p:nvPr>
            <p:ph idx="1"/>
          </p:nvPr>
        </p:nvSpPr>
        <p:spPr>
          <a:xfrm>
            <a:off x="838200" y="2107805"/>
            <a:ext cx="10515600" cy="4351338"/>
          </a:xfrm>
        </p:spPr>
        <p:txBody>
          <a:bodyPr>
            <a:normAutofit/>
          </a:bodyPr>
          <a:lstStyle/>
          <a:p>
            <a:r>
              <a:rPr lang="en-US" sz="2400" dirty="0" smtClean="0"/>
              <a:t>All </a:t>
            </a:r>
            <a:r>
              <a:rPr lang="en-US" sz="2400" dirty="0"/>
              <a:t>of the above</a:t>
            </a:r>
          </a:p>
          <a:p>
            <a:r>
              <a:rPr lang="en-US" sz="2400" dirty="0"/>
              <a:t>Plus add the detoxing herbal products</a:t>
            </a:r>
          </a:p>
          <a:p>
            <a:r>
              <a:rPr lang="en-US" sz="2400" dirty="0"/>
              <a:t>1. </a:t>
            </a:r>
            <a:r>
              <a:rPr lang="en-US" sz="2400" dirty="0" smtClean="0"/>
              <a:t>Herb Lax</a:t>
            </a:r>
            <a:r>
              <a:rPr lang="en-US" sz="2400" dirty="0"/>
              <a:t>: gentle and natural laxative : 2-4 before bed</a:t>
            </a:r>
          </a:p>
          <a:p>
            <a:r>
              <a:rPr lang="en-US" sz="2400" dirty="0"/>
              <a:t>2. Alfalfa: Great green plant that detoxes, natural diuretic and anti</a:t>
            </a:r>
          </a:p>
          <a:p>
            <a:pPr marL="0" indent="0">
              <a:buNone/>
            </a:pPr>
            <a:r>
              <a:rPr lang="en-US" sz="2400" dirty="0" smtClean="0"/>
              <a:t>	inflammatory </a:t>
            </a:r>
            <a:r>
              <a:rPr lang="en-US" sz="2400" dirty="0"/>
              <a:t>: 10 per day: 5 in am and 5 in Pm</a:t>
            </a:r>
          </a:p>
          <a:p>
            <a:r>
              <a:rPr lang="en-US" sz="2400" dirty="0"/>
              <a:t>3. Liver DTX: natural herbal liver detox products : 3 per day: 3</a:t>
            </a:r>
            <a:r>
              <a:rPr lang="en-US" sz="2400" dirty="0" smtClean="0"/>
              <a:t> in afternoon</a:t>
            </a:r>
            <a:endParaRPr lang="en-US" sz="2400" dirty="0"/>
          </a:p>
          <a:p>
            <a:pPr marL="0" indent="0">
              <a:buNone/>
            </a:pPr>
            <a:endParaRPr lang="en-US" sz="2400" dirty="0"/>
          </a:p>
          <a:p>
            <a:endParaRPr lang="en-US" dirty="0"/>
          </a:p>
          <a:p>
            <a:endParaRPr lang="en-US" dirty="0"/>
          </a:p>
        </p:txBody>
      </p:sp>
      <p:pic>
        <p:nvPicPr>
          <p:cNvPr id="4" name="Picture 3"/>
          <p:cNvPicPr>
            <a:picLocks noChangeAspect="1"/>
          </p:cNvPicPr>
          <p:nvPr/>
        </p:nvPicPr>
        <p:blipFill>
          <a:blip r:embed="rId2"/>
          <a:stretch>
            <a:fillRect/>
          </a:stretch>
        </p:blipFill>
        <p:spPr>
          <a:xfrm>
            <a:off x="10025020" y="602030"/>
            <a:ext cx="2166980" cy="2166980"/>
          </a:xfrm>
          <a:prstGeom prst="rect">
            <a:avLst/>
          </a:prstGeom>
        </p:spPr>
      </p:pic>
      <p:pic>
        <p:nvPicPr>
          <p:cNvPr id="5" name="Picture 4"/>
          <p:cNvPicPr>
            <a:picLocks noChangeAspect="1"/>
          </p:cNvPicPr>
          <p:nvPr/>
        </p:nvPicPr>
        <p:blipFill>
          <a:blip r:embed="rId3"/>
          <a:stretch>
            <a:fillRect/>
          </a:stretch>
        </p:blipFill>
        <p:spPr>
          <a:xfrm>
            <a:off x="8097197" y="219069"/>
            <a:ext cx="2320557" cy="2320557"/>
          </a:xfrm>
          <a:prstGeom prst="rect">
            <a:avLst/>
          </a:prstGeom>
        </p:spPr>
      </p:pic>
      <p:pic>
        <p:nvPicPr>
          <p:cNvPr id="6" name="Picture 5"/>
          <p:cNvPicPr>
            <a:picLocks noChangeAspect="1"/>
          </p:cNvPicPr>
          <p:nvPr/>
        </p:nvPicPr>
        <p:blipFill>
          <a:blip r:embed="rId4"/>
          <a:stretch>
            <a:fillRect/>
          </a:stretch>
        </p:blipFill>
        <p:spPr>
          <a:xfrm>
            <a:off x="10030294" y="4696294"/>
            <a:ext cx="2161706" cy="2161706"/>
          </a:xfrm>
          <a:prstGeom prst="rect">
            <a:avLst/>
          </a:prstGeom>
        </p:spPr>
      </p:pic>
    </p:spTree>
    <p:extLst>
      <p:ext uri="{BB962C8B-B14F-4D97-AF65-F5344CB8AC3E}">
        <p14:creationId xmlns:p14="http://schemas.microsoft.com/office/powerpoint/2010/main" val="28305345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eting vs Cleansing.jpg"/>
          <p:cNvPicPr/>
          <p:nvPr/>
        </p:nvPicPr>
        <p:blipFill>
          <a:blip r:embed="rId2"/>
          <a:stretch>
            <a:fillRect/>
          </a:stretch>
        </p:blipFill>
        <p:spPr>
          <a:xfrm>
            <a:off x="1612832" y="201558"/>
            <a:ext cx="8951216" cy="6656442"/>
          </a:xfrm>
          <a:prstGeom prst="rect">
            <a:avLst/>
          </a:prstGeom>
        </p:spPr>
      </p:pic>
    </p:spTree>
    <p:extLst>
      <p:ext uri="{BB962C8B-B14F-4D97-AF65-F5344CB8AC3E}">
        <p14:creationId xmlns:p14="http://schemas.microsoft.com/office/powerpoint/2010/main" val="17961605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10086</TotalTime>
  <Words>1990</Words>
  <Application>Microsoft Office PowerPoint</Application>
  <PresentationFormat>Widescreen</PresentationFormat>
  <Paragraphs>285</Paragraphs>
  <Slides>34</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9" baseType="lpstr">
      <vt:lpstr>Arial</vt:lpstr>
      <vt:lpstr>Calibri</vt:lpstr>
      <vt:lpstr>Calibri Light</vt:lpstr>
      <vt:lpstr>Office Theme</vt:lpstr>
      <vt:lpstr>Document</vt:lpstr>
      <vt:lpstr>Shaklee Requesting …</vt:lpstr>
      <vt:lpstr>PowerPoint Presentation</vt:lpstr>
      <vt:lpstr>PowerPoint Presentation</vt:lpstr>
      <vt:lpstr>PowerPoint Presentation</vt:lpstr>
      <vt:lpstr>5 Day Reset Program and Results    -- Karen Beckley</vt:lpstr>
      <vt:lpstr>Results From 5-Day Reset</vt:lpstr>
      <vt:lpstr>Five-Day Reset Plan </vt:lpstr>
      <vt:lpstr>Five-Day Reset With Detox </vt:lpstr>
      <vt:lpstr>PowerPoint Presentation</vt:lpstr>
      <vt:lpstr>PowerPoint Presentation</vt:lpstr>
      <vt:lpstr>What A Day Looks Like: </vt:lpstr>
      <vt:lpstr>Karen’s FaceBook posts each day for 5 days</vt:lpstr>
      <vt:lpstr>PowerPoint Presentation</vt:lpstr>
      <vt:lpstr>Face Book Posts</vt:lpstr>
      <vt:lpstr>New Strategies for Building a Shaklee Business 5 Week Series</vt:lpstr>
      <vt:lpstr>Objectives for Session 3 –                                                    Health Chats, Zoom Meetings, FaceBook Events</vt:lpstr>
      <vt:lpstr>Health Chats – Sarah Galbreth</vt:lpstr>
      <vt:lpstr>Benefits of Health Chats</vt:lpstr>
      <vt:lpstr>What is Zoom?</vt:lpstr>
      <vt:lpstr>Zoom Video Conference Meetings &amp; Appointments</vt:lpstr>
      <vt:lpstr>Getting Started with Zoom</vt:lpstr>
      <vt:lpstr>Zoom Video Conference Meetings &amp; Appointments</vt:lpstr>
      <vt:lpstr>Using ZOOM for team meetings!</vt:lpstr>
      <vt:lpstr>Face Book Events – Updated Michelle Parrott </vt:lpstr>
      <vt:lpstr>Marketing Strategies with Charlene Johnson &amp; Bob Heilig</vt:lpstr>
      <vt:lpstr>PowerPoint Presentation</vt:lpstr>
      <vt:lpstr>PowerPoint Presentation</vt:lpstr>
      <vt:lpstr>PowerPoint Presentation</vt:lpstr>
      <vt:lpstr>PowerPoint Presentation</vt:lpstr>
      <vt:lpstr>PowerPoint Presentation</vt:lpstr>
      <vt:lpstr>PowerPoint Presentation</vt:lpstr>
      <vt:lpstr>Action Steps</vt:lpstr>
      <vt:lpstr>Summer Strategies for Building  Our Businesses</vt:lpstr>
      <vt:lpstr>Shaklee Video &amp; Audio Archives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Branding Yourself &amp; Building a Business on FB</dc:title>
  <dc:creator>Ashley Mcdonald</dc:creator>
  <cp:lastModifiedBy>Rebecca Choate</cp:lastModifiedBy>
  <cp:revision>137</cp:revision>
  <cp:lastPrinted>2016-07-14T11:58:56Z</cp:lastPrinted>
  <dcterms:created xsi:type="dcterms:W3CDTF">2016-07-05T18:09:57Z</dcterms:created>
  <dcterms:modified xsi:type="dcterms:W3CDTF">2016-07-14T18:23:25Z</dcterms:modified>
</cp:coreProperties>
</file>