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44"/>
  </p:handoutMasterIdLst>
  <p:sldIdLst>
    <p:sldId id="282" r:id="rId2"/>
    <p:sldId id="302" r:id="rId3"/>
    <p:sldId id="303" r:id="rId4"/>
    <p:sldId id="304" r:id="rId5"/>
    <p:sldId id="283" r:id="rId6"/>
    <p:sldId id="256" r:id="rId7"/>
    <p:sldId id="284" r:id="rId8"/>
    <p:sldId id="257" r:id="rId9"/>
    <p:sldId id="260" r:id="rId10"/>
    <p:sldId id="261" r:id="rId11"/>
    <p:sldId id="275" r:id="rId12"/>
    <p:sldId id="267" r:id="rId13"/>
    <p:sldId id="264" r:id="rId14"/>
    <p:sldId id="280" r:id="rId15"/>
    <p:sldId id="281" r:id="rId16"/>
    <p:sldId id="295" r:id="rId17"/>
    <p:sldId id="296" r:id="rId18"/>
    <p:sldId id="297" r:id="rId19"/>
    <p:sldId id="298" r:id="rId20"/>
    <p:sldId id="299" r:id="rId21"/>
    <p:sldId id="288" r:id="rId22"/>
    <p:sldId id="276" r:id="rId23"/>
    <p:sldId id="277" r:id="rId24"/>
    <p:sldId id="263" r:id="rId25"/>
    <p:sldId id="300" r:id="rId26"/>
    <p:sldId id="289" r:id="rId27"/>
    <p:sldId id="294" r:id="rId28"/>
    <p:sldId id="270" r:id="rId29"/>
    <p:sldId id="290" r:id="rId30"/>
    <p:sldId id="271" r:id="rId31"/>
    <p:sldId id="291" r:id="rId32"/>
    <p:sldId id="272" r:id="rId33"/>
    <p:sldId id="292" r:id="rId34"/>
    <p:sldId id="273" r:id="rId35"/>
    <p:sldId id="268" r:id="rId36"/>
    <p:sldId id="293" r:id="rId37"/>
    <p:sldId id="269" r:id="rId38"/>
    <p:sldId id="274" r:id="rId39"/>
    <p:sldId id="279" r:id="rId40"/>
    <p:sldId id="259" r:id="rId41"/>
    <p:sldId id="286" r:id="rId42"/>
    <p:sldId id="301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0"/>
    <p:restoredTop sz="94659"/>
  </p:normalViewPr>
  <p:slideViewPr>
    <p:cSldViewPr snapToGrid="0" snapToObjects="1">
      <p:cViewPr varScale="1">
        <p:scale>
          <a:sx n="86" d="100"/>
          <a:sy n="86" d="100"/>
        </p:scale>
        <p:origin x="-65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6E1E10-D008-41AD-AF26-C436788F89A3}" type="datetimeFigureOut">
              <a:rPr lang="en-US" smtClean="0"/>
              <a:pPr/>
              <a:t>7/7/2016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176C7C-9FA6-4596-80CE-A5ED1506947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9D290-D973-B143-BC3A-F94EC8FBA047}" type="datetimeFigureOut">
              <a:rPr lang="en-US" smtClean="0"/>
              <a:pPr/>
              <a:t>7/7/2016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512E-826D-AA49-B2D6-C9F9366650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76557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9D290-D973-B143-BC3A-F94EC8FBA047}" type="datetimeFigureOut">
              <a:rPr lang="en-US" smtClean="0"/>
              <a:pPr/>
              <a:t>7/7/2016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512E-826D-AA49-B2D6-C9F9366650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5671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9D290-D973-B143-BC3A-F94EC8FBA047}" type="datetimeFigureOut">
              <a:rPr lang="en-US" smtClean="0"/>
              <a:pPr/>
              <a:t>7/7/2016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512E-826D-AA49-B2D6-C9F9366650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814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9D290-D973-B143-BC3A-F94EC8FBA047}" type="datetimeFigureOut">
              <a:rPr lang="en-US" smtClean="0"/>
              <a:pPr/>
              <a:t>7/7/2016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512E-826D-AA49-B2D6-C9F9366650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827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9D290-D973-B143-BC3A-F94EC8FBA047}" type="datetimeFigureOut">
              <a:rPr lang="en-US" smtClean="0"/>
              <a:pPr/>
              <a:t>7/7/2016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512E-826D-AA49-B2D6-C9F9366650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7646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9D290-D973-B143-BC3A-F94EC8FBA047}" type="datetimeFigureOut">
              <a:rPr lang="en-US" smtClean="0"/>
              <a:pPr/>
              <a:t>7/7/2016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512E-826D-AA49-B2D6-C9F9366650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56330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9D290-D973-B143-BC3A-F94EC8FBA047}" type="datetimeFigureOut">
              <a:rPr lang="en-US" smtClean="0"/>
              <a:pPr/>
              <a:t>7/7/2016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512E-826D-AA49-B2D6-C9F9366650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97763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9D290-D973-B143-BC3A-F94EC8FBA047}" type="datetimeFigureOut">
              <a:rPr lang="en-US" smtClean="0"/>
              <a:pPr/>
              <a:t>7/7/2016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512E-826D-AA49-B2D6-C9F9366650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47423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9D290-D973-B143-BC3A-F94EC8FBA047}" type="datetimeFigureOut">
              <a:rPr lang="en-US" smtClean="0"/>
              <a:pPr/>
              <a:t>7/7/2016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512E-826D-AA49-B2D6-C9F9366650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15061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9D290-D973-B143-BC3A-F94EC8FBA047}" type="datetimeFigureOut">
              <a:rPr lang="en-US" smtClean="0"/>
              <a:pPr/>
              <a:t>7/7/2016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512E-826D-AA49-B2D6-C9F9366650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04708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9D290-D973-B143-BC3A-F94EC8FBA047}" type="datetimeFigureOut">
              <a:rPr lang="en-US" smtClean="0"/>
              <a:pPr/>
              <a:t>7/7/2016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512E-826D-AA49-B2D6-C9F9366650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89613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9D290-D973-B143-BC3A-F94EC8FBA047}" type="datetimeFigureOut">
              <a:rPr lang="en-US" smtClean="0"/>
              <a:pPr/>
              <a:t>7/7/2016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4512E-826D-AA49-B2D6-C9F9366650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56394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Shaklee Requesting </a:t>
            </a:r>
            <a:r>
              <a:rPr lang="is-IS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76454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To send Roger Barnett our 100 Day Plan starting with the first day after Global Conference in Orlando </a:t>
            </a:r>
            <a:r>
              <a:rPr lang="is-IS" dirty="0" smtClean="0"/>
              <a:t>…</a:t>
            </a:r>
            <a:endParaRPr lang="is-IS" dirty="0"/>
          </a:p>
          <a:p>
            <a:pPr marL="0" indent="0">
              <a:buNone/>
            </a:pPr>
            <a:r>
              <a:rPr lang="en-US" dirty="0" smtClean="0"/>
              <a:t>C</a:t>
            </a:r>
            <a:r>
              <a:rPr lang="is-IS" dirty="0" smtClean="0"/>
              <a:t>opy Heather@Shaklee.com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111885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61212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30 Days of Massive Action Challenge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26338"/>
            <a:ext cx="10515600" cy="4790033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This will be the hardest you have ever worked – commit! </a:t>
            </a:r>
          </a:p>
          <a:p>
            <a:r>
              <a:rPr lang="en-US" sz="2400" dirty="0" smtClean="0"/>
              <a:t>Going through large numbers helps you not be emotionally attached </a:t>
            </a:r>
          </a:p>
          <a:p>
            <a:r>
              <a:rPr lang="en-US" sz="2400" dirty="0" smtClean="0"/>
              <a:t>Eliminate distractions – what are you willing to give up?</a:t>
            </a:r>
          </a:p>
          <a:p>
            <a:pPr marL="0" indent="0">
              <a:buNone/>
            </a:pPr>
            <a:r>
              <a:rPr lang="en-US" sz="2400" dirty="0" smtClean="0"/>
              <a:t>(gym, waking early, staying up late, crock pot meals, enrolled her husband to give her the time this will require )</a:t>
            </a:r>
          </a:p>
          <a:p>
            <a:r>
              <a:rPr lang="en-US" sz="2400" dirty="0" smtClean="0"/>
              <a:t>Plan ahead – create list, schedule blitzes, get training needed to feel prepared (sharpen invite skills) </a:t>
            </a:r>
          </a:p>
          <a:p>
            <a:r>
              <a:rPr lang="en-US" sz="2400" dirty="0" smtClean="0"/>
              <a:t>Schedule blitzes in 30-minute segments </a:t>
            </a:r>
            <a:r>
              <a:rPr lang="is-IS" sz="2400" dirty="0" smtClean="0"/>
              <a:t>… 2 a day </a:t>
            </a:r>
            <a:endParaRPr lang="en-US" sz="2400" dirty="0" smtClean="0"/>
          </a:p>
          <a:p>
            <a:r>
              <a:rPr lang="en-US" sz="2400" dirty="0" smtClean="0"/>
              <a:t>Get clear on why &amp; WHEN ( what day you will start )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START:</a:t>
            </a:r>
          </a:p>
          <a:p>
            <a:pPr marL="0" indent="0">
              <a:buNone/>
            </a:pPr>
            <a:r>
              <a:rPr lang="en-US" sz="2400" dirty="0" smtClean="0"/>
              <a:t>Contact EVERYONE on your list 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5495" y="4114800"/>
            <a:ext cx="4549330" cy="2462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7326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Create a Written List of 300 to 500 Names: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8668" y="1825625"/>
            <a:ext cx="65024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Set aside 2 hours or more</a:t>
            </a:r>
            <a:r>
              <a:rPr lang="is-IS" sz="2400" dirty="0" smtClean="0"/>
              <a:t>…</a:t>
            </a:r>
            <a:endParaRPr lang="en-US" sz="2400" dirty="0" smtClean="0"/>
          </a:p>
          <a:p>
            <a:r>
              <a:rPr lang="en-US" sz="2400" dirty="0" err="1" smtClean="0"/>
              <a:t>FaceBook</a:t>
            </a:r>
            <a:r>
              <a:rPr lang="en-US" sz="2400" dirty="0" smtClean="0"/>
              <a:t> friends</a:t>
            </a:r>
          </a:p>
          <a:p>
            <a:r>
              <a:rPr lang="en-US" sz="2400" dirty="0" smtClean="0"/>
              <a:t>Telephone contacts</a:t>
            </a:r>
          </a:p>
          <a:p>
            <a:r>
              <a:rPr lang="en-US" sz="2400" dirty="0" smtClean="0"/>
              <a:t>Shaklee members</a:t>
            </a:r>
          </a:p>
          <a:p>
            <a:endParaRPr lang="en-US" sz="2400" dirty="0"/>
          </a:p>
          <a:p>
            <a:pPr marL="0" indent="0" algn="ctr">
              <a:buNone/>
            </a:pPr>
            <a:r>
              <a:rPr lang="en-US" sz="2400" dirty="0" smtClean="0"/>
              <a:t>Anyone who </a:t>
            </a:r>
            <a:r>
              <a:rPr lang="en-US" sz="2400" dirty="0"/>
              <a:t>is not in the Shaklee business </a:t>
            </a:r>
            <a:r>
              <a:rPr lang="en-US" sz="2400" dirty="0" smtClean="0"/>
              <a:t>YET!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657" b="13108"/>
          <a:stretch/>
        </p:blipFill>
        <p:spPr>
          <a:xfrm>
            <a:off x="6841068" y="1825625"/>
            <a:ext cx="4995334" cy="3133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702329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4927547" cy="861212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Resistance to Contacting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226338"/>
            <a:ext cx="7759331" cy="5218707"/>
          </a:xfrm>
        </p:spPr>
        <p:txBody>
          <a:bodyPr>
            <a:noAutofit/>
          </a:bodyPr>
          <a:lstStyle/>
          <a:p>
            <a:r>
              <a:rPr lang="en-US" sz="2000" dirty="0" smtClean="0"/>
              <a:t>Fear of reaching out at all: </a:t>
            </a:r>
          </a:p>
          <a:p>
            <a:pPr lvl="1"/>
            <a:r>
              <a:rPr lang="en-US" sz="2000" dirty="0" smtClean="0"/>
              <a:t>Be prepared &amp; unattached to results </a:t>
            </a:r>
          </a:p>
          <a:p>
            <a:r>
              <a:rPr lang="en-US" sz="2000" dirty="0" smtClean="0"/>
              <a:t>Fear of contacting people you haven’t spoken to in years: </a:t>
            </a:r>
          </a:p>
          <a:p>
            <a:pPr lvl="1"/>
            <a:r>
              <a:rPr lang="en-US" sz="2000" dirty="0" smtClean="0"/>
              <a:t>Let their “no” be a connection for the future &amp; stay in contact now </a:t>
            </a:r>
          </a:p>
          <a:p>
            <a:r>
              <a:rPr lang="en-US" sz="2000" dirty="0" smtClean="0"/>
              <a:t>Fear of contacting people who have rejected you before: </a:t>
            </a:r>
          </a:p>
          <a:p>
            <a:pPr lvl="1"/>
            <a:r>
              <a:rPr lang="en-US" sz="2000" dirty="0" smtClean="0"/>
              <a:t>Timing changes </a:t>
            </a:r>
          </a:p>
          <a:p>
            <a:r>
              <a:rPr lang="en-US" sz="2000" dirty="0" smtClean="0"/>
              <a:t>You realize you have been doing it wrong: </a:t>
            </a:r>
          </a:p>
          <a:p>
            <a:pPr lvl="1"/>
            <a:r>
              <a:rPr lang="en-US" sz="2000" dirty="0" smtClean="0"/>
              <a:t>Admit it &amp; note that you're not as important as you think you are  </a:t>
            </a:r>
          </a:p>
          <a:p>
            <a:r>
              <a:rPr lang="en-US" sz="2000" dirty="0" smtClean="0"/>
              <a:t>It feels weird or unnatural: </a:t>
            </a:r>
          </a:p>
          <a:p>
            <a:pPr lvl="1"/>
            <a:r>
              <a:rPr lang="en-US" sz="2000" dirty="0" smtClean="0"/>
              <a:t>Is what you’re doing now working? </a:t>
            </a:r>
          </a:p>
          <a:p>
            <a:r>
              <a:rPr lang="en-US" sz="2000" dirty="0" smtClean="0"/>
              <a:t>Fear of NO response: </a:t>
            </a:r>
          </a:p>
          <a:p>
            <a:pPr lvl="1"/>
            <a:r>
              <a:rPr lang="en-US" sz="2000" dirty="0" smtClean="0"/>
              <a:t>Don</a:t>
            </a:r>
            <a:r>
              <a:rPr lang="uk-UA" sz="2000" dirty="0" smtClean="0"/>
              <a:t>’</a:t>
            </a:r>
            <a:r>
              <a:rPr lang="en-US" sz="2000" dirty="0" smtClean="0"/>
              <a:t>t make up stories in your head </a:t>
            </a:r>
            <a:r>
              <a:rPr lang="is-IS" sz="2000" dirty="0" smtClean="0"/>
              <a:t>… wait &amp; ask “are you okay?” </a:t>
            </a:r>
            <a:endParaRPr lang="is-IS" sz="2000" dirty="0"/>
          </a:p>
          <a:p>
            <a:pPr marL="0" indent="0">
              <a:buNone/>
            </a:pPr>
            <a:r>
              <a:rPr lang="is-IS" sz="2000" dirty="0" smtClean="0"/>
              <a:t>***FOLLOW THE SCRIPTS***	`</a:t>
            </a:r>
            <a:endParaRPr lang="en-US" sz="2000" dirty="0" smtClean="0"/>
          </a:p>
        </p:txBody>
      </p:sp>
      <p:sp>
        <p:nvSpPr>
          <p:cNvPr id="4" name="Oval 3"/>
          <p:cNvSpPr/>
          <p:nvPr/>
        </p:nvSpPr>
        <p:spPr>
          <a:xfrm>
            <a:off x="8347586" y="365125"/>
            <a:ext cx="3446650" cy="22773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Remember: this is not a selling process, it’s a sorting process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8714306" y="2908525"/>
            <a:ext cx="2966417" cy="184665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2400" dirty="0" smtClean="0">
              <a:latin typeface="Apple Chancery" charset="0"/>
              <a:ea typeface="Apple Chancery" charset="0"/>
              <a:cs typeface="Apple Chancery" charset="0"/>
            </a:endParaRPr>
          </a:p>
          <a:p>
            <a:pPr algn="ctr"/>
            <a:r>
              <a:rPr lang="en-US" sz="2400" dirty="0" smtClean="0">
                <a:latin typeface="Apple Chancery" charset="0"/>
                <a:ea typeface="Apple Chancery" charset="0"/>
                <a:cs typeface="Apple Chancery" charset="0"/>
              </a:rPr>
              <a:t>What other people think of you is none of your business 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389634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7515" y="152401"/>
            <a:ext cx="3919018" cy="28405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0201" y="365126"/>
            <a:ext cx="7594600" cy="1023408"/>
          </a:xfrm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US" sz="3600" dirty="0" smtClean="0"/>
              <a:t>30 Days of Massive Action Challenge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201" y="2295525"/>
            <a:ext cx="8221132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400" i="1" dirty="0" smtClean="0"/>
              <a:t>Contacting EVERYONE: </a:t>
            </a:r>
          </a:p>
          <a:p>
            <a:r>
              <a:rPr lang="en-US" sz="2400" i="1" dirty="0" smtClean="0"/>
              <a:t>Almost all will start like this: “Hey </a:t>
            </a:r>
            <a:r>
              <a:rPr lang="en-US" sz="2400" i="1" dirty="0"/>
              <a:t>_____. Long time no talk to! How is everything</a:t>
            </a:r>
            <a:r>
              <a:rPr lang="en-US" sz="2400" i="1" dirty="0" smtClean="0"/>
              <a:t>?”</a:t>
            </a:r>
            <a:r>
              <a:rPr lang="en-US" sz="2400" i="1" dirty="0"/>
              <a:t/>
            </a:r>
            <a:br>
              <a:rPr lang="en-US" sz="2400" i="1" dirty="0"/>
            </a:br>
            <a:r>
              <a:rPr lang="en-US" sz="2400" i="1" dirty="0"/>
              <a:t>Build rapport – a couple of messages catching up (not too much / get to the point</a:t>
            </a:r>
            <a:r>
              <a:rPr lang="en-US" sz="2400" i="1" dirty="0" smtClean="0"/>
              <a:t>)</a:t>
            </a:r>
          </a:p>
          <a:p>
            <a:r>
              <a:rPr lang="en-US" sz="2400" i="1" dirty="0" smtClean="0"/>
              <a:t>The next part will vary based on whether you know them well, don’t know them at all, have been told “no” by them before or perhaps been ignored</a:t>
            </a:r>
            <a:r>
              <a:rPr lang="is-IS" sz="2400" i="1" dirty="0" smtClean="0"/>
              <a:t>…</a:t>
            </a:r>
          </a:p>
          <a:p>
            <a:pPr lvl="1"/>
            <a:r>
              <a:rPr lang="is-IS" i="1" dirty="0" smtClean="0"/>
              <a:t>SCRIPTS ATTACHED </a:t>
            </a:r>
            <a:r>
              <a:rPr lang="en-US" i="1" dirty="0"/>
              <a:t/>
            </a:r>
            <a:br>
              <a:rPr lang="en-US" i="1" dirty="0"/>
            </a:br>
            <a:endParaRPr lang="en-US" dirty="0" smtClean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929571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7103533" cy="718608"/>
          </a:xfrm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2800" dirty="0" smtClean="0"/>
              <a:t>Helpful Scripts for FB Messaging from Bob </a:t>
            </a:r>
            <a:r>
              <a:rPr lang="en-US" sz="2800" dirty="0" err="1" smtClean="0"/>
              <a:t>Heilig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01528"/>
            <a:ext cx="10515600" cy="519733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b="1" dirty="0"/>
              <a:t>Warm Market Contact</a:t>
            </a:r>
          </a:p>
          <a:p>
            <a:r>
              <a:rPr lang="en-US" sz="2000" dirty="0"/>
              <a:t>Hey _____. What’s your schedule like this week?</a:t>
            </a:r>
          </a:p>
          <a:p>
            <a:r>
              <a:rPr lang="en-US" sz="2000" dirty="0"/>
              <a:t>Let’s set up a time to talk / a time to meet – I have something that I want to share with</a:t>
            </a:r>
          </a:p>
          <a:p>
            <a:r>
              <a:rPr lang="en-US" sz="2000" dirty="0"/>
              <a:t>you / get your opinion on.</a:t>
            </a:r>
          </a:p>
          <a:p>
            <a:r>
              <a:rPr lang="en-US" sz="2000" dirty="0"/>
              <a:t>It’s a new business I started / a new project I’m working on</a:t>
            </a:r>
            <a:r>
              <a:rPr lang="en-US" sz="2000" dirty="0" smtClean="0"/>
              <a:t>.</a:t>
            </a:r>
            <a:endParaRPr lang="ru-RU" sz="2000" dirty="0"/>
          </a:p>
          <a:p>
            <a:r>
              <a:rPr lang="en-US" sz="2000" dirty="0"/>
              <a:t>See if you or anyone you know comes to mind. It would be a huge help. It would be</a:t>
            </a:r>
          </a:p>
          <a:p>
            <a:r>
              <a:rPr lang="en-US" sz="2000" dirty="0"/>
              <a:t>great to catch up either way</a:t>
            </a:r>
          </a:p>
          <a:p>
            <a:pPr marL="0" indent="0">
              <a:buNone/>
            </a:pPr>
            <a:r>
              <a:rPr lang="en-US" sz="2200" b="1" dirty="0"/>
              <a:t>Luke-Warm Market Contact</a:t>
            </a:r>
          </a:p>
          <a:p>
            <a:r>
              <a:rPr lang="en-US" sz="2000" dirty="0"/>
              <a:t>Hey _____. Long time no talk to! How is everything?</a:t>
            </a:r>
          </a:p>
          <a:p>
            <a:r>
              <a:rPr lang="en-US" sz="2000" dirty="0"/>
              <a:t>Build rapport – a couple of messages catching up (not too much / get to the point)</a:t>
            </a:r>
          </a:p>
          <a:p>
            <a:r>
              <a:rPr lang="en-US" sz="2000" dirty="0"/>
              <a:t>Turn the conversation to work – How’s work / business? What are you up to now a days?</a:t>
            </a:r>
          </a:p>
          <a:p>
            <a:r>
              <a:rPr lang="en-US" sz="2000" dirty="0"/>
              <a:t>I wanted to reach out to you because I’ve got something I’m working on I’d love to share</a:t>
            </a:r>
          </a:p>
          <a:p>
            <a:r>
              <a:rPr lang="en-US" sz="2000" dirty="0"/>
              <a:t>with you / I’m looking to expand a business I’m in and want to network with people I know</a:t>
            </a:r>
          </a:p>
          <a:p>
            <a:r>
              <a:rPr lang="en-US" sz="2000" dirty="0"/>
              <a:t>– you free to talk this week? it would be great to catch up either way!</a:t>
            </a:r>
          </a:p>
          <a:p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9133" y="365125"/>
            <a:ext cx="3141133" cy="1642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61552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7933" y="190653"/>
            <a:ext cx="10515600" cy="723747"/>
          </a:xfrm>
        </p:spPr>
        <p:txBody>
          <a:bodyPr>
            <a:normAutofit/>
          </a:bodyPr>
          <a:lstStyle/>
          <a:p>
            <a:r>
              <a:rPr lang="en-US" sz="2800" dirty="0" smtClean="0"/>
              <a:t>More FB Messaging scripts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9276" y="914400"/>
            <a:ext cx="11356331" cy="2675467"/>
          </a:xfrm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Re-Contacting Someone (already told you no)</a:t>
            </a:r>
          </a:p>
          <a:p>
            <a:pPr>
              <a:lnSpc>
                <a:spcPct val="80000"/>
              </a:lnSpc>
            </a:pPr>
            <a:r>
              <a:rPr lang="en-US" sz="2000" dirty="0"/>
              <a:t>Hey _____. Long time no talk to! How is everything?</a:t>
            </a:r>
          </a:p>
          <a:p>
            <a:pPr>
              <a:lnSpc>
                <a:spcPct val="80000"/>
              </a:lnSpc>
            </a:pPr>
            <a:r>
              <a:rPr lang="en-US" sz="2000" dirty="0"/>
              <a:t>Build rapport – a couple of messages catching up (not too much / get to the point)</a:t>
            </a:r>
          </a:p>
          <a:p>
            <a:pPr>
              <a:lnSpc>
                <a:spcPct val="80000"/>
              </a:lnSpc>
            </a:pPr>
            <a:r>
              <a:rPr lang="en-US" sz="2000" dirty="0"/>
              <a:t>I wanted to reach out and see if the timing was any better for us to possibly revisit the</a:t>
            </a:r>
          </a:p>
          <a:p>
            <a:pPr>
              <a:lnSpc>
                <a:spcPct val="80000"/>
              </a:lnSpc>
            </a:pPr>
            <a:r>
              <a:rPr lang="en-US" sz="2000" dirty="0"/>
              <a:t>opportunity we spoke about. Things have been going really well and I’ve been </a:t>
            </a:r>
            <a:r>
              <a:rPr lang="en-US" sz="2000" dirty="0" smtClean="0"/>
              <a:t>thinking about </a:t>
            </a:r>
            <a:r>
              <a:rPr lang="en-US" sz="2000" dirty="0"/>
              <a:t>you.</a:t>
            </a:r>
          </a:p>
          <a:p>
            <a:pPr>
              <a:lnSpc>
                <a:spcPct val="80000"/>
              </a:lnSpc>
            </a:pPr>
            <a:r>
              <a:rPr lang="en-US" sz="2000" dirty="0"/>
              <a:t>Would you be open to getting on the phone sometime / meeting up so that I could</a:t>
            </a:r>
          </a:p>
          <a:p>
            <a:pPr>
              <a:lnSpc>
                <a:spcPct val="80000"/>
              </a:lnSpc>
            </a:pPr>
            <a:r>
              <a:rPr lang="en-US" sz="2000" dirty="0"/>
              <a:t>update you on what’s been going on? It would be great to catch up either way!</a:t>
            </a:r>
          </a:p>
        </p:txBody>
      </p:sp>
      <p:sp>
        <p:nvSpPr>
          <p:cNvPr id="4" name="Rectangle 3"/>
          <p:cNvSpPr/>
          <p:nvPr/>
        </p:nvSpPr>
        <p:spPr>
          <a:xfrm>
            <a:off x="569275" y="3589867"/>
            <a:ext cx="11356331" cy="3139321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/>
              <a:t>Handling Questions</a:t>
            </a:r>
          </a:p>
          <a:p>
            <a:r>
              <a:rPr lang="en-US" sz="2000" dirty="0"/>
              <a:t>What is it? – It’s a new business I just started / a new project I’m working on / new product</a:t>
            </a:r>
          </a:p>
          <a:p>
            <a:r>
              <a:rPr lang="en-US" sz="2000" dirty="0"/>
              <a:t>I just tried. It’s visual, you really need to see it / try it.</a:t>
            </a:r>
          </a:p>
          <a:p>
            <a:r>
              <a:rPr lang="en-US" sz="2000" dirty="0"/>
              <a:t>Can you give me some information? – I’ve got a short video / call that will do a much</a:t>
            </a:r>
          </a:p>
          <a:p>
            <a:r>
              <a:rPr lang="en-US" sz="2000" dirty="0"/>
              <a:t>better job explaining it than I would. Let’s set up a time to chat before so I can share a</a:t>
            </a:r>
          </a:p>
          <a:p>
            <a:r>
              <a:rPr lang="en-US" sz="2000" dirty="0"/>
              <a:t>few things with you before you watch / listen.</a:t>
            </a:r>
          </a:p>
          <a:p>
            <a:r>
              <a:rPr lang="en-US" sz="2000" b="1" dirty="0"/>
              <a:t>Handling Objections</a:t>
            </a:r>
          </a:p>
          <a:p>
            <a:r>
              <a:rPr lang="en-US" sz="2000" dirty="0"/>
              <a:t>Back up – I’m not trying to sell you anything / I’m just excited about something / I’d really</a:t>
            </a:r>
          </a:p>
          <a:p>
            <a:r>
              <a:rPr lang="en-US" sz="2000" dirty="0" smtClean="0"/>
              <a:t>love </a:t>
            </a:r>
            <a:r>
              <a:rPr lang="en-US" sz="2000" dirty="0"/>
              <a:t>to get your opinion / it may or may not be for you / it would be great to catch up either way.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38524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5715000" cy="735542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en-US" sz="2800" dirty="0" smtClean="0"/>
              <a:t>More scripts for Face Book messaging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100668"/>
            <a:ext cx="11065933" cy="56218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Cold Market Contact</a:t>
            </a:r>
          </a:p>
          <a:p>
            <a:r>
              <a:rPr lang="en-US" sz="2000" dirty="0"/>
              <a:t>Hey _____. I see that we’re connected here and have never had a chance to </a:t>
            </a:r>
            <a:r>
              <a:rPr lang="en-US" sz="2000" dirty="0" smtClean="0"/>
              <a:t>formally meet</a:t>
            </a:r>
            <a:r>
              <a:rPr lang="en-US" sz="2000" dirty="0"/>
              <a:t>. I just wanted to introduce myself and say hello.</a:t>
            </a:r>
          </a:p>
          <a:p>
            <a:r>
              <a:rPr lang="en-US" sz="2000" dirty="0"/>
              <a:t>I’m reaching out because I’m in the process of expanding my business and looking </a:t>
            </a:r>
            <a:r>
              <a:rPr lang="en-US" sz="2000" dirty="0" smtClean="0"/>
              <a:t>to network </a:t>
            </a:r>
            <a:r>
              <a:rPr lang="en-US" sz="2000" dirty="0"/>
              <a:t>with sharp, successful people like yourself OR you seem like a sharp, </a:t>
            </a:r>
            <a:r>
              <a:rPr lang="en-US" sz="2000" dirty="0" smtClean="0"/>
              <a:t>successful person </a:t>
            </a:r>
            <a:r>
              <a:rPr lang="en-US" sz="2000" dirty="0"/>
              <a:t>and I thought it would be a good idea for us to connect.!!!!!!</a:t>
            </a:r>
          </a:p>
          <a:p>
            <a:r>
              <a:rPr lang="en-US" sz="2000" dirty="0"/>
              <a:t>Turn the conversation to work – What do you do for a living? What do you do for work?</a:t>
            </a:r>
          </a:p>
          <a:p>
            <a:pPr marL="0" indent="0">
              <a:buNone/>
            </a:pPr>
            <a:r>
              <a:rPr lang="en-US" sz="2000" b="1" dirty="0"/>
              <a:t>Direct Approach </a:t>
            </a:r>
            <a:r>
              <a:rPr lang="en-US" sz="2000" dirty="0"/>
              <a:t>–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Do </a:t>
            </a:r>
            <a:r>
              <a:rPr lang="en-US" sz="2000" dirty="0"/>
              <a:t>you look at other ways of making money outside of what you are</a:t>
            </a:r>
          </a:p>
          <a:p>
            <a:r>
              <a:rPr lang="en-US" sz="2000" dirty="0"/>
              <a:t>currently doing?</a:t>
            </a:r>
          </a:p>
          <a:p>
            <a:r>
              <a:rPr lang="en-US" sz="2000" dirty="0"/>
              <a:t>Let’s set up a call sometime to get to know one another and see if we may or may not</a:t>
            </a:r>
          </a:p>
          <a:p>
            <a:r>
              <a:rPr lang="en-US" sz="2000" dirty="0"/>
              <a:t>have a fit. Either way it’s always great to network and connect</a:t>
            </a:r>
            <a:r>
              <a:rPr lang="en-US" sz="2000" dirty="0" smtClean="0"/>
              <a:t>.</a:t>
            </a:r>
            <a:endParaRPr lang="ru-RU" sz="2000" dirty="0"/>
          </a:p>
          <a:p>
            <a:pPr marL="0" indent="0">
              <a:buNone/>
            </a:pPr>
            <a:r>
              <a:rPr lang="en-US" sz="2000" b="1" dirty="0"/>
              <a:t>Indirect Approach </a:t>
            </a:r>
            <a:r>
              <a:rPr lang="en-US" sz="2000" dirty="0"/>
              <a:t>– Would you be open to a call sometime so I could explain to you </a:t>
            </a:r>
            <a:r>
              <a:rPr lang="en-US" sz="2000" dirty="0" smtClean="0"/>
              <a:t>what I </a:t>
            </a:r>
            <a:r>
              <a:rPr lang="en-US" sz="2000" dirty="0"/>
              <a:t>do and see if anyone you know comes to mind? It’s an extremely lucrative </a:t>
            </a:r>
            <a:r>
              <a:rPr lang="en-US" sz="2000" dirty="0" smtClean="0"/>
              <a:t>opportunity for </a:t>
            </a:r>
            <a:r>
              <a:rPr lang="en-US" sz="2000" dirty="0"/>
              <a:t>the right person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4000" y="173567"/>
            <a:ext cx="1490132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953126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61926"/>
            <a:ext cx="10515600" cy="684741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More scripts for FB messaging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885041"/>
            <a:ext cx="11176000" cy="2743200"/>
          </a:xfrm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Hot Market Approach (customer focused)</a:t>
            </a:r>
          </a:p>
          <a:p>
            <a:r>
              <a:rPr lang="en-US" sz="2000" dirty="0"/>
              <a:t>I just started a business, I’m not asking you to join or to become my customer but I </a:t>
            </a:r>
            <a:r>
              <a:rPr lang="en-US" sz="2000" dirty="0" smtClean="0"/>
              <a:t>do need </a:t>
            </a:r>
            <a:r>
              <a:rPr lang="en-US" sz="2000" dirty="0"/>
              <a:t>your help.</a:t>
            </a:r>
          </a:p>
          <a:p>
            <a:r>
              <a:rPr lang="en-US" sz="2000" dirty="0"/>
              <a:t>I need 5, 10 (whatever) trial consumers for marketing support. I would like for you to </a:t>
            </a:r>
            <a:r>
              <a:rPr lang="en-US" sz="2000" dirty="0" smtClean="0"/>
              <a:t>buy a </a:t>
            </a:r>
            <a:r>
              <a:rPr lang="en-US" sz="2000" dirty="0"/>
              <a:t>30 day supply of my product, use it and give my your feedback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 </a:t>
            </a:r>
            <a:r>
              <a:rPr lang="en-US" sz="2000" dirty="0"/>
              <a:t>It would really help </a:t>
            </a:r>
            <a:r>
              <a:rPr lang="en-US" sz="2000" dirty="0" smtClean="0"/>
              <a:t>me market </a:t>
            </a:r>
            <a:r>
              <a:rPr lang="en-US" sz="2000" dirty="0"/>
              <a:t>this product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 </a:t>
            </a:r>
            <a:r>
              <a:rPr lang="en-US" sz="2000" dirty="0"/>
              <a:t>It’s a ________, it costs _________. If you like it you can become </a:t>
            </a:r>
            <a:r>
              <a:rPr lang="en-US" sz="2000" dirty="0" smtClean="0"/>
              <a:t>a customer </a:t>
            </a:r>
            <a:r>
              <a:rPr lang="en-US" sz="2000" dirty="0"/>
              <a:t>but if you don’t I’ll never bother you about it again. Can I count on you to </a:t>
            </a:r>
            <a:r>
              <a:rPr lang="en-US" sz="2000" dirty="0" smtClean="0"/>
              <a:t>help me </a:t>
            </a:r>
            <a:r>
              <a:rPr lang="en-US" sz="2000" dirty="0"/>
              <a:t>out?</a:t>
            </a:r>
          </a:p>
        </p:txBody>
      </p:sp>
      <p:sp>
        <p:nvSpPr>
          <p:cNvPr id="4" name="Rectangle 3"/>
          <p:cNvSpPr/>
          <p:nvPr/>
        </p:nvSpPr>
        <p:spPr>
          <a:xfrm>
            <a:off x="609600" y="3831441"/>
            <a:ext cx="11176000" cy="2523768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/>
              <a:t>Direct Approaches</a:t>
            </a:r>
          </a:p>
          <a:p>
            <a:r>
              <a:rPr lang="en-US" sz="2000" dirty="0"/>
              <a:t>• Do you look at other ways of making money outside of what you are currently doing?</a:t>
            </a:r>
          </a:p>
          <a:p>
            <a:r>
              <a:rPr lang="en-US" sz="2000" dirty="0"/>
              <a:t>• Do you keep your business options open?</a:t>
            </a:r>
          </a:p>
          <a:p>
            <a:r>
              <a:rPr lang="en-US" sz="2000" dirty="0"/>
              <a:t>• Would you be open to a side project that could create some additional income for </a:t>
            </a:r>
            <a:r>
              <a:rPr lang="en-US" sz="2000" dirty="0" smtClean="0"/>
              <a:t>you if </a:t>
            </a:r>
            <a:r>
              <a:rPr lang="en-US" sz="2000" dirty="0"/>
              <a:t>it didn’t take </a:t>
            </a:r>
            <a:r>
              <a:rPr lang="en-US" sz="2000" dirty="0" smtClean="0"/>
              <a:t>	away </a:t>
            </a:r>
            <a:r>
              <a:rPr lang="en-US" sz="2000" dirty="0"/>
              <a:t>from what you were currently doing</a:t>
            </a:r>
            <a:r>
              <a:rPr lang="en-US" sz="2000" dirty="0" smtClean="0"/>
              <a:t>?</a:t>
            </a:r>
            <a:endParaRPr lang="ru-RU" sz="2000" dirty="0"/>
          </a:p>
          <a:p>
            <a:r>
              <a:rPr lang="en-US" sz="2000" dirty="0"/>
              <a:t>• I’m on to something really big and I just want to let you know what I’m doing. If </a:t>
            </a:r>
            <a:r>
              <a:rPr lang="en-US" sz="2000" dirty="0" smtClean="0"/>
              <a:t>this goes </a:t>
            </a:r>
            <a:r>
              <a:rPr lang="en-US" sz="2000" dirty="0"/>
              <a:t>half as well as I </a:t>
            </a:r>
            <a:r>
              <a:rPr lang="en-US" sz="2000" dirty="0" smtClean="0"/>
              <a:t>	think </a:t>
            </a:r>
            <a:r>
              <a:rPr lang="en-US" sz="2000" dirty="0"/>
              <a:t>it might, I don’t want you to be angry with me for not </a:t>
            </a:r>
            <a:r>
              <a:rPr lang="en-US" sz="2000" dirty="0" smtClean="0"/>
              <a:t>saying anything</a:t>
            </a:r>
            <a:r>
              <a:rPr lang="en-US" sz="2000" dirty="0"/>
              <a:t>.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7633" y="0"/>
            <a:ext cx="129540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710571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3378200" cy="70167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Scripts for FB messaging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1066800"/>
            <a:ext cx="11108266" cy="2590800"/>
          </a:xfrm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Recruiting Professionals Approach (Cold Market - DIRECT)</a:t>
            </a:r>
          </a:p>
          <a:p>
            <a:r>
              <a:rPr lang="en-US" sz="2000" dirty="0"/>
              <a:t>Hey _____. This is Bob </a:t>
            </a:r>
            <a:r>
              <a:rPr lang="en-US" sz="2000" dirty="0" err="1"/>
              <a:t>Heilig</a:t>
            </a:r>
            <a:r>
              <a:rPr lang="en-US" sz="2000" dirty="0"/>
              <a:t>. I’m sitting here right now looking at your smiling face.</a:t>
            </a:r>
          </a:p>
          <a:p>
            <a:r>
              <a:rPr lang="en-US" sz="2000" dirty="0"/>
              <a:t>You are obviously looking to grow your ______ business. I’ve got a question for you. </a:t>
            </a:r>
            <a:r>
              <a:rPr lang="en-US" sz="2000" dirty="0" smtClean="0"/>
              <a:t>I’m an </a:t>
            </a:r>
            <a:r>
              <a:rPr lang="en-US" sz="2000" dirty="0"/>
              <a:t>entrepreneur myself… and I’m right now focusing on growing my company </a:t>
            </a:r>
            <a:r>
              <a:rPr lang="en-US" sz="2000" dirty="0" smtClean="0"/>
              <a:t>here locally.</a:t>
            </a:r>
          </a:p>
          <a:p>
            <a:r>
              <a:rPr lang="en-US" sz="2000" dirty="0" smtClean="0"/>
              <a:t> </a:t>
            </a:r>
            <a:r>
              <a:rPr lang="en-US" sz="2000" dirty="0"/>
              <a:t>I love working with super sharp, professional people like yourself.</a:t>
            </a:r>
          </a:p>
          <a:p>
            <a:r>
              <a:rPr lang="en-US" sz="2000" dirty="0"/>
              <a:t>Simple question. Do you at all keep your options open in terms of making money </a:t>
            </a:r>
            <a:r>
              <a:rPr lang="en-US" sz="2000" dirty="0" smtClean="0"/>
              <a:t>outside of </a:t>
            </a:r>
            <a:r>
              <a:rPr lang="en-US" sz="2000" dirty="0"/>
              <a:t>what you are currently doing as a </a:t>
            </a:r>
            <a:r>
              <a:rPr lang="en-US" sz="2000" dirty="0" smtClean="0"/>
              <a:t>_____</a:t>
            </a:r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609601" y="3966908"/>
            <a:ext cx="11108266" cy="2246769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/>
              <a:t>Recruiting Professionals Approach (INDIRECT)</a:t>
            </a:r>
          </a:p>
          <a:p>
            <a:r>
              <a:rPr lang="en-US" sz="2000" dirty="0"/>
              <a:t>Hey _______. This is ________. How’s it going?</a:t>
            </a:r>
          </a:p>
          <a:p>
            <a:r>
              <a:rPr lang="en-US" sz="2000" dirty="0"/>
              <a:t>We don’t know each other, but I found you while doing some research on _______ in </a:t>
            </a:r>
            <a:r>
              <a:rPr lang="en-US" sz="2000" dirty="0" smtClean="0"/>
              <a:t>the ________ </a:t>
            </a:r>
            <a:r>
              <a:rPr lang="en-US" sz="2000" dirty="0"/>
              <a:t>area. I’m doing a project in the area and wondering if you could help me out.</a:t>
            </a:r>
          </a:p>
          <a:p>
            <a:r>
              <a:rPr lang="en-US" sz="2000" dirty="0"/>
              <a:t>I’m sure you are very well connected in that market doing what you do for a living.</a:t>
            </a:r>
          </a:p>
          <a:p>
            <a:r>
              <a:rPr lang="en-US" sz="2000" dirty="0"/>
              <a:t>Is there anyone that comes to mind that has a sales or management background that </a:t>
            </a:r>
            <a:r>
              <a:rPr lang="en-US" sz="2000" dirty="0" smtClean="0"/>
              <a:t>may not </a:t>
            </a:r>
            <a:r>
              <a:rPr lang="en-US" sz="2000" dirty="0"/>
              <a:t>be exactly where they want to me financially, that may be able to help me with </a:t>
            </a:r>
            <a:r>
              <a:rPr lang="en-US" sz="2000" dirty="0" smtClean="0"/>
              <a:t>my project?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14500196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92200" cy="54927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 smtClean="0"/>
              <a:t>scripts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49867"/>
            <a:ext cx="10515600" cy="5435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Now that you’ve scheduled the phone call here’s the INVITING FORMULA…</a:t>
            </a:r>
          </a:p>
          <a:p>
            <a:pPr marL="0" indent="0">
              <a:buNone/>
            </a:pPr>
            <a:r>
              <a:rPr lang="en-US" sz="2000" dirty="0"/>
              <a:t>My Invitation Formula</a:t>
            </a:r>
          </a:p>
          <a:p>
            <a:pPr marL="0" indent="0">
              <a:buNone/>
            </a:pPr>
            <a:r>
              <a:rPr lang="en-US" sz="2000" dirty="0"/>
              <a:t>1. Be in a Hurry – I know that we need to catch up but there’s a reason why I’m calling. </a:t>
            </a:r>
            <a:r>
              <a:rPr lang="en-US" sz="2000" dirty="0" smtClean="0"/>
              <a:t>I came 	across </a:t>
            </a:r>
            <a:r>
              <a:rPr lang="en-US" sz="2000" dirty="0"/>
              <a:t>something I’m excited about and thought about you.</a:t>
            </a:r>
          </a:p>
          <a:p>
            <a:pPr marL="0" indent="0">
              <a:buNone/>
            </a:pPr>
            <a:r>
              <a:rPr lang="en-US" sz="2000" dirty="0"/>
              <a:t>2. Share your Personal Story – Let me tell you what’s been happening on my end…</a:t>
            </a:r>
          </a:p>
          <a:p>
            <a:pPr marL="0" indent="0">
              <a:buNone/>
            </a:pPr>
            <a:r>
              <a:rPr lang="en-US" sz="2000" dirty="0"/>
              <a:t>3. Compliment the Prospect – I’ve always admired how hard of a work you are / how</a:t>
            </a:r>
          </a:p>
          <a:p>
            <a:pPr marL="0" indent="0">
              <a:buNone/>
            </a:pPr>
            <a:r>
              <a:rPr lang="en-US" sz="2000" dirty="0" smtClean="0"/>
              <a:t>	successful </a:t>
            </a:r>
            <a:r>
              <a:rPr lang="en-US" sz="2000" dirty="0"/>
              <a:t>you’ve been / you’ve always been such a great friend…</a:t>
            </a:r>
          </a:p>
          <a:p>
            <a:pPr marL="0" indent="0">
              <a:buNone/>
            </a:pPr>
            <a:r>
              <a:rPr lang="en-US" sz="2000" dirty="0"/>
              <a:t>4. The 3 Phrases – It may or may not be for you / Would you be open? / If I….Would you?</a:t>
            </a:r>
          </a:p>
          <a:p>
            <a:pPr marL="0" indent="0">
              <a:buNone/>
            </a:pPr>
            <a:r>
              <a:rPr lang="en-US" sz="2000" dirty="0"/>
              <a:t>5. Schedule the Exposure – Do you have a couple of minutes right now? When do you</a:t>
            </a:r>
          </a:p>
          <a:p>
            <a:pPr marL="0" indent="0">
              <a:buNone/>
            </a:pPr>
            <a:r>
              <a:rPr lang="en-US" sz="2000" dirty="0" smtClean="0"/>
              <a:t>	think </a:t>
            </a:r>
            <a:r>
              <a:rPr lang="en-US" sz="2000" dirty="0"/>
              <a:t>you would have some time to listen / watch?</a:t>
            </a:r>
          </a:p>
          <a:p>
            <a:pPr marL="0" indent="0">
              <a:buNone/>
            </a:pPr>
            <a:r>
              <a:rPr lang="en-US" sz="2000" dirty="0"/>
              <a:t>6. GET OFF THE PHONE!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0" y="4495800"/>
            <a:ext cx="38227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4518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297" y="408354"/>
            <a:ext cx="11768286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en-US" sz="3600" dirty="0" smtClean="0"/>
              <a:t>What to Expect at the Shaklee Global Conference in Orlando…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184366" y="1846217"/>
            <a:ext cx="10004470" cy="34163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Expect to make new friends!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Expect to have fun!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Expect to be motivated by speakers such as Astronaut Captains Mark Kelly </a:t>
            </a:r>
          </a:p>
          <a:p>
            <a:pPr lvl="1"/>
            <a:r>
              <a:rPr lang="en-US" sz="2400" b="1" dirty="0"/>
              <a:t>	</a:t>
            </a:r>
            <a:r>
              <a:rPr lang="en-US" sz="2400" b="1" dirty="0" smtClean="0"/>
              <a:t>&amp; Captain Scott Kelly!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Expect to take lots of notes!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Expect to make new </a:t>
            </a:r>
            <a:r>
              <a:rPr lang="en-US" sz="2400" b="1" dirty="0" smtClean="0"/>
              <a:t>goals</a:t>
            </a:r>
            <a:r>
              <a:rPr lang="en-US" sz="2400" b="1" dirty="0"/>
              <a:t>!</a:t>
            </a:r>
            <a:endParaRPr lang="en-US" sz="2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Expect to be inspired and in awe of how many </a:t>
            </a:r>
          </a:p>
          <a:p>
            <a:r>
              <a:rPr lang="en-US" sz="2400" b="1" dirty="0"/>
              <a:t>	</a:t>
            </a:r>
            <a:r>
              <a:rPr lang="en-US" sz="2400" b="1" dirty="0" smtClean="0"/>
              <a:t>people cross the stage for different levels </a:t>
            </a:r>
          </a:p>
          <a:p>
            <a:r>
              <a:rPr lang="en-US" sz="2400" b="1" dirty="0"/>
              <a:t>	</a:t>
            </a:r>
            <a:r>
              <a:rPr lang="en-US" sz="2400" b="1" dirty="0" smtClean="0"/>
              <a:t>of achievement!</a:t>
            </a:r>
            <a:endParaRPr lang="en-US" sz="24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44098" y="2940256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4676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000" y="141287"/>
            <a:ext cx="3683000" cy="447675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More FB messaging scripts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4999" y="588962"/>
            <a:ext cx="11116733" cy="368371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Indirect Approaches</a:t>
            </a:r>
          </a:p>
          <a:p>
            <a:r>
              <a:rPr lang="en-US" sz="2000" b="1" dirty="0"/>
              <a:t>Opinion Approach </a:t>
            </a:r>
            <a:r>
              <a:rPr lang="en-US" sz="2000" dirty="0"/>
              <a:t>– Could you do me a huge favor? I just started a new business and </a:t>
            </a:r>
            <a:r>
              <a:rPr lang="en-US" sz="2000" dirty="0" smtClean="0"/>
              <a:t>I could </a:t>
            </a:r>
            <a:r>
              <a:rPr lang="en-US" sz="2000" dirty="0"/>
              <a:t>really use your help. Would you be willing to check it out and let me know </a:t>
            </a:r>
            <a:r>
              <a:rPr lang="en-US" sz="2000" dirty="0" smtClean="0"/>
              <a:t>what you </a:t>
            </a:r>
            <a:r>
              <a:rPr lang="en-US" sz="2000" dirty="0"/>
              <a:t>think? I really value your opinion.</a:t>
            </a:r>
          </a:p>
          <a:p>
            <a:r>
              <a:rPr lang="en-US" sz="2000" b="1" dirty="0"/>
              <a:t>Referral Approach </a:t>
            </a:r>
            <a:r>
              <a:rPr lang="en-US" sz="2000" dirty="0"/>
              <a:t>– I’m working on a side project and wanted to see if anyone you </a:t>
            </a:r>
            <a:r>
              <a:rPr lang="en-US" sz="2000" dirty="0" smtClean="0"/>
              <a:t>know comes </a:t>
            </a:r>
            <a:r>
              <a:rPr lang="en-US" sz="2000" dirty="0"/>
              <a:t>to mind who is looking for a career change / a way to make some </a:t>
            </a:r>
            <a:r>
              <a:rPr lang="en-US" sz="2000" dirty="0" smtClean="0"/>
              <a:t>additional income </a:t>
            </a:r>
            <a:r>
              <a:rPr lang="en-US" sz="2000" dirty="0"/>
              <a:t>/ not happy with what they’re currently doing and looking for a change.</a:t>
            </a:r>
          </a:p>
          <a:p>
            <a:r>
              <a:rPr lang="en-US" sz="2000" b="1" dirty="0"/>
              <a:t>Expanding my Business Approach </a:t>
            </a:r>
            <a:r>
              <a:rPr lang="en-US" sz="2000" dirty="0"/>
              <a:t>– </a:t>
            </a:r>
            <a:r>
              <a:rPr lang="en-US" sz="2000" dirty="0" smtClean="0"/>
              <a:t>I’m working</a:t>
            </a:r>
            <a:r>
              <a:rPr lang="en-US" sz="2000" dirty="0"/>
              <a:t> </a:t>
            </a:r>
            <a:r>
              <a:rPr lang="en-US" sz="2000" dirty="0" smtClean="0"/>
              <a:t>on</a:t>
            </a:r>
            <a:r>
              <a:rPr lang="en-US" sz="2000" dirty="0"/>
              <a:t> </a:t>
            </a:r>
            <a:r>
              <a:rPr lang="en-US" sz="2000" dirty="0" smtClean="0"/>
              <a:t>a</a:t>
            </a:r>
            <a:r>
              <a:rPr lang="en-US" sz="2000" dirty="0"/>
              <a:t> </a:t>
            </a:r>
            <a:r>
              <a:rPr lang="en-US" sz="2000" dirty="0" smtClean="0"/>
              <a:t>side</a:t>
            </a:r>
            <a:r>
              <a:rPr lang="en-US" sz="2000" dirty="0"/>
              <a:t> </a:t>
            </a:r>
            <a:r>
              <a:rPr lang="en-US" sz="2000" dirty="0" smtClean="0"/>
              <a:t>project</a:t>
            </a:r>
            <a:r>
              <a:rPr lang="en-US" sz="2000" dirty="0"/>
              <a:t> </a:t>
            </a:r>
            <a:r>
              <a:rPr lang="en-US" sz="2000" dirty="0" smtClean="0"/>
              <a:t>and</a:t>
            </a:r>
            <a:r>
              <a:rPr lang="en-US" sz="2000" dirty="0"/>
              <a:t> </a:t>
            </a:r>
            <a:r>
              <a:rPr lang="en-US" sz="2000" dirty="0" smtClean="0"/>
              <a:t>wanted</a:t>
            </a:r>
            <a:r>
              <a:rPr lang="en-US" sz="2000" dirty="0"/>
              <a:t> </a:t>
            </a:r>
            <a:r>
              <a:rPr lang="en-US" sz="2000" dirty="0" smtClean="0"/>
              <a:t>to</a:t>
            </a:r>
            <a:r>
              <a:rPr lang="en-US" sz="2000" dirty="0"/>
              <a:t> </a:t>
            </a:r>
            <a:r>
              <a:rPr lang="en-US" sz="2000" dirty="0" smtClean="0"/>
              <a:t>see</a:t>
            </a:r>
            <a:r>
              <a:rPr lang="en-US" sz="2000" dirty="0"/>
              <a:t> </a:t>
            </a:r>
            <a:r>
              <a:rPr lang="en-US" sz="2000" dirty="0" smtClean="0"/>
              <a:t>if</a:t>
            </a:r>
            <a:r>
              <a:rPr lang="en-US" sz="2000" dirty="0"/>
              <a:t> </a:t>
            </a:r>
            <a:r>
              <a:rPr lang="en-US" sz="2000" dirty="0" smtClean="0"/>
              <a:t>anyone</a:t>
            </a:r>
            <a:endParaRPr lang="en-US" sz="2000" dirty="0"/>
          </a:p>
          <a:p>
            <a:r>
              <a:rPr lang="en-US" sz="2000" dirty="0" smtClean="0"/>
              <a:t>You know</a:t>
            </a:r>
            <a:r>
              <a:rPr lang="en-US" sz="2000" dirty="0"/>
              <a:t> </a:t>
            </a:r>
            <a:r>
              <a:rPr lang="en-US" sz="2000" dirty="0" smtClean="0"/>
              <a:t>comes! To mind</a:t>
            </a:r>
            <a:r>
              <a:rPr lang="en-US" sz="2000" dirty="0"/>
              <a:t> </a:t>
            </a:r>
            <a:r>
              <a:rPr lang="en-US" sz="2000" dirty="0" smtClean="0"/>
              <a:t>who</a:t>
            </a:r>
            <a:r>
              <a:rPr lang="en-US" sz="2000" dirty="0"/>
              <a:t> </a:t>
            </a:r>
            <a:r>
              <a:rPr lang="en-US" sz="2000" dirty="0" smtClean="0"/>
              <a:t>is</a:t>
            </a:r>
            <a:r>
              <a:rPr lang="en-US" sz="2000" dirty="0"/>
              <a:t> </a:t>
            </a:r>
            <a:r>
              <a:rPr lang="en-US" sz="2000" dirty="0" smtClean="0"/>
              <a:t>looking</a:t>
            </a:r>
            <a:r>
              <a:rPr lang="en-US" sz="2000" dirty="0"/>
              <a:t> </a:t>
            </a:r>
            <a:r>
              <a:rPr lang="en-US" sz="2000" dirty="0" smtClean="0"/>
              <a:t>for</a:t>
            </a:r>
            <a:r>
              <a:rPr lang="en-US" sz="2000" dirty="0"/>
              <a:t> </a:t>
            </a:r>
            <a:r>
              <a:rPr lang="en-US" sz="2000" dirty="0" smtClean="0"/>
              <a:t>a</a:t>
            </a:r>
            <a:r>
              <a:rPr lang="en-US" sz="2000" dirty="0"/>
              <a:t> </a:t>
            </a:r>
            <a:r>
              <a:rPr lang="en-US" sz="2000" dirty="0" smtClean="0"/>
              <a:t>career</a:t>
            </a:r>
            <a:r>
              <a:rPr lang="en-US" sz="2000" dirty="0"/>
              <a:t> </a:t>
            </a:r>
            <a:r>
              <a:rPr lang="en-US" sz="2000" dirty="0" smtClean="0"/>
              <a:t>change</a:t>
            </a:r>
            <a:r>
              <a:rPr lang="en-US" sz="2000" dirty="0"/>
              <a:t> </a:t>
            </a:r>
            <a:r>
              <a:rPr lang="en-US" sz="2000" dirty="0" smtClean="0"/>
              <a:t>or a</a:t>
            </a:r>
            <a:r>
              <a:rPr lang="en-US" sz="2000" dirty="0"/>
              <a:t> </a:t>
            </a:r>
            <a:r>
              <a:rPr lang="en-US" sz="2000" dirty="0" smtClean="0"/>
              <a:t>way</a:t>
            </a:r>
            <a:r>
              <a:rPr lang="en-US" sz="2000" dirty="0"/>
              <a:t> </a:t>
            </a:r>
            <a:r>
              <a:rPr lang="en-US" sz="2000" dirty="0" smtClean="0"/>
              <a:t>to</a:t>
            </a:r>
            <a:r>
              <a:rPr lang="en-US" sz="2000" dirty="0"/>
              <a:t> </a:t>
            </a:r>
            <a:r>
              <a:rPr lang="en-US" sz="2000" dirty="0" smtClean="0"/>
              <a:t>make</a:t>
            </a:r>
            <a:r>
              <a:rPr lang="en-US" sz="2000" dirty="0"/>
              <a:t> </a:t>
            </a:r>
            <a:r>
              <a:rPr lang="en-US" sz="2000" dirty="0" smtClean="0"/>
              <a:t>some</a:t>
            </a:r>
            <a:r>
              <a:rPr lang="en-US" sz="2000" dirty="0"/>
              <a:t> </a:t>
            </a:r>
            <a:r>
              <a:rPr lang="en-US" sz="2000" dirty="0" smtClean="0"/>
              <a:t>additional</a:t>
            </a: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Income/</a:t>
            </a:r>
            <a:r>
              <a:rPr lang="en-US" sz="2000" dirty="0"/>
              <a:t> </a:t>
            </a:r>
            <a:r>
              <a:rPr lang="en-US" sz="2000" dirty="0" smtClean="0"/>
              <a:t>not happy</a:t>
            </a:r>
            <a:r>
              <a:rPr lang="en-US" sz="2000" dirty="0"/>
              <a:t> </a:t>
            </a:r>
            <a:r>
              <a:rPr lang="en-US" sz="2000" dirty="0" smtClean="0"/>
              <a:t>with</a:t>
            </a:r>
            <a:r>
              <a:rPr lang="en-US" sz="2000" dirty="0"/>
              <a:t> </a:t>
            </a:r>
            <a:r>
              <a:rPr lang="en-US" sz="2000" dirty="0" smtClean="0"/>
              <a:t>what</a:t>
            </a:r>
            <a:r>
              <a:rPr lang="en-US" sz="2000" dirty="0"/>
              <a:t> </a:t>
            </a:r>
            <a:r>
              <a:rPr lang="en-US" sz="2000" dirty="0" smtClean="0"/>
              <a:t>they’re currently doing</a:t>
            </a:r>
            <a:r>
              <a:rPr lang="en-US" sz="2000" dirty="0"/>
              <a:t> </a:t>
            </a:r>
            <a:r>
              <a:rPr lang="en-US" sz="2000" dirty="0" smtClean="0"/>
              <a:t>and</a:t>
            </a:r>
            <a:r>
              <a:rPr lang="en-US" sz="2000" dirty="0"/>
              <a:t> </a:t>
            </a:r>
            <a:r>
              <a:rPr lang="en-US" sz="2000" dirty="0" smtClean="0"/>
              <a:t>looking</a:t>
            </a:r>
            <a:r>
              <a:rPr lang="en-US" sz="2000" dirty="0"/>
              <a:t> </a:t>
            </a:r>
            <a:r>
              <a:rPr lang="en-US" sz="2000" dirty="0" smtClean="0"/>
              <a:t>for</a:t>
            </a:r>
            <a:r>
              <a:rPr lang="en-US" sz="2000" dirty="0"/>
              <a:t> </a:t>
            </a:r>
            <a:r>
              <a:rPr lang="en-US" sz="2000" dirty="0" smtClean="0"/>
              <a:t>a</a:t>
            </a:r>
            <a:r>
              <a:rPr lang="en-US" sz="2000" dirty="0"/>
              <a:t> </a:t>
            </a:r>
            <a:r>
              <a:rPr lang="en-US" sz="2000" dirty="0" smtClean="0"/>
              <a:t>change.</a:t>
            </a:r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634999" y="4272677"/>
            <a:ext cx="1111673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Super - Indirect Approaches</a:t>
            </a:r>
          </a:p>
          <a:p>
            <a:r>
              <a:rPr lang="en-US" sz="2000" b="1" dirty="0"/>
              <a:t>Practice Approach </a:t>
            </a:r>
            <a:r>
              <a:rPr lang="en-US" sz="2000" dirty="0"/>
              <a:t>– I really could use your help / I need a huge favor. I am beginning </a:t>
            </a:r>
            <a:r>
              <a:rPr lang="en-US" sz="2000" dirty="0" smtClean="0"/>
              <a:t>to become </a:t>
            </a:r>
            <a:r>
              <a:rPr lang="en-US" sz="2000" dirty="0"/>
              <a:t>a presenter in my business and I need some people I trust that I can “practice</a:t>
            </a:r>
            <a:r>
              <a:rPr lang="en-US" sz="2000" dirty="0" smtClean="0"/>
              <a:t>” with</a:t>
            </a:r>
            <a:r>
              <a:rPr lang="en-US" sz="2000" dirty="0"/>
              <a:t>.</a:t>
            </a:r>
          </a:p>
          <a:p>
            <a:r>
              <a:rPr lang="en-US" sz="2000" b="1" dirty="0"/>
              <a:t>Market Research Approach </a:t>
            </a:r>
            <a:r>
              <a:rPr lang="en-US" sz="2000" dirty="0"/>
              <a:t>– I know that you AREN’T INTERESTED in my business but </a:t>
            </a:r>
            <a:r>
              <a:rPr lang="en-US" sz="2000" dirty="0" smtClean="0"/>
              <a:t>I could </a:t>
            </a:r>
            <a:r>
              <a:rPr lang="en-US" sz="2000" dirty="0"/>
              <a:t>really use your help. I’ve been asked to do some market research on a new (video </a:t>
            </a:r>
            <a:r>
              <a:rPr lang="en-US" sz="2000" dirty="0" smtClean="0"/>
              <a:t>/ call </a:t>
            </a:r>
            <a:r>
              <a:rPr lang="en-US" sz="2000" dirty="0"/>
              <a:t>/ product, etc.) that our company just came out with. I need some people who I can</a:t>
            </a:r>
          </a:p>
          <a:p>
            <a:r>
              <a:rPr lang="en-US" sz="2000" dirty="0"/>
              <a:t>really trust to give me their honest opinion.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10907976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5715000" cy="735542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en-US" sz="2800" dirty="0" smtClean="0"/>
              <a:t>More scripts for Face Book messaging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100668"/>
            <a:ext cx="11065933" cy="56218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Cold Market Contact</a:t>
            </a:r>
          </a:p>
          <a:p>
            <a:r>
              <a:rPr lang="en-US" sz="2000" dirty="0"/>
              <a:t>Hey _____. I see that we’re connected here and have never had a chance to </a:t>
            </a:r>
            <a:r>
              <a:rPr lang="en-US" sz="2000" dirty="0" err="1" smtClean="0"/>
              <a:t>formallymeet</a:t>
            </a:r>
            <a:r>
              <a:rPr lang="en-US" sz="2000" dirty="0"/>
              <a:t>. I just wanted to introduce myself and say hello.</a:t>
            </a:r>
          </a:p>
          <a:p>
            <a:r>
              <a:rPr lang="en-US" sz="2000" dirty="0"/>
              <a:t>I’m reaching out because I’m in the process of expanding my business and looking </a:t>
            </a:r>
            <a:r>
              <a:rPr lang="en-US" sz="2000" dirty="0" smtClean="0"/>
              <a:t>to network </a:t>
            </a:r>
            <a:r>
              <a:rPr lang="en-US" sz="2000" dirty="0"/>
              <a:t>with sharp, successful people like yourself OR you seem like a sharp, </a:t>
            </a:r>
            <a:r>
              <a:rPr lang="en-US" sz="2000" dirty="0" smtClean="0"/>
              <a:t>successful person </a:t>
            </a:r>
            <a:r>
              <a:rPr lang="en-US" sz="2000" dirty="0"/>
              <a:t>and I thought it would be a good idea for us to connect.!!!!!!</a:t>
            </a:r>
          </a:p>
          <a:p>
            <a:r>
              <a:rPr lang="en-US" sz="2000" dirty="0"/>
              <a:t>Turn the conversation to work – What do you do for a living? What do you do for work?</a:t>
            </a:r>
          </a:p>
          <a:p>
            <a:pPr marL="0" indent="0">
              <a:buNone/>
            </a:pPr>
            <a:r>
              <a:rPr lang="en-US" sz="2000" b="1" dirty="0"/>
              <a:t>Direct Approach </a:t>
            </a:r>
            <a:r>
              <a:rPr lang="en-US" sz="2000" dirty="0"/>
              <a:t>–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Do </a:t>
            </a:r>
            <a:r>
              <a:rPr lang="en-US" sz="2000" dirty="0"/>
              <a:t>you look at other ways of making money outside of what you are</a:t>
            </a:r>
          </a:p>
          <a:p>
            <a:r>
              <a:rPr lang="en-US" sz="2000" dirty="0"/>
              <a:t>currently doing?</a:t>
            </a:r>
          </a:p>
          <a:p>
            <a:r>
              <a:rPr lang="en-US" sz="2000" dirty="0"/>
              <a:t>Let’s set up a call sometime to get to know one another and see if we may or may not</a:t>
            </a:r>
          </a:p>
          <a:p>
            <a:r>
              <a:rPr lang="en-US" sz="2000" dirty="0"/>
              <a:t>have a fit. Either way it’s always great to network and connect</a:t>
            </a:r>
            <a:r>
              <a:rPr lang="en-US" sz="2000" dirty="0" smtClean="0"/>
              <a:t>.</a:t>
            </a:r>
            <a:endParaRPr lang="ru-RU" sz="2000" dirty="0"/>
          </a:p>
          <a:p>
            <a:pPr marL="0" indent="0">
              <a:buNone/>
            </a:pPr>
            <a:r>
              <a:rPr lang="en-US" sz="2000" b="1" dirty="0"/>
              <a:t>Indirect Approach </a:t>
            </a:r>
            <a:r>
              <a:rPr lang="en-US" sz="2000" dirty="0"/>
              <a:t>– Would you be open to a call sometime so I could explain to you </a:t>
            </a:r>
            <a:r>
              <a:rPr lang="en-US" sz="2000" dirty="0" smtClean="0"/>
              <a:t>what I </a:t>
            </a:r>
            <a:r>
              <a:rPr lang="en-US" sz="2000" dirty="0"/>
              <a:t>do and see if anyone you know comes to mind? It’s an extremely lucrative </a:t>
            </a:r>
            <a:r>
              <a:rPr lang="en-US" sz="2000" dirty="0" smtClean="0"/>
              <a:t>opportunity for </a:t>
            </a:r>
            <a:r>
              <a:rPr lang="en-US" sz="2000" dirty="0"/>
              <a:t>the right person</a:t>
            </a:r>
            <a:r>
              <a:rPr lang="en-US" sz="2000" dirty="0" smtClean="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13152087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Around Day 15 --   Schedule a Contact Tracker Update Day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Today we take a breath </a:t>
            </a:r>
            <a:r>
              <a:rPr lang="is-IS" sz="2000" dirty="0" smtClean="0"/>
              <a:t>…</a:t>
            </a:r>
          </a:p>
          <a:p>
            <a:pPr marL="0" indent="0">
              <a:buNone/>
            </a:pPr>
            <a:r>
              <a:rPr lang="en-US" sz="2000" dirty="0" smtClean="0"/>
              <a:t>Update the  list </a:t>
            </a:r>
            <a:r>
              <a:rPr lang="is-IS" sz="2000" dirty="0" smtClean="0"/>
              <a:t>…</a:t>
            </a:r>
          </a:p>
          <a:p>
            <a:r>
              <a:rPr lang="is-IS" sz="2000" dirty="0"/>
              <a:t>W</a:t>
            </a:r>
            <a:r>
              <a:rPr lang="is-IS" sz="2000" dirty="0" smtClean="0"/>
              <a:t>ho said yes </a:t>
            </a:r>
          </a:p>
          <a:p>
            <a:r>
              <a:rPr lang="is-IS" sz="2000" dirty="0"/>
              <a:t>W</a:t>
            </a:r>
            <a:r>
              <a:rPr lang="is-IS" sz="2000" dirty="0" smtClean="0"/>
              <a:t>ho needs follow up </a:t>
            </a:r>
          </a:p>
          <a:p>
            <a:r>
              <a:rPr lang="en-US" sz="2000" dirty="0" smtClean="0"/>
              <a:t>W</a:t>
            </a:r>
            <a:r>
              <a:rPr lang="is-IS" sz="2000" dirty="0" smtClean="0"/>
              <a:t>ho did not respond and to send an “Are you OK?” message</a:t>
            </a:r>
          </a:p>
          <a:p>
            <a:pPr marL="0" indent="0">
              <a:buNone/>
            </a:pPr>
            <a:endParaRPr lang="is-IS" sz="2000" dirty="0"/>
          </a:p>
          <a:p>
            <a:pPr marL="0" indent="0">
              <a:buNone/>
            </a:pPr>
            <a:endParaRPr lang="is-IS" sz="2000" dirty="0" smtClean="0"/>
          </a:p>
          <a:p>
            <a:pPr marL="0" indent="0">
              <a:buNone/>
            </a:pPr>
            <a:endParaRPr lang="is-IS" sz="2000" dirty="0"/>
          </a:p>
          <a:p>
            <a:pPr marL="0" indent="0">
              <a:buNone/>
            </a:pPr>
            <a:endParaRPr lang="is-IS" sz="2000" dirty="0" smtClean="0"/>
          </a:p>
          <a:p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11122" y="1690688"/>
            <a:ext cx="3609498" cy="4842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370678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2475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Ashley and Rachel’s Lessons Learned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333" y="2164292"/>
            <a:ext cx="4529667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u="sng" dirty="0"/>
              <a:t>Rachel’s </a:t>
            </a:r>
            <a:r>
              <a:rPr lang="en-US" u="sng" dirty="0" smtClean="0"/>
              <a:t>Takeaways: </a:t>
            </a:r>
          </a:p>
          <a:p>
            <a:r>
              <a:rPr lang="en-US" dirty="0" smtClean="0"/>
              <a:t>Mindset </a:t>
            </a:r>
            <a:r>
              <a:rPr lang="en-US" dirty="0"/>
              <a:t>is key </a:t>
            </a:r>
          </a:p>
          <a:p>
            <a:r>
              <a:rPr lang="en-US" dirty="0" smtClean="0"/>
              <a:t>Set </a:t>
            </a:r>
            <a:r>
              <a:rPr lang="en-US" dirty="0"/>
              <a:t>all pre-</a:t>
            </a:r>
            <a:r>
              <a:rPr lang="en-US" dirty="0" smtClean="0"/>
              <a:t>judgments </a:t>
            </a:r>
            <a:r>
              <a:rPr lang="en-US" dirty="0"/>
              <a:t>aside in making list </a:t>
            </a:r>
          </a:p>
          <a:p>
            <a:r>
              <a:rPr lang="en-US" dirty="0" smtClean="0"/>
              <a:t>Utilize </a:t>
            </a:r>
            <a:r>
              <a:rPr lang="en-US" dirty="0"/>
              <a:t>scripts and third party tools </a:t>
            </a:r>
          </a:p>
          <a:p>
            <a:r>
              <a:rPr lang="en-US" dirty="0" smtClean="0"/>
              <a:t>Keep </a:t>
            </a:r>
            <a:r>
              <a:rPr lang="en-US" dirty="0"/>
              <a:t>in mind goal of getting offline </a:t>
            </a:r>
          </a:p>
          <a:p>
            <a:r>
              <a:rPr lang="en-US" dirty="0" smtClean="0"/>
              <a:t>Celebrate </a:t>
            </a:r>
            <a:r>
              <a:rPr lang="en-US" dirty="0"/>
              <a:t>along the way </a:t>
            </a:r>
          </a:p>
          <a:p>
            <a:r>
              <a:rPr lang="en-US" dirty="0" smtClean="0"/>
              <a:t>Always </a:t>
            </a:r>
            <a:r>
              <a:rPr lang="en-US" dirty="0"/>
              <a:t>leave conversations on a positive note with the door always open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74000" y="2164292"/>
            <a:ext cx="431800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u="sng" dirty="0" smtClean="0"/>
              <a:t>Ashley’s Takeaways: 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Be prepared &amp; plan ahead 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Give yourself grace 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Keep your “ why” posted everywhere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My results were not from 100% - proving just how valuable this can be 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400" dirty="0" smtClean="0"/>
              <a:t>Refocus &amp; plug in when needed </a:t>
            </a:r>
          </a:p>
          <a:p>
            <a:pPr marL="285750" indent="-285750">
              <a:buFont typeface="Arial" charset="0"/>
              <a:buChar char="•"/>
            </a:pPr>
            <a:endParaRPr lang="en-US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16570" y="1117600"/>
            <a:ext cx="3158860" cy="3158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053281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867" y="1"/>
            <a:ext cx="11650133" cy="929147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/>
              <a:t>Branding Yourself </a:t>
            </a:r>
            <a:r>
              <a:rPr lang="en-US" sz="3600" dirty="0" smtClean="0"/>
              <a:t>	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32387"/>
            <a:ext cx="10515600" cy="51445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 smtClean="0"/>
              <a:t>When looking at your FB page, ask yourself: Would you join you? </a:t>
            </a:r>
          </a:p>
          <a:p>
            <a:pPr marL="0" indent="0" algn="ctr">
              <a:buNone/>
            </a:pPr>
            <a:r>
              <a:rPr lang="en-US" sz="2400" dirty="0" smtClean="0"/>
              <a:t>Stop promoting your company &amp; start promoting yourself </a:t>
            </a:r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Benefits: </a:t>
            </a:r>
          </a:p>
          <a:p>
            <a:r>
              <a:rPr lang="en-US" sz="2400" dirty="0" smtClean="0"/>
              <a:t>Establishes you as an expert/leader</a:t>
            </a:r>
          </a:p>
          <a:p>
            <a:r>
              <a:rPr lang="en-US" sz="2400" dirty="0" smtClean="0"/>
              <a:t>Gains you unlimited leads/prospects</a:t>
            </a:r>
          </a:p>
          <a:p>
            <a:r>
              <a:rPr lang="en-US" sz="2400" dirty="0" smtClean="0"/>
              <a:t>Makes a shift to </a:t>
            </a:r>
            <a:r>
              <a:rPr lang="en-US" sz="2400" u="sng" dirty="0" smtClean="0"/>
              <a:t>attracting</a:t>
            </a:r>
            <a:r>
              <a:rPr lang="en-US" sz="2400" dirty="0" smtClean="0"/>
              <a:t> people </a:t>
            </a:r>
          </a:p>
          <a:p>
            <a:r>
              <a:rPr lang="en-US" sz="2400" dirty="0" smtClean="0"/>
              <a:t>Your success becomes independent of Shaklee 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8052619" y="2511072"/>
            <a:ext cx="3598607" cy="3665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dirty="0" smtClean="0"/>
              <a:t>Role of Social Media: </a:t>
            </a:r>
          </a:p>
          <a:p>
            <a:pPr algn="ctr"/>
            <a:r>
              <a:rPr lang="en-US" sz="2200" dirty="0" smtClean="0"/>
              <a:t>-Powerful tool to help you identify &amp; connect </a:t>
            </a:r>
          </a:p>
          <a:p>
            <a:pPr marL="285750" indent="-285750" algn="ctr">
              <a:buFontTx/>
              <a:buChar char="-"/>
            </a:pPr>
            <a:r>
              <a:rPr lang="en-US" sz="2200" dirty="0" smtClean="0"/>
              <a:t>Brand yourself: let people into your life </a:t>
            </a:r>
          </a:p>
          <a:p>
            <a:pPr marL="285750" indent="-285750" algn="ctr">
              <a:buFontTx/>
              <a:buChar char="-"/>
            </a:pPr>
            <a:r>
              <a:rPr lang="en-US" sz="2200" dirty="0" smtClean="0"/>
              <a:t>Build Trust: people need to feel like they know you</a:t>
            </a:r>
          </a:p>
          <a:p>
            <a:pPr marL="285750" indent="-285750" algn="ctr">
              <a:buFontTx/>
              <a:buChar char="-"/>
            </a:pPr>
            <a:r>
              <a:rPr lang="en-US" sz="2200" dirty="0" smtClean="0"/>
              <a:t>Leverage your time &amp; ability to reach many people at once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9962347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9788" y="365126"/>
            <a:ext cx="6864879" cy="1040342"/>
          </a:xfrm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The Do’s and Don’ts of Social Media </a:t>
            </a:r>
            <a:endParaRPr lang="en-US" sz="36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1229255" y="1681163"/>
            <a:ext cx="1310745" cy="823912"/>
          </a:xfrm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Don’ts</a:t>
            </a:r>
            <a:endParaRPr lang="en-US" sz="28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738188" y="2791883"/>
            <a:ext cx="5157787" cy="3684588"/>
          </a:xfrm>
        </p:spPr>
        <p:txBody>
          <a:bodyPr>
            <a:normAutofit/>
          </a:bodyPr>
          <a:lstStyle/>
          <a:p>
            <a:r>
              <a:rPr lang="en-US" sz="2400" dirty="0"/>
              <a:t>Don’t be a movie trailer </a:t>
            </a:r>
          </a:p>
          <a:p>
            <a:pPr lvl="1"/>
            <a:r>
              <a:rPr lang="en-US" dirty="0"/>
              <a:t>Instead use tools Shaklee/team have provided PRIVATELY </a:t>
            </a:r>
          </a:p>
          <a:p>
            <a:r>
              <a:rPr lang="en-US" sz="2400" dirty="0"/>
              <a:t>Less is ALWAYS more </a:t>
            </a:r>
          </a:p>
          <a:p>
            <a:r>
              <a:rPr lang="en-US" sz="2400" dirty="0"/>
              <a:t>Personalize everything</a:t>
            </a:r>
          </a:p>
          <a:p>
            <a:r>
              <a:rPr lang="en-US" sz="2400" dirty="0"/>
              <a:t>Don’t be </a:t>
            </a:r>
            <a:r>
              <a:rPr lang="en-US" sz="2400" dirty="0" err="1"/>
              <a:t>spammy</a:t>
            </a:r>
            <a:r>
              <a:rPr lang="en-US" sz="2400" dirty="0"/>
              <a:t> or an infomercial </a:t>
            </a:r>
          </a:p>
          <a:p>
            <a:r>
              <a:rPr lang="en-US" sz="2400" dirty="0"/>
              <a:t>Don</a:t>
            </a:r>
            <a:r>
              <a:rPr lang="uk-UA" sz="2400" dirty="0"/>
              <a:t>’</a:t>
            </a:r>
            <a:r>
              <a:rPr lang="en-US" sz="2400" dirty="0"/>
              <a:t>t mention Shaklee too often </a:t>
            </a:r>
          </a:p>
          <a:p>
            <a:endParaRPr lang="en-US" sz="20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1041400" cy="823912"/>
          </a:xfrm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Do’s</a:t>
            </a:r>
            <a:endParaRPr lang="en-US" sz="2800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6172200" y="2807758"/>
            <a:ext cx="5183188" cy="3684588"/>
          </a:xfrm>
        </p:spPr>
        <p:txBody>
          <a:bodyPr>
            <a:norm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2000" dirty="0"/>
              <a:t>Learn to create curiosity &amp; not raise resistance 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dirty="0"/>
              <a:t>Treat messages like you’re having an in-person conversation 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dirty="0"/>
              <a:t>Display who you are &amp; build trust among your FB friends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000" dirty="0"/>
              <a:t>Be vulnerable &amp; authentic  </a:t>
            </a:r>
          </a:p>
          <a:p>
            <a:pPr marL="457200" indent="-457200">
              <a:buFont typeface="Arial" charset="0"/>
              <a:buChar char="•"/>
            </a:pPr>
            <a:endParaRPr lang="en-US" sz="24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23698619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3709" y="448654"/>
            <a:ext cx="3227702" cy="5741009"/>
          </a:xfrm>
        </p:spPr>
      </p:pic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1365" y="448654"/>
            <a:ext cx="3227702" cy="5741009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852" b="7901"/>
          <a:stretch/>
        </p:blipFill>
        <p:spPr>
          <a:xfrm>
            <a:off x="7388611" y="152400"/>
            <a:ext cx="3857625" cy="550333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4505"/>
          <a:stretch/>
        </p:blipFill>
        <p:spPr>
          <a:xfrm>
            <a:off x="7388611" y="5655733"/>
            <a:ext cx="3857625" cy="1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418350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605" b="7902"/>
          <a:stretch/>
        </p:blipFill>
        <p:spPr>
          <a:xfrm>
            <a:off x="254001" y="558800"/>
            <a:ext cx="3597294" cy="51477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500" b="8250"/>
          <a:stretch/>
        </p:blipFill>
        <p:spPr>
          <a:xfrm>
            <a:off x="4094707" y="1066799"/>
            <a:ext cx="3485081" cy="491066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716" b="11605"/>
          <a:stretch/>
        </p:blipFill>
        <p:spPr>
          <a:xfrm>
            <a:off x="8045906" y="1066799"/>
            <a:ext cx="3971658" cy="4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541870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299883" cy="963407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90/10 Rule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28532"/>
            <a:ext cx="8489172" cy="518273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400" dirty="0" smtClean="0"/>
              <a:t>You want 90% of your FB page providing value &amp; 10% “selling” strategically</a:t>
            </a:r>
          </a:p>
          <a:p>
            <a:pPr marL="0" indent="0" algn="ctr">
              <a:buNone/>
            </a:pPr>
            <a:r>
              <a:rPr lang="en-US" sz="2400" dirty="0" smtClean="0"/>
              <a:t>Educate, Entertain &amp; Empower </a:t>
            </a:r>
          </a:p>
          <a:p>
            <a:pPr marL="0" indent="0">
              <a:buNone/>
            </a:pPr>
            <a:r>
              <a:rPr lang="en-US" sz="2400" dirty="0" smtClean="0"/>
              <a:t>I.L.T. – Invest in Growth/Learn/Teach to Other </a:t>
            </a:r>
          </a:p>
          <a:p>
            <a:r>
              <a:rPr lang="en-US" sz="2400" dirty="0" smtClean="0"/>
              <a:t>Past notes “uncashed checks” </a:t>
            </a:r>
          </a:p>
          <a:p>
            <a:r>
              <a:rPr lang="en-US" sz="2400" dirty="0" smtClean="0"/>
              <a:t>Books/Audiobooks</a:t>
            </a:r>
          </a:p>
          <a:p>
            <a:r>
              <a:rPr lang="en-US" sz="2400" dirty="0" smtClean="0"/>
              <a:t>Industry People </a:t>
            </a:r>
          </a:p>
          <a:p>
            <a:r>
              <a:rPr lang="en-US" sz="2400" dirty="0" smtClean="0"/>
              <a:t>Podcasts </a:t>
            </a:r>
          </a:p>
          <a:p>
            <a:r>
              <a:rPr lang="en-US" sz="2400" dirty="0" smtClean="0"/>
              <a:t>Magazine Cover Articles ( observe titles that make you think, or get your attention, </a:t>
            </a:r>
            <a:r>
              <a:rPr lang="en-US" sz="2400" dirty="0" err="1" smtClean="0"/>
              <a:t>etc</a:t>
            </a:r>
            <a:r>
              <a:rPr lang="en-US" sz="2400" dirty="0" smtClean="0"/>
              <a:t> )</a:t>
            </a:r>
          </a:p>
          <a:p>
            <a:r>
              <a:rPr lang="en-US" sz="2400" dirty="0" smtClean="0"/>
              <a:t>Use the posts of others that inspired you to write your OWN post.. not to copy and forward theirs.</a:t>
            </a:r>
            <a:endParaRPr lang="en-US" sz="2400" dirty="0"/>
          </a:p>
          <a:p>
            <a:pPr marL="0" indent="0" algn="ctr">
              <a:buNone/>
            </a:pPr>
            <a:r>
              <a:rPr lang="en-US" sz="2400" dirty="0" smtClean="0"/>
              <a:t>Be a Marketer, Not a Consumer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60934" y="1839069"/>
            <a:ext cx="2827866" cy="286232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Answer the question of what to post</a:t>
            </a:r>
            <a:r>
              <a:rPr lang="is-IS" sz="2000" dirty="0" smtClean="0"/>
              <a:t>… </a:t>
            </a:r>
          </a:p>
          <a:p>
            <a:r>
              <a:rPr lang="en-US" sz="2000" dirty="0" smtClean="0"/>
              <a:t>B</a:t>
            </a:r>
            <a:r>
              <a:rPr lang="is-IS" sz="2000" dirty="0" smtClean="0"/>
              <a:t>y asking yourself ...</a:t>
            </a:r>
          </a:p>
          <a:p>
            <a:endParaRPr lang="is-IS" sz="2000" dirty="0"/>
          </a:p>
          <a:p>
            <a:r>
              <a:rPr lang="en-US" sz="2000" dirty="0" smtClean="0"/>
              <a:t>W</a:t>
            </a:r>
            <a:r>
              <a:rPr lang="is-IS" sz="2000" dirty="0" smtClean="0"/>
              <a:t>hat would attract you ..</a:t>
            </a:r>
          </a:p>
          <a:p>
            <a:r>
              <a:rPr lang="en-US" sz="2000" dirty="0" smtClean="0"/>
              <a:t>U</a:t>
            </a:r>
            <a:r>
              <a:rPr lang="is-IS" sz="2000" dirty="0" smtClean="0"/>
              <a:t>ltimately you are looking for people with similar interests and values.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13632362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359" b="21318"/>
          <a:stretch/>
        </p:blipFill>
        <p:spPr>
          <a:xfrm>
            <a:off x="0" y="0"/>
            <a:ext cx="4136347" cy="495062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632" b="7480"/>
          <a:stretch/>
        </p:blipFill>
        <p:spPr>
          <a:xfrm>
            <a:off x="4136347" y="2475313"/>
            <a:ext cx="3301432" cy="4351867"/>
          </a:xfrm>
          <a:prstGeom prst="rect">
            <a:avLst/>
          </a:prstGeom>
        </p:spPr>
      </p:pic>
      <p:sp>
        <p:nvSpPr>
          <p:cNvPr id="7" name="Bent Arrow 6"/>
          <p:cNvSpPr/>
          <p:nvPr/>
        </p:nvSpPr>
        <p:spPr>
          <a:xfrm rot="5400000">
            <a:off x="4163779" y="1371600"/>
            <a:ext cx="813816" cy="86868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358" b="7654"/>
          <a:stretch/>
        </p:blipFill>
        <p:spPr>
          <a:xfrm>
            <a:off x="7716501" y="186265"/>
            <a:ext cx="3857625" cy="555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48112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38300" y="978952"/>
            <a:ext cx="7527061" cy="76944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en-US" sz="4400" dirty="0" smtClean="0"/>
              <a:t>Tips for the Global Conference…</a:t>
            </a:r>
            <a:endParaRPr lang="en-US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136040" y="2589049"/>
            <a:ext cx="11852155" cy="406265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Try to register on Wednesday once at the convention center – you won’t want to miss anything on 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Thursday morning!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You will walk A LOT around the convention center – </a:t>
            </a:r>
            <a:r>
              <a:rPr lang="en-US" sz="2000" dirty="0" err="1" smtClean="0"/>
              <a:t>ie</a:t>
            </a:r>
            <a:r>
              <a:rPr lang="en-US" sz="2000" dirty="0" smtClean="0"/>
              <a:t>.  Remember comfortable shoes.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Carry a tote bag of sorts that can hold your purse, notebook, pens, snack bars…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You are usually given a tote bag at registration, but I like to bring one from another year so that mine is easy</a:t>
            </a:r>
          </a:p>
          <a:p>
            <a:r>
              <a:rPr lang="en-US" sz="2000" dirty="0" smtClean="0"/>
              <a:t>	to locate quickly.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Want to sit with your group?  Find a section that you like and try to meet there for each general session.  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You may not always be sitting right next to each other, but you will be near by.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Check around for lunch spots that you may want to try during the week.  It is ideal if they are close by so you 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don’t miss anything in the next session.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Be </a:t>
            </a:r>
            <a:r>
              <a:rPr lang="en-US" sz="2000" dirty="0"/>
              <a:t>sure to check out the Shaklee Expo – there are lots of Shaklee items – sometimes things </a:t>
            </a:r>
            <a:r>
              <a:rPr lang="en-US" sz="2000" dirty="0" smtClean="0"/>
              <a:t>that </a:t>
            </a:r>
            <a:r>
              <a:rPr lang="en-US" sz="2000" dirty="0"/>
              <a:t>you </a:t>
            </a:r>
            <a:r>
              <a:rPr lang="en-US" sz="2000" dirty="0" smtClean="0"/>
              <a:t>haven’t 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seen </a:t>
            </a:r>
            <a:r>
              <a:rPr lang="en-US" sz="2000" dirty="0"/>
              <a:t>on the website.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76" y="96677"/>
            <a:ext cx="2975127" cy="236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201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4614333" cy="1040342"/>
          </a:xfrm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Marketing on FB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8109655" cy="435133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Start creating value &amp; THEN adding testimonies </a:t>
            </a:r>
          </a:p>
          <a:p>
            <a:pPr lvl="1"/>
            <a:r>
              <a:rPr lang="en-US" sz="2000" dirty="0" smtClean="0"/>
              <a:t>Curiosity-inducing versus resistance creating </a:t>
            </a:r>
          </a:p>
          <a:p>
            <a:r>
              <a:rPr lang="en-US" sz="2000" dirty="0" smtClean="0"/>
              <a:t>Create “open loops” – teasers that make people want more (don’t give it all away at once) </a:t>
            </a:r>
          </a:p>
          <a:p>
            <a:r>
              <a:rPr lang="en-US" sz="2000" dirty="0" smtClean="0"/>
              <a:t>Always include a Call to Action </a:t>
            </a:r>
          </a:p>
          <a:p>
            <a:r>
              <a:rPr lang="en-US" sz="2000" dirty="0" smtClean="0"/>
              <a:t>Make it personal </a:t>
            </a:r>
          </a:p>
          <a:p>
            <a:r>
              <a:rPr lang="en-US" sz="2000" dirty="0" smtClean="0"/>
              <a:t>Include an image or graphic that grabs attention .. Especially a personal picture .</a:t>
            </a:r>
          </a:p>
          <a:p>
            <a:endParaRPr lang="en-US" sz="2000" dirty="0"/>
          </a:p>
          <a:p>
            <a:pPr marL="0" indent="0" algn="ctr">
              <a:buNone/>
            </a:pPr>
            <a:r>
              <a:rPr lang="en-US" sz="2000" dirty="0" smtClean="0"/>
              <a:t>We want people to continue coming back to our page because every time they do, they see things they can relate to. </a:t>
            </a:r>
          </a:p>
        </p:txBody>
      </p:sp>
    </p:spTree>
    <p:extLst>
      <p:ext uri="{BB962C8B-B14F-4D97-AF65-F5344CB8AC3E}">
        <p14:creationId xmlns:p14="http://schemas.microsoft.com/office/powerpoint/2010/main" xmlns="" val="1709568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605" b="8396"/>
          <a:stretch/>
        </p:blipFill>
        <p:spPr>
          <a:xfrm>
            <a:off x="1588" y="406400"/>
            <a:ext cx="3857625" cy="54864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099" b="57778"/>
          <a:stretch/>
        </p:blipFill>
        <p:spPr>
          <a:xfrm>
            <a:off x="3859213" y="406400"/>
            <a:ext cx="3857625" cy="20658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050" b="8395"/>
          <a:stretch/>
        </p:blipFill>
        <p:spPr>
          <a:xfrm>
            <a:off x="4020001" y="2472266"/>
            <a:ext cx="3265114" cy="43857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099" b="15062"/>
          <a:stretch/>
        </p:blipFill>
        <p:spPr>
          <a:xfrm>
            <a:off x="7877626" y="1083733"/>
            <a:ext cx="3857625" cy="4995334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>
            <a:off x="2256134" y="5892801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504802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963451" cy="1051003"/>
          </a:xfrm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US" sz="3600" dirty="0" smtClean="0"/>
              <a:t>Increasing your Engagement –Understanding the Mechanics of Face Book 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68849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smtClean="0"/>
              <a:t>Face Book controls how much you are seen according to: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Who posted it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What type of update (photo, video, </a:t>
            </a:r>
            <a:r>
              <a:rPr lang="en-US" sz="2400" dirty="0" err="1" smtClean="0"/>
              <a:t>etc</a:t>
            </a:r>
            <a:r>
              <a:rPr lang="en-US" sz="2400" dirty="0" smtClean="0"/>
              <a:t>)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How much engagement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When was it posted </a:t>
            </a:r>
          </a:p>
          <a:p>
            <a:pPr marL="0" indent="0">
              <a:buNone/>
            </a:pPr>
            <a:endParaRPr lang="en-US" sz="2400" dirty="0"/>
          </a:p>
          <a:p>
            <a:pPr>
              <a:buFont typeface="Wingdings" charset="2"/>
              <a:buChar char="Ø"/>
            </a:pPr>
            <a:r>
              <a:rPr lang="en-US" sz="2400" dirty="0" smtClean="0"/>
              <a:t>Organic Reach – if no one “likes” or comments on your posts, your reach goes down. It goes up when you have high engagement.</a:t>
            </a:r>
          </a:p>
          <a:p>
            <a:pPr lvl="1">
              <a:buFont typeface="Wingdings" charset="2"/>
              <a:buChar char="Ø"/>
            </a:pPr>
            <a:r>
              <a:rPr lang="en-US" dirty="0" smtClean="0"/>
              <a:t>Increase this first &amp; then begin adding the 10% sales when you have an audience 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8634" y="2021417"/>
            <a:ext cx="3230032" cy="215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89039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7291" y="386291"/>
            <a:ext cx="4351015" cy="6079818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605" b="7902"/>
          <a:stretch/>
        </p:blipFill>
        <p:spPr>
          <a:xfrm>
            <a:off x="4668307" y="135466"/>
            <a:ext cx="3857625" cy="55202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358" b="60741"/>
          <a:stretch/>
        </p:blipFill>
        <p:spPr>
          <a:xfrm>
            <a:off x="8334374" y="135466"/>
            <a:ext cx="3857625" cy="191346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846" b="9798"/>
          <a:stretch/>
        </p:blipFill>
        <p:spPr>
          <a:xfrm>
            <a:off x="8334375" y="2048933"/>
            <a:ext cx="3857625" cy="4809067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>
            <a:off x="6299199" y="6045200"/>
            <a:ext cx="1540933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67223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6172200" cy="1125008"/>
          </a:xfrm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Increasing your Engagement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4680" y="1825625"/>
            <a:ext cx="9312776" cy="4351338"/>
          </a:xfrm>
        </p:spPr>
        <p:txBody>
          <a:bodyPr/>
          <a:lstStyle/>
          <a:p>
            <a:r>
              <a:rPr lang="en-US" sz="2400" dirty="0" smtClean="0"/>
              <a:t>Always include a “call to action” in your posts				 ( gives them a reason to engage ) </a:t>
            </a:r>
          </a:p>
          <a:p>
            <a:r>
              <a:rPr lang="en-US" sz="2400" dirty="0" smtClean="0"/>
              <a:t>Engage with others </a:t>
            </a:r>
            <a:r>
              <a:rPr lang="en-US" dirty="0" smtClean="0"/>
              <a:t>- </a:t>
            </a:r>
          </a:p>
          <a:p>
            <a:pPr lvl="1"/>
            <a:r>
              <a:rPr lang="en-US" dirty="0" smtClean="0"/>
              <a:t>Private message them OFTEN.</a:t>
            </a:r>
          </a:p>
          <a:p>
            <a:pPr lvl="2"/>
            <a:r>
              <a:rPr lang="en-US" sz="2400" dirty="0" smtClean="0"/>
              <a:t>When they have a big life event</a:t>
            </a:r>
          </a:p>
          <a:p>
            <a:pPr lvl="2"/>
            <a:r>
              <a:rPr lang="en-US" sz="2400" dirty="0" smtClean="0"/>
              <a:t>When they like or comment on your post </a:t>
            </a:r>
          </a:p>
          <a:p>
            <a:pPr lvl="3"/>
            <a:r>
              <a:rPr lang="en-US" sz="2400" dirty="0" smtClean="0"/>
              <a:t>“Thanks for liking/sharing/ </a:t>
            </a:r>
            <a:r>
              <a:rPr lang="en-US" sz="2400" dirty="0" err="1" smtClean="0"/>
              <a:t>etc</a:t>
            </a:r>
            <a:r>
              <a:rPr lang="en-US" sz="2400" dirty="0" smtClean="0"/>
              <a:t> ! What have you been up to? 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114542" y="5121333"/>
            <a:ext cx="5949666" cy="584776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3200" dirty="0" smtClean="0"/>
              <a:t>Stop recruiting &amp; start connecting! 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4209" y="388799"/>
            <a:ext cx="3806058" cy="250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97441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40318"/>
            <a:ext cx="6737553" cy="817414"/>
          </a:xfrm>
          <a:ln>
            <a:solidFill>
              <a:schemeClr val="accent1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Building a Business on FB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91320"/>
            <a:ext cx="8255623" cy="497834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 smtClean="0"/>
              <a:t>Facebook </a:t>
            </a:r>
            <a:r>
              <a:rPr lang="en-US" dirty="0" err="1" smtClean="0"/>
              <a:t>wasn</a:t>
            </a:r>
            <a:r>
              <a:rPr lang="uk-UA" dirty="0" smtClean="0"/>
              <a:t>’</a:t>
            </a:r>
            <a:r>
              <a:rPr lang="en-US" dirty="0" smtClean="0"/>
              <a:t>t created for people to sell stuff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sz="2400" dirty="0" smtClean="0"/>
              <a:t>Make your FB page a PERSONAL PAGE.. Not a business page</a:t>
            </a:r>
          </a:p>
          <a:p>
            <a:pPr lvl="1"/>
            <a:r>
              <a:rPr lang="en-US" dirty="0" smtClean="0"/>
              <a:t>Fully complete the ABOUT ME section			</a:t>
            </a:r>
          </a:p>
          <a:p>
            <a:pPr marL="457200" lvl="1" indent="0">
              <a:buNone/>
            </a:pPr>
            <a:r>
              <a:rPr lang="en-US" dirty="0" smtClean="0"/>
              <a:t> (gives you more visibility) </a:t>
            </a:r>
          </a:p>
          <a:p>
            <a:pPr lvl="2"/>
            <a:r>
              <a:rPr lang="en-US" dirty="0" smtClean="0"/>
              <a:t>Take Shaklee out of your job description – “founder at” </a:t>
            </a:r>
          </a:p>
          <a:p>
            <a:pPr lvl="2"/>
            <a:r>
              <a:rPr lang="en-US" dirty="0" smtClean="0"/>
              <a:t>Employer = business page or name of your company </a:t>
            </a:r>
          </a:p>
          <a:p>
            <a:pPr lvl="1"/>
            <a:r>
              <a:rPr lang="en-US" dirty="0" smtClean="0"/>
              <a:t>Activate  “Followers“</a:t>
            </a:r>
          </a:p>
          <a:p>
            <a:pPr lvl="1"/>
            <a:r>
              <a:rPr lang="en-US" dirty="0" smtClean="0"/>
              <a:t>Activate “review posts” to avoid </a:t>
            </a:r>
            <a:r>
              <a:rPr lang="en-US" dirty="0" err="1" smtClean="0"/>
              <a:t>spammy</a:t>
            </a:r>
            <a:r>
              <a:rPr lang="en-US" dirty="0" smtClean="0"/>
              <a:t> tags </a:t>
            </a:r>
          </a:p>
          <a:p>
            <a:pPr lvl="1"/>
            <a:r>
              <a:rPr lang="en-US" dirty="0" smtClean="0"/>
              <a:t>Profile picture = YOU, Cover photo = Your values </a:t>
            </a:r>
            <a:endParaRPr lang="en-US" dirty="0"/>
          </a:p>
          <a:p>
            <a:pPr lvl="2"/>
            <a:r>
              <a:rPr lang="en-US" dirty="0" smtClean="0"/>
              <a:t>Never use logo or products as profile picture </a:t>
            </a:r>
          </a:p>
          <a:p>
            <a:pPr lvl="2"/>
            <a:r>
              <a:rPr lang="en-US" dirty="0" smtClean="0"/>
              <a:t>People don’t join companies, they join people </a:t>
            </a:r>
          </a:p>
          <a:p>
            <a:pPr lvl="2"/>
            <a:r>
              <a:rPr lang="en-US" dirty="0" smtClean="0"/>
              <a:t>Professional photo when possible</a:t>
            </a:r>
          </a:p>
          <a:p>
            <a:pPr lvl="2"/>
            <a:r>
              <a:rPr lang="en-US" dirty="0" smtClean="0"/>
              <a:t>Use Quotations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669363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6067" y="254000"/>
            <a:ext cx="10058400" cy="37231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1667" y="3064932"/>
            <a:ext cx="3589867" cy="35898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408" t="74890" r="70588" b="11667"/>
          <a:stretch/>
        </p:blipFill>
        <p:spPr>
          <a:xfrm>
            <a:off x="5181599" y="4385733"/>
            <a:ext cx="6112934" cy="2099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12964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190290" cy="963407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Prospecting on FB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28532"/>
            <a:ext cx="10515600" cy="4848431"/>
          </a:xfrm>
        </p:spPr>
        <p:txBody>
          <a:bodyPr/>
          <a:lstStyle/>
          <a:p>
            <a:r>
              <a:rPr lang="en-US" dirty="0" smtClean="0"/>
              <a:t>Managing your friends list</a:t>
            </a:r>
          </a:p>
          <a:p>
            <a:pPr lvl="1"/>
            <a:r>
              <a:rPr lang="en-US" dirty="0" smtClean="0"/>
              <a:t>Connect with people who will engage </a:t>
            </a:r>
          </a:p>
          <a:p>
            <a:pPr lvl="1"/>
            <a:r>
              <a:rPr lang="en-US" dirty="0" smtClean="0"/>
              <a:t>Accept requests only if they respond to a message </a:t>
            </a:r>
          </a:p>
          <a:p>
            <a:pPr lvl="2"/>
            <a:r>
              <a:rPr lang="en-US" dirty="0" smtClean="0"/>
              <a:t>“Hey, thanks for the friend request. Not sure if we’ve had the chance to connect or not but it’s great to meet!” </a:t>
            </a:r>
          </a:p>
          <a:p>
            <a:pPr lvl="1"/>
            <a:r>
              <a:rPr lang="en-US" dirty="0" smtClean="0"/>
              <a:t>Send a message before friend requesting </a:t>
            </a:r>
          </a:p>
          <a:p>
            <a:pPr lvl="2"/>
            <a:r>
              <a:rPr lang="en-US" dirty="0" smtClean="0"/>
              <a:t>“Hi! I wanted to introduce myself. You came up here on FB as someone I may know. I see we have _____ similarity. I always love connecting &amp; networking with great people like yourself. Would it be okay if I sent you a friend request?” </a:t>
            </a:r>
          </a:p>
          <a:p>
            <a:r>
              <a:rPr lang="en-US" dirty="0" smtClean="0"/>
              <a:t>Searching for friends: </a:t>
            </a:r>
            <a:r>
              <a:rPr lang="en-US" sz="2400" dirty="0" smtClean="0"/>
              <a:t>( add strategically )</a:t>
            </a:r>
          </a:p>
          <a:p>
            <a:pPr lvl="1"/>
            <a:r>
              <a:rPr lang="en-US" dirty="0" smtClean="0"/>
              <a:t>Search bar/mutual interest groups/current friends list </a:t>
            </a:r>
          </a:p>
          <a:p>
            <a:r>
              <a:rPr lang="en-US" dirty="0" smtClean="0"/>
              <a:t>The birthday wish –</a:t>
            </a:r>
            <a:r>
              <a:rPr lang="en-US" sz="2000" dirty="0" smtClean="0"/>
              <a:t> message them BEFORE their birthday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71337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25718"/>
            <a:ext cx="5015128" cy="1021804"/>
          </a:xfrm>
          <a:ln>
            <a:solidFill>
              <a:schemeClr val="accent1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The Power of a Video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4780935" cy="435133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Engagement goes up 800%</a:t>
            </a:r>
          </a:p>
          <a:p>
            <a:r>
              <a:rPr lang="en-US" sz="2400" dirty="0" smtClean="0"/>
              <a:t>Gets people to know/like/trust you FAST </a:t>
            </a:r>
          </a:p>
          <a:p>
            <a:r>
              <a:rPr lang="en-US" sz="2400" dirty="0" smtClean="0"/>
              <a:t>People buy from PEOPLE </a:t>
            </a:r>
          </a:p>
          <a:p>
            <a:r>
              <a:rPr lang="en-US" sz="2400" dirty="0" smtClean="0"/>
              <a:t>Create videos that matter to YOU </a:t>
            </a:r>
          </a:p>
          <a:p>
            <a:endParaRPr lang="en-US" sz="2400" dirty="0"/>
          </a:p>
          <a:p>
            <a:pPr marL="0" indent="0" algn="ctr">
              <a:buNone/>
            </a:pPr>
            <a:r>
              <a:rPr lang="en-US" sz="2400" dirty="0" smtClean="0"/>
              <a:t>The hardest part is getting started. 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604863" y="911732"/>
            <a:ext cx="5306148" cy="5632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Simple Formula: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/>
              <a:t>Introduce yourself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/>
              <a:t>Share objective ( grab attention fast 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/>
              <a:t>Deliver the goods (don’t sell)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/>
              <a:t>Call to action 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2400" dirty="0" smtClean="0"/>
              <a:t>“If you found this helpful..”</a:t>
            </a:r>
          </a:p>
          <a:p>
            <a:endParaRPr lang="en-US" sz="2400" dirty="0"/>
          </a:p>
          <a:p>
            <a:r>
              <a:rPr lang="en-US" sz="2400" dirty="0" smtClean="0"/>
              <a:t>*Look at the camera dot on the phone to make eye contact with listener</a:t>
            </a:r>
          </a:p>
          <a:p>
            <a:r>
              <a:rPr lang="en-US" sz="2400" dirty="0" smtClean="0"/>
              <a:t>*Smile </a:t>
            </a:r>
          </a:p>
          <a:p>
            <a:r>
              <a:rPr lang="en-US" sz="2400" dirty="0" smtClean="0"/>
              <a:t>*Pretend you’re having a conversation with friend </a:t>
            </a:r>
          </a:p>
          <a:p>
            <a:r>
              <a:rPr lang="en-US" sz="2400" dirty="0" smtClean="0"/>
              <a:t>*Have a compelling title </a:t>
            </a:r>
          </a:p>
          <a:p>
            <a:r>
              <a:rPr lang="en-US" sz="2400" dirty="0" smtClean="0"/>
              <a:t>*No more than 5 minutes</a:t>
            </a:r>
          </a:p>
          <a:p>
            <a:r>
              <a:rPr lang="en-US" sz="2400" dirty="0" smtClean="0"/>
              <a:t>*Be YOURSELF!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7538310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Live Video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313" t="53000" r="30472" b="4480"/>
          <a:stretch/>
        </p:blipFill>
        <p:spPr>
          <a:xfrm>
            <a:off x="4938571" y="3031068"/>
            <a:ext cx="4764229" cy="2980266"/>
          </a:xfrm>
          <a:prstGeom prst="rect">
            <a:avLst/>
          </a:prstGeom>
        </p:spPr>
      </p:pic>
      <p:pic>
        <p:nvPicPr>
          <p:cNvPr id="14" name="Content Placeholder 1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433" t="22255" r="31621" b="5363"/>
          <a:stretch/>
        </p:blipFill>
        <p:spPr>
          <a:xfrm>
            <a:off x="355600" y="1456266"/>
            <a:ext cx="4538133" cy="4742096"/>
          </a:xfrm>
        </p:spPr>
      </p:pic>
    </p:spTree>
    <p:extLst>
      <p:ext uri="{BB962C8B-B14F-4D97-AF65-F5344CB8AC3E}">
        <p14:creationId xmlns:p14="http://schemas.microsoft.com/office/powerpoint/2010/main" xmlns="" val="4254810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5725" y="346229"/>
            <a:ext cx="2514086" cy="70788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en-US" sz="4000" dirty="0" smtClean="0"/>
              <a:t>Travel Tip…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470263" y="1905571"/>
            <a:ext cx="10857644" cy="470898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u="sng" dirty="0" smtClean="0"/>
              <a:t>Mears.com</a:t>
            </a:r>
            <a:r>
              <a:rPr lang="en-US" sz="2000" dirty="0" smtClean="0"/>
              <a:t> is a shuttle service that can take you from the Orlando Airport (MCO) to various hotels and back on Sunday.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The Orlando World Center recommends this service.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This service can be walk up, but I liked that I could go ahead and reserve and pay for the shuttle (round trip).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Once on the homepage, click on “Book Orlando Shuttle now”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Then you will be asked to put in your information – Airline, </a:t>
            </a:r>
          </a:p>
          <a:p>
            <a:r>
              <a:rPr lang="en-US" sz="2000" dirty="0" smtClean="0"/>
              <a:t>	Flight number, number of guests, travel dates…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Then click next and continue to put in your name and payment information.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Shuttles from the Airport to the Orlando World Convention Center are $37/per person – round trip.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Once your flight has landed, go to the 1</a:t>
            </a:r>
            <a:r>
              <a:rPr lang="en-US" sz="2000" baseline="30000" dirty="0" smtClean="0"/>
              <a:t>st</a:t>
            </a:r>
            <a:r>
              <a:rPr lang="en-US" sz="2000" dirty="0" smtClean="0"/>
              <a:t> floor of the airport with your receipt and look for the Mears Transportation desk.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They will scan your receipt to confirm your ride to the hotel.  I would keep your receipt for the way back to the airport as well on Sunday.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Happy Travels!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05540" y="3265714"/>
            <a:ext cx="3105203" cy="9413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44308" y="278674"/>
            <a:ext cx="7183599" cy="134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814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548029" cy="1036403"/>
          </a:xfrm>
          <a:ln>
            <a:solidFill>
              <a:schemeClr val="accent2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Action Steps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51" y="2256265"/>
            <a:ext cx="10515600" cy="4351338"/>
          </a:xfrm>
        </p:spPr>
        <p:txBody>
          <a:bodyPr/>
          <a:lstStyle/>
          <a:p>
            <a:r>
              <a:rPr lang="en-US" sz="2400" dirty="0" smtClean="0"/>
              <a:t>Create your list &amp; prepare for your 30 day burst – pick a date to start! </a:t>
            </a:r>
          </a:p>
          <a:p>
            <a:r>
              <a:rPr lang="en-US" sz="2400" dirty="0" smtClean="0"/>
              <a:t>Fix up your FB profile – Change picture, complete profile </a:t>
            </a:r>
          </a:p>
          <a:p>
            <a:pPr lvl="1"/>
            <a:r>
              <a:rPr lang="en-US" dirty="0" smtClean="0"/>
              <a:t>Message everyone who likes your new profile picture </a:t>
            </a:r>
          </a:p>
          <a:p>
            <a:pPr lvl="1"/>
            <a:r>
              <a:rPr lang="en-US" dirty="0" smtClean="0"/>
              <a:t>“Thanks for the “ like”</a:t>
            </a:r>
            <a:r>
              <a:rPr lang="is-IS" dirty="0" smtClean="0"/>
              <a:t>… </a:t>
            </a:r>
            <a:endParaRPr lang="en-US" dirty="0" smtClean="0"/>
          </a:p>
          <a:p>
            <a:r>
              <a:rPr lang="en-US" sz="2400" dirty="0" smtClean="0"/>
              <a:t>Start engaging with other’s on FB &amp; CONTINUE keep in touch </a:t>
            </a:r>
          </a:p>
          <a:p>
            <a:r>
              <a:rPr lang="en-US" sz="2400" dirty="0" smtClean="0"/>
              <a:t> Make a habit of the Birthday Wish daily </a:t>
            </a:r>
          </a:p>
          <a:p>
            <a:r>
              <a:rPr lang="en-US" sz="2400" dirty="0" smtClean="0"/>
              <a:t>Follow the 90/10 rule &amp; build up an audience </a:t>
            </a:r>
          </a:p>
          <a:p>
            <a:r>
              <a:rPr lang="en-US" sz="2400" dirty="0" smtClean="0"/>
              <a:t>Increase “FB Engagement” by following the plan discussed  </a:t>
            </a:r>
          </a:p>
          <a:p>
            <a:r>
              <a:rPr lang="en-US" sz="2400" dirty="0" smtClean="0"/>
              <a:t>Give LIVE videos a try </a:t>
            </a:r>
            <a:r>
              <a:rPr lang="en-US" sz="2400" dirty="0" smtClean="0">
                <a:sym typeface="Wingdings"/>
              </a:rPr>
              <a:t> </a:t>
            </a:r>
            <a:endParaRPr lang="en-US" sz="2400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6533" y="-148166"/>
            <a:ext cx="3801534" cy="2258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3668302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70781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25572"/>
            <a:ext cx="8956271" cy="934353"/>
          </a:xfrm>
          <a:ln>
            <a:solidFill>
              <a:schemeClr val="accent1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Summer Strategies for Building  Our Businesses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067" y="1825626"/>
            <a:ext cx="11396133" cy="19847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 Session # 3  -- Face Book Events   &amp; Health Chats   			 July 14, 2016</a:t>
            </a:r>
          </a:p>
          <a:p>
            <a:pPr marL="0" indent="0">
              <a:buNone/>
            </a:pPr>
            <a:r>
              <a:rPr lang="en-US" dirty="0" smtClean="0"/>
              <a:t>Session # 4   -- Taking It Off Line – 			 		 July 21, 2016			Appointments, 3-way Calls,  and Coffee Dates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Session # 5 – Cold Market and </a:t>
            </a:r>
            <a:r>
              <a:rPr lang="en-US" dirty="0"/>
              <a:t>F</a:t>
            </a:r>
            <a:r>
              <a:rPr lang="en-US" dirty="0" smtClean="0"/>
              <a:t>itness Studio Pack Approaches   July 28, 2016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2633951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304800"/>
            <a:ext cx="9144000" cy="1096962"/>
          </a:xfrm>
        </p:spPr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Shaklee Video &amp; Audio Archives</a:t>
            </a:r>
            <a:endParaRPr lang="en-US" b="1" dirty="0">
              <a:ln/>
              <a:solidFill>
                <a:schemeClr val="accent6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819" y="1536966"/>
            <a:ext cx="4419600" cy="237876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1818" y="4199757"/>
            <a:ext cx="5562600" cy="155676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77736" y="6203373"/>
            <a:ext cx="7848600" cy="461665"/>
          </a:xfrm>
          <a:prstGeom prst="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Subscribe Today here</a:t>
            </a:r>
            <a:r>
              <a:rPr lang="en-US" sz="2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  </a:t>
            </a:r>
            <a:r>
              <a:rPr lang="en-US" sz="2400" b="1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http://</a:t>
            </a:r>
            <a:r>
              <a:rPr lang="en-US" sz="2400" b="1" dirty="0" err="1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bit.ly</a:t>
            </a:r>
            <a:r>
              <a:rPr lang="en-US" sz="2400" b="1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/</a:t>
            </a:r>
            <a:r>
              <a:rPr lang="en-US" sz="2400" b="1" dirty="0" err="1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bhsubscribe</a:t>
            </a:r>
            <a:endParaRPr lang="en-US" sz="2400" b="1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02036" y="1523487"/>
            <a:ext cx="560762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Includes FIVE dedicated websites personalized to you!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Best Shaklee Field Training Archive Available Today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Largest online Shaklee </a:t>
            </a:r>
            <a:r>
              <a:rPr lang="en-US" sz="1600" dirty="0"/>
              <a:t>Media </a:t>
            </a:r>
            <a:r>
              <a:rPr lang="en-US" sz="1600" dirty="0" smtClean="0"/>
              <a:t>Library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Over 500 Shaklee audio/video recordings and growing weekly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Automated Learn &amp; Earn </a:t>
            </a:r>
            <a:r>
              <a:rPr lang="en-US" sz="1600" dirty="0" smtClean="0"/>
              <a:t>Program (included but optional)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Dedicated Shaklee Business Resource </a:t>
            </a:r>
            <a:r>
              <a:rPr lang="en-US" sz="1600" dirty="0" smtClean="0"/>
              <a:t>Website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Dedicated Shaklee Business Presentation Website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Four Shaklee Podcasts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Video archive of Training webinars </a:t>
            </a: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And </a:t>
            </a:r>
            <a:r>
              <a:rPr lang="en-US" sz="1600" dirty="0"/>
              <a:t>much, much </a:t>
            </a:r>
            <a:r>
              <a:rPr lang="en-US" sz="1600" dirty="0" smtClean="0"/>
              <a:t>more for only $16.99/month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384463" y="4274722"/>
            <a:ext cx="4613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B050"/>
                </a:solidFill>
              </a:rPr>
              <a:t>A video </a:t>
            </a:r>
            <a:r>
              <a:rPr lang="en-US" sz="2400" b="1" dirty="0">
                <a:solidFill>
                  <a:srgbClr val="00B050"/>
                </a:solidFill>
              </a:rPr>
              <a:t>of this presentation </a:t>
            </a:r>
            <a:r>
              <a:rPr lang="en-US" sz="2400" b="1" dirty="0" smtClean="0">
                <a:solidFill>
                  <a:srgbClr val="00B050"/>
                </a:solidFill>
              </a:rPr>
              <a:t>will be on your Better </a:t>
            </a:r>
            <a:r>
              <a:rPr lang="en-US" sz="2400" b="1" dirty="0">
                <a:solidFill>
                  <a:srgbClr val="00B050"/>
                </a:solidFill>
              </a:rPr>
              <a:t>Future website and in </a:t>
            </a:r>
            <a:r>
              <a:rPr lang="en-US" sz="2400" b="1" dirty="0" smtClean="0">
                <a:solidFill>
                  <a:srgbClr val="00B050"/>
                </a:solidFill>
              </a:rPr>
              <a:t>the Training Podcast usually uploaded by Saturday night.</a:t>
            </a:r>
            <a:endParaRPr lang="en-US" sz="24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282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3076" y="394075"/>
            <a:ext cx="8286536" cy="1739525"/>
          </a:xfr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4000" dirty="0" smtClean="0"/>
              <a:t>New Strategies for Building a Shaklee Business 5 Week Series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181" y="2308564"/>
            <a:ext cx="9144000" cy="1803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Summer 2016      Session #2    July 7, 2016</a:t>
            </a:r>
          </a:p>
          <a:p>
            <a:r>
              <a:rPr lang="en-US" sz="4000" dirty="0" smtClean="0"/>
              <a:t>Building Our Businesses With </a:t>
            </a:r>
            <a:r>
              <a:rPr lang="en-US" sz="4000" dirty="0" err="1" smtClean="0"/>
              <a:t>FaceBook</a:t>
            </a:r>
            <a:r>
              <a:rPr lang="en-US" sz="4000" dirty="0" smtClean="0"/>
              <a:t> </a:t>
            </a:r>
          </a:p>
          <a:p>
            <a:r>
              <a:rPr lang="en-US" dirty="0" smtClean="0"/>
              <a:t>With</a:t>
            </a:r>
          </a:p>
          <a:p>
            <a:endParaRPr lang="en-US" sz="33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4800" y="0"/>
            <a:ext cx="2946400" cy="2768600"/>
          </a:xfrm>
          <a:prstGeom prst="rect">
            <a:avLst/>
          </a:prstGeom>
        </p:spPr>
      </p:pic>
      <p:pic>
        <p:nvPicPr>
          <p:cNvPr id="5" name="Shape 1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2914" y="4111963"/>
            <a:ext cx="1316686" cy="172097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/>
          <p:cNvSpPr/>
          <p:nvPr/>
        </p:nvSpPr>
        <p:spPr>
          <a:xfrm>
            <a:off x="101600" y="5832934"/>
            <a:ext cx="23706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chemeClr val="dk1"/>
              </a:buClr>
              <a:buSzPct val="25000"/>
            </a:pP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Senior Executive Coordinator    </a:t>
            </a:r>
            <a:r>
              <a:rPr lang="en-US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        Katie </a:t>
            </a: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Odom</a:t>
            </a:r>
          </a:p>
        </p:txBody>
      </p:sp>
      <p:pic>
        <p:nvPicPr>
          <p:cNvPr id="7" name="Shape 1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35207" y="4111963"/>
            <a:ext cx="1145860" cy="172891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7876612" y="5840880"/>
            <a:ext cx="2286000" cy="887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buClr>
                <a:schemeClr val="dk1"/>
              </a:buClr>
              <a:buSzPct val="25000"/>
            </a:pPr>
            <a:r>
              <a:rPr lang="en-US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Senior Executive </a:t>
            </a: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Coordinator</a:t>
            </a:r>
          </a:p>
          <a:p>
            <a:pPr lvl="0">
              <a:lnSpc>
                <a:spcPct val="90000"/>
              </a:lnSpc>
              <a:spcBef>
                <a:spcPts val="333"/>
              </a:spcBef>
              <a:buClr>
                <a:schemeClr val="dk1"/>
              </a:buClr>
              <a:buSzPct val="25000"/>
            </a:pPr>
            <a:r>
              <a:rPr lang="en-US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   Ashley </a:t>
            </a: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McDonald</a:t>
            </a:r>
          </a:p>
        </p:txBody>
      </p:sp>
      <p:pic>
        <p:nvPicPr>
          <p:cNvPr id="9" name="Shape 131"/>
          <p:cNvPicPr preferRelativeResize="0"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90800" y="4111964"/>
            <a:ext cx="1388533" cy="172891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ectangle 9"/>
          <p:cNvSpPr/>
          <p:nvPr/>
        </p:nvSpPr>
        <p:spPr>
          <a:xfrm>
            <a:off x="2472267" y="6038334"/>
            <a:ext cx="19981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chemeClr val="dk1"/>
              </a:buClr>
              <a:buSzPct val="25000"/>
            </a:pP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Senior Coordinator</a:t>
            </a:r>
          </a:p>
          <a:p>
            <a:pPr lvl="0">
              <a:buClr>
                <a:schemeClr val="dk1"/>
              </a:buClr>
              <a:buSzPct val="25000"/>
            </a:pP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Becky Choate</a:t>
            </a:r>
          </a:p>
        </p:txBody>
      </p:sp>
      <p:pic>
        <p:nvPicPr>
          <p:cNvPr id="11" name="Shape 127"/>
          <p:cNvPicPr preferRelativeResize="0"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2612" y="4087975"/>
            <a:ext cx="1440708" cy="167336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ctangle 11"/>
          <p:cNvSpPr/>
          <p:nvPr/>
        </p:nvSpPr>
        <p:spPr>
          <a:xfrm>
            <a:off x="10162612" y="5761335"/>
            <a:ext cx="15239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Master </a:t>
            </a:r>
            <a:r>
              <a:rPr lang="en-US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Coordinator      </a:t>
            </a: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Barb Lagoni 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74593" y="4065079"/>
            <a:ext cx="1428601" cy="197325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166211" y="6038333"/>
            <a:ext cx="20145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Rachel Tabor </a:t>
            </a:r>
          </a:p>
          <a:p>
            <a:pPr algn="ctr"/>
            <a:r>
              <a:rPr lang="en-US" dirty="0" smtClean="0"/>
              <a:t>Senior Coordinator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237481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614363"/>
            <a:ext cx="9144000" cy="1366837"/>
          </a:xfrm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4400" dirty="0" smtClean="0"/>
              <a:t>Branding Yourself &amp; 																															</a:t>
            </a:r>
            <a:br>
              <a:rPr lang="en-US" sz="4400" dirty="0" smtClean="0"/>
            </a:br>
            <a:r>
              <a:rPr lang="en-US" sz="4400" dirty="0" smtClean="0"/>
              <a:t>Building a Business on </a:t>
            </a:r>
            <a:r>
              <a:rPr lang="en-US" sz="4400" dirty="0" err="1" smtClean="0"/>
              <a:t>FaceBook</a:t>
            </a:r>
            <a:r>
              <a:rPr lang="en-US" sz="4400" dirty="0" smtClean="0"/>
              <a:t> 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399771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Senior Executive Coordinator Ashley McDonald</a:t>
            </a:r>
          </a:p>
          <a:p>
            <a:r>
              <a:rPr lang="en-US" sz="3200" dirty="0" smtClean="0"/>
              <a:t>Senior Coordinator Rachael Tabor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400" y="4117166"/>
            <a:ext cx="4588933" cy="235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643549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667" y="365125"/>
            <a:ext cx="10761133" cy="1325563"/>
          </a:xfrm>
          <a:ln>
            <a:solidFill>
              <a:schemeClr val="accent1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2800" dirty="0" smtClean="0"/>
              <a:t>Objectives for Session 2 – 	                                             	 												Branding Ourselves and Building Our </a:t>
            </a:r>
            <a:r>
              <a:rPr lang="en-US" sz="2800" smtClean="0"/>
              <a:t>Businesses </a:t>
            </a:r>
            <a:r>
              <a:rPr lang="en-US" sz="2800" smtClean="0"/>
              <a:t>with </a:t>
            </a:r>
            <a:r>
              <a:rPr lang="en-US" sz="2800" dirty="0" smtClean="0"/>
              <a:t>FB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2667" y="1825625"/>
            <a:ext cx="10761133" cy="342370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To understand how to use the remarkable technologies at our fingertips to connect with others, build relationships and identify those who might like to join us in our work.</a:t>
            </a:r>
          </a:p>
          <a:p>
            <a:r>
              <a:rPr lang="en-US" sz="2000" dirty="0" smtClean="0"/>
              <a:t>To put into practice new approaches through </a:t>
            </a:r>
            <a:r>
              <a:rPr lang="en-US" sz="2000" dirty="0" err="1" smtClean="0"/>
              <a:t>FaceBook</a:t>
            </a:r>
            <a:r>
              <a:rPr lang="en-US" sz="2000" dirty="0" smtClean="0"/>
              <a:t> and </a:t>
            </a:r>
            <a:r>
              <a:rPr lang="en-US" sz="2000" dirty="0" err="1" smtClean="0"/>
              <a:t>FaceBook</a:t>
            </a:r>
            <a:r>
              <a:rPr lang="en-US" sz="2000" dirty="0" smtClean="0"/>
              <a:t> messaging that Ashley McDonald’s organization has been learning from a special /course they have been taking called  Break-Through Academy with Bob </a:t>
            </a:r>
            <a:r>
              <a:rPr lang="en-US" sz="2000" dirty="0" err="1" smtClean="0"/>
              <a:t>Heilig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To understand the powerful effect of doing a blitz of activity for a short period of time .. How  </a:t>
            </a:r>
            <a:r>
              <a:rPr lang="en-US" sz="2000" dirty="0"/>
              <a:t>m</a:t>
            </a:r>
            <a:r>
              <a:rPr lang="en-US" sz="2000" dirty="0" smtClean="0"/>
              <a:t>assive action now only can produce massive results, but greatly accelerate the learning curve.</a:t>
            </a:r>
          </a:p>
          <a:p>
            <a:r>
              <a:rPr lang="en-US" sz="2000" dirty="0" smtClean="0"/>
              <a:t>To understand that we live at a time where there is tremendous interest in home businesses.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334" y="4622800"/>
            <a:ext cx="11362266" cy="192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99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Results from Team Transformation 30 Day Massive Action Through Face Book Messaging    June 2016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9 NEW business partners team wide </a:t>
            </a:r>
          </a:p>
          <a:p>
            <a:r>
              <a:rPr lang="en-US" dirty="0" smtClean="0"/>
              <a:t>Two new Directors</a:t>
            </a:r>
          </a:p>
          <a:p>
            <a:r>
              <a:rPr lang="en-US" dirty="0" smtClean="0"/>
              <a:t>Two new Associates </a:t>
            </a:r>
          </a:p>
          <a:p>
            <a:r>
              <a:rPr lang="en-US" dirty="0" smtClean="0"/>
              <a:t>Two new Senior Directors </a:t>
            </a:r>
          </a:p>
          <a:p>
            <a:r>
              <a:rPr lang="en-US" dirty="0" smtClean="0"/>
              <a:t>New Senior Executive Coordinator with 7K OV increase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1" y="4572000"/>
            <a:ext cx="11565466" cy="208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155344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62589"/>
          </a:xfrm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en-US" sz="3600" dirty="0" smtClean="0"/>
              <a:t>30 Days of Massive FB Action Challenge – Bob </a:t>
            </a:r>
            <a:r>
              <a:rPr lang="en-US" sz="3600" dirty="0" err="1" smtClean="0"/>
              <a:t>Heilig</a:t>
            </a:r>
            <a:r>
              <a:rPr lang="en-US" sz="3600" dirty="0" smtClean="0"/>
              <a:t>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88140"/>
            <a:ext cx="5630333" cy="51069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Ask yourself?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How much money could you make if you recruited 20 people in 30 days? 		</a:t>
            </a:r>
            <a:r>
              <a:rPr lang="en-US" dirty="0" smtClean="0">
                <a:solidFill>
                  <a:srgbClr val="FF0000"/>
                </a:solidFill>
              </a:rPr>
              <a:t>$3000+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How much would that earn you in the next 12 months?	 </a:t>
            </a:r>
            <a:r>
              <a:rPr lang="en-US" dirty="0" smtClean="0">
                <a:solidFill>
                  <a:srgbClr val="FF0000"/>
                </a:solidFill>
              </a:rPr>
              <a:t>Min $12K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Would you advance in rank? </a:t>
            </a:r>
            <a:r>
              <a:rPr lang="en-US" dirty="0" smtClean="0">
                <a:solidFill>
                  <a:srgbClr val="FF0000"/>
                </a:solidFill>
              </a:rPr>
              <a:t>YES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kind of example would you set for your team?      </a:t>
            </a:r>
            <a:r>
              <a:rPr lang="en-US" dirty="0" smtClean="0">
                <a:solidFill>
                  <a:srgbClr val="FF0000"/>
                </a:solidFill>
              </a:rPr>
              <a:t>AMAZING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28503" y="1825625"/>
            <a:ext cx="4748982" cy="2215991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“Creating success in your own business attracts others to join you”</a:t>
            </a:r>
          </a:p>
          <a:p>
            <a:pPr algn="ctr"/>
            <a:endParaRPr lang="en-US" sz="2400" dirty="0" smtClean="0"/>
          </a:p>
          <a:p>
            <a:pPr algn="ctr"/>
            <a:r>
              <a:rPr lang="en-US" sz="2400" dirty="0" smtClean="0"/>
              <a:t>“Short period of massive action creates EXPLOSIVE momentum”</a:t>
            </a:r>
          </a:p>
          <a:p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7653867" y="4175386"/>
            <a:ext cx="3699934" cy="241970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FF0000"/>
                </a:solidFill>
              </a:rPr>
              <a:t>KNOW YOUR “WHY”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610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1844</TotalTime>
  <Words>3338</Words>
  <Application>Microsoft Office PowerPoint</Application>
  <PresentationFormat>Custom</PresentationFormat>
  <Paragraphs>377</Paragraphs>
  <Slides>42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Office Theme</vt:lpstr>
      <vt:lpstr>Shaklee Requesting …</vt:lpstr>
      <vt:lpstr>Slide 2</vt:lpstr>
      <vt:lpstr>Slide 3</vt:lpstr>
      <vt:lpstr>Slide 4</vt:lpstr>
      <vt:lpstr>New Strategies for Building a Shaklee Business 5 Week Series</vt:lpstr>
      <vt:lpstr>Branding Yourself &amp;                                 Building a Business on FaceBook </vt:lpstr>
      <vt:lpstr>Objectives for Session 2 –                                                             Branding Ourselves and Building Our Businesses with FB</vt:lpstr>
      <vt:lpstr>Results from Team Transformation 30 Day Massive Action Through Face Book Messaging    June 2016</vt:lpstr>
      <vt:lpstr>30 Days of Massive FB Action Challenge – Bob Heilig </vt:lpstr>
      <vt:lpstr>30 Days of Massive Action Challenge </vt:lpstr>
      <vt:lpstr>Create a Written List of 300 to 500 Names:</vt:lpstr>
      <vt:lpstr>Resistance to Contacting</vt:lpstr>
      <vt:lpstr>30 Days of Massive Action Challenge </vt:lpstr>
      <vt:lpstr>Helpful Scripts for FB Messaging from Bob Heilig</vt:lpstr>
      <vt:lpstr>More FB Messaging scripts</vt:lpstr>
      <vt:lpstr>More scripts for Face Book messaging</vt:lpstr>
      <vt:lpstr>More scripts for FB messaging</vt:lpstr>
      <vt:lpstr>Scripts for FB messaging</vt:lpstr>
      <vt:lpstr>scripts</vt:lpstr>
      <vt:lpstr>More FB messaging scripts</vt:lpstr>
      <vt:lpstr>More scripts for Face Book messaging</vt:lpstr>
      <vt:lpstr>Around Day 15 --   Schedule a Contact Tracker Update Day </vt:lpstr>
      <vt:lpstr>Ashley and Rachel’s Lessons Learned </vt:lpstr>
      <vt:lpstr>Branding Yourself  </vt:lpstr>
      <vt:lpstr>The Do’s and Don’ts of Social Media </vt:lpstr>
      <vt:lpstr>Slide 26</vt:lpstr>
      <vt:lpstr>Slide 27</vt:lpstr>
      <vt:lpstr>90/10 Rule </vt:lpstr>
      <vt:lpstr>Slide 29</vt:lpstr>
      <vt:lpstr>Marketing on FB</vt:lpstr>
      <vt:lpstr>Slide 31</vt:lpstr>
      <vt:lpstr>Increasing your Engagement –Understanding the Mechanics of Face Book  </vt:lpstr>
      <vt:lpstr>Slide 33</vt:lpstr>
      <vt:lpstr>Increasing your Engagement </vt:lpstr>
      <vt:lpstr>Building a Business on FB</vt:lpstr>
      <vt:lpstr>Slide 36</vt:lpstr>
      <vt:lpstr>Prospecting on FB</vt:lpstr>
      <vt:lpstr>The Power of a Video </vt:lpstr>
      <vt:lpstr>Live Video</vt:lpstr>
      <vt:lpstr>Action Steps</vt:lpstr>
      <vt:lpstr>Summer Strategies for Building  Our Businesses</vt:lpstr>
      <vt:lpstr>Shaklee Video &amp; Audio Archives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Branding Yourself &amp; Building a Business on FB</dc:title>
  <dc:creator>Ashley Mcdonald</dc:creator>
  <cp:lastModifiedBy>user</cp:lastModifiedBy>
  <cp:revision>76</cp:revision>
  <dcterms:created xsi:type="dcterms:W3CDTF">2016-07-05T18:09:57Z</dcterms:created>
  <dcterms:modified xsi:type="dcterms:W3CDTF">2016-07-07T18:54:26Z</dcterms:modified>
</cp:coreProperties>
</file>