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97" r:id="rId2"/>
    <p:sldId id="296" r:id="rId3"/>
    <p:sldId id="256" r:id="rId4"/>
    <p:sldId id="257" r:id="rId5"/>
    <p:sldId id="258" r:id="rId6"/>
    <p:sldId id="261" r:id="rId7"/>
    <p:sldId id="259" r:id="rId8"/>
    <p:sldId id="264" r:id="rId9"/>
    <p:sldId id="263" r:id="rId10"/>
    <p:sldId id="274" r:id="rId11"/>
    <p:sldId id="265" r:id="rId12"/>
    <p:sldId id="266" r:id="rId13"/>
    <p:sldId id="267" r:id="rId14"/>
    <p:sldId id="298" r:id="rId15"/>
    <p:sldId id="273" r:id="rId16"/>
    <p:sldId id="275" r:id="rId17"/>
    <p:sldId id="276" r:id="rId18"/>
    <p:sldId id="277" r:id="rId19"/>
    <p:sldId id="278" r:id="rId20"/>
    <p:sldId id="279" r:id="rId21"/>
    <p:sldId id="282" r:id="rId22"/>
    <p:sldId id="283" r:id="rId23"/>
    <p:sldId id="284" r:id="rId24"/>
    <p:sldId id="269" r:id="rId25"/>
    <p:sldId id="285" r:id="rId26"/>
    <p:sldId id="287" r:id="rId27"/>
    <p:sldId id="288" r:id="rId28"/>
    <p:sldId id="289" r:id="rId29"/>
    <p:sldId id="290" r:id="rId30"/>
    <p:sldId id="292" r:id="rId31"/>
    <p:sldId id="294" r:id="rId32"/>
    <p:sldId id="295" r:id="rId33"/>
    <p:sldId id="270" r:id="rId34"/>
    <p:sldId id="271" r:id="rId35"/>
    <p:sldId id="260" r:id="rId36"/>
    <p:sldId id="262" r:id="rId37"/>
    <p:sldId id="299" r:id="rId38"/>
    <p:sldId id="272" r:id="rId39"/>
    <p:sldId id="30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p:restoredTop sz="94674"/>
  </p:normalViewPr>
  <p:slideViewPr>
    <p:cSldViewPr snapToGrid="0" snapToObjects="1">
      <p:cViewPr>
        <p:scale>
          <a:sx n="123" d="100"/>
          <a:sy n="123" d="100"/>
        </p:scale>
        <p:origin x="688" y="2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5D80748-7583-C145-B350-E95B19E531BA}" type="datetimeFigureOut">
              <a:rPr lang="en-US" smtClean="0"/>
              <a:t>7/5/16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876091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D80748-7583-C145-B350-E95B19E531BA}" type="datetimeFigureOut">
              <a:rPr lang="en-US" smtClean="0"/>
              <a:t>7/5/16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2057173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D80748-7583-C145-B350-E95B19E531BA}" type="datetimeFigureOut">
              <a:rPr lang="en-US" smtClean="0"/>
              <a:t>7/5/16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4322642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5D80748-7583-C145-B350-E95B19E531BA}" type="datetimeFigureOut">
              <a:rPr lang="en-US" smtClean="0"/>
              <a:t>7/5/16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694890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5D80748-7583-C145-B350-E95B19E531BA}" type="datetimeFigureOut">
              <a:rPr lang="en-US" smtClean="0"/>
              <a:t>7/5/16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105323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5D80748-7583-C145-B350-E95B19E531BA}" type="datetimeFigureOut">
              <a:rPr lang="en-US" smtClean="0"/>
              <a:t>7/5/16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6402955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D80748-7583-C145-B350-E95B19E531BA}" type="datetimeFigureOut">
              <a:rPr lang="en-US" smtClean="0"/>
              <a:t>7/5/16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407392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D80748-7583-C145-B350-E95B19E531BA}" type="datetimeFigureOut">
              <a:rPr lang="en-US" smtClean="0"/>
              <a:t>7/5/16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866183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5D80748-7583-C145-B350-E95B19E531BA}" type="datetimeFigureOut">
              <a:rPr lang="en-US" smtClean="0"/>
              <a:t>7/5/16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152038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D80748-7583-C145-B350-E95B19E531BA}" type="datetimeFigureOut">
              <a:rPr lang="en-US" smtClean="0"/>
              <a:t>7/5/16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1946055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5D80748-7583-C145-B350-E95B19E531BA}" type="datetimeFigureOut">
              <a:rPr lang="en-US" smtClean="0"/>
              <a:t>7/5/16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83019F-F9BF-A34D-8C79-4D9BCCC84B35}" type="slidenum">
              <a:rPr lang="en-US" smtClean="0"/>
              <a:t>‹#›</a:t>
            </a:fld>
            <a:endParaRPr lang="en-US"/>
          </a:p>
        </p:txBody>
      </p:sp>
    </p:spTree>
    <p:extLst>
      <p:ext uri="{BB962C8B-B14F-4D97-AF65-F5344CB8AC3E}">
        <p14:creationId xmlns:p14="http://schemas.microsoft.com/office/powerpoint/2010/main" val="117244122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D80748-7583-C145-B350-E95B19E531BA}" type="datetimeFigureOut">
              <a:rPr lang="en-US" smtClean="0"/>
              <a:t>7/5/16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83019F-F9BF-A34D-8C79-4D9BCCC84B35}" type="slidenum">
              <a:rPr lang="en-US" smtClean="0"/>
              <a:t>‹#›</a:t>
            </a:fld>
            <a:endParaRPr lang="en-US"/>
          </a:p>
        </p:txBody>
      </p:sp>
    </p:spTree>
    <p:extLst>
      <p:ext uri="{BB962C8B-B14F-4D97-AF65-F5344CB8AC3E}">
        <p14:creationId xmlns:p14="http://schemas.microsoft.com/office/powerpoint/2010/main" val="15352467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jpeg"/><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image" Target="../media/image3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png"/><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9.xml"/><Relationship Id="rId2"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3.JPG"/><Relationship Id="rId4" Type="http://schemas.openxmlformats.org/officeDocument/2006/relationships/image" Target="../media/image44.JPG"/><Relationship Id="rId5" Type="http://schemas.openxmlformats.org/officeDocument/2006/relationships/image" Target="../media/image45.jpg"/><Relationship Id="rId1" Type="http://schemas.openxmlformats.org/officeDocument/2006/relationships/slideLayout" Target="../slideLayouts/slideLayout1.xml"/><Relationship Id="rId2" Type="http://schemas.openxmlformats.org/officeDocument/2006/relationships/image" Target="../media/image4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 Id="rId3"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4" Type="http://schemas.openxmlformats.org/officeDocument/2006/relationships/image" Target="../media/image50.png"/><Relationship Id="rId5" Type="http://schemas.openxmlformats.org/officeDocument/2006/relationships/image" Target="../media/image51.jpg"/><Relationship Id="rId6" Type="http://schemas.openxmlformats.org/officeDocument/2006/relationships/image" Target="../media/image52.png"/><Relationship Id="rId7" Type="http://schemas.openxmlformats.org/officeDocument/2006/relationships/image" Target="../media/image53.png"/><Relationship Id="rId8" Type="http://schemas.openxmlformats.org/officeDocument/2006/relationships/image" Target="../media/image54.png"/><Relationship Id="rId1" Type="http://schemas.openxmlformats.org/officeDocument/2006/relationships/slideLayout" Target="../slideLayouts/slideLayout1.xml"/><Relationship Id="rId2" Type="http://schemas.openxmlformats.org/officeDocument/2006/relationships/image" Target="../media/image4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5" Type="http://schemas.openxmlformats.org/officeDocument/2006/relationships/image" Target="../media/image5.jpg"/><Relationship Id="rId6" Type="http://schemas.openxmlformats.org/officeDocument/2006/relationships/image" Target="../media/image6.jpg"/><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5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 Id="rId3" Type="http://schemas.openxmlformats.org/officeDocument/2006/relationships/image" Target="../media/image6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g"/><Relationship Id="rId5" Type="http://schemas.openxmlformats.org/officeDocument/2006/relationships/image" Target="../media/image11.jpg"/><Relationship Id="rId6"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jpg"/><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Shaklee Requesting </a:t>
            </a:r>
            <a:r>
              <a:rPr lang="is-IS" dirty="0" smtClean="0"/>
              <a:t>…</a:t>
            </a:r>
            <a:endParaRPr lang="en-US" dirty="0"/>
          </a:p>
        </p:txBody>
      </p:sp>
      <p:sp>
        <p:nvSpPr>
          <p:cNvPr id="3" name="Content Placeholder 2"/>
          <p:cNvSpPr>
            <a:spLocks noGrp="1"/>
          </p:cNvSpPr>
          <p:nvPr>
            <p:ph idx="1"/>
          </p:nvPr>
        </p:nvSpPr>
        <p:spPr/>
        <p:txBody>
          <a:bodyPr/>
          <a:lstStyle/>
          <a:p>
            <a:pPr marL="0" indent="0">
              <a:buNone/>
            </a:pPr>
            <a:r>
              <a:rPr lang="en-US" dirty="0" smtClean="0"/>
              <a:t>To send Roger Barnett our 100 Day Plan starting with the first day after Global Conference in Orlando </a:t>
            </a:r>
            <a:r>
              <a:rPr lang="is-IS" dirty="0" smtClean="0"/>
              <a:t>…</a:t>
            </a:r>
          </a:p>
          <a:p>
            <a:pPr marL="0" indent="0">
              <a:buNone/>
            </a:pPr>
            <a:endParaRPr lang="is-IS" dirty="0"/>
          </a:p>
          <a:p>
            <a:pPr marL="0" indent="0">
              <a:buNone/>
            </a:pPr>
            <a:r>
              <a:rPr lang="en-US" dirty="0" smtClean="0"/>
              <a:t>C</a:t>
            </a:r>
            <a:r>
              <a:rPr lang="is-IS" dirty="0" smtClean="0"/>
              <a:t>opy Heather@Shaklee.com</a:t>
            </a:r>
            <a:endParaRPr lang="en-US" dirty="0"/>
          </a:p>
        </p:txBody>
      </p:sp>
    </p:spTree>
    <p:extLst>
      <p:ext uri="{BB962C8B-B14F-4D97-AF65-F5344CB8AC3E}">
        <p14:creationId xmlns:p14="http://schemas.microsoft.com/office/powerpoint/2010/main" val="3484190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271584" cy="1325563"/>
          </a:xfrm>
        </p:spPr>
        <p:txBody>
          <a:bodyPr>
            <a:normAutofit/>
          </a:bodyPr>
          <a:lstStyle/>
          <a:p>
            <a:pPr algn="ctr"/>
            <a:r>
              <a:rPr lang="en-US" sz="4000" dirty="0" smtClean="0"/>
              <a:t>Welcome to Our Virtual Healthy Home, Healthy You Event</a:t>
            </a:r>
            <a:endParaRPr lang="en-US" sz="4000" dirty="0"/>
          </a:p>
        </p:txBody>
      </p:sp>
      <p:sp>
        <p:nvSpPr>
          <p:cNvPr id="3" name="Content Placeholder 2"/>
          <p:cNvSpPr>
            <a:spLocks noGrp="1"/>
          </p:cNvSpPr>
          <p:nvPr>
            <p:ph idx="1"/>
          </p:nvPr>
        </p:nvSpPr>
        <p:spPr>
          <a:xfrm>
            <a:off x="7621202" y="4010025"/>
            <a:ext cx="3732597" cy="1679575"/>
          </a:xfrm>
          <a:ln>
            <a:solidFill>
              <a:schemeClr val="accent1">
                <a:lumMod val="75000"/>
              </a:schemeClr>
            </a:solidFill>
          </a:ln>
        </p:spPr>
        <p:txBody>
          <a:bodyPr/>
          <a:lstStyle/>
          <a:p>
            <a:pPr marL="0" indent="0" algn="ctr">
              <a:buNone/>
            </a:pPr>
            <a:r>
              <a:rPr lang="en-US" dirty="0" smtClean="0"/>
              <a:t>With Ashley McDonald</a:t>
            </a:r>
          </a:p>
          <a:p>
            <a:pPr marL="0" indent="0" algn="ctr">
              <a:buNone/>
            </a:pPr>
            <a:r>
              <a:rPr lang="en-US" dirty="0" smtClean="0"/>
              <a:t>And</a:t>
            </a:r>
          </a:p>
          <a:p>
            <a:pPr marL="0" indent="0" algn="ctr">
              <a:buNone/>
            </a:pPr>
            <a:r>
              <a:rPr lang="en-US" dirty="0" smtClean="0"/>
              <a:t>Katie Odom</a:t>
            </a:r>
            <a:endParaRPr lang="en-US" dirty="0"/>
          </a:p>
        </p:txBody>
      </p:sp>
      <p:pic>
        <p:nvPicPr>
          <p:cNvPr id="4" name="Picture 3"/>
          <p:cNvPicPr>
            <a:picLocks noChangeAspect="1"/>
          </p:cNvPicPr>
          <p:nvPr/>
        </p:nvPicPr>
        <p:blipFill>
          <a:blip r:embed="rId2"/>
          <a:stretch>
            <a:fillRect/>
          </a:stretch>
        </p:blipFill>
        <p:spPr>
          <a:xfrm>
            <a:off x="838201" y="2206986"/>
            <a:ext cx="5632648" cy="3635235"/>
          </a:xfrm>
          <a:prstGeom prst="rect">
            <a:avLst/>
          </a:prstGeom>
        </p:spPr>
      </p:pic>
    </p:spTree>
    <p:extLst>
      <p:ext uri="{BB962C8B-B14F-4D97-AF65-F5344CB8AC3E}">
        <p14:creationId xmlns:p14="http://schemas.microsoft.com/office/powerpoint/2010/main" val="3969281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3191127" cy="1325563"/>
          </a:xfrm>
          <a:ln>
            <a:solidFill>
              <a:schemeClr val="accent1">
                <a:lumMod val="50000"/>
              </a:schemeClr>
            </a:solidFill>
          </a:ln>
        </p:spPr>
        <p:txBody>
          <a:bodyPr/>
          <a:lstStyle/>
          <a:p>
            <a:r>
              <a:rPr lang="en-US" b="1" dirty="0"/>
              <a:t>Introduction</a:t>
            </a:r>
            <a:r>
              <a:rPr lang="en-US" dirty="0"/>
              <a:t>: </a:t>
            </a:r>
          </a:p>
        </p:txBody>
      </p:sp>
      <p:sp>
        <p:nvSpPr>
          <p:cNvPr id="4" name="Oval 3"/>
          <p:cNvSpPr/>
          <p:nvPr/>
        </p:nvSpPr>
        <p:spPr>
          <a:xfrm>
            <a:off x="4511094" y="365125"/>
            <a:ext cx="7423598" cy="6315378"/>
          </a:xfrm>
          <a:prstGeom prst="ellipse">
            <a:avLst/>
          </a:prstGeom>
          <a:solidFill>
            <a:schemeClr val="accent1">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518427" y="1362293"/>
            <a:ext cx="5430833" cy="4089078"/>
          </a:xfrm>
        </p:spPr>
        <p:txBody>
          <a:bodyPr/>
          <a:lstStyle/>
          <a:p>
            <a:pPr marL="0" indent="0">
              <a:buNone/>
            </a:pPr>
            <a:r>
              <a:rPr lang="en-US" dirty="0" smtClean="0"/>
              <a:t>“</a:t>
            </a:r>
            <a:r>
              <a:rPr lang="en-US" dirty="0"/>
              <a:t>I am so excited to be here today because I’m passionate about helping people create healthier lives</a:t>
            </a:r>
            <a:r>
              <a:rPr lang="en-US" dirty="0" smtClean="0"/>
              <a:t>.</a:t>
            </a:r>
          </a:p>
          <a:p>
            <a:pPr marL="0" indent="0">
              <a:buNone/>
            </a:pPr>
            <a:r>
              <a:rPr lang="en-US" dirty="0" smtClean="0"/>
              <a:t> </a:t>
            </a:r>
            <a:r>
              <a:rPr lang="en-US" dirty="0"/>
              <a:t>I am excited to share some stories with you today and to answer your questions and to have the chance to share with you something that has changed my life” </a:t>
            </a:r>
          </a:p>
          <a:p>
            <a:endParaRPr lang="en-US" dirty="0"/>
          </a:p>
        </p:txBody>
      </p:sp>
      <p:sp>
        <p:nvSpPr>
          <p:cNvPr id="5" name="Rectangle 4"/>
          <p:cNvSpPr/>
          <p:nvPr/>
        </p:nvSpPr>
        <p:spPr>
          <a:xfrm>
            <a:off x="463975" y="2228671"/>
            <a:ext cx="3871932" cy="4401205"/>
          </a:xfrm>
          <a:prstGeom prst="rect">
            <a:avLst/>
          </a:prstGeom>
          <a:ln>
            <a:solidFill>
              <a:schemeClr val="accent1">
                <a:lumMod val="75000"/>
              </a:schemeClr>
            </a:solidFill>
          </a:ln>
        </p:spPr>
        <p:txBody>
          <a:bodyPr wrap="square">
            <a:spAutoFit/>
          </a:bodyPr>
          <a:lstStyle/>
          <a:p>
            <a:r>
              <a:rPr lang="en-US" sz="2800" b="1" dirty="0"/>
              <a:t>Welcome</a:t>
            </a:r>
            <a:r>
              <a:rPr lang="en-US" sz="2800" dirty="0"/>
              <a:t>: Thank you for coming</a:t>
            </a:r>
            <a:r>
              <a:rPr lang="en-US" sz="2800" dirty="0" smtClean="0"/>
              <a:t>.</a:t>
            </a:r>
          </a:p>
          <a:p>
            <a:r>
              <a:rPr lang="en-US" sz="2800" dirty="0" smtClean="0"/>
              <a:t> </a:t>
            </a:r>
            <a:r>
              <a:rPr lang="en-US" sz="2800" dirty="0"/>
              <a:t>(General introduction of yourself and how you know the hostess or </a:t>
            </a:r>
            <a:r>
              <a:rPr lang="en-US" sz="2800" dirty="0" err="1"/>
              <a:t>downline</a:t>
            </a:r>
            <a:r>
              <a:rPr lang="en-US" sz="2800" dirty="0"/>
              <a:t>)</a:t>
            </a:r>
            <a:r>
              <a:rPr lang="en-US" sz="2800" dirty="0" smtClean="0"/>
              <a:t>*</a:t>
            </a:r>
          </a:p>
          <a:p>
            <a:endParaRPr lang="en-US" sz="2800" dirty="0"/>
          </a:p>
          <a:p>
            <a:r>
              <a:rPr lang="en-US" sz="2800" dirty="0"/>
              <a:t>Pass out product guides and interest sheets</a:t>
            </a:r>
            <a:br>
              <a:rPr lang="en-US" sz="2800" dirty="0"/>
            </a:br>
            <a:endParaRPr lang="en-US" sz="2800" dirty="0"/>
          </a:p>
        </p:txBody>
      </p:sp>
      <p:sp>
        <p:nvSpPr>
          <p:cNvPr id="6" name="Rectangle 5"/>
          <p:cNvSpPr/>
          <p:nvPr/>
        </p:nvSpPr>
        <p:spPr>
          <a:xfrm>
            <a:off x="5978294" y="5148330"/>
            <a:ext cx="5233747" cy="1569660"/>
          </a:xfrm>
          <a:prstGeom prst="rect">
            <a:avLst/>
          </a:prstGeom>
          <a:ln>
            <a:solidFill>
              <a:schemeClr val="accent1">
                <a:lumMod val="50000"/>
              </a:schemeClr>
            </a:solidFill>
          </a:ln>
        </p:spPr>
        <p:txBody>
          <a:bodyPr wrap="square">
            <a:spAutoFit/>
          </a:bodyPr>
          <a:lstStyle/>
          <a:p>
            <a:pPr algn="ctr"/>
            <a:r>
              <a:rPr lang="en-US" sz="2400" b="1" dirty="0"/>
              <a:t>Hostess gift:</a:t>
            </a:r>
            <a:r>
              <a:rPr lang="en-US" sz="2400" dirty="0"/>
              <a:t> “In appreciation for having you all here, I am giving [hostess] [promotion or product]</a:t>
            </a:r>
          </a:p>
          <a:p>
            <a:r>
              <a:rPr lang="en-US" sz="2400" dirty="0"/>
              <a:t> </a:t>
            </a:r>
            <a:r>
              <a:rPr lang="en-US" sz="2400" dirty="0" err="1" smtClean="0"/>
              <a:t>ashley</a:t>
            </a:r>
            <a:endParaRPr lang="en-US" sz="2400" dirty="0"/>
          </a:p>
        </p:txBody>
      </p:sp>
    </p:spTree>
    <p:extLst>
      <p:ext uri="{BB962C8B-B14F-4D97-AF65-F5344CB8AC3E}">
        <p14:creationId xmlns:p14="http://schemas.microsoft.com/office/powerpoint/2010/main" val="106023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836"/>
            <a:ext cx="3015939" cy="1036031"/>
          </a:xfrm>
        </p:spPr>
        <p:txBody>
          <a:bodyPr>
            <a:normAutofit/>
          </a:bodyPr>
          <a:lstStyle/>
          <a:p>
            <a:r>
              <a:rPr lang="en-US" sz="4000" b="1" dirty="0"/>
              <a:t>Overview: </a:t>
            </a:r>
            <a:endParaRPr lang="en-US" sz="4000" dirty="0"/>
          </a:p>
        </p:txBody>
      </p:sp>
      <p:sp>
        <p:nvSpPr>
          <p:cNvPr id="3" name="Content Placeholder 2"/>
          <p:cNvSpPr>
            <a:spLocks noGrp="1"/>
          </p:cNvSpPr>
          <p:nvPr>
            <p:ph idx="1"/>
          </p:nvPr>
        </p:nvSpPr>
        <p:spPr>
          <a:xfrm>
            <a:off x="444027" y="1050867"/>
            <a:ext cx="6566374" cy="5626515"/>
          </a:xfrm>
        </p:spPr>
        <p:txBody>
          <a:bodyPr>
            <a:normAutofit/>
          </a:bodyPr>
          <a:lstStyle/>
          <a:p>
            <a:pPr marL="0" indent="0">
              <a:buNone/>
            </a:pPr>
            <a:r>
              <a:rPr lang="en-US" sz="2400" dirty="0" smtClean="0"/>
              <a:t>“</a:t>
            </a:r>
            <a:r>
              <a:rPr lang="en-US" sz="2400" dirty="0"/>
              <a:t>First, I want to give you a basic overview of what our night will look like so you know what to expect. </a:t>
            </a:r>
            <a:br>
              <a:rPr lang="en-US" sz="2400" dirty="0"/>
            </a:br>
            <a:r>
              <a:rPr lang="en-US" sz="2400" dirty="0"/>
              <a:t>First, I am going to share my Shaklee story</a:t>
            </a:r>
          </a:p>
          <a:p>
            <a:r>
              <a:rPr lang="en-US" sz="2400" dirty="0"/>
              <a:t>Then, [hostess or </a:t>
            </a:r>
            <a:r>
              <a:rPr lang="en-US" sz="2400" dirty="0" err="1"/>
              <a:t>downline</a:t>
            </a:r>
            <a:r>
              <a:rPr lang="en-US" sz="2400" dirty="0"/>
              <a:t> if applicable] will share her Shaklee story</a:t>
            </a:r>
          </a:p>
          <a:p>
            <a:r>
              <a:rPr lang="en-US" sz="2400" dirty="0"/>
              <a:t>After that I am going to share a little about Shaklee as a company because that is very important to know who Shaklee is and why I trust them enough to share them with you.</a:t>
            </a:r>
          </a:p>
          <a:p>
            <a:r>
              <a:rPr lang="en-US" sz="2400" dirty="0"/>
              <a:t>Then I will share a little about the products</a:t>
            </a:r>
          </a:p>
          <a:p>
            <a:r>
              <a:rPr lang="en-US" sz="2400" dirty="0"/>
              <a:t>And finally we will have a drawing for a door prize</a:t>
            </a:r>
            <a:r>
              <a:rPr lang="en-US" sz="2400" dirty="0" smtClean="0"/>
              <a:t>.		</a:t>
            </a:r>
            <a:r>
              <a:rPr lang="en-US" dirty="0" smtClean="0"/>
              <a:t>	</a:t>
            </a:r>
            <a:r>
              <a:rPr lang="en-US" dirty="0" err="1" smtClean="0"/>
              <a:t>ashley</a:t>
            </a:r>
            <a:endParaRPr lang="en-US" dirty="0"/>
          </a:p>
          <a:p>
            <a:pPr marL="0" indent="0">
              <a:buNone/>
            </a:pPr>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99837" y="-338667"/>
            <a:ext cx="2522938" cy="4225359"/>
          </a:xfrm>
          <a:prstGeom prst="rect">
            <a:avLst/>
          </a:prstGeom>
          <a:scene3d>
            <a:camera prst="orthographicFront">
              <a:rot lat="0" lon="0" rev="16200000"/>
            </a:camera>
            <a:lightRig rig="threePt" dir="t"/>
          </a:scene3d>
        </p:spPr>
      </p:pic>
      <p:pic>
        <p:nvPicPr>
          <p:cNvPr id="5" name="Picture 4"/>
          <p:cNvPicPr>
            <a:picLocks noChangeAspect="1"/>
          </p:cNvPicPr>
          <p:nvPr/>
        </p:nvPicPr>
        <p:blipFill rotWithShape="1">
          <a:blip r:embed="rId3"/>
          <a:srcRect l="-8965" t="17853" r="11790" b="-13324"/>
          <a:stretch/>
        </p:blipFill>
        <p:spPr>
          <a:xfrm>
            <a:off x="7809992" y="3237654"/>
            <a:ext cx="2999232" cy="3931920"/>
          </a:xfrm>
          <a:prstGeom prst="rect">
            <a:avLst/>
          </a:prstGeom>
        </p:spPr>
      </p:pic>
    </p:spTree>
    <p:extLst>
      <p:ext uri="{BB962C8B-B14F-4D97-AF65-F5344CB8AC3E}">
        <p14:creationId xmlns:p14="http://schemas.microsoft.com/office/powerpoint/2010/main" val="2550456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3520" y="415968"/>
            <a:ext cx="5489555" cy="6195735"/>
          </a:xfrm>
        </p:spPr>
        <p:txBody>
          <a:bodyPr>
            <a:normAutofit fontScale="92500"/>
          </a:bodyPr>
          <a:lstStyle/>
          <a:p>
            <a:r>
              <a:rPr lang="en-US" sz="2400" dirty="0" smtClean="0"/>
              <a:t>“Please </a:t>
            </a:r>
            <a:r>
              <a:rPr lang="en-US" sz="2400" dirty="0"/>
              <a:t>ASK QUESTIONS </a:t>
            </a:r>
            <a:r>
              <a:rPr lang="en-US" sz="2400" dirty="0" smtClean="0"/>
              <a:t>and comment as we go. </a:t>
            </a:r>
            <a:r>
              <a:rPr lang="en-US" sz="2400" dirty="0"/>
              <a:t>This event is meant to be a discussion and not a lecture. I am going to move quickly because I know your time is valuable and I won’t be covering every product. Stop me if you’d like to ask questions about a particular health issue or need or product.” </a:t>
            </a:r>
          </a:p>
          <a:p>
            <a:r>
              <a:rPr lang="en-US" sz="2400" i="1" dirty="0"/>
              <a:t>(Throughout the meeting and as they ask questions, I remind them to make notes for me on the interest sheet—to send them additional information on a particular product or health concern</a:t>
            </a:r>
            <a:r>
              <a:rPr lang="en-US" sz="2400" i="1" dirty="0" smtClean="0"/>
              <a:t>)</a:t>
            </a:r>
            <a:endParaRPr lang="en-US" sz="2400" i="1" dirty="0"/>
          </a:p>
          <a:p>
            <a:r>
              <a:rPr lang="en-US" sz="2400" b="1" dirty="0"/>
              <a:t>Guest Introduction</a:t>
            </a:r>
            <a:r>
              <a:rPr lang="en-US" sz="2400" dirty="0"/>
              <a:t>: “Now we are going to </a:t>
            </a:r>
            <a:r>
              <a:rPr lang="en-US" sz="2400" dirty="0" smtClean="0"/>
              <a:t>go </a:t>
            </a:r>
            <a:r>
              <a:rPr lang="en-US" sz="2400" dirty="0"/>
              <a:t>around and please introduce yourself and let us know why you came here today.” (This is very important to help gauge what products and features of the company to focus on as well as information to engage people during the conversation.</a:t>
            </a:r>
            <a:r>
              <a:rPr lang="en-US" sz="2400" dirty="0" smtClean="0"/>
              <a:t>)     </a:t>
            </a:r>
            <a:r>
              <a:rPr lang="en-US" sz="2400" dirty="0" err="1" smtClean="0"/>
              <a:t>ashley</a:t>
            </a:r>
            <a:endParaRPr lang="en-US" sz="2400" dirty="0"/>
          </a:p>
          <a:p>
            <a:endParaRPr lang="en-US" dirty="0"/>
          </a:p>
        </p:txBody>
      </p:sp>
      <p:sp>
        <p:nvSpPr>
          <p:cNvPr id="6" name="Rectangle 5"/>
          <p:cNvSpPr/>
          <p:nvPr/>
        </p:nvSpPr>
        <p:spPr>
          <a:xfrm>
            <a:off x="6120057" y="425393"/>
            <a:ext cx="5725525" cy="6186310"/>
          </a:xfrm>
          <a:prstGeom prst="rect">
            <a:avLst/>
          </a:prstGeom>
          <a:ln>
            <a:solidFill>
              <a:schemeClr val="accent1">
                <a:lumMod val="50000"/>
              </a:schemeClr>
            </a:solidFill>
          </a:ln>
        </p:spPr>
        <p:txBody>
          <a:bodyPr wrap="square">
            <a:spAutoFit/>
          </a:bodyPr>
          <a:lstStyle/>
          <a:p>
            <a:r>
              <a:rPr lang="en-US" b="1" dirty="0"/>
              <a:t>FREE HEALTH CONSULT</a:t>
            </a:r>
          </a:p>
          <a:p>
            <a:r>
              <a:rPr lang="en-US" dirty="0"/>
              <a:t> </a:t>
            </a:r>
          </a:p>
          <a:p>
            <a:pPr>
              <a:lnSpc>
                <a:spcPct val="50000"/>
              </a:lnSpc>
            </a:pPr>
            <a:r>
              <a:rPr lang="en-US" dirty="0"/>
              <a:t>Name </a:t>
            </a:r>
            <a:r>
              <a:rPr lang="en-US" dirty="0" smtClean="0"/>
              <a:t>_________________________________</a:t>
            </a:r>
            <a:endParaRPr lang="en-US" dirty="0"/>
          </a:p>
          <a:p>
            <a:pPr>
              <a:lnSpc>
                <a:spcPct val="50000"/>
              </a:lnSpc>
            </a:pPr>
            <a:r>
              <a:rPr lang="en-US" dirty="0"/>
              <a:t> </a:t>
            </a:r>
          </a:p>
          <a:p>
            <a:pPr>
              <a:lnSpc>
                <a:spcPct val="50000"/>
              </a:lnSpc>
            </a:pPr>
            <a:r>
              <a:rPr lang="en-US" dirty="0"/>
              <a:t>Address </a:t>
            </a:r>
            <a:r>
              <a:rPr lang="en-US" dirty="0" smtClean="0"/>
              <a:t>________________________________</a:t>
            </a:r>
            <a:endParaRPr lang="en-US" dirty="0"/>
          </a:p>
          <a:p>
            <a:pPr>
              <a:lnSpc>
                <a:spcPct val="50000"/>
              </a:lnSpc>
            </a:pPr>
            <a:r>
              <a:rPr lang="en-US" dirty="0"/>
              <a:t> </a:t>
            </a:r>
          </a:p>
          <a:p>
            <a:pPr>
              <a:lnSpc>
                <a:spcPct val="50000"/>
              </a:lnSpc>
            </a:pPr>
            <a:r>
              <a:rPr lang="en-US" dirty="0"/>
              <a:t>City, State, </a:t>
            </a:r>
            <a:r>
              <a:rPr lang="en-US" dirty="0" smtClean="0"/>
              <a:t>Zip____________________________</a:t>
            </a:r>
            <a:endParaRPr lang="en-US" dirty="0"/>
          </a:p>
          <a:p>
            <a:pPr>
              <a:lnSpc>
                <a:spcPct val="50000"/>
              </a:lnSpc>
            </a:pPr>
            <a:r>
              <a:rPr lang="en-US" dirty="0"/>
              <a:t> </a:t>
            </a:r>
          </a:p>
          <a:p>
            <a:pPr>
              <a:lnSpc>
                <a:spcPct val="50000"/>
              </a:lnSpc>
            </a:pPr>
            <a:r>
              <a:rPr lang="en-US" dirty="0"/>
              <a:t>Phone </a:t>
            </a:r>
            <a:r>
              <a:rPr lang="en-US" dirty="0" smtClean="0"/>
              <a:t>_________________________________</a:t>
            </a:r>
            <a:endParaRPr lang="en-US" dirty="0"/>
          </a:p>
          <a:p>
            <a:pPr>
              <a:lnSpc>
                <a:spcPct val="50000"/>
              </a:lnSpc>
            </a:pPr>
            <a:r>
              <a:rPr lang="en-US" dirty="0"/>
              <a:t> </a:t>
            </a:r>
          </a:p>
          <a:p>
            <a:pPr>
              <a:lnSpc>
                <a:spcPct val="50000"/>
              </a:lnSpc>
            </a:pPr>
            <a:r>
              <a:rPr lang="en-US" dirty="0"/>
              <a:t>E-</a:t>
            </a:r>
            <a:r>
              <a:rPr lang="en-US" dirty="0" smtClean="0"/>
              <a:t>mail___________________________________ </a:t>
            </a:r>
            <a:endParaRPr lang="en-US" dirty="0"/>
          </a:p>
          <a:p>
            <a:pPr>
              <a:lnSpc>
                <a:spcPct val="50000"/>
              </a:lnSpc>
            </a:pPr>
            <a:r>
              <a:rPr lang="en-US" b="1" i="1" dirty="0"/>
              <a:t> </a:t>
            </a:r>
            <a:endParaRPr lang="en-US" dirty="0"/>
          </a:p>
          <a:p>
            <a:r>
              <a:rPr lang="en-US" b="1" i="1" u="sng" dirty="0"/>
              <a:t>Check off any areas you would like more info on</a:t>
            </a:r>
            <a:r>
              <a:rPr lang="en-US" b="1" i="1" u="sng" dirty="0" smtClean="0"/>
              <a:t>:</a:t>
            </a:r>
            <a:endParaRPr lang="en-US" dirty="0"/>
          </a:p>
          <a:p>
            <a:r>
              <a:rPr lang="en-US" dirty="0"/>
              <a:t> </a:t>
            </a:r>
          </a:p>
          <a:p>
            <a:r>
              <a:rPr lang="en-US" dirty="0"/>
              <a:t>__ Women’s Health		__Men’s Health </a:t>
            </a:r>
          </a:p>
          <a:p>
            <a:r>
              <a:rPr lang="en-US" dirty="0"/>
              <a:t>__ More ENERGY 		</a:t>
            </a:r>
            <a:r>
              <a:rPr lang="en-US" dirty="0" smtClean="0"/>
              <a:t>	__Memory </a:t>
            </a:r>
            <a:endParaRPr lang="en-US" dirty="0"/>
          </a:p>
          <a:p>
            <a:r>
              <a:rPr lang="en-US" b="1" dirty="0"/>
              <a:t>__ </a:t>
            </a:r>
            <a:r>
              <a:rPr lang="en-US" dirty="0"/>
              <a:t>Feeling YOUNGER		__Toning Up</a:t>
            </a:r>
          </a:p>
          <a:p>
            <a:r>
              <a:rPr lang="en-US" dirty="0"/>
              <a:t>__Immunity &amp; Allergies 	</a:t>
            </a:r>
            <a:r>
              <a:rPr lang="en-US" dirty="0" smtClean="0"/>
              <a:t>	__Digestive </a:t>
            </a:r>
            <a:r>
              <a:rPr lang="en-US" dirty="0"/>
              <a:t>Health </a:t>
            </a:r>
          </a:p>
          <a:p>
            <a:r>
              <a:rPr lang="en-US" b="1" dirty="0"/>
              <a:t>__ </a:t>
            </a:r>
            <a:r>
              <a:rPr lang="en-US" dirty="0"/>
              <a:t>Stress/Anxiety/Mood		__Sports Nutrition </a:t>
            </a:r>
          </a:p>
          <a:p>
            <a:r>
              <a:rPr lang="en-US" dirty="0"/>
              <a:t>__Healthy Weight Loss		__Joint Problems </a:t>
            </a:r>
          </a:p>
          <a:p>
            <a:r>
              <a:rPr lang="en-US" dirty="0"/>
              <a:t>__Nontoxic Cleaners		__Sleeping Issues </a:t>
            </a:r>
          </a:p>
          <a:p>
            <a:r>
              <a:rPr lang="en-US" dirty="0"/>
              <a:t>__Prenatal/Nursing 		__Natural Skincare </a:t>
            </a:r>
          </a:p>
          <a:p>
            <a:r>
              <a:rPr lang="en-US" dirty="0"/>
              <a:t>__PMS and/or Menopause </a:t>
            </a:r>
            <a:r>
              <a:rPr lang="en-US" dirty="0" smtClean="0"/>
              <a:t>	</a:t>
            </a:r>
            <a:r>
              <a:rPr lang="en-US" dirty="0"/>
              <a:t>	__Blood Pressure </a:t>
            </a:r>
          </a:p>
          <a:p>
            <a:r>
              <a:rPr lang="en-US" dirty="0"/>
              <a:t>__Children’s Health 		__OTHER</a:t>
            </a:r>
          </a:p>
          <a:p>
            <a:r>
              <a:rPr lang="en-US" dirty="0"/>
              <a:t> </a:t>
            </a:r>
          </a:p>
          <a:p>
            <a:r>
              <a:rPr lang="en-US" dirty="0"/>
              <a:t>__</a:t>
            </a:r>
            <a:r>
              <a:rPr lang="en-US" b="1" dirty="0"/>
              <a:t>Earning EXTRA Income Sharing SHAKLEE</a:t>
            </a:r>
            <a:endParaRPr lang="en-US" dirty="0"/>
          </a:p>
          <a:p>
            <a:r>
              <a:rPr lang="en-US" b="1" dirty="0"/>
              <a:t> </a:t>
            </a:r>
            <a:endParaRPr lang="en-US" dirty="0"/>
          </a:p>
        </p:txBody>
      </p:sp>
    </p:spTree>
    <p:extLst>
      <p:ext uri="{BB962C8B-B14F-4D97-AF65-F5344CB8AC3E}">
        <p14:creationId xmlns:p14="http://schemas.microsoft.com/office/powerpoint/2010/main" val="296215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3" descr="15-416_2015_OppPres_p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5503334" y="224136"/>
            <a:ext cx="6096000" cy="1877437"/>
          </a:xfrm>
          <a:prstGeom prst="rect">
            <a:avLst/>
          </a:prstGeom>
        </p:spPr>
        <p:txBody>
          <a:bodyPr>
            <a:spAutoFit/>
          </a:bodyPr>
          <a:lstStyle/>
          <a:p>
            <a:r>
              <a:rPr lang="en-US" sz="2400" b="1" dirty="0"/>
              <a:t>My Story </a:t>
            </a:r>
            <a:r>
              <a:rPr lang="en-US" sz="2400" dirty="0"/>
              <a:t>(In my story I include how and why I started a Shaklee business, my success, and that it is available to anyone</a:t>
            </a:r>
            <a:r>
              <a:rPr lang="en-US" sz="2400" dirty="0" smtClean="0"/>
              <a:t>)</a:t>
            </a:r>
          </a:p>
          <a:p>
            <a:endParaRPr lang="en-US" sz="2400" dirty="0"/>
          </a:p>
          <a:p>
            <a:r>
              <a:rPr lang="en-US" sz="2000" dirty="0" smtClean="0"/>
              <a:t>(Hostess </a:t>
            </a:r>
            <a:r>
              <a:rPr lang="en-US" sz="2000" dirty="0"/>
              <a:t>or </a:t>
            </a:r>
            <a:r>
              <a:rPr lang="en-US" sz="2000" dirty="0" err="1"/>
              <a:t>Downline</a:t>
            </a:r>
            <a:r>
              <a:rPr lang="en-US" sz="2000" dirty="0"/>
              <a:t> </a:t>
            </a:r>
            <a:r>
              <a:rPr lang="en-US" sz="2000" dirty="0" smtClean="0"/>
              <a:t>Story)</a:t>
            </a:r>
            <a:endParaRPr lang="en-US" sz="2000" dirty="0"/>
          </a:p>
        </p:txBody>
      </p:sp>
    </p:spTree>
    <p:extLst>
      <p:ext uri="{BB962C8B-B14F-4D97-AF65-F5344CB8AC3E}">
        <p14:creationId xmlns:p14="http://schemas.microsoft.com/office/powerpoint/2010/main" val="35529166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15-416_2015_OppPres_p1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34"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 y="3672418"/>
            <a:ext cx="3748617" cy="3712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5" name="TextBox 2"/>
          <p:cNvSpPr txBox="1">
            <a:spLocks noChangeArrowheads="1"/>
          </p:cNvSpPr>
          <p:nvPr/>
        </p:nvSpPr>
        <p:spPr bwMode="auto">
          <a:xfrm>
            <a:off x="211667" y="6337300"/>
            <a:ext cx="298451" cy="49318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17" tIns="60958" rIns="121917" bIns="60958">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endParaRPr lang="en-US" sz="2400"/>
          </a:p>
        </p:txBody>
      </p:sp>
    </p:spTree>
    <p:extLst>
      <p:ext uri="{BB962C8B-B14F-4D97-AF65-F5344CB8AC3E}">
        <p14:creationId xmlns:p14="http://schemas.microsoft.com/office/powerpoint/2010/main" val="18752220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1" descr="15-416_2015_OppPres_p13.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932978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86535" y="3890433"/>
            <a:ext cx="3613882" cy="23918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0" name="Picture 2" descr="https://scontent-ord1-1.xx.fbcdn.net/hphotos-xpf1/v/t1.0-9/12243499_10153752280935948_7336549835902013702_n.jpg?oh=f58321211c68999c2f53e86b75e2e839&amp;oe=572EEE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52400"/>
            <a:ext cx="8022167" cy="63076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651" name="Picture 2"/>
          <p:cNvPicPr>
            <a:picLocks noChangeAspect="1"/>
          </p:cNvPicPr>
          <p:nvPr/>
        </p:nvPicPr>
        <p:blipFill>
          <a:blip r:embed="rId4">
            <a:extLst>
              <a:ext uri="{28A0092B-C50C-407E-A947-70E740481C1C}">
                <a14:useLocalDpi xmlns:a14="http://schemas.microsoft.com/office/drawing/2010/main" val="0"/>
              </a:ext>
            </a:extLst>
          </a:blip>
          <a:srcRect t="16045"/>
          <a:stretch>
            <a:fillRect/>
          </a:stretch>
        </p:blipFill>
        <p:spPr bwMode="auto">
          <a:xfrm>
            <a:off x="7450667" y="524933"/>
            <a:ext cx="4741333" cy="2929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67740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descr="15-416_2015_OppPres_p1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857706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15-416_2015_OppPres_p10.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5198533" y="0"/>
            <a:ext cx="6993467" cy="68580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17" tIns="60958" rIns="121917" bIns="60958" anchor="ctr"/>
          <a:lstStyle/>
          <a:p>
            <a:pPr algn="ctr"/>
            <a:endParaRPr lang="en-US">
              <a:solidFill>
                <a:srgbClr val="FFFFFF"/>
              </a:solidFill>
              <a:latin typeface="Calibri" charset="0"/>
              <a:ea typeface="MS PGothic" charset="0"/>
              <a:cs typeface="MS PGothic" charset="0"/>
            </a:endParaRPr>
          </a:p>
        </p:txBody>
      </p:sp>
      <p:sp>
        <p:nvSpPr>
          <p:cNvPr id="3" name="Rectangle 2"/>
          <p:cNvSpPr/>
          <p:nvPr/>
        </p:nvSpPr>
        <p:spPr>
          <a:xfrm>
            <a:off x="224367" y="1236133"/>
            <a:ext cx="5086351" cy="562186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17" tIns="60958" rIns="121917" bIns="60958" anchor="ctr"/>
          <a:lstStyle/>
          <a:p>
            <a:pPr algn="ctr"/>
            <a:endParaRPr lang="en-US">
              <a:solidFill>
                <a:srgbClr val="FFFFFF"/>
              </a:solidFill>
              <a:latin typeface="Calibri" charset="0"/>
              <a:ea typeface="MS PGothic" charset="0"/>
              <a:cs typeface="MS PGothic" charset="0"/>
            </a:endParaRPr>
          </a:p>
        </p:txBody>
      </p:sp>
      <p:pic>
        <p:nvPicPr>
          <p:cNvPr id="36868"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0634" y="1441451"/>
            <a:ext cx="4741333" cy="49085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6472767" y="5403851"/>
            <a:ext cx="4442884" cy="1107016"/>
          </a:xfrm>
          <a:prstGeom prst="rect">
            <a:avLst/>
          </a:prstGeom>
          <a:noFill/>
        </p:spPr>
        <p:txBody>
          <a:bodyPr lIns="121917" tIns="60958" rIns="121917" bIns="60958">
            <a:spAutoFit/>
          </a:bodyPr>
          <a:lstStyle>
            <a:lvl1pPr>
              <a:defRPr>
                <a:solidFill>
                  <a:schemeClr val="tx1"/>
                </a:solidFill>
                <a:latin typeface="Calibri" charset="0"/>
                <a:ea typeface="MS PGothic" charset="0"/>
                <a:cs typeface="MS PGothic" charset="0"/>
              </a:defRPr>
            </a:lvl1pPr>
            <a:lvl2pPr marL="742950" indent="-285750">
              <a:defRPr>
                <a:solidFill>
                  <a:schemeClr val="tx1"/>
                </a:solidFill>
                <a:latin typeface="Calibri" charset="0"/>
                <a:ea typeface="MS PGothic" charset="0"/>
                <a:cs typeface="MS PGothic" charset="0"/>
              </a:defRPr>
            </a:lvl2pPr>
            <a:lvl3pPr marL="1143000" indent="-228600">
              <a:defRPr>
                <a:solidFill>
                  <a:schemeClr val="tx1"/>
                </a:solidFill>
                <a:latin typeface="Calibri" charset="0"/>
                <a:ea typeface="MS PGothic" charset="0"/>
                <a:cs typeface="MS PGothic" charset="0"/>
              </a:defRPr>
            </a:lvl3pPr>
            <a:lvl4pPr marL="1600200" indent="-228600">
              <a:defRPr>
                <a:solidFill>
                  <a:schemeClr val="tx1"/>
                </a:solidFill>
                <a:latin typeface="Calibri" charset="0"/>
                <a:ea typeface="MS PGothic" charset="0"/>
                <a:cs typeface="MS PGothic" charset="0"/>
              </a:defRPr>
            </a:lvl4pPr>
            <a:lvl5pPr marL="2057400" indent="-228600">
              <a:defRPr>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Calibri" charset="0"/>
                <a:ea typeface="MS PGothic" charset="0"/>
                <a:cs typeface="MS PGothic" charset="0"/>
              </a:defRPr>
            </a:lvl9pPr>
          </a:lstStyle>
          <a:p>
            <a:pPr algn="ctr"/>
            <a:r>
              <a:rPr lang="en-US" sz="3200" b="1">
                <a:effectLst>
                  <a:outerShdw blurRad="38100" dist="38100" dir="2700000" algn="tl">
                    <a:srgbClr val="DDDDDD"/>
                  </a:outerShdw>
                </a:effectLst>
              </a:rPr>
              <a:t>Why not all vitamins are created equally…</a:t>
            </a:r>
          </a:p>
        </p:txBody>
      </p:sp>
      <p:pic>
        <p:nvPicPr>
          <p:cNvPr id="36870"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8367" y="457200"/>
            <a:ext cx="6273800" cy="4648200"/>
          </a:xfrm>
          <a:prstGeom prst="rect">
            <a:avLst/>
          </a:prstGeom>
          <a:noFill/>
          <a:ln w="9525">
            <a:solidFill>
              <a:srgbClr val="00B050"/>
            </a:solidFill>
            <a:miter lim="800000"/>
            <a:headEnd/>
            <a:tailEnd/>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48168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06-29 at 6.09.58 PM.png"/>
          <p:cNvPicPr>
            <a:picLocks noChangeAspect="1"/>
          </p:cNvPicPr>
          <p:nvPr/>
        </p:nvPicPr>
        <p:blipFill>
          <a:blip r:embed="rId2"/>
          <a:stretch>
            <a:fillRect/>
          </a:stretch>
        </p:blipFill>
        <p:spPr>
          <a:xfrm>
            <a:off x="194096" y="298033"/>
            <a:ext cx="4445637" cy="3032162"/>
          </a:xfrm>
          <a:prstGeom prst="rect">
            <a:avLst/>
          </a:prstGeom>
          <a:ln w="57150" cmpd="sng">
            <a:solidFill>
              <a:schemeClr val="accent5">
                <a:lumMod val="60000"/>
                <a:lumOff val="40000"/>
              </a:schemeClr>
            </a:solidFill>
          </a:ln>
        </p:spPr>
      </p:pic>
      <p:sp>
        <p:nvSpPr>
          <p:cNvPr id="5" name="TextBox 4"/>
          <p:cNvSpPr txBox="1"/>
          <p:nvPr/>
        </p:nvSpPr>
        <p:spPr>
          <a:xfrm>
            <a:off x="5879487" y="298033"/>
            <a:ext cx="5921592" cy="1200328"/>
          </a:xfrm>
          <a:prstGeom prst="rect">
            <a:avLst/>
          </a:prstGeom>
          <a:noFill/>
        </p:spPr>
        <p:txBody>
          <a:bodyPr wrap="square" rtlCol="0">
            <a:spAutoFit/>
          </a:bodyPr>
          <a:lstStyle/>
          <a:p>
            <a:pPr algn="ctr"/>
            <a:r>
              <a:rPr lang="en-US" sz="2400" dirty="0" smtClean="0"/>
              <a:t>In Home Events with </a:t>
            </a:r>
          </a:p>
          <a:p>
            <a:pPr algn="ctr"/>
            <a:r>
              <a:rPr lang="en-US" sz="2400" dirty="0" smtClean="0"/>
              <a:t>Stephanie Miller, Stephanie Bruce &amp; </a:t>
            </a:r>
            <a:r>
              <a:rPr lang="en-US" sz="2400" dirty="0" err="1" smtClean="0"/>
              <a:t>Renae</a:t>
            </a:r>
            <a:r>
              <a:rPr lang="en-US" sz="2400" dirty="0" smtClean="0"/>
              <a:t> </a:t>
            </a:r>
            <a:r>
              <a:rPr lang="en-US" sz="2400" dirty="0" err="1" smtClean="0"/>
              <a:t>Karcher</a:t>
            </a:r>
            <a:endParaRPr lang="en-US" sz="2400" dirty="0"/>
          </a:p>
        </p:txBody>
      </p:sp>
      <p:sp>
        <p:nvSpPr>
          <p:cNvPr id="6" name="TextBox 5"/>
          <p:cNvSpPr txBox="1"/>
          <p:nvPr/>
        </p:nvSpPr>
        <p:spPr>
          <a:xfrm>
            <a:off x="194096" y="3654145"/>
            <a:ext cx="6544443" cy="2585323"/>
          </a:xfrm>
          <a:prstGeom prst="rect">
            <a:avLst/>
          </a:prstGeom>
          <a:noFill/>
        </p:spPr>
        <p:txBody>
          <a:bodyPr wrap="square" rtlCol="0">
            <a:spAutoFit/>
          </a:bodyPr>
          <a:lstStyle/>
          <a:p>
            <a:pPr algn="ctr"/>
            <a:r>
              <a:rPr lang="en-US" b="1" dirty="0" smtClean="0"/>
              <a:t>Event Schedule:</a:t>
            </a:r>
          </a:p>
          <a:p>
            <a:r>
              <a:rPr lang="en-US" dirty="0" smtClean="0"/>
              <a:t>-Welcome &amp; Mingle while filling out Symptoms Assessment form</a:t>
            </a:r>
          </a:p>
          <a:p>
            <a:r>
              <a:rPr lang="en-US" dirty="0" smtClean="0"/>
              <a:t>-Ice Breaker: Introduce yourself and share what interests you from the SA form</a:t>
            </a:r>
          </a:p>
          <a:p>
            <a:r>
              <a:rPr lang="en-US" dirty="0" smtClean="0"/>
              <a:t>-Start on page of Product Catalogue and share about each product along with personal testimonies throughout the entire catalogue</a:t>
            </a:r>
          </a:p>
          <a:p>
            <a:r>
              <a:rPr lang="en-US" dirty="0" smtClean="0"/>
              <a:t>-Gift Drawing of cleaning products for orders with 50 &amp; 100 PV</a:t>
            </a:r>
          </a:p>
          <a:p>
            <a:r>
              <a:rPr lang="en-US" dirty="0" smtClean="0"/>
              <a:t>-Raffle Drawing</a:t>
            </a:r>
          </a:p>
          <a:p>
            <a:endParaRPr lang="en-US" dirty="0"/>
          </a:p>
        </p:txBody>
      </p:sp>
      <p:sp>
        <p:nvSpPr>
          <p:cNvPr id="7" name="TextBox 6"/>
          <p:cNvSpPr txBox="1"/>
          <p:nvPr/>
        </p:nvSpPr>
        <p:spPr>
          <a:xfrm>
            <a:off x="7395113" y="4924026"/>
            <a:ext cx="4405967" cy="1754327"/>
          </a:xfrm>
          <a:prstGeom prst="rect">
            <a:avLst/>
          </a:prstGeom>
          <a:noFill/>
        </p:spPr>
        <p:txBody>
          <a:bodyPr wrap="square" rtlCol="0">
            <a:spAutoFit/>
          </a:bodyPr>
          <a:lstStyle/>
          <a:p>
            <a:pPr algn="ctr"/>
            <a:r>
              <a:rPr lang="en-US" b="1" dirty="0" smtClean="0"/>
              <a:t>Raffle Drawing:</a:t>
            </a:r>
          </a:p>
          <a:p>
            <a:r>
              <a:rPr lang="en-US" dirty="0" smtClean="0"/>
              <a:t>Receive tickets for the following:</a:t>
            </a:r>
          </a:p>
          <a:p>
            <a:pPr marL="342900" indent="-342900">
              <a:buAutoNum type="arabicPeriod"/>
            </a:pPr>
            <a:r>
              <a:rPr lang="en-US" dirty="0" smtClean="0"/>
              <a:t>Attending</a:t>
            </a:r>
          </a:p>
          <a:p>
            <a:pPr marL="342900" indent="-342900">
              <a:buAutoNum type="arabicPeriod"/>
            </a:pPr>
            <a:r>
              <a:rPr lang="en-US" dirty="0" smtClean="0"/>
              <a:t>Sharing during ice breaker</a:t>
            </a:r>
          </a:p>
          <a:p>
            <a:pPr marL="342900" indent="-342900">
              <a:buAutoNum type="arabicPeriod"/>
            </a:pPr>
            <a:r>
              <a:rPr lang="en-US" dirty="0" smtClean="0"/>
              <a:t>Asking questions</a:t>
            </a:r>
          </a:p>
          <a:p>
            <a:pPr marL="342900" indent="-342900">
              <a:buAutoNum type="arabicPeriod"/>
            </a:pPr>
            <a:r>
              <a:rPr lang="en-US" dirty="0" smtClean="0"/>
              <a:t>Sharing a personal testimony</a:t>
            </a:r>
          </a:p>
        </p:txBody>
      </p:sp>
      <p:sp>
        <p:nvSpPr>
          <p:cNvPr id="8" name="TextBox 7"/>
          <p:cNvSpPr txBox="1"/>
          <p:nvPr/>
        </p:nvSpPr>
        <p:spPr>
          <a:xfrm>
            <a:off x="6738539" y="2086232"/>
            <a:ext cx="4647863" cy="1200329"/>
          </a:xfrm>
          <a:prstGeom prst="rect">
            <a:avLst/>
          </a:prstGeom>
          <a:noFill/>
        </p:spPr>
        <p:txBody>
          <a:bodyPr wrap="square" rtlCol="0">
            <a:spAutoFit/>
          </a:bodyPr>
          <a:lstStyle/>
          <a:p>
            <a:r>
              <a:rPr lang="en-US" dirty="0" smtClean="0">
                <a:solidFill>
                  <a:schemeClr val="accent4">
                    <a:lumMod val="75000"/>
                  </a:schemeClr>
                </a:solidFill>
              </a:rPr>
              <a:t>Generated 1000 PV from 2 In Home events</a:t>
            </a:r>
          </a:p>
          <a:p>
            <a:endParaRPr lang="en-US" dirty="0" smtClean="0">
              <a:solidFill>
                <a:schemeClr val="accent4">
                  <a:lumMod val="75000"/>
                </a:schemeClr>
              </a:solidFill>
            </a:endParaRPr>
          </a:p>
          <a:p>
            <a:r>
              <a:rPr lang="en-US" dirty="0" smtClean="0">
                <a:solidFill>
                  <a:schemeClr val="accent4">
                    <a:lumMod val="75000"/>
                  </a:schemeClr>
                </a:solidFill>
              </a:rPr>
              <a:t>Continued with a </a:t>
            </a:r>
            <a:r>
              <a:rPr lang="en-US" dirty="0" err="1" smtClean="0">
                <a:solidFill>
                  <a:schemeClr val="accent4">
                    <a:lumMod val="75000"/>
                  </a:schemeClr>
                </a:solidFill>
              </a:rPr>
              <a:t>Facebook</a:t>
            </a:r>
            <a:r>
              <a:rPr lang="en-US" dirty="0" smtClean="0">
                <a:solidFill>
                  <a:schemeClr val="accent4">
                    <a:lumMod val="75000"/>
                  </a:schemeClr>
                </a:solidFill>
              </a:rPr>
              <a:t> event of Product Catalogue and generated another 400 PV</a:t>
            </a:r>
            <a:endParaRPr lang="en-US" dirty="0">
              <a:solidFill>
                <a:schemeClr val="accent4">
                  <a:lumMod val="75000"/>
                </a:schemeClr>
              </a:solidFill>
            </a:endParaRPr>
          </a:p>
        </p:txBody>
      </p:sp>
    </p:spTree>
    <p:extLst>
      <p:ext uri="{BB962C8B-B14F-4D97-AF65-F5344CB8AC3E}">
        <p14:creationId xmlns:p14="http://schemas.microsoft.com/office/powerpoint/2010/main" val="21963709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ctrTitle"/>
          </p:nvPr>
        </p:nvSpPr>
        <p:spPr bwMode="auto">
          <a:xfrm>
            <a:off x="169333" y="376768"/>
            <a:ext cx="11923184" cy="2595033"/>
          </a:xfrm>
          <a:solidFill>
            <a:schemeClr val="bg1"/>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bodyPr>
          <a:lstStyle/>
          <a:p>
            <a:pPr algn="l"/>
            <a:r>
              <a:rPr lang="en-US" sz="3700" b="1">
                <a:solidFill>
                  <a:srgbClr val="00B050"/>
                </a:solidFill>
                <a:latin typeface="American Typewriter" charset="0"/>
                <a:ea typeface="MS PGothic" charset="0"/>
              </a:rPr>
              <a:t>My Daily Nutrition:  Shaklee’s Vitalizing Plan</a:t>
            </a:r>
          </a:p>
        </p:txBody>
      </p:sp>
      <p:pic>
        <p:nvPicPr>
          <p:cNvPr id="37890" name="Picture 1"/>
          <p:cNvPicPr>
            <a:picLocks noChangeAspect="1"/>
          </p:cNvPicPr>
          <p:nvPr/>
        </p:nvPicPr>
        <p:blipFill>
          <a:blip r:embed="rId2">
            <a:extLst>
              <a:ext uri="{28A0092B-C50C-407E-A947-70E740481C1C}">
                <a14:useLocalDpi xmlns:a14="http://schemas.microsoft.com/office/drawing/2010/main" val="0"/>
              </a:ext>
            </a:extLst>
          </a:blip>
          <a:srcRect t="18956" b="27417"/>
          <a:stretch>
            <a:fillRect/>
          </a:stretch>
        </p:blipFill>
        <p:spPr bwMode="auto">
          <a:xfrm>
            <a:off x="709085" y="1375833"/>
            <a:ext cx="9927167" cy="4436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86169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ctrTitle"/>
          </p:nvPr>
        </p:nvSpPr>
        <p:spPr bwMode="auto">
          <a:xfrm>
            <a:off x="4478867" y="406400"/>
            <a:ext cx="7330017" cy="2592917"/>
          </a:xfrm>
          <a:solidFill>
            <a:schemeClr val="bg1"/>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bodyPr>
          <a:lstStyle/>
          <a:p>
            <a:pPr algn="l"/>
            <a:r>
              <a:rPr lang="en-US" sz="2400" b="1" i="1">
                <a:latin typeface="Calibri" charset="0"/>
                <a:ea typeface="MS PGothic" charset="0"/>
              </a:rPr>
              <a:t>Life Shake</a:t>
            </a:r>
            <a:r>
              <a:rPr lang="en-US" sz="2400">
                <a:latin typeface="Calibri" charset="0"/>
                <a:ea typeface="MS PGothic" charset="0"/>
              </a:rPr>
              <a:t/>
            </a:r>
            <a:br>
              <a:rPr lang="en-US" sz="2400">
                <a:latin typeface="Calibri" charset="0"/>
                <a:ea typeface="MS PGothic" charset="0"/>
              </a:rPr>
            </a:br>
            <a:r>
              <a:rPr lang="en-US" sz="2100">
                <a:latin typeface="Calibri" charset="0"/>
                <a:ea typeface="MS PGothic" charset="0"/>
              </a:rPr>
              <a:t>24 g of protein plus leucine to help preserve lean muscle and achieve a healthier weight</a:t>
            </a:r>
            <a:br>
              <a:rPr lang="en-US" sz="2100">
                <a:latin typeface="Calibri" charset="0"/>
                <a:ea typeface="MS PGothic" charset="0"/>
              </a:rPr>
            </a:br>
            <a:r>
              <a:rPr lang="en-US" sz="1100">
                <a:latin typeface="Calibri" charset="0"/>
                <a:ea typeface="MS PGothic" charset="0"/>
              </a:rPr>
              <a:t/>
            </a:r>
            <a:br>
              <a:rPr lang="en-US" sz="1100">
                <a:latin typeface="Calibri" charset="0"/>
                <a:ea typeface="MS PGothic" charset="0"/>
              </a:rPr>
            </a:br>
            <a:r>
              <a:rPr lang="en-US" sz="2100">
                <a:latin typeface="Calibri" charset="0"/>
                <a:ea typeface="MS PGothic" charset="0"/>
              </a:rPr>
              <a:t>Powerful combo or prebiotics and one billion CFU of patented probiotics to support digestive &amp; immune health</a:t>
            </a:r>
            <a:br>
              <a:rPr lang="en-US" sz="2100">
                <a:latin typeface="Calibri" charset="0"/>
                <a:ea typeface="MS PGothic" charset="0"/>
              </a:rPr>
            </a:br>
            <a:r>
              <a:rPr lang="en-US" sz="1100">
                <a:latin typeface="Calibri" charset="0"/>
                <a:ea typeface="MS PGothic" charset="0"/>
              </a:rPr>
              <a:t/>
            </a:r>
            <a:br>
              <a:rPr lang="en-US" sz="1100">
                <a:latin typeface="Calibri" charset="0"/>
                <a:ea typeface="MS PGothic" charset="0"/>
              </a:rPr>
            </a:br>
            <a:r>
              <a:rPr lang="en-US" sz="2100">
                <a:latin typeface="Calibri" charset="0"/>
                <a:ea typeface="MS PGothic" charset="0"/>
              </a:rPr>
              <a:t>Contains omega-3 ALA that supports heart and brain health</a:t>
            </a:r>
            <a:endParaRPr lang="en-US" sz="2100" b="1" i="1">
              <a:latin typeface="Calibri" charset="0"/>
              <a:ea typeface="MS PGothic" charset="0"/>
            </a:endParaRPr>
          </a:p>
        </p:txBody>
      </p:sp>
      <p:sp>
        <p:nvSpPr>
          <p:cNvPr id="40962" name="Subtitle 2"/>
          <p:cNvSpPr>
            <a:spLocks noGrp="1"/>
          </p:cNvSpPr>
          <p:nvPr>
            <p:ph type="subTitle" idx="1"/>
          </p:nvPr>
        </p:nvSpPr>
        <p:spPr bwMode="auto">
          <a:xfrm>
            <a:off x="5302251" y="3028951"/>
            <a:ext cx="6747933" cy="3124200"/>
          </a:xfrm>
          <a:solidFill>
            <a:schemeClr val="bg1"/>
          </a:solidFill>
          <a:extLs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bodyPr>
          <a:lstStyle/>
          <a:p>
            <a:pPr algn="l"/>
            <a:r>
              <a:rPr lang="en-US" b="1" i="1">
                <a:latin typeface="Calibri" charset="0"/>
                <a:ea typeface="MS PGothic" charset="0"/>
              </a:rPr>
              <a:t>Vitalizer</a:t>
            </a:r>
          </a:p>
          <a:p>
            <a:pPr algn="l"/>
            <a:r>
              <a:rPr lang="en-US" sz="2100">
                <a:latin typeface="Calibri" charset="0"/>
                <a:ea typeface="MS PGothic" charset="0"/>
              </a:rPr>
              <a:t>Utilizes the Shaklee Micronutrient Advance Release Technology System (SMART) designed to dramatically improve absorption of the key nutrients</a:t>
            </a:r>
          </a:p>
          <a:p>
            <a:pPr algn="l"/>
            <a:endParaRPr lang="en-US" sz="1100">
              <a:latin typeface="Calibri" charset="0"/>
              <a:ea typeface="MS PGothic" charset="0"/>
            </a:endParaRPr>
          </a:p>
          <a:p>
            <a:pPr algn="l"/>
            <a:r>
              <a:rPr lang="en-US" sz="2100">
                <a:latin typeface="Calibri" charset="0"/>
                <a:ea typeface="MS PGothic" charset="0"/>
              </a:rPr>
              <a:t>100% or more of the Daily Value of 23 essential vitamins</a:t>
            </a:r>
          </a:p>
          <a:p>
            <a:pPr algn="l"/>
            <a:endParaRPr lang="en-US" sz="1100">
              <a:latin typeface="Calibri" charset="0"/>
              <a:ea typeface="MS PGothic" charset="0"/>
            </a:endParaRPr>
          </a:p>
          <a:p>
            <a:pPr algn="l"/>
            <a:r>
              <a:rPr lang="en-US" sz="2100">
                <a:latin typeface="Calibri" charset="0"/>
                <a:ea typeface="MS PGothic" charset="0"/>
              </a:rPr>
              <a:t>Includes Omega 3 fatty acids, carotenoids,                            &amp; added probiotics</a:t>
            </a:r>
          </a:p>
        </p:txBody>
      </p:sp>
      <p:pic>
        <p:nvPicPr>
          <p:cNvPr id="40963"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78867"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634" y="2963334"/>
            <a:ext cx="5145617" cy="1631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5" name="TextBox 6"/>
          <p:cNvSpPr txBox="1">
            <a:spLocks noChangeArrowheads="1"/>
          </p:cNvSpPr>
          <p:nvPr/>
        </p:nvSpPr>
        <p:spPr bwMode="auto">
          <a:xfrm>
            <a:off x="169334" y="4591051"/>
            <a:ext cx="5132917" cy="1272116"/>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17" tIns="60958" rIns="121917" bIns="60958">
            <a:spAutoFit/>
          </a:bodyPr>
          <a:lstStyle>
            <a:lvl1pPr>
              <a:defRPr>
                <a:solidFill>
                  <a:schemeClr val="tx1"/>
                </a:solidFill>
                <a:latin typeface="Calibri" charset="0"/>
                <a:ea typeface="MS PGothic" charset="0"/>
                <a:cs typeface="MS PGothic" charset="0"/>
              </a:defRPr>
            </a:lvl1pPr>
            <a:lvl2pPr marL="742950" indent="-285750">
              <a:defRPr>
                <a:solidFill>
                  <a:schemeClr val="tx1"/>
                </a:solidFill>
                <a:latin typeface="Calibri" charset="0"/>
                <a:ea typeface="MS PGothic" charset="0"/>
                <a:cs typeface="MS PGothic" charset="0"/>
              </a:defRPr>
            </a:lvl2pPr>
            <a:lvl3pPr marL="1143000" indent="-228600">
              <a:defRPr>
                <a:solidFill>
                  <a:schemeClr val="tx1"/>
                </a:solidFill>
                <a:latin typeface="Calibri" charset="0"/>
                <a:ea typeface="MS PGothic" charset="0"/>
                <a:cs typeface="MS PGothic" charset="0"/>
              </a:defRPr>
            </a:lvl3pPr>
            <a:lvl4pPr marL="1600200" indent="-228600">
              <a:defRPr>
                <a:solidFill>
                  <a:schemeClr val="tx1"/>
                </a:solidFill>
                <a:latin typeface="Calibri" charset="0"/>
                <a:ea typeface="MS PGothic" charset="0"/>
                <a:cs typeface="MS PGothic" charset="0"/>
              </a:defRPr>
            </a:lvl4pPr>
            <a:lvl5pPr marL="2057400" indent="-228600">
              <a:defRPr>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Calibri" charset="0"/>
                <a:ea typeface="MS PGothic" charset="0"/>
                <a:cs typeface="MS PGothic" charset="0"/>
              </a:defRPr>
            </a:lvl9pPr>
          </a:lstStyle>
          <a:p>
            <a:pPr algn="ctr"/>
            <a:r>
              <a:rPr lang="en-US" sz="2100"/>
              <a:t>Life Shake: 30 servings</a:t>
            </a:r>
          </a:p>
          <a:p>
            <a:pPr algn="ctr"/>
            <a:r>
              <a:rPr lang="en-US" sz="2100"/>
              <a:t>Vitalizer Daily Strip: 30 servings</a:t>
            </a:r>
          </a:p>
          <a:p>
            <a:pPr algn="ctr"/>
            <a:r>
              <a:rPr lang="en-US" sz="2100"/>
              <a:t>Cost: </a:t>
            </a:r>
            <a:r>
              <a:rPr lang="en-US" sz="2100" i="1"/>
              <a:t>about</a:t>
            </a:r>
            <a:r>
              <a:rPr lang="en-US" sz="2100"/>
              <a:t> $4.75 per day for this collection</a:t>
            </a:r>
          </a:p>
          <a:p>
            <a:pPr algn="ctr"/>
            <a:endParaRPr lang="en-US" sz="1100"/>
          </a:p>
        </p:txBody>
      </p:sp>
      <p:sp>
        <p:nvSpPr>
          <p:cNvPr id="5" name="Rounded Rectangle 4"/>
          <p:cNvSpPr/>
          <p:nvPr/>
        </p:nvSpPr>
        <p:spPr>
          <a:xfrm>
            <a:off x="169334" y="4591052"/>
            <a:ext cx="5132917" cy="1136649"/>
          </a:xfrm>
          <a:prstGeom prst="roundRect">
            <a:avLst/>
          </a:prstGeom>
          <a:noFill/>
          <a:ln w="28575">
            <a:solidFill>
              <a:schemeClr val="accent5">
                <a:lumMod val="60000"/>
                <a:lumOff val="40000"/>
              </a:schemeClr>
            </a:solidFill>
          </a:ln>
        </p:spPr>
        <p:style>
          <a:lnRef idx="1">
            <a:schemeClr val="accent1"/>
          </a:lnRef>
          <a:fillRef idx="3">
            <a:schemeClr val="accent1"/>
          </a:fillRef>
          <a:effectRef idx="2">
            <a:schemeClr val="accent1"/>
          </a:effectRef>
          <a:fontRef idx="minor">
            <a:schemeClr val="lt1"/>
          </a:fontRef>
        </p:style>
        <p:txBody>
          <a:bodyPr lIns="121917" tIns="60958" rIns="121917" bIns="60958" anchor="ctr"/>
          <a:lstStyle/>
          <a:p>
            <a:pPr algn="ctr"/>
            <a:endParaRPr lang="en-US">
              <a:solidFill>
                <a:srgbClr val="FFFFFF"/>
              </a:solidFill>
              <a:latin typeface="Calibri" charset="0"/>
              <a:ea typeface="MS PGothic" charset="0"/>
              <a:cs typeface="MS PGothic" charset="0"/>
            </a:endParaRPr>
          </a:p>
        </p:txBody>
      </p:sp>
    </p:spTree>
    <p:extLst>
      <p:ext uri="{BB962C8B-B14F-4D97-AF65-F5344CB8AC3E}">
        <p14:creationId xmlns:p14="http://schemas.microsoft.com/office/powerpoint/2010/main" val="40583368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bwMode="auto">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bodyPr>
          <a:lstStyle/>
          <a:p>
            <a:endParaRPr lang="en-US">
              <a:latin typeface="Calibri" charset="0"/>
              <a:ea typeface="MS PGothic" charset="0"/>
            </a:endParaRPr>
          </a:p>
        </p:txBody>
      </p:sp>
      <p:sp>
        <p:nvSpPr>
          <p:cNvPr id="41986" name="Content Placeholder 2"/>
          <p:cNvSpPr>
            <a:spLocks noGrp="1"/>
          </p:cNvSpPr>
          <p:nvPr>
            <p:ph idx="1"/>
          </p:nvPr>
        </p:nvSpPr>
        <p:spPr bwMode="auto">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bodyPr>
          <a:lstStyle/>
          <a:p>
            <a:endParaRPr lang="en-US">
              <a:latin typeface="Calibri" charset="0"/>
              <a:ea typeface="MS PGothic" charset="0"/>
            </a:endParaRP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 y="275168"/>
            <a:ext cx="11531600" cy="6481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423575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1" descr="15-416_2015_OppPres_p12.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7295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586451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2512273" cy="554382"/>
          </a:xfrm>
        </p:spPr>
        <p:txBody>
          <a:bodyPr>
            <a:normAutofit fontScale="90000"/>
          </a:bodyPr>
          <a:lstStyle/>
          <a:p>
            <a:r>
              <a:rPr lang="en-US" dirty="0" smtClean="0"/>
              <a:t>close</a:t>
            </a:r>
            <a:endParaRPr lang="en-US" dirty="0"/>
          </a:p>
        </p:txBody>
      </p:sp>
      <p:sp>
        <p:nvSpPr>
          <p:cNvPr id="3" name="Content Placeholder 2"/>
          <p:cNvSpPr>
            <a:spLocks noGrp="1"/>
          </p:cNvSpPr>
          <p:nvPr>
            <p:ph idx="1"/>
          </p:nvPr>
        </p:nvSpPr>
        <p:spPr>
          <a:xfrm>
            <a:off x="312636" y="919508"/>
            <a:ext cx="10515600" cy="5719560"/>
          </a:xfrm>
        </p:spPr>
        <p:txBody>
          <a:bodyPr>
            <a:normAutofit fontScale="70000" lnSpcReduction="20000"/>
          </a:bodyPr>
          <a:lstStyle/>
          <a:p>
            <a:pPr marL="0" indent="0">
              <a:buNone/>
            </a:pPr>
            <a:r>
              <a:rPr lang="en-US" b="1" dirty="0"/>
              <a:t>Respond:</a:t>
            </a:r>
            <a:r>
              <a:rPr lang="en-US" dirty="0"/>
              <a:t> (In a general Healthy Home Party)</a:t>
            </a:r>
          </a:p>
          <a:p>
            <a:pPr marL="0" indent="0">
              <a:buNone/>
            </a:pPr>
            <a:r>
              <a:rPr lang="en-US" dirty="0"/>
              <a:t>“There are three ways you can experience Shaklee—Use, Share and Build”</a:t>
            </a:r>
          </a:p>
          <a:p>
            <a:pPr marL="0" indent="0">
              <a:buNone/>
            </a:pPr>
            <a:r>
              <a:rPr lang="en-US" b="1" dirty="0"/>
              <a:t>Use:</a:t>
            </a:r>
          </a:p>
          <a:p>
            <a:pPr lvl="0"/>
            <a:r>
              <a:rPr lang="en-US" dirty="0"/>
              <a:t>Purchase some products retail and share your results with us. </a:t>
            </a:r>
            <a:r>
              <a:rPr lang="en-US" dirty="0" smtClean="0"/>
              <a:t>				We </a:t>
            </a:r>
            <a:r>
              <a:rPr lang="en-US" dirty="0"/>
              <a:t>would love to hear how they work for you.</a:t>
            </a:r>
          </a:p>
          <a:p>
            <a:pPr lvl="0"/>
            <a:r>
              <a:rPr lang="en-US" dirty="0"/>
              <a:t>Become a member. You will notice there are two prices in the Product Guide. The member price is 15% off. Membership is $19.95 and not only are there no annual fees or minims to maintain, but it also gives you a log-in like </a:t>
            </a:r>
            <a:r>
              <a:rPr lang="en-US" dirty="0" err="1"/>
              <a:t>amazon.com</a:t>
            </a:r>
            <a:r>
              <a:rPr lang="en-US" dirty="0"/>
              <a:t> for easy re-ordering. Membership also gives you access to </a:t>
            </a:r>
            <a:r>
              <a:rPr lang="en-US" dirty="0" err="1"/>
              <a:t>autoship</a:t>
            </a:r>
            <a:r>
              <a:rPr lang="en-US" dirty="0"/>
              <a:t> which can save you an additional 10% on certain products. </a:t>
            </a:r>
          </a:p>
          <a:p>
            <a:pPr marL="0" indent="0">
              <a:buNone/>
            </a:pPr>
            <a:r>
              <a:rPr lang="en-US" b="1" dirty="0"/>
              <a:t>Share:</a:t>
            </a:r>
          </a:p>
          <a:p>
            <a:pPr lvl="0"/>
            <a:r>
              <a:rPr lang="en-US" dirty="0"/>
              <a:t>Share with your friends and family and receive referral gifts when they become members</a:t>
            </a:r>
          </a:p>
          <a:p>
            <a:pPr lvl="0"/>
            <a:r>
              <a:rPr lang="en-US" dirty="0"/>
              <a:t>Join as a “casual distributor” and receive a check back from Shaklee for sharing the </a:t>
            </a:r>
            <a:r>
              <a:rPr lang="en-US" dirty="0" err="1"/>
              <a:t>prodcuts</a:t>
            </a:r>
            <a:r>
              <a:rPr lang="en-US" dirty="0"/>
              <a:t> you love</a:t>
            </a:r>
          </a:p>
          <a:p>
            <a:pPr lvl="0"/>
            <a:r>
              <a:rPr lang="en-US" dirty="0"/>
              <a:t>Host an event. If you would like to share this information with your friends and family, we would love to make that happen. When you host a meeting we offer ________. </a:t>
            </a:r>
          </a:p>
          <a:p>
            <a:pPr marL="0" indent="0">
              <a:buNone/>
            </a:pPr>
            <a:r>
              <a:rPr lang="en-US" b="1" dirty="0"/>
              <a:t>Build:</a:t>
            </a:r>
          </a:p>
          <a:p>
            <a:pPr lvl="0"/>
            <a:r>
              <a:rPr lang="en-US" dirty="0"/>
              <a:t>Join us in the business: If you think that you would like to create an income by changing people’s lives, we would love to get you set up! </a:t>
            </a:r>
          </a:p>
          <a:p>
            <a:r>
              <a:rPr lang="en-US" dirty="0"/>
              <a:t> </a:t>
            </a:r>
          </a:p>
          <a:p>
            <a:endParaRPr lang="en-US" dirty="0"/>
          </a:p>
        </p:txBody>
      </p:sp>
      <p:pic>
        <p:nvPicPr>
          <p:cNvPr id="4" name="Picture 3"/>
          <p:cNvPicPr>
            <a:picLocks noChangeAspect="1"/>
          </p:cNvPicPr>
          <p:nvPr/>
        </p:nvPicPr>
        <p:blipFill rotWithShape="1">
          <a:blip r:embed="rId2"/>
          <a:srcRect l="10486" t="19764" r="11146" b="8866"/>
          <a:stretch/>
        </p:blipFill>
        <p:spPr>
          <a:xfrm>
            <a:off x="8562322" y="365126"/>
            <a:ext cx="3214404" cy="1933645"/>
          </a:xfrm>
          <a:prstGeom prst="rect">
            <a:avLst/>
          </a:prstGeom>
        </p:spPr>
      </p:pic>
    </p:spTree>
    <p:extLst>
      <p:ext uri="{BB962C8B-B14F-4D97-AF65-F5344CB8AC3E}">
        <p14:creationId xmlns:p14="http://schemas.microsoft.com/office/powerpoint/2010/main" val="37440216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Picture Placeholder 2"/>
          <p:cNvSpPr>
            <a:spLocks noGrp="1"/>
          </p:cNvSpPr>
          <p:nvPr>
            <p:ph type="pic" idx="1"/>
          </p:nvPr>
        </p:nvSpPr>
        <p:spPr bwMode="auto">
          <a:xfrm rot="21449960">
            <a:off x="1026585" y="1638301"/>
            <a:ext cx="4099983" cy="3873500"/>
          </a:xfrm>
          <a:noFill/>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sp>
      <p:sp>
        <p:nvSpPr>
          <p:cNvPr id="74754" name="Text Placeholder 3"/>
          <p:cNvSpPr>
            <a:spLocks noGrp="1"/>
          </p:cNvSpPr>
          <p:nvPr>
            <p:ph type="body" sz="half" idx="2"/>
          </p:nvPr>
        </p:nvSpPr>
        <p:spPr bwMode="auto">
          <a:xfrm>
            <a:off x="5937251" y="649818"/>
            <a:ext cx="6189133" cy="356023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21917" tIns="60958" rIns="121917" bIns="60958" numCol="1" anchor="t" anchorCtr="0" compatLnSpc="1">
            <a:prstTxWarp prst="textNoShape">
              <a:avLst/>
            </a:prstTxWarp>
            <a:noAutofit/>
          </a:bodyPr>
          <a:lstStyle/>
          <a:p>
            <a:r>
              <a:rPr lang="en-US" sz="2400" dirty="0">
                <a:latin typeface="Arial" charset="0"/>
                <a:ea typeface="MS PGothic" charset="0"/>
                <a:cs typeface="Arial" charset="0"/>
              </a:rPr>
              <a:t>Shaklee has given our family better health, </a:t>
            </a:r>
          </a:p>
          <a:p>
            <a:r>
              <a:rPr lang="en-US" sz="2400" dirty="0">
                <a:latin typeface="Arial" charset="0"/>
                <a:ea typeface="MS PGothic" charset="0"/>
                <a:cs typeface="Arial" charset="0"/>
              </a:rPr>
              <a:t>free car </a:t>
            </a:r>
            <a:r>
              <a:rPr lang="en-US" sz="2400" dirty="0" smtClean="0">
                <a:latin typeface="Arial" charset="0"/>
                <a:ea typeface="MS PGothic" charset="0"/>
                <a:cs typeface="Arial" charset="0"/>
              </a:rPr>
              <a:t>payments</a:t>
            </a:r>
            <a:endParaRPr lang="en-US" sz="2400" dirty="0">
              <a:latin typeface="Arial" charset="0"/>
              <a:ea typeface="MS PGothic" charset="0"/>
              <a:cs typeface="Arial" charset="0"/>
            </a:endParaRPr>
          </a:p>
          <a:p>
            <a:r>
              <a:rPr lang="en-US" sz="2400" dirty="0">
                <a:latin typeface="Arial" charset="0"/>
                <a:ea typeface="MS PGothic" charset="0"/>
                <a:cs typeface="Arial" charset="0"/>
              </a:rPr>
              <a:t>5 trips around the country </a:t>
            </a:r>
          </a:p>
          <a:p>
            <a:r>
              <a:rPr lang="en-US" sz="2400" dirty="0" smtClean="0">
                <a:latin typeface="Arial" charset="0"/>
                <a:ea typeface="MS PGothic" charset="0"/>
                <a:cs typeface="Arial" charset="0"/>
              </a:rPr>
              <a:t>	A </a:t>
            </a:r>
            <a:r>
              <a:rPr lang="en-US" sz="2400" dirty="0">
                <a:latin typeface="Arial" charset="0"/>
                <a:ea typeface="MS PGothic" charset="0"/>
                <a:cs typeface="Arial" charset="0"/>
              </a:rPr>
              <a:t>great additional income that has exceeded my teaching salary while helping other people get </a:t>
            </a:r>
            <a:r>
              <a:rPr lang="en-US" sz="2400" dirty="0" smtClean="0">
                <a:latin typeface="Arial" charset="0"/>
                <a:ea typeface="MS PGothic" charset="0"/>
                <a:cs typeface="Arial" charset="0"/>
              </a:rPr>
              <a:t>healthier</a:t>
            </a:r>
            <a:endParaRPr lang="en-US" sz="2400" dirty="0">
              <a:latin typeface="Arial" charset="0"/>
              <a:ea typeface="MS PGothic" charset="0"/>
              <a:cs typeface="Arial" charset="0"/>
            </a:endParaRPr>
          </a:p>
          <a:p>
            <a:r>
              <a:rPr lang="en-US" sz="2400" dirty="0" smtClean="0">
                <a:latin typeface="Arial" charset="0"/>
                <a:ea typeface="MS PGothic" charset="0"/>
                <a:cs typeface="Arial" charset="0"/>
              </a:rPr>
              <a:t>	The </a:t>
            </a:r>
            <a:r>
              <a:rPr lang="en-US" sz="2400" dirty="0">
                <a:latin typeface="Arial" charset="0"/>
                <a:ea typeface="MS PGothic" charset="0"/>
                <a:cs typeface="Arial" charset="0"/>
              </a:rPr>
              <a:t>best part is I have the flexibility and freedom to work my business as I continue to stay home with my children and work alongside some of my best friends!</a:t>
            </a:r>
          </a:p>
          <a:p>
            <a:endParaRPr lang="en-US" sz="2400" dirty="0">
              <a:latin typeface="Arial" charset="0"/>
              <a:ea typeface="MS PGothic" charset="0"/>
              <a:cs typeface="Arial" charset="0"/>
            </a:endParaRPr>
          </a:p>
          <a:p>
            <a:r>
              <a:rPr lang="en-US" sz="2400" dirty="0">
                <a:latin typeface="Arial" charset="0"/>
                <a:ea typeface="MS PGothic" charset="0"/>
                <a:cs typeface="Arial" charset="0"/>
              </a:rPr>
              <a:t>I have developed so many life long relationships and love being able to do the business with some of my best friends.</a:t>
            </a:r>
          </a:p>
          <a:p>
            <a:endParaRPr lang="en-US" sz="2400" dirty="0">
              <a:latin typeface="Arial" charset="0"/>
              <a:ea typeface="MS PGothic" charset="0"/>
              <a:cs typeface="Arial" charset="0"/>
            </a:endParaRPr>
          </a:p>
        </p:txBody>
      </p:sp>
      <p:pic>
        <p:nvPicPr>
          <p:cNvPr id="747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267" y="1212851"/>
            <a:ext cx="3666067" cy="36660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75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333" y="4114801"/>
            <a:ext cx="2178051" cy="27643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75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3017" y="1212851"/>
            <a:ext cx="2260600" cy="2436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7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1185" y="3651252"/>
            <a:ext cx="2247900" cy="3168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944033" y="440267"/>
            <a:ext cx="4119033" cy="646331"/>
          </a:xfrm>
          <a:prstGeom prst="rect">
            <a:avLst/>
          </a:prstGeom>
          <a:noFill/>
          <a:ln>
            <a:solidFill>
              <a:schemeClr val="accent1">
                <a:lumMod val="75000"/>
              </a:schemeClr>
            </a:solidFill>
          </a:ln>
        </p:spPr>
        <p:txBody>
          <a:bodyPr wrap="square" rtlCol="0">
            <a:spAutoFit/>
          </a:bodyPr>
          <a:lstStyle/>
          <a:p>
            <a:r>
              <a:rPr lang="en-US" sz="3600" dirty="0" smtClean="0"/>
              <a:t>Katie’s </a:t>
            </a:r>
            <a:r>
              <a:rPr lang="en-US" sz="3600" dirty="0"/>
              <a:t>S</a:t>
            </a:r>
            <a:r>
              <a:rPr lang="en-US" sz="3600" dirty="0" smtClean="0"/>
              <a:t>tory</a:t>
            </a:r>
            <a:endParaRPr lang="en-US" sz="3600" dirty="0"/>
          </a:p>
        </p:txBody>
      </p:sp>
    </p:spTree>
    <p:extLst>
      <p:ext uri="{BB962C8B-B14F-4D97-AF65-F5344CB8AC3E}">
        <p14:creationId xmlns:p14="http://schemas.microsoft.com/office/powerpoint/2010/main" val="9964578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1" descr="15-416_2015_OppPres_p4.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2172951"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4829" t="21697" r="18657"/>
          <a:stretch/>
        </p:blipFill>
        <p:spPr>
          <a:xfrm rot="21395444">
            <a:off x="533076" y="1519949"/>
            <a:ext cx="3248632" cy="2868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2568" t="8506" r="17151" b="12090"/>
          <a:stretch/>
        </p:blipFill>
        <p:spPr>
          <a:xfrm rot="5618411" flipV="1">
            <a:off x="8335069" y="1122094"/>
            <a:ext cx="3092945" cy="30555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25459" r="9016" b="6062"/>
          <a:stretch/>
        </p:blipFill>
        <p:spPr>
          <a:xfrm>
            <a:off x="4314785" y="2773931"/>
            <a:ext cx="3464681" cy="34167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333138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endParaRPr lang="en-US">
              <a:latin typeface="Calibri" charset="0"/>
              <a:ea typeface="MS PGothic" charset="0"/>
            </a:endParaRPr>
          </a:p>
        </p:txBody>
      </p:sp>
      <p:sp>
        <p:nvSpPr>
          <p:cNvPr id="77826" name="Content Placeholder 2"/>
          <p:cNvSpPr>
            <a:spLocks noGrp="1"/>
          </p:cNvSpPr>
          <p:nvPr>
            <p:ph idx="1"/>
          </p:nvPr>
        </p:nvSpPr>
        <p:spPr/>
        <p:txBody>
          <a:bodyPr/>
          <a:lstStyle/>
          <a:p>
            <a:endParaRPr lang="en-US">
              <a:latin typeface="Calibri" charset="0"/>
              <a:ea typeface="MS PGothic" charset="0"/>
            </a:endParaRPr>
          </a:p>
        </p:txBody>
      </p:sp>
      <p:pic>
        <p:nvPicPr>
          <p:cNvPr id="778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1" y="0"/>
            <a:ext cx="12177183" cy="68601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8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9234" y="1722967"/>
            <a:ext cx="3088217" cy="3414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491294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1" descr="15-416_2015_OppPres_p25.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0"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0" y="2059518"/>
            <a:ext cx="8051801" cy="48111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5198533" y="0"/>
            <a:ext cx="6993467" cy="68580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lIns="121917" tIns="60958" rIns="121917" bIns="60958" anchor="ctr"/>
          <a:lstStyle/>
          <a:p>
            <a:pPr algn="ctr"/>
            <a:endParaRPr lang="en-US">
              <a:solidFill>
                <a:srgbClr val="FFFFFF"/>
              </a:solidFill>
              <a:latin typeface="Calibri" charset="0"/>
              <a:ea typeface="MS PGothic" charset="0"/>
              <a:cs typeface="MS PGothic" charset="0"/>
            </a:endParaRPr>
          </a:p>
        </p:txBody>
      </p:sp>
      <p:pic>
        <p:nvPicPr>
          <p:cNvPr id="7885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62385" y="3520018"/>
            <a:ext cx="4000500" cy="3405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l="2277" t="9825" r="1098" b="6332"/>
          <a:stretch/>
        </p:blipFill>
        <p:spPr>
          <a:xfrm rot="21280192">
            <a:off x="354713" y="1922131"/>
            <a:ext cx="3455199" cy="30137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885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06651" y="3683000"/>
            <a:ext cx="3185583" cy="31940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5"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18667" y="42334"/>
            <a:ext cx="6841067" cy="67733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856"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0100" y="3725333"/>
            <a:ext cx="3627967" cy="30331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7034866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descr="15-416_2015_OppPres_p29.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1" y="0"/>
            <a:ext cx="1217294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383221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3076" y="394075"/>
            <a:ext cx="8286536" cy="1739525"/>
          </a:xfrm>
          <a:noFill/>
          <a:ln>
            <a:solidFill>
              <a:schemeClr val="accent2">
                <a:lumMod val="75000"/>
              </a:schemeClr>
            </a:solidFill>
          </a:ln>
        </p:spPr>
        <p:txBody>
          <a:bodyPr>
            <a:normAutofit/>
          </a:bodyPr>
          <a:lstStyle/>
          <a:p>
            <a:r>
              <a:rPr lang="en-US" sz="4400" dirty="0" smtClean="0"/>
              <a:t>New Strategies for Building a Shaklee Business 5 Week Series</a:t>
            </a:r>
            <a:endParaRPr lang="en-US" sz="4400" dirty="0"/>
          </a:p>
        </p:txBody>
      </p:sp>
      <p:sp>
        <p:nvSpPr>
          <p:cNvPr id="3" name="Subtitle 2"/>
          <p:cNvSpPr>
            <a:spLocks noGrp="1"/>
          </p:cNvSpPr>
          <p:nvPr>
            <p:ph type="subTitle" idx="1"/>
          </p:nvPr>
        </p:nvSpPr>
        <p:spPr>
          <a:xfrm>
            <a:off x="495181" y="2308564"/>
            <a:ext cx="9144000" cy="1803400"/>
          </a:xfrm>
        </p:spPr>
        <p:txBody>
          <a:bodyPr>
            <a:normAutofit/>
          </a:bodyPr>
          <a:lstStyle/>
          <a:p>
            <a:r>
              <a:rPr lang="en-US" sz="2800" dirty="0" smtClean="0"/>
              <a:t>Summer 2016      Session #1    June 30, 2016</a:t>
            </a:r>
          </a:p>
          <a:p>
            <a:r>
              <a:rPr lang="en-US" sz="4800" dirty="0" smtClean="0"/>
              <a:t>In-Home Events</a:t>
            </a:r>
          </a:p>
          <a:p>
            <a:r>
              <a:rPr lang="en-US" dirty="0" smtClean="0"/>
              <a:t>With</a:t>
            </a:r>
          </a:p>
          <a:p>
            <a:endParaRPr lang="en-US" sz="3300" dirty="0"/>
          </a:p>
        </p:txBody>
      </p:sp>
      <p:pic>
        <p:nvPicPr>
          <p:cNvPr id="4" name="Picture 3"/>
          <p:cNvPicPr>
            <a:picLocks noChangeAspect="1"/>
          </p:cNvPicPr>
          <p:nvPr/>
        </p:nvPicPr>
        <p:blipFill>
          <a:blip r:embed="rId2"/>
          <a:stretch>
            <a:fillRect/>
          </a:stretch>
        </p:blipFill>
        <p:spPr>
          <a:xfrm>
            <a:off x="9194800" y="0"/>
            <a:ext cx="2946400" cy="2768600"/>
          </a:xfrm>
          <a:prstGeom prst="rect">
            <a:avLst/>
          </a:prstGeom>
        </p:spPr>
      </p:pic>
      <p:pic>
        <p:nvPicPr>
          <p:cNvPr id="5" name="Shape 132"/>
          <p:cNvPicPr preferRelativeResize="0"/>
          <p:nvPr/>
        </p:nvPicPr>
        <p:blipFill rotWithShape="1">
          <a:blip r:embed="rId3">
            <a:alphaModFix/>
          </a:blip>
          <a:srcRect/>
          <a:stretch/>
        </p:blipFill>
        <p:spPr>
          <a:xfrm>
            <a:off x="562914" y="4111963"/>
            <a:ext cx="1316686" cy="1720971"/>
          </a:xfrm>
          <a:prstGeom prst="rect">
            <a:avLst/>
          </a:prstGeom>
          <a:noFill/>
          <a:ln>
            <a:noFill/>
          </a:ln>
        </p:spPr>
      </p:pic>
      <p:sp>
        <p:nvSpPr>
          <p:cNvPr id="6" name="Rectangle 5"/>
          <p:cNvSpPr/>
          <p:nvPr/>
        </p:nvSpPr>
        <p:spPr>
          <a:xfrm>
            <a:off x="101600" y="5832934"/>
            <a:ext cx="2370667" cy="923330"/>
          </a:xfrm>
          <a:prstGeom prst="rect">
            <a:avLst/>
          </a:prstGeom>
        </p:spPr>
        <p:txBody>
          <a:bodyPr wrap="square">
            <a:spAutoFit/>
          </a:bodyPr>
          <a:lstStyle/>
          <a:p>
            <a:pPr lvl="0" algn="ctr">
              <a:buClr>
                <a:schemeClr val="dk1"/>
              </a:buClr>
              <a:buSzPct val="25000"/>
            </a:pPr>
            <a:r>
              <a:rPr lang="en-US" dirty="0">
                <a:solidFill>
                  <a:schemeClr val="dk1"/>
                </a:solidFill>
                <a:ea typeface="Calibri"/>
                <a:cs typeface="Calibri"/>
                <a:sym typeface="Calibri"/>
              </a:rPr>
              <a:t>Senior Executive Coordinator    </a:t>
            </a:r>
            <a:r>
              <a:rPr lang="en-US" dirty="0" smtClean="0">
                <a:solidFill>
                  <a:schemeClr val="dk1"/>
                </a:solidFill>
                <a:ea typeface="Calibri"/>
                <a:cs typeface="Calibri"/>
                <a:sym typeface="Calibri"/>
              </a:rPr>
              <a:t>         Katie </a:t>
            </a:r>
            <a:r>
              <a:rPr lang="en-US" dirty="0">
                <a:solidFill>
                  <a:schemeClr val="dk1"/>
                </a:solidFill>
                <a:ea typeface="Calibri"/>
                <a:cs typeface="Calibri"/>
                <a:sym typeface="Calibri"/>
              </a:rPr>
              <a:t>Odom</a:t>
            </a:r>
          </a:p>
        </p:txBody>
      </p:sp>
      <p:pic>
        <p:nvPicPr>
          <p:cNvPr id="7" name="Shape 129"/>
          <p:cNvPicPr preferRelativeResize="0"/>
          <p:nvPr/>
        </p:nvPicPr>
        <p:blipFill rotWithShape="1">
          <a:blip r:embed="rId4">
            <a:alphaModFix/>
          </a:blip>
          <a:srcRect/>
          <a:stretch/>
        </p:blipFill>
        <p:spPr>
          <a:xfrm>
            <a:off x="8235207" y="4111963"/>
            <a:ext cx="1145860" cy="1728917"/>
          </a:xfrm>
          <a:prstGeom prst="rect">
            <a:avLst/>
          </a:prstGeom>
          <a:noFill/>
          <a:ln>
            <a:noFill/>
          </a:ln>
        </p:spPr>
      </p:pic>
      <p:sp>
        <p:nvSpPr>
          <p:cNvPr id="8" name="Rectangle 7"/>
          <p:cNvSpPr/>
          <p:nvPr/>
        </p:nvSpPr>
        <p:spPr>
          <a:xfrm>
            <a:off x="7876612" y="5840880"/>
            <a:ext cx="2286000" cy="887551"/>
          </a:xfrm>
          <a:prstGeom prst="rect">
            <a:avLst/>
          </a:prstGeom>
        </p:spPr>
        <p:txBody>
          <a:bodyPr wrap="square">
            <a:spAutoFit/>
          </a:bodyPr>
          <a:lstStyle/>
          <a:p>
            <a:pPr lvl="0" algn="ctr">
              <a:lnSpc>
                <a:spcPct val="90000"/>
              </a:lnSpc>
              <a:buClr>
                <a:schemeClr val="dk1"/>
              </a:buClr>
              <a:buSzPct val="25000"/>
            </a:pPr>
            <a:r>
              <a:rPr lang="en-US" dirty="0" smtClean="0">
                <a:solidFill>
                  <a:schemeClr val="dk1"/>
                </a:solidFill>
                <a:ea typeface="Calibri"/>
                <a:cs typeface="Calibri"/>
                <a:sym typeface="Calibri"/>
              </a:rPr>
              <a:t>Senior Executive </a:t>
            </a:r>
            <a:r>
              <a:rPr lang="en-US" dirty="0">
                <a:solidFill>
                  <a:schemeClr val="dk1"/>
                </a:solidFill>
                <a:ea typeface="Calibri"/>
                <a:cs typeface="Calibri"/>
                <a:sym typeface="Calibri"/>
              </a:rPr>
              <a:t>Coordinator</a:t>
            </a:r>
          </a:p>
          <a:p>
            <a:pPr lvl="0">
              <a:lnSpc>
                <a:spcPct val="90000"/>
              </a:lnSpc>
              <a:spcBef>
                <a:spcPts val="333"/>
              </a:spcBef>
              <a:buClr>
                <a:schemeClr val="dk1"/>
              </a:buClr>
              <a:buSzPct val="25000"/>
            </a:pPr>
            <a:r>
              <a:rPr lang="en-US" dirty="0" smtClean="0">
                <a:solidFill>
                  <a:schemeClr val="dk1"/>
                </a:solidFill>
                <a:ea typeface="Calibri"/>
                <a:cs typeface="Calibri"/>
                <a:sym typeface="Calibri"/>
              </a:rPr>
              <a:t>    Ashley </a:t>
            </a:r>
            <a:r>
              <a:rPr lang="en-US" dirty="0">
                <a:solidFill>
                  <a:schemeClr val="dk1"/>
                </a:solidFill>
                <a:ea typeface="Calibri"/>
                <a:cs typeface="Calibri"/>
                <a:sym typeface="Calibri"/>
              </a:rPr>
              <a:t>McDonald</a:t>
            </a:r>
          </a:p>
        </p:txBody>
      </p:sp>
      <p:pic>
        <p:nvPicPr>
          <p:cNvPr id="9" name="Shape 131"/>
          <p:cNvPicPr preferRelativeResize="0"/>
          <p:nvPr/>
        </p:nvPicPr>
        <p:blipFill>
          <a:blip r:embed="rId5">
            <a:extLst>
              <a:ext uri="{28A0092B-C50C-407E-A947-70E740481C1C}">
                <a14:useLocalDpi xmlns:a14="http://schemas.microsoft.com/office/drawing/2010/main" val="0"/>
              </a:ext>
            </a:extLst>
          </a:blip>
          <a:stretch>
            <a:fillRect/>
          </a:stretch>
        </p:blipFill>
        <p:spPr>
          <a:xfrm>
            <a:off x="2590800" y="4111964"/>
            <a:ext cx="1388533" cy="1728916"/>
          </a:xfrm>
          <a:prstGeom prst="rect">
            <a:avLst/>
          </a:prstGeom>
          <a:noFill/>
          <a:ln>
            <a:noFill/>
          </a:ln>
        </p:spPr>
      </p:pic>
      <p:sp>
        <p:nvSpPr>
          <p:cNvPr id="10" name="Rectangle 9"/>
          <p:cNvSpPr/>
          <p:nvPr/>
        </p:nvSpPr>
        <p:spPr>
          <a:xfrm>
            <a:off x="2472267" y="6038334"/>
            <a:ext cx="1998133" cy="646331"/>
          </a:xfrm>
          <a:prstGeom prst="rect">
            <a:avLst/>
          </a:prstGeom>
        </p:spPr>
        <p:txBody>
          <a:bodyPr wrap="square">
            <a:spAutoFit/>
          </a:bodyPr>
          <a:lstStyle/>
          <a:p>
            <a:pPr lvl="0">
              <a:buClr>
                <a:schemeClr val="dk1"/>
              </a:buClr>
              <a:buSzPct val="25000"/>
            </a:pPr>
            <a:r>
              <a:rPr lang="en-US" dirty="0">
                <a:solidFill>
                  <a:schemeClr val="dk1"/>
                </a:solidFill>
                <a:ea typeface="Calibri"/>
                <a:cs typeface="Calibri"/>
                <a:sym typeface="Calibri"/>
              </a:rPr>
              <a:t>Senior Coordinator</a:t>
            </a:r>
          </a:p>
          <a:p>
            <a:pPr lvl="0">
              <a:buClr>
                <a:schemeClr val="dk1"/>
              </a:buClr>
              <a:buSzPct val="25000"/>
            </a:pPr>
            <a:r>
              <a:rPr lang="en-US" dirty="0">
                <a:solidFill>
                  <a:schemeClr val="dk1"/>
                </a:solidFill>
                <a:ea typeface="Calibri"/>
                <a:cs typeface="Calibri"/>
                <a:sym typeface="Calibri"/>
              </a:rPr>
              <a:t>Becky Choate</a:t>
            </a:r>
          </a:p>
        </p:txBody>
      </p:sp>
      <p:pic>
        <p:nvPicPr>
          <p:cNvPr id="11" name="Shape 127"/>
          <p:cNvPicPr preferRelativeResize="0"/>
          <p:nvPr/>
        </p:nvPicPr>
        <p:blipFill>
          <a:blip r:embed="rId6">
            <a:extLst>
              <a:ext uri="{28A0092B-C50C-407E-A947-70E740481C1C}">
                <a14:useLocalDpi xmlns:a14="http://schemas.microsoft.com/office/drawing/2010/main" val="0"/>
              </a:ext>
            </a:extLst>
          </a:blip>
          <a:stretch>
            <a:fillRect/>
          </a:stretch>
        </p:blipFill>
        <p:spPr>
          <a:xfrm>
            <a:off x="10162612" y="4087975"/>
            <a:ext cx="1440708" cy="1673360"/>
          </a:xfrm>
          <a:prstGeom prst="rect">
            <a:avLst/>
          </a:prstGeom>
          <a:noFill/>
          <a:ln>
            <a:noFill/>
          </a:ln>
        </p:spPr>
      </p:pic>
      <p:sp>
        <p:nvSpPr>
          <p:cNvPr id="12" name="Rectangle 11"/>
          <p:cNvSpPr/>
          <p:nvPr/>
        </p:nvSpPr>
        <p:spPr>
          <a:xfrm>
            <a:off x="10162612" y="5761335"/>
            <a:ext cx="1523999" cy="923330"/>
          </a:xfrm>
          <a:prstGeom prst="rect">
            <a:avLst/>
          </a:prstGeom>
        </p:spPr>
        <p:txBody>
          <a:bodyPr wrap="square">
            <a:spAutoFit/>
          </a:bodyPr>
          <a:lstStyle/>
          <a:p>
            <a:r>
              <a:rPr lang="en-US" dirty="0">
                <a:solidFill>
                  <a:schemeClr val="dk1"/>
                </a:solidFill>
                <a:ea typeface="Calibri"/>
                <a:cs typeface="Calibri"/>
                <a:sym typeface="Calibri"/>
              </a:rPr>
              <a:t> Master </a:t>
            </a:r>
            <a:r>
              <a:rPr lang="en-US" dirty="0" smtClean="0">
                <a:solidFill>
                  <a:schemeClr val="dk1"/>
                </a:solidFill>
                <a:ea typeface="Calibri"/>
                <a:cs typeface="Calibri"/>
                <a:sym typeface="Calibri"/>
              </a:rPr>
              <a:t>Coordinator      </a:t>
            </a:r>
            <a:r>
              <a:rPr lang="en-US" dirty="0">
                <a:solidFill>
                  <a:schemeClr val="dk1"/>
                </a:solidFill>
                <a:ea typeface="Calibri"/>
                <a:cs typeface="Calibri"/>
                <a:sym typeface="Calibri"/>
              </a:rPr>
              <a:t>Barb Lagoni </a:t>
            </a:r>
            <a:endParaRPr lang="en-US" dirty="0"/>
          </a:p>
        </p:txBody>
      </p:sp>
    </p:spTree>
    <p:extLst>
      <p:ext uri="{BB962C8B-B14F-4D97-AF65-F5344CB8AC3E}">
        <p14:creationId xmlns:p14="http://schemas.microsoft.com/office/powerpoint/2010/main" val="1325956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74751" y="0"/>
            <a:ext cx="9812867"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23" name="TextBox 4"/>
          <p:cNvSpPr txBox="1">
            <a:spLocks noChangeArrowheads="1"/>
          </p:cNvSpPr>
          <p:nvPr/>
        </p:nvSpPr>
        <p:spPr bwMode="auto">
          <a:xfrm>
            <a:off x="5060951" y="844552"/>
            <a:ext cx="3672416" cy="25844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8" rIns="121917" bIns="60958">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pPr algn="ctr"/>
            <a:r>
              <a:rPr lang="en-US" sz="8000" b="1">
                <a:latin typeface="Herculanum" charset="0"/>
              </a:rPr>
              <a:t>FREE PRIZES!</a:t>
            </a:r>
          </a:p>
        </p:txBody>
      </p:sp>
    </p:spTree>
    <p:extLst>
      <p:ext uri="{BB962C8B-B14F-4D97-AF65-F5344CB8AC3E}">
        <p14:creationId xmlns:p14="http://schemas.microsoft.com/office/powerpoint/2010/main" val="12872111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a:xfrm>
            <a:off x="467784" y="211667"/>
            <a:ext cx="10972800" cy="1143000"/>
          </a:xfrm>
        </p:spPr>
        <p:txBody>
          <a:bodyPr/>
          <a:lstStyle/>
          <a:p>
            <a:r>
              <a:rPr lang="en-US" b="1">
                <a:solidFill>
                  <a:srgbClr val="4B731F"/>
                </a:solidFill>
                <a:latin typeface="Calibri" charset="0"/>
                <a:ea typeface="MS PGothic" charset="0"/>
              </a:rPr>
              <a:t>Tonight’s Special Offers</a:t>
            </a:r>
          </a:p>
        </p:txBody>
      </p:sp>
      <p:sp>
        <p:nvSpPr>
          <p:cNvPr id="83971" name="TextBox 3"/>
          <p:cNvSpPr txBox="1">
            <a:spLocks noChangeArrowheads="1"/>
          </p:cNvSpPr>
          <p:nvPr/>
        </p:nvSpPr>
        <p:spPr bwMode="auto">
          <a:xfrm>
            <a:off x="298451" y="1143000"/>
            <a:ext cx="11893549" cy="5088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917" tIns="60958" rIns="121917" bIns="60958">
            <a:spAutoFit/>
          </a:bodyPr>
          <a:lstStyle>
            <a:lvl1pPr>
              <a:defRPr sz="3200">
                <a:solidFill>
                  <a:schemeClr val="tx1"/>
                </a:solidFill>
                <a:latin typeface="Calibri" charset="0"/>
                <a:ea typeface="MS PGothic" charset="0"/>
                <a:cs typeface="MS PGothic" charset="0"/>
              </a:defRPr>
            </a:lvl1pPr>
            <a:lvl2pPr>
              <a:defRPr sz="2800">
                <a:solidFill>
                  <a:schemeClr val="tx1"/>
                </a:solidFill>
                <a:latin typeface="Calibri" charset="0"/>
                <a:ea typeface="MS PGothic" charset="0"/>
                <a:cs typeface="MS PGothic" charset="0"/>
              </a:defRPr>
            </a:lvl2pPr>
            <a:lvl3pPr>
              <a:defRPr sz="2400">
                <a:solidFill>
                  <a:schemeClr val="tx1"/>
                </a:solidFill>
                <a:latin typeface="Calibri" charset="0"/>
                <a:ea typeface="MS PGothic" charset="0"/>
                <a:cs typeface="MS PGothic" charset="0"/>
              </a:defRPr>
            </a:lvl3pPr>
            <a:lvl4pPr>
              <a:defRPr sz="2000">
                <a:solidFill>
                  <a:schemeClr val="tx1"/>
                </a:solidFill>
                <a:latin typeface="Calibri" charset="0"/>
                <a:ea typeface="MS PGothic" charset="0"/>
                <a:cs typeface="MS PGothic" charset="0"/>
              </a:defRPr>
            </a:lvl4pPr>
            <a:lvl5pPr>
              <a:defRPr sz="2000">
                <a:solidFill>
                  <a:schemeClr val="tx1"/>
                </a:solidFill>
                <a:latin typeface="Calibri" charset="0"/>
                <a:ea typeface="MS PGothic" charset="0"/>
                <a:cs typeface="MS PGothic" charset="0"/>
              </a:defRPr>
            </a:lvl5pPr>
            <a:lvl6pPr eaLnBrk="0" fontAlgn="base" hangingPunct="0">
              <a:spcAft>
                <a:spcPct val="0"/>
              </a:spcAft>
              <a:buFont typeface="Arial" charset="0"/>
              <a:buChar char="»"/>
              <a:defRPr sz="2000">
                <a:solidFill>
                  <a:schemeClr val="tx1"/>
                </a:solidFill>
                <a:latin typeface="Calibri" charset="0"/>
                <a:ea typeface="MS PGothic" charset="0"/>
                <a:cs typeface="MS PGothic" charset="0"/>
              </a:defRPr>
            </a:lvl6pPr>
            <a:lvl7pPr eaLnBrk="0" fontAlgn="base" hangingPunct="0">
              <a:spcAft>
                <a:spcPct val="0"/>
              </a:spcAft>
              <a:buFont typeface="Arial" charset="0"/>
              <a:buChar char="»"/>
              <a:defRPr sz="2000">
                <a:solidFill>
                  <a:schemeClr val="tx1"/>
                </a:solidFill>
                <a:latin typeface="Calibri" charset="0"/>
                <a:ea typeface="MS PGothic" charset="0"/>
                <a:cs typeface="MS PGothic" charset="0"/>
              </a:defRPr>
            </a:lvl7pPr>
            <a:lvl8pPr eaLnBrk="0" fontAlgn="base" hangingPunct="0">
              <a:spcAft>
                <a:spcPct val="0"/>
              </a:spcAft>
              <a:buFont typeface="Arial" charset="0"/>
              <a:buChar char="»"/>
              <a:defRPr sz="2000">
                <a:solidFill>
                  <a:schemeClr val="tx1"/>
                </a:solidFill>
                <a:latin typeface="Calibri" charset="0"/>
                <a:ea typeface="MS PGothic" charset="0"/>
                <a:cs typeface="MS PGothic" charset="0"/>
              </a:defRPr>
            </a:lvl8pPr>
            <a:lvl9pPr eaLnBrk="0" fontAlgn="base" hangingPunct="0">
              <a:spcAft>
                <a:spcPct val="0"/>
              </a:spcAft>
              <a:buFont typeface="Arial" charset="0"/>
              <a:buChar char="»"/>
              <a:defRPr sz="2000">
                <a:solidFill>
                  <a:schemeClr val="tx1"/>
                </a:solidFill>
                <a:latin typeface="Calibri" charset="0"/>
                <a:ea typeface="MS PGothic" charset="0"/>
                <a:cs typeface="MS PGothic" charset="0"/>
              </a:defRPr>
            </a:lvl9pPr>
          </a:lstStyle>
          <a:p>
            <a:endParaRPr lang="en-US" sz="2400"/>
          </a:p>
          <a:p>
            <a:r>
              <a:rPr lang="en-US" sz="3700" b="1"/>
              <a:t>FREE SHIPPING with $150+ order</a:t>
            </a:r>
          </a:p>
          <a:p>
            <a:r>
              <a:rPr lang="en-US" sz="3700"/>
              <a:t>(up to $10 shipping costs)</a:t>
            </a:r>
          </a:p>
          <a:p>
            <a:endParaRPr lang="en-US" sz="3700"/>
          </a:p>
          <a:p>
            <a:r>
              <a:rPr lang="en-US" sz="3700" b="1"/>
              <a:t>FREE PRODUCTS for hosting a Shaklee educational event </a:t>
            </a:r>
          </a:p>
          <a:p>
            <a:r>
              <a:rPr lang="en-US" sz="3700"/>
              <a:t>(in-home event or Facebook event)</a:t>
            </a:r>
          </a:p>
          <a:p>
            <a:endParaRPr lang="en-US" sz="3700"/>
          </a:p>
          <a:p>
            <a:r>
              <a:rPr lang="en-US" sz="3700" b="1"/>
              <a:t>$25 to $75 CASH REBATE when you join as a Distributor with a Gold Pak </a:t>
            </a:r>
            <a:r>
              <a:rPr lang="en-US" sz="3700"/>
              <a:t>(dependent on Gold Pak level)</a:t>
            </a:r>
          </a:p>
        </p:txBody>
      </p:sp>
      <p:pic>
        <p:nvPicPr>
          <p:cNvPr id="8397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63317" y="1143001"/>
            <a:ext cx="2055283" cy="2055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8894539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474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095048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Drawing</a:t>
            </a:r>
            <a:r>
              <a:rPr lang="en-US" dirty="0"/>
              <a:t>: Collect interest sheets and doing a drawing for a door prize.</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5434" y="2297187"/>
            <a:ext cx="2723236" cy="4560813"/>
          </a:xfrm>
          <a:prstGeom prst="rect">
            <a:avLst/>
          </a:prstGeom>
          <a:scene3d>
            <a:camera prst="orthographicFront">
              <a:rot lat="0" lon="0" rev="16200000"/>
            </a:camera>
            <a:lightRig rig="threePt" dir="t"/>
          </a:scene3d>
        </p:spPr>
      </p:pic>
      <p:pic>
        <p:nvPicPr>
          <p:cNvPr id="5" name="Picture 4"/>
          <p:cNvPicPr>
            <a:picLocks noChangeAspect="1"/>
          </p:cNvPicPr>
          <p:nvPr/>
        </p:nvPicPr>
        <p:blipFill>
          <a:blip r:embed="rId3"/>
          <a:stretch>
            <a:fillRect/>
          </a:stretch>
        </p:blipFill>
        <p:spPr>
          <a:xfrm>
            <a:off x="5946721" y="2743199"/>
            <a:ext cx="5745878" cy="3234267"/>
          </a:xfrm>
          <a:prstGeom prst="rect">
            <a:avLst/>
          </a:prstGeom>
        </p:spPr>
      </p:pic>
    </p:spTree>
    <p:extLst>
      <p:ext uri="{BB962C8B-B14F-4D97-AF65-F5344CB8AC3E}">
        <p14:creationId xmlns:p14="http://schemas.microsoft.com/office/powerpoint/2010/main" val="23435822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63849"/>
          </a:xfrm>
        </p:spPr>
        <p:txBody>
          <a:bodyPr>
            <a:normAutofit/>
          </a:bodyPr>
          <a:lstStyle/>
          <a:p>
            <a:r>
              <a:rPr lang="en-US" sz="2800" dirty="0" smtClean="0"/>
              <a:t>Interest Sheet to Close</a:t>
            </a:r>
            <a:endParaRPr lang="en-US" sz="2800" dirty="0"/>
          </a:p>
        </p:txBody>
      </p:sp>
      <p:sp>
        <p:nvSpPr>
          <p:cNvPr id="3" name="Content Placeholder 2"/>
          <p:cNvSpPr>
            <a:spLocks noGrp="1"/>
          </p:cNvSpPr>
          <p:nvPr>
            <p:ph idx="1"/>
          </p:nvPr>
        </p:nvSpPr>
        <p:spPr>
          <a:xfrm>
            <a:off x="838200" y="1028974"/>
            <a:ext cx="10515600" cy="5829026"/>
          </a:xfrm>
        </p:spPr>
        <p:txBody>
          <a:bodyPr>
            <a:normAutofit fontScale="62500" lnSpcReduction="20000"/>
          </a:bodyPr>
          <a:lstStyle/>
          <a:p>
            <a:pPr marL="0" indent="0">
              <a:buNone/>
            </a:pPr>
            <a:r>
              <a:rPr lang="en-US" b="1" i="1" dirty="0"/>
              <a:t>THANK YOU FOR BEING HERE!</a:t>
            </a:r>
            <a:endParaRPr lang="en-US" dirty="0"/>
          </a:p>
          <a:p>
            <a:pPr marL="0" indent="0">
              <a:buNone/>
            </a:pPr>
            <a:r>
              <a:rPr lang="en-US" b="1" i="1" dirty="0"/>
              <a:t>Please fill out the form below and put it in the drawing for our door prize.  I am so glad you were able to attend today and I look forward to helping you meet your wellness needs</a:t>
            </a:r>
            <a:r>
              <a:rPr lang="en-US" b="1" i="1" dirty="0" smtClean="0"/>
              <a:t>!</a:t>
            </a:r>
            <a:r>
              <a:rPr lang="en-US" dirty="0"/>
              <a:t> </a:t>
            </a:r>
          </a:p>
          <a:p>
            <a:pPr marL="0" indent="0">
              <a:buNone/>
            </a:pPr>
            <a:r>
              <a:rPr lang="en-US" dirty="0"/>
              <a:t>Name: </a:t>
            </a:r>
            <a:r>
              <a:rPr lang="en-US" dirty="0" smtClean="0"/>
              <a:t>____________________________________________________________________________</a:t>
            </a:r>
            <a:r>
              <a:rPr lang="en-US" dirty="0"/>
              <a:t> </a:t>
            </a:r>
          </a:p>
          <a:p>
            <a:pPr marL="0" indent="0">
              <a:buNone/>
            </a:pPr>
            <a:r>
              <a:rPr lang="en-US" dirty="0"/>
              <a:t>E-mail:________________________________________ Telephone Number: </a:t>
            </a:r>
            <a:r>
              <a:rPr lang="en-US" dirty="0" smtClean="0"/>
              <a:t>___________________</a:t>
            </a:r>
            <a:r>
              <a:rPr lang="en-US" dirty="0"/>
              <a:t> </a:t>
            </a:r>
          </a:p>
          <a:p>
            <a:pPr marL="0" indent="0">
              <a:buNone/>
            </a:pPr>
            <a:r>
              <a:rPr lang="en-US" dirty="0"/>
              <a:t>Address: </a:t>
            </a:r>
            <a:r>
              <a:rPr lang="en-US" dirty="0" smtClean="0"/>
              <a:t>__________________________________________________________________________</a:t>
            </a:r>
            <a:r>
              <a:rPr lang="en-US" dirty="0"/>
              <a:t> </a:t>
            </a:r>
          </a:p>
          <a:p>
            <a:pPr marL="0" indent="0">
              <a:buNone/>
            </a:pPr>
            <a:r>
              <a:rPr lang="en-US" dirty="0"/>
              <a:t>I would like to receive more information on:</a:t>
            </a:r>
          </a:p>
          <a:p>
            <a:pPr marL="0" indent="0">
              <a:buNone/>
            </a:pPr>
            <a:r>
              <a:rPr lang="en-US" dirty="0"/>
              <a:t>____ Free Personalized Health Evaluation</a:t>
            </a:r>
          </a:p>
          <a:p>
            <a:pPr marL="0" indent="0">
              <a:buNone/>
            </a:pPr>
            <a:r>
              <a:rPr lang="en-US" dirty="0"/>
              <a:t>____ Nutrition	 Program for ___Children, ____Men, ____Women, ____Other Specific Health Concern</a:t>
            </a:r>
            <a:br>
              <a:rPr lang="en-US" dirty="0"/>
            </a:br>
            <a:r>
              <a:rPr lang="en-US" dirty="0"/>
              <a:t>____ </a:t>
            </a:r>
            <a:r>
              <a:rPr lang="en-US" dirty="0" err="1"/>
              <a:t>LifePlan</a:t>
            </a:r>
            <a:endParaRPr lang="en-US" dirty="0"/>
          </a:p>
          <a:p>
            <a:pPr marL="0" indent="0">
              <a:buNone/>
            </a:pPr>
            <a:r>
              <a:rPr lang="en-US" dirty="0"/>
              <a:t>____ Shaklee180: Inch Loss  (SAFE and highly EFFECTIVE products)</a:t>
            </a:r>
          </a:p>
          <a:p>
            <a:pPr marL="0" indent="0">
              <a:buNone/>
            </a:pPr>
            <a:r>
              <a:rPr lang="en-US" dirty="0"/>
              <a:t>____ </a:t>
            </a:r>
            <a:r>
              <a:rPr lang="en-US" dirty="0" err="1"/>
              <a:t>Enfuselle</a:t>
            </a:r>
            <a:r>
              <a:rPr lang="en-US" dirty="0"/>
              <a:t> Advanced Skin Care Products</a:t>
            </a:r>
          </a:p>
          <a:p>
            <a:pPr marL="0" indent="0">
              <a:buNone/>
            </a:pPr>
            <a:r>
              <a:rPr lang="en-US" dirty="0"/>
              <a:t>____ Get Clean Biodegradable Household Cleaning &amp; Laundry Products		</a:t>
            </a:r>
          </a:p>
          <a:p>
            <a:pPr marL="0" indent="0">
              <a:buNone/>
            </a:pPr>
            <a:r>
              <a:rPr lang="en-US" dirty="0"/>
              <a:t>____ I am interested in learning how to earn my products for free or how to earn additional income.</a:t>
            </a:r>
          </a:p>
          <a:p>
            <a:pPr marL="0" indent="0">
              <a:buNone/>
            </a:pPr>
            <a:r>
              <a:rPr lang="en-US" dirty="0"/>
              <a:t>____ I would like to host a meeting like this in my </a:t>
            </a:r>
            <a:r>
              <a:rPr lang="en-US" dirty="0" smtClean="0"/>
              <a:t>home</a:t>
            </a:r>
            <a:r>
              <a:rPr lang="en-US" dirty="0"/>
              <a:t> </a:t>
            </a:r>
          </a:p>
          <a:p>
            <a:pPr marL="0" indent="0">
              <a:buNone/>
            </a:pPr>
            <a:r>
              <a:rPr lang="en-US" i="1" dirty="0"/>
              <a:t>Please indicate any additional health concerns, questions or additional information you would like to receive on the back of this card. Thank you! </a:t>
            </a:r>
            <a:endParaRPr lang="en-US" dirty="0"/>
          </a:p>
          <a:p>
            <a:pPr marL="0" indent="0">
              <a:buNone/>
            </a:pPr>
            <a:endParaRPr lang="en-US" dirty="0"/>
          </a:p>
        </p:txBody>
      </p:sp>
    </p:spTree>
    <p:extLst>
      <p:ext uri="{BB962C8B-B14F-4D97-AF65-F5344CB8AC3E}">
        <p14:creationId xmlns:p14="http://schemas.microsoft.com/office/powerpoint/2010/main" val="417771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1106128"/>
          </a:xfrm>
        </p:spPr>
        <p:txBody>
          <a:bodyPr/>
          <a:lstStyle/>
          <a:p>
            <a:pPr algn="ctr"/>
            <a:r>
              <a:rPr lang="en-US" u="sng" dirty="0" smtClean="0"/>
              <a:t>The Fortune is in the Follow Up </a:t>
            </a:r>
            <a:endParaRPr lang="en-US" u="sng" dirty="0"/>
          </a:p>
        </p:txBody>
      </p:sp>
      <p:sp>
        <p:nvSpPr>
          <p:cNvPr id="3" name="Content Placeholder 2"/>
          <p:cNvSpPr>
            <a:spLocks noGrp="1"/>
          </p:cNvSpPr>
          <p:nvPr>
            <p:ph idx="1"/>
          </p:nvPr>
        </p:nvSpPr>
        <p:spPr>
          <a:xfrm>
            <a:off x="162232" y="1106129"/>
            <a:ext cx="9173497" cy="5070834"/>
          </a:xfrm>
        </p:spPr>
        <p:txBody>
          <a:bodyPr/>
          <a:lstStyle/>
          <a:p>
            <a:r>
              <a:rPr lang="en-US" dirty="0" smtClean="0"/>
              <a:t>Following up with those who DID attend the event </a:t>
            </a:r>
          </a:p>
          <a:p>
            <a:pPr lvl="1"/>
            <a:r>
              <a:rPr lang="en-US" dirty="0" smtClean="0"/>
              <a:t>Make sure to take note of their interests at the event </a:t>
            </a:r>
          </a:p>
          <a:p>
            <a:pPr lvl="1"/>
            <a:r>
              <a:rPr lang="en-US" dirty="0" smtClean="0"/>
              <a:t>Utilize the interest sheet to tune into their needs </a:t>
            </a:r>
          </a:p>
          <a:p>
            <a:endParaRPr lang="en-US" dirty="0"/>
          </a:p>
          <a:p>
            <a:r>
              <a:rPr lang="en-US" dirty="0" smtClean="0"/>
              <a:t>Following up with those who DID NOT attend the event </a:t>
            </a:r>
          </a:p>
          <a:p>
            <a:pPr lvl="1"/>
            <a:r>
              <a:rPr lang="en-US" dirty="0" smtClean="0"/>
              <a:t>This is a great excuse to find ANOTHER way to meet up (coffee, playdate, </a:t>
            </a:r>
            <a:r>
              <a:rPr lang="en-US" dirty="0" err="1" smtClean="0"/>
              <a:t>etc</a:t>
            </a:r>
            <a:r>
              <a:rPr lang="en-US" dirty="0" smtClean="0"/>
              <a:t>)</a:t>
            </a:r>
          </a:p>
          <a:p>
            <a:pPr lvl="1"/>
            <a:r>
              <a:rPr lang="en-US" dirty="0" smtClean="0"/>
              <a:t>Don’t let these people slip through the cracks</a:t>
            </a:r>
          </a:p>
          <a:p>
            <a:pPr lvl="1"/>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000" t="15657" r="10567" b="15185"/>
          <a:stretch/>
        </p:blipFill>
        <p:spPr>
          <a:xfrm>
            <a:off x="6651523" y="3783321"/>
            <a:ext cx="5073445" cy="2897698"/>
          </a:xfrm>
          <a:prstGeom prst="rect">
            <a:avLst/>
          </a:prstGeom>
        </p:spPr>
      </p:pic>
    </p:spTree>
    <p:extLst>
      <p:ext uri="{BB962C8B-B14F-4D97-AF65-F5344CB8AC3E}">
        <p14:creationId xmlns:p14="http://schemas.microsoft.com/office/powerpoint/2010/main" val="19080171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533" y="365125"/>
            <a:ext cx="3225800" cy="1325563"/>
          </a:xfrm>
          <a:ln>
            <a:solidFill>
              <a:schemeClr val="accent2">
                <a:lumMod val="75000"/>
              </a:schemeClr>
            </a:solidFill>
          </a:ln>
        </p:spPr>
        <p:txBody>
          <a:bodyPr/>
          <a:lstStyle/>
          <a:p>
            <a:r>
              <a:rPr lang="en-US" dirty="0" smtClean="0"/>
              <a:t>Action Steps: </a:t>
            </a:r>
            <a:endParaRPr lang="en-US" dirty="0"/>
          </a:p>
        </p:txBody>
      </p:sp>
      <p:sp>
        <p:nvSpPr>
          <p:cNvPr id="3" name="Content Placeholder 2"/>
          <p:cNvSpPr>
            <a:spLocks noGrp="1"/>
          </p:cNvSpPr>
          <p:nvPr>
            <p:ph idx="1"/>
          </p:nvPr>
        </p:nvSpPr>
        <p:spPr>
          <a:xfrm>
            <a:off x="719667" y="2706158"/>
            <a:ext cx="10515600" cy="3525309"/>
          </a:xfrm>
        </p:spPr>
        <p:txBody>
          <a:bodyPr>
            <a:normAutofit/>
          </a:bodyPr>
          <a:lstStyle/>
          <a:p>
            <a:r>
              <a:rPr lang="en-US" sz="2400" dirty="0" smtClean="0"/>
              <a:t>We want to have at least one event per month – but for true growth</a:t>
            </a:r>
            <a:r>
              <a:rPr lang="is-IS" sz="2400" dirty="0" smtClean="0"/>
              <a:t>….2-4/month </a:t>
            </a:r>
          </a:p>
          <a:p>
            <a:r>
              <a:rPr lang="is-IS" sz="2400" dirty="0" smtClean="0"/>
              <a:t>Plan some events – put them in the calendar &amp; start working on invites </a:t>
            </a:r>
          </a:p>
          <a:p>
            <a:r>
              <a:rPr lang="is-IS" sz="2400" dirty="0" smtClean="0"/>
              <a:t>Partner up with team members/other Shaklee builders...or even other (non-competing MLM’s) </a:t>
            </a:r>
          </a:p>
          <a:p>
            <a:endParaRPr lang="is-IS" sz="2400" dirty="0" smtClean="0"/>
          </a:p>
          <a:p>
            <a:r>
              <a:rPr lang="en-US" sz="2400" dirty="0" smtClean="0"/>
              <a:t> Lisa Anderson’s  video  --https</a:t>
            </a:r>
            <a:r>
              <a:rPr lang="en-US" sz="2400" dirty="0"/>
              <a:t>://</a:t>
            </a:r>
            <a:r>
              <a:rPr lang="en-US" sz="2400" dirty="0" err="1"/>
              <a:t>www.youtube.com</a:t>
            </a:r>
            <a:r>
              <a:rPr lang="en-US" sz="2400" dirty="0"/>
              <a:t>/</a:t>
            </a:r>
            <a:r>
              <a:rPr lang="en-US" sz="2400" dirty="0" err="1"/>
              <a:t>watch?v</a:t>
            </a:r>
            <a:r>
              <a:rPr lang="en-US" sz="2400" dirty="0"/>
              <a:t>=</a:t>
            </a:r>
            <a:r>
              <a:rPr lang="en-US" sz="2400" dirty="0" smtClean="0"/>
              <a:t>kTmWF5rPn1I</a:t>
            </a:r>
          </a:p>
          <a:p>
            <a:endParaRPr lang="en-US" sz="2400" dirty="0"/>
          </a:p>
          <a:p>
            <a:pPr marL="0" indent="0">
              <a:buNone/>
            </a:pPr>
            <a:r>
              <a:rPr lang="en-US" sz="2400" dirty="0" err="1" smtClean="0"/>
              <a:t>ashley</a:t>
            </a:r>
            <a:endParaRPr lang="en-US" sz="2400" dirty="0"/>
          </a:p>
        </p:txBody>
      </p:sp>
      <p:pic>
        <p:nvPicPr>
          <p:cNvPr id="4" name="Picture 3"/>
          <p:cNvPicPr>
            <a:picLocks noChangeAspect="1"/>
          </p:cNvPicPr>
          <p:nvPr/>
        </p:nvPicPr>
        <p:blipFill>
          <a:blip r:embed="rId2"/>
          <a:stretch>
            <a:fillRect/>
          </a:stretch>
        </p:blipFill>
        <p:spPr>
          <a:xfrm>
            <a:off x="8246533" y="-148166"/>
            <a:ext cx="3801534" cy="2258438"/>
          </a:xfrm>
          <a:prstGeom prst="rect">
            <a:avLst/>
          </a:prstGeom>
        </p:spPr>
      </p:pic>
    </p:spTree>
    <p:extLst>
      <p:ext uri="{BB962C8B-B14F-4D97-AF65-F5344CB8AC3E}">
        <p14:creationId xmlns:p14="http://schemas.microsoft.com/office/powerpoint/2010/main" val="7218205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27546" y="585926"/>
            <a:ext cx="9760683" cy="5601533"/>
          </a:xfrm>
          <a:prstGeom prst="rect">
            <a:avLst/>
          </a:prstGeom>
          <a:ln>
            <a:solidFill>
              <a:schemeClr val="accent1">
                <a:lumMod val="75000"/>
              </a:schemeClr>
            </a:solidFill>
          </a:ln>
        </p:spPr>
        <p:txBody>
          <a:bodyPr wrap="square">
            <a:spAutoFit/>
          </a:bodyPr>
          <a:lstStyle/>
          <a:p>
            <a:r>
              <a:rPr lang="en-US" sz="2000" b="1" dirty="0"/>
              <a:t>Shaklee the Company:</a:t>
            </a:r>
            <a:r>
              <a:rPr lang="en-US" sz="2000" dirty="0"/>
              <a:t> Go over briefly </a:t>
            </a:r>
            <a:r>
              <a:rPr lang="en-US" sz="2000" dirty="0" smtClean="0"/>
              <a:t>first pages in the Product </a:t>
            </a:r>
            <a:r>
              <a:rPr lang="en-US" sz="2000" dirty="0"/>
              <a:t>Guide. Share as many specific examples and stories as possible. For example: </a:t>
            </a:r>
            <a:r>
              <a:rPr lang="en-US" sz="2000" dirty="0" smtClean="0"/>
              <a:t>“always safe” </a:t>
            </a:r>
            <a:r>
              <a:rPr lang="en-US" sz="2000" dirty="0"/>
              <a:t>use Green Tea (or Ginseng or Saw </a:t>
            </a:r>
            <a:r>
              <a:rPr lang="en-US" sz="2000" dirty="0" smtClean="0"/>
              <a:t>Palmetto stories ) </a:t>
            </a:r>
            <a:r>
              <a:rPr lang="en-US" sz="2000" dirty="0"/>
              <a:t>example. </a:t>
            </a:r>
            <a:r>
              <a:rPr lang="en-US" sz="2000" dirty="0" smtClean="0"/>
              <a:t>For” </a:t>
            </a:r>
            <a:r>
              <a:rPr lang="en-US" sz="2000" dirty="0"/>
              <a:t>always </a:t>
            </a:r>
            <a:r>
              <a:rPr lang="en-US" sz="2000" dirty="0" smtClean="0"/>
              <a:t>works” </a:t>
            </a:r>
            <a:r>
              <a:rPr lang="en-US" sz="2000" dirty="0"/>
              <a:t>use </a:t>
            </a:r>
            <a:r>
              <a:rPr lang="en-US" sz="2000" dirty="0" err="1"/>
              <a:t>Optiflora</a:t>
            </a:r>
            <a:r>
              <a:rPr lang="en-US" sz="2000" dirty="0"/>
              <a:t> (or B-Complex or Vita D3).</a:t>
            </a:r>
          </a:p>
          <a:p>
            <a:r>
              <a:rPr lang="en-US" dirty="0"/>
              <a:t> </a:t>
            </a:r>
          </a:p>
          <a:p>
            <a:r>
              <a:rPr lang="en-US" sz="2000" b="1" dirty="0"/>
              <a:t>Shaklee the Products:</a:t>
            </a:r>
            <a:endParaRPr lang="en-US" sz="2000" dirty="0"/>
          </a:p>
          <a:p>
            <a:r>
              <a:rPr lang="en-US" sz="2000" dirty="0"/>
              <a:t>“Shaklee has four product lines: Healthy Weight, Healthy Nutrition, Healthy Beauty, and Healthy Home.” (This helps break it down to seem less intimidating</a:t>
            </a:r>
            <a:r>
              <a:rPr lang="en-US" sz="2000" dirty="0" smtClean="0"/>
              <a:t>)</a:t>
            </a:r>
            <a:endParaRPr lang="en-US" sz="2000" dirty="0"/>
          </a:p>
          <a:p>
            <a:r>
              <a:rPr lang="en-US" sz="2000" dirty="0"/>
              <a:t>	Things to remember:</a:t>
            </a:r>
          </a:p>
          <a:p>
            <a:pPr lvl="0"/>
            <a:r>
              <a:rPr lang="en-US" sz="2000" dirty="0"/>
              <a:t>Stop on </a:t>
            </a:r>
            <a:r>
              <a:rPr lang="en-US" sz="2000" dirty="0" err="1"/>
              <a:t>Vitalizer</a:t>
            </a:r>
            <a:r>
              <a:rPr lang="en-US" sz="2000" dirty="0"/>
              <a:t>. </a:t>
            </a:r>
          </a:p>
          <a:p>
            <a:pPr lvl="1"/>
            <a:r>
              <a:rPr lang="en-US" sz="2000" dirty="0"/>
              <a:t>Explain the landmark study and it’s significance. </a:t>
            </a:r>
            <a:endParaRPr lang="en-US" sz="2000" dirty="0" smtClean="0"/>
          </a:p>
          <a:p>
            <a:pPr lvl="1"/>
            <a:r>
              <a:rPr lang="en-US" sz="2000" dirty="0" smtClean="0"/>
              <a:t>Discuss </a:t>
            </a:r>
            <a:r>
              <a:rPr lang="en-US" sz="2000" dirty="0"/>
              <a:t>the science and research behind the creation of the strip to demonstrate Shaklee’s commitment to quality even there </a:t>
            </a:r>
            <a:endParaRPr lang="en-US" sz="2000" dirty="0" smtClean="0"/>
          </a:p>
          <a:p>
            <a:pPr lvl="1"/>
            <a:r>
              <a:rPr lang="en-US" sz="2000" dirty="0" smtClean="0"/>
              <a:t>Stop </a:t>
            </a:r>
            <a:r>
              <a:rPr lang="en-US" sz="2000" dirty="0"/>
              <a:t>on the SMART delivery system</a:t>
            </a:r>
          </a:p>
          <a:p>
            <a:pPr lvl="0"/>
            <a:r>
              <a:rPr lang="en-US" sz="2000" dirty="0"/>
              <a:t>Choose which products you feel passionately about sharing, that you have personal stories about, and that meet the needs mentioned in the guest introductions. Be contentious of their time and their mental capacity and DO NOT go over every product. </a:t>
            </a:r>
          </a:p>
          <a:p>
            <a:r>
              <a:rPr lang="en-US" sz="2000" dirty="0"/>
              <a:t> </a:t>
            </a:r>
          </a:p>
        </p:txBody>
      </p:sp>
    </p:spTree>
    <p:extLst>
      <p:ext uri="{BB962C8B-B14F-4D97-AF65-F5344CB8AC3E}">
        <p14:creationId xmlns:p14="http://schemas.microsoft.com/office/powerpoint/2010/main" val="3886119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4132764" cy="1123603"/>
          </a:xfrm>
        </p:spPr>
        <p:txBody>
          <a:bodyPr/>
          <a:lstStyle/>
          <a:p>
            <a:r>
              <a:rPr lang="en-US" dirty="0" smtClean="0"/>
              <a:t>Ideas for  Topics</a:t>
            </a:r>
            <a:endParaRPr lang="en-US" dirty="0"/>
          </a:p>
        </p:txBody>
      </p:sp>
      <p:pic>
        <p:nvPicPr>
          <p:cNvPr id="6" name="Content Placeholder 5"/>
          <p:cNvPicPr>
            <a:picLocks noGrp="1" noChangeAspect="1"/>
          </p:cNvPicPr>
          <p:nvPr>
            <p:ph idx="1"/>
          </p:nvPr>
        </p:nvPicPr>
        <p:blipFill>
          <a:blip r:embed="rId2"/>
          <a:srcRect l="-70832" r="-70832"/>
          <a:stretch>
            <a:fillRect/>
          </a:stretch>
        </p:blipFill>
        <p:spPr>
          <a:xfrm>
            <a:off x="3348182" y="831273"/>
            <a:ext cx="10515600" cy="4687454"/>
          </a:xfrm>
        </p:spPr>
      </p:pic>
    </p:spTree>
    <p:extLst>
      <p:ext uri="{BB962C8B-B14F-4D97-AF65-F5344CB8AC3E}">
        <p14:creationId xmlns:p14="http://schemas.microsoft.com/office/powerpoint/2010/main" val="42362237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304800"/>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pPr algn="ctr"/>
            <a:r>
              <a:rPr lang="en-US" b="1" dirty="0" smtClean="0">
                <a:ln/>
                <a:solidFill>
                  <a:schemeClr val="accent6"/>
                </a:solidFill>
                <a:latin typeface="Calibri" charset="0"/>
                <a:ea typeface="Calibri" charset="0"/>
                <a:cs typeface="Calibri" charset="0"/>
              </a:rPr>
              <a:t>Shaklee Video &amp; Audio Archives</a:t>
            </a:r>
            <a:endParaRPr lang="en-US"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969819" y="1536966"/>
            <a:ext cx="4419600" cy="2378765"/>
          </a:xfrm>
          <a:prstGeom prst="rect">
            <a:avLst/>
          </a:prstGeom>
        </p:spPr>
      </p:pic>
      <p:pic>
        <p:nvPicPr>
          <p:cNvPr id="5" name="Picture 4"/>
          <p:cNvPicPr>
            <a:picLocks noChangeAspect="1"/>
          </p:cNvPicPr>
          <p:nvPr/>
        </p:nvPicPr>
        <p:blipFill>
          <a:blip r:embed="rId3"/>
          <a:stretch>
            <a:fillRect/>
          </a:stretch>
        </p:blipFill>
        <p:spPr>
          <a:xfrm>
            <a:off x="5541818" y="4199757"/>
            <a:ext cx="5562600" cy="1556769"/>
          </a:xfrm>
          <a:prstGeom prst="rect">
            <a:avLst/>
          </a:prstGeom>
        </p:spPr>
      </p:pic>
      <p:sp>
        <p:nvSpPr>
          <p:cNvPr id="7" name="TextBox 6"/>
          <p:cNvSpPr txBox="1"/>
          <p:nvPr/>
        </p:nvSpPr>
        <p:spPr>
          <a:xfrm>
            <a:off x="1977736" y="6203373"/>
            <a:ext cx="7848600" cy="461665"/>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400" b="1" u="sng" dirty="0" smtClean="0">
                <a:ln w="0"/>
                <a:solidFill>
                  <a:schemeClr val="accent1"/>
                </a:solidFill>
                <a:effectLst>
                  <a:outerShdw blurRad="38100" dist="25400" dir="5400000" algn="ctr" rotWithShape="0">
                    <a:srgbClr val="6E747A">
                      <a:alpha val="43000"/>
                    </a:srgbClr>
                  </a:outerShdw>
                </a:effectLst>
              </a:rPr>
              <a:t>Subscribe Today here</a:t>
            </a:r>
            <a:r>
              <a:rPr lang="en-US" sz="2400" b="1" dirty="0" smtClean="0">
                <a:ln w="0"/>
                <a:solidFill>
                  <a:schemeClr val="accent1"/>
                </a:solidFill>
                <a:effectLst>
                  <a:outerShdw blurRad="38100" dist="25400" dir="5400000" algn="ctr" rotWithShape="0">
                    <a:srgbClr val="6E747A">
                      <a:alpha val="43000"/>
                    </a:srgbClr>
                  </a:outerShdw>
                </a:effectLst>
              </a:rPr>
              <a:t>:  </a:t>
            </a:r>
            <a:r>
              <a:rPr lang="en-US" sz="2400" b="1" dirty="0" smtClean="0">
                <a:ln w="0"/>
                <a:solidFill>
                  <a:srgbClr val="00B050"/>
                </a:solidFill>
                <a:effectLst>
                  <a:outerShdw blurRad="38100" dist="25400" dir="5400000" algn="ctr" rotWithShape="0">
                    <a:srgbClr val="6E747A">
                      <a:alpha val="43000"/>
                    </a:srgbClr>
                  </a:outerShdw>
                </a:effectLst>
              </a:rPr>
              <a:t>http://</a:t>
            </a:r>
            <a:r>
              <a:rPr lang="en-US" sz="2400" b="1" dirty="0" err="1" smtClean="0">
                <a:ln w="0"/>
                <a:solidFill>
                  <a:srgbClr val="00B050"/>
                </a:solidFill>
                <a:effectLst>
                  <a:outerShdw blurRad="38100" dist="25400" dir="5400000" algn="ctr" rotWithShape="0">
                    <a:srgbClr val="6E747A">
                      <a:alpha val="43000"/>
                    </a:srgbClr>
                  </a:outerShdw>
                </a:effectLst>
              </a:rPr>
              <a:t>bit.ly</a:t>
            </a:r>
            <a:r>
              <a:rPr lang="en-US" sz="2400" b="1" dirty="0" smtClean="0">
                <a:ln w="0"/>
                <a:solidFill>
                  <a:srgbClr val="00B050"/>
                </a:solidFill>
                <a:effectLst>
                  <a:outerShdw blurRad="38100" dist="25400" dir="5400000" algn="ctr" rotWithShape="0">
                    <a:srgbClr val="6E747A">
                      <a:alpha val="43000"/>
                    </a:srgbClr>
                  </a:outerShdw>
                </a:effectLst>
              </a:rPr>
              <a:t>/</a:t>
            </a:r>
            <a:r>
              <a:rPr lang="en-US" sz="2400" b="1" dirty="0" err="1" smtClean="0">
                <a:ln w="0"/>
                <a:solidFill>
                  <a:srgbClr val="00B050"/>
                </a:solidFill>
                <a:effectLst>
                  <a:outerShdw blurRad="38100" dist="25400" dir="5400000" algn="ctr" rotWithShape="0">
                    <a:srgbClr val="6E747A">
                      <a:alpha val="43000"/>
                    </a:srgbClr>
                  </a:outerShdw>
                </a:effectLst>
              </a:rPr>
              <a:t>bhsubscribe</a:t>
            </a:r>
            <a:endParaRPr lang="en-US" sz="2400"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5902036" y="1523487"/>
            <a:ext cx="5607628"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Includes FIVE dedicated websites personalized to you! </a:t>
            </a:r>
          </a:p>
          <a:p>
            <a:pPr marL="285750" indent="-285750">
              <a:buFont typeface="Arial" panose="020B0604020202020204" pitchFamily="34" charset="0"/>
              <a:buChar char="•"/>
            </a:pPr>
            <a:r>
              <a:rPr lang="en-US" sz="1600" dirty="0" smtClean="0"/>
              <a:t>Best Shaklee Field Training Archive Available Today</a:t>
            </a:r>
          </a:p>
          <a:p>
            <a:pPr marL="285750" indent="-285750">
              <a:buFont typeface="Arial" panose="020B0604020202020204" pitchFamily="34" charset="0"/>
              <a:buChar char="•"/>
            </a:pPr>
            <a:r>
              <a:rPr lang="en-US" sz="1600" dirty="0" smtClean="0"/>
              <a:t>Largest online Shaklee </a:t>
            </a:r>
            <a:r>
              <a:rPr lang="en-US" sz="1600" dirty="0"/>
              <a:t>Media </a:t>
            </a:r>
            <a:r>
              <a:rPr lang="en-US" sz="1600" dirty="0" smtClean="0"/>
              <a:t>Library</a:t>
            </a:r>
            <a:endParaRPr lang="en-US" sz="1600" dirty="0"/>
          </a:p>
          <a:p>
            <a:pPr marL="285750" indent="-285750">
              <a:buFont typeface="Arial" panose="020B0604020202020204" pitchFamily="34" charset="0"/>
              <a:buChar char="•"/>
            </a:pPr>
            <a:r>
              <a:rPr lang="en-US" sz="1600" dirty="0"/>
              <a:t>Over 500 Shaklee audio/video recordings and growing weekly</a:t>
            </a:r>
          </a:p>
          <a:p>
            <a:pPr marL="285750" indent="-285750">
              <a:buFont typeface="Arial" panose="020B0604020202020204" pitchFamily="34" charset="0"/>
              <a:buChar char="•"/>
            </a:pPr>
            <a:r>
              <a:rPr lang="en-US" sz="1600" dirty="0"/>
              <a:t>Automated Learn &amp; </a:t>
            </a:r>
            <a:r>
              <a:rPr lang="en-US" sz="1600"/>
              <a:t>Earn </a:t>
            </a:r>
            <a:r>
              <a:rPr lang="en-US" sz="1600" smtClean="0"/>
              <a:t>Program (included but optional)</a:t>
            </a:r>
            <a:endParaRPr lang="en-US" sz="1600" dirty="0"/>
          </a:p>
          <a:p>
            <a:pPr marL="285750" indent="-285750">
              <a:buFont typeface="Arial" panose="020B0604020202020204" pitchFamily="34" charset="0"/>
              <a:buChar char="•"/>
            </a:pPr>
            <a:r>
              <a:rPr lang="en-US" sz="1600" dirty="0"/>
              <a:t>Dedicated Shaklee Business Resource </a:t>
            </a:r>
            <a:r>
              <a:rPr lang="en-US" sz="1600" dirty="0" smtClean="0"/>
              <a:t>Website  </a:t>
            </a:r>
          </a:p>
          <a:p>
            <a:pPr marL="285750" indent="-285750">
              <a:buFont typeface="Arial" panose="020B0604020202020204" pitchFamily="34" charset="0"/>
              <a:buChar char="•"/>
            </a:pPr>
            <a:r>
              <a:rPr lang="en-US" sz="1600" dirty="0" smtClean="0"/>
              <a:t>Dedicated Shaklee </a:t>
            </a:r>
            <a:r>
              <a:rPr lang="en-US" sz="1600" dirty="0" smtClean="0"/>
              <a:t>Business Presentation Website</a:t>
            </a:r>
            <a:endParaRPr lang="en-US" sz="1600" dirty="0"/>
          </a:p>
          <a:p>
            <a:pPr marL="285750" indent="-285750">
              <a:buFont typeface="Arial" panose="020B0604020202020204" pitchFamily="34" charset="0"/>
              <a:buChar char="•"/>
            </a:pPr>
            <a:r>
              <a:rPr lang="en-US" sz="1600" dirty="0"/>
              <a:t>Four Shaklee Podcasts</a:t>
            </a:r>
          </a:p>
          <a:p>
            <a:pPr marL="285750" indent="-285750">
              <a:buFont typeface="Arial" panose="020B0604020202020204" pitchFamily="34" charset="0"/>
              <a:buChar char="•"/>
            </a:pPr>
            <a:r>
              <a:rPr lang="en-US" sz="1600" dirty="0"/>
              <a:t>Video archive of Training webinars </a:t>
            </a:r>
            <a:endParaRPr lang="en-US" sz="1600" dirty="0" smtClean="0"/>
          </a:p>
          <a:p>
            <a:pPr marL="285750" indent="-285750">
              <a:buFont typeface="Arial" panose="020B0604020202020204" pitchFamily="34" charset="0"/>
              <a:buChar char="•"/>
            </a:pPr>
            <a:r>
              <a:rPr lang="en-US" sz="1600" dirty="0" smtClean="0"/>
              <a:t>And </a:t>
            </a:r>
            <a:r>
              <a:rPr lang="en-US" sz="1600" dirty="0"/>
              <a:t>much, much </a:t>
            </a:r>
            <a:r>
              <a:rPr lang="en-US" sz="1600" dirty="0" smtClean="0"/>
              <a:t>more for only $16.99/month</a:t>
            </a:r>
            <a:endParaRPr lang="en-US" sz="1600" dirty="0"/>
          </a:p>
          <a:p>
            <a:pPr marL="285750" indent="-285750">
              <a:buFont typeface="Arial" panose="020B0604020202020204" pitchFamily="34" charset="0"/>
              <a:buChar char="•"/>
            </a:pPr>
            <a:endParaRPr lang="en-US" sz="1600" dirty="0"/>
          </a:p>
        </p:txBody>
      </p:sp>
      <p:sp>
        <p:nvSpPr>
          <p:cNvPr id="9" name="TextBox 8"/>
          <p:cNvSpPr txBox="1"/>
          <p:nvPr/>
        </p:nvSpPr>
        <p:spPr>
          <a:xfrm>
            <a:off x="384463" y="4274722"/>
            <a:ext cx="4613564" cy="1569660"/>
          </a:xfrm>
          <a:prstGeom prst="rect">
            <a:avLst/>
          </a:prstGeom>
          <a:noFill/>
        </p:spPr>
        <p:txBody>
          <a:bodyPr wrap="square" rtlCol="0">
            <a:spAutoFit/>
          </a:bodyPr>
          <a:lstStyle/>
          <a:p>
            <a:pPr algn="ctr"/>
            <a:r>
              <a:rPr lang="en-US" sz="2400" b="1" dirty="0" smtClean="0">
                <a:solidFill>
                  <a:srgbClr val="00B050"/>
                </a:solidFill>
              </a:rPr>
              <a:t>A video </a:t>
            </a:r>
            <a:r>
              <a:rPr lang="en-US" sz="2400" b="1" dirty="0">
                <a:solidFill>
                  <a:srgbClr val="00B050"/>
                </a:solidFill>
              </a:rPr>
              <a:t>of this presentation </a:t>
            </a:r>
            <a:r>
              <a:rPr lang="en-US" sz="2400" b="1" dirty="0" smtClean="0">
                <a:solidFill>
                  <a:srgbClr val="00B050"/>
                </a:solidFill>
              </a:rPr>
              <a:t>will be on your Better </a:t>
            </a:r>
            <a:r>
              <a:rPr lang="en-US" sz="2400" b="1" dirty="0">
                <a:solidFill>
                  <a:srgbClr val="00B050"/>
                </a:solidFill>
              </a:rPr>
              <a:t>Future website and in </a:t>
            </a:r>
            <a:r>
              <a:rPr lang="en-US" sz="2400" b="1" dirty="0" smtClean="0">
                <a:solidFill>
                  <a:srgbClr val="00B050"/>
                </a:solidFill>
              </a:rPr>
              <a:t>the Training Podcast usually uploaded by Saturday night.</a:t>
            </a:r>
            <a:endParaRPr lang="en-US" sz="2400" b="1" dirty="0">
              <a:solidFill>
                <a:srgbClr val="00B050"/>
              </a:solidFill>
            </a:endParaRPr>
          </a:p>
        </p:txBody>
      </p:sp>
    </p:spTree>
    <p:extLst>
      <p:ext uri="{BB962C8B-B14F-4D97-AF65-F5344CB8AC3E}">
        <p14:creationId xmlns:p14="http://schemas.microsoft.com/office/powerpoint/2010/main" val="1042842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
            <a:ext cx="10515600" cy="811160"/>
          </a:xfrm>
        </p:spPr>
        <p:txBody>
          <a:bodyPr/>
          <a:lstStyle/>
          <a:p>
            <a:pPr algn="ctr"/>
            <a:r>
              <a:rPr lang="en-US" u="sng" dirty="0" smtClean="0"/>
              <a:t>The Power of In Home Events </a:t>
            </a:r>
            <a:endParaRPr lang="en-US" u="sng" dirty="0"/>
          </a:p>
        </p:txBody>
      </p:sp>
      <p:sp>
        <p:nvSpPr>
          <p:cNvPr id="3" name="Content Placeholder 2"/>
          <p:cNvSpPr>
            <a:spLocks noGrp="1"/>
          </p:cNvSpPr>
          <p:nvPr>
            <p:ph idx="1"/>
          </p:nvPr>
        </p:nvSpPr>
        <p:spPr>
          <a:xfrm>
            <a:off x="597317" y="986307"/>
            <a:ext cx="5446674" cy="5450251"/>
          </a:xfrm>
        </p:spPr>
        <p:txBody>
          <a:bodyPr>
            <a:normAutofit/>
          </a:bodyPr>
          <a:lstStyle/>
          <a:p>
            <a:r>
              <a:rPr lang="en-US" sz="2400" dirty="0" smtClean="0"/>
              <a:t>Getting in front of people is the most productive thing you can do in your business</a:t>
            </a:r>
            <a:r>
              <a:rPr lang="is-IS" sz="2400" dirty="0" smtClean="0"/>
              <a:t>…ever </a:t>
            </a:r>
          </a:p>
          <a:p>
            <a:r>
              <a:rPr lang="is-IS" sz="2400" dirty="0" smtClean="0"/>
              <a:t>Stepping outside of your comfort zone is truly where all the magic happens </a:t>
            </a:r>
          </a:p>
          <a:p>
            <a:r>
              <a:rPr lang="is-IS" sz="2400" dirty="0" smtClean="0"/>
              <a:t>Building relationships with people not only produces life-long customers, but also brings about business partners – now or later </a:t>
            </a:r>
          </a:p>
          <a:p>
            <a:r>
              <a:rPr lang="is-IS" sz="2400" dirty="0" smtClean="0"/>
              <a:t>By doing this &amp; involving your team, you are displaying a key way to build through duplication         becky</a:t>
            </a:r>
          </a:p>
          <a:p>
            <a:endParaRPr lang="en-US" sz="24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4875" y="2846097"/>
            <a:ext cx="5855111" cy="3612355"/>
          </a:xfrm>
          <a:prstGeom prst="rect">
            <a:avLst/>
          </a:prstGeom>
        </p:spPr>
      </p:pic>
    </p:spTree>
    <p:extLst>
      <p:ext uri="{BB962C8B-B14F-4D97-AF65-F5344CB8AC3E}">
        <p14:creationId xmlns:p14="http://schemas.microsoft.com/office/powerpoint/2010/main" val="1002981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50" y="110610"/>
            <a:ext cx="6059616" cy="1017638"/>
          </a:xfrm>
        </p:spPr>
        <p:txBody>
          <a:bodyPr/>
          <a:lstStyle/>
          <a:p>
            <a:pPr algn="ctr"/>
            <a:r>
              <a:rPr lang="en-US" u="sng" dirty="0" smtClean="0"/>
              <a:t>Event Ideas &amp; Themes </a:t>
            </a:r>
            <a:endParaRPr lang="en-US" u="sng"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02959" y="1976388"/>
            <a:ext cx="2455603" cy="2455603"/>
          </a:xfr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99090" y="110610"/>
            <a:ext cx="3362632" cy="3362632"/>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3348" y="2872795"/>
            <a:ext cx="2628374" cy="3679724"/>
          </a:xfrm>
          <a:prstGeom prst="rect">
            <a:avLst/>
          </a:prstGeom>
        </p:spPr>
      </p:pic>
      <p:sp>
        <p:nvSpPr>
          <p:cNvPr id="13" name="TextBox 12"/>
          <p:cNvSpPr txBox="1"/>
          <p:nvPr/>
        </p:nvSpPr>
        <p:spPr>
          <a:xfrm>
            <a:off x="356650" y="2089759"/>
            <a:ext cx="3767658" cy="4832092"/>
          </a:xfrm>
          <a:prstGeom prst="rect">
            <a:avLst/>
          </a:prstGeom>
          <a:solidFill>
            <a:schemeClr val="bg1"/>
          </a:solidFill>
        </p:spPr>
        <p:txBody>
          <a:bodyPr wrap="square" rtlCol="0">
            <a:spAutoFit/>
          </a:bodyPr>
          <a:lstStyle/>
          <a:p>
            <a:r>
              <a:rPr lang="en-US" sz="2400" dirty="0" smtClean="0"/>
              <a:t>Get Creative!! </a:t>
            </a:r>
          </a:p>
          <a:p>
            <a:pPr marL="285750" indent="-285750">
              <a:buFont typeface="Arial" charset="0"/>
              <a:buChar char="•"/>
            </a:pPr>
            <a:r>
              <a:rPr lang="en-US" sz="2400" dirty="0" smtClean="0"/>
              <a:t>Opportunity </a:t>
            </a:r>
          </a:p>
          <a:p>
            <a:pPr marL="285750" indent="-285750">
              <a:buFont typeface="Arial" charset="0"/>
              <a:buChar char="•"/>
            </a:pPr>
            <a:r>
              <a:rPr lang="en-US" sz="2400" dirty="0" smtClean="0"/>
              <a:t>Healthy Happy Hour</a:t>
            </a:r>
          </a:p>
          <a:p>
            <a:pPr marL="285750" indent="-285750">
              <a:buFont typeface="Arial" charset="0"/>
              <a:buChar char="•"/>
            </a:pPr>
            <a:r>
              <a:rPr lang="en-US" sz="2400" dirty="0" smtClean="0"/>
              <a:t>Smoothie Workshop</a:t>
            </a:r>
          </a:p>
          <a:p>
            <a:pPr marL="285750" indent="-285750">
              <a:buFont typeface="Arial" charset="0"/>
              <a:buChar char="•"/>
            </a:pPr>
            <a:r>
              <a:rPr lang="en-US" sz="2400" dirty="0" smtClean="0"/>
              <a:t>Ladies Night </a:t>
            </a:r>
          </a:p>
          <a:p>
            <a:pPr marL="285750" indent="-285750">
              <a:buFont typeface="Arial" charset="0"/>
              <a:buChar char="•"/>
            </a:pPr>
            <a:r>
              <a:rPr lang="en-US" sz="2400" dirty="0" smtClean="0"/>
              <a:t>Healthy Home </a:t>
            </a:r>
          </a:p>
          <a:p>
            <a:pPr marL="285750" indent="-285750">
              <a:buFont typeface="Arial" charset="0"/>
              <a:buChar char="•"/>
            </a:pPr>
            <a:r>
              <a:rPr lang="en-US" sz="2400" dirty="0" smtClean="0"/>
              <a:t>Healthy Snack Workshop</a:t>
            </a:r>
          </a:p>
          <a:p>
            <a:pPr marL="285750" indent="-285750">
              <a:buFont typeface="Arial" charset="0"/>
              <a:buChar char="•"/>
            </a:pPr>
            <a:r>
              <a:rPr lang="en-US" sz="2400" dirty="0" smtClean="0"/>
              <a:t>Kids Health </a:t>
            </a:r>
          </a:p>
          <a:p>
            <a:pPr marL="285750" indent="-285750">
              <a:buFont typeface="Arial" charset="0"/>
              <a:buChar char="•"/>
            </a:pPr>
            <a:r>
              <a:rPr lang="en-US" sz="2400" dirty="0" smtClean="0"/>
              <a:t>Launch Event </a:t>
            </a:r>
          </a:p>
          <a:p>
            <a:pPr marL="285750" indent="-285750">
              <a:buFont typeface="Arial" charset="0"/>
              <a:buChar char="•"/>
            </a:pPr>
            <a:r>
              <a:rPr lang="en-US" sz="2400" dirty="0" smtClean="0"/>
              <a:t>Vendor Events </a:t>
            </a:r>
          </a:p>
          <a:p>
            <a:pPr marL="285750" indent="-285750">
              <a:buFont typeface="Arial" charset="0"/>
              <a:buChar char="•"/>
            </a:pPr>
            <a:r>
              <a:rPr lang="en-US" sz="2400" dirty="0" smtClean="0"/>
              <a:t>Women's Health</a:t>
            </a:r>
            <a:r>
              <a:rPr lang="is-IS" sz="2400" dirty="0" smtClean="0"/>
              <a:t>…     becky</a:t>
            </a:r>
          </a:p>
          <a:p>
            <a:endParaRPr lang="en-US" sz="2000" dirty="0" smtClean="0"/>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4537" y="4767965"/>
            <a:ext cx="4758811" cy="1784554"/>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0358" y="1017639"/>
            <a:ext cx="3132601" cy="3414352"/>
          </a:xfrm>
          <a:prstGeom prst="rect">
            <a:avLst/>
          </a:prstGeom>
        </p:spPr>
      </p:pic>
    </p:spTree>
    <p:extLst>
      <p:ext uri="{BB962C8B-B14F-4D97-AF65-F5344CB8AC3E}">
        <p14:creationId xmlns:p14="http://schemas.microsoft.com/office/powerpoint/2010/main" val="704448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500" u="sng" dirty="0" smtClean="0">
                <a:solidFill>
                  <a:schemeClr val="accent6"/>
                </a:solidFill>
              </a:rPr>
              <a:t>Inviting to Events:</a:t>
            </a:r>
            <a:endParaRPr lang="en-US" sz="6500" dirty="0"/>
          </a:p>
        </p:txBody>
      </p:sp>
      <p:sp>
        <p:nvSpPr>
          <p:cNvPr id="3" name="Content Placeholder 2"/>
          <p:cNvSpPr>
            <a:spLocks noGrp="1"/>
          </p:cNvSpPr>
          <p:nvPr>
            <p:ph idx="1"/>
          </p:nvPr>
        </p:nvSpPr>
        <p:spPr/>
        <p:txBody>
          <a:bodyPr/>
          <a:lstStyle/>
          <a:p>
            <a:pPr marL="0" indent="0">
              <a:buNone/>
            </a:pPr>
            <a:r>
              <a:rPr lang="en-US" dirty="0" smtClean="0"/>
              <a:t>Four Step Process: </a:t>
            </a:r>
          </a:p>
          <a:p>
            <a:pPr marL="514350" indent="-514350">
              <a:buFont typeface="+mj-lt"/>
              <a:buAutoNum type="arabicPeriod"/>
            </a:pPr>
            <a:r>
              <a:rPr lang="en-US" dirty="0" smtClean="0"/>
              <a:t>PERMISSION to send invite </a:t>
            </a:r>
          </a:p>
          <a:p>
            <a:pPr marL="514350" indent="-514350">
              <a:buFont typeface="+mj-lt"/>
              <a:buAutoNum type="arabicPeriod"/>
            </a:pPr>
            <a:r>
              <a:rPr lang="en-US" dirty="0" smtClean="0"/>
              <a:t>SEND invites</a:t>
            </a:r>
          </a:p>
          <a:p>
            <a:pPr marL="514350" indent="-514350">
              <a:buFont typeface="+mj-lt"/>
              <a:buAutoNum type="arabicPeriod"/>
            </a:pPr>
            <a:r>
              <a:rPr lang="en-US" dirty="0" smtClean="0"/>
              <a:t>Get their ANSWER </a:t>
            </a:r>
          </a:p>
          <a:p>
            <a:pPr marL="514350" indent="-514350">
              <a:buFont typeface="+mj-lt"/>
              <a:buAutoNum type="arabicPeriod"/>
            </a:pPr>
            <a:r>
              <a:rPr lang="en-US" dirty="0" smtClean="0"/>
              <a:t>REMINDER the night before</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7845" y="365125"/>
            <a:ext cx="4544063" cy="5370856"/>
          </a:xfrm>
          <a:prstGeom prst="rect">
            <a:avLst/>
          </a:prstGeom>
        </p:spPr>
      </p:pic>
      <p:sp>
        <p:nvSpPr>
          <p:cNvPr id="5" name="Rectangle 4"/>
          <p:cNvSpPr/>
          <p:nvPr/>
        </p:nvSpPr>
        <p:spPr>
          <a:xfrm>
            <a:off x="1017639" y="4970206"/>
            <a:ext cx="6887496" cy="1710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00" dirty="0" smtClean="0"/>
              <a:t>Create a plan</a:t>
            </a:r>
          </a:p>
          <a:p>
            <a:pPr algn="ctr"/>
            <a:r>
              <a:rPr lang="en-US" sz="3500" dirty="0" smtClean="0"/>
              <a:t>Fill in your calendar accordingly </a:t>
            </a:r>
          </a:p>
          <a:p>
            <a:pPr algn="ctr"/>
            <a:r>
              <a:rPr lang="en-US" sz="3500" dirty="0" smtClean="0"/>
              <a:t>Complete ALL steps </a:t>
            </a:r>
            <a:endParaRPr lang="en-US" sz="3500" dirty="0"/>
          </a:p>
        </p:txBody>
      </p:sp>
      <p:sp>
        <p:nvSpPr>
          <p:cNvPr id="6" name="TextBox 5"/>
          <p:cNvSpPr txBox="1"/>
          <p:nvPr/>
        </p:nvSpPr>
        <p:spPr>
          <a:xfrm>
            <a:off x="9939866" y="5735981"/>
            <a:ext cx="1413933" cy="369332"/>
          </a:xfrm>
          <a:prstGeom prst="rect">
            <a:avLst/>
          </a:prstGeom>
          <a:noFill/>
        </p:spPr>
        <p:txBody>
          <a:bodyPr wrap="square" rtlCol="0">
            <a:spAutoFit/>
          </a:bodyPr>
          <a:lstStyle/>
          <a:p>
            <a:r>
              <a:rPr lang="en-US" dirty="0" err="1" smtClean="0"/>
              <a:t>ashley</a:t>
            </a:r>
            <a:endParaRPr lang="en-US" dirty="0"/>
          </a:p>
        </p:txBody>
      </p:sp>
    </p:spTree>
    <p:extLst>
      <p:ext uri="{BB962C8B-B14F-4D97-AF65-F5344CB8AC3E}">
        <p14:creationId xmlns:p14="http://schemas.microsoft.com/office/powerpoint/2010/main" val="1957945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987" y="1"/>
            <a:ext cx="11235813" cy="1690688"/>
          </a:xfrm>
        </p:spPr>
        <p:txBody>
          <a:bodyPr/>
          <a:lstStyle/>
          <a:p>
            <a:r>
              <a:rPr lang="en-US" sz="3200" u="sng" dirty="0" smtClean="0"/>
              <a:t>How to: Putting it Together </a:t>
            </a:r>
            <a:r>
              <a:rPr lang="en-US" dirty="0" smtClean="0"/>
              <a:t/>
            </a:r>
            <a:br>
              <a:rPr lang="en-US" dirty="0" smtClean="0"/>
            </a:br>
            <a:endParaRPr lang="en-US" dirty="0"/>
          </a:p>
        </p:txBody>
      </p:sp>
      <p:sp>
        <p:nvSpPr>
          <p:cNvPr id="5" name="TextBox 4"/>
          <p:cNvSpPr txBox="1"/>
          <p:nvPr/>
        </p:nvSpPr>
        <p:spPr>
          <a:xfrm>
            <a:off x="324465" y="1120878"/>
            <a:ext cx="7679734" cy="2954655"/>
          </a:xfrm>
          <a:prstGeom prst="rect">
            <a:avLst/>
          </a:prstGeom>
          <a:noFill/>
        </p:spPr>
        <p:txBody>
          <a:bodyPr wrap="square" rtlCol="0">
            <a:spAutoFit/>
          </a:bodyPr>
          <a:lstStyle/>
          <a:p>
            <a:pPr marL="342900" indent="-342900">
              <a:buFont typeface="+mj-lt"/>
              <a:buAutoNum type="arabicPeriod"/>
            </a:pPr>
            <a:r>
              <a:rPr lang="en-US" sz="2400" dirty="0" smtClean="0"/>
              <a:t>Decide on a theme or topic</a:t>
            </a:r>
          </a:p>
          <a:p>
            <a:r>
              <a:rPr lang="en-US" sz="2400" dirty="0" smtClean="0"/>
              <a:t>( women’s health, children’s , Grand Opening, Stress, </a:t>
            </a:r>
            <a:r>
              <a:rPr lang="en-US" sz="2400" dirty="0" err="1" smtClean="0"/>
              <a:t>etc</a:t>
            </a:r>
            <a:r>
              <a:rPr lang="en-US" sz="2400" dirty="0" smtClean="0"/>
              <a:t> )</a:t>
            </a:r>
          </a:p>
          <a:p>
            <a:r>
              <a:rPr lang="en-US" sz="2400" dirty="0" smtClean="0"/>
              <a:t>2.Brainstorm ideas &amp; make a plan </a:t>
            </a:r>
          </a:p>
          <a:p>
            <a:pPr marL="742950" lvl="1" indent="-285750">
              <a:buFont typeface="Wingdings" charset="2"/>
              <a:buChar char="à"/>
            </a:pPr>
            <a:r>
              <a:rPr lang="en-US" sz="2400" dirty="0" smtClean="0">
                <a:sym typeface="Wingdings"/>
              </a:rPr>
              <a:t>Don</a:t>
            </a:r>
            <a:r>
              <a:rPr lang="uk-UA" sz="2400" dirty="0" smtClean="0">
                <a:sym typeface="Wingdings"/>
              </a:rPr>
              <a:t>’</a:t>
            </a:r>
            <a:r>
              <a:rPr lang="en-US" sz="2400" dirty="0" smtClean="0">
                <a:sym typeface="Wingdings"/>
              </a:rPr>
              <a:t>t make it too complicated</a:t>
            </a:r>
          </a:p>
          <a:p>
            <a:pPr marL="342900" indent="-342900">
              <a:buFont typeface="+mj-lt"/>
              <a:buAutoNum type="arabicPeriod"/>
            </a:pPr>
            <a:r>
              <a:rPr lang="en-US" sz="2400" dirty="0" smtClean="0">
                <a:sym typeface="Wingdings"/>
              </a:rPr>
              <a:t>Get supplies needed/make an order </a:t>
            </a:r>
          </a:p>
          <a:p>
            <a:pPr marL="342900" indent="-342900">
              <a:buFont typeface="+mj-lt"/>
              <a:buAutoNum type="arabicPeriod"/>
            </a:pPr>
            <a:r>
              <a:rPr lang="en-US" sz="2400" dirty="0" smtClean="0">
                <a:sym typeface="Wingdings"/>
              </a:rPr>
              <a:t>Give yourself time to set up </a:t>
            </a:r>
          </a:p>
          <a:p>
            <a:pPr marL="342900" indent="-342900">
              <a:buFont typeface="+mj-lt"/>
              <a:buAutoNum type="arabicPeriod"/>
            </a:pPr>
            <a:r>
              <a:rPr lang="en-US" sz="2400" dirty="0" smtClean="0">
                <a:sym typeface="Wingdings"/>
              </a:rPr>
              <a:t>Get some coaching beforehand             </a:t>
            </a:r>
            <a:r>
              <a:rPr lang="en-US" sz="2400" dirty="0" err="1" smtClean="0">
                <a:sym typeface="Wingdings"/>
              </a:rPr>
              <a:t>becky</a:t>
            </a:r>
            <a:endParaRPr lang="en-US" sz="2400" dirty="0" smtClean="0">
              <a:sym typeface="Wingdings"/>
            </a:endParaRPr>
          </a:p>
          <a:p>
            <a:pPr marL="342900" indent="-342900">
              <a:buFont typeface="+mj-lt"/>
              <a:buAutoNum type="arabicPeriod"/>
            </a:pPr>
            <a:endParaRPr lang="en-US" dirty="0" smtClean="0">
              <a:sym typeface="Wingdings"/>
            </a:endParaRPr>
          </a:p>
        </p:txBody>
      </p:sp>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t="10109" r="7162" b="17760"/>
          <a:stretch/>
        </p:blipFill>
        <p:spPr>
          <a:xfrm>
            <a:off x="8179387" y="208994"/>
            <a:ext cx="3744727" cy="2611553"/>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0637" y="3130708"/>
            <a:ext cx="2472188" cy="3305852"/>
          </a:xfrm>
          <a:prstGeom prst="rect">
            <a:avLst/>
          </a:prstGeom>
          <a:scene3d>
            <a:camera prst="orthographicFront">
              <a:rot lat="0" lon="0" rev="16200000"/>
            </a:camera>
            <a:lightRig rig="threePt" dir="t"/>
          </a:scene3d>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16774" b="34409"/>
          <a:stretch/>
        </p:blipFill>
        <p:spPr>
          <a:xfrm>
            <a:off x="4270211" y="4225053"/>
            <a:ext cx="3733988" cy="2430438"/>
          </a:xfrm>
          <a:prstGeom prst="rect">
            <a:avLst/>
          </a:prstGeom>
        </p:spPr>
      </p:pic>
    </p:spTree>
    <p:extLst>
      <p:ext uri="{BB962C8B-B14F-4D97-AF65-F5344CB8AC3E}">
        <p14:creationId xmlns:p14="http://schemas.microsoft.com/office/powerpoint/2010/main" val="1887626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365125"/>
            <a:ext cx="5775152" cy="1325563"/>
          </a:xfrm>
        </p:spPr>
        <p:txBody>
          <a:bodyPr>
            <a:normAutofit fontScale="90000"/>
          </a:bodyPr>
          <a:lstStyle/>
          <a:p>
            <a:pPr algn="ctr"/>
            <a:r>
              <a:rPr lang="en-US" b="1" dirty="0">
                <a:latin typeface="Calibri" charset="0"/>
                <a:ea typeface="Calibri" charset="0"/>
                <a:cs typeface="Times New Roman" charset="0"/>
              </a:rPr>
              <a:t>Set Up</a:t>
            </a:r>
            <a:r>
              <a:rPr lang="en-US" dirty="0">
                <a:latin typeface="Calibri" charset="0"/>
                <a:ea typeface="Calibri" charset="0"/>
                <a:cs typeface="Times New Roman" charset="0"/>
              </a:rPr>
              <a:t/>
            </a:r>
            <a:br>
              <a:rPr lang="en-US" dirty="0">
                <a:latin typeface="Calibri" charset="0"/>
                <a:ea typeface="Calibri" charset="0"/>
                <a:cs typeface="Times New Roman" charset="0"/>
              </a:rPr>
            </a:br>
            <a:r>
              <a:rPr lang="en-US" dirty="0">
                <a:latin typeface="Calibri" charset="0"/>
                <a:ea typeface="Calibri" charset="0"/>
                <a:cs typeface="Times New Roman" charset="0"/>
              </a:rPr>
              <a:t>What do you need?</a:t>
            </a:r>
            <a:br>
              <a:rPr lang="en-US" dirty="0">
                <a:latin typeface="Calibri" charset="0"/>
                <a:ea typeface="Calibri" charset="0"/>
                <a:cs typeface="Times New Roman" charset="0"/>
              </a:rPr>
            </a:br>
            <a:endParaRPr lang="en-US" dirty="0"/>
          </a:p>
        </p:txBody>
      </p:sp>
      <p:sp>
        <p:nvSpPr>
          <p:cNvPr id="3" name="Content Placeholder 2"/>
          <p:cNvSpPr>
            <a:spLocks noGrp="1"/>
          </p:cNvSpPr>
          <p:nvPr>
            <p:ph idx="1"/>
          </p:nvPr>
        </p:nvSpPr>
        <p:spPr>
          <a:xfrm>
            <a:off x="531620" y="1690688"/>
            <a:ext cx="6256920" cy="4797700"/>
          </a:xfrm>
        </p:spPr>
        <p:txBody>
          <a:bodyPr>
            <a:noAutofit/>
          </a:bodyPr>
          <a:lstStyle/>
          <a:p>
            <a:pPr marL="0" indent="0">
              <a:buNone/>
            </a:pPr>
            <a:r>
              <a:rPr lang="en-US" dirty="0" smtClean="0">
                <a:latin typeface="Calibri" charset="0"/>
                <a:ea typeface="Calibri" charset="0"/>
                <a:cs typeface="Times New Roman" charset="0"/>
              </a:rPr>
              <a:t>Important</a:t>
            </a:r>
            <a:r>
              <a:rPr lang="en-US" dirty="0">
                <a:latin typeface="Calibri" charset="0"/>
                <a:ea typeface="Calibri" charset="0"/>
                <a:cs typeface="Times New Roman" charset="0"/>
              </a:rPr>
              <a:t>:</a:t>
            </a:r>
          </a:p>
          <a:p>
            <a:pPr marL="285750" lvl="0" indent="-285750">
              <a:buFont typeface="Arial" charset="0"/>
              <a:buChar char="•"/>
            </a:pPr>
            <a:r>
              <a:rPr lang="en-US" sz="2400" dirty="0">
                <a:latin typeface="Calibri" charset="0"/>
                <a:ea typeface="Calibri" charset="0"/>
                <a:cs typeface="Times New Roman" charset="0"/>
              </a:rPr>
              <a:t>Interest sheets to collect info for follow up</a:t>
            </a:r>
          </a:p>
          <a:p>
            <a:pPr marL="285750" lvl="0" indent="-285750">
              <a:buFont typeface="Arial" charset="0"/>
              <a:buChar char="•"/>
            </a:pPr>
            <a:r>
              <a:rPr lang="en-US" sz="2400" dirty="0">
                <a:latin typeface="Calibri" charset="0"/>
                <a:ea typeface="Calibri" charset="0"/>
                <a:cs typeface="Times New Roman" charset="0"/>
              </a:rPr>
              <a:t>Product Guides </a:t>
            </a:r>
          </a:p>
          <a:p>
            <a:pPr marL="285750" lvl="0" indent="-285750">
              <a:buFont typeface="Arial" charset="0"/>
              <a:buChar char="•"/>
            </a:pPr>
            <a:r>
              <a:rPr lang="en-US" sz="2400" dirty="0">
                <a:latin typeface="Calibri" charset="0"/>
                <a:ea typeface="Calibri" charset="0"/>
                <a:cs typeface="Times New Roman" charset="0"/>
              </a:rPr>
              <a:t>Door prize for raffle </a:t>
            </a:r>
          </a:p>
          <a:p>
            <a:pPr marR="0" indent="0">
              <a:spcBef>
                <a:spcPts val="0"/>
              </a:spcBef>
              <a:spcAft>
                <a:spcPts val="0"/>
              </a:spcAft>
              <a:buNone/>
            </a:pPr>
            <a:r>
              <a:rPr lang="en-US" sz="2400" dirty="0">
                <a:latin typeface="Calibri" charset="0"/>
                <a:ea typeface="Calibri" charset="0"/>
                <a:cs typeface="Times New Roman" charset="0"/>
              </a:rPr>
              <a:t> </a:t>
            </a:r>
          </a:p>
          <a:p>
            <a:pPr marL="0" indent="0">
              <a:buNone/>
            </a:pPr>
            <a:r>
              <a:rPr lang="en-US" dirty="0">
                <a:latin typeface="Calibri" charset="0"/>
                <a:ea typeface="Calibri" charset="0"/>
                <a:cs typeface="Times New Roman" charset="0"/>
              </a:rPr>
              <a:t>Optional:</a:t>
            </a:r>
          </a:p>
          <a:p>
            <a:pPr marL="285750" lvl="0" indent="-285750">
              <a:buFont typeface="Arial" charset="0"/>
              <a:buChar char="•"/>
            </a:pPr>
            <a:r>
              <a:rPr lang="en-US" sz="2400" dirty="0">
                <a:latin typeface="Calibri" charset="0"/>
                <a:ea typeface="Calibri" charset="0"/>
                <a:cs typeface="Times New Roman" charset="0"/>
              </a:rPr>
              <a:t>Display Board or Testimony frames</a:t>
            </a:r>
          </a:p>
          <a:p>
            <a:pPr marL="285750" lvl="0" indent="-285750">
              <a:buFont typeface="Arial" charset="0"/>
              <a:buChar char="•"/>
            </a:pPr>
            <a:r>
              <a:rPr lang="en-US" sz="2400" dirty="0">
                <a:latin typeface="Calibri" charset="0"/>
                <a:ea typeface="Calibri" charset="0"/>
                <a:cs typeface="Times New Roman" charset="0"/>
              </a:rPr>
              <a:t>Products Displays</a:t>
            </a:r>
          </a:p>
          <a:p>
            <a:pPr marL="285750" lvl="0" indent="-285750">
              <a:buFont typeface="Arial" charset="0"/>
              <a:buChar char="•"/>
            </a:pPr>
            <a:r>
              <a:rPr lang="en-US" sz="2400" dirty="0">
                <a:latin typeface="Calibri" charset="0"/>
                <a:ea typeface="Calibri" charset="0"/>
                <a:cs typeface="Times New Roman" charset="0"/>
              </a:rPr>
              <a:t>Brochures &amp; booklets </a:t>
            </a:r>
          </a:p>
          <a:p>
            <a:pPr marL="285750" lvl="0" indent="-285750">
              <a:buFont typeface="Arial" charset="0"/>
              <a:buChar char="•"/>
            </a:pPr>
            <a:r>
              <a:rPr lang="en-US" sz="2400" dirty="0" smtClean="0">
                <a:latin typeface="Calibri" charset="0"/>
                <a:ea typeface="Calibri" charset="0"/>
                <a:cs typeface="Times New Roman" charset="0"/>
              </a:rPr>
              <a:t>Samples				</a:t>
            </a:r>
            <a:r>
              <a:rPr lang="en-US" sz="2400" dirty="0" err="1" smtClean="0">
                <a:latin typeface="Calibri" charset="0"/>
                <a:ea typeface="Calibri" charset="0"/>
                <a:cs typeface="Times New Roman" charset="0"/>
              </a:rPr>
              <a:t>becky</a:t>
            </a:r>
            <a:endParaRPr lang="en-US" sz="2400" dirty="0">
              <a:latin typeface="Calibri" charset="0"/>
              <a:ea typeface="Calibri" charset="0"/>
              <a:cs typeface="Times New Roman" charset="0"/>
            </a:endParaRPr>
          </a:p>
          <a:p>
            <a:pPr lvl="0"/>
            <a:endParaRPr lang="en-US" sz="2400" dirty="0">
              <a:latin typeface="Calibri" charset="0"/>
              <a:ea typeface="Calibri" charset="0"/>
              <a:cs typeface="Times New Roman" charset="0"/>
            </a:endParaRPr>
          </a:p>
        </p:txBody>
      </p:sp>
      <p:sp>
        <p:nvSpPr>
          <p:cNvPr id="4" name="Rectangle 3"/>
          <p:cNvSpPr/>
          <p:nvPr/>
        </p:nvSpPr>
        <p:spPr>
          <a:xfrm>
            <a:off x="6788540" y="3009985"/>
            <a:ext cx="5136571" cy="3170099"/>
          </a:xfrm>
          <a:prstGeom prst="rect">
            <a:avLst/>
          </a:prstGeom>
          <a:ln>
            <a:solidFill>
              <a:schemeClr val="tx1"/>
            </a:solidFill>
          </a:ln>
        </p:spPr>
        <p:txBody>
          <a:bodyPr wrap="square">
            <a:spAutoFit/>
          </a:bodyPr>
          <a:lstStyle/>
          <a:p>
            <a:pPr lvl="0"/>
            <a:r>
              <a:rPr lang="en-US" sz="2800" dirty="0">
                <a:latin typeface="Calibri" charset="0"/>
                <a:ea typeface="Calibri" charset="0"/>
                <a:cs typeface="Times New Roman" charset="0"/>
              </a:rPr>
              <a:t>What do you serve</a:t>
            </a:r>
            <a:r>
              <a:rPr lang="en-US" sz="2800" dirty="0" smtClean="0">
                <a:latin typeface="Calibri" charset="0"/>
                <a:ea typeface="Calibri" charset="0"/>
                <a:cs typeface="Times New Roman" charset="0"/>
              </a:rPr>
              <a:t>?</a:t>
            </a:r>
          </a:p>
          <a:p>
            <a:pPr lvl="0"/>
            <a:endParaRPr lang="en-US" sz="2800" dirty="0">
              <a:latin typeface="Calibri" charset="0"/>
              <a:ea typeface="Calibri" charset="0"/>
              <a:cs typeface="Times New Roman" charset="0"/>
            </a:endParaRPr>
          </a:p>
          <a:p>
            <a:pPr marL="285750" indent="-285750">
              <a:spcBef>
                <a:spcPts val="0"/>
              </a:spcBef>
              <a:buFont typeface="Arial" charset="0"/>
              <a:buChar char="•"/>
            </a:pPr>
            <a:r>
              <a:rPr lang="en-US" sz="2400" dirty="0">
                <a:latin typeface="Calibri" charset="0"/>
                <a:ea typeface="Calibri" charset="0"/>
                <a:cs typeface="Times New Roman" charset="0"/>
              </a:rPr>
              <a:t>Keep it simple</a:t>
            </a:r>
            <a:r>
              <a:rPr lang="en-US" sz="2400" dirty="0" smtClean="0">
                <a:latin typeface="Calibri" charset="0"/>
                <a:ea typeface="Calibri" charset="0"/>
                <a:cs typeface="Times New Roman" charset="0"/>
              </a:rPr>
              <a:t>.</a:t>
            </a:r>
          </a:p>
          <a:p>
            <a:pPr marL="285750" indent="-285750">
              <a:spcBef>
                <a:spcPts val="0"/>
              </a:spcBef>
              <a:buFont typeface="Arial" charset="0"/>
              <a:buChar char="•"/>
            </a:pPr>
            <a:r>
              <a:rPr lang="en-US" sz="2400" dirty="0" smtClean="0">
                <a:latin typeface="Calibri" charset="0"/>
                <a:ea typeface="Calibri" charset="0"/>
                <a:cs typeface="Times New Roman" charset="0"/>
              </a:rPr>
              <a:t> </a:t>
            </a:r>
            <a:r>
              <a:rPr lang="en-US" sz="2400" dirty="0">
                <a:latin typeface="Calibri" charset="0"/>
                <a:ea typeface="Calibri" charset="0"/>
                <a:cs typeface="Times New Roman" charset="0"/>
              </a:rPr>
              <a:t>Water/energy tea/performance. Meal/snack bars</a:t>
            </a:r>
            <a:r>
              <a:rPr lang="en-US" sz="2400" dirty="0" smtClean="0">
                <a:latin typeface="Calibri" charset="0"/>
                <a:ea typeface="Calibri" charset="0"/>
                <a:cs typeface="Times New Roman" charset="0"/>
              </a:rPr>
              <a:t>,</a:t>
            </a:r>
          </a:p>
          <a:p>
            <a:pPr marL="285750" indent="-285750">
              <a:spcBef>
                <a:spcPts val="0"/>
              </a:spcBef>
              <a:buFont typeface="Arial" charset="0"/>
              <a:buChar char="•"/>
            </a:pPr>
            <a:r>
              <a:rPr lang="en-US" sz="2400" dirty="0" smtClean="0">
                <a:latin typeface="Calibri" charset="0"/>
                <a:ea typeface="Calibri" charset="0"/>
                <a:cs typeface="Times New Roman" charset="0"/>
              </a:rPr>
              <a:t> Veggie </a:t>
            </a:r>
            <a:r>
              <a:rPr lang="en-US" sz="2400" dirty="0">
                <a:latin typeface="Calibri" charset="0"/>
                <a:ea typeface="Calibri" charset="0"/>
                <a:cs typeface="Times New Roman" charset="0"/>
              </a:rPr>
              <a:t>tray, </a:t>
            </a:r>
            <a:endParaRPr lang="en-US" sz="2400" dirty="0" smtClean="0">
              <a:latin typeface="Calibri" charset="0"/>
              <a:ea typeface="Calibri" charset="0"/>
              <a:cs typeface="Times New Roman" charset="0"/>
            </a:endParaRPr>
          </a:p>
          <a:p>
            <a:pPr marL="285750" indent="-285750">
              <a:spcBef>
                <a:spcPts val="0"/>
              </a:spcBef>
              <a:buFont typeface="Arial" charset="0"/>
              <a:buChar char="•"/>
            </a:pPr>
            <a:r>
              <a:rPr lang="en-US" sz="2400" dirty="0">
                <a:latin typeface="Calibri" charset="0"/>
                <a:ea typeface="Calibri" charset="0"/>
                <a:cs typeface="Times New Roman" charset="0"/>
              </a:rPr>
              <a:t>P</a:t>
            </a:r>
            <a:r>
              <a:rPr lang="en-US" sz="2400" dirty="0" smtClean="0">
                <a:latin typeface="Calibri" charset="0"/>
                <a:ea typeface="Calibri" charset="0"/>
                <a:cs typeface="Times New Roman" charset="0"/>
              </a:rPr>
              <a:t>rotein </a:t>
            </a:r>
            <a:r>
              <a:rPr lang="en-US" sz="2400" dirty="0">
                <a:latin typeface="Calibri" charset="0"/>
                <a:ea typeface="Calibri" charset="0"/>
                <a:cs typeface="Times New Roman" charset="0"/>
              </a:rPr>
              <a:t>balls. </a:t>
            </a:r>
            <a:endParaRPr lang="en-US" sz="2400" dirty="0"/>
          </a:p>
          <a:p>
            <a:endParaRPr lang="en-US" sz="24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8540" y="365125"/>
            <a:ext cx="5136571" cy="2505433"/>
          </a:xfrm>
          <a:prstGeom prst="rect">
            <a:avLst/>
          </a:prstGeom>
        </p:spPr>
      </p:pic>
    </p:spTree>
    <p:extLst>
      <p:ext uri="{BB962C8B-B14F-4D97-AF65-F5344CB8AC3E}">
        <p14:creationId xmlns:p14="http://schemas.microsoft.com/office/powerpoint/2010/main" val="2341823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332" y="0"/>
            <a:ext cx="7117019" cy="1179870"/>
          </a:xfrm>
        </p:spPr>
        <p:txBody>
          <a:bodyPr/>
          <a:lstStyle/>
          <a:p>
            <a:pPr algn="ctr"/>
            <a:r>
              <a:rPr lang="en-US" u="sng" dirty="0" smtClean="0"/>
              <a:t>How to: The Presentation </a:t>
            </a:r>
            <a:endParaRPr lang="en-US" u="sng" dirty="0"/>
          </a:p>
        </p:txBody>
      </p:sp>
      <p:sp>
        <p:nvSpPr>
          <p:cNvPr id="3" name="Content Placeholder 2"/>
          <p:cNvSpPr>
            <a:spLocks noGrp="1"/>
          </p:cNvSpPr>
          <p:nvPr>
            <p:ph idx="1"/>
          </p:nvPr>
        </p:nvSpPr>
        <p:spPr>
          <a:xfrm>
            <a:off x="175189" y="1179871"/>
            <a:ext cx="7492182" cy="5174073"/>
          </a:xfrm>
        </p:spPr>
        <p:txBody>
          <a:bodyPr>
            <a:normAutofit lnSpcReduction="10000"/>
          </a:bodyPr>
          <a:lstStyle/>
          <a:p>
            <a:r>
              <a:rPr lang="en-US" sz="2600" dirty="0" smtClean="0"/>
              <a:t>Welcome guests &amp; introduce yourself </a:t>
            </a:r>
          </a:p>
          <a:p>
            <a:r>
              <a:rPr lang="en-US" sz="2600" dirty="0" smtClean="0"/>
              <a:t>Share your story &amp; why everyone is here (objective for the event) </a:t>
            </a:r>
          </a:p>
          <a:p>
            <a:r>
              <a:rPr lang="en-US" sz="2600" dirty="0" smtClean="0"/>
              <a:t>Guest introductions </a:t>
            </a:r>
          </a:p>
          <a:p>
            <a:r>
              <a:rPr lang="en-US" sz="2600" dirty="0" smtClean="0"/>
              <a:t>Shaklee the company </a:t>
            </a:r>
          </a:p>
          <a:p>
            <a:r>
              <a:rPr lang="en-US" sz="2600" dirty="0" smtClean="0"/>
              <a:t>Shaklee product(s) </a:t>
            </a:r>
          </a:p>
          <a:p>
            <a:r>
              <a:rPr lang="en-US" sz="2600" dirty="0" smtClean="0"/>
              <a:t>Your business story ( and benefits )</a:t>
            </a:r>
          </a:p>
          <a:p>
            <a:r>
              <a:rPr lang="en-US" sz="2600" dirty="0" smtClean="0"/>
              <a:t>Three ways to Join – include any deals/event incentives </a:t>
            </a:r>
          </a:p>
          <a:p>
            <a:pPr lvl="1"/>
            <a:r>
              <a:rPr lang="en-US" sz="2600" dirty="0" smtClean="0"/>
              <a:t>Use, Share, Build </a:t>
            </a:r>
          </a:p>
          <a:p>
            <a:r>
              <a:rPr lang="en-US" sz="2600" dirty="0" smtClean="0"/>
              <a:t>Collect Interest sheets &amp; draw a winner </a:t>
            </a:r>
          </a:p>
          <a:p>
            <a:pPr marL="0" indent="0">
              <a:buNone/>
            </a:pPr>
            <a:r>
              <a:rPr lang="en-US" sz="2600" dirty="0" err="1" smtClean="0"/>
              <a:t>becky</a:t>
            </a:r>
            <a:endParaRPr lang="en-US" sz="2600" dirty="0" smtClean="0"/>
          </a:p>
          <a:p>
            <a:endParaRPr lang="en-US" dirty="0" smtClean="0"/>
          </a:p>
          <a:p>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8620" r="5460"/>
          <a:stretch/>
        </p:blipFill>
        <p:spPr>
          <a:xfrm>
            <a:off x="6744745" y="2641600"/>
            <a:ext cx="5233744" cy="3712344"/>
          </a:xfrm>
          <a:prstGeom prst="rect">
            <a:avLst/>
          </a:prstGeom>
        </p:spPr>
      </p:pic>
    </p:spTree>
    <p:extLst>
      <p:ext uri="{BB962C8B-B14F-4D97-AF65-F5344CB8AC3E}">
        <p14:creationId xmlns:p14="http://schemas.microsoft.com/office/powerpoint/2010/main" val="2247505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6037</TotalTime>
  <Words>1368</Words>
  <Application>Microsoft Macintosh PowerPoint</Application>
  <PresentationFormat>Widescreen</PresentationFormat>
  <Paragraphs>246</Paragraphs>
  <Slides>39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39</vt:i4>
      </vt:variant>
    </vt:vector>
  </HeadingPairs>
  <TitlesOfParts>
    <vt:vector size="48" baseType="lpstr">
      <vt:lpstr>American Typewriter</vt:lpstr>
      <vt:lpstr>Calibri</vt:lpstr>
      <vt:lpstr>Calibri Light</vt:lpstr>
      <vt:lpstr>Herculanum</vt:lpstr>
      <vt:lpstr>MS PGothic</vt:lpstr>
      <vt:lpstr>Times New Roman</vt:lpstr>
      <vt:lpstr>Wingdings</vt:lpstr>
      <vt:lpstr>Arial</vt:lpstr>
      <vt:lpstr>Office Theme</vt:lpstr>
      <vt:lpstr>Shaklee Requesting …</vt:lpstr>
      <vt:lpstr>PowerPoint Presentation</vt:lpstr>
      <vt:lpstr>New Strategies for Building a Shaklee Business 5 Week Series</vt:lpstr>
      <vt:lpstr>The Power of In Home Events </vt:lpstr>
      <vt:lpstr>Event Ideas &amp; Themes </vt:lpstr>
      <vt:lpstr>Inviting to Events:</vt:lpstr>
      <vt:lpstr>How to: Putting it Together  </vt:lpstr>
      <vt:lpstr>Set Up What do you need? </vt:lpstr>
      <vt:lpstr>How to: The Presentation </vt:lpstr>
      <vt:lpstr>Welcome to Our Virtual Healthy Home, Healthy You Event</vt:lpstr>
      <vt:lpstr>Introduction: </vt:lpstr>
      <vt:lpstr>Overview: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My Daily Nutrition:  Shaklee’s Vitalizing Plan</vt:lpstr>
      <vt:lpstr>Life Shake 24 g of protein plus leucine to help preserve lean muscle and achieve a healthier weight  Powerful combo or prebiotics and one billion CFU of patented probiotics to support digestive &amp; immune health  Contains omega-3 ALA that supports heart and brain health</vt:lpstr>
      <vt:lpstr>PowerPoint Presentation</vt:lpstr>
      <vt:lpstr>PowerPoint Presentation</vt:lpstr>
      <vt:lpstr>close</vt:lpstr>
      <vt:lpstr>PowerPoint Presentation</vt:lpstr>
      <vt:lpstr>PowerPoint Presentation</vt:lpstr>
      <vt:lpstr>PowerPoint Presentation</vt:lpstr>
      <vt:lpstr>PowerPoint Presentation</vt:lpstr>
      <vt:lpstr>PowerPoint Presentation</vt:lpstr>
      <vt:lpstr>PowerPoint Presentation</vt:lpstr>
      <vt:lpstr>Tonight’s Special Offers</vt:lpstr>
      <vt:lpstr>PowerPoint Presentation</vt:lpstr>
      <vt:lpstr>PowerPoint Presentation</vt:lpstr>
      <vt:lpstr>Interest Sheet to Close</vt:lpstr>
      <vt:lpstr>The Fortune is in the Follow Up </vt:lpstr>
      <vt:lpstr>Action Steps: </vt:lpstr>
      <vt:lpstr>PowerPoint Presentation</vt:lpstr>
      <vt:lpstr>Ideas for  Topics</vt:lpstr>
      <vt:lpstr>Shaklee Video &amp; Audio Archives</vt:lpstr>
    </vt:vector>
  </TitlesOfParts>
  <Company/>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Shaklee Business: In Home Events </dc:title>
  <dc:creator>Ashley Mcdonald</dc:creator>
  <cp:lastModifiedBy>Chris Spell</cp:lastModifiedBy>
  <cp:revision>58</cp:revision>
  <cp:lastPrinted>2016-07-06T01:19:24Z</cp:lastPrinted>
  <dcterms:created xsi:type="dcterms:W3CDTF">2016-06-26T18:13:09Z</dcterms:created>
  <dcterms:modified xsi:type="dcterms:W3CDTF">2016-07-06T18:32:16Z</dcterms:modified>
</cp:coreProperties>
</file>