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5" r:id="rId2"/>
    <p:sldId id="356" r:id="rId3"/>
    <p:sldId id="431" r:id="rId4"/>
    <p:sldId id="432" r:id="rId5"/>
    <p:sldId id="452" r:id="rId6"/>
    <p:sldId id="453" r:id="rId7"/>
    <p:sldId id="454" r:id="rId8"/>
    <p:sldId id="450" r:id="rId9"/>
    <p:sldId id="469" r:id="rId10"/>
    <p:sldId id="470" r:id="rId11"/>
    <p:sldId id="256" r:id="rId12"/>
    <p:sldId id="342" r:id="rId13"/>
    <p:sldId id="433" r:id="rId14"/>
    <p:sldId id="459" r:id="rId15"/>
    <p:sldId id="455" r:id="rId16"/>
    <p:sldId id="456" r:id="rId17"/>
    <p:sldId id="457" r:id="rId18"/>
    <p:sldId id="458" r:id="rId19"/>
    <p:sldId id="462" r:id="rId20"/>
    <p:sldId id="463" r:id="rId21"/>
    <p:sldId id="464" r:id="rId22"/>
    <p:sldId id="472" r:id="rId23"/>
    <p:sldId id="473" r:id="rId24"/>
    <p:sldId id="474" r:id="rId25"/>
    <p:sldId id="475" r:id="rId26"/>
    <p:sldId id="476" r:id="rId27"/>
    <p:sldId id="466" r:id="rId28"/>
    <p:sldId id="467" r:id="rId29"/>
    <p:sldId id="468" r:id="rId30"/>
    <p:sldId id="460" r:id="rId31"/>
    <p:sldId id="461" r:id="rId32"/>
    <p:sldId id="471" r:id="rId33"/>
    <p:sldId id="477" r:id="rId34"/>
    <p:sldId id="478" r:id="rId35"/>
    <p:sldId id="465" r:id="rId36"/>
    <p:sldId id="451" r:id="rId3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992" y="-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DA83D-36F2-5D45-AE6D-986C7F99C44D}" type="datetimeFigureOut">
              <a:rPr lang="en-US" smtClean="0"/>
              <a:t>6/15/16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BFFE5-9CCD-F74E-B6DF-CDA323D19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06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66D18-E5BC-CF4A-AC0C-BAB8C8267B32}" type="datetimeFigureOut">
              <a:rPr lang="en-US" smtClean="0"/>
              <a:t>6/15/16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407D1-7675-4B4C-B7BB-FBAAAEE09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9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6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87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55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783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0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3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0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8B96-DCF3-6847-8731-62B5C65B3CD8}" type="datetimeFigureOut">
              <a:rPr lang="en-US" smtClean="0"/>
              <a:t>6/15/16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6" Type="http://schemas.openxmlformats.org/officeDocument/2006/relationships/image" Target="../media/image15.jpg"/><Relationship Id="rId7" Type="http://schemas.openxmlformats.org/officeDocument/2006/relationships/image" Target="../media/image16.jpg"/><Relationship Id="rId8" Type="http://schemas.openxmlformats.org/officeDocument/2006/relationships/image" Target="../media/image17.jpg"/><Relationship Id="rId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56" y="0"/>
            <a:ext cx="9294209" cy="52527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7217" y="1367725"/>
            <a:ext cx="6172242" cy="110251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100" dirty="0" smtClean="0"/>
              <a:t>Shaklee Special Cash for Orlando Global Conference Incentive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1313" y="2653763"/>
            <a:ext cx="6461044" cy="2344633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Accumulate 20 Sponsoring Points in any one month April through June 30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1 share of $30,000 ( worth at least $100 / share)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Accumulate 35 points in any one month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2 shares !   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68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. add new photos to your albu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3" t="-20343" r="-139941" b="9178"/>
          <a:stretch/>
        </p:blipFill>
        <p:spPr>
          <a:xfrm>
            <a:off x="457200" y="-899583"/>
            <a:ext cx="8229600" cy="54942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89916" y="812403"/>
            <a:ext cx="4696883" cy="3452679"/>
          </a:xfrm>
        </p:spPr>
        <p:txBody>
          <a:bodyPr/>
          <a:lstStyle/>
          <a:p>
            <a:r>
              <a:rPr lang="en-US" dirty="0" smtClean="0"/>
              <a:t>This is how your post will now look when it shows up on your timeline.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764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851" y="-48362"/>
            <a:ext cx="5030149" cy="519186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113851" y="175328"/>
            <a:ext cx="1613440" cy="1190468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318" y="255988"/>
            <a:ext cx="2869082" cy="2452067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Journey to Executive Coordinator</a:t>
            </a:r>
            <a:br>
              <a:rPr lang="en-US" sz="2800" dirty="0" smtClean="0"/>
            </a:br>
            <a:r>
              <a:rPr lang="en-US" sz="2000" dirty="0" smtClean="0"/>
              <a:t>A Study of Leadership, Personal Development and People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318" y="2859182"/>
            <a:ext cx="3473909" cy="202655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Session 10  June 16, 2016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Final session</a:t>
            </a:r>
          </a:p>
          <a:p>
            <a:r>
              <a:rPr lang="en-US" sz="4300" dirty="0" smtClean="0">
                <a:solidFill>
                  <a:schemeClr val="tx1"/>
                </a:solidFill>
              </a:rPr>
              <a:t>Lessons on the Journey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36533" y="3851155"/>
            <a:ext cx="1018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94679" y="2243807"/>
            <a:ext cx="1463315" cy="9233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Coordinator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13425" y="1600059"/>
            <a:ext cx="1896533" cy="1107996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Executive</a:t>
            </a:r>
          </a:p>
          <a:p>
            <a:pPr algn="ctr"/>
            <a:r>
              <a:rPr lang="en-US" sz="2400" b="1" dirty="0" smtClean="0"/>
              <a:t>Coordinator!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78873" y="3074804"/>
            <a:ext cx="1311463" cy="104570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78873" y="3481823"/>
            <a:ext cx="131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56400" y="124231"/>
            <a:ext cx="156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</a:p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3851" y="255988"/>
            <a:ext cx="1504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Senior</a:t>
            </a:r>
          </a:p>
          <a:p>
            <a:pPr algn="ctr"/>
            <a:r>
              <a:rPr lang="en-US" dirty="0" smtClean="0"/>
              <a:t>Executive</a:t>
            </a:r>
          </a:p>
          <a:p>
            <a:pPr algn="ctr"/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147733" y="4516408"/>
            <a:ext cx="746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3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5406450" y="2521152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Executive Coordinator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54" y="3653569"/>
            <a:ext cx="1440708" cy="14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973932"/>
            <a:ext cx="1117600" cy="162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79873" y="1048150"/>
            <a:ext cx="114586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32000" y="1048150"/>
            <a:ext cx="1120800" cy="147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42" y="1053684"/>
            <a:ext cx="1119491" cy="1461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15714" y="1054057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3484578" y="4046685"/>
            <a:ext cx="2910335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Coordinators      Barb Lagoni &amp; Jo Coogan</a:t>
            </a:r>
          </a:p>
        </p:txBody>
      </p:sp>
      <p:sp>
        <p:nvSpPr>
          <p:cNvPr id="134" name="Shape 134"/>
          <p:cNvSpPr/>
          <p:nvPr/>
        </p:nvSpPr>
        <p:spPr>
          <a:xfrm>
            <a:off x="7180064" y="2589350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3582941" y="2642618"/>
            <a:ext cx="1823508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6" name="Shape 136"/>
          <p:cNvSpPr/>
          <p:nvPr/>
        </p:nvSpPr>
        <p:spPr>
          <a:xfrm>
            <a:off x="1872352" y="2453241"/>
            <a:ext cx="1612223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Coordinator Lisa Anderson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95376" y="2593791"/>
            <a:ext cx="1676978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/>
          <a:srcRect l="-5228" r="15706" b="31456"/>
          <a:stretch/>
        </p:blipFill>
        <p:spPr>
          <a:xfrm>
            <a:off x="6028267" y="3500230"/>
            <a:ext cx="1710265" cy="15523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11067" y="4334933"/>
            <a:ext cx="84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859323"/>
      </p:ext>
    </p:extLst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0267"/>
            <a:ext cx="8229600" cy="3273830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To review a few behaviors psychologists call ..  “ Self-Defeating” 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To recognize any of these within ourselves .. That may inhibit our ability to form authentic relationships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To recognize these in others to help us in coaching them to success</a:t>
            </a: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Finally we have asked our trainers to share a few of the lessons they have learned on their journeys to Executive Coordinator and beyond.  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541469"/>
            <a:ext cx="8229600" cy="89786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for Session 10 </a:t>
            </a:r>
            <a:r>
              <a:rPr lang="is-IS" sz="2400" dirty="0" smtClean="0"/>
              <a:t>…</a:t>
            </a:r>
            <a:br>
              <a:rPr lang="is-IS" sz="2400" dirty="0" smtClean="0"/>
            </a:br>
            <a:r>
              <a:rPr lang="is-IS" sz="2400" dirty="0" smtClean="0"/>
              <a:t>Lessons Learned On The Journey 	to Executive Coordinator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9696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87600" y="1642534"/>
            <a:ext cx="4775200" cy="29249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These are behaviors we adopt that can diminish our capacity to develop health authentic relationships with others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</a:p>
          <a:p>
            <a:pPr marL="0" indent="0" algn="ctr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barb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199" y="508000"/>
            <a:ext cx="8398933" cy="812800"/>
          </a:xfrm>
        </p:spPr>
        <p:txBody>
          <a:bodyPr>
            <a:normAutofit/>
          </a:bodyPr>
          <a:lstStyle/>
          <a:p>
            <a:pPr algn="l"/>
            <a:r>
              <a:rPr lang="en-US" sz="3100" dirty="0"/>
              <a:t>Self- Defeating Learned Behaviors  </a:t>
            </a:r>
            <a:r>
              <a:rPr lang="en-US" sz="2000" dirty="0" err="1" smtClean="0"/>
              <a:t>Earnie</a:t>
            </a:r>
            <a:r>
              <a:rPr lang="en-US" sz="2000" dirty="0" smtClean="0"/>
              <a:t> </a:t>
            </a:r>
            <a:r>
              <a:rPr lang="en-US" sz="2000" dirty="0"/>
              <a:t>Larsen </a:t>
            </a:r>
            <a:r>
              <a:rPr lang="en-US" sz="2000" dirty="0" smtClean="0"/>
              <a:t>5/ </a:t>
            </a:r>
            <a:r>
              <a:rPr lang="en-US" sz="2000" dirty="0"/>
              <a:t>3, </a:t>
            </a:r>
            <a:r>
              <a:rPr lang="en-US" sz="2000" dirty="0" smtClean="0"/>
              <a:t>1985</a:t>
            </a:r>
            <a:r>
              <a:rPr lang="en-US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47270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59467"/>
            <a:ext cx="8229600" cy="31326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>
                <a:solidFill>
                  <a:schemeClr val="tx1"/>
                </a:solidFill>
              </a:rPr>
              <a:t>Caretakers </a:t>
            </a:r>
            <a:r>
              <a:rPr lang="en-US" dirty="0">
                <a:solidFill>
                  <a:schemeClr val="tx1"/>
                </a:solidFill>
              </a:rPr>
              <a:t>take responsibility for other people’s feelings… and success… and happiness.   </a:t>
            </a:r>
          </a:p>
          <a:p>
            <a:r>
              <a:rPr lang="en-US" dirty="0">
                <a:solidFill>
                  <a:schemeClr val="tx1"/>
                </a:solidFill>
              </a:rPr>
              <a:t>They do for others what they should do for themselves.</a:t>
            </a:r>
          </a:p>
          <a:p>
            <a:r>
              <a:rPr lang="en-US" dirty="0">
                <a:solidFill>
                  <a:schemeClr val="tx1"/>
                </a:solidFill>
              </a:rPr>
              <a:t>They never say no.</a:t>
            </a:r>
          </a:p>
          <a:p>
            <a:r>
              <a:rPr lang="en-US" dirty="0">
                <a:solidFill>
                  <a:schemeClr val="tx1"/>
                </a:solidFill>
              </a:rPr>
              <a:t>They feel responsible for all people… and all things… at all times!</a:t>
            </a:r>
          </a:p>
          <a:p>
            <a:r>
              <a:rPr lang="en-US" dirty="0">
                <a:solidFill>
                  <a:schemeClr val="tx1"/>
                </a:solidFill>
              </a:rPr>
              <a:t>They have lots of guilt.</a:t>
            </a:r>
          </a:p>
          <a:p>
            <a:r>
              <a:rPr lang="en-US" dirty="0">
                <a:solidFill>
                  <a:schemeClr val="tx1"/>
                </a:solidFill>
              </a:rPr>
              <a:t>Are World Class worriers</a:t>
            </a:r>
            <a:r>
              <a:rPr lang="en-US" dirty="0" smtClean="0">
                <a:solidFill>
                  <a:schemeClr val="tx1"/>
                </a:solidFill>
              </a:rPr>
              <a:t>.					ash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5840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The Care Taker</a:t>
            </a:r>
            <a:r>
              <a:rPr lang="en-US" sz="3600" dirty="0"/>
              <a:t>- </a:t>
            </a:r>
            <a:r>
              <a:rPr lang="en-US" sz="3100" dirty="0"/>
              <a:t>an exaggerated extreme of a </a:t>
            </a:r>
            <a:r>
              <a:rPr lang="en-US" sz="3100" dirty="0" smtClean="0"/>
              <a:t>								healthy impulse 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2428184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They worry .. what will the neighbors say.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Want </a:t>
            </a:r>
            <a:r>
              <a:rPr lang="en-US" dirty="0">
                <a:solidFill>
                  <a:schemeClr val="tx1"/>
                </a:solidFill>
              </a:rPr>
              <a:t>peace at any price.</a:t>
            </a:r>
          </a:p>
          <a:p>
            <a:r>
              <a:rPr lang="en-US" dirty="0">
                <a:solidFill>
                  <a:schemeClr val="tx1"/>
                </a:solidFill>
              </a:rPr>
              <a:t>Can never say no because you might get mad and go away and they’d be alone.</a:t>
            </a:r>
          </a:p>
          <a:p>
            <a:r>
              <a:rPr lang="en-US" dirty="0">
                <a:solidFill>
                  <a:schemeClr val="tx1"/>
                </a:solidFill>
              </a:rPr>
              <a:t>They will never say they want out of a relationship, but make it so bad that the other person can’t stand it ..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They </a:t>
            </a:r>
            <a:r>
              <a:rPr lang="en-US" dirty="0">
                <a:solidFill>
                  <a:schemeClr val="tx1"/>
                </a:solidFill>
              </a:rPr>
              <a:t>lie… don’t want to hurt your feelings</a:t>
            </a:r>
            <a:r>
              <a:rPr lang="en-US" dirty="0" smtClean="0">
                <a:solidFill>
                  <a:schemeClr val="tx1"/>
                </a:solidFill>
              </a:rPr>
              <a:t>.              ash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 </a:t>
            </a:r>
            <a:r>
              <a:rPr lang="en-US" sz="3200" dirty="0"/>
              <a:t>People Pleasers – are dependent on other people’s </a:t>
            </a:r>
            <a:r>
              <a:rPr lang="en-US" sz="3200" dirty="0" smtClean="0"/>
              <a:t>approval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6100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394546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They </a:t>
            </a:r>
            <a:r>
              <a:rPr lang="en-US" dirty="0">
                <a:solidFill>
                  <a:schemeClr val="tx1"/>
                </a:solidFill>
              </a:rPr>
              <a:t>nobly suffer for others.</a:t>
            </a:r>
          </a:p>
          <a:p>
            <a:r>
              <a:rPr lang="en-US" dirty="0">
                <a:solidFill>
                  <a:schemeClr val="tx1"/>
                </a:solidFill>
              </a:rPr>
              <a:t>Good worriers .. they get good by practicing.</a:t>
            </a:r>
          </a:p>
          <a:p>
            <a:r>
              <a:rPr lang="en-US" dirty="0">
                <a:solidFill>
                  <a:schemeClr val="tx1"/>
                </a:solidFill>
              </a:rPr>
              <a:t>“ My reward will be in heaven”</a:t>
            </a:r>
          </a:p>
          <a:p>
            <a:r>
              <a:rPr lang="en-US" dirty="0">
                <a:solidFill>
                  <a:schemeClr val="tx1"/>
                </a:solidFill>
              </a:rPr>
              <a:t>Always negative … How long until we get there.. Who knows if we are going </a:t>
            </a:r>
          </a:p>
          <a:p>
            <a:r>
              <a:rPr lang="en-US" dirty="0">
                <a:solidFill>
                  <a:schemeClr val="tx1"/>
                </a:solidFill>
              </a:rPr>
              <a:t>to get there at all.</a:t>
            </a:r>
          </a:p>
          <a:p>
            <a:r>
              <a:rPr lang="en-US" dirty="0">
                <a:solidFill>
                  <a:schemeClr val="tx1"/>
                </a:solidFill>
              </a:rPr>
              <a:t>It’s not hot, it’s boiling.</a:t>
            </a:r>
          </a:p>
          <a:p>
            <a:r>
              <a:rPr lang="en-US" dirty="0">
                <a:solidFill>
                  <a:schemeClr val="tx1"/>
                </a:solidFill>
              </a:rPr>
              <a:t>There’s no place to park</a:t>
            </a:r>
          </a:p>
          <a:p>
            <a:r>
              <a:rPr lang="en-US" dirty="0">
                <a:solidFill>
                  <a:schemeClr val="tx1"/>
                </a:solidFill>
              </a:rPr>
              <a:t>We are going to have to walk 5 miles .. in the rain…  uphill !</a:t>
            </a:r>
            <a:r>
              <a:rPr lang="en-US" dirty="0" smtClean="0">
                <a:solidFill>
                  <a:schemeClr val="tx1"/>
                </a:solidFill>
              </a:rPr>
              <a:t>!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Martyrs go without what they need so others can have what they don’t.</a:t>
            </a:r>
          </a:p>
          <a:p>
            <a:r>
              <a:rPr lang="en-US" dirty="0">
                <a:solidFill>
                  <a:schemeClr val="tx1"/>
                </a:solidFill>
              </a:rPr>
              <a:t>They will go without socks so kids can have a tennis racket</a:t>
            </a:r>
            <a:r>
              <a:rPr lang="en-US" dirty="0" smtClean="0">
                <a:solidFill>
                  <a:schemeClr val="tx1"/>
                </a:solidFill>
              </a:rPr>
              <a:t>.         ash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7866"/>
            <a:ext cx="8229600" cy="77893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Martyrs </a:t>
            </a:r>
            <a:r>
              <a:rPr lang="en-US" sz="2800" dirty="0"/>
              <a:t> …  </a:t>
            </a:r>
            <a:r>
              <a:rPr lang="en-US" sz="3100" dirty="0"/>
              <a:t>Life is  a </a:t>
            </a:r>
            <a:r>
              <a:rPr lang="en-US" sz="3100" dirty="0" smtClean="0"/>
              <a:t>struggle</a:t>
            </a: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2953660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Martyrs become incapable of enjoying themselves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Things are never great .. only nice.</a:t>
            </a:r>
          </a:p>
          <a:p>
            <a:r>
              <a:rPr lang="en-US" dirty="0">
                <a:solidFill>
                  <a:schemeClr val="tx1"/>
                </a:solidFill>
              </a:rPr>
              <a:t>Didn’t hurt much … </a:t>
            </a:r>
          </a:p>
          <a:p>
            <a:r>
              <a:rPr lang="en-US" dirty="0">
                <a:solidFill>
                  <a:schemeClr val="tx1"/>
                </a:solidFill>
              </a:rPr>
              <a:t>What you are at 70 is what you were at 35 ..only twice as much</a:t>
            </a:r>
            <a:r>
              <a:rPr lang="en-US" dirty="0" smtClean="0">
                <a:solidFill>
                  <a:schemeClr val="tx1"/>
                </a:solidFill>
              </a:rPr>
              <a:t>.     ash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Martyr continued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65339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34187"/>
            <a:ext cx="8229600" cy="346114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Feel guilty taking  </a:t>
            </a:r>
            <a:r>
              <a:rPr lang="en-US" dirty="0">
                <a:solidFill>
                  <a:schemeClr val="tx1"/>
                </a:solidFill>
              </a:rPr>
              <a:t>time off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To </a:t>
            </a:r>
            <a:r>
              <a:rPr lang="en-US" dirty="0">
                <a:solidFill>
                  <a:schemeClr val="tx1"/>
                </a:solidFill>
              </a:rPr>
              <a:t>be OK, how hard can you work?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Carry </a:t>
            </a:r>
            <a:r>
              <a:rPr lang="en-US" dirty="0">
                <a:solidFill>
                  <a:schemeClr val="tx1"/>
                </a:solidFill>
              </a:rPr>
              <a:t>4 buckets … not 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Run. </a:t>
            </a:r>
            <a:r>
              <a:rPr lang="en-US" dirty="0">
                <a:solidFill>
                  <a:schemeClr val="tx1"/>
                </a:solidFill>
              </a:rPr>
              <a:t>Don’t walk.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Work </a:t>
            </a:r>
            <a:r>
              <a:rPr lang="en-US" dirty="0">
                <a:solidFill>
                  <a:schemeClr val="tx1"/>
                </a:solidFill>
              </a:rPr>
              <a:t>through lunch.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What </a:t>
            </a:r>
            <a:r>
              <a:rPr lang="en-US" dirty="0">
                <a:solidFill>
                  <a:schemeClr val="tx1"/>
                </a:solidFill>
              </a:rPr>
              <a:t>kind of people walk?   Stop to eat?  Lazy people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Never took a day off.</a:t>
            </a:r>
          </a:p>
          <a:p>
            <a:r>
              <a:rPr lang="en-US" dirty="0">
                <a:solidFill>
                  <a:schemeClr val="tx1"/>
                </a:solidFill>
              </a:rPr>
              <a:t>Need a sense of balance and limits</a:t>
            </a:r>
          </a:p>
          <a:p>
            <a:r>
              <a:rPr lang="en-US" dirty="0">
                <a:solidFill>
                  <a:schemeClr val="tx1"/>
                </a:solidFill>
              </a:rPr>
              <a:t>Feel guilty relaxing.</a:t>
            </a:r>
          </a:p>
          <a:p>
            <a:r>
              <a:rPr lang="en-US" dirty="0">
                <a:solidFill>
                  <a:schemeClr val="tx1"/>
                </a:solidFill>
              </a:rPr>
              <a:t>If you have difficulty asking for what you need…    to make your business work, do the things that get results, don’t just </a:t>
            </a:r>
            <a:r>
              <a:rPr lang="en-US" dirty="0" smtClean="0">
                <a:solidFill>
                  <a:schemeClr val="tx1"/>
                </a:solidFill>
              </a:rPr>
              <a:t>keep being </a:t>
            </a:r>
            <a:r>
              <a:rPr lang="en-US" dirty="0">
                <a:solidFill>
                  <a:schemeClr val="tx1"/>
                </a:solidFill>
              </a:rPr>
              <a:t>busy</a:t>
            </a:r>
            <a:r>
              <a:rPr lang="en-US" dirty="0" smtClean="0">
                <a:solidFill>
                  <a:schemeClr val="tx1"/>
                </a:solidFill>
              </a:rPr>
              <a:t>.          ash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2938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.  Workaholics – People who learn their self image is based on producing or at least being busy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0036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1710267" y="1456266"/>
            <a:ext cx="5858934" cy="2641601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		</a:t>
            </a:r>
            <a:r>
              <a:rPr lang="en-US" sz="3200" b="1" i="0" u="none" strike="noStrike" cap="none" dirty="0" smtClean="0">
                <a:solidFill>
                  <a:schemeClr val="tx1"/>
                </a:solidFill>
                <a:sym typeface="Calibri"/>
              </a:rPr>
              <a:t> WELLNESS WEBINARS</a:t>
            </a:r>
          </a:p>
          <a:p>
            <a:pPr marL="0" marR="0" lvl="0" indent="0" algn="ctr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Schedule resumes Monday August 15 with new registration link 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… </a:t>
            </a:r>
          </a:p>
          <a:p>
            <a:pPr marL="0" marR="0" lvl="0" indent="0" algn="ctr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go to Learning From the M</a:t>
            </a: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a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sters Face Book page for details when we know them.</a:t>
            </a:r>
            <a:endParaRPr sz="2400" b="1" i="0" u="none" strike="noStrike" cap="none" dirty="0">
              <a:solidFill>
                <a:schemeClr val="tx1"/>
              </a:solidFill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2133601" y="274128"/>
            <a:ext cx="5435600" cy="48219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4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Wellness Webinars </a:t>
            </a:r>
          </a:p>
        </p:txBody>
      </p:sp>
    </p:spTree>
    <p:extLst>
      <p:ext uri="{BB962C8B-B14F-4D97-AF65-F5344CB8AC3E}">
        <p14:creationId xmlns:p14="http://schemas.microsoft.com/office/powerpoint/2010/main" val="2270541260"/>
      </p:ext>
    </p:extLst>
  </p:cSld>
  <p:clrMapOvr>
    <a:masterClrMapping/>
  </p:clrMapOvr>
  <p:transition xmlns:p14="http://schemas.microsoft.com/office/powerpoint/2010/main"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94851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If you can’t do something right, don’t do it at all.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Not </a:t>
            </a:r>
            <a:r>
              <a:rPr lang="en-US" dirty="0">
                <a:solidFill>
                  <a:schemeClr val="tx1"/>
                </a:solidFill>
              </a:rPr>
              <a:t>only do they have to be perfect, but everyone else </a:t>
            </a:r>
            <a:r>
              <a:rPr lang="en-US" dirty="0" smtClean="0">
                <a:solidFill>
                  <a:schemeClr val="tx1"/>
                </a:solidFill>
              </a:rPr>
              <a:t>does, </a:t>
            </a:r>
            <a:r>
              <a:rPr lang="en-US" dirty="0">
                <a:solidFill>
                  <a:schemeClr val="tx1"/>
                </a:solidFill>
              </a:rPr>
              <a:t>too.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How </a:t>
            </a:r>
            <a:r>
              <a:rPr lang="en-US" dirty="0">
                <a:solidFill>
                  <a:schemeClr val="tx1"/>
                </a:solidFill>
              </a:rPr>
              <a:t>come nobody helps me? No one can do it right.</a:t>
            </a:r>
          </a:p>
          <a:p>
            <a:r>
              <a:rPr lang="en-US" dirty="0">
                <a:solidFill>
                  <a:schemeClr val="tx1"/>
                </a:solidFill>
              </a:rPr>
              <a:t>It’s my way or the highway.</a:t>
            </a:r>
          </a:p>
          <a:p>
            <a:r>
              <a:rPr lang="en-US" dirty="0">
                <a:solidFill>
                  <a:schemeClr val="tx1"/>
                </a:solidFill>
              </a:rPr>
              <a:t>Absolute dictator.. VERY RIGID</a:t>
            </a:r>
          </a:p>
          <a:p>
            <a:r>
              <a:rPr lang="en-US" dirty="0">
                <a:solidFill>
                  <a:schemeClr val="tx1"/>
                </a:solidFill>
              </a:rPr>
              <a:t>Hard to live </a:t>
            </a:r>
            <a:r>
              <a:rPr lang="en-US" dirty="0" smtClean="0">
                <a:solidFill>
                  <a:schemeClr val="tx1"/>
                </a:solidFill>
              </a:rPr>
              <a:t>with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There is never a happy perfectionist</a:t>
            </a:r>
            <a:r>
              <a:rPr lang="en-US" dirty="0" smtClean="0">
                <a:solidFill>
                  <a:schemeClr val="tx1"/>
                </a:solidFill>
              </a:rPr>
              <a:t>.                      ash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06399"/>
            <a:ext cx="8229600" cy="1185333"/>
          </a:xfrm>
        </p:spPr>
        <p:txBody>
          <a:bodyPr>
            <a:normAutofit/>
          </a:bodyPr>
          <a:lstStyle/>
          <a:p>
            <a:r>
              <a:rPr lang="en-US" sz="3600" dirty="0"/>
              <a:t>Perfectionist</a:t>
            </a:r>
            <a:r>
              <a:rPr lang="en-US" sz="3200" dirty="0"/>
              <a:t>  -- Self image is based on doing </a:t>
            </a:r>
            <a:r>
              <a:rPr lang="en-US" sz="3200" b="1" dirty="0"/>
              <a:t>everything perfectly.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0769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3387"/>
            <a:ext cx="8111067" cy="311124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Never tells you the whole truth.  They may tell you they love you …   but they also told 4 other people the same thing.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Will </a:t>
            </a:r>
            <a:r>
              <a:rPr lang="en-US" dirty="0">
                <a:solidFill>
                  <a:schemeClr val="tx1"/>
                </a:solidFill>
              </a:rPr>
              <a:t>end a relationship before making a commitment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They </a:t>
            </a:r>
            <a:r>
              <a:rPr lang="en-US" dirty="0">
                <a:solidFill>
                  <a:schemeClr val="tx1"/>
                </a:solidFill>
              </a:rPr>
              <a:t>do their Shaklee business in a closet .. won’t make a commitment .</a:t>
            </a:r>
          </a:p>
          <a:p>
            <a:r>
              <a:rPr lang="en-US" dirty="0">
                <a:solidFill>
                  <a:schemeClr val="tx1"/>
                </a:solidFill>
              </a:rPr>
              <a:t>They act like they are in the witness protection </a:t>
            </a:r>
            <a:r>
              <a:rPr lang="en-US" dirty="0" smtClean="0">
                <a:solidFill>
                  <a:schemeClr val="tx1"/>
                </a:solidFill>
              </a:rPr>
              <a:t>program					 </a:t>
            </a:r>
            <a:r>
              <a:rPr lang="en-US" dirty="0">
                <a:solidFill>
                  <a:schemeClr val="tx1"/>
                </a:solidFill>
              </a:rPr>
              <a:t>( Pat </a:t>
            </a:r>
            <a:r>
              <a:rPr lang="en-US" dirty="0" err="1">
                <a:solidFill>
                  <a:schemeClr val="tx1"/>
                </a:solidFill>
              </a:rPr>
              <a:t>HIntze</a:t>
            </a:r>
            <a:r>
              <a:rPr lang="en-US" dirty="0">
                <a:solidFill>
                  <a:schemeClr val="tx1"/>
                </a:solidFill>
              </a:rPr>
              <a:t> ..   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i="1" dirty="0" smtClean="0">
                <a:solidFill>
                  <a:schemeClr val="tx1"/>
                </a:solidFill>
              </a:rPr>
              <a:t>If </a:t>
            </a:r>
            <a:r>
              <a:rPr lang="en-US" i="1" dirty="0">
                <a:solidFill>
                  <a:schemeClr val="tx1"/>
                </a:solidFill>
              </a:rPr>
              <a:t>Shaklee were a </a:t>
            </a:r>
            <a:r>
              <a:rPr lang="en-US" i="1" dirty="0" smtClean="0">
                <a:solidFill>
                  <a:schemeClr val="tx1"/>
                </a:solidFill>
              </a:rPr>
              <a:t>crime</a:t>
            </a:r>
            <a:r>
              <a:rPr lang="is-IS" i="1" dirty="0" smtClean="0">
                <a:solidFill>
                  <a:schemeClr val="tx1"/>
                </a:solidFill>
              </a:rPr>
              <a:t>…</a:t>
            </a:r>
          </a:p>
          <a:p>
            <a:pPr marL="0" indent="0">
              <a:buNone/>
            </a:pPr>
            <a:r>
              <a:rPr lang="is-IS" i="1" dirty="0">
                <a:solidFill>
                  <a:schemeClr val="tx1"/>
                </a:solidFill>
              </a:rPr>
              <a:t>	</a:t>
            </a:r>
            <a:r>
              <a:rPr lang="is-IS" i="1" dirty="0" smtClean="0">
                <a:solidFill>
                  <a:schemeClr val="tx1"/>
                </a:solidFill>
              </a:rPr>
              <a:t>	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would there be enough evidence to convict </a:t>
            </a:r>
            <a:r>
              <a:rPr lang="en-US" i="1" dirty="0" smtClean="0">
                <a:solidFill>
                  <a:schemeClr val="tx1"/>
                </a:solidFill>
              </a:rPr>
              <a:t>you</a:t>
            </a:r>
            <a:r>
              <a:rPr lang="en-US" i="1" dirty="0">
                <a:solidFill>
                  <a:schemeClr val="tx1"/>
                </a:solidFill>
              </a:rPr>
              <a:t>? </a:t>
            </a:r>
            <a:r>
              <a:rPr lang="en-US" i="1" dirty="0" smtClean="0">
                <a:solidFill>
                  <a:schemeClr val="tx1"/>
                </a:solidFill>
              </a:rPr>
              <a:t>)            ash</a:t>
            </a:r>
            <a:endParaRPr lang="en-US" i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26137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Tap Dancer – </a:t>
            </a:r>
            <a:r>
              <a:rPr lang="en-US" sz="3200" dirty="0" smtClean="0"/>
              <a:t>Have </a:t>
            </a:r>
            <a:r>
              <a:rPr lang="en-US" sz="3200" dirty="0"/>
              <a:t>d</a:t>
            </a:r>
            <a:r>
              <a:rPr lang="en-US" sz="3200" dirty="0" smtClean="0"/>
              <a:t>ifficulty making </a:t>
            </a:r>
            <a:r>
              <a:rPr lang="en-US" sz="3200" dirty="0"/>
              <a:t>a commitment. </a:t>
            </a:r>
          </a:p>
        </p:txBody>
      </p:sp>
    </p:spTree>
    <p:extLst>
      <p:ext uri="{BB962C8B-B14F-4D97-AF65-F5344CB8AC3E}">
        <p14:creationId xmlns:p14="http://schemas.microsoft.com/office/powerpoint/2010/main" val="572809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59467"/>
            <a:ext cx="8229600" cy="293516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Rejection </a:t>
            </a:r>
          </a:p>
          <a:p>
            <a:r>
              <a:rPr lang="en-US" sz="3000" dirty="0" smtClean="0"/>
              <a:t>Deception </a:t>
            </a:r>
          </a:p>
          <a:p>
            <a:r>
              <a:rPr lang="en-US" sz="3000" dirty="0" smtClean="0"/>
              <a:t>Apathy </a:t>
            </a:r>
          </a:p>
          <a:p>
            <a:r>
              <a:rPr lang="en-US" sz="3000" dirty="0" smtClean="0"/>
              <a:t>Attrition </a:t>
            </a:r>
            <a:endParaRPr lang="en-US" sz="3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36133"/>
          </a:xfrm>
        </p:spPr>
        <p:txBody>
          <a:bodyPr>
            <a:normAutofit/>
          </a:bodyPr>
          <a:lstStyle/>
          <a:p>
            <a:r>
              <a:rPr lang="en-US" dirty="0" smtClean="0"/>
              <a:t>Four Mental Enemies of Success </a:t>
            </a:r>
            <a:br>
              <a:rPr lang="en-US" dirty="0" smtClean="0"/>
            </a:br>
            <a:r>
              <a:rPr lang="en-US" sz="2200" dirty="0" smtClean="0"/>
              <a:t>~Change the way you think~ 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4893734" y="2218267"/>
            <a:ext cx="3481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Insert quote about being prepared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5333" y="4594630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Ash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73"/>
          <a:stretch/>
        </p:blipFill>
        <p:spPr>
          <a:xfrm>
            <a:off x="4983914" y="1236133"/>
            <a:ext cx="3702886" cy="312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33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48267"/>
            <a:ext cx="8229600" cy="419523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More will say “no” than “yes” </a:t>
            </a:r>
          </a:p>
          <a:p>
            <a:r>
              <a:rPr lang="en-US" sz="2400" dirty="0"/>
              <a:t>There </a:t>
            </a:r>
            <a:r>
              <a:rPr lang="en-US" sz="2400" dirty="0" smtClean="0"/>
              <a:t>WILL be </a:t>
            </a:r>
            <a:r>
              <a:rPr lang="en-US" sz="2400" dirty="0"/>
              <a:t>a lot of negative </a:t>
            </a:r>
            <a:r>
              <a:rPr lang="en-US" sz="2400" dirty="0" smtClean="0"/>
              <a:t>people</a:t>
            </a:r>
          </a:p>
          <a:p>
            <a:pPr lvl="1"/>
            <a:r>
              <a:rPr lang="en-US" sz="2400" dirty="0"/>
              <a:t>Be careful who you listen to </a:t>
            </a:r>
          </a:p>
          <a:p>
            <a:pPr lvl="1"/>
            <a:r>
              <a:rPr lang="en-US" sz="2400" dirty="0" smtClean="0"/>
              <a:t> </a:t>
            </a:r>
            <a:r>
              <a:rPr lang="en-US" sz="2400" dirty="0"/>
              <a:t>When you buy their opinion, you buy their </a:t>
            </a:r>
            <a:r>
              <a:rPr lang="en-US" sz="2400" dirty="0" smtClean="0"/>
              <a:t>lifestyle</a:t>
            </a:r>
          </a:p>
          <a:p>
            <a:r>
              <a:rPr lang="en-US" sz="2400" dirty="0" smtClean="0"/>
              <a:t>TIPS FOR BEING PREPARED: </a:t>
            </a:r>
          </a:p>
          <a:p>
            <a:pPr lvl="1"/>
            <a:r>
              <a:rPr lang="en-US" sz="2400" dirty="0" smtClean="0"/>
              <a:t>Be courageous, a risk-taker, relentless &amp; have fun </a:t>
            </a:r>
          </a:p>
          <a:p>
            <a:pPr lvl="1"/>
            <a:r>
              <a:rPr lang="en-US" sz="2400" dirty="0" smtClean="0"/>
              <a:t>Take action in spite of fear </a:t>
            </a:r>
          </a:p>
          <a:p>
            <a:pPr lvl="1"/>
            <a:r>
              <a:rPr lang="en-US" sz="2400" dirty="0" smtClean="0"/>
              <a:t>Don’t focus on the results </a:t>
            </a:r>
          </a:p>
          <a:p>
            <a:pPr lvl="1"/>
            <a:r>
              <a:rPr lang="en-US" sz="2400" dirty="0" smtClean="0"/>
              <a:t>Reduce rejection by increases exposures  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** Minimum for SERIOUS part-time builders: 3-5 NEW contacts/day**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8267"/>
          </a:xfrm>
        </p:spPr>
        <p:txBody>
          <a:bodyPr/>
          <a:lstStyle/>
          <a:p>
            <a:r>
              <a:rPr lang="en-US" dirty="0"/>
              <a:t>Rejection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533" y="270933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3199805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48267"/>
            <a:ext cx="8229600" cy="3646363"/>
          </a:xfrm>
        </p:spPr>
        <p:txBody>
          <a:bodyPr>
            <a:normAutofit/>
          </a:bodyPr>
          <a:lstStyle/>
          <a:p>
            <a:r>
              <a:rPr lang="en-US" dirty="0" smtClean="0"/>
              <a:t>People are going to lie to you </a:t>
            </a:r>
          </a:p>
          <a:p>
            <a:r>
              <a:rPr lang="en-US" dirty="0" smtClean="0"/>
              <a:t>There WILL be “no shows” &amp; last minute cancelations </a:t>
            </a:r>
          </a:p>
          <a:p>
            <a:r>
              <a:rPr lang="en-US" dirty="0" smtClean="0"/>
              <a:t>You’ll likely have a couple “guest free” parties </a:t>
            </a:r>
          </a:p>
          <a:p>
            <a:r>
              <a:rPr lang="en-US" dirty="0" smtClean="0"/>
              <a:t>Some might take samples &amp; never use them or respond to you</a:t>
            </a:r>
          </a:p>
          <a:p>
            <a:r>
              <a:rPr lang="en-US" dirty="0"/>
              <a:t>TIPS FOR BEING PREPARED: </a:t>
            </a:r>
            <a:endParaRPr lang="en-US" dirty="0" smtClean="0"/>
          </a:p>
          <a:p>
            <a:pPr lvl="1"/>
            <a:r>
              <a:rPr lang="en-US" dirty="0"/>
              <a:t>Understand deception will always be a part of this business </a:t>
            </a:r>
            <a:endParaRPr lang="en-US" dirty="0" smtClean="0"/>
          </a:p>
          <a:p>
            <a:pPr lvl="1"/>
            <a:r>
              <a:rPr lang="en-US" dirty="0" smtClean="0"/>
              <a:t>Don’t make people feel bad when they lie to you – YOU are special. You have something many people don</a:t>
            </a:r>
            <a:r>
              <a:rPr lang="uk-UA" dirty="0" smtClean="0"/>
              <a:t>’</a:t>
            </a:r>
            <a:r>
              <a:rPr lang="en-US" dirty="0" smtClean="0"/>
              <a:t>t when it comes to </a:t>
            </a:r>
            <a:r>
              <a:rPr lang="en-US" dirty="0" err="1" smtClean="0"/>
              <a:t>entreprenuership</a:t>
            </a:r>
            <a:r>
              <a:rPr lang="en-US" dirty="0" smtClean="0"/>
              <a:t>. You want MORE. </a:t>
            </a:r>
          </a:p>
          <a:p>
            <a:pPr lvl="1"/>
            <a:r>
              <a:rPr lang="en-US" dirty="0" smtClean="0"/>
              <a:t>It just means it’s not the RIGHT TIME, RIGHT NOW. 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5867"/>
          </a:xfrm>
        </p:spPr>
        <p:txBody>
          <a:bodyPr/>
          <a:lstStyle/>
          <a:p>
            <a:r>
              <a:rPr lang="en-US" dirty="0" smtClean="0"/>
              <a:t>Deception: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6667" y="423333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4271919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45067"/>
            <a:ext cx="8229600" cy="4216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There WILL be people who join &amp; do nothing</a:t>
            </a:r>
          </a:p>
          <a:p>
            <a:pPr lvl="1"/>
            <a:r>
              <a:rPr lang="en-US" dirty="0" smtClean="0"/>
              <a:t>People who sign up &amp; go into witness protection </a:t>
            </a:r>
          </a:p>
          <a:p>
            <a:pPr lvl="1"/>
            <a:r>
              <a:rPr lang="en-US" dirty="0" smtClean="0"/>
              <a:t>Some people just don</a:t>
            </a:r>
            <a:r>
              <a:rPr lang="uk-UA" dirty="0" smtClean="0"/>
              <a:t>’</a:t>
            </a:r>
            <a:r>
              <a:rPr lang="en-US" dirty="0" smtClean="0"/>
              <a:t>t have what it takes </a:t>
            </a:r>
          </a:p>
          <a:p>
            <a:r>
              <a:rPr lang="en-US" dirty="0" smtClean="0"/>
              <a:t>Reasons for apathy: </a:t>
            </a:r>
          </a:p>
          <a:p>
            <a:pPr lvl="1"/>
            <a:r>
              <a:rPr lang="en-US" dirty="0" smtClean="0"/>
              <a:t>Un-</a:t>
            </a:r>
            <a:r>
              <a:rPr lang="en-US" dirty="0" err="1" smtClean="0"/>
              <a:t>coachability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Ego – unable to ask for help </a:t>
            </a:r>
          </a:p>
          <a:p>
            <a:pPr lvl="1"/>
            <a:r>
              <a:rPr lang="en-US" dirty="0" smtClean="0"/>
              <a:t>Shyness or other “personality complications”</a:t>
            </a:r>
          </a:p>
          <a:p>
            <a:r>
              <a:rPr lang="en-US" dirty="0"/>
              <a:t>TIPS FOR BEING PREPARED: </a:t>
            </a:r>
            <a:r>
              <a:rPr lang="en-US" dirty="0" smtClean="0"/>
              <a:t>Optimal Leadership/Influence </a:t>
            </a:r>
          </a:p>
          <a:p>
            <a:pPr lvl="1"/>
            <a:r>
              <a:rPr lang="en-US" dirty="0" smtClean="0"/>
              <a:t>The first 72 hours are critical </a:t>
            </a:r>
          </a:p>
          <a:p>
            <a:pPr lvl="1"/>
            <a:r>
              <a:rPr lang="en-US" dirty="0" smtClean="0"/>
              <a:t>Do the work WITH them </a:t>
            </a:r>
          </a:p>
          <a:p>
            <a:pPr lvl="1"/>
            <a:r>
              <a:rPr lang="en-US" dirty="0" smtClean="0"/>
              <a:t>Help them create results ASAP</a:t>
            </a:r>
          </a:p>
          <a:p>
            <a:pPr lvl="1"/>
            <a:r>
              <a:rPr lang="en-US" dirty="0" smtClean="0"/>
              <a:t>Operate like they’ll quit tomorrow while treating them like your top earner 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**Teach AND know that your comfort zone is a self-imposed prison**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50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Apathy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3467" y="287867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2821063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63601"/>
            <a:ext cx="8229600" cy="4131732"/>
          </a:xfrm>
        </p:spPr>
        <p:txBody>
          <a:bodyPr/>
          <a:lstStyle/>
          <a:p>
            <a:r>
              <a:rPr lang="en-US" dirty="0" smtClean="0"/>
              <a:t>Definition – action or process of gradually reducing strength/effectiveness of something/someone through sustained attack/pressure.</a:t>
            </a:r>
          </a:p>
          <a:p>
            <a:pPr lvl="1"/>
            <a:r>
              <a:rPr lang="en-US" dirty="0" smtClean="0"/>
              <a:t>Example: the people who join the business &amp; disappear </a:t>
            </a:r>
          </a:p>
          <a:p>
            <a:r>
              <a:rPr lang="en-US" dirty="0" smtClean="0"/>
              <a:t>You will build this business in </a:t>
            </a:r>
            <a:r>
              <a:rPr lang="en-US" dirty="0" err="1" smtClean="0"/>
              <a:t>plateus</a:t>
            </a:r>
            <a:r>
              <a:rPr lang="en-US" dirty="0" smtClean="0"/>
              <a:t> </a:t>
            </a:r>
          </a:p>
          <a:p>
            <a:r>
              <a:rPr lang="en-US" dirty="0" smtClean="0"/>
              <a:t>Why do people do this? Mostly due to never really developing a true WHY/DREAM. They’re on board as long as it</a:t>
            </a:r>
            <a:r>
              <a:rPr lang="uk-UA" dirty="0" smtClean="0"/>
              <a:t>’</a:t>
            </a:r>
            <a:r>
              <a:rPr lang="en-US" dirty="0" smtClean="0"/>
              <a:t>s going well. </a:t>
            </a:r>
          </a:p>
          <a:p>
            <a:pPr marL="342900" lvl="1" indent="-342900"/>
            <a:r>
              <a:rPr lang="en-US" dirty="0"/>
              <a:t>TIPS FOR BEING </a:t>
            </a:r>
            <a:r>
              <a:rPr lang="en-US" dirty="0" smtClean="0"/>
              <a:t>PREPARED:</a:t>
            </a:r>
          </a:p>
          <a:p>
            <a:pPr marL="742950" lvl="2" indent="-342900"/>
            <a:r>
              <a:rPr lang="en-US" dirty="0" smtClean="0"/>
              <a:t>This is a business of relationships: develop them, serve others &amp; they won’t quit on YOU. </a:t>
            </a:r>
          </a:p>
          <a:p>
            <a:pPr marL="1200150" lvl="3" indent="-342900"/>
            <a:r>
              <a:rPr lang="en-US" dirty="0" smtClean="0"/>
              <a:t>Get them involved ASAP &amp; be a role model of participation </a:t>
            </a:r>
          </a:p>
          <a:p>
            <a:pPr marL="1200150" lvl="3" indent="-342900"/>
            <a:r>
              <a:rPr lang="en-US" dirty="0" smtClean="0"/>
              <a:t>Create positive association  </a:t>
            </a:r>
          </a:p>
          <a:p>
            <a:pPr marL="1200150" lvl="3" indent="-342900"/>
            <a:r>
              <a:rPr lang="en-US" dirty="0" smtClean="0"/>
              <a:t>What they lack in themselves they start to get from others on the team</a:t>
            </a:r>
          </a:p>
          <a:p>
            <a:pPr marL="742950" lvl="2" indent="-342900"/>
            <a:r>
              <a:rPr lang="en-US" dirty="0" smtClean="0"/>
              <a:t>Detoxify YOUR life of people who drain you</a:t>
            </a:r>
            <a:r>
              <a:rPr lang="is-IS" dirty="0" smtClean="0"/>
              <a:t>…remember this is a legacy </a:t>
            </a:r>
            <a:endParaRPr lang="en-US" dirty="0" smtClean="0"/>
          </a:p>
          <a:p>
            <a:pPr marL="342900" lvl="1" indent="-34290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1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Attrition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40267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2212553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79599"/>
            <a:ext cx="8229600" cy="31157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 smtClean="0">
                <a:solidFill>
                  <a:schemeClr val="tx1"/>
                </a:solidFill>
              </a:rPr>
              <a:t>Lesson # 1 ---Remember to be grateful </a:t>
            </a:r>
            <a:r>
              <a:rPr lang="en-US" sz="2600" b="1" dirty="0" smtClean="0">
                <a:solidFill>
                  <a:schemeClr val="tx1"/>
                </a:solidFill>
              </a:rPr>
              <a:t>–</a:t>
            </a:r>
          </a:p>
          <a:p>
            <a:pPr marL="0" indent="0">
              <a:buNone/>
            </a:pPr>
            <a:endParaRPr lang="en-US" sz="2600" b="1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Takes me out of a “ pity party”  and into action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I think </a:t>
            </a:r>
            <a:r>
              <a:rPr lang="en-US" sz="2400" dirty="0">
                <a:solidFill>
                  <a:schemeClr val="tx1"/>
                </a:solidFill>
              </a:rPr>
              <a:t>of 3 things that I am grateful for at that moment.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0933"/>
            <a:ext cx="8229600" cy="120226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 Lessons </a:t>
            </a:r>
            <a:r>
              <a:rPr lang="en-US" sz="2800" dirty="0" smtClean="0"/>
              <a:t>I’m Learning on the Journey</a:t>
            </a:r>
            <a:br>
              <a:rPr lang="en-US" sz="2800" dirty="0" smtClean="0"/>
            </a:br>
            <a:r>
              <a:rPr lang="en-US" sz="2800" dirty="0" smtClean="0"/>
              <a:t> to Executive  Coordinator &amp; Beyond 		Becky Choate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48211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7867"/>
            <a:ext cx="8229600" cy="3420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In the beginning, </a:t>
            </a:r>
            <a:r>
              <a:rPr lang="en-US" dirty="0">
                <a:solidFill>
                  <a:schemeClr val="tx1"/>
                </a:solidFill>
              </a:rPr>
              <a:t>  I would </a:t>
            </a:r>
            <a:r>
              <a:rPr lang="en-US" b="1" dirty="0">
                <a:solidFill>
                  <a:schemeClr val="tx1"/>
                </a:solidFill>
              </a:rPr>
              <a:t>ASSUME for everyone –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--who </a:t>
            </a:r>
            <a:r>
              <a:rPr lang="en-US" dirty="0">
                <a:solidFill>
                  <a:schemeClr val="tx1"/>
                </a:solidFill>
              </a:rPr>
              <a:t>would be interested in our products – 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--who </a:t>
            </a:r>
            <a:r>
              <a:rPr lang="en-US" dirty="0">
                <a:solidFill>
                  <a:schemeClr val="tx1"/>
                </a:solidFill>
              </a:rPr>
              <a:t>would want to do our business. 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I spent an enormous amount of time justifying who I would talk to and who I would not.  It was exhausting AND it was pointless.  We don’t know what all is happening in other people’s lives. 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Our job is to share – their job is to decide. 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I also think, for me, this was also a way to justify to myself how to avoid people that I was really scared to talk </a:t>
            </a:r>
            <a:r>
              <a:rPr lang="en-US" dirty="0" err="1" smtClean="0">
                <a:solidFill>
                  <a:schemeClr val="tx1"/>
                </a:solidFill>
              </a:rPr>
              <a:t>to</a:t>
            </a:r>
            <a:r>
              <a:rPr lang="en-US" dirty="0" err="1" smtClean="0">
                <a:solidFill>
                  <a:schemeClr val="tx1"/>
                </a:solidFill>
                <a:latin typeface="Wingdings"/>
              </a:rPr>
              <a:t>J</a:t>
            </a:r>
            <a:r>
              <a:rPr lang="en-US" dirty="0" smtClean="0">
                <a:solidFill>
                  <a:schemeClr val="tx1"/>
                </a:solidFill>
                <a:latin typeface="Wingdings"/>
              </a:rPr>
              <a:t>			</a:t>
            </a:r>
            <a:r>
              <a:rPr lang="en-US" dirty="0" smtClean="0"/>
              <a:t>				</a:t>
            </a:r>
            <a:r>
              <a:rPr lang="en-US" dirty="0" err="1" smtClean="0"/>
              <a:t>becky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41471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b="1" dirty="0"/>
              <a:t>Lesson # 2 Recognize when we self-sabotage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085050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9521"/>
            <a:ext cx="8229600" cy="341034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Scarcity </a:t>
            </a:r>
            <a:r>
              <a:rPr lang="en-US" dirty="0" err="1" smtClean="0">
                <a:solidFill>
                  <a:schemeClr val="tx1"/>
                </a:solidFill>
              </a:rPr>
              <a:t>vs</a:t>
            </a:r>
            <a:r>
              <a:rPr lang="en-US" dirty="0" smtClean="0">
                <a:solidFill>
                  <a:schemeClr val="tx1"/>
                </a:solidFill>
              </a:rPr>
              <a:t> Abundance Mentality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 </a:t>
            </a:r>
            <a:r>
              <a:rPr lang="en-US" dirty="0">
                <a:solidFill>
                  <a:schemeClr val="tx1"/>
                </a:solidFill>
              </a:rPr>
              <a:t>used to think that our products were </a:t>
            </a:r>
            <a:r>
              <a:rPr lang="en-US" dirty="0" smtClean="0">
                <a:solidFill>
                  <a:schemeClr val="tx1"/>
                </a:solidFill>
              </a:rPr>
              <a:t>expensive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is-IS" dirty="0" smtClean="0">
                <a:solidFill>
                  <a:schemeClr val="tx1"/>
                </a:solidFill>
              </a:rPr>
              <a:t>…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so I thought everyone else probably thought that as well. 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So </a:t>
            </a:r>
            <a:r>
              <a:rPr lang="en-US" dirty="0">
                <a:solidFill>
                  <a:schemeClr val="tx1"/>
                </a:solidFill>
              </a:rPr>
              <a:t>I would avoid talking about the prices or just suggest the very minimal for </a:t>
            </a:r>
            <a:r>
              <a:rPr lang="en-US" dirty="0" smtClean="0">
                <a:solidFill>
                  <a:schemeClr val="tx1"/>
                </a:solidFill>
              </a:rPr>
              <a:t>them</a:t>
            </a:r>
            <a:r>
              <a:rPr lang="is-IS" dirty="0" smtClean="0">
                <a:solidFill>
                  <a:schemeClr val="tx1"/>
                </a:solidFill>
              </a:rPr>
              <a:t>…</a:t>
            </a:r>
            <a:r>
              <a:rPr lang="en-US" dirty="0">
                <a:solidFill>
                  <a:schemeClr val="tx1"/>
                </a:solidFill>
              </a:rPr>
              <a:t>  </a:t>
            </a:r>
            <a:r>
              <a:rPr lang="en-US" dirty="0" smtClean="0">
                <a:solidFill>
                  <a:schemeClr val="tx1"/>
                </a:solidFill>
              </a:rPr>
              <a:t>instead of explaining the importance and cost of procuring pure untainted ingredients in an increasingly polluted world . .. And valuing our health and the cost of good science .. And learning how to work with anyone’s budget to get them the best collection for them.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Now I present options and allow customers to decide what </a:t>
            </a:r>
            <a:r>
              <a:rPr lang="en-US" dirty="0">
                <a:solidFill>
                  <a:schemeClr val="tx1"/>
                </a:solidFill>
              </a:rPr>
              <a:t>they </a:t>
            </a:r>
            <a:r>
              <a:rPr lang="en-US" dirty="0" smtClean="0">
                <a:solidFill>
                  <a:schemeClr val="tx1"/>
                </a:solidFill>
              </a:rPr>
              <a:t>want.              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92271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Lesson #3  -- Avoid Making </a:t>
            </a:r>
            <a:r>
              <a:rPr lang="en-US" sz="3200" dirty="0"/>
              <a:t>J</a:t>
            </a:r>
            <a:r>
              <a:rPr lang="en-US" sz="3200" dirty="0" smtClean="0"/>
              <a:t>udgments </a:t>
            </a:r>
            <a:r>
              <a:rPr lang="en-US" sz="3200" dirty="0"/>
              <a:t>A</a:t>
            </a:r>
            <a:r>
              <a:rPr lang="en-US" sz="3200" dirty="0" smtClean="0"/>
              <a:t>bout Who 						Can Afford Shaklee Products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8652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6267"/>
            <a:ext cx="8229600" cy="172720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Access to Shaklee Star Achiever Registration and Lounge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Shaklee Star Achiever Gifts and recognition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VIP Seating during General Sessions at Orlando Global Conference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Shaklee Star Reception 						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7067"/>
            <a:ext cx="8229600" cy="123613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June – Last Month to Qualify for Star Achiever Status at </a:t>
            </a:r>
            <a:br>
              <a:rPr lang="en-US" sz="2800" dirty="0" smtClean="0"/>
            </a:br>
            <a:r>
              <a:rPr lang="en-US" sz="2800" dirty="0" smtClean="0"/>
              <a:t>Orlando Global Conference  August 3-7, 2016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386668"/>
            <a:ext cx="8077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QUALIFY –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Advance in rank by June 30, 2016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Qualify for Wall of Honor between July 2015 and June 2016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Earn at least 125 incentive trip points between January and June 2016.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75299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21733"/>
            <a:ext cx="8229600" cy="427289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Achieving the goal of 					Executive Coordinator </a:t>
            </a:r>
            <a:r>
              <a:rPr lang="is-IS" sz="4000" dirty="0" smtClean="0">
                <a:solidFill>
                  <a:schemeClr val="tx1"/>
                </a:solidFill>
              </a:rPr>
              <a:t>…</a:t>
            </a: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I</a:t>
            </a:r>
            <a:r>
              <a:rPr lang="is-IS" sz="4000" dirty="0" smtClean="0">
                <a:solidFill>
                  <a:schemeClr val="tx1"/>
                </a:solidFill>
              </a:rPr>
              <a:t>s not nearly as important </a:t>
            </a:r>
          </a:p>
          <a:p>
            <a:pPr marL="0" indent="0" algn="ctr">
              <a:buNone/>
            </a:pPr>
            <a:r>
              <a:rPr lang="is-IS" sz="4000" dirty="0" smtClean="0">
                <a:solidFill>
                  <a:schemeClr val="tx1"/>
                </a:solidFill>
              </a:rPr>
              <a:t>As the person we become</a:t>
            </a: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O</a:t>
            </a:r>
            <a:r>
              <a:rPr lang="is-IS" sz="4000" dirty="0" smtClean="0">
                <a:solidFill>
                  <a:schemeClr val="tx1"/>
                </a:solidFill>
              </a:rPr>
              <a:t>n the way to the next rank</a:t>
            </a:r>
            <a:r>
              <a:rPr lang="is-IS" sz="4000" dirty="0" smtClean="0">
                <a:solidFill>
                  <a:schemeClr val="tx1"/>
                </a:solidFill>
              </a:rPr>
              <a:t>.  </a:t>
            </a:r>
            <a:r>
              <a:rPr lang="is-IS" dirty="0" smtClean="0">
                <a:solidFill>
                  <a:schemeClr val="tx1"/>
                </a:solidFill>
              </a:rPr>
              <a:t>becky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879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2134"/>
            <a:ext cx="8229600" cy="388196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600" dirty="0">
                <a:solidFill>
                  <a:schemeClr val="tx1"/>
                </a:solidFill>
              </a:rPr>
              <a:t>Capacity is not the problem: choice and attitude are. If people are willing to choose improvement and change their attitude, the sky is the limit. -John Maxwell</a:t>
            </a:r>
            <a:br>
              <a:rPr lang="en-US" sz="3600" dirty="0">
                <a:solidFill>
                  <a:schemeClr val="tx1"/>
                </a:solidFill>
              </a:rPr>
            </a:br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smtClean="0">
                <a:solidFill>
                  <a:schemeClr val="tx1"/>
                </a:solidFill>
              </a:rPr>
              <a:t>Get </a:t>
            </a:r>
            <a:r>
              <a:rPr lang="en-US" sz="3600" dirty="0">
                <a:solidFill>
                  <a:schemeClr val="tx1"/>
                </a:solidFill>
              </a:rPr>
              <a:t>COMFORTABLE doing the UNCOMFORTABLE.  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Everything </a:t>
            </a:r>
            <a:r>
              <a:rPr lang="en-US" sz="3600" dirty="0">
                <a:solidFill>
                  <a:schemeClr val="tx1"/>
                </a:solidFill>
              </a:rPr>
              <a:t>comes down to two things: mindset and connecting with </a:t>
            </a:r>
            <a:r>
              <a:rPr lang="en-US" sz="3600" dirty="0" smtClean="0">
                <a:solidFill>
                  <a:schemeClr val="tx1"/>
                </a:solidFill>
              </a:rPr>
              <a:t>people</a:t>
            </a:r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smtClean="0">
                <a:solidFill>
                  <a:schemeClr val="tx1"/>
                </a:solidFill>
              </a:rPr>
              <a:t>Learn </a:t>
            </a:r>
            <a:r>
              <a:rPr lang="en-US" sz="3600" dirty="0">
                <a:solidFill>
                  <a:schemeClr val="tx1"/>
                </a:solidFill>
              </a:rPr>
              <a:t>to listen and identify the needs of others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When </a:t>
            </a:r>
            <a:r>
              <a:rPr lang="en-US" sz="3600" dirty="0">
                <a:solidFill>
                  <a:schemeClr val="tx1"/>
                </a:solidFill>
              </a:rPr>
              <a:t>you feel discouraged or stuck- Skill </a:t>
            </a:r>
            <a:r>
              <a:rPr lang="en-US" sz="3600" dirty="0" smtClean="0">
                <a:solidFill>
                  <a:schemeClr val="tx1"/>
                </a:solidFill>
              </a:rPr>
              <a:t>up</a:t>
            </a:r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smtClean="0">
                <a:solidFill>
                  <a:schemeClr val="tx1"/>
                </a:solidFill>
              </a:rPr>
              <a:t>Spend </a:t>
            </a:r>
            <a:r>
              <a:rPr lang="en-US" sz="3600" dirty="0">
                <a:solidFill>
                  <a:schemeClr val="tx1"/>
                </a:solidFill>
              </a:rPr>
              <a:t>time listening to </a:t>
            </a:r>
            <a:r>
              <a:rPr lang="en-US" sz="3600" dirty="0" smtClean="0">
                <a:solidFill>
                  <a:schemeClr val="tx1"/>
                </a:solidFill>
              </a:rPr>
              <a:t>Podcasts</a:t>
            </a:r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smtClean="0">
                <a:solidFill>
                  <a:schemeClr val="tx1"/>
                </a:solidFill>
              </a:rPr>
              <a:t>Focus </a:t>
            </a:r>
            <a:r>
              <a:rPr lang="en-US" sz="3600" dirty="0">
                <a:solidFill>
                  <a:schemeClr val="tx1"/>
                </a:solidFill>
              </a:rPr>
              <a:t>on ACTIVITY NOT </a:t>
            </a:r>
            <a:r>
              <a:rPr lang="en-US" sz="3600" dirty="0" smtClean="0">
                <a:solidFill>
                  <a:schemeClr val="tx1"/>
                </a:solidFill>
              </a:rPr>
              <a:t>RESULTS</a:t>
            </a:r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smtClean="0">
                <a:solidFill>
                  <a:schemeClr val="tx1"/>
                </a:solidFill>
              </a:rPr>
              <a:t>Remember </a:t>
            </a:r>
            <a:r>
              <a:rPr lang="en-US" sz="3600" dirty="0">
                <a:solidFill>
                  <a:schemeClr val="tx1"/>
                </a:solidFill>
              </a:rPr>
              <a:t>consistency pays off- </a:t>
            </a:r>
          </a:p>
          <a:p>
            <a:r>
              <a:rPr lang="en-US" sz="3600" dirty="0" smtClean="0">
                <a:solidFill>
                  <a:schemeClr val="tx1"/>
                </a:solidFill>
              </a:rPr>
              <a:t>Becoming </a:t>
            </a:r>
            <a:r>
              <a:rPr lang="en-US" sz="3600" dirty="0">
                <a:solidFill>
                  <a:schemeClr val="tx1"/>
                </a:solidFill>
              </a:rPr>
              <a:t>an intentional entrepreneur.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46737"/>
            <a:ext cx="4538133" cy="6353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Lessons from Katie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005016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People do not decide their future</a:t>
            </a:r>
            <a:r>
              <a:rPr lang="is-IS" sz="3600" dirty="0" smtClean="0">
                <a:solidFill>
                  <a:schemeClr val="tx1"/>
                </a:solidFill>
              </a:rPr>
              <a:t>…</a:t>
            </a:r>
          </a:p>
          <a:p>
            <a:pPr marL="0" indent="0" algn="ctr">
              <a:buNone/>
            </a:pPr>
            <a:r>
              <a:rPr lang="is-IS" sz="3600" dirty="0" smtClean="0">
                <a:solidFill>
                  <a:schemeClr val="tx1"/>
                </a:solidFill>
              </a:rPr>
              <a:t>They decide their habits...</a:t>
            </a:r>
          </a:p>
          <a:p>
            <a:pPr marL="0" indent="0" algn="ctr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A</a:t>
            </a:r>
            <a:r>
              <a:rPr lang="is-IS" sz="3600" dirty="0" smtClean="0">
                <a:solidFill>
                  <a:schemeClr val="tx1"/>
                </a:solidFill>
              </a:rPr>
              <a:t>nd their habits decide their futures. </a:t>
            </a:r>
            <a:r>
              <a:rPr lang="is-IS" dirty="0" smtClean="0">
                <a:solidFill>
                  <a:schemeClr val="tx1"/>
                </a:solidFill>
              </a:rPr>
              <a:t>katie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0208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5468" y="1151467"/>
            <a:ext cx="4301065" cy="379306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There are ebbs &amp; flows in this business as you grow </a:t>
            </a:r>
          </a:p>
          <a:p>
            <a:r>
              <a:rPr lang="en-US" dirty="0" smtClean="0"/>
              <a:t>Practice what you preach &amp; do/act as you hope your team will </a:t>
            </a:r>
          </a:p>
          <a:p>
            <a:r>
              <a:rPr lang="en-US" dirty="0" smtClean="0"/>
              <a:t>Focus on the activity, not the results </a:t>
            </a:r>
          </a:p>
          <a:p>
            <a:r>
              <a:rPr lang="en-US" dirty="0" smtClean="0"/>
              <a:t>Always stay focused on your WHY </a:t>
            </a:r>
          </a:p>
          <a:p>
            <a:r>
              <a:rPr lang="en-US" dirty="0" smtClean="0"/>
              <a:t>Spend time developing yourself &amp; growing as a leader </a:t>
            </a:r>
          </a:p>
          <a:p>
            <a:r>
              <a:rPr lang="en-US" dirty="0" smtClean="0"/>
              <a:t>Never forget the basics - the true beauty of our business </a:t>
            </a:r>
          </a:p>
          <a:p>
            <a:r>
              <a:rPr lang="en-US" dirty="0" smtClean="0"/>
              <a:t>Mindset, mindset, mindset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51467"/>
          </a:xfrm>
        </p:spPr>
        <p:txBody>
          <a:bodyPr>
            <a:noAutofit/>
          </a:bodyPr>
          <a:lstStyle/>
          <a:p>
            <a:r>
              <a:rPr lang="en-US" sz="3000" dirty="0" smtClean="0"/>
              <a:t>Lessons learned on the journey to executive coordinator and beyond </a:t>
            </a:r>
            <a:br>
              <a:rPr lang="en-US" sz="3000" dirty="0" smtClean="0"/>
            </a:br>
            <a:r>
              <a:rPr lang="en-US" sz="2000" dirty="0" smtClean="0"/>
              <a:t>Ashley McDonald 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5" r="17262"/>
          <a:stretch/>
        </p:blipFill>
        <p:spPr>
          <a:xfrm>
            <a:off x="4572000" y="1270001"/>
            <a:ext cx="4263706" cy="304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49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67" y="128209"/>
            <a:ext cx="5181599" cy="4855484"/>
          </a:xfrm>
        </p:spPr>
      </p:pic>
      <p:sp>
        <p:nvSpPr>
          <p:cNvPr id="5" name="TextBox 4"/>
          <p:cNvSpPr txBox="1"/>
          <p:nvPr/>
        </p:nvSpPr>
        <p:spPr>
          <a:xfrm>
            <a:off x="711200" y="474133"/>
            <a:ext cx="529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Ash</a:t>
            </a:r>
          </a:p>
        </p:txBody>
      </p:sp>
    </p:spTree>
    <p:extLst>
      <p:ext uri="{BB962C8B-B14F-4D97-AF65-F5344CB8AC3E}">
        <p14:creationId xmlns:p14="http://schemas.microsoft.com/office/powerpoint/2010/main" val="527665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As we identify our business partners,  dig out the 8 Weeks to Director Webinar Series at </a:t>
            </a:r>
            <a:r>
              <a:rPr lang="en-US" dirty="0" err="1" smtClean="0">
                <a:solidFill>
                  <a:schemeClr val="tx1"/>
                </a:solidFill>
              </a:rPr>
              <a:t>www.BetterFutureStartsToday.com</a:t>
            </a:r>
            <a:r>
              <a:rPr lang="en-US" dirty="0" smtClean="0">
                <a:solidFill>
                  <a:schemeClr val="tx1"/>
                </a:solidFill>
              </a:rPr>
              <a:t>/____  your name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We will want  to review each session with your distributors to refresh our memory and then discuss the important actions from each week.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We have 2 weeks off until June 30 .. A very good time to review these past 10 sessions from Journey to Executive Coordinator ..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 5- Week Summer Session begins June 30 .. See you then     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Action Steps </a:t>
            </a:r>
            <a:r>
              <a:rPr lang="en-US" sz="3600" dirty="0" smtClean="0"/>
              <a:t>Lesson #10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74252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2016 Summer Session Coming Jun 30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51"/>
            <a:ext cx="8229600" cy="33944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Session 1 -- June 30 –  Virtual In-Home Event</a:t>
            </a:r>
          </a:p>
          <a:p>
            <a:pPr marL="0" indent="0">
              <a:buNone/>
            </a:pPr>
            <a:r>
              <a:rPr lang="en-US" sz="2400" dirty="0" smtClean="0"/>
              <a:t>Session 2 – July 7	Branding yourself/ Building a Business on FB</a:t>
            </a:r>
          </a:p>
          <a:p>
            <a:pPr marL="0" indent="0">
              <a:buNone/>
            </a:pPr>
            <a:r>
              <a:rPr lang="en-US" sz="2400" dirty="0" smtClean="0"/>
              <a:t>Session 3 – July 14 Face Book Events and Health Chats</a:t>
            </a:r>
          </a:p>
          <a:p>
            <a:pPr marL="0" indent="0">
              <a:buNone/>
            </a:pPr>
            <a:r>
              <a:rPr lang="en-US" sz="2400" dirty="0" smtClean="0"/>
              <a:t>Session 4 – July 21  Taking It Offline: Appointments, 3-way calls 							and Coffee </a:t>
            </a:r>
            <a:r>
              <a:rPr lang="en-US" sz="2400" dirty="0"/>
              <a:t>D</a:t>
            </a:r>
            <a:r>
              <a:rPr lang="en-US" sz="2400" dirty="0" smtClean="0"/>
              <a:t>ates</a:t>
            </a:r>
          </a:p>
          <a:p>
            <a:pPr marL="0" indent="0">
              <a:buNone/>
            </a:pPr>
            <a:r>
              <a:rPr lang="en-US" sz="2400" dirty="0" smtClean="0"/>
              <a:t>Session 5 – July 28  Cold Market and Studio Pack </a:t>
            </a:r>
            <a:r>
              <a:rPr lang="en-US" sz="2400" dirty="0" smtClean="0"/>
              <a:t>Approaches   </a:t>
            </a:r>
            <a:r>
              <a:rPr lang="en-US" sz="2400" dirty="0" err="1" smtClean="0"/>
              <a:t>becky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Lead by Ashley McDonald, Katie Odom, Michelle Parrott and the Thursday Morning Training Team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0983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501" r="-100501"/>
          <a:stretch>
            <a:fillRect/>
          </a:stretch>
        </p:blipFill>
        <p:spPr>
          <a:xfrm>
            <a:off x="-2827867" y="423333"/>
            <a:ext cx="10972800" cy="432369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39734" y="812403"/>
            <a:ext cx="4047066" cy="314999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All the special Star Achiever gifts from Cleveland Global Conference </a:t>
            </a:r>
            <a:br>
              <a:rPr lang="en-US" sz="2800" dirty="0" smtClean="0"/>
            </a:br>
            <a:r>
              <a:rPr lang="en-US" sz="2800" dirty="0" smtClean="0"/>
              <a:t>Photo by  Stephanie Bruce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8009467" y="3962400"/>
            <a:ext cx="89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235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398" y="1803401"/>
            <a:ext cx="8229600" cy="20066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 Create a Health &amp; Wellness album on your personal Facebook page.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Creating this album helps others to see all of your Shaklee posts in one place, so they don’t have to search your timeline for information.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It helps keep things organized &amp; doesn’t make people feel as if you are always posting about trying to sell a product.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6532" y="490670"/>
            <a:ext cx="5842001" cy="88093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Health &amp; Wellness Facebook Album....Michelle Parrott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32" y="160865"/>
            <a:ext cx="1642535" cy="164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46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5250" y="1047749"/>
            <a:ext cx="1820333" cy="389255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Go to your personal Facebook page.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Look at the tabs and click on “Photos”	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1" y="93481"/>
            <a:ext cx="7111999" cy="484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40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2. click on albums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6" b="13212"/>
          <a:stretch/>
        </p:blipFill>
        <p:spPr>
          <a:xfrm>
            <a:off x="457200" y="1619249"/>
            <a:ext cx="8229600" cy="3185583"/>
          </a:xfrm>
        </p:spPr>
      </p:pic>
      <p:sp>
        <p:nvSpPr>
          <p:cNvPr id="5" name="TextBox 4"/>
          <p:cNvSpPr txBox="1"/>
          <p:nvPr/>
        </p:nvSpPr>
        <p:spPr>
          <a:xfrm>
            <a:off x="457200" y="34925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your photos album, you can create the album one of two ways:</a:t>
            </a:r>
            <a:br>
              <a:rPr lang="en-US" dirty="0" smtClean="0"/>
            </a:br>
            <a:r>
              <a:rPr lang="en-US" dirty="0" smtClean="0"/>
              <a:t>1. Click on the Albums tab next to “Your Photos”</a:t>
            </a:r>
            <a:br>
              <a:rPr lang="en-US" dirty="0" smtClean="0"/>
            </a:br>
            <a:r>
              <a:rPr lang="en-US" dirty="0" smtClean="0"/>
              <a:t>2. Click on +Create Album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527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0200" y="278806"/>
            <a:ext cx="7890934" cy="6607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Click on + Create Album next to photo albums</a:t>
            </a:r>
            <a:endParaRPr lang="en-US" sz="3200" dirty="0"/>
          </a:p>
        </p:txBody>
      </p:sp>
      <p:pic>
        <p:nvPicPr>
          <p:cNvPr id="5" name="Content Placeholder 4" descr="3. create new albu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673"/>
          <a:stretch/>
        </p:blipFill>
        <p:spPr>
          <a:xfrm>
            <a:off x="118534" y="994834"/>
            <a:ext cx="8229600" cy="4064000"/>
          </a:xfrm>
        </p:spPr>
      </p:pic>
    </p:spTree>
    <p:extLst>
      <p:ext uri="{BB962C8B-B14F-4D97-AF65-F5344CB8AC3E}">
        <p14:creationId xmlns:p14="http://schemas.microsoft.com/office/powerpoint/2010/main" val="1557560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This is where you can add your photos, description, title.</a:t>
            </a:r>
            <a:endParaRPr lang="en-US" sz="2000" dirty="0"/>
          </a:p>
        </p:txBody>
      </p:sp>
      <p:pic>
        <p:nvPicPr>
          <p:cNvPr id="4" name="Content Placeholder 3" descr="4. edit your albu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4" b="25573"/>
          <a:stretch/>
        </p:blipFill>
        <p:spPr>
          <a:xfrm>
            <a:off x="457200" y="1153584"/>
            <a:ext cx="8229600" cy="3989916"/>
          </a:xfrm>
        </p:spPr>
      </p:pic>
    </p:spTree>
    <p:extLst>
      <p:ext uri="{BB962C8B-B14F-4D97-AF65-F5344CB8AC3E}">
        <p14:creationId xmlns:p14="http://schemas.microsoft.com/office/powerpoint/2010/main" val="4238466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41989</TotalTime>
  <Words>1790</Words>
  <Application>Microsoft Macintosh PowerPoint</Application>
  <PresentationFormat>On-screen Show (16:9)</PresentationFormat>
  <Paragraphs>237</Paragraphs>
  <Slides>36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Shaklee Special Cash for Orlando Global Conference Incentive </vt:lpstr>
      <vt:lpstr>Monday Wellness Webinars </vt:lpstr>
      <vt:lpstr>June – Last Month to Qualify for Star Achiever Status at  Orlando Global Conference  August 3-7, 2016</vt:lpstr>
      <vt:lpstr>All the special Star Achiever gifts from Cleveland Global Conference  Photo by  Stephanie Bruce</vt:lpstr>
      <vt:lpstr>Health &amp; Wellness Facebook Album....Michelle Parrott</vt:lpstr>
      <vt:lpstr>PowerPoint Presentation</vt:lpstr>
      <vt:lpstr>PowerPoint Presentation</vt:lpstr>
      <vt:lpstr>Click on + Create Album next to photo albums</vt:lpstr>
      <vt:lpstr>This is where you can add your photos, description, title.</vt:lpstr>
      <vt:lpstr>This is how your post will now look when it shows up on your timeline.</vt:lpstr>
      <vt:lpstr>Journey to Executive Coordinator A Study of Leadership, Personal Development and People</vt:lpstr>
      <vt:lpstr>Our Training Team </vt:lpstr>
      <vt:lpstr>Objectives for Session 10 … Lessons Learned On The Journey  to Executive Coordinator</vt:lpstr>
      <vt:lpstr>Self- Defeating Learned Behaviors  Earnie Larsen 5/ 3, 1985 </vt:lpstr>
      <vt:lpstr>The Care Taker- an exaggerated extreme of a         healthy impulse </vt:lpstr>
      <vt:lpstr> People Pleasers – are dependent on other people’s approval</vt:lpstr>
      <vt:lpstr>Martyrs  …  Life is  a struggle</vt:lpstr>
      <vt:lpstr>Martyr continued</vt:lpstr>
      <vt:lpstr>.  Workaholics – People who learn their self image is based on producing or at least being busy.</vt:lpstr>
      <vt:lpstr>Perfectionist  -- Self image is based on doing everything perfectly. </vt:lpstr>
      <vt:lpstr>Tap Dancer – Have difficulty making a commitment. </vt:lpstr>
      <vt:lpstr>Four Mental Enemies of Success  ~Change the way you think~ </vt:lpstr>
      <vt:lpstr>Rejection </vt:lpstr>
      <vt:lpstr>Deception: </vt:lpstr>
      <vt:lpstr>Apathy </vt:lpstr>
      <vt:lpstr>Attrition </vt:lpstr>
      <vt:lpstr> Lessons I’m Learning on the Journey  to Executive  Coordinator &amp; Beyond   Becky Choate</vt:lpstr>
      <vt:lpstr>Lesson # 2 Recognize when we self-sabotage</vt:lpstr>
      <vt:lpstr>Lesson #3  -- Avoid Making Judgments About Who       Can Afford Shaklee Products</vt:lpstr>
      <vt:lpstr>PowerPoint Presentation</vt:lpstr>
      <vt:lpstr>Lessons from Katie</vt:lpstr>
      <vt:lpstr>PowerPoint Presentation</vt:lpstr>
      <vt:lpstr>Lessons learned on the journey to executive coordinator and beyond  Ashley McDonald </vt:lpstr>
      <vt:lpstr>PowerPoint Presentation</vt:lpstr>
      <vt:lpstr>Action Steps Lesson #10</vt:lpstr>
      <vt:lpstr>2016 Summer Session Coming Jun 30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Journey to Executive Coordinator</dc:title>
  <dc:creator>Barbara Lagoni</dc:creator>
  <cp:lastModifiedBy>Barbara Lagoni</cp:lastModifiedBy>
  <cp:revision>246</cp:revision>
  <cp:lastPrinted>2016-06-16T10:59:37Z</cp:lastPrinted>
  <dcterms:created xsi:type="dcterms:W3CDTF">2016-02-13T21:09:56Z</dcterms:created>
  <dcterms:modified xsi:type="dcterms:W3CDTF">2016-06-16T11:00:04Z</dcterms:modified>
</cp:coreProperties>
</file>