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55" r:id="rId2"/>
    <p:sldId id="356" r:id="rId3"/>
    <p:sldId id="434" r:id="rId4"/>
    <p:sldId id="431" r:id="rId5"/>
    <p:sldId id="432" r:id="rId6"/>
    <p:sldId id="452" r:id="rId7"/>
    <p:sldId id="453" r:id="rId8"/>
    <p:sldId id="454" r:id="rId9"/>
    <p:sldId id="450" r:id="rId10"/>
    <p:sldId id="256" r:id="rId11"/>
    <p:sldId id="433" r:id="rId12"/>
    <p:sldId id="342" r:id="rId13"/>
    <p:sldId id="449" r:id="rId14"/>
    <p:sldId id="435" r:id="rId15"/>
    <p:sldId id="436" r:id="rId16"/>
    <p:sldId id="437" r:id="rId17"/>
    <p:sldId id="438" r:id="rId18"/>
    <p:sldId id="439" r:id="rId19"/>
    <p:sldId id="441" r:id="rId20"/>
    <p:sldId id="444" r:id="rId21"/>
    <p:sldId id="445" r:id="rId22"/>
    <p:sldId id="442" r:id="rId23"/>
    <p:sldId id="456" r:id="rId24"/>
    <p:sldId id="447" r:id="rId25"/>
    <p:sldId id="448" r:id="rId26"/>
    <p:sldId id="455" r:id="rId27"/>
    <p:sldId id="419" r:id="rId28"/>
    <p:sldId id="427" r:id="rId29"/>
    <p:sldId id="451" r:id="rId30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45" d="100"/>
          <a:sy n="145" d="100"/>
        </p:scale>
        <p:origin x="624" y="12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9DA83D-36F2-5D45-AE6D-986C7F99C44D}" type="datetimeFigureOut">
              <a:rPr lang="en-US" smtClean="0"/>
              <a:t>6/9/2016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6BFFE5-9CCD-F74E-B6DF-CDA323D19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2067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F66D18-E5BC-CF4A-AC0C-BAB8C8267B32}" type="datetimeFigureOut">
              <a:rPr lang="en-US" smtClean="0"/>
              <a:t>6/9/2016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A407D1-7675-4B4C-B7BB-FBAAAEE091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3999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97" name="Shape 9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599404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Shape 12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31866822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en-US" smtClean="0"/>
              <a:t>Only leaders who have followed well know how to lead others well. </a:t>
            </a:r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CC21140-8F7D-46C2-8C47-8543BA07BF5F}" type="slidenum">
              <a:rPr lang="en-US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86754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en-US" smtClean="0"/>
              <a:t>If you climb without connecting you may gain authority but you won’t have many friends</a:t>
            </a:r>
          </a:p>
          <a:p>
            <a:pPr>
              <a:spcBef>
                <a:spcPct val="0"/>
              </a:spcBef>
            </a:pPr>
            <a:r>
              <a:rPr lang="en-US" altLang="en-US" smtClean="0"/>
              <a:t>If you connect well but possess little desire to climb, you may end up with many friends but not much authority to accomplish anything</a:t>
            </a:r>
          </a:p>
          <a:p>
            <a:pPr>
              <a:spcBef>
                <a:spcPct val="0"/>
              </a:spcBef>
            </a:pPr>
            <a:r>
              <a:rPr lang="en-US" altLang="en-US" smtClean="0"/>
              <a:t>Climbing and Connecting are not an either/or but a both/and. </a:t>
            </a:r>
          </a:p>
        </p:txBody>
      </p:sp>
      <p:sp>
        <p:nvSpPr>
          <p:cNvPr id="665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982A7DC-4111-4076-9327-5B8C8AC22157}" type="slidenum">
              <a:rPr lang="en-US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457290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530EF10-C4A6-41E8-A384-B1D17072CAC5}" type="slidenum">
              <a:rPr lang="en-US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99836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en-US" smtClean="0"/>
              <a:t>People leave because they feel devalued by their leader, the leader is untrustworthy, the leader is incompetent, the leader is insecure</a:t>
            </a:r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7318F08-02C6-428A-9BB8-68573115ECE5}" type="slidenum">
              <a:rPr lang="en-US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95308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en-US" smtClean="0"/>
              <a:t>Some people see questions as a sign of ignorance. Leaders see them as a sign of engagement, curiosity, and the desire to improve.</a:t>
            </a:r>
          </a:p>
        </p:txBody>
      </p:sp>
      <p:sp>
        <p:nvSpPr>
          <p:cNvPr id="727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1D6ED5A-6D97-42ED-A0A6-4CB591AAEF6B}" type="slidenum">
              <a:rPr lang="en-US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909956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F817F9-0017-478A-A422-CF210546E3AA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399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8B96-DCF3-6847-8731-62B5C65B3CD8}" type="datetimeFigureOut">
              <a:rPr lang="en-US" smtClean="0"/>
              <a:t>6/9/2016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62802-11E4-6F43-8D7E-B35662CCC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3644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8B96-DCF3-6847-8731-62B5C65B3CD8}" type="datetimeFigureOut">
              <a:rPr lang="en-US" smtClean="0"/>
              <a:t>6/9/2016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62802-11E4-6F43-8D7E-B35662CCC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5878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8B96-DCF3-6847-8731-62B5C65B3CD8}" type="datetimeFigureOut">
              <a:rPr lang="en-US" smtClean="0"/>
              <a:t>6/9/2016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62802-11E4-6F43-8D7E-B35662CCC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8555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klee Workshop PPT 1920x1080 Template-08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60557"/>
            <a:ext cx="8229600" cy="2734073"/>
          </a:xfrm>
        </p:spPr>
        <p:txBody>
          <a:bodyPr>
            <a:normAutofit/>
          </a:bodyPr>
          <a:lstStyle>
            <a:lvl1pPr marL="342900" indent="-342900">
              <a:buSzPct val="100000"/>
              <a:buFontTx/>
              <a:buBlip>
                <a:blip r:embed="rId3"/>
              </a:buBlip>
              <a:defRPr sz="2000">
                <a:solidFill>
                  <a:srgbClr val="6F6E6F"/>
                </a:solidFill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solidFill>
                  <a:srgbClr val="6F6E6F"/>
                </a:solidFill>
              </a:defRPr>
            </a:lvl2pPr>
            <a:lvl3pPr marL="1143000" indent="-228600">
              <a:buSzPct val="100000"/>
              <a:buFontTx/>
              <a:buBlip>
                <a:blip r:embed="rId3"/>
              </a:buBlip>
              <a:defRPr sz="1600">
                <a:solidFill>
                  <a:srgbClr val="6F6E6F"/>
                </a:solidFill>
              </a:defRPr>
            </a:lvl3pPr>
            <a:lvl4pPr marL="1600200" indent="-228600">
              <a:buSzPct val="100000"/>
              <a:buFontTx/>
              <a:buBlip>
                <a:blip r:embed="rId3"/>
              </a:buBlip>
              <a:defRPr sz="1400">
                <a:solidFill>
                  <a:srgbClr val="6F6E6F"/>
                </a:solidFill>
              </a:defRPr>
            </a:lvl4pPr>
            <a:lvl5pPr marL="2057400" indent="-228600">
              <a:buSzPct val="100000"/>
              <a:buFontTx/>
              <a:buBlip>
                <a:blip r:embed="rId3"/>
              </a:buBlip>
              <a:defRPr sz="1400">
                <a:solidFill>
                  <a:srgbClr val="6F6E6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812404"/>
            <a:ext cx="8229600" cy="85725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87830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mall green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49986"/>
            <a:ext cx="8993874" cy="4717757"/>
          </a:xfrm>
          <a:prstGeom prst="rect">
            <a:avLst/>
          </a:prstGeom>
        </p:spPr>
      </p:pic>
      <p:pic>
        <p:nvPicPr>
          <p:cNvPr id="5" name="Picture 4" descr="logo_370green-01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6286" y="4435798"/>
            <a:ext cx="1246059" cy="266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2537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8B96-DCF3-6847-8731-62B5C65B3CD8}" type="datetimeFigureOut">
              <a:rPr lang="en-US" smtClean="0"/>
              <a:t>6/9/2016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62802-11E4-6F43-8D7E-B35662CCC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7059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8B96-DCF3-6847-8731-62B5C65B3CD8}" type="datetimeFigureOut">
              <a:rPr lang="en-US" smtClean="0"/>
              <a:t>6/9/2016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62802-11E4-6F43-8D7E-B35662CCC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939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8B96-DCF3-6847-8731-62B5C65B3CD8}" type="datetimeFigureOut">
              <a:rPr lang="en-US" smtClean="0"/>
              <a:t>6/9/2016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62802-11E4-6F43-8D7E-B35662CCC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632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8B96-DCF3-6847-8731-62B5C65B3CD8}" type="datetimeFigureOut">
              <a:rPr lang="en-US" smtClean="0"/>
              <a:t>6/9/2016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62802-11E4-6F43-8D7E-B35662CCC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450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8B96-DCF3-6847-8731-62B5C65B3CD8}" type="datetimeFigureOut">
              <a:rPr lang="en-US" smtClean="0"/>
              <a:t>6/9/2016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62802-11E4-6F43-8D7E-B35662CCC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32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8B96-DCF3-6847-8731-62B5C65B3CD8}" type="datetimeFigureOut">
              <a:rPr lang="en-US" smtClean="0"/>
              <a:t>6/9/2016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62802-11E4-6F43-8D7E-B35662CCC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677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8B96-DCF3-6847-8731-62B5C65B3CD8}" type="datetimeFigureOut">
              <a:rPr lang="en-US" smtClean="0"/>
              <a:t>6/9/2016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62802-11E4-6F43-8D7E-B35662CCC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5247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F8B96-DCF3-6847-8731-62B5C65B3CD8}" type="datetimeFigureOut">
              <a:rPr lang="en-US" smtClean="0"/>
              <a:t>6/9/2016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62802-11E4-6F43-8D7E-B35662CCC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500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5F8B96-DCF3-6847-8731-62B5C65B3CD8}" type="datetimeFigureOut">
              <a:rPr lang="en-US" smtClean="0"/>
              <a:t>6/9/2016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062802-11E4-6F43-8D7E-B35662CCC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50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g"/><Relationship Id="rId3" Type="http://schemas.openxmlformats.org/officeDocument/2006/relationships/image" Target="../media/image13.jpg"/><Relationship Id="rId7" Type="http://schemas.openxmlformats.org/officeDocument/2006/relationships/image" Target="../media/image1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g"/><Relationship Id="rId5" Type="http://schemas.openxmlformats.org/officeDocument/2006/relationships/image" Target="../media/image15.png"/><Relationship Id="rId4" Type="http://schemas.openxmlformats.org/officeDocument/2006/relationships/image" Target="../media/image14.jpg"/><Relationship Id="rId9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hyperlink" Target="http://www.johnmaxwellteam.com/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michelleparrott.myshaklee.com/us/en/shop/healthybeauty/enfuselleskincare/product-_p_infusing-mineral-masquep?g=specialtytreatments" TargetMode="External"/><Relationship Id="rId2" Type="http://schemas.openxmlformats.org/officeDocument/2006/relationships/hyperlink" Target="http://bit.ly" TargetMode="Externa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hyperlink" Target="http://bit.ly/InfusingMineralMask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bit.ly/InfusingMineralMask" TargetMode="Externa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656" y="0"/>
            <a:ext cx="9294209" cy="525275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67217" y="1367725"/>
            <a:ext cx="6172242" cy="1102519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US" sz="3100" dirty="0" smtClean="0"/>
              <a:t>Shaklee Special Cash for Orlando Global Conference Incentive </a:t>
            </a:r>
            <a:endParaRPr lang="en-US" sz="31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01313" y="2653763"/>
            <a:ext cx="6461044" cy="2344633"/>
          </a:xfrm>
          <a:solidFill>
            <a:schemeClr val="bg1"/>
          </a:solidFill>
        </p:spPr>
        <p:txBody>
          <a:bodyPr>
            <a:normAutofit fontScale="85000" lnSpcReduction="2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Accumulate 20 Sponsoring Points in any one month April through June 30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Receive 1 share of $30,000 ( worth at least $100 / share)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Accumulate 35 points in any one month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Receive 2 shares !    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29685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3851" y="-48362"/>
            <a:ext cx="5030149" cy="5191861"/>
          </a:xfrm>
          <a:prstGeom prst="rect">
            <a:avLst/>
          </a:prstGeom>
        </p:spPr>
      </p:pic>
      <p:sp>
        <p:nvSpPr>
          <p:cNvPr id="14" name="Oval 13"/>
          <p:cNvSpPr/>
          <p:nvPr/>
        </p:nvSpPr>
        <p:spPr>
          <a:xfrm>
            <a:off x="4113851" y="175328"/>
            <a:ext cx="1613440" cy="1190468"/>
          </a:xfrm>
          <a:prstGeom prst="ellipse">
            <a:avLst/>
          </a:prstGeom>
          <a:solidFill>
            <a:srgbClr val="FFFF00"/>
          </a:solidFill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1318" y="255988"/>
            <a:ext cx="2869082" cy="2605745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en-US" sz="3100" dirty="0" smtClean="0"/>
              <a:t>Journey to Executive Coordinator</a:t>
            </a:r>
            <a:br>
              <a:rPr lang="en-US" sz="3100" dirty="0" smtClean="0"/>
            </a:br>
            <a:r>
              <a:rPr lang="en-US" sz="2200" dirty="0" smtClean="0"/>
              <a:t>A Study of Leadership, Personal Development and People</a:t>
            </a:r>
            <a:endParaRPr lang="en-US" sz="2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1318" y="3118823"/>
            <a:ext cx="3473909" cy="1530470"/>
          </a:xfrm>
        </p:spPr>
        <p:txBody>
          <a:bodyPr>
            <a:normAutofit fontScale="92500" lnSpcReduction="20000"/>
          </a:bodyPr>
          <a:lstStyle/>
          <a:p>
            <a:r>
              <a:rPr lang="en-US" sz="2400" dirty="0" smtClean="0">
                <a:solidFill>
                  <a:schemeClr val="tx1"/>
                </a:solidFill>
              </a:rPr>
              <a:t>Session 9  June 9, 2016</a:t>
            </a:r>
          </a:p>
          <a:p>
            <a:r>
              <a:rPr lang="en-US" sz="4400" dirty="0" smtClean="0">
                <a:solidFill>
                  <a:schemeClr val="tx1"/>
                </a:solidFill>
              </a:rPr>
              <a:t>John Maxwell on Leadership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36533" y="3851155"/>
            <a:ext cx="10187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Senior</a:t>
            </a:r>
          </a:p>
          <a:p>
            <a:r>
              <a:rPr lang="en-US" dirty="0" smtClean="0"/>
              <a:t>Director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894679" y="2243807"/>
            <a:ext cx="1463315" cy="923330"/>
          </a:xfrm>
          <a:prstGeom prst="rect">
            <a:avLst/>
          </a:prstGeom>
          <a:solidFill>
            <a:srgbClr val="FFFF00"/>
          </a:solidFill>
          <a:ln w="3810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Senior</a:t>
            </a:r>
          </a:p>
          <a:p>
            <a:r>
              <a:rPr lang="en-US" dirty="0" smtClean="0"/>
              <a:t>Coordinator</a:t>
            </a:r>
          </a:p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413425" y="1600059"/>
            <a:ext cx="1896533" cy="1107996"/>
          </a:xfrm>
          <a:prstGeom prst="rect">
            <a:avLst/>
          </a:prstGeom>
          <a:solidFill>
            <a:srgbClr val="FFFF00"/>
          </a:solidFill>
          <a:ln w="3810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Executive</a:t>
            </a:r>
          </a:p>
          <a:p>
            <a:pPr algn="ctr"/>
            <a:r>
              <a:rPr lang="en-US" sz="2400" b="1" dirty="0" smtClean="0"/>
              <a:t>Coordinator!</a:t>
            </a:r>
          </a:p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578873" y="3074804"/>
            <a:ext cx="1311463" cy="1045701"/>
          </a:xfrm>
          <a:prstGeom prst="rect">
            <a:avLst/>
          </a:prstGeom>
          <a:solidFill>
            <a:srgbClr val="FFFF00"/>
          </a:solidFill>
          <a:ln w="3810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578873" y="3481823"/>
            <a:ext cx="13114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Coordinator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756400" y="124231"/>
            <a:ext cx="1567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Key</a:t>
            </a:r>
          </a:p>
          <a:p>
            <a:r>
              <a:rPr lang="en-US" dirty="0" smtClean="0"/>
              <a:t>Coordinator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113851" y="255988"/>
            <a:ext cx="15047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Senior</a:t>
            </a:r>
          </a:p>
          <a:p>
            <a:pPr algn="ctr"/>
            <a:r>
              <a:rPr lang="en-US" dirty="0" smtClean="0"/>
              <a:t>Executive</a:t>
            </a:r>
          </a:p>
          <a:p>
            <a:pPr algn="ctr"/>
            <a:r>
              <a:rPr lang="en-US" dirty="0" smtClean="0"/>
              <a:t>Coordinator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147733" y="4516408"/>
            <a:ext cx="7469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becky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66376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64933"/>
            <a:ext cx="8229600" cy="191916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800" dirty="0" smtClean="0">
                <a:solidFill>
                  <a:schemeClr val="tx1"/>
                </a:solidFill>
              </a:rPr>
              <a:t>With Special  Guest </a:t>
            </a:r>
          </a:p>
          <a:p>
            <a:pPr marL="0" indent="0" algn="ctr">
              <a:buNone/>
            </a:pPr>
            <a:r>
              <a:rPr lang="en-US" sz="2800" dirty="0" smtClean="0">
                <a:solidFill>
                  <a:schemeClr val="tx1"/>
                </a:solidFill>
              </a:rPr>
              <a:t>Key Coordinator and Maxwell Trainer   </a:t>
            </a:r>
          </a:p>
          <a:p>
            <a:pPr marL="0" indent="0" algn="ctr">
              <a:buNone/>
            </a:pPr>
            <a:r>
              <a:rPr lang="en-US" sz="2800" dirty="0" smtClean="0">
                <a:solidFill>
                  <a:schemeClr val="tx1"/>
                </a:solidFill>
              </a:rPr>
              <a:t>Ruth </a:t>
            </a:r>
            <a:r>
              <a:rPr lang="en-US" sz="2800" dirty="0" err="1" smtClean="0">
                <a:solidFill>
                  <a:schemeClr val="tx1"/>
                </a:solidFill>
              </a:rPr>
              <a:t>Kutz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0534" y="533401"/>
            <a:ext cx="4555066" cy="1693333"/>
          </a:xfrm>
          <a:ln>
            <a:solidFill>
              <a:schemeClr val="accent5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dirty="0" smtClean="0"/>
              <a:t>John Maxwell</a:t>
            </a:r>
            <a:br>
              <a:rPr lang="en-US" dirty="0" smtClean="0"/>
            </a:br>
            <a:r>
              <a:rPr lang="en-US" dirty="0" smtClean="0"/>
              <a:t>on Leadership 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8800" y="381000"/>
            <a:ext cx="2032000" cy="20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6966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 txBox="1">
            <a:spLocks noGrp="1"/>
          </p:cNvSpPr>
          <p:nvPr>
            <p:ph type="title"/>
          </p:nvPr>
        </p:nvSpPr>
        <p:spPr>
          <a:xfrm>
            <a:off x="2220573" y="193768"/>
            <a:ext cx="4578706" cy="697567"/>
          </a:xfrm>
          <a:prstGeom prst="rect">
            <a:avLst/>
          </a:prstGeom>
          <a:noFill/>
          <a:ln w="9525" cap="flat" cmpd="sng">
            <a:solidFill>
              <a:srgbClr val="31859B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3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Our Training Team </a:t>
            </a:r>
          </a:p>
        </p:txBody>
      </p:sp>
      <p:sp>
        <p:nvSpPr>
          <p:cNvPr id="125" name="Shape 125"/>
          <p:cNvSpPr txBox="1">
            <a:spLocks noGrp="1"/>
          </p:cNvSpPr>
          <p:nvPr>
            <p:ph type="body" idx="1"/>
          </p:nvPr>
        </p:nvSpPr>
        <p:spPr>
          <a:xfrm>
            <a:off x="5406450" y="2521152"/>
            <a:ext cx="1822458" cy="86900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Executive Coordinator</a:t>
            </a:r>
          </a:p>
          <a:p>
            <a:pPr marL="0" marR="0" lvl="0" indent="0" algn="l" rtl="0">
              <a:lnSpc>
                <a:spcPct val="90000"/>
              </a:lnSpc>
              <a:spcBef>
                <a:spcPts val="333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Ashley McDonald</a:t>
            </a:r>
          </a:p>
        </p:txBody>
      </p:sp>
      <p:pic>
        <p:nvPicPr>
          <p:cNvPr id="127" name="Shape 127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2354" y="3653569"/>
            <a:ext cx="1440708" cy="14899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Shape 12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57200" y="973932"/>
            <a:ext cx="1117600" cy="16299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Shape 12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779873" y="1048150"/>
            <a:ext cx="1145860" cy="14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Shape 13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032000" y="1048150"/>
            <a:ext cx="1120800" cy="14731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Shape 131"/>
          <p:cNvPicPr preferRelativeResize="0"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3442" y="1053684"/>
            <a:ext cx="1119491" cy="14619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Shape 132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3915714" y="1054057"/>
            <a:ext cx="1101300" cy="1539734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Shape 133"/>
          <p:cNvSpPr/>
          <p:nvPr/>
        </p:nvSpPr>
        <p:spPr>
          <a:xfrm>
            <a:off x="3484578" y="4046685"/>
            <a:ext cx="2910335" cy="64633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Master Coordinators      Barb Lagoni &amp; Jo Coogan</a:t>
            </a:r>
          </a:p>
        </p:txBody>
      </p:sp>
      <p:sp>
        <p:nvSpPr>
          <p:cNvPr id="134" name="Shape 134"/>
          <p:cNvSpPr/>
          <p:nvPr/>
        </p:nvSpPr>
        <p:spPr>
          <a:xfrm>
            <a:off x="7180064" y="2589350"/>
            <a:ext cx="1955730" cy="64633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Senior Coordinator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Becky Choate</a:t>
            </a:r>
          </a:p>
        </p:txBody>
      </p:sp>
      <p:sp>
        <p:nvSpPr>
          <p:cNvPr id="135" name="Shape 135"/>
          <p:cNvSpPr/>
          <p:nvPr/>
        </p:nvSpPr>
        <p:spPr>
          <a:xfrm>
            <a:off x="3582941" y="2642618"/>
            <a:ext cx="1823508" cy="92332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Senior Executive Coordinator   Katie Odom</a:t>
            </a:r>
          </a:p>
        </p:txBody>
      </p:sp>
      <p:sp>
        <p:nvSpPr>
          <p:cNvPr id="136" name="Shape 136"/>
          <p:cNvSpPr/>
          <p:nvPr/>
        </p:nvSpPr>
        <p:spPr>
          <a:xfrm>
            <a:off x="1872352" y="2453241"/>
            <a:ext cx="1612223" cy="120032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Senior Executive Coordinator Lisa Anderson</a:t>
            </a:r>
          </a:p>
        </p:txBody>
      </p:sp>
      <p:sp>
        <p:nvSpPr>
          <p:cNvPr id="137" name="Shape 137"/>
          <p:cNvSpPr txBox="1"/>
          <p:nvPr/>
        </p:nvSpPr>
        <p:spPr>
          <a:xfrm>
            <a:off x="195376" y="2593791"/>
            <a:ext cx="1676978" cy="120032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Key </a:t>
            </a:r>
            <a:r>
              <a:rPr lang="en-US" sz="18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Coordinator </a:t>
            </a:r>
            <a: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Harper Guerra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9"/>
          <a:srcRect l="-5228" r="15706" b="31456"/>
          <a:stretch/>
        </p:blipFill>
        <p:spPr>
          <a:xfrm>
            <a:off x="6028267" y="3500230"/>
            <a:ext cx="1710265" cy="155237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111067" y="4334933"/>
            <a:ext cx="8466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barb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8859323"/>
      </p:ext>
    </p:extLst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6170"/>
            <a:ext cx="8229600" cy="848776"/>
          </a:xfrm>
          <a:ln>
            <a:noFill/>
          </a:ln>
        </p:spPr>
        <p:txBody>
          <a:bodyPr>
            <a:normAutofit/>
          </a:bodyPr>
          <a:lstStyle/>
          <a:p>
            <a:pPr marL="514350" indent="-514350" algn="ctr">
              <a:buAutoNum type="arabicPeriod"/>
            </a:pPr>
            <a:r>
              <a:rPr lang="en-US" sz="3200" dirty="0" smtClean="0">
                <a:solidFill>
                  <a:schemeClr val="tx1"/>
                </a:solidFill>
              </a:rPr>
              <a:t>For developing a base of life-long customers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24538"/>
            <a:ext cx="8229600" cy="857250"/>
          </a:xfrm>
          <a:ln>
            <a:solidFill>
              <a:schemeClr val="accent5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3200" dirty="0" smtClean="0"/>
              <a:t>The Dream Plan Rewards Us in 2 Ways:</a:t>
            </a:r>
            <a:endParaRPr lang="en-US" sz="3200" dirty="0"/>
          </a:p>
        </p:txBody>
      </p:sp>
      <p:sp>
        <p:nvSpPr>
          <p:cNvPr id="4" name="Rectangle 3"/>
          <p:cNvSpPr/>
          <p:nvPr/>
        </p:nvSpPr>
        <p:spPr>
          <a:xfrm>
            <a:off x="609600" y="2077247"/>
            <a:ext cx="5799785" cy="584776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sz="3200" dirty="0" smtClean="0"/>
              <a:t>2.  For </a:t>
            </a:r>
            <a:r>
              <a:rPr lang="en-US" sz="3200" dirty="0"/>
              <a:t>developing business teams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90132" y="2931179"/>
            <a:ext cx="64854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And to develop business teams</a:t>
            </a:r>
            <a:r>
              <a:rPr lang="is-IS" sz="2800" dirty="0" smtClean="0"/>
              <a:t> requires ...</a:t>
            </a:r>
            <a:r>
              <a:rPr lang="en-US" sz="2800" dirty="0" smtClean="0"/>
              <a:t> 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2658533" y="3454399"/>
            <a:ext cx="49445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Leadership Skills</a:t>
            </a:r>
            <a:endParaRPr lang="en-US" sz="4000" dirty="0"/>
          </a:p>
        </p:txBody>
      </p:sp>
      <p:sp>
        <p:nvSpPr>
          <p:cNvPr id="7" name="TextBox 6"/>
          <p:cNvSpPr txBox="1"/>
          <p:nvPr/>
        </p:nvSpPr>
        <p:spPr>
          <a:xfrm>
            <a:off x="7975599" y="4162285"/>
            <a:ext cx="846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jo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3719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457200" y="1534189"/>
            <a:ext cx="5503333" cy="332567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3600" dirty="0" smtClean="0">
                <a:solidFill>
                  <a:schemeClr val="tx1"/>
                </a:solidFill>
              </a:rPr>
              <a:t>	And one of the top experts on 			leadership is </a:t>
            </a:r>
            <a:r>
              <a:rPr lang="is-IS" sz="3600" dirty="0" smtClean="0">
                <a:solidFill>
                  <a:schemeClr val="tx1"/>
                </a:solidFill>
              </a:rPr>
              <a:t>…</a:t>
            </a:r>
          </a:p>
          <a:p>
            <a:pPr marL="0" indent="0">
              <a:buNone/>
            </a:pPr>
            <a:r>
              <a:rPr lang="is-IS" sz="3600" dirty="0" smtClean="0">
                <a:solidFill>
                  <a:schemeClr val="tx1"/>
                </a:solidFill>
              </a:rPr>
              <a:t>		Dr J</a:t>
            </a:r>
            <a:r>
              <a:rPr lang="en-US" sz="3600" dirty="0" smtClean="0">
                <a:solidFill>
                  <a:schemeClr val="tx1"/>
                </a:solidFill>
              </a:rPr>
              <a:t>o</a:t>
            </a:r>
            <a:r>
              <a:rPr lang="is-IS" sz="3600" dirty="0" smtClean="0">
                <a:solidFill>
                  <a:schemeClr val="tx1"/>
                </a:solidFill>
              </a:rPr>
              <a:t>hn Maxwell</a:t>
            </a:r>
          </a:p>
          <a:p>
            <a:pPr marL="0" indent="0">
              <a:buNone/>
            </a:pPr>
            <a:endParaRPr lang="en-US" sz="36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sz="3600" dirty="0" smtClean="0">
                <a:solidFill>
                  <a:schemeClr val="tx1"/>
                </a:solidFill>
              </a:rPr>
              <a:t>			    Ruth </a:t>
            </a:r>
            <a:r>
              <a:rPr lang="en-US" sz="3600" dirty="0" err="1" smtClean="0">
                <a:solidFill>
                  <a:schemeClr val="tx1"/>
                </a:solidFill>
              </a:rPr>
              <a:t>Kutz</a:t>
            </a:r>
            <a:r>
              <a:rPr lang="en-US" sz="3600" dirty="0" smtClean="0">
                <a:solidFill>
                  <a:schemeClr val="tx1"/>
                </a:solidFill>
              </a:rPr>
              <a:t> </a:t>
            </a:r>
            <a:br>
              <a:rPr lang="en-US" sz="3600" dirty="0" smtClean="0">
                <a:solidFill>
                  <a:schemeClr val="tx1"/>
                </a:solidFill>
              </a:rPr>
            </a:br>
            <a:r>
              <a:rPr lang="en-US" sz="3600" dirty="0" smtClean="0">
                <a:solidFill>
                  <a:schemeClr val="tx1"/>
                </a:solidFill>
              </a:rPr>
              <a:t>		Key Coordinator and 					Maxwell Trainer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1470"/>
            <a:ext cx="5063067" cy="857250"/>
          </a:xfrm>
          <a:ln>
            <a:solidFill>
              <a:schemeClr val="accent5">
                <a:lumMod val="75000"/>
              </a:schemeClr>
            </a:solidFill>
          </a:ln>
        </p:spPr>
        <p:txBody>
          <a:bodyPr/>
          <a:lstStyle/>
          <a:p>
            <a:r>
              <a:rPr lang="en-US" dirty="0" smtClean="0"/>
              <a:t>Leadership Gold 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71" t="21533" r="28944"/>
          <a:stretch/>
        </p:blipFill>
        <p:spPr>
          <a:xfrm>
            <a:off x="6316133" y="541470"/>
            <a:ext cx="2610813" cy="324207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484533" y="4131733"/>
            <a:ext cx="11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barb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8147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John Maxwell – Leadership 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1" y="1314449"/>
            <a:ext cx="6916867" cy="3376083"/>
          </a:xfrm>
        </p:spPr>
      </p:pic>
    </p:spTree>
    <p:extLst>
      <p:ext uri="{BB962C8B-B14F-4D97-AF65-F5344CB8AC3E}">
        <p14:creationId xmlns:p14="http://schemas.microsoft.com/office/powerpoint/2010/main" val="35091422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tx1"/>
                </a:solidFill>
              </a:rPr>
              <a:t>Everyone is NOT a Born Leader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Everyone CAN become a leader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Your leadership skills effect your growth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Become a Life Long Learner </a:t>
            </a:r>
          </a:p>
          <a:p>
            <a:endParaRPr lang="en-US" sz="2400" dirty="0" smtClean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Law of the Lid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18689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2400" dirty="0">
                <a:ln/>
                <a:solidFill>
                  <a:schemeClr val="tx1"/>
                </a:solidFill>
                <a:latin typeface="+mj-lt"/>
              </a:rPr>
              <a:t>Leadership Develops </a:t>
            </a:r>
            <a:r>
              <a:rPr lang="en-US" sz="2400" dirty="0" smtClean="0">
                <a:ln/>
                <a:solidFill>
                  <a:schemeClr val="tx1"/>
                </a:solidFill>
                <a:latin typeface="+mj-lt"/>
              </a:rPr>
              <a:t>Daily, Not </a:t>
            </a:r>
            <a:r>
              <a:rPr lang="en-US" sz="2400" dirty="0">
                <a:ln/>
                <a:solidFill>
                  <a:schemeClr val="tx1"/>
                </a:solidFill>
                <a:latin typeface="+mj-lt"/>
              </a:rPr>
              <a:t>in a </a:t>
            </a:r>
            <a:r>
              <a:rPr lang="en-US" sz="2400" dirty="0" smtClean="0">
                <a:ln/>
                <a:solidFill>
                  <a:schemeClr val="tx1"/>
                </a:solidFill>
                <a:latin typeface="+mj-lt"/>
              </a:rPr>
              <a:t>Day</a:t>
            </a:r>
          </a:p>
          <a:p>
            <a:pPr algn="ctr">
              <a:lnSpc>
                <a:spcPct val="150000"/>
              </a:lnSpc>
            </a:pPr>
            <a:r>
              <a:rPr lang="en-US" sz="2400" dirty="0" smtClean="0">
                <a:solidFill>
                  <a:schemeClr val="tx1"/>
                </a:solidFill>
                <a:latin typeface="+mj-lt"/>
              </a:rPr>
              <a:t>It is all about the process</a:t>
            </a:r>
            <a:endParaRPr lang="en-US" sz="2400" b="1" i="1" dirty="0">
              <a:ln/>
              <a:solidFill>
                <a:schemeClr val="tx1"/>
              </a:solidFill>
              <a:latin typeface="+mj-lt"/>
            </a:endParaRPr>
          </a:p>
          <a:p>
            <a:pPr algn="ctr">
              <a:spcBef>
                <a:spcPts val="1800"/>
              </a:spcBef>
            </a:pPr>
            <a:r>
              <a:rPr lang="en-US" sz="2400" dirty="0" smtClean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The </a:t>
            </a:r>
            <a:r>
              <a:rPr lang="en-US" sz="240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secret of our success is discovered </a:t>
            </a:r>
            <a:r>
              <a:rPr lang="en-US" sz="2400" dirty="0" smtClean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in</a:t>
            </a:r>
            <a:br>
              <a:rPr lang="en-US" sz="2400" dirty="0" smtClean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</a:br>
            <a:r>
              <a:rPr lang="en-US" sz="2400" i="1" u="sng" dirty="0" smtClean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OUR </a:t>
            </a:r>
            <a:r>
              <a:rPr lang="en-US" sz="2400" i="1" u="sng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DAILY AGENDA</a:t>
            </a:r>
            <a:endParaRPr lang="en-US" sz="2400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Law of Process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36697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Content Placeholder 3" descr="salesbattle.jp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47800" y="1002506"/>
            <a:ext cx="6426200" cy="3614738"/>
          </a:xfr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2400" y="205979"/>
            <a:ext cx="8839200" cy="857250"/>
          </a:xfrm>
        </p:spPr>
        <p:txBody>
          <a:bodyPr rtlCol="0"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800" b="1" spc="15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The toughest person to lead is yourself</a:t>
            </a:r>
            <a:endParaRPr lang="en-US" sz="3800" b="1" spc="150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52400" y="4002616"/>
            <a:ext cx="8839200" cy="857250"/>
          </a:xfrm>
          <a:prstGeom prst="rect">
            <a:avLst/>
          </a:prstGeom>
        </p:spPr>
        <p:txBody>
          <a:bodyPr anchor="ctr">
            <a:normAutofit lnSpcReduction="1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Learn Followership</a:t>
            </a:r>
          </a:p>
        </p:txBody>
      </p:sp>
    </p:spTree>
    <p:extLst>
      <p:ext uri="{BB962C8B-B14F-4D97-AF65-F5344CB8AC3E}">
        <p14:creationId xmlns:p14="http://schemas.microsoft.com/office/powerpoint/2010/main" val="710752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2" name="Picture 4" descr="http://us.cdn4.123rf.com/168nwm/dny3d/dny3d1009/dny3d10090002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918633"/>
            <a:ext cx="2819400" cy="211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8" name="AutoShape 6" descr="data:image/jpg;base64,/9j/4AAQSkZJRgABAQAAAQABAAD/2wCEAAkGBhQSEBUUEBQUFBQUFBQUFBQVFRUUFBUUFBQVFBQUFRUXHCYeFxwjGRQUHy8gIycpLCwsFR4xNTAqNSYrLCkBCQoKDgwOFw8PGCocHBwpLCwpKSkpLCwpLCkpLCktKSk0LCksKSkpKSwpKS4pLCwpLCkuKSksLCwsKSkpKSopKf/AABEIAMIBAwMBIgACEQEDEQH/xAAbAAACAwEBAQAAAAAAAAAAAAABAgADBAUGB//EAEIQAAIBAgMDBwgJAQgDAAAAAAECAAMRBBIhBTFBEyJRYXGRsQYUMnKBocHRFSMzQlJigpLhJAdjg6KywtLwFlNz/8QAGAEBAQEBAQAAAAAAAAAAAAAAAAECAwT/xAArEQEAAgEDAQYGAwEAAAAAAAAAARECEiExEwMiQVFhsTJxgaHB0ZHh8EL/2gAMAwEAAhEDEQA/AO4qyxVgUSwCdGBVY4WACOBAgWOBIBGAgQLCFhEaAuWNaECG0BQIbRrSQBaS0NobQhbQ2htJaALSWhtJaALQWjWktAW0mWNaS0KS0Fo8loFdoCssgtCqyICJYRFIkFZEUiWERSIFREQiWkRCIFREkYiGFIolgEVRLFErIgRwIAIwEBgIwgEYSAgQiSEQJDJDKJaS0kMCSSSQiSSQwqSSSSAQySSoFpLQyQpZLQyQFgtGtBAW0BEYwQpDEMsMUyIrMRhLCIhhVRkjWklUAI4irHEMmEcRRHEg87tvG11xAFN8qZFNsqm7Etc3IvuAj0tqVbasD7BBtsfXfpHxmW8izLf9L1Okdwh+l6vSP2ic/PIzyo6I2xV6V/aIBtqr0r+3+Zzla8sWQtuG2qv5P2/zLU2vU45e4/Oc5V1l4gbTtd+he4/OKdtuOC9zfOZDJAoapiGcuK7oCdKYCFF4WFwTwvv4zVS2piNxameg5Dc9oDSvhPE7T8sqtPGcmqjIrKuUjnNfeQeF7yTNNcvYVcTjCSRiFUHcBSUgabtbkzr4XarBFFQZ3CgMwsoZram1tL9E59PURmB4So6Y2yPwHvEJ20v4W93znNAkIix0xtpOhu4fOMNrp+bu/mckiLKjsfTFPpP7TG+lafSf2n5ThGEQO39K0/xe5vlD9KUvxj3j4Th2iMsDuNtmiN9VB2sBNFKqrqGQhlOoINwR1GeVegOIno9lj6lPVkiZXZoIikRzFMorMQiWmI0Cq0kMkqgscRBHEMnEYRRHEDz22ftj1AeExZpt2p9s3s8BMwEhKtWkaWZZMphFQlitAacmXhA1LDeVB9I0AmpIrRMmsiLvgX3vOe+yqbVQ7U1LDcxAuLToKI2SYyi24lE3aGNeA/GQmWEMJLQCS8ohEUiR3sJQ1WEORJBeG8oIkMghtAQz0GBH1SeqPCcEiehwosi+qvgIU5imNFMBDEMsMQwKzJDaSFKscRFjiVDCOIgjiRHndofbP2/ASkCW44/Wt6xlcEpeTNBAYQSYoWGEQCENuEIjDT3wgwEzQAmFN8sSA6iStUCqWO4Ak+wXhAlWLwwdGXdmBF+2ZlqD0K2dFYfeAax36i+sFenmtqRYg6cbG9jJRpZVA6tYxEAlpLwERrSorrHT2zMdZqr7plLQLaR0lhMzirHzyotBjSpTGvCmqbj2T0VD0V9UeAnnDunpUGg7B4SKkBhgMoUysxzFMBJJDJCkWMIixxKhxGEQRxIPN4v7V/WPjKjDjnsXIF7FjYbzrunGrbWe4vQrDKc2gvfQi2nbJdLGE5cOzARMdLaimpkysG5IVCDbS/3bdOsGH21TZHazA0xdkYWYW6pbOnl5NZEImGttlVCkJUYOoYZVvYHp13y36TTmA6Gp6Kkc7XpHCLg6eXk1VDYd/wDEZG0Ey+eAhtfQuD1WgOPUZbm2Yc3rhNM+S+m+svo/OZ7mHZ+JDgMhuuo7t++EqW7jGMznH0xmu62QgMb+iTuBPCW1a6qMzEAdJIA75Gqk0jHxirWBJAIuLXHEX3XHCU4iqLpfQlxYdPTaEaZBFNQQ54CVEuJmajeanbSV5oRUtAS0CDPDmlEtCIAYbwAx09k9QJ5ienMKEEMWApiGOYhkCySGSVVQjiVrHEIsEYSsGODIPM1tWb1j4zk0cQxxlVSTlWmlhwBPG06r+ke0zk4ai3nVdiDYrTANjY2GtjxiW8arL5Ept/XVTvy0F7eBsJz6mK5XzmqAUC0uTyn0iTxbunYwdA+cVWI0KoAbdA4TlY/DsPPQFPOWmw0OvTbpmZejGYv6R+HU2Dig9BLBhlCqcwtchRqOkdcoxKGnixVZSyGnkBAzFCDc6dfxl/0qlEIjh7hE3IxHo24dksGMcV8jD6t1ujAbmAuQx/7wl8HOImMpmtpslUo1OrUQ3JQg+wcRwMFUg0VS12ZFyi3Vob8Jg5W6YqoAVRgAt9LlRYtadzC+gvqr4CI3XLuR9fwD1+TRc3Si+0kD+Zk2NcLXRdCtSpl6swuvvlmMGepTXgpLn9IsvvMrwWYVKpy2LBSBffYEb5UxjuT5zv8Adl2K9A4c0KhC1GJFQNoxe5swJ3kaW7Iu1cDyXmqVmL0ELB2IIF/uZrcANOwGa9qJTqYdmqKL5bDTnB+AB375bRx2VaFLELflUALNqMw3KwI3nTvmK8Ha5mdUXzNx9PBamz1fELiKVQWylXynMHFubqDYW07hE2qP6nCj89Q9yCZsNhVpY4LhxZDTY1VF8qkeieo7u+bccL4vD9Qqn/KIc6rKPlPtKeUGGL0xlNqiHlKfSSmpA6dJj2lj+VpYZl+/XpadB1uO+827U+2w2tvrHPaMmsx0cGqYk0W0RmXEUeplPPUfLoiV7Ooxi/Df9/tbs4F6tZ2JOWo1NRfQKttw6b8ZowGHdQwY3AY5NbnL1zNsHVK2p1r1dejd0w+T+Kd1qCo2cpVZA1gLhbdE1DHaX3vSnSyzl4OqzYuspc2RUsl9NVFyB/3fOxaecweEZ8VisrlWBADDW1wbacbDwiWeyiKyvya8DWqM1egzXemAUqWF7OLrcbrjSW7PxbvhxcfWg5G03MDvI7Jm8maRSpiEqHNUV1zVPxAjm9nHvmnBG2KrqN1qbfqI1MkOmUR3tuKl06Y1XtXxE9KZ5ql6S+uv+oT0hmnmSAwM4Er5cShjFMIaKYUt5ICZIHK2Tthaw0IzDhe9+sTpgz5DsrDXrUwCRd11BsdWHRPrgMkSiwRrxAYWOnsgeTpA52v06Rq6kjmEA5lJJ15oN2HtGntlB2goqine7MCbAXsB95jwEvbq38L7rwK9o4krRZ6drgXXiNSPgYmJxdRMrWU07LnGuYE72HC27STEKTTOex6QL2hxFBnIW9k0JA3m3AmHTDTUWK4l2q1FW1lVSunE779MqxderTR2uhIC5BY7ywBza9cSgTy9S1rc0Nff6OloPKNj5s9vyj/MJGqjVEVG9DtHaFSlZ8itSsufU51J3kDcRumjz+1daZAyvTzIekg6jusZzPKB6l0pmwo1GpozffuTqOoaS3bR3Gno+HKuON1YWI7N0lt49nGVbc3/AF93QTGhqzIB6Cgs3Qx3L3Sed/XmnbUUw9+02tM2xgELIdajAVah/M50XuiUGvjq3VSpjvsZbYnGImY8obcVWcEBaWcb7hlGvYZbg8U1U5alBkA5wZirDMCLWtx+Uq2y5XD1CDY5DYg2INt4mvZV+RS5uci3J33yjfHikTGi692haYBJAAJ1J6e2ZsfXpUrVauhW4U6k87eAB0zUZzdtUsxoD++U92sSz2e+UWOIxlE1KBqZlZgWpXBABYAWbgDqNDLH5KrWym/KYchuj0l943TL5UC6Uh04il8Zl2njQtfl0uOSfkK46UNird59wmbdscdURMX4rsQlFHr2JUlAatr2GYHnjTfbomzZmFppSUUvRIzA8Tm1ub8Zw9qHnY0/3dIA9RW1xO9s/SjT/wDmn+kSwx2kVjz5ey7zhQwTMMxBIW+pA4znYfZ+StWZatmqgnLYXU7g9r62g2wtuTqjfSe/6W0YTThsMBUepe5e2ttygaAdUqR3cbvn3NsvZoohucXdzmd23sfhxjUMHlq1Kl/Ty6dGUWmkHrgLy0xOeW/qNE2dfWXxnUrbRss4terlGbo1lVHFZxrDDpPjiZlr4huEoatwimtA7ezMXmFjvm4meWpbTFM3m/Z+2eUMlrEuveSJnklV8r8l6ufFUxlIs4JOhAC6/CfUlM+QbF2mtJs2ZQe2ezwvl7h1QmpUFx90aseySGfF68GYdvYxqWGqMhUOFspbcGYhQT339k87jfK5Dlam4KtbKb2vfhbpmPGeUArslJ9VDcow33yghAf1EH9MtkTuq8nsC1NL1GLO/OOgG/UX0vf3CdtTMVGrNSPIqYlMylRxt4y9ZRmjh5TwplFB0aqy5SXKlQb20Fjf3zPtHDVa1EowQMWQixNrA3N79k3pUufaR3S1Yb6k81uw7dwzVaYCekKiMLm246+Msp0jy9RzbKyoF67b5qKwrFJGcxFMGDw7DE1nI5rBApuNbDXThJgsKwxVdyOawphTprlGs6GWSKJzmf4pm8oKBfDuFvew3b940mrZVcFABwAHunL8pMXai6o1mym2tvfOF/Z+z8q+diFtuJ3t0gdgnO92v+ae/nO2wSvJuFLBHDMF1a3SBOiJUxIYG1+F+gbzr7BNs4zpm3N2nUz1aNNVYkOtVjbRVF956ZXgcKKhxSsNHqsp/aNZ3IjRTfVrGoj/AFvJV6n9HVpuPrKVqTG28BhkN+OhncGOpoAjOqkKuhIBtbSaq1IG+gN9+7Xtlb4ZW9JFJ6SoJ98UuXaY5cwy7aa2Hc/l09tpowxACj8q+H8GWVsOGXKwuDpaVBCKo05gQa/muRbu8ZXPV3dPq0xWELdsUmGFG0T9S3Z8ROVgq9jOltQ/Ut7PEThU6tpmR1y92lpTS85QxkJ2wRJY2LSBazTRgTap0ATifSZLXi4jaxPo6dcllvQYnavPNjpJPIvXYneZI1M24mFwanmsLjusZ0dn4RaVQOOdYEAMARroeExYbMDqQRY8LGbExAjVUtSv2lgaNUlsgViLXXm+2w0vOdhtnInDMekzZVxA4SlXkyyhLkxwo3qzqfysR7t0FXltMtd7Dpt8LRhVgzzMStrztDFH7yH9y+Gk0U9p4g6HIP1N/wAZjWtHGIlmVuGta+JJ5rUl1vuY/KN9IYi9jUUeqn/ImZ1xkrOJ1mdUk5Q2VcdiOFa3+GkentbELvem/ahXXtVphOKg5ea17MW6lDbWIvzhRYdAzqe83E5+0/KmqFKtR9Fgxa91sGBCkgWPARBi5n2pXvSYdNvERGd7LE7kfy1zLapRVhu/gaTRsryxoU9OQ39hPZqJ51sNcDra3ujnAZKig68dI0426zlMbPd0/wC0KluFKp1AAHd1S2l5coT9lVH6SZ5Iraoh7fCbRUO+JypiZiHpqPlvQNwVrLY/+pjfr5t5e3lXh95Zh20qg/2zyZxRiGsTJ1GdT1DeVmFJ+2UdoceKy3/yjD2+3p988czGQoD6QB7ReXqJqe0TyioG1q9M/qWMu36BOlan+5RPEJZb207O6QgHeAe0COoanvPpOkd1Smf1L844xKfiU9hBnz0U1/Cv7REOGpn7i9wjqLb3G28WooklgBccR+ITzR2inFl7xOcKCDcq9wiNTF/RHcJOoky6f0glvSXvEofaiX1Yd4mLIOgdwivhlO8DThYDXrjWRLWm0VOoI6tYr7SQb2HfMjUlH3R3RktbcJLFp2kn4hJKs3UO6SLXYpckdcAEz0sQT9068dPjGbF5d4buly5JhoEYGYzjtLqrH2aSHaQA1BDdFpmpSpbSIck51Lad2sQbk2t4WvNJxDcEbvEVMFLyto4mfzg21RuzQ/GK2OIHoNfhp8pKkptEhEyU8S5Hoe+2vtEYVX4oP3CSimu14bTHylTgg9rSxHqcVUe0n4RSUvySjaLfVntHjGPKcCo9h+cy47Pk5xU6jcCPfeWI3WI3IU5oiA88XMUK2l24cAJViEPSfdO8cOs8umKwaotuGabC04OzKZNTViNDuM6xw9/vP7DOOUbueXK/LDaUDBfnqfu/iE4EWsbntZvnM7M1C0xZV9GL+b2M3zjNgV3antLH4xsUJIvvEAcDiO8RVwCDcq91/GK+AU/dXtsI2NjNiEuOcNTbeOEPKp+Je8RVwKA3Ci/ZG81T8K9wjY2A1l4Ed4lRxaDey94lvm69C9wkGGUbgO4RsuynzpDuYGV+eC+gY9imbAsVpbg2ZnrngjHuHjFNRsp5ttOLD4TSREIixzuVq/hPcD77wzoXkmtXotsYw195YdhtHGBUHW7esSY1JSON+2Wy5TusmyyGmDvEEgaYZUPTHLLYcGJPuE2ATJccqOnIfGarxIYCMoihpM8yLLCMsqDRwZA5YQ55XDCLM0ybS9AesPjNFpl2gNF9YeBlx5ax5IWsR1CZ8VUzNeX1Br7Jmb0p6Ija3SfiW7PX6w+qfETpic7A/aHs+InSE4Zzuz2kd5M0maKYTMOdCGMhYxOUkJgNATAbyWhREhgywEShSYbwlICsAAxSY1tIMsoWRhIyxALwqGSAiGBQscSSTplys8mEg3ySTCKG+1/R/umkSSSyGEYSSTIIjCSSSQywySSBxMu09y+sPAySS48rjyoqb/ZM7ekOySSemPhdJ+Jo2f8AaN2fEToPJJPPnyznyiwtJJMsEgEEkCwRJJIDwGCSBGiEwyShL6RCdZJIUYhkklCXhkkmx//Z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5410200" y="2421467"/>
            <a:ext cx="4648200" cy="2722033"/>
          </a:xfrm>
          <a:prstGeom prst="rect">
            <a:avLst/>
          </a:prstGeom>
        </p:spPr>
        <p:txBody>
          <a:bodyPr anchor="ctr">
            <a:normAutofit fontScale="625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742950" indent="-742950" algn="ctr" fontAlgn="auto">
              <a:spcAft>
                <a:spcPts val="0"/>
              </a:spcAft>
              <a:defRPr/>
            </a:pPr>
            <a:endParaRPr lang="en-US" sz="36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742950" indent="-342900"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3600" b="1" dirty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Think Vertical</a:t>
            </a:r>
          </a:p>
          <a:p>
            <a:pPr marL="742950" indent="-342900"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3600" b="1" dirty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Focus on Position</a:t>
            </a:r>
          </a:p>
          <a:p>
            <a:pPr marL="742950" indent="-342900"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3600" b="1" dirty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Value Competition</a:t>
            </a:r>
          </a:p>
          <a:p>
            <a:pPr marL="742950" indent="-342900"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3600" b="1" dirty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Seek Power</a:t>
            </a:r>
          </a:p>
          <a:p>
            <a:pPr marL="742950" indent="-342900"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3600" b="1" dirty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Build Their Image</a:t>
            </a:r>
          </a:p>
          <a:p>
            <a:pPr marL="742950" indent="-742950" algn="ctr" fontAlgn="auto">
              <a:spcAft>
                <a:spcPts val="0"/>
              </a:spcAft>
              <a:defRPr/>
            </a:pPr>
            <a:endParaRPr lang="en-US" sz="36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8600" y="205979"/>
            <a:ext cx="8763000" cy="857250"/>
          </a:xfrm>
        </p:spPr>
        <p:txBody>
          <a:bodyPr rtlCol="0"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400" b="1" spc="150" dirty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Be a Connector, Not Just a Climber</a:t>
            </a:r>
          </a:p>
        </p:txBody>
      </p:sp>
      <p:pic>
        <p:nvPicPr>
          <p:cNvPr id="29701" name="Picture 2" descr="http://s3.amazonaws.com/vator_production_in/main_images/2009-07-01-make-the-connectio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918633"/>
            <a:ext cx="30480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533400" y="2421467"/>
            <a:ext cx="4648200" cy="2722033"/>
          </a:xfrm>
          <a:prstGeom prst="rect">
            <a:avLst/>
          </a:prstGeom>
        </p:spPr>
        <p:txBody>
          <a:bodyPr anchor="ctr">
            <a:normAutofit fontScale="475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742950" indent="-742950" algn="ctr" fontAlgn="auto">
              <a:spcAft>
                <a:spcPts val="0"/>
              </a:spcAft>
              <a:defRPr/>
            </a:pPr>
            <a:endParaRPr lang="en-US" sz="36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742950" indent="-342900"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5000" b="1" dirty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Think Horizontal</a:t>
            </a:r>
          </a:p>
          <a:p>
            <a:pPr marL="742950" indent="-342900"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5000" b="1" dirty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Focus on Relationships</a:t>
            </a:r>
          </a:p>
          <a:p>
            <a:pPr marL="742950" indent="-342900"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5000" b="1" dirty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Value Cooperation</a:t>
            </a:r>
          </a:p>
          <a:p>
            <a:pPr marL="742950" indent="-342900"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5000" b="1" dirty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Seek Partnerships</a:t>
            </a:r>
          </a:p>
          <a:p>
            <a:pPr marL="742950" indent="-342900"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5000" b="1" dirty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Build Consensus</a:t>
            </a:r>
          </a:p>
          <a:p>
            <a:pPr marL="742950" indent="-742950" algn="ctr" fontAlgn="auto">
              <a:spcAft>
                <a:spcPts val="0"/>
              </a:spcAft>
              <a:defRPr/>
            </a:pPr>
            <a:endParaRPr lang="en-US" sz="5000" b="1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626052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>
            <a:spLocks noGrp="1"/>
          </p:cNvSpPr>
          <p:nvPr>
            <p:ph type="body" idx="1"/>
          </p:nvPr>
        </p:nvSpPr>
        <p:spPr>
          <a:xfrm>
            <a:off x="1710267" y="1456266"/>
            <a:ext cx="5858934" cy="2641601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400"/>
              </a:spcBef>
              <a:buClr>
                <a:srgbClr val="6F6E6F"/>
              </a:buClr>
              <a:buSzPct val="25000"/>
              <a:buFont typeface="Arial"/>
              <a:buNone/>
            </a:pPr>
            <a:r>
              <a:rPr lang="en-US" sz="2400" b="1" dirty="0" smtClean="0">
                <a:solidFill>
                  <a:schemeClr val="tx1"/>
                </a:solidFill>
                <a:sym typeface="Calibri"/>
              </a:rPr>
              <a:t>		</a:t>
            </a:r>
            <a:r>
              <a:rPr lang="en-US" sz="3200" b="1" i="0" u="none" strike="noStrike" cap="none" dirty="0" smtClean="0">
                <a:solidFill>
                  <a:schemeClr val="tx1"/>
                </a:solidFill>
                <a:sym typeface="Calibri"/>
              </a:rPr>
              <a:t> WELLNESS WEBINARS</a:t>
            </a:r>
          </a:p>
          <a:p>
            <a:pPr marL="0" marR="0" lvl="0" indent="0" algn="ctr" rtl="0">
              <a:spcBef>
                <a:spcPts val="400"/>
              </a:spcBef>
              <a:buClr>
                <a:srgbClr val="6F6E6F"/>
              </a:buClr>
              <a:buSzPct val="25000"/>
              <a:buFont typeface="Arial"/>
              <a:buNone/>
            </a:pPr>
            <a:r>
              <a:rPr lang="en-US" sz="2400" b="1" dirty="0" smtClean="0">
                <a:solidFill>
                  <a:schemeClr val="tx1"/>
                </a:solidFill>
                <a:sym typeface="Calibri"/>
              </a:rPr>
              <a:t>Schedule resumes Monday August 15 with new registration link </a:t>
            </a:r>
            <a:r>
              <a:rPr lang="is-IS" sz="2400" b="1" dirty="0" smtClean="0">
                <a:solidFill>
                  <a:schemeClr val="tx1"/>
                </a:solidFill>
                <a:sym typeface="Calibri"/>
              </a:rPr>
              <a:t>… </a:t>
            </a:r>
          </a:p>
          <a:p>
            <a:pPr marL="0" marR="0" lvl="0" indent="0" algn="ctr" rtl="0">
              <a:spcBef>
                <a:spcPts val="400"/>
              </a:spcBef>
              <a:buClr>
                <a:srgbClr val="6F6E6F"/>
              </a:buClr>
              <a:buSzPct val="25000"/>
              <a:buFont typeface="Arial"/>
              <a:buNone/>
            </a:pPr>
            <a:r>
              <a:rPr lang="is-IS" sz="2400" b="1" dirty="0" smtClean="0">
                <a:solidFill>
                  <a:schemeClr val="tx1"/>
                </a:solidFill>
                <a:sym typeface="Calibri"/>
              </a:rPr>
              <a:t>go to Learning From the M</a:t>
            </a:r>
            <a:r>
              <a:rPr lang="en-US" sz="2400" b="1" dirty="0" smtClean="0">
                <a:solidFill>
                  <a:schemeClr val="tx1"/>
                </a:solidFill>
                <a:sym typeface="Calibri"/>
              </a:rPr>
              <a:t>a</a:t>
            </a:r>
            <a:r>
              <a:rPr lang="is-IS" sz="2400" b="1" dirty="0" smtClean="0">
                <a:solidFill>
                  <a:schemeClr val="tx1"/>
                </a:solidFill>
                <a:sym typeface="Calibri"/>
              </a:rPr>
              <a:t>sters Face Book page for details when we know them.</a:t>
            </a:r>
            <a:endParaRPr sz="2400" b="1" i="0" u="none" strike="noStrike" cap="none" dirty="0">
              <a:solidFill>
                <a:schemeClr val="tx1"/>
              </a:solidFill>
              <a:sym typeface="Calibri"/>
            </a:endParaRPr>
          </a:p>
        </p:txBody>
      </p:sp>
      <p:sp>
        <p:nvSpPr>
          <p:cNvPr id="100" name="Shape 100"/>
          <p:cNvSpPr txBox="1">
            <a:spLocks noGrp="1"/>
          </p:cNvSpPr>
          <p:nvPr>
            <p:ph type="title"/>
          </p:nvPr>
        </p:nvSpPr>
        <p:spPr>
          <a:xfrm>
            <a:off x="2133601" y="274128"/>
            <a:ext cx="5435600" cy="482190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324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Monday Wellness Webinars </a:t>
            </a:r>
          </a:p>
        </p:txBody>
      </p:sp>
    </p:spTree>
    <p:extLst>
      <p:ext uri="{BB962C8B-B14F-4D97-AF65-F5344CB8AC3E}">
        <p14:creationId xmlns:p14="http://schemas.microsoft.com/office/powerpoint/2010/main" val="2270541260"/>
      </p:ext>
    </p:extLst>
  </p:cSld>
  <p:clrMapOvr>
    <a:masterClrMapping/>
  </p:clrMapOvr>
  <p:transition spd="slow">
    <p:cut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http://www.cbil.org/Newsletter-Archive/newsletter-graphics/91%5B1%5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921544"/>
            <a:ext cx="4588933" cy="344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8600" y="205979"/>
            <a:ext cx="8763000" cy="857250"/>
          </a:xfrm>
        </p:spPr>
        <p:txBody>
          <a:bodyPr rtlCol="0"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000" b="1" spc="15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People Quit People, Not Companies</a:t>
            </a:r>
            <a:endParaRPr lang="en-US" sz="4000" b="1" spc="150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25604" name="AutoShape 6" descr="data:image/jpg;base64,/9j/4AAQSkZJRgABAQAAAQABAAD/2wCEAAkGBhQSEBUUEBQUFBQUFBQUFBQVFRUUFBUUFBQVFBQUFRUXHCYeFxwjGRQUHy8gIycpLCwsFR4xNTAqNSYrLCkBCQoKDgwOFw8PGCocHBwpLCwpKSkpLCwpLCkpLCktKSk0LCksKSkpKSwpKS4pLCwpLCkuKSksLCwsKSkpKSopKf/AABEIAMIBAwMBIgACEQEDEQH/xAAbAAACAwEBAQAAAAAAAAAAAAABAgADBAUGB//EAEIQAAIBAgMDBwgJAQgDAAAAAAECAAMRBBIhBTFBEyJRYXGRsQYUMnKBocHRFSMzQlJigpLhJAdjg6KywtLwFlNz/8QAGAEBAQEBAQAAAAAAAAAAAAAAAAECAwT/xAArEQEAAgEDAQYGAwEAAAAAAAAAARECEiExEwMiQVFhsTJxgaHB0ZHh8EL/2gAMAwEAAhEDEQA/AO4qyxVgUSwCdGBVY4WACOBAgWOBIBGAgQLCFhEaAuWNaECG0BQIbRrSQBaS0NobQhbQ2htJaALSWhtJaALQWjWktAW0mWNaS0KS0Fo8loFdoCssgtCqyICJYRFIkFZEUiWERSIFREQiWkRCIFREkYiGFIolgEVRLFErIgRwIAIwEBgIwgEYSAgQiSEQJDJDKJaS0kMCSSSQiSSQwqSSSSAQySSoFpLQyQpZLQyQFgtGtBAW0BEYwQpDEMsMUyIrMRhLCIhhVRkjWklUAI4irHEMmEcRRHEg87tvG11xAFN8qZFNsqm7Etc3IvuAj0tqVbasD7BBtsfXfpHxmW8izLf9L1Okdwh+l6vSP2ic/PIzyo6I2xV6V/aIBtqr0r+3+Zzla8sWQtuG2qv5P2/zLU2vU45e4/Oc5V1l4gbTtd+he4/OKdtuOC9zfOZDJAoapiGcuK7oCdKYCFF4WFwTwvv4zVS2piNxameg5Dc9oDSvhPE7T8sqtPGcmqjIrKuUjnNfeQeF7yTNNcvYVcTjCSRiFUHcBSUgabtbkzr4XarBFFQZ3CgMwsoZram1tL9E59PURmB4So6Y2yPwHvEJ20v4W93znNAkIix0xtpOhu4fOMNrp+bu/mckiLKjsfTFPpP7TG+lafSf2n5ThGEQO39K0/xe5vlD9KUvxj3j4Th2iMsDuNtmiN9VB2sBNFKqrqGQhlOoINwR1GeVegOIno9lj6lPVkiZXZoIikRzFMorMQiWmI0Cq0kMkqgscRBHEMnEYRRHEDz22ftj1AeExZpt2p9s3s8BMwEhKtWkaWZZMphFQlitAacmXhA1LDeVB9I0AmpIrRMmsiLvgX3vOe+yqbVQ7U1LDcxAuLToKI2SYyi24lE3aGNeA/GQmWEMJLQCS8ohEUiR3sJQ1WEORJBeG8oIkMghtAQz0GBH1SeqPCcEiehwosi+qvgIU5imNFMBDEMsMQwKzJDaSFKscRFjiVDCOIgjiRHndofbP2/ASkCW44/Wt6xlcEpeTNBAYQSYoWGEQCENuEIjDT3wgwEzQAmFN8sSA6iStUCqWO4Ak+wXhAlWLwwdGXdmBF+2ZlqD0K2dFYfeAax36i+sFenmtqRYg6cbG9jJRpZVA6tYxEAlpLwERrSorrHT2zMdZqr7plLQLaR0lhMzirHzyotBjSpTGvCmqbj2T0VD0V9UeAnnDunpUGg7B4SKkBhgMoUysxzFMBJJDJCkWMIixxKhxGEQRxIPN4v7V/WPjKjDjnsXIF7FjYbzrunGrbWe4vQrDKc2gvfQi2nbJdLGE5cOzARMdLaimpkysG5IVCDbS/3bdOsGH21TZHazA0xdkYWYW6pbOnl5NZEImGttlVCkJUYOoYZVvYHp13y36TTmA6Gp6Kkc7XpHCLg6eXk1VDYd/wDEZG0Ey+eAhtfQuD1WgOPUZbm2Yc3rhNM+S+m+svo/OZ7mHZ+JDgMhuuo7t++EqW7jGMznH0xmu62QgMb+iTuBPCW1a6qMzEAdJIA75Gqk0jHxirWBJAIuLXHEX3XHCU4iqLpfQlxYdPTaEaZBFNQQ54CVEuJmajeanbSV5oRUtAS0CDPDmlEtCIAYbwAx09k9QJ5ienMKEEMWApiGOYhkCySGSVVQjiVrHEIsEYSsGODIPM1tWb1j4zk0cQxxlVSTlWmlhwBPG06r+ke0zk4ai3nVdiDYrTANjY2GtjxiW8arL5Ept/XVTvy0F7eBsJz6mK5XzmqAUC0uTyn0iTxbunYwdA+cVWI0KoAbdA4TlY/DsPPQFPOWmw0OvTbpmZejGYv6R+HU2Dig9BLBhlCqcwtchRqOkdcoxKGnixVZSyGnkBAzFCDc6dfxl/0qlEIjh7hE3IxHo24dksGMcV8jD6t1ujAbmAuQx/7wl8HOImMpmtpslUo1OrUQ3JQg+wcRwMFUg0VS12ZFyi3Vob8Jg5W6YqoAVRgAt9LlRYtadzC+gvqr4CI3XLuR9fwD1+TRc3Si+0kD+Zk2NcLXRdCtSpl6swuvvlmMGepTXgpLn9IsvvMrwWYVKpy2LBSBffYEb5UxjuT5zv8Adl2K9A4c0KhC1GJFQNoxe5swJ3kaW7Iu1cDyXmqVmL0ELB2IIF/uZrcANOwGa9qJTqYdmqKL5bDTnB+AB375bRx2VaFLELflUALNqMw3KwI3nTvmK8Ha5mdUXzNx9PBamz1fELiKVQWylXynMHFubqDYW07hE2qP6nCj89Q9yCZsNhVpY4LhxZDTY1VF8qkeieo7u+bccL4vD9Qqn/KIc6rKPlPtKeUGGL0xlNqiHlKfSSmpA6dJj2lj+VpYZl+/XpadB1uO+827U+2w2tvrHPaMmsx0cGqYk0W0RmXEUeplPPUfLoiV7Ooxi/Df9/tbs4F6tZ2JOWo1NRfQKttw6b8ZowGHdQwY3AY5NbnL1zNsHVK2p1r1dejd0w+T+Kd1qCo2cpVZA1gLhbdE1DHaX3vSnSyzl4OqzYuspc2RUsl9NVFyB/3fOxaecweEZ8VisrlWBADDW1wbacbDwiWeyiKyvya8DWqM1egzXemAUqWF7OLrcbrjSW7PxbvhxcfWg5G03MDvI7Jm8maRSpiEqHNUV1zVPxAjm9nHvmnBG2KrqN1qbfqI1MkOmUR3tuKl06Y1XtXxE9KZ5ql6S+uv+oT0hmnmSAwM4Er5cShjFMIaKYUt5ICZIHK2Tthaw0IzDhe9+sTpgz5DsrDXrUwCRd11BsdWHRPrgMkSiwRrxAYWOnsgeTpA52v06Rq6kjmEA5lJJ15oN2HtGntlB2goqine7MCbAXsB95jwEvbq38L7rwK9o4krRZ6drgXXiNSPgYmJxdRMrWU07LnGuYE72HC27STEKTTOex6QL2hxFBnIW9k0JA3m3AmHTDTUWK4l2q1FW1lVSunE779MqxderTR2uhIC5BY7ywBza9cSgTy9S1rc0Nff6OloPKNj5s9vyj/MJGqjVEVG9DtHaFSlZ8itSsufU51J3kDcRumjz+1daZAyvTzIekg6jusZzPKB6l0pmwo1GpozffuTqOoaS3bR3Gno+HKuON1YWI7N0lt49nGVbc3/AF93QTGhqzIB6Cgs3Qx3L3Sed/XmnbUUw9+02tM2xgELIdajAVah/M50XuiUGvjq3VSpjvsZbYnGImY8obcVWcEBaWcb7hlGvYZbg8U1U5alBkA5wZirDMCLWtx+Uq2y5XD1CDY5DYg2INt4mvZV+RS5uci3J33yjfHikTGi692haYBJAAJ1J6e2ZsfXpUrVauhW4U6k87eAB0zUZzdtUsxoD++U92sSz2e+UWOIxlE1KBqZlZgWpXBABYAWbgDqNDLH5KrWym/KYchuj0l943TL5UC6Uh04il8Zl2njQtfl0uOSfkK46UNird59wmbdscdURMX4rsQlFHr2JUlAatr2GYHnjTfbomzZmFppSUUvRIzA8Tm1ub8Zw9qHnY0/3dIA9RW1xO9s/SjT/wDmn+kSwx2kVjz5ey7zhQwTMMxBIW+pA4znYfZ+StWZatmqgnLYXU7g9r62g2wtuTqjfSe/6W0YTThsMBUepe5e2ttygaAdUqR3cbvn3NsvZoohucXdzmd23sfhxjUMHlq1Kl/Ty6dGUWmkHrgLy0xOeW/qNE2dfWXxnUrbRss4terlGbo1lVHFZxrDDpPjiZlr4huEoatwimtA7ezMXmFjvm4meWpbTFM3m/Z+2eUMlrEuveSJnklV8r8l6ufFUxlIs4JOhAC6/CfUlM+QbF2mtJs2ZQe2ezwvl7h1QmpUFx90aseySGfF68GYdvYxqWGqMhUOFspbcGYhQT339k87jfK5Dlam4KtbKb2vfhbpmPGeUArslJ9VDcow33yghAf1EH9MtkTuq8nsC1NL1GLO/OOgG/UX0vf3CdtTMVGrNSPIqYlMylRxt4y9ZRmjh5TwplFB0aqy5SXKlQb20Fjf3zPtHDVa1EowQMWQixNrA3N79k3pUufaR3S1Yb6k81uw7dwzVaYCekKiMLm246+Msp0jy9RzbKyoF67b5qKwrFJGcxFMGDw7DE1nI5rBApuNbDXThJgsKwxVdyOawphTprlGs6GWSKJzmf4pm8oKBfDuFvew3b940mrZVcFABwAHunL8pMXai6o1mym2tvfOF/Z+z8q+diFtuJ3t0gdgnO92v+ae/nO2wSvJuFLBHDMF1a3SBOiJUxIYG1+F+gbzr7BNs4zpm3N2nUz1aNNVYkOtVjbRVF956ZXgcKKhxSsNHqsp/aNZ3IjRTfVrGoj/AFvJV6n9HVpuPrKVqTG28BhkN+OhncGOpoAjOqkKuhIBtbSaq1IG+gN9+7Xtlb4ZW9JFJ6SoJ98UuXaY5cwy7aa2Hc/l09tpowxACj8q+H8GWVsOGXKwuDpaVBCKo05gQa/muRbu8ZXPV3dPq0xWELdsUmGFG0T9S3Z8ROVgq9jOltQ/Ut7PEThU6tpmR1y92lpTS85QxkJ2wRJY2LSBazTRgTap0ATifSZLXi4jaxPo6dcllvQYnavPNjpJPIvXYneZI1M24mFwanmsLjusZ0dn4RaVQOOdYEAMARroeExYbMDqQRY8LGbExAjVUtSv2lgaNUlsgViLXXm+2w0vOdhtnInDMekzZVxA4SlXkyyhLkxwo3qzqfysR7t0FXltMtd7Dpt8LRhVgzzMStrztDFH7yH9y+Gk0U9p4g6HIP1N/wAZjWtHGIlmVuGta+JJ5rUl1vuY/KN9IYi9jUUeqn/ImZ1xkrOJ1mdUk5Q2VcdiOFa3+GkentbELvem/ahXXtVphOKg5ea17MW6lDbWIvzhRYdAzqe83E5+0/KmqFKtR9Fgxa91sGBCkgWPARBi5n2pXvSYdNvERGd7LE7kfy1zLapRVhu/gaTRsryxoU9OQ39hPZqJ51sNcDra3ujnAZKig68dI0426zlMbPd0/wC0KluFKp1AAHd1S2l5coT9lVH6SZ5Iraoh7fCbRUO+JypiZiHpqPlvQNwVrLY/+pjfr5t5e3lXh95Zh20qg/2zyZxRiGsTJ1GdT1DeVmFJ+2UdoceKy3/yjD2+3p988czGQoD6QB7ReXqJqe0TyioG1q9M/qWMu36BOlan+5RPEJZb207O6QgHeAe0COoanvPpOkd1Smf1L844xKfiU9hBnz0U1/Cv7REOGpn7i9wjqLb3G28WooklgBccR+ITzR2inFl7xOcKCDcq9wiNTF/RHcJOoky6f0glvSXvEofaiX1Yd4mLIOgdwivhlO8DThYDXrjWRLWm0VOoI6tYr7SQb2HfMjUlH3R3RktbcJLFp2kn4hJKs3UO6SLXYpckdcAEz0sQT9068dPjGbF5d4buly5JhoEYGYzjtLqrH2aSHaQA1BDdFpmpSpbSIck51Lad2sQbk2t4WvNJxDcEbvEVMFLyto4mfzg21RuzQ/GK2OIHoNfhp8pKkptEhEyU8S5Hoe+2vtEYVX4oP3CSimu14bTHylTgg9rSxHqcVUe0n4RSUvySjaLfVntHjGPKcCo9h+cy47Pk5xU6jcCPfeWI3WI3IU5oiA88XMUK2l24cAJViEPSfdO8cOs8umKwaotuGabC04OzKZNTViNDuM6xw9/vP7DOOUbueXK/LDaUDBfnqfu/iE4EWsbntZvnM7M1C0xZV9GL+b2M3zjNgV3antLH4xsUJIvvEAcDiO8RVwCDcq91/GK+AU/dXtsI2NjNiEuOcNTbeOEPKp+Je8RVwKA3Ci/ZG81T8K9wjY2A1l4Ed4lRxaDey94lvm69C9wkGGUbgO4RsuynzpDuYGV+eC+gY9imbAsVpbg2ZnrngjHuHjFNRsp5ttOLD4TSREIixzuVq/hPcD77wzoXkmtXotsYw195YdhtHGBUHW7esSY1JSON+2Wy5TusmyyGmDvEEgaYZUPTHLLYcGJPuE2ATJccqOnIfGarxIYCMoihpM8yLLCMsqDRwZA5YQ55XDCLM0ybS9AesPjNFpl2gNF9YeBlx5ax5IWsR1CZ8VUzNeX1Br7Jmb0p6Ija3SfiW7PX6w+qfETpic7A/aHs+InSE4Zzuz2kd5M0maKYTMOdCGMhYxOUkJgNATAbyWhREhgywEShSYbwlICsAAxSY1tIMsoWRhIyxALwqGSAiGBQscSSTplys8mEg3ySTCKG+1/R/umkSSSyGEYSSTIIjCSSSQywySSBxMu09y+sPAySS48rjyoqb/ZM7ekOySSemPhdJ+Jo2f8AaN2fEToPJJPPnyznyiwtJJMsEgEEkCwRJJIDwGCSBGiEwyShL6RCdZJIUYhkklCXhkkmx//Z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4221956"/>
            <a:ext cx="9144000" cy="1028700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742950" indent="-742950" algn="ctr" fontAlgn="auto">
              <a:spcAft>
                <a:spcPts val="0"/>
              </a:spcAft>
              <a:defRPr/>
            </a:pPr>
            <a:r>
              <a:rPr lang="en-US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People coming in – join a team</a:t>
            </a:r>
          </a:p>
        </p:txBody>
      </p:sp>
    </p:spTree>
    <p:extLst>
      <p:ext uri="{BB962C8B-B14F-4D97-AF65-F5344CB8AC3E}">
        <p14:creationId xmlns:p14="http://schemas.microsoft.com/office/powerpoint/2010/main" val="157700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8600" y="205979"/>
            <a:ext cx="8763000" cy="857250"/>
          </a:xfrm>
        </p:spPr>
        <p:txBody>
          <a:bodyPr rtlCol="0"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000" b="1" spc="15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People Quit People, Not Companies</a:t>
            </a:r>
            <a:endParaRPr lang="en-US" sz="4000" b="1" spc="150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26627" name="AutoShape 6" descr="data:image/jpg;base64,/9j/4AAQSkZJRgABAQAAAQABAAD/2wCEAAkGBhQSEBUUEBQUFBQUFBQUFBQVFRUUFBUUFBQVFBQUFRUXHCYeFxwjGRQUHy8gIycpLCwsFR4xNTAqNSYrLCkBCQoKDgwOFw8PGCocHBwpLCwpKSkpLCwpLCkpLCktKSk0LCksKSkpKSwpKS4pLCwpLCkuKSksLCwsKSkpKSopKf/AABEIAMIBAwMBIgACEQEDEQH/xAAbAAACAwEBAQAAAAAAAAAAAAABAgADBAUGB//EAEIQAAIBAgMDBwgJAQgDAAAAAAECAAMRBBIhBTFBEyJRYXGRsQYUMnKBocHRFSMzQlJigpLhJAdjg6KywtLwFlNz/8QAGAEBAQEBAQAAAAAAAAAAAAAAAAECAwT/xAArEQEAAgEDAQYGAwEAAAAAAAAAARECEiExEwMiQVFhsTJxgaHB0ZHh8EL/2gAMAwEAAhEDEQA/AO4qyxVgUSwCdGBVY4WACOBAgWOBIBGAgQLCFhEaAuWNaECG0BQIbRrSQBaS0NobQhbQ2htJaALSWhtJaALQWjWktAW0mWNaS0KS0Fo8loFdoCssgtCqyICJYRFIkFZEUiWERSIFREQiWkRCIFREkYiGFIolgEVRLFErIgRwIAIwEBgIwgEYSAgQiSEQJDJDKJaS0kMCSSSQiSSQwqSSSSAQySSoFpLQyQpZLQyQFgtGtBAW0BEYwQpDEMsMUyIrMRhLCIhhVRkjWklUAI4irHEMmEcRRHEg87tvG11xAFN8qZFNsqm7Etc3IvuAj0tqVbasD7BBtsfXfpHxmW8izLf9L1Okdwh+l6vSP2ic/PIzyo6I2xV6V/aIBtqr0r+3+Zzla8sWQtuG2qv5P2/zLU2vU45e4/Oc5V1l4gbTtd+he4/OKdtuOC9zfOZDJAoapiGcuK7oCdKYCFF4WFwTwvv4zVS2piNxameg5Dc9oDSvhPE7T8sqtPGcmqjIrKuUjnNfeQeF7yTNNcvYVcTjCSRiFUHcBSUgabtbkzr4XarBFFQZ3CgMwsoZram1tL9E59PURmB4So6Y2yPwHvEJ20v4W93znNAkIix0xtpOhu4fOMNrp+bu/mckiLKjsfTFPpP7TG+lafSf2n5ThGEQO39K0/xe5vlD9KUvxj3j4Th2iMsDuNtmiN9VB2sBNFKqrqGQhlOoINwR1GeVegOIno9lj6lPVkiZXZoIikRzFMorMQiWmI0Cq0kMkqgscRBHEMnEYRRHEDz22ftj1AeExZpt2p9s3s8BMwEhKtWkaWZZMphFQlitAacmXhA1LDeVB9I0AmpIrRMmsiLvgX3vOe+yqbVQ7U1LDcxAuLToKI2SYyi24lE3aGNeA/GQmWEMJLQCS8ohEUiR3sJQ1WEORJBeG8oIkMghtAQz0GBH1SeqPCcEiehwosi+qvgIU5imNFMBDEMsMQwKzJDaSFKscRFjiVDCOIgjiRHndofbP2/ASkCW44/Wt6xlcEpeTNBAYQSYoWGEQCENuEIjDT3wgwEzQAmFN8sSA6iStUCqWO4Ak+wXhAlWLwwdGXdmBF+2ZlqD0K2dFYfeAax36i+sFenmtqRYg6cbG9jJRpZVA6tYxEAlpLwERrSorrHT2zMdZqr7plLQLaR0lhMzirHzyotBjSpTGvCmqbj2T0VD0V9UeAnnDunpUGg7B4SKkBhgMoUysxzFMBJJDJCkWMIixxKhxGEQRxIPN4v7V/WPjKjDjnsXIF7FjYbzrunGrbWe4vQrDKc2gvfQi2nbJdLGE5cOzARMdLaimpkysG5IVCDbS/3bdOsGH21TZHazA0xdkYWYW6pbOnl5NZEImGttlVCkJUYOoYZVvYHp13y36TTmA6Gp6Kkc7XpHCLg6eXk1VDYd/wDEZG0Ey+eAhtfQuD1WgOPUZbm2Yc3rhNM+S+m+svo/OZ7mHZ+JDgMhuuo7t++EqW7jGMznH0xmu62QgMb+iTuBPCW1a6qMzEAdJIA75Gqk0jHxirWBJAIuLXHEX3XHCU4iqLpfQlxYdPTaEaZBFNQQ54CVEuJmajeanbSV5oRUtAS0CDPDmlEtCIAYbwAx09k9QJ5ienMKEEMWApiGOYhkCySGSVVQjiVrHEIsEYSsGODIPM1tWb1j4zk0cQxxlVSTlWmlhwBPG06r+ke0zk4ai3nVdiDYrTANjY2GtjxiW8arL5Ept/XVTvy0F7eBsJz6mK5XzmqAUC0uTyn0iTxbunYwdA+cVWI0KoAbdA4TlY/DsPPQFPOWmw0OvTbpmZejGYv6R+HU2Dig9BLBhlCqcwtchRqOkdcoxKGnixVZSyGnkBAzFCDc6dfxl/0qlEIjh7hE3IxHo24dksGMcV8jD6t1ujAbmAuQx/7wl8HOImMpmtpslUo1OrUQ3JQg+wcRwMFUg0VS12ZFyi3Vob8Jg5W6YqoAVRgAt9LlRYtadzC+gvqr4CI3XLuR9fwD1+TRc3Si+0kD+Zk2NcLXRdCtSpl6swuvvlmMGepTXgpLn9IsvvMrwWYVKpy2LBSBffYEb5UxjuT5zv8Adl2K9A4c0KhC1GJFQNoxe5swJ3kaW7Iu1cDyXmqVmL0ELB2IIF/uZrcANOwGa9qJTqYdmqKL5bDTnB+AB375bRx2VaFLELflUALNqMw3KwI3nTvmK8Ha5mdUXzNx9PBamz1fELiKVQWylXynMHFubqDYW07hE2qP6nCj89Q9yCZsNhVpY4LhxZDTY1VF8qkeieo7u+bccL4vD9Qqn/KIc6rKPlPtKeUGGL0xlNqiHlKfSSmpA6dJj2lj+VpYZl+/XpadB1uO+827U+2w2tvrHPaMmsx0cGqYk0W0RmXEUeplPPUfLoiV7Ooxi/Df9/tbs4F6tZ2JOWo1NRfQKttw6b8ZowGHdQwY3AY5NbnL1zNsHVK2p1r1dejd0w+T+Kd1qCo2cpVZA1gLhbdE1DHaX3vSnSyzl4OqzYuspc2RUsl9NVFyB/3fOxaecweEZ8VisrlWBADDW1wbacbDwiWeyiKyvya8DWqM1egzXemAUqWF7OLrcbrjSW7PxbvhxcfWg5G03MDvI7Jm8maRSpiEqHNUV1zVPxAjm9nHvmnBG2KrqN1qbfqI1MkOmUR3tuKl06Y1XtXxE9KZ5ql6S+uv+oT0hmnmSAwM4Er5cShjFMIaKYUt5ICZIHK2Tthaw0IzDhe9+sTpgz5DsrDXrUwCRd11BsdWHRPrgMkSiwRrxAYWOnsgeTpA52v06Rq6kjmEA5lJJ15oN2HtGntlB2goqine7MCbAXsB95jwEvbq38L7rwK9o4krRZ6drgXXiNSPgYmJxdRMrWU07LnGuYE72HC27STEKTTOex6QL2hxFBnIW9k0JA3m3AmHTDTUWK4l2q1FW1lVSunE779MqxderTR2uhIC5BY7ywBza9cSgTy9S1rc0Nff6OloPKNj5s9vyj/MJGqjVEVG9DtHaFSlZ8itSsufU51J3kDcRumjz+1daZAyvTzIekg6jusZzPKB6l0pmwo1GpozffuTqOoaS3bR3Gno+HKuON1YWI7N0lt49nGVbc3/AF93QTGhqzIB6Cgs3Qx3L3Sed/XmnbUUw9+02tM2xgELIdajAVah/M50XuiUGvjq3VSpjvsZbYnGImY8obcVWcEBaWcb7hlGvYZbg8U1U5alBkA5wZirDMCLWtx+Uq2y5XD1CDY5DYg2INt4mvZV+RS5uci3J33yjfHikTGi692haYBJAAJ1J6e2ZsfXpUrVauhW4U6k87eAB0zUZzdtUsxoD++U92sSz2e+UWOIxlE1KBqZlZgWpXBABYAWbgDqNDLH5KrWym/KYchuj0l943TL5UC6Uh04il8Zl2njQtfl0uOSfkK46UNird59wmbdscdURMX4rsQlFHr2JUlAatr2GYHnjTfbomzZmFppSUUvRIzA8Tm1ub8Zw9qHnY0/3dIA9RW1xO9s/SjT/wDmn+kSwx2kVjz5ey7zhQwTMMxBIW+pA4znYfZ+StWZatmqgnLYXU7g9r62g2wtuTqjfSe/6W0YTThsMBUepe5e2ttygaAdUqR3cbvn3NsvZoohucXdzmd23sfhxjUMHlq1Kl/Ty6dGUWmkHrgLy0xOeW/qNE2dfWXxnUrbRss4terlGbo1lVHFZxrDDpPjiZlr4huEoatwimtA7ezMXmFjvm4meWpbTFM3m/Z+2eUMlrEuveSJnklV8r8l6ufFUxlIs4JOhAC6/CfUlM+QbF2mtJs2ZQe2ezwvl7h1QmpUFx90aseySGfF68GYdvYxqWGqMhUOFspbcGYhQT339k87jfK5Dlam4KtbKb2vfhbpmPGeUArslJ9VDcow33yghAf1EH9MtkTuq8nsC1NL1GLO/OOgG/UX0vf3CdtTMVGrNSPIqYlMylRxt4y9ZRmjh5TwplFB0aqy5SXKlQb20Fjf3zPtHDVa1EowQMWQixNrA3N79k3pUufaR3S1Yb6k81uw7dwzVaYCekKiMLm246+Msp0jy9RzbKyoF67b5qKwrFJGcxFMGDw7DE1nI5rBApuNbDXThJgsKwxVdyOawphTprlGs6GWSKJzmf4pm8oKBfDuFvew3b940mrZVcFABwAHunL8pMXai6o1mym2tvfOF/Z+z8q+diFtuJ3t0gdgnO92v+ae/nO2wSvJuFLBHDMF1a3SBOiJUxIYG1+F+gbzr7BNs4zpm3N2nUz1aNNVYkOtVjbRVF956ZXgcKKhxSsNHqsp/aNZ3IjRTfVrGoj/AFvJV6n9HVpuPrKVqTG28BhkN+OhncGOpoAjOqkKuhIBtbSaq1IG+gN9+7Xtlb4ZW9JFJ6SoJ98UuXaY5cwy7aa2Hc/l09tpowxACj8q+H8GWVsOGXKwuDpaVBCKo05gQa/muRbu8ZXPV3dPq0xWELdsUmGFG0T9S3Z8ROVgq9jOltQ/Ut7PEThU6tpmR1y92lpTS85QxkJ2wRJY2LSBazTRgTap0ATifSZLXi4jaxPo6dcllvQYnavPNjpJPIvXYneZI1M24mFwanmsLjusZ0dn4RaVQOOdYEAMARroeExYbMDqQRY8LGbExAjVUtSv2lgaNUlsgViLXXm+2w0vOdhtnInDMekzZVxA4SlXkyyhLkxwo3qzqfysR7t0FXltMtd7Dpt8LRhVgzzMStrztDFH7yH9y+Gk0U9p4g6HIP1N/wAZjWtHGIlmVuGta+JJ5rUl1vuY/KN9IYi9jUUeqn/ImZ1xkrOJ1mdUk5Q2VcdiOFa3+GkentbELvem/ahXXtVphOKg5ea17MW6lDbWIvzhRYdAzqe83E5+0/KmqFKtR9Fgxa91sGBCkgWPARBi5n2pXvSYdNvERGd7LE7kfy1zLapRVhu/gaTRsryxoU9OQ39hPZqJ51sNcDra3ujnAZKig68dI0426zlMbPd0/wC0KluFKp1AAHd1S2l5coT9lVH6SZ5Iraoh7fCbRUO+JypiZiHpqPlvQNwVrLY/+pjfr5t5e3lXh95Zh20qg/2zyZxRiGsTJ1GdT1DeVmFJ+2UdoceKy3/yjD2+3p988czGQoD6QB7ReXqJqe0TyioG1q9M/qWMu36BOlan+5RPEJZb207O6QgHeAe0COoanvPpOkd1Smf1L844xKfiU9hBnz0U1/Cv7REOGpn7i9wjqLb3G28WooklgBccR+ITzR2inFl7xOcKCDcq9wiNTF/RHcJOoky6f0glvSXvEofaiX1Yd4mLIOgdwivhlO8DThYDXrjWRLWm0VOoI6tYr7SQb2HfMjUlH3R3RktbcJLFp2kn4hJKs3UO6SLXYpckdcAEz0sQT9068dPjGbF5d4buly5JhoEYGYzjtLqrH2aSHaQA1BDdFpmpSpbSIck51Lad2sQbk2t4WvNJxDcEbvEVMFLyto4mfzg21RuzQ/GK2OIHoNfhp8pKkptEhEyU8S5Hoe+2vtEYVX4oP3CSimu14bTHylTgg9rSxHqcVUe0n4RSUvySjaLfVntHjGPKcCo9h+cy47Pk5xU6jcCPfeWI3WI3IU5oiA88XMUK2l24cAJViEPSfdO8cOs8umKwaotuGabC04OzKZNTViNDuM6xw9/vP7DOOUbueXK/LDaUDBfnqfu/iE4EWsbntZvnM7M1C0xZV9GL+b2M3zjNgV3antLH4xsUJIvvEAcDiO8RVwCDcq91/GK+AU/dXtsI2NjNiEuOcNTbeOEPKp+Je8RVwKA3Ci/ZG81T8K9wjY2A1l4Ed4lRxaDey94lvm69C9wkGGUbgO4RsuynzpDuYGV+eC+gY9imbAsVpbg2ZnrngjHuHjFNRsp5ttOLD4TSREIixzuVq/hPcD77wzoXkmtXotsYw195YdhtHGBUHW7esSY1JSON+2Wy5TusmyyGmDvEEgaYZUPTHLLYcGJPuE2ATJccqOnIfGarxIYCMoihpM8yLLCMsqDRwZA5YQ55XDCLM0ybS9AesPjNFpl2gNF9YeBlx5ax5IWsR1CZ8VUzNeX1Br7Jmb0p6Ija3SfiW7PX6w+qfETpic7A/aHs+InSE4Zzuz2kd5M0maKYTMOdCGMhYxOUkJgNATAbyWhREhgywEShSYbwlICsAAxSY1tIMsoWRhIyxALwqGSAiGBQscSSTplys8mEg3ySTCKG+1/R/umkSSSyGEYSSTIIjCSSSQywySSBxMu09y+sPAySS48rjyoqb/ZM7ekOySSemPhdJ+Jo2f8AaN2fEToPJJPPnyznyiwtJJMsEgEEkCwRJJIDwGCSBGiEwyShL6RCdZJIUYhkklCXhkkmx//Z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4221956"/>
            <a:ext cx="9144000" cy="1028700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742950" indent="-742950" algn="ctr" fontAlgn="auto">
              <a:spcAft>
                <a:spcPts val="0"/>
              </a:spcAft>
              <a:defRPr/>
            </a:pPr>
            <a:r>
              <a:rPr lang="en-US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People going out – leave a person</a:t>
            </a:r>
          </a:p>
        </p:txBody>
      </p:sp>
      <p:pic>
        <p:nvPicPr>
          <p:cNvPr id="26629" name="Picture 4" descr="http://www.howpilgrim.com/images/iquitemyjo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2363" y="1063229"/>
            <a:ext cx="4211636" cy="3158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0984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3" name="Picture 2" descr="http://media4.jimcarroll.com/wp-content/uploads/2010/01/2010Question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932" y="6223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5384800" y="205979"/>
            <a:ext cx="3606799" cy="3485488"/>
          </a:xfrm>
        </p:spPr>
        <p:txBody>
          <a:bodyPr rtlCol="0"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000" b="1" spc="150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You Only Get Answers to </a:t>
            </a:r>
            <a:br>
              <a:rPr lang="en-US" sz="4000" b="1" spc="150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r>
              <a:rPr lang="en-US" sz="4000" b="1" spc="150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the Questions You Ask</a:t>
            </a:r>
            <a:endParaRPr lang="en-US" sz="4000" b="1" spc="150" dirty="0">
              <a:ln w="11430"/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2991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73201"/>
            <a:ext cx="8229600" cy="32907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Am I investing in myself?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Am I genuinely interested in others?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Am I doing what I love and loving what I do? N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Am I investing my time with the right people?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Am I staying in my strength zone?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Am I taking others to a higher level? 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Am I taking care of today?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Am I taking time to think?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Am I developing other leaders?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Am I pleasing God? </a:t>
            </a:r>
          </a:p>
          <a:p>
            <a:endParaRPr lang="en-US" dirty="0" smtClean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46617"/>
            <a:ext cx="6519333" cy="85725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Questions to Ask Yourself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7509741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3" descr="LG Larg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28600"/>
            <a:ext cx="3924300" cy="462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1" name="Picture 4" descr="http://www.cocodesign.com/files/0000/0389/Facebook-Silhouette_normal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3200400"/>
            <a:ext cx="1905000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ubtitle 2"/>
          <p:cNvSpPr txBox="1">
            <a:spLocks/>
          </p:cNvSpPr>
          <p:nvPr/>
        </p:nvSpPr>
        <p:spPr>
          <a:xfrm>
            <a:off x="5822950" y="4286250"/>
            <a:ext cx="1981200" cy="285750"/>
          </a:xfrm>
          <a:prstGeom prst="rect">
            <a:avLst/>
          </a:prstGeom>
        </p:spPr>
        <p:txBody>
          <a:bodyPr>
            <a:normAutofit fontScale="47500" lnSpcReduction="20000"/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200" b="1" spc="300" dirty="0">
                <a:latin typeface="+mn-lt"/>
                <a:cs typeface="+mn-cs"/>
              </a:rPr>
              <a:t>John Doe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100638" y="457200"/>
            <a:ext cx="3429000" cy="2243138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400" b="1" dirty="0">
                <a:latin typeface="+mj-lt"/>
                <a:ea typeface="+mj-ea"/>
                <a:cs typeface="+mj-cs"/>
              </a:rPr>
              <a:t>Thank You</a:t>
            </a:r>
          </a:p>
        </p:txBody>
      </p:sp>
      <p:pic>
        <p:nvPicPr>
          <p:cNvPr id="8" name="Picture 7" descr="ECFC Larg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24401" y="269989"/>
            <a:ext cx="4073932" cy="4587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167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Daily Minute With Maxwell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3229"/>
            <a:ext cx="8229600" cy="3531394"/>
          </a:xfrm>
        </p:spPr>
        <p:txBody>
          <a:bodyPr/>
          <a:lstStyle/>
          <a:p>
            <a:r>
              <a:rPr lang="en-US" dirty="0" smtClean="0">
                <a:hlinkClick r:id="rId2"/>
              </a:rPr>
              <a:t>www.johnmaxwellteam.com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3067" y="1845733"/>
            <a:ext cx="6180666" cy="3020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3523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August 11-12, 2016</a:t>
            </a:r>
          </a:p>
          <a:p>
            <a:r>
              <a:rPr lang="en-US" b="1" dirty="0" smtClean="0"/>
              <a:t>450 sites</a:t>
            </a:r>
          </a:p>
          <a:p>
            <a:r>
              <a:rPr lang="en-US" b="1" dirty="0" smtClean="0"/>
              <a:t>John Maxwell, Melinda Gates, Bishop T.D. Jakes, and many others</a:t>
            </a:r>
          </a:p>
          <a:p>
            <a:r>
              <a:rPr lang="en-US" b="1" dirty="0" smtClean="0"/>
              <a:t>Register by 6/28 = $199 single – goes up to $209</a:t>
            </a:r>
          </a:p>
          <a:p>
            <a:r>
              <a:rPr lang="en-US" b="1" dirty="0" smtClean="0"/>
              <a:t>Or get a group of 10 = $169 </a:t>
            </a:r>
          </a:p>
          <a:p>
            <a:r>
              <a:rPr lang="en-US" b="1" dirty="0" smtClean="0"/>
              <a:t>www.willowcreek.com/summit</a:t>
            </a:r>
            <a:endParaRPr lang="en-US" b="1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546101"/>
            <a:ext cx="8229600" cy="131445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Willow Creek Global </a:t>
            </a:r>
            <a:br>
              <a:rPr lang="en-US" dirty="0" smtClean="0"/>
            </a:br>
            <a:r>
              <a:rPr lang="en-US" dirty="0" smtClean="0"/>
              <a:t>Leadership Summit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875176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s://encrypted-tbn1.gstatic.com/images?q=tbn:ANd9GcRMEt44XSRIvoASNc0bWom3bHrpN0uwwbL5a6U7Tle9o6kHSNz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171450"/>
            <a:ext cx="2857500" cy="1421607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42900"/>
            <a:ext cx="4114800" cy="651272"/>
          </a:xfrm>
          <a:ln>
            <a:solidFill>
              <a:schemeClr val="tx2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3600" dirty="0" smtClean="0"/>
              <a:t>Action Steps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57300"/>
            <a:ext cx="8305800" cy="3714750"/>
          </a:xfrm>
        </p:spPr>
        <p:txBody>
          <a:bodyPr>
            <a:noAutofit/>
          </a:bodyPr>
          <a:lstStyle/>
          <a:p>
            <a:r>
              <a:rPr lang="en-US" sz="2000" dirty="0" smtClean="0"/>
              <a:t>Continue to make a study of leadership </a:t>
            </a:r>
          </a:p>
          <a:p>
            <a:r>
              <a:rPr lang="en-US" sz="2000" dirty="0" smtClean="0"/>
              <a:t>Find good books on leadership, podcasts  ( John Maxwell, Bob </a:t>
            </a:r>
            <a:r>
              <a:rPr lang="en-US" sz="2000" dirty="0" err="1" smtClean="0"/>
              <a:t>Heilig</a:t>
            </a:r>
            <a:r>
              <a:rPr lang="en-US" sz="2000" dirty="0" smtClean="0"/>
              <a:t>,  MichaelHyatt.com. Download apps for podcasts.. Most are free .. Go to IPhone under “podcasts”)	</a:t>
            </a:r>
          </a:p>
          <a:p>
            <a:r>
              <a:rPr lang="en-US" sz="2000" dirty="0" smtClean="0"/>
              <a:t>Create a growth environment for leaders to develop	and build relationships ( acknowledging leaders on Face Book and in newsletters, setting up social events </a:t>
            </a:r>
            <a:r>
              <a:rPr lang="is-IS" sz="2000" dirty="0" smtClean="0"/>
              <a:t>… pool party, back yard barbecue,  weekend retreat, ... )   </a:t>
            </a:r>
          </a:p>
          <a:p>
            <a:r>
              <a:rPr lang="is-IS" sz="2000" dirty="0" smtClean="0"/>
              <a:t>Help people feel a connectedness to the team , to you and to Shaklee.  jo</a:t>
            </a:r>
            <a:r>
              <a:rPr lang="en-US" sz="2000" dirty="0" smtClean="0"/>
              <a:t>					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64969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4754" name="Picture 2" descr="http://25.media.tumblr.com/8d9ca0510b9a26abb3359e71953fde50/tumblr_mijmsjqdXG1s0qsr3o1_5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8462"/>
            <a:ext cx="9144000" cy="530196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2563105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2016 Summer Session Coming Jun 30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04951"/>
            <a:ext cx="8229600" cy="33944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/>
              <a:t>Session 1 -- June 30 –  Virtual In-Home Event</a:t>
            </a:r>
          </a:p>
          <a:p>
            <a:pPr marL="0" indent="0">
              <a:buNone/>
            </a:pPr>
            <a:r>
              <a:rPr lang="en-US" sz="2400" dirty="0" smtClean="0"/>
              <a:t>Session 2 – July 7	Branding yourself/ Building a Business on FB</a:t>
            </a:r>
          </a:p>
          <a:p>
            <a:pPr marL="0" indent="0">
              <a:buNone/>
            </a:pPr>
            <a:r>
              <a:rPr lang="en-US" sz="2400" dirty="0" smtClean="0"/>
              <a:t>Session 3 – July 14 Face Book Events and Health Chats</a:t>
            </a:r>
          </a:p>
          <a:p>
            <a:pPr marL="0" indent="0">
              <a:buNone/>
            </a:pPr>
            <a:r>
              <a:rPr lang="en-US" sz="2400" dirty="0" smtClean="0"/>
              <a:t>Session 4 – July 21  Taking It Offline: Appointments, 3-way calls 							and Coffee </a:t>
            </a:r>
            <a:r>
              <a:rPr lang="en-US" sz="2400" dirty="0"/>
              <a:t>D</a:t>
            </a:r>
            <a:r>
              <a:rPr lang="en-US" sz="2400" dirty="0" smtClean="0"/>
              <a:t>ates</a:t>
            </a:r>
          </a:p>
          <a:p>
            <a:pPr marL="0" indent="0">
              <a:buNone/>
            </a:pPr>
            <a:r>
              <a:rPr lang="en-US" sz="2400" dirty="0" smtClean="0"/>
              <a:t>Session 5 – July 28  Cold Market and Studio Pack Approaches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509836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9067" y="0"/>
            <a:ext cx="6874933" cy="4995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7737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56267"/>
            <a:ext cx="8229600" cy="1727200"/>
          </a:xfrm>
          <a:ln>
            <a:solidFill>
              <a:schemeClr val="accent5">
                <a:lumMod val="75000"/>
              </a:schemeClr>
            </a:solidFill>
          </a:ln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Access to Shaklee Star Achiever Registration and Lounge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Shaklee Star Achiever Gifts and recognition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VIP Seating during General Sessions at Orlando Global Conference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Shaklee Star Reception 						</a:t>
            </a:r>
            <a:r>
              <a:rPr lang="en-US" dirty="0" err="1" smtClean="0">
                <a:solidFill>
                  <a:schemeClr val="tx1"/>
                </a:solidFill>
              </a:rPr>
              <a:t>becky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37067"/>
            <a:ext cx="8229600" cy="123613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June – Last Month to Qualify for Star Achiever Status at </a:t>
            </a:r>
            <a:br>
              <a:rPr lang="en-US" sz="2800" dirty="0" smtClean="0"/>
            </a:br>
            <a:r>
              <a:rPr lang="en-US" sz="2800" dirty="0" smtClean="0"/>
              <a:t>Orlando Global Conference  August 3-7, 2016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3386668"/>
            <a:ext cx="80772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TO QUALIFY –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Advance in rank by June 30, 2016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Qualify for Wall of Honor between July 2015 and June 2016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Earn at least 125 incentive trip points between January and June 2016.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9975299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00501" r="-100501"/>
          <a:stretch>
            <a:fillRect/>
          </a:stretch>
        </p:blipFill>
        <p:spPr>
          <a:xfrm>
            <a:off x="-2827867" y="423333"/>
            <a:ext cx="10972800" cy="4323697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639734" y="812403"/>
            <a:ext cx="4047066" cy="3149997"/>
          </a:xfrm>
          <a:ln>
            <a:solidFill>
              <a:schemeClr val="accent5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800" dirty="0" smtClean="0"/>
              <a:t>All the special Star Achiever gifts from Cleveland Global Conference </a:t>
            </a:r>
            <a:br>
              <a:rPr lang="en-US" sz="2800" dirty="0" smtClean="0"/>
            </a:br>
            <a:r>
              <a:rPr lang="en-US" sz="2800" dirty="0" smtClean="0"/>
              <a:t>Photo by  Stephanie Bruce</a:t>
            </a:r>
            <a:endParaRPr lang="en-US" sz="2800" dirty="0"/>
          </a:p>
        </p:txBody>
      </p:sp>
      <p:sp>
        <p:nvSpPr>
          <p:cNvPr id="2" name="TextBox 1"/>
          <p:cNvSpPr txBox="1"/>
          <p:nvPr/>
        </p:nvSpPr>
        <p:spPr>
          <a:xfrm>
            <a:off x="8009467" y="3962400"/>
            <a:ext cx="8974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becky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12359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06398" y="1803400"/>
            <a:ext cx="8229600" cy="2599267"/>
          </a:xfrm>
        </p:spPr>
        <p:txBody>
          <a:bodyPr>
            <a:no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 First time  --because </a:t>
            </a:r>
            <a:r>
              <a:rPr lang="en-US" dirty="0">
                <a:solidFill>
                  <a:schemeClr val="tx1"/>
                </a:solidFill>
              </a:rPr>
              <a:t>of 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daily activity, by the end of the month I gained two new customers</a:t>
            </a:r>
            <a:r>
              <a:rPr lang="en-US" dirty="0" smtClean="0">
                <a:solidFill>
                  <a:schemeClr val="tx1"/>
                </a:solidFill>
              </a:rPr>
              <a:t>.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  </a:t>
            </a:r>
            <a:r>
              <a:rPr lang="en-US" dirty="0">
                <a:solidFill>
                  <a:schemeClr val="tx1"/>
                </a:solidFill>
              </a:rPr>
              <a:t>June </a:t>
            </a:r>
            <a:r>
              <a:rPr lang="en-US" dirty="0" smtClean="0">
                <a:solidFill>
                  <a:schemeClr val="tx1"/>
                </a:solidFill>
              </a:rPr>
              <a:t>is sometimes a </a:t>
            </a:r>
            <a:r>
              <a:rPr lang="en-US" dirty="0">
                <a:solidFill>
                  <a:schemeClr val="tx1"/>
                </a:solidFill>
              </a:rPr>
              <a:t>slow month with school ending </a:t>
            </a:r>
            <a:r>
              <a:rPr lang="en-US" dirty="0" smtClean="0">
                <a:solidFill>
                  <a:schemeClr val="tx1"/>
                </a:solidFill>
              </a:rPr>
              <a:t>and </a:t>
            </a:r>
            <a:r>
              <a:rPr lang="en-US" dirty="0">
                <a:solidFill>
                  <a:schemeClr val="tx1"/>
                </a:solidFill>
              </a:rPr>
              <a:t>summer breaks. Every </a:t>
            </a:r>
            <a:r>
              <a:rPr lang="en-US" dirty="0" smtClean="0">
                <a:solidFill>
                  <a:schemeClr val="tx1"/>
                </a:solidFill>
              </a:rPr>
              <a:t>day, </a:t>
            </a:r>
            <a:r>
              <a:rPr lang="en-US" dirty="0">
                <a:solidFill>
                  <a:schemeClr val="tx1"/>
                </a:solidFill>
              </a:rPr>
              <a:t>I highlight a product I've either used that day, or a product that I love and want to bring attention to. </a:t>
            </a:r>
          </a:p>
          <a:p>
            <a:r>
              <a:rPr lang="en-US" dirty="0">
                <a:solidFill>
                  <a:schemeClr val="tx1"/>
                </a:solidFill>
              </a:rPr>
              <a:t>Then I write a little bit about the product and use a </a:t>
            </a:r>
            <a:r>
              <a:rPr lang="en-US" dirty="0" smtClean="0">
                <a:solidFill>
                  <a:schemeClr val="tx1"/>
                </a:solidFill>
              </a:rPr>
              <a:t>bit.ly </a:t>
            </a:r>
            <a:r>
              <a:rPr lang="en-US" dirty="0">
                <a:solidFill>
                  <a:schemeClr val="tx1"/>
                </a:solidFill>
              </a:rPr>
              <a:t>link so I can track how many clicks have been used that day.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26532" y="490670"/>
            <a:ext cx="5842001" cy="880930"/>
          </a:xfrm>
          <a:ln>
            <a:solidFill>
              <a:schemeClr val="accent5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800" dirty="0" smtClean="0"/>
              <a:t>30 Days of Shaklee ..Michelle Parrott</a:t>
            </a:r>
            <a:endParaRPr lang="en-US" sz="2800" dirty="0"/>
          </a:p>
        </p:txBody>
      </p:sp>
      <p:pic>
        <p:nvPicPr>
          <p:cNvPr id="4" name="Picture 3" descr="MIchelle and Jesse Parrot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2132" y="160865"/>
            <a:ext cx="1642535" cy="1642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1461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21734" y="897467"/>
            <a:ext cx="8229600" cy="3353601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hlinkClick r:id="rId2"/>
              </a:rPr>
              <a:t>bit.ly</a:t>
            </a:r>
            <a:r>
              <a:rPr lang="en-US" dirty="0">
                <a:solidFill>
                  <a:schemeClr val="tx1"/>
                </a:solidFill>
              </a:rPr>
              <a:t> is a website that shortens your long website links:</a:t>
            </a:r>
          </a:p>
          <a:p>
            <a:r>
              <a:rPr lang="en-US" dirty="0">
                <a:solidFill>
                  <a:schemeClr val="tx1"/>
                </a:solidFill>
              </a:rPr>
              <a:t>Example: 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Long link for </a:t>
            </a:r>
            <a:r>
              <a:rPr lang="en-US" dirty="0" err="1">
                <a:solidFill>
                  <a:schemeClr val="tx1"/>
                </a:solidFill>
              </a:rPr>
              <a:t>Enfusing</a:t>
            </a:r>
            <a:r>
              <a:rPr lang="en-US" dirty="0">
                <a:solidFill>
                  <a:schemeClr val="tx1"/>
                </a:solidFill>
              </a:rPr>
              <a:t> Mineral Mask: </a:t>
            </a:r>
            <a:r>
              <a:rPr lang="en-US" dirty="0">
                <a:solidFill>
                  <a:schemeClr val="tx1"/>
                </a:solidFill>
                <a:hlinkClick r:id="rId3"/>
              </a:rPr>
              <a:t>https://michelleparrott.myshaklee.com/us/en/shop/healthybeauty/enfuselleskincare/product-_p_infusing-mineral-masquep?g=specialtytreatments</a:t>
            </a: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                         								</a:t>
            </a:r>
            <a:r>
              <a:rPr lang="en-US" dirty="0" err="1" smtClean="0">
                <a:solidFill>
                  <a:schemeClr val="tx1"/>
                </a:solidFill>
              </a:rPr>
              <a:t>michelle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​</a:t>
            </a:r>
            <a:r>
              <a:rPr lang="en-US" dirty="0" err="1">
                <a:solidFill>
                  <a:schemeClr val="tx1"/>
                </a:solidFill>
              </a:rPr>
              <a:t>Bit.ly</a:t>
            </a:r>
            <a:r>
              <a:rPr lang="en-US" dirty="0">
                <a:solidFill>
                  <a:schemeClr val="tx1"/>
                </a:solidFill>
              </a:rPr>
              <a:t> link for Mask: </a:t>
            </a:r>
            <a:r>
              <a:rPr lang="en-US" dirty="0">
                <a:solidFill>
                  <a:schemeClr val="tx1"/>
                </a:solidFill>
                <a:hlinkClick r:id="rId4"/>
              </a:rPr>
              <a:t>http://bit.ly/InfusingMineralMask</a:t>
            </a: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       </a:t>
            </a:r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1" y="169333"/>
            <a:ext cx="2692400" cy="728134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Bit.ly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815376"/>
            <a:ext cx="9144000" cy="1700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9409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53957" r="-53957"/>
          <a:stretch>
            <a:fillRect/>
          </a:stretch>
        </p:blipFill>
        <p:spPr>
          <a:xfrm>
            <a:off x="-3098800" y="237067"/>
            <a:ext cx="15900399" cy="4594630"/>
          </a:xfrm>
        </p:spPr>
      </p:pic>
    </p:spTree>
    <p:extLst>
      <p:ext uri="{BB962C8B-B14F-4D97-AF65-F5344CB8AC3E}">
        <p14:creationId xmlns:p14="http://schemas.microsoft.com/office/powerpoint/2010/main" val="19655273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66454"/>
            <a:ext cx="8229600" cy="33595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Day 4: Infusing Mineral Mask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tx1"/>
                </a:solidFill>
              </a:rPr>
              <a:t>	I </a:t>
            </a:r>
            <a:r>
              <a:rPr lang="en-US" dirty="0">
                <a:solidFill>
                  <a:schemeClr val="tx1"/>
                </a:solidFill>
              </a:rPr>
              <a:t>am in LOVE with how this makes my skin feel &amp; look! Clinically proven, purified, hypoallergenic clay formula unclogs pores and lifts away impurities, leaving a luminous complexion that looks dramatically smoother, conditioned, and refreshed</a:t>
            </a:r>
            <a:r>
              <a:rPr lang="en-US" dirty="0" smtClean="0">
                <a:solidFill>
                  <a:schemeClr val="tx1"/>
                </a:solidFill>
              </a:rPr>
              <a:t>.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Contains triple-patented Vital Repair+® Complex to protect against free radical damage. Perfect for all skin types!! You don't want to miss out on this product!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tx1"/>
                </a:solidFill>
              </a:rPr>
              <a:t>	Get </a:t>
            </a:r>
            <a:r>
              <a:rPr lang="en-US" dirty="0">
                <a:solidFill>
                  <a:schemeClr val="tx1"/>
                </a:solidFill>
              </a:rPr>
              <a:t>yours here: </a:t>
            </a:r>
            <a:r>
              <a:rPr lang="en-US" dirty="0">
                <a:solidFill>
                  <a:schemeClr val="tx1"/>
                </a:solidFill>
                <a:hlinkClick r:id="rId2"/>
              </a:rPr>
              <a:t>http://bit.ly/</a:t>
            </a:r>
            <a:r>
              <a:rPr lang="en-US" dirty="0" smtClean="0">
                <a:solidFill>
                  <a:schemeClr val="tx1"/>
                </a:solidFill>
                <a:hlinkClick r:id="rId2"/>
              </a:rPr>
              <a:t>InfusingMineralMask</a:t>
            </a:r>
            <a:endParaRPr lang="en-US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609204"/>
            <a:ext cx="6959600" cy="660796"/>
          </a:xfrm>
          <a:ln>
            <a:solidFill>
              <a:schemeClr val="accent5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3200" dirty="0" smtClean="0"/>
              <a:t>Michelle Parrott 30 Days of Shaklee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5575602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39622</TotalTime>
  <Words>808</Words>
  <Application>Microsoft Office PowerPoint</Application>
  <PresentationFormat>On-screen Show (16:9)</PresentationFormat>
  <Paragraphs>151</Paragraphs>
  <Slides>29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4" baseType="lpstr">
      <vt:lpstr>Arial</vt:lpstr>
      <vt:lpstr>Calibri</vt:lpstr>
      <vt:lpstr>Times New Roman</vt:lpstr>
      <vt:lpstr>Wingdings</vt:lpstr>
      <vt:lpstr>Office Theme</vt:lpstr>
      <vt:lpstr>Shaklee Special Cash for Orlando Global Conference Incentive </vt:lpstr>
      <vt:lpstr>Monday Wellness Webinars </vt:lpstr>
      <vt:lpstr>PowerPoint Presentation</vt:lpstr>
      <vt:lpstr>June – Last Month to Qualify for Star Achiever Status at  Orlando Global Conference  August 3-7, 2016</vt:lpstr>
      <vt:lpstr>All the special Star Achiever gifts from Cleveland Global Conference  Photo by  Stephanie Bruce</vt:lpstr>
      <vt:lpstr>30 Days of Shaklee ..Michelle Parrott</vt:lpstr>
      <vt:lpstr>Bit.ly</vt:lpstr>
      <vt:lpstr>PowerPoint Presentation</vt:lpstr>
      <vt:lpstr>Michelle Parrott 30 Days of Shaklee</vt:lpstr>
      <vt:lpstr>Journey to Executive Coordinator A Study of Leadership, Personal Development and People</vt:lpstr>
      <vt:lpstr>John Maxwell on Leadership  </vt:lpstr>
      <vt:lpstr>Our Training Team </vt:lpstr>
      <vt:lpstr>The Dream Plan Rewards Us in 2 Ways:</vt:lpstr>
      <vt:lpstr>Leadership Gold </vt:lpstr>
      <vt:lpstr>John Maxwell – Leadership </vt:lpstr>
      <vt:lpstr>Law of the Lid</vt:lpstr>
      <vt:lpstr>Law of Process</vt:lpstr>
      <vt:lpstr>The toughest person to lead is yourself</vt:lpstr>
      <vt:lpstr>Be a Connector, Not Just a Climber</vt:lpstr>
      <vt:lpstr>People Quit People, Not Companies</vt:lpstr>
      <vt:lpstr>People Quit People, Not Companies</vt:lpstr>
      <vt:lpstr>You Only Get Answers to  the Questions You Ask</vt:lpstr>
      <vt:lpstr>Questions to Ask Yourself</vt:lpstr>
      <vt:lpstr>PowerPoint Presentation</vt:lpstr>
      <vt:lpstr>Daily Minute With Maxwell</vt:lpstr>
      <vt:lpstr>Willow Creek Global  Leadership Summit </vt:lpstr>
      <vt:lpstr>Action Steps</vt:lpstr>
      <vt:lpstr>PowerPoint Presentation</vt:lpstr>
      <vt:lpstr>2016 Summer Session Coming Jun 30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Journey to Executive Coordinator</dc:title>
  <dc:creator>Barbara Lagoni</dc:creator>
  <cp:lastModifiedBy>Rebecca Choate</cp:lastModifiedBy>
  <cp:revision>220</cp:revision>
  <cp:lastPrinted>2016-06-01T20:27:54Z</cp:lastPrinted>
  <dcterms:created xsi:type="dcterms:W3CDTF">2016-02-13T21:09:56Z</dcterms:created>
  <dcterms:modified xsi:type="dcterms:W3CDTF">2016-06-09T13:18:53Z</dcterms:modified>
</cp:coreProperties>
</file>