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handoutMasterIdLst>
    <p:handoutMasterId r:id="rId33"/>
  </p:handoutMasterIdLst>
  <p:sldIdLst>
    <p:sldId id="328" r:id="rId2"/>
    <p:sldId id="394" r:id="rId3"/>
    <p:sldId id="340" r:id="rId4"/>
    <p:sldId id="355" r:id="rId5"/>
    <p:sldId id="356" r:id="rId6"/>
    <p:sldId id="256" r:id="rId7"/>
    <p:sldId id="342" r:id="rId8"/>
    <p:sldId id="369" r:id="rId9"/>
    <p:sldId id="370" r:id="rId10"/>
    <p:sldId id="371" r:id="rId11"/>
    <p:sldId id="372" r:id="rId12"/>
    <p:sldId id="373" r:id="rId13"/>
    <p:sldId id="374" r:id="rId14"/>
    <p:sldId id="375" r:id="rId15"/>
    <p:sldId id="391" r:id="rId16"/>
    <p:sldId id="376" r:id="rId17"/>
    <p:sldId id="377" r:id="rId18"/>
    <p:sldId id="378" r:id="rId19"/>
    <p:sldId id="380" r:id="rId20"/>
    <p:sldId id="379" r:id="rId21"/>
    <p:sldId id="389" r:id="rId22"/>
    <p:sldId id="390" r:id="rId23"/>
    <p:sldId id="384" r:id="rId24"/>
    <p:sldId id="393" r:id="rId25"/>
    <p:sldId id="381" r:id="rId26"/>
    <p:sldId id="382" r:id="rId27"/>
    <p:sldId id="392" r:id="rId28"/>
    <p:sldId id="383" r:id="rId29"/>
    <p:sldId id="385" r:id="rId30"/>
    <p:sldId id="387" r:id="rId3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794" autoAdjust="0"/>
  </p:normalViewPr>
  <p:slideViewPr>
    <p:cSldViewPr snapToGrid="0" snapToObjects="1">
      <p:cViewPr varScale="1">
        <p:scale>
          <a:sx n="139" d="100"/>
          <a:sy n="139" d="100"/>
        </p:scale>
        <p:origin x="804" y="12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C4EF7D7-9C68-E943-9BEB-436ECE175B66}" type="datetimeFigureOut">
              <a:rPr lang="en-US" smtClean="0"/>
              <a:t>5/29/2016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728C8ED-6454-DC40-AA81-40AF166E5360}" type="slidenum">
              <a:rPr lang="en-US" smtClean="0"/>
              <a:t>‹#›</a:t>
            </a:fld>
            <a:endParaRPr lang="en-US"/>
          </a:p>
        </p:txBody>
      </p:sp>
    </p:spTree>
    <p:extLst>
      <p:ext uri="{BB962C8B-B14F-4D97-AF65-F5344CB8AC3E}">
        <p14:creationId xmlns:p14="http://schemas.microsoft.com/office/powerpoint/2010/main" val="38535684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F66D18-E5BC-CF4A-AC0C-BAB8C8267B32}" type="datetimeFigureOut">
              <a:rPr lang="en-US" smtClean="0"/>
              <a:t>5/29/2016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A407D1-7675-4B4C-B7BB-FBAAAEE09101}" type="slidenum">
              <a:rPr lang="en-US" smtClean="0"/>
              <a:t>‹#›</a:t>
            </a:fld>
            <a:endParaRPr lang="en-US"/>
          </a:p>
        </p:txBody>
      </p:sp>
    </p:spTree>
    <p:extLst>
      <p:ext uri="{BB962C8B-B14F-4D97-AF65-F5344CB8AC3E}">
        <p14:creationId xmlns:p14="http://schemas.microsoft.com/office/powerpoint/2010/main" val="398739996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97" name="Shape 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83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Shape 23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38" name="Shape 2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4536537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32" name="Shape 2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23322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Shape 24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44" name="Shape 2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42171660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50" name="Shape 2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944223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Shape 28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87" name="Shape 28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642344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23852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84" name="Shape 1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62825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92" name="Shape 1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004608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05" name="Shape 2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184764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12" name="Shape 2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968351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98" name="Shape 19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99" name="Shape 199"/>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16</a:t>
            </a:fld>
            <a:endParaRPr lang="en-US"/>
          </a:p>
        </p:txBody>
      </p:sp>
    </p:spTree>
    <p:extLst>
      <p:ext uri="{BB962C8B-B14F-4D97-AF65-F5344CB8AC3E}">
        <p14:creationId xmlns:p14="http://schemas.microsoft.com/office/powerpoint/2010/main" val="15608650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Shape 22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26" name="Shape 2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510954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19" name="Shape 21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309030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F5F8B96-DCF3-6847-8731-62B5C65B3CD8}" type="datetimeFigureOut">
              <a:rPr lang="en-US" smtClean="0"/>
              <a:t>5/29/2016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1899364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5F8B96-DCF3-6847-8731-62B5C65B3CD8}" type="datetimeFigureOut">
              <a:rPr lang="en-US" smtClean="0"/>
              <a:t>5/29/2016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271587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5F8B96-DCF3-6847-8731-62B5C65B3CD8}" type="datetimeFigureOut">
              <a:rPr lang="en-US" smtClean="0"/>
              <a:t>5/29/2016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15988555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 name="Content Placeholder 2"/>
          <p:cNvSpPr>
            <a:spLocks noGrp="1"/>
          </p:cNvSpPr>
          <p:nvPr>
            <p:ph idx="1"/>
          </p:nvPr>
        </p:nvSpPr>
        <p:spPr>
          <a:xfrm>
            <a:off x="457200" y="1860557"/>
            <a:ext cx="8229600" cy="2734073"/>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812404"/>
            <a:ext cx="8229600" cy="85725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48878307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5F8B96-DCF3-6847-8731-62B5C65B3CD8}" type="datetimeFigureOut">
              <a:rPr lang="en-US" smtClean="0"/>
              <a:t>5/29/2016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479705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5F8B96-DCF3-6847-8731-62B5C65B3CD8}" type="datetimeFigureOut">
              <a:rPr lang="en-US" smtClean="0"/>
              <a:t>5/29/2016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333939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5F8B96-DCF3-6847-8731-62B5C65B3CD8}" type="datetimeFigureOut">
              <a:rPr lang="en-US" smtClean="0"/>
              <a:t>5/29/2016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3015632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F5F8B96-DCF3-6847-8731-62B5C65B3CD8}" type="datetimeFigureOut">
              <a:rPr lang="en-US" smtClean="0"/>
              <a:t>5/29/2016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186450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5F8B96-DCF3-6847-8731-62B5C65B3CD8}" type="datetimeFigureOut">
              <a:rPr lang="en-US" smtClean="0"/>
              <a:t>5/29/2016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3717532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5F8B96-DCF3-6847-8731-62B5C65B3CD8}" type="datetimeFigureOut">
              <a:rPr lang="en-US" smtClean="0"/>
              <a:t>5/29/2016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132677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5F8B96-DCF3-6847-8731-62B5C65B3CD8}" type="datetimeFigureOut">
              <a:rPr lang="en-US" smtClean="0"/>
              <a:t>5/29/2016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30555247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5F8B96-DCF3-6847-8731-62B5C65B3CD8}" type="datetimeFigureOut">
              <a:rPr lang="en-US" smtClean="0"/>
              <a:t>5/29/2016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3161500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0F5F8B96-DCF3-6847-8731-62B5C65B3CD8}" type="datetimeFigureOut">
              <a:rPr lang="en-US" smtClean="0"/>
              <a:t>5/29/2016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A062802-11E4-6F43-8D7E-B35662CCCD6D}" type="slidenum">
              <a:rPr lang="en-US" smtClean="0"/>
              <a:t>‹#›</a:t>
            </a:fld>
            <a:endParaRPr lang="en-US"/>
          </a:p>
        </p:txBody>
      </p:sp>
    </p:spTree>
    <p:extLst>
      <p:ext uri="{BB962C8B-B14F-4D97-AF65-F5344CB8AC3E}">
        <p14:creationId xmlns:p14="http://schemas.microsoft.com/office/powerpoint/2010/main" val="2609508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jpg"/><Relationship Id="rId7"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jp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91733"/>
            <a:ext cx="8229600" cy="3341563"/>
          </a:xfrm>
        </p:spPr>
        <p:txBody>
          <a:bodyPr/>
          <a:lstStyle/>
          <a:p>
            <a:pPr>
              <a:buFont typeface="Arial"/>
              <a:buChar char="•"/>
            </a:pPr>
            <a:r>
              <a:rPr lang="en-US" dirty="0" smtClean="0">
                <a:solidFill>
                  <a:schemeClr val="tx1"/>
                </a:solidFill>
              </a:rPr>
              <a:t>Face Book Mechanics   --   posting photos and graphics, apps,  Kristen</a:t>
            </a:r>
          </a:p>
          <a:p>
            <a:pPr marL="0" indent="0">
              <a:buNone/>
            </a:pPr>
            <a:r>
              <a:rPr lang="en-US" dirty="0" smtClean="0">
                <a:solidFill>
                  <a:schemeClr val="tx1"/>
                </a:solidFill>
              </a:rPr>
              <a:t>	See also   Spring 2015  legacy and Leadership # 6  &amp; #7</a:t>
            </a:r>
          </a:p>
          <a:p>
            <a:pPr marL="0" indent="0">
              <a:buNone/>
            </a:pPr>
            <a:endParaRPr lang="en-US" dirty="0" smtClean="0">
              <a:solidFill>
                <a:schemeClr val="tx1"/>
              </a:solidFill>
            </a:endParaRPr>
          </a:p>
          <a:p>
            <a:pPr>
              <a:buFont typeface="Arial"/>
              <a:buChar char="•"/>
            </a:pPr>
            <a:r>
              <a:rPr lang="en-US" dirty="0" smtClean="0">
                <a:solidFill>
                  <a:schemeClr val="tx1"/>
                </a:solidFill>
              </a:rPr>
              <a:t>Face Book Events –  contests, </a:t>
            </a:r>
            <a:r>
              <a:rPr lang="en-US" dirty="0" err="1" smtClean="0">
                <a:solidFill>
                  <a:schemeClr val="tx1"/>
                </a:solidFill>
              </a:rPr>
              <a:t>give-aways</a:t>
            </a:r>
            <a:r>
              <a:rPr lang="en-US" dirty="0" smtClean="0">
                <a:solidFill>
                  <a:schemeClr val="tx1"/>
                </a:solidFill>
              </a:rPr>
              <a:t>        Ashley</a:t>
            </a:r>
          </a:p>
          <a:p>
            <a:pPr marL="0" indent="0">
              <a:buNone/>
            </a:pPr>
            <a:endParaRPr lang="en-US" dirty="0" smtClean="0">
              <a:solidFill>
                <a:schemeClr val="tx1"/>
              </a:solidFill>
            </a:endParaRPr>
          </a:p>
          <a:p>
            <a:pPr>
              <a:buFont typeface="Arial"/>
              <a:buChar char="•"/>
            </a:pPr>
            <a:r>
              <a:rPr lang="en-US" dirty="0" smtClean="0">
                <a:solidFill>
                  <a:schemeClr val="tx1"/>
                </a:solidFill>
              </a:rPr>
              <a:t>Taking conversations off-line , Face Book pages, </a:t>
            </a:r>
            <a:r>
              <a:rPr lang="en-US" dirty="0" err="1" smtClean="0">
                <a:solidFill>
                  <a:schemeClr val="tx1"/>
                </a:solidFill>
              </a:rPr>
              <a:t>FaceBook</a:t>
            </a:r>
            <a:r>
              <a:rPr lang="en-US" dirty="0" smtClean="0">
                <a:solidFill>
                  <a:schemeClr val="tx1"/>
                </a:solidFill>
              </a:rPr>
              <a:t> Time Management 			Ashley</a:t>
            </a:r>
          </a:p>
          <a:p>
            <a:pPr>
              <a:buFont typeface="Arial"/>
              <a:buChar char="•"/>
            </a:pPr>
            <a:endParaRPr lang="en-US" dirty="0" smtClean="0">
              <a:solidFill>
                <a:schemeClr val="tx1"/>
              </a:solidFill>
            </a:endParaRPr>
          </a:p>
          <a:p>
            <a:pPr>
              <a:buFont typeface="Arial"/>
              <a:buChar char="•"/>
            </a:pPr>
            <a:endParaRPr lang="en-US" dirty="0" smtClean="0">
              <a:solidFill>
                <a:schemeClr val="tx1"/>
              </a:solidFill>
            </a:endParaRPr>
          </a:p>
          <a:p>
            <a:pPr marL="0" indent="0">
              <a:buNone/>
            </a:pPr>
            <a:endParaRPr lang="en-US" dirty="0"/>
          </a:p>
          <a:p>
            <a:pPr marL="0" indent="0">
              <a:buNone/>
            </a:pPr>
            <a:endParaRPr lang="en-US" dirty="0"/>
          </a:p>
        </p:txBody>
      </p:sp>
      <p:sp>
        <p:nvSpPr>
          <p:cNvPr id="3" name="Title 2"/>
          <p:cNvSpPr>
            <a:spLocks noGrp="1"/>
          </p:cNvSpPr>
          <p:nvPr>
            <p:ph type="title"/>
          </p:nvPr>
        </p:nvSpPr>
        <p:spPr>
          <a:xfrm>
            <a:off x="457200" y="558404"/>
            <a:ext cx="8229600" cy="609996"/>
          </a:xfrm>
          <a:ln>
            <a:solidFill>
              <a:schemeClr val="accent5">
                <a:lumMod val="75000"/>
              </a:schemeClr>
            </a:solidFill>
          </a:ln>
        </p:spPr>
        <p:txBody>
          <a:bodyPr>
            <a:normAutofit fontScale="90000"/>
          </a:bodyPr>
          <a:lstStyle/>
          <a:p>
            <a:r>
              <a:rPr lang="en-US" sz="3600" dirty="0" smtClean="0"/>
              <a:t>Face Book questions from last week</a:t>
            </a:r>
            <a:endParaRPr lang="en-US" sz="3600" dirty="0"/>
          </a:p>
        </p:txBody>
      </p:sp>
    </p:spTree>
    <p:extLst>
      <p:ext uri="{BB962C8B-B14F-4D97-AF65-F5344CB8AC3E}">
        <p14:creationId xmlns:p14="http://schemas.microsoft.com/office/powerpoint/2010/main" val="17745904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57200" y="1610198"/>
            <a:ext cx="8229600" cy="1339264"/>
          </a:xfrm>
        </p:spPr>
        <p:txBody>
          <a:bodyPr>
            <a:noAutofit/>
          </a:bodyPr>
          <a:lstStyle/>
          <a:p>
            <a:pPr marL="0" indent="0">
              <a:buNone/>
            </a:pPr>
            <a:r>
              <a:rPr lang="en-US" sz="2400" dirty="0" smtClean="0">
                <a:solidFill>
                  <a:schemeClr val="tx1"/>
                </a:solidFill>
              </a:rPr>
              <a:t>The first questions to ask ourselves are :					</a:t>
            </a:r>
            <a:r>
              <a:rPr lang="en-US" dirty="0" smtClean="0">
                <a:solidFill>
                  <a:schemeClr val="tx1"/>
                </a:solidFill>
              </a:rPr>
              <a:t>harper</a:t>
            </a:r>
            <a:endParaRPr lang="en-US" sz="2400" dirty="0" smtClean="0">
              <a:solidFill>
                <a:schemeClr val="tx1"/>
              </a:solidFill>
            </a:endParaRPr>
          </a:p>
          <a:p>
            <a:pPr>
              <a:buFont typeface="Arial"/>
              <a:buChar char="•"/>
            </a:pPr>
            <a:r>
              <a:rPr lang="en-US" sz="2400" dirty="0" smtClean="0">
                <a:solidFill>
                  <a:schemeClr val="tx1"/>
                </a:solidFill>
              </a:rPr>
              <a:t>What is our goal for our business … and</a:t>
            </a:r>
          </a:p>
          <a:p>
            <a:pPr>
              <a:buFont typeface="Arial"/>
              <a:buChar char="•"/>
            </a:pPr>
            <a:r>
              <a:rPr lang="en-US" sz="2400" dirty="0" smtClean="0">
                <a:solidFill>
                  <a:schemeClr val="tx1"/>
                </a:solidFill>
              </a:rPr>
              <a:t>Why do we want to develop a Shaklee business.</a:t>
            </a:r>
          </a:p>
          <a:p>
            <a:pPr>
              <a:buFont typeface="Arial"/>
              <a:buChar char="•"/>
            </a:pPr>
            <a:r>
              <a:rPr lang="en-US" sz="2400" dirty="0" smtClean="0">
                <a:solidFill>
                  <a:schemeClr val="tx1"/>
                </a:solidFill>
              </a:rPr>
              <a:t>Is </a:t>
            </a:r>
            <a:r>
              <a:rPr lang="en-US" sz="2400" dirty="0">
                <a:solidFill>
                  <a:schemeClr val="tx1"/>
                </a:solidFill>
              </a:rPr>
              <a:t>w</a:t>
            </a:r>
            <a:r>
              <a:rPr lang="en-US" sz="2400" dirty="0" smtClean="0">
                <a:solidFill>
                  <a:schemeClr val="tx1"/>
                </a:solidFill>
              </a:rPr>
              <a:t>hat I am doing every day moving me toward what I want?</a:t>
            </a:r>
            <a:endParaRPr lang="en-US" sz="2400" dirty="0">
              <a:solidFill>
                <a:schemeClr val="tx1"/>
              </a:solidFill>
            </a:endParaRPr>
          </a:p>
        </p:txBody>
      </p:sp>
      <p:sp>
        <p:nvSpPr>
          <p:cNvPr id="2" name="Title 1"/>
          <p:cNvSpPr>
            <a:spLocks noGrp="1"/>
          </p:cNvSpPr>
          <p:nvPr>
            <p:ph type="title"/>
          </p:nvPr>
        </p:nvSpPr>
        <p:spPr>
          <a:xfrm>
            <a:off x="812800" y="404156"/>
            <a:ext cx="7450667" cy="1153711"/>
          </a:xfrm>
          <a:ln>
            <a:solidFill>
              <a:schemeClr val="accent5">
                <a:lumMod val="75000"/>
              </a:schemeClr>
            </a:solidFill>
          </a:ln>
        </p:spPr>
        <p:txBody>
          <a:bodyPr>
            <a:normAutofit/>
          </a:bodyPr>
          <a:lstStyle/>
          <a:p>
            <a:pPr algn="l"/>
            <a:r>
              <a:rPr lang="en-US" sz="2800" dirty="0" smtClean="0"/>
              <a:t>Before We Can Manage our Time, We Must Ask </a:t>
            </a:r>
            <a:r>
              <a:rPr lang="is-IS" sz="3100" dirty="0"/>
              <a:t>	</a:t>
            </a:r>
            <a:r>
              <a:rPr lang="is-IS" sz="3100" dirty="0" smtClean="0"/>
              <a:t>				</a:t>
            </a:r>
            <a:r>
              <a:rPr lang="en-US" sz="3100" dirty="0" smtClean="0"/>
              <a:t>What </a:t>
            </a:r>
            <a:r>
              <a:rPr lang="en-US" sz="3100" dirty="0"/>
              <a:t>D</a:t>
            </a:r>
            <a:r>
              <a:rPr lang="en-US" sz="3100" dirty="0" smtClean="0"/>
              <a:t>o </a:t>
            </a:r>
            <a:r>
              <a:rPr lang="en-US" sz="3100" dirty="0"/>
              <a:t>I</a:t>
            </a:r>
            <a:r>
              <a:rPr lang="en-US" sz="3100" dirty="0" smtClean="0"/>
              <a:t> WANT ?</a:t>
            </a:r>
            <a:endParaRPr lang="en-US" sz="3100" dirty="0"/>
          </a:p>
        </p:txBody>
      </p:sp>
      <p:sp>
        <p:nvSpPr>
          <p:cNvPr id="4" name="Rectangle 3"/>
          <p:cNvSpPr/>
          <p:nvPr/>
        </p:nvSpPr>
        <p:spPr>
          <a:xfrm>
            <a:off x="457200" y="3596930"/>
            <a:ext cx="8229600" cy="1200328"/>
          </a:xfrm>
          <a:prstGeom prst="rect">
            <a:avLst/>
          </a:prstGeom>
          <a:ln>
            <a:solidFill>
              <a:schemeClr val="accent5">
                <a:lumMod val="75000"/>
              </a:schemeClr>
            </a:solidFill>
          </a:ln>
        </p:spPr>
        <p:txBody>
          <a:bodyPr wrap="square">
            <a:spAutoFit/>
          </a:bodyPr>
          <a:lstStyle/>
          <a:p>
            <a:pPr marL="203200"/>
            <a:r>
              <a:rPr lang="en-US" sz="2400" dirty="0" smtClean="0"/>
              <a:t> “We </a:t>
            </a:r>
            <a:r>
              <a:rPr lang="en-US" sz="2400" dirty="0"/>
              <a:t>run </a:t>
            </a:r>
            <a:r>
              <a:rPr lang="en-US" sz="2400" dirty="0" smtClean="0"/>
              <a:t>our </a:t>
            </a:r>
            <a:r>
              <a:rPr lang="en-US" sz="2400" dirty="0"/>
              <a:t>day by the </a:t>
            </a:r>
            <a:r>
              <a:rPr lang="en-US" sz="2400" dirty="0" smtClean="0"/>
              <a:t>clock ,but we </a:t>
            </a:r>
            <a:r>
              <a:rPr lang="en-US" sz="2400" dirty="0"/>
              <a:t>run </a:t>
            </a:r>
            <a:r>
              <a:rPr lang="en-US" sz="2400" dirty="0" smtClean="0"/>
              <a:t>our </a:t>
            </a:r>
            <a:r>
              <a:rPr lang="en-US" sz="2400" dirty="0"/>
              <a:t>life by </a:t>
            </a:r>
            <a:r>
              <a:rPr lang="en-US" sz="2400" dirty="0" smtClean="0"/>
              <a:t>our </a:t>
            </a:r>
            <a:r>
              <a:rPr lang="en-US" sz="2400" dirty="0"/>
              <a:t>goals. </a:t>
            </a:r>
          </a:p>
          <a:p>
            <a:pPr marL="203200"/>
            <a:r>
              <a:rPr lang="en-US" sz="2400" dirty="0"/>
              <a:t>	If </a:t>
            </a:r>
            <a:r>
              <a:rPr lang="en-US" sz="2400" dirty="0" smtClean="0"/>
              <a:t>we don’t </a:t>
            </a:r>
            <a:r>
              <a:rPr lang="en-US" sz="2400" dirty="0"/>
              <a:t>know </a:t>
            </a:r>
            <a:r>
              <a:rPr lang="en-US" sz="2400" dirty="0" smtClean="0"/>
              <a:t>our </a:t>
            </a:r>
            <a:r>
              <a:rPr lang="en-US" sz="2400" dirty="0"/>
              <a:t>goals, time management is irrelevant.”  </a:t>
            </a:r>
          </a:p>
          <a:p>
            <a:r>
              <a:rPr lang="en-US" sz="2400" dirty="0"/>
              <a:t>		</a:t>
            </a:r>
            <a:r>
              <a:rPr lang="en-US" sz="2400" dirty="0" smtClean="0"/>
              <a:t>You </a:t>
            </a:r>
            <a:r>
              <a:rPr lang="en-US" sz="2400" dirty="0"/>
              <a:t>can’t do it all….</a:t>
            </a:r>
            <a:r>
              <a:rPr lang="en-US" sz="2400" dirty="0" smtClean="0"/>
              <a:t>.but </a:t>
            </a:r>
            <a:r>
              <a:rPr lang="en-US" sz="2400" dirty="0"/>
              <a:t>you can do what matters.</a:t>
            </a:r>
          </a:p>
        </p:txBody>
      </p:sp>
    </p:spTree>
    <p:extLst>
      <p:ext uri="{BB962C8B-B14F-4D97-AF65-F5344CB8AC3E}">
        <p14:creationId xmlns:p14="http://schemas.microsoft.com/office/powerpoint/2010/main" val="41338359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7" name="Shape 187"/>
          <p:cNvSpPr txBox="1">
            <a:spLocks noGrp="1"/>
          </p:cNvSpPr>
          <p:nvPr>
            <p:ph type="title"/>
          </p:nvPr>
        </p:nvSpPr>
        <p:spPr>
          <a:xfrm>
            <a:off x="187834" y="364985"/>
            <a:ext cx="8686800" cy="857250"/>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l" rtl="0">
              <a:spcBef>
                <a:spcPts val="0"/>
              </a:spcBef>
              <a:buClr>
                <a:schemeClr val="dk1"/>
              </a:buClr>
              <a:buSzPct val="25000"/>
              <a:buFont typeface="Calibri"/>
              <a:buNone/>
            </a:pPr>
            <a:r>
              <a:rPr lang="en-US" sz="3200" b="0" i="0" u="none" strike="noStrike" cap="none" baseline="0">
                <a:solidFill>
                  <a:schemeClr val="dk1"/>
                </a:solidFill>
                <a:latin typeface="Calibri"/>
                <a:ea typeface="Calibri"/>
                <a:cs typeface="Calibri"/>
                <a:sym typeface="Calibri"/>
              </a:rPr>
              <a:t>How Much Time Will You Devote to Your Business?</a:t>
            </a:r>
          </a:p>
        </p:txBody>
      </p:sp>
      <p:sp>
        <p:nvSpPr>
          <p:cNvPr id="188" name="Shape 188"/>
          <p:cNvSpPr txBox="1"/>
          <p:nvPr/>
        </p:nvSpPr>
        <p:spPr>
          <a:xfrm>
            <a:off x="187834" y="2890462"/>
            <a:ext cx="8241009" cy="2061744"/>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2400" b="0" i="0" u="none" strike="noStrike" cap="none" baseline="0" dirty="0">
                <a:solidFill>
                  <a:schemeClr val="dk1"/>
                </a:solidFill>
                <a:latin typeface="Calibri"/>
                <a:ea typeface="Calibri"/>
                <a:cs typeface="Calibri"/>
                <a:sym typeface="Calibri"/>
              </a:rPr>
              <a:t>How much time we give to our business will reflect </a:t>
            </a:r>
            <a:r>
              <a:rPr lang="en-US" sz="2400" dirty="0">
                <a:solidFill>
                  <a:schemeClr val="dk1"/>
                </a:solidFill>
                <a:latin typeface="Calibri"/>
                <a:ea typeface="Calibri"/>
                <a:cs typeface="Calibri"/>
                <a:sym typeface="Calibri"/>
              </a:rPr>
              <a:t>the level of </a:t>
            </a:r>
            <a:r>
              <a:rPr lang="en-US" sz="2400" b="0" i="0" u="none" strike="noStrike" cap="none" baseline="0" dirty="0">
                <a:solidFill>
                  <a:schemeClr val="dk1"/>
                </a:solidFill>
                <a:latin typeface="Calibri"/>
                <a:ea typeface="Calibri"/>
                <a:cs typeface="Calibri"/>
                <a:sym typeface="Calibri"/>
              </a:rPr>
              <a:t>urgency we feel </a:t>
            </a:r>
            <a:r>
              <a:rPr lang="en-US" sz="2400" dirty="0">
                <a:solidFill>
                  <a:schemeClr val="dk1"/>
                </a:solidFill>
                <a:latin typeface="Calibri"/>
                <a:ea typeface="Calibri"/>
                <a:cs typeface="Calibri"/>
                <a:sym typeface="Calibri"/>
              </a:rPr>
              <a:t>for </a:t>
            </a:r>
            <a:r>
              <a:rPr lang="en-US" sz="2400" b="0" i="0" u="none" strike="noStrike" cap="none" baseline="0" dirty="0">
                <a:solidFill>
                  <a:schemeClr val="dk1"/>
                </a:solidFill>
                <a:latin typeface="Calibri"/>
                <a:ea typeface="Calibri"/>
                <a:cs typeface="Calibri"/>
                <a:sym typeface="Calibri"/>
              </a:rPr>
              <a:t>getting to Director and beyond--</a:t>
            </a:r>
            <a:r>
              <a:rPr lang="en-US" sz="2400" b="0" i="0" u="none" strike="noStrike" cap="none" baseline="0" dirty="0" smtClean="0">
                <a:solidFill>
                  <a:schemeClr val="dk1"/>
                </a:solidFill>
                <a:latin typeface="Calibri"/>
                <a:ea typeface="Calibri"/>
                <a:cs typeface="Calibri"/>
                <a:sym typeface="Calibri"/>
              </a:rPr>
              <a:t>- </a:t>
            </a:r>
            <a:r>
              <a:rPr lang="en-US" sz="2400" b="0" i="0" u="none" strike="noStrike" cap="none" baseline="0" dirty="0" err="1" smtClean="0">
                <a:solidFill>
                  <a:schemeClr val="dk1"/>
                </a:solidFill>
                <a:latin typeface="Calibri"/>
                <a:ea typeface="Calibri"/>
                <a:cs typeface="Calibri"/>
                <a:sym typeface="Calibri"/>
              </a:rPr>
              <a:t>ashley</a:t>
            </a:r>
            <a:endParaRPr lang="en-US" sz="2400" dirty="0">
              <a:solidFill>
                <a:schemeClr val="dk1"/>
              </a:solidFill>
              <a:latin typeface="Calibri"/>
              <a:ea typeface="Calibri"/>
              <a:cs typeface="Calibri"/>
              <a:sym typeface="Calibri"/>
            </a:endParaRPr>
          </a:p>
          <a:p>
            <a:pPr marL="0" marR="0" lvl="0" indent="0" algn="ctr" rtl="0">
              <a:spcBef>
                <a:spcPts val="0"/>
              </a:spcBef>
              <a:buSzPct val="25000"/>
              <a:buNone/>
            </a:pPr>
            <a:endParaRPr lang="en-US" sz="2400" dirty="0">
              <a:solidFill>
                <a:schemeClr val="dk1"/>
              </a:solidFill>
              <a:latin typeface="Calibri"/>
              <a:ea typeface="Calibri"/>
              <a:cs typeface="Calibri"/>
              <a:sym typeface="Calibri"/>
            </a:endParaRPr>
          </a:p>
          <a:p>
            <a:pPr marL="0" marR="0" lvl="0" indent="0" algn="ctr" rtl="0">
              <a:spcBef>
                <a:spcPts val="0"/>
              </a:spcBef>
              <a:buSzPct val="25000"/>
              <a:buNone/>
            </a:pPr>
            <a:endParaRPr lang="en-US" sz="2400" dirty="0" smtClean="0">
              <a:solidFill>
                <a:schemeClr val="dk1"/>
              </a:solidFill>
              <a:latin typeface="Calibri"/>
              <a:ea typeface="Calibri"/>
              <a:cs typeface="Calibri"/>
              <a:sym typeface="Calibri"/>
            </a:endParaRPr>
          </a:p>
          <a:p>
            <a:pPr marL="0" marR="0" lvl="0" indent="0" algn="ctr" rtl="0">
              <a:spcBef>
                <a:spcPts val="0"/>
              </a:spcBef>
              <a:buSzPct val="25000"/>
              <a:buNone/>
            </a:pPr>
            <a:r>
              <a:rPr lang="en-US" sz="2400" dirty="0" smtClean="0">
                <a:solidFill>
                  <a:schemeClr val="dk1"/>
                </a:solidFill>
                <a:latin typeface="Calibri"/>
                <a:ea typeface="Calibri"/>
                <a:cs typeface="Calibri"/>
                <a:sym typeface="Calibri"/>
              </a:rPr>
              <a:t>Consider </a:t>
            </a:r>
            <a:r>
              <a:rPr lang="en-US" sz="2400" dirty="0">
                <a:solidFill>
                  <a:schemeClr val="dk1"/>
                </a:solidFill>
                <a:latin typeface="Calibri"/>
                <a:ea typeface="Calibri"/>
                <a:cs typeface="Calibri"/>
                <a:sym typeface="Calibri"/>
              </a:rPr>
              <a:t>“clearing the decks” </a:t>
            </a:r>
            <a:r>
              <a:rPr lang="en-US" sz="2400" dirty="0" smtClean="0">
                <a:solidFill>
                  <a:schemeClr val="dk1"/>
                </a:solidFill>
                <a:latin typeface="Calibri"/>
                <a:ea typeface="Calibri"/>
                <a:cs typeface="Calibri"/>
                <a:sym typeface="Calibri"/>
              </a:rPr>
              <a:t>to get </a:t>
            </a:r>
            <a:r>
              <a:rPr lang="en-US" sz="2400" dirty="0">
                <a:solidFill>
                  <a:schemeClr val="dk1"/>
                </a:solidFill>
                <a:latin typeface="Calibri"/>
                <a:ea typeface="Calibri"/>
                <a:cs typeface="Calibri"/>
                <a:sym typeface="Calibri"/>
              </a:rPr>
              <a:t>to Director in 6 to 8 weeks.</a:t>
            </a:r>
          </a:p>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 </a:t>
            </a:r>
          </a:p>
        </p:txBody>
      </p:sp>
      <p:sp>
        <p:nvSpPr>
          <p:cNvPr id="189" name="Shape 189"/>
          <p:cNvSpPr txBox="1"/>
          <p:nvPr/>
        </p:nvSpPr>
        <p:spPr>
          <a:xfrm>
            <a:off x="509764" y="3742265"/>
            <a:ext cx="7296599" cy="541867"/>
          </a:xfrm>
          <a:prstGeom prst="rect">
            <a:avLst/>
          </a:prstGeom>
          <a:noFill/>
          <a:ln w="9525" cap="flat" cmpd="sng">
            <a:solidFill>
              <a:srgbClr val="31859B"/>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800" b="0" i="0" u="none" strike="noStrike" cap="none" baseline="0" dirty="0">
                <a:solidFill>
                  <a:schemeClr val="dk1"/>
                </a:solidFill>
                <a:latin typeface="Calibri"/>
                <a:ea typeface="Calibri"/>
                <a:cs typeface="Calibri"/>
                <a:sym typeface="Calibri"/>
              </a:rPr>
              <a:t>Most people aim for 12 to 15 hours for starters</a:t>
            </a:r>
          </a:p>
        </p:txBody>
      </p:sp>
      <p:sp>
        <p:nvSpPr>
          <p:cNvPr id="2" name="Text Placeholder 1"/>
          <p:cNvSpPr>
            <a:spLocks noGrp="1"/>
          </p:cNvSpPr>
          <p:nvPr>
            <p:ph type="body" idx="1"/>
          </p:nvPr>
        </p:nvSpPr>
        <p:spPr>
          <a:xfrm>
            <a:off x="204767" y="1277158"/>
            <a:ext cx="5604933" cy="1368565"/>
          </a:xfrm>
        </p:spPr>
        <p:txBody>
          <a:bodyPr>
            <a:normAutofit/>
          </a:bodyPr>
          <a:lstStyle/>
          <a:p>
            <a:r>
              <a:rPr lang="en-US" sz="2400" dirty="0">
                <a:solidFill>
                  <a:schemeClr val="tx1"/>
                </a:solidFill>
              </a:rPr>
              <a:t>Is your business a spare time business?</a:t>
            </a:r>
          </a:p>
          <a:p>
            <a:r>
              <a:rPr lang="en-US" sz="2400" dirty="0">
                <a:solidFill>
                  <a:schemeClr val="tx1"/>
                </a:solidFill>
              </a:rPr>
              <a:t>A “left over” time business?</a:t>
            </a:r>
          </a:p>
          <a:p>
            <a:r>
              <a:rPr lang="en-US" sz="2400" dirty="0">
                <a:solidFill>
                  <a:schemeClr val="tx1"/>
                </a:solidFill>
              </a:rPr>
              <a:t>Or a serious  business</a:t>
            </a:r>
            <a:r>
              <a:rPr lang="en-US" sz="2400" dirty="0" smtClean="0">
                <a:solidFill>
                  <a:schemeClr val="tx1"/>
                </a:solidFill>
              </a:rPr>
              <a:t>?		</a:t>
            </a:r>
            <a:r>
              <a:rPr lang="en-US" sz="2400" dirty="0" smtClean="0"/>
              <a:t>	</a:t>
            </a:r>
            <a:endParaRPr lang="en-US" sz="2400" dirty="0"/>
          </a:p>
        </p:txBody>
      </p:sp>
      <p:sp>
        <p:nvSpPr>
          <p:cNvPr id="3" name="TextBox 2"/>
          <p:cNvSpPr txBox="1"/>
          <p:nvPr/>
        </p:nvSpPr>
        <p:spPr>
          <a:xfrm>
            <a:off x="6062134" y="1294092"/>
            <a:ext cx="2812500" cy="1569660"/>
          </a:xfrm>
          <a:prstGeom prst="rect">
            <a:avLst/>
          </a:prstGeom>
          <a:noFill/>
          <a:ln>
            <a:solidFill>
              <a:schemeClr val="accent5">
                <a:lumMod val="75000"/>
              </a:schemeClr>
            </a:solidFill>
          </a:ln>
        </p:spPr>
        <p:txBody>
          <a:bodyPr wrap="square" rtlCol="0">
            <a:spAutoFit/>
          </a:bodyPr>
          <a:lstStyle/>
          <a:p>
            <a:pPr algn="ctr"/>
            <a:r>
              <a:rPr lang="en-US" sz="2400" dirty="0" smtClean="0"/>
              <a:t>Just remember </a:t>
            </a:r>
            <a:r>
              <a:rPr lang="is-IS" sz="2400" dirty="0" smtClean="0"/>
              <a:t>…</a:t>
            </a:r>
            <a:r>
              <a:rPr lang="en-US" sz="2400" dirty="0" smtClean="0"/>
              <a:t> </a:t>
            </a:r>
            <a:r>
              <a:rPr lang="en-US" sz="2400" dirty="0"/>
              <a:t>A</a:t>
            </a:r>
            <a:r>
              <a:rPr lang="en-US" sz="2400" dirty="0" smtClean="0"/>
              <a:t> some time business produces a some time income.</a:t>
            </a:r>
            <a:endParaRPr lang="en-US" sz="2400" dirty="0"/>
          </a:p>
        </p:txBody>
      </p:sp>
    </p:spTree>
    <p:extLst>
      <p:ext uri="{BB962C8B-B14F-4D97-AF65-F5344CB8AC3E}">
        <p14:creationId xmlns:p14="http://schemas.microsoft.com/office/powerpoint/2010/main" val="3712396326"/>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Shape 201"/>
          <p:cNvSpPr txBox="1">
            <a:spLocks noGrp="1"/>
          </p:cNvSpPr>
          <p:nvPr>
            <p:ph type="body" idx="1"/>
          </p:nvPr>
        </p:nvSpPr>
        <p:spPr>
          <a:xfrm>
            <a:off x="294925" y="1860564"/>
            <a:ext cx="8527341" cy="2237302"/>
          </a:xfrm>
          <a:prstGeom prst="rect">
            <a:avLst/>
          </a:prstGeom>
          <a:noFill/>
          <a:ln>
            <a:noFill/>
          </a:ln>
        </p:spPr>
        <p:txBody>
          <a:bodyPr lIns="91425" tIns="45700" rIns="91425" bIns="45700" anchor="t" anchorCtr="0">
            <a:noAutofit/>
          </a:bodyPr>
          <a:lstStyle/>
          <a:p>
            <a:pPr marL="0" marR="0" lvl="0" indent="0" algn="ctr" rtl="0">
              <a:spcBef>
                <a:spcPts val="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In the beginning of any business, you devote a lot of time you don’t get paid for</a:t>
            </a:r>
            <a:r>
              <a:rPr lang="en-US" sz="2400" dirty="0">
                <a:solidFill>
                  <a:schemeClr val="dk1"/>
                </a:solidFill>
              </a:rPr>
              <a:t>.</a:t>
            </a:r>
            <a:r>
              <a:rPr lang="en-US" sz="2400" b="0" i="0" u="none" strike="noStrike" cap="none" baseline="0" dirty="0">
                <a:solidFill>
                  <a:schemeClr val="dk1"/>
                </a:solidFill>
                <a:latin typeface="Calibri"/>
                <a:ea typeface="Calibri"/>
                <a:cs typeface="Calibri"/>
                <a:sym typeface="Calibri"/>
              </a:rPr>
              <a:t> </a:t>
            </a:r>
            <a:r>
              <a:rPr lang="en-US" sz="2400" b="0" i="0" u="none" strike="noStrike" cap="none" baseline="0" dirty="0" smtClean="0">
                <a:solidFill>
                  <a:schemeClr val="dk1"/>
                </a:solidFill>
                <a:latin typeface="Calibri"/>
                <a:ea typeface="Calibri"/>
                <a:cs typeface="Calibri"/>
                <a:sym typeface="Calibri"/>
              </a:rPr>
              <a:t>.. But</a:t>
            </a:r>
            <a:r>
              <a:rPr lang="en-US" sz="2400" b="0" i="0" u="none" strike="noStrike" cap="none" dirty="0" smtClean="0">
                <a:solidFill>
                  <a:schemeClr val="dk1"/>
                </a:solidFill>
                <a:latin typeface="Calibri"/>
                <a:ea typeface="Calibri"/>
                <a:cs typeface="Calibri"/>
                <a:sym typeface="Calibri"/>
              </a:rPr>
              <a:t> this is learn-while-you-earn time.</a:t>
            </a:r>
          </a:p>
          <a:p>
            <a:pPr marL="0" marR="0" lvl="0" indent="0" algn="ctr" rtl="0">
              <a:spcBef>
                <a:spcPts val="0"/>
              </a:spcBef>
              <a:buClr>
                <a:schemeClr val="dk1"/>
              </a:buClr>
              <a:buSzPct val="25000"/>
              <a:buFont typeface="Arial"/>
              <a:buNone/>
            </a:pPr>
            <a:r>
              <a:rPr lang="en-US" sz="2400" dirty="0" smtClean="0">
                <a:solidFill>
                  <a:schemeClr val="dk1"/>
                </a:solidFill>
                <a:latin typeface="Calibri"/>
                <a:ea typeface="Calibri"/>
                <a:cs typeface="Calibri"/>
                <a:sym typeface="Calibri"/>
              </a:rPr>
              <a:t>And give it priority. Make time for it.</a:t>
            </a:r>
            <a:r>
              <a:rPr lang="en-US" sz="2400" b="0" i="0" u="none" strike="noStrike" cap="none" dirty="0" smtClean="0">
                <a:solidFill>
                  <a:schemeClr val="dk1"/>
                </a:solidFill>
                <a:latin typeface="Calibri"/>
                <a:ea typeface="Calibri"/>
                <a:cs typeface="Calibri"/>
                <a:sym typeface="Calibri"/>
              </a:rPr>
              <a:t> </a:t>
            </a:r>
            <a:endParaRPr lang="en-US" sz="2400" b="0" i="0" u="none" strike="noStrike" cap="none" baseline="0" dirty="0">
              <a:solidFill>
                <a:schemeClr val="dk1"/>
              </a:solidFill>
              <a:latin typeface="Calibri"/>
              <a:ea typeface="Calibri"/>
              <a:cs typeface="Calibri"/>
              <a:sym typeface="Calibri"/>
            </a:endParaRPr>
          </a:p>
          <a:p>
            <a:pPr marL="0" marR="0" lvl="0" indent="0" algn="ctr" rtl="0">
              <a:spcBef>
                <a:spcPts val="72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a:t>
            </a:r>
            <a:r>
              <a:rPr lang="en-US" sz="2400" dirty="0">
                <a:solidFill>
                  <a:schemeClr val="dk1"/>
                </a:solidFill>
              </a:rPr>
              <a:t>Once</a:t>
            </a:r>
            <a:r>
              <a:rPr lang="en-US" sz="2400" b="0" i="0" u="none" strike="noStrike" cap="none" baseline="0" dirty="0">
                <a:solidFill>
                  <a:schemeClr val="dk1"/>
                </a:solidFill>
                <a:latin typeface="Calibri"/>
                <a:ea typeface="Calibri"/>
                <a:cs typeface="Calibri"/>
                <a:sym typeface="Calibri"/>
              </a:rPr>
              <a:t> it is built, you receive on-going residual income ... </a:t>
            </a:r>
            <a:r>
              <a:rPr lang="en-US" sz="2400" b="0" i="0" u="none" strike="noStrike" cap="none" baseline="0" dirty="0" smtClean="0">
                <a:solidFill>
                  <a:schemeClr val="dk1"/>
                </a:solidFill>
                <a:latin typeface="Calibri"/>
                <a:ea typeface="Calibri"/>
                <a:cs typeface="Calibri"/>
                <a:sym typeface="Calibri"/>
              </a:rPr>
              <a:t>getting </a:t>
            </a:r>
            <a:r>
              <a:rPr lang="en-US" sz="2400" b="0" i="0" u="none" strike="noStrike" cap="none" baseline="0" dirty="0">
                <a:solidFill>
                  <a:schemeClr val="dk1"/>
                </a:solidFill>
                <a:latin typeface="Calibri"/>
                <a:ea typeface="Calibri"/>
                <a:cs typeface="Calibri"/>
                <a:sym typeface="Calibri"/>
              </a:rPr>
              <a:t>paid for time you invested earlier</a:t>
            </a:r>
            <a:r>
              <a:rPr lang="en-US" sz="2400" b="0" i="0" u="none" strike="noStrike" cap="none" baseline="0" dirty="0" smtClean="0">
                <a:solidFill>
                  <a:srgbClr val="6F6E6F"/>
                </a:solidFill>
                <a:latin typeface="Calibri"/>
                <a:ea typeface="Calibri"/>
                <a:cs typeface="Calibri"/>
                <a:sym typeface="Calibri"/>
              </a:rPr>
              <a:t>.       </a:t>
            </a:r>
            <a:r>
              <a:rPr lang="en-US" sz="2400" b="0" i="0" u="none" strike="noStrike" cap="none" baseline="0" dirty="0" err="1" smtClean="0">
                <a:solidFill>
                  <a:srgbClr val="6F6E6F"/>
                </a:solidFill>
                <a:latin typeface="Calibri"/>
                <a:ea typeface="Calibri"/>
                <a:cs typeface="Calibri"/>
                <a:sym typeface="Calibri"/>
              </a:rPr>
              <a:t>ashley</a:t>
            </a:r>
            <a:endParaRPr lang="en-US" sz="2400" b="0" i="0" u="none" strike="noStrike" cap="none" baseline="0" dirty="0">
              <a:solidFill>
                <a:srgbClr val="6F6E6F"/>
              </a:solidFill>
              <a:latin typeface="Calibri"/>
              <a:ea typeface="Calibri"/>
              <a:cs typeface="Calibri"/>
              <a:sym typeface="Calibri"/>
            </a:endParaRPr>
          </a:p>
        </p:txBody>
      </p:sp>
      <p:sp>
        <p:nvSpPr>
          <p:cNvPr id="202" name="Shape 202"/>
          <p:cNvSpPr txBox="1">
            <a:spLocks noGrp="1"/>
          </p:cNvSpPr>
          <p:nvPr>
            <p:ph type="title"/>
          </p:nvPr>
        </p:nvSpPr>
        <p:spPr>
          <a:xfrm>
            <a:off x="1135326" y="457200"/>
            <a:ext cx="6827399" cy="1096988"/>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dirty="0">
                <a:solidFill>
                  <a:schemeClr val="dk1"/>
                </a:solidFill>
                <a:latin typeface="Calibri"/>
                <a:ea typeface="Calibri"/>
                <a:cs typeface="Calibri"/>
                <a:sym typeface="Calibri"/>
              </a:rPr>
              <a:t>Principle of Business Ownership</a:t>
            </a:r>
            <a:br>
              <a:rPr lang="en-US" sz="3600" b="0" i="0" u="none" strike="noStrike" cap="none" baseline="0" dirty="0">
                <a:solidFill>
                  <a:schemeClr val="dk1"/>
                </a:solidFill>
                <a:latin typeface="Calibri"/>
                <a:ea typeface="Calibri"/>
                <a:cs typeface="Calibri"/>
                <a:sym typeface="Calibri"/>
              </a:rPr>
            </a:br>
            <a:r>
              <a:rPr lang="en-US" sz="3600" b="0" i="0" u="none" strike="noStrike" cap="none" baseline="0" dirty="0">
                <a:solidFill>
                  <a:schemeClr val="dk1"/>
                </a:solidFill>
                <a:latin typeface="Calibri"/>
                <a:ea typeface="Calibri"/>
                <a:cs typeface="Calibri"/>
                <a:sym typeface="Calibri"/>
              </a:rPr>
              <a:t>Work Now … Play Later</a:t>
            </a:r>
          </a:p>
        </p:txBody>
      </p:sp>
    </p:spTree>
    <p:extLst>
      <p:ext uri="{BB962C8B-B14F-4D97-AF65-F5344CB8AC3E}">
        <p14:creationId xmlns:p14="http://schemas.microsoft.com/office/powerpoint/2010/main" val="3908407047"/>
      </p:ext>
    </p:extLst>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608561" y="1250252"/>
            <a:ext cx="8229600" cy="895118"/>
          </a:xfrm>
        </p:spPr>
        <p:txBody>
          <a:bodyPr>
            <a:normAutofit fontScale="25000" lnSpcReduction="20000"/>
          </a:bodyPr>
          <a:lstStyle/>
          <a:p>
            <a:pPr marL="127000" indent="0">
              <a:buNone/>
            </a:pPr>
            <a:r>
              <a:rPr lang="en-US" sz="9600" dirty="0" smtClean="0">
                <a:solidFill>
                  <a:schemeClr val="tx1"/>
                </a:solidFill>
              </a:rPr>
              <a:t>In the beginning –the Rhythm is …                       </a:t>
            </a:r>
            <a:r>
              <a:rPr lang="en-US" sz="9600" dirty="0" err="1" smtClean="0">
                <a:solidFill>
                  <a:schemeClr val="tx1"/>
                </a:solidFill>
              </a:rPr>
              <a:t>becky</a:t>
            </a:r>
            <a:endParaRPr lang="en-US" sz="9600" dirty="0" smtClean="0">
              <a:solidFill>
                <a:schemeClr val="tx1"/>
              </a:solidFill>
            </a:endParaRPr>
          </a:p>
          <a:p>
            <a:pPr marL="127000" indent="0">
              <a:buNone/>
            </a:pPr>
            <a:r>
              <a:rPr lang="en-US" sz="9600" dirty="0" smtClean="0">
                <a:solidFill>
                  <a:schemeClr val="tx1"/>
                </a:solidFill>
              </a:rPr>
              <a:t>Work.. Work. Work . Work ….    Make a little money</a:t>
            </a:r>
          </a:p>
          <a:p>
            <a:pPr marL="127000" indent="0">
              <a:buNone/>
            </a:pPr>
            <a:endParaRPr lang="en-US" dirty="0"/>
          </a:p>
          <a:p>
            <a:pPr marL="127000" indent="0">
              <a:buNone/>
            </a:pPr>
            <a:endParaRPr lang="en-US" dirty="0" smtClean="0"/>
          </a:p>
          <a:p>
            <a:pPr marL="127000" indent="0">
              <a:buNone/>
            </a:pPr>
            <a:endParaRPr lang="en-US" dirty="0"/>
          </a:p>
          <a:p>
            <a:pPr marL="127000" indent="0">
              <a:buNone/>
            </a:pPr>
            <a:endParaRPr lang="en-US" dirty="0"/>
          </a:p>
        </p:txBody>
      </p:sp>
      <p:sp>
        <p:nvSpPr>
          <p:cNvPr id="4" name="Title 3"/>
          <p:cNvSpPr>
            <a:spLocks noGrp="1"/>
          </p:cNvSpPr>
          <p:nvPr>
            <p:ph type="title"/>
          </p:nvPr>
        </p:nvSpPr>
        <p:spPr>
          <a:xfrm>
            <a:off x="1179141" y="540238"/>
            <a:ext cx="6099779" cy="582444"/>
          </a:xfrm>
          <a:ln>
            <a:solidFill>
              <a:schemeClr val="accent5">
                <a:lumMod val="75000"/>
              </a:schemeClr>
            </a:solidFill>
          </a:ln>
        </p:spPr>
        <p:txBody>
          <a:bodyPr>
            <a:normAutofit fontScale="90000"/>
          </a:bodyPr>
          <a:lstStyle/>
          <a:p>
            <a:r>
              <a:rPr lang="en-US" sz="3600" dirty="0" smtClean="0"/>
              <a:t>The Rhythm of The Business</a:t>
            </a:r>
            <a:endParaRPr lang="en-US" sz="3600" dirty="0"/>
          </a:p>
        </p:txBody>
      </p:sp>
      <p:sp>
        <p:nvSpPr>
          <p:cNvPr id="6" name="TextBox 5"/>
          <p:cNvSpPr txBox="1"/>
          <p:nvPr/>
        </p:nvSpPr>
        <p:spPr>
          <a:xfrm>
            <a:off x="838773" y="2119482"/>
            <a:ext cx="7848028" cy="461665"/>
          </a:xfrm>
          <a:prstGeom prst="rect">
            <a:avLst/>
          </a:prstGeom>
          <a:noFill/>
        </p:spPr>
        <p:txBody>
          <a:bodyPr wrap="square" rtlCol="0">
            <a:spAutoFit/>
          </a:bodyPr>
          <a:lstStyle/>
          <a:p>
            <a:r>
              <a:rPr lang="en-US" sz="2400" dirty="0" smtClean="0"/>
              <a:t>Then it’s ..  Work … work … work .. Get money</a:t>
            </a:r>
            <a:endParaRPr lang="en-US" sz="2400" dirty="0"/>
          </a:p>
        </p:txBody>
      </p:sp>
      <p:sp>
        <p:nvSpPr>
          <p:cNvPr id="7" name="TextBox 6"/>
          <p:cNvSpPr txBox="1"/>
          <p:nvPr/>
        </p:nvSpPr>
        <p:spPr>
          <a:xfrm>
            <a:off x="1882089" y="2670624"/>
            <a:ext cx="6213157" cy="461665"/>
          </a:xfrm>
          <a:prstGeom prst="rect">
            <a:avLst/>
          </a:prstGeom>
          <a:noFill/>
        </p:spPr>
        <p:txBody>
          <a:bodyPr wrap="square" rtlCol="0">
            <a:spAutoFit/>
          </a:bodyPr>
          <a:lstStyle/>
          <a:p>
            <a:r>
              <a:rPr lang="en-US" sz="2400" dirty="0" smtClean="0"/>
              <a:t>Then .. Work.. Work .. Money  </a:t>
            </a:r>
            <a:endParaRPr lang="en-US" sz="2400" dirty="0"/>
          </a:p>
        </p:txBody>
      </p:sp>
      <p:sp>
        <p:nvSpPr>
          <p:cNvPr id="8" name="TextBox 7"/>
          <p:cNvSpPr txBox="1"/>
          <p:nvPr/>
        </p:nvSpPr>
        <p:spPr>
          <a:xfrm>
            <a:off x="1179140" y="3242932"/>
            <a:ext cx="5147398" cy="461665"/>
          </a:xfrm>
          <a:prstGeom prst="rect">
            <a:avLst/>
          </a:prstGeom>
          <a:noFill/>
        </p:spPr>
        <p:txBody>
          <a:bodyPr wrap="square" rtlCol="0">
            <a:spAutoFit/>
          </a:bodyPr>
          <a:lstStyle/>
          <a:p>
            <a:r>
              <a:rPr lang="en-US" sz="2400" dirty="0" smtClean="0"/>
              <a:t>Then  .. Work .. Money .. Money </a:t>
            </a:r>
            <a:endParaRPr lang="en-US" sz="2400" dirty="0"/>
          </a:p>
        </p:txBody>
      </p:sp>
      <p:sp>
        <p:nvSpPr>
          <p:cNvPr id="9" name="TextBox 8"/>
          <p:cNvSpPr txBox="1"/>
          <p:nvPr/>
        </p:nvSpPr>
        <p:spPr>
          <a:xfrm>
            <a:off x="608561" y="3742274"/>
            <a:ext cx="6851764" cy="461665"/>
          </a:xfrm>
          <a:prstGeom prst="rect">
            <a:avLst/>
          </a:prstGeom>
          <a:noFill/>
        </p:spPr>
        <p:txBody>
          <a:bodyPr wrap="square" rtlCol="0">
            <a:spAutoFit/>
          </a:bodyPr>
          <a:lstStyle/>
          <a:p>
            <a:r>
              <a:rPr lang="en-US" sz="2400" dirty="0" smtClean="0"/>
              <a:t>Then  work .. Money .. Money ..money ..money</a:t>
            </a:r>
            <a:endParaRPr lang="en-US" sz="2400" dirty="0"/>
          </a:p>
        </p:txBody>
      </p:sp>
    </p:spTree>
    <p:extLst>
      <p:ext uri="{BB962C8B-B14F-4D97-AF65-F5344CB8AC3E}">
        <p14:creationId xmlns:p14="http://schemas.microsoft.com/office/powerpoint/2010/main" val="3002902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Shape 207"/>
          <p:cNvSpPr txBox="1">
            <a:spLocks noGrp="1"/>
          </p:cNvSpPr>
          <p:nvPr>
            <p:ph type="body" idx="1"/>
          </p:nvPr>
        </p:nvSpPr>
        <p:spPr>
          <a:xfrm>
            <a:off x="289950" y="1113456"/>
            <a:ext cx="8616983" cy="1612811"/>
          </a:xfrm>
          <a:prstGeom prst="rect">
            <a:avLst/>
          </a:prstGeom>
          <a:noFill/>
          <a:ln>
            <a:solidFill>
              <a:schemeClr val="accent5">
                <a:lumMod val="75000"/>
              </a:schemeClr>
            </a:solidFill>
          </a:ln>
        </p:spPr>
        <p:txBody>
          <a:bodyPr lIns="91425" tIns="45700" rIns="91425" bIns="45700" anchor="t" anchorCtr="0">
            <a:noAutofit/>
          </a:bodyPr>
          <a:lstStyle/>
          <a:p>
            <a:pPr marL="342900" marR="0" lvl="0" indent="-342900" algn="l" rtl="0">
              <a:spcBef>
                <a:spcPts val="0"/>
              </a:spcBef>
              <a:buClr>
                <a:schemeClr val="dk1"/>
              </a:buClr>
              <a:buSzPct val="100000"/>
              <a:buFont typeface="Arial"/>
              <a:buChar char="•"/>
            </a:pPr>
            <a:r>
              <a:rPr lang="en-US" b="0" i="0" u="none" strike="noStrike" cap="none" baseline="0" dirty="0">
                <a:solidFill>
                  <a:schemeClr val="dk1"/>
                </a:solidFill>
                <a:latin typeface="Calibri"/>
                <a:ea typeface="Calibri"/>
                <a:cs typeface="Calibri"/>
                <a:sym typeface="Calibri"/>
              </a:rPr>
              <a:t>In the first month … </a:t>
            </a:r>
          </a:p>
          <a:p>
            <a:pPr marL="457200" marR="0" lvl="0" indent="0" algn="l" rtl="0">
              <a:spcBef>
                <a:spcPts val="480"/>
              </a:spcBef>
              <a:buClr>
                <a:schemeClr val="dk1"/>
              </a:buClr>
              <a:buSzPct val="25000"/>
              <a:buFont typeface="Arial"/>
              <a:buNone/>
            </a:pPr>
            <a:r>
              <a:rPr lang="en-US" b="0" i="0" u="none" strike="noStrike" cap="none" baseline="0" dirty="0" smtClean="0">
                <a:solidFill>
                  <a:schemeClr val="dk1"/>
                </a:solidFill>
                <a:latin typeface="Calibri"/>
                <a:ea typeface="Calibri"/>
                <a:cs typeface="Calibri"/>
                <a:sym typeface="Calibri"/>
              </a:rPr>
              <a:t>	25</a:t>
            </a:r>
            <a:r>
              <a:rPr lang="en-US" b="0" i="0" u="none" strike="noStrike" cap="none" baseline="0" dirty="0">
                <a:solidFill>
                  <a:schemeClr val="dk1"/>
                </a:solidFill>
                <a:latin typeface="Calibri"/>
                <a:ea typeface="Calibri"/>
                <a:cs typeface="Calibri"/>
                <a:sym typeface="Calibri"/>
              </a:rPr>
              <a:t>% -- learning , training </a:t>
            </a:r>
            <a:r>
              <a:rPr lang="en-US" b="0" i="0" u="none" strike="noStrike" cap="none" baseline="0" dirty="0" smtClean="0">
                <a:solidFill>
                  <a:schemeClr val="dk1"/>
                </a:solidFill>
                <a:latin typeface="Calibri"/>
                <a:ea typeface="Calibri"/>
                <a:cs typeface="Calibri"/>
                <a:sym typeface="Calibri"/>
              </a:rPr>
              <a:t>(see </a:t>
            </a:r>
            <a:r>
              <a:rPr lang="en-US" b="0" i="0" u="none" strike="noStrike" cap="none" baseline="0" dirty="0">
                <a:solidFill>
                  <a:schemeClr val="dk1"/>
                </a:solidFill>
                <a:latin typeface="Calibri"/>
                <a:ea typeface="Calibri"/>
                <a:cs typeface="Calibri"/>
                <a:sym typeface="Calibri"/>
              </a:rPr>
              <a:t>8 Weeks to </a:t>
            </a:r>
            <a:r>
              <a:rPr lang="en-US" b="0" i="0" u="none" strike="noStrike" cap="none" baseline="0" dirty="0" smtClean="0">
                <a:solidFill>
                  <a:schemeClr val="dk1"/>
                </a:solidFill>
                <a:latin typeface="Calibri"/>
                <a:ea typeface="Calibri"/>
                <a:cs typeface="Calibri"/>
                <a:sym typeface="Calibri"/>
              </a:rPr>
              <a:t>Director), </a:t>
            </a:r>
            <a:r>
              <a:rPr lang="en-US" b="0" i="0" u="none" strike="noStrike" cap="none" baseline="0" dirty="0" smtClean="0">
                <a:solidFill>
                  <a:schemeClr val="dk1"/>
                </a:solidFill>
                <a:latin typeface="Calibri"/>
                <a:ea typeface="Calibri"/>
                <a:cs typeface="Calibri"/>
                <a:sym typeface="Calibri"/>
              </a:rPr>
              <a:t>planning</a:t>
            </a:r>
            <a:r>
              <a:rPr lang="en-US" b="0" i="0" u="none" strike="noStrike" cap="none" baseline="0" dirty="0">
                <a:solidFill>
                  <a:schemeClr val="dk1"/>
                </a:solidFill>
                <a:latin typeface="Calibri"/>
                <a:ea typeface="Calibri"/>
                <a:cs typeface="Calibri"/>
                <a:sym typeface="Calibri"/>
              </a:rPr>
              <a:t>, preparing</a:t>
            </a:r>
          </a:p>
          <a:p>
            <a:pPr marL="0" marR="0" lvl="0" indent="0" algn="l" rtl="0">
              <a:spcBef>
                <a:spcPts val="480"/>
              </a:spcBef>
              <a:buClr>
                <a:schemeClr val="dk1"/>
              </a:buClr>
              <a:buSzPct val="25000"/>
              <a:buFont typeface="Arial"/>
              <a:buNone/>
            </a:pPr>
            <a:r>
              <a:rPr lang="en-US" dirty="0">
                <a:solidFill>
                  <a:schemeClr val="dk1"/>
                </a:solidFill>
              </a:rPr>
              <a:t>	</a:t>
            </a:r>
            <a:r>
              <a:rPr lang="en-US" dirty="0" smtClean="0">
                <a:solidFill>
                  <a:schemeClr val="dk1"/>
                </a:solidFill>
              </a:rPr>
              <a:t>	</a:t>
            </a:r>
            <a:r>
              <a:rPr lang="en-US" b="0" i="0" u="none" strike="noStrike" cap="none" baseline="0" dirty="0" smtClean="0">
                <a:solidFill>
                  <a:schemeClr val="dk1"/>
                </a:solidFill>
                <a:latin typeface="Calibri"/>
                <a:ea typeface="Calibri"/>
                <a:cs typeface="Calibri"/>
                <a:sym typeface="Calibri"/>
              </a:rPr>
              <a:t>75</a:t>
            </a:r>
            <a:r>
              <a:rPr lang="en-US" b="0" i="0" u="none" strike="noStrike" cap="none" baseline="0" dirty="0">
                <a:solidFill>
                  <a:schemeClr val="dk1"/>
                </a:solidFill>
                <a:latin typeface="Calibri"/>
                <a:ea typeface="Calibri"/>
                <a:cs typeface="Calibri"/>
                <a:sym typeface="Calibri"/>
              </a:rPr>
              <a:t>% --   PEOPLE TIME –setting up meetings, 		</a:t>
            </a:r>
          </a:p>
          <a:p>
            <a:pPr marL="457200" marR="0" lvl="0" indent="457200" algn="l" rtl="0">
              <a:spcBef>
                <a:spcPts val="480"/>
              </a:spcBef>
              <a:buClr>
                <a:schemeClr val="dk1"/>
              </a:buClr>
              <a:buSzPct val="25000"/>
              <a:buFont typeface="Arial"/>
              <a:buNone/>
            </a:pPr>
            <a:r>
              <a:rPr lang="en-US" b="0" i="0" u="none" strike="noStrike" cap="none" baseline="0" dirty="0">
                <a:solidFill>
                  <a:schemeClr val="dk1"/>
                </a:solidFill>
                <a:latin typeface="Calibri"/>
                <a:ea typeface="Calibri"/>
                <a:cs typeface="Calibri"/>
                <a:sym typeface="Calibri"/>
              </a:rPr>
              <a:t>appointments, events, activities, making connections</a:t>
            </a:r>
          </a:p>
          <a:p>
            <a:pPr marL="0" marR="0" lvl="0" indent="0" algn="l" rtl="0">
              <a:spcBef>
                <a:spcPts val="480"/>
              </a:spcBef>
              <a:buClr>
                <a:srgbClr val="6F6E6F"/>
              </a:buClr>
              <a:buFont typeface="Arial"/>
              <a:buNone/>
            </a:pPr>
            <a:endParaRPr b="0" i="0" u="none" strike="noStrike" cap="none" baseline="0" dirty="0">
              <a:solidFill>
                <a:schemeClr val="dk1"/>
              </a:solidFill>
              <a:latin typeface="Calibri"/>
              <a:ea typeface="Calibri"/>
              <a:cs typeface="Calibri"/>
              <a:sym typeface="Calibri"/>
            </a:endParaRPr>
          </a:p>
          <a:p>
            <a:pPr marL="0" marR="0" lvl="0" indent="0" algn="l" rtl="0">
              <a:spcBef>
                <a:spcPts val="480"/>
              </a:spcBef>
              <a:buClr>
                <a:srgbClr val="6F6E6F"/>
              </a:buClr>
              <a:buFont typeface="Arial"/>
              <a:buNone/>
            </a:pPr>
            <a:endParaRPr b="0" i="0" u="none" strike="noStrike" cap="none" baseline="0" dirty="0">
              <a:solidFill>
                <a:schemeClr val="dk1"/>
              </a:solidFill>
              <a:latin typeface="Calibri"/>
              <a:ea typeface="Calibri"/>
              <a:cs typeface="Calibri"/>
              <a:sym typeface="Calibri"/>
            </a:endParaRPr>
          </a:p>
        </p:txBody>
      </p:sp>
      <p:sp>
        <p:nvSpPr>
          <p:cNvPr id="208" name="Shape 208"/>
          <p:cNvSpPr txBox="1">
            <a:spLocks noGrp="1"/>
          </p:cNvSpPr>
          <p:nvPr>
            <p:ph type="title"/>
          </p:nvPr>
        </p:nvSpPr>
        <p:spPr>
          <a:xfrm>
            <a:off x="457200" y="380532"/>
            <a:ext cx="5064794" cy="664299"/>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dirty="0">
                <a:solidFill>
                  <a:schemeClr val="dk1"/>
                </a:solidFill>
                <a:latin typeface="Calibri"/>
                <a:ea typeface="Calibri"/>
                <a:cs typeface="Calibri"/>
                <a:sym typeface="Calibri"/>
              </a:rPr>
              <a:t>Where To Put Our Time </a:t>
            </a:r>
          </a:p>
        </p:txBody>
      </p:sp>
      <p:sp>
        <p:nvSpPr>
          <p:cNvPr id="209" name="Shape 209"/>
          <p:cNvSpPr txBox="1"/>
          <p:nvPr/>
        </p:nvSpPr>
        <p:spPr>
          <a:xfrm>
            <a:off x="289950" y="2886506"/>
            <a:ext cx="8792700" cy="2003850"/>
          </a:xfrm>
          <a:prstGeom prst="rect">
            <a:avLst/>
          </a:prstGeom>
          <a:noFill/>
          <a:ln>
            <a:noFill/>
          </a:ln>
        </p:spPr>
        <p:txBody>
          <a:bodyPr lIns="91425" tIns="45700" rIns="91425" bIns="45700" anchor="t" anchorCtr="0">
            <a:noAutofit/>
          </a:bodyPr>
          <a:lstStyle/>
          <a:p>
            <a:pPr marL="285750" marR="0" lvl="0" indent="-285750" algn="l" rtl="0">
              <a:spcBef>
                <a:spcPts val="0"/>
              </a:spcBef>
              <a:buClr>
                <a:schemeClr val="dk1"/>
              </a:buClr>
              <a:buSzPct val="100000"/>
              <a:buFont typeface="Arial"/>
              <a:buChar char="•"/>
            </a:pPr>
            <a:r>
              <a:rPr lang="en-US" sz="2000" b="0" i="0" u="none" strike="noStrike" cap="none" baseline="0" dirty="0">
                <a:solidFill>
                  <a:schemeClr val="dk1"/>
                </a:solidFill>
                <a:latin typeface="Calibri"/>
                <a:ea typeface="Calibri"/>
                <a:cs typeface="Calibri"/>
                <a:sym typeface="Calibri"/>
              </a:rPr>
              <a:t>Later …</a:t>
            </a:r>
          </a:p>
          <a:p>
            <a:pPr marL="0" marR="0" lvl="0" indent="0" algn="l" rtl="0">
              <a:spcBef>
                <a:spcPts val="0"/>
              </a:spcBef>
              <a:buSzPct val="25000"/>
              <a:buNone/>
            </a:pPr>
            <a:r>
              <a:rPr lang="en-US" sz="2000" b="0" i="0" u="none" strike="noStrike" cap="none" baseline="0" dirty="0">
                <a:solidFill>
                  <a:schemeClr val="dk1"/>
                </a:solidFill>
                <a:latin typeface="Calibri"/>
                <a:ea typeface="Calibri"/>
                <a:cs typeface="Calibri"/>
                <a:sym typeface="Calibri"/>
              </a:rPr>
              <a:t>	20%  -- learning, preparation, reading, leadership development</a:t>
            </a:r>
          </a:p>
          <a:p>
            <a:pPr marL="0" marR="0" lvl="0" indent="0" algn="l" rtl="0">
              <a:spcBef>
                <a:spcPts val="0"/>
              </a:spcBef>
              <a:buSzPct val="25000"/>
              <a:buNone/>
            </a:pPr>
            <a:r>
              <a:rPr lang="en-US" sz="2000" b="0" i="0" u="none" strike="noStrike" cap="none" baseline="0" dirty="0">
                <a:solidFill>
                  <a:schemeClr val="dk1"/>
                </a:solidFill>
                <a:latin typeface="Calibri"/>
                <a:ea typeface="Calibri"/>
                <a:cs typeface="Calibri"/>
                <a:sym typeface="Calibri"/>
              </a:rPr>
              <a:t>	80% -- People Time – IPA’s  </a:t>
            </a:r>
            <a:r>
              <a:rPr lang="en-US" sz="2000" b="0" i="0" u="none" strike="noStrike" cap="none" baseline="0" dirty="0" smtClean="0">
                <a:solidFill>
                  <a:schemeClr val="dk1"/>
                </a:solidFill>
                <a:latin typeface="Calibri"/>
                <a:ea typeface="Calibri"/>
                <a:cs typeface="Calibri"/>
                <a:sym typeface="Calibri"/>
              </a:rPr>
              <a:t>(Income </a:t>
            </a:r>
            <a:r>
              <a:rPr lang="en-US" sz="2000" b="0" i="0" u="none" strike="noStrike" cap="none" baseline="0" dirty="0">
                <a:solidFill>
                  <a:schemeClr val="dk1"/>
                </a:solidFill>
                <a:latin typeface="Calibri"/>
                <a:ea typeface="Calibri"/>
                <a:cs typeface="Calibri"/>
                <a:sym typeface="Calibri"/>
              </a:rPr>
              <a:t>Producing </a:t>
            </a:r>
            <a:r>
              <a:rPr lang="en-US" sz="2000" b="0" i="0" u="none" strike="noStrike" cap="none" baseline="0" dirty="0" smtClean="0">
                <a:solidFill>
                  <a:schemeClr val="dk1"/>
                </a:solidFill>
                <a:latin typeface="Calibri"/>
                <a:ea typeface="Calibri"/>
                <a:cs typeface="Calibri"/>
                <a:sym typeface="Calibri"/>
              </a:rPr>
              <a:t>Activities)</a:t>
            </a:r>
            <a:endParaRPr lang="en-US" sz="2000" b="0" i="0" u="none" strike="noStrike" cap="none" baseline="0" dirty="0">
              <a:solidFill>
                <a:schemeClr val="dk1"/>
              </a:solidFill>
              <a:latin typeface="Calibri"/>
              <a:ea typeface="Calibri"/>
              <a:cs typeface="Calibri"/>
              <a:sym typeface="Calibri"/>
            </a:endParaRPr>
          </a:p>
          <a:p>
            <a:pPr marL="1371600" marR="0" lvl="0" indent="0" algn="l" rtl="0">
              <a:spcBef>
                <a:spcPts val="0"/>
              </a:spcBef>
              <a:buSzPct val="25000"/>
              <a:buNone/>
            </a:pPr>
            <a:r>
              <a:rPr lang="en-US" sz="2000" b="0" i="0" u="none" strike="noStrike" cap="none" baseline="0" dirty="0">
                <a:solidFill>
                  <a:schemeClr val="dk1"/>
                </a:solidFill>
                <a:latin typeface="Calibri"/>
                <a:ea typeface="Calibri"/>
                <a:cs typeface="Calibri"/>
                <a:sym typeface="Calibri"/>
              </a:rPr>
              <a:t>Reach-out activities, 3-way calls, events, Face Book connections and posts, customer service calls  and strategies, play dates, etc</a:t>
            </a:r>
            <a:r>
              <a:rPr lang="en-US" sz="2000" b="0" i="0" u="none" strike="noStrike" cap="none" baseline="0" dirty="0" smtClean="0">
                <a:solidFill>
                  <a:schemeClr val="dk1"/>
                </a:solidFill>
                <a:latin typeface="Calibri"/>
                <a:ea typeface="Calibri"/>
                <a:cs typeface="Calibri"/>
                <a:sym typeface="Calibri"/>
              </a:rPr>
              <a:t>.               				harper</a:t>
            </a:r>
            <a:endParaRPr lang="en-US" sz="2000" b="0" i="0" u="none" strike="noStrike" cap="none" baseline="0" dirty="0">
              <a:solidFill>
                <a:schemeClr val="dk1"/>
              </a:solidFill>
              <a:latin typeface="Calibri"/>
              <a:ea typeface="Calibri"/>
              <a:cs typeface="Calibri"/>
              <a:sym typeface="Calibri"/>
            </a:endParaRPr>
          </a:p>
          <a:p>
            <a:pPr marL="0" marR="0" lvl="0" indent="0" algn="l" rtl="0">
              <a:spcBef>
                <a:spcPts val="0"/>
              </a:spcBef>
              <a:buNone/>
            </a:pPr>
            <a:endParaRPr sz="2000" b="0" i="0" u="none" strike="noStrike" cap="none" baseline="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5380695"/>
      </p:ext>
    </p:extLst>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05467"/>
            <a:ext cx="8229600" cy="3454400"/>
          </a:xfrm>
        </p:spPr>
        <p:txBody>
          <a:bodyPr/>
          <a:lstStyle/>
          <a:p>
            <a:r>
              <a:rPr lang="en-US" dirty="0" smtClean="0">
                <a:solidFill>
                  <a:schemeClr val="tx1"/>
                </a:solidFill>
              </a:rPr>
              <a:t>Skilling up  </a:t>
            </a:r>
            <a:r>
              <a:rPr lang="en-US" dirty="0" smtClean="0">
                <a:solidFill>
                  <a:schemeClr val="tx1"/>
                </a:solidFill>
              </a:rPr>
              <a:t>(in </a:t>
            </a:r>
            <a:r>
              <a:rPr lang="en-US" dirty="0" smtClean="0">
                <a:solidFill>
                  <a:schemeClr val="tx1"/>
                </a:solidFill>
              </a:rPr>
              <a:t>the beginning    first month 25 to 30</a:t>
            </a:r>
            <a:r>
              <a:rPr lang="en-US" dirty="0" smtClean="0">
                <a:solidFill>
                  <a:schemeClr val="tx1"/>
                </a:solidFill>
              </a:rPr>
              <a:t>%)</a:t>
            </a:r>
            <a:endParaRPr lang="en-US" dirty="0" smtClean="0">
              <a:solidFill>
                <a:schemeClr val="tx1"/>
              </a:solidFill>
            </a:endParaRPr>
          </a:p>
          <a:p>
            <a:r>
              <a:rPr lang="en-US" dirty="0" smtClean="0">
                <a:solidFill>
                  <a:schemeClr val="tx1"/>
                </a:solidFill>
              </a:rPr>
              <a:t>New contacts  </a:t>
            </a:r>
            <a:r>
              <a:rPr lang="en-US" dirty="0" smtClean="0">
                <a:solidFill>
                  <a:schemeClr val="tx1"/>
                </a:solidFill>
              </a:rPr>
              <a:t>(60</a:t>
            </a:r>
            <a:r>
              <a:rPr lang="en-US" dirty="0" smtClean="0">
                <a:solidFill>
                  <a:schemeClr val="tx1"/>
                </a:solidFill>
              </a:rPr>
              <a:t>%  first </a:t>
            </a:r>
            <a:r>
              <a:rPr lang="en-US" dirty="0" smtClean="0">
                <a:solidFill>
                  <a:schemeClr val="tx1"/>
                </a:solidFill>
              </a:rPr>
              <a:t>month) </a:t>
            </a:r>
            <a:endParaRPr lang="en-US" dirty="0" smtClean="0">
              <a:solidFill>
                <a:schemeClr val="tx1"/>
              </a:solidFill>
            </a:endParaRPr>
          </a:p>
          <a:p>
            <a:r>
              <a:rPr lang="en-US" dirty="0" smtClean="0">
                <a:solidFill>
                  <a:schemeClr val="tx1"/>
                </a:solidFill>
              </a:rPr>
              <a:t>Marketing	ONLY 10 %	</a:t>
            </a:r>
            <a:r>
              <a:rPr lang="en-US" dirty="0" smtClean="0">
                <a:solidFill>
                  <a:schemeClr val="tx1"/>
                </a:solidFill>
              </a:rPr>
              <a:t>(posting </a:t>
            </a:r>
            <a:r>
              <a:rPr lang="en-US" dirty="0" smtClean="0">
                <a:solidFill>
                  <a:schemeClr val="tx1"/>
                </a:solidFill>
              </a:rPr>
              <a:t>you started a business on Face Book 10% , business cards, flyers in apartment complexes.. New summer body promotion , post cards, Customer Face Book page .. Once you have customers.. helps customers learn </a:t>
            </a:r>
            <a:r>
              <a:rPr lang="en-US" dirty="0" smtClean="0">
                <a:solidFill>
                  <a:schemeClr val="tx1"/>
                </a:solidFill>
              </a:rPr>
              <a:t>about </a:t>
            </a:r>
            <a:r>
              <a:rPr lang="en-US" dirty="0" smtClean="0">
                <a:solidFill>
                  <a:schemeClr val="tx1"/>
                </a:solidFill>
              </a:rPr>
              <a:t>other products and </a:t>
            </a:r>
            <a:r>
              <a:rPr lang="en-US" dirty="0" smtClean="0">
                <a:solidFill>
                  <a:schemeClr val="tx1"/>
                </a:solidFill>
              </a:rPr>
              <a:t>business)</a:t>
            </a:r>
            <a:endParaRPr lang="en-US" dirty="0" smtClean="0">
              <a:solidFill>
                <a:schemeClr val="tx1"/>
              </a:solidFill>
            </a:endParaRPr>
          </a:p>
          <a:p>
            <a:r>
              <a:rPr lang="en-US" dirty="0" smtClean="0">
                <a:solidFill>
                  <a:schemeClr val="tx1"/>
                </a:solidFill>
              </a:rPr>
              <a:t>Customer Care   -- only after you have customers </a:t>
            </a:r>
            <a:r>
              <a:rPr lang="is-IS" dirty="0" smtClean="0">
                <a:solidFill>
                  <a:schemeClr val="tx1"/>
                </a:solidFill>
              </a:rPr>
              <a:t>… later becomes a great source for new members </a:t>
            </a:r>
            <a:r>
              <a:rPr lang="is-IS" dirty="0" smtClean="0">
                <a:solidFill>
                  <a:schemeClr val="tx1"/>
                </a:solidFill>
              </a:rPr>
              <a:t>and distributors</a:t>
            </a:r>
            <a:r>
              <a:rPr lang="is-IS" dirty="0" smtClean="0">
                <a:solidFill>
                  <a:schemeClr val="tx1"/>
                </a:solidFill>
              </a:rPr>
              <a:t>.            ashley</a:t>
            </a:r>
            <a:endParaRPr lang="en-US" dirty="0">
              <a:solidFill>
                <a:schemeClr val="tx1"/>
              </a:solidFill>
            </a:endParaRPr>
          </a:p>
        </p:txBody>
      </p:sp>
      <p:sp>
        <p:nvSpPr>
          <p:cNvPr id="3" name="Title 2"/>
          <p:cNvSpPr>
            <a:spLocks noGrp="1"/>
          </p:cNvSpPr>
          <p:nvPr>
            <p:ph type="title"/>
          </p:nvPr>
        </p:nvSpPr>
        <p:spPr>
          <a:xfrm>
            <a:off x="457201" y="383779"/>
            <a:ext cx="5435600" cy="649154"/>
          </a:xfrm>
          <a:ln>
            <a:solidFill>
              <a:schemeClr val="accent5">
                <a:lumMod val="75000"/>
              </a:schemeClr>
            </a:solidFill>
          </a:ln>
        </p:spPr>
        <p:txBody>
          <a:bodyPr>
            <a:normAutofit/>
          </a:bodyPr>
          <a:lstStyle/>
          <a:p>
            <a:r>
              <a:rPr lang="en-US" sz="3600" dirty="0" smtClean="0"/>
              <a:t>Where To Put Our Time </a:t>
            </a:r>
            <a:endParaRPr lang="en-US" sz="3600" dirty="0"/>
          </a:p>
        </p:txBody>
      </p:sp>
    </p:spTree>
    <p:extLst>
      <p:ext uri="{BB962C8B-B14F-4D97-AF65-F5344CB8AC3E}">
        <p14:creationId xmlns:p14="http://schemas.microsoft.com/office/powerpoint/2010/main" val="23996277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body" idx="1"/>
          </p:nvPr>
        </p:nvSpPr>
        <p:spPr>
          <a:xfrm>
            <a:off x="589200" y="1572900"/>
            <a:ext cx="7965600" cy="2733975"/>
          </a:xfrm>
          <a:prstGeom prst="rect">
            <a:avLst/>
          </a:prstGeom>
        </p:spPr>
        <p:txBody>
          <a:bodyPr lIns="91425" tIns="91425" rIns="91425" bIns="91425" anchor="t" anchorCtr="0">
            <a:noAutofit/>
          </a:bodyPr>
          <a:lstStyle/>
          <a:p>
            <a:pPr marL="457200" lvl="0" indent="-228600" rtl="0">
              <a:spcBef>
                <a:spcPts val="0"/>
              </a:spcBef>
              <a:buSzPct val="100000"/>
            </a:pPr>
            <a:r>
              <a:rPr lang="en-US" sz="2400" dirty="0">
                <a:solidFill>
                  <a:schemeClr val="tx1"/>
                </a:solidFill>
              </a:rPr>
              <a:t>Schedule a family </a:t>
            </a:r>
            <a:r>
              <a:rPr lang="en-US" sz="2400" dirty="0" err="1" smtClean="0">
                <a:solidFill>
                  <a:schemeClr val="tx1"/>
                </a:solidFill>
              </a:rPr>
              <a:t>pow</a:t>
            </a:r>
            <a:r>
              <a:rPr lang="en-US" sz="2400" dirty="0" smtClean="0">
                <a:solidFill>
                  <a:schemeClr val="tx1"/>
                </a:solidFill>
              </a:rPr>
              <a:t>-wow </a:t>
            </a:r>
            <a:r>
              <a:rPr lang="en-US" sz="2400" dirty="0">
                <a:solidFill>
                  <a:schemeClr val="tx1"/>
                </a:solidFill>
              </a:rPr>
              <a:t>and discuss goals for your business and what it will mean for everyone.</a:t>
            </a:r>
          </a:p>
          <a:p>
            <a:pPr marL="457200" lvl="0" indent="-228600" rtl="0">
              <a:spcBef>
                <a:spcPts val="0"/>
              </a:spcBef>
              <a:buSzPct val="100000"/>
            </a:pPr>
            <a:r>
              <a:rPr lang="en-US" sz="2400" dirty="0">
                <a:solidFill>
                  <a:schemeClr val="tx1"/>
                </a:solidFill>
              </a:rPr>
              <a:t>Discuss how each family member can help.. . and rewards when they do .</a:t>
            </a:r>
          </a:p>
          <a:p>
            <a:pPr marL="457200" lvl="0" indent="-228600" rtl="0">
              <a:spcBef>
                <a:spcPts val="0"/>
              </a:spcBef>
              <a:buSzPct val="100000"/>
            </a:pPr>
            <a:r>
              <a:rPr lang="en-US" sz="2400" dirty="0">
                <a:solidFill>
                  <a:schemeClr val="tx1"/>
                </a:solidFill>
              </a:rPr>
              <a:t>Discuss implications and </a:t>
            </a:r>
            <a:r>
              <a:rPr lang="en-US" sz="2400" dirty="0" smtClean="0">
                <a:solidFill>
                  <a:schemeClr val="tx1"/>
                </a:solidFill>
              </a:rPr>
              <a:t>expectations              harper</a:t>
            </a:r>
            <a:endParaRPr sz="2400" dirty="0"/>
          </a:p>
        </p:txBody>
      </p:sp>
      <p:sp>
        <p:nvSpPr>
          <p:cNvPr id="195" name="Shape 195"/>
          <p:cNvSpPr txBox="1">
            <a:spLocks noGrp="1"/>
          </p:cNvSpPr>
          <p:nvPr>
            <p:ph type="title"/>
          </p:nvPr>
        </p:nvSpPr>
        <p:spPr>
          <a:xfrm>
            <a:off x="457200" y="812401"/>
            <a:ext cx="3854100" cy="683549"/>
          </a:xfrm>
          <a:prstGeom prst="rect">
            <a:avLst/>
          </a:prstGeom>
        </p:spPr>
        <p:txBody>
          <a:bodyPr lIns="91425" tIns="91425" rIns="91425" bIns="91425" anchor="ctr" anchorCtr="0">
            <a:noAutofit/>
          </a:bodyPr>
          <a:lstStyle/>
          <a:p>
            <a:pPr>
              <a:spcBef>
                <a:spcPts val="0"/>
              </a:spcBef>
              <a:buNone/>
            </a:pPr>
            <a:r>
              <a:rPr lang="en-US" sz="3600" dirty="0"/>
              <a:t>Enroll Our Families</a:t>
            </a:r>
          </a:p>
        </p:txBody>
      </p:sp>
    </p:spTree>
    <p:extLst>
      <p:ext uri="{BB962C8B-B14F-4D97-AF65-F5344CB8AC3E}">
        <p14:creationId xmlns:p14="http://schemas.microsoft.com/office/powerpoint/2010/main" val="3360696784"/>
      </p:ext>
    </p:extLst>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Shape 221"/>
          <p:cNvSpPr txBox="1">
            <a:spLocks noGrp="1"/>
          </p:cNvSpPr>
          <p:nvPr>
            <p:ph type="ctrTitle"/>
          </p:nvPr>
        </p:nvSpPr>
        <p:spPr>
          <a:xfrm>
            <a:off x="295032" y="273907"/>
            <a:ext cx="3853635" cy="644652"/>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dirty="0">
                <a:solidFill>
                  <a:schemeClr val="dk1"/>
                </a:solidFill>
                <a:latin typeface="Calibri"/>
                <a:ea typeface="Calibri"/>
                <a:cs typeface="Calibri"/>
                <a:sym typeface="Calibri"/>
              </a:rPr>
              <a:t>Planning is Key</a:t>
            </a:r>
          </a:p>
        </p:txBody>
      </p:sp>
      <p:sp>
        <p:nvSpPr>
          <p:cNvPr id="222" name="Shape 222"/>
          <p:cNvSpPr txBox="1">
            <a:spLocks noGrp="1"/>
          </p:cNvSpPr>
          <p:nvPr>
            <p:ph type="subTitle" idx="1"/>
          </p:nvPr>
        </p:nvSpPr>
        <p:spPr>
          <a:xfrm>
            <a:off x="471606" y="896475"/>
            <a:ext cx="5157184" cy="3443654"/>
          </a:xfrm>
          <a:prstGeom prst="rect">
            <a:avLst/>
          </a:prstGeom>
          <a:noFill/>
          <a:ln>
            <a:noFill/>
          </a:ln>
        </p:spPr>
        <p:txBody>
          <a:bodyPr lIns="91425" tIns="45700" rIns="91425" bIns="45700" anchor="t" anchorCtr="0">
            <a:noAutofit/>
          </a:bodyPr>
          <a:lstStyle/>
          <a:p>
            <a:pPr marL="0" marR="0" lvl="0" indent="0" algn="l" rtl="0">
              <a:spcBef>
                <a:spcPts val="0"/>
              </a:spcBef>
              <a:buClr>
                <a:srgbClr val="888888"/>
              </a:buClr>
              <a:buSzPct val="25000"/>
              <a:buFont typeface="Arial"/>
              <a:buNone/>
            </a:pPr>
            <a:r>
              <a:rPr lang="en-US" sz="2000" b="0" i="0" u="none" strike="noStrike" cap="none" baseline="0" dirty="0">
                <a:solidFill>
                  <a:srgbClr val="000000"/>
                </a:solidFill>
                <a:latin typeface="Calibri"/>
                <a:ea typeface="Calibri"/>
                <a:cs typeface="Calibri"/>
                <a:sym typeface="Calibri"/>
              </a:rPr>
              <a:t>When we are working with limited time, we have to plan our time well. Once we have dedicated slots of time to our business, we  must come to those times prepared to work towards our goals. </a:t>
            </a:r>
            <a:endParaRPr sz="2400" b="0" i="0" u="none" strike="noStrike" cap="none" baseline="0" dirty="0">
              <a:solidFill>
                <a:srgbClr val="000000"/>
              </a:solidFill>
              <a:latin typeface="Calibri"/>
              <a:ea typeface="Calibri"/>
              <a:cs typeface="Calibri"/>
              <a:sym typeface="Calibri"/>
            </a:endParaRPr>
          </a:p>
          <a:p>
            <a:pPr marL="457200" marR="0" lvl="0" indent="-457200" algn="l" rtl="0">
              <a:spcBef>
                <a:spcPts val="480"/>
              </a:spcBef>
              <a:buClr>
                <a:srgbClr val="000000"/>
              </a:buClr>
              <a:buSzPct val="100000"/>
              <a:buFont typeface="Arial"/>
              <a:buAutoNum type="arabicPeriod"/>
            </a:pPr>
            <a:r>
              <a:rPr lang="en-US" sz="2000" b="0" i="0" u="none" strike="noStrike" cap="none" baseline="0" dirty="0">
                <a:solidFill>
                  <a:srgbClr val="000000"/>
                </a:solidFill>
                <a:latin typeface="Calibri"/>
                <a:ea typeface="Calibri"/>
                <a:cs typeface="Calibri"/>
                <a:sym typeface="Calibri"/>
              </a:rPr>
              <a:t>Pre-Plan work time</a:t>
            </a:r>
          </a:p>
          <a:p>
            <a:pPr marL="457200" marR="0" lvl="0" indent="-457200" algn="l" rtl="0">
              <a:spcBef>
                <a:spcPts val="480"/>
              </a:spcBef>
              <a:buClr>
                <a:srgbClr val="000000"/>
              </a:buClr>
              <a:buSzPct val="100000"/>
              <a:buFont typeface="Arial"/>
              <a:buAutoNum type="arabicPeriod"/>
            </a:pPr>
            <a:r>
              <a:rPr lang="en-US" sz="2000" b="0" i="0" u="none" strike="noStrike" cap="none" baseline="0" dirty="0">
                <a:solidFill>
                  <a:srgbClr val="000000"/>
                </a:solidFill>
                <a:latin typeface="Calibri"/>
                <a:ea typeface="Calibri"/>
                <a:cs typeface="Calibri"/>
                <a:sym typeface="Calibri"/>
              </a:rPr>
              <a:t>Use of a Planner/Working Folder</a:t>
            </a:r>
          </a:p>
          <a:p>
            <a:pPr marL="457200" marR="0" lvl="0" indent="-457200" algn="l" rtl="0">
              <a:spcBef>
                <a:spcPts val="480"/>
              </a:spcBef>
              <a:buClr>
                <a:srgbClr val="000000"/>
              </a:buClr>
              <a:buSzPct val="100000"/>
              <a:buFont typeface="Arial"/>
              <a:buAutoNum type="arabicPeriod"/>
            </a:pPr>
            <a:r>
              <a:rPr lang="en-US" sz="2000" b="0" i="0" u="none" strike="noStrike" cap="none" baseline="0" dirty="0">
                <a:solidFill>
                  <a:srgbClr val="000000"/>
                </a:solidFill>
                <a:latin typeface="Calibri"/>
                <a:ea typeface="Calibri"/>
                <a:cs typeface="Calibri"/>
                <a:sym typeface="Calibri"/>
              </a:rPr>
              <a:t>Weekly goals for reach-outs/follow </a:t>
            </a:r>
            <a:r>
              <a:rPr lang="en-US" sz="2400" b="0" i="0" u="none" strike="noStrike" cap="none" baseline="0" dirty="0" smtClean="0">
                <a:solidFill>
                  <a:srgbClr val="000000"/>
                </a:solidFill>
                <a:latin typeface="Calibri"/>
                <a:ea typeface="Calibri"/>
                <a:cs typeface="Calibri"/>
                <a:sym typeface="Calibri"/>
              </a:rPr>
              <a:t>ups			</a:t>
            </a:r>
            <a:r>
              <a:rPr lang="en-US" sz="2400" b="0" i="0" u="none" strike="noStrike" cap="none" baseline="0" dirty="0" err="1" smtClean="0">
                <a:solidFill>
                  <a:srgbClr val="000000"/>
                </a:solidFill>
                <a:latin typeface="Calibri"/>
                <a:ea typeface="Calibri"/>
                <a:cs typeface="Calibri"/>
                <a:sym typeface="Calibri"/>
              </a:rPr>
              <a:t>ashley</a:t>
            </a:r>
            <a:endParaRPr sz="2400" b="0" i="0" u="none" strike="noStrike" cap="none" baseline="0" dirty="0">
              <a:solidFill>
                <a:srgbClr val="000000"/>
              </a:solidFill>
              <a:latin typeface="Calibri"/>
              <a:ea typeface="Calibri"/>
              <a:cs typeface="Calibri"/>
              <a:sym typeface="Calibri"/>
            </a:endParaRPr>
          </a:p>
        </p:txBody>
      </p:sp>
      <p:pic>
        <p:nvPicPr>
          <p:cNvPr id="223" name="Shape 223"/>
          <p:cNvPicPr preferRelativeResize="0"/>
          <p:nvPr/>
        </p:nvPicPr>
        <p:blipFill rotWithShape="1">
          <a:blip r:embed="rId3">
            <a:alphaModFix/>
          </a:blip>
          <a:srcRect/>
          <a:stretch/>
        </p:blipFill>
        <p:spPr>
          <a:xfrm rot="5400000">
            <a:off x="5865140" y="1957495"/>
            <a:ext cx="3154116" cy="2895599"/>
          </a:xfrm>
          <a:prstGeom prst="rect">
            <a:avLst/>
          </a:prstGeom>
          <a:noFill/>
          <a:ln>
            <a:noFill/>
          </a:ln>
        </p:spPr>
      </p:pic>
      <p:sp>
        <p:nvSpPr>
          <p:cNvPr id="2" name="Rectangle 1"/>
          <p:cNvSpPr/>
          <p:nvPr/>
        </p:nvSpPr>
        <p:spPr>
          <a:xfrm>
            <a:off x="295030" y="4105132"/>
            <a:ext cx="5333759" cy="707886"/>
          </a:xfrm>
          <a:prstGeom prst="rect">
            <a:avLst/>
          </a:prstGeom>
          <a:ln>
            <a:solidFill>
              <a:schemeClr val="accent5">
                <a:lumMod val="75000"/>
              </a:schemeClr>
            </a:solidFill>
          </a:ln>
        </p:spPr>
        <p:txBody>
          <a:bodyPr wrap="square">
            <a:spAutoFit/>
          </a:bodyPr>
          <a:lstStyle/>
          <a:p>
            <a:r>
              <a:rPr lang="en-US" sz="2000" dirty="0"/>
              <a:t>Teaming Up - Fall, 2014:  Session #2 (9/11)  Getting Started 101--working folder; goal boards</a:t>
            </a:r>
          </a:p>
        </p:txBody>
      </p:sp>
      <p:sp>
        <p:nvSpPr>
          <p:cNvPr id="3" name="TextBox 2"/>
          <p:cNvSpPr txBox="1"/>
          <p:nvPr/>
        </p:nvSpPr>
        <p:spPr>
          <a:xfrm>
            <a:off x="5300133" y="273906"/>
            <a:ext cx="3589867" cy="369332"/>
          </a:xfrm>
          <a:prstGeom prst="rect">
            <a:avLst/>
          </a:prstGeom>
          <a:noFill/>
          <a:ln>
            <a:solidFill>
              <a:schemeClr val="tx1"/>
            </a:solidFill>
          </a:ln>
        </p:spPr>
        <p:txBody>
          <a:bodyPr wrap="square" rtlCol="0">
            <a:spAutoFit/>
          </a:bodyPr>
          <a:lstStyle/>
          <a:p>
            <a:r>
              <a:rPr lang="en-US" dirty="0" smtClean="0"/>
              <a:t>Before bed or 8 am --- plan the day .</a:t>
            </a:r>
            <a:endParaRPr lang="en-US" dirty="0"/>
          </a:p>
        </p:txBody>
      </p:sp>
      <p:sp>
        <p:nvSpPr>
          <p:cNvPr id="4" name="TextBox 3"/>
          <p:cNvSpPr txBox="1"/>
          <p:nvPr/>
        </p:nvSpPr>
        <p:spPr>
          <a:xfrm>
            <a:off x="5628790" y="643238"/>
            <a:ext cx="3261208" cy="369332"/>
          </a:xfrm>
          <a:prstGeom prst="rect">
            <a:avLst/>
          </a:prstGeom>
          <a:noFill/>
          <a:ln>
            <a:solidFill>
              <a:schemeClr val="tx1"/>
            </a:solidFill>
          </a:ln>
        </p:spPr>
        <p:txBody>
          <a:bodyPr wrap="square" rtlCol="0">
            <a:spAutoFit/>
          </a:bodyPr>
          <a:lstStyle/>
          <a:p>
            <a:r>
              <a:rPr lang="en-US" dirty="0" smtClean="0"/>
              <a:t>Sunday night .. Plan the week</a:t>
            </a:r>
            <a:endParaRPr lang="en-US" dirty="0"/>
          </a:p>
        </p:txBody>
      </p:sp>
      <p:sp>
        <p:nvSpPr>
          <p:cNvPr id="5" name="TextBox 4"/>
          <p:cNvSpPr txBox="1"/>
          <p:nvPr/>
        </p:nvSpPr>
        <p:spPr>
          <a:xfrm>
            <a:off x="5628788" y="1012570"/>
            <a:ext cx="3261209" cy="646331"/>
          </a:xfrm>
          <a:prstGeom prst="rect">
            <a:avLst/>
          </a:prstGeom>
          <a:noFill/>
          <a:ln>
            <a:solidFill>
              <a:schemeClr val="tx1"/>
            </a:solidFill>
          </a:ln>
        </p:spPr>
        <p:txBody>
          <a:bodyPr wrap="square" rtlCol="0">
            <a:spAutoFit/>
          </a:bodyPr>
          <a:lstStyle/>
          <a:p>
            <a:r>
              <a:rPr lang="en-US" dirty="0" smtClean="0"/>
              <a:t>Last day of month – plan the 		next month. </a:t>
            </a:r>
            <a:endParaRPr lang="en-US" dirty="0"/>
          </a:p>
        </p:txBody>
      </p:sp>
    </p:spTree>
    <p:extLst>
      <p:ext uri="{BB962C8B-B14F-4D97-AF65-F5344CB8AC3E}">
        <p14:creationId xmlns:p14="http://schemas.microsoft.com/office/powerpoint/2010/main" val="3123317353"/>
      </p:ext>
    </p:extLst>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Shape 214"/>
          <p:cNvSpPr txBox="1">
            <a:spLocks noGrp="1"/>
          </p:cNvSpPr>
          <p:nvPr>
            <p:ph type="body" idx="1"/>
          </p:nvPr>
        </p:nvSpPr>
        <p:spPr>
          <a:xfrm>
            <a:off x="457202" y="1686277"/>
            <a:ext cx="7433731" cy="3160856"/>
          </a:xfrm>
          <a:prstGeom prst="rect">
            <a:avLst/>
          </a:prstGeom>
          <a:noFill/>
          <a:ln>
            <a:noFill/>
          </a:ln>
        </p:spPr>
        <p:txBody>
          <a:bodyPr lIns="91425" tIns="45700" rIns="91425" bIns="45700" anchor="t" anchorCtr="0">
            <a:noAutofit/>
          </a:bodyPr>
          <a:lstStyle/>
          <a:p>
            <a:pPr marL="342900" marR="0" lvl="0" indent="-342900" algn="l" rtl="0">
              <a:spcBef>
                <a:spcPts val="0"/>
              </a:spcBef>
              <a:buClr>
                <a:srgbClr val="6F6E6F"/>
              </a:buClr>
              <a:buSzPct val="100000"/>
              <a:buFont typeface="Arial"/>
              <a:buChar char="•"/>
            </a:pPr>
            <a:r>
              <a:rPr lang="en-US" b="0" i="0" u="none" strike="noStrike" cap="none" baseline="0" dirty="0">
                <a:solidFill>
                  <a:schemeClr val="tx1"/>
                </a:solidFill>
                <a:latin typeface="Calibri"/>
                <a:ea typeface="Calibri"/>
                <a:cs typeface="Calibri"/>
                <a:sym typeface="Calibri"/>
              </a:rPr>
              <a:t>Multi-task --  	</a:t>
            </a:r>
            <a:r>
              <a:rPr lang="en-US" b="0" i="0" u="none" strike="noStrike" cap="none" baseline="0" dirty="0" smtClean="0">
                <a:solidFill>
                  <a:schemeClr val="tx1"/>
                </a:solidFill>
                <a:latin typeface="Calibri"/>
                <a:ea typeface="Calibri"/>
                <a:cs typeface="Calibri"/>
                <a:sym typeface="Calibri"/>
              </a:rPr>
              <a:t>ex </a:t>
            </a:r>
            <a:r>
              <a:rPr lang="en-US" b="0" i="0" u="none" strike="noStrike" cap="none" baseline="0" dirty="0">
                <a:solidFill>
                  <a:schemeClr val="tx1"/>
                </a:solidFill>
                <a:latin typeface="Calibri"/>
                <a:ea typeface="Calibri"/>
                <a:cs typeface="Calibri"/>
                <a:sym typeface="Calibri"/>
              </a:rPr>
              <a:t>-- folding laundry while listening to webinar</a:t>
            </a:r>
          </a:p>
          <a:p>
            <a:pPr marL="0" marR="0" lvl="0" indent="0" algn="l" rtl="0">
              <a:spcBef>
                <a:spcPts val="0"/>
              </a:spcBef>
              <a:buNone/>
            </a:pPr>
            <a:r>
              <a:rPr lang="en-US" dirty="0">
                <a:solidFill>
                  <a:schemeClr val="tx1"/>
                </a:solidFill>
              </a:rPr>
              <a:t>		-- Use Shaklee Connect app to follow </a:t>
            </a:r>
            <a:r>
              <a:rPr lang="en-US" dirty="0" smtClean="0">
                <a:solidFill>
                  <a:schemeClr val="tx1"/>
                </a:solidFill>
              </a:rPr>
              <a:t>up      </a:t>
            </a:r>
            <a:endParaRPr lang="en-US" dirty="0">
              <a:solidFill>
                <a:schemeClr val="tx1"/>
              </a:solidFill>
            </a:endParaRPr>
          </a:p>
          <a:p>
            <a:pPr marL="342900" marR="0" lvl="0" indent="-342900" algn="l" rtl="0">
              <a:spcBef>
                <a:spcPts val="480"/>
              </a:spcBef>
              <a:buClr>
                <a:srgbClr val="6F6E6F"/>
              </a:buClr>
              <a:buSzPct val="100000"/>
              <a:buFont typeface="Arial"/>
              <a:buChar char="•"/>
            </a:pPr>
            <a:r>
              <a:rPr lang="en-US" b="0" i="0" u="none" strike="noStrike" cap="none" baseline="0" dirty="0">
                <a:solidFill>
                  <a:schemeClr val="tx1"/>
                </a:solidFill>
                <a:latin typeface="Calibri"/>
                <a:ea typeface="Calibri"/>
                <a:cs typeface="Calibri"/>
                <a:sym typeface="Calibri"/>
              </a:rPr>
              <a:t>Get organized   ---Working Folders/ Day Planners</a:t>
            </a:r>
          </a:p>
          <a:p>
            <a:pPr marL="342900" marR="0" lvl="0" indent="-342900" algn="l" rtl="0">
              <a:spcBef>
                <a:spcPts val="480"/>
              </a:spcBef>
              <a:buClr>
                <a:srgbClr val="6F6E6F"/>
              </a:buClr>
              <a:buSzPct val="100000"/>
              <a:buFont typeface="Arial"/>
              <a:buChar char="•"/>
            </a:pPr>
            <a:r>
              <a:rPr lang="en-US" b="0" i="0" u="none" strike="noStrike" cap="none" baseline="0" dirty="0">
                <a:solidFill>
                  <a:schemeClr val="tx1"/>
                </a:solidFill>
                <a:latin typeface="Calibri"/>
                <a:ea typeface="Calibri"/>
                <a:cs typeface="Calibri"/>
                <a:sym typeface="Calibri"/>
              </a:rPr>
              <a:t>Block Shaklee time on the calendar –  guard it fiercely --- no personal calls, no personal errands ..  We are working now</a:t>
            </a:r>
            <a:r>
              <a:rPr lang="en-US" b="0" i="0" u="none" strike="noStrike" cap="none" baseline="0" dirty="0" smtClean="0">
                <a:solidFill>
                  <a:schemeClr val="tx1"/>
                </a:solidFill>
                <a:latin typeface="Calibri"/>
                <a:ea typeface="Calibri"/>
                <a:cs typeface="Calibri"/>
                <a:sym typeface="Calibri"/>
              </a:rPr>
              <a:t>.         														Harper</a:t>
            </a:r>
            <a:endParaRPr lang="en-US" b="0" i="0" u="none" strike="noStrike" cap="none" baseline="0" dirty="0">
              <a:solidFill>
                <a:schemeClr val="tx1"/>
              </a:solidFill>
              <a:latin typeface="Calibri"/>
              <a:ea typeface="Calibri"/>
              <a:cs typeface="Calibri"/>
              <a:sym typeface="Calibri"/>
            </a:endParaRPr>
          </a:p>
          <a:p>
            <a:pPr marL="495300" indent="-342900">
              <a:spcBef>
                <a:spcPts val="480"/>
              </a:spcBef>
            </a:pPr>
            <a:r>
              <a:rPr lang="en-US" b="0" i="0" u="none" strike="noStrike" cap="none" baseline="0" dirty="0" smtClean="0">
                <a:solidFill>
                  <a:schemeClr val="tx1"/>
                </a:solidFill>
                <a:latin typeface="Calibri"/>
                <a:ea typeface="Calibri"/>
                <a:cs typeface="Calibri"/>
                <a:sym typeface="Calibri"/>
              </a:rPr>
              <a:t>Box of toys , Tammy pulled out when she needed to make a call      </a:t>
            </a:r>
            <a:r>
              <a:rPr lang="en-US" b="0" i="0" u="none" strike="noStrike" cap="none" baseline="0" dirty="0" smtClean="0">
                <a:solidFill>
                  <a:schemeClr val="tx1"/>
                </a:solidFill>
                <a:latin typeface="Calibri"/>
                <a:ea typeface="Calibri"/>
                <a:cs typeface="Calibri"/>
                <a:sym typeface="Calibri"/>
              </a:rPr>
              <a:t>(Becky)</a:t>
            </a:r>
            <a:endParaRPr lang="en-US" b="0" i="0" u="none" strike="noStrike" cap="none" baseline="0" dirty="0" smtClean="0">
              <a:solidFill>
                <a:schemeClr val="tx1"/>
              </a:solidFill>
              <a:latin typeface="Calibri"/>
              <a:ea typeface="Calibri"/>
              <a:cs typeface="Calibri"/>
              <a:sym typeface="Calibri"/>
            </a:endParaRPr>
          </a:p>
          <a:p>
            <a:pPr marL="495300" indent="-342900">
              <a:spcBef>
                <a:spcPts val="480"/>
              </a:spcBef>
            </a:pPr>
            <a:r>
              <a:rPr lang="en-US" dirty="0" smtClean="0">
                <a:solidFill>
                  <a:schemeClr val="tx1"/>
                </a:solidFill>
              </a:rPr>
              <a:t>The </a:t>
            </a:r>
            <a:r>
              <a:rPr lang="en-US" dirty="0">
                <a:solidFill>
                  <a:schemeClr val="tx1"/>
                </a:solidFill>
              </a:rPr>
              <a:t>I</a:t>
            </a:r>
            <a:r>
              <a:rPr lang="en-US" dirty="0" smtClean="0">
                <a:solidFill>
                  <a:schemeClr val="tx1"/>
                </a:solidFill>
              </a:rPr>
              <a:t>nterrupt Rule  </a:t>
            </a:r>
            <a:r>
              <a:rPr lang="en-US" dirty="0" smtClean="0">
                <a:solidFill>
                  <a:schemeClr val="tx1"/>
                </a:solidFill>
              </a:rPr>
              <a:t>(Becky)</a:t>
            </a:r>
            <a:r>
              <a:rPr lang="en-US" b="0" i="0" u="none" strike="noStrike" cap="none" baseline="0" dirty="0" smtClean="0">
                <a:solidFill>
                  <a:schemeClr val="tx1"/>
                </a:solidFill>
                <a:latin typeface="Calibri"/>
                <a:ea typeface="Calibri"/>
                <a:cs typeface="Calibri"/>
                <a:sym typeface="Calibri"/>
              </a:rPr>
              <a:t>		</a:t>
            </a:r>
            <a:endParaRPr b="0" i="0" u="none" strike="noStrike" cap="none" baseline="0" dirty="0">
              <a:solidFill>
                <a:srgbClr val="6F6E6F"/>
              </a:solidFill>
              <a:latin typeface="Calibri"/>
              <a:ea typeface="Calibri"/>
              <a:cs typeface="Calibri"/>
              <a:sym typeface="Calibri"/>
            </a:endParaRPr>
          </a:p>
          <a:p>
            <a:pPr marL="342900" marR="0" lvl="0" indent="-190500" algn="l" rtl="0">
              <a:spcBef>
                <a:spcPts val="480"/>
              </a:spcBef>
              <a:buClr>
                <a:srgbClr val="6F6E6F"/>
              </a:buClr>
              <a:buFont typeface="Arial"/>
              <a:buNone/>
            </a:pPr>
            <a:endParaRPr sz="2400" b="0" i="0" u="none" strike="noStrike" cap="none" baseline="0" dirty="0">
              <a:solidFill>
                <a:srgbClr val="6F6E6F"/>
              </a:solidFill>
              <a:latin typeface="Calibri"/>
              <a:ea typeface="Calibri"/>
              <a:cs typeface="Calibri"/>
              <a:sym typeface="Calibri"/>
            </a:endParaRPr>
          </a:p>
        </p:txBody>
      </p:sp>
      <p:sp>
        <p:nvSpPr>
          <p:cNvPr id="215" name="Shape 215"/>
          <p:cNvSpPr txBox="1">
            <a:spLocks noGrp="1"/>
          </p:cNvSpPr>
          <p:nvPr>
            <p:ph type="title"/>
          </p:nvPr>
        </p:nvSpPr>
        <p:spPr>
          <a:xfrm>
            <a:off x="457202" y="351913"/>
            <a:ext cx="3420532" cy="857250"/>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dirty="0">
                <a:solidFill>
                  <a:schemeClr val="dk1"/>
                </a:solidFill>
                <a:latin typeface="Calibri"/>
                <a:ea typeface="Calibri"/>
                <a:cs typeface="Calibri"/>
                <a:sym typeface="Calibri"/>
              </a:rPr>
              <a:t>Working Smart</a:t>
            </a:r>
          </a:p>
        </p:txBody>
      </p:sp>
      <p:pic>
        <p:nvPicPr>
          <p:cNvPr id="216" name="Shape 216"/>
          <p:cNvPicPr preferRelativeResize="0"/>
          <p:nvPr/>
        </p:nvPicPr>
        <p:blipFill rotWithShape="1">
          <a:blip r:embed="rId3">
            <a:alphaModFix/>
          </a:blip>
          <a:srcRect/>
          <a:stretch/>
        </p:blipFill>
        <p:spPr>
          <a:xfrm>
            <a:off x="5941048" y="166484"/>
            <a:ext cx="2896075" cy="1551560"/>
          </a:xfrm>
          <a:prstGeom prst="rect">
            <a:avLst/>
          </a:prstGeom>
          <a:noFill/>
          <a:ln>
            <a:noFill/>
          </a:ln>
        </p:spPr>
      </p:pic>
    </p:spTree>
    <p:extLst>
      <p:ext uri="{BB962C8B-B14F-4D97-AF65-F5344CB8AC3E}">
        <p14:creationId xmlns:p14="http://schemas.microsoft.com/office/powerpoint/2010/main" val="2183191082"/>
      </p:ext>
    </p:extLst>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Shape 234"/>
          <p:cNvSpPr txBox="1">
            <a:spLocks noGrp="1"/>
          </p:cNvSpPr>
          <p:nvPr>
            <p:ph type="body" idx="1"/>
          </p:nvPr>
        </p:nvSpPr>
        <p:spPr>
          <a:xfrm>
            <a:off x="457200" y="1024380"/>
            <a:ext cx="8229600" cy="3406148"/>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buClr>
                <a:schemeClr val="dk1"/>
              </a:buClr>
              <a:buSzPct val="100000"/>
              <a:buFont typeface="Arial"/>
              <a:buChar char="•"/>
            </a:pPr>
            <a:r>
              <a:rPr lang="en-US" sz="2400" b="0" i="0" u="none" strike="noStrike" cap="none" baseline="0" dirty="0">
                <a:solidFill>
                  <a:schemeClr val="dk1"/>
                </a:solidFill>
                <a:latin typeface="Calibri"/>
                <a:ea typeface="Calibri"/>
                <a:cs typeface="Calibri"/>
                <a:sym typeface="Calibri"/>
              </a:rPr>
              <a:t>Develop the habit of making a  “To Do” list every night before bed. </a:t>
            </a:r>
          </a:p>
          <a:p>
            <a:pPr marL="0" marR="0" lvl="0" indent="0" algn="l" rtl="0">
              <a:lnSpc>
                <a:spcPct val="90000"/>
              </a:lnSpc>
              <a:spcBef>
                <a:spcPts val="480"/>
              </a:spcBef>
              <a:buClr>
                <a:schemeClr val="dk1"/>
              </a:buClr>
              <a:buSzPct val="25000"/>
              <a:buFont typeface="Arial"/>
              <a:buNone/>
            </a:pPr>
            <a:r>
              <a:rPr lang="en-US" sz="2400" b="0" i="0" u="none" strike="noStrike" cap="none" baseline="0" dirty="0" smtClean="0">
                <a:solidFill>
                  <a:schemeClr val="dk1"/>
                </a:solidFill>
                <a:latin typeface="Calibri"/>
                <a:ea typeface="Calibri"/>
                <a:cs typeface="Calibri"/>
                <a:sym typeface="Calibri"/>
              </a:rPr>
              <a:t>(If </a:t>
            </a:r>
            <a:r>
              <a:rPr lang="en-US" sz="2400" b="0" i="0" u="none" strike="noStrike" cap="none" baseline="0" dirty="0">
                <a:solidFill>
                  <a:schemeClr val="dk1"/>
                </a:solidFill>
                <a:latin typeface="Calibri"/>
                <a:ea typeface="Calibri"/>
                <a:cs typeface="Calibri"/>
                <a:sym typeface="Calibri"/>
              </a:rPr>
              <a:t>you wake up without a To Do List, you wake up unemployed.)</a:t>
            </a:r>
          </a:p>
          <a:p>
            <a:pPr marL="0" marR="0" lvl="0" indent="0" algn="l" rtl="0">
              <a:lnSpc>
                <a:spcPct val="90000"/>
              </a:lnSpc>
              <a:spcBef>
                <a:spcPts val="480"/>
              </a:spcBef>
              <a:buClr>
                <a:srgbClr val="6F6E6F"/>
              </a:buClr>
              <a:buFont typeface="Arial"/>
              <a:buNone/>
            </a:pPr>
            <a:endParaRPr sz="1000" b="0" i="0" u="none" strike="noStrike" cap="none" baseline="0" dirty="0">
              <a:solidFill>
                <a:schemeClr val="dk1"/>
              </a:solidFill>
              <a:latin typeface="Calibri"/>
              <a:ea typeface="Calibri"/>
              <a:cs typeface="Calibri"/>
              <a:sym typeface="Calibri"/>
            </a:endParaRPr>
          </a:p>
          <a:p>
            <a:pPr marL="342900" marR="0" lvl="0" indent="-342900" algn="l" rtl="0">
              <a:lnSpc>
                <a:spcPct val="90000"/>
              </a:lnSpc>
              <a:spcBef>
                <a:spcPts val="480"/>
              </a:spcBef>
              <a:buClr>
                <a:schemeClr val="dk1"/>
              </a:buClr>
              <a:buSzPct val="100000"/>
              <a:buFont typeface="Arial"/>
              <a:buChar char="•"/>
            </a:pPr>
            <a:r>
              <a:rPr lang="en-US" sz="2400" b="0" i="0" u="none" strike="noStrike" cap="none" baseline="0" dirty="0">
                <a:solidFill>
                  <a:schemeClr val="dk1"/>
                </a:solidFill>
                <a:latin typeface="Calibri"/>
                <a:ea typeface="Calibri"/>
                <a:cs typeface="Calibri"/>
                <a:sym typeface="Calibri"/>
              </a:rPr>
              <a:t>Prioritize the items on the list …</a:t>
            </a:r>
          </a:p>
          <a:p>
            <a:pPr marL="0" marR="0" lvl="0" indent="0" algn="l" rtl="0">
              <a:lnSpc>
                <a:spcPct val="90000"/>
              </a:lnSpc>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A – very important .. Do first</a:t>
            </a:r>
          </a:p>
          <a:p>
            <a:pPr marL="0" marR="0" lvl="0" indent="0" algn="l" rtl="0">
              <a:lnSpc>
                <a:spcPct val="90000"/>
              </a:lnSpc>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B – </a:t>
            </a:r>
            <a:r>
              <a:rPr lang="en-US" sz="2400" dirty="0">
                <a:solidFill>
                  <a:schemeClr val="dk1"/>
                </a:solidFill>
              </a:rPr>
              <a:t>also important, but</a:t>
            </a:r>
            <a:r>
              <a:rPr lang="en-US" sz="2400" b="0" i="0" u="none" strike="noStrike" cap="none" baseline="0" dirty="0">
                <a:solidFill>
                  <a:schemeClr val="dk1"/>
                </a:solidFill>
                <a:latin typeface="Calibri"/>
                <a:ea typeface="Calibri"/>
                <a:cs typeface="Calibri"/>
                <a:sym typeface="Calibri"/>
              </a:rPr>
              <a:t> never do B</a:t>
            </a:r>
            <a:r>
              <a:rPr lang="en-US" sz="2400" dirty="0">
                <a:solidFill>
                  <a:schemeClr val="dk1"/>
                </a:solidFill>
              </a:rPr>
              <a:t>’s</a:t>
            </a:r>
            <a:r>
              <a:rPr lang="en-US" sz="2400" b="0" i="0" u="none" strike="noStrike" cap="none" baseline="0" dirty="0">
                <a:solidFill>
                  <a:schemeClr val="dk1"/>
                </a:solidFill>
                <a:latin typeface="Calibri"/>
                <a:ea typeface="Calibri"/>
                <a:cs typeface="Calibri"/>
                <a:sym typeface="Calibri"/>
              </a:rPr>
              <a:t> before A</a:t>
            </a:r>
            <a:r>
              <a:rPr lang="en-US" sz="2400" dirty="0">
                <a:solidFill>
                  <a:schemeClr val="dk1"/>
                </a:solidFill>
              </a:rPr>
              <a:t>’s</a:t>
            </a:r>
            <a:r>
              <a:rPr lang="en-US" sz="2400" b="0" i="0" u="none" strike="noStrike" cap="none" baseline="0" dirty="0">
                <a:solidFill>
                  <a:schemeClr val="dk1"/>
                </a:solidFill>
                <a:latin typeface="Calibri"/>
                <a:ea typeface="Calibri"/>
                <a:cs typeface="Calibri"/>
                <a:sym typeface="Calibri"/>
              </a:rPr>
              <a:t> </a:t>
            </a:r>
          </a:p>
          <a:p>
            <a:pPr marL="0" marR="0" lvl="0" indent="0" algn="l" rtl="0">
              <a:lnSpc>
                <a:spcPct val="90000"/>
              </a:lnSpc>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C – would be nice to do</a:t>
            </a:r>
          </a:p>
          <a:p>
            <a:pPr marL="0" marR="0" lvl="0" indent="0" algn="l" rtl="0">
              <a:lnSpc>
                <a:spcPct val="90000"/>
              </a:lnSpc>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D– delegate</a:t>
            </a:r>
          </a:p>
          <a:p>
            <a:pPr marL="0" marR="0" lvl="0" indent="0" algn="l" rtl="0">
              <a:lnSpc>
                <a:spcPct val="90000"/>
              </a:lnSpc>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E </a:t>
            </a:r>
            <a:r>
              <a:rPr lang="en-US" sz="2400" b="0" i="0" u="none" strike="noStrike" cap="none" baseline="0" dirty="0" smtClean="0">
                <a:solidFill>
                  <a:schemeClr val="dk1"/>
                </a:solidFill>
                <a:latin typeface="Calibri"/>
                <a:ea typeface="Calibri"/>
                <a:cs typeface="Calibri"/>
                <a:sym typeface="Calibri"/>
              </a:rPr>
              <a:t>– eliminate				</a:t>
            </a:r>
            <a:r>
              <a:rPr lang="en-US" sz="2400" b="0" i="0" u="none" strike="noStrike" cap="none" baseline="0" dirty="0" err="1" smtClean="0">
                <a:solidFill>
                  <a:schemeClr val="dk1"/>
                </a:solidFill>
                <a:latin typeface="Calibri"/>
                <a:ea typeface="Calibri"/>
                <a:cs typeface="Calibri"/>
                <a:sym typeface="Calibri"/>
              </a:rPr>
              <a:t>becky</a:t>
            </a:r>
            <a:endParaRPr lang="en-US" sz="2400" b="0" i="0" u="none" strike="noStrike" cap="none" baseline="0" dirty="0">
              <a:solidFill>
                <a:schemeClr val="dk1"/>
              </a:solidFill>
              <a:latin typeface="Calibri"/>
              <a:ea typeface="Calibri"/>
              <a:cs typeface="Calibri"/>
              <a:sym typeface="Calibri"/>
            </a:endParaRPr>
          </a:p>
          <a:p>
            <a:pPr marL="0" marR="0" lvl="0" indent="0" algn="l" rtl="0">
              <a:lnSpc>
                <a:spcPct val="90000"/>
              </a:lnSpc>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a:t>
            </a:r>
          </a:p>
        </p:txBody>
      </p:sp>
      <p:sp>
        <p:nvSpPr>
          <p:cNvPr id="235" name="Shape 235"/>
          <p:cNvSpPr txBox="1">
            <a:spLocks noGrp="1"/>
          </p:cNvSpPr>
          <p:nvPr>
            <p:ph type="title"/>
          </p:nvPr>
        </p:nvSpPr>
        <p:spPr>
          <a:xfrm>
            <a:off x="457201" y="239287"/>
            <a:ext cx="4191599" cy="573075"/>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dirty="0">
                <a:solidFill>
                  <a:schemeClr val="dk1"/>
                </a:solidFill>
                <a:latin typeface="Calibri"/>
                <a:ea typeface="Calibri"/>
                <a:cs typeface="Calibri"/>
                <a:sym typeface="Calibri"/>
              </a:rPr>
              <a:t>First Things First </a:t>
            </a:r>
          </a:p>
        </p:txBody>
      </p:sp>
    </p:spTree>
    <p:extLst>
      <p:ext uri="{BB962C8B-B14F-4D97-AF65-F5344CB8AC3E}">
        <p14:creationId xmlns:p14="http://schemas.microsoft.com/office/powerpoint/2010/main" val="2984199368"/>
      </p:ext>
    </p:extLst>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91733"/>
            <a:ext cx="8229600" cy="3341563"/>
          </a:xfrm>
        </p:spPr>
        <p:txBody>
          <a:bodyPr/>
          <a:lstStyle/>
          <a:p>
            <a:pPr>
              <a:buFont typeface="Arial"/>
              <a:buChar char="•"/>
            </a:pPr>
            <a:r>
              <a:rPr lang="en-US" dirty="0" smtClean="0">
                <a:solidFill>
                  <a:schemeClr val="tx1"/>
                </a:solidFill>
              </a:rPr>
              <a:t>5 new people evaluating the business</a:t>
            </a:r>
          </a:p>
          <a:p>
            <a:pPr>
              <a:buFont typeface="Arial"/>
              <a:buChar char="•"/>
            </a:pPr>
            <a:r>
              <a:rPr lang="en-US" dirty="0" smtClean="0">
                <a:solidFill>
                  <a:schemeClr val="tx1"/>
                </a:solidFill>
              </a:rPr>
              <a:t>3 of them are friends that I invited and attended our Facebook Business Event</a:t>
            </a:r>
          </a:p>
          <a:p>
            <a:pPr>
              <a:buFont typeface="Arial"/>
              <a:buChar char="•"/>
            </a:pPr>
            <a:r>
              <a:rPr lang="en-US" dirty="0" smtClean="0">
                <a:solidFill>
                  <a:schemeClr val="tx1"/>
                </a:solidFill>
              </a:rPr>
              <a:t>2 of them are friends that I rarely see, but we stay connected on Facebook.</a:t>
            </a:r>
          </a:p>
          <a:p>
            <a:pPr>
              <a:buFont typeface="Arial"/>
              <a:buChar char="•"/>
            </a:pPr>
            <a:r>
              <a:rPr lang="en-US" dirty="0" smtClean="0">
                <a:solidFill>
                  <a:schemeClr val="tx1"/>
                </a:solidFill>
              </a:rPr>
              <a:t>Living your life out loud can allow people to see what you are all about.</a:t>
            </a:r>
          </a:p>
          <a:p>
            <a:pPr marL="0" indent="0">
              <a:buNone/>
            </a:pPr>
            <a:endParaRPr lang="en-US" dirty="0">
              <a:solidFill>
                <a:schemeClr val="tx1"/>
              </a:solidFill>
            </a:endParaRPr>
          </a:p>
          <a:p>
            <a:pPr marL="0" indent="0">
              <a:buNone/>
            </a:pPr>
            <a:r>
              <a:rPr lang="en-US" dirty="0" smtClean="0">
                <a:solidFill>
                  <a:schemeClr val="tx1"/>
                </a:solidFill>
              </a:rPr>
              <a:t>															Becky</a:t>
            </a:r>
          </a:p>
          <a:p>
            <a:pPr>
              <a:buFont typeface="Arial"/>
              <a:buChar char="•"/>
            </a:pPr>
            <a:endParaRPr lang="en-US" dirty="0" smtClean="0">
              <a:solidFill>
                <a:schemeClr val="tx1"/>
              </a:solidFill>
            </a:endParaRPr>
          </a:p>
          <a:p>
            <a:pPr>
              <a:buFont typeface="Arial"/>
              <a:buChar char="•"/>
            </a:pPr>
            <a:endParaRPr lang="en-US" dirty="0" smtClean="0">
              <a:solidFill>
                <a:schemeClr val="tx1"/>
              </a:solidFill>
            </a:endParaRPr>
          </a:p>
          <a:p>
            <a:pPr marL="0" indent="0">
              <a:buNone/>
            </a:pPr>
            <a:endParaRPr lang="en-US" dirty="0"/>
          </a:p>
          <a:p>
            <a:pPr marL="0" indent="0">
              <a:buNone/>
            </a:pPr>
            <a:endParaRPr lang="en-US" dirty="0"/>
          </a:p>
        </p:txBody>
      </p:sp>
      <p:sp>
        <p:nvSpPr>
          <p:cNvPr id="3" name="Title 2"/>
          <p:cNvSpPr>
            <a:spLocks noGrp="1"/>
          </p:cNvSpPr>
          <p:nvPr>
            <p:ph type="title"/>
          </p:nvPr>
        </p:nvSpPr>
        <p:spPr>
          <a:xfrm>
            <a:off x="457200" y="558404"/>
            <a:ext cx="8229600" cy="609996"/>
          </a:xfrm>
          <a:ln>
            <a:solidFill>
              <a:schemeClr val="accent5">
                <a:lumMod val="75000"/>
              </a:schemeClr>
            </a:solidFill>
          </a:ln>
        </p:spPr>
        <p:txBody>
          <a:bodyPr>
            <a:normAutofit fontScale="90000"/>
          </a:bodyPr>
          <a:lstStyle/>
          <a:p>
            <a:r>
              <a:rPr lang="en-US" sz="3600" dirty="0" smtClean="0"/>
              <a:t>Recent </a:t>
            </a:r>
            <a:r>
              <a:rPr lang="en-US" sz="3600" smtClean="0"/>
              <a:t>Report Utilizing Facebook</a:t>
            </a:r>
            <a:endParaRPr lang="en-US" sz="3600" dirty="0"/>
          </a:p>
        </p:txBody>
      </p:sp>
    </p:spTree>
    <p:extLst>
      <p:ext uri="{BB962C8B-B14F-4D97-AF65-F5344CB8AC3E}">
        <p14:creationId xmlns:p14="http://schemas.microsoft.com/office/powerpoint/2010/main" val="2433805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9" name="Shape 229"/>
          <p:cNvSpPr txBox="1">
            <a:spLocks noGrp="1"/>
          </p:cNvSpPr>
          <p:nvPr>
            <p:ph idx="1"/>
          </p:nvPr>
        </p:nvSpPr>
        <p:spPr>
          <a:xfrm>
            <a:off x="457200" y="2153406"/>
            <a:ext cx="8229600" cy="2734073"/>
          </a:xfrm>
          <a:prstGeom prst="rect">
            <a:avLst/>
          </a:prstGeom>
          <a:noFill/>
          <a:ln>
            <a:noFill/>
          </a:ln>
        </p:spPr>
        <p:txBody>
          <a:bodyPr lIns="91425" tIns="45700" rIns="91425" bIns="45700" anchor="t" anchorCtr="0">
            <a:noAutofit/>
          </a:bodyPr>
          <a:lstStyle/>
          <a:p>
            <a:pPr marL="514350" marR="0" lvl="0" indent="-514350" algn="l" rtl="0">
              <a:lnSpc>
                <a:spcPct val="80000"/>
              </a:lnSpc>
              <a:spcBef>
                <a:spcPts val="0"/>
              </a:spcBef>
              <a:buClr>
                <a:srgbClr val="000000"/>
              </a:buClr>
              <a:buSzPct val="99200"/>
              <a:buFont typeface="Arial"/>
              <a:buAutoNum type="arabicPeriod"/>
            </a:pPr>
            <a:r>
              <a:rPr lang="en-US" sz="2480" b="0" i="0" u="none" strike="noStrike" cap="none" baseline="0" dirty="0">
                <a:solidFill>
                  <a:srgbClr val="000000"/>
                </a:solidFill>
                <a:latin typeface="Calibri"/>
                <a:ea typeface="Calibri"/>
                <a:cs typeface="Calibri"/>
                <a:sym typeface="Calibri"/>
              </a:rPr>
              <a:t>Reallocate time </a:t>
            </a:r>
            <a:r>
              <a:rPr lang="en-US" sz="2480" b="0" i="0" u="none" strike="noStrike" cap="none" baseline="0" dirty="0" smtClean="0">
                <a:solidFill>
                  <a:srgbClr val="000000"/>
                </a:solidFill>
                <a:latin typeface="Calibri"/>
                <a:ea typeface="Calibri"/>
                <a:cs typeface="Calibri"/>
                <a:sym typeface="Calibri"/>
              </a:rPr>
              <a:t>					</a:t>
            </a:r>
            <a:r>
              <a:rPr lang="en-US" sz="2170" b="0" i="0" u="none" strike="noStrike" cap="none" baseline="0" dirty="0" smtClean="0">
                <a:solidFill>
                  <a:srgbClr val="000000"/>
                </a:solidFill>
                <a:latin typeface="Calibri"/>
                <a:ea typeface="Calibri"/>
                <a:cs typeface="Calibri"/>
                <a:sym typeface="Calibri"/>
              </a:rPr>
              <a:t>Commute</a:t>
            </a:r>
            <a:endParaRPr lang="en-US" sz="2170" b="0" i="0" u="none" strike="noStrike" cap="none" baseline="0" dirty="0">
              <a:solidFill>
                <a:srgbClr val="000000"/>
              </a:solidFill>
              <a:latin typeface="Calibri"/>
              <a:ea typeface="Calibri"/>
              <a:cs typeface="Calibri"/>
              <a:sym typeface="Calibri"/>
            </a:endParaRPr>
          </a:p>
          <a:p>
            <a:pPr marL="514350" marR="0" lvl="0" indent="-514350" algn="l" rtl="0">
              <a:lnSpc>
                <a:spcPct val="80000"/>
              </a:lnSpc>
              <a:spcBef>
                <a:spcPts val="496"/>
              </a:spcBef>
              <a:buClr>
                <a:srgbClr val="000000"/>
              </a:buClr>
              <a:buSzPct val="99200"/>
              <a:buFont typeface="Arial"/>
              <a:buAutoNum type="arabicPeriod"/>
            </a:pPr>
            <a:r>
              <a:rPr lang="en-US" sz="2480" b="0" i="0" u="none" strike="noStrike" cap="none" baseline="0" dirty="0">
                <a:solidFill>
                  <a:srgbClr val="000000"/>
                </a:solidFill>
                <a:latin typeface="Calibri"/>
                <a:ea typeface="Calibri"/>
                <a:cs typeface="Calibri"/>
                <a:sym typeface="Calibri"/>
              </a:rPr>
              <a:t>Plan time to make the most of the hour </a:t>
            </a:r>
            <a:r>
              <a:rPr lang="en-US" sz="2480" dirty="0">
                <a:solidFill>
                  <a:srgbClr val="000000"/>
                </a:solidFill>
                <a:latin typeface="Calibri"/>
                <a:ea typeface="Calibri"/>
                <a:cs typeface="Calibri"/>
                <a:sym typeface="Calibri"/>
              </a:rPr>
              <a:t>	</a:t>
            </a:r>
            <a:r>
              <a:rPr lang="en-US" sz="2480" dirty="0" smtClean="0">
                <a:solidFill>
                  <a:srgbClr val="000000"/>
                </a:solidFill>
                <a:latin typeface="Calibri"/>
                <a:ea typeface="Calibri"/>
                <a:cs typeface="Calibri"/>
                <a:sym typeface="Calibri"/>
              </a:rPr>
              <a:t>						</a:t>
            </a:r>
            <a:r>
              <a:rPr lang="en-US" b="0" i="0" u="none" strike="noStrike" cap="none" baseline="0" dirty="0" smtClean="0">
                <a:solidFill>
                  <a:srgbClr val="000000"/>
                </a:solidFill>
                <a:latin typeface="Calibri"/>
                <a:ea typeface="Calibri"/>
                <a:cs typeface="Calibri"/>
                <a:sym typeface="Calibri"/>
              </a:rPr>
              <a:t> </a:t>
            </a:r>
            <a:r>
              <a:rPr lang="en-US" b="0" i="0" u="none" strike="noStrike" cap="none" baseline="0" dirty="0" smtClean="0">
                <a:solidFill>
                  <a:srgbClr val="000000"/>
                </a:solidFill>
                <a:latin typeface="Calibri"/>
                <a:ea typeface="Calibri"/>
                <a:cs typeface="Calibri"/>
                <a:sym typeface="Calibri"/>
              </a:rPr>
              <a:t>(do </a:t>
            </a:r>
            <a:r>
              <a:rPr lang="en-US" b="0" i="0" u="none" strike="noStrike" cap="none" baseline="0" dirty="0">
                <a:solidFill>
                  <a:srgbClr val="000000"/>
                </a:solidFill>
                <a:latin typeface="Calibri"/>
                <a:ea typeface="Calibri"/>
                <a:cs typeface="Calibri"/>
                <a:sym typeface="Calibri"/>
              </a:rPr>
              <a:t>your A</a:t>
            </a:r>
            <a:r>
              <a:rPr lang="en-US" dirty="0">
                <a:solidFill>
                  <a:srgbClr val="000000"/>
                </a:solidFill>
              </a:rPr>
              <a:t>’s and B’s </a:t>
            </a:r>
            <a:r>
              <a:rPr lang="en-US" dirty="0" smtClean="0">
                <a:solidFill>
                  <a:srgbClr val="000000"/>
                </a:solidFill>
              </a:rPr>
              <a:t>first)</a:t>
            </a:r>
            <a:endParaRPr lang="en-US" dirty="0">
              <a:solidFill>
                <a:srgbClr val="000000"/>
              </a:solidFill>
            </a:endParaRPr>
          </a:p>
          <a:p>
            <a:pPr marL="514350" marR="0" lvl="0" indent="-514350" algn="l" rtl="0">
              <a:lnSpc>
                <a:spcPct val="80000"/>
              </a:lnSpc>
              <a:spcBef>
                <a:spcPts val="496"/>
              </a:spcBef>
              <a:buClr>
                <a:srgbClr val="000000"/>
              </a:buClr>
              <a:buSzPct val="99200"/>
              <a:buFont typeface="Arial"/>
              <a:buAutoNum type="arabicPeriod"/>
            </a:pPr>
            <a:r>
              <a:rPr lang="en-US" sz="2480" b="0" i="0" u="none" strike="noStrike" cap="none" baseline="0" dirty="0">
                <a:solidFill>
                  <a:srgbClr val="000000"/>
                </a:solidFill>
                <a:latin typeface="Calibri"/>
                <a:ea typeface="Calibri"/>
                <a:cs typeface="Calibri"/>
                <a:sym typeface="Calibri"/>
              </a:rPr>
              <a:t>Get Creative</a:t>
            </a:r>
          </a:p>
          <a:p>
            <a:pPr marL="971550" marR="0" lvl="1" indent="-514350" algn="l" rtl="0">
              <a:lnSpc>
                <a:spcPct val="80000"/>
              </a:lnSpc>
              <a:spcBef>
                <a:spcPts val="434"/>
              </a:spcBef>
              <a:buClr>
                <a:srgbClr val="000000"/>
              </a:buClr>
              <a:buSzPct val="98636"/>
              <a:buFont typeface="Arial"/>
              <a:buChar char="•"/>
            </a:pPr>
            <a:r>
              <a:rPr lang="en-US" sz="2170" b="0" i="0" u="none" strike="noStrike" cap="none" baseline="0" dirty="0">
                <a:solidFill>
                  <a:srgbClr val="000000"/>
                </a:solidFill>
                <a:latin typeface="Calibri"/>
                <a:ea typeface="Calibri"/>
                <a:cs typeface="Calibri"/>
                <a:sym typeface="Calibri"/>
              </a:rPr>
              <a:t>Babysitting co-op</a:t>
            </a:r>
          </a:p>
          <a:p>
            <a:pPr marL="971550" marR="0" lvl="1" indent="-514350" algn="l" rtl="0">
              <a:lnSpc>
                <a:spcPct val="80000"/>
              </a:lnSpc>
              <a:spcBef>
                <a:spcPts val="434"/>
              </a:spcBef>
              <a:buClr>
                <a:srgbClr val="000000"/>
              </a:buClr>
              <a:buSzPct val="98636"/>
              <a:buFont typeface="Arial"/>
              <a:buChar char="•"/>
            </a:pPr>
            <a:r>
              <a:rPr lang="en-US" sz="2170" b="0" i="0" u="none" strike="noStrike" cap="none" baseline="0" dirty="0">
                <a:solidFill>
                  <a:srgbClr val="000000"/>
                </a:solidFill>
                <a:latin typeface="Calibri"/>
                <a:ea typeface="Calibri"/>
                <a:cs typeface="Calibri"/>
                <a:sym typeface="Calibri"/>
              </a:rPr>
              <a:t>Gym child care</a:t>
            </a:r>
          </a:p>
          <a:p>
            <a:pPr marL="514350" marR="0" lvl="0" indent="-514350" algn="l" rtl="0">
              <a:lnSpc>
                <a:spcPct val="80000"/>
              </a:lnSpc>
              <a:spcBef>
                <a:spcPts val="496"/>
              </a:spcBef>
              <a:buClr>
                <a:srgbClr val="000000"/>
              </a:buClr>
              <a:buSzPct val="99200"/>
              <a:buFont typeface="Arial"/>
              <a:buAutoNum type="arabicPeriod"/>
            </a:pPr>
            <a:r>
              <a:rPr lang="en-US" sz="2480" b="0" i="0" u="none" strike="noStrike" cap="none" baseline="0" dirty="0">
                <a:solidFill>
                  <a:srgbClr val="000000"/>
                </a:solidFill>
                <a:latin typeface="Calibri"/>
                <a:ea typeface="Calibri"/>
                <a:cs typeface="Calibri"/>
                <a:sym typeface="Calibri"/>
              </a:rPr>
              <a:t>What can you let go of to reach your goals?  		</a:t>
            </a:r>
            <a:r>
              <a:rPr lang="en-US" sz="2480" b="0" i="0" u="none" strike="noStrike" cap="none" baseline="0" dirty="0" smtClean="0">
                <a:solidFill>
                  <a:srgbClr val="000000"/>
                </a:solidFill>
                <a:latin typeface="Calibri"/>
                <a:ea typeface="Calibri"/>
                <a:cs typeface="Calibri"/>
                <a:sym typeface="Calibri"/>
              </a:rPr>
              <a:t>harper</a:t>
            </a:r>
            <a:r>
              <a:rPr lang="en-US" sz="2480" b="0" i="0" u="none" strike="noStrike" cap="none" baseline="0" dirty="0">
                <a:solidFill>
                  <a:srgbClr val="000000"/>
                </a:solidFill>
                <a:latin typeface="Calibri"/>
                <a:ea typeface="Calibri"/>
                <a:cs typeface="Calibri"/>
                <a:sym typeface="Calibri"/>
              </a:rPr>
              <a:t>		</a:t>
            </a:r>
            <a:r>
              <a:rPr lang="en-US" b="0" i="0" u="none" strike="noStrike" cap="none" baseline="0" dirty="0" smtClean="0">
                <a:solidFill>
                  <a:srgbClr val="000000"/>
                </a:solidFill>
                <a:latin typeface="Calibri"/>
                <a:ea typeface="Calibri"/>
                <a:cs typeface="Calibri"/>
                <a:sym typeface="Calibri"/>
              </a:rPr>
              <a:t>(keeping </a:t>
            </a:r>
            <a:r>
              <a:rPr lang="en-US" b="0" i="0" u="none" strike="noStrike" cap="none" baseline="0" dirty="0">
                <a:solidFill>
                  <a:srgbClr val="000000"/>
                </a:solidFill>
                <a:latin typeface="Calibri"/>
                <a:ea typeface="Calibri"/>
                <a:cs typeface="Calibri"/>
                <a:sym typeface="Calibri"/>
              </a:rPr>
              <a:t>an immaculate</a:t>
            </a:r>
            <a:r>
              <a:rPr lang="en-US" dirty="0">
                <a:solidFill>
                  <a:srgbClr val="000000"/>
                </a:solidFill>
              </a:rPr>
              <a:t> </a:t>
            </a:r>
            <a:r>
              <a:rPr lang="en-US" b="0" i="0" u="none" strike="noStrike" cap="none" baseline="0" dirty="0">
                <a:solidFill>
                  <a:srgbClr val="000000"/>
                </a:solidFill>
                <a:latin typeface="Calibri"/>
                <a:ea typeface="Calibri"/>
                <a:cs typeface="Calibri"/>
                <a:sym typeface="Calibri"/>
              </a:rPr>
              <a:t>house, TV, </a:t>
            </a:r>
            <a:r>
              <a:rPr lang="en-US" b="0" i="0" u="none" strike="noStrike" cap="none" baseline="0" dirty="0" smtClean="0">
                <a:solidFill>
                  <a:srgbClr val="000000"/>
                </a:solidFill>
                <a:latin typeface="Calibri"/>
                <a:ea typeface="Calibri"/>
                <a:cs typeface="Calibri"/>
                <a:sym typeface="Calibri"/>
              </a:rPr>
              <a:t>time-eaters)</a:t>
            </a:r>
            <a:endParaRPr lang="en-US" b="0" i="0" u="none" strike="noStrike" cap="none" baseline="0" dirty="0">
              <a:solidFill>
                <a:srgbClr val="000000"/>
              </a:solidFill>
              <a:latin typeface="Calibri"/>
              <a:ea typeface="Calibri"/>
              <a:cs typeface="Calibri"/>
              <a:sym typeface="Calibri"/>
            </a:endParaRPr>
          </a:p>
        </p:txBody>
      </p:sp>
      <p:sp>
        <p:nvSpPr>
          <p:cNvPr id="228" name="Shape 228"/>
          <p:cNvSpPr txBox="1">
            <a:spLocks noGrp="1"/>
          </p:cNvSpPr>
          <p:nvPr>
            <p:ph type="title"/>
          </p:nvPr>
        </p:nvSpPr>
        <p:spPr>
          <a:xfrm>
            <a:off x="457200" y="247454"/>
            <a:ext cx="8229600" cy="565346"/>
          </a:xfrm>
          <a:prstGeom prst="rect">
            <a:avLst/>
          </a:prstGeom>
          <a:noFill/>
          <a:ln>
            <a:solidFill>
              <a:schemeClr val="accent5">
                <a:lumMod val="50000"/>
              </a:schemeClr>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000" b="0" i="0" u="none" strike="noStrike" cap="none" baseline="0" dirty="0" smtClean="0">
                <a:solidFill>
                  <a:schemeClr val="dk1"/>
                </a:solidFill>
                <a:latin typeface="Calibri"/>
                <a:ea typeface="Calibri"/>
                <a:cs typeface="Calibri"/>
                <a:sym typeface="Calibri"/>
              </a:rPr>
              <a:t>	Finding </a:t>
            </a:r>
            <a:r>
              <a:rPr lang="en-US" sz="3000" b="0" i="0" u="none" strike="noStrike" cap="none" baseline="0" dirty="0">
                <a:solidFill>
                  <a:schemeClr val="dk1"/>
                </a:solidFill>
                <a:latin typeface="Calibri"/>
                <a:ea typeface="Calibri"/>
                <a:cs typeface="Calibri"/>
                <a:sym typeface="Calibri"/>
              </a:rPr>
              <a:t>time in a busy life has to be intentional </a:t>
            </a:r>
          </a:p>
        </p:txBody>
      </p:sp>
      <p:sp>
        <p:nvSpPr>
          <p:cNvPr id="2" name="Rectangle 1"/>
          <p:cNvSpPr/>
          <p:nvPr/>
        </p:nvSpPr>
        <p:spPr>
          <a:xfrm>
            <a:off x="457200" y="963945"/>
            <a:ext cx="8214294" cy="1477327"/>
          </a:xfrm>
          <a:prstGeom prst="rect">
            <a:avLst/>
          </a:prstGeom>
        </p:spPr>
        <p:txBody>
          <a:bodyPr wrap="square">
            <a:spAutoFit/>
          </a:bodyPr>
          <a:lstStyle/>
          <a:p>
            <a:r>
              <a:rPr lang="en-US" sz="2400" dirty="0"/>
              <a:t>Find the time that is already there, in the car, waiting in line at the school, doing dishes, exercise </a:t>
            </a:r>
            <a:r>
              <a:rPr lang="en-US" sz="2400" dirty="0" smtClean="0"/>
              <a:t>class</a:t>
            </a:r>
          </a:p>
          <a:p>
            <a:r>
              <a:rPr lang="en-US" sz="2400" dirty="0" smtClean="0"/>
              <a:t>	Plan </a:t>
            </a:r>
            <a:r>
              <a:rPr lang="en-US" sz="2400" dirty="0"/>
              <a:t>High Energy work for High Energy times in the day</a:t>
            </a:r>
          </a:p>
          <a:p>
            <a:endParaRPr lang="en-US" dirty="0"/>
          </a:p>
        </p:txBody>
      </p:sp>
    </p:spTree>
    <p:extLst>
      <p:ext uri="{BB962C8B-B14F-4D97-AF65-F5344CB8AC3E}">
        <p14:creationId xmlns:p14="http://schemas.microsoft.com/office/powerpoint/2010/main" val="1643172761"/>
      </p:ext>
    </p:extLst>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a:spLocks noGrp="1"/>
          </p:cNvSpPr>
          <p:nvPr>
            <p:ph type="subTitle" sz="quarter" idx="1"/>
          </p:nvPr>
        </p:nvSpPr>
        <p:spPr>
          <a:xfrm>
            <a:off x="190035" y="187524"/>
            <a:ext cx="8884203" cy="327172"/>
          </a:xfrm>
          <a:prstGeom prst="rect">
            <a:avLst/>
          </a:prstGeom>
        </p:spPr>
        <p:txBody>
          <a:bodyPr>
            <a:noAutofit/>
          </a:bodyPr>
          <a:lstStyle>
            <a:lvl1pPr defTabSz="572516">
              <a:defRPr sz="3430"/>
            </a:lvl1pPr>
          </a:lstStyle>
          <a:p>
            <a:r>
              <a:rPr sz="3200" dirty="0">
                <a:solidFill>
                  <a:schemeClr val="tx1"/>
                </a:solidFill>
              </a:rPr>
              <a:t>Angie’s Shaklee Schedule: Summer Edition</a:t>
            </a:r>
          </a:p>
        </p:txBody>
      </p:sp>
      <p:sp>
        <p:nvSpPr>
          <p:cNvPr id="122" name="Shape 122"/>
          <p:cNvSpPr/>
          <p:nvPr/>
        </p:nvSpPr>
        <p:spPr>
          <a:xfrm>
            <a:off x="3368676" y="859576"/>
            <a:ext cx="5529336" cy="1295503"/>
          </a:xfrm>
          <a:prstGeom prst="rect">
            <a:avLst/>
          </a:prstGeom>
          <a:ln w="12700">
            <a:miter lim="400000"/>
          </a:ln>
          <a:extLst>
            <a:ext uri="{C572A759-6A51-4108-AA02-DFA0A04FC94B}">
              <ma14:wrappingTextBoxFlag xmlns="" xmlns:ma14="http://schemas.microsoft.com/office/mac/drawingml/2011/main" val="1"/>
            </a:ext>
          </a:extLst>
        </p:spPr>
        <p:txBody>
          <a:bodyPr lIns="31887" tIns="31887" rIns="31887" bIns="31887" anchor="ctr">
            <a:spAutoFit/>
          </a:bodyPr>
          <a:lstStyle/>
          <a:p>
            <a:pPr marL="217010" indent="-217010">
              <a:spcBef>
                <a:spcPts val="2009"/>
              </a:spcBef>
              <a:buSzPct val="75000"/>
              <a:buChar char="•"/>
              <a:defRPr sz="2800"/>
            </a:pPr>
            <a:r>
              <a:rPr sz="2000" dirty="0"/>
              <a:t>Map out the month before the month begins</a:t>
            </a:r>
          </a:p>
          <a:p>
            <a:pPr marL="496022" lvl="1" indent="-217010">
              <a:buSzPct val="45000"/>
              <a:buBlip>
                <a:blip r:embed="rId2"/>
              </a:buBlip>
              <a:defRPr sz="2800"/>
            </a:pPr>
            <a:r>
              <a:rPr sz="2000" dirty="0"/>
              <a:t>All events (in homes, health chats, FB, etc)</a:t>
            </a:r>
          </a:p>
          <a:p>
            <a:pPr marL="217010" indent="-217010">
              <a:buSzPct val="75000"/>
              <a:buChar char="•"/>
              <a:defRPr sz="2800"/>
            </a:pPr>
            <a:r>
              <a:rPr sz="2000" dirty="0"/>
              <a:t>Map out 2 weeks at a time</a:t>
            </a:r>
          </a:p>
          <a:p>
            <a:pPr marL="217010" indent="-217010">
              <a:buSzPct val="75000"/>
              <a:buChar char="•"/>
              <a:defRPr sz="2800"/>
            </a:pPr>
            <a:r>
              <a:rPr sz="2000" dirty="0"/>
              <a:t>Each day looks almost like a to-do list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054" y="706106"/>
            <a:ext cx="2597190" cy="4272347"/>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6296" y="2155079"/>
            <a:ext cx="5567942" cy="2823374"/>
          </a:xfrm>
          <a:prstGeom prst="rect">
            <a:avLst/>
          </a:prstGeom>
        </p:spPr>
      </p:pic>
    </p:spTree>
    <p:extLst>
      <p:ext uri="{BB962C8B-B14F-4D97-AF65-F5344CB8AC3E}">
        <p14:creationId xmlns:p14="http://schemas.microsoft.com/office/powerpoint/2010/main" val="4081513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subTitle" sz="quarter" idx="1"/>
          </p:nvPr>
        </p:nvSpPr>
        <p:spPr>
          <a:xfrm>
            <a:off x="993312" y="274587"/>
            <a:ext cx="6796022" cy="722235"/>
          </a:xfrm>
          <a:prstGeom prst="rect">
            <a:avLst/>
          </a:prstGeom>
          <a:ln>
            <a:solidFill>
              <a:schemeClr val="tx1"/>
            </a:solidFill>
          </a:ln>
        </p:spPr>
        <p:txBody>
          <a:bodyPr>
            <a:noAutofit/>
          </a:bodyPr>
          <a:lstStyle/>
          <a:p>
            <a:r>
              <a:rPr dirty="0">
                <a:solidFill>
                  <a:schemeClr val="tx1"/>
                </a:solidFill>
              </a:rPr>
              <a:t>Blending, </a:t>
            </a:r>
            <a:r>
              <a:rPr lang="en-US" dirty="0" smtClean="0">
                <a:solidFill>
                  <a:schemeClr val="tx1"/>
                </a:solidFill>
              </a:rPr>
              <a:t>B</a:t>
            </a:r>
            <a:r>
              <a:rPr dirty="0" smtClean="0">
                <a:solidFill>
                  <a:schemeClr val="tx1"/>
                </a:solidFill>
              </a:rPr>
              <a:t>alancing </a:t>
            </a:r>
            <a:r>
              <a:rPr dirty="0">
                <a:solidFill>
                  <a:schemeClr val="tx1"/>
                </a:solidFill>
              </a:rPr>
              <a:t>and </a:t>
            </a:r>
            <a:r>
              <a:rPr dirty="0" smtClean="0">
                <a:solidFill>
                  <a:schemeClr val="tx1"/>
                </a:solidFill>
              </a:rPr>
              <a:t>Momm</a:t>
            </a:r>
            <a:r>
              <a:rPr lang="en-US" dirty="0" smtClean="0">
                <a:solidFill>
                  <a:schemeClr val="tx1"/>
                </a:solidFill>
              </a:rPr>
              <a:t>y-</a:t>
            </a:r>
            <a:r>
              <a:rPr dirty="0" smtClean="0">
                <a:solidFill>
                  <a:schemeClr val="tx1"/>
                </a:solidFill>
              </a:rPr>
              <a:t>ing</a:t>
            </a:r>
            <a:endParaRPr dirty="0">
              <a:solidFill>
                <a:schemeClr val="tx1"/>
              </a:solidFill>
            </a:endParaRPr>
          </a:p>
        </p:txBody>
      </p:sp>
      <p:pic>
        <p:nvPicPr>
          <p:cNvPr id="126" name="Screen Shot 2016-05-23 at 1.54.07 PM.png"/>
          <p:cNvPicPr>
            <a:picLocks noChangeAspect="1"/>
          </p:cNvPicPr>
          <p:nvPr/>
        </p:nvPicPr>
        <p:blipFill>
          <a:blip r:embed="rId2">
            <a:extLst/>
          </a:blip>
          <a:stretch>
            <a:fillRect/>
          </a:stretch>
        </p:blipFill>
        <p:spPr>
          <a:xfrm>
            <a:off x="203200" y="1742859"/>
            <a:ext cx="3877733" cy="3187291"/>
          </a:xfrm>
          <a:prstGeom prst="rect">
            <a:avLst/>
          </a:prstGeom>
          <a:ln w="12700">
            <a:miter lim="400000"/>
          </a:ln>
        </p:spPr>
      </p:pic>
      <p:pic>
        <p:nvPicPr>
          <p:cNvPr id="127" name="20160523_141229.png"/>
          <p:cNvPicPr>
            <a:picLocks noChangeAspect="1"/>
          </p:cNvPicPr>
          <p:nvPr/>
        </p:nvPicPr>
        <p:blipFill>
          <a:blip r:embed="rId3">
            <a:extLst/>
          </a:blip>
          <a:srcRect t="7234" b="30970"/>
          <a:stretch>
            <a:fillRect/>
          </a:stretch>
        </p:blipFill>
        <p:spPr>
          <a:xfrm>
            <a:off x="6485933" y="2960557"/>
            <a:ext cx="2390469" cy="1969593"/>
          </a:xfrm>
          <a:prstGeom prst="rect">
            <a:avLst/>
          </a:prstGeom>
          <a:ln w="12700">
            <a:miter lim="400000"/>
          </a:ln>
        </p:spPr>
      </p:pic>
      <p:sp>
        <p:nvSpPr>
          <p:cNvPr id="125" name="Shape 125"/>
          <p:cNvSpPr/>
          <p:nvPr/>
        </p:nvSpPr>
        <p:spPr>
          <a:xfrm>
            <a:off x="3874756" y="1149222"/>
            <a:ext cx="5001646" cy="2649720"/>
          </a:xfrm>
          <a:prstGeom prst="rect">
            <a:avLst/>
          </a:prstGeom>
          <a:ln w="12700">
            <a:miter lim="400000"/>
          </a:ln>
          <a:extLst>
            <a:ext uri="{C572A759-6A51-4108-AA02-DFA0A04FC94B}">
              <ma14:wrappingTextBoxFlag xmlns="" xmlns:ma14="http://schemas.microsoft.com/office/mac/drawingml/2011/main" val="1"/>
            </a:ext>
          </a:extLst>
        </p:spPr>
        <p:txBody>
          <a:bodyPr wrap="none" lIns="31887" tIns="31887" rIns="31887" bIns="31887" anchor="ctr">
            <a:spAutoFit/>
          </a:bodyPr>
          <a:lstStyle/>
          <a:p>
            <a:pPr marL="217010" indent="-217010">
              <a:spcBef>
                <a:spcPts val="2009"/>
              </a:spcBef>
              <a:buSzPct val="75000"/>
              <a:buChar char="•"/>
              <a:defRPr sz="2800"/>
            </a:pPr>
            <a:r>
              <a:rPr dirty="0"/>
              <a:t>Working Folder</a:t>
            </a:r>
          </a:p>
          <a:p>
            <a:pPr marL="217010" indent="-217010">
              <a:buSzPct val="75000"/>
              <a:buChar char="•"/>
              <a:defRPr sz="2800"/>
            </a:pPr>
            <a:r>
              <a:rPr dirty="0"/>
              <a:t>Quiet Time</a:t>
            </a:r>
          </a:p>
          <a:p>
            <a:pPr marL="217010" indent="-217010">
              <a:buSzPct val="75000"/>
              <a:buChar char="•"/>
              <a:defRPr sz="2800"/>
            </a:pPr>
            <a:r>
              <a:rPr dirty="0"/>
              <a:t>Play date trades with a neighbor</a:t>
            </a:r>
          </a:p>
          <a:p>
            <a:pPr marL="217010" indent="-217010">
              <a:buSzPct val="75000"/>
              <a:buChar char="•"/>
              <a:defRPr sz="2800"/>
            </a:pPr>
            <a:r>
              <a:rPr dirty="0"/>
              <a:t>Camps and other </a:t>
            </a:r>
            <a:r>
              <a:rPr dirty="0" smtClean="0"/>
              <a:t>activities</a:t>
            </a:r>
            <a:endParaRPr lang="en-US" dirty="0" smtClean="0"/>
          </a:p>
          <a:p>
            <a:pPr marL="217010" indent="-217010">
              <a:buSzPct val="75000"/>
              <a:buChar char="•"/>
              <a:defRPr sz="2800"/>
            </a:pPr>
            <a:endParaRPr lang="en-US" dirty="0"/>
          </a:p>
          <a:p>
            <a:pPr>
              <a:buSzPct val="75000"/>
              <a:defRPr sz="2800"/>
            </a:pPr>
            <a:r>
              <a:rPr lang="en-US" sz="2400" dirty="0" err="1" smtClean="0"/>
              <a:t>angie</a:t>
            </a:r>
            <a:endParaRPr sz="2400" dirty="0"/>
          </a:p>
        </p:txBody>
      </p:sp>
    </p:spTree>
    <p:extLst>
      <p:ext uri="{BB962C8B-B14F-4D97-AF65-F5344CB8AC3E}">
        <p14:creationId xmlns:p14="http://schemas.microsoft.com/office/powerpoint/2010/main" val="1912591034"/>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5744"/>
            <a:ext cx="8229600" cy="576497"/>
          </a:xfrm>
          <a:ln>
            <a:solidFill>
              <a:schemeClr val="accent5">
                <a:lumMod val="75000"/>
              </a:schemeClr>
            </a:solidFill>
          </a:ln>
        </p:spPr>
        <p:txBody>
          <a:bodyPr>
            <a:normAutofit fontScale="90000"/>
          </a:bodyPr>
          <a:lstStyle/>
          <a:p>
            <a:r>
              <a:rPr lang="en-US" sz="3200" dirty="0" smtClean="0"/>
              <a:t> Abundance Thinking </a:t>
            </a:r>
            <a:r>
              <a:rPr lang="en-US" sz="3200" dirty="0" err="1" smtClean="0"/>
              <a:t>vs</a:t>
            </a:r>
            <a:r>
              <a:rPr lang="en-US" sz="3200" dirty="0" smtClean="0"/>
              <a:t> Scarcity Thinking</a:t>
            </a:r>
            <a:endParaRPr lang="en-US" sz="3200" dirty="0"/>
          </a:p>
        </p:txBody>
      </p:sp>
      <p:sp>
        <p:nvSpPr>
          <p:cNvPr id="3" name="Content Placeholder 2"/>
          <p:cNvSpPr>
            <a:spLocks noGrp="1"/>
          </p:cNvSpPr>
          <p:nvPr>
            <p:ph idx="1"/>
          </p:nvPr>
        </p:nvSpPr>
        <p:spPr>
          <a:xfrm>
            <a:off x="457200" y="1054641"/>
            <a:ext cx="8229600" cy="2296395"/>
          </a:xfrm>
        </p:spPr>
        <p:txBody>
          <a:bodyPr>
            <a:normAutofit lnSpcReduction="10000"/>
          </a:bodyPr>
          <a:lstStyle/>
          <a:p>
            <a:pPr marL="203200" indent="0">
              <a:buNone/>
            </a:pPr>
            <a:r>
              <a:rPr lang="en-US" sz="2400" dirty="0" smtClean="0"/>
              <a:t>Scarcity thinking -</a:t>
            </a:r>
            <a:r>
              <a:rPr lang="en-US" sz="2400" i="1" dirty="0" smtClean="0"/>
              <a:t>-  </a:t>
            </a:r>
            <a:r>
              <a:rPr lang="en-US" sz="2400" i="1" dirty="0" smtClean="0">
                <a:solidFill>
                  <a:srgbClr val="0000FF"/>
                </a:solidFill>
              </a:rPr>
              <a:t>“I’m so busy”  “There’s no way I can get this done”  “I have too much to do”</a:t>
            </a:r>
          </a:p>
          <a:p>
            <a:pPr marL="176213" lvl="1">
              <a:buNone/>
            </a:pPr>
            <a:r>
              <a:rPr lang="en-US" sz="2400" dirty="0" smtClean="0"/>
              <a:t> Abundance Thinking –</a:t>
            </a:r>
          </a:p>
          <a:p>
            <a:pPr marL="176213" lvl="1">
              <a:buNone/>
            </a:pPr>
            <a:r>
              <a:rPr lang="en-US" sz="2400" i="1" dirty="0" smtClean="0">
                <a:solidFill>
                  <a:srgbClr val="0000FF"/>
                </a:solidFill>
              </a:rPr>
              <a:t>“There’s plenty of time to get everything done that I need to” or “I can always find time for the things that are important to me”								</a:t>
            </a:r>
            <a:r>
              <a:rPr lang="en-US" sz="2400" i="1" dirty="0" err="1" smtClean="0">
                <a:solidFill>
                  <a:srgbClr val="0000FF"/>
                </a:solidFill>
              </a:rPr>
              <a:t>ashley</a:t>
            </a:r>
            <a:r>
              <a:rPr lang="en-US" sz="2400" dirty="0" smtClean="0"/>
              <a:t>		</a:t>
            </a:r>
            <a:endParaRPr lang="en-US" sz="1600" dirty="0"/>
          </a:p>
        </p:txBody>
      </p:sp>
      <p:pic>
        <p:nvPicPr>
          <p:cNvPr id="4" name="Picture 3" descr="attitude.jpg"/>
          <p:cNvPicPr>
            <a:picLocks noChangeAspect="1"/>
          </p:cNvPicPr>
          <p:nvPr/>
        </p:nvPicPr>
        <p:blipFill>
          <a:blip r:embed="rId2" cstate="print"/>
          <a:stretch>
            <a:fillRect/>
          </a:stretch>
        </p:blipFill>
        <p:spPr>
          <a:xfrm>
            <a:off x="304800" y="3486150"/>
            <a:ext cx="3733800" cy="1485900"/>
          </a:xfrm>
          <a:prstGeom prst="rect">
            <a:avLst/>
          </a:prstGeom>
        </p:spPr>
      </p:pic>
      <p:sp>
        <p:nvSpPr>
          <p:cNvPr id="5" name="Rectangle 4"/>
          <p:cNvSpPr/>
          <p:nvPr/>
        </p:nvSpPr>
        <p:spPr>
          <a:xfrm>
            <a:off x="4165600" y="3351036"/>
            <a:ext cx="4725281" cy="1569660"/>
          </a:xfrm>
          <a:prstGeom prst="rect">
            <a:avLst/>
          </a:prstGeom>
          <a:ln>
            <a:solidFill>
              <a:schemeClr val="accent5">
                <a:lumMod val="75000"/>
              </a:schemeClr>
            </a:solidFill>
          </a:ln>
        </p:spPr>
        <p:txBody>
          <a:bodyPr wrap="square">
            <a:spAutoFit/>
          </a:bodyPr>
          <a:lstStyle/>
          <a:p>
            <a:pPr lvl="1"/>
            <a:r>
              <a:rPr lang="en-US" sz="2400" dirty="0"/>
              <a:t>Good attitude &amp; belief will open up your creative subconscious and allow you </a:t>
            </a:r>
            <a:r>
              <a:rPr lang="en-US" sz="2400" dirty="0" smtClean="0"/>
              <a:t>to work effectively </a:t>
            </a:r>
            <a:r>
              <a:rPr lang="en-US" sz="2400" dirty="0"/>
              <a:t>and </a:t>
            </a:r>
            <a:r>
              <a:rPr lang="en-US" sz="2400" dirty="0" smtClean="0"/>
              <a:t>productively</a:t>
            </a:r>
            <a:endParaRPr lang="en-US" sz="2400" dirty="0"/>
          </a:p>
        </p:txBody>
      </p:sp>
    </p:spTree>
    <p:extLst>
      <p:ext uri="{BB962C8B-B14F-4D97-AF65-F5344CB8AC3E}">
        <p14:creationId xmlns:p14="http://schemas.microsoft.com/office/powerpoint/2010/main" val="31227007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7063"/>
            <a:ext cx="8229600" cy="857250"/>
          </a:xfrm>
        </p:spPr>
        <p:txBody>
          <a:bodyPr>
            <a:normAutofit/>
          </a:bodyPr>
          <a:lstStyle/>
          <a:p>
            <a:r>
              <a:rPr lang="en-US" sz="3600" dirty="0" smtClean="0"/>
              <a:t>Summer Mind Set/ Business Mind Set</a:t>
            </a:r>
            <a:endParaRPr lang="en-US" sz="3600" dirty="0"/>
          </a:p>
        </p:txBody>
      </p:sp>
      <p:sp>
        <p:nvSpPr>
          <p:cNvPr id="3" name="Content Placeholder 2"/>
          <p:cNvSpPr>
            <a:spLocks noGrp="1"/>
          </p:cNvSpPr>
          <p:nvPr>
            <p:ph idx="1"/>
          </p:nvPr>
        </p:nvSpPr>
        <p:spPr>
          <a:xfrm>
            <a:off x="728133" y="1456267"/>
            <a:ext cx="7755468" cy="3138355"/>
          </a:xfrm>
        </p:spPr>
        <p:txBody>
          <a:bodyPr>
            <a:normAutofit/>
          </a:bodyPr>
          <a:lstStyle/>
          <a:p>
            <a:r>
              <a:rPr lang="en-US" sz="2400" dirty="0" smtClean="0"/>
              <a:t>There is plenty of time for business and summer fun</a:t>
            </a:r>
          </a:p>
          <a:p>
            <a:r>
              <a:rPr lang="en-US" sz="2400" dirty="0" smtClean="0"/>
              <a:t>Summer time just takes extra planning.</a:t>
            </a:r>
          </a:p>
          <a:p>
            <a:r>
              <a:rPr lang="en-US" sz="2400" dirty="0" smtClean="0"/>
              <a:t>Gave herself 215% RAISE  this year and advanced to Senior Coordinator</a:t>
            </a:r>
          </a:p>
          <a:p>
            <a:endParaRPr lang="en-US" sz="2400" dirty="0" smtClean="0"/>
          </a:p>
          <a:p>
            <a:pPr marL="0" indent="0">
              <a:buNone/>
            </a:pPr>
            <a:endParaRPr lang="en-US" sz="2400" dirty="0"/>
          </a:p>
          <a:p>
            <a:pPr marL="0" indent="0">
              <a:buNone/>
            </a:pPr>
            <a:r>
              <a:rPr lang="en-US" sz="2400" dirty="0" smtClean="0"/>
              <a:t>Kristen </a:t>
            </a:r>
          </a:p>
          <a:p>
            <a:endParaRPr lang="en-US" sz="2400" dirty="0"/>
          </a:p>
        </p:txBody>
      </p:sp>
      <p:pic>
        <p:nvPicPr>
          <p:cNvPr id="4" name="Picture 3" descr="Kristen Jakubowski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6666" y="2768342"/>
            <a:ext cx="1742924" cy="2222757"/>
          </a:xfrm>
          <a:prstGeom prst="rect">
            <a:avLst/>
          </a:prstGeom>
        </p:spPr>
      </p:pic>
    </p:spTree>
    <p:extLst>
      <p:ext uri="{BB962C8B-B14F-4D97-AF65-F5344CB8AC3E}">
        <p14:creationId xmlns:p14="http://schemas.microsoft.com/office/powerpoint/2010/main" val="38585845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Shape 240"/>
          <p:cNvSpPr txBox="1">
            <a:spLocks noGrp="1"/>
          </p:cNvSpPr>
          <p:nvPr>
            <p:ph type="body" idx="1"/>
          </p:nvPr>
        </p:nvSpPr>
        <p:spPr>
          <a:xfrm>
            <a:off x="457200" y="1744401"/>
            <a:ext cx="8229600" cy="2934854"/>
          </a:xfrm>
          <a:prstGeom prst="rect">
            <a:avLst/>
          </a:prstGeom>
          <a:noFill/>
          <a:ln>
            <a:noFill/>
          </a:ln>
        </p:spPr>
        <p:txBody>
          <a:bodyPr lIns="91425" tIns="45700" rIns="91425" bIns="45700" anchor="t" anchorCtr="0">
            <a:noAutofit/>
          </a:bodyPr>
          <a:lstStyle/>
          <a:p>
            <a:pPr marL="342900" marR="0" lvl="0" indent="-342900" algn="l" rtl="0">
              <a:spcBef>
                <a:spcPts val="0"/>
              </a:spcBef>
              <a:buClr>
                <a:schemeClr val="dk1"/>
              </a:buClr>
              <a:buSzPct val="100000"/>
              <a:buFont typeface="Arial"/>
              <a:buChar char="•"/>
            </a:pPr>
            <a:r>
              <a:rPr lang="en-US" b="0" i="0" u="none" strike="noStrike" cap="none" baseline="0" dirty="0">
                <a:solidFill>
                  <a:schemeClr val="dk1"/>
                </a:solidFill>
                <a:latin typeface="Calibri"/>
                <a:ea typeface="Calibri"/>
                <a:cs typeface="Calibri"/>
                <a:sym typeface="Calibri"/>
              </a:rPr>
              <a:t>At beginning of the month – we </a:t>
            </a:r>
            <a:r>
              <a:rPr lang="en-US" b="0" i="0" u="none" strike="noStrike" cap="none" baseline="0" dirty="0" smtClean="0">
                <a:solidFill>
                  <a:schemeClr val="dk1"/>
                </a:solidFill>
                <a:latin typeface="Calibri"/>
                <a:ea typeface="Calibri"/>
                <a:cs typeface="Calibri"/>
                <a:sym typeface="Calibri"/>
              </a:rPr>
              <a:t>will </a:t>
            </a:r>
            <a:r>
              <a:rPr lang="en-US" b="0" i="0" u="none" strike="noStrike" cap="none" baseline="0" dirty="0">
                <a:solidFill>
                  <a:schemeClr val="dk1"/>
                </a:solidFill>
                <a:latin typeface="Calibri"/>
                <a:ea typeface="Calibri"/>
                <a:cs typeface="Calibri"/>
                <a:sym typeface="Calibri"/>
              </a:rPr>
              <a:t>want to first check in with business partners to review their plan and activities for the month… then we work with our personal group… that’s how we duplicate our efforts.. And leverage our time</a:t>
            </a:r>
            <a:r>
              <a:rPr lang="en-US" b="0" i="0" u="none" strike="noStrike" cap="none" baseline="0" dirty="0" smtClean="0">
                <a:solidFill>
                  <a:schemeClr val="dk1"/>
                </a:solidFill>
                <a:latin typeface="Calibri"/>
                <a:ea typeface="Calibri"/>
                <a:cs typeface="Calibri"/>
                <a:sym typeface="Calibri"/>
              </a:rPr>
              <a:t>.                                                   harper</a:t>
            </a:r>
          </a:p>
          <a:p>
            <a:pPr marL="342900" marR="0" lvl="0" indent="-342900" algn="l" rtl="0">
              <a:spcBef>
                <a:spcPts val="0"/>
              </a:spcBef>
              <a:buClr>
                <a:schemeClr val="dk1"/>
              </a:buClr>
              <a:buSzPct val="100000"/>
              <a:buFont typeface="Arial"/>
              <a:buChar char="•"/>
            </a:pPr>
            <a:r>
              <a:rPr lang="en-US" b="0" i="0" u="none" strike="noStrike" cap="none" baseline="0" dirty="0" smtClean="0">
                <a:solidFill>
                  <a:schemeClr val="dk1"/>
                </a:solidFill>
                <a:latin typeface="Calibri"/>
                <a:ea typeface="Calibri"/>
                <a:cs typeface="Calibri"/>
                <a:sym typeface="Calibri"/>
              </a:rPr>
              <a:t>80</a:t>
            </a:r>
            <a:r>
              <a:rPr lang="en-US" b="0" i="0" u="none" strike="noStrike" cap="none" baseline="0" dirty="0">
                <a:solidFill>
                  <a:schemeClr val="dk1"/>
                </a:solidFill>
                <a:latin typeface="Calibri"/>
                <a:ea typeface="Calibri"/>
                <a:cs typeface="Calibri"/>
                <a:sym typeface="Calibri"/>
              </a:rPr>
              <a:t>/20 Rule   -- </a:t>
            </a:r>
          </a:p>
          <a:p>
            <a:pPr marL="0" marR="0" lvl="0" indent="0" algn="l" rtl="0">
              <a:spcBef>
                <a:spcPts val="480"/>
              </a:spcBef>
              <a:buClr>
                <a:schemeClr val="dk1"/>
              </a:buClr>
              <a:buSzPct val="25000"/>
              <a:buFont typeface="Arial"/>
              <a:buNone/>
            </a:pPr>
            <a:r>
              <a:rPr lang="en-US" b="0" i="0" u="none" strike="noStrike" cap="none" baseline="0" dirty="0">
                <a:solidFill>
                  <a:schemeClr val="dk1"/>
                </a:solidFill>
                <a:latin typeface="Calibri"/>
                <a:ea typeface="Calibri"/>
                <a:cs typeface="Calibri"/>
                <a:sym typeface="Calibri"/>
              </a:rPr>
              <a:t>	-- 20% of our leaders ….. Will produce 80% of our OV.</a:t>
            </a:r>
          </a:p>
          <a:p>
            <a:pPr marL="0" marR="0" lvl="0" indent="0" algn="l" rtl="0">
              <a:spcBef>
                <a:spcPts val="480"/>
              </a:spcBef>
              <a:buClr>
                <a:schemeClr val="dk1"/>
              </a:buClr>
              <a:buSzPct val="25000"/>
              <a:buFont typeface="Arial"/>
              <a:buNone/>
            </a:pPr>
            <a:r>
              <a:rPr lang="en-US" b="0" i="0" u="none" strike="noStrike" cap="none" baseline="0" dirty="0">
                <a:solidFill>
                  <a:schemeClr val="dk1"/>
                </a:solidFill>
                <a:latin typeface="Calibri"/>
                <a:ea typeface="Calibri"/>
                <a:cs typeface="Calibri"/>
                <a:sym typeface="Calibri"/>
              </a:rPr>
              <a:t>	-- 20 % of our customers will produce 80% of our  PGV.</a:t>
            </a:r>
          </a:p>
          <a:p>
            <a:pPr marL="0" marR="0" lvl="0" indent="0" algn="l" rtl="0">
              <a:spcBef>
                <a:spcPts val="480"/>
              </a:spcBef>
              <a:buClr>
                <a:srgbClr val="6F6E6F"/>
              </a:buClr>
              <a:buSzPct val="25000"/>
              <a:buFont typeface="Arial"/>
              <a:buNone/>
            </a:pPr>
            <a:r>
              <a:rPr lang="en-US" dirty="0">
                <a:solidFill>
                  <a:schemeClr val="dk1"/>
                </a:solidFill>
              </a:rPr>
              <a:t>	-- therefore, we give 80% of our time to the 20%-</a:t>
            </a:r>
            <a:r>
              <a:rPr lang="en-US" dirty="0" err="1">
                <a:solidFill>
                  <a:schemeClr val="dk1"/>
                </a:solidFill>
              </a:rPr>
              <a:t>ers</a:t>
            </a:r>
            <a:endParaRPr lang="en-US" dirty="0">
              <a:solidFill>
                <a:schemeClr val="dk1"/>
              </a:solidFill>
            </a:endParaRPr>
          </a:p>
        </p:txBody>
      </p:sp>
      <p:sp>
        <p:nvSpPr>
          <p:cNvPr id="241" name="Shape 241"/>
          <p:cNvSpPr txBox="1">
            <a:spLocks noGrp="1"/>
          </p:cNvSpPr>
          <p:nvPr>
            <p:ph type="title"/>
          </p:nvPr>
        </p:nvSpPr>
        <p:spPr>
          <a:xfrm>
            <a:off x="1303867" y="200087"/>
            <a:ext cx="6654800" cy="1544314"/>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rtl="0">
              <a:spcBef>
                <a:spcPts val="0"/>
              </a:spcBef>
              <a:buClr>
                <a:schemeClr val="dk1"/>
              </a:buClr>
              <a:buSzPct val="25000"/>
              <a:buFont typeface="Calibri"/>
              <a:buNone/>
            </a:pPr>
            <a:r>
              <a:rPr lang="en-US" sz="2800" b="0" i="0" u="none" strike="noStrike" cap="none" baseline="0" dirty="0">
                <a:solidFill>
                  <a:schemeClr val="dk1"/>
                </a:solidFill>
                <a:latin typeface="Calibri"/>
                <a:ea typeface="Calibri"/>
                <a:cs typeface="Calibri"/>
                <a:sym typeface="Calibri"/>
              </a:rPr>
              <a:t>As Our Team Grows –	</a:t>
            </a:r>
            <a:r>
              <a:rPr lang="en-US" sz="2800" dirty="0">
                <a:solidFill>
                  <a:schemeClr val="dk1"/>
                </a:solidFill>
                <a:latin typeface="Calibri"/>
                <a:ea typeface="Calibri"/>
                <a:cs typeface="Calibri"/>
                <a:sym typeface="Calibri"/>
              </a:rPr>
              <a:t>	</a:t>
            </a:r>
            <a:r>
              <a:rPr lang="en-US" sz="2800" dirty="0" smtClean="0">
                <a:solidFill>
                  <a:schemeClr val="dk1"/>
                </a:solidFill>
                <a:latin typeface="Calibri"/>
                <a:ea typeface="Calibri"/>
                <a:cs typeface="Calibri"/>
                <a:sym typeface="Calibri"/>
              </a:rPr>
              <a:t>				</a:t>
            </a:r>
            <a:r>
              <a:rPr lang="en-US" sz="2800" dirty="0">
                <a:solidFill>
                  <a:schemeClr val="dk1"/>
                </a:solidFill>
                <a:latin typeface="Calibri"/>
                <a:ea typeface="Calibri"/>
                <a:cs typeface="Calibri"/>
                <a:sym typeface="Calibri"/>
              </a:rPr>
              <a:t> </a:t>
            </a:r>
            <a:r>
              <a:rPr lang="en-US" sz="2800" dirty="0" smtClean="0">
                <a:solidFill>
                  <a:schemeClr val="dk1"/>
                </a:solidFill>
                <a:latin typeface="Calibri"/>
                <a:ea typeface="Calibri"/>
                <a:cs typeface="Calibri"/>
                <a:sym typeface="Calibri"/>
              </a:rPr>
              <a:t>      		</a:t>
            </a:r>
            <a:r>
              <a:rPr lang="en-US" sz="2800" b="0" i="0" u="none" strike="noStrike" cap="none" baseline="0" dirty="0" smtClean="0">
                <a:solidFill>
                  <a:schemeClr val="dk1"/>
                </a:solidFill>
                <a:latin typeface="Calibri"/>
                <a:ea typeface="Calibri"/>
                <a:cs typeface="Calibri"/>
                <a:sym typeface="Calibri"/>
              </a:rPr>
              <a:t>We </a:t>
            </a:r>
            <a:r>
              <a:rPr lang="en-US" sz="2800" b="0" i="0" u="none" strike="noStrike" cap="none" baseline="0" dirty="0">
                <a:solidFill>
                  <a:schemeClr val="dk1"/>
                </a:solidFill>
                <a:latin typeface="Calibri"/>
                <a:ea typeface="Calibri"/>
                <a:cs typeface="Calibri"/>
                <a:sym typeface="Calibri"/>
              </a:rPr>
              <a:t>Can Start Running Out of Time… </a:t>
            </a:r>
            <a:br>
              <a:rPr lang="en-US" sz="2800" b="0" i="0" u="none" strike="noStrike" cap="none" baseline="0" dirty="0">
                <a:solidFill>
                  <a:schemeClr val="dk1"/>
                </a:solidFill>
                <a:latin typeface="Calibri"/>
                <a:ea typeface="Calibri"/>
                <a:cs typeface="Calibri"/>
                <a:sym typeface="Calibri"/>
              </a:rPr>
            </a:br>
            <a:r>
              <a:rPr lang="en-US" sz="2800" b="0" i="0" u="none" strike="noStrike" cap="none" baseline="0" dirty="0">
                <a:solidFill>
                  <a:schemeClr val="dk1"/>
                </a:solidFill>
                <a:latin typeface="Calibri"/>
                <a:ea typeface="Calibri"/>
                <a:cs typeface="Calibri"/>
                <a:sym typeface="Calibri"/>
              </a:rPr>
              <a:t>So, </a:t>
            </a:r>
            <a:r>
              <a:rPr lang="en-US" sz="2800" b="0" i="0" u="none" strike="noStrike" cap="none" baseline="0" dirty="0" smtClean="0">
                <a:solidFill>
                  <a:schemeClr val="dk1"/>
                </a:solidFill>
                <a:latin typeface="Calibri"/>
                <a:ea typeface="Calibri"/>
                <a:cs typeface="Calibri"/>
                <a:sym typeface="Calibri"/>
              </a:rPr>
              <a:t>question is </a:t>
            </a:r>
            <a:r>
              <a:rPr lang="en-US" sz="2800" b="0" i="0" u="none" strike="noStrike" cap="none" baseline="0" dirty="0">
                <a:solidFill>
                  <a:schemeClr val="dk1"/>
                </a:solidFill>
                <a:latin typeface="Calibri"/>
                <a:ea typeface="Calibri"/>
                <a:cs typeface="Calibri"/>
                <a:sym typeface="Calibri"/>
              </a:rPr>
              <a:t>…Who Gets Our Time</a:t>
            </a:r>
            <a:r>
              <a:rPr lang="en-US" sz="2800" dirty="0"/>
              <a:t>?</a:t>
            </a:r>
          </a:p>
        </p:txBody>
      </p:sp>
    </p:spTree>
    <p:extLst>
      <p:ext uri="{BB962C8B-B14F-4D97-AF65-F5344CB8AC3E}">
        <p14:creationId xmlns:p14="http://schemas.microsoft.com/office/powerpoint/2010/main" val="3182513291"/>
      </p:ext>
    </p:extLst>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288605" y="765466"/>
            <a:ext cx="8464238" cy="4170563"/>
          </a:xfrm>
          <a:prstGeom prst="rect">
            <a:avLst/>
          </a:prstGeom>
          <a:noFill/>
          <a:ln>
            <a:noFill/>
          </a:ln>
        </p:spPr>
        <p:txBody>
          <a:bodyPr lIns="91425" tIns="45700" rIns="91425" bIns="45700" anchor="t" anchorCtr="0">
            <a:noAutofit/>
          </a:bodyPr>
          <a:lstStyle/>
          <a:p>
            <a:pPr marL="342900" marR="0" lvl="0" indent="-342900" algn="l" rtl="0">
              <a:spcBef>
                <a:spcPts val="0"/>
              </a:spcBef>
              <a:buClr>
                <a:srgbClr val="6F6E6F"/>
              </a:buClr>
              <a:buSzPct val="100000"/>
              <a:buFont typeface="Arial"/>
              <a:buChar char="•"/>
            </a:pPr>
            <a:r>
              <a:rPr lang="en-US" b="0" i="0" u="none" strike="noStrike" cap="none" baseline="0" dirty="0" err="1">
                <a:solidFill>
                  <a:schemeClr val="tx1"/>
                </a:solidFill>
                <a:latin typeface="Calibri"/>
                <a:ea typeface="Calibri"/>
                <a:cs typeface="Calibri"/>
                <a:sym typeface="Calibri"/>
              </a:rPr>
              <a:t>FaceBook</a:t>
            </a:r>
            <a:r>
              <a:rPr lang="en-US" b="0" i="0" u="none" strike="noStrike" cap="none" baseline="0" dirty="0">
                <a:solidFill>
                  <a:schemeClr val="tx1"/>
                </a:solidFill>
                <a:latin typeface="Calibri"/>
                <a:ea typeface="Calibri"/>
                <a:cs typeface="Calibri"/>
                <a:sym typeface="Calibri"/>
              </a:rPr>
              <a:t> can be a powerful tool for connection  and attraction … as people see the importance of the work we do , the fun we have and the friendships and community we love .  .</a:t>
            </a:r>
            <a:r>
              <a:rPr lang="en-US" b="0" i="0" u="none" strike="noStrike" cap="none" baseline="0" dirty="0" smtClean="0">
                <a:solidFill>
                  <a:schemeClr val="tx1"/>
                </a:solidFill>
                <a:latin typeface="Calibri"/>
                <a:ea typeface="Calibri"/>
                <a:cs typeface="Calibri"/>
                <a:sym typeface="Calibri"/>
              </a:rPr>
              <a:t>.</a:t>
            </a:r>
          </a:p>
          <a:p>
            <a:pPr marL="342900" marR="0" lvl="0" indent="-342900" algn="l" rtl="0">
              <a:spcBef>
                <a:spcPts val="0"/>
              </a:spcBef>
              <a:buClr>
                <a:srgbClr val="6F6E6F"/>
              </a:buClr>
              <a:buSzPct val="100000"/>
              <a:buFont typeface="Arial"/>
              <a:buChar char="•"/>
            </a:pPr>
            <a:r>
              <a:rPr lang="en-US" b="0" i="0" u="none" strike="noStrike" cap="none" baseline="0" dirty="0" smtClean="0">
                <a:solidFill>
                  <a:schemeClr val="tx1"/>
                </a:solidFill>
                <a:latin typeface="Calibri"/>
                <a:ea typeface="Calibri"/>
                <a:cs typeface="Calibri"/>
                <a:sym typeface="Calibri"/>
              </a:rPr>
              <a:t>It </a:t>
            </a:r>
            <a:r>
              <a:rPr lang="en-US" b="0" i="0" u="none" strike="noStrike" cap="none" baseline="0" dirty="0">
                <a:solidFill>
                  <a:schemeClr val="tx1"/>
                </a:solidFill>
                <a:latin typeface="Calibri"/>
                <a:ea typeface="Calibri"/>
                <a:cs typeface="Calibri"/>
                <a:sym typeface="Calibri"/>
              </a:rPr>
              <a:t>can also waste valuable time. </a:t>
            </a:r>
            <a:r>
              <a:rPr lang="en-US" b="0" i="0" u="none" strike="noStrike" cap="none" baseline="0" dirty="0" smtClean="0">
                <a:solidFill>
                  <a:schemeClr val="tx1"/>
                </a:solidFill>
                <a:latin typeface="Calibri"/>
                <a:ea typeface="Calibri"/>
                <a:cs typeface="Calibri"/>
                <a:sym typeface="Calibri"/>
              </a:rPr>
              <a:t>We </a:t>
            </a:r>
            <a:r>
              <a:rPr lang="en-US" b="0" i="0" u="none" strike="noStrike" cap="none" baseline="0" dirty="0">
                <a:solidFill>
                  <a:schemeClr val="tx1"/>
                </a:solidFill>
                <a:latin typeface="Calibri"/>
                <a:ea typeface="Calibri"/>
                <a:cs typeface="Calibri"/>
                <a:sym typeface="Calibri"/>
              </a:rPr>
              <a:t>will want to learn how to use it wisely.</a:t>
            </a:r>
          </a:p>
          <a:p>
            <a:pPr marL="342900" marR="0" lvl="0" indent="-342900" algn="l" rtl="0">
              <a:spcBef>
                <a:spcPts val="480"/>
              </a:spcBef>
              <a:buClr>
                <a:srgbClr val="6F6E6F"/>
              </a:buClr>
              <a:buSzPct val="100000"/>
              <a:buFont typeface="Arial"/>
              <a:buChar char="•"/>
            </a:pPr>
            <a:r>
              <a:rPr lang="en-US" b="0" i="0" u="none" strike="noStrike" cap="none" baseline="0" dirty="0">
                <a:solidFill>
                  <a:schemeClr val="tx1"/>
                </a:solidFill>
                <a:latin typeface="Calibri"/>
                <a:ea typeface="Calibri"/>
                <a:cs typeface="Calibri"/>
                <a:sym typeface="Calibri"/>
              </a:rPr>
              <a:t>TV</a:t>
            </a:r>
          </a:p>
          <a:p>
            <a:pPr marL="342900" marR="0" lvl="0" indent="-342900" algn="l" rtl="0">
              <a:spcBef>
                <a:spcPts val="480"/>
              </a:spcBef>
              <a:buClr>
                <a:srgbClr val="6F6E6F"/>
              </a:buClr>
              <a:buSzPct val="100000"/>
              <a:buFont typeface="Arial"/>
              <a:buChar char="•"/>
            </a:pPr>
            <a:r>
              <a:rPr lang="en-US" b="0" i="0" u="none" strike="noStrike" cap="none" baseline="0" dirty="0">
                <a:solidFill>
                  <a:schemeClr val="tx1"/>
                </a:solidFill>
                <a:latin typeface="Calibri"/>
                <a:ea typeface="Calibri"/>
                <a:cs typeface="Calibri"/>
                <a:sym typeface="Calibri"/>
              </a:rPr>
              <a:t>Some people are talkers – Never participate in any gossip or criticism of others .. NEVER … </a:t>
            </a:r>
          </a:p>
          <a:p>
            <a:pPr marL="0" marR="0" lvl="0" indent="0" algn="l" rtl="0">
              <a:spcBef>
                <a:spcPts val="480"/>
              </a:spcBef>
              <a:buClr>
                <a:srgbClr val="6F6E6F"/>
              </a:buClr>
              <a:buSzPct val="25000"/>
              <a:buFont typeface="Arial"/>
              <a:buNone/>
            </a:pPr>
            <a:r>
              <a:rPr lang="en-US" dirty="0">
                <a:solidFill>
                  <a:schemeClr val="tx1"/>
                </a:solidFill>
              </a:rPr>
              <a:t>	</a:t>
            </a:r>
            <a:r>
              <a:rPr lang="en-US" b="0" i="0" u="none" strike="noStrike" cap="none" baseline="0" dirty="0" smtClean="0">
                <a:solidFill>
                  <a:schemeClr val="tx1"/>
                </a:solidFill>
                <a:latin typeface="Calibri"/>
                <a:ea typeface="Calibri"/>
                <a:cs typeface="Calibri"/>
                <a:sym typeface="Calibri"/>
              </a:rPr>
              <a:t>-</a:t>
            </a:r>
            <a:r>
              <a:rPr lang="en-US" b="0" i="0" u="none" strike="noStrike" cap="none" baseline="0" dirty="0">
                <a:solidFill>
                  <a:schemeClr val="tx1"/>
                </a:solidFill>
                <a:latin typeface="Calibri"/>
                <a:ea typeface="Calibri"/>
                <a:cs typeface="Calibri"/>
                <a:sym typeface="Calibri"/>
              </a:rPr>
              <a:t>- We will want to learn how to separate </a:t>
            </a:r>
            <a:r>
              <a:rPr lang="en-US" b="0" i="0" u="none" strike="noStrike" cap="none" baseline="0" dirty="0" smtClean="0">
                <a:solidFill>
                  <a:schemeClr val="tx1"/>
                </a:solidFill>
                <a:latin typeface="Calibri"/>
                <a:ea typeface="Calibri"/>
                <a:cs typeface="Calibri"/>
                <a:sym typeface="Calibri"/>
              </a:rPr>
              <a:t>from </a:t>
            </a:r>
            <a:r>
              <a:rPr lang="en-US" b="0" i="0" u="none" strike="noStrike" cap="none" baseline="0" dirty="0">
                <a:solidFill>
                  <a:schemeClr val="tx1"/>
                </a:solidFill>
                <a:latin typeface="Calibri"/>
                <a:ea typeface="Calibri"/>
                <a:cs typeface="Calibri"/>
                <a:sym typeface="Calibri"/>
              </a:rPr>
              <a:t>negative </a:t>
            </a:r>
            <a:r>
              <a:rPr lang="en-US" b="0" i="0" u="none" strike="noStrike" cap="none" baseline="0" dirty="0" smtClean="0">
                <a:solidFill>
                  <a:schemeClr val="tx1"/>
                </a:solidFill>
                <a:latin typeface="Calibri"/>
                <a:ea typeface="Calibri"/>
                <a:cs typeface="Calibri"/>
                <a:sym typeface="Calibri"/>
              </a:rPr>
              <a:t>energy</a:t>
            </a:r>
            <a:endParaRPr lang="en-US" b="0" i="0" u="none" strike="noStrike" cap="none" baseline="0" dirty="0">
              <a:solidFill>
                <a:schemeClr val="tx1"/>
              </a:solidFill>
              <a:latin typeface="Calibri"/>
              <a:ea typeface="Calibri"/>
              <a:cs typeface="Calibri"/>
              <a:sym typeface="Calibri"/>
            </a:endParaRPr>
          </a:p>
          <a:p>
            <a:pPr marL="457200" marR="0" lvl="0" indent="0" algn="l" rtl="0">
              <a:spcBef>
                <a:spcPts val="480"/>
              </a:spcBef>
              <a:buClr>
                <a:srgbClr val="6F6E6F"/>
              </a:buClr>
              <a:buSzPct val="25000"/>
              <a:buFont typeface="Arial"/>
              <a:buNone/>
            </a:pPr>
            <a:r>
              <a:rPr lang="en-US" b="0" i="0" u="none" strike="noStrike" cap="none" baseline="0" dirty="0">
                <a:solidFill>
                  <a:schemeClr val="tx1"/>
                </a:solidFill>
                <a:latin typeface="Calibri"/>
                <a:ea typeface="Calibri"/>
                <a:cs typeface="Calibri"/>
                <a:sym typeface="Calibri"/>
              </a:rPr>
              <a:t>--and  how to tactfully let people know we only have 5 minutes, “so let’s make sure we get to the important things you wanted to discuss.</a:t>
            </a:r>
            <a:r>
              <a:rPr lang="en-US" b="0" i="0" u="none" strike="noStrike" cap="none" baseline="0" dirty="0" smtClean="0">
                <a:solidFill>
                  <a:schemeClr val="tx1"/>
                </a:solidFill>
                <a:latin typeface="Calibri"/>
                <a:ea typeface="Calibri"/>
                <a:cs typeface="Calibri"/>
                <a:sym typeface="Calibri"/>
              </a:rPr>
              <a:t>”</a:t>
            </a:r>
            <a:r>
              <a:rPr lang="en-US" sz="2400" b="0" i="0" u="none" strike="noStrike" cap="none" baseline="0" dirty="0" smtClean="0">
                <a:solidFill>
                  <a:schemeClr val="tx1"/>
                </a:solidFill>
                <a:latin typeface="Calibri"/>
                <a:ea typeface="Calibri"/>
                <a:cs typeface="Calibri"/>
                <a:sym typeface="Calibri"/>
              </a:rPr>
              <a:t>			Kristen</a:t>
            </a:r>
            <a:endParaRPr lang="en-US" sz="2400" b="0" i="0" u="none" strike="noStrike" cap="none" baseline="0" dirty="0">
              <a:solidFill>
                <a:schemeClr val="tx1"/>
              </a:solidFill>
              <a:latin typeface="Calibri"/>
              <a:ea typeface="Calibri"/>
              <a:cs typeface="Calibri"/>
              <a:sym typeface="Calibri"/>
            </a:endParaRPr>
          </a:p>
          <a:p>
            <a:pPr marL="0" marR="0" lvl="0" indent="0" algn="l" rtl="0">
              <a:spcBef>
                <a:spcPts val="480"/>
              </a:spcBef>
              <a:buClr>
                <a:srgbClr val="6F6E6F"/>
              </a:buClr>
              <a:buFont typeface="Arial"/>
              <a:buNone/>
            </a:pPr>
            <a:endParaRPr sz="2400" b="0" i="0" u="none" strike="noStrike" cap="none" baseline="0" dirty="0">
              <a:solidFill>
                <a:srgbClr val="6F6E6F"/>
              </a:solidFill>
              <a:latin typeface="Calibri"/>
              <a:ea typeface="Calibri"/>
              <a:cs typeface="Calibri"/>
              <a:sym typeface="Calibri"/>
            </a:endParaRPr>
          </a:p>
        </p:txBody>
      </p:sp>
      <p:sp>
        <p:nvSpPr>
          <p:cNvPr id="247" name="Shape 247"/>
          <p:cNvSpPr txBox="1">
            <a:spLocks noGrp="1"/>
          </p:cNvSpPr>
          <p:nvPr>
            <p:ph type="title"/>
          </p:nvPr>
        </p:nvSpPr>
        <p:spPr>
          <a:xfrm>
            <a:off x="457200" y="253884"/>
            <a:ext cx="5488082" cy="511582"/>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dirty="0">
                <a:solidFill>
                  <a:schemeClr val="dk1"/>
                </a:solidFill>
                <a:latin typeface="Calibri"/>
                <a:ea typeface="Calibri"/>
                <a:cs typeface="Calibri"/>
                <a:sym typeface="Calibri"/>
              </a:rPr>
              <a:t>Beware the Time-Suckers</a:t>
            </a:r>
          </a:p>
        </p:txBody>
      </p:sp>
    </p:spTree>
    <p:extLst>
      <p:ext uri="{BB962C8B-B14F-4D97-AF65-F5344CB8AC3E}">
        <p14:creationId xmlns:p14="http://schemas.microsoft.com/office/powerpoint/2010/main" val="2316342198"/>
      </p:ext>
    </p:extLst>
  </p:cSld>
  <p:clrMapOvr>
    <a:masterClrMapping/>
  </p:clrMapOvr>
  <p:transition spd="slow">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41029"/>
            <a:ext cx="8229600" cy="3353601"/>
          </a:xfrm>
        </p:spPr>
        <p:txBody>
          <a:bodyPr>
            <a:normAutofit lnSpcReduction="10000"/>
          </a:bodyPr>
          <a:lstStyle/>
          <a:p>
            <a:r>
              <a:rPr lang="en-US" dirty="0" smtClean="0">
                <a:solidFill>
                  <a:schemeClr val="tx1"/>
                </a:solidFill>
              </a:rPr>
              <a:t>Limit your number of  pages .. Personal , business, team ( only if necessary.. Better to work with </a:t>
            </a:r>
            <a:r>
              <a:rPr lang="en-US" dirty="0" err="1" smtClean="0">
                <a:solidFill>
                  <a:schemeClr val="tx1"/>
                </a:solidFill>
              </a:rPr>
              <a:t>upline</a:t>
            </a:r>
            <a:r>
              <a:rPr lang="en-US" dirty="0" smtClean="0">
                <a:solidFill>
                  <a:schemeClr val="tx1"/>
                </a:solidFill>
              </a:rPr>
              <a:t> to share larger team page ), </a:t>
            </a:r>
            <a:r>
              <a:rPr lang="en-US" dirty="0" err="1" smtClean="0">
                <a:solidFill>
                  <a:schemeClr val="tx1"/>
                </a:solidFill>
              </a:rPr>
              <a:t>etc</a:t>
            </a:r>
            <a:endParaRPr lang="en-US" dirty="0" smtClean="0">
              <a:solidFill>
                <a:schemeClr val="tx1"/>
              </a:solidFill>
            </a:endParaRPr>
          </a:p>
          <a:p>
            <a:r>
              <a:rPr lang="en-US" dirty="0" smtClean="0">
                <a:solidFill>
                  <a:schemeClr val="tx1"/>
                </a:solidFill>
              </a:rPr>
              <a:t>Be consistent with posting .. </a:t>
            </a:r>
            <a:r>
              <a:rPr lang="en-US" dirty="0">
                <a:solidFill>
                  <a:schemeClr val="tx1"/>
                </a:solidFill>
              </a:rPr>
              <a:t> </a:t>
            </a:r>
            <a:r>
              <a:rPr lang="en-US" dirty="0" smtClean="0">
                <a:solidFill>
                  <a:schemeClr val="tx1"/>
                </a:solidFill>
              </a:rPr>
              <a:t>Daily is great .. But be subtle </a:t>
            </a:r>
            <a:r>
              <a:rPr lang="is-IS" dirty="0" smtClean="0">
                <a:solidFill>
                  <a:schemeClr val="tx1"/>
                </a:solidFill>
              </a:rPr>
              <a:t>…80% personal, 20% Shaklee related .. </a:t>
            </a:r>
          </a:p>
          <a:p>
            <a:pPr marL="0" indent="0">
              <a:buNone/>
            </a:pPr>
            <a:r>
              <a:rPr lang="en-US" dirty="0" smtClean="0">
                <a:solidFill>
                  <a:schemeClr val="tx1"/>
                </a:solidFill>
              </a:rPr>
              <a:t>E</a:t>
            </a:r>
            <a:r>
              <a:rPr lang="is-IS" dirty="0" smtClean="0">
                <a:solidFill>
                  <a:schemeClr val="tx1"/>
                </a:solidFill>
              </a:rPr>
              <a:t>x   --”So grateful to have the time to go to the park with my kids today</a:t>
            </a:r>
          </a:p>
          <a:p>
            <a:pPr marL="0" indent="0">
              <a:buNone/>
            </a:pPr>
            <a:r>
              <a:rPr lang="is-IS" dirty="0" smtClean="0">
                <a:solidFill>
                  <a:schemeClr val="tx1"/>
                </a:solidFill>
              </a:rPr>
              <a:t>	Mommy’s easy snack go-to   </a:t>
            </a:r>
            <a:r>
              <a:rPr lang="is-IS" dirty="0" smtClean="0">
                <a:solidFill>
                  <a:schemeClr val="tx1"/>
                </a:solidFill>
              </a:rPr>
              <a:t>(Shaklee </a:t>
            </a:r>
            <a:r>
              <a:rPr lang="is-IS" dirty="0" smtClean="0">
                <a:solidFill>
                  <a:schemeClr val="tx1"/>
                </a:solidFill>
              </a:rPr>
              <a:t>snack bar </a:t>
            </a:r>
            <a:r>
              <a:rPr lang="is-IS" dirty="0" smtClean="0">
                <a:solidFill>
                  <a:schemeClr val="tx1"/>
                </a:solidFill>
              </a:rPr>
              <a:t>photo) </a:t>
            </a:r>
            <a:endParaRPr lang="is-IS" dirty="0" smtClean="0">
              <a:solidFill>
                <a:schemeClr val="tx1"/>
              </a:solidFill>
            </a:endParaRPr>
          </a:p>
          <a:p>
            <a:pPr marL="0" indent="0">
              <a:buNone/>
            </a:pPr>
            <a:r>
              <a:rPr lang="is-IS" dirty="0" smtClean="0">
                <a:solidFill>
                  <a:schemeClr val="tx1"/>
                </a:solidFill>
              </a:rPr>
              <a:t>	No better way to get veggie sin your kids in the morning than to add to a 	yummy smoothie  .. </a:t>
            </a:r>
            <a:r>
              <a:rPr lang="en-US" dirty="0" smtClean="0">
                <a:solidFill>
                  <a:schemeClr val="tx1"/>
                </a:solidFill>
              </a:rPr>
              <a:t>W</a:t>
            </a:r>
            <a:r>
              <a:rPr lang="is-IS" dirty="0" smtClean="0">
                <a:solidFill>
                  <a:schemeClr val="tx1"/>
                </a:solidFill>
              </a:rPr>
              <a:t>ith photo</a:t>
            </a:r>
          </a:p>
          <a:p>
            <a:pPr marL="0" indent="0">
              <a:buNone/>
            </a:pPr>
            <a:r>
              <a:rPr lang="is-IS" dirty="0" smtClean="0">
                <a:solidFill>
                  <a:schemeClr val="tx1"/>
                </a:solidFill>
              </a:rPr>
              <a:t>	That’s living your business out loud”</a:t>
            </a:r>
          </a:p>
          <a:p>
            <a:pPr>
              <a:buFont typeface="Arial"/>
              <a:buChar char="•"/>
            </a:pPr>
            <a:r>
              <a:rPr lang="is-IS" dirty="0" smtClean="0">
                <a:solidFill>
                  <a:schemeClr val="tx1"/>
                </a:solidFill>
              </a:rPr>
              <a:t>DON’T have Face Book open while working .   ashley</a:t>
            </a:r>
            <a:endParaRPr lang="en-US" dirty="0">
              <a:solidFill>
                <a:schemeClr val="tx1"/>
              </a:solidFill>
            </a:endParaRPr>
          </a:p>
        </p:txBody>
      </p:sp>
      <p:sp>
        <p:nvSpPr>
          <p:cNvPr id="3" name="Title 2"/>
          <p:cNvSpPr>
            <a:spLocks noGrp="1"/>
          </p:cNvSpPr>
          <p:nvPr>
            <p:ph type="title"/>
          </p:nvPr>
        </p:nvSpPr>
        <p:spPr>
          <a:xfrm>
            <a:off x="457200" y="383779"/>
            <a:ext cx="8229600" cy="857250"/>
          </a:xfrm>
        </p:spPr>
        <p:txBody>
          <a:bodyPr>
            <a:normAutofit fontScale="90000"/>
          </a:bodyPr>
          <a:lstStyle/>
          <a:p>
            <a:r>
              <a:rPr lang="en-US" sz="3600" dirty="0" smtClean="0"/>
              <a:t>Face Book Time Management – Do’s and Don’ts</a:t>
            </a:r>
            <a:endParaRPr lang="en-US" sz="3600" dirty="0"/>
          </a:p>
        </p:txBody>
      </p:sp>
    </p:spTree>
    <p:extLst>
      <p:ext uri="{BB962C8B-B14F-4D97-AF65-F5344CB8AC3E}">
        <p14:creationId xmlns:p14="http://schemas.microsoft.com/office/powerpoint/2010/main" val="15266890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3943350"/>
          </a:xfrm>
        </p:spPr>
        <p:txBody>
          <a:bodyPr>
            <a:normAutofit lnSpcReduction="10000"/>
          </a:bodyPr>
          <a:lstStyle/>
          <a:p>
            <a:r>
              <a:rPr lang="en-US" sz="2400" b="1" dirty="0" smtClean="0"/>
              <a:t>Procrastination</a:t>
            </a:r>
            <a:r>
              <a:rPr lang="en-US" sz="2400" dirty="0" smtClean="0"/>
              <a:t> – a reflection of fear and ambiguous about next steps.</a:t>
            </a:r>
          </a:p>
          <a:p>
            <a:r>
              <a:rPr lang="en-US" sz="2400" b="1" dirty="0" smtClean="0"/>
              <a:t>Distractions</a:t>
            </a:r>
            <a:r>
              <a:rPr lang="en-US" sz="2400" dirty="0" smtClean="0"/>
              <a:t> – we want to learn how to manage the normal events, concerns and family challenges that will always appear. We all have them  and learn to attend to them and still manage to work our business ..   </a:t>
            </a:r>
          </a:p>
          <a:p>
            <a:pPr marL="203200" indent="0">
              <a:buNone/>
            </a:pPr>
            <a:r>
              <a:rPr lang="en-US" sz="2400" dirty="0" smtClean="0"/>
              <a:t>	--Preparation and pre-planning before holidays and 	vacations allow us to maintain our businesses easily.</a:t>
            </a:r>
          </a:p>
          <a:p>
            <a:r>
              <a:rPr lang="en-US" sz="2400" b="1" dirty="0" smtClean="0"/>
              <a:t>Inconsistency breeds inefficiency  </a:t>
            </a:r>
          </a:p>
          <a:p>
            <a:pPr marL="203200" indent="0">
              <a:buNone/>
            </a:pPr>
            <a:r>
              <a:rPr lang="en-US" sz="2000" dirty="0" smtClean="0"/>
              <a:t>Kristen</a:t>
            </a:r>
          </a:p>
          <a:p>
            <a:endParaRPr lang="en-US" dirty="0"/>
          </a:p>
        </p:txBody>
      </p:sp>
      <p:pic>
        <p:nvPicPr>
          <p:cNvPr id="4" name="Picture 3" descr="success failure.jpg"/>
          <p:cNvPicPr>
            <a:picLocks noChangeAspect="1"/>
          </p:cNvPicPr>
          <p:nvPr/>
        </p:nvPicPr>
        <p:blipFill>
          <a:blip r:embed="rId2" cstate="print"/>
          <a:stretch>
            <a:fillRect/>
          </a:stretch>
        </p:blipFill>
        <p:spPr>
          <a:xfrm>
            <a:off x="6451224" y="3417671"/>
            <a:ext cx="2235576" cy="1576162"/>
          </a:xfrm>
          <a:prstGeom prst="rect">
            <a:avLst/>
          </a:prstGeom>
        </p:spPr>
      </p:pic>
    </p:spTree>
    <p:extLst>
      <p:ext uri="{BB962C8B-B14F-4D97-AF65-F5344CB8AC3E}">
        <p14:creationId xmlns:p14="http://schemas.microsoft.com/office/powerpoint/2010/main" val="28340160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32203" y="457200"/>
            <a:ext cx="4854597" cy="914400"/>
          </a:xfrm>
        </p:spPr>
        <p:txBody>
          <a:bodyPr/>
          <a:lstStyle/>
          <a:p>
            <a:pPr algn="r"/>
            <a:r>
              <a:rPr lang="en-US" sz="4000" dirty="0" smtClean="0"/>
              <a:t>Take time for yourself</a:t>
            </a:r>
            <a:endParaRPr lang="en-US" sz="4000" dirty="0"/>
          </a:p>
        </p:txBody>
      </p:sp>
      <p:sp>
        <p:nvSpPr>
          <p:cNvPr id="3" name="Content Placeholder 2"/>
          <p:cNvSpPr>
            <a:spLocks noGrp="1"/>
          </p:cNvSpPr>
          <p:nvPr>
            <p:ph idx="1"/>
          </p:nvPr>
        </p:nvSpPr>
        <p:spPr>
          <a:xfrm>
            <a:off x="457200" y="1943100"/>
            <a:ext cx="8229600" cy="2595033"/>
          </a:xfrm>
        </p:spPr>
        <p:txBody>
          <a:bodyPr>
            <a:normAutofit/>
          </a:bodyPr>
          <a:lstStyle/>
          <a:p>
            <a:r>
              <a:rPr lang="en-US" sz="2400" dirty="0" smtClean="0"/>
              <a:t>We must also be healthy and care for  ourselves</a:t>
            </a:r>
          </a:p>
          <a:p>
            <a:r>
              <a:rPr lang="en-US" sz="2400" dirty="0" smtClean="0"/>
              <a:t>Celebrate the successes</a:t>
            </a:r>
          </a:p>
          <a:p>
            <a:r>
              <a:rPr lang="en-US" sz="2400" dirty="0" smtClean="0"/>
              <a:t>Live in gratitude for the gift of life</a:t>
            </a:r>
          </a:p>
          <a:p>
            <a:r>
              <a:rPr lang="en-US" sz="2400" dirty="0" smtClean="0"/>
              <a:t>Give yourself permission</a:t>
            </a:r>
          </a:p>
          <a:p>
            <a:r>
              <a:rPr lang="en-US" sz="2400" dirty="0" smtClean="0"/>
              <a:t>We can’t serve others if we have not taken care of ourselves				harper</a:t>
            </a:r>
            <a:endParaRPr lang="en-US" sz="1800" dirty="0"/>
          </a:p>
        </p:txBody>
      </p:sp>
      <p:pic>
        <p:nvPicPr>
          <p:cNvPr id="4" name="Picture 3" descr="Frog.gif"/>
          <p:cNvPicPr>
            <a:picLocks noChangeAspect="1"/>
          </p:cNvPicPr>
          <p:nvPr/>
        </p:nvPicPr>
        <p:blipFill>
          <a:blip r:embed="rId2" cstate="print"/>
          <a:stretch>
            <a:fillRect/>
          </a:stretch>
        </p:blipFill>
        <p:spPr>
          <a:xfrm>
            <a:off x="381000" y="171450"/>
            <a:ext cx="3451202" cy="1495658"/>
          </a:xfrm>
          <a:prstGeom prst="rect">
            <a:avLst/>
          </a:prstGeom>
        </p:spPr>
      </p:pic>
    </p:spTree>
    <p:extLst>
      <p:ext uri="{BB962C8B-B14F-4D97-AF65-F5344CB8AC3E}">
        <p14:creationId xmlns:p14="http://schemas.microsoft.com/office/powerpoint/2010/main" val="14728465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en-US" sz="2400" dirty="0">
                <a:solidFill>
                  <a:schemeClr val="tx1"/>
                </a:solidFill>
              </a:rPr>
              <a:t>Legacy and Leadership</a:t>
            </a:r>
            <a:r>
              <a:rPr lang="en-US" sz="2400" dirty="0" smtClean="0">
                <a:solidFill>
                  <a:schemeClr val="tx1"/>
                </a:solidFill>
              </a:rPr>
              <a:t>:</a:t>
            </a:r>
            <a:endParaRPr lang="en-US" sz="2400" dirty="0">
              <a:solidFill>
                <a:schemeClr val="tx1"/>
              </a:solidFill>
            </a:endParaRPr>
          </a:p>
          <a:p>
            <a:pPr marL="0" indent="0">
              <a:buNone/>
            </a:pPr>
            <a:r>
              <a:rPr lang="en-US" sz="2400" dirty="0" smtClean="0">
                <a:solidFill>
                  <a:schemeClr val="tx1"/>
                </a:solidFill>
              </a:rPr>
              <a:t>	 </a:t>
            </a:r>
            <a:r>
              <a:rPr lang="en-US" sz="2400" dirty="0">
                <a:solidFill>
                  <a:schemeClr val="tx1"/>
                </a:solidFill>
              </a:rPr>
              <a:t>Session #6:  2/19/16  &gt; </a:t>
            </a:r>
            <a:r>
              <a:rPr lang="en-US" sz="2400" dirty="0" err="1">
                <a:solidFill>
                  <a:schemeClr val="tx1"/>
                </a:solidFill>
              </a:rPr>
              <a:t>FaceBook</a:t>
            </a:r>
            <a:r>
              <a:rPr lang="en-US" sz="2400" dirty="0">
                <a:solidFill>
                  <a:schemeClr val="tx1"/>
                </a:solidFill>
              </a:rPr>
              <a:t> is Your </a:t>
            </a:r>
            <a:r>
              <a:rPr lang="en-US" sz="2400" dirty="0" smtClean="0">
                <a:solidFill>
                  <a:schemeClr val="tx1"/>
                </a:solidFill>
              </a:rPr>
              <a:t>Friend</a:t>
            </a:r>
            <a:endParaRPr lang="en-US" sz="2400" dirty="0">
              <a:solidFill>
                <a:schemeClr val="tx1"/>
              </a:solidFill>
            </a:endParaRPr>
          </a:p>
          <a:p>
            <a:pPr marL="0" indent="0">
              <a:buNone/>
            </a:pPr>
            <a:r>
              <a:rPr lang="en-US" sz="2400" dirty="0" smtClean="0">
                <a:solidFill>
                  <a:schemeClr val="tx1"/>
                </a:solidFill>
              </a:rPr>
              <a:t>	</a:t>
            </a:r>
            <a:r>
              <a:rPr lang="en-US" sz="2400" dirty="0">
                <a:solidFill>
                  <a:schemeClr val="tx1"/>
                </a:solidFill>
              </a:rPr>
              <a:t>  Session #7:  2/26/16 &gt;  FB is Your Friend-Part </a:t>
            </a:r>
            <a:r>
              <a:rPr lang="en-US" sz="2400" dirty="0" smtClean="0">
                <a:solidFill>
                  <a:schemeClr val="tx1"/>
                </a:solidFill>
              </a:rPr>
              <a:t>2</a:t>
            </a:r>
            <a:endParaRPr lang="en-US" sz="2400" dirty="0">
              <a:solidFill>
                <a:schemeClr val="tx1"/>
              </a:solidFill>
            </a:endParaRPr>
          </a:p>
          <a:p>
            <a:pPr marL="0" indent="0">
              <a:buNone/>
            </a:pPr>
            <a:r>
              <a:rPr lang="en-US" sz="2400" dirty="0" smtClean="0">
                <a:solidFill>
                  <a:schemeClr val="tx1"/>
                </a:solidFill>
              </a:rPr>
              <a:t>	 Session </a:t>
            </a:r>
            <a:r>
              <a:rPr lang="en-US" sz="2400" dirty="0">
                <a:solidFill>
                  <a:schemeClr val="tx1"/>
                </a:solidFill>
              </a:rPr>
              <a:t> #8:  3/5/16 &gt; Face Book </a:t>
            </a:r>
            <a:r>
              <a:rPr lang="en-US" sz="2400" dirty="0" smtClean="0">
                <a:solidFill>
                  <a:schemeClr val="tx1"/>
                </a:solidFill>
              </a:rPr>
              <a:t>Events</a:t>
            </a:r>
            <a:endParaRPr lang="en-US" sz="2400" dirty="0">
              <a:solidFill>
                <a:schemeClr val="tx1"/>
              </a:solidFill>
            </a:endParaRPr>
          </a:p>
          <a:p>
            <a:r>
              <a:rPr lang="en-US" sz="2400" dirty="0">
                <a:solidFill>
                  <a:schemeClr val="tx1"/>
                </a:solidFill>
              </a:rPr>
              <a:t>Teaming Up 2014</a:t>
            </a:r>
            <a:r>
              <a:rPr lang="en-US" sz="2400" dirty="0" smtClean="0">
                <a:solidFill>
                  <a:schemeClr val="tx1"/>
                </a:solidFill>
              </a:rPr>
              <a:t>:								</a:t>
            </a:r>
            <a:r>
              <a:rPr lang="en-US" sz="2400" dirty="0" err="1" smtClean="0">
                <a:solidFill>
                  <a:schemeClr val="tx1"/>
                </a:solidFill>
              </a:rPr>
              <a:t>becky</a:t>
            </a:r>
            <a:endParaRPr lang="en-US" sz="2400" dirty="0">
              <a:solidFill>
                <a:schemeClr val="tx1"/>
              </a:solidFill>
            </a:endParaRPr>
          </a:p>
          <a:p>
            <a:pPr marL="0" indent="0">
              <a:buNone/>
            </a:pPr>
            <a:r>
              <a:rPr lang="en-US" sz="2400" dirty="0" smtClean="0">
                <a:solidFill>
                  <a:schemeClr val="tx1"/>
                </a:solidFill>
              </a:rPr>
              <a:t>	</a:t>
            </a:r>
            <a:r>
              <a:rPr lang="en-US" sz="2400" dirty="0">
                <a:solidFill>
                  <a:schemeClr val="tx1"/>
                </a:solidFill>
              </a:rPr>
              <a:t> Session #10:  11/6/14 &gt; Building to  Director with </a:t>
            </a:r>
            <a:r>
              <a:rPr lang="en-US" sz="2400" dirty="0" err="1">
                <a:solidFill>
                  <a:schemeClr val="tx1"/>
                </a:solidFill>
              </a:rPr>
              <a:t>FaceBook</a:t>
            </a:r>
            <a:endParaRPr lang="en-US" sz="2400" dirty="0">
              <a:solidFill>
                <a:schemeClr val="tx1"/>
              </a:solidFill>
            </a:endParaRPr>
          </a:p>
          <a:p>
            <a:endParaRPr lang="en-US" sz="2400" dirty="0">
              <a:solidFill>
                <a:schemeClr val="tx1"/>
              </a:solidFill>
            </a:endParaRPr>
          </a:p>
        </p:txBody>
      </p:sp>
      <p:sp>
        <p:nvSpPr>
          <p:cNvPr id="3" name="Title 2"/>
          <p:cNvSpPr>
            <a:spLocks noGrp="1"/>
          </p:cNvSpPr>
          <p:nvPr>
            <p:ph type="title"/>
          </p:nvPr>
        </p:nvSpPr>
        <p:spPr>
          <a:xfrm>
            <a:off x="457200" y="474133"/>
            <a:ext cx="8229600" cy="1195521"/>
          </a:xfrm>
          <a:ln>
            <a:solidFill>
              <a:schemeClr val="accent5">
                <a:lumMod val="75000"/>
              </a:schemeClr>
            </a:solidFill>
          </a:ln>
        </p:spPr>
        <p:txBody>
          <a:bodyPr>
            <a:normAutofit fontScale="90000"/>
          </a:bodyPr>
          <a:lstStyle/>
          <a:p>
            <a:r>
              <a:rPr lang="en-US" sz="2800" dirty="0" err="1" smtClean="0"/>
              <a:t>FaceBook</a:t>
            </a:r>
            <a:r>
              <a:rPr lang="en-US" sz="2800" dirty="0" smtClean="0"/>
              <a:t>  Training Webinars in Archive at 				</a:t>
            </a:r>
            <a:r>
              <a:rPr lang="en-US" sz="2800" dirty="0" smtClean="0"/>
              <a:t/>
            </a:r>
            <a:br>
              <a:rPr lang="en-US" sz="2800" dirty="0" smtClean="0"/>
            </a:br>
            <a:r>
              <a:rPr lang="en-US" sz="2800" dirty="0" smtClean="0"/>
              <a:t>www</a:t>
            </a:r>
            <a:r>
              <a:rPr lang="en-US" sz="2800" dirty="0" smtClean="0"/>
              <a:t>. </a:t>
            </a:r>
            <a:r>
              <a:rPr lang="en-US" sz="2800" dirty="0" err="1" smtClean="0"/>
              <a:t>BetterFutureStartsToday.com</a:t>
            </a:r>
            <a:r>
              <a:rPr lang="en-US" sz="2800" dirty="0" smtClean="0"/>
              <a:t>/________your name</a:t>
            </a:r>
            <a:endParaRPr lang="en-US" sz="2800" dirty="0"/>
          </a:p>
        </p:txBody>
      </p:sp>
    </p:spTree>
    <p:extLst>
      <p:ext uri="{BB962C8B-B14F-4D97-AF65-F5344CB8AC3E}">
        <p14:creationId xmlns:p14="http://schemas.microsoft.com/office/powerpoint/2010/main" val="12706847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67733" y="1016001"/>
            <a:ext cx="8923867" cy="3685966"/>
          </a:xfrm>
          <a:prstGeom prst="rect">
            <a:avLst/>
          </a:prstGeom>
          <a:noFill/>
          <a:ln>
            <a:noFill/>
          </a:ln>
        </p:spPr>
        <p:txBody>
          <a:bodyPr lIns="91425" tIns="45700" rIns="91425" bIns="45700" anchor="t" anchorCtr="0">
            <a:noAutofit/>
          </a:bodyPr>
          <a:lstStyle/>
          <a:p>
            <a:pPr marL="571500" marR="0" lvl="0" algn="l" rtl="0">
              <a:spcBef>
                <a:spcPts val="480"/>
              </a:spcBef>
              <a:buSzPct val="100000"/>
              <a:buFont typeface="Arial"/>
              <a:buChar char="•"/>
            </a:pPr>
            <a:r>
              <a:rPr lang="en-US" sz="1800" dirty="0" smtClean="0">
                <a:solidFill>
                  <a:schemeClr val="tx1"/>
                </a:solidFill>
              </a:rPr>
              <a:t>Decide what our goal is for next 90 days .. By end of August , where do we want our business to be .</a:t>
            </a:r>
          </a:p>
          <a:p>
            <a:pPr marL="571500" marR="0" lvl="0" algn="l" rtl="0">
              <a:spcBef>
                <a:spcPts val="480"/>
              </a:spcBef>
              <a:buSzPct val="100000"/>
              <a:buFont typeface="Arial"/>
              <a:buChar char="•"/>
            </a:pPr>
            <a:r>
              <a:rPr lang="en-US" sz="1800" dirty="0" smtClean="0">
                <a:solidFill>
                  <a:schemeClr val="tx1"/>
                </a:solidFill>
              </a:rPr>
              <a:t>Get creative as to how we will open up blocks of time to devote to our events and appointments</a:t>
            </a:r>
            <a:r>
              <a:rPr lang="is-IS" sz="1800" dirty="0" smtClean="0">
                <a:solidFill>
                  <a:schemeClr val="tx1"/>
                </a:solidFill>
              </a:rPr>
              <a:t>…. </a:t>
            </a:r>
            <a:r>
              <a:rPr lang="en-US" sz="1800" dirty="0" smtClean="0">
                <a:solidFill>
                  <a:schemeClr val="tx1"/>
                </a:solidFill>
              </a:rPr>
              <a:t>W</a:t>
            </a:r>
            <a:r>
              <a:rPr lang="is-IS" sz="1800" dirty="0" smtClean="0">
                <a:solidFill>
                  <a:schemeClr val="tx1"/>
                </a:solidFill>
              </a:rPr>
              <a:t>here can we delegate, use time more efficiently </a:t>
            </a:r>
            <a:r>
              <a:rPr lang="is-IS" sz="1800" dirty="0" smtClean="0">
                <a:solidFill>
                  <a:schemeClr val="tx1"/>
                </a:solidFill>
              </a:rPr>
              <a:t>(with </a:t>
            </a:r>
            <a:r>
              <a:rPr lang="is-IS" sz="1800" dirty="0" smtClean="0">
                <a:solidFill>
                  <a:schemeClr val="tx1"/>
                </a:solidFill>
              </a:rPr>
              <a:t>people...not papers; with IPA’s .. </a:t>
            </a:r>
            <a:r>
              <a:rPr lang="en-US" sz="1800" dirty="0" smtClean="0">
                <a:solidFill>
                  <a:schemeClr val="tx1"/>
                </a:solidFill>
              </a:rPr>
              <a:t>I</a:t>
            </a:r>
            <a:r>
              <a:rPr lang="is-IS" sz="1800" dirty="0" smtClean="0">
                <a:solidFill>
                  <a:schemeClr val="tx1"/>
                </a:solidFill>
              </a:rPr>
              <a:t>ncome-producing activities... not frittering </a:t>
            </a:r>
            <a:r>
              <a:rPr lang="is-IS" sz="1800" smtClean="0">
                <a:solidFill>
                  <a:schemeClr val="tx1"/>
                </a:solidFill>
              </a:rPr>
              <a:t>on </a:t>
            </a:r>
            <a:r>
              <a:rPr lang="is-IS" sz="1800" smtClean="0">
                <a:solidFill>
                  <a:schemeClr val="tx1"/>
                </a:solidFill>
              </a:rPr>
              <a:t>FaceBook)</a:t>
            </a:r>
            <a:endParaRPr lang="en-US" sz="1800" dirty="0" smtClean="0">
              <a:solidFill>
                <a:schemeClr val="tx1"/>
              </a:solidFill>
            </a:endParaRPr>
          </a:p>
          <a:p>
            <a:pPr marL="571500" marR="0" lvl="0" algn="l" rtl="0">
              <a:spcBef>
                <a:spcPts val="480"/>
              </a:spcBef>
              <a:buSzPct val="100000"/>
              <a:buFont typeface="Arial"/>
              <a:buChar char="•"/>
            </a:pPr>
            <a:r>
              <a:rPr lang="en-US" sz="1800" dirty="0" smtClean="0">
                <a:solidFill>
                  <a:schemeClr val="tx1"/>
                </a:solidFill>
              </a:rPr>
              <a:t>Block the time on our weekly  calendars  when we will be working our Shaklee business </a:t>
            </a:r>
          </a:p>
          <a:p>
            <a:pPr marL="571500" marR="0" lvl="0" algn="l" rtl="0">
              <a:spcBef>
                <a:spcPts val="480"/>
              </a:spcBef>
              <a:buSzPct val="100000"/>
              <a:buFont typeface="Arial"/>
              <a:buChar char="•"/>
            </a:pPr>
            <a:r>
              <a:rPr lang="en-US" sz="1800" dirty="0" smtClean="0">
                <a:solidFill>
                  <a:schemeClr val="tx1"/>
                </a:solidFill>
              </a:rPr>
              <a:t>Now </a:t>
            </a:r>
            <a:r>
              <a:rPr lang="en-US" sz="1800" dirty="0">
                <a:solidFill>
                  <a:schemeClr val="tx1"/>
                </a:solidFill>
              </a:rPr>
              <a:t>s</a:t>
            </a:r>
            <a:r>
              <a:rPr lang="en-US" sz="1800" dirty="0" smtClean="0">
                <a:solidFill>
                  <a:schemeClr val="tx1"/>
                </a:solidFill>
              </a:rPr>
              <a:t>et up our summer events  for the month of June ..  For example, </a:t>
            </a:r>
            <a:r>
              <a:rPr lang="is-IS" sz="1800" dirty="0" smtClean="0">
                <a:solidFill>
                  <a:schemeClr val="tx1"/>
                </a:solidFill>
              </a:rPr>
              <a:t>…</a:t>
            </a:r>
            <a:r>
              <a:rPr lang="en-US" sz="1800" dirty="0" smtClean="0">
                <a:solidFill>
                  <a:schemeClr val="tx1"/>
                </a:solidFill>
              </a:rPr>
              <a:t> that would produce 10 new customers and potential business partners.</a:t>
            </a:r>
          </a:p>
          <a:p>
            <a:pPr marL="571500" marR="0" lvl="0" algn="l" rtl="0">
              <a:spcBef>
                <a:spcPts val="480"/>
              </a:spcBef>
              <a:buSzPct val="100000"/>
              <a:buFont typeface="Arial"/>
              <a:buChar char="•"/>
            </a:pPr>
            <a:r>
              <a:rPr lang="en-US" sz="1800" dirty="0" smtClean="0">
                <a:solidFill>
                  <a:schemeClr val="tx1"/>
                </a:solidFill>
              </a:rPr>
              <a:t>Identify your time suckers.									</a:t>
            </a:r>
            <a:r>
              <a:rPr lang="en-US" sz="1800" dirty="0" err="1" smtClean="0">
                <a:solidFill>
                  <a:schemeClr val="tx1"/>
                </a:solidFill>
              </a:rPr>
              <a:t>becky</a:t>
            </a:r>
            <a:endParaRPr lang="en-US" sz="1800" dirty="0" smtClean="0">
              <a:solidFill>
                <a:schemeClr val="tx1"/>
              </a:solidFill>
            </a:endParaRPr>
          </a:p>
          <a:p>
            <a:r>
              <a:rPr lang="is-IS" sz="1800" dirty="0">
                <a:solidFill>
                  <a:schemeClr val="tx1"/>
                </a:solidFill>
              </a:rPr>
              <a:t>Develop the habit of keeping a notebook by your bedstand  and making a to do </a:t>
            </a:r>
            <a:r>
              <a:rPr lang="is-IS" sz="1800" dirty="0" smtClean="0">
                <a:solidFill>
                  <a:schemeClr val="tx1"/>
                </a:solidFill>
              </a:rPr>
              <a:t>	list </a:t>
            </a:r>
            <a:r>
              <a:rPr lang="is-IS" sz="1800" dirty="0">
                <a:solidFill>
                  <a:schemeClr val="tx1"/>
                </a:solidFill>
              </a:rPr>
              <a:t>every night for the next day</a:t>
            </a:r>
            <a:r>
              <a:rPr lang="is-IS" sz="1800" dirty="0" smtClean="0">
                <a:solidFill>
                  <a:schemeClr val="tx1"/>
                </a:solidFill>
              </a:rPr>
              <a:t>. .. </a:t>
            </a:r>
            <a:r>
              <a:rPr lang="en-US" sz="1800" dirty="0" smtClean="0">
                <a:solidFill>
                  <a:schemeClr val="tx1"/>
                </a:solidFill>
              </a:rPr>
              <a:t>O</a:t>
            </a:r>
            <a:r>
              <a:rPr lang="is-IS" sz="1800" dirty="0" smtClean="0">
                <a:solidFill>
                  <a:schemeClr val="tx1"/>
                </a:solidFill>
              </a:rPr>
              <a:t>r in the morning .. </a:t>
            </a:r>
            <a:r>
              <a:rPr lang="en-US" sz="1800" dirty="0" smtClean="0">
                <a:solidFill>
                  <a:schemeClr val="tx1"/>
                </a:solidFill>
              </a:rPr>
              <a:t>A</a:t>
            </a:r>
            <a:r>
              <a:rPr lang="is-IS" sz="1800" dirty="0" smtClean="0">
                <a:solidFill>
                  <a:schemeClr val="tx1"/>
                </a:solidFill>
              </a:rPr>
              <a:t> TO DO LIST Daily </a:t>
            </a:r>
            <a:endParaRPr lang="is-IS" sz="1800" dirty="0">
              <a:solidFill>
                <a:schemeClr val="tx1"/>
              </a:solidFill>
            </a:endParaRPr>
          </a:p>
          <a:p>
            <a:endParaRPr lang="en-US" dirty="0"/>
          </a:p>
          <a:p>
            <a:pPr marL="571500" marR="0" lvl="0" algn="l" rtl="0">
              <a:spcBef>
                <a:spcPts val="480"/>
              </a:spcBef>
              <a:buSzPct val="100000"/>
              <a:buFont typeface="Arial"/>
              <a:buChar char="•"/>
            </a:pPr>
            <a:endParaRPr lang="en-US" dirty="0">
              <a:solidFill>
                <a:schemeClr val="tx1"/>
              </a:solidFill>
            </a:endParaRPr>
          </a:p>
        </p:txBody>
      </p:sp>
      <p:sp>
        <p:nvSpPr>
          <p:cNvPr id="284" name="Shape 284"/>
          <p:cNvSpPr txBox="1">
            <a:spLocks noGrp="1"/>
          </p:cNvSpPr>
          <p:nvPr>
            <p:ph type="title"/>
          </p:nvPr>
        </p:nvSpPr>
        <p:spPr>
          <a:xfrm>
            <a:off x="459017" y="239456"/>
            <a:ext cx="7194850" cy="556411"/>
          </a:xfrm>
          <a:prstGeom prst="rect">
            <a:avLst/>
          </a:prstGeom>
          <a:noFill/>
          <a:ln w="9525" cap="flat" cmpd="sng">
            <a:solidFill>
              <a:schemeClr val="accent5">
                <a:lumMod val="75000"/>
              </a:schemeClr>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0" i="0" u="none" strike="noStrike" cap="none" baseline="0" dirty="0">
                <a:solidFill>
                  <a:schemeClr val="dk1"/>
                </a:solidFill>
                <a:latin typeface="Calibri"/>
                <a:ea typeface="Calibri"/>
                <a:cs typeface="Calibri"/>
                <a:sym typeface="Calibri"/>
              </a:rPr>
              <a:t>Action Steps for Session #</a:t>
            </a:r>
            <a:r>
              <a:rPr lang="en-US" sz="2800" b="0" i="0" u="none" strike="noStrike" cap="none" baseline="0" dirty="0" smtClean="0">
                <a:solidFill>
                  <a:schemeClr val="dk1"/>
                </a:solidFill>
                <a:latin typeface="Calibri"/>
                <a:ea typeface="Calibri"/>
                <a:cs typeface="Calibri"/>
                <a:sym typeface="Calibri"/>
              </a:rPr>
              <a:t>1</a:t>
            </a:r>
            <a:r>
              <a:rPr lang="en-US" sz="2800" dirty="0" smtClean="0"/>
              <a:t>3</a:t>
            </a:r>
            <a:r>
              <a:rPr lang="en-US" sz="2800" dirty="0">
                <a:solidFill>
                  <a:schemeClr val="dk1"/>
                </a:solidFill>
                <a:latin typeface="Calibri"/>
                <a:ea typeface="Calibri"/>
                <a:cs typeface="Calibri"/>
                <a:sym typeface="Calibri"/>
              </a:rPr>
              <a:t> </a:t>
            </a:r>
            <a:r>
              <a:rPr lang="en-US" sz="2800" dirty="0" smtClean="0">
                <a:solidFill>
                  <a:schemeClr val="dk1"/>
                </a:solidFill>
                <a:latin typeface="Calibri"/>
                <a:ea typeface="Calibri"/>
                <a:cs typeface="Calibri"/>
                <a:sym typeface="Calibri"/>
              </a:rPr>
              <a:t>             </a:t>
            </a:r>
            <a:r>
              <a:rPr lang="en-US" sz="3200" dirty="0" smtClean="0"/>
              <a:t>Time </a:t>
            </a:r>
            <a:endParaRPr lang="en-US" sz="3200" dirty="0"/>
          </a:p>
        </p:txBody>
      </p:sp>
    </p:spTree>
    <p:extLst>
      <p:ext uri="{BB962C8B-B14F-4D97-AF65-F5344CB8AC3E}">
        <p14:creationId xmlns:p14="http://schemas.microsoft.com/office/powerpoint/2010/main" val="2457960424"/>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656" y="0"/>
            <a:ext cx="9294209" cy="5252755"/>
          </a:xfrm>
          <a:prstGeom prst="rect">
            <a:avLst/>
          </a:prstGeom>
        </p:spPr>
      </p:pic>
      <p:sp>
        <p:nvSpPr>
          <p:cNvPr id="2" name="Title 1"/>
          <p:cNvSpPr>
            <a:spLocks noGrp="1"/>
          </p:cNvSpPr>
          <p:nvPr>
            <p:ph type="ctrTitle"/>
          </p:nvPr>
        </p:nvSpPr>
        <p:spPr>
          <a:xfrm>
            <a:off x="2567217" y="1367725"/>
            <a:ext cx="6172242" cy="1102519"/>
          </a:xfrm>
          <a:solidFill>
            <a:schemeClr val="bg1"/>
          </a:solidFill>
        </p:spPr>
        <p:txBody>
          <a:bodyPr>
            <a:normAutofit/>
          </a:bodyPr>
          <a:lstStyle/>
          <a:p>
            <a:r>
              <a:rPr lang="en-US" sz="3100" dirty="0" smtClean="0"/>
              <a:t>Shaklee Special Cash for Orlando Global Conference Incentive </a:t>
            </a:r>
            <a:endParaRPr lang="en-US" sz="3100" dirty="0"/>
          </a:p>
        </p:txBody>
      </p:sp>
      <p:sp>
        <p:nvSpPr>
          <p:cNvPr id="3" name="Subtitle 2"/>
          <p:cNvSpPr>
            <a:spLocks noGrp="1"/>
          </p:cNvSpPr>
          <p:nvPr>
            <p:ph type="subTitle" idx="1"/>
          </p:nvPr>
        </p:nvSpPr>
        <p:spPr>
          <a:xfrm>
            <a:off x="2401313" y="2653763"/>
            <a:ext cx="6461044" cy="2344633"/>
          </a:xfrm>
          <a:solidFill>
            <a:schemeClr val="bg1"/>
          </a:solidFill>
        </p:spPr>
        <p:txBody>
          <a:bodyPr>
            <a:normAutofit fontScale="85000" lnSpcReduction="20000"/>
          </a:bodyPr>
          <a:lstStyle/>
          <a:p>
            <a:r>
              <a:rPr lang="en-US" dirty="0" smtClean="0">
                <a:solidFill>
                  <a:schemeClr val="tx1"/>
                </a:solidFill>
              </a:rPr>
              <a:t>Accumulate 20 Sponsoring Points in any one month April through June 30</a:t>
            </a:r>
          </a:p>
          <a:p>
            <a:r>
              <a:rPr lang="en-US" dirty="0" smtClean="0">
                <a:solidFill>
                  <a:schemeClr val="tx1"/>
                </a:solidFill>
              </a:rPr>
              <a:t>Receive 1 share of $30,000 ( worth at least $100 / share)</a:t>
            </a:r>
          </a:p>
          <a:p>
            <a:r>
              <a:rPr lang="en-US" dirty="0" smtClean="0">
                <a:solidFill>
                  <a:schemeClr val="tx1"/>
                </a:solidFill>
              </a:rPr>
              <a:t>Accumulate 35 points in any one month</a:t>
            </a:r>
          </a:p>
          <a:p>
            <a:r>
              <a:rPr lang="en-US" dirty="0" smtClean="0">
                <a:solidFill>
                  <a:schemeClr val="tx1"/>
                </a:solidFill>
              </a:rPr>
              <a:t>Receive 2 shares !    </a:t>
            </a:r>
            <a:r>
              <a:rPr lang="en-US" dirty="0" err="1" smtClean="0">
                <a:solidFill>
                  <a:schemeClr val="tx1"/>
                </a:solidFill>
              </a:rPr>
              <a:t>becky</a:t>
            </a:r>
            <a:endParaRPr lang="en-US" dirty="0">
              <a:solidFill>
                <a:schemeClr val="tx1"/>
              </a:solidFill>
            </a:endParaRPr>
          </a:p>
        </p:txBody>
      </p:sp>
    </p:spTree>
    <p:extLst>
      <p:ext uri="{BB962C8B-B14F-4D97-AF65-F5344CB8AC3E}">
        <p14:creationId xmlns:p14="http://schemas.microsoft.com/office/powerpoint/2010/main" val="39229685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457200" y="931333"/>
            <a:ext cx="8195733" cy="3907366"/>
          </a:xfrm>
          <a:prstGeom prst="rect">
            <a:avLst/>
          </a:prstGeom>
          <a:noFill/>
          <a:ln>
            <a:noFill/>
          </a:ln>
        </p:spPr>
        <p:txBody>
          <a:bodyPr lIns="91425" tIns="45700" rIns="91425" bIns="45700" anchor="t" anchorCtr="0">
            <a:noAutofit/>
          </a:bodyPr>
          <a:lstStyle/>
          <a:p>
            <a:pPr marL="0" marR="0" lvl="0" indent="0" algn="l" rtl="0">
              <a:spcBef>
                <a:spcPts val="400"/>
              </a:spcBef>
              <a:buClr>
                <a:srgbClr val="6F6E6F"/>
              </a:buClr>
              <a:buSzPct val="25000"/>
              <a:buFont typeface="Arial"/>
              <a:buNone/>
            </a:pPr>
            <a:r>
              <a:rPr lang="en-US" sz="2400" b="0" i="0" u="none" strike="noStrike" cap="none" dirty="0" smtClean="0">
                <a:solidFill>
                  <a:schemeClr val="tx1"/>
                </a:solidFill>
                <a:sym typeface="Calibri"/>
              </a:rPr>
              <a:t>May 9 – Thyroid Health    -- Martha </a:t>
            </a:r>
            <a:r>
              <a:rPr lang="en-US" sz="2400" b="0" i="0" u="none" strike="noStrike" cap="none" dirty="0" err="1" smtClean="0">
                <a:solidFill>
                  <a:schemeClr val="tx1"/>
                </a:solidFill>
                <a:sym typeface="Calibri"/>
              </a:rPr>
              <a:t>Willmore</a:t>
            </a:r>
            <a:r>
              <a:rPr lang="en-US" sz="2400" b="0" i="0" u="none" strike="noStrike" cap="none" dirty="0" smtClean="0">
                <a:solidFill>
                  <a:schemeClr val="tx1"/>
                </a:solidFill>
                <a:sym typeface="Calibri"/>
              </a:rPr>
              <a:t>		</a:t>
            </a:r>
            <a:r>
              <a:rPr lang="en-US" sz="1800" b="0" i="0" u="none" strike="noStrike" cap="none" dirty="0" err="1" smtClean="0">
                <a:solidFill>
                  <a:schemeClr val="tx1"/>
                </a:solidFill>
                <a:sym typeface="Calibri"/>
              </a:rPr>
              <a:t>becky</a:t>
            </a:r>
            <a:r>
              <a:rPr lang="en-US" sz="1800" b="0" i="0" u="none" strike="noStrike" cap="none" dirty="0" smtClean="0">
                <a:solidFill>
                  <a:schemeClr val="tx1"/>
                </a:solidFill>
                <a:sym typeface="Calibri"/>
              </a:rPr>
              <a:t>	</a:t>
            </a:r>
            <a:r>
              <a:rPr lang="en-US" sz="2400" b="0" i="0" u="none" strike="noStrike" cap="none" dirty="0" smtClean="0">
                <a:solidFill>
                  <a:schemeClr val="tx1"/>
                </a:solidFill>
                <a:sym typeface="Calibri"/>
              </a:rPr>
              <a:t>	</a:t>
            </a:r>
          </a:p>
          <a:p>
            <a:pPr marL="0" marR="0" lvl="0" indent="0" algn="l" rtl="0">
              <a:spcBef>
                <a:spcPts val="400"/>
              </a:spcBef>
              <a:buClr>
                <a:srgbClr val="6F6E6F"/>
              </a:buClr>
              <a:buSzPct val="25000"/>
              <a:buFont typeface="Arial"/>
              <a:buNone/>
            </a:pPr>
            <a:r>
              <a:rPr lang="en-US" sz="2400" b="0" i="0" u="none" strike="noStrike" cap="none" dirty="0" smtClean="0">
                <a:solidFill>
                  <a:schemeClr val="tx1"/>
                </a:solidFill>
                <a:sym typeface="Calibri"/>
              </a:rPr>
              <a:t>May 16 – Reset Your Health, Reset Your Eating, Reset Your 						Energy, Reset your Life</a:t>
            </a:r>
          </a:p>
          <a:p>
            <a:pPr marL="0" marR="0" lvl="0" indent="0" algn="l" rtl="0">
              <a:spcBef>
                <a:spcPts val="400"/>
              </a:spcBef>
              <a:buClr>
                <a:srgbClr val="6F6E6F"/>
              </a:buClr>
              <a:buSzPct val="25000"/>
              <a:buFont typeface="Arial"/>
              <a:buNone/>
            </a:pPr>
            <a:r>
              <a:rPr lang="en-US" sz="2800" b="1" dirty="0" smtClean="0">
                <a:solidFill>
                  <a:schemeClr val="tx1"/>
                </a:solidFill>
                <a:sym typeface="Calibri"/>
              </a:rPr>
              <a:t>May 23 -- Acid Reflux 	</a:t>
            </a:r>
            <a:r>
              <a:rPr lang="en-US" sz="2400" b="1" dirty="0" smtClean="0">
                <a:solidFill>
                  <a:schemeClr val="tx1"/>
                </a:solidFill>
                <a:sym typeface="Calibri"/>
              </a:rPr>
              <a:t>											 </a:t>
            </a:r>
            <a:r>
              <a:rPr lang="en-US" sz="3200" b="1" i="0" u="none" strike="noStrike" cap="none" dirty="0" smtClean="0">
                <a:solidFill>
                  <a:schemeClr val="tx1"/>
                </a:solidFill>
                <a:sym typeface="Calibri"/>
              </a:rPr>
              <a:t>LAST WELLNESS WEBINAR at current link</a:t>
            </a:r>
          </a:p>
          <a:p>
            <a:pPr marL="0" marR="0" lvl="0" indent="0" algn="ctr" rtl="0">
              <a:spcBef>
                <a:spcPts val="400"/>
              </a:spcBef>
              <a:buClr>
                <a:srgbClr val="6F6E6F"/>
              </a:buClr>
              <a:buSzPct val="25000"/>
              <a:buFont typeface="Arial"/>
              <a:buNone/>
            </a:pPr>
            <a:r>
              <a:rPr lang="en-US" sz="2400" b="1" dirty="0" smtClean="0">
                <a:solidFill>
                  <a:schemeClr val="tx1"/>
                </a:solidFill>
                <a:sym typeface="Calibri"/>
              </a:rPr>
              <a:t>Schedule resumes Monday August 15 with new registration link </a:t>
            </a:r>
            <a:r>
              <a:rPr lang="is-IS" sz="2400" b="1" dirty="0" smtClean="0">
                <a:solidFill>
                  <a:schemeClr val="tx1"/>
                </a:solidFill>
                <a:sym typeface="Calibri"/>
              </a:rPr>
              <a:t>… go to Learning From the M</a:t>
            </a:r>
            <a:r>
              <a:rPr lang="en-US" sz="2400" b="1" dirty="0" smtClean="0">
                <a:solidFill>
                  <a:schemeClr val="tx1"/>
                </a:solidFill>
                <a:sym typeface="Calibri"/>
              </a:rPr>
              <a:t>a</a:t>
            </a:r>
            <a:r>
              <a:rPr lang="is-IS" sz="2400" b="1" dirty="0" smtClean="0">
                <a:solidFill>
                  <a:schemeClr val="tx1"/>
                </a:solidFill>
                <a:sym typeface="Calibri"/>
              </a:rPr>
              <a:t>sters Face Book page for details when we know them.</a:t>
            </a:r>
            <a:endParaRPr sz="2400" b="1" i="0" u="none" strike="noStrike" cap="none" dirty="0">
              <a:solidFill>
                <a:schemeClr val="tx1"/>
              </a:solidFill>
              <a:sym typeface="Calibri"/>
            </a:endParaRPr>
          </a:p>
        </p:txBody>
      </p:sp>
      <p:sp>
        <p:nvSpPr>
          <p:cNvPr id="100" name="Shape 100"/>
          <p:cNvSpPr txBox="1">
            <a:spLocks noGrp="1"/>
          </p:cNvSpPr>
          <p:nvPr>
            <p:ph type="title"/>
          </p:nvPr>
        </p:nvSpPr>
        <p:spPr>
          <a:xfrm>
            <a:off x="457200" y="274128"/>
            <a:ext cx="5435600" cy="482190"/>
          </a:xfrm>
          <a:prstGeom prst="rect">
            <a:avLst/>
          </a:prstGeom>
          <a:noFill/>
          <a:ln>
            <a:solidFill>
              <a:schemeClr val="accent5">
                <a:lumMod val="75000"/>
              </a:schemeClr>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0" i="0" u="none" strike="noStrike" cap="none" dirty="0">
                <a:solidFill>
                  <a:schemeClr val="dk1"/>
                </a:solidFill>
                <a:latin typeface="Calibri"/>
                <a:ea typeface="Calibri"/>
                <a:cs typeface="Calibri"/>
                <a:sym typeface="Calibri"/>
              </a:rPr>
              <a:t>Monday Wellness Webinars </a:t>
            </a:r>
          </a:p>
        </p:txBody>
      </p:sp>
    </p:spTree>
    <p:extLst>
      <p:ext uri="{BB962C8B-B14F-4D97-AF65-F5344CB8AC3E}">
        <p14:creationId xmlns:p14="http://schemas.microsoft.com/office/powerpoint/2010/main" val="2270541260"/>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113851" y="-48362"/>
            <a:ext cx="5030149" cy="5191861"/>
          </a:xfrm>
          <a:prstGeom prst="rect">
            <a:avLst/>
          </a:prstGeom>
        </p:spPr>
      </p:pic>
      <p:sp>
        <p:nvSpPr>
          <p:cNvPr id="14" name="Oval 13"/>
          <p:cNvSpPr/>
          <p:nvPr/>
        </p:nvSpPr>
        <p:spPr>
          <a:xfrm>
            <a:off x="4113851" y="175328"/>
            <a:ext cx="1613440" cy="1190468"/>
          </a:xfrm>
          <a:prstGeom prst="ellipse">
            <a:avLst/>
          </a:prstGeom>
          <a:solidFill>
            <a:srgbClr val="FFFF00"/>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31318" y="255988"/>
            <a:ext cx="2869082" cy="2911149"/>
          </a:xfrm>
          <a:ln>
            <a:solidFill>
              <a:schemeClr val="tx1"/>
            </a:solidFill>
          </a:ln>
        </p:spPr>
        <p:txBody>
          <a:bodyPr>
            <a:normAutofit fontScale="90000"/>
          </a:bodyPr>
          <a:lstStyle/>
          <a:p>
            <a:r>
              <a:rPr lang="en-US" sz="3600" dirty="0" smtClean="0"/>
              <a:t>Journey to Executive Coordinator</a:t>
            </a:r>
            <a:br>
              <a:rPr lang="en-US" sz="3600" dirty="0" smtClean="0"/>
            </a:br>
            <a:r>
              <a:rPr lang="en-US" sz="2700" dirty="0" smtClean="0"/>
              <a:t>A Study of Leadership, Personal Development and People</a:t>
            </a:r>
            <a:endParaRPr lang="en-US" sz="2700" dirty="0"/>
          </a:p>
        </p:txBody>
      </p:sp>
      <p:sp>
        <p:nvSpPr>
          <p:cNvPr id="3" name="Subtitle 2"/>
          <p:cNvSpPr>
            <a:spLocks noGrp="1"/>
          </p:cNvSpPr>
          <p:nvPr>
            <p:ph type="subTitle" idx="1"/>
          </p:nvPr>
        </p:nvSpPr>
        <p:spPr>
          <a:xfrm>
            <a:off x="331318" y="3355270"/>
            <a:ext cx="3473909" cy="1530470"/>
          </a:xfrm>
        </p:spPr>
        <p:txBody>
          <a:bodyPr>
            <a:normAutofit/>
          </a:bodyPr>
          <a:lstStyle/>
          <a:p>
            <a:r>
              <a:rPr lang="en-US" sz="2400" dirty="0" smtClean="0">
                <a:solidFill>
                  <a:schemeClr val="tx1"/>
                </a:solidFill>
              </a:rPr>
              <a:t>Session 7  May 26, 2016</a:t>
            </a:r>
          </a:p>
          <a:p>
            <a:r>
              <a:rPr lang="en-US" sz="4400" dirty="0" smtClean="0">
                <a:solidFill>
                  <a:schemeClr val="tx1"/>
                </a:solidFill>
              </a:rPr>
              <a:t>TIME</a:t>
            </a:r>
          </a:p>
        </p:txBody>
      </p:sp>
      <p:sp>
        <p:nvSpPr>
          <p:cNvPr id="5" name="TextBox 4"/>
          <p:cNvSpPr txBox="1"/>
          <p:nvPr/>
        </p:nvSpPr>
        <p:spPr>
          <a:xfrm>
            <a:off x="4436533" y="3851155"/>
            <a:ext cx="1018774" cy="646331"/>
          </a:xfrm>
          <a:prstGeom prst="rect">
            <a:avLst/>
          </a:prstGeom>
          <a:noFill/>
        </p:spPr>
        <p:txBody>
          <a:bodyPr wrap="square" rtlCol="0">
            <a:spAutoFit/>
          </a:bodyPr>
          <a:lstStyle/>
          <a:p>
            <a:r>
              <a:rPr lang="en-US" dirty="0" smtClean="0"/>
              <a:t>Senior</a:t>
            </a:r>
          </a:p>
          <a:p>
            <a:r>
              <a:rPr lang="en-US" dirty="0" smtClean="0"/>
              <a:t>Director</a:t>
            </a:r>
            <a:endParaRPr lang="en-US" dirty="0"/>
          </a:p>
        </p:txBody>
      </p:sp>
      <p:sp>
        <p:nvSpPr>
          <p:cNvPr id="7" name="TextBox 6"/>
          <p:cNvSpPr txBox="1"/>
          <p:nvPr/>
        </p:nvSpPr>
        <p:spPr>
          <a:xfrm>
            <a:off x="5894679" y="2243807"/>
            <a:ext cx="1463315" cy="923330"/>
          </a:xfrm>
          <a:prstGeom prst="rect">
            <a:avLst/>
          </a:prstGeom>
          <a:solidFill>
            <a:srgbClr val="FFFF00"/>
          </a:solidFill>
          <a:ln w="38100" cmpd="sng">
            <a:solidFill>
              <a:schemeClr val="tx1"/>
            </a:solidFill>
          </a:ln>
        </p:spPr>
        <p:txBody>
          <a:bodyPr wrap="square" rtlCol="0">
            <a:spAutoFit/>
          </a:bodyPr>
          <a:lstStyle/>
          <a:p>
            <a:r>
              <a:rPr lang="en-US" dirty="0" smtClean="0"/>
              <a:t>Senior</a:t>
            </a:r>
          </a:p>
          <a:p>
            <a:r>
              <a:rPr lang="en-US" dirty="0" smtClean="0"/>
              <a:t>Coordinator</a:t>
            </a:r>
          </a:p>
          <a:p>
            <a:endParaRPr lang="en-US" dirty="0"/>
          </a:p>
        </p:txBody>
      </p:sp>
      <p:sp>
        <p:nvSpPr>
          <p:cNvPr id="8" name="TextBox 7"/>
          <p:cNvSpPr txBox="1"/>
          <p:nvPr/>
        </p:nvSpPr>
        <p:spPr>
          <a:xfrm>
            <a:off x="3413425" y="1600059"/>
            <a:ext cx="1896533" cy="1107996"/>
          </a:xfrm>
          <a:prstGeom prst="rect">
            <a:avLst/>
          </a:prstGeom>
          <a:solidFill>
            <a:srgbClr val="FFFF00"/>
          </a:solidFill>
          <a:ln w="38100" cmpd="sng">
            <a:solidFill>
              <a:schemeClr val="tx1"/>
            </a:solidFill>
          </a:ln>
        </p:spPr>
        <p:txBody>
          <a:bodyPr wrap="square" rtlCol="0">
            <a:spAutoFit/>
          </a:bodyPr>
          <a:lstStyle/>
          <a:p>
            <a:pPr algn="ctr"/>
            <a:r>
              <a:rPr lang="en-US" sz="2400" b="1" dirty="0" smtClean="0"/>
              <a:t>Executive</a:t>
            </a:r>
          </a:p>
          <a:p>
            <a:pPr algn="ctr"/>
            <a:r>
              <a:rPr lang="en-US" sz="2400" b="1" dirty="0" smtClean="0"/>
              <a:t>Coordinator!</a:t>
            </a:r>
          </a:p>
          <a:p>
            <a:endParaRPr lang="en-US" dirty="0"/>
          </a:p>
        </p:txBody>
      </p:sp>
      <p:sp>
        <p:nvSpPr>
          <p:cNvPr id="10" name="TextBox 9"/>
          <p:cNvSpPr txBox="1"/>
          <p:nvPr/>
        </p:nvSpPr>
        <p:spPr>
          <a:xfrm>
            <a:off x="7578873" y="3074804"/>
            <a:ext cx="1311463" cy="1045701"/>
          </a:xfrm>
          <a:prstGeom prst="rect">
            <a:avLst/>
          </a:prstGeom>
          <a:solidFill>
            <a:srgbClr val="FFFF00"/>
          </a:solidFill>
          <a:ln w="38100" cmpd="sng">
            <a:solidFill>
              <a:schemeClr val="tx1"/>
            </a:solidFill>
          </a:ln>
        </p:spPr>
        <p:txBody>
          <a:bodyPr wrap="square" rtlCol="0">
            <a:spAutoFit/>
          </a:bodyPr>
          <a:lstStyle/>
          <a:p>
            <a:endParaRPr lang="en-US" dirty="0"/>
          </a:p>
        </p:txBody>
      </p:sp>
      <p:sp>
        <p:nvSpPr>
          <p:cNvPr id="6" name="TextBox 5"/>
          <p:cNvSpPr txBox="1"/>
          <p:nvPr/>
        </p:nvSpPr>
        <p:spPr>
          <a:xfrm>
            <a:off x="7578873" y="3481823"/>
            <a:ext cx="1311463" cy="369332"/>
          </a:xfrm>
          <a:prstGeom prst="rect">
            <a:avLst/>
          </a:prstGeom>
          <a:noFill/>
        </p:spPr>
        <p:txBody>
          <a:bodyPr wrap="square" rtlCol="0">
            <a:spAutoFit/>
          </a:bodyPr>
          <a:lstStyle/>
          <a:p>
            <a:r>
              <a:rPr lang="en-US" dirty="0" smtClean="0"/>
              <a:t>Coordinator</a:t>
            </a:r>
            <a:endParaRPr lang="en-US" dirty="0"/>
          </a:p>
        </p:txBody>
      </p:sp>
      <p:sp>
        <p:nvSpPr>
          <p:cNvPr id="13" name="TextBox 12"/>
          <p:cNvSpPr txBox="1"/>
          <p:nvPr/>
        </p:nvSpPr>
        <p:spPr>
          <a:xfrm>
            <a:off x="6756400" y="124231"/>
            <a:ext cx="1567936" cy="646331"/>
          </a:xfrm>
          <a:prstGeom prst="rect">
            <a:avLst/>
          </a:prstGeom>
          <a:noFill/>
        </p:spPr>
        <p:txBody>
          <a:bodyPr wrap="square" rtlCol="0">
            <a:spAutoFit/>
          </a:bodyPr>
          <a:lstStyle/>
          <a:p>
            <a:r>
              <a:rPr lang="en-US" dirty="0" smtClean="0"/>
              <a:t>Key</a:t>
            </a:r>
          </a:p>
          <a:p>
            <a:r>
              <a:rPr lang="en-US" dirty="0" smtClean="0"/>
              <a:t>Coordinator</a:t>
            </a:r>
            <a:endParaRPr lang="en-US" dirty="0"/>
          </a:p>
        </p:txBody>
      </p:sp>
      <p:sp>
        <p:nvSpPr>
          <p:cNvPr id="9" name="TextBox 8"/>
          <p:cNvSpPr txBox="1"/>
          <p:nvPr/>
        </p:nvSpPr>
        <p:spPr>
          <a:xfrm>
            <a:off x="4113851" y="255988"/>
            <a:ext cx="1504731" cy="923330"/>
          </a:xfrm>
          <a:prstGeom prst="rect">
            <a:avLst/>
          </a:prstGeom>
          <a:noFill/>
        </p:spPr>
        <p:txBody>
          <a:bodyPr wrap="square" rtlCol="0">
            <a:spAutoFit/>
          </a:bodyPr>
          <a:lstStyle/>
          <a:p>
            <a:pPr algn="ctr"/>
            <a:r>
              <a:rPr lang="en-US" dirty="0" smtClean="0"/>
              <a:t>Senior</a:t>
            </a:r>
          </a:p>
          <a:p>
            <a:pPr algn="ctr"/>
            <a:r>
              <a:rPr lang="en-US" dirty="0" smtClean="0"/>
              <a:t>Executive</a:t>
            </a:r>
          </a:p>
          <a:p>
            <a:pPr algn="ctr"/>
            <a:r>
              <a:rPr lang="en-US" dirty="0" smtClean="0"/>
              <a:t>Coordinator</a:t>
            </a:r>
            <a:endParaRPr lang="en-US" dirty="0"/>
          </a:p>
        </p:txBody>
      </p:sp>
      <p:sp>
        <p:nvSpPr>
          <p:cNvPr id="11" name="TextBox 10"/>
          <p:cNvSpPr txBox="1"/>
          <p:nvPr/>
        </p:nvSpPr>
        <p:spPr>
          <a:xfrm>
            <a:off x="4859867" y="4687332"/>
            <a:ext cx="1896533"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42166376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8"/>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a:solidFill>
                  <a:schemeClr val="dk1"/>
                </a:solidFill>
                <a:latin typeface="Calibri"/>
                <a:ea typeface="Calibri"/>
                <a:cs typeface="Calibri"/>
                <a:sym typeface="Calibri"/>
              </a:rPr>
              <a:t>Our Training Team </a:t>
            </a:r>
          </a:p>
        </p:txBody>
      </p:sp>
      <p:sp>
        <p:nvSpPr>
          <p:cNvPr id="125" name="Shape 125"/>
          <p:cNvSpPr txBox="1">
            <a:spLocks noGrp="1"/>
          </p:cNvSpPr>
          <p:nvPr>
            <p:ph type="body" idx="1"/>
          </p:nvPr>
        </p:nvSpPr>
        <p:spPr>
          <a:xfrm>
            <a:off x="5406450" y="2521152"/>
            <a:ext cx="1822458" cy="86900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a:solidFill>
                  <a:schemeClr val="dk1"/>
                </a:solidFill>
                <a:latin typeface="Calibri"/>
                <a:ea typeface="Calibri"/>
                <a:cs typeface="Calibri"/>
                <a:sym typeface="Calibri"/>
              </a:rPr>
              <a:t>Executive Coordinator</a:t>
            </a:r>
          </a:p>
          <a:p>
            <a:pPr marL="0" marR="0" lvl="0" indent="0" algn="l" rtl="0">
              <a:lnSpc>
                <a:spcPct val="90000"/>
              </a:lnSpc>
              <a:spcBef>
                <a:spcPts val="333"/>
              </a:spcBef>
              <a:spcAft>
                <a:spcPts val="0"/>
              </a:spcAft>
              <a:buClr>
                <a:schemeClr val="dk1"/>
              </a:buClr>
              <a:buSzPct val="25000"/>
              <a:buFont typeface="Arial"/>
              <a:buNone/>
            </a:pPr>
            <a:r>
              <a:rPr lang="en-US" sz="1665" b="0" i="0" u="none" strike="noStrike" cap="none">
                <a:solidFill>
                  <a:schemeClr val="dk1"/>
                </a:solidFill>
                <a:latin typeface="Calibri"/>
                <a:ea typeface="Calibri"/>
                <a:cs typeface="Calibri"/>
                <a:sym typeface="Calibri"/>
              </a:rPr>
              <a:t>Ashley McDonald</a:t>
            </a: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1872354" y="3653569"/>
            <a:ext cx="1440708" cy="1489930"/>
          </a:xfrm>
          <a:prstGeom prst="rect">
            <a:avLst/>
          </a:prstGeom>
          <a:noFill/>
          <a:ln>
            <a:noFill/>
          </a:ln>
        </p:spPr>
      </p:pic>
      <p:pic>
        <p:nvPicPr>
          <p:cNvPr id="128" name="Shape 128"/>
          <p:cNvPicPr preferRelativeResize="0"/>
          <p:nvPr/>
        </p:nvPicPr>
        <p:blipFill rotWithShape="1">
          <a:blip r:embed="rId4">
            <a:alphaModFix/>
          </a:blip>
          <a:srcRect/>
          <a:stretch/>
        </p:blipFill>
        <p:spPr>
          <a:xfrm>
            <a:off x="457200" y="973932"/>
            <a:ext cx="1117600" cy="1629915"/>
          </a:xfrm>
          <a:prstGeom prst="rect">
            <a:avLst/>
          </a:prstGeom>
          <a:noFill/>
          <a:ln>
            <a:noFill/>
          </a:ln>
        </p:spPr>
      </p:pic>
      <p:pic>
        <p:nvPicPr>
          <p:cNvPr id="129" name="Shape 129"/>
          <p:cNvPicPr preferRelativeResize="0"/>
          <p:nvPr/>
        </p:nvPicPr>
        <p:blipFill rotWithShape="1">
          <a:blip r:embed="rId5">
            <a:alphaModFix/>
          </a:blip>
          <a:srcRect/>
          <a:stretch/>
        </p:blipFill>
        <p:spPr>
          <a:xfrm>
            <a:off x="5779873" y="1048150"/>
            <a:ext cx="1145860" cy="1458000"/>
          </a:xfrm>
          <a:prstGeom prst="rect">
            <a:avLst/>
          </a:prstGeom>
          <a:noFill/>
          <a:ln>
            <a:noFill/>
          </a:ln>
        </p:spPr>
      </p:pic>
      <p:pic>
        <p:nvPicPr>
          <p:cNvPr id="130" name="Shape 130"/>
          <p:cNvPicPr preferRelativeResize="0"/>
          <p:nvPr/>
        </p:nvPicPr>
        <p:blipFill rotWithShape="1">
          <a:blip r:embed="rId6">
            <a:alphaModFix/>
          </a:blip>
          <a:srcRect/>
          <a:stretch/>
        </p:blipFill>
        <p:spPr>
          <a:xfrm>
            <a:off x="2032000" y="1048150"/>
            <a:ext cx="1120800" cy="1473123"/>
          </a:xfrm>
          <a:prstGeom prst="rect">
            <a:avLst/>
          </a:prstGeom>
          <a:noFill/>
          <a:ln>
            <a:noFill/>
          </a:ln>
        </p:spPr>
      </p:pic>
      <p:pic>
        <p:nvPicPr>
          <p:cNvPr id="131" name="Shape 131"/>
          <p:cNvPicPr preferRelativeResize="0"/>
          <p:nvPr/>
        </p:nvPicPr>
        <p:blipFill>
          <a:blip r:embed="rId7">
            <a:extLst>
              <a:ext uri="{28A0092B-C50C-407E-A947-70E740481C1C}">
                <a14:useLocalDpi xmlns:a14="http://schemas.microsoft.com/office/drawing/2010/main" val="0"/>
              </a:ext>
            </a:extLst>
          </a:blip>
          <a:stretch>
            <a:fillRect/>
          </a:stretch>
        </p:blipFill>
        <p:spPr>
          <a:xfrm>
            <a:off x="7533442" y="1053684"/>
            <a:ext cx="1119491" cy="1461923"/>
          </a:xfrm>
          <a:prstGeom prst="rect">
            <a:avLst/>
          </a:prstGeom>
          <a:noFill/>
          <a:ln>
            <a:noFill/>
          </a:ln>
        </p:spPr>
      </p:pic>
      <p:pic>
        <p:nvPicPr>
          <p:cNvPr id="132" name="Shape 132"/>
          <p:cNvPicPr preferRelativeResize="0"/>
          <p:nvPr/>
        </p:nvPicPr>
        <p:blipFill rotWithShape="1">
          <a:blip r:embed="rId8">
            <a:alphaModFix/>
          </a:blip>
          <a:srcRect/>
          <a:stretch/>
        </p:blipFill>
        <p:spPr>
          <a:xfrm>
            <a:off x="3915714" y="1054057"/>
            <a:ext cx="1101300" cy="1539734"/>
          </a:xfrm>
          <a:prstGeom prst="rect">
            <a:avLst/>
          </a:prstGeom>
          <a:noFill/>
          <a:ln>
            <a:noFill/>
          </a:ln>
        </p:spPr>
      </p:pic>
      <p:sp>
        <p:nvSpPr>
          <p:cNvPr id="133" name="Shape 133"/>
          <p:cNvSpPr/>
          <p:nvPr/>
        </p:nvSpPr>
        <p:spPr>
          <a:xfrm>
            <a:off x="3484578" y="4046685"/>
            <a:ext cx="2910335"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   Master Coordinators      Barb Lagoni &amp; Jo Coogan</a:t>
            </a:r>
          </a:p>
        </p:txBody>
      </p:sp>
      <p:sp>
        <p:nvSpPr>
          <p:cNvPr id="134" name="Shape 134"/>
          <p:cNvSpPr/>
          <p:nvPr/>
        </p:nvSpPr>
        <p:spPr>
          <a:xfrm>
            <a:off x="7180064" y="2589350"/>
            <a:ext cx="1955730"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Senior Coordinator</a:t>
            </a:r>
          </a:p>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Becky Choate</a:t>
            </a:r>
          </a:p>
        </p:txBody>
      </p:sp>
      <p:sp>
        <p:nvSpPr>
          <p:cNvPr id="135" name="Shape 135"/>
          <p:cNvSpPr/>
          <p:nvPr/>
        </p:nvSpPr>
        <p:spPr>
          <a:xfrm>
            <a:off x="3582941" y="2642618"/>
            <a:ext cx="1823508"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 Senior Executive Coordinator   Katie Odom</a:t>
            </a:r>
          </a:p>
        </p:txBody>
      </p:sp>
      <p:sp>
        <p:nvSpPr>
          <p:cNvPr id="136" name="Shape 136"/>
          <p:cNvSpPr/>
          <p:nvPr/>
        </p:nvSpPr>
        <p:spPr>
          <a:xfrm>
            <a:off x="1872352" y="2453241"/>
            <a:ext cx="1612223"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Senior Executive Coordinator Lisa Anderson</a:t>
            </a:r>
          </a:p>
        </p:txBody>
      </p:sp>
      <p:sp>
        <p:nvSpPr>
          <p:cNvPr id="137" name="Shape 137"/>
          <p:cNvSpPr txBox="1"/>
          <p:nvPr/>
        </p:nvSpPr>
        <p:spPr>
          <a:xfrm>
            <a:off x="195376" y="2593791"/>
            <a:ext cx="1676978"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dirty="0" smtClean="0">
                <a:solidFill>
                  <a:schemeClr val="dk1"/>
                </a:solidFill>
                <a:latin typeface="Calibri"/>
                <a:ea typeface="Calibri"/>
                <a:cs typeface="Calibri"/>
                <a:sym typeface="Calibri"/>
              </a:rPr>
              <a:t>Key </a:t>
            </a:r>
            <a:r>
              <a:rPr lang="en-US" sz="1800" b="0" i="0" u="none" strike="noStrike" cap="none" dirty="0" smtClean="0">
                <a:solidFill>
                  <a:schemeClr val="dk1"/>
                </a:solidFill>
                <a:latin typeface="Calibri"/>
                <a:ea typeface="Calibri"/>
                <a:cs typeface="Calibri"/>
                <a:sym typeface="Calibri"/>
              </a:rPr>
              <a:t>Coordinator </a:t>
            </a:r>
            <a:r>
              <a:rPr lang="en-US" sz="1800" b="0" i="0" u="none" strike="noStrike" cap="none" dirty="0">
                <a:solidFill>
                  <a:schemeClr val="dk1"/>
                </a:solidFill>
                <a:latin typeface="Calibri"/>
                <a:ea typeface="Calibri"/>
                <a:cs typeface="Calibri"/>
                <a:sym typeface="Calibri"/>
              </a:rPr>
              <a:t>Harper Guerra</a:t>
            </a:r>
          </a:p>
        </p:txBody>
      </p:sp>
      <p:pic>
        <p:nvPicPr>
          <p:cNvPr id="2" name="Picture 1"/>
          <p:cNvPicPr>
            <a:picLocks noChangeAspect="1"/>
          </p:cNvPicPr>
          <p:nvPr/>
        </p:nvPicPr>
        <p:blipFill rotWithShape="1">
          <a:blip r:embed="rId9"/>
          <a:srcRect l="-5228" r="15706" b="31456"/>
          <a:stretch/>
        </p:blipFill>
        <p:spPr>
          <a:xfrm>
            <a:off x="6028267" y="3500230"/>
            <a:ext cx="1710265" cy="1552372"/>
          </a:xfrm>
          <a:prstGeom prst="rect">
            <a:avLst/>
          </a:prstGeom>
        </p:spPr>
      </p:pic>
      <p:sp>
        <p:nvSpPr>
          <p:cNvPr id="3" name="TextBox 2"/>
          <p:cNvSpPr txBox="1"/>
          <p:nvPr/>
        </p:nvSpPr>
        <p:spPr>
          <a:xfrm>
            <a:off x="7975600" y="4284133"/>
            <a:ext cx="863599"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2228859323"/>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body" idx="1"/>
          </p:nvPr>
        </p:nvSpPr>
        <p:spPr>
          <a:xfrm>
            <a:off x="338667" y="1294400"/>
            <a:ext cx="8534400" cy="3670493"/>
          </a:xfrm>
          <a:prstGeom prst="rect">
            <a:avLst/>
          </a:prstGeom>
          <a:noFill/>
          <a:ln>
            <a:noFill/>
          </a:ln>
        </p:spPr>
        <p:txBody>
          <a:bodyPr lIns="91425" tIns="45700" rIns="91425" bIns="45700" anchor="t" anchorCtr="0">
            <a:noAutofit/>
          </a:bodyPr>
          <a:lstStyle/>
          <a:p>
            <a:pPr marL="0" marR="0" lvl="0" indent="0" algn="l" rtl="0">
              <a:spcBef>
                <a:spcPts val="0"/>
              </a:spcBef>
              <a:buClr>
                <a:srgbClr val="6F6E6F"/>
              </a:buClr>
              <a:buSzPct val="25000"/>
              <a:buFont typeface="Arial"/>
              <a:buNone/>
            </a:pPr>
            <a:r>
              <a:rPr lang="en-US" b="0" i="0" u="none" strike="noStrike" cap="none" baseline="0" dirty="0">
                <a:solidFill>
                  <a:schemeClr val="tx1"/>
                </a:solidFill>
                <a:latin typeface="Calibri"/>
                <a:ea typeface="Calibri"/>
                <a:cs typeface="Calibri"/>
                <a:sym typeface="Calibri"/>
              </a:rPr>
              <a:t>After we learn the skills, the activities and the strategies to grow our businesses .. Next step is to get smart about how we use our time. Objectives for this se</a:t>
            </a:r>
            <a:r>
              <a:rPr lang="en-US" dirty="0">
                <a:solidFill>
                  <a:schemeClr val="tx1"/>
                </a:solidFill>
              </a:rPr>
              <a:t>ssion are:</a:t>
            </a:r>
          </a:p>
          <a:p>
            <a:pPr marL="342900" marR="0" lvl="0" indent="-342900" algn="l" rtl="0">
              <a:spcBef>
                <a:spcPts val="480"/>
              </a:spcBef>
              <a:buClr>
                <a:srgbClr val="6F6E6F"/>
              </a:buClr>
              <a:buSzPct val="100000"/>
              <a:buFont typeface="Arial"/>
              <a:buChar char="•"/>
            </a:pPr>
            <a:r>
              <a:rPr lang="en-US" b="0" i="0" u="none" strike="noStrike" cap="none" baseline="0" dirty="0">
                <a:solidFill>
                  <a:schemeClr val="tx1"/>
                </a:solidFill>
                <a:latin typeface="Calibri"/>
                <a:ea typeface="Calibri"/>
                <a:cs typeface="Calibri"/>
                <a:sym typeface="Calibri"/>
              </a:rPr>
              <a:t>To learn how to integrate our business into our life.</a:t>
            </a:r>
          </a:p>
          <a:p>
            <a:pPr marL="342900" marR="0" lvl="0" indent="-342900" algn="l" rtl="0">
              <a:spcBef>
                <a:spcPts val="480"/>
              </a:spcBef>
              <a:buClr>
                <a:srgbClr val="6F6E6F"/>
              </a:buClr>
              <a:buSzPct val="100000"/>
              <a:buFont typeface="Arial"/>
              <a:buChar char="•"/>
            </a:pPr>
            <a:r>
              <a:rPr lang="en-US" b="0" i="0" u="none" strike="noStrike" cap="none" baseline="0" dirty="0">
                <a:solidFill>
                  <a:schemeClr val="tx1"/>
                </a:solidFill>
                <a:latin typeface="Calibri"/>
                <a:ea typeface="Calibri"/>
                <a:cs typeface="Calibri"/>
                <a:sym typeface="Calibri"/>
              </a:rPr>
              <a:t>To determine how much time  to devote to our business to  reach our goals.</a:t>
            </a:r>
          </a:p>
          <a:p>
            <a:pPr marL="342900" marR="0" lvl="0" indent="-342900" algn="l" rtl="0">
              <a:spcBef>
                <a:spcPts val="480"/>
              </a:spcBef>
              <a:buClr>
                <a:srgbClr val="6F6E6F"/>
              </a:buClr>
              <a:buSzPct val="100000"/>
              <a:buFont typeface="Arial"/>
              <a:buChar char="•"/>
            </a:pPr>
            <a:r>
              <a:rPr lang="en-US" b="0" i="0" u="none" strike="noStrike" cap="none" baseline="0" dirty="0">
                <a:solidFill>
                  <a:schemeClr val="tx1"/>
                </a:solidFill>
                <a:latin typeface="Calibri"/>
                <a:ea typeface="Calibri"/>
                <a:cs typeface="Calibri"/>
                <a:sym typeface="Calibri"/>
              </a:rPr>
              <a:t>To allocate our time to the most effective and productive activities</a:t>
            </a:r>
          </a:p>
          <a:p>
            <a:pPr marL="342900" marR="0" lvl="0" indent="-342900" algn="l" rtl="0">
              <a:spcBef>
                <a:spcPts val="480"/>
              </a:spcBef>
              <a:buClr>
                <a:srgbClr val="6F6E6F"/>
              </a:buClr>
              <a:buSzPct val="100000"/>
              <a:buFont typeface="Arial"/>
              <a:buChar char="•"/>
            </a:pPr>
            <a:r>
              <a:rPr lang="en-US" b="0" i="0" u="none" strike="noStrike" cap="none" baseline="0" dirty="0">
                <a:solidFill>
                  <a:schemeClr val="tx1"/>
                </a:solidFill>
                <a:latin typeface="Calibri"/>
                <a:ea typeface="Calibri"/>
                <a:cs typeface="Calibri"/>
                <a:sym typeface="Calibri"/>
              </a:rPr>
              <a:t>To learn how to work smart and </a:t>
            </a:r>
            <a:r>
              <a:rPr lang="en-US" b="0" i="0" u="none" strike="noStrike" cap="none" baseline="0" dirty="0" smtClean="0">
                <a:solidFill>
                  <a:schemeClr val="tx1"/>
                </a:solidFill>
                <a:latin typeface="Calibri"/>
                <a:ea typeface="Calibri"/>
                <a:cs typeface="Calibri"/>
                <a:sym typeface="Calibri"/>
              </a:rPr>
              <a:t>efficiently          </a:t>
            </a:r>
            <a:r>
              <a:rPr lang="en-US" b="0" i="0" u="none" strike="noStrike" cap="none" baseline="0" dirty="0" err="1" smtClean="0">
                <a:solidFill>
                  <a:schemeClr val="tx1"/>
                </a:solidFill>
                <a:latin typeface="Calibri"/>
                <a:ea typeface="Calibri"/>
                <a:cs typeface="Calibri"/>
                <a:sym typeface="Calibri"/>
              </a:rPr>
              <a:t>becky</a:t>
            </a:r>
            <a:endParaRPr lang="en-US" b="0" i="0" u="none" strike="noStrike" cap="none" baseline="0" dirty="0">
              <a:solidFill>
                <a:schemeClr val="tx1"/>
              </a:solidFill>
              <a:latin typeface="Calibri"/>
              <a:ea typeface="Calibri"/>
              <a:cs typeface="Calibri"/>
              <a:sym typeface="Calibri"/>
            </a:endParaRPr>
          </a:p>
          <a:p>
            <a:pPr marL="342900" marR="0" lvl="0" indent="-342900" algn="l" rtl="0">
              <a:spcBef>
                <a:spcPts val="480"/>
              </a:spcBef>
              <a:buClr>
                <a:srgbClr val="6F6E6F"/>
              </a:buClr>
              <a:buSzPct val="100000"/>
              <a:buFont typeface="Arial"/>
              <a:buChar char="•"/>
            </a:pPr>
            <a:r>
              <a:rPr lang="en-US" b="0" i="0" u="none" strike="noStrike" cap="none" baseline="0" dirty="0">
                <a:solidFill>
                  <a:schemeClr val="tx1"/>
                </a:solidFill>
                <a:latin typeface="Calibri"/>
                <a:ea typeface="Calibri"/>
                <a:cs typeface="Calibri"/>
                <a:sym typeface="Calibri"/>
              </a:rPr>
              <a:t>To identify time-</a:t>
            </a:r>
            <a:r>
              <a:rPr lang="en-US" b="0" i="0" u="none" strike="noStrike" cap="none" baseline="0" dirty="0" smtClean="0">
                <a:solidFill>
                  <a:schemeClr val="tx1"/>
                </a:solidFill>
                <a:latin typeface="Calibri"/>
                <a:ea typeface="Calibri"/>
                <a:cs typeface="Calibri"/>
                <a:sym typeface="Calibri"/>
              </a:rPr>
              <a:t>suckers </a:t>
            </a:r>
            <a:r>
              <a:rPr lang="is-IS" b="0" i="0" u="none" strike="noStrike" cap="none" baseline="0" dirty="0" smtClean="0">
                <a:solidFill>
                  <a:schemeClr val="tx1"/>
                </a:solidFill>
                <a:latin typeface="Calibri"/>
                <a:ea typeface="Calibri"/>
                <a:cs typeface="Calibri"/>
                <a:sym typeface="Calibri"/>
              </a:rPr>
              <a:t>… ie FaceBook</a:t>
            </a:r>
            <a:endParaRPr lang="en-US" b="0" i="0" u="none" strike="noStrike" cap="none" baseline="0" dirty="0">
              <a:solidFill>
                <a:schemeClr val="tx1"/>
              </a:solidFill>
              <a:latin typeface="Calibri"/>
              <a:ea typeface="Calibri"/>
              <a:cs typeface="Calibri"/>
              <a:sym typeface="Calibri"/>
            </a:endParaRPr>
          </a:p>
          <a:p>
            <a:pPr marL="342900" marR="0" lvl="0" indent="-342900" algn="l" rtl="0">
              <a:spcBef>
                <a:spcPts val="480"/>
              </a:spcBef>
              <a:buClr>
                <a:srgbClr val="6F6E6F"/>
              </a:buClr>
              <a:buSzPct val="100000"/>
              <a:buFont typeface="Arial"/>
              <a:buChar char="•"/>
            </a:pPr>
            <a:r>
              <a:rPr lang="en-US" b="0" i="0" u="none" strike="noStrike" cap="none" baseline="0" dirty="0">
                <a:solidFill>
                  <a:schemeClr val="tx1"/>
                </a:solidFill>
                <a:latin typeface="Calibri"/>
                <a:ea typeface="Calibri"/>
                <a:cs typeface="Calibri"/>
                <a:sym typeface="Calibri"/>
              </a:rPr>
              <a:t>As our businesses grow, to determine who gets our time </a:t>
            </a:r>
          </a:p>
          <a:p>
            <a:pPr marL="342900" marR="0" lvl="0" indent="-190500" algn="l" rtl="0">
              <a:spcBef>
                <a:spcPts val="480"/>
              </a:spcBef>
              <a:buClr>
                <a:srgbClr val="6F6E6F"/>
              </a:buClr>
              <a:buFont typeface="Arial"/>
              <a:buNone/>
            </a:pPr>
            <a:endParaRPr sz="2400" b="0" i="0" u="none" strike="noStrike" cap="none" baseline="0" dirty="0">
              <a:solidFill>
                <a:srgbClr val="6F6E6F"/>
              </a:solidFill>
              <a:latin typeface="Calibri"/>
              <a:ea typeface="Calibri"/>
              <a:cs typeface="Calibri"/>
              <a:sym typeface="Calibri"/>
            </a:endParaRPr>
          </a:p>
          <a:p>
            <a:pPr marL="342900" marR="0" lvl="0" indent="-190500" algn="l" rtl="0">
              <a:spcBef>
                <a:spcPts val="480"/>
              </a:spcBef>
              <a:buClr>
                <a:srgbClr val="6F6E6F"/>
              </a:buClr>
              <a:buFont typeface="Arial"/>
              <a:buNone/>
            </a:pPr>
            <a:endParaRPr sz="2400" b="0" i="0" u="none" strike="noStrike" cap="none" baseline="0" dirty="0">
              <a:solidFill>
                <a:srgbClr val="6F6E6F"/>
              </a:solidFill>
              <a:latin typeface="Calibri"/>
              <a:ea typeface="Calibri"/>
              <a:cs typeface="Calibri"/>
              <a:sym typeface="Calibri"/>
            </a:endParaRPr>
          </a:p>
          <a:p>
            <a:pPr marL="342900" marR="0" lvl="0" indent="-190500" algn="l" rtl="0">
              <a:spcBef>
                <a:spcPts val="480"/>
              </a:spcBef>
              <a:buClr>
                <a:srgbClr val="6F6E6F"/>
              </a:buClr>
              <a:buFont typeface="Arial"/>
              <a:buNone/>
            </a:pPr>
            <a:endParaRPr sz="2400" b="0" i="0" u="none" strike="noStrike" cap="none" baseline="0" dirty="0">
              <a:solidFill>
                <a:srgbClr val="6F6E6F"/>
              </a:solidFill>
              <a:latin typeface="Calibri"/>
              <a:ea typeface="Calibri"/>
              <a:cs typeface="Calibri"/>
              <a:sym typeface="Calibri"/>
            </a:endParaRPr>
          </a:p>
        </p:txBody>
      </p:sp>
      <p:sp>
        <p:nvSpPr>
          <p:cNvPr id="181" name="Shape 181"/>
          <p:cNvSpPr txBox="1">
            <a:spLocks noGrp="1"/>
          </p:cNvSpPr>
          <p:nvPr>
            <p:ph type="title"/>
          </p:nvPr>
        </p:nvSpPr>
        <p:spPr>
          <a:xfrm>
            <a:off x="457200" y="336120"/>
            <a:ext cx="8229600" cy="85725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0" i="0" u="none" strike="noStrike" cap="none" baseline="0" dirty="0">
                <a:solidFill>
                  <a:schemeClr val="dk1"/>
                </a:solidFill>
                <a:latin typeface="Calibri"/>
                <a:ea typeface="Calibri"/>
                <a:cs typeface="Calibri"/>
                <a:sym typeface="Calibri"/>
              </a:rPr>
              <a:t>Objectives for Session #13 </a:t>
            </a:r>
            <a:r>
              <a:rPr lang="en-US" sz="2800" dirty="0">
                <a:solidFill>
                  <a:schemeClr val="dk1"/>
                </a:solidFill>
                <a:latin typeface="Calibri"/>
                <a:ea typeface="Calibri"/>
                <a:cs typeface="Calibri"/>
                <a:sym typeface="Calibri"/>
              </a:rPr>
              <a:t> </a:t>
            </a:r>
            <a:r>
              <a:rPr lang="en-US" sz="2800" dirty="0" smtClean="0">
                <a:solidFill>
                  <a:schemeClr val="dk1"/>
                </a:solidFill>
                <a:latin typeface="Calibri"/>
                <a:ea typeface="Calibri"/>
                <a:cs typeface="Calibri"/>
                <a:sym typeface="Calibri"/>
              </a:rPr>
              <a:t>---</a:t>
            </a:r>
            <a:r>
              <a:rPr lang="en-US" sz="2800" b="0" i="0" u="none" strike="noStrike" cap="none" baseline="0" dirty="0" smtClean="0">
                <a:solidFill>
                  <a:schemeClr val="dk1"/>
                </a:solidFill>
                <a:latin typeface="Calibri"/>
                <a:ea typeface="Calibri"/>
                <a:cs typeface="Calibri"/>
                <a:sym typeface="Calibri"/>
              </a:rPr>
              <a:t> </a:t>
            </a:r>
            <a:r>
              <a:rPr lang="en-US" sz="2800" b="0" i="0" u="none" strike="noStrike" cap="none" baseline="0" dirty="0">
                <a:solidFill>
                  <a:schemeClr val="dk1"/>
                </a:solidFill>
                <a:latin typeface="Calibri"/>
                <a:ea typeface="Calibri"/>
                <a:cs typeface="Calibri"/>
                <a:sym typeface="Calibri"/>
              </a:rPr>
              <a:t>Time </a:t>
            </a:r>
          </a:p>
        </p:txBody>
      </p:sp>
    </p:spTree>
    <p:extLst>
      <p:ext uri="{BB962C8B-B14F-4D97-AF65-F5344CB8AC3E}">
        <p14:creationId xmlns:p14="http://schemas.microsoft.com/office/powerpoint/2010/main" val="2897596601"/>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368498"/>
            <a:ext cx="6096000" cy="857250"/>
          </a:xfrm>
        </p:spPr>
        <p:txBody>
          <a:bodyPr/>
          <a:lstStyle/>
          <a:p>
            <a:r>
              <a:rPr lang="en-US" dirty="0" smtClean="0"/>
              <a:t>How to make it fit???  </a:t>
            </a:r>
            <a:endParaRPr lang="en-US" dirty="0"/>
          </a:p>
        </p:txBody>
      </p:sp>
      <p:sp>
        <p:nvSpPr>
          <p:cNvPr id="3" name="Content Placeholder 2"/>
          <p:cNvSpPr>
            <a:spLocks noGrp="1"/>
          </p:cNvSpPr>
          <p:nvPr>
            <p:ph idx="1"/>
          </p:nvPr>
        </p:nvSpPr>
        <p:spPr>
          <a:xfrm>
            <a:off x="2590800" y="1247576"/>
            <a:ext cx="6400800" cy="3394472"/>
          </a:xfrm>
        </p:spPr>
        <p:txBody>
          <a:bodyPr>
            <a:normAutofit/>
          </a:bodyPr>
          <a:lstStyle/>
          <a:p>
            <a:r>
              <a:rPr lang="en-US" sz="2400" dirty="0" smtClean="0"/>
              <a:t>How do we take a life that is already full and add this beautiful thing we call a Shaklee business into it?</a:t>
            </a:r>
          </a:p>
          <a:p>
            <a:r>
              <a:rPr lang="en-US" sz="2400" dirty="0" smtClean="0"/>
              <a:t>Takes thought, and intentionality and purpose to turn our dreams into a reality</a:t>
            </a:r>
          </a:p>
          <a:p>
            <a:r>
              <a:rPr lang="en-US" sz="2400" dirty="0" smtClean="0"/>
              <a:t>The goal is what Maria Shriver calls ..  leading an integrated life .. In which work and family and friends all have a place.           </a:t>
            </a:r>
            <a:r>
              <a:rPr lang="en-US" sz="2400" dirty="0" err="1" smtClean="0"/>
              <a:t>ashley</a:t>
            </a:r>
            <a:r>
              <a:rPr lang="en-US" sz="2400" dirty="0" smtClean="0"/>
              <a:t> </a:t>
            </a:r>
            <a:endParaRPr lang="en-US" sz="2400" dirty="0"/>
          </a:p>
        </p:txBody>
      </p:sp>
      <p:pic>
        <p:nvPicPr>
          <p:cNvPr id="4" name="Picture 3" descr="clock.jpeg"/>
          <p:cNvPicPr>
            <a:picLocks noChangeAspect="1"/>
          </p:cNvPicPr>
          <p:nvPr/>
        </p:nvPicPr>
        <p:blipFill>
          <a:blip r:embed="rId2" cstate="print"/>
          <a:stretch>
            <a:fillRect/>
          </a:stretch>
        </p:blipFill>
        <p:spPr>
          <a:xfrm>
            <a:off x="381000" y="265418"/>
            <a:ext cx="2006600" cy="1964316"/>
          </a:xfrm>
          <a:prstGeom prst="rect">
            <a:avLst/>
          </a:prstGeom>
        </p:spPr>
      </p:pic>
      <p:sp>
        <p:nvSpPr>
          <p:cNvPr id="5" name="TextBox 4"/>
          <p:cNvSpPr txBox="1"/>
          <p:nvPr/>
        </p:nvSpPr>
        <p:spPr>
          <a:xfrm>
            <a:off x="364066" y="2188683"/>
            <a:ext cx="2252133" cy="2862322"/>
          </a:xfrm>
          <a:prstGeom prst="rect">
            <a:avLst/>
          </a:prstGeom>
          <a:noFill/>
          <a:ln>
            <a:solidFill>
              <a:schemeClr val="bg2">
                <a:lumMod val="50000"/>
              </a:schemeClr>
            </a:solidFill>
          </a:ln>
        </p:spPr>
        <p:txBody>
          <a:bodyPr wrap="square" rtlCol="0">
            <a:spAutoFit/>
          </a:bodyPr>
          <a:lstStyle/>
          <a:p>
            <a:r>
              <a:rPr lang="en-US" sz="2000" dirty="0" smtClean="0"/>
              <a:t>I continually remind myself the reason I </a:t>
            </a:r>
            <a:r>
              <a:rPr lang="en-US" sz="2000" dirty="0"/>
              <a:t>c</a:t>
            </a:r>
            <a:r>
              <a:rPr lang="en-US" sz="2000" dirty="0" smtClean="0"/>
              <a:t>hose a Shaklee business is now where I put my time is completely up to me .. </a:t>
            </a:r>
            <a:endParaRPr lang="en-US" sz="2000" dirty="0"/>
          </a:p>
          <a:p>
            <a:r>
              <a:rPr lang="en-US" sz="2000" dirty="0" smtClean="0"/>
              <a:t>I want to learn to use it wisely.</a:t>
            </a:r>
            <a:endParaRPr lang="en-US" sz="2000" dirty="0"/>
          </a:p>
        </p:txBody>
      </p:sp>
    </p:spTree>
    <p:extLst>
      <p:ext uri="{BB962C8B-B14F-4D97-AF65-F5344CB8AC3E}">
        <p14:creationId xmlns:p14="http://schemas.microsoft.com/office/powerpoint/2010/main" val="354587716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30250</TotalTime>
  <Words>1526</Words>
  <Application>Microsoft Office PowerPoint</Application>
  <PresentationFormat>On-screen Show (16:9)</PresentationFormat>
  <Paragraphs>226</Paragraphs>
  <Slides>30</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30</vt:i4>
      </vt:variant>
    </vt:vector>
  </HeadingPairs>
  <TitlesOfParts>
    <vt:vector size="33" baseType="lpstr">
      <vt:lpstr>Arial</vt:lpstr>
      <vt:lpstr>Calibri</vt:lpstr>
      <vt:lpstr>Office Theme</vt:lpstr>
      <vt:lpstr>Face Book questions from last week</vt:lpstr>
      <vt:lpstr>Recent Report Utilizing Facebook</vt:lpstr>
      <vt:lpstr>FaceBook  Training Webinars in Archive at      www. BetterFutureStartsToday.com/________your name</vt:lpstr>
      <vt:lpstr>Shaklee Special Cash for Orlando Global Conference Incentive </vt:lpstr>
      <vt:lpstr>Monday Wellness Webinars </vt:lpstr>
      <vt:lpstr>Journey to Executive Coordinator A Study of Leadership, Personal Development and People</vt:lpstr>
      <vt:lpstr>Our Training Team </vt:lpstr>
      <vt:lpstr>Objectives for Session #13  --- Time </vt:lpstr>
      <vt:lpstr>How to make it fit???  </vt:lpstr>
      <vt:lpstr>Before We Can Manage our Time, We Must Ask      What Do I WANT ?</vt:lpstr>
      <vt:lpstr>How Much Time Will You Devote to Your Business?</vt:lpstr>
      <vt:lpstr>Principle of Business Ownership Work Now … Play Later</vt:lpstr>
      <vt:lpstr>The Rhythm of The Business</vt:lpstr>
      <vt:lpstr>Where To Put Our Time </vt:lpstr>
      <vt:lpstr>Where To Put Our Time </vt:lpstr>
      <vt:lpstr>Enroll Our Families</vt:lpstr>
      <vt:lpstr>Planning is Key</vt:lpstr>
      <vt:lpstr>Working Smart</vt:lpstr>
      <vt:lpstr>First Things First </vt:lpstr>
      <vt:lpstr> Finding time in a busy life has to be intentional </vt:lpstr>
      <vt:lpstr>PowerPoint Presentation</vt:lpstr>
      <vt:lpstr>PowerPoint Presentation</vt:lpstr>
      <vt:lpstr> Abundance Thinking vs Scarcity Thinking</vt:lpstr>
      <vt:lpstr>Summer Mind Set/ Business Mind Set</vt:lpstr>
      <vt:lpstr>As Our Team Grows –               We Can Start Running Out of Time…  So, question is …Who Gets Our Time?</vt:lpstr>
      <vt:lpstr>Beware the Time-Suckers</vt:lpstr>
      <vt:lpstr>Face Book Time Management – Do’s and Don’ts</vt:lpstr>
      <vt:lpstr>PowerPoint Presentation</vt:lpstr>
      <vt:lpstr>Take time for yourself</vt:lpstr>
      <vt:lpstr>Action Steps for Session #13              Time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Journey to Executive Coordinator</dc:title>
  <dc:creator>Barbara Lagoni</dc:creator>
  <cp:lastModifiedBy>Rebecca Choate</cp:lastModifiedBy>
  <cp:revision>171</cp:revision>
  <cp:lastPrinted>2016-05-25T18:06:45Z</cp:lastPrinted>
  <dcterms:created xsi:type="dcterms:W3CDTF">2016-02-13T21:09:56Z</dcterms:created>
  <dcterms:modified xsi:type="dcterms:W3CDTF">2016-05-29T12:01:52Z</dcterms:modified>
</cp:coreProperties>
</file>