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75" r:id="rId2"/>
    <p:sldId id="421" r:id="rId3"/>
    <p:sldId id="361" r:id="rId4"/>
    <p:sldId id="347" r:id="rId5"/>
    <p:sldId id="256" r:id="rId6"/>
    <p:sldId id="342" r:id="rId7"/>
    <p:sldId id="289" r:id="rId8"/>
    <p:sldId id="378" r:id="rId9"/>
    <p:sldId id="420" r:id="rId10"/>
    <p:sldId id="401" r:id="rId11"/>
    <p:sldId id="384" r:id="rId12"/>
    <p:sldId id="381" r:id="rId13"/>
    <p:sldId id="396" r:id="rId14"/>
    <p:sldId id="398" r:id="rId15"/>
    <p:sldId id="418" r:id="rId16"/>
    <p:sldId id="382" r:id="rId17"/>
    <p:sldId id="397" r:id="rId18"/>
    <p:sldId id="399" r:id="rId19"/>
    <p:sldId id="400" r:id="rId20"/>
    <p:sldId id="403" r:id="rId21"/>
    <p:sldId id="402" r:id="rId22"/>
    <p:sldId id="404" r:id="rId23"/>
    <p:sldId id="419" r:id="rId24"/>
    <p:sldId id="405" r:id="rId25"/>
    <p:sldId id="406" r:id="rId26"/>
    <p:sldId id="407" r:id="rId27"/>
    <p:sldId id="408" r:id="rId28"/>
    <p:sldId id="409" r:id="rId29"/>
    <p:sldId id="410" r:id="rId30"/>
    <p:sldId id="411" r:id="rId31"/>
    <p:sldId id="412" r:id="rId32"/>
    <p:sldId id="392" r:id="rId33"/>
    <p:sldId id="393" r:id="rId34"/>
    <p:sldId id="394" r:id="rId35"/>
    <p:sldId id="416" r:id="rId36"/>
    <p:sldId id="395" r:id="rId37"/>
    <p:sldId id="290" r:id="rId38"/>
  </p:sldIdLst>
  <p:sldSz cx="9144000" cy="5143500" type="screen16x9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C2A425B-989F-FE4E-AF30-A7C890FBA0EC}">
          <p14:sldIdLst>
            <p14:sldId id="375"/>
            <p14:sldId id="421"/>
            <p14:sldId id="361"/>
            <p14:sldId id="347"/>
            <p14:sldId id="256"/>
            <p14:sldId id="342"/>
            <p14:sldId id="289"/>
            <p14:sldId id="378"/>
            <p14:sldId id="420"/>
            <p14:sldId id="401"/>
            <p14:sldId id="384"/>
            <p14:sldId id="381"/>
            <p14:sldId id="396"/>
            <p14:sldId id="398"/>
            <p14:sldId id="418"/>
            <p14:sldId id="382"/>
            <p14:sldId id="397"/>
            <p14:sldId id="399"/>
            <p14:sldId id="400"/>
            <p14:sldId id="403"/>
            <p14:sldId id="402"/>
            <p14:sldId id="404"/>
            <p14:sldId id="419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392"/>
            <p14:sldId id="393"/>
            <p14:sldId id="394"/>
            <p14:sldId id="416"/>
            <p14:sldId id="395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07F"/>
    <a:srgbClr val="E838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F0415-D9E3-4E7F-A1A1-CC2EAEE5F307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7138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75228-D2E4-41DF-B945-4E7396B960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5683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66D18-E5BC-CF4A-AC0C-BAB8C8267B32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407D1-7675-4B4C-B7BB-FBAAAEE091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99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4318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1" y="4424085"/>
            <a:ext cx="5486399" cy="41912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33237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6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87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855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734073"/>
          </a:xfr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3"/>
              </a:buBlip>
              <a:defRPr sz="2000">
                <a:solidFill>
                  <a:srgbClr val="6F6E6F"/>
                </a:solidFill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6F6E6F"/>
                </a:solidFill>
              </a:defRPr>
            </a:lvl2pPr>
            <a:lvl3pPr marL="1143000" indent="-228600">
              <a:buSzPct val="100000"/>
              <a:buFontTx/>
              <a:buBlip>
                <a:blip r:embed="rId3"/>
              </a:buBlip>
              <a:defRPr sz="1600">
                <a:solidFill>
                  <a:srgbClr val="6F6E6F"/>
                </a:solidFill>
              </a:defRPr>
            </a:lvl3pPr>
            <a:lvl4pPr marL="16002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4pPr>
            <a:lvl5pPr marL="20574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783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0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3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63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0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3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7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24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00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F8B96-DCF3-6847-8731-62B5C65B3CD8}" type="datetimeFigureOut">
              <a:rPr lang="en-US" smtClean="0"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05-03 at 11.29.3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48" y="873041"/>
            <a:ext cx="4470400" cy="15525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53243" y="138950"/>
            <a:ext cx="2931739" cy="7694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 5 Day Rese</a:t>
            </a:r>
            <a:r>
              <a:rPr lang="en-US" sz="4400" dirty="0" smtClean="0"/>
              <a:t>t</a:t>
            </a:r>
            <a:endParaRPr lang="en-US" sz="4400" dirty="0"/>
          </a:p>
        </p:txBody>
      </p:sp>
      <p:pic>
        <p:nvPicPr>
          <p:cNvPr id="6" name="Picture 5" descr="Screen Shot 2016-05-03 at 11.29.5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910" y="2035453"/>
            <a:ext cx="3529932" cy="15068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474" y="740456"/>
            <a:ext cx="2499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Products to Purchase: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7475" y="2287117"/>
            <a:ext cx="2339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Item: #89384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26910" y="3403834"/>
            <a:ext cx="2593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Item: #89404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05158" y="1940869"/>
            <a:ext cx="1363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OR</a:t>
            </a:r>
            <a:endParaRPr 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307474" y="2656449"/>
            <a:ext cx="54944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D4195E"/>
                </a:solidFill>
              </a:rPr>
              <a:t>-</a:t>
            </a:r>
            <a:r>
              <a:rPr lang="en-US" sz="2000" dirty="0" smtClean="0">
                <a:solidFill>
                  <a:srgbClr val="D4195E"/>
                </a:solidFill>
              </a:rPr>
              <a:t>increases your energy!</a:t>
            </a:r>
          </a:p>
          <a:p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-helps you lose weight and maintain the weight loss!</a:t>
            </a:r>
          </a:p>
          <a:p>
            <a:r>
              <a:rPr lang="en-US" sz="2000" dirty="0" smtClean="0">
                <a:solidFill>
                  <a:srgbClr val="D4195E"/>
                </a:solidFill>
              </a:rPr>
              <a:t>-helps regulate your digestive health!</a:t>
            </a:r>
          </a:p>
          <a:p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</a:rPr>
              <a:t>-24 grams of protein in 1 shake…1 egg only has 6 grams of protein</a:t>
            </a:r>
          </a:p>
          <a:p>
            <a:r>
              <a:rPr lang="en-US" sz="2000" dirty="0" smtClean="0">
                <a:solidFill>
                  <a:srgbClr val="D4195E"/>
                </a:solidFill>
              </a:rPr>
              <a:t>-quick and easy and can take with you on the go!</a:t>
            </a:r>
            <a:endParaRPr lang="en-US" sz="2000" dirty="0">
              <a:solidFill>
                <a:srgbClr val="D4195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4982" y="740456"/>
            <a:ext cx="26718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rgbClr val="D4195E"/>
                </a:solidFill>
              </a:rPr>
              <a:t>Helps Eliminate: </a:t>
            </a:r>
          </a:p>
          <a:p>
            <a:pPr algn="ctr"/>
            <a:r>
              <a:rPr lang="en-US" dirty="0" smtClean="0">
                <a:solidFill>
                  <a:srgbClr val="D4195E"/>
                </a:solidFill>
              </a:rPr>
              <a:t>-sugar cravings</a:t>
            </a:r>
          </a:p>
          <a:p>
            <a:pPr algn="ctr"/>
            <a:r>
              <a:rPr lang="en-US" dirty="0" smtClean="0">
                <a:solidFill>
                  <a:srgbClr val="D4195E"/>
                </a:solidFill>
              </a:rPr>
              <a:t>-mood swings</a:t>
            </a:r>
          </a:p>
          <a:p>
            <a:pPr algn="ctr"/>
            <a:r>
              <a:rPr lang="en-US" dirty="0" smtClean="0">
                <a:solidFill>
                  <a:srgbClr val="D4195E"/>
                </a:solidFill>
              </a:rPr>
              <a:t>-toxic build up</a:t>
            </a:r>
          </a:p>
          <a:p>
            <a:pPr algn="ctr"/>
            <a:r>
              <a:rPr lang="en-US" dirty="0" smtClean="0">
                <a:solidFill>
                  <a:srgbClr val="D4195E"/>
                </a:solidFill>
              </a:rPr>
              <a:t>-brain fog</a:t>
            </a:r>
            <a:endParaRPr lang="en-US" dirty="0">
              <a:solidFill>
                <a:srgbClr val="D419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04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The Power of Social Media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6880"/>
            <a:ext cx="8229600" cy="339447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People are watching your posts</a:t>
            </a:r>
          </a:p>
          <a:p>
            <a:r>
              <a:rPr lang="en-US" sz="2800" dirty="0" smtClean="0"/>
              <a:t>Creating albums</a:t>
            </a:r>
            <a:endParaRPr lang="en-US" sz="2800" dirty="0"/>
          </a:p>
        </p:txBody>
      </p:sp>
      <p:pic>
        <p:nvPicPr>
          <p:cNvPr id="4098" name="Picture 2" descr="C:\Users\Kathryn\Desktop\91b6373d-211a-494a-8011-e35b4a3e211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1320800"/>
            <a:ext cx="3200400" cy="3562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95" y="2228850"/>
            <a:ext cx="3561735" cy="252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43053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13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Social Media allows us to CONNECT with people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Start saying less to more people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Keep your posts general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Inviting/presenting should always be done OFFLINE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People are drawn to YOU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Try to avoid me and I- and instead use YOU            </a:t>
            </a:r>
            <a:r>
              <a:rPr lang="en-US" sz="1800" dirty="0" err="1" smtClean="0">
                <a:solidFill>
                  <a:schemeClr val="tx1"/>
                </a:solidFill>
              </a:rPr>
              <a:t>katie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204"/>
            <a:ext cx="82296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Social Media is a tool to CONNECT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3442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80/20 Rule and consistency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Phones have replaced TV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Avoid controversial posts- politics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Do not post your website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Support each others posts- Comments and shares especially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Focus on sharing your WHY not WHAT you are doing    </a:t>
            </a:r>
            <a:r>
              <a:rPr lang="en-US" sz="2400" dirty="0" err="1" smtClean="0">
                <a:solidFill>
                  <a:schemeClr val="tx1"/>
                </a:solidFill>
              </a:rPr>
              <a:t>katie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1904"/>
            <a:ext cx="47625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 </a:t>
            </a:r>
            <a:r>
              <a:rPr lang="en-US" sz="3200" dirty="0" smtClean="0"/>
              <a:t>Social Media Guidelines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4507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603067" cy="826954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Be Consistent on Posting in Social Media </a:t>
            </a:r>
            <a:br>
              <a:rPr lang="en-US" sz="3600" dirty="0" smtClean="0"/>
            </a:br>
            <a:endParaRPr lang="en-US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53067"/>
            <a:ext cx="6146800" cy="3640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82267" y="1608667"/>
            <a:ext cx="267546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Continue to post regularly even though not all posts will receive comments and attention.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616700" y="4140200"/>
            <a:ext cx="165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55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719" y="50800"/>
            <a:ext cx="3467100" cy="60682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Market Yourself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719" y="644921"/>
            <a:ext cx="4653782" cy="29845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Posts should be educational- empowering- encouraging </a:t>
            </a:r>
          </a:p>
          <a:p>
            <a:r>
              <a:rPr lang="en-US" sz="1800" dirty="0" smtClean="0"/>
              <a:t>Posts should always have a purpose</a:t>
            </a:r>
          </a:p>
          <a:p>
            <a:r>
              <a:rPr lang="en-US" sz="1800" dirty="0" smtClean="0"/>
              <a:t>People are drawn to YOU</a:t>
            </a:r>
          </a:p>
          <a:p>
            <a:r>
              <a:rPr lang="en-US" sz="1800" dirty="0" smtClean="0"/>
              <a:t>What can you offer people?  </a:t>
            </a:r>
          </a:p>
          <a:p>
            <a:r>
              <a:rPr lang="en-US" sz="1800" dirty="0" smtClean="0"/>
              <a:t>How can you help people with something?</a:t>
            </a:r>
          </a:p>
          <a:p>
            <a:r>
              <a:rPr lang="en-US" sz="1800" dirty="0" smtClean="0"/>
              <a:t>Be authentic       </a:t>
            </a:r>
            <a:r>
              <a:rPr lang="en-US" sz="1800" dirty="0" err="1" smtClean="0"/>
              <a:t>ashley</a:t>
            </a:r>
            <a:endParaRPr lang="en-US" sz="1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1" y="205979"/>
            <a:ext cx="3975100" cy="475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500" y="3009900"/>
            <a:ext cx="4597399" cy="2062103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On Saturday I spoke at a conference in front of hundreds of people. I was SO nervous . I prayed, took some Stress Relief Complex, and my wonderful friends prayed over me, too. After I spoke, on  FB people shared such kind words with me and  I received these kind notes from my leaders and teammates. It meant so much to me. Words of affirmation are totally my love language.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408497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9333" y="677333"/>
            <a:ext cx="3623733" cy="39172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Fiercely love my job. Just got off a 3-way to help a gal with migraines and allergies.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I love that I can be a help to others with natural solutions and be an advocate for their health.</a:t>
            </a:r>
          </a:p>
          <a:p>
            <a:pPr marL="0" indent="0">
              <a:buNone/>
            </a:pPr>
            <a:r>
              <a:rPr lang="en-US" sz="2000" dirty="0" smtClean="0"/>
              <a:t>Thank you Shaklee for providing this vehicle to help others feel better and give my family financial freedom  ( all from my office</a:t>
            </a:r>
            <a:r>
              <a:rPr lang="en-US" sz="2000" dirty="0"/>
              <a:t>.</a:t>
            </a:r>
            <a:r>
              <a:rPr lang="en-US" sz="2000" dirty="0" smtClean="0"/>
              <a:t> Today, from my bed. )</a:t>
            </a:r>
          </a:p>
          <a:p>
            <a:pPr marL="0" indent="0">
              <a:buNone/>
            </a:pPr>
            <a:r>
              <a:rPr lang="en-US" sz="2000" smtClean="0"/>
              <a:t> 		Sarah </a:t>
            </a:r>
            <a:r>
              <a:rPr lang="en-US" sz="2000" dirty="0" err="1" smtClean="0"/>
              <a:t>Galbreth</a:t>
            </a:r>
            <a:endParaRPr lang="en-US" sz="2000" dirty="0"/>
          </a:p>
        </p:txBody>
      </p:sp>
      <p:pic>
        <p:nvPicPr>
          <p:cNvPr id="4" name="Picture 3" descr="C:\Users\Kathryn\Desktop\sarah 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11" y="205979"/>
            <a:ext cx="4904689" cy="47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97400" y="43180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68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927600" cy="82272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Living your life out loud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20800"/>
            <a:ext cx="3937116" cy="339447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Shift from product focus only to lifestyle focus</a:t>
            </a:r>
          </a:p>
          <a:p>
            <a:r>
              <a:rPr lang="en-US" sz="2400" dirty="0" smtClean="0"/>
              <a:t>Showing HOW you build your business</a:t>
            </a:r>
          </a:p>
          <a:p>
            <a:r>
              <a:rPr lang="en-US" sz="2400" dirty="0" smtClean="0"/>
              <a:t>Showing kids cleaning with </a:t>
            </a:r>
          </a:p>
          <a:p>
            <a:pPr marL="0" indent="0">
              <a:buNone/>
            </a:pPr>
            <a:r>
              <a:rPr lang="en-US" sz="2400" dirty="0" smtClean="0"/>
              <a:t>	products    </a:t>
            </a:r>
            <a:r>
              <a:rPr lang="en-US" sz="1800" dirty="0" err="1" smtClean="0"/>
              <a:t>ashley</a:t>
            </a:r>
            <a:endParaRPr lang="en-US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667" y="208392"/>
            <a:ext cx="2455333" cy="3969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915" y="1320800"/>
            <a:ext cx="2243551" cy="3732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87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9900" y="1200151"/>
            <a:ext cx="1866900" cy="1238249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Living life out loud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125545"/>
            <a:ext cx="5524500" cy="501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78600" y="3708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03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1402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Show your lifestyle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6172200" cy="223877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Focus on Freedom, Flexibility, Purpose, Community</a:t>
            </a:r>
          </a:p>
          <a:p>
            <a:r>
              <a:rPr lang="en-US" sz="2000" dirty="0" smtClean="0"/>
              <a:t>Healthy Eating</a:t>
            </a:r>
          </a:p>
          <a:p>
            <a:r>
              <a:rPr lang="en-US" sz="2000" dirty="0" smtClean="0"/>
              <a:t>Having Flexibility to be present with your kids</a:t>
            </a:r>
          </a:p>
          <a:p>
            <a:r>
              <a:rPr lang="en-US" sz="2000" dirty="0" smtClean="0"/>
              <a:t>Traveling       </a:t>
            </a:r>
            <a:r>
              <a:rPr lang="en-US" sz="2000" dirty="0" err="1" smtClean="0"/>
              <a:t>ashley</a:t>
            </a:r>
            <a:endParaRPr lang="en-US" sz="2000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84400"/>
            <a:ext cx="4140200" cy="27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42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1225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Make Graphics Educational</a:t>
            </a:r>
            <a:br>
              <a:rPr lang="en-US" sz="4000" dirty="0" smtClean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3100" dirty="0" err="1"/>
              <a:t>Rhonna</a:t>
            </a:r>
            <a:r>
              <a:rPr lang="en-US" sz="3100" dirty="0"/>
              <a:t> Collage</a:t>
            </a:r>
            <a:br>
              <a:rPr lang="en-US" sz="3100" dirty="0"/>
            </a:br>
            <a:r>
              <a:rPr lang="en-US" sz="3100" dirty="0"/>
              <a:t>Pic Collage</a:t>
            </a:r>
            <a:br>
              <a:rPr lang="en-US" sz="3100" dirty="0"/>
            </a:br>
            <a:r>
              <a:rPr lang="en-US" sz="3100" dirty="0" err="1"/>
              <a:t>PicLab</a:t>
            </a:r>
            <a:r>
              <a:rPr lang="en-US" sz="3100" dirty="0"/>
              <a:t/>
            </a:r>
            <a:br>
              <a:rPr lang="en-US" sz="3100" dirty="0"/>
            </a:br>
            <a:r>
              <a:rPr lang="en-US" sz="3100" dirty="0" err="1"/>
              <a:t>PicArt</a:t>
            </a:r>
            <a:r>
              <a:rPr lang="en-US" sz="3100" dirty="0"/>
              <a:t>  </a:t>
            </a:r>
            <a:br>
              <a:rPr lang="en-US" sz="3100" dirty="0"/>
            </a:br>
            <a:r>
              <a:rPr lang="en-US" sz="3100" dirty="0"/>
              <a:t/>
            </a:r>
            <a:br>
              <a:rPr lang="en-US" sz="3100" dirty="0"/>
            </a:br>
            <a:r>
              <a:rPr lang="en-US" sz="2000" dirty="0" smtClean="0"/>
              <a:t> </a:t>
            </a:r>
            <a:r>
              <a:rPr lang="en-US" sz="2000" dirty="0" err="1" smtClean="0"/>
              <a:t>ashley</a:t>
            </a:r>
            <a:endParaRPr lang="en-US" dirty="0"/>
          </a:p>
        </p:txBody>
      </p:sp>
      <p:pic>
        <p:nvPicPr>
          <p:cNvPr id="13314" name="Picture 2" descr="C:\Users\Kathryn\Desktop\IMG_02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1447800"/>
            <a:ext cx="29083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Kathryn\Desktop\sssssss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1536701"/>
            <a:ext cx="2590800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18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617" y="302607"/>
            <a:ext cx="896638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What would you list as your number one health concern?  This may be a current issue or something you would like to avoid.</a:t>
            </a:r>
          </a:p>
          <a:p>
            <a:r>
              <a:rPr lang="en-US" sz="1200" dirty="0"/>
              <a:t> 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What other health concerns would be of importance to you?  These may be current issues or anything you would like to avoid.  </a:t>
            </a:r>
          </a:p>
          <a:p>
            <a:r>
              <a:rPr lang="en-US" sz="1200" dirty="0"/>
              <a:t> 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Are you currently taking any vitamins/supplements or medication?  If so, for what issues?</a:t>
            </a:r>
          </a:p>
          <a:p>
            <a:r>
              <a:rPr lang="en-US" sz="1200" dirty="0"/>
              <a:t> 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What do your typical meals look like each day?  How often do you eat?  What are your favorite foods?  Do you like to snack?  </a:t>
            </a:r>
          </a:p>
          <a:p>
            <a:endParaRPr lang="en-US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Do you like to exercise?  Do you have any favorites?  How often do you exercise?</a:t>
            </a:r>
          </a:p>
          <a:p>
            <a:endParaRPr lang="en-US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 How much sleep do you get each night?  </a:t>
            </a:r>
          </a:p>
          <a:p>
            <a:endParaRPr lang="en-US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 On a scale of 1-10 with 1 being low and 10 being high, what is your stress level?</a:t>
            </a:r>
          </a:p>
          <a:p>
            <a:r>
              <a:rPr lang="en-US" sz="1200" dirty="0"/>
              <a:t> 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 Describe your typical day to me.</a:t>
            </a:r>
          </a:p>
          <a:p>
            <a:endParaRPr lang="en-US" sz="1200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/>
              <a:t> On a scale of 1-10 with 1 being low and 10 being high, what is your usual energy level?  </a:t>
            </a:r>
          </a:p>
          <a:p>
            <a:r>
              <a:rPr lang="en-US" sz="1200" dirty="0"/>
              <a:t> </a:t>
            </a:r>
          </a:p>
          <a:p>
            <a:r>
              <a:rPr lang="en-US" sz="1200" dirty="0"/>
              <a:t> </a:t>
            </a:r>
          </a:p>
          <a:p>
            <a:r>
              <a:rPr lang="en-US" sz="1200" dirty="0"/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9916" y="4457591"/>
            <a:ext cx="98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Francine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790" y="2245447"/>
            <a:ext cx="3236581" cy="15781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5984" y="210274"/>
            <a:ext cx="2997424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Sample Nutrition Assessment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19169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*</a:t>
            </a:r>
            <a:r>
              <a:rPr lang="en-US" dirty="0" smtClean="0">
                <a:solidFill>
                  <a:schemeClr val="tx1"/>
                </a:solidFill>
              </a:rPr>
              <a:t>Ask permission to be in the group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Add people who are members or have expressed an interest in Shaklee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LIVE VIDEOS- Fun giveaways- recipe ideas- health information				</a:t>
            </a:r>
            <a:r>
              <a:rPr lang="en-US" dirty="0" err="1" smtClean="0">
                <a:solidFill>
                  <a:schemeClr val="tx1"/>
                </a:solidFill>
              </a:rPr>
              <a:t>katie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Think how the page can benefit them 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00"/>
                </a:solidFill>
              </a:rPr>
              <a:t>Customer Group </a:t>
            </a:r>
            <a:endParaRPr lang="en-US" sz="3600" dirty="0">
              <a:solidFill>
                <a:srgbClr val="000000"/>
              </a:solidFill>
            </a:endParaRPr>
          </a:p>
        </p:txBody>
      </p:sp>
      <p:pic>
        <p:nvPicPr>
          <p:cNvPr id="16386" name="Picture 2" descr="C:\Users\Kathryn\Desktop\ppp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014" y="3667207"/>
            <a:ext cx="1867757" cy="147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43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1244600"/>
            <a:ext cx="4724400" cy="3542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514350"/>
            <a:ext cx="51435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Thank Customers for ordering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956300" y="2247900"/>
            <a:ext cx="231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53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227"/>
            <a:ext cx="8229600" cy="60047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Create Curiosity in Your Posts Vs. Raising Resistance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0299"/>
            <a:ext cx="8229600" cy="3248423"/>
          </a:xfrm>
        </p:spPr>
        <p:txBody>
          <a:bodyPr/>
          <a:lstStyle/>
          <a:p>
            <a:r>
              <a:rPr lang="en-US" sz="2400" dirty="0" smtClean="0"/>
              <a:t>Keep posts general</a:t>
            </a:r>
          </a:p>
          <a:p>
            <a:r>
              <a:rPr lang="en-US" sz="2400" dirty="0" smtClean="0"/>
              <a:t>End with a question/call to action</a:t>
            </a:r>
          </a:p>
          <a:p>
            <a:pPr marL="0" indent="0">
              <a:buNone/>
            </a:pPr>
            <a:r>
              <a:rPr lang="en-US" sz="1800" dirty="0" err="1" smtClean="0"/>
              <a:t>katie</a:t>
            </a:r>
            <a:endParaRPr lang="en-US" sz="1800" dirty="0" smtClean="0"/>
          </a:p>
          <a:p>
            <a:endParaRPr lang="en-US" dirty="0"/>
          </a:p>
        </p:txBody>
      </p:sp>
      <p:pic>
        <p:nvPicPr>
          <p:cNvPr id="17410" name="Picture 2" descr="C:\Users\Kathryn\Desktop\ppp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758698"/>
            <a:ext cx="3124200" cy="419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Kathryn\Desktop\chryst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01" y="2336800"/>
            <a:ext cx="4305300" cy="261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05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0900" y="4051299"/>
            <a:ext cx="1485900" cy="543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err="1" smtClean="0"/>
              <a:t>katie</a:t>
            </a:r>
            <a:endParaRPr lang="en-US" sz="1600" dirty="0"/>
          </a:p>
        </p:txBody>
      </p:sp>
      <p:pic>
        <p:nvPicPr>
          <p:cNvPr id="4" name="Picture 3" descr="C:\Users\Kathryn\Desktop\jeans33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251598"/>
            <a:ext cx="5918199" cy="471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86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3200" y="634604"/>
            <a:ext cx="2578100" cy="85725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Educate</a:t>
            </a:r>
            <a:br>
              <a:rPr lang="en-US" sz="3600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03971"/>
            <a:ext cx="3835400" cy="488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622800" y="1606550"/>
            <a:ext cx="4254500" cy="147732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*Using </a:t>
            </a:r>
            <a:r>
              <a:rPr lang="en-US" dirty="0" err="1"/>
              <a:t>bitly.com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*Shortens your link</a:t>
            </a:r>
            <a:br>
              <a:rPr lang="en-US" dirty="0"/>
            </a:br>
            <a:r>
              <a:rPr lang="en-US" dirty="0"/>
              <a:t>*Helps you track who went to your website  </a:t>
            </a:r>
          </a:p>
          <a:p>
            <a:endParaRPr lang="en-US" dirty="0" smtClean="0"/>
          </a:p>
          <a:p>
            <a:r>
              <a:rPr lang="en-US" dirty="0" err="1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88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Share Stories: Testimonials </a:t>
            </a:r>
            <a:br>
              <a:rPr lang="en-US" sz="2800" dirty="0" smtClean="0"/>
            </a:br>
            <a:r>
              <a:rPr lang="en-US" sz="2800" dirty="0" smtClean="0"/>
              <a:t>Customers Tag you in their testimonials </a:t>
            </a:r>
            <a:endParaRPr lang="en-US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59" y="1038820"/>
            <a:ext cx="3035507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825500" y="4497169"/>
            <a:ext cx="7861300" cy="64633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Kelly started 2-3 Life Shakes per day as well as Life Strips, Alfalfa and Liver DTX. 		She is also down 32 pounds.					</a:t>
            </a:r>
            <a:r>
              <a:rPr lang="en-US" dirty="0" err="1" smtClean="0"/>
              <a:t>katie</a:t>
            </a:r>
            <a:endParaRPr lang="en-US" dirty="0"/>
          </a:p>
        </p:txBody>
      </p:sp>
      <p:pic>
        <p:nvPicPr>
          <p:cNvPr id="18434" name="Picture 2" descr="C:\Users\Kathryn\Desktop\pp 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1282352"/>
            <a:ext cx="4514850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86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"/>
            <a:ext cx="3606799" cy="4308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301" y="178832"/>
            <a:ext cx="3378199" cy="4842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27400" y="4651773"/>
            <a:ext cx="105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1564879"/>
            <a:ext cx="3251200" cy="85725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dirty="0" smtClean="0"/>
              <a:t>Facebook Live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92752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266700"/>
            <a:ext cx="4038600" cy="466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704850"/>
            <a:ext cx="4178300" cy="2985433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What is a story you have?</a:t>
            </a:r>
          </a:p>
          <a:p>
            <a:pPr algn="ctr"/>
            <a:endParaRPr lang="en-US" sz="1000" dirty="0"/>
          </a:p>
          <a:p>
            <a:pPr algn="ctr"/>
            <a:r>
              <a:rPr lang="en-US" sz="2400" dirty="0" smtClean="0"/>
              <a:t>What is a solution to a problem you can share?</a:t>
            </a:r>
          </a:p>
          <a:p>
            <a:endParaRPr lang="en-US" sz="1000" dirty="0"/>
          </a:p>
          <a:p>
            <a:r>
              <a:rPr lang="en-US" sz="2400" dirty="0" smtClean="0"/>
              <a:t>	Allergies?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Energy?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Greater financial freedom?		</a:t>
            </a:r>
            <a:r>
              <a:rPr lang="en-US" dirty="0" err="1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87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4801"/>
            <a:ext cx="6985000" cy="301983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People see the REAL you- and they see your personality (people relate to this)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People support YOU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Show who you are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Allows people to know you more quickly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More personal- genuine (because you can’t redo)-authentic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Share Shaklee throughout the post-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3251"/>
            <a:ext cx="5854700" cy="8572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Facebook Live- Sarah </a:t>
            </a:r>
            <a:r>
              <a:rPr lang="en-US" sz="2800" dirty="0" err="1" smtClean="0"/>
              <a:t>Galbreth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0140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3657600" cy="60682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Facebook Events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870" y="1236001"/>
            <a:ext cx="3814930" cy="3920199"/>
          </a:xfrm>
        </p:spPr>
        <p:txBody>
          <a:bodyPr>
            <a:normAutofit/>
          </a:bodyPr>
          <a:lstStyle/>
          <a:p>
            <a:r>
              <a:rPr lang="en-US" sz="2200" dirty="0" smtClean="0"/>
              <a:t>Grand Openings</a:t>
            </a:r>
          </a:p>
          <a:p>
            <a:r>
              <a:rPr lang="en-US" sz="2200" dirty="0" smtClean="0"/>
              <a:t>Business Chat</a:t>
            </a:r>
          </a:p>
          <a:p>
            <a:r>
              <a:rPr lang="en-US" sz="2200" dirty="0" smtClean="0"/>
              <a:t>Women &amp; Children’s Health</a:t>
            </a:r>
          </a:p>
          <a:p>
            <a:r>
              <a:rPr lang="en-US" sz="2200" dirty="0" smtClean="0"/>
              <a:t>Say boo to the flu</a:t>
            </a:r>
          </a:p>
          <a:p>
            <a:r>
              <a:rPr lang="en-US" sz="2200" dirty="0" smtClean="0"/>
              <a:t>Reset </a:t>
            </a:r>
          </a:p>
          <a:p>
            <a:r>
              <a:rPr lang="en-US" sz="2200" dirty="0" smtClean="0"/>
              <a:t>Offer Prizes for participation </a:t>
            </a:r>
          </a:p>
          <a:p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Ashley</a:t>
            </a:r>
          </a:p>
          <a:p>
            <a:endParaRPr lang="en-US" dirty="0"/>
          </a:p>
        </p:txBody>
      </p:sp>
      <p:pic>
        <p:nvPicPr>
          <p:cNvPr id="10242" name="Picture 2" descr="C:\Users\Kathryn\Desktop\social media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130" y="205980"/>
            <a:ext cx="4773946" cy="286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Kathryn\Desktop\5 day rese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130" y="3162300"/>
            <a:ext cx="4459286" cy="17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27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457200" y="931333"/>
            <a:ext cx="8195733" cy="390736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400" b="0" i="0" u="none" strike="noStrike" cap="none" dirty="0" smtClean="0">
                <a:solidFill>
                  <a:schemeClr val="tx1"/>
                </a:solidFill>
                <a:sym typeface="Calibri"/>
              </a:rPr>
              <a:t>	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400" b="0" i="0" u="none" strike="noStrike" cap="none" dirty="0" smtClean="0">
                <a:solidFill>
                  <a:schemeClr val="tx1"/>
                </a:solidFill>
                <a:sym typeface="Calibri"/>
              </a:rPr>
              <a:t>May 16 – Reset Your Health, Reset Your Eating, Reset Your 						Energy, Reset your Life</a:t>
            </a:r>
          </a:p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May 23 -- Acid Reflux 												 </a:t>
            </a:r>
            <a:r>
              <a:rPr lang="en-US" sz="3200" b="1" i="0" u="none" strike="noStrike" cap="none" dirty="0" smtClean="0">
                <a:solidFill>
                  <a:schemeClr val="tx1"/>
                </a:solidFill>
                <a:sym typeface="Calibri"/>
              </a:rPr>
              <a:t>LAST WELLNESS WEBINAR at current link</a:t>
            </a:r>
          </a:p>
          <a:p>
            <a:pPr marL="0" marR="0" lvl="0" indent="0" algn="ctr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Schedule resumes Monday August 15 with new registration link </a:t>
            </a:r>
            <a:r>
              <a:rPr lang="is-IS" sz="2400" b="1" dirty="0" smtClean="0">
                <a:solidFill>
                  <a:schemeClr val="tx1"/>
                </a:solidFill>
                <a:sym typeface="Calibri"/>
              </a:rPr>
              <a:t>… go to Learning From the M</a:t>
            </a: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a</a:t>
            </a:r>
            <a:r>
              <a:rPr lang="is-IS" sz="2400" b="1" dirty="0" smtClean="0">
                <a:solidFill>
                  <a:schemeClr val="tx1"/>
                </a:solidFill>
                <a:sym typeface="Calibri"/>
              </a:rPr>
              <a:t>sters Face Book page for details when we know them.      </a:t>
            </a:r>
            <a:r>
              <a:rPr lang="is-IS" sz="1800" dirty="0" smtClean="0">
                <a:solidFill>
                  <a:schemeClr val="tx1"/>
                </a:solidFill>
                <a:sym typeface="Calibri"/>
              </a:rPr>
              <a:t>becky</a:t>
            </a:r>
            <a:endParaRPr sz="1800" i="0" u="none" strike="noStrike" cap="none" dirty="0">
              <a:solidFill>
                <a:schemeClr val="tx1"/>
              </a:solidFill>
              <a:sym typeface="Calibri"/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457200" y="274128"/>
            <a:ext cx="5435600" cy="48219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4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Monday Wellness Webinars </a:t>
            </a:r>
          </a:p>
        </p:txBody>
      </p:sp>
    </p:spTree>
    <p:extLst>
      <p:ext uri="{BB962C8B-B14F-4D97-AF65-F5344CB8AC3E}">
        <p14:creationId xmlns:p14="http://schemas.microsoft.com/office/powerpoint/2010/main" val="8113673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3467100" cy="765571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Hosting An Event</a:t>
            </a:r>
            <a:endParaRPr lang="en-US" sz="32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71550"/>
            <a:ext cx="7581900" cy="392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56400" y="406400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11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495800" cy="581421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Team Pages and Training	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505" y="914401"/>
            <a:ext cx="8229600" cy="3394472"/>
          </a:xfrm>
        </p:spPr>
        <p:txBody>
          <a:bodyPr/>
          <a:lstStyle/>
          <a:p>
            <a:r>
              <a:rPr lang="en-US" sz="2000" dirty="0" smtClean="0"/>
              <a:t>Utilizing Team pages- recognition, question and answer</a:t>
            </a:r>
          </a:p>
          <a:p>
            <a:r>
              <a:rPr lang="en-US" sz="2000" dirty="0" smtClean="0"/>
              <a:t>24-7 Open Resource</a:t>
            </a:r>
          </a:p>
          <a:p>
            <a:r>
              <a:rPr lang="en-US" sz="2000" dirty="0" smtClean="0"/>
              <a:t>Team Training Live Videos on topics- time management, mindset							</a:t>
            </a:r>
            <a:r>
              <a:rPr lang="en-US" sz="2000" dirty="0" err="1" smtClean="0"/>
              <a:t>katie</a:t>
            </a:r>
            <a:endParaRPr lang="en-US" sz="2000" dirty="0" smtClean="0"/>
          </a:p>
          <a:p>
            <a:endParaRPr lang="en-US" dirty="0"/>
          </a:p>
        </p:txBody>
      </p:sp>
      <p:pic>
        <p:nvPicPr>
          <p:cNvPr id="1026" name="Picture 2" descr="C:\Users\Kathryn\Desktop\social medi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2425700"/>
            <a:ext cx="4785905" cy="258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athryn\Desktop\mindset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2222500"/>
            <a:ext cx="2997200" cy="279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67500" y="368300"/>
            <a:ext cx="151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ashley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71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Connect and build rapport first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Ask to chat/get together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Goal- is to get the conversation OFF of </a:t>
            </a:r>
            <a:r>
              <a:rPr lang="en-US" sz="2400" dirty="0">
                <a:solidFill>
                  <a:schemeClr val="tx1"/>
                </a:solidFill>
              </a:rPr>
              <a:t>F</a:t>
            </a:r>
            <a:r>
              <a:rPr lang="en-US" sz="2400" dirty="0" smtClean="0">
                <a:solidFill>
                  <a:schemeClr val="tx1"/>
                </a:solidFill>
              </a:rPr>
              <a:t>acebook unto the phone or in person  			</a:t>
            </a:r>
            <a:r>
              <a:rPr lang="en-US" sz="2400" dirty="0" err="1" smtClean="0">
                <a:solidFill>
                  <a:schemeClr val="tx1"/>
                </a:solidFill>
              </a:rPr>
              <a:t>ashley</a:t>
            </a:r>
            <a:r>
              <a:rPr lang="en-US" sz="2400" dirty="0" smtClean="0">
                <a:solidFill>
                  <a:schemeClr val="tx1"/>
                </a:solidFill>
              </a:rPr>
              <a:t>			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Using Face Book Messenger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1282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60557"/>
            <a:ext cx="7239000" cy="2734073"/>
          </a:xfrm>
        </p:spPr>
        <p:txBody>
          <a:bodyPr/>
          <a:lstStyle/>
          <a:p>
            <a:pPr marL="0" indent="0">
              <a:buNone/>
            </a:pPr>
            <a:r>
              <a:rPr lang="en-US" sz="2400" i="1" dirty="0" smtClean="0">
                <a:solidFill>
                  <a:schemeClr val="tx1"/>
                </a:solidFill>
              </a:rPr>
              <a:t>Hey _____.  What’s your schedule like this week?  Let’s set up a time to talk / a time to meet –</a:t>
            </a:r>
          </a:p>
          <a:p>
            <a:pPr marL="0" indent="0">
              <a:buNone/>
            </a:pPr>
            <a:r>
              <a:rPr lang="en-US" sz="2400" i="1" dirty="0" smtClean="0">
                <a:solidFill>
                  <a:schemeClr val="tx1"/>
                </a:solidFill>
              </a:rPr>
              <a:t> I have something that I want to share with you / think you need to see. </a:t>
            </a:r>
          </a:p>
          <a:p>
            <a:pPr marL="0" indent="0">
              <a:buNone/>
            </a:pPr>
            <a:r>
              <a:rPr lang="en-US" sz="2400" i="1" dirty="0" smtClean="0">
                <a:solidFill>
                  <a:schemeClr val="tx1"/>
                </a:solidFill>
              </a:rPr>
              <a:t> It’s a new business I started / a new project I’m working on. 						</a:t>
            </a:r>
            <a:r>
              <a:rPr lang="en-US" sz="2400" i="1" dirty="0" err="1" smtClean="0">
                <a:solidFill>
                  <a:schemeClr val="tx1"/>
                </a:solidFill>
              </a:rPr>
              <a:t>katie</a:t>
            </a:r>
            <a:endParaRPr lang="en-US" sz="2400" i="1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404"/>
            <a:ext cx="7937500" cy="67349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Word Track for Messenger --Someone you know well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2136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4024"/>
            <a:ext cx="8229600" cy="3185576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Build rapport first…..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Turn towards work – How’s work / business?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What are you up to nowadays?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I’m reaching out because I’m currently working on a side project and looking to network with people that I know /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I’d love to share with you what I’m doing and see if you or anyone you know comes to mind that may be able to help.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You free to talk this week?  It would be great to catch up either way!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</a:rPr>
              <a:t>katie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3779"/>
            <a:ext cx="5422900" cy="63222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Indirect Approach for Messenger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955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9655"/>
            <a:ext cx="8229600" cy="2924976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>
                <a:solidFill>
                  <a:schemeClr val="tx1"/>
                </a:solidFill>
              </a:rPr>
              <a:t>Hey _____.  Long time no talk to!  How is everything? 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Build </a:t>
            </a:r>
            <a:r>
              <a:rPr lang="en-US" dirty="0">
                <a:solidFill>
                  <a:schemeClr val="tx1"/>
                </a:solidFill>
              </a:rPr>
              <a:t>Rapport – couple of messages catching up (not </a:t>
            </a:r>
            <a:r>
              <a:rPr lang="en-US" dirty="0" smtClean="0">
                <a:solidFill>
                  <a:schemeClr val="tx1"/>
                </a:solidFill>
              </a:rPr>
              <a:t>too </a:t>
            </a:r>
            <a:r>
              <a:rPr lang="en-US" dirty="0">
                <a:solidFill>
                  <a:schemeClr val="tx1"/>
                </a:solidFill>
              </a:rPr>
              <a:t>much / get to the point) 	</a:t>
            </a:r>
          </a:p>
          <a:p>
            <a:r>
              <a:rPr lang="en-US" dirty="0">
                <a:solidFill>
                  <a:schemeClr val="tx1"/>
                </a:solidFill>
              </a:rPr>
              <a:t>   I was thinking about you and just wanted to check back in and see if the timing was any better for us to possibly revisit the opportunity we spoke about before. 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Things </a:t>
            </a:r>
            <a:r>
              <a:rPr lang="en-US" dirty="0">
                <a:solidFill>
                  <a:schemeClr val="tx1"/>
                </a:solidFill>
              </a:rPr>
              <a:t>have been going really well / I’m really excited about what’s happening / I’d love to update you on what’s been going on. 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dirty="0" err="1" smtClean="0">
                <a:solidFill>
                  <a:schemeClr val="tx1"/>
                </a:solidFill>
              </a:rPr>
              <a:t>katie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Checking in Through Face Book </a:t>
            </a:r>
            <a:r>
              <a:rPr lang="en-US" sz="2800" dirty="0"/>
              <a:t>M</a:t>
            </a:r>
            <a:r>
              <a:rPr lang="en-US" sz="2800" dirty="0" smtClean="0"/>
              <a:t>essenger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2841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9467"/>
            <a:ext cx="8229600" cy="3484033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6200" dirty="0" smtClean="0">
                <a:solidFill>
                  <a:schemeClr val="tx1"/>
                </a:solidFill>
              </a:rPr>
              <a:t>Key to our success  is to carry the interest from Facebook to the phone or face-to-face</a:t>
            </a:r>
          </a:p>
          <a:p>
            <a:r>
              <a:rPr lang="en-US" sz="6200" dirty="0" smtClean="0">
                <a:solidFill>
                  <a:schemeClr val="tx1"/>
                </a:solidFill>
              </a:rPr>
              <a:t>Build those relationships!                                                                    </a:t>
            </a:r>
          </a:p>
          <a:p>
            <a:r>
              <a:rPr lang="en-US" sz="6200" dirty="0" smtClean="0">
                <a:solidFill>
                  <a:schemeClr val="tx1"/>
                </a:solidFill>
              </a:rPr>
              <a:t>Individual  meetings</a:t>
            </a:r>
          </a:p>
          <a:p>
            <a:r>
              <a:rPr lang="en-US" sz="6200" dirty="0" smtClean="0">
                <a:solidFill>
                  <a:schemeClr val="tx1"/>
                </a:solidFill>
              </a:rPr>
              <a:t>Skype or facetime if distance is an issue</a:t>
            </a:r>
          </a:p>
          <a:p>
            <a:r>
              <a:rPr lang="en-US" sz="6200" dirty="0" smtClean="0">
                <a:solidFill>
                  <a:schemeClr val="tx1"/>
                </a:solidFill>
              </a:rPr>
              <a:t>Phone call</a:t>
            </a:r>
          </a:p>
          <a:p>
            <a:r>
              <a:rPr lang="en-US" sz="6200" dirty="0" smtClean="0">
                <a:solidFill>
                  <a:schemeClr val="tx1"/>
                </a:solidFill>
              </a:rPr>
              <a:t>3-way health consults</a:t>
            </a:r>
          </a:p>
          <a:p>
            <a:r>
              <a:rPr lang="en-US" sz="6200" dirty="0" smtClean="0">
                <a:solidFill>
                  <a:schemeClr val="tx1"/>
                </a:solidFill>
              </a:rPr>
              <a:t>Follow up often</a:t>
            </a:r>
          </a:p>
          <a:p>
            <a:r>
              <a:rPr lang="en-US" sz="6200" dirty="0" smtClean="0">
                <a:solidFill>
                  <a:schemeClr val="tx1"/>
                </a:solidFill>
              </a:rPr>
              <a:t>Thank you cards</a:t>
            </a:r>
          </a:p>
          <a:p>
            <a:r>
              <a:rPr lang="en-US" sz="6200" dirty="0" smtClean="0">
                <a:solidFill>
                  <a:schemeClr val="tx1"/>
                </a:solidFill>
              </a:rPr>
              <a:t>Samples								</a:t>
            </a:r>
            <a:r>
              <a:rPr lang="en-US" sz="6200" dirty="0" err="1" smtClean="0">
                <a:solidFill>
                  <a:schemeClr val="tx1"/>
                </a:solidFill>
              </a:rPr>
              <a:t>ashley</a:t>
            </a:r>
            <a:endParaRPr lang="en-US" sz="6200" dirty="0" smtClean="0">
              <a:solidFill>
                <a:schemeClr val="tx1"/>
              </a:solidFill>
            </a:endParaRPr>
          </a:p>
          <a:p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0268"/>
            <a:ext cx="8229600" cy="110066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>
              <a:tabLst>
                <a:tab pos="5427663" algn="l"/>
              </a:tabLst>
            </a:pPr>
            <a:r>
              <a:rPr lang="en-US" sz="2800" dirty="0" smtClean="0"/>
              <a:t>SOCIAL MEDIA- Allows us to CONNECT with people BUT take it OFFLINE to invite/present.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4229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3300"/>
            <a:ext cx="7823200" cy="4140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Let’s familiarize ourselves with all the social media options .. </a:t>
            </a:r>
            <a:r>
              <a:rPr lang="en-US" dirty="0" err="1">
                <a:solidFill>
                  <a:schemeClr val="tx1"/>
                </a:solidFill>
              </a:rPr>
              <a:t>FaceBook</a:t>
            </a:r>
            <a:r>
              <a:rPr lang="en-US" dirty="0">
                <a:solidFill>
                  <a:schemeClr val="tx1"/>
                </a:solidFill>
              </a:rPr>
              <a:t> events, Face Book </a:t>
            </a:r>
            <a:r>
              <a:rPr lang="en-US" dirty="0" smtClean="0">
                <a:solidFill>
                  <a:schemeClr val="tx1"/>
                </a:solidFill>
              </a:rPr>
              <a:t>posts, </a:t>
            </a:r>
            <a:r>
              <a:rPr lang="en-US" dirty="0">
                <a:solidFill>
                  <a:schemeClr val="tx1"/>
                </a:solidFill>
              </a:rPr>
              <a:t>Face Book LIVE, </a:t>
            </a:r>
            <a:r>
              <a:rPr lang="en-US" dirty="0" err="1">
                <a:solidFill>
                  <a:schemeClr val="tx1"/>
                </a:solidFill>
              </a:rPr>
              <a:t>FaceBook</a:t>
            </a:r>
            <a:r>
              <a:rPr lang="en-US" dirty="0">
                <a:solidFill>
                  <a:schemeClr val="tx1"/>
                </a:solidFill>
              </a:rPr>
              <a:t> Messenger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Team up with 1 or 2 other leaders and create a Face Book event.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Schedule a Face Book event in the next 2 weeks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Begin the invitation process 1 week before with posts, individual messaging and phone calls.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Begin posting in social media 2 times a week.( 80% personal. 20% Shaklee 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Identify 5 people to invite to an event or appointment using Face Book messenger. </a:t>
            </a: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604"/>
            <a:ext cx="7653867" cy="5930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Action Steps– Session 6 FB as a Magnet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4083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56" y="0"/>
            <a:ext cx="9294209" cy="52527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7217" y="1367725"/>
            <a:ext cx="6172242" cy="110251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100" dirty="0" smtClean="0"/>
              <a:t>Shaklee Special Cash for Orlando Global Conference Incentive 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1313" y="2653763"/>
            <a:ext cx="6461044" cy="2344633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Accumulate 20 Sponsoring Points in any one month April through June 30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Receive 1 share of $30,000 ( worth at least $100 / share)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Accumulate 35 points in any one month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Receive 2 shares !    </a:t>
            </a:r>
            <a:r>
              <a:rPr lang="en-US" dirty="0" err="1" smtClean="0">
                <a:solidFill>
                  <a:schemeClr val="tx1"/>
                </a:solidFill>
              </a:rPr>
              <a:t>becky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96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851" y="-48362"/>
            <a:ext cx="5030149" cy="5191861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4113851" y="175328"/>
            <a:ext cx="1613440" cy="1190468"/>
          </a:xfrm>
          <a:prstGeom prst="ellipse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318" y="255988"/>
            <a:ext cx="2869082" cy="2911149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 smtClean="0"/>
              <a:t>Journey to Executive Coordinator</a:t>
            </a:r>
            <a:br>
              <a:rPr lang="en-US" sz="3600" dirty="0" smtClean="0"/>
            </a:br>
            <a:r>
              <a:rPr lang="en-US" sz="2700" dirty="0" smtClean="0"/>
              <a:t>A Study of Leadership, Personal Development and People</a:t>
            </a:r>
            <a:endParaRPr lang="en-US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318" y="3193930"/>
            <a:ext cx="3473909" cy="153047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Session 6  May 19 , 2016</a:t>
            </a:r>
          </a:p>
          <a:p>
            <a:r>
              <a:rPr lang="en-US" sz="2800" dirty="0" err="1" smtClean="0">
                <a:solidFill>
                  <a:schemeClr val="tx1"/>
                </a:solidFill>
              </a:rPr>
              <a:t>FaceBook</a:t>
            </a:r>
            <a:r>
              <a:rPr lang="en-US" sz="2800" dirty="0" smtClean="0">
                <a:solidFill>
                  <a:schemeClr val="tx1"/>
                </a:solidFill>
              </a:rPr>
              <a:t> as a Magnet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For Business Partners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36533" y="3851155"/>
            <a:ext cx="1018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Senior</a:t>
            </a:r>
          </a:p>
          <a:p>
            <a:r>
              <a:rPr lang="en-US" dirty="0" smtClean="0"/>
              <a:t>Director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94679" y="2243807"/>
            <a:ext cx="1463315" cy="92333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Senior</a:t>
            </a:r>
          </a:p>
          <a:p>
            <a:r>
              <a:rPr lang="en-US" dirty="0" smtClean="0"/>
              <a:t>Coordinator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13425" y="1600059"/>
            <a:ext cx="1896533" cy="1107996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Executive</a:t>
            </a:r>
          </a:p>
          <a:p>
            <a:pPr algn="ctr"/>
            <a:r>
              <a:rPr lang="en-US" sz="2400" b="1" dirty="0" smtClean="0"/>
              <a:t>Coordinator!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78873" y="3074804"/>
            <a:ext cx="1311463" cy="104570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78873" y="3481823"/>
            <a:ext cx="131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56400" y="124231"/>
            <a:ext cx="1567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</a:p>
          <a:p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13851" y="255988"/>
            <a:ext cx="1504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Senior</a:t>
            </a:r>
          </a:p>
          <a:p>
            <a:pPr algn="ctr"/>
            <a:r>
              <a:rPr lang="en-US" dirty="0" smtClean="0"/>
              <a:t>Executive</a:t>
            </a:r>
          </a:p>
          <a:p>
            <a:pPr algn="ctr"/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62399" y="4724400"/>
            <a:ext cx="1492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63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220573" y="193768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Training Team 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5406450" y="2521152"/>
            <a:ext cx="1822458" cy="8690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Executive Coordinator</a:t>
            </a:r>
          </a:p>
          <a:p>
            <a:pPr marL="0" marR="0" lvl="0" indent="0" algn="l" rtl="0">
              <a:lnSpc>
                <a:spcPct val="9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Ashley McDonald</a:t>
            </a:r>
          </a:p>
        </p:txBody>
      </p:sp>
      <p:pic>
        <p:nvPicPr>
          <p:cNvPr id="126" name="Shape 1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8057" y="3565950"/>
            <a:ext cx="1395384" cy="1577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04" y="3653569"/>
            <a:ext cx="1255558" cy="1489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" y="1116050"/>
            <a:ext cx="980700" cy="14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9873" y="1048150"/>
            <a:ext cx="980700" cy="14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72100" y="1059675"/>
            <a:ext cx="980700" cy="1461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42" y="1053684"/>
            <a:ext cx="1119491" cy="1461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15714" y="1054057"/>
            <a:ext cx="1101300" cy="153973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3484578" y="4046685"/>
            <a:ext cx="2910335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Master Coordinators      Barb Lagoni &amp; Jo Coogan</a:t>
            </a:r>
          </a:p>
        </p:txBody>
      </p:sp>
      <p:sp>
        <p:nvSpPr>
          <p:cNvPr id="134" name="Shape 134"/>
          <p:cNvSpPr/>
          <p:nvPr/>
        </p:nvSpPr>
        <p:spPr>
          <a:xfrm>
            <a:off x="7180064" y="2589350"/>
            <a:ext cx="195573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135" name="Shape 135"/>
          <p:cNvSpPr/>
          <p:nvPr/>
        </p:nvSpPr>
        <p:spPr>
          <a:xfrm>
            <a:off x="3582941" y="2642618"/>
            <a:ext cx="1823508" cy="923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Senior Executive Coordinator   Katie Odom</a:t>
            </a:r>
          </a:p>
        </p:txBody>
      </p:sp>
      <p:sp>
        <p:nvSpPr>
          <p:cNvPr id="136" name="Shape 136"/>
          <p:cNvSpPr/>
          <p:nvPr/>
        </p:nvSpPr>
        <p:spPr>
          <a:xfrm>
            <a:off x="1872352" y="2453241"/>
            <a:ext cx="1612223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Executive Coordinator Lisa Anderson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195376" y="2593791"/>
            <a:ext cx="1676978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Harper Guerra</a:t>
            </a:r>
          </a:p>
        </p:txBody>
      </p:sp>
    </p:spTree>
    <p:extLst>
      <p:ext uri="{BB962C8B-B14F-4D97-AF65-F5344CB8AC3E}">
        <p14:creationId xmlns:p14="http://schemas.microsoft.com/office/powerpoint/2010/main" val="22288593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64854"/>
            <a:ext cx="8229600" cy="3630479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2013  Lagoni group added 1 Director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2014  added 4 new Directors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2015  added 19 new Directors</a:t>
            </a:r>
            <a:r>
              <a:rPr lang="en-US" sz="2000" dirty="0" smtClean="0">
                <a:solidFill>
                  <a:schemeClr val="tx1"/>
                </a:solidFill>
              </a:rPr>
              <a:t>   ..    And with the vast majority of them, Face Book played a significant role in their deciding to develop their own Shaklee business and be part of their Shaklee team.  ( 8 under Odom group)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Today we will explore how to use </a:t>
            </a:r>
            <a:r>
              <a:rPr lang="en-US" dirty="0" err="1" smtClean="0">
                <a:solidFill>
                  <a:schemeClr val="tx1"/>
                </a:solidFill>
              </a:rPr>
              <a:t>FaceBook</a:t>
            </a:r>
            <a:r>
              <a:rPr lang="en-US" dirty="0" smtClean="0">
                <a:solidFill>
                  <a:schemeClr val="tx1"/>
                </a:solidFill>
              </a:rPr>
              <a:t> to help others see a picture of what our lives are like with a Shaklee business integrated into them .. 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And what perks we enjoy</a:t>
            </a:r>
            <a:r>
              <a:rPr lang="is-IS" dirty="0" smtClean="0">
                <a:solidFill>
                  <a:schemeClr val="tx1"/>
                </a:solidFill>
              </a:rPr>
              <a:t>…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T</a:t>
            </a:r>
            <a:r>
              <a:rPr lang="is-IS" sz="2000" dirty="0" smtClean="0">
                <a:solidFill>
                  <a:schemeClr val="tx1"/>
                </a:solidFill>
              </a:rPr>
              <a:t>he welcoming, supportive , encouraging, talented community we get to be part of ...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</a:t>
            </a:r>
            <a:r>
              <a:rPr lang="is-IS" dirty="0" smtClean="0">
                <a:solidFill>
                  <a:schemeClr val="tx1"/>
                </a:solidFill>
              </a:rPr>
              <a:t>nd what possibilities may be awaiting them.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7604"/>
            <a:ext cx="8229600" cy="857250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Objectives Session 6</a:t>
            </a:r>
            <a:br>
              <a:rPr lang="en-US" sz="2400" dirty="0" smtClean="0"/>
            </a:br>
            <a:r>
              <a:rPr lang="en-US" sz="2400" dirty="0" err="1" smtClean="0"/>
              <a:t>FaceBook</a:t>
            </a:r>
            <a:r>
              <a:rPr lang="en-US" sz="2400" dirty="0" smtClean="0"/>
              <a:t> as a Magnet for Business Partners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0947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42900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Social Media as a Magnet for  Business Partners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15" y="1892940"/>
            <a:ext cx="3886200" cy="2348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49" y="1892941"/>
            <a:ext cx="4038600" cy="2348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848599" y="4572000"/>
            <a:ext cx="893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katie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5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48868"/>
            <a:ext cx="8229600" cy="3745764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4 out of my 5 first level directors came from FB &amp; 8 active distributors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Last month alone, 18K of my 25K OV was technically from FB 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2500PGV/5500PGV was from FB customers 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FB has made it possible for me in several walks of my business to always stay growing &amp; bringing new &amp; unexpected people onto my team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5900" y="175768"/>
            <a:ext cx="8229600" cy="6731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Facebook Growth Testimony </a:t>
            </a:r>
            <a:br>
              <a:rPr lang="en-US" sz="3600" dirty="0" smtClean="0"/>
            </a:br>
            <a:r>
              <a:rPr lang="en-US" sz="1700" dirty="0" smtClean="0"/>
              <a:t>Ashley McDonald </a:t>
            </a:r>
            <a:endParaRPr lang="en-US" sz="17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852" y="3594100"/>
            <a:ext cx="2324668" cy="1549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966" y="3467100"/>
            <a:ext cx="1676400" cy="167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40" y="3454400"/>
            <a:ext cx="1676400" cy="167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1440" y="3009900"/>
            <a:ext cx="1417886" cy="2133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73812" y="3111500"/>
            <a:ext cx="17063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dirty="0" smtClean="0"/>
              <a:t>Rachel Tabor </a:t>
            </a:r>
          </a:p>
          <a:p>
            <a:r>
              <a:rPr lang="en-US" sz="1500" dirty="0" smtClean="0"/>
              <a:t>Senior Coordinator </a:t>
            </a:r>
            <a:endParaRPr lang="en-US" sz="1500" dirty="0"/>
          </a:p>
        </p:txBody>
      </p:sp>
      <p:sp>
        <p:nvSpPr>
          <p:cNvPr id="9" name="TextBox 8"/>
          <p:cNvSpPr txBox="1"/>
          <p:nvPr/>
        </p:nvSpPr>
        <p:spPr>
          <a:xfrm>
            <a:off x="3746500" y="2971800"/>
            <a:ext cx="10497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/>
              <a:t>Megan Ray</a:t>
            </a:r>
          </a:p>
          <a:p>
            <a:pPr algn="ctr"/>
            <a:r>
              <a:rPr lang="en-US" sz="1500" dirty="0" smtClean="0"/>
              <a:t>Director </a:t>
            </a:r>
            <a:endParaRPr lang="en-US" sz="1500" dirty="0"/>
          </a:p>
        </p:txBody>
      </p:sp>
      <p:sp>
        <p:nvSpPr>
          <p:cNvPr id="10" name="TextBox 9"/>
          <p:cNvSpPr txBox="1"/>
          <p:nvPr/>
        </p:nvSpPr>
        <p:spPr>
          <a:xfrm>
            <a:off x="2299271" y="2521633"/>
            <a:ext cx="11900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/>
              <a:t>Brandi Rush</a:t>
            </a:r>
          </a:p>
          <a:p>
            <a:pPr algn="ctr"/>
            <a:r>
              <a:rPr lang="en-US" sz="1500" dirty="0" err="1" smtClean="0"/>
              <a:t>Sr</a:t>
            </a:r>
            <a:r>
              <a:rPr lang="en-US" sz="1500" dirty="0" smtClean="0"/>
              <a:t> Director </a:t>
            </a:r>
            <a:endParaRPr lang="en-US" sz="1500" dirty="0"/>
          </a:p>
        </p:txBody>
      </p:sp>
      <p:sp>
        <p:nvSpPr>
          <p:cNvPr id="11" name="TextBox 10"/>
          <p:cNvSpPr txBox="1"/>
          <p:nvPr/>
        </p:nvSpPr>
        <p:spPr>
          <a:xfrm>
            <a:off x="647700" y="2964765"/>
            <a:ext cx="12211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/>
              <a:t>Tiffany Wood</a:t>
            </a:r>
          </a:p>
          <a:p>
            <a:pPr algn="ctr"/>
            <a:r>
              <a:rPr lang="en-US" sz="1500" dirty="0" smtClean="0"/>
              <a:t>Director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411796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22136</TotalTime>
  <Words>1347</Words>
  <Application>Microsoft Office PowerPoint</Application>
  <PresentationFormat>On-screen Show (16:9)</PresentationFormat>
  <Paragraphs>233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Calibri</vt:lpstr>
      <vt:lpstr>Office Theme</vt:lpstr>
      <vt:lpstr>PowerPoint Presentation</vt:lpstr>
      <vt:lpstr>PowerPoint Presentation</vt:lpstr>
      <vt:lpstr>Monday Wellness Webinars </vt:lpstr>
      <vt:lpstr>Shaklee Special Cash for Orlando Global Conference Incentive </vt:lpstr>
      <vt:lpstr>Journey to Executive Coordinator A Study of Leadership, Personal Development and People</vt:lpstr>
      <vt:lpstr>Our Training Team </vt:lpstr>
      <vt:lpstr>Objectives Session 6 FaceBook as a Magnet for Business Partners</vt:lpstr>
      <vt:lpstr>Social Media as a Magnet for  Business Partners</vt:lpstr>
      <vt:lpstr>Facebook Growth Testimony  Ashley McDonald </vt:lpstr>
      <vt:lpstr>The Power of Social Media</vt:lpstr>
      <vt:lpstr>Social Media is a tool to CONNECT</vt:lpstr>
      <vt:lpstr> Social Media Guidelines</vt:lpstr>
      <vt:lpstr> Be Consistent on Posting in Social Media  </vt:lpstr>
      <vt:lpstr>Market Yourself</vt:lpstr>
      <vt:lpstr>PowerPoint Presentation</vt:lpstr>
      <vt:lpstr>Living your life out loud</vt:lpstr>
      <vt:lpstr>PowerPoint Presentation</vt:lpstr>
      <vt:lpstr>Show your lifestyle</vt:lpstr>
      <vt:lpstr>   Make Graphics Educational  Rhonna Collage Pic Collage PicLab PicArt     ashley</vt:lpstr>
      <vt:lpstr>Customer Group </vt:lpstr>
      <vt:lpstr>PowerPoint Presentation</vt:lpstr>
      <vt:lpstr>Create Curiosity in Your Posts Vs. Raising Resistance </vt:lpstr>
      <vt:lpstr>PowerPoint Presentation</vt:lpstr>
      <vt:lpstr>  Educate  </vt:lpstr>
      <vt:lpstr>Share Stories: Testimonials  Customers Tag you in their testimonials </vt:lpstr>
      <vt:lpstr>Facebook Live</vt:lpstr>
      <vt:lpstr>PowerPoint Presentation</vt:lpstr>
      <vt:lpstr>Facebook Live- Sarah Galbreth</vt:lpstr>
      <vt:lpstr>Facebook Events</vt:lpstr>
      <vt:lpstr>Hosting An Event</vt:lpstr>
      <vt:lpstr>Team Pages and Training </vt:lpstr>
      <vt:lpstr>Using Face Book Messenger </vt:lpstr>
      <vt:lpstr>Word Track for Messenger --Someone you know well</vt:lpstr>
      <vt:lpstr>Indirect Approach for Messenger </vt:lpstr>
      <vt:lpstr>Checking in Through Face Book Messenger</vt:lpstr>
      <vt:lpstr>SOCIAL MEDIA- Allows us to CONNECT with people BUT take it OFFLINE to invite/present.</vt:lpstr>
      <vt:lpstr>Action Steps– Session 6 FB as a Magnet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Journey to Executive Coordinator</dc:title>
  <dc:creator>Barbara Lagoni</dc:creator>
  <cp:lastModifiedBy>Rebecca Choate</cp:lastModifiedBy>
  <cp:revision>177</cp:revision>
  <cp:lastPrinted>2016-05-19T03:13:53Z</cp:lastPrinted>
  <dcterms:created xsi:type="dcterms:W3CDTF">2016-02-13T21:09:56Z</dcterms:created>
  <dcterms:modified xsi:type="dcterms:W3CDTF">2016-05-19T03:14:00Z</dcterms:modified>
</cp:coreProperties>
</file>