
<file path=[Content_Types].xml><?xml version="1.0" encoding="utf-8"?>
<Types xmlns="http://schemas.openxmlformats.org/package/2006/content-types">
  <Default Extension="xml" ContentType="application/xml"/>
  <Default Extension="jpe" ContentType="image/jpeg"/>
  <Default Extension="jpeg" ContentType="image/jpeg"/>
  <Default Extension="jpg" ContentType="image/jpeg"/>
  <Default Extension="rels" ContentType="application/vnd.openxmlformats-package.relationships+xml"/>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0"/>
  </p:notesMasterIdLst>
  <p:handoutMasterIdLst>
    <p:handoutMasterId r:id="rId51"/>
  </p:handoutMasterIdLst>
  <p:sldIdLst>
    <p:sldId id="295" r:id="rId2"/>
    <p:sldId id="296" r:id="rId3"/>
    <p:sldId id="297" r:id="rId4"/>
    <p:sldId id="302" r:id="rId5"/>
    <p:sldId id="303" r:id="rId6"/>
    <p:sldId id="371" r:id="rId7"/>
    <p:sldId id="372" r:id="rId8"/>
    <p:sldId id="373" r:id="rId9"/>
    <p:sldId id="374" r:id="rId10"/>
    <p:sldId id="375" r:id="rId11"/>
    <p:sldId id="376" r:id="rId12"/>
    <p:sldId id="256" r:id="rId13"/>
    <p:sldId id="304" r:id="rId14"/>
    <p:sldId id="289" r:id="rId15"/>
    <p:sldId id="347" r:id="rId16"/>
    <p:sldId id="321" r:id="rId17"/>
    <p:sldId id="322" r:id="rId18"/>
    <p:sldId id="344" r:id="rId19"/>
    <p:sldId id="345" r:id="rId20"/>
    <p:sldId id="346" r:id="rId21"/>
    <p:sldId id="353" r:id="rId22"/>
    <p:sldId id="354" r:id="rId23"/>
    <p:sldId id="355" r:id="rId24"/>
    <p:sldId id="356" r:id="rId25"/>
    <p:sldId id="357" r:id="rId26"/>
    <p:sldId id="358" r:id="rId27"/>
    <p:sldId id="359" r:id="rId28"/>
    <p:sldId id="332" r:id="rId29"/>
    <p:sldId id="363" r:id="rId30"/>
    <p:sldId id="364" r:id="rId31"/>
    <p:sldId id="339" r:id="rId32"/>
    <p:sldId id="366" r:id="rId33"/>
    <p:sldId id="336" r:id="rId34"/>
    <p:sldId id="368" r:id="rId35"/>
    <p:sldId id="370" r:id="rId36"/>
    <p:sldId id="333" r:id="rId37"/>
    <p:sldId id="343" r:id="rId38"/>
    <p:sldId id="349" r:id="rId39"/>
    <p:sldId id="350" r:id="rId40"/>
    <p:sldId id="323" r:id="rId41"/>
    <p:sldId id="351" r:id="rId42"/>
    <p:sldId id="352" r:id="rId43"/>
    <p:sldId id="313" r:id="rId44"/>
    <p:sldId id="309" r:id="rId45"/>
    <p:sldId id="310" r:id="rId46"/>
    <p:sldId id="338" r:id="rId47"/>
    <p:sldId id="311" r:id="rId48"/>
    <p:sldId id="281" r:id="rId49"/>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87"/>
    <a:srgbClr val="FFFAB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165" d="100"/>
          <a:sy n="165" d="100"/>
        </p:scale>
        <p:origin x="664"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E92BBF62-0C47-6E4C-82B9-154BDCE0A1A3}" type="datetimeFigureOut">
              <a:rPr lang="en-US" smtClean="0"/>
              <a:t>5/14/16</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DA01E773-80C3-AF4F-B873-2D450AB2AE68}" type="slidenum">
              <a:rPr lang="en-US" smtClean="0"/>
              <a:t>‹#›</a:t>
            </a:fld>
            <a:endParaRPr lang="en-US"/>
          </a:p>
        </p:txBody>
      </p:sp>
    </p:spTree>
    <p:extLst>
      <p:ext uri="{BB962C8B-B14F-4D97-AF65-F5344CB8AC3E}">
        <p14:creationId xmlns:p14="http://schemas.microsoft.com/office/powerpoint/2010/main" val="733407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5BF66D18-E5BC-CF4A-AC0C-BAB8C8267B32}" type="datetimeFigureOut">
              <a:rPr lang="en-US" smtClean="0"/>
              <a:t>5/14/16</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B2A407D1-7675-4B4C-B7BB-FBAAAEE09101}" type="slidenum">
              <a:rPr lang="en-US" smtClean="0"/>
              <a:t>‹#›</a:t>
            </a:fld>
            <a:endParaRPr lang="en-US"/>
          </a:p>
        </p:txBody>
      </p:sp>
    </p:spTree>
    <p:extLst>
      <p:ext uri="{BB962C8B-B14F-4D97-AF65-F5344CB8AC3E}">
        <p14:creationId xmlns:p14="http://schemas.microsoft.com/office/powerpoint/2010/main" val="39873999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8059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608700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discussed events and activities that generate PV</a:t>
            </a:r>
          </a:p>
          <a:p>
            <a:endParaRPr lang="en-US" dirty="0" smtClean="0"/>
          </a:p>
          <a:p>
            <a:r>
              <a:rPr lang="en-US" dirty="0" smtClean="0"/>
              <a:t>Next we generate PV with follow up and servicing customers</a:t>
            </a:r>
          </a:p>
          <a:p>
            <a:endParaRPr lang="en-US" dirty="0"/>
          </a:p>
        </p:txBody>
      </p:sp>
      <p:sp>
        <p:nvSpPr>
          <p:cNvPr id="4" name="Slide Number Placeholder 3"/>
          <p:cNvSpPr>
            <a:spLocks noGrp="1"/>
          </p:cNvSpPr>
          <p:nvPr>
            <p:ph type="sldNum" sz="quarter" idx="10"/>
          </p:nvPr>
        </p:nvSpPr>
        <p:spPr/>
        <p:txBody>
          <a:bodyPr/>
          <a:lstStyle/>
          <a:p>
            <a:fld id="{CB226636-578C-1849-8FBC-A12DC471C883}" type="slidenum">
              <a:rPr lang="en-US" smtClean="0"/>
              <a:t>27</a:t>
            </a:fld>
            <a:endParaRPr lang="en-US"/>
          </a:p>
        </p:txBody>
      </p:sp>
    </p:spTree>
    <p:extLst>
      <p:ext uri="{BB962C8B-B14F-4D97-AF65-F5344CB8AC3E}">
        <p14:creationId xmlns:p14="http://schemas.microsoft.com/office/powerpoint/2010/main" val="756596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16" name="Shape 116"/>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996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899364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271587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598855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8878307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57200" y="205979"/>
            <a:ext cx="8229600" cy="438864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21920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5/14/16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47970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5F8B96-DCF3-6847-8731-62B5C65B3CD8}" type="datetimeFigureOut">
              <a:rPr lang="en-US" smtClean="0"/>
              <a:t>5/14/16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333939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5F8B96-DCF3-6847-8731-62B5C65B3CD8}" type="datetimeFigureOut">
              <a:rPr lang="en-US" smtClean="0"/>
              <a:t>5/14/16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1563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5F8B96-DCF3-6847-8731-62B5C65B3CD8}" type="datetimeFigureOut">
              <a:rPr lang="en-US" smtClean="0"/>
              <a:t>5/14/16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86450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5F8B96-DCF3-6847-8731-62B5C65B3CD8}" type="datetimeFigureOut">
              <a:rPr lang="en-US" smtClean="0"/>
              <a:t>5/14/16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71753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5F8B96-DCF3-6847-8731-62B5C65B3CD8}" type="datetimeFigureOut">
              <a:rPr lang="en-US" smtClean="0"/>
              <a:t>5/14/16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32677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55524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5/14/16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1615005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F5F8B96-DCF3-6847-8731-62B5C65B3CD8}" type="datetimeFigureOut">
              <a:rPr lang="en-US" smtClean="0"/>
              <a:t>5/14/16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A062802-11E4-6F43-8D7E-B35662CCCD6D}" type="slidenum">
              <a:rPr lang="en-US" smtClean="0"/>
              <a:t>‹#›</a:t>
            </a:fld>
            <a:endParaRPr lang="en-US"/>
          </a:p>
        </p:txBody>
      </p:sp>
    </p:spTree>
    <p:extLst>
      <p:ext uri="{BB962C8B-B14F-4D97-AF65-F5344CB8AC3E}">
        <p14:creationId xmlns:p14="http://schemas.microsoft.com/office/powerpoint/2010/main" val="26095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4.png"/><Relationship Id="rId7" Type="http://schemas.openxmlformats.org/officeDocument/2006/relationships/image" Target="../media/image15.jpg"/><Relationship Id="rId8" Type="http://schemas.openxmlformats.org/officeDocument/2006/relationships/image" Target="../media/image16.jpg"/><Relationship Id="rId9"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jpeg"/><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eg"/><Relationship Id="rId3" Type="http://schemas.openxmlformats.org/officeDocument/2006/relationships/image" Target="../media/image2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12.xml"/><Relationship Id="rId2"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5.wmf"/><Relationship Id="rId4" Type="http://schemas.openxmlformats.org/officeDocument/2006/relationships/image" Target="../media/image36.jpe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1"/>
            <a:ext cx="9144000" cy="5143499"/>
          </a:xfrm>
          <a:prstGeom prst="rect">
            <a:avLst/>
          </a:prstGeom>
        </p:spPr>
      </p:pic>
      <p:sp>
        <p:nvSpPr>
          <p:cNvPr id="2" name="TextBox 1"/>
          <p:cNvSpPr txBox="1"/>
          <p:nvPr/>
        </p:nvSpPr>
        <p:spPr>
          <a:xfrm>
            <a:off x="3200399" y="1473200"/>
            <a:ext cx="3200401" cy="2554545"/>
          </a:xfrm>
          <a:prstGeom prst="rect">
            <a:avLst/>
          </a:prstGeom>
          <a:solidFill>
            <a:srgbClr val="FEFFCB"/>
          </a:solidFill>
        </p:spPr>
        <p:txBody>
          <a:bodyPr wrap="square" rtlCol="0">
            <a:spAutoFit/>
          </a:bodyPr>
          <a:lstStyle/>
          <a:p>
            <a:pPr algn="ctr"/>
            <a:r>
              <a:rPr lang="en-US" sz="2800" dirty="0" smtClean="0"/>
              <a:t> The Best Project you will ever work on is …</a:t>
            </a:r>
          </a:p>
          <a:p>
            <a:endParaRPr lang="en-US" sz="2800" dirty="0" smtClean="0"/>
          </a:p>
          <a:p>
            <a:r>
              <a:rPr lang="en-US" sz="4800" dirty="0" smtClean="0"/>
              <a:t>		</a:t>
            </a:r>
            <a:endParaRPr lang="en-US" sz="4800" dirty="0"/>
          </a:p>
        </p:txBody>
      </p:sp>
      <p:sp>
        <p:nvSpPr>
          <p:cNvPr id="5" name="TextBox 4"/>
          <p:cNvSpPr txBox="1"/>
          <p:nvPr/>
        </p:nvSpPr>
        <p:spPr>
          <a:xfrm>
            <a:off x="3994665" y="2953841"/>
            <a:ext cx="1659467" cy="769441"/>
          </a:xfrm>
          <a:prstGeom prst="rect">
            <a:avLst/>
          </a:prstGeom>
          <a:solidFill>
            <a:srgbClr val="FFFABD"/>
          </a:solidFill>
        </p:spPr>
        <p:txBody>
          <a:bodyPr wrap="square" rtlCol="0">
            <a:spAutoFit/>
          </a:bodyPr>
          <a:lstStyle/>
          <a:p>
            <a:r>
              <a:rPr lang="en-US" sz="4400" dirty="0" smtClean="0"/>
              <a:t> YOU!</a:t>
            </a:r>
            <a:endParaRPr lang="en-US" sz="4400" dirty="0"/>
          </a:p>
        </p:txBody>
      </p:sp>
    </p:spTree>
    <p:extLst>
      <p:ext uri="{BB962C8B-B14F-4D97-AF65-F5344CB8AC3E}">
        <p14:creationId xmlns:p14="http://schemas.microsoft.com/office/powerpoint/2010/main" val="63120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30473" cy="5143500"/>
          </a:xfrm>
          <a:prstGeom prst="rect">
            <a:avLst/>
          </a:prstGeom>
        </p:spPr>
      </p:pic>
    </p:spTree>
    <p:extLst>
      <p:ext uri="{BB962C8B-B14F-4D97-AF65-F5344CB8AC3E}">
        <p14:creationId xmlns:p14="http://schemas.microsoft.com/office/powerpoint/2010/main" val="17608340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These professionals are being asked for supplement/product recommendations on a regular basis</a:t>
            </a:r>
          </a:p>
          <a:p>
            <a:r>
              <a:rPr lang="en-US" dirty="0"/>
              <a:t>They want to recommend products that they can trust and that will be safe and effective for their clients…their reputation is important</a:t>
            </a:r>
          </a:p>
          <a:p>
            <a:r>
              <a:rPr lang="en-US" dirty="0"/>
              <a:t>Don’t know who to trust…….that’s where WE come in</a:t>
            </a:r>
            <a:r>
              <a:rPr lang="en-US" dirty="0" smtClean="0"/>
              <a:t>!</a:t>
            </a:r>
            <a:endParaRPr lang="en-US" dirty="0"/>
          </a:p>
          <a:p>
            <a:r>
              <a:rPr lang="en-US" dirty="0"/>
              <a:t>We can also offer support and ease of sharing Shaklee products with their community……sample tables, website etc</a:t>
            </a:r>
            <a:r>
              <a:rPr lang="en-US" dirty="0" smtClean="0"/>
              <a:t>…							</a:t>
            </a:r>
            <a:r>
              <a:rPr lang="en-US" dirty="0" err="1" smtClean="0"/>
              <a:t>lisa</a:t>
            </a:r>
            <a:endParaRPr lang="en-US" dirty="0"/>
          </a:p>
        </p:txBody>
      </p:sp>
      <p:sp>
        <p:nvSpPr>
          <p:cNvPr id="2" name="Title 1"/>
          <p:cNvSpPr>
            <a:spLocks noGrp="1"/>
          </p:cNvSpPr>
          <p:nvPr>
            <p:ph type="title"/>
          </p:nvPr>
        </p:nvSpPr>
        <p:spPr>
          <a:ln>
            <a:solidFill>
              <a:schemeClr val="tx1"/>
            </a:solidFill>
          </a:ln>
        </p:spPr>
        <p:txBody>
          <a:bodyPr>
            <a:normAutofit fontScale="90000"/>
          </a:bodyPr>
          <a:lstStyle/>
          <a:p>
            <a:pPr algn="ctr"/>
            <a:r>
              <a:rPr lang="en-US" sz="3100" dirty="0"/>
              <a:t>A Perfect match for the small health focused business!</a:t>
            </a:r>
          </a:p>
        </p:txBody>
      </p:sp>
    </p:spTree>
    <p:extLst>
      <p:ext uri="{BB962C8B-B14F-4D97-AF65-F5344CB8AC3E}">
        <p14:creationId xmlns:p14="http://schemas.microsoft.com/office/powerpoint/2010/main" val="9438153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13851" y="-48362"/>
            <a:ext cx="5030149" cy="5191861"/>
          </a:xfrm>
          <a:prstGeom prst="rect">
            <a:avLst/>
          </a:prstGeom>
        </p:spPr>
      </p:pic>
      <p:sp>
        <p:nvSpPr>
          <p:cNvPr id="14" name="Oval 13"/>
          <p:cNvSpPr/>
          <p:nvPr/>
        </p:nvSpPr>
        <p:spPr>
          <a:xfrm>
            <a:off x="4113851" y="175328"/>
            <a:ext cx="1613440" cy="1190468"/>
          </a:xfrm>
          <a:prstGeom prst="ellipse">
            <a:avLst/>
          </a:prstGeom>
          <a:solidFill>
            <a:srgbClr val="FFFF00"/>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1318" y="255988"/>
            <a:ext cx="2869082" cy="2911149"/>
          </a:xfrm>
          <a:ln>
            <a:solidFill>
              <a:schemeClr val="tx1"/>
            </a:solidFill>
          </a:ln>
        </p:spPr>
        <p:txBody>
          <a:bodyPr>
            <a:normAutofit fontScale="90000"/>
          </a:bodyPr>
          <a:lstStyle/>
          <a:p>
            <a:r>
              <a:rPr lang="en-US" sz="3600" dirty="0" smtClean="0"/>
              <a:t>Journey to Executive Coordinator</a:t>
            </a:r>
            <a:br>
              <a:rPr lang="en-US" sz="3600" dirty="0" smtClean="0"/>
            </a:br>
            <a:r>
              <a:rPr lang="en-US" sz="2700" dirty="0" smtClean="0"/>
              <a:t>A Study of Leadership, Personal Development and People</a:t>
            </a:r>
            <a:endParaRPr lang="en-US" sz="2700" dirty="0"/>
          </a:p>
        </p:txBody>
      </p:sp>
      <p:sp>
        <p:nvSpPr>
          <p:cNvPr id="3" name="Subtitle 2"/>
          <p:cNvSpPr>
            <a:spLocks noGrp="1"/>
          </p:cNvSpPr>
          <p:nvPr>
            <p:ph type="subTitle" idx="1"/>
          </p:nvPr>
        </p:nvSpPr>
        <p:spPr>
          <a:xfrm>
            <a:off x="331318" y="3484293"/>
            <a:ext cx="3473909" cy="1477174"/>
          </a:xfrm>
          <a:ln>
            <a:solidFill>
              <a:schemeClr val="tx1"/>
            </a:solidFill>
          </a:ln>
        </p:spPr>
        <p:txBody>
          <a:bodyPr>
            <a:normAutofit/>
          </a:bodyPr>
          <a:lstStyle/>
          <a:p>
            <a:r>
              <a:rPr lang="en-US" sz="2400" dirty="0" smtClean="0">
                <a:solidFill>
                  <a:schemeClr val="tx1"/>
                </a:solidFill>
              </a:rPr>
              <a:t>Session 5 May 12, 2016</a:t>
            </a:r>
          </a:p>
          <a:p>
            <a:r>
              <a:rPr lang="en-US" sz="2800" b="1" dirty="0" smtClean="0">
                <a:solidFill>
                  <a:schemeClr val="tx1"/>
                </a:solidFill>
              </a:rPr>
              <a:t>Getting Good at Planning </a:t>
            </a:r>
            <a:endParaRPr lang="en-US" sz="2800" b="1" dirty="0">
              <a:solidFill>
                <a:schemeClr val="tx1"/>
              </a:solidFill>
            </a:endParaRPr>
          </a:p>
        </p:txBody>
      </p:sp>
      <p:sp>
        <p:nvSpPr>
          <p:cNvPr id="5" name="TextBox 4"/>
          <p:cNvSpPr txBox="1"/>
          <p:nvPr/>
        </p:nvSpPr>
        <p:spPr>
          <a:xfrm>
            <a:off x="4436533" y="3851155"/>
            <a:ext cx="1018774" cy="646331"/>
          </a:xfrm>
          <a:prstGeom prst="rect">
            <a:avLst/>
          </a:prstGeom>
          <a:noFill/>
        </p:spPr>
        <p:txBody>
          <a:bodyPr wrap="square" rtlCol="0">
            <a:spAutoFit/>
          </a:bodyPr>
          <a:lstStyle/>
          <a:p>
            <a:r>
              <a:rPr lang="en-US" dirty="0" smtClean="0"/>
              <a:t>Senior</a:t>
            </a:r>
          </a:p>
          <a:p>
            <a:r>
              <a:rPr lang="en-US" dirty="0" smtClean="0"/>
              <a:t>Director</a:t>
            </a:r>
            <a:endParaRPr lang="en-US" dirty="0"/>
          </a:p>
        </p:txBody>
      </p:sp>
      <p:sp>
        <p:nvSpPr>
          <p:cNvPr id="7" name="TextBox 6"/>
          <p:cNvSpPr txBox="1"/>
          <p:nvPr/>
        </p:nvSpPr>
        <p:spPr>
          <a:xfrm>
            <a:off x="5894679" y="2243807"/>
            <a:ext cx="1463315" cy="923330"/>
          </a:xfrm>
          <a:prstGeom prst="rect">
            <a:avLst/>
          </a:prstGeom>
          <a:solidFill>
            <a:srgbClr val="FFFF00"/>
          </a:solidFill>
          <a:ln w="38100" cmpd="sng">
            <a:solidFill>
              <a:schemeClr val="tx1"/>
            </a:solidFill>
          </a:ln>
        </p:spPr>
        <p:txBody>
          <a:bodyPr wrap="square" rtlCol="0">
            <a:spAutoFit/>
          </a:bodyPr>
          <a:lstStyle/>
          <a:p>
            <a:r>
              <a:rPr lang="en-US" dirty="0" smtClean="0"/>
              <a:t>Senior</a:t>
            </a:r>
          </a:p>
          <a:p>
            <a:r>
              <a:rPr lang="en-US" dirty="0" smtClean="0"/>
              <a:t>Coordinator</a:t>
            </a:r>
          </a:p>
          <a:p>
            <a:endParaRPr lang="en-US" dirty="0"/>
          </a:p>
        </p:txBody>
      </p:sp>
      <p:sp>
        <p:nvSpPr>
          <p:cNvPr id="8" name="TextBox 7"/>
          <p:cNvSpPr txBox="1"/>
          <p:nvPr/>
        </p:nvSpPr>
        <p:spPr>
          <a:xfrm>
            <a:off x="3413425" y="1600059"/>
            <a:ext cx="1896533" cy="1107996"/>
          </a:xfrm>
          <a:prstGeom prst="rect">
            <a:avLst/>
          </a:prstGeom>
          <a:solidFill>
            <a:srgbClr val="FFFF00"/>
          </a:solidFill>
          <a:ln w="38100" cmpd="sng">
            <a:solidFill>
              <a:schemeClr val="tx1"/>
            </a:solidFill>
          </a:ln>
        </p:spPr>
        <p:txBody>
          <a:bodyPr wrap="square" rtlCol="0">
            <a:spAutoFit/>
          </a:bodyPr>
          <a:lstStyle/>
          <a:p>
            <a:pPr algn="ctr"/>
            <a:r>
              <a:rPr lang="en-US" sz="2400" b="1" dirty="0" smtClean="0"/>
              <a:t>Executive</a:t>
            </a:r>
          </a:p>
          <a:p>
            <a:pPr algn="ctr"/>
            <a:r>
              <a:rPr lang="en-US" sz="2400" b="1" dirty="0" smtClean="0"/>
              <a:t>Coordinator!</a:t>
            </a:r>
          </a:p>
          <a:p>
            <a:endParaRPr lang="en-US" dirty="0"/>
          </a:p>
        </p:txBody>
      </p:sp>
      <p:sp>
        <p:nvSpPr>
          <p:cNvPr id="10" name="TextBox 9"/>
          <p:cNvSpPr txBox="1"/>
          <p:nvPr/>
        </p:nvSpPr>
        <p:spPr>
          <a:xfrm>
            <a:off x="7578873" y="3074804"/>
            <a:ext cx="1311463" cy="1045701"/>
          </a:xfrm>
          <a:prstGeom prst="rect">
            <a:avLst/>
          </a:prstGeom>
          <a:solidFill>
            <a:srgbClr val="FFFF00"/>
          </a:solidFill>
          <a:ln w="38100" cmpd="sng">
            <a:solidFill>
              <a:schemeClr val="tx1"/>
            </a:solidFill>
          </a:ln>
        </p:spPr>
        <p:txBody>
          <a:bodyPr wrap="square" rtlCol="0">
            <a:spAutoFit/>
          </a:bodyPr>
          <a:lstStyle/>
          <a:p>
            <a:endParaRPr lang="en-US" dirty="0"/>
          </a:p>
        </p:txBody>
      </p:sp>
      <p:sp>
        <p:nvSpPr>
          <p:cNvPr id="6" name="TextBox 5"/>
          <p:cNvSpPr txBox="1"/>
          <p:nvPr/>
        </p:nvSpPr>
        <p:spPr>
          <a:xfrm>
            <a:off x="7578873" y="3481823"/>
            <a:ext cx="1311463" cy="369332"/>
          </a:xfrm>
          <a:prstGeom prst="rect">
            <a:avLst/>
          </a:prstGeom>
          <a:noFill/>
        </p:spPr>
        <p:txBody>
          <a:bodyPr wrap="square" rtlCol="0">
            <a:spAutoFit/>
          </a:bodyPr>
          <a:lstStyle/>
          <a:p>
            <a:r>
              <a:rPr lang="en-US" dirty="0" smtClean="0"/>
              <a:t>Coordinator</a:t>
            </a:r>
            <a:endParaRPr lang="en-US" dirty="0"/>
          </a:p>
        </p:txBody>
      </p:sp>
      <p:sp>
        <p:nvSpPr>
          <p:cNvPr id="13" name="TextBox 12"/>
          <p:cNvSpPr txBox="1"/>
          <p:nvPr/>
        </p:nvSpPr>
        <p:spPr>
          <a:xfrm>
            <a:off x="6756400" y="124231"/>
            <a:ext cx="1567936" cy="646331"/>
          </a:xfrm>
          <a:prstGeom prst="rect">
            <a:avLst/>
          </a:prstGeom>
          <a:noFill/>
        </p:spPr>
        <p:txBody>
          <a:bodyPr wrap="square" rtlCol="0">
            <a:spAutoFit/>
          </a:bodyPr>
          <a:lstStyle/>
          <a:p>
            <a:r>
              <a:rPr lang="en-US" dirty="0" smtClean="0"/>
              <a:t>Key</a:t>
            </a:r>
          </a:p>
          <a:p>
            <a:r>
              <a:rPr lang="en-US" dirty="0" smtClean="0"/>
              <a:t>Coordinator</a:t>
            </a:r>
            <a:endParaRPr lang="en-US" dirty="0"/>
          </a:p>
        </p:txBody>
      </p:sp>
      <p:sp>
        <p:nvSpPr>
          <p:cNvPr id="9" name="TextBox 8"/>
          <p:cNvSpPr txBox="1"/>
          <p:nvPr/>
        </p:nvSpPr>
        <p:spPr>
          <a:xfrm>
            <a:off x="4113851" y="255988"/>
            <a:ext cx="1504731" cy="923330"/>
          </a:xfrm>
          <a:prstGeom prst="rect">
            <a:avLst/>
          </a:prstGeom>
          <a:noFill/>
        </p:spPr>
        <p:txBody>
          <a:bodyPr wrap="square" rtlCol="0">
            <a:spAutoFit/>
          </a:bodyPr>
          <a:lstStyle/>
          <a:p>
            <a:pPr algn="ctr"/>
            <a:r>
              <a:rPr lang="en-US" dirty="0" smtClean="0"/>
              <a:t>Senior</a:t>
            </a:r>
          </a:p>
          <a:p>
            <a:pPr algn="ctr"/>
            <a:r>
              <a:rPr lang="en-US" dirty="0" smtClean="0"/>
              <a:t>Executive</a:t>
            </a:r>
          </a:p>
          <a:p>
            <a:pPr algn="ctr"/>
            <a:r>
              <a:rPr lang="en-US" dirty="0" smtClean="0"/>
              <a:t>Coordinator</a:t>
            </a:r>
            <a:endParaRPr lang="en-US" dirty="0"/>
          </a:p>
        </p:txBody>
      </p:sp>
      <p:sp>
        <p:nvSpPr>
          <p:cNvPr id="11" name="TextBox 10"/>
          <p:cNvSpPr txBox="1"/>
          <p:nvPr/>
        </p:nvSpPr>
        <p:spPr>
          <a:xfrm>
            <a:off x="5455306" y="4660900"/>
            <a:ext cx="1008993"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42166376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a:blip r:embed="rId8">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539734"/>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dirty="0" smtClean="0">
                <a:solidFill>
                  <a:schemeClr val="dk1"/>
                </a:solidFill>
                <a:latin typeface="Calibri"/>
                <a:ea typeface="Calibri"/>
                <a:cs typeface="Calibri"/>
                <a:sym typeface="Calibri"/>
              </a:rPr>
              <a:t>Key </a:t>
            </a:r>
            <a:r>
              <a:rPr lang="en-US" sz="1800" b="0" i="0" u="none" strike="noStrike" cap="none" dirty="0" smtClean="0">
                <a:solidFill>
                  <a:schemeClr val="dk1"/>
                </a:solidFill>
                <a:latin typeface="Calibri"/>
                <a:ea typeface="Calibri"/>
                <a:cs typeface="Calibri"/>
                <a:sym typeface="Calibri"/>
              </a:rPr>
              <a:t>Coordinator </a:t>
            </a:r>
            <a:r>
              <a:rPr lang="en-US" sz="1800" b="0" i="0" u="none" strike="noStrike" cap="none" dirty="0">
                <a:solidFill>
                  <a:schemeClr val="dk1"/>
                </a:solidFill>
                <a:latin typeface="Calibri"/>
                <a:ea typeface="Calibri"/>
                <a:cs typeface="Calibri"/>
                <a:sym typeface="Calibri"/>
              </a:rPr>
              <a:t>Harper Guerra</a:t>
            </a:r>
          </a:p>
        </p:txBody>
      </p:sp>
    </p:spTree>
    <p:extLst>
      <p:ext uri="{BB962C8B-B14F-4D97-AF65-F5344CB8AC3E}">
        <p14:creationId xmlns:p14="http://schemas.microsoft.com/office/powerpoint/2010/main" val="3626336441"/>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74801"/>
            <a:ext cx="8229600" cy="3019830"/>
          </a:xfrm>
        </p:spPr>
        <p:txBody>
          <a:bodyPr>
            <a:normAutofit fontScale="92500" lnSpcReduction="10000"/>
          </a:bodyPr>
          <a:lstStyle/>
          <a:p>
            <a:r>
              <a:rPr lang="en-US" sz="2000" dirty="0" smtClean="0">
                <a:solidFill>
                  <a:schemeClr val="tx1"/>
                </a:solidFill>
              </a:rPr>
              <a:t>After we identify a business partner </a:t>
            </a:r>
            <a:r>
              <a:rPr lang="is-IS" sz="2000" dirty="0" smtClean="0">
                <a:solidFill>
                  <a:schemeClr val="tx1"/>
                </a:solidFill>
              </a:rPr>
              <a:t>… </a:t>
            </a:r>
          </a:p>
          <a:p>
            <a:r>
              <a:rPr lang="is-IS" sz="2000" dirty="0" smtClean="0">
                <a:solidFill>
                  <a:schemeClr val="tx1"/>
                </a:solidFill>
              </a:rPr>
              <a:t>After they have been exposed to the stories on Shaklee.tv</a:t>
            </a:r>
          </a:p>
          <a:p>
            <a:r>
              <a:rPr lang="is-IS" sz="2000" dirty="0" smtClean="0">
                <a:solidFill>
                  <a:schemeClr val="tx1"/>
                </a:solidFill>
              </a:rPr>
              <a:t>After they have met other members of our Shaklee team</a:t>
            </a:r>
          </a:p>
          <a:p>
            <a:r>
              <a:rPr lang="en-US" sz="2000" dirty="0" smtClean="0">
                <a:solidFill>
                  <a:schemeClr val="tx1"/>
                </a:solidFill>
              </a:rPr>
              <a:t>After they have experienced  Shaklee products </a:t>
            </a:r>
            <a:r>
              <a:rPr lang="is-IS" sz="2000" dirty="0" smtClean="0">
                <a:solidFill>
                  <a:schemeClr val="tx1"/>
                </a:solidFill>
              </a:rPr>
              <a:t>… and maybe have seen the results in their families and a few friends ...</a:t>
            </a:r>
          </a:p>
          <a:p>
            <a:r>
              <a:rPr lang="is-IS" sz="2000" dirty="0" smtClean="0">
                <a:solidFill>
                  <a:schemeClr val="tx1"/>
                </a:solidFill>
              </a:rPr>
              <a:t>AND  after they know that Shaklee is a good fit for them  and they are ready to develop a business ... AND THEY KNOW THEIR “WHY”...</a:t>
            </a:r>
          </a:p>
          <a:p>
            <a:r>
              <a:rPr lang="is-IS" sz="2000" dirty="0" smtClean="0">
                <a:solidFill>
                  <a:schemeClr val="tx1"/>
                </a:solidFill>
              </a:rPr>
              <a:t>AND THEY KNOW THEIR GOAL</a:t>
            </a:r>
          </a:p>
          <a:p>
            <a:r>
              <a:rPr lang="is-IS" sz="2800" b="1" dirty="0" smtClean="0">
                <a:solidFill>
                  <a:schemeClr val="tx1"/>
                </a:solidFill>
              </a:rPr>
              <a:t>NOW  they need a plan ! 			</a:t>
            </a:r>
            <a:r>
              <a:rPr lang="is-IS" sz="2200" dirty="0" smtClean="0">
                <a:solidFill>
                  <a:schemeClr val="tx1"/>
                </a:solidFill>
              </a:rPr>
              <a:t>becky</a:t>
            </a:r>
            <a:endParaRPr lang="en-US" sz="2200" dirty="0">
              <a:solidFill>
                <a:schemeClr val="tx1"/>
              </a:solidFill>
            </a:endParaRPr>
          </a:p>
        </p:txBody>
      </p:sp>
      <p:sp>
        <p:nvSpPr>
          <p:cNvPr id="2" name="Title 1"/>
          <p:cNvSpPr>
            <a:spLocks noGrp="1"/>
          </p:cNvSpPr>
          <p:nvPr>
            <p:ph type="title"/>
          </p:nvPr>
        </p:nvSpPr>
        <p:spPr>
          <a:xfrm>
            <a:off x="457200" y="482204"/>
            <a:ext cx="8229600" cy="857250"/>
          </a:xfrm>
          <a:ln>
            <a:solidFill>
              <a:schemeClr val="tx1">
                <a:lumMod val="50000"/>
                <a:lumOff val="50000"/>
              </a:schemeClr>
            </a:solidFill>
          </a:ln>
        </p:spPr>
        <p:txBody>
          <a:bodyPr>
            <a:normAutofit/>
          </a:bodyPr>
          <a:lstStyle/>
          <a:p>
            <a:pPr algn="l"/>
            <a:r>
              <a:rPr lang="en-US" sz="2800" dirty="0" smtClean="0"/>
              <a:t>Objectives Session 5</a:t>
            </a:r>
            <a:r>
              <a:rPr lang="en-US" sz="2800" dirty="0"/>
              <a:t> </a:t>
            </a:r>
            <a:r>
              <a:rPr lang="en-US" sz="2800" dirty="0" smtClean="0"/>
              <a:t>– Getting Good at Planning</a:t>
            </a:r>
            <a:endParaRPr lang="en-US" sz="2800" dirty="0"/>
          </a:p>
        </p:txBody>
      </p:sp>
    </p:spTree>
    <p:extLst>
      <p:ext uri="{BB962C8B-B14F-4D97-AF65-F5344CB8AC3E}">
        <p14:creationId xmlns:p14="http://schemas.microsoft.com/office/powerpoint/2010/main" val="18094779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1028"/>
            <a:ext cx="8229600" cy="3610371"/>
          </a:xfrm>
        </p:spPr>
        <p:txBody>
          <a:bodyPr>
            <a:normAutofit fontScale="92500" lnSpcReduction="10000"/>
          </a:bodyPr>
          <a:lstStyle/>
          <a:p>
            <a:r>
              <a:rPr lang="en-US" dirty="0">
                <a:solidFill>
                  <a:schemeClr val="tx1"/>
                </a:solidFill>
              </a:rPr>
              <a:t>E</a:t>
            </a:r>
            <a:r>
              <a:rPr lang="en-US" sz="2000" dirty="0" smtClean="0">
                <a:solidFill>
                  <a:schemeClr val="tx1"/>
                </a:solidFill>
              </a:rPr>
              <a:t>very one of those steps we just saw involves leadership and guidance on our part. </a:t>
            </a:r>
          </a:p>
          <a:p>
            <a:r>
              <a:rPr lang="en-US" sz="2000" dirty="0" smtClean="0">
                <a:solidFill>
                  <a:schemeClr val="tx1"/>
                </a:solidFill>
              </a:rPr>
              <a:t>After initial </a:t>
            </a:r>
            <a:r>
              <a:rPr lang="en-US" dirty="0" smtClean="0">
                <a:solidFill>
                  <a:schemeClr val="tx1"/>
                </a:solidFill>
              </a:rPr>
              <a:t>co</a:t>
            </a:r>
            <a:r>
              <a:rPr lang="en-US" sz="2000" dirty="0" smtClean="0">
                <a:solidFill>
                  <a:schemeClr val="tx1"/>
                </a:solidFill>
              </a:rPr>
              <a:t>nversation , we provide the videos, meeting invitations, conference calls and other exposure during their evaluation period </a:t>
            </a:r>
          </a:p>
          <a:p>
            <a:r>
              <a:rPr lang="en-US" sz="2000" dirty="0" smtClean="0">
                <a:solidFill>
                  <a:schemeClr val="tx1"/>
                </a:solidFill>
              </a:rPr>
              <a:t>When </a:t>
            </a:r>
            <a:r>
              <a:rPr lang="en-US" dirty="0" smtClean="0">
                <a:solidFill>
                  <a:schemeClr val="tx1"/>
                </a:solidFill>
              </a:rPr>
              <a:t>new business partners are reluctant to set a date for getting started .. Or hesitant to make a plan .. It is usually because they have some fears about their ability to develop a successful business .. All normal . </a:t>
            </a:r>
          </a:p>
          <a:p>
            <a:r>
              <a:rPr lang="en-US" dirty="0" smtClean="0">
                <a:solidFill>
                  <a:schemeClr val="tx1"/>
                </a:solidFill>
              </a:rPr>
              <a:t>So </a:t>
            </a:r>
            <a:r>
              <a:rPr lang="en-US" dirty="0">
                <a:solidFill>
                  <a:schemeClr val="tx1"/>
                </a:solidFill>
              </a:rPr>
              <a:t>i</a:t>
            </a:r>
            <a:r>
              <a:rPr lang="en-US" sz="2000" dirty="0" smtClean="0">
                <a:solidFill>
                  <a:schemeClr val="tx1"/>
                </a:solidFill>
              </a:rPr>
              <a:t>f someone says, “I am interested, but I can’t start until _____ , then </a:t>
            </a:r>
            <a:r>
              <a:rPr lang="en-US" dirty="0" smtClean="0">
                <a:solidFill>
                  <a:schemeClr val="tx1"/>
                </a:solidFill>
              </a:rPr>
              <a:t>this is a good time to say, </a:t>
            </a:r>
            <a:r>
              <a:rPr lang="en-US" sz="2000" dirty="0" smtClean="0">
                <a:solidFill>
                  <a:schemeClr val="tx1"/>
                </a:solidFill>
              </a:rPr>
              <a:t>“ Let’s use this time for education &amp; preparation”</a:t>
            </a:r>
          </a:p>
          <a:p>
            <a:r>
              <a:rPr lang="en-US" dirty="0" smtClean="0">
                <a:solidFill>
                  <a:schemeClr val="tx1"/>
                </a:solidFill>
              </a:rPr>
              <a:t>Our job is stay in touch, send good material periodically and remind them how much you believe in them</a:t>
            </a:r>
            <a:r>
              <a:rPr lang="en-US" dirty="0">
                <a:solidFill>
                  <a:schemeClr val="tx1"/>
                </a:solidFill>
              </a:rPr>
              <a:t>.</a:t>
            </a:r>
            <a:endParaRPr lang="en-US" sz="2000" dirty="0" smtClean="0">
              <a:solidFill>
                <a:schemeClr val="tx1"/>
              </a:solidFill>
            </a:endParaRPr>
          </a:p>
          <a:p>
            <a:pPr marL="0" indent="0">
              <a:buNone/>
            </a:pPr>
            <a:r>
              <a:rPr lang="en-US" sz="2000" dirty="0" smtClean="0">
                <a:solidFill>
                  <a:schemeClr val="tx1"/>
                </a:solidFill>
              </a:rPr>
              <a:t>    AND then ask if they are now ready to make a plan.    </a:t>
            </a:r>
            <a:r>
              <a:rPr lang="en-US" sz="2000" dirty="0" err="1" smtClean="0">
                <a:solidFill>
                  <a:schemeClr val="tx1"/>
                </a:solidFill>
              </a:rPr>
              <a:t>lisa</a:t>
            </a:r>
            <a:endParaRPr lang="en-US" sz="2000" dirty="0">
              <a:solidFill>
                <a:schemeClr val="tx1"/>
              </a:solidFill>
            </a:endParaRPr>
          </a:p>
        </p:txBody>
      </p:sp>
      <p:sp>
        <p:nvSpPr>
          <p:cNvPr id="4" name="Title 3"/>
          <p:cNvSpPr>
            <a:spLocks noGrp="1"/>
          </p:cNvSpPr>
          <p:nvPr>
            <p:ph type="title"/>
          </p:nvPr>
        </p:nvSpPr>
        <p:spPr>
          <a:xfrm>
            <a:off x="457200" y="383779"/>
            <a:ext cx="8229600" cy="857250"/>
          </a:xfrm>
        </p:spPr>
        <p:txBody>
          <a:bodyPr>
            <a:normAutofit fontScale="90000"/>
          </a:bodyPr>
          <a:lstStyle/>
          <a:p>
            <a:r>
              <a:rPr lang="en-US" sz="2800" dirty="0" smtClean="0"/>
              <a:t>Sometimes Before the Plan is </a:t>
            </a:r>
            <a:br>
              <a:rPr lang="en-US" sz="2800" dirty="0" smtClean="0"/>
            </a:br>
            <a:r>
              <a:rPr lang="en-US" sz="2800" dirty="0" smtClean="0"/>
              <a:t>Evaluation, Education and Preparation</a:t>
            </a:r>
            <a:endParaRPr lang="en-US" sz="2800" dirty="0"/>
          </a:p>
        </p:txBody>
      </p:sp>
    </p:spTree>
    <p:extLst>
      <p:ext uri="{BB962C8B-B14F-4D97-AF65-F5344CB8AC3E}">
        <p14:creationId xmlns:p14="http://schemas.microsoft.com/office/powerpoint/2010/main" val="6286728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3" name="Content Placeholder 2"/>
          <p:cNvSpPr>
            <a:spLocks noGrp="1"/>
          </p:cNvSpPr>
          <p:nvPr>
            <p:ph idx="1"/>
          </p:nvPr>
        </p:nvSpPr>
        <p:spPr>
          <a:xfrm>
            <a:off x="2201333" y="1231902"/>
            <a:ext cx="4809067" cy="2271182"/>
          </a:xfrm>
          <a:solidFill>
            <a:srgbClr val="FFFABD"/>
          </a:solidFill>
        </p:spPr>
        <p:txBody>
          <a:bodyPr/>
          <a:lstStyle/>
          <a:p>
            <a:pPr marL="0" indent="0" algn="ctr">
              <a:buNone/>
            </a:pPr>
            <a:r>
              <a:rPr lang="en-US" dirty="0" smtClean="0"/>
              <a:t>A goal without a plan </a:t>
            </a:r>
            <a:r>
              <a:rPr lang="is-IS" dirty="0" smtClean="0"/>
              <a:t>…</a:t>
            </a:r>
          </a:p>
          <a:p>
            <a:pPr marL="0" indent="0" algn="ctr">
              <a:buNone/>
            </a:pPr>
            <a:r>
              <a:rPr lang="en-US" dirty="0"/>
              <a:t>i</a:t>
            </a:r>
            <a:r>
              <a:rPr lang="is-IS" dirty="0" smtClean="0"/>
              <a:t>s</a:t>
            </a:r>
          </a:p>
          <a:p>
            <a:pPr marL="0" indent="0" algn="ctr">
              <a:buNone/>
            </a:pPr>
            <a:r>
              <a:rPr lang="en-US" dirty="0"/>
              <a:t>s</a:t>
            </a:r>
            <a:r>
              <a:rPr lang="is-IS" dirty="0" smtClean="0"/>
              <a:t>imply a wish.</a:t>
            </a:r>
            <a:endParaRPr lang="en-US" dirty="0"/>
          </a:p>
        </p:txBody>
      </p:sp>
      <p:sp>
        <p:nvSpPr>
          <p:cNvPr id="2" name="TextBox 1"/>
          <p:cNvSpPr txBox="1"/>
          <p:nvPr/>
        </p:nvSpPr>
        <p:spPr>
          <a:xfrm>
            <a:off x="8064500" y="4241800"/>
            <a:ext cx="6604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9981496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399"/>
            <a:ext cx="8229600" cy="2918231"/>
          </a:xfrm>
        </p:spPr>
        <p:txBody>
          <a:bodyPr>
            <a:normAutofit fontScale="85000" lnSpcReduction="10000"/>
          </a:bodyPr>
          <a:lstStyle/>
          <a:p>
            <a:r>
              <a:rPr lang="en-US" sz="2000" dirty="0">
                <a:solidFill>
                  <a:schemeClr val="tx1"/>
                </a:solidFill>
              </a:rPr>
              <a:t>In our business  we do not have a boss  </a:t>
            </a:r>
            <a:r>
              <a:rPr lang="en-US" sz="2000" dirty="0" smtClean="0">
                <a:solidFill>
                  <a:schemeClr val="tx1"/>
                </a:solidFill>
              </a:rPr>
              <a:t>(thankfully) </a:t>
            </a:r>
            <a:r>
              <a:rPr lang="en-US" sz="2000" dirty="0">
                <a:solidFill>
                  <a:schemeClr val="tx1"/>
                </a:solidFill>
              </a:rPr>
              <a:t>.. no one telling us what to do and when to do it </a:t>
            </a:r>
          </a:p>
          <a:p>
            <a:r>
              <a:rPr lang="en-US" sz="2000" dirty="0">
                <a:solidFill>
                  <a:schemeClr val="tx1"/>
                </a:solidFill>
              </a:rPr>
              <a:t>Instead .. we have a plan ..   that we get to create … that reflects the goals we want to reach </a:t>
            </a:r>
            <a:r>
              <a:rPr lang="en-US" sz="2000" dirty="0" smtClean="0">
                <a:solidFill>
                  <a:schemeClr val="tx1"/>
                </a:solidFill>
              </a:rPr>
              <a:t>.</a:t>
            </a:r>
          </a:p>
          <a:p>
            <a:r>
              <a:rPr lang="en-US" sz="2000" dirty="0" smtClean="0">
                <a:solidFill>
                  <a:schemeClr val="tx1"/>
                </a:solidFill>
              </a:rPr>
              <a:t>The plan spells out what activities we are setting up this week, who we are contacting, what we are saying, what results we are working toward, and where we are going to block time for our business for the IPA’s (income producing activities) </a:t>
            </a:r>
            <a:endParaRPr lang="en-US" sz="2000" dirty="0">
              <a:solidFill>
                <a:schemeClr val="tx1"/>
              </a:solidFill>
            </a:endParaRPr>
          </a:p>
          <a:p>
            <a:r>
              <a:rPr lang="en-US" sz="2000" dirty="0">
                <a:solidFill>
                  <a:schemeClr val="tx1"/>
                </a:solidFill>
              </a:rPr>
              <a:t>No matter where we are in our business, we are always creating and following a plan.</a:t>
            </a:r>
          </a:p>
          <a:p>
            <a:r>
              <a:rPr lang="en-US" sz="2000" dirty="0" smtClean="0">
                <a:solidFill>
                  <a:schemeClr val="tx1"/>
                </a:solidFill>
              </a:rPr>
              <a:t>So let’s learn how to create a plan for ourselves ..  As well as our </a:t>
            </a:r>
            <a:r>
              <a:rPr lang="en-US" sz="2000" dirty="0" err="1" smtClean="0">
                <a:solidFill>
                  <a:schemeClr val="tx1"/>
                </a:solidFill>
              </a:rPr>
              <a:t>downlines</a:t>
            </a:r>
            <a:r>
              <a:rPr lang="en-US" sz="2000" dirty="0" smtClean="0">
                <a:solidFill>
                  <a:schemeClr val="tx1"/>
                </a:solidFill>
              </a:rPr>
              <a:t>..  And how to work from the plan.			</a:t>
            </a:r>
            <a:r>
              <a:rPr lang="en-US" sz="2000" dirty="0" err="1" smtClean="0">
                <a:solidFill>
                  <a:schemeClr val="tx1"/>
                </a:solidFill>
              </a:rPr>
              <a:t>becky</a:t>
            </a:r>
            <a:endParaRPr lang="en-US" sz="2000" dirty="0">
              <a:solidFill>
                <a:schemeClr val="tx1"/>
              </a:solidFill>
            </a:endParaRPr>
          </a:p>
          <a:p>
            <a:pPr marL="0" indent="0">
              <a:buNone/>
            </a:pPr>
            <a:endParaRPr lang="en-US" sz="2400" dirty="0"/>
          </a:p>
        </p:txBody>
      </p:sp>
      <p:sp>
        <p:nvSpPr>
          <p:cNvPr id="2" name="Title 1"/>
          <p:cNvSpPr>
            <a:spLocks noGrp="1"/>
          </p:cNvSpPr>
          <p:nvPr>
            <p:ph type="title"/>
          </p:nvPr>
        </p:nvSpPr>
        <p:spPr>
          <a:xfrm>
            <a:off x="457200" y="660004"/>
            <a:ext cx="8229600" cy="857250"/>
          </a:xfrm>
          <a:ln>
            <a:solidFill>
              <a:schemeClr val="accent5">
                <a:lumMod val="50000"/>
              </a:schemeClr>
            </a:solidFill>
          </a:ln>
        </p:spPr>
        <p:txBody>
          <a:bodyPr>
            <a:noAutofit/>
          </a:bodyPr>
          <a:lstStyle/>
          <a:p>
            <a:r>
              <a:rPr lang="en-US" sz="2400" dirty="0" smtClean="0"/>
              <a:t>A Plan Eliminates Guessing, Crossing Fingers and Hoping </a:t>
            </a:r>
            <a:br>
              <a:rPr lang="en-US" sz="2400" dirty="0" smtClean="0"/>
            </a:br>
            <a:r>
              <a:rPr lang="en-US" sz="2400" dirty="0" smtClean="0"/>
              <a:t>We Can Make it to Director or Beyond.</a:t>
            </a:r>
            <a:endParaRPr lang="en-US" sz="2800" dirty="0"/>
          </a:p>
        </p:txBody>
      </p:sp>
    </p:spTree>
    <p:extLst>
      <p:ext uri="{BB962C8B-B14F-4D97-AF65-F5344CB8AC3E}">
        <p14:creationId xmlns:p14="http://schemas.microsoft.com/office/powerpoint/2010/main" val="38520558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6455"/>
            <a:ext cx="8229600" cy="3128176"/>
          </a:xfrm>
        </p:spPr>
        <p:txBody>
          <a:bodyPr>
            <a:normAutofit/>
          </a:bodyPr>
          <a:lstStyle/>
          <a:p>
            <a:r>
              <a:rPr lang="en-US" sz="2000" dirty="0" smtClean="0">
                <a:solidFill>
                  <a:schemeClr val="tx1"/>
                </a:solidFill>
              </a:rPr>
              <a:t>The activities we will schedule to invite people to learn about Shaklee.</a:t>
            </a:r>
          </a:p>
          <a:p>
            <a:r>
              <a:rPr lang="en-US" sz="2000" dirty="0" smtClean="0">
                <a:solidFill>
                  <a:schemeClr val="tx1"/>
                </a:solidFill>
              </a:rPr>
              <a:t>The </a:t>
            </a:r>
            <a:r>
              <a:rPr lang="en-US" dirty="0" smtClean="0">
                <a:solidFill>
                  <a:schemeClr val="tx1"/>
                </a:solidFill>
              </a:rPr>
              <a:t>estimated</a:t>
            </a:r>
            <a:r>
              <a:rPr lang="en-US" sz="2000" dirty="0" smtClean="0">
                <a:solidFill>
                  <a:schemeClr val="tx1"/>
                </a:solidFill>
              </a:rPr>
              <a:t> amount of PV we anticipate from those activities to reach our goal . </a:t>
            </a:r>
          </a:p>
          <a:p>
            <a:pPr marL="0" indent="0">
              <a:buNone/>
            </a:pPr>
            <a:r>
              <a:rPr lang="en-US" sz="2000" dirty="0">
                <a:solidFill>
                  <a:schemeClr val="tx1"/>
                </a:solidFill>
              </a:rPr>
              <a:t>	</a:t>
            </a:r>
            <a:r>
              <a:rPr lang="en-US" sz="2000" dirty="0" smtClean="0">
                <a:solidFill>
                  <a:schemeClr val="tx1"/>
                </a:solidFill>
              </a:rPr>
              <a:t>1000 PV to become Star Associate  (12% bonus)                </a:t>
            </a:r>
            <a:r>
              <a:rPr lang="en-US" sz="2000" dirty="0" err="1" smtClean="0">
                <a:solidFill>
                  <a:schemeClr val="tx1"/>
                </a:solidFill>
              </a:rPr>
              <a:t>ashley</a:t>
            </a:r>
            <a:endParaRPr lang="en-US" sz="2000" dirty="0" smtClean="0">
              <a:solidFill>
                <a:schemeClr val="tx1"/>
              </a:solidFill>
            </a:endParaRPr>
          </a:p>
          <a:p>
            <a:pPr marL="0" indent="0">
              <a:buNone/>
            </a:pPr>
            <a:r>
              <a:rPr lang="en-US" sz="2000" dirty="0">
                <a:solidFill>
                  <a:schemeClr val="tx1"/>
                </a:solidFill>
              </a:rPr>
              <a:t>	</a:t>
            </a:r>
            <a:r>
              <a:rPr lang="en-US" sz="2000" dirty="0" smtClean="0">
                <a:solidFill>
                  <a:schemeClr val="tx1"/>
                </a:solidFill>
              </a:rPr>
              <a:t>2000 PV to become Director  (20% bonus)</a:t>
            </a:r>
          </a:p>
          <a:p>
            <a:pPr marL="0" indent="0">
              <a:buNone/>
            </a:pPr>
            <a:r>
              <a:rPr lang="en-US" sz="2000" dirty="0">
                <a:solidFill>
                  <a:schemeClr val="tx1"/>
                </a:solidFill>
              </a:rPr>
              <a:t>	</a:t>
            </a:r>
            <a:r>
              <a:rPr lang="en-US" sz="2000" dirty="0" smtClean="0">
                <a:solidFill>
                  <a:schemeClr val="tx1"/>
                </a:solidFill>
              </a:rPr>
              <a:t>3000 PV to qualify for New Directors Conference first year</a:t>
            </a:r>
          </a:p>
          <a:p>
            <a:pPr marL="0" indent="0">
              <a:buNone/>
            </a:pPr>
            <a:r>
              <a:rPr lang="en-US" sz="2000" dirty="0">
                <a:solidFill>
                  <a:schemeClr val="tx1"/>
                </a:solidFill>
              </a:rPr>
              <a:t>	</a:t>
            </a:r>
            <a:r>
              <a:rPr lang="en-US" sz="2000" dirty="0" smtClean="0">
                <a:solidFill>
                  <a:schemeClr val="tx1"/>
                </a:solidFill>
              </a:rPr>
              <a:t>4000 PV to qualify for New Directors Conference after first year</a:t>
            </a:r>
          </a:p>
          <a:p>
            <a:pPr marL="0" indent="0">
              <a:buNone/>
            </a:pPr>
            <a:r>
              <a:rPr lang="en-US" sz="2000" dirty="0">
                <a:solidFill>
                  <a:schemeClr val="tx1"/>
                </a:solidFill>
              </a:rPr>
              <a:t>	</a:t>
            </a:r>
            <a:r>
              <a:rPr lang="en-US" sz="2000" dirty="0" smtClean="0">
                <a:solidFill>
                  <a:schemeClr val="tx1"/>
                </a:solidFill>
              </a:rPr>
              <a:t>5000 Car Volume (You + 1 Director) to qualify for the car payments</a:t>
            </a:r>
          </a:p>
          <a:p>
            <a:endParaRPr lang="en-US" sz="2400" dirty="0"/>
          </a:p>
        </p:txBody>
      </p:sp>
      <p:sp>
        <p:nvSpPr>
          <p:cNvPr id="2" name="Title 1"/>
          <p:cNvSpPr>
            <a:spLocks noGrp="1"/>
          </p:cNvSpPr>
          <p:nvPr>
            <p:ph type="title"/>
          </p:nvPr>
        </p:nvSpPr>
        <p:spPr>
          <a:xfrm>
            <a:off x="457200" y="609204"/>
            <a:ext cx="8229600" cy="857250"/>
          </a:xfrm>
        </p:spPr>
        <p:txBody>
          <a:bodyPr>
            <a:normAutofit/>
          </a:bodyPr>
          <a:lstStyle/>
          <a:p>
            <a:r>
              <a:rPr lang="en-US" sz="2800" dirty="0" smtClean="0"/>
              <a:t>A Shaklee Plan Will Always Need To Include:</a:t>
            </a:r>
            <a:endParaRPr lang="en-US" sz="2800" dirty="0"/>
          </a:p>
        </p:txBody>
      </p:sp>
    </p:spTree>
    <p:extLst>
      <p:ext uri="{BB962C8B-B14F-4D97-AF65-F5344CB8AC3E}">
        <p14:creationId xmlns:p14="http://schemas.microsoft.com/office/powerpoint/2010/main" val="3196090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3488267" cy="657621"/>
          </a:xfrm>
          <a:ln>
            <a:solidFill>
              <a:schemeClr val="accent6">
                <a:lumMod val="75000"/>
              </a:schemeClr>
            </a:solidFill>
          </a:ln>
        </p:spPr>
        <p:txBody>
          <a:bodyPr>
            <a:normAutofit/>
          </a:bodyPr>
          <a:lstStyle/>
          <a:p>
            <a:r>
              <a:rPr lang="en-US" sz="2800" dirty="0" smtClean="0"/>
              <a:t>Christine Cropper </a:t>
            </a:r>
            <a:endParaRPr lang="en-US" sz="2800" dirty="0"/>
          </a:p>
        </p:txBody>
      </p:sp>
      <p:sp>
        <p:nvSpPr>
          <p:cNvPr id="3" name="Content Placeholder 2"/>
          <p:cNvSpPr>
            <a:spLocks noGrp="1"/>
          </p:cNvSpPr>
          <p:nvPr>
            <p:ph idx="1"/>
          </p:nvPr>
        </p:nvSpPr>
        <p:spPr>
          <a:xfrm>
            <a:off x="237066" y="1111912"/>
            <a:ext cx="6739467" cy="3625849"/>
          </a:xfrm>
        </p:spPr>
        <p:txBody>
          <a:bodyPr>
            <a:normAutofit/>
          </a:bodyPr>
          <a:lstStyle/>
          <a:p>
            <a:r>
              <a:rPr lang="en-US" sz="2000" dirty="0"/>
              <a:t>Met Kristen when she helped me in the parking lot at </a:t>
            </a:r>
            <a:r>
              <a:rPr lang="en-US" sz="2000" dirty="0" smtClean="0"/>
              <a:t>preschool</a:t>
            </a:r>
          </a:p>
          <a:p>
            <a:r>
              <a:rPr lang="en-US" sz="2000" dirty="0" smtClean="0"/>
              <a:t>Play date </a:t>
            </a:r>
            <a:r>
              <a:rPr lang="en-US" sz="2000" dirty="0"/>
              <a:t>at the zoo and at her home, developed friendship</a:t>
            </a:r>
          </a:p>
          <a:p>
            <a:r>
              <a:rPr lang="en-US" sz="2000" dirty="0" smtClean="0"/>
              <a:t> </a:t>
            </a:r>
            <a:r>
              <a:rPr lang="en-US" sz="2000" dirty="0"/>
              <a:t>Learned to trust her as she encouraged me to look into supplements I was using</a:t>
            </a:r>
          </a:p>
          <a:p>
            <a:r>
              <a:rPr lang="en-US" sz="2000" dirty="0" smtClean="0"/>
              <a:t>Great </a:t>
            </a:r>
            <a:r>
              <a:rPr lang="en-US" sz="2000" dirty="0"/>
              <a:t>member care over 2 years</a:t>
            </a:r>
          </a:p>
          <a:p>
            <a:r>
              <a:rPr lang="en-US" sz="2000" dirty="0" smtClean="0"/>
              <a:t>lots </a:t>
            </a:r>
            <a:r>
              <a:rPr lang="en-US" sz="2000" dirty="0"/>
              <a:t>of invites and exposures to Shaklee (fell in love with company)</a:t>
            </a:r>
          </a:p>
          <a:p>
            <a:endParaRPr lang="en-US" dirty="0"/>
          </a:p>
          <a:p>
            <a:endParaRPr lang="en-US" dirty="0"/>
          </a:p>
        </p:txBody>
      </p:sp>
      <p:pic>
        <p:nvPicPr>
          <p:cNvPr id="4" name="Picture 3"/>
          <p:cNvPicPr>
            <a:picLocks noChangeAspect="1"/>
          </p:cNvPicPr>
          <p:nvPr/>
        </p:nvPicPr>
        <p:blipFill>
          <a:blip r:embed="rId2"/>
          <a:stretch>
            <a:fillRect/>
          </a:stretch>
        </p:blipFill>
        <p:spPr>
          <a:xfrm>
            <a:off x="6962379" y="205980"/>
            <a:ext cx="2054620" cy="2054620"/>
          </a:xfrm>
          <a:prstGeom prst="rect">
            <a:avLst/>
          </a:prstGeom>
        </p:spPr>
      </p:pic>
    </p:spTree>
    <p:extLst>
      <p:ext uri="{BB962C8B-B14F-4D97-AF65-F5344CB8AC3E}">
        <p14:creationId xmlns:p14="http://schemas.microsoft.com/office/powerpoint/2010/main" val="1228471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extBox 1"/>
          <p:cNvSpPr txBox="1"/>
          <p:nvPr/>
        </p:nvSpPr>
        <p:spPr>
          <a:xfrm>
            <a:off x="2556933" y="1473200"/>
            <a:ext cx="4131734" cy="2554545"/>
          </a:xfrm>
          <a:prstGeom prst="rect">
            <a:avLst/>
          </a:prstGeom>
          <a:solidFill>
            <a:srgbClr val="FEFFCB"/>
          </a:solidFill>
        </p:spPr>
        <p:txBody>
          <a:bodyPr wrap="square" rtlCol="0">
            <a:spAutoFit/>
          </a:bodyPr>
          <a:lstStyle/>
          <a:p>
            <a:pPr algn="ctr"/>
            <a:r>
              <a:rPr lang="en-US" sz="4000" dirty="0" smtClean="0"/>
              <a:t> Repeat after Me … </a:t>
            </a:r>
          </a:p>
          <a:p>
            <a:pPr algn="ctr"/>
            <a:r>
              <a:rPr lang="en-US" sz="4000" dirty="0" smtClean="0"/>
              <a:t>I can do this</a:t>
            </a:r>
          </a:p>
          <a:p>
            <a:pPr algn="ctr"/>
            <a:endParaRPr lang="en-US" sz="4000" dirty="0"/>
          </a:p>
          <a:p>
            <a:pPr algn="ctr"/>
            <a:r>
              <a:rPr lang="en-US" sz="2000" dirty="0" smtClean="0"/>
              <a:t>LikeABossGirls.com</a:t>
            </a:r>
            <a:r>
              <a:rPr lang="en-US" sz="4000" dirty="0" smtClean="0"/>
              <a:t> </a:t>
            </a:r>
            <a:endParaRPr lang="en-US" sz="4000" dirty="0"/>
          </a:p>
        </p:txBody>
      </p:sp>
    </p:spTree>
    <p:extLst>
      <p:ext uri="{BB962C8B-B14F-4D97-AF65-F5344CB8AC3E}">
        <p14:creationId xmlns:p14="http://schemas.microsoft.com/office/powerpoint/2010/main" val="9002801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9154"/>
            <a:ext cx="8229600" cy="3359545"/>
          </a:xfrm>
        </p:spPr>
        <p:txBody>
          <a:bodyPr>
            <a:normAutofit fontScale="92500" lnSpcReduction="20000"/>
          </a:bodyPr>
          <a:lstStyle/>
          <a:p>
            <a:r>
              <a:rPr lang="en-US" sz="2000" dirty="0" smtClean="0">
                <a:solidFill>
                  <a:schemeClr val="tx1"/>
                </a:solidFill>
              </a:rPr>
              <a:t>Did not have the confidence or belief in herself enough to believe she could create a business.   She was a teacher.</a:t>
            </a:r>
          </a:p>
          <a:p>
            <a:r>
              <a:rPr lang="en-US" sz="2000" dirty="0" smtClean="0">
                <a:solidFill>
                  <a:schemeClr val="tx1"/>
                </a:solidFill>
              </a:rPr>
              <a:t>Was nervous about sharing Shaklee products , let alone the business</a:t>
            </a:r>
          </a:p>
          <a:p>
            <a:r>
              <a:rPr lang="en-US" sz="2000" dirty="0" smtClean="0">
                <a:solidFill>
                  <a:schemeClr val="tx1"/>
                </a:solidFill>
              </a:rPr>
              <a:t>But when she became an associate , that’s when she realized she could do this.   in her first month, no less  . After 2 Grand Openings (1 </a:t>
            </a:r>
            <a:r>
              <a:rPr lang="en-US" sz="2000" dirty="0" err="1" smtClean="0">
                <a:solidFill>
                  <a:schemeClr val="tx1"/>
                </a:solidFill>
              </a:rPr>
              <a:t>FaceBook</a:t>
            </a:r>
            <a:r>
              <a:rPr lang="en-US" sz="2000" dirty="0" smtClean="0">
                <a:solidFill>
                  <a:schemeClr val="tx1"/>
                </a:solidFill>
              </a:rPr>
              <a:t> event and one in-home) </a:t>
            </a:r>
          </a:p>
          <a:p>
            <a:r>
              <a:rPr lang="en-US" sz="2000" dirty="0" smtClean="0">
                <a:solidFill>
                  <a:schemeClr val="tx1"/>
                </a:solidFill>
              </a:rPr>
              <a:t>Recognition in the newsletter, recognition on </a:t>
            </a:r>
            <a:r>
              <a:rPr lang="en-US" sz="2000" dirty="0" err="1" smtClean="0">
                <a:solidFill>
                  <a:schemeClr val="tx1"/>
                </a:solidFill>
              </a:rPr>
              <a:t>FaceBook</a:t>
            </a:r>
            <a:r>
              <a:rPr lang="en-US" sz="2000" dirty="0" smtClean="0">
                <a:solidFill>
                  <a:schemeClr val="tx1"/>
                </a:solidFill>
              </a:rPr>
              <a:t> Team Pages , a phone from </a:t>
            </a:r>
            <a:r>
              <a:rPr lang="en-US" sz="2000" dirty="0" err="1" smtClean="0">
                <a:solidFill>
                  <a:schemeClr val="tx1"/>
                </a:solidFill>
              </a:rPr>
              <a:t>upline</a:t>
            </a:r>
            <a:r>
              <a:rPr lang="en-US" sz="2000" dirty="0" smtClean="0">
                <a:solidFill>
                  <a:schemeClr val="tx1"/>
                </a:solidFill>
              </a:rPr>
              <a:t> senior leaders. </a:t>
            </a:r>
            <a:r>
              <a:rPr lang="en-US" sz="2000" dirty="0" err="1" smtClean="0">
                <a:solidFill>
                  <a:schemeClr val="tx1"/>
                </a:solidFill>
              </a:rPr>
              <a:t>Etc</a:t>
            </a:r>
            <a:endParaRPr lang="en-US" sz="2000" dirty="0" smtClean="0">
              <a:solidFill>
                <a:schemeClr val="tx1"/>
              </a:solidFill>
            </a:endParaRPr>
          </a:p>
          <a:p>
            <a:r>
              <a:rPr lang="en-US" sz="2000" dirty="0" smtClean="0">
                <a:solidFill>
                  <a:schemeClr val="tx1"/>
                </a:solidFill>
              </a:rPr>
              <a:t>Now she got intentional about a plan for Power Bonuses and Director </a:t>
            </a:r>
          </a:p>
          <a:p>
            <a:r>
              <a:rPr lang="en-US" sz="2000" dirty="0" smtClean="0">
                <a:solidFill>
                  <a:schemeClr val="tx1"/>
                </a:solidFill>
              </a:rPr>
              <a:t>Now she works from a plan all the time .. </a:t>
            </a:r>
          </a:p>
          <a:p>
            <a:r>
              <a:rPr lang="en-US" sz="2000" dirty="0">
                <a:solidFill>
                  <a:schemeClr val="tx1"/>
                </a:solidFill>
              </a:rPr>
              <a:t> A</a:t>
            </a:r>
            <a:r>
              <a:rPr lang="en-US" sz="2000" dirty="0" smtClean="0">
                <a:solidFill>
                  <a:schemeClr val="tx1"/>
                </a:solidFill>
              </a:rPr>
              <a:t> plan for her </a:t>
            </a:r>
            <a:r>
              <a:rPr lang="en-US" sz="2000" dirty="0" err="1" smtClean="0">
                <a:solidFill>
                  <a:schemeClr val="tx1"/>
                </a:solidFill>
              </a:rPr>
              <a:t>downline</a:t>
            </a:r>
            <a:r>
              <a:rPr lang="en-US" sz="2000" dirty="0" smtClean="0">
                <a:solidFill>
                  <a:schemeClr val="tx1"/>
                </a:solidFill>
              </a:rPr>
              <a:t>, and ideas and a plan  for developing new customers and new leaders                            </a:t>
            </a:r>
            <a:r>
              <a:rPr lang="en-US" sz="2000" dirty="0" err="1" smtClean="0">
                <a:solidFill>
                  <a:schemeClr val="tx1"/>
                </a:solidFill>
              </a:rPr>
              <a:t>christine</a:t>
            </a:r>
            <a:r>
              <a:rPr lang="en-US" sz="2000" dirty="0" smtClean="0">
                <a:solidFill>
                  <a:schemeClr val="tx1"/>
                </a:solidFill>
              </a:rPr>
              <a:t>/ </a:t>
            </a:r>
            <a:r>
              <a:rPr lang="en-US" sz="2000" dirty="0" err="1" smtClean="0">
                <a:solidFill>
                  <a:schemeClr val="tx1"/>
                </a:solidFill>
              </a:rPr>
              <a:t>becky</a:t>
            </a:r>
            <a:endParaRPr lang="en-US" sz="2000" dirty="0" smtClean="0">
              <a:solidFill>
                <a:schemeClr val="tx1"/>
              </a:solidFill>
            </a:endParaRPr>
          </a:p>
          <a:p>
            <a:endParaRPr lang="en-US" sz="2000" dirty="0"/>
          </a:p>
        </p:txBody>
      </p:sp>
      <p:sp>
        <p:nvSpPr>
          <p:cNvPr id="2" name="Title 1"/>
          <p:cNvSpPr>
            <a:spLocks noGrp="1"/>
          </p:cNvSpPr>
          <p:nvPr>
            <p:ph type="title"/>
          </p:nvPr>
        </p:nvSpPr>
        <p:spPr>
          <a:xfrm>
            <a:off x="457200" y="621904"/>
            <a:ext cx="8229600" cy="857250"/>
          </a:xfrm>
        </p:spPr>
        <p:txBody>
          <a:bodyPr>
            <a:normAutofit/>
          </a:bodyPr>
          <a:lstStyle/>
          <a:p>
            <a:r>
              <a:rPr lang="en-US" sz="2400" dirty="0" smtClean="0"/>
              <a:t>Reluctant to Create a Plan</a:t>
            </a:r>
            <a:endParaRPr lang="en-US" sz="2400" dirty="0"/>
          </a:p>
        </p:txBody>
      </p:sp>
    </p:spTree>
    <p:extLst>
      <p:ext uri="{BB962C8B-B14F-4D97-AF65-F5344CB8AC3E}">
        <p14:creationId xmlns:p14="http://schemas.microsoft.com/office/powerpoint/2010/main" val="41010407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28700" y="2044700"/>
            <a:ext cx="7200900" cy="2571750"/>
          </a:xfrm>
        </p:spPr>
        <p:txBody>
          <a:bodyPr>
            <a:normAutofit fontScale="92500"/>
          </a:bodyPr>
          <a:lstStyle/>
          <a:p>
            <a:pPr>
              <a:buFont typeface="Arial"/>
              <a:buChar char="•"/>
            </a:pPr>
            <a:r>
              <a:rPr lang="en-US" sz="2600" dirty="0" smtClean="0">
                <a:solidFill>
                  <a:schemeClr val="tx1"/>
                </a:solidFill>
              </a:rPr>
              <a:t>The events/ activities/ appointments we set up 	that 	help us develop life-long customers …</a:t>
            </a:r>
          </a:p>
          <a:p>
            <a:pPr marL="0" indent="0">
              <a:buNone/>
            </a:pPr>
            <a:r>
              <a:rPr lang="en-US" sz="2600" dirty="0" smtClean="0">
                <a:solidFill>
                  <a:schemeClr val="tx1"/>
                </a:solidFill>
              </a:rPr>
              <a:t>	--Closing with product collections we create in 50 		and 100 PV groupings around specific health topics</a:t>
            </a:r>
          </a:p>
          <a:p>
            <a:pPr>
              <a:buFont typeface="Arial"/>
              <a:buChar char="•"/>
            </a:pPr>
            <a:r>
              <a:rPr lang="en-US" sz="2600" dirty="0" smtClean="0">
                <a:solidFill>
                  <a:schemeClr val="tx1"/>
                </a:solidFill>
              </a:rPr>
              <a:t>The customer service, product education &amp; incentives</a:t>
            </a:r>
          </a:p>
          <a:p>
            <a:pPr>
              <a:buFont typeface="Arial"/>
              <a:buChar char="•"/>
            </a:pPr>
            <a:r>
              <a:rPr lang="en-US" sz="2600" dirty="0" smtClean="0">
                <a:solidFill>
                  <a:schemeClr val="tx1"/>
                </a:solidFill>
              </a:rPr>
              <a:t>The business partners we identify ..       </a:t>
            </a:r>
            <a:r>
              <a:rPr lang="en-US" sz="2600" dirty="0" err="1" smtClean="0">
                <a:solidFill>
                  <a:schemeClr val="tx1"/>
                </a:solidFill>
              </a:rPr>
              <a:t>ashley</a:t>
            </a:r>
            <a:endParaRPr lang="en-US" sz="2600" dirty="0" smtClean="0">
              <a:solidFill>
                <a:schemeClr val="tx1"/>
              </a:solidFill>
            </a:endParaRPr>
          </a:p>
          <a:p>
            <a:endParaRPr lang="en-US" sz="2800" dirty="0" smtClean="0">
              <a:solidFill>
                <a:schemeClr val="tx1"/>
              </a:solidFill>
            </a:endParaRPr>
          </a:p>
          <a:p>
            <a:endParaRPr lang="en-US" sz="2800" dirty="0" smtClean="0">
              <a:solidFill>
                <a:schemeClr val="tx1"/>
              </a:solidFill>
            </a:endParaRPr>
          </a:p>
          <a:p>
            <a:endParaRPr lang="en-US" sz="2800" dirty="0">
              <a:solidFill>
                <a:schemeClr val="tx1"/>
              </a:solidFill>
            </a:endParaRPr>
          </a:p>
        </p:txBody>
      </p:sp>
      <p:sp>
        <p:nvSpPr>
          <p:cNvPr id="3" name="Title 2"/>
          <p:cNvSpPr>
            <a:spLocks noGrp="1"/>
          </p:cNvSpPr>
          <p:nvPr>
            <p:ph type="title"/>
          </p:nvPr>
        </p:nvSpPr>
        <p:spPr>
          <a:xfrm>
            <a:off x="1028700" y="400050"/>
            <a:ext cx="7543800" cy="1466850"/>
          </a:xfrm>
          <a:ln>
            <a:solidFill>
              <a:schemeClr val="accent5">
                <a:lumMod val="75000"/>
              </a:schemeClr>
            </a:solidFill>
          </a:ln>
        </p:spPr>
        <p:txBody>
          <a:bodyPr>
            <a:noAutofit/>
          </a:bodyPr>
          <a:lstStyle/>
          <a:p>
            <a:r>
              <a:rPr lang="en-US" sz="2800" dirty="0" smtClean="0"/>
              <a:t> </a:t>
            </a:r>
            <a:r>
              <a:rPr lang="en-US" sz="2400" dirty="0" smtClean="0"/>
              <a:t>If our Goal is to become a Director .. </a:t>
            </a:r>
            <a:br>
              <a:rPr lang="en-US" sz="2400" dirty="0" smtClean="0"/>
            </a:br>
            <a:r>
              <a:rPr lang="en-US" sz="2400" dirty="0" smtClean="0"/>
              <a:t>Or to Develop a Director .. </a:t>
            </a:r>
            <a:br>
              <a:rPr lang="en-US" sz="2400" dirty="0" smtClean="0"/>
            </a:br>
            <a:r>
              <a:rPr lang="en-US" sz="2400" dirty="0" smtClean="0"/>
              <a:t>Then we will want to know how to </a:t>
            </a:r>
            <a:r>
              <a:rPr lang="en-US" sz="2400" dirty="0"/>
              <a:t>g</a:t>
            </a:r>
            <a:r>
              <a:rPr lang="en-US" sz="2400" dirty="0" smtClean="0"/>
              <a:t>enerate 2000 PV </a:t>
            </a:r>
          </a:p>
        </p:txBody>
      </p:sp>
    </p:spTree>
    <p:extLst>
      <p:ext uri="{BB962C8B-B14F-4D97-AF65-F5344CB8AC3E}">
        <p14:creationId xmlns:p14="http://schemas.microsoft.com/office/powerpoint/2010/main" val="1098010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28750"/>
            <a:ext cx="8229600" cy="2686050"/>
          </a:xfrm>
        </p:spPr>
        <p:txBody>
          <a:bodyPr>
            <a:normAutofit/>
          </a:bodyPr>
          <a:lstStyle/>
          <a:p>
            <a:pPr marL="0" indent="0">
              <a:buNone/>
            </a:pPr>
            <a:r>
              <a:rPr lang="en-US" dirty="0" smtClean="0">
                <a:solidFill>
                  <a:schemeClr val="tx1"/>
                </a:solidFill>
              </a:rPr>
              <a:t>	</a:t>
            </a:r>
            <a:r>
              <a:rPr lang="en-US" sz="3200" b="1" dirty="0" smtClean="0">
                <a:solidFill>
                  <a:schemeClr val="tx1"/>
                </a:solidFill>
              </a:rPr>
              <a:t>Home </a:t>
            </a:r>
            <a:r>
              <a:rPr lang="en-US" sz="3200" b="1" dirty="0">
                <a:solidFill>
                  <a:schemeClr val="tx1"/>
                </a:solidFill>
              </a:rPr>
              <a:t>Event			</a:t>
            </a:r>
            <a:r>
              <a:rPr lang="en-US" sz="3200" b="1" dirty="0" smtClean="0">
                <a:solidFill>
                  <a:schemeClr val="tx1"/>
                </a:solidFill>
              </a:rPr>
              <a:t>	250 </a:t>
            </a:r>
            <a:r>
              <a:rPr lang="en-US" sz="3200" b="1" dirty="0">
                <a:solidFill>
                  <a:schemeClr val="tx1"/>
                </a:solidFill>
              </a:rPr>
              <a:t>PV </a:t>
            </a:r>
            <a:r>
              <a:rPr lang="en-US" sz="3200" b="1" dirty="0" smtClean="0">
                <a:solidFill>
                  <a:schemeClr val="tx1"/>
                </a:solidFill>
              </a:rPr>
              <a:t>          </a:t>
            </a:r>
            <a:r>
              <a:rPr lang="en-US" sz="1800" dirty="0" err="1" smtClean="0">
                <a:solidFill>
                  <a:schemeClr val="tx1"/>
                </a:solidFill>
              </a:rPr>
              <a:t>ashley</a:t>
            </a:r>
            <a:endParaRPr lang="en-US" sz="3200" dirty="0">
              <a:solidFill>
                <a:schemeClr val="tx1"/>
              </a:solidFill>
            </a:endParaRPr>
          </a:p>
          <a:p>
            <a:pPr marL="0" indent="0">
              <a:buNone/>
            </a:pPr>
            <a:r>
              <a:rPr lang="en-US" sz="2400" dirty="0" smtClean="0">
                <a:solidFill>
                  <a:schemeClr val="tx1"/>
                </a:solidFill>
              </a:rPr>
              <a:t>(Grand </a:t>
            </a:r>
            <a:r>
              <a:rPr lang="en-US" sz="2400" dirty="0">
                <a:solidFill>
                  <a:schemeClr val="tx1"/>
                </a:solidFill>
              </a:rPr>
              <a:t>Openings, Shaklee 180 </a:t>
            </a:r>
            <a:r>
              <a:rPr lang="en-US" sz="2400" dirty="0" smtClean="0">
                <a:solidFill>
                  <a:schemeClr val="tx1"/>
                </a:solidFill>
              </a:rPr>
              <a:t>Tastings, Smoothie Workshops</a:t>
            </a:r>
            <a:r>
              <a:rPr lang="en-US" sz="2400" dirty="0">
                <a:solidFill>
                  <a:schemeClr val="tx1"/>
                </a:solidFill>
              </a:rPr>
              <a:t>, </a:t>
            </a:r>
            <a:r>
              <a:rPr lang="en-US" sz="2400" dirty="0" err="1">
                <a:solidFill>
                  <a:schemeClr val="tx1"/>
                </a:solidFill>
              </a:rPr>
              <a:t>etc</a:t>
            </a:r>
            <a:r>
              <a:rPr lang="en-US" sz="2400" dirty="0">
                <a:solidFill>
                  <a:schemeClr val="tx1"/>
                </a:solidFill>
              </a:rPr>
              <a:t> </a:t>
            </a:r>
            <a:r>
              <a:rPr lang="en-US" sz="2400" dirty="0" smtClean="0">
                <a:solidFill>
                  <a:schemeClr val="tx1"/>
                </a:solidFill>
              </a:rPr>
              <a:t>…closing </a:t>
            </a:r>
            <a:r>
              <a:rPr lang="en-US" sz="2400" dirty="0">
                <a:solidFill>
                  <a:schemeClr val="tx1"/>
                </a:solidFill>
              </a:rPr>
              <a:t>with Use, Share, </a:t>
            </a:r>
            <a:r>
              <a:rPr lang="en-US" sz="2400" dirty="0" smtClean="0">
                <a:solidFill>
                  <a:schemeClr val="tx1"/>
                </a:solidFill>
              </a:rPr>
              <a:t>Build)</a:t>
            </a:r>
            <a:endParaRPr lang="en-US" sz="2400" dirty="0">
              <a:solidFill>
                <a:schemeClr val="tx1"/>
              </a:solidFill>
            </a:endParaRPr>
          </a:p>
          <a:p>
            <a:pPr marL="0" indent="0">
              <a:buNone/>
            </a:pPr>
            <a:endParaRPr lang="en-US" sz="2400" b="1" dirty="0" smtClean="0"/>
          </a:p>
        </p:txBody>
      </p:sp>
      <p:sp>
        <p:nvSpPr>
          <p:cNvPr id="3" name="Title 2"/>
          <p:cNvSpPr>
            <a:spLocks noGrp="1"/>
          </p:cNvSpPr>
          <p:nvPr>
            <p:ph type="title"/>
          </p:nvPr>
        </p:nvSpPr>
        <p:spPr>
          <a:xfrm>
            <a:off x="1828800" y="228600"/>
            <a:ext cx="5715001" cy="971550"/>
          </a:xfrm>
          <a:ln>
            <a:solidFill>
              <a:schemeClr val="accent5">
                <a:lumMod val="50000"/>
              </a:schemeClr>
            </a:solidFill>
          </a:ln>
        </p:spPr>
        <p:txBody>
          <a:bodyPr>
            <a:noAutofit/>
          </a:bodyPr>
          <a:lstStyle/>
          <a:p>
            <a:r>
              <a:rPr lang="en-US" sz="3200" dirty="0" smtClean="0"/>
              <a:t>First Let’s Look At EVENTS</a:t>
            </a:r>
            <a:br>
              <a:rPr lang="en-US" sz="3200" dirty="0" smtClean="0"/>
            </a:br>
            <a:r>
              <a:rPr lang="en-US" sz="3200" dirty="0" smtClean="0"/>
              <a:t>that can Generate PV </a:t>
            </a:r>
            <a:endParaRPr lang="en-US" sz="3200" dirty="0"/>
          </a:p>
        </p:txBody>
      </p:sp>
      <p:pic>
        <p:nvPicPr>
          <p:cNvPr id="6" name="Picture 4" descr="https://scontent-ord1-1.xx.fbcdn.net/hphotos-xpf1/v/t1.0-9/12190840_10100172928498316_4233194230661958381_n.jpg?oh=700e222d2f6544a99035df0c98376a94&amp;oe=56B356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800350"/>
            <a:ext cx="3276600" cy="205427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p:cNvPicPr>
            <a:picLocks noChangeAspect="1"/>
          </p:cNvPicPr>
          <p:nvPr/>
        </p:nvPicPr>
        <p:blipFill>
          <a:blip r:embed="rId3"/>
          <a:stretch>
            <a:fillRect/>
          </a:stretch>
        </p:blipFill>
        <p:spPr>
          <a:xfrm>
            <a:off x="685800" y="2914650"/>
            <a:ext cx="3609440" cy="1804719"/>
          </a:xfrm>
          <a:prstGeom prst="rect">
            <a:avLst/>
          </a:prstGeom>
        </p:spPr>
      </p:pic>
    </p:spTree>
    <p:extLst>
      <p:ext uri="{BB962C8B-B14F-4D97-AF65-F5344CB8AC3E}">
        <p14:creationId xmlns:p14="http://schemas.microsoft.com/office/powerpoint/2010/main" val="479795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342900"/>
            <a:ext cx="6743700" cy="4629150"/>
          </a:xfrm>
        </p:spPr>
        <p:txBody>
          <a:bodyPr>
            <a:normAutofit fontScale="92500"/>
          </a:bodyPr>
          <a:lstStyle/>
          <a:p>
            <a:pPr marL="0" indent="0">
              <a:buNone/>
            </a:pPr>
            <a:r>
              <a:rPr lang="en-US" sz="3200" dirty="0">
                <a:solidFill>
                  <a:schemeClr val="tx1"/>
                </a:solidFill>
              </a:rPr>
              <a:t>3-Way Customer Calls    </a:t>
            </a:r>
            <a:r>
              <a:rPr lang="en-US" sz="3200" dirty="0" smtClean="0">
                <a:solidFill>
                  <a:schemeClr val="tx1"/>
                </a:solidFill>
              </a:rPr>
              <a:t>100 </a:t>
            </a:r>
            <a:r>
              <a:rPr lang="en-US" sz="3200" dirty="0">
                <a:solidFill>
                  <a:schemeClr val="tx1"/>
                </a:solidFill>
              </a:rPr>
              <a:t>PV X 2 =  </a:t>
            </a:r>
            <a:r>
              <a:rPr lang="en-US" sz="3200" dirty="0" smtClean="0">
                <a:solidFill>
                  <a:schemeClr val="tx1"/>
                </a:solidFill>
              </a:rPr>
              <a:t>200</a:t>
            </a:r>
          </a:p>
          <a:p>
            <a:pPr marL="0" indent="0">
              <a:buNone/>
            </a:pPr>
            <a:r>
              <a:rPr lang="en-US" sz="2800" dirty="0" smtClean="0">
                <a:solidFill>
                  <a:schemeClr val="tx1"/>
                </a:solidFill>
              </a:rPr>
              <a:t> </a:t>
            </a:r>
            <a:endParaRPr lang="en-US" dirty="0">
              <a:solidFill>
                <a:schemeClr val="tx1"/>
              </a:solidFill>
            </a:endParaRPr>
          </a:p>
          <a:p>
            <a:pPr>
              <a:buFont typeface="Arial"/>
              <a:buChar char="•"/>
            </a:pPr>
            <a:r>
              <a:rPr lang="en-US" sz="2400" dirty="0" smtClean="0">
                <a:solidFill>
                  <a:schemeClr val="tx1"/>
                </a:solidFill>
              </a:rPr>
              <a:t> An </a:t>
            </a:r>
            <a:r>
              <a:rPr lang="en-US" sz="2400" dirty="0">
                <a:solidFill>
                  <a:schemeClr val="tx1"/>
                </a:solidFill>
              </a:rPr>
              <a:t>effective way to teach new distributors how to create a nutrition program for customers … </a:t>
            </a:r>
            <a:endParaRPr lang="en-US" sz="2400" dirty="0" smtClean="0">
              <a:solidFill>
                <a:schemeClr val="tx1"/>
              </a:solidFill>
            </a:endParaRPr>
          </a:p>
          <a:p>
            <a:pPr>
              <a:buFont typeface="Arial"/>
              <a:buChar char="•"/>
            </a:pPr>
            <a:r>
              <a:rPr lang="en-US" sz="2400" dirty="0" smtClean="0">
                <a:solidFill>
                  <a:schemeClr val="tx1"/>
                </a:solidFill>
              </a:rPr>
              <a:t> They learn what </a:t>
            </a:r>
            <a:r>
              <a:rPr lang="en-US" sz="2400" dirty="0">
                <a:solidFill>
                  <a:schemeClr val="tx1"/>
                </a:solidFill>
              </a:rPr>
              <a:t>questions to ask to discover </a:t>
            </a:r>
            <a:r>
              <a:rPr lang="en-US" sz="2400" dirty="0" smtClean="0">
                <a:solidFill>
                  <a:schemeClr val="tx1"/>
                </a:solidFill>
              </a:rPr>
              <a:t>	“problems</a:t>
            </a:r>
            <a:r>
              <a:rPr lang="en-US" sz="2400" dirty="0">
                <a:solidFill>
                  <a:schemeClr val="tx1"/>
                </a:solidFill>
              </a:rPr>
              <a:t>” that better nutrition may help to </a:t>
            </a:r>
            <a:r>
              <a:rPr lang="en-US" sz="2400" dirty="0" smtClean="0">
                <a:solidFill>
                  <a:schemeClr val="tx1"/>
                </a:solidFill>
              </a:rPr>
              <a:t>solve</a:t>
            </a:r>
          </a:p>
          <a:p>
            <a:pPr>
              <a:buFont typeface="Arial"/>
              <a:buChar char="•"/>
            </a:pPr>
            <a:r>
              <a:rPr lang="en-US" sz="2400" dirty="0" smtClean="0">
                <a:solidFill>
                  <a:schemeClr val="tx1"/>
                </a:solidFill>
              </a:rPr>
              <a:t> We explain </a:t>
            </a:r>
            <a:r>
              <a:rPr lang="en-US" sz="2400" dirty="0">
                <a:solidFill>
                  <a:schemeClr val="tx1"/>
                </a:solidFill>
              </a:rPr>
              <a:t>the Shaklee Difference </a:t>
            </a:r>
            <a:endParaRPr lang="en-US" sz="2400" dirty="0" smtClean="0">
              <a:solidFill>
                <a:schemeClr val="tx1"/>
              </a:solidFill>
            </a:endParaRPr>
          </a:p>
          <a:p>
            <a:pPr>
              <a:buFont typeface="Arial"/>
              <a:buChar char="•"/>
            </a:pPr>
            <a:r>
              <a:rPr lang="en-US" sz="2400" dirty="0" smtClean="0">
                <a:solidFill>
                  <a:schemeClr val="tx1"/>
                </a:solidFill>
              </a:rPr>
              <a:t> Why </a:t>
            </a:r>
            <a:r>
              <a:rPr lang="en-US" sz="2400" dirty="0" err="1">
                <a:solidFill>
                  <a:schemeClr val="tx1"/>
                </a:solidFill>
              </a:rPr>
              <a:t>Vitalizer</a:t>
            </a:r>
            <a:r>
              <a:rPr lang="en-US" sz="2400" dirty="0">
                <a:solidFill>
                  <a:schemeClr val="tx1"/>
                </a:solidFill>
              </a:rPr>
              <a:t> and Life Shake is a pretty good starting </a:t>
            </a:r>
            <a:r>
              <a:rPr lang="en-US" sz="2400" dirty="0" smtClean="0">
                <a:solidFill>
                  <a:schemeClr val="tx1"/>
                </a:solidFill>
              </a:rPr>
              <a:t>place </a:t>
            </a:r>
            <a:r>
              <a:rPr lang="en-US" sz="2400" dirty="0">
                <a:solidFill>
                  <a:schemeClr val="tx1"/>
                </a:solidFill>
              </a:rPr>
              <a:t>most of the time</a:t>
            </a:r>
            <a:r>
              <a:rPr lang="en-US" sz="2400" dirty="0" smtClean="0">
                <a:solidFill>
                  <a:schemeClr val="tx1"/>
                </a:solidFill>
              </a:rPr>
              <a:t>…</a:t>
            </a:r>
          </a:p>
          <a:p>
            <a:pPr>
              <a:buFont typeface="Arial"/>
              <a:buChar char="•"/>
            </a:pPr>
            <a:r>
              <a:rPr lang="en-US" sz="2400" dirty="0" smtClean="0">
                <a:solidFill>
                  <a:schemeClr val="tx1"/>
                </a:solidFill>
              </a:rPr>
              <a:t> And </a:t>
            </a:r>
            <a:r>
              <a:rPr lang="en-US" sz="2400" dirty="0">
                <a:solidFill>
                  <a:schemeClr val="tx1"/>
                </a:solidFill>
              </a:rPr>
              <a:t>how to work with people with budget </a:t>
            </a:r>
            <a:r>
              <a:rPr lang="en-US" sz="2400" dirty="0" smtClean="0">
                <a:solidFill>
                  <a:schemeClr val="tx1"/>
                </a:solidFill>
              </a:rPr>
              <a:t>constraints                   </a:t>
            </a:r>
            <a:r>
              <a:rPr lang="en-US" sz="2200" dirty="0" err="1" smtClean="0">
                <a:solidFill>
                  <a:schemeClr val="tx1"/>
                </a:solidFill>
              </a:rPr>
              <a:t>ashley</a:t>
            </a:r>
            <a:r>
              <a:rPr lang="en-US" sz="2200" dirty="0" smtClean="0">
                <a:solidFill>
                  <a:schemeClr val="tx1"/>
                </a:solidFill>
              </a:rPr>
              <a:t>       </a:t>
            </a:r>
            <a:r>
              <a:rPr lang="en-US" sz="2400" dirty="0" smtClean="0">
                <a:solidFill>
                  <a:schemeClr val="tx1"/>
                </a:solidFill>
              </a:rPr>
              <a:t>          </a:t>
            </a:r>
            <a:endParaRPr lang="en-US" sz="2400" dirty="0">
              <a:solidFill>
                <a:schemeClr val="tx1"/>
              </a:solidFill>
            </a:endParaRPr>
          </a:p>
          <a:p>
            <a:endParaRPr lang="en-US" sz="2400" dirty="0">
              <a:solidFill>
                <a:schemeClr val="tx1"/>
              </a:solidFill>
            </a:endParaRPr>
          </a:p>
        </p:txBody>
      </p:sp>
      <p:pic>
        <p:nvPicPr>
          <p:cNvPr id="4" name="Picture 3"/>
          <p:cNvPicPr>
            <a:picLocks noChangeAspect="1"/>
          </p:cNvPicPr>
          <p:nvPr/>
        </p:nvPicPr>
        <p:blipFill>
          <a:blip r:embed="rId2"/>
          <a:stretch>
            <a:fillRect/>
          </a:stretch>
        </p:blipFill>
        <p:spPr>
          <a:xfrm>
            <a:off x="7023100" y="3327400"/>
            <a:ext cx="2019300" cy="1644889"/>
          </a:xfrm>
          <a:prstGeom prst="rect">
            <a:avLst/>
          </a:prstGeom>
        </p:spPr>
      </p:pic>
      <p:sp>
        <p:nvSpPr>
          <p:cNvPr id="5" name="Rectangle 4"/>
          <p:cNvSpPr/>
          <p:nvPr/>
        </p:nvSpPr>
        <p:spPr>
          <a:xfrm>
            <a:off x="533400" y="3028950"/>
            <a:ext cx="8077200" cy="461665"/>
          </a:xfrm>
          <a:prstGeom prst="rect">
            <a:avLst/>
          </a:prstGeom>
        </p:spPr>
        <p:txBody>
          <a:bodyPr wrap="square">
            <a:spAutoFit/>
          </a:bodyPr>
          <a:lstStyle/>
          <a:p>
            <a:endParaRPr lang="en-US" sz="2400" dirty="0"/>
          </a:p>
        </p:txBody>
      </p:sp>
    </p:spTree>
    <p:extLst>
      <p:ext uri="{BB962C8B-B14F-4D97-AF65-F5344CB8AC3E}">
        <p14:creationId xmlns:p14="http://schemas.microsoft.com/office/powerpoint/2010/main" val="31485569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971551"/>
            <a:ext cx="8153400" cy="1485899"/>
          </a:xfrm>
        </p:spPr>
        <p:txBody>
          <a:bodyPr>
            <a:normAutofit fontScale="92500" lnSpcReduction="20000"/>
          </a:bodyPr>
          <a:lstStyle/>
          <a:p>
            <a:pPr marL="0" indent="0">
              <a:buNone/>
            </a:pPr>
            <a:r>
              <a:rPr lang="en-US" sz="2400" b="1" dirty="0" err="1" smtClean="0">
                <a:solidFill>
                  <a:schemeClr val="tx1"/>
                </a:solidFill>
              </a:rPr>
              <a:t>FaceBook</a:t>
            </a:r>
            <a:r>
              <a:rPr lang="en-US" sz="2400" b="1" dirty="0" smtClean="0">
                <a:solidFill>
                  <a:schemeClr val="tx1"/>
                </a:solidFill>
              </a:rPr>
              <a:t> Events 	</a:t>
            </a:r>
            <a:r>
              <a:rPr lang="en-US" sz="2400" dirty="0" smtClean="0">
                <a:solidFill>
                  <a:schemeClr val="tx1"/>
                </a:solidFill>
              </a:rPr>
              <a:t>(  with follow up )		</a:t>
            </a:r>
            <a:r>
              <a:rPr lang="en-US" sz="2400" b="1" dirty="0" smtClean="0">
                <a:solidFill>
                  <a:schemeClr val="tx1"/>
                </a:solidFill>
              </a:rPr>
              <a:t>250 PV </a:t>
            </a:r>
          </a:p>
          <a:p>
            <a:pPr marL="0" indent="0">
              <a:buNone/>
            </a:pPr>
            <a:endParaRPr lang="en-US" sz="1000" dirty="0" smtClean="0">
              <a:solidFill>
                <a:schemeClr val="tx1"/>
              </a:solidFill>
            </a:endParaRPr>
          </a:p>
          <a:p>
            <a:pPr marL="0" indent="0">
              <a:buNone/>
            </a:pPr>
            <a:r>
              <a:rPr lang="en-US" dirty="0" smtClean="0">
                <a:solidFill>
                  <a:schemeClr val="tx1"/>
                </a:solidFill>
              </a:rPr>
              <a:t>(on children’s health, women’s health, Grand Opening, Natural Approaches to Anxiety &amp; Stress, Shaklee 180,  etc..)</a:t>
            </a:r>
          </a:p>
          <a:p>
            <a:pPr marL="0" indent="0">
              <a:buNone/>
            </a:pPr>
            <a:r>
              <a:rPr lang="en-US" sz="2400" b="1" dirty="0" smtClean="0">
                <a:solidFill>
                  <a:schemeClr val="tx1"/>
                </a:solidFill>
              </a:rPr>
              <a:t>Wellness Webinars					100 P</a:t>
            </a:r>
            <a:r>
              <a:rPr lang="en-US" sz="2400" b="1" dirty="0" smtClean="0"/>
              <a:t>V</a:t>
            </a:r>
          </a:p>
        </p:txBody>
      </p:sp>
      <p:sp>
        <p:nvSpPr>
          <p:cNvPr id="3" name="Title 2"/>
          <p:cNvSpPr>
            <a:spLocks noGrp="1"/>
          </p:cNvSpPr>
          <p:nvPr>
            <p:ph type="title"/>
          </p:nvPr>
        </p:nvSpPr>
        <p:spPr>
          <a:xfrm>
            <a:off x="457200" y="342900"/>
            <a:ext cx="5026314" cy="400050"/>
          </a:xfrm>
          <a:ln>
            <a:solidFill>
              <a:schemeClr val="accent5">
                <a:lumMod val="75000"/>
              </a:schemeClr>
            </a:solidFill>
          </a:ln>
        </p:spPr>
        <p:txBody>
          <a:bodyPr>
            <a:normAutofit fontScale="90000"/>
          </a:bodyPr>
          <a:lstStyle/>
          <a:p>
            <a:r>
              <a:rPr lang="en-US" sz="3200" dirty="0" smtClean="0"/>
              <a:t>PV Generating  Activity </a:t>
            </a:r>
            <a:endParaRPr lang="en-US" sz="3200" dirty="0"/>
          </a:p>
        </p:txBody>
      </p:sp>
      <p:sp>
        <p:nvSpPr>
          <p:cNvPr id="6" name="Rectangle 5"/>
          <p:cNvSpPr/>
          <p:nvPr/>
        </p:nvSpPr>
        <p:spPr>
          <a:xfrm>
            <a:off x="304800" y="2914651"/>
            <a:ext cx="5715000" cy="1754327"/>
          </a:xfrm>
          <a:prstGeom prst="rect">
            <a:avLst/>
          </a:prstGeom>
        </p:spPr>
        <p:txBody>
          <a:bodyPr wrap="square">
            <a:spAutoFit/>
          </a:bodyPr>
          <a:lstStyle/>
          <a:p>
            <a:r>
              <a:rPr lang="en-US" sz="2400" b="1" dirty="0"/>
              <a:t>Social Media 	100 PV X 4 weeks = 400 </a:t>
            </a:r>
            <a:r>
              <a:rPr lang="en-US" sz="2400" b="1" dirty="0" smtClean="0"/>
              <a:t>PV</a:t>
            </a:r>
          </a:p>
          <a:p>
            <a:r>
              <a:rPr lang="en-US" sz="2400" b="1" dirty="0"/>
              <a:t/>
            </a:r>
            <a:br>
              <a:rPr lang="en-US" sz="2400" b="1" dirty="0"/>
            </a:br>
            <a:r>
              <a:rPr lang="en-US" sz="2000" dirty="0"/>
              <a:t>1 post a week.. Making it personal about how we are using new Shaklee products we are discovering, </a:t>
            </a:r>
            <a:endParaRPr lang="en-US" sz="2000" dirty="0" smtClean="0"/>
          </a:p>
          <a:p>
            <a:r>
              <a:rPr lang="en-US" sz="2000" dirty="0" err="1" smtClean="0"/>
              <a:t>ashley</a:t>
            </a:r>
            <a:endParaRPr lang="en-US" sz="2000" dirty="0"/>
          </a:p>
        </p:txBody>
      </p:sp>
      <p:pic>
        <p:nvPicPr>
          <p:cNvPr id="7" name="Picture 4" descr="https://scontent-ord1-1.xx.fbcdn.net/hphotos-xpf1/v/t1.0-9/11163787_10100170484536036_5177293166493387354_n.jpg?oh=d9e77c565b775f54184e2a1df7a5079f&amp;oe=56BC3E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2400300"/>
            <a:ext cx="2743200" cy="2628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537139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94122"/>
          </a:xfrm>
        </p:spPr>
        <p:txBody>
          <a:bodyPr>
            <a:normAutofit fontScale="90000"/>
          </a:bodyPr>
          <a:lstStyle/>
          <a:p>
            <a:r>
              <a:rPr lang="en-US" dirty="0" smtClean="0"/>
              <a:t>Facebook Events – 250 PV</a:t>
            </a:r>
            <a:endParaRPr lang="en-US" dirty="0"/>
          </a:p>
        </p:txBody>
      </p:sp>
      <p:pic>
        <p:nvPicPr>
          <p:cNvPr id="5122" name="Picture 2" descr="C:\Users\Kathryn\Downloads\IMG_5571 (4).PNG"/>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1903" t="20694" r="-4135" b="27269"/>
          <a:stretch/>
        </p:blipFill>
        <p:spPr bwMode="auto">
          <a:xfrm>
            <a:off x="152400" y="857250"/>
            <a:ext cx="4292534" cy="4171950"/>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Kathryn\Downloads\IMG_557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4308" r="-10037" b="13148"/>
          <a:stretch/>
        </p:blipFill>
        <p:spPr bwMode="auto">
          <a:xfrm>
            <a:off x="4572000" y="800100"/>
            <a:ext cx="4572000" cy="43434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7467600" y="4533900"/>
            <a:ext cx="977900"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4237914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00150"/>
            <a:ext cx="8458200" cy="2000250"/>
          </a:xfrm>
        </p:spPr>
        <p:txBody>
          <a:bodyPr>
            <a:normAutofit/>
          </a:bodyPr>
          <a:lstStyle/>
          <a:p>
            <a:r>
              <a:rPr lang="en-US" dirty="0" smtClean="0">
                <a:solidFill>
                  <a:schemeClr val="tx1"/>
                </a:solidFill>
              </a:rPr>
              <a:t>30- Minute conference call on specific health topic such as PMS, energy, keeping families healthy though the winter</a:t>
            </a:r>
            <a:r>
              <a:rPr lang="en-US" dirty="0">
                <a:solidFill>
                  <a:schemeClr val="tx1"/>
                </a:solidFill>
              </a:rPr>
              <a:t>, </a:t>
            </a:r>
            <a:r>
              <a:rPr lang="en-US" dirty="0" err="1">
                <a:solidFill>
                  <a:schemeClr val="tx1"/>
                </a:solidFill>
              </a:rPr>
              <a:t>etc</a:t>
            </a:r>
            <a:r>
              <a:rPr lang="en-US" dirty="0">
                <a:solidFill>
                  <a:schemeClr val="tx1"/>
                </a:solidFill>
              </a:rPr>
              <a:t> </a:t>
            </a:r>
            <a:endParaRPr lang="en-US" dirty="0" smtClean="0">
              <a:solidFill>
                <a:schemeClr val="tx1"/>
              </a:solidFill>
            </a:endParaRPr>
          </a:p>
          <a:p>
            <a:r>
              <a:rPr lang="en-US" dirty="0">
                <a:solidFill>
                  <a:schemeClr val="tx1"/>
                </a:solidFill>
              </a:rPr>
              <a:t>With 1 or 2 people sharing their success in making a few shifts in the diet and adding Shaklee supplements </a:t>
            </a:r>
            <a:r>
              <a:rPr lang="en-US" dirty="0" smtClean="0">
                <a:solidFill>
                  <a:schemeClr val="tx1"/>
                </a:solidFill>
              </a:rPr>
              <a:t>…</a:t>
            </a:r>
          </a:p>
          <a:p>
            <a:r>
              <a:rPr lang="en-US" dirty="0" smtClean="0">
                <a:solidFill>
                  <a:schemeClr val="tx1"/>
                </a:solidFill>
              </a:rPr>
              <a:t>A discussion of products mentioned and the Shaklee Difference       </a:t>
            </a:r>
            <a:r>
              <a:rPr lang="en-US" dirty="0" err="1" smtClean="0">
                <a:solidFill>
                  <a:schemeClr val="tx1"/>
                </a:solidFill>
              </a:rPr>
              <a:t>becky</a:t>
            </a:r>
            <a:endParaRPr lang="en-US" dirty="0" smtClean="0">
              <a:solidFill>
                <a:schemeClr val="tx1"/>
              </a:solidFill>
            </a:endParaRPr>
          </a:p>
          <a:p>
            <a:pPr marL="0" indent="0">
              <a:buNone/>
            </a:pPr>
            <a:endParaRPr lang="en-US" dirty="0"/>
          </a:p>
        </p:txBody>
      </p:sp>
      <p:sp>
        <p:nvSpPr>
          <p:cNvPr id="2" name="Title 1"/>
          <p:cNvSpPr>
            <a:spLocks noGrp="1"/>
          </p:cNvSpPr>
          <p:nvPr>
            <p:ph type="title"/>
          </p:nvPr>
        </p:nvSpPr>
        <p:spPr>
          <a:xfrm>
            <a:off x="381000" y="342900"/>
            <a:ext cx="8458200" cy="628650"/>
          </a:xfrm>
          <a:ln>
            <a:solidFill>
              <a:schemeClr val="accent5">
                <a:lumMod val="75000"/>
              </a:schemeClr>
            </a:solidFill>
          </a:ln>
        </p:spPr>
        <p:txBody>
          <a:bodyPr>
            <a:normAutofit fontScale="90000"/>
          </a:bodyPr>
          <a:lstStyle/>
          <a:p>
            <a:r>
              <a:rPr lang="en-US" sz="3100" dirty="0" smtClean="0"/>
              <a:t>Health Chats  </a:t>
            </a:r>
            <a:r>
              <a:rPr lang="en-US" sz="2700" dirty="0" smtClean="0"/>
              <a:t>5 attending X 50 PV =</a:t>
            </a:r>
            <a:r>
              <a:rPr lang="en-US" sz="3600" dirty="0" smtClean="0"/>
              <a:t>	</a:t>
            </a:r>
            <a:r>
              <a:rPr lang="en-US" sz="3100" dirty="0" smtClean="0"/>
              <a:t>250 PV</a:t>
            </a:r>
            <a:endParaRPr lang="en-US" sz="3100" dirty="0"/>
          </a:p>
        </p:txBody>
      </p:sp>
      <p:pic>
        <p:nvPicPr>
          <p:cNvPr id="5" name="Picture 2" descr="https://scontent-ord1-1.xx.fbcdn.net/hphotos-xat1/v/t1.0-9/12088046_10100167912754906_2078035811754348679_n.jpg?oh=8a71996a82be93322220711d3e4a7c5d&amp;oe=56C3036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1" y="3028950"/>
            <a:ext cx="2438401" cy="182880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s://scontent-ord1-1.xx.fbcdn.net/hphotos-xap1/v/t1.0-9/12079714_10100167697905466_9195086265760278471_n.jpg?oh=28b3f8212d358eac8fccc0981a05d857&amp;oe=56AEEDF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257550"/>
            <a:ext cx="3276600" cy="161270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533400" y="1657350"/>
            <a:ext cx="7924800" cy="461665"/>
          </a:xfrm>
          <a:prstGeom prst="rect">
            <a:avLst/>
          </a:prstGeom>
        </p:spPr>
        <p:txBody>
          <a:bodyPr wrap="square">
            <a:spAutoFit/>
          </a:bodyPr>
          <a:lstStyle/>
          <a:p>
            <a:r>
              <a:rPr lang="en-US" sz="2400" dirty="0" smtClean="0"/>
              <a:t> </a:t>
            </a:r>
            <a:endParaRPr lang="en-US" sz="2400" dirty="0"/>
          </a:p>
        </p:txBody>
      </p:sp>
    </p:spTree>
    <p:extLst>
      <p:ext uri="{BB962C8B-B14F-4D97-AF65-F5344CB8AC3E}">
        <p14:creationId xmlns:p14="http://schemas.microsoft.com/office/powerpoint/2010/main" val="22765855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scontent-ord1-1.xx.fbcdn.net/hphotos-xap1/v/t1.0-9/12075054_10100166556408036_1330807808095778528_n.jpg?oh=f47cf39b2b6152f030749ea3710cc77a&amp;oe=56AE38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714501"/>
            <a:ext cx="3810000" cy="320039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457200" y="205978"/>
            <a:ext cx="8001000" cy="1222772"/>
          </a:xfrm>
          <a:ln>
            <a:solidFill>
              <a:schemeClr val="accent3">
                <a:lumMod val="50000"/>
              </a:schemeClr>
            </a:solidFill>
          </a:ln>
        </p:spPr>
        <p:txBody>
          <a:bodyPr>
            <a:normAutofit/>
          </a:bodyPr>
          <a:lstStyle/>
          <a:p>
            <a:r>
              <a:rPr lang="en-US" sz="2400" dirty="0" smtClean="0"/>
              <a:t>So Events help generate PV,</a:t>
            </a:r>
            <a:br>
              <a:rPr lang="en-US" sz="2400" dirty="0" smtClean="0"/>
            </a:br>
            <a:r>
              <a:rPr lang="en-US" sz="2400" dirty="0" smtClean="0"/>
              <a:t>Also PV Comes from Follow </a:t>
            </a:r>
            <a:r>
              <a:rPr lang="en-US" sz="2400" dirty="0"/>
              <a:t>U</a:t>
            </a:r>
            <a:r>
              <a:rPr lang="en-US" sz="2400" dirty="0" smtClean="0"/>
              <a:t>p and Servicing Customers</a:t>
            </a:r>
            <a:endParaRPr lang="en-US" sz="2400" dirty="0"/>
          </a:p>
        </p:txBody>
      </p:sp>
      <p:sp>
        <p:nvSpPr>
          <p:cNvPr id="3" name="Content Placeholder 2"/>
          <p:cNvSpPr>
            <a:spLocks noGrp="1"/>
          </p:cNvSpPr>
          <p:nvPr>
            <p:ph idx="1"/>
          </p:nvPr>
        </p:nvSpPr>
        <p:spPr>
          <a:xfrm>
            <a:off x="457200" y="1714501"/>
            <a:ext cx="4648200" cy="3108722"/>
          </a:xfrm>
        </p:spPr>
        <p:txBody>
          <a:bodyPr>
            <a:normAutofit lnSpcReduction="10000"/>
          </a:bodyPr>
          <a:lstStyle/>
          <a:p>
            <a:r>
              <a:rPr lang="en-US" sz="2600" dirty="0" smtClean="0"/>
              <a:t>New Member Appointments         	100 PV / each</a:t>
            </a:r>
          </a:p>
          <a:p>
            <a:r>
              <a:rPr lang="en-US" sz="2600" dirty="0" smtClean="0"/>
              <a:t>Earn While You Learn		</a:t>
            </a:r>
          </a:p>
          <a:p>
            <a:pPr marL="0" indent="0">
              <a:buNone/>
            </a:pPr>
            <a:r>
              <a:rPr lang="en-US" sz="2600" dirty="0"/>
              <a:t>	</a:t>
            </a:r>
            <a:r>
              <a:rPr lang="en-US" sz="2600" dirty="0" smtClean="0"/>
              <a:t>100 PV/ person</a:t>
            </a:r>
          </a:p>
          <a:p>
            <a:r>
              <a:rPr lang="en-US" sz="2600" dirty="0" smtClean="0"/>
              <a:t>Incentive for Referrals </a:t>
            </a:r>
          </a:p>
          <a:p>
            <a:pPr marL="0" indent="0">
              <a:buNone/>
            </a:pPr>
            <a:endParaRPr lang="en-US" sz="2600" dirty="0"/>
          </a:p>
          <a:p>
            <a:pPr marL="0" indent="0">
              <a:buNone/>
            </a:pPr>
            <a:r>
              <a:rPr lang="en-US" sz="2000" dirty="0" err="1" smtClean="0"/>
              <a:t>becky</a:t>
            </a:r>
            <a:endParaRPr lang="en-US" sz="2000" dirty="0"/>
          </a:p>
        </p:txBody>
      </p:sp>
    </p:spTree>
    <p:extLst>
      <p:ext uri="{BB962C8B-B14F-4D97-AF65-F5344CB8AC3E}">
        <p14:creationId xmlns:p14="http://schemas.microsoft.com/office/powerpoint/2010/main" val="2299150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39700" y="3159132"/>
            <a:ext cx="1794957" cy="1984368"/>
          </a:xfrm>
          <a:prstGeom prst="rect">
            <a:avLst/>
          </a:prstGeom>
          <a:ln w="28575" cmpd="sng">
            <a:solidFill>
              <a:schemeClr val="accent5">
                <a:lumMod val="75000"/>
              </a:schemeClr>
            </a:solidFill>
          </a:ln>
        </p:spPr>
      </p:pic>
      <p:sp>
        <p:nvSpPr>
          <p:cNvPr id="2" name="Content Placeholder 1"/>
          <p:cNvSpPr>
            <a:spLocks noGrp="1"/>
          </p:cNvSpPr>
          <p:nvPr>
            <p:ph idx="1"/>
          </p:nvPr>
        </p:nvSpPr>
        <p:spPr>
          <a:xfrm>
            <a:off x="245556" y="965199"/>
            <a:ext cx="8695244" cy="1358901"/>
          </a:xfrm>
        </p:spPr>
        <p:txBody>
          <a:bodyPr>
            <a:normAutofit/>
          </a:bodyPr>
          <a:lstStyle/>
          <a:p>
            <a:pPr marL="0" indent="0">
              <a:buNone/>
            </a:pPr>
            <a:r>
              <a:rPr lang="en-US" b="1" dirty="0" smtClean="0">
                <a:solidFill>
                  <a:schemeClr val="tx1"/>
                </a:solidFill>
              </a:rPr>
              <a:t>Identifying Business Partners  				250 PV to 500 PV or 750 P</a:t>
            </a:r>
            <a:r>
              <a:rPr lang="en-US" dirty="0" smtClean="0">
                <a:solidFill>
                  <a:schemeClr val="tx1"/>
                </a:solidFill>
              </a:rPr>
              <a:t>V    </a:t>
            </a:r>
            <a:r>
              <a:rPr lang="en-US" dirty="0" err="1" smtClean="0">
                <a:solidFill>
                  <a:schemeClr val="tx1"/>
                </a:solidFill>
              </a:rPr>
              <a:t>ashley</a:t>
            </a:r>
            <a:endParaRPr lang="en-US" b="1" dirty="0" smtClean="0"/>
          </a:p>
          <a:p>
            <a:pPr marL="0" indent="0">
              <a:buNone/>
            </a:pPr>
            <a:r>
              <a:rPr lang="en-US" sz="1600" dirty="0" smtClean="0">
                <a:solidFill>
                  <a:schemeClr val="tx1"/>
                </a:solidFill>
              </a:rPr>
              <a:t>(Purchase of a Gold Distributor Kit offers a new distributor a nice selection of the most popular Shaklee products plus business materials and a flash drive to get them started) </a:t>
            </a:r>
            <a:r>
              <a:rPr lang="en-US" sz="1800" dirty="0" smtClean="0">
                <a:solidFill>
                  <a:schemeClr val="tx1"/>
                </a:solidFill>
              </a:rPr>
              <a:t>		</a:t>
            </a:r>
            <a:r>
              <a:rPr lang="en-US" sz="1800" dirty="0">
                <a:solidFill>
                  <a:schemeClr val="tx1"/>
                </a:solidFill>
              </a:rPr>
              <a:t>	</a:t>
            </a:r>
            <a:r>
              <a:rPr lang="en-US" sz="1800" dirty="0" smtClean="0">
                <a:solidFill>
                  <a:schemeClr val="tx1"/>
                </a:solidFill>
              </a:rPr>
              <a:t>	</a:t>
            </a:r>
          </a:p>
          <a:p>
            <a:pPr marL="0" indent="0">
              <a:buNone/>
            </a:pPr>
            <a:r>
              <a:rPr lang="en-US" sz="1800" dirty="0" smtClean="0">
                <a:solidFill>
                  <a:schemeClr val="tx1"/>
                </a:solidFill>
              </a:rPr>
              <a:t> $349 kits = 250 PV        $649 = 500 PV     $1049 = 750 PV(tax </a:t>
            </a:r>
            <a:r>
              <a:rPr lang="en-US" sz="1800" dirty="0">
                <a:solidFill>
                  <a:schemeClr val="tx1"/>
                </a:solidFill>
              </a:rPr>
              <a:t>deduction </a:t>
            </a:r>
            <a:r>
              <a:rPr lang="en-US" sz="1800" dirty="0" smtClean="0">
                <a:solidFill>
                  <a:schemeClr val="tx1"/>
                </a:solidFill>
              </a:rPr>
              <a:t>b/c </a:t>
            </a:r>
            <a:r>
              <a:rPr lang="en-US" sz="1800" dirty="0">
                <a:solidFill>
                  <a:schemeClr val="tx1"/>
                </a:solidFill>
              </a:rPr>
              <a:t>a business kit</a:t>
            </a:r>
            <a:r>
              <a:rPr lang="en-US" sz="1800" dirty="0" smtClean="0">
                <a:solidFill>
                  <a:schemeClr val="tx1"/>
                </a:solidFill>
              </a:rPr>
              <a:t>)</a:t>
            </a:r>
          </a:p>
        </p:txBody>
      </p:sp>
      <p:sp>
        <p:nvSpPr>
          <p:cNvPr id="3" name="Title 2"/>
          <p:cNvSpPr>
            <a:spLocks noGrp="1"/>
          </p:cNvSpPr>
          <p:nvPr>
            <p:ph type="title"/>
          </p:nvPr>
        </p:nvSpPr>
        <p:spPr>
          <a:xfrm>
            <a:off x="245556" y="117896"/>
            <a:ext cx="8568243" cy="707604"/>
          </a:xfrm>
          <a:ln>
            <a:solidFill>
              <a:schemeClr val="accent5">
                <a:lumMod val="75000"/>
              </a:schemeClr>
            </a:solidFill>
          </a:ln>
        </p:spPr>
        <p:txBody>
          <a:bodyPr>
            <a:noAutofit/>
          </a:bodyPr>
          <a:lstStyle/>
          <a:p>
            <a:r>
              <a:rPr lang="en-US" sz="2000" dirty="0"/>
              <a:t>So </a:t>
            </a:r>
            <a:r>
              <a:rPr lang="is-IS" sz="2000" dirty="0"/>
              <a:t>…</a:t>
            </a:r>
            <a:r>
              <a:rPr lang="en-US" sz="2000" dirty="0"/>
              <a:t>Events Generate PV</a:t>
            </a:r>
            <a:r>
              <a:rPr lang="is-IS" sz="2000" dirty="0"/>
              <a:t>…  and Follow Up and Servicin</a:t>
            </a:r>
            <a:r>
              <a:rPr lang="is-IS" sz="2400" dirty="0"/>
              <a:t>g </a:t>
            </a:r>
            <a:r>
              <a:rPr lang="is-IS" sz="2000" dirty="0"/>
              <a:t>Customers Generates PV .. </a:t>
            </a:r>
            <a:r>
              <a:rPr lang="en-US" sz="2000" dirty="0"/>
              <a:t>N</a:t>
            </a:r>
            <a:r>
              <a:rPr lang="is-IS" sz="2000" dirty="0"/>
              <a:t>ow let’s look at one more PV Source  </a:t>
            </a:r>
            <a:r>
              <a:rPr lang="is-IS" sz="2400" dirty="0"/>
              <a:t>.</a:t>
            </a:r>
            <a:r>
              <a:rPr lang="is-IS" sz="2000" dirty="0"/>
              <a:t>. New Business </a:t>
            </a:r>
            <a:r>
              <a:rPr lang="is-IS" sz="2000" dirty="0" smtClean="0"/>
              <a:t>Partners</a:t>
            </a:r>
            <a:endParaRPr lang="en-US" sz="2400" b="1" dirty="0"/>
          </a:p>
        </p:txBody>
      </p:sp>
      <p:pic>
        <p:nvPicPr>
          <p:cNvPr id="4" name="Picture 3"/>
          <p:cNvPicPr>
            <a:picLocks noChangeAspect="1"/>
          </p:cNvPicPr>
          <p:nvPr/>
        </p:nvPicPr>
        <p:blipFill>
          <a:blip r:embed="rId3"/>
          <a:stretch>
            <a:fillRect/>
          </a:stretch>
        </p:blipFill>
        <p:spPr>
          <a:xfrm>
            <a:off x="4749800" y="3171204"/>
            <a:ext cx="1587500" cy="1740756"/>
          </a:xfrm>
          <a:prstGeom prst="rect">
            <a:avLst/>
          </a:prstGeom>
        </p:spPr>
      </p:pic>
      <p:sp>
        <p:nvSpPr>
          <p:cNvPr id="6" name="TextBox 5"/>
          <p:cNvSpPr txBox="1"/>
          <p:nvPr/>
        </p:nvSpPr>
        <p:spPr>
          <a:xfrm>
            <a:off x="245556" y="4041582"/>
            <a:ext cx="1151444" cy="923330"/>
          </a:xfrm>
          <a:prstGeom prst="rect">
            <a:avLst/>
          </a:prstGeom>
          <a:noFill/>
        </p:spPr>
        <p:txBody>
          <a:bodyPr wrap="square" rtlCol="0">
            <a:spAutoFit/>
          </a:bodyPr>
          <a:lstStyle/>
          <a:p>
            <a:r>
              <a:rPr lang="en-US" dirty="0" smtClean="0"/>
              <a:t>Our </a:t>
            </a:r>
          </a:p>
          <a:p>
            <a:r>
              <a:rPr lang="en-US" dirty="0" smtClean="0"/>
              <a:t>Customer/member</a:t>
            </a:r>
            <a:endParaRPr lang="en-US" dirty="0"/>
          </a:p>
        </p:txBody>
      </p:sp>
      <p:sp>
        <p:nvSpPr>
          <p:cNvPr id="7" name="TextBox 6"/>
          <p:cNvSpPr txBox="1"/>
          <p:nvPr/>
        </p:nvSpPr>
        <p:spPr>
          <a:xfrm>
            <a:off x="3975100" y="3748207"/>
            <a:ext cx="1295400" cy="1200329"/>
          </a:xfrm>
          <a:prstGeom prst="rect">
            <a:avLst/>
          </a:prstGeom>
          <a:noFill/>
        </p:spPr>
        <p:txBody>
          <a:bodyPr wrap="square" rtlCol="0">
            <a:spAutoFit/>
          </a:bodyPr>
          <a:lstStyle/>
          <a:p>
            <a:pPr algn="ctr"/>
            <a:r>
              <a:rPr lang="en-US" dirty="0" smtClean="0"/>
              <a:t>Member’s uncle with digestive issues</a:t>
            </a:r>
            <a:endParaRPr lang="en-US" dirty="0"/>
          </a:p>
        </p:txBody>
      </p:sp>
      <p:pic>
        <p:nvPicPr>
          <p:cNvPr id="8" name="Picture 7"/>
          <p:cNvPicPr>
            <a:picLocks noChangeAspect="1"/>
          </p:cNvPicPr>
          <p:nvPr/>
        </p:nvPicPr>
        <p:blipFill>
          <a:blip r:embed="rId4"/>
          <a:stretch>
            <a:fillRect/>
          </a:stretch>
        </p:blipFill>
        <p:spPr>
          <a:xfrm>
            <a:off x="7696200" y="2166357"/>
            <a:ext cx="1375335" cy="1686732"/>
          </a:xfrm>
          <a:prstGeom prst="rect">
            <a:avLst/>
          </a:prstGeom>
        </p:spPr>
      </p:pic>
      <p:sp>
        <p:nvSpPr>
          <p:cNvPr id="9" name="TextBox 8"/>
          <p:cNvSpPr txBox="1"/>
          <p:nvPr/>
        </p:nvSpPr>
        <p:spPr>
          <a:xfrm>
            <a:off x="7696200" y="3789195"/>
            <a:ext cx="1244600" cy="1200329"/>
          </a:xfrm>
          <a:prstGeom prst="rect">
            <a:avLst/>
          </a:prstGeom>
          <a:solidFill>
            <a:schemeClr val="bg1"/>
          </a:solidFill>
        </p:spPr>
        <p:txBody>
          <a:bodyPr wrap="square" rtlCol="0">
            <a:spAutoFit/>
          </a:bodyPr>
          <a:lstStyle/>
          <a:p>
            <a:pPr algn="ctr"/>
            <a:r>
              <a:rPr lang="en-US" dirty="0" smtClean="0"/>
              <a:t>Her sister with high stress at college</a:t>
            </a:r>
            <a:endParaRPr lang="en-US" dirty="0"/>
          </a:p>
        </p:txBody>
      </p:sp>
      <p:pic>
        <p:nvPicPr>
          <p:cNvPr id="10" name="Picture 9"/>
          <p:cNvPicPr>
            <a:picLocks noChangeAspect="1"/>
          </p:cNvPicPr>
          <p:nvPr/>
        </p:nvPicPr>
        <p:blipFill>
          <a:blip r:embed="rId5"/>
          <a:stretch>
            <a:fillRect/>
          </a:stretch>
        </p:blipFill>
        <p:spPr>
          <a:xfrm>
            <a:off x="3022601" y="3289301"/>
            <a:ext cx="711199" cy="1783005"/>
          </a:xfrm>
          <a:prstGeom prst="rect">
            <a:avLst/>
          </a:prstGeom>
        </p:spPr>
      </p:pic>
      <p:sp>
        <p:nvSpPr>
          <p:cNvPr id="11" name="TextBox 10"/>
          <p:cNvSpPr txBox="1"/>
          <p:nvPr/>
        </p:nvSpPr>
        <p:spPr>
          <a:xfrm>
            <a:off x="1934657" y="4373651"/>
            <a:ext cx="1600200" cy="646331"/>
          </a:xfrm>
          <a:prstGeom prst="rect">
            <a:avLst/>
          </a:prstGeom>
          <a:noFill/>
        </p:spPr>
        <p:txBody>
          <a:bodyPr wrap="square" rtlCol="0">
            <a:spAutoFit/>
          </a:bodyPr>
          <a:lstStyle/>
          <a:p>
            <a:r>
              <a:rPr lang="en-US" dirty="0" smtClean="0"/>
              <a:t>Her husband with allergies</a:t>
            </a:r>
            <a:endParaRPr lang="en-US" dirty="0"/>
          </a:p>
        </p:txBody>
      </p:sp>
      <p:pic>
        <p:nvPicPr>
          <p:cNvPr id="12" name="Picture 11"/>
          <p:cNvPicPr>
            <a:picLocks noChangeAspect="1"/>
          </p:cNvPicPr>
          <p:nvPr/>
        </p:nvPicPr>
        <p:blipFill>
          <a:blip r:embed="rId6"/>
          <a:stretch>
            <a:fillRect/>
          </a:stretch>
        </p:blipFill>
        <p:spPr>
          <a:xfrm>
            <a:off x="6337300" y="3289301"/>
            <a:ext cx="1269999" cy="1463980"/>
          </a:xfrm>
          <a:prstGeom prst="rect">
            <a:avLst/>
          </a:prstGeom>
        </p:spPr>
      </p:pic>
      <p:sp>
        <p:nvSpPr>
          <p:cNvPr id="13" name="TextBox 12"/>
          <p:cNvSpPr txBox="1"/>
          <p:nvPr/>
        </p:nvSpPr>
        <p:spPr>
          <a:xfrm>
            <a:off x="5556248" y="4373651"/>
            <a:ext cx="1739900" cy="646331"/>
          </a:xfrm>
          <a:prstGeom prst="rect">
            <a:avLst/>
          </a:prstGeom>
          <a:noFill/>
        </p:spPr>
        <p:txBody>
          <a:bodyPr wrap="square" rtlCol="0">
            <a:spAutoFit/>
          </a:bodyPr>
          <a:lstStyle/>
          <a:p>
            <a:r>
              <a:rPr lang="en-US" dirty="0" smtClean="0"/>
              <a:t>Best friend’s son has eczema</a:t>
            </a:r>
            <a:endParaRPr lang="en-US" dirty="0"/>
          </a:p>
        </p:txBody>
      </p:sp>
      <p:sp>
        <p:nvSpPr>
          <p:cNvPr id="14" name="Rectangle 13"/>
          <p:cNvSpPr/>
          <p:nvPr/>
        </p:nvSpPr>
        <p:spPr>
          <a:xfrm>
            <a:off x="245556" y="2325817"/>
            <a:ext cx="7730044" cy="677108"/>
          </a:xfrm>
          <a:prstGeom prst="rect">
            <a:avLst/>
          </a:prstGeom>
        </p:spPr>
        <p:txBody>
          <a:bodyPr wrap="square">
            <a:spAutoFit/>
          </a:bodyPr>
          <a:lstStyle/>
          <a:p>
            <a:r>
              <a:rPr lang="en-US" sz="2000" b="1" dirty="0"/>
              <a:t>Developing Customers under New Distributor &amp; Members   </a:t>
            </a:r>
            <a:r>
              <a:rPr lang="en-US" sz="2000" b="1" dirty="0" smtClean="0"/>
              <a:t>        </a:t>
            </a:r>
            <a:r>
              <a:rPr lang="en-US" sz="2000" b="1" dirty="0"/>
              <a:t>500 PV  </a:t>
            </a:r>
          </a:p>
          <a:p>
            <a:r>
              <a:rPr lang="en-US" sz="1600" dirty="0" smtClean="0"/>
              <a:t>Offer </a:t>
            </a:r>
            <a:r>
              <a:rPr lang="en-US" sz="1600" dirty="0"/>
              <a:t>incentives for customers to host meetings or give refer</a:t>
            </a:r>
            <a:r>
              <a:rPr lang="en-US" dirty="0"/>
              <a:t>rals</a:t>
            </a:r>
          </a:p>
        </p:txBody>
      </p:sp>
    </p:spTree>
    <p:extLst>
      <p:ext uri="{BB962C8B-B14F-4D97-AF65-F5344CB8AC3E}">
        <p14:creationId xmlns:p14="http://schemas.microsoft.com/office/powerpoint/2010/main" val="381406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1"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860567"/>
            <a:ext cx="6781800" cy="2734073"/>
          </a:xfrm>
        </p:spPr>
        <p:txBody>
          <a:bodyPr>
            <a:normAutofit/>
          </a:bodyPr>
          <a:lstStyle/>
          <a:p>
            <a:r>
              <a:rPr lang="en-US" sz="2800" dirty="0" smtClean="0">
                <a:solidFill>
                  <a:schemeClr val="tx1"/>
                </a:solidFill>
              </a:rPr>
              <a:t>From the activities we plan and the anticipated  PV we estimate.</a:t>
            </a:r>
          </a:p>
          <a:p>
            <a:endParaRPr lang="en-US" sz="2800" dirty="0">
              <a:solidFill>
                <a:schemeClr val="tx1"/>
              </a:solidFill>
            </a:endParaRPr>
          </a:p>
          <a:p>
            <a:r>
              <a:rPr lang="en-US" sz="2800" dirty="0" smtClean="0">
                <a:solidFill>
                  <a:schemeClr val="tx1"/>
                </a:solidFill>
              </a:rPr>
              <a:t>And 2 from the sale of collections we create to close those activities     </a:t>
            </a:r>
            <a:r>
              <a:rPr lang="en-US" sz="1800" dirty="0" err="1" smtClean="0">
                <a:solidFill>
                  <a:schemeClr val="tx1"/>
                </a:solidFill>
              </a:rPr>
              <a:t>lisa</a:t>
            </a:r>
            <a:endParaRPr lang="en-US" sz="2800" dirty="0">
              <a:solidFill>
                <a:schemeClr val="tx1"/>
              </a:solidFill>
            </a:endParaRPr>
          </a:p>
        </p:txBody>
      </p:sp>
      <p:sp>
        <p:nvSpPr>
          <p:cNvPr id="3" name="Title 2"/>
          <p:cNvSpPr>
            <a:spLocks noGrp="1"/>
          </p:cNvSpPr>
          <p:nvPr>
            <p:ph type="title"/>
          </p:nvPr>
        </p:nvSpPr>
        <p:spPr/>
        <p:txBody>
          <a:bodyPr>
            <a:normAutofit/>
          </a:bodyPr>
          <a:lstStyle/>
          <a:p>
            <a:r>
              <a:rPr lang="en-US" sz="3200" dirty="0" smtClean="0"/>
              <a:t>We Create a 2000 PV P</a:t>
            </a:r>
            <a:r>
              <a:rPr lang="en-US" sz="3200" dirty="0"/>
              <a:t>l</a:t>
            </a:r>
            <a:r>
              <a:rPr lang="en-US" sz="3200" dirty="0" smtClean="0"/>
              <a:t>an in 2 ways</a:t>
            </a:r>
            <a:endParaRPr lang="en-US" sz="3200" dirty="0"/>
          </a:p>
        </p:txBody>
      </p:sp>
    </p:spTree>
    <p:extLst>
      <p:ext uri="{BB962C8B-B14F-4D97-AF65-F5344CB8AC3E}">
        <p14:creationId xmlns:p14="http://schemas.microsoft.com/office/powerpoint/2010/main" val="3905235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extBox 1"/>
          <p:cNvSpPr txBox="1"/>
          <p:nvPr/>
        </p:nvSpPr>
        <p:spPr>
          <a:xfrm>
            <a:off x="745067" y="1473200"/>
            <a:ext cx="7755466" cy="1384995"/>
          </a:xfrm>
          <a:prstGeom prst="rect">
            <a:avLst/>
          </a:prstGeom>
          <a:solidFill>
            <a:srgbClr val="FEFFCB"/>
          </a:solidFill>
        </p:spPr>
        <p:txBody>
          <a:bodyPr wrap="square" rtlCol="0">
            <a:spAutoFit/>
          </a:bodyPr>
          <a:lstStyle/>
          <a:p>
            <a:r>
              <a:rPr lang="en-US" sz="2800" dirty="0"/>
              <a:t>“It takes as much energy to wish as it does to plan.”</a:t>
            </a:r>
          </a:p>
          <a:p>
            <a:endParaRPr lang="en-US" sz="2800" dirty="0"/>
          </a:p>
          <a:p>
            <a:r>
              <a:rPr lang="en-US" sz="2800" smtClean="0"/>
              <a:t>				― </a:t>
            </a:r>
            <a:r>
              <a:rPr lang="en-US" sz="2800" dirty="0"/>
              <a:t>Eleanor Roosevelt</a:t>
            </a:r>
          </a:p>
        </p:txBody>
      </p:sp>
    </p:spTree>
    <p:extLst>
      <p:ext uri="{BB962C8B-B14F-4D97-AF65-F5344CB8AC3E}">
        <p14:creationId xmlns:p14="http://schemas.microsoft.com/office/powerpoint/2010/main" val="9111227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14450"/>
            <a:ext cx="7848600" cy="3486150"/>
          </a:xfrm>
        </p:spPr>
        <p:txBody>
          <a:bodyPr>
            <a:normAutofit fontScale="92500" lnSpcReduction="20000"/>
          </a:bodyPr>
          <a:lstStyle/>
          <a:p>
            <a:pPr marL="0" indent="0">
              <a:buNone/>
            </a:pPr>
            <a:r>
              <a:rPr lang="en-US" sz="2400" dirty="0" smtClean="0">
                <a:solidFill>
                  <a:schemeClr val="tx1"/>
                </a:solidFill>
              </a:rPr>
              <a:t>Personal Order – 									100</a:t>
            </a:r>
          </a:p>
          <a:p>
            <a:pPr marL="457200" indent="-457200">
              <a:buFontTx/>
              <a:buAutoNum type="arabicPlain" startAt="4"/>
            </a:pPr>
            <a:r>
              <a:rPr lang="en-US" sz="2400" dirty="0" smtClean="0">
                <a:solidFill>
                  <a:schemeClr val="tx1"/>
                </a:solidFill>
              </a:rPr>
              <a:t>In-home events</a:t>
            </a:r>
            <a:r>
              <a:rPr lang="en-US" sz="2400" dirty="0">
                <a:solidFill>
                  <a:schemeClr val="tx1"/>
                </a:solidFill>
              </a:rPr>
              <a:t> </a:t>
            </a:r>
            <a:r>
              <a:rPr lang="en-US" sz="2400" dirty="0" smtClean="0">
                <a:solidFill>
                  <a:schemeClr val="tx1"/>
                </a:solidFill>
              </a:rPr>
              <a:t>    4 X 250			           		1000 </a:t>
            </a:r>
          </a:p>
          <a:p>
            <a:pPr marL="0" indent="0">
              <a:buNone/>
            </a:pPr>
            <a:r>
              <a:rPr lang="en-US" sz="2400" dirty="0" smtClean="0">
                <a:solidFill>
                  <a:schemeClr val="tx1"/>
                </a:solidFill>
              </a:rPr>
              <a:t>	Smoothie Workshop </a:t>
            </a:r>
          </a:p>
          <a:p>
            <a:pPr marL="0" indent="0">
              <a:buNone/>
            </a:pPr>
            <a:r>
              <a:rPr lang="en-US" sz="2400" dirty="0">
                <a:solidFill>
                  <a:schemeClr val="tx1"/>
                </a:solidFill>
              </a:rPr>
              <a:t>	</a:t>
            </a:r>
            <a:r>
              <a:rPr lang="en-US" sz="2400" dirty="0" smtClean="0">
                <a:solidFill>
                  <a:schemeClr val="tx1"/>
                </a:solidFill>
              </a:rPr>
              <a:t>Smart Choices for Today’s Women </a:t>
            </a:r>
          </a:p>
          <a:p>
            <a:pPr marL="0" indent="0">
              <a:buNone/>
            </a:pPr>
            <a:r>
              <a:rPr lang="en-US" sz="2400" dirty="0">
                <a:solidFill>
                  <a:schemeClr val="tx1"/>
                </a:solidFill>
              </a:rPr>
              <a:t>	</a:t>
            </a:r>
            <a:r>
              <a:rPr lang="en-US" sz="2400" dirty="0" smtClean="0">
                <a:solidFill>
                  <a:schemeClr val="tx1"/>
                </a:solidFill>
              </a:rPr>
              <a:t>Business Launch Party , </a:t>
            </a:r>
            <a:r>
              <a:rPr lang="en-US" sz="2400" dirty="0" err="1" smtClean="0">
                <a:solidFill>
                  <a:schemeClr val="tx1"/>
                </a:solidFill>
              </a:rPr>
              <a:t>etc</a:t>
            </a:r>
            <a:r>
              <a:rPr lang="en-US" sz="2400" dirty="0" smtClean="0">
                <a:solidFill>
                  <a:schemeClr val="tx1"/>
                </a:solidFill>
              </a:rPr>
              <a:t> 			</a:t>
            </a:r>
            <a:r>
              <a:rPr lang="en-US" sz="1000" dirty="0" smtClean="0">
                <a:solidFill>
                  <a:schemeClr val="tx1"/>
                </a:solidFill>
              </a:rPr>
              <a:t>	</a:t>
            </a:r>
            <a:r>
              <a:rPr lang="en-US" sz="900" dirty="0">
                <a:solidFill>
                  <a:schemeClr val="tx1"/>
                </a:solidFill>
              </a:rPr>
              <a:t> </a:t>
            </a:r>
            <a:r>
              <a:rPr lang="en-US" sz="900" dirty="0" smtClean="0">
                <a:solidFill>
                  <a:schemeClr val="tx1"/>
                </a:solidFill>
              </a:rPr>
              <a:t>                </a:t>
            </a:r>
            <a:endParaRPr lang="en-US" sz="2400" dirty="0" smtClean="0">
              <a:solidFill>
                <a:schemeClr val="tx1"/>
              </a:solidFill>
            </a:endParaRPr>
          </a:p>
          <a:p>
            <a:pPr marL="0" indent="0">
              <a:buNone/>
            </a:pPr>
            <a:r>
              <a:rPr lang="en-US" sz="2400" dirty="0" smtClean="0">
                <a:solidFill>
                  <a:schemeClr val="tx1"/>
                </a:solidFill>
              </a:rPr>
              <a:t> Customer Care Learn &amp; Earn Incentive – 			200</a:t>
            </a:r>
          </a:p>
          <a:p>
            <a:pPr marL="0" indent="0">
              <a:buNone/>
            </a:pPr>
            <a:r>
              <a:rPr lang="en-US" sz="2400" dirty="0" smtClean="0">
                <a:solidFill>
                  <a:schemeClr val="tx1"/>
                </a:solidFill>
              </a:rPr>
              <a:t>Facebook Event: </a:t>
            </a:r>
            <a:r>
              <a:rPr lang="en-US" sz="2400" dirty="0">
                <a:solidFill>
                  <a:schemeClr val="tx1"/>
                </a:solidFill>
              </a:rPr>
              <a:t>	</a:t>
            </a:r>
            <a:r>
              <a:rPr lang="en-US" sz="2400" dirty="0" smtClean="0">
                <a:solidFill>
                  <a:schemeClr val="tx1"/>
                </a:solidFill>
              </a:rPr>
              <a:t>								200</a:t>
            </a:r>
          </a:p>
          <a:p>
            <a:pPr marL="0" indent="0">
              <a:buNone/>
            </a:pPr>
            <a:r>
              <a:rPr lang="en-US" sz="2400" dirty="0" smtClean="0">
                <a:solidFill>
                  <a:schemeClr val="tx1"/>
                </a:solidFill>
              </a:rPr>
              <a:t>Health Chat: Natural Approaches to Allergies, </a:t>
            </a:r>
          </a:p>
          <a:p>
            <a:pPr marL="0" indent="0">
              <a:buNone/>
            </a:pPr>
            <a:r>
              <a:rPr lang="en-US" sz="2400" dirty="0">
                <a:solidFill>
                  <a:schemeClr val="tx1"/>
                </a:solidFill>
              </a:rPr>
              <a:t>	</a:t>
            </a:r>
            <a:r>
              <a:rPr lang="en-US" sz="2400" dirty="0" smtClean="0">
                <a:solidFill>
                  <a:schemeClr val="tx1"/>
                </a:solidFill>
              </a:rPr>
              <a:t> Digestive Issues, Energy, Weight, </a:t>
            </a:r>
            <a:r>
              <a:rPr lang="en-US" sz="2400" dirty="0" err="1" smtClean="0">
                <a:solidFill>
                  <a:schemeClr val="tx1"/>
                </a:solidFill>
              </a:rPr>
              <a:t>etc</a:t>
            </a:r>
            <a:r>
              <a:rPr lang="en-US" sz="2400" dirty="0" smtClean="0">
                <a:solidFill>
                  <a:schemeClr val="tx1"/>
                </a:solidFill>
              </a:rPr>
              <a:t>			200   </a:t>
            </a:r>
            <a:r>
              <a:rPr lang="en-US" sz="2400" dirty="0" err="1" smtClean="0">
                <a:solidFill>
                  <a:schemeClr val="tx1"/>
                </a:solidFill>
              </a:rPr>
              <a:t>lisa</a:t>
            </a:r>
            <a:endParaRPr lang="en-US" sz="2400" dirty="0" smtClean="0">
              <a:solidFill>
                <a:schemeClr val="tx1"/>
              </a:solidFill>
            </a:endParaRPr>
          </a:p>
          <a:p>
            <a:pPr marL="0" indent="0">
              <a:buNone/>
            </a:pPr>
            <a:r>
              <a:rPr lang="en-US" sz="2400" dirty="0" smtClean="0">
                <a:solidFill>
                  <a:schemeClr val="tx1"/>
                </a:solidFill>
              </a:rPr>
              <a:t>Health Consultations	or 3-way calls	5 X 100 PV	500            </a:t>
            </a:r>
          </a:p>
        </p:txBody>
      </p:sp>
      <p:sp>
        <p:nvSpPr>
          <p:cNvPr id="2" name="Title 1"/>
          <p:cNvSpPr>
            <a:spLocks noGrp="1"/>
          </p:cNvSpPr>
          <p:nvPr>
            <p:ph type="title"/>
          </p:nvPr>
        </p:nvSpPr>
        <p:spPr>
          <a:xfrm>
            <a:off x="533400" y="228599"/>
            <a:ext cx="5334000" cy="1070833"/>
          </a:xfrm>
          <a:ln>
            <a:solidFill>
              <a:schemeClr val="accent5">
                <a:lumMod val="75000"/>
              </a:schemeClr>
            </a:solidFill>
          </a:ln>
        </p:spPr>
        <p:txBody>
          <a:bodyPr>
            <a:normAutofit/>
          </a:bodyPr>
          <a:lstStyle/>
          <a:p>
            <a:r>
              <a:rPr lang="en-US" sz="2800" dirty="0" smtClean="0"/>
              <a:t>Example of 2000 PV Plan</a:t>
            </a:r>
            <a:br>
              <a:rPr lang="en-US" sz="2800" dirty="0" smtClean="0"/>
            </a:br>
            <a:r>
              <a:rPr lang="en-US" sz="2800" dirty="0" smtClean="0"/>
              <a:t>from Activities  </a:t>
            </a:r>
            <a:endParaRPr lang="en-US" sz="2800" dirty="0"/>
          </a:p>
        </p:txBody>
      </p:sp>
      <p:pic>
        <p:nvPicPr>
          <p:cNvPr id="4" name="Picture 3" descr="FullSizeRender[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00" y="228600"/>
            <a:ext cx="2286000" cy="1070833"/>
          </a:xfrm>
          <a:prstGeom prst="rect">
            <a:avLst/>
          </a:prstGeom>
        </p:spPr>
      </p:pic>
    </p:spTree>
    <p:extLst>
      <p:ext uri="{BB962C8B-B14F-4D97-AF65-F5344CB8AC3E}">
        <p14:creationId xmlns:p14="http://schemas.microsoft.com/office/powerpoint/2010/main" val="38212147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382000" cy="594122"/>
          </a:xfrm>
          <a:ln>
            <a:solidFill>
              <a:schemeClr val="tx1"/>
            </a:solidFill>
          </a:ln>
        </p:spPr>
        <p:txBody>
          <a:bodyPr>
            <a:noAutofit/>
          </a:bodyPr>
          <a:lstStyle/>
          <a:p>
            <a:r>
              <a:rPr lang="en-US" sz="2800" dirty="0"/>
              <a:t>Create  50 PV and 100 PV collections for each </a:t>
            </a:r>
            <a:r>
              <a:rPr lang="en-US" sz="2800" dirty="0" smtClean="0"/>
              <a:t>topic</a:t>
            </a:r>
            <a:endParaRPr lang="en-US" sz="2800" dirty="0"/>
          </a:p>
        </p:txBody>
      </p:sp>
      <p:sp>
        <p:nvSpPr>
          <p:cNvPr id="4" name="Text Placeholder 3"/>
          <p:cNvSpPr>
            <a:spLocks noGrp="1"/>
          </p:cNvSpPr>
          <p:nvPr>
            <p:ph type="body" idx="1"/>
          </p:nvPr>
        </p:nvSpPr>
        <p:spPr>
          <a:xfrm>
            <a:off x="533400" y="806450"/>
            <a:ext cx="4040188" cy="342900"/>
          </a:xfrm>
        </p:spPr>
        <p:txBody>
          <a:bodyPr>
            <a:normAutofit fontScale="85000" lnSpcReduction="20000"/>
          </a:bodyPr>
          <a:lstStyle/>
          <a:p>
            <a:r>
              <a:rPr lang="en-US" dirty="0" smtClean="0"/>
              <a:t>Kids</a:t>
            </a:r>
            <a:endParaRPr lang="en-US" dirty="0"/>
          </a:p>
        </p:txBody>
      </p:sp>
      <p:sp>
        <p:nvSpPr>
          <p:cNvPr id="5" name="Content Placeholder 4"/>
          <p:cNvSpPr>
            <a:spLocks noGrp="1"/>
          </p:cNvSpPr>
          <p:nvPr>
            <p:ph sz="half" idx="2"/>
          </p:nvPr>
        </p:nvSpPr>
        <p:spPr>
          <a:xfrm>
            <a:off x="457200" y="1149350"/>
            <a:ext cx="4040188" cy="2083594"/>
          </a:xfrm>
          <a:ln>
            <a:solidFill>
              <a:schemeClr val="tx1"/>
            </a:solidFill>
          </a:ln>
        </p:spPr>
        <p:txBody>
          <a:bodyPr>
            <a:normAutofit fontScale="92500" lnSpcReduction="20000"/>
          </a:bodyPr>
          <a:lstStyle/>
          <a:p>
            <a:pPr marL="0" indent="0">
              <a:buNone/>
            </a:pPr>
            <a:r>
              <a:rPr lang="en-US" dirty="0" err="1" smtClean="0"/>
              <a:t>Incredivites</a:t>
            </a:r>
            <a:r>
              <a:rPr lang="en-US" dirty="0" smtClean="0"/>
              <a:t> 			20 PV</a:t>
            </a:r>
          </a:p>
          <a:p>
            <a:pPr marL="0" indent="0">
              <a:buNone/>
            </a:pPr>
            <a:r>
              <a:rPr lang="en-US" dirty="0" smtClean="0"/>
              <a:t>Mighty Smarts			16</a:t>
            </a:r>
          </a:p>
          <a:p>
            <a:pPr marL="0" indent="0">
              <a:buNone/>
            </a:pPr>
            <a:r>
              <a:rPr lang="en-US" dirty="0" smtClean="0"/>
              <a:t>Chewable C				18</a:t>
            </a:r>
          </a:p>
          <a:p>
            <a:pPr marL="0" indent="0">
              <a:buNone/>
            </a:pPr>
            <a:r>
              <a:rPr lang="en-US" dirty="0" err="1" smtClean="0"/>
              <a:t>Optiflora</a:t>
            </a:r>
            <a:r>
              <a:rPr lang="en-US" dirty="0" smtClean="0"/>
              <a:t> Cap			15</a:t>
            </a:r>
          </a:p>
          <a:p>
            <a:pPr marL="0" indent="0">
              <a:buNone/>
            </a:pPr>
            <a:r>
              <a:rPr lang="en-US" dirty="0" smtClean="0"/>
              <a:t>Shaklee Life Shake		</a:t>
            </a:r>
            <a:r>
              <a:rPr lang="en-US" u="sng" dirty="0" smtClean="0"/>
              <a:t>30</a:t>
            </a:r>
          </a:p>
          <a:p>
            <a:pPr marL="0" indent="0">
              <a:buNone/>
            </a:pPr>
            <a:r>
              <a:rPr lang="en-US" dirty="0" smtClean="0"/>
              <a:t>					     100 </a:t>
            </a:r>
            <a:r>
              <a:rPr lang="en-US" dirty="0" err="1" smtClean="0"/>
              <a:t>ish</a:t>
            </a:r>
            <a:endParaRPr lang="en-US" dirty="0"/>
          </a:p>
        </p:txBody>
      </p:sp>
      <p:sp>
        <p:nvSpPr>
          <p:cNvPr id="6" name="Text Placeholder 5"/>
          <p:cNvSpPr>
            <a:spLocks noGrp="1"/>
          </p:cNvSpPr>
          <p:nvPr>
            <p:ph type="body" sz="quarter" idx="3"/>
          </p:nvPr>
        </p:nvSpPr>
        <p:spPr>
          <a:xfrm>
            <a:off x="4648201" y="971550"/>
            <a:ext cx="4041775" cy="342900"/>
          </a:xfrm>
        </p:spPr>
        <p:txBody>
          <a:bodyPr>
            <a:normAutofit fontScale="85000" lnSpcReduction="20000"/>
          </a:bodyPr>
          <a:lstStyle/>
          <a:p>
            <a:r>
              <a:rPr lang="en-US" dirty="0" smtClean="0"/>
              <a:t>Stress</a:t>
            </a:r>
            <a:endParaRPr lang="en-US" dirty="0"/>
          </a:p>
        </p:txBody>
      </p:sp>
      <p:sp>
        <p:nvSpPr>
          <p:cNvPr id="7" name="Content Placeholder 6"/>
          <p:cNvSpPr>
            <a:spLocks noGrp="1"/>
          </p:cNvSpPr>
          <p:nvPr>
            <p:ph sz="quarter" idx="4"/>
          </p:nvPr>
        </p:nvSpPr>
        <p:spPr>
          <a:xfrm>
            <a:off x="4648200" y="1314450"/>
            <a:ext cx="4267200" cy="1826567"/>
          </a:xfrm>
          <a:ln>
            <a:solidFill>
              <a:schemeClr val="tx1"/>
            </a:solidFill>
          </a:ln>
        </p:spPr>
        <p:txBody>
          <a:bodyPr>
            <a:normAutofit fontScale="85000" lnSpcReduction="20000"/>
          </a:bodyPr>
          <a:lstStyle/>
          <a:p>
            <a:pPr marL="0" indent="0">
              <a:buNone/>
            </a:pPr>
            <a:r>
              <a:rPr lang="en-US" dirty="0" err="1" smtClean="0"/>
              <a:t>Vitalizer</a:t>
            </a:r>
            <a:r>
              <a:rPr lang="en-US" dirty="0" smtClean="0"/>
              <a:t>						55</a:t>
            </a:r>
          </a:p>
          <a:p>
            <a:pPr marL="0" indent="0">
              <a:buNone/>
            </a:pPr>
            <a:r>
              <a:rPr lang="en-US" dirty="0" smtClean="0"/>
              <a:t>B Complex 120				16</a:t>
            </a:r>
          </a:p>
          <a:p>
            <a:pPr marL="0" indent="0">
              <a:buNone/>
            </a:pPr>
            <a:r>
              <a:rPr lang="en-US" dirty="0" smtClean="0"/>
              <a:t>Stress Relief Complex	        	21</a:t>
            </a:r>
          </a:p>
          <a:p>
            <a:pPr marL="0" indent="0">
              <a:buNone/>
            </a:pPr>
            <a:r>
              <a:rPr lang="en-US" dirty="0" smtClean="0"/>
              <a:t>Life Shake					</a:t>
            </a:r>
            <a:r>
              <a:rPr lang="en-US" u="sng" dirty="0" smtClean="0"/>
              <a:t>30</a:t>
            </a:r>
          </a:p>
          <a:p>
            <a:pPr marL="0" indent="0">
              <a:buNone/>
            </a:pPr>
            <a:r>
              <a:rPr lang="en-US" dirty="0"/>
              <a:t>	</a:t>
            </a:r>
            <a:r>
              <a:rPr lang="en-US" dirty="0" smtClean="0"/>
              <a:t>		           			117  	</a:t>
            </a:r>
            <a:r>
              <a:rPr lang="en-US" dirty="0" err="1" smtClean="0"/>
              <a:t>lisa</a:t>
            </a:r>
            <a:r>
              <a:rPr lang="en-US" dirty="0" smtClean="0"/>
              <a:t>			</a:t>
            </a:r>
            <a:endParaRPr lang="en-US" dirty="0"/>
          </a:p>
        </p:txBody>
      </p:sp>
      <p:sp>
        <p:nvSpPr>
          <p:cNvPr id="8" name="TextBox 7"/>
          <p:cNvSpPr txBox="1"/>
          <p:nvPr/>
        </p:nvSpPr>
        <p:spPr>
          <a:xfrm>
            <a:off x="533400" y="3573840"/>
            <a:ext cx="3962400" cy="1323439"/>
          </a:xfrm>
          <a:prstGeom prst="rect">
            <a:avLst/>
          </a:prstGeom>
          <a:noFill/>
          <a:ln>
            <a:solidFill>
              <a:schemeClr val="tx1"/>
            </a:solidFill>
          </a:ln>
        </p:spPr>
        <p:txBody>
          <a:bodyPr wrap="square" rtlCol="0">
            <a:spAutoFit/>
          </a:bodyPr>
          <a:lstStyle/>
          <a:p>
            <a:r>
              <a:rPr lang="en-US" sz="2000" dirty="0" err="1" smtClean="0"/>
              <a:t>Vitalizer</a:t>
            </a:r>
            <a:r>
              <a:rPr lang="en-US" sz="2000" dirty="0" smtClean="0"/>
              <a:t>					55</a:t>
            </a:r>
          </a:p>
          <a:p>
            <a:r>
              <a:rPr lang="en-US" sz="2000" dirty="0" smtClean="0"/>
              <a:t>Life Shake				30</a:t>
            </a:r>
          </a:p>
          <a:p>
            <a:r>
              <a:rPr lang="en-US" sz="2000" dirty="0" smtClean="0"/>
              <a:t>Energy Chews			</a:t>
            </a:r>
            <a:r>
              <a:rPr lang="en-US" sz="2000" u="sng" dirty="0" smtClean="0"/>
              <a:t>10 </a:t>
            </a:r>
          </a:p>
          <a:p>
            <a:r>
              <a:rPr lang="en-US" sz="2000" dirty="0" smtClean="0"/>
              <a:t>						95</a:t>
            </a:r>
            <a:endParaRPr lang="en-US" sz="2000" dirty="0"/>
          </a:p>
        </p:txBody>
      </p:sp>
      <p:sp>
        <p:nvSpPr>
          <p:cNvPr id="9" name="TextBox 8"/>
          <p:cNvSpPr txBox="1"/>
          <p:nvPr/>
        </p:nvSpPr>
        <p:spPr>
          <a:xfrm>
            <a:off x="533400" y="3141017"/>
            <a:ext cx="1600200" cy="400110"/>
          </a:xfrm>
          <a:prstGeom prst="rect">
            <a:avLst/>
          </a:prstGeom>
          <a:noFill/>
        </p:spPr>
        <p:txBody>
          <a:bodyPr wrap="square" rtlCol="0">
            <a:spAutoFit/>
          </a:bodyPr>
          <a:lstStyle/>
          <a:p>
            <a:r>
              <a:rPr lang="en-US" sz="2000" b="1" dirty="0" smtClean="0"/>
              <a:t>Energy</a:t>
            </a:r>
            <a:endParaRPr lang="en-US" sz="2000" b="1" dirty="0"/>
          </a:p>
        </p:txBody>
      </p:sp>
      <p:sp>
        <p:nvSpPr>
          <p:cNvPr id="10" name="TextBox 9"/>
          <p:cNvSpPr txBox="1"/>
          <p:nvPr/>
        </p:nvSpPr>
        <p:spPr>
          <a:xfrm>
            <a:off x="4800600" y="3238084"/>
            <a:ext cx="3733800" cy="400110"/>
          </a:xfrm>
          <a:prstGeom prst="rect">
            <a:avLst/>
          </a:prstGeom>
          <a:noFill/>
        </p:spPr>
        <p:txBody>
          <a:bodyPr wrap="square" rtlCol="0">
            <a:spAutoFit/>
          </a:bodyPr>
          <a:lstStyle/>
          <a:p>
            <a:r>
              <a:rPr lang="en-US" sz="2000" b="1" dirty="0" smtClean="0"/>
              <a:t>Weight/ Blood Sugar</a:t>
            </a:r>
            <a:endParaRPr lang="en-US" sz="2000" b="1" dirty="0"/>
          </a:p>
        </p:txBody>
      </p:sp>
      <p:sp>
        <p:nvSpPr>
          <p:cNvPr id="11" name="TextBox 10"/>
          <p:cNvSpPr txBox="1"/>
          <p:nvPr/>
        </p:nvSpPr>
        <p:spPr>
          <a:xfrm>
            <a:off x="4800600" y="3771900"/>
            <a:ext cx="3962400" cy="830997"/>
          </a:xfrm>
          <a:prstGeom prst="rect">
            <a:avLst/>
          </a:prstGeom>
          <a:noFill/>
          <a:ln>
            <a:solidFill>
              <a:schemeClr val="tx1"/>
            </a:solidFill>
          </a:ln>
        </p:spPr>
        <p:txBody>
          <a:bodyPr wrap="square" rtlCol="0">
            <a:spAutoFit/>
          </a:bodyPr>
          <a:lstStyle/>
          <a:p>
            <a:r>
              <a:rPr lang="en-US" sz="2400" dirty="0" smtClean="0"/>
              <a:t>Shaklee 180 Turn-Around Kit</a:t>
            </a:r>
          </a:p>
          <a:p>
            <a:r>
              <a:rPr lang="en-US" sz="2400" dirty="0"/>
              <a:t>	</a:t>
            </a:r>
            <a:r>
              <a:rPr lang="en-US" sz="2400" dirty="0" smtClean="0"/>
              <a:t>			172 PV</a:t>
            </a:r>
            <a:endParaRPr lang="en-US" sz="2400" dirty="0"/>
          </a:p>
        </p:txBody>
      </p:sp>
    </p:spTree>
    <p:extLst>
      <p:ext uri="{BB962C8B-B14F-4D97-AF65-F5344CB8AC3E}">
        <p14:creationId xmlns:p14="http://schemas.microsoft.com/office/powerpoint/2010/main" val="13140792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5715000" cy="594122"/>
          </a:xfrm>
          <a:ln>
            <a:solidFill>
              <a:schemeClr val="tx1"/>
            </a:solidFill>
          </a:ln>
        </p:spPr>
        <p:txBody>
          <a:bodyPr>
            <a:normAutofit/>
          </a:bodyPr>
          <a:lstStyle/>
          <a:p>
            <a:r>
              <a:rPr lang="en-US" sz="2800" dirty="0" smtClean="0"/>
              <a:t>50 and 100 PV Collections</a:t>
            </a:r>
            <a:endParaRPr lang="en-US" sz="2800" dirty="0"/>
          </a:p>
        </p:txBody>
      </p:sp>
      <p:sp>
        <p:nvSpPr>
          <p:cNvPr id="3" name="Text Placeholder 2"/>
          <p:cNvSpPr>
            <a:spLocks noGrp="1"/>
          </p:cNvSpPr>
          <p:nvPr>
            <p:ph type="body" idx="1"/>
          </p:nvPr>
        </p:nvSpPr>
        <p:spPr>
          <a:xfrm>
            <a:off x="457200" y="806450"/>
            <a:ext cx="4040188" cy="479822"/>
          </a:xfrm>
        </p:spPr>
        <p:txBody>
          <a:bodyPr>
            <a:normAutofit/>
          </a:bodyPr>
          <a:lstStyle/>
          <a:p>
            <a:r>
              <a:rPr lang="en-US" dirty="0" smtClean="0"/>
              <a:t>5- Day Reset</a:t>
            </a:r>
            <a:endParaRPr lang="en-US" dirty="0"/>
          </a:p>
        </p:txBody>
      </p:sp>
      <p:sp>
        <p:nvSpPr>
          <p:cNvPr id="4" name="Content Placeholder 3"/>
          <p:cNvSpPr>
            <a:spLocks noGrp="1"/>
          </p:cNvSpPr>
          <p:nvPr>
            <p:ph sz="half" idx="2"/>
          </p:nvPr>
        </p:nvSpPr>
        <p:spPr>
          <a:xfrm>
            <a:off x="457200" y="1543050"/>
            <a:ext cx="4040188" cy="1169194"/>
          </a:xfrm>
          <a:ln>
            <a:solidFill>
              <a:schemeClr val="tx1"/>
            </a:solidFill>
          </a:ln>
        </p:spPr>
        <p:txBody>
          <a:bodyPr>
            <a:normAutofit fontScale="70000" lnSpcReduction="20000"/>
          </a:bodyPr>
          <a:lstStyle/>
          <a:p>
            <a:pPr marL="0" indent="0">
              <a:buNone/>
            </a:pPr>
            <a:r>
              <a:rPr lang="en-US" dirty="0" smtClean="0"/>
              <a:t>Life Shake			28 PV</a:t>
            </a:r>
          </a:p>
          <a:p>
            <a:pPr marL="0" indent="0">
              <a:buNone/>
            </a:pPr>
            <a:r>
              <a:rPr lang="en-US" dirty="0" smtClean="0"/>
              <a:t>Vita Lea			17</a:t>
            </a:r>
          </a:p>
          <a:p>
            <a:pPr marL="0" indent="0">
              <a:buNone/>
            </a:pPr>
            <a:r>
              <a:rPr lang="en-US" dirty="0" err="1" smtClean="0"/>
              <a:t>Optiflora</a:t>
            </a:r>
            <a:r>
              <a:rPr lang="en-US" dirty="0" smtClean="0"/>
              <a:t> cap		</a:t>
            </a:r>
            <a:r>
              <a:rPr lang="en-US" u="sng" dirty="0" smtClean="0"/>
              <a:t>15</a:t>
            </a:r>
          </a:p>
          <a:p>
            <a:pPr marL="0" indent="0">
              <a:buNone/>
            </a:pPr>
            <a:r>
              <a:rPr lang="en-US" dirty="0" smtClean="0"/>
              <a:t>		 total	60  PV</a:t>
            </a:r>
            <a:endParaRPr lang="en-US" dirty="0"/>
          </a:p>
        </p:txBody>
      </p:sp>
      <p:sp>
        <p:nvSpPr>
          <p:cNvPr id="5" name="Text Placeholder 4"/>
          <p:cNvSpPr>
            <a:spLocks noGrp="1"/>
          </p:cNvSpPr>
          <p:nvPr>
            <p:ph type="body" sz="quarter" idx="3"/>
          </p:nvPr>
        </p:nvSpPr>
        <p:spPr>
          <a:xfrm>
            <a:off x="4572001" y="1028701"/>
            <a:ext cx="4343399" cy="431006"/>
          </a:xfrm>
        </p:spPr>
        <p:txBody>
          <a:bodyPr>
            <a:noAutofit/>
          </a:bodyPr>
          <a:lstStyle/>
          <a:p>
            <a:r>
              <a:rPr lang="en-US" dirty="0" smtClean="0"/>
              <a:t>Women’s Hormonal Balance</a:t>
            </a:r>
            <a:endParaRPr lang="en-US" dirty="0"/>
          </a:p>
        </p:txBody>
      </p:sp>
      <p:sp>
        <p:nvSpPr>
          <p:cNvPr id="6" name="Content Placeholder 5"/>
          <p:cNvSpPr>
            <a:spLocks noGrp="1"/>
          </p:cNvSpPr>
          <p:nvPr>
            <p:ph sz="quarter" idx="4"/>
          </p:nvPr>
        </p:nvSpPr>
        <p:spPr>
          <a:xfrm>
            <a:off x="4648201" y="1485900"/>
            <a:ext cx="4194175" cy="1797844"/>
          </a:xfrm>
          <a:ln>
            <a:solidFill>
              <a:schemeClr val="tx1"/>
            </a:solidFill>
          </a:ln>
        </p:spPr>
        <p:txBody>
          <a:bodyPr>
            <a:noAutofit/>
          </a:bodyPr>
          <a:lstStyle/>
          <a:p>
            <a:pPr marL="0" indent="0">
              <a:buNone/>
            </a:pPr>
            <a:r>
              <a:rPr lang="en-US" sz="2000" dirty="0" smtClean="0"/>
              <a:t>Vita Lea 120		18 PV</a:t>
            </a:r>
          </a:p>
          <a:p>
            <a:pPr marL="0" indent="0">
              <a:buNone/>
            </a:pPr>
            <a:r>
              <a:rPr lang="en-US" sz="2000" dirty="0" smtClean="0"/>
              <a:t>B Complex 120	16</a:t>
            </a:r>
          </a:p>
          <a:p>
            <a:pPr marL="0" indent="0">
              <a:buNone/>
            </a:pPr>
            <a:r>
              <a:rPr lang="en-US" sz="2000" dirty="0" smtClean="0"/>
              <a:t>GLA				22</a:t>
            </a:r>
          </a:p>
          <a:p>
            <a:pPr marL="0" indent="0">
              <a:buNone/>
            </a:pPr>
            <a:r>
              <a:rPr lang="en-US" sz="2000" dirty="0" smtClean="0"/>
              <a:t>Life Shake		</a:t>
            </a:r>
            <a:r>
              <a:rPr lang="en-US" sz="2000" u="sng" dirty="0" smtClean="0"/>
              <a:t>28</a:t>
            </a:r>
            <a:endParaRPr lang="en-US" sz="2000" dirty="0" smtClean="0"/>
          </a:p>
          <a:p>
            <a:pPr marL="0" indent="0">
              <a:buNone/>
            </a:pPr>
            <a:r>
              <a:rPr lang="en-US" sz="2000" dirty="0" smtClean="0"/>
              <a:t>				66 PV         </a:t>
            </a:r>
            <a:r>
              <a:rPr lang="en-US" sz="2000" dirty="0" err="1" smtClean="0"/>
              <a:t>lisa</a:t>
            </a:r>
            <a:endParaRPr lang="en-US" sz="2000" dirty="0" smtClean="0"/>
          </a:p>
        </p:txBody>
      </p:sp>
      <p:sp>
        <p:nvSpPr>
          <p:cNvPr id="7" name="TextBox 6"/>
          <p:cNvSpPr txBox="1"/>
          <p:nvPr/>
        </p:nvSpPr>
        <p:spPr>
          <a:xfrm>
            <a:off x="533400" y="2760524"/>
            <a:ext cx="3886200" cy="461665"/>
          </a:xfrm>
          <a:prstGeom prst="rect">
            <a:avLst/>
          </a:prstGeom>
          <a:noFill/>
        </p:spPr>
        <p:txBody>
          <a:bodyPr wrap="square" rtlCol="0">
            <a:spAutoFit/>
          </a:bodyPr>
          <a:lstStyle/>
          <a:p>
            <a:r>
              <a:rPr lang="en-US" sz="2400" b="1" dirty="0" smtClean="0"/>
              <a:t>5- Day Reset and Detox</a:t>
            </a:r>
            <a:endParaRPr lang="en-US" sz="2400" b="1" dirty="0"/>
          </a:p>
        </p:txBody>
      </p:sp>
      <p:sp>
        <p:nvSpPr>
          <p:cNvPr id="8" name="TextBox 7"/>
          <p:cNvSpPr txBox="1"/>
          <p:nvPr/>
        </p:nvSpPr>
        <p:spPr>
          <a:xfrm>
            <a:off x="533400" y="3223558"/>
            <a:ext cx="3886200" cy="1631216"/>
          </a:xfrm>
          <a:prstGeom prst="rect">
            <a:avLst/>
          </a:prstGeom>
          <a:noFill/>
          <a:ln>
            <a:solidFill>
              <a:schemeClr val="tx1"/>
            </a:solidFill>
          </a:ln>
        </p:spPr>
        <p:txBody>
          <a:bodyPr wrap="square" rtlCol="0">
            <a:spAutoFit/>
          </a:bodyPr>
          <a:lstStyle/>
          <a:p>
            <a:r>
              <a:rPr lang="en-US" sz="2000" dirty="0" smtClean="0"/>
              <a:t>Life Shake  		28</a:t>
            </a:r>
          </a:p>
          <a:p>
            <a:r>
              <a:rPr lang="en-US" sz="2000" dirty="0" err="1" smtClean="0"/>
              <a:t>Vitalizer</a:t>
            </a:r>
            <a:r>
              <a:rPr lang="en-US" sz="2000" dirty="0" smtClean="0"/>
              <a:t>			55</a:t>
            </a:r>
          </a:p>
          <a:p>
            <a:r>
              <a:rPr lang="en-US" sz="2000" dirty="0" smtClean="0"/>
              <a:t>Liver DTX		28</a:t>
            </a:r>
          </a:p>
          <a:p>
            <a:r>
              <a:rPr lang="en-US" sz="2000" dirty="0" smtClean="0"/>
              <a:t>Herb Lax 60		 </a:t>
            </a:r>
            <a:r>
              <a:rPr lang="en-US" sz="2000" u="sng" dirty="0" smtClean="0"/>
              <a:t> 5</a:t>
            </a:r>
          </a:p>
          <a:p>
            <a:r>
              <a:rPr lang="en-US" sz="2000" dirty="0" smtClean="0"/>
              <a:t>		  total   116</a:t>
            </a:r>
            <a:endParaRPr lang="en-US" sz="2000" dirty="0"/>
          </a:p>
        </p:txBody>
      </p:sp>
      <p:sp>
        <p:nvSpPr>
          <p:cNvPr id="9" name="TextBox 8"/>
          <p:cNvSpPr txBox="1"/>
          <p:nvPr/>
        </p:nvSpPr>
        <p:spPr>
          <a:xfrm>
            <a:off x="4648200" y="3290094"/>
            <a:ext cx="4194175" cy="1692771"/>
          </a:xfrm>
          <a:prstGeom prst="rect">
            <a:avLst/>
          </a:prstGeom>
          <a:noFill/>
          <a:ln>
            <a:solidFill>
              <a:schemeClr val="tx1"/>
            </a:solidFill>
          </a:ln>
        </p:spPr>
        <p:txBody>
          <a:bodyPr wrap="square" rtlCol="0">
            <a:spAutoFit/>
          </a:bodyPr>
          <a:lstStyle/>
          <a:p>
            <a:r>
              <a:rPr lang="en-US" sz="2000" dirty="0" err="1" smtClean="0"/>
              <a:t>Vitalizer</a:t>
            </a:r>
            <a:r>
              <a:rPr lang="en-US" sz="2000" dirty="0" smtClean="0"/>
              <a:t> Women	55</a:t>
            </a:r>
          </a:p>
          <a:p>
            <a:r>
              <a:rPr lang="en-US" sz="2000" dirty="0" smtClean="0"/>
              <a:t>Life Shake		28</a:t>
            </a:r>
          </a:p>
          <a:p>
            <a:r>
              <a:rPr lang="en-US" sz="2000" dirty="0" smtClean="0"/>
              <a:t>GLA				</a:t>
            </a:r>
            <a:r>
              <a:rPr lang="en-US" sz="2000" u="sng" dirty="0" smtClean="0"/>
              <a:t>22</a:t>
            </a:r>
            <a:r>
              <a:rPr lang="en-US" sz="2000" dirty="0" smtClean="0"/>
              <a:t> 		                        				105 PV</a:t>
            </a:r>
            <a:endParaRPr lang="en-US" sz="2000" u="sng" dirty="0" smtClean="0"/>
          </a:p>
          <a:p>
            <a:endParaRPr lang="en-US" sz="2400" dirty="0"/>
          </a:p>
        </p:txBody>
      </p:sp>
    </p:spTree>
    <p:extLst>
      <p:ext uri="{BB962C8B-B14F-4D97-AF65-F5344CB8AC3E}">
        <p14:creationId xmlns:p14="http://schemas.microsoft.com/office/powerpoint/2010/main" val="22793545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533400" y="1028700"/>
            <a:ext cx="6553200" cy="2169825"/>
          </a:xfrm>
          <a:prstGeom prst="rect">
            <a:avLst/>
          </a:prstGeom>
          <a:noFill/>
          <a:ln w="9525">
            <a:noFill/>
            <a:miter lim="800000"/>
            <a:headEnd/>
            <a:tailEnd/>
          </a:ln>
        </p:spPr>
        <p:txBody>
          <a:bodyPr>
            <a:spAutoFit/>
          </a:bodyPr>
          <a:lstStyle/>
          <a:p>
            <a:endParaRPr lang="en-US" sz="1100" dirty="0"/>
          </a:p>
          <a:p>
            <a:r>
              <a:rPr lang="en-US" sz="2400" dirty="0" err="1" smtClean="0"/>
              <a:t>Vitalizer</a:t>
            </a:r>
            <a:r>
              <a:rPr lang="en-US" sz="2400" dirty="0" smtClean="0"/>
              <a:t>								55 PV</a:t>
            </a:r>
            <a:endParaRPr lang="en-US" sz="2400" dirty="0"/>
          </a:p>
          <a:p>
            <a:r>
              <a:rPr lang="en-US" sz="2400" dirty="0" err="1" smtClean="0"/>
              <a:t>Nutriferon</a:t>
            </a:r>
            <a:r>
              <a:rPr lang="en-US" sz="2400" dirty="0" smtClean="0"/>
              <a:t>								30</a:t>
            </a:r>
            <a:endParaRPr lang="en-US" sz="2400" dirty="0"/>
          </a:p>
          <a:p>
            <a:r>
              <a:rPr lang="en-US" sz="2400" dirty="0" smtClean="0"/>
              <a:t>Vitalized Immunity					16</a:t>
            </a:r>
            <a:endParaRPr lang="en-US" sz="2400" dirty="0"/>
          </a:p>
          <a:p>
            <a:r>
              <a:rPr lang="en-US" sz="2400" dirty="0" smtClean="0">
                <a:ea typeface="ＭＳ Ｐゴシック" pitchFamily="34" charset="-128"/>
              </a:rPr>
              <a:t>Vita C									</a:t>
            </a:r>
            <a:r>
              <a:rPr lang="en-US" sz="2400" u="sng" dirty="0" smtClean="0">
                <a:ea typeface="ＭＳ Ｐゴシック" pitchFamily="34" charset="-128"/>
              </a:rPr>
              <a:t>16</a:t>
            </a:r>
            <a:endParaRPr lang="en-US" sz="2400" u="sng" dirty="0">
              <a:ea typeface="ＭＳ Ｐゴシック" pitchFamily="34" charset="-128"/>
            </a:endParaRPr>
          </a:p>
          <a:p>
            <a:r>
              <a:rPr lang="en-US" sz="2800" dirty="0" smtClean="0"/>
              <a:t>					         			   117</a:t>
            </a:r>
            <a:endParaRPr lang="en-US" sz="2800" dirty="0"/>
          </a:p>
        </p:txBody>
      </p:sp>
      <p:sp>
        <p:nvSpPr>
          <p:cNvPr id="30722" name="Title 1"/>
          <p:cNvSpPr>
            <a:spLocks noGrp="1"/>
          </p:cNvSpPr>
          <p:nvPr>
            <p:ph type="title"/>
          </p:nvPr>
        </p:nvSpPr>
        <p:spPr>
          <a:xfrm>
            <a:off x="457200" y="285750"/>
            <a:ext cx="6248400" cy="628650"/>
          </a:xfrm>
          <a:ln>
            <a:solidFill>
              <a:schemeClr val="accent1">
                <a:lumMod val="75000"/>
              </a:schemeClr>
            </a:solidFill>
          </a:ln>
        </p:spPr>
        <p:txBody>
          <a:bodyPr>
            <a:normAutofit fontScale="90000"/>
          </a:bodyPr>
          <a:lstStyle/>
          <a:p>
            <a:pPr algn="ctr" eaLnBrk="1" hangingPunct="1">
              <a:defRPr/>
            </a:pPr>
            <a:r>
              <a:rPr lang="en-US" sz="4000" dirty="0" smtClean="0">
                <a:ea typeface="ＭＳ Ｐゴシック" pitchFamily="34" charset="-128"/>
              </a:rPr>
              <a:t> </a:t>
            </a:r>
            <a:r>
              <a:rPr lang="en-US" sz="3100" dirty="0" smtClean="0">
                <a:ea typeface="ＭＳ Ｐゴシック" pitchFamily="34" charset="-128"/>
              </a:rPr>
              <a:t>Immune Boosting Collection</a:t>
            </a:r>
          </a:p>
        </p:txBody>
      </p:sp>
      <p:sp>
        <p:nvSpPr>
          <p:cNvPr id="30723" name="Content Placeholder 2"/>
          <p:cNvSpPr>
            <a:spLocks noGrp="1"/>
          </p:cNvSpPr>
          <p:nvPr>
            <p:ph idx="1"/>
          </p:nvPr>
        </p:nvSpPr>
        <p:spPr>
          <a:xfrm>
            <a:off x="457200" y="3155950"/>
            <a:ext cx="3886200" cy="1714500"/>
          </a:xfrm>
          <a:ln>
            <a:solidFill>
              <a:schemeClr val="accent1">
                <a:lumMod val="60000"/>
                <a:lumOff val="40000"/>
              </a:schemeClr>
            </a:solidFill>
          </a:ln>
        </p:spPr>
        <p:txBody>
          <a:bodyPr>
            <a:normAutofit fontScale="92500" lnSpcReduction="10000"/>
          </a:bodyPr>
          <a:lstStyle/>
          <a:p>
            <a:pPr eaLnBrk="1" hangingPunct="1">
              <a:buClr>
                <a:schemeClr val="accent1"/>
              </a:buClr>
              <a:buFont typeface="Wingdings 2" pitchFamily="18" charset="2"/>
              <a:buNone/>
              <a:defRPr/>
            </a:pPr>
            <a:r>
              <a:rPr lang="en-US" dirty="0" smtClean="0">
                <a:ea typeface="ＭＳ Ｐゴシック" pitchFamily="34" charset="-128"/>
              </a:rPr>
              <a:t>	</a:t>
            </a:r>
            <a:r>
              <a:rPr lang="en-US" sz="2400" dirty="0" smtClean="0">
                <a:ea typeface="ＭＳ Ｐゴシック" pitchFamily="34" charset="-128"/>
              </a:rPr>
              <a:t>For additional help	</a:t>
            </a:r>
          </a:p>
          <a:p>
            <a:pPr eaLnBrk="1" hangingPunct="1">
              <a:buClr>
                <a:schemeClr val="accent1"/>
              </a:buClr>
              <a:defRPr/>
            </a:pPr>
            <a:r>
              <a:rPr lang="en-US" sz="2400" dirty="0" smtClean="0">
                <a:ea typeface="ＭＳ Ｐゴシック" pitchFamily="34" charset="-128"/>
              </a:rPr>
              <a:t>Shaklee Premium Garlic</a:t>
            </a:r>
          </a:p>
          <a:p>
            <a:pPr eaLnBrk="1" hangingPunct="1">
              <a:buClr>
                <a:schemeClr val="accent1"/>
              </a:buClr>
              <a:defRPr/>
            </a:pPr>
            <a:r>
              <a:rPr lang="en-US" sz="2400" dirty="0" smtClean="0">
                <a:ea typeface="ＭＳ Ｐゴシック" pitchFamily="34" charset="-128"/>
              </a:rPr>
              <a:t>Immunity Formula I </a:t>
            </a:r>
          </a:p>
          <a:p>
            <a:pPr eaLnBrk="1" hangingPunct="1">
              <a:buClr>
                <a:schemeClr val="accent1"/>
              </a:buClr>
              <a:defRPr/>
            </a:pPr>
            <a:r>
              <a:rPr lang="en-US" sz="2400" dirty="0" smtClean="0">
                <a:ea typeface="ＭＳ Ｐゴシック" pitchFamily="34" charset="-128"/>
              </a:rPr>
              <a:t>Premium Alfalfa                </a:t>
            </a:r>
            <a:r>
              <a:rPr lang="en-US" sz="2400" dirty="0" err="1" smtClean="0">
                <a:ea typeface="ＭＳ Ｐゴシック" pitchFamily="34" charset="-128"/>
              </a:rPr>
              <a:t>lisa</a:t>
            </a:r>
            <a:r>
              <a:rPr lang="en-US" sz="2400" dirty="0" smtClean="0">
                <a:ea typeface="ＭＳ Ｐゴシック" pitchFamily="34" charset="-128"/>
              </a:rPr>
              <a:t>         </a:t>
            </a:r>
          </a:p>
          <a:p>
            <a:pPr marL="0" indent="0" eaLnBrk="1" hangingPunct="1">
              <a:buClr>
                <a:schemeClr val="accent1"/>
              </a:buClr>
              <a:buNone/>
              <a:defRPr/>
            </a:pPr>
            <a:endParaRPr lang="en-US" sz="2400" dirty="0" smtClean="0">
              <a:ea typeface="ＭＳ Ｐゴシック" pitchFamily="34" charset="-128"/>
            </a:endParaRPr>
          </a:p>
        </p:txBody>
      </p:sp>
      <p:pic>
        <p:nvPicPr>
          <p:cNvPr id="26629" name="Picture 23" descr="Nutriferon_V2.png"/>
          <p:cNvPicPr>
            <a:picLocks noChangeAspect="1"/>
          </p:cNvPicPr>
          <p:nvPr/>
        </p:nvPicPr>
        <p:blipFill>
          <a:blip r:embed="rId2" cstate="print"/>
          <a:srcRect b="17593"/>
          <a:stretch>
            <a:fillRect/>
          </a:stretch>
        </p:blipFill>
        <p:spPr bwMode="auto">
          <a:xfrm>
            <a:off x="7924801" y="88900"/>
            <a:ext cx="804811" cy="1396999"/>
          </a:xfrm>
          <a:prstGeom prst="rect">
            <a:avLst/>
          </a:prstGeom>
          <a:noFill/>
          <a:ln w="9525">
            <a:noFill/>
            <a:miter lim="800000"/>
            <a:headEnd/>
            <a:tailEnd/>
          </a:ln>
        </p:spPr>
      </p:pic>
      <p:pic>
        <p:nvPicPr>
          <p:cNvPr id="26630" name="Picture 3"/>
          <p:cNvPicPr>
            <a:picLocks noChangeAspect="1" noChangeArrowheads="1"/>
          </p:cNvPicPr>
          <p:nvPr/>
        </p:nvPicPr>
        <p:blipFill>
          <a:blip r:embed="rId3" cstate="print"/>
          <a:srcRect b="4347"/>
          <a:stretch>
            <a:fillRect/>
          </a:stretch>
        </p:blipFill>
        <p:spPr bwMode="auto">
          <a:xfrm>
            <a:off x="6978216" y="1600200"/>
            <a:ext cx="2139950" cy="3257550"/>
          </a:xfrm>
          <a:prstGeom prst="rect">
            <a:avLst/>
          </a:prstGeom>
          <a:noFill/>
          <a:ln w="9525">
            <a:noFill/>
            <a:miter lim="800000"/>
            <a:headEnd/>
            <a:tailEnd/>
          </a:ln>
        </p:spPr>
      </p:pic>
      <p:pic>
        <p:nvPicPr>
          <p:cNvPr id="2050" name="Picture 2" descr="http://images.shaklee.com/canada/highres/nutrition/57110.jpg?primaryTab=training&amp;secondaryTab=library"/>
          <p:cNvPicPr>
            <a:picLocks noChangeAspect="1" noChangeArrowheads="1"/>
          </p:cNvPicPr>
          <p:nvPr/>
        </p:nvPicPr>
        <p:blipFill>
          <a:blip r:embed="rId4" cstate="print"/>
          <a:srcRect/>
          <a:stretch>
            <a:fillRect/>
          </a:stretch>
        </p:blipFill>
        <p:spPr bwMode="auto">
          <a:xfrm>
            <a:off x="5852601" y="3556001"/>
            <a:ext cx="959900" cy="1485899"/>
          </a:xfrm>
          <a:prstGeom prst="rect">
            <a:avLst/>
          </a:prstGeom>
          <a:noFill/>
        </p:spPr>
      </p:pic>
      <p:pic>
        <p:nvPicPr>
          <p:cNvPr id="2" name="Picture 1"/>
          <p:cNvPicPr>
            <a:picLocks noChangeAspect="1"/>
          </p:cNvPicPr>
          <p:nvPr/>
        </p:nvPicPr>
        <p:blipFill>
          <a:blip r:embed="rId5"/>
          <a:stretch>
            <a:fillRect/>
          </a:stretch>
        </p:blipFill>
        <p:spPr>
          <a:xfrm>
            <a:off x="4597400" y="3695700"/>
            <a:ext cx="1346200" cy="1346200"/>
          </a:xfrm>
          <a:prstGeom prst="rect">
            <a:avLst/>
          </a:prstGeom>
        </p:spPr>
      </p:pic>
    </p:spTree>
    <p:extLst>
      <p:ext uri="{BB962C8B-B14F-4D97-AF65-F5344CB8AC3E}">
        <p14:creationId xmlns:p14="http://schemas.microsoft.com/office/powerpoint/2010/main" val="41086667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60567"/>
            <a:ext cx="8229600" cy="539734"/>
          </a:xfrm>
        </p:spPr>
        <p:txBody>
          <a:bodyPr>
            <a:normAutofit lnSpcReduction="10000"/>
          </a:bodyPr>
          <a:lstStyle/>
          <a:p>
            <a:pPr marL="0" indent="0">
              <a:buNone/>
            </a:pPr>
            <a:r>
              <a:rPr lang="en-US" sz="3200" dirty="0">
                <a:solidFill>
                  <a:schemeClr val="tx1"/>
                </a:solidFill>
              </a:rPr>
              <a:t> </a:t>
            </a:r>
            <a:r>
              <a:rPr lang="en-US" sz="3200" dirty="0" smtClean="0">
                <a:solidFill>
                  <a:schemeClr val="tx1"/>
                </a:solidFill>
              </a:rPr>
              <a:t>    </a:t>
            </a:r>
            <a:r>
              <a:rPr lang="en-US" sz="2800" dirty="0" smtClean="0">
                <a:solidFill>
                  <a:schemeClr val="tx1"/>
                </a:solidFill>
              </a:rPr>
              <a:t>10 people X 50 PV Collection =       500  PV</a:t>
            </a:r>
          </a:p>
          <a:p>
            <a:pPr marL="0" indent="0">
              <a:buNone/>
            </a:pPr>
            <a:endParaRPr lang="en-US" dirty="0"/>
          </a:p>
        </p:txBody>
      </p:sp>
      <p:sp>
        <p:nvSpPr>
          <p:cNvPr id="2" name="Title 1"/>
          <p:cNvSpPr>
            <a:spLocks noGrp="1"/>
          </p:cNvSpPr>
          <p:nvPr>
            <p:ph type="title"/>
          </p:nvPr>
        </p:nvSpPr>
        <p:spPr>
          <a:xfrm>
            <a:off x="533400" y="457200"/>
            <a:ext cx="8229600" cy="857250"/>
          </a:xfrm>
        </p:spPr>
        <p:txBody>
          <a:bodyPr>
            <a:normAutofit/>
          </a:bodyPr>
          <a:lstStyle/>
          <a:p>
            <a:r>
              <a:rPr lang="en-US" sz="3200" dirty="0" smtClean="0"/>
              <a:t>Now … Let’s Do the Math…</a:t>
            </a:r>
            <a:endParaRPr lang="en-US" sz="3200" dirty="0"/>
          </a:p>
        </p:txBody>
      </p:sp>
      <p:sp>
        <p:nvSpPr>
          <p:cNvPr id="4" name="Rectangle 3"/>
          <p:cNvSpPr/>
          <p:nvPr/>
        </p:nvSpPr>
        <p:spPr>
          <a:xfrm>
            <a:off x="914401" y="1257300"/>
            <a:ext cx="6468437" cy="523220"/>
          </a:xfrm>
          <a:prstGeom prst="rect">
            <a:avLst/>
          </a:prstGeom>
        </p:spPr>
        <p:txBody>
          <a:bodyPr wrap="none">
            <a:spAutoFit/>
          </a:bodyPr>
          <a:lstStyle/>
          <a:p>
            <a:r>
              <a:rPr lang="en-US" sz="2800" dirty="0"/>
              <a:t>10 people X 100 PV Collection = </a:t>
            </a:r>
            <a:r>
              <a:rPr lang="en-US" sz="2800" dirty="0" smtClean="0"/>
              <a:t>	1000 </a:t>
            </a:r>
            <a:r>
              <a:rPr lang="en-US" sz="2800" dirty="0"/>
              <a:t>PV</a:t>
            </a:r>
          </a:p>
        </p:txBody>
      </p:sp>
      <p:sp>
        <p:nvSpPr>
          <p:cNvPr id="5" name="TextBox 4"/>
          <p:cNvSpPr txBox="1"/>
          <p:nvPr/>
        </p:nvSpPr>
        <p:spPr>
          <a:xfrm>
            <a:off x="914400" y="2571750"/>
            <a:ext cx="7391400" cy="1015663"/>
          </a:xfrm>
          <a:prstGeom prst="rect">
            <a:avLst/>
          </a:prstGeom>
          <a:noFill/>
        </p:spPr>
        <p:txBody>
          <a:bodyPr wrap="square" rtlCol="0">
            <a:spAutoFit/>
          </a:bodyPr>
          <a:lstStyle/>
          <a:p>
            <a:r>
              <a:rPr lang="en-US" sz="2800" dirty="0" smtClean="0"/>
              <a:t>Invite 5 people / week to something …</a:t>
            </a:r>
          </a:p>
          <a:p>
            <a:endParaRPr lang="en-US" sz="3200" dirty="0"/>
          </a:p>
        </p:txBody>
      </p:sp>
      <p:sp>
        <p:nvSpPr>
          <p:cNvPr id="6" name="TextBox 5"/>
          <p:cNvSpPr txBox="1"/>
          <p:nvPr/>
        </p:nvSpPr>
        <p:spPr>
          <a:xfrm>
            <a:off x="762000" y="3200400"/>
            <a:ext cx="8001000" cy="1384995"/>
          </a:xfrm>
          <a:prstGeom prst="rect">
            <a:avLst/>
          </a:prstGeom>
          <a:noFill/>
        </p:spPr>
        <p:txBody>
          <a:bodyPr wrap="square" rtlCol="0">
            <a:spAutoFit/>
          </a:bodyPr>
          <a:lstStyle/>
          <a:p>
            <a:r>
              <a:rPr lang="en-US" sz="2800" dirty="0" smtClean="0"/>
              <a:t>5 people X 4 weeks 		= 20 new members</a:t>
            </a:r>
          </a:p>
          <a:p>
            <a:r>
              <a:rPr lang="en-US" sz="2800" dirty="0" smtClean="0"/>
              <a:t>20 members X  100 PV 	= 2000 PV !!!   						And Director !  	   </a:t>
            </a:r>
            <a:r>
              <a:rPr lang="en-US" dirty="0" err="1" smtClean="0"/>
              <a:t>lisa</a:t>
            </a:r>
            <a:endParaRPr lang="en-US" dirty="0"/>
          </a:p>
        </p:txBody>
      </p:sp>
    </p:spTree>
    <p:extLst>
      <p:ext uri="{BB962C8B-B14F-4D97-AF65-F5344CB8AC3E}">
        <p14:creationId xmlns:p14="http://schemas.microsoft.com/office/powerpoint/2010/main" val="149915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1257301"/>
            <a:ext cx="8229600" cy="3337340"/>
          </a:xfrm>
        </p:spPr>
        <p:txBody>
          <a:bodyPr>
            <a:normAutofit fontScale="85000" lnSpcReduction="20000"/>
          </a:bodyPr>
          <a:lstStyle/>
          <a:p>
            <a:pPr>
              <a:buFont typeface="Arial"/>
              <a:buChar char="•"/>
            </a:pPr>
            <a:r>
              <a:rPr lang="en-US" sz="2400" dirty="0" smtClean="0">
                <a:solidFill>
                  <a:schemeClr val="tx1"/>
                </a:solidFill>
              </a:rPr>
              <a:t>Just in case you are working to qualify for a Shaklee Dream Trip </a:t>
            </a:r>
            <a:r>
              <a:rPr lang="is-IS" sz="2400" dirty="0" smtClean="0">
                <a:solidFill>
                  <a:schemeClr val="tx1"/>
                </a:solidFill>
              </a:rPr>
              <a:t>…</a:t>
            </a:r>
          </a:p>
          <a:p>
            <a:pPr marL="0" indent="0">
              <a:buNone/>
            </a:pPr>
            <a:r>
              <a:rPr lang="en-US" sz="2400" dirty="0">
                <a:solidFill>
                  <a:schemeClr val="tx1"/>
                </a:solidFill>
              </a:rPr>
              <a:t>If </a:t>
            </a:r>
            <a:r>
              <a:rPr lang="en-US" sz="2400" dirty="0" smtClean="0">
                <a:solidFill>
                  <a:schemeClr val="tx1"/>
                </a:solidFill>
              </a:rPr>
              <a:t>customers </a:t>
            </a:r>
            <a:r>
              <a:rPr lang="en-US" sz="2400" dirty="0">
                <a:solidFill>
                  <a:schemeClr val="tx1"/>
                </a:solidFill>
              </a:rPr>
              <a:t>are on a b</a:t>
            </a:r>
            <a:r>
              <a:rPr lang="en-US" sz="2400" dirty="0" smtClean="0">
                <a:solidFill>
                  <a:schemeClr val="tx1"/>
                </a:solidFill>
              </a:rPr>
              <a:t>udget .. And can’t purchase 100 PV order when they sponsor </a:t>
            </a:r>
            <a:r>
              <a:rPr lang="is-IS" sz="2400" dirty="0" smtClean="0">
                <a:solidFill>
                  <a:schemeClr val="tx1"/>
                </a:solidFill>
              </a:rPr>
              <a:t>…</a:t>
            </a:r>
            <a:endParaRPr lang="en-US" sz="2400" dirty="0">
              <a:solidFill>
                <a:schemeClr val="tx1"/>
              </a:solidFill>
            </a:endParaRPr>
          </a:p>
          <a:p>
            <a:pPr>
              <a:buFont typeface="Arial"/>
              <a:buChar char="•"/>
            </a:pPr>
            <a:r>
              <a:rPr lang="en-US" sz="2800" dirty="0" smtClean="0">
                <a:solidFill>
                  <a:schemeClr val="tx1"/>
                </a:solidFill>
              </a:rPr>
              <a:t>They have 60 days to place additional orders for you to</a:t>
            </a:r>
          </a:p>
          <a:p>
            <a:pPr marL="0" indent="0">
              <a:buNone/>
            </a:pPr>
            <a:r>
              <a:rPr lang="en-US" sz="2800" dirty="0" smtClean="0">
                <a:solidFill>
                  <a:schemeClr val="tx1"/>
                </a:solidFill>
              </a:rPr>
              <a:t>	still receive 2 points toward  the Shaklee Dream trip</a:t>
            </a:r>
            <a:r>
              <a:rPr lang="is-IS" sz="2800" dirty="0" smtClean="0">
                <a:solidFill>
                  <a:schemeClr val="tx1"/>
                </a:solidFill>
              </a:rPr>
              <a:t>…</a:t>
            </a:r>
          </a:p>
          <a:p>
            <a:pPr marL="0" indent="0">
              <a:buNone/>
            </a:pPr>
            <a:r>
              <a:rPr lang="en-US" sz="2800" dirty="0" smtClean="0">
                <a:solidFill>
                  <a:schemeClr val="tx1"/>
                </a:solidFill>
              </a:rPr>
              <a:t>	S</a:t>
            </a:r>
            <a:r>
              <a:rPr lang="is-IS" sz="2800" dirty="0" smtClean="0">
                <a:solidFill>
                  <a:schemeClr val="tx1"/>
                </a:solidFill>
              </a:rPr>
              <a:t>o you are well-rewarded for following up and 	servicing 	your new member.</a:t>
            </a:r>
          </a:p>
          <a:p>
            <a:pPr marL="0" indent="0">
              <a:buNone/>
            </a:pPr>
            <a:r>
              <a:rPr lang="is-IS" sz="2800" dirty="0" smtClean="0">
                <a:solidFill>
                  <a:schemeClr val="tx1"/>
                </a:solidFill>
              </a:rPr>
              <a:t>And</a:t>
            </a:r>
          </a:p>
          <a:p>
            <a:pPr>
              <a:buFont typeface="Arial"/>
              <a:buChar char="•"/>
            </a:pPr>
            <a:r>
              <a:rPr lang="is-IS" sz="2800" dirty="0" smtClean="0">
                <a:solidFill>
                  <a:schemeClr val="tx1"/>
                </a:solidFill>
              </a:rPr>
              <a:t>If you enroll your new member in autoship of 100 PV or more for 3 months ... </a:t>
            </a:r>
            <a:r>
              <a:rPr lang="en-US" sz="2800" dirty="0" smtClean="0">
                <a:solidFill>
                  <a:schemeClr val="tx1"/>
                </a:solidFill>
              </a:rPr>
              <a:t>P</a:t>
            </a:r>
            <a:r>
              <a:rPr lang="is-IS" sz="2800" dirty="0" smtClean="0">
                <a:solidFill>
                  <a:schemeClr val="tx1"/>
                </a:solidFill>
              </a:rPr>
              <a:t>oints double.				</a:t>
            </a:r>
            <a:r>
              <a:rPr lang="is-IS" sz="2100" dirty="0" smtClean="0">
                <a:solidFill>
                  <a:schemeClr val="tx1"/>
                </a:solidFill>
              </a:rPr>
              <a:t>becky</a:t>
            </a:r>
            <a:endParaRPr lang="en-US" sz="2100" dirty="0">
              <a:solidFill>
                <a:schemeClr val="tx1"/>
              </a:solidFill>
            </a:endParaRPr>
          </a:p>
        </p:txBody>
      </p:sp>
      <p:sp>
        <p:nvSpPr>
          <p:cNvPr id="7" name="Title 6"/>
          <p:cNvSpPr>
            <a:spLocks noGrp="1"/>
          </p:cNvSpPr>
          <p:nvPr>
            <p:ph type="title"/>
          </p:nvPr>
        </p:nvSpPr>
        <p:spPr>
          <a:xfrm>
            <a:off x="457200" y="514350"/>
            <a:ext cx="8229600" cy="628650"/>
          </a:xfrm>
          <a:ln>
            <a:solidFill>
              <a:schemeClr val="accent5">
                <a:lumMod val="75000"/>
              </a:schemeClr>
            </a:solidFill>
          </a:ln>
        </p:spPr>
        <p:txBody>
          <a:bodyPr>
            <a:normAutofit/>
          </a:bodyPr>
          <a:lstStyle/>
          <a:p>
            <a:r>
              <a:rPr lang="en-US" sz="2800" dirty="0" smtClean="0"/>
              <a:t>Alert – When Sponsoring with 50 PV  Collections</a:t>
            </a:r>
            <a:endParaRPr lang="en-US" sz="2800" dirty="0"/>
          </a:p>
        </p:txBody>
      </p:sp>
    </p:spTree>
    <p:extLst>
      <p:ext uri="{BB962C8B-B14F-4D97-AF65-F5344CB8AC3E}">
        <p14:creationId xmlns:p14="http://schemas.microsoft.com/office/powerpoint/2010/main" val="20485452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41029"/>
            <a:ext cx="8001000" cy="3902471"/>
          </a:xfrm>
        </p:spPr>
        <p:txBody>
          <a:bodyPr>
            <a:normAutofit fontScale="92500" lnSpcReduction="10000"/>
          </a:bodyPr>
          <a:lstStyle/>
          <a:p>
            <a:pPr marL="0" indent="0">
              <a:buNone/>
            </a:pPr>
            <a:r>
              <a:rPr lang="en-US" dirty="0" smtClean="0">
                <a:solidFill>
                  <a:schemeClr val="tx1"/>
                </a:solidFill>
              </a:rPr>
              <a:t>To implement the </a:t>
            </a:r>
            <a:r>
              <a:rPr lang="en-US" dirty="0">
                <a:solidFill>
                  <a:schemeClr val="tx1"/>
                </a:solidFill>
              </a:rPr>
              <a:t>2</a:t>
            </a:r>
            <a:r>
              <a:rPr lang="en-US" dirty="0" smtClean="0">
                <a:solidFill>
                  <a:schemeClr val="tx1"/>
                </a:solidFill>
              </a:rPr>
              <a:t>000 PV Plan… we will want to …</a:t>
            </a:r>
            <a:endParaRPr lang="en-US" dirty="0">
              <a:solidFill>
                <a:schemeClr val="tx1"/>
              </a:solidFill>
            </a:endParaRPr>
          </a:p>
          <a:p>
            <a:r>
              <a:rPr lang="en-US" dirty="0" smtClean="0">
                <a:solidFill>
                  <a:schemeClr val="tx1"/>
                </a:solidFill>
              </a:rPr>
              <a:t>Make 2 lists of names .. </a:t>
            </a:r>
          </a:p>
          <a:p>
            <a:pPr marL="0" indent="0">
              <a:buNone/>
            </a:pPr>
            <a:r>
              <a:rPr lang="en-US" dirty="0" smtClean="0">
                <a:solidFill>
                  <a:schemeClr val="tx1"/>
                </a:solidFill>
              </a:rPr>
              <a:t>	Those we </a:t>
            </a:r>
            <a:r>
              <a:rPr lang="en-US" dirty="0">
                <a:solidFill>
                  <a:schemeClr val="tx1"/>
                </a:solidFill>
              </a:rPr>
              <a:t>want to introduce to the products </a:t>
            </a:r>
            <a:r>
              <a:rPr lang="en-US" dirty="0" smtClean="0">
                <a:solidFill>
                  <a:schemeClr val="tx1"/>
                </a:solidFill>
              </a:rPr>
              <a:t> </a:t>
            </a:r>
            <a:r>
              <a:rPr lang="en-US" dirty="0">
                <a:solidFill>
                  <a:schemeClr val="tx1"/>
                </a:solidFill>
              </a:rPr>
              <a:t>..</a:t>
            </a:r>
          </a:p>
          <a:p>
            <a:pPr marL="0" indent="0">
              <a:buNone/>
            </a:pPr>
            <a:r>
              <a:rPr lang="en-US" dirty="0">
                <a:solidFill>
                  <a:schemeClr val="tx1"/>
                </a:solidFill>
              </a:rPr>
              <a:t>	And those </a:t>
            </a:r>
            <a:r>
              <a:rPr lang="en-US" dirty="0" smtClean="0">
                <a:solidFill>
                  <a:schemeClr val="tx1"/>
                </a:solidFill>
              </a:rPr>
              <a:t>we </a:t>
            </a:r>
            <a:r>
              <a:rPr lang="en-US" dirty="0">
                <a:solidFill>
                  <a:schemeClr val="tx1"/>
                </a:solidFill>
              </a:rPr>
              <a:t>would like on </a:t>
            </a:r>
            <a:r>
              <a:rPr lang="en-US" dirty="0" smtClean="0">
                <a:solidFill>
                  <a:schemeClr val="tx1"/>
                </a:solidFill>
              </a:rPr>
              <a:t>our </a:t>
            </a:r>
            <a:r>
              <a:rPr lang="en-US" dirty="0">
                <a:solidFill>
                  <a:schemeClr val="tx1"/>
                </a:solidFill>
              </a:rPr>
              <a:t>business team</a:t>
            </a:r>
            <a:r>
              <a:rPr lang="en-US" dirty="0" smtClean="0">
                <a:solidFill>
                  <a:schemeClr val="tx1"/>
                </a:solidFill>
              </a:rPr>
              <a:t>.</a:t>
            </a:r>
          </a:p>
          <a:p>
            <a:pPr marL="0" indent="0">
              <a:buNone/>
            </a:pPr>
            <a:r>
              <a:rPr lang="en-US" dirty="0" smtClean="0">
                <a:solidFill>
                  <a:schemeClr val="tx1"/>
                </a:solidFill>
              </a:rPr>
              <a:t>	Now to integrate the people with the activities…</a:t>
            </a:r>
          </a:p>
          <a:p>
            <a:r>
              <a:rPr lang="en-US" dirty="0" smtClean="0">
                <a:solidFill>
                  <a:schemeClr val="tx1"/>
                </a:solidFill>
              </a:rPr>
              <a:t>Select </a:t>
            </a:r>
            <a:r>
              <a:rPr lang="en-US" dirty="0">
                <a:solidFill>
                  <a:schemeClr val="tx1"/>
                </a:solidFill>
              </a:rPr>
              <a:t>2 or 3 </a:t>
            </a:r>
            <a:r>
              <a:rPr lang="en-US" dirty="0" smtClean="0">
                <a:solidFill>
                  <a:schemeClr val="tx1"/>
                </a:solidFill>
              </a:rPr>
              <a:t>Reach-Out Methods and select the people  from your list to invite to them.				</a:t>
            </a:r>
            <a:endParaRPr lang="en-US" sz="2400" dirty="0" smtClean="0">
              <a:solidFill>
                <a:schemeClr val="tx1"/>
              </a:solidFill>
            </a:endParaRPr>
          </a:p>
          <a:p>
            <a:pPr marL="0" indent="0">
              <a:buNone/>
            </a:pPr>
            <a:r>
              <a:rPr lang="en-US" sz="2100" dirty="0" smtClean="0">
                <a:solidFill>
                  <a:schemeClr val="tx1"/>
                </a:solidFill>
              </a:rPr>
              <a:t>	--In</a:t>
            </a:r>
            <a:r>
              <a:rPr lang="en-US" sz="2100" dirty="0">
                <a:solidFill>
                  <a:schemeClr val="tx1"/>
                </a:solidFill>
              </a:rPr>
              <a:t>-home events, </a:t>
            </a:r>
            <a:r>
              <a:rPr lang="en-US" sz="2100" dirty="0" err="1">
                <a:solidFill>
                  <a:schemeClr val="tx1"/>
                </a:solidFill>
              </a:rPr>
              <a:t>ie</a:t>
            </a:r>
            <a:r>
              <a:rPr lang="en-US" sz="2100" dirty="0">
                <a:solidFill>
                  <a:schemeClr val="tx1"/>
                </a:solidFill>
              </a:rPr>
              <a:t> </a:t>
            </a:r>
            <a:r>
              <a:rPr lang="en-US" sz="2100" dirty="0" err="1">
                <a:solidFill>
                  <a:schemeClr val="tx1"/>
                </a:solidFill>
              </a:rPr>
              <a:t>Smoothee</a:t>
            </a:r>
            <a:r>
              <a:rPr lang="en-US" sz="2100" dirty="0">
                <a:solidFill>
                  <a:schemeClr val="tx1"/>
                </a:solidFill>
              </a:rPr>
              <a:t> Workshop, Healthy Home, 				Healthy You, Business Launch, Women’s Health, </a:t>
            </a:r>
            <a:r>
              <a:rPr lang="en-US" sz="2100" dirty="0" err="1">
                <a:solidFill>
                  <a:schemeClr val="tx1"/>
                </a:solidFill>
              </a:rPr>
              <a:t>etc</a:t>
            </a:r>
            <a:endParaRPr lang="en-US" sz="2100" dirty="0">
              <a:solidFill>
                <a:schemeClr val="tx1"/>
              </a:solidFill>
            </a:endParaRPr>
          </a:p>
          <a:p>
            <a:pPr marL="0" indent="0">
              <a:buNone/>
            </a:pPr>
            <a:r>
              <a:rPr lang="en-US" sz="2100" dirty="0" smtClean="0">
                <a:solidFill>
                  <a:schemeClr val="tx1"/>
                </a:solidFill>
              </a:rPr>
              <a:t>	--</a:t>
            </a:r>
            <a:r>
              <a:rPr lang="en-US" sz="2100" dirty="0" err="1" smtClean="0">
                <a:solidFill>
                  <a:schemeClr val="tx1"/>
                </a:solidFill>
              </a:rPr>
              <a:t>FaceBook</a:t>
            </a:r>
            <a:r>
              <a:rPr lang="en-US" sz="2100" dirty="0" smtClean="0">
                <a:solidFill>
                  <a:schemeClr val="tx1"/>
                </a:solidFill>
              </a:rPr>
              <a:t> </a:t>
            </a:r>
            <a:r>
              <a:rPr lang="en-US" sz="2100" dirty="0">
                <a:solidFill>
                  <a:schemeClr val="tx1"/>
                </a:solidFill>
              </a:rPr>
              <a:t>Event and postings</a:t>
            </a:r>
          </a:p>
          <a:p>
            <a:pPr marL="0" indent="0">
              <a:buNone/>
            </a:pPr>
            <a:r>
              <a:rPr lang="en-US" sz="2100" dirty="0" smtClean="0">
                <a:solidFill>
                  <a:schemeClr val="tx1"/>
                </a:solidFill>
              </a:rPr>
              <a:t>	--Health </a:t>
            </a:r>
            <a:r>
              <a:rPr lang="en-US" sz="2100" dirty="0">
                <a:solidFill>
                  <a:schemeClr val="tx1"/>
                </a:solidFill>
              </a:rPr>
              <a:t>Chats Conference Calls</a:t>
            </a:r>
          </a:p>
          <a:p>
            <a:pPr marL="0" indent="0">
              <a:buNone/>
            </a:pPr>
            <a:r>
              <a:rPr lang="en-US" sz="2100" dirty="0" smtClean="0">
                <a:solidFill>
                  <a:schemeClr val="tx1"/>
                </a:solidFill>
              </a:rPr>
              <a:t>	--Health </a:t>
            </a:r>
            <a:r>
              <a:rPr lang="en-US" sz="2100" dirty="0">
                <a:solidFill>
                  <a:schemeClr val="tx1"/>
                </a:solidFill>
              </a:rPr>
              <a:t>consultation and 3-way </a:t>
            </a:r>
            <a:r>
              <a:rPr lang="en-US" sz="2100" dirty="0" smtClean="0">
                <a:solidFill>
                  <a:schemeClr val="tx1"/>
                </a:solidFill>
              </a:rPr>
              <a:t>calls				</a:t>
            </a:r>
            <a:r>
              <a:rPr lang="en-US" sz="2100" dirty="0" err="1" smtClean="0">
                <a:solidFill>
                  <a:schemeClr val="tx1"/>
                </a:solidFill>
              </a:rPr>
              <a:t>ashley</a:t>
            </a:r>
            <a:endParaRPr lang="en-US" sz="2100" dirty="0">
              <a:solidFill>
                <a:schemeClr val="tx1"/>
              </a:solidFill>
            </a:endParaRPr>
          </a:p>
          <a:p>
            <a:pPr marL="0" indent="0">
              <a:buNone/>
            </a:pPr>
            <a:endParaRPr lang="en-US" sz="2400" dirty="0">
              <a:solidFill>
                <a:schemeClr val="tx1"/>
              </a:solidFill>
            </a:endParaRPr>
          </a:p>
        </p:txBody>
      </p:sp>
      <p:sp>
        <p:nvSpPr>
          <p:cNvPr id="3" name="Title 2"/>
          <p:cNvSpPr>
            <a:spLocks noGrp="1"/>
          </p:cNvSpPr>
          <p:nvPr>
            <p:ph type="title"/>
          </p:nvPr>
        </p:nvSpPr>
        <p:spPr>
          <a:xfrm>
            <a:off x="457200" y="269479"/>
            <a:ext cx="6083300" cy="857250"/>
          </a:xfrm>
          <a:ln>
            <a:solidFill>
              <a:schemeClr val="accent5">
                <a:lumMod val="75000"/>
              </a:schemeClr>
            </a:solidFill>
          </a:ln>
        </p:spPr>
        <p:txBody>
          <a:bodyPr>
            <a:normAutofit/>
          </a:bodyPr>
          <a:lstStyle/>
          <a:p>
            <a:r>
              <a:rPr lang="en-US" sz="2400" dirty="0" smtClean="0"/>
              <a:t>Putting It All Together To Create THEIR Plan With Names  &amp; Word Tracks</a:t>
            </a:r>
            <a:endParaRPr lang="en-US" sz="2400" dirty="0"/>
          </a:p>
        </p:txBody>
      </p:sp>
      <p:sp>
        <p:nvSpPr>
          <p:cNvPr id="4" name="TextBox 3"/>
          <p:cNvSpPr txBox="1"/>
          <p:nvPr/>
        </p:nvSpPr>
        <p:spPr>
          <a:xfrm>
            <a:off x="7715400" y="4517476"/>
            <a:ext cx="1231385"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4098792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0684" r="-20684"/>
          <a:stretch>
            <a:fillRect/>
          </a:stretch>
        </p:blipFill>
        <p:spPr>
          <a:xfrm>
            <a:off x="457200" y="228601"/>
            <a:ext cx="8229600" cy="4800599"/>
          </a:xfrm>
        </p:spPr>
      </p:pic>
      <p:sp>
        <p:nvSpPr>
          <p:cNvPr id="2" name="TextBox 1"/>
          <p:cNvSpPr txBox="1"/>
          <p:nvPr/>
        </p:nvSpPr>
        <p:spPr>
          <a:xfrm>
            <a:off x="7543800" y="3683000"/>
            <a:ext cx="1143000"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670020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1"/>
            <a:ext cx="9144000" cy="5143499"/>
          </a:xfrm>
          <a:prstGeom prst="rect">
            <a:avLst/>
          </a:prstGeom>
        </p:spPr>
      </p:pic>
      <p:sp>
        <p:nvSpPr>
          <p:cNvPr id="2" name="Content Placeholder 1"/>
          <p:cNvSpPr>
            <a:spLocks noGrp="1"/>
          </p:cNvSpPr>
          <p:nvPr>
            <p:ph idx="1"/>
          </p:nvPr>
        </p:nvSpPr>
        <p:spPr>
          <a:xfrm>
            <a:off x="1765300" y="1358901"/>
            <a:ext cx="5664200" cy="3235730"/>
          </a:xfrm>
          <a:solidFill>
            <a:srgbClr val="FFFABD"/>
          </a:solidFill>
        </p:spPr>
        <p:txBody>
          <a:bodyPr>
            <a:normAutofit lnSpcReduction="10000"/>
          </a:bodyPr>
          <a:lstStyle/>
          <a:p>
            <a:pPr marL="0" indent="0" algn="ctr">
              <a:buNone/>
            </a:pPr>
            <a:r>
              <a:rPr lang="en-US" sz="3200" dirty="0">
                <a:solidFill>
                  <a:schemeClr val="tx1"/>
                </a:solidFill>
              </a:rPr>
              <a:t>"Great leaders are never satisfied with current levels of performance.  </a:t>
            </a:r>
          </a:p>
          <a:p>
            <a:pPr marL="0" indent="0" algn="ctr">
              <a:buNone/>
            </a:pPr>
            <a:r>
              <a:rPr lang="en-US" sz="3200" dirty="0">
                <a:solidFill>
                  <a:schemeClr val="tx1"/>
                </a:solidFill>
              </a:rPr>
              <a:t>        </a:t>
            </a:r>
            <a:r>
              <a:rPr lang="en-US" sz="3200" dirty="0" smtClean="0">
                <a:solidFill>
                  <a:schemeClr val="tx1"/>
                </a:solidFill>
              </a:rPr>
              <a:t>They </a:t>
            </a:r>
            <a:r>
              <a:rPr lang="en-US" sz="3200" dirty="0">
                <a:solidFill>
                  <a:schemeClr val="tx1"/>
                </a:solidFill>
              </a:rPr>
              <a:t>are relentlessly driven by possibilities and potential achievements</a:t>
            </a:r>
            <a:r>
              <a:rPr lang="en-US" sz="3200" dirty="0" smtClean="0">
                <a:solidFill>
                  <a:schemeClr val="tx1"/>
                </a:solidFill>
              </a:rPr>
              <a:t>.”       </a:t>
            </a:r>
            <a:r>
              <a:rPr lang="en-US" dirty="0" err="1" smtClean="0">
                <a:solidFill>
                  <a:schemeClr val="tx1"/>
                </a:solidFill>
              </a:rPr>
              <a:t>jo</a:t>
            </a:r>
            <a:endParaRPr lang="en-US" dirty="0">
              <a:solidFill>
                <a:schemeClr val="tx1"/>
              </a:solidFill>
            </a:endParaRPr>
          </a:p>
          <a:p>
            <a:pPr marL="0" indent="0" algn="ctr">
              <a:buNone/>
            </a:pPr>
            <a:r>
              <a:rPr lang="en-US" dirty="0">
                <a:solidFill>
                  <a:schemeClr val="tx1"/>
                </a:solidFill>
              </a:rPr>
              <a:t>                                                                Donna Harrison</a:t>
            </a:r>
          </a:p>
          <a:p>
            <a:endParaRPr lang="en-US" dirty="0"/>
          </a:p>
        </p:txBody>
      </p:sp>
    </p:spTree>
    <p:extLst>
      <p:ext uri="{BB962C8B-B14F-4D97-AF65-F5344CB8AC3E}">
        <p14:creationId xmlns:p14="http://schemas.microsoft.com/office/powerpoint/2010/main" val="25994880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2400" dirty="0" smtClean="0">
                <a:solidFill>
                  <a:schemeClr val="tx1"/>
                </a:solidFill>
              </a:rPr>
              <a:t>Organization Volume is </a:t>
            </a:r>
            <a:r>
              <a:rPr lang="is-IS" sz="2400" dirty="0" smtClean="0">
                <a:solidFill>
                  <a:schemeClr val="tx1"/>
                </a:solidFill>
              </a:rPr>
              <a:t>…</a:t>
            </a:r>
          </a:p>
          <a:p>
            <a:pPr marL="0" indent="0">
              <a:buNone/>
            </a:pPr>
            <a:r>
              <a:rPr lang="en-US" sz="2400" dirty="0" smtClean="0">
                <a:solidFill>
                  <a:schemeClr val="tx1"/>
                </a:solidFill>
              </a:rPr>
              <a:t>O</a:t>
            </a:r>
            <a:r>
              <a:rPr lang="is-IS" sz="2400" dirty="0" smtClean="0">
                <a:solidFill>
                  <a:schemeClr val="tx1"/>
                </a:solidFill>
              </a:rPr>
              <a:t>ur PV + the PV of all the leaders in our organization</a:t>
            </a:r>
          </a:p>
          <a:p>
            <a:pPr marL="0" indent="0">
              <a:buNone/>
            </a:pPr>
            <a:r>
              <a:rPr lang="is-IS" sz="2400" dirty="0" smtClean="0">
                <a:solidFill>
                  <a:schemeClr val="tx1"/>
                </a:solidFill>
              </a:rPr>
              <a:t>OV + # of 1st generation Directors determines ...</a:t>
            </a:r>
          </a:p>
          <a:p>
            <a:pPr marL="0" indent="0">
              <a:buNone/>
            </a:pPr>
            <a:r>
              <a:rPr lang="is-IS" sz="2400" dirty="0">
                <a:solidFill>
                  <a:schemeClr val="tx1"/>
                </a:solidFill>
              </a:rPr>
              <a:t>	</a:t>
            </a:r>
            <a:r>
              <a:rPr lang="is-IS" sz="2400" dirty="0" smtClean="0">
                <a:solidFill>
                  <a:schemeClr val="tx1"/>
                </a:solidFill>
              </a:rPr>
              <a:t>-- our rank</a:t>
            </a:r>
          </a:p>
          <a:p>
            <a:pPr marL="0" indent="0">
              <a:buNone/>
            </a:pPr>
            <a:r>
              <a:rPr lang="is-IS" sz="2400" dirty="0">
                <a:solidFill>
                  <a:schemeClr val="tx1"/>
                </a:solidFill>
              </a:rPr>
              <a:t>	</a:t>
            </a:r>
            <a:r>
              <a:rPr lang="is-IS" sz="2400" dirty="0" smtClean="0">
                <a:solidFill>
                  <a:schemeClr val="tx1"/>
                </a:solidFill>
              </a:rPr>
              <a:t>-- rank affects our income				</a:t>
            </a:r>
            <a:r>
              <a:rPr lang="is-IS" dirty="0" smtClean="0">
                <a:solidFill>
                  <a:schemeClr val="tx1"/>
                </a:solidFill>
              </a:rPr>
              <a:t>jo</a:t>
            </a:r>
          </a:p>
          <a:p>
            <a:pPr marL="0" indent="0">
              <a:buNone/>
            </a:pPr>
            <a:endParaRPr lang="en-US" dirty="0">
              <a:solidFill>
                <a:schemeClr val="tx1"/>
              </a:solidFill>
            </a:endParaRPr>
          </a:p>
        </p:txBody>
      </p:sp>
      <p:sp>
        <p:nvSpPr>
          <p:cNvPr id="3" name="Title 2"/>
          <p:cNvSpPr>
            <a:spLocks noGrp="1"/>
          </p:cNvSpPr>
          <p:nvPr>
            <p:ph type="title"/>
          </p:nvPr>
        </p:nvSpPr>
        <p:spPr>
          <a:xfrm>
            <a:off x="457200" y="419100"/>
            <a:ext cx="8229600" cy="1250554"/>
          </a:xfrm>
        </p:spPr>
        <p:txBody>
          <a:bodyPr>
            <a:normAutofit/>
          </a:bodyPr>
          <a:lstStyle/>
          <a:p>
            <a:r>
              <a:rPr lang="en-US" sz="2400" dirty="0" smtClean="0"/>
              <a:t>Now that we know how to generate 1000 or 2000 PV </a:t>
            </a:r>
            <a:r>
              <a:rPr lang="is-IS" sz="2400" dirty="0" smtClean="0"/>
              <a:t>…</a:t>
            </a:r>
            <a:br>
              <a:rPr lang="is-IS" sz="2400" dirty="0" smtClean="0"/>
            </a:br>
            <a:r>
              <a:rPr lang="is-IS" sz="2400" dirty="0" smtClean="0"/>
              <a:t>We can now Create a Plan to Generate OV necessary to reach senior ranks .. </a:t>
            </a:r>
            <a:r>
              <a:rPr lang="en-US" sz="2400" dirty="0"/>
              <a:t>s</a:t>
            </a:r>
            <a:r>
              <a:rPr lang="is-IS" sz="2400" dirty="0" smtClean="0"/>
              <a:t>tarting with Senior Coordinator</a:t>
            </a:r>
            <a:endParaRPr lang="en-US" sz="2400" dirty="0"/>
          </a:p>
        </p:txBody>
      </p:sp>
    </p:spTree>
    <p:extLst>
      <p:ext uri="{BB962C8B-B14F-4D97-AF65-F5344CB8AC3E}">
        <p14:creationId xmlns:p14="http://schemas.microsoft.com/office/powerpoint/2010/main" val="1939566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15693" y="914400"/>
            <a:ext cx="8071108" cy="3437467"/>
          </a:xfrm>
          <a:prstGeom prst="rect">
            <a:avLst/>
          </a:prstGeom>
          <a:noFill/>
          <a:ln>
            <a:noFill/>
          </a:ln>
        </p:spPr>
        <p:txBody>
          <a:bodyPr lIns="91425" tIns="45700" rIns="91425" bIns="45700" anchor="t" anchorCtr="0">
            <a:noAutofit/>
          </a:bodyPr>
          <a:lstStyle/>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9 – Thyroid Health    -- Martha </a:t>
            </a:r>
            <a:r>
              <a:rPr lang="en-US" sz="2400" b="0" i="0" u="none" strike="noStrike" cap="none" dirty="0" err="1" smtClean="0">
                <a:solidFill>
                  <a:schemeClr val="tx1"/>
                </a:solidFill>
                <a:sym typeface="Calibri"/>
              </a:rPr>
              <a:t>Willmore</a:t>
            </a:r>
            <a:r>
              <a:rPr lang="en-US" sz="2400" b="0" i="0" u="none" strike="noStrike" cap="none" dirty="0" smtClean="0">
                <a:solidFill>
                  <a:schemeClr val="tx1"/>
                </a:solidFill>
                <a:sym typeface="Calibri"/>
              </a:rPr>
              <a:t>				</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16 – Reset Your Health, Reset Your Eating, Reset Your 				Energy, Reset your </a:t>
            </a:r>
            <a:r>
              <a:rPr lang="en-US" sz="2400" dirty="0" smtClean="0">
                <a:solidFill>
                  <a:schemeClr val="tx1"/>
                </a:solidFill>
                <a:sym typeface="Calibri"/>
              </a:rPr>
              <a:t>Life	</a:t>
            </a:r>
          </a:p>
          <a:p>
            <a:pPr marL="0" marR="0" lvl="0" indent="0" algn="l" rtl="0">
              <a:spcBef>
                <a:spcPts val="400"/>
              </a:spcBef>
              <a:buClr>
                <a:srgbClr val="6F6E6F"/>
              </a:buClr>
              <a:buSzPct val="25000"/>
              <a:buFont typeface="Arial"/>
              <a:buNone/>
            </a:pPr>
            <a:r>
              <a:rPr lang="en-US" sz="2400" dirty="0" smtClean="0">
                <a:solidFill>
                  <a:schemeClr val="tx1"/>
                </a:solidFill>
                <a:sym typeface="Calibri"/>
              </a:rPr>
              <a:t>May 23 – Acid Reflux 					</a:t>
            </a:r>
            <a:r>
              <a:rPr lang="en-US" sz="2400" dirty="0" err="1" smtClean="0">
                <a:solidFill>
                  <a:schemeClr val="tx1"/>
                </a:solidFill>
                <a:sym typeface="Calibri"/>
              </a:rPr>
              <a:t>becky</a:t>
            </a:r>
            <a:endParaRPr lang="en-US" sz="2400" dirty="0" smtClean="0">
              <a:solidFill>
                <a:schemeClr val="tx1"/>
              </a:solidFill>
              <a:sym typeface="Calibri"/>
            </a:endParaRPr>
          </a:p>
          <a:p>
            <a:pPr marL="0" marR="0" lvl="0" indent="0" algn="l" rtl="0">
              <a:spcBef>
                <a:spcPts val="400"/>
              </a:spcBef>
              <a:buClr>
                <a:srgbClr val="6F6E6F"/>
              </a:buClr>
              <a:buSzPct val="25000"/>
              <a:buFont typeface="Arial"/>
              <a:buNone/>
            </a:pPr>
            <a:endParaRPr lang="en-US" sz="2400" b="0" i="0" u="none" strike="noStrike" cap="none" dirty="0" smtClean="0">
              <a:solidFill>
                <a:schemeClr val="tx1"/>
              </a:solidFill>
              <a:sym typeface="Calibri"/>
            </a:endParaRPr>
          </a:p>
          <a:p>
            <a:pPr marL="0" marR="0" lvl="0" indent="0" algn="l" rtl="0">
              <a:spcBef>
                <a:spcPts val="400"/>
              </a:spcBef>
              <a:buClr>
                <a:srgbClr val="6F6E6F"/>
              </a:buClr>
              <a:buSzPct val="25000"/>
              <a:buFont typeface="Arial"/>
              <a:buNone/>
            </a:pPr>
            <a:r>
              <a:rPr lang="en-US" sz="2800" b="1" dirty="0" smtClean="0">
                <a:solidFill>
                  <a:schemeClr val="tx1"/>
                </a:solidFill>
                <a:sym typeface="Calibri"/>
              </a:rPr>
              <a:t>		Last Webinar at this address .. </a:t>
            </a:r>
          </a:p>
          <a:p>
            <a:pPr marL="0" marR="0" lvl="0" indent="0" algn="l" rtl="0">
              <a:spcBef>
                <a:spcPts val="400"/>
              </a:spcBef>
              <a:buClr>
                <a:srgbClr val="6F6E6F"/>
              </a:buClr>
              <a:buSzPct val="25000"/>
              <a:buFont typeface="Arial"/>
              <a:buNone/>
            </a:pPr>
            <a:r>
              <a:rPr lang="en-US" sz="2800" b="0" i="0" u="none" strike="noStrike" cap="none" dirty="0" smtClean="0">
                <a:solidFill>
                  <a:schemeClr val="tx1"/>
                </a:solidFill>
                <a:sym typeface="Calibri"/>
              </a:rPr>
              <a:t>Check Learning From the Masters Face Book page for 	links to the new webinar room</a:t>
            </a:r>
            <a:endParaRPr sz="2800" b="0" i="0" u="none" strike="noStrike" cap="none" dirty="0">
              <a:solidFill>
                <a:schemeClr val="tx1"/>
              </a:solidFill>
              <a:sym typeface="Calibri"/>
            </a:endParaRPr>
          </a:p>
        </p:txBody>
      </p:sp>
      <p:sp>
        <p:nvSpPr>
          <p:cNvPr id="100" name="Shape 100"/>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extLst>
      <p:ext uri="{BB962C8B-B14F-4D97-AF65-F5344CB8AC3E}">
        <p14:creationId xmlns:p14="http://schemas.microsoft.com/office/powerpoint/2010/main" val="3283795453"/>
      </p:ext>
    </p:extLst>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495300" y="314060"/>
            <a:ext cx="7693025" cy="4276990"/>
          </a:xfrm>
        </p:spPr>
        <p:txBody>
          <a:bodyPr>
            <a:normAutofit/>
          </a:bodyPr>
          <a:lstStyle/>
          <a:p>
            <a:pPr algn="ctr">
              <a:buFont typeface="Wingdings" pitchFamily="2" charset="2"/>
              <a:buNone/>
            </a:pPr>
            <a:r>
              <a:rPr lang="en-US" sz="2400" dirty="0" smtClean="0"/>
              <a:t>A Coordinator has 2 first generation Directors </a:t>
            </a:r>
          </a:p>
          <a:p>
            <a:pPr algn="ctr">
              <a:buFont typeface="Wingdings" pitchFamily="2" charset="2"/>
              <a:buNone/>
            </a:pPr>
            <a:r>
              <a:rPr lang="en-US" sz="2400" dirty="0" smtClean="0"/>
              <a:t>A Senior Coordinator has 2 first generation Directors PLUS </a:t>
            </a:r>
            <a:r>
              <a:rPr lang="en-US" sz="2800" b="1" dirty="0" smtClean="0"/>
              <a:t>10,000 OV</a:t>
            </a:r>
          </a:p>
        </p:txBody>
      </p:sp>
      <p:sp>
        <p:nvSpPr>
          <p:cNvPr id="10243" name="Oval 3"/>
          <p:cNvSpPr>
            <a:spLocks noChangeArrowheads="1"/>
          </p:cNvSpPr>
          <p:nvPr/>
        </p:nvSpPr>
        <p:spPr bwMode="auto">
          <a:xfrm>
            <a:off x="3543300" y="1778000"/>
            <a:ext cx="2057400" cy="1233068"/>
          </a:xfrm>
          <a:prstGeom prst="ellipse">
            <a:avLst/>
          </a:prstGeom>
          <a:solidFill>
            <a:schemeClr val="bg1"/>
          </a:solidFill>
          <a:ln w="9525" algn="ctr">
            <a:solidFill>
              <a:schemeClr val="tx1"/>
            </a:solidFill>
            <a:round/>
            <a:headEnd/>
            <a:tailEnd/>
          </a:ln>
        </p:spPr>
        <p:txBody>
          <a:bodyPr/>
          <a:lstStyle/>
          <a:p>
            <a:pPr eaLnBrk="0" hangingPunct="0"/>
            <a:r>
              <a:rPr lang="en-US" sz="3600" dirty="0" smtClean="0"/>
              <a:t>  YOU</a:t>
            </a:r>
          </a:p>
          <a:p>
            <a:pPr eaLnBrk="0" hangingPunct="0"/>
            <a:r>
              <a:rPr lang="en-US" sz="2400" dirty="0" smtClean="0"/>
              <a:t>PGV 5000</a:t>
            </a:r>
            <a:endParaRPr lang="en-US" sz="2400" dirty="0"/>
          </a:p>
        </p:txBody>
      </p:sp>
      <p:sp>
        <p:nvSpPr>
          <p:cNvPr id="10244" name="Oval 4"/>
          <p:cNvSpPr>
            <a:spLocks noChangeArrowheads="1"/>
          </p:cNvSpPr>
          <p:nvPr/>
        </p:nvSpPr>
        <p:spPr bwMode="auto">
          <a:xfrm>
            <a:off x="5825066" y="1536699"/>
            <a:ext cx="3204633" cy="1637525"/>
          </a:xfrm>
          <a:prstGeom prst="ellipse">
            <a:avLst/>
          </a:prstGeom>
          <a:solidFill>
            <a:schemeClr val="bg1"/>
          </a:solidFill>
          <a:ln w="9525" algn="ctr">
            <a:solidFill>
              <a:schemeClr val="tx1"/>
            </a:solidFill>
            <a:round/>
            <a:headEnd/>
            <a:tailEnd/>
          </a:ln>
        </p:spPr>
        <p:txBody>
          <a:bodyPr/>
          <a:lstStyle/>
          <a:p>
            <a:pPr algn="ctr" eaLnBrk="0" hangingPunct="0"/>
            <a:r>
              <a:rPr lang="en-US" sz="2400" dirty="0"/>
              <a:t>Director # </a:t>
            </a:r>
            <a:r>
              <a:rPr lang="en-US" sz="2400" dirty="0" smtClean="0"/>
              <a:t>2 </a:t>
            </a:r>
          </a:p>
          <a:p>
            <a:pPr algn="ctr" eaLnBrk="0" hangingPunct="0"/>
            <a:r>
              <a:rPr lang="en-US" sz="2000" dirty="0" smtClean="0"/>
              <a:t>3000 PGV to qualify for New Directors Conference</a:t>
            </a:r>
            <a:endParaRPr lang="en-US" sz="2000" dirty="0"/>
          </a:p>
        </p:txBody>
      </p:sp>
      <p:sp>
        <p:nvSpPr>
          <p:cNvPr id="10245" name="Oval 5"/>
          <p:cNvSpPr>
            <a:spLocks noChangeArrowheads="1"/>
          </p:cNvSpPr>
          <p:nvPr/>
        </p:nvSpPr>
        <p:spPr bwMode="auto">
          <a:xfrm>
            <a:off x="647700" y="2016905"/>
            <a:ext cx="2641600" cy="994164"/>
          </a:xfrm>
          <a:prstGeom prst="ellipse">
            <a:avLst/>
          </a:prstGeom>
          <a:solidFill>
            <a:schemeClr val="bg1"/>
          </a:solidFill>
          <a:ln w="9525" algn="ctr">
            <a:solidFill>
              <a:schemeClr val="tx1"/>
            </a:solidFill>
            <a:round/>
            <a:headEnd/>
            <a:tailEnd/>
          </a:ln>
        </p:spPr>
        <p:txBody>
          <a:bodyPr/>
          <a:lstStyle/>
          <a:p>
            <a:pPr eaLnBrk="0" hangingPunct="0"/>
            <a:r>
              <a:rPr lang="en-US" sz="2400" dirty="0"/>
              <a:t>Director  # 1          </a:t>
            </a:r>
            <a:r>
              <a:rPr lang="en-US" sz="2800" dirty="0" smtClean="0"/>
              <a:t>	</a:t>
            </a:r>
            <a:r>
              <a:rPr lang="en-US" sz="2000" dirty="0" smtClean="0"/>
              <a:t>2000 PGV</a:t>
            </a:r>
            <a:endParaRPr lang="en-US" sz="2800" dirty="0"/>
          </a:p>
        </p:txBody>
      </p:sp>
      <p:cxnSp>
        <p:nvCxnSpPr>
          <p:cNvPr id="10246" name="Straight Connector 7"/>
          <p:cNvCxnSpPr>
            <a:cxnSpLocks noChangeShapeType="1"/>
          </p:cNvCxnSpPr>
          <p:nvPr/>
        </p:nvCxnSpPr>
        <p:spPr bwMode="auto">
          <a:xfrm flipV="1">
            <a:off x="3263900" y="2251426"/>
            <a:ext cx="368300" cy="107965"/>
          </a:xfrm>
          <a:prstGeom prst="line">
            <a:avLst/>
          </a:prstGeom>
          <a:noFill/>
          <a:ln w="9525" algn="ctr">
            <a:solidFill>
              <a:schemeClr val="tx1"/>
            </a:solidFill>
            <a:round/>
            <a:headEnd/>
            <a:tailEnd/>
          </a:ln>
        </p:spPr>
      </p:cxnSp>
      <p:cxnSp>
        <p:nvCxnSpPr>
          <p:cNvPr id="10247" name="Straight Connector 9"/>
          <p:cNvCxnSpPr>
            <a:cxnSpLocks noChangeShapeType="1"/>
          </p:cNvCxnSpPr>
          <p:nvPr/>
        </p:nvCxnSpPr>
        <p:spPr bwMode="auto">
          <a:xfrm flipH="1" flipV="1">
            <a:off x="5435600" y="2146300"/>
            <a:ext cx="389468" cy="90663"/>
          </a:xfrm>
          <a:prstGeom prst="line">
            <a:avLst/>
          </a:prstGeom>
          <a:noFill/>
          <a:ln w="9525" algn="ctr">
            <a:solidFill>
              <a:schemeClr val="tx1"/>
            </a:solidFill>
            <a:round/>
            <a:headEnd/>
            <a:tailEnd/>
          </a:ln>
        </p:spPr>
      </p:cxnSp>
      <p:sp>
        <p:nvSpPr>
          <p:cNvPr id="10248" name="Oval 17"/>
          <p:cNvSpPr>
            <a:spLocks noChangeArrowheads="1"/>
          </p:cNvSpPr>
          <p:nvPr/>
        </p:nvSpPr>
        <p:spPr bwMode="auto">
          <a:xfrm>
            <a:off x="-1" y="3404168"/>
            <a:ext cx="2421467" cy="1184765"/>
          </a:xfrm>
          <a:prstGeom prst="ellipse">
            <a:avLst/>
          </a:prstGeom>
          <a:solidFill>
            <a:schemeClr val="bg1"/>
          </a:solidFill>
          <a:ln w="9525" algn="ctr">
            <a:solidFill>
              <a:schemeClr val="tx1"/>
            </a:solidFill>
            <a:round/>
            <a:headEnd/>
            <a:tailEnd/>
          </a:ln>
        </p:spPr>
        <p:txBody>
          <a:bodyPr/>
          <a:lstStyle/>
          <a:p>
            <a:pPr algn="ctr" eaLnBrk="0" hangingPunct="0"/>
            <a:r>
              <a:rPr lang="en-US" dirty="0" smtClean="0"/>
              <a:t>2</a:t>
            </a:r>
            <a:r>
              <a:rPr lang="en-US" baseline="30000" dirty="0" smtClean="0"/>
              <a:t>nd</a:t>
            </a:r>
            <a:r>
              <a:rPr lang="en-US" dirty="0" smtClean="0"/>
              <a:t> Generation</a:t>
            </a:r>
          </a:p>
          <a:p>
            <a:pPr algn="ctr" eaLnBrk="0" hangingPunct="0"/>
            <a:r>
              <a:rPr lang="en-US" dirty="0" smtClean="0"/>
              <a:t>Director </a:t>
            </a:r>
          </a:p>
          <a:p>
            <a:pPr algn="ctr" eaLnBrk="0" hangingPunct="0"/>
            <a:r>
              <a:rPr lang="en-US" dirty="0" smtClean="0"/>
              <a:t>2000 PGV</a:t>
            </a:r>
            <a:endParaRPr lang="en-US" dirty="0"/>
          </a:p>
        </p:txBody>
      </p:sp>
      <p:cxnSp>
        <p:nvCxnSpPr>
          <p:cNvPr id="10250" name="Straight Connector 21"/>
          <p:cNvCxnSpPr>
            <a:cxnSpLocks noChangeShapeType="1"/>
            <a:endCxn id="10248" idx="0"/>
          </p:cNvCxnSpPr>
          <p:nvPr/>
        </p:nvCxnSpPr>
        <p:spPr bwMode="auto">
          <a:xfrm flipH="1">
            <a:off x="1210733" y="3004119"/>
            <a:ext cx="313268" cy="400049"/>
          </a:xfrm>
          <a:prstGeom prst="line">
            <a:avLst/>
          </a:prstGeom>
          <a:noFill/>
          <a:ln w="9525" algn="ctr">
            <a:solidFill>
              <a:schemeClr val="tx1"/>
            </a:solidFill>
            <a:round/>
            <a:headEnd/>
            <a:tailEnd/>
          </a:ln>
        </p:spPr>
      </p:cxnSp>
      <p:sp>
        <p:nvSpPr>
          <p:cNvPr id="26" name="TextBox 25"/>
          <p:cNvSpPr txBox="1"/>
          <p:nvPr/>
        </p:nvSpPr>
        <p:spPr>
          <a:xfrm>
            <a:off x="2556933" y="3207319"/>
            <a:ext cx="4114800" cy="830997"/>
          </a:xfrm>
          <a:prstGeom prst="rect">
            <a:avLst/>
          </a:prstGeom>
          <a:noFill/>
          <a:ln>
            <a:solidFill>
              <a:schemeClr val="tx1"/>
            </a:solidFill>
          </a:ln>
        </p:spPr>
        <p:txBody>
          <a:bodyPr wrap="square">
            <a:spAutoFit/>
          </a:bodyPr>
          <a:lstStyle/>
          <a:p>
            <a:pPr eaLnBrk="0" hangingPunct="0">
              <a:defRPr/>
            </a:pPr>
            <a:r>
              <a:rPr lang="en-US" sz="2400" dirty="0" smtClean="0">
                <a:cs typeface="+mn-cs"/>
              </a:rPr>
              <a:t>Create A System for Educating Customers About the Products</a:t>
            </a:r>
            <a:endParaRPr lang="en-US" sz="2400" dirty="0">
              <a:cs typeface="+mn-cs"/>
            </a:endParaRPr>
          </a:p>
        </p:txBody>
      </p:sp>
      <p:sp>
        <p:nvSpPr>
          <p:cNvPr id="15" name="TextBox 14"/>
          <p:cNvSpPr txBox="1"/>
          <p:nvPr/>
        </p:nvSpPr>
        <p:spPr>
          <a:xfrm>
            <a:off x="2556933" y="4175551"/>
            <a:ext cx="4114800" cy="830997"/>
          </a:xfrm>
          <a:prstGeom prst="rect">
            <a:avLst/>
          </a:prstGeom>
          <a:noFill/>
          <a:ln>
            <a:solidFill>
              <a:schemeClr val="tx1"/>
            </a:solidFill>
          </a:ln>
        </p:spPr>
        <p:txBody>
          <a:bodyPr wrap="square" rtlCol="0">
            <a:spAutoFit/>
          </a:bodyPr>
          <a:lstStyle/>
          <a:p>
            <a:pPr algn="ctr"/>
            <a:r>
              <a:rPr lang="en-US" sz="2400" dirty="0" smtClean="0"/>
              <a:t>Create a System for Identifying and Building Directors</a:t>
            </a:r>
            <a:endParaRPr lang="en-US" sz="2400" dirty="0"/>
          </a:p>
        </p:txBody>
      </p:sp>
      <p:sp>
        <p:nvSpPr>
          <p:cNvPr id="2" name="TextBox 1"/>
          <p:cNvSpPr txBox="1"/>
          <p:nvPr/>
        </p:nvSpPr>
        <p:spPr>
          <a:xfrm>
            <a:off x="7602327" y="4406384"/>
            <a:ext cx="1427373"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1871186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dirty="0" smtClean="0"/>
              <a:t>Difference in Income from Coordinator to Senior Coordinator</a:t>
            </a:r>
            <a:br>
              <a:rPr lang="en-US" sz="2800" dirty="0" smtClean="0"/>
            </a:br>
            <a:r>
              <a:rPr lang="en-US" sz="2800" dirty="0" smtClean="0"/>
              <a:t>OR 		How to give yourself a $500/ month raise</a:t>
            </a:r>
            <a:endParaRPr lang="en-US" sz="2800" dirty="0"/>
          </a:p>
        </p:txBody>
      </p:sp>
      <p:sp>
        <p:nvSpPr>
          <p:cNvPr id="3" name="Content Placeholder 2"/>
          <p:cNvSpPr>
            <a:spLocks noGrp="1"/>
          </p:cNvSpPr>
          <p:nvPr>
            <p:ph idx="1"/>
          </p:nvPr>
        </p:nvSpPr>
        <p:spPr>
          <a:xfrm>
            <a:off x="317500" y="1200151"/>
            <a:ext cx="8369300" cy="1593849"/>
          </a:xfrm>
          <a:ln>
            <a:solidFill>
              <a:schemeClr val="accent5">
                <a:lumMod val="75000"/>
              </a:schemeClr>
            </a:solidFill>
          </a:ln>
        </p:spPr>
        <p:txBody>
          <a:bodyPr>
            <a:normAutofit/>
          </a:bodyPr>
          <a:lstStyle/>
          <a:p>
            <a:pPr marL="0" indent="0">
              <a:buNone/>
            </a:pPr>
            <a:r>
              <a:rPr lang="en-US" sz="2600" dirty="0" smtClean="0"/>
              <a:t>Coordinator example</a:t>
            </a:r>
          </a:p>
          <a:p>
            <a:pPr marL="0" indent="0">
              <a:buNone/>
            </a:pPr>
            <a:r>
              <a:rPr lang="en-US" sz="2000" dirty="0" smtClean="0"/>
              <a:t>You 			=  3000 PV</a:t>
            </a:r>
          </a:p>
          <a:p>
            <a:pPr marL="0" indent="0">
              <a:buNone/>
            </a:pPr>
            <a:r>
              <a:rPr lang="en-US" sz="2000" dirty="0" smtClean="0"/>
              <a:t>Director # 1 =     3000 PV X 6% =  $180/ month				</a:t>
            </a:r>
          </a:p>
          <a:p>
            <a:pPr marL="0" indent="0">
              <a:buNone/>
            </a:pPr>
            <a:r>
              <a:rPr lang="en-US" sz="2000" dirty="0" smtClean="0"/>
              <a:t>Director # 2 =     3000 PV X 6% =  $180/month 			</a:t>
            </a:r>
            <a:endParaRPr lang="en-US" sz="2000" b="1" dirty="0"/>
          </a:p>
        </p:txBody>
      </p:sp>
      <p:sp>
        <p:nvSpPr>
          <p:cNvPr id="4" name="Right Brace 3"/>
          <p:cNvSpPr/>
          <p:nvPr/>
        </p:nvSpPr>
        <p:spPr>
          <a:xfrm>
            <a:off x="5651500" y="1409700"/>
            <a:ext cx="406400" cy="1257300"/>
          </a:xfrm>
          <a:prstGeom prst="rightBrace">
            <a:avLst/>
          </a:prstGeom>
          <a:ln w="28575" cmpd="sng"/>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5" name="TextBox 4"/>
          <p:cNvSpPr txBox="1"/>
          <p:nvPr/>
        </p:nvSpPr>
        <p:spPr>
          <a:xfrm>
            <a:off x="380091" y="2870317"/>
            <a:ext cx="8648700" cy="1538883"/>
          </a:xfrm>
          <a:prstGeom prst="rect">
            <a:avLst/>
          </a:prstGeom>
          <a:noFill/>
        </p:spPr>
        <p:txBody>
          <a:bodyPr wrap="square" rtlCol="0">
            <a:spAutoFit/>
          </a:bodyPr>
          <a:lstStyle/>
          <a:p>
            <a:r>
              <a:rPr lang="en-US" sz="2400" dirty="0" smtClean="0"/>
              <a:t>Senior Coordinator – Create a </a:t>
            </a:r>
            <a:r>
              <a:rPr lang="en-US" sz="2400" b="1" dirty="0" smtClean="0"/>
              <a:t>1000 NEW PV Plan for each leader</a:t>
            </a:r>
          </a:p>
          <a:p>
            <a:endParaRPr lang="en-US" sz="1000" dirty="0" smtClean="0"/>
          </a:p>
          <a:p>
            <a:r>
              <a:rPr lang="en-US" sz="2000" dirty="0" smtClean="0"/>
              <a:t>You 		       from 3000  to 4000 </a:t>
            </a:r>
          </a:p>
          <a:p>
            <a:r>
              <a:rPr lang="en-US" sz="2000" dirty="0" smtClean="0"/>
              <a:t>Director # 1 </a:t>
            </a:r>
            <a:r>
              <a:rPr lang="en-US" sz="2000" b="1" dirty="0" smtClean="0"/>
              <a:t>		</a:t>
            </a:r>
            <a:r>
              <a:rPr lang="en-US" sz="2000" dirty="0" smtClean="0"/>
              <a:t> 4000 X 6% + 2% infinity bonus = $320/ </a:t>
            </a:r>
            <a:r>
              <a:rPr lang="en-US" sz="2000" dirty="0" err="1" smtClean="0"/>
              <a:t>mo</a:t>
            </a:r>
            <a:r>
              <a:rPr lang="en-US" sz="2000" b="1" dirty="0" smtClean="0"/>
              <a:t>	</a:t>
            </a:r>
            <a:endParaRPr lang="en-US" dirty="0" smtClean="0"/>
          </a:p>
          <a:p>
            <a:r>
              <a:rPr lang="en-US" sz="2000" dirty="0" smtClean="0"/>
              <a:t>Director # 2		 4000 X 6% + 2% infinity bonus= $ 320/ </a:t>
            </a:r>
            <a:r>
              <a:rPr lang="en-US" sz="2000" dirty="0" err="1" smtClean="0"/>
              <a:t>mo</a:t>
            </a:r>
            <a:r>
              <a:rPr lang="en-US" sz="2000" dirty="0" smtClean="0"/>
              <a:t>	</a:t>
            </a:r>
            <a:endParaRPr lang="en-US" sz="2400" b="1" dirty="0"/>
          </a:p>
        </p:txBody>
      </p:sp>
      <p:sp>
        <p:nvSpPr>
          <p:cNvPr id="6" name="Right Brace 5"/>
          <p:cNvSpPr/>
          <p:nvPr/>
        </p:nvSpPr>
        <p:spPr>
          <a:xfrm>
            <a:off x="6629400" y="3639759"/>
            <a:ext cx="406400" cy="1280299"/>
          </a:xfrm>
          <a:prstGeom prst="rightBrace">
            <a:avLst/>
          </a:prstGeom>
          <a:ln w="28575" cmpd="sng"/>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p:cNvSpPr txBox="1"/>
          <p:nvPr/>
        </p:nvSpPr>
        <p:spPr>
          <a:xfrm>
            <a:off x="7658100" y="4702215"/>
            <a:ext cx="1485900" cy="369332"/>
          </a:xfrm>
          <a:prstGeom prst="rect">
            <a:avLst/>
          </a:prstGeom>
          <a:noFill/>
        </p:spPr>
        <p:txBody>
          <a:bodyPr wrap="square" rtlCol="0">
            <a:spAutoFit/>
          </a:bodyPr>
          <a:lstStyle/>
          <a:p>
            <a:r>
              <a:rPr lang="en-US" dirty="0" smtClean="0"/>
              <a:t>Barb</a:t>
            </a:r>
            <a:endParaRPr lang="en-US" dirty="0"/>
          </a:p>
        </p:txBody>
      </p:sp>
      <p:sp>
        <p:nvSpPr>
          <p:cNvPr id="8" name="Rectangle 7"/>
          <p:cNvSpPr/>
          <p:nvPr/>
        </p:nvSpPr>
        <p:spPr>
          <a:xfrm>
            <a:off x="6273800" y="1563301"/>
            <a:ext cx="2286000" cy="707886"/>
          </a:xfrm>
          <a:prstGeom prst="rect">
            <a:avLst/>
          </a:prstGeom>
        </p:spPr>
        <p:txBody>
          <a:bodyPr wrap="square">
            <a:spAutoFit/>
          </a:bodyPr>
          <a:lstStyle/>
          <a:p>
            <a:r>
              <a:rPr lang="en-US" sz="2000" dirty="0">
                <a:solidFill>
                  <a:srgbClr val="FF0000"/>
                </a:solidFill>
              </a:rPr>
              <a:t>$360/ month </a:t>
            </a:r>
            <a:r>
              <a:rPr lang="en-US" sz="2000" dirty="0" smtClean="0">
                <a:solidFill>
                  <a:srgbClr val="FF0000"/>
                </a:solidFill>
              </a:rPr>
              <a:t>leadership </a:t>
            </a:r>
            <a:r>
              <a:rPr lang="en-US" sz="2000" dirty="0">
                <a:solidFill>
                  <a:srgbClr val="FF0000"/>
                </a:solidFill>
              </a:rPr>
              <a:t>bonuses</a:t>
            </a:r>
          </a:p>
        </p:txBody>
      </p:sp>
      <p:sp>
        <p:nvSpPr>
          <p:cNvPr id="9" name="Rectangle 8"/>
          <p:cNvSpPr/>
          <p:nvPr/>
        </p:nvSpPr>
        <p:spPr>
          <a:xfrm>
            <a:off x="6403245" y="2280970"/>
            <a:ext cx="2059578" cy="461665"/>
          </a:xfrm>
          <a:prstGeom prst="rect">
            <a:avLst/>
          </a:prstGeom>
        </p:spPr>
        <p:txBody>
          <a:bodyPr wrap="none">
            <a:spAutoFit/>
          </a:bodyPr>
          <a:lstStyle/>
          <a:p>
            <a:r>
              <a:rPr lang="en-US" sz="2400" b="1" dirty="0"/>
              <a:t>Total OV  9000</a:t>
            </a:r>
          </a:p>
        </p:txBody>
      </p:sp>
      <p:sp>
        <p:nvSpPr>
          <p:cNvPr id="10" name="Rectangle 9"/>
          <p:cNvSpPr/>
          <p:nvPr/>
        </p:nvSpPr>
        <p:spPr>
          <a:xfrm>
            <a:off x="7002323" y="3441430"/>
            <a:ext cx="2006600" cy="707886"/>
          </a:xfrm>
          <a:prstGeom prst="rect">
            <a:avLst/>
          </a:prstGeom>
        </p:spPr>
        <p:txBody>
          <a:bodyPr wrap="square">
            <a:spAutoFit/>
          </a:bodyPr>
          <a:lstStyle/>
          <a:p>
            <a:r>
              <a:rPr lang="en-US" sz="2000" b="1" dirty="0">
                <a:solidFill>
                  <a:srgbClr val="FF0000"/>
                </a:solidFill>
              </a:rPr>
              <a:t> $640/ </a:t>
            </a:r>
            <a:r>
              <a:rPr lang="en-US" sz="2000" b="1" dirty="0" smtClean="0">
                <a:solidFill>
                  <a:srgbClr val="FF0000"/>
                </a:solidFill>
              </a:rPr>
              <a:t>month leadership </a:t>
            </a:r>
            <a:r>
              <a:rPr lang="en-US" sz="2000" b="1" dirty="0">
                <a:solidFill>
                  <a:srgbClr val="FF0000"/>
                </a:solidFill>
              </a:rPr>
              <a:t>bonus</a:t>
            </a:r>
            <a:endParaRPr lang="en-US" sz="2000" dirty="0">
              <a:solidFill>
                <a:srgbClr val="FF0000"/>
              </a:solidFill>
            </a:endParaRPr>
          </a:p>
        </p:txBody>
      </p:sp>
      <p:sp>
        <p:nvSpPr>
          <p:cNvPr id="11" name="Rectangle 10"/>
          <p:cNvSpPr/>
          <p:nvPr/>
        </p:nvSpPr>
        <p:spPr>
          <a:xfrm>
            <a:off x="7181260" y="4149316"/>
            <a:ext cx="1505540" cy="461665"/>
          </a:xfrm>
          <a:prstGeom prst="rect">
            <a:avLst/>
          </a:prstGeom>
        </p:spPr>
        <p:txBody>
          <a:bodyPr wrap="none">
            <a:spAutoFit/>
          </a:bodyPr>
          <a:lstStyle/>
          <a:p>
            <a:r>
              <a:rPr lang="en-US" sz="2400" b="1" dirty="0"/>
              <a:t>OV 12,000</a:t>
            </a:r>
          </a:p>
        </p:txBody>
      </p:sp>
    </p:spTree>
    <p:extLst>
      <p:ext uri="{BB962C8B-B14F-4D97-AF65-F5344CB8AC3E}">
        <p14:creationId xmlns:p14="http://schemas.microsoft.com/office/powerpoint/2010/main" val="312705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467121"/>
          </a:xfrm>
          <a:ln>
            <a:solidFill>
              <a:schemeClr val="accent5">
                <a:lumMod val="75000"/>
              </a:schemeClr>
            </a:solidFill>
          </a:ln>
        </p:spPr>
        <p:txBody>
          <a:bodyPr>
            <a:normAutofit fontScale="90000"/>
          </a:bodyPr>
          <a:lstStyle/>
          <a:p>
            <a:r>
              <a:rPr lang="en-US" sz="2400" dirty="0" smtClean="0"/>
              <a:t>Advancing to Senior Coordinator by Developing Second </a:t>
            </a:r>
            <a:r>
              <a:rPr lang="en-US" sz="2400" dirty="0"/>
              <a:t>L</a:t>
            </a:r>
            <a:r>
              <a:rPr lang="en-US" sz="2400" dirty="0" smtClean="0"/>
              <a:t>evel Directors</a:t>
            </a:r>
            <a:endParaRPr lang="en-US" sz="2400" dirty="0"/>
          </a:p>
        </p:txBody>
      </p:sp>
      <p:sp>
        <p:nvSpPr>
          <p:cNvPr id="3" name="Content Placeholder 2"/>
          <p:cNvSpPr>
            <a:spLocks noGrp="1"/>
          </p:cNvSpPr>
          <p:nvPr>
            <p:ph idx="1"/>
          </p:nvPr>
        </p:nvSpPr>
        <p:spPr>
          <a:xfrm>
            <a:off x="457200" y="882651"/>
            <a:ext cx="8229600" cy="1797049"/>
          </a:xfrm>
          <a:ln>
            <a:solidFill>
              <a:schemeClr val="accent5">
                <a:lumMod val="75000"/>
              </a:schemeClr>
            </a:solidFill>
          </a:ln>
        </p:spPr>
        <p:txBody>
          <a:bodyPr>
            <a:normAutofit lnSpcReduction="10000"/>
          </a:bodyPr>
          <a:lstStyle/>
          <a:p>
            <a:pPr marL="0" indent="0">
              <a:buNone/>
            </a:pPr>
            <a:r>
              <a:rPr lang="en-US" sz="2000" dirty="0" smtClean="0"/>
              <a:t>Or Develop legs under your first generation Directors					barb</a:t>
            </a:r>
          </a:p>
          <a:p>
            <a:pPr marL="0" indent="0">
              <a:buNone/>
            </a:pPr>
            <a:r>
              <a:rPr lang="en-US" sz="2000" dirty="0" smtClean="0"/>
              <a:t>You                 3000 OV</a:t>
            </a:r>
            <a:endParaRPr lang="en-US" sz="2000" dirty="0"/>
          </a:p>
          <a:p>
            <a:pPr marL="0" indent="0">
              <a:buNone/>
            </a:pPr>
            <a:r>
              <a:rPr lang="en-US" sz="2000" dirty="0" smtClean="0"/>
              <a:t>Director #1	3000 X 6% = $180/ </a:t>
            </a:r>
            <a:r>
              <a:rPr lang="en-US" sz="2000" dirty="0" err="1" smtClean="0"/>
              <a:t>mo</a:t>
            </a:r>
            <a:r>
              <a:rPr lang="en-US" sz="2000" dirty="0" smtClean="0"/>
              <a:t> leadership bonus		</a:t>
            </a:r>
          </a:p>
          <a:p>
            <a:pPr marL="0" indent="0">
              <a:buNone/>
            </a:pPr>
            <a:r>
              <a:rPr lang="en-US" sz="2000" dirty="0" smtClean="0"/>
              <a:t>Director #2    3000 X 6% = $180/ </a:t>
            </a:r>
            <a:r>
              <a:rPr lang="en-US" sz="2000" dirty="0" err="1" smtClean="0"/>
              <a:t>mo</a:t>
            </a:r>
            <a:r>
              <a:rPr lang="en-US" sz="2000" dirty="0" smtClean="0"/>
              <a:t>												</a:t>
            </a:r>
            <a:r>
              <a:rPr lang="en-US" sz="2400" dirty="0" smtClean="0"/>
              <a:t>	</a:t>
            </a:r>
            <a:r>
              <a:rPr lang="en-US" sz="2000" dirty="0" smtClean="0"/>
              <a:t>						</a:t>
            </a:r>
            <a:endParaRPr lang="en-US" sz="2000" dirty="0"/>
          </a:p>
        </p:txBody>
      </p:sp>
      <p:sp>
        <p:nvSpPr>
          <p:cNvPr id="4" name="TextBox 3"/>
          <p:cNvSpPr txBox="1"/>
          <p:nvPr/>
        </p:nvSpPr>
        <p:spPr>
          <a:xfrm>
            <a:off x="457200" y="2717800"/>
            <a:ext cx="8331200" cy="2369880"/>
          </a:xfrm>
          <a:prstGeom prst="rect">
            <a:avLst/>
          </a:prstGeom>
          <a:noFill/>
          <a:ln>
            <a:solidFill>
              <a:schemeClr val="accent5">
                <a:lumMod val="75000"/>
              </a:schemeClr>
            </a:solidFill>
          </a:ln>
        </p:spPr>
        <p:txBody>
          <a:bodyPr wrap="square" rtlCol="0">
            <a:spAutoFit/>
          </a:bodyPr>
          <a:lstStyle/>
          <a:p>
            <a:r>
              <a:rPr lang="en-US" sz="2000" dirty="0" smtClean="0"/>
              <a:t>Senior Coordinator</a:t>
            </a:r>
          </a:p>
          <a:p>
            <a:r>
              <a:rPr lang="en-US" sz="2000" dirty="0" smtClean="0"/>
              <a:t>You   		 3000 </a:t>
            </a:r>
          </a:p>
          <a:p>
            <a:r>
              <a:rPr lang="en-US" sz="2000" dirty="0" smtClean="0"/>
              <a:t>Director #1	3000 X 6% + </a:t>
            </a:r>
            <a:r>
              <a:rPr lang="en-US" sz="2000" b="1" dirty="0" smtClean="0"/>
              <a:t>2% infinity bonus </a:t>
            </a:r>
            <a:r>
              <a:rPr lang="en-US" sz="2000" dirty="0" smtClean="0"/>
              <a:t>= 				  $240/</a:t>
            </a:r>
            <a:r>
              <a:rPr lang="en-US" sz="2000" dirty="0" err="1" smtClean="0"/>
              <a:t>mo</a:t>
            </a:r>
            <a:endParaRPr lang="en-US" sz="2000" dirty="0" smtClean="0"/>
          </a:p>
          <a:p>
            <a:r>
              <a:rPr lang="en-US" sz="2000" dirty="0" smtClean="0"/>
              <a:t>    Second </a:t>
            </a:r>
            <a:r>
              <a:rPr lang="en-US" sz="2000" dirty="0"/>
              <a:t>G</a:t>
            </a:r>
            <a:r>
              <a:rPr lang="en-US" sz="2000" dirty="0" smtClean="0"/>
              <a:t>eneration Director 2000 X 5% + </a:t>
            </a:r>
            <a:r>
              <a:rPr lang="en-US" sz="2000" b="1" dirty="0" smtClean="0"/>
              <a:t>2% infinity </a:t>
            </a:r>
            <a:r>
              <a:rPr lang="en-US" sz="2000" dirty="0" smtClean="0"/>
              <a:t>bonus = $140</a:t>
            </a:r>
          </a:p>
          <a:p>
            <a:r>
              <a:rPr lang="en-US" sz="2000" dirty="0" smtClean="0"/>
              <a:t>Director #2    3000 X 6% + </a:t>
            </a:r>
            <a:r>
              <a:rPr lang="en-US" sz="2000" b="1" dirty="0" smtClean="0"/>
              <a:t>2%  infinity bonus </a:t>
            </a:r>
            <a:r>
              <a:rPr lang="en-US" sz="2000" dirty="0" smtClean="0"/>
              <a:t>=				 </a:t>
            </a:r>
            <a:r>
              <a:rPr lang="en-US" sz="2000" u="sng" dirty="0" smtClean="0"/>
              <a:t>$ 240</a:t>
            </a:r>
            <a:r>
              <a:rPr lang="en-US" sz="2000" dirty="0" smtClean="0"/>
              <a:t>														 				</a:t>
            </a:r>
            <a:r>
              <a:rPr lang="en-US" sz="2800" dirty="0" smtClean="0"/>
              <a:t>	</a:t>
            </a:r>
            <a:r>
              <a:rPr lang="en-US" sz="2000" dirty="0" smtClean="0"/>
              <a:t>						                </a:t>
            </a:r>
            <a:r>
              <a:rPr lang="en-US" sz="2000" dirty="0" smtClean="0">
                <a:solidFill>
                  <a:srgbClr val="FF0000"/>
                </a:solidFill>
              </a:rPr>
              <a:t>leadership bonus</a:t>
            </a:r>
            <a:endParaRPr lang="en-US" sz="2000" u="sng" dirty="0" smtClean="0">
              <a:solidFill>
                <a:srgbClr val="FF0000"/>
              </a:solidFill>
            </a:endParaRPr>
          </a:p>
        </p:txBody>
      </p:sp>
      <p:sp>
        <p:nvSpPr>
          <p:cNvPr id="5" name="Right Brace 4"/>
          <p:cNvSpPr/>
          <p:nvPr/>
        </p:nvSpPr>
        <p:spPr>
          <a:xfrm>
            <a:off x="6223000" y="1437501"/>
            <a:ext cx="406400" cy="1280299"/>
          </a:xfrm>
          <a:prstGeom prst="rightBrace">
            <a:avLst/>
          </a:prstGeom>
          <a:ln w="28575" cmpd="sng"/>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6" name="TextBox 5"/>
          <p:cNvSpPr txBox="1"/>
          <p:nvPr/>
        </p:nvSpPr>
        <p:spPr>
          <a:xfrm>
            <a:off x="6731000" y="1437501"/>
            <a:ext cx="2006600" cy="769441"/>
          </a:xfrm>
          <a:prstGeom prst="rect">
            <a:avLst/>
          </a:prstGeom>
          <a:noFill/>
        </p:spPr>
        <p:txBody>
          <a:bodyPr wrap="square" rtlCol="0">
            <a:spAutoFit/>
          </a:bodyPr>
          <a:lstStyle/>
          <a:p>
            <a:r>
              <a:rPr lang="en-US" dirty="0"/>
              <a:t>$</a:t>
            </a:r>
            <a:r>
              <a:rPr lang="en-US" sz="2400" dirty="0"/>
              <a:t>360/</a:t>
            </a:r>
            <a:r>
              <a:rPr lang="en-US" sz="2400" dirty="0" err="1" smtClean="0"/>
              <a:t>mo</a:t>
            </a:r>
            <a:endParaRPr lang="en-US" sz="2400" dirty="0" smtClean="0"/>
          </a:p>
          <a:p>
            <a:r>
              <a:rPr lang="en-US" sz="2000" dirty="0" smtClean="0"/>
              <a:t>Leadership bonus</a:t>
            </a:r>
            <a:endParaRPr lang="en-US" sz="2000" dirty="0"/>
          </a:p>
        </p:txBody>
      </p:sp>
      <p:sp>
        <p:nvSpPr>
          <p:cNvPr id="7" name="Rectangle 6"/>
          <p:cNvSpPr/>
          <p:nvPr/>
        </p:nvSpPr>
        <p:spPr>
          <a:xfrm>
            <a:off x="6493171" y="2256135"/>
            <a:ext cx="2193629" cy="461665"/>
          </a:xfrm>
          <a:prstGeom prst="rect">
            <a:avLst/>
          </a:prstGeom>
          <a:ln>
            <a:solidFill>
              <a:srgbClr val="FF0000"/>
            </a:solidFill>
          </a:ln>
        </p:spPr>
        <p:txBody>
          <a:bodyPr wrap="none">
            <a:spAutoFit/>
          </a:bodyPr>
          <a:lstStyle/>
          <a:p>
            <a:r>
              <a:rPr lang="en-US" sz="2400" b="1" dirty="0">
                <a:solidFill>
                  <a:srgbClr val="FF0000"/>
                </a:solidFill>
              </a:rPr>
              <a:t>Total </a:t>
            </a:r>
            <a:r>
              <a:rPr lang="en-US" sz="2400" b="1" dirty="0" smtClean="0">
                <a:solidFill>
                  <a:srgbClr val="FF0000"/>
                </a:solidFill>
              </a:rPr>
              <a:t>OV</a:t>
            </a:r>
            <a:r>
              <a:rPr lang="en-US" sz="2400" b="1" dirty="0">
                <a:solidFill>
                  <a:srgbClr val="FF0000"/>
                </a:solidFill>
              </a:rPr>
              <a:t>	9000</a:t>
            </a:r>
          </a:p>
        </p:txBody>
      </p:sp>
      <p:sp>
        <p:nvSpPr>
          <p:cNvPr id="8" name="Rectangle 7"/>
          <p:cNvSpPr/>
          <p:nvPr/>
        </p:nvSpPr>
        <p:spPr>
          <a:xfrm>
            <a:off x="6731000" y="4368284"/>
            <a:ext cx="1405252" cy="461665"/>
          </a:xfrm>
          <a:prstGeom prst="rect">
            <a:avLst/>
          </a:prstGeom>
        </p:spPr>
        <p:txBody>
          <a:bodyPr wrap="none">
            <a:spAutoFit/>
          </a:bodyPr>
          <a:lstStyle/>
          <a:p>
            <a:r>
              <a:rPr lang="en-US" sz="2400" dirty="0">
                <a:solidFill>
                  <a:srgbClr val="FF0000"/>
                </a:solidFill>
              </a:rPr>
              <a:t>$620/ </a:t>
            </a:r>
            <a:r>
              <a:rPr lang="en-US" sz="2400" dirty="0" err="1">
                <a:solidFill>
                  <a:srgbClr val="FF0000"/>
                </a:solidFill>
              </a:rPr>
              <a:t>mo</a:t>
            </a:r>
            <a:r>
              <a:rPr lang="en-US" sz="2400" dirty="0">
                <a:solidFill>
                  <a:srgbClr val="FF0000"/>
                </a:solidFill>
              </a:rPr>
              <a:t> </a:t>
            </a:r>
          </a:p>
        </p:txBody>
      </p:sp>
      <p:sp>
        <p:nvSpPr>
          <p:cNvPr id="9" name="Rectangle 8"/>
          <p:cNvSpPr/>
          <p:nvPr/>
        </p:nvSpPr>
        <p:spPr>
          <a:xfrm>
            <a:off x="2389495" y="4464050"/>
            <a:ext cx="1788045" cy="523220"/>
          </a:xfrm>
          <a:prstGeom prst="rect">
            <a:avLst/>
          </a:prstGeom>
          <a:ln>
            <a:solidFill>
              <a:srgbClr val="FF0000"/>
            </a:solidFill>
          </a:ln>
        </p:spPr>
        <p:txBody>
          <a:bodyPr wrap="none">
            <a:spAutoFit/>
          </a:bodyPr>
          <a:lstStyle/>
          <a:p>
            <a:r>
              <a:rPr lang="en-US" sz="2800" b="1" dirty="0">
                <a:solidFill>
                  <a:srgbClr val="FF0000"/>
                </a:solidFill>
              </a:rPr>
              <a:t>OV  11,000</a:t>
            </a:r>
          </a:p>
        </p:txBody>
      </p:sp>
    </p:spTree>
    <p:extLst>
      <p:ext uri="{BB962C8B-B14F-4D97-AF65-F5344CB8AC3E}">
        <p14:creationId xmlns:p14="http://schemas.microsoft.com/office/powerpoint/2010/main" val="182962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8" grpId="0"/>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r>
              <a:rPr lang="en-US" sz="3600" dirty="0"/>
              <a:t>5 Steps to Maximize the Dream Plan</a:t>
            </a:r>
          </a:p>
        </p:txBody>
      </p:sp>
      <p:sp>
        <p:nvSpPr>
          <p:cNvPr id="3075" name="Rectangle 3"/>
          <p:cNvSpPr>
            <a:spLocks noGrp="1" noChangeArrowheads="1"/>
          </p:cNvSpPr>
          <p:nvPr>
            <p:ph type="body" idx="1"/>
          </p:nvPr>
        </p:nvSpPr>
        <p:spPr>
          <a:xfrm>
            <a:off x="266700" y="1063229"/>
            <a:ext cx="8229600" cy="3398044"/>
          </a:xfrm>
        </p:spPr>
        <p:txBody>
          <a:bodyPr>
            <a:normAutofit/>
          </a:bodyPr>
          <a:lstStyle/>
          <a:p>
            <a:pPr lvl="1">
              <a:buFontTx/>
              <a:buNone/>
            </a:pPr>
            <a:r>
              <a:rPr lang="en-US" sz="2400" dirty="0"/>
              <a:t>1.  Become a Director</a:t>
            </a:r>
          </a:p>
          <a:p>
            <a:pPr lvl="1">
              <a:buFontTx/>
              <a:buNone/>
            </a:pPr>
            <a:r>
              <a:rPr lang="en-US" sz="2400" dirty="0"/>
              <a:t>2.  Develop a Director</a:t>
            </a:r>
          </a:p>
          <a:p>
            <a:pPr lvl="1">
              <a:buFontTx/>
              <a:buNone/>
            </a:pPr>
            <a:r>
              <a:rPr lang="en-US" sz="2400" dirty="0"/>
              <a:t>3.  Develop a second Director.</a:t>
            </a:r>
          </a:p>
          <a:p>
            <a:pPr lvl="1">
              <a:buFontTx/>
              <a:buNone/>
            </a:pPr>
            <a:r>
              <a:rPr lang="en-US" sz="2400" dirty="0"/>
              <a:t>4.  Work with 1 of those 2 to develop a Director.</a:t>
            </a:r>
          </a:p>
          <a:p>
            <a:pPr lvl="1">
              <a:buFontTx/>
              <a:buNone/>
            </a:pPr>
            <a:r>
              <a:rPr lang="en-US" sz="2400" dirty="0"/>
              <a:t>5.  Develop a 3</a:t>
            </a:r>
            <a:r>
              <a:rPr lang="en-US" sz="2400" baseline="30000" dirty="0"/>
              <a:t>rd</a:t>
            </a:r>
            <a:r>
              <a:rPr lang="en-US" sz="2400" dirty="0"/>
              <a:t> Director.</a:t>
            </a:r>
          </a:p>
        </p:txBody>
      </p:sp>
      <p:sp>
        <p:nvSpPr>
          <p:cNvPr id="3076" name="Oval 4"/>
          <p:cNvSpPr>
            <a:spLocks noChangeArrowheads="1"/>
          </p:cNvSpPr>
          <p:nvPr/>
        </p:nvSpPr>
        <p:spPr bwMode="auto">
          <a:xfrm>
            <a:off x="5181600" y="2857500"/>
            <a:ext cx="1447800" cy="571500"/>
          </a:xfrm>
          <a:prstGeom prst="ellipse">
            <a:avLst/>
          </a:prstGeom>
          <a:solidFill>
            <a:schemeClr val="bg1"/>
          </a:solidFill>
          <a:ln w="9525">
            <a:solidFill>
              <a:schemeClr val="tx1"/>
            </a:solidFill>
            <a:round/>
            <a:headEnd/>
            <a:tailEnd/>
          </a:ln>
          <a:effectLst/>
          <a:extLst/>
        </p:spPr>
        <p:txBody>
          <a:bodyPr wrap="none" anchor="ctr"/>
          <a:lstStyle/>
          <a:p>
            <a:pPr algn="ctr" eaLnBrk="0" hangingPunct="0"/>
            <a:r>
              <a:rPr lang="en-US" dirty="0"/>
              <a:t>YOU (1)</a:t>
            </a:r>
          </a:p>
        </p:txBody>
      </p:sp>
      <p:sp>
        <p:nvSpPr>
          <p:cNvPr id="3077" name="Text Box 5"/>
          <p:cNvSpPr txBox="1">
            <a:spLocks noChangeArrowheads="1"/>
          </p:cNvSpPr>
          <p:nvPr/>
        </p:nvSpPr>
        <p:spPr bwMode="auto">
          <a:xfrm>
            <a:off x="5943600" y="2857500"/>
            <a:ext cx="8382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0" hangingPunct="0"/>
            <a:endParaRPr lang="en-US"/>
          </a:p>
        </p:txBody>
      </p:sp>
      <p:sp>
        <p:nvSpPr>
          <p:cNvPr id="3078" name="Oval 6"/>
          <p:cNvSpPr>
            <a:spLocks noChangeArrowheads="1"/>
          </p:cNvSpPr>
          <p:nvPr/>
        </p:nvSpPr>
        <p:spPr bwMode="auto">
          <a:xfrm>
            <a:off x="3962400" y="3543300"/>
            <a:ext cx="1447800" cy="400050"/>
          </a:xfrm>
          <a:prstGeom prst="ellipse">
            <a:avLst/>
          </a:prstGeom>
          <a:solidFill>
            <a:schemeClr val="bg1"/>
          </a:solidFill>
          <a:ln w="9525">
            <a:solidFill>
              <a:schemeClr val="tx1"/>
            </a:solidFill>
            <a:round/>
            <a:headEnd/>
            <a:tailEnd/>
          </a:ln>
          <a:effectLst/>
          <a:extLst/>
        </p:spPr>
        <p:txBody>
          <a:bodyPr wrap="none" anchor="ctr"/>
          <a:lstStyle/>
          <a:p>
            <a:pPr algn="ctr" eaLnBrk="0" hangingPunct="0"/>
            <a:r>
              <a:rPr lang="en-US"/>
              <a:t>2</a:t>
            </a:r>
          </a:p>
        </p:txBody>
      </p:sp>
      <p:sp>
        <p:nvSpPr>
          <p:cNvPr id="3079" name="Oval 7"/>
          <p:cNvSpPr>
            <a:spLocks noChangeArrowheads="1"/>
          </p:cNvSpPr>
          <p:nvPr/>
        </p:nvSpPr>
        <p:spPr bwMode="auto">
          <a:xfrm>
            <a:off x="7048500" y="3057525"/>
            <a:ext cx="1447800" cy="400050"/>
          </a:xfrm>
          <a:prstGeom prst="ellipse">
            <a:avLst/>
          </a:prstGeom>
          <a:solidFill>
            <a:schemeClr val="bg1"/>
          </a:solidFill>
          <a:ln w="9525">
            <a:solidFill>
              <a:schemeClr val="tx1"/>
            </a:solidFill>
            <a:round/>
            <a:headEnd/>
            <a:tailEnd/>
          </a:ln>
          <a:effectLst/>
          <a:extLst/>
        </p:spPr>
        <p:txBody>
          <a:bodyPr wrap="none" anchor="ctr"/>
          <a:lstStyle/>
          <a:p>
            <a:pPr algn="ctr" eaLnBrk="0" hangingPunct="0"/>
            <a:r>
              <a:rPr lang="en-US"/>
              <a:t>5</a:t>
            </a:r>
          </a:p>
        </p:txBody>
      </p:sp>
      <p:sp>
        <p:nvSpPr>
          <p:cNvPr id="3080" name="Oval 8"/>
          <p:cNvSpPr>
            <a:spLocks noChangeArrowheads="1"/>
          </p:cNvSpPr>
          <p:nvPr/>
        </p:nvSpPr>
        <p:spPr bwMode="auto">
          <a:xfrm>
            <a:off x="6324600" y="3714750"/>
            <a:ext cx="1447800" cy="400050"/>
          </a:xfrm>
          <a:prstGeom prst="ellipse">
            <a:avLst/>
          </a:prstGeom>
          <a:solidFill>
            <a:schemeClr val="bg1"/>
          </a:solidFill>
          <a:ln w="9525">
            <a:solidFill>
              <a:schemeClr val="tx1"/>
            </a:solidFill>
            <a:round/>
            <a:headEnd/>
            <a:tailEnd/>
          </a:ln>
          <a:effectLst/>
          <a:extLst/>
        </p:spPr>
        <p:txBody>
          <a:bodyPr wrap="none" anchor="ctr"/>
          <a:lstStyle/>
          <a:p>
            <a:pPr algn="ctr" eaLnBrk="0" hangingPunct="0"/>
            <a:r>
              <a:rPr lang="en-US" dirty="0"/>
              <a:t>3</a:t>
            </a:r>
          </a:p>
        </p:txBody>
      </p:sp>
      <p:sp>
        <p:nvSpPr>
          <p:cNvPr id="3081" name="Oval 9"/>
          <p:cNvSpPr>
            <a:spLocks noChangeArrowheads="1"/>
          </p:cNvSpPr>
          <p:nvPr/>
        </p:nvSpPr>
        <p:spPr bwMode="auto">
          <a:xfrm>
            <a:off x="3276600" y="4229100"/>
            <a:ext cx="1447800" cy="400050"/>
          </a:xfrm>
          <a:prstGeom prst="ellipse">
            <a:avLst/>
          </a:prstGeom>
          <a:solidFill>
            <a:schemeClr val="bg1"/>
          </a:solidFill>
          <a:ln w="9525">
            <a:solidFill>
              <a:schemeClr val="tx1"/>
            </a:solidFill>
            <a:round/>
            <a:headEnd/>
            <a:tailEnd/>
          </a:ln>
          <a:effectLst/>
          <a:extLst/>
        </p:spPr>
        <p:txBody>
          <a:bodyPr wrap="none" anchor="ctr"/>
          <a:lstStyle/>
          <a:p>
            <a:pPr algn="ctr" eaLnBrk="0" hangingPunct="0"/>
            <a:r>
              <a:rPr lang="en-US"/>
              <a:t>4</a:t>
            </a:r>
          </a:p>
        </p:txBody>
      </p:sp>
      <p:sp>
        <p:nvSpPr>
          <p:cNvPr id="3084" name="Line 12"/>
          <p:cNvSpPr>
            <a:spLocks noChangeShapeType="1"/>
          </p:cNvSpPr>
          <p:nvPr/>
        </p:nvSpPr>
        <p:spPr bwMode="auto">
          <a:xfrm flipH="1">
            <a:off x="4876800" y="3257550"/>
            <a:ext cx="457200" cy="28575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085" name="Line 13"/>
          <p:cNvSpPr>
            <a:spLocks noChangeShapeType="1"/>
          </p:cNvSpPr>
          <p:nvPr/>
        </p:nvSpPr>
        <p:spPr bwMode="auto">
          <a:xfrm>
            <a:off x="6477000" y="3257550"/>
            <a:ext cx="381000" cy="45720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086" name="Line 14"/>
          <p:cNvSpPr>
            <a:spLocks noChangeShapeType="1"/>
          </p:cNvSpPr>
          <p:nvPr/>
        </p:nvSpPr>
        <p:spPr bwMode="auto">
          <a:xfrm>
            <a:off x="6629400" y="3086100"/>
            <a:ext cx="533400" cy="17145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3087" name="Line 15"/>
          <p:cNvSpPr>
            <a:spLocks noChangeShapeType="1"/>
          </p:cNvSpPr>
          <p:nvPr/>
        </p:nvSpPr>
        <p:spPr bwMode="auto">
          <a:xfrm flipH="1">
            <a:off x="4191000" y="3943350"/>
            <a:ext cx="381000" cy="28575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sp>
        <p:nvSpPr>
          <p:cNvPr id="2" name="TextBox 1"/>
          <p:cNvSpPr txBox="1"/>
          <p:nvPr/>
        </p:nvSpPr>
        <p:spPr>
          <a:xfrm>
            <a:off x="8255000" y="4114800"/>
            <a:ext cx="584200" cy="369332"/>
          </a:xfrm>
          <a:prstGeom prst="rect">
            <a:avLst/>
          </a:prstGeom>
          <a:noFill/>
        </p:spPr>
        <p:txBody>
          <a:bodyPr wrap="square" rtlCol="0">
            <a:spAutoFit/>
          </a:bodyPr>
          <a:lstStyle/>
          <a:p>
            <a:r>
              <a:rPr lang="en-US" dirty="0" err="1" smtClean="0"/>
              <a:t>jo</a:t>
            </a:r>
            <a:endParaRPr lang="en-US" dirty="0"/>
          </a:p>
        </p:txBody>
      </p:sp>
    </p:spTree>
    <p:extLst>
      <p:ext uri="{BB962C8B-B14F-4D97-AF65-F5344CB8AC3E}">
        <p14:creationId xmlns:p14="http://schemas.microsoft.com/office/powerpoint/2010/main" val="380463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8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78" grpId="0" animBg="1"/>
      <p:bldP spid="3079" grpId="0" animBg="1"/>
      <p:bldP spid="3080" grpId="0" animBg="1"/>
      <p:bldP spid="308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itle 1"/>
          <p:cNvSpPr>
            <a:spLocks noGrp="1"/>
          </p:cNvSpPr>
          <p:nvPr>
            <p:ph type="title"/>
          </p:nvPr>
        </p:nvSpPr>
        <p:spPr>
          <a:xfrm>
            <a:off x="803527" y="475424"/>
            <a:ext cx="6884206" cy="857250"/>
          </a:xfrm>
          <a:solidFill>
            <a:srgbClr val="FEFFCB"/>
          </a:solidFill>
        </p:spPr>
        <p:txBody>
          <a:bodyPr>
            <a:normAutofit/>
          </a:bodyPr>
          <a:lstStyle/>
          <a:p>
            <a:r>
              <a:rPr lang="en-US" sz="2800" dirty="0" smtClean="0"/>
              <a:t>Action Steps – Getting Good at Planning  </a:t>
            </a:r>
            <a:endParaRPr lang="en-US" sz="2800" dirty="0"/>
          </a:p>
        </p:txBody>
      </p:sp>
      <p:sp>
        <p:nvSpPr>
          <p:cNvPr id="3" name="Content Placeholder 2"/>
          <p:cNvSpPr>
            <a:spLocks noGrp="1"/>
          </p:cNvSpPr>
          <p:nvPr>
            <p:ph idx="1"/>
          </p:nvPr>
        </p:nvSpPr>
        <p:spPr>
          <a:xfrm>
            <a:off x="803527" y="1486642"/>
            <a:ext cx="7484533" cy="3186958"/>
          </a:xfrm>
          <a:solidFill>
            <a:srgbClr val="FEFFCB"/>
          </a:solidFill>
        </p:spPr>
        <p:txBody>
          <a:bodyPr>
            <a:normAutofit lnSpcReduction="10000"/>
          </a:bodyPr>
          <a:lstStyle/>
          <a:p>
            <a:r>
              <a:rPr lang="en-US" sz="2000" dirty="0" smtClean="0"/>
              <a:t>Create or revisit your goal for the next 90 days </a:t>
            </a:r>
          </a:p>
          <a:p>
            <a:pPr marL="0" indent="0">
              <a:buNone/>
            </a:pPr>
            <a:r>
              <a:rPr lang="en-US" sz="2000" dirty="0"/>
              <a:t>	</a:t>
            </a:r>
            <a:r>
              <a:rPr lang="en-US" sz="2000" dirty="0" smtClean="0"/>
              <a:t>-- include PV goal</a:t>
            </a:r>
          </a:p>
          <a:p>
            <a:pPr marL="0" indent="0">
              <a:buNone/>
            </a:pPr>
            <a:r>
              <a:rPr lang="en-US" sz="2000" dirty="0"/>
              <a:t>	</a:t>
            </a:r>
            <a:r>
              <a:rPr lang="en-US" sz="2000" dirty="0" smtClean="0"/>
              <a:t>-- income goal</a:t>
            </a:r>
          </a:p>
          <a:p>
            <a:pPr marL="0" indent="0">
              <a:buNone/>
            </a:pPr>
            <a:r>
              <a:rPr lang="en-US" sz="2000" dirty="0"/>
              <a:t>	</a:t>
            </a:r>
            <a:r>
              <a:rPr lang="en-US" sz="2000" dirty="0" smtClean="0"/>
              <a:t>-- rank advancement</a:t>
            </a:r>
          </a:p>
          <a:p>
            <a:pPr marL="0" indent="0">
              <a:buNone/>
            </a:pPr>
            <a:r>
              <a:rPr lang="en-US" sz="2000" dirty="0"/>
              <a:t>	</a:t>
            </a:r>
            <a:r>
              <a:rPr lang="en-US" sz="2000" dirty="0" smtClean="0"/>
              <a:t>-- sponsoring ( cash for Orlando .. 20 points = $100 ) </a:t>
            </a:r>
          </a:p>
          <a:p>
            <a:r>
              <a:rPr lang="en-US" sz="2000" dirty="0" smtClean="0"/>
              <a:t>Create a plan for generating 1000 new PV for yourself .. </a:t>
            </a:r>
          </a:p>
          <a:p>
            <a:pPr marL="0" indent="0">
              <a:buNone/>
            </a:pPr>
            <a:r>
              <a:rPr lang="en-US" sz="2000" dirty="0" smtClean="0"/>
              <a:t>		and/or for your down-line(s)</a:t>
            </a:r>
          </a:p>
          <a:p>
            <a:r>
              <a:rPr lang="en-US" sz="2000" dirty="0" smtClean="0"/>
              <a:t>Create your OV Plan to help you reach Senior Coordinator ( 10,000 OV ) and Executive Coordinator ( 20,000 OV )              </a:t>
            </a:r>
            <a:r>
              <a:rPr lang="en-US" sz="2000" dirty="0" err="1" smtClean="0"/>
              <a:t>lisa</a:t>
            </a:r>
            <a:endParaRPr lang="en-US" sz="2000" dirty="0" smtClean="0"/>
          </a:p>
          <a:p>
            <a:pPr marL="0" indent="0">
              <a:buNone/>
            </a:pPr>
            <a:endParaRPr lang="en-US" sz="2200" dirty="0" smtClean="0"/>
          </a:p>
          <a:p>
            <a:endParaRPr lang="en-US" sz="2400" dirty="0" smtClean="0"/>
          </a:p>
          <a:p>
            <a:pPr marL="0" indent="0">
              <a:buNone/>
            </a:pPr>
            <a:endParaRPr lang="en-US" sz="2400" dirty="0" smtClean="0"/>
          </a:p>
          <a:p>
            <a:pPr marL="0" indent="0">
              <a:buNone/>
            </a:pPr>
            <a:endParaRPr lang="en-US" sz="2400" dirty="0"/>
          </a:p>
        </p:txBody>
      </p:sp>
    </p:spTree>
    <p:extLst>
      <p:ext uri="{BB962C8B-B14F-4D97-AF65-F5344CB8AC3E}">
        <p14:creationId xmlns:p14="http://schemas.microsoft.com/office/powerpoint/2010/main" val="37065959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extBox 1"/>
          <p:cNvSpPr txBox="1"/>
          <p:nvPr/>
        </p:nvSpPr>
        <p:spPr>
          <a:xfrm>
            <a:off x="745067" y="846667"/>
            <a:ext cx="7552266" cy="3477876"/>
          </a:xfrm>
          <a:prstGeom prst="rect">
            <a:avLst/>
          </a:prstGeom>
          <a:solidFill>
            <a:srgbClr val="FEFFCB"/>
          </a:solidFill>
        </p:spPr>
        <p:txBody>
          <a:bodyPr wrap="square" rtlCol="0">
            <a:spAutoFit/>
          </a:bodyPr>
          <a:lstStyle/>
          <a:p>
            <a:endParaRPr lang="en-US" sz="1200" dirty="0" smtClean="0"/>
          </a:p>
          <a:p>
            <a:r>
              <a:rPr lang="en-US" sz="2800" dirty="0" smtClean="0"/>
              <a:t>Session #6 								May 19, 2016	</a:t>
            </a:r>
            <a:r>
              <a:rPr lang="en-US" sz="2800" dirty="0" err="1" smtClean="0"/>
              <a:t>FaceBook</a:t>
            </a:r>
            <a:r>
              <a:rPr lang="en-US" sz="2800" dirty="0" smtClean="0"/>
              <a:t> as a Magnet for Business Partners</a:t>
            </a:r>
          </a:p>
          <a:p>
            <a:endParaRPr lang="en-US" sz="1200" dirty="0" smtClean="0"/>
          </a:p>
          <a:p>
            <a:r>
              <a:rPr lang="en-US" sz="2800" dirty="0" smtClean="0"/>
              <a:t>Session #7  Virtual </a:t>
            </a:r>
            <a:r>
              <a:rPr lang="en-US" sz="2800" dirty="0"/>
              <a:t>Home Event </a:t>
            </a:r>
            <a:r>
              <a:rPr lang="en-US" sz="2800" dirty="0" smtClean="0"/>
              <a:t>		May 26, 2016</a:t>
            </a:r>
          </a:p>
          <a:p>
            <a:r>
              <a:rPr lang="en-US" sz="2800" dirty="0" smtClean="0"/>
              <a:t>Session #8 </a:t>
            </a:r>
            <a:r>
              <a:rPr lang="en-US" sz="2800" dirty="0"/>
              <a:t>Time </a:t>
            </a:r>
            <a:endParaRPr lang="en-US" sz="2800" dirty="0" smtClean="0"/>
          </a:p>
          <a:p>
            <a:r>
              <a:rPr lang="en-US" sz="2800" dirty="0" smtClean="0"/>
              <a:t>Session #9  Leadership</a:t>
            </a:r>
          </a:p>
          <a:p>
            <a:r>
              <a:rPr lang="en-US" sz="2800" dirty="0" smtClean="0"/>
              <a:t>Session #10 The Art of Coaching </a:t>
            </a:r>
          </a:p>
          <a:p>
            <a:r>
              <a:rPr lang="en-US" sz="2800" dirty="0" smtClean="0"/>
              <a:t> </a:t>
            </a:r>
            <a:endParaRPr lang="en-US" sz="2800" dirty="0"/>
          </a:p>
        </p:txBody>
      </p:sp>
    </p:spTree>
    <p:extLst>
      <p:ext uri="{BB962C8B-B14F-4D97-AF65-F5344CB8AC3E}">
        <p14:creationId xmlns:p14="http://schemas.microsoft.com/office/powerpoint/2010/main" val="12962178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57300"/>
            <a:ext cx="8229600" cy="2114550"/>
          </a:xfrm>
          <a:ln>
            <a:solidFill>
              <a:schemeClr val="tx1"/>
            </a:solidFill>
          </a:ln>
        </p:spPr>
        <p:txBody>
          <a:bodyPr>
            <a:normAutofit fontScale="92500" lnSpcReduction="10000"/>
          </a:bodyPr>
          <a:lstStyle/>
          <a:p>
            <a:pPr marL="0" indent="0">
              <a:buNone/>
            </a:pPr>
            <a:r>
              <a:rPr lang="en-US" sz="2800" dirty="0" smtClean="0">
                <a:solidFill>
                  <a:schemeClr val="tx1"/>
                </a:solidFill>
              </a:rPr>
              <a:t>Weight								Energy        		      Blood Sugar/ Diabetes				Mood Issues</a:t>
            </a:r>
          </a:p>
          <a:p>
            <a:pPr marL="0" indent="0">
              <a:buNone/>
            </a:pPr>
            <a:r>
              <a:rPr lang="en-US" sz="2800" dirty="0" smtClean="0">
                <a:solidFill>
                  <a:schemeClr val="tx1"/>
                </a:solidFill>
              </a:rPr>
              <a:t>Immune Issues						Digestive</a:t>
            </a:r>
          </a:p>
          <a:p>
            <a:pPr marL="0" indent="0">
              <a:buNone/>
            </a:pPr>
            <a:r>
              <a:rPr lang="en-US" sz="2800" dirty="0" smtClean="0">
                <a:solidFill>
                  <a:schemeClr val="tx1"/>
                </a:solidFill>
              </a:rPr>
              <a:t>Seasonal Issues						Children Health</a:t>
            </a:r>
          </a:p>
          <a:p>
            <a:pPr marL="0" indent="0">
              <a:buNone/>
            </a:pPr>
            <a:r>
              <a:rPr lang="en-US" sz="2800" dirty="0" smtClean="0">
                <a:solidFill>
                  <a:schemeClr val="tx1"/>
                </a:solidFill>
              </a:rPr>
              <a:t>Focus/ Memory						Stress</a:t>
            </a:r>
            <a:endParaRPr lang="en-US" sz="2800" dirty="0">
              <a:solidFill>
                <a:schemeClr val="tx1"/>
              </a:solidFill>
            </a:endParaRPr>
          </a:p>
        </p:txBody>
      </p:sp>
      <p:sp>
        <p:nvSpPr>
          <p:cNvPr id="2" name="Title 1"/>
          <p:cNvSpPr>
            <a:spLocks noGrp="1"/>
          </p:cNvSpPr>
          <p:nvPr>
            <p:ph type="title"/>
          </p:nvPr>
        </p:nvSpPr>
        <p:spPr>
          <a:xfrm>
            <a:off x="457200" y="342900"/>
            <a:ext cx="8229600" cy="857250"/>
          </a:xfrm>
        </p:spPr>
        <p:txBody>
          <a:bodyPr>
            <a:normAutofit fontScale="90000"/>
          </a:bodyPr>
          <a:lstStyle/>
          <a:p>
            <a:r>
              <a:rPr lang="en-US" sz="3200" dirty="0"/>
              <a:t>What are  some of the health concerns you hear your friends talking about</a:t>
            </a:r>
            <a:r>
              <a:rPr lang="en-US" sz="3200" dirty="0" smtClean="0"/>
              <a:t>?</a:t>
            </a:r>
            <a:endParaRPr lang="en-US" sz="3200" dirty="0"/>
          </a:p>
        </p:txBody>
      </p:sp>
      <p:sp>
        <p:nvSpPr>
          <p:cNvPr id="5" name="TextBox 4"/>
          <p:cNvSpPr txBox="1"/>
          <p:nvPr/>
        </p:nvSpPr>
        <p:spPr>
          <a:xfrm>
            <a:off x="762000" y="3486151"/>
            <a:ext cx="8077200" cy="830997"/>
          </a:xfrm>
          <a:prstGeom prst="rect">
            <a:avLst/>
          </a:prstGeom>
          <a:noFill/>
        </p:spPr>
        <p:txBody>
          <a:bodyPr wrap="square" rtlCol="0">
            <a:spAutoFit/>
          </a:bodyPr>
          <a:lstStyle/>
          <a:p>
            <a:pPr algn="ctr"/>
            <a:r>
              <a:rPr lang="en-US" sz="2400" dirty="0" smtClean="0"/>
              <a:t>“I cannot think of any condition of the body that would not benefit from better nutrition.” </a:t>
            </a:r>
            <a:r>
              <a:rPr lang="en-US" sz="2400" dirty="0" err="1" smtClean="0"/>
              <a:t>Dr</a:t>
            </a:r>
            <a:r>
              <a:rPr lang="en-US" sz="2400" dirty="0" smtClean="0"/>
              <a:t> Jim </a:t>
            </a:r>
            <a:r>
              <a:rPr lang="en-US" sz="2400" dirty="0" err="1" smtClean="0"/>
              <a:t>Scala</a:t>
            </a:r>
            <a:endParaRPr lang="en-US" sz="2400" dirty="0"/>
          </a:p>
        </p:txBody>
      </p:sp>
      <p:sp>
        <p:nvSpPr>
          <p:cNvPr id="6" name="TextBox 5"/>
          <p:cNvSpPr txBox="1"/>
          <p:nvPr/>
        </p:nvSpPr>
        <p:spPr>
          <a:xfrm>
            <a:off x="1257300" y="4286251"/>
            <a:ext cx="6781800" cy="830997"/>
          </a:xfrm>
          <a:prstGeom prst="rect">
            <a:avLst/>
          </a:prstGeom>
          <a:noFill/>
        </p:spPr>
        <p:txBody>
          <a:bodyPr wrap="square" rtlCol="0">
            <a:spAutoFit/>
          </a:bodyPr>
          <a:lstStyle/>
          <a:p>
            <a:r>
              <a:rPr lang="en-US" sz="2400" dirty="0" smtClean="0"/>
              <a:t>“Optimal health requires optimal nutrition” </a:t>
            </a:r>
          </a:p>
          <a:p>
            <a:r>
              <a:rPr lang="en-US" sz="2400" dirty="0" smtClean="0"/>
              <a:t>		</a:t>
            </a:r>
            <a:r>
              <a:rPr lang="en-US" sz="2400" dirty="0" err="1" smtClean="0"/>
              <a:t>Dr</a:t>
            </a:r>
            <a:r>
              <a:rPr lang="en-US" sz="2400" dirty="0" smtClean="0"/>
              <a:t> Bruce </a:t>
            </a:r>
            <a:r>
              <a:rPr lang="en-US" sz="2400" dirty="0" err="1" smtClean="0"/>
              <a:t>Daggy</a:t>
            </a:r>
            <a:r>
              <a:rPr lang="en-US" sz="2400" dirty="0" smtClean="0"/>
              <a:t>     </a:t>
            </a:r>
            <a:endParaRPr lang="en-US" sz="2400" dirty="0"/>
          </a:p>
        </p:txBody>
      </p:sp>
    </p:spTree>
    <p:extLst>
      <p:ext uri="{BB962C8B-B14F-4D97-AF65-F5344CB8AC3E}">
        <p14:creationId xmlns:p14="http://schemas.microsoft.com/office/powerpoint/2010/main" val="34719228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457200" y="383896"/>
            <a:ext cx="8229600" cy="5104398"/>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The next 100 Days to Amazing Goal: I would like to have a minimum of TWO committed business leaders who are passionate and excited about starting a Shaklee business.</a:t>
            </a:r>
          </a:p>
          <a:p>
            <a:pPr marL="0" marR="0" lvl="0" indent="0" algn="l" rtl="0">
              <a:lnSpc>
                <a:spcPct val="80000"/>
              </a:lnSpc>
              <a:spcBef>
                <a:spcPts val="250"/>
              </a:spcBef>
              <a:spcAft>
                <a:spcPts val="0"/>
              </a:spcAft>
              <a:buClr>
                <a:srgbClr val="6F6E6F"/>
              </a:buClr>
              <a:buSzPct val="25000"/>
              <a:buFont typeface="Arial"/>
              <a:buNone/>
            </a:pPr>
            <a:endParaRPr sz="1800" b="0" i="0" u="none" strike="noStrike" cap="none" dirty="0">
              <a:solidFill>
                <a:schemeClr val="tx1"/>
              </a:solidFill>
              <a:latin typeface="Calibri"/>
              <a:ea typeface="Calibri"/>
              <a:cs typeface="Calibri"/>
              <a:sym typeface="Calibri"/>
            </a:endParaRPr>
          </a:p>
          <a:p>
            <a:pPr marL="0" marR="0" lvl="0" indent="0" algn="l" rtl="0">
              <a:lnSpc>
                <a:spcPct val="80000"/>
              </a:lnSpc>
              <a:spcBef>
                <a:spcPts val="300"/>
              </a:spcBef>
              <a:spcAft>
                <a:spcPts val="0"/>
              </a:spcAft>
              <a:buClr>
                <a:srgbClr val="6F6E6F"/>
              </a:buClr>
              <a:buSzPct val="25000"/>
              <a:buFont typeface="Arial"/>
              <a:buNone/>
            </a:pPr>
            <a:r>
              <a:rPr lang="en-US" sz="1500" b="0" i="0" u="sng" strike="noStrike" cap="none" dirty="0">
                <a:solidFill>
                  <a:schemeClr val="tx1"/>
                </a:solidFill>
                <a:latin typeface="Calibri"/>
                <a:ea typeface="Calibri"/>
                <a:cs typeface="Calibri"/>
                <a:sym typeface="Calibri"/>
              </a:rPr>
              <a:t>To Achieve this Goal:</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Share the </a:t>
            </a:r>
            <a:r>
              <a:rPr lang="en-US" sz="1500" b="0" i="0" u="none" strike="noStrike" cap="none" dirty="0" smtClean="0">
                <a:solidFill>
                  <a:schemeClr val="tx1"/>
                </a:solidFill>
                <a:latin typeface="Calibri"/>
                <a:ea typeface="Calibri"/>
                <a:cs typeface="Calibri"/>
                <a:sym typeface="Calibri"/>
              </a:rPr>
              <a:t>business in appointments</a:t>
            </a:r>
            <a:endParaRPr lang="en-US" sz="1500" b="0" i="0" u="none" strike="noStrike" cap="none" dirty="0">
              <a:solidFill>
                <a:schemeClr val="tx1"/>
              </a:solidFill>
              <a:latin typeface="Calibri"/>
              <a:ea typeface="Calibri"/>
              <a:cs typeface="Calibri"/>
              <a:sym typeface="Calibri"/>
            </a:endParaRP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Talk about the </a:t>
            </a:r>
            <a:r>
              <a:rPr lang="en-US" sz="1500" b="0" i="0" u="none" strike="noStrike" cap="none" dirty="0" smtClean="0">
                <a:solidFill>
                  <a:schemeClr val="tx1"/>
                </a:solidFill>
                <a:latin typeface="Calibri"/>
                <a:ea typeface="Calibri"/>
                <a:cs typeface="Calibri"/>
                <a:sym typeface="Calibri"/>
              </a:rPr>
              <a:t>business in conversation</a:t>
            </a:r>
            <a:endParaRPr lang="en-US" sz="1500" b="0" i="0" u="none" strike="noStrike" cap="none" dirty="0">
              <a:solidFill>
                <a:schemeClr val="tx1"/>
              </a:solidFill>
              <a:latin typeface="Calibri"/>
              <a:ea typeface="Calibri"/>
              <a:cs typeface="Calibri"/>
              <a:sym typeface="Calibri"/>
            </a:endParaRP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Share stories (facts tell, stories sell)</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Be excited when sharing about Shaklee (Craig Cushman said this on one of the calls – the one who is the most excited wins)</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Host Monthly Events – don’t be discouraged if no one shows interest…keep planning and inviting (January - New Year focus on smoothie workshop, 7-day cleanse program)</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Set up member update coffee chats (give incentives)</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Ask people if they know anyone who might want to take a look at the Shaklee business opportunity</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Have information ready at all times to give people when I’m out (besides just business cards)</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Plan my week in advance; every night look at calendar and be ready to get into action the next day.</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*Doing this activity will help me attract &amp; find 2 business leaders, create a strong Shaklee team, and earn rank of Senior Coordinator. This will position me to continue to grow in rank throughout 2016</a:t>
            </a:r>
          </a:p>
          <a:p>
            <a:pPr marL="342900" marR="0" lvl="0" indent="-342900" algn="l" rtl="0">
              <a:lnSpc>
                <a:spcPct val="80000"/>
              </a:lnSpc>
              <a:spcBef>
                <a:spcPts val="300"/>
              </a:spcBef>
              <a:spcAft>
                <a:spcPts val="0"/>
              </a:spcAft>
              <a:buClr>
                <a:srgbClr val="6F6E6F"/>
              </a:buClr>
              <a:buSzPct val="100000"/>
              <a:buFont typeface="Arial"/>
              <a:buChar char="•"/>
            </a:pPr>
            <a:r>
              <a:rPr lang="en-US" sz="1500" b="0" i="0" u="none" strike="noStrike" cap="none" dirty="0">
                <a:solidFill>
                  <a:schemeClr val="tx1"/>
                </a:solidFill>
                <a:latin typeface="Calibri"/>
                <a:ea typeface="Calibri"/>
                <a:cs typeface="Calibri"/>
                <a:sym typeface="Calibri"/>
              </a:rPr>
              <a:t>2016 --I want to be recognized at Global Conference in Orlando, and EARN the trip!!</a:t>
            </a:r>
          </a:p>
          <a:p>
            <a:pPr marL="0" marR="0" lvl="0" indent="0" algn="l" rtl="0">
              <a:lnSpc>
                <a:spcPct val="80000"/>
              </a:lnSpc>
              <a:spcBef>
                <a:spcPts val="300"/>
              </a:spcBef>
              <a:spcAft>
                <a:spcPts val="0"/>
              </a:spcAft>
              <a:buClr>
                <a:srgbClr val="6F6E6F"/>
              </a:buClr>
              <a:buSzPct val="25000"/>
              <a:buFont typeface="Arial"/>
              <a:buNone/>
            </a:pPr>
            <a:r>
              <a:rPr lang="en-US" sz="1500" b="0" i="0" u="none" strike="noStrike" cap="none" dirty="0">
                <a:solidFill>
                  <a:schemeClr val="tx1"/>
                </a:solidFill>
                <a:latin typeface="Calibri"/>
                <a:ea typeface="Calibri"/>
                <a:cs typeface="Calibri"/>
                <a:sym typeface="Calibri"/>
              </a:rPr>
              <a:t> </a:t>
            </a:r>
          </a:p>
          <a:p>
            <a:pPr marL="0" marR="0" lvl="0" indent="0" algn="l" rtl="0">
              <a:lnSpc>
                <a:spcPct val="80000"/>
              </a:lnSpc>
              <a:spcBef>
                <a:spcPts val="300"/>
              </a:spcBef>
              <a:buClr>
                <a:srgbClr val="6F6E6F"/>
              </a:buClr>
              <a:buSzPct val="25000"/>
              <a:buFont typeface="Arial"/>
              <a:buNone/>
            </a:pPr>
            <a:endParaRPr sz="1500" b="0" i="0" u="none" strike="noStrike" cap="none" dirty="0">
              <a:solidFill>
                <a:schemeClr val="tx1"/>
              </a:solidFill>
              <a:latin typeface="Calibri"/>
              <a:ea typeface="Calibri"/>
              <a:cs typeface="Calibri"/>
              <a:sym typeface="Calibri"/>
            </a:endParaRPr>
          </a:p>
        </p:txBody>
      </p:sp>
      <p:sp>
        <p:nvSpPr>
          <p:cNvPr id="119" name="Shape 119"/>
          <p:cNvSpPr txBox="1">
            <a:spLocks noGrp="1"/>
          </p:cNvSpPr>
          <p:nvPr>
            <p:ph type="title"/>
          </p:nvPr>
        </p:nvSpPr>
        <p:spPr>
          <a:xfrm>
            <a:off x="457200" y="6102"/>
            <a:ext cx="8229600" cy="37779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0" i="0" u="none" strike="noStrike" cap="none">
                <a:solidFill>
                  <a:schemeClr val="dk1"/>
                </a:solidFill>
                <a:latin typeface="Calibri"/>
                <a:ea typeface="Calibri"/>
                <a:cs typeface="Calibri"/>
                <a:sym typeface="Calibri"/>
              </a:rPr>
              <a:t>Susan Knott 100 Day Goals</a:t>
            </a:r>
          </a:p>
        </p:txBody>
      </p:sp>
    </p:spTree>
    <p:extLst>
      <p:ext uri="{BB962C8B-B14F-4D97-AF65-F5344CB8AC3E}">
        <p14:creationId xmlns:p14="http://schemas.microsoft.com/office/powerpoint/2010/main" val="2989012677"/>
      </p:ext>
    </p:extLst>
  </p:cSld>
  <p:clrMapOvr>
    <a:masterClrMapping/>
  </p:clrMapOvr>
  <p:transition spd="slow">
    <p:cu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 y="0"/>
            <a:ext cx="9144000" cy="5143500"/>
          </a:xfrm>
          <a:prstGeom prst="rect">
            <a:avLst/>
          </a:prstGeom>
          <a:solidFill>
            <a:schemeClr val="bg1">
              <a:lumMod val="65000"/>
            </a:schemeClr>
          </a:solidFill>
        </p:spPr>
      </p:pic>
    </p:spTree>
    <p:extLst>
      <p:ext uri="{BB962C8B-B14F-4D97-AF65-F5344CB8AC3E}">
        <p14:creationId xmlns:p14="http://schemas.microsoft.com/office/powerpoint/2010/main" val="14589816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56" y="0"/>
            <a:ext cx="9294209" cy="5252755"/>
          </a:xfrm>
          <a:prstGeom prst="rect">
            <a:avLst/>
          </a:prstGeom>
        </p:spPr>
      </p:pic>
      <p:sp>
        <p:nvSpPr>
          <p:cNvPr id="2" name="Title 1"/>
          <p:cNvSpPr>
            <a:spLocks noGrp="1"/>
          </p:cNvSpPr>
          <p:nvPr>
            <p:ph type="ctrTitle"/>
          </p:nvPr>
        </p:nvSpPr>
        <p:spPr>
          <a:xfrm>
            <a:off x="2567217" y="1367725"/>
            <a:ext cx="6172242" cy="1102519"/>
          </a:xfrm>
          <a:solidFill>
            <a:schemeClr val="bg1"/>
          </a:solidFill>
        </p:spPr>
        <p:txBody>
          <a:bodyPr>
            <a:normAutofit/>
          </a:bodyPr>
          <a:lstStyle/>
          <a:p>
            <a:r>
              <a:rPr lang="en-US" sz="3100" dirty="0" smtClean="0"/>
              <a:t>Shaklee Special Cash for Orlando Global Conference Incentive </a:t>
            </a:r>
            <a:endParaRPr lang="en-US" sz="3100" dirty="0"/>
          </a:p>
        </p:txBody>
      </p:sp>
      <p:sp>
        <p:nvSpPr>
          <p:cNvPr id="3" name="Subtitle 2"/>
          <p:cNvSpPr>
            <a:spLocks noGrp="1"/>
          </p:cNvSpPr>
          <p:nvPr>
            <p:ph type="subTitle" idx="1"/>
          </p:nvPr>
        </p:nvSpPr>
        <p:spPr>
          <a:xfrm>
            <a:off x="2401313" y="2653763"/>
            <a:ext cx="6461044" cy="2344633"/>
          </a:xfrm>
          <a:solidFill>
            <a:schemeClr val="bg1"/>
          </a:solidFill>
        </p:spPr>
        <p:txBody>
          <a:bodyPr>
            <a:normAutofit fontScale="85000" lnSpcReduction="20000"/>
          </a:bodyPr>
          <a:lstStyle/>
          <a:p>
            <a:r>
              <a:rPr lang="en-US" dirty="0" smtClean="0">
                <a:solidFill>
                  <a:schemeClr val="tx1"/>
                </a:solidFill>
              </a:rPr>
              <a:t>Accumulate 20 Sponsoring Points in any one month April through June 30</a:t>
            </a:r>
          </a:p>
          <a:p>
            <a:r>
              <a:rPr lang="en-US" dirty="0" smtClean="0">
                <a:solidFill>
                  <a:schemeClr val="tx1"/>
                </a:solidFill>
              </a:rPr>
              <a:t>Receive 1 share of $30,000 (worth at least $100 / share)</a:t>
            </a:r>
          </a:p>
          <a:p>
            <a:r>
              <a:rPr lang="en-US" dirty="0" smtClean="0">
                <a:solidFill>
                  <a:schemeClr val="tx1"/>
                </a:solidFill>
              </a:rPr>
              <a:t>Accumulate 35 points in any one month</a:t>
            </a:r>
          </a:p>
          <a:p>
            <a:r>
              <a:rPr lang="en-US" dirty="0" smtClean="0">
                <a:solidFill>
                  <a:schemeClr val="tx1"/>
                </a:solidFill>
              </a:rPr>
              <a:t>Receive 2 shares !    </a:t>
            </a:r>
            <a:r>
              <a:rPr lang="en-US" dirty="0" err="1" smtClean="0">
                <a:solidFill>
                  <a:schemeClr val="tx1"/>
                </a:solidFill>
              </a:rPr>
              <a:t>becky</a:t>
            </a:r>
            <a:endParaRPr lang="en-US" dirty="0">
              <a:solidFill>
                <a:schemeClr val="tx1"/>
              </a:solidFill>
            </a:endParaRPr>
          </a:p>
        </p:txBody>
      </p:sp>
    </p:spTree>
    <p:extLst>
      <p:ext uri="{BB962C8B-B14F-4D97-AF65-F5344CB8AC3E}">
        <p14:creationId xmlns:p14="http://schemas.microsoft.com/office/powerpoint/2010/main" val="1291667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7080" y="-116259"/>
            <a:ext cx="6092454" cy="992579"/>
          </a:xfrm>
          <a:prstGeom prst="rect">
            <a:avLst/>
          </a:prstGeom>
          <a:noFill/>
        </p:spPr>
        <p:txBody>
          <a:bodyPr wrap="square" lIns="68580" tIns="34290" rIns="68580" bIns="34290" rtlCol="0">
            <a:spAutoFit/>
          </a:bodyPr>
          <a:lstStyle/>
          <a:p>
            <a:endParaRPr lang="en-US" sz="3200" dirty="0"/>
          </a:p>
          <a:p>
            <a:r>
              <a:rPr lang="en-US" sz="2800" dirty="0"/>
              <a:t>Personal Trainer Stephanie Stafford</a:t>
            </a:r>
          </a:p>
        </p:txBody>
      </p:sp>
      <p:sp>
        <p:nvSpPr>
          <p:cNvPr id="3" name="TextBox 2"/>
          <p:cNvSpPr txBox="1"/>
          <p:nvPr/>
        </p:nvSpPr>
        <p:spPr>
          <a:xfrm>
            <a:off x="287081" y="1045288"/>
            <a:ext cx="5876653" cy="4624969"/>
          </a:xfrm>
          <a:prstGeom prst="rect">
            <a:avLst/>
          </a:prstGeom>
          <a:noFill/>
        </p:spPr>
        <p:txBody>
          <a:bodyPr wrap="square" lIns="68580" tIns="34290" rIns="68580" bIns="34290" rtlCol="0">
            <a:spAutoFit/>
          </a:bodyPr>
          <a:lstStyle/>
          <a:p>
            <a:pPr marL="285743" indent="-285743">
              <a:buFont typeface="Arial" panose="020B0604020202020204" pitchFamily="34" charset="0"/>
              <a:buChar char="•"/>
            </a:pPr>
            <a:r>
              <a:rPr lang="en-US" sz="2000" dirty="0"/>
              <a:t>Lisa met Stephanie at a networking group</a:t>
            </a:r>
          </a:p>
          <a:p>
            <a:pPr marL="285743" indent="-285743">
              <a:buFont typeface="Arial" panose="020B0604020202020204" pitchFamily="34" charset="0"/>
              <a:buChar char="•"/>
            </a:pPr>
            <a:r>
              <a:rPr lang="en-US" sz="2000" dirty="0"/>
              <a:t>Had 1x1, just listened got to know her</a:t>
            </a:r>
          </a:p>
          <a:p>
            <a:pPr marL="285743" indent="-285743">
              <a:buFont typeface="Arial" panose="020B0604020202020204" pitchFamily="34" charset="0"/>
              <a:buChar char="•"/>
            </a:pPr>
            <a:r>
              <a:rPr lang="en-US" sz="2000" dirty="0"/>
              <a:t>Had an opportunity to share story, how and why started a Shaklee business</a:t>
            </a:r>
          </a:p>
          <a:p>
            <a:pPr marL="285743" indent="-285743">
              <a:buFont typeface="Arial" panose="020B0604020202020204" pitchFamily="34" charset="0"/>
              <a:buChar char="•"/>
            </a:pPr>
            <a:r>
              <a:rPr lang="en-US" sz="2000" dirty="0"/>
              <a:t>Emphasis on science and testing, purity, and OLYMPIC ATHLETES!!</a:t>
            </a:r>
          </a:p>
          <a:p>
            <a:pPr marL="285743" indent="-285743">
              <a:buFont typeface="Arial" panose="020B0604020202020204" pitchFamily="34" charset="0"/>
              <a:buChar char="•"/>
            </a:pPr>
            <a:r>
              <a:rPr lang="en-US" sz="2000" dirty="0"/>
              <a:t>Shared just a little more information about Shaklee nutrition</a:t>
            </a:r>
          </a:p>
          <a:p>
            <a:pPr marL="285743" indent="-285743">
              <a:buFont typeface="Arial" panose="020B0604020202020204" pitchFamily="34" charset="0"/>
              <a:buChar char="•"/>
            </a:pPr>
            <a:r>
              <a:rPr lang="en-US" sz="2000" dirty="0"/>
              <a:t>Invited to Denver meeting, with Olympian and </a:t>
            </a:r>
            <a:r>
              <a:rPr lang="en-US" sz="2000" dirty="0" err="1"/>
              <a:t>Pentathlete</a:t>
            </a:r>
            <a:r>
              <a:rPr lang="en-US" sz="2000" dirty="0"/>
              <a:t> ELI BREMER</a:t>
            </a:r>
          </a:p>
          <a:p>
            <a:pPr marL="285743" indent="-285743">
              <a:buFont typeface="Arial" panose="020B0604020202020204" pitchFamily="34" charset="0"/>
              <a:buChar char="•"/>
            </a:pPr>
            <a:r>
              <a:rPr lang="en-US" sz="2000" dirty="0"/>
              <a:t>Shared Integrated Wellness Program and value for personal trainers                     </a:t>
            </a:r>
            <a:r>
              <a:rPr lang="en-US" sz="2000" dirty="0" err="1"/>
              <a:t>lisa</a:t>
            </a:r>
            <a:endParaRPr lang="en-US" sz="2000" dirty="0"/>
          </a:p>
          <a:p>
            <a:pPr marL="285743" indent="-285743">
              <a:buFont typeface="Arial" panose="020B0604020202020204" pitchFamily="34" charset="0"/>
              <a:buChar char="•"/>
            </a:pPr>
            <a:endParaRPr lang="en-US" sz="2000" dirty="0"/>
          </a:p>
          <a:p>
            <a:endParaRPr lang="en-US" dirty="0"/>
          </a:p>
          <a:p>
            <a:pPr marL="285743" indent="-285743">
              <a:buFont typeface="Arial" panose="020B0604020202020204" pitchFamily="34" charset="0"/>
              <a:buChar char="•"/>
            </a:pPr>
            <a:endParaRPr lang="en-US" dirty="0"/>
          </a:p>
        </p:txBody>
      </p:sp>
      <p:pic>
        <p:nvPicPr>
          <p:cNvPr id="4" name="Picture 3"/>
          <p:cNvPicPr>
            <a:picLocks noChangeAspect="1"/>
          </p:cNvPicPr>
          <p:nvPr/>
        </p:nvPicPr>
        <p:blipFill>
          <a:blip r:embed="rId2"/>
          <a:stretch>
            <a:fillRect/>
          </a:stretch>
        </p:blipFill>
        <p:spPr>
          <a:xfrm>
            <a:off x="6379535" y="244551"/>
            <a:ext cx="2679405" cy="4716917"/>
          </a:xfrm>
          <a:prstGeom prst="rect">
            <a:avLst/>
          </a:prstGeom>
        </p:spPr>
      </p:pic>
    </p:spTree>
    <p:extLst>
      <p:ext uri="{BB962C8B-B14F-4D97-AF65-F5344CB8AC3E}">
        <p14:creationId xmlns:p14="http://schemas.microsoft.com/office/powerpoint/2010/main" val="484211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417_SIWPPres2015_r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30473" cy="5143500"/>
          </a:xfrm>
          <a:prstGeom prst="rect">
            <a:avLst/>
          </a:prstGeom>
        </p:spPr>
      </p:pic>
      <p:sp>
        <p:nvSpPr>
          <p:cNvPr id="3" name="TextBox 2"/>
          <p:cNvSpPr txBox="1"/>
          <p:nvPr/>
        </p:nvSpPr>
        <p:spPr>
          <a:xfrm>
            <a:off x="7569200" y="4152900"/>
            <a:ext cx="10287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36766339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8" y="0"/>
            <a:ext cx="9130473" cy="5143500"/>
          </a:xfrm>
          <a:prstGeom prst="rect">
            <a:avLst/>
          </a:prstGeom>
        </p:spPr>
      </p:pic>
      <p:sp>
        <p:nvSpPr>
          <p:cNvPr id="2" name="TextBox 1"/>
          <p:cNvSpPr txBox="1"/>
          <p:nvPr/>
        </p:nvSpPr>
        <p:spPr>
          <a:xfrm>
            <a:off x="8089900" y="4394200"/>
            <a:ext cx="863600" cy="369332"/>
          </a:xfrm>
          <a:prstGeom prst="rect">
            <a:avLst/>
          </a:prstGeom>
          <a:noFill/>
        </p:spPr>
        <p:txBody>
          <a:bodyPr wrap="square" rtlCol="0">
            <a:spAutoFit/>
          </a:bodyPr>
          <a:lstStyle/>
          <a:p>
            <a:r>
              <a:rPr lang="en-US" smtClean="0"/>
              <a:t>lisa</a:t>
            </a:r>
            <a:endParaRPr lang="en-US" dirty="0"/>
          </a:p>
        </p:txBody>
      </p:sp>
    </p:spTree>
    <p:extLst>
      <p:ext uri="{BB962C8B-B14F-4D97-AF65-F5344CB8AC3E}">
        <p14:creationId xmlns:p14="http://schemas.microsoft.com/office/powerpoint/2010/main" val="11944640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5-417_SIWPPres2015_r4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28" y="0"/>
            <a:ext cx="9130473" cy="5143500"/>
          </a:xfrm>
          <a:prstGeom prst="rect">
            <a:avLst/>
          </a:prstGeom>
        </p:spPr>
      </p:pic>
    </p:spTree>
    <p:extLst>
      <p:ext uri="{BB962C8B-B14F-4D97-AF65-F5344CB8AC3E}">
        <p14:creationId xmlns:p14="http://schemas.microsoft.com/office/powerpoint/2010/main" val="13784959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23537</TotalTime>
  <Words>1956</Words>
  <Application>Microsoft Macintosh PowerPoint</Application>
  <PresentationFormat>On-screen Show (16:9)</PresentationFormat>
  <Paragraphs>368</Paragraphs>
  <Slides>48</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ＭＳ Ｐゴシック</vt:lpstr>
      <vt:lpstr>Wingdings</vt:lpstr>
      <vt:lpstr>Wingdings 2</vt:lpstr>
      <vt:lpstr>Office Theme</vt:lpstr>
      <vt:lpstr>PowerPoint Presentation</vt:lpstr>
      <vt:lpstr>PowerPoint Presentation</vt:lpstr>
      <vt:lpstr>PowerPoint Presentation</vt:lpstr>
      <vt:lpstr>Monday Wellness Webinars </vt:lpstr>
      <vt:lpstr>Shaklee Special Cash for Orlando Global Conference Incentive </vt:lpstr>
      <vt:lpstr>PowerPoint Presentation</vt:lpstr>
      <vt:lpstr>PowerPoint Presentation</vt:lpstr>
      <vt:lpstr>PowerPoint Presentation</vt:lpstr>
      <vt:lpstr>PowerPoint Presentation</vt:lpstr>
      <vt:lpstr>PowerPoint Presentation</vt:lpstr>
      <vt:lpstr>A Perfect match for the small health focused business!</vt:lpstr>
      <vt:lpstr>Journey to Executive Coordinator A Study of Leadership, Personal Development and People</vt:lpstr>
      <vt:lpstr>Our Training Team </vt:lpstr>
      <vt:lpstr>Objectives Session 5 – Getting Good at Planning</vt:lpstr>
      <vt:lpstr>Sometimes Before the Plan is  Evaluation, Education and Preparation</vt:lpstr>
      <vt:lpstr>PowerPoint Presentation</vt:lpstr>
      <vt:lpstr>A Plan Eliminates Guessing, Crossing Fingers and Hoping  We Can Make it to Director or Beyond.</vt:lpstr>
      <vt:lpstr>A Shaklee Plan Will Always Need To Include:</vt:lpstr>
      <vt:lpstr>Christine Cropper </vt:lpstr>
      <vt:lpstr>Reluctant to Create a Plan</vt:lpstr>
      <vt:lpstr> If our Goal is to become a Director ..  Or to Develop a Director ..  Then we will want to know how to generate 2000 PV </vt:lpstr>
      <vt:lpstr>First Let’s Look At EVENTS that can Generate PV </vt:lpstr>
      <vt:lpstr>PowerPoint Presentation</vt:lpstr>
      <vt:lpstr>PV Generating  Activity </vt:lpstr>
      <vt:lpstr>Facebook Events – 250 PV</vt:lpstr>
      <vt:lpstr>Health Chats  5 attending X 50 PV = 250 PV</vt:lpstr>
      <vt:lpstr>So Events help generate PV, Also PV Comes from Follow Up and Servicing Customers</vt:lpstr>
      <vt:lpstr>So …Events Generate PV…  and Follow Up and Servicing Customers Generates PV .. Now let’s look at one more PV Source  .. New Business Partners</vt:lpstr>
      <vt:lpstr>We Create a 2000 PV Plan in 2 ways</vt:lpstr>
      <vt:lpstr>Example of 2000 PV Plan from Activities  </vt:lpstr>
      <vt:lpstr>Create  50 PV and 100 PV collections for each topic</vt:lpstr>
      <vt:lpstr>50 and 100 PV Collections</vt:lpstr>
      <vt:lpstr> Immune Boosting Collection</vt:lpstr>
      <vt:lpstr>Now … Let’s Do the Math…</vt:lpstr>
      <vt:lpstr>Alert – When Sponsoring with 50 PV  Collections</vt:lpstr>
      <vt:lpstr>Putting It All Together To Create THEIR Plan With Names  &amp; Word Tracks</vt:lpstr>
      <vt:lpstr>PowerPoint Presentation</vt:lpstr>
      <vt:lpstr>PowerPoint Presentation</vt:lpstr>
      <vt:lpstr>Now that we know how to generate 1000 or 2000 PV … We can now Create a Plan to Generate OV necessary to reach senior ranks .. starting with Senior Coordinator</vt:lpstr>
      <vt:lpstr>PowerPoint Presentation</vt:lpstr>
      <vt:lpstr>Difference in Income from Coordinator to Senior Coordinator OR   How to give yourself a $500/ month raise</vt:lpstr>
      <vt:lpstr>Advancing to Senior Coordinator by Developing Second Level Directors</vt:lpstr>
      <vt:lpstr>5 Steps to Maximize the Dream Plan</vt:lpstr>
      <vt:lpstr>Action Steps – Getting Good at Planning  </vt:lpstr>
      <vt:lpstr>PowerPoint Presentation</vt:lpstr>
      <vt:lpstr>What are  some of the health concerns you hear your friends talking about?</vt:lpstr>
      <vt:lpstr>Susan Knott 100 Day Goals</vt:lpstr>
      <vt:lpstr>PowerPoint Presentation</vt:lpstr>
    </vt:vector>
  </TitlesOfParts>
  <Company/>
  <LinksUpToDate>false</LinksUpToDate>
  <SharedDoc>false</SharedDoc>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Journey to Executive Coordinator</dc:title>
  <dc:creator>Barbara Lagoni</dc:creator>
  <cp:lastModifiedBy>Chris Spell</cp:lastModifiedBy>
  <cp:revision>147</cp:revision>
  <cp:lastPrinted>2016-05-11T23:41:53Z</cp:lastPrinted>
  <dcterms:created xsi:type="dcterms:W3CDTF">2016-02-13T21:09:56Z</dcterms:created>
  <dcterms:modified xsi:type="dcterms:W3CDTF">2016-05-15T01:37:01Z</dcterms:modified>
</cp:coreProperties>
</file>