
<file path=[Content_Types].xml><?xml version="1.0" encoding="utf-8"?>
<Types xmlns="http://schemas.openxmlformats.org/package/2006/content-types">
  <Default Extension="png" ContentType="image/png"/>
  <Default Extension="jpe"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6"/>
  </p:notesMasterIdLst>
  <p:handoutMasterIdLst>
    <p:handoutMasterId r:id="rId47"/>
  </p:handoutMasterIdLst>
  <p:sldIdLst>
    <p:sldId id="376" r:id="rId2"/>
    <p:sldId id="375" r:id="rId3"/>
    <p:sldId id="360" r:id="rId4"/>
    <p:sldId id="361" r:id="rId5"/>
    <p:sldId id="347" r:id="rId6"/>
    <p:sldId id="256" r:id="rId7"/>
    <p:sldId id="342" r:id="rId8"/>
    <p:sldId id="289" r:id="rId9"/>
    <p:sldId id="338" r:id="rId10"/>
    <p:sldId id="339" r:id="rId11"/>
    <p:sldId id="354" r:id="rId12"/>
    <p:sldId id="341" r:id="rId13"/>
    <p:sldId id="383" r:id="rId14"/>
    <p:sldId id="379" r:id="rId15"/>
    <p:sldId id="382" r:id="rId16"/>
    <p:sldId id="355" r:id="rId17"/>
    <p:sldId id="356" r:id="rId18"/>
    <p:sldId id="380" r:id="rId19"/>
    <p:sldId id="357" r:id="rId20"/>
    <p:sldId id="352" r:id="rId21"/>
    <p:sldId id="353" r:id="rId22"/>
    <p:sldId id="358" r:id="rId23"/>
    <p:sldId id="345" r:id="rId24"/>
    <p:sldId id="322" r:id="rId25"/>
    <p:sldId id="373" r:id="rId26"/>
    <p:sldId id="374" r:id="rId27"/>
    <p:sldId id="350" r:id="rId28"/>
    <p:sldId id="351" r:id="rId29"/>
    <p:sldId id="378" r:id="rId30"/>
    <p:sldId id="362" r:id="rId31"/>
    <p:sldId id="363" r:id="rId32"/>
    <p:sldId id="364" r:id="rId33"/>
    <p:sldId id="365" r:id="rId34"/>
    <p:sldId id="366" r:id="rId35"/>
    <p:sldId id="367" r:id="rId36"/>
    <p:sldId id="368" r:id="rId37"/>
    <p:sldId id="369" r:id="rId38"/>
    <p:sldId id="370" r:id="rId39"/>
    <p:sldId id="371" r:id="rId40"/>
    <p:sldId id="372" r:id="rId41"/>
    <p:sldId id="290" r:id="rId42"/>
    <p:sldId id="377" r:id="rId43"/>
    <p:sldId id="281" r:id="rId44"/>
    <p:sldId id="320" r:id="rId4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607F"/>
    <a:srgbClr val="E838C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45" d="100"/>
          <a:sy n="145" d="100"/>
        </p:scale>
        <p:origin x="624" y="12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2BE7EB9-451E-2D42-AB72-01C297C65569}" type="datetimeFigureOut">
              <a:rPr lang="en-US" smtClean="0"/>
              <a:t>5/4/2016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CC20387-24CF-8D4F-9353-BA36F9E6E966}" type="slidenum">
              <a:rPr lang="en-US" smtClean="0"/>
              <a:t>‹#›</a:t>
            </a:fld>
            <a:endParaRPr lang="en-US"/>
          </a:p>
        </p:txBody>
      </p:sp>
    </p:spTree>
    <p:extLst>
      <p:ext uri="{BB962C8B-B14F-4D97-AF65-F5344CB8AC3E}">
        <p14:creationId xmlns:p14="http://schemas.microsoft.com/office/powerpoint/2010/main" val="7181301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F66D18-E5BC-CF4A-AC0C-BAB8C8267B32}" type="datetimeFigureOut">
              <a:rPr lang="en-US" smtClean="0"/>
              <a:t>5/4/2016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A407D1-7675-4B4C-B7BB-FBAAAEE09101}" type="slidenum">
              <a:rPr lang="en-US" smtClean="0"/>
              <a:t>‹#›</a:t>
            </a:fld>
            <a:endParaRPr lang="en-US"/>
          </a:p>
        </p:txBody>
      </p:sp>
    </p:spTree>
    <p:extLst>
      <p:ext uri="{BB962C8B-B14F-4D97-AF65-F5344CB8AC3E}">
        <p14:creationId xmlns:p14="http://schemas.microsoft.com/office/powerpoint/2010/main" val="398739996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97" name="Shape 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1096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320136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A407D1-7675-4B4C-B7BB-FBAAAEE09101}" type="slidenum">
              <a:rPr lang="en-US" smtClean="0"/>
              <a:t>16</a:t>
            </a:fld>
            <a:endParaRPr lang="en-US"/>
          </a:p>
        </p:txBody>
      </p:sp>
    </p:spTree>
    <p:extLst>
      <p:ext uri="{BB962C8B-B14F-4D97-AF65-F5344CB8AC3E}">
        <p14:creationId xmlns:p14="http://schemas.microsoft.com/office/powerpoint/2010/main" val="1816766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F5F8B96-DCF3-6847-8731-62B5C65B3CD8}" type="datetimeFigureOut">
              <a:rPr lang="en-US" smtClean="0"/>
              <a:t>5/4/2016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1899364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5F8B96-DCF3-6847-8731-62B5C65B3CD8}" type="datetimeFigureOut">
              <a:rPr lang="en-US" smtClean="0"/>
              <a:t>5/4/2016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271587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5F8B96-DCF3-6847-8731-62B5C65B3CD8}" type="datetimeFigureOut">
              <a:rPr lang="en-US" smtClean="0"/>
              <a:t>5/4/2016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15988555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 name="Content Placeholder 2"/>
          <p:cNvSpPr>
            <a:spLocks noGrp="1"/>
          </p:cNvSpPr>
          <p:nvPr>
            <p:ph idx="1"/>
          </p:nvPr>
        </p:nvSpPr>
        <p:spPr>
          <a:xfrm>
            <a:off x="457200" y="1860557"/>
            <a:ext cx="8229600" cy="2734073"/>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812404"/>
            <a:ext cx="8229600" cy="85725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48878307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Shape 34"/>
        <p:cNvGrpSpPr/>
        <p:nvPr/>
      </p:nvGrpSpPr>
      <p:grpSpPr>
        <a:xfrm>
          <a:off x="0" y="0"/>
          <a:ext cx="0" cy="0"/>
          <a:chOff x="0" y="0"/>
          <a:chExt cx="0" cy="0"/>
        </a:xfrm>
      </p:grpSpPr>
      <p:sp>
        <p:nvSpPr>
          <p:cNvPr id="35" name="Shape 35"/>
          <p:cNvSpPr txBox="1">
            <a:spLocks noGrp="1"/>
          </p:cNvSpPr>
          <p:nvPr>
            <p:ph type="body" idx="1"/>
          </p:nvPr>
        </p:nvSpPr>
        <p:spPr>
          <a:xfrm>
            <a:off x="457200" y="205979"/>
            <a:ext cx="8229600" cy="438864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621920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5F8B96-DCF3-6847-8731-62B5C65B3CD8}" type="datetimeFigureOut">
              <a:rPr lang="en-US" smtClean="0"/>
              <a:t>5/4/2016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479705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5F8B96-DCF3-6847-8731-62B5C65B3CD8}" type="datetimeFigureOut">
              <a:rPr lang="en-US" smtClean="0"/>
              <a:t>5/4/2016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333939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5F8B96-DCF3-6847-8731-62B5C65B3CD8}" type="datetimeFigureOut">
              <a:rPr lang="en-US" smtClean="0"/>
              <a:t>5/4/2016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3015632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F5F8B96-DCF3-6847-8731-62B5C65B3CD8}" type="datetimeFigureOut">
              <a:rPr lang="en-US" smtClean="0"/>
              <a:t>5/4/2016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186450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5F8B96-DCF3-6847-8731-62B5C65B3CD8}" type="datetimeFigureOut">
              <a:rPr lang="en-US" smtClean="0"/>
              <a:t>5/4/2016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3717532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5F8B96-DCF3-6847-8731-62B5C65B3CD8}" type="datetimeFigureOut">
              <a:rPr lang="en-US" smtClean="0"/>
              <a:t>5/4/2016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132677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5F8B96-DCF3-6847-8731-62B5C65B3CD8}" type="datetimeFigureOut">
              <a:rPr lang="en-US" smtClean="0"/>
              <a:t>5/4/2016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30555247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5F8B96-DCF3-6847-8731-62B5C65B3CD8}" type="datetimeFigureOut">
              <a:rPr lang="en-US" smtClean="0"/>
              <a:t>5/4/2016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3161500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0F5F8B96-DCF3-6847-8731-62B5C65B3CD8}" type="datetimeFigureOut">
              <a:rPr lang="en-US" smtClean="0"/>
              <a:t>5/4/2016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A062802-11E4-6F43-8D7E-B35662CCCD6D}" type="slidenum">
              <a:rPr lang="en-US" smtClean="0"/>
              <a:t>‹#›</a:t>
            </a:fld>
            <a:endParaRPr lang="en-US"/>
          </a:p>
        </p:txBody>
      </p:sp>
    </p:spTree>
    <p:extLst>
      <p:ext uri="{BB962C8B-B14F-4D97-AF65-F5344CB8AC3E}">
        <p14:creationId xmlns:p14="http://schemas.microsoft.com/office/powerpoint/2010/main" val="2609508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hyperlink" Target="https://www.goodreads.com/work/quotes/2370171" TargetMode="External"/><Relationship Id="rId2" Type="http://schemas.openxmlformats.org/officeDocument/2006/relationships/hyperlink" Target="https://www.goodreads.com/author/show/3317.Dale_Carnegie" TargetMode="Externa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goodreads.com/author/show/3317.Dale_Carnegie" TargetMode="Externa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g"/><Relationship Id="rId4" Type="http://schemas.openxmlformats.org/officeDocument/2006/relationships/image" Target="../media/image9.jpg"/><Relationship Id="rId9" Type="http://schemas.openxmlformats.org/officeDocument/2006/relationships/image" Target="../media/image1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44429" r="-44429"/>
          <a:stretch>
            <a:fillRect/>
          </a:stretch>
        </p:blipFill>
        <p:spPr>
          <a:xfrm>
            <a:off x="457200" y="237067"/>
            <a:ext cx="8229600" cy="4357563"/>
          </a:xfrm>
        </p:spPr>
      </p:pic>
    </p:spTree>
    <p:extLst>
      <p:ext uri="{BB962C8B-B14F-4D97-AF65-F5344CB8AC3E}">
        <p14:creationId xmlns:p14="http://schemas.microsoft.com/office/powerpoint/2010/main" val="1548411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7120"/>
            <a:ext cx="8229600" cy="3647413"/>
          </a:xfrm>
        </p:spPr>
        <p:txBody>
          <a:bodyPr>
            <a:normAutofit/>
          </a:bodyPr>
          <a:lstStyle/>
          <a:p>
            <a:r>
              <a:rPr lang="en-US" sz="2200" dirty="0" smtClean="0">
                <a:solidFill>
                  <a:schemeClr val="tx1"/>
                </a:solidFill>
              </a:rPr>
              <a:t>Networking organizations ..  Chamber of Commerce, BNI, </a:t>
            </a:r>
            <a:r>
              <a:rPr lang="en-US" sz="2200" dirty="0" err="1" smtClean="0">
                <a:solidFill>
                  <a:schemeClr val="tx1"/>
                </a:solidFill>
              </a:rPr>
              <a:t>etc</a:t>
            </a:r>
            <a:endParaRPr lang="en-US" sz="2200" dirty="0" smtClean="0">
              <a:solidFill>
                <a:schemeClr val="tx1"/>
              </a:solidFill>
            </a:endParaRPr>
          </a:p>
          <a:p>
            <a:r>
              <a:rPr lang="en-US" sz="2200" dirty="0" smtClean="0">
                <a:solidFill>
                  <a:schemeClr val="tx1"/>
                </a:solidFill>
              </a:rPr>
              <a:t>Community groups</a:t>
            </a:r>
          </a:p>
          <a:p>
            <a:r>
              <a:rPr lang="en-US" sz="2200" dirty="0" smtClean="0">
                <a:solidFill>
                  <a:schemeClr val="tx1"/>
                </a:solidFill>
              </a:rPr>
              <a:t>Community groups on Face Book ( Home schooling, environmental,</a:t>
            </a:r>
          </a:p>
          <a:p>
            <a:pPr marL="0" indent="0">
              <a:buNone/>
            </a:pPr>
            <a:r>
              <a:rPr lang="en-US" sz="2200" dirty="0" smtClean="0">
                <a:solidFill>
                  <a:schemeClr val="tx1"/>
                </a:solidFill>
              </a:rPr>
              <a:t>	</a:t>
            </a:r>
            <a:r>
              <a:rPr lang="en-US" sz="2200" dirty="0" err="1" smtClean="0">
                <a:solidFill>
                  <a:schemeClr val="tx1"/>
                </a:solidFill>
              </a:rPr>
              <a:t>MeetUp.com</a:t>
            </a:r>
            <a:r>
              <a:rPr lang="en-US" sz="2200" dirty="0" smtClean="0">
                <a:solidFill>
                  <a:schemeClr val="tx1"/>
                </a:solidFill>
              </a:rPr>
              <a:t>,  </a:t>
            </a:r>
          </a:p>
          <a:p>
            <a:r>
              <a:rPr lang="en-US" sz="2200" dirty="0" smtClean="0">
                <a:solidFill>
                  <a:schemeClr val="tx1"/>
                </a:solidFill>
              </a:rPr>
              <a:t>Interest groups </a:t>
            </a:r>
            <a:r>
              <a:rPr lang="is-IS" sz="2200" dirty="0" smtClean="0">
                <a:solidFill>
                  <a:schemeClr val="tx1"/>
                </a:solidFill>
              </a:rPr>
              <a:t>… humane rescue groups, bike clubs, running &amp; walking  clubs, women’s clubs, moms groups, library story time, </a:t>
            </a:r>
          </a:p>
          <a:p>
            <a:r>
              <a:rPr lang="is-IS" sz="2200" dirty="0" smtClean="0">
                <a:solidFill>
                  <a:schemeClr val="tx1"/>
                </a:solidFill>
              </a:rPr>
              <a:t>Fitness Centers</a:t>
            </a:r>
            <a:endParaRPr lang="en-US" sz="2200" dirty="0" smtClean="0">
              <a:solidFill>
                <a:schemeClr val="tx1"/>
              </a:solidFill>
            </a:endParaRPr>
          </a:p>
          <a:p>
            <a:r>
              <a:rPr lang="en-US" sz="2200" dirty="0" smtClean="0">
                <a:solidFill>
                  <a:schemeClr val="tx1"/>
                </a:solidFill>
              </a:rPr>
              <a:t>FACE BOOK – coming soon .. Session on </a:t>
            </a:r>
            <a:r>
              <a:rPr lang="en-US" sz="2200" dirty="0" err="1" smtClean="0">
                <a:solidFill>
                  <a:schemeClr val="tx1"/>
                </a:solidFill>
              </a:rPr>
              <a:t>FaceBook</a:t>
            </a:r>
            <a:r>
              <a:rPr lang="en-US" sz="2200" dirty="0" smtClean="0">
                <a:solidFill>
                  <a:schemeClr val="tx1"/>
                </a:solidFill>
              </a:rPr>
              <a:t> as magnet for business partners		</a:t>
            </a:r>
            <a:r>
              <a:rPr lang="en-US" sz="2200" dirty="0" err="1" smtClean="0">
                <a:solidFill>
                  <a:schemeClr val="tx1"/>
                </a:solidFill>
              </a:rPr>
              <a:t>katie</a:t>
            </a:r>
            <a:r>
              <a:rPr lang="en-US" sz="2400" dirty="0" smtClean="0">
                <a:solidFill>
                  <a:schemeClr val="tx1"/>
                </a:solidFill>
              </a:rPr>
              <a:t>			</a:t>
            </a:r>
            <a:endParaRPr lang="en-US" sz="2400" dirty="0">
              <a:solidFill>
                <a:schemeClr val="tx1"/>
              </a:solidFill>
            </a:endParaRPr>
          </a:p>
        </p:txBody>
      </p:sp>
      <p:sp>
        <p:nvSpPr>
          <p:cNvPr id="2" name="Title 1"/>
          <p:cNvSpPr>
            <a:spLocks noGrp="1"/>
          </p:cNvSpPr>
          <p:nvPr>
            <p:ph type="title"/>
          </p:nvPr>
        </p:nvSpPr>
        <p:spPr>
          <a:xfrm>
            <a:off x="321733" y="288993"/>
            <a:ext cx="8483600" cy="694662"/>
          </a:xfrm>
          <a:ln>
            <a:solidFill>
              <a:schemeClr val="accent5">
                <a:lumMod val="75000"/>
              </a:schemeClr>
            </a:solidFill>
          </a:ln>
        </p:spPr>
        <p:txBody>
          <a:bodyPr>
            <a:noAutofit/>
          </a:bodyPr>
          <a:lstStyle/>
          <a:p>
            <a:r>
              <a:rPr lang="en-US" sz="2800" dirty="0" smtClean="0"/>
              <a:t>Outside </a:t>
            </a:r>
            <a:r>
              <a:rPr lang="en-US" sz="2800" dirty="0"/>
              <a:t>O</a:t>
            </a:r>
            <a:r>
              <a:rPr lang="en-US" sz="2800" dirty="0" smtClean="0"/>
              <a:t>ur Immediate Circle of Friends and Customers </a:t>
            </a:r>
            <a:endParaRPr lang="en-US" sz="2800" dirty="0"/>
          </a:p>
        </p:txBody>
      </p:sp>
    </p:spTree>
    <p:extLst>
      <p:ext uri="{BB962C8B-B14F-4D97-AF65-F5344CB8AC3E}">
        <p14:creationId xmlns:p14="http://schemas.microsoft.com/office/powerpoint/2010/main" val="9167441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60557"/>
            <a:ext cx="8229600" cy="3050110"/>
          </a:xfrm>
        </p:spPr>
        <p:txBody>
          <a:bodyPr/>
          <a:lstStyle/>
          <a:p>
            <a:r>
              <a:rPr lang="en-US" dirty="0" smtClean="0">
                <a:solidFill>
                  <a:schemeClr val="tx1"/>
                </a:solidFill>
              </a:rPr>
              <a:t>Listen for :</a:t>
            </a:r>
          </a:p>
          <a:p>
            <a:pPr marL="0" indent="0">
              <a:buNone/>
            </a:pPr>
            <a:r>
              <a:rPr lang="en-US" dirty="0">
                <a:solidFill>
                  <a:schemeClr val="tx1"/>
                </a:solidFill>
              </a:rPr>
              <a:t>	</a:t>
            </a:r>
            <a:r>
              <a:rPr lang="en-US" dirty="0" smtClean="0">
                <a:solidFill>
                  <a:schemeClr val="tx1"/>
                </a:solidFill>
              </a:rPr>
              <a:t>1. what did they hear that was compelling? .. What their sponsor 			said that caused them to become intrigued</a:t>
            </a:r>
          </a:p>
          <a:p>
            <a:pPr marL="0" indent="0">
              <a:buNone/>
            </a:pPr>
            <a:r>
              <a:rPr lang="en-US" dirty="0">
                <a:solidFill>
                  <a:schemeClr val="tx1"/>
                </a:solidFill>
              </a:rPr>
              <a:t>	</a:t>
            </a:r>
            <a:r>
              <a:rPr lang="en-US" dirty="0" smtClean="0">
                <a:solidFill>
                  <a:schemeClr val="tx1"/>
                </a:solidFill>
              </a:rPr>
              <a:t>2. What did they see?   Webinars?  Area meeting ?  In-home meeting?</a:t>
            </a:r>
          </a:p>
          <a:p>
            <a:pPr marL="0" indent="0">
              <a:buNone/>
            </a:pPr>
            <a:r>
              <a:rPr lang="en-US" dirty="0">
                <a:solidFill>
                  <a:schemeClr val="tx1"/>
                </a:solidFill>
              </a:rPr>
              <a:t>	</a:t>
            </a:r>
            <a:r>
              <a:rPr lang="en-US" dirty="0" smtClean="0">
                <a:solidFill>
                  <a:schemeClr val="tx1"/>
                </a:solidFill>
              </a:rPr>
              <a:t>			</a:t>
            </a:r>
            <a:r>
              <a:rPr lang="en-US" dirty="0" err="1" smtClean="0">
                <a:solidFill>
                  <a:schemeClr val="tx1"/>
                </a:solidFill>
              </a:rPr>
              <a:t>Shaklee.tv</a:t>
            </a:r>
            <a:r>
              <a:rPr lang="en-US" dirty="0" smtClean="0">
                <a:solidFill>
                  <a:schemeClr val="tx1"/>
                </a:solidFill>
              </a:rPr>
              <a:t> video ?               </a:t>
            </a:r>
            <a:r>
              <a:rPr lang="en-US" dirty="0" err="1" smtClean="0">
                <a:solidFill>
                  <a:schemeClr val="tx1"/>
                </a:solidFill>
              </a:rPr>
              <a:t>katie</a:t>
            </a:r>
            <a:endParaRPr lang="en-US" dirty="0" smtClean="0">
              <a:solidFill>
                <a:schemeClr val="tx1"/>
              </a:solidFill>
            </a:endParaRPr>
          </a:p>
          <a:p>
            <a:pPr marL="0" indent="0">
              <a:buNone/>
            </a:pPr>
            <a:r>
              <a:rPr lang="en-US" dirty="0">
                <a:solidFill>
                  <a:schemeClr val="tx1"/>
                </a:solidFill>
              </a:rPr>
              <a:t>	</a:t>
            </a:r>
            <a:r>
              <a:rPr lang="en-US" dirty="0" smtClean="0">
                <a:solidFill>
                  <a:schemeClr val="tx1"/>
                </a:solidFill>
              </a:rPr>
              <a:t>3. What did they experience ?   Who did they meet ? How were they 			treated?  How did their Shaklee experience make them feel  ?</a:t>
            </a:r>
            <a:endParaRPr lang="en-US" dirty="0">
              <a:solidFill>
                <a:schemeClr val="tx1"/>
              </a:solidFill>
            </a:endParaRPr>
          </a:p>
        </p:txBody>
      </p:sp>
      <p:sp>
        <p:nvSpPr>
          <p:cNvPr id="3" name="Title 2"/>
          <p:cNvSpPr>
            <a:spLocks noGrp="1"/>
          </p:cNvSpPr>
          <p:nvPr>
            <p:ph type="title"/>
          </p:nvPr>
        </p:nvSpPr>
        <p:spPr>
          <a:xfrm>
            <a:off x="457200" y="592667"/>
            <a:ext cx="8229600" cy="1076987"/>
          </a:xfrm>
          <a:ln>
            <a:solidFill>
              <a:schemeClr val="accent5">
                <a:lumMod val="75000"/>
              </a:schemeClr>
            </a:solidFill>
          </a:ln>
        </p:spPr>
        <p:txBody>
          <a:bodyPr>
            <a:normAutofit/>
          </a:bodyPr>
          <a:lstStyle/>
          <a:p>
            <a:r>
              <a:rPr lang="en-US" sz="2400" dirty="0" smtClean="0"/>
              <a:t>As we listen to the following stories of how Shaklee leaders came to decide to start their own Shaklee business </a:t>
            </a:r>
            <a:r>
              <a:rPr lang="is-IS" sz="2400" dirty="0" smtClean="0"/>
              <a:t>…</a:t>
            </a:r>
            <a:endParaRPr lang="en-US" sz="2400" dirty="0"/>
          </a:p>
        </p:txBody>
      </p:sp>
    </p:spTree>
    <p:extLst>
      <p:ext uri="{BB962C8B-B14F-4D97-AF65-F5344CB8AC3E}">
        <p14:creationId xmlns:p14="http://schemas.microsoft.com/office/powerpoint/2010/main" val="18422944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8667" y="1473199"/>
            <a:ext cx="8229600" cy="3403601"/>
          </a:xfrm>
        </p:spPr>
        <p:txBody>
          <a:bodyPr>
            <a:normAutofit/>
          </a:bodyPr>
          <a:lstStyle/>
          <a:p>
            <a:pPr>
              <a:buFont typeface="Arial"/>
              <a:buChar char="•"/>
            </a:pPr>
            <a:r>
              <a:rPr lang="en-US" dirty="0" smtClean="0">
                <a:solidFill>
                  <a:schemeClr val="tx1"/>
                </a:solidFill>
              </a:rPr>
              <a:t>Read a Product </a:t>
            </a:r>
            <a:r>
              <a:rPr lang="en-US" dirty="0">
                <a:solidFill>
                  <a:schemeClr val="tx1"/>
                </a:solidFill>
              </a:rPr>
              <a:t>G</a:t>
            </a:r>
            <a:r>
              <a:rPr lang="en-US" dirty="0" smtClean="0">
                <a:solidFill>
                  <a:schemeClr val="tx1"/>
                </a:solidFill>
              </a:rPr>
              <a:t>uide while on the treadmill</a:t>
            </a:r>
          </a:p>
          <a:p>
            <a:pPr>
              <a:buFont typeface="Arial"/>
              <a:buChar char="•"/>
            </a:pPr>
            <a:r>
              <a:rPr lang="en-US" dirty="0" smtClean="0">
                <a:solidFill>
                  <a:schemeClr val="tx1"/>
                </a:solidFill>
              </a:rPr>
              <a:t>It was the company, its history and its integrity that attracted and impressed her.</a:t>
            </a:r>
          </a:p>
          <a:p>
            <a:pPr>
              <a:buFont typeface="Arial"/>
              <a:buChar char="•"/>
            </a:pPr>
            <a:r>
              <a:rPr lang="en-US" dirty="0" smtClean="0">
                <a:solidFill>
                  <a:schemeClr val="tx1"/>
                </a:solidFill>
              </a:rPr>
              <a:t>Individual appointment followed to see the products and the business.</a:t>
            </a:r>
          </a:p>
          <a:p>
            <a:pPr>
              <a:buFont typeface="Arial"/>
              <a:buChar char="•"/>
            </a:pPr>
            <a:r>
              <a:rPr lang="en-US" dirty="0" smtClean="0">
                <a:solidFill>
                  <a:schemeClr val="tx1"/>
                </a:solidFill>
              </a:rPr>
              <a:t>So she sponsored with a Distributor Gold Pack</a:t>
            </a:r>
          </a:p>
          <a:p>
            <a:pPr>
              <a:buFont typeface="Arial"/>
              <a:buChar char="•"/>
            </a:pPr>
            <a:r>
              <a:rPr lang="en-US" dirty="0" smtClean="0">
                <a:solidFill>
                  <a:schemeClr val="tx1"/>
                </a:solidFill>
              </a:rPr>
              <a:t>Had a few customers, but nothing much happened until she met </a:t>
            </a:r>
            <a:r>
              <a:rPr lang="en-US" dirty="0" err="1" smtClean="0">
                <a:solidFill>
                  <a:schemeClr val="tx1"/>
                </a:solidFill>
              </a:rPr>
              <a:t>Moyra</a:t>
            </a:r>
            <a:r>
              <a:rPr lang="en-US" dirty="0" smtClean="0">
                <a:solidFill>
                  <a:schemeClr val="tx1"/>
                </a:solidFill>
              </a:rPr>
              <a:t>.</a:t>
            </a:r>
          </a:p>
          <a:p>
            <a:pPr>
              <a:buFont typeface="Arial"/>
              <a:buChar char="•"/>
            </a:pPr>
            <a:r>
              <a:rPr lang="en-US" dirty="0" smtClean="0">
                <a:solidFill>
                  <a:schemeClr val="tx1"/>
                </a:solidFill>
              </a:rPr>
              <a:t>Who invited her repeatedly to events but Harper wasn’t ready to become a Director until she had a baby and wanted to stay home with her. Now she had a reason.  </a:t>
            </a:r>
            <a:endParaRPr lang="en-US" sz="2000" dirty="0"/>
          </a:p>
        </p:txBody>
      </p:sp>
      <p:sp>
        <p:nvSpPr>
          <p:cNvPr id="2" name="Title 1"/>
          <p:cNvSpPr>
            <a:spLocks noGrp="1"/>
          </p:cNvSpPr>
          <p:nvPr>
            <p:ph type="title"/>
          </p:nvPr>
        </p:nvSpPr>
        <p:spPr>
          <a:xfrm>
            <a:off x="338667" y="203200"/>
            <a:ext cx="8229600" cy="1100665"/>
          </a:xfrm>
          <a:ln>
            <a:solidFill>
              <a:schemeClr val="accent5">
                <a:lumMod val="75000"/>
              </a:schemeClr>
            </a:solidFill>
          </a:ln>
        </p:spPr>
        <p:txBody>
          <a:bodyPr>
            <a:normAutofit fontScale="90000"/>
          </a:bodyPr>
          <a:lstStyle/>
          <a:p>
            <a:r>
              <a:rPr lang="en-US" sz="2800" dirty="0" smtClean="0"/>
              <a:t>Harper </a:t>
            </a:r>
            <a:r>
              <a:rPr lang="en-US" sz="2800" dirty="0"/>
              <a:t>Guerra -- 													 Learned about Shaklee at a Vendor Fair at a Health </a:t>
            </a:r>
            <a:r>
              <a:rPr lang="en-US" sz="2800" dirty="0" smtClean="0"/>
              <a:t>Club</a:t>
            </a:r>
            <a:endParaRPr lang="en-US" sz="2800" dirty="0"/>
          </a:p>
        </p:txBody>
      </p:sp>
      <p:pic>
        <p:nvPicPr>
          <p:cNvPr id="4" name="Shape 128"/>
          <p:cNvPicPr preferRelativeResize="0"/>
          <p:nvPr/>
        </p:nvPicPr>
        <p:blipFill rotWithShape="1">
          <a:blip r:embed="rId2">
            <a:alphaModFix/>
          </a:blip>
          <a:srcRect/>
          <a:stretch/>
        </p:blipFill>
        <p:spPr>
          <a:xfrm>
            <a:off x="7924800" y="967054"/>
            <a:ext cx="980700" cy="1405200"/>
          </a:xfrm>
          <a:prstGeom prst="rect">
            <a:avLst/>
          </a:prstGeom>
          <a:noFill/>
          <a:ln>
            <a:noFill/>
          </a:ln>
        </p:spPr>
      </p:pic>
    </p:spTree>
    <p:extLst>
      <p:ext uri="{BB962C8B-B14F-4D97-AF65-F5344CB8AC3E}">
        <p14:creationId xmlns:p14="http://schemas.microsoft.com/office/powerpoint/2010/main" val="559292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659466" y="980023"/>
            <a:ext cx="6129867" cy="2734073"/>
          </a:xfrm>
          <a:ln>
            <a:solidFill>
              <a:schemeClr val="accent5">
                <a:lumMod val="75000"/>
              </a:schemeClr>
            </a:solidFill>
          </a:ln>
        </p:spPr>
        <p:txBody>
          <a:bodyPr>
            <a:normAutofit/>
          </a:bodyPr>
          <a:lstStyle/>
          <a:p>
            <a:pPr marL="0" indent="0">
              <a:buNone/>
            </a:pPr>
            <a:r>
              <a:rPr lang="en-US" sz="4000" dirty="0" smtClean="0">
                <a:solidFill>
                  <a:schemeClr val="tx1"/>
                </a:solidFill>
              </a:rPr>
              <a:t>Lesson 1 –</a:t>
            </a:r>
          </a:p>
          <a:p>
            <a:pPr marL="0" indent="0" algn="ctr">
              <a:buNone/>
            </a:pPr>
            <a:r>
              <a:rPr lang="en-US" sz="4000" dirty="0" smtClean="0">
                <a:solidFill>
                  <a:schemeClr val="tx1"/>
                </a:solidFill>
              </a:rPr>
              <a:t>Stay </a:t>
            </a:r>
            <a:r>
              <a:rPr lang="en-US" sz="4000" dirty="0">
                <a:solidFill>
                  <a:schemeClr val="tx1"/>
                </a:solidFill>
              </a:rPr>
              <a:t>connected </a:t>
            </a:r>
            <a:endParaRPr lang="en-US" sz="4000" dirty="0" smtClean="0">
              <a:solidFill>
                <a:schemeClr val="tx1"/>
              </a:solidFill>
            </a:endParaRPr>
          </a:p>
          <a:p>
            <a:pPr marL="0" indent="0" algn="ctr">
              <a:buNone/>
            </a:pPr>
            <a:r>
              <a:rPr lang="en-US" sz="4000" dirty="0" smtClean="0">
                <a:solidFill>
                  <a:schemeClr val="tx1"/>
                </a:solidFill>
              </a:rPr>
              <a:t>until </a:t>
            </a:r>
            <a:r>
              <a:rPr lang="en-US" sz="4000" dirty="0">
                <a:solidFill>
                  <a:schemeClr val="tx1"/>
                </a:solidFill>
              </a:rPr>
              <a:t>the time is </a:t>
            </a:r>
            <a:r>
              <a:rPr lang="en-US" sz="4000" dirty="0" smtClean="0">
                <a:solidFill>
                  <a:schemeClr val="tx1"/>
                </a:solidFill>
              </a:rPr>
              <a:t>right.</a:t>
            </a:r>
            <a:endParaRPr lang="en-US" sz="4000" dirty="0">
              <a:solidFill>
                <a:schemeClr val="tx1"/>
              </a:solidFill>
            </a:endParaRPr>
          </a:p>
          <a:p>
            <a:pPr>
              <a:buFont typeface="Arial"/>
              <a:buChar char="•"/>
            </a:pPr>
            <a:endParaRPr lang="en-US" sz="3600" b="1" dirty="0">
              <a:solidFill>
                <a:schemeClr val="tx1"/>
              </a:solidFill>
            </a:endParaRPr>
          </a:p>
          <a:p>
            <a:endParaRPr lang="en-US" sz="3600" dirty="0"/>
          </a:p>
        </p:txBody>
      </p:sp>
      <p:sp>
        <p:nvSpPr>
          <p:cNvPr id="4" name="TextBox 3"/>
          <p:cNvSpPr txBox="1"/>
          <p:nvPr/>
        </p:nvSpPr>
        <p:spPr>
          <a:xfrm>
            <a:off x="6976532" y="3962400"/>
            <a:ext cx="2015067" cy="369332"/>
          </a:xfrm>
          <a:prstGeom prst="rect">
            <a:avLst/>
          </a:prstGeom>
          <a:noFill/>
        </p:spPr>
        <p:txBody>
          <a:bodyPr wrap="square" rtlCol="0">
            <a:spAutoFit/>
          </a:bodyPr>
          <a:lstStyle/>
          <a:p>
            <a:r>
              <a:rPr lang="en-US" dirty="0" smtClean="0"/>
              <a:t>Becky</a:t>
            </a:r>
            <a:endParaRPr lang="en-US" dirty="0"/>
          </a:p>
        </p:txBody>
      </p:sp>
    </p:spTree>
    <p:extLst>
      <p:ext uri="{BB962C8B-B14F-4D97-AF65-F5344CB8AC3E}">
        <p14:creationId xmlns:p14="http://schemas.microsoft.com/office/powerpoint/2010/main" val="2806362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83733"/>
            <a:ext cx="8229600" cy="3510897"/>
          </a:xfrm>
        </p:spPr>
        <p:txBody>
          <a:bodyPr>
            <a:normAutofit/>
          </a:bodyPr>
          <a:lstStyle/>
          <a:p>
            <a:r>
              <a:rPr lang="en-US" sz="2400" dirty="0" smtClean="0">
                <a:solidFill>
                  <a:schemeClr val="tx1"/>
                </a:solidFill>
              </a:rPr>
              <a:t>Attended January Conference .. Learned about dreams and goals and had new thinking  .. Speaker   Rick Seymour</a:t>
            </a:r>
          </a:p>
          <a:p>
            <a:r>
              <a:rPr lang="en-US" sz="2400" dirty="0" smtClean="0">
                <a:solidFill>
                  <a:schemeClr val="tx1"/>
                </a:solidFill>
              </a:rPr>
              <a:t>New vision for possibilities for her life and began dream boards and creating a plan to make $2000/ month.</a:t>
            </a:r>
          </a:p>
          <a:p>
            <a:r>
              <a:rPr lang="en-US" sz="2400" dirty="0" smtClean="0">
                <a:solidFill>
                  <a:schemeClr val="tx1"/>
                </a:solidFill>
              </a:rPr>
              <a:t>She started making friends.. Learning about others rather than talking about myself .. Asking questions .. </a:t>
            </a:r>
          </a:p>
          <a:p>
            <a:r>
              <a:rPr lang="en-US" sz="2400" dirty="0" smtClean="0">
                <a:solidFill>
                  <a:schemeClr val="tx1"/>
                </a:solidFill>
              </a:rPr>
              <a:t>As a result – KATIE !  						harper</a:t>
            </a:r>
            <a:endParaRPr lang="en-US" sz="2400" dirty="0">
              <a:solidFill>
                <a:schemeClr val="tx1"/>
              </a:solidFill>
            </a:endParaRPr>
          </a:p>
        </p:txBody>
      </p:sp>
      <p:sp>
        <p:nvSpPr>
          <p:cNvPr id="3" name="Title 2"/>
          <p:cNvSpPr>
            <a:spLocks noGrp="1"/>
          </p:cNvSpPr>
          <p:nvPr>
            <p:ph type="title"/>
          </p:nvPr>
        </p:nvSpPr>
        <p:spPr>
          <a:xfrm>
            <a:off x="457200" y="388278"/>
            <a:ext cx="6587067" cy="491463"/>
          </a:xfrm>
        </p:spPr>
        <p:txBody>
          <a:bodyPr>
            <a:normAutofit fontScale="90000"/>
          </a:bodyPr>
          <a:lstStyle/>
          <a:p>
            <a:r>
              <a:rPr lang="en-US" sz="3600" dirty="0" smtClean="0"/>
              <a:t>Jan </a:t>
            </a:r>
            <a:r>
              <a:rPr lang="en-US" sz="3600" dirty="0"/>
              <a:t>2012 had a new thinking </a:t>
            </a:r>
          </a:p>
        </p:txBody>
      </p:sp>
    </p:spTree>
    <p:extLst>
      <p:ext uri="{BB962C8B-B14F-4D97-AF65-F5344CB8AC3E}">
        <p14:creationId xmlns:p14="http://schemas.microsoft.com/office/powerpoint/2010/main" val="570430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05467" y="1016001"/>
            <a:ext cx="6485466" cy="3674532"/>
          </a:xfrm>
        </p:spPr>
        <p:txBody>
          <a:bodyPr>
            <a:normAutofit fontScale="92500" lnSpcReduction="10000"/>
          </a:bodyPr>
          <a:lstStyle/>
          <a:p>
            <a:pPr marL="0" indent="0">
              <a:buNone/>
            </a:pPr>
            <a:r>
              <a:rPr lang="en-US" sz="3200" dirty="0">
                <a:solidFill>
                  <a:schemeClr val="tx1"/>
                </a:solidFill>
              </a:rPr>
              <a:t>“You can make more friends in two months by becoming interested in other people </a:t>
            </a:r>
            <a:r>
              <a:rPr lang="is-IS" sz="3200" dirty="0" smtClean="0">
                <a:solidFill>
                  <a:schemeClr val="tx1"/>
                </a:solidFill>
              </a:rPr>
              <a:t>…</a:t>
            </a:r>
          </a:p>
          <a:p>
            <a:pPr marL="0" indent="0">
              <a:buNone/>
            </a:pPr>
            <a:r>
              <a:rPr lang="en-US" sz="3200" dirty="0" smtClean="0">
                <a:solidFill>
                  <a:schemeClr val="tx1"/>
                </a:solidFill>
              </a:rPr>
              <a:t>than </a:t>
            </a:r>
            <a:r>
              <a:rPr lang="en-US" sz="3200" dirty="0">
                <a:solidFill>
                  <a:schemeClr val="tx1"/>
                </a:solidFill>
              </a:rPr>
              <a:t>you can in two years by trying to get other people interested in you.” </a:t>
            </a:r>
            <a:endParaRPr lang="en-US" sz="3200" dirty="0" smtClean="0">
              <a:solidFill>
                <a:schemeClr val="tx1"/>
              </a:solidFill>
            </a:endParaRPr>
          </a:p>
          <a:p>
            <a:pPr marL="0" indent="0">
              <a:buNone/>
            </a:pPr>
            <a:r>
              <a:rPr lang="en-US" sz="3200" dirty="0">
                <a:solidFill>
                  <a:schemeClr val="tx1"/>
                </a:solidFill>
              </a:rPr>
              <a:t/>
            </a:r>
            <a:br>
              <a:rPr lang="en-US" sz="3200" dirty="0">
                <a:solidFill>
                  <a:schemeClr val="tx1"/>
                </a:solidFill>
              </a:rPr>
            </a:br>
            <a:r>
              <a:rPr lang="en-US" dirty="0"/>
              <a:t>― </a:t>
            </a:r>
            <a:r>
              <a:rPr lang="en-US" b="1" dirty="0">
                <a:hlinkClick r:id="rId2"/>
              </a:rPr>
              <a:t>Dale Carnegie</a:t>
            </a:r>
            <a:r>
              <a:rPr lang="en-US" dirty="0"/>
              <a:t>, </a:t>
            </a:r>
            <a:r>
              <a:rPr lang="en-US" b="1" dirty="0">
                <a:hlinkClick r:id="rId3"/>
              </a:rPr>
              <a:t>How to Win Friends and Influence People</a:t>
            </a:r>
            <a:endParaRPr lang="en-US" dirty="0"/>
          </a:p>
          <a:p>
            <a:pPr marL="0" indent="0">
              <a:buNone/>
            </a:pPr>
            <a:r>
              <a:rPr lang="en-US" dirty="0"/>
              <a:t/>
            </a:r>
            <a:br>
              <a:rPr lang="en-US" dirty="0"/>
            </a:br>
            <a:endParaRPr lang="en-US" dirty="0"/>
          </a:p>
          <a:p>
            <a:endParaRPr lang="en-US" dirty="0"/>
          </a:p>
        </p:txBody>
      </p:sp>
      <p:sp>
        <p:nvSpPr>
          <p:cNvPr id="4" name="TextBox 3"/>
          <p:cNvSpPr txBox="1"/>
          <p:nvPr/>
        </p:nvSpPr>
        <p:spPr>
          <a:xfrm>
            <a:off x="7890933" y="3166533"/>
            <a:ext cx="914400" cy="369332"/>
          </a:xfrm>
          <a:prstGeom prst="rect">
            <a:avLst/>
          </a:prstGeom>
          <a:noFill/>
        </p:spPr>
        <p:txBody>
          <a:bodyPr wrap="square" rtlCol="0">
            <a:spAutoFit/>
          </a:bodyPr>
          <a:lstStyle/>
          <a:p>
            <a:r>
              <a:rPr lang="en-US" dirty="0" smtClean="0"/>
              <a:t>harper</a:t>
            </a:r>
            <a:endParaRPr lang="en-US" dirty="0"/>
          </a:p>
        </p:txBody>
      </p:sp>
    </p:spTree>
    <p:extLst>
      <p:ext uri="{BB962C8B-B14F-4D97-AF65-F5344CB8AC3E}">
        <p14:creationId xmlns:p14="http://schemas.microsoft.com/office/powerpoint/2010/main" val="15780645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17600"/>
            <a:ext cx="8229600" cy="3809999"/>
          </a:xfrm>
        </p:spPr>
        <p:txBody>
          <a:bodyPr>
            <a:normAutofit lnSpcReduction="10000"/>
          </a:bodyPr>
          <a:lstStyle/>
          <a:p>
            <a:r>
              <a:rPr lang="en-US" sz="2000" dirty="0" smtClean="0">
                <a:solidFill>
                  <a:schemeClr val="tx1"/>
                </a:solidFill>
              </a:rPr>
              <a:t>Harper asked her questions to get to know her.</a:t>
            </a:r>
          </a:p>
          <a:p>
            <a:r>
              <a:rPr lang="en-US" sz="2000" dirty="0" smtClean="0">
                <a:solidFill>
                  <a:schemeClr val="tx1"/>
                </a:solidFill>
              </a:rPr>
              <a:t>Before long, they were talking about losing baby weight ! &amp; allergies</a:t>
            </a:r>
          </a:p>
          <a:p>
            <a:r>
              <a:rPr lang="en-US" sz="2000" dirty="0" smtClean="0">
                <a:solidFill>
                  <a:schemeClr val="tx1"/>
                </a:solidFill>
              </a:rPr>
              <a:t>Harper mentioned she had a home business in wellness .</a:t>
            </a:r>
          </a:p>
          <a:p>
            <a:r>
              <a:rPr lang="en-US" sz="2000" dirty="0" smtClean="0">
                <a:solidFill>
                  <a:schemeClr val="tx1"/>
                </a:solidFill>
              </a:rPr>
              <a:t>When Harper got home, she invited Katie to be as “ friend” on Face Book</a:t>
            </a:r>
          </a:p>
          <a:p>
            <a:r>
              <a:rPr lang="en-US" sz="2000" dirty="0" smtClean="0">
                <a:solidFill>
                  <a:schemeClr val="tx1"/>
                </a:solidFill>
              </a:rPr>
              <a:t>Katie saw her posts about family health .</a:t>
            </a:r>
          </a:p>
          <a:p>
            <a:r>
              <a:rPr lang="en-US" sz="2000" dirty="0" smtClean="0">
                <a:solidFill>
                  <a:schemeClr val="tx1"/>
                </a:solidFill>
              </a:rPr>
              <a:t>Harper invited her to a customer appreciation event, with a PERSONAL invitation . And asked permission “ would you like an invitation”.</a:t>
            </a:r>
          </a:p>
          <a:p>
            <a:r>
              <a:rPr lang="en-US" sz="2000" dirty="0" smtClean="0">
                <a:solidFill>
                  <a:schemeClr val="tx1"/>
                </a:solidFill>
              </a:rPr>
              <a:t>At the in-home Katie filled out an  “ interest sheet” and checked the box ..  “interested in earning money from home.”</a:t>
            </a:r>
          </a:p>
          <a:p>
            <a:r>
              <a:rPr lang="en-US" sz="2000" dirty="0" smtClean="0">
                <a:solidFill>
                  <a:schemeClr val="tx1"/>
                </a:solidFill>
              </a:rPr>
              <a:t>Harper and </a:t>
            </a:r>
            <a:r>
              <a:rPr lang="en-US" sz="2000" dirty="0" err="1" smtClean="0">
                <a:solidFill>
                  <a:schemeClr val="tx1"/>
                </a:solidFill>
              </a:rPr>
              <a:t>Moyra</a:t>
            </a:r>
            <a:r>
              <a:rPr lang="en-US" sz="2000" dirty="0" smtClean="0">
                <a:solidFill>
                  <a:schemeClr val="tx1"/>
                </a:solidFill>
              </a:rPr>
              <a:t> said to her ..  “ Teachers do very well in our business. It is primarily a teaching and training position.”            </a:t>
            </a:r>
            <a:r>
              <a:rPr lang="en-US" sz="2000" dirty="0" err="1" smtClean="0">
                <a:solidFill>
                  <a:schemeClr val="tx1"/>
                </a:solidFill>
              </a:rPr>
              <a:t>katie</a:t>
            </a:r>
            <a:endParaRPr lang="en-US" sz="2000" dirty="0">
              <a:solidFill>
                <a:schemeClr val="tx1"/>
              </a:solidFill>
            </a:endParaRPr>
          </a:p>
        </p:txBody>
      </p:sp>
      <p:sp>
        <p:nvSpPr>
          <p:cNvPr id="2" name="Title 1"/>
          <p:cNvSpPr>
            <a:spLocks noGrp="1"/>
          </p:cNvSpPr>
          <p:nvPr>
            <p:ph type="title"/>
          </p:nvPr>
        </p:nvSpPr>
        <p:spPr>
          <a:xfrm>
            <a:off x="457200" y="383779"/>
            <a:ext cx="8229600" cy="857250"/>
          </a:xfrm>
        </p:spPr>
        <p:txBody>
          <a:bodyPr>
            <a:normAutofit/>
          </a:bodyPr>
          <a:lstStyle/>
          <a:p>
            <a:r>
              <a:rPr lang="en-US" sz="2400" dirty="0" smtClean="0"/>
              <a:t>Katie Met Harper at a Baby Shower</a:t>
            </a:r>
            <a:endParaRPr lang="en-US" sz="2400" dirty="0"/>
          </a:p>
        </p:txBody>
      </p:sp>
    </p:spTree>
    <p:extLst>
      <p:ext uri="{BB962C8B-B14F-4D97-AF65-F5344CB8AC3E}">
        <p14:creationId xmlns:p14="http://schemas.microsoft.com/office/powerpoint/2010/main" val="17604994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2641599" cy="857250"/>
          </a:xfrm>
          <a:ln>
            <a:solidFill>
              <a:schemeClr val="accent5">
                <a:lumMod val="75000"/>
              </a:schemeClr>
            </a:solidFill>
          </a:ln>
        </p:spPr>
        <p:txBody>
          <a:bodyPr>
            <a:normAutofit/>
          </a:bodyPr>
          <a:lstStyle/>
          <a:p>
            <a:r>
              <a:rPr lang="en-US" sz="3200" dirty="0" smtClean="0"/>
              <a:t>Lesson  # 2!!!</a:t>
            </a:r>
            <a:endParaRPr lang="en-US" sz="3200" dirty="0"/>
          </a:p>
        </p:txBody>
      </p:sp>
      <p:sp>
        <p:nvSpPr>
          <p:cNvPr id="3" name="Content Placeholder 2"/>
          <p:cNvSpPr>
            <a:spLocks noGrp="1"/>
          </p:cNvSpPr>
          <p:nvPr>
            <p:ph idx="1"/>
          </p:nvPr>
        </p:nvSpPr>
        <p:spPr>
          <a:xfrm>
            <a:off x="457201" y="1063229"/>
            <a:ext cx="8229600" cy="1424516"/>
          </a:xfrm>
        </p:spPr>
        <p:txBody>
          <a:bodyPr>
            <a:normAutofit/>
          </a:bodyPr>
          <a:lstStyle/>
          <a:p>
            <a:pPr marL="0" indent="0">
              <a:buNone/>
            </a:pPr>
            <a:r>
              <a:rPr lang="en-US" sz="2400" dirty="0" smtClean="0"/>
              <a:t>Katie had been looking for something to earn additional income after </a:t>
            </a:r>
            <a:r>
              <a:rPr lang="en-US" sz="2400" dirty="0" err="1" smtClean="0"/>
              <a:t>Malayna</a:t>
            </a:r>
            <a:r>
              <a:rPr lang="en-US" sz="2400" dirty="0" smtClean="0"/>
              <a:t> was born</a:t>
            </a:r>
            <a:r>
              <a:rPr lang="is-IS" sz="2400" dirty="0" smtClean="0"/>
              <a:t>… maybe tutoring...maybe something at night after Sam was home..              harper</a:t>
            </a:r>
          </a:p>
        </p:txBody>
      </p:sp>
      <p:sp>
        <p:nvSpPr>
          <p:cNvPr id="4" name="Rectangle 3"/>
          <p:cNvSpPr/>
          <p:nvPr/>
        </p:nvSpPr>
        <p:spPr>
          <a:xfrm>
            <a:off x="1964266" y="2428280"/>
            <a:ext cx="5638800" cy="1384995"/>
          </a:xfrm>
          <a:prstGeom prst="rect">
            <a:avLst/>
          </a:prstGeom>
          <a:ln>
            <a:solidFill>
              <a:schemeClr val="accent5">
                <a:lumMod val="75000"/>
              </a:schemeClr>
            </a:solidFill>
          </a:ln>
        </p:spPr>
        <p:txBody>
          <a:bodyPr wrap="square">
            <a:spAutoFit/>
          </a:bodyPr>
          <a:lstStyle/>
          <a:p>
            <a:pPr algn="ctr"/>
            <a:r>
              <a:rPr lang="en-US" sz="2800" dirty="0"/>
              <a:t>I</a:t>
            </a:r>
            <a:r>
              <a:rPr lang="is-IS" sz="2800" dirty="0"/>
              <a:t>n other words .. </a:t>
            </a:r>
          </a:p>
          <a:p>
            <a:pPr algn="ctr"/>
            <a:r>
              <a:rPr lang="en-US" sz="2800" dirty="0"/>
              <a:t>S</a:t>
            </a:r>
            <a:r>
              <a:rPr lang="is-IS" sz="2800" dirty="0"/>
              <a:t>he was looking for something .. </a:t>
            </a:r>
          </a:p>
          <a:p>
            <a:pPr algn="ctr"/>
            <a:r>
              <a:rPr lang="is-IS" sz="2800" dirty="0"/>
              <a:t>She just </a:t>
            </a:r>
            <a:r>
              <a:rPr lang="is-IS" sz="2800" dirty="0" smtClean="0"/>
              <a:t>didn’t </a:t>
            </a:r>
            <a:r>
              <a:rPr lang="is-IS" sz="2800" dirty="0"/>
              <a:t>know it was Shaklee</a:t>
            </a:r>
            <a:endParaRPr lang="en-US" sz="2800" dirty="0"/>
          </a:p>
        </p:txBody>
      </p:sp>
      <p:sp>
        <p:nvSpPr>
          <p:cNvPr id="5" name="TextBox 4"/>
          <p:cNvSpPr txBox="1"/>
          <p:nvPr/>
        </p:nvSpPr>
        <p:spPr>
          <a:xfrm>
            <a:off x="1422401" y="4000732"/>
            <a:ext cx="5723466" cy="830997"/>
          </a:xfrm>
          <a:prstGeom prst="rect">
            <a:avLst/>
          </a:prstGeom>
          <a:noFill/>
        </p:spPr>
        <p:txBody>
          <a:bodyPr wrap="square" rtlCol="0">
            <a:spAutoFit/>
          </a:bodyPr>
          <a:lstStyle/>
          <a:p>
            <a:r>
              <a:rPr lang="en-US" sz="2400" dirty="0" smtClean="0"/>
              <a:t>This is a great story to share with others</a:t>
            </a:r>
          </a:p>
          <a:p>
            <a:r>
              <a:rPr lang="en-US" sz="2400" dirty="0" smtClean="0"/>
              <a:t> </a:t>
            </a:r>
            <a:endParaRPr lang="en-US" sz="2400" dirty="0"/>
          </a:p>
        </p:txBody>
      </p:sp>
    </p:spTree>
    <p:extLst>
      <p:ext uri="{BB962C8B-B14F-4D97-AF65-F5344CB8AC3E}">
        <p14:creationId xmlns:p14="http://schemas.microsoft.com/office/powerpoint/2010/main" val="1565393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49867"/>
            <a:ext cx="8229600" cy="3759200"/>
          </a:xfrm>
        </p:spPr>
        <p:txBody>
          <a:bodyPr>
            <a:normAutofit lnSpcReduction="10000"/>
          </a:bodyPr>
          <a:lstStyle/>
          <a:p>
            <a:pPr marL="0" indent="0">
              <a:buNone/>
            </a:pPr>
            <a:r>
              <a:rPr lang="en-US" dirty="0"/>
              <a:t>“</a:t>
            </a:r>
            <a:r>
              <a:rPr lang="en-US" sz="2400" dirty="0">
                <a:solidFill>
                  <a:schemeClr val="tx1"/>
                </a:solidFill>
              </a:rPr>
              <a:t>Personally I am very fond of strawberries and cream, but I have found that for some strange reason, fish prefer worms</a:t>
            </a:r>
            <a:r>
              <a:rPr lang="en-US" sz="2400" dirty="0" smtClean="0">
                <a:solidFill>
                  <a:schemeClr val="tx1"/>
                </a:solidFill>
              </a:rPr>
              <a:t>.</a:t>
            </a:r>
          </a:p>
          <a:p>
            <a:pPr marL="0" indent="0">
              <a:buNone/>
            </a:pPr>
            <a:r>
              <a:rPr lang="en-US" sz="2400" dirty="0" smtClean="0">
                <a:solidFill>
                  <a:schemeClr val="tx1"/>
                </a:solidFill>
              </a:rPr>
              <a:t> </a:t>
            </a:r>
            <a:r>
              <a:rPr lang="en-US" sz="2400" dirty="0">
                <a:solidFill>
                  <a:schemeClr val="tx1"/>
                </a:solidFill>
              </a:rPr>
              <a:t>So when I went fishing, I didn’t think about what I wanted</a:t>
            </a:r>
            <a:r>
              <a:rPr lang="en-US" sz="2400" dirty="0" smtClean="0">
                <a:solidFill>
                  <a:schemeClr val="tx1"/>
                </a:solidFill>
              </a:rPr>
              <a:t>.</a:t>
            </a:r>
          </a:p>
          <a:p>
            <a:pPr marL="0" indent="0">
              <a:buNone/>
            </a:pPr>
            <a:r>
              <a:rPr lang="en-US" sz="2400" dirty="0" smtClean="0">
                <a:solidFill>
                  <a:schemeClr val="tx1"/>
                </a:solidFill>
              </a:rPr>
              <a:t> </a:t>
            </a:r>
            <a:r>
              <a:rPr lang="en-US" sz="2400" dirty="0">
                <a:solidFill>
                  <a:schemeClr val="tx1"/>
                </a:solidFill>
              </a:rPr>
              <a:t>I thought about what they wanted. I didn't bait the hook with strawberries and cream. </a:t>
            </a:r>
            <a:endParaRPr lang="en-US" sz="2400" dirty="0" smtClean="0">
              <a:solidFill>
                <a:schemeClr val="tx1"/>
              </a:solidFill>
            </a:endParaRPr>
          </a:p>
          <a:p>
            <a:pPr marL="0" indent="0">
              <a:buNone/>
            </a:pPr>
            <a:r>
              <a:rPr lang="en-US" sz="2400" dirty="0" smtClean="0">
                <a:solidFill>
                  <a:schemeClr val="tx1"/>
                </a:solidFill>
              </a:rPr>
              <a:t>Rather</a:t>
            </a:r>
            <a:r>
              <a:rPr lang="en-US" sz="2400" dirty="0">
                <a:solidFill>
                  <a:schemeClr val="tx1"/>
                </a:solidFill>
              </a:rPr>
              <a:t>, I dangled a worm or grasshopper in front of the fish and said: "Wouldn't you like to have that?"</a:t>
            </a:r>
            <a:br>
              <a:rPr lang="en-US" sz="2400" dirty="0">
                <a:solidFill>
                  <a:schemeClr val="tx1"/>
                </a:solidFill>
              </a:rPr>
            </a:br>
            <a:r>
              <a:rPr lang="en-US" sz="2400" dirty="0">
                <a:solidFill>
                  <a:schemeClr val="tx1"/>
                </a:solidFill>
              </a:rPr>
              <a:t>Why not use the same common sense when fishing for people?” </a:t>
            </a:r>
            <a:br>
              <a:rPr lang="en-US" sz="2400" dirty="0">
                <a:solidFill>
                  <a:schemeClr val="tx1"/>
                </a:solidFill>
              </a:rPr>
            </a:br>
            <a:r>
              <a:rPr lang="en-US" sz="2400" dirty="0">
                <a:solidFill>
                  <a:schemeClr val="tx1"/>
                </a:solidFill>
              </a:rPr>
              <a:t>― </a:t>
            </a:r>
            <a:r>
              <a:rPr lang="en-US" sz="2400" b="1" dirty="0">
                <a:solidFill>
                  <a:schemeClr val="tx1"/>
                </a:solidFill>
                <a:hlinkClick r:id="rId2"/>
              </a:rPr>
              <a:t>Dale Carnegie</a:t>
            </a:r>
            <a:r>
              <a:rPr lang="en-US" sz="2400" dirty="0">
                <a:solidFill>
                  <a:schemeClr val="tx1"/>
                </a:solidFill>
              </a:rPr>
              <a:t>, </a:t>
            </a:r>
            <a:r>
              <a:rPr lang="en-US" sz="2400" b="1" dirty="0">
                <a:solidFill>
                  <a:schemeClr val="tx1"/>
                </a:solidFill>
              </a:rPr>
              <a:t>How to Win Friends and Influence </a:t>
            </a:r>
            <a:r>
              <a:rPr lang="en-US" sz="2400" b="1" dirty="0" smtClean="0">
                <a:solidFill>
                  <a:schemeClr val="tx1"/>
                </a:solidFill>
              </a:rPr>
              <a:t>Peo</a:t>
            </a:r>
            <a:r>
              <a:rPr lang="en-US" sz="2600" b="1" dirty="0" smtClean="0">
                <a:solidFill>
                  <a:schemeClr val="tx1"/>
                </a:solidFill>
              </a:rPr>
              <a:t>ple </a:t>
            </a:r>
            <a:r>
              <a:rPr lang="en-US" dirty="0" smtClean="0">
                <a:solidFill>
                  <a:schemeClr val="tx1"/>
                </a:solidFill>
              </a:rPr>
              <a:t>   </a:t>
            </a:r>
            <a:r>
              <a:rPr lang="en-US" dirty="0" smtClean="0"/>
              <a:t>   harper</a:t>
            </a:r>
            <a:endParaRPr lang="en-US" dirty="0"/>
          </a:p>
        </p:txBody>
      </p:sp>
      <p:sp>
        <p:nvSpPr>
          <p:cNvPr id="3" name="Title 2"/>
          <p:cNvSpPr>
            <a:spLocks noGrp="1"/>
          </p:cNvSpPr>
          <p:nvPr>
            <p:ph type="title"/>
          </p:nvPr>
        </p:nvSpPr>
        <p:spPr>
          <a:xfrm>
            <a:off x="457200" y="383779"/>
            <a:ext cx="8229600" cy="666088"/>
          </a:xfrm>
        </p:spPr>
        <p:txBody>
          <a:bodyPr>
            <a:normAutofit/>
          </a:bodyPr>
          <a:lstStyle/>
          <a:p>
            <a:r>
              <a:rPr lang="en-US" sz="2400" dirty="0" smtClean="0"/>
              <a:t>Quote Dale Carnegie</a:t>
            </a:r>
            <a:endParaRPr lang="en-US" sz="2400" dirty="0"/>
          </a:p>
        </p:txBody>
      </p:sp>
    </p:spTree>
    <p:extLst>
      <p:ext uri="{BB962C8B-B14F-4D97-AF65-F5344CB8AC3E}">
        <p14:creationId xmlns:p14="http://schemas.microsoft.com/office/powerpoint/2010/main" val="11965432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1"/>
            <a:ext cx="8229600" cy="3223030"/>
          </a:xfrm>
        </p:spPr>
        <p:txBody>
          <a:bodyPr>
            <a:normAutofit lnSpcReduction="10000"/>
          </a:bodyPr>
          <a:lstStyle/>
          <a:p>
            <a:pPr marL="0" indent="0">
              <a:buNone/>
            </a:pPr>
            <a:r>
              <a:rPr lang="en-US" sz="2400" dirty="0" smtClean="0">
                <a:solidFill>
                  <a:schemeClr val="tx1"/>
                </a:solidFill>
              </a:rPr>
              <a:t>“ </a:t>
            </a:r>
            <a:r>
              <a:rPr lang="en-US" sz="2000" dirty="0" smtClean="0">
                <a:solidFill>
                  <a:schemeClr val="tx1"/>
                </a:solidFill>
              </a:rPr>
              <a:t>I heard one of my colleagues, a former science teacher with a toddler,  	share her story recently. </a:t>
            </a:r>
            <a:r>
              <a:rPr lang="en-US" sz="2000" dirty="0">
                <a:solidFill>
                  <a:schemeClr val="tx1"/>
                </a:solidFill>
              </a:rPr>
              <a:t> </a:t>
            </a:r>
            <a:endParaRPr lang="en-US" sz="2000" dirty="0" smtClean="0">
              <a:solidFill>
                <a:schemeClr val="tx1"/>
              </a:solidFill>
            </a:endParaRPr>
          </a:p>
          <a:p>
            <a:pPr marL="0" indent="0">
              <a:buNone/>
            </a:pPr>
            <a:r>
              <a:rPr lang="en-US" sz="2000" dirty="0" smtClean="0">
                <a:solidFill>
                  <a:schemeClr val="tx1"/>
                </a:solidFill>
              </a:rPr>
              <a:t>	She said ‘ I was looking for something to earn money from home so I could be home with May .. I just didn’t know it was Shaklee .”</a:t>
            </a:r>
          </a:p>
          <a:p>
            <a:pPr marL="0" indent="0">
              <a:buNone/>
            </a:pPr>
            <a:r>
              <a:rPr lang="en-US" sz="2000" dirty="0" smtClean="0">
                <a:solidFill>
                  <a:schemeClr val="tx1"/>
                </a:solidFill>
              </a:rPr>
              <a:t>	When I heard that ..  I realized how important it is for me to let my friends  and customers know about that business side of Shaklee .. which has been such a perfect fit for me .. and my friend Katie .. In case you or someone you know is also” looking for something”.. and Shaklee just might be it . </a:t>
            </a:r>
          </a:p>
          <a:p>
            <a:pPr marL="0" indent="0">
              <a:buNone/>
            </a:pPr>
            <a:r>
              <a:rPr lang="en-US" sz="2000" dirty="0">
                <a:solidFill>
                  <a:schemeClr val="tx1"/>
                </a:solidFill>
              </a:rPr>
              <a:t>	</a:t>
            </a:r>
            <a:r>
              <a:rPr lang="en-US" sz="2000" dirty="0" smtClean="0">
                <a:solidFill>
                  <a:schemeClr val="tx1"/>
                </a:solidFill>
              </a:rPr>
              <a:t> And by the way, Katie now makes over $4500/ month part-time .. Much more than she did working full-time as a teacher. “         harper</a:t>
            </a:r>
            <a:endParaRPr lang="en-US" sz="2000" dirty="0">
              <a:solidFill>
                <a:schemeClr val="tx1"/>
              </a:solidFill>
            </a:endParaRPr>
          </a:p>
        </p:txBody>
      </p:sp>
      <p:sp>
        <p:nvSpPr>
          <p:cNvPr id="2" name="Title 1"/>
          <p:cNvSpPr>
            <a:spLocks noGrp="1"/>
          </p:cNvSpPr>
          <p:nvPr>
            <p:ph type="title"/>
          </p:nvPr>
        </p:nvSpPr>
        <p:spPr>
          <a:xfrm>
            <a:off x="457200" y="383779"/>
            <a:ext cx="8229600" cy="857250"/>
          </a:xfrm>
          <a:ln>
            <a:solidFill>
              <a:schemeClr val="accent5">
                <a:lumMod val="75000"/>
              </a:schemeClr>
            </a:solidFill>
          </a:ln>
        </p:spPr>
        <p:txBody>
          <a:bodyPr>
            <a:normAutofit/>
          </a:bodyPr>
          <a:lstStyle/>
          <a:p>
            <a:r>
              <a:rPr lang="en-US" sz="2400" dirty="0" smtClean="0"/>
              <a:t>word track after you hear someone’s story</a:t>
            </a:r>
            <a:endParaRPr lang="en-US" sz="2400" dirty="0"/>
          </a:p>
        </p:txBody>
      </p:sp>
    </p:spTree>
    <p:extLst>
      <p:ext uri="{BB962C8B-B14F-4D97-AF65-F5344CB8AC3E}">
        <p14:creationId xmlns:p14="http://schemas.microsoft.com/office/powerpoint/2010/main" val="22409688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6-05-03 at 11.29.38 PM.png"/>
          <p:cNvPicPr>
            <a:picLocks noChangeAspect="1"/>
          </p:cNvPicPr>
          <p:nvPr/>
        </p:nvPicPr>
        <p:blipFill>
          <a:blip r:embed="rId2"/>
          <a:stretch>
            <a:fillRect/>
          </a:stretch>
        </p:blipFill>
        <p:spPr>
          <a:xfrm>
            <a:off x="411748" y="873041"/>
            <a:ext cx="4470400" cy="1552575"/>
          </a:xfrm>
          <a:prstGeom prst="rect">
            <a:avLst/>
          </a:prstGeom>
        </p:spPr>
      </p:pic>
      <p:sp>
        <p:nvSpPr>
          <p:cNvPr id="4" name="TextBox 3"/>
          <p:cNvSpPr txBox="1"/>
          <p:nvPr/>
        </p:nvSpPr>
        <p:spPr>
          <a:xfrm>
            <a:off x="3353243" y="138950"/>
            <a:ext cx="2931739" cy="769441"/>
          </a:xfrm>
          <a:prstGeom prst="rect">
            <a:avLst/>
          </a:prstGeom>
          <a:noFill/>
          <a:ln>
            <a:solidFill>
              <a:srgbClr val="FF0000"/>
            </a:solidFill>
          </a:ln>
        </p:spPr>
        <p:txBody>
          <a:bodyPr wrap="square" rtlCol="0">
            <a:spAutoFit/>
          </a:bodyPr>
          <a:lstStyle/>
          <a:p>
            <a:r>
              <a:rPr lang="en-US" sz="4000" dirty="0" smtClean="0"/>
              <a:t> 5 Day Rese</a:t>
            </a:r>
            <a:r>
              <a:rPr lang="en-US" sz="4400" dirty="0" smtClean="0"/>
              <a:t>t</a:t>
            </a:r>
            <a:endParaRPr lang="en-US" sz="4400" dirty="0"/>
          </a:p>
        </p:txBody>
      </p:sp>
      <p:pic>
        <p:nvPicPr>
          <p:cNvPr id="6" name="Picture 5" descr="Screen Shot 2016-05-03 at 11.29.53 PM.png"/>
          <p:cNvPicPr>
            <a:picLocks noChangeAspect="1"/>
          </p:cNvPicPr>
          <p:nvPr/>
        </p:nvPicPr>
        <p:blipFill>
          <a:blip r:embed="rId3"/>
          <a:stretch>
            <a:fillRect/>
          </a:stretch>
        </p:blipFill>
        <p:spPr>
          <a:xfrm>
            <a:off x="5426910" y="2035453"/>
            <a:ext cx="3529932" cy="1506881"/>
          </a:xfrm>
          <a:prstGeom prst="rect">
            <a:avLst/>
          </a:prstGeom>
        </p:spPr>
      </p:pic>
      <p:sp>
        <p:nvSpPr>
          <p:cNvPr id="7" name="TextBox 6"/>
          <p:cNvSpPr txBox="1"/>
          <p:nvPr/>
        </p:nvSpPr>
        <p:spPr>
          <a:xfrm>
            <a:off x="307474" y="740456"/>
            <a:ext cx="2499894" cy="369332"/>
          </a:xfrm>
          <a:prstGeom prst="rect">
            <a:avLst/>
          </a:prstGeom>
          <a:noFill/>
        </p:spPr>
        <p:txBody>
          <a:bodyPr wrap="square" rtlCol="0">
            <a:spAutoFit/>
          </a:bodyPr>
          <a:lstStyle/>
          <a:p>
            <a:r>
              <a:rPr lang="en-US" dirty="0" smtClean="0"/>
              <a:t>Products to Purchase:</a:t>
            </a:r>
            <a:endParaRPr lang="en-US" dirty="0"/>
          </a:p>
        </p:txBody>
      </p:sp>
      <p:sp>
        <p:nvSpPr>
          <p:cNvPr id="8" name="TextBox 7"/>
          <p:cNvSpPr txBox="1"/>
          <p:nvPr/>
        </p:nvSpPr>
        <p:spPr>
          <a:xfrm>
            <a:off x="307475" y="2287117"/>
            <a:ext cx="2339473" cy="369332"/>
          </a:xfrm>
          <a:prstGeom prst="rect">
            <a:avLst/>
          </a:prstGeom>
          <a:noFill/>
        </p:spPr>
        <p:txBody>
          <a:bodyPr wrap="square" rtlCol="0">
            <a:spAutoFit/>
          </a:bodyPr>
          <a:lstStyle/>
          <a:p>
            <a:r>
              <a:rPr lang="en-US" b="1" dirty="0"/>
              <a:t>Item: #89384</a:t>
            </a:r>
            <a:endParaRPr lang="en-US" dirty="0"/>
          </a:p>
        </p:txBody>
      </p:sp>
      <p:sp>
        <p:nvSpPr>
          <p:cNvPr id="10" name="TextBox 9"/>
          <p:cNvSpPr txBox="1"/>
          <p:nvPr/>
        </p:nvSpPr>
        <p:spPr>
          <a:xfrm>
            <a:off x="5426910" y="3403834"/>
            <a:ext cx="2593474" cy="369332"/>
          </a:xfrm>
          <a:prstGeom prst="rect">
            <a:avLst/>
          </a:prstGeom>
          <a:noFill/>
        </p:spPr>
        <p:txBody>
          <a:bodyPr wrap="square" rtlCol="0">
            <a:spAutoFit/>
          </a:bodyPr>
          <a:lstStyle/>
          <a:p>
            <a:r>
              <a:rPr lang="en-US" b="1" dirty="0"/>
              <a:t>Item: #89404</a:t>
            </a:r>
            <a:endParaRPr lang="en-US" dirty="0"/>
          </a:p>
        </p:txBody>
      </p:sp>
      <p:sp>
        <p:nvSpPr>
          <p:cNvPr id="11" name="TextBox 10"/>
          <p:cNvSpPr txBox="1"/>
          <p:nvPr/>
        </p:nvSpPr>
        <p:spPr>
          <a:xfrm>
            <a:off x="4505158" y="1940869"/>
            <a:ext cx="1363579" cy="646331"/>
          </a:xfrm>
          <a:prstGeom prst="rect">
            <a:avLst/>
          </a:prstGeom>
          <a:noFill/>
        </p:spPr>
        <p:txBody>
          <a:bodyPr wrap="square" rtlCol="0">
            <a:spAutoFit/>
          </a:bodyPr>
          <a:lstStyle/>
          <a:p>
            <a:r>
              <a:rPr lang="en-US" sz="3600" dirty="0" smtClean="0"/>
              <a:t>OR</a:t>
            </a:r>
            <a:endParaRPr lang="en-US" sz="3600" dirty="0"/>
          </a:p>
        </p:txBody>
      </p:sp>
      <p:sp>
        <p:nvSpPr>
          <p:cNvPr id="12" name="TextBox 11"/>
          <p:cNvSpPr txBox="1"/>
          <p:nvPr/>
        </p:nvSpPr>
        <p:spPr>
          <a:xfrm>
            <a:off x="307474" y="2656449"/>
            <a:ext cx="5494422" cy="2308324"/>
          </a:xfrm>
          <a:prstGeom prst="rect">
            <a:avLst/>
          </a:prstGeom>
          <a:noFill/>
        </p:spPr>
        <p:txBody>
          <a:bodyPr wrap="square" rtlCol="0">
            <a:spAutoFit/>
          </a:bodyPr>
          <a:lstStyle/>
          <a:p>
            <a:r>
              <a:rPr lang="en-US" sz="2400" dirty="0" smtClean="0">
                <a:solidFill>
                  <a:srgbClr val="D4195E"/>
                </a:solidFill>
              </a:rPr>
              <a:t>-</a:t>
            </a:r>
            <a:r>
              <a:rPr lang="en-US" sz="2000" dirty="0" smtClean="0">
                <a:solidFill>
                  <a:srgbClr val="D4195E"/>
                </a:solidFill>
              </a:rPr>
              <a:t>increases your energy!</a:t>
            </a:r>
          </a:p>
          <a:p>
            <a:r>
              <a:rPr lang="en-US" sz="2000" dirty="0" smtClean="0">
                <a:solidFill>
                  <a:schemeClr val="accent5">
                    <a:lumMod val="75000"/>
                  </a:schemeClr>
                </a:solidFill>
              </a:rPr>
              <a:t>-helps you lose weight and maintain the weight loss!</a:t>
            </a:r>
          </a:p>
          <a:p>
            <a:r>
              <a:rPr lang="en-US" sz="2000" dirty="0" smtClean="0">
                <a:solidFill>
                  <a:srgbClr val="D4195E"/>
                </a:solidFill>
              </a:rPr>
              <a:t>-helps regulate your digestive health!</a:t>
            </a:r>
          </a:p>
          <a:p>
            <a:r>
              <a:rPr lang="en-US" sz="2000" dirty="0" smtClean="0">
                <a:solidFill>
                  <a:schemeClr val="accent5">
                    <a:lumMod val="75000"/>
                  </a:schemeClr>
                </a:solidFill>
              </a:rPr>
              <a:t>-24 grams of protein in 1 shake…1 egg only has 6 grams of protein</a:t>
            </a:r>
          </a:p>
          <a:p>
            <a:r>
              <a:rPr lang="en-US" sz="2000" dirty="0" smtClean="0">
                <a:solidFill>
                  <a:srgbClr val="D4195E"/>
                </a:solidFill>
              </a:rPr>
              <a:t>-quick and easy and can take with you on the go!</a:t>
            </a:r>
            <a:endParaRPr lang="en-US" sz="2000" dirty="0">
              <a:solidFill>
                <a:srgbClr val="D4195E"/>
              </a:solidFill>
            </a:endParaRPr>
          </a:p>
        </p:txBody>
      </p:sp>
      <p:sp>
        <p:nvSpPr>
          <p:cNvPr id="13" name="TextBox 12"/>
          <p:cNvSpPr txBox="1"/>
          <p:nvPr/>
        </p:nvSpPr>
        <p:spPr>
          <a:xfrm>
            <a:off x="6284982" y="740456"/>
            <a:ext cx="2671861" cy="1477328"/>
          </a:xfrm>
          <a:prstGeom prst="rect">
            <a:avLst/>
          </a:prstGeom>
          <a:noFill/>
        </p:spPr>
        <p:txBody>
          <a:bodyPr wrap="square" rtlCol="0">
            <a:spAutoFit/>
          </a:bodyPr>
          <a:lstStyle/>
          <a:p>
            <a:pPr algn="ctr"/>
            <a:r>
              <a:rPr lang="en-US" u="sng" dirty="0" smtClean="0">
                <a:solidFill>
                  <a:srgbClr val="D4195E"/>
                </a:solidFill>
              </a:rPr>
              <a:t>Helps Eliminate: </a:t>
            </a:r>
          </a:p>
          <a:p>
            <a:pPr algn="ctr"/>
            <a:r>
              <a:rPr lang="en-US" dirty="0" smtClean="0">
                <a:solidFill>
                  <a:srgbClr val="D4195E"/>
                </a:solidFill>
              </a:rPr>
              <a:t>-sugar cravings</a:t>
            </a:r>
          </a:p>
          <a:p>
            <a:pPr algn="ctr"/>
            <a:r>
              <a:rPr lang="en-US" dirty="0" smtClean="0">
                <a:solidFill>
                  <a:srgbClr val="D4195E"/>
                </a:solidFill>
              </a:rPr>
              <a:t>-mood swings</a:t>
            </a:r>
          </a:p>
          <a:p>
            <a:pPr algn="ctr"/>
            <a:r>
              <a:rPr lang="en-US" dirty="0" smtClean="0">
                <a:solidFill>
                  <a:srgbClr val="D4195E"/>
                </a:solidFill>
              </a:rPr>
              <a:t>-toxic build up</a:t>
            </a:r>
          </a:p>
          <a:p>
            <a:pPr algn="ctr"/>
            <a:r>
              <a:rPr lang="en-US" dirty="0" smtClean="0">
                <a:solidFill>
                  <a:srgbClr val="D4195E"/>
                </a:solidFill>
              </a:rPr>
              <a:t>-brain fog</a:t>
            </a:r>
            <a:endParaRPr lang="en-US" dirty="0">
              <a:solidFill>
                <a:srgbClr val="D4195E"/>
              </a:solidFill>
            </a:endParaRPr>
          </a:p>
        </p:txBody>
      </p:sp>
      <p:sp>
        <p:nvSpPr>
          <p:cNvPr id="2" name="TextBox 1"/>
          <p:cNvSpPr txBox="1"/>
          <p:nvPr/>
        </p:nvSpPr>
        <p:spPr>
          <a:xfrm>
            <a:off x="6756400" y="3773166"/>
            <a:ext cx="2387600" cy="369332"/>
          </a:xfrm>
          <a:prstGeom prst="rect">
            <a:avLst/>
          </a:prstGeom>
          <a:noFill/>
        </p:spPr>
        <p:txBody>
          <a:bodyPr wrap="square" rtlCol="0">
            <a:spAutoFit/>
          </a:bodyPr>
          <a:lstStyle/>
          <a:p>
            <a:r>
              <a:rPr lang="en-US" dirty="0" smtClean="0"/>
              <a:t>Stephanie Bruce</a:t>
            </a:r>
            <a:endParaRPr lang="en-US" dirty="0"/>
          </a:p>
        </p:txBody>
      </p:sp>
    </p:spTree>
    <p:extLst>
      <p:ext uri="{BB962C8B-B14F-4D97-AF65-F5344CB8AC3E}">
        <p14:creationId xmlns:p14="http://schemas.microsoft.com/office/powerpoint/2010/main" val="32720479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455333"/>
            <a:ext cx="8229600" cy="2455334"/>
          </a:xfrm>
        </p:spPr>
        <p:txBody>
          <a:bodyPr>
            <a:normAutofit lnSpcReduction="10000"/>
          </a:bodyPr>
          <a:lstStyle/>
          <a:p>
            <a:r>
              <a:rPr lang="en-US" dirty="0" smtClean="0">
                <a:solidFill>
                  <a:schemeClr val="tx1"/>
                </a:solidFill>
              </a:rPr>
              <a:t>Your Best Year Ever  -- topics to be discussed </a:t>
            </a:r>
            <a:r>
              <a:rPr lang="is-IS" dirty="0" smtClean="0">
                <a:solidFill>
                  <a:schemeClr val="tx1"/>
                </a:solidFill>
              </a:rPr>
              <a:t>… energy, PMS, mood swings, .. </a:t>
            </a:r>
            <a:r>
              <a:rPr lang="en-US" dirty="0" smtClean="0">
                <a:solidFill>
                  <a:schemeClr val="tx1"/>
                </a:solidFill>
              </a:rPr>
              <a:t>C</a:t>
            </a:r>
            <a:r>
              <a:rPr lang="is-IS" dirty="0" smtClean="0">
                <a:solidFill>
                  <a:schemeClr val="tx1"/>
                </a:solidFill>
              </a:rPr>
              <a:t>lose with invitation to join our business team</a:t>
            </a:r>
            <a:endParaRPr lang="en-US" dirty="0" smtClean="0">
              <a:solidFill>
                <a:schemeClr val="tx1"/>
              </a:solidFill>
            </a:endParaRPr>
          </a:p>
          <a:p>
            <a:r>
              <a:rPr lang="en-US" dirty="0" smtClean="0">
                <a:solidFill>
                  <a:schemeClr val="tx1"/>
                </a:solidFill>
              </a:rPr>
              <a:t>Conference calls on “ Stories of Women in Business”</a:t>
            </a:r>
          </a:p>
          <a:p>
            <a:r>
              <a:rPr lang="en-US" dirty="0" smtClean="0">
                <a:solidFill>
                  <a:schemeClr val="tx1"/>
                </a:solidFill>
              </a:rPr>
              <a:t>Smart Choices for Today’s Women</a:t>
            </a:r>
          </a:p>
          <a:p>
            <a:r>
              <a:rPr lang="en-US" dirty="0" smtClean="0">
                <a:solidFill>
                  <a:schemeClr val="tx1"/>
                </a:solidFill>
              </a:rPr>
              <a:t>Grand Openings   and Business Launch events</a:t>
            </a:r>
          </a:p>
          <a:p>
            <a:r>
              <a:rPr lang="en-US" dirty="0" smtClean="0">
                <a:solidFill>
                  <a:schemeClr val="tx1"/>
                </a:solidFill>
              </a:rPr>
              <a:t>Face Book Events and posts </a:t>
            </a:r>
            <a:r>
              <a:rPr lang="is-IS" dirty="0" smtClean="0">
                <a:solidFill>
                  <a:schemeClr val="tx1"/>
                </a:solidFill>
              </a:rPr>
              <a:t>…</a:t>
            </a:r>
            <a:endParaRPr lang="en-US" dirty="0" smtClean="0"/>
          </a:p>
          <a:p>
            <a:pPr marL="0" indent="0">
              <a:buNone/>
            </a:pPr>
            <a:r>
              <a:rPr lang="en-US" dirty="0" err="1" smtClean="0"/>
              <a:t>katie</a:t>
            </a:r>
            <a:endParaRPr lang="en-US" dirty="0"/>
          </a:p>
        </p:txBody>
      </p:sp>
      <p:sp>
        <p:nvSpPr>
          <p:cNvPr id="3" name="Title 2"/>
          <p:cNvSpPr>
            <a:spLocks noGrp="1"/>
          </p:cNvSpPr>
          <p:nvPr>
            <p:ph type="title"/>
          </p:nvPr>
        </p:nvSpPr>
        <p:spPr>
          <a:xfrm>
            <a:off x="457200" y="372533"/>
            <a:ext cx="8229600" cy="2082799"/>
          </a:xfrm>
        </p:spPr>
        <p:txBody>
          <a:bodyPr>
            <a:normAutofit fontScale="90000"/>
          </a:bodyPr>
          <a:lstStyle/>
          <a:p>
            <a:r>
              <a:rPr lang="en-US" sz="2800" dirty="0" smtClean="0"/>
              <a:t>Katie made a shift over last 6 months </a:t>
            </a:r>
            <a:br>
              <a:rPr lang="en-US" sz="2800" dirty="0" smtClean="0"/>
            </a:br>
            <a:r>
              <a:rPr lang="en-US" sz="2800" dirty="0" smtClean="0"/>
              <a:t>resulted in  8 to 10new business partners </a:t>
            </a:r>
            <a:br>
              <a:rPr lang="en-US" sz="2800" dirty="0" smtClean="0"/>
            </a:br>
            <a:r>
              <a:rPr lang="en-US" sz="2800" dirty="0" smtClean="0"/>
              <a:t>and </a:t>
            </a:r>
            <a:r>
              <a:rPr lang="en-US" sz="2800" dirty="0"/>
              <a:t>5</a:t>
            </a:r>
            <a:r>
              <a:rPr lang="en-US" sz="2800" dirty="0" smtClean="0"/>
              <a:t> new Directors</a:t>
            </a:r>
            <a:br>
              <a:rPr lang="en-US" sz="2800" dirty="0" smtClean="0"/>
            </a:br>
            <a:r>
              <a:rPr lang="en-US" sz="2800" dirty="0" smtClean="0"/>
              <a:t>She became more focused on sharing information about benefits of a home business</a:t>
            </a:r>
            <a:endParaRPr lang="en-US" sz="2800" dirty="0"/>
          </a:p>
        </p:txBody>
      </p:sp>
    </p:spTree>
    <p:extLst>
      <p:ext uri="{BB962C8B-B14F-4D97-AF65-F5344CB8AC3E}">
        <p14:creationId xmlns:p14="http://schemas.microsoft.com/office/powerpoint/2010/main" val="21061426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39335"/>
            <a:ext cx="8229600" cy="2472265"/>
          </a:xfrm>
        </p:spPr>
        <p:txBody>
          <a:bodyPr>
            <a:normAutofit/>
          </a:bodyPr>
          <a:lstStyle/>
          <a:p>
            <a:r>
              <a:rPr lang="en-US" sz="2200" dirty="0" smtClean="0">
                <a:solidFill>
                  <a:schemeClr val="tx1"/>
                </a:solidFill>
              </a:rPr>
              <a:t>What if  a “ no” was a good thing? </a:t>
            </a:r>
          </a:p>
          <a:p>
            <a:r>
              <a:rPr lang="en-US" sz="2200" dirty="0" smtClean="0">
                <a:solidFill>
                  <a:schemeClr val="tx1"/>
                </a:solidFill>
              </a:rPr>
              <a:t>What if you knew it was impossible to fail ..  That eventually you would find your key business partners .. </a:t>
            </a:r>
          </a:p>
          <a:p>
            <a:r>
              <a:rPr lang="en-US" sz="2200" dirty="0" smtClean="0">
                <a:solidFill>
                  <a:schemeClr val="tx1"/>
                </a:solidFill>
              </a:rPr>
              <a:t>That with every” no” you heard, you were getting just that much closer to a “ yes”</a:t>
            </a:r>
            <a:endParaRPr lang="en-US" dirty="0"/>
          </a:p>
          <a:p>
            <a:pPr marL="0" indent="0">
              <a:buNone/>
            </a:pPr>
            <a:r>
              <a:rPr lang="en-US" dirty="0" smtClean="0"/>
              <a:t>										</a:t>
            </a:r>
            <a:r>
              <a:rPr lang="en-US" dirty="0" err="1" smtClean="0"/>
              <a:t>katie</a:t>
            </a:r>
            <a:endParaRPr lang="en-US" dirty="0"/>
          </a:p>
        </p:txBody>
      </p:sp>
      <p:sp>
        <p:nvSpPr>
          <p:cNvPr id="3" name="Title 2"/>
          <p:cNvSpPr>
            <a:spLocks noGrp="1"/>
          </p:cNvSpPr>
          <p:nvPr>
            <p:ph type="title"/>
          </p:nvPr>
        </p:nvSpPr>
        <p:spPr>
          <a:xfrm>
            <a:off x="457200" y="345017"/>
            <a:ext cx="3403600" cy="857250"/>
          </a:xfrm>
          <a:ln>
            <a:solidFill>
              <a:schemeClr val="accent5">
                <a:lumMod val="75000"/>
              </a:schemeClr>
            </a:solidFill>
          </a:ln>
        </p:spPr>
        <p:txBody>
          <a:bodyPr>
            <a:normAutofit/>
          </a:bodyPr>
          <a:lstStyle/>
          <a:p>
            <a:r>
              <a:rPr lang="en-US" sz="3200" dirty="0" smtClean="0"/>
              <a:t>Go for No</a:t>
            </a:r>
            <a:endParaRPr lang="en-US" sz="3200" dirty="0"/>
          </a:p>
        </p:txBody>
      </p:sp>
      <p:sp>
        <p:nvSpPr>
          <p:cNvPr id="4" name="TextBox 3"/>
          <p:cNvSpPr txBox="1"/>
          <p:nvPr/>
        </p:nvSpPr>
        <p:spPr>
          <a:xfrm>
            <a:off x="694267" y="3911600"/>
            <a:ext cx="2421466" cy="461665"/>
          </a:xfrm>
          <a:prstGeom prst="rect">
            <a:avLst/>
          </a:prstGeom>
          <a:noFill/>
          <a:ln>
            <a:solidFill>
              <a:schemeClr val="accent5">
                <a:lumMod val="75000"/>
              </a:schemeClr>
            </a:solidFill>
          </a:ln>
        </p:spPr>
        <p:txBody>
          <a:bodyPr wrap="square" rtlCol="0">
            <a:spAutoFit/>
          </a:bodyPr>
          <a:lstStyle/>
          <a:p>
            <a:r>
              <a:rPr lang="en-US" sz="2400" dirty="0" smtClean="0"/>
              <a:t>Bob </a:t>
            </a:r>
            <a:r>
              <a:rPr lang="en-US" sz="2400" dirty="0" err="1" smtClean="0"/>
              <a:t>Heilig</a:t>
            </a:r>
            <a:r>
              <a:rPr lang="en-US" sz="2400" dirty="0" smtClean="0"/>
              <a:t> scripts </a:t>
            </a:r>
            <a:endParaRPr lang="en-US" sz="2400" dirty="0"/>
          </a:p>
        </p:txBody>
      </p:sp>
    </p:spTree>
    <p:extLst>
      <p:ext uri="{BB962C8B-B14F-4D97-AF65-F5344CB8AC3E}">
        <p14:creationId xmlns:p14="http://schemas.microsoft.com/office/powerpoint/2010/main" val="13166362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03867" y="1183223"/>
            <a:ext cx="6807200" cy="2734073"/>
          </a:xfrm>
        </p:spPr>
        <p:txBody>
          <a:bodyPr>
            <a:normAutofit/>
          </a:bodyPr>
          <a:lstStyle/>
          <a:p>
            <a:pPr marL="0" indent="0" algn="ctr">
              <a:buNone/>
            </a:pPr>
            <a:r>
              <a:rPr lang="en-US" sz="3600" dirty="0" smtClean="0">
                <a:solidFill>
                  <a:schemeClr val="tx1"/>
                </a:solidFill>
              </a:rPr>
              <a:t>Were you looking for Shaklee ?</a:t>
            </a:r>
          </a:p>
          <a:p>
            <a:pPr marL="0" indent="0" algn="ctr">
              <a:buNone/>
            </a:pPr>
            <a:r>
              <a:rPr lang="en-US" sz="3600" dirty="0" smtClean="0">
                <a:solidFill>
                  <a:schemeClr val="tx1"/>
                </a:solidFill>
              </a:rPr>
              <a:t>Or Did Shaklee find you?</a:t>
            </a:r>
            <a:endParaRPr lang="en-US" sz="3600" dirty="0">
              <a:solidFill>
                <a:schemeClr val="tx1"/>
              </a:solidFill>
            </a:endParaRPr>
          </a:p>
        </p:txBody>
      </p:sp>
      <p:sp>
        <p:nvSpPr>
          <p:cNvPr id="4" name="TextBox 3"/>
          <p:cNvSpPr txBox="1"/>
          <p:nvPr/>
        </p:nvSpPr>
        <p:spPr>
          <a:xfrm flipH="1">
            <a:off x="7535333" y="3742267"/>
            <a:ext cx="829734" cy="369332"/>
          </a:xfrm>
          <a:prstGeom prst="rect">
            <a:avLst/>
          </a:prstGeom>
          <a:noFill/>
        </p:spPr>
        <p:txBody>
          <a:bodyPr wrap="square" rtlCol="0">
            <a:spAutoFit/>
          </a:bodyPr>
          <a:lstStyle/>
          <a:p>
            <a:r>
              <a:rPr lang="en-US" dirty="0" err="1" smtClean="0"/>
              <a:t>katie</a:t>
            </a:r>
            <a:endParaRPr lang="en-US" dirty="0"/>
          </a:p>
        </p:txBody>
      </p:sp>
    </p:spTree>
    <p:extLst>
      <p:ext uri="{BB962C8B-B14F-4D97-AF65-F5344CB8AC3E}">
        <p14:creationId xmlns:p14="http://schemas.microsoft.com/office/powerpoint/2010/main" val="8305763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3488266" cy="857250"/>
          </a:xfrm>
        </p:spPr>
        <p:txBody>
          <a:bodyPr>
            <a:normAutofit/>
          </a:bodyPr>
          <a:lstStyle/>
          <a:p>
            <a:r>
              <a:rPr lang="en-US" sz="2800" dirty="0" smtClean="0"/>
              <a:t>Laura </a:t>
            </a:r>
            <a:r>
              <a:rPr lang="en-US" sz="2800" dirty="0" err="1" smtClean="0"/>
              <a:t>Guge</a:t>
            </a:r>
            <a:r>
              <a:rPr lang="en-US" sz="2800" dirty="0" smtClean="0"/>
              <a:t> Story</a:t>
            </a:r>
            <a:endParaRPr lang="en-US" sz="2800" dirty="0"/>
          </a:p>
        </p:txBody>
      </p:sp>
      <p:sp>
        <p:nvSpPr>
          <p:cNvPr id="3" name="Content Placeholder 2"/>
          <p:cNvSpPr>
            <a:spLocks noGrp="1"/>
          </p:cNvSpPr>
          <p:nvPr>
            <p:ph idx="1"/>
          </p:nvPr>
        </p:nvSpPr>
        <p:spPr>
          <a:xfrm>
            <a:off x="457200" y="1063229"/>
            <a:ext cx="6282267" cy="3761316"/>
          </a:xfrm>
        </p:spPr>
        <p:txBody>
          <a:bodyPr>
            <a:normAutofit fontScale="92500"/>
          </a:bodyPr>
          <a:lstStyle/>
          <a:p>
            <a:r>
              <a:rPr lang="en-US" sz="2000" dirty="0" smtClean="0"/>
              <a:t>She liked Katie .. They had worked together teaching.</a:t>
            </a:r>
          </a:p>
          <a:p>
            <a:r>
              <a:rPr lang="en-US" sz="2000" dirty="0" smtClean="0"/>
              <a:t>After their children were born, they met twice a year to stay in touch</a:t>
            </a:r>
          </a:p>
          <a:p>
            <a:r>
              <a:rPr lang="en-US" sz="2000" dirty="0" smtClean="0"/>
              <a:t>She saw what Katie was doing with Shaklee. Katie mentioned products that might help her daughter’s eczema.. Laura said NO THANKS. </a:t>
            </a:r>
          </a:p>
          <a:p>
            <a:r>
              <a:rPr lang="en-US" sz="2000" dirty="0" smtClean="0"/>
              <a:t>Next time they met for dinner, daughter’s eczema was still bad .. And chiropractor suggested she change laundry products .. Laura tried many .. And the most expensive ones in the grocery store .. Finally she asked Katie about Shaklee Laundry product ..  BINGO  </a:t>
            </a:r>
            <a:r>
              <a:rPr lang="is-IS" sz="2000" dirty="0" smtClean="0"/>
              <a:t>… big improvement with eczema !			</a:t>
            </a:r>
            <a:r>
              <a:rPr lang="en-US" sz="2000" dirty="0" smtClean="0"/>
              <a:t>B</a:t>
            </a:r>
            <a:r>
              <a:rPr lang="is-IS" sz="2000" dirty="0" smtClean="0"/>
              <a:t>arb/ Katie/L</a:t>
            </a:r>
            <a:r>
              <a:rPr lang="en-US" sz="2000" dirty="0" smtClean="0"/>
              <a:t>a</a:t>
            </a:r>
            <a:r>
              <a:rPr lang="is-IS" sz="2000" dirty="0" smtClean="0"/>
              <a:t>ura </a:t>
            </a:r>
            <a:endParaRPr lang="en-US" sz="2000" dirty="0"/>
          </a:p>
        </p:txBody>
      </p:sp>
      <p:pic>
        <p:nvPicPr>
          <p:cNvPr id="4" name="Content Placeholder 3" descr="Katie, LauraGuge, MIchelle.jpg"/>
          <p:cNvPicPr>
            <a:picLocks noChangeAspect="1"/>
          </p:cNvPicPr>
          <p:nvPr/>
        </p:nvPicPr>
        <p:blipFill rotWithShape="1">
          <a:blip r:embed="rId2">
            <a:extLst>
              <a:ext uri="{28A0092B-C50C-407E-A947-70E740481C1C}">
                <a14:useLocalDpi xmlns:a14="http://schemas.microsoft.com/office/drawing/2010/main" val="0"/>
              </a:ext>
            </a:extLst>
          </a:blip>
          <a:srcRect l="-7208" t="12535" r="-2550" b="28095"/>
          <a:stretch/>
        </p:blipFill>
        <p:spPr>
          <a:xfrm>
            <a:off x="6502825" y="283965"/>
            <a:ext cx="2353308" cy="1697235"/>
          </a:xfrm>
          <a:prstGeom prst="rect">
            <a:avLst/>
          </a:prstGeom>
        </p:spPr>
      </p:pic>
    </p:spTree>
    <p:extLst>
      <p:ext uri="{BB962C8B-B14F-4D97-AF65-F5344CB8AC3E}">
        <p14:creationId xmlns:p14="http://schemas.microsoft.com/office/powerpoint/2010/main" val="10146742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66454"/>
            <a:ext cx="8229600" cy="3461145"/>
          </a:xfrm>
        </p:spPr>
        <p:txBody>
          <a:bodyPr>
            <a:normAutofit/>
          </a:bodyPr>
          <a:lstStyle/>
          <a:p>
            <a:r>
              <a:rPr lang="en-US" sz="2000" dirty="0" smtClean="0">
                <a:solidFill>
                  <a:schemeClr val="tx1"/>
                </a:solidFill>
              </a:rPr>
              <a:t>Laura knew she needed to bring in some income .. </a:t>
            </a:r>
          </a:p>
          <a:p>
            <a:pPr marL="0" indent="0">
              <a:buNone/>
            </a:pPr>
            <a:r>
              <a:rPr lang="en-US" sz="2000" dirty="0">
                <a:solidFill>
                  <a:schemeClr val="tx1"/>
                </a:solidFill>
              </a:rPr>
              <a:t>	</a:t>
            </a:r>
            <a:r>
              <a:rPr lang="en-US" sz="2000" dirty="0" smtClean="0">
                <a:solidFill>
                  <a:schemeClr val="tx1"/>
                </a:solidFill>
              </a:rPr>
              <a:t>-- child care in her home ( hated it .  It was exhausting and left no time to 		enjoy her children )</a:t>
            </a:r>
          </a:p>
          <a:p>
            <a:pPr marL="0" indent="0">
              <a:buNone/>
            </a:pPr>
            <a:r>
              <a:rPr lang="en-US" sz="2000" dirty="0">
                <a:solidFill>
                  <a:schemeClr val="tx1"/>
                </a:solidFill>
              </a:rPr>
              <a:t>	</a:t>
            </a:r>
            <a:r>
              <a:rPr lang="en-US" sz="2000" dirty="0" smtClean="0">
                <a:solidFill>
                  <a:schemeClr val="tx1"/>
                </a:solidFill>
              </a:rPr>
              <a:t>-- return to teaching ..  But was overwhelmed with figuring out what to 		do with the kids, plus was handling all financial and marketing of her 		husband’s business</a:t>
            </a:r>
          </a:p>
          <a:p>
            <a:pPr marL="0" indent="0">
              <a:buNone/>
            </a:pPr>
            <a:r>
              <a:rPr lang="en-US" sz="2000" dirty="0">
                <a:solidFill>
                  <a:schemeClr val="tx1"/>
                </a:solidFill>
              </a:rPr>
              <a:t>	</a:t>
            </a:r>
            <a:r>
              <a:rPr lang="en-US" sz="2000" dirty="0" smtClean="0">
                <a:solidFill>
                  <a:schemeClr val="tx1"/>
                </a:solidFill>
              </a:rPr>
              <a:t>--  maybe waitress?</a:t>
            </a:r>
          </a:p>
          <a:p>
            <a:pPr marL="0" indent="0">
              <a:buNone/>
            </a:pPr>
            <a:r>
              <a:rPr lang="en-US" sz="2000" dirty="0">
                <a:solidFill>
                  <a:schemeClr val="tx1"/>
                </a:solidFill>
              </a:rPr>
              <a:t>	</a:t>
            </a:r>
            <a:r>
              <a:rPr lang="en-US" sz="2000" dirty="0" smtClean="0">
                <a:solidFill>
                  <a:schemeClr val="tx1"/>
                </a:solidFill>
              </a:rPr>
              <a:t>-- even had sold Mary Kay , but had no interest or passion for make-up</a:t>
            </a:r>
          </a:p>
          <a:p>
            <a:r>
              <a:rPr lang="en-US" sz="2000" dirty="0" smtClean="0">
                <a:solidFill>
                  <a:schemeClr val="tx1"/>
                </a:solidFill>
              </a:rPr>
              <a:t>What she loved was nutrition .. And wellness .. And health     barb/Katie /															Laura </a:t>
            </a:r>
            <a:endParaRPr lang="en-US" sz="2000" dirty="0">
              <a:solidFill>
                <a:schemeClr val="tx1"/>
              </a:solidFill>
            </a:endParaRPr>
          </a:p>
        </p:txBody>
      </p:sp>
      <p:sp>
        <p:nvSpPr>
          <p:cNvPr id="2" name="Title 1"/>
          <p:cNvSpPr>
            <a:spLocks noGrp="1"/>
          </p:cNvSpPr>
          <p:nvPr>
            <p:ph type="title"/>
          </p:nvPr>
        </p:nvSpPr>
        <p:spPr>
          <a:xfrm>
            <a:off x="457200" y="609204"/>
            <a:ext cx="8229600" cy="857250"/>
          </a:xfrm>
        </p:spPr>
        <p:txBody>
          <a:bodyPr>
            <a:normAutofit/>
          </a:bodyPr>
          <a:lstStyle/>
          <a:p>
            <a:r>
              <a:rPr lang="en-US" sz="2400" dirty="0" smtClean="0"/>
              <a:t>Meanwhile .. </a:t>
            </a:r>
            <a:r>
              <a:rPr lang="en-US" sz="2400" dirty="0" err="1" smtClean="0"/>
              <a:t>Guge’s</a:t>
            </a:r>
            <a:r>
              <a:rPr lang="en-US" sz="2400" dirty="0" smtClean="0"/>
              <a:t> Were Hit Hard by the Recession</a:t>
            </a:r>
            <a:r>
              <a:rPr lang="is-IS" sz="2400" dirty="0" smtClean="0"/>
              <a:t>…</a:t>
            </a:r>
            <a:br>
              <a:rPr lang="is-IS" sz="2400" dirty="0" smtClean="0"/>
            </a:br>
            <a:r>
              <a:rPr lang="is-IS" sz="2400" dirty="0" smtClean="0"/>
              <a:t>Facing Foreclosure.. Eviction</a:t>
            </a:r>
            <a:endParaRPr lang="en-US" sz="2400" dirty="0"/>
          </a:p>
        </p:txBody>
      </p:sp>
    </p:spTree>
    <p:extLst>
      <p:ext uri="{BB962C8B-B14F-4D97-AF65-F5344CB8AC3E}">
        <p14:creationId xmlns:p14="http://schemas.microsoft.com/office/powerpoint/2010/main" val="41308235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41029"/>
            <a:ext cx="8229600" cy="3601904"/>
          </a:xfrm>
        </p:spPr>
        <p:txBody>
          <a:bodyPr>
            <a:normAutofit fontScale="92500" lnSpcReduction="10000"/>
          </a:bodyPr>
          <a:lstStyle/>
          <a:p>
            <a:pPr marL="0" indent="0">
              <a:buNone/>
            </a:pPr>
            <a:r>
              <a:rPr lang="en-US" sz="2000" dirty="0" smtClean="0">
                <a:solidFill>
                  <a:schemeClr val="tx1"/>
                </a:solidFill>
              </a:rPr>
              <a:t>She was looking for </a:t>
            </a:r>
            <a:r>
              <a:rPr lang="is-IS" sz="2000" dirty="0" smtClean="0">
                <a:solidFill>
                  <a:schemeClr val="tx1"/>
                </a:solidFill>
              </a:rPr>
              <a:t>…</a:t>
            </a:r>
          </a:p>
          <a:p>
            <a:pPr marL="0" indent="0">
              <a:buNone/>
            </a:pPr>
            <a:r>
              <a:rPr lang="en-US" sz="2000" dirty="0" smtClean="0">
                <a:solidFill>
                  <a:schemeClr val="tx1"/>
                </a:solidFill>
              </a:rPr>
              <a:t>	-- income</a:t>
            </a:r>
          </a:p>
          <a:p>
            <a:pPr marL="0" indent="0">
              <a:buNone/>
            </a:pPr>
            <a:r>
              <a:rPr lang="en-US" sz="2000" dirty="0">
                <a:solidFill>
                  <a:schemeClr val="tx1"/>
                </a:solidFill>
              </a:rPr>
              <a:t>	</a:t>
            </a:r>
            <a:r>
              <a:rPr lang="en-US" sz="2000" dirty="0" smtClean="0">
                <a:solidFill>
                  <a:schemeClr val="tx1"/>
                </a:solidFill>
              </a:rPr>
              <a:t>-- financial stability ( husband’s income not consistent)</a:t>
            </a:r>
          </a:p>
          <a:p>
            <a:pPr marL="0" indent="0">
              <a:buNone/>
            </a:pPr>
            <a:r>
              <a:rPr lang="en-US" sz="2000" dirty="0">
                <a:solidFill>
                  <a:schemeClr val="tx1"/>
                </a:solidFill>
              </a:rPr>
              <a:t>	</a:t>
            </a:r>
            <a:r>
              <a:rPr lang="en-US" sz="2000" dirty="0" smtClean="0">
                <a:solidFill>
                  <a:schemeClr val="tx1"/>
                </a:solidFill>
              </a:rPr>
              <a:t>--considered teaching again .. But could not see how she could be a good 		teacher .. And a good mom. . And a good wife.. And a good 				bookkeeper for her husband’s growing business.</a:t>
            </a:r>
          </a:p>
          <a:p>
            <a:pPr marL="0" indent="0">
              <a:buNone/>
            </a:pPr>
            <a:r>
              <a:rPr lang="en-US" sz="2000" dirty="0">
                <a:solidFill>
                  <a:schemeClr val="tx1"/>
                </a:solidFill>
              </a:rPr>
              <a:t>	</a:t>
            </a:r>
            <a:r>
              <a:rPr lang="en-US" sz="2000" dirty="0" smtClean="0">
                <a:solidFill>
                  <a:schemeClr val="tx1"/>
                </a:solidFill>
              </a:rPr>
              <a:t>-- She longed for community .. Felt lonely and stuck in the house .. Only 			had one car ..  </a:t>
            </a:r>
          </a:p>
          <a:p>
            <a:pPr marL="0" indent="0">
              <a:buNone/>
            </a:pPr>
            <a:r>
              <a:rPr lang="en-US" sz="2000" dirty="0" smtClean="0">
                <a:solidFill>
                  <a:schemeClr val="tx1"/>
                </a:solidFill>
              </a:rPr>
              <a:t>And then  TIMING . Next social visit with Katie .. And Katie had just qualified for Shaklee Bonus Car Payment .. </a:t>
            </a:r>
          </a:p>
          <a:p>
            <a:pPr marL="0" indent="0">
              <a:buNone/>
            </a:pPr>
            <a:r>
              <a:rPr lang="en-US" sz="2000" dirty="0" smtClean="0">
                <a:solidFill>
                  <a:schemeClr val="tx1"/>
                </a:solidFill>
              </a:rPr>
              <a:t>And NOW Laura was ready to hear more.                       Barb/Katie/Laura </a:t>
            </a:r>
          </a:p>
          <a:p>
            <a:pPr marL="0" indent="0">
              <a:buNone/>
            </a:pPr>
            <a:endParaRPr lang="en-US" sz="2000" dirty="0"/>
          </a:p>
        </p:txBody>
      </p:sp>
      <p:sp>
        <p:nvSpPr>
          <p:cNvPr id="2" name="Title 1"/>
          <p:cNvSpPr>
            <a:spLocks noGrp="1"/>
          </p:cNvSpPr>
          <p:nvPr>
            <p:ph type="title"/>
          </p:nvPr>
        </p:nvSpPr>
        <p:spPr>
          <a:xfrm>
            <a:off x="321734" y="383779"/>
            <a:ext cx="8229600" cy="857250"/>
          </a:xfrm>
        </p:spPr>
        <p:txBody>
          <a:bodyPr>
            <a:normAutofit/>
          </a:bodyPr>
          <a:lstStyle/>
          <a:p>
            <a:r>
              <a:rPr lang="en-US" sz="2400" dirty="0" smtClean="0"/>
              <a:t>Laura was looking for something .. </a:t>
            </a:r>
            <a:br>
              <a:rPr lang="en-US" sz="2400" dirty="0" smtClean="0"/>
            </a:br>
            <a:r>
              <a:rPr lang="en-US" sz="2400" dirty="0" smtClean="0"/>
              <a:t>And didn’t know it was Shaklee</a:t>
            </a:r>
            <a:endParaRPr lang="en-US" sz="2400" dirty="0"/>
          </a:p>
        </p:txBody>
      </p:sp>
    </p:spTree>
    <p:extLst>
      <p:ext uri="{BB962C8B-B14F-4D97-AF65-F5344CB8AC3E}">
        <p14:creationId xmlns:p14="http://schemas.microsoft.com/office/powerpoint/2010/main" val="28470816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00667"/>
            <a:ext cx="8229600" cy="3742266"/>
          </a:xfrm>
        </p:spPr>
        <p:txBody>
          <a:bodyPr>
            <a:normAutofit lnSpcReduction="10000"/>
          </a:bodyPr>
          <a:lstStyle/>
          <a:p>
            <a:r>
              <a:rPr lang="en-US" sz="2000" dirty="0" smtClean="0">
                <a:solidFill>
                  <a:schemeClr val="tx1"/>
                </a:solidFill>
              </a:rPr>
              <a:t>She introduced Laura to the Shaklee products.</a:t>
            </a:r>
          </a:p>
          <a:p>
            <a:r>
              <a:rPr lang="en-US" sz="2000" dirty="0" smtClean="0">
                <a:solidFill>
                  <a:schemeClr val="tx1"/>
                </a:solidFill>
              </a:rPr>
              <a:t>She mentioned that “ You would be really good at this” .. Because she loved nutrition and health.</a:t>
            </a:r>
          </a:p>
          <a:p>
            <a:r>
              <a:rPr lang="en-US" sz="2000" dirty="0" smtClean="0">
                <a:solidFill>
                  <a:schemeClr val="tx1"/>
                </a:solidFill>
              </a:rPr>
              <a:t>She planted seeds.</a:t>
            </a:r>
          </a:p>
          <a:p>
            <a:r>
              <a:rPr lang="en-US" sz="2000" dirty="0" smtClean="0">
                <a:solidFill>
                  <a:schemeClr val="tx1"/>
                </a:solidFill>
              </a:rPr>
              <a:t>She </a:t>
            </a:r>
            <a:r>
              <a:rPr lang="en-US" sz="2000" b="1" dirty="0" smtClean="0">
                <a:solidFill>
                  <a:schemeClr val="tx1"/>
                </a:solidFill>
              </a:rPr>
              <a:t>waited patiently .. </a:t>
            </a:r>
          </a:p>
          <a:p>
            <a:r>
              <a:rPr lang="en-US" sz="2000" b="1" dirty="0" smtClean="0">
                <a:solidFill>
                  <a:schemeClr val="tx1"/>
                </a:solidFill>
              </a:rPr>
              <a:t>Kept posting on Face Book </a:t>
            </a:r>
          </a:p>
          <a:p>
            <a:r>
              <a:rPr lang="en-US" sz="2000" dirty="0" smtClean="0">
                <a:solidFill>
                  <a:schemeClr val="tx1"/>
                </a:solidFill>
              </a:rPr>
              <a:t>Maintained their friendship .. Loving people where they are</a:t>
            </a:r>
          </a:p>
          <a:p>
            <a:r>
              <a:rPr lang="en-US" sz="2000" dirty="0" smtClean="0">
                <a:solidFill>
                  <a:schemeClr val="tx1"/>
                </a:solidFill>
              </a:rPr>
              <a:t>Left the door open for Laura to contact her when she was ready.</a:t>
            </a:r>
          </a:p>
          <a:p>
            <a:r>
              <a:rPr lang="en-US" sz="2000" dirty="0" smtClean="0">
                <a:solidFill>
                  <a:schemeClr val="tx1"/>
                </a:solidFill>
              </a:rPr>
              <a:t>She invited her to a group event .. Laura said “ I felt like I was at a family reunion .. Everybody knew </a:t>
            </a:r>
            <a:r>
              <a:rPr lang="en-US" sz="2000" dirty="0">
                <a:solidFill>
                  <a:schemeClr val="tx1"/>
                </a:solidFill>
              </a:rPr>
              <a:t>w</a:t>
            </a:r>
            <a:r>
              <a:rPr lang="en-US" sz="2000" dirty="0" smtClean="0">
                <a:solidFill>
                  <a:schemeClr val="tx1"/>
                </a:solidFill>
              </a:rPr>
              <a:t>ho I was, and hugged me and made me feel so welcomed .”                           </a:t>
            </a:r>
            <a:r>
              <a:rPr lang="en-US" sz="2000" dirty="0" err="1" smtClean="0">
                <a:solidFill>
                  <a:schemeClr val="tx1"/>
                </a:solidFill>
              </a:rPr>
              <a:t>becky</a:t>
            </a:r>
            <a:endParaRPr lang="en-US" sz="2000" dirty="0">
              <a:solidFill>
                <a:schemeClr val="tx1"/>
              </a:solidFill>
            </a:endParaRPr>
          </a:p>
        </p:txBody>
      </p:sp>
      <p:sp>
        <p:nvSpPr>
          <p:cNvPr id="2" name="Title 1"/>
          <p:cNvSpPr>
            <a:spLocks noGrp="1"/>
          </p:cNvSpPr>
          <p:nvPr>
            <p:ph type="title"/>
          </p:nvPr>
        </p:nvSpPr>
        <p:spPr>
          <a:xfrm>
            <a:off x="457200" y="372137"/>
            <a:ext cx="4995333" cy="857250"/>
          </a:xfrm>
        </p:spPr>
        <p:txBody>
          <a:bodyPr>
            <a:normAutofit/>
          </a:bodyPr>
          <a:lstStyle/>
          <a:p>
            <a:r>
              <a:rPr lang="en-US" sz="2800" dirty="0" smtClean="0"/>
              <a:t>What did Katie do Right?</a:t>
            </a:r>
            <a:endParaRPr lang="en-US" sz="2800" dirty="0"/>
          </a:p>
        </p:txBody>
      </p:sp>
    </p:spTree>
    <p:extLst>
      <p:ext uri="{BB962C8B-B14F-4D97-AF65-F5344CB8AC3E}">
        <p14:creationId xmlns:p14="http://schemas.microsoft.com/office/powerpoint/2010/main" val="40491853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6400" y="349880"/>
            <a:ext cx="5419811" cy="4331955"/>
          </a:xfrm>
          <a:prstGeom prst="rect">
            <a:avLst/>
          </a:prstGeom>
          <a:noFill/>
        </p:spPr>
        <p:txBody>
          <a:bodyPr wrap="square" lIns="68580" tIns="34290" rIns="68580" bIns="34290" rtlCol="0">
            <a:spAutoFit/>
          </a:bodyPr>
          <a:lstStyle/>
          <a:p>
            <a:r>
              <a:rPr lang="en-US" sz="2700" dirty="0"/>
              <a:t>Francine </a:t>
            </a:r>
            <a:r>
              <a:rPr lang="en-US" sz="2700" dirty="0" err="1" smtClean="0"/>
              <a:t>Roling</a:t>
            </a:r>
            <a:r>
              <a:rPr lang="en-US" sz="2700" dirty="0" smtClean="0"/>
              <a:t> Story</a:t>
            </a:r>
          </a:p>
          <a:p>
            <a:endParaRPr lang="en-US" sz="1000" dirty="0"/>
          </a:p>
          <a:p>
            <a:pPr marL="214313" indent="-214313">
              <a:buFont typeface="Arial" panose="020B0604020202020204" pitchFamily="34" charset="0"/>
              <a:buChar char="•"/>
            </a:pPr>
            <a:r>
              <a:rPr lang="en-US" sz="1600" dirty="0"/>
              <a:t>Became a Shaklee customer years ago</a:t>
            </a:r>
          </a:p>
          <a:p>
            <a:pPr marL="214313" indent="-214313">
              <a:buFont typeface="Arial" panose="020B0604020202020204" pitchFamily="34" charset="0"/>
              <a:buChar char="•"/>
            </a:pPr>
            <a:r>
              <a:rPr lang="en-US" sz="1600" dirty="0"/>
              <a:t>Built a business years ago</a:t>
            </a:r>
          </a:p>
          <a:p>
            <a:pPr marL="214313" indent="-214313">
              <a:buFont typeface="Arial" panose="020B0604020202020204" pitchFamily="34" charset="0"/>
              <a:buChar char="•"/>
            </a:pPr>
            <a:r>
              <a:rPr lang="en-US" sz="1600" dirty="0"/>
              <a:t>Timing wasn’t right and backed off to customer again</a:t>
            </a:r>
          </a:p>
          <a:p>
            <a:pPr marL="214313" indent="-214313">
              <a:buFont typeface="Arial" panose="020B0604020202020204" pitchFamily="34" charset="0"/>
              <a:buChar char="•"/>
            </a:pPr>
            <a:r>
              <a:rPr lang="en-US" sz="1600" dirty="0"/>
              <a:t>Loved the consistency of the company and the business that Becky had built</a:t>
            </a:r>
          </a:p>
          <a:p>
            <a:pPr marL="214313" indent="-214313">
              <a:buFont typeface="Arial" panose="020B0604020202020204" pitchFamily="34" charset="0"/>
              <a:buChar char="•"/>
            </a:pPr>
            <a:r>
              <a:rPr lang="en-US" sz="1600" dirty="0"/>
              <a:t>Watched as Becky lived her life out </a:t>
            </a:r>
            <a:r>
              <a:rPr lang="en-US" sz="1600" dirty="0" smtClean="0"/>
              <a:t>loud on FB</a:t>
            </a:r>
            <a:endParaRPr lang="en-US" sz="1600" dirty="0"/>
          </a:p>
          <a:p>
            <a:pPr marL="214313" indent="-214313">
              <a:buFont typeface="Arial" panose="020B0604020202020204" pitchFamily="34" charset="0"/>
              <a:buChar char="•"/>
            </a:pPr>
            <a:r>
              <a:rPr lang="en-US" sz="1600" dirty="0"/>
              <a:t>Reconnected in person fall 2014</a:t>
            </a:r>
          </a:p>
          <a:p>
            <a:pPr marL="214313" indent="-214313">
              <a:buFont typeface="Arial" panose="020B0604020202020204" pitchFamily="34" charset="0"/>
              <a:buChar char="•"/>
            </a:pPr>
            <a:r>
              <a:rPr lang="en-US" sz="1600" dirty="0" smtClean="0"/>
              <a:t>Car </a:t>
            </a:r>
            <a:r>
              <a:rPr lang="en-US" sz="1600" dirty="0"/>
              <a:t>payment was paid for with her Shaklee bonus as a casual Shaklee distributor in </a:t>
            </a:r>
            <a:r>
              <a:rPr lang="en-US" sz="1600" dirty="0" smtClean="0"/>
              <a:t>2014</a:t>
            </a:r>
          </a:p>
          <a:p>
            <a:pPr marL="214313" indent="-214313">
              <a:buFont typeface="Arial" panose="020B0604020202020204" pitchFamily="34" charset="0"/>
              <a:buChar char="•"/>
            </a:pPr>
            <a:r>
              <a:rPr lang="en-US" sz="1600" dirty="0" smtClean="0"/>
              <a:t>Shared </a:t>
            </a:r>
            <a:r>
              <a:rPr lang="en-US" sz="1600" dirty="0"/>
              <a:t>how valuable the business has been to </a:t>
            </a:r>
            <a:r>
              <a:rPr lang="en-US" sz="1600" dirty="0" smtClean="0"/>
              <a:t>her family</a:t>
            </a:r>
            <a:r>
              <a:rPr lang="en-US" sz="1600" dirty="0"/>
              <a:t>, but also how valuable it is with older children </a:t>
            </a:r>
          </a:p>
          <a:p>
            <a:pPr marL="214313" indent="-214313">
              <a:buFont typeface="Arial" panose="020B0604020202020204" pitchFamily="34" charset="0"/>
              <a:buChar char="•"/>
            </a:pPr>
            <a:r>
              <a:rPr lang="en-US" sz="1600" dirty="0"/>
              <a:t>Some life changes were coming and she wondered if Shaklee could fit in again</a:t>
            </a:r>
          </a:p>
          <a:p>
            <a:pPr marL="214313" indent="-214313">
              <a:buFont typeface="Arial" panose="020B0604020202020204" pitchFamily="34" charset="0"/>
              <a:buChar char="•"/>
            </a:pPr>
            <a:r>
              <a:rPr lang="en-US" sz="1600" dirty="0"/>
              <a:t>Francine called Becky to inquire more</a:t>
            </a:r>
          </a:p>
          <a:p>
            <a:pPr marL="214313" indent="-214313">
              <a:buFont typeface="Arial" panose="020B0604020202020204" pitchFamily="34" charset="0"/>
              <a:buChar char="•"/>
            </a:pPr>
            <a:endParaRPr lang="en-US" sz="16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8314" y="475734"/>
            <a:ext cx="2837019" cy="2127765"/>
          </a:xfrm>
          <a:prstGeom prst="rect">
            <a:avLst/>
          </a:prstGeom>
        </p:spPr>
      </p:pic>
      <p:sp>
        <p:nvSpPr>
          <p:cNvPr id="4" name="TextBox 3"/>
          <p:cNvSpPr txBox="1"/>
          <p:nvPr/>
        </p:nvSpPr>
        <p:spPr>
          <a:xfrm>
            <a:off x="6545525" y="4433853"/>
            <a:ext cx="986232" cy="369332"/>
          </a:xfrm>
          <a:prstGeom prst="rect">
            <a:avLst/>
          </a:prstGeom>
          <a:noFill/>
        </p:spPr>
        <p:txBody>
          <a:bodyPr wrap="none" rtlCol="0">
            <a:spAutoFit/>
          </a:bodyPr>
          <a:lstStyle/>
          <a:p>
            <a:r>
              <a:rPr lang="en-US" dirty="0" smtClean="0"/>
              <a:t>Francine</a:t>
            </a:r>
            <a:endParaRPr lang="en-US" dirty="0"/>
          </a:p>
        </p:txBody>
      </p:sp>
    </p:spTree>
    <p:extLst>
      <p:ext uri="{BB962C8B-B14F-4D97-AF65-F5344CB8AC3E}">
        <p14:creationId xmlns:p14="http://schemas.microsoft.com/office/powerpoint/2010/main" val="33114999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34232" y="747583"/>
            <a:ext cx="3620530" cy="2715398"/>
          </a:xfrm>
          <a:prstGeom prst="rect">
            <a:avLst/>
          </a:prstGeom>
        </p:spPr>
      </p:pic>
      <p:sp>
        <p:nvSpPr>
          <p:cNvPr id="3" name="TextBox 2"/>
          <p:cNvSpPr txBox="1"/>
          <p:nvPr/>
        </p:nvSpPr>
        <p:spPr>
          <a:xfrm>
            <a:off x="488091" y="467269"/>
            <a:ext cx="4478614" cy="4547399"/>
          </a:xfrm>
          <a:prstGeom prst="rect">
            <a:avLst/>
          </a:prstGeom>
          <a:noFill/>
        </p:spPr>
        <p:txBody>
          <a:bodyPr wrap="square" lIns="68580" tIns="34290" rIns="68580" bIns="34290" rtlCol="0">
            <a:spAutoFit/>
          </a:bodyPr>
          <a:lstStyle/>
          <a:p>
            <a:r>
              <a:rPr lang="en-US" sz="2400" dirty="0" smtClean="0"/>
              <a:t>The timing was now right for Francine…</a:t>
            </a:r>
          </a:p>
          <a:p>
            <a:endParaRPr lang="en-US" sz="2700" dirty="0"/>
          </a:p>
          <a:p>
            <a:pPr marL="214313" indent="-214313">
              <a:buFont typeface="Arial" panose="020B0604020202020204" pitchFamily="34" charset="0"/>
              <a:buChar char="•"/>
            </a:pPr>
            <a:r>
              <a:rPr lang="en-US" dirty="0" smtClean="0"/>
              <a:t>Francine was looking for income and flexibility</a:t>
            </a:r>
          </a:p>
          <a:p>
            <a:pPr marL="214313" indent="-214313">
              <a:buFont typeface="Arial" panose="020B0604020202020204" pitchFamily="34" charset="0"/>
              <a:buChar char="•"/>
            </a:pPr>
            <a:r>
              <a:rPr lang="en-US" dirty="0" smtClean="0"/>
              <a:t>Now the timing was right so Francine set into action</a:t>
            </a:r>
            <a:endParaRPr lang="en-US" dirty="0"/>
          </a:p>
          <a:p>
            <a:pPr marL="214313" indent="-214313">
              <a:buFont typeface="Arial" panose="020B0604020202020204" pitchFamily="34" charset="0"/>
              <a:buChar char="•"/>
            </a:pPr>
            <a:r>
              <a:rPr lang="en-US" dirty="0" smtClean="0"/>
              <a:t>Updated </a:t>
            </a:r>
            <a:r>
              <a:rPr lang="en-US" dirty="0"/>
              <a:t>Francine with the Dream Plan</a:t>
            </a:r>
          </a:p>
          <a:p>
            <a:pPr marL="214313" indent="-214313">
              <a:buFont typeface="Arial" panose="020B0604020202020204" pitchFamily="34" charset="0"/>
              <a:buChar char="•"/>
            </a:pPr>
            <a:r>
              <a:rPr lang="en-US" dirty="0"/>
              <a:t>Sent the Power of the Profession for Empty Nesters</a:t>
            </a:r>
          </a:p>
          <a:p>
            <a:pPr marL="214313" indent="-214313">
              <a:buFont typeface="Arial" panose="020B0604020202020204" pitchFamily="34" charset="0"/>
              <a:buChar char="•"/>
            </a:pPr>
            <a:r>
              <a:rPr lang="en-US" dirty="0"/>
              <a:t>Got her connected to training and refreshed Member </a:t>
            </a:r>
            <a:r>
              <a:rPr lang="en-US" dirty="0" smtClean="0"/>
              <a:t>care</a:t>
            </a:r>
          </a:p>
          <a:p>
            <a:pPr marL="214313" indent="-214313">
              <a:buFont typeface="Arial" panose="020B0604020202020204" pitchFamily="34" charset="0"/>
              <a:buChar char="•"/>
            </a:pPr>
            <a:r>
              <a:rPr lang="en-US" dirty="0" smtClean="0"/>
              <a:t>Francine became </a:t>
            </a:r>
            <a:r>
              <a:rPr lang="en-US" dirty="0"/>
              <a:t>a Director within 4 months of starting her business</a:t>
            </a:r>
          </a:p>
          <a:p>
            <a:endParaRPr lang="en-US" dirty="0"/>
          </a:p>
        </p:txBody>
      </p:sp>
      <p:sp>
        <p:nvSpPr>
          <p:cNvPr id="4" name="TextBox 3"/>
          <p:cNvSpPr txBox="1"/>
          <p:nvPr/>
        </p:nvSpPr>
        <p:spPr>
          <a:xfrm>
            <a:off x="7006014" y="4558843"/>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33847678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7080" y="-294059"/>
            <a:ext cx="6092454" cy="1077218"/>
          </a:xfrm>
          <a:prstGeom prst="rect">
            <a:avLst/>
          </a:prstGeom>
          <a:noFill/>
        </p:spPr>
        <p:txBody>
          <a:bodyPr wrap="square" rtlCol="0">
            <a:spAutoFit/>
          </a:bodyPr>
          <a:lstStyle/>
          <a:p>
            <a:endParaRPr lang="en-US" sz="3200" dirty="0"/>
          </a:p>
          <a:p>
            <a:r>
              <a:rPr lang="en-US" sz="3200" dirty="0"/>
              <a:t>Personal Trainer Stephanie Stafford</a:t>
            </a:r>
          </a:p>
        </p:txBody>
      </p:sp>
      <p:sp>
        <p:nvSpPr>
          <p:cNvPr id="3" name="TextBox 2"/>
          <p:cNvSpPr txBox="1"/>
          <p:nvPr/>
        </p:nvSpPr>
        <p:spPr>
          <a:xfrm>
            <a:off x="287080" y="1045287"/>
            <a:ext cx="5876653" cy="4647426"/>
          </a:xfrm>
          <a:prstGeom prst="rect">
            <a:avLst/>
          </a:prstGeom>
          <a:noFill/>
        </p:spPr>
        <p:txBody>
          <a:bodyPr wrap="square" rtlCol="0">
            <a:spAutoFit/>
          </a:bodyPr>
          <a:lstStyle/>
          <a:p>
            <a:pPr marL="285750" indent="-285750">
              <a:buFont typeface="Arial" panose="020B0604020202020204" pitchFamily="34" charset="0"/>
              <a:buChar char="•"/>
            </a:pPr>
            <a:r>
              <a:rPr lang="en-US" sz="2000" dirty="0"/>
              <a:t>Lisa met Stephanie at a networking group</a:t>
            </a:r>
          </a:p>
          <a:p>
            <a:pPr marL="285750" indent="-285750">
              <a:buFont typeface="Arial" panose="020B0604020202020204" pitchFamily="34" charset="0"/>
              <a:buChar char="•"/>
            </a:pPr>
            <a:r>
              <a:rPr lang="en-US" sz="2000" dirty="0"/>
              <a:t>Had 1x1, just listened got to know her</a:t>
            </a:r>
          </a:p>
          <a:p>
            <a:pPr marL="285750" indent="-285750">
              <a:buFont typeface="Arial" panose="020B0604020202020204" pitchFamily="34" charset="0"/>
              <a:buChar char="•"/>
            </a:pPr>
            <a:r>
              <a:rPr lang="en-US" sz="2000" dirty="0"/>
              <a:t>Had an opportunity to share story, how and why started a Shaklee business</a:t>
            </a:r>
          </a:p>
          <a:p>
            <a:pPr marL="285750" indent="-285750">
              <a:buFont typeface="Arial" panose="020B0604020202020204" pitchFamily="34" charset="0"/>
              <a:buChar char="•"/>
            </a:pPr>
            <a:r>
              <a:rPr lang="en-US" sz="2000" dirty="0"/>
              <a:t>Emphasis on science and testing, purity, and OLYMPIC ATHLETES!!</a:t>
            </a:r>
          </a:p>
          <a:p>
            <a:pPr marL="285750" indent="-285750">
              <a:buFont typeface="Arial" panose="020B0604020202020204" pitchFamily="34" charset="0"/>
              <a:buChar char="•"/>
            </a:pPr>
            <a:r>
              <a:rPr lang="en-US" sz="2000" dirty="0"/>
              <a:t>Shared just a little more information about Shaklee nutrition</a:t>
            </a:r>
          </a:p>
          <a:p>
            <a:pPr marL="285750" indent="-285750">
              <a:buFont typeface="Arial" panose="020B0604020202020204" pitchFamily="34" charset="0"/>
              <a:buChar char="•"/>
            </a:pPr>
            <a:r>
              <a:rPr lang="en-US" sz="2000" dirty="0"/>
              <a:t>Invited to Denver meeting, </a:t>
            </a:r>
            <a:r>
              <a:rPr lang="en-US" sz="2000" dirty="0" smtClean="0"/>
              <a:t>with Olympian and </a:t>
            </a:r>
            <a:r>
              <a:rPr lang="en-US" sz="2000" dirty="0" err="1" smtClean="0"/>
              <a:t>Pentathlete</a:t>
            </a:r>
            <a:r>
              <a:rPr lang="en-US" sz="2000" dirty="0" smtClean="0"/>
              <a:t> </a:t>
            </a:r>
            <a:r>
              <a:rPr lang="en-US" sz="2000" dirty="0"/>
              <a:t>ELI BREMER</a:t>
            </a:r>
          </a:p>
          <a:p>
            <a:pPr marL="285750" indent="-285750">
              <a:buFont typeface="Arial" panose="020B0604020202020204" pitchFamily="34" charset="0"/>
              <a:buChar char="•"/>
            </a:pPr>
            <a:r>
              <a:rPr lang="en-US" sz="2000" dirty="0"/>
              <a:t>Shared Integrated Wellness Program and value for personal </a:t>
            </a:r>
            <a:r>
              <a:rPr lang="en-US" sz="2000" dirty="0" smtClean="0"/>
              <a:t>trainers                     </a:t>
            </a:r>
            <a:r>
              <a:rPr lang="en-US" sz="2000" dirty="0" err="1" smtClean="0"/>
              <a:t>lisa</a:t>
            </a:r>
            <a:endParaRPr lang="en-US" sz="2000" dirty="0"/>
          </a:p>
          <a:p>
            <a:pPr marL="285750" indent="-285750">
              <a:buFont typeface="Arial" panose="020B0604020202020204" pitchFamily="34" charset="0"/>
              <a:buChar char="•"/>
            </a:pPr>
            <a:endParaRPr lang="en-US" sz="2000" dirty="0"/>
          </a:p>
          <a:p>
            <a:endParaRPr lang="en-US" dirty="0"/>
          </a:p>
          <a:p>
            <a:pPr marL="285750" indent="-285750">
              <a:buFont typeface="Arial" panose="020B0604020202020204" pitchFamily="34" charset="0"/>
              <a:buChar char="•"/>
            </a:pPr>
            <a:endParaRPr lang="en-US" dirty="0"/>
          </a:p>
        </p:txBody>
      </p:sp>
      <p:pic>
        <p:nvPicPr>
          <p:cNvPr id="4" name="Picture 3"/>
          <p:cNvPicPr>
            <a:picLocks noChangeAspect="1"/>
          </p:cNvPicPr>
          <p:nvPr/>
        </p:nvPicPr>
        <p:blipFill>
          <a:blip r:embed="rId2"/>
          <a:stretch>
            <a:fillRect/>
          </a:stretch>
        </p:blipFill>
        <p:spPr>
          <a:xfrm>
            <a:off x="6379535" y="244550"/>
            <a:ext cx="2679405" cy="4716917"/>
          </a:xfrm>
          <a:prstGeom prst="rect">
            <a:avLst/>
          </a:prstGeom>
        </p:spPr>
      </p:pic>
    </p:spTree>
    <p:extLst>
      <p:ext uri="{BB962C8B-B14F-4D97-AF65-F5344CB8AC3E}">
        <p14:creationId xmlns:p14="http://schemas.microsoft.com/office/powerpoint/2010/main" val="36278039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49867"/>
            <a:ext cx="8229600" cy="3941233"/>
          </a:xfrm>
        </p:spPr>
        <p:txBody>
          <a:bodyPr>
            <a:normAutofit fontScale="77500" lnSpcReduction="20000"/>
          </a:bodyPr>
          <a:lstStyle/>
          <a:p>
            <a:pPr marL="0" indent="0">
              <a:buNone/>
            </a:pPr>
            <a:r>
              <a:rPr lang="en-US" dirty="0"/>
              <a:t> </a:t>
            </a:r>
            <a:r>
              <a:rPr lang="en-US" sz="2900" dirty="0" smtClean="0"/>
              <a:t>I </a:t>
            </a:r>
            <a:r>
              <a:rPr lang="en-US" sz="2900" dirty="0"/>
              <a:t>know it has been awhile since you ordered any Shaklee products so we wanted to offer you special to invite you to experience the Shaklee Difference once again!</a:t>
            </a:r>
            <a:r>
              <a:rPr lang="en-US" sz="2900" dirty="0" smtClean="0"/>
              <a:t>!</a:t>
            </a:r>
            <a:endParaRPr lang="en-US" sz="2900" dirty="0"/>
          </a:p>
          <a:p>
            <a:pPr marL="0" indent="0">
              <a:buNone/>
            </a:pPr>
            <a:r>
              <a:rPr lang="en-US" sz="2900" dirty="0"/>
              <a:t>Order $50 of Shaklee products by May 31</a:t>
            </a:r>
            <a:r>
              <a:rPr lang="en-US" sz="2900" baseline="30000" dirty="0"/>
              <a:t>st</a:t>
            </a:r>
            <a:r>
              <a:rPr lang="en-US" sz="2900" dirty="0"/>
              <a:t> and you will receive a sample pack to experience some more products!</a:t>
            </a:r>
            <a:r>
              <a:rPr lang="en-US" sz="2900" dirty="0" smtClean="0"/>
              <a:t>!</a:t>
            </a:r>
            <a:endParaRPr lang="en-US" sz="2900" dirty="0"/>
          </a:p>
          <a:p>
            <a:pPr marL="0" indent="0">
              <a:buNone/>
            </a:pPr>
            <a:r>
              <a:rPr lang="en-US" sz="2900" dirty="0" smtClean="0"/>
              <a:t>	Your </a:t>
            </a:r>
            <a:r>
              <a:rPr lang="en-US" sz="2900" dirty="0"/>
              <a:t>sample pack will include:</a:t>
            </a:r>
          </a:p>
          <a:p>
            <a:pPr lvl="0"/>
            <a:r>
              <a:rPr lang="en-US" sz="2900" dirty="0" err="1"/>
              <a:t>Enfuselle</a:t>
            </a:r>
            <a:r>
              <a:rPr lang="en-US" sz="2900" dirty="0"/>
              <a:t> C+E PM Repair Facial sample</a:t>
            </a:r>
          </a:p>
          <a:p>
            <a:pPr lvl="0"/>
            <a:r>
              <a:rPr lang="en-US" sz="2900" dirty="0"/>
              <a:t>Joint &amp; Pain Cream Sample</a:t>
            </a:r>
          </a:p>
          <a:p>
            <a:pPr lvl="0"/>
            <a:r>
              <a:rPr lang="en-US" sz="2900" dirty="0"/>
              <a:t>Shaklee Energy Chew Sample</a:t>
            </a:r>
          </a:p>
          <a:p>
            <a:pPr lvl="0"/>
            <a:r>
              <a:rPr lang="en-US" sz="2900" dirty="0"/>
              <a:t>Shaklee 180 Energizing Tea Packet</a:t>
            </a:r>
          </a:p>
          <a:p>
            <a:pPr lvl="0"/>
            <a:r>
              <a:rPr lang="en-US" sz="2900" dirty="0"/>
              <a:t>Basic H2 sample</a:t>
            </a:r>
          </a:p>
          <a:p>
            <a:pPr lvl="0"/>
            <a:r>
              <a:rPr lang="en-US" sz="2900" dirty="0"/>
              <a:t>Shaklee 180 Snack </a:t>
            </a:r>
            <a:r>
              <a:rPr lang="en-US" sz="2900" dirty="0" smtClean="0"/>
              <a:t>bar ( 9 grams protein )    </a:t>
            </a:r>
            <a:r>
              <a:rPr lang="en-US" sz="2900" dirty="0" err="1" smtClean="0"/>
              <a:t>becky</a:t>
            </a:r>
            <a:endParaRPr lang="en-US" sz="2900" dirty="0"/>
          </a:p>
          <a:p>
            <a:pPr marL="0" indent="0">
              <a:buNone/>
            </a:pPr>
            <a:endParaRPr lang="en-US" sz="2900" dirty="0"/>
          </a:p>
          <a:p>
            <a:pPr marL="0" indent="0">
              <a:buNone/>
            </a:pPr>
            <a:endParaRPr lang="en-US" sz="2900" dirty="0"/>
          </a:p>
        </p:txBody>
      </p:sp>
      <p:sp>
        <p:nvSpPr>
          <p:cNvPr id="5" name="Title 4"/>
          <p:cNvSpPr>
            <a:spLocks noGrp="1"/>
          </p:cNvSpPr>
          <p:nvPr>
            <p:ph type="title"/>
          </p:nvPr>
        </p:nvSpPr>
        <p:spPr>
          <a:xfrm>
            <a:off x="270934" y="192221"/>
            <a:ext cx="5638799" cy="688312"/>
          </a:xfrm>
          <a:ln>
            <a:solidFill>
              <a:schemeClr val="accent5">
                <a:lumMod val="75000"/>
              </a:schemeClr>
            </a:solidFill>
          </a:ln>
        </p:spPr>
        <p:txBody>
          <a:bodyPr>
            <a:normAutofit/>
          </a:bodyPr>
          <a:lstStyle/>
          <a:p>
            <a:r>
              <a:rPr lang="en-US" sz="3600" dirty="0" smtClean="0"/>
              <a:t>Special Offer .. Just for You</a:t>
            </a:r>
            <a:endParaRPr lang="en-US" sz="3600" dirty="0"/>
          </a:p>
        </p:txBody>
      </p:sp>
    </p:spTree>
    <p:extLst>
      <p:ext uri="{BB962C8B-B14F-4D97-AF65-F5344CB8AC3E}">
        <p14:creationId xmlns:p14="http://schemas.microsoft.com/office/powerpoint/2010/main" val="14316488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5-417_SIWPPres2015_r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15299493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lose up of female hands holding dumbbells while working out"/>
          <p:cNvPicPr>
            <a:picLocks noChangeAspect="1" noChangeArrowheads="1"/>
          </p:cNvPicPr>
          <p:nvPr/>
        </p:nvPicPr>
        <p:blipFill>
          <a:blip r:embed="rId2" cstate="print"/>
          <a:srcRect/>
          <a:stretch>
            <a:fillRect/>
          </a:stretch>
        </p:blipFill>
        <p:spPr bwMode="auto">
          <a:xfrm>
            <a:off x="4978400" y="2700338"/>
            <a:ext cx="4165600" cy="2443162"/>
          </a:xfrm>
          <a:prstGeom prst="rect">
            <a:avLst/>
          </a:prstGeom>
          <a:noFill/>
        </p:spPr>
      </p:pic>
      <p:sp>
        <p:nvSpPr>
          <p:cNvPr id="2" name="Title 1"/>
          <p:cNvSpPr>
            <a:spLocks noGrp="1"/>
          </p:cNvSpPr>
          <p:nvPr>
            <p:ph type="ctrTitle"/>
          </p:nvPr>
        </p:nvSpPr>
        <p:spPr>
          <a:xfrm>
            <a:off x="499533" y="581819"/>
            <a:ext cx="7772400" cy="1102519"/>
          </a:xfrm>
        </p:spPr>
        <p:txBody>
          <a:bodyPr>
            <a:normAutofit fontScale="90000"/>
          </a:bodyPr>
          <a:lstStyle/>
          <a:p>
            <a:r>
              <a:rPr lang="en-US" dirty="0" smtClean="0"/>
              <a:t>Shaklee Integrated Wellness Program</a:t>
            </a:r>
            <a:endParaRPr lang="en-US" dirty="0"/>
          </a:p>
        </p:txBody>
      </p:sp>
      <p:sp>
        <p:nvSpPr>
          <p:cNvPr id="3" name="Subtitle 2"/>
          <p:cNvSpPr>
            <a:spLocks noGrp="1"/>
          </p:cNvSpPr>
          <p:nvPr>
            <p:ph type="subTitle" idx="1"/>
          </p:nvPr>
        </p:nvSpPr>
        <p:spPr>
          <a:xfrm>
            <a:off x="685800" y="1890713"/>
            <a:ext cx="6400800" cy="1314450"/>
          </a:xfrm>
        </p:spPr>
        <p:txBody>
          <a:bodyPr>
            <a:normAutofit/>
          </a:bodyPr>
          <a:lstStyle/>
          <a:p>
            <a:r>
              <a:rPr lang="en-US" dirty="0" smtClean="0">
                <a:solidFill>
                  <a:schemeClr val="tx1"/>
                </a:solidFill>
              </a:rPr>
              <a:t>For fitness trainers, studios, gyms and other small businesses</a:t>
            </a:r>
            <a:endParaRPr lang="en-US" dirty="0">
              <a:solidFill>
                <a:schemeClr val="tx1"/>
              </a:solidFill>
            </a:endParaRPr>
          </a:p>
        </p:txBody>
      </p:sp>
      <p:sp>
        <p:nvSpPr>
          <p:cNvPr id="4" name="TextBox 3"/>
          <p:cNvSpPr txBox="1"/>
          <p:nvPr/>
        </p:nvSpPr>
        <p:spPr>
          <a:xfrm>
            <a:off x="685799" y="4504267"/>
            <a:ext cx="1667933"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35567622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49"/>
            <a:ext cx="5909733" cy="1153583"/>
          </a:xfrm>
          <a:ln>
            <a:solidFill>
              <a:srgbClr val="008000"/>
            </a:solidFill>
          </a:ln>
        </p:spPr>
        <p:txBody>
          <a:bodyPr>
            <a:noAutofit/>
          </a:bodyPr>
          <a:lstStyle/>
          <a:p>
            <a:r>
              <a:rPr lang="en-US" sz="3200" dirty="0" smtClean="0"/>
              <a:t>Integrated Wellness Program</a:t>
            </a:r>
            <a:br>
              <a:rPr lang="en-US" sz="3200" dirty="0" smtClean="0"/>
            </a:br>
            <a:r>
              <a:rPr lang="en-US" sz="3200" dirty="0" smtClean="0"/>
              <a:t>Benefit to Business Owner</a:t>
            </a:r>
            <a:endParaRPr lang="en-US" sz="3200" dirty="0"/>
          </a:p>
        </p:txBody>
      </p:sp>
      <p:sp>
        <p:nvSpPr>
          <p:cNvPr id="3" name="Content Placeholder 2"/>
          <p:cNvSpPr>
            <a:spLocks noGrp="1"/>
          </p:cNvSpPr>
          <p:nvPr>
            <p:ph idx="1"/>
          </p:nvPr>
        </p:nvSpPr>
        <p:spPr>
          <a:xfrm>
            <a:off x="457200" y="1714501"/>
            <a:ext cx="6197600" cy="2772832"/>
          </a:xfrm>
        </p:spPr>
        <p:txBody>
          <a:bodyPr>
            <a:normAutofit/>
          </a:bodyPr>
          <a:lstStyle/>
          <a:p>
            <a:r>
              <a:rPr lang="en-US" sz="2800" dirty="0" smtClean="0"/>
              <a:t>Generates another stream of income</a:t>
            </a:r>
          </a:p>
          <a:p>
            <a:r>
              <a:rPr lang="en-US" sz="2800" dirty="0" smtClean="0"/>
              <a:t>A consistent stream of income</a:t>
            </a:r>
          </a:p>
          <a:p>
            <a:r>
              <a:rPr lang="en-US" sz="2800" dirty="0" smtClean="0"/>
              <a:t>Creates business outside of </a:t>
            </a:r>
          </a:p>
          <a:p>
            <a:pPr>
              <a:buNone/>
            </a:pPr>
            <a:r>
              <a:rPr lang="en-US" sz="2800" dirty="0" smtClean="0"/>
              <a:t>		their 4 walls--mobility</a:t>
            </a:r>
          </a:p>
          <a:p>
            <a:r>
              <a:rPr lang="en-US" sz="2800" dirty="0" smtClean="0"/>
              <a:t>Increase client base retention</a:t>
            </a:r>
            <a:endParaRPr lang="en-US" sz="2800" dirty="0"/>
          </a:p>
        </p:txBody>
      </p:sp>
      <p:pic>
        <p:nvPicPr>
          <p:cNvPr id="30722" name="Picture 2" descr="SuccessBryceBlog"/>
          <p:cNvPicPr>
            <a:picLocks noChangeAspect="1" noChangeArrowheads="1"/>
          </p:cNvPicPr>
          <p:nvPr/>
        </p:nvPicPr>
        <p:blipFill>
          <a:blip r:embed="rId2" cstate="print"/>
          <a:srcRect/>
          <a:stretch>
            <a:fillRect/>
          </a:stretch>
        </p:blipFill>
        <p:spPr bwMode="auto">
          <a:xfrm>
            <a:off x="6366933" y="1714501"/>
            <a:ext cx="2539999" cy="3257549"/>
          </a:xfrm>
          <a:prstGeom prst="rect">
            <a:avLst/>
          </a:prstGeom>
          <a:noFill/>
        </p:spPr>
      </p:pic>
      <p:sp>
        <p:nvSpPr>
          <p:cNvPr id="4" name="TextBox 3"/>
          <p:cNvSpPr txBox="1"/>
          <p:nvPr/>
        </p:nvSpPr>
        <p:spPr>
          <a:xfrm>
            <a:off x="778933" y="4487333"/>
            <a:ext cx="1337734"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13545765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231239"/>
          </a:xfrm>
        </p:spPr>
        <p:txBody>
          <a:bodyPr>
            <a:noAutofit/>
          </a:bodyPr>
          <a:lstStyle/>
          <a:p>
            <a:r>
              <a:rPr lang="en-US" sz="3200" dirty="0" smtClean="0"/>
              <a:t>Integrated Wellness Program</a:t>
            </a:r>
            <a:br>
              <a:rPr lang="en-US" sz="3200" dirty="0" smtClean="0"/>
            </a:br>
            <a:r>
              <a:rPr lang="en-US" sz="3200" dirty="0" smtClean="0"/>
              <a:t> 4 Categories of Approach</a:t>
            </a:r>
            <a:endParaRPr lang="en-US" sz="3200" dirty="0"/>
          </a:p>
        </p:txBody>
      </p:sp>
      <p:sp>
        <p:nvSpPr>
          <p:cNvPr id="3" name="Content Placeholder 2"/>
          <p:cNvSpPr>
            <a:spLocks noGrp="1"/>
          </p:cNvSpPr>
          <p:nvPr>
            <p:ph sz="half" idx="1"/>
          </p:nvPr>
        </p:nvSpPr>
        <p:spPr>
          <a:xfrm>
            <a:off x="457200" y="1468970"/>
            <a:ext cx="4038600" cy="2762248"/>
          </a:xfrm>
          <a:ln>
            <a:solidFill>
              <a:schemeClr val="tx1"/>
            </a:solidFill>
          </a:ln>
        </p:spPr>
        <p:txBody>
          <a:bodyPr>
            <a:noAutofit/>
          </a:bodyPr>
          <a:lstStyle/>
          <a:p>
            <a:r>
              <a:rPr lang="en-US" dirty="0" smtClean="0"/>
              <a:t>Core Nutrition</a:t>
            </a:r>
          </a:p>
          <a:p>
            <a:r>
              <a:rPr lang="en-US" dirty="0" smtClean="0"/>
              <a:t>Healthy Weight</a:t>
            </a:r>
          </a:p>
          <a:p>
            <a:r>
              <a:rPr lang="en-US" dirty="0" smtClean="0"/>
              <a:t>Sports Nutrition</a:t>
            </a:r>
          </a:p>
          <a:p>
            <a:r>
              <a:rPr lang="en-US" dirty="0" smtClean="0"/>
              <a:t>Cleansing 	&amp; Detox		</a:t>
            </a:r>
          </a:p>
          <a:p>
            <a:endParaRPr lang="en-US" sz="2400" dirty="0" smtClean="0"/>
          </a:p>
        </p:txBody>
      </p:sp>
      <p:sp>
        <p:nvSpPr>
          <p:cNvPr id="4" name="Content Placeholder 3"/>
          <p:cNvSpPr>
            <a:spLocks noGrp="1"/>
          </p:cNvSpPr>
          <p:nvPr>
            <p:ph sz="half" idx="2"/>
          </p:nvPr>
        </p:nvSpPr>
        <p:spPr>
          <a:xfrm>
            <a:off x="4842932" y="1437218"/>
            <a:ext cx="4064001" cy="3236382"/>
          </a:xfrm>
          <a:ln>
            <a:solidFill>
              <a:schemeClr val="tx1"/>
            </a:solidFill>
          </a:ln>
        </p:spPr>
        <p:txBody>
          <a:bodyPr>
            <a:normAutofit fontScale="92500"/>
          </a:bodyPr>
          <a:lstStyle/>
          <a:p>
            <a:pPr algn="ctr">
              <a:buNone/>
            </a:pPr>
            <a:r>
              <a:rPr lang="en-US" b="1" u="sng" dirty="0"/>
              <a:t>Tools from Company</a:t>
            </a:r>
          </a:p>
          <a:p>
            <a:pPr algn="ctr">
              <a:buNone/>
            </a:pPr>
            <a:endParaRPr lang="en-US" sz="1900" b="1" u="sng" dirty="0"/>
          </a:p>
          <a:p>
            <a:pPr>
              <a:buNone/>
            </a:pPr>
            <a:r>
              <a:rPr lang="en-US" sz="2600" dirty="0"/>
              <a:t>Posters and PPTs with scripts </a:t>
            </a:r>
          </a:p>
          <a:p>
            <a:pPr>
              <a:buNone/>
            </a:pPr>
            <a:r>
              <a:rPr lang="en-US" sz="2600" dirty="0"/>
              <a:t>Specific Distributor Guide</a:t>
            </a:r>
          </a:p>
          <a:p>
            <a:pPr>
              <a:buNone/>
            </a:pPr>
            <a:r>
              <a:rPr lang="en-US" sz="2600" dirty="0"/>
              <a:t>Tab at member center-training</a:t>
            </a:r>
          </a:p>
          <a:p>
            <a:pPr>
              <a:buNone/>
            </a:pPr>
            <a:r>
              <a:rPr lang="en-US" sz="2600" dirty="0" smtClean="0"/>
              <a:t>Invitations </a:t>
            </a:r>
            <a:r>
              <a:rPr lang="en-US" sz="2600" dirty="0"/>
              <a:t>&amp; </a:t>
            </a:r>
            <a:r>
              <a:rPr lang="en-US" sz="2600" dirty="0" smtClean="0"/>
              <a:t>Leave-behind </a:t>
            </a:r>
            <a:r>
              <a:rPr lang="en-US" sz="2600" dirty="0"/>
              <a:t>Prospecting </a:t>
            </a:r>
            <a:r>
              <a:rPr lang="en-US" sz="2600" dirty="0" smtClean="0"/>
              <a:t>cards   </a:t>
            </a:r>
            <a:r>
              <a:rPr lang="en-US" sz="2600" dirty="0" err="1" smtClean="0"/>
              <a:t>lisa</a:t>
            </a:r>
            <a:endParaRPr lang="en-US" sz="2600" dirty="0"/>
          </a:p>
          <a:p>
            <a:endParaRPr lang="en-US" dirty="0"/>
          </a:p>
        </p:txBody>
      </p:sp>
    </p:spTree>
    <p:extLst>
      <p:ext uri="{BB962C8B-B14F-4D97-AF65-F5344CB8AC3E}">
        <p14:creationId xmlns:p14="http://schemas.microsoft.com/office/powerpoint/2010/main" val="13136223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5-417_SIWPPres2015_r4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40878771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5-417_SIWPPres2015_r4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27" y="0"/>
            <a:ext cx="9130473" cy="5143500"/>
          </a:xfrm>
          <a:prstGeom prst="rect">
            <a:avLst/>
          </a:prstGeom>
        </p:spPr>
      </p:pic>
    </p:spTree>
    <p:extLst>
      <p:ext uri="{BB962C8B-B14F-4D97-AF65-F5344CB8AC3E}">
        <p14:creationId xmlns:p14="http://schemas.microsoft.com/office/powerpoint/2010/main" val="42178269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5-417_SIWPPres2015_r4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27" y="0"/>
            <a:ext cx="9130473" cy="5143500"/>
          </a:xfrm>
          <a:prstGeom prst="rect">
            <a:avLst/>
          </a:prstGeom>
        </p:spPr>
      </p:pic>
    </p:spTree>
    <p:extLst>
      <p:ext uri="{BB962C8B-B14F-4D97-AF65-F5344CB8AC3E}">
        <p14:creationId xmlns:p14="http://schemas.microsoft.com/office/powerpoint/2010/main" val="24202254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5-417_SIWPPres2015_r4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27" y="0"/>
            <a:ext cx="9130473" cy="5143500"/>
          </a:xfrm>
          <a:prstGeom prst="rect">
            <a:avLst/>
          </a:prstGeom>
        </p:spPr>
      </p:pic>
    </p:spTree>
    <p:extLst>
      <p:ext uri="{BB962C8B-B14F-4D97-AF65-F5344CB8AC3E}">
        <p14:creationId xmlns:p14="http://schemas.microsoft.com/office/powerpoint/2010/main" val="419058097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5-417_SIWPPres2015_r41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425596715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5-417_SIWPPres2015_r41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27" y="0"/>
            <a:ext cx="9130473" cy="5143500"/>
          </a:xfrm>
          <a:prstGeom prst="rect">
            <a:avLst/>
          </a:prstGeom>
        </p:spPr>
      </p:pic>
    </p:spTree>
    <p:extLst>
      <p:ext uri="{BB962C8B-B14F-4D97-AF65-F5344CB8AC3E}">
        <p14:creationId xmlns:p14="http://schemas.microsoft.com/office/powerpoint/2010/main" val="23923049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457200" y="931333"/>
            <a:ext cx="8195733" cy="3907366"/>
          </a:xfrm>
          <a:prstGeom prst="rect">
            <a:avLst/>
          </a:prstGeom>
          <a:noFill/>
          <a:ln>
            <a:noFill/>
          </a:ln>
        </p:spPr>
        <p:txBody>
          <a:bodyPr lIns="91425" tIns="45700" rIns="91425" bIns="45700" anchor="t" anchorCtr="0">
            <a:noAutofit/>
          </a:bodyPr>
          <a:lstStyle/>
          <a:p>
            <a:pPr marL="0" marR="0" lvl="0" indent="0" algn="l" rtl="0">
              <a:spcBef>
                <a:spcPts val="400"/>
              </a:spcBef>
              <a:buClr>
                <a:srgbClr val="6F6E6F"/>
              </a:buClr>
              <a:buSzPct val="25000"/>
              <a:buFont typeface="Arial"/>
              <a:buNone/>
            </a:pPr>
            <a:r>
              <a:rPr lang="en-US" sz="2400" dirty="0" smtClean="0">
                <a:solidFill>
                  <a:schemeClr val="tx1"/>
                </a:solidFill>
              </a:rPr>
              <a:t>May 2 – Kristen </a:t>
            </a:r>
            <a:r>
              <a:rPr lang="en-US" sz="2400" dirty="0" err="1" smtClean="0">
                <a:solidFill>
                  <a:schemeClr val="tx1"/>
                </a:solidFill>
              </a:rPr>
              <a:t>Jakubowski</a:t>
            </a:r>
            <a:r>
              <a:rPr lang="en-US" sz="2400" dirty="0" smtClean="0">
                <a:solidFill>
                  <a:schemeClr val="tx1"/>
                </a:solidFill>
              </a:rPr>
              <a:t> Health and Business Story</a:t>
            </a:r>
          </a:p>
          <a:p>
            <a:pPr marL="0" marR="0" lvl="0" indent="0" algn="l" rtl="0">
              <a:spcBef>
                <a:spcPts val="400"/>
              </a:spcBef>
              <a:buClr>
                <a:srgbClr val="6F6E6F"/>
              </a:buClr>
              <a:buSzPct val="25000"/>
              <a:buFont typeface="Arial"/>
              <a:buNone/>
            </a:pPr>
            <a:r>
              <a:rPr lang="en-US" sz="2400" b="0" i="0" u="none" strike="noStrike" cap="none" dirty="0" smtClean="0">
                <a:solidFill>
                  <a:schemeClr val="tx1"/>
                </a:solidFill>
                <a:sym typeface="Calibri"/>
              </a:rPr>
              <a:t>May 9 – Thyroid Health    -- Martha </a:t>
            </a:r>
            <a:r>
              <a:rPr lang="en-US" sz="2400" b="0" i="0" u="none" strike="noStrike" cap="none" dirty="0" err="1" smtClean="0">
                <a:solidFill>
                  <a:schemeClr val="tx1"/>
                </a:solidFill>
                <a:sym typeface="Calibri"/>
              </a:rPr>
              <a:t>Willmore</a:t>
            </a:r>
            <a:r>
              <a:rPr lang="en-US" sz="2400" b="0" i="0" u="none" strike="noStrike" cap="none" dirty="0" smtClean="0">
                <a:solidFill>
                  <a:schemeClr val="tx1"/>
                </a:solidFill>
                <a:sym typeface="Calibri"/>
              </a:rPr>
              <a:t>		</a:t>
            </a:r>
            <a:r>
              <a:rPr lang="en-US" sz="1800" b="0" i="0" u="none" strike="noStrike" cap="none" dirty="0" err="1" smtClean="0">
                <a:solidFill>
                  <a:schemeClr val="tx1"/>
                </a:solidFill>
                <a:sym typeface="Calibri"/>
              </a:rPr>
              <a:t>becky</a:t>
            </a:r>
            <a:r>
              <a:rPr lang="en-US" sz="1800" b="0" i="0" u="none" strike="noStrike" cap="none" dirty="0" smtClean="0">
                <a:solidFill>
                  <a:schemeClr val="tx1"/>
                </a:solidFill>
                <a:sym typeface="Calibri"/>
              </a:rPr>
              <a:t>	</a:t>
            </a:r>
            <a:r>
              <a:rPr lang="en-US" sz="2400" b="0" i="0" u="none" strike="noStrike" cap="none" dirty="0" smtClean="0">
                <a:solidFill>
                  <a:schemeClr val="tx1"/>
                </a:solidFill>
                <a:sym typeface="Calibri"/>
              </a:rPr>
              <a:t>	</a:t>
            </a:r>
          </a:p>
          <a:p>
            <a:pPr marL="0" marR="0" lvl="0" indent="0" algn="l" rtl="0">
              <a:spcBef>
                <a:spcPts val="400"/>
              </a:spcBef>
              <a:buClr>
                <a:srgbClr val="6F6E6F"/>
              </a:buClr>
              <a:buSzPct val="25000"/>
              <a:buFont typeface="Arial"/>
              <a:buNone/>
            </a:pPr>
            <a:r>
              <a:rPr lang="en-US" sz="2400" b="0" i="0" u="none" strike="noStrike" cap="none" dirty="0" smtClean="0">
                <a:solidFill>
                  <a:schemeClr val="tx1"/>
                </a:solidFill>
                <a:sym typeface="Calibri"/>
              </a:rPr>
              <a:t>May 16 – Reset Your Health, Reset Your Eating, Reset Your 						Energy, Reset your Life</a:t>
            </a:r>
          </a:p>
          <a:p>
            <a:pPr marL="0" marR="0" lvl="0" indent="0" algn="l" rtl="0">
              <a:spcBef>
                <a:spcPts val="400"/>
              </a:spcBef>
              <a:buClr>
                <a:srgbClr val="6F6E6F"/>
              </a:buClr>
              <a:buSzPct val="25000"/>
              <a:buFont typeface="Arial"/>
              <a:buNone/>
            </a:pPr>
            <a:endParaRPr lang="en-US" sz="1000" b="0" i="0" u="none" strike="noStrike" cap="none" dirty="0" smtClean="0">
              <a:solidFill>
                <a:schemeClr val="tx1"/>
              </a:solidFill>
              <a:sym typeface="Calibri"/>
            </a:endParaRPr>
          </a:p>
          <a:p>
            <a:pPr marL="0" marR="0" lvl="0" indent="0" algn="ctr" rtl="0">
              <a:spcBef>
                <a:spcPts val="400"/>
              </a:spcBef>
              <a:buClr>
                <a:srgbClr val="6F6E6F"/>
              </a:buClr>
              <a:buSzPct val="25000"/>
              <a:buFont typeface="Arial"/>
              <a:buNone/>
            </a:pPr>
            <a:r>
              <a:rPr lang="en-US" sz="2400" b="1" dirty="0" smtClean="0">
                <a:solidFill>
                  <a:schemeClr val="tx1"/>
                </a:solidFill>
                <a:sym typeface="Calibri"/>
              </a:rPr>
              <a:t>May 23 -- Acid Reflux 												 </a:t>
            </a:r>
            <a:r>
              <a:rPr lang="en-US" sz="3200" b="1" i="0" u="none" strike="noStrike" cap="none" dirty="0" smtClean="0">
                <a:solidFill>
                  <a:schemeClr val="tx1"/>
                </a:solidFill>
                <a:sym typeface="Calibri"/>
              </a:rPr>
              <a:t>LAST WELLNESS WEBINAR at current link</a:t>
            </a:r>
          </a:p>
          <a:p>
            <a:pPr marL="0" marR="0" lvl="0" indent="0" algn="ctr" rtl="0">
              <a:spcBef>
                <a:spcPts val="400"/>
              </a:spcBef>
              <a:buClr>
                <a:srgbClr val="6F6E6F"/>
              </a:buClr>
              <a:buSzPct val="25000"/>
              <a:buFont typeface="Arial"/>
              <a:buNone/>
            </a:pPr>
            <a:r>
              <a:rPr lang="en-US" sz="2400" b="1" dirty="0" smtClean="0">
                <a:solidFill>
                  <a:schemeClr val="tx1"/>
                </a:solidFill>
                <a:sym typeface="Calibri"/>
              </a:rPr>
              <a:t>Schedule resumes Monday August 15 with new registration link </a:t>
            </a:r>
            <a:r>
              <a:rPr lang="is-IS" sz="2400" b="1" dirty="0" smtClean="0">
                <a:solidFill>
                  <a:schemeClr val="tx1"/>
                </a:solidFill>
                <a:sym typeface="Calibri"/>
              </a:rPr>
              <a:t>… go to Learning From the M</a:t>
            </a:r>
            <a:r>
              <a:rPr lang="en-US" sz="2400" b="1" dirty="0" smtClean="0">
                <a:solidFill>
                  <a:schemeClr val="tx1"/>
                </a:solidFill>
                <a:sym typeface="Calibri"/>
              </a:rPr>
              <a:t>a</a:t>
            </a:r>
            <a:r>
              <a:rPr lang="is-IS" sz="2400" b="1" dirty="0" smtClean="0">
                <a:solidFill>
                  <a:schemeClr val="tx1"/>
                </a:solidFill>
                <a:sym typeface="Calibri"/>
              </a:rPr>
              <a:t>sters Face Book page for details when we know them.</a:t>
            </a:r>
            <a:endParaRPr sz="2400" b="1" i="0" u="none" strike="noStrike" cap="none" dirty="0">
              <a:solidFill>
                <a:schemeClr val="tx1"/>
              </a:solidFill>
              <a:sym typeface="Calibri"/>
            </a:endParaRPr>
          </a:p>
        </p:txBody>
      </p:sp>
      <p:sp>
        <p:nvSpPr>
          <p:cNvPr id="100" name="Shape 100"/>
          <p:cNvSpPr txBox="1">
            <a:spLocks noGrp="1"/>
          </p:cNvSpPr>
          <p:nvPr>
            <p:ph type="title"/>
          </p:nvPr>
        </p:nvSpPr>
        <p:spPr>
          <a:xfrm>
            <a:off x="457200" y="274128"/>
            <a:ext cx="5435600" cy="482190"/>
          </a:xfrm>
          <a:prstGeom prst="rect">
            <a:avLst/>
          </a:prstGeom>
          <a:noFill/>
          <a:ln>
            <a:solidFill>
              <a:schemeClr val="accent5">
                <a:lumMod val="75000"/>
              </a:schemeClr>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0" i="0" u="none" strike="noStrike" cap="none" dirty="0">
                <a:solidFill>
                  <a:schemeClr val="dk1"/>
                </a:solidFill>
                <a:latin typeface="Calibri"/>
                <a:ea typeface="Calibri"/>
                <a:cs typeface="Calibri"/>
                <a:sym typeface="Calibri"/>
              </a:rPr>
              <a:t>Monday Wellness Webinars </a:t>
            </a:r>
          </a:p>
        </p:txBody>
      </p:sp>
    </p:spTree>
    <p:extLst>
      <p:ext uri="{BB962C8B-B14F-4D97-AF65-F5344CB8AC3E}">
        <p14:creationId xmlns:p14="http://schemas.microsoft.com/office/powerpoint/2010/main" val="81136731"/>
      </p:ext>
    </p:extLst>
  </p:cSld>
  <p:clrMapOvr>
    <a:masterClrMapping/>
  </p:clrMapOvr>
  <p:transition spd="slow">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5-417_SIWPPres2015_r4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241618023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46667"/>
            <a:ext cx="8229600" cy="4296833"/>
          </a:xfrm>
        </p:spPr>
        <p:txBody>
          <a:bodyPr>
            <a:normAutofit/>
          </a:bodyPr>
          <a:lstStyle/>
          <a:p>
            <a:r>
              <a:rPr lang="en-US" sz="1800" dirty="0" smtClean="0">
                <a:solidFill>
                  <a:schemeClr val="tx1"/>
                </a:solidFill>
              </a:rPr>
              <a:t>From today’s stories, make a list of those actions, word tracks, and behaviors that these sponsoring leaders did that impacted the new business partner</a:t>
            </a:r>
            <a:r>
              <a:rPr lang="is-IS" sz="1800" dirty="0" smtClean="0">
                <a:solidFill>
                  <a:schemeClr val="tx1"/>
                </a:solidFill>
              </a:rPr>
              <a:t>… and eventually led to their joining Shaklee and building a business.</a:t>
            </a:r>
          </a:p>
          <a:p>
            <a:r>
              <a:rPr lang="is-IS" sz="1800" dirty="0" smtClean="0">
                <a:solidFill>
                  <a:schemeClr val="tx1"/>
                </a:solidFill>
              </a:rPr>
              <a:t>What would you like to begin to incorporate into your prospecting system?</a:t>
            </a:r>
          </a:p>
          <a:p>
            <a:pPr marL="0" indent="0">
              <a:buNone/>
            </a:pPr>
            <a:r>
              <a:rPr lang="is-IS" sz="1800" dirty="0" smtClean="0">
                <a:solidFill>
                  <a:schemeClr val="tx1"/>
                </a:solidFill>
              </a:rPr>
              <a:t>	( more business-oriented events , more information about the business in our 	events, more conversations about the business,  and inquiries  about “ whom do 	you know” who may be looking for something, like Katie and L</a:t>
            </a:r>
            <a:r>
              <a:rPr lang="en-US" sz="1800" dirty="0" smtClean="0">
                <a:solidFill>
                  <a:schemeClr val="tx1"/>
                </a:solidFill>
              </a:rPr>
              <a:t>a</a:t>
            </a:r>
            <a:r>
              <a:rPr lang="is-IS" sz="1800" dirty="0" smtClean="0">
                <a:solidFill>
                  <a:schemeClr val="tx1"/>
                </a:solidFill>
              </a:rPr>
              <a:t>ura , share more 	stories, adopt an attitude of confidence in the value of what a Shaklee business offers 	and how much people love their Shaklee busnesses, etc )</a:t>
            </a:r>
          </a:p>
          <a:p>
            <a:r>
              <a:rPr lang="is-IS" sz="1800" dirty="0" smtClean="0">
                <a:solidFill>
                  <a:schemeClr val="tx1"/>
                </a:solidFill>
              </a:rPr>
              <a:t>What would you like to change or eliminate in your current process. ( facts, figures and data,  fear of people saying no, fear of people saying yes,  reluctance to have a conversation,  attitude that you aren’t good enough, etc )</a:t>
            </a:r>
          </a:p>
          <a:p>
            <a:r>
              <a:rPr lang="is-IS" sz="1800" dirty="0" smtClean="0">
                <a:solidFill>
                  <a:schemeClr val="tx1"/>
                </a:solidFill>
              </a:rPr>
              <a:t>Make a plan of how you are going to meet your next business partner.  becky</a:t>
            </a:r>
            <a:endParaRPr lang="en-US" sz="1800" dirty="0">
              <a:solidFill>
                <a:schemeClr val="tx1"/>
              </a:solidFill>
            </a:endParaRPr>
          </a:p>
        </p:txBody>
      </p:sp>
      <p:sp>
        <p:nvSpPr>
          <p:cNvPr id="2" name="Title 1"/>
          <p:cNvSpPr>
            <a:spLocks noGrp="1"/>
          </p:cNvSpPr>
          <p:nvPr>
            <p:ph type="title"/>
          </p:nvPr>
        </p:nvSpPr>
        <p:spPr>
          <a:xfrm>
            <a:off x="457200" y="253604"/>
            <a:ext cx="7653867" cy="593063"/>
          </a:xfrm>
        </p:spPr>
        <p:txBody>
          <a:bodyPr>
            <a:normAutofit/>
          </a:bodyPr>
          <a:lstStyle/>
          <a:p>
            <a:r>
              <a:rPr lang="en-US" sz="2800" dirty="0" smtClean="0"/>
              <a:t>Action Steps-- Session 4 Real Life Stories</a:t>
            </a:r>
            <a:endParaRPr lang="en-US" sz="2800" dirty="0"/>
          </a:p>
        </p:txBody>
      </p:sp>
    </p:spTree>
    <p:extLst>
      <p:ext uri="{BB962C8B-B14F-4D97-AF65-F5344CB8AC3E}">
        <p14:creationId xmlns:p14="http://schemas.microsoft.com/office/powerpoint/2010/main" val="124083888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51957" r="-51957"/>
          <a:stretch>
            <a:fillRect/>
          </a:stretch>
        </p:blipFill>
        <p:spPr>
          <a:xfrm>
            <a:off x="-186267" y="0"/>
            <a:ext cx="9516534" cy="5143500"/>
          </a:xfrm>
          <a:solidFill>
            <a:srgbClr val="E8607F"/>
          </a:solidFill>
        </p:spPr>
      </p:pic>
    </p:spTree>
    <p:extLst>
      <p:ext uri="{BB962C8B-B14F-4D97-AF65-F5344CB8AC3E}">
        <p14:creationId xmlns:p14="http://schemas.microsoft.com/office/powerpoint/2010/main" val="36446614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765300" y="0"/>
            <a:ext cx="5591752" cy="5143500"/>
          </a:xfrm>
          <a:prstGeom prst="rect">
            <a:avLst/>
          </a:prstGeom>
        </p:spPr>
      </p:pic>
    </p:spTree>
    <p:extLst>
      <p:ext uri="{BB962C8B-B14F-4D97-AF65-F5344CB8AC3E}">
        <p14:creationId xmlns:p14="http://schemas.microsoft.com/office/powerpoint/2010/main" val="145898160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45543" r="-45543"/>
          <a:stretch>
            <a:fillRect/>
          </a:stretch>
        </p:blipFill>
        <p:spPr>
          <a:xfrm>
            <a:off x="0" y="0"/>
            <a:ext cx="9144000" cy="5143500"/>
          </a:xfrm>
          <a:solidFill>
            <a:srgbClr val="E8607F"/>
          </a:solidFill>
        </p:spPr>
      </p:pic>
    </p:spTree>
    <p:extLst>
      <p:ext uri="{BB962C8B-B14F-4D97-AF65-F5344CB8AC3E}">
        <p14:creationId xmlns:p14="http://schemas.microsoft.com/office/powerpoint/2010/main" val="2981564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656" y="0"/>
            <a:ext cx="9294209" cy="5252755"/>
          </a:xfrm>
          <a:prstGeom prst="rect">
            <a:avLst/>
          </a:prstGeom>
        </p:spPr>
      </p:pic>
      <p:sp>
        <p:nvSpPr>
          <p:cNvPr id="2" name="Title 1"/>
          <p:cNvSpPr>
            <a:spLocks noGrp="1"/>
          </p:cNvSpPr>
          <p:nvPr>
            <p:ph type="ctrTitle"/>
          </p:nvPr>
        </p:nvSpPr>
        <p:spPr>
          <a:xfrm>
            <a:off x="2567217" y="1367725"/>
            <a:ext cx="6172242" cy="1102519"/>
          </a:xfrm>
          <a:solidFill>
            <a:schemeClr val="bg1"/>
          </a:solidFill>
        </p:spPr>
        <p:txBody>
          <a:bodyPr>
            <a:normAutofit/>
          </a:bodyPr>
          <a:lstStyle/>
          <a:p>
            <a:r>
              <a:rPr lang="en-US" sz="3100" dirty="0" smtClean="0"/>
              <a:t>Shaklee Special Cash for Orlando Global Conference Incentive </a:t>
            </a:r>
            <a:endParaRPr lang="en-US" sz="3100" dirty="0"/>
          </a:p>
        </p:txBody>
      </p:sp>
      <p:sp>
        <p:nvSpPr>
          <p:cNvPr id="3" name="Subtitle 2"/>
          <p:cNvSpPr>
            <a:spLocks noGrp="1"/>
          </p:cNvSpPr>
          <p:nvPr>
            <p:ph type="subTitle" idx="1"/>
          </p:nvPr>
        </p:nvSpPr>
        <p:spPr>
          <a:xfrm>
            <a:off x="2401313" y="2653763"/>
            <a:ext cx="6461044" cy="2344633"/>
          </a:xfrm>
          <a:solidFill>
            <a:schemeClr val="bg1"/>
          </a:solidFill>
        </p:spPr>
        <p:txBody>
          <a:bodyPr>
            <a:normAutofit fontScale="85000" lnSpcReduction="20000"/>
          </a:bodyPr>
          <a:lstStyle/>
          <a:p>
            <a:r>
              <a:rPr lang="en-US" dirty="0" smtClean="0">
                <a:solidFill>
                  <a:schemeClr val="tx1"/>
                </a:solidFill>
              </a:rPr>
              <a:t>Accumulate 20 Sponsoring Points in any one month April through June 30</a:t>
            </a:r>
          </a:p>
          <a:p>
            <a:r>
              <a:rPr lang="en-US" dirty="0" smtClean="0">
                <a:solidFill>
                  <a:schemeClr val="tx1"/>
                </a:solidFill>
              </a:rPr>
              <a:t>Receive 1 share of $30,000 ( worth at least $100 / share)</a:t>
            </a:r>
          </a:p>
          <a:p>
            <a:r>
              <a:rPr lang="en-US" dirty="0" smtClean="0">
                <a:solidFill>
                  <a:schemeClr val="tx1"/>
                </a:solidFill>
              </a:rPr>
              <a:t>Accumulate 35 points in any one month</a:t>
            </a:r>
          </a:p>
          <a:p>
            <a:r>
              <a:rPr lang="en-US" dirty="0" smtClean="0">
                <a:solidFill>
                  <a:schemeClr val="tx1"/>
                </a:solidFill>
              </a:rPr>
              <a:t>Receive 2 shares !    </a:t>
            </a:r>
            <a:r>
              <a:rPr lang="en-US" dirty="0" err="1" smtClean="0">
                <a:solidFill>
                  <a:schemeClr val="tx1"/>
                </a:solidFill>
              </a:rPr>
              <a:t>becky</a:t>
            </a:r>
            <a:endParaRPr lang="en-US" dirty="0">
              <a:solidFill>
                <a:schemeClr val="tx1"/>
              </a:solidFill>
            </a:endParaRPr>
          </a:p>
        </p:txBody>
      </p:sp>
    </p:spTree>
    <p:extLst>
      <p:ext uri="{BB962C8B-B14F-4D97-AF65-F5344CB8AC3E}">
        <p14:creationId xmlns:p14="http://schemas.microsoft.com/office/powerpoint/2010/main" val="1126966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113851" y="-48362"/>
            <a:ext cx="5030149" cy="5191861"/>
          </a:xfrm>
          <a:prstGeom prst="rect">
            <a:avLst/>
          </a:prstGeom>
        </p:spPr>
      </p:pic>
      <p:sp>
        <p:nvSpPr>
          <p:cNvPr id="14" name="Oval 13"/>
          <p:cNvSpPr/>
          <p:nvPr/>
        </p:nvSpPr>
        <p:spPr>
          <a:xfrm>
            <a:off x="4113851" y="175328"/>
            <a:ext cx="1613440" cy="1190468"/>
          </a:xfrm>
          <a:prstGeom prst="ellipse">
            <a:avLst/>
          </a:prstGeom>
          <a:solidFill>
            <a:srgbClr val="FFFF00"/>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31318" y="255988"/>
            <a:ext cx="2869082" cy="2911149"/>
          </a:xfrm>
          <a:ln>
            <a:solidFill>
              <a:schemeClr val="tx1"/>
            </a:solidFill>
          </a:ln>
        </p:spPr>
        <p:txBody>
          <a:bodyPr>
            <a:normAutofit fontScale="90000"/>
          </a:bodyPr>
          <a:lstStyle/>
          <a:p>
            <a:r>
              <a:rPr lang="en-US" sz="3600" dirty="0" smtClean="0"/>
              <a:t>Journey to Executive Coordinator</a:t>
            </a:r>
            <a:br>
              <a:rPr lang="en-US" sz="3600" dirty="0" smtClean="0"/>
            </a:br>
            <a:r>
              <a:rPr lang="en-US" sz="2700" dirty="0" smtClean="0"/>
              <a:t>A Study of Leadership, Personal Development and People</a:t>
            </a:r>
            <a:endParaRPr lang="en-US" sz="2700" dirty="0"/>
          </a:p>
        </p:txBody>
      </p:sp>
      <p:sp>
        <p:nvSpPr>
          <p:cNvPr id="3" name="Subtitle 2"/>
          <p:cNvSpPr>
            <a:spLocks noGrp="1"/>
          </p:cNvSpPr>
          <p:nvPr>
            <p:ph type="subTitle" idx="1"/>
          </p:nvPr>
        </p:nvSpPr>
        <p:spPr>
          <a:xfrm>
            <a:off x="331318" y="3193930"/>
            <a:ext cx="3473909" cy="1530470"/>
          </a:xfrm>
        </p:spPr>
        <p:txBody>
          <a:bodyPr>
            <a:normAutofit/>
          </a:bodyPr>
          <a:lstStyle/>
          <a:p>
            <a:r>
              <a:rPr lang="en-US" sz="2400" dirty="0" smtClean="0">
                <a:solidFill>
                  <a:schemeClr val="tx1"/>
                </a:solidFill>
              </a:rPr>
              <a:t>Session 4  May 5, 2016</a:t>
            </a:r>
          </a:p>
          <a:p>
            <a:r>
              <a:rPr lang="en-US" sz="2400" dirty="0" smtClean="0">
                <a:solidFill>
                  <a:schemeClr val="tx1"/>
                </a:solidFill>
              </a:rPr>
              <a:t>Prospecting-- 			  Real Life Stories </a:t>
            </a:r>
          </a:p>
        </p:txBody>
      </p:sp>
      <p:sp>
        <p:nvSpPr>
          <p:cNvPr id="5" name="TextBox 4"/>
          <p:cNvSpPr txBox="1"/>
          <p:nvPr/>
        </p:nvSpPr>
        <p:spPr>
          <a:xfrm>
            <a:off x="4436533" y="3851155"/>
            <a:ext cx="1018774" cy="646331"/>
          </a:xfrm>
          <a:prstGeom prst="rect">
            <a:avLst/>
          </a:prstGeom>
          <a:noFill/>
        </p:spPr>
        <p:txBody>
          <a:bodyPr wrap="square" rtlCol="0">
            <a:spAutoFit/>
          </a:bodyPr>
          <a:lstStyle/>
          <a:p>
            <a:r>
              <a:rPr lang="en-US" dirty="0" smtClean="0"/>
              <a:t>Senior</a:t>
            </a:r>
          </a:p>
          <a:p>
            <a:r>
              <a:rPr lang="en-US" dirty="0" smtClean="0"/>
              <a:t>Director</a:t>
            </a:r>
            <a:endParaRPr lang="en-US" dirty="0"/>
          </a:p>
        </p:txBody>
      </p:sp>
      <p:sp>
        <p:nvSpPr>
          <p:cNvPr id="7" name="TextBox 6"/>
          <p:cNvSpPr txBox="1"/>
          <p:nvPr/>
        </p:nvSpPr>
        <p:spPr>
          <a:xfrm>
            <a:off x="5894679" y="2243807"/>
            <a:ext cx="1463315" cy="923330"/>
          </a:xfrm>
          <a:prstGeom prst="rect">
            <a:avLst/>
          </a:prstGeom>
          <a:solidFill>
            <a:srgbClr val="FFFF00"/>
          </a:solidFill>
          <a:ln w="38100" cmpd="sng">
            <a:solidFill>
              <a:schemeClr val="tx1"/>
            </a:solidFill>
          </a:ln>
        </p:spPr>
        <p:txBody>
          <a:bodyPr wrap="square" rtlCol="0">
            <a:spAutoFit/>
          </a:bodyPr>
          <a:lstStyle/>
          <a:p>
            <a:r>
              <a:rPr lang="en-US" dirty="0" smtClean="0"/>
              <a:t>Senior</a:t>
            </a:r>
          </a:p>
          <a:p>
            <a:r>
              <a:rPr lang="en-US" dirty="0" smtClean="0"/>
              <a:t>Coordinator</a:t>
            </a:r>
          </a:p>
          <a:p>
            <a:endParaRPr lang="en-US" dirty="0"/>
          </a:p>
        </p:txBody>
      </p:sp>
      <p:sp>
        <p:nvSpPr>
          <p:cNvPr id="8" name="TextBox 7"/>
          <p:cNvSpPr txBox="1"/>
          <p:nvPr/>
        </p:nvSpPr>
        <p:spPr>
          <a:xfrm>
            <a:off x="3413425" y="1600059"/>
            <a:ext cx="1896533" cy="1107996"/>
          </a:xfrm>
          <a:prstGeom prst="rect">
            <a:avLst/>
          </a:prstGeom>
          <a:solidFill>
            <a:srgbClr val="FFFF00"/>
          </a:solidFill>
          <a:ln w="38100" cmpd="sng">
            <a:solidFill>
              <a:schemeClr val="tx1"/>
            </a:solidFill>
          </a:ln>
        </p:spPr>
        <p:txBody>
          <a:bodyPr wrap="square" rtlCol="0">
            <a:spAutoFit/>
          </a:bodyPr>
          <a:lstStyle/>
          <a:p>
            <a:pPr algn="ctr"/>
            <a:r>
              <a:rPr lang="en-US" sz="2400" b="1" dirty="0" smtClean="0"/>
              <a:t>Executive</a:t>
            </a:r>
          </a:p>
          <a:p>
            <a:pPr algn="ctr"/>
            <a:r>
              <a:rPr lang="en-US" sz="2400" b="1" dirty="0" smtClean="0"/>
              <a:t>Coordinator!</a:t>
            </a:r>
          </a:p>
          <a:p>
            <a:endParaRPr lang="en-US" dirty="0"/>
          </a:p>
        </p:txBody>
      </p:sp>
      <p:sp>
        <p:nvSpPr>
          <p:cNvPr id="10" name="TextBox 9"/>
          <p:cNvSpPr txBox="1"/>
          <p:nvPr/>
        </p:nvSpPr>
        <p:spPr>
          <a:xfrm>
            <a:off x="7578873" y="3074804"/>
            <a:ext cx="1311463" cy="1045701"/>
          </a:xfrm>
          <a:prstGeom prst="rect">
            <a:avLst/>
          </a:prstGeom>
          <a:solidFill>
            <a:srgbClr val="FFFF00"/>
          </a:solidFill>
          <a:ln w="38100" cmpd="sng">
            <a:solidFill>
              <a:schemeClr val="tx1"/>
            </a:solidFill>
          </a:ln>
        </p:spPr>
        <p:txBody>
          <a:bodyPr wrap="square" rtlCol="0">
            <a:spAutoFit/>
          </a:bodyPr>
          <a:lstStyle/>
          <a:p>
            <a:endParaRPr lang="en-US" dirty="0"/>
          </a:p>
        </p:txBody>
      </p:sp>
      <p:sp>
        <p:nvSpPr>
          <p:cNvPr id="6" name="TextBox 5"/>
          <p:cNvSpPr txBox="1"/>
          <p:nvPr/>
        </p:nvSpPr>
        <p:spPr>
          <a:xfrm>
            <a:off x="7578873" y="3481823"/>
            <a:ext cx="1311463" cy="369332"/>
          </a:xfrm>
          <a:prstGeom prst="rect">
            <a:avLst/>
          </a:prstGeom>
          <a:noFill/>
        </p:spPr>
        <p:txBody>
          <a:bodyPr wrap="square" rtlCol="0">
            <a:spAutoFit/>
          </a:bodyPr>
          <a:lstStyle/>
          <a:p>
            <a:r>
              <a:rPr lang="en-US" dirty="0" smtClean="0"/>
              <a:t>Coordinator</a:t>
            </a:r>
            <a:endParaRPr lang="en-US" dirty="0"/>
          </a:p>
        </p:txBody>
      </p:sp>
      <p:sp>
        <p:nvSpPr>
          <p:cNvPr id="13" name="TextBox 12"/>
          <p:cNvSpPr txBox="1"/>
          <p:nvPr/>
        </p:nvSpPr>
        <p:spPr>
          <a:xfrm>
            <a:off x="6756400" y="124231"/>
            <a:ext cx="1567936" cy="646331"/>
          </a:xfrm>
          <a:prstGeom prst="rect">
            <a:avLst/>
          </a:prstGeom>
          <a:noFill/>
        </p:spPr>
        <p:txBody>
          <a:bodyPr wrap="square" rtlCol="0">
            <a:spAutoFit/>
          </a:bodyPr>
          <a:lstStyle/>
          <a:p>
            <a:r>
              <a:rPr lang="en-US" dirty="0" smtClean="0"/>
              <a:t>Key</a:t>
            </a:r>
          </a:p>
          <a:p>
            <a:r>
              <a:rPr lang="en-US" dirty="0" smtClean="0"/>
              <a:t>Coordinator</a:t>
            </a:r>
            <a:endParaRPr lang="en-US" dirty="0"/>
          </a:p>
        </p:txBody>
      </p:sp>
      <p:sp>
        <p:nvSpPr>
          <p:cNvPr id="9" name="TextBox 8"/>
          <p:cNvSpPr txBox="1"/>
          <p:nvPr/>
        </p:nvSpPr>
        <p:spPr>
          <a:xfrm>
            <a:off x="4113851" y="255988"/>
            <a:ext cx="1504731" cy="923330"/>
          </a:xfrm>
          <a:prstGeom prst="rect">
            <a:avLst/>
          </a:prstGeom>
          <a:noFill/>
        </p:spPr>
        <p:txBody>
          <a:bodyPr wrap="square" rtlCol="0">
            <a:spAutoFit/>
          </a:bodyPr>
          <a:lstStyle/>
          <a:p>
            <a:pPr algn="ctr"/>
            <a:r>
              <a:rPr lang="en-US" dirty="0" smtClean="0"/>
              <a:t>Senior</a:t>
            </a:r>
          </a:p>
          <a:p>
            <a:pPr algn="ctr"/>
            <a:r>
              <a:rPr lang="en-US" dirty="0" smtClean="0"/>
              <a:t>Executive</a:t>
            </a:r>
          </a:p>
          <a:p>
            <a:pPr algn="ctr"/>
            <a:r>
              <a:rPr lang="en-US" dirty="0" smtClean="0"/>
              <a:t>Coordinator</a:t>
            </a:r>
            <a:endParaRPr lang="en-US" dirty="0"/>
          </a:p>
        </p:txBody>
      </p:sp>
      <p:sp>
        <p:nvSpPr>
          <p:cNvPr id="11" name="TextBox 10"/>
          <p:cNvSpPr txBox="1"/>
          <p:nvPr/>
        </p:nvSpPr>
        <p:spPr>
          <a:xfrm>
            <a:off x="3962399" y="4724400"/>
            <a:ext cx="1492907"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42166376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8"/>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a:solidFill>
                  <a:schemeClr val="dk1"/>
                </a:solidFill>
                <a:latin typeface="Calibri"/>
                <a:ea typeface="Calibri"/>
                <a:cs typeface="Calibri"/>
                <a:sym typeface="Calibri"/>
              </a:rPr>
              <a:t>Our Training Team </a:t>
            </a:r>
          </a:p>
        </p:txBody>
      </p:sp>
      <p:sp>
        <p:nvSpPr>
          <p:cNvPr id="125" name="Shape 125"/>
          <p:cNvSpPr txBox="1">
            <a:spLocks noGrp="1"/>
          </p:cNvSpPr>
          <p:nvPr>
            <p:ph type="body" idx="1"/>
          </p:nvPr>
        </p:nvSpPr>
        <p:spPr>
          <a:xfrm>
            <a:off x="5406450" y="2521152"/>
            <a:ext cx="1822458" cy="86900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a:solidFill>
                  <a:schemeClr val="dk1"/>
                </a:solidFill>
                <a:latin typeface="Calibri"/>
                <a:ea typeface="Calibri"/>
                <a:cs typeface="Calibri"/>
                <a:sym typeface="Calibri"/>
              </a:rPr>
              <a:t>Executive Coordinator</a:t>
            </a:r>
          </a:p>
          <a:p>
            <a:pPr marL="0" marR="0" lvl="0" indent="0" algn="l" rtl="0">
              <a:lnSpc>
                <a:spcPct val="90000"/>
              </a:lnSpc>
              <a:spcBef>
                <a:spcPts val="333"/>
              </a:spcBef>
              <a:spcAft>
                <a:spcPts val="0"/>
              </a:spcAft>
              <a:buClr>
                <a:schemeClr val="dk1"/>
              </a:buClr>
              <a:buSzPct val="25000"/>
              <a:buFont typeface="Arial"/>
              <a:buNone/>
            </a:pPr>
            <a:r>
              <a:rPr lang="en-US" sz="1665" b="0" i="0" u="none" strike="noStrike" cap="none">
                <a:solidFill>
                  <a:schemeClr val="dk1"/>
                </a:solidFill>
                <a:latin typeface="Calibri"/>
                <a:ea typeface="Calibri"/>
                <a:cs typeface="Calibri"/>
                <a:sym typeface="Calibri"/>
              </a:rPr>
              <a:t>Ashley McDonald</a:t>
            </a:r>
          </a:p>
        </p:txBody>
      </p:sp>
      <p:pic>
        <p:nvPicPr>
          <p:cNvPr id="126" name="Shape 126"/>
          <p:cNvPicPr preferRelativeResize="0"/>
          <p:nvPr/>
        </p:nvPicPr>
        <p:blipFill rotWithShape="1">
          <a:blip r:embed="rId3">
            <a:alphaModFix/>
          </a:blip>
          <a:srcRect/>
          <a:stretch/>
        </p:blipFill>
        <p:spPr>
          <a:xfrm>
            <a:off x="6138057" y="3565950"/>
            <a:ext cx="1395384" cy="1577548"/>
          </a:xfrm>
          <a:prstGeom prst="rect">
            <a:avLst/>
          </a:prstGeom>
          <a:noFill/>
          <a:ln>
            <a:noFill/>
          </a:ln>
        </p:spPr>
      </p:pic>
      <p:pic>
        <p:nvPicPr>
          <p:cNvPr id="127" name="Shape 127"/>
          <p:cNvPicPr preferRelativeResize="0"/>
          <p:nvPr/>
        </p:nvPicPr>
        <p:blipFill rotWithShape="1">
          <a:blip r:embed="rId4">
            <a:alphaModFix/>
          </a:blip>
          <a:srcRect/>
          <a:stretch/>
        </p:blipFill>
        <p:spPr>
          <a:xfrm>
            <a:off x="1988132" y="3653569"/>
            <a:ext cx="1394302" cy="1489930"/>
          </a:xfrm>
          <a:prstGeom prst="rect">
            <a:avLst/>
          </a:prstGeom>
          <a:noFill/>
          <a:ln>
            <a:noFill/>
          </a:ln>
        </p:spPr>
      </p:pic>
      <p:pic>
        <p:nvPicPr>
          <p:cNvPr id="128" name="Shape 128"/>
          <p:cNvPicPr preferRelativeResize="0"/>
          <p:nvPr/>
        </p:nvPicPr>
        <p:blipFill rotWithShape="1">
          <a:blip r:embed="rId5">
            <a:alphaModFix/>
          </a:blip>
          <a:srcRect/>
          <a:stretch/>
        </p:blipFill>
        <p:spPr>
          <a:xfrm>
            <a:off x="457200" y="1116050"/>
            <a:ext cx="980700" cy="1405200"/>
          </a:xfrm>
          <a:prstGeom prst="rect">
            <a:avLst/>
          </a:prstGeom>
          <a:noFill/>
          <a:ln>
            <a:noFill/>
          </a:ln>
        </p:spPr>
      </p:pic>
      <p:pic>
        <p:nvPicPr>
          <p:cNvPr id="129" name="Shape 129"/>
          <p:cNvPicPr preferRelativeResize="0"/>
          <p:nvPr/>
        </p:nvPicPr>
        <p:blipFill rotWithShape="1">
          <a:blip r:embed="rId6">
            <a:alphaModFix/>
          </a:blip>
          <a:srcRect/>
          <a:stretch/>
        </p:blipFill>
        <p:spPr>
          <a:xfrm>
            <a:off x="5779873" y="1048150"/>
            <a:ext cx="980700" cy="1458000"/>
          </a:xfrm>
          <a:prstGeom prst="rect">
            <a:avLst/>
          </a:prstGeom>
          <a:noFill/>
          <a:ln>
            <a:noFill/>
          </a:ln>
        </p:spPr>
      </p:pic>
      <p:pic>
        <p:nvPicPr>
          <p:cNvPr id="130" name="Shape 130"/>
          <p:cNvPicPr preferRelativeResize="0"/>
          <p:nvPr/>
        </p:nvPicPr>
        <p:blipFill rotWithShape="1">
          <a:blip r:embed="rId7">
            <a:alphaModFix/>
          </a:blip>
          <a:srcRect/>
          <a:stretch/>
        </p:blipFill>
        <p:spPr>
          <a:xfrm>
            <a:off x="2172100" y="1059675"/>
            <a:ext cx="980700" cy="1461598"/>
          </a:xfrm>
          <a:prstGeom prst="rect">
            <a:avLst/>
          </a:prstGeom>
          <a:noFill/>
          <a:ln>
            <a:noFill/>
          </a:ln>
        </p:spPr>
      </p:pic>
      <p:pic>
        <p:nvPicPr>
          <p:cNvPr id="131" name="Shape 131"/>
          <p:cNvPicPr preferRelativeResize="0"/>
          <p:nvPr/>
        </p:nvPicPr>
        <p:blipFill>
          <a:blip r:embed="rId8">
            <a:extLst>
              <a:ext uri="{28A0092B-C50C-407E-A947-70E740481C1C}">
                <a14:useLocalDpi xmlns:a14="http://schemas.microsoft.com/office/drawing/2010/main" val="0"/>
              </a:ext>
            </a:extLst>
          </a:blip>
          <a:stretch>
            <a:fillRect/>
          </a:stretch>
        </p:blipFill>
        <p:spPr>
          <a:xfrm>
            <a:off x="7533442" y="1053684"/>
            <a:ext cx="1119491" cy="1461923"/>
          </a:xfrm>
          <a:prstGeom prst="rect">
            <a:avLst/>
          </a:prstGeom>
          <a:noFill/>
          <a:ln>
            <a:noFill/>
          </a:ln>
        </p:spPr>
      </p:pic>
      <p:pic>
        <p:nvPicPr>
          <p:cNvPr id="132" name="Shape 132"/>
          <p:cNvPicPr preferRelativeResize="0"/>
          <p:nvPr/>
        </p:nvPicPr>
        <p:blipFill rotWithShape="1">
          <a:blip r:embed="rId9">
            <a:alphaModFix/>
          </a:blip>
          <a:srcRect/>
          <a:stretch/>
        </p:blipFill>
        <p:spPr>
          <a:xfrm>
            <a:off x="3915714" y="1054057"/>
            <a:ext cx="1101300" cy="1539734"/>
          </a:xfrm>
          <a:prstGeom prst="rect">
            <a:avLst/>
          </a:prstGeom>
          <a:noFill/>
          <a:ln>
            <a:noFill/>
          </a:ln>
        </p:spPr>
      </p:pic>
      <p:sp>
        <p:nvSpPr>
          <p:cNvPr id="133" name="Shape 133"/>
          <p:cNvSpPr/>
          <p:nvPr/>
        </p:nvSpPr>
        <p:spPr>
          <a:xfrm>
            <a:off x="3484578" y="4046685"/>
            <a:ext cx="2910335"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   Master Coordinators      Barb Lagoni &amp; Jo Coogan</a:t>
            </a:r>
          </a:p>
        </p:txBody>
      </p:sp>
      <p:sp>
        <p:nvSpPr>
          <p:cNvPr id="134" name="Shape 134"/>
          <p:cNvSpPr/>
          <p:nvPr/>
        </p:nvSpPr>
        <p:spPr>
          <a:xfrm>
            <a:off x="7180064" y="2589350"/>
            <a:ext cx="1955730"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Senior Coordinator</a:t>
            </a:r>
          </a:p>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Becky Choate</a:t>
            </a:r>
          </a:p>
        </p:txBody>
      </p:sp>
      <p:sp>
        <p:nvSpPr>
          <p:cNvPr id="135" name="Shape 135"/>
          <p:cNvSpPr/>
          <p:nvPr/>
        </p:nvSpPr>
        <p:spPr>
          <a:xfrm>
            <a:off x="3582941" y="2642618"/>
            <a:ext cx="1823508"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 Senior Executive Coordinator   Katie Odom</a:t>
            </a:r>
          </a:p>
        </p:txBody>
      </p:sp>
      <p:sp>
        <p:nvSpPr>
          <p:cNvPr id="136" name="Shape 136"/>
          <p:cNvSpPr/>
          <p:nvPr/>
        </p:nvSpPr>
        <p:spPr>
          <a:xfrm>
            <a:off x="1872352" y="2453241"/>
            <a:ext cx="1612223"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Senior Executive Coordinator Lisa Anderson</a:t>
            </a:r>
          </a:p>
        </p:txBody>
      </p:sp>
      <p:sp>
        <p:nvSpPr>
          <p:cNvPr id="137" name="Shape 137"/>
          <p:cNvSpPr txBox="1"/>
          <p:nvPr/>
        </p:nvSpPr>
        <p:spPr>
          <a:xfrm>
            <a:off x="195376" y="2593791"/>
            <a:ext cx="1676978"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dirty="0" smtClean="0">
                <a:solidFill>
                  <a:schemeClr val="dk1"/>
                </a:solidFill>
                <a:latin typeface="Calibri"/>
                <a:ea typeface="Calibri"/>
                <a:cs typeface="Calibri"/>
                <a:sym typeface="Calibri"/>
              </a:rPr>
              <a:t>Key </a:t>
            </a:r>
            <a:r>
              <a:rPr lang="en-US" sz="1800" b="0" i="0" u="none" strike="noStrike" cap="none" dirty="0" smtClean="0">
                <a:solidFill>
                  <a:schemeClr val="dk1"/>
                </a:solidFill>
                <a:latin typeface="Calibri"/>
                <a:ea typeface="Calibri"/>
                <a:cs typeface="Calibri"/>
                <a:sym typeface="Calibri"/>
              </a:rPr>
              <a:t>Coordinator </a:t>
            </a:r>
            <a:r>
              <a:rPr lang="en-US" sz="1800" b="0" i="0" u="none" strike="noStrike" cap="none" dirty="0">
                <a:solidFill>
                  <a:schemeClr val="dk1"/>
                </a:solidFill>
                <a:latin typeface="Calibri"/>
                <a:ea typeface="Calibri"/>
                <a:cs typeface="Calibri"/>
                <a:sym typeface="Calibri"/>
              </a:rPr>
              <a:t>Harper Guerra</a:t>
            </a:r>
          </a:p>
        </p:txBody>
      </p:sp>
    </p:spTree>
    <p:extLst>
      <p:ext uri="{BB962C8B-B14F-4D97-AF65-F5344CB8AC3E}">
        <p14:creationId xmlns:p14="http://schemas.microsoft.com/office/powerpoint/2010/main" val="2228859323"/>
      </p:ext>
    </p:extLst>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40933"/>
            <a:ext cx="8229600" cy="3053697"/>
          </a:xfrm>
        </p:spPr>
        <p:txBody>
          <a:bodyPr>
            <a:normAutofit fontScale="92500" lnSpcReduction="10000"/>
          </a:bodyPr>
          <a:lstStyle/>
          <a:p>
            <a:r>
              <a:rPr lang="en-US" sz="2000" dirty="0" smtClean="0">
                <a:solidFill>
                  <a:schemeClr val="tx1"/>
                </a:solidFill>
              </a:rPr>
              <a:t>Last week, we discussed principles of how we identify and connect with business partners.. And the various ways  we can find them.</a:t>
            </a:r>
          </a:p>
          <a:p>
            <a:r>
              <a:rPr lang="en-US" sz="2000" dirty="0" smtClean="0">
                <a:solidFill>
                  <a:schemeClr val="tx1"/>
                </a:solidFill>
              </a:rPr>
              <a:t>This week, we want to share real life examples of the newest leaders who have joined our teams .. </a:t>
            </a:r>
          </a:p>
          <a:p>
            <a:pPr marL="0" indent="0">
              <a:buNone/>
            </a:pPr>
            <a:r>
              <a:rPr lang="en-US" sz="2000" dirty="0">
                <a:solidFill>
                  <a:schemeClr val="tx1"/>
                </a:solidFill>
              </a:rPr>
              <a:t>	</a:t>
            </a:r>
            <a:r>
              <a:rPr lang="en-US" sz="2000" dirty="0" smtClean="0">
                <a:solidFill>
                  <a:schemeClr val="tx1"/>
                </a:solidFill>
              </a:rPr>
              <a:t>-- How we met them</a:t>
            </a:r>
          </a:p>
          <a:p>
            <a:pPr marL="0" indent="0">
              <a:buNone/>
            </a:pPr>
            <a:r>
              <a:rPr lang="en-US" sz="2000" dirty="0">
                <a:solidFill>
                  <a:schemeClr val="tx1"/>
                </a:solidFill>
              </a:rPr>
              <a:t>	</a:t>
            </a:r>
            <a:r>
              <a:rPr lang="en-US" sz="2000" dirty="0" smtClean="0">
                <a:solidFill>
                  <a:schemeClr val="tx1"/>
                </a:solidFill>
              </a:rPr>
              <a:t>-- What we said</a:t>
            </a:r>
          </a:p>
          <a:p>
            <a:pPr marL="0" indent="0">
              <a:buNone/>
            </a:pPr>
            <a:r>
              <a:rPr lang="en-US" sz="2000" dirty="0">
                <a:solidFill>
                  <a:schemeClr val="tx1"/>
                </a:solidFill>
              </a:rPr>
              <a:t>	</a:t>
            </a:r>
            <a:r>
              <a:rPr lang="en-US" sz="2000" dirty="0" smtClean="0">
                <a:solidFill>
                  <a:schemeClr val="tx1"/>
                </a:solidFill>
              </a:rPr>
              <a:t>-- What it was that attracted them &amp; convinced them that a Shaklee 			business would be a good fit for them.</a:t>
            </a:r>
          </a:p>
          <a:p>
            <a:r>
              <a:rPr lang="en-US" sz="2000" dirty="0" smtClean="0">
                <a:solidFill>
                  <a:schemeClr val="tx1"/>
                </a:solidFill>
              </a:rPr>
              <a:t>We suggest you have paper ready to write down names that will come to 	you as we hear these real life stories                             </a:t>
            </a:r>
            <a:r>
              <a:rPr lang="en-US" dirty="0" err="1" smtClean="0">
                <a:solidFill>
                  <a:schemeClr val="tx1"/>
                </a:solidFill>
              </a:rPr>
              <a:t>becky</a:t>
            </a:r>
            <a:endParaRPr lang="en-US" sz="2000" dirty="0">
              <a:solidFill>
                <a:schemeClr val="tx1"/>
              </a:solidFill>
            </a:endParaRPr>
          </a:p>
        </p:txBody>
      </p:sp>
      <p:sp>
        <p:nvSpPr>
          <p:cNvPr id="2" name="Title 1"/>
          <p:cNvSpPr>
            <a:spLocks noGrp="1"/>
          </p:cNvSpPr>
          <p:nvPr>
            <p:ph type="title"/>
          </p:nvPr>
        </p:nvSpPr>
        <p:spPr>
          <a:xfrm>
            <a:off x="457200" y="507604"/>
            <a:ext cx="8229600" cy="857250"/>
          </a:xfrm>
          <a:ln>
            <a:solidFill>
              <a:schemeClr val="tx1">
                <a:lumMod val="50000"/>
                <a:lumOff val="50000"/>
              </a:schemeClr>
            </a:solidFill>
          </a:ln>
        </p:spPr>
        <p:txBody>
          <a:bodyPr>
            <a:normAutofit/>
          </a:bodyPr>
          <a:lstStyle/>
          <a:p>
            <a:r>
              <a:rPr lang="en-US" sz="2400" dirty="0" smtClean="0"/>
              <a:t>Objectives Session 4</a:t>
            </a:r>
            <a:br>
              <a:rPr lang="en-US" sz="2400" dirty="0" smtClean="0"/>
            </a:br>
            <a:r>
              <a:rPr lang="en-US" sz="2400" dirty="0" smtClean="0"/>
              <a:t>Prospecting – Real Life Stories</a:t>
            </a:r>
            <a:endParaRPr lang="en-US" sz="2400" dirty="0"/>
          </a:p>
        </p:txBody>
      </p:sp>
    </p:spTree>
    <p:extLst>
      <p:ext uri="{BB962C8B-B14F-4D97-AF65-F5344CB8AC3E}">
        <p14:creationId xmlns:p14="http://schemas.microsoft.com/office/powerpoint/2010/main" val="18094779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34188"/>
            <a:ext cx="8229600" cy="3325680"/>
          </a:xfrm>
        </p:spPr>
        <p:txBody>
          <a:bodyPr>
            <a:normAutofit fontScale="92500"/>
          </a:bodyPr>
          <a:lstStyle/>
          <a:p>
            <a:r>
              <a:rPr lang="en-US" sz="2400" dirty="0">
                <a:solidFill>
                  <a:schemeClr val="tx1"/>
                </a:solidFill>
              </a:rPr>
              <a:t>From customers .. whom we introduce to all that Shaklee offers</a:t>
            </a:r>
          </a:p>
          <a:p>
            <a:r>
              <a:rPr lang="en-US" sz="2400" dirty="0">
                <a:solidFill>
                  <a:schemeClr val="tx1"/>
                </a:solidFill>
              </a:rPr>
              <a:t>Product-oriented activities (Smoothie Workshop, Women’s Health meeting, Healthy Home Healthy You meetings, </a:t>
            </a:r>
            <a:r>
              <a:rPr lang="en-US" sz="2400" dirty="0" smtClean="0">
                <a:solidFill>
                  <a:schemeClr val="tx1"/>
                </a:solidFill>
              </a:rPr>
              <a:t>)</a:t>
            </a:r>
            <a:endParaRPr lang="en-US" sz="2400" dirty="0">
              <a:solidFill>
                <a:schemeClr val="tx1"/>
              </a:solidFill>
            </a:endParaRPr>
          </a:p>
          <a:p>
            <a:r>
              <a:rPr lang="en-US" sz="2400" dirty="0">
                <a:solidFill>
                  <a:schemeClr val="tx1"/>
                </a:solidFill>
              </a:rPr>
              <a:t>Face </a:t>
            </a:r>
            <a:r>
              <a:rPr lang="en-US" sz="2400" dirty="0" smtClean="0">
                <a:solidFill>
                  <a:schemeClr val="tx1"/>
                </a:solidFill>
              </a:rPr>
              <a:t>Book </a:t>
            </a:r>
            <a:r>
              <a:rPr lang="en-US" sz="2400" dirty="0">
                <a:solidFill>
                  <a:schemeClr val="tx1"/>
                </a:solidFill>
              </a:rPr>
              <a:t>events</a:t>
            </a:r>
          </a:p>
          <a:p>
            <a:r>
              <a:rPr lang="en-US" sz="2400" dirty="0">
                <a:solidFill>
                  <a:schemeClr val="tx1"/>
                </a:solidFill>
              </a:rPr>
              <a:t>In-home meetings</a:t>
            </a:r>
          </a:p>
          <a:p>
            <a:r>
              <a:rPr lang="en-US" sz="2400" dirty="0">
                <a:solidFill>
                  <a:schemeClr val="tx1"/>
                </a:solidFill>
              </a:rPr>
              <a:t>Referrals from customers and others  </a:t>
            </a:r>
            <a:r>
              <a:rPr lang="en-US" sz="2400" dirty="0" smtClean="0">
                <a:solidFill>
                  <a:schemeClr val="tx1"/>
                </a:solidFill>
              </a:rPr>
              <a:t>(“ </a:t>
            </a:r>
            <a:r>
              <a:rPr lang="en-US" sz="2400" dirty="0">
                <a:solidFill>
                  <a:schemeClr val="tx1"/>
                </a:solidFill>
              </a:rPr>
              <a:t>who do you know suffering with allergies? </a:t>
            </a:r>
            <a:r>
              <a:rPr lang="en-US" sz="2400" dirty="0" smtClean="0">
                <a:solidFill>
                  <a:schemeClr val="tx1"/>
                </a:solidFill>
              </a:rPr>
              <a:t>“) </a:t>
            </a:r>
          </a:p>
          <a:p>
            <a:r>
              <a:rPr lang="en-US" sz="2400" dirty="0" smtClean="0">
                <a:solidFill>
                  <a:schemeClr val="tx1"/>
                </a:solidFill>
              </a:rPr>
              <a:t>Reconnecting with old friends		</a:t>
            </a:r>
            <a:r>
              <a:rPr lang="en-US" sz="2400" dirty="0" err="1" smtClean="0">
                <a:solidFill>
                  <a:schemeClr val="tx1"/>
                </a:solidFill>
              </a:rPr>
              <a:t>katie</a:t>
            </a:r>
            <a:r>
              <a:rPr lang="en-US" sz="2400" dirty="0" smtClean="0">
                <a:solidFill>
                  <a:schemeClr val="tx1"/>
                </a:solidFill>
              </a:rPr>
              <a:t>	</a:t>
            </a:r>
            <a:endParaRPr lang="en-US" sz="2400" dirty="0">
              <a:solidFill>
                <a:schemeClr val="tx1"/>
              </a:solidFill>
            </a:endParaRPr>
          </a:p>
          <a:p>
            <a:endParaRPr lang="en-US" dirty="0"/>
          </a:p>
          <a:p>
            <a:endParaRPr lang="en-US" dirty="0"/>
          </a:p>
        </p:txBody>
      </p:sp>
      <p:sp>
        <p:nvSpPr>
          <p:cNvPr id="2" name="Title 1"/>
          <p:cNvSpPr>
            <a:spLocks noGrp="1"/>
          </p:cNvSpPr>
          <p:nvPr>
            <p:ph type="title"/>
          </p:nvPr>
        </p:nvSpPr>
        <p:spPr>
          <a:xfrm>
            <a:off x="2472267" y="419629"/>
            <a:ext cx="6214533" cy="857250"/>
          </a:xfrm>
          <a:ln>
            <a:solidFill>
              <a:schemeClr val="accent5">
                <a:lumMod val="75000"/>
              </a:schemeClr>
            </a:solidFill>
          </a:ln>
        </p:spPr>
        <p:txBody>
          <a:bodyPr>
            <a:normAutofit fontScale="90000"/>
          </a:bodyPr>
          <a:lstStyle/>
          <a:p>
            <a:r>
              <a:rPr lang="en-US" sz="2400" dirty="0" smtClean="0"/>
              <a:t>Review from  last week </a:t>
            </a:r>
            <a:r>
              <a:rPr lang="is-IS" sz="2400" dirty="0" smtClean="0"/>
              <a:t>…</a:t>
            </a:r>
            <a:br>
              <a:rPr lang="is-IS" sz="2400" dirty="0" smtClean="0"/>
            </a:br>
            <a:r>
              <a:rPr lang="en-US" sz="3200" dirty="0" smtClean="0"/>
              <a:t>Where We Find Business Partners</a:t>
            </a:r>
            <a:r>
              <a:rPr lang="is-IS" sz="3200" dirty="0" smtClean="0"/>
              <a:t>…</a:t>
            </a:r>
            <a:endParaRPr lang="en-US" sz="3200" dirty="0"/>
          </a:p>
        </p:txBody>
      </p:sp>
      <p:sp>
        <p:nvSpPr>
          <p:cNvPr id="4" name="TextBox 3"/>
          <p:cNvSpPr txBox="1"/>
          <p:nvPr/>
        </p:nvSpPr>
        <p:spPr>
          <a:xfrm>
            <a:off x="457200" y="419629"/>
            <a:ext cx="1490134" cy="954107"/>
          </a:xfrm>
          <a:prstGeom prst="rect">
            <a:avLst/>
          </a:prstGeom>
          <a:noFill/>
          <a:ln>
            <a:solidFill>
              <a:schemeClr val="accent5">
                <a:lumMod val="75000"/>
              </a:schemeClr>
            </a:solidFill>
          </a:ln>
        </p:spPr>
        <p:txBody>
          <a:bodyPr wrap="square" rtlCol="0">
            <a:spAutoFit/>
          </a:bodyPr>
          <a:lstStyle/>
          <a:p>
            <a:pPr algn="ctr"/>
            <a:r>
              <a:rPr lang="en-US" sz="2800" b="1" dirty="0" smtClean="0"/>
              <a:t>Fishing Holes </a:t>
            </a:r>
            <a:endParaRPr lang="en-US" sz="2800" b="1" dirty="0"/>
          </a:p>
        </p:txBody>
      </p:sp>
    </p:spTree>
    <p:extLst>
      <p:ext uri="{BB962C8B-B14F-4D97-AF65-F5344CB8AC3E}">
        <p14:creationId xmlns:p14="http://schemas.microsoft.com/office/powerpoint/2010/main" val="41046988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19351</TotalTime>
  <Words>1643</Words>
  <Application>Microsoft Office PowerPoint</Application>
  <PresentationFormat>On-screen Show (16:9)</PresentationFormat>
  <Paragraphs>244</Paragraphs>
  <Slides>44</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44</vt:i4>
      </vt:variant>
    </vt:vector>
  </HeadingPairs>
  <TitlesOfParts>
    <vt:vector size="47" baseType="lpstr">
      <vt:lpstr>Arial</vt:lpstr>
      <vt:lpstr>Calibri</vt:lpstr>
      <vt:lpstr>Office Theme</vt:lpstr>
      <vt:lpstr>PowerPoint Presentation</vt:lpstr>
      <vt:lpstr>PowerPoint Presentation</vt:lpstr>
      <vt:lpstr>Special Offer .. Just for You</vt:lpstr>
      <vt:lpstr>Monday Wellness Webinars </vt:lpstr>
      <vt:lpstr>Shaklee Special Cash for Orlando Global Conference Incentive </vt:lpstr>
      <vt:lpstr>Journey to Executive Coordinator A Study of Leadership, Personal Development and People</vt:lpstr>
      <vt:lpstr>Our Training Team </vt:lpstr>
      <vt:lpstr>Objectives Session 4 Prospecting – Real Life Stories</vt:lpstr>
      <vt:lpstr>Review from  last week … Where We Find Business Partners…</vt:lpstr>
      <vt:lpstr>Outside Our Immediate Circle of Friends and Customers </vt:lpstr>
      <vt:lpstr>As we listen to the following stories of how Shaklee leaders came to decide to start their own Shaklee business …</vt:lpstr>
      <vt:lpstr>Harper Guerra --               Learned about Shaklee at a Vendor Fair at a Health Club</vt:lpstr>
      <vt:lpstr>PowerPoint Presentation</vt:lpstr>
      <vt:lpstr>Jan 2012 had a new thinking </vt:lpstr>
      <vt:lpstr>PowerPoint Presentation</vt:lpstr>
      <vt:lpstr>Katie Met Harper at a Baby Shower</vt:lpstr>
      <vt:lpstr>Lesson  # 2!!!</vt:lpstr>
      <vt:lpstr>Quote Dale Carnegie</vt:lpstr>
      <vt:lpstr>word track after you hear someone’s story</vt:lpstr>
      <vt:lpstr>Katie made a shift over last 6 months  resulted in  8 to 10new business partners  and 5 new Directors She became more focused on sharing information about benefits of a home business</vt:lpstr>
      <vt:lpstr>Go for No</vt:lpstr>
      <vt:lpstr>PowerPoint Presentation</vt:lpstr>
      <vt:lpstr>Laura Guge Story</vt:lpstr>
      <vt:lpstr>Meanwhile .. Guge’s Were Hit Hard by the Recession… Facing Foreclosure.. Eviction</vt:lpstr>
      <vt:lpstr>Laura was looking for something ..  And didn’t know it was Shaklee</vt:lpstr>
      <vt:lpstr>What did Katie do Right?</vt:lpstr>
      <vt:lpstr>PowerPoint Presentation</vt:lpstr>
      <vt:lpstr>PowerPoint Presentation</vt:lpstr>
      <vt:lpstr>PowerPoint Presentation</vt:lpstr>
      <vt:lpstr>PowerPoint Presentation</vt:lpstr>
      <vt:lpstr>Shaklee Integrated Wellness Program</vt:lpstr>
      <vt:lpstr>Integrated Wellness Program Benefit to Business Owner</vt:lpstr>
      <vt:lpstr>Integrated Wellness Program  4 Categories of Approach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Action Steps-- Session 4 Real Life Stories</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Journey to Executive Coordinator</dc:title>
  <dc:creator>Barbara Lagoni</dc:creator>
  <cp:lastModifiedBy>Rebecca Choate</cp:lastModifiedBy>
  <cp:revision>161</cp:revision>
  <cp:lastPrinted>2016-05-04T23:44:41Z</cp:lastPrinted>
  <dcterms:created xsi:type="dcterms:W3CDTF">2016-02-13T21:09:56Z</dcterms:created>
  <dcterms:modified xsi:type="dcterms:W3CDTF">2016-05-05T01:59:32Z</dcterms:modified>
</cp:coreProperties>
</file>