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5"/>
  </p:notesMasterIdLst>
  <p:handoutMasterIdLst>
    <p:handoutMasterId r:id="rId36"/>
  </p:handoutMasterIdLst>
  <p:sldIdLst>
    <p:sldId id="296" r:id="rId2"/>
    <p:sldId id="298" r:id="rId3"/>
    <p:sldId id="330" r:id="rId4"/>
    <p:sldId id="331" r:id="rId5"/>
    <p:sldId id="329" r:id="rId6"/>
    <p:sldId id="303" r:id="rId7"/>
    <p:sldId id="302" r:id="rId8"/>
    <p:sldId id="256" r:id="rId9"/>
    <p:sldId id="304" r:id="rId10"/>
    <p:sldId id="289" r:id="rId11"/>
    <p:sldId id="307" r:id="rId12"/>
    <p:sldId id="320" r:id="rId13"/>
    <p:sldId id="321" r:id="rId14"/>
    <p:sldId id="322" r:id="rId15"/>
    <p:sldId id="323" r:id="rId16"/>
    <p:sldId id="305" r:id="rId17"/>
    <p:sldId id="306" r:id="rId18"/>
    <p:sldId id="311" r:id="rId19"/>
    <p:sldId id="324" r:id="rId20"/>
    <p:sldId id="312" r:id="rId21"/>
    <p:sldId id="327" r:id="rId22"/>
    <p:sldId id="317" r:id="rId23"/>
    <p:sldId id="319" r:id="rId24"/>
    <p:sldId id="318" r:id="rId25"/>
    <p:sldId id="326" r:id="rId26"/>
    <p:sldId id="328" r:id="rId27"/>
    <p:sldId id="313" r:id="rId28"/>
    <p:sldId id="314" r:id="rId29"/>
    <p:sldId id="315" r:id="rId30"/>
    <p:sldId id="316" r:id="rId31"/>
    <p:sldId id="309" r:id="rId32"/>
    <p:sldId id="310" r:id="rId33"/>
    <p:sldId id="294" r:id="rId34"/>
  </p:sldIdLst>
  <p:sldSz cx="9144000" cy="5143500" type="screen16x9"/>
  <p:notesSz cx="6858000" cy="931386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B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91" autoAdjust="0"/>
    <p:restoredTop sz="94660"/>
  </p:normalViewPr>
  <p:slideViewPr>
    <p:cSldViewPr snapToGrid="0" snapToObjects="1">
      <p:cViewPr varScale="1">
        <p:scale>
          <a:sx n="142" d="100"/>
          <a:sy n="142" d="100"/>
        </p:scale>
        <p:origin x="102" y="126"/>
      </p:cViewPr>
      <p:guideLst>
        <p:guide orient="horz" pos="162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65693"/>
          </a:xfrm>
          <a:prstGeom prst="rect">
            <a:avLst/>
          </a:prstGeom>
        </p:spPr>
        <p:txBody>
          <a:bodyPr vert="horz" lIns="91440" tIns="45720" rIns="91440" bIns="45720" rtlCol="0"/>
          <a:lstStyle>
            <a:lvl1pPr algn="r">
              <a:defRPr sz="1200"/>
            </a:lvl1pPr>
          </a:lstStyle>
          <a:p>
            <a:fld id="{46105743-8D1D-9242-81D1-0EB60689AEC6}" type="datetimeFigureOut">
              <a:rPr lang="en-US" smtClean="0"/>
              <a:t>4/28/2016</a:t>
            </a:fld>
            <a:endParaRPr lang="en-US"/>
          </a:p>
        </p:txBody>
      </p:sp>
      <p:sp>
        <p:nvSpPr>
          <p:cNvPr id="4" name="Footer Placeholder 3"/>
          <p:cNvSpPr>
            <a:spLocks noGrp="1"/>
          </p:cNvSpPr>
          <p:nvPr>
            <p:ph type="ftr" sz="quarter" idx="2"/>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846553"/>
            <a:ext cx="2971800" cy="465693"/>
          </a:xfrm>
          <a:prstGeom prst="rect">
            <a:avLst/>
          </a:prstGeom>
        </p:spPr>
        <p:txBody>
          <a:bodyPr vert="horz" lIns="91440" tIns="45720" rIns="91440" bIns="45720" rtlCol="0" anchor="b"/>
          <a:lstStyle>
            <a:lvl1pPr algn="r">
              <a:defRPr sz="1200"/>
            </a:lvl1pPr>
          </a:lstStyle>
          <a:p>
            <a:fld id="{BB3ADFD6-7343-7846-868D-BA576394A58A}" type="slidenum">
              <a:rPr lang="en-US" smtClean="0"/>
              <a:t>‹#›</a:t>
            </a:fld>
            <a:endParaRPr lang="en-US"/>
          </a:p>
        </p:txBody>
      </p:sp>
    </p:spTree>
    <p:extLst>
      <p:ext uri="{BB962C8B-B14F-4D97-AF65-F5344CB8AC3E}">
        <p14:creationId xmlns:p14="http://schemas.microsoft.com/office/powerpoint/2010/main" val="23582855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569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65693"/>
          </a:xfrm>
          <a:prstGeom prst="rect">
            <a:avLst/>
          </a:prstGeom>
        </p:spPr>
        <p:txBody>
          <a:bodyPr vert="horz" lIns="91440" tIns="45720" rIns="91440" bIns="45720" rtlCol="0"/>
          <a:lstStyle>
            <a:lvl1pPr algn="r">
              <a:defRPr sz="1200"/>
            </a:lvl1pPr>
          </a:lstStyle>
          <a:p>
            <a:fld id="{5BF66D18-E5BC-CF4A-AC0C-BAB8C8267B32}" type="datetimeFigureOut">
              <a:rPr lang="en-US" smtClean="0"/>
              <a:t>4/28/2016</a:t>
            </a:fld>
            <a:endParaRPr lang="en-US"/>
          </a:p>
        </p:txBody>
      </p:sp>
      <p:sp>
        <p:nvSpPr>
          <p:cNvPr id="4" name="Slide Image Placeholder 3"/>
          <p:cNvSpPr>
            <a:spLocks noGrp="1" noRot="1" noChangeAspect="1"/>
          </p:cNvSpPr>
          <p:nvPr>
            <p:ph type="sldImg" idx="2"/>
          </p:nvPr>
        </p:nvSpPr>
        <p:spPr>
          <a:xfrm>
            <a:off x="325438" y="698500"/>
            <a:ext cx="6207125" cy="34925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24085"/>
            <a:ext cx="5486400" cy="41912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46553"/>
            <a:ext cx="2971800" cy="465693"/>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846553"/>
            <a:ext cx="2971800" cy="465693"/>
          </a:xfrm>
          <a:prstGeom prst="rect">
            <a:avLst/>
          </a:prstGeom>
        </p:spPr>
        <p:txBody>
          <a:bodyPr vert="horz" lIns="91440" tIns="45720" rIns="91440" bIns="45720" rtlCol="0" anchor="b"/>
          <a:lstStyle>
            <a:lvl1pPr algn="r">
              <a:defRPr sz="1200"/>
            </a:lvl1pPr>
          </a:lstStyle>
          <a:p>
            <a:fld id="{B2A407D1-7675-4B4C-B7BB-FBAAAEE09101}" type="slidenum">
              <a:rPr lang="en-US" smtClean="0"/>
              <a:t>‹#›</a:t>
            </a:fld>
            <a:endParaRPr lang="en-US"/>
          </a:p>
        </p:txBody>
      </p:sp>
    </p:spTree>
    <p:extLst>
      <p:ext uri="{BB962C8B-B14F-4D97-AF65-F5344CB8AC3E}">
        <p14:creationId xmlns:p14="http://schemas.microsoft.com/office/powerpoint/2010/main" val="3987399969"/>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Shape 96"/>
          <p:cNvSpPr txBox="1">
            <a:spLocks noGrp="1"/>
          </p:cNvSpPr>
          <p:nvPr>
            <p:ph type="body" idx="1"/>
          </p:nvPr>
        </p:nvSpPr>
        <p:spPr>
          <a:xfrm>
            <a:off x="685801" y="4424085"/>
            <a:ext cx="5486399" cy="4191238"/>
          </a:xfrm>
          <a:prstGeom prst="rect">
            <a:avLst/>
          </a:prstGeom>
        </p:spPr>
        <p:txBody>
          <a:bodyPr lIns="91425" tIns="91425" rIns="91425" bIns="91425" anchor="t" anchorCtr="0">
            <a:noAutofit/>
          </a:bodyPr>
          <a:lstStyle/>
          <a:p>
            <a:pPr lvl="0">
              <a:spcBef>
                <a:spcPts val="0"/>
              </a:spcBef>
              <a:buNone/>
            </a:pPr>
            <a:endParaRPr/>
          </a:p>
        </p:txBody>
      </p:sp>
      <p:sp>
        <p:nvSpPr>
          <p:cNvPr id="97" name="Shape 97"/>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640015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txBox="1">
            <a:spLocks noGrp="1"/>
          </p:cNvSpPr>
          <p:nvPr>
            <p:ph type="body" idx="1"/>
          </p:nvPr>
        </p:nvSpPr>
        <p:spPr>
          <a:xfrm>
            <a:off x="685801" y="4424085"/>
            <a:ext cx="5486399" cy="4191238"/>
          </a:xfrm>
          <a:prstGeom prst="rect">
            <a:avLst/>
          </a:prstGeom>
          <a:noFill/>
          <a:ln>
            <a:noFill/>
          </a:ln>
        </p:spPr>
        <p:txBody>
          <a:bodyPr lIns="91425" tIns="91425" rIns="91425" bIns="91425" anchor="t" anchorCtr="0">
            <a:noAutofit/>
          </a:bodyPr>
          <a:lstStyle/>
          <a:p>
            <a:pPr marL="0" marR="0" lvl="0" indent="0" algn="l" rtl="0">
              <a:spcBef>
                <a:spcPts val="0"/>
              </a:spcBef>
              <a:buClr>
                <a:schemeClr val="dk1"/>
              </a:buClr>
              <a:buSzPct val="25000"/>
              <a:buFont typeface="Calibri"/>
              <a:buNone/>
            </a:pPr>
            <a:endParaRPr sz="1200" b="0" i="0" u="none" strike="noStrike" cap="none">
              <a:solidFill>
                <a:schemeClr val="dk1"/>
              </a:solidFill>
              <a:latin typeface="Calibri"/>
              <a:ea typeface="Calibri"/>
              <a:cs typeface="Calibri"/>
              <a:sym typeface="Calibri"/>
            </a:endParaRPr>
          </a:p>
        </p:txBody>
      </p:sp>
      <p:sp>
        <p:nvSpPr>
          <p:cNvPr id="122" name="Shape 122"/>
          <p:cNvSpPr>
            <a:spLocks noGrp="1" noRot="1" noChangeAspect="1"/>
          </p:cNvSpPr>
          <p:nvPr>
            <p:ph type="sldImg" idx="2"/>
          </p:nvPr>
        </p:nvSpPr>
        <p:spPr>
          <a:xfrm>
            <a:off x="325438" y="698500"/>
            <a:ext cx="6207125" cy="34925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Tree>
    <p:extLst>
      <p:ext uri="{BB962C8B-B14F-4D97-AF65-F5344CB8AC3E}">
        <p14:creationId xmlns:p14="http://schemas.microsoft.com/office/powerpoint/2010/main" val="12162454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5562474-C6FE-4F6F-A4C5-A22744022ADC}" type="slidenum">
              <a:rPr lang="en-US" smtClean="0"/>
              <a:pPr/>
              <a:t>14</a:t>
            </a:fld>
            <a:endParaRPr lang="en-US"/>
          </a:p>
        </p:txBody>
      </p:sp>
    </p:spTree>
    <p:extLst>
      <p:ext uri="{BB962C8B-B14F-4D97-AF65-F5344CB8AC3E}">
        <p14:creationId xmlns:p14="http://schemas.microsoft.com/office/powerpoint/2010/main" val="5311174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4/28/2016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8993644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4/28/2016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2715878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4/28/2016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15988555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pic>
        <p:nvPicPr>
          <p:cNvPr id="5" name="Picture 4" descr="Shaklee Workshop PPT 1920x1080 Template-08.png"/>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5143500"/>
          </a:xfrm>
          <a:prstGeom prst="rect">
            <a:avLst/>
          </a:prstGeom>
        </p:spPr>
      </p:pic>
      <p:sp>
        <p:nvSpPr>
          <p:cNvPr id="3" name="Content Placeholder 2"/>
          <p:cNvSpPr>
            <a:spLocks noGrp="1"/>
          </p:cNvSpPr>
          <p:nvPr>
            <p:ph idx="1"/>
          </p:nvPr>
        </p:nvSpPr>
        <p:spPr>
          <a:xfrm>
            <a:off x="457200" y="1860557"/>
            <a:ext cx="8229600" cy="2734073"/>
          </a:xfrm>
        </p:spPr>
        <p:txBody>
          <a:bodyPr>
            <a:normAutofit/>
          </a:bodyPr>
          <a:lstStyle>
            <a:lvl1pPr marL="342900" indent="-342900">
              <a:buSzPct val="100000"/>
              <a:buFontTx/>
              <a:buBlip>
                <a:blip r:embed="rId3"/>
              </a:buBlip>
              <a:defRPr sz="2000">
                <a:solidFill>
                  <a:srgbClr val="6F6E6F"/>
                </a:solidFill>
              </a:defRPr>
            </a:lvl1pPr>
            <a:lvl2pPr marL="742950" indent="-285750">
              <a:buSzPct val="100000"/>
              <a:buFontTx/>
              <a:buBlip>
                <a:blip r:embed="rId3"/>
              </a:buBlip>
              <a:defRPr sz="1800">
                <a:solidFill>
                  <a:srgbClr val="6F6E6F"/>
                </a:solidFill>
              </a:defRPr>
            </a:lvl2pPr>
            <a:lvl3pPr marL="1143000" indent="-228600">
              <a:buSzPct val="100000"/>
              <a:buFontTx/>
              <a:buBlip>
                <a:blip r:embed="rId3"/>
              </a:buBlip>
              <a:defRPr sz="1600">
                <a:solidFill>
                  <a:srgbClr val="6F6E6F"/>
                </a:solidFill>
              </a:defRPr>
            </a:lvl3pPr>
            <a:lvl4pPr marL="1600200" indent="-228600">
              <a:buSzPct val="100000"/>
              <a:buFontTx/>
              <a:buBlip>
                <a:blip r:embed="rId3"/>
              </a:buBlip>
              <a:defRPr sz="1400">
                <a:solidFill>
                  <a:srgbClr val="6F6E6F"/>
                </a:solidFill>
              </a:defRPr>
            </a:lvl4pPr>
            <a:lvl5pPr marL="2057400" indent="-228600">
              <a:buSzPct val="100000"/>
              <a:buFontTx/>
              <a:buBlip>
                <a:blip r:embed="rId3"/>
              </a:buBlip>
              <a:defRPr sz="1400">
                <a:solidFill>
                  <a:srgbClr val="6F6E6F"/>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Title 8"/>
          <p:cNvSpPr>
            <a:spLocks noGrp="1"/>
          </p:cNvSpPr>
          <p:nvPr>
            <p:ph type="title"/>
          </p:nvPr>
        </p:nvSpPr>
        <p:spPr>
          <a:xfrm>
            <a:off x="457200" y="812404"/>
            <a:ext cx="8229600" cy="857250"/>
          </a:xfrm>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488783072"/>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5F8B96-DCF3-6847-8731-62B5C65B3CD8}" type="datetimeFigureOut">
              <a:rPr lang="en-US" smtClean="0"/>
              <a:t>4/28/2016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4797059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5F8B96-DCF3-6847-8731-62B5C65B3CD8}" type="datetimeFigureOut">
              <a:rPr lang="en-US" smtClean="0"/>
              <a:t>4/28/2016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333939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5F8B96-DCF3-6847-8731-62B5C65B3CD8}" type="datetimeFigureOut">
              <a:rPr lang="en-US" smtClean="0"/>
              <a:t>4/28/2016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1563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5F8B96-DCF3-6847-8731-62B5C65B3CD8}" type="datetimeFigureOut">
              <a:rPr lang="en-US" smtClean="0"/>
              <a:t>4/28/2016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86450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5F8B96-DCF3-6847-8731-62B5C65B3CD8}" type="datetimeFigureOut">
              <a:rPr lang="en-US" smtClean="0"/>
              <a:t>4/28/2016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717532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5F8B96-DCF3-6847-8731-62B5C65B3CD8}" type="datetimeFigureOut">
              <a:rPr lang="en-US" smtClean="0"/>
              <a:t>4/28/2016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2132677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4/28/2016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0555247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5F8B96-DCF3-6847-8731-62B5C65B3CD8}" type="datetimeFigureOut">
              <a:rPr lang="en-US" smtClean="0"/>
              <a:t>4/28/2016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A062802-11E4-6F43-8D7E-B35662CCCD6D}" type="slidenum">
              <a:rPr lang="en-US" smtClean="0"/>
              <a:t>‹#›</a:t>
            </a:fld>
            <a:endParaRPr lang="en-US"/>
          </a:p>
        </p:txBody>
      </p:sp>
    </p:spTree>
    <p:extLst>
      <p:ext uri="{BB962C8B-B14F-4D97-AF65-F5344CB8AC3E}">
        <p14:creationId xmlns:p14="http://schemas.microsoft.com/office/powerpoint/2010/main" val="31615005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0F5F8B96-DCF3-6847-8731-62B5C65B3CD8}" type="datetimeFigureOut">
              <a:rPr lang="en-US" smtClean="0"/>
              <a:t>4/28/2016</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7A062802-11E4-6F43-8D7E-B35662CCCD6D}" type="slidenum">
              <a:rPr lang="en-US" smtClean="0"/>
              <a:t>‹#›</a:t>
            </a:fld>
            <a:endParaRPr lang="en-US"/>
          </a:p>
        </p:txBody>
      </p:sp>
    </p:spTree>
    <p:extLst>
      <p:ext uri="{BB962C8B-B14F-4D97-AF65-F5344CB8AC3E}">
        <p14:creationId xmlns:p14="http://schemas.microsoft.com/office/powerpoint/2010/main" val="2609508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15.jpg"/><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g"/><Relationship Id="rId9"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extBox 1"/>
          <p:cNvSpPr txBox="1"/>
          <p:nvPr/>
        </p:nvSpPr>
        <p:spPr>
          <a:xfrm>
            <a:off x="2556933" y="1473200"/>
            <a:ext cx="4131734" cy="2554545"/>
          </a:xfrm>
          <a:prstGeom prst="rect">
            <a:avLst/>
          </a:prstGeom>
          <a:solidFill>
            <a:srgbClr val="FEFFCB"/>
          </a:solidFill>
        </p:spPr>
        <p:txBody>
          <a:bodyPr wrap="square" rtlCol="0">
            <a:spAutoFit/>
          </a:bodyPr>
          <a:lstStyle/>
          <a:p>
            <a:pPr algn="ctr"/>
            <a:r>
              <a:rPr lang="en-US" sz="4000" dirty="0" smtClean="0"/>
              <a:t> Repeat after me … </a:t>
            </a:r>
          </a:p>
          <a:p>
            <a:pPr algn="ctr"/>
            <a:r>
              <a:rPr lang="en-US" sz="4000" dirty="0" smtClean="0"/>
              <a:t>I can do this</a:t>
            </a:r>
          </a:p>
          <a:p>
            <a:pPr algn="ctr"/>
            <a:endParaRPr lang="en-US" sz="4000" dirty="0"/>
          </a:p>
          <a:p>
            <a:pPr algn="ctr"/>
            <a:r>
              <a:rPr lang="en-US" sz="2000" dirty="0" smtClean="0"/>
              <a:t>LikeABossGirls.com</a:t>
            </a:r>
            <a:r>
              <a:rPr lang="en-US" sz="4000" dirty="0" smtClean="0"/>
              <a:t> </a:t>
            </a:r>
            <a:endParaRPr lang="en-US" sz="4000" dirty="0"/>
          </a:p>
        </p:txBody>
      </p:sp>
    </p:spTree>
    <p:extLst>
      <p:ext uri="{BB962C8B-B14F-4D97-AF65-F5344CB8AC3E}">
        <p14:creationId xmlns:p14="http://schemas.microsoft.com/office/powerpoint/2010/main" val="9002801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45829"/>
            <a:ext cx="8229600" cy="3280171"/>
          </a:xfrm>
        </p:spPr>
        <p:txBody>
          <a:bodyPr>
            <a:normAutofit/>
          </a:bodyPr>
          <a:lstStyle/>
          <a:p>
            <a:r>
              <a:rPr lang="en-US" sz="2000" dirty="0" smtClean="0">
                <a:solidFill>
                  <a:schemeClr val="tx1"/>
                </a:solidFill>
              </a:rPr>
              <a:t>Explore what attracts people to us </a:t>
            </a:r>
            <a:r>
              <a:rPr lang="is-IS" sz="2000" dirty="0" smtClean="0">
                <a:solidFill>
                  <a:schemeClr val="tx1"/>
                </a:solidFill>
              </a:rPr>
              <a:t>… </a:t>
            </a:r>
          </a:p>
          <a:p>
            <a:pPr marL="0" indent="0">
              <a:buNone/>
            </a:pPr>
            <a:r>
              <a:rPr lang="is-IS" sz="2000" dirty="0" smtClean="0">
                <a:solidFill>
                  <a:schemeClr val="tx1"/>
                </a:solidFill>
              </a:rPr>
              <a:t>	-- What attracts people to our business</a:t>
            </a:r>
          </a:p>
          <a:p>
            <a:pPr marL="0" indent="0">
              <a:buNone/>
            </a:pPr>
            <a:r>
              <a:rPr lang="is-IS" sz="2000" dirty="0" smtClean="0">
                <a:solidFill>
                  <a:schemeClr val="tx1"/>
                </a:solidFill>
              </a:rPr>
              <a:t>	-- What attracts people to join our business team</a:t>
            </a:r>
          </a:p>
          <a:p>
            <a:pPr marL="0" indent="0">
              <a:buNone/>
            </a:pPr>
            <a:r>
              <a:rPr lang="is-IS" sz="2000" dirty="0">
                <a:solidFill>
                  <a:schemeClr val="tx1"/>
                </a:solidFill>
              </a:rPr>
              <a:t>	</a:t>
            </a:r>
            <a:r>
              <a:rPr lang="is-IS" sz="2000" dirty="0" smtClean="0">
                <a:solidFill>
                  <a:schemeClr val="tx1"/>
                </a:solidFill>
              </a:rPr>
              <a:t>-- to Shaklee</a:t>
            </a:r>
          </a:p>
          <a:p>
            <a:r>
              <a:rPr lang="is-IS" sz="2000" dirty="0" smtClean="0">
                <a:solidFill>
                  <a:schemeClr val="tx1"/>
                </a:solidFill>
              </a:rPr>
              <a:t>To identify the best </a:t>
            </a:r>
            <a:r>
              <a:rPr lang="is-IS" sz="2000" dirty="0" smtClean="0">
                <a:solidFill>
                  <a:schemeClr val="tx1"/>
                </a:solidFill>
              </a:rPr>
              <a:t>“fishing </a:t>
            </a:r>
            <a:r>
              <a:rPr lang="is-IS" sz="2000" dirty="0" smtClean="0">
                <a:solidFill>
                  <a:schemeClr val="tx1"/>
                </a:solidFill>
              </a:rPr>
              <a:t>holes” to find </a:t>
            </a:r>
            <a:r>
              <a:rPr lang="is-IS" sz="2000" dirty="0" smtClean="0">
                <a:solidFill>
                  <a:schemeClr val="tx1"/>
                </a:solidFill>
              </a:rPr>
              <a:t>business </a:t>
            </a:r>
            <a:r>
              <a:rPr lang="is-IS" sz="2000" dirty="0" smtClean="0">
                <a:solidFill>
                  <a:schemeClr val="tx1"/>
                </a:solidFill>
              </a:rPr>
              <a:t>partners</a:t>
            </a:r>
          </a:p>
          <a:p>
            <a:r>
              <a:rPr lang="en-US" sz="2000" dirty="0" smtClean="0">
                <a:solidFill>
                  <a:schemeClr val="tx1"/>
                </a:solidFill>
              </a:rPr>
              <a:t>Review what we are looking for </a:t>
            </a:r>
          </a:p>
          <a:p>
            <a:r>
              <a:rPr lang="en-US" sz="2000" dirty="0" smtClean="0">
                <a:solidFill>
                  <a:schemeClr val="tx1"/>
                </a:solidFill>
              </a:rPr>
              <a:t>To understand the value of our industry so we can share our opportunity with confidence.				</a:t>
            </a:r>
            <a:r>
              <a:rPr lang="en-US" sz="2000" dirty="0" err="1" smtClean="0">
                <a:solidFill>
                  <a:schemeClr val="tx1"/>
                </a:solidFill>
              </a:rPr>
              <a:t>katie</a:t>
            </a:r>
            <a:endParaRPr lang="en-US" sz="2000" dirty="0" smtClean="0">
              <a:solidFill>
                <a:schemeClr val="tx1"/>
              </a:solidFill>
            </a:endParaRPr>
          </a:p>
          <a:p>
            <a:endParaRPr lang="en-US" sz="2000" dirty="0">
              <a:solidFill>
                <a:schemeClr val="tx1"/>
              </a:solidFill>
            </a:endParaRPr>
          </a:p>
        </p:txBody>
      </p:sp>
      <p:sp>
        <p:nvSpPr>
          <p:cNvPr id="2" name="Title 1"/>
          <p:cNvSpPr>
            <a:spLocks noGrp="1"/>
          </p:cNvSpPr>
          <p:nvPr>
            <p:ph type="title"/>
          </p:nvPr>
        </p:nvSpPr>
        <p:spPr>
          <a:xfrm>
            <a:off x="982133" y="688579"/>
            <a:ext cx="6790267" cy="581421"/>
          </a:xfrm>
          <a:ln>
            <a:solidFill>
              <a:schemeClr val="tx1">
                <a:lumMod val="50000"/>
                <a:lumOff val="50000"/>
              </a:schemeClr>
            </a:solidFill>
          </a:ln>
        </p:spPr>
        <p:txBody>
          <a:bodyPr>
            <a:normAutofit/>
          </a:bodyPr>
          <a:lstStyle/>
          <a:p>
            <a:r>
              <a:rPr lang="en-US" sz="2800" dirty="0" smtClean="0"/>
              <a:t>Objectives Session 3          Prospecting 101</a:t>
            </a:r>
            <a:endParaRPr lang="en-US" sz="2800" dirty="0"/>
          </a:p>
        </p:txBody>
      </p:sp>
    </p:spTree>
    <p:extLst>
      <p:ext uri="{BB962C8B-B14F-4D97-AF65-F5344CB8AC3E}">
        <p14:creationId xmlns:p14="http://schemas.microsoft.com/office/powerpoint/2010/main" val="180947794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8400" y="1238920"/>
            <a:ext cx="7044267" cy="826948"/>
          </a:xfrm>
          <a:ln>
            <a:solidFill>
              <a:schemeClr val="tx1"/>
            </a:solidFill>
          </a:ln>
        </p:spPr>
        <p:txBody>
          <a:bodyPr>
            <a:noAutofit/>
          </a:bodyPr>
          <a:lstStyle/>
          <a:p>
            <a:pPr marL="457200" indent="-457200">
              <a:buAutoNum type="arabicPeriod"/>
            </a:pPr>
            <a:r>
              <a:rPr lang="en-US" sz="2400" dirty="0" smtClean="0">
                <a:solidFill>
                  <a:schemeClr val="tx1"/>
                </a:solidFill>
              </a:rPr>
              <a:t>When we know unequivocally how much value the Shaklee business opportunity brings to others</a:t>
            </a:r>
          </a:p>
          <a:p>
            <a:pPr marL="0" indent="0">
              <a:buNone/>
            </a:pPr>
            <a:endParaRPr lang="en-US" sz="2400" dirty="0"/>
          </a:p>
        </p:txBody>
      </p:sp>
      <p:sp>
        <p:nvSpPr>
          <p:cNvPr id="2" name="Title 1"/>
          <p:cNvSpPr>
            <a:spLocks noGrp="1"/>
          </p:cNvSpPr>
          <p:nvPr>
            <p:ph type="title"/>
          </p:nvPr>
        </p:nvSpPr>
        <p:spPr>
          <a:xfrm>
            <a:off x="457200" y="383779"/>
            <a:ext cx="8229600" cy="857250"/>
          </a:xfrm>
        </p:spPr>
        <p:txBody>
          <a:bodyPr>
            <a:normAutofit/>
          </a:bodyPr>
          <a:lstStyle/>
          <a:p>
            <a:r>
              <a:rPr lang="en-US" sz="3200" dirty="0" smtClean="0"/>
              <a:t>When is Prospecting Fun, Exciting, Easy?</a:t>
            </a:r>
            <a:endParaRPr lang="en-US" sz="3200" dirty="0"/>
          </a:p>
        </p:txBody>
      </p:sp>
      <p:sp>
        <p:nvSpPr>
          <p:cNvPr id="4" name="TextBox 3"/>
          <p:cNvSpPr txBox="1"/>
          <p:nvPr/>
        </p:nvSpPr>
        <p:spPr>
          <a:xfrm>
            <a:off x="1168400" y="2235201"/>
            <a:ext cx="6807200" cy="1200328"/>
          </a:xfrm>
          <a:prstGeom prst="rect">
            <a:avLst/>
          </a:prstGeom>
          <a:noFill/>
          <a:ln>
            <a:solidFill>
              <a:schemeClr val="tx1"/>
            </a:solidFill>
          </a:ln>
        </p:spPr>
        <p:txBody>
          <a:bodyPr wrap="square" rtlCol="0">
            <a:spAutoFit/>
          </a:bodyPr>
          <a:lstStyle/>
          <a:p>
            <a:r>
              <a:rPr lang="en-US" sz="2400" dirty="0" smtClean="0"/>
              <a:t>2. When we know unequivocally how much value WE 	can be in bringing the Shaklee opportunity to 	reality for them  and helping them be successful.</a:t>
            </a:r>
            <a:endParaRPr lang="en-US" sz="2400" dirty="0"/>
          </a:p>
        </p:txBody>
      </p:sp>
      <p:sp>
        <p:nvSpPr>
          <p:cNvPr id="5" name="TextBox 4"/>
          <p:cNvSpPr txBox="1"/>
          <p:nvPr/>
        </p:nvSpPr>
        <p:spPr>
          <a:xfrm>
            <a:off x="1168400" y="3711629"/>
            <a:ext cx="7264400" cy="1077218"/>
          </a:xfrm>
          <a:prstGeom prst="rect">
            <a:avLst/>
          </a:prstGeom>
          <a:noFill/>
          <a:ln>
            <a:solidFill>
              <a:schemeClr val="tx1"/>
            </a:solidFill>
          </a:ln>
        </p:spPr>
        <p:txBody>
          <a:bodyPr wrap="square" rtlCol="0">
            <a:spAutoFit/>
          </a:bodyPr>
          <a:lstStyle/>
          <a:p>
            <a:r>
              <a:rPr lang="en-US" sz="2400" dirty="0" smtClean="0"/>
              <a:t>3. When we remain unattached to the results</a:t>
            </a:r>
          </a:p>
          <a:p>
            <a:r>
              <a:rPr lang="en-US" sz="2000" dirty="0" smtClean="0"/>
              <a:t>	Ex . Commissioner of Baseball loves baseball ..  I don’t.</a:t>
            </a:r>
          </a:p>
          <a:p>
            <a:r>
              <a:rPr lang="en-US" sz="2000" dirty="0" smtClean="0"/>
              <a:t>	It doesn’t matter. It doesn’t affect his love of baseball.</a:t>
            </a:r>
            <a:endParaRPr lang="en-US" sz="2000" dirty="0"/>
          </a:p>
        </p:txBody>
      </p:sp>
      <p:sp>
        <p:nvSpPr>
          <p:cNvPr id="6" name="TextBox 5"/>
          <p:cNvSpPr txBox="1"/>
          <p:nvPr/>
        </p:nvSpPr>
        <p:spPr>
          <a:xfrm>
            <a:off x="7975600" y="2235201"/>
            <a:ext cx="1016000"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1844473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d202m5krfqbpi5.cloudfront.net/books/1367429667l/17876567.jpg"/>
          <p:cNvPicPr>
            <a:picLocks noChangeAspect="1" noChangeArrowheads="1"/>
          </p:cNvPicPr>
          <p:nvPr/>
        </p:nvPicPr>
        <p:blipFill>
          <a:blip r:embed="rId2" cstate="print"/>
          <a:srcRect/>
          <a:stretch>
            <a:fillRect/>
          </a:stretch>
        </p:blipFill>
        <p:spPr bwMode="auto">
          <a:xfrm>
            <a:off x="6781800" y="0"/>
            <a:ext cx="2362200" cy="1771650"/>
          </a:xfrm>
          <a:prstGeom prst="rect">
            <a:avLst/>
          </a:prstGeom>
          <a:noFill/>
        </p:spPr>
      </p:pic>
      <p:sp>
        <p:nvSpPr>
          <p:cNvPr id="3" name="Content Placeholder 2"/>
          <p:cNvSpPr>
            <a:spLocks noGrp="1"/>
          </p:cNvSpPr>
          <p:nvPr>
            <p:ph idx="1"/>
          </p:nvPr>
        </p:nvSpPr>
        <p:spPr>
          <a:xfrm>
            <a:off x="457200" y="1442776"/>
            <a:ext cx="8229600" cy="3359545"/>
          </a:xfrm>
        </p:spPr>
        <p:txBody>
          <a:bodyPr>
            <a:normAutofit fontScale="85000" lnSpcReduction="20000"/>
          </a:bodyPr>
          <a:lstStyle/>
          <a:p>
            <a:pPr>
              <a:buNone/>
            </a:pPr>
            <a:r>
              <a:rPr lang="en-US" sz="2400" b="1" dirty="0" smtClean="0">
                <a:solidFill>
                  <a:schemeClr val="tx1"/>
                </a:solidFill>
              </a:rPr>
              <a:t>Network Marketing is increasingly attractive  as the economy and traditional  business practices shift. </a:t>
            </a:r>
          </a:p>
          <a:p>
            <a:r>
              <a:rPr lang="en-US" sz="2400" dirty="0" smtClean="0">
                <a:solidFill>
                  <a:schemeClr val="tx1"/>
                </a:solidFill>
              </a:rPr>
              <a:t>No longer is it the norm  to work hard for a company for 40 years and retire with a  comfortable pension.</a:t>
            </a:r>
          </a:p>
          <a:p>
            <a:r>
              <a:rPr lang="en-US" sz="2400" dirty="0" smtClean="0">
                <a:solidFill>
                  <a:schemeClr val="tx1"/>
                </a:solidFill>
              </a:rPr>
              <a:t>In today’s economy, people often switch employers multiple times and their compensation is no longer by the hour or by the month … but rather … is based increasingly on  PERFORMANCE… not your time. </a:t>
            </a:r>
            <a:r>
              <a:rPr lang="en-US" sz="2400" dirty="0" smtClean="0">
                <a:solidFill>
                  <a:schemeClr val="tx1"/>
                </a:solidFill>
              </a:rPr>
              <a:t>(ex </a:t>
            </a:r>
            <a:r>
              <a:rPr lang="en-US" sz="2400" dirty="0" smtClean="0">
                <a:solidFill>
                  <a:schemeClr val="tx1"/>
                </a:solidFill>
              </a:rPr>
              <a:t>…Servers in </a:t>
            </a:r>
            <a:r>
              <a:rPr lang="en-US" sz="2400" dirty="0" smtClean="0">
                <a:solidFill>
                  <a:schemeClr val="tx1"/>
                </a:solidFill>
              </a:rPr>
              <a:t>restaurants)</a:t>
            </a:r>
            <a:r>
              <a:rPr lang="en-US" sz="2400" dirty="0" smtClean="0">
                <a:solidFill>
                  <a:schemeClr val="tx1"/>
                </a:solidFill>
              </a:rPr>
              <a:t>						</a:t>
            </a:r>
            <a:r>
              <a:rPr lang="en-US" sz="2400" dirty="0" err="1" smtClean="0">
                <a:solidFill>
                  <a:schemeClr val="tx1"/>
                </a:solidFill>
              </a:rPr>
              <a:t>becky</a:t>
            </a:r>
            <a:endParaRPr lang="en-US" sz="2400" dirty="0" smtClean="0">
              <a:solidFill>
                <a:schemeClr val="tx1"/>
              </a:solidFill>
            </a:endParaRPr>
          </a:p>
          <a:p>
            <a:r>
              <a:rPr lang="en-US" sz="2400" dirty="0" smtClean="0">
                <a:solidFill>
                  <a:schemeClr val="tx1"/>
                </a:solidFill>
              </a:rPr>
              <a:t>Workers receive a low base salary and then can earn additional income based on certain performance benchmarks.</a:t>
            </a:r>
          </a:p>
          <a:p>
            <a:r>
              <a:rPr lang="en-US" sz="2400" dirty="0" smtClean="0">
                <a:solidFill>
                  <a:schemeClr val="tx1"/>
                </a:solidFill>
              </a:rPr>
              <a:t>Technology reduces need for workers </a:t>
            </a:r>
            <a:r>
              <a:rPr lang="en-US" sz="2400" dirty="0" smtClean="0">
                <a:solidFill>
                  <a:schemeClr val="tx1"/>
                </a:solidFill>
              </a:rPr>
              <a:t>(customer </a:t>
            </a:r>
            <a:r>
              <a:rPr lang="en-US" sz="2400" dirty="0" smtClean="0">
                <a:solidFill>
                  <a:schemeClr val="tx1"/>
                </a:solidFill>
              </a:rPr>
              <a:t>service calls.. Push 1, then push 3 </a:t>
            </a:r>
            <a:r>
              <a:rPr lang="en-US" sz="2400" dirty="0" err="1" smtClean="0">
                <a:solidFill>
                  <a:schemeClr val="tx1"/>
                </a:solidFill>
              </a:rPr>
              <a:t>etc</a:t>
            </a:r>
            <a:r>
              <a:rPr lang="en-US" sz="2400" dirty="0" smtClean="0">
                <a:solidFill>
                  <a:schemeClr val="tx1"/>
                </a:solidFill>
              </a:rPr>
              <a:t>,  online ordering eliminates sales people, </a:t>
            </a:r>
            <a:r>
              <a:rPr lang="en-US" sz="2400" dirty="0" err="1" smtClean="0">
                <a:solidFill>
                  <a:schemeClr val="tx1"/>
                </a:solidFill>
              </a:rPr>
              <a:t>etc</a:t>
            </a:r>
            <a:r>
              <a:rPr lang="en-US" sz="2400" dirty="0" smtClean="0">
                <a:solidFill>
                  <a:schemeClr val="tx1"/>
                </a:solidFill>
              </a:rPr>
              <a:t>)  </a:t>
            </a:r>
            <a:r>
              <a:rPr lang="en-US" sz="2400" dirty="0" smtClean="0">
                <a:solidFill>
                  <a:schemeClr val="tx1"/>
                </a:solidFill>
              </a:rPr>
              <a:t>		</a:t>
            </a:r>
            <a:endParaRPr lang="en-US" sz="2400" dirty="0">
              <a:solidFill>
                <a:schemeClr val="tx1"/>
              </a:solidFill>
            </a:endParaRPr>
          </a:p>
        </p:txBody>
      </p:sp>
      <p:sp>
        <p:nvSpPr>
          <p:cNvPr id="2" name="Title 1"/>
          <p:cNvSpPr>
            <a:spLocks noGrp="1"/>
          </p:cNvSpPr>
          <p:nvPr>
            <p:ph type="title"/>
          </p:nvPr>
        </p:nvSpPr>
        <p:spPr>
          <a:xfrm>
            <a:off x="457200" y="372138"/>
            <a:ext cx="5791200" cy="857250"/>
          </a:xfrm>
          <a:ln>
            <a:solidFill>
              <a:schemeClr val="tx2">
                <a:lumMod val="60000"/>
                <a:lumOff val="40000"/>
              </a:schemeClr>
            </a:solidFill>
          </a:ln>
        </p:spPr>
        <p:txBody>
          <a:bodyPr>
            <a:normAutofit fontScale="90000"/>
          </a:bodyPr>
          <a:lstStyle/>
          <a:p>
            <a:r>
              <a:rPr lang="en-US" sz="3100" dirty="0" smtClean="0"/>
              <a:t>Notes from Go Pro</a:t>
            </a:r>
            <a:r>
              <a:rPr lang="en-US" sz="3600" dirty="0" smtClean="0"/>
              <a:t> </a:t>
            </a:r>
            <a:r>
              <a:rPr lang="en-US" sz="2700" dirty="0" smtClean="0"/>
              <a:t>by  Eric </a:t>
            </a:r>
            <a:r>
              <a:rPr lang="en-US" sz="2700" dirty="0" err="1" smtClean="0"/>
              <a:t>Worre</a:t>
            </a:r>
            <a:r>
              <a:rPr lang="en-US" sz="2700" dirty="0" smtClean="0"/>
              <a:t/>
            </a:r>
            <a:br>
              <a:rPr lang="en-US" sz="2700" dirty="0" smtClean="0"/>
            </a:br>
            <a:r>
              <a:rPr lang="en-US" sz="2700" dirty="0" smtClean="0"/>
              <a:t>Be Willing To Learn the Necessary Skills </a:t>
            </a:r>
            <a:endParaRPr lang="en-US" sz="2700" dirty="0"/>
          </a:p>
        </p:txBody>
      </p:sp>
    </p:spTree>
    <p:extLst>
      <p:ext uri="{BB962C8B-B14F-4D97-AF65-F5344CB8AC3E}">
        <p14:creationId xmlns:p14="http://schemas.microsoft.com/office/powerpoint/2010/main" val="37567778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d202m5krfqbpi5.cloudfront.net/books/1367429667l/17876567.jpg"/>
          <p:cNvPicPr>
            <a:picLocks noChangeAspect="1" noChangeArrowheads="1"/>
          </p:cNvPicPr>
          <p:nvPr/>
        </p:nvPicPr>
        <p:blipFill>
          <a:blip r:embed="rId2" cstate="print"/>
          <a:srcRect/>
          <a:stretch>
            <a:fillRect/>
          </a:stretch>
        </p:blipFill>
        <p:spPr bwMode="auto">
          <a:xfrm>
            <a:off x="0" y="0"/>
            <a:ext cx="2057400" cy="1543050"/>
          </a:xfrm>
          <a:prstGeom prst="rect">
            <a:avLst/>
          </a:prstGeom>
          <a:noFill/>
        </p:spPr>
      </p:pic>
      <p:sp>
        <p:nvSpPr>
          <p:cNvPr id="3" name="Content Placeholder 2"/>
          <p:cNvSpPr>
            <a:spLocks noGrp="1"/>
          </p:cNvSpPr>
          <p:nvPr>
            <p:ph idx="1"/>
          </p:nvPr>
        </p:nvSpPr>
        <p:spPr>
          <a:xfrm>
            <a:off x="457200" y="1241029"/>
            <a:ext cx="8229600" cy="3353601"/>
          </a:xfrm>
        </p:spPr>
        <p:txBody>
          <a:bodyPr>
            <a:normAutofit fontScale="92500" lnSpcReduction="10000"/>
          </a:bodyPr>
          <a:lstStyle/>
          <a:p>
            <a:pPr>
              <a:buNone/>
            </a:pPr>
            <a:r>
              <a:rPr lang="en-US" sz="2400" dirty="0" smtClean="0">
                <a:solidFill>
                  <a:schemeClr val="tx1"/>
                </a:solidFill>
              </a:rPr>
              <a:t>Network Marketing fits the New Performance-based  Economy because:</a:t>
            </a:r>
          </a:p>
          <a:p>
            <a:r>
              <a:rPr lang="en-US" sz="2400" dirty="0" smtClean="0">
                <a:solidFill>
                  <a:schemeClr val="tx1"/>
                </a:solidFill>
              </a:rPr>
              <a:t>The company provides corporate support … and pays distributors on a purely performance-basis to promote their products.</a:t>
            </a:r>
          </a:p>
          <a:p>
            <a:r>
              <a:rPr lang="en-US" sz="2400" dirty="0" smtClean="0">
                <a:solidFill>
                  <a:schemeClr val="tx1"/>
                </a:solidFill>
              </a:rPr>
              <a:t>Through … WORD-OF-MOUTH advertising .. The  most effective kind. </a:t>
            </a:r>
            <a:r>
              <a:rPr lang="en-US" sz="2000" dirty="0" smtClean="0">
                <a:solidFill>
                  <a:schemeClr val="tx1"/>
                </a:solidFill>
              </a:rPr>
              <a:t>( 92% of all economic transaction comes from word-of-mouth recommendation  -- Roger Barnett )               </a:t>
            </a:r>
            <a:r>
              <a:rPr lang="en-US" sz="2000" dirty="0" err="1" smtClean="0">
                <a:solidFill>
                  <a:schemeClr val="tx1"/>
                </a:solidFill>
              </a:rPr>
              <a:t>becky</a:t>
            </a:r>
            <a:endParaRPr lang="en-US" sz="2000" dirty="0" smtClean="0">
              <a:solidFill>
                <a:schemeClr val="tx1"/>
              </a:solidFill>
            </a:endParaRPr>
          </a:p>
          <a:p>
            <a:r>
              <a:rPr lang="en-US" sz="2400" dirty="0" smtClean="0">
                <a:solidFill>
                  <a:schemeClr val="tx1"/>
                </a:solidFill>
              </a:rPr>
              <a:t>The company pays the distributors the money they would otherwise have spent on advertising .. Which has become an increasingly fragmented operation for businesses.   </a:t>
            </a:r>
            <a:endParaRPr lang="en-US" sz="2400" dirty="0">
              <a:solidFill>
                <a:schemeClr val="tx1"/>
              </a:solidFill>
            </a:endParaRPr>
          </a:p>
        </p:txBody>
      </p:sp>
      <p:sp>
        <p:nvSpPr>
          <p:cNvPr id="2" name="Title 1"/>
          <p:cNvSpPr>
            <a:spLocks noGrp="1"/>
          </p:cNvSpPr>
          <p:nvPr>
            <p:ph type="title"/>
          </p:nvPr>
        </p:nvSpPr>
        <p:spPr>
          <a:xfrm>
            <a:off x="457200" y="383779"/>
            <a:ext cx="8229600" cy="857250"/>
          </a:xfrm>
        </p:spPr>
        <p:txBody>
          <a:bodyPr>
            <a:normAutofit fontScale="90000"/>
          </a:bodyPr>
          <a:lstStyle/>
          <a:p>
            <a:r>
              <a:rPr lang="en-US" sz="2800" dirty="0" smtClean="0"/>
              <a:t>Go Pro Notes continued</a:t>
            </a:r>
            <a:br>
              <a:rPr lang="en-US" sz="2800" dirty="0" smtClean="0"/>
            </a:br>
            <a:r>
              <a:rPr lang="en-US" sz="3600" dirty="0" smtClean="0"/>
              <a:t>Network Marketing is Better</a:t>
            </a:r>
            <a:endParaRPr lang="en-US" sz="2800" dirty="0"/>
          </a:p>
        </p:txBody>
      </p:sp>
    </p:spTree>
    <p:extLst>
      <p:ext uri="{BB962C8B-B14F-4D97-AF65-F5344CB8AC3E}">
        <p14:creationId xmlns:p14="http://schemas.microsoft.com/office/powerpoint/2010/main" val="21253559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d202m5krfqbpi5.cloudfront.net/books/1367429667l/17876567.jpg"/>
          <p:cNvPicPr>
            <a:picLocks noChangeAspect="1" noChangeArrowheads="1"/>
          </p:cNvPicPr>
          <p:nvPr/>
        </p:nvPicPr>
        <p:blipFill>
          <a:blip r:embed="rId3" cstate="print"/>
          <a:srcRect/>
          <a:stretch>
            <a:fillRect/>
          </a:stretch>
        </p:blipFill>
        <p:spPr bwMode="auto">
          <a:xfrm>
            <a:off x="1" y="0"/>
            <a:ext cx="1965325" cy="1473994"/>
          </a:xfrm>
          <a:prstGeom prst="rect">
            <a:avLst/>
          </a:prstGeom>
          <a:noFill/>
        </p:spPr>
      </p:pic>
      <p:sp>
        <p:nvSpPr>
          <p:cNvPr id="3" name="Content Placeholder 2"/>
          <p:cNvSpPr>
            <a:spLocks noGrp="1"/>
          </p:cNvSpPr>
          <p:nvPr>
            <p:ph idx="1"/>
          </p:nvPr>
        </p:nvSpPr>
        <p:spPr>
          <a:xfrm>
            <a:off x="457200" y="1860558"/>
            <a:ext cx="8229600" cy="1322910"/>
          </a:xfrm>
        </p:spPr>
        <p:txBody>
          <a:bodyPr>
            <a:normAutofit/>
          </a:bodyPr>
          <a:lstStyle/>
          <a:p>
            <a:r>
              <a:rPr lang="en-US" dirty="0" smtClean="0">
                <a:solidFill>
                  <a:schemeClr val="tx1"/>
                </a:solidFill>
              </a:rPr>
              <a:t>Distributor receives all the benefits of traditional business ownership without the risk</a:t>
            </a:r>
          </a:p>
          <a:p>
            <a:r>
              <a:rPr lang="en-US" dirty="0" smtClean="0">
                <a:solidFill>
                  <a:schemeClr val="tx1"/>
                </a:solidFill>
              </a:rPr>
              <a:t>No cap on our income.						</a:t>
            </a:r>
            <a:r>
              <a:rPr lang="en-US" dirty="0" err="1" smtClean="0">
                <a:solidFill>
                  <a:schemeClr val="tx1"/>
                </a:solidFill>
              </a:rPr>
              <a:t>becky</a:t>
            </a:r>
            <a:endParaRPr lang="en-US" dirty="0" smtClean="0">
              <a:solidFill>
                <a:schemeClr val="tx1"/>
              </a:solidFill>
            </a:endParaRPr>
          </a:p>
          <a:p>
            <a:endParaRPr lang="en-US" sz="2400" dirty="0"/>
          </a:p>
        </p:txBody>
      </p:sp>
      <p:sp>
        <p:nvSpPr>
          <p:cNvPr id="2" name="Title 1"/>
          <p:cNvSpPr>
            <a:spLocks noGrp="1"/>
          </p:cNvSpPr>
          <p:nvPr>
            <p:ph type="title"/>
          </p:nvPr>
        </p:nvSpPr>
        <p:spPr>
          <a:xfrm>
            <a:off x="457200" y="383779"/>
            <a:ext cx="8229600" cy="857250"/>
          </a:xfrm>
          <a:ln>
            <a:solidFill>
              <a:schemeClr val="tx1"/>
            </a:solidFill>
          </a:ln>
        </p:spPr>
        <p:txBody>
          <a:bodyPr>
            <a:normAutofit fontScale="90000"/>
          </a:bodyPr>
          <a:lstStyle/>
          <a:p>
            <a:r>
              <a:rPr lang="en-US" sz="3100" dirty="0" smtClean="0"/>
              <a:t>Go Pro</a:t>
            </a:r>
            <a:br>
              <a:rPr lang="en-US" sz="3100" dirty="0" smtClean="0"/>
            </a:br>
            <a:r>
              <a:rPr lang="en-US" sz="3100" dirty="0" smtClean="0"/>
              <a:t>Benefits to the Networking Distributor </a:t>
            </a:r>
            <a:endParaRPr lang="en-US" sz="3100" dirty="0"/>
          </a:p>
        </p:txBody>
      </p:sp>
      <p:sp>
        <p:nvSpPr>
          <p:cNvPr id="4" name="TextBox 3"/>
          <p:cNvSpPr txBox="1"/>
          <p:nvPr/>
        </p:nvSpPr>
        <p:spPr>
          <a:xfrm>
            <a:off x="2499829" y="1319961"/>
            <a:ext cx="4271434" cy="461665"/>
          </a:xfrm>
          <a:prstGeom prst="rect">
            <a:avLst/>
          </a:prstGeom>
          <a:noFill/>
          <a:ln>
            <a:solidFill>
              <a:srgbClr val="C00000"/>
            </a:solidFill>
          </a:ln>
        </p:spPr>
        <p:txBody>
          <a:bodyPr wrap="square" rtlCol="0">
            <a:spAutoFit/>
          </a:bodyPr>
          <a:lstStyle/>
          <a:p>
            <a:pPr algn="ctr"/>
            <a:r>
              <a:rPr lang="en-US" sz="2400" dirty="0"/>
              <a:t>T</a:t>
            </a:r>
            <a:r>
              <a:rPr lang="en-US" sz="2400" dirty="0" smtClean="0"/>
              <a:t>here are skills to learn</a:t>
            </a:r>
            <a:endParaRPr lang="en-US" sz="2400" dirty="0"/>
          </a:p>
        </p:txBody>
      </p:sp>
      <p:sp>
        <p:nvSpPr>
          <p:cNvPr id="5" name="TextBox 4"/>
          <p:cNvSpPr txBox="1"/>
          <p:nvPr/>
        </p:nvSpPr>
        <p:spPr>
          <a:xfrm>
            <a:off x="533400" y="2927351"/>
            <a:ext cx="8077200" cy="2077492"/>
          </a:xfrm>
          <a:prstGeom prst="rect">
            <a:avLst/>
          </a:prstGeom>
          <a:noFill/>
          <a:ln>
            <a:solidFill>
              <a:schemeClr val="accent5">
                <a:lumMod val="75000"/>
              </a:schemeClr>
            </a:solidFill>
          </a:ln>
        </p:spPr>
        <p:txBody>
          <a:bodyPr wrap="square" rtlCol="0">
            <a:spAutoFit/>
          </a:bodyPr>
          <a:lstStyle/>
          <a:p>
            <a:r>
              <a:rPr lang="en-US" sz="2000" dirty="0" smtClean="0"/>
              <a:t> It is not a lottery ticket with which you hope to get lucky  …</a:t>
            </a:r>
          </a:p>
          <a:p>
            <a:endParaRPr lang="en-US" sz="900" dirty="0" smtClean="0"/>
          </a:p>
          <a:p>
            <a:pPr algn="ctr"/>
            <a:r>
              <a:rPr lang="en-US" sz="2000" dirty="0" smtClean="0"/>
              <a:t> Some  new distributors approach  5 friends and if the friends don’t join them immediately , they quit and claim the business doesn’t work. .. </a:t>
            </a:r>
          </a:p>
          <a:p>
            <a:pPr algn="ctr"/>
            <a:r>
              <a:rPr lang="en-US" sz="2000" dirty="0" smtClean="0"/>
              <a:t>Without learning  some skills – people skills, communication skills, business skills … Skills we will apply to every aspect of our life .. Not just our business … and we will likely become a better person for it..				</a:t>
            </a:r>
            <a:endParaRPr lang="en-US" sz="2000" dirty="0"/>
          </a:p>
        </p:txBody>
      </p:sp>
    </p:spTree>
    <p:extLst>
      <p:ext uri="{BB962C8B-B14F-4D97-AF65-F5344CB8AC3E}">
        <p14:creationId xmlns:p14="http://schemas.microsoft.com/office/powerpoint/2010/main" val="4221593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 calcmode="lin" valueType="num">
                                      <p:cBhvr additive="base">
                                        <p:cTn id="7" dur="500" fill="hold"/>
                                        <p:tgtEl>
                                          <p:spTgt spid="4">
                                            <p:bg/>
                                          </p:spTgt>
                                        </p:tgtEl>
                                        <p:attrNameLst>
                                          <p:attrName>ppt_x</p:attrName>
                                        </p:attrNameLst>
                                      </p:cBhvr>
                                      <p:tavLst>
                                        <p:tav tm="0">
                                          <p:val>
                                            <p:strVal val="#ppt_x"/>
                                          </p:val>
                                        </p:tav>
                                        <p:tav tm="100000">
                                          <p:val>
                                            <p:strVal val="#ppt_x"/>
                                          </p:val>
                                        </p:tav>
                                      </p:tavLst>
                                    </p:anim>
                                    <p:anim calcmode="lin" valueType="num">
                                      <p:cBhvr additive="base">
                                        <p:cTn id="8" dur="500" fill="hold"/>
                                        <p:tgtEl>
                                          <p:spTgt spid="4">
                                            <p:bg/>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3" name="Content Placeholder 2"/>
          <p:cNvSpPr>
            <a:spLocks noGrp="1"/>
          </p:cNvSpPr>
          <p:nvPr>
            <p:ph idx="1"/>
          </p:nvPr>
        </p:nvSpPr>
        <p:spPr>
          <a:xfrm>
            <a:off x="457200" y="996951"/>
            <a:ext cx="8229600" cy="3016249"/>
          </a:xfrm>
          <a:solidFill>
            <a:srgbClr val="FFFABD"/>
          </a:solidFill>
          <a:ln>
            <a:solidFill>
              <a:srgbClr val="FFFABD"/>
            </a:solidFill>
          </a:ln>
        </p:spPr>
        <p:txBody>
          <a:bodyPr>
            <a:normAutofit/>
          </a:bodyPr>
          <a:lstStyle/>
          <a:p>
            <a:pPr lvl="1">
              <a:lnSpc>
                <a:spcPct val="90000"/>
              </a:lnSpc>
              <a:buNone/>
            </a:pPr>
            <a:r>
              <a:rPr lang="en-US" altLang="en-US" sz="2400" dirty="0"/>
              <a:t>Our job is to let people know about both business and product aspects of our company … It will not be right timing for everyone .. Won’t be a right fit for </a:t>
            </a:r>
            <a:r>
              <a:rPr lang="en-US" altLang="en-US" sz="2400" dirty="0" smtClean="0"/>
              <a:t>everyone, </a:t>
            </a:r>
            <a:r>
              <a:rPr lang="en-US" altLang="en-US" sz="2400" dirty="0"/>
              <a:t>but it will be for many.  </a:t>
            </a:r>
          </a:p>
          <a:p>
            <a:pPr lvl="1">
              <a:lnSpc>
                <a:spcPct val="90000"/>
              </a:lnSpc>
              <a:buNone/>
            </a:pPr>
            <a:r>
              <a:rPr lang="en-US" altLang="en-US" sz="2400" dirty="0"/>
              <a:t>So be OK with </a:t>
            </a:r>
            <a:r>
              <a:rPr lang="en-US" altLang="en-US" sz="2400" dirty="0" smtClean="0"/>
              <a:t>“not </a:t>
            </a:r>
            <a:r>
              <a:rPr lang="en-US" altLang="en-US" sz="2400" dirty="0"/>
              <a:t>interested  at this time.”</a:t>
            </a:r>
          </a:p>
          <a:p>
            <a:pPr lvl="1">
              <a:lnSpc>
                <a:spcPct val="90000"/>
              </a:lnSpc>
              <a:buNone/>
            </a:pPr>
            <a:r>
              <a:rPr lang="en-US" altLang="en-US" sz="2400" dirty="0"/>
              <a:t> You aren’t looking for those who aren’t interested  </a:t>
            </a:r>
            <a:r>
              <a:rPr lang="en-US" altLang="en-US" sz="2400" dirty="0" smtClean="0"/>
              <a:t>…		 </a:t>
            </a:r>
            <a:r>
              <a:rPr lang="en-US" altLang="en-US" sz="2400" dirty="0"/>
              <a:t>just the ones who are .. So on to the </a:t>
            </a:r>
            <a:r>
              <a:rPr lang="en-US" altLang="en-US" sz="2400" dirty="0" smtClean="0"/>
              <a:t>next.</a:t>
            </a:r>
          </a:p>
          <a:p>
            <a:pPr lvl="1">
              <a:lnSpc>
                <a:spcPct val="90000"/>
              </a:lnSpc>
              <a:buNone/>
            </a:pPr>
            <a:r>
              <a:rPr lang="en-US" sz="1800" dirty="0" smtClean="0"/>
              <a:t>harper</a:t>
            </a:r>
            <a:endParaRPr lang="en-US" sz="1800" dirty="0"/>
          </a:p>
        </p:txBody>
      </p:sp>
    </p:spTree>
    <p:extLst>
      <p:ext uri="{BB962C8B-B14F-4D97-AF65-F5344CB8AC3E}">
        <p14:creationId xmlns:p14="http://schemas.microsoft.com/office/powerpoint/2010/main" val="307775980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itle 1"/>
          <p:cNvSpPr>
            <a:spLocks noGrp="1"/>
          </p:cNvSpPr>
          <p:nvPr>
            <p:ph type="title"/>
          </p:nvPr>
        </p:nvSpPr>
        <p:spPr>
          <a:solidFill>
            <a:srgbClr val="FFFABD"/>
          </a:solidFill>
        </p:spPr>
        <p:txBody>
          <a:bodyPr>
            <a:normAutofit/>
          </a:bodyPr>
          <a:lstStyle/>
          <a:p>
            <a:r>
              <a:rPr lang="en-US" sz="3200" dirty="0" smtClean="0"/>
              <a:t>What Characteristics </a:t>
            </a:r>
            <a:r>
              <a:rPr lang="en-US" sz="3200" dirty="0"/>
              <a:t>A</a:t>
            </a:r>
            <a:r>
              <a:rPr lang="en-US" sz="3200" dirty="0" smtClean="0"/>
              <a:t>ttract </a:t>
            </a:r>
            <a:r>
              <a:rPr lang="en-US" sz="3200" dirty="0"/>
              <a:t>Y</a:t>
            </a:r>
            <a:r>
              <a:rPr lang="en-US" sz="3200" dirty="0" smtClean="0"/>
              <a:t>ou to Others?</a:t>
            </a:r>
            <a:endParaRPr lang="en-US" sz="3200" dirty="0"/>
          </a:p>
        </p:txBody>
      </p:sp>
      <p:sp>
        <p:nvSpPr>
          <p:cNvPr id="3" name="Content Placeholder 2"/>
          <p:cNvSpPr>
            <a:spLocks noGrp="1"/>
          </p:cNvSpPr>
          <p:nvPr>
            <p:ph idx="1"/>
          </p:nvPr>
        </p:nvSpPr>
        <p:spPr>
          <a:xfrm>
            <a:off x="457201" y="1309794"/>
            <a:ext cx="8229600" cy="560916"/>
          </a:xfrm>
          <a:solidFill>
            <a:srgbClr val="FFFABD"/>
          </a:solidFill>
          <a:ln>
            <a:solidFill>
              <a:schemeClr val="tx1"/>
            </a:solidFill>
          </a:ln>
        </p:spPr>
        <p:txBody>
          <a:bodyPr>
            <a:normAutofit/>
          </a:bodyPr>
          <a:lstStyle/>
          <a:p>
            <a:r>
              <a:rPr lang="en-US" sz="2400" dirty="0" smtClean="0"/>
              <a:t>Used to be .. People who NEEDED me</a:t>
            </a:r>
            <a:r>
              <a:rPr lang="is-IS" sz="2400" dirty="0" smtClean="0"/>
              <a:t>… and who were needy.</a:t>
            </a:r>
            <a:endParaRPr lang="en-US" sz="2400" dirty="0" smtClean="0"/>
          </a:p>
          <a:p>
            <a:endParaRPr lang="en-US" sz="2000" dirty="0"/>
          </a:p>
          <a:p>
            <a:endParaRPr lang="en-US" sz="2000" dirty="0" smtClean="0"/>
          </a:p>
          <a:p>
            <a:endParaRPr lang="en-US" sz="2000" dirty="0" smtClean="0"/>
          </a:p>
          <a:p>
            <a:endParaRPr lang="en-US" sz="2000" dirty="0"/>
          </a:p>
        </p:txBody>
      </p:sp>
      <p:sp>
        <p:nvSpPr>
          <p:cNvPr id="4" name="Rectangle 3"/>
          <p:cNvSpPr/>
          <p:nvPr/>
        </p:nvSpPr>
        <p:spPr>
          <a:xfrm>
            <a:off x="457201" y="2006177"/>
            <a:ext cx="8229600" cy="2616101"/>
          </a:xfrm>
          <a:prstGeom prst="rect">
            <a:avLst/>
          </a:prstGeom>
          <a:solidFill>
            <a:srgbClr val="FFFABD"/>
          </a:solidFill>
          <a:ln>
            <a:solidFill>
              <a:srgbClr val="FFFABD"/>
            </a:solidFill>
          </a:ln>
        </p:spPr>
        <p:txBody>
          <a:bodyPr wrap="square">
            <a:spAutoFit/>
          </a:bodyPr>
          <a:lstStyle/>
          <a:p>
            <a:r>
              <a:rPr lang="en-US" sz="2400" dirty="0"/>
              <a:t>Now .. </a:t>
            </a:r>
            <a:endParaRPr lang="en-US" sz="2400" dirty="0" smtClean="0"/>
          </a:p>
          <a:p>
            <a:pPr marL="342900" indent="-342900">
              <a:buFont typeface="Arial"/>
              <a:buChar char="•"/>
            </a:pPr>
            <a:r>
              <a:rPr lang="en-US" sz="2000" dirty="0" smtClean="0"/>
              <a:t>People </a:t>
            </a:r>
            <a:r>
              <a:rPr lang="en-US" sz="2000" dirty="0"/>
              <a:t>who have the capacity to serve and help others.</a:t>
            </a:r>
          </a:p>
          <a:p>
            <a:pPr marL="342900" indent="-342900">
              <a:buFont typeface="Arial"/>
              <a:buChar char="•"/>
            </a:pPr>
            <a:r>
              <a:rPr lang="en-US" sz="2000" dirty="0"/>
              <a:t>The wonderful ones</a:t>
            </a:r>
            <a:r>
              <a:rPr lang="en-US" sz="2000" dirty="0" smtClean="0"/>
              <a:t>.</a:t>
            </a:r>
          </a:p>
          <a:p>
            <a:pPr marL="342900" indent="-342900">
              <a:buFont typeface="Arial"/>
              <a:buChar char="•"/>
            </a:pPr>
            <a:r>
              <a:rPr lang="en-US" sz="2000" dirty="0" smtClean="0"/>
              <a:t>Good people skills</a:t>
            </a:r>
          </a:p>
          <a:p>
            <a:pPr marL="342900" indent="-342900">
              <a:buFont typeface="Arial"/>
              <a:buChar char="•"/>
            </a:pPr>
            <a:r>
              <a:rPr lang="en-US" sz="2000" dirty="0" smtClean="0"/>
              <a:t>People who are held in high esteem by others</a:t>
            </a:r>
          </a:p>
          <a:p>
            <a:pPr marL="342900" indent="-342900">
              <a:buFont typeface="Arial"/>
              <a:buChar char="•"/>
            </a:pPr>
            <a:r>
              <a:rPr lang="en-US" sz="2000" dirty="0" smtClean="0"/>
              <a:t>Self-motivated, self-starter</a:t>
            </a:r>
          </a:p>
          <a:p>
            <a:pPr marL="342900" indent="-342900">
              <a:buFont typeface="Arial"/>
              <a:buChar char="•"/>
            </a:pPr>
            <a:r>
              <a:rPr lang="en-US" sz="2000" dirty="0" smtClean="0"/>
              <a:t>True to their word</a:t>
            </a:r>
          </a:p>
          <a:p>
            <a:pPr marL="342900" indent="-342900">
              <a:buFont typeface="Arial"/>
              <a:buChar char="•"/>
            </a:pPr>
            <a:r>
              <a:rPr lang="en-US" sz="2000" dirty="0" smtClean="0"/>
              <a:t>People who look for solutions ..who see  possibilities              harper</a:t>
            </a:r>
          </a:p>
        </p:txBody>
      </p:sp>
    </p:spTree>
    <p:extLst>
      <p:ext uri="{BB962C8B-B14F-4D97-AF65-F5344CB8AC3E}">
        <p14:creationId xmlns:p14="http://schemas.microsoft.com/office/powerpoint/2010/main" val="26567471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itle 1"/>
          <p:cNvSpPr>
            <a:spLocks noGrp="1"/>
          </p:cNvSpPr>
          <p:nvPr>
            <p:ph type="title"/>
          </p:nvPr>
        </p:nvSpPr>
        <p:spPr>
          <a:xfrm>
            <a:off x="457200" y="409179"/>
            <a:ext cx="8229600" cy="857250"/>
          </a:xfrm>
          <a:solidFill>
            <a:srgbClr val="FFFABD"/>
          </a:solidFill>
        </p:spPr>
        <p:txBody>
          <a:bodyPr>
            <a:normAutofit fontScale="90000"/>
          </a:bodyPr>
          <a:lstStyle/>
          <a:p>
            <a:r>
              <a:rPr lang="en-US" sz="3200" dirty="0" smtClean="0"/>
              <a:t>What Characteristics Do We See in Others That Are Not Appealing and Create Disconnect   </a:t>
            </a:r>
            <a:endParaRPr lang="en-US" sz="3200" dirty="0"/>
          </a:p>
        </p:txBody>
      </p:sp>
      <p:sp>
        <p:nvSpPr>
          <p:cNvPr id="3" name="Content Placeholder 2"/>
          <p:cNvSpPr>
            <a:spLocks noGrp="1"/>
          </p:cNvSpPr>
          <p:nvPr>
            <p:ph idx="1"/>
          </p:nvPr>
        </p:nvSpPr>
        <p:spPr>
          <a:xfrm>
            <a:off x="457200" y="1488018"/>
            <a:ext cx="8229600" cy="2677582"/>
          </a:xfrm>
          <a:solidFill>
            <a:srgbClr val="FFFABD"/>
          </a:solidFill>
        </p:spPr>
        <p:txBody>
          <a:bodyPr>
            <a:normAutofit/>
          </a:bodyPr>
          <a:lstStyle/>
          <a:p>
            <a:r>
              <a:rPr lang="en-US" sz="2000" dirty="0" smtClean="0"/>
              <a:t>People who become </a:t>
            </a:r>
            <a:r>
              <a:rPr lang="en-US" sz="2000" dirty="0"/>
              <a:t>o</a:t>
            </a:r>
            <a:r>
              <a:rPr lang="en-US" sz="2000" dirty="0" smtClean="0"/>
              <a:t>ffended and resentful readily.</a:t>
            </a:r>
          </a:p>
          <a:p>
            <a:r>
              <a:rPr lang="en-US" sz="2000" dirty="0" smtClean="0"/>
              <a:t>Habitually negative and critical of others  .. Who see the obstacles rather than working for the solutions.</a:t>
            </a:r>
          </a:p>
          <a:p>
            <a:r>
              <a:rPr lang="en-US" sz="2000" dirty="0" smtClean="0"/>
              <a:t>Victim mentality   (scarcity vs abundance mentality)</a:t>
            </a:r>
          </a:p>
          <a:p>
            <a:r>
              <a:rPr lang="en-US" sz="2000" dirty="0" smtClean="0"/>
              <a:t>Know-it-alls  .. Who need to be right .. And thus make everyone else wrong.											harper</a:t>
            </a:r>
          </a:p>
          <a:p>
            <a:r>
              <a:rPr lang="en-US" sz="2000" dirty="0" smtClean="0"/>
              <a:t>People who lack confidence, enthusiasm or belief in what they are doing</a:t>
            </a:r>
          </a:p>
          <a:p>
            <a:endParaRPr lang="en-US" sz="2400" dirty="0" smtClean="0"/>
          </a:p>
          <a:p>
            <a:pPr marL="0" indent="0">
              <a:buNone/>
            </a:pPr>
            <a:endParaRPr lang="en-US" sz="2000" dirty="0" smtClean="0"/>
          </a:p>
          <a:p>
            <a:endParaRPr lang="en-US" sz="2000" dirty="0"/>
          </a:p>
          <a:p>
            <a:endParaRPr lang="en-US" sz="2000" dirty="0"/>
          </a:p>
        </p:txBody>
      </p:sp>
      <p:sp>
        <p:nvSpPr>
          <p:cNvPr id="4" name="Rectangle 3"/>
          <p:cNvSpPr/>
          <p:nvPr/>
        </p:nvSpPr>
        <p:spPr>
          <a:xfrm>
            <a:off x="1106997" y="4396165"/>
            <a:ext cx="6889927" cy="523220"/>
          </a:xfrm>
          <a:prstGeom prst="rect">
            <a:avLst/>
          </a:prstGeom>
          <a:solidFill>
            <a:srgbClr val="FFFABD"/>
          </a:solidFill>
          <a:ln>
            <a:solidFill>
              <a:schemeClr val="tx1"/>
            </a:solidFill>
          </a:ln>
        </p:spPr>
        <p:txBody>
          <a:bodyPr wrap="none">
            <a:spAutoFit/>
          </a:bodyPr>
          <a:lstStyle/>
          <a:p>
            <a:r>
              <a:rPr lang="en-US" sz="2800" dirty="0"/>
              <a:t>Otherwise – all </a:t>
            </a:r>
            <a:r>
              <a:rPr lang="en-US" sz="2800" dirty="0" smtClean="0"/>
              <a:t>you will </a:t>
            </a:r>
            <a:r>
              <a:rPr lang="en-US" sz="2800" dirty="0"/>
              <a:t>do is deal with drama.</a:t>
            </a:r>
          </a:p>
        </p:txBody>
      </p:sp>
    </p:spTree>
    <p:extLst>
      <p:ext uri="{BB962C8B-B14F-4D97-AF65-F5344CB8AC3E}">
        <p14:creationId xmlns:p14="http://schemas.microsoft.com/office/powerpoint/2010/main" val="3678752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itle 1"/>
          <p:cNvSpPr>
            <a:spLocks noGrp="1"/>
          </p:cNvSpPr>
          <p:nvPr>
            <p:ph type="title"/>
          </p:nvPr>
        </p:nvSpPr>
        <p:spPr>
          <a:xfrm>
            <a:off x="1693334" y="593331"/>
            <a:ext cx="4673599" cy="691488"/>
          </a:xfrm>
          <a:solidFill>
            <a:srgbClr val="FFFABD"/>
          </a:solidFill>
          <a:ln>
            <a:solidFill>
              <a:schemeClr val="tx1"/>
            </a:solidFill>
          </a:ln>
        </p:spPr>
        <p:txBody>
          <a:bodyPr>
            <a:normAutofit/>
          </a:bodyPr>
          <a:lstStyle/>
          <a:p>
            <a:r>
              <a:rPr lang="en-US" sz="3200" dirty="0" smtClean="0"/>
              <a:t>Self Reflection Questions</a:t>
            </a:r>
            <a:endParaRPr lang="en-US" sz="3200" dirty="0"/>
          </a:p>
        </p:txBody>
      </p:sp>
      <p:sp>
        <p:nvSpPr>
          <p:cNvPr id="3" name="Content Placeholder 2"/>
          <p:cNvSpPr>
            <a:spLocks noGrp="1"/>
          </p:cNvSpPr>
          <p:nvPr>
            <p:ph idx="1"/>
          </p:nvPr>
        </p:nvSpPr>
        <p:spPr>
          <a:xfrm>
            <a:off x="863600" y="1755402"/>
            <a:ext cx="7112000" cy="1322916"/>
          </a:xfrm>
          <a:solidFill>
            <a:srgbClr val="FFFABD"/>
          </a:solidFill>
        </p:spPr>
        <p:txBody>
          <a:bodyPr/>
          <a:lstStyle/>
          <a:p>
            <a:pPr marL="0" indent="0">
              <a:buNone/>
            </a:pPr>
            <a:r>
              <a:rPr lang="en-US" dirty="0" smtClean="0"/>
              <a:t>If I were a stranger just meeting me, would I choose me to be a friend?</a:t>
            </a:r>
          </a:p>
          <a:p>
            <a:pPr marL="0" indent="0">
              <a:buNone/>
            </a:pPr>
            <a:endParaRPr lang="en-US" dirty="0"/>
          </a:p>
        </p:txBody>
      </p:sp>
      <p:sp>
        <p:nvSpPr>
          <p:cNvPr id="4" name="Rectangle 3"/>
          <p:cNvSpPr/>
          <p:nvPr/>
        </p:nvSpPr>
        <p:spPr>
          <a:xfrm>
            <a:off x="1049867" y="3332318"/>
            <a:ext cx="6637867" cy="1384995"/>
          </a:xfrm>
          <a:prstGeom prst="rect">
            <a:avLst/>
          </a:prstGeom>
          <a:solidFill>
            <a:srgbClr val="FFFABD"/>
          </a:solidFill>
        </p:spPr>
        <p:txBody>
          <a:bodyPr wrap="square">
            <a:spAutoFit/>
          </a:bodyPr>
          <a:lstStyle/>
          <a:p>
            <a:r>
              <a:rPr lang="en-US" sz="3200" dirty="0"/>
              <a:t>If I were considering a home business, would I choose me to partner with</a:t>
            </a:r>
            <a:r>
              <a:rPr lang="en-US" sz="3200" dirty="0" smtClean="0"/>
              <a:t>? </a:t>
            </a:r>
            <a:r>
              <a:rPr lang="en-US" sz="2000" dirty="0" smtClean="0"/>
              <a:t>barb</a:t>
            </a:r>
            <a:endParaRPr lang="en-US" sz="3200" dirty="0"/>
          </a:p>
        </p:txBody>
      </p:sp>
    </p:spTree>
    <p:extLst>
      <p:ext uri="{BB962C8B-B14F-4D97-AF65-F5344CB8AC3E}">
        <p14:creationId xmlns:p14="http://schemas.microsoft.com/office/powerpoint/2010/main" val="3149974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89719"/>
            <a:ext cx="8229600" cy="2734073"/>
          </a:xfrm>
        </p:spPr>
        <p:txBody>
          <a:bodyPr>
            <a:normAutofit/>
          </a:bodyPr>
          <a:lstStyle/>
          <a:p>
            <a:r>
              <a:rPr lang="en-US" sz="2400" dirty="0" smtClean="0">
                <a:solidFill>
                  <a:schemeClr val="tx1"/>
                </a:solidFill>
              </a:rPr>
              <a:t>BECAUSE  it isn’t  just HOW MANY </a:t>
            </a:r>
            <a:r>
              <a:rPr lang="en-US" sz="2400" dirty="0">
                <a:solidFill>
                  <a:schemeClr val="tx1"/>
                </a:solidFill>
              </a:rPr>
              <a:t>b</a:t>
            </a:r>
            <a:r>
              <a:rPr lang="en-US" sz="2400" dirty="0" smtClean="0">
                <a:solidFill>
                  <a:schemeClr val="tx1"/>
                </a:solidFill>
              </a:rPr>
              <a:t>usiness presentations and conversations that we have </a:t>
            </a:r>
            <a:r>
              <a:rPr lang="is-IS" sz="2400" dirty="0" smtClean="0">
                <a:solidFill>
                  <a:schemeClr val="tx1"/>
                </a:solidFill>
              </a:rPr>
              <a:t>…</a:t>
            </a:r>
          </a:p>
          <a:p>
            <a:r>
              <a:rPr lang="en-US" sz="2400" dirty="0" smtClean="0">
                <a:solidFill>
                  <a:schemeClr val="tx1"/>
                </a:solidFill>
              </a:rPr>
              <a:t>I</a:t>
            </a:r>
            <a:r>
              <a:rPr lang="is-IS" sz="2400" dirty="0" smtClean="0">
                <a:solidFill>
                  <a:schemeClr val="tx1"/>
                </a:solidFill>
              </a:rPr>
              <a:t>t is very much who we are being  and what message we are conveying when we are in those conversations.   </a:t>
            </a:r>
          </a:p>
          <a:p>
            <a:r>
              <a:rPr lang="en-US" sz="2400" dirty="0" smtClean="0">
                <a:solidFill>
                  <a:schemeClr val="tx1"/>
                </a:solidFill>
              </a:rPr>
              <a:t>A</a:t>
            </a:r>
            <a:r>
              <a:rPr lang="is-IS" sz="2400" dirty="0" smtClean="0">
                <a:solidFill>
                  <a:schemeClr val="tx1"/>
                </a:solidFill>
              </a:rPr>
              <a:t>re we conveying confidence ..   </a:t>
            </a:r>
            <a:r>
              <a:rPr lang="en-US" sz="2400" dirty="0" smtClean="0">
                <a:solidFill>
                  <a:schemeClr val="tx1"/>
                </a:solidFill>
              </a:rPr>
              <a:t>O</a:t>
            </a:r>
            <a:r>
              <a:rPr lang="is-IS" sz="2400" dirty="0" smtClean="0">
                <a:solidFill>
                  <a:schemeClr val="tx1"/>
                </a:solidFill>
              </a:rPr>
              <a:t>r doubt  or even fear?  katie</a:t>
            </a:r>
            <a:endParaRPr lang="en-US" sz="2400" dirty="0">
              <a:solidFill>
                <a:schemeClr val="tx1"/>
              </a:solidFill>
            </a:endParaRPr>
          </a:p>
        </p:txBody>
      </p:sp>
      <p:sp>
        <p:nvSpPr>
          <p:cNvPr id="2" name="Title 1"/>
          <p:cNvSpPr>
            <a:spLocks noGrp="1"/>
          </p:cNvSpPr>
          <p:nvPr>
            <p:ph type="title"/>
          </p:nvPr>
        </p:nvSpPr>
        <p:spPr>
          <a:xfrm>
            <a:off x="457200" y="383779"/>
            <a:ext cx="8229600" cy="857250"/>
          </a:xfrm>
        </p:spPr>
        <p:txBody>
          <a:bodyPr>
            <a:normAutofit fontScale="90000"/>
          </a:bodyPr>
          <a:lstStyle/>
          <a:p>
            <a:r>
              <a:rPr lang="en-US" sz="2800" dirty="0" smtClean="0"/>
              <a:t>That’s why we periodically do</a:t>
            </a:r>
            <a:r>
              <a:rPr lang="is-IS" sz="2800" dirty="0" smtClean="0"/>
              <a:t>…</a:t>
            </a:r>
            <a:br>
              <a:rPr lang="is-IS" sz="2800" dirty="0" smtClean="0"/>
            </a:br>
            <a:r>
              <a:rPr lang="is-IS" sz="2800" dirty="0" smtClean="0"/>
              <a:t>A C</a:t>
            </a:r>
            <a:r>
              <a:rPr lang="en-US" sz="2800" dirty="0" smtClean="0"/>
              <a:t>h</a:t>
            </a:r>
            <a:r>
              <a:rPr lang="is-IS" sz="2800" dirty="0" smtClean="0"/>
              <a:t>eck Up from the Neck Up ( Zig Zigler ) </a:t>
            </a:r>
            <a:endParaRPr lang="en-US" sz="2800" dirty="0"/>
          </a:p>
        </p:txBody>
      </p:sp>
      <p:sp>
        <p:nvSpPr>
          <p:cNvPr id="4" name="TextBox 3"/>
          <p:cNvSpPr txBox="1"/>
          <p:nvPr/>
        </p:nvSpPr>
        <p:spPr>
          <a:xfrm>
            <a:off x="1032934" y="3522133"/>
            <a:ext cx="7653866" cy="1200328"/>
          </a:xfrm>
          <a:prstGeom prst="rect">
            <a:avLst/>
          </a:prstGeom>
          <a:noFill/>
          <a:ln>
            <a:solidFill>
              <a:schemeClr val="tx1"/>
            </a:solidFill>
          </a:ln>
        </p:spPr>
        <p:txBody>
          <a:bodyPr wrap="square" rtlCol="0">
            <a:spAutoFit/>
          </a:bodyPr>
          <a:lstStyle/>
          <a:p>
            <a:r>
              <a:rPr lang="en-US" sz="2400" dirty="0" smtClean="0"/>
              <a:t>There are 4 ACES in the deck of cards </a:t>
            </a:r>
            <a:r>
              <a:rPr lang="is-IS" sz="2400" dirty="0" smtClean="0"/>
              <a:t>…  </a:t>
            </a:r>
          </a:p>
          <a:p>
            <a:r>
              <a:rPr lang="is-IS" sz="2400" dirty="0" smtClean="0"/>
              <a:t>We will be more likely to connect with the aces when we work on our personal development and people skills.</a:t>
            </a:r>
            <a:endParaRPr lang="en-US" sz="2400" dirty="0"/>
          </a:p>
        </p:txBody>
      </p:sp>
    </p:spTree>
    <p:extLst>
      <p:ext uri="{BB962C8B-B14F-4D97-AF65-F5344CB8AC3E}">
        <p14:creationId xmlns:p14="http://schemas.microsoft.com/office/powerpoint/2010/main" val="3295375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00501" r="-100501"/>
          <a:stretch>
            <a:fillRect/>
          </a:stretch>
        </p:blipFill>
        <p:spPr>
          <a:xfrm>
            <a:off x="-4453467" y="0"/>
            <a:ext cx="17746134" cy="5143500"/>
          </a:xfrm>
        </p:spPr>
      </p:pic>
    </p:spTree>
    <p:extLst>
      <p:ext uri="{BB962C8B-B14F-4D97-AF65-F5344CB8AC3E}">
        <p14:creationId xmlns:p14="http://schemas.microsoft.com/office/powerpoint/2010/main" val="13349895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3" name="Content Placeholder 2"/>
          <p:cNvSpPr>
            <a:spLocks noGrp="1"/>
          </p:cNvSpPr>
          <p:nvPr>
            <p:ph idx="1"/>
          </p:nvPr>
        </p:nvSpPr>
        <p:spPr>
          <a:xfrm>
            <a:off x="626536" y="524934"/>
            <a:ext cx="7941730" cy="1371600"/>
          </a:xfrm>
          <a:solidFill>
            <a:srgbClr val="FFFABD"/>
          </a:solidFill>
          <a:ln>
            <a:solidFill>
              <a:srgbClr val="FF6600"/>
            </a:solidFill>
          </a:ln>
        </p:spPr>
        <p:txBody>
          <a:bodyPr>
            <a:normAutofit/>
          </a:bodyPr>
          <a:lstStyle/>
          <a:p>
            <a:pPr marL="0" indent="0" algn="ctr">
              <a:buNone/>
            </a:pPr>
            <a:r>
              <a:rPr lang="en-US" sz="2400" dirty="0" smtClean="0">
                <a:latin typeface="Bradley Hand Bold"/>
                <a:cs typeface="Bradley Hand Bold"/>
              </a:rPr>
              <a:t>People won’t remember what you said</a:t>
            </a:r>
            <a:r>
              <a:rPr lang="is-IS" sz="2400" dirty="0" smtClean="0">
                <a:latin typeface="Bradley Hand Bold"/>
                <a:cs typeface="Bradley Hand Bold"/>
              </a:rPr>
              <a:t>..</a:t>
            </a:r>
            <a:r>
              <a:rPr lang="en-US" sz="2400" dirty="0" smtClean="0">
                <a:latin typeface="Bradley Hand Bold"/>
                <a:cs typeface="Bradley Hand Bold"/>
              </a:rPr>
              <a:t>O</a:t>
            </a:r>
            <a:r>
              <a:rPr lang="is-IS" sz="2400" dirty="0" smtClean="0">
                <a:latin typeface="Bradley Hand Bold"/>
                <a:cs typeface="Bradley Hand Bold"/>
              </a:rPr>
              <a:t>r what you did..</a:t>
            </a:r>
            <a:endParaRPr lang="is-IS" sz="2400" dirty="0">
              <a:latin typeface="Bradley Hand Bold"/>
              <a:cs typeface="Bradley Hand Bold"/>
            </a:endParaRPr>
          </a:p>
          <a:p>
            <a:pPr marL="0" indent="0" algn="ctr">
              <a:buNone/>
            </a:pPr>
            <a:r>
              <a:rPr lang="is-IS" sz="2000" dirty="0" smtClean="0">
                <a:latin typeface="Bradley Hand Bold"/>
                <a:cs typeface="Bradley Hand Bold"/>
              </a:rPr>
              <a:t>BUT THEY WILL REMEMBER FOREVER 						HOW YOU MADE THEM FEEL .. .</a:t>
            </a:r>
            <a:r>
              <a:rPr lang="en-US" sz="2000" dirty="0"/>
              <a:t> Maya Angelou</a:t>
            </a:r>
          </a:p>
          <a:p>
            <a:pPr marL="0" indent="0" algn="ctr">
              <a:buNone/>
            </a:pPr>
            <a:endParaRPr lang="is-IS" sz="2000" dirty="0" smtClean="0">
              <a:latin typeface="Bradley Hand Bold"/>
              <a:cs typeface="Bradley Hand Bold"/>
            </a:endParaRPr>
          </a:p>
        </p:txBody>
      </p:sp>
      <p:sp>
        <p:nvSpPr>
          <p:cNvPr id="5" name="Rectangle 4"/>
          <p:cNvSpPr/>
          <p:nvPr/>
        </p:nvSpPr>
        <p:spPr>
          <a:xfrm>
            <a:off x="931333" y="3234267"/>
            <a:ext cx="7467599" cy="1569660"/>
          </a:xfrm>
          <a:prstGeom prst="rect">
            <a:avLst/>
          </a:prstGeom>
          <a:solidFill>
            <a:srgbClr val="FFFABD"/>
          </a:solidFill>
          <a:ln>
            <a:solidFill>
              <a:srgbClr val="FF6600"/>
            </a:solidFill>
          </a:ln>
        </p:spPr>
        <p:txBody>
          <a:bodyPr wrap="square">
            <a:spAutoFit/>
          </a:bodyPr>
          <a:lstStyle/>
          <a:p>
            <a:pPr algn="ctr"/>
            <a:r>
              <a:rPr lang="en-US" sz="2400" dirty="0">
                <a:latin typeface="Bradley Hand Bold"/>
                <a:cs typeface="Bradley Hand Bold"/>
              </a:rPr>
              <a:t>R</a:t>
            </a:r>
            <a:r>
              <a:rPr lang="is-IS" sz="2400" dirty="0">
                <a:latin typeface="Bradley Hand Bold"/>
                <a:cs typeface="Bradley Hand Bold"/>
              </a:rPr>
              <a:t>emember that whenever you make a phone call or conversation of any kind.. </a:t>
            </a:r>
            <a:r>
              <a:rPr lang="en-US" sz="2400" dirty="0">
                <a:latin typeface="Bradley Hand Bold"/>
                <a:cs typeface="Bradley Hand Bold"/>
              </a:rPr>
              <a:t>H</a:t>
            </a:r>
            <a:r>
              <a:rPr lang="is-IS" sz="2400" dirty="0">
                <a:latin typeface="Bradley Hand Bold"/>
                <a:cs typeface="Bradley Hand Bold"/>
              </a:rPr>
              <a:t>ow do you want that person to FEEL when you </a:t>
            </a:r>
            <a:r>
              <a:rPr lang="is-IS" sz="2400" dirty="0" smtClean="0">
                <a:latin typeface="Bradley Hand Bold"/>
                <a:cs typeface="Bradley Hand Bold"/>
              </a:rPr>
              <a:t>hang </a:t>
            </a:r>
            <a:r>
              <a:rPr lang="is-IS" sz="2400" dirty="0">
                <a:latin typeface="Bradley Hand Bold"/>
                <a:cs typeface="Bradley Hand Bold"/>
              </a:rPr>
              <a:t>up that phone.   </a:t>
            </a:r>
            <a:r>
              <a:rPr lang="en-US" sz="2400" dirty="0">
                <a:latin typeface="Bradley Hand Bold"/>
                <a:cs typeface="Bradley Hand Bold"/>
              </a:rPr>
              <a:t>L</a:t>
            </a:r>
            <a:r>
              <a:rPr lang="is-IS" sz="2400" dirty="0">
                <a:latin typeface="Bradley Hand Bold"/>
                <a:cs typeface="Bradley Hand Bold"/>
              </a:rPr>
              <a:t>ifted?  Valued?  Encouraged? </a:t>
            </a:r>
            <a:r>
              <a:rPr lang="is-IS" sz="2400" dirty="0" smtClean="0">
                <a:latin typeface="Bradley Hand Bold"/>
                <a:cs typeface="Bradley Hand Bold"/>
              </a:rPr>
              <a:t>   harper</a:t>
            </a:r>
            <a:endParaRPr lang="en-US" sz="2400" dirty="0">
              <a:latin typeface="Bradley Hand Bold"/>
              <a:cs typeface="Bradley Hand Bold"/>
            </a:endParaRPr>
          </a:p>
        </p:txBody>
      </p:sp>
      <p:sp>
        <p:nvSpPr>
          <p:cNvPr id="6" name="TextBox 5"/>
          <p:cNvSpPr txBox="1"/>
          <p:nvPr/>
        </p:nvSpPr>
        <p:spPr>
          <a:xfrm>
            <a:off x="626536" y="2108662"/>
            <a:ext cx="7941731" cy="923330"/>
          </a:xfrm>
          <a:prstGeom prst="rect">
            <a:avLst/>
          </a:prstGeom>
          <a:solidFill>
            <a:srgbClr val="FFFABD"/>
          </a:solidFill>
        </p:spPr>
        <p:txBody>
          <a:bodyPr wrap="square" rtlCol="0">
            <a:spAutoFit/>
          </a:bodyPr>
          <a:lstStyle/>
          <a:p>
            <a:r>
              <a:rPr lang="en-US" dirty="0" smtClean="0"/>
              <a:t>How you make them feel can take the </a:t>
            </a:r>
            <a:r>
              <a:rPr lang="en-US" dirty="0" smtClean="0"/>
              <a:t>“no’s</a:t>
            </a:r>
            <a:r>
              <a:rPr lang="en-US" dirty="0" smtClean="0"/>
              <a:t>” to </a:t>
            </a:r>
            <a:r>
              <a:rPr lang="is-IS" dirty="0" smtClean="0"/>
              <a:t>… </a:t>
            </a:r>
            <a:r>
              <a:rPr lang="is-IS" dirty="0" smtClean="0"/>
              <a:t>“not </a:t>
            </a:r>
            <a:r>
              <a:rPr lang="is-IS" dirty="0" smtClean="0"/>
              <a:t>yet”.</a:t>
            </a:r>
          </a:p>
          <a:p>
            <a:r>
              <a:rPr lang="en-US" dirty="0" smtClean="0"/>
              <a:t>E</a:t>
            </a:r>
            <a:r>
              <a:rPr lang="is-IS" dirty="0" smtClean="0"/>
              <a:t>x – if selling another product, you criticize .. </a:t>
            </a:r>
            <a:r>
              <a:rPr lang="en-US" dirty="0" smtClean="0"/>
              <a:t>T</a:t>
            </a:r>
            <a:r>
              <a:rPr lang="is-IS" dirty="0" smtClean="0"/>
              <a:t>hen  when that business declines, they are not likely to come back to you unless you “ love them where they are”.. </a:t>
            </a:r>
            <a:endParaRPr lang="en-US" dirty="0"/>
          </a:p>
        </p:txBody>
      </p:sp>
    </p:spTree>
    <p:extLst>
      <p:ext uri="{BB962C8B-B14F-4D97-AF65-F5344CB8AC3E}">
        <p14:creationId xmlns:p14="http://schemas.microsoft.com/office/powerpoint/2010/main" val="276346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58403"/>
            <a:ext cx="8229600" cy="1829196"/>
          </a:xfrm>
          <a:ln>
            <a:solidFill>
              <a:schemeClr val="accent5">
                <a:lumMod val="75000"/>
              </a:schemeClr>
            </a:solidFill>
          </a:ln>
        </p:spPr>
        <p:txBody>
          <a:bodyPr>
            <a:normAutofit fontScale="90000"/>
          </a:bodyPr>
          <a:lstStyle/>
          <a:p>
            <a:r>
              <a:rPr lang="en-US" sz="3200" dirty="0" smtClean="0"/>
              <a:t>Think Over the Characteristics You </a:t>
            </a:r>
            <a:r>
              <a:rPr lang="en-US" sz="3200" dirty="0"/>
              <a:t>A</a:t>
            </a:r>
            <a:r>
              <a:rPr lang="en-US" sz="3200" dirty="0" smtClean="0"/>
              <a:t>dmire in Others </a:t>
            </a:r>
            <a:r>
              <a:rPr lang="en-US" sz="3200" dirty="0"/>
              <a:t/>
            </a:r>
            <a:br>
              <a:rPr lang="en-US" sz="3200" dirty="0"/>
            </a:br>
            <a:r>
              <a:rPr lang="is-IS" sz="3200" dirty="0" smtClean="0"/>
              <a:t>…</a:t>
            </a:r>
            <a:r>
              <a:rPr lang="en-US" sz="3200" dirty="0" smtClean="0"/>
              <a:t>that attract you to others </a:t>
            </a:r>
            <a:br>
              <a:rPr lang="en-US" sz="3200" dirty="0" smtClean="0"/>
            </a:br>
            <a:r>
              <a:rPr lang="is-IS" sz="3200" dirty="0" smtClean="0"/>
              <a:t>…</a:t>
            </a:r>
            <a:r>
              <a:rPr lang="en-US" sz="3200" dirty="0" smtClean="0"/>
              <a:t>that you look for in a business partner ..   </a:t>
            </a:r>
            <a:r>
              <a:rPr lang="en-US" sz="1600" dirty="0" err="1" smtClean="0"/>
              <a:t>katie</a:t>
            </a:r>
            <a:endParaRPr lang="en-US" sz="3200" dirty="0"/>
          </a:p>
        </p:txBody>
      </p:sp>
      <p:sp>
        <p:nvSpPr>
          <p:cNvPr id="4" name="Rectangle 3"/>
          <p:cNvSpPr/>
          <p:nvPr/>
        </p:nvSpPr>
        <p:spPr>
          <a:xfrm>
            <a:off x="880533" y="2673349"/>
            <a:ext cx="7416800" cy="1569660"/>
          </a:xfrm>
          <a:prstGeom prst="rect">
            <a:avLst/>
          </a:prstGeom>
        </p:spPr>
        <p:txBody>
          <a:bodyPr wrap="square">
            <a:spAutoFit/>
          </a:bodyPr>
          <a:lstStyle/>
          <a:p>
            <a:pPr algn="ctr"/>
            <a:r>
              <a:rPr lang="en-US" sz="2400" dirty="0"/>
              <a:t>And then </a:t>
            </a:r>
            <a:r>
              <a:rPr lang="en-US" sz="2400" dirty="0" smtClean="0"/>
              <a:t>remember. We </a:t>
            </a:r>
            <a:r>
              <a:rPr lang="en-US" sz="2400" dirty="0"/>
              <a:t>attract that which </a:t>
            </a:r>
            <a:r>
              <a:rPr lang="en-US" sz="2400" dirty="0" smtClean="0"/>
              <a:t>we </a:t>
            </a:r>
            <a:r>
              <a:rPr lang="en-US" sz="2400" dirty="0"/>
              <a:t>are .. </a:t>
            </a:r>
            <a:endParaRPr lang="en-US" sz="2400" dirty="0" smtClean="0"/>
          </a:p>
          <a:p>
            <a:pPr algn="ctr"/>
            <a:r>
              <a:rPr lang="en-US" sz="2400" dirty="0" smtClean="0"/>
              <a:t>  </a:t>
            </a:r>
          </a:p>
          <a:p>
            <a:pPr algn="ctr"/>
            <a:r>
              <a:rPr lang="en-US" sz="2400" dirty="0" smtClean="0"/>
              <a:t>So </a:t>
            </a:r>
            <a:r>
              <a:rPr lang="en-US" sz="2400" dirty="0"/>
              <a:t>if </a:t>
            </a:r>
            <a:r>
              <a:rPr lang="en-US" sz="2400" dirty="0" smtClean="0"/>
              <a:t>we </a:t>
            </a:r>
            <a:r>
              <a:rPr lang="en-US" sz="2400" dirty="0"/>
              <a:t>want to attract people with those </a:t>
            </a:r>
            <a:r>
              <a:rPr lang="en-US" sz="2400" dirty="0" smtClean="0"/>
              <a:t>characteristics,  we will </a:t>
            </a:r>
            <a:r>
              <a:rPr lang="en-US" sz="2400" dirty="0"/>
              <a:t>want to adopt those </a:t>
            </a:r>
            <a:r>
              <a:rPr lang="en-US" sz="2400" dirty="0" smtClean="0"/>
              <a:t>characteristics ourselves.</a:t>
            </a:r>
            <a:endParaRPr lang="en-US" sz="2400" dirty="0"/>
          </a:p>
        </p:txBody>
      </p:sp>
    </p:spTree>
    <p:extLst>
      <p:ext uri="{BB962C8B-B14F-4D97-AF65-F5344CB8AC3E}">
        <p14:creationId xmlns:p14="http://schemas.microsoft.com/office/powerpoint/2010/main" val="207014030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405467" y="1631297"/>
            <a:ext cx="6163734" cy="1580497"/>
          </a:xfrm>
          <a:ln>
            <a:solidFill>
              <a:schemeClr val="accent5">
                <a:lumMod val="75000"/>
              </a:schemeClr>
            </a:solidFill>
          </a:ln>
        </p:spPr>
        <p:txBody>
          <a:bodyPr>
            <a:normAutofit/>
          </a:bodyPr>
          <a:lstStyle/>
          <a:p>
            <a:endParaRPr lang="en-US" sz="2000" dirty="0" smtClean="0"/>
          </a:p>
          <a:p>
            <a:pPr marL="0" indent="0">
              <a:buNone/>
            </a:pPr>
            <a:r>
              <a:rPr lang="en-US" sz="3200" dirty="0" smtClean="0">
                <a:solidFill>
                  <a:schemeClr val="tx1"/>
                </a:solidFill>
              </a:rPr>
              <a:t>ANYWHERE WE MEET NEW PEOPLE</a:t>
            </a:r>
          </a:p>
          <a:p>
            <a:pPr marL="0" indent="0">
              <a:buNone/>
            </a:pPr>
            <a:endParaRPr lang="en-US" sz="3200" dirty="0"/>
          </a:p>
        </p:txBody>
      </p:sp>
      <p:sp>
        <p:nvSpPr>
          <p:cNvPr id="2" name="Title 1"/>
          <p:cNvSpPr>
            <a:spLocks noGrp="1"/>
          </p:cNvSpPr>
          <p:nvPr>
            <p:ph type="title"/>
          </p:nvPr>
        </p:nvSpPr>
        <p:spPr>
          <a:xfrm>
            <a:off x="457200" y="575337"/>
            <a:ext cx="8229600" cy="857250"/>
          </a:xfrm>
          <a:ln>
            <a:solidFill>
              <a:schemeClr val="accent5">
                <a:lumMod val="75000"/>
              </a:schemeClr>
            </a:solidFill>
          </a:ln>
        </p:spPr>
        <p:txBody>
          <a:bodyPr>
            <a:normAutofit fontScale="90000"/>
          </a:bodyPr>
          <a:lstStyle/>
          <a:p>
            <a:r>
              <a:rPr lang="en-US" sz="3200" dirty="0" smtClean="0"/>
              <a:t>Fishing Holes – where do we find business partners ?</a:t>
            </a:r>
            <a:endParaRPr lang="en-US" sz="3200" dirty="0"/>
          </a:p>
        </p:txBody>
      </p:sp>
      <p:sp>
        <p:nvSpPr>
          <p:cNvPr id="5" name="Rectangle 4"/>
          <p:cNvSpPr/>
          <p:nvPr/>
        </p:nvSpPr>
        <p:spPr>
          <a:xfrm>
            <a:off x="778933" y="3468937"/>
            <a:ext cx="7332135" cy="1077218"/>
          </a:xfrm>
          <a:prstGeom prst="rect">
            <a:avLst/>
          </a:prstGeom>
          <a:ln>
            <a:solidFill>
              <a:schemeClr val="accent5">
                <a:lumMod val="75000"/>
              </a:schemeClr>
            </a:solidFill>
          </a:ln>
        </p:spPr>
        <p:txBody>
          <a:bodyPr wrap="square">
            <a:spAutoFit/>
          </a:bodyPr>
          <a:lstStyle/>
          <a:p>
            <a:pPr algn="ctr"/>
            <a:r>
              <a:rPr lang="en-US" sz="3200" dirty="0" smtClean="0"/>
              <a:t>Next question </a:t>
            </a:r>
            <a:r>
              <a:rPr lang="is-IS" sz="3200" dirty="0" smtClean="0"/>
              <a:t>… </a:t>
            </a:r>
            <a:r>
              <a:rPr lang="en-US" sz="3200" dirty="0" smtClean="0"/>
              <a:t> how can we </a:t>
            </a:r>
            <a:r>
              <a:rPr lang="en-US" sz="3200" dirty="0"/>
              <a:t>develop a relationship with new people we meet</a:t>
            </a:r>
          </a:p>
        </p:txBody>
      </p:sp>
      <p:sp>
        <p:nvSpPr>
          <p:cNvPr id="4" name="TextBox 3"/>
          <p:cNvSpPr txBox="1"/>
          <p:nvPr/>
        </p:nvSpPr>
        <p:spPr>
          <a:xfrm>
            <a:off x="7890932" y="1631297"/>
            <a:ext cx="1253067"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2801439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34188"/>
            <a:ext cx="8229600" cy="3325680"/>
          </a:xfrm>
        </p:spPr>
        <p:txBody>
          <a:bodyPr>
            <a:normAutofit fontScale="92500"/>
          </a:bodyPr>
          <a:lstStyle/>
          <a:p>
            <a:r>
              <a:rPr lang="en-US" sz="2400" dirty="0">
                <a:solidFill>
                  <a:schemeClr val="tx1"/>
                </a:solidFill>
              </a:rPr>
              <a:t>From customers .. whom we introduce to all that Shaklee offers</a:t>
            </a:r>
          </a:p>
          <a:p>
            <a:r>
              <a:rPr lang="en-US" sz="2400" dirty="0">
                <a:solidFill>
                  <a:schemeClr val="tx1"/>
                </a:solidFill>
              </a:rPr>
              <a:t>Product-oriented activities (Smoothie Workshop, Women’s Health meeting, Healthy Home Healthy You </a:t>
            </a:r>
            <a:r>
              <a:rPr lang="en-US" sz="2400" dirty="0" smtClean="0">
                <a:solidFill>
                  <a:schemeClr val="tx1"/>
                </a:solidFill>
              </a:rPr>
              <a:t>meetings</a:t>
            </a:r>
            <a:r>
              <a:rPr lang="en-US" sz="2400" dirty="0" smtClean="0">
                <a:solidFill>
                  <a:schemeClr val="tx1"/>
                </a:solidFill>
              </a:rPr>
              <a:t>…</a:t>
            </a:r>
            <a:r>
              <a:rPr lang="en-US" sz="2400" dirty="0" smtClean="0">
                <a:solidFill>
                  <a:schemeClr val="tx1"/>
                </a:solidFill>
              </a:rPr>
              <a:t>)</a:t>
            </a:r>
            <a:endParaRPr lang="en-US" sz="2400" dirty="0">
              <a:solidFill>
                <a:schemeClr val="tx1"/>
              </a:solidFill>
            </a:endParaRPr>
          </a:p>
          <a:p>
            <a:r>
              <a:rPr lang="en-US" sz="2400" dirty="0">
                <a:solidFill>
                  <a:schemeClr val="tx1"/>
                </a:solidFill>
              </a:rPr>
              <a:t>Face </a:t>
            </a:r>
            <a:r>
              <a:rPr lang="en-US" sz="2400" dirty="0" smtClean="0">
                <a:solidFill>
                  <a:schemeClr val="tx1"/>
                </a:solidFill>
              </a:rPr>
              <a:t>Book </a:t>
            </a:r>
            <a:r>
              <a:rPr lang="en-US" sz="2400" dirty="0">
                <a:solidFill>
                  <a:schemeClr val="tx1"/>
                </a:solidFill>
              </a:rPr>
              <a:t>events</a:t>
            </a:r>
          </a:p>
          <a:p>
            <a:r>
              <a:rPr lang="en-US" sz="2400" dirty="0">
                <a:solidFill>
                  <a:schemeClr val="tx1"/>
                </a:solidFill>
              </a:rPr>
              <a:t>In-home meetings</a:t>
            </a:r>
          </a:p>
          <a:p>
            <a:r>
              <a:rPr lang="en-US" sz="2400" dirty="0">
                <a:solidFill>
                  <a:schemeClr val="tx1"/>
                </a:solidFill>
              </a:rPr>
              <a:t>Referrals from customers and others  </a:t>
            </a:r>
            <a:r>
              <a:rPr lang="en-US" sz="2400" dirty="0" smtClean="0">
                <a:solidFill>
                  <a:schemeClr val="tx1"/>
                </a:solidFill>
              </a:rPr>
              <a:t>(“who </a:t>
            </a:r>
            <a:r>
              <a:rPr lang="en-US" sz="2400" dirty="0">
                <a:solidFill>
                  <a:schemeClr val="tx1"/>
                </a:solidFill>
              </a:rPr>
              <a:t>do you know suffering with allergies</a:t>
            </a:r>
            <a:r>
              <a:rPr lang="en-US" sz="2400" dirty="0" smtClean="0">
                <a:solidFill>
                  <a:schemeClr val="tx1"/>
                </a:solidFill>
              </a:rPr>
              <a:t>?”) </a:t>
            </a:r>
          </a:p>
          <a:p>
            <a:r>
              <a:rPr lang="en-US" sz="2400" dirty="0" smtClean="0">
                <a:solidFill>
                  <a:schemeClr val="tx1"/>
                </a:solidFill>
              </a:rPr>
              <a:t>Reconnecting with old friends			</a:t>
            </a:r>
            <a:r>
              <a:rPr lang="en-US" sz="2400" dirty="0" err="1" smtClean="0">
                <a:solidFill>
                  <a:schemeClr val="tx1"/>
                </a:solidFill>
              </a:rPr>
              <a:t>katie</a:t>
            </a:r>
            <a:endParaRPr lang="en-US" sz="2400" dirty="0">
              <a:solidFill>
                <a:schemeClr val="tx1"/>
              </a:solidFill>
            </a:endParaRPr>
          </a:p>
          <a:p>
            <a:endParaRPr lang="en-US" dirty="0"/>
          </a:p>
          <a:p>
            <a:endParaRPr lang="en-US" dirty="0"/>
          </a:p>
        </p:txBody>
      </p:sp>
      <p:sp>
        <p:nvSpPr>
          <p:cNvPr id="2" name="Title 1"/>
          <p:cNvSpPr>
            <a:spLocks noGrp="1"/>
          </p:cNvSpPr>
          <p:nvPr>
            <p:ph type="title"/>
          </p:nvPr>
        </p:nvSpPr>
        <p:spPr>
          <a:xfrm>
            <a:off x="457200" y="406003"/>
            <a:ext cx="6824133" cy="857250"/>
          </a:xfrm>
          <a:ln>
            <a:solidFill>
              <a:schemeClr val="accent5">
                <a:lumMod val="75000"/>
              </a:schemeClr>
            </a:solidFill>
          </a:ln>
        </p:spPr>
        <p:txBody>
          <a:bodyPr>
            <a:normAutofit/>
          </a:bodyPr>
          <a:lstStyle/>
          <a:p>
            <a:r>
              <a:rPr lang="en-US" sz="3200" dirty="0" smtClean="0"/>
              <a:t>Where We Find Business Partners</a:t>
            </a:r>
            <a:r>
              <a:rPr lang="is-IS" sz="3200" dirty="0" smtClean="0"/>
              <a:t>…</a:t>
            </a:r>
            <a:endParaRPr lang="en-US" sz="3200" dirty="0"/>
          </a:p>
        </p:txBody>
      </p:sp>
    </p:spTree>
    <p:extLst>
      <p:ext uri="{BB962C8B-B14F-4D97-AF65-F5344CB8AC3E}">
        <p14:creationId xmlns:p14="http://schemas.microsoft.com/office/powerpoint/2010/main" val="227467115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297120"/>
            <a:ext cx="8229600" cy="3647413"/>
          </a:xfrm>
        </p:spPr>
        <p:txBody>
          <a:bodyPr>
            <a:normAutofit fontScale="92500"/>
          </a:bodyPr>
          <a:lstStyle/>
          <a:p>
            <a:r>
              <a:rPr lang="en-US" sz="2400" dirty="0" smtClean="0">
                <a:solidFill>
                  <a:schemeClr val="tx1"/>
                </a:solidFill>
              </a:rPr>
              <a:t>Networking organizations ..  Chamber of Commerce, BNI, </a:t>
            </a:r>
            <a:r>
              <a:rPr lang="en-US" sz="2400" dirty="0" err="1" smtClean="0">
                <a:solidFill>
                  <a:schemeClr val="tx1"/>
                </a:solidFill>
              </a:rPr>
              <a:t>etc</a:t>
            </a:r>
            <a:r>
              <a:rPr lang="en-US" sz="2400" dirty="0" smtClean="0">
                <a:solidFill>
                  <a:schemeClr val="tx1"/>
                </a:solidFill>
              </a:rPr>
              <a:t>…</a:t>
            </a:r>
            <a:endParaRPr lang="en-US" sz="2400" dirty="0" smtClean="0">
              <a:solidFill>
                <a:schemeClr val="tx1"/>
              </a:solidFill>
            </a:endParaRPr>
          </a:p>
          <a:p>
            <a:r>
              <a:rPr lang="en-US" sz="2400" dirty="0" smtClean="0">
                <a:solidFill>
                  <a:schemeClr val="tx1"/>
                </a:solidFill>
              </a:rPr>
              <a:t>Community groups</a:t>
            </a:r>
          </a:p>
          <a:p>
            <a:r>
              <a:rPr lang="en-US" sz="2400" dirty="0" smtClean="0">
                <a:solidFill>
                  <a:schemeClr val="tx1"/>
                </a:solidFill>
              </a:rPr>
              <a:t>Community groups on Face Book </a:t>
            </a:r>
            <a:r>
              <a:rPr lang="en-US" sz="2400" dirty="0" smtClean="0">
                <a:solidFill>
                  <a:schemeClr val="tx1"/>
                </a:solidFill>
              </a:rPr>
              <a:t>(Home </a:t>
            </a:r>
            <a:r>
              <a:rPr lang="en-US" sz="2400" dirty="0" smtClean="0">
                <a:solidFill>
                  <a:schemeClr val="tx1"/>
                </a:solidFill>
              </a:rPr>
              <a:t>schooling, environmental,</a:t>
            </a:r>
          </a:p>
          <a:p>
            <a:pPr marL="0" indent="0">
              <a:buNone/>
            </a:pPr>
            <a:r>
              <a:rPr lang="en-US" sz="2400" dirty="0" smtClean="0">
                <a:solidFill>
                  <a:schemeClr val="tx1"/>
                </a:solidFill>
              </a:rPr>
              <a:t>	</a:t>
            </a:r>
            <a:r>
              <a:rPr lang="en-US" sz="2400" dirty="0" smtClean="0">
                <a:solidFill>
                  <a:schemeClr val="tx1"/>
                </a:solidFill>
              </a:rPr>
              <a:t>MeetUp.com</a:t>
            </a:r>
            <a:r>
              <a:rPr lang="en-US" sz="2400" dirty="0" smtClean="0">
                <a:solidFill>
                  <a:schemeClr val="tx1"/>
                </a:solidFill>
              </a:rPr>
              <a:t>…)</a:t>
            </a:r>
            <a:r>
              <a:rPr lang="en-US" sz="2400" dirty="0" smtClean="0">
                <a:solidFill>
                  <a:schemeClr val="tx1"/>
                </a:solidFill>
              </a:rPr>
              <a:t> </a:t>
            </a:r>
            <a:endParaRPr lang="en-US" sz="2400" dirty="0" smtClean="0">
              <a:solidFill>
                <a:schemeClr val="tx1"/>
              </a:solidFill>
            </a:endParaRPr>
          </a:p>
          <a:p>
            <a:r>
              <a:rPr lang="en-US" sz="2400" dirty="0" smtClean="0">
                <a:solidFill>
                  <a:schemeClr val="tx1"/>
                </a:solidFill>
              </a:rPr>
              <a:t>Interest groups </a:t>
            </a:r>
            <a:r>
              <a:rPr lang="is-IS" sz="2400" dirty="0" smtClean="0">
                <a:solidFill>
                  <a:schemeClr val="tx1"/>
                </a:solidFill>
              </a:rPr>
              <a:t>… humane rescue groups, bike clubs, running &amp; walking  clubs, women’s clubs, moms groups, library story time, </a:t>
            </a:r>
          </a:p>
          <a:p>
            <a:r>
              <a:rPr lang="is-IS" sz="2400" dirty="0" smtClean="0">
                <a:solidFill>
                  <a:schemeClr val="tx1"/>
                </a:solidFill>
              </a:rPr>
              <a:t>Fitness Centers</a:t>
            </a:r>
            <a:endParaRPr lang="en-US" sz="2400" dirty="0" smtClean="0">
              <a:solidFill>
                <a:schemeClr val="tx1"/>
              </a:solidFill>
            </a:endParaRPr>
          </a:p>
          <a:p>
            <a:r>
              <a:rPr lang="en-US" sz="2400" dirty="0" smtClean="0">
                <a:solidFill>
                  <a:schemeClr val="tx1"/>
                </a:solidFill>
              </a:rPr>
              <a:t>FACE BOOK – coming soon .. Session on </a:t>
            </a:r>
            <a:r>
              <a:rPr lang="en-US" sz="2400" dirty="0" err="1" smtClean="0">
                <a:solidFill>
                  <a:schemeClr val="tx1"/>
                </a:solidFill>
              </a:rPr>
              <a:t>FaceBook</a:t>
            </a:r>
            <a:r>
              <a:rPr lang="en-US" sz="2400" dirty="0" smtClean="0">
                <a:solidFill>
                  <a:schemeClr val="tx1"/>
                </a:solidFill>
              </a:rPr>
              <a:t> as magnet for business partners						</a:t>
            </a:r>
            <a:r>
              <a:rPr lang="en-US" sz="2400" dirty="0" err="1" smtClean="0">
                <a:solidFill>
                  <a:schemeClr val="tx1"/>
                </a:solidFill>
              </a:rPr>
              <a:t>becky</a:t>
            </a:r>
            <a:endParaRPr lang="en-US" sz="2400" dirty="0">
              <a:solidFill>
                <a:schemeClr val="tx1"/>
              </a:solidFill>
            </a:endParaRPr>
          </a:p>
        </p:txBody>
      </p:sp>
      <p:sp>
        <p:nvSpPr>
          <p:cNvPr id="2" name="Title 1"/>
          <p:cNvSpPr>
            <a:spLocks noGrp="1"/>
          </p:cNvSpPr>
          <p:nvPr>
            <p:ph type="title"/>
          </p:nvPr>
        </p:nvSpPr>
        <p:spPr>
          <a:xfrm>
            <a:off x="321733" y="389071"/>
            <a:ext cx="8483600" cy="857250"/>
          </a:xfrm>
          <a:ln>
            <a:solidFill>
              <a:schemeClr val="accent5">
                <a:lumMod val="75000"/>
              </a:schemeClr>
            </a:solidFill>
          </a:ln>
        </p:spPr>
        <p:txBody>
          <a:bodyPr>
            <a:noAutofit/>
          </a:bodyPr>
          <a:lstStyle/>
          <a:p>
            <a:r>
              <a:rPr lang="en-US" sz="2800" dirty="0" smtClean="0"/>
              <a:t>Outside </a:t>
            </a:r>
            <a:r>
              <a:rPr lang="en-US" sz="2800" dirty="0"/>
              <a:t>O</a:t>
            </a:r>
            <a:r>
              <a:rPr lang="en-US" sz="2800" dirty="0" smtClean="0"/>
              <a:t>ur Immediate Circle of Friends and Customers </a:t>
            </a:r>
            <a:endParaRPr lang="en-US" sz="2800" dirty="0"/>
          </a:p>
        </p:txBody>
      </p:sp>
    </p:spTree>
    <p:extLst>
      <p:ext uri="{BB962C8B-B14F-4D97-AF65-F5344CB8AC3E}">
        <p14:creationId xmlns:p14="http://schemas.microsoft.com/office/powerpoint/2010/main" val="251384528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185333"/>
            <a:ext cx="8229600" cy="3691467"/>
          </a:xfrm>
        </p:spPr>
        <p:txBody>
          <a:bodyPr>
            <a:normAutofit fontScale="92500" lnSpcReduction="10000"/>
          </a:bodyPr>
          <a:lstStyle/>
          <a:p>
            <a:r>
              <a:rPr lang="en-US" dirty="0" smtClean="0">
                <a:solidFill>
                  <a:schemeClr val="tx1"/>
                </a:solidFill>
              </a:rPr>
              <a:t>When meeting someone new </a:t>
            </a:r>
            <a:r>
              <a:rPr lang="is-IS" dirty="0" smtClean="0">
                <a:solidFill>
                  <a:schemeClr val="tx1"/>
                </a:solidFill>
              </a:rPr>
              <a:t>… ask questions to learn about THEM .</a:t>
            </a:r>
          </a:p>
          <a:p>
            <a:r>
              <a:rPr lang="en-US" dirty="0" smtClean="0">
                <a:solidFill>
                  <a:schemeClr val="tx1"/>
                </a:solidFill>
              </a:rPr>
              <a:t>B</a:t>
            </a:r>
            <a:r>
              <a:rPr lang="is-IS" dirty="0" smtClean="0">
                <a:solidFill>
                  <a:schemeClr val="tx1"/>
                </a:solidFill>
              </a:rPr>
              <a:t>ecause of social media, you can stay connected  and you don’t have to try to tell them everything about Shaklee in your first conversation.</a:t>
            </a:r>
          </a:p>
          <a:p>
            <a:r>
              <a:rPr lang="is-IS" dirty="0" smtClean="0">
                <a:solidFill>
                  <a:schemeClr val="tx1"/>
                </a:solidFill>
              </a:rPr>
              <a:t>When you get home, find them on FaceBook  and make friend request.’</a:t>
            </a:r>
          </a:p>
          <a:p>
            <a:r>
              <a:rPr lang="en-US" dirty="0" smtClean="0">
                <a:solidFill>
                  <a:schemeClr val="tx1"/>
                </a:solidFill>
              </a:rPr>
              <a:t>Now you post on your Face Book page about your life and periodically as Shaklee is a part of your life .. Like .. “ Love working my business while being home with the kids.”  with photo of the kids playing.</a:t>
            </a:r>
          </a:p>
          <a:p>
            <a:r>
              <a:rPr lang="en-US" dirty="0" smtClean="0">
                <a:solidFill>
                  <a:schemeClr val="tx1"/>
                </a:solidFill>
              </a:rPr>
              <a:t>Or post message from customer grateful for improvement in their health.</a:t>
            </a:r>
          </a:p>
          <a:p>
            <a:r>
              <a:rPr lang="en-US" dirty="0" smtClean="0">
                <a:solidFill>
                  <a:schemeClr val="tx1"/>
                </a:solidFill>
              </a:rPr>
              <a:t>Then post 80% of other stuff .. Like visiting your mother or family vacation or outings, or recipes,  etc. </a:t>
            </a:r>
          </a:p>
          <a:p>
            <a:r>
              <a:rPr lang="en-US" dirty="0" smtClean="0">
                <a:solidFill>
                  <a:schemeClr val="tx1"/>
                </a:solidFill>
              </a:rPr>
              <a:t>Your new friend now learns about you.</a:t>
            </a:r>
          </a:p>
          <a:p>
            <a:r>
              <a:rPr lang="en-US" dirty="0" smtClean="0">
                <a:solidFill>
                  <a:schemeClr val="tx1"/>
                </a:solidFill>
              </a:rPr>
              <a:t>harper</a:t>
            </a:r>
            <a:endParaRPr lang="en-US" dirty="0">
              <a:solidFill>
                <a:schemeClr val="tx1"/>
              </a:solidFill>
            </a:endParaRPr>
          </a:p>
        </p:txBody>
      </p:sp>
      <p:sp>
        <p:nvSpPr>
          <p:cNvPr id="3" name="Title 2"/>
          <p:cNvSpPr>
            <a:spLocks noGrp="1"/>
          </p:cNvSpPr>
          <p:nvPr>
            <p:ph type="title"/>
          </p:nvPr>
        </p:nvSpPr>
        <p:spPr>
          <a:xfrm>
            <a:off x="304800" y="383779"/>
            <a:ext cx="8382000" cy="632221"/>
          </a:xfrm>
          <a:ln>
            <a:solidFill>
              <a:schemeClr val="accent5">
                <a:lumMod val="75000"/>
              </a:schemeClr>
            </a:solidFill>
          </a:ln>
        </p:spPr>
        <p:txBody>
          <a:bodyPr>
            <a:noAutofit/>
          </a:bodyPr>
          <a:lstStyle/>
          <a:p>
            <a:pPr algn="l"/>
            <a:r>
              <a:rPr lang="en-US" sz="2800" dirty="0" smtClean="0"/>
              <a:t>Use </a:t>
            </a:r>
            <a:r>
              <a:rPr lang="en-US" sz="2800" dirty="0" err="1" smtClean="0"/>
              <a:t>FaceBook</a:t>
            </a:r>
            <a:r>
              <a:rPr lang="en-US" sz="2800" dirty="0" smtClean="0"/>
              <a:t> in Follow Up After Meeting Someone New</a:t>
            </a:r>
            <a:endParaRPr lang="en-US" sz="2800" dirty="0"/>
          </a:p>
        </p:txBody>
      </p:sp>
    </p:spTree>
    <p:extLst>
      <p:ext uri="{BB962C8B-B14F-4D97-AF65-F5344CB8AC3E}">
        <p14:creationId xmlns:p14="http://schemas.microsoft.com/office/powerpoint/2010/main" val="247221600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2112447"/>
            <a:ext cx="8229600" cy="2734073"/>
          </a:xfrm>
        </p:spPr>
        <p:txBody>
          <a:bodyPr>
            <a:normAutofit/>
          </a:bodyPr>
          <a:lstStyle/>
          <a:p>
            <a:r>
              <a:rPr lang="en-US" sz="2400" dirty="0" smtClean="0">
                <a:solidFill>
                  <a:schemeClr val="tx1"/>
                </a:solidFill>
              </a:rPr>
              <a:t>You can meet people</a:t>
            </a:r>
          </a:p>
          <a:p>
            <a:r>
              <a:rPr lang="en-US" sz="2400" dirty="0" smtClean="0">
                <a:solidFill>
                  <a:schemeClr val="tx1"/>
                </a:solidFill>
              </a:rPr>
              <a:t>You learn about them </a:t>
            </a:r>
          </a:p>
          <a:p>
            <a:r>
              <a:rPr lang="en-US" sz="2400" dirty="0" smtClean="0">
                <a:solidFill>
                  <a:schemeClr val="tx1"/>
                </a:solidFill>
              </a:rPr>
              <a:t>You friend them on </a:t>
            </a:r>
            <a:r>
              <a:rPr lang="en-US" sz="2400" dirty="0" err="1" smtClean="0">
                <a:solidFill>
                  <a:schemeClr val="tx1"/>
                </a:solidFill>
              </a:rPr>
              <a:t>FaceBook</a:t>
            </a:r>
            <a:endParaRPr lang="en-US" sz="2400" dirty="0" smtClean="0">
              <a:solidFill>
                <a:schemeClr val="tx1"/>
              </a:solidFill>
            </a:endParaRPr>
          </a:p>
          <a:p>
            <a:r>
              <a:rPr lang="en-US" sz="2400" dirty="0" smtClean="0">
                <a:solidFill>
                  <a:schemeClr val="tx1"/>
                </a:solidFill>
              </a:rPr>
              <a:t>And create future communication and relationship building</a:t>
            </a:r>
          </a:p>
          <a:p>
            <a:pPr marL="0" indent="0">
              <a:buNone/>
            </a:pPr>
            <a:r>
              <a:rPr lang="en-US" dirty="0" err="1" smtClean="0">
                <a:solidFill>
                  <a:schemeClr val="tx1"/>
                </a:solidFill>
              </a:rPr>
              <a:t>katie</a:t>
            </a:r>
            <a:endParaRPr lang="en-US" dirty="0" smtClean="0">
              <a:solidFill>
                <a:schemeClr val="tx1"/>
              </a:solidFill>
            </a:endParaRPr>
          </a:p>
          <a:p>
            <a:pPr marL="0" indent="0">
              <a:buNone/>
            </a:pPr>
            <a:endParaRPr lang="en-US" sz="2400" dirty="0">
              <a:solidFill>
                <a:schemeClr val="tx1"/>
              </a:solidFill>
            </a:endParaRPr>
          </a:p>
          <a:p>
            <a:pPr marL="0" indent="0">
              <a:buNone/>
            </a:pPr>
            <a:endParaRPr lang="en-US" sz="2400" dirty="0">
              <a:solidFill>
                <a:schemeClr val="tx1"/>
              </a:solidFill>
            </a:endParaRPr>
          </a:p>
        </p:txBody>
      </p:sp>
      <p:sp>
        <p:nvSpPr>
          <p:cNvPr id="3" name="Title 2"/>
          <p:cNvSpPr>
            <a:spLocks noGrp="1"/>
          </p:cNvSpPr>
          <p:nvPr>
            <p:ph type="title"/>
          </p:nvPr>
        </p:nvSpPr>
        <p:spPr>
          <a:xfrm>
            <a:off x="457200" y="1085864"/>
            <a:ext cx="8229600" cy="857250"/>
          </a:xfrm>
        </p:spPr>
        <p:txBody>
          <a:bodyPr>
            <a:normAutofit/>
          </a:bodyPr>
          <a:lstStyle/>
          <a:p>
            <a:r>
              <a:rPr lang="en-US" sz="4000" dirty="0" smtClean="0"/>
              <a:t>Anywhere you go </a:t>
            </a:r>
            <a:r>
              <a:rPr lang="is-IS" sz="4000" dirty="0" smtClean="0"/>
              <a:t>…</a:t>
            </a:r>
            <a:r>
              <a:rPr lang="en-US" sz="4000" dirty="0" smtClean="0"/>
              <a:t> </a:t>
            </a:r>
            <a:endParaRPr lang="en-US" sz="4000" dirty="0"/>
          </a:p>
        </p:txBody>
      </p:sp>
      <p:sp>
        <p:nvSpPr>
          <p:cNvPr id="4" name="TextBox 3"/>
          <p:cNvSpPr txBox="1"/>
          <p:nvPr/>
        </p:nvSpPr>
        <p:spPr>
          <a:xfrm>
            <a:off x="745067" y="439871"/>
            <a:ext cx="5266266" cy="461665"/>
          </a:xfrm>
          <a:prstGeom prst="rect">
            <a:avLst/>
          </a:prstGeom>
          <a:noFill/>
        </p:spPr>
        <p:txBody>
          <a:bodyPr wrap="square" rtlCol="0">
            <a:spAutoFit/>
          </a:bodyPr>
          <a:lstStyle/>
          <a:p>
            <a:r>
              <a:rPr lang="en-US" sz="2400" dirty="0" smtClean="0"/>
              <a:t>To Summarize </a:t>
            </a:r>
            <a:r>
              <a:rPr lang="is-IS" sz="2400" dirty="0" smtClean="0"/>
              <a:t>…</a:t>
            </a:r>
            <a:endParaRPr lang="en-US" sz="2400" dirty="0"/>
          </a:p>
        </p:txBody>
      </p:sp>
    </p:spTree>
    <p:extLst>
      <p:ext uri="{BB962C8B-B14F-4D97-AF65-F5344CB8AC3E}">
        <p14:creationId xmlns:p14="http://schemas.microsoft.com/office/powerpoint/2010/main" val="29764622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286933"/>
            <a:ext cx="8229600" cy="3856567"/>
          </a:xfrm>
        </p:spPr>
        <p:txBody>
          <a:bodyPr>
            <a:normAutofit fontScale="92500" lnSpcReduction="10000"/>
          </a:bodyPr>
          <a:lstStyle/>
          <a:p>
            <a:pPr marL="0" indent="0">
              <a:buNone/>
            </a:pPr>
            <a:r>
              <a:rPr lang="en-US" dirty="0"/>
              <a:t> </a:t>
            </a:r>
          </a:p>
          <a:p>
            <a:r>
              <a:rPr lang="en-US" sz="2400" dirty="0">
                <a:solidFill>
                  <a:schemeClr val="tx1"/>
                </a:solidFill>
              </a:rPr>
              <a:t>Be aware of the fact that your list, your data base, on day you join does not determine your success in this business.  Don’t think your chances for success are slim to none with who is on  your current list</a:t>
            </a:r>
            <a:r>
              <a:rPr lang="en-US" sz="2400" dirty="0" smtClean="0">
                <a:solidFill>
                  <a:schemeClr val="tx1"/>
                </a:solidFill>
              </a:rPr>
              <a:t>.</a:t>
            </a:r>
            <a:endParaRPr lang="en-US" sz="2400" dirty="0">
              <a:solidFill>
                <a:schemeClr val="tx1"/>
              </a:solidFill>
            </a:endParaRPr>
          </a:p>
          <a:p>
            <a:r>
              <a:rPr lang="en-US" sz="2400" dirty="0">
                <a:solidFill>
                  <a:schemeClr val="tx1"/>
                </a:solidFill>
              </a:rPr>
              <a:t>Finding prospects </a:t>
            </a:r>
            <a:r>
              <a:rPr lang="en-US" sz="2400" dirty="0" smtClean="0">
                <a:solidFill>
                  <a:schemeClr val="tx1"/>
                </a:solidFill>
              </a:rPr>
              <a:t>is </a:t>
            </a:r>
            <a:r>
              <a:rPr lang="en-US" sz="2400" dirty="0">
                <a:solidFill>
                  <a:schemeClr val="tx1"/>
                </a:solidFill>
              </a:rPr>
              <a:t>a skill.  Most of the successful people in our business sponsored people they didn’t know prior to getting involved with Shaklee.</a:t>
            </a:r>
          </a:p>
          <a:p>
            <a:r>
              <a:rPr lang="en-US" sz="2400" dirty="0">
                <a:solidFill>
                  <a:schemeClr val="tx1"/>
                </a:solidFill>
              </a:rPr>
              <a:t>Their past list was NOT key to their success.  It was the skill of developing relationships that mattered the most!</a:t>
            </a:r>
            <a:r>
              <a:rPr lang="en-US" sz="2400" dirty="0" smtClean="0">
                <a:solidFill>
                  <a:schemeClr val="tx1"/>
                </a:solidFill>
              </a:rPr>
              <a:t>!           </a:t>
            </a:r>
            <a:r>
              <a:rPr lang="en-US" sz="2400" dirty="0" err="1" smtClean="0">
                <a:solidFill>
                  <a:schemeClr val="tx1"/>
                </a:solidFill>
              </a:rPr>
              <a:t>becky</a:t>
            </a:r>
            <a:endParaRPr lang="en-US" sz="2400" dirty="0">
              <a:solidFill>
                <a:schemeClr val="tx1"/>
              </a:solidFill>
            </a:endParaRPr>
          </a:p>
          <a:p>
            <a:pPr marL="0" indent="0">
              <a:buNone/>
            </a:pPr>
            <a:r>
              <a:rPr lang="en-US" sz="2400" dirty="0">
                <a:solidFill>
                  <a:schemeClr val="tx1"/>
                </a:solidFill>
              </a:rPr>
              <a:t> </a:t>
            </a:r>
          </a:p>
          <a:p>
            <a:endParaRPr lang="en-US" dirty="0"/>
          </a:p>
        </p:txBody>
      </p:sp>
      <p:sp>
        <p:nvSpPr>
          <p:cNvPr id="3" name="Title 2"/>
          <p:cNvSpPr>
            <a:spLocks noGrp="1"/>
          </p:cNvSpPr>
          <p:nvPr>
            <p:ph type="title"/>
          </p:nvPr>
        </p:nvSpPr>
        <p:spPr>
          <a:xfrm>
            <a:off x="457200" y="643070"/>
            <a:ext cx="8229600" cy="643863"/>
          </a:xfrm>
          <a:ln>
            <a:solidFill>
              <a:schemeClr val="accent5">
                <a:lumMod val="75000"/>
              </a:schemeClr>
            </a:solidFill>
          </a:ln>
        </p:spPr>
        <p:txBody>
          <a:bodyPr>
            <a:noAutofit/>
          </a:bodyPr>
          <a:lstStyle/>
          <a:p>
            <a:r>
              <a:rPr lang="en-US" sz="3200" dirty="0"/>
              <a:t>5 Steps to Unlimited Prospects –Eric </a:t>
            </a:r>
            <a:r>
              <a:rPr lang="en-US" sz="3200" dirty="0" err="1" smtClean="0"/>
              <a:t>Worre</a:t>
            </a:r>
            <a:endParaRPr lang="en-US" sz="3200" dirty="0"/>
          </a:p>
        </p:txBody>
      </p:sp>
    </p:spTree>
    <p:extLst>
      <p:ext uri="{BB962C8B-B14F-4D97-AF65-F5344CB8AC3E}">
        <p14:creationId xmlns:p14="http://schemas.microsoft.com/office/powerpoint/2010/main" val="45237572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70425"/>
            <a:ext cx="8229600" cy="4591042"/>
          </a:xfrm>
        </p:spPr>
        <p:txBody>
          <a:bodyPr>
            <a:normAutofit/>
          </a:bodyPr>
          <a:lstStyle/>
          <a:p>
            <a:pPr marL="0" indent="0">
              <a:buNone/>
            </a:pPr>
            <a:r>
              <a:rPr lang="en-US" b="1" dirty="0">
                <a:solidFill>
                  <a:schemeClr val="tx1"/>
                </a:solidFill>
              </a:rPr>
              <a:t>Step #1:  </a:t>
            </a:r>
            <a:r>
              <a:rPr lang="en-US" sz="2400" b="1" dirty="0">
                <a:solidFill>
                  <a:schemeClr val="tx1"/>
                </a:solidFill>
              </a:rPr>
              <a:t>Create active candidate list</a:t>
            </a:r>
          </a:p>
          <a:p>
            <a:r>
              <a:rPr lang="en-US" dirty="0"/>
              <a:t>  </a:t>
            </a:r>
            <a:r>
              <a:rPr lang="en-US" dirty="0">
                <a:solidFill>
                  <a:schemeClr val="tx1"/>
                </a:solidFill>
              </a:rPr>
              <a:t>Every </a:t>
            </a:r>
            <a:r>
              <a:rPr lang="en-US" dirty="0" smtClean="0">
                <a:solidFill>
                  <a:schemeClr val="tx1"/>
                </a:solidFill>
              </a:rPr>
              <a:t>single </a:t>
            </a:r>
            <a:r>
              <a:rPr lang="en-US" dirty="0">
                <a:solidFill>
                  <a:schemeClr val="tx1"/>
                </a:solidFill>
              </a:rPr>
              <a:t>person  you know or have every met…make a list as </a:t>
            </a:r>
            <a:r>
              <a:rPr lang="en-US" dirty="0" smtClean="0">
                <a:solidFill>
                  <a:schemeClr val="tx1"/>
                </a:solidFill>
              </a:rPr>
              <a:t>though </a:t>
            </a:r>
            <a:r>
              <a:rPr lang="en-US" dirty="0">
                <a:solidFill>
                  <a:schemeClr val="tx1"/>
                </a:solidFill>
              </a:rPr>
              <a:t>you were getting paid a $1000 for every name on the list.  Empty your mind out on paper.</a:t>
            </a:r>
          </a:p>
          <a:p>
            <a:r>
              <a:rPr lang="en-US" dirty="0">
                <a:solidFill>
                  <a:schemeClr val="tx1"/>
                </a:solidFill>
              </a:rPr>
              <a:t>Use a memory jogger to get those names down</a:t>
            </a:r>
            <a:r>
              <a:rPr lang="en-US" dirty="0" smtClean="0">
                <a:solidFill>
                  <a:schemeClr val="tx1"/>
                </a:solidFill>
              </a:rPr>
              <a:t>.</a:t>
            </a:r>
          </a:p>
          <a:p>
            <a:pPr marL="0" indent="0">
              <a:buNone/>
            </a:pPr>
            <a:endParaRPr lang="en-US" dirty="0"/>
          </a:p>
          <a:p>
            <a:pPr marL="0" indent="0">
              <a:buNone/>
            </a:pPr>
            <a:r>
              <a:rPr lang="en-US" b="1" dirty="0">
                <a:solidFill>
                  <a:schemeClr val="tx1"/>
                </a:solidFill>
              </a:rPr>
              <a:t>Step #2:  </a:t>
            </a:r>
            <a:r>
              <a:rPr lang="en-US" sz="2400" b="1" dirty="0">
                <a:solidFill>
                  <a:schemeClr val="tx1"/>
                </a:solidFill>
              </a:rPr>
              <a:t>Constantly expand your list </a:t>
            </a:r>
            <a:r>
              <a:rPr lang="en-US" dirty="0">
                <a:solidFill>
                  <a:schemeClr val="tx1"/>
                </a:solidFill>
              </a:rPr>
              <a:t>with people you meet, run into, </a:t>
            </a:r>
            <a:r>
              <a:rPr lang="en-US" dirty="0" smtClean="0">
                <a:solidFill>
                  <a:schemeClr val="tx1"/>
                </a:solidFill>
              </a:rPr>
              <a:t>										connect </a:t>
            </a:r>
            <a:r>
              <a:rPr lang="en-US" dirty="0">
                <a:solidFill>
                  <a:schemeClr val="tx1"/>
                </a:solidFill>
              </a:rPr>
              <a:t>with.</a:t>
            </a:r>
          </a:p>
          <a:p>
            <a:r>
              <a:rPr lang="en-US" dirty="0">
                <a:solidFill>
                  <a:schemeClr val="tx1"/>
                </a:solidFill>
              </a:rPr>
              <a:t>   Set up the discipline of adding 2 names per day of people you meet on line, in a social circle, in your daily living as you are “out and about”.  Focus on building a connection with people</a:t>
            </a:r>
            <a:r>
              <a:rPr lang="en-US" dirty="0" smtClean="0">
                <a:solidFill>
                  <a:schemeClr val="tx1"/>
                </a:solidFill>
              </a:rPr>
              <a:t>.                   </a:t>
            </a:r>
            <a:r>
              <a:rPr lang="en-US" dirty="0" err="1" smtClean="0">
                <a:solidFill>
                  <a:schemeClr val="tx1"/>
                </a:solidFill>
              </a:rPr>
              <a:t>becky</a:t>
            </a:r>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2127825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946157"/>
            <a:ext cx="8229600" cy="3676643"/>
          </a:xfrm>
        </p:spPr>
        <p:txBody>
          <a:bodyPr>
            <a:normAutofit/>
          </a:bodyPr>
          <a:lstStyle/>
          <a:p>
            <a:r>
              <a:rPr lang="en-US" dirty="0" smtClean="0">
                <a:solidFill>
                  <a:schemeClr val="tx1"/>
                </a:solidFill>
              </a:rPr>
              <a:t>When </a:t>
            </a:r>
            <a:r>
              <a:rPr lang="en-US" dirty="0">
                <a:solidFill>
                  <a:schemeClr val="tx1"/>
                </a:solidFill>
              </a:rPr>
              <a:t>you are out in the world you’ll run into so many </a:t>
            </a:r>
            <a:r>
              <a:rPr lang="en-US" dirty="0" smtClean="0">
                <a:solidFill>
                  <a:schemeClr val="tx1"/>
                </a:solidFill>
              </a:rPr>
              <a:t>people </a:t>
            </a:r>
            <a:r>
              <a:rPr lang="en-US" dirty="0">
                <a:solidFill>
                  <a:schemeClr val="tx1"/>
                </a:solidFill>
              </a:rPr>
              <a:t>that would be great in our business—but our social circle is so locked down…the person who gives us good service, waits on us, answers our questions…we don’t look in the eye or find out their name.</a:t>
            </a:r>
          </a:p>
          <a:p>
            <a:r>
              <a:rPr lang="en-US" dirty="0">
                <a:solidFill>
                  <a:schemeClr val="tx1"/>
                </a:solidFill>
              </a:rPr>
              <a:t>   We are constantly presented with opportunities to connect with people.  It’s our job to raise our awareness and get outside our tiny circle of 5 friends and family members.</a:t>
            </a:r>
          </a:p>
          <a:p>
            <a:r>
              <a:rPr lang="en-US" dirty="0">
                <a:solidFill>
                  <a:schemeClr val="tx1"/>
                </a:solidFill>
              </a:rPr>
              <a:t>   Not talking about being a predator…just raising our awareness to connect with another human being;  live a big life; collect friends; be a citizen of the world…help and serve others in some way</a:t>
            </a:r>
            <a:r>
              <a:rPr lang="en-US" dirty="0" smtClean="0">
                <a:solidFill>
                  <a:schemeClr val="tx1"/>
                </a:solidFill>
              </a:rPr>
              <a:t>.        </a:t>
            </a:r>
            <a:r>
              <a:rPr lang="en-US" dirty="0" err="1" smtClean="0">
                <a:solidFill>
                  <a:schemeClr val="tx1"/>
                </a:solidFill>
              </a:rPr>
              <a:t>becky</a:t>
            </a:r>
            <a:endParaRPr lang="en-US" dirty="0">
              <a:solidFill>
                <a:schemeClr val="tx1"/>
              </a:solidFill>
            </a:endParaRPr>
          </a:p>
          <a:p>
            <a:endParaRPr lang="en-US" dirty="0"/>
          </a:p>
        </p:txBody>
      </p:sp>
      <p:sp>
        <p:nvSpPr>
          <p:cNvPr id="3" name="Title 2"/>
          <p:cNvSpPr>
            <a:spLocks noGrp="1"/>
          </p:cNvSpPr>
          <p:nvPr>
            <p:ph type="title"/>
          </p:nvPr>
        </p:nvSpPr>
        <p:spPr>
          <a:xfrm>
            <a:off x="457200" y="383779"/>
            <a:ext cx="8229600" cy="857250"/>
          </a:xfrm>
        </p:spPr>
        <p:txBody>
          <a:bodyPr>
            <a:normAutofit/>
          </a:bodyPr>
          <a:lstStyle/>
          <a:p>
            <a:r>
              <a:rPr lang="en-US" sz="2400" b="1" dirty="0"/>
              <a:t>Step #3:  Raise your awareness</a:t>
            </a:r>
            <a:r>
              <a:rPr lang="en-US" sz="2400" dirty="0"/>
              <a:t/>
            </a:r>
            <a:br>
              <a:rPr lang="en-US" sz="2400" dirty="0"/>
            </a:br>
            <a:endParaRPr lang="en-US" sz="2400" dirty="0"/>
          </a:p>
        </p:txBody>
      </p:sp>
    </p:spTree>
    <p:extLst>
      <p:ext uri="{BB962C8B-B14F-4D97-AF65-F5344CB8AC3E}">
        <p14:creationId xmlns:p14="http://schemas.microsoft.com/office/powerpoint/2010/main" val="28679159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3911599" cy="857250"/>
          </a:xfrm>
          <a:ln>
            <a:solidFill>
              <a:schemeClr val="accent6">
                <a:lumMod val="75000"/>
              </a:schemeClr>
            </a:solidFill>
          </a:ln>
        </p:spPr>
        <p:txBody>
          <a:bodyPr>
            <a:normAutofit/>
          </a:bodyPr>
          <a:lstStyle/>
          <a:p>
            <a:r>
              <a:rPr lang="en-US" sz="3600" dirty="0" smtClean="0"/>
              <a:t>Sunscreen SPF 30</a:t>
            </a:r>
            <a:endParaRPr lang="en-US" sz="3600" dirty="0"/>
          </a:p>
        </p:txBody>
      </p:sp>
      <p:sp>
        <p:nvSpPr>
          <p:cNvPr id="3" name="Content Placeholder 2"/>
          <p:cNvSpPr>
            <a:spLocks noGrp="1"/>
          </p:cNvSpPr>
          <p:nvPr>
            <p:ph idx="1"/>
          </p:nvPr>
        </p:nvSpPr>
        <p:spPr>
          <a:xfrm>
            <a:off x="457200" y="1568593"/>
            <a:ext cx="8229600" cy="2918223"/>
          </a:xfrm>
        </p:spPr>
        <p:txBody>
          <a:bodyPr>
            <a:normAutofit lnSpcReduction="10000"/>
          </a:bodyPr>
          <a:lstStyle/>
          <a:p>
            <a:pPr>
              <a:buFont typeface="Wingdings" charset="2"/>
              <a:buChar char="ü"/>
            </a:pPr>
            <a:r>
              <a:rPr lang="en-US" sz="2400" dirty="0" smtClean="0"/>
              <a:t>Hypoallergenic</a:t>
            </a:r>
          </a:p>
          <a:p>
            <a:pPr>
              <a:buFont typeface="Wingdings" charset="2"/>
              <a:buChar char="ü"/>
            </a:pPr>
            <a:r>
              <a:rPr lang="en-US" sz="2400" dirty="0" smtClean="0"/>
              <a:t>pH balanced</a:t>
            </a:r>
          </a:p>
          <a:p>
            <a:pPr>
              <a:buFont typeface="Wingdings" charset="2"/>
              <a:buChar char="ü"/>
            </a:pPr>
            <a:r>
              <a:rPr lang="en-US" sz="2400" dirty="0" smtClean="0"/>
              <a:t>No </a:t>
            </a:r>
            <a:r>
              <a:rPr lang="en-US" sz="2400" dirty="0" err="1" smtClean="0"/>
              <a:t>parabens</a:t>
            </a:r>
            <a:endParaRPr lang="en-US" sz="2400" dirty="0" smtClean="0"/>
          </a:p>
          <a:p>
            <a:pPr>
              <a:buFont typeface="Wingdings" charset="2"/>
              <a:buChar char="ü"/>
            </a:pPr>
            <a:r>
              <a:rPr lang="en-US" sz="2400" dirty="0" smtClean="0"/>
              <a:t>No sodium laurel sulfate or sodium </a:t>
            </a:r>
            <a:r>
              <a:rPr lang="en-US" sz="2400" dirty="0" err="1" smtClean="0"/>
              <a:t>laureth</a:t>
            </a:r>
            <a:r>
              <a:rPr lang="en-US" sz="2400" dirty="0" smtClean="0"/>
              <a:t> sulfate</a:t>
            </a:r>
          </a:p>
          <a:p>
            <a:pPr>
              <a:buFont typeface="Wingdings" charset="2"/>
              <a:buChar char="ü"/>
            </a:pPr>
            <a:r>
              <a:rPr lang="en-US" sz="2400" dirty="0" smtClean="0"/>
              <a:t>No mineral oils or petroleum</a:t>
            </a:r>
          </a:p>
          <a:p>
            <a:pPr>
              <a:buFont typeface="Wingdings" charset="2"/>
              <a:buChar char="ü"/>
            </a:pPr>
            <a:r>
              <a:rPr lang="en-US" sz="2400" dirty="0" smtClean="0"/>
              <a:t>No animal bi-products</a:t>
            </a:r>
          </a:p>
          <a:p>
            <a:pPr>
              <a:buFont typeface="Wingdings" charset="2"/>
              <a:buChar char="ü"/>
            </a:pPr>
            <a:r>
              <a:rPr lang="en-US" sz="2400" dirty="0" smtClean="0"/>
              <a:t>Not tested on animals</a:t>
            </a:r>
          </a:p>
          <a:p>
            <a:endParaRPr lang="en-US" dirty="0" smtClean="0"/>
          </a:p>
          <a:p>
            <a:pPr>
              <a:buNone/>
            </a:pPr>
            <a:endParaRPr lang="en-US" dirty="0" smtClean="0"/>
          </a:p>
          <a:p>
            <a:endParaRPr lang="en-US" dirty="0"/>
          </a:p>
        </p:txBody>
      </p:sp>
      <p:pic>
        <p:nvPicPr>
          <p:cNvPr id="4" name="Picture 3" descr="Screen Shot 2016-04-14 at 11.36.04 PM.png"/>
          <p:cNvPicPr>
            <a:picLocks noChangeAspect="1"/>
          </p:cNvPicPr>
          <p:nvPr/>
        </p:nvPicPr>
        <p:blipFill>
          <a:blip r:embed="rId2"/>
          <a:stretch>
            <a:fillRect/>
          </a:stretch>
        </p:blipFill>
        <p:spPr>
          <a:xfrm>
            <a:off x="7443734" y="2271471"/>
            <a:ext cx="1397000" cy="2524125"/>
          </a:xfrm>
          <a:prstGeom prst="rect">
            <a:avLst/>
          </a:prstGeom>
        </p:spPr>
      </p:pic>
      <p:sp>
        <p:nvSpPr>
          <p:cNvPr id="5" name="TextBox 4"/>
          <p:cNvSpPr txBox="1"/>
          <p:nvPr/>
        </p:nvSpPr>
        <p:spPr>
          <a:xfrm>
            <a:off x="457201" y="1063229"/>
            <a:ext cx="4622800" cy="369332"/>
          </a:xfrm>
          <a:prstGeom prst="rect">
            <a:avLst/>
          </a:prstGeom>
          <a:noFill/>
        </p:spPr>
        <p:txBody>
          <a:bodyPr wrap="square" rtlCol="0">
            <a:spAutoFit/>
          </a:bodyPr>
          <a:lstStyle/>
          <a:p>
            <a:r>
              <a:rPr lang="en-US" dirty="0" smtClean="0"/>
              <a:t>Apart of </a:t>
            </a:r>
            <a:r>
              <a:rPr lang="en-US" dirty="0" err="1" smtClean="0"/>
              <a:t>Enfuselle</a:t>
            </a:r>
            <a:r>
              <a:rPr lang="en-US" dirty="0" smtClean="0"/>
              <a:t> line which holds 7 patents</a:t>
            </a:r>
            <a:endParaRPr lang="en-US" dirty="0"/>
          </a:p>
        </p:txBody>
      </p:sp>
      <p:sp>
        <p:nvSpPr>
          <p:cNvPr id="6" name="TextBox 5"/>
          <p:cNvSpPr txBox="1"/>
          <p:nvPr/>
        </p:nvSpPr>
        <p:spPr>
          <a:xfrm>
            <a:off x="5013800" y="324565"/>
            <a:ext cx="3810000" cy="1477328"/>
          </a:xfrm>
          <a:prstGeom prst="rect">
            <a:avLst/>
          </a:prstGeom>
          <a:noFill/>
          <a:ln>
            <a:solidFill>
              <a:schemeClr val="accent6">
                <a:lumMod val="75000"/>
              </a:schemeClr>
            </a:solidFill>
          </a:ln>
        </p:spPr>
        <p:txBody>
          <a:bodyPr wrap="square" rtlCol="0">
            <a:spAutoFit/>
          </a:bodyPr>
          <a:lstStyle/>
          <a:p>
            <a:pPr algn="ctr"/>
            <a:r>
              <a:rPr lang="en-US" dirty="0" smtClean="0"/>
              <a:t>You may want to stock up now ..</a:t>
            </a:r>
          </a:p>
          <a:p>
            <a:pPr algn="ctr"/>
            <a:r>
              <a:rPr lang="en-US" dirty="0" smtClean="0"/>
              <a:t> Last summer Shaklee sold out of this very excellent sun protection product.  It absorbs readily so greasy residue on skin .. Or in the swimming pool!</a:t>
            </a:r>
            <a:endParaRPr lang="en-US" dirty="0"/>
          </a:p>
        </p:txBody>
      </p:sp>
      <p:sp>
        <p:nvSpPr>
          <p:cNvPr id="7" name="TextBox 6"/>
          <p:cNvSpPr txBox="1"/>
          <p:nvPr/>
        </p:nvSpPr>
        <p:spPr>
          <a:xfrm>
            <a:off x="4368800" y="3698952"/>
            <a:ext cx="2777067" cy="1200329"/>
          </a:xfrm>
          <a:prstGeom prst="rect">
            <a:avLst/>
          </a:prstGeom>
          <a:noFill/>
          <a:ln>
            <a:solidFill>
              <a:schemeClr val="accent6">
                <a:lumMod val="75000"/>
              </a:schemeClr>
            </a:solidFill>
          </a:ln>
        </p:spPr>
        <p:txBody>
          <a:bodyPr wrap="square" rtlCol="0">
            <a:spAutoFit/>
          </a:bodyPr>
          <a:lstStyle/>
          <a:p>
            <a:r>
              <a:rPr lang="en-US" dirty="0" smtClean="0"/>
              <a:t>This is why I trust Shaklee ..  Always safe,</a:t>
            </a:r>
          </a:p>
          <a:p>
            <a:r>
              <a:rPr lang="en-US" dirty="0" smtClean="0"/>
              <a:t>Always green,</a:t>
            </a:r>
          </a:p>
          <a:p>
            <a:r>
              <a:rPr lang="en-US" dirty="0"/>
              <a:t>A</a:t>
            </a:r>
            <a:r>
              <a:rPr lang="en-US" dirty="0" smtClean="0"/>
              <a:t>lways works.</a:t>
            </a:r>
            <a:endParaRPr lang="en-US" dirty="0"/>
          </a:p>
        </p:txBody>
      </p:sp>
    </p:spTree>
    <p:extLst>
      <p:ext uri="{BB962C8B-B14F-4D97-AF65-F5344CB8AC3E}">
        <p14:creationId xmlns:p14="http://schemas.microsoft.com/office/powerpoint/2010/main" val="28560974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72533"/>
            <a:ext cx="8229600" cy="4222097"/>
          </a:xfrm>
        </p:spPr>
        <p:txBody>
          <a:bodyPr>
            <a:normAutofit/>
          </a:bodyPr>
          <a:lstStyle/>
          <a:p>
            <a:pPr marL="0" indent="0">
              <a:buNone/>
            </a:pPr>
            <a:r>
              <a:rPr lang="en-US" b="1" dirty="0">
                <a:solidFill>
                  <a:schemeClr val="tx1"/>
                </a:solidFill>
              </a:rPr>
              <a:t>Step #4:  Mental mind set</a:t>
            </a:r>
            <a:endParaRPr lang="en-US" dirty="0">
              <a:solidFill>
                <a:schemeClr val="tx1"/>
              </a:solidFill>
            </a:endParaRPr>
          </a:p>
          <a:p>
            <a:pPr marL="0" indent="0">
              <a:buNone/>
            </a:pPr>
            <a:r>
              <a:rPr lang="en-US" dirty="0">
                <a:solidFill>
                  <a:schemeClr val="tx1"/>
                </a:solidFill>
              </a:rPr>
              <a:t>	</a:t>
            </a:r>
            <a:r>
              <a:rPr lang="en-US" dirty="0" smtClean="0">
                <a:solidFill>
                  <a:schemeClr val="tx1"/>
                </a:solidFill>
              </a:rPr>
              <a:t> As you </a:t>
            </a:r>
            <a:r>
              <a:rPr lang="en-US" dirty="0">
                <a:solidFill>
                  <a:schemeClr val="tx1"/>
                </a:solidFill>
              </a:rPr>
              <a:t>look at the world, or our list </a:t>
            </a:r>
            <a:r>
              <a:rPr lang="en-US" dirty="0" smtClean="0">
                <a:solidFill>
                  <a:schemeClr val="tx1"/>
                </a:solidFill>
              </a:rPr>
              <a:t>of </a:t>
            </a:r>
            <a:r>
              <a:rPr lang="en-US" dirty="0">
                <a:solidFill>
                  <a:schemeClr val="tx1"/>
                </a:solidFill>
              </a:rPr>
              <a:t>our circle of family and friends, don’t prejudge.  We don’t know what’s going on in another person’s world.</a:t>
            </a:r>
          </a:p>
          <a:p>
            <a:pPr marL="0" indent="0">
              <a:buNone/>
            </a:pPr>
            <a:r>
              <a:rPr lang="en-US" dirty="0">
                <a:solidFill>
                  <a:schemeClr val="tx1"/>
                </a:solidFill>
              </a:rPr>
              <a:t> </a:t>
            </a:r>
            <a:r>
              <a:rPr lang="en-US" dirty="0" smtClean="0">
                <a:solidFill>
                  <a:schemeClr val="tx1"/>
                </a:solidFill>
              </a:rPr>
              <a:t>	  </a:t>
            </a:r>
            <a:r>
              <a:rPr lang="en-US" dirty="0">
                <a:solidFill>
                  <a:schemeClr val="tx1"/>
                </a:solidFill>
              </a:rPr>
              <a:t>Don’t push people out of the circle of possibility—that very person may be praying for exactly what you have to offer with Shaklee</a:t>
            </a:r>
            <a:r>
              <a:rPr lang="en-US" dirty="0" smtClean="0">
                <a:solidFill>
                  <a:schemeClr val="tx1"/>
                </a:solidFill>
              </a:rPr>
              <a:t>.</a:t>
            </a:r>
          </a:p>
          <a:p>
            <a:pPr marL="0" indent="0">
              <a:buNone/>
            </a:pPr>
            <a:endParaRPr lang="en-US" dirty="0">
              <a:solidFill>
                <a:schemeClr val="tx1"/>
              </a:solidFill>
            </a:endParaRPr>
          </a:p>
          <a:p>
            <a:pPr marL="0" indent="0">
              <a:buNone/>
            </a:pPr>
            <a:r>
              <a:rPr lang="en-US" b="1" dirty="0" smtClean="0">
                <a:solidFill>
                  <a:schemeClr val="tx1"/>
                </a:solidFill>
              </a:rPr>
              <a:t>Step </a:t>
            </a:r>
            <a:r>
              <a:rPr lang="en-US" b="1" dirty="0">
                <a:solidFill>
                  <a:schemeClr val="tx1"/>
                </a:solidFill>
              </a:rPr>
              <a:t>#5:  Network on purpose</a:t>
            </a:r>
            <a:endParaRPr lang="en-US" dirty="0">
              <a:solidFill>
                <a:schemeClr val="tx1"/>
              </a:solidFill>
            </a:endParaRPr>
          </a:p>
          <a:p>
            <a:pPr marL="0" indent="0">
              <a:buNone/>
            </a:pPr>
            <a:r>
              <a:rPr lang="en-US" dirty="0">
                <a:solidFill>
                  <a:schemeClr val="tx1"/>
                </a:solidFill>
              </a:rPr>
              <a:t>	</a:t>
            </a:r>
            <a:r>
              <a:rPr lang="en-US" dirty="0" smtClean="0">
                <a:solidFill>
                  <a:schemeClr val="tx1"/>
                </a:solidFill>
              </a:rPr>
              <a:t>  </a:t>
            </a:r>
            <a:r>
              <a:rPr lang="en-US" dirty="0">
                <a:solidFill>
                  <a:schemeClr val="tx1"/>
                </a:solidFill>
              </a:rPr>
              <a:t>Join some new groups, volunteer, expand your hobbies, join a new health club, take a yoga class, join a networking group.  Get out out of your house and meet people.  Network on purpose and build relationships</a:t>
            </a:r>
            <a:r>
              <a:rPr lang="en-US" dirty="0" smtClean="0">
                <a:solidFill>
                  <a:schemeClr val="tx1"/>
                </a:solidFill>
              </a:rPr>
              <a:t>.</a:t>
            </a:r>
          </a:p>
          <a:p>
            <a:pPr marL="0" indent="0">
              <a:buNone/>
            </a:pPr>
            <a:endParaRPr lang="en-US" dirty="0">
              <a:solidFill>
                <a:schemeClr val="tx1"/>
              </a:solidFill>
            </a:endParaRPr>
          </a:p>
          <a:p>
            <a:pPr marL="0" indent="0">
              <a:buNone/>
            </a:pPr>
            <a:r>
              <a:rPr lang="en-US" dirty="0" err="1" smtClean="0">
                <a:solidFill>
                  <a:schemeClr val="tx1"/>
                </a:solidFill>
              </a:rPr>
              <a:t>becky</a:t>
            </a:r>
            <a:endParaRPr lang="en-US" dirty="0">
              <a:solidFill>
                <a:schemeClr val="tx1"/>
              </a:solidFill>
            </a:endParaRPr>
          </a:p>
          <a:p>
            <a:pPr marL="0" indent="0">
              <a:buNone/>
            </a:pPr>
            <a:endParaRPr lang="en-US" dirty="0"/>
          </a:p>
          <a:p>
            <a:endParaRPr lang="en-US" dirty="0"/>
          </a:p>
        </p:txBody>
      </p:sp>
    </p:spTree>
    <p:extLst>
      <p:ext uri="{BB962C8B-B14F-4D97-AF65-F5344CB8AC3E}">
        <p14:creationId xmlns:p14="http://schemas.microsoft.com/office/powerpoint/2010/main" val="77859428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itle 1"/>
          <p:cNvSpPr>
            <a:spLocks noGrp="1"/>
          </p:cNvSpPr>
          <p:nvPr>
            <p:ph type="title"/>
          </p:nvPr>
        </p:nvSpPr>
        <p:spPr>
          <a:xfrm>
            <a:off x="803528" y="475424"/>
            <a:ext cx="5055406" cy="857250"/>
          </a:xfrm>
          <a:solidFill>
            <a:srgbClr val="FEFFCB"/>
          </a:solidFill>
        </p:spPr>
        <p:txBody>
          <a:bodyPr>
            <a:normAutofit/>
          </a:bodyPr>
          <a:lstStyle/>
          <a:p>
            <a:r>
              <a:rPr lang="en-US" sz="2800" dirty="0" smtClean="0"/>
              <a:t>Action Steps – Prospecting 101 </a:t>
            </a:r>
            <a:endParaRPr lang="en-US" sz="2800" dirty="0"/>
          </a:p>
        </p:txBody>
      </p:sp>
      <p:sp>
        <p:nvSpPr>
          <p:cNvPr id="3" name="Content Placeholder 2"/>
          <p:cNvSpPr>
            <a:spLocks noGrp="1"/>
          </p:cNvSpPr>
          <p:nvPr>
            <p:ph idx="1"/>
          </p:nvPr>
        </p:nvSpPr>
        <p:spPr>
          <a:xfrm>
            <a:off x="803527" y="1486641"/>
            <a:ext cx="7484533" cy="3254691"/>
          </a:xfrm>
          <a:solidFill>
            <a:srgbClr val="FEFFCB"/>
          </a:solidFill>
        </p:spPr>
        <p:txBody>
          <a:bodyPr>
            <a:normAutofit/>
          </a:bodyPr>
          <a:lstStyle/>
          <a:p>
            <a:r>
              <a:rPr lang="en-US" sz="2400" dirty="0" smtClean="0"/>
              <a:t>Shaklee challenge – enroll 5 new business partners to join us in Orlando in August.</a:t>
            </a:r>
          </a:p>
          <a:p>
            <a:r>
              <a:rPr lang="en-US" sz="2400" dirty="0" smtClean="0"/>
              <a:t>Let’s all make a list of what we would like to change to:</a:t>
            </a:r>
          </a:p>
          <a:p>
            <a:pPr marL="0" indent="0">
              <a:buNone/>
            </a:pPr>
            <a:r>
              <a:rPr lang="en-US" sz="2400" dirty="0"/>
              <a:t>	</a:t>
            </a:r>
            <a:r>
              <a:rPr lang="en-US" sz="2400" dirty="0" smtClean="0"/>
              <a:t>-- develop relationships more easily</a:t>
            </a:r>
          </a:p>
          <a:p>
            <a:pPr marL="0" indent="0">
              <a:buNone/>
            </a:pPr>
            <a:r>
              <a:rPr lang="en-US" sz="2400" dirty="0" smtClean="0"/>
              <a:t>	-- to become more of a magnet for business partners.</a:t>
            </a:r>
          </a:p>
          <a:p>
            <a:r>
              <a:rPr lang="en-US" sz="2400" dirty="0" smtClean="0"/>
              <a:t>Make a list of activities to schedule this month to meet 5 new people</a:t>
            </a:r>
            <a:r>
              <a:rPr lang="is-IS" sz="2400" dirty="0"/>
              <a:t> </a:t>
            </a:r>
            <a:r>
              <a:rPr lang="is-IS" sz="2400" dirty="0" smtClean="0"/>
              <a:t>... </a:t>
            </a:r>
            <a:r>
              <a:rPr lang="en-US" sz="2400" dirty="0"/>
              <a:t>w</a:t>
            </a:r>
            <a:r>
              <a:rPr lang="en-US" sz="2400" dirty="0" smtClean="0"/>
              <a:t>ith dates on the calendar.  harper</a:t>
            </a:r>
            <a:endParaRPr lang="en-US" sz="2400" dirty="0"/>
          </a:p>
        </p:txBody>
      </p:sp>
    </p:spTree>
    <p:extLst>
      <p:ext uri="{BB962C8B-B14F-4D97-AF65-F5344CB8AC3E}">
        <p14:creationId xmlns:p14="http://schemas.microsoft.com/office/powerpoint/2010/main" val="370659590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3"/>
          <p:cNvPicPr>
            <a:picLocks noChangeAspect="1"/>
          </p:cNvPicPr>
          <p:nvPr/>
        </p:nvPicPr>
        <p:blipFill>
          <a:blip r:embed="rId2"/>
          <a:srcRect t="23497" b="23497"/>
          <a:stretch>
            <a:fillRect/>
          </a:stretch>
        </p:blipFill>
        <p:spPr>
          <a:xfrm>
            <a:off x="0" y="0"/>
            <a:ext cx="9144000" cy="5143499"/>
          </a:xfrm>
          <a:prstGeom prst="rect">
            <a:avLst/>
          </a:prstGeom>
        </p:spPr>
      </p:pic>
      <p:sp>
        <p:nvSpPr>
          <p:cNvPr id="2" name="TextBox 1"/>
          <p:cNvSpPr txBox="1"/>
          <p:nvPr/>
        </p:nvSpPr>
        <p:spPr>
          <a:xfrm>
            <a:off x="745066" y="846667"/>
            <a:ext cx="8214737" cy="2123658"/>
          </a:xfrm>
          <a:prstGeom prst="rect">
            <a:avLst/>
          </a:prstGeom>
          <a:solidFill>
            <a:srgbClr val="FEFFCB"/>
          </a:solidFill>
        </p:spPr>
        <p:txBody>
          <a:bodyPr wrap="square" rtlCol="0">
            <a:spAutoFit/>
          </a:bodyPr>
          <a:lstStyle/>
          <a:p>
            <a:r>
              <a:rPr lang="en-US" sz="2800" dirty="0" smtClean="0"/>
              <a:t>Session # 4 </a:t>
            </a:r>
            <a:r>
              <a:rPr lang="en-US" sz="2000" dirty="0" smtClean="0"/>
              <a:t>Prospecting Stories</a:t>
            </a:r>
            <a:r>
              <a:rPr lang="en-US" sz="2000" dirty="0"/>
              <a:t> </a:t>
            </a:r>
            <a:r>
              <a:rPr lang="en-US" sz="2000" dirty="0" smtClean="0"/>
              <a:t>- How it Works in Real Life   May 5, 2016</a:t>
            </a:r>
          </a:p>
          <a:p>
            <a:r>
              <a:rPr lang="en-US" sz="2800" dirty="0" smtClean="0"/>
              <a:t>Session #5 </a:t>
            </a:r>
            <a:r>
              <a:rPr lang="en-US" sz="2000" dirty="0" smtClean="0"/>
              <a:t>Designing &amp; Implementing the Plan                      May 12, 2016</a:t>
            </a:r>
          </a:p>
          <a:p>
            <a:r>
              <a:rPr lang="en-US" sz="2800" dirty="0" smtClean="0"/>
              <a:t>Session #6 </a:t>
            </a:r>
            <a:r>
              <a:rPr lang="en-US" sz="2000" dirty="0" err="1" smtClean="0"/>
              <a:t>FaceBook</a:t>
            </a:r>
            <a:r>
              <a:rPr lang="en-US" sz="2000" dirty="0" smtClean="0"/>
              <a:t> as a Magnet for Business Partners      May 19, 2016 </a:t>
            </a:r>
            <a:r>
              <a:rPr lang="en-US" sz="2800" dirty="0" smtClean="0"/>
              <a:t>Session # 7 </a:t>
            </a:r>
            <a:r>
              <a:rPr lang="en-US" sz="2000" dirty="0" smtClean="0"/>
              <a:t>Time  									  May 26, 2016</a:t>
            </a:r>
          </a:p>
          <a:p>
            <a:r>
              <a:rPr lang="en-US" sz="2000" dirty="0" smtClean="0"/>
              <a:t>Harper</a:t>
            </a:r>
          </a:p>
        </p:txBody>
      </p:sp>
    </p:spTree>
    <p:extLst>
      <p:ext uri="{BB962C8B-B14F-4D97-AF65-F5344CB8AC3E}">
        <p14:creationId xmlns:p14="http://schemas.microsoft.com/office/powerpoint/2010/main" val="12962178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06164" r="-106164"/>
          <a:stretch>
            <a:fillRect/>
          </a:stretch>
        </p:blipFill>
        <p:spPr>
          <a:xfrm>
            <a:off x="2506133" y="205978"/>
            <a:ext cx="9093200" cy="4030134"/>
          </a:xfrm>
        </p:spPr>
      </p:pic>
      <p:sp>
        <p:nvSpPr>
          <p:cNvPr id="2" name="Title 1"/>
          <p:cNvSpPr>
            <a:spLocks noGrp="1"/>
          </p:cNvSpPr>
          <p:nvPr>
            <p:ph type="title"/>
          </p:nvPr>
        </p:nvSpPr>
        <p:spPr>
          <a:xfrm>
            <a:off x="457199" y="205978"/>
            <a:ext cx="4351867" cy="4755488"/>
          </a:xfrm>
          <a:ln>
            <a:solidFill>
              <a:schemeClr val="tx1"/>
            </a:solidFill>
          </a:ln>
        </p:spPr>
        <p:txBody>
          <a:bodyPr>
            <a:normAutofit/>
          </a:bodyPr>
          <a:lstStyle/>
          <a:p>
            <a:r>
              <a:rPr lang="en-US" sz="2400" dirty="0" smtClean="0"/>
              <a:t>When we see lots of great ideas for generating PV and members </a:t>
            </a:r>
            <a:r>
              <a:rPr lang="en-US" sz="2400" dirty="0" err="1" smtClean="0"/>
              <a:t>etc</a:t>
            </a:r>
            <a:r>
              <a:rPr lang="en-US" sz="2400" dirty="0" smtClean="0"/>
              <a:t> . All worth doing </a:t>
            </a:r>
            <a:r>
              <a:rPr lang="is-IS" sz="2400" dirty="0" smtClean="0"/>
              <a:t>…</a:t>
            </a:r>
            <a:r>
              <a:rPr lang="en-US" sz="2400" dirty="0" smtClean="0"/>
              <a:t/>
            </a:r>
            <a:br>
              <a:rPr lang="en-US" sz="2400" dirty="0" smtClean="0"/>
            </a:br>
            <a:r>
              <a:rPr lang="en-US" sz="2400" dirty="0" smtClean="0"/>
              <a:t>just remember .. </a:t>
            </a:r>
            <a:br>
              <a:rPr lang="en-US" sz="2400" dirty="0" smtClean="0"/>
            </a:br>
            <a:r>
              <a:rPr lang="en-US" sz="2400" dirty="0" smtClean="0"/>
              <a:t>If </a:t>
            </a:r>
            <a:r>
              <a:rPr lang="en-US" sz="2400" dirty="0"/>
              <a:t>o</a:t>
            </a:r>
            <a:r>
              <a:rPr lang="en-US" sz="2400" dirty="0" smtClean="0"/>
              <a:t>ur FIRST and most important GOAL to advance to Senior Director and beyond is to appoint a new First Generation Director .. </a:t>
            </a:r>
            <a:br>
              <a:rPr lang="en-US" sz="2400" dirty="0" smtClean="0"/>
            </a:br>
            <a:r>
              <a:rPr lang="en-US" sz="2400" dirty="0" smtClean="0"/>
              <a:t>Then stay focused and ask </a:t>
            </a:r>
            <a:br>
              <a:rPr lang="en-US" sz="2400" dirty="0" smtClean="0"/>
            </a:br>
            <a:r>
              <a:rPr lang="en-US" sz="2400" dirty="0" smtClean="0"/>
              <a:t>yourself .. “ Is this activity getting me closer to developing a Director”.</a:t>
            </a:r>
            <a:endParaRPr lang="en-US" sz="2400" dirty="0"/>
          </a:p>
        </p:txBody>
      </p:sp>
      <p:sp>
        <p:nvSpPr>
          <p:cNvPr id="3" name="Rectangle 2"/>
          <p:cNvSpPr/>
          <p:nvPr/>
        </p:nvSpPr>
        <p:spPr>
          <a:xfrm>
            <a:off x="5101680" y="4438246"/>
            <a:ext cx="3494516" cy="523220"/>
          </a:xfrm>
          <a:prstGeom prst="rect">
            <a:avLst/>
          </a:prstGeom>
          <a:ln>
            <a:solidFill>
              <a:schemeClr val="tx1"/>
            </a:solidFill>
          </a:ln>
        </p:spPr>
        <p:txBody>
          <a:bodyPr wrap="none">
            <a:spAutoFit/>
          </a:bodyPr>
          <a:lstStyle/>
          <a:p>
            <a:r>
              <a:rPr lang="en-US" sz="2800" dirty="0"/>
              <a:t>Pam Cary’s Goal Board </a:t>
            </a:r>
          </a:p>
        </p:txBody>
      </p:sp>
    </p:spTree>
    <p:extLst>
      <p:ext uri="{BB962C8B-B14F-4D97-AF65-F5344CB8AC3E}">
        <p14:creationId xmlns:p14="http://schemas.microsoft.com/office/powerpoint/2010/main" val="189356045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04211"/>
            <a:ext cx="2421467" cy="674554"/>
          </a:xfrm>
        </p:spPr>
        <p:txBody>
          <a:bodyPr>
            <a:normAutofit/>
          </a:bodyPr>
          <a:lstStyle/>
          <a:p>
            <a:r>
              <a:rPr lang="en-US" sz="3600" dirty="0" smtClean="0"/>
              <a:t>Basic H2</a:t>
            </a:r>
            <a:endParaRPr lang="en-US" sz="3600" dirty="0"/>
          </a:p>
        </p:txBody>
      </p:sp>
      <p:sp>
        <p:nvSpPr>
          <p:cNvPr id="3" name="Content Placeholder 2"/>
          <p:cNvSpPr>
            <a:spLocks noGrp="1"/>
          </p:cNvSpPr>
          <p:nvPr>
            <p:ph idx="1"/>
          </p:nvPr>
        </p:nvSpPr>
        <p:spPr>
          <a:xfrm>
            <a:off x="457200" y="2116667"/>
            <a:ext cx="6231467" cy="2599580"/>
          </a:xfrm>
        </p:spPr>
        <p:txBody>
          <a:bodyPr>
            <a:normAutofit/>
          </a:bodyPr>
          <a:lstStyle/>
          <a:p>
            <a:pPr>
              <a:buFont typeface="Wingdings" charset="2"/>
              <a:buChar char="ü"/>
            </a:pPr>
            <a:r>
              <a:rPr lang="en-US" sz="2400" dirty="0" smtClean="0"/>
              <a:t>Non</a:t>
            </a:r>
            <a:r>
              <a:rPr lang="en-US" sz="2400" dirty="0"/>
              <a:t>-</a:t>
            </a:r>
            <a:r>
              <a:rPr lang="en-US" sz="2400" dirty="0" smtClean="0"/>
              <a:t>toxic, Organic--  </a:t>
            </a:r>
            <a:r>
              <a:rPr lang="en-US" sz="2400" dirty="0"/>
              <a:t>S</a:t>
            </a:r>
            <a:r>
              <a:rPr lang="en-US" sz="2400" dirty="0" smtClean="0"/>
              <a:t>afe for people</a:t>
            </a:r>
          </a:p>
          <a:p>
            <a:pPr>
              <a:buFont typeface="Wingdings" charset="2"/>
              <a:buChar char="ü"/>
            </a:pPr>
            <a:r>
              <a:rPr lang="en-US" sz="2400" dirty="0" smtClean="0"/>
              <a:t>Biodegrades in 30 days .. Safe for the planet</a:t>
            </a:r>
          </a:p>
          <a:p>
            <a:pPr>
              <a:buFont typeface="Wingdings" charset="2"/>
              <a:buChar char="ü"/>
            </a:pPr>
            <a:r>
              <a:rPr lang="en-US" sz="2400" dirty="0" smtClean="0"/>
              <a:t>Cleans like CRAZY ! .. Just about </a:t>
            </a:r>
            <a:r>
              <a:rPr lang="en-US" sz="2400" dirty="0"/>
              <a:t>everything </a:t>
            </a:r>
            <a:r>
              <a:rPr lang="en-US" sz="2400" dirty="0" smtClean="0"/>
              <a:t>!</a:t>
            </a:r>
          </a:p>
          <a:p>
            <a:pPr>
              <a:buFont typeface="Wingdings" charset="2"/>
              <a:buChar char="ü"/>
            </a:pPr>
            <a:r>
              <a:rPr lang="en-US" sz="2400" dirty="0" smtClean="0"/>
              <a:t> </a:t>
            </a:r>
            <a:r>
              <a:rPr lang="en-US" sz="2400" dirty="0"/>
              <a:t>Super Concentrated – Super </a:t>
            </a:r>
            <a:r>
              <a:rPr lang="en-US" sz="2400" dirty="0" smtClean="0"/>
              <a:t>ECONOMICAL</a:t>
            </a:r>
          </a:p>
          <a:p>
            <a:pPr marL="0" indent="0">
              <a:buNone/>
            </a:pPr>
            <a:r>
              <a:rPr lang="en-US" sz="2400" dirty="0" smtClean="0"/>
              <a:t>1 pint makes 48 gallons all-purpose cleaner for 			about $10 !!</a:t>
            </a:r>
            <a:endParaRPr lang="en-US" sz="2400" dirty="0"/>
          </a:p>
          <a:p>
            <a:pPr>
              <a:buFont typeface="Wingdings" charset="2"/>
              <a:buChar char="ü"/>
            </a:pPr>
            <a:endParaRPr lang="en-US" sz="2400" dirty="0" smtClean="0"/>
          </a:p>
          <a:p>
            <a:pPr marL="0" indent="0">
              <a:buNone/>
            </a:pPr>
            <a:endParaRPr lang="en-US" sz="2400" dirty="0" smtClean="0"/>
          </a:p>
          <a:p>
            <a:pPr>
              <a:buNone/>
            </a:pPr>
            <a:endParaRPr lang="en-US" dirty="0" smtClean="0"/>
          </a:p>
          <a:p>
            <a:endParaRPr lang="en-US" dirty="0"/>
          </a:p>
        </p:txBody>
      </p:sp>
      <p:sp>
        <p:nvSpPr>
          <p:cNvPr id="5" name="TextBox 4"/>
          <p:cNvSpPr txBox="1"/>
          <p:nvPr/>
        </p:nvSpPr>
        <p:spPr>
          <a:xfrm>
            <a:off x="457200" y="1078765"/>
            <a:ext cx="4402667" cy="369332"/>
          </a:xfrm>
          <a:prstGeom prst="rect">
            <a:avLst/>
          </a:prstGeom>
          <a:noFill/>
        </p:spPr>
        <p:txBody>
          <a:bodyPr wrap="square" rtlCol="0">
            <a:spAutoFit/>
          </a:bodyPr>
          <a:lstStyle/>
          <a:p>
            <a:r>
              <a:rPr lang="en-US" dirty="0" smtClean="0"/>
              <a:t>Multipurpose Organic Cleaning Concentrate</a:t>
            </a:r>
            <a:endParaRPr lang="en-US" dirty="0"/>
          </a:p>
        </p:txBody>
      </p:sp>
      <p:pic>
        <p:nvPicPr>
          <p:cNvPr id="6" name="Picture 5" descr="Basic H Image.png"/>
          <p:cNvPicPr>
            <a:picLocks noChangeAspect="1"/>
          </p:cNvPicPr>
          <p:nvPr/>
        </p:nvPicPr>
        <p:blipFill>
          <a:blip r:embed="rId2"/>
          <a:stretch>
            <a:fillRect/>
          </a:stretch>
        </p:blipFill>
        <p:spPr>
          <a:xfrm>
            <a:off x="7053179" y="1491109"/>
            <a:ext cx="1930400" cy="3652391"/>
          </a:xfrm>
          <a:prstGeom prst="rect">
            <a:avLst/>
          </a:prstGeom>
        </p:spPr>
      </p:pic>
    </p:spTree>
    <p:extLst>
      <p:ext uri="{BB962C8B-B14F-4D97-AF65-F5344CB8AC3E}">
        <p14:creationId xmlns:p14="http://schemas.microsoft.com/office/powerpoint/2010/main" val="335617478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l="-159288" r="-159288"/>
          <a:stretch>
            <a:fillRect/>
          </a:stretch>
        </p:blipFill>
        <p:spPr>
          <a:xfrm>
            <a:off x="-3810000" y="1"/>
            <a:ext cx="17695333" cy="5143500"/>
          </a:xfrm>
        </p:spPr>
      </p:pic>
      <p:sp>
        <p:nvSpPr>
          <p:cNvPr id="3" name="Title 2"/>
          <p:cNvSpPr>
            <a:spLocks noGrp="1"/>
          </p:cNvSpPr>
          <p:nvPr>
            <p:ph type="title"/>
          </p:nvPr>
        </p:nvSpPr>
        <p:spPr>
          <a:xfrm>
            <a:off x="152401" y="2771379"/>
            <a:ext cx="2510118" cy="1326488"/>
          </a:xfrm>
        </p:spPr>
        <p:txBody>
          <a:bodyPr>
            <a:normAutofit fontScale="90000"/>
          </a:bodyPr>
          <a:lstStyle/>
          <a:p>
            <a:r>
              <a:rPr lang="en-US" sz="2800" dirty="0" smtClean="0"/>
              <a:t>From Lindsay </a:t>
            </a:r>
            <a:r>
              <a:rPr lang="en-US" sz="2800" dirty="0" err="1" smtClean="0"/>
              <a:t>Wolski</a:t>
            </a:r>
            <a:r>
              <a:rPr lang="en-US" sz="2800" dirty="0" smtClean="0"/>
              <a:t/>
            </a:r>
            <a:br>
              <a:rPr lang="en-US" sz="2800" dirty="0" smtClean="0"/>
            </a:br>
            <a:r>
              <a:rPr lang="en-US" sz="2800" dirty="0"/>
              <a:t/>
            </a:r>
            <a:br>
              <a:rPr lang="en-US" sz="2800" dirty="0"/>
            </a:br>
            <a:r>
              <a:rPr lang="en-US" sz="2000" dirty="0" smtClean="0"/>
              <a:t>harper</a:t>
            </a:r>
            <a:endParaRPr lang="en-US" sz="2800" dirty="0"/>
          </a:p>
        </p:txBody>
      </p:sp>
    </p:spTree>
    <p:extLst>
      <p:ext uri="{BB962C8B-B14F-4D97-AF65-F5344CB8AC3E}">
        <p14:creationId xmlns:p14="http://schemas.microsoft.com/office/powerpoint/2010/main" val="17367238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3656" y="0"/>
            <a:ext cx="9294209" cy="5252755"/>
          </a:xfrm>
          <a:prstGeom prst="rect">
            <a:avLst/>
          </a:prstGeom>
        </p:spPr>
      </p:pic>
      <p:sp>
        <p:nvSpPr>
          <p:cNvPr id="2" name="Title 1"/>
          <p:cNvSpPr>
            <a:spLocks noGrp="1"/>
          </p:cNvSpPr>
          <p:nvPr>
            <p:ph type="ctrTitle"/>
          </p:nvPr>
        </p:nvSpPr>
        <p:spPr>
          <a:xfrm>
            <a:off x="2567217" y="1367725"/>
            <a:ext cx="6172242" cy="1102519"/>
          </a:xfrm>
          <a:solidFill>
            <a:schemeClr val="bg1"/>
          </a:solidFill>
        </p:spPr>
        <p:txBody>
          <a:bodyPr>
            <a:normAutofit/>
          </a:bodyPr>
          <a:lstStyle/>
          <a:p>
            <a:r>
              <a:rPr lang="en-US" sz="3100" dirty="0" smtClean="0"/>
              <a:t>Shaklee Special Cash for Orlando Global Conference Incentive </a:t>
            </a:r>
            <a:endParaRPr lang="en-US" sz="3100" dirty="0"/>
          </a:p>
        </p:txBody>
      </p:sp>
      <p:sp>
        <p:nvSpPr>
          <p:cNvPr id="3" name="Subtitle 2"/>
          <p:cNvSpPr>
            <a:spLocks noGrp="1"/>
          </p:cNvSpPr>
          <p:nvPr>
            <p:ph type="subTitle" idx="1"/>
          </p:nvPr>
        </p:nvSpPr>
        <p:spPr>
          <a:xfrm>
            <a:off x="2401313" y="2653763"/>
            <a:ext cx="6461044" cy="2344633"/>
          </a:xfrm>
          <a:solidFill>
            <a:schemeClr val="bg1"/>
          </a:solidFill>
        </p:spPr>
        <p:txBody>
          <a:bodyPr>
            <a:normAutofit fontScale="85000" lnSpcReduction="20000"/>
          </a:bodyPr>
          <a:lstStyle/>
          <a:p>
            <a:r>
              <a:rPr lang="en-US" dirty="0" smtClean="0">
                <a:solidFill>
                  <a:schemeClr val="tx1"/>
                </a:solidFill>
              </a:rPr>
              <a:t>Accumulate 20 Sponsoring Points in any one month April through June 30</a:t>
            </a:r>
          </a:p>
          <a:p>
            <a:r>
              <a:rPr lang="en-US" dirty="0" smtClean="0">
                <a:solidFill>
                  <a:schemeClr val="tx1"/>
                </a:solidFill>
              </a:rPr>
              <a:t>Receive 1 share of $30,000 ( worth at least $100 / share)</a:t>
            </a:r>
          </a:p>
          <a:p>
            <a:r>
              <a:rPr lang="en-US" dirty="0" smtClean="0">
                <a:solidFill>
                  <a:schemeClr val="tx1"/>
                </a:solidFill>
              </a:rPr>
              <a:t>Accumulate 35 points in any one month</a:t>
            </a:r>
          </a:p>
          <a:p>
            <a:r>
              <a:rPr lang="en-US" dirty="0" smtClean="0">
                <a:solidFill>
                  <a:schemeClr val="tx1"/>
                </a:solidFill>
              </a:rPr>
              <a:t>Receive 2 shares !    </a:t>
            </a:r>
            <a:r>
              <a:rPr lang="en-US" dirty="0" err="1" smtClean="0">
                <a:solidFill>
                  <a:schemeClr val="tx1"/>
                </a:solidFill>
              </a:rPr>
              <a:t>katie</a:t>
            </a:r>
            <a:endParaRPr lang="en-US" dirty="0">
              <a:solidFill>
                <a:schemeClr val="tx1"/>
              </a:solidFill>
            </a:endParaRPr>
          </a:p>
        </p:txBody>
      </p:sp>
    </p:spTree>
    <p:extLst>
      <p:ext uri="{BB962C8B-B14F-4D97-AF65-F5344CB8AC3E}">
        <p14:creationId xmlns:p14="http://schemas.microsoft.com/office/powerpoint/2010/main" val="129166711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Shape 99"/>
          <p:cNvSpPr txBox="1">
            <a:spLocks noGrp="1"/>
          </p:cNvSpPr>
          <p:nvPr>
            <p:ph type="body" idx="1"/>
          </p:nvPr>
        </p:nvSpPr>
        <p:spPr>
          <a:xfrm>
            <a:off x="457200" y="1236133"/>
            <a:ext cx="8517467" cy="3907366"/>
          </a:xfrm>
          <a:prstGeom prst="rect">
            <a:avLst/>
          </a:prstGeom>
          <a:noFill/>
          <a:ln>
            <a:noFill/>
          </a:ln>
        </p:spPr>
        <p:txBody>
          <a:bodyPr lIns="91425" tIns="45700" rIns="91425" bIns="45700" anchor="t" anchorCtr="0">
            <a:noAutofit/>
          </a:bodyPr>
          <a:lstStyle/>
          <a:p>
            <a:pPr marL="0" marR="0" lvl="0" indent="0" algn="l" rtl="0">
              <a:spcBef>
                <a:spcPts val="400"/>
              </a:spcBef>
              <a:buClr>
                <a:srgbClr val="6F6E6F"/>
              </a:buClr>
              <a:buSzPct val="25000"/>
              <a:buFont typeface="Arial"/>
              <a:buNone/>
            </a:pPr>
            <a:r>
              <a:rPr lang="en-US" sz="2400" dirty="0" smtClean="0">
                <a:solidFill>
                  <a:schemeClr val="tx1"/>
                </a:solidFill>
              </a:rPr>
              <a:t>April 18 – Hormonal Imbalance – PCOS, Endometriosis</a:t>
            </a:r>
          </a:p>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April 25 – Virtual Smoothie Workshop</a:t>
            </a:r>
          </a:p>
          <a:p>
            <a:pPr marL="0" marR="0" lvl="0" indent="0" algn="l" rtl="0">
              <a:spcBef>
                <a:spcPts val="400"/>
              </a:spcBef>
              <a:buClr>
                <a:srgbClr val="6F6E6F"/>
              </a:buClr>
              <a:buSzPct val="25000"/>
              <a:buFont typeface="Arial"/>
              <a:buNone/>
            </a:pPr>
            <a:r>
              <a:rPr lang="en-US" sz="2400" dirty="0" smtClean="0">
                <a:solidFill>
                  <a:schemeClr val="tx1"/>
                </a:solidFill>
              </a:rPr>
              <a:t>May 2 – Sarah Hein Business Story</a:t>
            </a:r>
          </a:p>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9 – Thyroid Health    -- Martha </a:t>
            </a:r>
            <a:r>
              <a:rPr lang="en-US" sz="2400" b="0" i="0" u="none" strike="noStrike" cap="none" dirty="0" err="1" smtClean="0">
                <a:solidFill>
                  <a:schemeClr val="tx1"/>
                </a:solidFill>
                <a:sym typeface="Calibri"/>
              </a:rPr>
              <a:t>Willmore</a:t>
            </a:r>
            <a:r>
              <a:rPr lang="en-US" sz="2400" b="0" i="0" u="none" strike="noStrike" cap="none" dirty="0" smtClean="0">
                <a:solidFill>
                  <a:schemeClr val="tx1"/>
                </a:solidFill>
                <a:sym typeface="Calibri"/>
              </a:rPr>
              <a:t>		</a:t>
            </a:r>
            <a:r>
              <a:rPr lang="en-US" sz="1800" b="0" i="0" u="none" strike="noStrike" cap="none" dirty="0" err="1" smtClean="0">
                <a:solidFill>
                  <a:schemeClr val="tx1"/>
                </a:solidFill>
                <a:sym typeface="Calibri"/>
              </a:rPr>
              <a:t>becky</a:t>
            </a:r>
            <a:r>
              <a:rPr lang="en-US" sz="1800" b="0" i="0" u="none" strike="noStrike" cap="none" dirty="0" smtClean="0">
                <a:solidFill>
                  <a:schemeClr val="tx1"/>
                </a:solidFill>
                <a:sym typeface="Calibri"/>
              </a:rPr>
              <a:t>	</a:t>
            </a:r>
            <a:r>
              <a:rPr lang="en-US" sz="2400" b="0" i="0" u="none" strike="noStrike" cap="none" dirty="0" smtClean="0">
                <a:solidFill>
                  <a:schemeClr val="tx1"/>
                </a:solidFill>
                <a:sym typeface="Calibri"/>
              </a:rPr>
              <a:t>		</a:t>
            </a:r>
          </a:p>
          <a:p>
            <a:pPr marL="0" marR="0" lvl="0" indent="0" algn="l" rtl="0">
              <a:spcBef>
                <a:spcPts val="400"/>
              </a:spcBef>
              <a:buClr>
                <a:srgbClr val="6F6E6F"/>
              </a:buClr>
              <a:buSzPct val="25000"/>
              <a:buFont typeface="Arial"/>
              <a:buNone/>
            </a:pPr>
            <a:r>
              <a:rPr lang="en-US" sz="2400" b="0" i="0" u="none" strike="noStrike" cap="none" dirty="0" smtClean="0">
                <a:solidFill>
                  <a:schemeClr val="tx1"/>
                </a:solidFill>
                <a:sym typeface="Calibri"/>
              </a:rPr>
              <a:t>May 16 – Reset Your Health, Reset Your Eating, Reset Your 						Energy, Reset your Life</a:t>
            </a:r>
          </a:p>
          <a:p>
            <a:pPr marL="0" marR="0" lvl="0" indent="0" algn="l" rtl="0">
              <a:spcBef>
                <a:spcPts val="400"/>
              </a:spcBef>
              <a:buClr>
                <a:srgbClr val="6F6E6F"/>
              </a:buClr>
              <a:buSzPct val="25000"/>
              <a:buFont typeface="Arial"/>
              <a:buNone/>
            </a:pPr>
            <a:r>
              <a:rPr lang="en-US" sz="2400" dirty="0" smtClean="0">
                <a:solidFill>
                  <a:schemeClr val="tx1"/>
                </a:solidFill>
                <a:sym typeface="Calibri"/>
              </a:rPr>
              <a:t>May 23 -- Acid Reflux</a:t>
            </a:r>
          </a:p>
          <a:p>
            <a:pPr marL="0" marR="0" lvl="0" indent="0" algn="l" rtl="0">
              <a:spcBef>
                <a:spcPts val="400"/>
              </a:spcBef>
              <a:buClr>
                <a:srgbClr val="6F6E6F"/>
              </a:buClr>
              <a:buSzPct val="25000"/>
              <a:buFont typeface="Arial"/>
              <a:buNone/>
            </a:pPr>
            <a:r>
              <a:rPr lang="en-US" sz="4000" b="0" i="0" u="none" strike="noStrike" cap="none" dirty="0" smtClean="0">
                <a:solidFill>
                  <a:schemeClr val="tx1"/>
                </a:solidFill>
                <a:sym typeface="Calibri"/>
              </a:rPr>
              <a:t>LAST WELLNESS WEBINAR </a:t>
            </a:r>
            <a:r>
              <a:rPr lang="en-US" sz="4000" b="0" i="0" u="none" strike="noStrike" cap="none" dirty="0" err="1" smtClean="0">
                <a:solidFill>
                  <a:schemeClr val="tx1"/>
                </a:solidFill>
                <a:sym typeface="Calibri"/>
              </a:rPr>
              <a:t>til</a:t>
            </a:r>
            <a:r>
              <a:rPr lang="en-US" sz="4000" b="0" i="0" u="none" strike="noStrike" cap="none" dirty="0" smtClean="0">
                <a:solidFill>
                  <a:schemeClr val="tx1"/>
                </a:solidFill>
                <a:sym typeface="Calibri"/>
              </a:rPr>
              <a:t> September</a:t>
            </a:r>
            <a:endParaRPr sz="4000" b="0" i="0" u="none" strike="noStrike" cap="none" dirty="0">
              <a:solidFill>
                <a:schemeClr val="tx1"/>
              </a:solidFill>
              <a:sym typeface="Calibri"/>
            </a:endParaRPr>
          </a:p>
        </p:txBody>
      </p:sp>
      <p:sp>
        <p:nvSpPr>
          <p:cNvPr id="100" name="Shape 100"/>
          <p:cNvSpPr txBox="1">
            <a:spLocks noGrp="1"/>
          </p:cNvSpPr>
          <p:nvPr>
            <p:ph type="title"/>
          </p:nvPr>
        </p:nvSpPr>
        <p:spPr>
          <a:xfrm>
            <a:off x="457201" y="515223"/>
            <a:ext cx="5435600" cy="482190"/>
          </a:xfrm>
          <a:prstGeom prst="rect">
            <a:avLst/>
          </a:prstGeom>
          <a:noFill/>
          <a:ln>
            <a:solidFill>
              <a:schemeClr val="accent5">
                <a:lumMod val="75000"/>
              </a:schemeClr>
            </a:solidFill>
          </a:ln>
        </p:spPr>
        <p:txBody>
          <a:bodyPr lIns="91425" tIns="45700" rIns="91425" bIns="45700" anchor="ctr" anchorCtr="0">
            <a:noAutofit/>
          </a:bodyPr>
          <a:lstStyle/>
          <a:p>
            <a:pPr marL="0" marR="0" lvl="0" indent="0" algn="ctr" rtl="0">
              <a:spcBef>
                <a:spcPts val="0"/>
              </a:spcBef>
              <a:buClr>
                <a:schemeClr val="dk1"/>
              </a:buClr>
              <a:buSzPct val="25000"/>
              <a:buFont typeface="Calibri"/>
              <a:buNone/>
            </a:pPr>
            <a:r>
              <a:rPr lang="en-US" sz="3240" b="0" i="0" u="none" strike="noStrike" cap="none" dirty="0">
                <a:solidFill>
                  <a:schemeClr val="dk1"/>
                </a:solidFill>
                <a:latin typeface="Calibri"/>
                <a:ea typeface="Calibri"/>
                <a:cs typeface="Calibri"/>
                <a:sym typeface="Calibri"/>
              </a:rPr>
              <a:t>Monday Wellness Webinars </a:t>
            </a:r>
          </a:p>
        </p:txBody>
      </p:sp>
    </p:spTree>
    <p:extLst>
      <p:ext uri="{BB962C8B-B14F-4D97-AF65-F5344CB8AC3E}">
        <p14:creationId xmlns:p14="http://schemas.microsoft.com/office/powerpoint/2010/main" val="3283795453"/>
      </p:ext>
    </p:extLst>
  </p:cSld>
  <p:clrMapOvr>
    <a:masterClrMapping/>
  </p:clrMapOvr>
  <p:transition spd="slow">
    <p:cu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113851" y="-48362"/>
            <a:ext cx="5030149" cy="5191861"/>
          </a:xfrm>
          <a:prstGeom prst="rect">
            <a:avLst/>
          </a:prstGeom>
        </p:spPr>
      </p:pic>
      <p:sp>
        <p:nvSpPr>
          <p:cNvPr id="14" name="Oval 13"/>
          <p:cNvSpPr/>
          <p:nvPr/>
        </p:nvSpPr>
        <p:spPr>
          <a:xfrm>
            <a:off x="4113851" y="175328"/>
            <a:ext cx="1613440" cy="1190468"/>
          </a:xfrm>
          <a:prstGeom prst="ellipse">
            <a:avLst/>
          </a:prstGeom>
          <a:solidFill>
            <a:srgbClr val="FFFF00"/>
          </a:solidFill>
          <a:ln w="38100" cmpd="sng">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331318" y="255988"/>
            <a:ext cx="2869082" cy="2911149"/>
          </a:xfrm>
          <a:ln>
            <a:solidFill>
              <a:schemeClr val="tx1"/>
            </a:solidFill>
          </a:ln>
        </p:spPr>
        <p:txBody>
          <a:bodyPr>
            <a:normAutofit fontScale="90000"/>
          </a:bodyPr>
          <a:lstStyle/>
          <a:p>
            <a:r>
              <a:rPr lang="en-US" sz="3600" dirty="0" smtClean="0"/>
              <a:t>Journey to Executive Coordinator</a:t>
            </a:r>
            <a:br>
              <a:rPr lang="en-US" sz="3600" dirty="0" smtClean="0"/>
            </a:br>
            <a:r>
              <a:rPr lang="en-US" sz="2700" dirty="0" smtClean="0"/>
              <a:t>A Study of Leadership, Personal Development and People</a:t>
            </a:r>
            <a:endParaRPr lang="en-US" sz="2700" dirty="0"/>
          </a:p>
        </p:txBody>
      </p:sp>
      <p:sp>
        <p:nvSpPr>
          <p:cNvPr id="3" name="Subtitle 2"/>
          <p:cNvSpPr>
            <a:spLocks noGrp="1"/>
          </p:cNvSpPr>
          <p:nvPr>
            <p:ph type="subTitle" idx="1"/>
          </p:nvPr>
        </p:nvSpPr>
        <p:spPr>
          <a:xfrm>
            <a:off x="331318" y="3484293"/>
            <a:ext cx="3473909" cy="1142216"/>
          </a:xfrm>
          <a:ln>
            <a:solidFill>
              <a:schemeClr val="tx1"/>
            </a:solidFill>
          </a:ln>
        </p:spPr>
        <p:txBody>
          <a:bodyPr>
            <a:normAutofit/>
          </a:bodyPr>
          <a:lstStyle/>
          <a:p>
            <a:r>
              <a:rPr lang="en-US" sz="2400" dirty="0" smtClean="0">
                <a:solidFill>
                  <a:schemeClr val="tx1"/>
                </a:solidFill>
              </a:rPr>
              <a:t>Session 3 Apr 28, 2016</a:t>
            </a:r>
          </a:p>
          <a:p>
            <a:r>
              <a:rPr lang="en-US" sz="2800" b="1" dirty="0" smtClean="0">
                <a:solidFill>
                  <a:schemeClr val="tx1"/>
                </a:solidFill>
              </a:rPr>
              <a:t>Prospecting 101</a:t>
            </a:r>
            <a:endParaRPr lang="en-US" sz="2800" b="1" dirty="0">
              <a:solidFill>
                <a:schemeClr val="tx1"/>
              </a:solidFill>
            </a:endParaRPr>
          </a:p>
        </p:txBody>
      </p:sp>
      <p:sp>
        <p:nvSpPr>
          <p:cNvPr id="5" name="TextBox 4"/>
          <p:cNvSpPr txBox="1"/>
          <p:nvPr/>
        </p:nvSpPr>
        <p:spPr>
          <a:xfrm>
            <a:off x="4436533" y="3851155"/>
            <a:ext cx="1018774" cy="646331"/>
          </a:xfrm>
          <a:prstGeom prst="rect">
            <a:avLst/>
          </a:prstGeom>
          <a:noFill/>
        </p:spPr>
        <p:txBody>
          <a:bodyPr wrap="square" rtlCol="0">
            <a:spAutoFit/>
          </a:bodyPr>
          <a:lstStyle/>
          <a:p>
            <a:r>
              <a:rPr lang="en-US" dirty="0" smtClean="0"/>
              <a:t>Senior</a:t>
            </a:r>
          </a:p>
          <a:p>
            <a:r>
              <a:rPr lang="en-US" dirty="0" smtClean="0"/>
              <a:t>Director</a:t>
            </a:r>
            <a:endParaRPr lang="en-US" dirty="0"/>
          </a:p>
        </p:txBody>
      </p:sp>
      <p:sp>
        <p:nvSpPr>
          <p:cNvPr id="7" name="TextBox 6"/>
          <p:cNvSpPr txBox="1"/>
          <p:nvPr/>
        </p:nvSpPr>
        <p:spPr>
          <a:xfrm>
            <a:off x="5894679" y="2243807"/>
            <a:ext cx="1463315" cy="923330"/>
          </a:xfrm>
          <a:prstGeom prst="rect">
            <a:avLst/>
          </a:prstGeom>
          <a:solidFill>
            <a:srgbClr val="FFFF00"/>
          </a:solidFill>
          <a:ln w="38100" cmpd="sng">
            <a:solidFill>
              <a:schemeClr val="tx1"/>
            </a:solidFill>
          </a:ln>
        </p:spPr>
        <p:txBody>
          <a:bodyPr wrap="square" rtlCol="0">
            <a:spAutoFit/>
          </a:bodyPr>
          <a:lstStyle/>
          <a:p>
            <a:r>
              <a:rPr lang="en-US" dirty="0" smtClean="0"/>
              <a:t>Senior</a:t>
            </a:r>
          </a:p>
          <a:p>
            <a:r>
              <a:rPr lang="en-US" dirty="0" smtClean="0"/>
              <a:t>Coordinator</a:t>
            </a:r>
          </a:p>
          <a:p>
            <a:endParaRPr lang="en-US" dirty="0"/>
          </a:p>
        </p:txBody>
      </p:sp>
      <p:sp>
        <p:nvSpPr>
          <p:cNvPr id="8" name="TextBox 7"/>
          <p:cNvSpPr txBox="1"/>
          <p:nvPr/>
        </p:nvSpPr>
        <p:spPr>
          <a:xfrm>
            <a:off x="3413425" y="1600059"/>
            <a:ext cx="1896533" cy="1107996"/>
          </a:xfrm>
          <a:prstGeom prst="rect">
            <a:avLst/>
          </a:prstGeom>
          <a:solidFill>
            <a:srgbClr val="FFFF00"/>
          </a:solidFill>
          <a:ln w="38100" cmpd="sng">
            <a:solidFill>
              <a:schemeClr val="tx1"/>
            </a:solidFill>
          </a:ln>
        </p:spPr>
        <p:txBody>
          <a:bodyPr wrap="square" rtlCol="0">
            <a:spAutoFit/>
          </a:bodyPr>
          <a:lstStyle/>
          <a:p>
            <a:pPr algn="ctr"/>
            <a:r>
              <a:rPr lang="en-US" sz="2400" b="1" dirty="0" smtClean="0"/>
              <a:t>Executive</a:t>
            </a:r>
          </a:p>
          <a:p>
            <a:pPr algn="ctr"/>
            <a:r>
              <a:rPr lang="en-US" sz="2400" b="1" dirty="0" smtClean="0"/>
              <a:t>Coordinator!</a:t>
            </a:r>
          </a:p>
          <a:p>
            <a:endParaRPr lang="en-US" dirty="0"/>
          </a:p>
        </p:txBody>
      </p:sp>
      <p:sp>
        <p:nvSpPr>
          <p:cNvPr id="10" name="TextBox 9"/>
          <p:cNvSpPr txBox="1"/>
          <p:nvPr/>
        </p:nvSpPr>
        <p:spPr>
          <a:xfrm>
            <a:off x="7578873" y="3074804"/>
            <a:ext cx="1311463" cy="1045701"/>
          </a:xfrm>
          <a:prstGeom prst="rect">
            <a:avLst/>
          </a:prstGeom>
          <a:solidFill>
            <a:srgbClr val="FFFF00"/>
          </a:solidFill>
          <a:ln w="38100" cmpd="sng">
            <a:solidFill>
              <a:schemeClr val="tx1"/>
            </a:solidFill>
          </a:ln>
        </p:spPr>
        <p:txBody>
          <a:bodyPr wrap="square" rtlCol="0">
            <a:spAutoFit/>
          </a:bodyPr>
          <a:lstStyle/>
          <a:p>
            <a:endParaRPr lang="en-US" dirty="0"/>
          </a:p>
        </p:txBody>
      </p:sp>
      <p:sp>
        <p:nvSpPr>
          <p:cNvPr id="6" name="TextBox 5"/>
          <p:cNvSpPr txBox="1"/>
          <p:nvPr/>
        </p:nvSpPr>
        <p:spPr>
          <a:xfrm>
            <a:off x="7578873" y="3481823"/>
            <a:ext cx="1311463" cy="369332"/>
          </a:xfrm>
          <a:prstGeom prst="rect">
            <a:avLst/>
          </a:prstGeom>
          <a:noFill/>
        </p:spPr>
        <p:txBody>
          <a:bodyPr wrap="square" rtlCol="0">
            <a:spAutoFit/>
          </a:bodyPr>
          <a:lstStyle/>
          <a:p>
            <a:r>
              <a:rPr lang="en-US" dirty="0" smtClean="0"/>
              <a:t>Coordinator</a:t>
            </a:r>
            <a:endParaRPr lang="en-US" dirty="0"/>
          </a:p>
        </p:txBody>
      </p:sp>
      <p:sp>
        <p:nvSpPr>
          <p:cNvPr id="13" name="TextBox 12"/>
          <p:cNvSpPr txBox="1"/>
          <p:nvPr/>
        </p:nvSpPr>
        <p:spPr>
          <a:xfrm>
            <a:off x="6696828" y="124231"/>
            <a:ext cx="1368311" cy="646331"/>
          </a:xfrm>
          <a:prstGeom prst="rect">
            <a:avLst/>
          </a:prstGeom>
          <a:noFill/>
        </p:spPr>
        <p:txBody>
          <a:bodyPr wrap="square" rtlCol="0">
            <a:spAutoFit/>
          </a:bodyPr>
          <a:lstStyle/>
          <a:p>
            <a:r>
              <a:rPr lang="en-US" dirty="0" smtClean="0"/>
              <a:t>Key</a:t>
            </a:r>
          </a:p>
          <a:p>
            <a:r>
              <a:rPr lang="en-US" dirty="0" smtClean="0"/>
              <a:t>Coordinator</a:t>
            </a:r>
            <a:endParaRPr lang="en-US" dirty="0"/>
          </a:p>
        </p:txBody>
      </p:sp>
      <p:sp>
        <p:nvSpPr>
          <p:cNvPr id="9" name="TextBox 8"/>
          <p:cNvSpPr txBox="1"/>
          <p:nvPr/>
        </p:nvSpPr>
        <p:spPr>
          <a:xfrm>
            <a:off x="4113851" y="255988"/>
            <a:ext cx="1504731" cy="923330"/>
          </a:xfrm>
          <a:prstGeom prst="rect">
            <a:avLst/>
          </a:prstGeom>
          <a:noFill/>
        </p:spPr>
        <p:txBody>
          <a:bodyPr wrap="square" rtlCol="0">
            <a:spAutoFit/>
          </a:bodyPr>
          <a:lstStyle/>
          <a:p>
            <a:pPr algn="ctr"/>
            <a:r>
              <a:rPr lang="en-US" dirty="0" smtClean="0"/>
              <a:t>Senior</a:t>
            </a:r>
          </a:p>
          <a:p>
            <a:pPr algn="ctr"/>
            <a:r>
              <a:rPr lang="en-US" dirty="0" smtClean="0"/>
              <a:t>Executive</a:t>
            </a:r>
          </a:p>
          <a:p>
            <a:pPr algn="ctr"/>
            <a:r>
              <a:rPr lang="en-US" dirty="0" smtClean="0"/>
              <a:t>Coordinator</a:t>
            </a:r>
            <a:endParaRPr lang="en-US" dirty="0"/>
          </a:p>
        </p:txBody>
      </p:sp>
      <p:sp>
        <p:nvSpPr>
          <p:cNvPr id="11" name="TextBox 10"/>
          <p:cNvSpPr txBox="1"/>
          <p:nvPr/>
        </p:nvSpPr>
        <p:spPr>
          <a:xfrm>
            <a:off x="5309958" y="4497486"/>
            <a:ext cx="904575" cy="369332"/>
          </a:xfrm>
          <a:prstGeom prst="rect">
            <a:avLst/>
          </a:prstGeom>
          <a:noFill/>
        </p:spPr>
        <p:txBody>
          <a:bodyPr wrap="square" rtlCol="0">
            <a:spAutoFit/>
          </a:bodyPr>
          <a:lstStyle/>
          <a:p>
            <a:r>
              <a:rPr lang="en-US" dirty="0" err="1" smtClean="0"/>
              <a:t>katie</a:t>
            </a:r>
            <a:endParaRPr lang="en-US" dirty="0"/>
          </a:p>
        </p:txBody>
      </p:sp>
    </p:spTree>
    <p:extLst>
      <p:ext uri="{BB962C8B-B14F-4D97-AF65-F5344CB8AC3E}">
        <p14:creationId xmlns:p14="http://schemas.microsoft.com/office/powerpoint/2010/main" val="421663761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2220573" y="193768"/>
            <a:ext cx="4578706" cy="697567"/>
          </a:xfrm>
          <a:prstGeom prst="rect">
            <a:avLst/>
          </a:prstGeom>
          <a:noFill/>
          <a:ln w="9525" cap="flat" cmpd="sng">
            <a:solidFill>
              <a:srgbClr val="31859B"/>
            </a:solidFill>
            <a:prstDash val="solid"/>
            <a:round/>
            <a:headEnd type="none" w="med" len="med"/>
            <a:tailEnd type="none" w="med" len="med"/>
          </a:ln>
        </p:spPr>
        <p:txBody>
          <a:bodyPr lIns="91425" tIns="45700" rIns="91425" bIns="45700" anchor="ctr"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3600" b="0" i="0" u="none" strike="noStrike" cap="none">
                <a:solidFill>
                  <a:schemeClr val="dk1"/>
                </a:solidFill>
                <a:latin typeface="Calibri"/>
                <a:ea typeface="Calibri"/>
                <a:cs typeface="Calibri"/>
                <a:sym typeface="Calibri"/>
              </a:rPr>
              <a:t>Our Training Team </a:t>
            </a:r>
          </a:p>
        </p:txBody>
      </p:sp>
      <p:sp>
        <p:nvSpPr>
          <p:cNvPr id="125" name="Shape 125"/>
          <p:cNvSpPr txBox="1">
            <a:spLocks noGrp="1"/>
          </p:cNvSpPr>
          <p:nvPr>
            <p:ph type="body" idx="1"/>
          </p:nvPr>
        </p:nvSpPr>
        <p:spPr>
          <a:xfrm>
            <a:off x="5406450" y="2521152"/>
            <a:ext cx="1822458" cy="869008"/>
          </a:xfrm>
          <a:prstGeom prst="rect">
            <a:avLst/>
          </a:prstGeom>
          <a:noFill/>
          <a:ln>
            <a:noFill/>
          </a:ln>
        </p:spPr>
        <p:txBody>
          <a:bodyPr lIns="91425" tIns="45700" rIns="91425" bIns="45700" anchor="t" anchorCtr="0">
            <a:noAutofit/>
          </a:bodyPr>
          <a:lstStyle/>
          <a:p>
            <a:pPr marL="0" marR="0" lvl="0" indent="0" algn="ctr" rtl="0">
              <a:lnSpc>
                <a:spcPct val="90000"/>
              </a:lnSpc>
              <a:spcBef>
                <a:spcPts val="0"/>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Executive Coordinator</a:t>
            </a:r>
          </a:p>
          <a:p>
            <a:pPr marL="0" marR="0" lvl="0" indent="0" algn="l" rtl="0">
              <a:lnSpc>
                <a:spcPct val="90000"/>
              </a:lnSpc>
              <a:spcBef>
                <a:spcPts val="333"/>
              </a:spcBef>
              <a:spcAft>
                <a:spcPts val="0"/>
              </a:spcAft>
              <a:buClr>
                <a:schemeClr val="dk1"/>
              </a:buClr>
              <a:buSzPct val="25000"/>
              <a:buFont typeface="Arial"/>
              <a:buNone/>
            </a:pPr>
            <a:r>
              <a:rPr lang="en-US" sz="1665" b="0" i="0" u="none" strike="noStrike" cap="none">
                <a:solidFill>
                  <a:schemeClr val="dk1"/>
                </a:solidFill>
                <a:latin typeface="Calibri"/>
                <a:ea typeface="Calibri"/>
                <a:cs typeface="Calibri"/>
                <a:sym typeface="Calibri"/>
              </a:rPr>
              <a:t>Ashley McDonald</a:t>
            </a:r>
          </a:p>
        </p:txBody>
      </p:sp>
      <p:pic>
        <p:nvPicPr>
          <p:cNvPr id="126" name="Shape 126"/>
          <p:cNvPicPr preferRelativeResize="0"/>
          <p:nvPr/>
        </p:nvPicPr>
        <p:blipFill rotWithShape="1">
          <a:blip r:embed="rId3">
            <a:alphaModFix/>
          </a:blip>
          <a:srcRect/>
          <a:stretch/>
        </p:blipFill>
        <p:spPr>
          <a:xfrm>
            <a:off x="6138057" y="3565950"/>
            <a:ext cx="1395384" cy="1577548"/>
          </a:xfrm>
          <a:prstGeom prst="rect">
            <a:avLst/>
          </a:prstGeom>
          <a:noFill/>
          <a:ln>
            <a:noFill/>
          </a:ln>
        </p:spPr>
      </p:pic>
      <p:pic>
        <p:nvPicPr>
          <p:cNvPr id="127" name="Shape 127"/>
          <p:cNvPicPr preferRelativeResize="0"/>
          <p:nvPr/>
        </p:nvPicPr>
        <p:blipFill rotWithShape="1">
          <a:blip r:embed="rId4">
            <a:alphaModFix/>
          </a:blip>
          <a:srcRect/>
          <a:stretch/>
        </p:blipFill>
        <p:spPr>
          <a:xfrm>
            <a:off x="1988132" y="3653569"/>
            <a:ext cx="1394302" cy="1489930"/>
          </a:xfrm>
          <a:prstGeom prst="rect">
            <a:avLst/>
          </a:prstGeom>
          <a:noFill/>
          <a:ln>
            <a:noFill/>
          </a:ln>
        </p:spPr>
      </p:pic>
      <p:pic>
        <p:nvPicPr>
          <p:cNvPr id="128" name="Shape 128"/>
          <p:cNvPicPr preferRelativeResize="0"/>
          <p:nvPr/>
        </p:nvPicPr>
        <p:blipFill rotWithShape="1">
          <a:blip r:embed="rId5">
            <a:alphaModFix/>
          </a:blip>
          <a:srcRect/>
          <a:stretch/>
        </p:blipFill>
        <p:spPr>
          <a:xfrm>
            <a:off x="457200" y="1116050"/>
            <a:ext cx="980700" cy="1405200"/>
          </a:xfrm>
          <a:prstGeom prst="rect">
            <a:avLst/>
          </a:prstGeom>
          <a:noFill/>
          <a:ln>
            <a:noFill/>
          </a:ln>
        </p:spPr>
      </p:pic>
      <p:pic>
        <p:nvPicPr>
          <p:cNvPr id="129" name="Shape 129"/>
          <p:cNvPicPr preferRelativeResize="0"/>
          <p:nvPr/>
        </p:nvPicPr>
        <p:blipFill rotWithShape="1">
          <a:blip r:embed="rId6">
            <a:alphaModFix/>
          </a:blip>
          <a:srcRect/>
          <a:stretch/>
        </p:blipFill>
        <p:spPr>
          <a:xfrm>
            <a:off x="5779873" y="1048150"/>
            <a:ext cx="980700" cy="1458000"/>
          </a:xfrm>
          <a:prstGeom prst="rect">
            <a:avLst/>
          </a:prstGeom>
          <a:noFill/>
          <a:ln>
            <a:noFill/>
          </a:ln>
        </p:spPr>
      </p:pic>
      <p:pic>
        <p:nvPicPr>
          <p:cNvPr id="130" name="Shape 130"/>
          <p:cNvPicPr preferRelativeResize="0"/>
          <p:nvPr/>
        </p:nvPicPr>
        <p:blipFill rotWithShape="1">
          <a:blip r:embed="rId7">
            <a:alphaModFix/>
          </a:blip>
          <a:srcRect/>
          <a:stretch/>
        </p:blipFill>
        <p:spPr>
          <a:xfrm>
            <a:off x="2172100" y="1059675"/>
            <a:ext cx="980700" cy="1461598"/>
          </a:xfrm>
          <a:prstGeom prst="rect">
            <a:avLst/>
          </a:prstGeom>
          <a:noFill/>
          <a:ln>
            <a:noFill/>
          </a:ln>
        </p:spPr>
      </p:pic>
      <p:pic>
        <p:nvPicPr>
          <p:cNvPr id="131" name="Shape 131"/>
          <p:cNvPicPr preferRelativeResize="0"/>
          <p:nvPr/>
        </p:nvPicPr>
        <p:blipFill>
          <a:blip r:embed="rId8">
            <a:extLst>
              <a:ext uri="{28A0092B-C50C-407E-A947-70E740481C1C}">
                <a14:useLocalDpi xmlns:a14="http://schemas.microsoft.com/office/drawing/2010/main" val="0"/>
              </a:ext>
            </a:extLst>
          </a:blip>
          <a:stretch>
            <a:fillRect/>
          </a:stretch>
        </p:blipFill>
        <p:spPr>
          <a:xfrm>
            <a:off x="7533442" y="1053684"/>
            <a:ext cx="1119491" cy="1461923"/>
          </a:xfrm>
          <a:prstGeom prst="rect">
            <a:avLst/>
          </a:prstGeom>
          <a:noFill/>
          <a:ln>
            <a:noFill/>
          </a:ln>
        </p:spPr>
      </p:pic>
      <p:pic>
        <p:nvPicPr>
          <p:cNvPr id="132" name="Shape 132"/>
          <p:cNvPicPr preferRelativeResize="0"/>
          <p:nvPr/>
        </p:nvPicPr>
        <p:blipFill rotWithShape="1">
          <a:blip r:embed="rId9">
            <a:alphaModFix/>
          </a:blip>
          <a:srcRect/>
          <a:stretch/>
        </p:blipFill>
        <p:spPr>
          <a:xfrm>
            <a:off x="3915714" y="1054057"/>
            <a:ext cx="1101300" cy="1539734"/>
          </a:xfrm>
          <a:prstGeom prst="rect">
            <a:avLst/>
          </a:prstGeom>
          <a:noFill/>
          <a:ln>
            <a:noFill/>
          </a:ln>
        </p:spPr>
      </p:pic>
      <p:sp>
        <p:nvSpPr>
          <p:cNvPr id="133" name="Shape 133"/>
          <p:cNvSpPr/>
          <p:nvPr/>
        </p:nvSpPr>
        <p:spPr>
          <a:xfrm>
            <a:off x="3484578" y="4046685"/>
            <a:ext cx="2910335"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Master Coordinators      Barb Lagoni &amp; Jo Coogan</a:t>
            </a:r>
          </a:p>
        </p:txBody>
      </p:sp>
      <p:sp>
        <p:nvSpPr>
          <p:cNvPr id="134" name="Shape 134"/>
          <p:cNvSpPr/>
          <p:nvPr/>
        </p:nvSpPr>
        <p:spPr>
          <a:xfrm>
            <a:off x="7180064" y="2589350"/>
            <a:ext cx="1955730" cy="646331"/>
          </a:xfrm>
          <a:prstGeom prst="rect">
            <a:avLst/>
          </a:prstGeom>
          <a:noFill/>
          <a:ln>
            <a:noFill/>
          </a:ln>
        </p:spPr>
        <p:txBody>
          <a:bodyPr lIns="91425" tIns="45700" rIns="91425" bIns="45700" anchor="t" anchorCtr="0">
            <a:noAutofit/>
          </a:bodyPr>
          <a:lstStyle/>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Coordinator</a:t>
            </a:r>
          </a:p>
          <a:p>
            <a:pPr marL="0" marR="0" lvl="0" indent="0" algn="l"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Becky Choate</a:t>
            </a:r>
          </a:p>
        </p:txBody>
      </p:sp>
      <p:sp>
        <p:nvSpPr>
          <p:cNvPr id="135" name="Shape 135"/>
          <p:cNvSpPr/>
          <p:nvPr/>
        </p:nvSpPr>
        <p:spPr>
          <a:xfrm>
            <a:off x="3582941" y="2642618"/>
            <a:ext cx="1823508" cy="923328"/>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 Senior Executive Coordinator   Katie Odom</a:t>
            </a:r>
          </a:p>
        </p:txBody>
      </p:sp>
      <p:sp>
        <p:nvSpPr>
          <p:cNvPr id="136" name="Shape 136"/>
          <p:cNvSpPr/>
          <p:nvPr/>
        </p:nvSpPr>
        <p:spPr>
          <a:xfrm>
            <a:off x="1872352" y="2453241"/>
            <a:ext cx="1612223"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sz="1800" b="0" i="0" u="none" strike="noStrike" cap="none">
                <a:solidFill>
                  <a:schemeClr val="dk1"/>
                </a:solidFill>
                <a:latin typeface="Calibri"/>
                <a:ea typeface="Calibri"/>
                <a:cs typeface="Calibri"/>
                <a:sym typeface="Calibri"/>
              </a:rPr>
              <a:t>Senior Executive Coordinator Lisa Anderson</a:t>
            </a:r>
          </a:p>
        </p:txBody>
      </p:sp>
      <p:sp>
        <p:nvSpPr>
          <p:cNvPr id="137" name="Shape 137"/>
          <p:cNvSpPr txBox="1"/>
          <p:nvPr/>
        </p:nvSpPr>
        <p:spPr>
          <a:xfrm>
            <a:off x="195376" y="2593791"/>
            <a:ext cx="1676978" cy="1200329"/>
          </a:xfrm>
          <a:prstGeom prst="rect">
            <a:avLst/>
          </a:prstGeom>
          <a:noFill/>
          <a:ln>
            <a:noFill/>
          </a:ln>
        </p:spPr>
        <p:txBody>
          <a:bodyPr lIns="91425" tIns="45700" rIns="91425" bIns="45700" anchor="t" anchorCtr="0">
            <a:noAutofit/>
          </a:bodyPr>
          <a:lstStyle/>
          <a:p>
            <a:pPr marL="0" marR="0" lvl="0" indent="0" algn="ctr" rtl="0">
              <a:lnSpc>
                <a:spcPct val="100000"/>
              </a:lnSpc>
              <a:spcBef>
                <a:spcPts val="0"/>
              </a:spcBef>
              <a:spcAft>
                <a:spcPts val="0"/>
              </a:spcAft>
              <a:buClr>
                <a:schemeClr val="dk1"/>
              </a:buClr>
              <a:buSzPct val="25000"/>
              <a:buFont typeface="Calibri"/>
              <a:buNone/>
            </a:pPr>
            <a:r>
              <a:rPr lang="en-US" dirty="0" smtClean="0">
                <a:solidFill>
                  <a:schemeClr val="dk1"/>
                </a:solidFill>
                <a:latin typeface="Calibri"/>
                <a:ea typeface="Calibri"/>
                <a:cs typeface="Calibri"/>
                <a:sym typeface="Calibri"/>
              </a:rPr>
              <a:t>Key </a:t>
            </a:r>
            <a:r>
              <a:rPr lang="en-US" sz="1800" b="0" i="0" u="none" strike="noStrike" cap="none" dirty="0" smtClean="0">
                <a:solidFill>
                  <a:schemeClr val="dk1"/>
                </a:solidFill>
                <a:latin typeface="Calibri"/>
                <a:ea typeface="Calibri"/>
                <a:cs typeface="Calibri"/>
                <a:sym typeface="Calibri"/>
              </a:rPr>
              <a:t>Coordinator </a:t>
            </a:r>
            <a:r>
              <a:rPr lang="en-US" sz="1800" b="0" i="0" u="none" strike="noStrike" cap="none" dirty="0">
                <a:solidFill>
                  <a:schemeClr val="dk1"/>
                </a:solidFill>
                <a:latin typeface="Calibri"/>
                <a:ea typeface="Calibri"/>
                <a:cs typeface="Calibri"/>
                <a:sym typeface="Calibri"/>
              </a:rPr>
              <a:t>Harper Guerra</a:t>
            </a:r>
          </a:p>
        </p:txBody>
      </p:sp>
    </p:spTree>
    <p:extLst>
      <p:ext uri="{BB962C8B-B14F-4D97-AF65-F5344CB8AC3E}">
        <p14:creationId xmlns:p14="http://schemas.microsoft.com/office/powerpoint/2010/main" val="3626336441"/>
      </p:ext>
    </p:extLst>
  </p:cSld>
  <p:clrMapOvr>
    <a:masterClrMapping/>
  </p:clrMapOvr>
  <p:transition spd="slow">
    <p:cut/>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14383</TotalTime>
  <Words>1709</Words>
  <Application>Microsoft Office PowerPoint</Application>
  <PresentationFormat>On-screen Show (16:9)</PresentationFormat>
  <Paragraphs>217</Paragraphs>
  <Slides>33</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Bradley Hand Bold</vt:lpstr>
      <vt:lpstr>Calibri</vt:lpstr>
      <vt:lpstr>Wingdings</vt:lpstr>
      <vt:lpstr>Office Theme</vt:lpstr>
      <vt:lpstr>PowerPoint Presentation</vt:lpstr>
      <vt:lpstr>PowerPoint Presentation</vt:lpstr>
      <vt:lpstr>Sunscreen SPF 30</vt:lpstr>
      <vt:lpstr>Basic H2</vt:lpstr>
      <vt:lpstr>From Lindsay Wolski  harper</vt:lpstr>
      <vt:lpstr>Shaklee Special Cash for Orlando Global Conference Incentive </vt:lpstr>
      <vt:lpstr>Monday Wellness Webinars </vt:lpstr>
      <vt:lpstr>Journey to Executive Coordinator A Study of Leadership, Personal Development and People</vt:lpstr>
      <vt:lpstr>Our Training Team </vt:lpstr>
      <vt:lpstr>Objectives Session 3          Prospecting 101</vt:lpstr>
      <vt:lpstr>When is Prospecting Fun, Exciting, Easy?</vt:lpstr>
      <vt:lpstr>Notes from Go Pro by  Eric Worre Be Willing To Learn the Necessary Skills </vt:lpstr>
      <vt:lpstr>Go Pro Notes continued Network Marketing is Better</vt:lpstr>
      <vt:lpstr>Go Pro Benefits to the Networking Distributor </vt:lpstr>
      <vt:lpstr>PowerPoint Presentation</vt:lpstr>
      <vt:lpstr>What Characteristics Attract You to Others?</vt:lpstr>
      <vt:lpstr>What Characteristics Do We See in Others That Are Not Appealing and Create Disconnect   </vt:lpstr>
      <vt:lpstr>Self Reflection Questions</vt:lpstr>
      <vt:lpstr>That’s why we periodically do… A Check Up from the Neck Up ( Zig Zigler ) </vt:lpstr>
      <vt:lpstr>PowerPoint Presentation</vt:lpstr>
      <vt:lpstr>Think Over the Characteristics You Admire in Others  …that attract you to others  …that you look for in a business partner ..   katie</vt:lpstr>
      <vt:lpstr>Fishing Holes – where do we find business partners ?</vt:lpstr>
      <vt:lpstr>Where We Find Business Partners…</vt:lpstr>
      <vt:lpstr>Outside Our Immediate Circle of Friends and Customers </vt:lpstr>
      <vt:lpstr>Use FaceBook in Follow Up After Meeting Someone New</vt:lpstr>
      <vt:lpstr>Anywhere you go … </vt:lpstr>
      <vt:lpstr>5 Steps to Unlimited Prospects –Eric Worre</vt:lpstr>
      <vt:lpstr>PowerPoint Presentation</vt:lpstr>
      <vt:lpstr>Step #3:  Raise your awareness </vt:lpstr>
      <vt:lpstr>PowerPoint Presentation</vt:lpstr>
      <vt:lpstr>Action Steps – Prospecting 101 </vt:lpstr>
      <vt:lpstr>PowerPoint Presentation</vt:lpstr>
      <vt:lpstr>When we see lots of great ideas for generating PV and members etc . All worth doing … just remember ..  If our FIRST and most important GOAL to advance to Senior Director and beyond is to appoint a new First Generation Director ..  Then stay focused and ask  yourself .. “ Is this activity getting me closer to developing a Director”.</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Journey to Executive Coordinator</dc:title>
  <dc:creator>Barbara Lagoni</dc:creator>
  <cp:lastModifiedBy>Rebecca Choate</cp:lastModifiedBy>
  <cp:revision>133</cp:revision>
  <cp:lastPrinted>2016-04-28T12:14:27Z</cp:lastPrinted>
  <dcterms:created xsi:type="dcterms:W3CDTF">2016-02-13T21:09:56Z</dcterms:created>
  <dcterms:modified xsi:type="dcterms:W3CDTF">2016-04-28T15:20:42Z</dcterms:modified>
</cp:coreProperties>
</file>