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80" r:id="rId2"/>
    <p:sldId id="359" r:id="rId3"/>
    <p:sldId id="357" r:id="rId4"/>
    <p:sldId id="339" r:id="rId5"/>
    <p:sldId id="327" r:id="rId6"/>
    <p:sldId id="338" r:id="rId7"/>
    <p:sldId id="329" r:id="rId8"/>
    <p:sldId id="354" r:id="rId9"/>
    <p:sldId id="337" r:id="rId10"/>
    <p:sldId id="335" r:id="rId11"/>
    <p:sldId id="336" r:id="rId12"/>
    <p:sldId id="256" r:id="rId13"/>
    <p:sldId id="360" r:id="rId14"/>
    <p:sldId id="289" r:id="rId15"/>
    <p:sldId id="308" r:id="rId16"/>
    <p:sldId id="340" r:id="rId17"/>
    <p:sldId id="341" r:id="rId18"/>
    <p:sldId id="342" r:id="rId19"/>
    <p:sldId id="358" r:id="rId20"/>
    <p:sldId id="343" r:id="rId21"/>
    <p:sldId id="344" r:id="rId22"/>
    <p:sldId id="345" r:id="rId23"/>
    <p:sldId id="346" r:id="rId24"/>
    <p:sldId id="353" r:id="rId25"/>
    <p:sldId id="324" r:id="rId26"/>
    <p:sldId id="300" r:id="rId27"/>
    <p:sldId id="331" r:id="rId28"/>
    <p:sldId id="334" r:id="rId29"/>
    <p:sldId id="323" r:id="rId30"/>
    <p:sldId id="326" r:id="rId31"/>
    <p:sldId id="333" r:id="rId32"/>
    <p:sldId id="332" r:id="rId33"/>
    <p:sldId id="294" r:id="rId34"/>
    <p:sldId id="347" r:id="rId35"/>
    <p:sldId id="348" r:id="rId36"/>
    <p:sldId id="349" r:id="rId37"/>
    <p:sldId id="330" r:id="rId38"/>
    <p:sldId id="355" r:id="rId39"/>
    <p:sldId id="356" r:id="rId40"/>
    <p:sldId id="321" r:id="rId4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F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1E046D-A845-A442-8DDF-DD963842D717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0DC7E3-4A48-6E4D-9D09-D109F6246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311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66D18-E5BC-CF4A-AC0C-BAB8C8267B32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A407D1-7675-4B4C-B7BB-FBAAAEE091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399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26274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635697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7388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AE114-C48B-461D-8357-375157EC864D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301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7388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AE114-C48B-461D-8357-375157EC864D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301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7388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AE114-C48B-461D-8357-375157EC864D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301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7388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AE114-C48B-461D-8357-375157EC864D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3016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7388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AE114-C48B-461D-8357-375157EC864D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3016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7388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AE114-C48B-461D-8357-375157EC864D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301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A862121-C943-304F-ADB1-49DB0EF4BAF0}" type="slidenum">
              <a:rPr lang="en-US"/>
              <a:pPr/>
              <a:t>26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438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364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587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855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klee Workshop PPT 1920x1080 Template-08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60557"/>
            <a:ext cx="8229600" cy="2734073"/>
          </a:xfrm>
        </p:spPr>
        <p:txBody>
          <a:bodyPr>
            <a:normAutofit/>
          </a:bodyPr>
          <a:lstStyle>
            <a:lvl1pPr marL="342900" indent="-342900">
              <a:buSzPct val="100000"/>
              <a:buFontTx/>
              <a:buBlip>
                <a:blip r:embed="rId3"/>
              </a:buBlip>
              <a:defRPr sz="2000">
                <a:solidFill>
                  <a:srgbClr val="6F6E6F"/>
                </a:solidFill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6F6E6F"/>
                </a:solidFill>
              </a:defRPr>
            </a:lvl2pPr>
            <a:lvl3pPr marL="1143000" indent="-228600">
              <a:buSzPct val="100000"/>
              <a:buFontTx/>
              <a:buBlip>
                <a:blip r:embed="rId3"/>
              </a:buBlip>
              <a:defRPr sz="1600">
                <a:solidFill>
                  <a:srgbClr val="6F6E6F"/>
                </a:solidFill>
              </a:defRPr>
            </a:lvl3pPr>
            <a:lvl4pPr marL="1600200" indent="-228600">
              <a:buSzPct val="100000"/>
              <a:buFontTx/>
              <a:buBlip>
                <a:blip r:embed="rId3"/>
              </a:buBlip>
              <a:defRPr sz="1400">
                <a:solidFill>
                  <a:srgbClr val="6F6E6F"/>
                </a:solidFill>
              </a:defRPr>
            </a:lvl4pPr>
            <a:lvl5pPr marL="2057400" indent="-228600">
              <a:buSzPct val="100000"/>
              <a:buFontTx/>
              <a:buBlip>
                <a:blip r:embed="rId3"/>
              </a:buBlip>
              <a:defRPr sz="1400">
                <a:solidFill>
                  <a:srgbClr val="6F6E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812404"/>
            <a:ext cx="8229600" cy="85725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783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mall gree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49986"/>
            <a:ext cx="8993874" cy="4717757"/>
          </a:xfrm>
          <a:prstGeom prst="rect">
            <a:avLst/>
          </a:prstGeom>
        </p:spPr>
      </p:pic>
      <p:pic>
        <p:nvPicPr>
          <p:cNvPr id="5" name="Picture 4" descr="logo_370green-01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6286" y="4435798"/>
            <a:ext cx="1246059" cy="26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286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457200" y="205979"/>
            <a:ext cx="8229600" cy="43886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97514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705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939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632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450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3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677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524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00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F8B96-DCF3-6847-8731-62B5C65B3CD8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4" r:id="rId13"/>
    <p:sldLayoutId id="2147483665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1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0" y="0"/>
            <a:ext cx="511865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2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6267" y="663827"/>
            <a:ext cx="882226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Hi, Dianne - thank you so much for your Shaklee order!  You are doing good things for you and your health!</a:t>
            </a:r>
            <a:r>
              <a:rPr lang="en-US" dirty="0" smtClean="0"/>
              <a:t>!</a:t>
            </a:r>
            <a:endParaRPr lang="en-US" dirty="0"/>
          </a:p>
          <a:p>
            <a:r>
              <a:rPr lang="en-US" dirty="0" smtClean="0"/>
              <a:t> I love </a:t>
            </a:r>
            <a:r>
              <a:rPr lang="en-US" dirty="0"/>
              <a:t>that Shaklee is all about what you put ON you, AROUND you and IN you</a:t>
            </a:r>
            <a:r>
              <a:rPr lang="en-US" dirty="0" smtClean="0"/>
              <a:t>!</a:t>
            </a:r>
            <a:endParaRPr lang="en-US" dirty="0"/>
          </a:p>
          <a:p>
            <a:r>
              <a:rPr lang="en-US" dirty="0"/>
              <a:t>I want to touch on our history for what we have AROUND us – with our Get Clean Household products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·        Did you know that Shaklee’s Basic H was one of the first official Earth Day products??!</a:t>
            </a:r>
            <a:r>
              <a:rPr lang="en-US" dirty="0" smtClean="0"/>
              <a:t>!</a:t>
            </a:r>
            <a:endParaRPr lang="en-US" dirty="0"/>
          </a:p>
          <a:p>
            <a:r>
              <a:rPr lang="en-US" dirty="0"/>
              <a:t>·        Did you know that in 2000, Shaklee became the first company to be Climate Neutral certified to totally offset its greenhouse gas emissions, resulting a net zero impact on the environment??!</a:t>
            </a:r>
            <a:r>
              <a:rPr lang="en-US" dirty="0" smtClean="0"/>
              <a:t>!</a:t>
            </a:r>
            <a:endParaRPr lang="en-US" dirty="0"/>
          </a:p>
          <a:p>
            <a:r>
              <a:rPr lang="en-US" dirty="0"/>
              <a:t>I attached a document on Shaklee’s Environmental history which is very impressive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I also attached information about the value our Get Clean Line of products and some testimonials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If you haven’t tried any of our cleaners, they are worth checking them out</a:t>
            </a:r>
            <a:r>
              <a:rPr lang="en-US" dirty="0" smtClean="0"/>
              <a:t>!!	Becky</a:t>
            </a:r>
            <a:endParaRPr lang="en-US" dirty="0"/>
          </a:p>
          <a:p>
            <a:r>
              <a:rPr lang="en-US" dirty="0"/>
              <a:t>If you want to purchase them one or two at a time, that is fine OR if you would like to “clean house” on your chemical cleaners, then I would recommend the Get Clean Kit – see below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80532" y="294495"/>
            <a:ext cx="254425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Becky’s Customer letter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76277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4351" r="-24351"/>
          <a:stretch>
            <a:fillRect/>
          </a:stretch>
        </p:blipFill>
        <p:spPr>
          <a:xfrm>
            <a:off x="0" y="254000"/>
            <a:ext cx="9144000" cy="4673599"/>
          </a:xfrm>
        </p:spPr>
      </p:pic>
      <p:sp>
        <p:nvSpPr>
          <p:cNvPr id="2" name="TextBox 1"/>
          <p:cNvSpPr txBox="1"/>
          <p:nvPr/>
        </p:nvSpPr>
        <p:spPr>
          <a:xfrm>
            <a:off x="7999356" y="3940002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0247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3851" y="-48362"/>
            <a:ext cx="5030149" cy="5191861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4113851" y="175328"/>
            <a:ext cx="1613440" cy="1190468"/>
          </a:xfrm>
          <a:prstGeom prst="ellipse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318" y="255988"/>
            <a:ext cx="2869082" cy="2911149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sz="3600" dirty="0" smtClean="0"/>
              <a:t>Journey to Executive Coordinator</a:t>
            </a:r>
            <a:br>
              <a:rPr lang="en-US" sz="3600" dirty="0" smtClean="0"/>
            </a:br>
            <a:r>
              <a:rPr lang="en-US" sz="2700" dirty="0" smtClean="0"/>
              <a:t>A Study of Leadership, Personal Development and People</a:t>
            </a:r>
            <a:endParaRPr lang="en-US" sz="27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318" y="3355270"/>
            <a:ext cx="3473909" cy="1530470"/>
          </a:xfrm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Session 2 Apr 21, 2016</a:t>
            </a:r>
          </a:p>
          <a:p>
            <a:r>
              <a:rPr lang="en-US" sz="2800" b="1" dirty="0" smtClean="0">
                <a:solidFill>
                  <a:schemeClr val="tx1"/>
                </a:solidFill>
              </a:rPr>
              <a:t>Business System</a:t>
            </a:r>
          </a:p>
          <a:p>
            <a:r>
              <a:rPr lang="en-US" sz="2800" b="1" dirty="0" smtClean="0">
                <a:solidFill>
                  <a:schemeClr val="tx1"/>
                </a:solidFill>
              </a:rPr>
              <a:t>For Rank Advancement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36533" y="3851155"/>
            <a:ext cx="1018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Senior</a:t>
            </a:r>
          </a:p>
          <a:p>
            <a:r>
              <a:rPr lang="en-US" dirty="0" smtClean="0"/>
              <a:t>Director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894679" y="2243807"/>
            <a:ext cx="1463315" cy="92333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Senior</a:t>
            </a:r>
          </a:p>
          <a:p>
            <a:r>
              <a:rPr lang="en-US" dirty="0" smtClean="0"/>
              <a:t>Coordinator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413425" y="1600059"/>
            <a:ext cx="1896533" cy="1107996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Executive</a:t>
            </a:r>
          </a:p>
          <a:p>
            <a:pPr algn="ctr"/>
            <a:r>
              <a:rPr lang="en-US" sz="2400" b="1" dirty="0" smtClean="0"/>
              <a:t>Coordinator!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578873" y="3074804"/>
            <a:ext cx="1311463" cy="1045701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578873" y="3481823"/>
            <a:ext cx="1311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Coordinator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756400" y="124231"/>
            <a:ext cx="1567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Key</a:t>
            </a:r>
          </a:p>
          <a:p>
            <a:r>
              <a:rPr lang="en-US" dirty="0" smtClean="0"/>
              <a:t>Coordinator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113851" y="255988"/>
            <a:ext cx="15047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Senior</a:t>
            </a:r>
          </a:p>
          <a:p>
            <a:pPr algn="ctr"/>
            <a:r>
              <a:rPr lang="en-US" dirty="0" smtClean="0"/>
              <a:t>Executive</a:t>
            </a:r>
          </a:p>
          <a:p>
            <a:pPr algn="ctr"/>
            <a:r>
              <a:rPr lang="en-US" dirty="0" smtClean="0"/>
              <a:t>Coordinator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98895" y="4655054"/>
            <a:ext cx="1039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harper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6376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2220573" y="193768"/>
            <a:ext cx="4578706" cy="697567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Training Team </a:t>
            </a:r>
          </a:p>
        </p:txBody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5406450" y="2521152"/>
            <a:ext cx="1822458" cy="8690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Executive Coordinator</a:t>
            </a:r>
          </a:p>
          <a:p>
            <a:pPr marL="0" marR="0" lvl="0" indent="0" algn="l" rtl="0">
              <a:lnSpc>
                <a:spcPct val="9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Ashley McDonald</a:t>
            </a:r>
          </a:p>
        </p:txBody>
      </p:sp>
      <p:pic>
        <p:nvPicPr>
          <p:cNvPr id="126" name="Shape 1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8057" y="3565950"/>
            <a:ext cx="1395384" cy="1577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Shape 1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88132" y="3653569"/>
            <a:ext cx="1394302" cy="1489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7200" y="1116050"/>
            <a:ext cx="980700" cy="140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79873" y="1048150"/>
            <a:ext cx="980700" cy="14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172100" y="1059675"/>
            <a:ext cx="980700" cy="1461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442" y="1053684"/>
            <a:ext cx="1119491" cy="1461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Shape 13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915714" y="1054057"/>
            <a:ext cx="1101300" cy="1539734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/>
          <p:nvPr/>
        </p:nvSpPr>
        <p:spPr>
          <a:xfrm>
            <a:off x="3484578" y="4046685"/>
            <a:ext cx="2910335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Master Coordinators      Barb Lagoni &amp; Jo Coogan</a:t>
            </a:r>
          </a:p>
        </p:txBody>
      </p:sp>
      <p:sp>
        <p:nvSpPr>
          <p:cNvPr id="134" name="Shape 134"/>
          <p:cNvSpPr/>
          <p:nvPr/>
        </p:nvSpPr>
        <p:spPr>
          <a:xfrm>
            <a:off x="7180064" y="2589350"/>
            <a:ext cx="1955730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Coordinator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Becky Choate</a:t>
            </a:r>
          </a:p>
        </p:txBody>
      </p:sp>
      <p:sp>
        <p:nvSpPr>
          <p:cNvPr id="135" name="Shape 135"/>
          <p:cNvSpPr/>
          <p:nvPr/>
        </p:nvSpPr>
        <p:spPr>
          <a:xfrm>
            <a:off x="3582941" y="2642618"/>
            <a:ext cx="1823508" cy="9233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Senior Executive Coordinator   Katie Odom</a:t>
            </a:r>
          </a:p>
        </p:txBody>
      </p:sp>
      <p:sp>
        <p:nvSpPr>
          <p:cNvPr id="136" name="Shape 136"/>
          <p:cNvSpPr/>
          <p:nvPr/>
        </p:nvSpPr>
        <p:spPr>
          <a:xfrm>
            <a:off x="1872352" y="2453241"/>
            <a:ext cx="1612223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Executive Coordinator Lisa Anderson</a:t>
            </a:r>
          </a:p>
        </p:txBody>
      </p:sp>
      <p:sp>
        <p:nvSpPr>
          <p:cNvPr id="137" name="Shape 137"/>
          <p:cNvSpPr txBox="1"/>
          <p:nvPr/>
        </p:nvSpPr>
        <p:spPr>
          <a:xfrm>
            <a:off x="195376" y="2593791"/>
            <a:ext cx="1676978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</a:t>
            </a:r>
            <a:r>
              <a:rPr lang="en-US" sz="18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Harper Guerra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69071" y="4539108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376666"/>
      </p:ext>
    </p:extLst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6756400" cy="1318021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Objectives Session 2</a:t>
            </a:r>
            <a:br>
              <a:rPr lang="en-US" sz="2400" dirty="0" smtClean="0"/>
            </a:br>
            <a:r>
              <a:rPr lang="en-US" sz="2400" dirty="0" smtClean="0"/>
              <a:t>Establishing Our Business System</a:t>
            </a:r>
            <a:br>
              <a:rPr lang="en-US" sz="2400" dirty="0" smtClean="0"/>
            </a:br>
            <a:r>
              <a:rPr lang="en-US" sz="2400" dirty="0" smtClean="0"/>
              <a:t>&amp; Benefits and Strategies for Advancing in Rank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3251200"/>
          </a:xfrm>
        </p:spPr>
        <p:txBody>
          <a:bodyPr>
            <a:normAutofit fontScale="92500"/>
          </a:bodyPr>
          <a:lstStyle/>
          <a:p>
            <a:r>
              <a:rPr lang="en-US" sz="2000" dirty="0" smtClean="0"/>
              <a:t>In session 1, we discussed that before we can develop our business team, we will need some preparation ... involving some inside work …  and some outside work .</a:t>
            </a:r>
          </a:p>
          <a:p>
            <a:r>
              <a:rPr lang="en-US" sz="2000" dirty="0" smtClean="0"/>
              <a:t>The outside work begins with establishing 2 systems … a customer development and servicing system  </a:t>
            </a:r>
            <a:r>
              <a:rPr lang="en-US" sz="2000" dirty="0"/>
              <a:t>( discussed last </a:t>
            </a:r>
            <a:r>
              <a:rPr lang="en-US" sz="2000" dirty="0" smtClean="0"/>
              <a:t>week </a:t>
            </a:r>
            <a:r>
              <a:rPr lang="en-US" sz="2000" dirty="0"/>
              <a:t>) </a:t>
            </a:r>
            <a:r>
              <a:rPr lang="en-US" sz="2000" dirty="0" smtClean="0"/>
              <a:t>and a system for identifying and developing leaders… </a:t>
            </a:r>
          </a:p>
          <a:p>
            <a:r>
              <a:rPr lang="en-US" sz="2000" dirty="0" smtClean="0"/>
              <a:t>This week, we will review the key steps of our Director development system .</a:t>
            </a:r>
          </a:p>
          <a:p>
            <a:r>
              <a:rPr lang="en-US" sz="2000" dirty="0" smtClean="0"/>
              <a:t>The rank of Director is the starting point for a Shaklee business. Let’s then  review the next 3 ranks after Director so we are clear where we are headed… and the benefits at each rank … including Fast Track Bonuses.        harper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094779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228600"/>
            <a:ext cx="4191000" cy="1200328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The Power of the Team -- </a:t>
            </a:r>
          </a:p>
          <a:p>
            <a:pPr algn="ctr"/>
            <a:r>
              <a:rPr lang="en-US" sz="2400" dirty="0" smtClean="0"/>
              <a:t>Benefits of Developing an Organization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1428928"/>
            <a:ext cx="82550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 smtClean="0"/>
              <a:t>To maximize the income &amp; benefits offered by the Dream Plan</a:t>
            </a:r>
          </a:p>
          <a:p>
            <a:r>
              <a:rPr lang="en-US" sz="2000" dirty="0" smtClean="0"/>
              <a:t>	The company has a goal to double its size in North America. Doubling the number 	of business leaders is most effective way to achieve that.</a:t>
            </a:r>
            <a:endParaRPr lang="en-US" sz="2000" dirty="0"/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 To maximize the number of people who can be reached with our message of health and prevention and perhaps a more appealing way to make a living.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It’s more fun and fulfilling to create a team that supports one another, celebrates one another’s triumphs and helps find solutions to the challenges. 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Building an organization creates more value to your business should you want to leave it to your descendants… or even sell it.     harper</a:t>
            </a:r>
          </a:p>
          <a:p>
            <a:pPr marL="342900" indent="-342900">
              <a:buFont typeface="Arial"/>
              <a:buChar char="•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133" y="133528"/>
            <a:ext cx="2565400" cy="1308354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8534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8966" y="3369733"/>
            <a:ext cx="3124467" cy="17737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5979"/>
            <a:ext cx="5791198" cy="857250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Confidence Comes From Knowing The Steps in Developing Business Leaders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86417"/>
            <a:ext cx="8873067" cy="24381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/>
              <a:t>	We will want to know what to do when we find our first potential business partner.  ..</a:t>
            </a:r>
          </a:p>
          <a:p>
            <a:pPr marL="0" indent="0">
              <a:buNone/>
            </a:pPr>
            <a:r>
              <a:rPr lang="en-US" sz="1800" dirty="0" smtClean="0"/>
              <a:t>	 Otherwise, we will be reluctant to speak to anyone about our very ``	special 	business 	model for fear of what we would do on the remote chance they would actually say YES!</a:t>
            </a:r>
          </a:p>
          <a:p>
            <a:pPr marL="0" indent="0">
              <a:buNone/>
            </a:pPr>
            <a:r>
              <a:rPr lang="en-US" sz="1800" dirty="0" smtClean="0"/>
              <a:t>  </a:t>
            </a:r>
          </a:p>
          <a:p>
            <a:pPr marL="0" indent="0">
              <a:buNone/>
            </a:pPr>
            <a:r>
              <a:rPr lang="en-US" sz="1800" dirty="0" smtClean="0"/>
              <a:t>	So let’s review the steps so we are all confident that we actually know this…  harper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7151426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3701" y="342901"/>
            <a:ext cx="6948862" cy="830997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To Coach Distributors to Director With Confidence … </a:t>
            </a:r>
          </a:p>
          <a:p>
            <a:r>
              <a:rPr lang="en-US" sz="2400" dirty="0" smtClean="0"/>
              <a:t>We Will Want to Be Crystal Clear of the Key Steps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40478" y="1186208"/>
            <a:ext cx="7367846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</a:t>
            </a:r>
            <a:r>
              <a:rPr lang="en-US" sz="2000" b="1" dirty="0" smtClean="0"/>
              <a:t>A new distributor is in an “ evaluation period “ in the beginning. </a:t>
            </a:r>
          </a:p>
          <a:p>
            <a:endParaRPr lang="en-US" sz="1000" b="1" dirty="0"/>
          </a:p>
          <a:p>
            <a:r>
              <a:rPr lang="en-US" sz="2000" dirty="0" smtClean="0"/>
              <a:t>We will want to be familiar with the best resources to send them … and know the best events to which to invite them.</a:t>
            </a:r>
          </a:p>
          <a:p>
            <a:r>
              <a:rPr lang="en-US" sz="2400" dirty="0"/>
              <a:t>	</a:t>
            </a:r>
            <a:r>
              <a:rPr lang="en-US" sz="2000" dirty="0" smtClean="0"/>
              <a:t>-- </a:t>
            </a:r>
            <a:r>
              <a:rPr lang="en-US" sz="2000" dirty="0" err="1"/>
              <a:t>S</a:t>
            </a:r>
            <a:r>
              <a:rPr lang="en-US" sz="2000" dirty="0" err="1" smtClean="0"/>
              <a:t>haklee.tv</a:t>
            </a:r>
            <a:endParaRPr lang="en-US" sz="2000" dirty="0" smtClean="0"/>
          </a:p>
          <a:p>
            <a:r>
              <a:rPr lang="en-US" sz="2000" dirty="0"/>
              <a:t>	</a:t>
            </a:r>
            <a:r>
              <a:rPr lang="en-US" sz="2000" dirty="0" smtClean="0"/>
              <a:t>--BetterHealthin31Days.com/______ your name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--Better Future Starts Today/______ your name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-- 3-way calls with </a:t>
            </a:r>
            <a:r>
              <a:rPr lang="en-US" sz="2000" dirty="0" err="1" smtClean="0"/>
              <a:t>uplines</a:t>
            </a:r>
            <a:r>
              <a:rPr lang="en-US" sz="2000" dirty="0" smtClean="0"/>
              <a:t> to hear their stories and know they 			have a team of people to help them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-- Attending area conferences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-- Sharing stories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--Connecting them to the team                    harper</a:t>
            </a:r>
          </a:p>
          <a:p>
            <a:endParaRPr lang="en-US" sz="2400" dirty="0" smtClean="0"/>
          </a:p>
          <a:p>
            <a:pPr marL="342900" indent="-342900">
              <a:buFont typeface="Arial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0943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1200150"/>
            <a:ext cx="8305800" cy="707886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1____2____3_____4_____5_____6_____7____8_____9_____10</a:t>
            </a:r>
          </a:p>
          <a:p>
            <a:r>
              <a:rPr lang="en-US" sz="2000" dirty="0" smtClean="0"/>
              <a:t> Interested 						                            Committed 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228601"/>
            <a:ext cx="8153400" cy="892552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Evaluation Period –</a:t>
            </a:r>
          </a:p>
          <a:p>
            <a:r>
              <a:rPr lang="en-US" sz="2400" dirty="0" smtClean="0"/>
              <a:t>Helping People Move From Interested to Committ</a:t>
            </a:r>
            <a:r>
              <a:rPr lang="en-US" sz="2800" dirty="0" smtClean="0"/>
              <a:t>ed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1908036"/>
            <a:ext cx="58674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How to determine how interested they are in developing a business…</a:t>
            </a:r>
          </a:p>
          <a:p>
            <a:endParaRPr lang="en-US" sz="2000" dirty="0" smtClean="0"/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Are you calling them or are they calling you?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Attending training sessions and conference calls and events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Are they making contacts and taking action    harper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81997" y="2015952"/>
            <a:ext cx="1981200" cy="283154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When you are interested, you do what is convenient …</a:t>
            </a:r>
          </a:p>
          <a:p>
            <a:pPr algn="ctr"/>
            <a:r>
              <a:rPr lang="en-US" sz="2000" dirty="0" smtClean="0"/>
              <a:t>When you are committed , you do whatever it takes</a:t>
            </a:r>
          </a:p>
          <a:p>
            <a:pPr algn="ctr"/>
            <a:r>
              <a:rPr lang="en-US" dirty="0" smtClean="0"/>
              <a:t>Ken Blanchard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81000" y="4220170"/>
            <a:ext cx="6324600" cy="646331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100 Days to Amazing:  September 24, 2015/ #5 -- The Role of the Leader in Moving People from Interested to Committed</a:t>
            </a:r>
          </a:p>
        </p:txBody>
      </p:sp>
    </p:spTree>
    <p:extLst>
      <p:ext uri="{BB962C8B-B14F-4D97-AF65-F5344CB8AC3E}">
        <p14:creationId xmlns:p14="http://schemas.microsoft.com/office/powerpoint/2010/main" val="6682129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5943" y="451510"/>
            <a:ext cx="683034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The Answer by John </a:t>
            </a:r>
            <a:r>
              <a:rPr lang="en-US" sz="2400" dirty="0" err="1"/>
              <a:t>Assaraf</a:t>
            </a:r>
            <a:r>
              <a:rPr lang="en-US" sz="2400" dirty="0"/>
              <a:t>.</a:t>
            </a:r>
          </a:p>
          <a:p>
            <a:r>
              <a:rPr lang="en-US" sz="2400" dirty="0"/>
              <a:t> </a:t>
            </a:r>
          </a:p>
          <a:p>
            <a:pPr algn="ctr"/>
            <a:r>
              <a:rPr lang="en-US" sz="2800" dirty="0"/>
              <a:t>"There is a difference between being committed to your success and being interested in your success.  </a:t>
            </a:r>
            <a:endParaRPr lang="en-US" sz="2800" dirty="0" smtClean="0"/>
          </a:p>
          <a:p>
            <a:pPr algn="ctr"/>
            <a:r>
              <a:rPr lang="en-US" sz="2800" dirty="0" smtClean="0"/>
              <a:t>If </a:t>
            </a:r>
            <a:r>
              <a:rPr lang="en-US" sz="2800" dirty="0"/>
              <a:t>you are interested, you will do what's convenient. </a:t>
            </a:r>
            <a:endParaRPr lang="en-US" sz="2800" dirty="0" smtClean="0"/>
          </a:p>
          <a:p>
            <a:pPr algn="ctr"/>
            <a:r>
              <a:rPr lang="en-US" sz="2800" dirty="0" smtClean="0"/>
              <a:t> </a:t>
            </a:r>
            <a:r>
              <a:rPr lang="en-US" sz="2800" dirty="0"/>
              <a:t>If you are committed, you will do whatever it takes and doing whatever it takes is what you need to succeed</a:t>
            </a:r>
            <a:r>
              <a:rPr lang="en-US" sz="2800" dirty="0" smtClean="0"/>
              <a:t>.”        harper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59578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15693" y="624874"/>
            <a:ext cx="8071108" cy="45186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6F6E6F"/>
              </a:buClr>
              <a:buSzPct val="25000"/>
              <a:buFont typeface="Arial"/>
              <a:buNone/>
            </a:pPr>
            <a:r>
              <a:rPr lang="en-US" sz="1800" b="0" i="0" u="none" strike="noStrike" cap="none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March </a:t>
            </a:r>
            <a:r>
              <a:rPr lang="en-US" sz="18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7 – Kristen </a:t>
            </a:r>
            <a:r>
              <a:rPr lang="en-US" sz="1800" b="0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Jakubowski</a:t>
            </a:r>
            <a:r>
              <a:rPr lang="en-US" sz="18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Story and Review of Benefits of Shaklee  Business</a:t>
            </a: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6F6E6F"/>
              </a:buClr>
              <a:buSzPct val="25000"/>
              <a:buFont typeface="Arial"/>
              <a:buNone/>
            </a:pPr>
            <a:r>
              <a:rPr lang="en-US" sz="1800" dirty="0">
                <a:solidFill>
                  <a:schemeClr val="tx1"/>
                </a:solidFill>
              </a:rPr>
              <a:t>March 14 -- Nutritional  Support for Cancer Patients </a:t>
            </a:r>
            <a:r>
              <a:rPr lang="en-US" sz="1800" dirty="0" err="1">
                <a:solidFill>
                  <a:schemeClr val="tx1"/>
                </a:solidFill>
              </a:rPr>
              <a:t>Dr</a:t>
            </a:r>
            <a:r>
              <a:rPr lang="en-US" sz="1800" dirty="0">
                <a:solidFill>
                  <a:schemeClr val="tx1"/>
                </a:solidFill>
              </a:rPr>
              <a:t> Steve Chaney</a:t>
            </a: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6F6E6F"/>
              </a:buClr>
              <a:buSzPct val="25000"/>
              <a:buFont typeface="Arial"/>
              <a:buNone/>
            </a:pPr>
            <a:r>
              <a:rPr lang="en-US" sz="1800" dirty="0">
                <a:solidFill>
                  <a:schemeClr val="tx1"/>
                </a:solidFill>
              </a:rPr>
              <a:t>March 21 -- Lyme Disease  -- Martha </a:t>
            </a:r>
            <a:r>
              <a:rPr lang="en-US" sz="1800" dirty="0" err="1">
                <a:solidFill>
                  <a:schemeClr val="tx1"/>
                </a:solidFill>
              </a:rPr>
              <a:t>Willmore</a:t>
            </a:r>
            <a:endParaRPr lang="en-US" sz="1800" dirty="0">
              <a:solidFill>
                <a:schemeClr val="tx1"/>
              </a:solidFill>
            </a:endParaRP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6F6E6F"/>
              </a:buClr>
              <a:buSzPct val="25000"/>
              <a:buFont typeface="Arial"/>
              <a:buNone/>
            </a:pPr>
            <a:r>
              <a:rPr lang="en-US" sz="1800" dirty="0">
                <a:solidFill>
                  <a:schemeClr val="tx1"/>
                </a:solidFill>
              </a:rPr>
              <a:t>March 28 --  </a:t>
            </a:r>
            <a:r>
              <a:rPr lang="en-US" sz="1800" dirty="0" smtClean="0">
                <a:solidFill>
                  <a:schemeClr val="tx1"/>
                </a:solidFill>
              </a:rPr>
              <a:t>A Day in the Life of a Shaklee Business Leader–  Katie Odom/Ashley 							McDonald</a:t>
            </a: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6F6E6F"/>
              </a:buClr>
              <a:buSzPct val="25000"/>
              <a:buFont typeface="Arial"/>
              <a:buNone/>
            </a:pPr>
            <a:r>
              <a:rPr lang="en-US" sz="1800" dirty="0" smtClean="0">
                <a:solidFill>
                  <a:schemeClr val="tx1"/>
                </a:solidFill>
              </a:rPr>
              <a:t>April </a:t>
            </a:r>
            <a:r>
              <a:rPr lang="en-US" sz="1800" dirty="0">
                <a:solidFill>
                  <a:schemeClr val="tx1"/>
                </a:solidFill>
              </a:rPr>
              <a:t>4 -- Presidential Master Coordinator Gary Burke presenting benefits of a </a:t>
            </a:r>
            <a:r>
              <a:rPr lang="en-US" sz="1800" dirty="0" smtClean="0">
                <a:solidFill>
                  <a:schemeClr val="tx1"/>
                </a:solidFill>
              </a:rPr>
              <a:t>			Shaklee </a:t>
            </a:r>
            <a:r>
              <a:rPr lang="en-US" sz="1800" dirty="0">
                <a:solidFill>
                  <a:schemeClr val="tx1"/>
                </a:solidFill>
              </a:rPr>
              <a:t>business</a:t>
            </a:r>
          </a:p>
          <a:p>
            <a:pPr marL="0" marR="0" lvl="0" indent="0" algn="l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sz="1800" b="0" i="0" u="none" strike="noStrike" cap="none" dirty="0" smtClean="0">
                <a:solidFill>
                  <a:schemeClr val="tx1"/>
                </a:solidFill>
                <a:sym typeface="Calibri"/>
              </a:rPr>
              <a:t>April 11 –NO WEBINAR .  Los </a:t>
            </a:r>
            <a:r>
              <a:rPr lang="en-US" sz="1800" b="0" i="0" u="none" strike="noStrike" cap="none" dirty="0" err="1" smtClean="0">
                <a:solidFill>
                  <a:schemeClr val="tx1"/>
                </a:solidFill>
                <a:sym typeface="Calibri"/>
              </a:rPr>
              <a:t>Cabos</a:t>
            </a:r>
            <a:r>
              <a:rPr lang="en-US" sz="1800" b="0" i="0" u="none" strike="noStrike" cap="none" dirty="0" smtClean="0">
                <a:solidFill>
                  <a:schemeClr val="tx1"/>
                </a:solidFill>
                <a:sym typeface="Calibri"/>
              </a:rPr>
              <a:t> Shaklee Dream Trip</a:t>
            </a:r>
          </a:p>
          <a:p>
            <a:pPr marL="0" marR="0" lvl="0" indent="0" algn="l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sz="1800" dirty="0" smtClean="0">
                <a:solidFill>
                  <a:schemeClr val="tx1"/>
                </a:solidFill>
              </a:rPr>
              <a:t>April 18 – Hormonal Imbalance – PCOS, Endometriosis</a:t>
            </a:r>
          </a:p>
          <a:p>
            <a:pPr marL="0" marR="0" lvl="0" indent="0" algn="l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sz="1800" b="0" i="0" u="none" strike="noStrike" cap="none" dirty="0" smtClean="0">
                <a:solidFill>
                  <a:schemeClr val="tx1"/>
                </a:solidFill>
                <a:sym typeface="Calibri"/>
              </a:rPr>
              <a:t>April 25 – Virtual Smoothie Workshop</a:t>
            </a:r>
          </a:p>
          <a:p>
            <a:pPr marL="0" marR="0" lvl="0" indent="0" algn="l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sz="1800" dirty="0" smtClean="0">
                <a:solidFill>
                  <a:schemeClr val="tx1"/>
                </a:solidFill>
              </a:rPr>
              <a:t>May 2 – Sarah Hein Business Story</a:t>
            </a:r>
          </a:p>
          <a:p>
            <a:pPr marL="0" marR="0" lvl="0" indent="0" algn="l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sz="1800" b="0" i="0" u="none" strike="noStrike" cap="none" dirty="0" smtClean="0">
                <a:solidFill>
                  <a:schemeClr val="tx1"/>
                </a:solidFill>
                <a:sym typeface="Calibri"/>
              </a:rPr>
              <a:t>May 9 – Thyroid Health    -- Martha </a:t>
            </a:r>
            <a:r>
              <a:rPr lang="en-US" sz="1800" b="0" i="0" u="none" strike="noStrike" cap="none" dirty="0" err="1" smtClean="0">
                <a:solidFill>
                  <a:schemeClr val="tx1"/>
                </a:solidFill>
                <a:sym typeface="Calibri"/>
              </a:rPr>
              <a:t>Willmore</a:t>
            </a:r>
            <a:r>
              <a:rPr lang="en-US" sz="1800" b="0" i="0" u="none" strike="noStrike" cap="none" dirty="0" smtClean="0">
                <a:solidFill>
                  <a:schemeClr val="tx1"/>
                </a:solidFill>
                <a:sym typeface="Calibri"/>
              </a:rPr>
              <a:t>					</a:t>
            </a:r>
            <a:r>
              <a:rPr lang="en-US" sz="1800" b="0" i="0" u="none" strike="noStrike" cap="none" dirty="0" err="1" smtClean="0">
                <a:solidFill>
                  <a:schemeClr val="tx1"/>
                </a:solidFill>
                <a:sym typeface="Calibri"/>
              </a:rPr>
              <a:t>becky</a:t>
            </a:r>
            <a:endParaRPr lang="en-US" sz="1800" b="0" i="0" u="none" strike="noStrike" cap="none" dirty="0" smtClean="0">
              <a:solidFill>
                <a:schemeClr val="tx1"/>
              </a:solidFill>
              <a:sym typeface="Calibri"/>
            </a:endParaRPr>
          </a:p>
          <a:p>
            <a:pPr marL="0" marR="0" lvl="0" indent="0" algn="l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sz="1800" b="0" i="0" u="none" strike="noStrike" cap="none" dirty="0" smtClean="0">
                <a:solidFill>
                  <a:schemeClr val="tx1"/>
                </a:solidFill>
                <a:sym typeface="Calibri"/>
              </a:rPr>
              <a:t>May 16 – Reset Your Health, Reset Your Eating, Reset Your Energy, Reset your Life</a:t>
            </a:r>
            <a:endParaRPr sz="1800" b="0" i="0" u="none" strike="noStrike" cap="none" dirty="0">
              <a:solidFill>
                <a:schemeClr val="tx1"/>
              </a:solidFill>
              <a:sym typeface="Calibri"/>
            </a:endParaRPr>
          </a:p>
        </p:txBody>
      </p:sp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457200" y="142690"/>
            <a:ext cx="8229600" cy="48219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2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Monday Wellness Webinars </a:t>
            </a:r>
          </a:p>
        </p:txBody>
      </p:sp>
    </p:spTree>
    <p:extLst>
      <p:ext uri="{BB962C8B-B14F-4D97-AF65-F5344CB8AC3E}">
        <p14:creationId xmlns:p14="http://schemas.microsoft.com/office/powerpoint/2010/main" val="2826447051"/>
      </p:ext>
    </p:extLst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028701"/>
            <a:ext cx="8077200" cy="40011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Step 1 – Identifying Their Purpose for Developing a Shaklee Business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1641985"/>
            <a:ext cx="4541883" cy="830997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dirty="0" smtClean="0"/>
              <a:t>What would it do for them … 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What would it mean for others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2628900"/>
            <a:ext cx="7848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By asking these questions, we help our business partners</a:t>
            </a:r>
          </a:p>
          <a:p>
            <a:pPr algn="ctr"/>
            <a:r>
              <a:rPr lang="en-US" dirty="0" smtClean="0"/>
              <a:t> get in touch with a higher purpose that will inspire them…</a:t>
            </a:r>
          </a:p>
          <a:p>
            <a:pPr algn="ctr"/>
            <a:r>
              <a:rPr lang="en-US" dirty="0"/>
              <a:t>a</a:t>
            </a:r>
            <a:r>
              <a:rPr lang="en-US" dirty="0" smtClean="0"/>
              <a:t>nd others. </a:t>
            </a:r>
          </a:p>
          <a:p>
            <a:pPr algn="ctr"/>
            <a:r>
              <a:rPr lang="en-US" dirty="0" smtClean="0"/>
              <a:t>When they share their reasons with their new customers</a:t>
            </a:r>
          </a:p>
          <a:p>
            <a:pPr algn="ctr"/>
            <a:r>
              <a:rPr lang="en-US" dirty="0"/>
              <a:t>a</a:t>
            </a:r>
            <a:r>
              <a:rPr lang="en-US" dirty="0" smtClean="0"/>
              <a:t>nd potential distributors, their invitations will be more compelling</a:t>
            </a:r>
          </a:p>
          <a:p>
            <a:pPr algn="ctr"/>
            <a:r>
              <a:rPr lang="en-US" dirty="0" err="1" smtClean="0"/>
              <a:t>ashley</a:t>
            </a:r>
            <a:endParaRPr lang="en-US" dirty="0" smtClean="0"/>
          </a:p>
          <a:p>
            <a:pPr algn="ctr"/>
            <a:endParaRPr lang="en-US" dirty="0"/>
          </a:p>
          <a:p>
            <a:pPr algn="ctr"/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285750"/>
            <a:ext cx="3886200" cy="52322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 Key Steps to Director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3642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85750"/>
            <a:ext cx="5943600" cy="52322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 Key Steps to Director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736877" y="1376066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your first coaching session, you will be reviewing each name</a:t>
            </a:r>
            <a:r>
              <a:rPr lang="en-US" sz="2400" dirty="0" smtClean="0"/>
              <a:t>. </a:t>
            </a:r>
          </a:p>
          <a:p>
            <a:pPr marL="342900" indent="-342900">
              <a:buFont typeface="Arial"/>
              <a:buChar char="•"/>
            </a:pP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914401"/>
            <a:ext cx="8534400" cy="461665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Step </a:t>
            </a:r>
            <a:r>
              <a:rPr lang="en-US" sz="2400" dirty="0"/>
              <a:t>2</a:t>
            </a:r>
            <a:r>
              <a:rPr lang="en-US" sz="2400" dirty="0" smtClean="0"/>
              <a:t>– Creating Their Dream Team List &amp; Life-Long Customer List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2171700"/>
            <a:ext cx="8077200" cy="461665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Step 3 – Creating Their Plan – Now the Fun Begins !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2743200"/>
            <a:ext cx="8153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>
                <a:solidFill>
                  <a:prstClr val="black"/>
                </a:solidFill>
              </a:rPr>
              <a:t>a Specific 1000 PV </a:t>
            </a:r>
            <a:r>
              <a:rPr lang="en-US" dirty="0" smtClean="0">
                <a:solidFill>
                  <a:prstClr val="black"/>
                </a:solidFill>
              </a:rPr>
              <a:t>Plan to get them to Star Associate </a:t>
            </a:r>
            <a:r>
              <a:rPr lang="en-US" dirty="0">
                <a:solidFill>
                  <a:prstClr val="black"/>
                </a:solidFill>
              </a:rPr>
              <a:t>… (and then a 2000 </a:t>
            </a:r>
            <a:r>
              <a:rPr lang="en-US" dirty="0" smtClean="0">
                <a:solidFill>
                  <a:prstClr val="black"/>
                </a:solidFill>
              </a:rPr>
              <a:t>PV Plan to Director, and then a plan for Coordinator, </a:t>
            </a:r>
            <a:r>
              <a:rPr lang="en-US" dirty="0" err="1" smtClean="0">
                <a:solidFill>
                  <a:prstClr val="black"/>
                </a:solidFill>
              </a:rPr>
              <a:t>etc</a:t>
            </a:r>
            <a:r>
              <a:rPr lang="en-US" dirty="0" smtClean="0">
                <a:solidFill>
                  <a:prstClr val="black"/>
                </a:solidFill>
              </a:rPr>
              <a:t> )</a:t>
            </a:r>
            <a:r>
              <a:rPr lang="en-US" sz="2400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W</a:t>
            </a:r>
            <a:r>
              <a:rPr lang="en-US" dirty="0" smtClean="0">
                <a:solidFill>
                  <a:prstClr val="black"/>
                </a:solidFill>
              </a:rPr>
              <a:t>e will cover these planning sessions in detail in a later session. </a:t>
            </a:r>
            <a:r>
              <a:rPr lang="en-US" sz="2000" dirty="0" smtClean="0">
                <a:solidFill>
                  <a:prstClr val="black"/>
                </a:solidFill>
              </a:rPr>
              <a:t>    </a:t>
            </a:r>
          </a:p>
          <a:p>
            <a:pPr lvl="0"/>
            <a:r>
              <a:rPr lang="en-US" sz="2000" dirty="0" err="1" smtClean="0">
                <a:solidFill>
                  <a:prstClr val="black"/>
                </a:solidFill>
              </a:rPr>
              <a:t>ashley</a:t>
            </a:r>
            <a:r>
              <a:rPr lang="en-US" sz="2000" dirty="0" smtClean="0">
                <a:solidFill>
                  <a:prstClr val="black"/>
                </a:solidFill>
              </a:rPr>
              <a:t>            </a:t>
            </a:r>
            <a:endParaRPr lang="en-US" sz="2000" dirty="0">
              <a:solidFill>
                <a:prstClr val="black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1" y="3714750"/>
            <a:ext cx="2608789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02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400051"/>
            <a:ext cx="7772400" cy="1754327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Step 4   Launch –</a:t>
            </a:r>
          </a:p>
          <a:p>
            <a:pPr algn="ctr"/>
            <a:r>
              <a:rPr lang="en-US" sz="2000" dirty="0" smtClean="0"/>
              <a:t>You will want to know which activities are most effective for their circle of friends… and begin scheduling immediately </a:t>
            </a:r>
          </a:p>
          <a:p>
            <a:pPr algn="ctr"/>
            <a:r>
              <a:rPr lang="en-US" sz="2000" dirty="0" smtClean="0"/>
              <a:t>(3-way calls, in-home events and Grand Openings, </a:t>
            </a:r>
            <a:r>
              <a:rPr lang="en-US" sz="2000" dirty="0" err="1" smtClean="0"/>
              <a:t>FaceBook</a:t>
            </a:r>
            <a:r>
              <a:rPr lang="en-US" sz="2000" dirty="0" smtClean="0"/>
              <a:t> events, individual appointments, conference calls , area meetings, </a:t>
            </a:r>
            <a:r>
              <a:rPr lang="en-US" sz="2000" dirty="0" err="1" smtClean="0"/>
              <a:t>etc</a:t>
            </a:r>
            <a:r>
              <a:rPr lang="en-US" sz="2000" dirty="0" smtClean="0"/>
              <a:t> )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600" y="2114550"/>
            <a:ext cx="7772400" cy="1200328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Step 5 – Closing with Use.. Share.. Build		</a:t>
            </a:r>
          </a:p>
          <a:p>
            <a:r>
              <a:rPr lang="en-US" sz="2800" dirty="0" smtClean="0"/>
              <a:t> </a:t>
            </a:r>
            <a:r>
              <a:rPr lang="en-US" sz="2000" dirty="0" smtClean="0"/>
              <a:t>and begin the process of  building their customer base and identifying their leaders        </a:t>
            </a:r>
            <a:r>
              <a:rPr lang="en-US" sz="2000" dirty="0" err="1" smtClean="0"/>
              <a:t>ashley</a:t>
            </a:r>
            <a:r>
              <a:rPr lang="en-US" sz="2000" dirty="0" smtClean="0"/>
              <a:t>              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6072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57201"/>
            <a:ext cx="4452770" cy="830997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Setting the Time Line Standards for Our Organization 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04799" y="1314450"/>
            <a:ext cx="8052307" cy="3847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dirty="0" smtClean="0"/>
              <a:t>Regarding the Evaluation Period  -- </a:t>
            </a:r>
          </a:p>
          <a:p>
            <a:r>
              <a:rPr lang="en-US" dirty="0"/>
              <a:t>	</a:t>
            </a:r>
            <a:r>
              <a:rPr lang="en-US" dirty="0" smtClean="0"/>
              <a:t>How long do you want that to typically take?</a:t>
            </a:r>
          </a:p>
          <a:p>
            <a:endParaRPr lang="en-US" sz="1000" dirty="0" smtClean="0"/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Setting up their personal websites, reviewing the First Step Resource Guide, Shaklee University and McDonald Business Leader Guide ,  making their list, scheduling activities, </a:t>
            </a:r>
            <a:r>
              <a:rPr lang="en-US" dirty="0" err="1" smtClean="0"/>
              <a:t>etc</a:t>
            </a:r>
            <a:r>
              <a:rPr lang="en-US" dirty="0" smtClean="0"/>
              <a:t>  … </a:t>
            </a:r>
          </a:p>
          <a:p>
            <a:r>
              <a:rPr lang="en-US" dirty="0"/>
              <a:t>	</a:t>
            </a:r>
            <a:r>
              <a:rPr lang="en-US" dirty="0" smtClean="0"/>
              <a:t>How long before your first planning session?</a:t>
            </a:r>
          </a:p>
          <a:p>
            <a:r>
              <a:rPr lang="en-US" dirty="0" smtClean="0"/>
              <a:t>	Sarah Robbins suggests  48 hours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Once they decide to become a Director …	</a:t>
            </a:r>
          </a:p>
          <a:p>
            <a:r>
              <a:rPr lang="en-US" dirty="0"/>
              <a:t>	</a:t>
            </a:r>
            <a:r>
              <a:rPr lang="en-US" dirty="0" smtClean="0"/>
              <a:t>How long until  the average new business partner  advances to 	Director would 	you like to be the standard in your organization?( 4 to 12 weeks ? )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What is your expectation for the level f activity for the first 30 days?</a:t>
            </a:r>
          </a:p>
          <a:p>
            <a:r>
              <a:rPr lang="en-US" dirty="0"/>
              <a:t>	</a:t>
            </a:r>
            <a:r>
              <a:rPr lang="en-US" dirty="0" smtClean="0"/>
              <a:t>( lots !   More than one event )            </a:t>
            </a:r>
            <a:r>
              <a:rPr lang="en-US" dirty="0" err="1" smtClean="0"/>
              <a:t>ashley</a:t>
            </a:r>
            <a:endParaRPr lang="en-US" dirty="0" smtClean="0"/>
          </a:p>
          <a:p>
            <a:pPr marL="342900" indent="-342900">
              <a:buFont typeface="Arial"/>
              <a:buChar char="•"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1" y="171451"/>
            <a:ext cx="2556933" cy="143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21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0400" y="440267"/>
            <a:ext cx="67225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Francine </a:t>
            </a:r>
            <a:r>
              <a:rPr lang="en-US" sz="2800" dirty="0" err="1" smtClean="0"/>
              <a:t>Roling</a:t>
            </a:r>
            <a:r>
              <a:rPr lang="en-US" sz="2800" dirty="0" smtClean="0"/>
              <a:t>  --  </a:t>
            </a:r>
          </a:p>
          <a:p>
            <a:r>
              <a:rPr lang="en-US" sz="2800" dirty="0" smtClean="0"/>
              <a:t>Report on What Can Happen With a Blitz of Business Presentations and </a:t>
            </a:r>
            <a:r>
              <a:rPr lang="en-US" sz="2800" dirty="0" err="1" smtClean="0"/>
              <a:t>FaceBook</a:t>
            </a:r>
            <a:r>
              <a:rPr lang="en-US" sz="2800" dirty="0" smtClean="0"/>
              <a:t> Events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524935" y="1825262"/>
            <a:ext cx="8383370" cy="3139321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Conducted </a:t>
            </a:r>
            <a:r>
              <a:rPr lang="en-US" dirty="0" err="1" smtClean="0"/>
              <a:t>FaceBook</a:t>
            </a:r>
            <a:r>
              <a:rPr lang="en-US" dirty="0" smtClean="0"/>
              <a:t> Business Opportunity events for2 per week for 2 weeks so far.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Invited 5 people to each event</a:t>
            </a:r>
          </a:p>
          <a:p>
            <a:pPr marL="285750" indent="-285750">
              <a:buFont typeface="Arial"/>
              <a:buChar char="•"/>
            </a:pPr>
            <a:r>
              <a:rPr lang="en-US" dirty="0" err="1" smtClean="0"/>
              <a:t>Richelle</a:t>
            </a:r>
            <a:r>
              <a:rPr lang="en-US" dirty="0" smtClean="0"/>
              <a:t>  attended, expressed interest in follow –up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Sent videos to evaluate from </a:t>
            </a:r>
            <a:r>
              <a:rPr lang="en-US" dirty="0" err="1" smtClean="0"/>
              <a:t>Shaklee.tv</a:t>
            </a:r>
            <a:r>
              <a:rPr lang="en-US" dirty="0" smtClean="0"/>
              <a:t> and  Power of Our Profession ( Better </a:t>
            </a:r>
            <a:r>
              <a:rPr lang="en-US" dirty="0" err="1" smtClean="0"/>
              <a:t>FutureStartsToday.com</a:t>
            </a:r>
            <a:r>
              <a:rPr lang="en-US" dirty="0" smtClean="0"/>
              <a:t> )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Set up 3-way call with </a:t>
            </a:r>
            <a:r>
              <a:rPr lang="en-US" dirty="0" err="1" smtClean="0"/>
              <a:t>upline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Discussed her reasons for gravitating to Shaklee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Had her start a list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Scheduled first events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Purchased Gold Pack</a:t>
            </a:r>
          </a:p>
          <a:p>
            <a:endParaRPr lang="en-US" dirty="0"/>
          </a:p>
        </p:txBody>
      </p:sp>
      <p:pic>
        <p:nvPicPr>
          <p:cNvPr id="4" name="Picture 3" descr="Francine Rol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16581" y="412580"/>
            <a:ext cx="1590542" cy="11929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83830" y="4019413"/>
            <a:ext cx="986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8257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Understanding Benefits of Advancing in Rank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198" y="1063227"/>
            <a:ext cx="5384801" cy="264156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Step 1 – Director</a:t>
            </a:r>
          </a:p>
          <a:p>
            <a:pPr marL="0" indent="0">
              <a:buNone/>
            </a:pPr>
            <a:r>
              <a:rPr lang="en-US" sz="2400" dirty="0" smtClean="0"/>
              <a:t>2000 PV, about 20 customers</a:t>
            </a:r>
          </a:p>
          <a:p>
            <a:pPr marL="0" indent="0">
              <a:buNone/>
            </a:pPr>
            <a:r>
              <a:rPr lang="en-US" sz="2400" dirty="0" smtClean="0"/>
              <a:t>3000 PV to qualify for New Directors Conference </a:t>
            </a:r>
            <a:r>
              <a:rPr lang="en-US" sz="1800" dirty="0" smtClean="0"/>
              <a:t>( 18,000 PV over 6 months first year … OR  48,000 PV any consecutive 12 months after)</a:t>
            </a:r>
          </a:p>
          <a:p>
            <a:pPr marL="0" indent="0">
              <a:buNone/>
            </a:pPr>
            <a:r>
              <a:rPr lang="en-US" sz="2400" dirty="0" smtClean="0"/>
              <a:t>Fast Track clock begins.       </a:t>
            </a:r>
            <a:r>
              <a:rPr lang="en-US" sz="2400" dirty="0" err="1" smtClean="0"/>
              <a:t>lisa</a:t>
            </a:r>
            <a:endParaRPr lang="en-US" sz="2400" dirty="0" smtClean="0"/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5672668" y="963083"/>
            <a:ext cx="3268132" cy="1509184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sz="3200" dirty="0" smtClean="0"/>
              <a:t>YOU</a:t>
            </a:r>
          </a:p>
          <a:p>
            <a:pPr algn="ctr" eaLnBrk="0" hangingPunct="0"/>
            <a:r>
              <a:rPr lang="en-US" sz="3200" dirty="0" smtClean="0"/>
              <a:t>        Director</a:t>
            </a:r>
            <a:endParaRPr lang="en-US" sz="3200" dirty="0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5317065" y="2646368"/>
            <a:ext cx="3623735" cy="2497132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sz="2800" dirty="0" smtClean="0"/>
              <a:t>Director  </a:t>
            </a:r>
            <a:r>
              <a:rPr lang="en-US" sz="2800" dirty="0"/>
              <a:t># </a:t>
            </a:r>
            <a:r>
              <a:rPr lang="en-US" sz="2800" dirty="0" smtClean="0"/>
              <a:t>1</a:t>
            </a:r>
          </a:p>
          <a:p>
            <a:pPr algn="ctr" eaLnBrk="0" hangingPunct="0"/>
            <a:r>
              <a:rPr lang="en-US" sz="2000" dirty="0" smtClean="0"/>
              <a:t>	First Generation                      </a:t>
            </a:r>
          </a:p>
          <a:p>
            <a:pPr algn="ctr" eaLnBrk="0" hangingPunct="0"/>
            <a:r>
              <a:rPr lang="en-US" sz="2000" dirty="0" smtClean="0"/>
              <a:t>6% leadership bonus on 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levels</a:t>
            </a:r>
          </a:p>
          <a:p>
            <a:pPr algn="ctr" eaLnBrk="0" hangingPunct="0"/>
            <a:r>
              <a:rPr lang="en-US" sz="2000" dirty="0" smtClean="0"/>
              <a:t>3% on 2</a:t>
            </a:r>
            <a:r>
              <a:rPr lang="en-US" sz="2000" baseline="30000" dirty="0" smtClean="0"/>
              <a:t>nd</a:t>
            </a:r>
            <a:r>
              <a:rPr lang="en-US" sz="2000" dirty="0" smtClean="0"/>
              <a:t> levels</a:t>
            </a:r>
          </a:p>
          <a:p>
            <a:pPr algn="ctr" eaLnBrk="0" hangingPunct="0"/>
            <a:r>
              <a:rPr lang="en-US" sz="2000" dirty="0" smtClean="0"/>
              <a:t>Car $225 -$250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962617" y="3733110"/>
            <a:ext cx="4185115" cy="1200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/>
              <a:t>Step 2 – Senior </a:t>
            </a:r>
            <a:r>
              <a:rPr lang="en-US" sz="2400" dirty="0" smtClean="0"/>
              <a:t>Director</a:t>
            </a:r>
          </a:p>
          <a:p>
            <a:r>
              <a:rPr lang="en-US" sz="2400" dirty="0" smtClean="0"/>
              <a:t>Maintain  3000 PV</a:t>
            </a:r>
          </a:p>
          <a:p>
            <a:r>
              <a:rPr lang="en-US" sz="2400" dirty="0" smtClean="0"/>
              <a:t>BONUS CAR monthly payment!</a:t>
            </a:r>
          </a:p>
        </p:txBody>
      </p:sp>
      <p:cxnSp>
        <p:nvCxnSpPr>
          <p:cNvPr id="8" name="Straight Connector 7"/>
          <p:cNvCxnSpPr>
            <a:cxnSpLocks noChangeShapeType="1"/>
            <a:stCxn id="6" idx="0"/>
          </p:cNvCxnSpPr>
          <p:nvPr/>
        </p:nvCxnSpPr>
        <p:spPr bwMode="auto">
          <a:xfrm flipV="1">
            <a:off x="7128933" y="2472267"/>
            <a:ext cx="0" cy="174101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5" name="TextBox 14"/>
          <p:cNvSpPr txBox="1"/>
          <p:nvPr/>
        </p:nvSpPr>
        <p:spPr>
          <a:xfrm>
            <a:off x="5774264" y="1625765"/>
            <a:ext cx="123613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Senior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2593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animBg="1"/>
      <p:bldP spid="6" grpId="0" animBg="1"/>
      <p:bldP spid="7" grpId="0" animBg="1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38100" y="2332435"/>
            <a:ext cx="1752600" cy="7715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866900" y="2103835"/>
            <a:ext cx="1752600" cy="10001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3695700" y="1818085"/>
            <a:ext cx="1752600" cy="128587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5524500" y="1532335"/>
            <a:ext cx="1752600" cy="15716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7353300" y="1246585"/>
            <a:ext cx="1752600" cy="185737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0"/>
            <a:ext cx="9144000" cy="690563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457200" y="76201"/>
            <a:ext cx="8305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4000">
                <a:solidFill>
                  <a:schemeClr val="bg1"/>
                </a:solidFill>
                <a:latin typeface="Calibri" charset="0"/>
              </a:rPr>
              <a:t>STARTS AT SENIOR DIRECTOR</a:t>
            </a:r>
            <a:endParaRPr lang="en-US" sz="200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304800" y="1028700"/>
            <a:ext cx="4495800" cy="461665"/>
          </a:xfrm>
          <a:prstGeom prst="rect">
            <a:avLst/>
          </a:prstGeom>
          <a:solidFill>
            <a:srgbClr val="D9A20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>
                <a:latin typeface="Arial Black" charset="0"/>
                <a:cs typeface="MS PGothic" charset="0"/>
              </a:rPr>
              <a:t>CAR VOLUME (CV)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215900" y="3943350"/>
            <a:ext cx="73914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200" b="1" i="1">
                <a:latin typeface="Calibri" charset="0"/>
                <a:cs typeface="MS PGothic" charset="0"/>
              </a:rPr>
              <a:t>CV = Your PGV + up to 2000 for </a:t>
            </a:r>
            <a:br>
              <a:rPr lang="en-US" sz="2200" b="1" i="1">
                <a:latin typeface="Calibri" charset="0"/>
                <a:cs typeface="MS PGothic" charset="0"/>
              </a:rPr>
            </a:br>
            <a:r>
              <a:rPr lang="en-US" sz="2200" b="1" i="1">
                <a:latin typeface="Calibri" charset="0"/>
                <a:cs typeface="MS PGothic" charset="0"/>
              </a:rPr>
              <a:t>Each NEW First Generation Business Leader!</a:t>
            </a:r>
          </a:p>
        </p:txBody>
      </p:sp>
      <p:pic>
        <p:nvPicPr>
          <p:cNvPr id="32779" name="Picture 11" descr="SrDirCoord_greydient_c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714500"/>
            <a:ext cx="4876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19050" y="2000250"/>
            <a:ext cx="12491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Calibri" charset="0"/>
              </a:rPr>
              <a:t>Sr. Director</a:t>
            </a: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1847850" y="1771650"/>
            <a:ext cx="1809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>
                <a:latin typeface="Calibri" charset="0"/>
              </a:rPr>
              <a:t>Sr. Coordinator</a:t>
            </a: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3657600" y="1485900"/>
            <a:ext cx="1809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>
                <a:latin typeface="Calibri" charset="0"/>
              </a:rPr>
              <a:t>Sr. Exec</a:t>
            </a:r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5486400" y="1189435"/>
            <a:ext cx="1809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>
                <a:latin typeface="Calibri" charset="0"/>
              </a:rPr>
              <a:t>Sr. Key</a:t>
            </a:r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7334250" y="914400"/>
            <a:ext cx="1809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>
                <a:latin typeface="Calibri" charset="0"/>
              </a:rPr>
              <a:t>Master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277100" y="4152900"/>
            <a:ext cx="880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lisa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944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0842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Fast Track Clock Starts When Becoming Director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200149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6 months to qualify for first pay-out		Director to Senior Director 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						</a:t>
            </a:r>
            <a:r>
              <a:rPr lang="en-US" sz="3600" dirty="0" smtClean="0"/>
              <a:t>$1000 !</a:t>
            </a:r>
            <a:r>
              <a:rPr lang="en-US" sz="2000" dirty="0" smtClean="0"/>
              <a:t>	</a:t>
            </a:r>
            <a:r>
              <a:rPr lang="en-US" sz="1600" dirty="0" err="1" smtClean="0"/>
              <a:t>becky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2641600"/>
            <a:ext cx="8318500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9 months after becoming Director  			Senior Director to Coordinator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						</a:t>
            </a:r>
            <a:r>
              <a:rPr lang="en-US" sz="3600" dirty="0" smtClean="0"/>
              <a:t>$3000 !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3975100"/>
            <a:ext cx="8229600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12 months after becoming Director		  Coordinator to Senior Coordinator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		</a:t>
            </a:r>
            <a:r>
              <a:rPr lang="en-US" sz="3600" dirty="0" smtClean="0"/>
              <a:t>				$5000 !</a:t>
            </a:r>
            <a:r>
              <a:rPr lang="en-US" sz="2000" dirty="0" smtClean="0"/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3059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-416_2015_OppPres_p3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2873" y="0"/>
            <a:ext cx="9130473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44534" y="254001"/>
            <a:ext cx="3793066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It’s never too late to participate …</a:t>
            </a:r>
          </a:p>
          <a:p>
            <a:r>
              <a:rPr lang="en-US" dirty="0" err="1" smtClean="0"/>
              <a:t>Upline</a:t>
            </a:r>
            <a:r>
              <a:rPr lang="en-US" dirty="0" smtClean="0"/>
              <a:t> receives half the Fast Track bonus in </a:t>
            </a:r>
            <a:r>
              <a:rPr lang="en-US" dirty="0"/>
              <a:t>M</a:t>
            </a:r>
            <a:r>
              <a:rPr lang="en-US" dirty="0" smtClean="0"/>
              <a:t>atching </a:t>
            </a:r>
            <a:r>
              <a:rPr lang="en-US" dirty="0"/>
              <a:t>B</a:t>
            </a:r>
            <a:r>
              <a:rPr lang="en-US" dirty="0" smtClean="0"/>
              <a:t>onus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22996" y="3945435"/>
            <a:ext cx="86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90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558800" y="287867"/>
            <a:ext cx="8178799" cy="427699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/>
              <a:t>Next – Coordinator – </a:t>
            </a:r>
            <a:r>
              <a:rPr lang="en-US" sz="2800" dirty="0" smtClean="0"/>
              <a:t>2 First Generation Directors</a:t>
            </a:r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4308666" y="836249"/>
            <a:ext cx="1828800" cy="880533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en-US" sz="3600" dirty="0" smtClean="0"/>
              <a:t> YOU</a:t>
            </a:r>
            <a:endParaRPr lang="en-US" sz="3600" dirty="0"/>
          </a:p>
        </p:txBody>
      </p:sp>
      <p:sp>
        <p:nvSpPr>
          <p:cNvPr id="10244" name="Oval 4"/>
          <p:cNvSpPr>
            <a:spLocks noChangeArrowheads="1"/>
          </p:cNvSpPr>
          <p:nvPr/>
        </p:nvSpPr>
        <p:spPr bwMode="auto">
          <a:xfrm>
            <a:off x="5765799" y="1767582"/>
            <a:ext cx="2971800" cy="87841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en-US" sz="2800" dirty="0"/>
              <a:t>Director # </a:t>
            </a:r>
            <a:r>
              <a:rPr lang="en-US" sz="2800" dirty="0" smtClean="0"/>
              <a:t>2</a:t>
            </a:r>
            <a:endParaRPr lang="en-US" sz="2800" dirty="0"/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118532" y="1121833"/>
            <a:ext cx="4351867" cy="1756834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en-US" sz="2800" dirty="0"/>
              <a:t>Director  # </a:t>
            </a:r>
            <a:r>
              <a:rPr lang="en-US" sz="2800" dirty="0" smtClean="0"/>
              <a:t>1</a:t>
            </a:r>
          </a:p>
          <a:p>
            <a:pPr eaLnBrk="0" hangingPunct="0"/>
            <a:r>
              <a:rPr lang="en-US" dirty="0" smtClean="0"/>
              <a:t>6% leadership bonus 1</a:t>
            </a:r>
            <a:r>
              <a:rPr lang="en-US" baseline="30000" dirty="0" smtClean="0"/>
              <a:t>st</a:t>
            </a:r>
            <a:r>
              <a:rPr lang="en-US" dirty="0" smtClean="0"/>
              <a:t> levels</a:t>
            </a:r>
          </a:p>
          <a:p>
            <a:pPr eaLnBrk="0" hangingPunct="0"/>
            <a:r>
              <a:rPr lang="en-US" sz="2800" b="1" dirty="0" smtClean="0">
                <a:solidFill>
                  <a:srgbClr val="FF0000"/>
                </a:solidFill>
              </a:rPr>
              <a:t>4 </a:t>
            </a:r>
            <a:r>
              <a:rPr lang="en-US" sz="2000" b="1" dirty="0" smtClean="0">
                <a:solidFill>
                  <a:srgbClr val="FF0000"/>
                </a:solidFill>
              </a:rPr>
              <a:t>% bonus on 2</a:t>
            </a:r>
            <a:r>
              <a:rPr lang="en-US" sz="2000" b="1" baseline="30000" dirty="0" smtClean="0">
                <a:solidFill>
                  <a:srgbClr val="FF0000"/>
                </a:solidFill>
              </a:rPr>
              <a:t>nd</a:t>
            </a:r>
            <a:r>
              <a:rPr lang="en-US" sz="2000" b="1" dirty="0" smtClean="0">
                <a:solidFill>
                  <a:srgbClr val="FF0000"/>
                </a:solidFill>
              </a:rPr>
              <a:t> levels          </a:t>
            </a:r>
            <a:r>
              <a:rPr lang="en-US" sz="2800" dirty="0" smtClean="0"/>
              <a:t>	</a:t>
            </a:r>
            <a:endParaRPr lang="en-US" sz="2800" dirty="0"/>
          </a:p>
        </p:txBody>
      </p:sp>
      <p:cxnSp>
        <p:nvCxnSpPr>
          <p:cNvPr id="10246" name="Straight Connector 7"/>
          <p:cNvCxnSpPr>
            <a:cxnSpLocks noChangeShapeType="1"/>
            <a:stCxn id="10245" idx="7"/>
            <a:endCxn id="10243" idx="3"/>
          </p:cNvCxnSpPr>
          <p:nvPr/>
        </p:nvCxnSpPr>
        <p:spPr bwMode="auto">
          <a:xfrm>
            <a:off x="3833083" y="1379115"/>
            <a:ext cx="743405" cy="208716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47" name="Straight Connector 9"/>
          <p:cNvCxnSpPr>
            <a:cxnSpLocks noChangeShapeType="1"/>
            <a:stCxn id="10244" idx="1"/>
            <a:endCxn id="10243" idx="5"/>
          </p:cNvCxnSpPr>
          <p:nvPr/>
        </p:nvCxnSpPr>
        <p:spPr bwMode="auto">
          <a:xfrm flipH="1" flipV="1">
            <a:off x="5869644" y="1587831"/>
            <a:ext cx="331365" cy="30839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6" name="TextBox 25"/>
          <p:cNvSpPr txBox="1"/>
          <p:nvPr/>
        </p:nvSpPr>
        <p:spPr>
          <a:xfrm>
            <a:off x="558800" y="3150982"/>
            <a:ext cx="6146800" cy="1631216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 dirty="0" smtClean="0"/>
              <a:t>Benefits of Coordinator</a:t>
            </a:r>
          </a:p>
          <a:p>
            <a:pPr marL="342900" indent="-342900" eaLnBrk="0" hangingPunct="0">
              <a:buFont typeface="Arial"/>
              <a:buChar char="•"/>
              <a:defRPr/>
            </a:pPr>
            <a:r>
              <a:rPr lang="en-US" sz="2000" dirty="0" smtClean="0"/>
              <a:t>Leadership bonus  6% on first generation Directors</a:t>
            </a:r>
          </a:p>
          <a:p>
            <a:pPr marL="342900" indent="-342900" eaLnBrk="0" hangingPunct="0">
              <a:buFont typeface="Arial"/>
              <a:buChar char="•"/>
              <a:defRPr/>
            </a:pPr>
            <a:r>
              <a:rPr lang="en-US" sz="2000" dirty="0" smtClean="0"/>
              <a:t>Add now 4% on second generation Directors</a:t>
            </a:r>
          </a:p>
          <a:p>
            <a:pPr marL="571500" indent="-571500" eaLnBrk="0" hangingPunct="0">
              <a:buFont typeface="Arial"/>
              <a:buChar char="•"/>
              <a:defRPr/>
            </a:pPr>
            <a:r>
              <a:rPr lang="en-US" sz="2000" dirty="0" smtClean="0"/>
              <a:t>Eligible to qualify for DREAM TRIP</a:t>
            </a:r>
          </a:p>
          <a:p>
            <a:pPr marL="571500" indent="-571500" eaLnBrk="0" hangingPunct="0">
              <a:buFont typeface="Arial"/>
              <a:buChar char="•"/>
              <a:defRPr/>
            </a:pPr>
            <a:r>
              <a:rPr lang="en-US" sz="2000" dirty="0" smtClean="0"/>
              <a:t>Income $21, 300 ( Shaklee average)</a:t>
            </a:r>
            <a:endParaRPr 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6993466" y="3150982"/>
            <a:ext cx="1828800" cy="17543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Fast Track Bonus $3000 when achieved within first 12 months after becoming Director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61728" y="1379115"/>
            <a:ext cx="1082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Ashley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33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10245" grpId="0" animBg="1"/>
      <p:bldP spid="2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0501" r="-100501"/>
          <a:stretch>
            <a:fillRect/>
          </a:stretch>
        </p:blipFill>
        <p:spPr>
          <a:xfrm>
            <a:off x="1" y="134722"/>
            <a:ext cx="13602962" cy="5008777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812404"/>
            <a:ext cx="3006072" cy="396061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From New Director Jen Kelly, a full-time teacher </a:t>
            </a:r>
            <a:br>
              <a:rPr lang="en-US" sz="2000" dirty="0" smtClean="0"/>
            </a:br>
            <a:r>
              <a:rPr lang="en-US" sz="2000" dirty="0" smtClean="0"/>
              <a:t>She prepared these Earth Day gifts to give each teacher in her school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941294" y="4282888"/>
            <a:ext cx="622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Barb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43757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270933" y="314060"/>
            <a:ext cx="8703734" cy="427699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800" dirty="0" smtClean="0"/>
              <a:t>Next – Senior Coordinator --10,000 OV </a:t>
            </a:r>
            <a:r>
              <a:rPr lang="en-US" sz="2000" dirty="0" smtClean="0"/>
              <a:t>( your PV + all Directors PV)</a:t>
            </a:r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3505200" y="914400"/>
            <a:ext cx="1828800" cy="1024392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en-US" sz="3600" dirty="0" smtClean="0"/>
              <a:t> YOU</a:t>
            </a:r>
            <a:endParaRPr lang="en-US" sz="3600" dirty="0"/>
          </a:p>
        </p:txBody>
      </p:sp>
      <p:sp>
        <p:nvSpPr>
          <p:cNvPr id="10244" name="Oval 4"/>
          <p:cNvSpPr>
            <a:spLocks noChangeArrowheads="1"/>
          </p:cNvSpPr>
          <p:nvPr/>
        </p:nvSpPr>
        <p:spPr bwMode="auto">
          <a:xfrm>
            <a:off x="5334001" y="1456267"/>
            <a:ext cx="3810000" cy="1564217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en-US" sz="2800" dirty="0"/>
              <a:t>Director # </a:t>
            </a:r>
            <a:r>
              <a:rPr lang="en-US" sz="2800" dirty="0" smtClean="0"/>
              <a:t>2</a:t>
            </a:r>
          </a:p>
          <a:p>
            <a:pPr eaLnBrk="0" hangingPunct="0"/>
            <a:r>
              <a:rPr lang="en-US" dirty="0" smtClean="0"/>
              <a:t>6% plus 2% infinity bonus</a:t>
            </a:r>
          </a:p>
          <a:p>
            <a:pPr eaLnBrk="0" hangingPunct="0"/>
            <a:r>
              <a:rPr lang="en-US" dirty="0" smtClean="0"/>
              <a:t>5% plus 2% infinity bonus</a:t>
            </a:r>
            <a:endParaRPr lang="en-US" dirty="0"/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270933" y="1591733"/>
            <a:ext cx="4131734" cy="1615586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en-US" sz="2800" dirty="0"/>
              <a:t>Director  # </a:t>
            </a:r>
            <a:r>
              <a:rPr lang="en-US" sz="2800" dirty="0" smtClean="0"/>
              <a:t>1</a:t>
            </a:r>
          </a:p>
          <a:p>
            <a:pPr eaLnBrk="0" hangingPunct="0"/>
            <a:r>
              <a:rPr lang="en-US" dirty="0" smtClean="0"/>
              <a:t>6% plus 2% infinity bonus </a:t>
            </a:r>
          </a:p>
          <a:p>
            <a:pPr eaLnBrk="0" hangingPunct="0"/>
            <a:r>
              <a:rPr lang="en-US" sz="2000" b="1" dirty="0" smtClean="0">
                <a:solidFill>
                  <a:srgbClr val="FF0000"/>
                </a:solidFill>
              </a:rPr>
              <a:t>5% plus 2% infinity bonus         </a:t>
            </a:r>
            <a:r>
              <a:rPr lang="en-US" sz="2800" dirty="0" smtClean="0"/>
              <a:t>	</a:t>
            </a:r>
            <a:endParaRPr lang="en-US" sz="2800" dirty="0"/>
          </a:p>
        </p:txBody>
      </p:sp>
      <p:cxnSp>
        <p:nvCxnSpPr>
          <p:cNvPr id="10246" name="Straight Connector 7"/>
          <p:cNvCxnSpPr>
            <a:cxnSpLocks noChangeShapeType="1"/>
            <a:stCxn id="10245" idx="7"/>
            <a:endCxn id="10243" idx="3"/>
          </p:cNvCxnSpPr>
          <p:nvPr/>
        </p:nvCxnSpPr>
        <p:spPr bwMode="auto">
          <a:xfrm flipH="1" flipV="1">
            <a:off x="3773022" y="1788773"/>
            <a:ext cx="24567" cy="3955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47" name="Straight Connector 9"/>
          <p:cNvCxnSpPr>
            <a:cxnSpLocks noChangeShapeType="1"/>
            <a:stCxn id="10244" idx="1"/>
            <a:endCxn id="10243" idx="5"/>
          </p:cNvCxnSpPr>
          <p:nvPr/>
        </p:nvCxnSpPr>
        <p:spPr bwMode="auto">
          <a:xfrm flipH="1">
            <a:off x="5066178" y="1685341"/>
            <a:ext cx="825785" cy="10343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0248" name="Oval 17"/>
          <p:cNvSpPr>
            <a:spLocks noChangeArrowheads="1"/>
          </p:cNvSpPr>
          <p:nvPr/>
        </p:nvSpPr>
        <p:spPr bwMode="auto">
          <a:xfrm>
            <a:off x="495300" y="3602568"/>
            <a:ext cx="1447800" cy="971550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10249" name="Oval 18"/>
          <p:cNvSpPr>
            <a:spLocks noChangeArrowheads="1"/>
          </p:cNvSpPr>
          <p:nvPr/>
        </p:nvSpPr>
        <p:spPr bwMode="auto">
          <a:xfrm>
            <a:off x="7048500" y="3649134"/>
            <a:ext cx="1295400" cy="742950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cxnSp>
        <p:nvCxnSpPr>
          <p:cNvPr id="10250" name="Straight Connector 21"/>
          <p:cNvCxnSpPr>
            <a:cxnSpLocks noChangeShapeType="1"/>
            <a:endCxn id="10248" idx="0"/>
          </p:cNvCxnSpPr>
          <p:nvPr/>
        </p:nvCxnSpPr>
        <p:spPr bwMode="auto">
          <a:xfrm rot="5400000">
            <a:off x="1076325" y="3345393"/>
            <a:ext cx="400050" cy="114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51" name="Straight Connector 24"/>
          <p:cNvCxnSpPr>
            <a:cxnSpLocks noChangeShapeType="1"/>
            <a:stCxn id="10244" idx="4"/>
            <a:endCxn id="10249" idx="0"/>
          </p:cNvCxnSpPr>
          <p:nvPr/>
        </p:nvCxnSpPr>
        <p:spPr bwMode="auto">
          <a:xfrm>
            <a:off x="7239001" y="3020484"/>
            <a:ext cx="457199" cy="6286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6" name="TextBox 25"/>
          <p:cNvSpPr txBox="1"/>
          <p:nvPr/>
        </p:nvSpPr>
        <p:spPr>
          <a:xfrm>
            <a:off x="2421466" y="3487243"/>
            <a:ext cx="4491567" cy="1323439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 dirty="0" smtClean="0"/>
              <a:t>Infinity Bonus Begins</a:t>
            </a:r>
          </a:p>
          <a:p>
            <a:pPr eaLnBrk="0" hangingPunct="0">
              <a:defRPr/>
            </a:pPr>
            <a:r>
              <a:rPr lang="en-US" sz="2000" dirty="0" smtClean="0"/>
              <a:t>2% to infinity .. All </a:t>
            </a:r>
            <a:r>
              <a:rPr lang="en-US" sz="2000" dirty="0" err="1" smtClean="0"/>
              <a:t>downline</a:t>
            </a:r>
            <a:r>
              <a:rPr lang="en-US" sz="2000" dirty="0" smtClean="0"/>
              <a:t> generations</a:t>
            </a:r>
          </a:p>
          <a:p>
            <a:pPr eaLnBrk="0" hangingPunct="0">
              <a:defRPr/>
            </a:pPr>
            <a:r>
              <a:rPr lang="en-US" sz="2000" dirty="0" smtClean="0"/>
              <a:t>Car payment increases to $325 to $375</a:t>
            </a:r>
          </a:p>
          <a:p>
            <a:pPr eaLnBrk="0" hangingPunct="0">
              <a:defRPr/>
            </a:pPr>
            <a:r>
              <a:rPr lang="en-US" sz="2000" dirty="0" smtClean="0"/>
              <a:t>Income $34,666 ( average ) 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8343899" y="731349"/>
            <a:ext cx="1334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5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495300" y="314060"/>
            <a:ext cx="7693025" cy="427699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/>
              <a:t>How to Build 10,000 OV</a:t>
            </a:r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3505200" y="914400"/>
            <a:ext cx="2057400" cy="1200150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en-US" sz="3600" dirty="0" smtClean="0"/>
              <a:t>  YOU</a:t>
            </a:r>
          </a:p>
          <a:p>
            <a:pPr eaLnBrk="0" hangingPunct="0"/>
            <a:r>
              <a:rPr lang="en-US" sz="2400" dirty="0" smtClean="0"/>
              <a:t>PGV 5000</a:t>
            </a:r>
            <a:endParaRPr lang="en-US" sz="2400" dirty="0"/>
          </a:p>
        </p:txBody>
      </p:sp>
      <p:sp>
        <p:nvSpPr>
          <p:cNvPr id="10244" name="Oval 4"/>
          <p:cNvSpPr>
            <a:spLocks noChangeArrowheads="1"/>
          </p:cNvSpPr>
          <p:nvPr/>
        </p:nvSpPr>
        <p:spPr bwMode="auto">
          <a:xfrm>
            <a:off x="5825067" y="961435"/>
            <a:ext cx="3144543" cy="2086566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sz="2800" dirty="0"/>
              <a:t>Director # </a:t>
            </a:r>
            <a:r>
              <a:rPr lang="en-US" sz="2800" dirty="0" smtClean="0"/>
              <a:t>2</a:t>
            </a:r>
            <a:r>
              <a:rPr lang="en-US" sz="2000" dirty="0" smtClean="0"/>
              <a:t> 3000 PGV to qualify for New Directors Conference</a:t>
            </a:r>
            <a:endParaRPr lang="en-US" sz="2000" dirty="0"/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495300" y="1642533"/>
            <a:ext cx="3048000" cy="1164736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en-US" sz="2800" dirty="0"/>
              <a:t>Director  # 1          </a:t>
            </a:r>
            <a:r>
              <a:rPr lang="en-US" sz="2800" dirty="0" smtClean="0"/>
              <a:t>	</a:t>
            </a:r>
            <a:r>
              <a:rPr lang="en-US" sz="2000" dirty="0" smtClean="0"/>
              <a:t>2000 PGV</a:t>
            </a:r>
            <a:endParaRPr lang="en-US" sz="2800" dirty="0"/>
          </a:p>
        </p:txBody>
      </p:sp>
      <p:cxnSp>
        <p:nvCxnSpPr>
          <p:cNvPr id="10246" name="Straight Connector 7"/>
          <p:cNvCxnSpPr>
            <a:cxnSpLocks noChangeShapeType="1"/>
            <a:stCxn id="10245" idx="7"/>
            <a:endCxn id="10243" idx="3"/>
          </p:cNvCxnSpPr>
          <p:nvPr/>
        </p:nvCxnSpPr>
        <p:spPr bwMode="auto">
          <a:xfrm>
            <a:off x="3096931" y="1813105"/>
            <a:ext cx="709568" cy="1256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47" name="Straight Connector 9"/>
          <p:cNvCxnSpPr>
            <a:cxnSpLocks noChangeShapeType="1"/>
            <a:stCxn id="10244" idx="1"/>
            <a:endCxn id="10243" idx="5"/>
          </p:cNvCxnSpPr>
          <p:nvPr/>
        </p:nvCxnSpPr>
        <p:spPr bwMode="auto">
          <a:xfrm flipH="1">
            <a:off x="5261301" y="1267006"/>
            <a:ext cx="1024274" cy="671786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0248" name="Oval 17"/>
          <p:cNvSpPr>
            <a:spLocks noChangeArrowheads="1"/>
          </p:cNvSpPr>
          <p:nvPr/>
        </p:nvSpPr>
        <p:spPr bwMode="auto">
          <a:xfrm>
            <a:off x="-1" y="3207318"/>
            <a:ext cx="2421467" cy="118476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Generation</a:t>
            </a:r>
          </a:p>
          <a:p>
            <a:pPr algn="ctr" eaLnBrk="0" hangingPunct="0"/>
            <a:r>
              <a:rPr lang="en-US" dirty="0" smtClean="0"/>
              <a:t>Director </a:t>
            </a:r>
          </a:p>
          <a:p>
            <a:pPr algn="ctr" eaLnBrk="0" hangingPunct="0"/>
            <a:r>
              <a:rPr lang="en-US" dirty="0" smtClean="0"/>
              <a:t>2000 PGV</a:t>
            </a:r>
            <a:endParaRPr lang="en-US" dirty="0"/>
          </a:p>
        </p:txBody>
      </p:sp>
      <p:cxnSp>
        <p:nvCxnSpPr>
          <p:cNvPr id="10250" name="Straight Connector 21"/>
          <p:cNvCxnSpPr>
            <a:cxnSpLocks noChangeShapeType="1"/>
            <a:endCxn id="10248" idx="0"/>
          </p:cNvCxnSpPr>
          <p:nvPr/>
        </p:nvCxnSpPr>
        <p:spPr bwMode="auto">
          <a:xfrm flipH="1">
            <a:off x="1210733" y="2807269"/>
            <a:ext cx="313268" cy="400049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6" name="TextBox 25"/>
          <p:cNvSpPr txBox="1"/>
          <p:nvPr/>
        </p:nvSpPr>
        <p:spPr>
          <a:xfrm>
            <a:off x="2556933" y="3207319"/>
            <a:ext cx="411480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400" dirty="0" smtClean="0">
                <a:cs typeface="+mn-cs"/>
              </a:rPr>
              <a:t>Create A System for Educating Customers About the Products</a:t>
            </a:r>
            <a:endParaRPr lang="en-US" sz="2400" dirty="0"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6933" y="4175551"/>
            <a:ext cx="411480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Create a System for Identifying and Building Directors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7542236" y="3207319"/>
            <a:ext cx="1427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lisa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25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9733" y="205979"/>
            <a:ext cx="5503333" cy="85725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 smtClean="0"/>
              <a:t>Personal Group Volume Bonus </a:t>
            </a:r>
            <a:br>
              <a:rPr lang="en-US" sz="2800" dirty="0" smtClean="0"/>
            </a:br>
            <a:r>
              <a:rPr lang="en-US" sz="2800" dirty="0" smtClean="0"/>
              <a:t>You and Your Customers &amp; Distributors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134" y="205979"/>
            <a:ext cx="2912532" cy="203557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250 PV  X  4%  =	 $10</a:t>
            </a:r>
          </a:p>
          <a:p>
            <a:pPr marL="0" indent="0">
              <a:buNone/>
            </a:pPr>
            <a:r>
              <a:rPr lang="en-US" sz="2000" dirty="0" smtClean="0"/>
              <a:t>500 PV  X  8%  = 	 $40</a:t>
            </a:r>
          </a:p>
          <a:p>
            <a:pPr marL="0" indent="0">
              <a:buNone/>
            </a:pPr>
            <a:r>
              <a:rPr lang="en-US" sz="2000" dirty="0" smtClean="0"/>
              <a:t>1000 PV X  12% = $120</a:t>
            </a:r>
          </a:p>
          <a:p>
            <a:pPr marL="0" indent="0">
              <a:buNone/>
            </a:pPr>
            <a:r>
              <a:rPr lang="en-US" sz="2000" dirty="0" smtClean="0"/>
              <a:t>1500 PV X   14% = $210</a:t>
            </a:r>
          </a:p>
          <a:p>
            <a:pPr marL="0" indent="0">
              <a:buNone/>
            </a:pPr>
            <a:r>
              <a:rPr lang="en-US" sz="2000" dirty="0" smtClean="0"/>
              <a:t>2000 PV X   20% = $400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131733" y="1572684"/>
            <a:ext cx="4741333" cy="28623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Goal – to build a solid stable PV base</a:t>
            </a:r>
          </a:p>
          <a:p>
            <a:r>
              <a:rPr lang="en-US" sz="2400" dirty="0" smtClean="0"/>
              <a:t>Achieve this by sponsoring new members on a regular basis AND encourage customers to progress up the bonus schedule though your customer development system </a:t>
            </a:r>
          </a:p>
          <a:p>
            <a:r>
              <a:rPr lang="en-US" dirty="0" smtClean="0"/>
              <a:t>(  New Member Appointments, customer 	incentives &amp; education, </a:t>
            </a:r>
            <a:r>
              <a:rPr lang="en-US" dirty="0" err="1" smtClean="0"/>
              <a:t>etc</a:t>
            </a:r>
            <a:r>
              <a:rPr lang="en-US" dirty="0" smtClean="0"/>
              <a:t> )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1" y="2253737"/>
            <a:ext cx="414866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/>
              <a:t>Customer  -- Member</a:t>
            </a:r>
            <a:endParaRPr lang="en-US" sz="2400" dirty="0"/>
          </a:p>
          <a:p>
            <a:pPr marL="342900" indent="-342900">
              <a:buFont typeface="Arial"/>
              <a:buChar char="•"/>
            </a:pPr>
            <a:r>
              <a:rPr lang="en-US" sz="2400" b="1" dirty="0"/>
              <a:t>Referral Member </a:t>
            </a:r>
            <a:r>
              <a:rPr lang="en-US" sz="2400" dirty="0"/>
              <a:t>– </a:t>
            </a:r>
            <a:r>
              <a:rPr lang="en-US" sz="2400" dirty="0" smtClean="0"/>
              <a:t>			to</a:t>
            </a:r>
            <a:r>
              <a:rPr lang="en-US" sz="2400" dirty="0"/>
              <a:t> </a:t>
            </a:r>
            <a:r>
              <a:rPr lang="en-US" sz="2400" dirty="0" smtClean="0"/>
              <a:t>receive </a:t>
            </a:r>
            <a:r>
              <a:rPr lang="en-US" sz="2400" dirty="0"/>
              <a:t>a benefit …</a:t>
            </a:r>
          </a:p>
          <a:p>
            <a:r>
              <a:rPr lang="en-US" sz="2400" dirty="0" smtClean="0"/>
              <a:t>	Free </a:t>
            </a:r>
            <a:r>
              <a:rPr lang="en-US" sz="2400" dirty="0"/>
              <a:t>product, free shipping, 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/>
              <a:t>Casual Distributor</a:t>
            </a:r>
            <a:r>
              <a:rPr lang="en-US" sz="2400" dirty="0"/>
              <a:t> – </a:t>
            </a:r>
          </a:p>
          <a:p>
            <a:pPr marL="342900" indent="-342900">
              <a:buFont typeface="Arial"/>
              <a:buChar char="•"/>
            </a:pPr>
            <a:r>
              <a:rPr lang="en-US" sz="2400" b="1" dirty="0"/>
              <a:t>Committed Distributor and Business Partner </a:t>
            </a:r>
          </a:p>
          <a:p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965025" y="4599800"/>
            <a:ext cx="1462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Lisa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6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99417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Developing Business Leaders Requires SINGLE FOCUS</a:t>
            </a:r>
            <a:br>
              <a:rPr lang="en-US" sz="2400" dirty="0" smtClean="0"/>
            </a:br>
            <a:r>
              <a:rPr lang="en-US" sz="2400" dirty="0" smtClean="0"/>
              <a:t>This is  Pam Cary’s Goal Board </a:t>
            </a:r>
            <a:endParaRPr lang="en-US" sz="2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6164" r="-106164"/>
          <a:stretch>
            <a:fillRect/>
          </a:stretch>
        </p:blipFill>
        <p:spPr>
          <a:xfrm>
            <a:off x="457200" y="1335617"/>
            <a:ext cx="8229600" cy="3625849"/>
          </a:xfrm>
        </p:spPr>
      </p:pic>
      <p:sp>
        <p:nvSpPr>
          <p:cNvPr id="3" name="TextBox 2"/>
          <p:cNvSpPr txBox="1"/>
          <p:nvPr/>
        </p:nvSpPr>
        <p:spPr>
          <a:xfrm>
            <a:off x="7561476" y="3772220"/>
            <a:ext cx="1582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jo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5604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769617" y="3906943"/>
            <a:ext cx="1577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barb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88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459979"/>
            <a:ext cx="8229600" cy="4388643"/>
          </a:xfrm>
        </p:spPr>
        <p:txBody>
          <a:bodyPr>
            <a:normAutofit lnSpcReduction="10000"/>
          </a:bodyPr>
          <a:lstStyle/>
          <a:p>
            <a:pPr marL="203200" indent="0" algn="ctr">
              <a:buNone/>
            </a:pPr>
            <a:r>
              <a:rPr lang="en-US" dirty="0" smtClean="0"/>
              <a:t>Associate with people who inspire </a:t>
            </a:r>
            <a:r>
              <a:rPr lang="en-US" dirty="0" smtClean="0">
                <a:solidFill>
                  <a:srgbClr val="FF0000"/>
                </a:solidFill>
              </a:rPr>
              <a:t>us.</a:t>
            </a:r>
            <a:r>
              <a:rPr lang="en-US" dirty="0" smtClean="0"/>
              <a:t>..</a:t>
            </a:r>
          </a:p>
          <a:p>
            <a:pPr marL="203200" indent="0" algn="ctr">
              <a:buNone/>
            </a:pPr>
            <a:r>
              <a:rPr lang="en-US" dirty="0" smtClean="0"/>
              <a:t>Who challenge </a:t>
            </a:r>
            <a:r>
              <a:rPr lang="en-US" dirty="0" smtClean="0">
                <a:solidFill>
                  <a:srgbClr val="FF0000"/>
                </a:solidFill>
              </a:rPr>
              <a:t>us</a:t>
            </a:r>
            <a:r>
              <a:rPr lang="en-US" dirty="0" smtClean="0"/>
              <a:t> to rise higher…</a:t>
            </a:r>
          </a:p>
          <a:p>
            <a:pPr marL="203200" indent="0" algn="ctr">
              <a:buNone/>
            </a:pPr>
            <a:r>
              <a:rPr lang="en-US" dirty="0" smtClean="0"/>
              <a:t>People who make </a:t>
            </a:r>
            <a:r>
              <a:rPr lang="en-US" dirty="0" smtClean="0">
                <a:solidFill>
                  <a:srgbClr val="FF0000"/>
                </a:solidFill>
              </a:rPr>
              <a:t>us</a:t>
            </a:r>
            <a:r>
              <a:rPr lang="en-US" dirty="0" smtClean="0"/>
              <a:t> better.</a:t>
            </a:r>
          </a:p>
          <a:p>
            <a:pPr marL="203200" indent="0" algn="ctr">
              <a:buNone/>
            </a:pPr>
            <a:endParaRPr lang="en-US" sz="1000" dirty="0"/>
          </a:p>
          <a:p>
            <a:pPr marL="203200" indent="0" algn="ctr">
              <a:buNone/>
            </a:pPr>
            <a:r>
              <a:rPr lang="en-US" dirty="0" smtClean="0"/>
              <a:t>Be careful not to waste time with people who are not adding to our growth …</a:t>
            </a:r>
          </a:p>
          <a:p>
            <a:pPr marL="20320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Our</a:t>
            </a:r>
            <a:r>
              <a:rPr lang="en-US" dirty="0" smtClean="0"/>
              <a:t> destiny is too important .. And </a:t>
            </a:r>
            <a:r>
              <a:rPr lang="en-US" dirty="0" smtClean="0">
                <a:solidFill>
                  <a:srgbClr val="FF0000"/>
                </a:solidFill>
              </a:rPr>
              <a:t>our</a:t>
            </a:r>
            <a:r>
              <a:rPr lang="en-US" dirty="0" smtClean="0"/>
              <a:t> time too fleeting.</a:t>
            </a:r>
          </a:p>
          <a:p>
            <a:pPr marL="203200" indent="0" algn="ctr">
              <a:buNone/>
            </a:pPr>
            <a:r>
              <a:rPr lang="en-US" sz="2000" dirty="0" smtClean="0"/>
              <a:t>Joel Osteen with editing from Barb Lagoni          barb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579007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rcRect t="23497" b="23497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3527" y="475424"/>
            <a:ext cx="3020743" cy="857250"/>
          </a:xfrm>
          <a:solidFill>
            <a:srgbClr val="FEFFCB"/>
          </a:solidFill>
        </p:spPr>
        <p:txBody>
          <a:bodyPr>
            <a:normAutofit/>
          </a:bodyPr>
          <a:lstStyle/>
          <a:p>
            <a:r>
              <a:rPr lang="en-US" sz="2800" dirty="0" smtClean="0"/>
              <a:t>Action Steps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3527" y="1486642"/>
            <a:ext cx="7484533" cy="2805222"/>
          </a:xfrm>
          <a:solidFill>
            <a:srgbClr val="FEFFCB"/>
          </a:solidFill>
        </p:spPr>
        <p:txBody>
          <a:bodyPr>
            <a:normAutofit/>
          </a:bodyPr>
          <a:lstStyle/>
          <a:p>
            <a:r>
              <a:rPr lang="en-US" sz="2400" dirty="0" smtClean="0"/>
              <a:t>Continue to create our customer education and servicing system</a:t>
            </a:r>
          </a:p>
          <a:p>
            <a:r>
              <a:rPr lang="en-US" sz="2400" dirty="0" smtClean="0"/>
              <a:t>Know what materials we will offer people in the evaluation period of their starting a Shaklee business.</a:t>
            </a:r>
            <a:endParaRPr lang="en-US" sz="2400" dirty="0"/>
          </a:p>
          <a:p>
            <a:r>
              <a:rPr lang="en-US" sz="2400" dirty="0" smtClean="0"/>
              <a:t>Play with the numbers.. And the ranks.. To begin to project what income is possible for you.</a:t>
            </a:r>
          </a:p>
          <a:p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354671" y="380232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3688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3"/>
          <p:cNvPicPr>
            <a:picLocks noChangeAspect="1"/>
          </p:cNvPicPr>
          <p:nvPr/>
        </p:nvPicPr>
        <p:blipFill>
          <a:blip r:embed="rId2"/>
          <a:srcRect t="23497" b="23497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45067" y="846667"/>
            <a:ext cx="7552266" cy="1631216"/>
          </a:xfrm>
          <a:prstGeom prst="rect">
            <a:avLst/>
          </a:prstGeom>
          <a:solidFill>
            <a:srgbClr val="FEFFCB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Session #3</a:t>
            </a:r>
            <a:r>
              <a:rPr lang="en-US" sz="2000" dirty="0" smtClean="0"/>
              <a:t>  </a:t>
            </a:r>
            <a:r>
              <a:rPr lang="en-US" dirty="0" smtClean="0"/>
              <a:t>Prospecting 101	</a:t>
            </a:r>
            <a:r>
              <a:rPr lang="en-US" sz="2000" dirty="0" smtClean="0"/>
              <a:t>	</a:t>
            </a:r>
            <a:r>
              <a:rPr lang="en-US" i="1" dirty="0" smtClean="0"/>
              <a:t>April 28, 2016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Session # 4 </a:t>
            </a:r>
            <a:r>
              <a:rPr lang="en-US" dirty="0" smtClean="0"/>
              <a:t>Prospecting Stories- How it Works in Real Life   </a:t>
            </a:r>
            <a:r>
              <a:rPr lang="en-US" i="1" dirty="0" smtClean="0"/>
              <a:t>May 5, 2016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Session #5</a:t>
            </a:r>
            <a:r>
              <a:rPr lang="en-US" sz="2000" dirty="0" smtClean="0"/>
              <a:t> </a:t>
            </a:r>
            <a:r>
              <a:rPr lang="en-US" dirty="0" smtClean="0"/>
              <a:t>Designing &amp; Implementing the Plan       </a:t>
            </a:r>
            <a:r>
              <a:rPr lang="en-US" i="1" dirty="0" smtClean="0"/>
              <a:t>May 12, 2016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Session #</a:t>
            </a:r>
            <a:r>
              <a:rPr lang="en-US" sz="2400" dirty="0"/>
              <a:t>6</a:t>
            </a:r>
            <a:r>
              <a:rPr lang="en-US" sz="2000" dirty="0"/>
              <a:t> </a:t>
            </a:r>
            <a:r>
              <a:rPr lang="en-US" dirty="0" err="1"/>
              <a:t>FaceBook</a:t>
            </a:r>
            <a:r>
              <a:rPr lang="en-US" dirty="0"/>
              <a:t> as a Magnet for Business </a:t>
            </a:r>
            <a:r>
              <a:rPr lang="en-US" dirty="0" smtClean="0"/>
              <a:t>Partners   </a:t>
            </a:r>
            <a:r>
              <a:rPr lang="en-US" i="1" dirty="0" smtClean="0"/>
              <a:t>May 19, 2016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131004" y="2808984"/>
            <a:ext cx="800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Ashley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87834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0" y="0"/>
            <a:ext cx="511865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85059" y="725091"/>
            <a:ext cx="773464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"We often try to make it complicated. </a:t>
            </a:r>
            <a:endParaRPr lang="en-US" sz="2000" dirty="0" smtClean="0"/>
          </a:p>
          <a:p>
            <a:r>
              <a:rPr lang="en-US" sz="2000" dirty="0" smtClean="0"/>
              <a:t>We </a:t>
            </a:r>
            <a:r>
              <a:rPr lang="en-US" sz="2000" dirty="0"/>
              <a:t>say things like</a:t>
            </a:r>
            <a:r>
              <a:rPr lang="en-US" sz="2000" dirty="0" smtClean="0"/>
              <a:t>,</a:t>
            </a:r>
          </a:p>
          <a:p>
            <a:r>
              <a:rPr lang="en-US" sz="2000" dirty="0" smtClean="0"/>
              <a:t> </a:t>
            </a:r>
            <a:r>
              <a:rPr lang="en-US" sz="2000" dirty="0"/>
              <a:t>'I don’t even know where to start' or, </a:t>
            </a:r>
            <a:endParaRPr lang="en-US" sz="2000" dirty="0" smtClean="0"/>
          </a:p>
          <a:p>
            <a:r>
              <a:rPr lang="en-US" sz="2000" dirty="0" smtClean="0"/>
              <a:t>'</a:t>
            </a:r>
            <a:r>
              <a:rPr lang="en-US" sz="2000" dirty="0"/>
              <a:t>I’m afraid to do it the wrong way,' when it comes to hard work and putting in effort. </a:t>
            </a:r>
            <a:endParaRPr lang="en-US" sz="2000" dirty="0" smtClean="0"/>
          </a:p>
          <a:p>
            <a:r>
              <a:rPr lang="en-US" sz="2000" dirty="0" smtClean="0"/>
              <a:t>But </a:t>
            </a:r>
            <a:r>
              <a:rPr lang="en-US" sz="2000" dirty="0"/>
              <a:t>our desire to complicate it is all too often just a cover for laziness or fear. </a:t>
            </a:r>
            <a:endParaRPr lang="en-US" sz="2000" dirty="0" smtClean="0"/>
          </a:p>
          <a:p>
            <a:r>
              <a:rPr lang="en-US" sz="2000" dirty="0" smtClean="0"/>
              <a:t>Hustle </a:t>
            </a:r>
            <a:r>
              <a:rPr lang="en-US" sz="2000" dirty="0"/>
              <a:t>is not hard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 </a:t>
            </a:r>
            <a:r>
              <a:rPr lang="en-US" sz="2000" dirty="0"/>
              <a:t>If you write your blog every day, at the end of the year you will have more readers than when you started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 </a:t>
            </a:r>
            <a:r>
              <a:rPr lang="en-US" sz="2000" dirty="0"/>
              <a:t>If you get up early and work on your dream two hours more than somebody else, your dream will progress faster</a:t>
            </a:r>
            <a:r>
              <a:rPr lang="en-US" sz="2000" dirty="0" smtClean="0"/>
              <a:t>.”</a:t>
            </a:r>
            <a:endParaRPr lang="en-US" sz="2000" dirty="0"/>
          </a:p>
          <a:p>
            <a:r>
              <a:rPr lang="en-US" sz="2000" dirty="0"/>
              <a:t>– Jon </a:t>
            </a:r>
            <a:r>
              <a:rPr lang="en-US" sz="2000" dirty="0" err="1"/>
              <a:t>Acuff</a:t>
            </a:r>
            <a:r>
              <a:rPr lang="en-US" sz="2000" dirty="0"/>
              <a:t>, Quitter</a:t>
            </a:r>
          </a:p>
        </p:txBody>
      </p:sp>
    </p:spTree>
    <p:extLst>
      <p:ext uri="{BB962C8B-B14F-4D97-AF65-F5344CB8AC3E}">
        <p14:creationId xmlns:p14="http://schemas.microsoft.com/office/powerpoint/2010/main" val="3274844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656" y="0"/>
            <a:ext cx="9294209" cy="52527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67217" y="1367725"/>
            <a:ext cx="6172242" cy="1102519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3100" dirty="0" smtClean="0"/>
              <a:t>Shaklee Special Cash for Orlando Global Conference Incentive </a:t>
            </a:r>
            <a:endParaRPr lang="en-US" sz="3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1313" y="2653763"/>
            <a:ext cx="6461044" cy="2344633"/>
          </a:xfrm>
          <a:solidFill>
            <a:schemeClr val="bg1"/>
          </a:solidFill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Accumulate 20 Sponsoring Points in any one month April through June 30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Receive 1 share of $30,000 ( worth at least $100 / share)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Accumulate 35 points in any one month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Receive 2 shares !    </a:t>
            </a:r>
            <a:r>
              <a:rPr lang="en-US" dirty="0" err="1" smtClean="0">
                <a:solidFill>
                  <a:schemeClr val="tx1"/>
                </a:solidFill>
              </a:rPr>
              <a:t>becky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5127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51957" r="-51957"/>
          <a:stretch>
            <a:fillRect/>
          </a:stretch>
        </p:blipFill>
        <p:spPr>
          <a:xfrm>
            <a:off x="457200" y="169332"/>
            <a:ext cx="8229600" cy="4707467"/>
          </a:xfrm>
        </p:spPr>
      </p:pic>
    </p:spTree>
    <p:extLst>
      <p:ext uri="{BB962C8B-B14F-4D97-AF65-F5344CB8AC3E}">
        <p14:creationId xmlns:p14="http://schemas.microsoft.com/office/powerpoint/2010/main" val="212502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0473" b="20473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28844" y="4110699"/>
            <a:ext cx="1874246" cy="85725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3600" dirty="0" err="1" smtClean="0"/>
              <a:t>Cabo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6980" y="3606800"/>
            <a:ext cx="2419820" cy="13611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9601" y="214578"/>
            <a:ext cx="3149600" cy="17716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2357" y="383779"/>
            <a:ext cx="2974623" cy="2230967"/>
          </a:xfrm>
          <a:prstGeom prst="rect">
            <a:avLst/>
          </a:prstGeom>
        </p:spPr>
      </p:pic>
      <p:pic>
        <p:nvPicPr>
          <p:cNvPr id="9" name="Picture 8" descr="becky &amp; greg choate CABO 2016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4578"/>
            <a:ext cx="2171644" cy="261474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4575384"/>
            <a:ext cx="2212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Harper, </a:t>
            </a:r>
            <a:r>
              <a:rPr lang="en-US" dirty="0" err="1" smtClean="0"/>
              <a:t>ashley</a:t>
            </a:r>
            <a:r>
              <a:rPr lang="en-US" dirty="0" smtClean="0"/>
              <a:t>, </a:t>
            </a:r>
            <a:r>
              <a:rPr lang="en-US" dirty="0" err="1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31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3497" b="23497"/>
          <a:stretch>
            <a:fillRect/>
          </a:stretch>
        </p:blipFill>
        <p:spPr>
          <a:xfrm>
            <a:off x="0" y="0"/>
            <a:ext cx="9144000" cy="5143499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17599" y="1083732"/>
            <a:ext cx="7128934" cy="3031067"/>
          </a:xfrm>
          <a:solidFill>
            <a:srgbClr val="FEFFCB"/>
          </a:solidFill>
        </p:spPr>
        <p:txBody>
          <a:bodyPr/>
          <a:lstStyle/>
          <a:p>
            <a:r>
              <a:rPr lang="en-US" dirty="0" smtClean="0">
                <a:latin typeface="Apple Chancery"/>
                <a:cs typeface="Apple Chancery"/>
              </a:rPr>
              <a:t>Take Risks</a:t>
            </a:r>
            <a:br>
              <a:rPr lang="en-US" dirty="0" smtClean="0">
                <a:latin typeface="Apple Chancery"/>
                <a:cs typeface="Apple Chancery"/>
              </a:rPr>
            </a:br>
            <a:r>
              <a:rPr lang="en-US" dirty="0" smtClean="0">
                <a:latin typeface="Apple Chancery"/>
                <a:cs typeface="Apple Chancery"/>
              </a:rPr>
              <a:t>You win … You ‘re happy         Y</a:t>
            </a:r>
            <a:r>
              <a:rPr lang="en-US" dirty="0">
                <a:latin typeface="Apple Chancery"/>
                <a:cs typeface="Apple Chancery"/>
              </a:rPr>
              <a:t>o</a:t>
            </a:r>
            <a:r>
              <a:rPr lang="en-US" dirty="0" smtClean="0">
                <a:latin typeface="Apple Chancery"/>
                <a:cs typeface="Apple Chancery"/>
              </a:rPr>
              <a:t>u lose … You’re wiser</a:t>
            </a:r>
            <a:endParaRPr lang="en-US" dirty="0">
              <a:latin typeface="Apple Chancery"/>
              <a:cs typeface="Apple Chancery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63856" y="3979942"/>
            <a:ext cx="800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Ashley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46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39440" r="-39440"/>
          <a:stretch>
            <a:fillRect/>
          </a:stretch>
        </p:blipFill>
        <p:spPr>
          <a:xfrm>
            <a:off x="-1151466" y="1071697"/>
            <a:ext cx="5350934" cy="2018614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1734" y="383779"/>
            <a:ext cx="6163733" cy="85725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Earth Day Face Book Event Materials </a:t>
            </a:r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0267" y="182035"/>
            <a:ext cx="2154766" cy="215476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149600" y="1227540"/>
            <a:ext cx="3522133" cy="1200329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Earth Day-themed Facebook event </a:t>
            </a:r>
            <a:r>
              <a:rPr lang="en-US" dirty="0" smtClean="0"/>
              <a:t>for your </a:t>
            </a:r>
            <a:r>
              <a:rPr lang="en-US" dirty="0"/>
              <a:t>use, with suggested posts that include imagery, videos and </a:t>
            </a:r>
            <a:r>
              <a:rPr lang="en-US" dirty="0" smtClean="0"/>
              <a:t>suggested message </a:t>
            </a:r>
            <a:r>
              <a:rPr lang="en-US" dirty="0"/>
              <a:t>content. </a:t>
            </a:r>
          </a:p>
        </p:txBody>
      </p:sp>
      <p:sp>
        <p:nvSpPr>
          <p:cNvPr id="8" name="Rectangle 7"/>
          <p:cNvSpPr/>
          <p:nvPr/>
        </p:nvSpPr>
        <p:spPr>
          <a:xfrm>
            <a:off x="3149600" y="2696181"/>
            <a:ext cx="5029200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Visit http://</a:t>
            </a:r>
            <a:r>
              <a:rPr lang="en-US" dirty="0" err="1"/>
              <a:t>events.shaklee.com</a:t>
            </a:r>
            <a:r>
              <a:rPr lang="en-US" dirty="0"/>
              <a:t>/celebrate-share-</a:t>
            </a:r>
            <a:r>
              <a:rPr lang="en-US" dirty="0" err="1"/>
              <a:t>shaklee</a:t>
            </a:r>
            <a:r>
              <a:rPr lang="en-US" dirty="0"/>
              <a:t>-earth-day/ and download:</a:t>
            </a:r>
          </a:p>
          <a:p>
            <a:endParaRPr lang="en-US" dirty="0"/>
          </a:p>
          <a:p>
            <a:r>
              <a:rPr lang="en-US" dirty="0"/>
              <a:t>* Facebook Event Cover </a:t>
            </a:r>
          </a:p>
          <a:p>
            <a:r>
              <a:rPr lang="en-US" dirty="0"/>
              <a:t>* Earth Day Facebook Event </a:t>
            </a:r>
            <a:r>
              <a:rPr lang="en-US" dirty="0" smtClean="0"/>
              <a:t>Script &amp; </a:t>
            </a:r>
            <a:r>
              <a:rPr lang="en-US" dirty="0"/>
              <a:t>Posts</a:t>
            </a:r>
          </a:p>
          <a:p>
            <a:r>
              <a:rPr lang="en-US" dirty="0"/>
              <a:t>* Facebook Event </a:t>
            </a:r>
            <a:r>
              <a:rPr lang="en-US" dirty="0" smtClean="0"/>
              <a:t>Guidelines         </a:t>
            </a:r>
            <a:r>
              <a:rPr lang="en-US" dirty="0" err="1" smtClean="0"/>
              <a:t>lisa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866" y="2962880"/>
            <a:ext cx="2184402" cy="218440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934" y="3090311"/>
            <a:ext cx="1562100" cy="187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88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0501" r="-100501"/>
          <a:stretch>
            <a:fillRect/>
          </a:stretch>
        </p:blipFill>
        <p:spPr>
          <a:xfrm>
            <a:off x="-2963335" y="287867"/>
            <a:ext cx="14603777" cy="4588933"/>
          </a:xfrm>
        </p:spPr>
      </p:pic>
      <p:sp>
        <p:nvSpPr>
          <p:cNvPr id="2" name="TextBox 1"/>
          <p:cNvSpPr txBox="1"/>
          <p:nvPr/>
        </p:nvSpPr>
        <p:spPr>
          <a:xfrm>
            <a:off x="7772400" y="41923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8586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948268"/>
            <a:ext cx="8585200" cy="4195231"/>
          </a:xfrm>
        </p:spPr>
        <p:txBody>
          <a:bodyPr>
            <a:normAutofit fontScale="92500" lnSpcReduction="10000"/>
          </a:bodyPr>
          <a:lstStyle/>
          <a:p>
            <a:r>
              <a:rPr lang="en-US" sz="1600" dirty="0"/>
              <a:t> </a:t>
            </a:r>
            <a:r>
              <a:rPr lang="en-US" sz="1600" dirty="0">
                <a:solidFill>
                  <a:schemeClr val="tx1"/>
                </a:solidFill>
              </a:rPr>
              <a:t> At SHAKLEE every day is </a:t>
            </a:r>
            <a:r>
              <a:rPr lang="en-US" sz="1600" dirty="0" smtClean="0">
                <a:solidFill>
                  <a:schemeClr val="tx1"/>
                </a:solidFill>
              </a:rPr>
              <a:t>Earth </a:t>
            </a:r>
            <a:r>
              <a:rPr lang="en-US" sz="1600" dirty="0">
                <a:solidFill>
                  <a:schemeClr val="tx1"/>
                </a:solidFill>
              </a:rPr>
              <a:t>Day.  A healthy person and a healthy planet go hand in hand. 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We're as committed to our leadership in green initiatives as we are in providing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the world with cutting edge nutritional solutions. 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We are 100% carbon </a:t>
            </a:r>
            <a:r>
              <a:rPr lang="en-US" sz="1600" dirty="0" smtClean="0">
                <a:solidFill>
                  <a:schemeClr val="tx1"/>
                </a:solidFill>
              </a:rPr>
              <a:t>neutral </a:t>
            </a:r>
            <a:r>
              <a:rPr lang="en-US" sz="1600" dirty="0">
                <a:solidFill>
                  <a:schemeClr val="tx1"/>
                </a:solidFill>
              </a:rPr>
              <a:t>each year--and were the 1st company to achieve Climate Neutral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certification. 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Small steps lead to a big benefit.  25% of </a:t>
            </a:r>
            <a:r>
              <a:rPr lang="en-US" sz="1600" dirty="0" smtClean="0">
                <a:solidFill>
                  <a:schemeClr val="tx1"/>
                </a:solidFill>
              </a:rPr>
              <a:t>lighting </a:t>
            </a:r>
            <a:r>
              <a:rPr lang="en-US" sz="1600" dirty="0">
                <a:solidFill>
                  <a:schemeClr val="tx1"/>
                </a:solidFill>
              </a:rPr>
              <a:t>in distribution centers were switched to LED lighting to </a:t>
            </a:r>
            <a:r>
              <a:rPr lang="en-US" sz="1600" dirty="0" smtClean="0">
                <a:solidFill>
                  <a:schemeClr val="tx1"/>
                </a:solidFill>
              </a:rPr>
              <a:t>use</a:t>
            </a:r>
            <a:r>
              <a:rPr lang="en-US" sz="1600" dirty="0">
                <a:solidFill>
                  <a:schemeClr val="tx1"/>
                </a:solidFill>
              </a:rPr>
              <a:t> 75% less energy. 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At SHAKLEE headquarters, we reduced water </a:t>
            </a:r>
            <a:r>
              <a:rPr lang="en-US" sz="1600" dirty="0" smtClean="0">
                <a:solidFill>
                  <a:schemeClr val="tx1"/>
                </a:solidFill>
              </a:rPr>
              <a:t>consumption </a:t>
            </a:r>
            <a:r>
              <a:rPr lang="en-US" sz="1600" dirty="0">
                <a:solidFill>
                  <a:schemeClr val="tx1"/>
                </a:solidFill>
              </a:rPr>
              <a:t>by more than 3 million gallons a year and will soon be saving </a:t>
            </a:r>
            <a:r>
              <a:rPr lang="en-US" sz="1600" dirty="0" smtClean="0">
                <a:solidFill>
                  <a:schemeClr val="tx1"/>
                </a:solidFill>
              </a:rPr>
              <a:t>another</a:t>
            </a:r>
            <a:r>
              <a:rPr lang="en-US" sz="1600" dirty="0">
                <a:solidFill>
                  <a:schemeClr val="tx1"/>
                </a:solidFill>
              </a:rPr>
              <a:t> 1 million gallons a year in landscaping water, especially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significant in the California drought. 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We reduced packaging waste in all </a:t>
            </a:r>
            <a:r>
              <a:rPr lang="en-US" sz="1600" dirty="0" smtClean="0">
                <a:solidFill>
                  <a:schemeClr val="tx1"/>
                </a:solidFill>
              </a:rPr>
              <a:t>distribution </a:t>
            </a:r>
            <a:r>
              <a:rPr lang="en-US" sz="1600" dirty="0">
                <a:solidFill>
                  <a:schemeClr val="tx1"/>
                </a:solidFill>
              </a:rPr>
              <a:t>centers.  We planted 1 million trees with SHAKLEE distributors </a:t>
            </a:r>
            <a:r>
              <a:rPr lang="en-US" sz="1600" dirty="0" smtClean="0">
                <a:solidFill>
                  <a:schemeClr val="tx1"/>
                </a:solidFill>
              </a:rPr>
              <a:t>worldwide </a:t>
            </a:r>
            <a:r>
              <a:rPr lang="en-US" sz="1600" dirty="0">
                <a:solidFill>
                  <a:schemeClr val="tx1"/>
                </a:solidFill>
              </a:rPr>
              <a:t>and that inspired the United Nations Billion Tree campaign where over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12 billion trees have now been planted worldwide.  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Our </a:t>
            </a:r>
            <a:r>
              <a:rPr lang="en-US" sz="1600" dirty="0">
                <a:solidFill>
                  <a:schemeClr val="tx1"/>
                </a:solidFill>
              </a:rPr>
              <a:t>GET CLEAN products </a:t>
            </a:r>
            <a:r>
              <a:rPr lang="en-US" sz="1600" dirty="0" smtClean="0">
                <a:solidFill>
                  <a:schemeClr val="tx1"/>
                </a:solidFill>
              </a:rPr>
              <a:t>make </a:t>
            </a:r>
            <a:r>
              <a:rPr lang="en-US" sz="1600" dirty="0">
                <a:solidFill>
                  <a:schemeClr val="tx1"/>
                </a:solidFill>
              </a:rPr>
              <a:t>our homes cleaner and safer, and the non-toxic, biodegradable, and super </a:t>
            </a:r>
            <a:r>
              <a:rPr lang="en-US" sz="1600" dirty="0" smtClean="0">
                <a:solidFill>
                  <a:schemeClr val="tx1"/>
                </a:solidFill>
              </a:rPr>
              <a:t>concentrated </a:t>
            </a:r>
            <a:r>
              <a:rPr lang="en-US" sz="1600" dirty="0">
                <a:solidFill>
                  <a:schemeClr val="tx1"/>
                </a:solidFill>
              </a:rPr>
              <a:t>product choices we offer keep tons of packaging out of landfills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and so helps preserve the health of our waterways and oceans. 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We all have </a:t>
            </a:r>
            <a:r>
              <a:rPr lang="en-US" sz="1600" dirty="0" smtClean="0">
                <a:solidFill>
                  <a:schemeClr val="tx1"/>
                </a:solidFill>
              </a:rPr>
              <a:t>a </a:t>
            </a:r>
            <a:r>
              <a:rPr lang="en-US" sz="1600" dirty="0">
                <a:solidFill>
                  <a:schemeClr val="tx1"/>
                </a:solidFill>
              </a:rPr>
              <a:t>responsibility to do what we can to minimize our impact on the planet. 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That's sustainability and the right thing to do.  We call it the SHAKLEE  </a:t>
            </a:r>
            <a:r>
              <a:rPr lang="en-US" sz="1600" dirty="0" smtClean="0">
                <a:solidFill>
                  <a:schemeClr val="tx1"/>
                </a:solidFill>
              </a:rPr>
              <a:t>EFFECT.   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9333" y="152401"/>
            <a:ext cx="8517467" cy="66040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From </a:t>
            </a:r>
            <a:r>
              <a:rPr lang="en-US" sz="2400" dirty="0" err="1" smtClean="0"/>
              <a:t>Dr</a:t>
            </a:r>
            <a:r>
              <a:rPr lang="en-US" sz="2400" dirty="0" smtClean="0"/>
              <a:t> Bruce </a:t>
            </a:r>
            <a:r>
              <a:rPr lang="en-US" sz="2400" dirty="0" err="1" smtClean="0"/>
              <a:t>Daggy</a:t>
            </a:r>
            <a:r>
              <a:rPr lang="en-US" sz="2400" dirty="0" smtClean="0"/>
              <a:t>, Chief Science Officer Shaklee Corporation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973042" y="4150511"/>
            <a:ext cx="53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Lisa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2912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16472</TotalTime>
  <Words>1773</Words>
  <Application>Microsoft Office PowerPoint</Application>
  <PresentationFormat>On-screen Show (16:9)</PresentationFormat>
  <Paragraphs>294</Paragraphs>
  <Slides>40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ＭＳ Ｐゴシック</vt:lpstr>
      <vt:lpstr>ＭＳ Ｐゴシック</vt:lpstr>
      <vt:lpstr>Apple Chancery</vt:lpstr>
      <vt:lpstr>Arial</vt:lpstr>
      <vt:lpstr>Arial Black</vt:lpstr>
      <vt:lpstr>Calibri</vt:lpstr>
      <vt:lpstr>Wingdings</vt:lpstr>
      <vt:lpstr>Office Theme</vt:lpstr>
      <vt:lpstr>PowerPoint Presentation</vt:lpstr>
      <vt:lpstr>Monday Wellness Webinars </vt:lpstr>
      <vt:lpstr>From New Director Jen Kelly, a full-time teacher  She prepared these Earth Day gifts to give each teacher in her school</vt:lpstr>
      <vt:lpstr>Shaklee Special Cash for Orlando Global Conference Incentive </vt:lpstr>
      <vt:lpstr>Cabo</vt:lpstr>
      <vt:lpstr>Take Risks You win … You ‘re happy         You lose … You’re wiser</vt:lpstr>
      <vt:lpstr>Earth Day Face Book Event Materials </vt:lpstr>
      <vt:lpstr>PowerPoint Presentation</vt:lpstr>
      <vt:lpstr>From Dr Bruce Daggy, Chief Science Officer Shaklee Corporation</vt:lpstr>
      <vt:lpstr>PowerPoint Presentation</vt:lpstr>
      <vt:lpstr>PowerPoint Presentation</vt:lpstr>
      <vt:lpstr>Journey to Executive Coordinator A Study of Leadership, Personal Development and People</vt:lpstr>
      <vt:lpstr>Our Training Team </vt:lpstr>
      <vt:lpstr>Objectives Session 2 Establishing Our Business System &amp; Benefits and Strategies for Advancing in Rank</vt:lpstr>
      <vt:lpstr>PowerPoint Presentation</vt:lpstr>
      <vt:lpstr>Confidence Comes From Knowing The Steps in Developing Business Leaders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Understanding Benefits of Advancing in Rank</vt:lpstr>
      <vt:lpstr>PowerPoint Presentation</vt:lpstr>
      <vt:lpstr>Fast Track Clock Starts When Becoming Director</vt:lpstr>
      <vt:lpstr>PowerPoint Presentation</vt:lpstr>
      <vt:lpstr>PowerPoint Presentation</vt:lpstr>
      <vt:lpstr>PowerPoint Presentation</vt:lpstr>
      <vt:lpstr>PowerPoint Presentation</vt:lpstr>
      <vt:lpstr>Personal Group Volume Bonus  You and Your Customers &amp; Distributors</vt:lpstr>
      <vt:lpstr>Developing Business Leaders Requires SINGLE FOCUS This is  Pam Cary’s Goal Board </vt:lpstr>
      <vt:lpstr>PowerPoint Presentation</vt:lpstr>
      <vt:lpstr>PowerPoint Presentation</vt:lpstr>
      <vt:lpstr>Action Steps 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Journey to Executive Coordinator</dc:title>
  <dc:creator>Barbara Lagoni</dc:creator>
  <cp:lastModifiedBy>Rebecca Choate</cp:lastModifiedBy>
  <cp:revision>153</cp:revision>
  <cp:lastPrinted>2016-04-19T15:05:05Z</cp:lastPrinted>
  <dcterms:created xsi:type="dcterms:W3CDTF">2016-02-13T21:09:56Z</dcterms:created>
  <dcterms:modified xsi:type="dcterms:W3CDTF">2016-04-20T20:37:34Z</dcterms:modified>
</cp:coreProperties>
</file>