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256" r:id="rId2"/>
    <p:sldId id="301" r:id="rId3"/>
    <p:sldId id="304" r:id="rId4"/>
    <p:sldId id="308" r:id="rId5"/>
    <p:sldId id="305" r:id="rId6"/>
    <p:sldId id="290" r:id="rId7"/>
    <p:sldId id="309" r:id="rId8"/>
    <p:sldId id="259" r:id="rId9"/>
    <p:sldId id="257" r:id="rId10"/>
    <p:sldId id="288" r:id="rId11"/>
    <p:sldId id="289" r:id="rId12"/>
    <p:sldId id="281" r:id="rId13"/>
    <p:sldId id="292" r:id="rId14"/>
    <p:sldId id="300" r:id="rId15"/>
    <p:sldId id="282" r:id="rId16"/>
    <p:sldId id="284" r:id="rId17"/>
    <p:sldId id="271" r:id="rId18"/>
    <p:sldId id="285" r:id="rId19"/>
    <p:sldId id="297" r:id="rId20"/>
    <p:sldId id="267" r:id="rId21"/>
    <p:sldId id="283" r:id="rId22"/>
    <p:sldId id="286" r:id="rId23"/>
    <p:sldId id="272" r:id="rId24"/>
    <p:sldId id="273" r:id="rId25"/>
    <p:sldId id="274" r:id="rId26"/>
    <p:sldId id="275" r:id="rId27"/>
    <p:sldId id="276" r:id="rId28"/>
    <p:sldId id="277" r:id="rId29"/>
    <p:sldId id="287" r:id="rId30"/>
    <p:sldId id="296" r:id="rId31"/>
    <p:sldId id="294" r:id="rId32"/>
    <p:sldId id="295" r:id="rId33"/>
    <p:sldId id="298" r:id="rId34"/>
    <p:sldId id="299" r:id="rId35"/>
    <p:sldId id="291" r:id="rId36"/>
    <p:sldId id="307" r:id="rId37"/>
    <p:sldId id="310" r:id="rId3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clrMru>
    <a:srgbClr val="F1EA8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2" d="100"/>
          <a:sy n="102" d="100"/>
        </p:scale>
        <p:origin x="-248"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3FD93F2-7DC8-974D-946F-8B8A0731C135}" type="datetimeFigureOut">
              <a:rPr lang="en-US" smtClean="0"/>
              <a:t>4/6/16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A233C59-A8C0-C14C-8D61-F23BC95AF70B}" type="slidenum">
              <a:rPr lang="en-US" smtClean="0"/>
              <a:t>‹#›</a:t>
            </a:fld>
            <a:endParaRPr lang="en-US"/>
          </a:p>
        </p:txBody>
      </p:sp>
    </p:spTree>
    <p:extLst>
      <p:ext uri="{BB962C8B-B14F-4D97-AF65-F5344CB8AC3E}">
        <p14:creationId xmlns:p14="http://schemas.microsoft.com/office/powerpoint/2010/main" val="3602066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27AC1-BDBA-754F-A4C5-8FFB66749E8E}" type="datetimeFigureOut">
              <a:rPr lang="en-US" smtClean="0"/>
              <a:t>4/6/16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59911F-9F40-8C41-B87D-9931BD112617}" type="slidenum">
              <a:rPr lang="en-US" smtClean="0"/>
              <a:t>‹#›</a:t>
            </a:fld>
            <a:endParaRPr lang="en-US"/>
          </a:p>
        </p:txBody>
      </p:sp>
    </p:spTree>
    <p:extLst>
      <p:ext uri="{BB962C8B-B14F-4D97-AF65-F5344CB8AC3E}">
        <p14:creationId xmlns:p14="http://schemas.microsoft.com/office/powerpoint/2010/main" val="19266791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7388"/>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D8396C-D703-EB4C-8D20-4291ED5E45DF}" type="datetimeFigureOut">
              <a:rPr lang="en-US" smtClean="0"/>
              <a:t>4/6/16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2948904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8396C-D703-EB4C-8D20-4291ED5E45DF}" type="datetimeFigureOut">
              <a:rPr lang="en-US" smtClean="0"/>
              <a:t>4/6/16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3708086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8396C-D703-EB4C-8D20-4291ED5E45DF}" type="datetimeFigureOut">
              <a:rPr lang="en-US" smtClean="0"/>
              <a:t>4/6/16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26287277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6"/>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3298114461"/>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215900" algn="l" rtl="0">
              <a:spcBef>
                <a:spcPts val="400"/>
              </a:spcBef>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171450" algn="l" rtl="0">
              <a:spcBef>
                <a:spcPts val="360"/>
              </a:spcBef>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127000" algn="l" rtl="0">
              <a:spcBef>
                <a:spcPts val="320"/>
              </a:spcBef>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3911591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D8396C-D703-EB4C-8D20-4291ED5E45DF}" type="datetimeFigureOut">
              <a:rPr lang="en-US" smtClean="0"/>
              <a:t>4/6/16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474003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D8396C-D703-EB4C-8D20-4291ED5E45DF}" type="datetimeFigureOut">
              <a:rPr lang="en-US" smtClean="0"/>
              <a:t>4/6/16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915351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D8396C-D703-EB4C-8D20-4291ED5E45DF}" type="datetimeFigureOut">
              <a:rPr lang="en-US" smtClean="0"/>
              <a:t>4/6/16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2991158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D8396C-D703-EB4C-8D20-4291ED5E45DF}" type="datetimeFigureOut">
              <a:rPr lang="en-US" smtClean="0"/>
              <a:t>4/6/16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3651082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D8396C-D703-EB4C-8D20-4291ED5E45DF}" type="datetimeFigureOut">
              <a:rPr lang="en-US" smtClean="0"/>
              <a:t>4/6/16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167108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D8396C-D703-EB4C-8D20-4291ED5E45DF}" type="datetimeFigureOut">
              <a:rPr lang="en-US" smtClean="0"/>
              <a:t>4/6/16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1496425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8396C-D703-EB4C-8D20-4291ED5E45DF}" type="datetimeFigureOut">
              <a:rPr lang="en-US" smtClean="0"/>
              <a:t>4/6/16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3046506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D8396C-D703-EB4C-8D20-4291ED5E45DF}" type="datetimeFigureOut">
              <a:rPr lang="en-US" smtClean="0"/>
              <a:t>4/6/16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00FC1A-7A89-B94C-BA20-B7EDC55DFE45}" type="slidenum">
              <a:rPr lang="en-US" smtClean="0"/>
              <a:t>‹#›</a:t>
            </a:fld>
            <a:endParaRPr lang="en-US"/>
          </a:p>
        </p:txBody>
      </p:sp>
    </p:spTree>
    <p:extLst>
      <p:ext uri="{BB962C8B-B14F-4D97-AF65-F5344CB8AC3E}">
        <p14:creationId xmlns:p14="http://schemas.microsoft.com/office/powerpoint/2010/main" val="25030238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BD8396C-D703-EB4C-8D20-4291ED5E45DF}" type="datetimeFigureOut">
              <a:rPr lang="en-US" smtClean="0"/>
              <a:t>4/6/16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A00FC1A-7A89-B94C-BA20-B7EDC55DFE45}" type="slidenum">
              <a:rPr lang="en-US" smtClean="0"/>
              <a:t>‹#›</a:t>
            </a:fld>
            <a:endParaRPr lang="en-US"/>
          </a:p>
        </p:txBody>
      </p:sp>
    </p:spTree>
    <p:extLst>
      <p:ext uri="{BB962C8B-B14F-4D97-AF65-F5344CB8AC3E}">
        <p14:creationId xmlns:p14="http://schemas.microsoft.com/office/powerpoint/2010/main" val="36760652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MpSv2idc05M" TargetMode="External"/><Relationship Id="rId4"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hyperlink" Target="https://www.youtube.com/watch?v=dxJUv8Uq960"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 Id="rId3" Type="http://schemas.openxmlformats.org/officeDocument/2006/relationships/image" Target="../media/image3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speedshare.com/d/d17cf4dca6b915521014305104754ec4"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l.facebook.com/?u=http://www.iheart.com/show/53-Jane-Wilkens-Michael-Better/&amp;e=ATNV6lV-oN_12iLmqc2F0xF313SPx8Al1f9LiD6Di4HxTEYokuJaJVlrLlrhGEM2" TargetMode="External"/><Relationship Id="rId3" Type="http://schemas.openxmlformats.org/officeDocument/2006/relationships/image" Target="../media/image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l.facebook.com/?u=http://www.iheart.com/show/53-Jane-Wilkens-Michael-Better/&amp;e=ATNV6lV-oN_12iLmqc2F0xF313SPx8Al1f9LiD6Di4HxTEYokuJaJVlrLlrhGEM2" TargetMode="Externa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jpg"/><Relationship Id="rId6" Type="http://schemas.openxmlformats.org/officeDocument/2006/relationships/image" Target="../media/image10.png"/><Relationship Id="rId7" Type="http://schemas.openxmlformats.org/officeDocument/2006/relationships/image" Target="../media/image11.jpg"/><Relationship Id="rId8" Type="http://schemas.openxmlformats.org/officeDocument/2006/relationships/image" Target="../media/image12.jpg"/><Relationship Id="rId9"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56" y="0"/>
            <a:ext cx="9294209" cy="5252755"/>
          </a:xfrm>
          <a:prstGeom prst="rect">
            <a:avLst/>
          </a:prstGeom>
        </p:spPr>
      </p:pic>
      <p:sp>
        <p:nvSpPr>
          <p:cNvPr id="2" name="Title 1"/>
          <p:cNvSpPr>
            <a:spLocks noGrp="1"/>
          </p:cNvSpPr>
          <p:nvPr>
            <p:ph type="ctrTitle"/>
          </p:nvPr>
        </p:nvSpPr>
        <p:spPr>
          <a:xfrm>
            <a:off x="2567217" y="1367725"/>
            <a:ext cx="6172242" cy="1102519"/>
          </a:xfrm>
          <a:solidFill>
            <a:schemeClr val="bg1"/>
          </a:solidFill>
        </p:spPr>
        <p:txBody>
          <a:bodyPr>
            <a:normAutofit/>
          </a:bodyPr>
          <a:lstStyle/>
          <a:p>
            <a:r>
              <a:rPr lang="en-US" sz="3100" dirty="0" smtClean="0"/>
              <a:t>Shaklee Special Cash for Orlando Global Conference Incentive </a:t>
            </a:r>
            <a:endParaRPr lang="en-US" sz="3100" dirty="0"/>
          </a:p>
        </p:txBody>
      </p:sp>
      <p:sp>
        <p:nvSpPr>
          <p:cNvPr id="3" name="Subtitle 2"/>
          <p:cNvSpPr>
            <a:spLocks noGrp="1"/>
          </p:cNvSpPr>
          <p:nvPr>
            <p:ph type="subTitle" idx="1"/>
          </p:nvPr>
        </p:nvSpPr>
        <p:spPr>
          <a:xfrm>
            <a:off x="2401313" y="2653763"/>
            <a:ext cx="6461044" cy="2344633"/>
          </a:xfrm>
          <a:solidFill>
            <a:schemeClr val="bg1"/>
          </a:solidFill>
        </p:spPr>
        <p:txBody>
          <a:bodyPr>
            <a:normAutofit fontScale="85000" lnSpcReduction="20000"/>
          </a:bodyPr>
          <a:lstStyle/>
          <a:p>
            <a:r>
              <a:rPr lang="en-US" dirty="0" smtClean="0">
                <a:solidFill>
                  <a:schemeClr val="tx1"/>
                </a:solidFill>
              </a:rPr>
              <a:t>Accumulate 20 Sponsoring Points in any one month April through June 30</a:t>
            </a:r>
          </a:p>
          <a:p>
            <a:r>
              <a:rPr lang="en-US" dirty="0" smtClean="0">
                <a:solidFill>
                  <a:schemeClr val="tx1"/>
                </a:solidFill>
              </a:rPr>
              <a:t>Receive 1 share of $30,000 ( worth at least $100 / share)</a:t>
            </a:r>
          </a:p>
          <a:p>
            <a:r>
              <a:rPr lang="en-US" dirty="0" smtClean="0">
                <a:solidFill>
                  <a:schemeClr val="tx1"/>
                </a:solidFill>
              </a:rPr>
              <a:t>Accumulate 35 points in any one month</a:t>
            </a:r>
          </a:p>
          <a:p>
            <a:r>
              <a:rPr lang="en-US" dirty="0" smtClean="0">
                <a:solidFill>
                  <a:schemeClr val="tx1"/>
                </a:solidFill>
              </a:rPr>
              <a:t>Receive 2 shares !    </a:t>
            </a:r>
            <a:r>
              <a:rPr lang="en-US" dirty="0" err="1" smtClean="0">
                <a:solidFill>
                  <a:schemeClr val="tx1"/>
                </a:solidFill>
              </a:rPr>
              <a:t>becky</a:t>
            </a:r>
            <a:endParaRPr lang="en-US" dirty="0">
              <a:solidFill>
                <a:schemeClr val="tx1"/>
              </a:solidFill>
            </a:endParaRPr>
          </a:p>
        </p:txBody>
      </p:sp>
    </p:spTree>
    <p:extLst>
      <p:ext uri="{BB962C8B-B14F-4D97-AF65-F5344CB8AC3E}">
        <p14:creationId xmlns:p14="http://schemas.microsoft.com/office/powerpoint/2010/main" val="1733098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5014"/>
          </a:xfrm>
          <a:prstGeom prst="rect">
            <a:avLst/>
          </a:prstGeom>
          <a:solidFill>
            <a:schemeClr val="accent3">
              <a:lumMod val="20000"/>
              <a:lumOff val="80000"/>
            </a:schemeClr>
          </a:solidFill>
        </p:spPr>
      </p:pic>
      <p:sp>
        <p:nvSpPr>
          <p:cNvPr id="2" name="Title 1"/>
          <p:cNvSpPr>
            <a:spLocks noGrp="1"/>
          </p:cNvSpPr>
          <p:nvPr>
            <p:ph type="title"/>
          </p:nvPr>
        </p:nvSpPr>
        <p:spPr>
          <a:xfrm>
            <a:off x="2055641" y="634604"/>
            <a:ext cx="4569545" cy="857250"/>
          </a:xfrm>
          <a:solidFill>
            <a:srgbClr val="F1EA85"/>
          </a:solidFill>
        </p:spPr>
        <p:txBody>
          <a:bodyPr>
            <a:normAutofit/>
          </a:bodyPr>
          <a:lstStyle/>
          <a:p>
            <a:r>
              <a:rPr lang="en-US" sz="2400" dirty="0" smtClean="0"/>
              <a:t>Dream Big Dreams for the Future</a:t>
            </a:r>
            <a:br>
              <a:rPr lang="en-US" sz="2400" dirty="0" smtClean="0"/>
            </a:br>
            <a:r>
              <a:rPr lang="en-US" sz="2000" dirty="0" smtClean="0"/>
              <a:t>from The Dream Endures</a:t>
            </a:r>
            <a:endParaRPr lang="en-US" sz="2000" dirty="0"/>
          </a:p>
        </p:txBody>
      </p:sp>
      <p:sp>
        <p:nvSpPr>
          <p:cNvPr id="3" name="Content Placeholder 2"/>
          <p:cNvSpPr>
            <a:spLocks noGrp="1"/>
          </p:cNvSpPr>
          <p:nvPr>
            <p:ph idx="1"/>
          </p:nvPr>
        </p:nvSpPr>
        <p:spPr>
          <a:xfrm>
            <a:off x="1610469" y="1859057"/>
            <a:ext cx="6022897" cy="2735565"/>
          </a:xfrm>
          <a:solidFill>
            <a:srgbClr val="F1EA85"/>
          </a:solidFill>
        </p:spPr>
        <p:txBody>
          <a:bodyPr>
            <a:normAutofit/>
          </a:bodyPr>
          <a:lstStyle/>
          <a:p>
            <a:pPr marL="0" indent="0" algn="ctr">
              <a:buNone/>
            </a:pPr>
            <a:r>
              <a:rPr lang="en-US" sz="1800" dirty="0" smtClean="0"/>
              <a:t>Don</a:t>
            </a:r>
            <a:r>
              <a:rPr lang="fr-FR" sz="1800" dirty="0" smtClean="0"/>
              <a:t>’</a:t>
            </a:r>
            <a:r>
              <a:rPr lang="en-US" sz="1800" dirty="0" smtClean="0"/>
              <a:t>t  think for one moment that your dreams are beyond your power of accomplishment.</a:t>
            </a:r>
          </a:p>
          <a:p>
            <a:pPr marL="0" indent="0" algn="ctr">
              <a:buNone/>
            </a:pPr>
            <a:r>
              <a:rPr lang="en-US" sz="1800" dirty="0" smtClean="0"/>
              <a:t>Build castles in the sky, but be sure to advance confidently toward their realization.</a:t>
            </a:r>
          </a:p>
          <a:p>
            <a:pPr marL="0" indent="0" algn="ctr">
              <a:buNone/>
            </a:pPr>
            <a:r>
              <a:rPr lang="en-US" sz="1800" dirty="0" smtClean="0"/>
              <a:t>Shaklee Corporation was once but a dream.</a:t>
            </a:r>
          </a:p>
          <a:p>
            <a:pPr marL="0" indent="0" algn="ctr">
              <a:buNone/>
            </a:pPr>
            <a:r>
              <a:rPr lang="en-US" sz="1800" dirty="0" smtClean="0"/>
              <a:t>Beneath that dream was built a foundation of thought.</a:t>
            </a:r>
          </a:p>
          <a:p>
            <a:pPr marL="0" indent="0" algn="ctr">
              <a:buNone/>
            </a:pPr>
            <a:r>
              <a:rPr lang="en-US" sz="1800" dirty="0" smtClean="0"/>
              <a:t>The thoughts became actions,</a:t>
            </a:r>
          </a:p>
          <a:p>
            <a:pPr marL="0" indent="0" algn="ctr">
              <a:buNone/>
            </a:pPr>
            <a:r>
              <a:rPr lang="en-US" sz="1800" dirty="0" smtClean="0"/>
              <a:t>And the dream became reality.  </a:t>
            </a:r>
            <a:r>
              <a:rPr lang="en-US" sz="1800" dirty="0" err="1" smtClean="0"/>
              <a:t>katie</a:t>
            </a:r>
            <a:endParaRPr lang="en-US" sz="1800" dirty="0"/>
          </a:p>
        </p:txBody>
      </p:sp>
    </p:spTree>
    <p:extLst>
      <p:ext uri="{BB962C8B-B14F-4D97-AF65-F5344CB8AC3E}">
        <p14:creationId xmlns:p14="http://schemas.microsoft.com/office/powerpoint/2010/main" val="2843064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792356" y="205979"/>
            <a:ext cx="7392484" cy="857250"/>
          </a:xfrm>
          <a:solidFill>
            <a:schemeClr val="bg1"/>
          </a:solidFill>
        </p:spPr>
        <p:txBody>
          <a:bodyPr>
            <a:normAutofit/>
          </a:bodyPr>
          <a:lstStyle/>
          <a:p>
            <a:r>
              <a:rPr lang="en-US" sz="2400" dirty="0" smtClean="0"/>
              <a:t>From Will Steger, Arctic Explorer and Conservationist</a:t>
            </a:r>
            <a:endParaRPr lang="en-US" sz="2400" dirty="0"/>
          </a:p>
        </p:txBody>
      </p:sp>
      <p:sp>
        <p:nvSpPr>
          <p:cNvPr id="3" name="Content Placeholder 2"/>
          <p:cNvSpPr>
            <a:spLocks noGrp="1"/>
          </p:cNvSpPr>
          <p:nvPr>
            <p:ph idx="1"/>
          </p:nvPr>
        </p:nvSpPr>
        <p:spPr>
          <a:xfrm>
            <a:off x="1039312" y="3540974"/>
            <a:ext cx="7145528" cy="1339631"/>
          </a:xfrm>
          <a:solidFill>
            <a:schemeClr val="bg1"/>
          </a:solidFill>
        </p:spPr>
        <p:txBody>
          <a:bodyPr/>
          <a:lstStyle/>
          <a:p>
            <a:pPr marL="0" indent="0" algn="ctr">
              <a:buNone/>
            </a:pPr>
            <a:r>
              <a:rPr lang="en-US" dirty="0" smtClean="0"/>
              <a:t>The only limit to achievement</a:t>
            </a:r>
          </a:p>
          <a:p>
            <a:pPr marL="0" indent="0" algn="ctr">
              <a:buNone/>
            </a:pPr>
            <a:r>
              <a:rPr lang="en-US" dirty="0" smtClean="0"/>
              <a:t>Is the limit you place on your dreams.</a:t>
            </a:r>
            <a:endParaRPr lang="en-US" dirty="0"/>
          </a:p>
        </p:txBody>
      </p:sp>
      <p:sp>
        <p:nvSpPr>
          <p:cNvPr id="5" name="TextBox 4"/>
          <p:cNvSpPr txBox="1"/>
          <p:nvPr/>
        </p:nvSpPr>
        <p:spPr>
          <a:xfrm>
            <a:off x="8184840" y="3238764"/>
            <a:ext cx="777208"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4032501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5650" y="158015"/>
            <a:ext cx="5990649" cy="857250"/>
          </a:xfrm>
        </p:spPr>
        <p:txBody>
          <a:bodyPr>
            <a:normAutofit/>
          </a:bodyPr>
          <a:lstStyle/>
          <a:p>
            <a:pPr algn="l"/>
            <a:r>
              <a:rPr lang="en-US" sz="2400" dirty="0" smtClean="0"/>
              <a:t>	Examine Our Self-Talk –</a:t>
            </a:r>
            <a:br>
              <a:rPr lang="en-US" sz="2400" dirty="0" smtClean="0"/>
            </a:br>
            <a:r>
              <a:rPr lang="en-US" sz="2400" dirty="0" smtClean="0"/>
              <a:t>Is it Supporting our Efforts .. Or Sabotaging?</a:t>
            </a:r>
            <a:endParaRPr lang="en-US" sz="2400" dirty="0"/>
          </a:p>
        </p:txBody>
      </p:sp>
      <p:sp>
        <p:nvSpPr>
          <p:cNvPr id="3" name="Content Placeholder 2"/>
          <p:cNvSpPr>
            <a:spLocks noGrp="1"/>
          </p:cNvSpPr>
          <p:nvPr>
            <p:ph idx="1"/>
          </p:nvPr>
        </p:nvSpPr>
        <p:spPr>
          <a:xfrm>
            <a:off x="457200" y="1063229"/>
            <a:ext cx="8229600" cy="3943349"/>
          </a:xfrm>
        </p:spPr>
        <p:txBody>
          <a:bodyPr>
            <a:normAutofit/>
          </a:bodyPr>
          <a:lstStyle/>
          <a:p>
            <a:r>
              <a:rPr lang="en-US" sz="1800" dirty="0" smtClean="0"/>
              <a:t>Wonderful people abound .. All around us.</a:t>
            </a:r>
          </a:p>
          <a:p>
            <a:r>
              <a:rPr lang="en-US" sz="1800" dirty="0" smtClean="0"/>
              <a:t>Possibilities and opportunities are endless …</a:t>
            </a:r>
          </a:p>
          <a:p>
            <a:pPr marL="0" indent="0">
              <a:buNone/>
            </a:pPr>
            <a:r>
              <a:rPr lang="en-US" sz="1800" dirty="0" smtClean="0"/>
              <a:t>But we will never see them if …</a:t>
            </a:r>
          </a:p>
          <a:p>
            <a:pPr marL="0" indent="0">
              <a:buNone/>
            </a:pPr>
            <a:r>
              <a:rPr lang="en-US" sz="1800" dirty="0"/>
              <a:t>	</a:t>
            </a:r>
            <a:r>
              <a:rPr lang="en-US" sz="1800" dirty="0" smtClean="0"/>
              <a:t>--  If we don’t believe they are there</a:t>
            </a:r>
          </a:p>
          <a:p>
            <a:pPr marL="0" indent="0">
              <a:buNone/>
            </a:pPr>
            <a:r>
              <a:rPr lang="en-US" sz="1800" dirty="0"/>
              <a:t>	</a:t>
            </a:r>
            <a:r>
              <a:rPr lang="en-US" sz="1800" dirty="0" smtClean="0"/>
              <a:t>-- If we are afraid </a:t>
            </a:r>
          </a:p>
          <a:p>
            <a:pPr marL="0" indent="0">
              <a:buNone/>
            </a:pPr>
            <a:r>
              <a:rPr lang="en-US" sz="1800" dirty="0"/>
              <a:t>	</a:t>
            </a:r>
            <a:r>
              <a:rPr lang="en-US" sz="1800" dirty="0" smtClean="0"/>
              <a:t>-- If we don’t believe in ourselves</a:t>
            </a:r>
          </a:p>
          <a:p>
            <a:pPr marL="0" indent="0">
              <a:buNone/>
            </a:pPr>
            <a:r>
              <a:rPr lang="en-US" sz="1800" dirty="0"/>
              <a:t>	</a:t>
            </a:r>
            <a:r>
              <a:rPr lang="en-US" sz="1800" dirty="0" smtClean="0"/>
              <a:t>-- If we don’t stop worrying about what people think about us .. And learn how to 		focus 100% on being friendly and connected to others.</a:t>
            </a:r>
          </a:p>
          <a:p>
            <a:pPr marL="0" indent="0">
              <a:buNone/>
            </a:pPr>
            <a:r>
              <a:rPr lang="en-US" sz="1800" dirty="0" smtClean="0"/>
              <a:t>Ashley – Everybody longs for connection. We can be the first to reach out … with no judgment .. Love and accept everyone where they are and make it our mission to discover the gifts and talents and value in every person we meet ..That’s what makes us irresistible.    </a:t>
            </a:r>
            <a:r>
              <a:rPr lang="en-US" sz="1800" dirty="0" err="1" smtClean="0"/>
              <a:t>katie</a:t>
            </a:r>
            <a:endParaRPr lang="en-US" sz="1800" dirty="0"/>
          </a:p>
        </p:txBody>
      </p:sp>
      <p:sp>
        <p:nvSpPr>
          <p:cNvPr id="4" name="Rectangle 3"/>
          <p:cNvSpPr/>
          <p:nvPr/>
        </p:nvSpPr>
        <p:spPr>
          <a:xfrm>
            <a:off x="250301" y="188303"/>
            <a:ext cx="1569660" cy="369332"/>
          </a:xfrm>
          <a:prstGeom prst="rect">
            <a:avLst/>
          </a:prstGeom>
          <a:ln>
            <a:solidFill>
              <a:schemeClr val="tx1">
                <a:lumMod val="50000"/>
                <a:lumOff val="50000"/>
              </a:schemeClr>
            </a:solidFill>
          </a:ln>
        </p:spPr>
        <p:txBody>
          <a:bodyPr wrap="none">
            <a:spAutoFit/>
          </a:bodyPr>
          <a:lstStyle/>
          <a:p>
            <a:r>
              <a:rPr lang="en-US" dirty="0"/>
              <a:t>Inside Work --	</a:t>
            </a:r>
          </a:p>
        </p:txBody>
      </p:sp>
      <p:pic>
        <p:nvPicPr>
          <p:cNvPr id="5" name="Picture 4"/>
          <p:cNvPicPr>
            <a:picLocks noChangeAspect="1"/>
          </p:cNvPicPr>
          <p:nvPr/>
        </p:nvPicPr>
        <p:blipFill>
          <a:blip r:embed="rId2"/>
          <a:stretch>
            <a:fillRect/>
          </a:stretch>
        </p:blipFill>
        <p:spPr>
          <a:xfrm>
            <a:off x="5097885" y="1015265"/>
            <a:ext cx="3827823" cy="2076224"/>
          </a:xfrm>
          <a:prstGeom prst="rect">
            <a:avLst/>
          </a:prstGeom>
        </p:spPr>
      </p:pic>
    </p:spTree>
    <p:extLst>
      <p:ext uri="{BB962C8B-B14F-4D97-AF65-F5344CB8AC3E}">
        <p14:creationId xmlns:p14="http://schemas.microsoft.com/office/powerpoint/2010/main" val="1108643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New Director Sarah </a:t>
            </a:r>
            <a:r>
              <a:rPr lang="en-US" sz="2400" dirty="0" err="1" smtClean="0"/>
              <a:t>Galbreth</a:t>
            </a:r>
            <a:r>
              <a:rPr lang="en-US" sz="2400" dirty="0" smtClean="0"/>
              <a:t>  --The Power of a Mindset Shift </a:t>
            </a:r>
            <a:br>
              <a:rPr lang="en-US" sz="2400" dirty="0" smtClean="0"/>
            </a:br>
            <a:r>
              <a:rPr lang="en-US" sz="2400" dirty="0" smtClean="0"/>
              <a:t>August 600 PV  to March 4500 PV </a:t>
            </a:r>
            <a:endParaRPr lang="en-US" sz="2400" dirty="0"/>
          </a:p>
        </p:txBody>
      </p:sp>
      <p:sp>
        <p:nvSpPr>
          <p:cNvPr id="3" name="Content Placeholder 2"/>
          <p:cNvSpPr>
            <a:spLocks noGrp="1"/>
          </p:cNvSpPr>
          <p:nvPr>
            <p:ph idx="1"/>
          </p:nvPr>
        </p:nvSpPr>
        <p:spPr>
          <a:xfrm>
            <a:off x="457200" y="1063229"/>
            <a:ext cx="8229600" cy="3945786"/>
          </a:xfrm>
        </p:spPr>
        <p:txBody>
          <a:bodyPr>
            <a:normAutofit fontScale="92500" lnSpcReduction="10000"/>
          </a:bodyPr>
          <a:lstStyle/>
          <a:p>
            <a:r>
              <a:rPr lang="en-US" sz="1800" dirty="0" smtClean="0"/>
              <a:t>August – 7 month pregnant , husband out of work, felt powerless, </a:t>
            </a:r>
          </a:p>
          <a:p>
            <a:r>
              <a:rPr lang="en-US" sz="1800" dirty="0" smtClean="0"/>
              <a:t>Depressed, resentful and jealous of success of others </a:t>
            </a:r>
          </a:p>
          <a:p>
            <a:r>
              <a:rPr lang="en-US" sz="1800" dirty="0" smtClean="0"/>
              <a:t>Followed all the reports from  Cleveland Global Conference – read Happiness Advantage book by Sean </a:t>
            </a:r>
            <a:r>
              <a:rPr lang="en-US" sz="1800" dirty="0" err="1" smtClean="0"/>
              <a:t>Achor</a:t>
            </a:r>
            <a:r>
              <a:rPr lang="en-US" sz="1800" dirty="0" smtClean="0"/>
              <a:t> .. From “ my success creates my happiness”   to  “ my happiness creates my success” .. And she applied this to her marriage, her business and her parenting .</a:t>
            </a:r>
          </a:p>
          <a:p>
            <a:r>
              <a:rPr lang="en-US" sz="1800" dirty="0" smtClean="0"/>
              <a:t>Attended first Shaklee meeting .. Heard the stories, met the people, got inspired</a:t>
            </a:r>
          </a:p>
          <a:p>
            <a:r>
              <a:rPr lang="en-US" sz="1800" dirty="0" smtClean="0"/>
              <a:t>From Thursday  and Team Trainings, learned to </a:t>
            </a:r>
          </a:p>
          <a:p>
            <a:pPr marL="0" indent="0">
              <a:buNone/>
            </a:pPr>
            <a:r>
              <a:rPr lang="en-US" sz="1800" dirty="0"/>
              <a:t>	</a:t>
            </a:r>
            <a:r>
              <a:rPr lang="en-US" sz="1800" dirty="0" smtClean="0"/>
              <a:t>-- lead with love … serve with love … no judgment</a:t>
            </a:r>
          </a:p>
          <a:p>
            <a:pPr marL="0" indent="0">
              <a:buNone/>
            </a:pPr>
            <a:r>
              <a:rPr lang="en-US" sz="1800" dirty="0"/>
              <a:t>	</a:t>
            </a:r>
            <a:r>
              <a:rPr lang="en-US" sz="1800" dirty="0" smtClean="0"/>
              <a:t>-- be a Servant Leader ( book)</a:t>
            </a:r>
          </a:p>
          <a:p>
            <a:pPr marL="0" indent="0">
              <a:buNone/>
            </a:pPr>
            <a:r>
              <a:rPr lang="en-US" sz="1800" dirty="0"/>
              <a:t>	</a:t>
            </a:r>
            <a:r>
              <a:rPr lang="en-US" sz="1800" dirty="0" smtClean="0"/>
              <a:t>--be an advocate</a:t>
            </a:r>
          </a:p>
          <a:p>
            <a:pPr marL="0" indent="0">
              <a:buNone/>
            </a:pPr>
            <a:r>
              <a:rPr lang="en-US" sz="1800" dirty="0"/>
              <a:t>	</a:t>
            </a:r>
            <a:r>
              <a:rPr lang="en-US" sz="1800" dirty="0" smtClean="0"/>
              <a:t>-- Permission marketing</a:t>
            </a:r>
          </a:p>
          <a:p>
            <a:pPr marL="0" indent="0">
              <a:buNone/>
            </a:pPr>
            <a:r>
              <a:rPr lang="en-US" sz="1800" dirty="0"/>
              <a:t>	</a:t>
            </a:r>
            <a:r>
              <a:rPr lang="en-US" sz="1800" dirty="0" smtClean="0"/>
              <a:t>-- developed courage to set big hairy audacious goals</a:t>
            </a:r>
          </a:p>
          <a:p>
            <a:pPr marL="0" indent="0">
              <a:buNone/>
            </a:pPr>
            <a:r>
              <a:rPr lang="en-US" sz="1800" dirty="0"/>
              <a:t>	</a:t>
            </a:r>
            <a:endParaRPr lang="en-US" sz="1400" dirty="0" smtClean="0"/>
          </a:p>
          <a:p>
            <a:endParaRPr lang="en-US" sz="1800" dirty="0"/>
          </a:p>
        </p:txBody>
      </p:sp>
      <p:pic>
        <p:nvPicPr>
          <p:cNvPr id="4" name="Picture 3"/>
          <p:cNvPicPr>
            <a:picLocks noChangeAspect="1"/>
          </p:cNvPicPr>
          <p:nvPr/>
        </p:nvPicPr>
        <p:blipFill>
          <a:blip r:embed="rId2"/>
          <a:stretch>
            <a:fillRect/>
          </a:stretch>
        </p:blipFill>
        <p:spPr>
          <a:xfrm>
            <a:off x="7236317" y="3070859"/>
            <a:ext cx="1554481" cy="2072641"/>
          </a:xfrm>
          <a:prstGeom prst="rect">
            <a:avLst/>
          </a:prstGeom>
        </p:spPr>
      </p:pic>
    </p:spTree>
    <p:extLst>
      <p:ext uri="{BB962C8B-B14F-4D97-AF65-F5344CB8AC3E}">
        <p14:creationId xmlns:p14="http://schemas.microsoft.com/office/powerpoint/2010/main" val="2022213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8835"/>
            <a:ext cx="9144000" cy="5152335"/>
          </a:xfrm>
          <a:prstGeom prst="rect">
            <a:avLst/>
          </a:prstGeom>
        </p:spPr>
      </p:pic>
      <p:sp>
        <p:nvSpPr>
          <p:cNvPr id="2" name="Title 1"/>
          <p:cNvSpPr>
            <a:spLocks noGrp="1"/>
          </p:cNvSpPr>
          <p:nvPr>
            <p:ph type="title"/>
          </p:nvPr>
        </p:nvSpPr>
        <p:spPr/>
        <p:txBody>
          <a:bodyPr>
            <a:normAutofit/>
          </a:bodyPr>
          <a:lstStyle/>
          <a:p>
            <a:r>
              <a:rPr lang="en-US" sz="2400" dirty="0" smtClean="0"/>
              <a:t>New Mind Set – Sarah </a:t>
            </a:r>
            <a:r>
              <a:rPr lang="en-US" sz="2400" dirty="0" err="1" smtClean="0"/>
              <a:t>Galbreth</a:t>
            </a:r>
            <a:endParaRPr lang="en-US" sz="2400" dirty="0"/>
          </a:p>
        </p:txBody>
      </p:sp>
      <p:sp>
        <p:nvSpPr>
          <p:cNvPr id="3" name="Content Placeholder 2"/>
          <p:cNvSpPr>
            <a:spLocks noGrp="1"/>
          </p:cNvSpPr>
          <p:nvPr>
            <p:ph idx="1"/>
          </p:nvPr>
        </p:nvSpPr>
        <p:spPr>
          <a:xfrm>
            <a:off x="457200" y="1200151"/>
            <a:ext cx="8229600" cy="3736468"/>
          </a:xfrm>
        </p:spPr>
        <p:txBody>
          <a:bodyPr>
            <a:normAutofit/>
          </a:bodyPr>
          <a:lstStyle/>
          <a:p>
            <a:r>
              <a:rPr lang="en-US" sz="1800" dirty="0" smtClean="0"/>
              <a:t>TALKS to people, CALLS her customers</a:t>
            </a:r>
          </a:p>
          <a:p>
            <a:r>
              <a:rPr lang="en-US" sz="1800" dirty="0" smtClean="0"/>
              <a:t>Importance of staying connected to the team and </a:t>
            </a:r>
            <a:r>
              <a:rPr lang="en-US" sz="1800" dirty="0" err="1" smtClean="0"/>
              <a:t>upline</a:t>
            </a:r>
            <a:endParaRPr lang="en-US" sz="1800" dirty="0" smtClean="0"/>
          </a:p>
          <a:p>
            <a:r>
              <a:rPr lang="en-US" sz="1800" dirty="0" smtClean="0"/>
              <a:t>She learned .. “ Lows happen”.</a:t>
            </a:r>
          </a:p>
          <a:p>
            <a:r>
              <a:rPr lang="en-US" sz="1800" dirty="0" smtClean="0"/>
              <a:t>Changed her words from .</a:t>
            </a:r>
            <a:r>
              <a:rPr lang="en-US" sz="1800" dirty="0"/>
              <a:t>. Replaced I </a:t>
            </a:r>
            <a:r>
              <a:rPr lang="en-US" sz="1800" dirty="0" smtClean="0"/>
              <a:t>can’t</a:t>
            </a:r>
            <a:r>
              <a:rPr lang="en-US" sz="1800" dirty="0"/>
              <a:t>, I </a:t>
            </a:r>
            <a:r>
              <a:rPr lang="en-US" sz="1800" dirty="0" smtClean="0"/>
              <a:t>won’t</a:t>
            </a:r>
            <a:r>
              <a:rPr lang="en-US" sz="1800" dirty="0"/>
              <a:t>, I </a:t>
            </a:r>
            <a:r>
              <a:rPr lang="en-US" sz="1800" dirty="0" smtClean="0"/>
              <a:t>don’t </a:t>
            </a:r>
            <a:r>
              <a:rPr lang="en-US" sz="1800" dirty="0"/>
              <a:t>know how </a:t>
            </a:r>
            <a:r>
              <a:rPr lang="en-US" sz="1800" dirty="0" smtClean="0"/>
              <a:t>with.. </a:t>
            </a:r>
            <a:r>
              <a:rPr lang="en-US" sz="1800" dirty="0"/>
              <a:t>I can, I will and WHY NOT</a:t>
            </a:r>
            <a:r>
              <a:rPr lang="en-US" sz="1800" dirty="0" smtClean="0"/>
              <a:t>!. </a:t>
            </a:r>
          </a:p>
          <a:p>
            <a:r>
              <a:rPr lang="en-US" sz="1800" dirty="0" smtClean="0"/>
              <a:t>The power of being in a community of positive supportive colleagues</a:t>
            </a:r>
          </a:p>
          <a:p>
            <a:r>
              <a:rPr lang="en-US" sz="1800" dirty="0" smtClean="0"/>
              <a:t>From resentful and jealous of others success .. To .. Happy for others’ success and learns from it.</a:t>
            </a:r>
          </a:p>
          <a:p>
            <a:r>
              <a:rPr lang="en-US" sz="1800" dirty="0" smtClean="0"/>
              <a:t>trainings </a:t>
            </a:r>
            <a:r>
              <a:rPr lang="en-US" sz="1800" dirty="0"/>
              <a:t>are </a:t>
            </a:r>
            <a:r>
              <a:rPr lang="en-US" sz="1800" dirty="0" smtClean="0"/>
              <a:t>vital</a:t>
            </a:r>
            <a:r>
              <a:rPr lang="en-US" sz="1800" dirty="0"/>
              <a:t>      -Learned how to approach others, lead with love, customer follow up, permission marketing , continue to tell myself I can, leaders are continued learners</a:t>
            </a:r>
          </a:p>
          <a:p>
            <a:endParaRPr lang="en-US" sz="1800" dirty="0"/>
          </a:p>
        </p:txBody>
      </p:sp>
      <p:pic>
        <p:nvPicPr>
          <p:cNvPr id="7" name="Picture 6" descr="Sarah Galbreth 201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4306" y="141337"/>
            <a:ext cx="1532494" cy="2117628"/>
          </a:xfrm>
          <a:prstGeom prst="rect">
            <a:avLst/>
          </a:prstGeom>
        </p:spPr>
      </p:pic>
    </p:spTree>
    <p:extLst>
      <p:ext uri="{BB962C8B-B14F-4D97-AF65-F5344CB8AC3E}">
        <p14:creationId xmlns:p14="http://schemas.microsoft.com/office/powerpoint/2010/main" val="1877651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514"/>
            <a:ext cx="9144000" cy="5145014"/>
          </a:xfrm>
          <a:prstGeom prst="rect">
            <a:avLst/>
          </a:prstGeom>
          <a:solidFill>
            <a:schemeClr val="accent3">
              <a:lumMod val="20000"/>
              <a:lumOff val="80000"/>
            </a:schemeClr>
          </a:solidFill>
        </p:spPr>
      </p:pic>
      <p:sp>
        <p:nvSpPr>
          <p:cNvPr id="3" name="Content Placeholder 2"/>
          <p:cNvSpPr>
            <a:spLocks noGrp="1"/>
          </p:cNvSpPr>
          <p:nvPr>
            <p:ph idx="1"/>
          </p:nvPr>
        </p:nvSpPr>
        <p:spPr>
          <a:xfrm>
            <a:off x="2052509" y="1200151"/>
            <a:ext cx="4518472" cy="1546988"/>
          </a:xfrm>
          <a:solidFill>
            <a:srgbClr val="F1EA85"/>
          </a:solidFill>
        </p:spPr>
        <p:txBody>
          <a:bodyPr/>
          <a:lstStyle/>
          <a:p>
            <a:pPr marL="0" indent="0" algn="ctr">
              <a:buNone/>
            </a:pPr>
            <a:r>
              <a:rPr lang="en-US" dirty="0" smtClean="0"/>
              <a:t>What we think about …</a:t>
            </a:r>
          </a:p>
          <a:p>
            <a:pPr marL="0" indent="0" algn="ctr">
              <a:buNone/>
            </a:pPr>
            <a:r>
              <a:rPr lang="en-US" dirty="0" smtClean="0"/>
              <a:t>We bring about</a:t>
            </a:r>
            <a:endParaRPr lang="en-US" dirty="0"/>
          </a:p>
        </p:txBody>
      </p:sp>
      <p:sp>
        <p:nvSpPr>
          <p:cNvPr id="5" name="TextBox 4"/>
          <p:cNvSpPr txBox="1"/>
          <p:nvPr/>
        </p:nvSpPr>
        <p:spPr>
          <a:xfrm>
            <a:off x="5050056" y="4032090"/>
            <a:ext cx="3691563" cy="646331"/>
          </a:xfrm>
          <a:prstGeom prst="rect">
            <a:avLst/>
          </a:prstGeom>
          <a:solidFill>
            <a:srgbClr val="F1EA85"/>
          </a:solidFill>
        </p:spPr>
        <p:txBody>
          <a:bodyPr wrap="square" rtlCol="0">
            <a:spAutoFit/>
          </a:bodyPr>
          <a:lstStyle/>
          <a:p>
            <a:r>
              <a:rPr lang="en-US" dirty="0" smtClean="0"/>
              <a:t>Time to start our library of self-development and leadership books </a:t>
            </a:r>
            <a:endParaRPr lang="en-US" dirty="0"/>
          </a:p>
        </p:txBody>
      </p:sp>
      <p:sp>
        <p:nvSpPr>
          <p:cNvPr id="2" name="TextBox 1"/>
          <p:cNvSpPr txBox="1"/>
          <p:nvPr/>
        </p:nvSpPr>
        <p:spPr>
          <a:xfrm>
            <a:off x="7551437" y="3509803"/>
            <a:ext cx="723737"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6767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 y="-23967"/>
            <a:ext cx="9144000" cy="5167929"/>
          </a:xfrm>
          <a:prstGeom prst="rect">
            <a:avLst/>
          </a:prstGeom>
        </p:spPr>
      </p:pic>
      <p:sp>
        <p:nvSpPr>
          <p:cNvPr id="2" name="Title 1"/>
          <p:cNvSpPr>
            <a:spLocks noGrp="1"/>
          </p:cNvSpPr>
          <p:nvPr>
            <p:ph type="title"/>
          </p:nvPr>
        </p:nvSpPr>
        <p:spPr/>
        <p:txBody>
          <a:bodyPr>
            <a:normAutofit/>
          </a:bodyPr>
          <a:lstStyle/>
          <a:p>
            <a:r>
              <a:rPr lang="en-US" sz="2800" dirty="0" smtClean="0"/>
              <a:t>Outside Work</a:t>
            </a:r>
            <a:endParaRPr lang="en-US" sz="2800" dirty="0"/>
          </a:p>
        </p:txBody>
      </p:sp>
      <p:sp>
        <p:nvSpPr>
          <p:cNvPr id="3" name="Content Placeholder 2"/>
          <p:cNvSpPr>
            <a:spLocks noGrp="1"/>
          </p:cNvSpPr>
          <p:nvPr>
            <p:ph idx="1"/>
          </p:nvPr>
        </p:nvSpPr>
        <p:spPr>
          <a:xfrm>
            <a:off x="457200" y="946718"/>
            <a:ext cx="8229600" cy="2062764"/>
          </a:xfrm>
        </p:spPr>
        <p:txBody>
          <a:bodyPr>
            <a:normAutofit/>
          </a:bodyPr>
          <a:lstStyle/>
          <a:p>
            <a:pPr marL="0" indent="0">
              <a:buNone/>
            </a:pPr>
            <a:r>
              <a:rPr lang="en-US" sz="1800" dirty="0" smtClean="0"/>
              <a:t>We will want to set up our systems …</a:t>
            </a:r>
          </a:p>
          <a:p>
            <a:pPr marL="0" indent="0">
              <a:buNone/>
            </a:pPr>
            <a:r>
              <a:rPr lang="en-US" sz="1800" dirty="0" smtClean="0"/>
              <a:t>	-- a system for developing customers, servicing them , introducing them to 			additional products, health information and business information.</a:t>
            </a:r>
          </a:p>
          <a:p>
            <a:pPr marL="0" indent="0">
              <a:buNone/>
            </a:pPr>
            <a:r>
              <a:rPr lang="en-US" sz="1800" dirty="0" smtClean="0"/>
              <a:t>	-- a system for identifying business partners … followed with a step-by-step plan 		to generate 2000 PV and appoint them as Directors.</a:t>
            </a:r>
          </a:p>
          <a:p>
            <a:pPr marL="0" indent="0">
              <a:buNone/>
            </a:pPr>
            <a:r>
              <a:rPr lang="en-US" sz="1800" dirty="0" smtClean="0"/>
              <a:t>	-- We will want a good day planner and calendar.. Because we are about to fill it.</a:t>
            </a:r>
          </a:p>
          <a:p>
            <a:endParaRPr lang="en-US" sz="1800" dirty="0" smtClean="0"/>
          </a:p>
          <a:p>
            <a:endParaRPr lang="en-US" sz="1800" dirty="0"/>
          </a:p>
        </p:txBody>
      </p:sp>
      <p:sp>
        <p:nvSpPr>
          <p:cNvPr id="4" name="TextBox 3"/>
          <p:cNvSpPr txBox="1"/>
          <p:nvPr/>
        </p:nvSpPr>
        <p:spPr>
          <a:xfrm>
            <a:off x="2074323" y="4194741"/>
            <a:ext cx="5052500" cy="646331"/>
          </a:xfrm>
          <a:prstGeom prst="rect">
            <a:avLst/>
          </a:prstGeom>
          <a:noFill/>
          <a:ln>
            <a:solidFill>
              <a:schemeClr val="tx2">
                <a:lumMod val="75000"/>
              </a:schemeClr>
            </a:solidFill>
          </a:ln>
        </p:spPr>
        <p:txBody>
          <a:bodyPr wrap="square" rtlCol="0">
            <a:spAutoFit/>
          </a:bodyPr>
          <a:lstStyle/>
          <a:p>
            <a:r>
              <a:rPr lang="en-US" sz="3600" dirty="0" smtClean="0"/>
              <a:t>Systems build confidence </a:t>
            </a:r>
            <a:endParaRPr lang="en-US" sz="3600" dirty="0"/>
          </a:p>
        </p:txBody>
      </p:sp>
      <p:sp>
        <p:nvSpPr>
          <p:cNvPr id="5" name="Rectangle 4"/>
          <p:cNvSpPr/>
          <p:nvPr/>
        </p:nvSpPr>
        <p:spPr>
          <a:xfrm>
            <a:off x="881986" y="3686910"/>
            <a:ext cx="7557857" cy="369332"/>
          </a:xfrm>
          <a:prstGeom prst="rect">
            <a:avLst/>
          </a:prstGeom>
          <a:ln>
            <a:solidFill>
              <a:schemeClr val="tx2">
                <a:lumMod val="60000"/>
                <a:lumOff val="40000"/>
              </a:schemeClr>
            </a:solidFill>
          </a:ln>
        </p:spPr>
        <p:txBody>
          <a:bodyPr wrap="square">
            <a:spAutoFit/>
          </a:bodyPr>
          <a:lstStyle/>
          <a:p>
            <a:r>
              <a:rPr lang="en-US" dirty="0"/>
              <a:t>Legacy &amp; Leadership:  January 22, 2015/ #2 --  Creating Your Business System</a:t>
            </a:r>
          </a:p>
        </p:txBody>
      </p:sp>
      <p:sp>
        <p:nvSpPr>
          <p:cNvPr id="6" name="Rectangle 5"/>
          <p:cNvSpPr/>
          <p:nvPr/>
        </p:nvSpPr>
        <p:spPr>
          <a:xfrm>
            <a:off x="687950" y="3009482"/>
            <a:ext cx="7998850" cy="646331"/>
          </a:xfrm>
          <a:prstGeom prst="rect">
            <a:avLst/>
          </a:prstGeom>
          <a:ln>
            <a:solidFill>
              <a:schemeClr val="tx2">
                <a:lumMod val="60000"/>
                <a:lumOff val="40000"/>
              </a:schemeClr>
            </a:solidFill>
          </a:ln>
        </p:spPr>
        <p:txBody>
          <a:bodyPr wrap="square">
            <a:spAutoFit/>
          </a:bodyPr>
          <a:lstStyle/>
          <a:p>
            <a:r>
              <a:rPr lang="en-US" dirty="0"/>
              <a:t>100 Days to Amazing:  October 21, 2015/ #9 -- The Role of the Leader in Servicing Customers (New Member Appointments)</a:t>
            </a:r>
          </a:p>
        </p:txBody>
      </p:sp>
      <p:sp>
        <p:nvSpPr>
          <p:cNvPr id="9" name="TextBox 8"/>
          <p:cNvSpPr txBox="1"/>
          <p:nvPr/>
        </p:nvSpPr>
        <p:spPr>
          <a:xfrm>
            <a:off x="7777572" y="4337376"/>
            <a:ext cx="1113121"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24916461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441751"/>
            <a:ext cx="5943600" cy="830997"/>
          </a:xfrm>
          <a:prstGeom prst="rect">
            <a:avLst/>
          </a:prstGeom>
          <a:noFill/>
          <a:ln>
            <a:solidFill>
              <a:schemeClr val="accent3">
                <a:lumMod val="50000"/>
              </a:schemeClr>
            </a:solidFill>
          </a:ln>
        </p:spPr>
        <p:txBody>
          <a:bodyPr wrap="square" rtlCol="0">
            <a:spAutoFit/>
          </a:bodyPr>
          <a:lstStyle/>
          <a:p>
            <a:r>
              <a:rPr lang="en-US" sz="2800" dirty="0" smtClean="0"/>
              <a:t>Effective Enrollment and Duplication</a:t>
            </a:r>
          </a:p>
          <a:p>
            <a:r>
              <a:rPr lang="en-US" sz="2000" dirty="0" smtClean="0"/>
              <a:t>			Sarah Robbins</a:t>
            </a:r>
            <a:endParaRPr lang="en-US" sz="2000" dirty="0"/>
          </a:p>
        </p:txBody>
      </p:sp>
      <p:sp>
        <p:nvSpPr>
          <p:cNvPr id="3" name="TextBox 2"/>
          <p:cNvSpPr txBox="1"/>
          <p:nvPr/>
        </p:nvSpPr>
        <p:spPr>
          <a:xfrm>
            <a:off x="304800" y="2457450"/>
            <a:ext cx="8534400" cy="1754327"/>
          </a:xfrm>
          <a:prstGeom prst="rect">
            <a:avLst/>
          </a:prstGeom>
          <a:noFill/>
          <a:ln>
            <a:solidFill>
              <a:schemeClr val="accent3">
                <a:lumMod val="50000"/>
              </a:schemeClr>
            </a:solidFill>
          </a:ln>
        </p:spPr>
        <p:txBody>
          <a:bodyPr wrap="square" rtlCol="0">
            <a:spAutoFit/>
          </a:bodyPr>
          <a:lstStyle/>
          <a:p>
            <a:r>
              <a:rPr lang="en-US" dirty="0" smtClean="0"/>
              <a:t>Core systems include...</a:t>
            </a:r>
          </a:p>
          <a:p>
            <a:pPr marL="342900" indent="-342900">
              <a:buFont typeface="Arial"/>
              <a:buChar char="•"/>
            </a:pPr>
            <a:r>
              <a:rPr lang="en-US" dirty="0" smtClean="0"/>
              <a:t>Effective enrollment</a:t>
            </a:r>
          </a:p>
          <a:p>
            <a:pPr marL="342900" indent="-342900">
              <a:buFont typeface="Arial"/>
              <a:buChar char="•"/>
            </a:pPr>
            <a:r>
              <a:rPr lang="en-US" dirty="0" smtClean="0"/>
              <a:t>Connecting your new distributor to company and team tools and training</a:t>
            </a:r>
          </a:p>
          <a:p>
            <a:pPr marL="342900" indent="-342900">
              <a:buFont typeface="Arial"/>
              <a:buChar char="•"/>
            </a:pPr>
            <a:r>
              <a:rPr lang="en-US" dirty="0" smtClean="0"/>
              <a:t>Teaching them a sponsoring process … 	creating a list &amp; reach out methods to continue to meet new customers and distributors.                     </a:t>
            </a:r>
            <a:r>
              <a:rPr lang="en-US" dirty="0" err="1" smtClean="0"/>
              <a:t>ashley</a:t>
            </a:r>
            <a:endParaRPr lang="en-US" dirty="0" smtClean="0"/>
          </a:p>
          <a:p>
            <a:pPr marL="342900" indent="-342900">
              <a:buFont typeface="Arial"/>
              <a:buChar char="•"/>
            </a:pPr>
            <a:endParaRPr lang="en-US" dirty="0"/>
          </a:p>
        </p:txBody>
      </p:sp>
      <p:sp>
        <p:nvSpPr>
          <p:cNvPr id="4" name="TextBox 3"/>
          <p:cNvSpPr txBox="1"/>
          <p:nvPr/>
        </p:nvSpPr>
        <p:spPr>
          <a:xfrm>
            <a:off x="413201" y="1325374"/>
            <a:ext cx="6477000" cy="892552"/>
          </a:xfrm>
          <a:prstGeom prst="rect">
            <a:avLst/>
          </a:prstGeom>
          <a:noFill/>
        </p:spPr>
        <p:txBody>
          <a:bodyPr wrap="square" rtlCol="0">
            <a:spAutoFit/>
          </a:bodyPr>
          <a:lstStyle/>
          <a:p>
            <a:r>
              <a:rPr lang="en-US" sz="2000" dirty="0" smtClean="0"/>
              <a:t>In developing your organization …</a:t>
            </a:r>
          </a:p>
          <a:p>
            <a:r>
              <a:rPr lang="en-US" sz="2000" dirty="0" smtClean="0"/>
              <a:t>		</a:t>
            </a:r>
            <a:r>
              <a:rPr lang="en-US" sz="3200" dirty="0" smtClean="0"/>
              <a:t>Systems are critical!      </a:t>
            </a:r>
            <a:r>
              <a:rPr lang="en-US" sz="2000" dirty="0" smtClean="0"/>
              <a:t> </a:t>
            </a:r>
            <a:endParaRPr lang="en-US" sz="2000" dirty="0"/>
          </a:p>
        </p:txBody>
      </p:sp>
      <p:pic>
        <p:nvPicPr>
          <p:cNvPr id="5" name="Picture 4"/>
          <p:cNvPicPr>
            <a:picLocks noChangeAspect="1"/>
          </p:cNvPicPr>
          <p:nvPr/>
        </p:nvPicPr>
        <p:blipFill>
          <a:blip r:embed="rId3"/>
          <a:stretch>
            <a:fillRect/>
          </a:stretch>
        </p:blipFill>
        <p:spPr>
          <a:xfrm>
            <a:off x="7391401" y="285750"/>
            <a:ext cx="1292087" cy="1932176"/>
          </a:xfrm>
          <a:prstGeom prst="rect">
            <a:avLst/>
          </a:prstGeom>
          <a:ln>
            <a:solidFill>
              <a:schemeClr val="accent3">
                <a:lumMod val="50000"/>
              </a:schemeClr>
            </a:solidFill>
          </a:ln>
        </p:spPr>
      </p:pic>
    </p:spTree>
    <p:extLst>
      <p:ext uri="{BB962C8B-B14F-4D97-AF65-F5344CB8AC3E}">
        <p14:creationId xmlns:p14="http://schemas.microsoft.com/office/powerpoint/2010/main" val="233726934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7244"/>
            <a:ext cx="9144000" cy="5136256"/>
          </a:xfrm>
          <a:prstGeom prst="rect">
            <a:avLst/>
          </a:prstGeom>
        </p:spPr>
      </p:pic>
      <p:sp>
        <p:nvSpPr>
          <p:cNvPr id="2" name="Title 1"/>
          <p:cNvSpPr>
            <a:spLocks noGrp="1"/>
          </p:cNvSpPr>
          <p:nvPr>
            <p:ph type="title"/>
          </p:nvPr>
        </p:nvSpPr>
        <p:spPr>
          <a:xfrm>
            <a:off x="457200" y="205979"/>
            <a:ext cx="8229600" cy="613430"/>
          </a:xfrm>
        </p:spPr>
        <p:txBody>
          <a:bodyPr>
            <a:normAutofit/>
          </a:bodyPr>
          <a:lstStyle/>
          <a:p>
            <a:r>
              <a:rPr lang="en-US" sz="2400" dirty="0" smtClean="0"/>
              <a:t>Customer Development System</a:t>
            </a:r>
            <a:endParaRPr lang="en-US" sz="2400" dirty="0"/>
          </a:p>
        </p:txBody>
      </p:sp>
      <p:sp>
        <p:nvSpPr>
          <p:cNvPr id="3" name="Content Placeholder 2"/>
          <p:cNvSpPr>
            <a:spLocks noGrp="1"/>
          </p:cNvSpPr>
          <p:nvPr>
            <p:ph idx="1"/>
          </p:nvPr>
        </p:nvSpPr>
        <p:spPr>
          <a:xfrm>
            <a:off x="457200" y="819409"/>
            <a:ext cx="8229600" cy="1604793"/>
          </a:xfrm>
        </p:spPr>
        <p:txBody>
          <a:bodyPr>
            <a:normAutofit/>
          </a:bodyPr>
          <a:lstStyle/>
          <a:p>
            <a:r>
              <a:rPr lang="en-US" sz="1800" dirty="0" smtClean="0"/>
              <a:t>Select 2 or 3 reach-out methods that you like to directly contact people and invite them to events and activities to introduce them to Shaklee products and/or business.</a:t>
            </a:r>
          </a:p>
          <a:p>
            <a:r>
              <a:rPr lang="en-US" sz="1800" dirty="0" smtClean="0"/>
              <a:t>Select 1 or 2 passive methods that gently and subtly introduce people to Shaklee as well …   such as ..  Face Book posts </a:t>
            </a:r>
            <a:r>
              <a:rPr lang="en-US" sz="1800" dirty="0" err="1" smtClean="0"/>
              <a:t>etc</a:t>
            </a:r>
            <a:endParaRPr lang="en-US" sz="1800" dirty="0"/>
          </a:p>
        </p:txBody>
      </p:sp>
      <p:sp>
        <p:nvSpPr>
          <p:cNvPr id="4" name="TextBox 3"/>
          <p:cNvSpPr txBox="1"/>
          <p:nvPr/>
        </p:nvSpPr>
        <p:spPr>
          <a:xfrm>
            <a:off x="457200" y="2424202"/>
            <a:ext cx="7995626" cy="1754327"/>
          </a:xfrm>
          <a:prstGeom prst="rect">
            <a:avLst/>
          </a:prstGeom>
          <a:noFill/>
        </p:spPr>
        <p:txBody>
          <a:bodyPr wrap="square" rtlCol="0">
            <a:spAutoFit/>
          </a:bodyPr>
          <a:lstStyle/>
          <a:p>
            <a:r>
              <a:rPr lang="en-US" dirty="0" smtClean="0"/>
              <a:t>Then  create your system for :</a:t>
            </a:r>
          </a:p>
          <a:p>
            <a:pPr marL="285750" indent="-285750">
              <a:buFont typeface="Arial"/>
              <a:buChar char="•"/>
            </a:pPr>
            <a:r>
              <a:rPr lang="en-US" dirty="0" smtClean="0"/>
              <a:t>servicing new members,</a:t>
            </a:r>
          </a:p>
          <a:p>
            <a:pPr marL="285750" indent="-285750">
              <a:buFont typeface="Arial"/>
              <a:buChar char="•"/>
            </a:pPr>
            <a:r>
              <a:rPr lang="en-US" dirty="0" smtClean="0"/>
              <a:t> continually introducing them to additional Shaklee products,</a:t>
            </a:r>
          </a:p>
          <a:p>
            <a:pPr marL="285750" indent="-285750">
              <a:buFont typeface="Arial"/>
              <a:buChar char="•"/>
            </a:pPr>
            <a:r>
              <a:rPr lang="en-US" dirty="0" smtClean="0"/>
              <a:t>creating incentives and rewards for referrals and</a:t>
            </a:r>
          </a:p>
          <a:p>
            <a:pPr marL="285750" indent="-285750">
              <a:buFont typeface="Arial"/>
              <a:buChar char="•"/>
            </a:pPr>
            <a:r>
              <a:rPr lang="en-US" dirty="0" smtClean="0"/>
              <a:t>introducing them to the benefits of a home business…</a:t>
            </a:r>
          </a:p>
          <a:p>
            <a:r>
              <a:rPr lang="en-US" dirty="0" smtClean="0"/>
              <a:t>Ex. --   New Member Orientations and Member Update Appointments    </a:t>
            </a:r>
            <a:r>
              <a:rPr lang="en-US" dirty="0" err="1" smtClean="0"/>
              <a:t>becky</a:t>
            </a:r>
            <a:endParaRPr lang="en-US" dirty="0"/>
          </a:p>
        </p:txBody>
      </p:sp>
      <p:sp>
        <p:nvSpPr>
          <p:cNvPr id="5" name="Rectangle 4"/>
          <p:cNvSpPr/>
          <p:nvPr/>
        </p:nvSpPr>
        <p:spPr>
          <a:xfrm>
            <a:off x="934906" y="4400856"/>
            <a:ext cx="6950058" cy="369332"/>
          </a:xfrm>
          <a:prstGeom prst="rect">
            <a:avLst/>
          </a:prstGeom>
          <a:ln>
            <a:solidFill>
              <a:schemeClr val="tx2">
                <a:lumMod val="60000"/>
                <a:lumOff val="40000"/>
              </a:schemeClr>
            </a:solidFill>
          </a:ln>
        </p:spPr>
        <p:txBody>
          <a:bodyPr wrap="square">
            <a:spAutoFit/>
          </a:bodyPr>
          <a:lstStyle/>
          <a:p>
            <a:r>
              <a:rPr lang="en-US" dirty="0"/>
              <a:t>100 Days...:  October 29, 2015/ #10 -- Customer Incentives &amp; Rewards</a:t>
            </a:r>
          </a:p>
        </p:txBody>
      </p:sp>
    </p:spTree>
    <p:extLst>
      <p:ext uri="{BB962C8B-B14F-4D97-AF65-F5344CB8AC3E}">
        <p14:creationId xmlns:p14="http://schemas.microsoft.com/office/powerpoint/2010/main" val="422896583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93527"/>
          </a:xfrm>
        </p:spPr>
        <p:txBody>
          <a:bodyPr>
            <a:normAutofit fontScale="90000"/>
          </a:bodyPr>
          <a:lstStyle/>
          <a:p>
            <a:r>
              <a:rPr lang="en-US" sz="2400" dirty="0"/>
              <a:t>You Signed Up A New Member!!!  Yay, you!!!</a:t>
            </a:r>
            <a:br>
              <a:rPr lang="en-US" sz="2400" dirty="0"/>
            </a:br>
            <a:r>
              <a:rPr lang="en-US" sz="2400" dirty="0"/>
              <a:t>Now what do you do?</a:t>
            </a:r>
            <a:br>
              <a:rPr lang="en-US" sz="2400" dirty="0"/>
            </a:br>
            <a:endParaRPr lang="en-US" sz="2400" dirty="0"/>
          </a:p>
        </p:txBody>
      </p:sp>
      <p:sp>
        <p:nvSpPr>
          <p:cNvPr id="3" name="Content Placeholder 2"/>
          <p:cNvSpPr>
            <a:spLocks noGrp="1"/>
          </p:cNvSpPr>
          <p:nvPr>
            <p:ph idx="1"/>
          </p:nvPr>
        </p:nvSpPr>
        <p:spPr>
          <a:xfrm>
            <a:off x="457200" y="771097"/>
            <a:ext cx="8397949" cy="4243994"/>
          </a:xfrm>
        </p:spPr>
        <p:txBody>
          <a:bodyPr>
            <a:normAutofit fontScale="55000" lnSpcReduction="20000"/>
          </a:bodyPr>
          <a:lstStyle/>
          <a:p>
            <a:pPr marL="0" lvl="0" indent="0">
              <a:buNone/>
            </a:pPr>
            <a:r>
              <a:rPr lang="en-US" sz="1600" dirty="0" smtClean="0"/>
              <a:t>1.  </a:t>
            </a:r>
            <a:r>
              <a:rPr lang="en-US" sz="2300" dirty="0"/>
              <a:t>Pat yourself on the back because that is wonderful!  You were able to find someone with a need and share the information in a way that they understood and you offered them resources that they found valuable.  I’m patting you on the back too.  You’re awesome!</a:t>
            </a:r>
          </a:p>
          <a:p>
            <a:pPr marL="0" indent="0">
              <a:buNone/>
            </a:pPr>
            <a:r>
              <a:rPr lang="en-US" sz="2300" dirty="0"/>
              <a:t> </a:t>
            </a:r>
          </a:p>
          <a:p>
            <a:pPr marL="0" lvl="0" indent="0">
              <a:buNone/>
            </a:pPr>
            <a:r>
              <a:rPr lang="en-US" sz="2300" dirty="0" smtClean="0"/>
              <a:t>2.Ask </a:t>
            </a:r>
            <a:r>
              <a:rPr lang="en-US" sz="2300" dirty="0" err="1"/>
              <a:t>upline</a:t>
            </a:r>
            <a:r>
              <a:rPr lang="en-US" sz="2300" dirty="0"/>
              <a:t> to add them to the monthly newsletter distribution </a:t>
            </a:r>
            <a:r>
              <a:rPr lang="en-US" sz="2300" dirty="0" smtClean="0"/>
              <a:t>list and to </a:t>
            </a:r>
            <a:r>
              <a:rPr lang="en-US" sz="2300" dirty="0"/>
              <a:t>send them a Welcome letter to show them how our group supports one another with </a:t>
            </a:r>
            <a:r>
              <a:rPr lang="en-US" sz="2300" dirty="0" smtClean="0"/>
              <a:t> </a:t>
            </a:r>
            <a:r>
              <a:rPr lang="en-US" sz="2300" dirty="0"/>
              <a:t>great customer care we provide!  </a:t>
            </a:r>
          </a:p>
          <a:p>
            <a:pPr marL="0" indent="0">
              <a:buNone/>
            </a:pPr>
            <a:r>
              <a:rPr lang="en-US" sz="2300" dirty="0"/>
              <a:t> </a:t>
            </a:r>
          </a:p>
          <a:p>
            <a:pPr marL="0" lvl="0" indent="0">
              <a:buNone/>
            </a:pPr>
            <a:r>
              <a:rPr lang="en-US" sz="2300" dirty="0" smtClean="0"/>
              <a:t>3.Send </a:t>
            </a:r>
            <a:r>
              <a:rPr lang="en-US" sz="2300" dirty="0"/>
              <a:t>them </a:t>
            </a:r>
            <a:r>
              <a:rPr lang="en-US" sz="2300" dirty="0" smtClean="0"/>
              <a:t> </a:t>
            </a:r>
            <a:r>
              <a:rPr lang="en-US" sz="2300" dirty="0"/>
              <a:t>New Member packet. </a:t>
            </a:r>
            <a:r>
              <a:rPr lang="en-US" sz="2300" dirty="0" smtClean="0"/>
              <a:t>( </a:t>
            </a:r>
            <a:r>
              <a:rPr lang="en-US" sz="2300" dirty="0"/>
              <a:t>includes </a:t>
            </a:r>
            <a:r>
              <a:rPr lang="en-US" sz="2300" dirty="0" smtClean="0"/>
              <a:t> </a:t>
            </a:r>
            <a:r>
              <a:rPr lang="en-US" sz="2300" dirty="0"/>
              <a:t>new member letter, information on Learn and Earn, and information on building a Shaklee business. </a:t>
            </a:r>
            <a:r>
              <a:rPr lang="en-US" sz="2300" dirty="0" smtClean="0"/>
              <a:t>  can conduct as Zoom video conference meetings, see file at Learning From The Masters FB page ) )</a:t>
            </a:r>
            <a:endParaRPr lang="en-US" sz="2300" dirty="0"/>
          </a:p>
          <a:p>
            <a:pPr marL="0" lvl="0" indent="0">
              <a:buNone/>
            </a:pPr>
            <a:r>
              <a:rPr lang="en-US" sz="2300" dirty="0"/>
              <a:t>Flag your calendar to touch base with your new member in about 10 days to make sure their products arrived.  Ask them how things are going.  </a:t>
            </a:r>
            <a:r>
              <a:rPr lang="en-US" sz="2300" dirty="0" smtClean="0"/>
              <a:t> </a:t>
            </a:r>
            <a:r>
              <a:rPr lang="en-US" sz="2300" dirty="0"/>
              <a:t>S</a:t>
            </a:r>
            <a:r>
              <a:rPr lang="en-US" sz="2300" dirty="0" smtClean="0"/>
              <a:t>chedule </a:t>
            </a:r>
            <a:r>
              <a:rPr lang="en-US" sz="2300" dirty="0"/>
              <a:t>a new member appointment.</a:t>
            </a:r>
          </a:p>
          <a:p>
            <a:pPr marL="0" indent="0">
              <a:buNone/>
            </a:pPr>
            <a:r>
              <a:rPr lang="en-US" sz="2300" dirty="0"/>
              <a:t> </a:t>
            </a:r>
          </a:p>
          <a:p>
            <a:pPr marL="0" lvl="0" indent="0">
              <a:buNone/>
            </a:pPr>
            <a:r>
              <a:rPr lang="en-US" sz="2300" dirty="0" smtClean="0"/>
              <a:t>4. Conduct </a:t>
            </a:r>
            <a:r>
              <a:rPr lang="en-US" sz="2300" dirty="0"/>
              <a:t>the new member appointment.  </a:t>
            </a:r>
            <a:r>
              <a:rPr lang="en-US" sz="2300" dirty="0" err="1"/>
              <a:t>Uplines</a:t>
            </a:r>
            <a:r>
              <a:rPr lang="en-US" sz="2300" dirty="0"/>
              <a:t> can assist you with this, either in person or on a </a:t>
            </a:r>
            <a:r>
              <a:rPr lang="en-US" sz="2300" dirty="0" smtClean="0"/>
              <a:t>3- </a:t>
            </a:r>
            <a:r>
              <a:rPr lang="en-US" sz="2300" dirty="0"/>
              <a:t>way call.</a:t>
            </a:r>
          </a:p>
          <a:p>
            <a:pPr marL="0" lvl="0" indent="0">
              <a:buNone/>
            </a:pPr>
            <a:r>
              <a:rPr lang="en-US" sz="2300" dirty="0"/>
              <a:t>Follow up periodically with your new member.  Send them information about product lines in which they are interested.  Find out what new needs they have.  </a:t>
            </a:r>
            <a:endParaRPr lang="en-US" sz="2300" dirty="0" smtClean="0"/>
          </a:p>
          <a:p>
            <a:pPr marL="0" lvl="0" indent="0">
              <a:buNone/>
            </a:pPr>
            <a:endParaRPr lang="en-US" sz="2300" dirty="0"/>
          </a:p>
          <a:p>
            <a:pPr marL="0" indent="0">
              <a:buNone/>
            </a:pPr>
            <a:r>
              <a:rPr lang="en-US" sz="2300" dirty="0" smtClean="0"/>
              <a:t>5 Schedule calling time </a:t>
            </a:r>
            <a:r>
              <a:rPr lang="en-US" sz="2300" dirty="0"/>
              <a:t>on your calendar, a notecard system you may have devised, etc…whatever works for you!  If we don’t schedule them in somewhere, it’s easy to become busy and forget to follow up.  </a:t>
            </a:r>
          </a:p>
          <a:p>
            <a:pPr marL="0" indent="0">
              <a:buNone/>
            </a:pPr>
            <a:r>
              <a:rPr lang="en-US" sz="2300" dirty="0"/>
              <a:t>This business is about building relationships, not constantly looking for a sale, so these follow-ups can include touching base to let them know about any current promotions, events, highlights from the newsletter, and of course to check on how they are doing.  </a:t>
            </a:r>
            <a:r>
              <a:rPr lang="en-US" sz="2300" dirty="0" smtClean="0"/>
              <a:t>					</a:t>
            </a:r>
            <a:r>
              <a:rPr lang="en-US" sz="2300" dirty="0" err="1" smtClean="0"/>
              <a:t>becky</a:t>
            </a:r>
            <a:r>
              <a:rPr lang="en-US" sz="2300" dirty="0" smtClean="0"/>
              <a:t>					</a:t>
            </a:r>
            <a:endParaRPr lang="en-US" sz="2300" dirty="0"/>
          </a:p>
          <a:p>
            <a:pPr marL="0" indent="0">
              <a:buNone/>
            </a:pPr>
            <a:r>
              <a:rPr lang="en-US" sz="2300" dirty="0"/>
              <a:t> </a:t>
            </a:r>
          </a:p>
          <a:p>
            <a:pPr marL="0" indent="0">
              <a:buNone/>
            </a:pPr>
            <a:endParaRPr lang="en-US" sz="2300" dirty="0"/>
          </a:p>
        </p:txBody>
      </p:sp>
    </p:spTree>
    <p:extLst>
      <p:ext uri="{BB962C8B-B14F-4D97-AF65-F5344CB8AC3E}">
        <p14:creationId xmlns:p14="http://schemas.microsoft.com/office/powerpoint/2010/main" val="1128118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15693" y="624874"/>
            <a:ext cx="8071108" cy="4518625"/>
          </a:xfrm>
          <a:prstGeom prst="rect">
            <a:avLst/>
          </a:prstGeom>
          <a:noFill/>
          <a:ln>
            <a:noFill/>
          </a:ln>
        </p:spPr>
        <p:txBody>
          <a:bodyPr lIns="91425" tIns="45700" rIns="91425" bIns="45700" anchor="t" anchorCtr="0">
            <a:noAutofit/>
          </a:bodyPr>
          <a:lstStyle/>
          <a:p>
            <a:pPr marL="0" marR="0" lvl="0" indent="0" algn="l" rtl="0">
              <a:spcBef>
                <a:spcPts val="400"/>
              </a:spcBef>
              <a:spcAft>
                <a:spcPts val="0"/>
              </a:spcAft>
              <a:buClr>
                <a:srgbClr val="6F6E6F"/>
              </a:buClr>
              <a:buSzPct val="25000"/>
              <a:buFont typeface="Arial"/>
              <a:buNone/>
            </a:pPr>
            <a:r>
              <a:rPr lang="en-US" sz="1800" b="0" i="0" u="none" strike="noStrike" cap="none" dirty="0" smtClean="0">
                <a:solidFill>
                  <a:schemeClr val="tx1"/>
                </a:solidFill>
                <a:latin typeface="Calibri"/>
                <a:ea typeface="Calibri"/>
                <a:cs typeface="Calibri"/>
                <a:sym typeface="Calibri"/>
              </a:rPr>
              <a:t>March </a:t>
            </a:r>
            <a:r>
              <a:rPr lang="en-US" sz="1800" b="0" i="0" u="none" strike="noStrike" cap="none" dirty="0">
                <a:solidFill>
                  <a:schemeClr val="tx1"/>
                </a:solidFill>
                <a:latin typeface="Calibri"/>
                <a:ea typeface="Calibri"/>
                <a:cs typeface="Calibri"/>
                <a:sym typeface="Calibri"/>
              </a:rPr>
              <a:t>7 – Kristen </a:t>
            </a:r>
            <a:r>
              <a:rPr lang="en-US" sz="1800" b="0" i="0" u="none" strike="noStrike" cap="none" dirty="0" err="1">
                <a:solidFill>
                  <a:schemeClr val="tx1"/>
                </a:solidFill>
                <a:latin typeface="Calibri"/>
                <a:ea typeface="Calibri"/>
                <a:cs typeface="Calibri"/>
                <a:sym typeface="Calibri"/>
              </a:rPr>
              <a:t>Jakubowski</a:t>
            </a:r>
            <a:r>
              <a:rPr lang="en-US" sz="1800" b="0" i="0" u="none" strike="noStrike" cap="none" dirty="0">
                <a:solidFill>
                  <a:schemeClr val="tx1"/>
                </a:solidFill>
                <a:latin typeface="Calibri"/>
                <a:ea typeface="Calibri"/>
                <a:cs typeface="Calibri"/>
                <a:sym typeface="Calibri"/>
              </a:rPr>
              <a:t> Story and Review of Benefits of Shaklee  Business</a:t>
            </a:r>
          </a:p>
          <a:p>
            <a:pPr marL="0" marR="0" lvl="0" indent="0" algn="l" rtl="0">
              <a:spcBef>
                <a:spcPts val="400"/>
              </a:spcBef>
              <a:spcAft>
                <a:spcPts val="0"/>
              </a:spcAft>
              <a:buClr>
                <a:srgbClr val="6F6E6F"/>
              </a:buClr>
              <a:buSzPct val="25000"/>
              <a:buFont typeface="Arial"/>
              <a:buNone/>
            </a:pPr>
            <a:r>
              <a:rPr lang="en-US" sz="1800" dirty="0">
                <a:solidFill>
                  <a:schemeClr val="tx1"/>
                </a:solidFill>
              </a:rPr>
              <a:t>March 14 -- Nutritional  Support for Cancer Patients </a:t>
            </a:r>
            <a:r>
              <a:rPr lang="en-US" sz="1800" dirty="0" err="1">
                <a:solidFill>
                  <a:schemeClr val="tx1"/>
                </a:solidFill>
              </a:rPr>
              <a:t>Dr</a:t>
            </a:r>
            <a:r>
              <a:rPr lang="en-US" sz="1800" dirty="0">
                <a:solidFill>
                  <a:schemeClr val="tx1"/>
                </a:solidFill>
              </a:rPr>
              <a:t> Steve Chaney</a:t>
            </a:r>
          </a:p>
          <a:p>
            <a:pPr marL="0" marR="0" lvl="0" indent="0" algn="l" rtl="0">
              <a:spcBef>
                <a:spcPts val="400"/>
              </a:spcBef>
              <a:spcAft>
                <a:spcPts val="0"/>
              </a:spcAft>
              <a:buClr>
                <a:srgbClr val="6F6E6F"/>
              </a:buClr>
              <a:buSzPct val="25000"/>
              <a:buFont typeface="Arial"/>
              <a:buNone/>
            </a:pPr>
            <a:r>
              <a:rPr lang="en-US" sz="1800" dirty="0">
                <a:solidFill>
                  <a:schemeClr val="tx1"/>
                </a:solidFill>
              </a:rPr>
              <a:t>March 21 -- Lyme Disease  -- Martha </a:t>
            </a:r>
            <a:r>
              <a:rPr lang="en-US" sz="1800" dirty="0" err="1">
                <a:solidFill>
                  <a:schemeClr val="tx1"/>
                </a:solidFill>
              </a:rPr>
              <a:t>Willmore</a:t>
            </a:r>
            <a:endParaRPr lang="en-US" sz="1800" dirty="0">
              <a:solidFill>
                <a:schemeClr val="tx1"/>
              </a:solidFill>
            </a:endParaRPr>
          </a:p>
          <a:p>
            <a:pPr marL="0" marR="0" lvl="0" indent="0" algn="l" rtl="0">
              <a:spcBef>
                <a:spcPts val="400"/>
              </a:spcBef>
              <a:spcAft>
                <a:spcPts val="0"/>
              </a:spcAft>
              <a:buClr>
                <a:srgbClr val="6F6E6F"/>
              </a:buClr>
              <a:buSzPct val="25000"/>
              <a:buFont typeface="Arial"/>
              <a:buNone/>
            </a:pPr>
            <a:r>
              <a:rPr lang="en-US" sz="1800" dirty="0">
                <a:solidFill>
                  <a:schemeClr val="tx1"/>
                </a:solidFill>
              </a:rPr>
              <a:t>March 28 --  </a:t>
            </a:r>
            <a:r>
              <a:rPr lang="en-US" sz="1800" dirty="0" smtClean="0">
                <a:solidFill>
                  <a:schemeClr val="tx1"/>
                </a:solidFill>
              </a:rPr>
              <a:t>A Day in the Life of a Shaklee Business Leader–  Katie Odom/Ashley 							McDonald</a:t>
            </a:r>
          </a:p>
          <a:p>
            <a:pPr marL="0" marR="0" lvl="0" indent="0" algn="l" rtl="0">
              <a:spcBef>
                <a:spcPts val="400"/>
              </a:spcBef>
              <a:spcAft>
                <a:spcPts val="0"/>
              </a:spcAft>
              <a:buClr>
                <a:srgbClr val="6F6E6F"/>
              </a:buClr>
              <a:buSzPct val="25000"/>
              <a:buFont typeface="Arial"/>
              <a:buNone/>
            </a:pPr>
            <a:r>
              <a:rPr lang="en-US" sz="1800" dirty="0" smtClean="0">
                <a:solidFill>
                  <a:schemeClr val="tx1"/>
                </a:solidFill>
              </a:rPr>
              <a:t>April </a:t>
            </a:r>
            <a:r>
              <a:rPr lang="en-US" sz="1800" dirty="0">
                <a:solidFill>
                  <a:schemeClr val="tx1"/>
                </a:solidFill>
              </a:rPr>
              <a:t>4 -- Presidential Master Coordinator Gary Burke presenting benefits of a </a:t>
            </a:r>
            <a:r>
              <a:rPr lang="en-US" sz="1800" dirty="0" smtClean="0">
                <a:solidFill>
                  <a:schemeClr val="tx1"/>
                </a:solidFill>
              </a:rPr>
              <a:t>			Shaklee </a:t>
            </a:r>
            <a:r>
              <a:rPr lang="en-US" sz="1800" dirty="0">
                <a:solidFill>
                  <a:schemeClr val="tx1"/>
                </a:solidFill>
              </a:rPr>
              <a:t>business</a:t>
            </a: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April 11 –NO WEBINAR .  Los </a:t>
            </a:r>
            <a:r>
              <a:rPr lang="en-US" sz="1800" b="0" i="0" u="none" strike="noStrike" cap="none" dirty="0" err="1" smtClean="0">
                <a:solidFill>
                  <a:schemeClr val="tx1"/>
                </a:solidFill>
                <a:sym typeface="Calibri"/>
              </a:rPr>
              <a:t>Cabos</a:t>
            </a:r>
            <a:r>
              <a:rPr lang="en-US" sz="1800" b="0" i="0" u="none" strike="noStrike" cap="none" dirty="0" smtClean="0">
                <a:solidFill>
                  <a:schemeClr val="tx1"/>
                </a:solidFill>
                <a:sym typeface="Calibri"/>
              </a:rPr>
              <a:t> Shaklee Dream Trip</a:t>
            </a:r>
          </a:p>
          <a:p>
            <a:pPr marL="0" marR="0" lvl="0" indent="0" algn="l" rtl="0">
              <a:spcBef>
                <a:spcPts val="400"/>
              </a:spcBef>
              <a:buClr>
                <a:srgbClr val="6F6E6F"/>
              </a:buClr>
              <a:buSzPct val="25000"/>
              <a:buFont typeface="Arial"/>
              <a:buNone/>
            </a:pPr>
            <a:r>
              <a:rPr lang="en-US" sz="1800" dirty="0" smtClean="0">
                <a:solidFill>
                  <a:schemeClr val="tx1"/>
                </a:solidFill>
              </a:rPr>
              <a:t>April 18 – Hormonal Imbalance – PCOS, Endometriosis</a:t>
            </a: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April 25 – Virtual Smoothie Workshop</a:t>
            </a:r>
          </a:p>
          <a:p>
            <a:pPr marL="0" marR="0" lvl="0" indent="0" algn="l" rtl="0">
              <a:spcBef>
                <a:spcPts val="400"/>
              </a:spcBef>
              <a:buClr>
                <a:srgbClr val="6F6E6F"/>
              </a:buClr>
              <a:buSzPct val="25000"/>
              <a:buFont typeface="Arial"/>
              <a:buNone/>
            </a:pPr>
            <a:r>
              <a:rPr lang="en-US" sz="1800" dirty="0" smtClean="0">
                <a:solidFill>
                  <a:schemeClr val="tx1"/>
                </a:solidFill>
              </a:rPr>
              <a:t>May 2 – Sarah Hein Business Story</a:t>
            </a: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May 9 – Thyroid Health    -- Martha </a:t>
            </a:r>
            <a:r>
              <a:rPr lang="en-US" sz="1800" b="0" i="0" u="none" strike="noStrike" cap="none" dirty="0" err="1" smtClean="0">
                <a:solidFill>
                  <a:schemeClr val="tx1"/>
                </a:solidFill>
                <a:sym typeface="Calibri"/>
              </a:rPr>
              <a:t>Willmore</a:t>
            </a:r>
            <a:r>
              <a:rPr lang="en-US" sz="1800" b="0" i="0" u="none" strike="noStrike" cap="none" dirty="0" smtClean="0">
                <a:solidFill>
                  <a:schemeClr val="tx1"/>
                </a:solidFill>
                <a:sym typeface="Calibri"/>
              </a:rPr>
              <a:t>					</a:t>
            </a:r>
            <a:r>
              <a:rPr lang="en-US" sz="1800" b="0" i="0" u="none" strike="noStrike" cap="none" dirty="0" err="1" smtClean="0">
                <a:solidFill>
                  <a:schemeClr val="tx1"/>
                </a:solidFill>
                <a:sym typeface="Calibri"/>
              </a:rPr>
              <a:t>becky</a:t>
            </a:r>
            <a:endParaRPr lang="en-US" sz="1800" b="0" i="0" u="none" strike="noStrike" cap="none" dirty="0" smtClean="0">
              <a:solidFill>
                <a:schemeClr val="tx1"/>
              </a:solidFill>
              <a:sym typeface="Calibri"/>
            </a:endParaRPr>
          </a:p>
          <a:p>
            <a:pPr marL="0" marR="0" lvl="0" indent="0" algn="l" rtl="0">
              <a:spcBef>
                <a:spcPts val="400"/>
              </a:spcBef>
              <a:buClr>
                <a:srgbClr val="6F6E6F"/>
              </a:buClr>
              <a:buSzPct val="25000"/>
              <a:buFont typeface="Arial"/>
              <a:buNone/>
            </a:pPr>
            <a:r>
              <a:rPr lang="en-US" sz="1800" b="0" i="0" u="none" strike="noStrike" cap="none" dirty="0" smtClean="0">
                <a:solidFill>
                  <a:schemeClr val="tx1"/>
                </a:solidFill>
                <a:sym typeface="Calibri"/>
              </a:rPr>
              <a:t>May 16 – Reset Your Health, Reset Your Eating, Reset Your Energy, Reset your Life</a:t>
            </a:r>
            <a:endParaRPr sz="1800" b="0" i="0" u="none" strike="noStrike" cap="none" dirty="0">
              <a:solidFill>
                <a:schemeClr val="tx1"/>
              </a:solidFill>
              <a:sym typeface="Calibri"/>
            </a:endParaRPr>
          </a:p>
        </p:txBody>
      </p:sp>
      <p:sp>
        <p:nvSpPr>
          <p:cNvPr id="100" name="Shape 100"/>
          <p:cNvSpPr txBox="1">
            <a:spLocks noGrp="1"/>
          </p:cNvSpPr>
          <p:nvPr>
            <p:ph type="title"/>
          </p:nvPr>
        </p:nvSpPr>
        <p:spPr>
          <a:xfrm>
            <a:off x="457200" y="142690"/>
            <a:ext cx="8229600" cy="48219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a:solidFill>
                  <a:schemeClr val="dk1"/>
                </a:solidFill>
                <a:latin typeface="Calibri"/>
                <a:ea typeface="Calibri"/>
                <a:cs typeface="Calibri"/>
                <a:sym typeface="Calibri"/>
              </a:rPr>
              <a:t>Monday Wellness Webinars </a:t>
            </a:r>
          </a:p>
        </p:txBody>
      </p:sp>
    </p:spTree>
    <p:extLst>
      <p:ext uri="{BB962C8B-B14F-4D97-AF65-F5344CB8AC3E}">
        <p14:creationId xmlns:p14="http://schemas.microsoft.com/office/powerpoint/2010/main" val="1245442322"/>
      </p:ext>
    </p:extLst>
  </p:cSld>
  <p:clrMapOvr>
    <a:masterClrMapping/>
  </p:clrMapOvr>
  <p:transition xmlns:p14="http://schemas.microsoft.com/office/powerpoint/2010/mai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150169" cy="857250"/>
          </a:xfrm>
        </p:spPr>
        <p:txBody>
          <a:bodyPr>
            <a:normAutofit/>
          </a:bodyPr>
          <a:lstStyle/>
          <a:p>
            <a:r>
              <a:rPr lang="en-US" sz="2400" dirty="0" smtClean="0"/>
              <a:t>Creating a System for Developing Customers</a:t>
            </a:r>
            <a:endParaRPr lang="en-US" sz="2400" dirty="0"/>
          </a:p>
        </p:txBody>
      </p:sp>
      <p:sp>
        <p:nvSpPr>
          <p:cNvPr id="4" name="Text Placeholder 3"/>
          <p:cNvSpPr>
            <a:spLocks noGrp="1"/>
          </p:cNvSpPr>
          <p:nvPr>
            <p:ph type="body" idx="1"/>
          </p:nvPr>
        </p:nvSpPr>
        <p:spPr/>
        <p:txBody>
          <a:bodyPr/>
          <a:lstStyle/>
          <a:p>
            <a:r>
              <a:rPr lang="en-US" dirty="0" smtClean="0"/>
              <a:t>Active Reach-Out Methods</a:t>
            </a:r>
            <a:endParaRPr lang="en-US" dirty="0"/>
          </a:p>
        </p:txBody>
      </p:sp>
      <p:sp>
        <p:nvSpPr>
          <p:cNvPr id="5" name="Content Placeholder 4"/>
          <p:cNvSpPr>
            <a:spLocks noGrp="1"/>
          </p:cNvSpPr>
          <p:nvPr>
            <p:ph sz="half" idx="2"/>
          </p:nvPr>
        </p:nvSpPr>
        <p:spPr/>
        <p:txBody>
          <a:bodyPr>
            <a:normAutofit/>
          </a:bodyPr>
          <a:lstStyle/>
          <a:p>
            <a:r>
              <a:rPr lang="en-US" sz="1800" dirty="0" smtClean="0"/>
              <a:t>In-home events</a:t>
            </a:r>
          </a:p>
          <a:p>
            <a:r>
              <a:rPr lang="en-US" sz="1800" dirty="0" err="1" smtClean="0"/>
              <a:t>FaceBook</a:t>
            </a:r>
            <a:r>
              <a:rPr lang="en-US" sz="1800" dirty="0" smtClean="0"/>
              <a:t> events</a:t>
            </a:r>
          </a:p>
          <a:p>
            <a:r>
              <a:rPr lang="en-US" sz="1800" dirty="0" smtClean="0"/>
              <a:t>Conference calls &amp; webinars</a:t>
            </a:r>
          </a:p>
          <a:p>
            <a:r>
              <a:rPr lang="en-US" sz="1800" dirty="0" smtClean="0"/>
              <a:t>Individual appointments</a:t>
            </a:r>
          </a:p>
          <a:p>
            <a:r>
              <a:rPr lang="en-US" sz="1800" dirty="0" smtClean="0"/>
              <a:t>3-way calls</a:t>
            </a:r>
          </a:p>
          <a:p>
            <a:r>
              <a:rPr lang="en-US" sz="1800" dirty="0" smtClean="0"/>
              <a:t>Skype and Zoom video conferencing meetings</a:t>
            </a:r>
          </a:p>
          <a:p>
            <a:r>
              <a:rPr lang="en-US" sz="1800" dirty="0" smtClean="0"/>
              <a:t>Inviting to area meetings</a:t>
            </a:r>
          </a:p>
          <a:p>
            <a:r>
              <a:rPr lang="en-US" sz="1800" dirty="0" smtClean="0"/>
              <a:t>Phone calls </a:t>
            </a:r>
          </a:p>
          <a:p>
            <a:endParaRPr lang="en-US" sz="1800" dirty="0" smtClean="0"/>
          </a:p>
          <a:p>
            <a:endParaRPr lang="en-US" sz="1800" dirty="0"/>
          </a:p>
        </p:txBody>
      </p:sp>
      <p:sp>
        <p:nvSpPr>
          <p:cNvPr id="6" name="Text Placeholder 5"/>
          <p:cNvSpPr>
            <a:spLocks noGrp="1"/>
          </p:cNvSpPr>
          <p:nvPr>
            <p:ph type="body" sz="quarter" idx="3"/>
          </p:nvPr>
        </p:nvSpPr>
        <p:spPr/>
        <p:txBody>
          <a:bodyPr/>
          <a:lstStyle/>
          <a:p>
            <a:r>
              <a:rPr lang="en-US" dirty="0" smtClean="0"/>
              <a:t>Passive Reach-Out Methods</a:t>
            </a:r>
            <a:endParaRPr lang="en-US" dirty="0"/>
          </a:p>
        </p:txBody>
      </p:sp>
      <p:sp>
        <p:nvSpPr>
          <p:cNvPr id="7" name="Content Placeholder 6"/>
          <p:cNvSpPr>
            <a:spLocks noGrp="1"/>
          </p:cNvSpPr>
          <p:nvPr>
            <p:ph sz="quarter" idx="4"/>
          </p:nvPr>
        </p:nvSpPr>
        <p:spPr>
          <a:xfrm>
            <a:off x="4497388" y="1631157"/>
            <a:ext cx="4041775" cy="2963466"/>
          </a:xfrm>
        </p:spPr>
        <p:txBody>
          <a:bodyPr>
            <a:normAutofit/>
          </a:bodyPr>
          <a:lstStyle/>
          <a:p>
            <a:r>
              <a:rPr lang="en-US" sz="1800" dirty="0" smtClean="0"/>
              <a:t>Social media posts–</a:t>
            </a:r>
          </a:p>
          <a:p>
            <a:r>
              <a:rPr lang="en-US" sz="1800" dirty="0" smtClean="0"/>
              <a:t>Living your Shaklee business out loud</a:t>
            </a:r>
          </a:p>
          <a:p>
            <a:r>
              <a:rPr lang="en-US" sz="1800" dirty="0" smtClean="0"/>
              <a:t>Wearing and using Shaklee branded clothing, hats, notebooks,  tote bags, coffee mugs,  </a:t>
            </a:r>
            <a:r>
              <a:rPr lang="en-US" sz="1800" dirty="0" err="1" smtClean="0"/>
              <a:t>etc</a:t>
            </a:r>
            <a:endParaRPr lang="en-US" sz="1800" dirty="0" smtClean="0"/>
          </a:p>
          <a:p>
            <a:r>
              <a:rPr lang="en-US" sz="1800" dirty="0" smtClean="0"/>
              <a:t>Newsletters</a:t>
            </a:r>
          </a:p>
          <a:p>
            <a:r>
              <a:rPr lang="en-US" sz="1800" dirty="0" smtClean="0"/>
              <a:t>Emails</a:t>
            </a:r>
          </a:p>
          <a:p>
            <a:r>
              <a:rPr lang="en-US" sz="1800" dirty="0" smtClean="0"/>
              <a:t>Links to </a:t>
            </a:r>
            <a:r>
              <a:rPr lang="en-US" sz="1800" dirty="0" err="1" smtClean="0"/>
              <a:t>Shaklee.tv</a:t>
            </a:r>
            <a:r>
              <a:rPr lang="en-US" sz="1800" dirty="0" smtClean="0"/>
              <a:t> videos, </a:t>
            </a:r>
            <a:r>
              <a:rPr lang="en-US" sz="1800" dirty="0" err="1" smtClean="0"/>
              <a:t>etc</a:t>
            </a:r>
            <a:endParaRPr lang="en-US" sz="1800" dirty="0" smtClean="0"/>
          </a:p>
          <a:p>
            <a:pPr marL="0" indent="0">
              <a:buNone/>
            </a:pPr>
            <a:r>
              <a:rPr lang="en-US" sz="1800" dirty="0" smtClean="0"/>
              <a:t>	</a:t>
            </a:r>
            <a:r>
              <a:rPr lang="en-US" sz="1800" dirty="0" err="1" smtClean="0"/>
              <a:t>ashley</a:t>
            </a:r>
            <a:endParaRPr lang="en-US" sz="1800" dirty="0" smtClean="0"/>
          </a:p>
          <a:p>
            <a:endParaRPr lang="en-US" sz="1800" dirty="0"/>
          </a:p>
        </p:txBody>
      </p:sp>
      <p:pic>
        <p:nvPicPr>
          <p:cNvPr id="3" name="Picture 2"/>
          <p:cNvPicPr>
            <a:picLocks noChangeAspect="1"/>
          </p:cNvPicPr>
          <p:nvPr/>
        </p:nvPicPr>
        <p:blipFill>
          <a:blip r:embed="rId2"/>
          <a:stretch>
            <a:fillRect/>
          </a:stretch>
        </p:blipFill>
        <p:spPr>
          <a:xfrm>
            <a:off x="7777573" y="3210229"/>
            <a:ext cx="1237990" cy="1769193"/>
          </a:xfrm>
          <a:prstGeom prst="rect">
            <a:avLst/>
          </a:prstGeom>
        </p:spPr>
      </p:pic>
    </p:spTree>
    <p:extLst>
      <p:ext uri="{BB962C8B-B14F-4D97-AF65-F5344CB8AC3E}">
        <p14:creationId xmlns:p14="http://schemas.microsoft.com/office/powerpoint/2010/main" val="35500610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492" y="182896"/>
            <a:ext cx="6670921" cy="741140"/>
          </a:xfrm>
        </p:spPr>
        <p:txBody>
          <a:bodyPr>
            <a:normAutofit/>
          </a:bodyPr>
          <a:lstStyle/>
          <a:p>
            <a:r>
              <a:rPr lang="en-US" sz="2400" dirty="0" smtClean="0"/>
              <a:t>Preparing for Team Building…Enrolling Our Family</a:t>
            </a:r>
            <a:endParaRPr lang="en-US" sz="2400" dirty="0"/>
          </a:p>
        </p:txBody>
      </p:sp>
      <p:sp>
        <p:nvSpPr>
          <p:cNvPr id="3" name="Content Placeholder 2"/>
          <p:cNvSpPr>
            <a:spLocks noGrp="1"/>
          </p:cNvSpPr>
          <p:nvPr>
            <p:ph idx="1"/>
          </p:nvPr>
        </p:nvSpPr>
        <p:spPr>
          <a:xfrm>
            <a:off x="314492" y="1063229"/>
            <a:ext cx="5933529" cy="3839570"/>
          </a:xfrm>
        </p:spPr>
        <p:txBody>
          <a:bodyPr>
            <a:normAutofit lnSpcReduction="10000"/>
          </a:bodyPr>
          <a:lstStyle/>
          <a:p>
            <a:r>
              <a:rPr lang="en-US" sz="1800" dirty="0" smtClean="0"/>
              <a:t>Share your goals and enroll the family in those goals. Discuss the benefits to them ( $ to pay for their athletic programs, music programs, family trips, </a:t>
            </a:r>
            <a:r>
              <a:rPr lang="en-US" sz="1800" dirty="0" err="1" smtClean="0"/>
              <a:t>etc</a:t>
            </a:r>
            <a:r>
              <a:rPr lang="en-US" sz="1800" dirty="0" smtClean="0"/>
              <a:t> ) .. So every family member is as invested on the Shaklee business as we are.</a:t>
            </a:r>
          </a:p>
          <a:p>
            <a:r>
              <a:rPr lang="en-US" sz="1800" dirty="0" smtClean="0"/>
              <a:t>Share Shaklee stories and our reasons with them so they feel a part of the mission and purpose side of our business.</a:t>
            </a:r>
          </a:p>
          <a:p>
            <a:r>
              <a:rPr lang="en-US" sz="1800" dirty="0" smtClean="0"/>
              <a:t>Create family dream board</a:t>
            </a:r>
          </a:p>
          <a:p>
            <a:r>
              <a:rPr lang="en-US" sz="1800" dirty="0" smtClean="0"/>
              <a:t>Share our business schedule/work plan with our spouses and families.</a:t>
            </a:r>
          </a:p>
          <a:p>
            <a:r>
              <a:rPr lang="en-US" sz="1800" dirty="0" smtClean="0"/>
              <a:t>Organize family schedule so all our activities are integrated                 </a:t>
            </a:r>
            <a:r>
              <a:rPr lang="en-US" sz="1800" dirty="0" err="1" smtClean="0"/>
              <a:t>lisa</a:t>
            </a:r>
            <a:endParaRPr lang="en-US" sz="1800" dirty="0" smtClean="0"/>
          </a:p>
          <a:p>
            <a:endParaRPr lang="en-US" sz="1800" dirty="0"/>
          </a:p>
        </p:txBody>
      </p:sp>
      <p:pic>
        <p:nvPicPr>
          <p:cNvPr id="6" name="Picture 5" descr="Guerra family 2015jpg.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3286" y="182896"/>
            <a:ext cx="1920619" cy="2306689"/>
          </a:xfrm>
          <a:prstGeom prst="rect">
            <a:avLst/>
          </a:prstGeom>
        </p:spPr>
      </p:pic>
      <p:pic>
        <p:nvPicPr>
          <p:cNvPr id="7" name="Picture 6" descr="Kaniuk family 201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0495" y="2630579"/>
            <a:ext cx="2493410" cy="2272220"/>
          </a:xfrm>
          <a:prstGeom prst="rect">
            <a:avLst/>
          </a:prstGeom>
        </p:spPr>
      </p:pic>
    </p:spTree>
    <p:extLst>
      <p:ext uri="{BB962C8B-B14F-4D97-AF65-F5344CB8AC3E}">
        <p14:creationId xmlns:p14="http://schemas.microsoft.com/office/powerpoint/2010/main" val="3590231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09990" y="2958431"/>
            <a:ext cx="2905677" cy="2185069"/>
          </a:xfrm>
          <a:prstGeom prst="rect">
            <a:avLst/>
          </a:prstGeom>
        </p:spPr>
      </p:pic>
      <p:sp>
        <p:nvSpPr>
          <p:cNvPr id="2" name="Title 1"/>
          <p:cNvSpPr>
            <a:spLocks noGrp="1"/>
          </p:cNvSpPr>
          <p:nvPr>
            <p:ph type="title"/>
          </p:nvPr>
        </p:nvSpPr>
        <p:spPr>
          <a:xfrm>
            <a:off x="457201" y="205979"/>
            <a:ext cx="4409134" cy="857250"/>
          </a:xfrm>
          <a:ln>
            <a:solidFill>
              <a:srgbClr val="FF0000"/>
            </a:solidFill>
          </a:ln>
        </p:spPr>
        <p:txBody>
          <a:bodyPr>
            <a:normAutofit/>
          </a:bodyPr>
          <a:lstStyle/>
          <a:p>
            <a:r>
              <a:rPr lang="en-US" sz="2400" dirty="0" smtClean="0"/>
              <a:t>Business Development System</a:t>
            </a:r>
            <a:endParaRPr lang="en-US" sz="2400" dirty="0"/>
          </a:p>
        </p:txBody>
      </p:sp>
      <p:sp>
        <p:nvSpPr>
          <p:cNvPr id="3" name="Content Placeholder 2"/>
          <p:cNvSpPr>
            <a:spLocks noGrp="1"/>
          </p:cNvSpPr>
          <p:nvPr>
            <p:ph idx="1"/>
          </p:nvPr>
        </p:nvSpPr>
        <p:spPr>
          <a:xfrm>
            <a:off x="457200" y="1200151"/>
            <a:ext cx="8229600" cy="2438108"/>
          </a:xfrm>
        </p:spPr>
        <p:txBody>
          <a:bodyPr>
            <a:normAutofit/>
          </a:bodyPr>
          <a:lstStyle/>
          <a:p>
            <a:pPr marL="0" indent="0">
              <a:buNone/>
            </a:pPr>
            <a:r>
              <a:rPr lang="en-US" sz="1800" dirty="0" smtClean="0"/>
              <a:t>	We will want to know what to do when we find our first potential business</a:t>
            </a:r>
          </a:p>
          <a:p>
            <a:pPr marL="0" indent="0">
              <a:buNone/>
            </a:pPr>
            <a:r>
              <a:rPr lang="en-US" sz="1800" dirty="0" smtClean="0"/>
              <a:t>	partner.  ..</a:t>
            </a:r>
          </a:p>
          <a:p>
            <a:pPr marL="0" indent="0">
              <a:buNone/>
            </a:pPr>
            <a:r>
              <a:rPr lang="en-US" sz="1800" dirty="0" smtClean="0"/>
              <a:t>	 Otherwise, we will be reluctant to speak to anyone about our very ``	special 	business model for fear of what we would do on the remote chance they 	would 	actually say YES!  </a:t>
            </a:r>
          </a:p>
          <a:p>
            <a:pPr marL="0" indent="0">
              <a:buNone/>
            </a:pPr>
            <a:r>
              <a:rPr lang="en-US" sz="1800" dirty="0" smtClean="0"/>
              <a:t>So let’s review the steps so we are all confident that we actually know this</a:t>
            </a:r>
            <a:r>
              <a:rPr lang="en-US" sz="1800" dirty="0" smtClean="0"/>
              <a:t>…  </a:t>
            </a:r>
            <a:r>
              <a:rPr lang="en-US" sz="1800" dirty="0" err="1" smtClean="0"/>
              <a:t>ashley</a:t>
            </a:r>
            <a:endParaRPr lang="en-US" sz="1800" dirty="0" smtClean="0"/>
          </a:p>
          <a:p>
            <a:pPr marL="0" indent="0">
              <a:buNone/>
            </a:pPr>
            <a:endParaRPr lang="en-US" sz="1800" dirty="0"/>
          </a:p>
        </p:txBody>
      </p:sp>
    </p:spTree>
    <p:extLst>
      <p:ext uri="{BB962C8B-B14F-4D97-AF65-F5344CB8AC3E}">
        <p14:creationId xmlns:p14="http://schemas.microsoft.com/office/powerpoint/2010/main" val="3447381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3701" y="342901"/>
            <a:ext cx="6948862" cy="830997"/>
          </a:xfrm>
          <a:prstGeom prst="rect">
            <a:avLst/>
          </a:prstGeom>
          <a:noFill/>
          <a:ln>
            <a:solidFill>
              <a:schemeClr val="accent3">
                <a:lumMod val="50000"/>
              </a:schemeClr>
            </a:solidFill>
          </a:ln>
        </p:spPr>
        <p:txBody>
          <a:bodyPr wrap="square" rtlCol="0">
            <a:spAutoFit/>
          </a:bodyPr>
          <a:lstStyle/>
          <a:p>
            <a:r>
              <a:rPr lang="en-US" sz="2400" dirty="0" smtClean="0"/>
              <a:t>To Coach Distributors to Director With Confidence … </a:t>
            </a:r>
          </a:p>
          <a:p>
            <a:r>
              <a:rPr lang="en-US" sz="2400" dirty="0" smtClean="0"/>
              <a:t>We Will Want to Be Crystal Clear of the Key Steps</a:t>
            </a:r>
            <a:endParaRPr lang="en-US" sz="2400" dirty="0"/>
          </a:p>
        </p:txBody>
      </p:sp>
      <p:sp>
        <p:nvSpPr>
          <p:cNvPr id="3" name="TextBox 2"/>
          <p:cNvSpPr txBox="1"/>
          <p:nvPr/>
        </p:nvSpPr>
        <p:spPr>
          <a:xfrm>
            <a:off x="540478" y="1186208"/>
            <a:ext cx="7367846" cy="4801314"/>
          </a:xfrm>
          <a:prstGeom prst="rect">
            <a:avLst/>
          </a:prstGeom>
          <a:noFill/>
        </p:spPr>
        <p:txBody>
          <a:bodyPr wrap="square" rtlCol="0">
            <a:spAutoFit/>
          </a:bodyPr>
          <a:lstStyle/>
          <a:p>
            <a:r>
              <a:rPr lang="en-US" sz="2400" dirty="0" smtClean="0"/>
              <a:t> </a:t>
            </a:r>
            <a:r>
              <a:rPr lang="en-US" sz="2000" b="1" dirty="0" smtClean="0"/>
              <a:t>A new distributor is in an “ evaluation period “ in the beginning. </a:t>
            </a:r>
          </a:p>
          <a:p>
            <a:endParaRPr lang="en-US" sz="1000" b="1" dirty="0"/>
          </a:p>
          <a:p>
            <a:r>
              <a:rPr lang="en-US" sz="2000" dirty="0" smtClean="0"/>
              <a:t>We will want to be familiar with the best resources to send them … and know the best events to which to invite them.</a:t>
            </a:r>
          </a:p>
          <a:p>
            <a:r>
              <a:rPr lang="en-US" sz="2400" dirty="0"/>
              <a:t>	</a:t>
            </a:r>
            <a:r>
              <a:rPr lang="en-US" sz="2000" dirty="0" smtClean="0"/>
              <a:t>-- </a:t>
            </a:r>
            <a:r>
              <a:rPr lang="en-US" sz="2000" dirty="0" err="1"/>
              <a:t>S</a:t>
            </a:r>
            <a:r>
              <a:rPr lang="en-US" sz="2000" dirty="0" err="1" smtClean="0"/>
              <a:t>haklee.tv</a:t>
            </a:r>
            <a:endParaRPr lang="en-US" sz="2000" dirty="0" smtClean="0"/>
          </a:p>
          <a:p>
            <a:r>
              <a:rPr lang="en-US" sz="2000" dirty="0"/>
              <a:t>	</a:t>
            </a:r>
            <a:r>
              <a:rPr lang="en-US" sz="2000" dirty="0" smtClean="0"/>
              <a:t>--BetterHealthin31Days.com/______ your name</a:t>
            </a:r>
          </a:p>
          <a:p>
            <a:r>
              <a:rPr lang="en-US" sz="2000" dirty="0"/>
              <a:t>	</a:t>
            </a:r>
            <a:r>
              <a:rPr lang="en-US" sz="2000" dirty="0" smtClean="0"/>
              <a:t>--Better Future Starts Today/______ your name</a:t>
            </a:r>
          </a:p>
          <a:p>
            <a:r>
              <a:rPr lang="en-US" sz="2000" dirty="0"/>
              <a:t>	</a:t>
            </a:r>
            <a:r>
              <a:rPr lang="en-US" sz="2000" dirty="0" smtClean="0"/>
              <a:t>-- 3-way calls with </a:t>
            </a:r>
            <a:r>
              <a:rPr lang="en-US" sz="2000" dirty="0" err="1" smtClean="0"/>
              <a:t>uplines</a:t>
            </a:r>
            <a:r>
              <a:rPr lang="en-US" sz="2000" dirty="0" smtClean="0"/>
              <a:t> to hear their stories and know they 			have a team of people to help them</a:t>
            </a:r>
          </a:p>
          <a:p>
            <a:r>
              <a:rPr lang="en-US" sz="2000" dirty="0"/>
              <a:t>	</a:t>
            </a:r>
            <a:r>
              <a:rPr lang="en-US" sz="2000" dirty="0" smtClean="0"/>
              <a:t>-- Attending area conferences</a:t>
            </a:r>
          </a:p>
          <a:p>
            <a:r>
              <a:rPr lang="en-US" sz="2000" dirty="0"/>
              <a:t>	</a:t>
            </a:r>
            <a:r>
              <a:rPr lang="en-US" sz="2000" dirty="0" smtClean="0"/>
              <a:t>-- Sharing stories </a:t>
            </a:r>
          </a:p>
          <a:p>
            <a:r>
              <a:rPr lang="en-US" sz="2000" dirty="0"/>
              <a:t>	</a:t>
            </a:r>
            <a:r>
              <a:rPr lang="en-US" sz="2000" dirty="0" smtClean="0"/>
              <a:t>--Connecting them to the team     </a:t>
            </a:r>
            <a:r>
              <a:rPr lang="en-US" sz="2000" dirty="0" err="1" smtClean="0"/>
              <a:t>lisa</a:t>
            </a:r>
            <a:endParaRPr lang="en-US" sz="2000" dirty="0" smtClean="0"/>
          </a:p>
          <a:p>
            <a:endParaRPr lang="en-US" sz="2000" dirty="0" smtClean="0"/>
          </a:p>
          <a:p>
            <a:endParaRPr lang="en-US" sz="2400" dirty="0" smtClean="0"/>
          </a:p>
          <a:p>
            <a:pPr marL="342900" indent="-342900">
              <a:buFont typeface="Arial"/>
              <a:buChar char="•"/>
            </a:pPr>
            <a:endParaRPr lang="en-US" sz="2400" dirty="0"/>
          </a:p>
        </p:txBody>
      </p:sp>
    </p:spTree>
    <p:extLst>
      <p:ext uri="{BB962C8B-B14F-4D97-AF65-F5344CB8AC3E}">
        <p14:creationId xmlns:p14="http://schemas.microsoft.com/office/powerpoint/2010/main" val="46136048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1200150"/>
            <a:ext cx="8305800" cy="707886"/>
          </a:xfrm>
          <a:prstGeom prst="rect">
            <a:avLst/>
          </a:prstGeom>
          <a:noFill/>
          <a:ln>
            <a:solidFill>
              <a:schemeClr val="accent3">
                <a:lumMod val="50000"/>
              </a:schemeClr>
            </a:solidFill>
          </a:ln>
        </p:spPr>
        <p:txBody>
          <a:bodyPr wrap="square" rtlCol="0">
            <a:spAutoFit/>
          </a:bodyPr>
          <a:lstStyle/>
          <a:p>
            <a:r>
              <a:rPr lang="en-US" sz="2000" dirty="0" smtClean="0"/>
              <a:t>1____2____3_____4_____5_____6_____7____8_____9_____10</a:t>
            </a:r>
          </a:p>
          <a:p>
            <a:r>
              <a:rPr lang="en-US" sz="2000" dirty="0" smtClean="0"/>
              <a:t> Interested 						                            Committed </a:t>
            </a:r>
            <a:endParaRPr lang="en-US" sz="2000" dirty="0"/>
          </a:p>
        </p:txBody>
      </p:sp>
      <p:sp>
        <p:nvSpPr>
          <p:cNvPr id="4" name="TextBox 3"/>
          <p:cNvSpPr txBox="1"/>
          <p:nvPr/>
        </p:nvSpPr>
        <p:spPr>
          <a:xfrm>
            <a:off x="381000" y="228601"/>
            <a:ext cx="8153400" cy="892552"/>
          </a:xfrm>
          <a:prstGeom prst="rect">
            <a:avLst/>
          </a:prstGeom>
          <a:noFill/>
          <a:ln>
            <a:solidFill>
              <a:schemeClr val="accent3">
                <a:lumMod val="50000"/>
              </a:schemeClr>
            </a:solidFill>
          </a:ln>
        </p:spPr>
        <p:txBody>
          <a:bodyPr wrap="square" rtlCol="0">
            <a:spAutoFit/>
          </a:bodyPr>
          <a:lstStyle/>
          <a:p>
            <a:r>
              <a:rPr lang="en-US" sz="2400" dirty="0" smtClean="0"/>
              <a:t>The Evaluation Period –</a:t>
            </a:r>
          </a:p>
          <a:p>
            <a:r>
              <a:rPr lang="en-US" sz="2400" dirty="0" smtClean="0"/>
              <a:t>Helping People Move From Interested to Committ</a:t>
            </a:r>
            <a:r>
              <a:rPr lang="en-US" sz="2800" dirty="0" smtClean="0"/>
              <a:t>ed</a:t>
            </a:r>
            <a:endParaRPr lang="en-US" sz="2800" dirty="0"/>
          </a:p>
        </p:txBody>
      </p:sp>
      <p:sp>
        <p:nvSpPr>
          <p:cNvPr id="5" name="TextBox 4"/>
          <p:cNvSpPr txBox="1"/>
          <p:nvPr/>
        </p:nvSpPr>
        <p:spPr>
          <a:xfrm>
            <a:off x="457200" y="1908036"/>
            <a:ext cx="5867400" cy="2831544"/>
          </a:xfrm>
          <a:prstGeom prst="rect">
            <a:avLst/>
          </a:prstGeom>
          <a:noFill/>
        </p:spPr>
        <p:txBody>
          <a:bodyPr wrap="square" rtlCol="0">
            <a:spAutoFit/>
          </a:bodyPr>
          <a:lstStyle/>
          <a:p>
            <a:r>
              <a:rPr lang="en-US" sz="2000" dirty="0" smtClean="0"/>
              <a:t>How to determine how interested they are in developing a business…</a:t>
            </a:r>
          </a:p>
          <a:p>
            <a:endParaRPr lang="en-US" sz="2000" dirty="0" smtClean="0"/>
          </a:p>
          <a:p>
            <a:pPr marL="285750" indent="-285750">
              <a:buFont typeface="Arial"/>
              <a:buChar char="•"/>
            </a:pPr>
            <a:r>
              <a:rPr lang="en-US" sz="2000" dirty="0" smtClean="0"/>
              <a:t>Are you calling them or are they calling you?</a:t>
            </a:r>
          </a:p>
          <a:p>
            <a:pPr marL="285750" indent="-285750">
              <a:buFont typeface="Arial"/>
              <a:buChar char="•"/>
            </a:pPr>
            <a:r>
              <a:rPr lang="en-US" sz="2000" dirty="0" smtClean="0"/>
              <a:t>Attending training sessions and conference calls and events</a:t>
            </a:r>
          </a:p>
          <a:p>
            <a:pPr marL="285750" indent="-285750">
              <a:buFont typeface="Arial"/>
              <a:buChar char="•"/>
            </a:pPr>
            <a:r>
              <a:rPr lang="en-US" sz="2000" dirty="0" smtClean="0"/>
              <a:t>Are they making contacts and taking action   </a:t>
            </a:r>
            <a:r>
              <a:rPr lang="en-US" sz="2000" dirty="0" err="1" smtClean="0"/>
              <a:t>lisa</a:t>
            </a:r>
            <a:endParaRPr lang="en-US" sz="2000" dirty="0" smtClean="0"/>
          </a:p>
          <a:p>
            <a:endParaRPr lang="en-US" sz="2000" dirty="0" smtClean="0"/>
          </a:p>
          <a:p>
            <a:endParaRPr lang="en-US" dirty="0"/>
          </a:p>
        </p:txBody>
      </p:sp>
      <p:sp>
        <p:nvSpPr>
          <p:cNvPr id="6" name="TextBox 5"/>
          <p:cNvSpPr txBox="1"/>
          <p:nvPr/>
        </p:nvSpPr>
        <p:spPr>
          <a:xfrm>
            <a:off x="6881997" y="2015952"/>
            <a:ext cx="1981200" cy="2831544"/>
          </a:xfrm>
          <a:prstGeom prst="rect">
            <a:avLst/>
          </a:prstGeom>
          <a:solidFill>
            <a:schemeClr val="accent3">
              <a:lumMod val="40000"/>
              <a:lumOff val="60000"/>
            </a:schemeClr>
          </a:solidFill>
          <a:ln>
            <a:solidFill>
              <a:schemeClr val="accent3">
                <a:lumMod val="50000"/>
              </a:schemeClr>
            </a:solidFill>
          </a:ln>
        </p:spPr>
        <p:txBody>
          <a:bodyPr wrap="square" rtlCol="0">
            <a:spAutoFit/>
          </a:bodyPr>
          <a:lstStyle/>
          <a:p>
            <a:pPr algn="ctr"/>
            <a:r>
              <a:rPr lang="en-US" sz="2000" dirty="0" smtClean="0"/>
              <a:t>When you are interested, you do what is convenient …</a:t>
            </a:r>
          </a:p>
          <a:p>
            <a:pPr algn="ctr"/>
            <a:r>
              <a:rPr lang="en-US" sz="2000" dirty="0" smtClean="0"/>
              <a:t>When you are committed , you do whatever it takes</a:t>
            </a:r>
          </a:p>
          <a:p>
            <a:pPr algn="ctr"/>
            <a:r>
              <a:rPr lang="en-US" dirty="0" smtClean="0"/>
              <a:t>Ken Blanchard</a:t>
            </a:r>
            <a:endParaRPr lang="en-US" dirty="0"/>
          </a:p>
        </p:txBody>
      </p:sp>
      <p:sp>
        <p:nvSpPr>
          <p:cNvPr id="2" name="Rectangle 1"/>
          <p:cNvSpPr/>
          <p:nvPr/>
        </p:nvSpPr>
        <p:spPr>
          <a:xfrm>
            <a:off x="381000" y="4220170"/>
            <a:ext cx="6324600" cy="646331"/>
          </a:xfrm>
          <a:prstGeom prst="rect">
            <a:avLst/>
          </a:prstGeom>
          <a:ln>
            <a:solidFill>
              <a:schemeClr val="accent3">
                <a:lumMod val="50000"/>
              </a:schemeClr>
            </a:solidFill>
          </a:ln>
        </p:spPr>
        <p:txBody>
          <a:bodyPr wrap="square">
            <a:spAutoFit/>
          </a:bodyPr>
          <a:lstStyle/>
          <a:p>
            <a:r>
              <a:rPr lang="en-US" dirty="0"/>
              <a:t>100 Days to Amazing:  September 24, 2015/ #5 -- The Role of the Leader in Moving People from Interested to Committed</a:t>
            </a:r>
          </a:p>
        </p:txBody>
      </p:sp>
    </p:spTree>
    <p:extLst>
      <p:ext uri="{BB962C8B-B14F-4D97-AF65-F5344CB8AC3E}">
        <p14:creationId xmlns:p14="http://schemas.microsoft.com/office/powerpoint/2010/main" val="4172112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028701"/>
            <a:ext cx="8077200" cy="400110"/>
          </a:xfrm>
          <a:prstGeom prst="rect">
            <a:avLst/>
          </a:prstGeom>
          <a:noFill/>
          <a:ln>
            <a:solidFill>
              <a:schemeClr val="accent3">
                <a:lumMod val="50000"/>
              </a:schemeClr>
            </a:solidFill>
          </a:ln>
        </p:spPr>
        <p:txBody>
          <a:bodyPr wrap="square" rtlCol="0">
            <a:spAutoFit/>
          </a:bodyPr>
          <a:lstStyle/>
          <a:p>
            <a:r>
              <a:rPr lang="en-US" sz="2000" dirty="0" smtClean="0"/>
              <a:t>Step 1 – Identifying Their Purpose for Developing a Shaklee Business</a:t>
            </a:r>
            <a:endParaRPr lang="en-US" sz="2000" dirty="0"/>
          </a:p>
        </p:txBody>
      </p:sp>
      <p:sp>
        <p:nvSpPr>
          <p:cNvPr id="3" name="TextBox 2"/>
          <p:cNvSpPr txBox="1"/>
          <p:nvPr/>
        </p:nvSpPr>
        <p:spPr>
          <a:xfrm>
            <a:off x="838200" y="1641985"/>
            <a:ext cx="4541883" cy="830997"/>
          </a:xfrm>
          <a:prstGeom prst="rect">
            <a:avLst/>
          </a:prstGeom>
          <a:noFill/>
          <a:ln>
            <a:solidFill>
              <a:schemeClr val="accent3">
                <a:lumMod val="50000"/>
              </a:schemeClr>
            </a:solidFill>
          </a:ln>
        </p:spPr>
        <p:txBody>
          <a:bodyPr wrap="square" rtlCol="0">
            <a:spAutoFit/>
          </a:bodyPr>
          <a:lstStyle/>
          <a:p>
            <a:pPr marL="342900" indent="-342900">
              <a:buFont typeface="Arial"/>
              <a:buChar char="•"/>
            </a:pPr>
            <a:r>
              <a:rPr lang="en-US" sz="2400" dirty="0" smtClean="0"/>
              <a:t>What would it do for them … </a:t>
            </a:r>
          </a:p>
          <a:p>
            <a:pPr marL="342900" indent="-342900">
              <a:buFont typeface="Arial"/>
              <a:buChar char="•"/>
            </a:pPr>
            <a:r>
              <a:rPr lang="en-US" sz="2400" dirty="0" smtClean="0"/>
              <a:t>What would it mean for others</a:t>
            </a:r>
            <a:endParaRPr lang="en-US" sz="2400" dirty="0"/>
          </a:p>
        </p:txBody>
      </p:sp>
      <p:sp>
        <p:nvSpPr>
          <p:cNvPr id="4" name="TextBox 3"/>
          <p:cNvSpPr txBox="1"/>
          <p:nvPr/>
        </p:nvSpPr>
        <p:spPr>
          <a:xfrm>
            <a:off x="685800" y="2628900"/>
            <a:ext cx="7848600" cy="2308324"/>
          </a:xfrm>
          <a:prstGeom prst="rect">
            <a:avLst/>
          </a:prstGeom>
          <a:noFill/>
        </p:spPr>
        <p:txBody>
          <a:bodyPr wrap="square" rtlCol="0">
            <a:spAutoFit/>
          </a:bodyPr>
          <a:lstStyle/>
          <a:p>
            <a:pPr algn="ctr"/>
            <a:r>
              <a:rPr lang="en-US" dirty="0" smtClean="0"/>
              <a:t>By asking these questions, we help our business partners</a:t>
            </a:r>
          </a:p>
          <a:p>
            <a:pPr algn="ctr"/>
            <a:r>
              <a:rPr lang="en-US" dirty="0" smtClean="0"/>
              <a:t> get in touch with a higher purpose that will inspire them…</a:t>
            </a:r>
          </a:p>
          <a:p>
            <a:pPr algn="ctr"/>
            <a:r>
              <a:rPr lang="en-US" dirty="0"/>
              <a:t>a</a:t>
            </a:r>
            <a:r>
              <a:rPr lang="en-US" dirty="0" smtClean="0"/>
              <a:t>nd others. </a:t>
            </a:r>
          </a:p>
          <a:p>
            <a:pPr algn="ctr"/>
            <a:r>
              <a:rPr lang="en-US" dirty="0" smtClean="0"/>
              <a:t>When they share their reasons with their new customers</a:t>
            </a:r>
          </a:p>
          <a:p>
            <a:pPr algn="ctr"/>
            <a:r>
              <a:rPr lang="en-US" dirty="0"/>
              <a:t>a</a:t>
            </a:r>
            <a:r>
              <a:rPr lang="en-US" dirty="0" smtClean="0"/>
              <a:t>nd potential distributors, their invitations will be more compelling</a:t>
            </a:r>
          </a:p>
          <a:p>
            <a:pPr algn="ctr"/>
            <a:r>
              <a:rPr lang="en-US" dirty="0" err="1" smtClean="0"/>
              <a:t>ashley</a:t>
            </a:r>
            <a:endParaRPr lang="en-US" dirty="0" smtClean="0"/>
          </a:p>
          <a:p>
            <a:pPr algn="ctr"/>
            <a:endParaRPr lang="en-US" dirty="0"/>
          </a:p>
          <a:p>
            <a:pPr algn="ctr"/>
            <a:r>
              <a:rPr lang="en-US" dirty="0" smtClean="0"/>
              <a:t>   </a:t>
            </a:r>
            <a:endParaRPr lang="en-US" dirty="0"/>
          </a:p>
        </p:txBody>
      </p:sp>
      <p:sp>
        <p:nvSpPr>
          <p:cNvPr id="5" name="TextBox 4"/>
          <p:cNvSpPr txBox="1"/>
          <p:nvPr/>
        </p:nvSpPr>
        <p:spPr>
          <a:xfrm>
            <a:off x="381000" y="285750"/>
            <a:ext cx="3886200" cy="523220"/>
          </a:xfrm>
          <a:prstGeom prst="rect">
            <a:avLst/>
          </a:prstGeom>
          <a:noFill/>
          <a:ln>
            <a:solidFill>
              <a:schemeClr val="accent3">
                <a:lumMod val="50000"/>
              </a:schemeClr>
            </a:solidFill>
          </a:ln>
        </p:spPr>
        <p:txBody>
          <a:bodyPr wrap="square" rtlCol="0">
            <a:spAutoFit/>
          </a:bodyPr>
          <a:lstStyle/>
          <a:p>
            <a:r>
              <a:rPr lang="en-US" sz="2800" dirty="0" smtClean="0"/>
              <a:t> Key Steps to Director</a:t>
            </a:r>
            <a:endParaRPr lang="en-US" sz="2800" dirty="0"/>
          </a:p>
        </p:txBody>
      </p:sp>
    </p:spTree>
    <p:extLst>
      <p:ext uri="{BB962C8B-B14F-4D97-AF65-F5344CB8AC3E}">
        <p14:creationId xmlns:p14="http://schemas.microsoft.com/office/powerpoint/2010/main" val="70762010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285750"/>
            <a:ext cx="5943600" cy="523220"/>
          </a:xfrm>
          <a:prstGeom prst="rect">
            <a:avLst/>
          </a:prstGeom>
          <a:noFill/>
          <a:ln>
            <a:solidFill>
              <a:schemeClr val="accent3">
                <a:lumMod val="50000"/>
              </a:schemeClr>
            </a:solidFill>
          </a:ln>
        </p:spPr>
        <p:txBody>
          <a:bodyPr wrap="square" rtlCol="0">
            <a:spAutoFit/>
          </a:bodyPr>
          <a:lstStyle/>
          <a:p>
            <a:r>
              <a:rPr lang="en-US" sz="2800" dirty="0" smtClean="0"/>
              <a:t> Key Steps to Director</a:t>
            </a:r>
            <a:endParaRPr lang="en-US" sz="2800" dirty="0"/>
          </a:p>
        </p:txBody>
      </p:sp>
      <p:sp>
        <p:nvSpPr>
          <p:cNvPr id="3" name="TextBox 2"/>
          <p:cNvSpPr txBox="1"/>
          <p:nvPr/>
        </p:nvSpPr>
        <p:spPr>
          <a:xfrm>
            <a:off x="736877" y="1376066"/>
            <a:ext cx="8534400" cy="830997"/>
          </a:xfrm>
          <a:prstGeom prst="rect">
            <a:avLst/>
          </a:prstGeom>
          <a:noFill/>
        </p:spPr>
        <p:txBody>
          <a:bodyPr wrap="square" rtlCol="0">
            <a:spAutoFit/>
          </a:bodyPr>
          <a:lstStyle/>
          <a:p>
            <a:r>
              <a:rPr lang="en-US" dirty="0" smtClean="0"/>
              <a:t>In your first coaching session, you will be reviewing each name</a:t>
            </a:r>
            <a:r>
              <a:rPr lang="en-US" sz="2400" dirty="0" smtClean="0"/>
              <a:t>. </a:t>
            </a:r>
          </a:p>
          <a:p>
            <a:pPr marL="342900" indent="-342900">
              <a:buFont typeface="Arial"/>
              <a:buChar char="•"/>
            </a:pPr>
            <a:endParaRPr lang="en-US" sz="2400" dirty="0"/>
          </a:p>
        </p:txBody>
      </p:sp>
      <p:sp>
        <p:nvSpPr>
          <p:cNvPr id="4" name="TextBox 3"/>
          <p:cNvSpPr txBox="1"/>
          <p:nvPr/>
        </p:nvSpPr>
        <p:spPr>
          <a:xfrm>
            <a:off x="304800" y="914401"/>
            <a:ext cx="8534400" cy="461665"/>
          </a:xfrm>
          <a:prstGeom prst="rect">
            <a:avLst/>
          </a:prstGeom>
          <a:noFill/>
          <a:ln>
            <a:solidFill>
              <a:schemeClr val="accent3">
                <a:lumMod val="50000"/>
              </a:schemeClr>
            </a:solidFill>
          </a:ln>
        </p:spPr>
        <p:txBody>
          <a:bodyPr wrap="square" rtlCol="0">
            <a:spAutoFit/>
          </a:bodyPr>
          <a:lstStyle/>
          <a:p>
            <a:r>
              <a:rPr lang="en-US" sz="2400" dirty="0" smtClean="0"/>
              <a:t>Step </a:t>
            </a:r>
            <a:r>
              <a:rPr lang="en-US" sz="2400" dirty="0"/>
              <a:t>2</a:t>
            </a:r>
            <a:r>
              <a:rPr lang="en-US" sz="2400" dirty="0" smtClean="0"/>
              <a:t>– Creating Their Dream Team List &amp; Life-Long Customer List</a:t>
            </a:r>
            <a:endParaRPr lang="en-US" sz="2400" dirty="0"/>
          </a:p>
        </p:txBody>
      </p:sp>
      <p:sp>
        <p:nvSpPr>
          <p:cNvPr id="6" name="TextBox 5"/>
          <p:cNvSpPr txBox="1"/>
          <p:nvPr/>
        </p:nvSpPr>
        <p:spPr>
          <a:xfrm>
            <a:off x="533400" y="2171700"/>
            <a:ext cx="8077200" cy="461665"/>
          </a:xfrm>
          <a:prstGeom prst="rect">
            <a:avLst/>
          </a:prstGeom>
          <a:noFill/>
          <a:ln>
            <a:solidFill>
              <a:schemeClr val="accent3">
                <a:lumMod val="50000"/>
              </a:schemeClr>
            </a:solidFill>
          </a:ln>
        </p:spPr>
        <p:txBody>
          <a:bodyPr wrap="square" rtlCol="0">
            <a:spAutoFit/>
          </a:bodyPr>
          <a:lstStyle/>
          <a:p>
            <a:r>
              <a:rPr lang="en-US" sz="2400" dirty="0" smtClean="0"/>
              <a:t>Step 3 – Creating Their Plan – Now the Fun Begins !</a:t>
            </a:r>
          </a:p>
        </p:txBody>
      </p:sp>
      <p:sp>
        <p:nvSpPr>
          <p:cNvPr id="7" name="Rectangle 6"/>
          <p:cNvSpPr/>
          <p:nvPr/>
        </p:nvSpPr>
        <p:spPr>
          <a:xfrm>
            <a:off x="457200" y="2743200"/>
            <a:ext cx="8153400" cy="1354217"/>
          </a:xfrm>
          <a:prstGeom prst="rect">
            <a:avLst/>
          </a:prstGeom>
        </p:spPr>
        <p:txBody>
          <a:bodyPr wrap="square">
            <a:spAutoFit/>
          </a:bodyPr>
          <a:lstStyle/>
          <a:p>
            <a:pPr lvl="0"/>
            <a:r>
              <a:rPr lang="en-US" dirty="0">
                <a:solidFill>
                  <a:prstClr val="black"/>
                </a:solidFill>
              </a:rPr>
              <a:t>a Specific 1000 PV </a:t>
            </a:r>
            <a:r>
              <a:rPr lang="en-US" dirty="0" smtClean="0">
                <a:solidFill>
                  <a:prstClr val="black"/>
                </a:solidFill>
              </a:rPr>
              <a:t>Plan to get them to Star Associate </a:t>
            </a:r>
            <a:r>
              <a:rPr lang="en-US" dirty="0">
                <a:solidFill>
                  <a:prstClr val="black"/>
                </a:solidFill>
              </a:rPr>
              <a:t>… (and then a 2000 </a:t>
            </a:r>
            <a:r>
              <a:rPr lang="en-US" dirty="0" smtClean="0">
                <a:solidFill>
                  <a:prstClr val="black"/>
                </a:solidFill>
              </a:rPr>
              <a:t>PV Plan to Director, and then a plan for Coordinator, </a:t>
            </a:r>
            <a:r>
              <a:rPr lang="en-US" dirty="0" err="1" smtClean="0">
                <a:solidFill>
                  <a:prstClr val="black"/>
                </a:solidFill>
              </a:rPr>
              <a:t>etc</a:t>
            </a:r>
            <a:r>
              <a:rPr lang="en-US" dirty="0" smtClean="0">
                <a:solidFill>
                  <a:prstClr val="black"/>
                </a:solidFill>
              </a:rPr>
              <a:t> )</a:t>
            </a:r>
            <a:r>
              <a:rPr lang="en-US" sz="2400" dirty="0" smtClean="0">
                <a:solidFill>
                  <a:prstClr val="black"/>
                </a:solidFill>
              </a:rPr>
              <a:t> </a:t>
            </a:r>
            <a:r>
              <a:rPr lang="en-US" dirty="0" smtClean="0">
                <a:solidFill>
                  <a:prstClr val="black"/>
                </a:solidFill>
              </a:rPr>
              <a:t> </a:t>
            </a:r>
            <a:r>
              <a:rPr lang="en-US" dirty="0">
                <a:solidFill>
                  <a:prstClr val="black"/>
                </a:solidFill>
              </a:rPr>
              <a:t>W</a:t>
            </a:r>
            <a:r>
              <a:rPr lang="en-US" dirty="0" smtClean="0">
                <a:solidFill>
                  <a:prstClr val="black"/>
                </a:solidFill>
              </a:rPr>
              <a:t>e will cover these planning sessions in detail in a later session. </a:t>
            </a:r>
            <a:r>
              <a:rPr lang="en-US" sz="2000" dirty="0" smtClean="0">
                <a:solidFill>
                  <a:prstClr val="black"/>
                </a:solidFill>
              </a:rPr>
              <a:t>    </a:t>
            </a:r>
          </a:p>
          <a:p>
            <a:pPr lvl="0"/>
            <a:r>
              <a:rPr lang="en-US" sz="2000" dirty="0" err="1" smtClean="0">
                <a:solidFill>
                  <a:prstClr val="black"/>
                </a:solidFill>
              </a:rPr>
              <a:t>ashley</a:t>
            </a:r>
            <a:r>
              <a:rPr lang="en-US" sz="2000" dirty="0" smtClean="0">
                <a:solidFill>
                  <a:prstClr val="black"/>
                </a:solidFill>
              </a:rPr>
              <a:t>            </a:t>
            </a:r>
            <a:endParaRPr lang="en-US" sz="2000" dirty="0">
              <a:solidFill>
                <a:prstClr val="black"/>
              </a:solidFill>
            </a:endParaRPr>
          </a:p>
        </p:txBody>
      </p:sp>
      <p:pic>
        <p:nvPicPr>
          <p:cNvPr id="5" name="Picture 4"/>
          <p:cNvPicPr>
            <a:picLocks noChangeAspect="1"/>
          </p:cNvPicPr>
          <p:nvPr/>
        </p:nvPicPr>
        <p:blipFill>
          <a:blip r:embed="rId3"/>
          <a:stretch>
            <a:fillRect/>
          </a:stretch>
        </p:blipFill>
        <p:spPr>
          <a:xfrm>
            <a:off x="5791201" y="3714750"/>
            <a:ext cx="2608789" cy="1228725"/>
          </a:xfrm>
          <a:prstGeom prst="rect">
            <a:avLst/>
          </a:prstGeom>
        </p:spPr>
      </p:pic>
    </p:spTree>
    <p:extLst>
      <p:ext uri="{BB962C8B-B14F-4D97-AF65-F5344CB8AC3E}">
        <p14:creationId xmlns:p14="http://schemas.microsoft.com/office/powerpoint/2010/main" val="360643196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400051"/>
            <a:ext cx="7772400" cy="1754327"/>
          </a:xfrm>
          <a:prstGeom prst="rect">
            <a:avLst/>
          </a:prstGeom>
          <a:noFill/>
          <a:ln>
            <a:solidFill>
              <a:schemeClr val="accent3">
                <a:lumMod val="50000"/>
              </a:schemeClr>
            </a:solidFill>
          </a:ln>
        </p:spPr>
        <p:txBody>
          <a:bodyPr wrap="square" rtlCol="0">
            <a:spAutoFit/>
          </a:bodyPr>
          <a:lstStyle/>
          <a:p>
            <a:r>
              <a:rPr lang="en-US" sz="2400" dirty="0" smtClean="0"/>
              <a:t>Step 4   Launch –</a:t>
            </a:r>
          </a:p>
          <a:p>
            <a:pPr algn="ctr"/>
            <a:r>
              <a:rPr lang="en-US" sz="2000" dirty="0" smtClean="0"/>
              <a:t>You will want to know which activities are most effective for their circle of friends… and begin scheduling immediately </a:t>
            </a:r>
          </a:p>
          <a:p>
            <a:pPr algn="ctr"/>
            <a:r>
              <a:rPr lang="en-US" sz="2000" dirty="0" smtClean="0"/>
              <a:t>(3-way calls, in-home events and Grand Openings, </a:t>
            </a:r>
            <a:r>
              <a:rPr lang="en-US" sz="2000" dirty="0" err="1" smtClean="0"/>
              <a:t>FaceBook</a:t>
            </a:r>
            <a:r>
              <a:rPr lang="en-US" sz="2000" dirty="0" smtClean="0"/>
              <a:t> events, individual appointments, conference calls , area meetings, </a:t>
            </a:r>
            <a:r>
              <a:rPr lang="en-US" sz="2000" dirty="0" err="1" smtClean="0"/>
              <a:t>etc</a:t>
            </a:r>
            <a:r>
              <a:rPr lang="en-US" sz="2000" dirty="0" smtClean="0"/>
              <a:t> ) </a:t>
            </a:r>
          </a:p>
        </p:txBody>
      </p:sp>
      <p:sp>
        <p:nvSpPr>
          <p:cNvPr id="4" name="TextBox 3"/>
          <p:cNvSpPr txBox="1"/>
          <p:nvPr/>
        </p:nvSpPr>
        <p:spPr>
          <a:xfrm>
            <a:off x="609600" y="2114550"/>
            <a:ext cx="7772400" cy="1200328"/>
          </a:xfrm>
          <a:prstGeom prst="rect">
            <a:avLst/>
          </a:prstGeom>
          <a:noFill/>
          <a:ln>
            <a:solidFill>
              <a:schemeClr val="accent3">
                <a:lumMod val="50000"/>
              </a:schemeClr>
            </a:solidFill>
          </a:ln>
        </p:spPr>
        <p:txBody>
          <a:bodyPr wrap="square" rtlCol="0">
            <a:spAutoFit/>
          </a:bodyPr>
          <a:lstStyle/>
          <a:p>
            <a:r>
              <a:rPr lang="en-US" sz="2400" dirty="0" smtClean="0"/>
              <a:t>Step 5 – Closing with Use.. Share.. Build		</a:t>
            </a:r>
          </a:p>
          <a:p>
            <a:r>
              <a:rPr lang="en-US" sz="2800" dirty="0" smtClean="0"/>
              <a:t> </a:t>
            </a:r>
            <a:r>
              <a:rPr lang="en-US" sz="2000" dirty="0" smtClean="0"/>
              <a:t>and begin the process of  building their customer base and identifying their leaders        </a:t>
            </a:r>
            <a:r>
              <a:rPr lang="en-US" sz="2000" dirty="0" err="1" smtClean="0"/>
              <a:t>ashley</a:t>
            </a:r>
            <a:r>
              <a:rPr lang="en-US" sz="2000" dirty="0" smtClean="0"/>
              <a:t>               </a:t>
            </a:r>
            <a:endParaRPr lang="en-US" sz="2000" dirty="0"/>
          </a:p>
        </p:txBody>
      </p:sp>
    </p:spTree>
    <p:extLst>
      <p:ext uri="{BB962C8B-B14F-4D97-AF65-F5344CB8AC3E}">
        <p14:creationId xmlns:p14="http://schemas.microsoft.com/office/powerpoint/2010/main" val="36285773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457201"/>
            <a:ext cx="4452770" cy="830997"/>
          </a:xfrm>
          <a:prstGeom prst="rect">
            <a:avLst/>
          </a:prstGeom>
          <a:noFill/>
          <a:ln>
            <a:solidFill>
              <a:schemeClr val="accent3">
                <a:lumMod val="50000"/>
              </a:schemeClr>
            </a:solidFill>
          </a:ln>
        </p:spPr>
        <p:txBody>
          <a:bodyPr wrap="square" rtlCol="0">
            <a:spAutoFit/>
          </a:bodyPr>
          <a:lstStyle/>
          <a:p>
            <a:pPr algn="ctr"/>
            <a:r>
              <a:rPr lang="en-US" sz="2400" dirty="0" smtClean="0"/>
              <a:t>Setting the Time Line Standards for Our Organization </a:t>
            </a:r>
            <a:endParaRPr lang="en-US" sz="2400" dirty="0"/>
          </a:p>
        </p:txBody>
      </p:sp>
      <p:sp>
        <p:nvSpPr>
          <p:cNvPr id="4" name="TextBox 3"/>
          <p:cNvSpPr txBox="1"/>
          <p:nvPr/>
        </p:nvSpPr>
        <p:spPr>
          <a:xfrm>
            <a:off x="304799" y="1314450"/>
            <a:ext cx="8052307" cy="3847208"/>
          </a:xfrm>
          <a:prstGeom prst="rect">
            <a:avLst/>
          </a:prstGeom>
          <a:noFill/>
        </p:spPr>
        <p:txBody>
          <a:bodyPr wrap="square" rtlCol="0">
            <a:spAutoFit/>
          </a:bodyPr>
          <a:lstStyle/>
          <a:p>
            <a:pPr marL="342900" indent="-342900">
              <a:buFont typeface="Arial"/>
              <a:buChar char="•"/>
            </a:pPr>
            <a:r>
              <a:rPr lang="en-US" dirty="0" smtClean="0"/>
              <a:t>Regarding the Evaluation Period  -- </a:t>
            </a:r>
          </a:p>
          <a:p>
            <a:r>
              <a:rPr lang="en-US" dirty="0"/>
              <a:t>	</a:t>
            </a:r>
            <a:r>
              <a:rPr lang="en-US" dirty="0" smtClean="0"/>
              <a:t>How long do you want that to typically take?</a:t>
            </a:r>
          </a:p>
          <a:p>
            <a:endParaRPr lang="en-US" sz="1000" dirty="0" smtClean="0"/>
          </a:p>
          <a:p>
            <a:pPr marL="342900" indent="-342900">
              <a:buFont typeface="Arial"/>
              <a:buChar char="•"/>
            </a:pPr>
            <a:r>
              <a:rPr lang="en-US" dirty="0" smtClean="0"/>
              <a:t>Setting up their personal websites, reviewing the First Step Resource Guide, Shaklee University and McDonald Business Leader Guide ,  making their list, scheduling activities, </a:t>
            </a:r>
            <a:r>
              <a:rPr lang="en-US" dirty="0" err="1" smtClean="0"/>
              <a:t>etc</a:t>
            </a:r>
            <a:r>
              <a:rPr lang="en-US" dirty="0" smtClean="0"/>
              <a:t>  … </a:t>
            </a:r>
          </a:p>
          <a:p>
            <a:r>
              <a:rPr lang="en-US" dirty="0"/>
              <a:t>	</a:t>
            </a:r>
            <a:r>
              <a:rPr lang="en-US" dirty="0" smtClean="0"/>
              <a:t>How long before your first planning session?</a:t>
            </a:r>
          </a:p>
          <a:p>
            <a:r>
              <a:rPr lang="en-US" dirty="0" smtClean="0"/>
              <a:t>	Sarah Robbins suggests  48 hours</a:t>
            </a:r>
          </a:p>
          <a:p>
            <a:pPr marL="342900" indent="-342900">
              <a:buFont typeface="Arial"/>
              <a:buChar char="•"/>
            </a:pPr>
            <a:r>
              <a:rPr lang="en-US" dirty="0" smtClean="0"/>
              <a:t>Once they decide to become a Director …	</a:t>
            </a:r>
          </a:p>
          <a:p>
            <a:r>
              <a:rPr lang="en-US" dirty="0"/>
              <a:t>	</a:t>
            </a:r>
            <a:r>
              <a:rPr lang="en-US" dirty="0" smtClean="0"/>
              <a:t>How long until  the average new business partner  advances to 	Director would 	you like to be the standard in your organization?( 4 to 12 weeks ? )</a:t>
            </a:r>
          </a:p>
          <a:p>
            <a:pPr marL="342900" indent="-342900">
              <a:buFont typeface="Arial"/>
              <a:buChar char="•"/>
            </a:pPr>
            <a:r>
              <a:rPr lang="en-US" dirty="0" smtClean="0"/>
              <a:t>What is your expectation for the level f activity for the first 30 days?</a:t>
            </a:r>
          </a:p>
          <a:p>
            <a:r>
              <a:rPr lang="en-US" dirty="0"/>
              <a:t>	</a:t>
            </a:r>
            <a:r>
              <a:rPr lang="en-US" dirty="0" smtClean="0"/>
              <a:t>( lots !   More than one event )            </a:t>
            </a:r>
            <a:r>
              <a:rPr lang="en-US" dirty="0" err="1" smtClean="0"/>
              <a:t>ashley</a:t>
            </a:r>
            <a:endParaRPr lang="en-US" dirty="0" smtClean="0"/>
          </a:p>
          <a:p>
            <a:pPr marL="342900" indent="-342900">
              <a:buFont typeface="Arial"/>
              <a:buChar char="•"/>
            </a:pPr>
            <a:endParaRPr lang="en-US" dirty="0"/>
          </a:p>
        </p:txBody>
      </p:sp>
      <p:pic>
        <p:nvPicPr>
          <p:cNvPr id="5" name="Picture 4"/>
          <p:cNvPicPr>
            <a:picLocks noChangeAspect="1"/>
          </p:cNvPicPr>
          <p:nvPr/>
        </p:nvPicPr>
        <p:blipFill>
          <a:blip r:embed="rId3"/>
          <a:stretch>
            <a:fillRect/>
          </a:stretch>
        </p:blipFill>
        <p:spPr>
          <a:xfrm>
            <a:off x="6400801" y="171451"/>
            <a:ext cx="2556933" cy="1433849"/>
          </a:xfrm>
          <a:prstGeom prst="rect">
            <a:avLst/>
          </a:prstGeom>
        </p:spPr>
      </p:pic>
    </p:spTree>
    <p:extLst>
      <p:ext uri="{BB962C8B-B14F-4D97-AF65-F5344CB8AC3E}">
        <p14:creationId xmlns:p14="http://schemas.microsoft.com/office/powerpoint/2010/main" val="363970442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23757"/>
            <a:ext cx="9144000" cy="5119743"/>
          </a:xfrm>
          <a:prstGeom prst="rect">
            <a:avLst/>
          </a:prstGeom>
        </p:spPr>
      </p:pic>
      <p:sp>
        <p:nvSpPr>
          <p:cNvPr id="2" name="Title 1"/>
          <p:cNvSpPr>
            <a:spLocks noGrp="1"/>
          </p:cNvSpPr>
          <p:nvPr>
            <p:ph type="title"/>
          </p:nvPr>
        </p:nvSpPr>
        <p:spPr>
          <a:xfrm>
            <a:off x="457200" y="205979"/>
            <a:ext cx="6527236" cy="667258"/>
          </a:xfrm>
        </p:spPr>
        <p:txBody>
          <a:bodyPr>
            <a:normAutofit/>
          </a:bodyPr>
          <a:lstStyle/>
          <a:p>
            <a:r>
              <a:rPr lang="en-US" sz="2400" dirty="0" smtClean="0"/>
              <a:t>Now We Are Ready To Jump in With Both Feet</a:t>
            </a:r>
            <a:endParaRPr lang="en-US" sz="2400" dirty="0"/>
          </a:p>
        </p:txBody>
      </p:sp>
      <p:sp>
        <p:nvSpPr>
          <p:cNvPr id="3" name="Content Placeholder 2"/>
          <p:cNvSpPr>
            <a:spLocks noGrp="1"/>
          </p:cNvSpPr>
          <p:nvPr>
            <p:ph idx="1"/>
          </p:nvPr>
        </p:nvSpPr>
        <p:spPr>
          <a:xfrm>
            <a:off x="457200" y="873237"/>
            <a:ext cx="8229600" cy="1901457"/>
          </a:xfrm>
        </p:spPr>
        <p:txBody>
          <a:bodyPr>
            <a:normAutofit lnSpcReduction="10000"/>
          </a:bodyPr>
          <a:lstStyle/>
          <a:p>
            <a:r>
              <a:rPr lang="en-US" sz="1800" dirty="0" smtClean="0"/>
              <a:t>There is something to be said for clearing the decks … and creating a blitz of activity … meetings, appointments, events.</a:t>
            </a:r>
          </a:p>
          <a:p>
            <a:r>
              <a:rPr lang="en-US" sz="1800" dirty="0" smtClean="0"/>
              <a:t>It greatly accelerates our learning curve.</a:t>
            </a:r>
          </a:p>
          <a:p>
            <a:r>
              <a:rPr lang="en-US" sz="1800" dirty="0" smtClean="0"/>
              <a:t>It introduces us to large numbers of people in a short period of time .. </a:t>
            </a:r>
          </a:p>
          <a:p>
            <a:r>
              <a:rPr lang="en-US" sz="1800" dirty="0" smtClean="0"/>
              <a:t>And often lays the groundwork for follow-up for weeks to come. </a:t>
            </a:r>
          </a:p>
          <a:p>
            <a:r>
              <a:rPr lang="en-US" sz="1800" dirty="0" smtClean="0"/>
              <a:t>Creates momentum for us and our team.			      Francine &amp; Becky</a:t>
            </a:r>
            <a:endParaRPr lang="en-US" sz="1800" dirty="0"/>
          </a:p>
        </p:txBody>
      </p:sp>
      <p:sp>
        <p:nvSpPr>
          <p:cNvPr id="4" name="TextBox 3"/>
          <p:cNvSpPr txBox="1"/>
          <p:nvPr/>
        </p:nvSpPr>
        <p:spPr>
          <a:xfrm>
            <a:off x="457200" y="3060682"/>
            <a:ext cx="8018626" cy="1754327"/>
          </a:xfrm>
          <a:prstGeom prst="rect">
            <a:avLst/>
          </a:prstGeom>
          <a:noFill/>
          <a:ln>
            <a:solidFill>
              <a:schemeClr val="tx1">
                <a:lumMod val="50000"/>
                <a:lumOff val="50000"/>
              </a:schemeClr>
            </a:solidFill>
          </a:ln>
        </p:spPr>
        <p:txBody>
          <a:bodyPr wrap="square" rtlCol="0">
            <a:spAutoFit/>
          </a:bodyPr>
          <a:lstStyle/>
          <a:p>
            <a:r>
              <a:rPr lang="en-US" dirty="0" smtClean="0"/>
              <a:t>From all this activity, we will keep an eye out for the wonderful ones .. People we gravitate to for their energy , their warmth, their interest in health, etc. </a:t>
            </a:r>
          </a:p>
          <a:p>
            <a:r>
              <a:rPr lang="en-US" dirty="0"/>
              <a:t>	</a:t>
            </a:r>
            <a:r>
              <a:rPr lang="en-US" dirty="0" smtClean="0"/>
              <a:t>We will want to have a conversation with these folks about the benefits of ..</a:t>
            </a:r>
          </a:p>
          <a:p>
            <a:r>
              <a:rPr lang="en-US" dirty="0"/>
              <a:t>	</a:t>
            </a:r>
            <a:r>
              <a:rPr lang="en-US" dirty="0" smtClean="0"/>
              <a:t>-- sharing with a few friends to receive free products</a:t>
            </a:r>
          </a:p>
          <a:p>
            <a:r>
              <a:rPr lang="en-US" dirty="0"/>
              <a:t>	</a:t>
            </a:r>
            <a:r>
              <a:rPr lang="en-US" dirty="0" smtClean="0"/>
              <a:t>-- sharing with others to earn enough to pay for all their product usage .. </a:t>
            </a:r>
          </a:p>
          <a:p>
            <a:r>
              <a:rPr lang="en-US" dirty="0"/>
              <a:t>	</a:t>
            </a:r>
            <a:r>
              <a:rPr lang="en-US" dirty="0" smtClean="0"/>
              <a:t>-- starting their own business and earning career-level income.</a:t>
            </a:r>
            <a:endParaRPr lang="en-US" dirty="0"/>
          </a:p>
        </p:txBody>
      </p:sp>
    </p:spTree>
    <p:extLst>
      <p:ext uri="{BB962C8B-B14F-4D97-AF65-F5344CB8AC3E}">
        <p14:creationId xmlns:p14="http://schemas.microsoft.com/office/powerpoint/2010/main" val="323280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1441370"/>
            <a:ext cx="8229600" cy="3438103"/>
          </a:xfrm>
        </p:spPr>
        <p:txBody>
          <a:bodyPr>
            <a:normAutofit/>
          </a:bodyPr>
          <a:lstStyle/>
          <a:p>
            <a:pPr marL="127000" indent="0">
              <a:buNone/>
            </a:pPr>
            <a:r>
              <a:rPr lang="en-US" dirty="0" smtClean="0">
                <a:solidFill>
                  <a:schemeClr val="tx1"/>
                </a:solidFill>
              </a:rPr>
              <a:t>Mailed card to customers who had not ordered in 2 years</a:t>
            </a:r>
          </a:p>
          <a:p>
            <a:pPr marL="127000" indent="0">
              <a:buNone/>
            </a:pPr>
            <a:r>
              <a:rPr lang="en-US" dirty="0" smtClean="0">
                <a:solidFill>
                  <a:schemeClr val="tx1"/>
                </a:solidFill>
              </a:rPr>
              <a:t>“ I wanted to thank you for supporting my </a:t>
            </a:r>
            <a:r>
              <a:rPr lang="en-US" dirty="0">
                <a:solidFill>
                  <a:schemeClr val="tx1"/>
                </a:solidFill>
              </a:rPr>
              <a:t>S</a:t>
            </a:r>
            <a:r>
              <a:rPr lang="en-US" dirty="0" smtClean="0">
                <a:solidFill>
                  <a:schemeClr val="tx1"/>
                </a:solidFill>
              </a:rPr>
              <a:t>haklee business early on</a:t>
            </a:r>
            <a:r>
              <a:rPr lang="en-US" dirty="0" smtClean="0">
                <a:solidFill>
                  <a:schemeClr val="tx1"/>
                </a:solidFill>
              </a:rPr>
              <a:t>.</a:t>
            </a:r>
          </a:p>
          <a:p>
            <a:pPr marL="127000" indent="0">
              <a:buNone/>
            </a:pPr>
            <a:r>
              <a:rPr lang="en-US" dirty="0" smtClean="0">
                <a:solidFill>
                  <a:schemeClr val="tx1"/>
                </a:solidFill>
              </a:rPr>
              <a:t> I am so grateful you allowed me to work with you to address your nutritional needs.</a:t>
            </a:r>
          </a:p>
          <a:p>
            <a:pPr marL="127000" indent="0">
              <a:buNone/>
            </a:pPr>
            <a:r>
              <a:rPr lang="en-US" dirty="0" smtClean="0">
                <a:solidFill>
                  <a:schemeClr val="tx1"/>
                </a:solidFill>
              </a:rPr>
              <a:t>I would love to chat with you on continuing your health journey with Shaklee and update you on some of the new products .</a:t>
            </a:r>
          </a:p>
          <a:p>
            <a:pPr marL="127000" indent="0">
              <a:buNone/>
            </a:pPr>
            <a:r>
              <a:rPr lang="en-US" dirty="0" smtClean="0">
                <a:solidFill>
                  <a:schemeClr val="tx1"/>
                </a:solidFill>
              </a:rPr>
              <a:t>You still have all your awesome member benefits.</a:t>
            </a:r>
          </a:p>
          <a:p>
            <a:pPr marL="127000" indent="0">
              <a:buNone/>
            </a:pPr>
            <a:r>
              <a:rPr lang="en-US" dirty="0" smtClean="0">
                <a:solidFill>
                  <a:schemeClr val="tx1"/>
                </a:solidFill>
              </a:rPr>
              <a:t> In return for scheduling an appointment, I’d like to offer you a free product on your next order. Always here for you…”</a:t>
            </a:r>
          </a:p>
          <a:p>
            <a:pPr marL="127000" indent="0">
              <a:buNone/>
            </a:pPr>
            <a:endParaRPr lang="en-US" dirty="0">
              <a:solidFill>
                <a:schemeClr val="tx1"/>
              </a:solidFill>
            </a:endParaRPr>
          </a:p>
        </p:txBody>
      </p:sp>
      <p:sp>
        <p:nvSpPr>
          <p:cNvPr id="3" name="Title 2"/>
          <p:cNvSpPr>
            <a:spLocks noGrp="1"/>
          </p:cNvSpPr>
          <p:nvPr>
            <p:ph type="title"/>
          </p:nvPr>
        </p:nvSpPr>
        <p:spPr>
          <a:xfrm>
            <a:off x="457200" y="584121"/>
            <a:ext cx="8229600" cy="857250"/>
          </a:xfrm>
        </p:spPr>
        <p:txBody>
          <a:bodyPr>
            <a:normAutofit/>
          </a:bodyPr>
          <a:lstStyle/>
          <a:p>
            <a:r>
              <a:rPr lang="en-US" sz="2400" dirty="0" smtClean="0"/>
              <a:t>Win-Back Campaign Idea  Sarah </a:t>
            </a:r>
            <a:r>
              <a:rPr lang="en-US" sz="2400" dirty="0" err="1" smtClean="0"/>
              <a:t>Galbreth</a:t>
            </a:r>
            <a:endParaRPr lang="en-US" sz="2400" dirty="0"/>
          </a:p>
        </p:txBody>
      </p:sp>
    </p:spTree>
    <p:extLst>
      <p:ext uri="{BB962C8B-B14F-4D97-AF65-F5344CB8AC3E}">
        <p14:creationId xmlns:p14="http://schemas.microsoft.com/office/powerpoint/2010/main" val="1056173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3757"/>
            <a:ext cx="9144000" cy="5217789"/>
          </a:xfrm>
          <a:prstGeom prst="rect">
            <a:avLst/>
          </a:prstGeom>
        </p:spPr>
      </p:pic>
      <p:sp>
        <p:nvSpPr>
          <p:cNvPr id="2" name="Title 1"/>
          <p:cNvSpPr>
            <a:spLocks noGrp="1"/>
          </p:cNvSpPr>
          <p:nvPr>
            <p:ph type="title"/>
          </p:nvPr>
        </p:nvSpPr>
        <p:spPr>
          <a:xfrm>
            <a:off x="457200" y="205979"/>
            <a:ext cx="7891204" cy="607279"/>
          </a:xfrm>
          <a:ln>
            <a:solidFill>
              <a:schemeClr val="accent3">
                <a:lumMod val="75000"/>
              </a:schemeClr>
            </a:solidFill>
          </a:ln>
        </p:spPr>
        <p:txBody>
          <a:bodyPr>
            <a:normAutofit/>
          </a:bodyPr>
          <a:lstStyle/>
          <a:p>
            <a:r>
              <a:rPr lang="en-US" sz="2400" dirty="0" smtClean="0"/>
              <a:t>15-Minute Business Presentation Blitz in Face Book Event</a:t>
            </a:r>
            <a:endParaRPr lang="en-US" sz="2400" dirty="0"/>
          </a:p>
        </p:txBody>
      </p:sp>
      <p:sp>
        <p:nvSpPr>
          <p:cNvPr id="3" name="Content Placeholder 2"/>
          <p:cNvSpPr>
            <a:spLocks noGrp="1"/>
          </p:cNvSpPr>
          <p:nvPr>
            <p:ph idx="1"/>
          </p:nvPr>
        </p:nvSpPr>
        <p:spPr>
          <a:xfrm>
            <a:off x="457200" y="1098611"/>
            <a:ext cx="8229600" cy="2882073"/>
          </a:xfrm>
        </p:spPr>
        <p:txBody>
          <a:bodyPr>
            <a:normAutofit/>
          </a:bodyPr>
          <a:lstStyle/>
          <a:p>
            <a:r>
              <a:rPr lang="en-US" sz="1800" dirty="0" smtClean="0"/>
              <a:t>Set up at least 2 Face Book events / week.</a:t>
            </a:r>
          </a:p>
          <a:p>
            <a:r>
              <a:rPr lang="en-US" sz="1800" dirty="0" smtClean="0"/>
              <a:t>Offer customers discount and/or free shipping off next order for attending</a:t>
            </a:r>
          </a:p>
          <a:p>
            <a:r>
              <a:rPr lang="en-US" sz="1800" dirty="0" smtClean="0"/>
              <a:t>Pair up with another leader.</a:t>
            </a:r>
          </a:p>
          <a:p>
            <a:r>
              <a:rPr lang="en-US" sz="1800" dirty="0" smtClean="0"/>
              <a:t>Each leader Invites only 5 people to each event to keep sessions  intimate and for people to feel specially selected. ( invite as many as necessary to get to 5 )</a:t>
            </a:r>
          </a:p>
          <a:p>
            <a:r>
              <a:rPr lang="en-US" sz="1800" dirty="0" smtClean="0"/>
              <a:t>With smaller number attending, guests are more comfortable participating and commenting.</a:t>
            </a:r>
          </a:p>
          <a:p>
            <a:r>
              <a:rPr lang="en-US" sz="1800" dirty="0" smtClean="0"/>
              <a:t>Leaders can follow up more easily with smaller numbers of guests to contact.  </a:t>
            </a:r>
            <a:r>
              <a:rPr lang="en-US" sz="1800" dirty="0" err="1" smtClean="0"/>
              <a:t>becky</a:t>
            </a:r>
            <a:endParaRPr lang="en-US" sz="1800" dirty="0" smtClean="0"/>
          </a:p>
          <a:p>
            <a:endParaRPr lang="en-US" sz="1800" dirty="0" smtClean="0"/>
          </a:p>
          <a:p>
            <a:endParaRPr lang="en-US" sz="1800" dirty="0"/>
          </a:p>
        </p:txBody>
      </p:sp>
    </p:spTree>
    <p:extLst>
      <p:ext uri="{BB962C8B-B14F-4D97-AF65-F5344CB8AC3E}">
        <p14:creationId xmlns:p14="http://schemas.microsoft.com/office/powerpoint/2010/main" val="20343129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The 15-Minute Business </a:t>
            </a:r>
            <a:r>
              <a:rPr lang="en-US" sz="2400" dirty="0" err="1" smtClean="0"/>
              <a:t>FaceBook</a:t>
            </a:r>
            <a:r>
              <a:rPr lang="en-US" sz="2400" dirty="0" smtClean="0"/>
              <a:t> Event</a:t>
            </a:r>
            <a:endParaRPr lang="en-US" sz="2400" dirty="0"/>
          </a:p>
        </p:txBody>
      </p:sp>
      <p:sp>
        <p:nvSpPr>
          <p:cNvPr id="3" name="Content Placeholder 2"/>
          <p:cNvSpPr>
            <a:spLocks noGrp="1"/>
          </p:cNvSpPr>
          <p:nvPr>
            <p:ph idx="1"/>
          </p:nvPr>
        </p:nvSpPr>
        <p:spPr>
          <a:xfrm>
            <a:off x="457200" y="872387"/>
            <a:ext cx="8229600" cy="3394472"/>
          </a:xfrm>
        </p:spPr>
        <p:txBody>
          <a:bodyPr>
            <a:normAutofit/>
          </a:bodyPr>
          <a:lstStyle/>
          <a:p>
            <a:pPr marL="0" indent="0">
              <a:buNone/>
            </a:pPr>
            <a:r>
              <a:rPr lang="en-US" sz="1800" dirty="0"/>
              <a:t> </a:t>
            </a:r>
            <a:r>
              <a:rPr lang="en-US" sz="1800" dirty="0" smtClean="0"/>
              <a:t>1 </a:t>
            </a:r>
            <a:r>
              <a:rPr lang="en-US" sz="1800" dirty="0"/>
              <a:t>hour before event</a:t>
            </a:r>
            <a:r>
              <a:rPr lang="en-US" sz="1800" dirty="0" smtClean="0"/>
              <a:t>:</a:t>
            </a:r>
            <a:endParaRPr lang="en-US" sz="1800" dirty="0"/>
          </a:p>
          <a:p>
            <a:r>
              <a:rPr lang="en-US" sz="1800" dirty="0"/>
              <a:t>Becky’s story video:    </a:t>
            </a:r>
            <a:r>
              <a:rPr lang="en-US" sz="1800" dirty="0">
                <a:hlinkClick r:id="rId2"/>
              </a:rPr>
              <a:t>https://www.youtube.com/watch?v=</a:t>
            </a:r>
            <a:r>
              <a:rPr lang="en-US" sz="1800" dirty="0" smtClean="0">
                <a:hlinkClick r:id="rId2"/>
              </a:rPr>
              <a:t>dxJUv8Uq960</a:t>
            </a:r>
            <a:endParaRPr lang="en-US" sz="1800" dirty="0"/>
          </a:p>
          <a:p>
            <a:r>
              <a:rPr lang="en-US" sz="1800" dirty="0"/>
              <a:t>Francine’s story video:  </a:t>
            </a:r>
            <a:r>
              <a:rPr lang="en-US" sz="1800" dirty="0">
                <a:hlinkClick r:id="rId3"/>
              </a:rPr>
              <a:t>https://www.youtube.com/watch?v=MpSv2idc05M</a:t>
            </a:r>
            <a:endParaRPr lang="en-US" sz="1800" dirty="0"/>
          </a:p>
          <a:p>
            <a:pPr marL="0" indent="0">
              <a:buNone/>
            </a:pPr>
            <a:r>
              <a:rPr lang="en-US" sz="1800" dirty="0"/>
              <a:t> </a:t>
            </a:r>
          </a:p>
          <a:p>
            <a:r>
              <a:rPr lang="en-US" sz="1800" dirty="0"/>
              <a:t>15 minutes before event:</a:t>
            </a:r>
          </a:p>
          <a:p>
            <a:r>
              <a:rPr lang="en-US" sz="1800" dirty="0"/>
              <a:t>We are excited to have a drawing with our 15 minute event tonight!  For each comment, you will be entered into a drawing for one of our fabulous Shaklee products!!</a:t>
            </a:r>
          </a:p>
          <a:p>
            <a:pPr marL="0" indent="0">
              <a:buNone/>
            </a:pPr>
            <a:r>
              <a:rPr lang="en-US" sz="1800" dirty="0"/>
              <a:t> </a:t>
            </a:r>
          </a:p>
          <a:p>
            <a:pPr marL="0" indent="0">
              <a:buNone/>
            </a:pPr>
            <a:endParaRPr lang="en-US" sz="1800" dirty="0"/>
          </a:p>
          <a:p>
            <a:endParaRPr lang="en-US" sz="1800" dirty="0"/>
          </a:p>
        </p:txBody>
      </p:sp>
      <p:pic>
        <p:nvPicPr>
          <p:cNvPr id="1025" name="Picture 1" descr="door prize pi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7255" y="3278960"/>
            <a:ext cx="1830157" cy="183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677678" y="3952148"/>
            <a:ext cx="1009122"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2038321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62162" y="723811"/>
            <a:ext cx="3564060" cy="4419689"/>
          </a:xfrm>
        </p:spPr>
        <p:txBody>
          <a:bodyPr>
            <a:normAutofit fontScale="70000" lnSpcReduction="20000"/>
          </a:bodyPr>
          <a:lstStyle/>
          <a:p>
            <a:pPr marL="0" indent="0">
              <a:buNone/>
            </a:pPr>
            <a:r>
              <a:rPr lang="en-US" sz="1800" dirty="0"/>
              <a:t>Francine’s Shaklee Effect</a:t>
            </a:r>
            <a:r>
              <a:rPr lang="en-US" sz="1800" dirty="0" smtClean="0"/>
              <a:t>:</a:t>
            </a:r>
          </a:p>
          <a:p>
            <a:pPr marL="0" indent="0">
              <a:buNone/>
            </a:pPr>
            <a:r>
              <a:rPr lang="en-US" sz="1800" dirty="0" smtClean="0"/>
              <a:t>  </a:t>
            </a:r>
            <a:r>
              <a:rPr lang="en-US" sz="1800" dirty="0"/>
              <a:t>I was introduced to Shaklee products 16 years ago and loved them! I also saw early on, through Becky’s example as well as the example of others I was meeting in Shaklee, that the Shaklee business was truly something that was worth pursuing! </a:t>
            </a:r>
            <a:endParaRPr lang="en-US" sz="1800" dirty="0" smtClean="0"/>
          </a:p>
          <a:p>
            <a:pPr marL="0" indent="0">
              <a:buNone/>
            </a:pPr>
            <a:r>
              <a:rPr lang="en-US" sz="1800" dirty="0" smtClean="0"/>
              <a:t> </a:t>
            </a:r>
            <a:r>
              <a:rPr lang="en-US" sz="1800" dirty="0"/>
              <a:t>I did half-heartedly attempt a business then, but to everything there is a season and that wasn’t mine. I stayed invested as a customer and also referred others to Becky. </a:t>
            </a:r>
            <a:endParaRPr lang="en-US" sz="1800" dirty="0" smtClean="0"/>
          </a:p>
          <a:p>
            <a:pPr marL="0" indent="0">
              <a:buNone/>
            </a:pPr>
            <a:r>
              <a:rPr lang="en-US" sz="1800" dirty="0" smtClean="0"/>
              <a:t> </a:t>
            </a:r>
            <a:r>
              <a:rPr lang="en-US" sz="1800" dirty="0"/>
              <a:t>Those referrals earned me enough money to pay for my car many months!  Fast forward to January 2015.  I still had a desire to help others and wanted to do that through Shaklee. </a:t>
            </a:r>
            <a:endParaRPr lang="en-US" sz="1800" dirty="0" smtClean="0"/>
          </a:p>
          <a:p>
            <a:pPr marL="0" indent="0">
              <a:buNone/>
            </a:pPr>
            <a:r>
              <a:rPr lang="en-US" sz="1800" dirty="0" smtClean="0"/>
              <a:t> </a:t>
            </a:r>
            <a:r>
              <a:rPr lang="en-US" sz="1800" dirty="0"/>
              <a:t>Shaklee allowed me the freedom to not have to get a full-time job that I didn’t’ want when we moved!  It also allows me the freedom to travel with my husband and to be available to our kids when they need us</a:t>
            </a:r>
            <a:r>
              <a:rPr lang="en-US" sz="1800" dirty="0" smtClean="0"/>
              <a:t>.</a:t>
            </a:r>
          </a:p>
          <a:p>
            <a:pPr marL="0" indent="0">
              <a:buNone/>
            </a:pPr>
            <a:r>
              <a:rPr lang="en-US" sz="1800" dirty="0" smtClean="0"/>
              <a:t>  </a:t>
            </a:r>
            <a:r>
              <a:rPr lang="en-US" sz="1800" dirty="0"/>
              <a:t>Additionally, after a year of working this business, my income is between a 1/3 and a1/2 of what I earned at my last full-time job.  It took me 19 years to earn that income and with Shaklee, I’m expecting to surpass it in this next year</a:t>
            </a:r>
            <a:r>
              <a:rPr lang="en-US" sz="1800" dirty="0" smtClean="0"/>
              <a:t>.</a:t>
            </a:r>
          </a:p>
          <a:p>
            <a:endParaRPr lang="en-US" sz="1800" dirty="0"/>
          </a:p>
          <a:p>
            <a:endParaRPr lang="en-US" sz="1800" dirty="0" smtClean="0"/>
          </a:p>
        </p:txBody>
      </p:sp>
      <p:pic>
        <p:nvPicPr>
          <p:cNvPr id="2049" name="Picture 1" descr="choate shaklee effect pic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78" y="0"/>
            <a:ext cx="4845989" cy="360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328763" y="177016"/>
            <a:ext cx="3798164" cy="546795"/>
          </a:xfrm>
          <a:ln>
            <a:solidFill>
              <a:schemeClr val="tx2">
                <a:lumMod val="60000"/>
                <a:lumOff val="40000"/>
              </a:schemeClr>
            </a:solidFill>
          </a:ln>
        </p:spPr>
        <p:txBody>
          <a:bodyPr>
            <a:normAutofit/>
          </a:bodyPr>
          <a:lstStyle/>
          <a:p>
            <a:r>
              <a:rPr lang="en-US" sz="2400" dirty="0" smtClean="0"/>
              <a:t>Their Shaklee Effect Stories</a:t>
            </a:r>
            <a:endParaRPr lang="en-US" sz="2400" dirty="0"/>
          </a:p>
        </p:txBody>
      </p:sp>
      <p:pic>
        <p:nvPicPr>
          <p:cNvPr id="2050" name="Picture 2" descr="11053440_10208371049588304_4844049830591777695_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459" y="3327510"/>
            <a:ext cx="2785703" cy="181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991634" y="4608462"/>
            <a:ext cx="827705"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8155186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5455"/>
            <a:ext cx="9144000" cy="5096775"/>
          </a:xfrm>
          <a:prstGeom prst="rect">
            <a:avLst/>
          </a:prstGeom>
        </p:spPr>
      </p:pic>
      <p:sp>
        <p:nvSpPr>
          <p:cNvPr id="2" name="Title 1"/>
          <p:cNvSpPr>
            <a:spLocks noGrp="1"/>
          </p:cNvSpPr>
          <p:nvPr>
            <p:ph type="title"/>
          </p:nvPr>
        </p:nvSpPr>
        <p:spPr>
          <a:xfrm>
            <a:off x="457201" y="205979"/>
            <a:ext cx="3857907" cy="640744"/>
          </a:xfrm>
          <a:ln>
            <a:solidFill>
              <a:schemeClr val="tx2">
                <a:lumMod val="60000"/>
                <a:lumOff val="40000"/>
              </a:schemeClr>
            </a:solidFill>
          </a:ln>
        </p:spPr>
        <p:txBody>
          <a:bodyPr>
            <a:normAutofit/>
          </a:bodyPr>
          <a:lstStyle/>
          <a:p>
            <a:r>
              <a:rPr lang="en-US" sz="2800" dirty="0" smtClean="0"/>
              <a:t>Ashley Live Team Blitz</a:t>
            </a:r>
            <a:endParaRPr lang="en-US" sz="2800" dirty="0"/>
          </a:p>
        </p:txBody>
      </p:sp>
      <p:sp>
        <p:nvSpPr>
          <p:cNvPr id="3" name="Content Placeholder 2"/>
          <p:cNvSpPr>
            <a:spLocks noGrp="1"/>
          </p:cNvSpPr>
          <p:nvPr>
            <p:ph idx="1"/>
          </p:nvPr>
        </p:nvSpPr>
        <p:spPr>
          <a:xfrm>
            <a:off x="334301" y="1046471"/>
            <a:ext cx="8605279" cy="1821334"/>
          </a:xfrm>
          <a:ln>
            <a:solidFill>
              <a:schemeClr val="accent3">
                <a:lumMod val="75000"/>
              </a:schemeClr>
            </a:solidFill>
          </a:ln>
        </p:spPr>
        <p:txBody>
          <a:bodyPr>
            <a:normAutofit/>
          </a:bodyPr>
          <a:lstStyle/>
          <a:p>
            <a:r>
              <a:rPr lang="en-US" sz="1800" dirty="0" smtClean="0"/>
              <a:t>Leaders gather in a home and each brings a prospect list.</a:t>
            </a:r>
          </a:p>
          <a:p>
            <a:r>
              <a:rPr lang="en-US" sz="1800" dirty="0" smtClean="0"/>
              <a:t>Benefit-- team is present for support, as resource, and available for possible 3-way call.</a:t>
            </a:r>
          </a:p>
          <a:p>
            <a:r>
              <a:rPr lang="en-US" sz="1800" dirty="0" smtClean="0"/>
              <a:t>More fun </a:t>
            </a:r>
          </a:p>
          <a:p>
            <a:r>
              <a:rPr lang="en-US" sz="1800" dirty="0" smtClean="0"/>
              <a:t>Calls – easy to do .. Easy not to do</a:t>
            </a:r>
          </a:p>
          <a:p>
            <a:r>
              <a:rPr lang="en-US" sz="1800" dirty="0" smtClean="0"/>
              <a:t>Each leader calls the names on their list ( sample  script next slide)</a:t>
            </a:r>
            <a:endParaRPr lang="en-US" sz="1800" dirty="0"/>
          </a:p>
        </p:txBody>
      </p:sp>
      <p:sp>
        <p:nvSpPr>
          <p:cNvPr id="5" name="TextBox 4"/>
          <p:cNvSpPr txBox="1"/>
          <p:nvPr/>
        </p:nvSpPr>
        <p:spPr>
          <a:xfrm>
            <a:off x="171249" y="3124620"/>
            <a:ext cx="8768331" cy="1569660"/>
          </a:xfrm>
          <a:prstGeom prst="rect">
            <a:avLst/>
          </a:prstGeom>
          <a:noFill/>
          <a:ln>
            <a:solidFill>
              <a:schemeClr val="accent3">
                <a:lumMod val="50000"/>
              </a:schemeClr>
            </a:solidFill>
          </a:ln>
        </p:spPr>
        <p:txBody>
          <a:bodyPr wrap="square" rtlCol="0">
            <a:spAutoFit/>
          </a:bodyPr>
          <a:lstStyle/>
          <a:p>
            <a:r>
              <a:rPr lang="en-US" sz="2400" dirty="0" smtClean="0"/>
              <a:t>	Select a Telephone Growth Buddy ---  Jo</a:t>
            </a:r>
          </a:p>
          <a:p>
            <a:pPr marL="285750" indent="-285750">
              <a:buFont typeface="Arial"/>
              <a:buChar char="•"/>
            </a:pPr>
            <a:r>
              <a:rPr lang="en-US" dirty="0" smtClean="0"/>
              <a:t>Select time when you both will make calls to customers, potential business partners, etc.</a:t>
            </a:r>
          </a:p>
          <a:p>
            <a:pPr marL="285750" indent="-285750">
              <a:buFont typeface="Arial"/>
              <a:buChar char="•"/>
            </a:pPr>
            <a:r>
              <a:rPr lang="en-US" dirty="0" smtClean="0"/>
              <a:t>Call one another at start time .. And report who you will call .. And what you will say.</a:t>
            </a:r>
          </a:p>
          <a:p>
            <a:pPr marL="285750" indent="-285750">
              <a:buFont typeface="Arial"/>
              <a:buChar char="•"/>
            </a:pPr>
            <a:r>
              <a:rPr lang="en-US" dirty="0" smtClean="0"/>
              <a:t>Then go to your corners and come out calling.</a:t>
            </a:r>
          </a:p>
          <a:p>
            <a:pPr marL="285750" indent="-285750">
              <a:buFont typeface="Arial"/>
              <a:buChar char="•"/>
            </a:pPr>
            <a:r>
              <a:rPr lang="en-US" dirty="0" smtClean="0"/>
              <a:t>1 1/ 2 hours later, at finish time,  call one another and report results.</a:t>
            </a:r>
            <a:endParaRPr lang="en-US" dirty="0"/>
          </a:p>
        </p:txBody>
      </p:sp>
    </p:spTree>
    <p:extLst>
      <p:ext uri="{BB962C8B-B14F-4D97-AF65-F5344CB8AC3E}">
        <p14:creationId xmlns:p14="http://schemas.microsoft.com/office/powerpoint/2010/main" val="24811645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34791"/>
          </a:xfrm>
        </p:spPr>
        <p:txBody>
          <a:bodyPr>
            <a:normAutofit fontScale="90000"/>
          </a:bodyPr>
          <a:lstStyle/>
          <a:p>
            <a:r>
              <a:rPr lang="en-US" sz="2000" dirty="0"/>
              <a:t>Quick &amp; Easy Training for how to do the 60 second invite:</a:t>
            </a:r>
            <a:br>
              <a:rPr lang="en-US" sz="2000" dirty="0"/>
            </a:br>
            <a:r>
              <a:rPr lang="en-US" sz="2000" dirty="0">
                <a:hlinkClick r:id="rId2"/>
              </a:rPr>
              <a:t>https://speedshare.com/d/d17cf4dca6b915521014305104754ec4</a:t>
            </a:r>
            <a:r>
              <a:rPr lang="en-US" sz="2000" dirty="0"/>
              <a:t/>
            </a:r>
            <a:br>
              <a:rPr lang="en-US" sz="2000" dirty="0"/>
            </a:br>
            <a:endParaRPr lang="en-US" sz="2000" dirty="0"/>
          </a:p>
        </p:txBody>
      </p:sp>
      <p:sp>
        <p:nvSpPr>
          <p:cNvPr id="3" name="Content Placeholder 2"/>
          <p:cNvSpPr>
            <a:spLocks noGrp="1"/>
          </p:cNvSpPr>
          <p:nvPr>
            <p:ph idx="1"/>
          </p:nvPr>
        </p:nvSpPr>
        <p:spPr>
          <a:xfrm>
            <a:off x="457200" y="758409"/>
            <a:ext cx="8229600" cy="4497530"/>
          </a:xfrm>
        </p:spPr>
        <p:txBody>
          <a:bodyPr>
            <a:normAutofit fontScale="70000" lnSpcReduction="20000"/>
          </a:bodyPr>
          <a:lstStyle/>
          <a:p>
            <a:pPr marL="0" indent="0">
              <a:buNone/>
            </a:pPr>
            <a:r>
              <a:rPr lang="en-US" sz="1600" dirty="0"/>
              <a:t> </a:t>
            </a:r>
            <a:r>
              <a:rPr lang="en-US" sz="1600" b="1" u="sng" dirty="0" smtClean="0"/>
              <a:t>60 </a:t>
            </a:r>
            <a:r>
              <a:rPr lang="en-US" sz="1600" b="1" u="sng" dirty="0"/>
              <a:t>Second Invite Script </a:t>
            </a:r>
            <a:endParaRPr lang="en-US" sz="1600" dirty="0"/>
          </a:p>
          <a:p>
            <a:pPr marL="0" indent="0">
              <a:buNone/>
            </a:pPr>
            <a:r>
              <a:rPr lang="en-US" sz="1800" dirty="0"/>
              <a:t>Hey ___________ I don't have a whole lot of time but I was thinking of you because </a:t>
            </a:r>
            <a:r>
              <a:rPr lang="en-US" sz="1800" dirty="0" smtClean="0"/>
              <a:t>__________________________</a:t>
            </a:r>
            <a:r>
              <a:rPr lang="en-US" sz="1800" dirty="0"/>
              <a:t>.</a:t>
            </a:r>
          </a:p>
          <a:p>
            <a:pPr marL="0" indent="0">
              <a:buNone/>
            </a:pPr>
            <a:r>
              <a:rPr lang="en-US" sz="1800" dirty="0" smtClean="0"/>
              <a:t>I </a:t>
            </a:r>
            <a:r>
              <a:rPr lang="en-US" sz="1800" dirty="0"/>
              <a:t>think I may have a solution for you…..BE SILENT. </a:t>
            </a:r>
          </a:p>
          <a:p>
            <a:pPr marL="0" indent="0">
              <a:buNone/>
            </a:pPr>
            <a:r>
              <a:rPr lang="en-US" sz="1800" dirty="0"/>
              <a:t>-----let them say “oh yeah what is it?”----</a:t>
            </a:r>
            <a:r>
              <a:rPr lang="en-US" sz="1800" dirty="0" smtClean="0"/>
              <a:t>-</a:t>
            </a:r>
            <a:r>
              <a:rPr lang="en-US" sz="1800" dirty="0"/>
              <a:t> </a:t>
            </a:r>
          </a:p>
          <a:p>
            <a:pPr marL="0" indent="0">
              <a:buNone/>
            </a:pPr>
            <a:r>
              <a:rPr lang="en-US" sz="1800" dirty="0"/>
              <a:t>Shaklee, ever heard of it</a:t>
            </a:r>
            <a:r>
              <a:rPr lang="en-US" sz="1800" dirty="0" smtClean="0"/>
              <a:t>?</a:t>
            </a:r>
            <a:r>
              <a:rPr lang="en-US" sz="1800" dirty="0"/>
              <a:t> </a:t>
            </a:r>
          </a:p>
          <a:p>
            <a:pPr marL="0" indent="0">
              <a:buNone/>
            </a:pPr>
            <a:r>
              <a:rPr lang="en-US" sz="1800" dirty="0"/>
              <a:t>-----Acknowledge their Shaklee story or…..if they don't know----</a:t>
            </a:r>
            <a:r>
              <a:rPr lang="en-US" sz="1800" dirty="0" smtClean="0"/>
              <a:t>-</a:t>
            </a:r>
            <a:endParaRPr lang="en-US" sz="1800" dirty="0"/>
          </a:p>
          <a:p>
            <a:pPr marL="0" indent="0">
              <a:buNone/>
            </a:pPr>
            <a:r>
              <a:rPr lang="en-US" sz="1800" dirty="0"/>
              <a:t>Shaklee is the number 1 Natural Nutrition Company in the country but there is way more to it than that. </a:t>
            </a:r>
          </a:p>
          <a:p>
            <a:pPr marL="0" indent="0">
              <a:buNone/>
            </a:pPr>
            <a:r>
              <a:rPr lang="en-US" sz="1800" dirty="0"/>
              <a:t>Do you have a pen and paper</a:t>
            </a:r>
            <a:r>
              <a:rPr lang="en-US" sz="1800" dirty="0" smtClean="0"/>
              <a:t>?</a:t>
            </a:r>
            <a:endParaRPr lang="en-US" sz="1800" dirty="0"/>
          </a:p>
          <a:p>
            <a:pPr marL="0" indent="0">
              <a:buNone/>
            </a:pPr>
            <a:r>
              <a:rPr lang="en-US" sz="1800" dirty="0"/>
              <a:t>Great, write this down.</a:t>
            </a:r>
          </a:p>
          <a:p>
            <a:pPr marL="0" indent="0">
              <a:buNone/>
            </a:pPr>
            <a:r>
              <a:rPr lang="en-US" sz="1800" dirty="0"/>
              <a:t>-----http://</a:t>
            </a:r>
            <a:r>
              <a:rPr lang="en-US" sz="1800" dirty="0" err="1"/>
              <a:t>www.glackenglobal.com</a:t>
            </a:r>
            <a:r>
              <a:rPr lang="en-US" sz="1800" dirty="0"/>
              <a:t>/health--</a:t>
            </a:r>
            <a:r>
              <a:rPr lang="en-US" sz="1800" dirty="0" err="1"/>
              <a:t>wealth.html</a:t>
            </a:r>
            <a:r>
              <a:rPr lang="en-US" sz="1800" dirty="0"/>
              <a:t>----</a:t>
            </a:r>
            <a:r>
              <a:rPr lang="en-US" sz="1800" dirty="0" smtClean="0"/>
              <a:t>-</a:t>
            </a:r>
            <a:endParaRPr lang="en-US" sz="1800" dirty="0"/>
          </a:p>
          <a:p>
            <a:pPr marL="0" indent="0">
              <a:buNone/>
            </a:pPr>
            <a:r>
              <a:rPr lang="en-US" sz="1800" dirty="0"/>
              <a:t>It’s a short video, take a look at it and you know what, while your watching and taking a look, write down any questions you have</a:t>
            </a:r>
            <a:r>
              <a:rPr lang="en-US" sz="1800" dirty="0" smtClean="0"/>
              <a:t>.</a:t>
            </a:r>
            <a:endParaRPr lang="en-US" sz="1800" dirty="0"/>
          </a:p>
          <a:p>
            <a:pPr marL="0" indent="0">
              <a:buNone/>
            </a:pPr>
            <a:r>
              <a:rPr lang="en-US" sz="1800" dirty="0"/>
              <a:t>----I know you are into health/a successful business man/have an entrepreneurial mindset and I WANT YOU ON OUR TEAM.----</a:t>
            </a:r>
            <a:r>
              <a:rPr lang="en-US" sz="1800" dirty="0" smtClean="0"/>
              <a:t>-</a:t>
            </a:r>
            <a:endParaRPr lang="en-US" sz="1800" dirty="0"/>
          </a:p>
          <a:p>
            <a:pPr marL="0" indent="0">
              <a:buNone/>
            </a:pPr>
            <a:r>
              <a:rPr lang="en-US" sz="1800" dirty="0"/>
              <a:t>…do you think you have time to take a look at that today</a:t>
            </a:r>
            <a:r>
              <a:rPr lang="en-US" sz="1800" dirty="0" smtClean="0"/>
              <a:t>?</a:t>
            </a:r>
            <a:endParaRPr lang="en-US" sz="1800" dirty="0"/>
          </a:p>
          <a:p>
            <a:pPr marL="0" indent="0">
              <a:buNone/>
            </a:pPr>
            <a:r>
              <a:rPr lang="en-US" sz="1800" dirty="0"/>
              <a:t>-----Set follow up to call them back----</a:t>
            </a:r>
            <a:r>
              <a:rPr lang="en-US" sz="1800" dirty="0" smtClean="0"/>
              <a:t>-</a:t>
            </a:r>
            <a:r>
              <a:rPr lang="en-US" sz="1800" dirty="0"/>
              <a:t> </a:t>
            </a:r>
          </a:p>
          <a:p>
            <a:pPr marL="0" indent="0">
              <a:buNone/>
            </a:pPr>
            <a:r>
              <a:rPr lang="en-US" sz="1800" dirty="0"/>
              <a:t>When I call you back on ______________ we are going to start with your questions. How does that sound? </a:t>
            </a:r>
          </a:p>
          <a:p>
            <a:pPr marL="0" indent="0">
              <a:buNone/>
            </a:pPr>
            <a:r>
              <a:rPr lang="en-US" sz="1800" dirty="0"/>
              <a:t>Great. Have a good one! Bye. </a:t>
            </a:r>
          </a:p>
          <a:p>
            <a:pPr marL="0" indent="0">
              <a:buNone/>
            </a:pPr>
            <a:r>
              <a:rPr lang="en-US" sz="1800" b="1" u="sng" dirty="0"/>
              <a:t>FOLLOW UP CALL</a:t>
            </a:r>
            <a:endParaRPr lang="en-US" sz="1800" dirty="0"/>
          </a:p>
          <a:p>
            <a:pPr marL="0" indent="0">
              <a:buNone/>
            </a:pPr>
            <a:r>
              <a:rPr lang="en-US" sz="1800" b="1" u="sng" dirty="0"/>
              <a:t>I</a:t>
            </a:r>
            <a:r>
              <a:rPr lang="en-US" sz="1800" dirty="0"/>
              <a:t>t's a business call. No chit-chat. Be honest about why you are calling. </a:t>
            </a:r>
            <a:r>
              <a:rPr lang="en-US" sz="1800" dirty="0" smtClean="0"/>
              <a:t>			Ashley </a:t>
            </a:r>
            <a:endParaRPr lang="en-US" sz="1800" dirty="0"/>
          </a:p>
          <a:p>
            <a:pPr marL="0" indent="0">
              <a:buNone/>
            </a:pPr>
            <a:r>
              <a:rPr lang="en-US" sz="1800" dirty="0"/>
              <a:t>Hey “friends name,” we are going to start with your questions. </a:t>
            </a:r>
          </a:p>
          <a:p>
            <a:endParaRPr lang="en-US" sz="1800" dirty="0"/>
          </a:p>
        </p:txBody>
      </p:sp>
    </p:spTree>
    <p:extLst>
      <p:ext uri="{BB962C8B-B14F-4D97-AF65-F5344CB8AC3E}">
        <p14:creationId xmlns:p14="http://schemas.microsoft.com/office/powerpoint/2010/main" val="27867646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146"/>
            <a:ext cx="9144000" cy="5144646"/>
          </a:xfrm>
          <a:prstGeom prst="rect">
            <a:avLst/>
          </a:prstGeom>
        </p:spPr>
      </p:pic>
      <p:sp>
        <p:nvSpPr>
          <p:cNvPr id="2" name="Title 1"/>
          <p:cNvSpPr>
            <a:spLocks noGrp="1"/>
          </p:cNvSpPr>
          <p:nvPr>
            <p:ph type="title"/>
          </p:nvPr>
        </p:nvSpPr>
        <p:spPr>
          <a:xfrm>
            <a:off x="457200" y="205979"/>
            <a:ext cx="8229600" cy="535941"/>
          </a:xfrm>
        </p:spPr>
        <p:txBody>
          <a:bodyPr>
            <a:normAutofit/>
          </a:bodyPr>
          <a:lstStyle/>
          <a:p>
            <a:r>
              <a:rPr lang="en-US" sz="2400" dirty="0" smtClean="0"/>
              <a:t>Action Steps  Week 1 Preparing for the Journey </a:t>
            </a:r>
            <a:endParaRPr lang="en-US" sz="2400" dirty="0"/>
          </a:p>
        </p:txBody>
      </p:sp>
      <p:sp>
        <p:nvSpPr>
          <p:cNvPr id="3" name="Content Placeholder 2"/>
          <p:cNvSpPr>
            <a:spLocks noGrp="1"/>
          </p:cNvSpPr>
          <p:nvPr>
            <p:ph idx="1"/>
          </p:nvPr>
        </p:nvSpPr>
        <p:spPr>
          <a:xfrm>
            <a:off x="457200" y="741920"/>
            <a:ext cx="8479283" cy="4109430"/>
          </a:xfrm>
        </p:spPr>
        <p:txBody>
          <a:bodyPr>
            <a:normAutofit/>
          </a:bodyPr>
          <a:lstStyle/>
          <a:p>
            <a:r>
              <a:rPr lang="en-US" sz="1800" dirty="0" smtClean="0"/>
              <a:t>We have 2 weeks until our next session .. </a:t>
            </a:r>
          </a:p>
          <a:p>
            <a:r>
              <a:rPr lang="en-US" sz="1800" dirty="0" smtClean="0"/>
              <a:t>Let’s use that time to get our systems in place …</a:t>
            </a:r>
          </a:p>
          <a:p>
            <a:pPr marL="0" indent="0">
              <a:buNone/>
            </a:pPr>
            <a:r>
              <a:rPr lang="en-US" sz="1800" dirty="0"/>
              <a:t>	</a:t>
            </a:r>
            <a:r>
              <a:rPr lang="en-US" sz="1800" dirty="0" smtClean="0"/>
              <a:t>-- our passive systems on social media .. Observe best posts of others and begin posting 	weekly. ( see training sessions Legacy and Leadership 2015 on Social Media )</a:t>
            </a:r>
          </a:p>
          <a:p>
            <a:pPr marL="0" indent="0">
              <a:buNone/>
            </a:pPr>
            <a:r>
              <a:rPr lang="en-US" sz="1800" dirty="0"/>
              <a:t>	</a:t>
            </a:r>
            <a:r>
              <a:rPr lang="en-US" sz="1800" dirty="0" smtClean="0"/>
              <a:t>-- purchase a few Shaklee brand items … T-shirts, hats, jackets, tote bags, etc.</a:t>
            </a:r>
          </a:p>
          <a:p>
            <a:pPr marL="0" indent="0">
              <a:buNone/>
            </a:pPr>
            <a:r>
              <a:rPr lang="en-US" sz="1800" dirty="0"/>
              <a:t>	</a:t>
            </a:r>
            <a:r>
              <a:rPr lang="en-US" sz="1800" dirty="0" smtClean="0"/>
              <a:t>-- Select 2 or 3 reach out methods and schedule them on the calendar</a:t>
            </a:r>
          </a:p>
          <a:p>
            <a:pPr marL="0" indent="0">
              <a:buNone/>
            </a:pPr>
            <a:r>
              <a:rPr lang="en-US" sz="1800" dirty="0"/>
              <a:t>	</a:t>
            </a:r>
            <a:r>
              <a:rPr lang="en-US" sz="1800" dirty="0" smtClean="0"/>
              <a:t>-- Prepare materials for New Member Orientations and Member Updates</a:t>
            </a:r>
          </a:p>
          <a:p>
            <a:pPr marL="0" indent="0">
              <a:buNone/>
            </a:pPr>
            <a:r>
              <a:rPr lang="en-US" sz="1800" dirty="0"/>
              <a:t>	</a:t>
            </a:r>
            <a:r>
              <a:rPr lang="en-US" sz="1800" dirty="0" smtClean="0"/>
              <a:t>-- Review </a:t>
            </a:r>
            <a:r>
              <a:rPr lang="en-US" sz="1800" dirty="0" err="1" smtClean="0"/>
              <a:t>Shaklee.tv</a:t>
            </a:r>
            <a:r>
              <a:rPr lang="en-US" sz="1800" dirty="0" smtClean="0"/>
              <a:t> videos and select your favorites to send to people who may 			want to learn more about Shaklee ( remember to ask permission before 			sending ) </a:t>
            </a:r>
          </a:p>
          <a:p>
            <a:r>
              <a:rPr lang="en-US" sz="1800" dirty="0" smtClean="0"/>
              <a:t>Choose a day-planner and begin using it every day to set appointments, events, activities .. Fill that planner up ! .</a:t>
            </a:r>
          </a:p>
          <a:p>
            <a:r>
              <a:rPr lang="en-US" sz="1800" dirty="0" smtClean="0"/>
              <a:t>Attend  Shaklee Spring Regional and Super Saturday events ..    </a:t>
            </a:r>
            <a:r>
              <a:rPr lang="en-US" sz="1800" dirty="0" err="1" smtClean="0"/>
              <a:t>lisa</a:t>
            </a:r>
            <a:endParaRPr lang="en-US" sz="1800" dirty="0"/>
          </a:p>
        </p:txBody>
      </p:sp>
    </p:spTree>
    <p:extLst>
      <p:ext uri="{BB962C8B-B14F-4D97-AF65-F5344CB8AC3E}">
        <p14:creationId xmlns:p14="http://schemas.microsoft.com/office/powerpoint/2010/main" val="1652901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994772" y="813258"/>
            <a:ext cx="3912110" cy="4037754"/>
          </a:xfrm>
        </p:spPr>
        <p:txBody>
          <a:bodyPr>
            <a:normAutofit fontScale="92500" lnSpcReduction="10000"/>
          </a:bodyPr>
          <a:lstStyle/>
          <a:p>
            <a:pPr marL="127000" indent="0">
              <a:buNone/>
            </a:pPr>
            <a:r>
              <a:rPr lang="en-US" dirty="0" smtClean="0"/>
              <a:t>Hear </a:t>
            </a:r>
            <a:r>
              <a:rPr lang="en-US" dirty="0"/>
              <a:t>our very own Chairman and CEO, Roger Barnett interviewed on "Better Than Before," hosted by Jane </a:t>
            </a:r>
            <a:r>
              <a:rPr lang="en-US" dirty="0" err="1"/>
              <a:t>Wilkens</a:t>
            </a:r>
            <a:r>
              <a:rPr lang="en-US" dirty="0"/>
              <a:t> Michael. </a:t>
            </a:r>
            <a:endParaRPr lang="en-US" dirty="0" smtClean="0"/>
          </a:p>
          <a:p>
            <a:pPr marL="127000" indent="0">
              <a:buNone/>
            </a:pPr>
            <a:r>
              <a:rPr lang="en-US" dirty="0" smtClean="0"/>
              <a:t>Roger </a:t>
            </a:r>
            <a:r>
              <a:rPr lang="en-US" dirty="0"/>
              <a:t>will talk about living amazing, his Shaklee journey, and being an agent for change in health prevention</a:t>
            </a:r>
            <a:r>
              <a:rPr lang="en-US" dirty="0" smtClean="0"/>
              <a:t>.</a:t>
            </a:r>
          </a:p>
          <a:p>
            <a:pPr marL="127000" indent="0">
              <a:buNone/>
            </a:pPr>
            <a:r>
              <a:rPr lang="en-US" dirty="0" smtClean="0"/>
              <a:t>The </a:t>
            </a:r>
            <a:r>
              <a:rPr lang="en-US" dirty="0"/>
              <a:t>show airs next Thursday, April 7 at 12PM EST. Tune in online at </a:t>
            </a:r>
            <a:r>
              <a:rPr lang="en-US" dirty="0">
                <a:hlinkClick r:id="rId2"/>
              </a:rPr>
              <a:t>www.iheart.com/show/53-Jane-Wilkens-Michael-Better/.</a:t>
            </a:r>
            <a:endParaRPr lang="en-US" dirty="0"/>
          </a:p>
        </p:txBody>
      </p:sp>
      <p:pic>
        <p:nvPicPr>
          <p:cNvPr id="4" name="Picture 3"/>
          <p:cNvPicPr>
            <a:picLocks noChangeAspect="1"/>
          </p:cNvPicPr>
          <p:nvPr/>
        </p:nvPicPr>
        <p:blipFill>
          <a:blip r:embed="rId3"/>
          <a:stretch>
            <a:fillRect/>
          </a:stretch>
        </p:blipFill>
        <p:spPr>
          <a:xfrm>
            <a:off x="-148728" y="0"/>
            <a:ext cx="5143500" cy="5143500"/>
          </a:xfrm>
          <a:prstGeom prst="rect">
            <a:avLst/>
          </a:prstGeom>
        </p:spPr>
      </p:pic>
      <p:sp>
        <p:nvSpPr>
          <p:cNvPr id="3" name="Title 2"/>
          <p:cNvSpPr>
            <a:spLocks noGrp="1"/>
          </p:cNvSpPr>
          <p:nvPr>
            <p:ph type="title"/>
          </p:nvPr>
        </p:nvSpPr>
        <p:spPr>
          <a:xfrm>
            <a:off x="4709356" y="170358"/>
            <a:ext cx="4197526" cy="642900"/>
          </a:xfrm>
        </p:spPr>
        <p:txBody>
          <a:bodyPr>
            <a:noAutofit/>
          </a:bodyPr>
          <a:lstStyle/>
          <a:p>
            <a:r>
              <a:rPr lang="en-US" sz="2800" dirty="0"/>
              <a:t>ROGER RADIO INTERVIEW:</a:t>
            </a:r>
          </a:p>
        </p:txBody>
      </p:sp>
    </p:spTree>
    <p:extLst>
      <p:ext uri="{BB962C8B-B14F-4D97-AF65-F5344CB8AC3E}">
        <p14:creationId xmlns:p14="http://schemas.microsoft.com/office/powerpoint/2010/main" val="5951085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457157" y="1860557"/>
            <a:ext cx="5989053" cy="2734072"/>
          </a:xfrm>
          <a:ln>
            <a:solidFill>
              <a:schemeClr val="accent5">
                <a:lumMod val="50000"/>
              </a:schemeClr>
            </a:solidFill>
          </a:ln>
        </p:spPr>
        <p:txBody>
          <a:bodyPr>
            <a:normAutofit/>
          </a:bodyPr>
          <a:lstStyle/>
          <a:p>
            <a:pPr marL="127000" indent="0" algn="ctr">
              <a:buNone/>
            </a:pPr>
            <a:r>
              <a:rPr lang="en-US" sz="3600" dirty="0" smtClean="0">
                <a:solidFill>
                  <a:schemeClr val="tx1"/>
                </a:solidFill>
              </a:rPr>
              <a:t>In 2 WEEKS …</a:t>
            </a:r>
          </a:p>
          <a:p>
            <a:pPr marL="127000" indent="0" algn="ctr">
              <a:buNone/>
            </a:pPr>
            <a:r>
              <a:rPr lang="en-US" sz="3600" dirty="0" smtClean="0">
                <a:solidFill>
                  <a:schemeClr val="tx1"/>
                </a:solidFill>
              </a:rPr>
              <a:t>Establishing Our Director Development System</a:t>
            </a:r>
          </a:p>
          <a:p>
            <a:pPr marL="127000" indent="0" algn="ctr">
              <a:buNone/>
            </a:pPr>
            <a:r>
              <a:rPr lang="en-US" sz="3600" dirty="0" smtClean="0">
                <a:solidFill>
                  <a:schemeClr val="tx1"/>
                </a:solidFill>
              </a:rPr>
              <a:t>April 21, 2016</a:t>
            </a:r>
          </a:p>
          <a:p>
            <a:pPr marL="127000" indent="0" algn="ctr">
              <a:buNone/>
            </a:pPr>
            <a:endParaRPr lang="en-US" sz="2400" dirty="0"/>
          </a:p>
        </p:txBody>
      </p:sp>
      <p:sp>
        <p:nvSpPr>
          <p:cNvPr id="3" name="Title 2"/>
          <p:cNvSpPr>
            <a:spLocks noGrp="1"/>
          </p:cNvSpPr>
          <p:nvPr>
            <p:ph type="title"/>
          </p:nvPr>
        </p:nvSpPr>
        <p:spPr>
          <a:xfrm>
            <a:off x="457200" y="334211"/>
            <a:ext cx="8229600" cy="1335443"/>
          </a:xfrm>
        </p:spPr>
        <p:txBody>
          <a:bodyPr/>
          <a:lstStyle/>
          <a:p>
            <a:r>
              <a:rPr lang="en-US" dirty="0" smtClean="0"/>
              <a:t>Next Session</a:t>
            </a:r>
            <a:endParaRPr lang="en-US" dirty="0"/>
          </a:p>
        </p:txBody>
      </p:sp>
    </p:spTree>
    <p:extLst>
      <p:ext uri="{BB962C8B-B14F-4D97-AF65-F5344CB8AC3E}">
        <p14:creationId xmlns:p14="http://schemas.microsoft.com/office/powerpoint/2010/main" val="1318315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1355764"/>
            <a:ext cx="8229600" cy="3409641"/>
          </a:xfrm>
        </p:spPr>
        <p:txBody>
          <a:bodyPr/>
          <a:lstStyle/>
          <a:p>
            <a:pPr marL="127000" indent="0">
              <a:buNone/>
            </a:pPr>
            <a:r>
              <a:rPr lang="en-US" dirty="0" smtClean="0"/>
              <a:t>Apr 16   	Pleasanton, </a:t>
            </a:r>
            <a:r>
              <a:rPr lang="en-US" dirty="0" err="1" smtClean="0"/>
              <a:t>Ca</a:t>
            </a:r>
            <a:r>
              <a:rPr lang="en-US" dirty="0" smtClean="0"/>
              <a:t>   9 to 1 pm</a:t>
            </a:r>
          </a:p>
          <a:p>
            <a:pPr marL="127000" indent="0">
              <a:buNone/>
            </a:pPr>
            <a:r>
              <a:rPr lang="en-US" dirty="0" smtClean="0"/>
              <a:t>Apr 23		 Dallas, Texas 9 to 1 pm </a:t>
            </a:r>
          </a:p>
          <a:p>
            <a:pPr marL="127000" indent="0">
              <a:buNone/>
            </a:pPr>
            <a:r>
              <a:rPr lang="en-US" dirty="0" smtClean="0"/>
              <a:t>Apr 23		Chicago ( Oakbrook) 9 to 1 pm and 2 to 4 supplemental training 				workshop with Harper Guerra and Katie Odom</a:t>
            </a:r>
          </a:p>
          <a:p>
            <a:pPr marL="127000" indent="0">
              <a:buNone/>
            </a:pPr>
            <a:r>
              <a:rPr lang="en-US" dirty="0" smtClean="0"/>
              <a:t>Apr 30		Denver, Co	9 to 1 pm</a:t>
            </a:r>
          </a:p>
          <a:p>
            <a:pPr marL="127000" indent="0">
              <a:buNone/>
            </a:pPr>
            <a:r>
              <a:rPr lang="en-US" dirty="0" smtClean="0"/>
              <a:t>Apr 30		Southern California.. </a:t>
            </a:r>
            <a:r>
              <a:rPr lang="en-US" dirty="0" err="1" smtClean="0"/>
              <a:t>Ceritos</a:t>
            </a:r>
            <a:r>
              <a:rPr lang="en-US" dirty="0" smtClean="0"/>
              <a:t> Center	9 to 1 pm</a:t>
            </a:r>
          </a:p>
          <a:p>
            <a:pPr marL="127000" indent="0">
              <a:buNone/>
            </a:pPr>
            <a:r>
              <a:rPr lang="en-US" dirty="0" smtClean="0"/>
              <a:t>May 14		Northern Virginia/ DC Metro   			9 to 1</a:t>
            </a:r>
          </a:p>
          <a:p>
            <a:pPr marL="127000" indent="0">
              <a:buNone/>
            </a:pPr>
            <a:r>
              <a:rPr lang="en-US" dirty="0" smtClean="0"/>
              <a:t>May 14		Chapel Hill, N Carolina  .. 				9 to 1 pm</a:t>
            </a:r>
          </a:p>
          <a:p>
            <a:pPr marL="127000" indent="0">
              <a:buNone/>
            </a:pPr>
            <a:r>
              <a:rPr lang="en-US" dirty="0" smtClean="0"/>
              <a:t>June 10-11	Orlando		tickets from  </a:t>
            </a:r>
            <a:r>
              <a:rPr lang="en-US" dirty="0" err="1" smtClean="0"/>
              <a:t>Underwoods</a:t>
            </a:r>
            <a:r>
              <a:rPr lang="en-US" dirty="0" smtClean="0"/>
              <a:t>  ( $29 to $49 )   pam</a:t>
            </a:r>
            <a:endParaRPr lang="en-US" dirty="0"/>
          </a:p>
        </p:txBody>
      </p:sp>
      <p:sp>
        <p:nvSpPr>
          <p:cNvPr id="3" name="Title 2"/>
          <p:cNvSpPr>
            <a:spLocks noGrp="1"/>
          </p:cNvSpPr>
          <p:nvPr>
            <p:ph type="title"/>
          </p:nvPr>
        </p:nvSpPr>
        <p:spPr>
          <a:xfrm>
            <a:off x="457200" y="341570"/>
            <a:ext cx="7719955" cy="857250"/>
          </a:xfrm>
        </p:spPr>
        <p:txBody>
          <a:bodyPr>
            <a:normAutofit fontScale="90000"/>
          </a:bodyPr>
          <a:lstStyle/>
          <a:p>
            <a:r>
              <a:rPr lang="en-US" sz="2400" dirty="0" smtClean="0"/>
              <a:t>Spring Shaklee Super Saturday Events </a:t>
            </a:r>
            <a:br>
              <a:rPr lang="en-US" sz="2400" dirty="0" smtClean="0"/>
            </a:br>
            <a:r>
              <a:rPr lang="en-US" sz="2400" dirty="0" smtClean="0"/>
              <a:t>register at </a:t>
            </a:r>
            <a:r>
              <a:rPr lang="en-US" sz="2400" dirty="0" err="1" smtClean="0"/>
              <a:t>events.Shaklee.com</a:t>
            </a:r>
            <a:r>
              <a:rPr lang="en-US" sz="2400" dirty="0" smtClean="0"/>
              <a:t>   $25 in advance   $35 at door </a:t>
            </a:r>
            <a:endParaRPr lang="en-US" sz="2400" dirty="0"/>
          </a:p>
        </p:txBody>
      </p:sp>
    </p:spTree>
    <p:extLst>
      <p:ext uri="{BB962C8B-B14F-4D97-AF65-F5344CB8AC3E}">
        <p14:creationId xmlns:p14="http://schemas.microsoft.com/office/powerpoint/2010/main" val="1400657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994772" y="813258"/>
            <a:ext cx="3912110" cy="4037754"/>
          </a:xfrm>
        </p:spPr>
        <p:txBody>
          <a:bodyPr>
            <a:normAutofit fontScale="92500" lnSpcReduction="10000"/>
          </a:bodyPr>
          <a:lstStyle/>
          <a:p>
            <a:pPr marL="127000" indent="0">
              <a:buNone/>
            </a:pPr>
            <a:r>
              <a:rPr lang="en-US" dirty="0" smtClean="0"/>
              <a:t>Hear </a:t>
            </a:r>
            <a:r>
              <a:rPr lang="en-US" dirty="0"/>
              <a:t>our very own Chairman and CEO, Roger Barnett interviewed on "Better Than Before," hosted by Jane </a:t>
            </a:r>
            <a:r>
              <a:rPr lang="en-US" dirty="0" err="1"/>
              <a:t>Wilkens</a:t>
            </a:r>
            <a:r>
              <a:rPr lang="en-US" dirty="0"/>
              <a:t> Michael. </a:t>
            </a:r>
            <a:endParaRPr lang="en-US" dirty="0" smtClean="0"/>
          </a:p>
          <a:p>
            <a:pPr marL="127000" indent="0">
              <a:buNone/>
            </a:pPr>
            <a:r>
              <a:rPr lang="en-US" dirty="0" smtClean="0"/>
              <a:t>Roger </a:t>
            </a:r>
            <a:r>
              <a:rPr lang="en-US" dirty="0"/>
              <a:t>will talk about living amazing, his Shaklee journey, and being an agent for change in health prevention</a:t>
            </a:r>
            <a:r>
              <a:rPr lang="en-US" dirty="0" smtClean="0"/>
              <a:t>.</a:t>
            </a:r>
          </a:p>
          <a:p>
            <a:pPr marL="127000" indent="0">
              <a:buNone/>
            </a:pPr>
            <a:r>
              <a:rPr lang="en-US" dirty="0" smtClean="0"/>
              <a:t>The </a:t>
            </a:r>
            <a:r>
              <a:rPr lang="en-US" dirty="0"/>
              <a:t>show airs next Thursday, April 7 at 12PM EST. Tune in online at </a:t>
            </a:r>
            <a:r>
              <a:rPr lang="en-US" dirty="0">
                <a:hlinkClick r:id="rId2"/>
              </a:rPr>
              <a:t>www.iheart.com/show/53-Jane-Wilkens-Michael-Better/</a:t>
            </a:r>
            <a:r>
              <a:rPr lang="en-US" dirty="0" smtClean="0">
                <a:hlinkClick r:id="rId2"/>
              </a:rPr>
              <a:t>.</a:t>
            </a:r>
            <a:r>
              <a:rPr lang="en-US" dirty="0" smtClean="0"/>
              <a:t>   pam</a:t>
            </a:r>
            <a:endParaRPr lang="en-US" dirty="0"/>
          </a:p>
        </p:txBody>
      </p:sp>
      <p:pic>
        <p:nvPicPr>
          <p:cNvPr id="4" name="Picture 3"/>
          <p:cNvPicPr>
            <a:picLocks noChangeAspect="1"/>
          </p:cNvPicPr>
          <p:nvPr/>
        </p:nvPicPr>
        <p:blipFill>
          <a:blip r:embed="rId3"/>
          <a:stretch>
            <a:fillRect/>
          </a:stretch>
        </p:blipFill>
        <p:spPr>
          <a:xfrm>
            <a:off x="-148728" y="0"/>
            <a:ext cx="5143500" cy="5143500"/>
          </a:xfrm>
          <a:prstGeom prst="rect">
            <a:avLst/>
          </a:prstGeom>
        </p:spPr>
      </p:pic>
      <p:sp>
        <p:nvSpPr>
          <p:cNvPr id="3" name="Title 2"/>
          <p:cNvSpPr>
            <a:spLocks noGrp="1"/>
          </p:cNvSpPr>
          <p:nvPr>
            <p:ph type="title"/>
          </p:nvPr>
        </p:nvSpPr>
        <p:spPr>
          <a:xfrm>
            <a:off x="4709356" y="170358"/>
            <a:ext cx="4197526" cy="642900"/>
          </a:xfrm>
        </p:spPr>
        <p:txBody>
          <a:bodyPr>
            <a:noAutofit/>
          </a:bodyPr>
          <a:lstStyle/>
          <a:p>
            <a:r>
              <a:rPr lang="en-US" sz="2800" dirty="0"/>
              <a:t>ROGER RADIO INTERVIEW:</a:t>
            </a:r>
          </a:p>
        </p:txBody>
      </p:sp>
    </p:spTree>
    <p:extLst>
      <p:ext uri="{BB962C8B-B14F-4D97-AF65-F5344CB8AC3E}">
        <p14:creationId xmlns:p14="http://schemas.microsoft.com/office/powerpoint/2010/main" val="2101824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841867" y="-48362"/>
            <a:ext cx="5302133" cy="5191861"/>
          </a:xfrm>
          <a:prstGeom prst="rect">
            <a:avLst/>
          </a:prstGeom>
        </p:spPr>
      </p:pic>
      <p:sp>
        <p:nvSpPr>
          <p:cNvPr id="14" name="Oval 13"/>
          <p:cNvSpPr/>
          <p:nvPr/>
        </p:nvSpPr>
        <p:spPr>
          <a:xfrm>
            <a:off x="3841867" y="175328"/>
            <a:ext cx="1613440" cy="1190468"/>
          </a:xfrm>
          <a:prstGeom prst="ellipse">
            <a:avLst/>
          </a:prstGeom>
          <a:solidFill>
            <a:srgbClr val="FFFF00"/>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677" y="331556"/>
            <a:ext cx="3648282" cy="2068479"/>
          </a:xfrm>
        </p:spPr>
        <p:txBody>
          <a:bodyPr>
            <a:normAutofit fontScale="90000"/>
          </a:bodyPr>
          <a:lstStyle/>
          <a:p>
            <a:r>
              <a:rPr lang="en-US" sz="3200" b="1" dirty="0" smtClean="0"/>
              <a:t>Journey to Executive Coordinator </a:t>
            </a:r>
            <a:r>
              <a:rPr lang="en-US" sz="3200" dirty="0" smtClean="0"/>
              <a:t/>
            </a:r>
            <a:br>
              <a:rPr lang="en-US" sz="3200" dirty="0" smtClean="0"/>
            </a:br>
            <a:r>
              <a:rPr lang="en-US" sz="2700" dirty="0" smtClean="0"/>
              <a:t>A </a:t>
            </a:r>
            <a:r>
              <a:rPr lang="en-US" sz="2700" dirty="0"/>
              <a:t>Study in Leadership, Personal Development </a:t>
            </a:r>
            <a:r>
              <a:rPr lang="en-US" sz="2700" dirty="0" smtClean="0"/>
              <a:t>	and </a:t>
            </a:r>
            <a:r>
              <a:rPr lang="en-US" sz="2700" dirty="0"/>
              <a:t>People</a:t>
            </a:r>
            <a:br>
              <a:rPr lang="en-US" sz="2700" dirty="0"/>
            </a:br>
            <a:endParaRPr lang="en-US" sz="2700" dirty="0"/>
          </a:p>
        </p:txBody>
      </p:sp>
      <p:sp>
        <p:nvSpPr>
          <p:cNvPr id="3" name="Subtitle 2"/>
          <p:cNvSpPr>
            <a:spLocks noGrp="1"/>
          </p:cNvSpPr>
          <p:nvPr>
            <p:ph type="subTitle" idx="1"/>
          </p:nvPr>
        </p:nvSpPr>
        <p:spPr>
          <a:xfrm>
            <a:off x="331318" y="2471885"/>
            <a:ext cx="2386107" cy="2376286"/>
          </a:xfrm>
          <a:ln>
            <a:solidFill>
              <a:schemeClr val="tx1">
                <a:lumMod val="50000"/>
                <a:lumOff val="50000"/>
              </a:schemeClr>
            </a:solidFill>
          </a:ln>
        </p:spPr>
        <p:txBody>
          <a:bodyPr>
            <a:normAutofit fontScale="92500" lnSpcReduction="20000"/>
          </a:bodyPr>
          <a:lstStyle/>
          <a:p>
            <a:r>
              <a:rPr lang="en-US" sz="2400" dirty="0" smtClean="0">
                <a:solidFill>
                  <a:schemeClr val="tx1"/>
                </a:solidFill>
              </a:rPr>
              <a:t>Week 1</a:t>
            </a:r>
          </a:p>
          <a:p>
            <a:r>
              <a:rPr lang="en-US" sz="2400" dirty="0" smtClean="0">
                <a:solidFill>
                  <a:schemeClr val="tx1"/>
                </a:solidFill>
              </a:rPr>
              <a:t>Preparation --</a:t>
            </a:r>
          </a:p>
          <a:p>
            <a:r>
              <a:rPr lang="en-US" sz="2400" dirty="0" smtClean="0">
                <a:solidFill>
                  <a:schemeClr val="tx1"/>
                </a:solidFill>
              </a:rPr>
              <a:t>Inside Work </a:t>
            </a:r>
          </a:p>
          <a:p>
            <a:r>
              <a:rPr lang="en-US" sz="2400" dirty="0" smtClean="0">
                <a:solidFill>
                  <a:schemeClr val="tx1"/>
                </a:solidFill>
              </a:rPr>
              <a:t>And </a:t>
            </a:r>
          </a:p>
          <a:p>
            <a:r>
              <a:rPr lang="en-US" sz="2400" dirty="0" smtClean="0">
                <a:solidFill>
                  <a:schemeClr val="tx1"/>
                </a:solidFill>
              </a:rPr>
              <a:t>Outside Work</a:t>
            </a:r>
          </a:p>
          <a:p>
            <a:endParaRPr lang="en-US" sz="2400" dirty="0" smtClean="0">
              <a:solidFill>
                <a:schemeClr val="tx1"/>
              </a:solidFill>
            </a:endParaRPr>
          </a:p>
          <a:p>
            <a:r>
              <a:rPr lang="en-US" sz="2400" dirty="0" smtClean="0">
                <a:solidFill>
                  <a:schemeClr val="tx1"/>
                </a:solidFill>
              </a:rPr>
              <a:t>April 7, 2016</a:t>
            </a:r>
            <a:endParaRPr lang="en-US" sz="2400" dirty="0">
              <a:solidFill>
                <a:schemeClr val="tx1"/>
              </a:solidFill>
            </a:endParaRPr>
          </a:p>
        </p:txBody>
      </p:sp>
      <p:sp>
        <p:nvSpPr>
          <p:cNvPr id="5" name="TextBox 4"/>
          <p:cNvSpPr txBox="1"/>
          <p:nvPr/>
        </p:nvSpPr>
        <p:spPr>
          <a:xfrm>
            <a:off x="4113851" y="3851155"/>
            <a:ext cx="1104389" cy="646331"/>
          </a:xfrm>
          <a:prstGeom prst="rect">
            <a:avLst/>
          </a:prstGeom>
          <a:noFill/>
        </p:spPr>
        <p:txBody>
          <a:bodyPr wrap="square" rtlCol="0">
            <a:spAutoFit/>
          </a:bodyPr>
          <a:lstStyle/>
          <a:p>
            <a:r>
              <a:rPr lang="en-US" dirty="0" smtClean="0"/>
              <a:t>Senior</a:t>
            </a:r>
          </a:p>
          <a:p>
            <a:r>
              <a:rPr lang="en-US" dirty="0" smtClean="0"/>
              <a:t>Director</a:t>
            </a:r>
            <a:endParaRPr lang="en-US" dirty="0"/>
          </a:p>
        </p:txBody>
      </p:sp>
      <p:sp>
        <p:nvSpPr>
          <p:cNvPr id="7" name="TextBox 6"/>
          <p:cNvSpPr txBox="1"/>
          <p:nvPr/>
        </p:nvSpPr>
        <p:spPr>
          <a:xfrm>
            <a:off x="5894679" y="2243807"/>
            <a:ext cx="1463315" cy="923330"/>
          </a:xfrm>
          <a:prstGeom prst="rect">
            <a:avLst/>
          </a:prstGeom>
          <a:solidFill>
            <a:srgbClr val="FFFF00"/>
          </a:solidFill>
          <a:ln w="38100" cmpd="sng">
            <a:solidFill>
              <a:schemeClr val="tx1"/>
            </a:solidFill>
          </a:ln>
        </p:spPr>
        <p:txBody>
          <a:bodyPr wrap="square" rtlCol="0">
            <a:spAutoFit/>
          </a:bodyPr>
          <a:lstStyle/>
          <a:p>
            <a:r>
              <a:rPr lang="en-US" dirty="0" smtClean="0"/>
              <a:t>Senior</a:t>
            </a:r>
          </a:p>
          <a:p>
            <a:r>
              <a:rPr lang="en-US" dirty="0" smtClean="0"/>
              <a:t>Coordinator</a:t>
            </a:r>
          </a:p>
          <a:p>
            <a:endParaRPr lang="en-US" dirty="0"/>
          </a:p>
        </p:txBody>
      </p:sp>
      <p:sp>
        <p:nvSpPr>
          <p:cNvPr id="8" name="TextBox 7"/>
          <p:cNvSpPr txBox="1"/>
          <p:nvPr/>
        </p:nvSpPr>
        <p:spPr>
          <a:xfrm>
            <a:off x="3558774" y="1600059"/>
            <a:ext cx="1896533" cy="1107996"/>
          </a:xfrm>
          <a:prstGeom prst="rect">
            <a:avLst/>
          </a:prstGeom>
          <a:solidFill>
            <a:srgbClr val="FFFF00"/>
          </a:solidFill>
          <a:ln w="38100" cmpd="sng">
            <a:solidFill>
              <a:schemeClr val="tx1"/>
            </a:solidFill>
          </a:ln>
        </p:spPr>
        <p:txBody>
          <a:bodyPr wrap="square" rtlCol="0">
            <a:spAutoFit/>
          </a:bodyPr>
          <a:lstStyle/>
          <a:p>
            <a:pPr algn="ctr"/>
            <a:r>
              <a:rPr lang="en-US" sz="2400" b="1" dirty="0" smtClean="0"/>
              <a:t>Executive</a:t>
            </a:r>
          </a:p>
          <a:p>
            <a:pPr algn="ctr"/>
            <a:r>
              <a:rPr lang="en-US" sz="2400" b="1" dirty="0" smtClean="0"/>
              <a:t>Coordinator!</a:t>
            </a:r>
          </a:p>
          <a:p>
            <a:endParaRPr lang="en-US" dirty="0"/>
          </a:p>
        </p:txBody>
      </p:sp>
      <p:sp>
        <p:nvSpPr>
          <p:cNvPr id="10" name="TextBox 9"/>
          <p:cNvSpPr txBox="1"/>
          <p:nvPr/>
        </p:nvSpPr>
        <p:spPr>
          <a:xfrm>
            <a:off x="7578873" y="3074804"/>
            <a:ext cx="1311463" cy="1045701"/>
          </a:xfrm>
          <a:prstGeom prst="rect">
            <a:avLst/>
          </a:prstGeom>
          <a:solidFill>
            <a:srgbClr val="FFFF00"/>
          </a:solidFill>
          <a:ln w="38100" cmpd="sng">
            <a:solidFill>
              <a:schemeClr val="tx1"/>
            </a:solidFill>
          </a:ln>
        </p:spPr>
        <p:txBody>
          <a:bodyPr wrap="square" rtlCol="0">
            <a:spAutoFit/>
          </a:bodyPr>
          <a:lstStyle/>
          <a:p>
            <a:endParaRPr lang="en-US" dirty="0"/>
          </a:p>
        </p:txBody>
      </p:sp>
      <p:sp>
        <p:nvSpPr>
          <p:cNvPr id="6" name="TextBox 5"/>
          <p:cNvSpPr txBox="1"/>
          <p:nvPr/>
        </p:nvSpPr>
        <p:spPr>
          <a:xfrm>
            <a:off x="7578873" y="3481823"/>
            <a:ext cx="1311463" cy="369332"/>
          </a:xfrm>
          <a:prstGeom prst="rect">
            <a:avLst/>
          </a:prstGeom>
          <a:noFill/>
        </p:spPr>
        <p:txBody>
          <a:bodyPr wrap="square" rtlCol="0">
            <a:spAutoFit/>
          </a:bodyPr>
          <a:lstStyle/>
          <a:p>
            <a:r>
              <a:rPr lang="en-US" dirty="0" smtClean="0"/>
              <a:t>Coordinator</a:t>
            </a:r>
            <a:endParaRPr lang="en-US" dirty="0"/>
          </a:p>
        </p:txBody>
      </p:sp>
      <p:sp>
        <p:nvSpPr>
          <p:cNvPr id="13" name="TextBox 12"/>
          <p:cNvSpPr txBox="1"/>
          <p:nvPr/>
        </p:nvSpPr>
        <p:spPr>
          <a:xfrm>
            <a:off x="6557314" y="124231"/>
            <a:ext cx="1767022" cy="646331"/>
          </a:xfrm>
          <a:prstGeom prst="rect">
            <a:avLst/>
          </a:prstGeom>
          <a:noFill/>
        </p:spPr>
        <p:txBody>
          <a:bodyPr wrap="square" rtlCol="0">
            <a:spAutoFit/>
          </a:bodyPr>
          <a:lstStyle/>
          <a:p>
            <a:r>
              <a:rPr lang="en-US" dirty="0" smtClean="0"/>
              <a:t>Key</a:t>
            </a:r>
          </a:p>
          <a:p>
            <a:r>
              <a:rPr lang="en-US" dirty="0" smtClean="0"/>
              <a:t>Coordinator</a:t>
            </a:r>
            <a:endParaRPr lang="en-US" dirty="0"/>
          </a:p>
        </p:txBody>
      </p:sp>
      <p:sp>
        <p:nvSpPr>
          <p:cNvPr id="15" name="TextBox 14"/>
          <p:cNvSpPr txBox="1"/>
          <p:nvPr/>
        </p:nvSpPr>
        <p:spPr>
          <a:xfrm>
            <a:off x="4134507" y="3851155"/>
            <a:ext cx="1083733" cy="646331"/>
          </a:xfrm>
          <a:prstGeom prst="rect">
            <a:avLst/>
          </a:prstGeom>
          <a:noFill/>
        </p:spPr>
        <p:txBody>
          <a:bodyPr wrap="square" rtlCol="0">
            <a:spAutoFit/>
          </a:bodyPr>
          <a:lstStyle/>
          <a:p>
            <a:r>
              <a:rPr lang="en-US" dirty="0" smtClean="0">
                <a:solidFill>
                  <a:schemeClr val="tx1">
                    <a:lumMod val="50000"/>
                    <a:lumOff val="50000"/>
                  </a:schemeClr>
                </a:solidFill>
              </a:rPr>
              <a:t>Senior</a:t>
            </a:r>
          </a:p>
          <a:p>
            <a:r>
              <a:rPr lang="en-US" dirty="0" smtClean="0">
                <a:solidFill>
                  <a:schemeClr val="tx1">
                    <a:lumMod val="50000"/>
                    <a:lumOff val="50000"/>
                  </a:schemeClr>
                </a:solidFill>
              </a:rPr>
              <a:t>Director</a:t>
            </a:r>
            <a:endParaRPr lang="en-US" dirty="0">
              <a:solidFill>
                <a:schemeClr val="tx1">
                  <a:lumMod val="50000"/>
                  <a:lumOff val="50000"/>
                </a:schemeClr>
              </a:solidFill>
            </a:endParaRPr>
          </a:p>
        </p:txBody>
      </p:sp>
      <p:sp>
        <p:nvSpPr>
          <p:cNvPr id="9" name="TextBox 8"/>
          <p:cNvSpPr txBox="1"/>
          <p:nvPr/>
        </p:nvSpPr>
        <p:spPr>
          <a:xfrm>
            <a:off x="3805227" y="255988"/>
            <a:ext cx="1504731" cy="923330"/>
          </a:xfrm>
          <a:prstGeom prst="rect">
            <a:avLst/>
          </a:prstGeom>
          <a:noFill/>
        </p:spPr>
        <p:txBody>
          <a:bodyPr wrap="square" rtlCol="0">
            <a:spAutoFit/>
          </a:bodyPr>
          <a:lstStyle/>
          <a:p>
            <a:pPr algn="ctr"/>
            <a:r>
              <a:rPr lang="en-US" dirty="0" smtClean="0"/>
              <a:t>Senior</a:t>
            </a:r>
          </a:p>
          <a:p>
            <a:pPr algn="ctr"/>
            <a:r>
              <a:rPr lang="en-US" dirty="0" smtClean="0"/>
              <a:t>Executive</a:t>
            </a:r>
          </a:p>
          <a:p>
            <a:pPr algn="ctr"/>
            <a:r>
              <a:rPr lang="en-US" dirty="0" smtClean="0"/>
              <a:t>Coordinator</a:t>
            </a:r>
            <a:endParaRPr lang="en-US" dirty="0"/>
          </a:p>
        </p:txBody>
      </p:sp>
      <p:sp>
        <p:nvSpPr>
          <p:cNvPr id="11" name="TextBox 10"/>
          <p:cNvSpPr txBox="1"/>
          <p:nvPr/>
        </p:nvSpPr>
        <p:spPr>
          <a:xfrm>
            <a:off x="8448300" y="4497486"/>
            <a:ext cx="695700"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97940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6" name="Shape 126"/>
          <p:cNvPicPr preferRelativeResize="0"/>
          <p:nvPr/>
        </p:nvPicPr>
        <p:blipFill rotWithShape="1">
          <a:blip r:embed="rId3">
            <a:alphaModFix/>
          </a:blip>
          <a:srcRect/>
          <a:stretch/>
        </p:blipFill>
        <p:spPr>
          <a:xfrm>
            <a:off x="6138057" y="3565950"/>
            <a:ext cx="1395384" cy="1577548"/>
          </a:xfrm>
          <a:prstGeom prst="rect">
            <a:avLst/>
          </a:prstGeom>
          <a:noFill/>
          <a:ln>
            <a:noFill/>
          </a:ln>
        </p:spPr>
      </p:pic>
      <p:pic>
        <p:nvPicPr>
          <p:cNvPr id="127" name="Shape 127"/>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8" name="Shape 128"/>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29" name="Shape 129"/>
          <p:cNvPicPr preferRelativeResize="0"/>
          <p:nvPr/>
        </p:nvPicPr>
        <p:blipFill rotWithShape="1">
          <a:blip r:embed="rId6">
            <a:alphaModFix/>
          </a:blip>
          <a:srcRect/>
          <a:stretch/>
        </p:blipFill>
        <p:spPr>
          <a:xfrm>
            <a:off x="5779873" y="1048150"/>
            <a:ext cx="980700" cy="1458000"/>
          </a:xfrm>
          <a:prstGeom prst="rect">
            <a:avLst/>
          </a:prstGeom>
          <a:noFill/>
          <a:ln>
            <a:noFill/>
          </a:ln>
        </p:spPr>
      </p:pic>
      <p:pic>
        <p:nvPicPr>
          <p:cNvPr id="130" name="Shape 130"/>
          <p:cNvPicPr preferRelativeResize="0"/>
          <p:nvPr/>
        </p:nvPicPr>
        <p:blipFill rotWithShape="1">
          <a:blip r:embed="rId7">
            <a:alphaModFix/>
          </a:blip>
          <a:srcRect/>
          <a:stretch/>
        </p:blipFill>
        <p:spPr>
          <a:xfrm>
            <a:off x="2172100" y="1059675"/>
            <a:ext cx="980700" cy="1461598"/>
          </a:xfrm>
          <a:prstGeom prst="rect">
            <a:avLst/>
          </a:prstGeom>
          <a:noFill/>
          <a:ln>
            <a:noFill/>
          </a:ln>
        </p:spPr>
      </p:pic>
      <p:pic>
        <p:nvPicPr>
          <p:cNvPr id="131" name="Shape 131"/>
          <p:cNvPicPr preferRelativeResize="0"/>
          <p:nvPr/>
        </p:nvPicPr>
        <p:blipFill>
          <a:blip r:embed="rId8">
            <a:extLst>
              <a:ext uri="{28A0092B-C50C-407E-A947-70E740481C1C}">
                <a14:useLocalDpi xmlns:a14="http://schemas.microsoft.com/office/drawing/2010/main" val="0"/>
              </a:ext>
            </a:extLst>
          </a:blip>
          <a:stretch>
            <a:fillRect/>
          </a:stretch>
        </p:blipFill>
        <p:spPr>
          <a:xfrm>
            <a:off x="7533442" y="1053684"/>
            <a:ext cx="1119491" cy="1461923"/>
          </a:xfrm>
          <a:prstGeom prst="rect">
            <a:avLst/>
          </a:prstGeom>
          <a:noFill/>
          <a:ln>
            <a:noFill/>
          </a:ln>
        </p:spPr>
      </p:pic>
      <p:pic>
        <p:nvPicPr>
          <p:cNvPr id="132" name="Shape 132"/>
          <p:cNvPicPr preferRelativeResize="0"/>
          <p:nvPr/>
        </p:nvPicPr>
        <p:blipFill rotWithShape="1">
          <a:blip r:embed="rId9">
            <a:alphaModFix/>
          </a:blip>
          <a:srcRect/>
          <a:stretch/>
        </p:blipFill>
        <p:spPr>
          <a:xfrm>
            <a:off x="3915714" y="1054057"/>
            <a:ext cx="1101300" cy="1539734"/>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Harper Guerra</a:t>
            </a:r>
          </a:p>
        </p:txBody>
      </p:sp>
    </p:spTree>
    <p:extLst>
      <p:ext uri="{BB962C8B-B14F-4D97-AF65-F5344CB8AC3E}">
        <p14:creationId xmlns:p14="http://schemas.microsoft.com/office/powerpoint/2010/main" val="836416922"/>
      </p:ext>
    </p:extLst>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5456"/>
            <a:ext cx="9144000" cy="5128044"/>
          </a:xfrm>
          <a:prstGeom prst="rect">
            <a:avLst/>
          </a:prstGeom>
        </p:spPr>
      </p:pic>
      <p:sp>
        <p:nvSpPr>
          <p:cNvPr id="2" name="Title 1"/>
          <p:cNvSpPr>
            <a:spLocks noGrp="1"/>
          </p:cNvSpPr>
          <p:nvPr>
            <p:ph type="title"/>
          </p:nvPr>
        </p:nvSpPr>
        <p:spPr>
          <a:xfrm>
            <a:off x="457199" y="205979"/>
            <a:ext cx="8390791" cy="857250"/>
          </a:xfrm>
        </p:spPr>
        <p:txBody>
          <a:bodyPr>
            <a:noAutofit/>
          </a:bodyPr>
          <a:lstStyle/>
          <a:p>
            <a:r>
              <a:rPr lang="en-US" sz="2400" dirty="0" smtClean="0"/>
              <a:t>Objectives – </a:t>
            </a:r>
            <a:br>
              <a:rPr lang="en-US" sz="2400" dirty="0" smtClean="0"/>
            </a:br>
            <a:r>
              <a:rPr lang="en-US" sz="2400" dirty="0" smtClean="0"/>
              <a:t>Preparing for the Journey to Executive Coordinator</a:t>
            </a:r>
            <a:br>
              <a:rPr lang="en-US" sz="2400" dirty="0" smtClean="0"/>
            </a:br>
            <a:r>
              <a:rPr lang="en-US" sz="2400" dirty="0" smtClean="0"/>
              <a:t>A Study in Leadership, Personal Development and People</a:t>
            </a:r>
            <a:endParaRPr lang="en-US" sz="2400" dirty="0"/>
          </a:p>
        </p:txBody>
      </p:sp>
      <p:sp>
        <p:nvSpPr>
          <p:cNvPr id="3" name="Content Placeholder 2"/>
          <p:cNvSpPr>
            <a:spLocks noGrp="1"/>
          </p:cNvSpPr>
          <p:nvPr>
            <p:ph idx="1"/>
          </p:nvPr>
        </p:nvSpPr>
        <p:spPr>
          <a:xfrm>
            <a:off x="457200" y="1435806"/>
            <a:ext cx="8229600" cy="3394472"/>
          </a:xfrm>
        </p:spPr>
        <p:txBody>
          <a:bodyPr>
            <a:normAutofit/>
          </a:bodyPr>
          <a:lstStyle/>
          <a:p>
            <a:r>
              <a:rPr lang="en-US" sz="1800" dirty="0" smtClean="0"/>
              <a:t>In 8 Weeks to Director Training, we covered the key steps to become a Shaklee Director and generate 2000 PV. </a:t>
            </a:r>
          </a:p>
          <a:p>
            <a:r>
              <a:rPr lang="en-US" sz="1800" dirty="0" smtClean="0"/>
              <a:t>Director is the starting point from which we now begin to build a team…an organization of Directors each with their own goals and compelling reasons that drive them.</a:t>
            </a:r>
          </a:p>
          <a:p>
            <a:r>
              <a:rPr lang="en-US" sz="1800" dirty="0" smtClean="0"/>
              <a:t>Building a team requires additional skills now .. Leadership skills, personal development skills, time management skills, planning skills. </a:t>
            </a:r>
          </a:p>
          <a:p>
            <a:r>
              <a:rPr lang="en-US" sz="1800" dirty="0" smtClean="0"/>
              <a:t>Before diving into our advanced training material…we will first want to do a little preparation .. Which will involve …					</a:t>
            </a:r>
            <a:r>
              <a:rPr lang="en-US" sz="1800" dirty="0" err="1" smtClean="0"/>
              <a:t>lisa</a:t>
            </a:r>
            <a:endParaRPr lang="en-US" sz="1800" dirty="0" smtClean="0"/>
          </a:p>
          <a:p>
            <a:pPr marL="0" indent="0">
              <a:buNone/>
            </a:pPr>
            <a:r>
              <a:rPr lang="en-US" sz="1800" dirty="0"/>
              <a:t>	</a:t>
            </a:r>
            <a:r>
              <a:rPr lang="en-US" sz="1800" dirty="0" smtClean="0"/>
              <a:t>Some  Inside work … </a:t>
            </a:r>
          </a:p>
          <a:p>
            <a:pPr marL="0" indent="0">
              <a:buNone/>
            </a:pPr>
            <a:r>
              <a:rPr lang="en-US" sz="1800" dirty="0"/>
              <a:t>	</a:t>
            </a:r>
            <a:r>
              <a:rPr lang="en-US" sz="1800" dirty="0" smtClean="0"/>
              <a:t> And some outside work .</a:t>
            </a:r>
          </a:p>
        </p:txBody>
      </p:sp>
    </p:spTree>
    <p:extLst>
      <p:ext uri="{BB962C8B-B14F-4D97-AF65-F5344CB8AC3E}">
        <p14:creationId xmlns:p14="http://schemas.microsoft.com/office/powerpoint/2010/main" val="1896425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8"/>
            <a:ext cx="5619454" cy="982165"/>
          </a:xfrm>
          <a:ln>
            <a:solidFill>
              <a:schemeClr val="tx1">
                <a:lumMod val="50000"/>
                <a:lumOff val="50000"/>
              </a:schemeClr>
            </a:solidFill>
          </a:ln>
        </p:spPr>
        <p:txBody>
          <a:bodyPr>
            <a:normAutofit/>
          </a:bodyPr>
          <a:lstStyle/>
          <a:p>
            <a:r>
              <a:rPr lang="en-US" sz="2400" dirty="0" smtClean="0"/>
              <a:t>Inside Work</a:t>
            </a:r>
            <a:br>
              <a:rPr lang="en-US" sz="2400" dirty="0" smtClean="0"/>
            </a:br>
            <a:r>
              <a:rPr lang="en-US" sz="2400" dirty="0" smtClean="0"/>
              <a:t>Revisiting and Expanding Our Reasons</a:t>
            </a:r>
            <a:endParaRPr lang="en-US" sz="2400" dirty="0"/>
          </a:p>
        </p:txBody>
      </p:sp>
      <p:sp>
        <p:nvSpPr>
          <p:cNvPr id="3" name="Content Placeholder 2"/>
          <p:cNvSpPr>
            <a:spLocks noGrp="1"/>
          </p:cNvSpPr>
          <p:nvPr>
            <p:ph idx="1"/>
          </p:nvPr>
        </p:nvSpPr>
        <p:spPr>
          <a:xfrm>
            <a:off x="457200" y="1379940"/>
            <a:ext cx="8229600" cy="3531394"/>
          </a:xfrm>
        </p:spPr>
        <p:txBody>
          <a:bodyPr>
            <a:normAutofit/>
          </a:bodyPr>
          <a:lstStyle/>
          <a:p>
            <a:r>
              <a:rPr lang="en-US" sz="1800" dirty="0" smtClean="0"/>
              <a:t>Every time we make a decision to work toward the next goal, we will want to pause to revisit </a:t>
            </a:r>
            <a:r>
              <a:rPr lang="en-US" sz="1800" b="1" dirty="0" smtClean="0"/>
              <a:t>why we want to advance.</a:t>
            </a:r>
          </a:p>
          <a:p>
            <a:r>
              <a:rPr lang="en-US" sz="1800" dirty="0" smtClean="0"/>
              <a:t>We will find as time goes on and</a:t>
            </a:r>
          </a:p>
          <a:p>
            <a:pPr marL="0" indent="0">
              <a:buNone/>
            </a:pPr>
            <a:r>
              <a:rPr lang="en-US" sz="1800" dirty="0"/>
              <a:t>	</a:t>
            </a:r>
            <a:r>
              <a:rPr lang="en-US" sz="1800" dirty="0" smtClean="0"/>
              <a:t>-- we see the results of our work, </a:t>
            </a:r>
          </a:p>
          <a:p>
            <a:pPr marL="0" indent="0">
              <a:buNone/>
            </a:pPr>
            <a:r>
              <a:rPr lang="en-US" sz="1800" dirty="0"/>
              <a:t>	</a:t>
            </a:r>
            <a:r>
              <a:rPr lang="en-US" sz="1800" dirty="0" smtClean="0"/>
              <a:t>-- the inspiring stories of rediscovered health and energy,</a:t>
            </a:r>
          </a:p>
          <a:p>
            <a:pPr marL="0" indent="0">
              <a:buNone/>
            </a:pPr>
            <a:r>
              <a:rPr lang="en-US" sz="1800" dirty="0"/>
              <a:t>	</a:t>
            </a:r>
            <a:r>
              <a:rPr lang="en-US" sz="1800" dirty="0" smtClean="0"/>
              <a:t>-- of gratitude for the flexibility and rewards of our compensation plan </a:t>
            </a:r>
          </a:p>
          <a:p>
            <a:pPr marL="0" indent="0">
              <a:buNone/>
            </a:pPr>
            <a:r>
              <a:rPr lang="en-US" sz="1800" dirty="0"/>
              <a:t>	</a:t>
            </a:r>
            <a:r>
              <a:rPr lang="en-US" sz="1800" dirty="0" smtClean="0"/>
              <a:t>-- and we build friendships with other remarkable Shaklee leaders and experience 		the Shaklee community…</a:t>
            </a:r>
          </a:p>
          <a:p>
            <a:pPr marL="0" indent="0">
              <a:buNone/>
            </a:pPr>
            <a:r>
              <a:rPr lang="en-US" sz="1800" dirty="0" smtClean="0"/>
              <a:t>With all that often our reasons for inviting others to join our team and our work expand as we feel compelled to share the business we love with others.   </a:t>
            </a:r>
            <a:r>
              <a:rPr lang="en-US" sz="1800" dirty="0" err="1" smtClean="0"/>
              <a:t>katie</a:t>
            </a:r>
            <a:endParaRPr lang="en-US" sz="1800" dirty="0"/>
          </a:p>
        </p:txBody>
      </p:sp>
      <p:pic>
        <p:nvPicPr>
          <p:cNvPr id="4" name="Picture 3"/>
          <p:cNvPicPr>
            <a:picLocks noChangeAspect="1"/>
          </p:cNvPicPr>
          <p:nvPr/>
        </p:nvPicPr>
        <p:blipFill>
          <a:blip r:embed="rId2"/>
          <a:stretch>
            <a:fillRect/>
          </a:stretch>
        </p:blipFill>
        <p:spPr>
          <a:xfrm>
            <a:off x="6385586" y="210243"/>
            <a:ext cx="2758414" cy="1295109"/>
          </a:xfrm>
          <a:prstGeom prst="rect">
            <a:avLst/>
          </a:prstGeom>
        </p:spPr>
      </p:pic>
    </p:spTree>
    <p:extLst>
      <p:ext uri="{BB962C8B-B14F-4D97-AF65-F5344CB8AC3E}">
        <p14:creationId xmlns:p14="http://schemas.microsoft.com/office/powerpoint/2010/main" val="41119121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7724</TotalTime>
  <Words>2368</Words>
  <Application>Microsoft Macintosh PowerPoint</Application>
  <PresentationFormat>On-screen Show (16:9)</PresentationFormat>
  <Paragraphs>349</Paragraphs>
  <Slides>37</Slides>
  <Notes>8</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Shaklee Special Cash for Orlando Global Conference Incentive </vt:lpstr>
      <vt:lpstr>Monday Wellness Webinars </vt:lpstr>
      <vt:lpstr>Win-Back Campaign Idea  Sarah Galbreth</vt:lpstr>
      <vt:lpstr>Spring Shaklee Super Saturday Events  register at events.Shaklee.com   $25 in advance   $35 at door </vt:lpstr>
      <vt:lpstr>ROGER RADIO INTERVIEW:</vt:lpstr>
      <vt:lpstr>Journey to Executive Coordinator  A Study in Leadership, Personal Development  and People </vt:lpstr>
      <vt:lpstr>Our Training Team </vt:lpstr>
      <vt:lpstr>Objectives –  Preparing for the Journey to Executive Coordinator A Study in Leadership, Personal Development and People</vt:lpstr>
      <vt:lpstr>Inside Work Revisiting and Expanding Our Reasons</vt:lpstr>
      <vt:lpstr>Dream Big Dreams for the Future from The Dream Endures</vt:lpstr>
      <vt:lpstr>From Will Steger, Arctic Explorer and Conservationist</vt:lpstr>
      <vt:lpstr> Examine Our Self-Talk – Is it Supporting our Efforts .. Or Sabotaging?</vt:lpstr>
      <vt:lpstr>New Director Sarah Galbreth  --The Power of a Mindset Shift  August 600 PV  to March 4500 PV </vt:lpstr>
      <vt:lpstr>New Mind Set – Sarah Galbreth</vt:lpstr>
      <vt:lpstr>PowerPoint Presentation</vt:lpstr>
      <vt:lpstr>Outside Work</vt:lpstr>
      <vt:lpstr>PowerPoint Presentation</vt:lpstr>
      <vt:lpstr>Customer Development System</vt:lpstr>
      <vt:lpstr>You Signed Up A New Member!!!  Yay, you!!! Now what do you do? </vt:lpstr>
      <vt:lpstr>Creating a System for Developing Customers</vt:lpstr>
      <vt:lpstr>Preparing for Team Building…Enrolling Our Family</vt:lpstr>
      <vt:lpstr>Business Development System</vt:lpstr>
      <vt:lpstr>PowerPoint Presentation</vt:lpstr>
      <vt:lpstr>PowerPoint Presentation</vt:lpstr>
      <vt:lpstr>PowerPoint Presentation</vt:lpstr>
      <vt:lpstr>PowerPoint Presentation</vt:lpstr>
      <vt:lpstr>PowerPoint Presentation</vt:lpstr>
      <vt:lpstr>PowerPoint Presentation</vt:lpstr>
      <vt:lpstr>Now We Are Ready To Jump in With Both Feet</vt:lpstr>
      <vt:lpstr>15-Minute Business Presentation Blitz in Face Book Event</vt:lpstr>
      <vt:lpstr>The 15-Minute Business FaceBook Event</vt:lpstr>
      <vt:lpstr>Their Shaklee Effect Stories</vt:lpstr>
      <vt:lpstr>Ashley Live Team Blitz</vt:lpstr>
      <vt:lpstr>Quick &amp; Easy Training for how to do the 60 second invite: https://speedshare.com/d/d17cf4dca6b915521014305104754ec4 </vt:lpstr>
      <vt:lpstr>Action Steps  Week 1 Preparing for the Journey </vt:lpstr>
      <vt:lpstr>ROGER RADIO INTERVIEW:</vt:lpstr>
      <vt:lpstr>Next Session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Business Training Spring 2016</dc:title>
  <dc:creator>Barbara Lagoni</dc:creator>
  <cp:lastModifiedBy>Barbara Lagoni</cp:lastModifiedBy>
  <cp:revision>137</cp:revision>
  <cp:lastPrinted>2016-04-07T02:17:11Z</cp:lastPrinted>
  <dcterms:created xsi:type="dcterms:W3CDTF">2016-03-24T18:38:07Z</dcterms:created>
  <dcterms:modified xsi:type="dcterms:W3CDTF">2016-04-07T22:52:20Z</dcterms:modified>
</cp:coreProperties>
</file>