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380" r:id="rId2"/>
    <p:sldId id="381" r:id="rId3"/>
    <p:sldId id="382" r:id="rId4"/>
    <p:sldId id="383" r:id="rId5"/>
    <p:sldId id="384" r:id="rId6"/>
    <p:sldId id="439" r:id="rId7"/>
    <p:sldId id="448" r:id="rId8"/>
    <p:sldId id="256" r:id="rId9"/>
    <p:sldId id="424" r:id="rId10"/>
    <p:sldId id="346" r:id="rId11"/>
    <p:sldId id="429" r:id="rId12"/>
    <p:sldId id="416" r:id="rId13"/>
    <p:sldId id="440" r:id="rId14"/>
    <p:sldId id="446" r:id="rId15"/>
    <p:sldId id="447" r:id="rId16"/>
    <p:sldId id="432" r:id="rId17"/>
    <p:sldId id="433" r:id="rId18"/>
    <p:sldId id="445" r:id="rId19"/>
    <p:sldId id="434" r:id="rId20"/>
    <p:sldId id="435" r:id="rId21"/>
    <p:sldId id="436" r:id="rId22"/>
    <p:sldId id="332" r:id="rId23"/>
    <p:sldId id="441" r:id="rId24"/>
    <p:sldId id="412" r:id="rId25"/>
    <p:sldId id="438" r:id="rId26"/>
    <p:sldId id="427" r:id="rId27"/>
    <p:sldId id="426" r:id="rId28"/>
    <p:sldId id="347" r:id="rId29"/>
    <p:sldId id="415" r:id="rId30"/>
    <p:sldId id="430" r:id="rId31"/>
    <p:sldId id="425" r:id="rId32"/>
    <p:sldId id="428" r:id="rId33"/>
    <p:sldId id="405" r:id="rId34"/>
    <p:sldId id="406" r:id="rId35"/>
    <p:sldId id="337" r:id="rId36"/>
    <p:sldId id="420" r:id="rId37"/>
    <p:sldId id="421" r:id="rId38"/>
    <p:sldId id="335" r:id="rId39"/>
    <p:sldId id="408" r:id="rId40"/>
    <p:sldId id="411" r:id="rId41"/>
    <p:sldId id="370" r:id="rId42"/>
    <p:sldId id="336" r:id="rId43"/>
    <p:sldId id="449" r:id="rId44"/>
    <p:sldId id="431" r:id="rId45"/>
    <p:sldId id="442" r:id="rId46"/>
    <p:sldId id="443" r:id="rId47"/>
    <p:sldId id="444"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229" autoAdjust="0"/>
  </p:normalViewPr>
  <p:slideViewPr>
    <p:cSldViewPr showGuides="1">
      <p:cViewPr varScale="1">
        <p:scale>
          <a:sx n="54" d="100"/>
          <a:sy n="54" d="100"/>
        </p:scale>
        <p:origin x="-111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74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EF9939-6695-4D10-918E-ACA8990DE8EA}" type="datetimeFigureOut">
              <a:rPr lang="en-US" smtClean="0"/>
              <a:pPr/>
              <a:t>7/28/2014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B513728-CDBC-441B-8F7C-A4B97B1698FD}"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88753F-C6EA-4D41-A71F-8730F18139BC}" type="datetimeFigureOut">
              <a:rPr lang="en-US" smtClean="0"/>
              <a:pPr/>
              <a:t>7/28/2014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490892-6098-44B3-8E8A-E90B97D9C50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pPr/>
              <a:t>2</a:t>
            </a:fld>
            <a:endParaRPr lang="en-US"/>
          </a:p>
        </p:txBody>
      </p:sp>
    </p:spTree>
    <p:extLst>
      <p:ext uri="{BB962C8B-B14F-4D97-AF65-F5344CB8AC3E}">
        <p14:creationId xmlns="" xmlns:p14="http://schemas.microsoft.com/office/powerpoint/2010/main" val="3995922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pPr/>
              <a:t>3</a:t>
            </a:fld>
            <a:endParaRPr lang="en-US"/>
          </a:p>
        </p:txBody>
      </p:sp>
    </p:spTree>
    <p:extLst>
      <p:ext uri="{BB962C8B-B14F-4D97-AF65-F5344CB8AC3E}">
        <p14:creationId xmlns="" xmlns:p14="http://schemas.microsoft.com/office/powerpoint/2010/main" val="3995922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144588" y="685800"/>
            <a:ext cx="4570412" cy="3429000"/>
          </a:xfrm>
          <a:ln/>
        </p:spPr>
      </p:sp>
      <p:sp>
        <p:nvSpPr>
          <p:cNvPr id="59395" name="Notes Placeholder 2"/>
          <p:cNvSpPr>
            <a:spLocks noGrp="1"/>
          </p:cNvSpPr>
          <p:nvPr>
            <p:ph type="body" idx="1"/>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ea typeface="MS PGothic" charset="0"/>
              <a:cs typeface="MS PGothic" charset="0"/>
            </a:endParaRPr>
          </a:p>
        </p:txBody>
      </p:sp>
      <p:sp>
        <p:nvSpPr>
          <p:cNvPr id="59396" name="Slide Number Placeholder 3"/>
          <p:cNvSpPr>
            <a:spLocks noGrp="1"/>
          </p:cNvSpPr>
          <p:nvPr>
            <p:ph type="sldNum" sz="quarter" idx="5"/>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defTabSz="564053" eaLnBrk="0" hangingPunct="0">
              <a:defRPr sz="2400">
                <a:solidFill>
                  <a:schemeClr val="tx1"/>
                </a:solidFill>
                <a:latin typeface="Arial" pitchFamily="34" charset="0"/>
                <a:ea typeface="ＭＳ Ｐゴシック" pitchFamily="34" charset="-128"/>
              </a:defRPr>
            </a:lvl1pPr>
            <a:lvl2pPr marL="749934" indent="-288436" defTabSz="564053" eaLnBrk="0" hangingPunct="0">
              <a:defRPr sz="2400">
                <a:solidFill>
                  <a:schemeClr val="tx1"/>
                </a:solidFill>
                <a:latin typeface="Arial" pitchFamily="34" charset="0"/>
                <a:ea typeface="ＭＳ Ｐゴシック" pitchFamily="34" charset="-128"/>
              </a:defRPr>
            </a:lvl2pPr>
            <a:lvl3pPr marL="1153744" indent="-230749" defTabSz="564053" eaLnBrk="0" hangingPunct="0">
              <a:defRPr sz="2400">
                <a:solidFill>
                  <a:schemeClr val="tx1"/>
                </a:solidFill>
                <a:latin typeface="Arial" pitchFamily="34" charset="0"/>
                <a:ea typeface="ＭＳ Ｐゴシック" pitchFamily="34" charset="-128"/>
              </a:defRPr>
            </a:lvl3pPr>
            <a:lvl4pPr marL="1615242" indent="-230749" defTabSz="564053" eaLnBrk="0" hangingPunct="0">
              <a:defRPr sz="2400">
                <a:solidFill>
                  <a:schemeClr val="tx1"/>
                </a:solidFill>
                <a:latin typeface="Arial" pitchFamily="34" charset="0"/>
                <a:ea typeface="ＭＳ Ｐゴシック" pitchFamily="34" charset="-128"/>
              </a:defRPr>
            </a:lvl4pPr>
            <a:lvl5pPr marL="2076740" indent="-230749" defTabSz="564053" eaLnBrk="0" hangingPunct="0">
              <a:defRPr sz="2400">
                <a:solidFill>
                  <a:schemeClr val="tx1"/>
                </a:solidFill>
                <a:latin typeface="Arial" pitchFamily="34" charset="0"/>
                <a:ea typeface="ＭＳ Ｐゴシック" pitchFamily="34" charset="-128"/>
              </a:defRPr>
            </a:lvl5pPr>
            <a:lvl6pPr marL="2538237"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99735"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61233"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22730"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9BCE442-9E47-42FD-8E6A-16EAB4700A5C}" type="slidenum">
              <a:rPr lang="en-US" altLang="en-US" sz="1200">
                <a:solidFill>
                  <a:srgbClr val="000000"/>
                </a:solidFill>
                <a:latin typeface="Calibri" pitchFamily="34" charset="0"/>
              </a:rPr>
              <a:pPr eaLnBrk="1" hangingPunct="1"/>
              <a:t>4</a:t>
            </a:fld>
            <a:endParaRPr lang="en-US" altLang="en-US" sz="1200">
              <a:solidFill>
                <a:srgbClr val="000000"/>
              </a:solidFill>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pPr/>
              <a:t>5</a:t>
            </a:fld>
            <a:endParaRPr lang="en-US"/>
          </a:p>
        </p:txBody>
      </p:sp>
    </p:spTree>
    <p:extLst>
      <p:ext uri="{BB962C8B-B14F-4D97-AF65-F5344CB8AC3E}">
        <p14:creationId xmlns="" xmlns:p14="http://schemas.microsoft.com/office/powerpoint/2010/main" val="399592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9932" y="214848"/>
            <a:ext cx="8534400" cy="685800"/>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307704130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BB5D7B-BBBA-4AF0-A860-AFF0BFE23340}"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BB5D7B-BBBA-4AF0-A860-AFF0BFE23340}" type="datetimeFigureOut">
              <a:rPr lang="en-US" smtClean="0"/>
              <a:pPr/>
              <a:t>7/28/2014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2BB5D7B-BBBA-4AF0-A860-AFF0BFE23340}" type="datetimeFigureOut">
              <a:rPr lang="en-US" smtClean="0"/>
              <a:pPr/>
              <a:t>7/28/2014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BB5D7B-BBBA-4AF0-A860-AFF0BFE23340}" type="datetimeFigureOut">
              <a:rPr lang="en-US" smtClean="0"/>
              <a:pPr/>
              <a:t>7/28/2014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BB5D7B-BBBA-4AF0-A860-AFF0BFE23340}" type="datetimeFigureOut">
              <a:rPr lang="en-US" smtClean="0"/>
              <a:pPr/>
              <a:t>7/28/2014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BB5D7B-BBBA-4AF0-A860-AFF0BFE23340}" type="datetimeFigureOut">
              <a:rPr lang="en-US" smtClean="0"/>
              <a:pPr/>
              <a:t>7/28/2014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BB5D7B-BBBA-4AF0-A860-AFF0BFE23340}" type="datetimeFigureOut">
              <a:rPr lang="en-US" smtClean="0"/>
              <a:pPr/>
              <a:t>7/28/2014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BB5D7B-BBBA-4AF0-A860-AFF0BFE23340}" type="datetimeFigureOut">
              <a:rPr lang="en-US" smtClean="0"/>
              <a:pPr/>
              <a:t>7/28/2014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4FDC58-10FA-4A32-914A-B894FE5C4A2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hyperlink" Target="https://www.facebook.com/hashtag/bvitaminshelpme" TargetMode="External"/><Relationship Id="rId2" Type="http://schemas.openxmlformats.org/officeDocument/2006/relationships/hyperlink" Target="https://www.facebook.com/hashtag/goodthinghescute" TargetMode="Externa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hyperlink" Target="https://www.facebook.com/hashtag/shakleemom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hyperlink" Target="http://vimeo.com/75907183" TargetMode="External"/><Relationship Id="rId7" Type="http://schemas.openxmlformats.org/officeDocument/2006/relationships/hyperlink" Target="http://www.youtube.com/watch?v=fL7ZuxK7AWs" TargetMode="External"/><Relationship Id="rId2" Type="http://schemas.openxmlformats.org/officeDocument/2006/relationships/hyperlink" Target="http://www.impactpartnersinternational.com/?page_id=14" TargetMode="External"/><Relationship Id="rId1" Type="http://schemas.openxmlformats.org/officeDocument/2006/relationships/slideLayout" Target="../slideLayouts/slideLayout2.xml"/><Relationship Id="rId6" Type="http://schemas.openxmlformats.org/officeDocument/2006/relationships/hyperlink" Target="http://www.youtube.com/watch?v=wuUBPD_JgX8" TargetMode="External"/><Relationship Id="rId5" Type="http://schemas.openxmlformats.org/officeDocument/2006/relationships/hyperlink" Target="http://www.youtube.com/watch?v=j5llDFTXG4k" TargetMode="External"/><Relationship Id="rId4" Type="http://schemas.openxmlformats.org/officeDocument/2006/relationships/hyperlink" Target="http://www.youtube.com/watch?v=zZiwh9IHAfU"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2.gotomeeting.com/register/168936498" TargetMode="External"/><Relationship Id="rId2" Type="http://schemas.openxmlformats.org/officeDocument/2006/relationships/hyperlink" Target="http://www.betterhealthin31days.com/"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Shaklee Summer Promotions</a:t>
            </a:r>
            <a:endParaRPr lang="en-US" dirty="0"/>
          </a:p>
        </p:txBody>
      </p:sp>
      <p:sp>
        <p:nvSpPr>
          <p:cNvPr id="8" name="Picture Placeholder 7"/>
          <p:cNvSpPr>
            <a:spLocks noGrp="1"/>
          </p:cNvSpPr>
          <p:nvPr>
            <p:ph type="pic" idx="1"/>
          </p:nvPr>
        </p:nvSpPr>
        <p:spPr/>
      </p:sp>
      <p:sp>
        <p:nvSpPr>
          <p:cNvPr id="4" name="Text Placeholder 3"/>
          <p:cNvSpPr>
            <a:spLocks noGrp="1"/>
          </p:cNvSpPr>
          <p:nvPr>
            <p:ph type="body" sz="half" idx="2"/>
          </p:nvPr>
        </p:nvSpPr>
        <p:spPr/>
        <p:txBody>
          <a:bodyPr/>
          <a:lstStyle/>
          <a:p>
            <a:r>
              <a:rPr lang="en-US" smtClean="0"/>
              <a:t>25 sponsoring points earned in July Qualify you for a 	Digital Photo Frame !! </a:t>
            </a:r>
            <a:endParaRPr lang="en-US" dirty="0"/>
          </a:p>
        </p:txBody>
      </p:sp>
      <p:pic>
        <p:nvPicPr>
          <p:cNvPr id="1026" name="Picture 2" descr="http://images.shaklee.com/shaklee/ShareTheEffect_DistInfoFlyer_July_Eng.jpg"/>
          <p:cNvPicPr>
            <a:picLocks noChangeAspect="1" noChangeArrowheads="1"/>
          </p:cNvPicPr>
          <p:nvPr/>
        </p:nvPicPr>
        <p:blipFill>
          <a:blip r:embed="rId2" cstate="print"/>
          <a:srcRect/>
          <a:stretch>
            <a:fillRect/>
          </a:stretch>
        </p:blipFill>
        <p:spPr bwMode="auto">
          <a:xfrm>
            <a:off x="152400" y="304800"/>
            <a:ext cx="8839200" cy="4352926"/>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2" name="Picture 10" descr="https://encrypted-tbn1.gstatic.com/images?q=tbn:ANd9GcRDPIN-ft-J7I_FGls4h2IsafJ7NONz1WSZ7qCAo485iLlMV7Lw"/>
          <p:cNvPicPr>
            <a:picLocks noChangeAspect="1" noChangeArrowheads="1"/>
          </p:cNvPicPr>
          <p:nvPr/>
        </p:nvPicPr>
        <p:blipFill>
          <a:blip r:embed="rId2" cstate="print"/>
          <a:srcRect/>
          <a:stretch>
            <a:fillRect/>
          </a:stretch>
        </p:blipFill>
        <p:spPr bwMode="auto">
          <a:xfrm>
            <a:off x="304800" y="1905000"/>
            <a:ext cx="3352800" cy="1828799"/>
          </a:xfrm>
          <a:prstGeom prst="rect">
            <a:avLst/>
          </a:prstGeom>
          <a:noFill/>
          <a:ln>
            <a:solidFill>
              <a:srgbClr val="FF0000"/>
            </a:solidFill>
          </a:ln>
        </p:spPr>
      </p:pic>
      <p:sp>
        <p:nvSpPr>
          <p:cNvPr id="3" name="Content Placeholder 2"/>
          <p:cNvSpPr>
            <a:spLocks noGrp="1"/>
          </p:cNvSpPr>
          <p:nvPr>
            <p:ph idx="1"/>
          </p:nvPr>
        </p:nvSpPr>
        <p:spPr>
          <a:xfrm>
            <a:off x="3657600" y="1752600"/>
            <a:ext cx="5486400" cy="2286000"/>
          </a:xfrm>
        </p:spPr>
        <p:txBody>
          <a:bodyPr>
            <a:normAutofit/>
          </a:bodyPr>
          <a:lstStyle/>
          <a:p>
            <a:pPr>
              <a:buNone/>
            </a:pPr>
            <a:r>
              <a:rPr lang="en-US" sz="2000" dirty="0" smtClean="0"/>
              <a:t>There are 2 specific goals we want to achieve in developing a solid Shaklee business. We have been discussing :</a:t>
            </a:r>
          </a:p>
          <a:p>
            <a:pPr marL="457200" indent="-457200">
              <a:buAutoNum type="arabicPeriod"/>
            </a:pPr>
            <a:r>
              <a:rPr lang="en-US" sz="2000" dirty="0" smtClean="0"/>
              <a:t>To develop a </a:t>
            </a:r>
            <a:r>
              <a:rPr lang="en-US" sz="2000" b="1" dirty="0" smtClean="0"/>
              <a:t>customer base </a:t>
            </a:r>
            <a:r>
              <a:rPr lang="en-US" sz="2000" dirty="0" smtClean="0"/>
              <a:t>of 20 to 30 members </a:t>
            </a:r>
          </a:p>
          <a:p>
            <a:pPr marL="457200" indent="-457200">
              <a:buAutoNum type="arabicPeriod"/>
            </a:pPr>
            <a:r>
              <a:rPr lang="en-US" sz="2000" dirty="0" smtClean="0"/>
              <a:t>To identify potential </a:t>
            </a:r>
            <a:r>
              <a:rPr lang="en-US" sz="2000" b="1" dirty="0" smtClean="0"/>
              <a:t>business partners</a:t>
            </a:r>
          </a:p>
          <a:p>
            <a:pPr marL="457200" indent="-457200">
              <a:buNone/>
            </a:pPr>
            <a:endParaRPr lang="en-US" sz="2400" dirty="0"/>
          </a:p>
        </p:txBody>
      </p:sp>
      <p:sp>
        <p:nvSpPr>
          <p:cNvPr id="2" name="Title 1"/>
          <p:cNvSpPr>
            <a:spLocks noGrp="1"/>
          </p:cNvSpPr>
          <p:nvPr>
            <p:ph type="title"/>
          </p:nvPr>
        </p:nvSpPr>
        <p:spPr>
          <a:xfrm>
            <a:off x="457200" y="228600"/>
            <a:ext cx="5257800" cy="1524000"/>
          </a:xfrm>
          <a:ln w="28575">
            <a:solidFill>
              <a:srgbClr val="FF0000"/>
            </a:solidFill>
          </a:ln>
        </p:spPr>
        <p:txBody>
          <a:bodyPr>
            <a:normAutofit/>
          </a:bodyPr>
          <a:lstStyle/>
          <a:p>
            <a:r>
              <a:rPr lang="en-US" sz="2800" dirty="0" smtClean="0"/>
              <a:t>Objectives for Session # 7 –</a:t>
            </a:r>
            <a:r>
              <a:rPr lang="en-US" sz="3200" dirty="0" smtClean="0"/>
              <a:t/>
            </a:r>
            <a:br>
              <a:rPr lang="en-US" sz="3200" dirty="0" smtClean="0"/>
            </a:br>
            <a:r>
              <a:rPr lang="en-US" sz="3200" dirty="0" smtClean="0"/>
              <a:t>Creating Your Business System</a:t>
            </a:r>
            <a:endParaRPr lang="en-US" sz="3200" dirty="0"/>
          </a:p>
        </p:txBody>
      </p:sp>
      <p:sp>
        <p:nvSpPr>
          <p:cNvPr id="4" name="Rectangle 3"/>
          <p:cNvSpPr/>
          <p:nvPr/>
        </p:nvSpPr>
        <p:spPr>
          <a:xfrm>
            <a:off x="514350" y="3886200"/>
            <a:ext cx="8115300" cy="2585323"/>
          </a:xfrm>
          <a:prstGeom prst="rect">
            <a:avLst/>
          </a:prstGeom>
          <a:ln>
            <a:solidFill>
              <a:schemeClr val="tx1">
                <a:lumMod val="50000"/>
                <a:lumOff val="50000"/>
              </a:schemeClr>
            </a:solidFill>
          </a:ln>
        </p:spPr>
        <p:txBody>
          <a:bodyPr wrap="square">
            <a:spAutoFit/>
          </a:bodyPr>
          <a:lstStyle/>
          <a:p>
            <a:pPr algn="ctr"/>
            <a:r>
              <a:rPr lang="en-US" sz="2400" dirty="0" smtClean="0"/>
              <a:t>This week, we discuss how to put all the skills and  information  we have been learning  into a SYSTEM..   		               	 </a:t>
            </a:r>
            <a:r>
              <a:rPr lang="en-US" sz="2800" b="1" dirty="0" smtClean="0">
                <a:solidFill>
                  <a:srgbClr val="C00000"/>
                </a:solidFill>
              </a:rPr>
              <a:t>A SYSTEM that duplicates.</a:t>
            </a:r>
          </a:p>
          <a:p>
            <a:endParaRPr lang="en-US" sz="1000" dirty="0" smtClean="0"/>
          </a:p>
          <a:p>
            <a:pPr>
              <a:buFont typeface="Arial" pitchFamily="34" charset="0"/>
              <a:buChar char="•"/>
            </a:pPr>
            <a:r>
              <a:rPr lang="en-US" sz="2400" dirty="0" smtClean="0"/>
              <a:t> To understand  the key components of your system</a:t>
            </a:r>
          </a:p>
          <a:p>
            <a:pPr>
              <a:buFont typeface="Arial" pitchFamily="34" charset="0"/>
              <a:buChar char="•"/>
            </a:pPr>
            <a:r>
              <a:rPr lang="en-US" sz="2400" dirty="0" smtClean="0"/>
              <a:t> To learn how to utilize 3-way calls in  developing customers, 	 distributors and business partners 			</a:t>
            </a:r>
            <a:r>
              <a:rPr lang="en-US" sz="2400" dirty="0" err="1" smtClean="0"/>
              <a:t>lisa</a:t>
            </a:r>
            <a:endParaRPr lang="en-US" sz="2800" dirty="0"/>
          </a:p>
        </p:txBody>
      </p:sp>
      <p:pic>
        <p:nvPicPr>
          <p:cNvPr id="28680" name="Picture 8" descr="Jackie F's Caribbean Vacation Pictures photo"/>
          <p:cNvPicPr>
            <a:picLocks noChangeAspect="1" noChangeArrowheads="1"/>
          </p:cNvPicPr>
          <p:nvPr/>
        </p:nvPicPr>
        <p:blipFill>
          <a:blip r:embed="rId3" cstate="print"/>
          <a:srcRect/>
          <a:stretch>
            <a:fillRect/>
          </a:stretch>
        </p:blipFill>
        <p:spPr bwMode="auto">
          <a:xfrm>
            <a:off x="6172200" y="228599"/>
            <a:ext cx="2590800" cy="1295401"/>
          </a:xfrm>
          <a:prstGeom prst="rect">
            <a:avLst/>
          </a:prstGeom>
          <a:noFill/>
          <a:ln>
            <a:solidFill>
              <a:srgbClr val="FF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encrypted-tbn2.gstatic.com/images?q=tbn:ANd9GcRDBKoj5LfkVVvIww22PiO-I-8RxkfnP0TWAqN06lWoxvSQdqMM"/>
          <p:cNvPicPr>
            <a:picLocks noChangeAspect="1" noChangeArrowheads="1"/>
          </p:cNvPicPr>
          <p:nvPr/>
        </p:nvPicPr>
        <p:blipFill>
          <a:blip r:embed="rId2" cstate="print"/>
          <a:srcRect/>
          <a:stretch>
            <a:fillRect/>
          </a:stretch>
        </p:blipFill>
        <p:spPr bwMode="auto">
          <a:xfrm>
            <a:off x="0" y="0"/>
            <a:ext cx="9206433" cy="6858000"/>
          </a:xfrm>
          <a:prstGeom prst="rect">
            <a:avLst/>
          </a:prstGeom>
          <a:noFill/>
        </p:spPr>
      </p:pic>
      <p:sp>
        <p:nvSpPr>
          <p:cNvPr id="3" name="Content Placeholder 2"/>
          <p:cNvSpPr>
            <a:spLocks noGrp="1"/>
          </p:cNvSpPr>
          <p:nvPr>
            <p:ph idx="1"/>
          </p:nvPr>
        </p:nvSpPr>
        <p:spPr>
          <a:xfrm>
            <a:off x="1066800" y="1600200"/>
            <a:ext cx="7467600" cy="2285999"/>
          </a:xfrm>
          <a:solidFill>
            <a:schemeClr val="bg1"/>
          </a:solidFill>
        </p:spPr>
        <p:txBody>
          <a:bodyPr>
            <a:normAutofit/>
          </a:bodyPr>
          <a:lstStyle/>
          <a:p>
            <a:pPr algn="ctr" fontAlgn="base">
              <a:buNone/>
            </a:pPr>
            <a:r>
              <a:rPr lang="en-US" dirty="0" smtClean="0"/>
              <a:t>If you can build one Director on purpose…</a:t>
            </a:r>
          </a:p>
          <a:p>
            <a:pPr algn="ctr" fontAlgn="base">
              <a:buNone/>
            </a:pPr>
            <a:r>
              <a:rPr lang="en-US" dirty="0" smtClean="0"/>
              <a:t>        You can build a hundred.” </a:t>
            </a:r>
          </a:p>
          <a:p>
            <a:pPr algn="ctr" fontAlgn="base">
              <a:buNone/>
            </a:pPr>
            <a:r>
              <a:rPr lang="en-US" dirty="0" smtClean="0"/>
              <a:t>					 			</a:t>
            </a:r>
            <a:r>
              <a:rPr lang="en-US" sz="2800" dirty="0" smtClean="0"/>
              <a:t>Master Coordinator Dan Henderson</a:t>
            </a:r>
          </a:p>
          <a:p>
            <a:pPr algn="ctr" fontAlgn="base">
              <a:buNone/>
            </a:pPr>
            <a:endParaRPr lang="en-US" sz="2800" dirty="0" smtClean="0"/>
          </a:p>
          <a:p>
            <a:endParaRPr lang="en-US" dirty="0"/>
          </a:p>
        </p:txBody>
      </p:sp>
      <p:sp>
        <p:nvSpPr>
          <p:cNvPr id="5" name="TextBox 4"/>
          <p:cNvSpPr txBox="1"/>
          <p:nvPr/>
        </p:nvSpPr>
        <p:spPr>
          <a:xfrm>
            <a:off x="1295400" y="4343400"/>
            <a:ext cx="6553200" cy="584775"/>
          </a:xfrm>
          <a:prstGeom prst="rect">
            <a:avLst/>
          </a:prstGeom>
          <a:solidFill>
            <a:schemeClr val="bg1"/>
          </a:solidFill>
        </p:spPr>
        <p:txBody>
          <a:bodyPr wrap="square" rtlCol="0">
            <a:spAutoFit/>
          </a:bodyPr>
          <a:lstStyle/>
          <a:p>
            <a:pPr algn="ctr"/>
            <a:r>
              <a:rPr lang="en-US" sz="3200" dirty="0" smtClean="0"/>
              <a:t>When you have a system.   </a:t>
            </a:r>
            <a:r>
              <a:rPr lang="en-US" sz="2000" dirty="0" err="1" smtClean="0"/>
              <a:t>lisa</a:t>
            </a:r>
            <a:r>
              <a:rPr lang="en-US" sz="2000" dirty="0" smtClean="0"/>
              <a:t>   </a:t>
            </a:r>
            <a:endParaRPr 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blog.driventoexcel.com/blog.driventoexcel.com/html/wp-content/uploads/2012/11/educator.png"/>
          <p:cNvPicPr>
            <a:picLocks noChangeAspect="1" noChangeArrowheads="1"/>
          </p:cNvPicPr>
          <p:nvPr/>
        </p:nvPicPr>
        <p:blipFill>
          <a:blip r:embed="rId2" cstate="print"/>
          <a:srcRect/>
          <a:stretch>
            <a:fillRect/>
          </a:stretch>
        </p:blipFill>
        <p:spPr bwMode="auto">
          <a:xfrm>
            <a:off x="7010400" y="2971800"/>
            <a:ext cx="1933575" cy="2286000"/>
          </a:xfrm>
          <a:prstGeom prst="rect">
            <a:avLst/>
          </a:prstGeom>
          <a:noFill/>
        </p:spPr>
      </p:pic>
      <p:sp>
        <p:nvSpPr>
          <p:cNvPr id="2" name="Title 1"/>
          <p:cNvSpPr>
            <a:spLocks noGrp="1"/>
          </p:cNvSpPr>
          <p:nvPr>
            <p:ph type="title"/>
          </p:nvPr>
        </p:nvSpPr>
        <p:spPr>
          <a:xfrm>
            <a:off x="457200" y="274638"/>
            <a:ext cx="7086600" cy="792162"/>
          </a:xfrm>
          <a:ln>
            <a:solidFill>
              <a:srgbClr val="C00000"/>
            </a:solidFill>
          </a:ln>
        </p:spPr>
        <p:txBody>
          <a:bodyPr>
            <a:normAutofit/>
          </a:bodyPr>
          <a:lstStyle/>
          <a:p>
            <a:r>
              <a:rPr lang="en-US" sz="3200" dirty="0" smtClean="0"/>
              <a:t>  Key Components  of A Business System </a:t>
            </a:r>
            <a:endParaRPr lang="en-US" sz="3200" dirty="0"/>
          </a:p>
        </p:txBody>
      </p:sp>
      <p:sp>
        <p:nvSpPr>
          <p:cNvPr id="3" name="Content Placeholder 2"/>
          <p:cNvSpPr>
            <a:spLocks noGrp="1"/>
          </p:cNvSpPr>
          <p:nvPr>
            <p:ph idx="1"/>
          </p:nvPr>
        </p:nvSpPr>
        <p:spPr>
          <a:xfrm>
            <a:off x="457200" y="1219200"/>
            <a:ext cx="7086600" cy="5257800"/>
          </a:xfrm>
          <a:ln>
            <a:solidFill>
              <a:schemeClr val="bg1"/>
            </a:solidFill>
          </a:ln>
        </p:spPr>
        <p:txBody>
          <a:bodyPr>
            <a:normAutofit lnSpcReduction="10000"/>
          </a:bodyPr>
          <a:lstStyle/>
          <a:p>
            <a:r>
              <a:rPr lang="en-US" sz="2400" dirty="0" smtClean="0"/>
              <a:t>How to meet new people …. on a regular basis.. So you want to ask yourself .. How are you going to do that?</a:t>
            </a:r>
          </a:p>
          <a:p>
            <a:pPr>
              <a:buNone/>
            </a:pPr>
            <a:endParaRPr lang="en-US" sz="2400" dirty="0" smtClean="0"/>
          </a:p>
          <a:p>
            <a:r>
              <a:rPr lang="en-US" sz="2400" dirty="0" smtClean="0"/>
              <a:t>How  to educate  customers about wellness, prevention and Shaklee products  (  what resources will you  use , what links, etc? )  </a:t>
            </a:r>
          </a:p>
          <a:p>
            <a:pPr>
              <a:buNone/>
            </a:pPr>
            <a:endParaRPr lang="en-US" sz="2400" dirty="0" smtClean="0"/>
          </a:p>
          <a:p>
            <a:r>
              <a:rPr lang="en-US" sz="2400" dirty="0" smtClean="0"/>
              <a:t>How to introduce people to information on home businesses and  identify business partners. ( How will you do that? )</a:t>
            </a:r>
          </a:p>
          <a:p>
            <a:pPr>
              <a:buNone/>
            </a:pPr>
            <a:endParaRPr lang="en-US" sz="2400" dirty="0" smtClean="0"/>
          </a:p>
          <a:p>
            <a:r>
              <a:rPr lang="en-US" sz="2400" dirty="0" smtClean="0"/>
              <a:t>How to train business partners and		 create a sense of team.			</a:t>
            </a:r>
            <a:r>
              <a:rPr lang="en-US" sz="2400" dirty="0" err="1" smtClean="0"/>
              <a:t>katie</a:t>
            </a:r>
            <a:endParaRPr lang="en-US" sz="2400" dirty="0" smtClean="0"/>
          </a:p>
          <a:p>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609600"/>
            <a:ext cx="6019800" cy="868362"/>
          </a:xfrm>
          <a:ln>
            <a:solidFill>
              <a:schemeClr val="accent6">
                <a:lumMod val="75000"/>
              </a:schemeClr>
            </a:solidFill>
          </a:ln>
        </p:spPr>
        <p:txBody>
          <a:bodyPr>
            <a:normAutofit fontScale="90000"/>
          </a:bodyPr>
          <a:lstStyle/>
          <a:p>
            <a:r>
              <a:rPr lang="en-US" sz="3200" dirty="0" smtClean="0"/>
              <a:t>Your Working Folder/ Business Binder</a:t>
            </a:r>
            <a:endParaRPr lang="en-US" sz="3200" dirty="0"/>
          </a:p>
        </p:txBody>
      </p:sp>
      <p:sp>
        <p:nvSpPr>
          <p:cNvPr id="3" name="Content Placeholder 2"/>
          <p:cNvSpPr>
            <a:spLocks noGrp="1"/>
          </p:cNvSpPr>
          <p:nvPr>
            <p:ph idx="1"/>
          </p:nvPr>
        </p:nvSpPr>
        <p:spPr>
          <a:xfrm>
            <a:off x="457200" y="2057400"/>
            <a:ext cx="8229600" cy="4525963"/>
          </a:xfrm>
        </p:spPr>
        <p:txBody>
          <a:bodyPr>
            <a:normAutofit/>
          </a:bodyPr>
          <a:lstStyle/>
          <a:p>
            <a:pPr>
              <a:buNone/>
            </a:pPr>
            <a:r>
              <a:rPr lang="en-US" sz="2400" dirty="0" smtClean="0"/>
              <a:t>Your most useful tool for working your system… is  your Working Folder or 3-Ring Working Binder … </a:t>
            </a:r>
          </a:p>
          <a:p>
            <a:pPr>
              <a:buNone/>
            </a:pPr>
            <a:r>
              <a:rPr lang="en-US" sz="2400" dirty="0" smtClean="0"/>
              <a:t>there your goals are in front of you every time you open it, </a:t>
            </a:r>
          </a:p>
          <a:p>
            <a:pPr>
              <a:buNone/>
            </a:pPr>
            <a:r>
              <a:rPr lang="en-US" sz="2400" dirty="0" smtClean="0"/>
              <a:t>And your contact info, </a:t>
            </a:r>
          </a:p>
          <a:p>
            <a:pPr>
              <a:buNone/>
            </a:pPr>
            <a:r>
              <a:rPr lang="en-US" sz="2400" dirty="0" smtClean="0"/>
              <a:t>your weekly plan of activities and calls ,</a:t>
            </a:r>
          </a:p>
          <a:p>
            <a:pPr>
              <a:buNone/>
            </a:pPr>
            <a:r>
              <a:rPr lang="en-US" sz="2400" dirty="0" smtClean="0"/>
              <a:t> calendar for scheduling appointments and events,  essential documents, etc…  </a:t>
            </a:r>
          </a:p>
          <a:p>
            <a:pPr>
              <a:buNone/>
            </a:pPr>
            <a:r>
              <a:rPr lang="en-US" sz="2400" dirty="0" smtClean="0"/>
              <a:t>The binder is for  more than just simple follow up   … It is your working business tool… ( and not a paperweight  ) see session 16of Skilling Up Semester 2014			</a:t>
            </a:r>
            <a:r>
              <a:rPr lang="en-US" sz="2400" dirty="0" err="1" smtClean="0"/>
              <a:t>lisa</a:t>
            </a:r>
            <a:endParaRPr lang="en-US" sz="2400" dirty="0" smtClean="0"/>
          </a:p>
          <a:p>
            <a:endParaRPr lang="en-US" sz="2800" dirty="0"/>
          </a:p>
        </p:txBody>
      </p:sp>
      <p:pic>
        <p:nvPicPr>
          <p:cNvPr id="32770" name="Picture 2" descr="http://www.clker.com/cliparts/3/4/e/f/11949844602032499032folder_juliane_krug_01.svg.med.png"/>
          <p:cNvPicPr>
            <a:picLocks noChangeAspect="1" noChangeArrowheads="1"/>
          </p:cNvPicPr>
          <p:nvPr/>
        </p:nvPicPr>
        <p:blipFill>
          <a:blip r:embed="rId2" cstate="print"/>
          <a:srcRect/>
          <a:stretch>
            <a:fillRect/>
          </a:stretch>
        </p:blipFill>
        <p:spPr bwMode="auto">
          <a:xfrm>
            <a:off x="0" y="-304799"/>
            <a:ext cx="2667000" cy="260477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t>Katie’s Traveling Work Bag</a:t>
            </a:r>
            <a:endParaRPr lang="en-US" sz="3200" dirty="0"/>
          </a:p>
        </p:txBody>
      </p:sp>
      <p:pic>
        <p:nvPicPr>
          <p:cNvPr id="1026" name="Picture 2"/>
          <p:cNvPicPr>
            <a:picLocks noGrp="1" noChangeAspect="1" noChangeArrowheads="1"/>
          </p:cNvPicPr>
          <p:nvPr>
            <p:ph idx="1"/>
          </p:nvPr>
        </p:nvPicPr>
        <p:blipFill>
          <a:blip r:embed="rId2" cstate="print"/>
          <a:stretch>
            <a:fillRect/>
          </a:stretch>
        </p:blipFill>
        <p:spPr bwMode="auto">
          <a:xfrm rot="5400000">
            <a:off x="677516" y="3056286"/>
            <a:ext cx="3088216" cy="3833647"/>
          </a:xfrm>
          <a:prstGeom prst="rect">
            <a:avLst/>
          </a:prstGeom>
          <a:noFill/>
          <a:ln w="9525">
            <a:noFill/>
            <a:miter lim="800000"/>
            <a:headEnd/>
            <a:tailEnd/>
          </a:ln>
          <a:effectLst/>
        </p:spPr>
      </p:pic>
      <p:sp>
        <p:nvSpPr>
          <p:cNvPr id="4" name="TextBox 3"/>
          <p:cNvSpPr txBox="1"/>
          <p:nvPr/>
        </p:nvSpPr>
        <p:spPr>
          <a:xfrm>
            <a:off x="533400" y="1143000"/>
            <a:ext cx="8077200" cy="1938992"/>
          </a:xfrm>
          <a:prstGeom prst="rect">
            <a:avLst/>
          </a:prstGeom>
          <a:noFill/>
        </p:spPr>
        <p:txBody>
          <a:bodyPr wrap="square" rtlCol="0">
            <a:spAutoFit/>
          </a:bodyPr>
          <a:lstStyle/>
          <a:p>
            <a:pPr>
              <a:buFont typeface="Arial" pitchFamily="34" charset="0"/>
              <a:buChar char="•"/>
            </a:pPr>
            <a:r>
              <a:rPr lang="en-US" sz="2400" dirty="0" smtClean="0"/>
              <a:t>  The working folder plus product guides, brochures, CD’, office supplies, welcome packets to send to new members, </a:t>
            </a:r>
          </a:p>
          <a:p>
            <a:pPr>
              <a:buFont typeface="Arial" pitchFamily="34" charset="0"/>
              <a:buChar char="•"/>
            </a:pPr>
            <a:r>
              <a:rPr lang="en-US" sz="2400" dirty="0" smtClean="0"/>
              <a:t> Multiple copies of most popular product information sheets ready to mail  with thank you notes after an order. ( or email ) </a:t>
            </a:r>
          </a:p>
          <a:p>
            <a:pPr>
              <a:buFont typeface="Arial" pitchFamily="34" charset="0"/>
              <a:buChar char="•"/>
            </a:pPr>
            <a:r>
              <a:rPr lang="en-US" sz="2400" dirty="0" smtClean="0"/>
              <a:t> Price sheets  </a:t>
            </a: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Katie’s Filing System </a:t>
            </a:r>
            <a:endParaRPr lang="en-US" dirty="0"/>
          </a:p>
        </p:txBody>
      </p:sp>
      <p:sp>
        <p:nvSpPr>
          <p:cNvPr id="3" name="Content Placeholder 2"/>
          <p:cNvSpPr>
            <a:spLocks noGrp="1"/>
          </p:cNvSpPr>
          <p:nvPr>
            <p:ph idx="1"/>
          </p:nvPr>
        </p:nvSpPr>
        <p:spPr>
          <a:xfrm>
            <a:off x="457200" y="1066800"/>
            <a:ext cx="8229600" cy="2362201"/>
          </a:xfrm>
        </p:spPr>
        <p:txBody>
          <a:bodyPr>
            <a:normAutofit/>
          </a:bodyPr>
          <a:lstStyle/>
          <a:p>
            <a:r>
              <a:rPr lang="en-US" sz="2400" dirty="0" smtClean="0"/>
              <a:t>File folders contain product information sheets in categories</a:t>
            </a:r>
          </a:p>
          <a:p>
            <a:pPr>
              <a:buNone/>
            </a:pPr>
            <a:r>
              <a:rPr lang="en-US" sz="2400" dirty="0" smtClean="0"/>
              <a:t>Ex – Shaklee 180, </a:t>
            </a:r>
            <a:r>
              <a:rPr lang="en-US" sz="2400" dirty="0" err="1" smtClean="0"/>
              <a:t>Enfuselle</a:t>
            </a:r>
            <a:r>
              <a:rPr lang="en-US" sz="2400" dirty="0" smtClean="0"/>
              <a:t>, Pregnancy, Allergies, women’s Health, Children’s Health etc  ( same folders as set up in computer ) </a:t>
            </a:r>
          </a:p>
          <a:p>
            <a:pPr>
              <a:buNone/>
            </a:pPr>
            <a:endParaRPr lang="en-US" sz="2400" dirty="0"/>
          </a:p>
        </p:txBody>
      </p:sp>
      <p:pic>
        <p:nvPicPr>
          <p:cNvPr id="2050" name="Picture 2"/>
          <p:cNvPicPr>
            <a:picLocks noChangeAspect="1" noChangeArrowheads="1"/>
          </p:cNvPicPr>
          <p:nvPr/>
        </p:nvPicPr>
        <p:blipFill>
          <a:blip r:embed="rId2" cstate="print"/>
          <a:srcRect/>
          <a:stretch>
            <a:fillRect/>
          </a:stretch>
        </p:blipFill>
        <p:spPr bwMode="auto">
          <a:xfrm rot="5400000">
            <a:off x="18230191" y="-5696609"/>
            <a:ext cx="9982176" cy="13450642"/>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rot="5400000">
            <a:off x="1915414" y="2982215"/>
            <a:ext cx="3230367" cy="3911604"/>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encrypted-tbn0.gstatic.com/images?q=tbn:ANd9GcQ7UbwycOAfluXf0gU2CqAxdfzFhgqeRTClhE7lhOg0U-G3BvqW"/>
          <p:cNvPicPr>
            <a:picLocks noChangeAspect="1" noChangeArrowheads="1"/>
          </p:cNvPicPr>
          <p:nvPr/>
        </p:nvPicPr>
        <p:blipFill>
          <a:blip r:embed="rId2" cstate="print"/>
          <a:srcRect/>
          <a:stretch>
            <a:fillRect/>
          </a:stretch>
        </p:blipFill>
        <p:spPr bwMode="auto">
          <a:xfrm>
            <a:off x="6477000" y="1143000"/>
            <a:ext cx="2667000" cy="2286000"/>
          </a:xfrm>
          <a:prstGeom prst="rect">
            <a:avLst/>
          </a:prstGeom>
          <a:noFill/>
        </p:spPr>
      </p:pic>
      <p:sp>
        <p:nvSpPr>
          <p:cNvPr id="2" name="Title 1"/>
          <p:cNvSpPr>
            <a:spLocks noGrp="1"/>
          </p:cNvSpPr>
          <p:nvPr>
            <p:ph type="title"/>
          </p:nvPr>
        </p:nvSpPr>
        <p:spPr>
          <a:xfrm>
            <a:off x="952500" y="304800"/>
            <a:ext cx="7239000" cy="1096962"/>
          </a:xfrm>
          <a:ln>
            <a:solidFill>
              <a:schemeClr val="tx2">
                <a:lumMod val="60000"/>
                <a:lumOff val="40000"/>
              </a:schemeClr>
            </a:solidFill>
          </a:ln>
        </p:spPr>
        <p:txBody>
          <a:bodyPr>
            <a:normAutofit/>
          </a:bodyPr>
          <a:lstStyle/>
          <a:p>
            <a:r>
              <a:rPr lang="en-US" sz="3200" dirty="0" smtClean="0"/>
              <a:t>Part 1 of Your System</a:t>
            </a:r>
            <a:br>
              <a:rPr lang="en-US" sz="3200" dirty="0" smtClean="0"/>
            </a:br>
            <a:r>
              <a:rPr lang="en-US" sz="3200" dirty="0" smtClean="0"/>
              <a:t> Meeting New People On A Regular Basis </a:t>
            </a:r>
            <a:endParaRPr lang="en-US" sz="3200" dirty="0"/>
          </a:p>
        </p:txBody>
      </p:sp>
      <p:sp>
        <p:nvSpPr>
          <p:cNvPr id="3" name="Content Placeholder 2"/>
          <p:cNvSpPr>
            <a:spLocks noGrp="1"/>
          </p:cNvSpPr>
          <p:nvPr>
            <p:ph idx="1"/>
          </p:nvPr>
        </p:nvSpPr>
        <p:spPr>
          <a:xfrm>
            <a:off x="838200" y="1752600"/>
            <a:ext cx="7848600" cy="4830763"/>
          </a:xfrm>
        </p:spPr>
        <p:txBody>
          <a:bodyPr>
            <a:normAutofit lnSpcReduction="10000"/>
          </a:bodyPr>
          <a:lstStyle/>
          <a:p>
            <a:r>
              <a:rPr lang="en-US" sz="2400" dirty="0" smtClean="0"/>
              <a:t>Offer incentives and rewards for  referrals</a:t>
            </a:r>
          </a:p>
          <a:p>
            <a:pPr marL="1258888" indent="-1258888">
              <a:buNone/>
            </a:pPr>
            <a:r>
              <a:rPr lang="en-US" sz="2400" dirty="0" smtClean="0"/>
              <a:t>	Get involved in groups in our		 neighborhoods  and communities</a:t>
            </a:r>
          </a:p>
          <a:p>
            <a:pPr marL="1258888" indent="-1258888">
              <a:buNone/>
            </a:pPr>
            <a:r>
              <a:rPr lang="en-US" sz="2400" dirty="0" smtClean="0"/>
              <a:t>	( networking groups, MOPS. Etc )</a:t>
            </a:r>
          </a:p>
          <a:p>
            <a:pPr marL="1258888" indent="-1258888">
              <a:buNone/>
            </a:pPr>
            <a:endParaRPr lang="en-US" sz="2400" dirty="0" smtClean="0"/>
          </a:p>
          <a:p>
            <a:r>
              <a:rPr lang="en-US" sz="2400" dirty="0" smtClean="0"/>
              <a:t>Join groups on </a:t>
            </a:r>
            <a:r>
              <a:rPr lang="en-US" sz="2400" dirty="0" err="1" smtClean="0"/>
              <a:t>FaceBook</a:t>
            </a:r>
            <a:r>
              <a:rPr lang="en-US" sz="2400" dirty="0" smtClean="0"/>
              <a:t> with common interests.</a:t>
            </a:r>
          </a:p>
          <a:p>
            <a:r>
              <a:rPr lang="en-US" sz="2400" dirty="0" smtClean="0"/>
              <a:t>Schedule 2 to 3 in-home events a month</a:t>
            </a:r>
          </a:p>
          <a:p>
            <a:r>
              <a:rPr lang="en-US" sz="2400" dirty="0" smtClean="0"/>
              <a:t>Schedule </a:t>
            </a:r>
            <a:r>
              <a:rPr lang="en-US" sz="2400" dirty="0" err="1" smtClean="0"/>
              <a:t>FaceBook</a:t>
            </a:r>
            <a:r>
              <a:rPr lang="en-US" sz="2400" dirty="0" smtClean="0"/>
              <a:t> events</a:t>
            </a:r>
          </a:p>
          <a:p>
            <a:pPr>
              <a:buNone/>
            </a:pPr>
            <a:endParaRPr lang="en-US" sz="2400" dirty="0" smtClean="0"/>
          </a:p>
          <a:p>
            <a:r>
              <a:rPr lang="en-US" sz="2400" dirty="0" smtClean="0"/>
              <a:t>Most important – listen .. Ask questions… “Tell me about”</a:t>
            </a:r>
          </a:p>
          <a:p>
            <a:r>
              <a:rPr lang="en-US" sz="2400" dirty="0" smtClean="0"/>
              <a:t>Post on </a:t>
            </a:r>
            <a:r>
              <a:rPr lang="en-US" sz="2400" dirty="0" err="1" smtClean="0"/>
              <a:t>FaceBook</a:t>
            </a:r>
            <a:r>
              <a:rPr lang="en-US" sz="2400" dirty="0" smtClean="0"/>
              <a:t> occasionally  living your life as you are using Shaklee products  ( photo of Katie’s post )   </a:t>
            </a:r>
            <a:r>
              <a:rPr lang="en-US" sz="2400" dirty="0" err="1" smtClean="0"/>
              <a:t>katie</a:t>
            </a:r>
            <a:endParaRPr lang="en-US" sz="2400" dirty="0"/>
          </a:p>
        </p:txBody>
      </p:sp>
      <p:pic>
        <p:nvPicPr>
          <p:cNvPr id="29700" name="Picture 4" descr="http://iteachsewing.com/images-asg/buttonNG.gif"/>
          <p:cNvPicPr>
            <a:picLocks noChangeAspect="1" noChangeArrowheads="1"/>
          </p:cNvPicPr>
          <p:nvPr/>
        </p:nvPicPr>
        <p:blipFill>
          <a:blip r:embed="rId3" cstate="print"/>
          <a:srcRect/>
          <a:stretch>
            <a:fillRect/>
          </a:stretch>
        </p:blipFill>
        <p:spPr bwMode="auto">
          <a:xfrm>
            <a:off x="304800" y="2278842"/>
            <a:ext cx="1600201" cy="1150158"/>
          </a:xfrm>
          <a:prstGeom prst="rect">
            <a:avLst/>
          </a:prstGeom>
          <a:noFill/>
        </p:spPr>
      </p:pic>
      <p:pic>
        <p:nvPicPr>
          <p:cNvPr id="29702" name="Picture 6" descr="https://encrypted-tbn1.gstatic.com/images?q=tbn:ANd9GcQqzhYLIa0E4y6WQF_iXHCYtv2kGfKTG8XMQ08tfbLXiaYA3Cw3vk48zd_a"/>
          <p:cNvPicPr>
            <a:picLocks noChangeAspect="1" noChangeArrowheads="1"/>
          </p:cNvPicPr>
          <p:nvPr/>
        </p:nvPicPr>
        <p:blipFill>
          <a:blip r:embed="rId4" cstate="print"/>
          <a:srcRect/>
          <a:stretch>
            <a:fillRect/>
          </a:stretch>
        </p:blipFill>
        <p:spPr bwMode="auto">
          <a:xfrm>
            <a:off x="6553200" y="4130040"/>
            <a:ext cx="1828800" cy="97536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smtClean="0"/>
              <a:t>FaceBook</a:t>
            </a:r>
            <a:r>
              <a:rPr lang="en-US" sz="2800" dirty="0" smtClean="0"/>
              <a:t> Postings Create Interest  and Awareness</a:t>
            </a:r>
            <a:endParaRPr lang="en-US" sz="2800" dirty="0"/>
          </a:p>
        </p:txBody>
      </p:sp>
      <p:sp>
        <p:nvSpPr>
          <p:cNvPr id="3" name="Content Placeholder 2"/>
          <p:cNvSpPr>
            <a:spLocks noGrp="1"/>
          </p:cNvSpPr>
          <p:nvPr>
            <p:ph idx="1"/>
          </p:nvPr>
        </p:nvSpPr>
        <p:spPr>
          <a:xfrm>
            <a:off x="457200" y="1600200"/>
            <a:ext cx="3276600" cy="4525963"/>
          </a:xfrm>
        </p:spPr>
        <p:txBody>
          <a:bodyPr>
            <a:normAutofit/>
          </a:bodyPr>
          <a:lstStyle/>
          <a:p>
            <a:pPr>
              <a:buNone/>
            </a:pPr>
            <a:r>
              <a:rPr lang="en-US" sz="2400" dirty="0" smtClean="0"/>
              <a:t>Really need these for energy after a certain cute someone kept me up all night </a:t>
            </a:r>
          </a:p>
          <a:p>
            <a:pPr>
              <a:buNone/>
            </a:pPr>
            <a:r>
              <a:rPr lang="en-US" sz="2400" dirty="0" smtClean="0">
                <a:hlinkClick r:id="rId2"/>
              </a:rPr>
              <a:t>#</a:t>
            </a:r>
            <a:r>
              <a:rPr lang="en-US" sz="2400" dirty="0" err="1" smtClean="0">
                <a:hlinkClick r:id="rId2"/>
              </a:rPr>
              <a:t>goodthinghescute</a:t>
            </a:r>
            <a:r>
              <a:rPr lang="en-US" sz="2400" dirty="0" smtClean="0"/>
              <a:t> </a:t>
            </a:r>
            <a:r>
              <a:rPr lang="en-US" sz="2400" dirty="0" smtClean="0">
                <a:hlinkClick r:id="rId3"/>
              </a:rPr>
              <a:t>#</a:t>
            </a:r>
            <a:r>
              <a:rPr lang="en-US" sz="2400" dirty="0" err="1" smtClean="0">
                <a:hlinkClick r:id="rId3"/>
              </a:rPr>
              <a:t>bvitaminshelpme</a:t>
            </a:r>
            <a:r>
              <a:rPr lang="en-US" sz="2400" dirty="0" smtClean="0"/>
              <a:t> </a:t>
            </a:r>
            <a:r>
              <a:rPr lang="en-US" sz="2400" dirty="0" smtClean="0">
                <a:hlinkClick r:id="rId4"/>
              </a:rPr>
              <a:t>#</a:t>
            </a:r>
            <a:r>
              <a:rPr lang="en-US" sz="2400" dirty="0" err="1" smtClean="0">
                <a:hlinkClick r:id="rId4"/>
              </a:rPr>
              <a:t>shakleemoms</a:t>
            </a:r>
            <a:endParaRPr lang="en-US" sz="2400" dirty="0" smtClean="0"/>
          </a:p>
          <a:p>
            <a:pPr>
              <a:buNone/>
            </a:pPr>
            <a:endParaRPr lang="en-US" sz="2400" dirty="0" smtClean="0"/>
          </a:p>
          <a:p>
            <a:pPr>
              <a:buNone/>
            </a:pPr>
            <a:endParaRPr lang="en-US" sz="2400" dirty="0" smtClean="0"/>
          </a:p>
          <a:p>
            <a:pPr>
              <a:buNone/>
            </a:pPr>
            <a:r>
              <a:rPr lang="en-US" sz="2400" dirty="0" err="1" smtClean="0"/>
              <a:t>katie</a:t>
            </a:r>
            <a:endParaRPr lang="en-US" sz="2400" dirty="0" smtClean="0"/>
          </a:p>
          <a:p>
            <a:endParaRPr lang="en-US" sz="2400" dirty="0"/>
          </a:p>
        </p:txBody>
      </p:sp>
      <p:pic>
        <p:nvPicPr>
          <p:cNvPr id="1026" name="Picture 2" descr="Photo: Really need these for energy after a certain cute someone kept me up all night #goodthinghescute #bvitaminshelpme #shakleemoms"/>
          <p:cNvPicPr>
            <a:picLocks noChangeAspect="1" noChangeArrowheads="1"/>
          </p:cNvPicPr>
          <p:nvPr/>
        </p:nvPicPr>
        <p:blipFill>
          <a:blip r:embed="rId5" cstate="print"/>
          <a:srcRect/>
          <a:stretch>
            <a:fillRect/>
          </a:stretch>
        </p:blipFill>
        <p:spPr bwMode="auto">
          <a:xfrm>
            <a:off x="3657600" y="1447800"/>
            <a:ext cx="5181600" cy="502920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620000" cy="1143000"/>
          </a:xfrm>
          <a:ln>
            <a:solidFill>
              <a:schemeClr val="tx2">
                <a:lumMod val="60000"/>
                <a:lumOff val="40000"/>
              </a:schemeClr>
            </a:solidFill>
          </a:ln>
        </p:spPr>
        <p:txBody>
          <a:bodyPr>
            <a:normAutofit fontScale="90000"/>
          </a:bodyPr>
          <a:lstStyle/>
          <a:p>
            <a:r>
              <a:rPr lang="en-US" sz="3600" dirty="0" smtClean="0"/>
              <a:t>Member Care and Customer Service is Your Greatest Asset in Meeting New People</a:t>
            </a:r>
            <a:endParaRPr lang="en-US" sz="3600" dirty="0"/>
          </a:p>
        </p:txBody>
      </p:sp>
      <p:sp>
        <p:nvSpPr>
          <p:cNvPr id="3" name="Content Placeholder 2"/>
          <p:cNvSpPr>
            <a:spLocks noGrp="1"/>
          </p:cNvSpPr>
          <p:nvPr>
            <p:ph idx="1"/>
          </p:nvPr>
        </p:nvSpPr>
        <p:spPr>
          <a:xfrm>
            <a:off x="457200" y="1752600"/>
            <a:ext cx="8229600" cy="4800600"/>
          </a:xfrm>
        </p:spPr>
        <p:txBody>
          <a:bodyPr>
            <a:normAutofit/>
          </a:bodyPr>
          <a:lstStyle/>
          <a:p>
            <a:r>
              <a:rPr lang="en-US" sz="2400" dirty="0" smtClean="0"/>
              <a:t>Your members will give you referrals when you have built a strong relationship with them ..</a:t>
            </a:r>
          </a:p>
          <a:p>
            <a:r>
              <a:rPr lang="en-US" sz="2400" dirty="0" smtClean="0"/>
              <a:t>They will then trust you to take as good a care of their friends as you service them.</a:t>
            </a:r>
          </a:p>
          <a:p>
            <a:r>
              <a:rPr lang="en-US" sz="2400" dirty="0" smtClean="0"/>
              <a:t>The more success they have with the products, the more likely they are to want to refer others.</a:t>
            </a:r>
          </a:p>
          <a:p>
            <a:r>
              <a:rPr lang="en-US" sz="2400" dirty="0" smtClean="0"/>
              <a:t>The more educated they are about the products , the more likely they are to have people come to mind who could benefit from them</a:t>
            </a:r>
          </a:p>
          <a:p>
            <a:r>
              <a:rPr lang="en-US" sz="2400" dirty="0" smtClean="0"/>
              <a:t>Good member care leads to more members AND </a:t>
            </a:r>
            <a:r>
              <a:rPr lang="en-US" sz="2400" dirty="0" err="1" smtClean="0"/>
              <a:t>distirbutors</a:t>
            </a:r>
            <a:r>
              <a:rPr lang="en-US" sz="2400" dirty="0" smtClean="0"/>
              <a:t>.</a:t>
            </a:r>
          </a:p>
          <a:p>
            <a:pPr>
              <a:buNone/>
            </a:pPr>
            <a:r>
              <a:rPr lang="en-US" sz="2400" dirty="0" smtClean="0"/>
              <a:t>							</a:t>
            </a:r>
            <a:r>
              <a:rPr lang="en-US" sz="2400" dirty="0" err="1" smtClean="0"/>
              <a:t>lisa</a:t>
            </a:r>
            <a:endParaRPr lang="en-US" sz="2400" dirty="0" smtClean="0"/>
          </a:p>
          <a:p>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reschool.colonial.net/02B83D3F-004C57E3.0/teacher-clipart-web.jpg"/>
          <p:cNvPicPr>
            <a:picLocks noChangeAspect="1" noChangeArrowheads="1"/>
          </p:cNvPicPr>
          <p:nvPr/>
        </p:nvPicPr>
        <p:blipFill>
          <a:blip r:embed="rId2" cstate="print"/>
          <a:srcRect/>
          <a:stretch>
            <a:fillRect/>
          </a:stretch>
        </p:blipFill>
        <p:spPr bwMode="auto">
          <a:xfrm>
            <a:off x="7086600" y="2819400"/>
            <a:ext cx="2057400" cy="3200400"/>
          </a:xfrm>
          <a:prstGeom prst="rect">
            <a:avLst/>
          </a:prstGeom>
          <a:noFill/>
        </p:spPr>
      </p:pic>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Part 2 of Your System </a:t>
            </a:r>
            <a:br>
              <a:rPr lang="en-US" sz="3200" dirty="0" smtClean="0"/>
            </a:br>
            <a:r>
              <a:rPr lang="en-US" sz="3200" dirty="0" smtClean="0"/>
              <a:t>Educating Members/ Consumers on Products</a:t>
            </a:r>
            <a:endParaRPr lang="en-US" sz="3200" dirty="0"/>
          </a:p>
        </p:txBody>
      </p:sp>
      <p:sp>
        <p:nvSpPr>
          <p:cNvPr id="3" name="Content Placeholder 2"/>
          <p:cNvSpPr>
            <a:spLocks noGrp="1"/>
          </p:cNvSpPr>
          <p:nvPr>
            <p:ph idx="1"/>
          </p:nvPr>
        </p:nvSpPr>
        <p:spPr>
          <a:xfrm>
            <a:off x="457200" y="1600200"/>
            <a:ext cx="7620000" cy="4876800"/>
          </a:xfrm>
        </p:spPr>
        <p:txBody>
          <a:bodyPr>
            <a:normAutofit fontScale="92500" lnSpcReduction="10000"/>
          </a:bodyPr>
          <a:lstStyle/>
          <a:p>
            <a:r>
              <a:rPr lang="en-US" sz="2400" dirty="0" smtClean="0"/>
              <a:t>Post product information and videos on blog and </a:t>
            </a:r>
            <a:r>
              <a:rPr lang="en-US" sz="2400" dirty="0" err="1" smtClean="0"/>
              <a:t>FaceBook</a:t>
            </a:r>
            <a:endParaRPr lang="en-US" sz="2400" dirty="0" smtClean="0"/>
          </a:p>
          <a:p>
            <a:r>
              <a:rPr lang="en-US" sz="2400" dirty="0" smtClean="0"/>
              <a:t>Offer rewards for listening to CD’s  or attending conference calls and webinars ( free shipping,  $ 10 off next order of $50 or more etc )</a:t>
            </a:r>
          </a:p>
          <a:p>
            <a:r>
              <a:rPr lang="en-US" sz="2400" dirty="0" err="1" smtClean="0"/>
              <a:t>FaceBook</a:t>
            </a:r>
            <a:r>
              <a:rPr lang="en-US" sz="2400" dirty="0" smtClean="0"/>
              <a:t> events</a:t>
            </a:r>
          </a:p>
          <a:p>
            <a:r>
              <a:rPr lang="en-US" sz="2400" dirty="0" smtClean="0"/>
              <a:t>New Member Appointments by phone or in person		Mail New Member folder containing Nutrition and 	You book, Which Products Do You Use sheet,  new 	member welcome letter, brochure  Why 	Supplementation brochure , frequent buyer program, 	rewards for referrals , etc</a:t>
            </a:r>
          </a:p>
          <a:p>
            <a:r>
              <a:rPr lang="en-US" sz="2400" dirty="0" smtClean="0"/>
              <a:t>Newsletter or postcards			</a:t>
            </a:r>
            <a:r>
              <a:rPr lang="en-US" sz="2400" dirty="0" err="1" smtClean="0"/>
              <a:t>katie</a:t>
            </a:r>
            <a:endParaRPr lang="en-US" sz="2400" dirty="0" smtClean="0"/>
          </a:p>
          <a:p>
            <a:r>
              <a:rPr lang="en-US" sz="2400" dirty="0" smtClean="0"/>
              <a:t>Thank you notes &amp; mailings with product information	</a:t>
            </a:r>
          </a:p>
          <a:p>
            <a:r>
              <a:rPr lang="en-US" sz="2400" dirty="0" smtClean="0"/>
              <a:t>Member check-in call  ( </a:t>
            </a:r>
            <a:r>
              <a:rPr lang="en-US" sz="2400" dirty="0" err="1" smtClean="0"/>
              <a:t>lIsa</a:t>
            </a:r>
            <a:r>
              <a:rPr lang="en-US" sz="2400" dirty="0" smtClean="0"/>
              <a:t> )	</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7750" y="6019800"/>
            <a:ext cx="7048500" cy="566739"/>
          </a:xfrm>
          <a:ln>
            <a:solidFill>
              <a:schemeClr val="accent3">
                <a:lumMod val="50000"/>
              </a:schemeClr>
            </a:solidFill>
          </a:ln>
        </p:spPr>
        <p:txBody>
          <a:bodyPr>
            <a:normAutofit fontScale="90000"/>
          </a:bodyPr>
          <a:lstStyle/>
          <a:p>
            <a:r>
              <a:rPr lang="en-US" sz="3600" dirty="0" smtClean="0"/>
              <a:t>July Free Product – </a:t>
            </a:r>
            <a:r>
              <a:rPr lang="en-US" sz="3600" dirty="0" err="1" smtClean="0"/>
              <a:t>Carotomax</a:t>
            </a:r>
            <a:r>
              <a:rPr lang="en-US" sz="3600" dirty="0" smtClean="0"/>
              <a:t>      </a:t>
            </a:r>
            <a:r>
              <a:rPr lang="en-US" b="0" dirty="0" err="1" smtClean="0"/>
              <a:t>hannah</a:t>
            </a:r>
            <a:endParaRPr lang="en-US" b="0" dirty="0"/>
          </a:p>
        </p:txBody>
      </p:sp>
      <p:sp>
        <p:nvSpPr>
          <p:cNvPr id="5" name="Title 1"/>
          <p:cNvSpPr txBox="1">
            <a:spLocks/>
          </p:cNvSpPr>
          <p:nvPr/>
        </p:nvSpPr>
        <p:spPr bwMode="auto">
          <a:xfrm>
            <a:off x="381000" y="228600"/>
            <a:ext cx="7315200" cy="1219200"/>
          </a:xfrm>
          <a:prstGeom prst="rect">
            <a:avLst/>
          </a:prstGeom>
          <a:noFill/>
          <a:ln>
            <a:solidFill>
              <a:schemeClr val="accent3">
                <a:lumMod val="50000"/>
              </a:schemeClr>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rgbClr val="497727"/>
                </a:solidFill>
                <a:latin typeface="+mj-lt"/>
                <a:ea typeface="ＭＳ Ｐゴシック" charset="0"/>
                <a:cs typeface="ＭＳ Ｐゴシック" charset="0"/>
              </a:defRPr>
            </a:lvl1pPr>
            <a:lvl2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5pPr>
            <a:lvl6pPr marL="457200" algn="l" rtl="0" fontAlgn="base">
              <a:spcBef>
                <a:spcPct val="0"/>
              </a:spcBef>
              <a:spcAft>
                <a:spcPct val="0"/>
              </a:spcAft>
              <a:defRPr sz="4000">
                <a:solidFill>
                  <a:srgbClr val="FFFFFF"/>
                </a:solidFill>
                <a:latin typeface="Arial" charset="0"/>
                <a:ea typeface="ＭＳ Ｐゴシック" charset="0"/>
              </a:defRPr>
            </a:lvl6pPr>
            <a:lvl7pPr marL="914400" algn="l" rtl="0" fontAlgn="base">
              <a:spcBef>
                <a:spcPct val="0"/>
              </a:spcBef>
              <a:spcAft>
                <a:spcPct val="0"/>
              </a:spcAft>
              <a:defRPr sz="4000">
                <a:solidFill>
                  <a:srgbClr val="FFFFFF"/>
                </a:solidFill>
                <a:latin typeface="Arial" charset="0"/>
                <a:ea typeface="ＭＳ Ｐゴシック" charset="0"/>
              </a:defRPr>
            </a:lvl7pPr>
            <a:lvl8pPr marL="1371600" algn="l" rtl="0" fontAlgn="base">
              <a:spcBef>
                <a:spcPct val="0"/>
              </a:spcBef>
              <a:spcAft>
                <a:spcPct val="0"/>
              </a:spcAft>
              <a:defRPr sz="4000">
                <a:solidFill>
                  <a:srgbClr val="FFFFFF"/>
                </a:solidFill>
                <a:latin typeface="Arial" charset="0"/>
                <a:ea typeface="ＭＳ Ｐゴシック" charset="0"/>
              </a:defRPr>
            </a:lvl8pPr>
            <a:lvl9pPr marL="1828800" algn="l" rtl="0" fontAlgn="base">
              <a:spcBef>
                <a:spcPct val="0"/>
              </a:spcBef>
              <a:spcAft>
                <a:spcPct val="0"/>
              </a:spcAft>
              <a:defRPr sz="4000">
                <a:solidFill>
                  <a:srgbClr val="FFFFFF"/>
                </a:solidFill>
                <a:latin typeface="Arial" charset="0"/>
                <a:ea typeface="ＭＳ Ｐゴシック" charset="0"/>
              </a:defRPr>
            </a:lvl9pPr>
          </a:lstStyle>
          <a:p>
            <a:pPr algn="ctr" eaLnBrk="1" hangingPunct="1"/>
            <a:r>
              <a:rPr lang="en-US" altLang="en-US" sz="3200" kern="0" dirty="0" smtClean="0"/>
              <a:t> Free Product for New Members with Minimum 50PV Join Order</a:t>
            </a:r>
          </a:p>
        </p:txBody>
      </p:sp>
      <p:pic>
        <p:nvPicPr>
          <p:cNvPr id="22530" name="Picture 2" descr="https://swansonhealthcenter.com/wp-content/uploads/2013/12/Carotomax-30-capsules-.jpg"/>
          <p:cNvPicPr>
            <a:picLocks noChangeAspect="1" noChangeArrowheads="1"/>
          </p:cNvPicPr>
          <p:nvPr/>
        </p:nvPicPr>
        <p:blipFill>
          <a:blip r:embed="rId3" cstate="print"/>
          <a:srcRect/>
          <a:stretch>
            <a:fillRect/>
          </a:stretch>
        </p:blipFill>
        <p:spPr bwMode="auto">
          <a:xfrm>
            <a:off x="0" y="2049294"/>
            <a:ext cx="3200400" cy="3132306"/>
          </a:xfrm>
          <a:prstGeom prst="rect">
            <a:avLst/>
          </a:prstGeom>
          <a:noFill/>
        </p:spPr>
      </p:pic>
      <p:sp>
        <p:nvSpPr>
          <p:cNvPr id="6" name="Rectangle 5"/>
          <p:cNvSpPr/>
          <p:nvPr/>
        </p:nvSpPr>
        <p:spPr>
          <a:xfrm>
            <a:off x="2895600" y="1600200"/>
            <a:ext cx="6248400" cy="4247317"/>
          </a:xfrm>
          <a:prstGeom prst="rect">
            <a:avLst/>
          </a:prstGeom>
        </p:spPr>
        <p:txBody>
          <a:bodyPr wrap="square">
            <a:spAutoFit/>
          </a:bodyPr>
          <a:lstStyle/>
          <a:p>
            <a:r>
              <a:rPr lang="en-US" dirty="0" smtClean="0"/>
              <a:t>Revolutionary antioxidant protection from nature</a:t>
            </a:r>
            <a:br>
              <a:rPr lang="en-US" dirty="0" smtClean="0"/>
            </a:br>
            <a:r>
              <a:rPr lang="en-US" dirty="0" smtClean="0"/>
              <a:t/>
            </a:r>
            <a:br>
              <a:rPr lang="en-US" dirty="0" smtClean="0"/>
            </a:br>
            <a:r>
              <a:rPr lang="en-US" dirty="0" smtClean="0"/>
              <a:t>Antioxidants primarily in fruits and vegetables</a:t>
            </a:r>
            <a:br>
              <a:rPr lang="en-US" dirty="0" smtClean="0"/>
            </a:br>
            <a:r>
              <a:rPr lang="en-US" dirty="0" smtClean="0"/>
              <a:t/>
            </a:r>
            <a:br>
              <a:rPr lang="en-US" dirty="0" smtClean="0"/>
            </a:br>
            <a:r>
              <a:rPr lang="en-US" dirty="0" smtClean="0"/>
              <a:t>Less than 25% eat 5 to 9 servings of them daily</a:t>
            </a:r>
            <a:br>
              <a:rPr lang="en-US" dirty="0" smtClean="0"/>
            </a:br>
            <a:r>
              <a:rPr lang="en-US" dirty="0" smtClean="0"/>
              <a:t/>
            </a:r>
            <a:br>
              <a:rPr lang="en-US" dirty="0" smtClean="0"/>
            </a:br>
            <a:r>
              <a:rPr lang="en-US" dirty="0" smtClean="0"/>
              <a:t>Protection from DNA damage by free radicals</a:t>
            </a:r>
            <a:br>
              <a:rPr lang="en-US" dirty="0" smtClean="0"/>
            </a:br>
            <a:r>
              <a:rPr lang="en-US" dirty="0" smtClean="0"/>
              <a:t/>
            </a:r>
            <a:br>
              <a:rPr lang="en-US" dirty="0" smtClean="0"/>
            </a:br>
            <a:r>
              <a:rPr lang="en-US" dirty="0" err="1" smtClean="0"/>
              <a:t>Carotomax</a:t>
            </a:r>
            <a:r>
              <a:rPr lang="en-US" dirty="0" smtClean="0"/>
              <a:t> provides 6 of most beneficial </a:t>
            </a:r>
            <a:r>
              <a:rPr lang="en-US" dirty="0" err="1" smtClean="0"/>
              <a:t>carotenoids</a:t>
            </a:r>
            <a:r>
              <a:rPr lang="en-US" dirty="0" smtClean="0"/>
              <a:t> </a:t>
            </a:r>
            <a:br>
              <a:rPr lang="en-US" dirty="0" smtClean="0"/>
            </a:br>
            <a:r>
              <a:rPr lang="en-US" dirty="0" smtClean="0"/>
              <a:t>including </a:t>
            </a:r>
            <a:r>
              <a:rPr lang="en-US" dirty="0" err="1" smtClean="0"/>
              <a:t>lutein</a:t>
            </a:r>
            <a:r>
              <a:rPr lang="en-US" dirty="0" smtClean="0"/>
              <a:t>, </a:t>
            </a:r>
            <a:r>
              <a:rPr lang="en-US" dirty="0" err="1" smtClean="0"/>
              <a:t>lycopene</a:t>
            </a:r>
            <a:r>
              <a:rPr lang="en-US" dirty="0" smtClean="0"/>
              <a:t>, and beta carotene</a:t>
            </a:r>
            <a:br>
              <a:rPr lang="en-US" dirty="0" smtClean="0"/>
            </a:br>
            <a:r>
              <a:rPr lang="en-US" dirty="0" smtClean="0"/>
              <a:t/>
            </a:r>
            <a:br>
              <a:rPr lang="en-US" dirty="0" smtClean="0"/>
            </a:br>
            <a:r>
              <a:rPr lang="en-US" sz="2400" dirty="0" smtClean="0"/>
              <a:t>Promotes health of eyes, heart, skin, lungs, </a:t>
            </a:r>
            <a:br>
              <a:rPr lang="en-US" sz="2400" dirty="0" smtClean="0"/>
            </a:br>
            <a:r>
              <a:rPr lang="en-US" sz="2400" dirty="0" smtClean="0"/>
              <a:t>prostate, cervix, and support a strong immune system 				</a:t>
            </a:r>
            <a:endParaRPr lang="en-US" dirty="0"/>
          </a:p>
        </p:txBody>
      </p:sp>
    </p:spTree>
    <p:extLst>
      <p:ext uri="{BB962C8B-B14F-4D97-AF65-F5344CB8AC3E}">
        <p14:creationId xmlns="" xmlns:p14="http://schemas.microsoft.com/office/powerpoint/2010/main" val="23134264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wahmresourcesite.com/wp-content/uploads/2012/09/Woman-Working-At-Home-Office1.jpg"/>
          <p:cNvPicPr>
            <a:picLocks noChangeAspect="1" noChangeArrowheads="1"/>
          </p:cNvPicPr>
          <p:nvPr/>
        </p:nvPicPr>
        <p:blipFill>
          <a:blip r:embed="rId2" cstate="print"/>
          <a:srcRect/>
          <a:stretch>
            <a:fillRect/>
          </a:stretch>
        </p:blipFill>
        <p:spPr bwMode="auto">
          <a:xfrm>
            <a:off x="6406275" y="228600"/>
            <a:ext cx="2737725" cy="2133600"/>
          </a:xfrm>
          <a:prstGeom prst="rect">
            <a:avLst/>
          </a:prstGeom>
          <a:noFill/>
        </p:spPr>
      </p:pic>
      <p:sp>
        <p:nvSpPr>
          <p:cNvPr id="2" name="Title 1"/>
          <p:cNvSpPr>
            <a:spLocks noGrp="1"/>
          </p:cNvSpPr>
          <p:nvPr>
            <p:ph type="title"/>
          </p:nvPr>
        </p:nvSpPr>
        <p:spPr>
          <a:xfrm>
            <a:off x="228600" y="274638"/>
            <a:ext cx="6248400" cy="944562"/>
          </a:xfrm>
          <a:ln>
            <a:solidFill>
              <a:schemeClr val="accent2">
                <a:lumMod val="75000"/>
              </a:schemeClr>
            </a:solidFill>
          </a:ln>
        </p:spPr>
        <p:txBody>
          <a:bodyPr>
            <a:normAutofit fontScale="90000"/>
          </a:bodyPr>
          <a:lstStyle/>
          <a:p>
            <a:r>
              <a:rPr lang="en-US" sz="3200" dirty="0" smtClean="0"/>
              <a:t>Part 3 of Your System</a:t>
            </a:r>
            <a:br>
              <a:rPr lang="en-US" sz="3200" dirty="0" smtClean="0"/>
            </a:br>
            <a:r>
              <a:rPr lang="en-US" sz="3200" dirty="0" smtClean="0"/>
              <a:t>Introducing Home Business Information </a:t>
            </a:r>
            <a:endParaRPr lang="en-US" sz="3200" dirty="0"/>
          </a:p>
        </p:txBody>
      </p:sp>
      <p:sp>
        <p:nvSpPr>
          <p:cNvPr id="3" name="Content Placeholder 2"/>
          <p:cNvSpPr>
            <a:spLocks noGrp="1"/>
          </p:cNvSpPr>
          <p:nvPr>
            <p:ph idx="1"/>
          </p:nvPr>
        </p:nvSpPr>
        <p:spPr>
          <a:xfrm>
            <a:off x="457200" y="1371600"/>
            <a:ext cx="7924800" cy="5486400"/>
          </a:xfrm>
        </p:spPr>
        <p:txBody>
          <a:bodyPr>
            <a:normAutofit lnSpcReduction="10000"/>
          </a:bodyPr>
          <a:lstStyle/>
          <a:p>
            <a:r>
              <a:rPr lang="en-US" sz="2400" dirty="0" smtClean="0"/>
              <a:t>Develop relationship with customers and 			listen for possible need or interest in 		additional income.</a:t>
            </a:r>
          </a:p>
          <a:p>
            <a:r>
              <a:rPr lang="en-US" sz="2400" dirty="0" smtClean="0"/>
              <a:t>Listen for comments on FB or in conversation </a:t>
            </a:r>
            <a:r>
              <a:rPr lang="en-US" sz="2000" dirty="0" smtClean="0"/>
              <a:t>( people who hate their jobs, who want to be home with their children, who long to use their talents to create a business and make a contribution. )</a:t>
            </a:r>
          </a:p>
          <a:p>
            <a:r>
              <a:rPr lang="en-US" sz="2400" dirty="0" smtClean="0"/>
              <a:t>Business information on blog</a:t>
            </a:r>
          </a:p>
          <a:p>
            <a:r>
              <a:rPr lang="en-US" sz="2400" dirty="0" smtClean="0"/>
              <a:t>Business videos on blog, </a:t>
            </a:r>
            <a:r>
              <a:rPr lang="en-US" sz="2400" dirty="0" err="1" smtClean="0"/>
              <a:t>FaceBook</a:t>
            </a:r>
            <a:r>
              <a:rPr lang="en-US" sz="2400" dirty="0" smtClean="0"/>
              <a:t> or email signatures</a:t>
            </a:r>
          </a:p>
          <a:p>
            <a:r>
              <a:rPr lang="en-US" sz="2400" dirty="0" smtClean="0"/>
              <a:t>Send video links</a:t>
            </a:r>
          </a:p>
          <a:p>
            <a:r>
              <a:rPr lang="en-US" sz="2400" dirty="0" smtClean="0"/>
              <a:t>Make your business visible and attractive</a:t>
            </a:r>
          </a:p>
          <a:p>
            <a:r>
              <a:rPr lang="en-US" sz="2400" dirty="0" smtClean="0"/>
              <a:t>Invite to Business Stories Conference Calls      </a:t>
            </a:r>
            <a:r>
              <a:rPr lang="en-US" sz="2400" dirty="0" err="1" smtClean="0"/>
              <a:t>katie</a:t>
            </a:r>
            <a:endParaRPr lang="en-US" sz="2400" dirty="0" smtClean="0"/>
          </a:p>
          <a:p>
            <a:r>
              <a:rPr lang="en-US" sz="2400" dirty="0" smtClean="0"/>
              <a:t>Stay connected to former classmates, co-workers, family, friends … </a:t>
            </a:r>
            <a:r>
              <a:rPr lang="en-US" sz="2400" dirty="0" err="1" smtClean="0"/>
              <a:t>FaceBook</a:t>
            </a:r>
            <a:r>
              <a:rPr lang="en-US" sz="2400" dirty="0" smtClean="0"/>
              <a:t> is a powerful tool for this.</a:t>
            </a:r>
          </a:p>
          <a:p>
            <a:r>
              <a:rPr lang="en-US" sz="2400" dirty="0" smtClean="0"/>
              <a:t>Individual  face-to-face business appointments	</a:t>
            </a:r>
            <a:r>
              <a:rPr lang="en-US" sz="2400" dirty="0" err="1" smtClean="0"/>
              <a:t>lisa</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alleecreative.com/wp-content/uploads/2014/02/planning.jpg"/>
          <p:cNvPicPr>
            <a:picLocks noChangeAspect="1" noChangeArrowheads="1"/>
          </p:cNvPicPr>
          <p:nvPr/>
        </p:nvPicPr>
        <p:blipFill>
          <a:blip r:embed="rId2" cstate="print"/>
          <a:srcRect/>
          <a:stretch>
            <a:fillRect/>
          </a:stretch>
        </p:blipFill>
        <p:spPr bwMode="auto">
          <a:xfrm>
            <a:off x="6705600" y="0"/>
            <a:ext cx="2438400" cy="2060620"/>
          </a:xfrm>
          <a:prstGeom prst="rect">
            <a:avLst/>
          </a:prstGeom>
          <a:noFill/>
        </p:spPr>
      </p:pic>
      <p:sp>
        <p:nvSpPr>
          <p:cNvPr id="2" name="Title 1"/>
          <p:cNvSpPr>
            <a:spLocks noGrp="1"/>
          </p:cNvSpPr>
          <p:nvPr>
            <p:ph type="title"/>
          </p:nvPr>
        </p:nvSpPr>
        <p:spPr>
          <a:xfrm>
            <a:off x="457200" y="274638"/>
            <a:ext cx="5638800" cy="868362"/>
          </a:xfrm>
          <a:ln>
            <a:solidFill>
              <a:schemeClr val="accent2">
                <a:lumMod val="75000"/>
              </a:schemeClr>
            </a:solidFill>
          </a:ln>
        </p:spPr>
        <p:txBody>
          <a:bodyPr>
            <a:normAutofit fontScale="90000"/>
          </a:bodyPr>
          <a:lstStyle/>
          <a:p>
            <a:r>
              <a:rPr lang="en-US" sz="3200" dirty="0" smtClean="0"/>
              <a:t>Part 4 of Your System </a:t>
            </a:r>
            <a:br>
              <a:rPr lang="en-US" sz="3200" dirty="0" smtClean="0"/>
            </a:br>
            <a:r>
              <a:rPr lang="en-US" sz="3200" dirty="0" smtClean="0"/>
              <a:t>Coaching, Training Business Partners </a:t>
            </a:r>
            <a:endParaRPr lang="en-US" sz="3200" dirty="0"/>
          </a:p>
        </p:txBody>
      </p:sp>
      <p:sp>
        <p:nvSpPr>
          <p:cNvPr id="3" name="Content Placeholder 2"/>
          <p:cNvSpPr>
            <a:spLocks noGrp="1"/>
          </p:cNvSpPr>
          <p:nvPr>
            <p:ph idx="1"/>
          </p:nvPr>
        </p:nvSpPr>
        <p:spPr>
          <a:xfrm>
            <a:off x="304800" y="1371600"/>
            <a:ext cx="8382000" cy="5486400"/>
          </a:xfrm>
        </p:spPr>
        <p:txBody>
          <a:bodyPr>
            <a:normAutofit/>
          </a:bodyPr>
          <a:lstStyle/>
          <a:p>
            <a:r>
              <a:rPr lang="en-US" sz="2400" dirty="0" smtClean="0"/>
              <a:t>Select what videos you will send for evaluation </a:t>
            </a:r>
            <a:endParaRPr lang="en-US" sz="2400" b="1" dirty="0" smtClean="0"/>
          </a:p>
          <a:p>
            <a:r>
              <a:rPr lang="en-US" sz="2400" b="1" dirty="0" smtClean="0"/>
              <a:t>Identify their goals</a:t>
            </a:r>
          </a:p>
          <a:p>
            <a:r>
              <a:rPr lang="en-US" sz="2000" dirty="0" smtClean="0"/>
              <a:t>Set up a planning session to create a </a:t>
            </a:r>
            <a:r>
              <a:rPr lang="en-US" sz="2000" b="1" dirty="0" smtClean="0"/>
              <a:t>2000 PV Plan </a:t>
            </a:r>
            <a:r>
              <a:rPr lang="en-US" sz="2000" dirty="0" smtClean="0"/>
              <a:t>.. And then a 3000 PV Plan</a:t>
            </a:r>
          </a:p>
          <a:p>
            <a:r>
              <a:rPr lang="en-US" sz="2000" b="1" dirty="0" smtClean="0"/>
              <a:t>Review each name </a:t>
            </a:r>
            <a:r>
              <a:rPr lang="en-US" sz="2000" dirty="0" smtClean="0"/>
              <a:t>on their list  and discuss how to approach and  what  to offer. </a:t>
            </a:r>
          </a:p>
          <a:p>
            <a:r>
              <a:rPr lang="en-US" sz="2000" b="1" dirty="0" smtClean="0"/>
              <a:t>Check in at least once a week </a:t>
            </a:r>
            <a:r>
              <a:rPr lang="en-US" sz="2000" dirty="0" smtClean="0"/>
              <a:t>to discuss the goals for the week  and stay in touch  almost daily with texts  and emails .</a:t>
            </a:r>
          </a:p>
          <a:p>
            <a:r>
              <a:rPr lang="en-US" sz="2000" dirty="0" smtClean="0"/>
              <a:t>Attach – Skilling Up Document – “Attend these 3 activities / week .. Monday Wellness Webinars, Tuesday Morning Business </a:t>
            </a:r>
            <a:r>
              <a:rPr lang="en-US" sz="2000" b="1" dirty="0" smtClean="0"/>
              <a:t>Training </a:t>
            </a:r>
            <a:r>
              <a:rPr lang="en-US" sz="2000" dirty="0" smtClean="0"/>
              <a:t>and team conference call twice a month. “</a:t>
            </a:r>
          </a:p>
          <a:p>
            <a:r>
              <a:rPr lang="en-US" sz="2000" dirty="0" smtClean="0"/>
              <a:t>Then … </a:t>
            </a:r>
            <a:r>
              <a:rPr lang="en-US" sz="2000" b="1" dirty="0" smtClean="0"/>
              <a:t>Build in depth </a:t>
            </a:r>
            <a:r>
              <a:rPr lang="en-US" sz="2000" dirty="0" smtClean="0"/>
              <a:t>.. Meet the members and distributors of your business builders and work directly with committed leaders.          </a:t>
            </a:r>
            <a:r>
              <a:rPr lang="en-US" sz="2000" dirty="0" err="1" smtClean="0"/>
              <a:t>katie</a:t>
            </a:r>
            <a:endParaRPr lang="en-US" sz="2000" dirty="0" smtClean="0"/>
          </a:p>
          <a:p>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ocialwebcode.com/wp-content/uploads/2014/01/figure_building_plan_from_blocks_0.jpg"/>
          <p:cNvPicPr>
            <a:picLocks noChangeAspect="1" noChangeArrowheads="1"/>
          </p:cNvPicPr>
          <p:nvPr/>
        </p:nvPicPr>
        <p:blipFill>
          <a:blip r:embed="rId2" cstate="print"/>
          <a:srcRect/>
          <a:stretch>
            <a:fillRect/>
          </a:stretch>
        </p:blipFill>
        <p:spPr bwMode="auto">
          <a:xfrm>
            <a:off x="6858000" y="304801"/>
            <a:ext cx="2285999" cy="2285999"/>
          </a:xfrm>
          <a:prstGeom prst="rect">
            <a:avLst/>
          </a:prstGeom>
          <a:noFill/>
        </p:spPr>
      </p:pic>
      <p:sp>
        <p:nvSpPr>
          <p:cNvPr id="21506" name="Title 1"/>
          <p:cNvSpPr>
            <a:spLocks noGrp="1"/>
          </p:cNvSpPr>
          <p:nvPr>
            <p:ph type="title"/>
          </p:nvPr>
        </p:nvSpPr>
        <p:spPr>
          <a:xfrm>
            <a:off x="457200" y="274638"/>
            <a:ext cx="5410200" cy="792162"/>
          </a:xfrm>
          <a:ln>
            <a:solidFill>
              <a:srgbClr val="C00000"/>
            </a:solidFill>
          </a:ln>
        </p:spPr>
        <p:txBody>
          <a:bodyPr>
            <a:normAutofit fontScale="90000"/>
          </a:bodyPr>
          <a:lstStyle/>
          <a:p>
            <a:r>
              <a:rPr lang="en-US" sz="3600" dirty="0" smtClean="0"/>
              <a:t>Create a 3000 PV Plan	</a:t>
            </a:r>
            <a:r>
              <a:rPr lang="en-US" sz="2000" dirty="0" smtClean="0"/>
              <a:t>	</a:t>
            </a:r>
            <a:endParaRPr lang="en-US" dirty="0" smtClean="0"/>
          </a:p>
        </p:txBody>
      </p:sp>
      <p:sp>
        <p:nvSpPr>
          <p:cNvPr id="21507" name="Content Placeholder 2"/>
          <p:cNvSpPr>
            <a:spLocks noGrp="1"/>
          </p:cNvSpPr>
          <p:nvPr>
            <p:ph idx="1"/>
          </p:nvPr>
        </p:nvSpPr>
        <p:spPr>
          <a:xfrm>
            <a:off x="533400" y="1600200"/>
            <a:ext cx="7997825" cy="4800600"/>
          </a:xfrm>
        </p:spPr>
        <p:txBody>
          <a:bodyPr>
            <a:normAutofit lnSpcReduction="10000"/>
          </a:bodyPr>
          <a:lstStyle/>
          <a:p>
            <a:pPr>
              <a:buFont typeface="Wingdings" pitchFamily="2" charset="2"/>
              <a:buNone/>
            </a:pPr>
            <a:r>
              <a:rPr lang="en-US" sz="2400" u="sng" dirty="0" smtClean="0"/>
              <a:t>Activity</a:t>
            </a:r>
            <a:r>
              <a:rPr lang="en-US" sz="2400" dirty="0" smtClean="0"/>
              <a:t> 				</a:t>
            </a:r>
            <a:r>
              <a:rPr lang="en-US" sz="2400" u="sng" dirty="0" smtClean="0"/>
              <a:t>Estimated PV</a:t>
            </a:r>
          </a:p>
          <a:p>
            <a:pPr>
              <a:buFont typeface="Wingdings" pitchFamily="2" charset="2"/>
              <a:buNone/>
            </a:pPr>
            <a:r>
              <a:rPr lang="en-US" sz="2000" dirty="0" smtClean="0"/>
              <a:t>4 to 5 group events   				1000 PV</a:t>
            </a:r>
          </a:p>
          <a:p>
            <a:pPr>
              <a:buFont typeface="Wingdings" pitchFamily="2" charset="2"/>
              <a:buNone/>
            </a:pPr>
            <a:r>
              <a:rPr lang="en-US" sz="2400" u="sng" dirty="0" smtClean="0"/>
              <a:t>Individual appointments </a:t>
            </a:r>
            <a:r>
              <a:rPr lang="en-US" sz="2400" dirty="0" smtClean="0"/>
              <a:t>  </a:t>
            </a:r>
          </a:p>
          <a:p>
            <a:pPr>
              <a:buFont typeface="Wingdings" pitchFamily="2" charset="2"/>
              <a:buNone/>
            </a:pPr>
            <a:r>
              <a:rPr lang="en-US" sz="2000" dirty="0" smtClean="0"/>
              <a:t>Mary   (Product Guide Presentation)		100 PV</a:t>
            </a:r>
          </a:p>
          <a:p>
            <a:pPr>
              <a:buFont typeface="Wingdings" pitchFamily="2" charset="2"/>
              <a:buNone/>
            </a:pPr>
            <a:r>
              <a:rPr lang="en-US" sz="2000" dirty="0" smtClean="0"/>
              <a:t>John    ( Product Guide Presentation)		100 PV</a:t>
            </a:r>
          </a:p>
          <a:p>
            <a:pPr>
              <a:buFont typeface="Wingdings" pitchFamily="2" charset="2"/>
              <a:buNone/>
            </a:pPr>
            <a:r>
              <a:rPr lang="en-US" sz="2000" dirty="0" smtClean="0"/>
              <a:t>Jane    ( Business Info- Gold Plus Kit)		 500 PV</a:t>
            </a:r>
          </a:p>
          <a:p>
            <a:pPr>
              <a:buFont typeface="Wingdings" pitchFamily="2" charset="2"/>
              <a:buNone/>
            </a:pPr>
            <a:r>
              <a:rPr lang="en-US" sz="2000" dirty="0" smtClean="0"/>
              <a:t>Ruth  					 	100 PV</a:t>
            </a:r>
          </a:p>
          <a:p>
            <a:pPr>
              <a:buFont typeface="Wingdings" pitchFamily="2" charset="2"/>
              <a:buNone/>
            </a:pPr>
            <a:r>
              <a:rPr lang="en-US" sz="2000" dirty="0" smtClean="0"/>
              <a:t>Jess     (3-way with </a:t>
            </a:r>
            <a:r>
              <a:rPr lang="en-US" sz="2000" dirty="0" err="1" smtClean="0"/>
              <a:t>upline</a:t>
            </a:r>
            <a:r>
              <a:rPr lang="en-US" sz="2000" dirty="0" smtClean="0"/>
              <a:t>)		 	 	250 PV</a:t>
            </a:r>
          </a:p>
          <a:p>
            <a:pPr>
              <a:buFont typeface="Wingdings" pitchFamily="2" charset="2"/>
              <a:buNone/>
            </a:pPr>
            <a:r>
              <a:rPr lang="en-US" sz="2000" dirty="0" smtClean="0"/>
              <a:t>Sally and Tom	( Business Presentation)		250 PV</a:t>
            </a:r>
          </a:p>
          <a:p>
            <a:pPr>
              <a:buFont typeface="Wingdings" pitchFamily="2" charset="2"/>
              <a:buNone/>
            </a:pPr>
            <a:r>
              <a:rPr lang="en-US" sz="2000" dirty="0" smtClean="0"/>
              <a:t> </a:t>
            </a:r>
            <a:r>
              <a:rPr lang="en-US" sz="2400" dirty="0" smtClean="0"/>
              <a:t>Pass CD’s					</a:t>
            </a:r>
            <a:r>
              <a:rPr lang="en-US" sz="2000" dirty="0" smtClean="0"/>
              <a:t>300 PV</a:t>
            </a:r>
          </a:p>
          <a:p>
            <a:pPr>
              <a:buFont typeface="Wingdings" pitchFamily="2" charset="2"/>
              <a:buNone/>
            </a:pPr>
            <a:r>
              <a:rPr lang="en-US" sz="2000" dirty="0" smtClean="0"/>
              <a:t> </a:t>
            </a:r>
            <a:r>
              <a:rPr lang="en-US" sz="2400" dirty="0" smtClean="0"/>
              <a:t>Guests Taken to Area Meeting</a:t>
            </a:r>
          </a:p>
          <a:p>
            <a:pPr>
              <a:buFont typeface="Wingdings" pitchFamily="2" charset="2"/>
              <a:buNone/>
            </a:pPr>
            <a:r>
              <a:rPr lang="en-US" sz="2400" dirty="0" smtClean="0"/>
              <a:t>Guests invited to Product Conference Calls or Webinars   </a:t>
            </a:r>
            <a:r>
              <a:rPr lang="en-US" sz="2400" dirty="0" err="1" smtClean="0"/>
              <a:t>katie</a:t>
            </a:r>
            <a:r>
              <a:rPr lang="en-US" sz="2400" dirty="0" smtClean="0"/>
              <a:t>	</a:t>
            </a:r>
            <a:r>
              <a:rPr lang="en-US" sz="2000" dirty="0" smtClean="0"/>
              <a:t>		etc.</a:t>
            </a:r>
          </a:p>
        </p:txBody>
      </p:sp>
    </p:spTree>
    <p:extLst>
      <p:ext uri="{BB962C8B-B14F-4D97-AF65-F5344CB8AC3E}">
        <p14:creationId xmlns:p14="http://schemas.microsoft.com/office/powerpoint/2010/main" xmlns="" val="9518878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http://3.bp.blogspot.com/-4RvMlf8daME/TjsLch9CTZI/AAAAAAAAzl0/Esz8MYXx2Is/s1600/Big-Group-of-People.png"/>
          <p:cNvPicPr>
            <a:picLocks noChangeAspect="1" noChangeArrowheads="1"/>
          </p:cNvPicPr>
          <p:nvPr/>
        </p:nvPicPr>
        <p:blipFill>
          <a:blip r:embed="rId2" cstate="print"/>
          <a:srcRect/>
          <a:stretch>
            <a:fillRect/>
          </a:stretch>
        </p:blipFill>
        <p:spPr bwMode="auto">
          <a:xfrm>
            <a:off x="4879819" y="304801"/>
            <a:ext cx="4206876" cy="3124200"/>
          </a:xfrm>
          <a:prstGeom prst="rect">
            <a:avLst/>
          </a:prstGeom>
          <a:noFill/>
        </p:spPr>
      </p:pic>
      <p:sp>
        <p:nvSpPr>
          <p:cNvPr id="2" name="Title 1"/>
          <p:cNvSpPr>
            <a:spLocks noGrp="1"/>
          </p:cNvSpPr>
          <p:nvPr>
            <p:ph type="title"/>
          </p:nvPr>
        </p:nvSpPr>
        <p:spPr>
          <a:xfrm>
            <a:off x="304800" y="304800"/>
            <a:ext cx="5562600" cy="944562"/>
          </a:xfrm>
        </p:spPr>
        <p:txBody>
          <a:bodyPr>
            <a:normAutofit/>
          </a:bodyPr>
          <a:lstStyle/>
          <a:p>
            <a:r>
              <a:rPr lang="en-US" sz="3600" dirty="0" smtClean="0"/>
              <a:t>3 Way Calls Can Help You: </a:t>
            </a:r>
            <a:endParaRPr lang="en-US" sz="3600" dirty="0"/>
          </a:p>
        </p:txBody>
      </p:sp>
      <p:sp>
        <p:nvSpPr>
          <p:cNvPr id="3" name="Content Placeholder 2"/>
          <p:cNvSpPr>
            <a:spLocks noGrp="1"/>
          </p:cNvSpPr>
          <p:nvPr>
            <p:ph idx="1"/>
          </p:nvPr>
        </p:nvSpPr>
        <p:spPr>
          <a:xfrm>
            <a:off x="457200" y="3124200"/>
            <a:ext cx="8229600" cy="3505200"/>
          </a:xfrm>
        </p:spPr>
        <p:txBody>
          <a:bodyPr>
            <a:normAutofit/>
          </a:bodyPr>
          <a:lstStyle/>
          <a:p>
            <a:pPr>
              <a:buNone/>
            </a:pPr>
            <a:endParaRPr lang="en-US" dirty="0" smtClean="0"/>
          </a:p>
          <a:p>
            <a:r>
              <a:rPr lang="en-US" sz="2400" dirty="0" smtClean="0"/>
              <a:t>You don’t need to know everything in the beginning because your selected leader conducts  and closes the call.</a:t>
            </a:r>
          </a:p>
          <a:p>
            <a:r>
              <a:rPr lang="en-US" sz="2400" dirty="0" smtClean="0"/>
              <a:t>3 way calls teach while we are helping a new distributor build</a:t>
            </a:r>
          </a:p>
          <a:p>
            <a:r>
              <a:rPr lang="en-US" sz="2400" dirty="0" smtClean="0"/>
              <a:t>Speaking to an experienced leader.. Gives confidence to both a customer and a potential business partner …  as they hear stories about the success and experience of others. </a:t>
            </a:r>
          </a:p>
          <a:p>
            <a:pPr>
              <a:buNone/>
            </a:pPr>
            <a:r>
              <a:rPr lang="en-US" sz="2400" dirty="0" smtClean="0"/>
              <a:t>	 </a:t>
            </a:r>
            <a:r>
              <a:rPr lang="en-US" sz="2400" dirty="0" err="1" smtClean="0"/>
              <a:t>lisa</a:t>
            </a:r>
            <a:endParaRPr lang="en-US" sz="2400" dirty="0" smtClean="0"/>
          </a:p>
          <a:p>
            <a:endParaRPr lang="en-US" sz="2400" dirty="0"/>
          </a:p>
        </p:txBody>
      </p:sp>
      <p:sp>
        <p:nvSpPr>
          <p:cNvPr id="4" name="TextBox 3"/>
          <p:cNvSpPr txBox="1"/>
          <p:nvPr/>
        </p:nvSpPr>
        <p:spPr>
          <a:xfrm>
            <a:off x="1447800" y="1219200"/>
            <a:ext cx="1600200" cy="769441"/>
          </a:xfrm>
          <a:prstGeom prst="rect">
            <a:avLst/>
          </a:prstGeom>
          <a:noFill/>
          <a:ln>
            <a:solidFill>
              <a:schemeClr val="tx2">
                <a:lumMod val="60000"/>
                <a:lumOff val="40000"/>
              </a:schemeClr>
            </a:solidFill>
          </a:ln>
        </p:spPr>
        <p:txBody>
          <a:bodyPr wrap="square" rtlCol="0">
            <a:spAutoFit/>
          </a:bodyPr>
          <a:lstStyle/>
          <a:p>
            <a:r>
              <a:rPr lang="en-US" sz="4400" dirty="0" smtClean="0"/>
              <a:t>Build  </a:t>
            </a:r>
            <a:endParaRPr lang="en-US" sz="4400" dirty="0"/>
          </a:p>
        </p:txBody>
      </p:sp>
      <p:sp>
        <p:nvSpPr>
          <p:cNvPr id="5" name="TextBox 4"/>
          <p:cNvSpPr txBox="1"/>
          <p:nvPr/>
        </p:nvSpPr>
        <p:spPr>
          <a:xfrm>
            <a:off x="609600" y="2209800"/>
            <a:ext cx="3657600" cy="769441"/>
          </a:xfrm>
          <a:prstGeom prst="rect">
            <a:avLst/>
          </a:prstGeom>
          <a:noFill/>
          <a:ln>
            <a:solidFill>
              <a:schemeClr val="tx2">
                <a:lumMod val="60000"/>
                <a:lumOff val="40000"/>
              </a:schemeClr>
            </a:solidFill>
          </a:ln>
        </p:spPr>
        <p:txBody>
          <a:bodyPr wrap="square" rtlCol="0">
            <a:spAutoFit/>
          </a:bodyPr>
          <a:lstStyle/>
          <a:p>
            <a:r>
              <a:rPr lang="en-US" sz="4400" dirty="0" smtClean="0"/>
              <a:t>And Duplicate</a:t>
            </a:r>
            <a:endParaRPr 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3556"/>
                                        </p:tgtEl>
                                        <p:attrNameLst>
                                          <p:attrName>style.visibility</p:attrName>
                                        </p:attrNameLst>
                                      </p:cBhvr>
                                      <p:to>
                                        <p:strVal val="visible"/>
                                      </p:to>
                                    </p:set>
                                    <p:anim calcmode="lin" valueType="num">
                                      <p:cBhvr additive="base">
                                        <p:cTn id="27" dur="500" fill="hold"/>
                                        <p:tgtEl>
                                          <p:spTgt spid="23556"/>
                                        </p:tgtEl>
                                        <p:attrNameLst>
                                          <p:attrName>ppt_x</p:attrName>
                                        </p:attrNameLst>
                                      </p:cBhvr>
                                      <p:tavLst>
                                        <p:tav tm="0">
                                          <p:val>
                                            <p:strVal val="#ppt_x"/>
                                          </p:val>
                                        </p:tav>
                                        <p:tav tm="100000">
                                          <p:val>
                                            <p:strVal val="#ppt_x"/>
                                          </p:val>
                                        </p:tav>
                                      </p:tavLst>
                                    </p:anim>
                                    <p:anim calcmode="lin" valueType="num">
                                      <p:cBhvr additive="base">
                                        <p:cTn id="2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tagteammarketing.com/Site/Graphics/ClipArt/I_TelephoneHandset_87x302.jpg"/>
          <p:cNvPicPr>
            <a:picLocks noChangeAspect="1" noChangeArrowheads="1"/>
          </p:cNvPicPr>
          <p:nvPr/>
        </p:nvPicPr>
        <p:blipFill>
          <a:blip r:embed="rId2" cstate="print"/>
          <a:srcRect/>
          <a:stretch>
            <a:fillRect/>
          </a:stretch>
        </p:blipFill>
        <p:spPr bwMode="auto">
          <a:xfrm>
            <a:off x="304800" y="304801"/>
            <a:ext cx="828675" cy="3124200"/>
          </a:xfrm>
          <a:prstGeom prst="rect">
            <a:avLst/>
          </a:prstGeom>
          <a:noFill/>
        </p:spPr>
      </p:pic>
      <p:sp>
        <p:nvSpPr>
          <p:cNvPr id="2" name="Title 1"/>
          <p:cNvSpPr>
            <a:spLocks noGrp="1"/>
          </p:cNvSpPr>
          <p:nvPr>
            <p:ph type="title"/>
          </p:nvPr>
        </p:nvSpPr>
        <p:spPr>
          <a:xfrm>
            <a:off x="1981200" y="274638"/>
            <a:ext cx="6705600" cy="1249362"/>
          </a:xfrm>
          <a:ln>
            <a:solidFill>
              <a:schemeClr val="tx1">
                <a:lumMod val="50000"/>
                <a:lumOff val="50000"/>
              </a:schemeClr>
            </a:solidFill>
          </a:ln>
        </p:spPr>
        <p:txBody>
          <a:bodyPr>
            <a:normAutofit/>
          </a:bodyPr>
          <a:lstStyle/>
          <a:p>
            <a:r>
              <a:rPr lang="en-US" sz="3200" dirty="0" smtClean="0"/>
              <a:t> 3 Way Calls  -- a great method</a:t>
            </a:r>
            <a:br>
              <a:rPr lang="en-US" sz="3200" dirty="0" smtClean="0"/>
            </a:br>
            <a:r>
              <a:rPr lang="en-US" sz="3200" dirty="0" smtClean="0"/>
              <a:t>to develop customers and distributors</a:t>
            </a:r>
            <a:endParaRPr lang="en-US" sz="3200" dirty="0"/>
          </a:p>
        </p:txBody>
      </p:sp>
      <p:sp>
        <p:nvSpPr>
          <p:cNvPr id="3" name="Content Placeholder 2"/>
          <p:cNvSpPr>
            <a:spLocks noGrp="1"/>
          </p:cNvSpPr>
          <p:nvPr>
            <p:ph idx="1"/>
          </p:nvPr>
        </p:nvSpPr>
        <p:spPr>
          <a:xfrm>
            <a:off x="1066800" y="1600200"/>
            <a:ext cx="8077200" cy="5257800"/>
          </a:xfrm>
        </p:spPr>
        <p:txBody>
          <a:bodyPr>
            <a:normAutofit/>
          </a:bodyPr>
          <a:lstStyle/>
          <a:p>
            <a:r>
              <a:rPr lang="en-US" sz="2400" dirty="0" smtClean="0"/>
              <a:t>Surveys show that business leaders in our industry who utilize 3-way calls  grow the fastest.</a:t>
            </a:r>
          </a:p>
          <a:p>
            <a:r>
              <a:rPr lang="en-US" sz="2400" dirty="0" smtClean="0"/>
              <a:t>They are a great way to help a new distributor develop customers  quickly.. and to teach them how to get	 someone started on a supplement program.</a:t>
            </a:r>
          </a:p>
          <a:p>
            <a:pPr>
              <a:buNone/>
            </a:pPr>
            <a:endParaRPr lang="en-US" sz="900" dirty="0" smtClean="0"/>
          </a:p>
          <a:p>
            <a:pPr>
              <a:buNone/>
            </a:pPr>
            <a:r>
              <a:rPr lang="en-US" sz="2400" dirty="0" smtClean="0"/>
              <a:t>But today we want to focus on using 3-ways to build our teams</a:t>
            </a:r>
          </a:p>
          <a:p>
            <a:r>
              <a:rPr lang="en-US" sz="2400" dirty="0" smtClean="0"/>
              <a:t>Great way to help accelerate the process of developing  distributors  and business partners… 	( removes fear of not knowing enough . Calls are short )	and creates a			</a:t>
            </a:r>
            <a:r>
              <a:rPr lang="en-US" sz="2400" b="1" dirty="0" smtClean="0"/>
              <a:t>Process of Duplication</a:t>
            </a:r>
          </a:p>
          <a:p>
            <a:r>
              <a:rPr lang="en-US" sz="2400" dirty="0" smtClean="0"/>
              <a:t>Provide an excellent training method of teaching by 	example .. by modeling the activity to learn.  </a:t>
            </a:r>
            <a:r>
              <a:rPr lang="en-US" sz="2400" dirty="0" err="1" smtClean="0"/>
              <a:t>katie</a:t>
            </a:r>
            <a:endParaRPr lang="en-US" sz="2400" dirty="0" smtClean="0"/>
          </a:p>
          <a:p>
            <a:pPr>
              <a:buNone/>
            </a:pPr>
            <a:endParaRPr lang="en-US" sz="2400"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college.monster.com/nfs/college/attachment_images/0001/1207/iStock_000007271712XSmall.jpg-1_crop380w.jpg?1255369958"/>
          <p:cNvPicPr>
            <a:picLocks noChangeAspect="1" noChangeArrowheads="1"/>
          </p:cNvPicPr>
          <p:nvPr/>
        </p:nvPicPr>
        <p:blipFill>
          <a:blip r:embed="rId2" cstate="print"/>
          <a:srcRect/>
          <a:stretch>
            <a:fillRect/>
          </a:stretch>
        </p:blipFill>
        <p:spPr bwMode="auto">
          <a:xfrm>
            <a:off x="6934200" y="5404184"/>
            <a:ext cx="2209800" cy="1453816"/>
          </a:xfrm>
          <a:prstGeom prst="rect">
            <a:avLst/>
          </a:prstGeom>
          <a:noFill/>
        </p:spPr>
      </p:pic>
      <p:sp>
        <p:nvSpPr>
          <p:cNvPr id="3" name="Content Placeholder 2"/>
          <p:cNvSpPr>
            <a:spLocks noGrp="1"/>
          </p:cNvSpPr>
          <p:nvPr>
            <p:ph idx="1"/>
          </p:nvPr>
        </p:nvSpPr>
        <p:spPr>
          <a:xfrm>
            <a:off x="457200" y="1066800"/>
            <a:ext cx="7696200" cy="5486400"/>
          </a:xfrm>
        </p:spPr>
        <p:txBody>
          <a:bodyPr>
            <a:normAutofit/>
          </a:bodyPr>
          <a:lstStyle/>
          <a:p>
            <a:pPr>
              <a:buNone/>
            </a:pPr>
            <a:r>
              <a:rPr lang="en-US" sz="2000" dirty="0" smtClean="0"/>
              <a:t>We ask questions to teach and guide the thinking of the prospective member.</a:t>
            </a:r>
          </a:p>
          <a:p>
            <a:r>
              <a:rPr lang="en-US" sz="2000" dirty="0" smtClean="0"/>
              <a:t>“Tell me about your health and I’ll take some notes and let’s see if we can come up with something that may be helpful.”… ..</a:t>
            </a:r>
          </a:p>
          <a:p>
            <a:r>
              <a:rPr lang="en-US" sz="2000" dirty="0" smtClean="0"/>
              <a:t>List symptoms  … medications generally ( what they are for)  </a:t>
            </a:r>
          </a:p>
          <a:p>
            <a:r>
              <a:rPr lang="en-US" sz="2000" dirty="0" smtClean="0"/>
              <a:t>One scale of 1 to 10 .. Energy level?   Stress level?</a:t>
            </a:r>
          </a:p>
          <a:p>
            <a:r>
              <a:rPr lang="en-US" sz="2000" dirty="0" smtClean="0"/>
              <a:t>Walk me through your diet .. What do you typically eat for breakfast?</a:t>
            </a:r>
          </a:p>
          <a:p>
            <a:r>
              <a:rPr lang="en-US" sz="2000" dirty="0" smtClean="0"/>
              <a:t>Is there a time of day when you might have cravings for sweets or </a:t>
            </a:r>
            <a:r>
              <a:rPr lang="en-US" sz="2000" dirty="0" err="1" smtClean="0"/>
              <a:t>carbs</a:t>
            </a:r>
            <a:r>
              <a:rPr lang="en-US" sz="2000" dirty="0" smtClean="0"/>
              <a:t> or salty snacks?   And if so when .. Because that tells us when your blood sugar is dropping.  ( Protein  and fiber stabilize blood sugar ) </a:t>
            </a:r>
          </a:p>
          <a:p>
            <a:r>
              <a:rPr lang="en-US" sz="2000" dirty="0" smtClean="0"/>
              <a:t>How many vegetables in a day?  ( explain ideal diet for human body is what Nature gives us that grows out of the earth .. Goal is 6 or more )</a:t>
            </a:r>
          </a:p>
          <a:p>
            <a:r>
              <a:rPr lang="en-US" sz="2000" dirty="0" smtClean="0"/>
              <a:t>Then  lay out some options and suggestions  usually starting with </a:t>
            </a:r>
            <a:r>
              <a:rPr lang="en-US" sz="2000" dirty="0" err="1" smtClean="0"/>
              <a:t>Vitalizer</a:t>
            </a:r>
            <a:r>
              <a:rPr lang="en-US" sz="2000" dirty="0" smtClean="0"/>
              <a:t> .. So they can get a free membership and save 15% or more</a:t>
            </a:r>
          </a:p>
          <a:p>
            <a:pPr>
              <a:buNone/>
            </a:pPr>
            <a:r>
              <a:rPr lang="en-US" sz="2000" dirty="0" smtClean="0"/>
              <a:t>	and usually they feel a significant difference quickly.	</a:t>
            </a:r>
            <a:r>
              <a:rPr lang="en-US" sz="2000" dirty="0" err="1" smtClean="0"/>
              <a:t>katie</a:t>
            </a:r>
            <a:endParaRPr lang="en-US" sz="2000" dirty="0"/>
          </a:p>
        </p:txBody>
      </p:sp>
      <p:sp>
        <p:nvSpPr>
          <p:cNvPr id="2" name="Title 1"/>
          <p:cNvSpPr>
            <a:spLocks noGrp="1"/>
          </p:cNvSpPr>
          <p:nvPr>
            <p:ph type="title"/>
          </p:nvPr>
        </p:nvSpPr>
        <p:spPr>
          <a:xfrm>
            <a:off x="457200" y="274638"/>
            <a:ext cx="8229600" cy="563562"/>
          </a:xfrm>
          <a:ln>
            <a:solidFill>
              <a:schemeClr val="tx2">
                <a:lumMod val="60000"/>
                <a:lumOff val="40000"/>
              </a:schemeClr>
            </a:solidFill>
          </a:ln>
        </p:spPr>
        <p:txBody>
          <a:bodyPr>
            <a:normAutofit fontScale="90000"/>
          </a:bodyPr>
          <a:lstStyle/>
          <a:p>
            <a:r>
              <a:rPr lang="en-US" sz="3200" dirty="0" smtClean="0"/>
              <a:t>3-Way Calls To Develop Customers  &amp; Members</a:t>
            </a:r>
            <a:endParaRPr lang="en-US" sz="3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6705600" cy="1143000"/>
          </a:xfrm>
          <a:ln>
            <a:solidFill>
              <a:srgbClr val="FF0000"/>
            </a:solidFill>
          </a:ln>
        </p:spPr>
        <p:txBody>
          <a:bodyPr>
            <a:normAutofit fontScale="90000"/>
          </a:bodyPr>
          <a:lstStyle/>
          <a:p>
            <a:pPr algn="l"/>
            <a:r>
              <a:rPr lang="en-US" sz="3600" dirty="0" smtClean="0"/>
              <a:t>3-Way Calls Convey The Team Culture 		Shaklee is so Well-Known For</a:t>
            </a:r>
            <a:endParaRPr lang="en-US" sz="3600" dirty="0"/>
          </a:p>
        </p:txBody>
      </p:sp>
      <p:sp>
        <p:nvSpPr>
          <p:cNvPr id="3" name="Content Placeholder 2"/>
          <p:cNvSpPr>
            <a:spLocks noGrp="1"/>
          </p:cNvSpPr>
          <p:nvPr>
            <p:ph idx="1"/>
          </p:nvPr>
        </p:nvSpPr>
        <p:spPr>
          <a:xfrm>
            <a:off x="457200" y="1981200"/>
            <a:ext cx="8229600" cy="4144963"/>
          </a:xfrm>
        </p:spPr>
        <p:txBody>
          <a:bodyPr>
            <a:normAutofit/>
          </a:bodyPr>
          <a:lstStyle/>
          <a:p>
            <a:pPr>
              <a:buNone/>
            </a:pPr>
            <a:r>
              <a:rPr lang="en-US" sz="2400" dirty="0" smtClean="0"/>
              <a:t>“ You Shaklee people think that the Shaklee Difference is just about your products and your science … 			     but it is much more than that .. It is  also about your culture.</a:t>
            </a:r>
          </a:p>
          <a:p>
            <a:pPr>
              <a:buNone/>
            </a:pPr>
            <a:endParaRPr lang="en-US" sz="1000" dirty="0" smtClean="0"/>
          </a:p>
          <a:p>
            <a:pPr>
              <a:buNone/>
            </a:pPr>
            <a:r>
              <a:rPr lang="en-US" sz="2400" dirty="0" smtClean="0"/>
              <a:t> I have never worked with a group of leaders who share with one another so freely and are so genuinely happy for  one another’s success.”  								Executive  Business Trainer  JR        barb</a:t>
            </a:r>
          </a:p>
          <a:p>
            <a:pPr>
              <a:buNone/>
            </a:pPr>
            <a:endParaRPr lang="en-US" sz="2400" dirty="0"/>
          </a:p>
        </p:txBody>
      </p:sp>
      <p:pic>
        <p:nvPicPr>
          <p:cNvPr id="21506" name="Picture 2" descr="http://www.acclaimimages.com/_gallery/_images_n300/0110-1106-1011-0840_team_little_boys_happy_with_success.jpg"/>
          <p:cNvPicPr>
            <a:picLocks noChangeAspect="1" noChangeArrowheads="1"/>
          </p:cNvPicPr>
          <p:nvPr/>
        </p:nvPicPr>
        <p:blipFill>
          <a:blip r:embed="rId2" cstate="print"/>
          <a:srcRect/>
          <a:stretch>
            <a:fillRect/>
          </a:stretch>
        </p:blipFill>
        <p:spPr bwMode="auto">
          <a:xfrm>
            <a:off x="2286000" y="5229224"/>
            <a:ext cx="4495800" cy="1628776"/>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psychicjobcenter.com/wp-content/uploads/2014/02/telephone-1.jpg"/>
          <p:cNvPicPr>
            <a:picLocks noChangeAspect="1" noChangeArrowheads="1"/>
          </p:cNvPicPr>
          <p:nvPr/>
        </p:nvPicPr>
        <p:blipFill>
          <a:blip r:embed="rId2" cstate="print"/>
          <a:srcRect/>
          <a:stretch>
            <a:fillRect/>
          </a:stretch>
        </p:blipFill>
        <p:spPr bwMode="auto">
          <a:xfrm>
            <a:off x="0" y="0"/>
            <a:ext cx="2286000" cy="1981200"/>
          </a:xfrm>
          <a:prstGeom prst="rect">
            <a:avLst/>
          </a:prstGeom>
          <a:noFill/>
        </p:spPr>
      </p:pic>
      <p:sp>
        <p:nvSpPr>
          <p:cNvPr id="2" name="Title 1"/>
          <p:cNvSpPr>
            <a:spLocks noGrp="1"/>
          </p:cNvSpPr>
          <p:nvPr>
            <p:ph type="title"/>
          </p:nvPr>
        </p:nvSpPr>
        <p:spPr>
          <a:xfrm>
            <a:off x="2971800" y="274638"/>
            <a:ext cx="5715000" cy="1143000"/>
          </a:xfrm>
          <a:ln>
            <a:solidFill>
              <a:srgbClr val="C00000"/>
            </a:solidFill>
          </a:ln>
        </p:spPr>
        <p:txBody>
          <a:bodyPr>
            <a:normAutofit fontScale="90000"/>
          </a:bodyPr>
          <a:lstStyle/>
          <a:p>
            <a:r>
              <a:rPr lang="en-US" sz="3600" dirty="0" smtClean="0"/>
              <a:t>3 Way Calls With Potential Business Partners </a:t>
            </a:r>
            <a:endParaRPr lang="en-US" sz="3600" dirty="0"/>
          </a:p>
        </p:txBody>
      </p:sp>
      <p:sp>
        <p:nvSpPr>
          <p:cNvPr id="3" name="Content Placeholder 2"/>
          <p:cNvSpPr>
            <a:spLocks noGrp="1"/>
          </p:cNvSpPr>
          <p:nvPr>
            <p:ph idx="1"/>
          </p:nvPr>
        </p:nvSpPr>
        <p:spPr>
          <a:xfrm>
            <a:off x="647700" y="1828800"/>
            <a:ext cx="7848600" cy="4525963"/>
          </a:xfrm>
        </p:spPr>
        <p:txBody>
          <a:bodyPr>
            <a:normAutofit/>
          </a:bodyPr>
          <a:lstStyle/>
          <a:p>
            <a:r>
              <a:rPr lang="en-US" sz="2400" dirty="0" smtClean="0"/>
              <a:t>Continues the process of exposing them to benefits of a Shaklee business</a:t>
            </a:r>
          </a:p>
          <a:p>
            <a:r>
              <a:rPr lang="en-US" sz="2400" dirty="0" smtClean="0"/>
              <a:t>Allows them to meet  the people of Shaklee – one of Shaklee’s strongest assets.. And to hear their stories… and to see proof of success.</a:t>
            </a:r>
          </a:p>
          <a:p>
            <a:r>
              <a:rPr lang="en-US" sz="2400" dirty="0" smtClean="0"/>
              <a:t>They will see that the business opportunity is bigger than they may have thought by having a conversation with a successful leader … whose success you have reported to them.						</a:t>
            </a:r>
            <a:r>
              <a:rPr lang="en-US" sz="2400" dirty="0" err="1" smtClean="0"/>
              <a:t>lisa</a:t>
            </a:r>
            <a:endParaRPr lang="en-US" sz="2400" dirty="0"/>
          </a:p>
        </p:txBody>
      </p:sp>
      <p:sp>
        <p:nvSpPr>
          <p:cNvPr id="4" name="TextBox 3"/>
          <p:cNvSpPr txBox="1"/>
          <p:nvPr/>
        </p:nvSpPr>
        <p:spPr>
          <a:xfrm>
            <a:off x="609600" y="5410200"/>
            <a:ext cx="8001000" cy="954107"/>
          </a:xfrm>
          <a:prstGeom prst="rect">
            <a:avLst/>
          </a:prstGeom>
          <a:noFill/>
          <a:ln>
            <a:solidFill>
              <a:schemeClr val="tx1">
                <a:lumMod val="50000"/>
                <a:lumOff val="50000"/>
              </a:schemeClr>
            </a:solidFill>
          </a:ln>
        </p:spPr>
        <p:txBody>
          <a:bodyPr wrap="square" rtlCol="0">
            <a:spAutoFit/>
          </a:bodyPr>
          <a:lstStyle/>
          <a:p>
            <a:r>
              <a:rPr lang="en-US" sz="2800" dirty="0" smtClean="0"/>
              <a:t>At the close of a 3-way – everyone feels lifted and happy to be a part of the team.. And part of Shaklee.</a:t>
            </a:r>
            <a:endParaRPr lang="en-US" sz="2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447800"/>
          </a:xfrm>
          <a:ln>
            <a:solidFill>
              <a:schemeClr val="accent2">
                <a:lumMod val="60000"/>
                <a:lumOff val="40000"/>
              </a:schemeClr>
            </a:solidFill>
          </a:ln>
        </p:spPr>
        <p:txBody>
          <a:bodyPr>
            <a:noAutofit/>
          </a:bodyPr>
          <a:lstStyle/>
          <a:p>
            <a:r>
              <a:rPr lang="en-US" sz="2400" dirty="0" smtClean="0"/>
              <a:t>The 3 Key Elements for Authentic Meaningful Conversations Apply to Almost Every Conversation We Have in our Work .. </a:t>
            </a:r>
            <a:br>
              <a:rPr lang="en-US" sz="2400" dirty="0" smtClean="0"/>
            </a:br>
            <a:r>
              <a:rPr lang="en-US" sz="2400" dirty="0" smtClean="0"/>
              <a:t>Including Setting Up 3-Way Calls</a:t>
            </a:r>
            <a:endParaRPr lang="en-US" sz="2400" dirty="0"/>
          </a:p>
        </p:txBody>
      </p:sp>
      <p:sp>
        <p:nvSpPr>
          <p:cNvPr id="3" name="Content Placeholder 2"/>
          <p:cNvSpPr>
            <a:spLocks noGrp="1"/>
          </p:cNvSpPr>
          <p:nvPr>
            <p:ph idx="1"/>
          </p:nvPr>
        </p:nvSpPr>
        <p:spPr>
          <a:xfrm>
            <a:off x="457200" y="1828800"/>
            <a:ext cx="7086600" cy="4800600"/>
          </a:xfrm>
        </p:spPr>
        <p:txBody>
          <a:bodyPr>
            <a:normAutofit lnSpcReduction="10000"/>
          </a:bodyPr>
          <a:lstStyle/>
          <a:p>
            <a:pPr>
              <a:buNone/>
            </a:pPr>
            <a:r>
              <a:rPr lang="en-US" sz="2400" dirty="0" smtClean="0"/>
              <a:t>1.  </a:t>
            </a:r>
            <a:r>
              <a:rPr lang="en-US" sz="2000" dirty="0" smtClean="0"/>
              <a:t>Using the phrase </a:t>
            </a:r>
            <a:r>
              <a:rPr lang="en-US" sz="2400" dirty="0" smtClean="0"/>
              <a:t>… </a:t>
            </a:r>
            <a:r>
              <a:rPr lang="en-US" sz="2400" b="1" dirty="0" smtClean="0"/>
              <a:t>Tell me about </a:t>
            </a:r>
            <a:r>
              <a:rPr lang="en-US" sz="2000" dirty="0" smtClean="0"/>
              <a:t>… to open conversations and learn what is important to  the person you are speaking with. .. This is how we learn their </a:t>
            </a:r>
            <a:r>
              <a:rPr lang="en-US" sz="2000" b="1" dirty="0" smtClean="0"/>
              <a:t>needs, interests, concerns</a:t>
            </a:r>
            <a:r>
              <a:rPr lang="en-US" sz="2000" dirty="0" smtClean="0"/>
              <a:t>, etc   and then we can look for possible solutions through Shaklee.</a:t>
            </a:r>
          </a:p>
          <a:p>
            <a:pPr>
              <a:buNone/>
            </a:pPr>
            <a:r>
              <a:rPr lang="en-US" sz="2400" dirty="0" smtClean="0"/>
              <a:t>2. </a:t>
            </a:r>
            <a:r>
              <a:rPr lang="en-US" sz="2400" b="1" dirty="0" smtClean="0"/>
              <a:t>Acknowledge</a:t>
            </a:r>
            <a:r>
              <a:rPr lang="en-US" sz="2400" dirty="0" smtClean="0"/>
              <a:t> people  --- </a:t>
            </a:r>
            <a:r>
              <a:rPr lang="en-US" sz="2000" dirty="0" smtClean="0"/>
              <a:t>look for sincere honest ways to appreciate people .. acknowledge  them  for what they value, for the work they do,  for their kindness,  for their families, for their abilities,…for their cats .. Their dogs … </a:t>
            </a:r>
          </a:p>
          <a:p>
            <a:pPr>
              <a:buNone/>
            </a:pPr>
            <a:r>
              <a:rPr lang="en-US" sz="2400" dirty="0" smtClean="0"/>
              <a:t>3	Always include </a:t>
            </a:r>
            <a:r>
              <a:rPr lang="en-US" sz="2400" b="1" dirty="0" smtClean="0"/>
              <a:t>your reason </a:t>
            </a:r>
            <a:r>
              <a:rPr lang="en-US" sz="2400" dirty="0" smtClean="0"/>
              <a:t>for the contact … </a:t>
            </a:r>
            <a:r>
              <a:rPr lang="en-US" sz="2000" dirty="0" smtClean="0"/>
              <a:t>why you  thought to invite them to a conference call  , or to view a video ink,  why the information was important to you, why developing a Shaklee business is meaningful for you and might be for them , why they may want to meet your </a:t>
            </a:r>
            <a:r>
              <a:rPr lang="en-US" sz="2000" dirty="0" err="1" smtClean="0"/>
              <a:t>upline</a:t>
            </a:r>
            <a:r>
              <a:rPr lang="en-US" sz="2000" dirty="0" smtClean="0"/>
              <a:t> or  other selected leader, etc				</a:t>
            </a:r>
            <a:r>
              <a:rPr lang="en-US" sz="2000" dirty="0" err="1" smtClean="0"/>
              <a:t>lisa</a:t>
            </a:r>
            <a:endParaRPr lang="en-US" sz="2000" dirty="0"/>
          </a:p>
        </p:txBody>
      </p:sp>
      <p:pic>
        <p:nvPicPr>
          <p:cNvPr id="17410" name="Picture 2" descr="http://feldymentor.com/wp-content/uploads/2012/07/Get_more_clients_become_more_you_acknowledge.png"/>
          <p:cNvPicPr>
            <a:picLocks noChangeAspect="1" noChangeArrowheads="1"/>
          </p:cNvPicPr>
          <p:nvPr/>
        </p:nvPicPr>
        <p:blipFill>
          <a:blip r:embed="rId2" cstate="print"/>
          <a:srcRect/>
          <a:stretch>
            <a:fillRect/>
          </a:stretch>
        </p:blipFill>
        <p:spPr bwMode="auto">
          <a:xfrm>
            <a:off x="7477125" y="2438400"/>
            <a:ext cx="1666875" cy="24541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thumbs.dreamstime.com/z/telephone-kid-737074.jpg"/>
          <p:cNvPicPr>
            <a:picLocks noChangeAspect="1" noChangeArrowheads="1"/>
          </p:cNvPicPr>
          <p:nvPr/>
        </p:nvPicPr>
        <p:blipFill>
          <a:blip r:embed="rId2" cstate="print"/>
          <a:srcRect/>
          <a:stretch>
            <a:fillRect/>
          </a:stretch>
        </p:blipFill>
        <p:spPr bwMode="auto">
          <a:xfrm>
            <a:off x="6781800" y="0"/>
            <a:ext cx="2362200" cy="2320862"/>
          </a:xfrm>
          <a:prstGeom prst="rect">
            <a:avLst/>
          </a:prstGeom>
          <a:noFill/>
        </p:spPr>
      </p:pic>
      <p:sp>
        <p:nvSpPr>
          <p:cNvPr id="2" name="Title 1"/>
          <p:cNvSpPr>
            <a:spLocks noGrp="1"/>
          </p:cNvSpPr>
          <p:nvPr>
            <p:ph type="title"/>
          </p:nvPr>
        </p:nvSpPr>
        <p:spPr>
          <a:xfrm>
            <a:off x="457200" y="274638"/>
            <a:ext cx="5562600" cy="792162"/>
          </a:xfrm>
          <a:ln>
            <a:solidFill>
              <a:schemeClr val="tx2">
                <a:lumMod val="60000"/>
                <a:lumOff val="40000"/>
              </a:schemeClr>
            </a:solidFill>
          </a:ln>
        </p:spPr>
        <p:txBody>
          <a:bodyPr>
            <a:normAutofit/>
          </a:bodyPr>
          <a:lstStyle/>
          <a:p>
            <a:r>
              <a:rPr lang="en-US" sz="3200" dirty="0" smtClean="0"/>
              <a:t>    How to Invite to a 3 way call</a:t>
            </a:r>
            <a:endParaRPr lang="en-US" sz="3200" dirty="0"/>
          </a:p>
        </p:txBody>
      </p:sp>
      <p:sp>
        <p:nvSpPr>
          <p:cNvPr id="3" name="Content Placeholder 2"/>
          <p:cNvSpPr>
            <a:spLocks noGrp="1"/>
          </p:cNvSpPr>
          <p:nvPr>
            <p:ph idx="1"/>
          </p:nvPr>
        </p:nvSpPr>
        <p:spPr>
          <a:xfrm>
            <a:off x="457200" y="1295400"/>
            <a:ext cx="8229600" cy="5257800"/>
          </a:xfrm>
        </p:spPr>
        <p:txBody>
          <a:bodyPr>
            <a:normAutofit/>
          </a:bodyPr>
          <a:lstStyle/>
          <a:p>
            <a:r>
              <a:rPr lang="en-US" sz="2000" dirty="0" smtClean="0"/>
              <a:t>Identify need  ( 3 parts of conversation .. )</a:t>
            </a:r>
          </a:p>
          <a:p>
            <a:r>
              <a:rPr lang="en-US" sz="2000" dirty="0" smtClean="0"/>
              <a:t>Send link to evaluate … our favorites attached</a:t>
            </a:r>
          </a:p>
          <a:p>
            <a:r>
              <a:rPr lang="en-US" sz="2000" dirty="0" smtClean="0"/>
              <a:t>Suggest a 3-way call with another Shaklee leader ( could be your </a:t>
            </a:r>
            <a:r>
              <a:rPr lang="en-US" sz="2000" dirty="0" err="1" smtClean="0"/>
              <a:t>upline</a:t>
            </a:r>
            <a:r>
              <a:rPr lang="en-US" sz="2000" dirty="0" smtClean="0"/>
              <a:t>  or a colleague .. Someone you feel  has a story and background that your prospect could relate to … )</a:t>
            </a:r>
          </a:p>
          <a:p>
            <a:r>
              <a:rPr lang="en-US" sz="2000" dirty="0" smtClean="0"/>
              <a:t>Mention the credentials, the skills, the qualities, the success of the Shaklee leader you select…   called “ edifying  ( acknowledging ) your  </a:t>
            </a:r>
            <a:r>
              <a:rPr lang="en-US" sz="2000" dirty="0" err="1" smtClean="0"/>
              <a:t>upline</a:t>
            </a:r>
            <a:r>
              <a:rPr lang="en-US" sz="2000" dirty="0" smtClean="0"/>
              <a:t> or other  designated leader  ) </a:t>
            </a:r>
          </a:p>
          <a:p>
            <a:pPr>
              <a:buNone/>
            </a:pPr>
            <a:r>
              <a:rPr lang="en-US" sz="2000" dirty="0" smtClean="0"/>
              <a:t>	This honors your prospect .. To know you feel they are so important to you that you want to connect them to an important leader.  It also reinforces that the success is real … achieved by ordinary people .. Just like them.</a:t>
            </a:r>
          </a:p>
          <a:p>
            <a:pPr>
              <a:buNone/>
            </a:pPr>
            <a:r>
              <a:rPr lang="en-US" sz="2000" dirty="0" smtClean="0"/>
              <a:t>Sample dialogue</a:t>
            </a:r>
          </a:p>
          <a:p>
            <a:pPr>
              <a:buNone/>
            </a:pPr>
            <a:r>
              <a:rPr lang="en-US" sz="2000" dirty="0" smtClean="0"/>
              <a:t>“ I want  Joanette (</a:t>
            </a:r>
            <a:r>
              <a:rPr lang="en-US" sz="2000" dirty="0" err="1" smtClean="0"/>
              <a:t>upline</a:t>
            </a:r>
            <a:r>
              <a:rPr lang="en-US" sz="2000" dirty="0" smtClean="0"/>
              <a:t>) to meet you.   And I’d like you to hear her story of how she came to Shaklee and  the success she has had .. “   </a:t>
            </a:r>
            <a:r>
              <a:rPr lang="en-US" sz="2000" dirty="0" err="1" smtClean="0"/>
              <a:t>katie</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486400"/>
            <a:ext cx="8686800" cy="970264"/>
          </a:xfrm>
        </p:spPr>
        <p:txBody>
          <a:bodyPr>
            <a:normAutofit fontScale="90000"/>
          </a:bodyPr>
          <a:lstStyle/>
          <a:p>
            <a:r>
              <a:rPr lang="en-US" sz="3100" dirty="0" err="1" smtClean="0"/>
              <a:t>CarotoMax</a:t>
            </a:r>
            <a:r>
              <a:rPr lang="en-US" sz="3100" dirty="0" smtClean="0"/>
              <a:t>  +  Shaklee 180® Mango Energizing </a:t>
            </a:r>
            <a:r>
              <a:rPr lang="en-US" sz="3100" dirty="0" err="1" smtClean="0"/>
              <a:t>Smoothee</a:t>
            </a:r>
            <a:r>
              <a:rPr lang="en-US" sz="3600" dirty="0" smtClean="0"/>
              <a:t>			</a:t>
            </a:r>
            <a:endParaRPr lang="en-US" b="0" dirty="0"/>
          </a:p>
        </p:txBody>
      </p:sp>
      <p:sp>
        <p:nvSpPr>
          <p:cNvPr id="5" name="Title 1"/>
          <p:cNvSpPr txBox="1">
            <a:spLocks/>
          </p:cNvSpPr>
          <p:nvPr/>
        </p:nvSpPr>
        <p:spPr bwMode="auto">
          <a:xfrm>
            <a:off x="304800" y="228600"/>
            <a:ext cx="8534400" cy="1066800"/>
          </a:xfrm>
          <a:prstGeom prst="rect">
            <a:avLst/>
          </a:prstGeom>
          <a:noFill/>
          <a:ln>
            <a:solidFill>
              <a:srgbClr val="00B050"/>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rgbClr val="497727"/>
                </a:solidFill>
                <a:latin typeface="+mj-lt"/>
                <a:ea typeface="ＭＳ Ｐゴシック" charset="0"/>
                <a:cs typeface="ＭＳ Ｐゴシック" charset="0"/>
              </a:defRPr>
            </a:lvl1pPr>
            <a:lvl2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5pPr>
            <a:lvl6pPr marL="457200" algn="l" rtl="0" fontAlgn="base">
              <a:spcBef>
                <a:spcPct val="0"/>
              </a:spcBef>
              <a:spcAft>
                <a:spcPct val="0"/>
              </a:spcAft>
              <a:defRPr sz="4000">
                <a:solidFill>
                  <a:srgbClr val="FFFFFF"/>
                </a:solidFill>
                <a:latin typeface="Arial" charset="0"/>
                <a:ea typeface="ＭＳ Ｐゴシック" charset="0"/>
              </a:defRPr>
            </a:lvl6pPr>
            <a:lvl7pPr marL="914400" algn="l" rtl="0" fontAlgn="base">
              <a:spcBef>
                <a:spcPct val="0"/>
              </a:spcBef>
              <a:spcAft>
                <a:spcPct val="0"/>
              </a:spcAft>
              <a:defRPr sz="4000">
                <a:solidFill>
                  <a:srgbClr val="FFFFFF"/>
                </a:solidFill>
                <a:latin typeface="Arial" charset="0"/>
                <a:ea typeface="ＭＳ Ｐゴシック" charset="0"/>
              </a:defRPr>
            </a:lvl7pPr>
            <a:lvl8pPr marL="1371600" algn="l" rtl="0" fontAlgn="base">
              <a:spcBef>
                <a:spcPct val="0"/>
              </a:spcBef>
              <a:spcAft>
                <a:spcPct val="0"/>
              </a:spcAft>
              <a:defRPr sz="4000">
                <a:solidFill>
                  <a:srgbClr val="FFFFFF"/>
                </a:solidFill>
                <a:latin typeface="Arial" charset="0"/>
                <a:ea typeface="ＭＳ Ｐゴシック" charset="0"/>
              </a:defRPr>
            </a:lvl8pPr>
            <a:lvl9pPr marL="1828800" algn="l" rtl="0" fontAlgn="base">
              <a:spcBef>
                <a:spcPct val="0"/>
              </a:spcBef>
              <a:spcAft>
                <a:spcPct val="0"/>
              </a:spcAft>
              <a:defRPr sz="4000">
                <a:solidFill>
                  <a:srgbClr val="FFFFFF"/>
                </a:solidFill>
                <a:latin typeface="Arial" charset="0"/>
                <a:ea typeface="ＭＳ Ｐゴシック" charset="0"/>
              </a:defRPr>
            </a:lvl9pPr>
          </a:lstStyle>
          <a:p>
            <a:pPr algn="ctr" eaLnBrk="1" hangingPunct="1"/>
            <a:r>
              <a:rPr lang="en-US" altLang="en-US" sz="3200" kern="0" dirty="0" smtClean="0"/>
              <a:t>New Members Receive TWO Free Products with Minimum 200 PV Join Order </a:t>
            </a:r>
          </a:p>
        </p:txBody>
      </p:sp>
      <p:pic>
        <p:nvPicPr>
          <p:cNvPr id="1026" name="Picture 2" descr="Y:\~180°\Images\Products\low JPG\Shaklee180SmootheeCanister_Mango.jp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t="647" b="25063"/>
          <a:stretch/>
        </p:blipFill>
        <p:spPr bwMode="auto">
          <a:xfrm>
            <a:off x="4572000" y="1447800"/>
            <a:ext cx="2825599" cy="337733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3635117" y="2815544"/>
            <a:ext cx="697043" cy="1107996"/>
          </a:xfrm>
          <a:prstGeom prst="rect">
            <a:avLst/>
          </a:prstGeom>
          <a:noFill/>
        </p:spPr>
        <p:txBody>
          <a:bodyPr wrap="square" rtlCol="0">
            <a:spAutoFit/>
          </a:bodyPr>
          <a:lstStyle/>
          <a:p>
            <a:r>
              <a:rPr lang="en-US" sz="6600" dirty="0" smtClean="0">
                <a:solidFill>
                  <a:srgbClr val="669900"/>
                </a:solidFill>
              </a:rPr>
              <a:t>+</a:t>
            </a:r>
            <a:endParaRPr lang="en-US" sz="6600" dirty="0">
              <a:solidFill>
                <a:srgbClr val="669900"/>
              </a:solidFill>
            </a:endParaRPr>
          </a:p>
        </p:txBody>
      </p:sp>
      <p:pic>
        <p:nvPicPr>
          <p:cNvPr id="8" name="Picture 2" descr="https://swansonhealthcenter.com/wp-content/uploads/2013/12/Carotomax-30-capsules-.jpg"/>
          <p:cNvPicPr>
            <a:picLocks noChangeAspect="1" noChangeArrowheads="1"/>
          </p:cNvPicPr>
          <p:nvPr/>
        </p:nvPicPr>
        <p:blipFill>
          <a:blip r:embed="rId4" cstate="print"/>
          <a:srcRect/>
          <a:stretch>
            <a:fillRect/>
          </a:stretch>
        </p:blipFill>
        <p:spPr bwMode="auto">
          <a:xfrm>
            <a:off x="762000" y="1752600"/>
            <a:ext cx="2895600" cy="2833991"/>
          </a:xfrm>
          <a:prstGeom prst="rect">
            <a:avLst/>
          </a:prstGeom>
          <a:noFill/>
        </p:spPr>
      </p:pic>
    </p:spTree>
    <p:extLst>
      <p:ext uri="{BB962C8B-B14F-4D97-AF65-F5344CB8AC3E}">
        <p14:creationId xmlns="" xmlns:p14="http://schemas.microsoft.com/office/powerpoint/2010/main" val="14771255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563562"/>
          </a:xfrm>
          <a:ln>
            <a:solidFill>
              <a:schemeClr val="tx2">
                <a:lumMod val="60000"/>
                <a:lumOff val="40000"/>
              </a:schemeClr>
            </a:solidFill>
          </a:ln>
        </p:spPr>
        <p:txBody>
          <a:bodyPr>
            <a:normAutofit/>
          </a:bodyPr>
          <a:lstStyle/>
          <a:p>
            <a:r>
              <a:rPr lang="en-US" sz="2800" dirty="0" smtClean="0"/>
              <a:t>Resources to Use For Prospects  Evaluating Business </a:t>
            </a:r>
            <a:endParaRPr lang="en-US" sz="2800" dirty="0"/>
          </a:p>
        </p:txBody>
      </p:sp>
      <p:sp>
        <p:nvSpPr>
          <p:cNvPr id="3" name="Content Placeholder 2"/>
          <p:cNvSpPr>
            <a:spLocks noGrp="1"/>
          </p:cNvSpPr>
          <p:nvPr>
            <p:ph idx="1"/>
          </p:nvPr>
        </p:nvSpPr>
        <p:spPr>
          <a:xfrm>
            <a:off x="457200" y="1295400"/>
            <a:ext cx="8229600" cy="5562600"/>
          </a:xfrm>
        </p:spPr>
        <p:txBody>
          <a:bodyPr>
            <a:normAutofit/>
          </a:bodyPr>
          <a:lstStyle/>
          <a:p>
            <a:r>
              <a:rPr lang="en-US" sz="2000" dirty="0" smtClean="0"/>
              <a:t>Jenni Oates Business Presentation 30 minutes</a:t>
            </a:r>
          </a:p>
          <a:p>
            <a:pPr>
              <a:buNone/>
            </a:pPr>
            <a:r>
              <a:rPr lang="en-US" sz="2000" dirty="0" smtClean="0"/>
              <a:t>	</a:t>
            </a:r>
            <a:r>
              <a:rPr lang="en-US" sz="2000" u="sng" dirty="0" smtClean="0">
                <a:hlinkClick r:id="rId2"/>
              </a:rPr>
              <a:t> http://www.impactpartnersinternational.com/?page_id=14</a:t>
            </a:r>
            <a:endParaRPr lang="en-US" sz="2000" dirty="0" smtClean="0"/>
          </a:p>
          <a:p>
            <a:r>
              <a:rPr lang="en-US" sz="2000" dirty="0" err="1" smtClean="0"/>
              <a:t>Vimeo</a:t>
            </a:r>
            <a:r>
              <a:rPr lang="en-US" sz="2000" dirty="0" smtClean="0"/>
              <a:t> link of Roger Barnett on the Shaklee Effect 2013</a:t>
            </a:r>
          </a:p>
          <a:p>
            <a:r>
              <a:rPr lang="en-US" sz="2000" dirty="0" smtClean="0"/>
              <a:t>Shaklee Effect videos  at vimeo.com 	</a:t>
            </a:r>
            <a:r>
              <a:rPr lang="en-US" sz="2000" u="sng" dirty="0" smtClean="0">
                <a:hlinkClick r:id="rId3"/>
              </a:rPr>
              <a:t>http://vimeo.com/75907183</a:t>
            </a:r>
            <a:endParaRPr lang="en-US" sz="2000" dirty="0" smtClean="0"/>
          </a:p>
          <a:p>
            <a:r>
              <a:rPr lang="en-US" sz="2000" dirty="0" smtClean="0"/>
              <a:t>How Shaklee Works video</a:t>
            </a:r>
          </a:p>
          <a:p>
            <a:pPr>
              <a:buNone/>
            </a:pPr>
            <a:r>
              <a:rPr lang="en-US" sz="2000" dirty="0" smtClean="0"/>
              <a:t>	 </a:t>
            </a:r>
            <a:r>
              <a:rPr lang="en-US" sz="2000" u="sng" dirty="0" smtClean="0"/>
              <a:t>http://www.youtube.com/watch?v=xHrTzbFsRRk</a:t>
            </a:r>
          </a:p>
          <a:p>
            <a:r>
              <a:rPr lang="en-US" sz="2000" dirty="0" smtClean="0"/>
              <a:t>The Shaklee Opportunity</a:t>
            </a:r>
          </a:p>
          <a:p>
            <a:pPr>
              <a:buNone/>
            </a:pPr>
            <a:r>
              <a:rPr lang="en-US" sz="2000" dirty="0" smtClean="0"/>
              <a:t>	</a:t>
            </a:r>
            <a:r>
              <a:rPr lang="en-US" sz="2000" u="sng" dirty="0" smtClean="0">
                <a:hlinkClick r:id="rId4"/>
              </a:rPr>
              <a:t>http://www.youtube.com/watch?v=zZiwh9IHAfU</a:t>
            </a:r>
            <a:endParaRPr lang="en-US" sz="2000" u="sng" dirty="0" smtClean="0"/>
          </a:p>
          <a:p>
            <a:r>
              <a:rPr lang="en-US" sz="2000" dirty="0" smtClean="0"/>
              <a:t>Shaklee Global Business Opportunity with Roger Barnett		</a:t>
            </a:r>
            <a:r>
              <a:rPr lang="en-US" sz="2000" u="sng" dirty="0" smtClean="0">
                <a:hlinkClick r:id="rId5"/>
              </a:rPr>
              <a:t>http://www.youtube.com/watch?v=j5llDFTXG4k</a:t>
            </a:r>
            <a:endParaRPr lang="en-US" sz="2000" u="sng" dirty="0" smtClean="0"/>
          </a:p>
          <a:p>
            <a:r>
              <a:rPr lang="en-US" sz="2000" dirty="0" smtClean="0"/>
              <a:t>Moms Making a Difference</a:t>
            </a:r>
          </a:p>
          <a:p>
            <a:pPr>
              <a:buNone/>
            </a:pPr>
            <a:r>
              <a:rPr lang="en-US" sz="2000" dirty="0" smtClean="0"/>
              <a:t>	</a:t>
            </a:r>
            <a:r>
              <a:rPr lang="en-US" sz="2000" u="sng" dirty="0" smtClean="0">
                <a:hlinkClick r:id="rId6"/>
              </a:rPr>
              <a:t>http://www.youtube.com/watch?v=wuUBPD_JgX8</a:t>
            </a:r>
            <a:endParaRPr lang="en-US" sz="2000" u="sng" dirty="0" smtClean="0"/>
          </a:p>
          <a:p>
            <a:r>
              <a:rPr lang="en-US" sz="2000" dirty="0" smtClean="0"/>
              <a:t>Roger Barnett – Join Us  </a:t>
            </a:r>
            <a:r>
              <a:rPr lang="en-US" sz="2000" u="sng" dirty="0" smtClean="0">
                <a:hlinkClick r:id="rId7"/>
              </a:rPr>
              <a:t>http://www.youtube.com/watch?v=fL7ZuxK7AWs</a:t>
            </a:r>
            <a:r>
              <a:rPr lang="en-US" sz="2000" u="sng" dirty="0" smtClean="0"/>
              <a:t>  </a:t>
            </a:r>
            <a:r>
              <a:rPr lang="en-US" sz="2400" dirty="0" smtClean="0"/>
              <a:t>	</a:t>
            </a:r>
            <a:endParaRPr lang="en-US" sz="2400" u="sng"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howtocrackaninterview.com/wp-content/uploads/2013/04/telephone_call.png"/>
          <p:cNvPicPr>
            <a:picLocks noChangeAspect="1" noChangeArrowheads="1"/>
          </p:cNvPicPr>
          <p:nvPr/>
        </p:nvPicPr>
        <p:blipFill>
          <a:blip r:embed="rId2" cstate="print"/>
          <a:srcRect/>
          <a:stretch>
            <a:fillRect/>
          </a:stretch>
        </p:blipFill>
        <p:spPr bwMode="auto">
          <a:xfrm>
            <a:off x="6759115" y="4572000"/>
            <a:ext cx="2384885" cy="2286000"/>
          </a:xfrm>
          <a:prstGeom prst="rect">
            <a:avLst/>
          </a:prstGeom>
          <a:noFill/>
        </p:spPr>
      </p:pic>
      <p:sp>
        <p:nvSpPr>
          <p:cNvPr id="3" name="Content Placeholder 2"/>
          <p:cNvSpPr>
            <a:spLocks noGrp="1"/>
          </p:cNvSpPr>
          <p:nvPr>
            <p:ph idx="1"/>
          </p:nvPr>
        </p:nvSpPr>
        <p:spPr>
          <a:xfrm>
            <a:off x="457200" y="990600"/>
            <a:ext cx="7543800" cy="5486400"/>
          </a:xfrm>
        </p:spPr>
        <p:txBody>
          <a:bodyPr>
            <a:normAutofit fontScale="92500"/>
          </a:bodyPr>
          <a:lstStyle/>
          <a:p>
            <a:r>
              <a:rPr lang="en-US" sz="2400" dirty="0" smtClean="0"/>
              <a:t>Welcome &amp; introductions … your opportunity to acknowledge and  compliment each participant in the call.</a:t>
            </a:r>
          </a:p>
          <a:p>
            <a:r>
              <a:rPr lang="en-US" sz="2400" dirty="0" smtClean="0"/>
              <a:t>Be prepared to list the accomplishments and qualities of the  “ selected leader  that you admire” …</a:t>
            </a:r>
          </a:p>
          <a:p>
            <a:pPr>
              <a:buNone/>
            </a:pPr>
            <a:r>
              <a:rPr lang="en-US" sz="2400" dirty="0" smtClean="0"/>
              <a:t>And acknowledge your guest also and what you appreciate about them   ( compliment and acknowledge  the guest )</a:t>
            </a:r>
          </a:p>
          <a:p>
            <a:pPr>
              <a:buNone/>
            </a:pPr>
            <a:r>
              <a:rPr lang="en-US" sz="2400" dirty="0" smtClean="0"/>
              <a:t>“ex …. Mary ( the guest) , I want you to meet my friend John</a:t>
            </a:r>
          </a:p>
          <a:p>
            <a:pPr>
              <a:buNone/>
            </a:pPr>
            <a:r>
              <a:rPr lang="en-US" sz="2400" dirty="0" smtClean="0"/>
              <a:t>( the selected leader) who has been involved with Shaklee for 10 years and he is a tremendous leader for us.. A great mentor and has taught us so much and has achieved great success.. Earning car bonuses and special trips to Kenya</a:t>
            </a:r>
          </a:p>
          <a:p>
            <a:pPr>
              <a:buNone/>
            </a:pPr>
            <a:r>
              <a:rPr lang="en-US" sz="2400" dirty="0" smtClean="0"/>
              <a:t>	 and  so John, would you tell Mary a little bit about how you got started in this.”						</a:t>
            </a:r>
            <a:r>
              <a:rPr lang="en-US" sz="2400" dirty="0" err="1" smtClean="0"/>
              <a:t>lisa</a:t>
            </a:r>
            <a:endParaRPr lang="en-US" sz="2400" dirty="0"/>
          </a:p>
        </p:txBody>
      </p:sp>
      <p:sp>
        <p:nvSpPr>
          <p:cNvPr id="2" name="Title 1"/>
          <p:cNvSpPr>
            <a:spLocks noGrp="1"/>
          </p:cNvSpPr>
          <p:nvPr>
            <p:ph type="title"/>
          </p:nvPr>
        </p:nvSpPr>
        <p:spPr>
          <a:xfrm>
            <a:off x="457200" y="274638"/>
            <a:ext cx="6629400" cy="715962"/>
          </a:xfrm>
          <a:ln>
            <a:solidFill>
              <a:schemeClr val="accent4">
                <a:lumMod val="60000"/>
                <a:lumOff val="40000"/>
              </a:schemeClr>
            </a:solidFill>
          </a:ln>
        </p:spPr>
        <p:txBody>
          <a:bodyPr>
            <a:normAutofit/>
          </a:bodyPr>
          <a:lstStyle/>
          <a:p>
            <a:r>
              <a:rPr lang="en-US" sz="3600" dirty="0" smtClean="0"/>
              <a:t>Outline for a 3-Way Business Call</a:t>
            </a:r>
            <a:endParaRPr lang="en-US" sz="3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6" name="Picture 6" descr="http://bozemanhelpcenter.org/images/phonecall.jpg"/>
          <p:cNvPicPr>
            <a:picLocks noChangeAspect="1" noChangeArrowheads="1"/>
          </p:cNvPicPr>
          <p:nvPr/>
        </p:nvPicPr>
        <p:blipFill>
          <a:blip r:embed="rId2" cstate="print"/>
          <a:srcRect/>
          <a:stretch>
            <a:fillRect/>
          </a:stretch>
        </p:blipFill>
        <p:spPr bwMode="auto">
          <a:xfrm>
            <a:off x="7076873" y="1"/>
            <a:ext cx="2067127" cy="1371600"/>
          </a:xfrm>
          <a:prstGeom prst="rect">
            <a:avLst/>
          </a:prstGeom>
          <a:noFill/>
        </p:spPr>
      </p:pic>
      <p:pic>
        <p:nvPicPr>
          <p:cNvPr id="15362" name="Picture 2" descr="http://www.inpcs.co.uk/wp-content/uploads/2013/11/phonecall.jpg"/>
          <p:cNvPicPr>
            <a:picLocks noChangeAspect="1" noChangeArrowheads="1"/>
          </p:cNvPicPr>
          <p:nvPr/>
        </p:nvPicPr>
        <p:blipFill>
          <a:blip r:embed="rId3" cstate="print"/>
          <a:srcRect/>
          <a:stretch>
            <a:fillRect/>
          </a:stretch>
        </p:blipFill>
        <p:spPr bwMode="auto">
          <a:xfrm>
            <a:off x="6412434" y="5029200"/>
            <a:ext cx="2731566" cy="1828800"/>
          </a:xfrm>
          <a:prstGeom prst="rect">
            <a:avLst/>
          </a:prstGeom>
          <a:noFill/>
        </p:spPr>
      </p:pic>
      <p:sp>
        <p:nvSpPr>
          <p:cNvPr id="2" name="Title 1"/>
          <p:cNvSpPr>
            <a:spLocks noGrp="1"/>
          </p:cNvSpPr>
          <p:nvPr>
            <p:ph type="title"/>
          </p:nvPr>
        </p:nvSpPr>
        <p:spPr>
          <a:xfrm>
            <a:off x="457200" y="274638"/>
            <a:ext cx="4419600" cy="715962"/>
          </a:xfrm>
          <a:ln>
            <a:solidFill>
              <a:schemeClr val="tx2">
                <a:lumMod val="60000"/>
                <a:lumOff val="40000"/>
              </a:schemeClr>
            </a:solidFill>
          </a:ln>
        </p:spPr>
        <p:txBody>
          <a:bodyPr>
            <a:normAutofit/>
          </a:bodyPr>
          <a:lstStyle/>
          <a:p>
            <a:r>
              <a:rPr lang="en-US" sz="2400" dirty="0" smtClean="0"/>
              <a:t>Outline for 3-way Continued</a:t>
            </a:r>
            <a:endParaRPr lang="en-US" sz="2400" dirty="0"/>
          </a:p>
        </p:txBody>
      </p:sp>
      <p:sp>
        <p:nvSpPr>
          <p:cNvPr id="3" name="Content Placeholder 2"/>
          <p:cNvSpPr>
            <a:spLocks noGrp="1"/>
          </p:cNvSpPr>
          <p:nvPr>
            <p:ph idx="1"/>
          </p:nvPr>
        </p:nvSpPr>
        <p:spPr>
          <a:xfrm>
            <a:off x="533400" y="1166018"/>
            <a:ext cx="7848600" cy="4525963"/>
          </a:xfrm>
        </p:spPr>
        <p:txBody>
          <a:bodyPr>
            <a:normAutofit/>
          </a:bodyPr>
          <a:lstStyle/>
          <a:p>
            <a:pPr>
              <a:buNone/>
            </a:pPr>
            <a:r>
              <a:rPr lang="en-US" sz="2400" dirty="0" smtClean="0"/>
              <a:t>The “ selected leader” will also compliment and acknowledge you … so the prospect realizes how fortunate they are to have landed under your good care and leadership.</a:t>
            </a:r>
          </a:p>
          <a:p>
            <a:pPr>
              <a:buNone/>
            </a:pPr>
            <a:r>
              <a:rPr lang="en-US" sz="2400" dirty="0" smtClean="0"/>
              <a:t>( acknowledging  is one of the  3 essential elements that help build relationship in conversation ) </a:t>
            </a:r>
          </a:p>
          <a:p>
            <a:pPr>
              <a:buNone/>
            </a:pPr>
            <a:endParaRPr lang="en-US" sz="2400" dirty="0" smtClean="0"/>
          </a:p>
          <a:p>
            <a:pPr>
              <a:buNone/>
            </a:pPr>
            <a:r>
              <a:rPr lang="en-US" sz="2400" dirty="0" smtClean="0"/>
              <a:t>Now the distributor listens .. And takes notes .. And the </a:t>
            </a:r>
            <a:r>
              <a:rPr lang="en-US" sz="2400" dirty="0" err="1" smtClean="0"/>
              <a:t>upline</a:t>
            </a:r>
            <a:r>
              <a:rPr lang="en-US" sz="2400" dirty="0" smtClean="0"/>
              <a:t> ( selected leader) begins asking questions, sharing their story and options for next steps ( Gold Kits</a:t>
            </a:r>
            <a:r>
              <a:rPr lang="en-US" sz="2400" smtClean="0"/>
              <a:t>, schedule Planning </a:t>
            </a:r>
            <a:r>
              <a:rPr lang="en-US" sz="2400" dirty="0" smtClean="0"/>
              <a:t>session, and next contact ) .		</a:t>
            </a:r>
            <a:r>
              <a:rPr lang="en-US" sz="2400" dirty="0" err="1" smtClean="0"/>
              <a:t>katie</a:t>
            </a:r>
            <a:endParaRPr lang="en-US" sz="2400" dirty="0" smtClean="0"/>
          </a:p>
          <a:p>
            <a:endParaRPr lang="en-US" sz="2400" dirty="0"/>
          </a:p>
        </p:txBody>
      </p:sp>
      <p:pic>
        <p:nvPicPr>
          <p:cNvPr id="15364" name="Picture 4" descr="http://forcopywriter.com/wp-content/uploads/2013/02/call-to-closer-friend.jpg"/>
          <p:cNvPicPr>
            <a:picLocks noChangeAspect="1" noChangeArrowheads="1"/>
          </p:cNvPicPr>
          <p:nvPr/>
        </p:nvPicPr>
        <p:blipFill>
          <a:blip r:embed="rId4" cstate="print"/>
          <a:srcRect/>
          <a:stretch>
            <a:fillRect/>
          </a:stretch>
        </p:blipFill>
        <p:spPr bwMode="auto">
          <a:xfrm>
            <a:off x="1" y="5175808"/>
            <a:ext cx="1676400" cy="1683105"/>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descr="http://www.nateleung.com/assets/MLM-Tips-How-to-Place-the-Perfect-MLM-3-Way-Call-2.gif"/>
          <p:cNvPicPr>
            <a:picLocks noChangeAspect="1" noChangeArrowheads="1"/>
          </p:cNvPicPr>
          <p:nvPr/>
        </p:nvPicPr>
        <p:blipFill>
          <a:blip r:embed="rId2" cstate="print"/>
          <a:srcRect/>
          <a:stretch>
            <a:fillRect/>
          </a:stretch>
        </p:blipFill>
        <p:spPr bwMode="auto">
          <a:xfrm>
            <a:off x="533400" y="200176"/>
            <a:ext cx="8305800" cy="6276824"/>
          </a:xfrm>
          <a:prstGeom prst="rect">
            <a:avLst/>
          </a:prstGeom>
          <a:noFill/>
        </p:spPr>
      </p:pic>
      <p:sp>
        <p:nvSpPr>
          <p:cNvPr id="5" name="TextBox 4"/>
          <p:cNvSpPr txBox="1"/>
          <p:nvPr/>
        </p:nvSpPr>
        <p:spPr>
          <a:xfrm>
            <a:off x="457200" y="2209800"/>
            <a:ext cx="2590800" cy="830997"/>
          </a:xfrm>
          <a:prstGeom prst="rect">
            <a:avLst/>
          </a:prstGeom>
          <a:solidFill>
            <a:schemeClr val="bg1"/>
          </a:solidFill>
        </p:spPr>
        <p:txBody>
          <a:bodyPr wrap="square" rtlCol="0">
            <a:spAutoFit/>
          </a:bodyPr>
          <a:lstStyle/>
          <a:p>
            <a:r>
              <a:rPr lang="en-US" sz="2400" dirty="0" smtClean="0"/>
              <a:t>You acknowledge both  participants</a:t>
            </a:r>
            <a:endParaRPr lang="en-US" sz="2400" dirty="0"/>
          </a:p>
        </p:txBody>
      </p:sp>
      <p:sp>
        <p:nvSpPr>
          <p:cNvPr id="6" name="TextBox 5"/>
          <p:cNvSpPr txBox="1"/>
          <p:nvPr/>
        </p:nvSpPr>
        <p:spPr>
          <a:xfrm>
            <a:off x="6705600" y="3198167"/>
            <a:ext cx="2438400" cy="461665"/>
          </a:xfrm>
          <a:prstGeom prst="rect">
            <a:avLst/>
          </a:prstGeom>
          <a:noFill/>
        </p:spPr>
        <p:txBody>
          <a:bodyPr wrap="square" rtlCol="0">
            <a:spAutoFit/>
          </a:bodyPr>
          <a:lstStyle/>
          <a:p>
            <a:r>
              <a:rPr lang="en-US" sz="2400" dirty="0" smtClean="0"/>
              <a:t>Or relationship</a:t>
            </a:r>
            <a:endParaRPr lang="en-US" sz="2400" dirty="0"/>
          </a:p>
        </p:txBody>
      </p:sp>
      <p:sp>
        <p:nvSpPr>
          <p:cNvPr id="7" name="TextBox 6"/>
          <p:cNvSpPr txBox="1"/>
          <p:nvPr/>
        </p:nvSpPr>
        <p:spPr>
          <a:xfrm>
            <a:off x="2971800" y="5842337"/>
            <a:ext cx="4038600" cy="1015663"/>
          </a:xfrm>
          <a:prstGeom prst="rect">
            <a:avLst/>
          </a:prstGeom>
          <a:solidFill>
            <a:schemeClr val="bg1"/>
          </a:solidFill>
          <a:ln>
            <a:solidFill>
              <a:schemeClr val="accent4">
                <a:lumMod val="75000"/>
              </a:schemeClr>
            </a:solidFill>
          </a:ln>
        </p:spPr>
        <p:txBody>
          <a:bodyPr wrap="square" rtlCol="0">
            <a:spAutoFit/>
          </a:bodyPr>
          <a:lstStyle/>
          <a:p>
            <a:pPr>
              <a:lnSpc>
                <a:spcPts val="2400"/>
              </a:lnSpc>
            </a:pPr>
            <a:r>
              <a:rPr lang="en-US" sz="2000" b="1" dirty="0" smtClean="0"/>
              <a:t>Trust  &amp; confidence grows by acknowledging  accomplishments and experience</a:t>
            </a:r>
            <a:r>
              <a:rPr lang="en-US" sz="2400" dirty="0" smtClean="0"/>
              <a:t> </a:t>
            </a:r>
            <a:r>
              <a:rPr lang="en-US" sz="2000" b="1" dirty="0" smtClean="0"/>
              <a:t>of  Selected Leader </a:t>
            </a:r>
          </a:p>
        </p:txBody>
      </p:sp>
      <p:sp>
        <p:nvSpPr>
          <p:cNvPr id="8" name="TextBox 7"/>
          <p:cNvSpPr txBox="1"/>
          <p:nvPr/>
        </p:nvSpPr>
        <p:spPr>
          <a:xfrm>
            <a:off x="762000" y="5181600"/>
            <a:ext cx="2667000" cy="523220"/>
          </a:xfrm>
          <a:prstGeom prst="rect">
            <a:avLst/>
          </a:prstGeom>
          <a:noFill/>
        </p:spPr>
        <p:txBody>
          <a:bodyPr wrap="square" rtlCol="0">
            <a:spAutoFit/>
          </a:bodyPr>
          <a:lstStyle/>
          <a:p>
            <a:r>
              <a:rPr lang="en-US" sz="2800" dirty="0" smtClean="0">
                <a:solidFill>
                  <a:schemeClr val="bg1"/>
                </a:solidFill>
              </a:rPr>
              <a:t>Selected Leader</a:t>
            </a:r>
            <a:endParaRPr lang="en-US" sz="2800" dirty="0">
              <a:solidFill>
                <a:schemeClr val="bg1"/>
              </a:solidFill>
            </a:endParaRPr>
          </a:p>
        </p:txBody>
      </p:sp>
      <p:sp>
        <p:nvSpPr>
          <p:cNvPr id="9" name="TextBox 8"/>
          <p:cNvSpPr txBox="1"/>
          <p:nvPr/>
        </p:nvSpPr>
        <p:spPr>
          <a:xfrm>
            <a:off x="6553200" y="2438400"/>
            <a:ext cx="2590800" cy="1323439"/>
          </a:xfrm>
          <a:prstGeom prst="rect">
            <a:avLst/>
          </a:prstGeom>
          <a:solidFill>
            <a:schemeClr val="bg1"/>
          </a:solidFill>
        </p:spPr>
        <p:txBody>
          <a:bodyPr wrap="square" rtlCol="0">
            <a:spAutoFit/>
          </a:bodyPr>
          <a:lstStyle/>
          <a:p>
            <a:r>
              <a:rPr lang="en-US" sz="2000" dirty="0" smtClean="0"/>
              <a:t>Someone you respect , admire, appreciate, would like on your business team   </a:t>
            </a:r>
            <a:r>
              <a:rPr lang="en-US" sz="2000" dirty="0" err="1" smtClean="0"/>
              <a:t>lisa</a:t>
            </a:r>
            <a:endParaRPr lang="en-US" sz="2000" dirty="0"/>
          </a:p>
        </p:txBody>
      </p:sp>
      <p:sp>
        <p:nvSpPr>
          <p:cNvPr id="10" name="TextBox 9"/>
          <p:cNvSpPr txBox="1"/>
          <p:nvPr/>
        </p:nvSpPr>
        <p:spPr>
          <a:xfrm>
            <a:off x="685800" y="1066800"/>
            <a:ext cx="2819400" cy="830997"/>
          </a:xfrm>
          <a:prstGeom prst="rect">
            <a:avLst/>
          </a:prstGeom>
          <a:noFill/>
          <a:ln>
            <a:solidFill>
              <a:srgbClr val="C00000"/>
            </a:solidFill>
          </a:ln>
        </p:spPr>
        <p:txBody>
          <a:bodyPr wrap="square" rtlCol="0">
            <a:spAutoFit/>
          </a:bodyPr>
          <a:lstStyle/>
          <a:p>
            <a:r>
              <a:rPr lang="en-US" sz="2400" dirty="0" smtClean="0"/>
              <a:t>Selected leader acknowledges you </a:t>
            </a:r>
            <a:endParaRPr lang="en-US" sz="2400" dirty="0"/>
          </a:p>
        </p:txBody>
      </p:sp>
      <p:sp>
        <p:nvSpPr>
          <p:cNvPr id="11" name="TextBox 10"/>
          <p:cNvSpPr txBox="1"/>
          <p:nvPr/>
        </p:nvSpPr>
        <p:spPr>
          <a:xfrm>
            <a:off x="4876800" y="228600"/>
            <a:ext cx="4267200" cy="584775"/>
          </a:xfrm>
          <a:prstGeom prst="rect">
            <a:avLst/>
          </a:prstGeom>
          <a:solidFill>
            <a:schemeClr val="bg1"/>
          </a:solidFill>
        </p:spPr>
        <p:txBody>
          <a:bodyPr wrap="square" rtlCol="0">
            <a:spAutoFit/>
          </a:bodyPr>
          <a:lstStyle/>
          <a:p>
            <a:r>
              <a:rPr lang="en-US" sz="3200" b="1" dirty="0" smtClean="0"/>
              <a:t> &amp; Acknowledgements</a:t>
            </a:r>
            <a:endParaRPr lang="en-US" sz="32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248400" cy="1143000"/>
          </a:xfrm>
          <a:ln>
            <a:solidFill>
              <a:schemeClr val="tx2">
                <a:lumMod val="60000"/>
                <a:lumOff val="40000"/>
              </a:schemeClr>
            </a:solidFill>
          </a:ln>
        </p:spPr>
        <p:txBody>
          <a:bodyPr>
            <a:normAutofit fontScale="90000"/>
          </a:bodyPr>
          <a:lstStyle/>
          <a:p>
            <a:r>
              <a:rPr lang="en-US" dirty="0" smtClean="0"/>
              <a:t> </a:t>
            </a:r>
            <a:r>
              <a:rPr lang="en-US" sz="3200" dirty="0" smtClean="0"/>
              <a:t>Beth Kaniuk – Experienced 3-Way Call as a  Potential Business Partner </a:t>
            </a:r>
            <a:endParaRPr lang="en-US" sz="3200" dirty="0"/>
          </a:p>
        </p:txBody>
      </p:sp>
      <p:sp>
        <p:nvSpPr>
          <p:cNvPr id="3" name="Content Placeholder 2"/>
          <p:cNvSpPr>
            <a:spLocks noGrp="1"/>
          </p:cNvSpPr>
          <p:nvPr>
            <p:ph idx="1"/>
          </p:nvPr>
        </p:nvSpPr>
        <p:spPr/>
        <p:txBody>
          <a:bodyPr>
            <a:normAutofit/>
          </a:bodyPr>
          <a:lstStyle/>
          <a:p>
            <a:pPr>
              <a:buNone/>
            </a:pPr>
            <a:endParaRPr lang="en-US" sz="2400" dirty="0" smtClean="0"/>
          </a:p>
          <a:p>
            <a:r>
              <a:rPr lang="en-US" sz="2400" dirty="0" smtClean="0"/>
              <a:t>Her sponsor, Sarah, set up the call with her </a:t>
            </a:r>
            <a:r>
              <a:rPr lang="en-US" sz="2400" dirty="0" err="1" smtClean="0"/>
              <a:t>upline</a:t>
            </a:r>
            <a:endParaRPr lang="en-US" sz="2400" dirty="0" smtClean="0"/>
          </a:p>
          <a:p>
            <a:pPr>
              <a:buNone/>
            </a:pPr>
            <a:r>
              <a:rPr lang="en-US" sz="2400" dirty="0" smtClean="0"/>
              <a:t>	 Katie.</a:t>
            </a:r>
          </a:p>
          <a:p>
            <a:r>
              <a:rPr lang="en-US" sz="2400" dirty="0" smtClean="0"/>
              <a:t> It validated that there were others that believed in the products, </a:t>
            </a:r>
          </a:p>
          <a:p>
            <a:r>
              <a:rPr lang="en-US" sz="2400" dirty="0" smtClean="0"/>
              <a:t>Saw others that were successful with the business and that it wasn't a scam.</a:t>
            </a:r>
          </a:p>
          <a:p>
            <a:r>
              <a:rPr lang="en-US" sz="2400" dirty="0" smtClean="0"/>
              <a:t> Hearing Katie's story was helpful so that I understand why Shaklee was a company that I would want to work for.</a:t>
            </a:r>
          </a:p>
          <a:p>
            <a:r>
              <a:rPr lang="en-US" sz="2400" dirty="0" smtClean="0"/>
              <a:t>As a result --I purchased the kit to become a distributor. </a:t>
            </a:r>
            <a:endParaRPr lang="en-US" sz="2400" dirty="0"/>
          </a:p>
        </p:txBody>
      </p:sp>
      <p:pic>
        <p:nvPicPr>
          <p:cNvPr id="4" name="Picture 2" descr="Inline image 3"/>
          <p:cNvPicPr>
            <a:picLocks noChangeAspect="1" noChangeArrowheads="1"/>
          </p:cNvPicPr>
          <p:nvPr/>
        </p:nvPicPr>
        <p:blipFill>
          <a:blip r:embed="rId2" cstate="print"/>
          <a:srcRect/>
          <a:stretch>
            <a:fillRect/>
          </a:stretch>
        </p:blipFill>
        <p:spPr bwMode="auto">
          <a:xfrm>
            <a:off x="7315200" y="228600"/>
            <a:ext cx="1600200" cy="2162287"/>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90600" y="381000"/>
            <a:ext cx="4495800" cy="762000"/>
          </a:xfrm>
          <a:ln w="38100">
            <a:solidFill>
              <a:srgbClr val="92D050"/>
            </a:solidFill>
          </a:ln>
        </p:spPr>
        <p:txBody>
          <a:bodyPr>
            <a:normAutofit/>
          </a:bodyPr>
          <a:lstStyle/>
          <a:p>
            <a:r>
              <a:rPr lang="en-US" sz="3600" dirty="0" smtClean="0"/>
              <a:t>Action Steps Session 7</a:t>
            </a:r>
            <a:endParaRPr lang="en-US" sz="3600" dirty="0"/>
          </a:p>
        </p:txBody>
      </p:sp>
      <p:sp>
        <p:nvSpPr>
          <p:cNvPr id="8" name="Content Placeholder 7"/>
          <p:cNvSpPr>
            <a:spLocks noGrp="1"/>
          </p:cNvSpPr>
          <p:nvPr>
            <p:ph idx="1"/>
          </p:nvPr>
        </p:nvSpPr>
        <p:spPr>
          <a:xfrm>
            <a:off x="533400" y="1676400"/>
            <a:ext cx="8077200" cy="4953000"/>
          </a:xfrm>
        </p:spPr>
        <p:txBody>
          <a:bodyPr>
            <a:normAutofit/>
          </a:bodyPr>
          <a:lstStyle/>
          <a:p>
            <a:r>
              <a:rPr lang="en-US" sz="2400" dirty="0" smtClean="0"/>
              <a:t>Spend some time setting up your system</a:t>
            </a:r>
          </a:p>
          <a:p>
            <a:r>
              <a:rPr lang="en-US" sz="2400" dirty="0" smtClean="0"/>
              <a:t>Set up your working folder ( session 6 Skilling Up Semester )</a:t>
            </a:r>
          </a:p>
          <a:p>
            <a:r>
              <a:rPr lang="en-US" sz="2400" dirty="0" smtClean="0"/>
              <a:t>Make list of who you want to set up  3-way calls with and get them scheduled….  3 to 5 people this week …</a:t>
            </a:r>
          </a:p>
          <a:p>
            <a:r>
              <a:rPr lang="en-US" sz="2400" dirty="0" smtClean="0"/>
              <a:t>Team up with 1 or 2 other leaders to present an informal half-hour conference call on business stories.</a:t>
            </a:r>
          </a:p>
          <a:p>
            <a:r>
              <a:rPr lang="en-US" sz="2400" dirty="0" smtClean="0"/>
              <a:t>Register for Long Beach … This will be a very special event. </a:t>
            </a:r>
          </a:p>
          <a:p>
            <a:r>
              <a:rPr lang="en-US" sz="2400" dirty="0" smtClean="0"/>
              <a:t>Keep your goals in front of you</a:t>
            </a:r>
            <a:r>
              <a:rPr lang="en-US" sz="2800" dirty="0" smtClean="0">
                <a:solidFill>
                  <a:srgbClr val="FF0000"/>
                </a:solidFill>
              </a:rPr>
              <a:t>          </a:t>
            </a:r>
            <a:r>
              <a:rPr lang="en-US" sz="2400" dirty="0" smtClean="0"/>
              <a:t> </a:t>
            </a:r>
            <a:r>
              <a:rPr lang="en-US" sz="2400" dirty="0" err="1" smtClean="0"/>
              <a:t>lisa</a:t>
            </a:r>
            <a:endParaRPr lang="en-US" sz="2400" dirty="0" smtClean="0"/>
          </a:p>
          <a:p>
            <a:endParaRPr lang="en-US" sz="2400" dirty="0"/>
          </a:p>
        </p:txBody>
      </p:sp>
      <p:pic>
        <p:nvPicPr>
          <p:cNvPr id="43010" name="Picture 2" descr="http://filecabinet.eschoolview.com/DED6BDBD-170B-493B-A61A-A50E79987767/SummerClipArt.jpg"/>
          <p:cNvPicPr>
            <a:picLocks noChangeAspect="1" noChangeArrowheads="1"/>
          </p:cNvPicPr>
          <p:nvPr/>
        </p:nvPicPr>
        <p:blipFill>
          <a:blip r:embed="rId2" cstate="print"/>
          <a:srcRect/>
          <a:stretch>
            <a:fillRect/>
          </a:stretch>
        </p:blipFill>
        <p:spPr bwMode="auto">
          <a:xfrm>
            <a:off x="5867400" y="304800"/>
            <a:ext cx="2985361" cy="103404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encrypted-tbn3.gstatic.com/images?q=tbn:ANd9GcQnkw_bxSHaFcY3DkMyW4iTRjcC7frjOm0o73nzxInJ3qvZEtWS"/>
          <p:cNvPicPr>
            <a:picLocks noChangeAspect="1" noChangeArrowheads="1"/>
          </p:cNvPicPr>
          <p:nvPr/>
        </p:nvPicPr>
        <p:blipFill>
          <a:blip r:embed="rId2" cstate="print"/>
          <a:srcRect/>
          <a:stretch>
            <a:fillRect/>
          </a:stretch>
        </p:blipFill>
        <p:spPr bwMode="auto">
          <a:xfrm>
            <a:off x="-131036" y="0"/>
            <a:ext cx="9275035" cy="6858000"/>
          </a:xfrm>
          <a:prstGeom prst="rect">
            <a:avLst/>
          </a:prstGeom>
          <a:noFill/>
        </p:spPr>
      </p:pic>
      <p:sp>
        <p:nvSpPr>
          <p:cNvPr id="2" name="Title 1"/>
          <p:cNvSpPr>
            <a:spLocks noGrp="1"/>
          </p:cNvSpPr>
          <p:nvPr>
            <p:ph type="title"/>
          </p:nvPr>
        </p:nvSpPr>
        <p:spPr>
          <a:xfrm>
            <a:off x="1676400" y="274638"/>
            <a:ext cx="5638800" cy="792162"/>
          </a:xfrm>
          <a:solidFill>
            <a:schemeClr val="bg1"/>
          </a:solidFill>
        </p:spPr>
        <p:txBody>
          <a:bodyPr>
            <a:normAutofit/>
          </a:bodyPr>
          <a:lstStyle/>
          <a:p>
            <a:r>
              <a:rPr lang="en-US" sz="3200" dirty="0" smtClean="0"/>
              <a:t>Member Appreciation Brunch</a:t>
            </a:r>
            <a:endParaRPr lang="en-US" sz="3200" dirty="0"/>
          </a:p>
        </p:txBody>
      </p:sp>
      <p:sp>
        <p:nvSpPr>
          <p:cNvPr id="3" name="Content Placeholder 2"/>
          <p:cNvSpPr>
            <a:spLocks noGrp="1"/>
          </p:cNvSpPr>
          <p:nvPr>
            <p:ph idx="1"/>
          </p:nvPr>
        </p:nvSpPr>
        <p:spPr>
          <a:xfrm>
            <a:off x="1676400" y="1295400"/>
            <a:ext cx="5791200" cy="2971800"/>
          </a:xfrm>
          <a:solidFill>
            <a:schemeClr val="bg1"/>
          </a:solidFill>
        </p:spPr>
        <p:txBody>
          <a:bodyPr>
            <a:normAutofit fontScale="92500" lnSpcReduction="10000"/>
          </a:bodyPr>
          <a:lstStyle/>
          <a:p>
            <a:pPr>
              <a:buNone/>
            </a:pPr>
            <a:endParaRPr lang="en-US" sz="2000" dirty="0" smtClean="0"/>
          </a:p>
          <a:p>
            <a:r>
              <a:rPr lang="en-US" sz="2400" dirty="0" smtClean="0"/>
              <a:t>Offered 15% off any orders placed that day</a:t>
            </a:r>
          </a:p>
          <a:p>
            <a:r>
              <a:rPr lang="en-US" sz="2400" dirty="0" smtClean="0"/>
              <a:t>Each guest received a packet of:</a:t>
            </a:r>
          </a:p>
          <a:p>
            <a:pPr>
              <a:buNone/>
            </a:pPr>
            <a:r>
              <a:rPr lang="en-US" sz="2400" dirty="0" smtClean="0"/>
              <a:t>	-- Selection Guides, </a:t>
            </a:r>
          </a:p>
          <a:p>
            <a:pPr>
              <a:buNone/>
            </a:pPr>
            <a:r>
              <a:rPr lang="en-US" sz="2400" dirty="0" smtClean="0"/>
              <a:t>	--Order form, </a:t>
            </a:r>
          </a:p>
          <a:p>
            <a:pPr>
              <a:buNone/>
            </a:pPr>
            <a:r>
              <a:rPr lang="en-US" sz="2400" dirty="0" smtClean="0"/>
              <a:t>	--Gold pack information and contents, </a:t>
            </a:r>
          </a:p>
          <a:p>
            <a:pPr>
              <a:buNone/>
            </a:pPr>
            <a:r>
              <a:rPr lang="en-US" sz="2400" dirty="0" smtClean="0"/>
              <a:t>	--Company and earnings potential, </a:t>
            </a:r>
          </a:p>
          <a:p>
            <a:pPr>
              <a:buNone/>
            </a:pPr>
            <a:r>
              <a:rPr lang="en-US" sz="2400" dirty="0" smtClean="0"/>
              <a:t>	--Gift bag with samples in it		</a:t>
            </a:r>
            <a:r>
              <a:rPr lang="en-US" sz="2400" dirty="0" err="1" smtClean="0"/>
              <a:t>lisa</a:t>
            </a:r>
            <a:r>
              <a:rPr lang="en-US" sz="2400" dirty="0" smtClean="0"/>
              <a:t>	</a:t>
            </a:r>
          </a:p>
          <a:p>
            <a:endParaRPr lang="en-US" sz="2000" dirty="0"/>
          </a:p>
        </p:txBody>
      </p:sp>
      <p:sp>
        <p:nvSpPr>
          <p:cNvPr id="4" name="Rectangle 3"/>
          <p:cNvSpPr/>
          <p:nvPr/>
        </p:nvSpPr>
        <p:spPr>
          <a:xfrm>
            <a:off x="1524000" y="4419600"/>
            <a:ext cx="6096000" cy="1938992"/>
          </a:xfrm>
          <a:prstGeom prst="rect">
            <a:avLst/>
          </a:prstGeom>
          <a:solidFill>
            <a:schemeClr val="bg1"/>
          </a:solidFill>
          <a:ln>
            <a:solidFill>
              <a:schemeClr val="tx2">
                <a:lumMod val="75000"/>
              </a:schemeClr>
            </a:solidFill>
          </a:ln>
        </p:spPr>
        <p:txBody>
          <a:bodyPr wrap="square">
            <a:spAutoFit/>
          </a:bodyPr>
          <a:lstStyle/>
          <a:p>
            <a:pPr>
              <a:buNone/>
            </a:pPr>
            <a:r>
              <a:rPr lang="en-US" sz="2400" dirty="0" smtClean="0"/>
              <a:t>We had 31 guests in attendance</a:t>
            </a:r>
          </a:p>
          <a:p>
            <a:pPr>
              <a:buNone/>
            </a:pPr>
            <a:r>
              <a:rPr lang="en-US" sz="2400" dirty="0" smtClean="0"/>
              <a:t>Results as of now about 1000 PV in orders,</a:t>
            </a:r>
          </a:p>
          <a:p>
            <a:pPr>
              <a:buNone/>
            </a:pPr>
            <a:r>
              <a:rPr lang="en-US" sz="2400" dirty="0" smtClean="0"/>
              <a:t>3 people looking at the business</a:t>
            </a:r>
          </a:p>
          <a:p>
            <a:pPr>
              <a:buNone/>
            </a:pPr>
            <a:r>
              <a:rPr lang="en-US" sz="2400" dirty="0" smtClean="0"/>
              <a:t>Many members trying new product lines</a:t>
            </a:r>
          </a:p>
          <a:p>
            <a:pPr>
              <a:buNone/>
            </a:pPr>
            <a:r>
              <a:rPr lang="en-US" sz="2400" dirty="0" smtClean="0"/>
              <a:t>Everyone had great fun!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encrypted-tbn3.gstatic.com/images?q=tbn:ANd9GcQnkw_bxSHaFcY3DkMyW4iTRjcC7frjOm0o73nzxInJ3qvZEtWS"/>
          <p:cNvPicPr>
            <a:picLocks noChangeAspect="1" noChangeArrowheads="1"/>
          </p:cNvPicPr>
          <p:nvPr/>
        </p:nvPicPr>
        <p:blipFill>
          <a:blip r:embed="rId2" cstate="print"/>
          <a:srcRect/>
          <a:stretch>
            <a:fillRect/>
          </a:stretch>
        </p:blipFill>
        <p:spPr bwMode="auto">
          <a:xfrm>
            <a:off x="-131036" y="0"/>
            <a:ext cx="9275035" cy="6858000"/>
          </a:xfrm>
          <a:prstGeom prst="rect">
            <a:avLst/>
          </a:prstGeom>
          <a:noFill/>
        </p:spPr>
      </p:pic>
      <p:sp>
        <p:nvSpPr>
          <p:cNvPr id="2" name="Title 1"/>
          <p:cNvSpPr>
            <a:spLocks noGrp="1"/>
          </p:cNvSpPr>
          <p:nvPr>
            <p:ph type="title"/>
          </p:nvPr>
        </p:nvSpPr>
        <p:spPr>
          <a:xfrm>
            <a:off x="457200" y="274638"/>
            <a:ext cx="8229600" cy="715962"/>
          </a:xfrm>
          <a:solidFill>
            <a:schemeClr val="bg1"/>
          </a:solidFill>
        </p:spPr>
        <p:txBody>
          <a:bodyPr>
            <a:normAutofit/>
          </a:bodyPr>
          <a:lstStyle/>
          <a:p>
            <a:r>
              <a:rPr lang="en-US" sz="3200" dirty="0" smtClean="0"/>
              <a:t>Member Appreciation Brunch Outline</a:t>
            </a:r>
            <a:endParaRPr lang="en-US" sz="3200" dirty="0"/>
          </a:p>
        </p:txBody>
      </p:sp>
      <p:sp>
        <p:nvSpPr>
          <p:cNvPr id="3" name="Content Placeholder 2"/>
          <p:cNvSpPr>
            <a:spLocks noGrp="1"/>
          </p:cNvSpPr>
          <p:nvPr>
            <p:ph idx="1"/>
          </p:nvPr>
        </p:nvSpPr>
        <p:spPr>
          <a:xfrm>
            <a:off x="457200" y="1066800"/>
            <a:ext cx="8382000" cy="5791200"/>
          </a:xfrm>
          <a:solidFill>
            <a:schemeClr val="bg1"/>
          </a:solidFill>
        </p:spPr>
        <p:txBody>
          <a:bodyPr>
            <a:normAutofit/>
          </a:bodyPr>
          <a:lstStyle/>
          <a:p>
            <a:pPr>
              <a:buNone/>
            </a:pPr>
            <a:r>
              <a:rPr lang="en-US" sz="2400" dirty="0" smtClean="0"/>
              <a:t>Welcome-</a:t>
            </a:r>
          </a:p>
          <a:p>
            <a:r>
              <a:rPr lang="en-US" sz="2400" dirty="0" smtClean="0"/>
              <a:t>Each guest shares their favorite product-( and receives a raffle ticket for sharing )</a:t>
            </a:r>
          </a:p>
          <a:p>
            <a:r>
              <a:rPr lang="en-US" sz="2400" dirty="0" smtClean="0"/>
              <a:t>Each leader shares why they chose to develop a  Shaklee business.</a:t>
            </a:r>
          </a:p>
          <a:p>
            <a:r>
              <a:rPr lang="en-US" sz="2400" dirty="0" smtClean="0"/>
              <a:t>Distribute raffle tickets to anyone who asks/or answers a question</a:t>
            </a:r>
          </a:p>
          <a:p>
            <a:pPr>
              <a:buNone/>
            </a:pPr>
            <a:r>
              <a:rPr lang="en-US" sz="2400" dirty="0" smtClean="0"/>
              <a:t>	We had some questions pre-written and handed them out to guest to read</a:t>
            </a:r>
          </a:p>
          <a:p>
            <a:r>
              <a:rPr lang="en-US" sz="2400" dirty="0" smtClean="0"/>
              <a:t>Give Shaklee products as gifts</a:t>
            </a:r>
          </a:p>
          <a:p>
            <a:r>
              <a:rPr lang="en-US" sz="2400" dirty="0" smtClean="0"/>
              <a:t>Give Nutrition &amp; You books to the people that had great testimonies</a:t>
            </a:r>
          </a:p>
          <a:p>
            <a:r>
              <a:rPr lang="en-US" sz="2400" dirty="0" smtClean="0"/>
              <a:t>Offer good discounts on the Gold Packs and  invited people to join our team			</a:t>
            </a:r>
            <a:r>
              <a:rPr lang="en-US" sz="2400" dirty="0" err="1" smtClean="0"/>
              <a:t>lisa</a:t>
            </a:r>
            <a:r>
              <a:rPr lang="en-US" sz="2400" dirty="0" smtClean="0"/>
              <a:t> </a:t>
            </a:r>
          </a:p>
          <a:p>
            <a:endParaRPr 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ln>
            <a:solidFill>
              <a:schemeClr val="tx2">
                <a:lumMod val="60000"/>
                <a:lumOff val="40000"/>
              </a:schemeClr>
            </a:solidFill>
          </a:ln>
        </p:spPr>
        <p:txBody>
          <a:bodyPr>
            <a:normAutofit fontScale="90000"/>
          </a:bodyPr>
          <a:lstStyle/>
          <a:p>
            <a:r>
              <a:rPr lang="en-US" sz="3600" dirty="0" smtClean="0"/>
              <a:t>Monday Wellness Webinars Schedule</a:t>
            </a:r>
            <a:endParaRPr lang="en-US" sz="3600" dirty="0"/>
          </a:p>
        </p:txBody>
      </p:sp>
      <p:sp>
        <p:nvSpPr>
          <p:cNvPr id="3" name="Content Placeholder 2"/>
          <p:cNvSpPr>
            <a:spLocks noGrp="1"/>
          </p:cNvSpPr>
          <p:nvPr>
            <p:ph idx="1"/>
          </p:nvPr>
        </p:nvSpPr>
        <p:spPr>
          <a:xfrm>
            <a:off x="457200" y="1066800"/>
            <a:ext cx="8229600" cy="5791200"/>
          </a:xfrm>
        </p:spPr>
        <p:txBody>
          <a:bodyPr>
            <a:normAutofit lnSpcReduction="10000"/>
          </a:bodyPr>
          <a:lstStyle/>
          <a:p>
            <a:pPr>
              <a:buNone/>
            </a:pPr>
            <a:r>
              <a:rPr lang="en-US" sz="2400" dirty="0" smtClean="0"/>
              <a:t>July 21 – Nutritional Support for Cancer Patients – Cancer 	Researcher Dr Steve Chaney</a:t>
            </a:r>
          </a:p>
          <a:p>
            <a:pPr>
              <a:buNone/>
            </a:pPr>
            <a:r>
              <a:rPr lang="en-US" sz="2400" dirty="0" smtClean="0"/>
              <a:t>July 28 – Inside the World of Shaklee a review of Shaklee’s history, philosophy and products, benefits of membership and home business advantages. </a:t>
            </a:r>
          </a:p>
          <a:p>
            <a:pPr>
              <a:buNone/>
            </a:pPr>
            <a:r>
              <a:rPr lang="en-US" sz="2400" dirty="0" smtClean="0"/>
              <a:t>Aug 4 – Presidential Master Coordinator Gary Burke</a:t>
            </a:r>
          </a:p>
          <a:p>
            <a:pPr>
              <a:buNone/>
            </a:pPr>
            <a:r>
              <a:rPr lang="en-US" sz="2400" dirty="0" smtClean="0"/>
              <a:t>Aug 11 – no webinar- Shaklee Global Conference</a:t>
            </a:r>
          </a:p>
          <a:p>
            <a:pPr>
              <a:buNone/>
            </a:pPr>
            <a:r>
              <a:rPr lang="en-US" sz="2400" dirty="0" smtClean="0"/>
              <a:t>Aug 18 – no webinar – Shaklee conference call on report from Global Conference</a:t>
            </a:r>
          </a:p>
          <a:p>
            <a:pPr>
              <a:buNone/>
            </a:pPr>
            <a:r>
              <a:rPr lang="en-US" sz="2400" dirty="0" smtClean="0"/>
              <a:t>Aug 25 – New Products – one that fizzes, one to make you a </a:t>
            </a:r>
            <a:r>
              <a:rPr lang="en-US" sz="2400" dirty="0" err="1" smtClean="0"/>
              <a:t>brainiac</a:t>
            </a:r>
            <a:r>
              <a:rPr lang="en-US" sz="2400" dirty="0" smtClean="0"/>
              <a:t>, one that is yummy, and one for your ticker. ( no more hints)  </a:t>
            </a:r>
          </a:p>
          <a:p>
            <a:pPr>
              <a:buNone/>
            </a:pPr>
            <a:r>
              <a:rPr lang="en-US" sz="2400" dirty="0" smtClean="0"/>
              <a:t>Archived at </a:t>
            </a:r>
            <a:r>
              <a:rPr lang="en-US" sz="2400" dirty="0" smtClean="0">
                <a:hlinkClick r:id="rId2"/>
              </a:rPr>
              <a:t>www.BetterHealthin31Days.com</a:t>
            </a:r>
            <a:endParaRPr lang="en-US" sz="2400" dirty="0" smtClean="0"/>
          </a:p>
          <a:p>
            <a:pPr>
              <a:buNone/>
            </a:pPr>
            <a:r>
              <a:rPr lang="en-US" sz="2400" dirty="0" smtClean="0"/>
              <a:t>Click here to attend </a:t>
            </a:r>
            <a:r>
              <a:rPr lang="en-US" sz="2400" u="sng" dirty="0" smtClean="0">
                <a:hlinkClick r:id="rId3" tooltip="https://www2.gotomeeting.com/register/168936498"/>
              </a:rPr>
              <a:t>https://www2.gotomeeting.com/register/168936498</a:t>
            </a:r>
            <a:endParaRPr lang="en-US" sz="2400" dirty="0" smtClean="0"/>
          </a:p>
          <a:p>
            <a:pPr>
              <a:buNone/>
            </a:pPr>
            <a:endParaRPr lang="en-US" sz="2400" dirty="0" smtClean="0"/>
          </a:p>
          <a:p>
            <a:pPr>
              <a:buNone/>
            </a:pPr>
            <a:endParaRPr lang="en-US" sz="2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spruce trees.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763"/>
            <a:ext cx="9144000" cy="6853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1600200" y="381000"/>
            <a:ext cx="6324600" cy="3505200"/>
          </a:xfrm>
          <a:solidFill>
            <a:schemeClr val="accent3">
              <a:lumMod val="20000"/>
              <a:lumOff val="80000"/>
            </a:schemeClr>
          </a:solidFill>
        </p:spPr>
        <p:txBody>
          <a:bodyPr>
            <a:normAutofit/>
          </a:bodyPr>
          <a:lstStyle/>
          <a:p>
            <a:pPr algn="l">
              <a:defRPr/>
            </a:pPr>
            <a:r>
              <a:rPr lang="en-US" sz="3200" dirty="0" smtClean="0"/>
              <a:t>“People may forget what you said,</a:t>
            </a:r>
            <a:br>
              <a:rPr lang="en-US" sz="3200" dirty="0" smtClean="0"/>
            </a:br>
            <a:r>
              <a:rPr lang="en-US" sz="3200" dirty="0" smtClean="0"/>
              <a:t>And they may forget what you did,</a:t>
            </a:r>
            <a:br>
              <a:rPr lang="en-US" sz="3200" dirty="0" smtClean="0"/>
            </a:br>
            <a:r>
              <a:rPr lang="en-US" sz="3200" dirty="0" smtClean="0"/>
              <a:t>	 But they will never forget 	                      	How you made them feel.” 	</a:t>
            </a:r>
            <a:r>
              <a:rPr lang="en-US" sz="3600" dirty="0" smtClean="0"/>
              <a:t> 		</a:t>
            </a:r>
            <a:r>
              <a:rPr lang="en-US" sz="2400" dirty="0" smtClean="0"/>
              <a:t>Maya Angelou</a:t>
            </a:r>
            <a:endParaRPr lang="en-US" sz="2800" dirty="0" smtClean="0"/>
          </a:p>
        </p:txBody>
      </p:sp>
    </p:spTree>
    <p:extLst>
      <p:ext uri="{BB962C8B-B14F-4D97-AF65-F5344CB8AC3E}">
        <p14:creationId xmlns:p14="http://schemas.microsoft.com/office/powerpoint/2010/main" xmlns="" val="211023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6"/>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0" y="3657600"/>
            <a:ext cx="4411665" cy="2211388"/>
          </a:xfrm>
          <a:prstGeom prst="rect">
            <a:avLst/>
          </a:prstGeom>
          <a:noFill/>
          <a:ln>
            <a:solidFill>
              <a:schemeClr val="accent3">
                <a:lumMod val="60000"/>
                <a:lumOff val="40000"/>
              </a:schemeClr>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0" name="Picture 23"/>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62600" y="3429000"/>
            <a:ext cx="2819399" cy="2305050"/>
          </a:xfrm>
          <a:prstGeom prst="rect">
            <a:avLst/>
          </a:prstGeom>
          <a:noFill/>
          <a:ln>
            <a:solidFill>
              <a:schemeClr val="accent3">
                <a:lumMod val="60000"/>
                <a:lumOff val="40000"/>
              </a:schemeClr>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771" name="TextBox 30"/>
          <p:cNvSpPr txBox="1">
            <a:spLocks noChangeArrowheads="1"/>
          </p:cNvSpPr>
          <p:nvPr/>
        </p:nvSpPr>
        <p:spPr bwMode="auto">
          <a:xfrm>
            <a:off x="1219200" y="6019800"/>
            <a:ext cx="259128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dirty="0">
                <a:solidFill>
                  <a:srgbClr val="262626"/>
                </a:solidFill>
              </a:rPr>
              <a:t>Gold Plus PAKS—$599</a:t>
            </a:r>
          </a:p>
        </p:txBody>
      </p:sp>
      <p:sp>
        <p:nvSpPr>
          <p:cNvPr id="32772" name="TextBox 31"/>
          <p:cNvSpPr txBox="1">
            <a:spLocks noChangeArrowheads="1"/>
          </p:cNvSpPr>
          <p:nvPr/>
        </p:nvSpPr>
        <p:spPr bwMode="auto">
          <a:xfrm>
            <a:off x="5715000" y="6019800"/>
            <a:ext cx="207832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dirty="0">
                <a:solidFill>
                  <a:srgbClr val="262626"/>
                </a:solidFill>
              </a:rPr>
              <a:t>Gold PAKS—$299</a:t>
            </a:r>
          </a:p>
        </p:txBody>
      </p:sp>
      <p:sp>
        <p:nvSpPr>
          <p:cNvPr id="32773" name="TextBox 3"/>
          <p:cNvSpPr txBox="1">
            <a:spLocks noChangeArrowheads="1"/>
          </p:cNvSpPr>
          <p:nvPr/>
        </p:nvSpPr>
        <p:spPr bwMode="auto">
          <a:xfrm>
            <a:off x="287338" y="1419227"/>
            <a:ext cx="8775700" cy="2277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a:spAutoFit/>
          </a:bodyPr>
          <a:lstStyle>
            <a:lvl1pPr eaLnBrk="0" hangingPunct="0">
              <a:tabLst>
                <a:tab pos="1028700" algn="l"/>
              </a:tabLst>
              <a:defRPr sz="2400">
                <a:solidFill>
                  <a:schemeClr val="tx1"/>
                </a:solidFill>
                <a:latin typeface="Arial" pitchFamily="34" charset="0"/>
                <a:ea typeface="ＭＳ Ｐゴシック" pitchFamily="34" charset="-128"/>
              </a:defRPr>
            </a:lvl1pPr>
            <a:lvl2pPr marL="742950" indent="-285750" eaLnBrk="0" hangingPunct="0">
              <a:tabLst>
                <a:tab pos="1028700" algn="l"/>
              </a:tabLst>
              <a:defRPr sz="2400">
                <a:solidFill>
                  <a:schemeClr val="tx1"/>
                </a:solidFill>
                <a:latin typeface="Arial" pitchFamily="34" charset="0"/>
                <a:ea typeface="ＭＳ Ｐゴシック" pitchFamily="34" charset="-128"/>
              </a:defRPr>
            </a:lvl2pPr>
            <a:lvl3pPr marL="1143000" indent="-228600" eaLnBrk="0" hangingPunct="0">
              <a:tabLst>
                <a:tab pos="1028700" algn="l"/>
              </a:tabLst>
              <a:defRPr sz="2400">
                <a:solidFill>
                  <a:schemeClr val="tx1"/>
                </a:solidFill>
                <a:latin typeface="Arial" pitchFamily="34" charset="0"/>
                <a:ea typeface="ＭＳ Ｐゴシック" pitchFamily="34" charset="-128"/>
              </a:defRPr>
            </a:lvl3pPr>
            <a:lvl4pPr marL="1600200" indent="-228600" eaLnBrk="0" hangingPunct="0">
              <a:tabLst>
                <a:tab pos="1028700" algn="l"/>
              </a:tabLst>
              <a:defRPr sz="2400">
                <a:solidFill>
                  <a:schemeClr val="tx1"/>
                </a:solidFill>
                <a:latin typeface="Arial" pitchFamily="34" charset="0"/>
                <a:ea typeface="ＭＳ Ｐゴシック" pitchFamily="34" charset="-128"/>
              </a:defRPr>
            </a:lvl4pPr>
            <a:lvl5pPr marL="2057400" indent="-228600" eaLnBrk="0" hangingPunct="0">
              <a:tabLst>
                <a:tab pos="1028700" algn="l"/>
              </a:tabLst>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9pPr>
          </a:lstStyle>
          <a:p>
            <a:pPr algn="l" eaLnBrk="1" hangingPunct="1">
              <a:buClr>
                <a:srgbClr val="4F5043"/>
              </a:buClr>
            </a:pPr>
            <a:r>
              <a:rPr lang="en-US" altLang="en-US" b="1" dirty="0">
                <a:solidFill>
                  <a:srgbClr val="262626"/>
                </a:solidFill>
              </a:rPr>
              <a:t>Gold PAK—</a:t>
            </a:r>
          </a:p>
          <a:p>
            <a:pPr algn="l" eaLnBrk="1" hangingPunct="1">
              <a:buClr>
                <a:srgbClr val="4F5043"/>
              </a:buClr>
            </a:pPr>
            <a:r>
              <a:rPr lang="en-US" altLang="en-US" b="1" dirty="0">
                <a:solidFill>
                  <a:srgbClr val="497727"/>
                </a:solidFill>
              </a:rPr>
              <a:t>Receive 1 FREE Shaklee LIVE 2014 Registration </a:t>
            </a:r>
            <a:r>
              <a:rPr lang="en-US" altLang="en-US" sz="1800" dirty="0">
                <a:solidFill>
                  <a:srgbClr val="262626"/>
                </a:solidFill>
              </a:rPr>
              <a:t>($249 value)</a:t>
            </a:r>
          </a:p>
          <a:p>
            <a:pPr algn="l" eaLnBrk="1" hangingPunct="1">
              <a:spcBef>
                <a:spcPts val="1200"/>
              </a:spcBef>
              <a:buClr>
                <a:srgbClr val="4F5043"/>
              </a:buClr>
            </a:pPr>
            <a:r>
              <a:rPr lang="en-US" altLang="en-US" b="1" dirty="0">
                <a:solidFill>
                  <a:srgbClr val="262626"/>
                </a:solidFill>
              </a:rPr>
              <a:t>Gold Plus PAK—</a:t>
            </a:r>
          </a:p>
          <a:p>
            <a:pPr algn="l" eaLnBrk="1" hangingPunct="1">
              <a:buClr>
                <a:srgbClr val="4F5043"/>
              </a:buClr>
            </a:pPr>
            <a:r>
              <a:rPr lang="en-US" altLang="en-US" b="1" dirty="0">
                <a:solidFill>
                  <a:srgbClr val="497727"/>
                </a:solidFill>
              </a:rPr>
              <a:t>Receive 2 FREE Shaklee LIVE 2014 Registrations </a:t>
            </a:r>
            <a:r>
              <a:rPr lang="en-US" altLang="en-US" sz="1800" dirty="0">
                <a:solidFill>
                  <a:srgbClr val="262626"/>
                </a:solidFill>
              </a:rPr>
              <a:t>($498 value</a:t>
            </a:r>
            <a:r>
              <a:rPr lang="en-US" altLang="en-US" sz="1800" dirty="0" smtClean="0">
                <a:solidFill>
                  <a:srgbClr val="262626"/>
                </a:solidFill>
              </a:rPr>
              <a:t>)</a:t>
            </a:r>
          </a:p>
          <a:p>
            <a:pPr algn="l" eaLnBrk="1" hangingPunct="1">
              <a:buClr>
                <a:srgbClr val="4F5043"/>
              </a:buClr>
            </a:pPr>
            <a:endParaRPr lang="en-US" altLang="en-US" sz="1800" dirty="0" smtClean="0">
              <a:solidFill>
                <a:srgbClr val="262626"/>
              </a:solidFill>
            </a:endParaRPr>
          </a:p>
          <a:p>
            <a:pPr algn="l" eaLnBrk="1" hangingPunct="1">
              <a:buClr>
                <a:srgbClr val="4F5043"/>
              </a:buClr>
            </a:pPr>
            <a:r>
              <a:rPr lang="en-US" altLang="en-US" sz="1800" dirty="0" err="1" smtClean="0">
                <a:solidFill>
                  <a:srgbClr val="262626"/>
                </a:solidFill>
              </a:rPr>
              <a:t>lisa</a:t>
            </a:r>
            <a:endParaRPr lang="en-US" altLang="en-US" sz="1800" dirty="0">
              <a:solidFill>
                <a:srgbClr val="262626"/>
              </a:solidFill>
            </a:endParaRPr>
          </a:p>
        </p:txBody>
      </p:sp>
      <p:sp>
        <p:nvSpPr>
          <p:cNvPr id="4" name="Title 3"/>
          <p:cNvSpPr>
            <a:spLocks noGrp="1"/>
          </p:cNvSpPr>
          <p:nvPr>
            <p:ph type="title"/>
          </p:nvPr>
        </p:nvSpPr>
        <p:spPr>
          <a:xfrm>
            <a:off x="495300" y="228600"/>
            <a:ext cx="8153400" cy="1039811"/>
          </a:xfrm>
          <a:ln>
            <a:solidFill>
              <a:schemeClr val="accent3">
                <a:lumMod val="75000"/>
              </a:schemeClr>
            </a:solidFill>
          </a:ln>
        </p:spPr>
        <p:txBody>
          <a:bodyPr>
            <a:noAutofit/>
          </a:bodyPr>
          <a:lstStyle/>
          <a:p>
            <a:pPr algn="l">
              <a:defRPr/>
            </a:pPr>
            <a:r>
              <a:rPr lang="en-US" altLang="en-US" sz="3200" b="1" dirty="0" smtClean="0">
                <a:ea typeface="ＭＳ Ｐゴシック" pitchFamily="34" charset="-128"/>
              </a:rPr>
              <a:t>Join Now -							 Receive FREE Registration to Shaklee Live 2014</a:t>
            </a:r>
          </a:p>
        </p:txBody>
      </p:sp>
    </p:spTree>
    <p:extLst>
      <p:ext uri="{BB962C8B-B14F-4D97-AF65-F5344CB8AC3E}">
        <p14:creationId xmlns="" xmlns:p14="http://schemas.microsoft.com/office/powerpoint/2010/main" val="217982235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encrypted-tbn2.gstatic.com/images?q=tbn:ANd9GcRDBKoj5LfkVVvIww22PiO-I-8RxkfnP0TWAqN06lWoxvSQdqMM"/>
          <p:cNvPicPr>
            <a:picLocks noChangeAspect="1" noChangeArrowheads="1"/>
          </p:cNvPicPr>
          <p:nvPr/>
        </p:nvPicPr>
        <p:blipFill>
          <a:blip r:embed="rId2" cstate="print"/>
          <a:srcRect/>
          <a:stretch>
            <a:fillRect/>
          </a:stretch>
        </p:blipFill>
        <p:spPr bwMode="auto">
          <a:xfrm>
            <a:off x="0" y="0"/>
            <a:ext cx="9206433" cy="6858000"/>
          </a:xfrm>
          <a:prstGeom prst="rect">
            <a:avLst/>
          </a:prstGeom>
          <a:noFill/>
        </p:spPr>
      </p:pic>
      <p:sp>
        <p:nvSpPr>
          <p:cNvPr id="7" name="Rectangle 6"/>
          <p:cNvSpPr/>
          <p:nvPr/>
        </p:nvSpPr>
        <p:spPr>
          <a:xfrm>
            <a:off x="1219200" y="1320730"/>
            <a:ext cx="6705600" cy="4401205"/>
          </a:xfrm>
          <a:prstGeom prst="rect">
            <a:avLst/>
          </a:prstGeom>
          <a:solidFill>
            <a:schemeClr val="bg1"/>
          </a:solidFill>
        </p:spPr>
        <p:txBody>
          <a:bodyPr wrap="square">
            <a:spAutoFit/>
          </a:bodyPr>
          <a:lstStyle/>
          <a:p>
            <a:pPr algn="ctr"/>
            <a:r>
              <a:rPr lang="en-US" sz="4000" dirty="0" smtClean="0"/>
              <a:t>If your actions inspire others to </a:t>
            </a:r>
          </a:p>
          <a:p>
            <a:pPr algn="ctr"/>
            <a:r>
              <a:rPr lang="en-US" sz="4000" dirty="0" smtClean="0"/>
              <a:t>dream more, </a:t>
            </a:r>
          </a:p>
          <a:p>
            <a:pPr algn="ctr"/>
            <a:r>
              <a:rPr lang="en-US" sz="4000" dirty="0" smtClean="0"/>
              <a:t>learn more, </a:t>
            </a:r>
          </a:p>
          <a:p>
            <a:pPr algn="ctr"/>
            <a:r>
              <a:rPr lang="en-US" sz="4000" dirty="0" smtClean="0"/>
              <a:t>do more and </a:t>
            </a:r>
          </a:p>
          <a:p>
            <a:pPr algn="ctr"/>
            <a:r>
              <a:rPr lang="en-US" sz="4000" dirty="0" smtClean="0"/>
              <a:t>become more … </a:t>
            </a:r>
          </a:p>
          <a:p>
            <a:pPr algn="ctr"/>
            <a:r>
              <a:rPr lang="en-US" sz="4000" dirty="0" smtClean="0"/>
              <a:t>	    you are a leader. 			</a:t>
            </a:r>
            <a:r>
              <a:rPr lang="en-US" sz="2800" dirty="0" smtClean="0"/>
              <a:t>John Quincy Adams</a:t>
            </a:r>
            <a:endParaRPr lang="en-US" sz="4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Invitation to Conference Call on Home Businesses</a:t>
            </a:r>
            <a:endParaRPr lang="en-US" sz="3600" dirty="0"/>
          </a:p>
        </p:txBody>
      </p:sp>
      <p:sp>
        <p:nvSpPr>
          <p:cNvPr id="3" name="Content Placeholder 2"/>
          <p:cNvSpPr>
            <a:spLocks noGrp="1"/>
          </p:cNvSpPr>
          <p:nvPr>
            <p:ph idx="1"/>
          </p:nvPr>
        </p:nvSpPr>
        <p:spPr>
          <a:xfrm>
            <a:off x="457200" y="1447800"/>
            <a:ext cx="8229600" cy="5105400"/>
          </a:xfrm>
        </p:spPr>
        <p:txBody>
          <a:bodyPr>
            <a:normAutofit fontScale="85000" lnSpcReduction="20000"/>
          </a:bodyPr>
          <a:lstStyle/>
          <a:p>
            <a:pPr>
              <a:buNone/>
            </a:pPr>
            <a:r>
              <a:rPr lang="en-US" sz="2000" dirty="0" err="1" smtClean="0"/>
              <a:t>lisa</a:t>
            </a:r>
            <a:r>
              <a:rPr lang="en-US" sz="2000" dirty="0" smtClean="0"/>
              <a:t/>
            </a:r>
            <a:br>
              <a:rPr lang="en-US" sz="2000" dirty="0" smtClean="0"/>
            </a:br>
            <a:r>
              <a:rPr lang="en-US" sz="2600" dirty="0" smtClean="0"/>
              <a:t>"Hi Joy,  this is Lisa Anderson.  I was wondering if you would like to join a conference call I am going to be on regarding the business opportunity that Shaklee offers.  I remember you mentioning that you are working on saving for your retirement, and I that is one of the topics we will be discussing.  The call won't take long, and I think you will find it very interesting."</a:t>
            </a:r>
            <a:br>
              <a:rPr lang="en-US" sz="2600" dirty="0" smtClean="0"/>
            </a:br>
            <a:r>
              <a:rPr lang="en-US" sz="2600" dirty="0" smtClean="0"/>
              <a:t/>
            </a:r>
            <a:br>
              <a:rPr lang="en-US" sz="2600" dirty="0" smtClean="0"/>
            </a:br>
            <a:r>
              <a:rPr lang="en-US" sz="2600" dirty="0" smtClean="0"/>
              <a:t> "Hi Brenda,  this is Lisa Anderson.  I was thinking about you the other day.  We are having a call for young moms where will we discuss the benefits of a home based business with Shaklee and how moms can stay home with their kids and still bring in a good income to help their family. </a:t>
            </a:r>
          </a:p>
          <a:p>
            <a:pPr>
              <a:buNone/>
            </a:pPr>
            <a:r>
              <a:rPr lang="en-US" sz="2600" dirty="0" smtClean="0"/>
              <a:t> I'm not sure if you have ever thought about anything like this, but I think you could be quite good a what I do.  Would you be interested in joining in?  The most common questions about building a Shaklee business and how it works for moms will be answered."</a:t>
            </a:r>
            <a:br>
              <a:rPr lang="en-US" sz="2600" dirty="0" smtClean="0"/>
            </a:br>
            <a:r>
              <a:rPr lang="en-US" sz="2000" dirty="0" smtClean="0"/>
              <a:t/>
            </a:r>
            <a:br>
              <a:rPr lang="en-US" sz="2000" dirty="0" smtClean="0"/>
            </a:br>
            <a:endParaRPr lang="en-US" sz="2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media1.santabanta.com/full5/outdoors/summer/summer-1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2" name="Title 1"/>
          <p:cNvSpPr>
            <a:spLocks noGrp="1"/>
          </p:cNvSpPr>
          <p:nvPr>
            <p:ph type="title"/>
          </p:nvPr>
        </p:nvSpPr>
        <p:spPr>
          <a:xfrm>
            <a:off x="1219200" y="533400"/>
            <a:ext cx="6629400" cy="1981200"/>
          </a:xfrm>
          <a:ln>
            <a:solidFill>
              <a:schemeClr val="bg1"/>
            </a:solidFill>
          </a:ln>
        </p:spPr>
        <p:txBody>
          <a:bodyPr>
            <a:normAutofit/>
          </a:bodyPr>
          <a:lstStyle/>
          <a:p>
            <a:r>
              <a:rPr lang="en-US" sz="3600" b="1" dirty="0" smtClean="0">
                <a:solidFill>
                  <a:schemeClr val="bg1"/>
                </a:solidFill>
              </a:rPr>
              <a:t>Final Session #8 –</a:t>
            </a:r>
            <a:br>
              <a:rPr lang="en-US" sz="3600" b="1" dirty="0" smtClean="0">
                <a:solidFill>
                  <a:schemeClr val="bg1"/>
                </a:solidFill>
              </a:rPr>
            </a:br>
            <a:r>
              <a:rPr lang="en-US" sz="3600" b="1" dirty="0" smtClean="0">
                <a:solidFill>
                  <a:schemeClr val="bg1"/>
                </a:solidFill>
              </a:rPr>
              <a:t>The Role of the Leader</a:t>
            </a:r>
            <a:br>
              <a:rPr lang="en-US" sz="3600" b="1" dirty="0" smtClean="0">
                <a:solidFill>
                  <a:schemeClr val="bg1"/>
                </a:solidFill>
              </a:rPr>
            </a:br>
            <a:endParaRPr lang="en-US" sz="3600" b="1" dirty="0">
              <a:solidFill>
                <a:schemeClr val="bg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C:\Users\Barb\AppData\Local\Microsoft\Windows\Temporary Internet Files\Content.Outlook\91KB6DCC\10563035_909591870056_2649729564491378092_n1.jpg"/>
          <p:cNvPicPr>
            <a:picLocks noChangeAspect="1" noChangeArrowheads="1"/>
          </p:cNvPicPr>
          <p:nvPr/>
        </p:nvPicPr>
        <p:blipFill>
          <a:blip r:embed="rId2" cstate="print"/>
          <a:srcRect/>
          <a:stretch>
            <a:fillRect/>
          </a:stretch>
        </p:blipFill>
        <p:spPr bwMode="auto">
          <a:xfrm>
            <a:off x="1524000" y="381000"/>
            <a:ext cx="6096000" cy="60960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You don't have to be great to get started,</a:t>
            </a:r>
          </a:p>
          <a:p>
            <a:pPr>
              <a:buNone/>
            </a:pPr>
            <a:endParaRPr lang="en-US" dirty="0" smtClean="0"/>
          </a:p>
          <a:p>
            <a:pPr>
              <a:buNone/>
            </a:pPr>
            <a:r>
              <a:rPr lang="en-US" dirty="0" smtClean="0"/>
              <a:t>but you have to get started to be great.                                                   </a:t>
            </a:r>
            <a:r>
              <a:rPr lang="en-US" smtClean="0"/>
              <a:t> 			 </a:t>
            </a:r>
            <a:r>
              <a:rPr lang="en-US" dirty="0" smtClean="0"/>
              <a:t>Les Brown</a:t>
            </a:r>
          </a:p>
          <a:p>
            <a:pPr>
              <a:buNone/>
            </a:pP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r>
              <a:rPr lang="en-US" dirty="0" smtClean="0"/>
              <a:t>Happiness is:</a:t>
            </a:r>
          </a:p>
          <a:p>
            <a:pPr algn="ctr">
              <a:buNone/>
            </a:pPr>
            <a:r>
              <a:rPr lang="en-US" dirty="0" smtClean="0"/>
              <a:t> someone to love,</a:t>
            </a:r>
          </a:p>
          <a:p>
            <a:pPr algn="ctr">
              <a:buNone/>
            </a:pPr>
            <a:r>
              <a:rPr lang="en-US" dirty="0" smtClean="0"/>
              <a:t> something to do, </a:t>
            </a:r>
          </a:p>
          <a:p>
            <a:pPr algn="ctr">
              <a:buNone/>
            </a:pPr>
            <a:r>
              <a:rPr lang="en-US" dirty="0" smtClean="0"/>
              <a:t>and something to hope for.</a:t>
            </a:r>
          </a:p>
          <a:p>
            <a:pPr algn="ctr">
              <a:buNone/>
            </a:pPr>
            <a:endParaRPr lang="en-US" dirty="0" smtClean="0"/>
          </a:p>
          <a:p>
            <a:pPr algn="ctr">
              <a:buNone/>
            </a:pPr>
            <a:r>
              <a:rPr lang="en-US" smtClean="0"/>
              <a:t>Chinese proverb</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3490" name="Picture 2" descr="http://kristiahord.com/wp-content/uploads/2013/01/life-people-quotes-Favim.com-432545-234x300.jpg"/>
          <p:cNvPicPr>
            <a:picLocks noChangeAspect="1" noChangeArrowheads="1"/>
          </p:cNvPicPr>
          <p:nvPr/>
        </p:nvPicPr>
        <p:blipFill>
          <a:blip r:embed="rId2" cstate="print"/>
          <a:srcRect/>
          <a:stretch>
            <a:fillRect/>
          </a:stretch>
        </p:blipFill>
        <p:spPr bwMode="auto">
          <a:xfrm>
            <a:off x="2648712" y="649654"/>
            <a:ext cx="3980688" cy="5103446"/>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4514" name="Picture 2" descr="http://media-cache-ak0.pinimg.com/236x/eb/e1/2b/ebe12b7590432923cba65892fe762cea.jpg"/>
          <p:cNvPicPr>
            <a:picLocks noChangeAspect="1" noChangeArrowheads="1"/>
          </p:cNvPicPr>
          <p:nvPr/>
        </p:nvPicPr>
        <p:blipFill>
          <a:blip r:embed="rId2" cstate="print"/>
          <a:srcRect/>
          <a:stretch>
            <a:fillRect/>
          </a:stretch>
        </p:blipFill>
        <p:spPr bwMode="auto">
          <a:xfrm>
            <a:off x="2667000" y="1"/>
            <a:ext cx="3733799"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684" y="5369701"/>
            <a:ext cx="7597515" cy="970264"/>
          </a:xfrm>
          <a:ln>
            <a:solidFill>
              <a:schemeClr val="accent6">
                <a:lumMod val="50000"/>
              </a:schemeClr>
            </a:solidFill>
          </a:ln>
        </p:spPr>
        <p:txBody>
          <a:bodyPr>
            <a:noAutofit/>
          </a:bodyPr>
          <a:lstStyle/>
          <a:p>
            <a:pPr algn="ctr"/>
            <a:r>
              <a:rPr lang="en-US" sz="2800" b="0" dirty="0" smtClean="0"/>
              <a:t>For New Distributors with a Gold or Gold Plus PAK AND Existing Members who Upgrade to Gold</a:t>
            </a:r>
            <a:endParaRPr lang="en-US" sz="2800" b="0" dirty="0"/>
          </a:p>
        </p:txBody>
      </p:sp>
      <p:sp>
        <p:nvSpPr>
          <p:cNvPr id="5" name="Title 1"/>
          <p:cNvSpPr txBox="1">
            <a:spLocks/>
          </p:cNvSpPr>
          <p:nvPr/>
        </p:nvSpPr>
        <p:spPr bwMode="auto">
          <a:xfrm>
            <a:off x="304800" y="457200"/>
            <a:ext cx="8534400" cy="1219200"/>
          </a:xfrm>
          <a:prstGeom prst="rect">
            <a:avLst/>
          </a:prstGeom>
          <a:noFill/>
          <a:ln>
            <a:solidFill>
              <a:schemeClr val="accent6">
                <a:lumMod val="75000"/>
              </a:schemeClr>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rgbClr val="497727"/>
                </a:solidFill>
                <a:latin typeface="+mj-lt"/>
                <a:ea typeface="ＭＳ Ｐゴシック" charset="0"/>
                <a:cs typeface="ＭＳ Ｐゴシック" charset="0"/>
              </a:defRPr>
            </a:lvl1pPr>
            <a:lvl2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5pPr>
            <a:lvl6pPr marL="457200" algn="l" rtl="0" fontAlgn="base">
              <a:spcBef>
                <a:spcPct val="0"/>
              </a:spcBef>
              <a:spcAft>
                <a:spcPct val="0"/>
              </a:spcAft>
              <a:defRPr sz="4000">
                <a:solidFill>
                  <a:srgbClr val="FFFFFF"/>
                </a:solidFill>
                <a:latin typeface="Arial" charset="0"/>
                <a:ea typeface="ＭＳ Ｐゴシック" charset="0"/>
              </a:defRPr>
            </a:lvl6pPr>
            <a:lvl7pPr marL="914400" algn="l" rtl="0" fontAlgn="base">
              <a:spcBef>
                <a:spcPct val="0"/>
              </a:spcBef>
              <a:spcAft>
                <a:spcPct val="0"/>
              </a:spcAft>
              <a:defRPr sz="4000">
                <a:solidFill>
                  <a:srgbClr val="FFFFFF"/>
                </a:solidFill>
                <a:latin typeface="Arial" charset="0"/>
                <a:ea typeface="ＭＳ Ｐゴシック" charset="0"/>
              </a:defRPr>
            </a:lvl7pPr>
            <a:lvl8pPr marL="1371600" algn="l" rtl="0" fontAlgn="base">
              <a:spcBef>
                <a:spcPct val="0"/>
              </a:spcBef>
              <a:spcAft>
                <a:spcPct val="0"/>
              </a:spcAft>
              <a:defRPr sz="4000">
                <a:solidFill>
                  <a:srgbClr val="FFFFFF"/>
                </a:solidFill>
                <a:latin typeface="Arial" charset="0"/>
                <a:ea typeface="ＭＳ Ｐゴシック" charset="0"/>
              </a:defRPr>
            </a:lvl8pPr>
            <a:lvl9pPr marL="1828800" algn="l" rtl="0" fontAlgn="base">
              <a:spcBef>
                <a:spcPct val="0"/>
              </a:spcBef>
              <a:spcAft>
                <a:spcPct val="0"/>
              </a:spcAft>
              <a:defRPr sz="4000">
                <a:solidFill>
                  <a:srgbClr val="FFFFFF"/>
                </a:solidFill>
                <a:latin typeface="Arial" charset="0"/>
                <a:ea typeface="ＭＳ Ｐゴシック" charset="0"/>
              </a:defRPr>
            </a:lvl9pPr>
          </a:lstStyle>
          <a:p>
            <a:pPr algn="ctr" eaLnBrk="1" hangingPunct="1"/>
            <a:r>
              <a:rPr lang="en-US" altLang="en-US" sz="3200" b="0" kern="0" dirty="0" smtClean="0">
                <a:solidFill>
                  <a:schemeClr val="tx1"/>
                </a:solidFill>
              </a:rPr>
              <a:t>New Gold Distributors Receive TWO Free Products and FREE Shaklee Live 2014 Registration</a:t>
            </a:r>
          </a:p>
        </p:txBody>
      </p:sp>
      <p:pic>
        <p:nvPicPr>
          <p:cNvPr id="1026" name="Picture 2" descr="Y:\~180°\Images\Products\low JPG\Shaklee180SmootheeCanister_Mango.jp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t="647" b="25063"/>
          <a:stretch/>
        </p:blipFill>
        <p:spPr bwMode="auto">
          <a:xfrm>
            <a:off x="2867878" y="2133600"/>
            <a:ext cx="2161321" cy="2796181"/>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506370" y="1944507"/>
            <a:ext cx="3361543" cy="2985274"/>
          </a:xfrm>
          <a:prstGeom prst="rect">
            <a:avLst/>
          </a:prstGeom>
        </p:spPr>
      </p:pic>
      <p:sp>
        <p:nvSpPr>
          <p:cNvPr id="9" name="TextBox 8"/>
          <p:cNvSpPr txBox="1"/>
          <p:nvPr/>
        </p:nvSpPr>
        <p:spPr>
          <a:xfrm>
            <a:off x="2290758" y="2883020"/>
            <a:ext cx="697043" cy="1107996"/>
          </a:xfrm>
          <a:prstGeom prst="rect">
            <a:avLst/>
          </a:prstGeom>
          <a:noFill/>
        </p:spPr>
        <p:txBody>
          <a:bodyPr wrap="square" rtlCol="0">
            <a:spAutoFit/>
          </a:bodyPr>
          <a:lstStyle/>
          <a:p>
            <a:r>
              <a:rPr lang="en-US" sz="6600" dirty="0" smtClean="0">
                <a:solidFill>
                  <a:srgbClr val="669900"/>
                </a:solidFill>
              </a:rPr>
              <a:t>+</a:t>
            </a:r>
            <a:endParaRPr lang="en-US" sz="6600" dirty="0">
              <a:solidFill>
                <a:srgbClr val="669900"/>
              </a:solidFill>
            </a:endParaRPr>
          </a:p>
        </p:txBody>
      </p:sp>
      <p:sp>
        <p:nvSpPr>
          <p:cNvPr id="10" name="TextBox 9"/>
          <p:cNvSpPr txBox="1"/>
          <p:nvPr/>
        </p:nvSpPr>
        <p:spPr>
          <a:xfrm>
            <a:off x="4706915" y="2883020"/>
            <a:ext cx="697043" cy="1107996"/>
          </a:xfrm>
          <a:prstGeom prst="rect">
            <a:avLst/>
          </a:prstGeom>
          <a:noFill/>
        </p:spPr>
        <p:txBody>
          <a:bodyPr wrap="square" rtlCol="0">
            <a:spAutoFit/>
          </a:bodyPr>
          <a:lstStyle/>
          <a:p>
            <a:r>
              <a:rPr lang="en-US" sz="6600" dirty="0" smtClean="0">
                <a:solidFill>
                  <a:srgbClr val="669900"/>
                </a:solidFill>
              </a:rPr>
              <a:t>+</a:t>
            </a:r>
            <a:endParaRPr lang="en-US" sz="6600" dirty="0">
              <a:solidFill>
                <a:srgbClr val="669900"/>
              </a:solidFill>
            </a:endParaRPr>
          </a:p>
        </p:txBody>
      </p:sp>
      <p:pic>
        <p:nvPicPr>
          <p:cNvPr id="12" name="Picture 2" descr="https://swansonhealthcenter.com/wp-content/uploads/2013/12/Carotomax-30-capsules-.jpg"/>
          <p:cNvPicPr>
            <a:picLocks noChangeAspect="1" noChangeArrowheads="1"/>
          </p:cNvPicPr>
          <p:nvPr/>
        </p:nvPicPr>
        <p:blipFill>
          <a:blip r:embed="rId5" cstate="print"/>
          <a:srcRect/>
          <a:stretch>
            <a:fillRect/>
          </a:stretch>
        </p:blipFill>
        <p:spPr bwMode="auto">
          <a:xfrm>
            <a:off x="0" y="2590800"/>
            <a:ext cx="2304221" cy="2255195"/>
          </a:xfrm>
          <a:prstGeom prst="rect">
            <a:avLst/>
          </a:prstGeom>
          <a:noFill/>
        </p:spPr>
      </p:pic>
    </p:spTree>
    <p:extLst>
      <p:ext uri="{BB962C8B-B14F-4D97-AF65-F5344CB8AC3E}">
        <p14:creationId xmlns="" xmlns:p14="http://schemas.microsoft.com/office/powerpoint/2010/main" val="8000035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dirty="0" smtClean="0"/>
              <a:t> Shaklee’s Win Back Campaign</a:t>
            </a:r>
            <a:endParaRPr lang="en-US" sz="3600" dirty="0"/>
          </a:p>
        </p:txBody>
      </p:sp>
      <p:sp>
        <p:nvSpPr>
          <p:cNvPr id="4" name="Text Placeholder 3"/>
          <p:cNvSpPr>
            <a:spLocks noGrp="1"/>
          </p:cNvSpPr>
          <p:nvPr>
            <p:ph idx="1"/>
          </p:nvPr>
        </p:nvSpPr>
        <p:spPr/>
        <p:txBody>
          <a:bodyPr>
            <a:normAutofit/>
          </a:bodyPr>
          <a:lstStyle/>
          <a:p>
            <a:r>
              <a:rPr lang="en-US" sz="2400" dirty="0" smtClean="0"/>
              <a:t>Prepare for Shaklee’s “win back” campaign to your members who have been inactive for more than 2 years.</a:t>
            </a:r>
          </a:p>
          <a:p>
            <a:r>
              <a:rPr lang="en-US" sz="2400" dirty="0" smtClean="0"/>
              <a:t>Call and leave message that Shaklee will be offering them a special promotion and to please call you to update their email address .</a:t>
            </a:r>
          </a:p>
          <a:p>
            <a:r>
              <a:rPr lang="en-US" sz="2400" dirty="0" smtClean="0"/>
              <a:t>Also to let them know there are many new products they will want to know about and then create promotions and discounts of your own .. Including free shipping. That is always</a:t>
            </a:r>
          </a:p>
          <a:p>
            <a:pPr>
              <a:buNone/>
            </a:pPr>
            <a:r>
              <a:rPr lang="en-US" sz="2400" dirty="0" smtClean="0"/>
              <a:t>	very appealing to customers .		</a:t>
            </a:r>
            <a:r>
              <a:rPr lang="en-US" sz="2400" dirty="0" err="1" smtClean="0"/>
              <a:t>ruth</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sz="3600" dirty="0" smtClean="0"/>
              <a:t>Report on Yet Another Successful  		</a:t>
            </a:r>
            <a:r>
              <a:rPr lang="en-US" sz="3600" dirty="0" err="1" smtClean="0"/>
              <a:t>FaceBook</a:t>
            </a:r>
            <a:r>
              <a:rPr lang="en-US" sz="3600" dirty="0" smtClean="0"/>
              <a:t> Event – Ruth Kutz</a:t>
            </a:r>
            <a:endParaRPr lang="en-US" sz="3600" dirty="0"/>
          </a:p>
        </p:txBody>
      </p:sp>
      <p:sp>
        <p:nvSpPr>
          <p:cNvPr id="3" name="Content Placeholder 2"/>
          <p:cNvSpPr>
            <a:spLocks noGrp="1"/>
          </p:cNvSpPr>
          <p:nvPr>
            <p:ph idx="1"/>
          </p:nvPr>
        </p:nvSpPr>
        <p:spPr>
          <a:xfrm>
            <a:off x="457200" y="1219200"/>
            <a:ext cx="8001000" cy="5638800"/>
          </a:xfrm>
        </p:spPr>
        <p:txBody>
          <a:bodyPr>
            <a:normAutofit fontScale="32500" lnSpcReduction="20000"/>
          </a:bodyPr>
          <a:lstStyle/>
          <a:p>
            <a:r>
              <a:rPr lang="en-US" sz="7400" dirty="0" smtClean="0"/>
              <a:t>Surprised </a:t>
            </a:r>
            <a:r>
              <a:rPr lang="en-US" sz="7400" dirty="0" smtClean="0"/>
              <a:t>and excited to see who came on - from 19 </a:t>
            </a:r>
            <a:r>
              <a:rPr lang="en-US" sz="7400" dirty="0" err="1" smtClean="0"/>
              <a:t>yo</a:t>
            </a:r>
            <a:r>
              <a:rPr lang="en-US" sz="7400" dirty="0" smtClean="0"/>
              <a:t> to 70+ </a:t>
            </a:r>
          </a:p>
          <a:p>
            <a:r>
              <a:rPr lang="en-US" sz="7400" dirty="0" smtClean="0"/>
              <a:t>19 </a:t>
            </a:r>
            <a:r>
              <a:rPr lang="en-US" sz="7400" dirty="0" err="1" smtClean="0"/>
              <a:t>yo</a:t>
            </a:r>
            <a:r>
              <a:rPr lang="en-US" sz="7400" dirty="0" smtClean="0"/>
              <a:t> granddaughter of Bev Payne - invited 5 to the event as it happened.  She and boyfriend asked questions about the business during the event. Will do a FB Grand Opening.  </a:t>
            </a:r>
          </a:p>
          <a:p>
            <a:r>
              <a:rPr lang="en-US" sz="7400" dirty="0" smtClean="0"/>
              <a:t>Have one appointment with a prospect to get started on product and possible business builder. </a:t>
            </a:r>
          </a:p>
          <a:p>
            <a:r>
              <a:rPr lang="en-US" sz="7400" dirty="0" smtClean="0"/>
              <a:t>No idea on product sales yet</a:t>
            </a:r>
            <a:r>
              <a:rPr lang="en-US" sz="7400" dirty="0" smtClean="0"/>
              <a:t>.</a:t>
            </a:r>
            <a:endParaRPr lang="en-US" sz="7400" dirty="0" smtClean="0"/>
          </a:p>
          <a:p>
            <a:r>
              <a:rPr lang="en-US" sz="7400" dirty="0" smtClean="0"/>
              <a:t>Have at least 3 FB events being </a:t>
            </a:r>
            <a:r>
              <a:rPr lang="en-US" sz="7400" dirty="0" smtClean="0"/>
              <a:t>booked</a:t>
            </a:r>
            <a:endParaRPr lang="en-US" sz="7400" dirty="0" smtClean="0"/>
          </a:p>
          <a:p>
            <a:r>
              <a:rPr lang="en-US" sz="7400" dirty="0" smtClean="0"/>
              <a:t>It was fun</a:t>
            </a:r>
            <a:r>
              <a:rPr lang="en-US" sz="7400" dirty="0" smtClean="0"/>
              <a:t>!</a:t>
            </a:r>
            <a:endParaRPr lang="en-US" sz="7400" dirty="0" smtClean="0"/>
          </a:p>
          <a:p>
            <a:r>
              <a:rPr lang="en-US" sz="7400" dirty="0" smtClean="0"/>
              <a:t>Most participation in any event we've hosted in awhile.  </a:t>
            </a:r>
          </a:p>
          <a:p>
            <a:r>
              <a:rPr lang="en-US" sz="7400" dirty="0" smtClean="0"/>
              <a:t>Next time - better targeted invites - using PM and/or </a:t>
            </a:r>
            <a:r>
              <a:rPr lang="en-US" sz="7400" dirty="0" smtClean="0"/>
              <a:t>emails</a:t>
            </a:r>
            <a:endParaRPr lang="en-US" sz="7400" dirty="0" smtClean="0"/>
          </a:p>
          <a:p>
            <a:r>
              <a:rPr lang="en-US" sz="7400" dirty="0" smtClean="0"/>
              <a:t>Going to do focused topics for one hour only too - Digestion, Allergies, Business, </a:t>
            </a:r>
            <a:r>
              <a:rPr lang="en-US" sz="7400" dirty="0" smtClean="0"/>
              <a:t>etc</a:t>
            </a:r>
            <a:endParaRPr lang="en-US" sz="7400" dirty="0" smtClean="0"/>
          </a:p>
          <a:p>
            <a:pPr>
              <a:buNone/>
            </a:pPr>
            <a:r>
              <a:rPr lang="en-US" sz="7400" dirty="0" smtClean="0"/>
              <a:t>   </a:t>
            </a:r>
          </a:p>
          <a:p>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71800" y="457200"/>
            <a:ext cx="5334000" cy="2667000"/>
          </a:xfrm>
          <a:ln w="28575">
            <a:solidFill>
              <a:srgbClr val="FF0000"/>
            </a:solidFill>
          </a:ln>
        </p:spPr>
        <p:txBody>
          <a:bodyPr>
            <a:normAutofit/>
          </a:bodyPr>
          <a:lstStyle/>
          <a:p>
            <a:r>
              <a:rPr lang="en-US" sz="3200" dirty="0" smtClean="0"/>
              <a:t>Shaklee Summer School 2014</a:t>
            </a:r>
            <a:br>
              <a:rPr lang="en-US" sz="3200" dirty="0" smtClean="0"/>
            </a:br>
            <a:r>
              <a:rPr lang="en-US" sz="3200" dirty="0" smtClean="0"/>
              <a:t>8 Weeks to Director</a:t>
            </a:r>
            <a:br>
              <a:rPr lang="en-US" sz="3200" dirty="0" smtClean="0"/>
            </a:br>
            <a:r>
              <a:rPr lang="en-US" sz="2700" dirty="0" smtClean="0"/>
              <a:t>Session # 7  July  29, 2014</a:t>
            </a:r>
            <a:br>
              <a:rPr lang="en-US" sz="2700" dirty="0" smtClean="0"/>
            </a:br>
            <a:r>
              <a:rPr lang="en-US" sz="2700" dirty="0" smtClean="0"/>
              <a:t>3- Way Calls and </a:t>
            </a:r>
            <a:br>
              <a:rPr lang="en-US" sz="2700" dirty="0" smtClean="0"/>
            </a:br>
            <a:r>
              <a:rPr lang="en-US" sz="2700" dirty="0" smtClean="0"/>
              <a:t>Establishing Our Business System</a:t>
            </a:r>
            <a:endParaRPr lang="en-US" sz="4000" dirty="0"/>
          </a:p>
        </p:txBody>
      </p:sp>
      <p:sp>
        <p:nvSpPr>
          <p:cNvPr id="3" name="Subtitle 2"/>
          <p:cNvSpPr>
            <a:spLocks noGrp="1"/>
          </p:cNvSpPr>
          <p:nvPr>
            <p:ph type="subTitle" idx="1"/>
          </p:nvPr>
        </p:nvSpPr>
        <p:spPr>
          <a:xfrm>
            <a:off x="3810000" y="4191000"/>
            <a:ext cx="5105400" cy="1676400"/>
          </a:xfrm>
          <a:ln>
            <a:solidFill>
              <a:srgbClr val="FF0000"/>
            </a:solidFill>
          </a:ln>
        </p:spPr>
        <p:txBody>
          <a:bodyPr>
            <a:normAutofit/>
          </a:bodyPr>
          <a:lstStyle/>
          <a:p>
            <a:r>
              <a:rPr lang="en-US" sz="2400" dirty="0" err="1" smtClean="0">
                <a:solidFill>
                  <a:schemeClr val="tx1"/>
                </a:solidFill>
              </a:rPr>
              <a:t>Sn</a:t>
            </a:r>
            <a:r>
              <a:rPr lang="en-US" sz="2400" dirty="0" smtClean="0">
                <a:solidFill>
                  <a:schemeClr val="tx1"/>
                </a:solidFill>
              </a:rPr>
              <a:t> Executive Coordinator Lisa Anderson</a:t>
            </a:r>
          </a:p>
          <a:p>
            <a:r>
              <a:rPr lang="en-US" sz="2400" dirty="0" smtClean="0">
                <a:solidFill>
                  <a:schemeClr val="tx1"/>
                </a:solidFill>
              </a:rPr>
              <a:t>Executive Coordinator Harper Guerra</a:t>
            </a:r>
          </a:p>
          <a:p>
            <a:r>
              <a:rPr lang="en-US" sz="2400" dirty="0" smtClean="0">
                <a:solidFill>
                  <a:schemeClr val="tx1"/>
                </a:solidFill>
              </a:rPr>
              <a:t>Senior Coordinator Katie Odom</a:t>
            </a:r>
          </a:p>
          <a:p>
            <a:endParaRPr lang="en-US" sz="2400" dirty="0">
              <a:solidFill>
                <a:schemeClr val="tx1"/>
              </a:solidFill>
            </a:endParaRPr>
          </a:p>
        </p:txBody>
      </p:sp>
      <p:pic>
        <p:nvPicPr>
          <p:cNvPr id="4" name="Picture 3" descr="HarperHeadshots 2014.jpg"/>
          <p:cNvPicPr>
            <a:picLocks noChangeAspect="1"/>
          </p:cNvPicPr>
          <p:nvPr/>
        </p:nvPicPr>
        <p:blipFill>
          <a:blip r:embed="rId2" cstate="print"/>
          <a:stretch>
            <a:fillRect/>
          </a:stretch>
        </p:blipFill>
        <p:spPr>
          <a:xfrm>
            <a:off x="304800" y="533400"/>
            <a:ext cx="1703047" cy="2466472"/>
          </a:xfrm>
          <a:prstGeom prst="rect">
            <a:avLst/>
          </a:prstGeom>
        </p:spPr>
      </p:pic>
      <p:pic>
        <p:nvPicPr>
          <p:cNvPr id="5" name="Picture 4" descr="Katie Odom.jpg"/>
          <p:cNvPicPr>
            <a:picLocks noChangeAspect="1"/>
          </p:cNvPicPr>
          <p:nvPr/>
        </p:nvPicPr>
        <p:blipFill>
          <a:blip r:embed="rId3" cstate="print"/>
          <a:stretch>
            <a:fillRect/>
          </a:stretch>
        </p:blipFill>
        <p:spPr>
          <a:xfrm>
            <a:off x="2057400" y="4191000"/>
            <a:ext cx="1524000" cy="2286000"/>
          </a:xfrm>
          <a:prstGeom prst="rect">
            <a:avLst/>
          </a:prstGeom>
        </p:spPr>
      </p:pic>
      <p:pic>
        <p:nvPicPr>
          <p:cNvPr id="6" name="Picture 5" descr="Lisa Anderson 2013.jpg"/>
          <p:cNvPicPr>
            <a:picLocks noChangeAspect="1"/>
          </p:cNvPicPr>
          <p:nvPr/>
        </p:nvPicPr>
        <p:blipFill>
          <a:blip r:embed="rId4" cstate="print"/>
          <a:stretch>
            <a:fillRect/>
          </a:stretch>
        </p:blipFill>
        <p:spPr>
          <a:xfrm>
            <a:off x="228600" y="3429000"/>
            <a:ext cx="1649520" cy="247660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5638800" cy="792162"/>
          </a:xfrm>
          <a:ln w="38100">
            <a:solidFill>
              <a:srgbClr val="C00000"/>
            </a:solidFill>
          </a:ln>
        </p:spPr>
        <p:txBody>
          <a:bodyPr>
            <a:normAutofit/>
          </a:bodyPr>
          <a:lstStyle/>
          <a:p>
            <a:r>
              <a:rPr lang="en-US" sz="3200" dirty="0" smtClean="0"/>
              <a:t>Review Skills We’ve Learned</a:t>
            </a:r>
            <a:endParaRPr lang="en-US" sz="3200" dirty="0"/>
          </a:p>
        </p:txBody>
      </p:sp>
      <p:sp>
        <p:nvSpPr>
          <p:cNvPr id="3" name="Content Placeholder 2"/>
          <p:cNvSpPr>
            <a:spLocks noGrp="1"/>
          </p:cNvSpPr>
          <p:nvPr>
            <p:ph sz="half" idx="1"/>
          </p:nvPr>
        </p:nvSpPr>
        <p:spPr>
          <a:xfrm>
            <a:off x="381000" y="1166019"/>
            <a:ext cx="4191000" cy="3329782"/>
          </a:xfrm>
        </p:spPr>
        <p:txBody>
          <a:bodyPr>
            <a:normAutofit/>
          </a:bodyPr>
          <a:lstStyle/>
          <a:p>
            <a:r>
              <a:rPr lang="en-US" sz="2000" dirty="0" smtClean="0"/>
              <a:t>Inviting </a:t>
            </a:r>
          </a:p>
          <a:p>
            <a:r>
              <a:rPr lang="en-US" sz="2000" dirty="0" smtClean="0"/>
              <a:t>Closing</a:t>
            </a:r>
          </a:p>
          <a:p>
            <a:r>
              <a:rPr lang="en-US" sz="2000" dirty="0" smtClean="0"/>
              <a:t>How to sponsor new members</a:t>
            </a:r>
          </a:p>
          <a:p>
            <a:r>
              <a:rPr lang="en-US" sz="2000" dirty="0" smtClean="0"/>
              <a:t>How to sponsor  distributors and business partners</a:t>
            </a:r>
          </a:p>
          <a:p>
            <a:r>
              <a:rPr lang="en-US" sz="2000" dirty="0" smtClean="0"/>
              <a:t>Presenting business information	</a:t>
            </a:r>
          </a:p>
          <a:p>
            <a:pPr>
              <a:buNone/>
            </a:pPr>
            <a:endParaRPr lang="en-US" sz="2400" dirty="0" smtClean="0"/>
          </a:p>
          <a:p>
            <a:endParaRPr lang="en-US" sz="2400" dirty="0"/>
          </a:p>
        </p:txBody>
      </p:sp>
      <p:sp>
        <p:nvSpPr>
          <p:cNvPr id="6" name="Content Placeholder 5"/>
          <p:cNvSpPr>
            <a:spLocks noGrp="1"/>
          </p:cNvSpPr>
          <p:nvPr>
            <p:ph sz="half" idx="2"/>
          </p:nvPr>
        </p:nvSpPr>
        <p:spPr>
          <a:xfrm>
            <a:off x="5105400" y="1166019"/>
            <a:ext cx="3733800" cy="3634582"/>
          </a:xfrm>
        </p:spPr>
        <p:txBody>
          <a:bodyPr>
            <a:normAutofit/>
          </a:bodyPr>
          <a:lstStyle/>
          <a:p>
            <a:r>
              <a:rPr lang="en-US" sz="2000" dirty="0" smtClean="0"/>
              <a:t>Presenting product information </a:t>
            </a:r>
          </a:p>
          <a:p>
            <a:r>
              <a:rPr lang="en-US" sz="2000" dirty="0" smtClean="0"/>
              <a:t>Following Up</a:t>
            </a:r>
          </a:p>
          <a:p>
            <a:r>
              <a:rPr lang="en-US" sz="2000" dirty="0" smtClean="0"/>
              <a:t>Communication Skills</a:t>
            </a:r>
          </a:p>
          <a:p>
            <a:r>
              <a:rPr lang="en-US" sz="2000" dirty="0" smtClean="0"/>
              <a:t>People Skills</a:t>
            </a:r>
          </a:p>
          <a:p>
            <a:r>
              <a:rPr lang="en-US" sz="2000" dirty="0" smtClean="0"/>
              <a:t>Resources to use       </a:t>
            </a:r>
            <a:r>
              <a:rPr lang="en-US" sz="2000" dirty="0" err="1" smtClean="0"/>
              <a:t>lisa</a:t>
            </a:r>
            <a:endParaRPr lang="en-US" sz="2000" dirty="0"/>
          </a:p>
        </p:txBody>
      </p:sp>
      <p:sp>
        <p:nvSpPr>
          <p:cNvPr id="5" name="TextBox 4"/>
          <p:cNvSpPr txBox="1"/>
          <p:nvPr/>
        </p:nvSpPr>
        <p:spPr>
          <a:xfrm>
            <a:off x="457200" y="4495800"/>
            <a:ext cx="5943600" cy="461665"/>
          </a:xfrm>
          <a:prstGeom prst="rect">
            <a:avLst/>
          </a:prstGeom>
          <a:noFill/>
        </p:spPr>
        <p:txBody>
          <a:bodyPr wrap="square" rtlCol="0">
            <a:spAutoFit/>
          </a:bodyPr>
          <a:lstStyle/>
          <a:p>
            <a:r>
              <a:rPr lang="en-US" sz="2400" dirty="0" smtClean="0"/>
              <a:t>Now Let’s put it all  together into a … </a:t>
            </a:r>
            <a:endParaRPr lang="en-US" sz="2400" dirty="0"/>
          </a:p>
        </p:txBody>
      </p:sp>
      <p:sp>
        <p:nvSpPr>
          <p:cNvPr id="7" name="TextBox 6"/>
          <p:cNvSpPr txBox="1"/>
          <p:nvPr/>
        </p:nvSpPr>
        <p:spPr>
          <a:xfrm>
            <a:off x="1752600" y="5334000"/>
            <a:ext cx="2286000" cy="707886"/>
          </a:xfrm>
          <a:prstGeom prst="rect">
            <a:avLst/>
          </a:prstGeom>
          <a:noFill/>
          <a:ln>
            <a:solidFill>
              <a:srgbClr val="C00000"/>
            </a:solidFill>
          </a:ln>
        </p:spPr>
        <p:txBody>
          <a:bodyPr wrap="square" rtlCol="0">
            <a:spAutoFit/>
          </a:bodyPr>
          <a:lstStyle/>
          <a:p>
            <a:r>
              <a:rPr lang="en-US" sz="4000" dirty="0" smtClean="0"/>
              <a:t>SYSTEM !!</a:t>
            </a:r>
            <a:endParaRPr lang="en-US" sz="4000" dirty="0"/>
          </a:p>
        </p:txBody>
      </p:sp>
      <p:pic>
        <p:nvPicPr>
          <p:cNvPr id="59396" name="Picture 4" descr="http://www.onlineuniversities.com/wp-content/uploads/21st-century-skills2.jpg"/>
          <p:cNvPicPr>
            <a:picLocks noChangeAspect="1" noChangeArrowheads="1"/>
          </p:cNvPicPr>
          <p:nvPr/>
        </p:nvPicPr>
        <p:blipFill>
          <a:blip r:embed="rId2" cstate="print"/>
          <a:srcRect/>
          <a:stretch>
            <a:fillRect/>
          </a:stretch>
        </p:blipFill>
        <p:spPr bwMode="auto">
          <a:xfrm>
            <a:off x="6172200" y="3886200"/>
            <a:ext cx="2971800" cy="2971800"/>
          </a:xfrm>
          <a:prstGeom prst="rect">
            <a:avLst/>
          </a:prstGeom>
          <a:noFill/>
        </p:spPr>
      </p:pic>
      <p:sp>
        <p:nvSpPr>
          <p:cNvPr id="4" name="TextBox 3"/>
          <p:cNvSpPr txBox="1"/>
          <p:nvPr/>
        </p:nvSpPr>
        <p:spPr>
          <a:xfrm>
            <a:off x="533400" y="3657600"/>
            <a:ext cx="5905500" cy="584775"/>
          </a:xfrm>
          <a:prstGeom prst="rect">
            <a:avLst/>
          </a:prstGeom>
          <a:noFill/>
          <a:ln>
            <a:solidFill>
              <a:srgbClr val="C00000"/>
            </a:solidFill>
          </a:ln>
        </p:spPr>
        <p:txBody>
          <a:bodyPr wrap="square" rtlCol="0">
            <a:spAutoFit/>
          </a:bodyPr>
          <a:lstStyle/>
          <a:p>
            <a:pPr>
              <a:buNone/>
            </a:pPr>
            <a:r>
              <a:rPr lang="en-US" sz="3200" dirty="0" smtClean="0"/>
              <a:t>WHEW !  We have learned A LOT!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 calcmode="lin" valueType="num">
                                      <p:cBhvr additive="base">
                                        <p:cTn id="23"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7">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additive="base">
                                        <p:cTn id="2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build="allAtOnce" animBg="1"/>
      <p:bldP spid="4" grpId="0" build="allAtOnce"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5675</TotalTime>
  <Words>2206</Words>
  <Application>Microsoft Office PowerPoint</Application>
  <PresentationFormat>On-screen Show (4:3)</PresentationFormat>
  <Paragraphs>301</Paragraphs>
  <Slides>47</Slides>
  <Notes>4</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Shaklee Summer Promotions</vt:lpstr>
      <vt:lpstr>July Free Product – Carotomax      hannah</vt:lpstr>
      <vt:lpstr>CarotoMax  +  Shaklee 180® Mango Energizing Smoothee   </vt:lpstr>
      <vt:lpstr>Join Now -        Receive FREE Registration to Shaklee Live 2014</vt:lpstr>
      <vt:lpstr>For New Distributors with a Gold or Gold Plus PAK AND Existing Members who Upgrade to Gold</vt:lpstr>
      <vt:lpstr> Shaklee’s Win Back Campaign</vt:lpstr>
      <vt:lpstr>Report on Yet Another Successful    FaceBook Event – Ruth Kutz</vt:lpstr>
      <vt:lpstr>Shaklee Summer School 2014 8 Weeks to Director Session # 7  July  29, 2014 3- Way Calls and  Establishing Our Business System</vt:lpstr>
      <vt:lpstr>Review Skills We’ve Learned</vt:lpstr>
      <vt:lpstr>Objectives for Session # 7 – Creating Your Business System</vt:lpstr>
      <vt:lpstr>Slide 11</vt:lpstr>
      <vt:lpstr>  Key Components  of A Business System </vt:lpstr>
      <vt:lpstr>Your Working Folder/ Business Binder</vt:lpstr>
      <vt:lpstr>Katie’s Traveling Work Bag</vt:lpstr>
      <vt:lpstr>Katie’s Filing System </vt:lpstr>
      <vt:lpstr>Part 1 of Your System  Meeting New People On A Regular Basis </vt:lpstr>
      <vt:lpstr>FaceBook Postings Create Interest  and Awareness</vt:lpstr>
      <vt:lpstr>Member Care and Customer Service is Your Greatest Asset in Meeting New People</vt:lpstr>
      <vt:lpstr>Part 2 of Your System  Educating Members/ Consumers on Products</vt:lpstr>
      <vt:lpstr>Part 3 of Your System Introducing Home Business Information </vt:lpstr>
      <vt:lpstr>Part 4 of Your System  Coaching, Training Business Partners </vt:lpstr>
      <vt:lpstr>Create a 3000 PV Plan  </vt:lpstr>
      <vt:lpstr>3 Way Calls Can Help You: </vt:lpstr>
      <vt:lpstr> 3 Way Calls  -- a great method to develop customers and distributors</vt:lpstr>
      <vt:lpstr>3-Way Calls To Develop Customers  &amp; Members</vt:lpstr>
      <vt:lpstr>3-Way Calls Convey The Team Culture   Shaklee is so Well-Known For</vt:lpstr>
      <vt:lpstr>3 Way Calls With Potential Business Partners </vt:lpstr>
      <vt:lpstr>The 3 Key Elements for Authentic Meaningful Conversations Apply to Almost Every Conversation We Have in our Work ..  Including Setting Up 3-Way Calls</vt:lpstr>
      <vt:lpstr>    How to Invite to a 3 way call</vt:lpstr>
      <vt:lpstr>Resources to Use For Prospects  Evaluating Business </vt:lpstr>
      <vt:lpstr>Outline for a 3-Way Business Call</vt:lpstr>
      <vt:lpstr>Outline for 3-way Continued</vt:lpstr>
      <vt:lpstr>Slide 33</vt:lpstr>
      <vt:lpstr> Beth Kaniuk – Experienced 3-Way Call as a  Potential Business Partner </vt:lpstr>
      <vt:lpstr>Action Steps Session 7</vt:lpstr>
      <vt:lpstr>Member Appreciation Brunch</vt:lpstr>
      <vt:lpstr>Member Appreciation Brunch Outline</vt:lpstr>
      <vt:lpstr>Monday Wellness Webinars Schedule</vt:lpstr>
      <vt:lpstr>“People may forget what you said, And they may forget what you did,   But they will never forget                         How you made them feel.”     Maya Angelou</vt:lpstr>
      <vt:lpstr>Slide 40</vt:lpstr>
      <vt:lpstr>Invitation to Conference Call on Home Businesses</vt:lpstr>
      <vt:lpstr>Final Session #8 – The Role of the Leader </vt:lpstr>
      <vt:lpstr>Slide 43</vt:lpstr>
      <vt:lpstr>Slide 44</vt:lpstr>
      <vt:lpstr>Slide 45</vt:lpstr>
      <vt:lpstr>Slide 46</vt:lpstr>
      <vt:lpstr>Slide 47</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Summer School 2014 8 Weeks to Director</dc:title>
  <dc:creator>Barb</dc:creator>
  <cp:lastModifiedBy>Barb</cp:lastModifiedBy>
  <cp:revision>514</cp:revision>
  <dcterms:created xsi:type="dcterms:W3CDTF">2014-05-28T21:36:36Z</dcterms:created>
  <dcterms:modified xsi:type="dcterms:W3CDTF">2014-07-29T03:33:08Z</dcterms:modified>
</cp:coreProperties>
</file>