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4"/>
  </p:notesMasterIdLst>
  <p:handoutMasterIdLst>
    <p:handoutMasterId r:id="rId45"/>
  </p:handoutMasterIdLst>
  <p:sldIdLst>
    <p:sldId id="397" r:id="rId2"/>
    <p:sldId id="398" r:id="rId3"/>
    <p:sldId id="399" r:id="rId4"/>
    <p:sldId id="400" r:id="rId5"/>
    <p:sldId id="401" r:id="rId6"/>
    <p:sldId id="256" r:id="rId7"/>
    <p:sldId id="346" r:id="rId8"/>
    <p:sldId id="355" r:id="rId9"/>
    <p:sldId id="354" r:id="rId10"/>
    <p:sldId id="357" r:id="rId11"/>
    <p:sldId id="356" r:id="rId12"/>
    <p:sldId id="358" r:id="rId13"/>
    <p:sldId id="332" r:id="rId14"/>
    <p:sldId id="360" r:id="rId15"/>
    <p:sldId id="361" r:id="rId16"/>
    <p:sldId id="381" r:id="rId17"/>
    <p:sldId id="375" r:id="rId18"/>
    <p:sldId id="347" r:id="rId19"/>
    <p:sldId id="372" r:id="rId20"/>
    <p:sldId id="382" r:id="rId21"/>
    <p:sldId id="383" r:id="rId22"/>
    <p:sldId id="384" r:id="rId23"/>
    <p:sldId id="385" r:id="rId24"/>
    <p:sldId id="395" r:id="rId25"/>
    <p:sldId id="359" r:id="rId26"/>
    <p:sldId id="402" r:id="rId27"/>
    <p:sldId id="339" r:id="rId28"/>
    <p:sldId id="341" r:id="rId29"/>
    <p:sldId id="396" r:id="rId30"/>
    <p:sldId id="344" r:id="rId31"/>
    <p:sldId id="392" r:id="rId32"/>
    <p:sldId id="389" r:id="rId33"/>
    <p:sldId id="350" r:id="rId34"/>
    <p:sldId id="352" r:id="rId35"/>
    <p:sldId id="337" r:id="rId36"/>
    <p:sldId id="335" r:id="rId37"/>
    <p:sldId id="336" r:id="rId38"/>
    <p:sldId id="283" r:id="rId39"/>
    <p:sldId id="290" r:id="rId40"/>
    <p:sldId id="295" r:id="rId41"/>
    <p:sldId id="393" r:id="rId42"/>
    <p:sldId id="403"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079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38" autoAdjust="0"/>
    <p:restoredTop sz="94660"/>
  </p:normalViewPr>
  <p:slideViewPr>
    <p:cSldViewPr showGuides="1">
      <p:cViewPr>
        <p:scale>
          <a:sx n="50" d="100"/>
          <a:sy n="50" d="100"/>
        </p:scale>
        <p:origin x="-1740" y="-3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EF9939-6695-4D10-918E-ACA8990DE8EA}" type="datetimeFigureOut">
              <a:rPr lang="en-US" smtClean="0"/>
              <a:pPr/>
              <a:t>7/1/2014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B513728-CDBC-441B-8F7C-A4B97B1698F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88753F-C6EA-4D41-A71F-8730F18139BC}" type="datetimeFigureOut">
              <a:rPr lang="en-US" smtClean="0"/>
              <a:pPr/>
              <a:t>7/1/2014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490892-6098-44B3-8E8A-E90B97D9C50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2</a:t>
            </a:fld>
            <a:endParaRPr lang="en-US"/>
          </a:p>
        </p:txBody>
      </p:sp>
    </p:spTree>
    <p:extLst>
      <p:ext uri="{BB962C8B-B14F-4D97-AF65-F5344CB8AC3E}">
        <p14:creationId xmlns="" xmlns:p14="http://schemas.microsoft.com/office/powerpoint/2010/main" val="399592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3</a:t>
            </a:fld>
            <a:endParaRPr lang="en-US"/>
          </a:p>
        </p:txBody>
      </p:sp>
    </p:spTree>
    <p:extLst>
      <p:ext uri="{BB962C8B-B14F-4D97-AF65-F5344CB8AC3E}">
        <p14:creationId xmlns="" xmlns:p14="http://schemas.microsoft.com/office/powerpoint/2010/main" val="399592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44588" y="685800"/>
            <a:ext cx="4570412" cy="3429000"/>
          </a:xfrm>
          <a:ln/>
        </p:spPr>
      </p:sp>
      <p:sp>
        <p:nvSpPr>
          <p:cNvPr id="59395" name="Notes Placeholder 2"/>
          <p:cNvSpPr>
            <a:spLocks noGrp="1"/>
          </p:cNvSpPr>
          <p:nvPr>
            <p:ph type="body"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ea typeface="MS PGothic" charset="0"/>
              <a:cs typeface="MS PGothic" charset="0"/>
            </a:endParaRPr>
          </a:p>
        </p:txBody>
      </p:sp>
      <p:sp>
        <p:nvSpPr>
          <p:cNvPr id="59396" name="Slide Number Placeholder 3"/>
          <p:cNvSpPr>
            <a:spLocks noGrp="1"/>
          </p:cNvSpPr>
          <p:nvPr>
            <p:ph type="sldNum" sz="quarter" idx="5"/>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defTabSz="564053" eaLnBrk="0" hangingPunct="0">
              <a:defRPr sz="2400">
                <a:solidFill>
                  <a:schemeClr val="tx1"/>
                </a:solidFill>
                <a:latin typeface="Arial" pitchFamily="34" charset="0"/>
                <a:ea typeface="ＭＳ Ｐゴシック" pitchFamily="34" charset="-128"/>
              </a:defRPr>
            </a:lvl1pPr>
            <a:lvl2pPr marL="749934" indent="-288436" defTabSz="564053" eaLnBrk="0" hangingPunct="0">
              <a:defRPr sz="2400">
                <a:solidFill>
                  <a:schemeClr val="tx1"/>
                </a:solidFill>
                <a:latin typeface="Arial" pitchFamily="34" charset="0"/>
                <a:ea typeface="ＭＳ Ｐゴシック" pitchFamily="34" charset="-128"/>
              </a:defRPr>
            </a:lvl2pPr>
            <a:lvl3pPr marL="1153744" indent="-230749" defTabSz="564053" eaLnBrk="0" hangingPunct="0">
              <a:defRPr sz="2400">
                <a:solidFill>
                  <a:schemeClr val="tx1"/>
                </a:solidFill>
                <a:latin typeface="Arial" pitchFamily="34" charset="0"/>
                <a:ea typeface="ＭＳ Ｐゴシック" pitchFamily="34" charset="-128"/>
              </a:defRPr>
            </a:lvl3pPr>
            <a:lvl4pPr marL="1615242" indent="-230749" defTabSz="564053" eaLnBrk="0" hangingPunct="0">
              <a:defRPr sz="2400">
                <a:solidFill>
                  <a:schemeClr val="tx1"/>
                </a:solidFill>
                <a:latin typeface="Arial" pitchFamily="34" charset="0"/>
                <a:ea typeface="ＭＳ Ｐゴシック" pitchFamily="34" charset="-128"/>
              </a:defRPr>
            </a:lvl4pPr>
            <a:lvl5pPr marL="2076740" indent="-230749" defTabSz="564053" eaLnBrk="0" hangingPunct="0">
              <a:defRPr sz="2400">
                <a:solidFill>
                  <a:schemeClr val="tx1"/>
                </a:solidFill>
                <a:latin typeface="Arial" pitchFamily="34" charset="0"/>
                <a:ea typeface="ＭＳ Ｐゴシック" pitchFamily="34" charset="-128"/>
              </a:defRPr>
            </a:lvl5pPr>
            <a:lvl6pPr marL="2538237"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99735"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61233"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22730"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9BCE442-9E47-42FD-8E6A-16EAB4700A5C}" type="slidenum">
              <a:rPr lang="en-US" altLang="en-US" sz="1200">
                <a:solidFill>
                  <a:srgbClr val="000000"/>
                </a:solidFill>
                <a:latin typeface="Calibri" pitchFamily="34" charset="0"/>
              </a:rPr>
              <a:pPr eaLnBrk="1" hangingPunct="1"/>
              <a:t>4</a:t>
            </a:fld>
            <a:endParaRPr lang="en-US" altLang="en-US" sz="1200">
              <a:solidFill>
                <a:srgbClr val="000000"/>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pPr/>
              <a:t>5</a:t>
            </a:fld>
            <a:endParaRPr lang="en-US"/>
          </a:p>
        </p:txBody>
      </p:sp>
    </p:spTree>
    <p:extLst>
      <p:ext uri="{BB962C8B-B14F-4D97-AF65-F5344CB8AC3E}">
        <p14:creationId xmlns="" xmlns:p14="http://schemas.microsoft.com/office/powerpoint/2010/main" val="3995922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1144588" y="685800"/>
            <a:ext cx="4570412" cy="3429000"/>
          </a:xfrm>
          <a:ln/>
        </p:spPr>
      </p:sp>
      <p:sp>
        <p:nvSpPr>
          <p:cNvPr id="59395" name="Notes Placeholder 2"/>
          <p:cNvSpPr>
            <a:spLocks noGrp="1"/>
          </p:cNvSpPr>
          <p:nvPr>
            <p:ph type="body"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defRPr/>
            </a:pPr>
            <a:endParaRPr lang="en-US" dirty="0">
              <a:ea typeface="MS PGothic" charset="0"/>
              <a:cs typeface="MS PGothic" charset="0"/>
            </a:endParaRPr>
          </a:p>
        </p:txBody>
      </p:sp>
      <p:sp>
        <p:nvSpPr>
          <p:cNvPr id="59396" name="Slide Number Placeholder 3"/>
          <p:cNvSpPr>
            <a:spLocks noGrp="1"/>
          </p:cNvSpPr>
          <p:nvPr>
            <p:ph type="sldNum" sz="quarter" idx="5"/>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defTabSz="564053" eaLnBrk="0" hangingPunct="0">
              <a:defRPr sz="2400">
                <a:solidFill>
                  <a:schemeClr val="tx1"/>
                </a:solidFill>
                <a:latin typeface="Arial" pitchFamily="34" charset="0"/>
                <a:ea typeface="ＭＳ Ｐゴシック" pitchFamily="34" charset="-128"/>
              </a:defRPr>
            </a:lvl1pPr>
            <a:lvl2pPr marL="749934" indent="-288436" defTabSz="564053" eaLnBrk="0" hangingPunct="0">
              <a:defRPr sz="2400">
                <a:solidFill>
                  <a:schemeClr val="tx1"/>
                </a:solidFill>
                <a:latin typeface="Arial" pitchFamily="34" charset="0"/>
                <a:ea typeface="ＭＳ Ｐゴシック" pitchFamily="34" charset="-128"/>
              </a:defRPr>
            </a:lvl2pPr>
            <a:lvl3pPr marL="1153744" indent="-230749" defTabSz="564053" eaLnBrk="0" hangingPunct="0">
              <a:defRPr sz="2400">
                <a:solidFill>
                  <a:schemeClr val="tx1"/>
                </a:solidFill>
                <a:latin typeface="Arial" pitchFamily="34" charset="0"/>
                <a:ea typeface="ＭＳ Ｐゴシック" pitchFamily="34" charset="-128"/>
              </a:defRPr>
            </a:lvl3pPr>
            <a:lvl4pPr marL="1615242" indent="-230749" defTabSz="564053" eaLnBrk="0" hangingPunct="0">
              <a:defRPr sz="2400">
                <a:solidFill>
                  <a:schemeClr val="tx1"/>
                </a:solidFill>
                <a:latin typeface="Arial" pitchFamily="34" charset="0"/>
                <a:ea typeface="ＭＳ Ｐゴシック" pitchFamily="34" charset="-128"/>
              </a:defRPr>
            </a:lvl4pPr>
            <a:lvl5pPr marL="2076740" indent="-230749" defTabSz="564053" eaLnBrk="0" hangingPunct="0">
              <a:defRPr sz="2400">
                <a:solidFill>
                  <a:schemeClr val="tx1"/>
                </a:solidFill>
                <a:latin typeface="Arial" pitchFamily="34" charset="0"/>
                <a:ea typeface="ＭＳ Ｐゴシック" pitchFamily="34" charset="-128"/>
              </a:defRPr>
            </a:lvl5pPr>
            <a:lvl6pPr marL="2538237"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99735"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61233"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22730" indent="-230749" algn="ctr" defTabSz="56405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9BCE442-9E47-42FD-8E6A-16EAB4700A5C}" type="slidenum">
              <a:rPr lang="en-US" altLang="en-US" sz="1200">
                <a:solidFill>
                  <a:srgbClr val="000000"/>
                </a:solidFill>
                <a:latin typeface="Calibri" pitchFamily="34" charset="0"/>
              </a:rPr>
              <a:pPr eaLnBrk="1" hangingPunct="1"/>
              <a:t>38</a:t>
            </a:fld>
            <a:endParaRPr lang="en-US" altLang="en-US" sz="120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9932" y="214848"/>
            <a:ext cx="8534400" cy="685800"/>
          </a:xfrm>
        </p:spPr>
        <p:txBody>
          <a:bodyPr/>
          <a:lstStyle/>
          <a:p>
            <a:r>
              <a:rPr lang="en-US" dirty="0" smtClean="0"/>
              <a:t>Click to edit Master title style</a:t>
            </a:r>
            <a:endParaRPr lang="en-US" dirty="0"/>
          </a:p>
        </p:txBody>
      </p:sp>
    </p:spTree>
    <p:extLst>
      <p:ext uri="{BB962C8B-B14F-4D97-AF65-F5344CB8AC3E}">
        <p14:creationId xmlns="" xmlns:p14="http://schemas.microsoft.com/office/powerpoint/2010/main" val="307704130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mage left/text right">
    <p:spTree>
      <p:nvGrpSpPr>
        <p:cNvPr id="1" name=""/>
        <p:cNvGrpSpPr/>
        <p:nvPr/>
      </p:nvGrpSpPr>
      <p:grpSpPr>
        <a:xfrm>
          <a:off x="0" y="0"/>
          <a:ext cx="0" cy="0"/>
          <a:chOff x="0" y="0"/>
          <a:chExt cx="0" cy="0"/>
        </a:xfrm>
      </p:grpSpPr>
      <p:sp>
        <p:nvSpPr>
          <p:cNvPr id="5" name="Title 3"/>
          <p:cNvSpPr>
            <a:spLocks noGrp="1"/>
          </p:cNvSpPr>
          <p:nvPr>
            <p:ph type="title"/>
          </p:nvPr>
        </p:nvSpPr>
        <p:spPr>
          <a:xfrm>
            <a:off x="301752" y="274320"/>
            <a:ext cx="8613648" cy="685800"/>
          </a:xfrm>
        </p:spPr>
        <p:txBody>
          <a:bodyPr/>
          <a:lstStyle/>
          <a:p>
            <a:r>
              <a:rPr lang="en-US" dirty="0" smtClean="0"/>
              <a:t>Click to edit Master title style</a:t>
            </a:r>
            <a:endParaRPr lang="en-US" dirty="0"/>
          </a:p>
        </p:txBody>
      </p:sp>
      <p:sp>
        <p:nvSpPr>
          <p:cNvPr id="9" name="Text Placeholder 2"/>
          <p:cNvSpPr>
            <a:spLocks noGrp="1"/>
          </p:cNvSpPr>
          <p:nvPr>
            <p:ph type="body" idx="1"/>
          </p:nvPr>
        </p:nvSpPr>
        <p:spPr>
          <a:xfrm>
            <a:off x="3810000" y="1371601"/>
            <a:ext cx="5181600" cy="4419599"/>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10" name="Picture Placeholder 6"/>
          <p:cNvSpPr>
            <a:spLocks noGrp="1"/>
          </p:cNvSpPr>
          <p:nvPr>
            <p:ph type="pic" sz="quarter" idx="11"/>
          </p:nvPr>
        </p:nvSpPr>
        <p:spPr>
          <a:xfrm>
            <a:off x="0" y="1371600"/>
            <a:ext cx="3657600" cy="4800600"/>
          </a:xfrm>
        </p:spPr>
        <p:txBody>
          <a:bodyPr/>
          <a:lstStyle>
            <a:lvl1pPr marL="0" indent="0">
              <a:buNone/>
              <a:defRPr/>
            </a:lvl1pPr>
          </a:lstStyle>
          <a:p>
            <a:pPr lvl="0"/>
            <a:endParaRPr lang="en-US" noProof="0" dirty="0"/>
          </a:p>
        </p:txBody>
      </p:sp>
    </p:spTree>
    <p:extLst>
      <p:ext uri="{BB962C8B-B14F-4D97-AF65-F5344CB8AC3E}">
        <p14:creationId xmlns="" xmlns:p14="http://schemas.microsoft.com/office/powerpoint/2010/main" val="1755927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B5D7B-BBBA-4AF0-A860-AFF0BFE23340}" type="datetimeFigureOut">
              <a:rPr lang="en-US" smtClean="0"/>
              <a:pPr/>
              <a:t>7/1/2014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BB5D7B-BBBA-4AF0-A860-AFF0BFE23340}" type="datetimeFigureOut">
              <a:rPr lang="en-US" smtClean="0"/>
              <a:pPr/>
              <a:t>7/1/2014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BB5D7B-BBBA-4AF0-A860-AFF0BFE23340}" type="datetimeFigureOut">
              <a:rPr lang="en-US" smtClean="0"/>
              <a:pPr/>
              <a:t>7/1/2014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BB5D7B-BBBA-4AF0-A860-AFF0BFE23340}" type="datetimeFigureOut">
              <a:rPr lang="en-US" smtClean="0"/>
              <a:pPr/>
              <a:t>7/1/2014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BB5D7B-BBBA-4AF0-A860-AFF0BFE23340}" type="datetimeFigureOut">
              <a:rPr lang="en-US" smtClean="0"/>
              <a:pPr/>
              <a:t>7/1/2014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BB5D7B-BBBA-4AF0-A860-AFF0BFE23340}" type="datetimeFigureOut">
              <a:rPr lang="en-US" smtClean="0"/>
              <a:pPr/>
              <a:t>7/1/2014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BB5D7B-BBBA-4AF0-A860-AFF0BFE23340}" type="datetimeFigureOut">
              <a:rPr lang="en-US" smtClean="0"/>
              <a:pPr/>
              <a:t>7/1/2014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BB5D7B-BBBA-4AF0-A860-AFF0BFE23340}" type="datetimeFigureOut">
              <a:rPr lang="en-US" smtClean="0"/>
              <a:pPr/>
              <a:t>7/1/2014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4FDC58-10FA-4A32-914A-B894FE5C4A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BB5D7B-BBBA-4AF0-A860-AFF0BFE23340}" type="datetimeFigureOut">
              <a:rPr lang="en-US" smtClean="0"/>
              <a:pPr/>
              <a:t>7/1/2014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4FDC58-10FA-4A32-914A-B894FE5C4A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2.gotomeeting.com/register/168936498" TargetMode="External"/><Relationship Id="rId2" Type="http://schemas.openxmlformats.org/officeDocument/2006/relationships/hyperlink" Target="http://www.betterhealthin31days.co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800600"/>
            <a:ext cx="5867400" cy="566738"/>
          </a:xfrm>
        </p:spPr>
        <p:txBody>
          <a:bodyPr>
            <a:noAutofit/>
          </a:bodyPr>
          <a:lstStyle/>
          <a:p>
            <a:r>
              <a:rPr lang="en-US" sz="3600" dirty="0" smtClean="0"/>
              <a:t>Shaklee Summer Promotions</a:t>
            </a:r>
            <a:endParaRPr lang="en-US" sz="3600"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a:xfrm>
            <a:off x="838200" y="5562600"/>
            <a:ext cx="7467600" cy="804862"/>
          </a:xfrm>
          <a:ln w="38100">
            <a:solidFill>
              <a:schemeClr val="accent3">
                <a:lumMod val="50000"/>
              </a:schemeClr>
            </a:solidFill>
          </a:ln>
        </p:spPr>
        <p:txBody>
          <a:bodyPr>
            <a:normAutofit fontScale="92500" lnSpcReduction="10000"/>
          </a:bodyPr>
          <a:lstStyle/>
          <a:p>
            <a:r>
              <a:rPr lang="en-US" sz="2800" dirty="0" smtClean="0"/>
              <a:t>25 sponsoring points earned in July Qualify you for a 	Digital Photo Frame !! </a:t>
            </a:r>
            <a:endParaRPr lang="en-US" sz="2800" dirty="0"/>
          </a:p>
        </p:txBody>
      </p:sp>
      <p:pic>
        <p:nvPicPr>
          <p:cNvPr id="1026" name="Picture 2" descr="http://images.shaklee.com/shaklee/ShareTheEffect_DistInfoFlyer_July_Eng.jpg"/>
          <p:cNvPicPr>
            <a:picLocks noChangeAspect="1" noChangeArrowheads="1"/>
          </p:cNvPicPr>
          <p:nvPr/>
        </p:nvPicPr>
        <p:blipFill>
          <a:blip r:embed="rId2" cstate="print"/>
          <a:srcRect/>
          <a:stretch>
            <a:fillRect/>
          </a:stretch>
        </p:blipFill>
        <p:spPr bwMode="auto">
          <a:xfrm>
            <a:off x="152400" y="304800"/>
            <a:ext cx="8839200" cy="435292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Y:\~Personal Folders\Tiye\Maui\Hawaii Pics from Hawaii CVB\06502.jpg"/>
          <p:cNvPicPr>
            <a:picLocks noChangeAspect="1" noChangeArrowheads="1"/>
          </p:cNvPicPr>
          <p:nvPr/>
        </p:nvPicPr>
        <p:blipFill>
          <a:blip r:embed="rId2" cstate="print"/>
          <a:srcRect/>
          <a:stretch>
            <a:fillRect/>
          </a:stretch>
        </p:blipFill>
        <p:spPr bwMode="auto">
          <a:xfrm>
            <a:off x="-554038" y="0"/>
            <a:ext cx="10752138" cy="9545638"/>
          </a:xfrm>
          <a:prstGeom prst="rect">
            <a:avLst/>
          </a:prstGeom>
          <a:noFill/>
          <a:ln w="9525">
            <a:noFill/>
            <a:miter lim="800000"/>
            <a:headEnd/>
            <a:tailEnd/>
          </a:ln>
        </p:spPr>
      </p:pic>
      <p:sp>
        <p:nvSpPr>
          <p:cNvPr id="2" name="Title 1"/>
          <p:cNvSpPr>
            <a:spLocks noGrp="1"/>
          </p:cNvSpPr>
          <p:nvPr>
            <p:ph type="title"/>
          </p:nvPr>
        </p:nvSpPr>
        <p:spPr>
          <a:xfrm>
            <a:off x="1600200" y="457200"/>
            <a:ext cx="7086600" cy="685800"/>
          </a:xfrm>
          <a:ln w="57150">
            <a:solidFill>
              <a:schemeClr val="tx2">
                <a:lumMod val="75000"/>
              </a:schemeClr>
            </a:solidFill>
          </a:ln>
        </p:spPr>
        <p:txBody>
          <a:bodyPr>
            <a:noAutofit/>
          </a:bodyPr>
          <a:lstStyle/>
          <a:p>
            <a:pPr>
              <a:defRPr/>
            </a:pPr>
            <a:r>
              <a:rPr lang="en-US" dirty="0" smtClean="0">
                <a:ea typeface="ＭＳ Ｐゴシック" charset="0"/>
              </a:rPr>
              <a:t>Celebrate the Effect – in Maui</a:t>
            </a:r>
            <a:endParaRPr lang="en-US" dirty="0">
              <a:ea typeface="ＭＳ Ｐゴシック" charset="0"/>
            </a:endParaRPr>
          </a:p>
        </p:txBody>
      </p:sp>
      <p:sp>
        <p:nvSpPr>
          <p:cNvPr id="3" name="Content Placeholder 2"/>
          <p:cNvSpPr>
            <a:spLocks noGrp="1"/>
          </p:cNvSpPr>
          <p:nvPr>
            <p:ph idx="1"/>
          </p:nvPr>
        </p:nvSpPr>
        <p:spPr>
          <a:xfrm>
            <a:off x="1524000" y="4038600"/>
            <a:ext cx="8382000" cy="3886200"/>
          </a:xfrm>
          <a:solidFill>
            <a:schemeClr val="accent1">
              <a:lumMod val="20000"/>
              <a:lumOff val="80000"/>
            </a:schemeClr>
          </a:solidFill>
        </p:spPr>
        <p:txBody>
          <a:bodyPr/>
          <a:lstStyle/>
          <a:p>
            <a:pPr marL="457200" indent="-457200">
              <a:buFont typeface="Arial"/>
              <a:buChar char="•"/>
              <a:defRPr/>
            </a:pPr>
            <a:endParaRPr lang="en-US" sz="2800" dirty="0" smtClean="0">
              <a:solidFill>
                <a:srgbClr val="000000"/>
              </a:solidFill>
              <a:ea typeface="ＭＳ Ｐゴシック" charset="0"/>
            </a:endParaRPr>
          </a:p>
          <a:p>
            <a:pPr marL="457200" indent="-457200">
              <a:buFont typeface="Arial"/>
              <a:buChar char="•"/>
              <a:defRPr/>
            </a:pPr>
            <a:r>
              <a:rPr lang="en-US" sz="2800" dirty="0" smtClean="0">
                <a:solidFill>
                  <a:srgbClr val="000000"/>
                </a:solidFill>
                <a:ea typeface="ＭＳ Ｐゴシック" charset="0"/>
              </a:rPr>
              <a:t>Qualification Period:  July 1</a:t>
            </a:r>
            <a:r>
              <a:rPr lang="en-US" sz="2800" baseline="30000" dirty="0" smtClean="0">
                <a:solidFill>
                  <a:srgbClr val="000000"/>
                </a:solidFill>
                <a:ea typeface="ＭＳ Ｐゴシック" charset="0"/>
              </a:rPr>
              <a:t>st</a:t>
            </a:r>
            <a:r>
              <a:rPr lang="en-US" sz="2800" dirty="0" smtClean="0">
                <a:solidFill>
                  <a:srgbClr val="000000"/>
                </a:solidFill>
                <a:ea typeface="ＭＳ Ｐゴシック" charset="0"/>
              </a:rPr>
              <a:t> – February 28</a:t>
            </a:r>
            <a:r>
              <a:rPr lang="en-US" sz="2800" baseline="30000" dirty="0" smtClean="0">
                <a:solidFill>
                  <a:srgbClr val="000000"/>
                </a:solidFill>
                <a:ea typeface="ＭＳ Ｐゴシック" charset="0"/>
              </a:rPr>
              <a:t>th</a:t>
            </a:r>
            <a:endParaRPr lang="en-US" sz="2800" dirty="0" smtClean="0">
              <a:solidFill>
                <a:srgbClr val="000000"/>
              </a:solidFill>
              <a:ea typeface="ＭＳ Ｐゴシック" charset="0"/>
            </a:endParaRPr>
          </a:p>
          <a:p>
            <a:pPr marL="457200" indent="-457200">
              <a:buFont typeface="Arial"/>
              <a:buChar char="•"/>
              <a:defRPr/>
            </a:pPr>
            <a:r>
              <a:rPr lang="en-US" sz="2800" dirty="0" smtClean="0">
                <a:solidFill>
                  <a:srgbClr val="000000"/>
                </a:solidFill>
                <a:ea typeface="ＭＳ Ｐゴシック" charset="0"/>
              </a:rPr>
              <a:t>Trip Dates:  May 4</a:t>
            </a:r>
            <a:r>
              <a:rPr lang="en-US" sz="2800" baseline="30000" dirty="0" smtClean="0">
                <a:solidFill>
                  <a:srgbClr val="000000"/>
                </a:solidFill>
                <a:ea typeface="ＭＳ Ｐゴシック" charset="0"/>
              </a:rPr>
              <a:t>th</a:t>
            </a:r>
            <a:r>
              <a:rPr lang="en-US" sz="2800" dirty="0" smtClean="0">
                <a:solidFill>
                  <a:srgbClr val="000000"/>
                </a:solidFill>
                <a:ea typeface="ＭＳ Ｐゴシック" charset="0"/>
              </a:rPr>
              <a:t> – 9</a:t>
            </a:r>
            <a:r>
              <a:rPr lang="en-US" sz="2800" baseline="30000" dirty="0" smtClean="0">
                <a:solidFill>
                  <a:srgbClr val="000000"/>
                </a:solidFill>
                <a:ea typeface="ＭＳ Ｐゴシック" charset="0"/>
              </a:rPr>
              <a:t>th</a:t>
            </a:r>
            <a:r>
              <a:rPr lang="en-US" sz="2800" dirty="0" smtClean="0">
                <a:solidFill>
                  <a:srgbClr val="000000"/>
                </a:solidFill>
                <a:ea typeface="ＭＳ Ｐゴシック" charset="0"/>
              </a:rPr>
              <a:t>, 2015</a:t>
            </a:r>
          </a:p>
          <a:p>
            <a:pPr marL="457200" indent="-457200">
              <a:buFont typeface="Arial"/>
              <a:buChar char="•"/>
              <a:defRPr/>
            </a:pPr>
            <a:r>
              <a:rPr lang="en-US" sz="2800" dirty="0" smtClean="0">
                <a:solidFill>
                  <a:srgbClr val="000000"/>
                </a:solidFill>
                <a:ea typeface="ＭＳ Ｐゴシック" charset="0"/>
              </a:rPr>
              <a:t>350 points – 2 people / one room</a:t>
            </a:r>
          </a:p>
          <a:p>
            <a:pPr marL="457200" indent="-457200">
              <a:buFont typeface="Arial"/>
              <a:buChar char="•"/>
              <a:defRPr/>
            </a:pPr>
            <a:r>
              <a:rPr lang="en-US" sz="2800" dirty="0">
                <a:solidFill>
                  <a:srgbClr val="000000"/>
                </a:solidFill>
                <a:ea typeface="ＭＳ Ｐゴシック" charset="0"/>
              </a:rPr>
              <a:t>8</a:t>
            </a:r>
            <a:r>
              <a:rPr lang="en-US" sz="2800" dirty="0" smtClean="0">
                <a:solidFill>
                  <a:srgbClr val="000000"/>
                </a:solidFill>
                <a:ea typeface="ＭＳ Ｐゴシック" charset="0"/>
              </a:rPr>
              <a:t>50 points – 4 people / two rooms		</a:t>
            </a:r>
            <a:r>
              <a:rPr lang="en-US" sz="2800" dirty="0" err="1" smtClean="0">
                <a:solidFill>
                  <a:srgbClr val="000000"/>
                </a:solidFill>
                <a:ea typeface="ＭＳ Ｐゴシック" charset="0"/>
              </a:rPr>
              <a:t>katie</a:t>
            </a:r>
            <a:endParaRPr lang="en-US" sz="2800" dirty="0" smtClean="0">
              <a:solidFill>
                <a:srgbClr val="000000"/>
              </a:solidFill>
              <a:ea typeface="ＭＳ Ｐゴシック" charset="0"/>
            </a:endParaRPr>
          </a:p>
          <a:p>
            <a:pPr marL="457200" indent="-457200">
              <a:buFont typeface="Arial"/>
              <a:buChar char="•"/>
              <a:defRPr/>
            </a:pPr>
            <a:r>
              <a:rPr lang="en-US" sz="2800" dirty="0" smtClean="0">
                <a:solidFill>
                  <a:srgbClr val="000000"/>
                </a:solidFill>
                <a:ea typeface="ＭＳ Ｐゴシック" charset="0"/>
              </a:rPr>
              <a:t>Hold rank of Coordinator or above for 4 months</a:t>
            </a:r>
          </a:p>
          <a:p>
            <a:pPr>
              <a:buNone/>
              <a:defRPr/>
            </a:pPr>
            <a:r>
              <a:rPr lang="en-US" sz="2800" dirty="0" smtClean="0">
                <a:solidFill>
                  <a:srgbClr val="000000"/>
                </a:solidFill>
                <a:ea typeface="ＭＳ Ｐゴシック" charset="0"/>
              </a:rPr>
              <a:t>	( Achieve Coordinator rank by November 30, 2014 )</a:t>
            </a:r>
            <a:endParaRPr lang="en-US" sz="2800" dirty="0">
              <a:solidFill>
                <a:srgbClr val="000000"/>
              </a:solidFill>
              <a:ea typeface="ＭＳ Ｐゴシック"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086600" cy="639762"/>
          </a:xfrm>
          <a:ln>
            <a:solidFill>
              <a:schemeClr val="accent2">
                <a:lumMod val="75000"/>
              </a:schemeClr>
            </a:solidFill>
          </a:ln>
        </p:spPr>
        <p:txBody>
          <a:bodyPr>
            <a:noAutofit/>
          </a:bodyPr>
          <a:lstStyle/>
          <a:p>
            <a:r>
              <a:rPr lang="en-US" sz="3600" dirty="0" smtClean="0"/>
              <a:t>How  To Qualify for Shaklee Trips –</a:t>
            </a:r>
            <a:endParaRPr lang="en-US" sz="3600" dirty="0"/>
          </a:p>
        </p:txBody>
      </p:sp>
      <p:sp>
        <p:nvSpPr>
          <p:cNvPr id="3" name="Content Placeholder 2"/>
          <p:cNvSpPr>
            <a:spLocks noGrp="1"/>
          </p:cNvSpPr>
          <p:nvPr>
            <p:ph idx="1"/>
          </p:nvPr>
        </p:nvSpPr>
        <p:spPr>
          <a:xfrm>
            <a:off x="457200" y="2362200"/>
            <a:ext cx="8229600" cy="4038600"/>
          </a:xfrm>
        </p:spPr>
        <p:txBody>
          <a:bodyPr>
            <a:normAutofit lnSpcReduction="10000"/>
          </a:bodyPr>
          <a:lstStyle/>
          <a:p>
            <a:r>
              <a:rPr lang="en-US" sz="2800" b="1" dirty="0" smtClean="0"/>
              <a:t>First Option </a:t>
            </a:r>
            <a:r>
              <a:rPr lang="en-US" sz="2400" dirty="0" smtClean="0"/>
              <a:t>….</a:t>
            </a:r>
            <a:r>
              <a:rPr lang="en-US" sz="2800" b="1" dirty="0" smtClean="0"/>
              <a:t>The Two-Year Plan </a:t>
            </a:r>
            <a:r>
              <a:rPr lang="en-US" sz="2400" dirty="0" smtClean="0"/>
              <a:t>–</a:t>
            </a:r>
          </a:p>
          <a:p>
            <a:pPr>
              <a:buNone/>
            </a:pPr>
            <a:r>
              <a:rPr lang="en-US" sz="2400" dirty="0" smtClean="0"/>
              <a:t>	-- For those of you who are about to become New Directors…</a:t>
            </a:r>
          </a:p>
          <a:p>
            <a:pPr>
              <a:buNone/>
            </a:pPr>
            <a:r>
              <a:rPr lang="en-US" sz="2400" dirty="0" smtClean="0"/>
              <a:t>		Consider qualifying for a trip a year … starting with the 	</a:t>
            </a:r>
            <a:r>
              <a:rPr lang="en-US" sz="2400" b="1" dirty="0" smtClean="0"/>
              <a:t>New Directors Conference</a:t>
            </a:r>
            <a:r>
              <a:rPr lang="en-US" sz="2400" dirty="0" smtClean="0"/>
              <a:t>.  .. That means …</a:t>
            </a:r>
          </a:p>
          <a:p>
            <a:pPr>
              <a:buNone/>
            </a:pPr>
            <a:r>
              <a:rPr lang="en-US" sz="2400" dirty="0" smtClean="0"/>
              <a:t>		Averaging </a:t>
            </a:r>
            <a:r>
              <a:rPr lang="en-US" sz="2400" b="1" dirty="0" smtClean="0"/>
              <a:t>3000 PV/ month   </a:t>
            </a:r>
            <a:r>
              <a:rPr lang="en-US" sz="2400" dirty="0" smtClean="0"/>
              <a:t>( accumulating 18,000 BGV 	in a 6 month period your first year as Director )</a:t>
            </a:r>
          </a:p>
          <a:p>
            <a:pPr>
              <a:buNone/>
            </a:pPr>
            <a:r>
              <a:rPr lang="en-US" sz="2400" dirty="0" smtClean="0"/>
              <a:t>	-- 3000 PV is generated by about 35 to 50 members  and/ or 	developing a Director … their PV counts toward the 	18,000				</a:t>
            </a:r>
            <a:r>
              <a:rPr lang="en-US" sz="2400" dirty="0" err="1" smtClean="0"/>
              <a:t>katie</a:t>
            </a:r>
            <a:endParaRPr lang="en-US" sz="2400" dirty="0" smtClean="0"/>
          </a:p>
          <a:p>
            <a:pPr>
              <a:buNone/>
            </a:pPr>
            <a:r>
              <a:rPr lang="en-US" sz="2400" dirty="0" smtClean="0"/>
              <a:t>		</a:t>
            </a:r>
          </a:p>
        </p:txBody>
      </p:sp>
      <p:sp>
        <p:nvSpPr>
          <p:cNvPr id="4" name="Rectangle 3"/>
          <p:cNvSpPr/>
          <p:nvPr/>
        </p:nvSpPr>
        <p:spPr>
          <a:xfrm>
            <a:off x="533400" y="1066800"/>
            <a:ext cx="5829300" cy="1077218"/>
          </a:xfrm>
          <a:prstGeom prst="rect">
            <a:avLst/>
          </a:prstGeom>
          <a:ln>
            <a:solidFill>
              <a:schemeClr val="accent2">
                <a:lumMod val="75000"/>
              </a:schemeClr>
            </a:solidFill>
          </a:ln>
        </p:spPr>
        <p:txBody>
          <a:bodyPr wrap="square">
            <a:spAutoFit/>
          </a:bodyPr>
          <a:lstStyle/>
          <a:p>
            <a:r>
              <a:rPr lang="en-US" sz="3200" dirty="0" smtClean="0"/>
              <a:t>    Focus on Becoming Coordinator With 2 First Generation Directors</a:t>
            </a:r>
            <a:endParaRPr lang="en-US" sz="3200" dirty="0"/>
          </a:p>
        </p:txBody>
      </p:sp>
      <p:sp>
        <p:nvSpPr>
          <p:cNvPr id="5" name="TextBox 4"/>
          <p:cNvSpPr txBox="1"/>
          <p:nvPr/>
        </p:nvSpPr>
        <p:spPr>
          <a:xfrm>
            <a:off x="381000" y="5867400"/>
            <a:ext cx="8534400" cy="646331"/>
          </a:xfrm>
          <a:prstGeom prst="rect">
            <a:avLst/>
          </a:prstGeom>
          <a:noFill/>
        </p:spPr>
        <p:txBody>
          <a:bodyPr wrap="square" rtlCol="0">
            <a:spAutoFit/>
          </a:bodyPr>
          <a:lstStyle/>
          <a:p>
            <a:r>
              <a:rPr lang="en-US" sz="3600" dirty="0" smtClean="0"/>
              <a:t>AND – YOU qualify for Bonus Car Payments !</a:t>
            </a:r>
            <a:endParaRPr lang="en-US" sz="3600" dirty="0"/>
          </a:p>
        </p:txBody>
      </p:sp>
      <p:sp>
        <p:nvSpPr>
          <p:cNvPr id="62466" name="AutoShape 2" descr="data:image/jpeg;base64,/9j/4AAQSkZJRgABAQAAAQABAAD/2wCEAAkGBxQTEhUUExQVFhUXGBUYGRgYGBcbGBgaFxcXGBcaGhwYHCggGBslGxcWITEiJSkrLi4uGB8zODMsNygtLisBCgoKDg0OGxAQGywmICQ0LTQ3LS8sLCwtLDIvLCwsNC8vLCwsLCwsLCwsLCwsLCwsLCwsLCwsLCwsLCwsLCwsLP/AABEIANMA7gMBEQACEQEDEQH/xAAbAAACAwEBAQAAAAAAAAAAAAAABQMEBgIHAf/EAD4QAAEDAgQDBgUCBQIGAwEAAAEAAgMEEQUSITEGQVETIjJhcZGBobHB0UJSBxRi4fAjM1NygpKi8SQlQxX/xAAbAQEAAgMBAQAAAAAAAAAAAAAAAQQDBQYCB//EADYRAAICAQIEAwYFBAIDAQAAAAABAgMEESEFEjFBE1FhIjJxgaHRBhSRscEj4fDxQlIkM2IV/9oADAMBAAIRAxEAPwD3FACAEAIAQAgBACAEAIAQAgBACAEAIAQAgFeMSFpYQSN/sqGZKUXFpglw/EM/ddo76r3j5PP7MuoL6uAEAIAQAgBACAEAIAQAgBACAEAIAQAgBACAEAIAQAgBACAEAIAQC/Go7sB6H6qnmx1hr5ATNuNRyO/mtYtV7SINJTS5mh3ULd1T54KRJ8qahrBc+3MpZbGtasHNDUZ25rW1IXmi12R5gWFmAIAQAgBACAEAIAQAgBACAEAIAQAgBACAEAIAQAgBAJ6yqkjeRfTcXHJa2662qemuxBNTYqDo8W8+X9lkqzU9p7El6Vgc0jkQrc4qcWvMCKBn+408mk/Fq1MI+9F+X7EDKhmDIQ48r/VXaJqFHMyRPUTF7rn/ANLXWWOcuZkD3DY7Rt89fdbbGjy1IktLOAQAgBACAEAIAQAgBACAEAIAQAgBACAEAIAQAgBACAoYtTZm5hu36Kpl1c8eZdUBGtSQX8Nrcpynwn5f2VvGyOR8r6fsBqaRpcXW8Qsei2PgwcnLzJKGJ6ubG3Qb/wCfNVMreUa4go0sGd4A25+iqVV88+VEDuorGR6HfoFtLL4VbMkXS4u4+EAfNUpZ037q0ILuFzueCXdbBWsWyc4tyJLqtAEAIAQAgBACAEAIAQAgBACAEAIAQAgKzK6MvyBwLun+c1hWRU5+GnuCyswK1bXMiF3m3Qcz8FgvyK6VrNgUv4oZyY4/EBa98Yh2iyNTpmLPvfSx5KVmz117A4la1+rNDzb+OvovM4xs3h18vsCOGMOBH6tx59R6rHCCkmu4G+Fz5ma7jT8LZ4tnNXv2JPmJkNaSB3nd2/Oy85WkY6pbvYFJ8vZNyt8Z8R6eSrSmqY8kevcgoEqn1B9Y0kgDcok29EDR0sORob/l1vKq+SCiSTLIAQAgBACAEAIAQAgBACAEAIAQAgPhKAymNY2XksjNmbE83fgLnc3iErG4Vvbz8yGxPBIWua4bgg+xWtrk4SUl2IN/NOGsLzsBf5LsJ2KEHN9EejB1dQ6R5e7c/IcguSutlbNzkeTiCIvcGtFyTYLxCDnJRXVg0NVQmIDm3r+Vurcd0r0JIIXBxsHDNyF9/wC6wwak9E9wXYhnNj3ZBsetuvmrUF4j0e0l9QMY4MuZ21wCR0I3V2NbhrLz/cklq5sjC729eSyXWckHICOGLNdzj3RuevkPNamEObWcuhBw4l7rAegC8tuctIr5AcYdQ5O87xfRbLHxvD9qXUku5la1QPqkAgBACAEAIAQAgBACAEAICjjVV2cLiDY7D1KqZtzqpcl1DMozGJh/+h+NiufjnZC/5HnUbYXxCS4NlA10Dhpr5hbDF4o5SULe/cnUucTVRZFYbvNvhzVnidzhTyrvsGLOGMPDyZHC4boB59fgqPC8ZTbsl0QQsp4M8wYOb7fC+vyVCuvnvUF5/wAkGj4pnyxBo/UfkNfwt3xWzlp5V3JZSdTdnTtjAvLMR7fgflVnV4OOqkvbmCB8X8qb3BeRy+iwyh+Seuu46FCuxCSXxu06DZVL8qy7338iCqq4GVBXG4a46/pdzHQHyV7HyG2oye/Zg1sM2eO/OxBHnzXRQn4lep6OJ4O0a3Ww0J9l4nX4sY77AXygPNh3Ymc/83KqSSsei2giD5/OW7sTbee5K8+Py+zUvn3BVfM5x1JKwOc5vdgcYbRZBmPiPyWyxsfw1zPqSXlbAIAQAgBACAEAIAQAgBACAQcXP7jB1cfkP7rT8YlpCK9SGJcGoRNJlJIFidN1rMLHV9nLLoQiLEKMxPLD6g9RyKxZFEqLHBgZ49IXwwP6g39bD8LYcQk7Kapksv4JOG0hd+3Pf13/AAreDYoYbl5ahFHhSMGR7juB9TqqnCYp2Sk+yCJJHfzNUANWR/Oxufc6L3J/m8tJe7H/AD6grTNmmmLx3LaAuOWwHr8Vhmr773Nezp0b20QIalkLbl0jpX/06Nv6ndYrI0R1cpOcvTp+pBSMw5NaPmqviLskDhz78h7Lw5ag5UA2WCvJhzOFiQR622d7fRdNhSlKjnl/vTuSXYW5ogL2u0K1Bc1SXoSKajvGw7rG6a7evmVrrNZvlW0UQRtJd3Ixpz6n16BeU3L2K1/cDahoAzU6u+nothRjKvd9SS4rIBACAEAIAQAgBACAEAIAQAgE/FFOXRZh+g3+GxWt4pU508y7EMQ8Pz5J232Pd99vmtRw+1QvWvfYhD7iajzx5x4ma/Dn+Vt+J0eJVzrrH9iWUBD2lCLbsJPsTf5Kp4fiYC9B2KNFMRTzN82H3Nj9AqlFjWNZH4EC+Mm9m3udLDnfl5qnHm10j3BoaeoZSR2PeldqQOXQE8lua7a8GvR7zfYnoU5I5alplcQGtNrD3+6rSjdlxdsnsttAVXYeeRVd4r7MjQryUzhy9lhlTOPYEeQ9D7LxyvyAxw7Drlr5B3M1j1+PRXcfFbanZ7uo0NXKwMjfbaxsOlxsuhlFV1y06Ho7gcGxgnYNH0XqtqNab8gUJY3SnM85IxtdU5xlc+ae0SDk17WDLG34leXkwrXLWvmCs+vkP6reiwyybX3By2skH6ivKyLF3A4oJJCO+ABy6+y2ePK2S9tEltWACAEAIAQAgBACAEBFUVDWNzPIAWOy2Fceab0QEtRxOweBhd5k2Wss4vBe5HX6EahBxKx2kjC2+nUfFRXxauW1kdPqNRPitD2ZDmG8btWuHLyWty8bwpKUN4voyDR4RXCeIg+ICzh1uN/it3h5KyKtH16Mkp8O1DRFIx5Ayl179CP/AGq3DrYRplCb6NhEPC9KHtlzC7TZv3/CxcLpjOM+ZbPYIr4hURQktgHe2L73I8m/lYci2rHbhQt/Py+AF1NC1/ikDSeoNvdUqq4We9PR+v3IL0mEzxglhzNP7DuPTmrcsLIqWsHqvRgoNqnjn8CqaunEDShd2oNvENS3qOoV+hq6L06rt9iS3R1Fu47Vh+XmFZptS9iXR/QFmKnyuMbvC8aHz5fFZ4V8k3XLpIFrECRFY7mwVjIbVOj9ESWXWDdRe1tFmekY7gW1Ubn6yODG8hz9uqpWwnP2rHovIgpySMGjG3/qdv8AAclVlKtbQXzYPtNROfsLDqdlNWPOzotgN6SgazXc9T9lsqsaFe/VkltWACAEAIAQAgBACAEAICljNPnheOdrj1Gqq5tXiUyQMKuTPJPU0UkfjYQOvL3Wa3Htq9+OgGOAVAJML9WP2vyPkrnD7U26J+7L9wgdE6knad2Hn1bzHqEcJYOQn2f7f2J6EWNUDmynKCWvN2kDryWPOxpRu1itpdCGXK2p/l4hAw98i7yOV/urV9v5WlUQ959X8SRjhVFT5AWhrjbUmxN/sruJj43InHRg6xLBI5G90BruRGx8ipyeH12x9laMaGdpq6WncW66HVp2+C0tWRdiy5fLsQd4ziDJspa2z/1Hr+V6zcmu/RxWj7hlGlnLHtcNwVVqsdc1JdgaWsjDmiVux3HQreXQU4q2PfqSXaH/AFIxfdp0PmNQrVH9Wpa9USFcc0kbPPMfh/6KXvmshD5gvSXsbWvyurctdNuoE89OAbyvueg3/stbOpJ62y/QgiFSxvgjHq43+SxeNXH3I/qD6cUk6gfBS8ywFqhnledxl62+isUWXWP0JGivgEAIAQAgBACAEBneMcbdTsa2Pxvvr0Atf46hYL7XBaI23CsKORJyn0X1MjQcUVEbsxeXjm12x/Cqxvmmb27hePZHRR09UM38dSZhaJgbzFySR66W9lk/NPyKa4FXy7zepXlLSbt8J1b6Fc3fXyWNLoc1dVKqbhLqhg7jFrIxG6PtHDQ6gNt7HVb3HyXKlKxf3Nrh8IsvhzyfKvqKMRxOOzXwEtcd2ndhHMHmFUliQVinB6Ly8jPj8Fkrv6nur6iaSpe45nPcT1JJViXt+9udD4FXLy8q0+B6VhuKj+TZKdw23q4afZW3cqcfnfY4rNoVF0oLojOh93Z5WucHG9wSPbTVc5zay57Yt6/IpjiLBYZWZ4nuHrY28jzWzjgUXQ56pMnQUF0kRuHEdCCbLWt20PWLILNRVioaMwAlbseTh0Pms9lyyYrm2mu/mBa9hBsQqMouL0YJKWkfIbMaT9B6lZKqLLXpBag0mDxlt4ZOYP8Anst3hxlDWmwkt4VAWl99r29bc1ZxK5QctST7RnPK9/IaBKf6lsp+WwJKuRxGhDG/uO/wCyWym1tsvNgVPMY2zPPU6D8rXSda6av6EEDnX5AeixN69gX6LDS7V+g6cz+FboxHLefQDlrQBYaBbNJJaIk+qQCAEAIAQAgBACA8544xQSyhjdoswv1cbX+AsqGRPmloux1vB8V1VOcustP0M41pJsASeg3Vc2zaS1YPaQbEEHodCgTTWqNO2ADDmy3s4OcB5gu09kuxY2QjN9V9Uc3k46v4lyvptr8kZdDpQQAgG2HYi4sEJ8AJcPU73VXN5nWvJHPcbw1y+Ouvc3dJjEMjAx/d0AIcNOm6vVZ2PbBQnt6Poc3qJ6tj6WQ5D3HDToQeR8wtbdGeHb7HRkdClUVeYWtZVbLueOmgKwNlgT03A4gkDmg+62VclOOpIzY3snsIN2u+h3V9LwLItPZgYVkXeY8bggH0Jt91cuh7UZrsyTrEZ8jD1OgU5NnJB+bAYdDlYBzOp+KnGr5K0gVqulbmvJJpyCr3UxctbJgrl8A2a5yxOWNHZJsg+xV0bfDH81MciqHuwBZbi7eYIWZZ0O6ZJbp6lr/D9FYrtjZ7oJllAIAQAgBACAEAIDzDi3DDDO427khLmn18Q+B+q118OWXxOz4Xkq6hLvHZkXC1W2KpY5+2rb9M2gKimSjNNnviNMrceUY9ev6Gv41wcSxdq0f6jBfT9TeY87bq1kV8y1XU0HCcx1WeHJ+zL6MRV7v/AKuG379fdywy/wDSjZ0rTiU9fL7H1vBr3QMe13+o6xLToA0/dPyzcU11D4zCN0oSXsrv6lriHAaanpr6iXTKb6udz06L1bVCEPUwYOfk5GRp/wAf2RjQL7aqodA2ktWOsApWNfmmBykW0OovzKqTyKZS5J7rzRzPFuIwtj4Vb1Xdj/FcF7NueM5mfMfkLxl4HhR8St6xNBocYdN2jewedD4D+13IehXnGs8aP5eb+D8mBfUwOY4tcLEKnZXKuTjLqCNeAWqCQg2tcH5KxjzaegNDJ3oGn9pt/nyW5l7WOn5EjeE3Y2/QLYw3gtSRcT20v9Lf8+apf++70QL9UHW0cGjmT9lct5tNnoBU5kI3c558lr3GiPvNtkFeeVh8LLedzdYZzg/djoCBYQXaLDy/U6N+Z9FaoxZT3eyA7ijDRYCwW1jBRWiJO16AIAQAgBACAhbVMLzGHDOBct52WNWwc+TXfyMjqmoc+m3mLYcTkljk7NmWZhIyO+R5bi6pQy7Lq58kdJrsy3PFrqsjzy1g+6OyyKqpx2mU3AvY2LXc7dCCs9VsL6VJtf3POtuJe/D12+qMXifCkjCTE5srfIjN7c/gq8qv+rTOix+LVzWli5X9B/wzjzjlgqGOa/ZriCM3kb81ZptfuyNXxDAitb6Wmu616fAjr8Gcymnj/Q2QSMP9JILhby1USrag12PVObGeTXZ/ya0fx7fqaOurGQRF7vC0aefQBWJSUY6s1NNM77VCPVmCqYnVH/yap/ZxbMG7iOjAfqqLTn7c3ojp65Rxv/Hx480u77L1b/gpyYxlBZBG2NpFiT3pCPNx29AscpppxS2Zm/I+JvkScn5dF+hSZXPB3v5FVJYtbWmmh5t4TjTjoo6eqNxgWLRmmc17tgbDqCNh53usuNkQrplVa+mvzRyV9MqZuuXVCON1iCNwQfZaSL5Wn5GA1+NUQlYH21A38iukzceN1an3RJkMYmipo87y9xJs1otroTqeSo4vDFfro+hf4fw2zNm4waWnXUS4Xxu4Ncx8IcCbsyaOHUH92i3cuG1xq5Ibep0mR+GauVeHPTTq33+x6Nw1MJqYOsQH30O40Cw0U8sJQlvucnk0Oi2VbaendE+IVGUCNm5Fvh+VjyLeVeHDqYSzQU2RtuZ1Kz49Xhw07go1dKCbulHx/F1VtpTes5kEP8vF/wAQ+yxeFT/3+gFuI1DGaMdnPpYBUsi2uvaD1YFzqt5529FRd833ILGH4k9kjXOc4jYgknQrPj5c4WqUm2gbcFdUnqej6gBACAEAIDEPx5rax0l3OjtlFvhqB6rl3xGEc12buPQ6NYEpYir2UuoyxCTOz+ZYBCW6h7vE8W0blHI+avZEueH5mHsad31fpp6lSiPJP8vP2tey6L119CHEaUmSDNLJ2suhLbNAaBcgADzWLIpcrK+ab5p+Wy0MlFqVdnLFcsfPd6k8vBsJ8L5B8QfsssuB0PpJr9PsYo8ZuXVJiqs4PlbrG4P8vCfwqF3BLY7waf0LtXGKpbTWn1FQqqiB1sz2Ecjf6FUFdk40tNWviXnVj3x10TRoMK4rDu5UAWOmYba/uC2+JxnmfJevn9zVZPCnH26H07fYd4zQMljbcOe1neDG275A7o9FvZxUka7FvnVN6NJvbV9hG3hmSpd2lU7JybGy3dHIdAsPgue8zZPidWNHw8da+bfcxlfTdnI9mpDXEXt0KqSjo2joabPErjPzRXXkylmiqiw2/Sd/yq+RQrFr3NZxHh8cmPMveXT19B0tQcYb3D5A+Jh5FoB9rFdfjyVlMX5o9GP4m4YdUiwkDGxOJIIve+1vO31WLFn+X8R6dDb8J4nHB5246t+pDwvgLKSbtC4GN7XR5nWGV+++wBFx8LKzXfLIrfMtC1l8Ss4jj+G46ST10Wu6/sOcC4gbJE7IxwIcWgnZ39TbbhVpv8tBQW8jV5uFLElGMpJtrXbt6Mb0NJl77/EevL+6UUcvtz6lIgrJg4/7unRoKxXWKT9/b0RBSMbP3n/t/uqvLX/2+gKlbIGg2N+QVa6ShHYCda0gEAIDc4HKXQMJ3tb2JH2XV4M3OiLf+abHovK2AQAgBACAx+OcMPdKXQhuU6kXtrzsuczuEzna5UpaP9zf4fE4RrUbW9UPcOoi6nZHO0EgWI322+Nltsehyx413pM1l9yje50st1lRHE3PIWtA2J+3mrUuWO77GCquy2XLBNtmQxLjk3tAwW/c/wCwH3VaeV/1Rvsfga01ul8l9zmircSms5os07Eta0fPUpGV0t0TbRw2n2Zdfi2aKlopJGFtX2T+mUEEfH8LJKhWx5bkmamy+quali8y+Irm4Lbm7shDOYIufgVp58Ci5ezPb6l6HGpcvtR3Hzq2KN8cJdZzh3QeYGm/VbxOMNIGrVFtsJWpapdS1LIGtLnaAAknyGpXtvTcwxi5SUV1YrlxqkcxxMkZaRqNLnytuVjdlbXUuxwsuM0lFp/53PLpLXNtrm3pyWtZ2kddFr1PsUZc4NAuSQAPM6BEtSJSUYuT6I5xjFJqeodG5osywLeosNbqzXwaqdPte8+/ka7E4HjZWL4mr5pavXy38hzgXH8cXdeyTKTyykN6nqs+Hw6zHTTnqvIqv8LXJbTT+TPQ6SSOaPOxwcySxuD0HyK9yqW6l3OcupnTNwmtGjBY/SUjGTxQzvzNd2z4i8FhLe8RqL3Pkeiy+JP2VGPXbXyOmxMjMlOqc61o1yqaW61212fb4DrhyaaSVsrWtZS5dM4s9xtuwX0F9L+SwQx4Ve1N6yNXl4+Pj1uFknK7Xs9l8fU0808bgWlzbHzUTsqkuVtGpKH/APOYfDIPTQqp+Vrk/ZkQRyYU8bWK8SwprpuBHjDS1+Q7gX91qcxOM+R9iGdYRhTpjfZo3PXyC9YeFLIevRIJFjHIGRARtN3bnoB+Vmzq66Uq4vcli6honSuytHqeQHmqVGPO6fLH/RBuKWFsbGsGwC6uquNUFBdEeiYOB2KyJp9AfVIBACAEAIAQHnPHdaX1GS/djAAHmdSfoqGTLWWnkdbwalQo5+8jPQvAc0kXAIJHWxvZV11NrNNxaT0N/LxlGQ1sLHPkdYBpFgCdrn8K88hf8VuctHg1ibdskorv1FuP0Ez5YWPnzSSHVjRZsYG5Gvrv0XiyMnJJvdlzCvphVOca9Ix7vdt+RtwyzbA6gWBPpuVb7HON6y1ZgMcL5aeKc37WFzo5OoIIsfLUD3VKzWUFLujqMPkpyJUr3ZpNfYmHG7jEWuiBeQRe/dNxa5Fvkp/M7aNGP/8ADirFKM9vLuZFVTfFvDMPfO8MjFzz6AdSvUIOT0RgyMiFEOebGXEEJwxsT2WfO8us5w7jAAL2HM67lbLGxY66sp4M1xSU4S2guy6vX+DC4riMlRK6WUgvda9hYaCw0WyjFJaI6XGxq8etV19EVFJYNj/DrEyJhTOeRHISQOj7fcD6KlmY/ipPXTQ5r8R4Ksp8ePWPX4f2N3xdhkDaSd3ZMLsjrOIFwbGxvve9lig/C5Yx80jmuGZN0cmqEZPTmW2u2mplcAppKiGCSWRwbGRlYzS4Ybd8872t6KtlXwqslFRT166mw4nk1YuRbVVWm5dW9+q7eX3LmPcXwQksZHnkHR9mj1Njr5Jj4SujzOPKviYOHcBtyoqyb5Y/V/IW4JxgJJMswZGCDZ1zYEcjf6qbuGcsda3qy3n/AIbdVfPQ3J+W30NJh3FEZfkZM1x/aTv6XVZLJoXM09DS3cMy6YeJODS/b4kGV1RObfqPsB/ZafSWVkbd/ojXmira9lOwRxi77WDR9TZbm7JrxYKuvd+X3JF1Jgb5CZJiW31I/UfwqVPDrLX4lz01/X+w0Plbi7Yx2dOAAN3dfT8pfnRqXh460Xn/AJ+41EksznG7nEnzK1U7JTesnqQEbnN1bmHpcJFzjvHVAbUHEMjNH99v/l781saOKWw2nuvqTqaairWStzMN+o5j1C3tN8Lo80GSWFmAIAQAgPIMWqXSTPe8ZXEm46W0stVNuUm2d7jVxqqjCL1RUXkzj/hhrYg+qkHdjGVg/c88h6D6rPTpHWb7Gr4i5WuONDrLr6IqU2OSNqf5hwDna3HKx0sOi8K1qfMzPZg1yx/AjsjaYHxWyd+Qt7Nx8NzcO8vVXK71N6HO5nCp48OdPVfsKKjEo462ZhsYZbNk6BxFr/BYnNRsa7M2EMayzDhNbTjuvgJeIMCfTu5ujPhf9j0Kw21OD9DYYOfDJj5S7oUtF9lhbSWrLspKK1k9EP8ABnPgu5ps47+nRa+ebZGX9N6I4/iee8mfLH3V09fUbV9XFVwmKrGUbtkaNWkc7LZYPFW5KNnXz7GHh+ZbjXKVXV7adn6Hn2K8LyxN7SMieHlJF3h/1AatXRqxPZnf43FKrXyT9if/AFlt+nmMv4a4bBPO9szQ+zLtadjrYm3Oy8XNpbFP8QZN9FEZVPTfdo+8U4KKGuhdFcRucx7PIteMzfhp7pCXNF6kcOzXnYU42e8k0/XVdTcfxJrhHQvbzkLWD3ufkFhqjrI5zgFDszIvtHcyMOJCDCIiNJZHSNYfLOczvh915sxYW3czRt7eHrK4tJy92Ki3+i0RhtSepPur3Q6vZICLboE9T7GSCCNwRb15KJJNNPoROMZRal0PUqeZ0TW20kIBJ6XGy4WUvy8modf4PktqUZyUemrLWB1jGSF0lySNDvY81kwb667HK39TGizjOOdoMkdw07nmfIeSz5vEfFXh19P3JbK9FhWzpnCNnQmzj6A7LBRhJ+1c+VevVkaDVmI0sQswA+jb/MrYrKw6VpBfQkp1vEbiLRtDR1Op9tgqt/FZS2rWg1ERK1PUg1PDGHuYDI4WLhYA726lb/heLKtOyW2pKHy25IICJkl3ub0DT75vwo13PbjpFP4/wSqTwRSUzHXu1pvodBqo0TPcbJx00b2MC7gybti0WEd9Hk8vTe6o/lpc2nY6hcapVSk/e8vUk42pBCyniZfswHn1d3dT56lTkR5UoroeOEWu6dls/een6bmUVY3gIAQG3wzGHGnhLxmaC+N4OtwMtvjYpflyqUH23TON4pX4GU3DbXcnr8DaR2lOAWnXKOXp+FgysJ2LxaHqn2+xr52Tn7zb+Ynkic3xNI9QR9VqZQlH3k0YzheQZt2IzUFSXQnuv1LD4XDmCP8AN12XDb1k465uq2O7wY08UwlG73o7a915Mf1WMUjmishtBVRFrnRnu9oCQHNts4EE6jVXFGXuvoV68PMjJ4lvt1S19rry+T9PgPeLaX+cipHxAuaZojca2a/Qk+Q5+i8QfK2mazhlv5O26Fmz5ZfqjIfxQxftakRNPciFj/znxewsPdZaY6LU334dw/Cx/Fkt5ft2IIsDlqpKemZo2KFheTswyEvcfU5gLeSnnUU2ZZZ1WJXZkS3cpPT102Xy2PRsLwGkoYy6zRYd6WS1/c7egVdylJnJZGfl59nLvv0ijynjXFI6mqdJELMsG3tbNb9X+dFari0tzt+EYtmNjKux79fh6FfharbFVRPewPAdoD1OjT8CQseVJwplKPZak8XhOWHYoPR6a/JbtfoemT41nN3Qxn1vf3XIz4h4m8q4s+Y6hDWU58cFv+VxI9khkYr9+vT4Mke4cac/7WTN/wCXz1W2xniv/wBWmv1Bk60Pzu7S+a+t/wDNlzt/P4j8TqQWsFo45XESPy22GgLviVYwqK7p6WS0/kI0TcBg/aT/ANRW6XDcby+rJ0JoqOCPUBjfM2+6ywox6d0kiSb+ej/4jP8AuH5WT8xV05l+qBO1wOxusqafQH1SCJnjdrybppp4vjr9kGpKgBACAp4phsdQzJILjcEbg9QV4nBTWjLGNk2Y8+eDMpjfBzI4S+Jzy5ouQ6xuOdrAWKrWY6UdUbvD4xOy1QsSSfkYxVDoSWnpy82HxPILHO2MPeZVycurGjrY/l3Zv4sIYKPLEc5Bz36u/Vpy05LPfVG7F1reum5x2ZlSybHNivDsTfCe7qDu07f2Wnxsuyh+z08iomZPiFtdO8l787b3DWnK0eguujp4riSj7W3xWp2nDuI8LqhppyvvqtfqGB0dSxwMjrM5tJuT6dFr+JZOFZDSte15paFPjGZw62tqmOs/NLT/AGarBaASVMTi0O7PMdRe12kD52WHg9klZKK6NGix8qVVdkE9OZL6M0mPcNQVbbSts4bPbYOHxtqPIroozcehmwuJZGJLWt7eT6FLES3DcPcIy45AQwu1OZ5Nr26E3t5KV7ctyzQpcTz07Fpr108keUcPYa+rqmM1OZ2Z56Nvd5P+blWZS5Ynb52TDDxnPyWiXr2PX69r4HEUlM1z5AC6RxDYxl0GY7uNuQVVaPqzgqXC9J5NrUY9Et3vvt2RlMW4bnqTeqr4QeTAe630FwskZqPRG8xuJUYy0x8eXx7v6C8/w0lOsc8Tx11+1168b0LS/EtS2nXJM0nCvALKZ4llcJJB4QBZrfPXcrHO3mWhqOJcenkwdVa5Yvr5smgp2mrcweEl4I8rflcvCuMsyUF0ev7HOneD0bW1Lo3gGwNr8/8AAvWHRGGTKua106f58Ad49hAj/wBWPQcwOXmPJes/BVf9Wvp+3qGha2vzWEwzj92zx6Hn6FUlk860uXMvPuvn9yC3DgzJReGUH+lws4eyswwIXLWmfyfUaHM2ESs8UjG9Lvt9V5ng217Sml89BoEeBPds+M/9V0jw2c91KP66k6ENfhD4m5nFpF7aHX2WLIwZ0x5pNaEaFeirXxG7Dby5H1Cw05FlL1g/sDZ4XXiZmYaHYjoV0+LkxvhzLr3R6LYbrfr9lZB9QAgBACA5eQASdud9lDaS1YMQOGoaiV5he5jBvoCLnk3y9VrKXXkTl4fRdzd08csjDllHVrv9yk+nZG4sZfKCRc7m3MrSZU+a16dEarKyZ5FjnMd8K1WV7mE90i/oR/ZXeF38k5Rk9Fpr+hgRcxHA2SHPE4Anccifss1uJRkf1KJrf121PUoNdUY3Fa0U8hjlDmuGvhJBHUHmFhXB8h9NP1NljcHyMiHPVytfEqVWKvEXasheWfvIs3162UU4FTv8Cy2Kl/1W7+2pdx+AKVvh22xT8lu/sXOHePhHFkNO58xJtk2ffa+5B5aXXSVYNdC0r6fUvZH4Zip81c0oevVfx+w+nxWryh88tPRNOzXDPIfc7+QCycse25Rhi4fNyUwna/NbR/b+S9S11LiMT6fOZbAZjlLT5OGlgbqGpQepWsoyuG2xv5eXy31+RLg2B02HRvcHWBIzSSFt+gF7AAKJSc2eMvOyeI2JNa6dIrX/ADU6qOHYaht3ySygjftTlPoGWb8kU2uhFfEb8d6QjGLX/wArX66sxnFvAUMETpopsoaCckhGtuTTob+WqzQtbejOg4Zx66+xVWQ117rt6teRhqGvkhdmie5h/pNvcbFZmk+p0t2PVdHlsimvU9N4X467aJ7JrCdo7pGgf525Ec1rc6X5epzX+M4bjXB/yn9Wr3H9H9hnwozNI953A+p1Wj4THmslN9fuc+j5xFIY6lr275Wn2JH0UcRk6smM49dF/IY+qJmugc79JYT8lt7JxnjuXZr+CTI0kOeGTqyzh9HfL6LnKa+eif8A86P7nk4w2nke/wD0tHAXvey841Vtk/6XVAZS1Il/0qgZJG6B/wCfIq9O5Xf0sjaS6P7klKClbHLlnBDbaEHTyNxuFVrphXdyX9PP+fgQX6rh+4zQvzjkCR8iNFbt4ZzLmplqv87k6CmShlabGN//AGk/Ra6WPbF6OL/Qgb4Fh87SXD/TBFu8N9ei2WBi5EW5L2fj9iUahb4kEAIAQAgEfFVSWxhg/WdfQf4FquK3ONagu5DJOHY8lPm5nM720H0Xvh0OTG5vPVhGQJXN667kF3Cm94noPqqmbNxpei67FjFjrPUctpzlzjYH4hUK8C14/wCag9k/mvUvuxc3IyXEIzI+2XNazdr77ra8Ull5WRyVptR0W3TVrXX/ADoeKJKuOuumu4vrKEPY6EiwcC0gcri2i1EHfj5Sems4vXz3+XUtVXuElan03EGKyU+EsDIG56p4uXvsSwHnYaDyHuvrFblak5behtMaORxefPc9Kl2Xf/O7/QymB0b8Qq2tlkcS65e4m5yjU26dB6rPJqEdjd5l1fD8Vyritui9T2rDMLip2BkTA0eW58yeZVNyb6nzzIyrcifPbLViDjqWaEMqIxnibdk0ThdrmOI1tyPK/mvdej2ZtODQpubontJ7xkuqaMiMSdRFtTSOL6OU96MnwO3cw/tPQrLy820upvXjRzU8fKWl0ekvNdn6rzRrcUoqfFaUPY6zmglp5sdbVrx02+qxputmixrsjhOS4TWz6+q80eNObYkdNFbPoKeq1HfClMDJnLhdt7Nvqbi1/TVaXjdzjT4aT379v9nOfiXJlDH8JRekur7L+5vcJxAwvva4OhC53Dynjz5uqZwZxitb20hfawsAB5BRl5Hj2c4GdTUFtFG3m/T4Ak/hXrLXDBjHz/bUk74ZiBjm8xb5FeuGQUqrPX7BCrCKrspWu5XsfQrX4d3g3KXyZA94powWCUbtsD5g/wB1tuK0KUPFXVfsSxDBVAt7OTVvI82Hy6jyWohcpR8Ozp2fdf29CAinkgd3XW56eEjkfMJGy3Hl7L+zBpMIxwS2a+zX8ujvTz8lvMPiEbvYntL9ydRwtkSCAEAIAQAgM1xe3WM8rOH0Wi4wnrB/H+CGX8KkBpNOTXD2urmLJPD+CYMnBBmBPS391yVtyrlGL7mSutyTa7GiwijIbcBve11vt0+auYuLfatIqOr1ftavp7Pbz+mhnTjFa/55krS6IkOHdO45H0VCuWTwuxxuh/Tl1XVNej8zO+W1axe6GA8BLDe/PnsB76Lpor/xXPFevPpv1fRL9dvgu5Vfv6T7C2YPYdreY19z1XK5aysGzSK5e+q36+cvMuQ5LF5nm3HmFPEhqLlzXkXvu0/jRdb+HeM/moeBb767+a+513BsuDrVGmjX1X3M7hmISQSCSJ2V7dj67gjmF07Sa0ZtsjHryK3XYtUz1j+HVbPUMlnnkLruyNboGtygEkAdc3yVW1KOyOH49RRjThRTHTRat93r/oR8ccYytfUUgjZlIDA7W4Dm97TYnXTovddaekjY8H4NVOFWVzPVb6fB7GV4XrQHOp5P9mo7jv6XHRjx5h1vgss13XY3nEaW4q+v34br1XdfNFCftaaSSLM5hBLXBpIvbrbcflStJLUsw8LJhGzRNPdarUpL0WTqOQtILTYjUFeZwjOLjJapniyuNkXCa1TPQcPnL42OO5aCVwWVUqrpQXRM+WZ1CoyJ1R6JlynhL3BrdybLHXW7JqC7lUccTxZOyaPCGkD5LZcUhyckF0SJYuw/EHRF2W3eFiD9VSx8qdDfL3IKhVcG3YztKYA7uj+dl1UY+Li6Puv4PRiCFyp5J43Zm5TuLlv1I+P1WWL548j+X2BC11jcbhYk2nqgbzDajtImP5ka+o0PzC6/Gt8WqM/M9FpZwCAEAIAQC/G6HtYyB4hqPXoqedj+NVouq6BmSp658bXsGzrggjbkbdCudryLKoyrXRnkucPUpe4j9IAv9gvOPw783Ym3py76/wAGWqxw1XmOK6qOYtGjRpp81U4vxS1ZEqa3yxXls357l2mpcvM+pM0tIAaNHG3eJuepCuwnj2wjCqO03p7bbb82lrtp5+exjakm2308iWR3ZABo0GvqOftort9j4bCNdC9mO7XdrV6/ps/meIrxXrLqUaquL7geE8ua53iHGrsrmrh7j02aWpZroUN31M5xzglS+FoiYHtvd4b49NrDmPRdNwDg/wCTn41r9prp5G24PnYtdrdstH216HmVVSSRnLIxzD0c0tPsV1iafQ7Ku2u1c0JJr0eo24e4qnow5sWUtcblrwSL2tcWI1tb2XmUFLqUc7hVGY1KzXVd0K6+sfNI6SQ3e43JXpLRaIu0UwprVcFokRQXzNtvcW9bo+h7npyvU9C/iLwy92WqjaXXa0StAuQQPFYcuR9Fgqn2ZynAeJwjrjWPTd8r/j7GGwvDZJ5WxMaS5xA2PdHMnoBuszkktTpcnJrx6nZN7L6+htXfwwkGvbNcByDSCfIX0VW7ImoN1rVnM2filcj5K9/V7FlsOQZLWy6W6WXEWuTm3PqchZZKybnLqzW8N4bkb2jh3nbeQ/JW+4bieHHxJdX9EeUW8aw/to7DxDVv4VnNxvHr0XVdAzFSMLSQQQRuCuWlFxejW5BcwnDnTOts0eI/b1VrExZXz07d2DbsYAABsNF1UUorRHox2P0BjkLgO47UHoeYXM8QxnVY5LozyxWCqABAbjA4i2CMHpf3JP3XV4MHDHin/mu56RfVsAgBACAEAIBVimCMlOYd1/XkfULX5XD4XPmWzI0LOFUIhjy3udyepWfEx1RXyknypw5rtRob6+a1Od+H6MhqUPZeur9dSxXkSj13KNdTOB0BygCx8lz3F+HZFVjlGL8OKWj8l/vqWabYtb9WRQyuLm2ubbD6qji5WVO6tRbk49F12fVfB9zJOEFF6jdtCwHNbX5LuYcFw42+Kob9dO2vwKDvm1pqWVtTCZf+IWCGppiWC8kffbbcj9QHw5eSyVS5WbrgecsbJSk/Zls/4Z4sQrh9DOoYi5wa0EucQABuSdAAhEpKMXKT0SPTuFP4edm5ktS67mkOEY2BGozHn6BVp3a7I43iX4hdkXVjrZ7avr8j0FYDlThkLRqGgE9AAh6c5PZs7Q8lOuw2OXxDXqN1WvxarveW/mC20WFlYS0WgPqkC/FMJZMLnR3Jw+/VU8rChet9n5gtUlM2Nga0aD5+ZWemqNUFCIJllBHPC17S1wuDyXiyuNkeWS1QM9WcMneN2nR35Wmu4Q+tT+TI0KlHgUhkAe2zdyeVhyCrU8OtdqjNaLzI0NeBZdKloej6gBACAEAIAQAgBACA+EX0K8yipRcZLVMJ6EFLA1t7Cy1/D8GjH5nXHRv4/wAmWyyUurLC2RiBACA84/iZhELQJWxhr3bkXF/UA2us9Mn0Ot/D2ZdJ+HKWsUT/AMMcKhLDMWAyA2Djc29LmwS6T10Mf4iyrlPwlL2fI9AWA5YEAIAQAgBACAEAIAQAgBACAE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2472" name="Picture 8" descr="http://www.clker.com/cliparts/8/p/G/H/4/z/hibiscus-hi.png"/>
          <p:cNvPicPr>
            <a:picLocks noChangeAspect="1" noChangeArrowheads="1"/>
          </p:cNvPicPr>
          <p:nvPr/>
        </p:nvPicPr>
        <p:blipFill>
          <a:blip r:embed="rId2" cstate="print"/>
          <a:srcRect/>
          <a:stretch>
            <a:fillRect/>
          </a:stretch>
        </p:blipFill>
        <p:spPr bwMode="auto">
          <a:xfrm>
            <a:off x="6543675" y="609600"/>
            <a:ext cx="2600325" cy="208983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Crystal Johnson’s New ELECTRIC CAR </a:t>
            </a:r>
            <a:endParaRPr lang="en-US" sz="3600" dirty="0"/>
          </a:p>
        </p:txBody>
      </p:sp>
      <p:pic>
        <p:nvPicPr>
          <p:cNvPr id="6" name="Content Placeholder 5" descr="crystal electric car.jpg"/>
          <p:cNvPicPr>
            <a:picLocks noGrp="1" noChangeAspect="1"/>
          </p:cNvPicPr>
          <p:nvPr>
            <p:ph idx="1"/>
          </p:nvPr>
        </p:nvPicPr>
        <p:blipFill>
          <a:blip r:embed="rId2" cstate="print"/>
          <a:stretch>
            <a:fillRect/>
          </a:stretch>
        </p:blipFill>
        <p:spPr>
          <a:xfrm>
            <a:off x="1828800" y="1524000"/>
            <a:ext cx="5638800" cy="4715536"/>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533400"/>
            <a:ext cx="5791200" cy="792162"/>
          </a:xfrm>
          <a:ln>
            <a:solidFill>
              <a:schemeClr val="tx2">
                <a:lumMod val="75000"/>
              </a:schemeClr>
            </a:solidFill>
          </a:ln>
        </p:spPr>
        <p:txBody>
          <a:bodyPr/>
          <a:lstStyle/>
          <a:p>
            <a:r>
              <a:rPr lang="en-US" dirty="0" smtClean="0"/>
              <a:t>Create a 3000 PV Plan </a:t>
            </a:r>
          </a:p>
        </p:txBody>
      </p:sp>
      <p:sp>
        <p:nvSpPr>
          <p:cNvPr id="21507" name="Content Placeholder 2"/>
          <p:cNvSpPr>
            <a:spLocks noGrp="1"/>
          </p:cNvSpPr>
          <p:nvPr>
            <p:ph idx="1"/>
          </p:nvPr>
        </p:nvSpPr>
        <p:spPr>
          <a:xfrm>
            <a:off x="533400" y="1447800"/>
            <a:ext cx="7997825" cy="4953000"/>
          </a:xfrm>
        </p:spPr>
        <p:txBody>
          <a:bodyPr>
            <a:normAutofit lnSpcReduction="10000"/>
          </a:bodyPr>
          <a:lstStyle/>
          <a:p>
            <a:pPr>
              <a:buFont typeface="Wingdings" pitchFamily="2" charset="2"/>
              <a:buNone/>
            </a:pPr>
            <a:r>
              <a:rPr lang="en-US" sz="2400" u="sng" dirty="0" smtClean="0"/>
              <a:t>Activity</a:t>
            </a:r>
            <a:r>
              <a:rPr lang="en-US" sz="2400" dirty="0" smtClean="0"/>
              <a:t> 				</a:t>
            </a:r>
            <a:r>
              <a:rPr lang="en-US" sz="2400" u="sng" dirty="0" smtClean="0"/>
              <a:t>Estimated PV</a:t>
            </a:r>
          </a:p>
          <a:p>
            <a:pPr>
              <a:buFont typeface="Wingdings" pitchFamily="2" charset="2"/>
              <a:buNone/>
            </a:pPr>
            <a:r>
              <a:rPr lang="en-US" sz="2000" dirty="0" smtClean="0"/>
              <a:t>4 to 5 group events   				1000 PV</a:t>
            </a:r>
          </a:p>
          <a:p>
            <a:pPr>
              <a:buFont typeface="Wingdings" pitchFamily="2" charset="2"/>
              <a:buNone/>
            </a:pPr>
            <a:r>
              <a:rPr lang="en-US" sz="2400" u="sng" dirty="0" smtClean="0"/>
              <a:t>Individual appointments </a:t>
            </a:r>
            <a:r>
              <a:rPr lang="en-US" sz="2400" dirty="0" smtClean="0"/>
              <a:t>  </a:t>
            </a:r>
          </a:p>
          <a:p>
            <a:pPr>
              <a:buFont typeface="Wingdings" pitchFamily="2" charset="2"/>
              <a:buNone/>
            </a:pPr>
            <a:r>
              <a:rPr lang="en-US" sz="2000" dirty="0" smtClean="0"/>
              <a:t>Mary   (Product Guide Presentation)		100 PV</a:t>
            </a:r>
          </a:p>
          <a:p>
            <a:pPr>
              <a:buFont typeface="Wingdings" pitchFamily="2" charset="2"/>
              <a:buNone/>
            </a:pPr>
            <a:r>
              <a:rPr lang="en-US" sz="2000" dirty="0" smtClean="0"/>
              <a:t>John    ( Product Guide Presentation)		100 PV</a:t>
            </a:r>
          </a:p>
          <a:p>
            <a:pPr>
              <a:buFont typeface="Wingdings" pitchFamily="2" charset="2"/>
              <a:buNone/>
            </a:pPr>
            <a:r>
              <a:rPr lang="en-US" sz="2000" dirty="0" smtClean="0"/>
              <a:t>Jane    ( Business Info- Gold Plus Kit)		 500 PV</a:t>
            </a:r>
          </a:p>
          <a:p>
            <a:pPr>
              <a:buFont typeface="Wingdings" pitchFamily="2" charset="2"/>
              <a:buNone/>
            </a:pPr>
            <a:r>
              <a:rPr lang="en-US" sz="2000" dirty="0" smtClean="0"/>
              <a:t>Ruth  					 	100 PV</a:t>
            </a:r>
          </a:p>
          <a:p>
            <a:pPr>
              <a:buFont typeface="Wingdings" pitchFamily="2" charset="2"/>
              <a:buNone/>
            </a:pPr>
            <a:r>
              <a:rPr lang="en-US" sz="2000" dirty="0" smtClean="0"/>
              <a:t>Jess     (3-way with </a:t>
            </a:r>
            <a:r>
              <a:rPr lang="en-US" sz="2000" dirty="0" err="1" smtClean="0"/>
              <a:t>upline</a:t>
            </a:r>
            <a:r>
              <a:rPr lang="en-US" sz="2000" dirty="0" smtClean="0"/>
              <a:t>)		 	 	250 PV</a:t>
            </a:r>
          </a:p>
          <a:p>
            <a:pPr>
              <a:buFont typeface="Wingdings" pitchFamily="2" charset="2"/>
              <a:buNone/>
            </a:pPr>
            <a:r>
              <a:rPr lang="en-US" sz="2000" dirty="0" smtClean="0"/>
              <a:t>Sally and Tom	( Business Presentation)		250 PV</a:t>
            </a:r>
          </a:p>
          <a:p>
            <a:pPr>
              <a:buFont typeface="Wingdings" pitchFamily="2" charset="2"/>
              <a:buNone/>
            </a:pPr>
            <a:r>
              <a:rPr lang="en-US" sz="2000" dirty="0" smtClean="0"/>
              <a:t> </a:t>
            </a:r>
            <a:r>
              <a:rPr lang="en-US" sz="2400" dirty="0" smtClean="0"/>
              <a:t>Pass CD’s					</a:t>
            </a:r>
            <a:r>
              <a:rPr lang="en-US" sz="2000" dirty="0" smtClean="0"/>
              <a:t>300 PV</a:t>
            </a:r>
          </a:p>
          <a:p>
            <a:pPr>
              <a:buFont typeface="Wingdings" pitchFamily="2" charset="2"/>
              <a:buNone/>
            </a:pPr>
            <a:r>
              <a:rPr lang="en-US" sz="2000" dirty="0" smtClean="0"/>
              <a:t> </a:t>
            </a:r>
            <a:r>
              <a:rPr lang="en-US" sz="2400" dirty="0" smtClean="0"/>
              <a:t>Guests Taken to Area Meeting				</a:t>
            </a:r>
          </a:p>
          <a:p>
            <a:pPr>
              <a:buFont typeface="Wingdings" pitchFamily="2" charset="2"/>
              <a:buNone/>
            </a:pPr>
            <a:r>
              <a:rPr lang="en-US" sz="2400" dirty="0" smtClean="0"/>
              <a:t>Guests invited to Product Conference Calls or Webinars  	</a:t>
            </a:r>
            <a:r>
              <a:rPr lang="en-US" sz="2000" dirty="0" smtClean="0"/>
              <a:t>		etc.				Katie</a:t>
            </a:r>
          </a:p>
        </p:txBody>
      </p:sp>
    </p:spTree>
    <p:extLst>
      <p:ext uri="{BB962C8B-B14F-4D97-AF65-F5344CB8AC3E}">
        <p14:creationId xmlns="" xmlns:p14="http://schemas.microsoft.com/office/powerpoint/2010/main" val="9518878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74638"/>
            <a:ext cx="5638800" cy="1554162"/>
          </a:xfrm>
          <a:ln w="38100">
            <a:solidFill>
              <a:schemeClr val="accent4">
                <a:lumMod val="60000"/>
                <a:lumOff val="40000"/>
              </a:schemeClr>
            </a:solidFill>
          </a:ln>
        </p:spPr>
        <p:txBody>
          <a:bodyPr>
            <a:normAutofit fontScale="90000"/>
          </a:bodyPr>
          <a:lstStyle/>
          <a:p>
            <a:pPr algn="l"/>
            <a:r>
              <a:rPr lang="en-US" sz="3600" dirty="0" smtClean="0"/>
              <a:t>Option 2 –</a:t>
            </a:r>
            <a:br>
              <a:rPr lang="en-US" sz="3600" dirty="0" smtClean="0"/>
            </a:br>
            <a:r>
              <a:rPr lang="en-US" sz="3600" dirty="0" smtClean="0"/>
              <a:t>Qualify for Shaklee Dream Trip	 </a:t>
            </a:r>
            <a:r>
              <a:rPr lang="en-US" b="1" dirty="0" smtClean="0">
                <a:solidFill>
                  <a:srgbClr val="BF0798"/>
                </a:solidFill>
              </a:rPr>
              <a:t>in 1 Year </a:t>
            </a:r>
            <a:r>
              <a:rPr lang="en-US" b="1" dirty="0" smtClean="0">
                <a:solidFill>
                  <a:schemeClr val="accent4">
                    <a:lumMod val="75000"/>
                  </a:schemeClr>
                </a:solidFill>
              </a:rPr>
              <a:t>…</a:t>
            </a:r>
            <a:endParaRPr lang="en-US" b="1" dirty="0">
              <a:solidFill>
                <a:schemeClr val="accent4">
                  <a:lumMod val="75000"/>
                </a:schemeClr>
              </a:solidFill>
            </a:endParaRPr>
          </a:p>
        </p:txBody>
      </p:sp>
      <p:sp>
        <p:nvSpPr>
          <p:cNvPr id="3" name="Content Placeholder 2"/>
          <p:cNvSpPr>
            <a:spLocks noGrp="1"/>
          </p:cNvSpPr>
          <p:nvPr>
            <p:ph idx="1"/>
          </p:nvPr>
        </p:nvSpPr>
        <p:spPr>
          <a:xfrm>
            <a:off x="457200" y="2590800"/>
            <a:ext cx="8229600" cy="3962400"/>
          </a:xfrm>
        </p:spPr>
        <p:txBody>
          <a:bodyPr>
            <a:normAutofit/>
          </a:bodyPr>
          <a:lstStyle/>
          <a:p>
            <a:pPr>
              <a:buNone/>
            </a:pPr>
            <a:r>
              <a:rPr lang="en-US" sz="2400" dirty="0" smtClean="0"/>
              <a:t>Lay out a plan to become Coordinator by November 30, 2014</a:t>
            </a:r>
          </a:p>
          <a:p>
            <a:pPr>
              <a:buNone/>
            </a:pPr>
            <a:r>
              <a:rPr lang="en-US" sz="2400" dirty="0" smtClean="0"/>
              <a:t>	 that means … </a:t>
            </a:r>
          </a:p>
          <a:p>
            <a:pPr>
              <a:buNone/>
            </a:pPr>
            <a:r>
              <a:rPr lang="en-US" sz="2400" dirty="0" smtClean="0"/>
              <a:t>	1. Identifying 2 to 4 potential business partners</a:t>
            </a:r>
          </a:p>
          <a:p>
            <a:pPr>
              <a:buNone/>
            </a:pPr>
            <a:r>
              <a:rPr lang="en-US" sz="2400" dirty="0" smtClean="0"/>
              <a:t>	2. Creating a plan to generate 2000 PV under each</a:t>
            </a:r>
          </a:p>
          <a:p>
            <a:pPr>
              <a:buNone/>
            </a:pPr>
            <a:r>
              <a:rPr lang="en-US" sz="2400" dirty="0" smtClean="0"/>
              <a:t>	3. Set up lots of events, appointments and calls to meet lots of new people .. Some of whom will become life-long customers and  some who will love the idea of owning their own business and generating additional income to fund college, retirement … and .. very important… emergency funds  </a:t>
            </a:r>
            <a:r>
              <a:rPr lang="en-US" sz="2400" dirty="0" err="1" smtClean="0"/>
              <a:t>lisa</a:t>
            </a:r>
            <a:endParaRPr lang="en-US" sz="2400" dirty="0"/>
          </a:p>
        </p:txBody>
      </p:sp>
      <p:sp>
        <p:nvSpPr>
          <p:cNvPr id="4" name="Rectangle 3"/>
          <p:cNvSpPr/>
          <p:nvPr/>
        </p:nvSpPr>
        <p:spPr>
          <a:xfrm>
            <a:off x="3505200" y="1828800"/>
            <a:ext cx="5013588" cy="707886"/>
          </a:xfrm>
          <a:prstGeom prst="rect">
            <a:avLst/>
          </a:prstGeom>
        </p:spPr>
        <p:txBody>
          <a:bodyPr wrap="square">
            <a:spAutoFit/>
          </a:bodyPr>
          <a:lstStyle/>
          <a:p>
            <a:r>
              <a:rPr lang="en-US" sz="4000" dirty="0" smtClean="0"/>
              <a:t>Now we get serious</a:t>
            </a:r>
            <a:r>
              <a:rPr lang="en-US" dirty="0" smtClean="0"/>
              <a:t>.</a:t>
            </a:r>
            <a:endParaRPr lang="en-US" dirty="0"/>
          </a:p>
        </p:txBody>
      </p:sp>
      <p:pic>
        <p:nvPicPr>
          <p:cNvPr id="60418" name="Picture 2" descr="http://www.picturesofhawaii.com/hawaii_images/plumeria_flowers_and_hawaii_text_graphic_0515-1010-3020-1514_SMU.jpg"/>
          <p:cNvPicPr>
            <a:picLocks noChangeAspect="1" noChangeArrowheads="1"/>
          </p:cNvPicPr>
          <p:nvPr/>
        </p:nvPicPr>
        <p:blipFill>
          <a:blip r:embed="rId2" cstate="print"/>
          <a:srcRect/>
          <a:stretch>
            <a:fillRect/>
          </a:stretch>
        </p:blipFill>
        <p:spPr bwMode="auto">
          <a:xfrm>
            <a:off x="304800" y="0"/>
            <a:ext cx="2552700" cy="23995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620000" cy="533400"/>
          </a:xfrm>
          <a:ln>
            <a:solidFill>
              <a:schemeClr val="tx2">
                <a:lumMod val="40000"/>
                <a:lumOff val="60000"/>
              </a:schemeClr>
            </a:solidFill>
          </a:ln>
        </p:spPr>
        <p:txBody>
          <a:bodyPr>
            <a:normAutofit fontScale="90000"/>
          </a:bodyPr>
          <a:lstStyle/>
          <a:p>
            <a:r>
              <a:rPr lang="en-US" sz="3600" dirty="0" smtClean="0"/>
              <a:t>350 trip points for Maui by Feb 28, 2015</a:t>
            </a:r>
            <a:endParaRPr lang="en-US" sz="3600" dirty="0"/>
          </a:p>
        </p:txBody>
      </p:sp>
      <p:sp>
        <p:nvSpPr>
          <p:cNvPr id="3" name="Content Placeholder 2"/>
          <p:cNvSpPr>
            <a:spLocks noGrp="1"/>
          </p:cNvSpPr>
          <p:nvPr>
            <p:ph idx="1"/>
          </p:nvPr>
        </p:nvSpPr>
        <p:spPr>
          <a:xfrm>
            <a:off x="457200" y="914400"/>
            <a:ext cx="8229600" cy="5943600"/>
          </a:xfrm>
        </p:spPr>
        <p:txBody>
          <a:bodyPr>
            <a:normAutofit fontScale="92500"/>
          </a:bodyPr>
          <a:lstStyle/>
          <a:p>
            <a:pPr>
              <a:buNone/>
            </a:pPr>
            <a:r>
              <a:rPr lang="en-US" sz="2400" dirty="0" smtClean="0"/>
              <a:t>1</a:t>
            </a:r>
            <a:r>
              <a:rPr lang="en-US" sz="2400" baseline="30000" dirty="0" smtClean="0"/>
              <a:t>st</a:t>
            </a:r>
            <a:r>
              <a:rPr lang="en-US" sz="2400" dirty="0" smtClean="0"/>
              <a:t> level Director  --   	 </a:t>
            </a:r>
            <a:r>
              <a:rPr lang="en-US" sz="2000" dirty="0" smtClean="0"/>
              <a:t>Month 1				20   pts</a:t>
            </a:r>
          </a:p>
          <a:p>
            <a:pPr>
              <a:buNone/>
            </a:pPr>
            <a:r>
              <a:rPr lang="en-US" sz="2000" dirty="0" smtClean="0"/>
              <a:t>	by Aug 31, 2014	Month 3				25</a:t>
            </a:r>
          </a:p>
          <a:p>
            <a:pPr>
              <a:buNone/>
            </a:pPr>
            <a:r>
              <a:rPr lang="en-US" sz="2000" dirty="0" smtClean="0"/>
              <a:t>				Month 5				30</a:t>
            </a:r>
          </a:p>
          <a:p>
            <a:pPr>
              <a:buNone/>
            </a:pPr>
            <a:r>
              <a:rPr lang="en-US" sz="2000" dirty="0" smtClean="0"/>
              <a:t>				Month 7				</a:t>
            </a:r>
            <a:r>
              <a:rPr lang="en-US" sz="2000" u="sng" dirty="0" smtClean="0"/>
              <a:t>35</a:t>
            </a:r>
          </a:p>
          <a:p>
            <a:pPr>
              <a:buNone/>
            </a:pPr>
            <a:r>
              <a:rPr lang="en-US" sz="2400" dirty="0" smtClean="0"/>
              <a:t>				</a:t>
            </a:r>
            <a:r>
              <a:rPr lang="en-US" b="1" dirty="0" smtClean="0"/>
              <a:t>Total	        			110</a:t>
            </a:r>
          </a:p>
          <a:p>
            <a:pPr>
              <a:buNone/>
            </a:pPr>
            <a:r>
              <a:rPr lang="en-US" sz="2400" dirty="0" smtClean="0"/>
              <a:t>Sponsoring	( 8 months X 16 pts )			</a:t>
            </a:r>
            <a:r>
              <a:rPr lang="en-US" sz="2400" b="1" dirty="0" smtClean="0"/>
              <a:t>125 </a:t>
            </a:r>
            <a:r>
              <a:rPr lang="en-US" sz="2400" dirty="0" smtClean="0"/>
              <a:t>pts</a:t>
            </a:r>
          </a:p>
          <a:p>
            <a:pPr>
              <a:buNone/>
            </a:pPr>
            <a:r>
              <a:rPr lang="en-US" sz="2400" dirty="0" smtClean="0"/>
              <a:t>New Rank – Coordinator by Nov				</a:t>
            </a:r>
            <a:r>
              <a:rPr lang="en-US" sz="2400" b="1" dirty="0" smtClean="0"/>
              <a:t>75</a:t>
            </a:r>
            <a:r>
              <a:rPr lang="en-US" sz="2400" dirty="0" smtClean="0"/>
              <a:t> pts</a:t>
            </a:r>
          </a:p>
          <a:p>
            <a:pPr>
              <a:buNone/>
            </a:pPr>
            <a:r>
              <a:rPr lang="en-US" sz="2400" dirty="0" smtClean="0"/>
              <a:t>Business Leader Group Increase 	</a:t>
            </a:r>
            <a:r>
              <a:rPr lang="en-US" sz="2000" dirty="0" smtClean="0"/>
              <a:t>Month #1                5 pts</a:t>
            </a:r>
          </a:p>
          <a:p>
            <a:pPr>
              <a:buNone/>
            </a:pPr>
            <a:r>
              <a:rPr lang="en-US" sz="2000" dirty="0" smtClean="0"/>
              <a:t>						Month 3		10pts</a:t>
            </a:r>
          </a:p>
          <a:p>
            <a:pPr>
              <a:buNone/>
            </a:pPr>
            <a:r>
              <a:rPr lang="en-US" sz="2000" dirty="0" smtClean="0"/>
              <a:t>						Month 5 		15</a:t>
            </a:r>
          </a:p>
          <a:p>
            <a:pPr>
              <a:buNone/>
            </a:pPr>
            <a:r>
              <a:rPr lang="en-US" sz="2000" dirty="0" smtClean="0"/>
              <a:t>						Month 7		</a:t>
            </a:r>
            <a:r>
              <a:rPr lang="en-US" sz="2000" u="sng" dirty="0" smtClean="0"/>
              <a:t>20</a:t>
            </a:r>
            <a:r>
              <a:rPr lang="en-US" sz="2000" dirty="0" smtClean="0"/>
              <a:t> pts</a:t>
            </a:r>
          </a:p>
          <a:p>
            <a:pPr>
              <a:buNone/>
            </a:pPr>
            <a:r>
              <a:rPr lang="en-US" sz="2000" dirty="0" smtClean="0"/>
              <a:t>			</a:t>
            </a:r>
            <a:r>
              <a:rPr lang="en-US" sz="2400" dirty="0" smtClean="0"/>
              <a:t>	 		</a:t>
            </a:r>
            <a:r>
              <a:rPr lang="en-US" sz="2400" b="1" dirty="0" smtClean="0"/>
              <a:t>TOTAL	</a:t>
            </a:r>
            <a:r>
              <a:rPr lang="en-US" sz="2400" dirty="0" smtClean="0"/>
              <a:t>	</a:t>
            </a:r>
            <a:r>
              <a:rPr lang="en-US" sz="3000" b="1" dirty="0" smtClean="0"/>
              <a:t>50 points</a:t>
            </a:r>
          </a:p>
          <a:p>
            <a:pPr>
              <a:buNone/>
            </a:pPr>
            <a:r>
              <a:rPr lang="en-US" sz="2400" dirty="0" smtClean="0"/>
              <a:t>Personal Group Volume Increase 10% over base	5 pts/month </a:t>
            </a:r>
          </a:p>
          <a:p>
            <a:pPr>
              <a:buNone/>
            </a:pPr>
            <a:r>
              <a:rPr lang="en-US" sz="2400" dirty="0" smtClean="0"/>
              <a:t> </a:t>
            </a:r>
            <a:r>
              <a:rPr lang="en-US" sz="2400" dirty="0" err="1" smtClean="0"/>
              <a:t>lisa</a:t>
            </a:r>
            <a:r>
              <a:rPr lang="en-US" sz="2400" dirty="0" smtClean="0"/>
              <a:t>				</a:t>
            </a:r>
            <a:r>
              <a:rPr lang="en-US" sz="3500" b="1" dirty="0" smtClean="0"/>
              <a:t>GRAND TOTAL    360  pts</a:t>
            </a:r>
          </a:p>
          <a:p>
            <a:pPr>
              <a:buNone/>
            </a:pPr>
            <a:endParaRPr lang="en-US" sz="2400" dirty="0" smtClean="0"/>
          </a:p>
          <a:p>
            <a:pPr>
              <a:buNone/>
            </a:pP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Title 1"/>
          <p:cNvSpPr>
            <a:spLocks noGrp="1"/>
          </p:cNvSpPr>
          <p:nvPr>
            <p:ph type="title"/>
          </p:nvPr>
        </p:nvSpPr>
        <p:spPr>
          <a:xfrm>
            <a:off x="457200" y="274638"/>
            <a:ext cx="8229600" cy="1630362"/>
          </a:xfrm>
          <a:solidFill>
            <a:schemeClr val="bg1"/>
          </a:solidFill>
          <a:ln>
            <a:solidFill>
              <a:schemeClr val="tx2">
                <a:lumMod val="75000"/>
              </a:schemeClr>
            </a:solidFill>
          </a:ln>
        </p:spPr>
        <p:txBody>
          <a:bodyPr>
            <a:normAutofit fontScale="90000"/>
          </a:bodyPr>
          <a:lstStyle/>
          <a:p>
            <a:r>
              <a:rPr lang="en-US" sz="3100" b="1" dirty="0" smtClean="0"/>
              <a:t>To Become a Coordinator You Will Want To Create </a:t>
            </a:r>
            <a:r>
              <a:rPr lang="en-US" sz="3600" b="1" dirty="0" smtClean="0"/>
              <a:t>a 2000 PV Plan  ON PAPER for Each Business Partner You Are Developing</a:t>
            </a:r>
            <a:endParaRPr lang="en-US" sz="3600" b="1" dirty="0"/>
          </a:p>
        </p:txBody>
      </p:sp>
      <p:sp>
        <p:nvSpPr>
          <p:cNvPr id="3" name="Content Placeholder 2"/>
          <p:cNvSpPr>
            <a:spLocks noGrp="1"/>
          </p:cNvSpPr>
          <p:nvPr>
            <p:ph idx="1"/>
          </p:nvPr>
        </p:nvSpPr>
        <p:spPr>
          <a:xfrm>
            <a:off x="685800" y="2209801"/>
            <a:ext cx="7772400" cy="3657600"/>
          </a:xfrm>
          <a:solidFill>
            <a:schemeClr val="bg1"/>
          </a:solidFill>
          <a:ln>
            <a:solidFill>
              <a:schemeClr val="tx2">
                <a:lumMod val="75000"/>
              </a:schemeClr>
            </a:solidFill>
          </a:ln>
        </p:spPr>
        <p:txBody>
          <a:bodyPr>
            <a:normAutofit/>
          </a:bodyPr>
          <a:lstStyle/>
          <a:p>
            <a:pPr>
              <a:buNone/>
            </a:pPr>
            <a:r>
              <a:rPr lang="en-US" sz="2400" b="1" dirty="0" smtClean="0"/>
              <a:t>Your 2000 PV plan will  list names and activities and projected PV expected… </a:t>
            </a:r>
          </a:p>
          <a:p>
            <a:pPr>
              <a:buNone/>
            </a:pPr>
            <a:r>
              <a:rPr lang="en-US" sz="2400" b="1" dirty="0" smtClean="0"/>
              <a:t>4  Healthy Home– Healthy You event  X 250 PV =	1000 PV</a:t>
            </a:r>
          </a:p>
          <a:p>
            <a:pPr>
              <a:buNone/>
            </a:pPr>
            <a:r>
              <a:rPr lang="en-US" sz="2400" b="1" dirty="0" smtClean="0"/>
              <a:t>Invite 10 guests to Wellness Webinars	    =	 500 PV</a:t>
            </a:r>
          </a:p>
          <a:p>
            <a:pPr>
              <a:buNone/>
            </a:pPr>
            <a:r>
              <a:rPr lang="en-US" sz="2400" b="1" dirty="0" smtClean="0"/>
              <a:t>4 play dates  X 50 PV 				=	200 PV</a:t>
            </a:r>
          </a:p>
          <a:p>
            <a:pPr>
              <a:buNone/>
            </a:pPr>
            <a:r>
              <a:rPr lang="en-US" sz="2400" b="1" dirty="0" smtClean="0"/>
              <a:t>3 business conversations/appointments</a:t>
            </a:r>
          </a:p>
          <a:p>
            <a:pPr>
              <a:buNone/>
            </a:pPr>
            <a:r>
              <a:rPr lang="en-US" sz="2400" b="1" dirty="0" smtClean="0"/>
              <a:t>	1 Gold Member					500 PV	</a:t>
            </a:r>
            <a:r>
              <a:rPr lang="en-US" sz="2400" dirty="0" smtClean="0"/>
              <a:t>	etc				</a:t>
            </a:r>
            <a:r>
              <a:rPr lang="en-US" sz="2400" dirty="0" err="1" smtClean="0"/>
              <a:t>katie</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401762"/>
          </a:xfrm>
          <a:ln>
            <a:solidFill>
              <a:schemeClr val="tx2">
                <a:lumMod val="60000"/>
                <a:lumOff val="40000"/>
              </a:schemeClr>
            </a:solidFill>
          </a:ln>
        </p:spPr>
        <p:txBody>
          <a:bodyPr>
            <a:normAutofit/>
          </a:bodyPr>
          <a:lstStyle/>
          <a:p>
            <a:r>
              <a:rPr lang="en-US" sz="3600" dirty="0" smtClean="0"/>
              <a:t>What happens to your business when you strive to qualify for a dream trip?</a:t>
            </a:r>
            <a:endParaRPr lang="en-US" sz="3600" dirty="0"/>
          </a:p>
        </p:txBody>
      </p:sp>
      <p:sp>
        <p:nvSpPr>
          <p:cNvPr id="3" name="Content Placeholder 2"/>
          <p:cNvSpPr>
            <a:spLocks noGrp="1"/>
          </p:cNvSpPr>
          <p:nvPr>
            <p:ph idx="1"/>
          </p:nvPr>
        </p:nvSpPr>
        <p:spPr>
          <a:xfrm>
            <a:off x="457200" y="2057400"/>
            <a:ext cx="8229600" cy="4495800"/>
          </a:xfrm>
        </p:spPr>
        <p:txBody>
          <a:bodyPr>
            <a:normAutofit/>
          </a:bodyPr>
          <a:lstStyle/>
          <a:p>
            <a:r>
              <a:rPr lang="en-US" sz="2400" dirty="0" smtClean="0"/>
              <a:t>The trips  are really special .. Any one of them is a trip of a lifetime …  that you do not pay for!</a:t>
            </a:r>
          </a:p>
          <a:p>
            <a:r>
              <a:rPr lang="en-US" sz="2400" dirty="0" smtClean="0"/>
              <a:t>Qualifications for a trip encourage us to do activities that also build strong deep organizations  .. And that’s the biggest benefit of all … </a:t>
            </a:r>
          </a:p>
          <a:p>
            <a:r>
              <a:rPr lang="en-US" sz="2400" dirty="0" smtClean="0"/>
              <a:t>Work you do now .. Will continue to generate income and security for you long into the future… </a:t>
            </a:r>
          </a:p>
          <a:p>
            <a:r>
              <a:rPr lang="en-US" sz="2400" dirty="0" smtClean="0"/>
              <a:t>So whether you qualify for the trip this year .. Or next … you win.	</a:t>
            </a:r>
          </a:p>
          <a:p>
            <a:r>
              <a:rPr lang="en-US" sz="2400" dirty="0" smtClean="0"/>
              <a:t>Allows us to create a strategy to work consistently throughout the year focused on the most important activities. 	</a:t>
            </a:r>
            <a:r>
              <a:rPr lang="en-US" sz="2400" dirty="0" err="1" smtClean="0"/>
              <a:t>lisa</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a:ln>
            <a:solidFill>
              <a:schemeClr val="tx1">
                <a:lumMod val="65000"/>
                <a:lumOff val="35000"/>
              </a:schemeClr>
            </a:solidFill>
          </a:ln>
        </p:spPr>
        <p:txBody>
          <a:bodyPr>
            <a:normAutofit/>
          </a:bodyPr>
          <a:lstStyle/>
          <a:p>
            <a:r>
              <a:rPr lang="en-US" sz="2800" dirty="0" smtClean="0"/>
              <a:t>Objectives for Session # 3</a:t>
            </a:r>
            <a:br>
              <a:rPr lang="en-US" sz="2800" dirty="0" smtClean="0"/>
            </a:br>
            <a:r>
              <a:rPr lang="en-US" sz="2800" dirty="0" smtClean="0"/>
              <a:t>Learning Communication Skills  So We Are More Effective When We Introduce Shaklee Products and Business Information To Others</a:t>
            </a:r>
            <a:endParaRPr lang="en-US" sz="2800" dirty="0"/>
          </a:p>
        </p:txBody>
      </p:sp>
      <p:sp>
        <p:nvSpPr>
          <p:cNvPr id="3" name="Content Placeholder 2"/>
          <p:cNvSpPr>
            <a:spLocks noGrp="1"/>
          </p:cNvSpPr>
          <p:nvPr>
            <p:ph idx="1"/>
          </p:nvPr>
        </p:nvSpPr>
        <p:spPr>
          <a:xfrm>
            <a:off x="457200" y="2209800"/>
            <a:ext cx="8229600" cy="2438401"/>
          </a:xfrm>
        </p:spPr>
        <p:txBody>
          <a:bodyPr>
            <a:normAutofit/>
          </a:bodyPr>
          <a:lstStyle/>
          <a:p>
            <a:pPr>
              <a:buNone/>
            </a:pPr>
            <a:r>
              <a:rPr lang="en-US" sz="2400" dirty="0" smtClean="0"/>
              <a:t>There are 2 key elements to developing a successful Shaklee business</a:t>
            </a:r>
          </a:p>
          <a:p>
            <a:pPr>
              <a:buNone/>
            </a:pPr>
            <a:r>
              <a:rPr lang="en-US" sz="2400" dirty="0" smtClean="0"/>
              <a:t>1. Learning how to introduce new people to the products to develop a customer base</a:t>
            </a:r>
          </a:p>
          <a:p>
            <a:pPr>
              <a:buNone/>
            </a:pPr>
            <a:r>
              <a:rPr lang="en-US" sz="2400" dirty="0" smtClean="0"/>
              <a:t>2. Learning how to introduce new people to benefits of a Shaklee business to develop a business team.		</a:t>
            </a:r>
            <a:r>
              <a:rPr lang="en-US" sz="2400" dirty="0" err="1" smtClean="0"/>
              <a:t>lisa</a:t>
            </a:r>
            <a:endParaRPr lang="en-US" sz="2400" dirty="0" smtClean="0"/>
          </a:p>
        </p:txBody>
      </p:sp>
      <p:sp>
        <p:nvSpPr>
          <p:cNvPr id="4" name="Rectangle 3"/>
          <p:cNvSpPr/>
          <p:nvPr/>
        </p:nvSpPr>
        <p:spPr>
          <a:xfrm>
            <a:off x="647700" y="4648200"/>
            <a:ext cx="8115300" cy="1754326"/>
          </a:xfrm>
          <a:prstGeom prst="rect">
            <a:avLst/>
          </a:prstGeom>
          <a:ln>
            <a:solidFill>
              <a:schemeClr val="tx1"/>
            </a:solidFill>
          </a:ln>
        </p:spPr>
        <p:txBody>
          <a:bodyPr wrap="square">
            <a:spAutoFit/>
          </a:bodyPr>
          <a:lstStyle/>
          <a:p>
            <a:pPr algn="ctr">
              <a:buNone/>
            </a:pPr>
            <a:r>
              <a:rPr lang="en-US" sz="3600" dirty="0" smtClean="0"/>
              <a:t>The skill needed to achieve both objectives is learning the art of authentic meaningful conversations.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010400" cy="1524000"/>
          </a:xfrm>
          <a:ln>
            <a:solidFill>
              <a:schemeClr val="accent1">
                <a:lumMod val="75000"/>
              </a:schemeClr>
            </a:solidFill>
          </a:ln>
        </p:spPr>
        <p:txBody>
          <a:bodyPr>
            <a:normAutofit fontScale="90000"/>
          </a:bodyPr>
          <a:lstStyle/>
          <a:p>
            <a:r>
              <a:rPr lang="en-US" sz="3600" dirty="0" smtClean="0"/>
              <a:t>Developing a Customer Base Through</a:t>
            </a:r>
            <a:br>
              <a:rPr lang="en-US" sz="3600" dirty="0" smtClean="0"/>
            </a:br>
            <a:r>
              <a:rPr lang="en-US" sz="3600" dirty="0" smtClean="0"/>
              <a:t>Social Media and Play Dates – 	Michelle Parrott</a:t>
            </a:r>
            <a:endParaRPr lang="en-US" sz="3600" dirty="0"/>
          </a:p>
        </p:txBody>
      </p:sp>
      <p:pic>
        <p:nvPicPr>
          <p:cNvPr id="4" name="Content Placeholder 3" descr="Michelle Parrott family 2014.jpg"/>
          <p:cNvPicPr>
            <a:picLocks noGrp="1" noChangeAspect="1"/>
          </p:cNvPicPr>
          <p:nvPr>
            <p:ph idx="1"/>
          </p:nvPr>
        </p:nvPicPr>
        <p:blipFill>
          <a:blip r:embed="rId2" cstate="print"/>
          <a:stretch>
            <a:fillRect/>
          </a:stretch>
        </p:blipFill>
        <p:spPr>
          <a:xfrm>
            <a:off x="2247900" y="1981200"/>
            <a:ext cx="4648200" cy="3718560"/>
          </a:xfrm>
        </p:spPr>
      </p:pic>
      <p:sp>
        <p:nvSpPr>
          <p:cNvPr id="5" name="TextBox 4"/>
          <p:cNvSpPr txBox="1"/>
          <p:nvPr/>
        </p:nvSpPr>
        <p:spPr>
          <a:xfrm>
            <a:off x="762000" y="5715000"/>
            <a:ext cx="8077200" cy="830997"/>
          </a:xfrm>
          <a:prstGeom prst="rect">
            <a:avLst/>
          </a:prstGeom>
          <a:noFill/>
        </p:spPr>
        <p:txBody>
          <a:bodyPr wrap="square" rtlCol="0">
            <a:spAutoFit/>
          </a:bodyPr>
          <a:lstStyle/>
          <a:p>
            <a:r>
              <a:rPr lang="en-US" sz="2400" dirty="0" smtClean="0"/>
              <a:t>So Let’s meet Michelle Parrott, New Director who is now aiming for Coordinator by November so she can qualify for Maui!!</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7750" y="6019800"/>
            <a:ext cx="7048500" cy="566739"/>
          </a:xfrm>
          <a:ln>
            <a:solidFill>
              <a:schemeClr val="accent3">
                <a:lumMod val="50000"/>
              </a:schemeClr>
            </a:solidFill>
          </a:ln>
        </p:spPr>
        <p:txBody>
          <a:bodyPr>
            <a:normAutofit fontScale="90000"/>
          </a:bodyPr>
          <a:lstStyle/>
          <a:p>
            <a:r>
              <a:rPr lang="en-US" sz="3600" dirty="0" smtClean="0"/>
              <a:t>July Free Product – </a:t>
            </a:r>
            <a:r>
              <a:rPr lang="en-US" sz="3600" dirty="0" err="1" smtClean="0"/>
              <a:t>Carotomax</a:t>
            </a:r>
            <a:r>
              <a:rPr lang="en-US" sz="3600" dirty="0" smtClean="0"/>
              <a:t>      </a:t>
            </a:r>
            <a:r>
              <a:rPr lang="en-US" b="0" dirty="0" err="1" smtClean="0"/>
              <a:t>hannah</a:t>
            </a:r>
            <a:endParaRPr lang="en-US" b="0" dirty="0"/>
          </a:p>
        </p:txBody>
      </p:sp>
      <p:sp>
        <p:nvSpPr>
          <p:cNvPr id="5" name="Title 1"/>
          <p:cNvSpPr txBox="1">
            <a:spLocks/>
          </p:cNvSpPr>
          <p:nvPr/>
        </p:nvSpPr>
        <p:spPr bwMode="auto">
          <a:xfrm>
            <a:off x="381000" y="228600"/>
            <a:ext cx="7315200" cy="1219200"/>
          </a:xfrm>
          <a:prstGeom prst="rect">
            <a:avLst/>
          </a:prstGeom>
          <a:noFill/>
          <a:ln>
            <a:solidFill>
              <a:schemeClr val="accent3">
                <a:lumMod val="50000"/>
              </a:schemeClr>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kern="0" dirty="0" smtClean="0"/>
              <a:t> Free Product for New Members with Minimum 50PV Join Order</a:t>
            </a:r>
          </a:p>
        </p:txBody>
      </p:sp>
      <p:pic>
        <p:nvPicPr>
          <p:cNvPr id="22530" name="Picture 2" descr="https://swansonhealthcenter.com/wp-content/uploads/2013/12/Carotomax-30-capsules-.jpg"/>
          <p:cNvPicPr>
            <a:picLocks noChangeAspect="1" noChangeArrowheads="1"/>
          </p:cNvPicPr>
          <p:nvPr/>
        </p:nvPicPr>
        <p:blipFill>
          <a:blip r:embed="rId3" cstate="print"/>
          <a:srcRect/>
          <a:stretch>
            <a:fillRect/>
          </a:stretch>
        </p:blipFill>
        <p:spPr bwMode="auto">
          <a:xfrm>
            <a:off x="0" y="2049294"/>
            <a:ext cx="3200400" cy="3132306"/>
          </a:xfrm>
          <a:prstGeom prst="rect">
            <a:avLst/>
          </a:prstGeom>
          <a:noFill/>
        </p:spPr>
      </p:pic>
      <p:sp>
        <p:nvSpPr>
          <p:cNvPr id="6" name="Rectangle 5"/>
          <p:cNvSpPr/>
          <p:nvPr/>
        </p:nvSpPr>
        <p:spPr>
          <a:xfrm>
            <a:off x="2895600" y="1600200"/>
            <a:ext cx="6248400" cy="4247317"/>
          </a:xfrm>
          <a:prstGeom prst="rect">
            <a:avLst/>
          </a:prstGeom>
        </p:spPr>
        <p:txBody>
          <a:bodyPr wrap="square">
            <a:spAutoFit/>
          </a:bodyPr>
          <a:lstStyle/>
          <a:p>
            <a:r>
              <a:rPr lang="en-US" dirty="0" smtClean="0"/>
              <a:t>Revolutionary antioxidant protection from nature</a:t>
            </a:r>
            <a:br>
              <a:rPr lang="en-US" dirty="0" smtClean="0"/>
            </a:br>
            <a:r>
              <a:rPr lang="en-US" dirty="0" smtClean="0"/>
              <a:t/>
            </a:r>
            <a:br>
              <a:rPr lang="en-US" dirty="0" smtClean="0"/>
            </a:br>
            <a:r>
              <a:rPr lang="en-US" dirty="0" smtClean="0"/>
              <a:t>Antioxidants primarily in fruits and vegetables</a:t>
            </a:r>
            <a:br>
              <a:rPr lang="en-US" dirty="0" smtClean="0"/>
            </a:br>
            <a:r>
              <a:rPr lang="en-US" dirty="0" smtClean="0"/>
              <a:t/>
            </a:r>
            <a:br>
              <a:rPr lang="en-US" dirty="0" smtClean="0"/>
            </a:br>
            <a:r>
              <a:rPr lang="en-US" dirty="0" smtClean="0"/>
              <a:t>Less than 25% eat 5 to 9 servings of them daily</a:t>
            </a:r>
            <a:br>
              <a:rPr lang="en-US" dirty="0" smtClean="0"/>
            </a:br>
            <a:r>
              <a:rPr lang="en-US" dirty="0" smtClean="0"/>
              <a:t/>
            </a:r>
            <a:br>
              <a:rPr lang="en-US" dirty="0" smtClean="0"/>
            </a:br>
            <a:r>
              <a:rPr lang="en-US" dirty="0" smtClean="0"/>
              <a:t>Protection from DNA damage by free radicals</a:t>
            </a:r>
            <a:br>
              <a:rPr lang="en-US" dirty="0" smtClean="0"/>
            </a:br>
            <a:r>
              <a:rPr lang="en-US" dirty="0" smtClean="0"/>
              <a:t/>
            </a:r>
            <a:br>
              <a:rPr lang="en-US" dirty="0" smtClean="0"/>
            </a:br>
            <a:r>
              <a:rPr lang="en-US" dirty="0" err="1" smtClean="0"/>
              <a:t>Carotomax</a:t>
            </a:r>
            <a:r>
              <a:rPr lang="en-US" dirty="0" smtClean="0"/>
              <a:t> provides 6 of most beneficial </a:t>
            </a:r>
            <a:r>
              <a:rPr lang="en-US" dirty="0" err="1" smtClean="0"/>
              <a:t>carotenoids</a:t>
            </a:r>
            <a:r>
              <a:rPr lang="en-US" dirty="0" smtClean="0"/>
              <a:t> </a:t>
            </a:r>
            <a:br>
              <a:rPr lang="en-US" dirty="0" smtClean="0"/>
            </a:br>
            <a:r>
              <a:rPr lang="en-US" dirty="0" smtClean="0"/>
              <a:t>including </a:t>
            </a:r>
            <a:r>
              <a:rPr lang="en-US" dirty="0" err="1" smtClean="0"/>
              <a:t>lutein</a:t>
            </a:r>
            <a:r>
              <a:rPr lang="en-US" dirty="0" smtClean="0"/>
              <a:t>, </a:t>
            </a:r>
            <a:r>
              <a:rPr lang="en-US" dirty="0" err="1" smtClean="0"/>
              <a:t>lycopene</a:t>
            </a:r>
            <a:r>
              <a:rPr lang="en-US" dirty="0" smtClean="0"/>
              <a:t>, and beta carotene</a:t>
            </a:r>
            <a:br>
              <a:rPr lang="en-US" dirty="0" smtClean="0"/>
            </a:br>
            <a:r>
              <a:rPr lang="en-US" dirty="0" smtClean="0"/>
              <a:t/>
            </a:r>
            <a:br>
              <a:rPr lang="en-US" dirty="0" smtClean="0"/>
            </a:br>
            <a:r>
              <a:rPr lang="en-US" sz="2400" dirty="0" smtClean="0"/>
              <a:t>Promotes health of eyes, heart, skin, lungs, </a:t>
            </a:r>
            <a:br>
              <a:rPr lang="en-US" sz="2400" dirty="0" smtClean="0"/>
            </a:br>
            <a:r>
              <a:rPr lang="en-US" sz="2400" dirty="0" smtClean="0"/>
              <a:t>prostate, cervix, and support a strong immune system 				</a:t>
            </a:r>
            <a:endParaRPr lang="en-US" dirty="0"/>
          </a:p>
        </p:txBody>
      </p:sp>
    </p:spTree>
    <p:extLst>
      <p:ext uri="{BB962C8B-B14F-4D97-AF65-F5344CB8AC3E}">
        <p14:creationId xmlns="" xmlns:p14="http://schemas.microsoft.com/office/powerpoint/2010/main" val="2313426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inviting-connecting.png"/>
          <p:cNvPicPr>
            <a:picLocks noChangeAspect="1"/>
          </p:cNvPicPr>
          <p:nvPr/>
        </p:nvPicPr>
        <p:blipFill>
          <a:blip r:embed="rId2" cstate="print"/>
          <a:stretch>
            <a:fillRect/>
          </a:stretch>
        </p:blipFill>
        <p:spPr>
          <a:xfrm>
            <a:off x="304801" y="1"/>
            <a:ext cx="4267199" cy="3124200"/>
          </a:xfrm>
          <a:prstGeom prst="rect">
            <a:avLst/>
          </a:prstGeom>
        </p:spPr>
      </p:pic>
      <p:pic>
        <p:nvPicPr>
          <p:cNvPr id="36" name="Picture Placeholder 35" descr="IMG_2519.jpg"/>
          <p:cNvPicPr>
            <a:picLocks noGrp="1" noChangeAspect="1"/>
          </p:cNvPicPr>
          <p:nvPr>
            <p:ph type="pic" idx="4294967295"/>
          </p:nvPr>
        </p:nvPicPr>
        <p:blipFill>
          <a:blip r:embed="rId3" cstate="print"/>
          <a:srcRect l="-20811" r="-20811"/>
          <a:stretch>
            <a:fillRect/>
          </a:stretch>
        </p:blipFill>
        <p:spPr>
          <a:xfrm>
            <a:off x="6477000" y="1199837"/>
            <a:ext cx="2896023" cy="3067365"/>
          </a:xfrm>
        </p:spPr>
      </p:pic>
      <p:sp>
        <p:nvSpPr>
          <p:cNvPr id="2" name="Title 1"/>
          <p:cNvSpPr>
            <a:spLocks noGrp="1"/>
          </p:cNvSpPr>
          <p:nvPr>
            <p:ph type="ctrTitle"/>
          </p:nvPr>
        </p:nvSpPr>
        <p:spPr>
          <a:xfrm>
            <a:off x="381000" y="3200400"/>
            <a:ext cx="6172200" cy="685800"/>
          </a:xfrm>
        </p:spPr>
        <p:txBody>
          <a:bodyPr>
            <a:normAutofit fontScale="90000"/>
          </a:bodyPr>
          <a:lstStyle/>
          <a:p>
            <a:r>
              <a:rPr lang="en-US" dirty="0" smtClean="0"/>
              <a:t>Michelle Parrott, Director</a:t>
            </a:r>
            <a:endParaRPr lang="en-US" dirty="0"/>
          </a:p>
        </p:txBody>
      </p:sp>
      <p:sp>
        <p:nvSpPr>
          <p:cNvPr id="3" name="Subtitle 2"/>
          <p:cNvSpPr>
            <a:spLocks noGrp="1"/>
          </p:cNvSpPr>
          <p:nvPr>
            <p:ph type="subTitle" idx="1"/>
          </p:nvPr>
        </p:nvSpPr>
        <p:spPr>
          <a:xfrm>
            <a:off x="416270" y="3810000"/>
            <a:ext cx="8311460" cy="2667000"/>
          </a:xfrm>
        </p:spPr>
        <p:txBody>
          <a:bodyPr>
            <a:normAutofit fontScale="85000" lnSpcReduction="10000"/>
          </a:bodyPr>
          <a:lstStyle/>
          <a:p>
            <a:endParaRPr lang="en-US" dirty="0" smtClean="0">
              <a:solidFill>
                <a:schemeClr val="tx1"/>
              </a:solidFill>
            </a:endParaRPr>
          </a:p>
          <a:p>
            <a:r>
              <a:rPr lang="en-US" dirty="0" smtClean="0">
                <a:solidFill>
                  <a:schemeClr val="tx1"/>
                </a:solidFill>
              </a:rPr>
              <a:t>Living on military base in England, using Social Media</a:t>
            </a:r>
          </a:p>
          <a:p>
            <a:r>
              <a:rPr lang="en-US" dirty="0" smtClean="0">
                <a:solidFill>
                  <a:schemeClr val="tx1"/>
                </a:solidFill>
              </a:rPr>
              <a:t>platforms &amp; play dates to grow my business. </a:t>
            </a:r>
          </a:p>
          <a:p>
            <a:r>
              <a:rPr lang="en-US" dirty="0" smtClean="0">
                <a:solidFill>
                  <a:schemeClr val="tx1"/>
                </a:solidFill>
              </a:rPr>
              <a:t>I’m a Mother of 4, in 4 years! Life is pretty crazy but the Shaklee business has a way of making “work” be fun! </a:t>
            </a:r>
          </a:p>
          <a:p>
            <a:r>
              <a:rPr lang="en-US" dirty="0" smtClean="0">
                <a:solidFill>
                  <a:schemeClr val="tx1"/>
                </a:solidFill>
              </a:rPr>
              <a:t>My next business goal: MAUI, HAWAII!!!!! </a:t>
            </a:r>
            <a:endParaRPr lang="en-US" dirty="0">
              <a:solidFill>
                <a:schemeClr val="tx1"/>
              </a:solidFill>
            </a:endParaRPr>
          </a:p>
        </p:txBody>
      </p:sp>
      <p:pic>
        <p:nvPicPr>
          <p:cNvPr id="9" name="Picture Placeholder 8" descr="2015dreamtrip.jpg"/>
          <p:cNvPicPr>
            <a:picLocks noGrp="1" noChangeAspect="1"/>
          </p:cNvPicPr>
          <p:nvPr>
            <p:ph sz="quarter" idx="4294967295"/>
          </p:nvPr>
        </p:nvPicPr>
        <p:blipFill>
          <a:blip r:embed="rId4" cstate="print"/>
          <a:srcRect t="-34164" b="-34164"/>
          <a:stretch>
            <a:fillRect/>
          </a:stretch>
        </p:blipFill>
        <p:spPr>
          <a:xfrm>
            <a:off x="4572000" y="-609600"/>
            <a:ext cx="3657600" cy="3188582"/>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cdn2-b.examiner.com/sites/default/files/styles/image_content_width/hash/48/0f/480f7045551c3e34409937cd77ab6843.jpg?itok=1XnSHMn7"/>
          <p:cNvPicPr>
            <a:picLocks noChangeAspect="1" noChangeArrowheads="1"/>
          </p:cNvPicPr>
          <p:nvPr/>
        </p:nvPicPr>
        <p:blipFill>
          <a:blip r:embed="rId2" cstate="print"/>
          <a:srcRect/>
          <a:stretch>
            <a:fillRect/>
          </a:stretch>
        </p:blipFill>
        <p:spPr bwMode="auto">
          <a:xfrm>
            <a:off x="4876800" y="1219200"/>
            <a:ext cx="4038600" cy="3352800"/>
          </a:xfrm>
          <a:prstGeom prst="rect">
            <a:avLst/>
          </a:prstGeom>
          <a:noFill/>
        </p:spPr>
      </p:pic>
      <p:sp>
        <p:nvSpPr>
          <p:cNvPr id="2" name="Title 1"/>
          <p:cNvSpPr>
            <a:spLocks noGrp="1"/>
          </p:cNvSpPr>
          <p:nvPr>
            <p:ph type="title"/>
          </p:nvPr>
        </p:nvSpPr>
        <p:spPr>
          <a:xfrm>
            <a:off x="457200" y="274638"/>
            <a:ext cx="6172200" cy="715962"/>
          </a:xfrm>
          <a:ln>
            <a:solidFill>
              <a:srgbClr val="BF0798"/>
            </a:solidFill>
          </a:ln>
        </p:spPr>
        <p:txBody>
          <a:bodyPr>
            <a:normAutofit/>
          </a:bodyPr>
          <a:lstStyle/>
          <a:p>
            <a:r>
              <a:rPr lang="en-US" sz="4000" dirty="0" smtClean="0"/>
              <a:t>INVITING &amp; CONNECTING</a:t>
            </a:r>
            <a:endParaRPr lang="en-US" sz="4000" dirty="0"/>
          </a:p>
        </p:txBody>
      </p:sp>
      <p:sp>
        <p:nvSpPr>
          <p:cNvPr id="3" name="Content Placeholder 2"/>
          <p:cNvSpPr>
            <a:spLocks noGrp="1"/>
          </p:cNvSpPr>
          <p:nvPr>
            <p:ph sz="quarter" idx="2"/>
          </p:nvPr>
        </p:nvSpPr>
        <p:spPr>
          <a:xfrm>
            <a:off x="457200" y="2286001"/>
            <a:ext cx="4040188" cy="3840162"/>
          </a:xfrm>
        </p:spPr>
        <p:txBody>
          <a:bodyPr/>
          <a:lstStyle/>
          <a:p>
            <a:pPr>
              <a:buNone/>
            </a:pPr>
            <a:r>
              <a:rPr lang="en-US" dirty="0" smtClean="0"/>
              <a:t>Using Social Media platforms like </a:t>
            </a:r>
            <a:r>
              <a:rPr lang="en-US" dirty="0" err="1" smtClean="0"/>
              <a:t>Facebook</a:t>
            </a:r>
            <a:r>
              <a:rPr lang="en-US" dirty="0" smtClean="0"/>
              <a:t> &amp; </a:t>
            </a:r>
            <a:r>
              <a:rPr lang="en-US" dirty="0" err="1" smtClean="0"/>
              <a:t>Instagram</a:t>
            </a:r>
            <a:r>
              <a:rPr lang="en-US" dirty="0" smtClean="0"/>
              <a:t> have helped my business grow while being far from friends and family stateside. </a:t>
            </a:r>
          </a:p>
        </p:txBody>
      </p:sp>
      <p:sp>
        <p:nvSpPr>
          <p:cNvPr id="4" name="Content Placeholder 3"/>
          <p:cNvSpPr>
            <a:spLocks noGrp="1"/>
          </p:cNvSpPr>
          <p:nvPr>
            <p:ph sz="quarter" idx="4"/>
          </p:nvPr>
        </p:nvSpPr>
        <p:spPr>
          <a:xfrm>
            <a:off x="5102225" y="3886200"/>
            <a:ext cx="4041775" cy="2697163"/>
          </a:xfrm>
        </p:spPr>
        <p:txBody>
          <a:bodyPr/>
          <a:lstStyle/>
          <a:p>
            <a:r>
              <a:rPr lang="en-US" dirty="0" smtClean="0"/>
              <a:t>Play dates have been a great way for me to connect with other Moms in the area. </a:t>
            </a:r>
          </a:p>
          <a:p>
            <a:r>
              <a:rPr lang="en-US" dirty="0" smtClean="0"/>
              <a:t>This is never a designated “Shaklee” meeting!  </a:t>
            </a:r>
            <a:endParaRPr lang="en-US" dirty="0"/>
          </a:p>
        </p:txBody>
      </p:sp>
      <p:sp>
        <p:nvSpPr>
          <p:cNvPr id="5" name="Text Placeholder 4"/>
          <p:cNvSpPr>
            <a:spLocks noGrp="1"/>
          </p:cNvSpPr>
          <p:nvPr>
            <p:ph type="body" sz="quarter" idx="1"/>
          </p:nvPr>
        </p:nvSpPr>
        <p:spPr>
          <a:xfrm>
            <a:off x="457200" y="1535113"/>
            <a:ext cx="2743200" cy="639762"/>
          </a:xfrm>
        </p:spPr>
        <p:txBody>
          <a:bodyPr>
            <a:normAutofit/>
          </a:bodyPr>
          <a:lstStyle/>
          <a:p>
            <a:r>
              <a:rPr lang="en-US" sz="3200" dirty="0" smtClean="0"/>
              <a:t>SOCIAL MEDIA</a:t>
            </a:r>
            <a:endParaRPr lang="en-US" sz="3200" dirty="0"/>
          </a:p>
        </p:txBody>
      </p:sp>
      <p:sp>
        <p:nvSpPr>
          <p:cNvPr id="6" name="Text Placeholder 5"/>
          <p:cNvSpPr>
            <a:spLocks noGrp="1"/>
          </p:cNvSpPr>
          <p:nvPr>
            <p:ph type="body" sz="quarter" idx="3"/>
          </p:nvPr>
        </p:nvSpPr>
        <p:spPr>
          <a:xfrm>
            <a:off x="5102225" y="1371600"/>
            <a:ext cx="4041775" cy="639762"/>
          </a:xfrm>
        </p:spPr>
        <p:txBody>
          <a:bodyPr>
            <a:normAutofit/>
          </a:bodyPr>
          <a:lstStyle/>
          <a:p>
            <a:r>
              <a:rPr lang="en-US" sz="3200" dirty="0" smtClean="0"/>
              <a:t>PLAY DATES</a:t>
            </a:r>
            <a:endParaRPr lang="en-US" sz="3200" dirty="0"/>
          </a:p>
        </p:txBody>
      </p:sp>
      <p:pic>
        <p:nvPicPr>
          <p:cNvPr id="35844" name="Picture 4" descr="http://pimpmybrandname.com/wp-content/uploads/2013/05/how-business-use-social-media.1.jpg"/>
          <p:cNvPicPr>
            <a:picLocks noChangeAspect="1" noChangeArrowheads="1"/>
          </p:cNvPicPr>
          <p:nvPr/>
        </p:nvPicPr>
        <p:blipFill>
          <a:blip r:embed="rId3" cstate="print"/>
          <a:srcRect/>
          <a:stretch>
            <a:fillRect/>
          </a:stretch>
        </p:blipFill>
        <p:spPr bwMode="auto">
          <a:xfrm>
            <a:off x="457200" y="4343400"/>
            <a:ext cx="3810000" cy="21939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4"/>
                                        </p:tgtEl>
                                        <p:attrNameLst>
                                          <p:attrName>style.visibility</p:attrName>
                                        </p:attrNameLst>
                                      </p:cBhvr>
                                      <p:to>
                                        <p:strVal val="visible"/>
                                      </p:to>
                                    </p:set>
                                    <p:anim calcmode="lin" valueType="num">
                                      <p:cBhvr additive="base">
                                        <p:cTn id="19" dur="500" fill="hold"/>
                                        <p:tgtEl>
                                          <p:spTgt spid="35844"/>
                                        </p:tgtEl>
                                        <p:attrNameLst>
                                          <p:attrName>ppt_x</p:attrName>
                                        </p:attrNameLst>
                                      </p:cBhvr>
                                      <p:tavLst>
                                        <p:tav tm="0">
                                          <p:val>
                                            <p:strVal val="#ppt_x"/>
                                          </p:val>
                                        </p:tav>
                                        <p:tav tm="100000">
                                          <p:val>
                                            <p:strVal val="#ppt_x"/>
                                          </p:val>
                                        </p:tav>
                                      </p:tavLst>
                                    </p:anim>
                                    <p:anim calcmode="lin" valueType="num">
                                      <p:cBhvr additive="base">
                                        <p:cTn id="20"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842"/>
                                        </p:tgtEl>
                                        <p:attrNameLst>
                                          <p:attrName>style.visibility</p:attrName>
                                        </p:attrNameLst>
                                      </p:cBhvr>
                                      <p:to>
                                        <p:strVal val="visible"/>
                                      </p:to>
                                    </p:set>
                                    <p:anim calcmode="lin" valueType="num">
                                      <p:cBhvr additive="base">
                                        <p:cTn id="31" dur="500" fill="hold"/>
                                        <p:tgtEl>
                                          <p:spTgt spid="35842"/>
                                        </p:tgtEl>
                                        <p:attrNameLst>
                                          <p:attrName>ppt_x</p:attrName>
                                        </p:attrNameLst>
                                      </p:cBhvr>
                                      <p:tavLst>
                                        <p:tav tm="0">
                                          <p:val>
                                            <p:strVal val="#ppt_x"/>
                                          </p:val>
                                        </p:tav>
                                        <p:tav tm="100000">
                                          <p:val>
                                            <p:strVal val="#ppt_x"/>
                                          </p:val>
                                        </p:tav>
                                      </p:tavLst>
                                    </p:anim>
                                    <p:anim calcmode="lin" valueType="num">
                                      <p:cBhvr additive="base">
                                        <p:cTn id="32" dur="500" fill="hold"/>
                                        <p:tgtEl>
                                          <p:spTgt spid="358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1" end="1"/>
                                            </p:txEl>
                                          </p:spTgt>
                                        </p:tgtEl>
                                        <p:attrNameLst>
                                          <p:attrName>style.visibility</p:attrName>
                                        </p:attrNameLst>
                                      </p:cBhvr>
                                      <p:to>
                                        <p:strVal val="visible"/>
                                      </p:to>
                                    </p:set>
                                    <p:anim calcmode="lin" valueType="num">
                                      <p:cBhvr additive="base">
                                        <p:cTn id="4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MG_4085.jpg"/>
          <p:cNvPicPr>
            <a:picLocks noGrp="1" noChangeAspect="1"/>
          </p:cNvPicPr>
          <p:nvPr>
            <p:ph sz="quarter" idx="2"/>
          </p:nvPr>
        </p:nvPicPr>
        <p:blipFill>
          <a:blip r:embed="rId2" cstate="print"/>
          <a:srcRect t="-12500" b="-12500"/>
          <a:stretch>
            <a:fillRect/>
          </a:stretch>
        </p:blipFill>
        <p:spPr>
          <a:xfrm>
            <a:off x="7420000" y="4703000"/>
            <a:ext cx="1724000" cy="2155000"/>
          </a:xfrm>
        </p:spPr>
      </p:pic>
      <p:sp>
        <p:nvSpPr>
          <p:cNvPr id="2" name="Title 1"/>
          <p:cNvSpPr>
            <a:spLocks noGrp="1"/>
          </p:cNvSpPr>
          <p:nvPr>
            <p:ph type="title"/>
          </p:nvPr>
        </p:nvSpPr>
        <p:spPr>
          <a:xfrm>
            <a:off x="457200" y="228599"/>
            <a:ext cx="4114800" cy="762001"/>
          </a:xfrm>
          <a:ln>
            <a:solidFill>
              <a:schemeClr val="tx1">
                <a:lumMod val="75000"/>
                <a:lumOff val="25000"/>
              </a:schemeClr>
            </a:solidFill>
          </a:ln>
        </p:spPr>
        <p:txBody>
          <a:bodyPr>
            <a:normAutofit/>
          </a:bodyPr>
          <a:lstStyle/>
          <a:p>
            <a:r>
              <a:rPr lang="en-US" sz="3600" dirty="0" smtClean="0"/>
              <a:t>Using Social Media</a:t>
            </a:r>
            <a:endParaRPr lang="en-US" sz="3600" dirty="0"/>
          </a:p>
        </p:txBody>
      </p:sp>
      <p:pic>
        <p:nvPicPr>
          <p:cNvPr id="6" name="Content Placeholder 5" descr="IMG_2762.JPG"/>
          <p:cNvPicPr>
            <a:picLocks noGrp="1" noChangeAspect="1"/>
          </p:cNvPicPr>
          <p:nvPr>
            <p:ph sz="quarter" idx="1"/>
          </p:nvPr>
        </p:nvPicPr>
        <p:blipFill>
          <a:blip r:embed="rId3" cstate="print"/>
          <a:srcRect t="-12500" b="-12500"/>
          <a:stretch>
            <a:fillRect/>
          </a:stretch>
        </p:blipFill>
        <p:spPr>
          <a:xfrm>
            <a:off x="5029200" y="-381000"/>
            <a:ext cx="4114800" cy="4419600"/>
          </a:xfrm>
        </p:spPr>
      </p:pic>
      <p:pic>
        <p:nvPicPr>
          <p:cNvPr id="7" name="Picture 6" descr="IMG_3912.jpg"/>
          <p:cNvPicPr>
            <a:picLocks noChangeAspect="1"/>
          </p:cNvPicPr>
          <p:nvPr/>
        </p:nvPicPr>
        <p:blipFill>
          <a:blip r:embed="rId4" cstate="print"/>
          <a:stretch>
            <a:fillRect/>
          </a:stretch>
        </p:blipFill>
        <p:spPr>
          <a:xfrm>
            <a:off x="5943600" y="3429000"/>
            <a:ext cx="1890427" cy="2520569"/>
          </a:xfrm>
          <a:prstGeom prst="rect">
            <a:avLst/>
          </a:prstGeom>
          <a:ln>
            <a:solidFill>
              <a:schemeClr val="tx1"/>
            </a:solidFill>
          </a:ln>
        </p:spPr>
      </p:pic>
      <p:sp>
        <p:nvSpPr>
          <p:cNvPr id="10" name="TextBox 9"/>
          <p:cNvSpPr txBox="1"/>
          <p:nvPr/>
        </p:nvSpPr>
        <p:spPr>
          <a:xfrm>
            <a:off x="208204" y="1072293"/>
            <a:ext cx="4361000" cy="1631216"/>
          </a:xfrm>
          <a:prstGeom prst="rect">
            <a:avLst/>
          </a:prstGeom>
          <a:noFill/>
          <a:ln>
            <a:solidFill>
              <a:schemeClr val="tx1"/>
            </a:solidFill>
          </a:ln>
        </p:spPr>
        <p:txBody>
          <a:bodyPr wrap="square" rtlCol="0">
            <a:spAutoFit/>
          </a:bodyPr>
          <a:lstStyle/>
          <a:p>
            <a:pPr>
              <a:buFont typeface="Wingdings" charset="2"/>
              <a:buChar char="v"/>
            </a:pPr>
            <a:r>
              <a:rPr lang="en-US" sz="2800" dirty="0" smtClean="0">
                <a:solidFill>
                  <a:schemeClr val="accent1"/>
                </a:solidFill>
                <a:latin typeface="American Typewriter Condensed Light"/>
              </a:rPr>
              <a:t> </a:t>
            </a:r>
            <a:r>
              <a:rPr lang="en-US" sz="2400" dirty="0" smtClean="0">
                <a:latin typeface="American Typewriter Condensed Light"/>
              </a:rPr>
              <a:t>Be authentic</a:t>
            </a:r>
          </a:p>
          <a:p>
            <a:pPr>
              <a:buFont typeface="Wingdings" charset="2"/>
              <a:buChar char="v"/>
            </a:pPr>
            <a:r>
              <a:rPr lang="en-US" sz="2400" dirty="0" smtClean="0">
                <a:latin typeface="American Typewriter Condensed Light"/>
              </a:rPr>
              <a:t> Show using the products</a:t>
            </a:r>
          </a:p>
          <a:p>
            <a:pPr>
              <a:buFont typeface="Wingdings" charset="2"/>
              <a:buChar char="v"/>
            </a:pPr>
            <a:r>
              <a:rPr lang="en-US" sz="2400" dirty="0" smtClean="0">
                <a:latin typeface="American Typewriter Condensed Light"/>
              </a:rPr>
              <a:t> Share during peak times </a:t>
            </a:r>
          </a:p>
          <a:p>
            <a:pPr>
              <a:buFont typeface="Wingdings" charset="2"/>
              <a:buChar char="v"/>
            </a:pPr>
            <a:r>
              <a:rPr lang="en-US" sz="2400" dirty="0" smtClean="0">
                <a:latin typeface="American Typewriter Condensed Light"/>
              </a:rPr>
              <a:t> Be natural &amp; not “sale-</a:t>
            </a:r>
            <a:r>
              <a:rPr lang="en-US" sz="2400" dirty="0" err="1" smtClean="0">
                <a:latin typeface="American Typewriter Condensed Light"/>
              </a:rPr>
              <a:t>sie</a:t>
            </a:r>
            <a:r>
              <a:rPr lang="en-US" sz="2400" dirty="0" smtClean="0">
                <a:latin typeface="American Typewriter Condensed Light"/>
              </a:rPr>
              <a:t>”</a:t>
            </a:r>
            <a:endParaRPr lang="en-US" dirty="0"/>
          </a:p>
        </p:txBody>
      </p:sp>
      <p:sp>
        <p:nvSpPr>
          <p:cNvPr id="11" name="TextBox 10"/>
          <p:cNvSpPr txBox="1"/>
          <p:nvPr/>
        </p:nvSpPr>
        <p:spPr>
          <a:xfrm>
            <a:off x="366308" y="3429000"/>
            <a:ext cx="5348692" cy="3139321"/>
          </a:xfrm>
          <a:prstGeom prst="rect">
            <a:avLst/>
          </a:prstGeom>
          <a:noFill/>
          <a:ln>
            <a:solidFill>
              <a:schemeClr val="tx1"/>
            </a:solidFill>
          </a:ln>
        </p:spPr>
        <p:txBody>
          <a:bodyPr wrap="square" rtlCol="0">
            <a:spAutoFit/>
          </a:bodyPr>
          <a:lstStyle/>
          <a:p>
            <a:r>
              <a:rPr lang="en-US" sz="2000" dirty="0" smtClean="0">
                <a:latin typeface="American Typewriter Condensed Light"/>
              </a:rPr>
              <a:t>Create a ‘closed’ group for your current and potential customers. </a:t>
            </a:r>
          </a:p>
          <a:p>
            <a:r>
              <a:rPr lang="en-US" sz="2000" dirty="0" smtClean="0">
                <a:latin typeface="American Typewriter Condensed Light"/>
              </a:rPr>
              <a:t>In these groups you are able to upload files &amp; documents to keep your customers informed. </a:t>
            </a:r>
          </a:p>
          <a:p>
            <a:r>
              <a:rPr lang="en-US" sz="2000" dirty="0" smtClean="0">
                <a:latin typeface="American Typewriter Condensed Light"/>
              </a:rPr>
              <a:t>Think: newsletters, health documents, webinar links</a:t>
            </a:r>
          </a:p>
          <a:p>
            <a:r>
              <a:rPr lang="en-US" sz="2000" dirty="0" smtClean="0">
                <a:latin typeface="American Typewriter Condensed Light"/>
              </a:rPr>
              <a:t>This is also a great place for customers to share their questions &amp; testimonies so that others are able to see products </a:t>
            </a:r>
            <a:r>
              <a:rPr lang="en-US" dirty="0" smtClean="0">
                <a:latin typeface="American Typewriter Condensed Light"/>
              </a:rPr>
              <a:t>other people use.</a:t>
            </a:r>
          </a:p>
        </p:txBody>
      </p:sp>
      <p:sp>
        <p:nvSpPr>
          <p:cNvPr id="12" name="TextBox 11"/>
          <p:cNvSpPr txBox="1"/>
          <p:nvPr/>
        </p:nvSpPr>
        <p:spPr>
          <a:xfrm>
            <a:off x="457200" y="2743200"/>
            <a:ext cx="4360998" cy="461665"/>
          </a:xfrm>
          <a:prstGeom prst="rect">
            <a:avLst/>
          </a:prstGeom>
          <a:noFill/>
        </p:spPr>
        <p:txBody>
          <a:bodyPr wrap="square" rtlCol="0">
            <a:spAutoFit/>
          </a:bodyPr>
          <a:lstStyle/>
          <a:p>
            <a:r>
              <a:rPr lang="en-US" sz="2400" dirty="0" smtClean="0"/>
              <a:t>UTILIZING FACEBOOK GROUPS:</a:t>
            </a: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620676"/>
          </a:xfrm>
          <a:ln>
            <a:solidFill>
              <a:schemeClr val="tx1"/>
            </a:solidFill>
          </a:ln>
        </p:spPr>
        <p:txBody>
          <a:bodyPr>
            <a:noAutofit/>
          </a:bodyPr>
          <a:lstStyle/>
          <a:p>
            <a:r>
              <a:rPr lang="en-US" sz="3600" dirty="0" smtClean="0"/>
              <a:t>Using Play Dates</a:t>
            </a:r>
            <a:endParaRPr lang="en-US" sz="3600" dirty="0"/>
          </a:p>
        </p:txBody>
      </p:sp>
      <p:sp>
        <p:nvSpPr>
          <p:cNvPr id="3" name="Content Placeholder 2"/>
          <p:cNvSpPr>
            <a:spLocks noGrp="1"/>
          </p:cNvSpPr>
          <p:nvPr>
            <p:ph sz="quarter" idx="1"/>
          </p:nvPr>
        </p:nvSpPr>
        <p:spPr>
          <a:xfrm>
            <a:off x="171182" y="1066800"/>
            <a:ext cx="4858018" cy="5426102"/>
          </a:xfrm>
        </p:spPr>
        <p:txBody>
          <a:bodyPr>
            <a:normAutofit fontScale="77500" lnSpcReduction="20000"/>
          </a:bodyPr>
          <a:lstStyle/>
          <a:p>
            <a:r>
              <a:rPr lang="en-US" dirty="0" smtClean="0"/>
              <a:t>Have Shaklee products in plain site.</a:t>
            </a:r>
          </a:p>
          <a:p>
            <a:pPr lvl="1"/>
            <a:r>
              <a:rPr lang="en-US" dirty="0" smtClean="0"/>
              <a:t>Cleaning products displayed on counter.</a:t>
            </a:r>
          </a:p>
          <a:p>
            <a:pPr lvl="1"/>
            <a:r>
              <a:rPr lang="en-US" dirty="0" smtClean="0"/>
              <a:t>Vitamins/Supplements on counter</a:t>
            </a:r>
          </a:p>
          <a:p>
            <a:pPr lvl="1"/>
            <a:r>
              <a:rPr lang="en-US" dirty="0" smtClean="0"/>
              <a:t>Dream Board visible </a:t>
            </a:r>
          </a:p>
          <a:p>
            <a:pPr lvl="1">
              <a:buNone/>
            </a:pPr>
            <a:endParaRPr lang="en-US" sz="1300" dirty="0" smtClean="0"/>
          </a:p>
          <a:p>
            <a:r>
              <a:rPr lang="en-US" dirty="0" smtClean="0"/>
              <a:t>Most of the time they will ask you about Shaklee.</a:t>
            </a:r>
          </a:p>
          <a:p>
            <a:pPr lvl="1"/>
            <a:r>
              <a:rPr lang="en-US" sz="3100" dirty="0" smtClean="0"/>
              <a:t>“So what is this Shaklee thing you’re always talking about?” - friend</a:t>
            </a:r>
          </a:p>
          <a:p>
            <a:pPr lvl="1"/>
            <a:r>
              <a:rPr lang="en-US" sz="3100" dirty="0" smtClean="0"/>
              <a:t>“Oh, yeah it’s a natural nutrition company based in the States. I started using it last year when I started losing weight.” – me</a:t>
            </a:r>
          </a:p>
          <a:p>
            <a:pPr lvl="1"/>
            <a:endParaRPr lang="en-US" dirty="0" smtClean="0"/>
          </a:p>
        </p:txBody>
      </p:sp>
      <p:pic>
        <p:nvPicPr>
          <p:cNvPr id="4" name="Picture 3" descr="IMG_2774.JPG"/>
          <p:cNvPicPr>
            <a:picLocks noChangeAspect="1"/>
          </p:cNvPicPr>
          <p:nvPr/>
        </p:nvPicPr>
        <p:blipFill>
          <a:blip r:embed="rId2" cstate="print"/>
          <a:stretch>
            <a:fillRect/>
          </a:stretch>
        </p:blipFill>
        <p:spPr>
          <a:xfrm>
            <a:off x="6814924" y="1993717"/>
            <a:ext cx="1869149" cy="1869149"/>
          </a:xfrm>
          <a:prstGeom prst="rect">
            <a:avLst/>
          </a:prstGeom>
        </p:spPr>
      </p:pic>
      <p:pic>
        <p:nvPicPr>
          <p:cNvPr id="5" name="Picture 4" descr="IMG_4388.jpg"/>
          <p:cNvPicPr>
            <a:picLocks noChangeAspect="1"/>
          </p:cNvPicPr>
          <p:nvPr/>
        </p:nvPicPr>
        <p:blipFill>
          <a:blip r:embed="rId3" cstate="print"/>
          <a:stretch>
            <a:fillRect/>
          </a:stretch>
        </p:blipFill>
        <p:spPr>
          <a:xfrm>
            <a:off x="6248400" y="4039919"/>
            <a:ext cx="1905000" cy="2551023"/>
          </a:xfrm>
          <a:prstGeom prst="rect">
            <a:avLst/>
          </a:prstGeom>
        </p:spPr>
      </p:pic>
      <p:pic>
        <p:nvPicPr>
          <p:cNvPr id="8" name="Picture 7" descr="IMG_4389.JPG"/>
          <p:cNvPicPr>
            <a:picLocks noChangeAspect="1"/>
          </p:cNvPicPr>
          <p:nvPr/>
        </p:nvPicPr>
        <p:blipFill>
          <a:blip r:embed="rId4" cstate="print"/>
          <a:stretch>
            <a:fillRect/>
          </a:stretch>
        </p:blipFill>
        <p:spPr>
          <a:xfrm>
            <a:off x="5105399" y="154024"/>
            <a:ext cx="3578673" cy="1771960"/>
          </a:xfrm>
          <a:prstGeom prst="rect">
            <a:avLst/>
          </a:prstGeom>
        </p:spPr>
      </p:pic>
      <p:pic>
        <p:nvPicPr>
          <p:cNvPr id="9" name="Picture 8" descr="IMG_4387.jpg"/>
          <p:cNvPicPr>
            <a:picLocks noChangeAspect="1"/>
          </p:cNvPicPr>
          <p:nvPr/>
        </p:nvPicPr>
        <p:blipFill>
          <a:blip r:embed="rId5" cstate="print"/>
          <a:stretch>
            <a:fillRect/>
          </a:stretch>
        </p:blipFill>
        <p:spPr>
          <a:xfrm>
            <a:off x="5181600" y="1993717"/>
            <a:ext cx="1569020" cy="1869149"/>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www.nacentralohio.com/wp-content/uploads/2012/12/Feature_1212_GroupOfPeople.jpg"/>
          <p:cNvPicPr>
            <a:picLocks noChangeAspect="1" noChangeArrowheads="1"/>
          </p:cNvPicPr>
          <p:nvPr/>
        </p:nvPicPr>
        <p:blipFill>
          <a:blip r:embed="rId2" cstate="print"/>
          <a:srcRect/>
          <a:stretch>
            <a:fillRect/>
          </a:stretch>
        </p:blipFill>
        <p:spPr bwMode="auto">
          <a:xfrm>
            <a:off x="533400" y="685800"/>
            <a:ext cx="8201025" cy="5895975"/>
          </a:xfrm>
          <a:prstGeom prst="rect">
            <a:avLst/>
          </a:prstGeom>
          <a:noFill/>
        </p:spPr>
      </p:pic>
      <p:sp>
        <p:nvSpPr>
          <p:cNvPr id="3" name="Content Placeholder 2"/>
          <p:cNvSpPr>
            <a:spLocks noGrp="1"/>
          </p:cNvSpPr>
          <p:nvPr>
            <p:ph idx="1"/>
          </p:nvPr>
        </p:nvSpPr>
        <p:spPr>
          <a:xfrm>
            <a:off x="2743200" y="4495800"/>
            <a:ext cx="4191000" cy="1676399"/>
          </a:xfrm>
          <a:solidFill>
            <a:schemeClr val="bg1"/>
          </a:solidFill>
          <a:ln>
            <a:solidFill>
              <a:srgbClr val="FF0000"/>
            </a:solidFill>
          </a:ln>
        </p:spPr>
        <p:txBody>
          <a:bodyPr>
            <a:noAutofit/>
          </a:bodyPr>
          <a:lstStyle/>
          <a:p>
            <a:pPr>
              <a:buNone/>
            </a:pPr>
            <a:r>
              <a:rPr lang="en-US" sz="4800" dirty="0" smtClean="0"/>
              <a:t>Time to Talk To       	People !   </a:t>
            </a:r>
            <a:r>
              <a:rPr lang="en-US" sz="2000" dirty="0" err="1" smtClean="0"/>
              <a:t>lisa</a:t>
            </a:r>
            <a:endParaRPr lang="en-US" sz="4800" dirty="0"/>
          </a:p>
        </p:txBody>
      </p:sp>
      <p:sp>
        <p:nvSpPr>
          <p:cNvPr id="2" name="Title 1"/>
          <p:cNvSpPr>
            <a:spLocks noGrp="1"/>
          </p:cNvSpPr>
          <p:nvPr>
            <p:ph type="title"/>
          </p:nvPr>
        </p:nvSpPr>
        <p:spPr>
          <a:xfrm>
            <a:off x="457200" y="274638"/>
            <a:ext cx="3429000" cy="944562"/>
          </a:xfrm>
        </p:spPr>
        <p:txBody>
          <a:bodyPr>
            <a:normAutofit/>
          </a:bodyPr>
          <a:lstStyle/>
          <a:p>
            <a:r>
              <a:rPr lang="en-US" sz="3600" dirty="0" smtClean="0"/>
              <a:t>So now it’s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fade">
                                      <p:cBhvr>
                                        <p:cTn id="7" dur="20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28600"/>
            <a:ext cx="6324600" cy="1143000"/>
          </a:xfrm>
          <a:ln>
            <a:solidFill>
              <a:schemeClr val="accent3">
                <a:lumMod val="75000"/>
              </a:schemeClr>
            </a:solidFill>
          </a:ln>
        </p:spPr>
        <p:txBody>
          <a:bodyPr>
            <a:normAutofit fontScale="90000"/>
          </a:bodyPr>
          <a:lstStyle/>
          <a:p>
            <a:pPr algn="l"/>
            <a:r>
              <a:rPr lang="en-US" sz="3600" dirty="0" smtClean="0"/>
              <a:t>       Mastering the Art of 		       Authentic Meaningful Conversations</a:t>
            </a:r>
            <a:endParaRPr lang="en-US" sz="3600" dirty="0"/>
          </a:p>
        </p:txBody>
      </p:sp>
      <p:sp>
        <p:nvSpPr>
          <p:cNvPr id="3" name="Content Placeholder 2"/>
          <p:cNvSpPr>
            <a:spLocks noGrp="1"/>
          </p:cNvSpPr>
          <p:nvPr>
            <p:ph idx="1"/>
          </p:nvPr>
        </p:nvSpPr>
        <p:spPr>
          <a:xfrm>
            <a:off x="457200" y="1828800"/>
            <a:ext cx="8229600" cy="4648200"/>
          </a:xfrm>
        </p:spPr>
        <p:txBody>
          <a:bodyPr>
            <a:normAutofit lnSpcReduction="10000"/>
          </a:bodyPr>
          <a:lstStyle/>
          <a:p>
            <a:r>
              <a:rPr lang="en-US" sz="2400" dirty="0" smtClean="0"/>
              <a:t>The marketplace , for most of our friends, is noisy .. meaning there are lots of messages coming at people constantly pitching to them to buy something .. on TV, on internet, on Face Book, on billboards, everywhere ... so people begin to tune everything out ..including us ..</a:t>
            </a:r>
          </a:p>
          <a:p>
            <a:r>
              <a:rPr lang="en-US" sz="2400" dirty="0" smtClean="0"/>
              <a:t> So what we want to learn is how to have " authentic and meaningful conversations " with others .. then we will sound different and be different than all that other stuff...because we will be asking about what they care about. .. Not giving a sales pitch.  .. Conversation is  natural , honest and real .</a:t>
            </a:r>
          </a:p>
          <a:p>
            <a:r>
              <a:rPr lang="en-US" sz="2400" dirty="0" smtClean="0"/>
              <a:t>There are just a few easy phrases to learn and it is wonderful how people will begin to open to us and our messages .		</a:t>
            </a:r>
            <a:r>
              <a:rPr lang="en-US" sz="2400" dirty="0" err="1" smtClean="0"/>
              <a:t>lisa</a:t>
            </a:r>
            <a:endParaRPr lang="en-US" sz="2400" dirty="0" smtClean="0"/>
          </a:p>
          <a:p>
            <a:pPr>
              <a:buNone/>
            </a:pPr>
            <a:endParaRPr lang="en-US" sz="2400" dirty="0"/>
          </a:p>
        </p:txBody>
      </p:sp>
      <p:pic>
        <p:nvPicPr>
          <p:cNvPr id="55298" name="Picture 2" descr="http://sr.photos1.fotosearch.com/bthumb/ILW/ILW507/coultj0118s.jpg"/>
          <p:cNvPicPr>
            <a:picLocks noChangeAspect="1" noChangeArrowheads="1"/>
          </p:cNvPicPr>
          <p:nvPr/>
        </p:nvPicPr>
        <p:blipFill>
          <a:blip r:embed="rId2" cstate="print"/>
          <a:srcRect/>
          <a:stretch>
            <a:fillRect/>
          </a:stretch>
        </p:blipFill>
        <p:spPr bwMode="auto">
          <a:xfrm>
            <a:off x="0" y="0"/>
            <a:ext cx="2076450" cy="187642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304800"/>
            <a:ext cx="7391400" cy="868362"/>
          </a:xfrm>
          <a:ln>
            <a:solidFill>
              <a:schemeClr val="tx2">
                <a:lumMod val="40000"/>
                <a:lumOff val="60000"/>
              </a:schemeClr>
            </a:solidFill>
          </a:ln>
        </p:spPr>
        <p:txBody>
          <a:bodyPr>
            <a:normAutofit/>
          </a:bodyPr>
          <a:lstStyle/>
          <a:p>
            <a:r>
              <a:rPr lang="en-US" sz="3200" dirty="0" smtClean="0"/>
              <a:t>3 Key Elements of Authentic Conversations</a:t>
            </a:r>
            <a:endParaRPr lang="en-US" sz="3200" dirty="0"/>
          </a:p>
        </p:txBody>
      </p:sp>
      <p:sp>
        <p:nvSpPr>
          <p:cNvPr id="3" name="Content Placeholder 2"/>
          <p:cNvSpPr>
            <a:spLocks noGrp="1"/>
          </p:cNvSpPr>
          <p:nvPr>
            <p:ph idx="1"/>
          </p:nvPr>
        </p:nvSpPr>
        <p:spPr>
          <a:xfrm>
            <a:off x="0" y="1752600"/>
            <a:ext cx="6705600" cy="5105400"/>
          </a:xfrm>
        </p:spPr>
        <p:txBody>
          <a:bodyPr>
            <a:normAutofit/>
          </a:bodyPr>
          <a:lstStyle/>
          <a:p>
            <a:r>
              <a:rPr lang="en-US" sz="2400" dirty="0" smtClean="0"/>
              <a:t>Asking questions and listening well using </a:t>
            </a:r>
          </a:p>
          <a:p>
            <a:pPr>
              <a:buNone/>
            </a:pPr>
            <a:r>
              <a:rPr lang="en-US" sz="2400" dirty="0" smtClean="0"/>
              <a:t>		--Tell me about</a:t>
            </a:r>
          </a:p>
          <a:p>
            <a:pPr>
              <a:buNone/>
            </a:pPr>
            <a:r>
              <a:rPr lang="en-US" sz="2400" dirty="0" smtClean="0"/>
              <a:t>		- Tell me what that’s like</a:t>
            </a:r>
          </a:p>
          <a:p>
            <a:pPr>
              <a:buNone/>
            </a:pPr>
            <a:r>
              <a:rPr lang="en-US" sz="2400" dirty="0" smtClean="0"/>
              <a:t>		-- What else</a:t>
            </a:r>
          </a:p>
          <a:p>
            <a:pPr>
              <a:buNone/>
            </a:pPr>
            <a:r>
              <a:rPr lang="en-US" sz="2400" dirty="0" smtClean="0"/>
              <a:t>		-- Tell me more about</a:t>
            </a:r>
          </a:p>
          <a:p>
            <a:r>
              <a:rPr lang="en-US" sz="2400" dirty="0" smtClean="0"/>
              <a:t>Acknowledging people -- </a:t>
            </a:r>
          </a:p>
          <a:p>
            <a:r>
              <a:rPr lang="en-US" sz="2400" dirty="0" smtClean="0"/>
              <a:t>Sharing your reasons for making the contact or whatever you are discussing  </a:t>
            </a:r>
          </a:p>
          <a:p>
            <a:pPr>
              <a:buNone/>
            </a:pPr>
            <a:endParaRPr lang="en-US" sz="2400" dirty="0" smtClean="0"/>
          </a:p>
          <a:p>
            <a:pPr>
              <a:buNone/>
            </a:pPr>
            <a:r>
              <a:rPr lang="en-US" sz="2400" dirty="0" smtClean="0"/>
              <a:t>These 3 elements can be used in inviting or handling questions and concerns.				</a:t>
            </a:r>
            <a:r>
              <a:rPr lang="en-US" sz="2400" dirty="0" err="1" smtClean="0"/>
              <a:t>lisa</a:t>
            </a:r>
            <a:endParaRPr lang="en-US" sz="2400" dirty="0"/>
          </a:p>
        </p:txBody>
      </p:sp>
      <p:pic>
        <p:nvPicPr>
          <p:cNvPr id="19458" name="Picture 2" descr="http://www.cbc.ca/books/startwithwhy.jpg"/>
          <p:cNvPicPr>
            <a:picLocks noChangeAspect="1" noChangeArrowheads="1"/>
          </p:cNvPicPr>
          <p:nvPr/>
        </p:nvPicPr>
        <p:blipFill>
          <a:blip r:embed="rId2" cstate="print"/>
          <a:srcRect/>
          <a:stretch>
            <a:fillRect/>
          </a:stretch>
        </p:blipFill>
        <p:spPr bwMode="auto">
          <a:xfrm>
            <a:off x="7239000" y="4038600"/>
            <a:ext cx="1600200" cy="2456557"/>
          </a:xfrm>
          <a:prstGeom prst="rect">
            <a:avLst/>
          </a:prstGeom>
          <a:noFill/>
        </p:spPr>
      </p:pic>
      <p:pic>
        <p:nvPicPr>
          <p:cNvPr id="19462" name="Picture 6" descr="http://images.inmagine.com/400nwm/imagezoo/izs015/izs015653.jpg"/>
          <p:cNvPicPr>
            <a:picLocks noChangeAspect="1" noChangeArrowheads="1"/>
          </p:cNvPicPr>
          <p:nvPr/>
        </p:nvPicPr>
        <p:blipFill>
          <a:blip r:embed="rId3" cstate="print"/>
          <a:srcRect/>
          <a:stretch>
            <a:fillRect/>
          </a:stretch>
        </p:blipFill>
        <p:spPr bwMode="auto">
          <a:xfrm>
            <a:off x="6934200" y="1104900"/>
            <a:ext cx="1939707" cy="2324100"/>
          </a:xfrm>
          <a:prstGeom prst="rect">
            <a:avLst/>
          </a:prstGeom>
          <a:noFill/>
        </p:spPr>
      </p:pic>
      <p:pic>
        <p:nvPicPr>
          <p:cNvPr id="19464" name="Picture 8" descr="https://encrypted-tbn0.gstatic.com/images?q=tbn:ANd9GcSF9uBfEv6vcfqKwNO_kfEh5PlBzlo4lHuPYqHJdu3Z2miPfJ0xmg"/>
          <p:cNvPicPr>
            <a:picLocks noChangeAspect="1" noChangeArrowheads="1"/>
          </p:cNvPicPr>
          <p:nvPr/>
        </p:nvPicPr>
        <p:blipFill>
          <a:blip r:embed="rId4" cstate="print"/>
          <a:srcRect/>
          <a:stretch>
            <a:fillRect/>
          </a:stretch>
        </p:blipFill>
        <p:spPr bwMode="auto">
          <a:xfrm>
            <a:off x="4114800" y="2996205"/>
            <a:ext cx="3067050" cy="865590"/>
          </a:xfrm>
          <a:prstGeom prst="rect">
            <a:avLst/>
          </a:prstGeom>
          <a:noFill/>
          <a:ln>
            <a:solidFill>
              <a:srgbClr val="C00000"/>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304800"/>
            <a:ext cx="3657600" cy="868362"/>
          </a:xfrm>
          <a:ln>
            <a:solidFill>
              <a:schemeClr val="tx2">
                <a:lumMod val="60000"/>
                <a:lumOff val="40000"/>
              </a:schemeClr>
            </a:solidFill>
          </a:ln>
        </p:spPr>
        <p:txBody>
          <a:bodyPr>
            <a:normAutofit/>
          </a:bodyPr>
          <a:lstStyle/>
          <a:p>
            <a:r>
              <a:rPr lang="en-US" sz="3200" dirty="0" smtClean="0"/>
              <a:t>Tell Me About ….</a:t>
            </a:r>
            <a:endParaRPr lang="en-US" sz="3200" dirty="0"/>
          </a:p>
        </p:txBody>
      </p:sp>
      <p:sp>
        <p:nvSpPr>
          <p:cNvPr id="3" name="Content Placeholder 2"/>
          <p:cNvSpPr>
            <a:spLocks noGrp="1"/>
          </p:cNvSpPr>
          <p:nvPr>
            <p:ph idx="1"/>
          </p:nvPr>
        </p:nvSpPr>
        <p:spPr>
          <a:xfrm>
            <a:off x="457200" y="1219200"/>
            <a:ext cx="8229600" cy="5334000"/>
          </a:xfrm>
        </p:spPr>
        <p:txBody>
          <a:bodyPr>
            <a:normAutofit/>
          </a:bodyPr>
          <a:lstStyle/>
          <a:p>
            <a:pPr>
              <a:buNone/>
            </a:pPr>
            <a:r>
              <a:rPr lang="en-US" sz="2400" dirty="0" smtClean="0"/>
              <a:t>		In our business conversations, we want to 			discover what is important  to the person			 with whom we are speaking.</a:t>
            </a:r>
          </a:p>
          <a:p>
            <a:r>
              <a:rPr lang="en-US" sz="2400" dirty="0" smtClean="0"/>
              <a:t>We start by learning about someone .. And learning about	 their values and where they are in their life. </a:t>
            </a:r>
          </a:p>
          <a:p>
            <a:r>
              <a:rPr lang="en-US" sz="2400" dirty="0" smtClean="0"/>
              <a:t>A great way to do that is simply to say … </a:t>
            </a:r>
          </a:p>
          <a:p>
            <a:pPr>
              <a:buNone/>
            </a:pPr>
            <a:r>
              <a:rPr lang="en-US" sz="2400" dirty="0" smtClean="0"/>
              <a:t> 		Tell me about….  your summer, the kids, your job etc	Tell me more about that 					Tell me about  …What happens at your house come Fall,</a:t>
            </a:r>
          </a:p>
          <a:p>
            <a:r>
              <a:rPr lang="en-US" sz="2400" dirty="0" smtClean="0"/>
              <a:t>Listen carefully for words that indicate a need or interest  Katie</a:t>
            </a:r>
          </a:p>
          <a:p>
            <a:pPr>
              <a:buNone/>
            </a:pPr>
            <a:endParaRPr lang="en-US" sz="2400" dirty="0" smtClean="0"/>
          </a:p>
          <a:p>
            <a:pPr>
              <a:buNone/>
            </a:pPr>
            <a:r>
              <a:rPr lang="en-US" sz="2400" dirty="0" smtClean="0"/>
              <a:t>			</a:t>
            </a:r>
          </a:p>
        </p:txBody>
      </p:sp>
      <p:sp>
        <p:nvSpPr>
          <p:cNvPr id="5" name="Rectangle 4"/>
          <p:cNvSpPr/>
          <p:nvPr/>
        </p:nvSpPr>
        <p:spPr>
          <a:xfrm>
            <a:off x="647700" y="5562600"/>
            <a:ext cx="7848600" cy="954107"/>
          </a:xfrm>
          <a:prstGeom prst="rect">
            <a:avLst/>
          </a:prstGeom>
          <a:ln>
            <a:solidFill>
              <a:schemeClr val="tx2">
                <a:lumMod val="75000"/>
              </a:schemeClr>
            </a:solidFill>
          </a:ln>
        </p:spPr>
        <p:txBody>
          <a:bodyPr wrap="square">
            <a:spAutoFit/>
          </a:bodyPr>
          <a:lstStyle/>
          <a:p>
            <a:pPr algn="ctr"/>
            <a:r>
              <a:rPr lang="en-US" sz="2000" dirty="0" smtClean="0"/>
              <a:t> </a:t>
            </a:r>
            <a:r>
              <a:rPr lang="en-US" sz="2800" dirty="0" smtClean="0"/>
              <a:t>Moves people from their heads .. To their hearts</a:t>
            </a:r>
            <a:br>
              <a:rPr lang="en-US" sz="2800" dirty="0" smtClean="0"/>
            </a:br>
            <a:r>
              <a:rPr lang="en-US" sz="2800" dirty="0" smtClean="0"/>
              <a:t>From their thinking to their emotions.</a:t>
            </a:r>
            <a:endParaRPr lang="en-US" sz="2800" dirty="0"/>
          </a:p>
        </p:txBody>
      </p:sp>
      <p:sp>
        <p:nvSpPr>
          <p:cNvPr id="7" name="TextBox 6"/>
          <p:cNvSpPr txBox="1"/>
          <p:nvPr/>
        </p:nvSpPr>
        <p:spPr>
          <a:xfrm>
            <a:off x="6705600" y="304800"/>
            <a:ext cx="2209800" cy="1815882"/>
          </a:xfrm>
          <a:prstGeom prst="rect">
            <a:avLst/>
          </a:prstGeom>
          <a:noFill/>
          <a:ln>
            <a:solidFill>
              <a:schemeClr val="tx2">
                <a:lumMod val="75000"/>
              </a:schemeClr>
            </a:solidFill>
          </a:ln>
        </p:spPr>
        <p:txBody>
          <a:bodyPr wrap="square" rtlCol="0">
            <a:spAutoFit/>
          </a:bodyPr>
          <a:lstStyle/>
          <a:p>
            <a:r>
              <a:rPr lang="en-US" sz="2800" dirty="0" smtClean="0"/>
              <a:t>Every good conversation starts with good listening</a:t>
            </a:r>
            <a:endParaRPr lang="en-US" sz="2800" dirty="0"/>
          </a:p>
        </p:txBody>
      </p:sp>
      <p:pic>
        <p:nvPicPr>
          <p:cNvPr id="18434" name="Picture 2" descr="http://www.christart.com/IMAGES-art9ab/clipart/2185/listening.png"/>
          <p:cNvPicPr>
            <a:picLocks noChangeAspect="1" noChangeArrowheads="1"/>
          </p:cNvPicPr>
          <p:nvPr/>
        </p:nvPicPr>
        <p:blipFill>
          <a:blip r:embed="rId2" cstate="print"/>
          <a:srcRect/>
          <a:stretch>
            <a:fillRect/>
          </a:stretch>
        </p:blipFill>
        <p:spPr bwMode="auto">
          <a:xfrm>
            <a:off x="0" y="0"/>
            <a:ext cx="1714500"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077200" cy="2133600"/>
          </a:xfrm>
          <a:ln>
            <a:solidFill>
              <a:srgbClr val="FF0000"/>
            </a:solidFill>
          </a:ln>
        </p:spPr>
        <p:txBody>
          <a:bodyPr>
            <a:normAutofit/>
          </a:bodyPr>
          <a:lstStyle/>
          <a:p>
            <a:pPr algn="l">
              <a:buFont typeface="Arial" pitchFamily="34" charset="0"/>
              <a:buChar char="•"/>
            </a:pPr>
            <a:r>
              <a:rPr lang="en-US" sz="2400" dirty="0" smtClean="0"/>
              <a:t> Include in your conversations  and invitations </a:t>
            </a:r>
            <a:r>
              <a:rPr lang="en-US" sz="2400" b="1" dirty="0" smtClean="0"/>
              <a:t>… why </a:t>
            </a:r>
            <a:r>
              <a:rPr lang="en-US" sz="2400" dirty="0" smtClean="0"/>
              <a:t>you want to speak with them .. </a:t>
            </a:r>
            <a:r>
              <a:rPr lang="en-US" sz="2400" b="1" dirty="0" smtClean="0"/>
              <a:t>Why</a:t>
            </a:r>
            <a:r>
              <a:rPr lang="en-US" sz="2400" dirty="0" smtClean="0"/>
              <a:t> you think they may want to attend an event …   They will need a reason to attend .. Something important to them. They don’t come just because you are having a webinar or an event.</a:t>
            </a:r>
            <a:endParaRPr lang="en-US" sz="2400" dirty="0"/>
          </a:p>
        </p:txBody>
      </p:sp>
      <p:sp>
        <p:nvSpPr>
          <p:cNvPr id="5" name="Content Placeholder 4"/>
          <p:cNvSpPr>
            <a:spLocks noGrp="1"/>
          </p:cNvSpPr>
          <p:nvPr>
            <p:ph idx="1"/>
          </p:nvPr>
        </p:nvSpPr>
        <p:spPr>
          <a:xfrm>
            <a:off x="495300" y="3962400"/>
            <a:ext cx="8153400" cy="2514600"/>
          </a:xfrm>
          <a:ln>
            <a:solidFill>
              <a:srgbClr val="FF0000"/>
            </a:solidFill>
          </a:ln>
        </p:spPr>
        <p:txBody>
          <a:bodyPr>
            <a:normAutofit/>
          </a:bodyPr>
          <a:lstStyle/>
          <a:p>
            <a:r>
              <a:rPr lang="en-US" sz="2000" dirty="0" smtClean="0"/>
              <a:t>Ex  I am calling because I </a:t>
            </a:r>
            <a:r>
              <a:rPr lang="en-US" sz="2000" dirty="0" err="1" smtClean="0"/>
              <a:t>I</a:t>
            </a:r>
            <a:r>
              <a:rPr lang="en-US" sz="2000" dirty="0" smtClean="0"/>
              <a:t> had some serious health issues for several years…</a:t>
            </a:r>
          </a:p>
          <a:p>
            <a:r>
              <a:rPr lang="en-US" sz="2000" dirty="0" smtClean="0"/>
              <a:t>Or I just returned from the Shaklee Global Conference and /…..</a:t>
            </a:r>
          </a:p>
          <a:p>
            <a:r>
              <a:rPr lang="en-US" sz="2000" dirty="0" smtClean="0"/>
              <a:t>Or I was reading an article ….</a:t>
            </a:r>
          </a:p>
          <a:p>
            <a:r>
              <a:rPr lang="en-US" sz="2000" dirty="0" smtClean="0"/>
              <a:t>I am so grateful to have learned about prevention and what it has meant for my family ,.. 				</a:t>
            </a:r>
            <a:r>
              <a:rPr lang="en-US" sz="2000" dirty="0" err="1" smtClean="0"/>
              <a:t>katie</a:t>
            </a:r>
            <a:endParaRPr lang="en-US" sz="2000" dirty="0"/>
          </a:p>
        </p:txBody>
      </p:sp>
      <p:sp>
        <p:nvSpPr>
          <p:cNvPr id="6" name="TextBox 5"/>
          <p:cNvSpPr txBox="1"/>
          <p:nvPr/>
        </p:nvSpPr>
        <p:spPr>
          <a:xfrm>
            <a:off x="304800" y="304800"/>
            <a:ext cx="6705600" cy="954107"/>
          </a:xfrm>
          <a:prstGeom prst="rect">
            <a:avLst/>
          </a:prstGeom>
          <a:noFill/>
        </p:spPr>
        <p:txBody>
          <a:bodyPr wrap="square" rtlCol="0">
            <a:spAutoFit/>
          </a:bodyPr>
          <a:lstStyle/>
          <a:p>
            <a:r>
              <a:rPr lang="en-US" sz="2800" dirty="0" smtClean="0"/>
              <a:t>Express Your Reasons for Contacting Them Not what you are inviting them to , but Why</a:t>
            </a:r>
            <a:endParaRPr lang="en-US" sz="2800" dirty="0"/>
          </a:p>
        </p:txBody>
      </p:sp>
      <p:pic>
        <p:nvPicPr>
          <p:cNvPr id="17412" name="Picture 4" descr="http://www.valerieann.com/wp-content/uploads/2013/06/whyarrow.jpg"/>
          <p:cNvPicPr>
            <a:picLocks noChangeAspect="1" noChangeArrowheads="1"/>
          </p:cNvPicPr>
          <p:nvPr/>
        </p:nvPicPr>
        <p:blipFill>
          <a:blip r:embed="rId2" cstate="print"/>
          <a:srcRect/>
          <a:stretch>
            <a:fillRect/>
          </a:stretch>
        </p:blipFill>
        <p:spPr bwMode="auto">
          <a:xfrm>
            <a:off x="6934200" y="228600"/>
            <a:ext cx="1939513" cy="1449104"/>
          </a:xfrm>
          <a:prstGeom prst="rect">
            <a:avLst/>
          </a:prstGeom>
          <a:noFill/>
          <a:ln>
            <a:solidFill>
              <a:srgbClr val="FF0000"/>
            </a:solid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5791200" cy="487362"/>
          </a:xfrm>
        </p:spPr>
        <p:txBody>
          <a:bodyPr>
            <a:normAutofit/>
          </a:bodyPr>
          <a:lstStyle/>
          <a:p>
            <a:r>
              <a:rPr lang="en-US" sz="2400" dirty="0" smtClean="0"/>
              <a:t>(Meaningful conversations continued )</a:t>
            </a:r>
            <a:endParaRPr lang="en-US" sz="2400" dirty="0"/>
          </a:p>
        </p:txBody>
      </p:sp>
      <p:sp>
        <p:nvSpPr>
          <p:cNvPr id="3" name="Content Placeholder 2"/>
          <p:cNvSpPr>
            <a:spLocks noGrp="1"/>
          </p:cNvSpPr>
          <p:nvPr>
            <p:ph idx="1"/>
          </p:nvPr>
        </p:nvSpPr>
        <p:spPr>
          <a:xfrm>
            <a:off x="723900" y="1600200"/>
            <a:ext cx="7696200" cy="4830763"/>
          </a:xfrm>
        </p:spPr>
        <p:txBody>
          <a:bodyPr>
            <a:normAutofit fontScale="92500" lnSpcReduction="10000"/>
          </a:bodyPr>
          <a:lstStyle/>
          <a:p>
            <a:pPr>
              <a:buNone/>
            </a:pPr>
            <a:r>
              <a:rPr lang="en-US" sz="2800" dirty="0" smtClean="0"/>
              <a:t> </a:t>
            </a:r>
            <a:r>
              <a:rPr lang="en-US" sz="2800" b="1" dirty="0" smtClean="0"/>
              <a:t>Acknowledge people</a:t>
            </a:r>
            <a:r>
              <a:rPr lang="en-US" sz="2800" dirty="0" smtClean="0"/>
              <a:t>– </a:t>
            </a:r>
            <a:r>
              <a:rPr lang="en-US" sz="2400" dirty="0" smtClean="0"/>
              <a:t>Look for opportunities to sincerely compliment people .. Especially when they are raising a concern or question.</a:t>
            </a:r>
          </a:p>
          <a:p>
            <a:pPr>
              <a:buNone/>
            </a:pPr>
            <a:r>
              <a:rPr lang="en-US" sz="2400" dirty="0" smtClean="0"/>
              <a:t>ex – “ Great question, I can see you have done some reading .. Good for you.. Love that you are reading labels…  I want to acknowledge you for how healthy you feed your kids already , etc</a:t>
            </a:r>
          </a:p>
          <a:p>
            <a:pPr>
              <a:buNone/>
            </a:pPr>
            <a:endParaRPr lang="en-US" sz="2400" dirty="0" smtClean="0"/>
          </a:p>
          <a:p>
            <a:pPr>
              <a:buNone/>
            </a:pPr>
            <a:r>
              <a:rPr lang="en-US" sz="2400" dirty="0" smtClean="0"/>
              <a:t>Ex  “ I thought of you because…  Since we last spoke, I have had you on my mind… When I was on a webinar last week, I kept thinking about you … “</a:t>
            </a:r>
          </a:p>
          <a:p>
            <a:pPr>
              <a:buNone/>
            </a:pPr>
            <a:r>
              <a:rPr lang="en-US" sz="2400" dirty="0" smtClean="0"/>
              <a:t>“I’ve been thinking about asking you about something…”</a:t>
            </a:r>
          </a:p>
          <a:p>
            <a:pPr>
              <a:buNone/>
            </a:pPr>
            <a:r>
              <a:rPr lang="en-US" sz="2400" dirty="0" smtClean="0"/>
              <a:t>“I was wondering if you might want to take a look at …”    </a:t>
            </a:r>
            <a:r>
              <a:rPr lang="en-US" sz="2400" dirty="0" err="1" smtClean="0"/>
              <a:t>lisa</a:t>
            </a:r>
            <a:endParaRPr lang="en-US" sz="2400" dirty="0" smtClean="0"/>
          </a:p>
          <a:p>
            <a:endParaRPr lang="en-US" sz="2400" dirty="0"/>
          </a:p>
        </p:txBody>
      </p:sp>
      <p:pic>
        <p:nvPicPr>
          <p:cNvPr id="16386" name="Picture 2" descr="http://powerofted.com/wp-content/uploads/2013/02/Express-Appreciation.png"/>
          <p:cNvPicPr>
            <a:picLocks noChangeAspect="1" noChangeArrowheads="1"/>
          </p:cNvPicPr>
          <p:nvPr/>
        </p:nvPicPr>
        <p:blipFill>
          <a:blip r:embed="rId2" cstate="print"/>
          <a:srcRect/>
          <a:stretch>
            <a:fillRect/>
          </a:stretch>
        </p:blipFill>
        <p:spPr bwMode="auto">
          <a:xfrm>
            <a:off x="5257800" y="0"/>
            <a:ext cx="3886200" cy="1600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486400"/>
            <a:ext cx="8382000" cy="970264"/>
          </a:xfrm>
        </p:spPr>
        <p:txBody>
          <a:bodyPr>
            <a:normAutofit fontScale="90000"/>
          </a:bodyPr>
          <a:lstStyle/>
          <a:p>
            <a:r>
              <a:rPr lang="en-US" sz="3600" dirty="0" smtClean="0"/>
              <a:t>Stress Relief Complex + 				Shaklee 180® Mango Energizing </a:t>
            </a:r>
            <a:r>
              <a:rPr lang="en-US" sz="3600" dirty="0" err="1" smtClean="0"/>
              <a:t>Smoothee</a:t>
            </a:r>
            <a:r>
              <a:rPr lang="en-US" sz="3600" dirty="0" smtClean="0"/>
              <a:t>			</a:t>
            </a:r>
            <a:endParaRPr lang="en-US" b="0" dirty="0"/>
          </a:p>
        </p:txBody>
      </p:sp>
      <p:sp>
        <p:nvSpPr>
          <p:cNvPr id="5" name="Title 1"/>
          <p:cNvSpPr txBox="1">
            <a:spLocks/>
          </p:cNvSpPr>
          <p:nvPr/>
        </p:nvSpPr>
        <p:spPr bwMode="auto">
          <a:xfrm>
            <a:off x="304800" y="228600"/>
            <a:ext cx="8534400" cy="1066800"/>
          </a:xfrm>
          <a:prstGeom prst="rect">
            <a:avLst/>
          </a:prstGeom>
          <a:noFill/>
          <a:ln>
            <a:solidFill>
              <a:srgbClr val="00B05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kern="0" dirty="0" smtClean="0"/>
              <a:t>New Members Receive TWO Free Products with Minimum 200 PV Join Order </a:t>
            </a:r>
          </a:p>
        </p:txBody>
      </p:sp>
      <p:pic>
        <p:nvPicPr>
          <p:cNvPr id="1026" name="Picture 2" descr="Y:\~180°\Images\Products\low JPG\Shaklee180SmootheeCanister_Mango.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647" b="25063"/>
          <a:stretch/>
        </p:blipFill>
        <p:spPr bwMode="auto">
          <a:xfrm>
            <a:off x="4572000" y="1447800"/>
            <a:ext cx="2825599" cy="337733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3635117" y="2815544"/>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pic>
        <p:nvPicPr>
          <p:cNvPr id="8" name="Picture 2" descr="https://swansonhealthcenter.com/wp-content/uploads/2013/12/Carotomax-30-capsules-.jpg"/>
          <p:cNvPicPr>
            <a:picLocks noChangeAspect="1" noChangeArrowheads="1"/>
          </p:cNvPicPr>
          <p:nvPr/>
        </p:nvPicPr>
        <p:blipFill>
          <a:blip r:embed="rId4" cstate="print"/>
          <a:srcRect/>
          <a:stretch>
            <a:fillRect/>
          </a:stretch>
        </p:blipFill>
        <p:spPr bwMode="auto">
          <a:xfrm>
            <a:off x="762000" y="1752600"/>
            <a:ext cx="2895600" cy="2833991"/>
          </a:xfrm>
          <a:prstGeom prst="rect">
            <a:avLst/>
          </a:prstGeom>
          <a:noFill/>
        </p:spPr>
      </p:pic>
    </p:spTree>
    <p:extLst>
      <p:ext uri="{BB962C8B-B14F-4D97-AF65-F5344CB8AC3E}">
        <p14:creationId xmlns="" xmlns:p14="http://schemas.microsoft.com/office/powerpoint/2010/main" val="14771255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www.acclaimimages.com/_gallery/_images_n300/sales_pitch.jpg"/>
          <p:cNvPicPr>
            <a:picLocks noChangeAspect="1" noChangeArrowheads="1"/>
          </p:cNvPicPr>
          <p:nvPr/>
        </p:nvPicPr>
        <p:blipFill>
          <a:blip r:embed="rId2" cstate="print"/>
          <a:srcRect/>
          <a:stretch>
            <a:fillRect/>
          </a:stretch>
        </p:blipFill>
        <p:spPr bwMode="auto">
          <a:xfrm>
            <a:off x="6248400" y="4000500"/>
            <a:ext cx="2638425" cy="2857500"/>
          </a:xfrm>
          <a:prstGeom prst="rect">
            <a:avLst/>
          </a:prstGeom>
          <a:noFill/>
        </p:spPr>
      </p:pic>
      <p:pic>
        <p:nvPicPr>
          <p:cNvPr id="26626" name="Picture 2" descr="http://qph.is.quoracdn.net/main-qimg-06fef3acaca1b19e67a32aeef0657b15?convert_to_webp=true"/>
          <p:cNvPicPr>
            <a:picLocks noChangeAspect="1" noChangeArrowheads="1"/>
          </p:cNvPicPr>
          <p:nvPr/>
        </p:nvPicPr>
        <p:blipFill>
          <a:blip r:embed="rId3" cstate="print"/>
          <a:srcRect/>
          <a:stretch>
            <a:fillRect/>
          </a:stretch>
        </p:blipFill>
        <p:spPr bwMode="auto">
          <a:xfrm>
            <a:off x="0" y="228600"/>
            <a:ext cx="2819400" cy="3429000"/>
          </a:xfrm>
          <a:prstGeom prst="rect">
            <a:avLst/>
          </a:prstGeom>
          <a:noFill/>
        </p:spPr>
      </p:pic>
      <p:sp>
        <p:nvSpPr>
          <p:cNvPr id="2" name="Title 1"/>
          <p:cNvSpPr>
            <a:spLocks noGrp="1"/>
          </p:cNvSpPr>
          <p:nvPr>
            <p:ph type="title"/>
          </p:nvPr>
        </p:nvSpPr>
        <p:spPr>
          <a:xfrm>
            <a:off x="2057400" y="304800"/>
            <a:ext cx="6553200" cy="609600"/>
          </a:xfrm>
          <a:ln>
            <a:solidFill>
              <a:schemeClr val="tx2">
                <a:lumMod val="60000"/>
                <a:lumOff val="40000"/>
              </a:schemeClr>
            </a:solidFill>
          </a:ln>
        </p:spPr>
        <p:txBody>
          <a:bodyPr>
            <a:normAutofit fontScale="90000"/>
          </a:bodyPr>
          <a:lstStyle/>
          <a:p>
            <a:r>
              <a:rPr lang="en-US" sz="3600" dirty="0" smtClean="0"/>
              <a:t>Ask.. Don’t Tell, Listen… Don’t  Pitch</a:t>
            </a:r>
            <a:endParaRPr lang="en-US" sz="3600" dirty="0"/>
          </a:p>
        </p:txBody>
      </p:sp>
      <p:sp>
        <p:nvSpPr>
          <p:cNvPr id="3" name="Content Placeholder 2"/>
          <p:cNvSpPr>
            <a:spLocks noGrp="1"/>
          </p:cNvSpPr>
          <p:nvPr>
            <p:ph idx="1"/>
          </p:nvPr>
        </p:nvSpPr>
        <p:spPr>
          <a:xfrm>
            <a:off x="2133600" y="1143000"/>
            <a:ext cx="7010400" cy="3200400"/>
          </a:xfrm>
        </p:spPr>
        <p:txBody>
          <a:bodyPr>
            <a:normAutofit/>
          </a:bodyPr>
          <a:lstStyle/>
          <a:p>
            <a:r>
              <a:rPr lang="en-US" sz="2400" dirty="0" smtClean="0"/>
              <a:t>In our conversations,  we want to avoid slipping 	into a situation in which we are “ pitching” 	information to someone.</a:t>
            </a:r>
          </a:p>
          <a:p>
            <a:r>
              <a:rPr lang="en-US" sz="2400" dirty="0" smtClean="0"/>
              <a:t>When we do all the talking, or when we start right in with what we want to tell them,  there is a tendency for our prospect to erect a wall of “ sales resistance” to what we are “ pitching.”    		They PUSH BACK against the information.</a:t>
            </a:r>
          </a:p>
        </p:txBody>
      </p:sp>
      <p:sp>
        <p:nvSpPr>
          <p:cNvPr id="6" name="Rectangle 5"/>
          <p:cNvSpPr/>
          <p:nvPr/>
        </p:nvSpPr>
        <p:spPr>
          <a:xfrm>
            <a:off x="533400" y="4180344"/>
            <a:ext cx="5943600" cy="2308324"/>
          </a:xfrm>
          <a:prstGeom prst="rect">
            <a:avLst/>
          </a:prstGeom>
        </p:spPr>
        <p:txBody>
          <a:bodyPr wrap="square">
            <a:spAutoFit/>
          </a:bodyPr>
          <a:lstStyle/>
          <a:p>
            <a:r>
              <a:rPr lang="en-US" sz="2400" dirty="0" smtClean="0"/>
              <a:t>Our goal is to create an environment in which they seek to PULL the INFORMATION toward them .</a:t>
            </a:r>
          </a:p>
          <a:p>
            <a:r>
              <a:rPr lang="en-US" sz="2400" dirty="0" smtClean="0"/>
              <a:t>And that we achieve by allowing them to tell us what they want and what’s important to them… 		</a:t>
            </a:r>
            <a:r>
              <a:rPr lang="en-US" sz="2400" dirty="0" err="1" smtClean="0"/>
              <a:t>lisa</a:t>
            </a:r>
            <a:r>
              <a:rPr lang="en-US" sz="2400" dirty="0" smtClean="0"/>
              <a:t>	</a:t>
            </a:r>
            <a:endParaRPr 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www.people-communicating.com/image-files/listening-skills.jpg"/>
          <p:cNvPicPr>
            <a:picLocks noGrp="1" noChangeAspect="1" noChangeArrowheads="1"/>
          </p:cNvPicPr>
          <p:nvPr>
            <p:ph idx="1"/>
          </p:nvPr>
        </p:nvPicPr>
        <p:blipFill>
          <a:blip r:embed="rId2" cstate="print"/>
          <a:srcRect/>
          <a:stretch>
            <a:fillRect/>
          </a:stretch>
        </p:blipFill>
        <p:spPr bwMode="auto">
          <a:xfrm>
            <a:off x="440341" y="316484"/>
            <a:ext cx="8263317" cy="6225032"/>
          </a:xfrm>
          <a:prstGeom prst="rect">
            <a:avLst/>
          </a:prstGeom>
          <a:noFill/>
        </p:spPr>
      </p:pic>
      <p:sp>
        <p:nvSpPr>
          <p:cNvPr id="5" name="TextBox 4"/>
          <p:cNvSpPr txBox="1"/>
          <p:nvPr/>
        </p:nvSpPr>
        <p:spPr>
          <a:xfrm>
            <a:off x="7543800" y="6172200"/>
            <a:ext cx="10668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a:ln>
            <a:solidFill>
              <a:schemeClr val="tx1"/>
            </a:solidFill>
          </a:ln>
        </p:spPr>
        <p:txBody>
          <a:bodyPr>
            <a:normAutofit/>
          </a:bodyPr>
          <a:lstStyle/>
          <a:p>
            <a:r>
              <a:rPr lang="en-US" sz="3200" dirty="0" smtClean="0"/>
              <a:t>Wellness Conference Calls Are An Easy Ways To Set Your Business In Motion</a:t>
            </a:r>
            <a:endParaRPr lang="en-US" sz="3200" dirty="0"/>
          </a:p>
        </p:txBody>
      </p:sp>
      <p:sp>
        <p:nvSpPr>
          <p:cNvPr id="3" name="Content Placeholder 2"/>
          <p:cNvSpPr>
            <a:spLocks noGrp="1"/>
          </p:cNvSpPr>
          <p:nvPr>
            <p:ph idx="1"/>
          </p:nvPr>
        </p:nvSpPr>
        <p:spPr>
          <a:xfrm>
            <a:off x="457200" y="1905000"/>
            <a:ext cx="8229600" cy="4953000"/>
          </a:xfrm>
        </p:spPr>
        <p:txBody>
          <a:bodyPr>
            <a:normAutofit/>
          </a:bodyPr>
          <a:lstStyle/>
          <a:p>
            <a:r>
              <a:rPr lang="en-US" sz="2000" dirty="0" err="1" smtClean="0"/>
              <a:t>Precall</a:t>
            </a:r>
            <a:r>
              <a:rPr lang="en-US" sz="2000" dirty="0" smtClean="0"/>
              <a:t> – moderator may want to be ready with a couple interesting articles to read  or  health story to share </a:t>
            </a:r>
          </a:p>
          <a:p>
            <a:r>
              <a:rPr lang="en-US" sz="2000" dirty="0" smtClean="0"/>
              <a:t>Moderator welcomes attendees and introduces the subject of the call.</a:t>
            </a:r>
          </a:p>
          <a:p>
            <a:r>
              <a:rPr lang="en-US" sz="2000" dirty="0" smtClean="0"/>
              <a:t>Introduce first speaker to share their health story  on the topic</a:t>
            </a:r>
          </a:p>
          <a:p>
            <a:pPr>
              <a:buNone/>
            </a:pPr>
            <a:r>
              <a:rPr lang="en-US" sz="2000" dirty="0" smtClean="0"/>
              <a:t>	and to briefly select 3 or 4 products that they feel helped them the most </a:t>
            </a:r>
          </a:p>
          <a:p>
            <a:r>
              <a:rPr lang="en-US" sz="2000" dirty="0" smtClean="0"/>
              <a:t>Assign  products to 2 or 3 additional speakers to explain why that product is so effective, how it is better than other products on the market ( Shaklee Difference ) and how it has helped their family. </a:t>
            </a:r>
          </a:p>
          <a:p>
            <a:r>
              <a:rPr lang="en-US" sz="2000" dirty="0" smtClean="0"/>
              <a:t>See wellness webinar slides at betterhealthin31Days.com for resource material.</a:t>
            </a:r>
          </a:p>
          <a:p>
            <a:r>
              <a:rPr lang="en-US" sz="2000" dirty="0" smtClean="0"/>
              <a:t>Take questions … and thank them for attending </a:t>
            </a:r>
          </a:p>
          <a:p>
            <a:r>
              <a:rPr lang="en-US" sz="2000" dirty="0" smtClean="0"/>
              <a:t>Distributors then call their customers who attended, answer questions and assist them in making their orders.			</a:t>
            </a:r>
            <a:r>
              <a:rPr lang="en-US" sz="2000" dirty="0" err="1" smtClean="0"/>
              <a:t>katie</a:t>
            </a:r>
            <a:endParaRPr lang="en-US" sz="2000" dirty="0" smtClean="0"/>
          </a:p>
          <a:p>
            <a:endParaRPr 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fromgoytojew.files.wordpress.com/2014/05/phonecall.gif"/>
          <p:cNvPicPr>
            <a:picLocks noChangeAspect="1" noChangeArrowheads="1"/>
          </p:cNvPicPr>
          <p:nvPr/>
        </p:nvPicPr>
        <p:blipFill>
          <a:blip r:embed="rId2" cstate="print"/>
          <a:srcRect/>
          <a:stretch>
            <a:fillRect/>
          </a:stretch>
        </p:blipFill>
        <p:spPr bwMode="auto">
          <a:xfrm>
            <a:off x="6629400" y="0"/>
            <a:ext cx="2514600" cy="2438400"/>
          </a:xfrm>
          <a:prstGeom prst="rect">
            <a:avLst/>
          </a:prstGeom>
          <a:noFill/>
        </p:spPr>
      </p:pic>
      <p:sp>
        <p:nvSpPr>
          <p:cNvPr id="2" name="Title 1"/>
          <p:cNvSpPr>
            <a:spLocks noGrp="1"/>
          </p:cNvSpPr>
          <p:nvPr>
            <p:ph type="title"/>
          </p:nvPr>
        </p:nvSpPr>
        <p:spPr>
          <a:xfrm>
            <a:off x="457200" y="274638"/>
            <a:ext cx="5562600" cy="1143000"/>
          </a:xfrm>
          <a:ln>
            <a:solidFill>
              <a:schemeClr val="tx2">
                <a:lumMod val="60000"/>
                <a:lumOff val="40000"/>
              </a:schemeClr>
            </a:solidFill>
          </a:ln>
        </p:spPr>
        <p:txBody>
          <a:bodyPr>
            <a:normAutofit fontScale="90000"/>
          </a:bodyPr>
          <a:lstStyle/>
          <a:p>
            <a:pPr algn="l"/>
            <a:r>
              <a:rPr lang="en-US" sz="3600" dirty="0" smtClean="0"/>
              <a:t>Dialogue for Setting Up 		Wellness Conference Calls</a:t>
            </a:r>
            <a:endParaRPr lang="en-US" sz="3600" dirty="0"/>
          </a:p>
        </p:txBody>
      </p:sp>
      <p:sp>
        <p:nvSpPr>
          <p:cNvPr id="3" name="Content Placeholder 2"/>
          <p:cNvSpPr>
            <a:spLocks noGrp="1"/>
          </p:cNvSpPr>
          <p:nvPr>
            <p:ph idx="1"/>
          </p:nvPr>
        </p:nvSpPr>
        <p:spPr>
          <a:xfrm>
            <a:off x="457200" y="1600200"/>
            <a:ext cx="7924800" cy="4953000"/>
          </a:xfrm>
        </p:spPr>
        <p:txBody>
          <a:bodyPr>
            <a:normAutofit/>
          </a:bodyPr>
          <a:lstStyle/>
          <a:p>
            <a:pPr>
              <a:buNone/>
            </a:pPr>
            <a:r>
              <a:rPr lang="en-US" sz="2400" dirty="0" smtClean="0"/>
              <a:t>Call customer or friend – share why you started a Shaklee business and why you are setting up educational conference calls on health topics.</a:t>
            </a:r>
          </a:p>
          <a:p>
            <a:pPr>
              <a:buNone/>
            </a:pPr>
            <a:endParaRPr lang="en-US" sz="1000" dirty="0" smtClean="0"/>
          </a:p>
          <a:p>
            <a:pPr>
              <a:buNone/>
            </a:pPr>
            <a:r>
              <a:rPr lang="en-US" sz="2000" dirty="0" smtClean="0"/>
              <a:t>Ex  “ I started my Shaklee business because our family’s health improved so dramatically that I came to realize the importance of prevention. Our Shaklee group is very dedicated to educating people about prevention and wellness </a:t>
            </a:r>
          </a:p>
          <a:p>
            <a:pPr>
              <a:buNone/>
            </a:pPr>
            <a:endParaRPr lang="en-US" sz="1000" dirty="0" smtClean="0"/>
          </a:p>
          <a:p>
            <a:pPr>
              <a:buNone/>
            </a:pPr>
            <a:r>
              <a:rPr lang="en-US" sz="2000" dirty="0" smtClean="0"/>
              <a:t> EX -  “ We are in the process of setting up informal half-hour educational conference calls on a variety of health topics … and I wanted to ask you .. As you think about the people you know .. What would be the topics you think would be of greatest interest or concern?  allergies?  Eczema?  PMS?  “			</a:t>
            </a:r>
            <a:r>
              <a:rPr lang="en-US" sz="2000" dirty="0" err="1" smtClean="0"/>
              <a:t>katie</a:t>
            </a:r>
            <a:endParaRPr lang="en-US"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00400" cy="487362"/>
          </a:xfrm>
          <a:ln>
            <a:solidFill>
              <a:schemeClr val="tx1"/>
            </a:solidFill>
          </a:ln>
        </p:spPr>
        <p:txBody>
          <a:bodyPr>
            <a:normAutofit fontScale="90000"/>
          </a:bodyPr>
          <a:lstStyle/>
          <a:p>
            <a:r>
              <a:rPr lang="en-US" sz="2800" dirty="0" smtClean="0"/>
              <a:t>Dialogue continued</a:t>
            </a:r>
            <a:endParaRPr lang="en-US" sz="2800" dirty="0"/>
          </a:p>
        </p:txBody>
      </p:sp>
      <p:sp>
        <p:nvSpPr>
          <p:cNvPr id="3" name="Content Placeholder 2"/>
          <p:cNvSpPr>
            <a:spLocks noGrp="1"/>
          </p:cNvSpPr>
          <p:nvPr>
            <p:ph idx="1"/>
          </p:nvPr>
        </p:nvSpPr>
        <p:spPr>
          <a:xfrm>
            <a:off x="381000" y="1066800"/>
            <a:ext cx="7086600" cy="5334000"/>
          </a:xfrm>
        </p:spPr>
        <p:txBody>
          <a:bodyPr>
            <a:noAutofit/>
          </a:bodyPr>
          <a:lstStyle/>
          <a:p>
            <a:pPr>
              <a:buNone/>
            </a:pPr>
            <a:r>
              <a:rPr lang="en-US" sz="2400" dirty="0" smtClean="0"/>
              <a:t>Ask – “What health improvements have you seen in your family since using Shaklee products?  ( If they have a good story,  inquire if they would be comfortable sharing that on one of the calls … ).These are very informal but have been well-received .. We had 18 on the first call .. And 28 by the second. We just had 1 or 2 people share what helped them with a health issue .. We did allergies.. And eczema.. Hormonal imbalance, Energy, etc </a:t>
            </a:r>
          </a:p>
          <a:p>
            <a:pPr>
              <a:buNone/>
            </a:pPr>
            <a:r>
              <a:rPr lang="en-US" sz="2400" dirty="0" smtClean="0"/>
              <a:t>And then we just reviewed a few supplements that are helpful .. And a few dietary shifts … and it lasts about a half hour. </a:t>
            </a:r>
          </a:p>
          <a:p>
            <a:pPr>
              <a:buNone/>
            </a:pPr>
            <a:r>
              <a:rPr lang="en-US" sz="2400" dirty="0" smtClean="0"/>
              <a:t>Do people come to mind  that you think might like to attend something like that? “		</a:t>
            </a:r>
            <a:r>
              <a:rPr lang="en-US" sz="2400" dirty="0" err="1" smtClean="0"/>
              <a:t>katie</a:t>
            </a:r>
            <a:endParaRPr lang="en-US" sz="2400" dirty="0"/>
          </a:p>
        </p:txBody>
      </p:sp>
      <p:pic>
        <p:nvPicPr>
          <p:cNvPr id="43010" name="Picture 2" descr="http://fromgoytojew.files.wordpress.com/2014/05/phonecall.gif"/>
          <p:cNvPicPr>
            <a:picLocks noChangeAspect="1" noChangeArrowheads="1"/>
          </p:cNvPicPr>
          <p:nvPr/>
        </p:nvPicPr>
        <p:blipFill>
          <a:blip r:embed="rId2" cstate="print"/>
          <a:srcRect/>
          <a:stretch>
            <a:fillRect/>
          </a:stretch>
        </p:blipFill>
        <p:spPr bwMode="auto">
          <a:xfrm>
            <a:off x="6400800" y="0"/>
            <a:ext cx="2743200" cy="2886076"/>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90600" y="381000"/>
            <a:ext cx="4495800" cy="762000"/>
          </a:xfrm>
          <a:ln w="38100">
            <a:solidFill>
              <a:srgbClr val="92D050"/>
            </a:solidFill>
          </a:ln>
        </p:spPr>
        <p:txBody>
          <a:bodyPr>
            <a:normAutofit/>
          </a:bodyPr>
          <a:lstStyle/>
          <a:p>
            <a:r>
              <a:rPr lang="en-US" sz="3600" dirty="0" smtClean="0"/>
              <a:t>Action Steps Session 3</a:t>
            </a:r>
            <a:endParaRPr lang="en-US" sz="3600" dirty="0"/>
          </a:p>
        </p:txBody>
      </p:sp>
      <p:sp>
        <p:nvSpPr>
          <p:cNvPr id="8" name="Content Placeholder 7"/>
          <p:cNvSpPr>
            <a:spLocks noGrp="1"/>
          </p:cNvSpPr>
          <p:nvPr>
            <p:ph idx="1"/>
          </p:nvPr>
        </p:nvSpPr>
        <p:spPr>
          <a:xfrm>
            <a:off x="457200" y="1295400"/>
            <a:ext cx="8305800" cy="5334000"/>
          </a:xfrm>
        </p:spPr>
        <p:txBody>
          <a:bodyPr>
            <a:normAutofit/>
          </a:bodyPr>
          <a:lstStyle/>
          <a:p>
            <a:r>
              <a:rPr lang="en-US" sz="2400" dirty="0" smtClean="0"/>
              <a:t>Register for Long Beach … </a:t>
            </a:r>
            <a:r>
              <a:rPr lang="en-US" altLang="en-US" sz="2400" dirty="0" smtClean="0">
                <a:ea typeface="ＭＳ Ｐゴシック" pitchFamily="34" charset="-128"/>
              </a:rPr>
              <a:t>Events.shaklee.com/shakleelive2014  </a:t>
            </a:r>
            <a:endParaRPr lang="en-US" sz="2400" dirty="0" smtClean="0"/>
          </a:p>
          <a:p>
            <a:r>
              <a:rPr lang="en-US" sz="2400" dirty="0" smtClean="0"/>
              <a:t>Keep your goals in front of you (List your goals or create pictures of goals ..etc and post on bulletin boards and walls ) </a:t>
            </a:r>
          </a:p>
          <a:p>
            <a:r>
              <a:rPr lang="en-US" sz="2400" dirty="0" smtClean="0"/>
              <a:t>Schedule your summer events now .. at the beginning of the month …  Insert your calendar in the working folder with the names  &amp; contact information of all the people you want to invite.. Set up Conference calls, play dates, 3-way calls, webinars, etc</a:t>
            </a:r>
          </a:p>
          <a:p>
            <a:r>
              <a:rPr lang="en-US" sz="2400" dirty="0" smtClean="0"/>
              <a:t>Set a sponsoring goal for July --  and a PV goal … </a:t>
            </a:r>
          </a:p>
          <a:p>
            <a:pPr>
              <a:buNone/>
            </a:pPr>
            <a:r>
              <a:rPr lang="en-US" sz="2400" dirty="0" smtClean="0"/>
              <a:t>Ex – If you are aiming for 2000 PV by Aug 31 … consider 2 events a week , sponsoring 4/ week and that’s 16 new members/ distributors a MONTH !!!			</a:t>
            </a:r>
            <a:r>
              <a:rPr lang="en-US" sz="2400" dirty="0" err="1" smtClean="0"/>
              <a:t>lisa</a:t>
            </a:r>
            <a:endParaRPr lang="en-US" sz="2400" dirty="0" smtClean="0"/>
          </a:p>
          <a:p>
            <a:r>
              <a:rPr lang="en-US" sz="2400" dirty="0" smtClean="0"/>
              <a:t>16 new members should generate 1000 PV comfortably.</a:t>
            </a:r>
            <a:endParaRPr lang="en-US" sz="2400" dirty="0"/>
          </a:p>
        </p:txBody>
      </p:sp>
      <p:pic>
        <p:nvPicPr>
          <p:cNvPr id="43010" name="Picture 2" descr="http://filecabinet.eschoolview.com/DED6BDBD-170B-493B-A61A-A50E79987767/SummerClipArt.jpg"/>
          <p:cNvPicPr>
            <a:picLocks noChangeAspect="1" noChangeArrowheads="1"/>
          </p:cNvPicPr>
          <p:nvPr/>
        </p:nvPicPr>
        <p:blipFill>
          <a:blip r:embed="rId2" cstate="print"/>
          <a:srcRect/>
          <a:stretch>
            <a:fillRect/>
          </a:stretch>
        </p:blipFill>
        <p:spPr bwMode="auto">
          <a:xfrm>
            <a:off x="5867400" y="304800"/>
            <a:ext cx="2985361" cy="103404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ln>
            <a:solidFill>
              <a:schemeClr val="tx2">
                <a:lumMod val="60000"/>
                <a:lumOff val="40000"/>
              </a:schemeClr>
            </a:solidFill>
          </a:ln>
        </p:spPr>
        <p:txBody>
          <a:bodyPr>
            <a:normAutofit fontScale="90000"/>
          </a:bodyPr>
          <a:lstStyle/>
          <a:p>
            <a:r>
              <a:rPr lang="en-US" sz="3600" dirty="0" smtClean="0"/>
              <a:t>Monday Wellness Webinars Schedule</a:t>
            </a:r>
            <a:endParaRPr lang="en-US" sz="3600" dirty="0"/>
          </a:p>
        </p:txBody>
      </p:sp>
      <p:sp>
        <p:nvSpPr>
          <p:cNvPr id="3" name="Content Placeholder 2"/>
          <p:cNvSpPr>
            <a:spLocks noGrp="1"/>
          </p:cNvSpPr>
          <p:nvPr>
            <p:ph idx="1"/>
          </p:nvPr>
        </p:nvSpPr>
        <p:spPr>
          <a:xfrm>
            <a:off x="457200" y="1371600"/>
            <a:ext cx="8229600" cy="5105400"/>
          </a:xfrm>
        </p:spPr>
        <p:txBody>
          <a:bodyPr>
            <a:normAutofit/>
          </a:bodyPr>
          <a:lstStyle/>
          <a:p>
            <a:pPr>
              <a:buNone/>
            </a:pPr>
            <a:r>
              <a:rPr lang="en-US" sz="2400" dirty="0" smtClean="0"/>
              <a:t>July 7 -- Presidential Master Coordinator Gary Burke shares his story and overview of benefits of home businesses. </a:t>
            </a:r>
          </a:p>
          <a:p>
            <a:pPr>
              <a:buNone/>
            </a:pPr>
            <a:r>
              <a:rPr lang="en-US" sz="2400" dirty="0" smtClean="0"/>
              <a:t>July 14—Hormonal Imbalance in Women -- natural approaches</a:t>
            </a:r>
          </a:p>
          <a:p>
            <a:pPr>
              <a:buNone/>
            </a:pPr>
            <a:r>
              <a:rPr lang="en-US" sz="2400" dirty="0" smtClean="0"/>
              <a:t>July 21 – Nutritional Support for Cancer Patients – Cancer 	Researcher Dr Steve Chaney</a:t>
            </a:r>
          </a:p>
          <a:p>
            <a:pPr>
              <a:buNone/>
            </a:pPr>
            <a:r>
              <a:rPr lang="en-US" sz="2400" dirty="0" smtClean="0"/>
              <a:t>July 28 – Inside the World of Shaklee a review of Shaklee’s history, philosophy and products, benefits of membership and home business advantages. 		</a:t>
            </a:r>
            <a:r>
              <a:rPr lang="en-US" sz="2400" dirty="0" err="1" smtClean="0"/>
              <a:t>katie</a:t>
            </a:r>
            <a:endParaRPr lang="en-US" sz="2400" dirty="0" smtClean="0"/>
          </a:p>
          <a:p>
            <a:pPr>
              <a:buNone/>
            </a:pPr>
            <a:endParaRPr lang="en-US" sz="1000" dirty="0" smtClean="0"/>
          </a:p>
          <a:p>
            <a:pPr>
              <a:buNone/>
            </a:pPr>
            <a:r>
              <a:rPr lang="en-US" sz="2400" dirty="0" smtClean="0"/>
              <a:t>Archived at </a:t>
            </a:r>
            <a:r>
              <a:rPr lang="en-US" sz="2400" dirty="0" smtClean="0">
                <a:hlinkClick r:id="rId2"/>
              </a:rPr>
              <a:t>www.BetterHealthin31Days.com</a:t>
            </a:r>
            <a:endParaRPr lang="en-US" sz="2400" dirty="0" smtClean="0"/>
          </a:p>
          <a:p>
            <a:pPr>
              <a:buNone/>
            </a:pPr>
            <a:r>
              <a:rPr lang="en-US" sz="2400" dirty="0" smtClean="0"/>
              <a:t>Click here to attend </a:t>
            </a:r>
            <a:r>
              <a:rPr lang="en-US" sz="2400" u="sng" dirty="0" smtClean="0">
                <a:hlinkClick r:id="rId3" tooltip="https://www2.gotomeeting.com/register/168936498"/>
              </a:rPr>
              <a:t>https://www2.gotomeeting.com/register/168936498</a:t>
            </a:r>
            <a:endParaRPr lang="en-US" sz="2400" dirty="0" smtClean="0"/>
          </a:p>
          <a:p>
            <a:pPr>
              <a:buNone/>
            </a:pPr>
            <a:endParaRPr lang="en-US" sz="2400" dirty="0" smtClean="0"/>
          </a:p>
          <a:p>
            <a:pPr>
              <a:buNone/>
            </a:pPr>
            <a:endParaRPr 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media1.santabanta.com/full5/outdoors/summer/summer-1a.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2" name="Title 1"/>
          <p:cNvSpPr>
            <a:spLocks noGrp="1"/>
          </p:cNvSpPr>
          <p:nvPr>
            <p:ph type="title"/>
          </p:nvPr>
        </p:nvSpPr>
        <p:spPr>
          <a:xfrm>
            <a:off x="457200" y="533400"/>
            <a:ext cx="8229600" cy="4191000"/>
          </a:xfrm>
          <a:ln>
            <a:solidFill>
              <a:schemeClr val="bg1"/>
            </a:solidFill>
          </a:ln>
        </p:spPr>
        <p:txBody>
          <a:bodyPr>
            <a:normAutofit/>
          </a:bodyPr>
          <a:lstStyle/>
          <a:p>
            <a:r>
              <a:rPr lang="en-US" sz="3600" b="1" dirty="0" smtClean="0">
                <a:solidFill>
                  <a:schemeClr val="bg1"/>
                </a:solidFill>
              </a:rPr>
              <a:t>Next Session #4 –</a:t>
            </a:r>
            <a:br>
              <a:rPr lang="en-US" sz="3600" b="1" dirty="0" smtClean="0">
                <a:solidFill>
                  <a:schemeClr val="bg1"/>
                </a:solidFill>
              </a:rPr>
            </a:br>
            <a:r>
              <a:rPr lang="en-US" sz="3600" b="1" dirty="0" smtClean="0">
                <a:solidFill>
                  <a:schemeClr val="bg1"/>
                </a:solidFill>
              </a:rPr>
              <a:t>Developing Our Customer Base</a:t>
            </a:r>
            <a:br>
              <a:rPr lang="en-US" sz="3600" b="1" dirty="0" smtClean="0">
                <a:solidFill>
                  <a:schemeClr val="bg1"/>
                </a:solidFill>
              </a:rPr>
            </a:br>
            <a:r>
              <a:rPr lang="en-US" sz="3600" b="1" dirty="0" smtClean="0">
                <a:solidFill>
                  <a:schemeClr val="bg1"/>
                </a:solidFill>
              </a:rPr>
              <a:t>And Closing </a:t>
            </a:r>
            <a:br>
              <a:rPr lang="en-US" sz="3600" b="1" dirty="0" smtClean="0">
                <a:solidFill>
                  <a:schemeClr val="bg1"/>
                </a:solidFill>
              </a:rPr>
            </a:br>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Session #5</a:t>
            </a:r>
            <a:br>
              <a:rPr lang="en-US" sz="3600" b="1" dirty="0" smtClean="0">
                <a:solidFill>
                  <a:schemeClr val="bg1"/>
                </a:solidFill>
              </a:rPr>
            </a:br>
            <a:r>
              <a:rPr lang="en-US" sz="3600" b="1" dirty="0" smtClean="0">
                <a:solidFill>
                  <a:schemeClr val="bg1"/>
                </a:solidFill>
              </a:rPr>
              <a:t>Assembling Your Business Team          </a:t>
            </a:r>
            <a:r>
              <a:rPr lang="en-US" sz="3600" b="1" dirty="0" err="1" smtClean="0">
                <a:solidFill>
                  <a:schemeClr val="bg1"/>
                </a:solidFill>
              </a:rPr>
              <a:t>lisa</a:t>
            </a:r>
            <a:endParaRPr lang="en-US" sz="3600" b="1" dirty="0">
              <a:solidFill>
                <a:schemeClr val="bg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6"/>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3657600"/>
            <a:ext cx="4411665" cy="2211388"/>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0" name="Picture 23"/>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62600" y="3429000"/>
            <a:ext cx="2819399" cy="2305050"/>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1" name="TextBox 30"/>
          <p:cNvSpPr txBox="1">
            <a:spLocks noChangeArrowheads="1"/>
          </p:cNvSpPr>
          <p:nvPr/>
        </p:nvSpPr>
        <p:spPr bwMode="auto">
          <a:xfrm>
            <a:off x="1219200" y="6019800"/>
            <a:ext cx="259128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Plus PAKS—$599</a:t>
            </a:r>
          </a:p>
        </p:txBody>
      </p:sp>
      <p:sp>
        <p:nvSpPr>
          <p:cNvPr id="32772" name="TextBox 31"/>
          <p:cNvSpPr txBox="1">
            <a:spLocks noChangeArrowheads="1"/>
          </p:cNvSpPr>
          <p:nvPr/>
        </p:nvSpPr>
        <p:spPr bwMode="auto">
          <a:xfrm>
            <a:off x="5715000" y="6019800"/>
            <a:ext cx="20783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PAKS—$299</a:t>
            </a:r>
          </a:p>
        </p:txBody>
      </p:sp>
      <p:sp>
        <p:nvSpPr>
          <p:cNvPr id="32773" name="TextBox 3"/>
          <p:cNvSpPr txBox="1">
            <a:spLocks noChangeArrowheads="1"/>
          </p:cNvSpPr>
          <p:nvPr/>
        </p:nvSpPr>
        <p:spPr bwMode="auto">
          <a:xfrm>
            <a:off x="287338" y="1419227"/>
            <a:ext cx="8775700" cy="2277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eaLnBrk="0" hangingPunct="0">
              <a:tabLst>
                <a:tab pos="1028700" algn="l"/>
              </a:tabLst>
              <a:defRPr sz="2400">
                <a:solidFill>
                  <a:schemeClr val="tx1"/>
                </a:solidFill>
                <a:latin typeface="Arial" pitchFamily="34" charset="0"/>
                <a:ea typeface="ＭＳ Ｐゴシック" pitchFamily="34" charset="-128"/>
              </a:defRPr>
            </a:lvl1pPr>
            <a:lvl2pPr marL="742950" indent="-285750" eaLnBrk="0" hangingPunct="0">
              <a:tabLst>
                <a:tab pos="1028700" algn="l"/>
              </a:tabLst>
              <a:defRPr sz="2400">
                <a:solidFill>
                  <a:schemeClr val="tx1"/>
                </a:solidFill>
                <a:latin typeface="Arial" pitchFamily="34" charset="0"/>
                <a:ea typeface="ＭＳ Ｐゴシック" pitchFamily="34" charset="-128"/>
              </a:defRPr>
            </a:lvl2pPr>
            <a:lvl3pPr marL="1143000" indent="-228600" eaLnBrk="0" hangingPunct="0">
              <a:tabLst>
                <a:tab pos="1028700" algn="l"/>
              </a:tabLst>
              <a:defRPr sz="2400">
                <a:solidFill>
                  <a:schemeClr val="tx1"/>
                </a:solidFill>
                <a:latin typeface="Arial" pitchFamily="34" charset="0"/>
                <a:ea typeface="ＭＳ Ｐゴシック" pitchFamily="34" charset="-128"/>
              </a:defRPr>
            </a:lvl3pPr>
            <a:lvl4pPr marL="1600200" indent="-228600" eaLnBrk="0" hangingPunct="0">
              <a:tabLst>
                <a:tab pos="1028700" algn="l"/>
              </a:tabLst>
              <a:defRPr sz="2400">
                <a:solidFill>
                  <a:schemeClr val="tx1"/>
                </a:solidFill>
                <a:latin typeface="Arial" pitchFamily="34" charset="0"/>
                <a:ea typeface="ＭＳ Ｐゴシック" pitchFamily="34" charset="-128"/>
              </a:defRPr>
            </a:lvl4pPr>
            <a:lvl5pPr marL="2057400" indent="-228600" eaLnBrk="0" hangingPunct="0">
              <a:tabLst>
                <a:tab pos="1028700" algn="l"/>
              </a:tabLst>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9pPr>
          </a:lstStyle>
          <a:p>
            <a:pPr algn="l" eaLnBrk="1" hangingPunct="1">
              <a:buClr>
                <a:srgbClr val="4F5043"/>
              </a:buClr>
            </a:pPr>
            <a:r>
              <a:rPr lang="en-US" altLang="en-US" b="1" dirty="0">
                <a:solidFill>
                  <a:srgbClr val="262626"/>
                </a:solidFill>
              </a:rPr>
              <a:t>Gold PAK—</a:t>
            </a:r>
          </a:p>
          <a:p>
            <a:pPr algn="l" eaLnBrk="1" hangingPunct="1">
              <a:buClr>
                <a:srgbClr val="4F5043"/>
              </a:buClr>
            </a:pPr>
            <a:r>
              <a:rPr lang="en-US" altLang="en-US" b="1" dirty="0">
                <a:solidFill>
                  <a:srgbClr val="497727"/>
                </a:solidFill>
              </a:rPr>
              <a:t>Receive 1 FREE Shaklee LIVE 2014 Registration </a:t>
            </a:r>
            <a:r>
              <a:rPr lang="en-US" altLang="en-US" sz="1800" dirty="0">
                <a:solidFill>
                  <a:srgbClr val="262626"/>
                </a:solidFill>
              </a:rPr>
              <a:t>($249 value)</a:t>
            </a:r>
          </a:p>
          <a:p>
            <a:pPr algn="l" eaLnBrk="1" hangingPunct="1">
              <a:spcBef>
                <a:spcPts val="1200"/>
              </a:spcBef>
              <a:buClr>
                <a:srgbClr val="4F5043"/>
              </a:buClr>
            </a:pPr>
            <a:r>
              <a:rPr lang="en-US" altLang="en-US" b="1" dirty="0">
                <a:solidFill>
                  <a:srgbClr val="262626"/>
                </a:solidFill>
              </a:rPr>
              <a:t>Gold Plus PAK—</a:t>
            </a:r>
          </a:p>
          <a:p>
            <a:pPr algn="l" eaLnBrk="1" hangingPunct="1">
              <a:buClr>
                <a:srgbClr val="4F5043"/>
              </a:buClr>
            </a:pPr>
            <a:r>
              <a:rPr lang="en-US" altLang="en-US" b="1" dirty="0">
                <a:solidFill>
                  <a:srgbClr val="497727"/>
                </a:solidFill>
              </a:rPr>
              <a:t>Receive 2 FREE Shaklee LIVE 2014 Registrations </a:t>
            </a:r>
            <a:r>
              <a:rPr lang="en-US" altLang="en-US" sz="1800" dirty="0">
                <a:solidFill>
                  <a:srgbClr val="262626"/>
                </a:solidFill>
              </a:rPr>
              <a:t>($498 value</a:t>
            </a:r>
            <a:r>
              <a:rPr lang="en-US" altLang="en-US" sz="1800" dirty="0" smtClean="0">
                <a:solidFill>
                  <a:srgbClr val="262626"/>
                </a:solidFill>
              </a:rPr>
              <a:t>)</a:t>
            </a:r>
          </a:p>
          <a:p>
            <a:pPr algn="l" eaLnBrk="1" hangingPunct="1">
              <a:buClr>
                <a:srgbClr val="4F5043"/>
              </a:buClr>
            </a:pPr>
            <a:endParaRPr lang="en-US" altLang="en-US" sz="1800" dirty="0" smtClean="0">
              <a:solidFill>
                <a:srgbClr val="262626"/>
              </a:solidFill>
            </a:endParaRPr>
          </a:p>
          <a:p>
            <a:pPr algn="l" eaLnBrk="1" hangingPunct="1">
              <a:buClr>
                <a:srgbClr val="4F5043"/>
              </a:buClr>
            </a:pPr>
            <a:r>
              <a:rPr lang="en-US" altLang="en-US" sz="1800" dirty="0" err="1" smtClean="0">
                <a:solidFill>
                  <a:srgbClr val="262626"/>
                </a:solidFill>
              </a:rPr>
              <a:t>lisa</a:t>
            </a:r>
            <a:endParaRPr lang="en-US" altLang="en-US" sz="1800" dirty="0">
              <a:solidFill>
                <a:srgbClr val="262626"/>
              </a:solidFill>
            </a:endParaRPr>
          </a:p>
        </p:txBody>
      </p:sp>
      <p:sp>
        <p:nvSpPr>
          <p:cNvPr id="4" name="Title 3"/>
          <p:cNvSpPr>
            <a:spLocks noGrp="1"/>
          </p:cNvSpPr>
          <p:nvPr>
            <p:ph type="title"/>
          </p:nvPr>
        </p:nvSpPr>
        <p:spPr>
          <a:xfrm>
            <a:off x="495300" y="228600"/>
            <a:ext cx="8153400" cy="1039811"/>
          </a:xfrm>
          <a:ln>
            <a:solidFill>
              <a:schemeClr val="accent3">
                <a:lumMod val="75000"/>
              </a:schemeClr>
            </a:solidFill>
          </a:ln>
        </p:spPr>
        <p:txBody>
          <a:bodyPr>
            <a:noAutofit/>
          </a:bodyPr>
          <a:lstStyle/>
          <a:p>
            <a:pPr algn="l">
              <a:defRPr/>
            </a:pPr>
            <a:r>
              <a:rPr lang="en-US" altLang="en-US" sz="3200" b="1" dirty="0" smtClean="0">
                <a:ea typeface="ＭＳ Ｐゴシック" pitchFamily="34" charset="-128"/>
              </a:rPr>
              <a:t>Join Now -							 Receive FREE Registration to Shaklee Live 2014</a:t>
            </a:r>
          </a:p>
        </p:txBody>
      </p:sp>
    </p:spTree>
    <p:extLst>
      <p:ext uri="{BB962C8B-B14F-4D97-AF65-F5344CB8AC3E}">
        <p14:creationId xmlns="" xmlns:p14="http://schemas.microsoft.com/office/powerpoint/2010/main" val="217982235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cinevidia.com/images/stories/long%20beach%20ca%20home%20theater%20design.jpg"/>
          <p:cNvPicPr>
            <a:picLocks noChangeAspect="1" noChangeArrowheads="1"/>
          </p:cNvPicPr>
          <p:nvPr/>
        </p:nvPicPr>
        <p:blipFill>
          <a:blip r:embed="rId2" cstate="print"/>
          <a:srcRect/>
          <a:stretch>
            <a:fillRect/>
          </a:stretch>
        </p:blipFill>
        <p:spPr bwMode="auto">
          <a:xfrm>
            <a:off x="0" y="-228600"/>
            <a:ext cx="9144000" cy="2962276"/>
          </a:xfrm>
          <a:prstGeom prst="rect">
            <a:avLst/>
          </a:prstGeom>
          <a:noFill/>
        </p:spPr>
      </p:pic>
      <p:sp>
        <p:nvSpPr>
          <p:cNvPr id="13314" name="Title 1"/>
          <p:cNvSpPr>
            <a:spLocks noGrp="1"/>
          </p:cNvSpPr>
          <p:nvPr>
            <p:ph type="title"/>
          </p:nvPr>
        </p:nvSpPr>
        <p:spPr>
          <a:xfrm>
            <a:off x="1371600" y="0"/>
            <a:ext cx="5410200" cy="1219200"/>
          </a:xfrm>
          <a:solidFill>
            <a:schemeClr val="bg1"/>
          </a:solidFill>
          <a:ln>
            <a:solidFill>
              <a:schemeClr val="tx1"/>
            </a:solidFill>
          </a:ln>
        </p:spPr>
        <p:txBody>
          <a:bodyPr>
            <a:noAutofit/>
          </a:bodyPr>
          <a:lstStyle/>
          <a:p>
            <a:r>
              <a:rPr lang="en-US" altLang="en-US" sz="3200" dirty="0" smtClean="0">
                <a:ea typeface="ＭＳ Ｐゴシック" pitchFamily="34" charset="-128"/>
              </a:rPr>
              <a:t>Shaklee Live 2014</a:t>
            </a:r>
            <a:br>
              <a:rPr lang="en-US" altLang="en-US" sz="3200" dirty="0" smtClean="0">
                <a:ea typeface="ＭＳ Ｐゴシック" pitchFamily="34" charset="-128"/>
              </a:rPr>
            </a:br>
            <a:r>
              <a:rPr lang="en-US" altLang="en-US" sz="3200" dirty="0" smtClean="0">
                <a:ea typeface="ＭＳ Ｐゴシック" pitchFamily="34" charset="-128"/>
              </a:rPr>
              <a:t>Long Beach Convention Center</a:t>
            </a:r>
          </a:p>
        </p:txBody>
      </p:sp>
      <p:sp>
        <p:nvSpPr>
          <p:cNvPr id="13315" name="Text Placeholder 2"/>
          <p:cNvSpPr>
            <a:spLocks noGrp="1"/>
          </p:cNvSpPr>
          <p:nvPr>
            <p:ph type="body" idx="1"/>
          </p:nvPr>
        </p:nvSpPr>
        <p:spPr>
          <a:xfrm>
            <a:off x="838200" y="2743200"/>
            <a:ext cx="7315200" cy="3886200"/>
          </a:xfrm>
          <a:solidFill>
            <a:schemeClr val="bg1"/>
          </a:solidFill>
        </p:spPr>
        <p:txBody>
          <a:bodyPr>
            <a:normAutofit fontScale="92500"/>
          </a:bodyPr>
          <a:lstStyle/>
          <a:p>
            <a:r>
              <a:rPr lang="en-US" altLang="en-US" sz="2400" dirty="0" smtClean="0">
                <a:ea typeface="ＭＳ Ｐゴシック" pitchFamily="34" charset="-128"/>
              </a:rPr>
              <a:t>One of North America’s premier convention facilities</a:t>
            </a:r>
          </a:p>
          <a:p>
            <a:pPr>
              <a:spcAft>
                <a:spcPts val="1200"/>
              </a:spcAft>
              <a:buFont typeface="Arial" pitchFamily="34" charset="0"/>
              <a:buChar char="•"/>
            </a:pPr>
            <a:r>
              <a:rPr lang="en-US" altLang="en-US" sz="2400" dirty="0" smtClean="0">
                <a:ea typeface="ＭＳ Ｐゴシック" pitchFamily="34" charset="-128"/>
              </a:rPr>
              <a:t> On the waterfront in the heart of downtown Long Beach</a:t>
            </a:r>
          </a:p>
          <a:p>
            <a:pPr>
              <a:spcAft>
                <a:spcPts val="1200"/>
              </a:spcAft>
              <a:buFont typeface="Arial" pitchFamily="34" charset="0"/>
              <a:buChar char="•"/>
            </a:pPr>
            <a:r>
              <a:rPr lang="en-US" altLang="en-US" sz="2400" dirty="0">
                <a:ea typeface="ＭＳ Ｐゴシック" pitchFamily="34" charset="-128"/>
              </a:rPr>
              <a:t> </a:t>
            </a:r>
            <a:r>
              <a:rPr lang="en-US" altLang="en-US" sz="2400" dirty="0" smtClean="0">
                <a:ea typeface="ＭＳ Ｐゴシック" pitchFamily="34" charset="-128"/>
              </a:rPr>
              <a:t>Walking distance from first-class accommodations (5,000 rooms)</a:t>
            </a:r>
          </a:p>
          <a:p>
            <a:pPr>
              <a:spcAft>
                <a:spcPts val="1200"/>
              </a:spcAft>
              <a:buFont typeface="Arial" pitchFamily="34" charset="0"/>
              <a:buChar char="•"/>
            </a:pPr>
            <a:r>
              <a:rPr lang="en-US" altLang="en-US" sz="2400" dirty="0" smtClean="0">
                <a:ea typeface="ＭＳ Ｐゴシック" pitchFamily="34" charset="-128"/>
              </a:rPr>
              <a:t> Shopping, dining, sightseeing along picturesque bays and 5-1/2 miles of sandy beach</a:t>
            </a:r>
          </a:p>
          <a:p>
            <a:pPr>
              <a:spcAft>
                <a:spcPts val="1200"/>
              </a:spcAft>
              <a:buFont typeface="Arial" pitchFamily="34" charset="0"/>
              <a:buChar char="•"/>
            </a:pPr>
            <a:r>
              <a:rPr lang="en-US" altLang="en-US" sz="2400" dirty="0">
                <a:ea typeface="ＭＳ Ｐゴシック" pitchFamily="34" charset="-128"/>
              </a:rPr>
              <a:t> </a:t>
            </a:r>
            <a:r>
              <a:rPr lang="en-US" altLang="en-US" sz="2400" dirty="0" smtClean="0">
                <a:ea typeface="ＭＳ Ｐゴシック" pitchFamily="34" charset="-128"/>
              </a:rPr>
              <a:t>Pedestrian promenade links hotels, shops, restaurants and attractions				harper</a:t>
            </a:r>
          </a:p>
          <a:p>
            <a:pPr>
              <a:buFont typeface="Arial" pitchFamily="34" charset="0"/>
              <a:buChar char="•"/>
            </a:pPr>
            <a:endParaRPr lang="en-US" altLang="en-US" dirty="0" smtClean="0">
              <a:ea typeface="ＭＳ Ｐゴシック" pitchFamily="34" charset="-128"/>
            </a:endParaRPr>
          </a:p>
          <a:p>
            <a:pPr>
              <a:buFont typeface="Arial" pitchFamily="34" charset="0"/>
              <a:buChar char="•"/>
            </a:pPr>
            <a:endParaRPr lang="en-US" altLang="en-US" dirty="0" smtClean="0">
              <a:ea typeface="ＭＳ Ｐゴシック" pitchFamily="34" charset="-128"/>
            </a:endParaRPr>
          </a:p>
          <a:p>
            <a:pPr>
              <a:buFont typeface="Arial" pitchFamily="34" charset="0"/>
              <a:buChar char="•"/>
            </a:pPr>
            <a:endParaRPr lang="en-US" altLang="en-US" dirty="0" smtClean="0">
              <a:ea typeface="ＭＳ Ｐゴシック" pitchFamily="34" charset="-128"/>
            </a:endParaRPr>
          </a:p>
          <a:p>
            <a:endParaRPr lang="en-US" altLang="en-US" dirty="0" smtClean="0">
              <a:ea typeface="ＭＳ Ｐゴシック" pitchFamily="34" charset="-128"/>
            </a:endParaRPr>
          </a:p>
        </p:txBody>
      </p:sp>
    </p:spTree>
    <p:extLst>
      <p:ext uri="{BB962C8B-B14F-4D97-AF65-F5344CB8AC3E}">
        <p14:creationId xmlns="" xmlns:p14="http://schemas.microsoft.com/office/powerpoint/2010/main" val="376032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6"/>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3657600"/>
            <a:ext cx="4411665" cy="2211388"/>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0" name="Picture 23"/>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62600" y="3429000"/>
            <a:ext cx="2819399" cy="2305050"/>
          </a:xfrm>
          <a:prstGeom prst="rect">
            <a:avLst/>
          </a:prstGeom>
          <a:noFill/>
          <a:ln>
            <a:solidFill>
              <a:schemeClr val="accent3">
                <a:lumMod val="60000"/>
                <a:lumOff val="40000"/>
              </a:schemeClr>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1" name="TextBox 30"/>
          <p:cNvSpPr txBox="1">
            <a:spLocks noChangeArrowheads="1"/>
          </p:cNvSpPr>
          <p:nvPr/>
        </p:nvSpPr>
        <p:spPr bwMode="auto">
          <a:xfrm>
            <a:off x="1219200" y="6019800"/>
            <a:ext cx="259128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Plus PAKS—$599</a:t>
            </a:r>
          </a:p>
        </p:txBody>
      </p:sp>
      <p:sp>
        <p:nvSpPr>
          <p:cNvPr id="32772" name="TextBox 31"/>
          <p:cNvSpPr txBox="1">
            <a:spLocks noChangeArrowheads="1"/>
          </p:cNvSpPr>
          <p:nvPr/>
        </p:nvSpPr>
        <p:spPr bwMode="auto">
          <a:xfrm>
            <a:off x="5715000" y="6019800"/>
            <a:ext cx="207832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altLang="en-US" sz="1800" dirty="0">
                <a:solidFill>
                  <a:srgbClr val="262626"/>
                </a:solidFill>
              </a:rPr>
              <a:t>Gold PAKS—$299</a:t>
            </a:r>
          </a:p>
        </p:txBody>
      </p:sp>
      <p:sp>
        <p:nvSpPr>
          <p:cNvPr id="32773" name="TextBox 3"/>
          <p:cNvSpPr txBox="1">
            <a:spLocks noChangeArrowheads="1"/>
          </p:cNvSpPr>
          <p:nvPr/>
        </p:nvSpPr>
        <p:spPr bwMode="auto">
          <a:xfrm>
            <a:off x="287338" y="1419227"/>
            <a:ext cx="8775700" cy="22775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eaLnBrk="0" hangingPunct="0">
              <a:tabLst>
                <a:tab pos="1028700" algn="l"/>
              </a:tabLst>
              <a:defRPr sz="2400">
                <a:solidFill>
                  <a:schemeClr val="tx1"/>
                </a:solidFill>
                <a:latin typeface="Arial" pitchFamily="34" charset="0"/>
                <a:ea typeface="ＭＳ Ｐゴシック" pitchFamily="34" charset="-128"/>
              </a:defRPr>
            </a:lvl1pPr>
            <a:lvl2pPr marL="742950" indent="-285750" eaLnBrk="0" hangingPunct="0">
              <a:tabLst>
                <a:tab pos="1028700" algn="l"/>
              </a:tabLst>
              <a:defRPr sz="2400">
                <a:solidFill>
                  <a:schemeClr val="tx1"/>
                </a:solidFill>
                <a:latin typeface="Arial" pitchFamily="34" charset="0"/>
                <a:ea typeface="ＭＳ Ｐゴシック" pitchFamily="34" charset="-128"/>
              </a:defRPr>
            </a:lvl2pPr>
            <a:lvl3pPr marL="1143000" indent="-228600" eaLnBrk="0" hangingPunct="0">
              <a:tabLst>
                <a:tab pos="1028700" algn="l"/>
              </a:tabLst>
              <a:defRPr sz="2400">
                <a:solidFill>
                  <a:schemeClr val="tx1"/>
                </a:solidFill>
                <a:latin typeface="Arial" pitchFamily="34" charset="0"/>
                <a:ea typeface="ＭＳ Ｐゴシック" pitchFamily="34" charset="-128"/>
              </a:defRPr>
            </a:lvl3pPr>
            <a:lvl4pPr marL="1600200" indent="-228600" eaLnBrk="0" hangingPunct="0">
              <a:tabLst>
                <a:tab pos="1028700" algn="l"/>
              </a:tabLst>
              <a:defRPr sz="2400">
                <a:solidFill>
                  <a:schemeClr val="tx1"/>
                </a:solidFill>
                <a:latin typeface="Arial" pitchFamily="34" charset="0"/>
                <a:ea typeface="ＭＳ Ｐゴシック" pitchFamily="34" charset="-128"/>
              </a:defRPr>
            </a:lvl4pPr>
            <a:lvl5pPr marL="2057400" indent="-228600" eaLnBrk="0" hangingPunct="0">
              <a:tabLst>
                <a:tab pos="1028700" algn="l"/>
              </a:tabLst>
              <a:defRPr sz="24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tabLst>
                <a:tab pos="1028700" algn="l"/>
              </a:tabLst>
              <a:defRPr sz="2400">
                <a:solidFill>
                  <a:schemeClr val="tx1"/>
                </a:solidFill>
                <a:latin typeface="Arial" pitchFamily="34" charset="0"/>
                <a:ea typeface="ＭＳ Ｐゴシック" pitchFamily="34" charset="-128"/>
              </a:defRPr>
            </a:lvl9pPr>
          </a:lstStyle>
          <a:p>
            <a:pPr algn="l" eaLnBrk="1" hangingPunct="1">
              <a:buClr>
                <a:srgbClr val="4F5043"/>
              </a:buClr>
            </a:pPr>
            <a:r>
              <a:rPr lang="en-US" altLang="en-US" b="1" dirty="0">
                <a:solidFill>
                  <a:srgbClr val="262626"/>
                </a:solidFill>
              </a:rPr>
              <a:t>Gold PAK—</a:t>
            </a:r>
          </a:p>
          <a:p>
            <a:pPr algn="l" eaLnBrk="1" hangingPunct="1">
              <a:buClr>
                <a:srgbClr val="4F5043"/>
              </a:buClr>
            </a:pPr>
            <a:r>
              <a:rPr lang="en-US" altLang="en-US" b="1" dirty="0">
                <a:solidFill>
                  <a:srgbClr val="497727"/>
                </a:solidFill>
              </a:rPr>
              <a:t>Receive 1 FREE Shaklee LIVE 2014 Registration </a:t>
            </a:r>
            <a:r>
              <a:rPr lang="en-US" altLang="en-US" sz="1800" dirty="0">
                <a:solidFill>
                  <a:srgbClr val="262626"/>
                </a:solidFill>
              </a:rPr>
              <a:t>($249 value)</a:t>
            </a:r>
          </a:p>
          <a:p>
            <a:pPr algn="l" eaLnBrk="1" hangingPunct="1">
              <a:spcBef>
                <a:spcPts val="1200"/>
              </a:spcBef>
              <a:buClr>
                <a:srgbClr val="4F5043"/>
              </a:buClr>
            </a:pPr>
            <a:r>
              <a:rPr lang="en-US" altLang="en-US" b="1" dirty="0">
                <a:solidFill>
                  <a:srgbClr val="262626"/>
                </a:solidFill>
              </a:rPr>
              <a:t>Gold Plus PAK—</a:t>
            </a:r>
          </a:p>
          <a:p>
            <a:pPr algn="l" eaLnBrk="1" hangingPunct="1">
              <a:buClr>
                <a:srgbClr val="4F5043"/>
              </a:buClr>
            </a:pPr>
            <a:r>
              <a:rPr lang="en-US" altLang="en-US" b="1" dirty="0">
                <a:solidFill>
                  <a:srgbClr val="497727"/>
                </a:solidFill>
              </a:rPr>
              <a:t>Receive 2 FREE Shaklee LIVE 2014 Registrations </a:t>
            </a:r>
            <a:r>
              <a:rPr lang="en-US" altLang="en-US" sz="1800" dirty="0">
                <a:solidFill>
                  <a:srgbClr val="262626"/>
                </a:solidFill>
              </a:rPr>
              <a:t>($498 value</a:t>
            </a:r>
            <a:r>
              <a:rPr lang="en-US" altLang="en-US" sz="1800" dirty="0" smtClean="0">
                <a:solidFill>
                  <a:srgbClr val="262626"/>
                </a:solidFill>
              </a:rPr>
              <a:t>)</a:t>
            </a:r>
          </a:p>
          <a:p>
            <a:pPr algn="l" eaLnBrk="1" hangingPunct="1">
              <a:buClr>
                <a:srgbClr val="4F5043"/>
              </a:buClr>
            </a:pPr>
            <a:endParaRPr lang="en-US" altLang="en-US" sz="1800" dirty="0" smtClean="0">
              <a:solidFill>
                <a:srgbClr val="262626"/>
              </a:solidFill>
            </a:endParaRPr>
          </a:p>
          <a:p>
            <a:pPr algn="l" eaLnBrk="1" hangingPunct="1">
              <a:buClr>
                <a:srgbClr val="4F5043"/>
              </a:buClr>
            </a:pPr>
            <a:r>
              <a:rPr lang="en-US" altLang="en-US" sz="1800" dirty="0" err="1" smtClean="0">
                <a:solidFill>
                  <a:srgbClr val="262626"/>
                </a:solidFill>
              </a:rPr>
              <a:t>lisa</a:t>
            </a:r>
            <a:endParaRPr lang="en-US" altLang="en-US" sz="1800" dirty="0">
              <a:solidFill>
                <a:srgbClr val="262626"/>
              </a:solidFill>
            </a:endParaRPr>
          </a:p>
        </p:txBody>
      </p:sp>
      <p:sp>
        <p:nvSpPr>
          <p:cNvPr id="4" name="Title 3"/>
          <p:cNvSpPr>
            <a:spLocks noGrp="1"/>
          </p:cNvSpPr>
          <p:nvPr>
            <p:ph type="title"/>
          </p:nvPr>
        </p:nvSpPr>
        <p:spPr>
          <a:xfrm>
            <a:off x="495300" y="228600"/>
            <a:ext cx="8153400" cy="1039811"/>
          </a:xfrm>
          <a:ln>
            <a:solidFill>
              <a:schemeClr val="accent3">
                <a:lumMod val="75000"/>
              </a:schemeClr>
            </a:solidFill>
          </a:ln>
        </p:spPr>
        <p:txBody>
          <a:bodyPr>
            <a:noAutofit/>
          </a:bodyPr>
          <a:lstStyle/>
          <a:p>
            <a:pPr algn="l">
              <a:defRPr/>
            </a:pPr>
            <a:r>
              <a:rPr lang="en-US" altLang="en-US" sz="3200" b="1" dirty="0" smtClean="0">
                <a:ea typeface="ＭＳ Ｐゴシック" pitchFamily="34" charset="-128"/>
              </a:rPr>
              <a:t>Join Now -							 Receive FREE Registration to Shaklee Live 2014</a:t>
            </a:r>
          </a:p>
        </p:txBody>
      </p:sp>
    </p:spTree>
    <p:extLst>
      <p:ext uri="{BB962C8B-B14F-4D97-AF65-F5344CB8AC3E}">
        <p14:creationId xmlns="" xmlns:p14="http://schemas.microsoft.com/office/powerpoint/2010/main" val="217982235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38200" y="274637"/>
            <a:ext cx="7772400" cy="685800"/>
          </a:xfrm>
        </p:spPr>
        <p:txBody>
          <a:bodyPr>
            <a:normAutofit fontScale="90000"/>
          </a:bodyPr>
          <a:lstStyle/>
          <a:p>
            <a:r>
              <a:rPr lang="en-US" altLang="en-US" dirty="0" smtClean="0">
                <a:ea typeface="ＭＳ Ｐゴシック" pitchFamily="34" charset="-128"/>
              </a:rPr>
              <a:t>Recognition Gala &amp; Entertainment</a:t>
            </a:r>
          </a:p>
        </p:txBody>
      </p:sp>
      <p:sp>
        <p:nvSpPr>
          <p:cNvPr id="24579" name="Text Placeholder 2"/>
          <p:cNvSpPr>
            <a:spLocks noGrp="1"/>
          </p:cNvSpPr>
          <p:nvPr>
            <p:ph type="body" idx="1"/>
          </p:nvPr>
        </p:nvSpPr>
        <p:spPr>
          <a:xfrm>
            <a:off x="228600" y="990601"/>
            <a:ext cx="8763000" cy="4648200"/>
          </a:xfrm>
        </p:spPr>
        <p:txBody>
          <a:bodyPr/>
          <a:lstStyle/>
          <a:p>
            <a:pPr algn="ctr"/>
            <a:r>
              <a:rPr lang="en-US" altLang="en-US" sz="2800" b="1" dirty="0" smtClean="0">
                <a:ea typeface="ＭＳ Ｐゴシック" pitchFamily="34" charset="-128"/>
              </a:rPr>
              <a:t>Jewel</a:t>
            </a:r>
            <a:br>
              <a:rPr lang="en-US" altLang="en-US" sz="2800" b="1" dirty="0" smtClean="0">
                <a:ea typeface="ＭＳ Ｐゴシック" pitchFamily="34" charset="-128"/>
              </a:rPr>
            </a:br>
            <a:r>
              <a:rPr lang="en-US" altLang="en-US" sz="2800" b="1" dirty="0" smtClean="0">
                <a:ea typeface="ＭＳ Ｐゴシック" pitchFamily="34" charset="-128"/>
              </a:rPr>
              <a:t>Saturday - Arena – 8-10 pm      </a:t>
            </a:r>
            <a:r>
              <a:rPr lang="en-US" altLang="en-US" sz="2800" dirty="0" smtClean="0">
                <a:ea typeface="ＭＳ Ｐゴシック" pitchFamily="34" charset="-128"/>
              </a:rPr>
              <a:t>harper       </a:t>
            </a:r>
            <a:r>
              <a:rPr lang="en-US" altLang="en-US" sz="2800" b="1" dirty="0" smtClean="0">
                <a:ea typeface="ＭＳ Ｐゴシック" pitchFamily="34" charset="-128"/>
              </a:rPr>
              <a:t>  </a:t>
            </a:r>
          </a:p>
          <a:p>
            <a:pPr>
              <a:buFont typeface="Arial" pitchFamily="34" charset="0"/>
              <a:buChar char="•"/>
            </a:pPr>
            <a:endParaRPr lang="en-US" altLang="en-US" dirty="0" smtClean="0">
              <a:ea typeface="ＭＳ Ｐゴシック" pitchFamily="34" charset="-128"/>
            </a:endParaRPr>
          </a:p>
          <a:p>
            <a:r>
              <a:rPr lang="en-US" altLang="en-US" dirty="0" smtClean="0">
                <a:ea typeface="ＭＳ Ｐゴシック" pitchFamily="34" charset="-128"/>
              </a:rPr>
              <a:t>    </a:t>
            </a:r>
          </a:p>
          <a:p>
            <a:pPr>
              <a:buFont typeface="Arial" pitchFamily="34" charset="0"/>
              <a:buChar char="•"/>
            </a:pPr>
            <a:endParaRPr lang="en-US" altLang="en-US" dirty="0" smtClean="0">
              <a:ea typeface="ＭＳ Ｐゴシック" pitchFamily="34" charset="-128"/>
            </a:endParaRPr>
          </a:p>
          <a:p>
            <a:pPr>
              <a:buFont typeface="Arial" pitchFamily="34" charset="0"/>
              <a:buChar char="•"/>
            </a:pPr>
            <a:endParaRPr lang="en-US" altLang="en-US" dirty="0" smtClean="0">
              <a:ea typeface="ＭＳ Ｐゴシック" pitchFamily="34" charset="-128"/>
            </a:endParaRPr>
          </a:p>
          <a:p>
            <a:endParaRPr lang="en-US" altLang="en-US" dirty="0" smtClean="0">
              <a:ea typeface="ＭＳ Ｐゴシック" pitchFamily="34" charset="-128"/>
            </a:endParaRPr>
          </a:p>
        </p:txBody>
      </p:sp>
      <p:pic>
        <p:nvPicPr>
          <p:cNvPr id="307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71797" y="2635824"/>
            <a:ext cx="3327559" cy="354611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85866" y="2536843"/>
            <a:ext cx="3648469" cy="3645093"/>
          </a:xfrm>
          <a:prstGeom prst="rect">
            <a:avLst/>
          </a:prstGeom>
        </p:spPr>
      </p:pic>
    </p:spTree>
    <p:extLst>
      <p:ext uri="{BB962C8B-B14F-4D97-AF65-F5344CB8AC3E}">
        <p14:creationId xmlns="" xmlns:p14="http://schemas.microsoft.com/office/powerpoint/2010/main" val="8537088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9634" name="Picture 2" descr="http://www.bigcareer.in/guidance_pics/527603_Learning%20and%20Listening%20skills.jpg"/>
          <p:cNvPicPr>
            <a:picLocks noChangeAspect="1" noChangeArrowheads="1"/>
          </p:cNvPicPr>
          <p:nvPr/>
        </p:nvPicPr>
        <p:blipFill>
          <a:blip r:embed="rId2" cstate="print"/>
          <a:srcRect/>
          <a:stretch>
            <a:fillRect/>
          </a:stretch>
        </p:blipFill>
        <p:spPr bwMode="auto">
          <a:xfrm>
            <a:off x="271052" y="1275434"/>
            <a:ext cx="8872948" cy="390616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4.bp.blogspot.com/-YghRtldNrwI/UAI73QYea5I/AAAAAAAAAhc/WB9fTBN-dYk/s1600/BelieveInYou_Poster.jpg"/>
          <p:cNvPicPr>
            <a:picLocks noGrp="1" noChangeAspect="1" noChangeArrowheads="1"/>
          </p:cNvPicPr>
          <p:nvPr>
            <p:ph idx="1"/>
          </p:nvPr>
        </p:nvPicPr>
        <p:blipFill>
          <a:blip r:embed="rId2" cstate="print"/>
          <a:srcRect/>
          <a:stretch>
            <a:fillRect/>
          </a:stretch>
        </p:blipFill>
        <p:spPr bwMode="auto">
          <a:xfrm>
            <a:off x="1752600" y="457200"/>
            <a:ext cx="5791200" cy="57912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684" y="5369701"/>
            <a:ext cx="7597515" cy="970264"/>
          </a:xfrm>
          <a:ln>
            <a:solidFill>
              <a:schemeClr val="accent6">
                <a:lumMod val="50000"/>
              </a:schemeClr>
            </a:solidFill>
          </a:ln>
        </p:spPr>
        <p:txBody>
          <a:bodyPr>
            <a:noAutofit/>
          </a:bodyPr>
          <a:lstStyle/>
          <a:p>
            <a:pPr algn="ctr"/>
            <a:r>
              <a:rPr lang="en-US" sz="2800" b="0" dirty="0" smtClean="0"/>
              <a:t>For New Distributors with a Gold or Gold Plus PAK AND Existing Members who Upgrade to Gold</a:t>
            </a:r>
            <a:endParaRPr lang="en-US" sz="2800" b="0" dirty="0"/>
          </a:p>
        </p:txBody>
      </p:sp>
      <p:sp>
        <p:nvSpPr>
          <p:cNvPr id="5" name="Title 1"/>
          <p:cNvSpPr txBox="1">
            <a:spLocks/>
          </p:cNvSpPr>
          <p:nvPr/>
        </p:nvSpPr>
        <p:spPr bwMode="auto">
          <a:xfrm>
            <a:off x="304800" y="457200"/>
            <a:ext cx="8534400" cy="1219200"/>
          </a:xfrm>
          <a:prstGeom prst="rect">
            <a:avLst/>
          </a:prstGeom>
          <a:noFill/>
          <a:ln>
            <a:solidFill>
              <a:schemeClr val="accent6">
                <a:lumMod val="75000"/>
              </a:schemeClr>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bg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rgbClr val="497727"/>
                </a:solidFill>
                <a:latin typeface="+mj-lt"/>
                <a:ea typeface="ＭＳ Ｐゴシック" charset="0"/>
                <a:cs typeface="ＭＳ Ｐゴシック" charset="0"/>
              </a:defRPr>
            </a:lvl1pPr>
            <a:lvl2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2pPr>
            <a:lvl3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3pPr>
            <a:lvl4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4pPr>
            <a:lvl5pPr algn="l" rtl="0" eaLnBrk="0" fontAlgn="base" hangingPunct="0">
              <a:spcBef>
                <a:spcPct val="0"/>
              </a:spcBef>
              <a:spcAft>
                <a:spcPct val="0"/>
              </a:spcAft>
              <a:defRPr sz="3200">
                <a:solidFill>
                  <a:srgbClr val="5B9934"/>
                </a:solidFill>
                <a:latin typeface="Arial" charset="0"/>
                <a:ea typeface="ＭＳ Ｐゴシック" charset="0"/>
                <a:cs typeface="ＭＳ Ｐゴシック" charset="0"/>
              </a:defRPr>
            </a:lvl5pPr>
            <a:lvl6pPr marL="457200" algn="l" rtl="0" fontAlgn="base">
              <a:spcBef>
                <a:spcPct val="0"/>
              </a:spcBef>
              <a:spcAft>
                <a:spcPct val="0"/>
              </a:spcAft>
              <a:defRPr sz="4000">
                <a:solidFill>
                  <a:srgbClr val="FFFFFF"/>
                </a:solidFill>
                <a:latin typeface="Arial" charset="0"/>
                <a:ea typeface="ＭＳ Ｐゴシック" charset="0"/>
              </a:defRPr>
            </a:lvl6pPr>
            <a:lvl7pPr marL="914400" algn="l" rtl="0" fontAlgn="base">
              <a:spcBef>
                <a:spcPct val="0"/>
              </a:spcBef>
              <a:spcAft>
                <a:spcPct val="0"/>
              </a:spcAft>
              <a:defRPr sz="4000">
                <a:solidFill>
                  <a:srgbClr val="FFFFFF"/>
                </a:solidFill>
                <a:latin typeface="Arial" charset="0"/>
                <a:ea typeface="ＭＳ Ｐゴシック" charset="0"/>
              </a:defRPr>
            </a:lvl7pPr>
            <a:lvl8pPr marL="1371600" algn="l" rtl="0" fontAlgn="base">
              <a:spcBef>
                <a:spcPct val="0"/>
              </a:spcBef>
              <a:spcAft>
                <a:spcPct val="0"/>
              </a:spcAft>
              <a:defRPr sz="4000">
                <a:solidFill>
                  <a:srgbClr val="FFFFFF"/>
                </a:solidFill>
                <a:latin typeface="Arial" charset="0"/>
                <a:ea typeface="ＭＳ Ｐゴシック" charset="0"/>
              </a:defRPr>
            </a:lvl8pPr>
            <a:lvl9pPr marL="1828800" algn="l" rtl="0" fontAlgn="base">
              <a:spcBef>
                <a:spcPct val="0"/>
              </a:spcBef>
              <a:spcAft>
                <a:spcPct val="0"/>
              </a:spcAft>
              <a:defRPr sz="4000">
                <a:solidFill>
                  <a:srgbClr val="FFFFFF"/>
                </a:solidFill>
                <a:latin typeface="Arial" charset="0"/>
                <a:ea typeface="ＭＳ Ｐゴシック" charset="0"/>
              </a:defRPr>
            </a:lvl9pPr>
          </a:lstStyle>
          <a:p>
            <a:pPr algn="ctr" eaLnBrk="1" hangingPunct="1"/>
            <a:r>
              <a:rPr lang="en-US" altLang="en-US" sz="3200" b="0" kern="0" dirty="0" smtClean="0">
                <a:solidFill>
                  <a:schemeClr val="tx1"/>
                </a:solidFill>
              </a:rPr>
              <a:t>New Gold Distributors Receive TWO Free Products and FREE Shaklee Live 2014 Registration</a:t>
            </a:r>
          </a:p>
        </p:txBody>
      </p:sp>
      <p:pic>
        <p:nvPicPr>
          <p:cNvPr id="1026" name="Picture 2" descr="Y:\~180°\Images\Products\low JPG\Shaklee180SmootheeCanister_Mango.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647" b="25063"/>
          <a:stretch/>
        </p:blipFill>
        <p:spPr bwMode="auto">
          <a:xfrm>
            <a:off x="2867878" y="2133600"/>
            <a:ext cx="2161321" cy="2796181"/>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506370" y="1944507"/>
            <a:ext cx="3361543" cy="2985274"/>
          </a:xfrm>
          <a:prstGeom prst="rect">
            <a:avLst/>
          </a:prstGeom>
        </p:spPr>
      </p:pic>
      <p:sp>
        <p:nvSpPr>
          <p:cNvPr id="9" name="TextBox 8"/>
          <p:cNvSpPr txBox="1"/>
          <p:nvPr/>
        </p:nvSpPr>
        <p:spPr>
          <a:xfrm>
            <a:off x="2290758" y="2883020"/>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sp>
        <p:nvSpPr>
          <p:cNvPr id="10" name="TextBox 9"/>
          <p:cNvSpPr txBox="1"/>
          <p:nvPr/>
        </p:nvSpPr>
        <p:spPr>
          <a:xfrm>
            <a:off x="4706915" y="2883020"/>
            <a:ext cx="697043" cy="1107996"/>
          </a:xfrm>
          <a:prstGeom prst="rect">
            <a:avLst/>
          </a:prstGeom>
          <a:noFill/>
        </p:spPr>
        <p:txBody>
          <a:bodyPr wrap="square" rtlCol="0">
            <a:spAutoFit/>
          </a:bodyPr>
          <a:lstStyle/>
          <a:p>
            <a:r>
              <a:rPr lang="en-US" sz="6600" dirty="0" smtClean="0">
                <a:solidFill>
                  <a:srgbClr val="669900"/>
                </a:solidFill>
              </a:rPr>
              <a:t>+</a:t>
            </a:r>
            <a:endParaRPr lang="en-US" sz="6600" dirty="0">
              <a:solidFill>
                <a:srgbClr val="669900"/>
              </a:solidFill>
            </a:endParaRPr>
          </a:p>
        </p:txBody>
      </p:sp>
      <p:pic>
        <p:nvPicPr>
          <p:cNvPr id="12" name="Picture 2" descr="https://swansonhealthcenter.com/wp-content/uploads/2013/12/Carotomax-30-capsules-.jpg"/>
          <p:cNvPicPr>
            <a:picLocks noChangeAspect="1" noChangeArrowheads="1"/>
          </p:cNvPicPr>
          <p:nvPr/>
        </p:nvPicPr>
        <p:blipFill>
          <a:blip r:embed="rId5" cstate="print"/>
          <a:srcRect/>
          <a:stretch>
            <a:fillRect/>
          </a:stretch>
        </p:blipFill>
        <p:spPr bwMode="auto">
          <a:xfrm>
            <a:off x="0" y="2590800"/>
            <a:ext cx="2304221" cy="2255195"/>
          </a:xfrm>
          <a:prstGeom prst="rect">
            <a:avLst/>
          </a:prstGeom>
          <a:noFill/>
        </p:spPr>
      </p:pic>
    </p:spTree>
    <p:extLst>
      <p:ext uri="{BB962C8B-B14F-4D97-AF65-F5344CB8AC3E}">
        <p14:creationId xmlns="" xmlns:p14="http://schemas.microsoft.com/office/powerpoint/2010/main" val="800003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57200"/>
            <a:ext cx="6553200" cy="3733800"/>
          </a:xfrm>
          <a:ln w="28575">
            <a:solidFill>
              <a:srgbClr val="FF0000"/>
            </a:solidFill>
          </a:ln>
        </p:spPr>
        <p:txBody>
          <a:bodyPr>
            <a:normAutofit/>
          </a:bodyPr>
          <a:lstStyle/>
          <a:p>
            <a:r>
              <a:rPr lang="en-US" sz="3200" dirty="0" smtClean="0"/>
              <a:t>Shaklee Summer School 2014</a:t>
            </a:r>
            <a:br>
              <a:rPr lang="en-US" sz="3200" dirty="0" smtClean="0"/>
            </a:br>
            <a:r>
              <a:rPr lang="en-US" sz="3200" dirty="0" smtClean="0"/>
              <a:t>8 Weeks to Director</a:t>
            </a:r>
            <a:br>
              <a:rPr lang="en-US" sz="3200" dirty="0" smtClean="0"/>
            </a:br>
            <a:r>
              <a:rPr lang="en-US" sz="2700" dirty="0" smtClean="0"/>
              <a:t>Session #3</a:t>
            </a:r>
            <a:br>
              <a:rPr lang="en-US" sz="2700" dirty="0" smtClean="0"/>
            </a:br>
            <a:r>
              <a:rPr lang="en-US" sz="2700" dirty="0" smtClean="0"/>
              <a:t>Let The Building Begin …</a:t>
            </a:r>
            <a:r>
              <a:rPr lang="en-US" sz="3200" dirty="0" smtClean="0"/>
              <a:t/>
            </a:r>
            <a:br>
              <a:rPr lang="en-US" sz="3200" dirty="0" smtClean="0"/>
            </a:br>
            <a:r>
              <a:rPr lang="en-US" sz="3200" dirty="0" smtClean="0"/>
              <a:t> Communication Skills to Master For Connecting With People</a:t>
            </a:r>
            <a:endParaRPr lang="en-US" sz="3200" dirty="0"/>
          </a:p>
        </p:txBody>
      </p:sp>
      <p:sp>
        <p:nvSpPr>
          <p:cNvPr id="3" name="Subtitle 2"/>
          <p:cNvSpPr>
            <a:spLocks noGrp="1"/>
          </p:cNvSpPr>
          <p:nvPr>
            <p:ph type="subTitle" idx="1"/>
          </p:nvPr>
        </p:nvSpPr>
        <p:spPr>
          <a:xfrm>
            <a:off x="3810000" y="4495800"/>
            <a:ext cx="5105400" cy="1600200"/>
          </a:xfrm>
          <a:ln>
            <a:solidFill>
              <a:srgbClr val="FF0000"/>
            </a:solidFill>
          </a:ln>
        </p:spPr>
        <p:txBody>
          <a:bodyPr>
            <a:normAutofit/>
          </a:bodyPr>
          <a:lstStyle/>
          <a:p>
            <a:r>
              <a:rPr lang="en-US" sz="2400" dirty="0" err="1" smtClean="0">
                <a:solidFill>
                  <a:schemeClr val="tx1"/>
                </a:solidFill>
              </a:rPr>
              <a:t>Sn</a:t>
            </a:r>
            <a:r>
              <a:rPr lang="en-US" sz="2400" dirty="0" smtClean="0">
                <a:solidFill>
                  <a:schemeClr val="tx1"/>
                </a:solidFill>
              </a:rPr>
              <a:t> Executive Coordinator Lisa Anderson</a:t>
            </a:r>
          </a:p>
          <a:p>
            <a:r>
              <a:rPr lang="en-US" sz="2400" dirty="0" smtClean="0">
                <a:solidFill>
                  <a:schemeClr val="tx1"/>
                </a:solidFill>
              </a:rPr>
              <a:t>Executive Coordinator Harper Guerra</a:t>
            </a:r>
          </a:p>
          <a:p>
            <a:r>
              <a:rPr lang="en-US" sz="2400" dirty="0" smtClean="0">
                <a:solidFill>
                  <a:schemeClr val="tx1"/>
                </a:solidFill>
              </a:rPr>
              <a:t>Senior Coordinator Katie Odom</a:t>
            </a:r>
            <a:endParaRPr lang="en-US" sz="2400" dirty="0">
              <a:solidFill>
                <a:schemeClr val="tx1"/>
              </a:solidFill>
            </a:endParaRPr>
          </a:p>
        </p:txBody>
      </p:sp>
      <p:pic>
        <p:nvPicPr>
          <p:cNvPr id="4" name="Picture 3" descr="HarperHeadshots 2014.jpg"/>
          <p:cNvPicPr>
            <a:picLocks noChangeAspect="1"/>
          </p:cNvPicPr>
          <p:nvPr/>
        </p:nvPicPr>
        <p:blipFill>
          <a:blip r:embed="rId2" cstate="print"/>
          <a:stretch>
            <a:fillRect/>
          </a:stretch>
        </p:blipFill>
        <p:spPr>
          <a:xfrm>
            <a:off x="304800" y="533400"/>
            <a:ext cx="1703047" cy="2466472"/>
          </a:xfrm>
          <a:prstGeom prst="rect">
            <a:avLst/>
          </a:prstGeom>
        </p:spPr>
      </p:pic>
      <p:pic>
        <p:nvPicPr>
          <p:cNvPr id="5" name="Picture 4" descr="Katie Odom.jpg"/>
          <p:cNvPicPr>
            <a:picLocks noChangeAspect="1"/>
          </p:cNvPicPr>
          <p:nvPr/>
        </p:nvPicPr>
        <p:blipFill>
          <a:blip r:embed="rId3" cstate="print"/>
          <a:stretch>
            <a:fillRect/>
          </a:stretch>
        </p:blipFill>
        <p:spPr>
          <a:xfrm>
            <a:off x="2057400" y="4267200"/>
            <a:ext cx="1524000" cy="2286000"/>
          </a:xfrm>
          <a:prstGeom prst="rect">
            <a:avLst/>
          </a:prstGeom>
        </p:spPr>
      </p:pic>
      <p:pic>
        <p:nvPicPr>
          <p:cNvPr id="6" name="Picture 5" descr="Lisa Anderson 2013.jpg"/>
          <p:cNvPicPr>
            <a:picLocks noChangeAspect="1"/>
          </p:cNvPicPr>
          <p:nvPr/>
        </p:nvPicPr>
        <p:blipFill>
          <a:blip r:embed="rId4" cstate="print"/>
          <a:stretch>
            <a:fillRect/>
          </a:stretch>
        </p:blipFill>
        <p:spPr>
          <a:xfrm>
            <a:off x="228600" y="3429000"/>
            <a:ext cx="1649520" cy="2476606"/>
          </a:xfrm>
          <a:prstGeom prst="rect">
            <a:avLst/>
          </a:prstGeom>
        </p:spPr>
      </p:pic>
      <p:sp>
        <p:nvSpPr>
          <p:cNvPr id="7" name="TextBox 6"/>
          <p:cNvSpPr txBox="1"/>
          <p:nvPr/>
        </p:nvSpPr>
        <p:spPr>
          <a:xfrm>
            <a:off x="6934200" y="6172200"/>
            <a:ext cx="16002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553200" cy="1554162"/>
          </a:xfrm>
          <a:ln>
            <a:solidFill>
              <a:schemeClr val="tx1">
                <a:lumMod val="65000"/>
                <a:lumOff val="35000"/>
              </a:schemeClr>
            </a:solidFill>
          </a:ln>
        </p:spPr>
        <p:txBody>
          <a:bodyPr>
            <a:normAutofit fontScale="90000"/>
          </a:bodyPr>
          <a:lstStyle/>
          <a:p>
            <a:r>
              <a:rPr lang="en-US" sz="3600" dirty="0" smtClean="0"/>
              <a:t>Objectives for Session #3 –</a:t>
            </a:r>
            <a:br>
              <a:rPr lang="en-US" sz="3600" dirty="0" smtClean="0"/>
            </a:br>
            <a:r>
              <a:rPr lang="en-US" sz="3600" dirty="0" smtClean="0"/>
              <a:t>The Invitation Process and</a:t>
            </a:r>
            <a:br>
              <a:rPr lang="en-US" sz="3600" dirty="0" smtClean="0"/>
            </a:br>
            <a:r>
              <a:rPr lang="en-US" sz="3600" dirty="0" smtClean="0"/>
              <a:t>Creating Meaningful Conversations</a:t>
            </a:r>
            <a:endParaRPr lang="en-US" sz="3600" dirty="0"/>
          </a:p>
        </p:txBody>
      </p:sp>
      <p:sp>
        <p:nvSpPr>
          <p:cNvPr id="3" name="Content Placeholder 2"/>
          <p:cNvSpPr>
            <a:spLocks noGrp="1"/>
          </p:cNvSpPr>
          <p:nvPr>
            <p:ph idx="1"/>
          </p:nvPr>
        </p:nvSpPr>
        <p:spPr>
          <a:xfrm>
            <a:off x="457200" y="1905000"/>
            <a:ext cx="8229600" cy="2133600"/>
          </a:xfrm>
        </p:spPr>
        <p:txBody>
          <a:bodyPr>
            <a:normAutofit/>
          </a:bodyPr>
          <a:lstStyle/>
          <a:p>
            <a:pPr>
              <a:buNone/>
            </a:pPr>
            <a:r>
              <a:rPr lang="en-US" sz="2400" dirty="0" smtClean="0"/>
              <a:t>Because the objective of this summer course is to help all distributors attending generate 2000 PV/month over the next 8 to 10 weeks…  there are 2 specific goals you will want to set:</a:t>
            </a:r>
          </a:p>
          <a:p>
            <a:pPr marL="457200" indent="-457200">
              <a:buAutoNum type="arabicPeriod"/>
            </a:pPr>
            <a:r>
              <a:rPr lang="en-US" sz="2400" dirty="0" smtClean="0"/>
              <a:t>To develop a customer base of 20 to 30 members </a:t>
            </a:r>
          </a:p>
          <a:p>
            <a:pPr marL="457200" indent="-457200">
              <a:buAutoNum type="arabicPeriod"/>
            </a:pPr>
            <a:r>
              <a:rPr lang="en-US" sz="2400" dirty="0" smtClean="0"/>
              <a:t>To identify potential business partners</a:t>
            </a:r>
          </a:p>
          <a:p>
            <a:pPr marL="457200" indent="-457200">
              <a:buNone/>
            </a:pPr>
            <a:endParaRPr lang="en-US" sz="2400" dirty="0" smtClean="0"/>
          </a:p>
          <a:p>
            <a:pPr marL="457200" indent="-457200">
              <a:buNone/>
            </a:pPr>
            <a:endParaRPr lang="en-US" sz="2400" dirty="0"/>
          </a:p>
        </p:txBody>
      </p:sp>
      <p:sp>
        <p:nvSpPr>
          <p:cNvPr id="4" name="Rectangle 3"/>
          <p:cNvSpPr/>
          <p:nvPr/>
        </p:nvSpPr>
        <p:spPr>
          <a:xfrm>
            <a:off x="647700" y="4114800"/>
            <a:ext cx="7848600" cy="1200329"/>
          </a:xfrm>
          <a:prstGeom prst="rect">
            <a:avLst/>
          </a:prstGeom>
          <a:ln>
            <a:solidFill>
              <a:schemeClr val="tx1">
                <a:lumMod val="50000"/>
                <a:lumOff val="50000"/>
              </a:schemeClr>
            </a:solidFill>
          </a:ln>
        </p:spPr>
        <p:txBody>
          <a:bodyPr wrap="square">
            <a:spAutoFit/>
          </a:bodyPr>
          <a:lstStyle/>
          <a:p>
            <a:r>
              <a:rPr lang="en-US" sz="3600" dirty="0" smtClean="0"/>
              <a:t>That means .. We will want to begin to 				TALK TO PEOPLE.</a:t>
            </a:r>
            <a:endParaRPr lang="en-US" sz="3600" dirty="0"/>
          </a:p>
        </p:txBody>
      </p:sp>
      <p:sp>
        <p:nvSpPr>
          <p:cNvPr id="6" name="TextBox 5"/>
          <p:cNvSpPr txBox="1"/>
          <p:nvPr/>
        </p:nvSpPr>
        <p:spPr>
          <a:xfrm>
            <a:off x="609600" y="5486400"/>
            <a:ext cx="7924800" cy="1077218"/>
          </a:xfrm>
          <a:prstGeom prst="rect">
            <a:avLst/>
          </a:prstGeom>
          <a:noFill/>
          <a:ln>
            <a:solidFill>
              <a:schemeClr val="tx1">
                <a:lumMod val="50000"/>
                <a:lumOff val="50000"/>
              </a:schemeClr>
            </a:solidFill>
          </a:ln>
        </p:spPr>
        <p:txBody>
          <a:bodyPr wrap="square" rtlCol="0">
            <a:spAutoFit/>
          </a:bodyPr>
          <a:lstStyle/>
          <a:p>
            <a:pPr algn="ctr"/>
            <a:r>
              <a:rPr lang="en-US" sz="3200" dirty="0" smtClean="0"/>
              <a:t>We will want to hone our communication skills to be more effective when we do.</a:t>
            </a:r>
            <a:endParaRPr lang="en-US" sz="3200" dirty="0"/>
          </a:p>
        </p:txBody>
      </p:sp>
      <p:pic>
        <p:nvPicPr>
          <p:cNvPr id="7" name="Picture 2" descr="Y:\~Personal Folders\Tiye\Maui\Hawaii Pics from Hawaii CVB\10079.jpg"/>
          <p:cNvPicPr>
            <a:picLocks noChangeAspect="1" noChangeArrowheads="1"/>
          </p:cNvPicPr>
          <p:nvPr/>
        </p:nvPicPr>
        <p:blipFill>
          <a:blip r:embed="rId2" cstate="print"/>
          <a:srcRect l="3270" t="16705" r="-3270"/>
          <a:stretch>
            <a:fillRect/>
          </a:stretch>
        </p:blipFill>
        <p:spPr bwMode="auto">
          <a:xfrm>
            <a:off x="-628650" y="-153988"/>
            <a:ext cx="11460163" cy="8472488"/>
          </a:xfrm>
          <a:prstGeom prst="rect">
            <a:avLst/>
          </a:prstGeom>
          <a:noFill/>
          <a:ln w="9525">
            <a:noFill/>
            <a:miter lim="800000"/>
            <a:headEnd/>
            <a:tailEnd/>
          </a:ln>
        </p:spPr>
      </p:pic>
      <p:sp>
        <p:nvSpPr>
          <p:cNvPr id="10" name="TextBox 9"/>
          <p:cNvSpPr txBox="1"/>
          <p:nvPr/>
        </p:nvSpPr>
        <p:spPr>
          <a:xfrm>
            <a:off x="1752600" y="304800"/>
            <a:ext cx="6858000" cy="1077218"/>
          </a:xfrm>
          <a:prstGeom prst="rect">
            <a:avLst/>
          </a:prstGeom>
          <a:solidFill>
            <a:schemeClr val="bg1"/>
          </a:solidFill>
        </p:spPr>
        <p:txBody>
          <a:bodyPr wrap="square" rtlCol="0">
            <a:spAutoFit/>
          </a:bodyPr>
          <a:lstStyle/>
          <a:p>
            <a:r>
              <a:rPr lang="en-US" sz="3200" dirty="0" smtClean="0"/>
              <a:t>Shaklee is Making This Very Special Trip    	Accessible for 350 Points</a:t>
            </a:r>
            <a:endParaRPr lang="en-US" sz="3200" dirty="0"/>
          </a:p>
        </p:txBody>
      </p:sp>
      <p:sp>
        <p:nvSpPr>
          <p:cNvPr id="11" name="TextBox 10"/>
          <p:cNvSpPr txBox="1"/>
          <p:nvPr/>
        </p:nvSpPr>
        <p:spPr>
          <a:xfrm>
            <a:off x="304800" y="6324600"/>
            <a:ext cx="9296400" cy="584775"/>
          </a:xfrm>
          <a:prstGeom prst="rect">
            <a:avLst/>
          </a:prstGeom>
          <a:solidFill>
            <a:schemeClr val="bg1"/>
          </a:solidFill>
        </p:spPr>
        <p:txBody>
          <a:bodyPr wrap="square" rtlCol="0">
            <a:spAutoFit/>
          </a:bodyPr>
          <a:lstStyle/>
          <a:p>
            <a:r>
              <a:rPr lang="en-US" sz="3200" dirty="0" smtClean="0"/>
              <a:t>Maui, Hawaii – sun, surf, volcanoes, palm trees … and </a:t>
            </a:r>
            <a:endParaRPr lang="en-US" sz="3200" dirty="0"/>
          </a:p>
        </p:txBody>
      </p:sp>
      <p:sp>
        <p:nvSpPr>
          <p:cNvPr id="12" name="TextBox 11"/>
          <p:cNvSpPr txBox="1"/>
          <p:nvPr/>
        </p:nvSpPr>
        <p:spPr>
          <a:xfrm>
            <a:off x="4572000" y="7315200"/>
            <a:ext cx="1676400" cy="707886"/>
          </a:xfrm>
          <a:prstGeom prst="rect">
            <a:avLst/>
          </a:prstGeom>
          <a:solidFill>
            <a:schemeClr val="bg1"/>
          </a:solidFill>
        </p:spPr>
        <p:txBody>
          <a:bodyPr wrap="square" rtlCol="0">
            <a:spAutoFit/>
          </a:bodyPr>
          <a:lstStyle/>
          <a:p>
            <a:r>
              <a:rPr lang="en-US" sz="4000" dirty="0" smtClean="0"/>
              <a:t>YOU!!!</a:t>
            </a:r>
            <a:endParaRPr lang="en-US" sz="4000" dirty="0"/>
          </a:p>
        </p:txBody>
      </p:sp>
      <p:sp>
        <p:nvSpPr>
          <p:cNvPr id="13" name="TextBox 12"/>
          <p:cNvSpPr txBox="1"/>
          <p:nvPr/>
        </p:nvSpPr>
        <p:spPr>
          <a:xfrm>
            <a:off x="9144000" y="609600"/>
            <a:ext cx="685800" cy="369332"/>
          </a:xfrm>
          <a:prstGeom prst="rect">
            <a:avLst/>
          </a:prstGeom>
          <a:solidFill>
            <a:schemeClr val="bg1"/>
          </a:solid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6" grpId="0" build="allAtOnce" animBg="1"/>
      <p:bldP spid="11" grpId="0" build="allAtOnce" animBg="1"/>
      <p:bldP spid="12"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p:cNvPicPr>
            <a:picLocks noChangeAspect="1" noChangeArrowheads="1"/>
          </p:cNvPicPr>
          <p:nvPr/>
        </p:nvPicPr>
        <p:blipFill>
          <a:blip r:embed="rId2" cstate="print"/>
          <a:srcRect/>
          <a:stretch>
            <a:fillRect/>
          </a:stretch>
        </p:blipFill>
        <p:spPr bwMode="auto">
          <a:xfrm>
            <a:off x="-104775" y="0"/>
            <a:ext cx="9628188" cy="8631238"/>
          </a:xfrm>
          <a:prstGeom prst="rect">
            <a:avLst/>
          </a:prstGeom>
          <a:noFill/>
          <a:ln w="9525">
            <a:noFill/>
            <a:miter lim="800000"/>
            <a:headEnd/>
            <a:tailEnd/>
          </a:ln>
        </p:spPr>
      </p:pic>
      <p:sp>
        <p:nvSpPr>
          <p:cNvPr id="5" name="TextBox 4"/>
          <p:cNvSpPr txBox="1"/>
          <p:nvPr/>
        </p:nvSpPr>
        <p:spPr>
          <a:xfrm>
            <a:off x="2209800" y="5791200"/>
            <a:ext cx="5410200" cy="892552"/>
          </a:xfrm>
          <a:prstGeom prst="rect">
            <a:avLst/>
          </a:prstGeom>
          <a:solidFill>
            <a:schemeClr val="accent1">
              <a:lumMod val="20000"/>
              <a:lumOff val="80000"/>
            </a:schemeClr>
          </a:solidFill>
        </p:spPr>
        <p:txBody>
          <a:bodyPr wrap="square" rtlCol="0">
            <a:spAutoFit/>
          </a:bodyPr>
          <a:lstStyle/>
          <a:p>
            <a:r>
              <a:rPr lang="en-US" sz="3200" dirty="0" smtClean="0"/>
              <a:t>Now … THIS we’ve got to see!  </a:t>
            </a:r>
            <a:r>
              <a:rPr lang="en-US" sz="2000" dirty="0" err="1" smtClean="0"/>
              <a:t>katie</a:t>
            </a:r>
            <a:endParaRPr lang="en-US" sz="2000" dirty="0"/>
          </a:p>
        </p:txBody>
      </p:sp>
      <p:sp>
        <p:nvSpPr>
          <p:cNvPr id="6" name="TextBox 5"/>
          <p:cNvSpPr txBox="1"/>
          <p:nvPr/>
        </p:nvSpPr>
        <p:spPr>
          <a:xfrm>
            <a:off x="8153400" y="609600"/>
            <a:ext cx="990600" cy="369332"/>
          </a:xfrm>
          <a:prstGeom prst="rect">
            <a:avLst/>
          </a:prstGeom>
          <a:solidFill>
            <a:schemeClr val="bg1"/>
          </a:solidFill>
        </p:spPr>
        <p:txBody>
          <a:bodyPr wrap="square" rtlCol="0">
            <a:spAutoFit/>
          </a:bodyPr>
          <a:lstStyle/>
          <a:p>
            <a:r>
              <a:rPr lang="en-US" dirty="0" err="1" smtClean="0"/>
              <a:t>katie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p:cNvPicPr>
            <a:picLocks noChangeAspect="1" noChangeArrowheads="1"/>
          </p:cNvPicPr>
          <p:nvPr/>
        </p:nvPicPr>
        <p:blipFill>
          <a:blip r:embed="rId2" cstate="print"/>
          <a:srcRect/>
          <a:stretch>
            <a:fillRect/>
          </a:stretch>
        </p:blipFill>
        <p:spPr bwMode="auto">
          <a:xfrm>
            <a:off x="-476250" y="-1658938"/>
            <a:ext cx="9620250" cy="8886826"/>
          </a:xfrm>
          <a:prstGeom prst="rect">
            <a:avLst/>
          </a:prstGeom>
          <a:noFill/>
          <a:ln w="9525">
            <a:noFill/>
            <a:miter lim="800000"/>
            <a:headEnd/>
            <a:tailEnd/>
          </a:ln>
        </p:spPr>
      </p:pic>
      <p:sp>
        <p:nvSpPr>
          <p:cNvPr id="5" name="TextBox 4"/>
          <p:cNvSpPr txBox="1"/>
          <p:nvPr/>
        </p:nvSpPr>
        <p:spPr>
          <a:xfrm>
            <a:off x="0" y="4724400"/>
            <a:ext cx="8839200" cy="954107"/>
          </a:xfrm>
          <a:prstGeom prst="rect">
            <a:avLst/>
          </a:prstGeom>
          <a:solidFill>
            <a:schemeClr val="accent6">
              <a:lumMod val="20000"/>
              <a:lumOff val="80000"/>
            </a:schemeClr>
          </a:solidFill>
        </p:spPr>
        <p:txBody>
          <a:bodyPr wrap="square" rtlCol="0">
            <a:spAutoFit/>
          </a:bodyPr>
          <a:lstStyle/>
          <a:p>
            <a:r>
              <a:rPr lang="en-US" sz="2800" dirty="0" smtClean="0"/>
              <a:t>Every Shaklee Dream Trip is wonderful …</a:t>
            </a:r>
          </a:p>
          <a:p>
            <a:r>
              <a:rPr lang="en-US" sz="2800" dirty="0" smtClean="0"/>
              <a:t>But this one might be worth working just a little more for….</a:t>
            </a:r>
            <a:endParaRPr lang="en-US" sz="2800" dirty="0"/>
          </a:p>
        </p:txBody>
      </p:sp>
      <p:sp>
        <p:nvSpPr>
          <p:cNvPr id="6" name="TextBox 5"/>
          <p:cNvSpPr txBox="1"/>
          <p:nvPr/>
        </p:nvSpPr>
        <p:spPr>
          <a:xfrm>
            <a:off x="838200" y="6019800"/>
            <a:ext cx="6858000" cy="954107"/>
          </a:xfrm>
          <a:prstGeom prst="rect">
            <a:avLst/>
          </a:prstGeom>
          <a:solidFill>
            <a:schemeClr val="accent6">
              <a:lumMod val="20000"/>
              <a:lumOff val="80000"/>
            </a:schemeClr>
          </a:solidFill>
        </p:spPr>
        <p:txBody>
          <a:bodyPr wrap="square" rtlCol="0">
            <a:spAutoFit/>
          </a:bodyPr>
          <a:lstStyle/>
          <a:p>
            <a:r>
              <a:rPr lang="en-US" sz="2800" dirty="0" smtClean="0"/>
              <a:t>AND , as you might expect, we have .. a plan   </a:t>
            </a:r>
            <a:r>
              <a:rPr lang="en-US" sz="2800" dirty="0" err="1" smtClean="0"/>
              <a:t>lisa</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3761</TotalTime>
  <Words>2036</Words>
  <Application>Microsoft Office PowerPoint</Application>
  <PresentationFormat>On-screen Show (4:3)</PresentationFormat>
  <Paragraphs>252</Paragraphs>
  <Slides>42</Slides>
  <Notes>5</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Shaklee Summer Promotions</vt:lpstr>
      <vt:lpstr>July Free Product – Carotomax      hannah</vt:lpstr>
      <vt:lpstr>Stress Relief Complex +     Shaklee 180® Mango Energizing Smoothee   </vt:lpstr>
      <vt:lpstr>Join Now -        Receive FREE Registration to Shaklee Live 2014</vt:lpstr>
      <vt:lpstr>For New Distributors with a Gold or Gold Plus PAK AND Existing Members who Upgrade to Gold</vt:lpstr>
      <vt:lpstr>Shaklee Summer School 2014 8 Weeks to Director Session #3 Let The Building Begin …  Communication Skills to Master For Connecting With People</vt:lpstr>
      <vt:lpstr>Objectives for Session #3 – The Invitation Process and Creating Meaningful Conversations</vt:lpstr>
      <vt:lpstr>Slide 8</vt:lpstr>
      <vt:lpstr>Slide 9</vt:lpstr>
      <vt:lpstr>Celebrate the Effect – in Maui</vt:lpstr>
      <vt:lpstr>How  To Qualify for Shaklee Trips –</vt:lpstr>
      <vt:lpstr>Crystal Johnson’s New ELECTRIC CAR </vt:lpstr>
      <vt:lpstr>Create a 3000 PV Plan </vt:lpstr>
      <vt:lpstr>Option 2 – Qualify for Shaklee Dream Trip  in 1 Year …</vt:lpstr>
      <vt:lpstr>350 trip points for Maui by Feb 28, 2015</vt:lpstr>
      <vt:lpstr>To Become a Coordinator You Will Want To Create a 2000 PV Plan  ON PAPER for Each Business Partner You Are Developing</vt:lpstr>
      <vt:lpstr>What happens to your business when you strive to qualify for a dream trip?</vt:lpstr>
      <vt:lpstr>Objectives for Session # 3 Learning Communication Skills  So We Are More Effective When We Introduce Shaklee Products and Business Information To Others</vt:lpstr>
      <vt:lpstr>Developing a Customer Base Through Social Media and Play Dates –  Michelle Parrott</vt:lpstr>
      <vt:lpstr>Michelle Parrott, Director</vt:lpstr>
      <vt:lpstr>INVITING &amp; CONNECTING</vt:lpstr>
      <vt:lpstr>Using Social Media</vt:lpstr>
      <vt:lpstr>Using Play Dates</vt:lpstr>
      <vt:lpstr>So now it’s ….</vt:lpstr>
      <vt:lpstr>       Mastering the Art of          Authentic Meaningful Conversations</vt:lpstr>
      <vt:lpstr>3 Key Elements of Authentic Conversations</vt:lpstr>
      <vt:lpstr>Tell Me About ….</vt:lpstr>
      <vt:lpstr> Include in your conversations  and invitations … why you want to speak with them .. Why you think they may want to attend an event …   They will need a reason to attend .. Something important to them. They don’t come just because you are having a webinar or an event.</vt:lpstr>
      <vt:lpstr>(Meaningful conversations continued )</vt:lpstr>
      <vt:lpstr>Ask.. Don’t Tell, Listen… Don’t  Pitch</vt:lpstr>
      <vt:lpstr>Slide 31</vt:lpstr>
      <vt:lpstr>Wellness Conference Calls Are An Easy Ways To Set Your Business In Motion</vt:lpstr>
      <vt:lpstr>Dialogue for Setting Up   Wellness Conference Calls</vt:lpstr>
      <vt:lpstr>Dialogue continued</vt:lpstr>
      <vt:lpstr>Action Steps Session 3</vt:lpstr>
      <vt:lpstr>Monday Wellness Webinars Schedule</vt:lpstr>
      <vt:lpstr>Next Session #4 – Developing Our Customer Base And Closing   Session #5 Assembling Your Business Team          lisa</vt:lpstr>
      <vt:lpstr>Join Now -        Receive FREE Registration to Shaklee Live 2014</vt:lpstr>
      <vt:lpstr>Shaklee Live 2014 Long Beach Convention Center</vt:lpstr>
      <vt:lpstr>Recognition Gala &amp; Entertainment</vt:lpstr>
      <vt:lpstr>Slide 41</vt:lpstr>
      <vt:lpstr>Slide 42</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Summer School 2014 8 Weeks to Director</dc:title>
  <dc:creator>Barb</dc:creator>
  <cp:lastModifiedBy>Barb</cp:lastModifiedBy>
  <cp:revision>376</cp:revision>
  <dcterms:created xsi:type="dcterms:W3CDTF">2014-05-28T21:36:36Z</dcterms:created>
  <dcterms:modified xsi:type="dcterms:W3CDTF">2014-07-01T15:57:42Z</dcterms:modified>
</cp:coreProperties>
</file>