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2"/>
  </p:notesMasterIdLst>
  <p:handoutMasterIdLst>
    <p:handoutMasterId r:id="rId43"/>
  </p:handoutMasterIdLst>
  <p:sldIdLst>
    <p:sldId id="351" r:id="rId2"/>
    <p:sldId id="339" r:id="rId3"/>
    <p:sldId id="256" r:id="rId4"/>
    <p:sldId id="340" r:id="rId5"/>
    <p:sldId id="308" r:id="rId6"/>
    <p:sldId id="302" r:id="rId7"/>
    <p:sldId id="306" r:id="rId8"/>
    <p:sldId id="307" r:id="rId9"/>
    <p:sldId id="310" r:id="rId10"/>
    <p:sldId id="309" r:id="rId11"/>
    <p:sldId id="311" r:id="rId12"/>
    <p:sldId id="332" r:id="rId13"/>
    <p:sldId id="333" r:id="rId14"/>
    <p:sldId id="334" r:id="rId15"/>
    <p:sldId id="341" r:id="rId16"/>
    <p:sldId id="305" r:id="rId17"/>
    <p:sldId id="326" r:id="rId18"/>
    <p:sldId id="343" r:id="rId19"/>
    <p:sldId id="348" r:id="rId20"/>
    <p:sldId id="345" r:id="rId21"/>
    <p:sldId id="342" r:id="rId22"/>
    <p:sldId id="278" r:id="rId23"/>
    <p:sldId id="34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90" r:id="rId34"/>
    <p:sldId id="291" r:id="rId35"/>
    <p:sldId id="292" r:id="rId36"/>
    <p:sldId id="295" r:id="rId37"/>
    <p:sldId id="315" r:id="rId38"/>
    <p:sldId id="350" r:id="rId39"/>
    <p:sldId id="337" r:id="rId40"/>
    <p:sldId id="338" r:id="rId41"/>
  </p:sldIdLst>
  <p:sldSz cx="9144000" cy="6858000" type="screen4x3"/>
  <p:notesSz cx="6858000" cy="90836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15620"/>
    <p:restoredTop sz="94660"/>
  </p:normalViewPr>
  <p:slideViewPr>
    <p:cSldViewPr showGuides="1">
      <p:cViewPr>
        <p:scale>
          <a:sx n="57" d="100"/>
          <a:sy n="57" d="100"/>
        </p:scale>
        <p:origin x="-1128" y="-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41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41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EF9939-6695-4D10-918E-ACA8990DE8EA}" type="datetimeFigureOut">
              <a:rPr lang="en-US" smtClean="0"/>
              <a:pPr/>
              <a:t>6/27/2014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27915"/>
            <a:ext cx="2971800" cy="4541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27915"/>
            <a:ext cx="2971800" cy="4541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513728-CDBC-441B-8F7C-A4B97B1698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818038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41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41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88753F-C6EA-4D41-A71F-8730F18139BC}" type="datetimeFigureOut">
              <a:rPr lang="en-US" smtClean="0"/>
              <a:pPr/>
              <a:t>6/27/2014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57288" y="681038"/>
            <a:ext cx="4543425" cy="34067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14746"/>
            <a:ext cx="5486400" cy="40876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27915"/>
            <a:ext cx="2971800" cy="4541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27915"/>
            <a:ext cx="2971800" cy="4541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490892-6098-44B3-8E8A-E90B97D9C50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376583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F93704A-3DBF-428F-9552-8A503A0100D5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5AE114-C48B-461D-8357-375157EC864D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733287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7288" y="681038"/>
            <a:ext cx="4543425" cy="34067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4ABD22-CEBD-42C3-A953-4015E660CB4E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195110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7288" y="681038"/>
            <a:ext cx="4543425" cy="34067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4ABD22-CEBD-42C3-A953-4015E660CB4E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195110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5AE114-C48B-461D-8357-375157EC864D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7332875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BA6259E-F252-4C12-84FE-131F305FDECA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F93704A-3DBF-428F-9552-8A503A0100D5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523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45427F1-FF7E-48AD-BA83-9975780AA69F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n-US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So Dear Ones,  I have a question for you …</a:t>
            </a:r>
          </a:p>
          <a:p>
            <a:pPr eaLnBrk="1" hangingPunct="1">
              <a:spcBef>
                <a:spcPct val="0"/>
              </a:spcBef>
            </a:pPr>
            <a:endParaRPr lang="en-US" smtClean="0"/>
          </a:p>
          <a:p>
            <a:pPr eaLnBrk="1" hangingPunct="1">
              <a:spcBef>
                <a:spcPct val="0"/>
              </a:spcBef>
            </a:pPr>
            <a:r>
              <a:rPr lang="en-US" smtClean="0"/>
              <a:t>Why are you here?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07B41D1-BAB2-4CDE-B942-3E8709A14AE9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n-US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Sometimes dreams are about things …What you would like for you.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What are some of your dreams of things you would like to have?</a:t>
            </a:r>
          </a:p>
          <a:p>
            <a:pPr eaLnBrk="1" hangingPunct="1">
              <a:spcBef>
                <a:spcPct val="0"/>
              </a:spcBef>
            </a:pPr>
            <a:endParaRPr lang="en-US" smtClean="0"/>
          </a:p>
          <a:p>
            <a:pPr eaLnBrk="1" hangingPunct="1">
              <a:spcBef>
                <a:spcPct val="0"/>
              </a:spcBef>
            </a:pPr>
            <a:r>
              <a:rPr lang="en-US" smtClean="0"/>
              <a:t>You are also going to want to identify what you would like for others ..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How would you like others to benefit from your efforts in Shaklee?</a:t>
            </a:r>
          </a:p>
          <a:p>
            <a:pPr eaLnBrk="1" hangingPunct="1">
              <a:spcBef>
                <a:spcPct val="0"/>
              </a:spcBef>
            </a:pPr>
            <a:endParaRPr lang="en-US" smtClean="0"/>
          </a:p>
          <a:p>
            <a:pPr eaLnBrk="1" hangingPunct="1">
              <a:spcBef>
                <a:spcPct val="0"/>
              </a:spcBef>
            </a:pPr>
            <a:r>
              <a:rPr lang="en-US" smtClean="0"/>
              <a:t>Better health?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Additional income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Financial independence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Hope for the future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Discovering that they have gifts and abilities that no one recognized until you cam e along 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Seeing the good in others 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Seeing the worth in others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Seeing the possibilities in others …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 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Mentoring others to success ( mentoring ..seeing the good in others and reflecting it back to them so they can see it too .. And believe in their abilities )  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5AE114-C48B-461D-8357-375157EC864D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295675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5AE114-C48B-461D-8357-375157EC864D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959221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5AE114-C48B-461D-8357-375157EC864D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959221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58875" y="681038"/>
            <a:ext cx="4541838" cy="3406775"/>
          </a:xfrm>
          <a:ln/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n-US" dirty="0">
              <a:ea typeface="MS PGothic" charset="0"/>
              <a:cs typeface="MS PGothic" charset="0"/>
            </a:endParaRPr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defTabSz="564053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9934" indent="-288436" defTabSz="564053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53744" indent="-230749" defTabSz="564053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15242" indent="-230749" defTabSz="564053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76740" indent="-230749" defTabSz="564053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38237" indent="-230749" algn="ctr" defTabSz="56405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99735" indent="-230749" algn="ctr" defTabSz="56405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61233" indent="-230749" algn="ctr" defTabSz="56405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922730" indent="-230749" algn="ctr" defTabSz="56405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A9BCE442-9E47-42FD-8E6A-16EAB4700A5C}" type="slidenum">
              <a:rPr lang="en-US" altLang="en-US" sz="1200">
                <a:solidFill>
                  <a:srgbClr val="000000"/>
                </a:solidFill>
                <a:latin typeface="Calibri" pitchFamily="34" charset="0"/>
              </a:rPr>
              <a:pPr eaLnBrk="1" hangingPunct="1"/>
              <a:t>27</a:t>
            </a:fld>
            <a:endParaRPr lang="en-US" altLang="en-US" sz="120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5AE114-C48B-461D-8357-375157EC864D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959221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B5D7B-BBBA-4AF0-A860-AFF0BFE23340}" type="datetimeFigureOut">
              <a:rPr lang="en-US" smtClean="0"/>
              <a:pPr/>
              <a:t>6/27/2014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FDC58-10FA-4A32-914A-B894FE5C4A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B5D7B-BBBA-4AF0-A860-AFF0BFE23340}" type="datetimeFigureOut">
              <a:rPr lang="en-US" smtClean="0"/>
              <a:pPr/>
              <a:t>6/27/2014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FDC58-10FA-4A32-914A-B894FE5C4A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B5D7B-BBBA-4AF0-A860-AFF0BFE23340}" type="datetimeFigureOut">
              <a:rPr lang="en-US" smtClean="0"/>
              <a:pPr/>
              <a:t>6/27/2014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FDC58-10FA-4A32-914A-B894FE5C4A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932" y="214848"/>
            <a:ext cx="8534400" cy="6858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0770413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mage left/text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301752" y="274320"/>
            <a:ext cx="8613648" cy="6858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3810000" y="1371601"/>
            <a:ext cx="5181600" cy="4419599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0" y="1371600"/>
            <a:ext cx="3657600" cy="4800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US" noProof="0" dirty="0"/>
          </a:p>
        </p:txBody>
      </p:sp>
    </p:spTree>
    <p:extLst>
      <p:ext uri="{BB962C8B-B14F-4D97-AF65-F5344CB8AC3E}">
        <p14:creationId xmlns="" xmlns:p14="http://schemas.microsoft.com/office/powerpoint/2010/main" val="17559271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B5D7B-BBBA-4AF0-A860-AFF0BFE23340}" type="datetimeFigureOut">
              <a:rPr lang="en-US" smtClean="0"/>
              <a:pPr/>
              <a:t>6/27/2014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FDC58-10FA-4A32-914A-B894FE5C4A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B5D7B-BBBA-4AF0-A860-AFF0BFE23340}" type="datetimeFigureOut">
              <a:rPr lang="en-US" smtClean="0"/>
              <a:pPr/>
              <a:t>6/27/2014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FDC58-10FA-4A32-914A-B894FE5C4A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B5D7B-BBBA-4AF0-A860-AFF0BFE23340}" type="datetimeFigureOut">
              <a:rPr lang="en-US" smtClean="0"/>
              <a:pPr/>
              <a:t>6/27/2014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FDC58-10FA-4A32-914A-B894FE5C4A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B5D7B-BBBA-4AF0-A860-AFF0BFE23340}" type="datetimeFigureOut">
              <a:rPr lang="en-US" smtClean="0"/>
              <a:pPr/>
              <a:t>6/27/2014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FDC58-10FA-4A32-914A-B894FE5C4A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B5D7B-BBBA-4AF0-A860-AFF0BFE23340}" type="datetimeFigureOut">
              <a:rPr lang="en-US" smtClean="0"/>
              <a:pPr/>
              <a:t>6/27/2014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FDC58-10FA-4A32-914A-B894FE5C4A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B5D7B-BBBA-4AF0-A860-AFF0BFE23340}" type="datetimeFigureOut">
              <a:rPr lang="en-US" smtClean="0"/>
              <a:pPr/>
              <a:t>6/27/2014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FDC58-10FA-4A32-914A-B894FE5C4A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B5D7B-BBBA-4AF0-A860-AFF0BFE23340}" type="datetimeFigureOut">
              <a:rPr lang="en-US" smtClean="0"/>
              <a:pPr/>
              <a:t>6/27/2014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FDC58-10FA-4A32-914A-B894FE5C4A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B5D7B-BBBA-4AF0-A860-AFF0BFE23340}" type="datetimeFigureOut">
              <a:rPr lang="en-US" smtClean="0"/>
              <a:pPr/>
              <a:t>6/27/2014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FDC58-10FA-4A32-914A-B894FE5C4A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BB5D7B-BBBA-4AF0-A860-AFF0BFE23340}" type="datetimeFigureOut">
              <a:rPr lang="en-US" smtClean="0"/>
              <a:pPr/>
              <a:t>6/27/2014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4FDC58-10FA-4A32-914A-B894FE5C4A2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7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9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2.gotomeeting.com/register/168936498" TargetMode="External"/><Relationship Id="rId2" Type="http://schemas.openxmlformats.org/officeDocument/2006/relationships/hyperlink" Target="http://www.betterhealthin31days.com/" TargetMode="Externa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bobsfiles.net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myshaklee.com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2.gotomeeting.com/register/478717250" TargetMode="External"/><Relationship Id="rId2" Type="http://schemas.openxmlformats.org/officeDocument/2006/relationships/hyperlink" Target="https://www2.gotomeeting.com/register/168936498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youtube.com/user/FCShaklee" TargetMode="External"/><Relationship Id="rId5" Type="http://schemas.openxmlformats.org/officeDocument/2006/relationships/hyperlink" Target="http://www.drchaneyvideos.com/drchaneytruthaboutsoyvideo.php" TargetMode="External"/><Relationship Id="rId4" Type="http://schemas.openxmlformats.org/officeDocument/2006/relationships/hyperlink" Target="http://www.shakleeuniversity.com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member.myshaklee.com/us/en/article/My_Business_(formerly_known_as_iTrack)_Training_Calls-9c404137538753c4003beb406edafecf" TargetMode="External"/><Relationship Id="rId2" Type="http://schemas.openxmlformats.org/officeDocument/2006/relationships/hyperlink" Target="https://www.facebook.com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dtp.enterthemeeting.com/m/2JM98FJ3" TargetMode="External"/><Relationship Id="rId4" Type="http://schemas.openxmlformats.org/officeDocument/2006/relationships/hyperlink" Target="http://dtp.enterthemeeting.com/m/AMZ99AJZ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301752" y="274320"/>
            <a:ext cx="8232648" cy="685800"/>
          </a:xfrm>
        </p:spPr>
        <p:txBody>
          <a:bodyPr>
            <a:normAutofit/>
          </a:bodyPr>
          <a:lstStyle/>
          <a:p>
            <a:r>
              <a:rPr lang="en-US" altLang="en-US" sz="3600" dirty="0" smtClean="0">
                <a:ea typeface="ＭＳ Ｐゴシック" pitchFamily="34" charset="-128"/>
              </a:rPr>
              <a:t>Shaklee Events App – Free for Everyone</a:t>
            </a:r>
          </a:p>
        </p:txBody>
      </p:sp>
      <p:sp>
        <p:nvSpPr>
          <p:cNvPr id="10243" name="Text Placeholder 2"/>
          <p:cNvSpPr>
            <a:spLocks noGrp="1"/>
          </p:cNvSpPr>
          <p:nvPr>
            <p:ph type="body" idx="1"/>
          </p:nvPr>
        </p:nvSpPr>
        <p:spPr>
          <a:xfrm>
            <a:off x="3772525" y="990600"/>
            <a:ext cx="5181600" cy="5486400"/>
          </a:xfrm>
          <a:ln>
            <a:solidFill>
              <a:schemeClr val="tx1"/>
            </a:solidFill>
          </a:ln>
        </p:spPr>
        <p:txBody>
          <a:bodyPr>
            <a:normAutofit fontScale="92500" lnSpcReduction="20000"/>
          </a:bodyPr>
          <a:lstStyle/>
          <a:p>
            <a:pPr>
              <a:buFont typeface="Arial" pitchFamily="34" charset="0"/>
              <a:buChar char="•"/>
            </a:pPr>
            <a:endParaRPr lang="en-US" altLang="en-US" sz="1200" dirty="0" smtClean="0">
              <a:ea typeface="ＭＳ Ｐゴシック" pitchFamily="34" charset="-128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b="1" dirty="0"/>
              <a:t>Connect </a:t>
            </a:r>
            <a:r>
              <a:rPr lang="en-US" dirty="0"/>
              <a:t>with </a:t>
            </a:r>
            <a:r>
              <a:rPr lang="en-US" dirty="0" smtClean="0"/>
              <a:t>the Shaklee Live 2014 Shaklee Family</a:t>
            </a:r>
            <a:endParaRPr lang="en-US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b="1" dirty="0"/>
              <a:t>Access </a:t>
            </a:r>
            <a:r>
              <a:rPr lang="en-US" dirty="0"/>
              <a:t>the full meeting</a:t>
            </a:r>
            <a:r>
              <a:rPr lang="en-US" b="1" dirty="0"/>
              <a:t> </a:t>
            </a:r>
            <a:r>
              <a:rPr lang="en-US" dirty="0"/>
              <a:t>Agenda, including speaker information and session locations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b="1" dirty="0"/>
              <a:t>Share </a:t>
            </a:r>
            <a:r>
              <a:rPr lang="en-US" dirty="0"/>
              <a:t>your most poignant Shaklee stories and personal journeys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b="1" dirty="0"/>
              <a:t>Check-in</a:t>
            </a:r>
            <a:r>
              <a:rPr lang="en-US" dirty="0"/>
              <a:t> to sessions and breakouts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b="1" dirty="0"/>
              <a:t>Post </a:t>
            </a:r>
            <a:r>
              <a:rPr lang="en-US" dirty="0"/>
              <a:t>photos, insights and provide direct feedback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b="1" dirty="0"/>
              <a:t>Explore</a:t>
            </a:r>
            <a:r>
              <a:rPr lang="en-US" dirty="0"/>
              <a:t> maps of the venue and local </a:t>
            </a:r>
            <a:r>
              <a:rPr lang="en-US" dirty="0" smtClean="0"/>
              <a:t>area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 smtClean="0"/>
              <a:t>Listen to Tuesday webinars under  “Tuesdays With The Masters” in the podcast app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 smtClean="0"/>
              <a:t>Listen to the Wellness Webinars and much more under “Better Health In 31 Days” in the podcast app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 smtClean="0"/>
              <a:t>Learn more about the podcasts at:  www.bhi31.com</a:t>
            </a:r>
          </a:p>
          <a:p>
            <a:pPr lvl="0"/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Check email or visit events.shaklee.com to download.		</a:t>
            </a:r>
            <a:r>
              <a:rPr lang="en-US" dirty="0" smtClean="0"/>
              <a:t>Julie Young</a:t>
            </a:r>
          </a:p>
          <a:p>
            <a:pPr>
              <a:buFont typeface="Arial" pitchFamily="34" charset="0"/>
              <a:buChar char="•"/>
            </a:pPr>
            <a:endParaRPr lang="en-US" altLang="en-US" dirty="0" smtClean="0">
              <a:ea typeface="ＭＳ Ｐゴシック" pitchFamily="34" charset="-128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altLang="en-US" dirty="0" smtClean="0">
              <a:ea typeface="ＭＳ Ｐゴシック" pitchFamily="34" charset="-128"/>
            </a:endParaRPr>
          </a:p>
        </p:txBody>
      </p:sp>
      <p:pic>
        <p:nvPicPr>
          <p:cNvPr id="3" name="Picture Placeholder 2"/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001" r="8833"/>
          <a:stretch/>
        </p:blipFill>
        <p:spPr>
          <a:xfrm>
            <a:off x="367255" y="1371600"/>
            <a:ext cx="3365296" cy="5105400"/>
          </a:xfrm>
        </p:spPr>
      </p:pic>
    </p:spTree>
    <p:extLst>
      <p:ext uri="{BB962C8B-B14F-4D97-AF65-F5344CB8AC3E}">
        <p14:creationId xmlns="" xmlns:p14="http://schemas.microsoft.com/office/powerpoint/2010/main" val="22037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82000" cy="944562"/>
          </a:xfr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en-US" sz="3200" dirty="0" smtClean="0"/>
              <a:t> Next It’s Time for the Fundamentals That Will Actually Grow Our Business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Download Shaklee First Step Resource Guide from MyShaklee.com ( which we call “ the Member Center” )</a:t>
            </a:r>
          </a:p>
          <a:p>
            <a:pPr marL="0" indent="0">
              <a:buNone/>
            </a:pPr>
            <a:endParaRPr lang="en-US" sz="900" dirty="0" smtClean="0"/>
          </a:p>
          <a:p>
            <a:r>
              <a:rPr lang="en-US" sz="2400" dirty="0" smtClean="0"/>
              <a:t>After we complete setting up the mechanics of our business… it is time for the essentials of our work …. Beginning with identifying why you want a Shaklee business.</a:t>
            </a:r>
          </a:p>
          <a:p>
            <a:endParaRPr lang="en-US" sz="900" dirty="0" smtClean="0"/>
          </a:p>
          <a:p>
            <a:pPr>
              <a:buNone/>
            </a:pPr>
            <a:r>
              <a:rPr lang="en-US" sz="2400" dirty="0" smtClean="0"/>
              <a:t>Here’s why …</a:t>
            </a:r>
          </a:p>
          <a:p>
            <a:r>
              <a:rPr lang="en-US" sz="2400" dirty="0" smtClean="0"/>
              <a:t>Developing a home business takes time, attention and some skills to learn ( people skills, leadership skills.. skills, by the way, that will serve you well in all aspects of your life )  …  and  that is why we begin by getting in touch with why we want to create a business .. What we want it to produce for ourselves and our family …   and then what it could mean for others. </a:t>
            </a:r>
          </a:p>
          <a:p>
            <a:pPr>
              <a:buNone/>
            </a:pPr>
            <a:r>
              <a:rPr lang="en-US" sz="2400" dirty="0" smtClean="0"/>
              <a:t>								</a:t>
            </a:r>
            <a:r>
              <a:rPr lang="en-US" sz="2400" dirty="0" err="1" smtClean="0"/>
              <a:t>lisa</a:t>
            </a:r>
            <a:endParaRPr lang="en-US" sz="2400" dirty="0" smtClean="0"/>
          </a:p>
          <a:p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media1.santabanta.com/full5/outdoors/summer/summer-1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8700" y="457200"/>
            <a:ext cx="7086600" cy="3276599"/>
          </a:xfrm>
          <a:solidFill>
            <a:schemeClr val="accent5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3600" i="1" dirty="0" smtClean="0">
                <a:solidFill>
                  <a:schemeClr val="tx2">
                    <a:lumMod val="75000"/>
                  </a:schemeClr>
                </a:solidFill>
              </a:rPr>
              <a:t>People don’t buy what you sell …</a:t>
            </a:r>
          </a:p>
          <a:p>
            <a:pPr algn="ctr">
              <a:buNone/>
            </a:pPr>
            <a:r>
              <a:rPr lang="en-US" sz="3600" i="1" dirty="0" smtClean="0">
                <a:solidFill>
                  <a:schemeClr val="tx2">
                    <a:lumMod val="75000"/>
                  </a:schemeClr>
                </a:solidFill>
              </a:rPr>
              <a:t>They buy WHY you sell it…</a:t>
            </a:r>
          </a:p>
          <a:p>
            <a:pPr algn="ctr">
              <a:buNone/>
            </a:pPr>
            <a:r>
              <a:rPr lang="en-US" sz="3600" i="1" dirty="0" smtClean="0">
                <a:solidFill>
                  <a:schemeClr val="tx2">
                    <a:lumMod val="75000"/>
                  </a:schemeClr>
                </a:solidFill>
              </a:rPr>
              <a:t>They don’t buy what you do…</a:t>
            </a:r>
          </a:p>
          <a:p>
            <a:pPr algn="ctr">
              <a:buNone/>
            </a:pPr>
            <a:r>
              <a:rPr lang="en-US" sz="3600" i="1" dirty="0" smtClean="0">
                <a:solidFill>
                  <a:schemeClr val="tx2">
                    <a:lumMod val="75000"/>
                  </a:schemeClr>
                </a:solidFill>
              </a:rPr>
              <a:t>They buy WHY you do it ..</a:t>
            </a:r>
          </a:p>
          <a:p>
            <a:pPr>
              <a:buNone/>
            </a:pP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</a:rPr>
              <a:t>					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Simon </a:t>
            </a:r>
            <a:r>
              <a:rPr lang="en-US" sz="2400" dirty="0" err="1" smtClean="0">
                <a:solidFill>
                  <a:schemeClr val="tx2">
                    <a:lumMod val="75000"/>
                  </a:schemeClr>
                </a:solidFill>
              </a:rPr>
              <a:t>Sinek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               </a:t>
            </a:r>
            <a:r>
              <a:rPr lang="en-US" sz="2400" dirty="0" err="1" smtClean="0">
                <a:solidFill>
                  <a:schemeClr val="tx2">
                    <a:lumMod val="75000"/>
                  </a:schemeClr>
                </a:solidFill>
              </a:rPr>
              <a:t>lisa</a:t>
            </a:r>
            <a:endParaRPr lang="en-US" sz="2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apple blossoms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1371600" y="533400"/>
            <a:ext cx="6870700" cy="1752600"/>
          </a:xfrm>
          <a:prstGeom prst="rect">
            <a:avLst/>
          </a:prstGeom>
          <a:noFill/>
          <a:ln w="9525">
            <a:solidFill>
              <a:schemeClr val="accent4">
                <a:lumMod val="50000"/>
              </a:schemeClr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  <a:defRPr/>
            </a:pPr>
            <a:endParaRPr lang="en-US" sz="4800" b="1" dirty="0">
              <a:solidFill>
                <a:srgbClr val="3366CC"/>
              </a:solidFill>
              <a:latin typeface="Calibri" pitchFamily="34" charset="0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3600" b="1" dirty="0" smtClean="0">
                <a:solidFill>
                  <a:schemeClr val="folHlink"/>
                </a:solidFill>
                <a:latin typeface="Calibri" pitchFamily="34" charset="0"/>
              </a:rPr>
              <a:t>Time To Discuss Your Reasons and Your Goals for Your Business</a:t>
            </a:r>
            <a:endParaRPr lang="en-US" sz="3600" b="1" dirty="0">
              <a:solidFill>
                <a:schemeClr val="folHlink"/>
              </a:solidFill>
              <a:latin typeface="Calibri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43000" y="2743200"/>
            <a:ext cx="7239000" cy="267765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Last week we heard about the impact and the benefits a Shaklee business has had on the families of 3  leaders.</a:t>
            </a:r>
          </a:p>
          <a:p>
            <a:endParaRPr lang="en-US" sz="2400" dirty="0" smtClean="0"/>
          </a:p>
          <a:p>
            <a:r>
              <a:rPr lang="en-US" sz="2400" dirty="0" smtClean="0"/>
              <a:t>This week, we now want to focus on what a Shaklee business will bring to your life…. What problem, interest or need will Shaklee help solve for you. .. Or for others.</a:t>
            </a:r>
          </a:p>
          <a:p>
            <a:r>
              <a:rPr lang="en-US" sz="2400" dirty="0" smtClean="0"/>
              <a:t>What do you want to have happen…       	            </a:t>
            </a:r>
            <a:r>
              <a:rPr lang="en-US" sz="2400" dirty="0" err="1" smtClean="0"/>
              <a:t>katie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apple blossoms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Title 1"/>
          <p:cNvSpPr>
            <a:spLocks noGrp="1"/>
          </p:cNvSpPr>
          <p:nvPr>
            <p:ph type="title"/>
          </p:nvPr>
        </p:nvSpPr>
        <p:spPr>
          <a:xfrm>
            <a:off x="990600" y="381000"/>
            <a:ext cx="7162800" cy="2239963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algn="l"/>
            <a:r>
              <a:rPr lang="en-US" sz="3600" dirty="0" smtClean="0"/>
              <a:t>Behind every one of the big checks…</a:t>
            </a:r>
            <a:br>
              <a:rPr lang="en-US" sz="3600" dirty="0" smtClean="0"/>
            </a:br>
            <a:r>
              <a:rPr lang="en-US" sz="3600" dirty="0" smtClean="0"/>
              <a:t>of the leaders achieving new ranks…</a:t>
            </a:r>
            <a:br>
              <a:rPr lang="en-US" sz="3600" dirty="0" smtClean="0"/>
            </a:br>
            <a:r>
              <a:rPr lang="en-US" sz="3600" dirty="0" smtClean="0"/>
              <a:t>of the leaders earning the new cars 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743200"/>
            <a:ext cx="7391400" cy="3382963"/>
          </a:xfrm>
        </p:spPr>
        <p:txBody>
          <a:bodyPr>
            <a:normAutofit/>
          </a:bodyPr>
          <a:lstStyle/>
          <a:p>
            <a:pPr>
              <a:buFont typeface="Arial" charset="0"/>
              <a:buNone/>
            </a:pPr>
            <a:r>
              <a:rPr lang="en-US" sz="6000" dirty="0" smtClean="0"/>
              <a:t>FIRST …</a:t>
            </a:r>
          </a:p>
          <a:p>
            <a:pPr>
              <a:buFont typeface="Arial" charset="0"/>
              <a:buNone/>
            </a:pPr>
            <a:r>
              <a:rPr lang="en-US" sz="4400" b="1" dirty="0" smtClean="0"/>
              <a:t>There was a powerful reason …and a powerful dream.  </a:t>
            </a:r>
            <a:r>
              <a:rPr lang="en-US" sz="2000" b="1" dirty="0" err="1" smtClean="0"/>
              <a:t>katie</a:t>
            </a:r>
            <a:endParaRPr lang="en-US" sz="4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media1.santabanta.com/full5/outdoors/summer/summer-1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3810000" cy="2895600"/>
          </a:xfrm>
          <a:noFill/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4800" dirty="0" smtClean="0"/>
              <a:t/>
            </a:r>
            <a:br>
              <a:rPr lang="en-US" sz="4800" dirty="0" smtClean="0"/>
            </a:br>
            <a:r>
              <a:rPr lang="en-US" sz="3600" b="1" dirty="0" smtClean="0">
                <a:solidFill>
                  <a:schemeClr val="bg1"/>
                </a:solidFill>
              </a:rPr>
              <a:t>What do you want …</a:t>
            </a:r>
            <a:br>
              <a:rPr lang="en-US" sz="3600" b="1" dirty="0" smtClean="0">
                <a:solidFill>
                  <a:schemeClr val="bg1"/>
                </a:solidFill>
              </a:rPr>
            </a:br>
            <a:r>
              <a:rPr lang="en-US" sz="3200" b="1" dirty="0" smtClean="0">
                <a:solidFill>
                  <a:schemeClr val="bg1"/>
                </a:solidFill>
              </a:rPr>
              <a:t>For your Shaklee business?</a:t>
            </a:r>
            <a:br>
              <a:rPr lang="en-US" sz="3200" b="1" dirty="0" smtClean="0">
                <a:solidFill>
                  <a:schemeClr val="bg1"/>
                </a:solidFill>
              </a:rPr>
            </a:br>
            <a:r>
              <a:rPr lang="en-US" sz="3200" b="1" dirty="0" smtClean="0">
                <a:solidFill>
                  <a:schemeClr val="bg1"/>
                </a:solidFill>
              </a:rPr>
              <a:t>For your family?</a:t>
            </a:r>
            <a:br>
              <a:rPr lang="en-US" sz="3200" b="1" dirty="0" smtClean="0">
                <a:solidFill>
                  <a:schemeClr val="bg1"/>
                </a:solidFill>
              </a:rPr>
            </a:br>
            <a:r>
              <a:rPr lang="en-US" sz="3200" b="1" dirty="0" smtClean="0">
                <a:solidFill>
                  <a:schemeClr val="bg1"/>
                </a:solidFill>
              </a:rPr>
              <a:t>For your life?</a:t>
            </a:r>
            <a:r>
              <a:rPr lang="en-US" sz="4800" dirty="0" smtClean="0"/>
              <a:t/>
            </a:r>
            <a:br>
              <a:rPr lang="en-US" sz="4800" dirty="0" smtClean="0"/>
            </a:br>
            <a:endParaRPr lang="en-US" sz="4800" dirty="0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14800" y="457200"/>
            <a:ext cx="4800600" cy="4038600"/>
          </a:xfrm>
          <a:ln>
            <a:solidFill>
              <a:schemeClr val="bg1"/>
            </a:solidFill>
          </a:ln>
        </p:spPr>
        <p:txBody>
          <a:bodyPr>
            <a:normAutofit fontScale="92500"/>
          </a:bodyPr>
          <a:lstStyle/>
          <a:p>
            <a:pPr eaLnBrk="1" hangingPunct="1"/>
            <a:r>
              <a:rPr lang="en-US" b="1" dirty="0" smtClean="0">
                <a:solidFill>
                  <a:schemeClr val="bg1"/>
                </a:solidFill>
              </a:rPr>
              <a:t>Live debt free</a:t>
            </a:r>
          </a:p>
          <a:p>
            <a:pPr eaLnBrk="1" hangingPunct="1"/>
            <a:r>
              <a:rPr lang="en-US" b="1" dirty="0" smtClean="0">
                <a:solidFill>
                  <a:schemeClr val="bg1"/>
                </a:solidFill>
              </a:rPr>
              <a:t>Financial freedom</a:t>
            </a:r>
          </a:p>
          <a:p>
            <a:pPr eaLnBrk="1" hangingPunct="1"/>
            <a:r>
              <a:rPr lang="en-US" b="1" dirty="0" smtClean="0">
                <a:solidFill>
                  <a:schemeClr val="bg1"/>
                </a:solidFill>
              </a:rPr>
              <a:t>Self employed</a:t>
            </a:r>
          </a:p>
          <a:p>
            <a:pPr eaLnBrk="1" hangingPunct="1"/>
            <a:r>
              <a:rPr lang="en-US" b="1" dirty="0" smtClean="0">
                <a:solidFill>
                  <a:schemeClr val="bg1"/>
                </a:solidFill>
              </a:rPr>
              <a:t>New home/dream home</a:t>
            </a:r>
          </a:p>
          <a:p>
            <a:pPr eaLnBrk="1" hangingPunct="1"/>
            <a:r>
              <a:rPr lang="en-US" b="1" dirty="0" smtClean="0">
                <a:solidFill>
                  <a:schemeClr val="bg1"/>
                </a:solidFill>
              </a:rPr>
              <a:t>Lake home/ second home</a:t>
            </a:r>
          </a:p>
          <a:p>
            <a:pPr eaLnBrk="1" hangingPunct="1"/>
            <a:r>
              <a:rPr lang="en-US" b="1" dirty="0" smtClean="0">
                <a:solidFill>
                  <a:schemeClr val="bg1"/>
                </a:solidFill>
              </a:rPr>
              <a:t>Education</a:t>
            </a:r>
          </a:p>
          <a:p>
            <a:pPr eaLnBrk="1" hangingPunct="1"/>
            <a:r>
              <a:rPr lang="en-US" b="1" dirty="0" smtClean="0">
                <a:solidFill>
                  <a:schemeClr val="bg1"/>
                </a:solidFill>
              </a:rPr>
              <a:t>Dream Vacation           </a:t>
            </a:r>
            <a:r>
              <a:rPr lang="en-US" b="1" dirty="0" err="1" smtClean="0">
                <a:solidFill>
                  <a:schemeClr val="bg1"/>
                </a:solidFill>
              </a:rPr>
              <a:t>katie</a:t>
            </a:r>
            <a:endParaRPr lang="en-US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4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media1.santabanta.com/full5/outdoors/summer/summer-1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 fontScale="90000"/>
          </a:bodyPr>
          <a:lstStyle/>
          <a:p>
            <a:r>
              <a:rPr lang="en-US" sz="3200" b="1" dirty="0" smtClean="0"/>
              <a:t>Now Those Reasons Become 				Specific Goals for Your Business</a:t>
            </a:r>
            <a:r>
              <a:rPr lang="en-US" b="1" dirty="0" smtClean="0"/>
              <a:t>…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763000" cy="4906963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Goals create a track to run on …</a:t>
            </a:r>
          </a:p>
          <a:p>
            <a:r>
              <a:rPr lang="en-US" sz="2400" b="1" dirty="0" smtClean="0"/>
              <a:t>Write down …</a:t>
            </a:r>
          </a:p>
          <a:p>
            <a:pPr>
              <a:buNone/>
            </a:pPr>
            <a:r>
              <a:rPr lang="en-US" sz="2400" b="1" dirty="0" smtClean="0"/>
              <a:t>What rank and by when ( goals must be specific )</a:t>
            </a:r>
          </a:p>
          <a:p>
            <a:pPr>
              <a:buNone/>
            </a:pPr>
            <a:r>
              <a:rPr lang="en-US" sz="2400" b="1" dirty="0" smtClean="0"/>
              <a:t>How many phone calls / day, or a week?</a:t>
            </a:r>
          </a:p>
          <a:p>
            <a:pPr>
              <a:buNone/>
            </a:pPr>
            <a:r>
              <a:rPr lang="en-US" sz="2400" b="1" dirty="0" smtClean="0"/>
              <a:t>How many appointments, conference calls or webinars/ week?</a:t>
            </a:r>
          </a:p>
          <a:p>
            <a:pPr>
              <a:buNone/>
            </a:pPr>
            <a:r>
              <a:rPr lang="en-US" sz="2400" b="1" dirty="0" smtClean="0"/>
              <a:t>How many new members /week/ month?</a:t>
            </a:r>
          </a:p>
          <a:p>
            <a:pPr>
              <a:buNone/>
            </a:pPr>
            <a:r>
              <a:rPr lang="en-US" sz="2400" b="1" dirty="0" smtClean="0"/>
              <a:t>PV goal per week/ per month?</a:t>
            </a:r>
          </a:p>
          <a:p>
            <a:pPr>
              <a:buNone/>
            </a:pPr>
            <a:r>
              <a:rPr lang="en-US" sz="2400" b="1" dirty="0" smtClean="0"/>
              <a:t>Etc.			</a:t>
            </a:r>
            <a:r>
              <a:rPr lang="en-US" sz="2400" dirty="0" err="1" smtClean="0"/>
              <a:t>katie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38300" y="1643062"/>
            <a:ext cx="5867400" cy="27051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800" dirty="0" smtClean="0"/>
              <a:t>This is a learn as you go business</a:t>
            </a:r>
          </a:p>
          <a:p>
            <a:pPr algn="ctr">
              <a:buNone/>
            </a:pPr>
            <a:r>
              <a:rPr lang="en-US" sz="2800" dirty="0" smtClean="0"/>
              <a:t>(not learn…then go)</a:t>
            </a:r>
          </a:p>
          <a:p>
            <a:pPr algn="ctr">
              <a:buNone/>
            </a:pPr>
            <a:r>
              <a:rPr lang="en-US" sz="2800" dirty="0" smtClean="0"/>
              <a:t>Dream….</a:t>
            </a:r>
          </a:p>
          <a:p>
            <a:pPr algn="ctr">
              <a:buNone/>
            </a:pPr>
            <a:r>
              <a:rPr lang="en-US" sz="2800" dirty="0" smtClean="0"/>
              <a:t>Set your Goals…..</a:t>
            </a:r>
          </a:p>
          <a:p>
            <a:pPr algn="ctr">
              <a:buNone/>
            </a:pPr>
            <a:r>
              <a:rPr lang="en-US" sz="2800" dirty="0" smtClean="0"/>
              <a:t>make your plan…….and go!        </a:t>
            </a:r>
            <a:r>
              <a:rPr lang="en-US" sz="2800" dirty="0" err="1" smtClean="0"/>
              <a:t>lisa</a:t>
            </a:r>
            <a:endParaRPr lang="en-US" sz="2800" dirty="0" smtClean="0"/>
          </a:p>
          <a:p>
            <a:pPr algn="ctr">
              <a:buNone/>
            </a:pPr>
            <a:endParaRPr lang="en-US" dirty="0"/>
          </a:p>
          <a:p>
            <a:pPr algn="ctr">
              <a:buNone/>
            </a:pP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81000" y="609600"/>
            <a:ext cx="8229600" cy="609600"/>
          </a:xfr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en-US" sz="4000" dirty="0" smtClean="0"/>
              <a:t>Now We Are Ready to -- Get Into Action</a:t>
            </a:r>
            <a:endParaRPr lang="en-US" dirty="0"/>
          </a:p>
        </p:txBody>
      </p:sp>
      <p:pic>
        <p:nvPicPr>
          <p:cNvPr id="6" name="Picture 5" descr="http://antondarcy.com/THUMBS/STOP-THINKING-AND-START-DOING-WOB_t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5" y="4267200"/>
            <a:ext cx="2533650" cy="2381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http://www.ineedmotivation.com/blog/wp-content/uploads/2012/09/124482377171403213_VsmAKqgy_f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4267200"/>
            <a:ext cx="1981200" cy="228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0176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Everything Is Not Going To Go Perfectly …</a:t>
            </a:r>
            <a:br>
              <a:rPr lang="en-US" sz="2800" dirty="0" smtClean="0"/>
            </a:br>
            <a:r>
              <a:rPr lang="en-US" sz="2800" dirty="0" smtClean="0"/>
              <a:t>Be OK With That .. You Will Learn Faster    </a:t>
            </a:r>
            <a:br>
              <a:rPr lang="en-US" sz="2800" dirty="0" smtClean="0"/>
            </a:br>
            <a:r>
              <a:rPr lang="en-US" sz="2200" dirty="0" smtClean="0"/>
              <a:t> </a:t>
            </a:r>
            <a:r>
              <a:rPr lang="en-US" sz="2200" dirty="0" err="1" smtClean="0"/>
              <a:t>katie</a:t>
            </a:r>
            <a:endParaRPr lang="en-US" sz="2800" dirty="0"/>
          </a:p>
        </p:txBody>
      </p:sp>
      <p:pic>
        <p:nvPicPr>
          <p:cNvPr id="66562" name="Picture 2" descr="http://www.riverlifefellowship.com/wp-content/uploads/2013/04/failing-forward-photo-300x19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752600"/>
            <a:ext cx="6629400" cy="4876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media1.santabanta.com/full5/outdoors/summer/summer-1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73162"/>
          </a:xfrm>
          <a:noFill/>
          <a:ln>
            <a:solidFill>
              <a:schemeClr val="tx2">
                <a:lumMod val="75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en-US" sz="3600" b="1" dirty="0" smtClean="0"/>
              <a:t>You Will Want To Create 					a 2000 PV Plan to Director ON PAPER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1"/>
            <a:ext cx="7772400" cy="3657600"/>
          </a:xfrm>
          <a:ln>
            <a:solidFill>
              <a:schemeClr val="tx2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b="1" dirty="0" smtClean="0"/>
              <a:t>Your 2000 PV plan will  list names and activities and projected PV expected… </a:t>
            </a:r>
          </a:p>
          <a:p>
            <a:endParaRPr lang="en-US" sz="1200" b="1" dirty="0" smtClean="0"/>
          </a:p>
          <a:p>
            <a:pPr>
              <a:buNone/>
            </a:pPr>
            <a:r>
              <a:rPr lang="en-US" sz="2400" b="1" dirty="0" smtClean="0"/>
              <a:t>Mary Smith  Healthy Home– Healthy You event     	250 PV</a:t>
            </a:r>
          </a:p>
          <a:p>
            <a:pPr>
              <a:buNone/>
            </a:pPr>
            <a:r>
              <a:rPr lang="en-US" sz="2400" b="1" dirty="0" smtClean="0"/>
              <a:t>Invite 10 guests to Wellness Webinars	    	 500 PV</a:t>
            </a:r>
          </a:p>
          <a:p>
            <a:pPr>
              <a:buNone/>
            </a:pPr>
            <a:r>
              <a:rPr lang="en-US" sz="2400" b="1" dirty="0" smtClean="0"/>
              <a:t>3 business conversations/appointments</a:t>
            </a:r>
          </a:p>
          <a:p>
            <a:pPr>
              <a:buNone/>
            </a:pPr>
            <a:r>
              <a:rPr lang="en-US" sz="2400" b="1" dirty="0" smtClean="0"/>
              <a:t>	1 Gold Member					500 PV	</a:t>
            </a:r>
            <a:r>
              <a:rPr lang="en-US" sz="2400" dirty="0" smtClean="0"/>
              <a:t>	etc				</a:t>
            </a:r>
            <a:r>
              <a:rPr lang="en-US" sz="2400" dirty="0" err="1" smtClean="0"/>
              <a:t>katie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media1.santabanta.com/full5/outdoors/summer/summer-1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July Goal – Generate 1000 NEW PV … 10+ new members, Identify one potential business partner</a:t>
            </a:r>
            <a:endParaRPr lang="en-US" sz="2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22116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10 new members X 100 PV   		 =	1000 PV</a:t>
            </a:r>
          </a:p>
          <a:p>
            <a:pPr>
              <a:buNone/>
            </a:pPr>
            <a:endParaRPr lang="en-US" sz="105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buNone/>
            </a:pP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 new members X 50 PV 		= 	1000 PV</a:t>
            </a:r>
          </a:p>
          <a:p>
            <a:pPr marL="514350" indent="-514350">
              <a:buNone/>
            </a:pP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4 in-home meetings X 250 PV 	= 	1000 PV</a:t>
            </a:r>
            <a:endParaRPr lang="en-US" sz="12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514350" indent="-514350">
              <a:buNone/>
            </a:pPr>
            <a:endParaRPr lang="en-US" sz="10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514350" indent="-514350">
              <a:buNone/>
            </a:pP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Invite 5 guests each week to Wellness Webinar</a:t>
            </a:r>
          </a:p>
          <a:p>
            <a:pPr marL="514350" indent="-514350">
              <a:buNone/>
            </a:pP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Schedule 3 business conversations/ week</a:t>
            </a:r>
          </a:p>
          <a:p>
            <a:pPr marL="514350" indent="-514350">
              <a:buNone/>
            </a:pP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Passing 5 CD’s/wk X 4 weeks = 1000 PV 		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lisa</a:t>
            </a:r>
            <a:endParaRPr lang="en-US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514350" indent="-514350">
              <a:buNone/>
            </a:pPr>
            <a:r>
              <a:rPr lang="en-US" dirty="0" smtClean="0"/>
              <a:t>				</a:t>
            </a:r>
            <a:r>
              <a:rPr lang="en-US" sz="2000" dirty="0" smtClean="0"/>
              <a:t>				</a:t>
            </a:r>
            <a:endParaRPr lang="en-US" dirty="0" smtClean="0"/>
          </a:p>
          <a:p>
            <a:pPr marL="514350" indent="-514350">
              <a:buNone/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832068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pink blossoms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6350" y="4763"/>
            <a:ext cx="9150350" cy="685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1143000" y="1066800"/>
            <a:ext cx="6629400" cy="3962400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algn="ctr" eaLnBrk="1" hangingPunct="1">
              <a:buFont typeface="Arial" charset="0"/>
              <a:buNone/>
              <a:defRPr/>
            </a:pPr>
            <a:r>
              <a:rPr lang="en-US" sz="3600" dirty="0" smtClean="0"/>
              <a:t>Forget those things which are behind you.  </a:t>
            </a:r>
          </a:p>
          <a:p>
            <a:pPr algn="ctr" eaLnBrk="1" hangingPunct="1">
              <a:buFont typeface="Arial" charset="0"/>
              <a:buNone/>
              <a:defRPr/>
            </a:pPr>
            <a:r>
              <a:rPr lang="en-US" sz="3600" dirty="0" smtClean="0"/>
              <a:t>Reach for those things that are before you.</a:t>
            </a:r>
          </a:p>
          <a:p>
            <a:pPr algn="ctr" eaLnBrk="1" hangingPunct="1">
              <a:buFont typeface="Arial" charset="0"/>
              <a:buNone/>
              <a:defRPr/>
            </a:pPr>
            <a:r>
              <a:rPr lang="en-US" sz="3600" dirty="0" smtClean="0"/>
              <a:t>And press toward the mark of your highest calling</a:t>
            </a:r>
            <a:r>
              <a:rPr lang="en-US" sz="4800" dirty="0" smtClean="0"/>
              <a:t>.   </a:t>
            </a:r>
            <a:r>
              <a:rPr lang="en-US" sz="2000" dirty="0" smtClean="0"/>
              <a:t> Barb</a:t>
            </a:r>
            <a:endParaRPr lang="en-US" sz="4800" dirty="0" smtClean="0"/>
          </a:p>
          <a:p>
            <a:pPr eaLnBrk="1" hangingPunct="1">
              <a:buFont typeface="Arial" charset="0"/>
              <a:buNone/>
              <a:defRPr/>
            </a:pPr>
            <a:endParaRPr lang="en-US" dirty="0" smtClean="0"/>
          </a:p>
          <a:p>
            <a:pPr eaLnBrk="1" hangingPunct="1">
              <a:buFont typeface="Arial" charset="0"/>
              <a:buNone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Content Placeholder 2"/>
          <p:cNvSpPr>
            <a:spLocks noGrp="1"/>
          </p:cNvSpPr>
          <p:nvPr>
            <p:ph idx="1"/>
          </p:nvPr>
        </p:nvSpPr>
        <p:spPr>
          <a:xfrm>
            <a:off x="762000" y="2362200"/>
            <a:ext cx="7693025" cy="41910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en-US" sz="2000" smtClean="0"/>
          </a:p>
          <a:p>
            <a:pPr>
              <a:buFont typeface="Wingdings" pitchFamily="2" charset="2"/>
              <a:buNone/>
            </a:pPr>
            <a:r>
              <a:rPr lang="en-US" sz="2000" smtClean="0"/>
              <a:t>						</a:t>
            </a:r>
            <a:endParaRPr lang="en-US" smtClean="0"/>
          </a:p>
        </p:txBody>
      </p:sp>
      <p:sp>
        <p:nvSpPr>
          <p:cNvPr id="7171" name="Title 1"/>
          <p:cNvSpPr>
            <a:spLocks noGrp="1"/>
          </p:cNvSpPr>
          <p:nvPr>
            <p:ph type="title"/>
          </p:nvPr>
        </p:nvSpPr>
        <p:spPr>
          <a:xfrm>
            <a:off x="533400" y="1219200"/>
            <a:ext cx="8229600" cy="12954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Develop members under members.. Some will become life-long customers  and some may become business partners</a:t>
            </a:r>
            <a:endParaRPr lang="en-US" sz="2800" dirty="0" smtClean="0"/>
          </a:p>
        </p:txBody>
      </p:sp>
      <p:sp>
        <p:nvSpPr>
          <p:cNvPr id="7172" name="Oval 3"/>
          <p:cNvSpPr>
            <a:spLocks noChangeArrowheads="1"/>
          </p:cNvSpPr>
          <p:nvPr/>
        </p:nvSpPr>
        <p:spPr bwMode="auto">
          <a:xfrm>
            <a:off x="3276600" y="2514600"/>
            <a:ext cx="1828800" cy="182880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 sz="3600" dirty="0" smtClean="0">
                <a:solidFill>
                  <a:schemeClr val="bg1"/>
                </a:solidFill>
              </a:rPr>
              <a:t>YOU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7173" name="Oval 4"/>
          <p:cNvSpPr>
            <a:spLocks noChangeArrowheads="1"/>
          </p:cNvSpPr>
          <p:nvPr/>
        </p:nvSpPr>
        <p:spPr bwMode="auto">
          <a:xfrm>
            <a:off x="4876800" y="4419600"/>
            <a:ext cx="1143000" cy="60960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 sz="1600"/>
              <a:t>Sandy</a:t>
            </a:r>
          </a:p>
        </p:txBody>
      </p:sp>
      <p:sp>
        <p:nvSpPr>
          <p:cNvPr id="7174" name="Oval 5"/>
          <p:cNvSpPr>
            <a:spLocks noChangeArrowheads="1"/>
          </p:cNvSpPr>
          <p:nvPr/>
        </p:nvSpPr>
        <p:spPr bwMode="auto">
          <a:xfrm>
            <a:off x="5867400" y="5181600"/>
            <a:ext cx="990600" cy="60960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Nicki</a:t>
            </a:r>
          </a:p>
        </p:txBody>
      </p:sp>
      <p:sp>
        <p:nvSpPr>
          <p:cNvPr id="7175" name="Oval 6"/>
          <p:cNvSpPr>
            <a:spLocks noChangeArrowheads="1"/>
          </p:cNvSpPr>
          <p:nvPr/>
        </p:nvSpPr>
        <p:spPr bwMode="auto">
          <a:xfrm>
            <a:off x="5029200" y="5562600"/>
            <a:ext cx="990600" cy="68580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 sz="1600"/>
              <a:t>Alicia</a:t>
            </a:r>
          </a:p>
        </p:txBody>
      </p:sp>
      <p:sp>
        <p:nvSpPr>
          <p:cNvPr id="7176" name="Oval 7"/>
          <p:cNvSpPr>
            <a:spLocks noChangeArrowheads="1"/>
          </p:cNvSpPr>
          <p:nvPr/>
        </p:nvSpPr>
        <p:spPr bwMode="auto">
          <a:xfrm>
            <a:off x="3810000" y="5410200"/>
            <a:ext cx="1143000" cy="53340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 sz="1400"/>
              <a:t>Joanie</a:t>
            </a:r>
          </a:p>
        </p:txBody>
      </p:sp>
      <p:sp>
        <p:nvSpPr>
          <p:cNvPr id="7177" name="Oval 8"/>
          <p:cNvSpPr>
            <a:spLocks noChangeArrowheads="1"/>
          </p:cNvSpPr>
          <p:nvPr/>
        </p:nvSpPr>
        <p:spPr bwMode="auto">
          <a:xfrm>
            <a:off x="1752600" y="3429000"/>
            <a:ext cx="1219200" cy="83820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sz="1200" dirty="0"/>
          </a:p>
        </p:txBody>
      </p:sp>
      <p:sp>
        <p:nvSpPr>
          <p:cNvPr id="7178" name="Oval 9"/>
          <p:cNvSpPr>
            <a:spLocks noChangeArrowheads="1"/>
          </p:cNvSpPr>
          <p:nvPr/>
        </p:nvSpPr>
        <p:spPr bwMode="auto">
          <a:xfrm rot="1779777">
            <a:off x="990600" y="4648200"/>
            <a:ext cx="1143000" cy="91440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sz="1200" dirty="0"/>
          </a:p>
        </p:txBody>
      </p:sp>
      <p:cxnSp>
        <p:nvCxnSpPr>
          <p:cNvPr id="7179" name="Straight Connector 11"/>
          <p:cNvCxnSpPr>
            <a:cxnSpLocks noChangeShapeType="1"/>
          </p:cNvCxnSpPr>
          <p:nvPr/>
        </p:nvCxnSpPr>
        <p:spPr bwMode="auto">
          <a:xfrm rot="16200000" flipH="1">
            <a:off x="4686300" y="4152900"/>
            <a:ext cx="381000" cy="3048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7180" name="Straight Connector 13"/>
          <p:cNvCxnSpPr>
            <a:cxnSpLocks noChangeShapeType="1"/>
          </p:cNvCxnSpPr>
          <p:nvPr/>
        </p:nvCxnSpPr>
        <p:spPr bwMode="auto">
          <a:xfrm flipH="1">
            <a:off x="2667000" y="3429000"/>
            <a:ext cx="711948" cy="122751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7181" name="Straight Connector 16"/>
          <p:cNvCxnSpPr>
            <a:cxnSpLocks noChangeShapeType="1"/>
            <a:endCxn id="7178" idx="0"/>
          </p:cNvCxnSpPr>
          <p:nvPr/>
        </p:nvCxnSpPr>
        <p:spPr bwMode="auto">
          <a:xfrm flipH="1">
            <a:off x="1788367" y="4038600"/>
            <a:ext cx="192833" cy="669515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7182" name="Straight Connector 20"/>
          <p:cNvCxnSpPr>
            <a:cxnSpLocks noChangeShapeType="1"/>
            <a:stCxn id="7173" idx="5"/>
            <a:endCxn id="7174" idx="1"/>
          </p:cNvCxnSpPr>
          <p:nvPr/>
        </p:nvCxnSpPr>
        <p:spPr bwMode="auto">
          <a:xfrm rot="16200000" flipH="1">
            <a:off x="5767388" y="5026025"/>
            <a:ext cx="330200" cy="15875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7183" name="Straight Connector 23"/>
          <p:cNvCxnSpPr>
            <a:cxnSpLocks noChangeShapeType="1"/>
            <a:stCxn id="7173" idx="4"/>
          </p:cNvCxnSpPr>
          <p:nvPr/>
        </p:nvCxnSpPr>
        <p:spPr bwMode="auto">
          <a:xfrm rot="5400000">
            <a:off x="5162550" y="5276850"/>
            <a:ext cx="533400" cy="381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7184" name="Straight Connector 25"/>
          <p:cNvCxnSpPr>
            <a:cxnSpLocks noChangeShapeType="1"/>
            <a:stCxn id="7173" idx="3"/>
          </p:cNvCxnSpPr>
          <p:nvPr/>
        </p:nvCxnSpPr>
        <p:spPr bwMode="auto">
          <a:xfrm rot="5400000">
            <a:off x="4610894" y="4901406"/>
            <a:ext cx="393700" cy="471488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7186" name="Straight Connector 19"/>
          <p:cNvCxnSpPr>
            <a:cxnSpLocks noChangeShapeType="1"/>
            <a:stCxn id="7172" idx="6"/>
          </p:cNvCxnSpPr>
          <p:nvPr/>
        </p:nvCxnSpPr>
        <p:spPr bwMode="auto">
          <a:xfrm>
            <a:off x="5105400" y="3429000"/>
            <a:ext cx="1752600" cy="3048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7187" name="Oval 20"/>
          <p:cNvSpPr>
            <a:spLocks noChangeArrowheads="1"/>
          </p:cNvSpPr>
          <p:nvPr/>
        </p:nvSpPr>
        <p:spPr bwMode="auto">
          <a:xfrm>
            <a:off x="6781800" y="3429000"/>
            <a:ext cx="609600" cy="76200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7189" name="Straight Connector 23"/>
          <p:cNvCxnSpPr>
            <a:cxnSpLocks noChangeShapeType="1"/>
            <a:stCxn id="7187" idx="0"/>
          </p:cNvCxnSpPr>
          <p:nvPr/>
        </p:nvCxnSpPr>
        <p:spPr bwMode="auto">
          <a:xfrm rot="5400000" flipH="1" flipV="1">
            <a:off x="7048500" y="2933700"/>
            <a:ext cx="533400" cy="4572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7190" name="Straight Connector 25"/>
          <p:cNvCxnSpPr>
            <a:cxnSpLocks noChangeShapeType="1"/>
            <a:endCxn id="7200" idx="2"/>
          </p:cNvCxnSpPr>
          <p:nvPr/>
        </p:nvCxnSpPr>
        <p:spPr bwMode="auto">
          <a:xfrm flipV="1">
            <a:off x="7315200" y="3924300"/>
            <a:ext cx="609600" cy="381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7191" name="Straight Connector 27"/>
          <p:cNvCxnSpPr>
            <a:cxnSpLocks noChangeShapeType="1"/>
          </p:cNvCxnSpPr>
          <p:nvPr/>
        </p:nvCxnSpPr>
        <p:spPr bwMode="auto">
          <a:xfrm flipV="1">
            <a:off x="7391400" y="3276600"/>
            <a:ext cx="457200" cy="3048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7192" name="Straight Connector 29"/>
          <p:cNvCxnSpPr>
            <a:cxnSpLocks noChangeShapeType="1"/>
            <a:stCxn id="7187" idx="5"/>
          </p:cNvCxnSpPr>
          <p:nvPr/>
        </p:nvCxnSpPr>
        <p:spPr bwMode="auto">
          <a:xfrm rot="16200000" flipH="1">
            <a:off x="7329487" y="4052888"/>
            <a:ext cx="415925" cy="4699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7198" name="Straight Connector 41"/>
          <p:cNvCxnSpPr>
            <a:cxnSpLocks noChangeShapeType="1"/>
            <a:stCxn id="7187" idx="4"/>
          </p:cNvCxnSpPr>
          <p:nvPr/>
        </p:nvCxnSpPr>
        <p:spPr bwMode="auto">
          <a:xfrm rot="16200000" flipH="1">
            <a:off x="6972300" y="4305300"/>
            <a:ext cx="304800" cy="762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7199" name="Oval 55"/>
          <p:cNvSpPr>
            <a:spLocks noChangeArrowheads="1"/>
          </p:cNvSpPr>
          <p:nvPr/>
        </p:nvSpPr>
        <p:spPr bwMode="auto">
          <a:xfrm>
            <a:off x="7772400" y="4343400"/>
            <a:ext cx="533400" cy="68580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00" name="Oval 56"/>
          <p:cNvSpPr>
            <a:spLocks noChangeArrowheads="1"/>
          </p:cNvSpPr>
          <p:nvPr/>
        </p:nvSpPr>
        <p:spPr bwMode="auto">
          <a:xfrm>
            <a:off x="7924800" y="3657600"/>
            <a:ext cx="533400" cy="53340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01" name="Oval 57"/>
          <p:cNvSpPr>
            <a:spLocks noChangeArrowheads="1"/>
          </p:cNvSpPr>
          <p:nvPr/>
        </p:nvSpPr>
        <p:spPr bwMode="auto">
          <a:xfrm>
            <a:off x="7848600" y="2895600"/>
            <a:ext cx="457200" cy="53340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02" name="Oval 58"/>
          <p:cNvSpPr>
            <a:spLocks noChangeArrowheads="1"/>
          </p:cNvSpPr>
          <p:nvPr/>
        </p:nvSpPr>
        <p:spPr bwMode="auto">
          <a:xfrm>
            <a:off x="7162800" y="2590800"/>
            <a:ext cx="609600" cy="45720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03" name="Oval 60"/>
          <p:cNvSpPr>
            <a:spLocks noChangeArrowheads="1"/>
          </p:cNvSpPr>
          <p:nvPr/>
        </p:nvSpPr>
        <p:spPr bwMode="auto">
          <a:xfrm>
            <a:off x="7010400" y="4495800"/>
            <a:ext cx="457200" cy="45720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09" name="TextBox 41"/>
          <p:cNvSpPr txBox="1">
            <a:spLocks noChangeArrowheads="1"/>
          </p:cNvSpPr>
          <p:nvPr/>
        </p:nvSpPr>
        <p:spPr bwMode="auto">
          <a:xfrm>
            <a:off x="7467600" y="6019800"/>
            <a:ext cx="1143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err="1" smtClean="0"/>
              <a:t>lisa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609600" y="457200"/>
            <a:ext cx="7239000" cy="646331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How You Want Your Business to Grow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3800" y="228600"/>
            <a:ext cx="4343400" cy="1447800"/>
          </a:xfrm>
          <a:ln w="38100">
            <a:solidFill>
              <a:srgbClr val="92D050"/>
            </a:solidFill>
          </a:ln>
        </p:spPr>
        <p:txBody>
          <a:bodyPr>
            <a:normAutofit fontScale="90000"/>
          </a:bodyPr>
          <a:lstStyle/>
          <a:p>
            <a:r>
              <a:rPr lang="en-US" sz="3600" dirty="0" smtClean="0"/>
              <a:t>We Start by Making a List of Names of People We Know 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799"/>
            <a:ext cx="8229600" cy="289560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dirty="0" smtClean="0"/>
              <a:t>From Master Coordinator Dan Henderson –			</a:t>
            </a:r>
            <a:r>
              <a:rPr lang="en-US" sz="2000" dirty="0" err="1" smtClean="0"/>
              <a:t>katie</a:t>
            </a:r>
            <a:endParaRPr lang="en-US" sz="2000" dirty="0" smtClean="0"/>
          </a:p>
          <a:p>
            <a:pPr>
              <a:buNone/>
            </a:pPr>
            <a:r>
              <a:rPr lang="en-US" sz="2000" i="1" dirty="0" smtClean="0"/>
              <a:t>“As soon as possible, create a list of about 20 names … because we need to talk to someone if this is going to work.”  </a:t>
            </a:r>
            <a:r>
              <a:rPr lang="en-US" sz="2000" dirty="0" smtClean="0"/>
              <a:t>	</a:t>
            </a:r>
          </a:p>
          <a:p>
            <a:r>
              <a:rPr lang="en-US" sz="2000" dirty="0" smtClean="0"/>
              <a:t>10 people you think would like to share information with about the products</a:t>
            </a:r>
          </a:p>
          <a:p>
            <a:r>
              <a:rPr lang="en-US" sz="2000" dirty="0" smtClean="0"/>
              <a:t>And 10 people you would like to have on your business team.</a:t>
            </a:r>
          </a:p>
          <a:p>
            <a:pPr>
              <a:buNone/>
            </a:pPr>
            <a:r>
              <a:rPr lang="en-US" sz="2000" dirty="0" smtClean="0"/>
              <a:t>	The goal is to find 3 key leaders. These 10 may never be one of those 3 key leaders,…. But we have to start somewhere.“</a:t>
            </a: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342900" y="5410200"/>
            <a:ext cx="8458200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Now you are ready to have a planning meeting with your </a:t>
            </a:r>
            <a:r>
              <a:rPr lang="en-US" sz="2400" dirty="0" err="1" smtClean="0"/>
              <a:t>upline</a:t>
            </a:r>
            <a:r>
              <a:rPr lang="en-US" sz="2400" dirty="0" smtClean="0"/>
              <a:t> to discuss each name individually and determine best approach..</a:t>
            </a:r>
          </a:p>
          <a:p>
            <a:r>
              <a:rPr lang="en-US" sz="2400" b="1" dirty="0" smtClean="0">
                <a:solidFill>
                  <a:schemeClr val="accent1"/>
                </a:solidFill>
              </a:rPr>
              <a:t>More on this next week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pic>
        <p:nvPicPr>
          <p:cNvPr id="92162" name="Picture 2" descr="http://filecabinet.eschoolview.com/DED6BDBD-170B-493B-A61A-A50E79987767/SummerClipAr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0"/>
            <a:ext cx="2895600" cy="1222587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57200" y="4572000"/>
            <a:ext cx="8153400" cy="707886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Start with your address book, </a:t>
            </a:r>
            <a:r>
              <a:rPr lang="en-US" sz="2000" b="1" dirty="0" err="1" smtClean="0"/>
              <a:t>FaceBook</a:t>
            </a:r>
            <a:r>
              <a:rPr lang="en-US" sz="2000" b="1" dirty="0" smtClean="0"/>
              <a:t> friends, neighbors, family, children’s friends, church, etc</a:t>
            </a:r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990600" y="381000"/>
            <a:ext cx="4495800" cy="762000"/>
          </a:xfrm>
          <a:ln w="38100">
            <a:solidFill>
              <a:srgbClr val="92D050"/>
            </a:solidFill>
          </a:ln>
        </p:spPr>
        <p:txBody>
          <a:bodyPr>
            <a:normAutofit/>
          </a:bodyPr>
          <a:lstStyle/>
          <a:p>
            <a:r>
              <a:rPr lang="en-US" sz="3600" dirty="0" smtClean="0"/>
              <a:t>Action Steps Session 2</a:t>
            </a:r>
            <a:endParaRPr lang="en-US" sz="360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228600" y="1371600"/>
            <a:ext cx="8686800" cy="52578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Register for Long Beach … invite at least one other to join you. This will be a very special event.</a:t>
            </a:r>
          </a:p>
          <a:p>
            <a:r>
              <a:rPr lang="en-US" sz="2400" dirty="0" smtClean="0"/>
              <a:t>Begin to identify what a Shaklee business can mean for your life. .. You will want to share that as you invite customers and business partners to join you. </a:t>
            </a:r>
          </a:p>
          <a:p>
            <a:r>
              <a:rPr lang="en-US" sz="2400" dirty="0" smtClean="0"/>
              <a:t>Set up your business and office… see First Step Resource Guide for the list … or see list attached to today’s session</a:t>
            </a:r>
          </a:p>
          <a:p>
            <a:r>
              <a:rPr lang="en-US" sz="2400" dirty="0" smtClean="0"/>
              <a:t>Keep your goals in front of you (List your goals or create pictures of goals ..etc and post on bulletin boards and walls ) </a:t>
            </a:r>
          </a:p>
          <a:p>
            <a:r>
              <a:rPr lang="en-US" sz="2400" dirty="0" smtClean="0"/>
              <a:t>Create your working binder … a 3-ring binder and insert First Step Resource Guide, your written goals,.. So every time you open the binder, you see those goals… and documents from each week’s training.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/>
              <a:t>And your list of names !</a:t>
            </a:r>
            <a:r>
              <a:rPr lang="en-US" sz="2800" dirty="0" smtClean="0">
                <a:solidFill>
                  <a:srgbClr val="FF0000"/>
                </a:solidFill>
              </a:rPr>
              <a:t>           </a:t>
            </a:r>
            <a:r>
              <a:rPr lang="en-US" sz="2400" dirty="0" smtClean="0"/>
              <a:t> </a:t>
            </a:r>
            <a:r>
              <a:rPr lang="en-US" sz="2400" dirty="0" err="1" smtClean="0"/>
              <a:t>lisa</a:t>
            </a:r>
            <a:endParaRPr lang="en-US" sz="2400" dirty="0" smtClean="0"/>
          </a:p>
          <a:p>
            <a:endParaRPr lang="en-US" sz="2400" dirty="0"/>
          </a:p>
        </p:txBody>
      </p:sp>
      <p:pic>
        <p:nvPicPr>
          <p:cNvPr id="43010" name="Picture 2" descr="http://filecabinet.eschoolview.com/DED6BDBD-170B-493B-A61A-A50E79987767/SummerClipAr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304800"/>
            <a:ext cx="2985361" cy="10340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6858000" cy="1020762"/>
          </a:xfrm>
          <a:ln>
            <a:solidFill>
              <a:schemeClr val="accent3">
                <a:lumMod val="75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en-US" sz="3200" dirty="0" smtClean="0"/>
              <a:t>Set up a 3-ring working binder 					or equivalent in computer </a:t>
            </a:r>
            <a:endParaRPr lang="en-US" sz="3200" dirty="0"/>
          </a:p>
        </p:txBody>
      </p:sp>
      <p:pic>
        <p:nvPicPr>
          <p:cNvPr id="88067" name="Picture 3" descr="C:\Users\Barb\Pictures\bus leader manual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962400"/>
            <a:ext cx="2209800" cy="2678545"/>
          </a:xfrm>
          <a:prstGeom prst="rect">
            <a:avLst/>
          </a:prstGeom>
          <a:noFill/>
        </p:spPr>
      </p:pic>
      <p:pic>
        <p:nvPicPr>
          <p:cNvPr id="88068" name="Picture 4" descr="C:\Users\Barb\Pictures\bus leader manual 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3962400"/>
            <a:ext cx="2057400" cy="250745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57200" y="1295400"/>
            <a:ext cx="82296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  Insert First Step Resource Guide ( downloaded from 						MyShaklee.com )         </a:t>
            </a:r>
            <a:r>
              <a:rPr lang="en-US" sz="2400" dirty="0" err="1" smtClean="0"/>
              <a:t>lisa</a:t>
            </a: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Insert written goals on first page so you see them every time 	you open the  cover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Insert documents we attach each week in training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Create tabs for names and contact info for potential customers 	and distributors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2628900" y="4419600"/>
            <a:ext cx="3886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 A calendar to schedule appointments &amp; meetings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 See pages from Skilling Up Session #16 ( bobsfiles.net)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3348" y="5403621"/>
            <a:ext cx="6392342" cy="463779"/>
          </a:xfrm>
        </p:spPr>
        <p:txBody>
          <a:bodyPr/>
          <a:lstStyle/>
          <a:p>
            <a:r>
              <a:rPr lang="en-US" dirty="0" smtClean="0"/>
              <a:t>June Award - $150 </a:t>
            </a:r>
            <a:r>
              <a:rPr lang="en-US" dirty="0" err="1" smtClean="0"/>
              <a:t>ShakleeStyle</a:t>
            </a:r>
            <a:r>
              <a:rPr lang="en-US" dirty="0" smtClean="0"/>
              <a:t> Store Credit</a:t>
            </a:r>
            <a:r>
              <a:rPr lang="en-US" b="0" dirty="0" smtClean="0"/>
              <a:t>!        </a:t>
            </a:r>
            <a:endParaRPr lang="en-US" b="0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066800"/>
            <a:ext cx="7543800" cy="4037609"/>
          </a:xfrm>
        </p:spPr>
      </p:pic>
      <p:sp>
        <p:nvSpPr>
          <p:cNvPr id="6" name="Title 1"/>
          <p:cNvSpPr txBox="1">
            <a:spLocks/>
          </p:cNvSpPr>
          <p:nvPr/>
        </p:nvSpPr>
        <p:spPr bwMode="auto">
          <a:xfrm>
            <a:off x="457200" y="5867400"/>
            <a:ext cx="8458200" cy="457200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497727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5B9934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5B9934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5B9934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5B9934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FFFFFF"/>
                </a:solidFill>
                <a:latin typeface="Arial" charset="0"/>
                <a:ea typeface="ＭＳ Ｐゴシック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FFFFFF"/>
                </a:solidFill>
                <a:latin typeface="Arial" charset="0"/>
                <a:ea typeface="ＭＳ Ｐゴシック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FFFFFF"/>
                </a:solidFill>
                <a:latin typeface="Arial" charset="0"/>
                <a:ea typeface="ＭＳ Ｐゴシック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FFFFFF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en-US" sz="2800" kern="0" dirty="0" smtClean="0"/>
              <a:t>Share the Effect Promotion – April through July 2014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109" y="3754060"/>
            <a:ext cx="629586" cy="164956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04800" y="228600"/>
            <a:ext cx="8610600" cy="584775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3200" dirty="0" smtClean="0"/>
              <a:t>Getting into Action – Special Promotions to Help</a:t>
            </a:r>
            <a:endParaRPr lang="en-US" sz="3200" dirty="0"/>
          </a:p>
        </p:txBody>
      </p:sp>
    </p:spTree>
    <p:extLst>
      <p:ext uri="{BB962C8B-B14F-4D97-AF65-F5344CB8AC3E}">
        <p14:creationId xmlns="" xmlns:p14="http://schemas.microsoft.com/office/powerpoint/2010/main" val="2741314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00" y="5562601"/>
            <a:ext cx="7543800" cy="762000"/>
          </a:xfrm>
          <a:ln>
            <a:solidFill>
              <a:schemeClr val="accent3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en-US" sz="3600" dirty="0" smtClean="0"/>
              <a:t>June Free Product – Stress Relief Complex</a:t>
            </a:r>
            <a:endParaRPr lang="en-US" b="0" dirty="0"/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idx="1"/>
          </p:nvPr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11779"/>
          <a:stretch/>
        </p:blipFill>
        <p:spPr>
          <a:xfrm>
            <a:off x="2286000" y="1448403"/>
            <a:ext cx="4343400" cy="4032921"/>
          </a:xfrm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289932" y="214848"/>
            <a:ext cx="7939668" cy="1156752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497727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5B9934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5B9934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5B9934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5B9934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FFFFFF"/>
                </a:solidFill>
                <a:latin typeface="Arial" charset="0"/>
                <a:ea typeface="ＭＳ Ｐゴシック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FFFFFF"/>
                </a:solidFill>
                <a:latin typeface="Arial" charset="0"/>
                <a:ea typeface="ＭＳ Ｐゴシック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FFFFFF"/>
                </a:solidFill>
                <a:latin typeface="Arial" charset="0"/>
                <a:ea typeface="ＭＳ Ｐゴシック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FFFFFF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altLang="en-US" sz="3200" kern="0" dirty="0" smtClean="0"/>
              <a:t> Free Product for New Members with Minimum 50PV Join Order</a:t>
            </a:r>
          </a:p>
        </p:txBody>
      </p:sp>
    </p:spTree>
    <p:extLst>
      <p:ext uri="{BB962C8B-B14F-4D97-AF65-F5344CB8AC3E}">
        <p14:creationId xmlns="" xmlns:p14="http://schemas.microsoft.com/office/powerpoint/2010/main" val="2313426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486400"/>
            <a:ext cx="8382000" cy="970264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Stress Relief Complex + 				Shaklee 180® Mango Energizing </a:t>
            </a:r>
            <a:r>
              <a:rPr lang="en-US" sz="3600" dirty="0" err="1" smtClean="0"/>
              <a:t>Smoothee</a:t>
            </a:r>
            <a:r>
              <a:rPr lang="en-US" sz="3600" dirty="0" smtClean="0"/>
              <a:t>			</a:t>
            </a:r>
            <a:endParaRPr lang="en-US" b="0" dirty="0"/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idx="1"/>
          </p:nvPr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11779"/>
          <a:stretch/>
        </p:blipFill>
        <p:spPr>
          <a:xfrm>
            <a:off x="762000" y="1773070"/>
            <a:ext cx="3431704" cy="3179930"/>
          </a:xfrm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304800" y="228600"/>
            <a:ext cx="8534400" cy="1066800"/>
          </a:xfrm>
          <a:prstGeom prst="rect">
            <a:avLst/>
          </a:prstGeom>
          <a:noFill/>
          <a:ln>
            <a:solidFill>
              <a:srgbClr val="00B050"/>
            </a:solidFill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497727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5B9934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5B9934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5B9934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5B9934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FFFFFF"/>
                </a:solidFill>
                <a:latin typeface="Arial" charset="0"/>
                <a:ea typeface="ＭＳ Ｐゴシック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FFFFFF"/>
                </a:solidFill>
                <a:latin typeface="Arial" charset="0"/>
                <a:ea typeface="ＭＳ Ｐゴシック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FFFFFF"/>
                </a:solidFill>
                <a:latin typeface="Arial" charset="0"/>
                <a:ea typeface="ＭＳ Ｐゴシック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FFFFFF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altLang="en-US" sz="3200" kern="0" dirty="0" smtClean="0"/>
              <a:t>New Members Receive TWO Free Products with Minimum 200 PV Join Order </a:t>
            </a:r>
          </a:p>
        </p:txBody>
      </p:sp>
      <p:pic>
        <p:nvPicPr>
          <p:cNvPr id="1026" name="Picture 2" descr="Y:\~180°\Images\Products\low JPG\Shaklee180SmootheeCanister_Mango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47" b="25063"/>
          <a:stretch/>
        </p:blipFill>
        <p:spPr bwMode="auto">
          <a:xfrm>
            <a:off x="4572000" y="1447800"/>
            <a:ext cx="2825599" cy="337733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635117" y="2815544"/>
            <a:ext cx="69704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rgbClr val="669900"/>
                </a:solidFill>
              </a:rPr>
              <a:t>+</a:t>
            </a:r>
            <a:endParaRPr lang="en-US" sz="6600" dirty="0">
              <a:solidFill>
                <a:srgbClr val="6699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77125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2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657600"/>
            <a:ext cx="4411665" cy="2211388"/>
          </a:xfrm>
          <a:prstGeom prst="rect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0" name="Picture 2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3429000"/>
            <a:ext cx="2819399" cy="2305050"/>
          </a:xfrm>
          <a:prstGeom prst="rect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771" name="TextBox 30"/>
          <p:cNvSpPr txBox="1">
            <a:spLocks noChangeArrowheads="1"/>
          </p:cNvSpPr>
          <p:nvPr/>
        </p:nvSpPr>
        <p:spPr bwMode="auto">
          <a:xfrm>
            <a:off x="1219200" y="6019800"/>
            <a:ext cx="259128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800" dirty="0">
                <a:solidFill>
                  <a:srgbClr val="262626"/>
                </a:solidFill>
              </a:rPr>
              <a:t>Gold Plus PAKS—$599</a:t>
            </a:r>
          </a:p>
        </p:txBody>
      </p:sp>
      <p:sp>
        <p:nvSpPr>
          <p:cNvPr id="32772" name="TextBox 31"/>
          <p:cNvSpPr txBox="1">
            <a:spLocks noChangeArrowheads="1"/>
          </p:cNvSpPr>
          <p:nvPr/>
        </p:nvSpPr>
        <p:spPr bwMode="auto">
          <a:xfrm>
            <a:off x="5715000" y="6019800"/>
            <a:ext cx="207832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800" dirty="0">
                <a:solidFill>
                  <a:srgbClr val="262626"/>
                </a:solidFill>
              </a:rPr>
              <a:t>Gold PAKS—$299</a:t>
            </a:r>
          </a:p>
        </p:txBody>
      </p:sp>
      <p:sp>
        <p:nvSpPr>
          <p:cNvPr id="32773" name="TextBox 3"/>
          <p:cNvSpPr txBox="1">
            <a:spLocks noChangeArrowheads="1"/>
          </p:cNvSpPr>
          <p:nvPr/>
        </p:nvSpPr>
        <p:spPr bwMode="auto">
          <a:xfrm>
            <a:off x="287338" y="1419227"/>
            <a:ext cx="8775700" cy="2000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1028700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tabLst>
                <a:tab pos="1028700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tabLst>
                <a:tab pos="1028700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tabLst>
                <a:tab pos="1028700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tabLst>
                <a:tab pos="1028700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028700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028700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028700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028700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l" eaLnBrk="1" hangingPunct="1">
              <a:buClr>
                <a:srgbClr val="4F5043"/>
              </a:buClr>
            </a:pPr>
            <a:r>
              <a:rPr lang="en-US" altLang="en-US" b="1" dirty="0">
                <a:solidFill>
                  <a:srgbClr val="262626"/>
                </a:solidFill>
              </a:rPr>
              <a:t>Gold PAK—</a:t>
            </a:r>
          </a:p>
          <a:p>
            <a:pPr algn="l" eaLnBrk="1" hangingPunct="1">
              <a:buClr>
                <a:srgbClr val="4F5043"/>
              </a:buClr>
            </a:pPr>
            <a:r>
              <a:rPr lang="en-US" altLang="en-US" b="1" dirty="0">
                <a:solidFill>
                  <a:srgbClr val="497727"/>
                </a:solidFill>
              </a:rPr>
              <a:t>Receive 1 FREE Shaklee LIVE 2014 Registration </a:t>
            </a:r>
            <a:r>
              <a:rPr lang="en-US" altLang="en-US" sz="1800" dirty="0">
                <a:solidFill>
                  <a:srgbClr val="262626"/>
                </a:solidFill>
              </a:rPr>
              <a:t>($249 value)</a:t>
            </a:r>
          </a:p>
          <a:p>
            <a:pPr algn="l" eaLnBrk="1" hangingPunct="1">
              <a:spcBef>
                <a:spcPts val="1200"/>
              </a:spcBef>
              <a:buClr>
                <a:srgbClr val="4F5043"/>
              </a:buClr>
            </a:pPr>
            <a:r>
              <a:rPr lang="en-US" altLang="en-US" b="1" dirty="0">
                <a:solidFill>
                  <a:srgbClr val="262626"/>
                </a:solidFill>
              </a:rPr>
              <a:t>Gold Plus PAK—</a:t>
            </a:r>
          </a:p>
          <a:p>
            <a:pPr algn="l" eaLnBrk="1" hangingPunct="1">
              <a:buClr>
                <a:srgbClr val="4F5043"/>
              </a:buClr>
            </a:pPr>
            <a:r>
              <a:rPr lang="en-US" altLang="en-US" b="1" dirty="0">
                <a:solidFill>
                  <a:srgbClr val="497727"/>
                </a:solidFill>
              </a:rPr>
              <a:t>Receive 2 FREE Shaklee LIVE 2014 Registrations </a:t>
            </a:r>
            <a:r>
              <a:rPr lang="en-US" altLang="en-US" sz="1800" dirty="0">
                <a:solidFill>
                  <a:srgbClr val="262626"/>
                </a:solidFill>
              </a:rPr>
              <a:t>($498 value</a:t>
            </a:r>
            <a:r>
              <a:rPr lang="en-US" altLang="en-US" sz="1800" dirty="0" smtClean="0">
                <a:solidFill>
                  <a:srgbClr val="262626"/>
                </a:solidFill>
              </a:rPr>
              <a:t>)</a:t>
            </a:r>
          </a:p>
          <a:p>
            <a:pPr algn="l" eaLnBrk="1" hangingPunct="1">
              <a:buClr>
                <a:srgbClr val="4F5043"/>
              </a:buClr>
            </a:pPr>
            <a:endParaRPr lang="en-US" altLang="en-US" sz="1800" dirty="0" smtClean="0">
              <a:solidFill>
                <a:srgbClr val="262626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95300" y="228600"/>
            <a:ext cx="8153400" cy="1039811"/>
          </a:xfrm>
          <a:ln>
            <a:solidFill>
              <a:schemeClr val="accent3">
                <a:lumMod val="75000"/>
              </a:schemeClr>
            </a:solidFill>
          </a:ln>
        </p:spPr>
        <p:txBody>
          <a:bodyPr>
            <a:noAutofit/>
          </a:bodyPr>
          <a:lstStyle/>
          <a:p>
            <a:pPr algn="l">
              <a:defRPr/>
            </a:pPr>
            <a:r>
              <a:rPr lang="en-US" altLang="en-US" sz="3200" b="1" dirty="0" smtClean="0">
                <a:ea typeface="ＭＳ Ｐゴシック" pitchFamily="34" charset="-128"/>
              </a:rPr>
              <a:t>Join Now -							 Receive FREE Registration to Shaklee Live 2014</a:t>
            </a:r>
          </a:p>
        </p:txBody>
      </p:sp>
    </p:spTree>
    <p:extLst>
      <p:ext uri="{BB962C8B-B14F-4D97-AF65-F5344CB8AC3E}">
        <p14:creationId xmlns="" xmlns:p14="http://schemas.microsoft.com/office/powerpoint/2010/main" val="21798223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684" y="5369701"/>
            <a:ext cx="7597515" cy="970264"/>
          </a:xfrm>
          <a:ln>
            <a:solidFill>
              <a:schemeClr val="accent6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en-US" sz="2800" b="0" dirty="0" smtClean="0"/>
              <a:t>For New Distributors with a Gold or Gold Plus PAK AND Existing Members who Upgrade to Gold</a:t>
            </a:r>
            <a:endParaRPr lang="en-US" sz="2800" b="0" dirty="0"/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idx="1"/>
          </p:nvPr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11779"/>
          <a:stretch/>
        </p:blipFill>
        <p:spPr>
          <a:xfrm>
            <a:off x="228600" y="2235770"/>
            <a:ext cx="2527938" cy="2386460"/>
          </a:xfrm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304800" y="457200"/>
            <a:ext cx="8534400" cy="1219200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497727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5B9934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5B9934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5B9934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5B9934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FFFFFF"/>
                </a:solidFill>
                <a:latin typeface="Arial" charset="0"/>
                <a:ea typeface="ＭＳ Ｐゴシック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FFFFFF"/>
                </a:solidFill>
                <a:latin typeface="Arial" charset="0"/>
                <a:ea typeface="ＭＳ Ｐゴシック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FFFFFF"/>
                </a:solidFill>
                <a:latin typeface="Arial" charset="0"/>
                <a:ea typeface="ＭＳ Ｐゴシック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FFFFFF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altLang="en-US" sz="3200" b="0" kern="0" dirty="0" smtClean="0">
                <a:solidFill>
                  <a:schemeClr val="tx1"/>
                </a:solidFill>
              </a:rPr>
              <a:t>New Gold Distributors Receive TWO Free Products and FREE Shaklee Live 2014 Registration</a:t>
            </a:r>
          </a:p>
        </p:txBody>
      </p:sp>
      <p:pic>
        <p:nvPicPr>
          <p:cNvPr id="1026" name="Picture 2" descr="Y:\~180°\Images\Products\low JPG\Shaklee180SmootheeCanister_Mango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47" b="25063"/>
          <a:stretch/>
        </p:blipFill>
        <p:spPr bwMode="auto">
          <a:xfrm>
            <a:off x="2867878" y="2133600"/>
            <a:ext cx="2161321" cy="279618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6370" y="1944507"/>
            <a:ext cx="3361543" cy="298527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290758" y="2883020"/>
            <a:ext cx="69704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rgbClr val="669900"/>
                </a:solidFill>
              </a:rPr>
              <a:t>+</a:t>
            </a:r>
            <a:endParaRPr lang="en-US" sz="6600" dirty="0">
              <a:solidFill>
                <a:srgbClr val="6699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706915" y="2883020"/>
            <a:ext cx="69704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rgbClr val="669900"/>
                </a:solidFill>
              </a:rPr>
              <a:t>+</a:t>
            </a:r>
            <a:endParaRPr lang="en-US" sz="6600" dirty="0">
              <a:solidFill>
                <a:srgbClr val="6699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00003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toppropertyshop.com/files/2013/04/tt160125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2667000"/>
            <a:ext cx="3810000" cy="28956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81000"/>
            <a:ext cx="6248400" cy="1249362"/>
          </a:xfrm>
          <a:ln>
            <a:solidFill>
              <a:srgbClr val="FF0000"/>
            </a:solidFill>
          </a:ln>
        </p:spPr>
        <p:txBody>
          <a:bodyPr>
            <a:normAutofit fontScale="90000"/>
          </a:bodyPr>
          <a:lstStyle/>
          <a:p>
            <a:r>
              <a:rPr lang="en-US" sz="4000" dirty="0" smtClean="0"/>
              <a:t>Why You Must Be With Us in Long Beach …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828800"/>
            <a:ext cx="7315200" cy="4698106"/>
          </a:xfrm>
        </p:spPr>
        <p:txBody>
          <a:bodyPr>
            <a:normAutofit fontScale="92500"/>
          </a:bodyPr>
          <a:lstStyle/>
          <a:p>
            <a:pPr lvl="0"/>
            <a:r>
              <a:rPr lang="en-US" sz="3000" dirty="0" smtClean="0"/>
              <a:t>Life-changing, business-changing experience</a:t>
            </a:r>
          </a:p>
          <a:p>
            <a:pPr lvl="0"/>
            <a:r>
              <a:rPr lang="en-US" sz="3000" dirty="0" smtClean="0"/>
              <a:t>Multiple blockbuster product innovations</a:t>
            </a:r>
          </a:p>
          <a:p>
            <a:pPr lvl="0"/>
            <a:r>
              <a:rPr lang="en-US" sz="3000" dirty="0" smtClean="0"/>
              <a:t>The Shaklee Effect™ Launch</a:t>
            </a:r>
          </a:p>
          <a:p>
            <a:pPr lvl="0"/>
            <a:r>
              <a:rPr lang="en-US" sz="3000" dirty="0" smtClean="0"/>
              <a:t>Road to 100 years of innovation </a:t>
            </a:r>
          </a:p>
          <a:p>
            <a:pPr lvl="0"/>
            <a:r>
              <a:rPr lang="en-US" sz="3000" dirty="0" smtClean="0"/>
              <a:t>Shaklee Live 2014 Mobile App</a:t>
            </a:r>
          </a:p>
          <a:p>
            <a:pPr lvl="0"/>
            <a:r>
              <a:rPr lang="en-US" sz="3000" dirty="0" smtClean="0"/>
              <a:t>Outstanding speakers</a:t>
            </a:r>
          </a:p>
          <a:p>
            <a:pPr lvl="0"/>
            <a:r>
              <a:rPr lang="en-US" sz="3000" dirty="0" smtClean="0"/>
              <a:t>Success Training</a:t>
            </a:r>
          </a:p>
          <a:p>
            <a:r>
              <a:rPr lang="en-US" sz="3000" dirty="0"/>
              <a:t>Celebrate the Products, Shaklee Difference &amp; </a:t>
            </a:r>
            <a:r>
              <a:rPr lang="en-US" sz="3000" dirty="0" smtClean="0"/>
              <a:t>Opportunity			</a:t>
            </a:r>
            <a:endParaRPr lang="en-US" sz="3000" dirty="0"/>
          </a:p>
          <a:p>
            <a:pPr lvl="0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762623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4600" y="914400"/>
            <a:ext cx="6248400" cy="2743200"/>
          </a:xfrm>
          <a:ln w="28575">
            <a:solidFill>
              <a:srgbClr val="FF0000"/>
            </a:solidFill>
          </a:ln>
        </p:spPr>
        <p:txBody>
          <a:bodyPr>
            <a:normAutofit/>
          </a:bodyPr>
          <a:lstStyle/>
          <a:p>
            <a:r>
              <a:rPr lang="en-US" sz="3200" dirty="0" smtClean="0"/>
              <a:t>Shaklee Summer School 2014</a:t>
            </a:r>
            <a:br>
              <a:rPr lang="en-US" sz="3200" dirty="0" smtClean="0"/>
            </a:br>
            <a:r>
              <a:rPr lang="en-US" sz="3200" dirty="0" smtClean="0"/>
              <a:t>8 Weeks to Director</a:t>
            </a:r>
            <a:br>
              <a:rPr lang="en-US" sz="3200" dirty="0" smtClean="0"/>
            </a:br>
            <a:r>
              <a:rPr lang="en-US" sz="2700" dirty="0" smtClean="0"/>
              <a:t>Session #2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Getting Started 101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0" y="4495800"/>
            <a:ext cx="5105400" cy="1600200"/>
          </a:xfrm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r>
              <a:rPr lang="en-US" sz="2400" dirty="0" err="1" smtClean="0">
                <a:solidFill>
                  <a:schemeClr val="tx1"/>
                </a:solidFill>
              </a:rPr>
              <a:t>Sr</a:t>
            </a:r>
            <a:r>
              <a:rPr lang="en-US" sz="2400" dirty="0" smtClean="0">
                <a:solidFill>
                  <a:schemeClr val="tx1"/>
                </a:solidFill>
              </a:rPr>
              <a:t> Executive Coordinator Lisa Anderson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Executive Coordinator Harper Guerra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Senior Coordinator Katie Odom</a:t>
            </a: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4" name="Picture 3" descr="HarperHeadshots 20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685800"/>
            <a:ext cx="1703047" cy="2466472"/>
          </a:xfrm>
          <a:prstGeom prst="rect">
            <a:avLst/>
          </a:prstGeom>
        </p:spPr>
      </p:pic>
      <p:pic>
        <p:nvPicPr>
          <p:cNvPr id="5" name="Picture 4" descr="Katie Odo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57400" y="4191000"/>
            <a:ext cx="1524000" cy="2286000"/>
          </a:xfrm>
          <a:prstGeom prst="rect">
            <a:avLst/>
          </a:prstGeom>
        </p:spPr>
      </p:pic>
      <p:pic>
        <p:nvPicPr>
          <p:cNvPr id="6" name="Picture 5" descr="Lisa Anderson 201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8600" y="3429000"/>
            <a:ext cx="1649520" cy="24766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100 Years of Innovation – 1915-2015</a:t>
            </a:r>
            <a:endParaRPr lang="en-US" sz="18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04800" y="1094361"/>
            <a:ext cx="8382000" cy="4466264"/>
          </a:xfrm>
        </p:spPr>
        <p:txBody>
          <a:bodyPr/>
          <a:lstStyle/>
          <a:p>
            <a:pPr marL="233363" lvl="4" indent="-233363">
              <a:buFont typeface="Arial" pitchFamily="34" charset="0"/>
              <a:buChar char="•"/>
            </a:pPr>
            <a:endParaRPr lang="en-CA" sz="2000" dirty="0" smtClean="0"/>
          </a:p>
          <a:p>
            <a:pPr marL="455613" lvl="5" indent="0"/>
            <a:endParaRPr lang="en-CA" sz="2400" dirty="0" smtClean="0"/>
          </a:p>
          <a:p>
            <a:pPr marL="0" lvl="4" indent="0">
              <a:buNone/>
            </a:pPr>
            <a:endParaRPr lang="en-US" sz="2400" dirty="0" smtClean="0"/>
          </a:p>
          <a:p>
            <a:pPr marL="0" lvl="4" indent="0">
              <a:buNone/>
            </a:pPr>
            <a:endParaRPr lang="en-US" sz="2400" dirty="0"/>
          </a:p>
        </p:txBody>
      </p:sp>
      <p:pic>
        <p:nvPicPr>
          <p:cNvPr id="2" name="Picture 2" descr="C:\Users\ckeating\Pictures\Doc\Young Doc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0962" y="1688994"/>
            <a:ext cx="2451438" cy="376841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ckeating\Desktop\Vitalized Mineral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286507"/>
            <a:ext cx="3124200" cy="490400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327796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944562"/>
          </a:xfrm>
          <a:solidFill>
            <a:schemeClr val="bg1">
              <a:lumMod val="95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r>
              <a:rPr lang="en-US" sz="4000" dirty="0" smtClean="0"/>
              <a:t>Roger Barnett’s 10</a:t>
            </a:r>
            <a:r>
              <a:rPr lang="en-US" sz="4000" baseline="30000" dirty="0" smtClean="0"/>
              <a:t>th</a:t>
            </a:r>
            <a:r>
              <a:rPr lang="en-US" sz="4000" dirty="0" smtClean="0"/>
              <a:t> Anniversary</a:t>
            </a:r>
            <a:endParaRPr lang="en-US" sz="40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04800" y="1094361"/>
            <a:ext cx="8382000" cy="4466264"/>
          </a:xfrm>
        </p:spPr>
        <p:txBody>
          <a:bodyPr/>
          <a:lstStyle/>
          <a:p>
            <a:pPr marL="233363" lvl="4" indent="-233363">
              <a:buFont typeface="Arial" pitchFamily="34" charset="0"/>
              <a:buChar char="•"/>
            </a:pPr>
            <a:endParaRPr lang="en-CA" sz="2000" dirty="0" smtClean="0"/>
          </a:p>
          <a:p>
            <a:pPr marL="455613" lvl="5" indent="0"/>
            <a:endParaRPr lang="en-CA" sz="2400" dirty="0" smtClean="0"/>
          </a:p>
          <a:p>
            <a:pPr marL="0" lvl="4" indent="0">
              <a:buNone/>
            </a:pPr>
            <a:endParaRPr lang="en-US" sz="2400" dirty="0" smtClean="0"/>
          </a:p>
          <a:p>
            <a:pPr marL="0" lvl="4" indent="0">
              <a:buNone/>
            </a:pPr>
            <a:endParaRPr lang="en-US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1676401"/>
            <a:ext cx="8763000" cy="3276599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392632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868362"/>
          </a:xfrm>
          <a:ln>
            <a:solidFill>
              <a:srgbClr val="C00000"/>
            </a:solidFill>
          </a:ln>
        </p:spPr>
        <p:txBody>
          <a:bodyPr>
            <a:normAutofit fontScale="90000"/>
          </a:bodyPr>
          <a:lstStyle/>
          <a:p>
            <a:r>
              <a:rPr lang="en-US" dirty="0" smtClean="0"/>
              <a:t>#1 Reason Why You Must Be With Us!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447800"/>
            <a:ext cx="6477000" cy="3124200"/>
          </a:xfrm>
          <a:ln>
            <a:solidFill>
              <a:srgbClr val="C00000"/>
            </a:solidFill>
          </a:ln>
        </p:spPr>
        <p:txBody>
          <a:bodyPr>
            <a:normAutofit/>
          </a:bodyPr>
          <a:lstStyle/>
          <a:p>
            <a:pPr marL="0" lvl="0" indent="0">
              <a:buNone/>
            </a:pPr>
            <a:endParaRPr lang="en-US" sz="2400" dirty="0" smtClean="0"/>
          </a:p>
          <a:p>
            <a:pPr marL="0" lvl="0" indent="0" algn="ctr">
              <a:buNone/>
            </a:pPr>
            <a:r>
              <a:rPr lang="en-US" sz="3200" dirty="0" smtClean="0"/>
              <a:t>Attendance at Shaklee Live = </a:t>
            </a:r>
          </a:p>
          <a:p>
            <a:pPr marL="0" lvl="0" indent="0" algn="ctr">
              <a:buNone/>
            </a:pPr>
            <a:r>
              <a:rPr lang="en-US" sz="3200" dirty="0" smtClean="0"/>
              <a:t>Growth for Your Business</a:t>
            </a:r>
          </a:p>
          <a:p>
            <a:pPr marL="0" lvl="0" indent="0" algn="ctr">
              <a:buNone/>
            </a:pPr>
            <a:endParaRPr lang="en-US" sz="1600" dirty="0" smtClean="0"/>
          </a:p>
          <a:p>
            <a:pPr marL="0" lvl="0" indent="0" algn="ctr">
              <a:buNone/>
            </a:pPr>
            <a:r>
              <a:rPr lang="en-US" sz="3200" dirty="0" smtClean="0"/>
              <a:t>4 times more likely to increase in rank                                </a:t>
            </a:r>
            <a:endParaRPr lang="en-US" sz="2600" dirty="0" smtClean="0"/>
          </a:p>
          <a:p>
            <a:endParaRPr lang="en-US" sz="3200" dirty="0"/>
          </a:p>
        </p:txBody>
      </p:sp>
      <p:pic>
        <p:nvPicPr>
          <p:cNvPr id="14338" name="Picture 2" descr="http://www.crtp.co/wp-content/uploads/2013/10/Business-Growt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799" y="4677198"/>
            <a:ext cx="6600825" cy="218080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920714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www.cinevidia.com/images/stories/long%20beach%20ca%20home%20theater%20desig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28600"/>
            <a:ext cx="9144000" cy="2962276"/>
          </a:xfrm>
          <a:prstGeom prst="rect">
            <a:avLst/>
          </a:prstGeom>
          <a:noFill/>
        </p:spPr>
      </p:pic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1371600" y="0"/>
            <a:ext cx="5410200" cy="1219200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US" altLang="en-US" sz="3200" dirty="0" smtClean="0">
                <a:ea typeface="ＭＳ Ｐゴシック" pitchFamily="34" charset="-128"/>
              </a:rPr>
              <a:t>Shaklee Live 2014</a:t>
            </a:r>
            <a:br>
              <a:rPr lang="en-US" altLang="en-US" sz="3200" dirty="0" smtClean="0">
                <a:ea typeface="ＭＳ Ｐゴシック" pitchFamily="34" charset="-128"/>
              </a:rPr>
            </a:br>
            <a:r>
              <a:rPr lang="en-US" altLang="en-US" sz="3200" dirty="0" smtClean="0">
                <a:ea typeface="ＭＳ Ｐゴシック" pitchFamily="34" charset="-128"/>
              </a:rPr>
              <a:t>Long Beach Convention Center</a:t>
            </a:r>
          </a:p>
        </p:txBody>
      </p:sp>
      <p:sp>
        <p:nvSpPr>
          <p:cNvPr id="13315" name="Text Placeholder 2"/>
          <p:cNvSpPr>
            <a:spLocks noGrp="1"/>
          </p:cNvSpPr>
          <p:nvPr>
            <p:ph type="body" idx="1"/>
          </p:nvPr>
        </p:nvSpPr>
        <p:spPr>
          <a:xfrm>
            <a:off x="838200" y="2743200"/>
            <a:ext cx="7315200" cy="3886200"/>
          </a:xfrm>
          <a:solidFill>
            <a:schemeClr val="bg1"/>
          </a:solidFill>
        </p:spPr>
        <p:txBody>
          <a:bodyPr>
            <a:normAutofit fontScale="92500"/>
          </a:bodyPr>
          <a:lstStyle/>
          <a:p>
            <a:r>
              <a:rPr lang="en-US" altLang="en-US" sz="2400" dirty="0" smtClean="0">
                <a:ea typeface="ＭＳ Ｐゴシック" pitchFamily="34" charset="-128"/>
              </a:rPr>
              <a:t>One of North America’s premier convention facilities</a:t>
            </a:r>
          </a:p>
          <a:p>
            <a:pPr>
              <a:spcAft>
                <a:spcPts val="1200"/>
              </a:spcAft>
              <a:buFont typeface="Arial" pitchFamily="34" charset="0"/>
              <a:buChar char="•"/>
            </a:pPr>
            <a:r>
              <a:rPr lang="en-US" altLang="en-US" sz="2400" dirty="0" smtClean="0">
                <a:ea typeface="ＭＳ Ｐゴシック" pitchFamily="34" charset="-128"/>
              </a:rPr>
              <a:t> On the waterfront in the heart of downtown Long Beach</a:t>
            </a:r>
          </a:p>
          <a:p>
            <a:pPr>
              <a:spcAft>
                <a:spcPts val="1200"/>
              </a:spcAft>
              <a:buFont typeface="Arial" pitchFamily="34" charset="0"/>
              <a:buChar char="•"/>
            </a:pPr>
            <a:r>
              <a:rPr lang="en-US" altLang="en-US" sz="2400" dirty="0">
                <a:ea typeface="ＭＳ Ｐゴシック" pitchFamily="34" charset="-128"/>
              </a:rPr>
              <a:t> </a:t>
            </a:r>
            <a:r>
              <a:rPr lang="en-US" altLang="en-US" sz="2400" dirty="0" smtClean="0">
                <a:ea typeface="ＭＳ Ｐゴシック" pitchFamily="34" charset="-128"/>
              </a:rPr>
              <a:t>Walking distance from first-class accommodations (5,000 rooms)</a:t>
            </a:r>
          </a:p>
          <a:p>
            <a:pPr>
              <a:spcAft>
                <a:spcPts val="1200"/>
              </a:spcAft>
              <a:buFont typeface="Arial" pitchFamily="34" charset="0"/>
              <a:buChar char="•"/>
            </a:pPr>
            <a:r>
              <a:rPr lang="en-US" altLang="en-US" sz="2400" dirty="0" smtClean="0">
                <a:ea typeface="ＭＳ Ｐゴシック" pitchFamily="34" charset="-128"/>
              </a:rPr>
              <a:t> Shopping, dining, sightseeing along picturesque bays and 5-1/2 miles of sandy beach</a:t>
            </a:r>
          </a:p>
          <a:p>
            <a:pPr>
              <a:spcAft>
                <a:spcPts val="1200"/>
              </a:spcAft>
              <a:buFont typeface="Arial" pitchFamily="34" charset="0"/>
              <a:buChar char="•"/>
            </a:pPr>
            <a:r>
              <a:rPr lang="en-US" altLang="en-US" sz="2400" dirty="0">
                <a:ea typeface="ＭＳ Ｐゴシック" pitchFamily="34" charset="-128"/>
              </a:rPr>
              <a:t> </a:t>
            </a:r>
            <a:r>
              <a:rPr lang="en-US" altLang="en-US" sz="2400" dirty="0" smtClean="0">
                <a:ea typeface="ＭＳ Ｐゴシック" pitchFamily="34" charset="-128"/>
              </a:rPr>
              <a:t>Pedestrian promenade links hotels, shops, restaurants and attractions				</a:t>
            </a:r>
          </a:p>
          <a:p>
            <a:pPr>
              <a:buFont typeface="Arial" pitchFamily="34" charset="0"/>
              <a:buChar char="•"/>
            </a:pPr>
            <a:endParaRPr lang="en-US" altLang="en-US" dirty="0" smtClean="0">
              <a:ea typeface="ＭＳ Ｐゴシック" pitchFamily="34" charset="-128"/>
            </a:endParaRPr>
          </a:p>
          <a:p>
            <a:pPr>
              <a:buFont typeface="Arial" pitchFamily="34" charset="0"/>
              <a:buChar char="•"/>
            </a:pPr>
            <a:endParaRPr lang="en-US" altLang="en-US" dirty="0" smtClean="0">
              <a:ea typeface="ＭＳ Ｐゴシック" pitchFamily="34" charset="-128"/>
            </a:endParaRPr>
          </a:p>
          <a:p>
            <a:pPr>
              <a:buFont typeface="Arial" pitchFamily="34" charset="0"/>
              <a:buChar char="•"/>
            </a:pPr>
            <a:endParaRPr lang="en-US" altLang="en-US" dirty="0" smtClean="0">
              <a:ea typeface="ＭＳ Ｐゴシック" pitchFamily="34" charset="-128"/>
            </a:endParaRPr>
          </a:p>
          <a:p>
            <a:endParaRPr lang="en-US" altLang="en-US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6032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301627" y="274637"/>
            <a:ext cx="8613775" cy="685800"/>
          </a:xfrm>
        </p:spPr>
        <p:txBody>
          <a:bodyPr>
            <a:normAutofit fontScale="90000"/>
          </a:bodyPr>
          <a:lstStyle/>
          <a:p>
            <a:r>
              <a:rPr lang="en-US" altLang="en-US" smtClean="0">
                <a:ea typeface="ＭＳ Ｐゴシック" pitchFamily="34" charset="-128"/>
              </a:rPr>
              <a:t>Shaklee Global Conference 2013</a:t>
            </a:r>
          </a:p>
        </p:txBody>
      </p:sp>
      <p:sp>
        <p:nvSpPr>
          <p:cNvPr id="15363" name="Text Placeholder 2"/>
          <p:cNvSpPr>
            <a:spLocks noGrp="1"/>
          </p:cNvSpPr>
          <p:nvPr>
            <p:ph type="body" idx="1"/>
          </p:nvPr>
        </p:nvSpPr>
        <p:spPr>
          <a:xfrm>
            <a:off x="228600" y="1219201"/>
            <a:ext cx="8686800" cy="4419599"/>
          </a:xfrm>
        </p:spPr>
        <p:txBody>
          <a:bodyPr/>
          <a:lstStyle/>
          <a:p>
            <a:r>
              <a:rPr lang="en-US" altLang="en-US" b="1" dirty="0" smtClean="0">
                <a:ea typeface="ＭＳ Ｐゴシック" pitchFamily="34" charset="-128"/>
              </a:rPr>
              <a:t/>
            </a:r>
            <a:br>
              <a:rPr lang="en-US" altLang="en-US" b="1" dirty="0" smtClean="0">
                <a:ea typeface="ＭＳ Ｐゴシック" pitchFamily="34" charset="-128"/>
              </a:rPr>
            </a:br>
            <a:endParaRPr lang="en-US" altLang="en-US" dirty="0" smtClean="0">
              <a:ea typeface="ＭＳ Ｐゴシック" pitchFamily="34" charset="-128"/>
            </a:endParaRPr>
          </a:p>
          <a:p>
            <a:endParaRPr lang="en-US" altLang="en-US" dirty="0" smtClean="0">
              <a:ea typeface="ＭＳ Ｐゴシック" pitchFamily="34" charset="-128"/>
            </a:endParaRPr>
          </a:p>
          <a:p>
            <a:pPr>
              <a:buFont typeface="Arial" pitchFamily="34" charset="0"/>
              <a:buChar char="•"/>
            </a:pPr>
            <a:endParaRPr lang="en-US" altLang="en-US" dirty="0" smtClean="0">
              <a:ea typeface="ＭＳ Ｐゴシック" pitchFamily="34" charset="-128"/>
            </a:endParaRPr>
          </a:p>
          <a:p>
            <a:pPr>
              <a:buFont typeface="Arial" pitchFamily="34" charset="0"/>
              <a:buChar char="•"/>
            </a:pPr>
            <a:endParaRPr lang="en-US" altLang="en-US" dirty="0" smtClean="0">
              <a:ea typeface="ＭＳ Ｐゴシック" pitchFamily="34" charset="-128"/>
            </a:endParaRPr>
          </a:p>
          <a:p>
            <a:endParaRPr lang="en-US" altLang="en-US" dirty="0" smtClean="0">
              <a:ea typeface="ＭＳ Ｐゴシック" pitchFamily="34" charset="-128"/>
            </a:endParaRPr>
          </a:p>
        </p:txBody>
      </p:sp>
      <p:pic>
        <p:nvPicPr>
          <p:cNvPr id="4" name="Picture 2" descr="http://events.shaklee.com/wp-content/uploads/2013/07/Credit-Destinations-Magazine-ConventionCenter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6754" y="-169120"/>
            <a:ext cx="9378170" cy="702712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24522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301627" y="274637"/>
            <a:ext cx="8613775" cy="685800"/>
          </a:xfrm>
        </p:spPr>
        <p:txBody>
          <a:bodyPr>
            <a:normAutofit fontScale="90000"/>
          </a:bodyPr>
          <a:lstStyle/>
          <a:p>
            <a:r>
              <a:rPr lang="en-US" altLang="en-US" dirty="0" smtClean="0">
                <a:ea typeface="ＭＳ Ｐゴシック" pitchFamily="34" charset="-128"/>
              </a:rPr>
              <a:t>Shaklee Live 2014 - Hotels</a:t>
            </a:r>
          </a:p>
        </p:txBody>
      </p:sp>
      <p:sp>
        <p:nvSpPr>
          <p:cNvPr id="13315" name="Text Placeholder 2"/>
          <p:cNvSpPr>
            <a:spLocks noGrp="1"/>
          </p:cNvSpPr>
          <p:nvPr>
            <p:ph type="body" idx="1"/>
          </p:nvPr>
        </p:nvSpPr>
        <p:spPr>
          <a:xfrm>
            <a:off x="876300" y="1066800"/>
            <a:ext cx="7505700" cy="5410200"/>
          </a:xfrm>
          <a:ln>
            <a:solidFill>
              <a:srgbClr val="FF0000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en-US" altLang="en-US" sz="3200" dirty="0" smtClean="0">
                <a:ea typeface="ＭＳ Ｐゴシック" pitchFamily="34" charset="-128"/>
              </a:rPr>
              <a:t>Shaklee Live Room Blocks</a:t>
            </a:r>
          </a:p>
          <a:p>
            <a:pPr>
              <a:spcAft>
                <a:spcPts val="1200"/>
              </a:spcAft>
              <a:buFont typeface="Arial" pitchFamily="34" charset="0"/>
              <a:buChar char="•"/>
            </a:pPr>
            <a:r>
              <a:rPr lang="en-US" altLang="en-US" dirty="0" smtClean="0">
                <a:ea typeface="ＭＳ Ｐゴシック" pitchFamily="34" charset="-128"/>
              </a:rPr>
              <a:t> </a:t>
            </a:r>
            <a:r>
              <a:rPr lang="en-US" altLang="en-US" sz="3000" dirty="0" smtClean="0">
                <a:ea typeface="ＭＳ Ｐゴシック" pitchFamily="34" charset="-128"/>
              </a:rPr>
              <a:t>Hyatt Regency Long Beach (MAB/FMLT Location) – </a:t>
            </a:r>
            <a:r>
              <a:rPr lang="en-US" altLang="en-US" sz="3000" dirty="0" smtClean="0">
                <a:solidFill>
                  <a:srgbClr val="FF0000"/>
                </a:solidFill>
                <a:ea typeface="ＭＳ Ｐゴシック" pitchFamily="34" charset="-128"/>
              </a:rPr>
              <a:t>Currently Sold Out</a:t>
            </a:r>
          </a:p>
          <a:p>
            <a:pPr>
              <a:spcAft>
                <a:spcPts val="1200"/>
              </a:spcAft>
              <a:buFont typeface="Arial" pitchFamily="34" charset="0"/>
              <a:buChar char="•"/>
            </a:pPr>
            <a:r>
              <a:rPr lang="en-US" altLang="en-US" sz="3000" dirty="0" smtClean="0">
                <a:ea typeface="ＭＳ Ｐゴシック" pitchFamily="34" charset="-128"/>
              </a:rPr>
              <a:t>Courtyard Long Beach Downtown</a:t>
            </a:r>
          </a:p>
          <a:p>
            <a:pPr>
              <a:spcAft>
                <a:spcPts val="1200"/>
              </a:spcAft>
              <a:buFont typeface="Arial" pitchFamily="34" charset="0"/>
              <a:buChar char="•"/>
            </a:pPr>
            <a:r>
              <a:rPr lang="en-US" altLang="en-US" sz="3000" dirty="0" smtClean="0">
                <a:ea typeface="ＭＳ Ｐゴシック" pitchFamily="34" charset="-128"/>
              </a:rPr>
              <a:t>Hilton Long Beach</a:t>
            </a:r>
          </a:p>
          <a:p>
            <a:pPr>
              <a:spcAft>
                <a:spcPts val="1200"/>
              </a:spcAft>
              <a:buFont typeface="Arial" pitchFamily="34" charset="0"/>
              <a:buChar char="•"/>
            </a:pPr>
            <a:r>
              <a:rPr lang="en-US" altLang="en-US" sz="3000" dirty="0" smtClean="0">
                <a:ea typeface="ＭＳ Ｐゴシック" pitchFamily="34" charset="-128"/>
              </a:rPr>
              <a:t>Renaissance Long Beach</a:t>
            </a:r>
          </a:p>
          <a:p>
            <a:pPr>
              <a:spcAft>
                <a:spcPts val="1200"/>
              </a:spcAft>
              <a:buFont typeface="Arial" pitchFamily="34" charset="0"/>
              <a:buChar char="•"/>
            </a:pPr>
            <a:r>
              <a:rPr lang="en-US" altLang="en-US" sz="3000" dirty="0" smtClean="0">
                <a:ea typeface="ＭＳ Ｐゴシック" pitchFamily="34" charset="-128"/>
              </a:rPr>
              <a:t>Westin Long Beach</a:t>
            </a:r>
          </a:p>
          <a:p>
            <a:pPr>
              <a:spcAft>
                <a:spcPts val="1200"/>
              </a:spcAft>
            </a:pPr>
            <a:endParaRPr lang="en-US" altLang="en-US" dirty="0" smtClean="0">
              <a:ea typeface="ＭＳ Ｐゴシック" pitchFamily="34" charset="-128"/>
            </a:endParaRPr>
          </a:p>
          <a:p>
            <a:pPr>
              <a:spcAft>
                <a:spcPts val="1200"/>
              </a:spcAft>
            </a:pPr>
            <a:r>
              <a:rPr lang="en-US" altLang="en-US" dirty="0" smtClean="0">
                <a:ea typeface="ＭＳ Ｐゴシック" pitchFamily="34" charset="-128"/>
              </a:rPr>
              <a:t>Details at:</a:t>
            </a:r>
          </a:p>
          <a:p>
            <a:pPr>
              <a:spcAft>
                <a:spcPts val="1200"/>
              </a:spcAft>
            </a:pPr>
            <a:r>
              <a:rPr lang="en-US" altLang="en-US" sz="3600" dirty="0" smtClean="0">
                <a:ea typeface="ＭＳ Ｐゴシック" pitchFamily="34" charset="-128"/>
              </a:rPr>
              <a:t>Events.shaklee.com/shakleelive2014   </a:t>
            </a:r>
          </a:p>
          <a:p>
            <a:pPr>
              <a:spcAft>
                <a:spcPts val="1200"/>
              </a:spcAft>
            </a:pPr>
            <a:endParaRPr lang="en-US" altLang="en-US" dirty="0" smtClean="0">
              <a:ea typeface="ＭＳ Ｐゴシック" pitchFamily="34" charset="-128"/>
            </a:endParaRPr>
          </a:p>
          <a:p>
            <a:pPr>
              <a:spcAft>
                <a:spcPts val="1200"/>
              </a:spcAft>
            </a:pPr>
            <a:endParaRPr lang="en-US" altLang="en-US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1067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838200" y="274637"/>
            <a:ext cx="7772400" cy="685800"/>
          </a:xfrm>
        </p:spPr>
        <p:txBody>
          <a:bodyPr>
            <a:normAutofit fontScale="90000"/>
          </a:bodyPr>
          <a:lstStyle/>
          <a:p>
            <a:r>
              <a:rPr lang="en-US" altLang="en-US" dirty="0" smtClean="0">
                <a:ea typeface="ＭＳ Ｐゴシック" pitchFamily="34" charset="-128"/>
              </a:rPr>
              <a:t>Recognition Gala &amp; Entertainment</a:t>
            </a:r>
          </a:p>
        </p:txBody>
      </p:sp>
      <p:sp>
        <p:nvSpPr>
          <p:cNvPr id="24579" name="Text Placeholder 2"/>
          <p:cNvSpPr>
            <a:spLocks noGrp="1"/>
          </p:cNvSpPr>
          <p:nvPr>
            <p:ph type="body" idx="1"/>
          </p:nvPr>
        </p:nvSpPr>
        <p:spPr>
          <a:xfrm>
            <a:off x="228600" y="990601"/>
            <a:ext cx="8763000" cy="4648200"/>
          </a:xfrm>
        </p:spPr>
        <p:txBody>
          <a:bodyPr/>
          <a:lstStyle/>
          <a:p>
            <a:pPr algn="ctr"/>
            <a:r>
              <a:rPr lang="en-US" altLang="en-US" sz="2800" b="1" dirty="0" smtClean="0">
                <a:ea typeface="ＭＳ Ｐゴシック" pitchFamily="34" charset="-128"/>
              </a:rPr>
              <a:t>Jewel</a:t>
            </a:r>
            <a:br>
              <a:rPr lang="en-US" altLang="en-US" sz="2800" b="1" dirty="0" smtClean="0">
                <a:ea typeface="ＭＳ Ｐゴシック" pitchFamily="34" charset="-128"/>
              </a:rPr>
            </a:br>
            <a:r>
              <a:rPr lang="en-US" altLang="en-US" sz="2800" b="1" dirty="0" smtClean="0">
                <a:ea typeface="ＭＳ Ｐゴシック" pitchFamily="34" charset="-128"/>
              </a:rPr>
              <a:t>Saturday - Arena – 8-10 pm      </a:t>
            </a:r>
            <a:r>
              <a:rPr lang="en-US" altLang="en-US" sz="2800" dirty="0" smtClean="0">
                <a:ea typeface="ＭＳ Ｐゴシック" pitchFamily="34" charset="-128"/>
              </a:rPr>
              <a:t>       </a:t>
            </a:r>
            <a:r>
              <a:rPr lang="en-US" altLang="en-US" sz="2800" b="1" dirty="0" smtClean="0">
                <a:ea typeface="ＭＳ Ｐゴシック" pitchFamily="34" charset="-128"/>
              </a:rPr>
              <a:t>  </a:t>
            </a:r>
          </a:p>
          <a:p>
            <a:pPr>
              <a:buFont typeface="Arial" pitchFamily="34" charset="0"/>
              <a:buChar char="•"/>
            </a:pPr>
            <a:endParaRPr lang="en-US" altLang="en-US" dirty="0" smtClean="0">
              <a:ea typeface="ＭＳ Ｐゴシック" pitchFamily="34" charset="-128"/>
            </a:endParaRPr>
          </a:p>
          <a:p>
            <a:r>
              <a:rPr lang="en-US" altLang="en-US" dirty="0" smtClean="0">
                <a:ea typeface="ＭＳ Ｐゴシック" pitchFamily="34" charset="-128"/>
              </a:rPr>
              <a:t>    </a:t>
            </a:r>
          </a:p>
          <a:p>
            <a:pPr>
              <a:buFont typeface="Arial" pitchFamily="34" charset="0"/>
              <a:buChar char="•"/>
            </a:pPr>
            <a:endParaRPr lang="en-US" altLang="en-US" dirty="0" smtClean="0">
              <a:ea typeface="ＭＳ Ｐゴシック" pitchFamily="34" charset="-128"/>
            </a:endParaRPr>
          </a:p>
          <a:p>
            <a:pPr>
              <a:buFont typeface="Arial" pitchFamily="34" charset="0"/>
              <a:buChar char="•"/>
            </a:pPr>
            <a:endParaRPr lang="en-US" altLang="en-US" dirty="0" smtClean="0">
              <a:ea typeface="ＭＳ Ｐゴシック" pitchFamily="34" charset="-128"/>
            </a:endParaRPr>
          </a:p>
          <a:p>
            <a:endParaRPr lang="en-US" altLang="en-US" dirty="0" smtClean="0">
              <a:ea typeface="ＭＳ Ｐゴシック" pitchFamily="34" charset="-128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797" y="2635824"/>
            <a:ext cx="3327559" cy="35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5866" y="2536843"/>
            <a:ext cx="3648469" cy="364509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53708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en-US" sz="3600" dirty="0" smtClean="0"/>
              <a:t>Monday Wellness Webinars Schedule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105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/>
              <a:t>July 7 -- Presidential Master Coordinator Gary Burke shares his story and overview of benefits of home businesses. </a:t>
            </a:r>
          </a:p>
          <a:p>
            <a:pPr>
              <a:buNone/>
            </a:pPr>
            <a:r>
              <a:rPr lang="en-US" sz="2400" dirty="0" smtClean="0"/>
              <a:t>July 14—Hormonal Imbalance in Women -- natural approaches</a:t>
            </a:r>
          </a:p>
          <a:p>
            <a:pPr>
              <a:buNone/>
            </a:pPr>
            <a:r>
              <a:rPr lang="en-US" sz="2400" dirty="0" smtClean="0"/>
              <a:t>July 21 – Nutritional Support for Cancer Patients – Cancer 	Researcher Dr Steve Chaney</a:t>
            </a:r>
          </a:p>
          <a:p>
            <a:pPr>
              <a:buNone/>
            </a:pPr>
            <a:r>
              <a:rPr lang="en-US" sz="2400" dirty="0" smtClean="0"/>
              <a:t>July 28 – Inside the World of Shaklee a review of Shaklee’s history, philosophy and products, benefits of membership and home business advantages. </a:t>
            </a:r>
          </a:p>
          <a:p>
            <a:pPr>
              <a:buNone/>
            </a:pPr>
            <a:r>
              <a:rPr lang="en-US" sz="2400" dirty="0" smtClean="0"/>
              <a:t> </a:t>
            </a:r>
          </a:p>
          <a:p>
            <a:pPr>
              <a:buNone/>
            </a:pPr>
            <a:r>
              <a:rPr lang="en-US" sz="2400" dirty="0" smtClean="0"/>
              <a:t>Archived at </a:t>
            </a:r>
            <a:r>
              <a:rPr lang="en-US" sz="2400" dirty="0" smtClean="0">
                <a:hlinkClick r:id="rId2"/>
              </a:rPr>
              <a:t>www.BetterHealthin31Days.com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Click here to attend </a:t>
            </a:r>
            <a:r>
              <a:rPr lang="en-US" sz="2400" u="sng" dirty="0" smtClean="0">
                <a:hlinkClick r:id="rId3" tooltip="https://www2.gotomeeting.com/register/168936498"/>
              </a:rPr>
              <a:t>https://www2.gotomeeting.com/register/168936498</a:t>
            </a: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media1.santabanta.com/full5/outdoors/summer/summer-1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2514600"/>
          </a:xfrm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Next Session #3 –</a:t>
            </a:r>
            <a:br>
              <a:rPr lang="en-US" sz="3600" b="1" dirty="0" smtClean="0">
                <a:solidFill>
                  <a:schemeClr val="bg1"/>
                </a:solidFill>
              </a:rPr>
            </a:br>
            <a:r>
              <a:rPr lang="en-US" sz="3600" b="1" dirty="0" smtClean="0">
                <a:solidFill>
                  <a:schemeClr val="bg1"/>
                </a:solidFill>
              </a:rPr>
              <a:t>The Invitation Process and</a:t>
            </a:r>
            <a:br>
              <a:rPr lang="en-US" sz="3600" b="1" dirty="0" smtClean="0">
                <a:solidFill>
                  <a:schemeClr val="bg1"/>
                </a:solidFill>
              </a:rPr>
            </a:br>
            <a:r>
              <a:rPr lang="en-US" sz="3600" b="1" dirty="0" smtClean="0">
                <a:solidFill>
                  <a:schemeClr val="bg1"/>
                </a:solidFill>
              </a:rPr>
              <a:t>How to Create Meaningful Conversations</a:t>
            </a:r>
            <a:endParaRPr lang="en-US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pink blossoms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6350" y="0"/>
            <a:ext cx="91567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1066800"/>
            <a:ext cx="8229600" cy="4876800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/>
          <a:lstStyle/>
          <a:p>
            <a:pPr algn="ctr" eaLnBrk="1" hangingPunct="1">
              <a:buFont typeface="Arial" charset="0"/>
              <a:buNone/>
              <a:defRPr/>
            </a:pPr>
            <a:r>
              <a:rPr lang="en-US" sz="3600" dirty="0" smtClean="0"/>
              <a:t>Do not refuse to participate in the process of life. The truth is… something incredibly special happens when you are truly committed to a goal.</a:t>
            </a:r>
          </a:p>
          <a:p>
            <a:pPr algn="ctr" eaLnBrk="1" hangingPunct="1">
              <a:buFont typeface="Arial" charset="0"/>
              <a:buNone/>
              <a:defRPr/>
            </a:pPr>
            <a:r>
              <a:rPr lang="en-US" sz="3600" dirty="0" smtClean="0"/>
              <a:t>When you are committed to the process of achieving it, life has a way of propelling you forward to spiraling heights of achievement.		</a:t>
            </a:r>
            <a:r>
              <a:rPr lang="en-US" sz="2000" dirty="0" smtClean="0"/>
              <a:t>Barb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10" name="Picture 2" descr="http://media1.santabanta.com/full5/outdoors/summer/summer-1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1166018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To help everyone attending achieve rank of Director by end of August.</a:t>
            </a:r>
          </a:p>
          <a:p>
            <a:r>
              <a:rPr lang="en-US" sz="2400" b="1" dirty="0" smtClean="0"/>
              <a:t>This week, to create a clear picture of what you want your Shaklee business to provide for you .. And for others.</a:t>
            </a:r>
          </a:p>
          <a:p>
            <a:r>
              <a:rPr lang="en-US" sz="2400" b="1" dirty="0" smtClean="0"/>
              <a:t>To set up the mechanics of your business and know where to find the excellent resources that will support your business growth.</a:t>
            </a:r>
          </a:p>
          <a:p>
            <a:r>
              <a:rPr lang="en-US" sz="2400" b="1" dirty="0" smtClean="0"/>
              <a:t>Then to get into action … and begin building your Shaklee business.		</a:t>
            </a:r>
            <a:r>
              <a:rPr lang="en-US" sz="2400" b="1" dirty="0" err="1" smtClean="0"/>
              <a:t>lisa</a:t>
            </a:r>
            <a:endParaRPr lang="en-US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876300" y="304800"/>
            <a:ext cx="7391400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Objectives for Summer School Session #2 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pink blossoms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6350" y="4763"/>
            <a:ext cx="9150350" cy="685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1143000" y="1066800"/>
            <a:ext cx="7086600" cy="4876800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algn="ctr" eaLnBrk="1" hangingPunct="1">
              <a:buFont typeface="Arial" charset="0"/>
              <a:buNone/>
              <a:defRPr/>
            </a:pPr>
            <a:r>
              <a:rPr lang="en-US" sz="4800" dirty="0" smtClean="0"/>
              <a:t>Forget those things which are behind you.  </a:t>
            </a:r>
          </a:p>
          <a:p>
            <a:pPr algn="ctr" eaLnBrk="1" hangingPunct="1">
              <a:buFont typeface="Arial" charset="0"/>
              <a:buNone/>
              <a:defRPr/>
            </a:pPr>
            <a:r>
              <a:rPr lang="en-US" sz="4800" dirty="0" smtClean="0"/>
              <a:t>Reach for those things that are before you.</a:t>
            </a:r>
          </a:p>
          <a:p>
            <a:pPr algn="ctr" eaLnBrk="1" hangingPunct="1">
              <a:buFont typeface="Arial" charset="0"/>
              <a:buNone/>
              <a:defRPr/>
            </a:pPr>
            <a:r>
              <a:rPr lang="en-US" sz="4800" dirty="0" smtClean="0"/>
              <a:t>And press toward the mark of your highest calling.</a:t>
            </a:r>
            <a:r>
              <a:rPr lang="en-US" sz="2000" dirty="0" smtClean="0"/>
              <a:t> Barb</a:t>
            </a:r>
            <a:endParaRPr lang="en-US" sz="4800" dirty="0" smtClean="0"/>
          </a:p>
          <a:p>
            <a:pPr eaLnBrk="1" hangingPunct="1">
              <a:buFont typeface="Arial" charset="0"/>
              <a:buNone/>
              <a:defRPr/>
            </a:pPr>
            <a:endParaRPr lang="en-US" dirty="0" smtClean="0"/>
          </a:p>
          <a:p>
            <a:pPr eaLnBrk="1" hangingPunct="1">
              <a:buFont typeface="Arial" charset="0"/>
              <a:buNone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media1.santabanta.com/full5/outdoors/summer/summer-1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715000" cy="792162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en-US" sz="3200" dirty="0" smtClean="0"/>
              <a:t>Getting Started– Office Set Up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153400" cy="5105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b="1" dirty="0" smtClean="0"/>
              <a:t> Let’s get your business set up … </a:t>
            </a:r>
          </a:p>
          <a:p>
            <a:pPr>
              <a:buNone/>
            </a:pPr>
            <a:r>
              <a:rPr lang="en-US" sz="2400" b="1" dirty="0" smtClean="0"/>
              <a:t>	-- Websites ( where the resources are)</a:t>
            </a:r>
          </a:p>
          <a:p>
            <a:pPr>
              <a:buNone/>
            </a:pPr>
            <a:r>
              <a:rPr lang="en-US" sz="2400" b="1" dirty="0" smtClean="0"/>
              <a:t>	-- Checking account ( where you are going to put the money 	you make)</a:t>
            </a:r>
          </a:p>
          <a:p>
            <a:pPr>
              <a:buNone/>
            </a:pPr>
            <a:r>
              <a:rPr lang="en-US" sz="2400" b="1" dirty="0" smtClean="0"/>
              <a:t>	--Office ( your computer and a phone and your working 	binder/notebook … where you are going to work ) </a:t>
            </a:r>
          </a:p>
          <a:p>
            <a:pPr>
              <a:buNone/>
            </a:pPr>
            <a:r>
              <a:rPr lang="en-US" sz="2400" b="1" dirty="0" smtClean="0"/>
              <a:t>	-- Understand how to operate 3-way calling on your 	telephone 				</a:t>
            </a:r>
            <a:r>
              <a:rPr lang="en-US" sz="2400" b="1" dirty="0" err="1" smtClean="0"/>
              <a:t>katie</a:t>
            </a:r>
            <a:endParaRPr lang="en-US" sz="2400" b="1" dirty="0" smtClean="0"/>
          </a:p>
          <a:p>
            <a:pPr>
              <a:buNone/>
            </a:pPr>
            <a:r>
              <a:rPr lang="en-US" sz="2400" b="1" dirty="0" smtClean="0"/>
              <a:t>	-- Order some literature .. Product Guides, Why Supplement	 ( #76133), Changing Brands Can Change Your Life              	( #76132 ), </a:t>
            </a:r>
            <a:r>
              <a:rPr lang="en-US" sz="2400" b="1" dirty="0" err="1" smtClean="0"/>
              <a:t>Vitalizer</a:t>
            </a:r>
            <a:r>
              <a:rPr lang="en-US" sz="2400" b="1" dirty="0" smtClean="0"/>
              <a:t> ( #76123 ), Get Clean ( #70051 ) …</a:t>
            </a:r>
          </a:p>
          <a:p>
            <a:pPr>
              <a:buNone/>
            </a:pPr>
            <a:r>
              <a:rPr lang="en-US" sz="2400" dirty="0" smtClean="0"/>
              <a:t>		</a:t>
            </a:r>
            <a:r>
              <a:rPr lang="en-US" sz="2800" dirty="0" smtClean="0"/>
              <a:t>.</a:t>
            </a:r>
          </a:p>
          <a:p>
            <a:endParaRPr lang="en-US" sz="2400" dirty="0" smtClean="0"/>
          </a:p>
        </p:txBody>
      </p:sp>
      <p:sp>
        <p:nvSpPr>
          <p:cNvPr id="5" name="Rectangle 4"/>
          <p:cNvSpPr/>
          <p:nvPr/>
        </p:nvSpPr>
        <p:spPr>
          <a:xfrm>
            <a:off x="877879" y="5715000"/>
            <a:ext cx="7388241" cy="5847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3200" dirty="0" smtClean="0"/>
              <a:t>But don’t go crazy .. You aren’t earning yet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0400" y="228600"/>
            <a:ext cx="5486400" cy="685800"/>
          </a:xfrm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>
            <a:normAutofit/>
          </a:bodyPr>
          <a:lstStyle/>
          <a:p>
            <a:r>
              <a:rPr lang="en-US" sz="3600" dirty="0" smtClean="0"/>
              <a:t>Setting Up Your Business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133600"/>
            <a:ext cx="8382000" cy="4724400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Set up Direct Deposit ( download Electronic Funds Direct Deposit 						form )</a:t>
            </a:r>
          </a:p>
          <a:p>
            <a:r>
              <a:rPr lang="en-US" sz="2400" dirty="0" smtClean="0">
                <a:cs typeface="Times New Roman" pitchFamily="18" charset="0"/>
              </a:rPr>
              <a:t>Explore Business Tab ( All Training.. New Distributor Guide ) at MyShaklee.com</a:t>
            </a:r>
          </a:p>
          <a:p>
            <a:r>
              <a:rPr lang="en-US" sz="2400" dirty="0" smtClean="0">
                <a:cs typeface="Times New Roman" pitchFamily="18" charset="0"/>
              </a:rPr>
              <a:t>Obtain a 3-ring binder which will become your working binder/notebook 	( see Skilling Up Session # 16 )</a:t>
            </a:r>
          </a:p>
          <a:p>
            <a:pPr marL="137160" indent="-137160"/>
            <a:r>
              <a:rPr lang="en-US" sz="2400" dirty="0" smtClean="0">
                <a:cs typeface="Times New Roman" pitchFamily="18" charset="0"/>
              </a:rPr>
              <a:t>  Track business expenses ( </a:t>
            </a:r>
            <a:r>
              <a:rPr lang="en-US" sz="2400" dirty="0" err="1" smtClean="0">
                <a:cs typeface="Times New Roman" pitchFamily="18" charset="0"/>
              </a:rPr>
              <a:t>ie</a:t>
            </a:r>
            <a:r>
              <a:rPr lang="en-US" sz="2400" dirty="0" smtClean="0">
                <a:cs typeface="Times New Roman" pitchFamily="18" charset="0"/>
              </a:rPr>
              <a:t>. mileage, supplies… </a:t>
            </a:r>
            <a:r>
              <a:rPr lang="en-US" sz="2400" dirty="0" err="1" smtClean="0">
                <a:cs typeface="Times New Roman" pitchFamily="18" charset="0"/>
              </a:rPr>
              <a:t>google</a:t>
            </a:r>
            <a:r>
              <a:rPr lang="en-US" sz="2400" dirty="0" smtClean="0">
                <a:cs typeface="Times New Roman" pitchFamily="18" charset="0"/>
              </a:rPr>
              <a:t> “ in-home 	business tax deductions”, see Session </a:t>
            </a:r>
            <a:r>
              <a:rPr lang="en-US" sz="2400" b="1" dirty="0" smtClean="0"/>
              <a:t>Tuesdays With The 	Masters  </a:t>
            </a:r>
            <a:r>
              <a:rPr lang="en-US" sz="2400" dirty="0" smtClean="0"/>
              <a:t>Mar 19th, 2013 Session #10  ( bobsfiles.net )</a:t>
            </a:r>
            <a:br>
              <a:rPr lang="en-US" sz="2400" dirty="0" smtClean="0"/>
            </a:br>
            <a:r>
              <a:rPr lang="en-US" sz="2400" dirty="0" smtClean="0"/>
              <a:t>	Tax Strategies/Benefits of a Home-based Business         </a:t>
            </a:r>
            <a:endParaRPr lang="en-US" sz="2400" dirty="0" smtClean="0">
              <a:cs typeface="Times New Roman" pitchFamily="18" charset="0"/>
            </a:endParaRPr>
          </a:p>
          <a:p>
            <a:pPr marL="137160" indent="-137160"/>
            <a:r>
              <a:rPr lang="en-US" sz="2400" dirty="0" smtClean="0">
                <a:cs typeface="Times New Roman" pitchFamily="18" charset="0"/>
              </a:rPr>
              <a:t>  Maintain Simple Records ( money in .. money out ) </a:t>
            </a:r>
          </a:p>
          <a:p>
            <a:pPr marL="137160" indent="-137160"/>
            <a:r>
              <a:rPr lang="en-US" sz="2400" dirty="0" smtClean="0">
                <a:cs typeface="Times New Roman" pitchFamily="18" charset="0"/>
              </a:rPr>
              <a:t>   Additional training information is available at </a:t>
            </a:r>
            <a:r>
              <a:rPr lang="en-US" sz="2400" dirty="0" smtClean="0">
                <a:cs typeface="Times New Roman" pitchFamily="18" charset="0"/>
                <a:hlinkClick r:id="rId2"/>
              </a:rPr>
              <a:t>www.bobsfiles.net</a:t>
            </a:r>
            <a:r>
              <a:rPr lang="en-US" sz="2400" dirty="0" smtClean="0">
                <a:cs typeface="Times New Roman" pitchFamily="18" charset="0"/>
              </a:rPr>
              <a:t> for Tuesday Training webinars  or at Shaklee University.com.                </a:t>
            </a:r>
            <a:r>
              <a:rPr lang="en-US" sz="2400" dirty="0" err="1" smtClean="0">
                <a:cs typeface="Times New Roman" pitchFamily="18" charset="0"/>
              </a:rPr>
              <a:t>lisa</a:t>
            </a:r>
            <a:endParaRPr lang="en-US" sz="2400" dirty="0" smtClean="0"/>
          </a:p>
        </p:txBody>
      </p:sp>
      <p:pic>
        <p:nvPicPr>
          <p:cNvPr id="6146" name="Picture 2" descr="http://www.deadseagoddess.com/wp-content/uploads/2014/04/home-based-busines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4677" y="228601"/>
            <a:ext cx="2442324" cy="1625891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3200400" y="990600"/>
            <a:ext cx="5486400" cy="830997"/>
          </a:xfrm>
          <a:prstGeom prst="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2400" dirty="0" smtClean="0"/>
              <a:t>Visit </a:t>
            </a:r>
            <a:r>
              <a:rPr lang="en-US" sz="2400" dirty="0" smtClean="0">
                <a:hlinkClick r:id="rId4"/>
              </a:rPr>
              <a:t>www.MyShaklee.com</a:t>
            </a:r>
            <a:r>
              <a:rPr lang="en-US" sz="2400" dirty="0" smtClean="0"/>
              <a:t> to activate your website at the member center.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  <a:ln>
            <a:solidFill>
              <a:schemeClr val="tx2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en-US" sz="3600" dirty="0" smtClean="0"/>
              <a:t>Getting Started .. Where To Go For Training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458200" cy="55626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2400" b="1" dirty="0" smtClean="0"/>
              <a:t>Monday Wellness Webinar- 8pm- </a:t>
            </a:r>
            <a:endParaRPr lang="en-US" sz="2400" dirty="0" smtClean="0"/>
          </a:p>
          <a:p>
            <a:pPr>
              <a:buNone/>
            </a:pPr>
            <a:r>
              <a:rPr lang="en-US" sz="2400" b="1" u="sng" dirty="0" smtClean="0">
                <a:hlinkClick r:id="rId2"/>
              </a:rPr>
              <a:t>https://www2.gotomeeting.com/register/168936498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Archived on: Betterhealthin31days.com Under Wellness Webinars</a:t>
            </a:r>
          </a:p>
          <a:p>
            <a:pPr>
              <a:buNone/>
            </a:pPr>
            <a:endParaRPr lang="en-US" sz="900" dirty="0" smtClean="0"/>
          </a:p>
          <a:p>
            <a:pPr>
              <a:buNone/>
            </a:pPr>
            <a:r>
              <a:rPr lang="en-US" sz="2400" b="1" dirty="0" smtClean="0"/>
              <a:t>Tuesday Morning Training- 9am</a:t>
            </a:r>
            <a:endParaRPr lang="en-US" sz="2400" dirty="0" smtClean="0"/>
          </a:p>
          <a:p>
            <a:pPr>
              <a:buNone/>
            </a:pPr>
            <a:r>
              <a:rPr lang="en-US" sz="2400" u="sng" dirty="0" smtClean="0">
                <a:hlinkClick r:id="rId3"/>
              </a:rPr>
              <a:t>https://www2.gotomeeting.com/register/478717250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Archived on</a:t>
            </a:r>
            <a:r>
              <a:rPr lang="en-US" sz="2400" smtClean="0"/>
              <a:t>: bobsfiles.net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Create your own username and password</a:t>
            </a:r>
          </a:p>
          <a:p>
            <a:pPr>
              <a:buNone/>
            </a:pPr>
            <a:endParaRPr lang="en-US" sz="900" dirty="0" smtClean="0"/>
          </a:p>
          <a:p>
            <a:pPr>
              <a:buNone/>
            </a:pPr>
            <a:r>
              <a:rPr lang="en-US" sz="2400" b="1" dirty="0" smtClean="0">
                <a:hlinkClick r:id="rId4"/>
              </a:rPr>
              <a:t>www.ShakleeUniversity.com</a:t>
            </a:r>
            <a:endParaRPr lang="en-US" sz="2400" b="1" dirty="0" smtClean="0"/>
          </a:p>
          <a:p>
            <a:pPr>
              <a:buNone/>
            </a:pPr>
            <a:endParaRPr lang="en-US" sz="900" b="1" dirty="0" smtClean="0"/>
          </a:p>
          <a:p>
            <a:pPr>
              <a:buNone/>
            </a:pPr>
            <a:r>
              <a:rPr lang="en-US" sz="2400" b="1" dirty="0" smtClean="0"/>
              <a:t>Shakword.com </a:t>
            </a:r>
            <a:r>
              <a:rPr lang="en-US" sz="2400" dirty="0" smtClean="0"/>
              <a:t>Login: Shaklee  Password: Shaklee</a:t>
            </a:r>
          </a:p>
          <a:p>
            <a:pPr>
              <a:buNone/>
            </a:pPr>
            <a:r>
              <a:rPr lang="en-US" sz="2400" b="1" dirty="0" smtClean="0"/>
              <a:t>Dr. Chaney Videos:  </a:t>
            </a:r>
            <a:r>
              <a:rPr lang="en-US" sz="2400" b="1" u="sng" dirty="0" smtClean="0">
                <a:hlinkClick r:id="rId5"/>
              </a:rPr>
              <a:t>http://www.drchaneyvideos.com/drchaneytruthaboutsoyvideo.php</a:t>
            </a:r>
            <a:endParaRPr lang="en-US" sz="2400" dirty="0" smtClean="0"/>
          </a:p>
          <a:p>
            <a:pPr>
              <a:buNone/>
            </a:pPr>
            <a:endParaRPr lang="en-US" sz="900" dirty="0" smtClean="0"/>
          </a:p>
          <a:p>
            <a:pPr>
              <a:buNone/>
            </a:pPr>
            <a:r>
              <a:rPr lang="en-US" sz="2400" b="1" dirty="0" smtClean="0"/>
              <a:t>Shaklee YouTube:  </a:t>
            </a:r>
            <a:r>
              <a:rPr lang="en-US" sz="2400" b="1" u="sng" dirty="0" smtClean="0">
                <a:hlinkClick r:id="rId6"/>
              </a:rPr>
              <a:t>http://www.youtube.com/user/FCShaklee</a:t>
            </a:r>
            <a:endParaRPr lang="en-US" sz="2400" dirty="0" smtClean="0"/>
          </a:p>
          <a:p>
            <a:pPr>
              <a:buNone/>
            </a:pPr>
            <a:r>
              <a:rPr lang="en-US" sz="2400" b="1" dirty="0" smtClean="0"/>
              <a:t>Menu of 3 Minute Recorded Calls:  925-924-3232</a:t>
            </a:r>
            <a:endParaRPr lang="en-US" sz="2400" dirty="0" smtClean="0"/>
          </a:p>
          <a:p>
            <a:pPr>
              <a:buNone/>
            </a:pPr>
            <a:r>
              <a:rPr lang="en-US" sz="2400" b="1" dirty="0" smtClean="0"/>
              <a:t>Shaklee 180 3 Minute Recorded Call:  925-924-3180         </a:t>
            </a:r>
            <a:r>
              <a:rPr lang="en-US" sz="2400" b="1" dirty="0" err="1" smtClean="0"/>
              <a:t>katie</a:t>
            </a: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32460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sz="2400" b="1" dirty="0" smtClean="0"/>
              <a:t>Sharing Shaklee (</a:t>
            </a:r>
            <a:r>
              <a:rPr lang="en-US" sz="2400" b="1" dirty="0" err="1" smtClean="0"/>
              <a:t>Facebook</a:t>
            </a:r>
            <a:r>
              <a:rPr lang="en-US" sz="2400" b="1" dirty="0" smtClean="0"/>
              <a:t>):  </a:t>
            </a:r>
            <a:r>
              <a:rPr lang="en-US" sz="2400" b="1" u="sng" dirty="0" smtClean="0">
                <a:hlinkClick r:id="rId2"/>
              </a:rPr>
              <a:t>https://www.facebook.com/#!/groups/sharingshaklee/</a:t>
            </a:r>
            <a:endParaRPr lang="en-US" sz="2400" dirty="0" smtClean="0"/>
          </a:p>
          <a:p>
            <a:pPr>
              <a:buNone/>
            </a:pPr>
            <a:r>
              <a:rPr lang="en-US" sz="2400" b="1" dirty="0" smtClean="0"/>
              <a:t> </a:t>
            </a:r>
            <a:endParaRPr lang="en-US" sz="2400" dirty="0" smtClean="0"/>
          </a:p>
          <a:p>
            <a:pPr>
              <a:buNone/>
            </a:pPr>
            <a:r>
              <a:rPr lang="en-US" sz="2400" b="1" dirty="0" err="1" smtClean="0"/>
              <a:t>Dropbox</a:t>
            </a:r>
            <a:r>
              <a:rPr lang="en-US" sz="2400" dirty="0" smtClean="0"/>
              <a:t>- CD’s- Ask your </a:t>
            </a:r>
            <a:r>
              <a:rPr lang="en-US" sz="2400" dirty="0" err="1" smtClean="0"/>
              <a:t>Upline</a:t>
            </a:r>
            <a:r>
              <a:rPr lang="en-US" sz="2400" dirty="0" smtClean="0"/>
              <a:t> to have them send you some</a:t>
            </a:r>
          </a:p>
          <a:p>
            <a:pPr>
              <a:buNone/>
            </a:pPr>
            <a:r>
              <a:rPr lang="en-US" sz="2400" b="1" dirty="0" smtClean="0"/>
              <a:t>Shaklee Field Support: 1-800-Shaklee (1-800-742-5533)</a:t>
            </a:r>
            <a:endParaRPr lang="en-US" sz="2400" dirty="0" smtClean="0"/>
          </a:p>
          <a:p>
            <a:pPr>
              <a:buNone/>
            </a:pPr>
            <a:r>
              <a:rPr lang="en-US" sz="2400" b="1" dirty="0" smtClean="0"/>
              <a:t>Shaklee Product Questions:  925-734-3638</a:t>
            </a:r>
            <a:endParaRPr lang="en-US" sz="2400" dirty="0" smtClean="0"/>
          </a:p>
          <a:p>
            <a:pPr>
              <a:buNone/>
            </a:pPr>
            <a:r>
              <a:rPr lang="en-US" sz="2400" b="1" dirty="0" smtClean="0"/>
              <a:t>Myshaklee.com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Search on your member center for ANYTHING (Lots of tools and resources on here)</a:t>
            </a:r>
          </a:p>
          <a:p>
            <a:pPr>
              <a:buNone/>
            </a:pPr>
            <a:endParaRPr lang="en-US" sz="900" b="1" dirty="0" smtClean="0"/>
          </a:p>
          <a:p>
            <a:pPr>
              <a:buNone/>
            </a:pPr>
            <a:r>
              <a:rPr lang="en-US" sz="2400" b="1" dirty="0" smtClean="0"/>
              <a:t>Leigh </a:t>
            </a:r>
            <a:r>
              <a:rPr lang="en-US" sz="2400" b="1" dirty="0" err="1" smtClean="0"/>
              <a:t>Bordelon’s</a:t>
            </a:r>
            <a:r>
              <a:rPr lang="en-US" sz="2400" b="1" dirty="0" smtClean="0"/>
              <a:t> Business Training- How to use Business Tab in your member center: 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>
                <a:hlinkClick r:id="rId3"/>
              </a:rPr>
              <a:t>http://member.myshaklee.com/us/en/article/My_Business_%28formerly_known_as_iTrack%29_Training_Calls-9c404137538753c4003beb406edafecf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 </a:t>
            </a:r>
          </a:p>
          <a:p>
            <a:pPr>
              <a:buNone/>
            </a:pPr>
            <a:r>
              <a:rPr lang="en-US" sz="2400" b="1" dirty="0" smtClean="0"/>
              <a:t>Pat Hintze Business Presentations: 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Leadership Training Tuesday:   </a:t>
            </a:r>
            <a:r>
              <a:rPr lang="en-US" sz="2400" u="sng" dirty="0" smtClean="0">
                <a:hlinkClick r:id="rId4"/>
              </a:rPr>
              <a:t>http://dtp.enterthemeeting.com/m/AMZ99AJZ</a:t>
            </a: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Dream Team presentations Wed PM: </a:t>
            </a:r>
            <a:r>
              <a:rPr lang="en-US" sz="2400" dirty="0" smtClean="0">
                <a:hlinkClick r:id="rId5"/>
              </a:rPr>
              <a:t>http://dtp.enterthemeeting.com/m/2JM98FJ3</a:t>
            </a:r>
            <a:r>
              <a:rPr lang="en-US" sz="2400" dirty="0" smtClean="0"/>
              <a:t>             </a:t>
            </a:r>
            <a:r>
              <a:rPr lang="en-US" sz="2400" dirty="0" err="1" smtClean="0"/>
              <a:t>katie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924800" cy="533400"/>
          </a:xfrm>
          <a:solidFill>
            <a:schemeClr val="accent6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s-MX" sz="3200" dirty="0" err="1" smtClean="0">
                <a:latin typeface="Trebuchet MS" pitchFamily="34" charset="0"/>
              </a:rPr>
              <a:t>Purchase</a:t>
            </a:r>
            <a:r>
              <a:rPr lang="es-MX" sz="3200" dirty="0" smtClean="0">
                <a:latin typeface="Trebuchet MS" pitchFamily="34" charset="0"/>
              </a:rPr>
              <a:t> </a:t>
            </a:r>
            <a:r>
              <a:rPr lang="es-MX" sz="3200" dirty="0" err="1" smtClean="0">
                <a:latin typeface="Trebuchet MS" pitchFamily="34" charset="0"/>
              </a:rPr>
              <a:t>One</a:t>
            </a:r>
            <a:r>
              <a:rPr lang="es-MX" sz="3200" dirty="0" smtClean="0">
                <a:latin typeface="Trebuchet MS" pitchFamily="34" charset="0"/>
              </a:rPr>
              <a:t> of the </a:t>
            </a:r>
            <a:r>
              <a:rPr lang="es-MX" sz="3200" dirty="0" err="1" smtClean="0">
                <a:latin typeface="Trebuchet MS" pitchFamily="34" charset="0"/>
              </a:rPr>
              <a:t>Gold</a:t>
            </a:r>
            <a:r>
              <a:rPr lang="es-MX" sz="3200" dirty="0" smtClean="0">
                <a:latin typeface="Trebuchet MS" pitchFamily="34" charset="0"/>
              </a:rPr>
              <a:t> Distributor Kits</a:t>
            </a:r>
          </a:p>
        </p:txBody>
      </p:sp>
      <p:sp>
        <p:nvSpPr>
          <p:cNvPr id="63491" name="Line 10"/>
          <p:cNvSpPr>
            <a:spLocks noChangeShapeType="1"/>
          </p:cNvSpPr>
          <p:nvPr/>
        </p:nvSpPr>
        <p:spPr bwMode="auto">
          <a:xfrm flipV="1">
            <a:off x="2209800" y="2438400"/>
            <a:ext cx="304800" cy="381000"/>
          </a:xfrm>
          <a:prstGeom prst="line">
            <a:avLst/>
          </a:prstGeom>
          <a:noFill/>
          <a:ln w="762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3492" name="Line 11"/>
          <p:cNvSpPr>
            <a:spLocks noChangeShapeType="1"/>
          </p:cNvSpPr>
          <p:nvPr/>
        </p:nvSpPr>
        <p:spPr bwMode="auto">
          <a:xfrm>
            <a:off x="2209800" y="4114800"/>
            <a:ext cx="152400" cy="152400"/>
          </a:xfrm>
          <a:prstGeom prst="line">
            <a:avLst/>
          </a:prstGeom>
          <a:noFill/>
          <a:ln w="762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3493" name="AutoShape 18" descr="9k=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MX" sz="1800"/>
          </a:p>
        </p:txBody>
      </p:sp>
      <p:sp>
        <p:nvSpPr>
          <p:cNvPr id="63494" name="AutoShape 20" descr="9k=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MX" sz="1800"/>
          </a:p>
        </p:txBody>
      </p:sp>
      <p:sp>
        <p:nvSpPr>
          <p:cNvPr id="63495" name="AutoShape 24" descr="9k=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MX" sz="1800"/>
          </a:p>
        </p:txBody>
      </p:sp>
      <p:sp>
        <p:nvSpPr>
          <p:cNvPr id="63496" name="AutoShape 26" descr="9k=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MX" sz="1800"/>
          </a:p>
        </p:txBody>
      </p:sp>
      <p:sp>
        <p:nvSpPr>
          <p:cNvPr id="63497" name="AutoShape 28" descr="9k=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MX" sz="1800"/>
          </a:p>
        </p:txBody>
      </p:sp>
      <p:sp>
        <p:nvSpPr>
          <p:cNvPr id="63498" name="AutoShape 30" descr="2Q==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MX" sz="1800"/>
          </a:p>
        </p:txBody>
      </p:sp>
      <p:sp>
        <p:nvSpPr>
          <p:cNvPr id="63499" name="AutoShape 35" descr="2Q==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MX" sz="1800"/>
          </a:p>
        </p:txBody>
      </p:sp>
      <p:sp>
        <p:nvSpPr>
          <p:cNvPr id="63500" name="AutoShape 37" descr="2Q==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MX" sz="1800"/>
          </a:p>
        </p:txBody>
      </p:sp>
      <p:sp>
        <p:nvSpPr>
          <p:cNvPr id="63506" name="Text Box 31"/>
          <p:cNvSpPr txBox="1">
            <a:spLocks noChangeArrowheads="1"/>
          </p:cNvSpPr>
          <p:nvPr/>
        </p:nvSpPr>
        <p:spPr bwMode="auto">
          <a:xfrm>
            <a:off x="381000" y="1600200"/>
            <a:ext cx="13716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An $850 + </a:t>
            </a:r>
          </a:p>
          <a:p>
            <a:pPr algn="ctr"/>
            <a:r>
              <a:rPr lang="en-US" sz="2000" b="1" dirty="0">
                <a:solidFill>
                  <a:schemeClr val="bg1"/>
                </a:solidFill>
              </a:rPr>
              <a:t>Retail </a:t>
            </a:r>
          </a:p>
          <a:p>
            <a:pPr algn="ctr"/>
            <a:r>
              <a:rPr lang="en-US" sz="2000" b="1" dirty="0">
                <a:solidFill>
                  <a:schemeClr val="bg1"/>
                </a:solidFill>
              </a:rPr>
              <a:t>Value </a:t>
            </a:r>
          </a:p>
          <a:p>
            <a:pPr algn="ctr"/>
            <a:r>
              <a:rPr lang="en-US" sz="2000" b="1" dirty="0">
                <a:solidFill>
                  <a:schemeClr val="bg1"/>
                </a:solidFill>
              </a:rPr>
              <a:t>for $599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886200" y="2819400"/>
            <a:ext cx="2590800" cy="830997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  Personal Website     3 to 6 months Free</a:t>
            </a:r>
            <a:endParaRPr lang="en-US" sz="2400" dirty="0"/>
          </a:p>
        </p:txBody>
      </p:sp>
      <p:sp>
        <p:nvSpPr>
          <p:cNvPr id="26" name="TextBox 25"/>
          <p:cNvSpPr txBox="1"/>
          <p:nvPr/>
        </p:nvSpPr>
        <p:spPr>
          <a:xfrm>
            <a:off x="6553200" y="2286000"/>
            <a:ext cx="2286000" cy="523220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250 or 500 PV</a:t>
            </a:r>
            <a:endParaRPr lang="en-US" sz="2800" dirty="0"/>
          </a:p>
        </p:txBody>
      </p:sp>
      <p:sp>
        <p:nvSpPr>
          <p:cNvPr id="28" name="TextBox 27"/>
          <p:cNvSpPr txBox="1"/>
          <p:nvPr/>
        </p:nvSpPr>
        <p:spPr>
          <a:xfrm>
            <a:off x="5149042" y="3805535"/>
            <a:ext cx="3276600" cy="461665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Distributor Welcome Kit</a:t>
            </a:r>
            <a:endParaRPr lang="en-US" sz="2400" dirty="0"/>
          </a:p>
        </p:txBody>
      </p:sp>
      <p:sp>
        <p:nvSpPr>
          <p:cNvPr id="29" name="TextBox 28"/>
          <p:cNvSpPr txBox="1"/>
          <p:nvPr/>
        </p:nvSpPr>
        <p:spPr>
          <a:xfrm>
            <a:off x="838200" y="2598003"/>
            <a:ext cx="2819400" cy="830997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15% discount on all product purchases</a:t>
            </a:r>
            <a:endParaRPr lang="en-US" sz="2400" dirty="0"/>
          </a:p>
        </p:txBody>
      </p:sp>
      <p:sp>
        <p:nvSpPr>
          <p:cNvPr id="30" name="TextBox 29"/>
          <p:cNvSpPr txBox="1"/>
          <p:nvPr/>
        </p:nvSpPr>
        <p:spPr>
          <a:xfrm>
            <a:off x="990600" y="1066800"/>
            <a:ext cx="3962400" cy="830997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Access to MyShaklee.com for news, training and sales tools</a:t>
            </a:r>
            <a:endParaRPr lang="en-US" sz="2400" dirty="0"/>
          </a:p>
        </p:txBody>
      </p:sp>
      <p:pic>
        <p:nvPicPr>
          <p:cNvPr id="64514" name="Picture 2" descr="http://www.beautyblondie.com/wp-content/uploads/2013/07/Join-Shaklee-for-FREE-with-any-purchase-Shaklee-Product-Special--287x1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4724400"/>
            <a:ext cx="4343400" cy="1676401"/>
          </a:xfrm>
          <a:prstGeom prst="rect">
            <a:avLst/>
          </a:prstGeom>
          <a:noFill/>
        </p:spPr>
      </p:pic>
      <p:sp>
        <p:nvSpPr>
          <p:cNvPr id="25" name="TextBox 24"/>
          <p:cNvSpPr txBox="1"/>
          <p:nvPr/>
        </p:nvSpPr>
        <p:spPr>
          <a:xfrm>
            <a:off x="3048000" y="4468444"/>
            <a:ext cx="3581400" cy="830997"/>
          </a:xfrm>
          <a:prstGeom prst="rect">
            <a:avLst/>
          </a:prstGeom>
          <a:solidFill>
            <a:schemeClr val="bg1"/>
          </a:solidFill>
          <a:ln>
            <a:solidFill>
              <a:schemeClr val="accent3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 Best Selling Shaklee Products</a:t>
            </a:r>
            <a:endParaRPr lang="en-US" sz="2400" dirty="0"/>
          </a:p>
        </p:txBody>
      </p:sp>
      <p:sp>
        <p:nvSpPr>
          <p:cNvPr id="22" name="TextBox 21"/>
          <p:cNvSpPr txBox="1"/>
          <p:nvPr/>
        </p:nvSpPr>
        <p:spPr>
          <a:xfrm>
            <a:off x="457200" y="2057400"/>
            <a:ext cx="4876800" cy="461665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Eligible for Gold sponsoring bonuses</a:t>
            </a:r>
            <a:endParaRPr lang="en-US" sz="2400" dirty="0"/>
          </a:p>
        </p:txBody>
      </p:sp>
      <p:sp>
        <p:nvSpPr>
          <p:cNvPr id="23" name="TextBox 22"/>
          <p:cNvSpPr txBox="1"/>
          <p:nvPr/>
        </p:nvSpPr>
        <p:spPr>
          <a:xfrm>
            <a:off x="5181600" y="1143000"/>
            <a:ext cx="3581400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Eligible for International Sponsoring</a:t>
            </a:r>
            <a:endParaRPr lang="en-US" sz="2400" dirty="0"/>
          </a:p>
        </p:txBody>
      </p:sp>
      <p:sp>
        <p:nvSpPr>
          <p:cNvPr id="31" name="TextBox 30"/>
          <p:cNvSpPr txBox="1"/>
          <p:nvPr/>
        </p:nvSpPr>
        <p:spPr>
          <a:xfrm>
            <a:off x="381000" y="3733800"/>
            <a:ext cx="2362200" cy="26776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Eligible for Fast Track bonuses and rewards.. Which begin when you become a Director</a:t>
            </a:r>
            <a:endParaRPr lang="en-US" sz="2400" dirty="0"/>
          </a:p>
        </p:txBody>
      </p:sp>
      <p:sp>
        <p:nvSpPr>
          <p:cNvPr id="32" name="TextBox 31"/>
          <p:cNvSpPr txBox="1"/>
          <p:nvPr/>
        </p:nvSpPr>
        <p:spPr>
          <a:xfrm>
            <a:off x="6977149" y="4472463"/>
            <a:ext cx="1905000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Tax deductible…</a:t>
            </a:r>
          </a:p>
          <a:p>
            <a:r>
              <a:rPr lang="en-US" sz="2400" dirty="0" smtClean="0"/>
              <a:t>Business kit</a:t>
            </a:r>
            <a:endParaRPr lang="en-US" sz="2400" dirty="0"/>
          </a:p>
        </p:txBody>
      </p:sp>
      <p:sp>
        <p:nvSpPr>
          <p:cNvPr id="27" name="TextBox 26"/>
          <p:cNvSpPr txBox="1"/>
          <p:nvPr/>
        </p:nvSpPr>
        <p:spPr>
          <a:xfrm>
            <a:off x="7086600" y="60960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katie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2266</TotalTime>
  <Words>1787</Words>
  <Application>Microsoft Office PowerPoint</Application>
  <PresentationFormat>On-screen Show (4:3)</PresentationFormat>
  <Paragraphs>300</Paragraphs>
  <Slides>40</Slides>
  <Notes>15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Office Theme</vt:lpstr>
      <vt:lpstr>Shaklee Events App – Free for Everyone</vt:lpstr>
      <vt:lpstr>Slide 2</vt:lpstr>
      <vt:lpstr>Shaklee Summer School 2014 8 Weeks to Director Session #2 Getting Started 101</vt:lpstr>
      <vt:lpstr>Slide 4</vt:lpstr>
      <vt:lpstr>Getting Started– Office Set Up </vt:lpstr>
      <vt:lpstr>Setting Up Your Business</vt:lpstr>
      <vt:lpstr>Getting Started .. Where To Go For Training</vt:lpstr>
      <vt:lpstr>Slide 8</vt:lpstr>
      <vt:lpstr>Purchase One of the Gold Distributor Kits</vt:lpstr>
      <vt:lpstr> Next It’s Time for the Fundamentals That Will Actually Grow Our Business</vt:lpstr>
      <vt:lpstr>Slide 11</vt:lpstr>
      <vt:lpstr>Slide 12</vt:lpstr>
      <vt:lpstr>Behind every one of the big checks… of the leaders achieving new ranks… of the leaders earning the new cars …</vt:lpstr>
      <vt:lpstr> What do you want … For your Shaklee business? For your family? For your life? </vt:lpstr>
      <vt:lpstr>Now Those Reasons Become     Specific Goals for Your Business…</vt:lpstr>
      <vt:lpstr>Now We Are Ready to -- Get Into Action</vt:lpstr>
      <vt:lpstr>Everything Is Not Going To Go Perfectly … Be OK With That .. You Will Learn Faster      katie</vt:lpstr>
      <vt:lpstr>You Will Want To Create      a 2000 PV Plan to Director ON PAPER</vt:lpstr>
      <vt:lpstr>July Goal – Generate 1000 NEW PV … 10+ new members, Identify one potential business partner</vt:lpstr>
      <vt:lpstr>Develop members under members.. Some will become life-long customers  and some may become business partners</vt:lpstr>
      <vt:lpstr>We Start by Making a List of Names of People We Know </vt:lpstr>
      <vt:lpstr>Action Steps Session 2</vt:lpstr>
      <vt:lpstr>Set up a 3-ring working binder      or equivalent in computer </vt:lpstr>
      <vt:lpstr>June Award - $150 ShakleeStyle Store Credit!        </vt:lpstr>
      <vt:lpstr>June Free Product – Stress Relief Complex</vt:lpstr>
      <vt:lpstr>Stress Relief Complex +     Shaklee 180® Mango Energizing Smoothee   </vt:lpstr>
      <vt:lpstr>Join Now -        Receive FREE Registration to Shaklee Live 2014</vt:lpstr>
      <vt:lpstr>For New Distributors with a Gold or Gold Plus PAK AND Existing Members who Upgrade to Gold</vt:lpstr>
      <vt:lpstr>Why You Must Be With Us in Long Beach …</vt:lpstr>
      <vt:lpstr>100 Years of Innovation – 1915-2015</vt:lpstr>
      <vt:lpstr>Roger Barnett’s 10th Anniversary</vt:lpstr>
      <vt:lpstr>#1 Reason Why You Must Be With Us!</vt:lpstr>
      <vt:lpstr>Shaklee Live 2014 Long Beach Convention Center</vt:lpstr>
      <vt:lpstr>Shaklee Global Conference 2013</vt:lpstr>
      <vt:lpstr>Shaklee Live 2014 - Hotels</vt:lpstr>
      <vt:lpstr>Recognition Gala &amp; Entertainment</vt:lpstr>
      <vt:lpstr>Monday Wellness Webinars Schedule</vt:lpstr>
      <vt:lpstr>Next Session #3 – The Invitation Process and How to Create Meaningful Conversations</vt:lpstr>
      <vt:lpstr>Slide 39</vt:lpstr>
      <vt:lpstr>Slide 40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Shaklee Summer School 2014 8 Weeks to Director</dc:title>
  <dc:creator>Barb</dc:creator>
  <cp:lastModifiedBy>Barb</cp:lastModifiedBy>
  <cp:revision>258</cp:revision>
  <cp:lastPrinted>2014-06-24T13:07:37Z</cp:lastPrinted>
  <dcterms:created xsi:type="dcterms:W3CDTF">2014-05-28T21:36:36Z</dcterms:created>
  <dcterms:modified xsi:type="dcterms:W3CDTF">2014-06-27T20:54:40Z</dcterms:modified>
</cp:coreProperties>
</file>