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89" r:id="rId2"/>
    <p:sldId id="256" r:id="rId3"/>
    <p:sldId id="277" r:id="rId4"/>
    <p:sldId id="296" r:id="rId5"/>
    <p:sldId id="300" r:id="rId6"/>
    <p:sldId id="275" r:id="rId7"/>
    <p:sldId id="259" r:id="rId8"/>
    <p:sldId id="260" r:id="rId9"/>
    <p:sldId id="274" r:id="rId10"/>
    <p:sldId id="262" r:id="rId11"/>
    <p:sldId id="273" r:id="rId12"/>
    <p:sldId id="270" r:id="rId13"/>
    <p:sldId id="297" r:id="rId14"/>
    <p:sldId id="266" r:id="rId15"/>
    <p:sldId id="299" r:id="rId16"/>
    <p:sldId id="279" r:id="rId17"/>
    <p:sldId id="276" r:id="rId18"/>
    <p:sldId id="261" r:id="rId19"/>
    <p:sldId id="264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90" r:id="rId30"/>
    <p:sldId id="291" r:id="rId31"/>
    <p:sldId id="292" r:id="rId32"/>
    <p:sldId id="294" r:id="rId33"/>
    <p:sldId id="295" r:id="rId34"/>
    <p:sldId id="278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16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F9939-6695-4D10-918E-ACA8990DE8EA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513728-CDBC-441B-8F7C-A4B97B1698F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5101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8753F-C6EA-4D41-A71F-8730F18139BC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490892-6098-44B3-8E8A-E90B97D9C50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471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60CD38-03CF-4789-972D-DFD710837C2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9253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28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5675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22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22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en-US" dirty="0">
              <a:ea typeface="MS PGothic" charset="0"/>
              <a:cs typeface="MS PGothic" charset="0"/>
            </a:endParaRPr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1pPr defTabSz="56405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9934" indent="-288436" defTabSz="56405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53744" indent="-230749" defTabSz="56405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15242" indent="-230749" defTabSz="56405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76740" indent="-230749" defTabSz="564053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38237" indent="-230749" algn="ctr" defTabSz="5640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99735" indent="-230749" algn="ctr" defTabSz="5640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61233" indent="-230749" algn="ctr" defTabSz="5640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922730" indent="-230749" algn="ctr" defTabSz="56405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fld id="{A9BCE442-9E47-42FD-8E6A-16EAB4700A5C}" type="slidenum">
              <a:rPr lang="en-US" altLang="en-US" sz="1200">
                <a:solidFill>
                  <a:srgbClr val="000000"/>
                </a:solidFill>
                <a:latin typeface="Calibri" pitchFamily="34" charset="0"/>
              </a:rPr>
              <a:pPr eaLnBrk="1" hangingPunct="1"/>
              <a:t>23</a:t>
            </a:fld>
            <a:endParaRPr lang="en-US" alt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99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221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AE114-C48B-461D-8357-375157EC864D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3287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ABD22-CEBD-42C3-A953-4015E660CB4E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1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ABD22-CEBD-42C3-A953-4015E660CB4E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11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932" y="214848"/>
            <a:ext cx="8534400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7041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left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301752" y="274320"/>
            <a:ext cx="8613648" cy="6858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10000" y="1371601"/>
            <a:ext cx="5181600" cy="4419599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0" y="1371600"/>
            <a:ext cx="3657600" cy="4800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5927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B5D7B-BBBA-4AF0-A860-AFF0BFE23340}" type="datetimeFigureOut">
              <a:rPr lang="en-US" smtClean="0"/>
              <a:pPr/>
              <a:t>6/24/2014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FDC58-10FA-4A32-914A-B894FE5C4A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112.50@2.5%25" TargetMode="Externa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01752" y="274320"/>
            <a:ext cx="8232648" cy="685800"/>
          </a:xfrm>
        </p:spPr>
        <p:txBody>
          <a:bodyPr>
            <a:normAutofit/>
          </a:bodyPr>
          <a:lstStyle/>
          <a:p>
            <a:r>
              <a:rPr lang="en-US" altLang="en-US" sz="3600" dirty="0" smtClean="0">
                <a:ea typeface="ＭＳ Ｐゴシック" pitchFamily="34" charset="-128"/>
              </a:rPr>
              <a:t>Shaklee Events App – Free for Everyone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>
          <a:xfrm>
            <a:off x="3772525" y="990600"/>
            <a:ext cx="5181600" cy="5486400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endParaRPr lang="en-US" altLang="en-US" sz="1200" dirty="0" smtClean="0">
              <a:ea typeface="ＭＳ Ｐゴシック" pitchFamily="34" charset="-128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Connect </a:t>
            </a:r>
            <a:r>
              <a:rPr lang="en-US" dirty="0"/>
              <a:t>with </a:t>
            </a:r>
            <a:r>
              <a:rPr lang="en-US" dirty="0" smtClean="0"/>
              <a:t>the Shaklee Live 2014 Shaklee Family</a:t>
            </a:r>
            <a:endParaRPr lang="en-US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Access </a:t>
            </a:r>
            <a:r>
              <a:rPr lang="en-US" dirty="0"/>
              <a:t>the full meeting</a:t>
            </a:r>
            <a:r>
              <a:rPr lang="en-US" b="1" dirty="0"/>
              <a:t> </a:t>
            </a:r>
            <a:r>
              <a:rPr lang="en-US" dirty="0"/>
              <a:t>Agenda, including speaker information and session locations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Share </a:t>
            </a:r>
            <a:r>
              <a:rPr lang="en-US" dirty="0"/>
              <a:t>your most poignant Shaklee stories and personal journeys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Check-in</a:t>
            </a:r>
            <a:r>
              <a:rPr lang="en-US" dirty="0"/>
              <a:t> to sessions and breakouts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Post </a:t>
            </a:r>
            <a:r>
              <a:rPr lang="en-US" dirty="0"/>
              <a:t>photos, insights and provide direct feedback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b="1" dirty="0"/>
              <a:t>Explore</a:t>
            </a:r>
            <a:r>
              <a:rPr lang="en-US" dirty="0"/>
              <a:t> maps of the venue and local </a:t>
            </a:r>
            <a:r>
              <a:rPr lang="en-US" dirty="0" smtClean="0"/>
              <a:t>area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Listen to Tuesday webinars under  </a:t>
            </a:r>
            <a:r>
              <a:rPr lang="en-US" dirty="0" smtClean="0"/>
              <a:t>“Tuesdays With The Masters” </a:t>
            </a:r>
            <a:r>
              <a:rPr lang="en-US" dirty="0" smtClean="0"/>
              <a:t>in </a:t>
            </a:r>
            <a:r>
              <a:rPr lang="en-US" dirty="0" smtClean="0"/>
              <a:t>the podcast app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Listen to </a:t>
            </a:r>
            <a:r>
              <a:rPr lang="en-US" dirty="0" smtClean="0"/>
              <a:t>the Wellness Webinars </a:t>
            </a:r>
            <a:r>
              <a:rPr lang="en-US" smtClean="0"/>
              <a:t>and much more </a:t>
            </a:r>
            <a:r>
              <a:rPr lang="en-US" dirty="0" smtClean="0"/>
              <a:t>under “Better Health In 31 Days” </a:t>
            </a:r>
            <a:r>
              <a:rPr lang="en-US" dirty="0" smtClean="0"/>
              <a:t>in the podcast app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dirty="0" smtClean="0"/>
              <a:t>Learn more about the podcasts at:  </a:t>
            </a:r>
            <a:r>
              <a:rPr lang="en-US" dirty="0" smtClean="0"/>
              <a:t>www.bhi31.com</a:t>
            </a:r>
            <a:endParaRPr lang="en-US" dirty="0" smtClean="0"/>
          </a:p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Check email or visit events.shaklee.com to download.		</a:t>
            </a:r>
            <a:r>
              <a:rPr lang="en-US" dirty="0" smtClean="0"/>
              <a:t>Julie Young</a:t>
            </a: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" r="8833"/>
          <a:stretch/>
        </p:blipFill>
        <p:spPr>
          <a:xfrm>
            <a:off x="367255" y="1371600"/>
            <a:ext cx="3365296" cy="5105400"/>
          </a:xfrm>
        </p:spPr>
      </p:pic>
    </p:spTree>
    <p:extLst>
      <p:ext uri="{BB962C8B-B14F-4D97-AF65-F5344CB8AC3E}">
        <p14:creationId xmlns:p14="http://schemas.microsoft.com/office/powerpoint/2010/main" val="356770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encrypted-tbn1.gstatic.com/images?q=tbn:ANd9GcQhKcUGmAyK447Ezn8pc3M_CbtA520uynpcKMHbhJ7aQVQfoQX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8371" y="262689"/>
            <a:ext cx="2170828" cy="187091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3810000" cy="715962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Retirement Crisis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1"/>
            <a:ext cx="5638800" cy="1143000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 smtClean="0"/>
              <a:t>“A large number of people who have worked all their lives can look forward to living in near-poverty when they retire.”   	</a:t>
            </a:r>
            <a:r>
              <a:rPr lang="en-US" sz="2000" i="1" dirty="0" smtClean="0"/>
              <a:t>USA Today Jan 31, 2014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362200"/>
            <a:ext cx="43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23% of married couples</a:t>
            </a:r>
          </a:p>
          <a:p>
            <a:r>
              <a:rPr lang="en-US" sz="2400" dirty="0" smtClean="0"/>
              <a:t>45% of unmarried persons</a:t>
            </a:r>
            <a:endParaRPr lang="en-US" sz="2400" dirty="0"/>
          </a:p>
        </p:txBody>
      </p:sp>
      <p:sp>
        <p:nvSpPr>
          <p:cNvPr id="5" name="Right Brace 4"/>
          <p:cNvSpPr/>
          <p:nvPr/>
        </p:nvSpPr>
        <p:spPr>
          <a:xfrm>
            <a:off x="4343400" y="2514600"/>
            <a:ext cx="228600" cy="609600"/>
          </a:xfrm>
          <a:prstGeom prst="rightBrace">
            <a:avLst>
              <a:gd name="adj1" fmla="val 47719"/>
              <a:gd name="adj2" fmla="val 5228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  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2286000"/>
            <a:ext cx="388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Rely on Social Security for 90% or more of their income. 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952500" y="3429000"/>
            <a:ext cx="7239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The average monthly Social Security payout for        	retired workers is $1269     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1714500" y="4343400"/>
            <a:ext cx="57150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115888" indent="-115888"/>
            <a:r>
              <a:rPr lang="en-US" sz="2400" dirty="0" smtClean="0"/>
              <a:t>  The median household income in the US                    ( half is higher, half is lower ) =    $50,000  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52400" y="5181600"/>
            <a:ext cx="88392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	To reach the retirement goal of $80,000 				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($50,000 today with 3%inflation) for a 50 year old 		barb</a:t>
            </a:r>
          </a:p>
          <a:p>
            <a:r>
              <a:rPr lang="en-US" sz="4000" dirty="0" smtClean="0">
                <a:solidFill>
                  <a:srgbClr val="FF0000"/>
                </a:solidFill>
              </a:rPr>
              <a:t> $2,291 each month for the next 16 years!</a:t>
            </a:r>
          </a:p>
          <a:p>
            <a:endParaRPr lang="en-US" sz="2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	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</a:rPr>
              <a:t>		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4" grpId="0" build="allAtOnce"/>
      <p:bldP spid="6" grpId="0" build="allAtOnce"/>
      <p:bldP spid="7" grpId="0" build="allAtOnce" animBg="1"/>
      <p:bldP spid="8" grpId="0" build="allAtOnce" animBg="1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3600" dirty="0"/>
              <a:t>Understanding </a:t>
            </a:r>
            <a:r>
              <a:rPr lang="en-US" sz="3600" dirty="0" smtClean="0"/>
              <a:t>Cash </a:t>
            </a:r>
            <a:r>
              <a:rPr lang="en-US" sz="3600" dirty="0"/>
              <a:t>Flow To Meet Your Financial Responsibilities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Reduce Expenses – downsize your lifestyle</a:t>
            </a:r>
            <a:endParaRPr lang="en-US" dirty="0"/>
          </a:p>
          <a:p>
            <a:pPr lvl="1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" y="2286000"/>
            <a:ext cx="762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/>
              <a:t>Increase </a:t>
            </a:r>
            <a:r>
              <a:rPr lang="en-US" sz="3200" dirty="0" smtClean="0"/>
              <a:t>Available </a:t>
            </a:r>
            <a:r>
              <a:rPr lang="en-US" sz="3200" dirty="0"/>
              <a:t>Income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3733800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Win the </a:t>
            </a:r>
            <a:r>
              <a:rPr lang="en-US" sz="2800" dirty="0" smtClean="0"/>
              <a:t>lottery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4114800"/>
            <a:ext cx="74240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 Additional hours at current job/occupation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533400" y="4572000"/>
            <a:ext cx="609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buFont typeface="Arial" pitchFamily="34" charset="0"/>
              <a:buChar char="•"/>
            </a:pPr>
            <a:r>
              <a:rPr lang="en-US" sz="2800" dirty="0"/>
              <a:t>Get </a:t>
            </a:r>
            <a:r>
              <a:rPr lang="en-US" sz="2800" dirty="0" smtClean="0"/>
              <a:t>an additional </a:t>
            </a:r>
            <a:r>
              <a:rPr lang="en-US" sz="2800" dirty="0"/>
              <a:t>part-time job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3400" y="5410200"/>
            <a:ext cx="54230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/>
              <a:t>Inherit  from a long-lost uncle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3400" y="5943600"/>
            <a:ext cx="81531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b="1" dirty="0" smtClean="0">
                <a:solidFill>
                  <a:srgbClr val="2828A2"/>
                </a:solidFill>
              </a:rPr>
              <a:t>Build </a:t>
            </a:r>
            <a:r>
              <a:rPr lang="en-US" sz="3200" b="1" dirty="0">
                <a:solidFill>
                  <a:srgbClr val="2828A2"/>
                </a:solidFill>
              </a:rPr>
              <a:t>a </a:t>
            </a:r>
            <a:r>
              <a:rPr lang="en-US" sz="3200" b="1" dirty="0" smtClean="0">
                <a:solidFill>
                  <a:srgbClr val="2828A2"/>
                </a:solidFill>
              </a:rPr>
              <a:t>Shaklee home-based business  </a:t>
            </a:r>
            <a:r>
              <a:rPr lang="en-US" sz="3200" dirty="0" smtClean="0">
                <a:solidFill>
                  <a:srgbClr val="2828A2"/>
                </a:solidFill>
              </a:rPr>
              <a:t> </a:t>
            </a:r>
            <a:r>
              <a:rPr lang="en-US" sz="3200" dirty="0" err="1" smtClean="0">
                <a:solidFill>
                  <a:srgbClr val="2828A2"/>
                </a:solidFill>
              </a:rPr>
              <a:t>jo</a:t>
            </a:r>
            <a:r>
              <a:rPr lang="en-US" sz="3200" dirty="0" smtClean="0">
                <a:solidFill>
                  <a:srgbClr val="2828A2"/>
                </a:solidFill>
              </a:rPr>
              <a:t> </a:t>
            </a:r>
            <a:endParaRPr lang="en-US" sz="3200" dirty="0">
              <a:solidFill>
                <a:srgbClr val="2828A2"/>
              </a:solidFill>
            </a:endParaRPr>
          </a:p>
        </p:txBody>
      </p:sp>
      <p:pic>
        <p:nvPicPr>
          <p:cNvPr id="12" name="Picture 10" descr="http://arborinvestmentplanner.com/wordpress-content/uploads/2012/03/iStock_CashFlow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2136" y="2133600"/>
            <a:ext cx="2981864" cy="19050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990600" y="49530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   Borrow from friends or family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914400" y="2971800"/>
            <a:ext cx="533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 Use credit – but that creates 	more debt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4505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9100" y="2362200"/>
            <a:ext cx="8305800" cy="415498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dirty="0">
                <a:ea typeface="ヒラギノ角ゴ Pro W3" charset="-128"/>
                <a:cs typeface="+mn-cs"/>
              </a:rPr>
              <a:t> </a:t>
            </a:r>
            <a:r>
              <a:rPr lang="en-US" dirty="0" smtClean="0">
                <a:ea typeface="ヒラギノ角ゴ Pro W3" charset="-128"/>
                <a:cs typeface="+mn-cs"/>
              </a:rPr>
              <a:t> </a:t>
            </a:r>
            <a:r>
              <a:rPr lang="en-US" sz="2400" dirty="0" smtClean="0">
                <a:ea typeface="ヒラギノ角ゴ Pro W3" charset="-128"/>
                <a:cs typeface="+mn-cs"/>
              </a:rPr>
              <a:t>Earning </a:t>
            </a:r>
            <a:r>
              <a:rPr lang="en-US" sz="2400" dirty="0">
                <a:ea typeface="ヒラギノ角ゴ Pro W3" charset="-128"/>
                <a:cs typeface="+mn-cs"/>
              </a:rPr>
              <a:t>a free trip to </a:t>
            </a:r>
          </a:p>
          <a:p>
            <a:pPr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      Bali &amp; Mexico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ea typeface="ヒラギノ角ゴ Pro W3" charset="-128"/>
                <a:cs typeface="+mn-cs"/>
              </a:rPr>
              <a:t>  College </a:t>
            </a:r>
            <a:r>
              <a:rPr lang="en-US" sz="2400" dirty="0">
                <a:ea typeface="ヒラギノ角ゴ Pro W3" charset="-128"/>
                <a:cs typeface="+mn-cs"/>
              </a:rPr>
              <a:t>funds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ea typeface="ヒラギノ角ゴ Pro W3" charset="-128"/>
                <a:cs typeface="+mn-cs"/>
              </a:rPr>
              <a:t>  </a:t>
            </a:r>
            <a:r>
              <a:rPr lang="en-US" sz="2400" dirty="0">
                <a:ea typeface="ヒラギノ角ゴ Pro W3" charset="-128"/>
                <a:cs typeface="+mn-cs"/>
              </a:rPr>
              <a:t>Getting out of debt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 Having healthy kids and a </a:t>
            </a:r>
            <a:r>
              <a:rPr lang="en-US" sz="2400" dirty="0" smtClean="0">
                <a:ea typeface="ヒラギノ角ゴ Pro W3" charset="-128"/>
                <a:cs typeface="+mn-cs"/>
              </a:rPr>
              <a:t>	healthy </a:t>
            </a:r>
            <a:r>
              <a:rPr lang="en-US" sz="2400" dirty="0">
                <a:ea typeface="ヒラギノ角ゴ Pro W3" charset="-128"/>
                <a:cs typeface="+mn-cs"/>
              </a:rPr>
              <a:t>home 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 Being able to work at home </a:t>
            </a:r>
            <a:r>
              <a:rPr lang="en-US" sz="2400" dirty="0" smtClean="0">
                <a:ea typeface="ヒラギノ角ゴ Pro W3" charset="-128"/>
                <a:cs typeface="+mn-cs"/>
              </a:rPr>
              <a:t>   	with </a:t>
            </a:r>
            <a:r>
              <a:rPr lang="en-US" sz="2400" dirty="0">
                <a:ea typeface="ヒラギノ角ゴ Pro W3" charset="-128"/>
                <a:cs typeface="+mn-cs"/>
              </a:rPr>
              <a:t>a flexible </a:t>
            </a:r>
            <a:r>
              <a:rPr lang="en-US" sz="2400" dirty="0" smtClean="0">
                <a:ea typeface="ヒラギノ角ゴ Pro W3" charset="-128"/>
                <a:cs typeface="+mn-cs"/>
              </a:rPr>
              <a:t>schedule      </a:t>
            </a:r>
          </a:p>
          <a:p>
            <a:pPr>
              <a:defRPr/>
            </a:pPr>
            <a:r>
              <a:rPr lang="en-US" sz="2400" dirty="0" smtClean="0">
                <a:ea typeface="ヒラギノ角ゴ Pro W3" charset="-128"/>
                <a:cs typeface="+mn-cs"/>
              </a:rPr>
              <a:t>(now seeing how precious that time has been )</a:t>
            </a:r>
            <a:endParaRPr lang="en-US" sz="2400" dirty="0">
              <a:ea typeface="ヒラギノ角ゴ Pro W3" charset="-128"/>
              <a:cs typeface="+mn-cs"/>
            </a:endParaRPr>
          </a:p>
          <a:p>
            <a:pPr lvl="1">
              <a:defRPr/>
            </a:pPr>
            <a:r>
              <a:rPr lang="en-US" sz="2400" dirty="0" smtClean="0">
                <a:ea typeface="ヒラギノ角ゴ Pro W3" charset="-128"/>
                <a:cs typeface="+mn-cs"/>
              </a:rPr>
              <a:t>					</a:t>
            </a:r>
            <a:endParaRPr lang="en-US" sz="2400" dirty="0">
              <a:ea typeface="ヒラギノ角ゴ Pro W3" charset="-128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endParaRPr lang="en-US" sz="2400" dirty="0">
              <a:ea typeface="ヒラギノ角ゴ Pro W3" charset="-128"/>
              <a:cs typeface="+mn-cs"/>
            </a:endParaRPr>
          </a:p>
          <a:p>
            <a:pPr>
              <a:defRPr/>
            </a:pPr>
            <a:endParaRPr lang="en-US" sz="2400" dirty="0">
              <a:ea typeface="ヒラギノ角ゴ Pro W3" charset="-128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Finishing our house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 smtClean="0">
                <a:ea typeface="ヒラギノ角ゴ Pro W3" charset="-128"/>
                <a:cs typeface="+mn-cs"/>
              </a:rPr>
              <a:t> </a:t>
            </a:r>
            <a:r>
              <a:rPr lang="en-US" sz="2400" dirty="0">
                <a:ea typeface="ヒラギノ角ゴ Pro W3" charset="-128"/>
                <a:cs typeface="+mn-cs"/>
              </a:rPr>
              <a:t>Making an impact on the world </a:t>
            </a:r>
          </a:p>
          <a:p>
            <a:pPr>
              <a:defRPr/>
            </a:pPr>
            <a:endParaRPr lang="en-US" sz="2400" dirty="0">
              <a:ea typeface="ヒラギノ角ゴ Pro W3" charset="-128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 Helping others while earning </a:t>
            </a:r>
            <a:r>
              <a:rPr lang="en-US" sz="2400" dirty="0" smtClean="0">
                <a:ea typeface="ヒラギノ角ゴ Pro W3" charset="-128"/>
                <a:cs typeface="+mn-cs"/>
              </a:rPr>
              <a:t>        an </a:t>
            </a:r>
            <a:r>
              <a:rPr lang="en-US" sz="2400" dirty="0">
                <a:ea typeface="ヒラギノ角ゴ Pro W3" charset="-128"/>
                <a:cs typeface="+mn-cs"/>
              </a:rPr>
              <a:t>income </a:t>
            </a:r>
            <a:r>
              <a:rPr lang="en-US" sz="2400" dirty="0" smtClean="0">
                <a:ea typeface="ヒラギノ角ゴ Pro W3" charset="-128"/>
                <a:cs typeface="+mn-cs"/>
              </a:rPr>
              <a:t>( $5000 )</a:t>
            </a:r>
            <a:endParaRPr lang="en-US" sz="2400" dirty="0">
              <a:ea typeface="ヒラギノ角ゴ Pro W3" charset="-128"/>
              <a:cs typeface="+mn-cs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400" dirty="0">
                <a:ea typeface="ヒラギノ角ゴ Pro W3" charset="-128"/>
                <a:cs typeface="+mn-cs"/>
              </a:rPr>
              <a:t> Passing our Business on to the kids</a:t>
            </a:r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228600" y="381000"/>
            <a:ext cx="4800600" cy="156966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latin typeface="+mj-lt"/>
              </a:rPr>
              <a:t>Andersons </a:t>
            </a:r>
            <a:r>
              <a:rPr lang="en-US" sz="2800" dirty="0">
                <a:latin typeface="+mj-lt"/>
              </a:rPr>
              <a:t>are a </a:t>
            </a:r>
            <a:r>
              <a:rPr lang="en-US" sz="2800" dirty="0" smtClean="0">
                <a:latin typeface="+mj-lt"/>
              </a:rPr>
              <a:t>Shaklee Family</a:t>
            </a:r>
            <a:endParaRPr lang="en-US" sz="2800" dirty="0">
              <a:latin typeface="+mj-lt"/>
            </a:endParaRPr>
          </a:p>
          <a:p>
            <a:pPr algn="ctr"/>
            <a:r>
              <a:rPr lang="en-US" sz="2000" i="1" dirty="0">
                <a:latin typeface="+mj-lt"/>
              </a:rPr>
              <a:t>Dave, Lisa , Jessie, Gabe, </a:t>
            </a:r>
            <a:r>
              <a:rPr lang="en-US" sz="2000" i="1" dirty="0" err="1">
                <a:latin typeface="+mj-lt"/>
              </a:rPr>
              <a:t>Abbie</a:t>
            </a:r>
            <a:r>
              <a:rPr lang="en-US" sz="2000" i="1" dirty="0">
                <a:latin typeface="+mj-lt"/>
              </a:rPr>
              <a:t> &amp; Olivia </a:t>
            </a:r>
          </a:p>
          <a:p>
            <a:pPr algn="ctr"/>
            <a:r>
              <a:rPr lang="en-US" sz="2400" dirty="0">
                <a:latin typeface="+mj-lt"/>
              </a:rPr>
              <a:t>Our Shaklee Story is About… </a:t>
            </a:r>
          </a:p>
          <a:p>
            <a:r>
              <a:rPr lang="en-US" sz="2400" dirty="0"/>
              <a:t> </a:t>
            </a:r>
          </a:p>
        </p:txBody>
      </p:sp>
      <p:pic>
        <p:nvPicPr>
          <p:cNvPr id="5" name="Picture 7" descr="C:\Users\Lisa Anderson\Pictures\Family Picture Mexico 2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4278" y="304799"/>
            <a:ext cx="3663820" cy="266700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2743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295275"/>
            <a:ext cx="4572000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657600"/>
            <a:ext cx="2590800" cy="298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3429000"/>
            <a:ext cx="50673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181600" cy="167640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Matt Miller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Consumer Sales Specialist, Apple Corp,</a:t>
            </a:r>
            <a:br>
              <a:rPr lang="en-US" sz="2800" dirty="0" smtClean="0"/>
            </a:br>
            <a:r>
              <a:rPr lang="en-US" sz="2800" dirty="0" smtClean="0"/>
              <a:t>former youth minister, musician, photographer , </a:t>
            </a:r>
            <a:r>
              <a:rPr lang="en-US" sz="2800" dirty="0" err="1" smtClean="0"/>
              <a:t>Crossfit</a:t>
            </a:r>
            <a:r>
              <a:rPr lang="en-US" sz="2800" dirty="0" smtClean="0"/>
              <a:t> athlete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5181600" cy="167640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Idea of home business appealing</a:t>
            </a:r>
          </a:p>
          <a:p>
            <a:pPr>
              <a:buNone/>
            </a:pPr>
            <a:r>
              <a:rPr lang="en-US" sz="2400" dirty="0" smtClean="0"/>
              <a:t>	--Joined Dianna in the business.</a:t>
            </a:r>
          </a:p>
          <a:p>
            <a:pPr>
              <a:buNone/>
            </a:pPr>
            <a:r>
              <a:rPr lang="en-US" sz="2400" dirty="0" smtClean="0"/>
              <a:t>	-- Financial security</a:t>
            </a:r>
            <a:r>
              <a:rPr lang="en-US" sz="2400" b="1" dirty="0" smtClean="0"/>
              <a:t> </a:t>
            </a:r>
            <a:endParaRPr lang="en-US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81000"/>
            <a:ext cx="2895600" cy="2821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810000"/>
            <a:ext cx="5791200" cy="2752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Product Quality and Effectiveness </a:t>
            </a:r>
            <a:br>
              <a:rPr lang="en-US" sz="3600" dirty="0" smtClean="0"/>
            </a:br>
            <a:r>
              <a:rPr lang="en-US" sz="3600" dirty="0" smtClean="0"/>
              <a:t> Shaklee Culture / Integrity</a:t>
            </a:r>
            <a:endParaRPr lang="en-US" sz="3600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752600"/>
            <a:ext cx="3962400" cy="2227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4"/>
          <p:cNvSpPr txBox="1">
            <a:spLocks noGrp="1"/>
          </p:cNvSpPr>
          <p:nvPr>
            <p:ph idx="1"/>
          </p:nvPr>
        </p:nvSpPr>
        <p:spPr>
          <a:xfrm>
            <a:off x="6096000" y="4038600"/>
            <a:ext cx="228600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400" dirty="0" smtClean="0"/>
              <a:t>No more </a:t>
            </a:r>
            <a:r>
              <a:rPr lang="en-US" sz="2400" dirty="0" err="1" smtClean="0"/>
              <a:t>epi</a:t>
            </a:r>
            <a:r>
              <a:rPr lang="en-US" sz="2400" dirty="0" smtClean="0"/>
              <a:t>-pen</a:t>
            </a:r>
            <a:endParaRPr 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752600"/>
            <a:ext cx="363887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4648200"/>
            <a:ext cx="3810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524000" y="6248400"/>
            <a:ext cx="327660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Shaklee commitment to science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04800"/>
            <a:ext cx="5105400" cy="1371600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Working From Home …</a:t>
            </a:r>
            <a:br>
              <a:rPr lang="en-US" sz="3600" dirty="0" smtClean="0"/>
            </a:br>
            <a:r>
              <a:rPr lang="en-US" sz="3600" dirty="0" smtClean="0"/>
              <a:t>Great for Family </a:t>
            </a:r>
            <a:endParaRPr lang="en-US" sz="3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752600"/>
            <a:ext cx="4191000" cy="4827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4953000" cy="944562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What Most Families Seek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3886200" cy="16764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en-US" sz="4200" dirty="0" smtClean="0"/>
              <a:t>Freedom</a:t>
            </a:r>
          </a:p>
          <a:p>
            <a:pPr>
              <a:buNone/>
            </a:pPr>
            <a:r>
              <a:rPr lang="en-US" sz="3600" dirty="0" smtClean="0"/>
              <a:t>Financial and Time</a:t>
            </a:r>
          </a:p>
          <a:p>
            <a:pPr>
              <a:buNone/>
            </a:pPr>
            <a:endParaRPr lang="en-US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4953000" y="5791200"/>
            <a:ext cx="1676400" cy="7694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  Joy !</a:t>
            </a:r>
            <a:endParaRPr lang="en-US" sz="4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304800"/>
            <a:ext cx="3505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87485"/>
            <a:ext cx="4038600" cy="326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  <p:bldP spid="5" grpId="0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://www.ogsuccess4rmhome.com/uploads/Warren-Buff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3114675"/>
            <a:ext cx="5334000" cy="3743325"/>
          </a:xfrm>
          <a:prstGeom prst="rect">
            <a:avLst/>
          </a:prstGeom>
          <a:noFill/>
        </p:spPr>
      </p:pic>
      <p:pic>
        <p:nvPicPr>
          <p:cNvPr id="37890" name="Picture 2" descr="http://genetic-antiaging.com/wp-content/uploads/2012/01/9929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5026"/>
            <a:ext cx="5867400" cy="3203974"/>
          </a:xfrm>
          <a:prstGeom prst="rect">
            <a:avLst/>
          </a:prstGeom>
          <a:noFill/>
        </p:spPr>
      </p:pic>
      <p:pic>
        <p:nvPicPr>
          <p:cNvPr id="37892" name="Picture 4" descr="http://enterpriseforkids.com/wp-content/uploads/2012/10/Kiyosaki-and-networkmarketing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514600"/>
            <a:ext cx="3352800" cy="4038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153400" y="2362200"/>
            <a:ext cx="76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lisa</a:t>
            </a:r>
            <a:endParaRPr lang="en-US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Benefits Specific to Shaklee Businesses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31812" y="838200"/>
            <a:ext cx="4040188" cy="533400"/>
          </a:xfrm>
        </p:spPr>
        <p:txBody>
          <a:bodyPr>
            <a:noAutofit/>
          </a:bodyPr>
          <a:lstStyle/>
          <a:p>
            <a:r>
              <a:rPr lang="en-US" sz="2800" dirty="0" smtClean="0"/>
              <a:t>Tangible Benefits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457200" y="1371600"/>
            <a:ext cx="4040188" cy="52578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Travel  to international destinations ( Kenyan safari, Bali, Paris, Mayan Riviera, Caribbean Cruises , etc )</a:t>
            </a:r>
          </a:p>
          <a:p>
            <a:r>
              <a:rPr lang="en-US" dirty="0" smtClean="0"/>
              <a:t>Monthly car payments</a:t>
            </a:r>
          </a:p>
          <a:p>
            <a:r>
              <a:rPr lang="en-US" dirty="0" smtClean="0"/>
              <a:t>Income ranging from $10,000 to $400,000/yr</a:t>
            </a:r>
          </a:p>
          <a:p>
            <a:r>
              <a:rPr lang="en-US" dirty="0" smtClean="0"/>
              <a:t>Flexible time </a:t>
            </a:r>
          </a:p>
          <a:p>
            <a:r>
              <a:rPr lang="en-US" dirty="0" smtClean="0"/>
              <a:t>Financial security</a:t>
            </a:r>
          </a:p>
          <a:p>
            <a:r>
              <a:rPr lang="en-US" dirty="0" smtClean="0"/>
              <a:t>Tax advantages</a:t>
            </a:r>
          </a:p>
          <a:p>
            <a:r>
              <a:rPr lang="en-US" dirty="0" smtClean="0"/>
              <a:t>Health </a:t>
            </a:r>
          </a:p>
          <a:p>
            <a:r>
              <a:rPr lang="en-US" dirty="0" smtClean="0"/>
              <a:t>Provide a source for extra income to eliminate debt and begin saving for college, retirement etc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572000" y="914400"/>
            <a:ext cx="4041775" cy="45720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Intangible Benefits</a:t>
            </a:r>
            <a:endParaRPr lang="en-US" sz="2800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4"/>
          </p:nvPr>
        </p:nvSpPr>
        <p:spPr>
          <a:xfrm>
            <a:off x="4645025" y="1371600"/>
            <a:ext cx="4041775" cy="5486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Being your own boss</a:t>
            </a:r>
          </a:p>
          <a:p>
            <a:r>
              <a:rPr lang="en-US" dirty="0" smtClean="0"/>
              <a:t>Working from home allowing parents to be with children</a:t>
            </a:r>
          </a:p>
          <a:p>
            <a:r>
              <a:rPr lang="en-US" dirty="0" smtClean="0"/>
              <a:t>Personal development</a:t>
            </a:r>
          </a:p>
          <a:p>
            <a:r>
              <a:rPr lang="en-US" dirty="0" smtClean="0"/>
              <a:t>Satisfaction of  knowing you contribute so positively to lives of others</a:t>
            </a:r>
          </a:p>
          <a:p>
            <a:r>
              <a:rPr lang="en-US" dirty="0" smtClean="0"/>
              <a:t>Being part of the Shaklee family and Shaklee culture of helping one another</a:t>
            </a:r>
          </a:p>
          <a:p>
            <a:r>
              <a:rPr lang="en-US" dirty="0" smtClean="0"/>
              <a:t>Friendships</a:t>
            </a:r>
          </a:p>
          <a:p>
            <a:r>
              <a:rPr lang="en-US" dirty="0" smtClean="0"/>
              <a:t>Recognition</a:t>
            </a:r>
          </a:p>
          <a:p>
            <a:r>
              <a:rPr lang="en-US" dirty="0" smtClean="0"/>
              <a:t>Fun			</a:t>
            </a:r>
            <a:r>
              <a:rPr lang="en-US" sz="2000" dirty="0" smtClean="0"/>
              <a:t>harper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4600" y="304800"/>
            <a:ext cx="6248400" cy="3429000"/>
          </a:xfrm>
          <a:ln w="28575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Shaklee Summer School 2014</a:t>
            </a:r>
            <a:br>
              <a:rPr lang="en-US" sz="3200" dirty="0" smtClean="0"/>
            </a:br>
            <a:r>
              <a:rPr lang="en-US" sz="3200" dirty="0" smtClean="0"/>
              <a:t>8 Weeks to Director</a:t>
            </a:r>
            <a:br>
              <a:rPr lang="en-US" sz="3200" dirty="0" smtClean="0"/>
            </a:br>
            <a:r>
              <a:rPr lang="en-US" sz="2700" dirty="0" smtClean="0"/>
              <a:t>Session #1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Benefits of Home Businesses</a:t>
            </a:r>
            <a:br>
              <a:rPr lang="en-US" sz="3200" dirty="0" smtClean="0"/>
            </a:br>
            <a:r>
              <a:rPr lang="en-US" sz="3200" dirty="0" smtClean="0"/>
              <a:t>with special guests</a:t>
            </a:r>
            <a:br>
              <a:rPr lang="en-US" sz="3200" dirty="0" smtClean="0"/>
            </a:br>
            <a:r>
              <a:rPr lang="en-US" sz="3200" dirty="0" smtClean="0"/>
              <a:t>      Senior Director Matt Miller, 	            Exec Coordinator Ryan Guerra 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0" y="4495800"/>
            <a:ext cx="5105400" cy="160020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</a:rPr>
              <a:t>Sn</a:t>
            </a:r>
            <a:r>
              <a:rPr lang="en-US" sz="2400" dirty="0" smtClean="0">
                <a:solidFill>
                  <a:schemeClr val="tx1"/>
                </a:solidFill>
              </a:rPr>
              <a:t> Executive Coordinator Lisa Anderson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Executive Coordinator Harper Guerra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Senior Coordinator Katie Odom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3" descr="HarperHeadshots 20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685800"/>
            <a:ext cx="1703047" cy="2466472"/>
          </a:xfrm>
          <a:prstGeom prst="rect">
            <a:avLst/>
          </a:prstGeom>
        </p:spPr>
      </p:pic>
      <p:pic>
        <p:nvPicPr>
          <p:cNvPr id="5" name="Picture 4" descr="Katie Od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3962400"/>
            <a:ext cx="1676400" cy="2514600"/>
          </a:xfrm>
          <a:prstGeom prst="rect">
            <a:avLst/>
          </a:prstGeom>
        </p:spPr>
      </p:pic>
      <p:pic>
        <p:nvPicPr>
          <p:cNvPr id="6" name="Picture 5" descr="Lisa Anderson 20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429000"/>
            <a:ext cx="1649520" cy="2476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3348" y="5403621"/>
            <a:ext cx="6392342" cy="463779"/>
          </a:xfrm>
        </p:spPr>
        <p:txBody>
          <a:bodyPr/>
          <a:lstStyle/>
          <a:p>
            <a:r>
              <a:rPr lang="en-US" dirty="0" smtClean="0"/>
              <a:t>June Award - $150 </a:t>
            </a:r>
            <a:r>
              <a:rPr lang="en-US" dirty="0" err="1" smtClean="0"/>
              <a:t>ShakleeStyle</a:t>
            </a:r>
            <a:r>
              <a:rPr lang="en-US" dirty="0" smtClean="0"/>
              <a:t> Store Credit</a:t>
            </a:r>
            <a:r>
              <a:rPr lang="en-US" b="0" dirty="0" smtClean="0"/>
              <a:t>!        </a:t>
            </a:r>
            <a:r>
              <a:rPr lang="en-US" b="0" dirty="0" err="1" smtClean="0"/>
              <a:t>lisa</a:t>
            </a:r>
            <a:endParaRPr lang="en-US" b="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066800"/>
            <a:ext cx="7543800" cy="4037609"/>
          </a:xfrm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457200" y="5867400"/>
            <a:ext cx="8458200" cy="45720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97727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altLang="en-US" sz="2800" kern="0" dirty="0" smtClean="0"/>
              <a:t>Share the Effect Promotion – April through July 2014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109" y="3754060"/>
            <a:ext cx="629586" cy="164956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228600"/>
            <a:ext cx="8610600" cy="584775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200" dirty="0" smtClean="0"/>
              <a:t>Getting into Action – Special Promotions to Help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413144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0100" y="5562600"/>
            <a:ext cx="7543800" cy="1023939"/>
          </a:xfrm>
          <a:ln>
            <a:solidFill>
              <a:schemeClr val="accent3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June Free Product – Stress Relief Complex      </a:t>
            </a:r>
            <a:r>
              <a:rPr lang="en-US" b="0" dirty="0" err="1" smtClean="0"/>
              <a:t>lisa</a:t>
            </a:r>
            <a:endParaRPr lang="en-US" b="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9"/>
          <a:stretch/>
        </p:blipFill>
        <p:spPr>
          <a:xfrm>
            <a:off x="2286000" y="1448403"/>
            <a:ext cx="4343400" cy="4032921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89932" y="214848"/>
            <a:ext cx="7939668" cy="1156752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97727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en-US" sz="3200" kern="0" dirty="0" smtClean="0"/>
              <a:t> Free Product for New Members with Minimum 50PV Join Order</a:t>
            </a:r>
          </a:p>
        </p:txBody>
      </p:sp>
    </p:spTree>
    <p:extLst>
      <p:ext uri="{BB962C8B-B14F-4D97-AF65-F5344CB8AC3E}">
        <p14:creationId xmlns:p14="http://schemas.microsoft.com/office/powerpoint/2010/main" val="231342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486400"/>
            <a:ext cx="8382000" cy="97026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Stress Relief Complex + 				Shaklee 180® Mango Energizing </a:t>
            </a:r>
            <a:r>
              <a:rPr lang="en-US" sz="3600" dirty="0" err="1" smtClean="0"/>
              <a:t>Smoothee</a:t>
            </a:r>
            <a:r>
              <a:rPr lang="en-US" sz="3600" dirty="0" smtClean="0"/>
              <a:t>			</a:t>
            </a:r>
            <a:r>
              <a:rPr lang="en-US" b="0" dirty="0" err="1" smtClean="0"/>
              <a:t>lisa</a:t>
            </a:r>
            <a:endParaRPr lang="en-US" b="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9"/>
          <a:stretch/>
        </p:blipFill>
        <p:spPr>
          <a:xfrm>
            <a:off x="762000" y="1773070"/>
            <a:ext cx="3431704" cy="3179930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04800" y="228600"/>
            <a:ext cx="8534400" cy="1066800"/>
          </a:xfrm>
          <a:prstGeom prst="rect">
            <a:avLst/>
          </a:prstGeom>
          <a:noFill/>
          <a:ln>
            <a:solidFill>
              <a:srgbClr val="00B050"/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97727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en-US" sz="3200" kern="0" dirty="0" smtClean="0"/>
              <a:t>New Members Receive TWO Free Products with Minimum 200PV Join Order – starting 6/5</a:t>
            </a:r>
          </a:p>
        </p:txBody>
      </p:sp>
      <p:pic>
        <p:nvPicPr>
          <p:cNvPr id="1026" name="Picture 2" descr="Y:\~180°\Images\Products\low JPG\Shaklee180SmootheeCanister_Mang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" b="25063"/>
          <a:stretch/>
        </p:blipFill>
        <p:spPr bwMode="auto">
          <a:xfrm>
            <a:off x="4572000" y="1447800"/>
            <a:ext cx="2825599" cy="3377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35117" y="2815544"/>
            <a:ext cx="6970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669900"/>
                </a:solidFill>
              </a:rPr>
              <a:t>+</a:t>
            </a:r>
            <a:endParaRPr lang="en-US" sz="6600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2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657600"/>
            <a:ext cx="4411665" cy="2211388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0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429000"/>
            <a:ext cx="2819399" cy="2305050"/>
          </a:xfrm>
          <a:prstGeom prst="rect">
            <a:avLst/>
          </a:prstGeom>
          <a:noFill/>
          <a:ln>
            <a:solidFill>
              <a:schemeClr val="accent3">
                <a:lumMod val="60000"/>
                <a:lumOff val="4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TextBox 30"/>
          <p:cNvSpPr txBox="1">
            <a:spLocks noChangeArrowheads="1"/>
          </p:cNvSpPr>
          <p:nvPr/>
        </p:nvSpPr>
        <p:spPr bwMode="auto">
          <a:xfrm>
            <a:off x="1219200" y="6019800"/>
            <a:ext cx="2591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262626"/>
                </a:solidFill>
              </a:rPr>
              <a:t>Gold Plus PAKS—$599</a:t>
            </a:r>
          </a:p>
        </p:txBody>
      </p:sp>
      <p:sp>
        <p:nvSpPr>
          <p:cNvPr id="32772" name="TextBox 31"/>
          <p:cNvSpPr txBox="1">
            <a:spLocks noChangeArrowheads="1"/>
          </p:cNvSpPr>
          <p:nvPr/>
        </p:nvSpPr>
        <p:spPr bwMode="auto">
          <a:xfrm>
            <a:off x="5715000" y="6019800"/>
            <a:ext cx="20783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altLang="en-US" sz="1800" dirty="0">
                <a:solidFill>
                  <a:srgbClr val="262626"/>
                </a:solidFill>
              </a:rPr>
              <a:t>Gold PAKS—$299</a:t>
            </a:r>
          </a:p>
        </p:txBody>
      </p:sp>
      <p:sp>
        <p:nvSpPr>
          <p:cNvPr id="32773" name="TextBox 3"/>
          <p:cNvSpPr txBox="1">
            <a:spLocks noChangeArrowheads="1"/>
          </p:cNvSpPr>
          <p:nvPr/>
        </p:nvSpPr>
        <p:spPr bwMode="auto">
          <a:xfrm>
            <a:off x="287338" y="1419227"/>
            <a:ext cx="8775700" cy="2277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</a:tabLs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l" eaLnBrk="1" hangingPunct="1">
              <a:buClr>
                <a:srgbClr val="4F5043"/>
              </a:buClr>
            </a:pPr>
            <a:r>
              <a:rPr lang="en-US" altLang="en-US" b="1" dirty="0">
                <a:solidFill>
                  <a:srgbClr val="262626"/>
                </a:solidFill>
              </a:rPr>
              <a:t>Gold PAK—</a:t>
            </a:r>
          </a:p>
          <a:p>
            <a:pPr algn="l" eaLnBrk="1" hangingPunct="1">
              <a:buClr>
                <a:srgbClr val="4F5043"/>
              </a:buClr>
            </a:pPr>
            <a:r>
              <a:rPr lang="en-US" altLang="en-US" b="1" dirty="0">
                <a:solidFill>
                  <a:srgbClr val="497727"/>
                </a:solidFill>
              </a:rPr>
              <a:t>Receive 1 FREE Shaklee LIVE 2014 Registration </a:t>
            </a:r>
            <a:r>
              <a:rPr lang="en-US" altLang="en-US" sz="1800" dirty="0">
                <a:solidFill>
                  <a:srgbClr val="262626"/>
                </a:solidFill>
              </a:rPr>
              <a:t>($249 value)</a:t>
            </a:r>
          </a:p>
          <a:p>
            <a:pPr algn="l" eaLnBrk="1" hangingPunct="1">
              <a:spcBef>
                <a:spcPts val="1200"/>
              </a:spcBef>
              <a:buClr>
                <a:srgbClr val="4F5043"/>
              </a:buClr>
            </a:pPr>
            <a:r>
              <a:rPr lang="en-US" altLang="en-US" b="1" dirty="0">
                <a:solidFill>
                  <a:srgbClr val="262626"/>
                </a:solidFill>
              </a:rPr>
              <a:t>Gold Plus PAK—</a:t>
            </a:r>
          </a:p>
          <a:p>
            <a:pPr algn="l" eaLnBrk="1" hangingPunct="1">
              <a:buClr>
                <a:srgbClr val="4F5043"/>
              </a:buClr>
            </a:pPr>
            <a:r>
              <a:rPr lang="en-US" altLang="en-US" b="1" dirty="0">
                <a:solidFill>
                  <a:srgbClr val="497727"/>
                </a:solidFill>
              </a:rPr>
              <a:t>Receive 2 FREE Shaklee LIVE 2014 Registrations </a:t>
            </a:r>
            <a:r>
              <a:rPr lang="en-US" altLang="en-US" sz="1800" dirty="0">
                <a:solidFill>
                  <a:srgbClr val="262626"/>
                </a:solidFill>
              </a:rPr>
              <a:t>($498 value</a:t>
            </a:r>
            <a:r>
              <a:rPr lang="en-US" altLang="en-US" sz="1800" dirty="0" smtClean="0">
                <a:solidFill>
                  <a:srgbClr val="262626"/>
                </a:solidFill>
              </a:rPr>
              <a:t>)</a:t>
            </a:r>
          </a:p>
          <a:p>
            <a:pPr algn="l" eaLnBrk="1" hangingPunct="1">
              <a:buClr>
                <a:srgbClr val="4F5043"/>
              </a:buClr>
            </a:pPr>
            <a:endParaRPr lang="en-US" altLang="en-US" sz="1800" dirty="0" smtClean="0">
              <a:solidFill>
                <a:srgbClr val="262626"/>
              </a:solidFill>
            </a:endParaRPr>
          </a:p>
          <a:p>
            <a:pPr algn="l" eaLnBrk="1" hangingPunct="1">
              <a:buClr>
                <a:srgbClr val="4F5043"/>
              </a:buClr>
            </a:pPr>
            <a:r>
              <a:rPr lang="en-US" altLang="en-US" sz="1800" dirty="0" err="1" smtClean="0">
                <a:solidFill>
                  <a:srgbClr val="262626"/>
                </a:solidFill>
              </a:rPr>
              <a:t>lisa</a:t>
            </a:r>
            <a:endParaRPr lang="en-US" altLang="en-US" sz="1800" dirty="0">
              <a:solidFill>
                <a:srgbClr val="262626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95300" y="228600"/>
            <a:ext cx="8153400" cy="1039811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pPr algn="l">
              <a:defRPr/>
            </a:pPr>
            <a:r>
              <a:rPr lang="en-US" altLang="en-US" sz="3200" b="1" dirty="0" smtClean="0">
                <a:ea typeface="ＭＳ Ｐゴシック" pitchFamily="34" charset="-128"/>
              </a:rPr>
              <a:t>Join Now -							 Receive FREE Registration to Shaklee Live 2014</a:t>
            </a:r>
          </a:p>
        </p:txBody>
      </p:sp>
    </p:spTree>
    <p:extLst>
      <p:ext uri="{BB962C8B-B14F-4D97-AF65-F5344CB8AC3E}">
        <p14:creationId xmlns:p14="http://schemas.microsoft.com/office/powerpoint/2010/main" val="2179822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684" y="5369701"/>
            <a:ext cx="7597515" cy="970264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800" b="0" dirty="0" smtClean="0"/>
              <a:t>For New Distributors with a Gold or Gold Plus PAK AND Existing Members who Upgrade to Gold</a:t>
            </a:r>
            <a:endParaRPr lang="en-US" sz="2800" b="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79"/>
          <a:stretch/>
        </p:blipFill>
        <p:spPr>
          <a:xfrm>
            <a:off x="228600" y="2235770"/>
            <a:ext cx="2527938" cy="2386460"/>
          </a:xfr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304800" y="457200"/>
            <a:ext cx="8534400" cy="12192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497727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5B9934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altLang="en-US" sz="3200" b="0" kern="0" dirty="0" smtClean="0">
                <a:solidFill>
                  <a:schemeClr val="tx1"/>
                </a:solidFill>
              </a:rPr>
              <a:t>New Gold Distributors Receive TWO Free Products and FREE Shaklee Live 2014 Registration</a:t>
            </a:r>
          </a:p>
        </p:txBody>
      </p:sp>
      <p:pic>
        <p:nvPicPr>
          <p:cNvPr id="1026" name="Picture 2" descr="Y:\~180°\Images\Products\low JPG\Shaklee180SmootheeCanister_Mang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" b="25063"/>
          <a:stretch/>
        </p:blipFill>
        <p:spPr bwMode="auto">
          <a:xfrm>
            <a:off x="2867878" y="2133600"/>
            <a:ext cx="2161321" cy="2796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370" y="1944507"/>
            <a:ext cx="3361543" cy="298527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90758" y="2883020"/>
            <a:ext cx="6970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669900"/>
                </a:solidFill>
              </a:rPr>
              <a:t>+</a:t>
            </a:r>
            <a:endParaRPr lang="en-US" sz="6600" dirty="0">
              <a:solidFill>
                <a:srgbClr val="6699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06915" y="2883020"/>
            <a:ext cx="6970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rgbClr val="669900"/>
                </a:solidFill>
              </a:rPr>
              <a:t>+</a:t>
            </a:r>
            <a:endParaRPr lang="en-US" sz="6600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00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toppropertyshop.com/files/2013/04/tt16012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2667000"/>
            <a:ext cx="3810000" cy="2895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6248400" cy="1249362"/>
          </a:xfrm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en-US" sz="4000" dirty="0" smtClean="0"/>
              <a:t>Why You Must Be With Us in Long Beach …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828800"/>
            <a:ext cx="7315200" cy="4698106"/>
          </a:xfrm>
        </p:spPr>
        <p:txBody>
          <a:bodyPr>
            <a:normAutofit fontScale="92500"/>
          </a:bodyPr>
          <a:lstStyle/>
          <a:p>
            <a:pPr lvl="0"/>
            <a:r>
              <a:rPr lang="en-US" sz="3000" dirty="0" smtClean="0"/>
              <a:t>Life-changing, business-changing experience</a:t>
            </a:r>
          </a:p>
          <a:p>
            <a:pPr lvl="0"/>
            <a:r>
              <a:rPr lang="en-US" sz="3000" dirty="0" smtClean="0"/>
              <a:t>Multiple blockbuster product innovations</a:t>
            </a:r>
          </a:p>
          <a:p>
            <a:pPr lvl="0"/>
            <a:r>
              <a:rPr lang="en-US" sz="3000" dirty="0" smtClean="0"/>
              <a:t>The Shaklee Effect™ Launch</a:t>
            </a:r>
          </a:p>
          <a:p>
            <a:pPr lvl="0"/>
            <a:r>
              <a:rPr lang="en-US" sz="3000" dirty="0" smtClean="0"/>
              <a:t>Road to 100 years of innovation </a:t>
            </a:r>
          </a:p>
          <a:p>
            <a:pPr lvl="0"/>
            <a:r>
              <a:rPr lang="en-US" sz="3000" dirty="0" smtClean="0"/>
              <a:t>Shaklee Live 2014 Mobile App</a:t>
            </a:r>
          </a:p>
          <a:p>
            <a:pPr lvl="0"/>
            <a:r>
              <a:rPr lang="en-US" sz="3000" dirty="0" smtClean="0"/>
              <a:t>Outstanding speakers</a:t>
            </a:r>
          </a:p>
          <a:p>
            <a:pPr lvl="0"/>
            <a:r>
              <a:rPr lang="en-US" sz="3000" dirty="0" smtClean="0"/>
              <a:t>Success Training</a:t>
            </a:r>
          </a:p>
          <a:p>
            <a:r>
              <a:rPr lang="en-US" sz="3000" dirty="0"/>
              <a:t>Celebrate the Products, Shaklee Difference &amp; </a:t>
            </a:r>
            <a:r>
              <a:rPr lang="en-US" sz="3000" dirty="0" smtClean="0"/>
              <a:t>Opportunity			</a:t>
            </a:r>
            <a:r>
              <a:rPr lang="en-US" sz="2400" dirty="0" smtClean="0"/>
              <a:t>harper</a:t>
            </a:r>
            <a:endParaRPr lang="en-US" sz="3000" dirty="0"/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62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100 Years of Innovation – 1915-2015</a:t>
            </a:r>
            <a:endParaRPr lang="en-US" sz="18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94361"/>
            <a:ext cx="8382000" cy="4466264"/>
          </a:xfrm>
        </p:spPr>
        <p:txBody>
          <a:bodyPr/>
          <a:lstStyle/>
          <a:p>
            <a:pPr marL="233363" lvl="4" indent="-233363">
              <a:buFont typeface="Arial" pitchFamily="34" charset="0"/>
              <a:buChar char="•"/>
            </a:pPr>
            <a:endParaRPr lang="en-CA" sz="2000" dirty="0" smtClean="0"/>
          </a:p>
          <a:p>
            <a:pPr marL="455613" lvl="5" indent="0"/>
            <a:endParaRPr lang="en-CA" sz="2400" dirty="0" smtClean="0"/>
          </a:p>
          <a:p>
            <a:pPr marL="0" lvl="4" indent="0">
              <a:buNone/>
            </a:pPr>
            <a:endParaRPr lang="en-US" sz="2400" dirty="0" smtClean="0"/>
          </a:p>
          <a:p>
            <a:pPr marL="0" lvl="4" indent="0">
              <a:buNone/>
            </a:pPr>
            <a:endParaRPr lang="en-US" sz="2400" dirty="0"/>
          </a:p>
        </p:txBody>
      </p:sp>
      <p:pic>
        <p:nvPicPr>
          <p:cNvPr id="2" name="Picture 2" descr="C:\Users\ckeating\Pictures\Doc\Young Do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962" y="1688994"/>
            <a:ext cx="2451438" cy="376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keating\Desktop\Vitalized Mineral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86507"/>
            <a:ext cx="3124200" cy="490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1200" y="5791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79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44562"/>
          </a:xfrm>
          <a:solidFill>
            <a:schemeClr val="bg1">
              <a:lumMod val="9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4000" dirty="0" smtClean="0"/>
              <a:t>Roger Barnett’s 10</a:t>
            </a:r>
            <a:r>
              <a:rPr lang="en-US" sz="4000" baseline="30000" dirty="0" smtClean="0"/>
              <a:t>th</a:t>
            </a:r>
            <a:r>
              <a:rPr lang="en-US" sz="4000" dirty="0" smtClean="0"/>
              <a:t> Anniversary</a:t>
            </a:r>
            <a:endParaRPr lang="en-US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094361"/>
            <a:ext cx="8382000" cy="4466264"/>
          </a:xfrm>
        </p:spPr>
        <p:txBody>
          <a:bodyPr/>
          <a:lstStyle/>
          <a:p>
            <a:pPr marL="233363" lvl="4" indent="-233363">
              <a:buFont typeface="Arial" pitchFamily="34" charset="0"/>
              <a:buChar char="•"/>
            </a:pPr>
            <a:endParaRPr lang="en-CA" sz="2000" dirty="0" smtClean="0"/>
          </a:p>
          <a:p>
            <a:pPr marL="455613" lvl="5" indent="0"/>
            <a:endParaRPr lang="en-CA" sz="2400" dirty="0" smtClean="0"/>
          </a:p>
          <a:p>
            <a:pPr marL="0" lvl="4" indent="0">
              <a:buNone/>
            </a:pPr>
            <a:endParaRPr lang="en-US" sz="2400" dirty="0" smtClean="0"/>
          </a:p>
          <a:p>
            <a:pPr marL="0" lvl="4" indent="0">
              <a:buNone/>
            </a:pP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676401"/>
            <a:ext cx="8763000" cy="327659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181600" y="5638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63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68362"/>
          </a:xfrm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en-US" dirty="0" smtClean="0"/>
              <a:t>#1 Reason Why You Must Be With Us!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447800"/>
            <a:ext cx="6477000" cy="3124200"/>
          </a:xfrm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 marL="0" lvl="0" indent="0">
              <a:buNone/>
            </a:pPr>
            <a:endParaRPr lang="en-US" sz="2400" dirty="0" smtClean="0"/>
          </a:p>
          <a:p>
            <a:pPr marL="0" lvl="0" indent="0" algn="ctr">
              <a:buNone/>
            </a:pPr>
            <a:r>
              <a:rPr lang="en-US" sz="3200" dirty="0" smtClean="0"/>
              <a:t>Attendance at Shaklee Live = </a:t>
            </a:r>
          </a:p>
          <a:p>
            <a:pPr marL="0" lvl="0" indent="0" algn="ctr">
              <a:buNone/>
            </a:pPr>
            <a:r>
              <a:rPr lang="en-US" sz="3200" dirty="0" smtClean="0"/>
              <a:t>Growth for Your Business</a:t>
            </a:r>
          </a:p>
          <a:p>
            <a:pPr marL="0" lvl="0" indent="0" algn="ctr">
              <a:buNone/>
            </a:pPr>
            <a:endParaRPr lang="en-US" sz="1600" dirty="0" smtClean="0"/>
          </a:p>
          <a:p>
            <a:pPr marL="0" lvl="0" indent="0" algn="ctr">
              <a:buNone/>
            </a:pPr>
            <a:r>
              <a:rPr lang="en-US" sz="3200" dirty="0" smtClean="0"/>
              <a:t>4 times more likely to increase in rank                                </a:t>
            </a:r>
            <a:r>
              <a:rPr lang="en-US" sz="2600" dirty="0" smtClean="0"/>
              <a:t>harper</a:t>
            </a:r>
          </a:p>
          <a:p>
            <a:endParaRPr lang="en-US" sz="3200" dirty="0"/>
          </a:p>
        </p:txBody>
      </p:sp>
      <p:pic>
        <p:nvPicPr>
          <p:cNvPr id="14338" name="Picture 2" descr="http://www.crtp.co/wp-content/uploads/2013/10/Business-Grow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799" y="4677198"/>
            <a:ext cx="6600825" cy="21808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071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cinevidia.com/images/stories/long%20beach%20ca%20home%20theater%20de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28600"/>
            <a:ext cx="9144000" cy="2962276"/>
          </a:xfrm>
          <a:prstGeom prst="rect">
            <a:avLst/>
          </a:prstGeom>
          <a:noFill/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1371600" y="0"/>
            <a:ext cx="5410200" cy="121920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en-US" altLang="en-US" sz="3200" dirty="0" smtClean="0">
                <a:ea typeface="ＭＳ Ｐゴシック" pitchFamily="34" charset="-128"/>
              </a:rPr>
              <a:t>Shaklee Live 2014</a:t>
            </a:r>
            <a:br>
              <a:rPr lang="en-US" altLang="en-US" sz="3200" dirty="0" smtClean="0">
                <a:ea typeface="ＭＳ Ｐゴシック" pitchFamily="34" charset="-128"/>
              </a:rPr>
            </a:br>
            <a:r>
              <a:rPr lang="en-US" altLang="en-US" sz="3200" dirty="0" smtClean="0">
                <a:ea typeface="ＭＳ Ｐゴシック" pitchFamily="34" charset="-128"/>
              </a:rPr>
              <a:t>Long Beach Convention Center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>
          <a:xfrm>
            <a:off x="838200" y="2743200"/>
            <a:ext cx="7315200" cy="3886200"/>
          </a:xfrm>
          <a:solidFill>
            <a:schemeClr val="bg1"/>
          </a:solidFill>
        </p:spPr>
        <p:txBody>
          <a:bodyPr>
            <a:normAutofit fontScale="92500"/>
          </a:bodyPr>
          <a:lstStyle/>
          <a:p>
            <a:r>
              <a:rPr lang="en-US" altLang="en-US" sz="2400" dirty="0" smtClean="0">
                <a:ea typeface="ＭＳ Ｐゴシック" pitchFamily="34" charset="-128"/>
              </a:rPr>
              <a:t>One of North America’s premier convention facilities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2400" dirty="0" smtClean="0">
                <a:ea typeface="ＭＳ Ｐゴシック" pitchFamily="34" charset="-128"/>
              </a:rPr>
              <a:t> On the waterfront in the heart of downtown Long Beach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2400" dirty="0">
                <a:ea typeface="ＭＳ Ｐゴシック" pitchFamily="34" charset="-128"/>
              </a:rPr>
              <a:t> </a:t>
            </a:r>
            <a:r>
              <a:rPr lang="en-US" altLang="en-US" sz="2400" dirty="0" smtClean="0">
                <a:ea typeface="ＭＳ Ｐゴシック" pitchFamily="34" charset="-128"/>
              </a:rPr>
              <a:t>Walking distance from first-class accommodations (5,000 rooms)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2400" dirty="0" smtClean="0">
                <a:ea typeface="ＭＳ Ｐゴシック" pitchFamily="34" charset="-128"/>
              </a:rPr>
              <a:t> Shopping, dining, sightseeing along picturesque bays and 5-1/2 miles of sandy beach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2400" dirty="0">
                <a:ea typeface="ＭＳ Ｐゴシック" pitchFamily="34" charset="-128"/>
              </a:rPr>
              <a:t> </a:t>
            </a:r>
            <a:r>
              <a:rPr lang="en-US" altLang="en-US" sz="2400" dirty="0" smtClean="0">
                <a:ea typeface="ＭＳ Ｐゴシック" pitchFamily="34" charset="-128"/>
              </a:rPr>
              <a:t>Pedestrian promenade links hotels, shops, restaurants and attractions				harper</a:t>
            </a: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endParaRPr lang="en-US" alt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03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C:\Users\Barb\Pictures\summer-clip-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838200"/>
            <a:ext cx="5029200" cy="2971800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534400" cy="312420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en-US" sz="2400" dirty="0" smtClean="0"/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Summer is the time for…</a:t>
            </a:r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	-- growth</a:t>
            </a:r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	-- fun</a:t>
            </a:r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	-- preparing for a great Shaklee year </a:t>
            </a:r>
          </a:p>
          <a:p>
            <a:pPr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And knowing there is </a:t>
            </a:r>
            <a:r>
              <a:rPr lang="en-US" sz="2400" b="1" dirty="0" smtClean="0">
                <a:solidFill>
                  <a:srgbClr val="C00000"/>
                </a:solidFill>
              </a:rPr>
              <a:t>plenty of time</a:t>
            </a:r>
            <a:r>
              <a:rPr lang="en-US" sz="2400" dirty="0" smtClean="0">
                <a:solidFill>
                  <a:srgbClr val="C00000"/>
                </a:solidFill>
              </a:rPr>
              <a:t> for all of that ….            </a:t>
            </a:r>
            <a:r>
              <a:rPr lang="en-US" sz="2400" dirty="0" err="1" smtClean="0">
                <a:solidFill>
                  <a:srgbClr val="C00000"/>
                </a:solidFill>
              </a:rPr>
              <a:t>lisa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endParaRPr lang="en-US" sz="24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72200" cy="1173162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Shaklee Summer School </a:t>
            </a:r>
            <a:br>
              <a:rPr lang="en-US" sz="3200" dirty="0" smtClean="0">
                <a:solidFill>
                  <a:srgbClr val="C00000"/>
                </a:solidFill>
              </a:rPr>
            </a:br>
            <a:r>
              <a:rPr lang="en-US" sz="3200" dirty="0" smtClean="0">
                <a:solidFill>
                  <a:srgbClr val="C00000"/>
                </a:solidFill>
              </a:rPr>
              <a:t>8 Weeks to Director -Objectives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0" y="4800600"/>
            <a:ext cx="4572000" cy="64633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  All it takes is a PLAN.</a:t>
            </a:r>
            <a:endParaRPr lang="en-US" sz="36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7700" y="5562600"/>
            <a:ext cx="784860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Our objective – to help everyone attending to reach rank of Director and 2000 PV over the next 8 weeks 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01627" y="274637"/>
            <a:ext cx="8613775" cy="685800"/>
          </a:xfrm>
        </p:spPr>
        <p:txBody>
          <a:bodyPr>
            <a:normAutofit fontScale="90000"/>
          </a:bodyPr>
          <a:lstStyle/>
          <a:p>
            <a:r>
              <a:rPr lang="en-US" altLang="en-US" smtClean="0">
                <a:ea typeface="ＭＳ Ｐゴシック" pitchFamily="34" charset="-128"/>
              </a:rPr>
              <a:t>Shaklee Global Conference 2013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219201"/>
            <a:ext cx="8686800" cy="4419599"/>
          </a:xfrm>
        </p:spPr>
        <p:txBody>
          <a:bodyPr/>
          <a:lstStyle/>
          <a:p>
            <a:r>
              <a:rPr lang="en-US" altLang="en-US" b="1" dirty="0" smtClean="0">
                <a:ea typeface="ＭＳ Ｐゴシック" pitchFamily="34" charset="-128"/>
              </a:rPr>
              <a:t/>
            </a:r>
            <a:br>
              <a:rPr lang="en-US" altLang="en-US" b="1" dirty="0" smtClean="0">
                <a:ea typeface="ＭＳ Ｐゴシック" pitchFamily="34" charset="-128"/>
              </a:rPr>
            </a:br>
            <a:endParaRPr lang="en-US" altLang="en-US" dirty="0" smtClean="0">
              <a:ea typeface="ＭＳ Ｐゴシック" pitchFamily="34" charset="-128"/>
            </a:endParaRPr>
          </a:p>
          <a:p>
            <a:endParaRPr lang="en-US" altLang="en-US" dirty="0" smtClean="0">
              <a:ea typeface="ＭＳ Ｐゴシック" pitchFamily="34" charset="-128"/>
            </a:endParaRP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endParaRPr lang="en-US" altLang="en-US" dirty="0" smtClean="0">
              <a:ea typeface="ＭＳ Ｐゴシック" pitchFamily="34" charset="-128"/>
            </a:endParaRPr>
          </a:p>
        </p:txBody>
      </p:sp>
      <p:pic>
        <p:nvPicPr>
          <p:cNvPr id="4" name="Picture 2" descr="http://events.shaklee.com/wp-content/uploads/2013/07/Credit-Destinations-Magazine-ConventionCenter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754" y="-169120"/>
            <a:ext cx="9378170" cy="702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2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01627" y="274637"/>
            <a:ext cx="8613775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>
                <a:ea typeface="ＭＳ Ｐゴシック" pitchFamily="34" charset="-128"/>
              </a:rPr>
              <a:t>Shaklee Live 2014 - Hotels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>
          <a:xfrm>
            <a:off x="876300" y="1066800"/>
            <a:ext cx="7505700" cy="5410200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altLang="en-US" sz="3200" dirty="0" smtClean="0">
                <a:ea typeface="ＭＳ Ｐゴシック" pitchFamily="34" charset="-128"/>
              </a:rPr>
              <a:t>Shaklee Live Room Blocks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dirty="0" smtClean="0">
                <a:ea typeface="ＭＳ Ｐゴシック" pitchFamily="34" charset="-128"/>
              </a:rPr>
              <a:t> </a:t>
            </a:r>
            <a:r>
              <a:rPr lang="en-US" altLang="en-US" sz="3000" dirty="0" smtClean="0">
                <a:ea typeface="ＭＳ Ｐゴシック" pitchFamily="34" charset="-128"/>
              </a:rPr>
              <a:t>Hyatt Regency Long Beach (MAB/FMLT Location) – </a:t>
            </a:r>
            <a:r>
              <a:rPr lang="en-US" altLang="en-US" sz="3000" dirty="0" smtClean="0">
                <a:solidFill>
                  <a:srgbClr val="FF0000"/>
                </a:solidFill>
                <a:ea typeface="ＭＳ Ｐゴシック" pitchFamily="34" charset="-128"/>
              </a:rPr>
              <a:t>Currently Sold Out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3000" dirty="0" smtClean="0">
                <a:ea typeface="ＭＳ Ｐゴシック" pitchFamily="34" charset="-128"/>
              </a:rPr>
              <a:t>Courtyard Long Beach Downtown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3000" dirty="0" smtClean="0">
                <a:ea typeface="ＭＳ Ｐゴシック" pitchFamily="34" charset="-128"/>
              </a:rPr>
              <a:t>Hilton Long Beach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3000" dirty="0" smtClean="0">
                <a:ea typeface="ＭＳ Ｐゴシック" pitchFamily="34" charset="-128"/>
              </a:rPr>
              <a:t>Renaissance Long Beach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en-US" sz="3000" dirty="0" smtClean="0">
                <a:ea typeface="ＭＳ Ｐゴシック" pitchFamily="34" charset="-128"/>
              </a:rPr>
              <a:t>Westin Long Beach</a:t>
            </a:r>
          </a:p>
          <a:p>
            <a:pPr>
              <a:spcAft>
                <a:spcPts val="1200"/>
              </a:spcAft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r>
              <a:rPr lang="en-US" altLang="en-US" dirty="0" smtClean="0">
                <a:ea typeface="ＭＳ Ｐゴシック" pitchFamily="34" charset="-128"/>
              </a:rPr>
              <a:t>Details at:</a:t>
            </a:r>
          </a:p>
          <a:p>
            <a:pPr>
              <a:spcAft>
                <a:spcPts val="1200"/>
              </a:spcAft>
            </a:pPr>
            <a:r>
              <a:rPr lang="en-US" altLang="en-US" sz="3600" dirty="0" smtClean="0">
                <a:ea typeface="ＭＳ Ｐゴシック" pitchFamily="34" charset="-128"/>
              </a:rPr>
              <a:t>Events.shaklee.com/shakleelive2014   </a:t>
            </a:r>
            <a:r>
              <a:rPr lang="en-US" altLang="en-US" sz="3600" dirty="0" err="1" smtClean="0">
                <a:ea typeface="ＭＳ Ｐゴシック" pitchFamily="34" charset="-128"/>
              </a:rPr>
              <a:t>lisa</a:t>
            </a:r>
            <a:endParaRPr lang="en-US" altLang="en-US" sz="3600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spcAft>
                <a:spcPts val="1200"/>
              </a:spcAft>
            </a:pPr>
            <a:endParaRPr lang="en-US" altLang="en-US" dirty="0" smtClean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067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685800" y="274636"/>
            <a:ext cx="7848600" cy="1401763"/>
          </a:xfrm>
          <a:ln>
            <a:solidFill>
              <a:schemeClr val="accent4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dirty="0"/>
              <a:t>Future Leaders </a:t>
            </a:r>
            <a:r>
              <a:rPr lang="en-US" dirty="0" smtClean="0"/>
              <a:t>Event—</a:t>
            </a:r>
            <a:br>
              <a:rPr lang="en-US" dirty="0" smtClean="0"/>
            </a:br>
            <a:r>
              <a:rPr lang="en-US" sz="3200" dirty="0" smtClean="0"/>
              <a:t>Must be Under 40 to Attend </a:t>
            </a:r>
            <a:endParaRPr lang="en-US" altLang="en-US" dirty="0" smtClean="0">
              <a:ea typeface="ＭＳ Ｐゴシック" pitchFamily="34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133600"/>
            <a:ext cx="8763000" cy="4419599"/>
          </a:xfrm>
        </p:spPr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en-US" sz="2400" b="1" dirty="0" smtClean="0"/>
              <a:t>Long Beach Performing Arts Center</a:t>
            </a:r>
            <a:br>
              <a:rPr lang="en-US" sz="2400" b="1" dirty="0" smtClean="0"/>
            </a:br>
            <a:r>
              <a:rPr lang="en-US" sz="2400" b="1" dirty="0" smtClean="0"/>
              <a:t>Thursday, August 14 – 8:30 – 11 pm          harper</a:t>
            </a:r>
          </a:p>
          <a:p>
            <a:pPr>
              <a:defRPr/>
            </a:pPr>
            <a:endParaRPr lang="en-US" b="1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  <a:p>
            <a:pPr>
              <a:buFont typeface="Arial" charset="0"/>
              <a:buChar char="•"/>
              <a:defRPr/>
            </a:pPr>
            <a:endParaRPr lang="en-US" dirty="0"/>
          </a:p>
          <a:p>
            <a:pPr>
              <a:buFont typeface="Arial" charset="0"/>
              <a:buNone/>
              <a:defRPr/>
            </a:pP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200400"/>
            <a:ext cx="3277901" cy="327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cdn1.bizbash.com/content/resource/ResourceImage/big/credit-long-beach-convention-and-visitors-bureau-terrace-lobby-and-plaza-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124200"/>
            <a:ext cx="3683109" cy="327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407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838200" y="274637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>
                <a:ea typeface="ＭＳ Ｐゴシック" pitchFamily="34" charset="-128"/>
              </a:rPr>
              <a:t>Recognition Gala &amp; Entertainment</a:t>
            </a:r>
          </a:p>
        </p:txBody>
      </p:sp>
      <p:sp>
        <p:nvSpPr>
          <p:cNvPr id="24579" name="Text Placeholder 2"/>
          <p:cNvSpPr>
            <a:spLocks noGrp="1"/>
          </p:cNvSpPr>
          <p:nvPr>
            <p:ph type="body" idx="1"/>
          </p:nvPr>
        </p:nvSpPr>
        <p:spPr>
          <a:xfrm>
            <a:off x="228600" y="990601"/>
            <a:ext cx="8763000" cy="4648200"/>
          </a:xfrm>
        </p:spPr>
        <p:txBody>
          <a:bodyPr/>
          <a:lstStyle/>
          <a:p>
            <a:pPr algn="ctr"/>
            <a:r>
              <a:rPr lang="en-US" altLang="en-US" sz="2800" b="1" dirty="0" smtClean="0">
                <a:ea typeface="ＭＳ Ｐゴシック" pitchFamily="34" charset="-128"/>
              </a:rPr>
              <a:t>Jewel</a:t>
            </a:r>
            <a:br>
              <a:rPr lang="en-US" altLang="en-US" sz="2800" b="1" dirty="0" smtClean="0">
                <a:ea typeface="ＭＳ Ｐゴシック" pitchFamily="34" charset="-128"/>
              </a:rPr>
            </a:br>
            <a:r>
              <a:rPr lang="en-US" altLang="en-US" sz="2800" b="1" dirty="0" smtClean="0">
                <a:ea typeface="ＭＳ Ｐゴシック" pitchFamily="34" charset="-128"/>
              </a:rPr>
              <a:t>Saturday - Arena – 8-10 pm      </a:t>
            </a:r>
            <a:r>
              <a:rPr lang="en-US" altLang="en-US" sz="2800" dirty="0" smtClean="0">
                <a:ea typeface="ＭＳ Ｐゴシック" pitchFamily="34" charset="-128"/>
              </a:rPr>
              <a:t>harper       </a:t>
            </a:r>
            <a:r>
              <a:rPr lang="en-US" altLang="en-US" sz="2800" b="1" dirty="0" smtClean="0">
                <a:ea typeface="ＭＳ Ｐゴシック" pitchFamily="34" charset="-128"/>
              </a:rPr>
              <a:t>  </a:t>
            </a: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r>
              <a:rPr lang="en-US" altLang="en-US" dirty="0" smtClean="0">
                <a:ea typeface="ＭＳ Ｐゴシック" pitchFamily="34" charset="-128"/>
              </a:rPr>
              <a:t>    </a:t>
            </a: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pPr>
              <a:buFont typeface="Arial" pitchFamily="34" charset="0"/>
              <a:buChar char="•"/>
            </a:pPr>
            <a:endParaRPr lang="en-US" altLang="en-US" dirty="0" smtClean="0">
              <a:ea typeface="ＭＳ Ｐゴシック" pitchFamily="34" charset="-128"/>
            </a:endParaRPr>
          </a:p>
          <a:p>
            <a:endParaRPr lang="en-US" altLang="en-US" dirty="0" smtClean="0">
              <a:ea typeface="ＭＳ Ｐゴシック" pitchFamily="34" charset="-128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797" y="2635824"/>
            <a:ext cx="3327559" cy="35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866" y="2536843"/>
            <a:ext cx="3648469" cy="364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0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09600" y="381000"/>
            <a:ext cx="2895600" cy="160020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Action Steps Session 1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2209800"/>
            <a:ext cx="8686800" cy="4419600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Invite guests to listen to today’s session on the benefits of a home business and ask whom they may know who may want to join the summer training webinars. ( bobsfiles.net under Summer School 2014 )</a:t>
            </a:r>
          </a:p>
          <a:p>
            <a:r>
              <a:rPr lang="en-US" sz="2400" dirty="0" smtClean="0"/>
              <a:t>Register for Long Beach … invite at least one other to join you. This will be a very special event.</a:t>
            </a:r>
          </a:p>
          <a:p>
            <a:r>
              <a:rPr lang="en-US" sz="2400" dirty="0" smtClean="0"/>
              <a:t>Begin to identify what a Shaklee business can mean for your life. .. You will want to share that as you invite customers and business partners to join you. </a:t>
            </a:r>
          </a:p>
          <a:p>
            <a:pPr>
              <a:buNone/>
            </a:pPr>
            <a:endParaRPr lang="en-US" sz="1000" dirty="0" smtClean="0"/>
          </a:p>
          <a:p>
            <a:pPr algn="ctr">
              <a:buNone/>
            </a:pPr>
            <a:r>
              <a:rPr lang="en-US" sz="2400" dirty="0" smtClean="0"/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People don’t buy what you sell … They buy WHY you sell it … They don’t buy what you do … They buy WHY you do it.                   </a:t>
            </a:r>
            <a:r>
              <a:rPr lang="en-US" sz="2800" dirty="0" err="1" smtClean="0">
                <a:solidFill>
                  <a:srgbClr val="FF0000"/>
                </a:solidFill>
              </a:rPr>
              <a:t>lisa</a:t>
            </a:r>
            <a:endParaRPr lang="en-US" sz="2800" dirty="0" smtClean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  <p:pic>
        <p:nvPicPr>
          <p:cNvPr id="32770" name="Picture 2" descr="http://www.amnesty-volunteer.org/clipart/blacknwhite/GIFS/JOINU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0" y="228600"/>
            <a:ext cx="4876800" cy="1933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04800"/>
            <a:ext cx="5105400" cy="2362200"/>
          </a:xfrm>
          <a:ln>
            <a:solidFill>
              <a:schemeClr val="accent6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l"/>
            <a:r>
              <a:rPr lang="en-US" sz="3200" dirty="0" smtClean="0"/>
              <a:t>Ryan Guerra</a:t>
            </a:r>
            <a:br>
              <a:rPr lang="en-US" sz="3200" dirty="0" smtClean="0"/>
            </a:br>
            <a:r>
              <a:rPr lang="en-US" sz="2200" dirty="0" smtClean="0"/>
              <a:t> Investment Advisor, Executive Coordinator, Worship Pastor, Shaklee car monthly bonus, 5 power bonuses in 2014 alone, double qualified for Playa del Carmen, Mexican Riviera Dream Trip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3733800" cy="1143000"/>
          </a:xfrm>
        </p:spPr>
        <p:txBody>
          <a:bodyPr>
            <a:normAutofit/>
          </a:bodyPr>
          <a:lstStyle/>
          <a:p>
            <a:pPr algn="l"/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1000" y="4800600"/>
            <a:ext cx="83820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Shaklee is one of the best opportunities we’ve </a:t>
            </a:r>
            <a:r>
              <a:rPr lang="en-US" sz="2400" i="1" dirty="0"/>
              <a:t>found to embrace </a:t>
            </a:r>
            <a:r>
              <a:rPr lang="en-US" sz="2400" i="1" dirty="0" smtClean="0"/>
              <a:t>our family’s passion for </a:t>
            </a:r>
            <a:r>
              <a:rPr lang="en-US" sz="2400" i="1" dirty="0"/>
              <a:t>health, wellness and </a:t>
            </a:r>
            <a:r>
              <a:rPr lang="en-US" sz="2400" i="1" dirty="0" smtClean="0"/>
              <a:t>fitness. To do something we love AND for it to assist in reaching financial goals is an incredible blessing.</a:t>
            </a:r>
            <a:endParaRPr lang="en-US" sz="2400" i="1" dirty="0"/>
          </a:p>
          <a:p>
            <a:endParaRPr lang="en-US" dirty="0"/>
          </a:p>
        </p:txBody>
      </p:sp>
      <p:pic>
        <p:nvPicPr>
          <p:cNvPr id="5" name="Picture 4" descr="LinkedInHeads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228600"/>
            <a:ext cx="2438400" cy="2438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7700" y="2743200"/>
            <a:ext cx="7848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 Recommends finding additional income $300 to $500/mo 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Home business works well when there is limited time .. Can be very efficient .. Harper makes more part-time in Shaklee than working full-time before kids.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/>
              <a:t>  Tax deductions 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3505200" cy="1143000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Special Appeal of a        Shaklee Business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6934200" cy="3840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Shaklee’s reputation – impeccable</a:t>
            </a:r>
          </a:p>
          <a:p>
            <a:r>
              <a:rPr lang="en-US" sz="2400" dirty="0" smtClean="0"/>
              <a:t>60 year history of Research and Development, quality assurance and commitment to science.</a:t>
            </a:r>
          </a:p>
          <a:p>
            <a:r>
              <a:rPr lang="en-US" sz="2400" dirty="0" smtClean="0"/>
              <a:t>Broad range of relevant products – represent the Gold Standard in health, wellness, prevention – sorely needed today</a:t>
            </a:r>
          </a:p>
          <a:p>
            <a:r>
              <a:rPr lang="en-US" sz="2400" dirty="0" smtClean="0"/>
              <a:t>Products are consumable</a:t>
            </a:r>
          </a:p>
          <a:p>
            <a:r>
              <a:rPr lang="en-US" sz="2400" dirty="0" smtClean="0"/>
              <a:t>Strong legacy .. Liked the stability</a:t>
            </a:r>
          </a:p>
          <a:p>
            <a:endParaRPr lang="en-US" sz="2400" dirty="0"/>
          </a:p>
        </p:txBody>
      </p:sp>
      <p:pic>
        <p:nvPicPr>
          <p:cNvPr id="4" name="Picture 3" descr="LinkedInHeadsho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228600"/>
            <a:ext cx="243840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800600" cy="1143000"/>
          </a:xfrm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3600" dirty="0" smtClean="0"/>
              <a:t>The Financial Challenges for Young Families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026921"/>
            <a:ext cx="8229600" cy="432816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Credit Card Debt &amp; Poor Savings</a:t>
            </a:r>
          </a:p>
          <a:p>
            <a:pPr lvl="1"/>
            <a:r>
              <a:rPr lang="en-US" sz="2400" dirty="0" smtClean="0"/>
              <a:t>Average CC debt over $15,000</a:t>
            </a:r>
          </a:p>
          <a:p>
            <a:pPr lvl="1"/>
            <a:r>
              <a:rPr lang="en-US" sz="2400" dirty="0" smtClean="0"/>
              <a:t>Making only minimum payments is a huge cost</a:t>
            </a:r>
          </a:p>
          <a:p>
            <a:r>
              <a:rPr lang="en-US" sz="2800" dirty="0" smtClean="0"/>
              <a:t>Cost of College</a:t>
            </a:r>
          </a:p>
          <a:p>
            <a:pPr lvl="1"/>
            <a:r>
              <a:rPr lang="en-US" sz="2400" dirty="0" smtClean="0"/>
              <a:t>Average student debt for 2013 grads is $35,000</a:t>
            </a:r>
          </a:p>
          <a:p>
            <a:r>
              <a:rPr lang="en-US" sz="2800" dirty="0" smtClean="0"/>
              <a:t>Money for Retirement Savings</a:t>
            </a:r>
          </a:p>
          <a:p>
            <a:r>
              <a:rPr lang="en-US" sz="2800" dirty="0" smtClean="0"/>
              <a:t>Rising Cost of Living</a:t>
            </a:r>
          </a:p>
          <a:p>
            <a:r>
              <a:rPr lang="en-US" sz="2800" dirty="0" smtClean="0"/>
              <a:t>Unexpected Losses</a:t>
            </a:r>
          </a:p>
          <a:p>
            <a:r>
              <a:rPr lang="en-US" sz="2800" dirty="0" smtClean="0"/>
              <a:t>Emergency Fund</a:t>
            </a:r>
            <a:endParaRPr lang="en-US" sz="2800" dirty="0"/>
          </a:p>
        </p:txBody>
      </p:sp>
      <p:pic>
        <p:nvPicPr>
          <p:cNvPr id="18436" name="Picture 4" descr="http://toptenpk.com/wp-content/uploads/2013/01/Switching-From-Credit-Card-To-Debit-C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2955513" cy="1676400"/>
          </a:xfrm>
          <a:prstGeom prst="rect">
            <a:avLst/>
          </a:prstGeom>
          <a:noFill/>
        </p:spPr>
      </p:pic>
      <p:pic>
        <p:nvPicPr>
          <p:cNvPr id="6" name="Picture 2" descr="http://www.clearpointcreditcounselingsolutions.org/wp-content/uploads/how-to-pay-off-credit-card-deb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267200"/>
            <a:ext cx="3441325" cy="22883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119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oney Matters_Page_11.jpg"/>
          <p:cNvPicPr>
            <a:picLocks noChangeAspect="1"/>
          </p:cNvPicPr>
          <p:nvPr/>
        </p:nvPicPr>
        <p:blipFill>
          <a:blip r:embed="rId2" cstate="print"/>
          <a:srcRect r="3364"/>
          <a:stretch>
            <a:fillRect/>
          </a:stretch>
        </p:blipFill>
        <p:spPr>
          <a:xfrm>
            <a:off x="0" y="2057400"/>
            <a:ext cx="4800600" cy="4038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48200" cy="944562"/>
          </a:xfrm>
          <a:ln w="2857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Debt Management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" name="Picture 3" descr="Money Matters_Page_11 2.jpg"/>
          <p:cNvPicPr>
            <a:picLocks noChangeAspect="1"/>
          </p:cNvPicPr>
          <p:nvPr/>
        </p:nvPicPr>
        <p:blipFill>
          <a:blip r:embed="rId3" cstate="print"/>
          <a:srcRect t="3225" b="3237"/>
          <a:stretch>
            <a:fillRect/>
          </a:stretch>
        </p:blipFill>
        <p:spPr>
          <a:xfrm>
            <a:off x="4343400" y="2057400"/>
            <a:ext cx="4800600" cy="4038600"/>
          </a:xfrm>
          <a:prstGeom prst="rect">
            <a:avLst/>
          </a:prstGeom>
        </p:spPr>
      </p:pic>
      <p:pic>
        <p:nvPicPr>
          <p:cNvPr id="13314" name="Picture 2" descr="https://encrypted-tbn2.gstatic.com/images?q=tbn:ANd9GcT0BFCNKqd3VDp5uS2RNVOu-Ev_GarsjYQxNNWXopohsf9ft-5pC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29400" y="228600"/>
            <a:ext cx="2257425" cy="15971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2362200"/>
            <a:ext cx="25146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Beginning Balance</a:t>
            </a:r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3013501"/>
            <a:ext cx="25908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Credit Card Interest Rate</a:t>
            </a:r>
            <a:endParaRPr 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28600" y="3962400"/>
            <a:ext cx="25146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Monthly Payment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4495800"/>
            <a:ext cx="25908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Time to Pay Off Credit Card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5334000"/>
            <a:ext cx="25908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Total Interest Paid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Pay off Credit and Consumer Debt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Re-finance Your Mortgage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95600" y="2438400"/>
            <a:ext cx="12192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$4500</a:t>
            </a:r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971800" y="2967335"/>
            <a:ext cx="9906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18%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71800" y="3429000"/>
            <a:ext cx="1600200" cy="107721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hlinkClick r:id="rId5"/>
              </a:rPr>
              <a:t>112.50 </a:t>
            </a:r>
            <a:r>
              <a:rPr lang="en-US" sz="2000" b="1" dirty="0" smtClean="0">
                <a:hlinkClick r:id="rId5"/>
              </a:rPr>
              <a:t>@2.5%</a:t>
            </a:r>
            <a:r>
              <a:rPr lang="en-US" sz="2000" b="1" dirty="0" smtClean="0"/>
              <a:t> mo payment</a:t>
            </a:r>
            <a:endParaRPr lang="en-US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514600" y="4572000"/>
            <a:ext cx="2057400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25 yrs 3mos</a:t>
            </a:r>
            <a:endParaRPr 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895600" y="5257800"/>
            <a:ext cx="1676400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$6365.62</a:t>
            </a:r>
            <a:endParaRPr lang="en-US" sz="28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572000" y="2362200"/>
            <a:ext cx="25908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Beginning balance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0" y="3048000"/>
            <a:ext cx="25908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Credit card interest rate</a:t>
            </a:r>
            <a:endParaRPr 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572000" y="3886200"/>
            <a:ext cx="25146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Monthly payment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4572000" y="4343400"/>
            <a:ext cx="2590800" cy="83099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Time to pay off credit card</a:t>
            </a:r>
            <a:endParaRPr 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0" y="5181600"/>
            <a:ext cx="259080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Total interest paid</a:t>
            </a:r>
            <a:endParaRPr 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239000" y="2362200"/>
            <a:ext cx="13716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$4500</a:t>
            </a:r>
            <a:endParaRPr lang="en-US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315200" y="3048001"/>
            <a:ext cx="9144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18%</a:t>
            </a:r>
            <a:endParaRPr lang="en-US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7162800" y="3733800"/>
            <a:ext cx="121920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$145</a:t>
            </a:r>
            <a:endParaRPr lang="en-US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239000" y="4495800"/>
            <a:ext cx="1905000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3 yrs 7 </a:t>
            </a:r>
            <a:r>
              <a:rPr lang="en-US" sz="2800" b="1" dirty="0" err="1" smtClean="0"/>
              <a:t>mos</a:t>
            </a:r>
            <a:endParaRPr lang="en-US" sz="2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239000" y="5181600"/>
            <a:ext cx="1905000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$1601.12</a:t>
            </a:r>
            <a:endParaRPr 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ofthehearth.com/wp-content/uploads/2013/10/Emergency-Fund-Basic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304800"/>
            <a:ext cx="3586053" cy="3429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9200"/>
            <a:ext cx="3886200" cy="1143000"/>
          </a:xfrm>
          <a:ln w="28575">
            <a:solidFill>
              <a:srgbClr val="C00000"/>
            </a:solidFill>
          </a:ln>
        </p:spPr>
        <p:txBody>
          <a:bodyPr>
            <a:normAutofit/>
          </a:bodyPr>
          <a:lstStyle/>
          <a:p>
            <a:r>
              <a:rPr lang="en-US" sz="3600" dirty="0" smtClean="0"/>
              <a:t>Emergency Fund: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3078163"/>
          </a:xfrm>
        </p:spPr>
        <p:txBody>
          <a:bodyPr/>
          <a:lstStyle/>
          <a:p>
            <a:r>
              <a:rPr lang="en-US" sz="2800" dirty="0" smtClean="0"/>
              <a:t>Three to Six months of your expenses</a:t>
            </a:r>
          </a:p>
          <a:p>
            <a:r>
              <a:rPr lang="en-US" sz="2800" dirty="0" smtClean="0"/>
              <a:t>Emergency Fund is not only for loss of income</a:t>
            </a:r>
            <a:r>
              <a:rPr lang="en-US" dirty="0" smtClean="0"/>
              <a:t>:</a:t>
            </a:r>
          </a:p>
          <a:p>
            <a:pPr lvl="1"/>
            <a:r>
              <a:rPr lang="en-US" sz="2400" dirty="0" smtClean="0"/>
              <a:t>Major Vehicle &amp; Home Repairs</a:t>
            </a:r>
          </a:p>
          <a:p>
            <a:pPr lvl="1"/>
            <a:r>
              <a:rPr lang="en-US" sz="2400" dirty="0" smtClean="0"/>
              <a:t>Major Appliance Repairs or Replacements</a:t>
            </a:r>
          </a:p>
          <a:p>
            <a:pPr lvl="1"/>
            <a:r>
              <a:rPr lang="en-US" sz="2400" dirty="0" smtClean="0"/>
              <a:t>Serious Illness or Medical Emergency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2209800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 smtClean="0"/>
              <a:t>   For Harper &amp; Ryan Guerra &amp; Many Others</a:t>
            </a:r>
            <a:r>
              <a:rPr lang="en-US" sz="4000" dirty="0" smtClean="0"/>
              <a:t>…  </a:t>
            </a:r>
            <a:r>
              <a:rPr lang="en-US" sz="3600" dirty="0" smtClean="0"/>
              <a:t>Shaklee</a:t>
            </a:r>
            <a:r>
              <a:rPr lang="en-US" sz="4000" dirty="0" smtClean="0"/>
              <a:t> </a:t>
            </a:r>
            <a:r>
              <a:rPr lang="en-US" sz="3100" dirty="0" smtClean="0"/>
              <a:t>provides</a:t>
            </a:r>
            <a:r>
              <a:rPr lang="en-US" sz="4000" dirty="0" smtClean="0"/>
              <a:t> </a:t>
            </a:r>
            <a:r>
              <a:rPr lang="en-US" sz="3200" dirty="0" smtClean="0"/>
              <a:t>additional  streams of income and         the resources needed to reach financial goals.</a:t>
            </a:r>
            <a:br>
              <a:rPr lang="en-US" sz="3200" dirty="0" smtClean="0"/>
            </a:br>
            <a:endParaRPr lang="en-US" sz="3200" dirty="0"/>
          </a:p>
        </p:txBody>
      </p:sp>
      <p:pic>
        <p:nvPicPr>
          <p:cNvPr id="4" name="Content Placeholder 3" descr="GuerraFallPics002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33600" y="2076979"/>
            <a:ext cx="4114800" cy="2704041"/>
          </a:xfrm>
        </p:spPr>
      </p:pic>
      <p:sp>
        <p:nvSpPr>
          <p:cNvPr id="3" name="TextBox 2"/>
          <p:cNvSpPr txBox="1"/>
          <p:nvPr/>
        </p:nvSpPr>
        <p:spPr>
          <a:xfrm>
            <a:off x="1447800" y="5029200"/>
            <a:ext cx="5867400" cy="1569660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B050"/>
                </a:solidFill>
              </a:rPr>
              <a:t> Cash Car Allowance @ $325</a:t>
            </a:r>
          </a:p>
          <a:p>
            <a:r>
              <a:rPr lang="en-US" sz="3200" b="1" dirty="0" smtClean="0">
                <a:solidFill>
                  <a:srgbClr val="00B050"/>
                </a:solidFill>
              </a:rPr>
              <a:t> Monthly Income @ $3500</a:t>
            </a:r>
          </a:p>
          <a:p>
            <a:r>
              <a:rPr lang="en-US" sz="3200" b="1" dirty="0" smtClean="0">
                <a:solidFill>
                  <a:srgbClr val="00B050"/>
                </a:solidFill>
              </a:rPr>
              <a:t> Incentive Trips for Entire Family </a:t>
            </a:r>
            <a:endParaRPr lang="en-US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85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851</TotalTime>
  <Words>1255</Words>
  <Application>Microsoft Office PowerPoint</Application>
  <PresentationFormat>On-screen Show (4:3)</PresentationFormat>
  <Paragraphs>252</Paragraphs>
  <Slides>34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ＭＳ Ｐゴシック</vt:lpstr>
      <vt:lpstr>ＭＳ Ｐゴシック</vt:lpstr>
      <vt:lpstr>Arial</vt:lpstr>
      <vt:lpstr>Calibri</vt:lpstr>
      <vt:lpstr>ヒラギノ角ゴ Pro W3</vt:lpstr>
      <vt:lpstr>Office Theme</vt:lpstr>
      <vt:lpstr>Shaklee Events App – Free for Everyone</vt:lpstr>
      <vt:lpstr>Shaklee Summer School 2014 8 Weeks to Director Session #1 Benefits of Home Businesses with special guests       Senior Director Matt Miller,              Exec Coordinator Ryan Guerra </vt:lpstr>
      <vt:lpstr>Shaklee Summer School  8 Weeks to Director -Objectives</vt:lpstr>
      <vt:lpstr>Ryan Guerra  Investment Advisor, Executive Coordinator, Worship Pastor, Shaklee car monthly bonus, 5 power bonuses in 2014 alone, double qualified for Playa del Carmen, Mexican Riviera Dream Trip</vt:lpstr>
      <vt:lpstr>Special Appeal of a        Shaklee Business</vt:lpstr>
      <vt:lpstr>The Financial Challenges for Young Families</vt:lpstr>
      <vt:lpstr>Debt Management:</vt:lpstr>
      <vt:lpstr>Emergency Fund:</vt:lpstr>
      <vt:lpstr>   For Harper &amp; Ryan Guerra &amp; Many Others…  Shaklee provides additional  streams of income and         the resources needed to reach financial goals. </vt:lpstr>
      <vt:lpstr>Retirement Crisis</vt:lpstr>
      <vt:lpstr>Understanding Cash Flow To Meet Your Financial Responsibilities</vt:lpstr>
      <vt:lpstr>PowerPoint Presentation</vt:lpstr>
      <vt:lpstr>PowerPoint Presentation</vt:lpstr>
      <vt:lpstr>Matt Miller Consumer Sales Specialist, Apple Corp, former youth minister, musician, photographer , Crossfit athlete</vt:lpstr>
      <vt:lpstr>Product Quality and Effectiveness   Shaklee Culture / Integrity</vt:lpstr>
      <vt:lpstr>Working From Home … Great for Family </vt:lpstr>
      <vt:lpstr>What Most Families Seek</vt:lpstr>
      <vt:lpstr>PowerPoint Presentation</vt:lpstr>
      <vt:lpstr>Benefits Specific to Shaklee Businesses </vt:lpstr>
      <vt:lpstr>June Award - $150 ShakleeStyle Store Credit!        lisa</vt:lpstr>
      <vt:lpstr>June Free Product – Stress Relief Complex      lisa</vt:lpstr>
      <vt:lpstr>Stress Relief Complex +     Shaklee 180® Mango Energizing Smoothee   lisa</vt:lpstr>
      <vt:lpstr>Join Now -        Receive FREE Registration to Shaklee Live 2014</vt:lpstr>
      <vt:lpstr>For New Distributors with a Gold or Gold Plus PAK AND Existing Members who Upgrade to Gold</vt:lpstr>
      <vt:lpstr>Why You Must Be With Us in Long Beach …</vt:lpstr>
      <vt:lpstr>100 Years of Innovation – 1915-2015</vt:lpstr>
      <vt:lpstr>Roger Barnett’s 10th Anniversary</vt:lpstr>
      <vt:lpstr>#1 Reason Why You Must Be With Us!</vt:lpstr>
      <vt:lpstr>Shaklee Live 2014 Long Beach Convention Center</vt:lpstr>
      <vt:lpstr>Shaklee Global Conference 2013</vt:lpstr>
      <vt:lpstr>Shaklee Live 2014 - Hotels</vt:lpstr>
      <vt:lpstr>Future Leaders Event— Must be Under 40 to Attend </vt:lpstr>
      <vt:lpstr>Recognition Gala &amp; Entertainment</vt:lpstr>
      <vt:lpstr>Action Steps Session 1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Shaklee Summer School 2014 8 Weeks to Director</dc:title>
  <dc:creator>Barb</dc:creator>
  <cp:lastModifiedBy>Chris Spell</cp:lastModifiedBy>
  <cp:revision>115</cp:revision>
  <dcterms:created xsi:type="dcterms:W3CDTF">2014-05-28T21:36:36Z</dcterms:created>
  <dcterms:modified xsi:type="dcterms:W3CDTF">2014-06-24T21:53:44Z</dcterms:modified>
</cp:coreProperties>
</file>