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40"/>
  </p:notesMasterIdLst>
  <p:handoutMasterIdLst>
    <p:handoutMasterId r:id="rId41"/>
  </p:handoutMasterIdLst>
  <p:sldIdLst>
    <p:sldId id="256" r:id="rId2"/>
    <p:sldId id="326" r:id="rId3"/>
    <p:sldId id="364" r:id="rId4"/>
    <p:sldId id="365" r:id="rId5"/>
    <p:sldId id="384" r:id="rId6"/>
    <p:sldId id="258" r:id="rId7"/>
    <p:sldId id="261" r:id="rId8"/>
    <p:sldId id="350" r:id="rId9"/>
    <p:sldId id="377" r:id="rId10"/>
    <p:sldId id="351" r:id="rId11"/>
    <p:sldId id="361" r:id="rId12"/>
    <p:sldId id="354" r:id="rId13"/>
    <p:sldId id="353" r:id="rId14"/>
    <p:sldId id="352" r:id="rId15"/>
    <p:sldId id="370" r:id="rId16"/>
    <p:sldId id="380" r:id="rId17"/>
    <p:sldId id="345" r:id="rId18"/>
    <p:sldId id="376" r:id="rId19"/>
    <p:sldId id="371" r:id="rId20"/>
    <p:sldId id="367" r:id="rId21"/>
    <p:sldId id="383" r:id="rId22"/>
    <p:sldId id="369" r:id="rId23"/>
    <p:sldId id="356" r:id="rId24"/>
    <p:sldId id="382" r:id="rId25"/>
    <p:sldId id="358" r:id="rId26"/>
    <p:sldId id="359" r:id="rId27"/>
    <p:sldId id="372" r:id="rId28"/>
    <p:sldId id="362" r:id="rId29"/>
    <p:sldId id="355" r:id="rId30"/>
    <p:sldId id="290" r:id="rId31"/>
    <p:sldId id="316" r:id="rId32"/>
    <p:sldId id="291" r:id="rId33"/>
    <p:sldId id="381" r:id="rId34"/>
    <p:sldId id="260" r:id="rId35"/>
    <p:sldId id="378" r:id="rId36"/>
    <p:sldId id="357" r:id="rId37"/>
    <p:sldId id="337" r:id="rId38"/>
    <p:sldId id="346" r:id="rId39"/>
  </p:sldIdLst>
  <p:sldSz cx="9144000" cy="5143500" type="screen16x9"/>
  <p:notesSz cx="6858000" cy="9313863"/>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693"/>
          </a:xfrm>
          <a:prstGeom prst="rect">
            <a:avLst/>
          </a:prstGeom>
        </p:spPr>
        <p:txBody>
          <a:bodyPr vert="horz" lIns="91440" tIns="45720" rIns="91440" bIns="45720" rtlCol="0"/>
          <a:lstStyle>
            <a:lvl1pPr algn="r">
              <a:defRPr sz="1200"/>
            </a:lvl1pPr>
          </a:lstStyle>
          <a:p>
            <a:fld id="{39A9227C-AFBA-264D-88AF-2827D22146EB}" type="datetimeFigureOut">
              <a:rPr lang="en-US" smtClean="0"/>
              <a:t>3/24/2016</a:t>
            </a:fld>
            <a:endParaRPr lang="en-US"/>
          </a:p>
        </p:txBody>
      </p:sp>
      <p:sp>
        <p:nvSpPr>
          <p:cNvPr id="4" name="Footer Placeholder 3"/>
          <p:cNvSpPr>
            <a:spLocks noGrp="1"/>
          </p:cNvSpPr>
          <p:nvPr>
            <p:ph type="ftr" sz="quarter" idx="2"/>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D9919AD6-FE4E-2C48-B6BD-8A75F6A48B83}" type="slidenum">
              <a:rPr lang="en-US" smtClean="0"/>
              <a:t>‹#›</a:t>
            </a:fld>
            <a:endParaRPr lang="en-US"/>
          </a:p>
        </p:txBody>
      </p:sp>
    </p:spTree>
    <p:extLst>
      <p:ext uri="{BB962C8B-B14F-4D97-AF65-F5344CB8AC3E}">
        <p14:creationId xmlns:p14="http://schemas.microsoft.com/office/powerpoint/2010/main" val="39304359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1" y="0"/>
            <a:ext cx="2971799" cy="465693"/>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799" cy="465693"/>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1" y="8846553"/>
            <a:ext cx="2971799" cy="465693"/>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846553"/>
            <a:ext cx="2971799" cy="465693"/>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0503758"/>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97" name="Shape 97"/>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3331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110" name="Shape 110"/>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7291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129" name="Shape 129"/>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4760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Shape 354"/>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55" name="Shape 355"/>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8854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Shape 360"/>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361" name="Shape 361"/>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1329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122" name="Shape 122"/>
          <p:cNvSpPr txBox="1">
            <a:spLocks noGrp="1"/>
          </p:cNvSpPr>
          <p:nvPr>
            <p:ph type="body" idx="1"/>
          </p:nvPr>
        </p:nvSpPr>
        <p:spPr>
          <a:xfrm>
            <a:off x="685801" y="4424085"/>
            <a:ext cx="5486399" cy="419123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23" name="Shape 123"/>
          <p:cNvSpPr txBox="1">
            <a:spLocks noGrp="1"/>
          </p:cNvSpPr>
          <p:nvPr>
            <p:ph type="sldNum" idx="12"/>
          </p:nvPr>
        </p:nvSpPr>
        <p:spPr>
          <a:xfrm>
            <a:off x="3884613" y="8846553"/>
            <a:ext cx="2971799" cy="465693"/>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33903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7"/>
            <a:ext cx="8229600" cy="2734072"/>
          </a:xfrm>
          <a:prstGeom prst="rect">
            <a:avLst/>
          </a:prstGeom>
          <a:noFill/>
          <a:ln>
            <a:noFill/>
          </a:ln>
        </p:spPr>
        <p:txBody>
          <a:bodyPr lIns="91425" tIns="91425" rIns="91425" bIns="91425" anchor="t" anchorCtr="0"/>
          <a:lstStyle>
            <a:lvl1pPr marL="342900" marR="0" lvl="0" indent="-215900" algn="l" rtl="0">
              <a:spcBef>
                <a:spcPts val="400"/>
              </a:spcBef>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171450" algn="l" rtl="0">
              <a:spcBef>
                <a:spcPts val="360"/>
              </a:spcBef>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127000" algn="l" rtl="0">
              <a:spcBef>
                <a:spcPts val="320"/>
              </a:spcBef>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5" name="Shape 85"/>
          <p:cNvSpPr txBox="1">
            <a:spLocks noGrp="1"/>
          </p:cNvSpPr>
          <p:nvPr>
            <p:ph type="body" idx="1"/>
          </p:nvPr>
        </p:nvSpPr>
        <p:spPr>
          <a:xfrm rot="5400000">
            <a:off x="2874763" y="-1217413"/>
            <a:ext cx="3394472"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rot="5400000">
            <a:off x="5463777" y="1371600"/>
            <a:ext cx="4388643"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1" name="Shape 91"/>
          <p:cNvSpPr txBox="1">
            <a:spLocks noGrp="1"/>
          </p:cNvSpPr>
          <p:nvPr>
            <p:ph type="body" idx="1"/>
          </p:nvPr>
        </p:nvSpPr>
        <p:spPr>
          <a:xfrm rot="5400000">
            <a:off x="1272778" y="-609598"/>
            <a:ext cx="4388643"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79326C-7533-4E8F-9A80-A2E9C03A05A9}" type="datetimeFigureOut">
              <a:rPr lang="en-US" smtClean="0"/>
              <a:t>3/24/2016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DF17B7-A284-44A7-8FF5-9FF458272C5B}" type="slidenum">
              <a:rPr lang="en-US" smtClean="0"/>
              <a:t>‹#›</a:t>
            </a:fld>
            <a:endParaRPr lang="en-US"/>
          </a:p>
        </p:txBody>
      </p:sp>
    </p:spTree>
    <p:extLst>
      <p:ext uri="{BB962C8B-B14F-4D97-AF65-F5344CB8AC3E}">
        <p14:creationId xmlns:p14="http://schemas.microsoft.com/office/powerpoint/2010/main" val="336868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3_Section Header">
    <p:spTree>
      <p:nvGrpSpPr>
        <p:cNvPr id="1" name="Shape 19"/>
        <p:cNvGrpSpPr/>
        <p:nvPr/>
      </p:nvGrpSpPr>
      <p:grpSpPr>
        <a:xfrm>
          <a:off x="0" y="0"/>
          <a:ext cx="0" cy="0"/>
          <a:chOff x="0" y="0"/>
          <a:chExt cx="0" cy="0"/>
        </a:xfrm>
      </p:grpSpPr>
      <p:pic>
        <p:nvPicPr>
          <p:cNvPr id="20" name="Shape 20"/>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21" name="Shape 21"/>
          <p:cNvSpPr txBox="1">
            <a:spLocks noGrp="1"/>
          </p:cNvSpPr>
          <p:nvPr>
            <p:ph type="title"/>
          </p:nvPr>
        </p:nvSpPr>
        <p:spPr>
          <a:xfrm>
            <a:off x="722312" y="1849213"/>
            <a:ext cx="4455168" cy="1021555"/>
          </a:xfrm>
          <a:prstGeom prst="rect">
            <a:avLst/>
          </a:prstGeom>
          <a:noFill/>
          <a:ln>
            <a:noFill/>
          </a:ln>
        </p:spPr>
        <p:txBody>
          <a:bodyPr lIns="91425" tIns="91425" rIns="91425" bIns="91425" anchor="b" anchorCtr="0"/>
          <a:lstStyle>
            <a:lvl1pPr marL="0" marR="0" lvl="0" indent="0" algn="l" rtl="0">
              <a:spcBef>
                <a:spcPts val="0"/>
              </a:spcBef>
              <a:buClr>
                <a:srgbClr val="537E2F"/>
              </a:buClr>
              <a:buFont typeface="Calibri"/>
              <a:buNone/>
              <a:defRPr sz="3200" b="1" i="0" u="none" strike="noStrike" cap="none">
                <a:solidFill>
                  <a:srgbClr val="537E2F"/>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2" name="Shape 22"/>
          <p:cNvSpPr txBox="1">
            <a:spLocks noGrp="1"/>
          </p:cNvSpPr>
          <p:nvPr>
            <p:ph type="body" idx="1"/>
          </p:nvPr>
        </p:nvSpPr>
        <p:spPr>
          <a:xfrm>
            <a:off x="722312" y="2870769"/>
            <a:ext cx="7772400" cy="1125140"/>
          </a:xfrm>
          <a:prstGeom prst="rect">
            <a:avLst/>
          </a:prstGeom>
          <a:noFill/>
          <a:ln>
            <a:noFill/>
          </a:ln>
        </p:spPr>
        <p:txBody>
          <a:bodyPr lIns="91425" tIns="91425" rIns="91425" bIns="91425" anchor="t" anchorCtr="0"/>
          <a:lstStyle>
            <a:lvl1pPr marL="0" marR="0" lvl="0" indent="0" algn="l" rtl="0">
              <a:spcBef>
                <a:spcPts val="0"/>
              </a:spcBef>
              <a:buClr>
                <a:srgbClr val="6F6E6F"/>
              </a:buClr>
              <a:buFont typeface="Arial"/>
              <a:buNone/>
              <a:defRPr sz="2000" b="0" i="0" u="none" strike="noStrike" cap="none">
                <a:solidFill>
                  <a:srgbClr val="6F6E6F"/>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3" name="Shape 23"/>
          <p:cNvSpPr>
            <a:spLocks noGrp="1"/>
          </p:cNvSpPr>
          <p:nvPr>
            <p:ph type="pic" idx="2"/>
          </p:nvPr>
        </p:nvSpPr>
        <p:spPr>
          <a:xfrm>
            <a:off x="5301092" y="1589719"/>
            <a:ext cx="2779711" cy="2781300"/>
          </a:xfrm>
          <a:prstGeom prst="ellipse">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6" name="Shape 26"/>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Shape 34"/>
        <p:cNvGrpSpPr/>
        <p:nvPr/>
      </p:nvGrpSpPr>
      <p:grpSpPr>
        <a:xfrm>
          <a:off x="0" y="0"/>
          <a:ext cx="0" cy="0"/>
          <a:chOff x="0" y="0"/>
          <a:chExt cx="0" cy="0"/>
        </a:xfrm>
      </p:grpSpPr>
      <p:sp>
        <p:nvSpPr>
          <p:cNvPr id="35" name="Shape 35"/>
          <p:cNvSpPr txBox="1">
            <a:spLocks noGrp="1"/>
          </p:cNvSpPr>
          <p:nvPr>
            <p:ph type="body" idx="1"/>
          </p:nvPr>
        </p:nvSpPr>
        <p:spPr>
          <a:xfrm>
            <a:off x="457200" y="205979"/>
            <a:ext cx="8229600" cy="438864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722312" y="3305176"/>
            <a:ext cx="7772400" cy="102155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4" name="Shape 44"/>
          <p:cNvSpPr txBox="1">
            <a:spLocks noGrp="1"/>
          </p:cNvSpPr>
          <p:nvPr>
            <p:ph type="body" idx="1"/>
          </p:nvPr>
        </p:nvSpPr>
        <p:spPr>
          <a:xfrm>
            <a:off x="722312" y="2180034"/>
            <a:ext cx="7772400" cy="1125140"/>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45" name="Shape 45"/>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0" name="Shape 50"/>
          <p:cNvSpPr txBox="1">
            <a:spLocks noGrp="1"/>
          </p:cNvSpPr>
          <p:nvPr>
            <p:ph type="body" idx="1"/>
          </p:nvPr>
        </p:nvSpPr>
        <p:spPr>
          <a:xfrm>
            <a:off x="457200" y="1200150"/>
            <a:ext cx="4038599" cy="3394472"/>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body" idx="2"/>
          </p:nvPr>
        </p:nvSpPr>
        <p:spPr>
          <a:xfrm>
            <a:off x="4648200" y="1200150"/>
            <a:ext cx="4038599" cy="3394472"/>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6" name="Shape 66"/>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457200" y="204786"/>
            <a:ext cx="3008313" cy="871538"/>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1" name="Shape 71"/>
          <p:cNvSpPr txBox="1">
            <a:spLocks noGrp="1"/>
          </p:cNvSpPr>
          <p:nvPr>
            <p:ph type="body" idx="1"/>
          </p:nvPr>
        </p:nvSpPr>
        <p:spPr>
          <a:xfrm>
            <a:off x="3575050" y="204788"/>
            <a:ext cx="5111750" cy="4389834"/>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body" idx="2"/>
          </p:nvPr>
        </p:nvSpPr>
        <p:spPr>
          <a:xfrm>
            <a:off x="457200" y="1076325"/>
            <a:ext cx="3008313" cy="3518296"/>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1792288" y="3600450"/>
            <a:ext cx="5486399" cy="425053"/>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8" name="Shape 78"/>
          <p:cNvSpPr>
            <a:spLocks noGrp="1"/>
          </p:cNvSpPr>
          <p:nvPr>
            <p:ph type="pic" idx="2"/>
          </p:nvPr>
        </p:nvSpPr>
        <p:spPr>
          <a:xfrm>
            <a:off x="1792288" y="459581"/>
            <a:ext cx="5486399" cy="3086099"/>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body" idx="1"/>
          </p:nvPr>
        </p:nvSpPr>
        <p:spPr>
          <a:xfrm>
            <a:off x="1792288" y="4025503"/>
            <a:ext cx="5486399" cy="603647"/>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4" r:id="rId5"/>
    <p:sldLayoutId id="2147483655" r:id="rId6"/>
    <p:sldLayoutId id="2147483657" r:id="rId7"/>
    <p:sldLayoutId id="2147483658" r:id="rId8"/>
    <p:sldLayoutId id="2147483659" r:id="rId9"/>
    <p:sldLayoutId id="2147483660" r:id="rId10"/>
    <p:sldLayoutId id="2147483661" r:id="rId11"/>
    <p:sldLayoutId id="214748366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image" Target="../media/image7.jpg"/><Relationship Id="rId9"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15693" y="624874"/>
            <a:ext cx="8071108" cy="4518625"/>
          </a:xfrm>
          <a:prstGeom prst="rect">
            <a:avLst/>
          </a:prstGeom>
          <a:noFill/>
          <a:ln>
            <a:noFill/>
          </a:ln>
        </p:spPr>
        <p:txBody>
          <a:bodyPr lIns="91425" tIns="45700" rIns="91425" bIns="45700" anchor="t" anchorCtr="0">
            <a:noAutofit/>
          </a:bodyPr>
          <a:lstStyle/>
          <a:p>
            <a:pPr marL="0" marR="0" lvl="0" indent="0" algn="l" rtl="0">
              <a:spcBef>
                <a:spcPts val="400"/>
              </a:spcBef>
              <a:spcAft>
                <a:spcPts val="0"/>
              </a:spcAft>
              <a:buClr>
                <a:srgbClr val="6F6E6F"/>
              </a:buClr>
              <a:buSzPct val="25000"/>
              <a:buFont typeface="Arial"/>
              <a:buNone/>
            </a:pPr>
            <a:r>
              <a:rPr lang="en-US" sz="1800" b="0" i="0" u="none" strike="noStrike" cap="none" dirty="0" smtClean="0">
                <a:solidFill>
                  <a:schemeClr val="tx1"/>
                </a:solidFill>
                <a:latin typeface="Calibri"/>
                <a:ea typeface="Calibri"/>
                <a:cs typeface="Calibri"/>
                <a:sym typeface="Calibri"/>
              </a:rPr>
              <a:t>March </a:t>
            </a:r>
            <a:r>
              <a:rPr lang="en-US" sz="1800" b="0" i="0" u="none" strike="noStrike" cap="none" dirty="0">
                <a:solidFill>
                  <a:schemeClr val="tx1"/>
                </a:solidFill>
                <a:latin typeface="Calibri"/>
                <a:ea typeface="Calibri"/>
                <a:cs typeface="Calibri"/>
                <a:sym typeface="Calibri"/>
              </a:rPr>
              <a:t>7 – Kristen </a:t>
            </a:r>
            <a:r>
              <a:rPr lang="en-US" sz="1800" b="0" i="0" u="none" strike="noStrike" cap="none" dirty="0" err="1">
                <a:solidFill>
                  <a:schemeClr val="tx1"/>
                </a:solidFill>
                <a:latin typeface="Calibri"/>
                <a:ea typeface="Calibri"/>
                <a:cs typeface="Calibri"/>
                <a:sym typeface="Calibri"/>
              </a:rPr>
              <a:t>Jakubowski</a:t>
            </a:r>
            <a:r>
              <a:rPr lang="en-US" sz="1800" b="0" i="0" u="none" strike="noStrike" cap="none" dirty="0">
                <a:solidFill>
                  <a:schemeClr val="tx1"/>
                </a:solidFill>
                <a:latin typeface="Calibri"/>
                <a:ea typeface="Calibri"/>
                <a:cs typeface="Calibri"/>
                <a:sym typeface="Calibri"/>
              </a:rPr>
              <a:t> Story and Review of Benefits of Shaklee  Business</a:t>
            </a:r>
          </a:p>
          <a:p>
            <a:pPr marL="0" marR="0" lvl="0" indent="0" algn="l" rtl="0">
              <a:spcBef>
                <a:spcPts val="400"/>
              </a:spcBef>
              <a:spcAft>
                <a:spcPts val="0"/>
              </a:spcAft>
              <a:buClr>
                <a:srgbClr val="6F6E6F"/>
              </a:buClr>
              <a:buSzPct val="25000"/>
              <a:buFont typeface="Arial"/>
              <a:buNone/>
            </a:pPr>
            <a:r>
              <a:rPr lang="en-US" sz="1800" dirty="0">
                <a:solidFill>
                  <a:schemeClr val="tx1"/>
                </a:solidFill>
              </a:rPr>
              <a:t>March 14 -- Nutritional  Support for Cancer Patients </a:t>
            </a:r>
            <a:r>
              <a:rPr lang="en-US" sz="1800" dirty="0" err="1">
                <a:solidFill>
                  <a:schemeClr val="tx1"/>
                </a:solidFill>
              </a:rPr>
              <a:t>Dr</a:t>
            </a:r>
            <a:r>
              <a:rPr lang="en-US" sz="1800" dirty="0">
                <a:solidFill>
                  <a:schemeClr val="tx1"/>
                </a:solidFill>
              </a:rPr>
              <a:t> Steve Chaney</a:t>
            </a:r>
          </a:p>
          <a:p>
            <a:pPr marL="0" marR="0" lvl="0" indent="0" algn="l" rtl="0">
              <a:spcBef>
                <a:spcPts val="400"/>
              </a:spcBef>
              <a:spcAft>
                <a:spcPts val="0"/>
              </a:spcAft>
              <a:buClr>
                <a:srgbClr val="6F6E6F"/>
              </a:buClr>
              <a:buSzPct val="25000"/>
              <a:buFont typeface="Arial"/>
              <a:buNone/>
            </a:pPr>
            <a:r>
              <a:rPr lang="en-US" sz="1800" dirty="0">
                <a:solidFill>
                  <a:schemeClr val="tx1"/>
                </a:solidFill>
              </a:rPr>
              <a:t>March 21 -- Lyme Disease  -- Martha </a:t>
            </a:r>
            <a:r>
              <a:rPr lang="en-US" sz="1800" dirty="0" err="1">
                <a:solidFill>
                  <a:schemeClr val="tx1"/>
                </a:solidFill>
              </a:rPr>
              <a:t>Willmore</a:t>
            </a:r>
            <a:endParaRPr lang="en-US" sz="1800" dirty="0">
              <a:solidFill>
                <a:schemeClr val="tx1"/>
              </a:solidFill>
            </a:endParaRPr>
          </a:p>
          <a:p>
            <a:pPr marL="0" marR="0" lvl="0" indent="0" algn="l" rtl="0">
              <a:spcBef>
                <a:spcPts val="400"/>
              </a:spcBef>
              <a:spcAft>
                <a:spcPts val="0"/>
              </a:spcAft>
              <a:buClr>
                <a:srgbClr val="6F6E6F"/>
              </a:buClr>
              <a:buSzPct val="25000"/>
              <a:buFont typeface="Arial"/>
              <a:buNone/>
            </a:pPr>
            <a:r>
              <a:rPr lang="en-US" sz="1800" dirty="0">
                <a:solidFill>
                  <a:schemeClr val="tx1"/>
                </a:solidFill>
              </a:rPr>
              <a:t>March 28 --  </a:t>
            </a:r>
            <a:r>
              <a:rPr lang="en-US" sz="1800" dirty="0" smtClean="0">
                <a:solidFill>
                  <a:schemeClr val="tx1"/>
                </a:solidFill>
              </a:rPr>
              <a:t>A Day in the Life of a Shaklee Business Leader</a:t>
            </a:r>
          </a:p>
          <a:p>
            <a:pPr marL="0" marR="0" lvl="0" indent="0" algn="l" rtl="0">
              <a:spcBef>
                <a:spcPts val="400"/>
              </a:spcBef>
              <a:spcAft>
                <a:spcPts val="0"/>
              </a:spcAft>
              <a:buClr>
                <a:srgbClr val="6F6E6F"/>
              </a:buClr>
              <a:buSzPct val="25000"/>
              <a:buFont typeface="Arial"/>
              <a:buNone/>
            </a:pPr>
            <a:r>
              <a:rPr lang="en-US" sz="1800" dirty="0" smtClean="0">
                <a:solidFill>
                  <a:schemeClr val="tx1"/>
                </a:solidFill>
              </a:rPr>
              <a:t>		– Katie Odom and Ashley McDonald</a:t>
            </a:r>
          </a:p>
          <a:p>
            <a:pPr marL="0" marR="0" lvl="0" indent="0" algn="l" rtl="0">
              <a:spcBef>
                <a:spcPts val="400"/>
              </a:spcBef>
              <a:spcAft>
                <a:spcPts val="0"/>
              </a:spcAft>
              <a:buClr>
                <a:srgbClr val="6F6E6F"/>
              </a:buClr>
              <a:buSzPct val="25000"/>
              <a:buFont typeface="Arial"/>
              <a:buNone/>
            </a:pPr>
            <a:r>
              <a:rPr lang="en-US" sz="1800" dirty="0" smtClean="0">
                <a:solidFill>
                  <a:schemeClr val="tx1"/>
                </a:solidFill>
              </a:rPr>
              <a:t>April </a:t>
            </a:r>
            <a:r>
              <a:rPr lang="en-US" sz="1800" dirty="0">
                <a:solidFill>
                  <a:schemeClr val="tx1"/>
                </a:solidFill>
              </a:rPr>
              <a:t>4 -- Presidential Master Coordinator Gary Burke presenting benefits of a </a:t>
            </a:r>
            <a:r>
              <a:rPr lang="en-US" sz="1800" dirty="0" smtClean="0">
                <a:solidFill>
                  <a:schemeClr val="tx1"/>
                </a:solidFill>
              </a:rPr>
              <a:t>			Shaklee </a:t>
            </a:r>
            <a:r>
              <a:rPr lang="en-US" sz="1800" dirty="0">
                <a:solidFill>
                  <a:schemeClr val="tx1"/>
                </a:solidFill>
              </a:rPr>
              <a:t>business</a:t>
            </a:r>
          </a:p>
          <a:p>
            <a:pPr marL="0" marR="0" lvl="0" indent="0" algn="l" rtl="0">
              <a:spcBef>
                <a:spcPts val="400"/>
              </a:spcBef>
              <a:buClr>
                <a:srgbClr val="6F6E6F"/>
              </a:buClr>
              <a:buSzPct val="25000"/>
              <a:buFont typeface="Arial"/>
              <a:buNone/>
            </a:pPr>
            <a:r>
              <a:rPr lang="en-US" sz="1800" b="0" i="0" u="none" strike="noStrike" cap="none" dirty="0" smtClean="0">
                <a:solidFill>
                  <a:schemeClr val="tx1"/>
                </a:solidFill>
                <a:sym typeface="Calibri"/>
              </a:rPr>
              <a:t>April 11 –NO WEBINAR .  Los </a:t>
            </a:r>
            <a:r>
              <a:rPr lang="en-US" sz="1800" b="0" i="0" u="none" strike="noStrike" cap="none" dirty="0" err="1" smtClean="0">
                <a:solidFill>
                  <a:schemeClr val="tx1"/>
                </a:solidFill>
                <a:sym typeface="Calibri"/>
              </a:rPr>
              <a:t>Cabos</a:t>
            </a:r>
            <a:r>
              <a:rPr lang="en-US" sz="1800" b="0" i="0" u="none" strike="noStrike" cap="none" dirty="0" smtClean="0">
                <a:solidFill>
                  <a:schemeClr val="tx1"/>
                </a:solidFill>
                <a:sym typeface="Calibri"/>
              </a:rPr>
              <a:t> Shaklee Dream Trip</a:t>
            </a:r>
          </a:p>
          <a:p>
            <a:pPr marL="0" marR="0" lvl="0" indent="0" algn="l" rtl="0">
              <a:spcBef>
                <a:spcPts val="400"/>
              </a:spcBef>
              <a:buClr>
                <a:srgbClr val="6F6E6F"/>
              </a:buClr>
              <a:buSzPct val="25000"/>
              <a:buFont typeface="Arial"/>
              <a:buNone/>
            </a:pPr>
            <a:r>
              <a:rPr lang="en-US" sz="1800" dirty="0" smtClean="0">
                <a:solidFill>
                  <a:schemeClr val="tx1"/>
                </a:solidFill>
              </a:rPr>
              <a:t>April 18 – Hormonal Imbalance – PCOS, Endometriosis</a:t>
            </a:r>
          </a:p>
          <a:p>
            <a:pPr marL="0" marR="0" lvl="0" indent="0" algn="l" rtl="0">
              <a:spcBef>
                <a:spcPts val="400"/>
              </a:spcBef>
              <a:buClr>
                <a:srgbClr val="6F6E6F"/>
              </a:buClr>
              <a:buSzPct val="25000"/>
              <a:buFont typeface="Arial"/>
              <a:buNone/>
            </a:pPr>
            <a:r>
              <a:rPr lang="en-US" sz="1800" b="0" i="0" u="none" strike="noStrike" cap="none" dirty="0" smtClean="0">
                <a:solidFill>
                  <a:schemeClr val="tx1"/>
                </a:solidFill>
                <a:sym typeface="Calibri"/>
              </a:rPr>
              <a:t>April 25 – A Day in the Life of a Shaklee Business Leader</a:t>
            </a:r>
          </a:p>
          <a:p>
            <a:pPr marL="0" marR="0" lvl="0" indent="0" algn="l" rtl="0">
              <a:spcBef>
                <a:spcPts val="400"/>
              </a:spcBef>
              <a:buClr>
                <a:srgbClr val="6F6E6F"/>
              </a:buClr>
              <a:buSzPct val="25000"/>
              <a:buFont typeface="Arial"/>
              <a:buNone/>
            </a:pPr>
            <a:r>
              <a:rPr lang="en-US" sz="1800" b="0" i="0" u="none" strike="noStrike" cap="none" dirty="0" smtClean="0">
                <a:solidFill>
                  <a:schemeClr val="tx1"/>
                </a:solidFill>
                <a:sym typeface="Calibri"/>
              </a:rPr>
              <a:t> 		</a:t>
            </a:r>
            <a:r>
              <a:rPr lang="en-US" sz="1800" dirty="0" smtClean="0">
                <a:solidFill>
                  <a:schemeClr val="tx1"/>
                </a:solidFill>
              </a:rPr>
              <a:t>--</a:t>
            </a:r>
            <a:r>
              <a:rPr lang="en-US" sz="1800" b="0" i="0" u="none" strike="noStrike" cap="none" dirty="0" smtClean="0">
                <a:solidFill>
                  <a:schemeClr val="tx1"/>
                </a:solidFill>
                <a:sym typeface="Calibri"/>
              </a:rPr>
              <a:t>Katie Odom and Ashley McDonald</a:t>
            </a:r>
          </a:p>
          <a:p>
            <a:pPr marL="0" marR="0" lvl="0" indent="0" algn="l" rtl="0">
              <a:spcBef>
                <a:spcPts val="400"/>
              </a:spcBef>
              <a:buClr>
                <a:srgbClr val="6F6E6F"/>
              </a:buClr>
              <a:buSzPct val="25000"/>
              <a:buFont typeface="Arial"/>
              <a:buNone/>
            </a:pPr>
            <a:r>
              <a:rPr lang="en-US" sz="1800" dirty="0" smtClean="0">
                <a:solidFill>
                  <a:schemeClr val="tx1"/>
                </a:solidFill>
              </a:rPr>
              <a:t>May 2 – Sarah Hein Business Story</a:t>
            </a:r>
            <a:endParaRPr sz="1800" b="0" i="0" u="none" strike="noStrike" cap="none" dirty="0">
              <a:solidFill>
                <a:schemeClr val="tx1"/>
              </a:solidFill>
              <a:sym typeface="Calibri"/>
            </a:endParaRPr>
          </a:p>
        </p:txBody>
      </p:sp>
      <p:sp>
        <p:nvSpPr>
          <p:cNvPr id="100" name="Shape 100"/>
          <p:cNvSpPr txBox="1">
            <a:spLocks noGrp="1"/>
          </p:cNvSpPr>
          <p:nvPr>
            <p:ph type="title"/>
          </p:nvPr>
        </p:nvSpPr>
        <p:spPr>
          <a:xfrm>
            <a:off x="457200" y="142690"/>
            <a:ext cx="8229600" cy="48219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0" i="0" u="none" strike="noStrike" cap="none">
                <a:solidFill>
                  <a:schemeClr val="dk1"/>
                </a:solidFill>
                <a:latin typeface="Calibri"/>
                <a:ea typeface="Calibri"/>
                <a:cs typeface="Calibri"/>
                <a:sym typeface="Calibri"/>
              </a:rPr>
              <a:t>Monday Wellness Webinars </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87590"/>
            <a:ext cx="8229600" cy="2734072"/>
          </a:xfrm>
        </p:spPr>
        <p:txBody>
          <a:bodyPr/>
          <a:lstStyle/>
          <a:p>
            <a:pPr marL="203200" indent="0">
              <a:buNone/>
            </a:pPr>
            <a:r>
              <a:rPr lang="en-US" sz="2000" dirty="0" smtClean="0">
                <a:solidFill>
                  <a:schemeClr val="tx1"/>
                </a:solidFill>
              </a:rPr>
              <a:t>I wish I would have known back when I was starting …</a:t>
            </a:r>
          </a:p>
          <a:p>
            <a:r>
              <a:rPr lang="en-US" sz="1800" dirty="0" smtClean="0">
                <a:solidFill>
                  <a:schemeClr val="tx1"/>
                </a:solidFill>
              </a:rPr>
              <a:t>How big an impact a Shaklee business would be making on my life…</a:t>
            </a:r>
          </a:p>
          <a:p>
            <a:r>
              <a:rPr lang="en-US" sz="1800" dirty="0" smtClean="0">
                <a:solidFill>
                  <a:schemeClr val="tx1"/>
                </a:solidFill>
              </a:rPr>
              <a:t>Impact on who I could become and am becoming</a:t>
            </a:r>
          </a:p>
          <a:p>
            <a:r>
              <a:rPr lang="en-US" sz="1800" dirty="0" smtClean="0">
                <a:solidFill>
                  <a:schemeClr val="tx1"/>
                </a:solidFill>
              </a:rPr>
              <a:t>That there was leadership within me .. Unaware and untapped</a:t>
            </a:r>
          </a:p>
          <a:p>
            <a:r>
              <a:rPr lang="en-US" sz="1800" dirty="0" smtClean="0">
                <a:solidFill>
                  <a:schemeClr val="tx1"/>
                </a:solidFill>
              </a:rPr>
              <a:t>That I was capable of so much more than I ever thought …</a:t>
            </a:r>
          </a:p>
          <a:p>
            <a:r>
              <a:rPr lang="en-US" sz="1800" dirty="0" smtClean="0">
                <a:solidFill>
                  <a:schemeClr val="tx1"/>
                </a:solidFill>
              </a:rPr>
              <a:t>From conducting a meeting in my home …and have people actually come</a:t>
            </a:r>
          </a:p>
          <a:p>
            <a:r>
              <a:rPr lang="en-US" sz="1800" dirty="0" smtClean="0">
                <a:solidFill>
                  <a:schemeClr val="tx1"/>
                </a:solidFill>
              </a:rPr>
              <a:t>To  speaking in front of thousands of people</a:t>
            </a:r>
          </a:p>
          <a:p>
            <a:r>
              <a:rPr lang="en-US" sz="1800" dirty="0" smtClean="0">
                <a:solidFill>
                  <a:schemeClr val="tx1"/>
                </a:solidFill>
              </a:rPr>
              <a:t>And finally … Now the no’s don’t stop me … because I understand they are a necessary route to find those who are ready .. And understand what a joy it is to know I played some role in connecting someone to better health and when they join our business team … to meaningful work.</a:t>
            </a:r>
          </a:p>
          <a:p>
            <a:endParaRPr lang="en-US" sz="1800" dirty="0" smtClean="0"/>
          </a:p>
          <a:p>
            <a:endParaRPr lang="en-US" sz="1800" dirty="0" smtClean="0"/>
          </a:p>
          <a:p>
            <a:endParaRPr lang="en-US" sz="2000" dirty="0"/>
          </a:p>
        </p:txBody>
      </p:sp>
      <p:sp>
        <p:nvSpPr>
          <p:cNvPr id="2" name="Title 1"/>
          <p:cNvSpPr>
            <a:spLocks noGrp="1"/>
          </p:cNvSpPr>
          <p:nvPr>
            <p:ph type="title"/>
          </p:nvPr>
        </p:nvSpPr>
        <p:spPr>
          <a:xfrm>
            <a:off x="457200" y="305329"/>
            <a:ext cx="6832600" cy="857250"/>
          </a:xfrm>
          <a:ln>
            <a:solidFill>
              <a:schemeClr val="accent5">
                <a:lumMod val="75000"/>
              </a:schemeClr>
            </a:solidFill>
          </a:ln>
        </p:spPr>
        <p:txBody>
          <a:bodyPr/>
          <a:lstStyle/>
          <a:p>
            <a:r>
              <a:rPr lang="en-US" sz="2400" dirty="0" smtClean="0"/>
              <a:t>Perspectives on Expanding the Vision We Have … </a:t>
            </a:r>
            <a:br>
              <a:rPr lang="en-US" sz="2400" dirty="0" smtClean="0"/>
            </a:br>
            <a:r>
              <a:rPr lang="en-US" sz="2400" dirty="0" smtClean="0"/>
              <a:t>for Our Lives and Our Business     Harper Guerra</a:t>
            </a:r>
            <a:endParaRPr lang="en-US" sz="2400" dirty="0"/>
          </a:p>
        </p:txBody>
      </p:sp>
      <p:pic>
        <p:nvPicPr>
          <p:cNvPr id="4" name="Shape 135"/>
          <p:cNvPicPr preferRelativeResize="0"/>
          <p:nvPr/>
        </p:nvPicPr>
        <p:blipFill rotWithShape="1">
          <a:blip r:embed="rId2">
            <a:alphaModFix/>
          </a:blip>
          <a:srcRect/>
          <a:stretch/>
        </p:blipFill>
        <p:spPr>
          <a:xfrm>
            <a:off x="7759700" y="210078"/>
            <a:ext cx="1107700" cy="1631422"/>
          </a:xfrm>
          <a:prstGeom prst="rect">
            <a:avLst/>
          </a:prstGeom>
          <a:noFill/>
          <a:ln>
            <a:noFill/>
          </a:ln>
        </p:spPr>
      </p:pic>
    </p:spTree>
    <p:extLst>
      <p:ext uri="{BB962C8B-B14F-4D97-AF65-F5344CB8AC3E}">
        <p14:creationId xmlns:p14="http://schemas.microsoft.com/office/powerpoint/2010/main" val="29482659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58957"/>
            <a:ext cx="7683500" cy="2734072"/>
          </a:xfrm>
        </p:spPr>
        <p:txBody>
          <a:bodyPr/>
          <a:lstStyle/>
          <a:p>
            <a:r>
              <a:rPr lang="en-US" sz="1800" dirty="0" smtClean="0">
                <a:solidFill>
                  <a:schemeClr val="tx1"/>
                </a:solidFill>
              </a:rPr>
              <a:t>They are watching on </a:t>
            </a:r>
            <a:r>
              <a:rPr lang="en-US" sz="1800" dirty="0" err="1" smtClean="0">
                <a:solidFill>
                  <a:schemeClr val="tx1"/>
                </a:solidFill>
              </a:rPr>
              <a:t>FaceBook</a:t>
            </a:r>
            <a:endParaRPr lang="en-US" sz="1800" dirty="0" smtClean="0">
              <a:solidFill>
                <a:schemeClr val="tx1"/>
              </a:solidFill>
            </a:endParaRPr>
          </a:p>
          <a:p>
            <a:r>
              <a:rPr lang="en-US" sz="1800" dirty="0" smtClean="0">
                <a:solidFill>
                  <a:schemeClr val="tx1"/>
                </a:solidFill>
              </a:rPr>
              <a:t>They are watching our health journey …</a:t>
            </a:r>
          </a:p>
          <a:p>
            <a:r>
              <a:rPr lang="en-US" sz="1800" dirty="0" smtClean="0">
                <a:solidFill>
                  <a:schemeClr val="tx1"/>
                </a:solidFill>
              </a:rPr>
              <a:t>And our business journey</a:t>
            </a:r>
          </a:p>
          <a:p>
            <a:r>
              <a:rPr lang="en-US" sz="1800" dirty="0" smtClean="0">
                <a:solidFill>
                  <a:schemeClr val="tx1"/>
                </a:solidFill>
              </a:rPr>
              <a:t>So understand people may not be ready to join you … for now .. . But there might be one story that they hear… one speaker.. one event.. one video clip  .. That changes everything for them .. And next thing you know .. They are part of your business team .. Or among your life-long customers.</a:t>
            </a:r>
          </a:p>
          <a:p>
            <a:r>
              <a:rPr lang="en-US" sz="1800" dirty="0" smtClean="0">
                <a:solidFill>
                  <a:schemeClr val="tx1"/>
                </a:solidFill>
              </a:rPr>
              <a:t>The lesson – always leave the door open.. Love people where they are.</a:t>
            </a:r>
            <a:endParaRPr lang="en-US" sz="1800" dirty="0">
              <a:solidFill>
                <a:schemeClr val="tx1"/>
              </a:solidFill>
            </a:endParaRPr>
          </a:p>
        </p:txBody>
      </p:sp>
      <p:sp>
        <p:nvSpPr>
          <p:cNvPr id="2" name="Title 1"/>
          <p:cNvSpPr>
            <a:spLocks noGrp="1"/>
          </p:cNvSpPr>
          <p:nvPr>
            <p:ph type="title"/>
          </p:nvPr>
        </p:nvSpPr>
        <p:spPr>
          <a:xfrm>
            <a:off x="304800" y="383779"/>
            <a:ext cx="5670884" cy="721121"/>
          </a:xfrm>
          <a:ln>
            <a:solidFill>
              <a:schemeClr val="accent5">
                <a:lumMod val="75000"/>
              </a:schemeClr>
            </a:solidFill>
          </a:ln>
        </p:spPr>
        <p:txBody>
          <a:bodyPr/>
          <a:lstStyle/>
          <a:p>
            <a:r>
              <a:rPr lang="en-US" sz="2400" dirty="0" smtClean="0"/>
              <a:t>From  Harper …       People Are Watching</a:t>
            </a:r>
            <a:endParaRPr lang="en-US" sz="2400" dirty="0"/>
          </a:p>
        </p:txBody>
      </p:sp>
      <p:pic>
        <p:nvPicPr>
          <p:cNvPr id="5" name="Picture 4"/>
          <p:cNvPicPr>
            <a:picLocks noChangeAspect="1"/>
          </p:cNvPicPr>
          <p:nvPr/>
        </p:nvPicPr>
        <p:blipFill>
          <a:blip r:embed="rId2"/>
          <a:stretch>
            <a:fillRect/>
          </a:stretch>
        </p:blipFill>
        <p:spPr>
          <a:xfrm>
            <a:off x="6128084" y="115293"/>
            <a:ext cx="2849491" cy="1895871"/>
          </a:xfrm>
          <a:prstGeom prst="rect">
            <a:avLst/>
          </a:prstGeom>
        </p:spPr>
      </p:pic>
    </p:spTree>
    <p:extLst>
      <p:ext uri="{BB962C8B-B14F-4D97-AF65-F5344CB8AC3E}">
        <p14:creationId xmlns:p14="http://schemas.microsoft.com/office/powerpoint/2010/main" val="31468254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79400" y="1219214"/>
            <a:ext cx="6794500" cy="3416286"/>
          </a:xfrm>
          <a:ln>
            <a:solidFill>
              <a:schemeClr val="accent5">
                <a:lumMod val="75000"/>
              </a:schemeClr>
            </a:solidFill>
          </a:ln>
        </p:spPr>
        <p:txBody>
          <a:bodyPr/>
          <a:lstStyle/>
          <a:p>
            <a:pPr marL="203200" indent="0">
              <a:buNone/>
            </a:pPr>
            <a:r>
              <a:rPr lang="en-US" sz="2000" dirty="0" smtClean="0">
                <a:solidFill>
                  <a:schemeClr val="tx1"/>
                </a:solidFill>
              </a:rPr>
              <a:t>What I Know Now …</a:t>
            </a:r>
          </a:p>
          <a:p>
            <a:pPr marL="203200" indent="0">
              <a:buNone/>
            </a:pPr>
            <a:endParaRPr lang="en-US" sz="900" dirty="0" smtClean="0">
              <a:solidFill>
                <a:schemeClr val="tx1"/>
              </a:solidFill>
            </a:endParaRPr>
          </a:p>
          <a:p>
            <a:pPr marL="203200" indent="0">
              <a:buNone/>
            </a:pPr>
            <a:r>
              <a:rPr lang="en-US" sz="2000" dirty="0" smtClean="0">
                <a:solidFill>
                  <a:schemeClr val="tx1"/>
                </a:solidFill>
              </a:rPr>
              <a:t>1099 ‘s  </a:t>
            </a:r>
          </a:p>
          <a:p>
            <a:r>
              <a:rPr lang="en-US" sz="2000" dirty="0" smtClean="0">
                <a:solidFill>
                  <a:schemeClr val="tx1"/>
                </a:solidFill>
              </a:rPr>
              <a:t>Year 1      --      $10,000</a:t>
            </a:r>
          </a:p>
          <a:p>
            <a:r>
              <a:rPr lang="en-US" sz="2000" dirty="0" smtClean="0">
                <a:solidFill>
                  <a:schemeClr val="tx1"/>
                </a:solidFill>
              </a:rPr>
              <a:t>Year 2	$25,000</a:t>
            </a:r>
          </a:p>
          <a:p>
            <a:r>
              <a:rPr lang="en-US" sz="2000" dirty="0" smtClean="0">
                <a:solidFill>
                  <a:schemeClr val="tx1"/>
                </a:solidFill>
              </a:rPr>
              <a:t>Year 3	$40,000</a:t>
            </a:r>
          </a:p>
          <a:p>
            <a:r>
              <a:rPr lang="en-US" sz="2000" dirty="0" smtClean="0">
                <a:solidFill>
                  <a:schemeClr val="tx1"/>
                </a:solidFill>
              </a:rPr>
              <a:t>Takes 3 to 5 years to establish a strong stable organization</a:t>
            </a:r>
          </a:p>
          <a:p>
            <a:r>
              <a:rPr lang="en-US" sz="2000" dirty="0" smtClean="0">
                <a:solidFill>
                  <a:schemeClr val="tx1"/>
                </a:solidFill>
              </a:rPr>
              <a:t>Last month check -- $4300/ month</a:t>
            </a:r>
          </a:p>
          <a:p>
            <a:endParaRPr lang="en-US" sz="2000" dirty="0" smtClean="0"/>
          </a:p>
          <a:p>
            <a:endParaRPr lang="en-US" sz="2000" dirty="0" smtClean="0"/>
          </a:p>
          <a:p>
            <a:endParaRPr lang="en-US" sz="2000" dirty="0"/>
          </a:p>
        </p:txBody>
      </p:sp>
      <p:sp>
        <p:nvSpPr>
          <p:cNvPr id="2" name="Title 1"/>
          <p:cNvSpPr>
            <a:spLocks noGrp="1"/>
          </p:cNvSpPr>
          <p:nvPr>
            <p:ph type="title"/>
          </p:nvPr>
        </p:nvSpPr>
        <p:spPr>
          <a:xfrm>
            <a:off x="279400" y="205978"/>
            <a:ext cx="6794500" cy="857250"/>
          </a:xfrm>
          <a:ln>
            <a:solidFill>
              <a:schemeClr val="accent5">
                <a:lumMod val="75000"/>
              </a:schemeClr>
            </a:solidFill>
          </a:ln>
        </p:spPr>
        <p:txBody>
          <a:bodyPr/>
          <a:lstStyle/>
          <a:p>
            <a:r>
              <a:rPr lang="en-US" sz="2400" dirty="0" smtClean="0"/>
              <a:t>Katie Odom – The Power of Residual Income </a:t>
            </a:r>
            <a:endParaRPr lang="en-US" sz="2400" dirty="0"/>
          </a:p>
        </p:txBody>
      </p:sp>
      <p:pic>
        <p:nvPicPr>
          <p:cNvPr id="4" name="Shape 139"/>
          <p:cNvPicPr preferRelativeResize="0"/>
          <p:nvPr/>
        </p:nvPicPr>
        <p:blipFill rotWithShape="1">
          <a:blip r:embed="rId2">
            <a:alphaModFix/>
          </a:blip>
          <a:srcRect/>
          <a:stretch/>
        </p:blipFill>
        <p:spPr>
          <a:xfrm>
            <a:off x="7607300" y="205978"/>
            <a:ext cx="1249665" cy="1699021"/>
          </a:xfrm>
          <a:prstGeom prst="rect">
            <a:avLst/>
          </a:prstGeom>
          <a:noFill/>
          <a:ln>
            <a:noFill/>
          </a:ln>
        </p:spPr>
      </p:pic>
    </p:spTree>
    <p:extLst>
      <p:ext uri="{BB962C8B-B14F-4D97-AF65-F5344CB8AC3E}">
        <p14:creationId xmlns:p14="http://schemas.microsoft.com/office/powerpoint/2010/main" val="6455103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17657"/>
            <a:ext cx="8229600" cy="2734072"/>
          </a:xfrm>
        </p:spPr>
        <p:txBody>
          <a:bodyPr/>
          <a:lstStyle/>
          <a:p>
            <a:r>
              <a:rPr lang="en-US" sz="2000" dirty="0" smtClean="0">
                <a:solidFill>
                  <a:schemeClr val="tx1"/>
                </a:solidFill>
              </a:rPr>
              <a:t>Our business is built entirely on relationships … </a:t>
            </a:r>
          </a:p>
          <a:p>
            <a:pPr marL="203200" indent="0">
              <a:buNone/>
            </a:pPr>
            <a:r>
              <a:rPr lang="en-US" sz="2000" dirty="0">
                <a:solidFill>
                  <a:schemeClr val="tx1"/>
                </a:solidFill>
              </a:rPr>
              <a:t>	</a:t>
            </a:r>
            <a:r>
              <a:rPr lang="en-US" sz="2000" dirty="0" smtClean="0">
                <a:solidFill>
                  <a:schemeClr val="tx1"/>
                </a:solidFill>
              </a:rPr>
              <a:t>-- relationships with our customers</a:t>
            </a:r>
          </a:p>
          <a:p>
            <a:pPr marL="203200" indent="0">
              <a:buNone/>
            </a:pPr>
            <a:r>
              <a:rPr lang="en-US" sz="2000" dirty="0">
                <a:solidFill>
                  <a:schemeClr val="tx1"/>
                </a:solidFill>
              </a:rPr>
              <a:t>	</a:t>
            </a:r>
            <a:r>
              <a:rPr lang="en-US" sz="2000" dirty="0" smtClean="0">
                <a:solidFill>
                  <a:schemeClr val="tx1"/>
                </a:solidFill>
              </a:rPr>
              <a:t>-- relationships with our business partners</a:t>
            </a:r>
          </a:p>
          <a:p>
            <a:r>
              <a:rPr lang="en-US" sz="2000" dirty="0" smtClean="0">
                <a:solidFill>
                  <a:schemeClr val="tx1"/>
                </a:solidFill>
              </a:rPr>
              <a:t>Relationships are built through live ear-to-ear  and face-to-face conversation .</a:t>
            </a:r>
          </a:p>
          <a:p>
            <a:r>
              <a:rPr lang="en-US" sz="2000" dirty="0" smtClean="0">
                <a:solidFill>
                  <a:schemeClr val="tx1"/>
                </a:solidFill>
              </a:rPr>
              <a:t>To advance in our businesses, we all will want to learn .. .   </a:t>
            </a:r>
          </a:p>
          <a:p>
            <a:pPr marL="203200" indent="0">
              <a:buNone/>
            </a:pPr>
            <a:r>
              <a:rPr lang="en-US" sz="2000" dirty="0">
                <a:solidFill>
                  <a:schemeClr val="tx1"/>
                </a:solidFill>
              </a:rPr>
              <a:t>	</a:t>
            </a:r>
            <a:r>
              <a:rPr lang="en-US" sz="2000" dirty="0" smtClean="0">
                <a:solidFill>
                  <a:schemeClr val="tx1"/>
                </a:solidFill>
              </a:rPr>
              <a:t>	</a:t>
            </a:r>
            <a:r>
              <a:rPr lang="en-US" sz="2800" dirty="0" smtClean="0">
                <a:solidFill>
                  <a:schemeClr val="tx1"/>
                </a:solidFill>
              </a:rPr>
              <a:t>When to text …. </a:t>
            </a:r>
          </a:p>
          <a:p>
            <a:pPr marL="203200" indent="0">
              <a:buNone/>
            </a:pPr>
            <a:r>
              <a:rPr lang="en-US" sz="2800" dirty="0">
                <a:solidFill>
                  <a:schemeClr val="tx1"/>
                </a:solidFill>
              </a:rPr>
              <a:t>	</a:t>
            </a:r>
            <a:r>
              <a:rPr lang="en-US" sz="2800" dirty="0" smtClean="0">
                <a:solidFill>
                  <a:schemeClr val="tx1"/>
                </a:solidFill>
              </a:rPr>
              <a:t>	And when to talk</a:t>
            </a:r>
            <a:endParaRPr lang="en-US" sz="2800" dirty="0">
              <a:solidFill>
                <a:schemeClr val="tx1"/>
              </a:solidFill>
            </a:endParaRPr>
          </a:p>
        </p:txBody>
      </p:sp>
      <p:sp>
        <p:nvSpPr>
          <p:cNvPr id="2" name="Title 1"/>
          <p:cNvSpPr>
            <a:spLocks noGrp="1"/>
          </p:cNvSpPr>
          <p:nvPr>
            <p:ph type="title"/>
          </p:nvPr>
        </p:nvSpPr>
        <p:spPr>
          <a:xfrm>
            <a:off x="355600" y="383779"/>
            <a:ext cx="6464300" cy="857250"/>
          </a:xfrm>
        </p:spPr>
        <p:txBody>
          <a:bodyPr/>
          <a:lstStyle/>
          <a:p>
            <a:r>
              <a:rPr lang="en-US" sz="2800" dirty="0" smtClean="0"/>
              <a:t> </a:t>
            </a:r>
            <a:r>
              <a:rPr lang="en-US" sz="2400" dirty="0" smtClean="0"/>
              <a:t>What I Know Now ..</a:t>
            </a:r>
            <a:br>
              <a:rPr lang="en-US" sz="2400" dirty="0" smtClean="0"/>
            </a:br>
            <a:r>
              <a:rPr lang="en-US" sz="2400" dirty="0" smtClean="0"/>
              <a:t>The Power of Live Conversation   Katie</a:t>
            </a:r>
            <a:r>
              <a:rPr lang="en-US" sz="2400" dirty="0"/>
              <a:t> </a:t>
            </a:r>
            <a:r>
              <a:rPr lang="en-US" sz="2400" dirty="0" smtClean="0"/>
              <a:t>Odom </a:t>
            </a:r>
            <a:endParaRPr lang="en-US" sz="2400" dirty="0"/>
          </a:p>
        </p:txBody>
      </p:sp>
      <p:pic>
        <p:nvPicPr>
          <p:cNvPr id="4" name="Shape 139"/>
          <p:cNvPicPr preferRelativeResize="0"/>
          <p:nvPr/>
        </p:nvPicPr>
        <p:blipFill rotWithShape="1">
          <a:blip r:embed="rId2">
            <a:alphaModFix/>
          </a:blip>
          <a:srcRect/>
          <a:stretch/>
        </p:blipFill>
        <p:spPr>
          <a:xfrm>
            <a:off x="7755665" y="205979"/>
            <a:ext cx="1101300" cy="1425900"/>
          </a:xfrm>
          <a:prstGeom prst="rect">
            <a:avLst/>
          </a:prstGeom>
          <a:noFill/>
          <a:ln>
            <a:noFill/>
          </a:ln>
        </p:spPr>
      </p:pic>
    </p:spTree>
    <p:extLst>
      <p:ext uri="{BB962C8B-B14F-4D97-AF65-F5344CB8AC3E}">
        <p14:creationId xmlns:p14="http://schemas.microsoft.com/office/powerpoint/2010/main" val="8699737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56886"/>
            <a:ext cx="7696200" cy="2734072"/>
          </a:xfrm>
        </p:spPr>
        <p:txBody>
          <a:bodyPr/>
          <a:lstStyle/>
          <a:p>
            <a:r>
              <a:rPr lang="en-US" sz="1800" dirty="0" smtClean="0">
                <a:solidFill>
                  <a:schemeClr val="tx1"/>
                </a:solidFill>
              </a:rPr>
              <a:t>When we work with a future vision .. A clarity of purpose … the disappointments and occasional setbacks are merely hiccups ..</a:t>
            </a:r>
          </a:p>
          <a:p>
            <a:r>
              <a:rPr lang="en-US" sz="1800" dirty="0" smtClean="0">
                <a:solidFill>
                  <a:schemeClr val="tx1"/>
                </a:solidFill>
              </a:rPr>
              <a:t>They might sting a bit at first, but then we learn “ to love people where they are” … make sure we don’t miss any lessons in the experience .. Make appropriate adjustments when necessary…</a:t>
            </a:r>
          </a:p>
          <a:p>
            <a:r>
              <a:rPr lang="en-US" sz="1800" dirty="0" smtClean="0">
                <a:solidFill>
                  <a:schemeClr val="tx1"/>
                </a:solidFill>
              </a:rPr>
              <a:t>And press on.</a:t>
            </a:r>
            <a:r>
              <a:rPr lang="en-US" sz="1800" dirty="0"/>
              <a:t> </a:t>
            </a:r>
            <a:r>
              <a:rPr lang="en-US" sz="1800" dirty="0">
                <a:solidFill>
                  <a:schemeClr val="tx1"/>
                </a:solidFill>
              </a:rPr>
              <a:t>When we see the big picture, and where we are going, everything that we experience is </a:t>
            </a:r>
            <a:r>
              <a:rPr lang="en-US" sz="1800" dirty="0" smtClean="0">
                <a:solidFill>
                  <a:schemeClr val="tx1"/>
                </a:solidFill>
              </a:rPr>
              <a:t>a part </a:t>
            </a:r>
            <a:r>
              <a:rPr lang="en-US" sz="1800" dirty="0">
                <a:solidFill>
                  <a:schemeClr val="tx1"/>
                </a:solidFill>
              </a:rPr>
              <a:t>of the process and the </a:t>
            </a:r>
            <a:r>
              <a:rPr lang="en-US" sz="1800" dirty="0" smtClean="0">
                <a:solidFill>
                  <a:schemeClr val="tx1"/>
                </a:solidFill>
              </a:rPr>
              <a:t>journey.</a:t>
            </a:r>
            <a:r>
              <a:rPr lang="en-US" sz="1800" dirty="0">
                <a:solidFill>
                  <a:schemeClr val="tx1"/>
                </a:solidFill>
              </a:rPr>
              <a:t/>
            </a:r>
            <a:br>
              <a:rPr lang="en-US" sz="1800" dirty="0">
                <a:solidFill>
                  <a:schemeClr val="tx1"/>
                </a:solidFill>
              </a:rPr>
            </a:br>
            <a:r>
              <a:rPr lang="en-US" sz="1800" dirty="0" smtClean="0">
                <a:solidFill>
                  <a:schemeClr val="tx1"/>
                </a:solidFill>
              </a:rPr>
              <a:t>We </a:t>
            </a:r>
            <a:r>
              <a:rPr lang="en-US" sz="1800" dirty="0">
                <a:solidFill>
                  <a:schemeClr val="tx1"/>
                </a:solidFill>
              </a:rPr>
              <a:t>will not stumble over </a:t>
            </a:r>
            <a:r>
              <a:rPr lang="en-US" sz="1800" dirty="0" smtClean="0">
                <a:solidFill>
                  <a:schemeClr val="tx1"/>
                </a:solidFill>
              </a:rPr>
              <a:t>the </a:t>
            </a:r>
            <a:r>
              <a:rPr lang="en-US" sz="1800" dirty="0">
                <a:solidFill>
                  <a:schemeClr val="tx1"/>
                </a:solidFill>
              </a:rPr>
              <a:t>difficulties along the way.  Instead we will see the growth and progress.</a:t>
            </a:r>
            <a:endParaRPr lang="en-US" sz="1800" dirty="0" smtClean="0">
              <a:solidFill>
                <a:schemeClr val="tx1"/>
              </a:solidFill>
            </a:endParaRPr>
          </a:p>
          <a:p>
            <a:endParaRPr lang="en-US" sz="2000" dirty="0"/>
          </a:p>
        </p:txBody>
      </p:sp>
      <p:sp>
        <p:nvSpPr>
          <p:cNvPr id="2" name="Title 1"/>
          <p:cNvSpPr>
            <a:spLocks noGrp="1"/>
          </p:cNvSpPr>
          <p:nvPr>
            <p:ph type="title"/>
          </p:nvPr>
        </p:nvSpPr>
        <p:spPr>
          <a:xfrm>
            <a:off x="292100" y="180579"/>
            <a:ext cx="7442200" cy="857250"/>
          </a:xfrm>
        </p:spPr>
        <p:txBody>
          <a:bodyPr/>
          <a:lstStyle/>
          <a:p>
            <a:r>
              <a:rPr lang="en-US" sz="2400" dirty="0" smtClean="0"/>
              <a:t>From Lisa –</a:t>
            </a:r>
            <a:br>
              <a:rPr lang="en-US" sz="2400" dirty="0" smtClean="0"/>
            </a:br>
            <a:r>
              <a:rPr lang="en-US" sz="2400" dirty="0" smtClean="0"/>
              <a:t>Perspectives on Handling Disappointments and Setbacks</a:t>
            </a:r>
            <a:endParaRPr lang="en-US" sz="2400" dirty="0"/>
          </a:p>
        </p:txBody>
      </p:sp>
      <p:sp>
        <p:nvSpPr>
          <p:cNvPr id="4" name="TextBox 3"/>
          <p:cNvSpPr txBox="1"/>
          <p:nvPr/>
        </p:nvSpPr>
        <p:spPr>
          <a:xfrm>
            <a:off x="457200" y="3790958"/>
            <a:ext cx="8483600" cy="1200329"/>
          </a:xfrm>
          <a:prstGeom prst="rect">
            <a:avLst/>
          </a:prstGeom>
          <a:solidFill>
            <a:schemeClr val="bg1"/>
          </a:solidFill>
          <a:ln>
            <a:solidFill>
              <a:schemeClr val="tx1"/>
            </a:solidFill>
          </a:ln>
        </p:spPr>
        <p:txBody>
          <a:bodyPr wrap="square" rtlCol="0">
            <a:spAutoFit/>
          </a:bodyPr>
          <a:lstStyle/>
          <a:p>
            <a:pPr marL="285750" indent="-285750">
              <a:buFont typeface="Arial"/>
              <a:buChar char="•"/>
            </a:pPr>
            <a:r>
              <a:rPr lang="en-US" sz="1800" dirty="0" smtClean="0"/>
              <a:t>We cannot expect to be the best at every single thing every single day. But there are always a few things we do very well … </a:t>
            </a:r>
          </a:p>
          <a:p>
            <a:pPr marL="285750" indent="-285750">
              <a:buFont typeface="Arial"/>
              <a:buChar char="•"/>
            </a:pPr>
            <a:r>
              <a:rPr lang="en-US" sz="1800" dirty="0" smtClean="0"/>
              <a:t>So at the end of day… at the end of week, at the end of month .. The sum total of our  efforts is …   Pretty good.     Heather Chastain, President Shaklee </a:t>
            </a:r>
            <a:r>
              <a:rPr lang="en-US" sz="1800" dirty="0" err="1" smtClean="0"/>
              <a:t>N.Am</a:t>
            </a:r>
            <a:endParaRPr lang="en-US" sz="1800" dirty="0"/>
          </a:p>
        </p:txBody>
      </p:sp>
      <p:pic>
        <p:nvPicPr>
          <p:cNvPr id="5" name="Shape 137"/>
          <p:cNvPicPr preferRelativeResize="0"/>
          <p:nvPr/>
        </p:nvPicPr>
        <p:blipFill rotWithShape="1">
          <a:blip r:embed="rId2">
            <a:alphaModFix/>
          </a:blip>
          <a:srcRect/>
          <a:stretch/>
        </p:blipFill>
        <p:spPr>
          <a:xfrm>
            <a:off x="7960100" y="180579"/>
            <a:ext cx="980700" cy="1461599"/>
          </a:xfrm>
          <a:prstGeom prst="rect">
            <a:avLst/>
          </a:prstGeom>
          <a:noFill/>
          <a:ln>
            <a:noFill/>
          </a:ln>
        </p:spPr>
      </p:pic>
    </p:spTree>
    <p:extLst>
      <p:ext uri="{BB962C8B-B14F-4D97-AF65-F5344CB8AC3E}">
        <p14:creationId xmlns:p14="http://schemas.microsoft.com/office/powerpoint/2010/main" val="29752547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3900" y="360577"/>
            <a:ext cx="5537200" cy="4559300"/>
          </a:xfrm>
          <a:prstGeom prst="rect">
            <a:avLst/>
          </a:prstGeom>
        </p:spPr>
      </p:pic>
      <p:sp>
        <p:nvSpPr>
          <p:cNvPr id="2" name="TextBox 1"/>
          <p:cNvSpPr txBox="1"/>
          <p:nvPr/>
        </p:nvSpPr>
        <p:spPr>
          <a:xfrm>
            <a:off x="7988300" y="4203700"/>
            <a:ext cx="812800" cy="307777"/>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842630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457200" y="1059958"/>
            <a:ext cx="7200900" cy="1523444"/>
          </a:xfrm>
        </p:spPr>
        <p:txBody>
          <a:bodyPr/>
          <a:lstStyle/>
          <a:p>
            <a:r>
              <a:rPr lang="en-US" dirty="0" smtClean="0">
                <a:solidFill>
                  <a:schemeClr val="tx1"/>
                </a:solidFill>
              </a:rPr>
              <a:t> Actually </a:t>
            </a:r>
            <a:r>
              <a:rPr lang="en-US" dirty="0">
                <a:solidFill>
                  <a:schemeClr val="tx1"/>
                </a:solidFill>
              </a:rPr>
              <a:t>set a goal: Take some time for self-reflection and determine what your ideal life would look like. Work backwards planning small, achievable steps along the way that will help you achieve that desired lifestyle.</a:t>
            </a:r>
          </a:p>
        </p:txBody>
      </p:sp>
      <p:sp>
        <p:nvSpPr>
          <p:cNvPr id="5" name="Title 4"/>
          <p:cNvSpPr>
            <a:spLocks noGrp="1"/>
          </p:cNvSpPr>
          <p:nvPr>
            <p:ph type="title"/>
          </p:nvPr>
        </p:nvSpPr>
        <p:spPr>
          <a:xfrm>
            <a:off x="728866" y="354893"/>
            <a:ext cx="6700634" cy="471314"/>
          </a:xfrm>
          <a:ln>
            <a:solidFill>
              <a:schemeClr val="bg2">
                <a:lumMod val="60000"/>
                <a:lumOff val="40000"/>
              </a:schemeClr>
            </a:solidFill>
          </a:ln>
        </p:spPr>
        <p:txBody>
          <a:bodyPr/>
          <a:lstStyle/>
          <a:p>
            <a:r>
              <a:rPr lang="en-US" sz="2400" dirty="0" smtClean="0"/>
              <a:t>From Stephanie Bruce After Chairman’s Retreat</a:t>
            </a:r>
            <a:endParaRPr lang="en-US" sz="2400" dirty="0"/>
          </a:p>
        </p:txBody>
      </p:sp>
      <p:sp>
        <p:nvSpPr>
          <p:cNvPr id="2" name="Rectangle 1"/>
          <p:cNvSpPr/>
          <p:nvPr/>
        </p:nvSpPr>
        <p:spPr>
          <a:xfrm>
            <a:off x="1047729" y="2583402"/>
            <a:ext cx="7854971" cy="923330"/>
          </a:xfrm>
          <a:prstGeom prst="rect">
            <a:avLst/>
          </a:prstGeom>
        </p:spPr>
        <p:txBody>
          <a:bodyPr wrap="square">
            <a:spAutoFit/>
          </a:bodyPr>
          <a:lstStyle/>
          <a:p>
            <a:pPr marL="285750" indent="-285750">
              <a:buFont typeface="Arial"/>
              <a:buChar char="•"/>
            </a:pPr>
            <a:r>
              <a:rPr lang="en-US" sz="1800" dirty="0" smtClean="0"/>
              <a:t>It’s </a:t>
            </a:r>
            <a:r>
              <a:rPr lang="en-US" sz="1800" dirty="0"/>
              <a:t>a marathon, not a sprint: Find a reason to stick with it even when you’re tempted to quit. Keep your goals </a:t>
            </a:r>
            <a:r>
              <a:rPr lang="en-US" sz="1800" dirty="0" smtClean="0"/>
              <a:t>in front of you where you can se them every day.</a:t>
            </a:r>
            <a:endParaRPr lang="en-US" sz="1800" dirty="0"/>
          </a:p>
        </p:txBody>
      </p:sp>
      <p:pic>
        <p:nvPicPr>
          <p:cNvPr id="8" name="Picture 7"/>
          <p:cNvPicPr>
            <a:picLocks noChangeAspect="1"/>
          </p:cNvPicPr>
          <p:nvPr/>
        </p:nvPicPr>
        <p:blipFill>
          <a:blip r:embed="rId2"/>
          <a:stretch>
            <a:fillRect/>
          </a:stretch>
        </p:blipFill>
        <p:spPr>
          <a:xfrm>
            <a:off x="326739" y="3506732"/>
            <a:ext cx="1441979" cy="1384300"/>
          </a:xfrm>
          <a:prstGeom prst="rect">
            <a:avLst/>
          </a:prstGeom>
        </p:spPr>
      </p:pic>
      <p:pic>
        <p:nvPicPr>
          <p:cNvPr id="4" name="Picture 3" descr="stephanie bruce (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3655" y="202708"/>
            <a:ext cx="1119045" cy="1714499"/>
          </a:xfrm>
          <a:prstGeom prst="rect">
            <a:avLst/>
          </a:prstGeom>
        </p:spPr>
      </p:pic>
    </p:spTree>
    <p:extLst>
      <p:ext uri="{BB962C8B-B14F-4D97-AF65-F5344CB8AC3E}">
        <p14:creationId xmlns:p14="http://schemas.microsoft.com/office/powerpoint/2010/main" val="2054399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266700" y="1367330"/>
            <a:ext cx="7531100" cy="3204670"/>
          </a:xfrm>
        </p:spPr>
        <p:txBody>
          <a:bodyPr/>
          <a:lstStyle/>
          <a:p>
            <a:r>
              <a:rPr lang="en-US" sz="1800" dirty="0" smtClean="0">
                <a:solidFill>
                  <a:schemeClr val="tx1"/>
                </a:solidFill>
              </a:rPr>
              <a:t>As a Type A  ( well former now ) .. I have decided to set as my mission … to </a:t>
            </a:r>
            <a:r>
              <a:rPr lang="en-US" sz="1800" dirty="0">
                <a:solidFill>
                  <a:schemeClr val="tx1"/>
                </a:solidFill>
              </a:rPr>
              <a:t>l</a:t>
            </a:r>
            <a:r>
              <a:rPr lang="en-US" sz="1800" dirty="0" smtClean="0">
                <a:solidFill>
                  <a:schemeClr val="tx1"/>
                </a:solidFill>
              </a:rPr>
              <a:t>ead </a:t>
            </a:r>
            <a:r>
              <a:rPr lang="en-US" sz="1800" dirty="0">
                <a:solidFill>
                  <a:schemeClr val="tx1"/>
                </a:solidFill>
              </a:rPr>
              <a:t>with love in everything I</a:t>
            </a:r>
            <a:r>
              <a:rPr lang="en-US" sz="1800" dirty="0" smtClean="0">
                <a:solidFill>
                  <a:schemeClr val="tx1"/>
                </a:solidFill>
              </a:rPr>
              <a:t> </a:t>
            </a:r>
            <a:r>
              <a:rPr lang="en-US" sz="1800" dirty="0">
                <a:solidFill>
                  <a:schemeClr val="tx1"/>
                </a:solidFill>
              </a:rPr>
              <a:t>do in the name of </a:t>
            </a:r>
            <a:r>
              <a:rPr lang="en-US" sz="1800" dirty="0" smtClean="0">
                <a:solidFill>
                  <a:schemeClr val="tx1"/>
                </a:solidFill>
              </a:rPr>
              <a:t>Shaklee.</a:t>
            </a:r>
            <a:endParaRPr lang="en-US" sz="1800" dirty="0">
              <a:solidFill>
                <a:schemeClr val="tx1"/>
              </a:solidFill>
            </a:endParaRPr>
          </a:p>
          <a:p>
            <a:r>
              <a:rPr lang="en-US" sz="1800" dirty="0" smtClean="0">
                <a:solidFill>
                  <a:schemeClr val="tx1"/>
                </a:solidFill>
              </a:rPr>
              <a:t>Once </a:t>
            </a:r>
            <a:r>
              <a:rPr lang="en-US" sz="1800" dirty="0">
                <a:solidFill>
                  <a:schemeClr val="tx1"/>
                </a:solidFill>
              </a:rPr>
              <a:t>you decide that you are going to be a part of Shaklee for </a:t>
            </a:r>
            <a:r>
              <a:rPr lang="en-US" sz="1800" dirty="0" smtClean="0">
                <a:solidFill>
                  <a:schemeClr val="tx1"/>
                </a:solidFill>
              </a:rPr>
              <a:t>life…</a:t>
            </a:r>
            <a:endParaRPr lang="en-US" sz="1800" dirty="0">
              <a:solidFill>
                <a:schemeClr val="tx1"/>
              </a:solidFill>
            </a:endParaRPr>
          </a:p>
          <a:p>
            <a:pPr marL="127000" indent="0">
              <a:buNone/>
            </a:pPr>
            <a:r>
              <a:rPr lang="en-US" sz="1800" dirty="0" smtClean="0">
                <a:solidFill>
                  <a:schemeClr val="tx1"/>
                </a:solidFill>
              </a:rPr>
              <a:t>	then everything changes .. and </a:t>
            </a:r>
            <a:r>
              <a:rPr lang="en-US" sz="1800" dirty="0">
                <a:solidFill>
                  <a:schemeClr val="tx1"/>
                </a:solidFill>
              </a:rPr>
              <a:t>falls into </a:t>
            </a:r>
            <a:r>
              <a:rPr lang="en-US" sz="1800" dirty="0" smtClean="0">
                <a:solidFill>
                  <a:schemeClr val="tx1"/>
                </a:solidFill>
              </a:rPr>
              <a:t>place.</a:t>
            </a:r>
            <a:endParaRPr lang="en-US" sz="1800" dirty="0">
              <a:solidFill>
                <a:schemeClr val="tx1"/>
              </a:solidFill>
            </a:endParaRPr>
          </a:p>
          <a:p>
            <a:r>
              <a:rPr lang="en-US" sz="1800" dirty="0" smtClean="0">
                <a:solidFill>
                  <a:schemeClr val="tx1"/>
                </a:solidFill>
              </a:rPr>
              <a:t>You </a:t>
            </a:r>
            <a:r>
              <a:rPr lang="en-US" sz="1800" dirty="0">
                <a:solidFill>
                  <a:schemeClr val="tx1"/>
                </a:solidFill>
              </a:rPr>
              <a:t>become </a:t>
            </a:r>
            <a:r>
              <a:rPr lang="en-US" sz="1800" dirty="0" smtClean="0">
                <a:solidFill>
                  <a:schemeClr val="tx1"/>
                </a:solidFill>
              </a:rPr>
              <a:t>disconnected from and  unattached to </a:t>
            </a:r>
            <a:r>
              <a:rPr lang="en-US" sz="1800" dirty="0">
                <a:solidFill>
                  <a:schemeClr val="tx1"/>
                </a:solidFill>
              </a:rPr>
              <a:t>the outcomes of your </a:t>
            </a:r>
            <a:r>
              <a:rPr lang="en-US" sz="1800" dirty="0" smtClean="0">
                <a:solidFill>
                  <a:schemeClr val="tx1"/>
                </a:solidFill>
              </a:rPr>
              <a:t>	efforts </a:t>
            </a:r>
            <a:r>
              <a:rPr lang="en-US" sz="1800" dirty="0">
                <a:solidFill>
                  <a:schemeClr val="tx1"/>
                </a:solidFill>
              </a:rPr>
              <a:t>and </a:t>
            </a:r>
            <a:r>
              <a:rPr lang="en-US" sz="1800" dirty="0" smtClean="0">
                <a:solidFill>
                  <a:schemeClr val="tx1"/>
                </a:solidFill>
              </a:rPr>
              <a:t>more focused </a:t>
            </a:r>
            <a:r>
              <a:rPr lang="en-US" sz="1800" dirty="0">
                <a:solidFill>
                  <a:schemeClr val="tx1"/>
                </a:solidFill>
              </a:rPr>
              <a:t>on the reason for those </a:t>
            </a:r>
            <a:r>
              <a:rPr lang="en-US" sz="1800" dirty="0" smtClean="0">
                <a:solidFill>
                  <a:schemeClr val="tx1"/>
                </a:solidFill>
              </a:rPr>
              <a:t>efforts.</a:t>
            </a:r>
            <a:endParaRPr lang="en-US" sz="1800" dirty="0">
              <a:solidFill>
                <a:schemeClr val="tx1"/>
              </a:solidFill>
            </a:endParaRPr>
          </a:p>
          <a:p>
            <a:r>
              <a:rPr lang="en-US" sz="1800" dirty="0" smtClean="0">
                <a:solidFill>
                  <a:schemeClr val="tx1"/>
                </a:solidFill>
              </a:rPr>
              <a:t>There's </a:t>
            </a:r>
            <a:r>
              <a:rPr lang="en-US" sz="1800" dirty="0">
                <a:solidFill>
                  <a:schemeClr val="tx1"/>
                </a:solidFill>
              </a:rPr>
              <a:t>a calming force in knowing WHY you are doing what you are</a:t>
            </a:r>
          </a:p>
          <a:p>
            <a:pPr marL="127000" indent="0">
              <a:buNone/>
            </a:pPr>
            <a:r>
              <a:rPr lang="en-US" sz="1800" dirty="0" smtClean="0">
                <a:solidFill>
                  <a:schemeClr val="tx1"/>
                </a:solidFill>
              </a:rPr>
              <a:t>	doing </a:t>
            </a:r>
            <a:r>
              <a:rPr lang="en-US" sz="1800" dirty="0">
                <a:solidFill>
                  <a:schemeClr val="tx1"/>
                </a:solidFill>
              </a:rPr>
              <a:t>-- I came back from </a:t>
            </a:r>
            <a:r>
              <a:rPr lang="en-US" sz="1800" dirty="0" smtClean="0">
                <a:solidFill>
                  <a:schemeClr val="tx1"/>
                </a:solidFill>
              </a:rPr>
              <a:t>Chairman's Retreat  </a:t>
            </a:r>
            <a:r>
              <a:rPr lang="en-US" sz="1800" dirty="0">
                <a:solidFill>
                  <a:schemeClr val="tx1"/>
                </a:solidFill>
              </a:rPr>
              <a:t>more comfortable, </a:t>
            </a:r>
            <a:r>
              <a:rPr lang="en-US" sz="1800" dirty="0" smtClean="0">
                <a:solidFill>
                  <a:schemeClr val="tx1"/>
                </a:solidFill>
              </a:rPr>
              <a:t>	confident, settled and calm</a:t>
            </a:r>
            <a:endParaRPr lang="en-US" sz="1800" dirty="0">
              <a:solidFill>
                <a:schemeClr val="tx1"/>
              </a:solidFill>
            </a:endParaRPr>
          </a:p>
          <a:p>
            <a:endParaRPr lang="en-US" dirty="0"/>
          </a:p>
        </p:txBody>
      </p:sp>
      <p:sp>
        <p:nvSpPr>
          <p:cNvPr id="5" name="Title 4"/>
          <p:cNvSpPr>
            <a:spLocks noGrp="1"/>
          </p:cNvSpPr>
          <p:nvPr>
            <p:ph type="title"/>
          </p:nvPr>
        </p:nvSpPr>
        <p:spPr>
          <a:xfrm>
            <a:off x="355601" y="387039"/>
            <a:ext cx="6946900" cy="571981"/>
          </a:xfrm>
          <a:ln>
            <a:solidFill>
              <a:schemeClr val="accent5">
                <a:lumMod val="75000"/>
              </a:schemeClr>
            </a:solidFill>
          </a:ln>
        </p:spPr>
        <p:txBody>
          <a:bodyPr/>
          <a:lstStyle/>
          <a:p>
            <a:r>
              <a:rPr lang="en-US" sz="2400" dirty="0" smtClean="0"/>
              <a:t>From Kristen </a:t>
            </a:r>
            <a:r>
              <a:rPr lang="en-US" sz="2400" dirty="0" err="1" smtClean="0"/>
              <a:t>Jakubowski</a:t>
            </a:r>
            <a:r>
              <a:rPr lang="en-US" sz="2400" dirty="0" smtClean="0"/>
              <a:t> After Chairman’s Retreat</a:t>
            </a:r>
            <a:endParaRPr lang="en-US" sz="2400" dirty="0"/>
          </a:p>
        </p:txBody>
      </p:sp>
      <p:pic>
        <p:nvPicPr>
          <p:cNvPr id="2" name="Picture 1" descr="Kristen Jakubowski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2200" y="153683"/>
            <a:ext cx="1556657" cy="1985211"/>
          </a:xfrm>
          <a:prstGeom prst="rect">
            <a:avLst/>
          </a:prstGeom>
        </p:spPr>
      </p:pic>
    </p:spTree>
    <p:extLst>
      <p:ext uri="{BB962C8B-B14F-4D97-AF65-F5344CB8AC3E}">
        <p14:creationId xmlns:p14="http://schemas.microsoft.com/office/powerpoint/2010/main" val="39556676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199" y="486106"/>
            <a:ext cx="6784317" cy="438582"/>
          </a:xfrm>
          <a:prstGeom prst="rect">
            <a:avLst/>
          </a:prstGeom>
          <a:noFill/>
          <a:ln>
            <a:solidFill>
              <a:schemeClr val="bg2">
                <a:lumMod val="60000"/>
                <a:lumOff val="40000"/>
              </a:schemeClr>
            </a:solidFill>
          </a:ln>
        </p:spPr>
        <p:txBody>
          <a:bodyPr wrap="square" lIns="68580" tIns="34290" rIns="68580" bIns="34290" rtlCol="0">
            <a:spAutoFit/>
          </a:bodyPr>
          <a:lstStyle/>
          <a:p>
            <a:r>
              <a:rPr lang="en-US" sz="2400" dirty="0" smtClean="0"/>
              <a:t>From Becky Choate   -- We Choose Our Attitude</a:t>
            </a:r>
            <a:endParaRPr lang="en-US" sz="2400" dirty="0"/>
          </a:p>
        </p:txBody>
      </p:sp>
      <p:sp>
        <p:nvSpPr>
          <p:cNvPr id="3" name="TextBox 2"/>
          <p:cNvSpPr txBox="1"/>
          <p:nvPr/>
        </p:nvSpPr>
        <p:spPr>
          <a:xfrm>
            <a:off x="266700" y="1172235"/>
            <a:ext cx="8750300" cy="3762568"/>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800" dirty="0" smtClean="0"/>
              <a:t>Currently in one of the most tumultuous periods of my life .. </a:t>
            </a:r>
          </a:p>
          <a:p>
            <a:r>
              <a:rPr lang="en-US" sz="1800" dirty="0"/>
              <a:t>	</a:t>
            </a:r>
            <a:r>
              <a:rPr lang="en-US" sz="1800" dirty="0"/>
              <a:t>-- father in late stages of cancer</a:t>
            </a:r>
          </a:p>
          <a:p>
            <a:r>
              <a:rPr lang="en-US" sz="1800" dirty="0" smtClean="0"/>
              <a:t>	-- </a:t>
            </a:r>
            <a:r>
              <a:rPr lang="en-US" sz="1800" dirty="0" smtClean="0"/>
              <a:t>husband job hunting</a:t>
            </a:r>
          </a:p>
          <a:p>
            <a:r>
              <a:rPr lang="en-US" sz="1800" dirty="0"/>
              <a:t>	</a:t>
            </a:r>
            <a:r>
              <a:rPr lang="en-US" sz="1800" dirty="0" smtClean="0"/>
              <a:t>-- </a:t>
            </a:r>
            <a:r>
              <a:rPr lang="en-US" sz="1800" dirty="0" smtClean="0"/>
              <a:t>possibly selling house and moving .. somewhere…when next job is found.</a:t>
            </a:r>
          </a:p>
          <a:p>
            <a:r>
              <a:rPr lang="en-US" sz="1800" dirty="0"/>
              <a:t>	</a:t>
            </a:r>
            <a:r>
              <a:rPr lang="en-US" sz="1800" dirty="0" smtClean="0"/>
              <a:t>-- all 3 adult children moving this summer in 3 different directions</a:t>
            </a:r>
          </a:p>
          <a:p>
            <a:r>
              <a:rPr lang="en-US" sz="1800" dirty="0" smtClean="0"/>
              <a:t>			AND</a:t>
            </a:r>
          </a:p>
          <a:p>
            <a:endParaRPr lang="en-US" sz="900" dirty="0"/>
          </a:p>
          <a:p>
            <a:r>
              <a:rPr lang="en-US" sz="2400" dirty="0" smtClean="0"/>
              <a:t>		      I’m </a:t>
            </a:r>
            <a:r>
              <a:rPr lang="en-US" sz="2400" dirty="0" smtClean="0"/>
              <a:t>still able to move forward.</a:t>
            </a:r>
            <a:endParaRPr lang="en-US" sz="2400" dirty="0" smtClean="0"/>
          </a:p>
          <a:p>
            <a:endParaRPr lang="en-US" sz="900" dirty="0" smtClean="0"/>
          </a:p>
          <a:p>
            <a:pPr marL="285750" indent="-285750">
              <a:buFont typeface="Arial"/>
              <a:buChar char="•"/>
            </a:pPr>
            <a:r>
              <a:rPr lang="en-US" sz="1800" dirty="0" smtClean="0"/>
              <a:t>I’ve never been more excited about building my business and I </a:t>
            </a:r>
            <a:r>
              <a:rPr lang="en-US" sz="1800" dirty="0" smtClean="0"/>
              <a:t>am SO thankful for 	my </a:t>
            </a:r>
            <a:r>
              <a:rPr lang="en-US" sz="1800" dirty="0" smtClean="0"/>
              <a:t>team</a:t>
            </a:r>
            <a:endParaRPr lang="en-US" sz="1800" dirty="0"/>
          </a:p>
          <a:p>
            <a:pPr marL="214313" indent="-214313">
              <a:buFont typeface="Arial" panose="020B0604020202020204" pitchFamily="34" charset="0"/>
              <a:buChar char="•"/>
            </a:pPr>
            <a:r>
              <a:rPr lang="en-US" sz="1800" dirty="0" smtClean="0"/>
              <a:t> I am learning how to be “my best self” in the midst of life.</a:t>
            </a:r>
          </a:p>
          <a:p>
            <a:pPr marL="214313" indent="-214313">
              <a:buFont typeface="Arial" panose="020B0604020202020204" pitchFamily="34" charset="0"/>
              <a:buChar char="•"/>
            </a:pPr>
            <a:r>
              <a:rPr lang="en-US" sz="1800" dirty="0" smtClean="0"/>
              <a:t>There will ALWAYS be distractions and hiccups in our days/weeks/months.</a:t>
            </a:r>
          </a:p>
          <a:p>
            <a:r>
              <a:rPr lang="en-US" sz="1800" dirty="0" smtClean="0"/>
              <a:t>Makes me appreciate all the more .. the flexibility and security our business provides.</a:t>
            </a:r>
          </a:p>
        </p:txBody>
      </p:sp>
      <p:pic>
        <p:nvPicPr>
          <p:cNvPr id="7" name="Picture 6" descr="becky choate 20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7416" y="152400"/>
            <a:ext cx="1419883" cy="1854200"/>
          </a:xfrm>
          <a:prstGeom prst="rect">
            <a:avLst/>
          </a:prstGeom>
        </p:spPr>
      </p:pic>
    </p:spTree>
    <p:extLst>
      <p:ext uri="{BB962C8B-B14F-4D97-AF65-F5344CB8AC3E}">
        <p14:creationId xmlns:p14="http://schemas.microsoft.com/office/powerpoint/2010/main" val="30101173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6300" y="254000"/>
            <a:ext cx="5194299" cy="4686299"/>
          </a:xfrm>
          <a:prstGeom prst="rect">
            <a:avLst/>
          </a:prstGeom>
        </p:spPr>
      </p:pic>
      <p:sp>
        <p:nvSpPr>
          <p:cNvPr id="2" name="TextBox 1"/>
          <p:cNvSpPr txBox="1"/>
          <p:nvPr/>
        </p:nvSpPr>
        <p:spPr>
          <a:xfrm>
            <a:off x="7861300" y="4521200"/>
            <a:ext cx="927100" cy="307777"/>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28677921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121" y="383779"/>
            <a:ext cx="8229600" cy="662198"/>
          </a:xfrm>
        </p:spPr>
        <p:txBody>
          <a:bodyPr/>
          <a:lstStyle/>
          <a:p>
            <a:r>
              <a:rPr lang="en-US" sz="3200" dirty="0" smtClean="0"/>
              <a:t>Pam’s Tips of the Week – Vendor Fair Idea</a:t>
            </a:r>
            <a:endParaRPr lang="en-US" sz="3200" dirty="0"/>
          </a:p>
        </p:txBody>
      </p:sp>
      <p:sp>
        <p:nvSpPr>
          <p:cNvPr id="3" name="Text Placeholder 2"/>
          <p:cNvSpPr>
            <a:spLocks noGrp="1"/>
          </p:cNvSpPr>
          <p:nvPr>
            <p:ph type="body" idx="1"/>
          </p:nvPr>
        </p:nvSpPr>
        <p:spPr>
          <a:xfrm>
            <a:off x="457200" y="1252448"/>
            <a:ext cx="8229600" cy="2277725"/>
          </a:xfrm>
        </p:spPr>
        <p:txBody>
          <a:bodyPr/>
          <a:lstStyle/>
          <a:p>
            <a:pPr marL="127000" indent="0">
              <a:buNone/>
            </a:pPr>
            <a:r>
              <a:rPr lang="en-US" dirty="0" smtClean="0">
                <a:solidFill>
                  <a:schemeClr val="tx1"/>
                </a:solidFill>
              </a:rPr>
              <a:t>Short Form – allows you to call them to get address for sending the free samples and to have a conversation abut their needs and interests.</a:t>
            </a:r>
          </a:p>
          <a:p>
            <a:pPr marL="127000" indent="0">
              <a:buNone/>
            </a:pPr>
            <a:endParaRPr lang="en-US" dirty="0" smtClean="0">
              <a:solidFill>
                <a:schemeClr val="tx1"/>
              </a:solidFill>
            </a:endParaRPr>
          </a:p>
          <a:p>
            <a:r>
              <a:rPr lang="en-US" dirty="0" smtClean="0">
                <a:solidFill>
                  <a:schemeClr val="tx1"/>
                </a:solidFill>
              </a:rPr>
              <a:t>Name_______________________________________________________</a:t>
            </a:r>
            <a:endParaRPr lang="en-US" dirty="0">
              <a:solidFill>
                <a:schemeClr val="tx1"/>
              </a:solidFill>
            </a:endParaRPr>
          </a:p>
          <a:p>
            <a:r>
              <a:rPr lang="en-US" dirty="0" smtClean="0">
                <a:solidFill>
                  <a:schemeClr val="tx1"/>
                </a:solidFill>
              </a:rPr>
              <a:t>Email________________________________________________________</a:t>
            </a:r>
            <a:endParaRPr lang="en-US" dirty="0">
              <a:solidFill>
                <a:schemeClr val="tx1"/>
              </a:solidFill>
            </a:endParaRPr>
          </a:p>
          <a:p>
            <a:r>
              <a:rPr lang="en-US" dirty="0" smtClean="0">
                <a:solidFill>
                  <a:schemeClr val="tx1"/>
                </a:solidFill>
              </a:rPr>
              <a:t>Phone_______________________________________________________</a:t>
            </a:r>
            <a:endParaRPr lang="en-US" dirty="0">
              <a:solidFill>
                <a:schemeClr val="tx1"/>
              </a:solidFill>
            </a:endParaRPr>
          </a:p>
          <a:p>
            <a:r>
              <a:rPr lang="en-US" dirty="0">
                <a:solidFill>
                  <a:schemeClr val="tx1"/>
                </a:solidFill>
              </a:rPr>
              <a:t>Sample Choice	___Life Shake 	__Energy Chew	__Energy Tea</a:t>
            </a:r>
          </a:p>
          <a:p>
            <a:pPr marL="127000" indent="0">
              <a:buNone/>
            </a:pPr>
            <a:endParaRPr lang="en-US" dirty="0">
              <a:solidFill>
                <a:schemeClr val="tx1"/>
              </a:solidFill>
            </a:endParaRPr>
          </a:p>
        </p:txBody>
      </p:sp>
    </p:spTree>
    <p:extLst>
      <p:ext uri="{BB962C8B-B14F-4D97-AF65-F5344CB8AC3E}">
        <p14:creationId xmlns:p14="http://schemas.microsoft.com/office/powerpoint/2010/main" val="13139573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332374"/>
            <a:ext cx="8229600" cy="2734072"/>
          </a:xfrm>
        </p:spPr>
        <p:txBody>
          <a:bodyPr/>
          <a:lstStyle/>
          <a:p>
            <a:r>
              <a:rPr lang="en-US" sz="1800" dirty="0" smtClean="0">
                <a:solidFill>
                  <a:schemeClr val="tx1"/>
                </a:solidFill>
              </a:rPr>
              <a:t>Belief is a powerful force …</a:t>
            </a:r>
          </a:p>
          <a:p>
            <a:r>
              <a:rPr lang="en-US" sz="1800" dirty="0" smtClean="0">
                <a:solidFill>
                  <a:schemeClr val="tx1"/>
                </a:solidFill>
              </a:rPr>
              <a:t>I had difficulty believing that </a:t>
            </a:r>
          </a:p>
          <a:p>
            <a:pPr marL="203200" indent="0">
              <a:buNone/>
            </a:pPr>
            <a:r>
              <a:rPr lang="en-US" sz="1800" dirty="0">
                <a:solidFill>
                  <a:schemeClr val="tx1"/>
                </a:solidFill>
              </a:rPr>
              <a:t> </a:t>
            </a:r>
            <a:r>
              <a:rPr lang="en-US" sz="1800" dirty="0" smtClean="0">
                <a:solidFill>
                  <a:schemeClr val="tx1"/>
                </a:solidFill>
              </a:rPr>
              <a:t>	1. the Shaklee business could generate the income and stability to provide 	for our family forever .. That the opportunity is there for anyone willing to 	work hard. </a:t>
            </a:r>
          </a:p>
          <a:p>
            <a:pPr marL="203200" indent="0">
              <a:buNone/>
            </a:pPr>
            <a:r>
              <a:rPr lang="en-US" sz="1800" dirty="0">
                <a:solidFill>
                  <a:schemeClr val="tx1"/>
                </a:solidFill>
              </a:rPr>
              <a:t>	</a:t>
            </a:r>
            <a:r>
              <a:rPr lang="en-US" sz="1800" dirty="0" smtClean="0">
                <a:solidFill>
                  <a:schemeClr val="tx1"/>
                </a:solidFill>
              </a:rPr>
              <a:t>2. that I had the ability to do it.</a:t>
            </a:r>
          </a:p>
          <a:p>
            <a:r>
              <a:rPr lang="en-US" sz="1800" dirty="0" smtClean="0">
                <a:solidFill>
                  <a:schemeClr val="tx1"/>
                </a:solidFill>
              </a:rPr>
              <a:t>Now after 3 years and I see what the business has produced… It is exciting to imagine where we will be after the next 3 years.</a:t>
            </a:r>
          </a:p>
          <a:p>
            <a:r>
              <a:rPr lang="en-US" sz="1800" dirty="0" smtClean="0">
                <a:solidFill>
                  <a:schemeClr val="tx1"/>
                </a:solidFill>
              </a:rPr>
              <a:t>If I had understood what I know now ..  I would have shared the business with others long ago .. Now I see that for me.. It is the best part.</a:t>
            </a:r>
          </a:p>
          <a:p>
            <a:pPr marL="203200" indent="0">
              <a:buNone/>
            </a:pPr>
            <a:endParaRPr lang="en-US" sz="1800" dirty="0">
              <a:solidFill>
                <a:schemeClr val="tx1"/>
              </a:solidFill>
            </a:endParaRPr>
          </a:p>
        </p:txBody>
      </p:sp>
      <p:sp>
        <p:nvSpPr>
          <p:cNvPr id="2" name="Title 1"/>
          <p:cNvSpPr>
            <a:spLocks noGrp="1"/>
          </p:cNvSpPr>
          <p:nvPr>
            <p:ph type="title"/>
          </p:nvPr>
        </p:nvSpPr>
        <p:spPr>
          <a:xfrm>
            <a:off x="355599" y="208766"/>
            <a:ext cx="7302501" cy="857250"/>
          </a:xfrm>
        </p:spPr>
        <p:txBody>
          <a:bodyPr/>
          <a:lstStyle/>
          <a:p>
            <a:r>
              <a:rPr lang="en-US" sz="2400" dirty="0" smtClean="0"/>
              <a:t>From Ashley .. I Wish I Had Been Less of a Skeptic and 	Understood That This is Real Back When I Started</a:t>
            </a:r>
            <a:endParaRPr lang="en-US" sz="2400" dirty="0"/>
          </a:p>
        </p:txBody>
      </p:sp>
      <p:pic>
        <p:nvPicPr>
          <p:cNvPr id="4" name="Shape 136"/>
          <p:cNvPicPr preferRelativeResize="0"/>
          <p:nvPr/>
        </p:nvPicPr>
        <p:blipFill rotWithShape="1">
          <a:blip r:embed="rId2">
            <a:alphaModFix/>
          </a:blip>
          <a:srcRect/>
          <a:stretch/>
        </p:blipFill>
        <p:spPr>
          <a:xfrm>
            <a:off x="7658101" y="208766"/>
            <a:ext cx="1244600" cy="1696234"/>
          </a:xfrm>
          <a:prstGeom prst="rect">
            <a:avLst/>
          </a:prstGeom>
          <a:noFill/>
          <a:ln>
            <a:noFill/>
          </a:ln>
        </p:spPr>
      </p:pic>
    </p:spTree>
    <p:extLst>
      <p:ext uri="{BB962C8B-B14F-4D97-AF65-F5344CB8AC3E}">
        <p14:creationId xmlns:p14="http://schemas.microsoft.com/office/powerpoint/2010/main" val="10648977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2311" y="114300"/>
            <a:ext cx="4619392" cy="4940300"/>
          </a:xfrm>
          <a:prstGeom prst="rect">
            <a:avLst/>
          </a:prstGeom>
        </p:spPr>
      </p:pic>
      <p:sp>
        <p:nvSpPr>
          <p:cNvPr id="3" name="TextBox 2"/>
          <p:cNvSpPr txBox="1"/>
          <p:nvPr/>
        </p:nvSpPr>
        <p:spPr>
          <a:xfrm>
            <a:off x="7759700" y="4394200"/>
            <a:ext cx="965200" cy="307777"/>
          </a:xfrm>
          <a:prstGeom prst="rect">
            <a:avLst/>
          </a:prstGeom>
          <a:noFill/>
        </p:spPr>
        <p:txBody>
          <a:bodyPr wrap="square" rtlCol="0">
            <a:spAutoFit/>
          </a:bodyPr>
          <a:lstStyle/>
          <a:p>
            <a:r>
              <a:rPr lang="en-US" dirty="0" err="1" smtClean="0"/>
              <a:t>ashley</a:t>
            </a:r>
            <a:endParaRPr lang="en-US" dirty="0"/>
          </a:p>
        </p:txBody>
      </p:sp>
    </p:spTree>
    <p:extLst>
      <p:ext uri="{BB962C8B-B14F-4D97-AF65-F5344CB8AC3E}">
        <p14:creationId xmlns:p14="http://schemas.microsoft.com/office/powerpoint/2010/main" val="217300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7350876" cy="857250"/>
          </a:xfrm>
          <a:ln>
            <a:solidFill>
              <a:schemeClr val="bg2">
                <a:lumMod val="60000"/>
                <a:lumOff val="40000"/>
              </a:schemeClr>
            </a:solidFill>
          </a:ln>
        </p:spPr>
        <p:txBody>
          <a:bodyPr/>
          <a:lstStyle/>
          <a:p>
            <a:r>
              <a:rPr lang="en-US" sz="2400" dirty="0" smtClean="0"/>
              <a:t>From Jo – Never Underestimate the Power of Recognition to Lift and Empower and Connect</a:t>
            </a:r>
            <a:endParaRPr lang="en-US" sz="24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79462" y="1325127"/>
            <a:ext cx="2741539" cy="3498957"/>
          </a:xfrm>
          <a:prstGeom prst="rect">
            <a:avLst/>
          </a:prstGeom>
          <a:noFill/>
          <a:ln>
            <a:solidFill>
              <a:schemeClr val="bg2">
                <a:lumMod val="40000"/>
                <a:lumOff val="60000"/>
              </a:schemeClr>
            </a:solidFill>
          </a:ln>
        </p:spPr>
      </p:pic>
      <p:sp>
        <p:nvSpPr>
          <p:cNvPr id="3" name="Text Placeholder 2"/>
          <p:cNvSpPr>
            <a:spLocks noGrp="1"/>
          </p:cNvSpPr>
          <p:nvPr>
            <p:ph type="body" idx="1"/>
          </p:nvPr>
        </p:nvSpPr>
        <p:spPr>
          <a:xfrm>
            <a:off x="3619499" y="2802455"/>
            <a:ext cx="4648201" cy="1536828"/>
          </a:xfrm>
          <a:ln>
            <a:solidFill>
              <a:schemeClr val="bg2">
                <a:lumMod val="60000"/>
                <a:lumOff val="40000"/>
              </a:schemeClr>
            </a:solidFill>
          </a:ln>
        </p:spPr>
        <p:txBody>
          <a:bodyPr/>
          <a:lstStyle/>
          <a:p>
            <a:pPr marL="203200" indent="0" algn="ctr">
              <a:buNone/>
            </a:pPr>
            <a:r>
              <a:rPr lang="en-US" sz="2000" dirty="0" smtClean="0"/>
              <a:t> </a:t>
            </a:r>
            <a:r>
              <a:rPr lang="en-US" sz="2000" dirty="0"/>
              <a:t>G</a:t>
            </a:r>
            <a:r>
              <a:rPr lang="en-US" sz="2000" dirty="0" smtClean="0"/>
              <a:t>iving of our time…			may be the greatest message of recognition and acknowledging the importance and value of others.</a:t>
            </a:r>
            <a:r>
              <a:rPr lang="en-US" sz="2400" dirty="0" smtClean="0"/>
              <a:t> </a:t>
            </a:r>
            <a:endParaRPr lang="en-US" sz="2400" dirty="0"/>
          </a:p>
        </p:txBody>
      </p:sp>
      <p:sp>
        <p:nvSpPr>
          <p:cNvPr id="6" name="TextBox 5"/>
          <p:cNvSpPr txBox="1"/>
          <p:nvPr/>
        </p:nvSpPr>
        <p:spPr>
          <a:xfrm>
            <a:off x="3149599" y="1270756"/>
            <a:ext cx="5803901" cy="1477328"/>
          </a:xfrm>
          <a:prstGeom prst="rect">
            <a:avLst/>
          </a:prstGeom>
          <a:noFill/>
        </p:spPr>
        <p:txBody>
          <a:bodyPr wrap="square" rtlCol="0">
            <a:spAutoFit/>
          </a:bodyPr>
          <a:lstStyle/>
          <a:p>
            <a:r>
              <a:rPr lang="en-US" sz="1800" dirty="0" smtClean="0">
                <a:latin typeface="Calibri"/>
                <a:cs typeface="Calibri"/>
              </a:rPr>
              <a:t>We acknowledge how much we value others … not just by giving “ things”.. But in our words and deeds…</a:t>
            </a:r>
          </a:p>
          <a:p>
            <a:pPr marL="285750" indent="-285750">
              <a:buFont typeface="Arial"/>
              <a:buChar char="•"/>
            </a:pPr>
            <a:r>
              <a:rPr lang="en-US" sz="1800" dirty="0" smtClean="0">
                <a:latin typeface="Calibri"/>
                <a:cs typeface="Calibri"/>
              </a:rPr>
              <a:t>A phone call</a:t>
            </a:r>
          </a:p>
          <a:p>
            <a:pPr marL="285750" indent="-285750">
              <a:buFont typeface="Arial"/>
              <a:buChar char="•"/>
            </a:pPr>
            <a:r>
              <a:rPr lang="en-US" sz="1800" dirty="0" smtClean="0">
                <a:latin typeface="Calibri"/>
                <a:cs typeface="Calibri"/>
              </a:rPr>
              <a:t>A note</a:t>
            </a:r>
          </a:p>
          <a:p>
            <a:pPr marL="285750" indent="-285750">
              <a:buFont typeface="Arial"/>
              <a:buChar char="•"/>
            </a:pPr>
            <a:r>
              <a:rPr lang="en-US" sz="1800" dirty="0" smtClean="0">
                <a:latin typeface="Calibri"/>
                <a:cs typeface="Calibri"/>
              </a:rPr>
              <a:t>Public recognition in Newsletters and </a:t>
            </a:r>
            <a:r>
              <a:rPr lang="en-US" sz="1800" dirty="0" err="1" smtClean="0">
                <a:latin typeface="Calibri"/>
                <a:cs typeface="Calibri"/>
              </a:rPr>
              <a:t>FaceBook</a:t>
            </a:r>
            <a:r>
              <a:rPr lang="en-US" sz="1800" dirty="0" smtClean="0">
                <a:latin typeface="Calibri"/>
                <a:cs typeface="Calibri"/>
              </a:rPr>
              <a:t> page</a:t>
            </a:r>
            <a:r>
              <a:rPr lang="en-US" sz="1800" dirty="0" smtClean="0"/>
              <a:t>s</a:t>
            </a:r>
            <a:endParaRPr lang="en-US" sz="1800" dirty="0"/>
          </a:p>
        </p:txBody>
      </p:sp>
      <p:pic>
        <p:nvPicPr>
          <p:cNvPr id="7" name="Shape 133"/>
          <p:cNvPicPr preferRelativeResize="0"/>
          <p:nvPr/>
        </p:nvPicPr>
        <p:blipFill rotWithShape="1">
          <a:blip r:embed="rId3">
            <a:alphaModFix/>
          </a:blip>
          <a:srcRect/>
          <a:stretch/>
        </p:blipFill>
        <p:spPr>
          <a:xfrm>
            <a:off x="7848600" y="47229"/>
            <a:ext cx="1104900" cy="1223527"/>
          </a:xfrm>
          <a:prstGeom prst="rect">
            <a:avLst/>
          </a:prstGeom>
          <a:noFill/>
          <a:ln>
            <a:noFill/>
          </a:ln>
        </p:spPr>
      </p:pic>
      <p:sp>
        <p:nvSpPr>
          <p:cNvPr id="8" name="TextBox 7"/>
          <p:cNvSpPr txBox="1"/>
          <p:nvPr/>
        </p:nvSpPr>
        <p:spPr>
          <a:xfrm>
            <a:off x="3327399" y="4339284"/>
            <a:ext cx="5626101" cy="646331"/>
          </a:xfrm>
          <a:prstGeom prst="rect">
            <a:avLst/>
          </a:prstGeom>
          <a:noFill/>
        </p:spPr>
        <p:txBody>
          <a:bodyPr wrap="square" rtlCol="0">
            <a:spAutoFit/>
          </a:bodyPr>
          <a:lstStyle/>
          <a:p>
            <a:r>
              <a:rPr lang="en-US" sz="1800" dirty="0" smtClean="0"/>
              <a:t>Create a “Circle of Safety” --  Simon </a:t>
            </a:r>
            <a:r>
              <a:rPr lang="en-US" sz="1800" dirty="0" err="1" smtClean="0"/>
              <a:t>Sinek</a:t>
            </a:r>
            <a:r>
              <a:rPr lang="en-US" sz="1800" dirty="0" smtClean="0"/>
              <a:t> </a:t>
            </a:r>
          </a:p>
          <a:p>
            <a:r>
              <a:rPr lang="en-US" sz="1800" dirty="0" smtClean="0"/>
              <a:t>	Leaders Eat Last – from Chairman’s Retreat</a:t>
            </a:r>
            <a:endParaRPr lang="en-US" sz="1800" dirty="0"/>
          </a:p>
        </p:txBody>
      </p:sp>
    </p:spTree>
    <p:extLst>
      <p:ext uri="{BB962C8B-B14F-4D97-AF65-F5344CB8AC3E}">
        <p14:creationId xmlns:p14="http://schemas.microsoft.com/office/powerpoint/2010/main" val="372178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79401" y="795592"/>
            <a:ext cx="8229600" cy="3301869"/>
          </a:xfrm>
        </p:spPr>
        <p:txBody>
          <a:bodyPr/>
          <a:lstStyle/>
          <a:p>
            <a:r>
              <a:rPr lang="en-US" sz="1800" b="1" dirty="0" smtClean="0">
                <a:solidFill>
                  <a:schemeClr val="tx1"/>
                </a:solidFill>
              </a:rPr>
              <a:t>Don’t Compare </a:t>
            </a:r>
            <a:r>
              <a:rPr lang="en-US" sz="1800" dirty="0" smtClean="0">
                <a:solidFill>
                  <a:schemeClr val="tx1"/>
                </a:solidFill>
              </a:rPr>
              <a:t>– Angie feels she lost 3 years of progress in her business because she was always comparing herself to others .. And falling short of the mark.</a:t>
            </a:r>
          </a:p>
          <a:p>
            <a:pPr marL="203200" indent="0">
              <a:buNone/>
            </a:pPr>
            <a:r>
              <a:rPr lang="en-US" sz="1800" b="1" dirty="0" smtClean="0">
                <a:solidFill>
                  <a:schemeClr val="tx1"/>
                </a:solidFill>
              </a:rPr>
              <a:t>Instead she recommends …</a:t>
            </a:r>
            <a:r>
              <a:rPr lang="en-US" sz="1800" dirty="0" smtClean="0">
                <a:solidFill>
                  <a:schemeClr val="tx1"/>
                </a:solidFill>
              </a:rPr>
              <a:t> Use the success of others :</a:t>
            </a:r>
          </a:p>
          <a:p>
            <a:pPr marL="203200" indent="0">
              <a:buNone/>
            </a:pPr>
            <a:r>
              <a:rPr lang="en-US" sz="1800" b="1" dirty="0" smtClean="0">
                <a:solidFill>
                  <a:schemeClr val="tx1"/>
                </a:solidFill>
              </a:rPr>
              <a:t>	-- To inspire	and	-- To instruct</a:t>
            </a:r>
          </a:p>
          <a:p>
            <a:pPr marL="203200" indent="0">
              <a:buNone/>
            </a:pPr>
            <a:r>
              <a:rPr lang="en-US" sz="1800" dirty="0" smtClean="0">
                <a:solidFill>
                  <a:schemeClr val="tx1"/>
                </a:solidFill>
              </a:rPr>
              <a:t>She found herself falling into  “ Poor me... Victim mentality “  </a:t>
            </a:r>
            <a:r>
              <a:rPr lang="en-US" sz="1800" dirty="0" err="1" smtClean="0">
                <a:solidFill>
                  <a:schemeClr val="tx1"/>
                </a:solidFill>
              </a:rPr>
              <a:t>vs</a:t>
            </a:r>
            <a:r>
              <a:rPr lang="en-US" sz="1800" dirty="0" smtClean="0">
                <a:solidFill>
                  <a:schemeClr val="tx1"/>
                </a:solidFill>
              </a:rPr>
              <a:t>  “ If she can do that…I can do that .. Abundance mentality.”</a:t>
            </a:r>
          </a:p>
          <a:p>
            <a:pPr marL="203200" indent="0">
              <a:buNone/>
            </a:pPr>
            <a:r>
              <a:rPr lang="en-US" sz="1800" b="1" dirty="0" smtClean="0">
                <a:solidFill>
                  <a:schemeClr val="accent5">
                    <a:lumMod val="75000"/>
                  </a:schemeClr>
                </a:solidFill>
              </a:rPr>
              <a:t>“</a:t>
            </a:r>
            <a:r>
              <a:rPr lang="en-US" sz="1800" b="1" i="1" dirty="0" smtClean="0">
                <a:solidFill>
                  <a:schemeClr val="accent5">
                    <a:lumMod val="75000"/>
                  </a:schemeClr>
                </a:solidFill>
              </a:rPr>
              <a:t> Hearing about the successes of others </a:t>
            </a:r>
            <a:r>
              <a:rPr lang="en-US" sz="1800" b="1" i="1" dirty="0">
                <a:solidFill>
                  <a:schemeClr val="accent5">
                    <a:lumMod val="75000"/>
                  </a:schemeClr>
                </a:solidFill>
              </a:rPr>
              <a:t>really </a:t>
            </a:r>
            <a:r>
              <a:rPr lang="en-US" sz="1800" b="1" i="1" dirty="0" smtClean="0">
                <a:solidFill>
                  <a:schemeClr val="accent5">
                    <a:lumMod val="75000"/>
                  </a:schemeClr>
                </a:solidFill>
              </a:rPr>
              <a:t>doesn't </a:t>
            </a:r>
            <a:r>
              <a:rPr lang="en-US" sz="1800" b="1" i="1" dirty="0">
                <a:solidFill>
                  <a:schemeClr val="accent5">
                    <a:lumMod val="75000"/>
                  </a:schemeClr>
                </a:solidFill>
              </a:rPr>
              <a:t>take anything away from us.  Comparing just creates negative energy, unhealthy and unkind thoughts and doesn't move us forward.  The only difference between what </a:t>
            </a:r>
            <a:r>
              <a:rPr lang="en-US" sz="1800" b="1" i="1" dirty="0" smtClean="0">
                <a:solidFill>
                  <a:schemeClr val="accent5">
                    <a:lumMod val="75000"/>
                  </a:schemeClr>
                </a:solidFill>
              </a:rPr>
              <a:t>successful leaders </a:t>
            </a:r>
            <a:r>
              <a:rPr lang="en-US" sz="1800" b="1" i="1" dirty="0">
                <a:solidFill>
                  <a:schemeClr val="accent5">
                    <a:lumMod val="75000"/>
                  </a:schemeClr>
                </a:solidFill>
              </a:rPr>
              <a:t>are doing and what I am doing is the way they are thinking</a:t>
            </a:r>
            <a:r>
              <a:rPr lang="en-US" sz="1800" b="1" i="1" dirty="0" smtClean="0">
                <a:solidFill>
                  <a:schemeClr val="accent5">
                    <a:lumMod val="75000"/>
                  </a:schemeClr>
                </a:solidFill>
              </a:rPr>
              <a:t>.”</a:t>
            </a:r>
            <a:endParaRPr lang="en-US" sz="1800" b="1" i="1" dirty="0">
              <a:solidFill>
                <a:schemeClr val="accent5">
                  <a:lumMod val="75000"/>
                </a:schemeClr>
              </a:solidFill>
            </a:endParaRPr>
          </a:p>
          <a:p>
            <a:pPr marL="203200" indent="0">
              <a:buNone/>
            </a:pPr>
            <a:r>
              <a:rPr lang="en-US" sz="1800" dirty="0" smtClean="0"/>
              <a:t>		</a:t>
            </a:r>
            <a:endParaRPr lang="en-US" sz="1800" dirty="0"/>
          </a:p>
        </p:txBody>
      </p:sp>
      <p:sp>
        <p:nvSpPr>
          <p:cNvPr id="2" name="Title 1"/>
          <p:cNvSpPr>
            <a:spLocks noGrp="1"/>
          </p:cNvSpPr>
          <p:nvPr>
            <p:ph type="title"/>
          </p:nvPr>
        </p:nvSpPr>
        <p:spPr>
          <a:xfrm>
            <a:off x="457201" y="192106"/>
            <a:ext cx="7378699" cy="603486"/>
          </a:xfrm>
        </p:spPr>
        <p:txBody>
          <a:bodyPr/>
          <a:lstStyle/>
          <a:p>
            <a:r>
              <a:rPr lang="en-US" sz="2400" dirty="0" smtClean="0"/>
              <a:t>  Angie Thomas  -- Reflections After Chairman’s Retreat …   	 Don’t Compare </a:t>
            </a:r>
            <a:endParaRPr lang="en-US" sz="2400" dirty="0"/>
          </a:p>
        </p:txBody>
      </p:sp>
      <p:sp>
        <p:nvSpPr>
          <p:cNvPr id="4" name="Rectangle 3"/>
          <p:cNvSpPr/>
          <p:nvPr/>
        </p:nvSpPr>
        <p:spPr>
          <a:xfrm>
            <a:off x="457201" y="3970461"/>
            <a:ext cx="8051776" cy="830997"/>
          </a:xfrm>
          <a:prstGeom prst="rect">
            <a:avLst/>
          </a:prstGeom>
          <a:solidFill>
            <a:schemeClr val="bg1"/>
          </a:solidFill>
          <a:ln>
            <a:solidFill>
              <a:schemeClr val="tx1"/>
            </a:solidFill>
          </a:ln>
        </p:spPr>
        <p:txBody>
          <a:bodyPr wrap="square">
            <a:spAutoFit/>
          </a:bodyPr>
          <a:lstStyle/>
          <a:p>
            <a:pPr marL="203200"/>
            <a:r>
              <a:rPr lang="en-US" sz="2400" dirty="0"/>
              <a:t>Nothing grows in Negativity</a:t>
            </a:r>
          </a:p>
          <a:p>
            <a:pPr marL="203200"/>
            <a:r>
              <a:rPr lang="en-US" sz="2400" dirty="0"/>
              <a:t>	Our businesses don’t grow….   And </a:t>
            </a:r>
            <a:r>
              <a:rPr lang="en-US" sz="2400" dirty="0" smtClean="0"/>
              <a:t>we </a:t>
            </a:r>
            <a:r>
              <a:rPr lang="en-US" sz="2400" dirty="0"/>
              <a:t>don’t grow</a:t>
            </a:r>
          </a:p>
        </p:txBody>
      </p:sp>
      <p:pic>
        <p:nvPicPr>
          <p:cNvPr id="5" name="Picture 4" descr="Angie Thoma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94651" y="1271607"/>
            <a:ext cx="1028700" cy="1333992"/>
          </a:xfrm>
          <a:prstGeom prst="rect">
            <a:avLst/>
          </a:prstGeom>
        </p:spPr>
      </p:pic>
    </p:spTree>
    <p:extLst>
      <p:ext uri="{BB962C8B-B14F-4D97-AF65-F5344CB8AC3E}">
        <p14:creationId xmlns:p14="http://schemas.microsoft.com/office/powerpoint/2010/main" val="14614781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18210" y="499639"/>
            <a:ext cx="3819868" cy="3946547"/>
          </a:xfrm>
          <a:prstGeom prst="rect">
            <a:avLst/>
          </a:prstGeom>
        </p:spPr>
      </p:pic>
    </p:spTree>
    <p:extLst>
      <p:ext uri="{BB962C8B-B14F-4D97-AF65-F5344CB8AC3E}">
        <p14:creationId xmlns:p14="http://schemas.microsoft.com/office/powerpoint/2010/main" val="18365319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68599" y="575838"/>
            <a:ext cx="8418201" cy="4466062"/>
          </a:xfrm>
        </p:spPr>
        <p:txBody>
          <a:bodyPr/>
          <a:lstStyle/>
          <a:p>
            <a:r>
              <a:rPr lang="en-US" sz="1800" dirty="0" smtClean="0">
                <a:solidFill>
                  <a:schemeClr val="tx1"/>
                </a:solidFill>
              </a:rPr>
              <a:t>In the beginning, she wouldn’t mention the business unless someone asked her … and then they rarely joined her… She didn’t realize she was conveying a message of disinterest.</a:t>
            </a:r>
          </a:p>
          <a:p>
            <a:r>
              <a:rPr lang="en-US" sz="1800" dirty="0" smtClean="0">
                <a:solidFill>
                  <a:schemeClr val="tx1"/>
                </a:solidFill>
              </a:rPr>
              <a:t>Angie says.. </a:t>
            </a:r>
            <a:r>
              <a:rPr lang="en-US" sz="1800" i="1" dirty="0" smtClean="0">
                <a:solidFill>
                  <a:schemeClr val="tx1"/>
                </a:solidFill>
              </a:rPr>
              <a:t>Find out why you are uncomfortable and get over it.</a:t>
            </a:r>
          </a:p>
          <a:p>
            <a:r>
              <a:rPr lang="en-US" sz="1800" dirty="0" smtClean="0">
                <a:solidFill>
                  <a:schemeClr val="tx1"/>
                </a:solidFill>
              </a:rPr>
              <a:t>Ex – Angie had negative experience with overly-aggressive sales pitch from a neighbor… Did</a:t>
            </a:r>
            <a:r>
              <a:rPr lang="fr-FR" sz="1800" dirty="0" smtClean="0">
                <a:solidFill>
                  <a:schemeClr val="tx1"/>
                </a:solidFill>
              </a:rPr>
              <a:t>n’</a:t>
            </a:r>
            <a:r>
              <a:rPr lang="en-US" sz="1800" dirty="0" smtClean="0">
                <a:solidFill>
                  <a:schemeClr val="tx1"/>
                </a:solidFill>
              </a:rPr>
              <a:t>t want people to cross the street when they saw her coming.</a:t>
            </a:r>
          </a:p>
          <a:p>
            <a:r>
              <a:rPr lang="en-US" sz="1800" dirty="0" smtClean="0">
                <a:solidFill>
                  <a:schemeClr val="tx1"/>
                </a:solidFill>
              </a:rPr>
              <a:t>Now her vision of a Shaklee business is very different.. Not driven by fear of losing friends, but rather sharing a way of doing business that is so special to her that she wants to let others know about it.</a:t>
            </a:r>
          </a:p>
          <a:p>
            <a:r>
              <a:rPr lang="en-US" sz="1800" dirty="0" smtClean="0">
                <a:solidFill>
                  <a:schemeClr val="tx1"/>
                </a:solidFill>
              </a:rPr>
              <a:t>Ask yourself.. </a:t>
            </a:r>
            <a:r>
              <a:rPr lang="en-US" sz="1800" b="1" dirty="0" smtClean="0">
                <a:solidFill>
                  <a:schemeClr val="tx1"/>
                </a:solidFill>
              </a:rPr>
              <a:t>On a scale of 1 to 10 …How grateful are you for your business.  				   How special is your business to you.</a:t>
            </a:r>
          </a:p>
          <a:p>
            <a:r>
              <a:rPr lang="en-US" sz="1800" dirty="0" smtClean="0">
                <a:solidFill>
                  <a:schemeClr val="tx1"/>
                </a:solidFill>
              </a:rPr>
              <a:t>Can’t appreciate our business until we learn what </a:t>
            </a:r>
            <a:r>
              <a:rPr lang="en-US" sz="1800" b="1" dirty="0" smtClean="0">
                <a:solidFill>
                  <a:schemeClr val="tx1"/>
                </a:solidFill>
              </a:rPr>
              <a:t>alternatives</a:t>
            </a:r>
            <a:r>
              <a:rPr lang="en-US" sz="1800" dirty="0" smtClean="0">
                <a:solidFill>
                  <a:schemeClr val="tx1"/>
                </a:solidFill>
              </a:rPr>
              <a:t> there are for a mom who wants to contribute to the family income… and what she often has to give up…</a:t>
            </a:r>
            <a:r>
              <a:rPr lang="en-US" sz="1800" b="1" dirty="0" smtClean="0">
                <a:solidFill>
                  <a:schemeClr val="tx1"/>
                </a:solidFill>
              </a:rPr>
              <a:t>time with her kids, time with her spouse, and often times .. Her health.  </a:t>
            </a:r>
            <a:r>
              <a:rPr lang="en-US" sz="1800" dirty="0" err="1" smtClean="0">
                <a:solidFill>
                  <a:schemeClr val="tx1"/>
                </a:solidFill>
              </a:rPr>
              <a:t>angie</a:t>
            </a:r>
            <a:endParaRPr lang="en-US" sz="1800" dirty="0" smtClean="0">
              <a:solidFill>
                <a:schemeClr val="tx1"/>
              </a:solidFill>
            </a:endParaRPr>
          </a:p>
          <a:p>
            <a:endParaRPr lang="en-US" sz="1800" dirty="0" smtClean="0">
              <a:solidFill>
                <a:schemeClr val="tx1"/>
              </a:solidFill>
            </a:endParaRPr>
          </a:p>
          <a:p>
            <a:endParaRPr lang="en-US" sz="1800" dirty="0">
              <a:solidFill>
                <a:schemeClr val="tx1"/>
              </a:solidFill>
            </a:endParaRPr>
          </a:p>
        </p:txBody>
      </p:sp>
      <p:sp>
        <p:nvSpPr>
          <p:cNvPr id="2" name="Title 1"/>
          <p:cNvSpPr>
            <a:spLocks noGrp="1"/>
          </p:cNvSpPr>
          <p:nvPr>
            <p:ph type="title"/>
          </p:nvPr>
        </p:nvSpPr>
        <p:spPr>
          <a:xfrm>
            <a:off x="457200" y="94923"/>
            <a:ext cx="8229600" cy="684115"/>
          </a:xfrm>
        </p:spPr>
        <p:txBody>
          <a:bodyPr/>
          <a:lstStyle/>
          <a:p>
            <a:r>
              <a:rPr lang="en-US" sz="2400" dirty="0" smtClean="0"/>
              <a:t> Get Comfortable With The Business Side of Shaklee</a:t>
            </a:r>
            <a:endParaRPr lang="en-US" sz="2400" dirty="0"/>
          </a:p>
        </p:txBody>
      </p:sp>
    </p:spTree>
    <p:extLst>
      <p:ext uri="{BB962C8B-B14F-4D97-AF65-F5344CB8AC3E}">
        <p14:creationId xmlns:p14="http://schemas.microsoft.com/office/powerpoint/2010/main" val="10104711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917372"/>
            <a:ext cx="8229600" cy="2734072"/>
          </a:xfrm>
        </p:spPr>
        <p:txBody>
          <a:bodyPr/>
          <a:lstStyle/>
          <a:p>
            <a:r>
              <a:rPr lang="en-US" sz="2000" dirty="0" smtClean="0">
                <a:solidFill>
                  <a:schemeClr val="tx1"/>
                </a:solidFill>
              </a:rPr>
              <a:t>And our job is … to share information about Shaklee products, Shaklee business and health.. NOT to decide for others.				 ( If we don’t tell them, they won’t know it exists .)</a:t>
            </a:r>
          </a:p>
          <a:p>
            <a:r>
              <a:rPr lang="en-US" sz="2000" dirty="0" smtClean="0">
                <a:solidFill>
                  <a:schemeClr val="tx1"/>
                </a:solidFill>
              </a:rPr>
              <a:t>Maria Shriver – In Shaklee, we don’t have to juggle family and job… </a:t>
            </a:r>
          </a:p>
          <a:p>
            <a:pPr marL="203200" indent="0">
              <a:buNone/>
            </a:pPr>
            <a:r>
              <a:rPr lang="en-US" sz="2000" dirty="0" smtClean="0">
                <a:solidFill>
                  <a:schemeClr val="tx1"/>
                </a:solidFill>
              </a:rPr>
              <a:t>We INTEGRATE them.</a:t>
            </a:r>
          </a:p>
          <a:p>
            <a:pPr marL="203200" indent="0">
              <a:buNone/>
            </a:pPr>
            <a:r>
              <a:rPr lang="en-US" sz="2000" dirty="0" smtClean="0">
                <a:solidFill>
                  <a:schemeClr val="tx1"/>
                </a:solidFill>
              </a:rPr>
              <a:t>Roger Barnett --   Shaklee is “ </a:t>
            </a:r>
            <a:r>
              <a:rPr lang="en-US" sz="2000" b="1" dirty="0" smtClean="0">
                <a:solidFill>
                  <a:schemeClr val="tx1"/>
                </a:solidFill>
              </a:rPr>
              <a:t>the Land of AND</a:t>
            </a:r>
            <a:r>
              <a:rPr lang="en-US" sz="2000" dirty="0" smtClean="0">
                <a:solidFill>
                  <a:schemeClr val="tx1"/>
                </a:solidFill>
              </a:rPr>
              <a:t>”…</a:t>
            </a:r>
          </a:p>
          <a:p>
            <a:pPr marL="203200" indent="0">
              <a:buNone/>
            </a:pPr>
            <a:r>
              <a:rPr lang="en-US" sz="2000" dirty="0" smtClean="0">
                <a:solidFill>
                  <a:schemeClr val="tx1"/>
                </a:solidFill>
              </a:rPr>
              <a:t>We can make an income ..  AND be home with our family.</a:t>
            </a:r>
          </a:p>
          <a:p>
            <a:pPr marL="203200" indent="0">
              <a:buNone/>
            </a:pPr>
            <a:r>
              <a:rPr lang="en-US" sz="2000" dirty="0" smtClean="0">
                <a:solidFill>
                  <a:schemeClr val="tx1"/>
                </a:solidFill>
              </a:rPr>
              <a:t>We can share information that can change the long-term health of our children, our neighbors, our families, our friends….AND work from home to cook healthy meals, and include our children and families in our mission and vision of contributing to a healthier planet and healthier world.    </a:t>
            </a:r>
            <a:r>
              <a:rPr lang="en-US" sz="2000" dirty="0" err="1" smtClean="0">
                <a:solidFill>
                  <a:schemeClr val="tx1"/>
                </a:solidFill>
              </a:rPr>
              <a:t>angie</a:t>
            </a:r>
            <a:endParaRPr lang="en-US" sz="2000" dirty="0">
              <a:solidFill>
                <a:schemeClr val="tx1"/>
              </a:solidFill>
            </a:endParaRPr>
          </a:p>
        </p:txBody>
      </p:sp>
      <p:sp>
        <p:nvSpPr>
          <p:cNvPr id="2" name="Title 1"/>
          <p:cNvSpPr>
            <a:spLocks noGrp="1"/>
          </p:cNvSpPr>
          <p:nvPr>
            <p:ph type="title"/>
          </p:nvPr>
        </p:nvSpPr>
        <p:spPr>
          <a:xfrm>
            <a:off x="457200" y="259069"/>
            <a:ext cx="8229600" cy="646388"/>
          </a:xfrm>
        </p:spPr>
        <p:txBody>
          <a:bodyPr/>
          <a:lstStyle/>
          <a:p>
            <a:r>
              <a:rPr lang="en-US" sz="2400" dirty="0" smtClean="0"/>
              <a:t>Stop Worrying About What People Think… and Do Our Job</a:t>
            </a:r>
            <a:endParaRPr lang="en-US" sz="2400" dirty="0"/>
          </a:p>
        </p:txBody>
      </p:sp>
    </p:spTree>
    <p:extLst>
      <p:ext uri="{BB962C8B-B14F-4D97-AF65-F5344CB8AC3E}">
        <p14:creationId xmlns:p14="http://schemas.microsoft.com/office/powerpoint/2010/main" val="1896041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46100" y="209550"/>
            <a:ext cx="8229600" cy="3394472"/>
          </a:xfrm>
        </p:spPr>
        <p:txBody>
          <a:bodyPr/>
          <a:lstStyle/>
          <a:p>
            <a:pPr marL="203200" indent="0" algn="ctr">
              <a:buNone/>
            </a:pPr>
            <a:r>
              <a:rPr lang="en-US" dirty="0"/>
              <a:t>Fears separate us .</a:t>
            </a:r>
          </a:p>
          <a:p>
            <a:pPr marL="203200" indent="0" algn="ctr">
              <a:buNone/>
            </a:pPr>
            <a:r>
              <a:rPr lang="en-US" dirty="0"/>
              <a:t>They prevent us from making connection.. which all people seek.</a:t>
            </a:r>
          </a:p>
          <a:p>
            <a:pPr marL="203200" indent="0" algn="ctr">
              <a:buNone/>
            </a:pPr>
            <a:r>
              <a:rPr lang="en-US" dirty="0"/>
              <a:t>The greatest need of every human being is to be loved and accepted.</a:t>
            </a:r>
          </a:p>
          <a:p>
            <a:pPr marL="203200" indent="0">
              <a:buNone/>
            </a:pPr>
            <a:endParaRPr lang="en-US" dirty="0"/>
          </a:p>
          <a:p>
            <a:endParaRPr lang="en-US" dirty="0"/>
          </a:p>
        </p:txBody>
      </p:sp>
      <p:pic>
        <p:nvPicPr>
          <p:cNvPr id="4" name="Picture 3"/>
          <p:cNvPicPr>
            <a:picLocks noChangeAspect="1"/>
          </p:cNvPicPr>
          <p:nvPr/>
        </p:nvPicPr>
        <p:blipFill>
          <a:blip r:embed="rId2"/>
          <a:stretch>
            <a:fillRect/>
          </a:stretch>
        </p:blipFill>
        <p:spPr>
          <a:xfrm>
            <a:off x="3454400" y="2921000"/>
            <a:ext cx="2654300" cy="2120900"/>
          </a:xfrm>
          <a:prstGeom prst="rect">
            <a:avLst/>
          </a:prstGeom>
        </p:spPr>
      </p:pic>
      <p:sp>
        <p:nvSpPr>
          <p:cNvPr id="2" name="TextBox 1"/>
          <p:cNvSpPr txBox="1"/>
          <p:nvPr/>
        </p:nvSpPr>
        <p:spPr>
          <a:xfrm>
            <a:off x="7899400" y="4140200"/>
            <a:ext cx="1244600" cy="307777"/>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22476030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2749015" cy="636599"/>
          </a:xfrm>
          <a:ln>
            <a:solidFill>
              <a:srgbClr val="FF0000"/>
            </a:solidFill>
          </a:ln>
        </p:spPr>
        <p:txBody>
          <a:bodyPr/>
          <a:lstStyle/>
          <a:p>
            <a:r>
              <a:rPr lang="en-US" sz="2800" dirty="0" smtClean="0"/>
              <a:t>It’s About WE</a:t>
            </a:r>
            <a:endParaRPr lang="en-US" sz="2800" dirty="0"/>
          </a:p>
        </p:txBody>
      </p:sp>
      <p:sp>
        <p:nvSpPr>
          <p:cNvPr id="3" name="Text Placeholder 2"/>
          <p:cNvSpPr>
            <a:spLocks noGrp="1"/>
          </p:cNvSpPr>
          <p:nvPr>
            <p:ph type="body" idx="1"/>
          </p:nvPr>
        </p:nvSpPr>
        <p:spPr>
          <a:xfrm>
            <a:off x="457200" y="1200150"/>
            <a:ext cx="8229600" cy="1662095"/>
          </a:xfrm>
        </p:spPr>
        <p:txBody>
          <a:bodyPr/>
          <a:lstStyle/>
          <a:p>
            <a:endParaRPr lang="en-US" sz="2000" dirty="0" smtClean="0"/>
          </a:p>
          <a:p>
            <a:endParaRPr lang="en-US" sz="2000" dirty="0"/>
          </a:p>
          <a:p>
            <a:endParaRPr lang="en-US" sz="2000" dirty="0" smtClean="0"/>
          </a:p>
          <a:p>
            <a:endParaRPr lang="en-US" sz="2000" dirty="0"/>
          </a:p>
          <a:p>
            <a:endParaRPr lang="en-US" sz="2000" dirty="0" smtClean="0"/>
          </a:p>
        </p:txBody>
      </p:sp>
      <p:pic>
        <p:nvPicPr>
          <p:cNvPr id="4" name="Picture 3"/>
          <p:cNvPicPr>
            <a:picLocks noChangeAspect="1"/>
          </p:cNvPicPr>
          <p:nvPr/>
        </p:nvPicPr>
        <p:blipFill>
          <a:blip r:embed="rId2"/>
          <a:stretch>
            <a:fillRect/>
          </a:stretch>
        </p:blipFill>
        <p:spPr>
          <a:xfrm>
            <a:off x="6755300" y="942579"/>
            <a:ext cx="1931500" cy="2911838"/>
          </a:xfrm>
          <a:prstGeom prst="rect">
            <a:avLst/>
          </a:prstGeom>
        </p:spPr>
      </p:pic>
      <p:sp>
        <p:nvSpPr>
          <p:cNvPr id="5" name="Rectangle 4"/>
          <p:cNvSpPr/>
          <p:nvPr/>
        </p:nvSpPr>
        <p:spPr>
          <a:xfrm>
            <a:off x="457199" y="1046363"/>
            <a:ext cx="6319859" cy="1815882"/>
          </a:xfrm>
          <a:prstGeom prst="rect">
            <a:avLst/>
          </a:prstGeom>
        </p:spPr>
        <p:txBody>
          <a:bodyPr wrap="square">
            <a:spAutoFit/>
          </a:bodyPr>
          <a:lstStyle/>
          <a:p>
            <a:r>
              <a:rPr lang="en-US" dirty="0"/>
              <a:t>When John O’Leary was </a:t>
            </a:r>
            <a:r>
              <a:rPr lang="en-US" dirty="0" smtClean="0"/>
              <a:t>9 years </a:t>
            </a:r>
            <a:r>
              <a:rPr lang="en-US" dirty="0"/>
              <a:t>old, he was almost killed in a devastating house fire. With burns on </a:t>
            </a:r>
            <a:r>
              <a:rPr lang="en-US" dirty="0" smtClean="0"/>
              <a:t>100% </a:t>
            </a:r>
            <a:r>
              <a:rPr lang="en-US" dirty="0"/>
              <a:t>of his body, O’Leary mustered an almost unimaginable amount of inner strength just to survive the ordeal</a:t>
            </a:r>
            <a:r>
              <a:rPr lang="en-US" dirty="0" smtClean="0"/>
              <a:t>.</a:t>
            </a:r>
          </a:p>
          <a:p>
            <a:r>
              <a:rPr lang="en-US" dirty="0"/>
              <a:t>	</a:t>
            </a:r>
            <a:r>
              <a:rPr lang="en-US" dirty="0" smtClean="0"/>
              <a:t> </a:t>
            </a:r>
            <a:r>
              <a:rPr lang="en-US" dirty="0"/>
              <a:t>The insights he gained through this experience and the heroes who stepped into his life to help him through the journey—his family, the medical staff, and total strangers—changed his life</a:t>
            </a:r>
            <a:r>
              <a:rPr lang="en-US" dirty="0" smtClean="0"/>
              <a:t>.</a:t>
            </a:r>
          </a:p>
          <a:p>
            <a:r>
              <a:rPr lang="en-US" dirty="0" smtClean="0"/>
              <a:t> </a:t>
            </a:r>
            <a:r>
              <a:rPr lang="en-US" dirty="0"/>
              <a:t>Now he is committed to living life to the fullest and inspiring others to do the same</a:t>
            </a:r>
            <a:r>
              <a:rPr lang="en-US" dirty="0" smtClean="0"/>
              <a:t>.				</a:t>
            </a:r>
            <a:r>
              <a:rPr lang="en-US" dirty="0" err="1" smtClean="0"/>
              <a:t>angie</a:t>
            </a:r>
            <a:endParaRPr lang="en-US" dirty="0"/>
          </a:p>
        </p:txBody>
      </p:sp>
      <p:pic>
        <p:nvPicPr>
          <p:cNvPr id="8" name="Picture 7" descr="Angie Thomas and John O'Lear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604" y="2862245"/>
            <a:ext cx="2698691" cy="2066460"/>
          </a:xfrm>
          <a:prstGeom prst="rect">
            <a:avLst/>
          </a:prstGeom>
        </p:spPr>
      </p:pic>
    </p:spTree>
    <p:extLst>
      <p:ext uri="{BB962C8B-B14F-4D97-AF65-F5344CB8AC3E}">
        <p14:creationId xmlns:p14="http://schemas.microsoft.com/office/powerpoint/2010/main" val="38079155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92100" y="774288"/>
            <a:ext cx="8229600" cy="3785012"/>
          </a:xfrm>
        </p:spPr>
        <p:txBody>
          <a:bodyPr/>
          <a:lstStyle/>
          <a:p>
            <a:r>
              <a:rPr lang="en-US" sz="1800" dirty="0" smtClean="0">
                <a:solidFill>
                  <a:schemeClr val="tx1"/>
                </a:solidFill>
              </a:rPr>
              <a:t>When a leader is inspired ..   </a:t>
            </a:r>
            <a:r>
              <a:rPr lang="en-US" sz="1800" dirty="0" err="1" smtClean="0">
                <a:solidFill>
                  <a:schemeClr val="tx1"/>
                </a:solidFill>
              </a:rPr>
              <a:t>Dr</a:t>
            </a:r>
            <a:r>
              <a:rPr lang="en-US" sz="1800" dirty="0" smtClean="0">
                <a:solidFill>
                  <a:schemeClr val="tx1"/>
                </a:solidFill>
              </a:rPr>
              <a:t> Dean </a:t>
            </a:r>
            <a:r>
              <a:rPr lang="en-US" sz="1800" dirty="0" err="1" smtClean="0">
                <a:solidFill>
                  <a:schemeClr val="tx1"/>
                </a:solidFill>
              </a:rPr>
              <a:t>Ornish</a:t>
            </a:r>
            <a:r>
              <a:rPr lang="en-US" sz="1800" dirty="0" smtClean="0">
                <a:solidFill>
                  <a:schemeClr val="tx1"/>
                </a:solidFill>
              </a:rPr>
              <a:t> .. 4 simple shifts in how we live …can help change the depressing statistics of the deteriorating health of Americans and American children. </a:t>
            </a:r>
          </a:p>
          <a:p>
            <a:r>
              <a:rPr lang="en-US" sz="1600" dirty="0" smtClean="0">
                <a:solidFill>
                  <a:schemeClr val="tx1"/>
                </a:solidFill>
              </a:rPr>
              <a:t>( 1 in 3 women diagnosed with cancer, 1 in 2 men, 1 in 10 have diabetes which shortens an adult’s life by 7 years .. A 10-year old child’s life will be shortened by 19 years ! 1 in 10 on anti-depressants, </a:t>
            </a:r>
            <a:r>
              <a:rPr lang="en-US" sz="1600" dirty="0" err="1" smtClean="0">
                <a:solidFill>
                  <a:schemeClr val="tx1"/>
                </a:solidFill>
              </a:rPr>
              <a:t>etc</a:t>
            </a:r>
            <a:r>
              <a:rPr lang="en-US" sz="1600" dirty="0" smtClean="0">
                <a:solidFill>
                  <a:schemeClr val="tx1"/>
                </a:solidFill>
              </a:rPr>
              <a:t> )</a:t>
            </a:r>
          </a:p>
          <a:p>
            <a:r>
              <a:rPr lang="en-US" sz="1800" dirty="0" smtClean="0">
                <a:solidFill>
                  <a:schemeClr val="tx1"/>
                </a:solidFill>
              </a:rPr>
              <a:t>How many families a month can I inspire to be healthier… 10?</a:t>
            </a:r>
          </a:p>
          <a:p>
            <a:r>
              <a:rPr lang="en-US" sz="1800" dirty="0" smtClean="0">
                <a:solidFill>
                  <a:schemeClr val="tx1"/>
                </a:solidFill>
              </a:rPr>
              <a:t>10 X 12 months ..     120 families a year healthier because of you .. Because of one person with a vision. </a:t>
            </a:r>
          </a:p>
          <a:p>
            <a:r>
              <a:rPr lang="en-US" sz="1800" dirty="0" smtClean="0">
                <a:solidFill>
                  <a:schemeClr val="tx1"/>
                </a:solidFill>
              </a:rPr>
              <a:t>Form a team …each with a vision to influence 100 families a year .. </a:t>
            </a:r>
          </a:p>
          <a:p>
            <a:pPr marL="127000" indent="0">
              <a:buNone/>
            </a:pPr>
            <a:r>
              <a:rPr lang="en-US" sz="1800" dirty="0">
                <a:solidFill>
                  <a:schemeClr val="tx1"/>
                </a:solidFill>
              </a:rPr>
              <a:t> </a:t>
            </a:r>
            <a:r>
              <a:rPr lang="en-US" sz="1800" dirty="0" smtClean="0">
                <a:solidFill>
                  <a:schemeClr val="tx1"/>
                </a:solidFill>
              </a:rPr>
              <a:t>5 leaders X 100 families = 500 families and maybe 1000 kids .. Happier, healthier, 	performing better in school… because of one person.</a:t>
            </a:r>
          </a:p>
          <a:p>
            <a:r>
              <a:rPr lang="en-US" sz="1800" dirty="0" smtClean="0">
                <a:solidFill>
                  <a:schemeClr val="tx1"/>
                </a:solidFill>
              </a:rPr>
              <a:t>Think about the impact the Shaklee business has had on those who just shared today. And they are all here because of 1 person with a vision </a:t>
            </a:r>
            <a:r>
              <a:rPr lang="en-US" sz="1800" dirty="0" err="1" smtClean="0">
                <a:solidFill>
                  <a:schemeClr val="tx1"/>
                </a:solidFill>
              </a:rPr>
              <a:t>upline</a:t>
            </a:r>
            <a:r>
              <a:rPr lang="en-US" sz="1800" dirty="0" smtClean="0">
                <a:solidFill>
                  <a:schemeClr val="tx1"/>
                </a:solidFill>
              </a:rPr>
              <a:t> from them.</a:t>
            </a:r>
            <a:endParaRPr lang="en-US" sz="1800" dirty="0">
              <a:solidFill>
                <a:schemeClr val="tx1"/>
              </a:solidFill>
            </a:endParaRPr>
          </a:p>
        </p:txBody>
      </p:sp>
      <p:sp>
        <p:nvSpPr>
          <p:cNvPr id="2" name="Title 1"/>
          <p:cNvSpPr>
            <a:spLocks noGrp="1"/>
          </p:cNvSpPr>
          <p:nvPr>
            <p:ph type="title"/>
          </p:nvPr>
        </p:nvSpPr>
        <p:spPr>
          <a:xfrm>
            <a:off x="292100" y="156173"/>
            <a:ext cx="4547010" cy="567727"/>
          </a:xfrm>
          <a:ln>
            <a:solidFill>
              <a:schemeClr val="accent5">
                <a:lumMod val="75000"/>
              </a:schemeClr>
            </a:solidFill>
          </a:ln>
        </p:spPr>
        <p:txBody>
          <a:bodyPr/>
          <a:lstStyle/>
          <a:p>
            <a:r>
              <a:rPr lang="en-US" sz="2400" dirty="0" smtClean="0"/>
              <a:t>From Barb --The Power of One</a:t>
            </a:r>
            <a:endParaRPr lang="en-US" sz="2400" dirty="0"/>
          </a:p>
        </p:txBody>
      </p:sp>
    </p:spTree>
    <p:extLst>
      <p:ext uri="{BB962C8B-B14F-4D97-AF65-F5344CB8AC3E}">
        <p14:creationId xmlns:p14="http://schemas.microsoft.com/office/powerpoint/2010/main" val="8716822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3585040" y="1194030"/>
            <a:ext cx="5374571" cy="1352735"/>
          </a:xfrm>
        </p:spPr>
        <p:txBody>
          <a:bodyPr/>
          <a:lstStyle/>
          <a:p>
            <a:r>
              <a:rPr lang="en-US" dirty="0">
                <a:solidFill>
                  <a:schemeClr val="tx1"/>
                </a:solidFill>
              </a:rPr>
              <a:t>90 minutes</a:t>
            </a:r>
            <a:r>
              <a:rPr lang="en-US" dirty="0" smtClean="0">
                <a:solidFill>
                  <a:schemeClr val="tx1"/>
                </a:solidFill>
              </a:rPr>
              <a:t>,</a:t>
            </a:r>
          </a:p>
          <a:p>
            <a:r>
              <a:rPr lang="en-US" dirty="0" smtClean="0">
                <a:solidFill>
                  <a:schemeClr val="tx1"/>
                </a:solidFill>
              </a:rPr>
              <a:t> </a:t>
            </a:r>
            <a:r>
              <a:rPr lang="en-US" dirty="0">
                <a:solidFill>
                  <a:schemeClr val="tx1"/>
                </a:solidFill>
              </a:rPr>
              <a:t>1 new </a:t>
            </a:r>
            <a:r>
              <a:rPr lang="en-US" dirty="0" smtClean="0">
                <a:solidFill>
                  <a:schemeClr val="tx1"/>
                </a:solidFill>
              </a:rPr>
              <a:t>member </a:t>
            </a:r>
          </a:p>
          <a:p>
            <a:r>
              <a:rPr lang="en-US" dirty="0" smtClean="0">
                <a:solidFill>
                  <a:schemeClr val="tx1"/>
                </a:solidFill>
              </a:rPr>
              <a:t>503.70 </a:t>
            </a:r>
            <a:r>
              <a:rPr lang="en-US" dirty="0">
                <a:solidFill>
                  <a:schemeClr val="tx1"/>
                </a:solidFill>
              </a:rPr>
              <a:t>PV plus $50 in workshop fees</a:t>
            </a:r>
            <a:r>
              <a:rPr lang="en-US" dirty="0" smtClean="0">
                <a:solidFill>
                  <a:schemeClr val="tx1"/>
                </a:solidFill>
              </a:rPr>
              <a:t>.      </a:t>
            </a:r>
            <a:r>
              <a:rPr lang="en-US" sz="1800" dirty="0" smtClean="0">
                <a:solidFill>
                  <a:schemeClr val="tx1"/>
                </a:solidFill>
              </a:rPr>
              <a:t>pam</a:t>
            </a:r>
            <a:endParaRPr lang="en-US" sz="1800" dirty="0">
              <a:solidFill>
                <a:schemeClr val="tx1"/>
              </a:solidFill>
            </a:endParaRPr>
          </a:p>
        </p:txBody>
      </p:sp>
      <p:sp>
        <p:nvSpPr>
          <p:cNvPr id="5" name="Title 4"/>
          <p:cNvSpPr>
            <a:spLocks noGrp="1"/>
          </p:cNvSpPr>
          <p:nvPr>
            <p:ph type="title"/>
          </p:nvPr>
        </p:nvSpPr>
        <p:spPr>
          <a:xfrm>
            <a:off x="3921202" y="213432"/>
            <a:ext cx="4632186" cy="1147329"/>
          </a:xfrm>
        </p:spPr>
        <p:txBody>
          <a:bodyPr/>
          <a:lstStyle/>
          <a:p>
            <a:r>
              <a:rPr lang="en-US" sz="2800" dirty="0" smtClean="0"/>
              <a:t>Smoothie Workshop Results and Lessons </a:t>
            </a:r>
            <a:endParaRPr lang="en-US" sz="2800" dirty="0"/>
          </a:p>
        </p:txBody>
      </p:sp>
      <p:pic>
        <p:nvPicPr>
          <p:cNvPr id="7" name="Picture 6"/>
          <p:cNvPicPr>
            <a:picLocks noChangeAspect="1"/>
          </p:cNvPicPr>
          <p:nvPr/>
        </p:nvPicPr>
        <p:blipFill>
          <a:blip r:embed="rId2"/>
          <a:stretch>
            <a:fillRect/>
          </a:stretch>
        </p:blipFill>
        <p:spPr>
          <a:xfrm>
            <a:off x="297193" y="536701"/>
            <a:ext cx="3079041" cy="4020127"/>
          </a:xfrm>
          <a:prstGeom prst="rect">
            <a:avLst/>
          </a:prstGeom>
        </p:spPr>
      </p:pic>
      <p:pic>
        <p:nvPicPr>
          <p:cNvPr id="9" name="Picture 8"/>
          <p:cNvPicPr>
            <a:picLocks noChangeAspect="1"/>
          </p:cNvPicPr>
          <p:nvPr/>
        </p:nvPicPr>
        <p:blipFill>
          <a:blip r:embed="rId3"/>
          <a:stretch>
            <a:fillRect/>
          </a:stretch>
        </p:blipFill>
        <p:spPr>
          <a:xfrm>
            <a:off x="4836959" y="2546765"/>
            <a:ext cx="4122652" cy="2596735"/>
          </a:xfrm>
          <a:prstGeom prst="rect">
            <a:avLst/>
          </a:prstGeom>
        </p:spPr>
      </p:pic>
    </p:spTree>
    <p:extLst>
      <p:ext uri="{BB962C8B-B14F-4D97-AF65-F5344CB8AC3E}">
        <p14:creationId xmlns:p14="http://schemas.microsoft.com/office/powerpoint/2010/main" val="24726240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0"/>
            <a:ext cx="9143999" cy="5143500"/>
          </a:xfrm>
          <a:prstGeom prst="rect">
            <a:avLst/>
          </a:prstGeom>
        </p:spPr>
      </p:pic>
      <p:sp>
        <p:nvSpPr>
          <p:cNvPr id="3" name="TextBox 2"/>
          <p:cNvSpPr txBox="1"/>
          <p:nvPr/>
        </p:nvSpPr>
        <p:spPr>
          <a:xfrm>
            <a:off x="7429500" y="4762500"/>
            <a:ext cx="965200" cy="307777"/>
          </a:xfrm>
          <a:prstGeom prst="rect">
            <a:avLst/>
          </a:prstGeom>
          <a:noFill/>
        </p:spPr>
        <p:txBody>
          <a:bodyPr wrap="square" rtlCol="0">
            <a:spAutoFit/>
          </a:bodyPr>
          <a:lstStyle/>
          <a:p>
            <a:r>
              <a:rPr lang="en-US" dirty="0" smtClean="0"/>
              <a:t>barb</a:t>
            </a:r>
            <a:endParaRPr lang="en-US" dirty="0"/>
          </a:p>
        </p:txBody>
      </p:sp>
    </p:spTree>
  </p:cSld>
  <p:clrMapOvr>
    <a:masterClrMapping/>
  </p:clrMapOvr>
  <p:transition spd="slow">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1" y="2102029"/>
            <a:ext cx="8102599" cy="3309951"/>
          </a:xfrm>
        </p:spPr>
        <p:txBody>
          <a:bodyPr>
            <a:normAutofit/>
          </a:bodyPr>
          <a:lstStyle/>
          <a:p>
            <a:pPr>
              <a:buFont typeface="Arial"/>
              <a:buChar char="•"/>
            </a:pPr>
            <a:r>
              <a:rPr lang="en-US" dirty="0" smtClean="0">
                <a:solidFill>
                  <a:schemeClr val="tx1"/>
                </a:solidFill>
              </a:rPr>
              <a:t>You are now on the road to Director …</a:t>
            </a:r>
          </a:p>
          <a:p>
            <a:pPr>
              <a:buFont typeface="Arial"/>
              <a:buChar char="•"/>
            </a:pPr>
            <a:r>
              <a:rPr lang="en-US" dirty="0" smtClean="0">
                <a:solidFill>
                  <a:schemeClr val="tx1"/>
                </a:solidFill>
              </a:rPr>
              <a:t>Equipped with all the basic skills</a:t>
            </a:r>
          </a:p>
          <a:p>
            <a:pPr>
              <a:buFont typeface="Arial"/>
              <a:buChar char="•"/>
            </a:pPr>
            <a:r>
              <a:rPr lang="en-US" dirty="0" smtClean="0">
                <a:solidFill>
                  <a:schemeClr val="tx1"/>
                </a:solidFill>
              </a:rPr>
              <a:t>There is a world of need awaiting you…</a:t>
            </a:r>
          </a:p>
          <a:p>
            <a:pPr>
              <a:buFont typeface="Arial"/>
              <a:buChar char="•"/>
            </a:pPr>
            <a:r>
              <a:rPr lang="en-US" dirty="0" smtClean="0">
                <a:solidFill>
                  <a:schemeClr val="tx1"/>
                </a:solidFill>
              </a:rPr>
              <a:t>And world of discovery you are about to learn about yourself</a:t>
            </a:r>
          </a:p>
          <a:p>
            <a:pPr>
              <a:buFont typeface="Arial"/>
              <a:buChar char="•"/>
            </a:pPr>
            <a:r>
              <a:rPr lang="en-US" dirty="0" smtClean="0">
                <a:solidFill>
                  <a:schemeClr val="tx1"/>
                </a:solidFill>
              </a:rPr>
              <a:t>It is going to be a wonderful, exciting ,  frustrating,  scary, challenging, delightful, thrilling ride .. Filled with life-changing, heart-warming experiences</a:t>
            </a:r>
            <a:r>
              <a:rPr lang="en-US" dirty="0">
                <a:solidFill>
                  <a:schemeClr val="tx1"/>
                </a:solidFill>
              </a:rPr>
              <a:t> </a:t>
            </a:r>
            <a:r>
              <a:rPr lang="en-US" dirty="0" smtClean="0">
                <a:solidFill>
                  <a:schemeClr val="tx1"/>
                </a:solidFill>
              </a:rPr>
              <a:t>and  remarkable friends and colleagues. </a:t>
            </a:r>
            <a:endParaRPr lang="en-US" dirty="0">
              <a:solidFill>
                <a:schemeClr val="tx1"/>
              </a:solidFill>
            </a:endParaRPr>
          </a:p>
          <a:p>
            <a:pPr>
              <a:buFont typeface="Arial"/>
              <a:buChar char="•"/>
            </a:pPr>
            <a:r>
              <a:rPr lang="en-US" dirty="0" smtClean="0">
                <a:solidFill>
                  <a:schemeClr val="tx1"/>
                </a:solidFill>
              </a:rPr>
              <a:t>Thank you for joining us …        		  </a:t>
            </a:r>
            <a:r>
              <a:rPr lang="en-US" dirty="0">
                <a:solidFill>
                  <a:schemeClr val="tx1"/>
                </a:solidFill>
              </a:rPr>
              <a:t>B</a:t>
            </a:r>
            <a:r>
              <a:rPr lang="en-US" dirty="0" smtClean="0">
                <a:solidFill>
                  <a:schemeClr val="tx1"/>
                </a:solidFill>
              </a:rPr>
              <a:t>arb and Jo</a:t>
            </a:r>
            <a:endParaRPr lang="en-US" dirty="0">
              <a:solidFill>
                <a:schemeClr val="tx1"/>
              </a:solidFill>
            </a:endParaRPr>
          </a:p>
        </p:txBody>
      </p:sp>
      <p:sp>
        <p:nvSpPr>
          <p:cNvPr id="3" name="Title 2"/>
          <p:cNvSpPr>
            <a:spLocks noGrp="1"/>
          </p:cNvSpPr>
          <p:nvPr>
            <p:ph type="title"/>
          </p:nvPr>
        </p:nvSpPr>
        <p:spPr>
          <a:xfrm>
            <a:off x="419101" y="239452"/>
            <a:ext cx="4762500" cy="547948"/>
          </a:xfrm>
          <a:ln>
            <a:solidFill>
              <a:schemeClr val="accent5">
                <a:lumMod val="75000"/>
              </a:schemeClr>
            </a:solidFill>
          </a:ln>
        </p:spPr>
        <p:txBody>
          <a:bodyPr>
            <a:normAutofit fontScale="90000"/>
          </a:bodyPr>
          <a:lstStyle/>
          <a:p>
            <a:r>
              <a:rPr lang="en-US" sz="2800" dirty="0" smtClean="0"/>
              <a:t>And Thus Your Journey Begins…</a:t>
            </a:r>
            <a:endParaRPr lang="en-US" sz="2800" dirty="0"/>
          </a:p>
        </p:txBody>
      </p:sp>
      <p:sp>
        <p:nvSpPr>
          <p:cNvPr id="4" name="TextBox 3"/>
          <p:cNvSpPr txBox="1"/>
          <p:nvPr/>
        </p:nvSpPr>
        <p:spPr>
          <a:xfrm>
            <a:off x="457201" y="889000"/>
            <a:ext cx="8102599" cy="1200329"/>
          </a:xfrm>
          <a:prstGeom prst="rect">
            <a:avLst/>
          </a:prstGeom>
          <a:noFill/>
          <a:ln>
            <a:solidFill>
              <a:schemeClr val="accent5">
                <a:lumMod val="75000"/>
              </a:schemeClr>
            </a:solidFill>
          </a:ln>
        </p:spPr>
        <p:txBody>
          <a:bodyPr wrap="square" rtlCol="0">
            <a:spAutoFit/>
          </a:bodyPr>
          <a:lstStyle/>
          <a:p>
            <a:r>
              <a:rPr lang="en-US" sz="1800" dirty="0" smtClean="0"/>
              <a:t>When we start on this Shaklee journey, we don’t know where it will take us …</a:t>
            </a:r>
          </a:p>
          <a:p>
            <a:r>
              <a:rPr lang="en-US" sz="1800" dirty="0" smtClean="0"/>
              <a:t>	       And what it will involve …but</a:t>
            </a:r>
          </a:p>
          <a:p>
            <a:r>
              <a:rPr lang="en-US" sz="1800" dirty="0" smtClean="0"/>
              <a:t>	     What we do know for certain is …</a:t>
            </a:r>
          </a:p>
          <a:p>
            <a:r>
              <a:rPr lang="en-US" sz="1800" dirty="0" smtClean="0"/>
              <a:t>	We will have an unusual future as a result.</a:t>
            </a:r>
            <a:endParaRPr lang="en-US" sz="1800" dirty="0"/>
          </a:p>
        </p:txBody>
      </p:sp>
    </p:spTree>
    <p:extLst>
      <p:ext uri="{BB962C8B-B14F-4D97-AF65-F5344CB8AC3E}">
        <p14:creationId xmlns:p14="http://schemas.microsoft.com/office/powerpoint/2010/main" val="1732993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363" name="Shape 363"/>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64" name="Shape 364"/>
          <p:cNvSpPr txBox="1">
            <a:spLocks noGrp="1"/>
          </p:cNvSpPr>
          <p:nvPr>
            <p:ph type="title"/>
          </p:nvPr>
        </p:nvSpPr>
        <p:spPr>
          <a:xfrm>
            <a:off x="1219200" y="152400"/>
            <a:ext cx="6629400" cy="3206750"/>
          </a:xfrm>
          <a:prstGeom prst="rect">
            <a:avLst/>
          </a:prstGeom>
          <a:noFill/>
          <a:ln w="9525"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lt1"/>
              </a:buClr>
              <a:buSzPct val="25000"/>
              <a:buFont typeface="Calibri"/>
              <a:buNone/>
            </a:pPr>
            <a:r>
              <a:rPr lang="en-US" sz="3600" b="1" dirty="0" smtClean="0">
                <a:solidFill>
                  <a:schemeClr val="lt1"/>
                </a:solidFill>
              </a:rPr>
              <a:t>Next Session</a:t>
            </a:r>
            <a:br>
              <a:rPr lang="en-US" sz="3600" b="1" dirty="0" smtClean="0">
                <a:solidFill>
                  <a:schemeClr val="lt1"/>
                </a:solidFill>
              </a:rPr>
            </a:br>
            <a:r>
              <a:rPr lang="en-US" sz="3600" b="1" dirty="0" smtClean="0">
                <a:solidFill>
                  <a:schemeClr val="lt1"/>
                </a:solidFill>
              </a:rPr>
              <a:t>Preparing To Build </a:t>
            </a:r>
            <a:r>
              <a:rPr lang="en-US" sz="3600" b="1" dirty="0">
                <a:solidFill>
                  <a:schemeClr val="lt1"/>
                </a:solidFill>
              </a:rPr>
              <a:t>O</a:t>
            </a:r>
            <a:r>
              <a:rPr lang="en-US" sz="3600" b="1" dirty="0" smtClean="0">
                <a:solidFill>
                  <a:schemeClr val="lt1"/>
                </a:solidFill>
              </a:rPr>
              <a:t>ur Team</a:t>
            </a:r>
            <a:br>
              <a:rPr lang="en-US" sz="3600" b="1" dirty="0" smtClean="0">
                <a:solidFill>
                  <a:schemeClr val="lt1"/>
                </a:solidFill>
              </a:rPr>
            </a:br>
            <a:r>
              <a:rPr lang="en-US" sz="3600" b="1" dirty="0" smtClean="0">
                <a:solidFill>
                  <a:schemeClr val="lt1"/>
                </a:solidFill>
              </a:rPr>
              <a:t> April 7, 2016</a:t>
            </a:r>
            <a:br>
              <a:rPr lang="en-US" sz="3600" b="1" dirty="0" smtClean="0">
                <a:solidFill>
                  <a:schemeClr val="lt1"/>
                </a:solidFill>
              </a:rPr>
            </a:br>
            <a:r>
              <a:rPr lang="en-US" sz="2800" b="1" dirty="0" smtClean="0">
                <a:solidFill>
                  <a:schemeClr val="lt1"/>
                </a:solidFill>
              </a:rPr>
              <a:t>Journey to Executive Coordinator Begins April 21, 2016</a:t>
            </a:r>
            <a:endParaRPr lang="en-US" sz="2800" b="1" i="0" u="none" strike="noStrike" cap="none" dirty="0">
              <a:solidFill>
                <a:schemeClr val="lt1"/>
              </a:solidFill>
              <a:sym typeface="Calibri"/>
            </a:endParaRPr>
          </a:p>
        </p:txBody>
      </p:sp>
      <p:sp>
        <p:nvSpPr>
          <p:cNvPr id="365" name="Shape 365"/>
          <p:cNvSpPr txBox="1"/>
          <p:nvPr/>
        </p:nvSpPr>
        <p:spPr>
          <a:xfrm>
            <a:off x="6477001" y="2837418"/>
            <a:ext cx="1371599"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dirty="0" err="1" smtClean="0">
                <a:solidFill>
                  <a:schemeClr val="dk1"/>
                </a:solidFill>
                <a:latin typeface="Calibri"/>
                <a:ea typeface="Calibri"/>
                <a:cs typeface="Calibri"/>
                <a:sym typeface="Calibri"/>
              </a:rPr>
              <a:t>lisa</a:t>
            </a:r>
            <a:endParaRPr lang="en-US" sz="1800"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57995" y="132479"/>
            <a:ext cx="1675103" cy="1449679"/>
          </a:xfrm>
          <a:prstGeom prst="rect">
            <a:avLst/>
          </a:prstGeom>
        </p:spPr>
      </p:pic>
      <p:sp>
        <p:nvSpPr>
          <p:cNvPr id="3" name="Text Placeholder 2"/>
          <p:cNvSpPr>
            <a:spLocks noGrp="1"/>
          </p:cNvSpPr>
          <p:nvPr>
            <p:ph type="body" idx="1"/>
          </p:nvPr>
        </p:nvSpPr>
        <p:spPr>
          <a:xfrm>
            <a:off x="0" y="1164393"/>
            <a:ext cx="4660963" cy="3461569"/>
          </a:xfrm>
        </p:spPr>
        <p:txBody>
          <a:bodyPr/>
          <a:lstStyle/>
          <a:p>
            <a:pPr marL="127000" indent="0">
              <a:buNone/>
            </a:pPr>
            <a:r>
              <a:rPr lang="en-US" sz="1600" b="1" dirty="0">
                <a:solidFill>
                  <a:schemeClr val="tx1"/>
                </a:solidFill>
              </a:rPr>
              <a:t>When things go wrong, as they sometimes will,</a:t>
            </a:r>
            <a:br>
              <a:rPr lang="en-US" sz="1600" b="1" dirty="0">
                <a:solidFill>
                  <a:schemeClr val="tx1"/>
                </a:solidFill>
              </a:rPr>
            </a:br>
            <a:r>
              <a:rPr lang="en-US" sz="1600" b="1" dirty="0">
                <a:solidFill>
                  <a:schemeClr val="tx1"/>
                </a:solidFill>
              </a:rPr>
              <a:t>When the road you're trudging seems all uphill,</a:t>
            </a:r>
            <a:br>
              <a:rPr lang="en-US" sz="1600" b="1" dirty="0">
                <a:solidFill>
                  <a:schemeClr val="tx1"/>
                </a:solidFill>
              </a:rPr>
            </a:br>
            <a:r>
              <a:rPr lang="en-US" sz="1600" b="1" dirty="0">
                <a:solidFill>
                  <a:schemeClr val="tx1"/>
                </a:solidFill>
              </a:rPr>
              <a:t>When the funds are low and the debts are high,</a:t>
            </a:r>
            <a:br>
              <a:rPr lang="en-US" sz="1600" b="1" dirty="0">
                <a:solidFill>
                  <a:schemeClr val="tx1"/>
                </a:solidFill>
              </a:rPr>
            </a:br>
            <a:r>
              <a:rPr lang="en-US" sz="1600" b="1" dirty="0">
                <a:solidFill>
                  <a:schemeClr val="tx1"/>
                </a:solidFill>
              </a:rPr>
              <a:t>And you want to smile, but you have to sigh,</a:t>
            </a:r>
            <a:br>
              <a:rPr lang="en-US" sz="1600" b="1" dirty="0">
                <a:solidFill>
                  <a:schemeClr val="tx1"/>
                </a:solidFill>
              </a:rPr>
            </a:br>
            <a:r>
              <a:rPr lang="en-US" sz="1600" b="1" dirty="0">
                <a:solidFill>
                  <a:schemeClr val="tx1"/>
                </a:solidFill>
              </a:rPr>
              <a:t>When care is pressing you down a bit</a:t>
            </a:r>
            <a:br>
              <a:rPr lang="en-US" sz="1600" b="1" dirty="0">
                <a:solidFill>
                  <a:schemeClr val="tx1"/>
                </a:solidFill>
              </a:rPr>
            </a:br>
            <a:r>
              <a:rPr lang="en-US" sz="1600" b="1" dirty="0">
                <a:solidFill>
                  <a:schemeClr val="tx1"/>
                </a:solidFill>
              </a:rPr>
              <a:t>Rest if you must, but don't you quit.</a:t>
            </a:r>
            <a:br>
              <a:rPr lang="en-US" sz="1600" b="1" dirty="0">
                <a:solidFill>
                  <a:schemeClr val="tx1"/>
                </a:solidFill>
              </a:rPr>
            </a:br>
            <a:r>
              <a:rPr lang="en-US" sz="1600" b="1" dirty="0">
                <a:solidFill>
                  <a:schemeClr val="tx1"/>
                </a:solidFill>
              </a:rPr>
              <a:t/>
            </a:r>
            <a:br>
              <a:rPr lang="en-US" sz="1600" b="1" dirty="0">
                <a:solidFill>
                  <a:schemeClr val="tx1"/>
                </a:solidFill>
              </a:rPr>
            </a:br>
            <a:r>
              <a:rPr lang="en-US" sz="1600" b="1" dirty="0">
                <a:solidFill>
                  <a:schemeClr val="tx1"/>
                </a:solidFill>
              </a:rPr>
              <a:t>Life is queer with its twists and its turns,</a:t>
            </a:r>
            <a:br>
              <a:rPr lang="en-US" sz="1600" b="1" dirty="0">
                <a:solidFill>
                  <a:schemeClr val="tx1"/>
                </a:solidFill>
              </a:rPr>
            </a:br>
            <a:r>
              <a:rPr lang="en-US" sz="1600" b="1" dirty="0">
                <a:solidFill>
                  <a:schemeClr val="tx1"/>
                </a:solidFill>
              </a:rPr>
              <a:t>As everyone of us sometimes learns,</a:t>
            </a:r>
            <a:br>
              <a:rPr lang="en-US" sz="1600" b="1" dirty="0">
                <a:solidFill>
                  <a:schemeClr val="tx1"/>
                </a:solidFill>
              </a:rPr>
            </a:br>
            <a:r>
              <a:rPr lang="en-US" sz="1600" b="1" dirty="0">
                <a:solidFill>
                  <a:schemeClr val="tx1"/>
                </a:solidFill>
              </a:rPr>
              <a:t>And many a failure turns about</a:t>
            </a:r>
            <a:br>
              <a:rPr lang="en-US" sz="1600" b="1" dirty="0">
                <a:solidFill>
                  <a:schemeClr val="tx1"/>
                </a:solidFill>
              </a:rPr>
            </a:br>
            <a:r>
              <a:rPr lang="en-US" sz="1600" b="1" dirty="0">
                <a:solidFill>
                  <a:schemeClr val="tx1"/>
                </a:solidFill>
              </a:rPr>
              <a:t>When they might have won, had they stuck it out.</a:t>
            </a:r>
            <a:br>
              <a:rPr lang="en-US" sz="1600" b="1" dirty="0">
                <a:solidFill>
                  <a:schemeClr val="tx1"/>
                </a:solidFill>
              </a:rPr>
            </a:br>
            <a:r>
              <a:rPr lang="en-US" sz="1600" b="1" dirty="0">
                <a:solidFill>
                  <a:schemeClr val="tx1"/>
                </a:solidFill>
              </a:rPr>
              <a:t>Don't give up though the pace seems slow,</a:t>
            </a:r>
            <a:br>
              <a:rPr lang="en-US" sz="1600" b="1" dirty="0">
                <a:solidFill>
                  <a:schemeClr val="tx1"/>
                </a:solidFill>
              </a:rPr>
            </a:br>
            <a:r>
              <a:rPr lang="en-US" sz="1600" b="1" dirty="0">
                <a:solidFill>
                  <a:schemeClr val="tx1"/>
                </a:solidFill>
              </a:rPr>
              <a:t>You may succeed with another blow.</a:t>
            </a:r>
            <a:br>
              <a:rPr lang="en-US" sz="1600" b="1" dirty="0">
                <a:solidFill>
                  <a:schemeClr val="tx1"/>
                </a:solidFill>
              </a:rPr>
            </a:br>
            <a:r>
              <a:rPr lang="en-US" sz="1600" b="1" dirty="0">
                <a:solidFill>
                  <a:schemeClr val="tx1"/>
                </a:solidFill>
              </a:rPr>
              <a:t/>
            </a:r>
            <a:br>
              <a:rPr lang="en-US" sz="1600" b="1" dirty="0">
                <a:solidFill>
                  <a:schemeClr val="tx1"/>
                </a:solidFill>
              </a:rPr>
            </a:br>
            <a:endParaRPr lang="en-US" sz="1600" dirty="0">
              <a:solidFill>
                <a:schemeClr val="tx1"/>
              </a:solidFill>
            </a:endParaRPr>
          </a:p>
        </p:txBody>
      </p:sp>
      <p:sp>
        <p:nvSpPr>
          <p:cNvPr id="5" name="Rectangle 4"/>
          <p:cNvSpPr/>
          <p:nvPr/>
        </p:nvSpPr>
        <p:spPr>
          <a:xfrm>
            <a:off x="4461098" y="1384975"/>
            <a:ext cx="4572000" cy="3539431"/>
          </a:xfrm>
          <a:prstGeom prst="rect">
            <a:avLst/>
          </a:prstGeom>
        </p:spPr>
        <p:txBody>
          <a:bodyPr>
            <a:spAutoFit/>
          </a:bodyPr>
          <a:lstStyle/>
          <a:p>
            <a:pPr marL="127000"/>
            <a:r>
              <a:rPr lang="en-US" b="1" dirty="0">
                <a:solidFill>
                  <a:schemeClr val="tx1"/>
                </a:solidFill>
              </a:rPr>
              <a:t>Often the goal is nearer than, </a:t>
            </a:r>
            <a:br>
              <a:rPr lang="en-US" b="1" dirty="0">
                <a:solidFill>
                  <a:schemeClr val="tx1"/>
                </a:solidFill>
              </a:rPr>
            </a:br>
            <a:r>
              <a:rPr lang="en-US" b="1" dirty="0">
                <a:solidFill>
                  <a:schemeClr val="tx1"/>
                </a:solidFill>
              </a:rPr>
              <a:t>It seems to a faint and faltering man,</a:t>
            </a:r>
            <a:br>
              <a:rPr lang="en-US" b="1" dirty="0">
                <a:solidFill>
                  <a:schemeClr val="tx1"/>
                </a:solidFill>
              </a:rPr>
            </a:br>
            <a:r>
              <a:rPr lang="en-US" b="1" dirty="0">
                <a:solidFill>
                  <a:schemeClr val="tx1"/>
                </a:solidFill>
              </a:rPr>
              <a:t>Often the struggler has given up</a:t>
            </a:r>
            <a:br>
              <a:rPr lang="en-US" b="1" dirty="0">
                <a:solidFill>
                  <a:schemeClr val="tx1"/>
                </a:solidFill>
              </a:rPr>
            </a:br>
            <a:r>
              <a:rPr lang="en-US" b="1" dirty="0">
                <a:solidFill>
                  <a:schemeClr val="tx1"/>
                </a:solidFill>
              </a:rPr>
              <a:t>When he might have captured the victor's cup;</a:t>
            </a:r>
            <a:br>
              <a:rPr lang="en-US" b="1" dirty="0">
                <a:solidFill>
                  <a:schemeClr val="tx1"/>
                </a:solidFill>
              </a:rPr>
            </a:br>
            <a:r>
              <a:rPr lang="en-US" b="1" dirty="0">
                <a:solidFill>
                  <a:schemeClr val="tx1"/>
                </a:solidFill>
              </a:rPr>
              <a:t>And he learned too late when the night came down,</a:t>
            </a:r>
            <a:br>
              <a:rPr lang="en-US" b="1" dirty="0">
                <a:solidFill>
                  <a:schemeClr val="tx1"/>
                </a:solidFill>
              </a:rPr>
            </a:br>
            <a:r>
              <a:rPr lang="en-US" b="1" dirty="0">
                <a:solidFill>
                  <a:schemeClr val="tx1"/>
                </a:solidFill>
              </a:rPr>
              <a:t>How close he was to the golden crown.</a:t>
            </a:r>
            <a:br>
              <a:rPr lang="en-US" b="1" dirty="0">
                <a:solidFill>
                  <a:schemeClr val="tx1"/>
                </a:solidFill>
              </a:rPr>
            </a:br>
            <a:r>
              <a:rPr lang="en-US" b="1" dirty="0">
                <a:solidFill>
                  <a:schemeClr val="tx1"/>
                </a:solidFill>
              </a:rPr>
              <a:t/>
            </a:r>
            <a:br>
              <a:rPr lang="en-US" b="1" dirty="0">
                <a:solidFill>
                  <a:schemeClr val="tx1"/>
                </a:solidFill>
              </a:rPr>
            </a:br>
            <a:r>
              <a:rPr lang="en-US" b="1" dirty="0">
                <a:solidFill>
                  <a:schemeClr val="tx1"/>
                </a:solidFill>
              </a:rPr>
              <a:t>Success is failure turned inside out</a:t>
            </a:r>
            <a:br>
              <a:rPr lang="en-US" b="1" dirty="0">
                <a:solidFill>
                  <a:schemeClr val="tx1"/>
                </a:solidFill>
              </a:rPr>
            </a:br>
            <a:r>
              <a:rPr lang="en-US" b="1" dirty="0">
                <a:solidFill>
                  <a:schemeClr val="tx1"/>
                </a:solidFill>
              </a:rPr>
              <a:t>The silver tint of the clouds of doubt</a:t>
            </a:r>
            <a:br>
              <a:rPr lang="en-US" b="1" dirty="0">
                <a:solidFill>
                  <a:schemeClr val="tx1"/>
                </a:solidFill>
              </a:rPr>
            </a:br>
            <a:r>
              <a:rPr lang="en-US" b="1" dirty="0">
                <a:solidFill>
                  <a:schemeClr val="tx1"/>
                </a:solidFill>
              </a:rPr>
              <a:t>And you never can tell how close you are,</a:t>
            </a:r>
            <a:br>
              <a:rPr lang="en-US" b="1" dirty="0">
                <a:solidFill>
                  <a:schemeClr val="tx1"/>
                </a:solidFill>
              </a:rPr>
            </a:br>
            <a:r>
              <a:rPr lang="en-US" b="1" dirty="0">
                <a:solidFill>
                  <a:schemeClr val="tx1"/>
                </a:solidFill>
              </a:rPr>
              <a:t>It may be near when it seems so far;</a:t>
            </a:r>
            <a:br>
              <a:rPr lang="en-US" b="1" dirty="0">
                <a:solidFill>
                  <a:schemeClr val="tx1"/>
                </a:solidFill>
              </a:rPr>
            </a:br>
            <a:r>
              <a:rPr lang="en-US" b="1" dirty="0">
                <a:solidFill>
                  <a:schemeClr val="tx1"/>
                </a:solidFill>
              </a:rPr>
              <a:t>So stick to the fight when you're hardest hit,</a:t>
            </a:r>
            <a:br>
              <a:rPr lang="en-US" b="1" dirty="0">
                <a:solidFill>
                  <a:schemeClr val="tx1"/>
                </a:solidFill>
              </a:rPr>
            </a:br>
            <a:r>
              <a:rPr lang="en-US" b="1" dirty="0">
                <a:solidFill>
                  <a:schemeClr val="tx1"/>
                </a:solidFill>
              </a:rPr>
              <a:t>It's when things seem worst that you must not quit!</a:t>
            </a:r>
          </a:p>
          <a:p>
            <a:r>
              <a:rPr lang="en-US" dirty="0">
                <a:solidFill>
                  <a:schemeClr val="tx1"/>
                </a:solidFill>
              </a:rPr>
              <a:t> </a:t>
            </a:r>
          </a:p>
        </p:txBody>
      </p:sp>
      <p:sp>
        <p:nvSpPr>
          <p:cNvPr id="6" name="TextBox 5"/>
          <p:cNvSpPr txBox="1"/>
          <p:nvPr/>
        </p:nvSpPr>
        <p:spPr>
          <a:xfrm>
            <a:off x="739614" y="272543"/>
            <a:ext cx="2204887" cy="584776"/>
          </a:xfrm>
          <a:prstGeom prst="rect">
            <a:avLst/>
          </a:prstGeom>
          <a:noFill/>
          <a:ln>
            <a:solidFill>
              <a:schemeClr val="accent5">
                <a:lumMod val="75000"/>
              </a:schemeClr>
            </a:solidFill>
          </a:ln>
        </p:spPr>
        <p:txBody>
          <a:bodyPr wrap="square" rtlCol="0">
            <a:spAutoFit/>
          </a:bodyPr>
          <a:lstStyle/>
          <a:p>
            <a:r>
              <a:rPr lang="en-US" sz="3200" dirty="0" smtClean="0"/>
              <a:t>Don’t Quit</a:t>
            </a:r>
            <a:endParaRPr lang="en-US" sz="3200" dirty="0"/>
          </a:p>
        </p:txBody>
      </p:sp>
    </p:spTree>
    <p:extLst>
      <p:ext uri="{BB962C8B-B14F-4D97-AF65-F5344CB8AC3E}">
        <p14:creationId xmlns:p14="http://schemas.microsoft.com/office/powerpoint/2010/main" val="36004892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5" name="Shape 125"/>
          <p:cNvPicPr preferRelativeResize="0"/>
          <p:nvPr/>
        </p:nvPicPr>
        <p:blipFill rotWithShape="1">
          <a:blip r:embed="rId3">
            <a:alphaModFix/>
          </a:blip>
          <a:srcRect/>
          <a:stretch/>
        </p:blipFill>
        <p:spPr>
          <a:xfrm>
            <a:off x="-6350" y="3572"/>
            <a:ext cx="9150350" cy="5139927"/>
          </a:xfrm>
          <a:prstGeom prst="rect">
            <a:avLst/>
          </a:prstGeom>
          <a:noFill/>
          <a:ln>
            <a:noFill/>
          </a:ln>
        </p:spPr>
      </p:pic>
      <p:sp>
        <p:nvSpPr>
          <p:cNvPr id="126" name="Shape 126"/>
          <p:cNvSpPr txBox="1">
            <a:spLocks noGrp="1"/>
          </p:cNvSpPr>
          <p:nvPr>
            <p:ph type="body" idx="1"/>
          </p:nvPr>
        </p:nvSpPr>
        <p:spPr>
          <a:xfrm>
            <a:off x="1435100" y="901700"/>
            <a:ext cx="6337200" cy="3562800"/>
          </a:xfrm>
          <a:prstGeom prst="rect">
            <a:avLst/>
          </a:prstGeom>
          <a:solidFill>
            <a:srgbClr val="F2DADA"/>
          </a:solidFill>
          <a:ln>
            <a:noFill/>
          </a:ln>
        </p:spPr>
        <p:txBody>
          <a:bodyPr lIns="91425" tIns="45700" rIns="91425" bIns="45700" anchor="t" anchorCtr="0">
            <a:noAutofit/>
          </a:bodyPr>
          <a:lstStyle/>
          <a:p>
            <a:pPr marL="342900" marR="0" lvl="0" indent="-342900" algn="ctr" rtl="0">
              <a:lnSpc>
                <a:spcPct val="80000"/>
              </a:lnSpc>
              <a:spcBef>
                <a:spcPts val="0"/>
              </a:spcBef>
              <a:spcAft>
                <a:spcPts val="0"/>
              </a:spcAft>
              <a:buClr>
                <a:schemeClr val="dk1"/>
              </a:buClr>
              <a:buSzPct val="25000"/>
              <a:buFont typeface="Arial"/>
              <a:buNone/>
            </a:pPr>
            <a:r>
              <a:rPr lang="en-US" sz="3330" b="0" i="0" u="none" strike="noStrike" cap="none">
                <a:solidFill>
                  <a:schemeClr val="dk1"/>
                </a:solidFill>
                <a:latin typeface="Calibri"/>
                <a:ea typeface="Calibri"/>
                <a:cs typeface="Calibri"/>
                <a:sym typeface="Calibri"/>
              </a:rPr>
              <a:t>Forget those things which are behind you.  </a:t>
            </a:r>
          </a:p>
          <a:p>
            <a:pPr marL="342900" marR="0" lvl="0" indent="-342900" algn="ctr" rtl="0">
              <a:lnSpc>
                <a:spcPct val="80000"/>
              </a:lnSpc>
              <a:spcBef>
                <a:spcPts val="666"/>
              </a:spcBef>
              <a:spcAft>
                <a:spcPts val="0"/>
              </a:spcAft>
              <a:buClr>
                <a:schemeClr val="dk1"/>
              </a:buClr>
              <a:buSzPct val="25000"/>
              <a:buFont typeface="Arial"/>
              <a:buNone/>
            </a:pPr>
            <a:r>
              <a:rPr lang="en-US" sz="3330" b="0" i="0" u="none" strike="noStrike" cap="none">
                <a:solidFill>
                  <a:schemeClr val="dk1"/>
                </a:solidFill>
                <a:latin typeface="Calibri"/>
                <a:ea typeface="Calibri"/>
                <a:cs typeface="Calibri"/>
                <a:sym typeface="Calibri"/>
              </a:rPr>
              <a:t>Reach for those things that are before you.</a:t>
            </a:r>
          </a:p>
          <a:p>
            <a:pPr marL="342900" marR="0" lvl="0" indent="-342900" algn="ctr" rtl="0">
              <a:lnSpc>
                <a:spcPct val="80000"/>
              </a:lnSpc>
              <a:spcBef>
                <a:spcPts val="888"/>
              </a:spcBef>
              <a:spcAft>
                <a:spcPts val="0"/>
              </a:spcAft>
              <a:buClr>
                <a:schemeClr val="dk1"/>
              </a:buClr>
              <a:buSzPct val="25000"/>
              <a:buFont typeface="Arial"/>
              <a:buNone/>
            </a:pPr>
            <a:r>
              <a:rPr lang="en-US" sz="3330" b="0" i="0" u="none" strike="noStrike" cap="none">
                <a:solidFill>
                  <a:schemeClr val="dk1"/>
                </a:solidFill>
                <a:latin typeface="Calibri"/>
                <a:ea typeface="Calibri"/>
                <a:cs typeface="Calibri"/>
                <a:sym typeface="Calibri"/>
              </a:rPr>
              <a:t>And press toward the mark of your highest calling</a:t>
            </a:r>
            <a:r>
              <a:rPr lang="en-US" sz="4440" b="0" i="0" u="none" strike="noStrike" cap="none">
                <a:solidFill>
                  <a:schemeClr val="dk1"/>
                </a:solidFill>
                <a:latin typeface="Calibri"/>
                <a:ea typeface="Calibri"/>
                <a:cs typeface="Calibri"/>
                <a:sym typeface="Calibri"/>
              </a:rPr>
              <a:t>.   </a:t>
            </a:r>
            <a:r>
              <a:rPr lang="en-US" sz="1850" b="0" i="0" u="none" strike="noStrike" cap="none">
                <a:solidFill>
                  <a:schemeClr val="dk1"/>
                </a:solidFill>
                <a:latin typeface="Calibri"/>
                <a:ea typeface="Calibri"/>
                <a:cs typeface="Calibri"/>
                <a:sym typeface="Calibri"/>
              </a:rPr>
              <a:t> </a:t>
            </a:r>
          </a:p>
          <a:p>
            <a:pPr marL="342900" marR="0" lvl="0" indent="-342900" algn="l" rtl="0">
              <a:lnSpc>
                <a:spcPct val="80000"/>
              </a:lnSpc>
              <a:spcBef>
                <a:spcPts val="592"/>
              </a:spcBef>
              <a:spcAft>
                <a:spcPts val="0"/>
              </a:spcAft>
              <a:buClr>
                <a:schemeClr val="dk1"/>
              </a:buClr>
              <a:buSzPct val="25000"/>
              <a:buFont typeface="Arial"/>
              <a:buNone/>
            </a:pPr>
            <a:endParaRPr sz="2960" b="0" i="0" u="none" strike="noStrike" cap="none">
              <a:solidFill>
                <a:schemeClr val="dk1"/>
              </a:solidFill>
              <a:latin typeface="Calibri"/>
              <a:ea typeface="Calibri"/>
              <a:cs typeface="Calibri"/>
              <a:sym typeface="Calibri"/>
            </a:endParaRPr>
          </a:p>
          <a:p>
            <a:pPr marL="342900" marR="0" lvl="0" indent="-342900" algn="l" rtl="0">
              <a:lnSpc>
                <a:spcPct val="80000"/>
              </a:lnSpc>
              <a:spcBef>
                <a:spcPts val="592"/>
              </a:spcBef>
              <a:buClr>
                <a:schemeClr val="dk1"/>
              </a:buClr>
              <a:buSzPct val="25000"/>
              <a:buFont typeface="Arial"/>
              <a:buNone/>
            </a:pPr>
            <a:endParaRPr sz="2960" b="0" i="0" u="none" strike="noStrike" cap="none">
              <a:solidFill>
                <a:schemeClr val="dk1"/>
              </a:solidFill>
              <a:latin typeface="Calibri"/>
              <a:ea typeface="Calibri"/>
              <a:cs typeface="Calibri"/>
              <a:sym typeface="Calibri"/>
            </a:endParaRPr>
          </a:p>
        </p:txBody>
      </p:sp>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281173" y="787253"/>
            <a:ext cx="8229600" cy="2188188"/>
          </a:xfrm>
        </p:spPr>
        <p:txBody>
          <a:bodyPr/>
          <a:lstStyle/>
          <a:p>
            <a:pPr marL="127000" indent="0">
              <a:buNone/>
            </a:pPr>
            <a:r>
              <a:rPr lang="en-US" b="1" dirty="0"/>
              <a:t>Power of Basic H </a:t>
            </a:r>
            <a:r>
              <a:rPr lang="en-US" dirty="0"/>
              <a:t>..</a:t>
            </a:r>
            <a:r>
              <a:rPr lang="en-US" sz="1800" dirty="0">
                <a:solidFill>
                  <a:schemeClr val="tx1"/>
                </a:solidFill>
              </a:rPr>
              <a:t>. sometimes we discount the people that aren't buying a ton or </a:t>
            </a:r>
            <a:r>
              <a:rPr lang="en-US" sz="1800" dirty="0" smtClean="0">
                <a:solidFill>
                  <a:schemeClr val="tx1"/>
                </a:solidFill>
              </a:rPr>
              <a:t>	people </a:t>
            </a:r>
            <a:r>
              <a:rPr lang="en-US" sz="1800" dirty="0">
                <a:solidFill>
                  <a:schemeClr val="tx1"/>
                </a:solidFill>
              </a:rPr>
              <a:t>that aren't coming to every event as though they don't want more or </a:t>
            </a:r>
            <a:r>
              <a:rPr lang="en-US" sz="1800" dirty="0" smtClean="0">
                <a:solidFill>
                  <a:schemeClr val="tx1"/>
                </a:solidFill>
              </a:rPr>
              <a:t>	they </a:t>
            </a:r>
            <a:r>
              <a:rPr lang="en-US" sz="1800" dirty="0">
                <a:solidFill>
                  <a:schemeClr val="tx1"/>
                </a:solidFill>
              </a:rPr>
              <a:t>wouldn't want a Shaklee biz b/c they "only buy Basic H" or we may act </a:t>
            </a:r>
            <a:r>
              <a:rPr lang="en-US" sz="1800" dirty="0" smtClean="0">
                <a:solidFill>
                  <a:schemeClr val="tx1"/>
                </a:solidFill>
              </a:rPr>
              <a:t>	like </a:t>
            </a:r>
            <a:r>
              <a:rPr lang="en-US" sz="1800" dirty="0">
                <a:solidFill>
                  <a:schemeClr val="tx1"/>
                </a:solidFill>
              </a:rPr>
              <a:t>a Basic H sale isn't that great b/c it has low PV and doesn't need to be </a:t>
            </a:r>
            <a:r>
              <a:rPr lang="en-US" sz="1800" dirty="0" smtClean="0">
                <a:solidFill>
                  <a:schemeClr val="tx1"/>
                </a:solidFill>
              </a:rPr>
              <a:t>	reordered </a:t>
            </a:r>
            <a:r>
              <a:rPr lang="en-US" sz="1800" dirty="0">
                <a:solidFill>
                  <a:schemeClr val="tx1"/>
                </a:solidFill>
              </a:rPr>
              <a:t>for eons.  </a:t>
            </a:r>
            <a:endParaRPr lang="en-US" sz="1800" dirty="0" smtClean="0">
              <a:solidFill>
                <a:schemeClr val="tx1"/>
              </a:solidFill>
            </a:endParaRPr>
          </a:p>
          <a:p>
            <a:r>
              <a:rPr lang="en-US" sz="1800" dirty="0" smtClean="0">
                <a:solidFill>
                  <a:schemeClr val="tx1"/>
                </a:solidFill>
              </a:rPr>
              <a:t>But </a:t>
            </a:r>
            <a:r>
              <a:rPr lang="en-US" sz="1800" dirty="0">
                <a:solidFill>
                  <a:schemeClr val="tx1"/>
                </a:solidFill>
              </a:rPr>
              <a:t>at the retreat I can't tell you how many Masters and upper rank distributors I met that got hooked on Shaklee through Basic H!  I now call Basic H2 the "Gateway Drug into Shaklee"!  We can't make their decisions for them - product or business.  </a:t>
            </a:r>
            <a:endParaRPr lang="en-US" sz="1800" b="1" dirty="0">
              <a:solidFill>
                <a:schemeClr val="tx1"/>
              </a:solidFill>
            </a:endParaRPr>
          </a:p>
          <a:p>
            <a:pPr marL="127000" indent="0">
              <a:buNone/>
            </a:pPr>
            <a:r>
              <a:rPr lang="en-US" b="1" dirty="0" smtClean="0">
                <a:solidFill>
                  <a:schemeClr val="tx1"/>
                </a:solidFill>
              </a:rPr>
              <a:t>This </a:t>
            </a:r>
            <a:r>
              <a:rPr lang="en-US" b="1" dirty="0">
                <a:solidFill>
                  <a:schemeClr val="tx1"/>
                </a:solidFill>
              </a:rPr>
              <a:t>business takes work .</a:t>
            </a:r>
            <a:r>
              <a:rPr lang="en-US" dirty="0"/>
              <a:t>.</a:t>
            </a:r>
            <a:r>
              <a:rPr lang="en-US" sz="1800" dirty="0">
                <a:solidFill>
                  <a:schemeClr val="tx1"/>
                </a:solidFill>
              </a:rPr>
              <a:t>. believe it or not </a:t>
            </a:r>
            <a:r>
              <a:rPr lang="en-US" sz="1800" dirty="0" smtClean="0">
                <a:solidFill>
                  <a:schemeClr val="tx1"/>
                </a:solidFill>
              </a:rPr>
              <a:t>-- </a:t>
            </a:r>
            <a:r>
              <a:rPr lang="en-US" sz="1800" dirty="0">
                <a:solidFill>
                  <a:schemeClr val="tx1"/>
                </a:solidFill>
              </a:rPr>
              <a:t>no Presidential Master Coordinator at the retreat told us that they got to where they are b/c they have a bunch of </a:t>
            </a:r>
            <a:r>
              <a:rPr lang="en-US" sz="1800" dirty="0" smtClean="0">
                <a:solidFill>
                  <a:schemeClr val="tx1"/>
                </a:solidFill>
              </a:rPr>
              <a:t>Stay-At-Home-Mom </a:t>
            </a:r>
            <a:r>
              <a:rPr lang="en-US" sz="1800" dirty="0">
                <a:solidFill>
                  <a:schemeClr val="tx1"/>
                </a:solidFill>
              </a:rPr>
              <a:t>friends that were looking for something to do. </a:t>
            </a:r>
            <a:endParaRPr lang="en-US" sz="1800" dirty="0" smtClean="0">
              <a:solidFill>
                <a:schemeClr val="tx1"/>
              </a:solidFill>
            </a:endParaRPr>
          </a:p>
          <a:p>
            <a:r>
              <a:rPr lang="en-US" sz="1800" dirty="0" smtClean="0">
                <a:solidFill>
                  <a:schemeClr val="tx1"/>
                </a:solidFill>
              </a:rPr>
              <a:t> </a:t>
            </a:r>
            <a:r>
              <a:rPr lang="en-US" sz="1800" dirty="0">
                <a:solidFill>
                  <a:schemeClr val="tx1"/>
                </a:solidFill>
              </a:rPr>
              <a:t>Or because they had a ton of rich friends that can each buy 500pv a a month.  Gary Burke's wife Faye told us that for 35 YEARS every week they had a meeting in their home!!!  So, for good and bad, this business takes work. </a:t>
            </a:r>
          </a:p>
          <a:p>
            <a:pPr marL="127000" indent="0">
              <a:buNone/>
            </a:pPr>
            <a:endParaRPr lang="en-US" dirty="0"/>
          </a:p>
        </p:txBody>
      </p:sp>
      <p:sp>
        <p:nvSpPr>
          <p:cNvPr id="5" name="Title 4"/>
          <p:cNvSpPr>
            <a:spLocks noGrp="1"/>
          </p:cNvSpPr>
          <p:nvPr>
            <p:ph type="title"/>
          </p:nvPr>
        </p:nvSpPr>
        <p:spPr>
          <a:xfrm>
            <a:off x="281173" y="271645"/>
            <a:ext cx="8229600" cy="520630"/>
          </a:xfrm>
        </p:spPr>
        <p:txBody>
          <a:bodyPr/>
          <a:lstStyle/>
          <a:p>
            <a:r>
              <a:rPr lang="en-US" sz="2400" dirty="0" smtClean="0"/>
              <a:t>From Angie Thomas --What </a:t>
            </a:r>
            <a:r>
              <a:rPr lang="en-US" sz="2400" dirty="0"/>
              <a:t>I Know Now that I Wish I Knew Then</a:t>
            </a:r>
            <a:r>
              <a:rPr lang="en-US" sz="2400" dirty="0" smtClean="0"/>
              <a:t>:</a:t>
            </a:r>
            <a:endParaRPr lang="en-US" sz="2400" dirty="0"/>
          </a:p>
        </p:txBody>
      </p:sp>
    </p:spTree>
    <p:extLst>
      <p:ext uri="{BB962C8B-B14F-4D97-AF65-F5344CB8AC3E}">
        <p14:creationId xmlns:p14="http://schemas.microsoft.com/office/powerpoint/2010/main" val="40264697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874872"/>
            <a:ext cx="8229600" cy="2734072"/>
          </a:xfrm>
        </p:spPr>
        <p:txBody>
          <a:bodyPr/>
          <a:lstStyle/>
          <a:p>
            <a:r>
              <a:rPr lang="en-US" sz="2000" dirty="0" smtClean="0">
                <a:solidFill>
                  <a:schemeClr val="tx1"/>
                </a:solidFill>
              </a:rPr>
              <a:t>When attending Shaklee events, set a goal to meet at least one new person.. Sit next to people you don’t know. Introduce yourself. Hear their stories.</a:t>
            </a:r>
          </a:p>
          <a:p>
            <a:r>
              <a:rPr lang="en-US" dirty="0" smtClean="0">
                <a:solidFill>
                  <a:schemeClr val="tx1"/>
                </a:solidFill>
              </a:rPr>
              <a:t>Meet </a:t>
            </a:r>
            <a:r>
              <a:rPr lang="en-US" dirty="0">
                <a:solidFill>
                  <a:schemeClr val="tx1"/>
                </a:solidFill>
              </a:rPr>
              <a:t>people at the grocery check out </a:t>
            </a:r>
            <a:r>
              <a:rPr lang="en-US" dirty="0" smtClean="0">
                <a:solidFill>
                  <a:schemeClr val="tx1"/>
                </a:solidFill>
              </a:rPr>
              <a:t>line. Be </a:t>
            </a:r>
            <a:r>
              <a:rPr lang="en-US" dirty="0">
                <a:solidFill>
                  <a:schemeClr val="tx1"/>
                </a:solidFill>
              </a:rPr>
              <a:t>bold when people ask what I </a:t>
            </a:r>
            <a:r>
              <a:rPr lang="en-US" dirty="0" smtClean="0">
                <a:solidFill>
                  <a:schemeClr val="tx1"/>
                </a:solidFill>
              </a:rPr>
              <a:t>do. </a:t>
            </a:r>
            <a:r>
              <a:rPr lang="en-US" dirty="0">
                <a:solidFill>
                  <a:schemeClr val="tx1"/>
                </a:solidFill>
              </a:rPr>
              <a:t>PICK UP THE PHONE!... </a:t>
            </a:r>
          </a:p>
          <a:p>
            <a:r>
              <a:rPr lang="en-US" sz="2000" dirty="0" smtClean="0">
                <a:solidFill>
                  <a:schemeClr val="tx1"/>
                </a:solidFill>
              </a:rPr>
              <a:t>“ Do something that scares you every day …”  Eleanor Roosevelt..</a:t>
            </a:r>
          </a:p>
          <a:p>
            <a:r>
              <a:rPr lang="en-US" sz="2000" dirty="0" smtClean="0">
                <a:solidFill>
                  <a:schemeClr val="tx1"/>
                </a:solidFill>
              </a:rPr>
              <a:t>Roger Barnett .. Put yourself in new situations.. Travel…  experience environments that are not familiar .. “ It awakens different senses  and awareness and we learn and grow in confidence.”</a:t>
            </a:r>
            <a:endParaRPr lang="en-US" sz="2000" dirty="0">
              <a:solidFill>
                <a:schemeClr val="tx1"/>
              </a:solidFill>
            </a:endParaRPr>
          </a:p>
        </p:txBody>
      </p:sp>
      <p:sp>
        <p:nvSpPr>
          <p:cNvPr id="2" name="Title 1"/>
          <p:cNvSpPr>
            <a:spLocks noGrp="1"/>
          </p:cNvSpPr>
          <p:nvPr>
            <p:ph type="title"/>
          </p:nvPr>
        </p:nvSpPr>
        <p:spPr>
          <a:xfrm>
            <a:off x="546100" y="268322"/>
            <a:ext cx="8229600" cy="1382678"/>
          </a:xfrm>
          <a:ln>
            <a:solidFill>
              <a:schemeClr val="accent5">
                <a:lumMod val="75000"/>
              </a:schemeClr>
            </a:solidFill>
          </a:ln>
        </p:spPr>
        <p:txBody>
          <a:bodyPr/>
          <a:lstStyle/>
          <a:p>
            <a:r>
              <a:rPr lang="en-US" sz="2400" dirty="0" smtClean="0"/>
              <a:t>Angie Thomas  --    What I Know Now … Making Friends</a:t>
            </a:r>
            <a:br>
              <a:rPr lang="en-US" sz="2400" dirty="0" smtClean="0"/>
            </a:br>
            <a:r>
              <a:rPr lang="en-US" sz="2400" dirty="0" smtClean="0"/>
              <a:t>is a Priority  and the Community of Shaklee is Very Special and Remember Life Begins at the End of Our Comfort Zone </a:t>
            </a:r>
            <a:endParaRPr lang="en-US" sz="2400" dirty="0"/>
          </a:p>
        </p:txBody>
      </p:sp>
    </p:spTree>
    <p:extLst>
      <p:ext uri="{BB962C8B-B14F-4D97-AF65-F5344CB8AC3E}">
        <p14:creationId xmlns:p14="http://schemas.microsoft.com/office/powerpoint/2010/main" val="38632496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8741" y="0"/>
            <a:ext cx="8229600" cy="4987070"/>
          </a:xfrm>
        </p:spPr>
        <p:txBody>
          <a:bodyPr/>
          <a:lstStyle/>
          <a:p>
            <a:pPr algn="l"/>
            <a:r>
              <a:rPr lang="en-US" sz="1600" dirty="0"/>
              <a:t>Stephanie </a:t>
            </a:r>
            <a:r>
              <a:rPr lang="en-US" sz="1600" dirty="0" smtClean="0"/>
              <a:t>Bruce – letter to her team</a:t>
            </a:r>
            <a:r>
              <a:rPr lang="en-US" sz="1600" dirty="0"/>
              <a:t>	</a:t>
            </a:r>
            <a:br>
              <a:rPr lang="en-US" sz="1600" dirty="0"/>
            </a:br>
            <a:r>
              <a:rPr lang="en-US" sz="1600" dirty="0" smtClean="0"/>
              <a:t>DECLARE </a:t>
            </a:r>
            <a:r>
              <a:rPr lang="en-US" sz="1600" dirty="0"/>
              <a:t>IT AND DO IT... while washing dishes right now I finally solidified my </a:t>
            </a:r>
            <a:r>
              <a:rPr lang="en-US" sz="1600" dirty="0" smtClean="0"/>
              <a:t>goal</a:t>
            </a:r>
            <a:r>
              <a:rPr lang="en-US" sz="1600" dirty="0"/>
              <a:t/>
            </a:r>
            <a:br>
              <a:rPr lang="en-US" sz="1600" dirty="0"/>
            </a:br>
            <a:r>
              <a:rPr lang="en-US" sz="1600" dirty="0" smtClean="0"/>
              <a:t>.Clayton </a:t>
            </a:r>
            <a:r>
              <a:rPr lang="en-US" sz="1600" dirty="0"/>
              <a:t>has always wanted to quit </a:t>
            </a:r>
            <a:r>
              <a:rPr lang="en-US" sz="1600" dirty="0" smtClean="0"/>
              <a:t>corporate </a:t>
            </a:r>
            <a:r>
              <a:rPr lang="en-US" sz="1600" dirty="0"/>
              <a:t>America by the time he is 40 and then go into teaching or something where he can </a:t>
            </a:r>
            <a:r>
              <a:rPr lang="en-US" sz="1600" dirty="0" smtClean="0"/>
              <a:t/>
            </a:r>
            <a:br>
              <a:rPr lang="en-US" sz="1600" dirty="0" smtClean="0"/>
            </a:br>
            <a:r>
              <a:rPr lang="en-US" sz="1600" dirty="0" smtClean="0"/>
              <a:t>	1</a:t>
            </a:r>
            <a:r>
              <a:rPr lang="en-US" sz="1600" dirty="0"/>
              <a:t>. have more time at </a:t>
            </a:r>
            <a:r>
              <a:rPr lang="en-US" sz="1600" dirty="0" smtClean="0"/>
              <a:t>home</a:t>
            </a:r>
            <a:br>
              <a:rPr lang="en-US" sz="1600" dirty="0" smtClean="0"/>
            </a:br>
            <a:r>
              <a:rPr lang="en-US" sz="1600" dirty="0" smtClean="0"/>
              <a:t>	 </a:t>
            </a:r>
            <a:r>
              <a:rPr lang="en-US" sz="1600" dirty="0"/>
              <a:t>2. inspire young minds. </a:t>
            </a:r>
            <a:r>
              <a:rPr lang="en-US" sz="1600" dirty="0" smtClean="0"/>
              <a:t/>
            </a:r>
            <a:br>
              <a:rPr lang="en-US" sz="1600" dirty="0" smtClean="0"/>
            </a:br>
            <a:r>
              <a:rPr lang="en-US" sz="1600" dirty="0" smtClean="0"/>
              <a:t>We </a:t>
            </a:r>
            <a:r>
              <a:rPr lang="en-US" sz="1600" dirty="0"/>
              <a:t>both feel that when our kids are </a:t>
            </a:r>
            <a:r>
              <a:rPr lang="en-US" sz="1600" dirty="0" smtClean="0"/>
              <a:t>older, </a:t>
            </a:r>
            <a:r>
              <a:rPr lang="en-US" sz="1600" dirty="0"/>
              <a:t>they </a:t>
            </a:r>
            <a:r>
              <a:rPr lang="en-US" sz="1600" dirty="0" smtClean="0"/>
              <a:t> may actually have greater needs … for </a:t>
            </a:r>
            <a:r>
              <a:rPr lang="en-US" sz="1600" dirty="0"/>
              <a:t>parental </a:t>
            </a:r>
            <a:r>
              <a:rPr lang="en-US" sz="1600" dirty="0" smtClean="0"/>
              <a:t>guidance</a:t>
            </a:r>
            <a:r>
              <a:rPr lang="en-US" sz="1600" dirty="0"/>
              <a:t> </a:t>
            </a:r>
            <a:r>
              <a:rPr lang="en-US" sz="1600" dirty="0" smtClean="0"/>
              <a:t>… </a:t>
            </a:r>
            <a:r>
              <a:rPr lang="en-US" sz="1600" dirty="0"/>
              <a:t>to feel </a:t>
            </a:r>
            <a:r>
              <a:rPr lang="en-US" sz="1600" dirty="0" smtClean="0"/>
              <a:t>loved</a:t>
            </a:r>
            <a:r>
              <a:rPr lang="en-US" sz="1600" dirty="0"/>
              <a:t> </a:t>
            </a:r>
            <a:r>
              <a:rPr lang="en-US" sz="1600" dirty="0" smtClean="0"/>
              <a:t>… </a:t>
            </a:r>
            <a:r>
              <a:rPr lang="en-US" sz="1600" dirty="0"/>
              <a:t>to feel secure...especially when they will have so many influences from peers, etc.</a:t>
            </a:r>
            <a:br>
              <a:rPr lang="en-US" sz="1600" dirty="0"/>
            </a:br>
            <a:r>
              <a:rPr lang="en-US" sz="1600" dirty="0"/>
              <a:t/>
            </a:r>
            <a:br>
              <a:rPr lang="en-US" sz="1600" dirty="0"/>
            </a:br>
            <a:r>
              <a:rPr lang="en-US" sz="1600" dirty="0"/>
              <a:t>I've personally always been worried about him leaving his "real job" and going into something that doesn't pay as much </a:t>
            </a:r>
            <a:r>
              <a:rPr lang="en-US" sz="1600" dirty="0" smtClean="0"/>
              <a:t>because… </a:t>
            </a:r>
            <a:r>
              <a:rPr lang="en-US" sz="1600" dirty="0"/>
              <a:t>kids get more expensive as they get older! </a:t>
            </a:r>
            <a:br>
              <a:rPr lang="en-US" sz="1600" dirty="0"/>
            </a:br>
            <a:r>
              <a:rPr lang="en-US" sz="1600" dirty="0" smtClean="0"/>
              <a:t>	 </a:t>
            </a:r>
            <a:r>
              <a:rPr lang="en-US" sz="1600" dirty="0"/>
              <a:t>But you know what? I have the power to do something about that! I have the power to grow something great that helps so so so many people while I'm still able to stay </a:t>
            </a:r>
            <a:r>
              <a:rPr lang="en-US" sz="1800" dirty="0"/>
              <a:t>at </a:t>
            </a:r>
            <a:r>
              <a:rPr lang="en-US" sz="1600" dirty="0"/>
              <a:t>home with </a:t>
            </a:r>
            <a:r>
              <a:rPr lang="en-US" sz="1600" dirty="0" smtClean="0"/>
              <a:t>the </a:t>
            </a:r>
            <a:r>
              <a:rPr lang="en-US" sz="1600" dirty="0"/>
              <a:t>kids and not miss a single moment</a:t>
            </a:r>
            <a:r>
              <a:rPr lang="en-US" sz="1600" dirty="0" smtClean="0"/>
              <a:t>.</a:t>
            </a:r>
            <a:br>
              <a:rPr lang="en-US" sz="1600" dirty="0" smtClean="0"/>
            </a:br>
            <a:r>
              <a:rPr lang="en-US" sz="1600" dirty="0" smtClean="0"/>
              <a:t/>
            </a:r>
            <a:br>
              <a:rPr lang="en-US" sz="1600" dirty="0" smtClean="0"/>
            </a:br>
            <a:r>
              <a:rPr lang="en-US" sz="1600" dirty="0" smtClean="0"/>
              <a:t> </a:t>
            </a:r>
            <a:r>
              <a:rPr lang="en-US" sz="1600" dirty="0"/>
              <a:t>So I'm setting a goal - that in 8 years when I'm 40 I will achieve the rank of Master </a:t>
            </a:r>
            <a:r>
              <a:rPr lang="en-US" sz="1600" dirty="0" smtClean="0"/>
              <a:t>Coordinator</a:t>
            </a:r>
            <a:endParaRPr lang="en-US" sz="1600" dirty="0"/>
          </a:p>
        </p:txBody>
      </p:sp>
    </p:spTree>
    <p:extLst>
      <p:ext uri="{BB962C8B-B14F-4D97-AF65-F5344CB8AC3E}">
        <p14:creationId xmlns:p14="http://schemas.microsoft.com/office/powerpoint/2010/main" val="26071834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457200" y="168103"/>
            <a:ext cx="8229600" cy="4538864"/>
          </a:xfrm>
        </p:spPr>
        <p:txBody>
          <a:bodyPr/>
          <a:lstStyle/>
          <a:p>
            <a:pPr marL="127000" indent="0">
              <a:buNone/>
            </a:pPr>
            <a:r>
              <a:rPr lang="en-US" sz="1800" dirty="0" smtClean="0">
                <a:solidFill>
                  <a:schemeClr val="tx1"/>
                </a:solidFill>
              </a:rPr>
              <a:t> </a:t>
            </a:r>
            <a:r>
              <a:rPr lang="en-US" sz="1800" dirty="0">
                <a:solidFill>
                  <a:schemeClr val="tx1"/>
                </a:solidFill>
              </a:rPr>
              <a:t>I'm determined to do it </a:t>
            </a:r>
            <a:r>
              <a:rPr lang="en-US" sz="1800" dirty="0" smtClean="0">
                <a:solidFill>
                  <a:schemeClr val="tx1"/>
                </a:solidFill>
              </a:rPr>
              <a:t>–</a:t>
            </a:r>
          </a:p>
          <a:p>
            <a:pPr marL="127000" indent="0">
              <a:buNone/>
            </a:pPr>
            <a:r>
              <a:rPr lang="en-US" sz="1800" dirty="0" smtClean="0">
                <a:solidFill>
                  <a:schemeClr val="tx1"/>
                </a:solidFill>
              </a:rPr>
              <a:t> </a:t>
            </a:r>
            <a:r>
              <a:rPr lang="en-US" sz="1800" dirty="0">
                <a:solidFill>
                  <a:schemeClr val="tx1"/>
                </a:solidFill>
              </a:rPr>
              <a:t>I know it's going to be hard, trying and will probably even feel like why the heck did I decide to go public about this (</a:t>
            </a:r>
            <a:r>
              <a:rPr lang="en-US" sz="1800" dirty="0" err="1">
                <a:solidFill>
                  <a:schemeClr val="tx1"/>
                </a:solidFill>
              </a:rPr>
              <a:t>lol</a:t>
            </a:r>
            <a:r>
              <a:rPr lang="en-US" sz="1800" dirty="0">
                <a:solidFill>
                  <a:schemeClr val="tx1"/>
                </a:solidFill>
              </a:rPr>
              <a:t>!) but I know that this is what I want for my life...and yours too</a:t>
            </a:r>
            <a:r>
              <a:rPr lang="en-US" sz="1800" dirty="0" smtClean="0">
                <a:solidFill>
                  <a:schemeClr val="tx1"/>
                </a:solidFill>
              </a:rPr>
              <a:t>!   ( message to her team )</a:t>
            </a:r>
          </a:p>
          <a:p>
            <a:pPr marL="127000" indent="0">
              <a:buNone/>
            </a:pPr>
            <a:r>
              <a:rPr lang="en-US" sz="1800" dirty="0" smtClean="0">
                <a:solidFill>
                  <a:schemeClr val="tx1"/>
                </a:solidFill>
              </a:rPr>
              <a:t> </a:t>
            </a:r>
            <a:r>
              <a:rPr lang="en-US" sz="1800" dirty="0">
                <a:solidFill>
                  <a:schemeClr val="tx1"/>
                </a:solidFill>
              </a:rPr>
              <a:t>I want you to be with me every step of the way. I want us to be together, achieving these milestones TOGETHER!!! I want to change the trajectory of OUR future's together, one little step at a time.</a:t>
            </a:r>
            <a:br>
              <a:rPr lang="en-US" sz="1800" dirty="0">
                <a:solidFill>
                  <a:schemeClr val="tx1"/>
                </a:solidFill>
              </a:rPr>
            </a:br>
            <a:r>
              <a:rPr lang="en-US" sz="1800" dirty="0">
                <a:solidFill>
                  <a:schemeClr val="tx1"/>
                </a:solidFill>
              </a:rPr>
              <a:t>I am determined to make this work and to achieve that rank. Looking to the future has always been something hard for me...I'm a do-</a:t>
            </a:r>
            <a:r>
              <a:rPr lang="en-US" sz="1800" dirty="0" err="1">
                <a:solidFill>
                  <a:schemeClr val="tx1"/>
                </a:solidFill>
              </a:rPr>
              <a:t>er</a:t>
            </a:r>
            <a:r>
              <a:rPr lang="en-US" sz="1800" dirty="0">
                <a:solidFill>
                  <a:schemeClr val="tx1"/>
                </a:solidFill>
              </a:rPr>
              <a:t> and a checklist-</a:t>
            </a:r>
            <a:r>
              <a:rPr lang="en-US" sz="1800" dirty="0" err="1">
                <a:solidFill>
                  <a:schemeClr val="tx1"/>
                </a:solidFill>
              </a:rPr>
              <a:t>er</a:t>
            </a:r>
            <a:r>
              <a:rPr lang="en-US" sz="1800" dirty="0">
                <a:solidFill>
                  <a:schemeClr val="tx1"/>
                </a:solidFill>
              </a:rPr>
              <a:t>. I would set goals and check them off! By the time I </a:t>
            </a:r>
            <a:r>
              <a:rPr lang="en-US" sz="1800" dirty="0" smtClean="0">
                <a:solidFill>
                  <a:schemeClr val="tx1"/>
                </a:solidFill>
              </a:rPr>
              <a:t>was 25, </a:t>
            </a:r>
            <a:r>
              <a:rPr lang="en-US" sz="1800" dirty="0">
                <a:solidFill>
                  <a:schemeClr val="tx1"/>
                </a:solidFill>
              </a:rPr>
              <a:t>I had accomplished every life goal I ever had for myself. </a:t>
            </a:r>
            <a:endParaRPr lang="en-US" sz="1800" dirty="0" smtClean="0">
              <a:solidFill>
                <a:schemeClr val="tx1"/>
              </a:solidFill>
            </a:endParaRPr>
          </a:p>
          <a:p>
            <a:pPr marL="127000" indent="0">
              <a:buNone/>
            </a:pPr>
            <a:r>
              <a:rPr lang="en-US" sz="1800" dirty="0" smtClean="0">
                <a:solidFill>
                  <a:schemeClr val="tx1"/>
                </a:solidFill>
              </a:rPr>
              <a:t>So </a:t>
            </a:r>
            <a:r>
              <a:rPr lang="en-US" sz="1800" dirty="0">
                <a:solidFill>
                  <a:schemeClr val="tx1"/>
                </a:solidFill>
              </a:rPr>
              <a:t>these past 7 years have been kind of figuring out who I am and what I'm really supposed to do in my </a:t>
            </a:r>
            <a:r>
              <a:rPr lang="en-US" sz="1800" dirty="0" smtClean="0">
                <a:solidFill>
                  <a:schemeClr val="tx1"/>
                </a:solidFill>
              </a:rPr>
              <a:t>grown-up </a:t>
            </a:r>
            <a:r>
              <a:rPr lang="en-US" sz="1800" dirty="0">
                <a:solidFill>
                  <a:schemeClr val="tx1"/>
                </a:solidFill>
              </a:rPr>
              <a:t>life. I encourage you all to think about what is your MEANING? </a:t>
            </a:r>
            <a:r>
              <a:rPr lang="en-US" sz="1800" dirty="0" smtClean="0">
                <a:solidFill>
                  <a:schemeClr val="tx1"/>
                </a:solidFill>
              </a:rPr>
              <a:t>your </a:t>
            </a:r>
            <a:r>
              <a:rPr lang="en-US" sz="1800" dirty="0">
                <a:solidFill>
                  <a:schemeClr val="tx1"/>
                </a:solidFill>
              </a:rPr>
              <a:t>PURPOSE? and what is the LEGACY you want to leave behind? Declare it and </a:t>
            </a:r>
            <a:r>
              <a:rPr lang="en-US" sz="1800" dirty="0" smtClean="0">
                <a:solidFill>
                  <a:schemeClr val="tx1"/>
                </a:solidFill>
              </a:rPr>
              <a:t>let’s </a:t>
            </a:r>
            <a:r>
              <a:rPr lang="en-US" sz="1800" dirty="0">
                <a:solidFill>
                  <a:schemeClr val="tx1"/>
                </a:solidFill>
              </a:rPr>
              <a:t>do this TOGETHER!</a:t>
            </a:r>
          </a:p>
        </p:txBody>
      </p:sp>
    </p:spTree>
    <p:extLst>
      <p:ext uri="{BB962C8B-B14F-4D97-AF65-F5344CB8AC3E}">
        <p14:creationId xmlns:p14="http://schemas.microsoft.com/office/powerpoint/2010/main" val="3423623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892300" y="0"/>
            <a:ext cx="5918200" cy="5143500"/>
          </a:xfrm>
          <a:prstGeom prst="rect">
            <a:avLst/>
          </a:prstGeom>
        </p:spPr>
      </p:pic>
      <p:sp>
        <p:nvSpPr>
          <p:cNvPr id="5" name="Title 4"/>
          <p:cNvSpPr>
            <a:spLocks noGrp="1"/>
          </p:cNvSpPr>
          <p:nvPr>
            <p:ph type="title"/>
          </p:nvPr>
        </p:nvSpPr>
        <p:spPr>
          <a:xfrm>
            <a:off x="2281029" y="10556"/>
            <a:ext cx="4374503" cy="599044"/>
          </a:xfrm>
          <a:solidFill>
            <a:schemeClr val="bg1"/>
          </a:solidFill>
        </p:spPr>
        <p:txBody>
          <a:bodyPr/>
          <a:lstStyle/>
          <a:p>
            <a:r>
              <a:rPr lang="en-US" sz="2400" dirty="0" smtClean="0"/>
              <a:t>Girl Scout Cookie Smoothie Party</a:t>
            </a:r>
            <a:endParaRPr lang="en-US" sz="2400" dirty="0"/>
          </a:p>
        </p:txBody>
      </p:sp>
      <p:sp>
        <p:nvSpPr>
          <p:cNvPr id="2" name="TextBox 1"/>
          <p:cNvSpPr txBox="1"/>
          <p:nvPr/>
        </p:nvSpPr>
        <p:spPr>
          <a:xfrm>
            <a:off x="8051800" y="4497288"/>
            <a:ext cx="850900" cy="307777"/>
          </a:xfrm>
          <a:prstGeom prst="rect">
            <a:avLst/>
          </a:prstGeom>
          <a:solidFill>
            <a:schemeClr val="bg1"/>
          </a:solidFill>
        </p:spPr>
        <p:txBody>
          <a:bodyPr wrap="square" rtlCol="0">
            <a:spAutoFit/>
          </a:bodyPr>
          <a:lstStyle/>
          <a:p>
            <a:r>
              <a:rPr lang="en-US" dirty="0" smtClean="0"/>
              <a:t>pam</a:t>
            </a:r>
            <a:endParaRPr lang="en-US" dirty="0"/>
          </a:p>
        </p:txBody>
      </p:sp>
    </p:spTree>
    <p:extLst>
      <p:ext uri="{BB962C8B-B14F-4D97-AF65-F5344CB8AC3E}">
        <p14:creationId xmlns:p14="http://schemas.microsoft.com/office/powerpoint/2010/main" val="3358363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a:xfrm>
            <a:off x="317500" y="698500"/>
            <a:ext cx="8585200" cy="2997200"/>
          </a:xfrm>
        </p:spPr>
        <p:txBody>
          <a:bodyPr/>
          <a:lstStyle/>
          <a:p>
            <a:r>
              <a:rPr lang="en-US" sz="1600" dirty="0" smtClean="0">
                <a:solidFill>
                  <a:schemeClr val="tx1"/>
                </a:solidFill>
              </a:rPr>
              <a:t>At Chairman’s Retreat – 224 leaders .. Every one had both feet in.</a:t>
            </a:r>
          </a:p>
          <a:p>
            <a:r>
              <a:rPr lang="en-US" sz="1600" dirty="0" smtClean="0">
                <a:solidFill>
                  <a:schemeClr val="tx1"/>
                </a:solidFill>
              </a:rPr>
              <a:t>Shaklee saw me as one of their top leaders.. Me??  Really??? .. As a result… I allowed myself to view myself as a top leader, too.</a:t>
            </a:r>
          </a:p>
          <a:p>
            <a:r>
              <a:rPr lang="en-US" sz="1600" dirty="0" smtClean="0">
                <a:solidFill>
                  <a:schemeClr val="tx1"/>
                </a:solidFill>
              </a:rPr>
              <a:t>And then I began to ACT like a top leader… and it feels good.</a:t>
            </a:r>
            <a:endParaRPr lang="en-US" sz="1600" dirty="0">
              <a:solidFill>
                <a:schemeClr val="tx1"/>
              </a:solidFill>
            </a:endParaRPr>
          </a:p>
          <a:p>
            <a:r>
              <a:rPr lang="en-US" sz="1600" dirty="0" smtClean="0">
                <a:solidFill>
                  <a:schemeClr val="tx1"/>
                </a:solidFill>
              </a:rPr>
              <a:t>I returned from the Retreat with a renewed sense of purpose… </a:t>
            </a:r>
          </a:p>
          <a:p>
            <a:r>
              <a:rPr lang="en-US" sz="1600" dirty="0" smtClean="0">
                <a:solidFill>
                  <a:schemeClr val="tx1"/>
                </a:solidFill>
              </a:rPr>
              <a:t>I have increased my activity level and hours I devote to my business… and most of all .. Expanded my vision.</a:t>
            </a:r>
          </a:p>
          <a:p>
            <a:r>
              <a:rPr lang="en-US" sz="1600" dirty="0" smtClean="0">
                <a:solidFill>
                  <a:schemeClr val="tx1"/>
                </a:solidFill>
              </a:rPr>
              <a:t>I stopped listening to the negative voices in my head (“ why can’t  I find a business partner? “) and now only hear my supporters saying , “ You WILL be a Master Coordinator!”</a:t>
            </a:r>
          </a:p>
          <a:p>
            <a:r>
              <a:rPr lang="en-US" sz="1600" dirty="0" smtClean="0">
                <a:solidFill>
                  <a:schemeClr val="tx1"/>
                </a:solidFill>
              </a:rPr>
              <a:t>Just had my best month EVER .. Close to 9000 PV </a:t>
            </a:r>
          </a:p>
          <a:p>
            <a:endParaRPr lang="en-US" dirty="0">
              <a:solidFill>
                <a:schemeClr val="tx1"/>
              </a:solidFill>
            </a:endParaRPr>
          </a:p>
        </p:txBody>
      </p:sp>
      <p:sp>
        <p:nvSpPr>
          <p:cNvPr id="5" name="Title 4"/>
          <p:cNvSpPr>
            <a:spLocks noGrp="1"/>
          </p:cNvSpPr>
          <p:nvPr>
            <p:ph type="title"/>
          </p:nvPr>
        </p:nvSpPr>
        <p:spPr>
          <a:xfrm>
            <a:off x="317500" y="202408"/>
            <a:ext cx="8458200" cy="496092"/>
          </a:xfrm>
          <a:ln>
            <a:solidFill>
              <a:schemeClr val="accent5">
                <a:lumMod val="75000"/>
              </a:schemeClr>
            </a:solidFill>
          </a:ln>
        </p:spPr>
        <p:txBody>
          <a:bodyPr/>
          <a:lstStyle/>
          <a:p>
            <a:r>
              <a:rPr lang="en-US" sz="2000" dirty="0" smtClean="0"/>
              <a:t>Pam – Reflection from Chairman’s Retreat</a:t>
            </a:r>
            <a:r>
              <a:rPr lang="en-US" sz="2400" dirty="0" smtClean="0"/>
              <a:t>---Success Takes Focus</a:t>
            </a:r>
            <a:endParaRPr lang="en-US" sz="2400" dirty="0"/>
          </a:p>
        </p:txBody>
      </p:sp>
      <p:sp>
        <p:nvSpPr>
          <p:cNvPr id="7" name="TextBox 6"/>
          <p:cNvSpPr txBox="1"/>
          <p:nvPr/>
        </p:nvSpPr>
        <p:spPr>
          <a:xfrm>
            <a:off x="215900" y="3758505"/>
            <a:ext cx="8559800" cy="1200329"/>
          </a:xfrm>
          <a:prstGeom prst="rect">
            <a:avLst/>
          </a:prstGeom>
          <a:solidFill>
            <a:schemeClr val="bg1"/>
          </a:solidFill>
          <a:ln>
            <a:solidFill>
              <a:schemeClr val="accent5">
                <a:lumMod val="75000"/>
              </a:schemeClr>
            </a:solidFill>
          </a:ln>
        </p:spPr>
        <p:txBody>
          <a:bodyPr wrap="square" rtlCol="0">
            <a:spAutoFit/>
          </a:bodyPr>
          <a:lstStyle/>
          <a:p>
            <a:r>
              <a:rPr lang="en-US" sz="1800" dirty="0" smtClean="0"/>
              <a:t>Lesson – Figure out why you have landed in Shaklee and </a:t>
            </a:r>
          </a:p>
          <a:p>
            <a:r>
              <a:rPr lang="en-US" sz="1800" dirty="0"/>
              <a:t>	</a:t>
            </a:r>
            <a:r>
              <a:rPr lang="en-US" sz="1800" dirty="0" smtClean="0"/>
              <a:t> why you want to grow your business..</a:t>
            </a:r>
          </a:p>
          <a:p>
            <a:r>
              <a:rPr lang="en-US" sz="1800" dirty="0"/>
              <a:t>	</a:t>
            </a:r>
            <a:r>
              <a:rPr lang="en-US" sz="1800" dirty="0" smtClean="0"/>
              <a:t> Stay laser-focused on your goals.. and you’ll overcome and forget about 	all the little stuff along the way.</a:t>
            </a:r>
            <a:endParaRPr lang="en-US" sz="1800" dirty="0"/>
          </a:p>
        </p:txBody>
      </p:sp>
    </p:spTree>
    <p:extLst>
      <p:ext uri="{BB962C8B-B14F-4D97-AF65-F5344CB8AC3E}">
        <p14:creationId xmlns:p14="http://schemas.microsoft.com/office/powerpoint/2010/main" val="3437047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612355" y="3315347"/>
            <a:ext cx="4094145" cy="844456"/>
          </a:xfrm>
          <a:prstGeom prst="rect">
            <a:avLst/>
          </a:prstGeom>
          <a:solidFill>
            <a:schemeClr val="bg1"/>
          </a:solidFill>
          <a:ln w="9525" cap="flat" cmpd="sng">
            <a:solidFill>
              <a:srgbClr val="31859B"/>
            </a:solidFill>
            <a:prstDash val="solid"/>
            <a:round/>
            <a:headEnd type="none" w="med" len="med"/>
            <a:tailEnd type="none" w="med" len="med"/>
          </a:ln>
        </p:spPr>
        <p:txBody>
          <a:bodyPr lIns="91425" tIns="45700" rIns="91425" bIns="45700" anchor="b" anchorCtr="0">
            <a:noAutofit/>
          </a:bodyPr>
          <a:lstStyle/>
          <a:p>
            <a:pPr marL="0" marR="0" lvl="0" indent="0" algn="ctr" rtl="0">
              <a:spcBef>
                <a:spcPts val="0"/>
              </a:spcBef>
              <a:buClr>
                <a:srgbClr val="205867"/>
              </a:buClr>
              <a:buSzPct val="25000"/>
              <a:buFont typeface="Calibri"/>
              <a:buNone/>
            </a:pPr>
            <a:r>
              <a:rPr lang="en-US" sz="3000" b="0" dirty="0">
                <a:solidFill>
                  <a:srgbClr val="205867"/>
                </a:solidFill>
              </a:rPr>
              <a:t> </a:t>
            </a:r>
            <a:r>
              <a:rPr lang="en-US" sz="3000" b="0" i="0" u="none" strike="noStrike" cap="none" dirty="0">
                <a:solidFill>
                  <a:srgbClr val="205867"/>
                </a:solidFill>
                <a:latin typeface="Calibri"/>
                <a:ea typeface="Calibri"/>
                <a:cs typeface="Calibri"/>
                <a:sym typeface="Calibri"/>
              </a:rPr>
              <a:t>8 Weeks To </a:t>
            </a:r>
            <a:r>
              <a:rPr lang="en-US" sz="3000" b="0" i="0" u="none" strike="noStrike" cap="none" dirty="0" smtClean="0">
                <a:solidFill>
                  <a:srgbClr val="205867"/>
                </a:solidFill>
                <a:latin typeface="Calibri"/>
                <a:ea typeface="Calibri"/>
                <a:cs typeface="Calibri"/>
                <a:sym typeface="Calibri"/>
              </a:rPr>
              <a:t>Director</a:t>
            </a:r>
            <a:r>
              <a:rPr lang="en-US" sz="4400" b="0" i="0" u="none" strike="noStrike" cap="none" dirty="0">
                <a:solidFill>
                  <a:srgbClr val="205867"/>
                </a:solidFill>
                <a:latin typeface="Calibri"/>
                <a:ea typeface="Calibri"/>
                <a:cs typeface="Calibri"/>
                <a:sym typeface="Calibri"/>
              </a:rPr>
              <a:t>	</a:t>
            </a:r>
          </a:p>
          <a:p>
            <a:pPr marL="0" marR="0" lvl="0" indent="0" algn="l" rtl="0">
              <a:spcBef>
                <a:spcPts val="0"/>
              </a:spcBef>
              <a:buClr>
                <a:srgbClr val="205867"/>
              </a:buClr>
              <a:buSzPct val="25000"/>
              <a:buFont typeface="Calibri"/>
              <a:buNone/>
            </a:pPr>
            <a:r>
              <a:rPr lang="en-US" sz="2400" b="0" i="0" u="none" strike="noStrike" cap="none" dirty="0">
                <a:solidFill>
                  <a:srgbClr val="205867"/>
                </a:solidFill>
                <a:latin typeface="Calibri"/>
                <a:ea typeface="Calibri"/>
                <a:cs typeface="Calibri"/>
                <a:sym typeface="Calibri"/>
              </a:rPr>
              <a:t>Shaklee Business Training 2016</a:t>
            </a:r>
          </a:p>
        </p:txBody>
      </p:sp>
      <p:sp>
        <p:nvSpPr>
          <p:cNvPr id="113" name="Shape 113"/>
          <p:cNvSpPr txBox="1">
            <a:spLocks noGrp="1"/>
          </p:cNvSpPr>
          <p:nvPr>
            <p:ph type="body" idx="1"/>
          </p:nvPr>
        </p:nvSpPr>
        <p:spPr>
          <a:xfrm>
            <a:off x="179996" y="538028"/>
            <a:ext cx="5071990" cy="2494145"/>
          </a:xfrm>
          <a:prstGeom prst="rect">
            <a:avLst/>
          </a:prstGeom>
          <a:solidFill>
            <a:schemeClr val="bg1"/>
          </a:solid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ctr" rtl="0">
              <a:lnSpc>
                <a:spcPct val="80000"/>
              </a:lnSpc>
              <a:spcBef>
                <a:spcPts val="0"/>
              </a:spcBef>
              <a:spcAft>
                <a:spcPts val="0"/>
              </a:spcAft>
              <a:buClr>
                <a:srgbClr val="205867"/>
              </a:buClr>
              <a:buSzPct val="25000"/>
              <a:buFont typeface="Arial"/>
              <a:buNone/>
            </a:pPr>
            <a:endParaRPr lang="en-US" sz="2960" dirty="0" smtClean="0">
              <a:solidFill>
                <a:srgbClr val="205867"/>
              </a:solidFill>
            </a:endParaRPr>
          </a:p>
          <a:p>
            <a:pPr marL="0" marR="0" lvl="0" indent="0" algn="ctr" rtl="0">
              <a:lnSpc>
                <a:spcPct val="80000"/>
              </a:lnSpc>
              <a:spcBef>
                <a:spcPts val="0"/>
              </a:spcBef>
              <a:spcAft>
                <a:spcPts val="0"/>
              </a:spcAft>
              <a:buClr>
                <a:srgbClr val="205867"/>
              </a:buClr>
              <a:buSzPct val="25000"/>
              <a:buFont typeface="Arial"/>
              <a:buNone/>
            </a:pPr>
            <a:r>
              <a:rPr lang="en-US" sz="2960" dirty="0" smtClean="0">
                <a:solidFill>
                  <a:srgbClr val="205867"/>
                </a:solidFill>
              </a:rPr>
              <a:t>What I Know Now </a:t>
            </a:r>
          </a:p>
          <a:p>
            <a:pPr marL="0" marR="0" lvl="0" indent="0" algn="ctr" rtl="0">
              <a:lnSpc>
                <a:spcPct val="80000"/>
              </a:lnSpc>
              <a:spcBef>
                <a:spcPts val="0"/>
              </a:spcBef>
              <a:spcAft>
                <a:spcPts val="0"/>
              </a:spcAft>
              <a:buClr>
                <a:srgbClr val="205867"/>
              </a:buClr>
              <a:buSzPct val="25000"/>
              <a:buFont typeface="Arial"/>
              <a:buNone/>
            </a:pPr>
            <a:r>
              <a:rPr lang="en-US" sz="2960" dirty="0" smtClean="0">
                <a:solidFill>
                  <a:srgbClr val="205867"/>
                </a:solidFill>
              </a:rPr>
              <a:t>That I Wish I’d Known Then…</a:t>
            </a:r>
          </a:p>
          <a:p>
            <a:pPr marL="0" marR="0" lvl="0" indent="0" algn="ctr" rtl="0">
              <a:lnSpc>
                <a:spcPct val="80000"/>
              </a:lnSpc>
              <a:spcBef>
                <a:spcPts val="0"/>
              </a:spcBef>
              <a:spcAft>
                <a:spcPts val="0"/>
              </a:spcAft>
              <a:buClr>
                <a:srgbClr val="205867"/>
              </a:buClr>
              <a:buSzPct val="25000"/>
              <a:buFont typeface="Arial"/>
              <a:buNone/>
            </a:pPr>
            <a:endParaRPr lang="en-US" sz="800" dirty="0" smtClean="0">
              <a:solidFill>
                <a:srgbClr val="205867"/>
              </a:solidFill>
            </a:endParaRPr>
          </a:p>
          <a:p>
            <a:pPr marL="0" marR="0" lvl="0" indent="0" algn="ctr" rtl="0">
              <a:lnSpc>
                <a:spcPct val="80000"/>
              </a:lnSpc>
              <a:spcBef>
                <a:spcPts val="0"/>
              </a:spcBef>
              <a:spcAft>
                <a:spcPts val="0"/>
              </a:spcAft>
              <a:buClr>
                <a:srgbClr val="205867"/>
              </a:buClr>
              <a:buSzPct val="25000"/>
              <a:buFont typeface="Arial"/>
              <a:buNone/>
            </a:pPr>
            <a:r>
              <a:rPr lang="en-US" sz="2960" dirty="0" smtClean="0">
                <a:solidFill>
                  <a:srgbClr val="205867"/>
                </a:solidFill>
              </a:rPr>
              <a:t>Lessons From the Leaders</a:t>
            </a:r>
          </a:p>
          <a:p>
            <a:pPr marL="0" marR="0" lvl="0" indent="0" algn="ctr" rtl="0">
              <a:lnSpc>
                <a:spcPct val="80000"/>
              </a:lnSpc>
              <a:spcBef>
                <a:spcPts val="0"/>
              </a:spcBef>
              <a:spcAft>
                <a:spcPts val="0"/>
              </a:spcAft>
              <a:buClr>
                <a:srgbClr val="205867"/>
              </a:buClr>
              <a:buSzPct val="25000"/>
              <a:buFont typeface="Arial"/>
              <a:buNone/>
            </a:pPr>
            <a:endParaRPr lang="en-US" sz="900" dirty="0">
              <a:solidFill>
                <a:srgbClr val="205867"/>
              </a:solidFill>
            </a:endParaRPr>
          </a:p>
          <a:p>
            <a:pPr marL="0" marR="0" lvl="0" indent="0" algn="ctr" rtl="0">
              <a:lnSpc>
                <a:spcPct val="80000"/>
              </a:lnSpc>
              <a:spcBef>
                <a:spcPts val="0"/>
              </a:spcBef>
              <a:spcAft>
                <a:spcPts val="0"/>
              </a:spcAft>
              <a:buClr>
                <a:srgbClr val="205867"/>
              </a:buClr>
              <a:buSzPct val="25000"/>
              <a:buFont typeface="Arial"/>
              <a:buNone/>
            </a:pPr>
            <a:r>
              <a:rPr lang="en-US" sz="2400" b="0" i="0" u="none" strike="noStrike" cap="none" dirty="0">
                <a:solidFill>
                  <a:srgbClr val="205867"/>
                </a:solidFill>
                <a:latin typeface="Calibri"/>
                <a:ea typeface="Calibri"/>
                <a:cs typeface="Calibri"/>
                <a:sym typeface="Calibri"/>
              </a:rPr>
              <a:t>Week # </a:t>
            </a:r>
            <a:r>
              <a:rPr lang="en-US" sz="2400" dirty="0" smtClean="0">
                <a:solidFill>
                  <a:srgbClr val="205867"/>
                </a:solidFill>
              </a:rPr>
              <a:t>8 Final Week</a:t>
            </a:r>
            <a:endParaRPr lang="en-US" sz="2400" dirty="0">
              <a:solidFill>
                <a:srgbClr val="205867"/>
              </a:solidFill>
            </a:endParaRPr>
          </a:p>
          <a:p>
            <a:pPr marL="0" marR="0" lvl="0" indent="0" algn="ctr" rtl="0">
              <a:lnSpc>
                <a:spcPct val="80000"/>
              </a:lnSpc>
              <a:spcBef>
                <a:spcPts val="0"/>
              </a:spcBef>
              <a:spcAft>
                <a:spcPts val="0"/>
              </a:spcAft>
              <a:buClr>
                <a:srgbClr val="205867"/>
              </a:buClr>
              <a:buSzPct val="25000"/>
              <a:buFont typeface="Arial"/>
              <a:buNone/>
            </a:pPr>
            <a:r>
              <a:rPr lang="en-US" sz="2400" dirty="0" smtClean="0">
                <a:solidFill>
                  <a:srgbClr val="205867"/>
                </a:solidFill>
              </a:rPr>
              <a:t>March 24</a:t>
            </a:r>
            <a:r>
              <a:rPr lang="en-US" sz="2400" b="0" i="0" u="none" strike="noStrike" cap="none" dirty="0" smtClean="0">
                <a:solidFill>
                  <a:srgbClr val="205867"/>
                </a:solidFill>
                <a:latin typeface="Calibri"/>
                <a:ea typeface="Calibri"/>
                <a:cs typeface="Calibri"/>
                <a:sym typeface="Calibri"/>
              </a:rPr>
              <a:t>, </a:t>
            </a:r>
            <a:r>
              <a:rPr lang="en-US" sz="2400" b="0" i="0" u="none" strike="noStrike" cap="none" dirty="0">
                <a:solidFill>
                  <a:srgbClr val="205867"/>
                </a:solidFill>
                <a:latin typeface="Calibri"/>
                <a:ea typeface="Calibri"/>
                <a:cs typeface="Calibri"/>
                <a:sym typeface="Calibri"/>
              </a:rPr>
              <a:t>2016</a:t>
            </a:r>
          </a:p>
          <a:p>
            <a:pPr marL="0" marR="0" lvl="0" indent="0" algn="l" rtl="0">
              <a:lnSpc>
                <a:spcPct val="80000"/>
              </a:lnSpc>
              <a:spcBef>
                <a:spcPts val="0"/>
              </a:spcBef>
              <a:buClr>
                <a:srgbClr val="6F6E6F"/>
              </a:buClr>
              <a:buSzPct val="25000"/>
              <a:buFont typeface="Arial"/>
              <a:buNone/>
            </a:pPr>
            <a:endParaRPr sz="2960" b="0" i="0" u="none" strike="noStrike" cap="none" dirty="0">
              <a:solidFill>
                <a:schemeClr val="dk1"/>
              </a:solidFill>
              <a:latin typeface="Calibri"/>
              <a:ea typeface="Calibri"/>
              <a:cs typeface="Calibri"/>
              <a:sym typeface="Calibri"/>
            </a:endParaRPr>
          </a:p>
        </p:txBody>
      </p:sp>
      <p:pic>
        <p:nvPicPr>
          <p:cNvPr id="5" name="Picture 4"/>
          <p:cNvPicPr>
            <a:picLocks noChangeAspect="1"/>
          </p:cNvPicPr>
          <p:nvPr/>
        </p:nvPicPr>
        <p:blipFill>
          <a:blip r:embed="rId3"/>
          <a:stretch>
            <a:fillRect/>
          </a:stretch>
        </p:blipFill>
        <p:spPr>
          <a:xfrm>
            <a:off x="5514491" y="882493"/>
            <a:ext cx="3368386" cy="3437052"/>
          </a:xfrm>
          <a:prstGeom prst="rect">
            <a:avLst/>
          </a:prstGeom>
        </p:spPr>
      </p:pic>
      <p:sp>
        <p:nvSpPr>
          <p:cNvPr id="2" name="TextBox 1"/>
          <p:cNvSpPr txBox="1"/>
          <p:nvPr/>
        </p:nvSpPr>
        <p:spPr>
          <a:xfrm>
            <a:off x="7848600" y="4470400"/>
            <a:ext cx="609600" cy="307777"/>
          </a:xfrm>
          <a:prstGeom prst="rect">
            <a:avLst/>
          </a:prstGeom>
          <a:solidFill>
            <a:schemeClr val="bg1"/>
          </a:solidFill>
        </p:spPr>
        <p:txBody>
          <a:bodyPr wrap="square" rtlCol="0">
            <a:spAutoFit/>
          </a:bodyPr>
          <a:lstStyle/>
          <a:p>
            <a:r>
              <a:rPr lang="en-US" dirty="0" smtClean="0"/>
              <a:t>JO</a:t>
            </a:r>
            <a:endParaRPr lang="en-US" dirty="0"/>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Shape 131"/>
          <p:cNvSpPr txBox="1">
            <a:spLocks noGrp="1"/>
          </p:cNvSpPr>
          <p:nvPr>
            <p:ph type="title"/>
          </p:nvPr>
        </p:nvSpPr>
        <p:spPr>
          <a:xfrm>
            <a:off x="2220573" y="193769"/>
            <a:ext cx="3917484" cy="593632"/>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dirty="0">
                <a:solidFill>
                  <a:schemeClr val="dk1"/>
                </a:solidFill>
                <a:latin typeface="Calibri"/>
                <a:ea typeface="Calibri"/>
                <a:cs typeface="Calibri"/>
                <a:sym typeface="Calibri"/>
              </a:rPr>
              <a:t>Our Training Team </a:t>
            </a:r>
          </a:p>
        </p:txBody>
      </p:sp>
      <p:sp>
        <p:nvSpPr>
          <p:cNvPr id="132" name="Shape 132"/>
          <p:cNvSpPr txBox="1">
            <a:spLocks noGrp="1"/>
          </p:cNvSpPr>
          <p:nvPr>
            <p:ph type="body" idx="1"/>
          </p:nvPr>
        </p:nvSpPr>
        <p:spPr>
          <a:xfrm>
            <a:off x="5406450" y="2521153"/>
            <a:ext cx="1822458"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Executive Coordinator</a:t>
            </a:r>
          </a:p>
          <a:p>
            <a:pPr marL="0" marR="0" lvl="0" indent="0" algn="l" rtl="0">
              <a:lnSpc>
                <a:spcPct val="90000"/>
              </a:lnSpc>
              <a:spcBef>
                <a:spcPts val="333"/>
              </a:spcBef>
              <a:buClr>
                <a:schemeClr val="dk1"/>
              </a:buClr>
              <a:buSzPct val="25000"/>
              <a:buFont typeface="Arial"/>
              <a:buNone/>
            </a:pPr>
            <a:r>
              <a:rPr lang="en-US" sz="1665" b="0" i="0" u="none" strike="noStrike" cap="none">
                <a:solidFill>
                  <a:schemeClr val="dk1"/>
                </a:solidFill>
                <a:latin typeface="Calibri"/>
                <a:ea typeface="Calibri"/>
                <a:cs typeface="Calibri"/>
                <a:sym typeface="Calibri"/>
              </a:rPr>
              <a:t>Ashley McDonald</a:t>
            </a:r>
          </a:p>
        </p:txBody>
      </p:sp>
      <p:pic>
        <p:nvPicPr>
          <p:cNvPr id="133" name="Shape 133"/>
          <p:cNvPicPr preferRelativeResize="0"/>
          <p:nvPr/>
        </p:nvPicPr>
        <p:blipFill rotWithShape="1">
          <a:blip r:embed="rId3">
            <a:alphaModFix/>
          </a:blip>
          <a:srcRect/>
          <a:stretch/>
        </p:blipFill>
        <p:spPr>
          <a:xfrm>
            <a:off x="6138057" y="3565950"/>
            <a:ext cx="1395384" cy="1577549"/>
          </a:xfrm>
          <a:prstGeom prst="rect">
            <a:avLst/>
          </a:prstGeom>
          <a:noFill/>
          <a:ln>
            <a:noFill/>
          </a:ln>
        </p:spPr>
      </p:pic>
      <p:pic>
        <p:nvPicPr>
          <p:cNvPr id="134" name="Shape 134"/>
          <p:cNvPicPr preferRelativeResize="0"/>
          <p:nvPr/>
        </p:nvPicPr>
        <p:blipFill rotWithShape="1">
          <a:blip r:embed="rId4">
            <a:alphaModFix/>
          </a:blip>
          <a:srcRect/>
          <a:stretch/>
        </p:blipFill>
        <p:spPr>
          <a:xfrm>
            <a:off x="1872354" y="3653569"/>
            <a:ext cx="1510080" cy="1489930"/>
          </a:xfrm>
          <a:prstGeom prst="rect">
            <a:avLst/>
          </a:prstGeom>
          <a:noFill/>
          <a:ln>
            <a:noFill/>
          </a:ln>
        </p:spPr>
      </p:pic>
      <p:pic>
        <p:nvPicPr>
          <p:cNvPr id="135" name="Shape 135"/>
          <p:cNvPicPr preferRelativeResize="0"/>
          <p:nvPr/>
        </p:nvPicPr>
        <p:blipFill rotWithShape="1">
          <a:blip r:embed="rId5">
            <a:alphaModFix/>
          </a:blip>
          <a:srcRect/>
          <a:stretch/>
        </p:blipFill>
        <p:spPr>
          <a:xfrm>
            <a:off x="457200" y="1116050"/>
            <a:ext cx="980700" cy="1405200"/>
          </a:xfrm>
          <a:prstGeom prst="rect">
            <a:avLst/>
          </a:prstGeom>
          <a:noFill/>
          <a:ln>
            <a:noFill/>
          </a:ln>
        </p:spPr>
      </p:pic>
      <p:pic>
        <p:nvPicPr>
          <p:cNvPr id="136" name="Shape 136"/>
          <p:cNvPicPr preferRelativeResize="0"/>
          <p:nvPr/>
        </p:nvPicPr>
        <p:blipFill rotWithShape="1">
          <a:blip r:embed="rId6">
            <a:alphaModFix/>
          </a:blip>
          <a:srcRect/>
          <a:stretch/>
        </p:blipFill>
        <p:spPr>
          <a:xfrm>
            <a:off x="5779873" y="1048150"/>
            <a:ext cx="1116227" cy="1458000"/>
          </a:xfrm>
          <a:prstGeom prst="rect">
            <a:avLst/>
          </a:prstGeom>
          <a:noFill/>
          <a:ln>
            <a:noFill/>
          </a:ln>
        </p:spPr>
      </p:pic>
      <p:pic>
        <p:nvPicPr>
          <p:cNvPr id="137" name="Shape 137"/>
          <p:cNvPicPr preferRelativeResize="0"/>
          <p:nvPr/>
        </p:nvPicPr>
        <p:blipFill rotWithShape="1">
          <a:blip r:embed="rId7">
            <a:alphaModFix/>
          </a:blip>
          <a:srcRect/>
          <a:stretch/>
        </p:blipFill>
        <p:spPr>
          <a:xfrm>
            <a:off x="2172100" y="1059675"/>
            <a:ext cx="980700" cy="1461599"/>
          </a:xfrm>
          <a:prstGeom prst="rect">
            <a:avLst/>
          </a:prstGeom>
          <a:noFill/>
          <a:ln>
            <a:noFill/>
          </a:ln>
        </p:spPr>
      </p:pic>
      <p:pic>
        <p:nvPicPr>
          <p:cNvPr id="139" name="Shape 139"/>
          <p:cNvPicPr preferRelativeResize="0"/>
          <p:nvPr/>
        </p:nvPicPr>
        <p:blipFill rotWithShape="1">
          <a:blip r:embed="rId8">
            <a:alphaModFix/>
          </a:blip>
          <a:srcRect/>
          <a:stretch/>
        </p:blipFill>
        <p:spPr>
          <a:xfrm>
            <a:off x="3915715" y="1054057"/>
            <a:ext cx="1101300" cy="1425900"/>
          </a:xfrm>
          <a:prstGeom prst="rect">
            <a:avLst/>
          </a:prstGeom>
          <a:noFill/>
          <a:ln>
            <a:noFill/>
          </a:ln>
        </p:spPr>
      </p:pic>
      <p:sp>
        <p:nvSpPr>
          <p:cNvPr id="140" name="Shape 140"/>
          <p:cNvSpPr/>
          <p:nvPr/>
        </p:nvSpPr>
        <p:spPr>
          <a:xfrm>
            <a:off x="3484578" y="4046685"/>
            <a:ext cx="2910335"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   Master Coordinators      Barb Lagoni &amp; Jo Coogan</a:t>
            </a:r>
          </a:p>
        </p:txBody>
      </p:sp>
      <p:sp>
        <p:nvSpPr>
          <p:cNvPr id="141" name="Shape 141"/>
          <p:cNvSpPr/>
          <p:nvPr/>
        </p:nvSpPr>
        <p:spPr>
          <a:xfrm>
            <a:off x="7180064" y="2589351"/>
            <a:ext cx="1955730"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Senior Coordinator</a:t>
            </a:r>
          </a:p>
          <a:p>
            <a:pPr marL="0" marR="0" lvl="0" indent="0" algn="l" rtl="0">
              <a:spcBef>
                <a:spcPts val="0"/>
              </a:spcBef>
              <a:buSzPct val="25000"/>
              <a:buNone/>
            </a:pPr>
            <a:r>
              <a:rPr lang="en-US" sz="1800">
                <a:solidFill>
                  <a:schemeClr val="dk1"/>
                </a:solidFill>
                <a:latin typeface="Calibri"/>
                <a:ea typeface="Calibri"/>
                <a:cs typeface="Calibri"/>
                <a:sym typeface="Calibri"/>
              </a:rPr>
              <a:t>Becky Choate</a:t>
            </a:r>
          </a:p>
        </p:txBody>
      </p:sp>
      <p:sp>
        <p:nvSpPr>
          <p:cNvPr id="142" name="Shape 142"/>
          <p:cNvSpPr/>
          <p:nvPr/>
        </p:nvSpPr>
        <p:spPr>
          <a:xfrm>
            <a:off x="3582941" y="2642619"/>
            <a:ext cx="1823508"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a:solidFill>
                  <a:schemeClr val="dk1"/>
                </a:solidFill>
                <a:latin typeface="Calibri"/>
                <a:ea typeface="Calibri"/>
                <a:cs typeface="Calibri"/>
                <a:sym typeface="Calibri"/>
              </a:rPr>
              <a:t> Senior Executive Coordinator   Katie Odom</a:t>
            </a:r>
          </a:p>
        </p:txBody>
      </p:sp>
      <p:sp>
        <p:nvSpPr>
          <p:cNvPr id="143" name="Shape 143"/>
          <p:cNvSpPr/>
          <p:nvPr/>
        </p:nvSpPr>
        <p:spPr>
          <a:xfrm>
            <a:off x="1872353" y="2453241"/>
            <a:ext cx="1612223"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a:solidFill>
                  <a:schemeClr val="dk1"/>
                </a:solidFill>
                <a:latin typeface="Calibri"/>
                <a:ea typeface="Calibri"/>
                <a:cs typeface="Calibri"/>
                <a:sym typeface="Calibri"/>
              </a:rPr>
              <a:t>Senior Executive Coordinator Lisa Anderson</a:t>
            </a:r>
          </a:p>
        </p:txBody>
      </p:sp>
      <p:sp>
        <p:nvSpPr>
          <p:cNvPr id="144" name="Shape 144"/>
          <p:cNvSpPr txBox="1"/>
          <p:nvPr/>
        </p:nvSpPr>
        <p:spPr>
          <a:xfrm>
            <a:off x="195376" y="2593791"/>
            <a:ext cx="1676978" cy="1200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dirty="0" smtClean="0">
                <a:solidFill>
                  <a:schemeClr val="dk1"/>
                </a:solidFill>
                <a:latin typeface="Calibri"/>
                <a:ea typeface="Calibri"/>
                <a:cs typeface="Calibri"/>
                <a:sym typeface="Calibri"/>
              </a:rPr>
              <a:t>Key</a:t>
            </a:r>
          </a:p>
          <a:p>
            <a:pPr marL="0" marR="0" lvl="0" indent="0" algn="ctr" rtl="0">
              <a:spcBef>
                <a:spcPts val="0"/>
              </a:spcBef>
              <a:buSzPct val="25000"/>
              <a:buNone/>
            </a:pPr>
            <a:r>
              <a:rPr lang="en-US" sz="1800" dirty="0" smtClean="0">
                <a:solidFill>
                  <a:schemeClr val="dk1"/>
                </a:solidFill>
                <a:latin typeface="Calibri"/>
                <a:ea typeface="Calibri"/>
                <a:cs typeface="Calibri"/>
                <a:sym typeface="Calibri"/>
              </a:rPr>
              <a:t>Coordinator </a:t>
            </a:r>
            <a:r>
              <a:rPr lang="en-US" sz="1800" dirty="0">
                <a:solidFill>
                  <a:schemeClr val="dk1"/>
                </a:solidFill>
                <a:latin typeface="Calibri"/>
                <a:ea typeface="Calibri"/>
                <a:cs typeface="Calibri"/>
                <a:sym typeface="Calibri"/>
              </a:rPr>
              <a:t>Harper Guerra</a:t>
            </a:r>
          </a:p>
        </p:txBody>
      </p:sp>
      <p:pic>
        <p:nvPicPr>
          <p:cNvPr id="16" name="Picture 15" descr="becky choate 2016.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33441" y="1031585"/>
            <a:ext cx="1140660" cy="1489568"/>
          </a:xfrm>
          <a:prstGeom prst="rect">
            <a:avLst/>
          </a:prstGeom>
        </p:spPr>
      </p:pic>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5029200" cy="857250"/>
          </a:xfrm>
          <a:ln>
            <a:solidFill>
              <a:srgbClr val="FF0000"/>
            </a:solidFill>
          </a:ln>
        </p:spPr>
        <p:txBody>
          <a:bodyPr/>
          <a:lstStyle/>
          <a:p>
            <a:r>
              <a:rPr lang="en-US" sz="2800" dirty="0" smtClean="0"/>
              <a:t>Objectives for Week 8</a:t>
            </a:r>
            <a:br>
              <a:rPr lang="en-US" sz="2800" dirty="0" smtClean="0"/>
            </a:br>
            <a:r>
              <a:rPr lang="en-US" sz="2800" dirty="0" smtClean="0"/>
              <a:t>Lessons from the Leaders</a:t>
            </a:r>
            <a:endParaRPr lang="en-US" sz="2800" dirty="0"/>
          </a:p>
        </p:txBody>
      </p:sp>
      <p:sp>
        <p:nvSpPr>
          <p:cNvPr id="3" name="Text Placeholder 2"/>
          <p:cNvSpPr>
            <a:spLocks noGrp="1"/>
          </p:cNvSpPr>
          <p:nvPr>
            <p:ph type="body" idx="1"/>
          </p:nvPr>
        </p:nvSpPr>
        <p:spPr>
          <a:xfrm>
            <a:off x="317500" y="1212850"/>
            <a:ext cx="8229600" cy="3778250"/>
          </a:xfrm>
        </p:spPr>
        <p:txBody>
          <a:bodyPr/>
          <a:lstStyle/>
          <a:p>
            <a:r>
              <a:rPr lang="en-US" sz="1800" dirty="0" smtClean="0"/>
              <a:t> For the last 8 weeks we have covered </a:t>
            </a:r>
            <a:r>
              <a:rPr lang="en-US" sz="1800" b="1" dirty="0" smtClean="0"/>
              <a:t>what to do… </a:t>
            </a:r>
            <a:r>
              <a:rPr lang="en-US" sz="1800" dirty="0" smtClean="0"/>
              <a:t>the key steps involved in developing a Shaklee business.</a:t>
            </a:r>
          </a:p>
          <a:p>
            <a:r>
              <a:rPr lang="en-US" sz="1800" dirty="0" smtClean="0"/>
              <a:t>We have reviewed skills – </a:t>
            </a:r>
            <a:r>
              <a:rPr lang="en-US" sz="1800" b="1" dirty="0" smtClean="0">
                <a:solidFill>
                  <a:srgbClr val="000000"/>
                </a:solidFill>
              </a:rPr>
              <a:t>communication skills </a:t>
            </a:r>
            <a:r>
              <a:rPr lang="en-US" sz="1800" dirty="0" smtClean="0"/>
              <a:t>that connect us to others, inviting, servicing and following up, and best practices in reach-out methods and marketing ideas.</a:t>
            </a:r>
          </a:p>
          <a:p>
            <a:r>
              <a:rPr lang="en-US" sz="1800" dirty="0" smtClean="0"/>
              <a:t>There is one last topic now to cover .. And that has to do with </a:t>
            </a:r>
            <a:r>
              <a:rPr lang="en-US" sz="1800" b="1" dirty="0" smtClean="0"/>
              <a:t>our thinking </a:t>
            </a:r>
            <a:r>
              <a:rPr lang="en-US" sz="1800" dirty="0" smtClean="0"/>
              <a:t>and the internal conversation that transpires in our heads .. Which can either support us in our work and achieving our goals .. Or sabotage us and foster fear and doubt in our abilities.</a:t>
            </a:r>
          </a:p>
          <a:p>
            <a:r>
              <a:rPr lang="en-US" sz="1800" dirty="0" smtClean="0"/>
              <a:t>We asked a few of our leaders to share their thoughts about .. “ What They Know Now ..That They Wish They Had Known Then “ … back when they first began their  Shaklee journey.			Barb</a:t>
            </a:r>
            <a:endParaRPr lang="en-US" sz="1800" dirty="0"/>
          </a:p>
        </p:txBody>
      </p:sp>
      <p:pic>
        <p:nvPicPr>
          <p:cNvPr id="4" name="Picture 3"/>
          <p:cNvPicPr>
            <a:picLocks noChangeAspect="1"/>
          </p:cNvPicPr>
          <p:nvPr/>
        </p:nvPicPr>
        <p:blipFill>
          <a:blip r:embed="rId2"/>
          <a:stretch>
            <a:fillRect/>
          </a:stretch>
        </p:blipFill>
        <p:spPr>
          <a:xfrm>
            <a:off x="7604270" y="205980"/>
            <a:ext cx="1322831" cy="1178320"/>
          </a:xfrm>
          <a:prstGeom prst="rect">
            <a:avLst/>
          </a:prstGeom>
        </p:spPr>
      </p:pic>
    </p:spTree>
    <p:extLst>
      <p:ext uri="{BB962C8B-B14F-4D97-AF65-F5344CB8AC3E}">
        <p14:creationId xmlns:p14="http://schemas.microsoft.com/office/powerpoint/2010/main" val="11042866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2737" y="303853"/>
            <a:ext cx="7341192" cy="438582"/>
          </a:xfrm>
          <a:prstGeom prst="rect">
            <a:avLst/>
          </a:prstGeom>
          <a:noFill/>
        </p:spPr>
        <p:txBody>
          <a:bodyPr wrap="none" lIns="68580" tIns="34290" rIns="68580" bIns="34290" rtlCol="0">
            <a:spAutoFit/>
          </a:bodyPr>
          <a:lstStyle/>
          <a:p>
            <a:r>
              <a:rPr lang="en-US" sz="2400" dirty="0" smtClean="0"/>
              <a:t>Everything you go through is useful in your business.</a:t>
            </a:r>
            <a:endParaRPr lang="en-US" sz="24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7268" y="842203"/>
            <a:ext cx="5948431" cy="3968962"/>
          </a:xfrm>
          <a:prstGeom prst="rect">
            <a:avLst/>
          </a:prstGeom>
        </p:spPr>
      </p:pic>
      <p:sp>
        <p:nvSpPr>
          <p:cNvPr id="4" name="TextBox 3"/>
          <p:cNvSpPr txBox="1"/>
          <p:nvPr/>
        </p:nvSpPr>
        <p:spPr>
          <a:xfrm>
            <a:off x="7734300" y="3924300"/>
            <a:ext cx="1092200" cy="307777"/>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7263740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19050</TotalTime>
  <Words>2058</Words>
  <Application>Microsoft Office PowerPoint</Application>
  <PresentationFormat>On-screen Show (16:9)</PresentationFormat>
  <Paragraphs>225</Paragraphs>
  <Slides>38</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38</vt:i4>
      </vt:variant>
    </vt:vector>
  </HeadingPairs>
  <TitlesOfParts>
    <vt:vector size="41" baseType="lpstr">
      <vt:lpstr>Arial</vt:lpstr>
      <vt:lpstr>Calibri</vt:lpstr>
      <vt:lpstr>Office Theme</vt:lpstr>
      <vt:lpstr>Monday Wellness Webinars </vt:lpstr>
      <vt:lpstr>Pam’s Tips of the Week – Vendor Fair Idea</vt:lpstr>
      <vt:lpstr>Smoothie Workshop Results and Lessons </vt:lpstr>
      <vt:lpstr>Girl Scout Cookie Smoothie Party</vt:lpstr>
      <vt:lpstr>Pam – Reflection from Chairman’s Retreat---Success Takes Focus</vt:lpstr>
      <vt:lpstr> 8 Weeks To Director  Shaklee Business Training 2016</vt:lpstr>
      <vt:lpstr>Our Training Team </vt:lpstr>
      <vt:lpstr>Objectives for Week 8 Lessons from the Leaders</vt:lpstr>
      <vt:lpstr>PowerPoint Presentation</vt:lpstr>
      <vt:lpstr>Perspectives on Expanding the Vision We Have …  for Our Lives and Our Business     Harper Guerra</vt:lpstr>
      <vt:lpstr>From  Harper …       People Are Watching</vt:lpstr>
      <vt:lpstr>Katie Odom – The Power of Residual Income </vt:lpstr>
      <vt:lpstr> What I Know Now .. The Power of Live Conversation   Katie Odom </vt:lpstr>
      <vt:lpstr>From Lisa – Perspectives on Handling Disappointments and Setbacks</vt:lpstr>
      <vt:lpstr>PowerPoint Presentation</vt:lpstr>
      <vt:lpstr>From Stephanie Bruce After Chairman’s Retreat</vt:lpstr>
      <vt:lpstr>From Kristen Jakubowski After Chairman’s Retreat</vt:lpstr>
      <vt:lpstr>PowerPoint Presentation</vt:lpstr>
      <vt:lpstr>PowerPoint Presentation</vt:lpstr>
      <vt:lpstr>From Ashley .. I Wish I Had Been Less of a Skeptic and  Understood That This is Real Back When I Started</vt:lpstr>
      <vt:lpstr>PowerPoint Presentation</vt:lpstr>
      <vt:lpstr>From Jo – Never Underestimate the Power of Recognition to Lift and Empower and Connect</vt:lpstr>
      <vt:lpstr>  Angie Thomas  -- Reflections After Chairman’s Retreat …     Don’t Compare </vt:lpstr>
      <vt:lpstr>PowerPoint Presentation</vt:lpstr>
      <vt:lpstr> Get Comfortable With The Business Side of Shaklee</vt:lpstr>
      <vt:lpstr>Stop Worrying About What People Think… and Do Our Job</vt:lpstr>
      <vt:lpstr>PowerPoint Presentation</vt:lpstr>
      <vt:lpstr>It’s About WE</vt:lpstr>
      <vt:lpstr>From Barb --The Power of One</vt:lpstr>
      <vt:lpstr>PowerPoint Presentation</vt:lpstr>
      <vt:lpstr>And Thus Your Journey Begins…</vt:lpstr>
      <vt:lpstr>Next Session Preparing To Build Our Team  April 7, 2016 Journey to Executive Coordinator Begins April 21, 2016</vt:lpstr>
      <vt:lpstr>PowerPoint Presentation</vt:lpstr>
      <vt:lpstr>PowerPoint Presentation</vt:lpstr>
      <vt:lpstr>From Angie Thomas --What I Know Now that I Wish I Knew Then:</vt:lpstr>
      <vt:lpstr>Angie Thomas  --    What I Know Now … Making Friends is a Priority  and the Community of Shaklee is Very Special and Remember Life Begins at the End of Our Comfort Zone </vt:lpstr>
      <vt:lpstr>Stephanie Bruce – letter to her team  DECLARE IT AND DO IT... while washing dishes right now I finally solidified my goal .Clayton has always wanted to quit corporate America by the time he is 40 and then go into teaching or something where he can   1. have more time at home   2. inspire young minds.  We both feel that when our kids are older, they  may actually have greater needs … for parental guidance … to feel loved … to feel secure...especially when they will have so many influences from peers, etc.  I've personally always been worried about him leaving his "real job" and going into something that doesn't pay as much because… kids get more expensive as they get older!    But you know what? I have the power to do something about that! I have the power to grow something great that helps so so so many people while I'm still able to stay at home with the kids and not miss a single moment.   So I'm setting a goal - that in 8 years when I'm 40 I will achieve the rank of Master Coordinator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dc:title>
  <dc:creator>Rebecca Choate</dc:creator>
  <cp:lastModifiedBy>Rebecca Choate</cp:lastModifiedBy>
  <cp:revision>184</cp:revision>
  <cp:lastPrinted>2016-03-24T04:05:41Z</cp:lastPrinted>
  <dcterms:modified xsi:type="dcterms:W3CDTF">2016-03-24T12:25:29Z</dcterms:modified>
</cp:coreProperties>
</file>