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53"/>
  </p:notesMasterIdLst>
  <p:handoutMasterIdLst>
    <p:handoutMasterId r:id="rId54"/>
  </p:handoutMasterIdLst>
  <p:sldIdLst>
    <p:sldId id="256" r:id="rId2"/>
    <p:sldId id="338" r:id="rId3"/>
    <p:sldId id="377" r:id="rId4"/>
    <p:sldId id="378" r:id="rId5"/>
    <p:sldId id="379" r:id="rId6"/>
    <p:sldId id="333" r:id="rId7"/>
    <p:sldId id="334" r:id="rId8"/>
    <p:sldId id="258" r:id="rId9"/>
    <p:sldId id="355" r:id="rId10"/>
    <p:sldId id="339" r:id="rId11"/>
    <p:sldId id="340" r:id="rId12"/>
    <p:sldId id="367" r:id="rId13"/>
    <p:sldId id="369" r:id="rId14"/>
    <p:sldId id="304" r:id="rId15"/>
    <p:sldId id="268" r:id="rId16"/>
    <p:sldId id="305" r:id="rId17"/>
    <p:sldId id="307" r:id="rId18"/>
    <p:sldId id="306" r:id="rId19"/>
    <p:sldId id="263" r:id="rId20"/>
    <p:sldId id="373" r:id="rId21"/>
    <p:sldId id="308" r:id="rId22"/>
    <p:sldId id="381" r:id="rId23"/>
    <p:sldId id="382" r:id="rId24"/>
    <p:sldId id="375" r:id="rId25"/>
    <p:sldId id="374" r:id="rId26"/>
    <p:sldId id="383" r:id="rId27"/>
    <p:sldId id="309" r:id="rId28"/>
    <p:sldId id="311" r:id="rId29"/>
    <p:sldId id="310" r:id="rId30"/>
    <p:sldId id="312" r:id="rId31"/>
    <p:sldId id="364" r:id="rId32"/>
    <p:sldId id="365" r:id="rId33"/>
    <p:sldId id="366" r:id="rId34"/>
    <p:sldId id="341" r:id="rId35"/>
    <p:sldId id="342" r:id="rId36"/>
    <p:sldId id="345" r:id="rId37"/>
    <p:sldId id="344" r:id="rId38"/>
    <p:sldId id="343" r:id="rId39"/>
    <p:sldId id="349" r:id="rId40"/>
    <p:sldId id="353" r:id="rId41"/>
    <p:sldId id="316" r:id="rId42"/>
    <p:sldId id="291" r:id="rId43"/>
    <p:sldId id="361" r:id="rId44"/>
    <p:sldId id="362" r:id="rId45"/>
    <p:sldId id="363" r:id="rId46"/>
    <p:sldId id="356" r:id="rId47"/>
    <p:sldId id="358" r:id="rId48"/>
    <p:sldId id="357" r:id="rId49"/>
    <p:sldId id="376" r:id="rId50"/>
    <p:sldId id="359" r:id="rId51"/>
    <p:sldId id="360" r:id="rId5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144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handoutMaster" Target="handoutMasters/handout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E8A74-D7FE-AF44-8044-03A1B2F2C35C}" type="datetimeFigureOut">
              <a:rPr lang="en-US" smtClean="0"/>
              <a:t>3/17/16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BA42D-ECF8-E844-863F-A5E8B9151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79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050375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62474-C6FE-4F6F-A4C5-A22744022ADC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6BB17-AFD6-9F40-9659-8E59453D738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85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860557"/>
            <a:ext cx="8229600" cy="27340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6F6E6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6F6E6F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6F6E6F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283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2312" y="1849213"/>
            <a:ext cx="4455168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537E2F"/>
              </a:buClr>
              <a:buFont typeface="Calibri"/>
              <a:buNone/>
              <a:defRPr sz="3200" b="1" i="0" u="none" strike="noStrike" cap="none">
                <a:solidFill>
                  <a:srgbClr val="537E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22312" y="2870769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6F6E6F"/>
              </a:buClr>
              <a:buFont typeface="Arial"/>
              <a:buNone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pic" idx="2"/>
          </p:nvPr>
        </p:nvSpPr>
        <p:spPr>
          <a:xfrm>
            <a:off x="5301092" y="1589719"/>
            <a:ext cx="2779711" cy="2781300"/>
          </a:xfrm>
          <a:prstGeom prst="ellipse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7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4" Type="http://schemas.openxmlformats.org/officeDocument/2006/relationships/image" Target="../media/image46.jpg"/><Relationship Id="rId5" Type="http://schemas.openxmlformats.org/officeDocument/2006/relationships/image" Target="../media/image47.jpg"/><Relationship Id="rId6" Type="http://schemas.openxmlformats.org/officeDocument/2006/relationships/image" Target="../media/image48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6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0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jpg"/><Relationship Id="rId3" Type="http://schemas.openxmlformats.org/officeDocument/2006/relationships/image" Target="../media/image5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4" Type="http://schemas.openxmlformats.org/officeDocument/2006/relationships/image" Target="../media/image55.png"/><Relationship Id="rId5" Type="http://schemas.openxmlformats.org/officeDocument/2006/relationships/image" Target="../media/image56.jpg"/><Relationship Id="rId6" Type="http://schemas.openxmlformats.org/officeDocument/2006/relationships/image" Target="../media/image57.jp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4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18.png"/><Relationship Id="rId7" Type="http://schemas.openxmlformats.org/officeDocument/2006/relationships/image" Target="../media/image19.jpg"/><Relationship Id="rId8" Type="http://schemas.openxmlformats.org/officeDocument/2006/relationships/image" Target="../media/image20.jpg"/><Relationship Id="rId9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15693" y="858932"/>
            <a:ext cx="8071108" cy="4518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Feb </a:t>
            </a: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29 – A Walk Through the Product Guide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March 7 – Kristen </a:t>
            </a:r>
            <a:r>
              <a:rPr lang="en-US" sz="1800" b="0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Jakubowski</a:t>
            </a: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Story and Review of Benefits of Shaklee  Business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14 -- Nutritional  Support for Cancer Patients </a:t>
            </a:r>
            <a:r>
              <a:rPr lang="en-US" sz="1800" dirty="0" err="1">
                <a:solidFill>
                  <a:schemeClr val="tx1"/>
                </a:solidFill>
              </a:rPr>
              <a:t>Dr</a:t>
            </a:r>
            <a:r>
              <a:rPr lang="en-US" sz="1800" dirty="0">
                <a:solidFill>
                  <a:schemeClr val="tx1"/>
                </a:solidFill>
              </a:rPr>
              <a:t> Steve Chaney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21 -- Lyme Disease  -- Martha </a:t>
            </a:r>
            <a:r>
              <a:rPr lang="en-US" sz="1800" dirty="0" err="1">
                <a:solidFill>
                  <a:schemeClr val="tx1"/>
                </a:solidFill>
              </a:rPr>
              <a:t>Willmore</a:t>
            </a:r>
            <a:endParaRPr lang="en-US" sz="1800"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28 --  </a:t>
            </a:r>
            <a:r>
              <a:rPr lang="en-US" sz="1800" dirty="0" smtClean="0">
                <a:solidFill>
                  <a:schemeClr val="tx1"/>
                </a:solidFill>
              </a:rPr>
              <a:t>A Day in the Life of a Shaklee Business Leader .. 				Ashley McDonald and Katie Odom</a:t>
            </a:r>
            <a:endParaRPr lang="en-US" sz="1800"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April 4 -- Presidential Master Coordinator Gary Burke presenting benefits of a </a:t>
            </a:r>
            <a:r>
              <a:rPr lang="en-US" sz="1800" dirty="0" smtClean="0">
                <a:solidFill>
                  <a:schemeClr val="tx1"/>
                </a:solidFill>
              </a:rPr>
              <a:t>			Shaklee </a:t>
            </a:r>
            <a:r>
              <a:rPr lang="en-US" sz="1800" dirty="0">
                <a:solidFill>
                  <a:schemeClr val="tx1"/>
                </a:solidFill>
              </a:rPr>
              <a:t>business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000" b="0" i="0" u="none" strike="noStrike" cap="none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April 11 –no webinar ..  Los </a:t>
            </a:r>
            <a:r>
              <a:rPr lang="en-US" sz="2000" b="0" i="0" u="none" strike="noStrike" cap="none" dirty="0" err="1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Cabos</a:t>
            </a:r>
            <a:r>
              <a:rPr lang="en-US" sz="2000" b="0" i="0" u="none" strike="noStrike" cap="none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Dream Trip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dirty="0" smtClean="0">
                <a:solidFill>
                  <a:schemeClr val="tx1"/>
                </a:solidFill>
              </a:rPr>
              <a:t>April 18 – Hormonal Imbalance – PCOS, Endometriosis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000" b="0" i="0" u="none" strike="noStrike" cap="none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April 25 – A Day in the Life of a Shaklee Business Leader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dirty="0" smtClean="0">
                <a:solidFill>
                  <a:schemeClr val="tx1"/>
                </a:solidFill>
              </a:rPr>
              <a:t>May 2 --  Sarah Hein Business Story                     </a:t>
            </a:r>
            <a:r>
              <a:rPr lang="en-US" dirty="0" err="1" smtClean="0">
                <a:solidFill>
                  <a:schemeClr val="tx1"/>
                </a:solidFill>
              </a:rPr>
              <a:t>lisa</a:t>
            </a:r>
            <a:endParaRPr sz="20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57200" y="142690"/>
            <a:ext cx="8229600" cy="4821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Wellness Webinars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280708"/>
            <a:ext cx="8229600" cy="314631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 understand the process …  starts with our VISION …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	Which leads to setting our SPECIFIC GOALS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	And to bring those goals to reality requires …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	A PLAN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To understand how important it is to WRITE DOWN A PLAN.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We will want to learn how to create a plan with our </a:t>
            </a:r>
            <a:r>
              <a:rPr lang="en-US" dirty="0" err="1" smtClean="0">
                <a:solidFill>
                  <a:schemeClr val="tx1"/>
                </a:solidFill>
              </a:rPr>
              <a:t>upline</a:t>
            </a:r>
            <a:r>
              <a:rPr lang="en-US" dirty="0" smtClean="0">
                <a:solidFill>
                  <a:schemeClr val="tx1"/>
                </a:solidFill>
              </a:rPr>
              <a:t> or mentor to help us reach our goals … and so we will learn how to create a plan for our business leaders. .. Keeping in mind the process of duplication in all we do.</a:t>
            </a:r>
          </a:p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			harper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83779"/>
            <a:ext cx="8229600" cy="68083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Objectives for Week 7  -- The Power of the Written Plan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87864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81093"/>
            <a:ext cx="8229600" cy="853123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NOT  --  </a:t>
            </a:r>
            <a:r>
              <a:rPr lang="en-US" dirty="0" smtClean="0">
                <a:solidFill>
                  <a:schemeClr val="tx1"/>
                </a:solidFill>
              </a:rPr>
              <a:t>“ Let’s just jump in .. Do a lot of activity .. Cross our fingers 	… and see what happens … or HOPE something happens.</a:t>
            </a:r>
            <a:r>
              <a:rPr lang="en-US" sz="1000" dirty="0" smtClean="0">
                <a:solidFill>
                  <a:schemeClr val="tx1"/>
                </a:solidFill>
              </a:rPr>
              <a:t>               harper        	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5217" y="296566"/>
            <a:ext cx="5967167" cy="59623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To Reach Director.. And Beyond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57200" y="1941422"/>
            <a:ext cx="7663506" cy="256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INSTEAD </a:t>
            </a:r>
            <a:r>
              <a:rPr lang="en-US" sz="2400" dirty="0" smtClean="0"/>
              <a:t>– </a:t>
            </a:r>
            <a:r>
              <a:rPr lang="en-US" sz="2000" dirty="0" smtClean="0"/>
              <a:t>Once the goal is clear …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next rank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PV goal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income goal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# of leaders on our business team.. </a:t>
            </a:r>
            <a:r>
              <a:rPr lang="en-US" sz="2000" dirty="0" err="1" smtClean="0"/>
              <a:t>etc</a:t>
            </a:r>
            <a:r>
              <a:rPr lang="en-US" sz="2000" dirty="0" smtClean="0"/>
              <a:t> </a:t>
            </a:r>
          </a:p>
          <a:p>
            <a:endParaRPr lang="en-US" sz="900" dirty="0" smtClean="0"/>
          </a:p>
          <a:p>
            <a:pPr algn="ctr"/>
            <a:r>
              <a:rPr lang="en-US" sz="2400" dirty="0" smtClean="0"/>
              <a:t>Then – We make a PLAN of exactly how we will achieve those goals            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5509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>
          <a:xfrm>
            <a:off x="455392" y="1310630"/>
            <a:ext cx="8024698" cy="2734072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A written plan answers the question, “What should I do today for my business?</a:t>
            </a:r>
            <a:r>
              <a:rPr lang="en-US" dirty="0" smtClean="0">
                <a:solidFill>
                  <a:schemeClr val="tx1"/>
                </a:solidFill>
              </a:rPr>
              <a:t>”…there is </a:t>
            </a:r>
            <a:r>
              <a:rPr lang="en-US" dirty="0">
                <a:solidFill>
                  <a:schemeClr val="tx1"/>
                </a:solidFill>
              </a:rPr>
              <a:t>no time lost </a:t>
            </a:r>
            <a:r>
              <a:rPr lang="en-US" dirty="0" smtClean="0">
                <a:solidFill>
                  <a:schemeClr val="tx1"/>
                </a:solidFill>
              </a:rPr>
              <a:t>wondering </a:t>
            </a:r>
            <a:r>
              <a:rPr lang="en-US" dirty="0">
                <a:solidFill>
                  <a:schemeClr val="tx1"/>
                </a:solidFill>
              </a:rPr>
              <a:t>what to </a:t>
            </a:r>
            <a:r>
              <a:rPr lang="en-US" dirty="0" smtClean="0">
                <a:solidFill>
                  <a:schemeClr val="tx1"/>
                </a:solidFill>
              </a:rPr>
              <a:t>do.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 written plan creates confidence and security. It lifts</a:t>
            </a:r>
            <a:r>
              <a:rPr lang="en-US" sz="2000" dirty="0" smtClean="0">
                <a:solidFill>
                  <a:schemeClr val="tx1"/>
                </a:solidFill>
              </a:rPr>
              <a:t> anxiety  because we are prepared and ready to go…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plan guides our </a:t>
            </a:r>
            <a:r>
              <a:rPr lang="en-US" sz="2000" dirty="0" smtClean="0">
                <a:solidFill>
                  <a:schemeClr val="tx1"/>
                </a:solidFill>
              </a:rPr>
              <a:t>follow-up activity because we know what results/outcomes we are looking for.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When we work from a written plan, we can teach others to also.. And that’s the essence of duplication.. Critical to developing a business team. </a:t>
            </a:r>
            <a:r>
              <a:rPr lang="en-US" dirty="0" smtClean="0">
                <a:solidFill>
                  <a:schemeClr val="tx1"/>
                </a:solidFill>
              </a:rPr>
              <a:t>We know what to do</a:t>
            </a:r>
            <a:r>
              <a:rPr lang="en-US" sz="2000" dirty="0" smtClean="0">
                <a:solidFill>
                  <a:schemeClr val="tx1"/>
                </a:solidFill>
              </a:rPr>
              <a:t> when </a:t>
            </a:r>
            <a:r>
              <a:rPr lang="en-US" dirty="0" smtClean="0">
                <a:solidFill>
                  <a:schemeClr val="tx1"/>
                </a:solidFill>
              </a:rPr>
              <a:t>a new business partner</a:t>
            </a:r>
            <a:r>
              <a:rPr lang="en-US" sz="2000" dirty="0" smtClean="0">
                <a:solidFill>
                  <a:schemeClr val="tx1"/>
                </a:solidFill>
              </a:rPr>
              <a:t> asks,		 “What do I do to get started.”                 </a:t>
            </a:r>
            <a:r>
              <a:rPr lang="en-US" sz="2000" dirty="0" err="1" smtClean="0">
                <a:solidFill>
                  <a:schemeClr val="tx1"/>
                </a:solidFill>
              </a:rPr>
              <a:t>ashley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5392" y="278377"/>
            <a:ext cx="8024698" cy="102468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When we are intentional about reaching our goals .. We put it to Paper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40702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9362"/>
            <a:ext cx="4905398" cy="56437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sz="2400" dirty="0" smtClean="0"/>
              <a:t>The Process That Leads to The Plan ..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95178" y="833736"/>
            <a:ext cx="8112695" cy="4108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/>
              <a:t>Vision – What developing a Shaklee business  means to us .. </a:t>
            </a:r>
          </a:p>
          <a:p>
            <a:endParaRPr lang="en-US" sz="900" dirty="0"/>
          </a:p>
          <a:p>
            <a:r>
              <a:rPr lang="en-US" sz="1800" dirty="0" smtClean="0"/>
              <a:t>Goals –That compelling reason now determines what goals we set …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long term ( 5 years from now ),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short term ( 90 days from now )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and this month.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Pace --  How much time we devote to building our business will 	determine the pace at which we can grow our business.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80% will be spent with people contact .</a:t>
            </a:r>
            <a:endParaRPr lang="en-US" sz="1800" dirty="0"/>
          </a:p>
          <a:p>
            <a:r>
              <a:rPr lang="en-US" sz="1800" dirty="0" smtClean="0"/>
              <a:t>Plan --  Now we can create the path to reach our goals.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We will want to start with 2 plans .. </a:t>
            </a:r>
          </a:p>
          <a:p>
            <a:endParaRPr lang="en-US" sz="900" dirty="0" smtClean="0"/>
          </a:p>
          <a:p>
            <a:r>
              <a:rPr lang="en-US" sz="1800" dirty="0" smtClean="0"/>
              <a:t>		The 2000 PV Plan </a:t>
            </a:r>
          </a:p>
          <a:p>
            <a:r>
              <a:rPr lang="en-US" sz="1800" dirty="0" smtClean="0"/>
              <a:t>			And</a:t>
            </a:r>
          </a:p>
          <a:p>
            <a:r>
              <a:rPr lang="en-US" sz="1800" dirty="0" smtClean="0"/>
              <a:t>		The Weekly </a:t>
            </a:r>
            <a:r>
              <a:rPr lang="en-US" sz="1800" dirty="0"/>
              <a:t>Working </a:t>
            </a:r>
            <a:r>
              <a:rPr lang="en-US" sz="1800" dirty="0" smtClean="0"/>
              <a:t>Plan             </a:t>
            </a:r>
            <a:r>
              <a:rPr lang="en-US" sz="1800" dirty="0" err="1" smtClean="0"/>
              <a:t>ashley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02696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5560" y="1205708"/>
            <a:ext cx="5992719" cy="37493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Meet with our </a:t>
            </a:r>
            <a:r>
              <a:rPr lang="en-US" dirty="0" err="1" smtClean="0">
                <a:solidFill>
                  <a:schemeClr val="tx1"/>
                </a:solidFill>
              </a:rPr>
              <a:t>upline</a:t>
            </a:r>
            <a:r>
              <a:rPr lang="en-US" dirty="0" smtClean="0">
                <a:solidFill>
                  <a:schemeClr val="tx1"/>
                </a:solidFill>
              </a:rPr>
              <a:t> or mentor to create our 2000 PV Plan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It is important for our minds to see what activities it will take to generate 2000 PV.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2000 PV Plan is a blueprint, a road map … We wouldn’t make a cross-country trip without a map.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We want to learn how to generate and estimate PV to get ourselves to Director now … but soon we will use this technique to help develop Associates and Directors as we build our teams.                  </a:t>
            </a:r>
            <a:r>
              <a:rPr lang="en-US" sz="1600" dirty="0" smtClean="0">
                <a:solidFill>
                  <a:schemeClr val="tx1"/>
                </a:solidFill>
              </a:rPr>
              <a:t>harper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4311" y="267988"/>
            <a:ext cx="5160997" cy="75814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We Begin by Creating a 2000 PV Plan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919" y="406660"/>
            <a:ext cx="2393443" cy="264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70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717810"/>
            <a:ext cx="8229600" cy="21040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Individual appointments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Webinars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Conference calls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In-home events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 err="1">
                <a:solidFill>
                  <a:schemeClr val="bg2"/>
                </a:solidFill>
              </a:rPr>
              <a:t>FaceBook</a:t>
            </a:r>
            <a:r>
              <a:rPr lang="en-US" sz="1800" dirty="0">
                <a:solidFill>
                  <a:schemeClr val="bg2"/>
                </a:solidFill>
              </a:rPr>
              <a:t> events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3-way call</a:t>
            </a:r>
          </a:p>
          <a:p>
            <a:pPr marL="457200" lvl="0" indent="-34290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Area, Regional and Global events </a:t>
            </a:r>
            <a:r>
              <a:rPr lang="en-US" sz="1800" dirty="0" smtClean="0">
                <a:solidFill>
                  <a:schemeClr val="bg2"/>
                </a:solidFill>
              </a:rPr>
              <a:t>                                  harper</a:t>
            </a:r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179529"/>
            <a:ext cx="8229600" cy="729471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 smtClean="0"/>
              <a:t>Some of Our Most </a:t>
            </a:r>
            <a:r>
              <a:rPr lang="en-US" sz="2400" dirty="0"/>
              <a:t>Effective </a:t>
            </a:r>
            <a:r>
              <a:rPr lang="en-US" sz="2400" dirty="0" smtClean="0"/>
              <a:t>Activities &amp; Events</a:t>
            </a:r>
            <a:endParaRPr lang="en-US" sz="2400" dirty="0"/>
          </a:p>
        </p:txBody>
      </p:sp>
      <p:sp>
        <p:nvSpPr>
          <p:cNvPr id="198" name="Shape 198"/>
          <p:cNvSpPr txBox="1"/>
          <p:nvPr/>
        </p:nvSpPr>
        <p:spPr>
          <a:xfrm>
            <a:off x="333559" y="2878260"/>
            <a:ext cx="8531406" cy="2077922"/>
          </a:xfrm>
          <a:prstGeom prst="rect">
            <a:avLst/>
          </a:prstGeom>
          <a:noFill/>
          <a:ln w="31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For most events that you will be conducting, you will want to include  … no matter what the primary topic </a:t>
            </a:r>
            <a:r>
              <a:rPr lang="en-US" sz="1800" dirty="0" smtClean="0">
                <a:latin typeface="Calibri"/>
                <a:cs typeface="Calibri"/>
              </a:rPr>
              <a:t>…</a:t>
            </a:r>
          </a:p>
          <a:p>
            <a:pPr lvl="0" rtl="0">
              <a:spcBef>
                <a:spcPts val="0"/>
              </a:spcBef>
              <a:buNone/>
            </a:pPr>
            <a:endParaRPr lang="en-US" sz="900" dirty="0">
              <a:latin typeface="Calibri"/>
              <a:cs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Your </a:t>
            </a:r>
            <a:r>
              <a:rPr lang="en-US" sz="1800" dirty="0">
                <a:latin typeface="Calibri"/>
                <a:cs typeface="Calibri"/>
              </a:rPr>
              <a:t>story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Shaklee </a:t>
            </a:r>
            <a:r>
              <a:rPr lang="en-US" sz="1800" dirty="0">
                <a:latin typeface="Calibri"/>
                <a:cs typeface="Calibri"/>
              </a:rPr>
              <a:t>products and science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Shaklee </a:t>
            </a:r>
            <a:r>
              <a:rPr lang="en-US" sz="1800" dirty="0">
                <a:latin typeface="Calibri"/>
                <a:cs typeface="Calibri"/>
              </a:rPr>
              <a:t>Difference</a:t>
            </a:r>
          </a:p>
          <a:p>
            <a:pPr lv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Business </a:t>
            </a:r>
            <a:r>
              <a:rPr lang="en-US" sz="1800" dirty="0">
                <a:latin typeface="Calibri"/>
                <a:cs typeface="Calibri"/>
              </a:rPr>
              <a:t>benefits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54018" y="1060803"/>
            <a:ext cx="3363149" cy="120032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Now we will attach estimated PV to these activities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714187"/>
            <a:ext cx="8229600" cy="21944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Personal Use  </a:t>
            </a:r>
            <a:r>
              <a:rPr lang="en-US" sz="2400" dirty="0" smtClean="0">
                <a:solidFill>
                  <a:schemeClr val="tx1"/>
                </a:solidFill>
              </a:rPr>
              <a:t>						</a:t>
            </a:r>
            <a:r>
              <a:rPr lang="en-US" sz="2400" b="1" dirty="0" smtClean="0">
                <a:solidFill>
                  <a:schemeClr val="tx1"/>
                </a:solidFill>
              </a:rPr>
              <a:t>100 – 200 PV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( We want to buy from our  “own store” a much as possible .. Personal care products, deodorants, shampoo, skin care, </a:t>
            </a:r>
            <a:r>
              <a:rPr lang="en-US" sz="1900" dirty="0" err="1" smtClean="0">
                <a:solidFill>
                  <a:schemeClr val="accent5">
                    <a:lumMod val="75000"/>
                  </a:schemeClr>
                </a:solidFill>
              </a:rPr>
              <a:t>etc</a:t>
            </a: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, plus gifts and rewards 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Family 							200 PV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( helping our family members to better health helps new distributors understand how effective Shaklee products are in rebuilding health 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3-Way Customer Calls             100 PV X 2 =   200 PV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4042" y="202060"/>
            <a:ext cx="3932417" cy="512127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Creating a 2000 PV Plan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558" y="2737910"/>
            <a:ext cx="2204442" cy="24055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4042" y="2908627"/>
            <a:ext cx="666747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( an effective way to teach new distributors how to create a nutrition program for customers …  what questions to ask to discover “ problems” that better nutrition may help to solve, explaining the Shaklee Difference  and why starting with 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Vitalizer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 and Life Shake is a pretty good starting place most of the time… and how to work with people with budget constraints</a:t>
            </a:r>
            <a:r>
              <a:rPr lang="en-US" sz="1800" dirty="0" smtClean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)               </a:t>
            </a:r>
            <a:r>
              <a:rPr lang="en-US" sz="1800" dirty="0" smtClean="0">
                <a:latin typeface="Calibri"/>
                <a:cs typeface="Calibri"/>
              </a:rPr>
              <a:t>   harper               </a:t>
            </a:r>
            <a:endParaRPr lang="en-U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7015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8030"/>
            <a:ext cx="8229600" cy="337728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400" b="1" dirty="0" err="1" smtClean="0">
                <a:solidFill>
                  <a:schemeClr val="tx1"/>
                </a:solidFill>
              </a:rPr>
              <a:t>FaceBook</a:t>
            </a:r>
            <a:r>
              <a:rPr lang="en-US" sz="2400" b="1" dirty="0" smtClean="0">
                <a:solidFill>
                  <a:schemeClr val="tx1"/>
                </a:solidFill>
              </a:rPr>
              <a:t> Events 		</a:t>
            </a:r>
            <a:r>
              <a:rPr lang="en-US" sz="2400" dirty="0" smtClean="0">
                <a:solidFill>
                  <a:schemeClr val="tx1"/>
                </a:solidFill>
              </a:rPr>
              <a:t>( comes with follow up )	</a:t>
            </a:r>
            <a:r>
              <a:rPr lang="en-US" sz="2400" b="1" dirty="0" smtClean="0">
                <a:solidFill>
                  <a:schemeClr val="tx1"/>
                </a:solidFill>
              </a:rPr>
              <a:t>		200 PV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(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on children’s health, women’s health, Grand Opening, Natural Approaches to Anxiety &amp; Stress, Shaklee 180,  etc.  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Health Stories Conference Calls 					200 PV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( 30 minute conference calls on very specific health topics, with 1 or 2 people sharing their success in making a few shifts in the diet and adding Shaklee supplements … such as allergies, PMS, energy, keeping families healthy though the winter,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etc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Wellness Webinars						100 PV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( </a:t>
            </a:r>
            <a:r>
              <a:rPr lang="en-US" smtClean="0">
                <a:solidFill>
                  <a:schemeClr val="accent5">
                    <a:lumMod val="75000"/>
                  </a:schemeClr>
                </a:solidFill>
              </a:rPr>
              <a:t>archived </a:t>
            </a:r>
            <a:r>
              <a:rPr lang="en-US" smtClean="0">
                <a:solidFill>
                  <a:schemeClr val="accent5">
                    <a:lumMod val="75000"/>
                  </a:schemeClr>
                </a:solidFill>
              </a:rPr>
              <a:t>at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BetterHealthin31days.com/______ your address ) .. Can use to send a member to or to use the information on the slides for your own conference calls and meetings )            </a:t>
            </a:r>
            <a:r>
              <a:rPr lang="en-US" dirty="0" smtClean="0">
                <a:solidFill>
                  <a:schemeClr val="tx1"/>
                </a:solidFill>
              </a:rPr>
              <a:t>harper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8587" y="136142"/>
            <a:ext cx="5026314" cy="544283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2000 PV Plan continued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218525" y="4029813"/>
            <a:ext cx="7222364" cy="830997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Outlines and nutritional materials found at BetterHealthin31Days.com/ ____   your name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9128" y="35796"/>
            <a:ext cx="1770409" cy="103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45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12404"/>
            <a:ext cx="8374144" cy="43310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Home Event				250 PV 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( Grand Openings, Shaklee 180 Tastings and Smoothie 				Workshops, </a:t>
            </a:r>
            <a:r>
              <a:rPr lang="en-US" sz="1900" dirty="0" err="1" smtClean="0">
                <a:solidFill>
                  <a:schemeClr val="accent5">
                    <a:lumMod val="75000"/>
                  </a:schemeClr>
                </a:solidFill>
              </a:rPr>
              <a:t>etc</a:t>
            </a:r>
            <a:r>
              <a:rPr lang="en-US" sz="19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closing with Use, Share, Build )</a:t>
            </a:r>
          </a:p>
          <a:p>
            <a:pPr marL="0" indent="0">
              <a:buNone/>
            </a:pPr>
            <a:r>
              <a:rPr lang="en-US" sz="2400" b="1" dirty="0" smtClean="0"/>
              <a:t>Identifying Business Partners		250 PV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( Purchase of a Gold Distributor Kit offers a new distributor a nice selection of the most popular Shaklee products plus business materials and a flash drive to get them started )  $349 kits = 250 PV        $649 = 500 PV     $1049 = 750 PV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This also qualified for a tax deduction as it is a business kit</a:t>
            </a:r>
          </a:p>
          <a:p>
            <a:pPr marL="0" indent="0">
              <a:buNone/>
            </a:pPr>
            <a:r>
              <a:rPr lang="en-US" sz="2400" b="1" dirty="0" smtClean="0"/>
              <a:t>Developing Customers under New Distributor &amp; Members        500 PV</a:t>
            </a:r>
          </a:p>
          <a:p>
            <a:pPr marL="0" indent="0">
              <a:buNone/>
            </a:pPr>
            <a:r>
              <a:rPr lang="en-US" sz="2400" b="1" dirty="0" smtClean="0"/>
              <a:t>Social Media 				100 PV X 4 weeks = 400 PV</a:t>
            </a: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( recommend 1 post a week.. Making it personal about how you are using new Shaklee products you are discovering, before and after photos for cleaning nasty messes, or tossing medications you don’t need any more , </a:t>
            </a:r>
            <a:r>
              <a:rPr lang="en-US" sz="1900" dirty="0" err="1" smtClean="0">
                <a:solidFill>
                  <a:schemeClr val="accent5">
                    <a:lumMod val="75000"/>
                  </a:schemeClr>
                </a:solidFill>
              </a:rPr>
              <a:t>etc</a:t>
            </a:r>
            <a:r>
              <a:rPr lang="en-US" sz="1900" dirty="0" smtClean="0">
                <a:solidFill>
                  <a:schemeClr val="accent5">
                    <a:lumMod val="75000"/>
                  </a:schemeClr>
                </a:solidFill>
              </a:rPr>
              <a:t> )  </a:t>
            </a:r>
            <a:r>
              <a:rPr lang="en-US" sz="1900" dirty="0" smtClean="0">
                <a:solidFill>
                  <a:schemeClr val="tx1"/>
                </a:solidFill>
              </a:rPr>
              <a:t>   harper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5557" y="210390"/>
            <a:ext cx="5026314" cy="60201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2000 PV Plan Continued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327" y="404140"/>
            <a:ext cx="2352139" cy="144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54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3907394" y="228600"/>
            <a:ext cx="3014805" cy="593999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dirty="0" smtClean="0"/>
              <a:t>2</a:t>
            </a: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000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PV Plan	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2657960" y="971550"/>
            <a:ext cx="6705599" cy="4000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222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Activity</a:t>
            </a: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		</a:t>
            </a:r>
            <a:r>
              <a:rPr lang="en-US" sz="222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r>
              <a:rPr lang="en-US" sz="2220" b="0" i="0" u="sng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Estimated </a:t>
            </a:r>
            <a:r>
              <a:rPr lang="en-US" sz="222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to 5 group events   		</a:t>
            </a:r>
            <a:r>
              <a:rPr lang="en-US" sz="185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1000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endParaRPr lang="en-US"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222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Individual Appointments </a:t>
            </a:r>
            <a:r>
              <a:rPr lang="en-US" sz="222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Mary   (Product Guide Presentation)		100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   ( 3-way with </a:t>
            </a:r>
            <a:r>
              <a:rPr lang="en-US" sz="18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upline</a:t>
            </a: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)		</a:t>
            </a:r>
            <a:r>
              <a:rPr lang="en-US" sz="185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 </a:t>
            </a: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Jane    ( Business Info- Gold Plus Kit)		 500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Ruth  			 	                  100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Jess     (3-way with </a:t>
            </a:r>
            <a:r>
              <a:rPr lang="en-US" sz="18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upline</a:t>
            </a: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		 </a:t>
            </a:r>
            <a:r>
              <a:rPr lang="en-US" sz="185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250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Sally and Tom	( Business Presentation)	</a:t>
            </a:r>
            <a:r>
              <a:rPr lang="en-US" sz="1850" dirty="0"/>
              <a:t> </a:t>
            </a: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250 PV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Guests Taken to Area Meeting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buClr>
                <a:schemeClr val="dk1"/>
              </a:buClr>
              <a:buSzPct val="25000"/>
              <a:buFont typeface="Noto Sans Symbols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Guests invited to Product Conference Calls or Webinars  X 50 PV each 	etc. 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	harper			400 PV</a:t>
            </a: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36" y="432696"/>
            <a:ext cx="2079921" cy="152354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76785" y="1276313"/>
            <a:ext cx="8386942" cy="2734072"/>
          </a:xfrm>
        </p:spPr>
        <p:txBody>
          <a:bodyPr/>
          <a:lstStyle/>
          <a:p>
            <a:pPr marL="127000" indent="0">
              <a:buNone/>
            </a:pPr>
            <a:endParaRPr lang="en-US" dirty="0"/>
          </a:p>
          <a:p>
            <a:r>
              <a:rPr lang="en-US" dirty="0">
                <a:solidFill>
                  <a:schemeClr val="tx1"/>
                </a:solidFill>
              </a:rPr>
              <a:t>According to an analysis by TIME, women earn less than men at every age range:  15% less at ages 22 to 25 and a staggering 38% less at ages 51 to 64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127000" indent="0">
              <a:buNone/>
            </a:pPr>
            <a:endParaRPr lang="en-US" sz="800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We </a:t>
            </a:r>
            <a:r>
              <a:rPr lang="en-US" dirty="0">
                <a:solidFill>
                  <a:schemeClr val="tx1"/>
                </a:solidFill>
              </a:rPr>
              <a:t>analyzed the average wages earned by more than 15 million Americans from 2008 -2012, classified into 460 occupational categories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en-US" dirty="0">
                <a:solidFill>
                  <a:schemeClr val="tx1"/>
                </a:solidFill>
              </a:rPr>
              <a:t> 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endParaRPr lang="en-US" sz="8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Most startling:  there was not a single occupation in which women ages 30 and older took home significantly higher average salaries than their male colleagues, even if they started out making more</a:t>
            </a:r>
            <a:r>
              <a:rPr lang="en-US" dirty="0" smtClean="0">
                <a:solidFill>
                  <a:schemeClr val="tx1"/>
                </a:solidFill>
              </a:rPr>
              <a:t>.                  </a:t>
            </a:r>
            <a:r>
              <a:rPr lang="en-US" dirty="0" err="1" smtClean="0">
                <a:solidFill>
                  <a:schemeClr val="tx1"/>
                </a:solidFill>
              </a:rPr>
              <a:t>lisa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6122" y="469697"/>
            <a:ext cx="7362086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“</a:t>
            </a:r>
            <a:r>
              <a:rPr lang="en-US" sz="2400" b="1" dirty="0"/>
              <a:t>How the pay gap hurts women’s financial security.”  Time – March 14</a:t>
            </a:r>
            <a:r>
              <a:rPr lang="en-US" sz="2400" b="1" baseline="30000" dirty="0"/>
              <a:t>th</a:t>
            </a:r>
            <a:r>
              <a:rPr lang="en-US" sz="2400" b="1" dirty="0"/>
              <a:t>, </a:t>
            </a:r>
            <a:r>
              <a:rPr lang="en-US" sz="2400" b="1" dirty="0" smtClean="0"/>
              <a:t>2016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2689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28909" y="1006557"/>
            <a:ext cx="8229600" cy="4066058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Now we choose the activities and tasks that will get us to our monthly goal  and insert them into the time we have allotted to grow our busine</a:t>
            </a:r>
            <a:r>
              <a:rPr lang="en-US" dirty="0" smtClean="0">
                <a:solidFill>
                  <a:schemeClr val="tx1"/>
                </a:solidFill>
              </a:rPr>
              <a:t>ss.			Fill in your calendar.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When possible, it is advantageous to clear the decks temporarily to do a blitz of activities .. It will greatly enhance our learning curve. . While building our customer and distributor base quickly.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Caution – There will be a tendency to keep busy with non-people contact activities .. So BEFORE you…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dirty="0" smtClean="0">
                <a:solidFill>
                  <a:schemeClr val="tx1"/>
                </a:solidFill>
              </a:rPr>
              <a:t>…straighten up your desk .. </a:t>
            </a:r>
            <a:r>
              <a:rPr lang="en-US" sz="1800" dirty="0">
                <a:solidFill>
                  <a:schemeClr val="tx1"/>
                </a:solidFill>
              </a:rPr>
              <a:t>m</a:t>
            </a:r>
            <a:r>
              <a:rPr lang="en-US" sz="1800" dirty="0" smtClean="0">
                <a:solidFill>
                  <a:schemeClr val="tx1"/>
                </a:solidFill>
              </a:rPr>
              <a:t>ake the beds … water the plants…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dirty="0" smtClean="0">
                <a:solidFill>
                  <a:schemeClr val="tx1"/>
                </a:solidFill>
              </a:rPr>
              <a:t>… check Face Book.. Emails.. </a:t>
            </a:r>
            <a:r>
              <a:rPr lang="en-US" sz="1800" dirty="0" err="1" smtClean="0">
                <a:solidFill>
                  <a:schemeClr val="tx1"/>
                </a:solidFill>
              </a:rPr>
              <a:t>Instagram</a:t>
            </a:r>
            <a:r>
              <a:rPr lang="en-US" sz="1800" dirty="0" smtClean="0">
                <a:solidFill>
                  <a:schemeClr val="tx1"/>
                </a:solidFill>
              </a:rPr>
              <a:t>… text messages .. </a:t>
            </a:r>
          </a:p>
          <a:p>
            <a:pPr marL="127000" indent="0">
              <a:buNone/>
            </a:pPr>
            <a:endParaRPr lang="en-US" sz="800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FIRST and most IMPORTANT ACTIVITY of all .. Contact the people on your list and get them invited to your scheduled events ..            </a:t>
            </a:r>
            <a:r>
              <a:rPr lang="en-US" dirty="0" err="1" smtClean="0">
                <a:solidFill>
                  <a:schemeClr val="tx1"/>
                </a:solidFill>
              </a:rPr>
              <a:t>lisa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909" y="178552"/>
            <a:ext cx="7862664" cy="7834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Weekly Working Plan and Daily Activity</a:t>
            </a:r>
            <a:br>
              <a:rPr lang="en-US" sz="2800" dirty="0" smtClean="0"/>
            </a:br>
            <a:r>
              <a:rPr lang="en-US" sz="2400" dirty="0"/>
              <a:t>N</a:t>
            </a:r>
            <a:r>
              <a:rPr lang="en-US" sz="2400" dirty="0" smtClean="0"/>
              <a:t>ow we attach names and dates to activities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743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2165"/>
            <a:ext cx="8489586" cy="3907831"/>
          </a:xfrm>
        </p:spPr>
        <p:txBody>
          <a:bodyPr>
            <a:normAutofit fontScale="925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Select 2 or 3 Reach Out Methods</a:t>
            </a:r>
          </a:p>
          <a:p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Make 2 lists of names .. Those you want to introduce to the products first .. And those you would like on your business team.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Example</a:t>
            </a:r>
          </a:p>
          <a:p>
            <a:pPr marL="457200" indent="-457200">
              <a:buAutoNum type="arabicPlain" startAt="2"/>
            </a:pPr>
            <a:r>
              <a:rPr lang="en-US" sz="2400" b="1" dirty="0" smtClean="0">
                <a:solidFill>
                  <a:schemeClr val="tx1"/>
                </a:solidFill>
              </a:rPr>
              <a:t>Grand Openings in homes  -- </a:t>
            </a:r>
            <a:r>
              <a:rPr lang="en-US" sz="2400" dirty="0" smtClean="0">
                <a:solidFill>
                  <a:schemeClr val="tx1"/>
                </a:solidFill>
              </a:rPr>
              <a:t>invite mom, grandmother, Aunt Sue, friends</a:t>
            </a:r>
            <a:r>
              <a:rPr lang="en-US" sz="2400" b="1" dirty="0" smtClean="0">
                <a:solidFill>
                  <a:schemeClr val="tx1"/>
                </a:solidFill>
              </a:rPr>
              <a:t>		       250 PV each = 500 PV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2 Grand Opening Face Book Event – </a:t>
            </a:r>
            <a:r>
              <a:rPr lang="en-US" sz="2400" b="1" dirty="0">
                <a:solidFill>
                  <a:schemeClr val="tx1"/>
                </a:solidFill>
              </a:rPr>
              <a:t>W</a:t>
            </a:r>
            <a:r>
              <a:rPr lang="en-US" sz="2400" b="1" dirty="0" smtClean="0">
                <a:solidFill>
                  <a:schemeClr val="tx1"/>
                </a:solidFill>
              </a:rPr>
              <a:t>hat the Heck is Shaklee ?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			       200 PV each  = 500 PV                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Individual Appointments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   3    X   100    =    300                        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3 Way Calls 		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     3    X  100    =     300          </a:t>
            </a:r>
            <a:r>
              <a:rPr lang="en-US" sz="1900" dirty="0" err="1" smtClean="0">
                <a:solidFill>
                  <a:schemeClr val="tx1"/>
                </a:solidFill>
              </a:rPr>
              <a:t>lisa</a:t>
            </a:r>
            <a:endParaRPr lang="en-US" sz="1900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413" y="185380"/>
            <a:ext cx="8677373" cy="67400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Putting It All Together To Create </a:t>
            </a:r>
            <a:r>
              <a:rPr lang="en-US" sz="2400" dirty="0"/>
              <a:t>a</a:t>
            </a:r>
            <a:r>
              <a:rPr lang="en-US" sz="2400" dirty="0" smtClean="0"/>
              <a:t> Plan With Names  &amp; Word Tracks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715400" y="4517476"/>
            <a:ext cx="12313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301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423" y="-139580"/>
            <a:ext cx="4526209" cy="52830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1897" y="4594629"/>
            <a:ext cx="7814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497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850" y="0"/>
            <a:ext cx="6618149" cy="51544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3055" y="299300"/>
            <a:ext cx="205138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We start by planning our month … and then break it down to activities for each day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3055" y="2177440"/>
            <a:ext cx="2051382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 – Product Guide Webinar incentive …</a:t>
            </a:r>
          </a:p>
          <a:p>
            <a:pPr algn="ctr"/>
            <a:r>
              <a:rPr lang="en-US" dirty="0" smtClean="0"/>
              <a:t>List of 15 people to contact to offer incentive to.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3055" y="3498676"/>
            <a:ext cx="2051382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Ex  --Create  Health Chat Promotion</a:t>
            </a:r>
          </a:p>
          <a:p>
            <a:pPr algn="ctr"/>
            <a:r>
              <a:rPr lang="en-US" sz="1600" dirty="0" smtClean="0"/>
              <a:t>And list of people to invite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7228680" y="2898511"/>
            <a:ext cx="1733904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Don’t overdo it when making your “ TO DO “ list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7438003" y="4299045"/>
            <a:ext cx="1214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305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24322"/>
            <a:ext cx="8229600" cy="3753136"/>
          </a:xfrm>
        </p:spPr>
        <p:txBody>
          <a:bodyPr/>
          <a:lstStyle/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After we invite guests to our events.. Whether they attend or not…</a:t>
            </a:r>
          </a:p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There is work to be done ..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If didn’t attend – let them know you missed them, inquire if there is interest, invite to next one, or make individual appointment or send material with permission.. And follow up again.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If did attend – if they became members and ordered.. Then begin new member process.				</a:t>
            </a:r>
            <a:r>
              <a:rPr lang="en-US" dirty="0" err="1" smtClean="0">
                <a:solidFill>
                  <a:schemeClr val="tx1"/>
                </a:solidFill>
              </a:rPr>
              <a:t>ashley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 if they did not order yet, call to </a:t>
            </a:r>
            <a:r>
              <a:rPr lang="en-US" dirty="0">
                <a:solidFill>
                  <a:schemeClr val="tx1"/>
                </a:solidFill>
              </a:rPr>
              <a:t>answer </a:t>
            </a:r>
            <a:r>
              <a:rPr lang="en-US" dirty="0" smtClean="0">
                <a:solidFill>
                  <a:schemeClr val="tx1"/>
                </a:solidFill>
              </a:rPr>
              <a:t>questions and help them 			place their order.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Continue to introduce them to additional aspects of Shaklee and Shaklee products.	See Session 6 Servicing Our Customers 8 </a:t>
            </a:r>
            <a:r>
              <a:rPr lang="en-US" dirty="0" err="1" smtClean="0">
                <a:solidFill>
                  <a:schemeClr val="tx1"/>
                </a:solidFill>
              </a:rPr>
              <a:t>Wks</a:t>
            </a:r>
            <a:r>
              <a:rPr lang="en-US" dirty="0" smtClean="0">
                <a:solidFill>
                  <a:schemeClr val="tx1"/>
                </a:solidFill>
              </a:rPr>
              <a:t> to Director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16284"/>
            <a:ext cx="5655081" cy="706489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Follow up … Servicing … Next Steps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0324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449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 l="-125583" r="-125583"/>
          <a:stretch/>
        </p:blipFill>
        <p:spPr>
          <a:xfrm>
            <a:off x="5288937" y="2498471"/>
            <a:ext cx="5637812" cy="247055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32920" y="1058975"/>
            <a:ext cx="7025983" cy="299129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We can learn what to do  and what to say , but we will want to be aware of our self-talk &amp; our thinking .. It can sabotage our best efforts.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Be aware that not everybody is going to be interested … so take a moment to understand how you deal with disappointments and challenges so you are prepared.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Our written plan helps keep us moving forward and learning as we go… prevents us from getting stopped by our fears.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Next week in our final session we will be discussing our internal conversations and fears when it comes time to actually talk to people ..                    Ashley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5785" y="388375"/>
            <a:ext cx="5934181" cy="63055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Confronting Fears and Hesitations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7256589" y="249255"/>
            <a:ext cx="1716464" cy="224676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Commitment begins when we encounter our first challenge and obstacles.</a:t>
            </a:r>
          </a:p>
        </p:txBody>
      </p:sp>
    </p:spTree>
    <p:extLst>
      <p:ext uri="{BB962C8B-B14F-4D97-AF65-F5344CB8AC3E}">
        <p14:creationId xmlns:p14="http://schemas.microsoft.com/office/powerpoint/2010/main" val="32018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309721" y="1077355"/>
            <a:ext cx="5777361" cy="356174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Fears diminish when we stop making our actions about us … </a:t>
            </a:r>
          </a:p>
          <a:p>
            <a:pPr marL="12700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and start making them about the impact we have on others.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If you knew that that out of every 100 conversations, you would be saving at least one person’s life, would ever stop having conversations?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7651" y="265200"/>
            <a:ext cx="3868844" cy="64910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Fears and Confidence 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082" y="2561280"/>
            <a:ext cx="1945278" cy="256128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44" y="3294073"/>
            <a:ext cx="2025931" cy="1828489"/>
          </a:xfrm>
          <a:prstGeom prst="rect">
            <a:avLst/>
          </a:prstGeom>
          <a:ln w="28575" cmpd="sng">
            <a:solidFill>
              <a:schemeClr val="accent5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777361" y="4410708"/>
            <a:ext cx="1046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082" y="125622"/>
            <a:ext cx="1945278" cy="194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1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5"/>
          <p:cNvSpPr txBox="1">
            <a:spLocks noChangeArrowheads="1"/>
          </p:cNvSpPr>
          <p:nvPr/>
        </p:nvSpPr>
        <p:spPr bwMode="auto">
          <a:xfrm>
            <a:off x="533400" y="816964"/>
            <a:ext cx="65532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 dirty="0"/>
              <a:t>Core </a:t>
            </a:r>
            <a:r>
              <a:rPr lang="en-US" sz="2400" b="1" u="sng" dirty="0" smtClean="0"/>
              <a:t>Program</a:t>
            </a:r>
          </a:p>
          <a:p>
            <a:endParaRPr lang="en-US" sz="1000" dirty="0"/>
          </a:p>
          <a:p>
            <a:r>
              <a:rPr lang="en-US" sz="2000" dirty="0" err="1"/>
              <a:t>Vitalizer</a:t>
            </a:r>
            <a:endParaRPr lang="en-US" sz="2000" dirty="0"/>
          </a:p>
          <a:p>
            <a:r>
              <a:rPr lang="en-US" sz="2000" dirty="0" err="1"/>
              <a:t>Nutriferon</a:t>
            </a:r>
            <a:endParaRPr lang="en-US" sz="2000" dirty="0"/>
          </a:p>
          <a:p>
            <a:r>
              <a:rPr lang="en-US" sz="2000" dirty="0"/>
              <a:t>Alfalfa</a:t>
            </a:r>
          </a:p>
          <a:p>
            <a:r>
              <a:rPr lang="en-US" sz="2000" dirty="0"/>
              <a:t>Get Clean Non-Toxic Cleaning Products</a:t>
            </a:r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238574" cy="628650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2800" b="1" dirty="0" smtClean="0">
                <a:ea typeface="ＭＳ Ｐゴシック" pitchFamily="34" charset="-128"/>
              </a:rPr>
              <a:t> Allergy Prevention Program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2676340"/>
            <a:ext cx="6096000" cy="2171700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eaLnBrk="1" hangingPunct="1">
              <a:buClr>
                <a:schemeClr val="accent1"/>
              </a:buClr>
              <a:buFont typeface="Wingdings 2" pitchFamily="18" charset="2"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	</a:t>
            </a:r>
            <a:r>
              <a:rPr lang="en-US" sz="2400" dirty="0" smtClean="0">
                <a:ea typeface="ＭＳ Ｐゴシック" pitchFamily="34" charset="-128"/>
              </a:rPr>
              <a:t>For additional help:			</a:t>
            </a:r>
          </a:p>
          <a:p>
            <a:pPr eaLnBrk="1" hangingPunct="1">
              <a:buClr>
                <a:schemeClr val="accent1"/>
              </a:buClr>
              <a:defRPr/>
            </a:pPr>
            <a:r>
              <a:rPr lang="en-US" sz="2400" dirty="0" smtClean="0">
                <a:ea typeface="ＭＳ Ｐゴシック" pitchFamily="34" charset="-128"/>
              </a:rPr>
              <a:t>Shaklee Premium Garlic</a:t>
            </a:r>
          </a:p>
          <a:p>
            <a:pPr eaLnBrk="1" hangingPunct="1">
              <a:buClr>
                <a:schemeClr val="accent1"/>
              </a:buClr>
              <a:defRPr/>
            </a:pPr>
            <a:r>
              <a:rPr lang="en-US" sz="2400" dirty="0" smtClean="0">
                <a:ea typeface="ＭＳ Ｐゴシック" pitchFamily="34" charset="-128"/>
              </a:rPr>
              <a:t>Immunity Formula I</a:t>
            </a:r>
          </a:p>
          <a:p>
            <a:pPr eaLnBrk="1" hangingPunct="1">
              <a:buClr>
                <a:schemeClr val="accent1"/>
              </a:buClr>
              <a:defRPr/>
            </a:pPr>
            <a:r>
              <a:rPr lang="en-US" sz="2400" dirty="0" smtClean="0">
                <a:ea typeface="ＭＳ Ｐゴシック" pitchFamily="34" charset="-128"/>
              </a:rPr>
              <a:t>Defend and Resist Echinacea Complex</a:t>
            </a:r>
          </a:p>
          <a:p>
            <a:pPr eaLnBrk="1" hangingPunct="1">
              <a:buClr>
                <a:schemeClr val="accent1"/>
              </a:buClr>
              <a:defRPr/>
            </a:pPr>
            <a:r>
              <a:rPr lang="en-US" sz="2400" dirty="0" smtClean="0">
                <a:ea typeface="ＭＳ Ｐゴシック" pitchFamily="34" charset="-128"/>
              </a:rPr>
              <a:t>Vita C or Vitalized Immunity Fizz tablets</a:t>
            </a:r>
          </a:p>
        </p:txBody>
      </p:sp>
      <p:pic>
        <p:nvPicPr>
          <p:cNvPr id="26629" name="Picture 23" descr="Nutriferon_V2.png"/>
          <p:cNvPicPr>
            <a:picLocks noChangeAspect="1"/>
          </p:cNvPicPr>
          <p:nvPr/>
        </p:nvPicPr>
        <p:blipFill>
          <a:blip r:embed="rId2" cstate="print"/>
          <a:srcRect b="17593"/>
          <a:stretch>
            <a:fillRect/>
          </a:stretch>
        </p:blipFill>
        <p:spPr bwMode="auto">
          <a:xfrm>
            <a:off x="4380329" y="932163"/>
            <a:ext cx="804811" cy="139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3" cstate="print"/>
          <a:srcRect b="4347"/>
          <a:stretch>
            <a:fillRect/>
          </a:stretch>
        </p:blipFill>
        <p:spPr bwMode="auto">
          <a:xfrm>
            <a:off x="6705600" y="514349"/>
            <a:ext cx="2139950" cy="404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images.shaklee.com/canada/highres/nutrition/57110.jpg?primaryTab=training&amp;secondaryTab=libra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1" y="932163"/>
            <a:ext cx="752869" cy="139950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14724" y="4243214"/>
            <a:ext cx="1046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200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87339" y="206375"/>
            <a:ext cx="7947553" cy="4000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altLang="en-US" sz="2400" dirty="0" smtClean="0"/>
              <a:t>Product Collection  –Nutrients to Strengthen Immune System </a:t>
            </a:r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>
          <a:xfrm>
            <a:off x="457200" y="606426"/>
            <a:ext cx="4040188" cy="479425"/>
          </a:xfrm>
        </p:spPr>
        <p:txBody>
          <a:bodyPr/>
          <a:lstStyle/>
          <a:p>
            <a:r>
              <a:rPr lang="en-US" altLang="en-US" smtClean="0"/>
              <a:t>For Adults</a:t>
            </a:r>
            <a:r>
              <a:rPr lang="en-US" altLang="en-US" sz="2000" b="0" smtClean="0"/>
              <a:t> who can swallow pills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sz="half" idx="2"/>
          </p:nvPr>
        </p:nvSpPr>
        <p:spPr>
          <a:xfrm>
            <a:off x="287340" y="1006478"/>
            <a:ext cx="4210048" cy="1811339"/>
          </a:xfrm>
        </p:spPr>
        <p:txBody>
          <a:bodyPr>
            <a:normAutofit fontScale="850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600" dirty="0" smtClean="0"/>
              <a:t>Vita C	</a:t>
            </a:r>
            <a:r>
              <a:rPr lang="en-US" altLang="en-US" sz="2600" dirty="0"/>
              <a:t>	</a:t>
            </a:r>
            <a:r>
              <a:rPr lang="en-US" altLang="en-US" sz="2600" dirty="0" smtClean="0"/>
              <a:t>	16.65  PV</a:t>
            </a:r>
          </a:p>
          <a:p>
            <a:pPr>
              <a:buFont typeface="Arial" charset="0"/>
              <a:buNone/>
            </a:pPr>
            <a:r>
              <a:rPr lang="en-US" altLang="en-US" sz="2600" dirty="0" err="1" smtClean="0"/>
              <a:t>Nutriferon</a:t>
            </a:r>
            <a:r>
              <a:rPr lang="en-US" altLang="en-US" sz="2600" dirty="0" smtClean="0"/>
              <a:t> 		30.00</a:t>
            </a:r>
          </a:p>
          <a:p>
            <a:pPr>
              <a:buFont typeface="Arial" charset="0"/>
              <a:buNone/>
            </a:pPr>
            <a:r>
              <a:rPr lang="en-US" altLang="en-US" sz="2600" dirty="0" err="1" smtClean="0"/>
              <a:t>Optiflora</a:t>
            </a:r>
            <a:r>
              <a:rPr lang="en-US" altLang="en-US" sz="2600" dirty="0" smtClean="0"/>
              <a:t> Capsules</a:t>
            </a:r>
            <a:r>
              <a:rPr lang="en-US" altLang="en-US" sz="2600" dirty="0"/>
              <a:t>	</a:t>
            </a:r>
            <a:r>
              <a:rPr lang="en-US" altLang="en-US" sz="2600" u="sng" dirty="0" smtClean="0"/>
              <a:t>14.65</a:t>
            </a:r>
          </a:p>
          <a:p>
            <a:pPr>
              <a:buFont typeface="Arial" charset="0"/>
              <a:buNone/>
            </a:pPr>
            <a:r>
              <a:rPr lang="en-US" altLang="en-US" sz="2600" dirty="0" smtClean="0"/>
              <a:t>						$80 MP		</a:t>
            </a:r>
            <a:r>
              <a:rPr lang="en-US" altLang="en-US" sz="2600" b="1" dirty="0" smtClean="0"/>
              <a:t>61.30 PV</a:t>
            </a:r>
          </a:p>
          <a:p>
            <a:pPr>
              <a:buFont typeface="Arial" charset="0"/>
              <a:buNone/>
            </a:pPr>
            <a:endParaRPr lang="en-US" altLang="en-US" sz="2000" b="1" dirty="0" smtClean="0"/>
          </a:p>
          <a:p>
            <a:pPr lvl="4">
              <a:buFont typeface="Arial" charset="0"/>
              <a:buNone/>
            </a:pPr>
            <a:endParaRPr lang="en-US" altLang="en-US" sz="1200" dirty="0" smtClean="0"/>
          </a:p>
        </p:txBody>
      </p:sp>
      <p:sp>
        <p:nvSpPr>
          <p:cNvPr id="17413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497388" y="606426"/>
            <a:ext cx="4189412" cy="479425"/>
          </a:xfrm>
        </p:spPr>
        <p:txBody>
          <a:bodyPr/>
          <a:lstStyle/>
          <a:p>
            <a:r>
              <a:rPr lang="en-US" altLang="en-US" smtClean="0"/>
              <a:t>For Children </a:t>
            </a:r>
            <a:r>
              <a:rPr lang="en-US" altLang="en-US" sz="2000" b="0" smtClean="0"/>
              <a:t>who can’t swallow pills</a:t>
            </a:r>
            <a:endParaRPr lang="en-US" altLang="en-US" smtClean="0"/>
          </a:p>
        </p:txBody>
      </p:sp>
      <p:sp>
        <p:nvSpPr>
          <p:cNvPr id="18438" name="Content Placeholder 6"/>
          <p:cNvSpPr>
            <a:spLocks noGrp="1"/>
          </p:cNvSpPr>
          <p:nvPr>
            <p:ph sz="quarter" idx="4"/>
          </p:nvPr>
        </p:nvSpPr>
        <p:spPr>
          <a:xfrm>
            <a:off x="4645027" y="1090614"/>
            <a:ext cx="4041775" cy="167322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altLang="en-US" sz="2000" dirty="0" err="1" smtClean="0"/>
              <a:t>Optiflora</a:t>
            </a:r>
            <a:r>
              <a:rPr lang="en-US" altLang="en-US" sz="2000" dirty="0" smtClean="0"/>
              <a:t> Caps		14.65 PV</a:t>
            </a:r>
          </a:p>
          <a:p>
            <a:pPr>
              <a:buFont typeface="Arial" charset="0"/>
              <a:buNone/>
            </a:pPr>
            <a:r>
              <a:rPr lang="en-US" altLang="en-US" sz="2000" dirty="0" smtClean="0"/>
              <a:t>Chewable C		17.95</a:t>
            </a:r>
          </a:p>
          <a:p>
            <a:pPr>
              <a:buFont typeface="Arial" charset="0"/>
              <a:buNone/>
            </a:pPr>
            <a:r>
              <a:rPr lang="en-US" altLang="en-US" sz="2000" dirty="0" err="1" smtClean="0"/>
              <a:t>Incredivites</a:t>
            </a:r>
            <a:r>
              <a:rPr lang="en-US" altLang="en-US" sz="2000" dirty="0" smtClean="0"/>
              <a:t>		</a:t>
            </a:r>
            <a:r>
              <a:rPr lang="en-US" altLang="en-US" sz="2000" u="sng" dirty="0" smtClean="0"/>
              <a:t>20.00</a:t>
            </a:r>
          </a:p>
          <a:p>
            <a:pPr>
              <a:buFont typeface="Arial" charset="0"/>
              <a:buNone/>
            </a:pPr>
            <a:r>
              <a:rPr lang="en-US" altLang="en-US" sz="2000" dirty="0" smtClean="0"/>
              <a:t>		$72                MP  </a:t>
            </a:r>
            <a:r>
              <a:rPr lang="en-US" altLang="en-US" sz="2000" b="1" dirty="0" smtClean="0"/>
              <a:t>52.50</a:t>
            </a:r>
          </a:p>
          <a:p>
            <a:pPr>
              <a:buFont typeface="Arial" charset="0"/>
              <a:buNone/>
            </a:pPr>
            <a:endParaRPr lang="en-US" alt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87340" y="2977025"/>
            <a:ext cx="4210050" cy="20313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Vita C			</a:t>
            </a:r>
            <a:r>
              <a:rPr lang="en-US" sz="1800" dirty="0" smtClean="0"/>
              <a:t>16.65</a:t>
            </a:r>
            <a:r>
              <a:rPr lang="en-US" sz="1800" dirty="0"/>
              <a:t>	PV</a:t>
            </a:r>
          </a:p>
          <a:p>
            <a:pPr>
              <a:defRPr/>
            </a:pPr>
            <a:r>
              <a:rPr lang="en-US" sz="1800" dirty="0" err="1"/>
              <a:t>Nutriferon</a:t>
            </a:r>
            <a:r>
              <a:rPr lang="en-US" sz="1800" dirty="0"/>
              <a:t> 		</a:t>
            </a:r>
            <a:r>
              <a:rPr lang="en-US" sz="1800" dirty="0" smtClean="0"/>
              <a:t>30.00</a:t>
            </a:r>
            <a:endParaRPr lang="en-US" sz="1800" dirty="0"/>
          </a:p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14.65</a:t>
            </a:r>
          </a:p>
          <a:p>
            <a:pPr>
              <a:defRPr/>
            </a:pPr>
            <a:r>
              <a:rPr lang="en-US" sz="1800" dirty="0" smtClean="0"/>
              <a:t>Life Shake</a:t>
            </a:r>
            <a:r>
              <a:rPr lang="en-US" sz="1800" dirty="0"/>
              <a:t>		</a:t>
            </a:r>
            <a:r>
              <a:rPr lang="en-US" sz="1800" dirty="0" smtClean="0"/>
              <a:t>28.22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Vita D-3		</a:t>
            </a:r>
            <a:r>
              <a:rPr lang="en-US" sz="1800" dirty="0" smtClean="0"/>
              <a:t> 	  </a:t>
            </a:r>
            <a:r>
              <a:rPr lang="en-US" sz="1800" u="sng" dirty="0" smtClean="0"/>
              <a:t>5.0</a:t>
            </a:r>
            <a:r>
              <a:rPr lang="en-US" sz="1800" dirty="0" smtClean="0"/>
              <a:t>      MP      	$129.00               </a:t>
            </a:r>
            <a:r>
              <a:rPr lang="en-US" sz="1800" b="1" dirty="0" smtClean="0"/>
              <a:t>94.52 PV</a:t>
            </a:r>
          </a:p>
          <a:p>
            <a:pPr>
              <a:defRPr/>
            </a:pP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818063" y="3019842"/>
            <a:ext cx="3868737" cy="212365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</a:t>
            </a:r>
            <a:r>
              <a:rPr lang="en-US" sz="1800" dirty="0" smtClean="0"/>
              <a:t>14.65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Chewable C		</a:t>
            </a:r>
            <a:r>
              <a:rPr lang="en-US" sz="1800" dirty="0" smtClean="0"/>
              <a:t>17.95</a:t>
            </a:r>
            <a:endParaRPr lang="en-US" sz="1800" dirty="0"/>
          </a:p>
          <a:p>
            <a:pPr>
              <a:defRPr/>
            </a:pPr>
            <a:r>
              <a:rPr lang="en-US" sz="1800" dirty="0" err="1"/>
              <a:t>Incredivites</a:t>
            </a:r>
            <a:r>
              <a:rPr lang="en-US" sz="1800" dirty="0"/>
              <a:t>		</a:t>
            </a:r>
            <a:r>
              <a:rPr lang="en-US" sz="1800" dirty="0" smtClean="0"/>
              <a:t>20.00</a:t>
            </a:r>
            <a:endParaRPr lang="en-US" sz="1800" dirty="0"/>
          </a:p>
          <a:p>
            <a:pPr>
              <a:defRPr/>
            </a:pPr>
            <a:r>
              <a:rPr lang="en-US" sz="1800" dirty="0" smtClean="0"/>
              <a:t>Life Plan		28.22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Alfalfa Complex 330	</a:t>
            </a:r>
            <a:r>
              <a:rPr lang="en-US" sz="1800" u="sng" dirty="0" smtClean="0"/>
              <a:t>12.6</a:t>
            </a:r>
            <a:r>
              <a:rPr lang="en-US" sz="2000" u="sng" dirty="0" smtClean="0"/>
              <a:t>5</a:t>
            </a:r>
            <a:r>
              <a:rPr lang="en-US" sz="2000" dirty="0" smtClean="0"/>
              <a:t>	MP </a:t>
            </a:r>
            <a:r>
              <a:rPr lang="en-US" sz="2000" dirty="0"/>
              <a:t>$ </a:t>
            </a:r>
            <a:r>
              <a:rPr lang="en-US" sz="2000" dirty="0" smtClean="0"/>
              <a:t>130</a:t>
            </a:r>
            <a:r>
              <a:rPr lang="en-US" sz="2000" dirty="0"/>
              <a:t> </a:t>
            </a:r>
            <a:r>
              <a:rPr lang="en-US" sz="2000" dirty="0" smtClean="0"/>
              <a:t>        </a:t>
            </a:r>
            <a:r>
              <a:rPr lang="en-US" sz="2000" b="1" dirty="0" smtClean="0"/>
              <a:t>93.37 </a:t>
            </a:r>
            <a:r>
              <a:rPr lang="en-US" sz="2000" dirty="0" smtClean="0"/>
              <a:t>PV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497390" y="4550289"/>
            <a:ext cx="108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86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allAtOnce"/>
      <p:bldP spid="18438" grpId="0" build="allAtOnce"/>
      <p:bldP spid="8" grpId="0" build="allAtOnce" animBg="1"/>
      <p:bldP spid="9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2747" y="272892"/>
            <a:ext cx="5692325" cy="620612"/>
          </a:xfrm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/>
              <a:t>1000 PV with Allergy Collections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894837"/>
            <a:ext cx="7772400" cy="213605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4 events X  5 attending =  20 families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( FB events, in-home, Health Chat conference calls,  </a:t>
            </a:r>
            <a:r>
              <a:rPr lang="en-US" sz="2400" dirty="0" err="1" smtClean="0">
                <a:solidFill>
                  <a:schemeClr val="tx1"/>
                </a:solidFill>
              </a:rPr>
              <a:t>etc</a:t>
            </a:r>
            <a:r>
              <a:rPr lang="en-US" sz="2400" dirty="0" smtClean="0">
                <a:solidFill>
                  <a:schemeClr val="tx1"/>
                </a:solidFill>
              </a:rPr>
              <a:t> )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Or individual appointments,  3-way calls, archived webinars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3000" dirty="0">
                <a:solidFill>
                  <a:schemeClr val="tx1"/>
                </a:solidFill>
              </a:rPr>
              <a:t>20 families X 50 PV collection =   1000 PV </a:t>
            </a:r>
          </a:p>
          <a:p>
            <a:pPr algn="ctr"/>
            <a:endParaRPr lang="en-US" sz="3000" dirty="0" smtClean="0">
              <a:solidFill>
                <a:schemeClr val="tx1"/>
              </a:solidFill>
            </a:endParaRPr>
          </a:p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10 families X 100 PV collection = 1000 PV   </a:t>
            </a:r>
            <a:r>
              <a:rPr lang="en-US" sz="1600" dirty="0" err="1" smtClean="0">
                <a:solidFill>
                  <a:schemeClr val="tx1"/>
                </a:solidFill>
              </a:rPr>
              <a:t>lisa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0920" y="3490041"/>
            <a:ext cx="8638939" cy="138499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There are many deals right now –</a:t>
            </a:r>
          </a:p>
          <a:p>
            <a:pPr algn="ctr"/>
            <a:r>
              <a:rPr lang="en-US" sz="2800" dirty="0" smtClean="0"/>
              <a:t>Including free memberships, free shipping,, </a:t>
            </a:r>
            <a:r>
              <a:rPr lang="en-US" sz="2800" dirty="0" err="1" smtClean="0"/>
              <a:t>etc</a:t>
            </a:r>
            <a:r>
              <a:rPr lang="en-US" sz="2800" dirty="0" smtClean="0"/>
              <a:t> 			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4814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0155" y="90222"/>
            <a:ext cx="5616924" cy="589288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Bradley Hand ITC" pitchFamily="66" charset="0"/>
              </a:rPr>
              <a:t>Chairman’s Retreat </a:t>
            </a:r>
            <a:r>
              <a:rPr lang="en-US" sz="2400" dirty="0" smtClean="0">
                <a:latin typeface="Bradley Hand ITC" pitchFamily="66" charset="0"/>
              </a:rPr>
              <a:t>-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Rachel Tabor 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" t="13283" r="6847"/>
          <a:stretch/>
        </p:blipFill>
        <p:spPr>
          <a:xfrm rot="528044">
            <a:off x="5778561" y="818044"/>
            <a:ext cx="3069718" cy="1652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2397">
            <a:off x="286290" y="768488"/>
            <a:ext cx="2964517" cy="16675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"/>
          <a:stretch/>
        </p:blipFill>
        <p:spPr>
          <a:xfrm>
            <a:off x="2860772" y="2784817"/>
            <a:ext cx="2809442" cy="225308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05">
            <a:off x="6093451" y="2715910"/>
            <a:ext cx="2813405" cy="22672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1"/>
          <a:stretch/>
        </p:blipFill>
        <p:spPr>
          <a:xfrm>
            <a:off x="3544565" y="685800"/>
            <a:ext cx="2083510" cy="20990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2109">
            <a:off x="270980" y="2698354"/>
            <a:ext cx="2266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40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2014_OppPres_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6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altLang="en-US" sz="2400" smtClean="0"/>
              <a:t>How To Open Conversations Regarding  Immune Collections </a:t>
            </a:r>
          </a:p>
        </p:txBody>
      </p:sp>
      <p:sp>
        <p:nvSpPr>
          <p:cNvPr id="19460" name="Content Placeholder 7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9052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400" i="1" dirty="0" smtClean="0"/>
              <a:t>With Spring Allergy season upon us, I wanted to contact my customers to be sure they know about a few products that can help both with preventing allergies ( or colds and flu) .. But also to have ready in case someone in your house comes down with something…may I tell you about them?             </a:t>
            </a:r>
          </a:p>
          <a:p>
            <a:pPr>
              <a:buFont typeface="Arial" charset="0"/>
              <a:buNone/>
            </a:pPr>
            <a:r>
              <a:rPr lang="en-US" altLang="en-US" sz="2400" dirty="0" smtClean="0"/>
              <a:t>sure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Tell me about the allergy ( or cold and flu) season for you and your family … how does it affect everyone?  Anyone with Fall allergies?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Shaklee has 2 collections for the immune system … one for adults and anyone who can swallow tablets and one for children </a:t>
            </a:r>
            <a:r>
              <a:rPr lang="en-US" altLang="en-US" sz="2000" i="1" dirty="0" smtClean="0"/>
              <a:t>.</a:t>
            </a:r>
            <a:r>
              <a:rPr lang="en-US" altLang="en-US" sz="2000" dirty="0" smtClean="0"/>
              <a:t>	</a:t>
            </a:r>
            <a:r>
              <a:rPr lang="en-US" altLang="en-US" sz="2000" dirty="0" err="1" smtClean="0"/>
              <a:t>lisa</a:t>
            </a:r>
            <a:r>
              <a:rPr lang="en-US" altLang="en-US" sz="2000" dirty="0" smtClean="0"/>
              <a:t>	</a:t>
            </a:r>
          </a:p>
          <a:p>
            <a:pPr>
              <a:buFont typeface="Arial" charset="0"/>
              <a:buNone/>
            </a:pPr>
            <a:endParaRPr lang="en-US" altLang="en-US" sz="2000" dirty="0" smtClean="0"/>
          </a:p>
          <a:p>
            <a:pPr>
              <a:buFont typeface="Arial" charset="0"/>
              <a:buNone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59916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2014_OppPres_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457202" y="206376"/>
            <a:ext cx="4441825" cy="639763"/>
          </a:xfrm>
          <a:solidFill>
            <a:schemeClr val="bg1"/>
          </a:solidFill>
        </p:spPr>
        <p:txBody>
          <a:bodyPr/>
          <a:lstStyle/>
          <a:p>
            <a:r>
              <a:rPr lang="en-US" altLang="en-US" sz="2800" smtClean="0"/>
              <a:t>Closing – Immune Discussion</a:t>
            </a: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457200" y="1004972"/>
            <a:ext cx="8229600" cy="390219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400" i="1" dirty="0" smtClean="0"/>
              <a:t>If you have family members who don’t eat 6 vegetables a day… you might want to get a multi to be sure to cover all the nutritional bases..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But then Shaklee has a little package for strengthening the immune system .. And a bigger one ..</a:t>
            </a:r>
          </a:p>
          <a:p>
            <a:pPr>
              <a:buFont typeface="Arial" charset="0"/>
              <a:buNone/>
            </a:pPr>
            <a:r>
              <a:rPr lang="en-US" altLang="en-US" sz="2400" dirty="0" smtClean="0"/>
              <a:t>Here’s the first package ..</a:t>
            </a:r>
          </a:p>
          <a:p>
            <a:pPr>
              <a:buFont typeface="Arial" charset="0"/>
              <a:buNone/>
            </a:pPr>
            <a:r>
              <a:rPr lang="en-US" altLang="en-US" sz="2400" b="1" i="1" dirty="0" err="1" smtClean="0"/>
              <a:t>Optiflora</a:t>
            </a:r>
            <a:r>
              <a:rPr lang="en-US" altLang="en-US" sz="2400" b="1" i="1" dirty="0" smtClean="0"/>
              <a:t> probiotic </a:t>
            </a:r>
            <a:r>
              <a:rPr lang="en-US" altLang="en-US" sz="2400" i="1" dirty="0" smtClean="0"/>
              <a:t>– because 70 % of the immune system is actually in the gut .. Who knew!</a:t>
            </a:r>
          </a:p>
          <a:p>
            <a:pPr>
              <a:buFont typeface="Arial" charset="0"/>
              <a:buNone/>
            </a:pPr>
            <a:r>
              <a:rPr lang="en-US" altLang="en-US" sz="2400" b="1" i="1" dirty="0" smtClean="0"/>
              <a:t>Then Vita C </a:t>
            </a:r>
            <a:r>
              <a:rPr lang="en-US" altLang="en-US" sz="2400" i="1" dirty="0" smtClean="0"/>
              <a:t>– and this is a really good one .. Sustained release .. Slowly releasing the whole Vitamin C Complex over 5 hours . Very good protection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And then the really important one – </a:t>
            </a:r>
            <a:r>
              <a:rPr lang="en-US" altLang="en-US" sz="2400" b="1" i="1" dirty="0" smtClean="0"/>
              <a:t>Called </a:t>
            </a:r>
            <a:r>
              <a:rPr lang="en-US" altLang="en-US" sz="2400" b="1" i="1" dirty="0" err="1" smtClean="0"/>
              <a:t>Nutriferon</a:t>
            </a:r>
            <a:r>
              <a:rPr lang="en-US" altLang="en-US" sz="2400" b="1" i="1" dirty="0" smtClean="0"/>
              <a:t> </a:t>
            </a:r>
            <a:r>
              <a:rPr lang="en-US" altLang="en-US" sz="2400" i="1" dirty="0" smtClean="0"/>
              <a:t>– this is a special formula of 4 herbal extracts that stimulate the body’s own natural production of interferon .. Have you heard o f that .. It is a key component of the immune system ..  Because</a:t>
            </a:r>
            <a:r>
              <a:rPr lang="en-US" altLang="en-US" sz="2400" b="1" i="1" dirty="0" smtClean="0"/>
              <a:t> </a:t>
            </a:r>
            <a:r>
              <a:rPr lang="en-US" altLang="en-US" sz="2400" i="1" dirty="0" smtClean="0"/>
              <a:t>That’s  a good starting place .. How does that sound?  </a:t>
            </a:r>
            <a:r>
              <a:rPr lang="en-US" altLang="en-US" sz="2400" i="1" dirty="0" err="1" smtClean="0"/>
              <a:t>lisa</a:t>
            </a:r>
            <a:r>
              <a:rPr lang="en-US" altLang="en-US" sz="2400" b="1" i="1" dirty="0" smtClean="0"/>
              <a:t>	</a:t>
            </a:r>
            <a:r>
              <a:rPr lang="en-US" altLang="en-US" sz="2400" i="1" dirty="0" smtClean="0"/>
              <a:t>	</a:t>
            </a:r>
            <a:r>
              <a:rPr lang="en-US" altLang="en-US" sz="2400" dirty="0" smtClean="0"/>
              <a:t>	</a:t>
            </a:r>
            <a:r>
              <a:rPr lang="en-US" altLang="en-US" sz="1600" dirty="0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984617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t2.gstatic.com/images?q=tbn:ANd9GcSmrIgnjR5eUrW3JrUF5Hq17i9R3kCR9cOdVz590rcNhvhndY6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00" y="1"/>
            <a:ext cx="4333900" cy="19051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3657600" cy="1162977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Family Immunity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7507"/>
            <a:ext cx="8229600" cy="342599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														</a:t>
            </a:r>
            <a:r>
              <a:rPr lang="en-US" sz="6000" u="sng" dirty="0" smtClean="0"/>
              <a:t>PV</a:t>
            </a:r>
          </a:p>
          <a:p>
            <a:pPr>
              <a:buNone/>
            </a:pPr>
            <a:r>
              <a:rPr lang="en-US" sz="5000" dirty="0" smtClean="0"/>
              <a:t>Vita C				16</a:t>
            </a:r>
          </a:p>
          <a:p>
            <a:pPr>
              <a:buNone/>
            </a:pPr>
            <a:r>
              <a:rPr lang="en-US" sz="5000" dirty="0" smtClean="0"/>
              <a:t>Vita Lea 240				31</a:t>
            </a:r>
          </a:p>
          <a:p>
            <a:pPr>
              <a:buNone/>
            </a:pPr>
            <a:r>
              <a:rPr lang="en-US" sz="5000" dirty="0" err="1" smtClean="0"/>
              <a:t>Optiflora</a:t>
            </a:r>
            <a:r>
              <a:rPr lang="en-US" sz="5000" dirty="0" smtClean="0"/>
              <a:t> Capsules			15</a:t>
            </a:r>
          </a:p>
          <a:p>
            <a:pPr>
              <a:buNone/>
            </a:pPr>
            <a:r>
              <a:rPr lang="en-US" sz="5000" dirty="0" err="1" smtClean="0"/>
              <a:t>Nutriferon</a:t>
            </a:r>
            <a:r>
              <a:rPr lang="en-US" sz="5000" dirty="0" smtClean="0"/>
              <a:t>				30</a:t>
            </a:r>
          </a:p>
          <a:p>
            <a:pPr>
              <a:buNone/>
            </a:pPr>
            <a:r>
              <a:rPr lang="en-US" sz="5000" dirty="0" smtClean="0"/>
              <a:t>Defend &amp; Resist Echinacea  		</a:t>
            </a:r>
            <a:r>
              <a:rPr lang="en-US" sz="5000" u="sng" dirty="0" smtClean="0"/>
              <a:t>13</a:t>
            </a:r>
          </a:p>
          <a:p>
            <a:pPr>
              <a:buNone/>
            </a:pPr>
            <a:r>
              <a:rPr lang="en-US" sz="5000" dirty="0" smtClean="0"/>
              <a:t>				     Total           105   	</a:t>
            </a:r>
            <a:r>
              <a:rPr lang="en-US" sz="6000" dirty="0" smtClean="0"/>
              <a:t>			</a:t>
            </a:r>
            <a:endParaRPr 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7940383" y="4103634"/>
            <a:ext cx="1088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201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ages.shaklee.com/library/vitalizer_men_single_2011.jpg?primaryTab=training&amp;secondaryTab=libr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999" y="3137069"/>
            <a:ext cx="2438401" cy="2006431"/>
          </a:xfrm>
          <a:prstGeom prst="rect">
            <a:avLst/>
          </a:prstGeom>
          <a:noFill/>
        </p:spPr>
      </p:pic>
      <p:pic>
        <p:nvPicPr>
          <p:cNvPr id="59396" name="Picture 4" descr="http://rockinmama.net/wp-content/uploads/2009/03/shakleeclean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466" y="2993229"/>
            <a:ext cx="5410200" cy="2150271"/>
          </a:xfrm>
          <a:prstGeom prst="rect">
            <a:avLst/>
          </a:prstGeom>
          <a:noFill/>
        </p:spPr>
      </p:pic>
      <p:pic>
        <p:nvPicPr>
          <p:cNvPr id="61444" name="Picture 4" descr="http://images.shaklee.com/library/20962_lo_res.jpg?primaryTab=training&amp;secondaryTab=librar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95400" cy="1655862"/>
          </a:xfrm>
          <a:prstGeom prst="rect">
            <a:avLst/>
          </a:prstGeom>
          <a:noFill/>
        </p:spPr>
      </p:pic>
      <p:pic>
        <p:nvPicPr>
          <p:cNvPr id="61446" name="Picture 6" descr="http://images.shaklee.com/products/b20639.jpg?primaryTab=training&amp;secondaryTab=librar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3428999"/>
            <a:ext cx="1905000" cy="1570661"/>
          </a:xfrm>
          <a:prstGeom prst="rect">
            <a:avLst/>
          </a:prstGeom>
          <a:noFill/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371600" y="342900"/>
            <a:ext cx="7353300" cy="6286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Allergy Prevention 50 PV Packages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085850"/>
            <a:ext cx="4750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Nutriferon</a:t>
            </a:r>
            <a:r>
              <a:rPr lang="en-US" sz="2000" dirty="0" smtClean="0"/>
              <a:t>, Alfalfa, Chew Vita-C = 60 PV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1485960"/>
            <a:ext cx="4775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Nutriferon</a:t>
            </a:r>
            <a:r>
              <a:rPr lang="en-US" sz="2000" dirty="0" smtClean="0"/>
              <a:t>, Alfalfa, </a:t>
            </a:r>
            <a:r>
              <a:rPr lang="en-US" sz="2000" dirty="0" err="1" smtClean="0"/>
              <a:t>Optiflora</a:t>
            </a:r>
            <a:r>
              <a:rPr lang="en-US" sz="2000" dirty="0" smtClean="0"/>
              <a:t> =        57 PV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347630" y="2376699"/>
            <a:ext cx="589137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Vitalizer</a:t>
            </a:r>
            <a:r>
              <a:rPr lang="en-US" sz="2400" b="1" dirty="0" smtClean="0"/>
              <a:t> = 50 PV + FREE Membership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1952349"/>
            <a:ext cx="4826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Get Clean Starter Kit =                   50 PV</a:t>
            </a:r>
            <a:endParaRPr lang="en-US" sz="2000" dirty="0"/>
          </a:p>
        </p:txBody>
      </p:sp>
      <p:pic>
        <p:nvPicPr>
          <p:cNvPr id="61448" name="Picture 8" descr="http://images.shaklee.com/canada/highres/nutrition/57110.jpg?primaryTab=training&amp;secondaryTab=librar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1371601"/>
            <a:ext cx="1066800" cy="1877976"/>
          </a:xfrm>
          <a:prstGeom prst="rect">
            <a:avLst/>
          </a:prstGeom>
          <a:noFill/>
        </p:spPr>
      </p:pic>
      <p:sp>
        <p:nvSpPr>
          <p:cNvPr id="59394" name="AutoShape 2" descr="data:image/jpeg;base64,/9j/4AAQSkZJRgABAQAAAQABAAD/2wCEAAkGBhQSERUUEhIVFBQWFxUUFBQXFxQUGBQUFRQVGBQVFRYXGyceFxkjGhQUHy8gIycpLCwsFR4xNTAqNSYrLCkBCQoKDgwOGg8PGi0lHx8sKS8sLCksLDIsLCwsLC0sLCwsKSwsLCosLCwpLCwsKiwsLCwsKSkpKSwsLCwsLCwsLP/AABEIAL8BBwMBIgACEQEDEQH/xAAbAAEAAgMBAQAAAAAAAAAAAAAABAUBAwYCB//EAEMQAAEDAgMEBwUEBwcFAAAAAAEAAhEDIQQSMQUiQVEGE2FxgZGhMlKxwdEjQmLwFBUzcoKi4QdDg5KywvEWJFOU0v/EABoBAQADAQEBAAAAAAAAAAAAAAABAgQDBQb/xAAuEQACAgEEAQAIBgMAAAAAAAAAAQIRAwQSITETFCJBUWGBwfAycZGhsdEFQuH/2gAMAwEAAhEDEQA/APuKIiAIiIAiIgCIiAIiIAiIgCIiAIiIAiIgCIiAIiIAiIgCIiAIiIAiIgCIiAIiIAiIgCIiAIiIAiIgCIiAIiIAiIgCIiAIiIAiIgCIiAIiIAiIgCIiAIiIAiIgCIiAIiIAsF0LKi7RbNM94+KA3de33m+YT9Ib7zfMKtp0+bWn/L6rP6K06WUFqLLrRzHmFjr2+8PMKA7DczA7OK0vwI96B2oKLdtQHQg+K9Kq2ZRAeYvY/EK1UlQiIgCIvL6gGphAekXinWDtDK9oAiIgCIiAIoLtrtAmDy4X7rrI2q33XeQ+qiyaZNRQ/wBaM/F5LI2mzmfIpYpktFobjGH7w+HxW9SQEUV+PAMEHjy4KSCgMoiIAiIgCIiAIiIAtGNG4788Qt614gbru4oCA1jeXqVWV9sBuLGGNJwDmB4qicv3pBEWG7EzqRzUvH7SZQpOq1JyMALi1pcYJA0b2kXXNY3pEalF7mE9fTpvq0urL3U3v6t5okNB3wWlx6t4nM02kBcpS5Ss6xVui72Vi6lXrDUpGkG1C2mDMuYB7RB5+V+xTngaaDiuE6D7YlnW1XARmpwxoZTfUdlfVqcGDL9o4xA3XETddqcQHQWkEG4IIIIOhBFiFMXwTkh45bWTdmsu49gHxVgq7DVAGheamJPNXOdFmozgefxUXDYklwBJutzq4JIB3hqOwkwfQ+SWRRqqYot4lexXDmCTeT6SqjFYlpfkzXHkTxAPEjj/AEMSKJgKm4vROwDgHEcxbwP9VYKjpVYcDyI+hV4rRdlGERFYgIvPWDmFjrm+8PMICEykACIufqtDyORUvMJseKjVRdULmglvas08pMCStgTOAVDZY1VrOED5zcK6c6FR0a8uA5mFcVX3jxSMk+URJEeswfH1UqjUkfFQsQ9MBX3o5/Ef0+ClS5DXBYoiK5zCIiAIiIAiIgCwVlYKA5LpHs6o51JrazqbHENcWPNJ05pO8agaQWktgNLpM3iEo7Lp0nPcwQ6pBqO1zGmIzXETflfVbOk2GzMoOloNPE0HZnAODQ52Qm/a8cQvTqAa5zgTJ4EyGi53RwuSVy227o68JWRHtZVa4MeTTJglhy3GuV7YPeQbzHNYZiiXhos2/AAAAWjhysrBtEFoLjIcN0C0jnPAHsUR9ei12WGh0McNdHv6tpBm+9bxClohuyywr90Kq23tdtIdZ1hijmfVY0t325TIvq5pEwLyRMSrKmzdLRYmYPIlUTcJSewVC3M97XF2a5cCd4Gd3VoAm/bqqzb6RaCTfPRP6KY7rKVF0kzxc7M51zvE9t7L3tDpE0Pq0ad6rTE6aySAey35uIOxaXV16TWgNBIBFrNa12Vu6It8lxO16pGLxJBuK9SO8OKy58k4Y1XYm4xna6LPEbTea2Rr99omIaBAMWdEG4Oh1C7LAY7rKVNxsXNDvS6+aY/bhFFp4GRE3kucSJjQS6BwACm4bpW5tCiwDcZSDagmMx4mRcAfVZcORQtptr4+/wCZ3zzjaTPobaoIkLpQvjGG6UdTWY1ri5hcBUmBmk2gCwIDhprAlfZgvQ0+TemzPlVOjKLEoVqORXuqBQ6r1zm2NqvbUqtbUIhwgDhcD5hVLOlL2kTUkEPbJvBEFp74kLzo66Mp7K9tG96WShvs6jbOONNjSDEvy/yPcPVgXKfrGSyKhE7vDRzHf7nM81E6Q9InPotEh28w2teH/OB4rjq+1SC2BABmb6SHA/yt/wApWTVRlkyXFmvSqHjtn0lm33Bj2ZjLXvDT2SHhx7g5v8yv8PjS+m1xOonlFzu9sezPHLPFfI27YLpJBB+82Ce4GeAJPL2hyXebO2vlw1HMCT1bRIjkL/NW8zhBKbMnicsrUUXjK8GeRB8lf1cUOscJGjfUE/VcJ+vmX1ETI7QYKi9Pto5MaGZwwOo0nEkwDlLx8HeinHmlGLaV9fUt4lKVN12d3iqy8YCp9o3vPwK4HozXr1aVR7KgBcQW5t6QJvN4B10nyXbdHy59NlR4yu3g4c3NLmE9xIJWzDkc3yqOGRRXCdlvhcW97ntOVpbEXzZgeOgi6nMmLxPGNFVYZoZUc+ZzCCNIVqx4IkaLaZmekREICIiAIiIAixKwXjmEBym3ARVMCbNMGYMOPDsgHwVcar3ECIuJu/mJ+a6PGbOc94c0jSImOJ7DzUXEbKfEDL5j4wvi9ZpdR6ROUYNpvil2aotUuSt6a7TrUaTjhqbalVxyMa45QGxBdMi4ERfWPD5eRtY60qJBAaA6q0wGkuaGgVPumSF9lx+zDWpgPgP1nUZgInuPzVF/07UBhtId8iPivc1WbURacIWmlXDtfmcuDT0H2hi6rKjca2m17YLDTJMtvOa5Egxx8OKx+tHZYAIA0Ac6OeneujwWyxTa4E7zxvEcBEANnvN1DxOymiMjiOea/louOqwanLCMv9ldpft7fqSmVuyKjjiaOYn2xG8TwKw7DtNStNCm/wC0qnMRf23C5i6scDgQyqx5fMOB07D2qZRwbWhxl2+97tOLnEqum0mfx1Nc23y/h8yk1bOOx+ApxHVMbF4DWxPGFYYWkOoYOqpkZBq0Hw7lZbR2Q0/3waO2JHm4JRpZaLQ0hzQAA4ce0QYUrS5VLlfwc9rKTCbPZUrNaWsZeS7K37omB5RqvoB2qBO76riRhd8EniPiuuZhGua5xdeSbEGL8Qt+ig4JpovXvMYjHB+kgx3iJUasHCNRP5stmFw8PaDz0U7HC/cP+fkt5Jx3SfBPqgBjGm16hc1r55C+nEz2L57tLBVGOLXBwuZuHa3X1LaLTmOXkJkSqDGtfNyI7Gx6r5/UatLI/V5T9/8Aw9fDhc4KO7hnIYHAGruuzAC4tF7DymStGN6KkmxMxxMfM/ArrqrYA10v3yqyvg2k35zqs/p076RphpIxVWykwPRisPvN7N4/RdHX2TXFFsQYpsmHM1DAHQCZ1HJbsI2IHgrvK7qxlJiBwBvHcuK1kpSamrHgWN3Bnzquau9IdJngeJuexWX9qFEv2oGzH/aUh4moR81bYlrr5jPhHouk2vSnGv3Wu+ypCHAG0FerocnnuK46+pg1mPwVK7u/oc10OoOZgq1TKSWtAYwST1mQGQG3OunFdbsjGO/R8MHOyuqMgNc2HF4mZtb6qqqB7bNDWCb5S5voLLTiTlY50l1WjlxNIaiHBgfm5wW5o8b3XoZMT06Ur++/4POWffHbXzLSpto9Y1rYe0srVC5oc4/Yua1zGxq4nMO8hdhs4/ZNkQY05X0Xz7CbPfXbTLnBmHq0N+k05erqyHB7AdczhmntMyvoOz/2beNtefar4nJ3ZD6JKIi7lQiIgCIiAo8TWLazo0kW4aBBtD8I8/6Lxjx9q7vHwCjN0UFyb+sj7o8ysHaB91vqtdCk0jec4dwBW4Yan7z/ACCihaNZxp91vkfqvH6Yez+Y/FykDDU/x+i9jBMMRm14wbckoWb8NhxllwEm+kQOHiomJt7MeIB+Kn1qllVYmooboI8U8Q8kAEAn8Lfop+IptgcTz5quoG8r1VqqHJImhVquBsbcNFrNd3FxWp79FshRCW4lqjGcrfhGuc4XNrnj6LVCm4IQCeZ+H5K6FT22GvBNwD3LfWqKDisQ1oLnuDWjVziGgd5Ngo2L6Q0KRy1KmVwAkZXmNOIEaKspxirk6BJq4cON9Y7PooGI2M0m+b0+ihO6R1K1c0cCxlQsANau9xFKnmEtYIEvfF4GnmtGJwG0zULnYigacWp0usounnnc1w9OKy5MOPI72WdYZ5w/CyVW2IIs1zu8n0gBV1XYb5/YOP8AiD5uWlzdptc3KaZbfN1lZtSdIjLRbHGZngrOht+pTe1mLoimHnKysxwfTLvdcdWnv+q5+DEu4V8kX9Lye9mMNseNcOR29Yw/71KfhoEQW9ljHjf4qbtLaDMPSfVqEhrBeLkkmGtaOLiSAO9U+A6fYWqL1TSMkZalhI9qHCWkDidF2f8AjY5I3CP6L+iHrHF1KX6s0VNlN5uv3fRXFemHYpzwbFjAJ45RdSMPjG1BNN7Xjm0tdE840Ww1iq4NJ6O/V+/uycufzL1uSBXwM/eCl0NlMmnU++1mSQbEQRccYk+a9muezyXoYs8h6/VbJNy4kZlGK6PD6JmxgW/IsrbB4hoY0FwB7+1Vf6R+EeZWqtiOTQO25UdE1Z0IxDfeHmFsXKYZ01GT7zfiF1alFWqCIikgIiIChxzftHd/yCijRTsY37R3f8goQUFzDsQGRPFef1kOYUPa1LM6i2+84gkcASJKxX2I2Whrn3NzIMNgknTuHitKjClu9pilOe5qK6J42m33gpuz8YHOgHgT+fNUz9i0gW777mILpmxtaI0UrZ9BrKoABBIiZOhcBx7vRVag1xZaMsifrUW+IJVXWBJ/4WzH1iHtY03IcSTeA2PmVW7QDm3FTiBcDjy7ZXLx37Ts8lezonUmOjSb8LrxUnkVW4TaxYxxkGN7eJEjThPZwVZjemgA9m/KbctY+S4ywqOPySdIj0mKlt9p0DmE6AqVC5BvSwvbNMDNMCTYWnhquxzRdTDGoxU4u0zpHJvbXuDWHkVzfSHb+IpYhtKjAa1jXOloOdziTBkaARpGuq69su4/FVu3NjPqgdWWNdEZi3MeyN9vrK5anyeN+PsvVvlnzTa9CvjMVle9xD6kNYSctNsn2Ro3K2TPGOMrp+lGxKlSs57Iyw2JnQNAPDsVzsPo/UpBxqgPeTAdDQYPtCA91ifyVYYjAOJFjFjoSsfjyzwpT7srKELuJzvRPox+h1g4VS5hFQVC4ZcxN2mATGjfLtXV1XzotdOgR90jwK3Npfh9F6MIKPCJXBCfTdPsnyK5v+0HbLaGELCAX1rNaeAaQS/vBgDtPYuvqYgMBcSGgAkkkwALk6r4J016VHF4l9TMC0btNsgwxpt4nXvKTfFDstdudOX4rCUaLQQ6mHGoZk1XtGSiR2QXE9q5mjXgwYgbpN/2VEZnnxfbxVd18nX830U2lTc+GupvJcAJDHSW5g6BbeB58ZW7S6tQShJcGXNh3PciY3ajxBzb4IfY61qhOSY9xoB7IB4BXfRnpljauLpYenXJZnDXl+V+60h9eo5zpNmggXiTA4KowPRrEVCHOYabZdUe5xptc1zrNBY54cCGcwNZU2jjsHgerpllRrqgfOJHVkk5t6XAaSNG2Fp5rfnmtpjUtjpJ38P7PrmI23SaYBLuxon10W7B4xtVge2YMiDYgg3B/PEL5czb76dQNLw+m4TTqQ0OH4XACHc5GqmHpXXw2ZzA1w9pzD7NRvEji13G3JebLEq4LY9c3Kp9fA+lytdbVUvRzplQxgGQ5ah/u3a/wn73xVzVWdquz04SUlaMYb9oz95v+oLrVyeGH2jP3m/6gusRCQREUlQiIgKfFjfd3/IKCArDFt33fngoQCguaMQ1oLHO+7mIA4uMAfMrTiari4OpzABBniSRIjwC97Tr5Aw8JINs3LQSq79ZciZ4bg+q1wjaTMOSaTaN5qVC4O4jT1+pU7Z1B3W5nn7p4jmLd11VjFv5+g+ik4PEOJMkm2mnEcl0cGkclkV82SNo4tzKh3C5pAEi8ESTbx9FzG19oS5pAdAcCf4TOhV3jMWSDuP8C0x3qkxwsVfFji2rOWfM0nTNuDa59KpuWcLayNSNOaottdH3unI4aaEamZJjtvIPYul6O4jKwyTra0rdjarbiZnWxXHJjjOHjkvyLQdtTT5OQ2dsN9Noa4guJJLmiAAGkcRc3JX0/KuZqG3wsuqDVyyxUYxjHpGvTttysj0xdbzPMrU32ipCzms1Z3c1kViteLrFrZEagSdBJiXdgUXDbRL4gNguDdTIGVxnT8PGNVXck6I3JcE79JIWDjT+SoNTaMBxLRAbUcAHCSKRggiN0z3rTW2mGneY4eyDF4cYlsEB0hrg/TSeIhTuQ3RJtfakWInsMH0IVfVfQd7WGonvpUT8WrYxoqDNlsdCYuOYgrVUwIV1TH5EHE08JxwWH/8AXof/ACodR4rNqFks6seyN0QBIgC0arG0cMRzVdsOplxJYfZqNI8W3HoStWFVyjhk5RWPqzVyuNqtGpl1tUoA1B50zWHkouydnUcRUq7PriWVG9dQcPap1WCHlh5lhaY49WtO2q4p4nBzZpxFSmewVG9WfR5UbFMe2pSr0zFSkWkHk5toPYbg9hK0vm0coo5/FYetgKjsPiAXU2HNTeOABs5vNpBMt7+IV9gNpsqtgOa4EfdPs21jUdxWl+Nq4hz2VXCuHndpbrajQ5wDhSMcAZg2OXgrHon0Gbh8TWZiKbKjcgNB9xIzEOLYNiAWzykLNP1ODlk0qnLcuH+xzOd+HrOynKWuD2kacHNcOzQr77TfmE93qJ+a+Q7e6JYjrGBjDUaCGioNTTLhGcagtl0nS6+t4Q2Pf9FwyNOjvpISi3uRJwzd9n7zfiF1K5fDnfb+834hdQuaNcwiIpKBERAaMVQzC2vD6Kubs9/L1CuEQmzltt4T2Gnm7t4A8FVnCBusjwifNdjtDZbK0Z5tpBjVQ2dFaI/8h/xHj4ELRDMoqjLkwuUmzmmsvZWuCwgsQD7N+RMhW42BR9w/56h/3LZS2RSZdjA0xGa5Md5Uyz30RDT12UuKw3Z+fNU9fBWdbURwt3cl11XZrjo5viD9VCq9H6jv7xg/hcfmFRZ5I6S08JdlBsfChrSDHZ+YW7EN5K2odGXsH7UOJvduX4ErXV2FV4Bp/i/ouXpGRdqyfRoVSZTVqctHZ2Hmu1bTp8m+i589HKx40x3ucfQN+am0ujzxrW8h/VR5JT/EqOkccYdM144AVTEAQNO5bQ5bTsC89Y7yELZ+rHDRwPgR9VB0silYgclIOBfyB8fqvBwz/cPoUBEqYZh1Y08TLQZPO4WtuFYIhjQAQ4AACHAQCO2OKluYRq13kVoc4cbd8hKFI1spBoDWgACwAsAOQC8vatkjmFhykFVj6Ermn0ctem7k9vqY+a63FNXO4+ie1dscqOU0fNP7QNpU+sa1r81SnVe6G3ynrPvEaG2mq6wUw81LWJzDueA75qnxvQ6m6tnZkYxlSk59L2dwkEup8DcEFo01V5SGRs8msv2NYPORC2md9KiDszo4w4gVKmlIhzQLS/USeQsfFdd1rTGhIMjsMQY8CU2Zgi2m0OaMx3nX+868eFh4KxpUObQsGSW6RrhwiE2oOattnez46eAXgYJh1Y094BVnsnDBgOVobJkwAFyovuN+Cwm8CeYgK/Cj4ZikKSjdhERCAiIgCIiAIiIAiIgCIiAIiIAiIgCIiAIiIAiIgPDqLTq0HwC1uwNM/cb5Bb0QEGpsWi7WmPMj4FRavRTDu1pDzf8AVXCJYKEdDsONKTZ8T8SqnH9CXmux7Cw0xBLPZ3mexxu2YP8ACNV2iK0ZOPRDV9nN0ujj+PVjun6KZT6Pji7yCuEVS1kBmxmDmpNLCNboFuRCDACyiIAiIgCIiAIiIAiIgCIiAIiIAiIgCIiAIiIAiIgCIiAIiIAiIgCIiAIiIAiIgCIiAIiID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20000" y="10858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 smtClean="0"/>
              <a:t>lisa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89194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41" y="1150716"/>
            <a:ext cx="7543800" cy="30536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5673" y="307476"/>
            <a:ext cx="5703324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3200" dirty="0"/>
              <a:t>The Power of Five Day Resets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0829" y="4319800"/>
            <a:ext cx="806489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Affordable. Simple. Effective. BIG Results.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7009" y="4204383"/>
            <a:ext cx="1451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078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" y="0"/>
            <a:ext cx="3291444" cy="26645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78" y="0"/>
            <a:ext cx="3013023" cy="27544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355" y="2664502"/>
            <a:ext cx="3152076" cy="247899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12379" y="1868916"/>
            <a:ext cx="3196109" cy="150041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What is a reset? </a:t>
            </a:r>
          </a:p>
          <a:p>
            <a:endParaRPr lang="en-US" sz="3000" dirty="0"/>
          </a:p>
          <a:p>
            <a:r>
              <a:rPr lang="en-US" sz="3000" dirty="0"/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21148" y="3307711"/>
            <a:ext cx="2561319" cy="108491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What are the </a:t>
            </a:r>
          </a:p>
          <a:p>
            <a:pPr algn="ctr"/>
            <a:r>
              <a:rPr lang="en-US" sz="3300" dirty="0"/>
              <a:t>benefits?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16" y="3203836"/>
            <a:ext cx="2608433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3300" dirty="0"/>
              <a:t>Who needs it </a:t>
            </a:r>
          </a:p>
          <a:p>
            <a:pPr algn="ctr"/>
            <a:r>
              <a:rPr lang="en-US" sz="3300" dirty="0"/>
              <a:t>&amp; why? </a:t>
            </a:r>
          </a:p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165" y="1"/>
            <a:ext cx="2237759" cy="18759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96203" y="4634035"/>
            <a:ext cx="907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452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92" y="-31935"/>
            <a:ext cx="7288680" cy="522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631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60" y="0"/>
            <a:ext cx="76460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37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50" y="12959"/>
            <a:ext cx="7324211" cy="513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160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8700" y="185695"/>
            <a:ext cx="2451100" cy="449305"/>
          </a:xfrm>
          <a:ln>
            <a:solidFill>
              <a:srgbClr val="008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3" y="501962"/>
            <a:ext cx="3389007" cy="41781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30600" y="857207"/>
            <a:ext cx="5463499" cy="36548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sz="1800" dirty="0"/>
              <a:t>I host one reset/month – </a:t>
            </a:r>
            <a:r>
              <a:rPr lang="en-US" sz="1800" dirty="0" smtClean="0"/>
              <a:t>current </a:t>
            </a:r>
            <a:r>
              <a:rPr lang="en-US" sz="1800" dirty="0"/>
              <a:t>&amp; new </a:t>
            </a:r>
            <a:r>
              <a:rPr lang="en-US" sz="1800" dirty="0" smtClean="0"/>
              <a:t>customers </a:t>
            </a:r>
            <a:endParaRPr lang="en-US" sz="1800" dirty="0"/>
          </a:p>
          <a:p>
            <a:pPr marL="214313" indent="-214313">
              <a:buFont typeface="Arial" charset="0"/>
              <a:buChar char="•"/>
            </a:pPr>
            <a:r>
              <a:rPr lang="en-US" sz="1800" dirty="0" smtClean="0"/>
              <a:t>AMAZING </a:t>
            </a:r>
            <a:r>
              <a:rPr lang="en-US" sz="1800" dirty="0"/>
              <a:t>&amp; quick results 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800" dirty="0"/>
              <a:t>At least 60% of my members start as “</a:t>
            </a:r>
            <a:r>
              <a:rPr lang="en-US" sz="1800" dirty="0" err="1"/>
              <a:t>resetters</a:t>
            </a:r>
            <a:r>
              <a:rPr lang="en-US" sz="1800" dirty="0"/>
              <a:t>”</a:t>
            </a:r>
            <a:r>
              <a:rPr lang="is-IS" sz="1800" dirty="0"/>
              <a:t>… and </a:t>
            </a:r>
            <a:r>
              <a:rPr lang="is-IS" sz="1800" dirty="0" smtClean="0"/>
              <a:t>then </a:t>
            </a:r>
            <a:r>
              <a:rPr lang="is-IS" sz="1800" dirty="0"/>
              <a:t>become ongoing Shaklee members</a:t>
            </a:r>
            <a:endParaRPr lang="en-US" sz="1800" dirty="0"/>
          </a:p>
          <a:p>
            <a:pPr marL="214313" indent="-214313">
              <a:buFont typeface="Arial" charset="0"/>
              <a:buChar char="•"/>
            </a:pPr>
            <a:r>
              <a:rPr lang="en-US" sz="1800" dirty="0" smtClean="0"/>
              <a:t>Many </a:t>
            </a:r>
            <a:r>
              <a:rPr lang="en-US" sz="1800" dirty="0"/>
              <a:t>referrals are from customers who </a:t>
            </a:r>
            <a:r>
              <a:rPr lang="en-US" sz="1800" dirty="0" smtClean="0"/>
              <a:t>have </a:t>
            </a:r>
            <a:r>
              <a:rPr lang="en-US" sz="1800" dirty="0"/>
              <a:t>done a reset &amp; shared with friends/family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800" dirty="0"/>
              <a:t>Two of my first level Directors were “</a:t>
            </a:r>
            <a:r>
              <a:rPr lang="en-US" sz="1800" dirty="0" err="1"/>
              <a:t>resetters</a:t>
            </a:r>
            <a:r>
              <a:rPr lang="en-US" sz="1800" dirty="0"/>
              <a:t>” when I </a:t>
            </a:r>
            <a:r>
              <a:rPr lang="en-US" sz="1800" dirty="0" smtClean="0"/>
              <a:t>asked </a:t>
            </a:r>
            <a:r>
              <a:rPr lang="en-US" sz="1800" dirty="0"/>
              <a:t>them if they would like to earn an income </a:t>
            </a:r>
            <a:r>
              <a:rPr lang="en-US" sz="1800" dirty="0" smtClean="0"/>
              <a:t>from </a:t>
            </a:r>
            <a:r>
              <a:rPr lang="en-US" sz="1800" dirty="0"/>
              <a:t>their referrals.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800" dirty="0"/>
              <a:t>And they built a great deal of their business off resets 	as well as their transformation from the resets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700" dirty="0"/>
              <a:t>And Resets have transformed my </a:t>
            </a:r>
            <a:r>
              <a:rPr lang="en-US" sz="1700" dirty="0" smtClean="0"/>
              <a:t>health     </a:t>
            </a:r>
            <a:r>
              <a:rPr lang="en-US" sz="1700" dirty="0" err="1" smtClean="0"/>
              <a:t>ashley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897963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57150"/>
            <a:ext cx="6512760" cy="6858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latin typeface="Bradley Hand ITC" pitchFamily="66" charset="0"/>
              </a:rPr>
              <a:t>Chairman’s Retreat </a:t>
            </a:r>
            <a:r>
              <a:rPr lang="en-US" dirty="0" smtClean="0">
                <a:latin typeface="Bradley Hand ITC" pitchFamily="66" charset="0"/>
              </a:rPr>
              <a:t>-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Rachel Tabor 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1318" y="914400"/>
            <a:ext cx="6930682" cy="3952339"/>
          </a:xfrm>
        </p:spPr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  <a:latin typeface="Arial Narrow" pitchFamily="34" charset="0"/>
              </a:rPr>
              <a:t>Take </a:t>
            </a:r>
            <a:r>
              <a:rPr lang="en-US" sz="2000" b="1" dirty="0" err="1" smtClean="0">
                <a:solidFill>
                  <a:schemeClr val="tx1"/>
                </a:solidFill>
                <a:latin typeface="Arial Narrow" pitchFamily="34" charset="0"/>
              </a:rPr>
              <a:t>Aways</a:t>
            </a:r>
            <a:r>
              <a:rPr lang="en-US" sz="20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Master Coordinator mentality 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Vision/meaning in life 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Importance of setting goals </a:t>
            </a:r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65" y="2456598"/>
            <a:ext cx="2026786" cy="2563078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2362201" y="2901934"/>
            <a:ext cx="3962400" cy="4009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Calibri"/>
                <a:cs typeface="Calibri"/>
              </a:rPr>
              <a:t>Leaders Eat Last – shift in focus to builder’s dreams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Calibri"/>
                <a:cs typeface="Calibri"/>
              </a:rPr>
              <a:t>True opportunity we are given with Shaklee  </a:t>
            </a:r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2" y="2743200"/>
            <a:ext cx="2163477" cy="21634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5" b="3388"/>
          <a:stretch/>
        </p:blipFill>
        <p:spPr>
          <a:xfrm rot="230703">
            <a:off x="6563715" y="585509"/>
            <a:ext cx="2184813" cy="215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63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673524"/>
            <a:ext cx="8229600" cy="3678892"/>
          </a:xfrm>
        </p:spPr>
        <p:txBody>
          <a:bodyPr/>
          <a:lstStyle/>
          <a:p>
            <a:pPr marL="127000" indent="0">
              <a:buNone/>
            </a:pPr>
            <a:r>
              <a:rPr lang="en-US" dirty="0"/>
              <a:t> </a:t>
            </a:r>
          </a:p>
          <a:p>
            <a:pPr marL="127000" indent="0">
              <a:buNone/>
            </a:pPr>
            <a:r>
              <a:rPr lang="en-US" b="1" dirty="0">
                <a:solidFill>
                  <a:schemeClr val="tx1"/>
                </a:solidFill>
              </a:rPr>
              <a:t>Tammy </a:t>
            </a:r>
            <a:r>
              <a:rPr lang="en-US" dirty="0">
                <a:solidFill>
                  <a:schemeClr val="tx1"/>
                </a:solidFill>
              </a:rPr>
              <a:t>- 12 People, </a:t>
            </a:r>
            <a:r>
              <a:rPr lang="en-US" dirty="0" smtClean="0">
                <a:solidFill>
                  <a:schemeClr val="tx1"/>
                </a:solidFill>
              </a:rPr>
              <a:t> 5 </a:t>
            </a:r>
            <a:r>
              <a:rPr lang="en-US" dirty="0">
                <a:solidFill>
                  <a:schemeClr val="tx1"/>
                </a:solidFill>
              </a:rPr>
              <a:t>new </a:t>
            </a:r>
            <a:r>
              <a:rPr lang="en-US" dirty="0" smtClean="0">
                <a:solidFill>
                  <a:schemeClr val="tx1"/>
                </a:solidFill>
              </a:rPr>
              <a:t>customers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$</a:t>
            </a:r>
            <a:r>
              <a:rPr lang="en-US" dirty="0" smtClean="0">
                <a:solidFill>
                  <a:schemeClr val="tx1"/>
                </a:solidFill>
              </a:rPr>
              <a:t>2800 </a:t>
            </a:r>
            <a:r>
              <a:rPr lang="en-US" dirty="0">
                <a:solidFill>
                  <a:schemeClr val="tx1"/>
                </a:solidFill>
              </a:rPr>
              <a:t>sales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2400PV </a:t>
            </a:r>
            <a:r>
              <a:rPr lang="en-US" dirty="0">
                <a:solidFill>
                  <a:schemeClr val="tx1"/>
                </a:solidFill>
              </a:rPr>
              <a:t>total </a:t>
            </a:r>
          </a:p>
          <a:p>
            <a:r>
              <a:rPr lang="en-US" dirty="0">
                <a:solidFill>
                  <a:schemeClr val="tx1"/>
                </a:solidFill>
              </a:rPr>
              <a:t>5 bought all the extra products, others bought 150PV or a little with other </a:t>
            </a:r>
            <a:r>
              <a:rPr lang="en-US" dirty="0" smtClean="0">
                <a:solidFill>
                  <a:schemeClr val="tx1"/>
                </a:solidFill>
              </a:rPr>
              <a:t>	products purchased.					barb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8278" y="444848"/>
            <a:ext cx="8229600" cy="457351"/>
          </a:xfrm>
        </p:spPr>
        <p:txBody>
          <a:bodyPr/>
          <a:lstStyle/>
          <a:p>
            <a:r>
              <a:rPr lang="en-US" sz="2800" dirty="0" smtClean="0"/>
              <a:t>Reset Results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564484" y="2890063"/>
            <a:ext cx="79833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/>
            <a:r>
              <a:rPr lang="en-US" sz="2000" b="1" dirty="0"/>
              <a:t>Laura</a:t>
            </a:r>
            <a:r>
              <a:rPr lang="en-US" sz="2000" dirty="0"/>
              <a:t>: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	6 </a:t>
            </a:r>
            <a:r>
              <a:rPr lang="en-US" sz="1800" dirty="0">
                <a:solidFill>
                  <a:schemeClr val="tx1"/>
                </a:solidFill>
              </a:rPr>
              <a:t>people attended,  2 referrals , 700 PV 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	I </a:t>
            </a:r>
            <a:r>
              <a:rPr lang="en-US" sz="1800" dirty="0">
                <a:solidFill>
                  <a:schemeClr val="tx1"/>
                </a:solidFill>
              </a:rPr>
              <a:t>have 8 other people interested in doing it, 4 are brand new. </a:t>
            </a:r>
          </a:p>
          <a:p>
            <a:pPr marL="127000"/>
            <a:r>
              <a:rPr lang="en-US" sz="1800" b="1" dirty="0"/>
              <a:t>Francine: </a:t>
            </a:r>
            <a:r>
              <a:rPr lang="en-US" sz="1800" dirty="0"/>
              <a:t> </a:t>
            </a:r>
            <a:r>
              <a:rPr lang="en-US" sz="1800" dirty="0">
                <a:solidFill>
                  <a:schemeClr val="tx1"/>
                </a:solidFill>
              </a:rPr>
              <a:t>9 current members attended. 1 referral. All of the 9 purchased </a:t>
            </a:r>
            <a:r>
              <a:rPr lang="en-US" sz="1800" dirty="0" smtClean="0">
                <a:solidFill>
                  <a:schemeClr val="tx1"/>
                </a:solidFill>
              </a:rPr>
              <a:t>	the </a:t>
            </a:r>
            <a:r>
              <a:rPr lang="en-US" sz="1800" dirty="0">
                <a:solidFill>
                  <a:schemeClr val="tx1"/>
                </a:solidFill>
              </a:rPr>
              <a:t>reset "kit", but some already had some of the products at home </a:t>
            </a:r>
            <a:r>
              <a:rPr lang="en-US" sz="1800" dirty="0" smtClean="0">
                <a:solidFill>
                  <a:schemeClr val="tx1"/>
                </a:solidFill>
              </a:rPr>
              <a:t>	so </a:t>
            </a:r>
            <a:r>
              <a:rPr lang="en-US" sz="1800" dirty="0">
                <a:solidFill>
                  <a:schemeClr val="tx1"/>
                </a:solidFill>
              </a:rPr>
              <a:t>they didn't need to order everything.  Generated 1000 PV</a:t>
            </a:r>
          </a:p>
          <a:p>
            <a:pPr marL="12700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168971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325044"/>
            <a:ext cx="7950855" cy="3818456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Create a 2000 PV Plan for yourself .. And for any business partners </a:t>
            </a:r>
            <a:r>
              <a:rPr lang="en-US" dirty="0" err="1" smtClean="0">
                <a:solidFill>
                  <a:schemeClr val="tx1"/>
                </a:solidFill>
              </a:rPr>
              <a:t>downline</a:t>
            </a:r>
            <a:r>
              <a:rPr lang="en-US" dirty="0" smtClean="0">
                <a:solidFill>
                  <a:schemeClr val="tx1"/>
                </a:solidFill>
              </a:rPr>
              <a:t> from you… ON PAPER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Create your weekly working plan.. ON PAPER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Schedule the activities and begin inviting … INVITE FIRST … PEOPLE CONTACT FIRST .. Then ordering materials, </a:t>
            </a:r>
            <a:r>
              <a:rPr lang="en-US" dirty="0" err="1" smtClean="0">
                <a:solidFill>
                  <a:schemeClr val="tx1"/>
                </a:solidFill>
              </a:rPr>
              <a:t>etc</a:t>
            </a:r>
            <a:r>
              <a:rPr lang="en-US" dirty="0" smtClean="0">
                <a:solidFill>
                  <a:schemeClr val="tx1"/>
                </a:solidFill>
              </a:rPr>
              <a:t> comes after in non-prime time.</a:t>
            </a:r>
          </a:p>
          <a:p>
            <a:pPr>
              <a:buFont typeface="Arial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indent="-342900"/>
            <a:endParaRPr lang="en-US" sz="2400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harper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9451"/>
            <a:ext cx="7950856" cy="73760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Action Steps for Session #7-- Power of the Plan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29931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Shape 3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Shape 364"/>
          <p:cNvSpPr txBox="1">
            <a:spLocks noGrp="1"/>
          </p:cNvSpPr>
          <p:nvPr>
            <p:ph type="title"/>
          </p:nvPr>
        </p:nvSpPr>
        <p:spPr>
          <a:xfrm>
            <a:off x="1219200" y="400050"/>
            <a:ext cx="6629400" cy="2318019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600" b="1" dirty="0" smtClean="0">
                <a:solidFill>
                  <a:schemeClr val="lt1"/>
                </a:solidFill>
              </a:rPr>
              <a:t>Final Week</a:t>
            </a:r>
            <a:r>
              <a:rPr lang="en-US" sz="36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#8 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–</a:t>
            </a:r>
            <a:b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I Know Now That I Wished  I Had Known Then</a:t>
            </a:r>
            <a:endParaRPr lang="en-US" sz="36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Shape 365"/>
          <p:cNvSpPr txBox="1"/>
          <p:nvPr/>
        </p:nvSpPr>
        <p:spPr>
          <a:xfrm>
            <a:off x="7315200" y="2171700"/>
            <a:ext cx="1371599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12" y="899712"/>
            <a:ext cx="4243789" cy="4243789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0" y="168640"/>
            <a:ext cx="4158539" cy="27680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16482" y="3226632"/>
            <a:ext cx="4780796" cy="136191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2100" dirty="0"/>
              <a:t>A Reset Group provides daily </a:t>
            </a:r>
          </a:p>
          <a:p>
            <a:pPr algn="ctr"/>
            <a:r>
              <a:rPr lang="en-US" sz="2100" dirty="0"/>
              <a:t>contact &amp; support </a:t>
            </a:r>
          </a:p>
          <a:p>
            <a:pPr algn="ctr"/>
            <a:r>
              <a:rPr lang="en-US" sz="2100" dirty="0"/>
              <a:t>which promote a healthy relationship &amp; </a:t>
            </a:r>
          </a:p>
          <a:p>
            <a:pPr algn="ctr"/>
            <a:r>
              <a:rPr lang="en-US" sz="2100" dirty="0"/>
              <a:t>customer servicing </a:t>
            </a:r>
            <a:r>
              <a:rPr lang="en-US" sz="2100" dirty="0" smtClean="0"/>
              <a:t>opportunities</a:t>
            </a:r>
            <a:r>
              <a:rPr lang="en-US" sz="2100" dirty="0"/>
              <a:t>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02118" y="168639"/>
            <a:ext cx="3432088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Constant Support </a:t>
            </a:r>
          </a:p>
        </p:txBody>
      </p:sp>
    </p:spTree>
    <p:extLst>
      <p:ext uri="{BB962C8B-B14F-4D97-AF65-F5344CB8AC3E}">
        <p14:creationId xmlns:p14="http://schemas.microsoft.com/office/powerpoint/2010/main" val="39865556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047" y="1028276"/>
            <a:ext cx="3466475" cy="2036996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403" y="3065272"/>
            <a:ext cx="3299597" cy="20782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21" y="0"/>
            <a:ext cx="2268479" cy="30652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97656" y="89941"/>
            <a:ext cx="2467093" cy="108491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3300" dirty="0"/>
              <a:t>A Day in a </a:t>
            </a:r>
          </a:p>
          <a:p>
            <a:pPr algn="ctr"/>
            <a:r>
              <a:rPr lang="en-US" sz="3300" dirty="0"/>
              <a:t>5 Day Reset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046" y="3065269"/>
            <a:ext cx="2377815" cy="207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432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66421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608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4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55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5400"/>
            <a:ext cx="7493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931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44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tx1"/>
                </a:solidFill>
              </a:rPr>
              <a:t>Ashley uses 2 products …</a:t>
            </a:r>
          </a:p>
          <a:p>
            <a:pPr marL="20320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err="1" smtClean="0">
                <a:solidFill>
                  <a:schemeClr val="tx1"/>
                </a:solidFill>
              </a:rPr>
              <a:t>Vitalizer</a:t>
            </a:r>
            <a:r>
              <a:rPr lang="en-US" sz="2000" dirty="0" smtClean="0">
                <a:solidFill>
                  <a:schemeClr val="tx1"/>
                </a:solidFill>
              </a:rPr>
              <a:t>  and Shaklee Life Shake and lots of vegetables</a:t>
            </a:r>
          </a:p>
          <a:p>
            <a:pPr marL="203200" indent="0"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Becky’s reset included Life Shake plus detox products</a:t>
            </a:r>
          </a:p>
          <a:p>
            <a:pPr marL="203200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( Liver DTX, Alfalfa, Herb Lax, Energizing Tea and Stress Relief Complex )</a:t>
            </a:r>
          </a:p>
          <a:p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Be mindful of how healthy or not a new customer may be so as not to detox too quickly.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Products Included in the Reset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63722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1" y="228600"/>
            <a:ext cx="3945042" cy="6858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latin typeface="Bradley Hand ITC" pitchFamily="66" charset="0"/>
              </a:rPr>
              <a:t>Chairman’s Retreat </a:t>
            </a:r>
            <a:r>
              <a:rPr lang="en-US" dirty="0" smtClean="0">
                <a:latin typeface="Bradley Hand ITC" pitchFamily="66" charset="0"/>
              </a:rPr>
              <a:t>-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Rachel Tabor 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405" y="1329189"/>
            <a:ext cx="4953000" cy="3838039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</a:rPr>
              <a:t>Next Steps  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A Day in the Life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Director by GLOBAL! 	Facebook group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Skilling Up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Keep momentum and positive energy going!</a:t>
            </a:r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en-US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sz="2000" dirty="0" smtClean="0"/>
          </a:p>
          <a:p>
            <a:pPr marL="914400" lvl="1" indent="-457200" algn="l">
              <a:buFont typeface="Arial" pitchFamily="34" charset="0"/>
              <a:buChar char="•"/>
            </a:pPr>
            <a:endParaRPr lang="en-US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44" y="460612"/>
            <a:ext cx="3105150" cy="452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2072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2533" y="127375"/>
            <a:ext cx="8771467" cy="477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/>
              <a:t>Reset </a:t>
            </a:r>
            <a:r>
              <a:rPr lang="en-US" dirty="0" smtClean="0"/>
              <a:t> </a:t>
            </a:r>
            <a:r>
              <a:rPr lang="en-US" sz="1800" b="1" dirty="0"/>
              <a:t>Breakfast:</a:t>
            </a:r>
          </a:p>
          <a:p>
            <a:r>
              <a:rPr lang="en-US" sz="1600" dirty="0"/>
              <a:t>Lemon Water or Wake-Up Detox Lemon Tea*</a:t>
            </a:r>
          </a:p>
          <a:p>
            <a:r>
              <a:rPr lang="en-US" sz="1600" dirty="0"/>
              <a:t>Shaklee Life Energizing Shake</a:t>
            </a:r>
          </a:p>
          <a:p>
            <a:r>
              <a:rPr lang="en-US" sz="1600" dirty="0"/>
              <a:t>Supplements: 5-10 Alfalfa, 1 Liver DTX, 1 B-Complex or Stress Relief Complex, any other </a:t>
            </a:r>
            <a:r>
              <a:rPr lang="en-US" sz="1600" dirty="0" smtClean="0"/>
              <a:t>Shaklee supplements </a:t>
            </a:r>
            <a:r>
              <a:rPr lang="en-US" sz="1600" dirty="0"/>
              <a:t>you take</a:t>
            </a:r>
          </a:p>
          <a:p>
            <a:r>
              <a:rPr lang="en-US" sz="1800" b="1" dirty="0"/>
              <a:t> </a:t>
            </a:r>
            <a:r>
              <a:rPr lang="en-US" sz="1800" b="1" dirty="0" smtClean="0"/>
              <a:t>Reset Lunch</a:t>
            </a:r>
            <a:r>
              <a:rPr lang="en-US" sz="1800" b="1" dirty="0"/>
              <a:t>:</a:t>
            </a:r>
          </a:p>
          <a:p>
            <a:r>
              <a:rPr lang="en-US" sz="1600" dirty="0"/>
              <a:t>Shaklee Life Energizing Shake</a:t>
            </a:r>
          </a:p>
          <a:p>
            <a:r>
              <a:rPr lang="en-US" sz="1600" dirty="0"/>
              <a:t>Unlimited Veggies</a:t>
            </a:r>
          </a:p>
          <a:p>
            <a:r>
              <a:rPr lang="en-US" sz="1800" dirty="0"/>
              <a:t> </a:t>
            </a:r>
            <a:r>
              <a:rPr lang="en-US" sz="1800" b="1" dirty="0" smtClean="0"/>
              <a:t>Reset Dinner</a:t>
            </a:r>
            <a:r>
              <a:rPr lang="en-US" sz="1800" b="1" dirty="0"/>
              <a:t>:</a:t>
            </a:r>
          </a:p>
          <a:p>
            <a:r>
              <a:rPr lang="en-US" sz="1800" dirty="0"/>
              <a:t>Shaklee Life Energizing Shake</a:t>
            </a:r>
          </a:p>
          <a:p>
            <a:r>
              <a:rPr lang="en-US" sz="1800" dirty="0"/>
              <a:t>Unlimited Veggies</a:t>
            </a:r>
          </a:p>
          <a:p>
            <a:r>
              <a:rPr lang="en-US" sz="1800" dirty="0"/>
              <a:t>Supplements: 5-10 Alfalfa, 2 Liver DTX, 1-4 Herb-Lax (start with 1-2 at dinner or bedtime)</a:t>
            </a:r>
          </a:p>
          <a:p>
            <a:r>
              <a:rPr lang="en-US" sz="1800" b="1" dirty="0" smtClean="0"/>
              <a:t>Reset</a:t>
            </a:r>
            <a:r>
              <a:rPr lang="en-US" sz="1800" dirty="0" smtClean="0"/>
              <a:t> </a:t>
            </a:r>
            <a:r>
              <a:rPr lang="en-US" sz="1800" b="1" dirty="0"/>
              <a:t>Snacks:</a:t>
            </a:r>
          </a:p>
          <a:p>
            <a:r>
              <a:rPr lang="en-US" sz="1600" dirty="0"/>
              <a:t>Lots of veggies (unlimited), fruit (2-3 servings) and protein (nuts, hummus, string cheese, etc.)</a:t>
            </a:r>
          </a:p>
          <a:p>
            <a:r>
              <a:rPr lang="en-US" sz="1600" dirty="0"/>
              <a:t>Shaklee 180 Snack Bars</a:t>
            </a:r>
          </a:p>
          <a:p>
            <a:r>
              <a:rPr lang="en-US" sz="1600" dirty="0"/>
              <a:t>Shaklee Energizing Tea, black coffee, unsweetened tea and water</a:t>
            </a:r>
          </a:p>
          <a:p>
            <a:r>
              <a:rPr lang="en-US" sz="1600" dirty="0"/>
              <a:t> No: Meat, carbs and sugars not in the above items, alcohol, oils, salt (limit dairy</a:t>
            </a:r>
            <a:r>
              <a:rPr lang="en-US" sz="1600" dirty="0" smtClean="0"/>
              <a:t>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16281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2533" y="176157"/>
            <a:ext cx="839893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2000" dirty="0"/>
              <a:t>Tips</a:t>
            </a:r>
            <a:r>
              <a:rPr lang="en-US" sz="2000" dirty="0" smtClean="0"/>
              <a:t>:</a:t>
            </a:r>
          </a:p>
          <a:p>
            <a:endParaRPr lang="en-US" sz="1000" dirty="0"/>
          </a:p>
          <a:p>
            <a:r>
              <a:rPr lang="en-US" sz="2000" dirty="0"/>
              <a:t>• Substitute a Shaklee 180 Meal Bar for a Life Shake meal once a day </a:t>
            </a:r>
          </a:p>
          <a:p>
            <a:r>
              <a:rPr lang="en-US" sz="2000" dirty="0"/>
              <a:t>• Drink half your weight in ounces of WATER each day!!!</a:t>
            </a:r>
          </a:p>
          <a:p>
            <a:r>
              <a:rPr lang="en-US" sz="2000" dirty="0"/>
              <a:t>• Steam your veggies if it’s hard for you to digest raw, also add EZ-Gest</a:t>
            </a:r>
          </a:p>
          <a:p>
            <a:r>
              <a:rPr lang="en-US" sz="2000" dirty="0"/>
              <a:t>• Lemon juice, lime </a:t>
            </a:r>
            <a:r>
              <a:rPr lang="en-US" sz="2000" dirty="0" smtClean="0"/>
              <a:t>juice with or without olive oil </a:t>
            </a:r>
            <a:r>
              <a:rPr lang="en-US" sz="2000" dirty="0"/>
              <a:t>or pureed avocado is </a:t>
            </a:r>
            <a:r>
              <a:rPr lang="en-US" sz="2000" dirty="0" smtClean="0"/>
              <a:t>	great </a:t>
            </a:r>
            <a:r>
              <a:rPr lang="en-US" sz="2000" dirty="0"/>
              <a:t>salad dressing</a:t>
            </a:r>
          </a:p>
          <a:p>
            <a:r>
              <a:rPr lang="en-US" sz="2000" dirty="0"/>
              <a:t>• </a:t>
            </a:r>
            <a:r>
              <a:rPr lang="en-US" sz="2000" dirty="0" smtClean="0"/>
              <a:t>Options for  </a:t>
            </a:r>
            <a:r>
              <a:rPr lang="en-US" sz="2000" dirty="0"/>
              <a:t>“milk” </a:t>
            </a:r>
            <a:r>
              <a:rPr lang="en-US" sz="2000" dirty="0" smtClean="0"/>
              <a:t>in </a:t>
            </a:r>
            <a:r>
              <a:rPr lang="en-US" sz="2000" dirty="0"/>
              <a:t>shakes (cow’s, soy, almond, coconut)</a:t>
            </a:r>
          </a:p>
          <a:p>
            <a:r>
              <a:rPr lang="en-US" sz="2000" dirty="0"/>
              <a:t>• If </a:t>
            </a:r>
            <a:r>
              <a:rPr lang="en-US" sz="2000" dirty="0" smtClean="0"/>
              <a:t>cravings</a:t>
            </a:r>
            <a:r>
              <a:rPr lang="en-US" sz="2000" dirty="0"/>
              <a:t>, add another B-complex to your </a:t>
            </a:r>
            <a:r>
              <a:rPr lang="en-US" sz="2000" dirty="0" smtClean="0"/>
              <a:t>regimen</a:t>
            </a:r>
            <a:endParaRPr lang="en-US" sz="2000" dirty="0"/>
          </a:p>
          <a:p>
            <a:r>
              <a:rPr lang="en-US" sz="2000" dirty="0"/>
              <a:t>• Want more energy? Have another Shaklee Energizing Tea!</a:t>
            </a:r>
          </a:p>
          <a:p>
            <a:r>
              <a:rPr lang="en-US" sz="2000" dirty="0"/>
              <a:t> * Morning Hydration:</a:t>
            </a:r>
          </a:p>
          <a:p>
            <a:r>
              <a:rPr lang="en-US" sz="2000" dirty="0" smtClean="0"/>
              <a:t>	-- </a:t>
            </a:r>
            <a:r>
              <a:rPr lang="en-US" sz="2000" dirty="0"/>
              <a:t>Lemon Water = squeeze 1/2 lemon into water (drink warm or </a:t>
            </a:r>
            <a:r>
              <a:rPr lang="en-US" sz="2000" dirty="0" smtClean="0"/>
              <a:t>		cold</a:t>
            </a:r>
            <a:r>
              <a:rPr lang="en-US" sz="2000" dirty="0"/>
              <a:t>) </a:t>
            </a:r>
            <a:r>
              <a:rPr lang="en-US" sz="2000" dirty="0" smtClean="0"/>
              <a:t>– </a:t>
            </a:r>
            <a:r>
              <a:rPr lang="en-US" sz="2000" dirty="0"/>
              <a:t>OR </a:t>
            </a:r>
          </a:p>
          <a:p>
            <a:r>
              <a:rPr lang="en-US" sz="2000" dirty="0" smtClean="0"/>
              <a:t>	-- </a:t>
            </a:r>
            <a:r>
              <a:rPr lang="en-US" sz="2000" dirty="0"/>
              <a:t>Wake-Up Detox Lemon Tea = Lemon Water + 1 Shaklee </a:t>
            </a:r>
            <a:r>
              <a:rPr lang="en-US" sz="2000" dirty="0" smtClean="0"/>
              <a:t>		Energizing </a:t>
            </a:r>
            <a:r>
              <a:rPr lang="en-US" sz="2000" dirty="0"/>
              <a:t>Tea stick</a:t>
            </a:r>
          </a:p>
        </p:txBody>
      </p:sp>
    </p:spTree>
    <p:extLst>
      <p:ext uri="{BB962C8B-B14F-4D97-AF65-F5344CB8AC3E}">
        <p14:creationId xmlns:p14="http://schemas.microsoft.com/office/powerpoint/2010/main" val="3609334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382" y="0"/>
            <a:ext cx="50045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2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29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64828" y="252736"/>
            <a:ext cx="4314599" cy="1309500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3000" b="0" dirty="0">
                <a:solidFill>
                  <a:srgbClr val="205867"/>
                </a:solidFill>
              </a:rPr>
              <a:t> </a:t>
            </a:r>
            <a:r>
              <a:rPr lang="en-US" sz="30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8 Weeks To </a:t>
            </a:r>
            <a:r>
              <a:rPr lang="en-US" sz="3000" b="0" i="0" u="none" strike="noStrike" cap="none" dirty="0" smtClean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Director</a:t>
            </a:r>
            <a:r>
              <a:rPr lang="en-US" sz="4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Shaklee Business Training 2016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843056" y="1025805"/>
            <a:ext cx="3961995" cy="1543936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20586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960" dirty="0" smtClean="0">
                <a:solidFill>
                  <a:srgbClr val="205867"/>
                </a:solidFill>
              </a:rPr>
              <a:t>The Power of a Plan</a:t>
            </a:r>
            <a:endParaRPr lang="en-US" sz="2960" dirty="0">
              <a:solidFill>
                <a:srgbClr val="205867"/>
              </a:solidFill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Week # </a:t>
            </a:r>
            <a:r>
              <a:rPr lang="en-US" sz="2400" dirty="0">
                <a:solidFill>
                  <a:srgbClr val="205867"/>
                </a:solidFill>
              </a:rPr>
              <a:t>7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dirty="0" smtClean="0">
                <a:solidFill>
                  <a:srgbClr val="205867"/>
                </a:solidFill>
              </a:rPr>
              <a:t>March 17</a:t>
            </a:r>
            <a:r>
              <a:rPr lang="en-US" sz="2400" b="0" i="0" u="none" strike="noStrike" cap="none" dirty="0" smtClean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2016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6F6E6F"/>
              </a:buClr>
              <a:buSzPct val="25000"/>
              <a:buFont typeface="Arial"/>
              <a:buNone/>
            </a:pPr>
            <a:endParaRPr sz="296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50" y="1896828"/>
            <a:ext cx="4309764" cy="260533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12473" y="4215297"/>
            <a:ext cx="892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5406450" y="2521153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Executive Coordinator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33" name="Shape 1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8057" y="3565950"/>
            <a:ext cx="1395384" cy="1577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72354" y="3653569"/>
            <a:ext cx="1510080" cy="14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1116050"/>
            <a:ext cx="980700" cy="14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9874" y="1048150"/>
            <a:ext cx="98070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72100" y="1059675"/>
            <a:ext cx="980700" cy="146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533442" y="1048142"/>
            <a:ext cx="1119491" cy="147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15715" y="1054057"/>
            <a:ext cx="1101300" cy="142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Shape 140"/>
          <p:cNvSpPr/>
          <p:nvPr/>
        </p:nvSpPr>
        <p:spPr>
          <a:xfrm>
            <a:off x="3484578" y="4046685"/>
            <a:ext cx="2910335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Coordinators      Barb Lagoni &amp; Jo Coogan</a:t>
            </a:r>
          </a:p>
        </p:txBody>
      </p:sp>
      <p:sp>
        <p:nvSpPr>
          <p:cNvPr id="141" name="Shape 141"/>
          <p:cNvSpPr/>
          <p:nvPr/>
        </p:nvSpPr>
        <p:spPr>
          <a:xfrm>
            <a:off x="7180064" y="2589351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42" name="Shape 142"/>
          <p:cNvSpPr/>
          <p:nvPr/>
        </p:nvSpPr>
        <p:spPr>
          <a:xfrm>
            <a:off x="3582941" y="2642619"/>
            <a:ext cx="1823508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43" name="Shape 143"/>
          <p:cNvSpPr/>
          <p:nvPr/>
        </p:nvSpPr>
        <p:spPr>
          <a:xfrm>
            <a:off x="1872353" y="2453241"/>
            <a:ext cx="1612223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Coordinator Lisa Anderson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195376" y="2593791"/>
            <a:ext cx="1676978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</p:spTree>
    <p:extLst>
      <p:ext uri="{BB962C8B-B14F-4D97-AF65-F5344CB8AC3E}">
        <p14:creationId xmlns:p14="http://schemas.microsoft.com/office/powerpoint/2010/main" val="2112771195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16532</TotalTime>
  <Words>2045</Words>
  <Application>Microsoft Macintosh PowerPoint</Application>
  <PresentationFormat>On-screen Show (16:9)</PresentationFormat>
  <Paragraphs>353</Paragraphs>
  <Slides>51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Monday Wellness Webinars </vt:lpstr>
      <vt:lpstr>“How the pay gap hurts women’s financial security.”  Time – March 14th, 2016</vt:lpstr>
      <vt:lpstr>Chairman’s Retreat - Rachel Tabor  </vt:lpstr>
      <vt:lpstr>Chairman’s Retreat - Rachel Tabor  </vt:lpstr>
      <vt:lpstr>Chairman’s Retreat - Rachel Tabor  </vt:lpstr>
      <vt:lpstr>PowerPoint Presentation</vt:lpstr>
      <vt:lpstr>PowerPoint Presentation</vt:lpstr>
      <vt:lpstr> 8 Weeks To Director  Shaklee Business Training 2016</vt:lpstr>
      <vt:lpstr>Our Training Team </vt:lpstr>
      <vt:lpstr>Objectives for Week 7  -- The Power of the Written Plan</vt:lpstr>
      <vt:lpstr>To Reach Director.. And Beyond</vt:lpstr>
      <vt:lpstr>When we are intentional about reaching our goals .. We put it to Paper</vt:lpstr>
      <vt:lpstr>The Process That Leads to The Plan ..</vt:lpstr>
      <vt:lpstr>We Begin by Creating a 2000 PV Plan</vt:lpstr>
      <vt:lpstr>Some of Our Most Effective Activities &amp; Events</vt:lpstr>
      <vt:lpstr>Creating a 2000 PV Plan</vt:lpstr>
      <vt:lpstr>2000 PV Plan continued</vt:lpstr>
      <vt:lpstr>2000 PV Plan Continued</vt:lpstr>
      <vt:lpstr>2000 PV Plan </vt:lpstr>
      <vt:lpstr>Weekly Working Plan and Daily Activity Now we attach names and dates to activities</vt:lpstr>
      <vt:lpstr>Putting It All Together To Create a Plan With Names  &amp; Word Tracks</vt:lpstr>
      <vt:lpstr>PowerPoint Presentation</vt:lpstr>
      <vt:lpstr>PowerPoint Presentation</vt:lpstr>
      <vt:lpstr>Follow up … Servicing … Next Steps </vt:lpstr>
      <vt:lpstr>Confronting Fears and Hesitations</vt:lpstr>
      <vt:lpstr>Fears and Confidence </vt:lpstr>
      <vt:lpstr> Allergy Prevention Program</vt:lpstr>
      <vt:lpstr>Product Collection  –Nutrients to Strengthen Immune System </vt:lpstr>
      <vt:lpstr>1000 PV with Allergy Collections</vt:lpstr>
      <vt:lpstr>How To Open Conversations Regarding  Immune Collections </vt:lpstr>
      <vt:lpstr>Closing – Immune Discussion</vt:lpstr>
      <vt:lpstr>Family Immunity Collection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RESULTS</vt:lpstr>
      <vt:lpstr>Reset Results</vt:lpstr>
      <vt:lpstr>Action Steps for Session #7-- Power of the Plan</vt:lpstr>
      <vt:lpstr>Final Week #8 – What I Know Now That I Wished  I Had Known Then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Products Included in the Reset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Wellness Webinars </dc:title>
  <cp:lastModifiedBy>Barbara Lagoni</cp:lastModifiedBy>
  <cp:revision>126</cp:revision>
  <cp:lastPrinted>2016-03-17T02:37:15Z</cp:lastPrinted>
  <dcterms:modified xsi:type="dcterms:W3CDTF">2016-03-17T15:26:21Z</dcterms:modified>
</cp:coreProperties>
</file>