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47"/>
  </p:notesMasterIdLst>
  <p:handoutMasterIdLst>
    <p:handoutMasterId r:id="rId48"/>
  </p:handoutMasterIdLst>
  <p:sldIdLst>
    <p:sldId id="256" r:id="rId2"/>
    <p:sldId id="353" r:id="rId3"/>
    <p:sldId id="348" r:id="rId4"/>
    <p:sldId id="382" r:id="rId5"/>
    <p:sldId id="259" r:id="rId6"/>
    <p:sldId id="260" r:id="rId7"/>
    <p:sldId id="319" r:id="rId8"/>
    <p:sldId id="345" r:id="rId9"/>
    <p:sldId id="346" r:id="rId10"/>
    <p:sldId id="381" r:id="rId11"/>
    <p:sldId id="347" r:id="rId12"/>
    <p:sldId id="354" r:id="rId13"/>
    <p:sldId id="355" r:id="rId14"/>
    <p:sldId id="342" r:id="rId15"/>
    <p:sldId id="320" r:id="rId16"/>
    <p:sldId id="375" r:id="rId17"/>
    <p:sldId id="376" r:id="rId18"/>
    <p:sldId id="350" r:id="rId19"/>
    <p:sldId id="361" r:id="rId20"/>
    <p:sldId id="321" r:id="rId21"/>
    <p:sldId id="324" r:id="rId22"/>
    <p:sldId id="322" r:id="rId23"/>
    <p:sldId id="325" r:id="rId24"/>
    <p:sldId id="332" r:id="rId25"/>
    <p:sldId id="333" r:id="rId26"/>
    <p:sldId id="334" r:id="rId27"/>
    <p:sldId id="335" r:id="rId28"/>
    <p:sldId id="365" r:id="rId29"/>
    <p:sldId id="360" r:id="rId30"/>
    <p:sldId id="340" r:id="rId31"/>
    <p:sldId id="291" r:id="rId32"/>
    <p:sldId id="358" r:id="rId33"/>
    <p:sldId id="380" r:id="rId34"/>
    <p:sldId id="377" r:id="rId35"/>
    <p:sldId id="378" r:id="rId36"/>
    <p:sldId id="379" r:id="rId37"/>
    <p:sldId id="366" r:id="rId38"/>
    <p:sldId id="367" r:id="rId39"/>
    <p:sldId id="368" r:id="rId40"/>
    <p:sldId id="369" r:id="rId41"/>
    <p:sldId id="370" r:id="rId42"/>
    <p:sldId id="371" r:id="rId43"/>
    <p:sldId id="372" r:id="rId44"/>
    <p:sldId id="356" r:id="rId45"/>
    <p:sldId id="357" r:id="rId46"/>
  </p:sldIdLst>
  <p:sldSz cx="9144000" cy="5143500" type="screen16x9"/>
  <p:notesSz cx="9144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Lagoni"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0" d="100"/>
          <a:sy n="90" d="100"/>
        </p:scale>
        <p:origin x="816" y="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3-09T17:55:07.413" idx="1">
    <p:pos x="5067" y="2656"/>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ABC03BE3-7C85-9249-97EB-CA3C5D784507}" type="datetimeFigureOut">
              <a:rPr lang="en-US" smtClean="0"/>
              <a:t>3/10/2016</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6C4665A1-E1D7-674B-BBD2-B92893A85AE3}" type="slidenum">
              <a:rPr lang="en-US" smtClean="0"/>
              <a:t>‹#›</a:t>
            </a:fld>
            <a:endParaRPr lang="en-US"/>
          </a:p>
        </p:txBody>
      </p:sp>
    </p:spTree>
    <p:extLst>
      <p:ext uri="{BB962C8B-B14F-4D97-AF65-F5344CB8AC3E}">
        <p14:creationId xmlns:p14="http://schemas.microsoft.com/office/powerpoint/2010/main" val="29595902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1" y="0"/>
            <a:ext cx="3962399" cy="3429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5179483" y="0"/>
            <a:ext cx="3962399" cy="3429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1" y="6513910"/>
            <a:ext cx="3962399" cy="3429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5179483" y="6513910"/>
            <a:ext cx="3962399" cy="3429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6096573"/>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97" name="Shape 97"/>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856247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15" name="Shape 115"/>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602817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647765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Shape 403"/>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04" name="Shape 404"/>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403893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69" name="Shape 369"/>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956402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103" name="Shape 103"/>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19558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7"/>
            <a:ext cx="8229600" cy="2734072"/>
          </a:xfrm>
          <a:prstGeom prst="rect">
            <a:avLst/>
          </a:prstGeom>
          <a:noFill/>
          <a:ln>
            <a:noFill/>
          </a:ln>
        </p:spPr>
        <p:txBody>
          <a:bodyPr lIns="91425" tIns="91425" rIns="91425" bIns="91425" anchor="t" anchorCtr="0"/>
          <a:lstStyle>
            <a:lvl1pPr marL="342900" marR="0" lvl="0" indent="-88900" algn="l" rtl="0">
              <a:lnSpc>
                <a:spcPct val="100000"/>
              </a:lnSpc>
              <a:spcBef>
                <a:spcPts val="400"/>
              </a:spcBef>
              <a:spcAft>
                <a:spcPts val="0"/>
              </a:spcAft>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57150" algn="l" rtl="0">
              <a:lnSpc>
                <a:spcPct val="100000"/>
              </a:lnSpc>
              <a:spcBef>
                <a:spcPts val="360"/>
              </a:spcBef>
              <a:spcAft>
                <a:spcPts val="0"/>
              </a:spcAft>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25400" algn="l" rtl="0">
              <a:lnSpc>
                <a:spcPct val="100000"/>
              </a:lnSpc>
              <a:spcBef>
                <a:spcPts val="320"/>
              </a:spcBef>
              <a:spcAft>
                <a:spcPts val="0"/>
              </a:spcAft>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50800" algn="l" rtl="0">
              <a:lnSpc>
                <a:spcPct val="100000"/>
              </a:lnSpc>
              <a:spcBef>
                <a:spcPts val="280"/>
              </a:spcBef>
              <a:spcAft>
                <a:spcPts val="0"/>
              </a:spcAft>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50800" algn="l" rtl="0">
              <a:lnSpc>
                <a:spcPct val="100000"/>
              </a:lnSpc>
              <a:spcBef>
                <a:spcPts val="280"/>
              </a:spcBef>
              <a:spcAft>
                <a:spcPts val="0"/>
              </a:spcAft>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1792288" y="3600450"/>
            <a:ext cx="5486399" cy="425053"/>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8" name="Shape 78"/>
          <p:cNvSpPr>
            <a:spLocks noGrp="1"/>
          </p:cNvSpPr>
          <p:nvPr>
            <p:ph type="pic" idx="2"/>
          </p:nvPr>
        </p:nvSpPr>
        <p:spPr>
          <a:xfrm>
            <a:off x="1792288" y="459581"/>
            <a:ext cx="5486399" cy="3086098"/>
          </a:xfrm>
          <a:prstGeom prst="rect">
            <a:avLst/>
          </a:prstGeom>
          <a:noFill/>
          <a:ln>
            <a:noFill/>
          </a:ln>
        </p:spPr>
        <p:txBody>
          <a:bodyPr lIns="91425" tIns="91425" rIns="91425" bIns="91425" anchor="t" anchorCtr="0"/>
          <a:lstStyle>
            <a:lvl1pPr marL="0" marR="0" lvl="0" indent="0" algn="l" rtl="0">
              <a:lnSpc>
                <a:spcPct val="100000"/>
              </a:lnSpc>
              <a:spcBef>
                <a:spcPts val="640"/>
              </a:spcBef>
              <a:spcAft>
                <a:spcPts val="0"/>
              </a:spcAft>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560"/>
              </a:spcBef>
              <a:spcAft>
                <a:spcPts val="0"/>
              </a:spcAft>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48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body" idx="1"/>
          </p:nvPr>
        </p:nvSpPr>
        <p:spPr>
          <a:xfrm>
            <a:off x="1792288" y="4025503"/>
            <a:ext cx="5486399" cy="603647"/>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85" name="Shape 85"/>
          <p:cNvSpPr txBox="1">
            <a:spLocks noGrp="1"/>
          </p:cNvSpPr>
          <p:nvPr>
            <p:ph type="body" idx="1"/>
          </p:nvPr>
        </p:nvSpPr>
        <p:spPr>
          <a:xfrm rot="5400000">
            <a:off x="2874763" y="-1217413"/>
            <a:ext cx="3394472" cy="8229600"/>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rot="5400000">
            <a:off x="5463776" y="1371599"/>
            <a:ext cx="4388642" cy="20574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91" name="Shape 91"/>
          <p:cNvSpPr txBox="1">
            <a:spLocks noGrp="1"/>
          </p:cNvSpPr>
          <p:nvPr>
            <p:ph type="body" idx="1"/>
          </p:nvPr>
        </p:nvSpPr>
        <p:spPr>
          <a:xfrm rot="5400000">
            <a:off x="1272777" y="-609598"/>
            <a:ext cx="4388642" cy="6019798"/>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9"/>
        <p:cNvGrpSpPr/>
        <p:nvPr/>
      </p:nvGrpSpPr>
      <p:grpSpPr>
        <a:xfrm>
          <a:off x="0" y="0"/>
          <a:ext cx="0" cy="0"/>
          <a:chOff x="0" y="0"/>
          <a:chExt cx="0" cy="0"/>
        </a:xfrm>
      </p:grpSpPr>
      <p:sp>
        <p:nvSpPr>
          <p:cNvPr id="20" name="Shape 20"/>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3_Section Header">
    <p:spTree>
      <p:nvGrpSpPr>
        <p:cNvPr id="1" name="Shape 23"/>
        <p:cNvGrpSpPr/>
        <p:nvPr/>
      </p:nvGrpSpPr>
      <p:grpSpPr>
        <a:xfrm>
          <a:off x="0" y="0"/>
          <a:ext cx="0" cy="0"/>
          <a:chOff x="0" y="0"/>
          <a:chExt cx="0" cy="0"/>
        </a:xfrm>
      </p:grpSpPr>
      <p:pic>
        <p:nvPicPr>
          <p:cNvPr id="24" name="Shape 24"/>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25" name="Shape 25"/>
          <p:cNvSpPr txBox="1">
            <a:spLocks noGrp="1"/>
          </p:cNvSpPr>
          <p:nvPr>
            <p:ph type="title"/>
          </p:nvPr>
        </p:nvSpPr>
        <p:spPr>
          <a:xfrm>
            <a:off x="722312" y="1849213"/>
            <a:ext cx="4455168" cy="102155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537E2F"/>
              </a:buClr>
              <a:buFont typeface="Calibri"/>
              <a:buNone/>
              <a:defRPr sz="3200" b="1" i="0" u="none" strike="noStrike" cap="none">
                <a:solidFill>
                  <a:srgbClr val="537E2F"/>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26" name="Shape 26"/>
          <p:cNvSpPr txBox="1">
            <a:spLocks noGrp="1"/>
          </p:cNvSpPr>
          <p:nvPr>
            <p:ph type="body" idx="1"/>
          </p:nvPr>
        </p:nvSpPr>
        <p:spPr>
          <a:xfrm>
            <a:off x="722312" y="2870768"/>
            <a:ext cx="7772400" cy="112514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6F6E6F"/>
              </a:buClr>
              <a:buFont typeface="Arial"/>
              <a:buNone/>
              <a:defRPr sz="2000" b="0" i="0" u="none" strike="noStrike" cap="none">
                <a:solidFill>
                  <a:srgbClr val="6F6E6F"/>
                </a:solidFill>
                <a:latin typeface="Calibri"/>
                <a:ea typeface="Calibri"/>
                <a:cs typeface="Calibri"/>
                <a:sym typeface="Calibri"/>
              </a:defRPr>
            </a:lvl1pPr>
            <a:lvl2pPr marL="457200" marR="0" lvl="1" indent="0" algn="l" rtl="0">
              <a:lnSpc>
                <a:spcPct val="100000"/>
              </a:lnSpc>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lnSpc>
                <a:spcPct val="100000"/>
              </a:lnSpc>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7" name="Shape 27"/>
          <p:cNvSpPr>
            <a:spLocks noGrp="1"/>
          </p:cNvSpPr>
          <p:nvPr>
            <p:ph type="pic" idx="2"/>
          </p:nvPr>
        </p:nvSpPr>
        <p:spPr>
          <a:xfrm>
            <a:off x="5301092" y="1589719"/>
            <a:ext cx="2779711" cy="2781300"/>
          </a:xfrm>
          <a:prstGeom prst="ellipse">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0" name="Shape 30"/>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722312" y="3305176"/>
            <a:ext cx="7772400" cy="102155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44" name="Shape 44"/>
          <p:cNvSpPr txBox="1">
            <a:spLocks noGrp="1"/>
          </p:cNvSpPr>
          <p:nvPr>
            <p:ph type="body" idx="1"/>
          </p:nvPr>
        </p:nvSpPr>
        <p:spPr>
          <a:xfrm>
            <a:off x="722312" y="2180033"/>
            <a:ext cx="7772400" cy="112514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lnSpc>
                <a:spcPct val="100000"/>
              </a:lnSpc>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45" name="Shape 45"/>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50" name="Shape 50"/>
          <p:cNvSpPr txBox="1">
            <a:spLocks noGrp="1"/>
          </p:cNvSpPr>
          <p:nvPr>
            <p:ph type="body" idx="1"/>
          </p:nvPr>
        </p:nvSpPr>
        <p:spPr>
          <a:xfrm>
            <a:off x="457200" y="1200150"/>
            <a:ext cx="4038598" cy="3394472"/>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body" idx="2"/>
          </p:nvPr>
        </p:nvSpPr>
        <p:spPr>
          <a:xfrm>
            <a:off x="4648200" y="1200150"/>
            <a:ext cx="4038598" cy="3394472"/>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57" name="Shape 57"/>
          <p:cNvSpPr txBox="1">
            <a:spLocks noGrp="1"/>
          </p:cNvSpPr>
          <p:nvPr>
            <p:ph type="body" idx="1"/>
          </p:nvPr>
        </p:nvSpPr>
        <p:spPr>
          <a:xfrm>
            <a:off x="457200" y="1151333"/>
            <a:ext cx="4040187" cy="479820"/>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body" idx="2"/>
          </p:nvPr>
        </p:nvSpPr>
        <p:spPr>
          <a:xfrm>
            <a:off x="457200" y="1631154"/>
            <a:ext cx="4040187" cy="2963464"/>
          </a:xfrm>
          <a:prstGeom prst="rect">
            <a:avLst/>
          </a:prstGeom>
          <a:noFill/>
          <a:ln>
            <a:noFill/>
          </a:ln>
        </p:spPr>
        <p:txBody>
          <a:bodyPr lIns="91425" tIns="91425" rIns="91425" bIns="91425" anchor="t" anchorCtr="0"/>
          <a:lstStyle>
            <a:lvl1pPr marL="342900" marR="0" lvl="0" indent="-381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3175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3"/>
          </p:nvPr>
        </p:nvSpPr>
        <p:spPr>
          <a:xfrm>
            <a:off x="4645026" y="1151333"/>
            <a:ext cx="4041773" cy="479820"/>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4"/>
          </p:nvPr>
        </p:nvSpPr>
        <p:spPr>
          <a:xfrm>
            <a:off x="4645026" y="1631154"/>
            <a:ext cx="4041773" cy="2963464"/>
          </a:xfrm>
          <a:prstGeom prst="rect">
            <a:avLst/>
          </a:prstGeom>
          <a:noFill/>
          <a:ln>
            <a:noFill/>
          </a:ln>
        </p:spPr>
        <p:txBody>
          <a:bodyPr lIns="91425" tIns="91425" rIns="91425" bIns="91425" anchor="t" anchorCtr="0"/>
          <a:lstStyle>
            <a:lvl1pPr marL="342900" marR="0" lvl="0" indent="-381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3175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66" name="Shape 66"/>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457200" y="204785"/>
            <a:ext cx="3008313" cy="871538"/>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1" name="Shape 71"/>
          <p:cNvSpPr txBox="1">
            <a:spLocks noGrp="1"/>
          </p:cNvSpPr>
          <p:nvPr>
            <p:ph type="body" idx="1"/>
          </p:nvPr>
        </p:nvSpPr>
        <p:spPr>
          <a:xfrm>
            <a:off x="3575050" y="204788"/>
            <a:ext cx="5111750" cy="4389834"/>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body" idx="2"/>
          </p:nvPr>
        </p:nvSpPr>
        <p:spPr>
          <a:xfrm>
            <a:off x="457200" y="1076325"/>
            <a:ext cx="3008313" cy="3518296"/>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1" name="Shape 11"/>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forbes.com/sites/robertlaura/2014/08/29/would-you-join-a-multi-level-marketing-company-for-retirement-income/#455aa493769a"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hyperlink" Target="http://www.BetterFutureStartsToday.com____" TargetMode="Externa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hyperlink" Target="http://www.myshaklee.com/" TargetMode="Externa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hyperlink" Target="http://member.myshaklee.com/us/en/article/Save_with_Popular_AutoShip_Offers!-a4b1740e80677ae8ce7225952654ef89" TargetMode="Externa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www.betterhealthin31days.com/____your" TargetMode="External"/><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jpg"/><Relationship Id="rId9" Type="http://schemas.openxmlformats.org/officeDocument/2006/relationships/image" Target="../media/image11.jpg"/></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15693" y="624874"/>
            <a:ext cx="8071108" cy="4518624"/>
          </a:xfrm>
          <a:prstGeom prst="rect">
            <a:avLst/>
          </a:prstGeom>
          <a:noFill/>
          <a:ln>
            <a:noFill/>
          </a:ln>
        </p:spPr>
        <p:txBody>
          <a:bodyPr lIns="91425" tIns="45700" rIns="91425" bIns="45700" anchor="t" anchorCtr="0">
            <a:noAutofit/>
          </a:bodyPr>
          <a:lstStyle/>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Feb 29 – A Walk Through the Product Guide</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March 7 –Becky and Greg Choate Story and Review of Benefits of Shaklee  Business</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March 14 -- Nutritional  Support for Cancer Patients </a:t>
            </a:r>
            <a:r>
              <a:rPr lang="en-US" sz="1800" b="0" i="0" u="none" strike="noStrike" cap="none" dirty="0" err="1">
                <a:solidFill>
                  <a:schemeClr val="tx1"/>
                </a:solidFill>
                <a:latin typeface="Calibri"/>
                <a:ea typeface="Calibri"/>
                <a:cs typeface="Calibri"/>
                <a:sym typeface="Calibri"/>
              </a:rPr>
              <a:t>Dr</a:t>
            </a:r>
            <a:r>
              <a:rPr lang="en-US" sz="1800" b="0" i="0" u="none" strike="noStrike" cap="none" dirty="0">
                <a:solidFill>
                  <a:schemeClr val="tx1"/>
                </a:solidFill>
                <a:latin typeface="Calibri"/>
                <a:ea typeface="Calibri"/>
                <a:cs typeface="Calibri"/>
                <a:sym typeface="Calibri"/>
              </a:rPr>
              <a:t> Steve Chaney</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March 21 -- Lyme Disease  -- Martha </a:t>
            </a:r>
            <a:r>
              <a:rPr lang="en-US" sz="1800" b="0" i="0" u="none" strike="noStrike" cap="none" dirty="0" err="1">
                <a:solidFill>
                  <a:schemeClr val="tx1"/>
                </a:solidFill>
                <a:latin typeface="Calibri"/>
                <a:ea typeface="Calibri"/>
                <a:cs typeface="Calibri"/>
                <a:sym typeface="Calibri"/>
              </a:rPr>
              <a:t>Willmore</a:t>
            </a:r>
            <a:endParaRPr lang="en-US"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March 28 --  Sneak Peak Into the </a:t>
            </a:r>
            <a:r>
              <a:rPr lang="en-US" sz="1800" dirty="0" err="1">
                <a:solidFill>
                  <a:schemeClr val="tx1"/>
                </a:solidFill>
              </a:rPr>
              <a:t>L</a:t>
            </a:r>
            <a:r>
              <a:rPr lang="en-US" sz="1800" b="0" i="0" u="none" strike="noStrike" cap="none" dirty="0" err="1">
                <a:solidFill>
                  <a:schemeClr val="tx1"/>
                </a:solidFill>
                <a:latin typeface="Calibri"/>
                <a:ea typeface="Calibri"/>
                <a:cs typeface="Calibri"/>
                <a:sym typeface="Calibri"/>
              </a:rPr>
              <a:t>Ife</a:t>
            </a:r>
            <a:r>
              <a:rPr lang="en-US" sz="1800" b="0" i="0" u="none" strike="noStrike" cap="none" dirty="0">
                <a:solidFill>
                  <a:schemeClr val="tx1"/>
                </a:solidFill>
                <a:latin typeface="Calibri"/>
                <a:ea typeface="Calibri"/>
                <a:cs typeface="Calibri"/>
                <a:sym typeface="Calibri"/>
              </a:rPr>
              <a:t> of a Shaklee Business Leader – 			Ashley McDonald  and Katie Odom</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April 4 -- Presidential Master Coordinator Gary Burke presenting benefits of a Shaklee business</a:t>
            </a:r>
          </a:p>
          <a:p>
            <a:pPr marL="0" marR="0" lvl="0" indent="0" algn="l" rtl="0">
              <a:lnSpc>
                <a:spcPct val="100000"/>
              </a:lnSpc>
              <a:spcBef>
                <a:spcPts val="40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April 11 – </a:t>
            </a:r>
            <a:r>
              <a:rPr lang="en-US" dirty="0">
                <a:solidFill>
                  <a:schemeClr val="tx1"/>
                </a:solidFill>
              </a:rPr>
              <a:t>NO WEBINAR -- Shaklee LOS CABOS DREAM TRIP </a:t>
            </a:r>
            <a:endParaRPr lang="en-US" sz="2000" b="0" i="0" u="none" strike="noStrike" cap="none" dirty="0">
              <a:solidFill>
                <a:schemeClr val="tx1"/>
              </a:solidFill>
              <a:latin typeface="Calibri"/>
              <a:ea typeface="Calibri"/>
              <a:cs typeface="Calibri"/>
              <a:sym typeface="Calibri"/>
            </a:endParaRPr>
          </a:p>
          <a:p>
            <a:pPr marL="0" marR="0" lvl="0" indent="0" algn="l" rtl="0">
              <a:lnSpc>
                <a:spcPct val="100000"/>
              </a:lnSpc>
              <a:spcBef>
                <a:spcPts val="40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April 18 – Hormonal Imbalance – PCOS, Endometriosis</a:t>
            </a:r>
          </a:p>
          <a:p>
            <a:pPr marL="0" marR="0" lvl="0" indent="0" algn="l" rtl="0">
              <a:lnSpc>
                <a:spcPct val="100000"/>
              </a:lnSpc>
              <a:spcBef>
                <a:spcPts val="400"/>
              </a:spcBef>
              <a:spcAft>
                <a:spcPts val="0"/>
              </a:spcAft>
              <a:buClr>
                <a:srgbClr val="6F6E6F"/>
              </a:buClr>
              <a:buSzPct val="25000"/>
              <a:buFont typeface="Arial"/>
              <a:buNone/>
            </a:pPr>
            <a:r>
              <a:rPr lang="en-US" dirty="0">
                <a:solidFill>
                  <a:schemeClr val="tx1"/>
                </a:solidFill>
              </a:rPr>
              <a:t>April 25 – Sneak Peak Into the Life of a Shaklee Business Leader</a:t>
            </a:r>
          </a:p>
          <a:p>
            <a:pPr marL="0" marR="0" lvl="0" indent="0" algn="l" rtl="0">
              <a:lnSpc>
                <a:spcPct val="100000"/>
              </a:lnSpc>
              <a:spcBef>
                <a:spcPts val="40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May 2 – Sarah Hein’s Shaklee Story</a:t>
            </a:r>
          </a:p>
          <a:p>
            <a:pPr marL="0" marR="0" lvl="0" indent="0" algn="l" rtl="0">
              <a:lnSpc>
                <a:spcPct val="100000"/>
              </a:lnSpc>
              <a:spcBef>
                <a:spcPts val="400"/>
              </a:spcBef>
              <a:spcAft>
                <a:spcPts val="0"/>
              </a:spcAft>
              <a:buClr>
                <a:srgbClr val="6F6E6F"/>
              </a:buClr>
              <a:buSzPct val="25000"/>
              <a:buFont typeface="Arial"/>
              <a:buNone/>
            </a:pPr>
            <a:r>
              <a:rPr lang="en-US" dirty="0">
                <a:solidFill>
                  <a:schemeClr val="tx1"/>
                </a:solidFill>
              </a:rPr>
              <a:t>May 9 – Thyroid Health – Martha </a:t>
            </a:r>
            <a:r>
              <a:rPr lang="en-US" dirty="0" err="1">
                <a:solidFill>
                  <a:schemeClr val="tx1"/>
                </a:solidFill>
              </a:rPr>
              <a:t>Willmore</a:t>
            </a:r>
            <a:r>
              <a:rPr lang="en-US" dirty="0">
                <a:solidFill>
                  <a:schemeClr val="tx1"/>
                </a:solidFill>
              </a:rPr>
              <a:t>, nutritionist</a:t>
            </a:r>
            <a:endParaRPr lang="en-US" sz="2000" b="0" i="0" u="none" strike="noStrike" cap="none" dirty="0">
              <a:solidFill>
                <a:schemeClr val="tx1"/>
              </a:solidFill>
              <a:latin typeface="Calibri"/>
              <a:ea typeface="Calibri"/>
              <a:cs typeface="Calibri"/>
              <a:sym typeface="Calibri"/>
            </a:endParaRPr>
          </a:p>
        </p:txBody>
      </p:sp>
      <p:sp>
        <p:nvSpPr>
          <p:cNvPr id="100" name="Shape 100"/>
          <p:cNvSpPr txBox="1">
            <a:spLocks noGrp="1"/>
          </p:cNvSpPr>
          <p:nvPr>
            <p:ph type="title"/>
          </p:nvPr>
        </p:nvSpPr>
        <p:spPr>
          <a:xfrm>
            <a:off x="457200" y="142690"/>
            <a:ext cx="8229600" cy="48219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240" b="0" i="0" u="none" strike="noStrike" cap="none">
                <a:solidFill>
                  <a:schemeClr val="dk1"/>
                </a:solidFill>
                <a:latin typeface="Calibri"/>
                <a:ea typeface="Calibri"/>
                <a:cs typeface="Calibri"/>
                <a:sym typeface="Calibri"/>
              </a:rPr>
              <a:t>Monday Wellness Webinars </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812403"/>
            <a:ext cx="5300133" cy="4081330"/>
          </a:xfrm>
          <a:ln>
            <a:solidFill>
              <a:schemeClr val="accent5">
                <a:lumMod val="75000"/>
              </a:schemeClr>
            </a:solidFill>
          </a:ln>
        </p:spPr>
        <p:txBody>
          <a:bodyPr/>
          <a:lstStyle/>
          <a:p>
            <a:r>
              <a:rPr lang="en-US" dirty="0"/>
              <a:t>Honor technology, but keep people at the center.</a:t>
            </a:r>
            <a:br>
              <a:rPr lang="en-US" dirty="0"/>
            </a:br>
            <a:br>
              <a:rPr lang="en-US" dirty="0"/>
            </a:br>
            <a:r>
              <a:rPr lang="en-US" sz="2800" dirty="0"/>
              <a:t>Roger Barnett</a:t>
            </a:r>
          </a:p>
        </p:txBody>
      </p:sp>
      <p:sp>
        <p:nvSpPr>
          <p:cNvPr id="4" name="TextBox 3"/>
          <p:cNvSpPr txBox="1"/>
          <p:nvPr/>
        </p:nvSpPr>
        <p:spPr>
          <a:xfrm>
            <a:off x="7806267" y="3979334"/>
            <a:ext cx="1049866" cy="307777"/>
          </a:xfrm>
          <a:prstGeom prst="rect">
            <a:avLst/>
          </a:prstGeom>
          <a:noFill/>
        </p:spPr>
        <p:txBody>
          <a:bodyPr wrap="square" rtlCol="0">
            <a:spAutoFit/>
          </a:bodyPr>
          <a:lstStyle/>
          <a:p>
            <a:r>
              <a:rPr lang="en-US" dirty="0" err="1"/>
              <a:t>lisa</a:t>
            </a:r>
            <a:endParaRPr lang="en-US" dirty="0"/>
          </a:p>
        </p:txBody>
      </p:sp>
    </p:spTree>
    <p:extLst>
      <p:ext uri="{BB962C8B-B14F-4D97-AF65-F5344CB8AC3E}">
        <p14:creationId xmlns:p14="http://schemas.microsoft.com/office/powerpoint/2010/main" val="3543145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474133"/>
            <a:ext cx="8229600" cy="3234267"/>
          </a:xfrm>
        </p:spPr>
        <p:txBody>
          <a:bodyPr/>
          <a:lstStyle/>
          <a:p>
            <a:pPr indent="0" algn="ctr">
              <a:buNone/>
            </a:pPr>
            <a:r>
              <a:rPr lang="en-US" sz="3200" dirty="0">
                <a:solidFill>
                  <a:schemeClr val="tx1"/>
                </a:solidFill>
              </a:rPr>
              <a:t>In our business ..  </a:t>
            </a:r>
          </a:p>
          <a:p>
            <a:pPr indent="0" algn="ctr">
              <a:buNone/>
            </a:pPr>
            <a:r>
              <a:rPr lang="en-US" sz="3200" dirty="0">
                <a:solidFill>
                  <a:schemeClr val="tx1"/>
                </a:solidFill>
              </a:rPr>
              <a:t>Success is ALL about </a:t>
            </a:r>
          </a:p>
          <a:p>
            <a:pPr indent="0" algn="ctr">
              <a:buNone/>
            </a:pPr>
            <a:r>
              <a:rPr lang="en-US" sz="3200" dirty="0">
                <a:solidFill>
                  <a:schemeClr val="tx1"/>
                </a:solidFill>
              </a:rPr>
              <a:t>customer relationship  and 			customer friendships</a:t>
            </a:r>
          </a:p>
          <a:p>
            <a:pPr indent="0" algn="ctr">
              <a:buNone/>
            </a:pPr>
            <a:r>
              <a:rPr lang="en-US" sz="3200" dirty="0">
                <a:solidFill>
                  <a:schemeClr val="tx1"/>
                </a:solidFill>
              </a:rPr>
              <a:t>That’s what leads to orders, referrals, and business partners       </a:t>
            </a:r>
            <a:r>
              <a:rPr lang="en-US" sz="1600" dirty="0" err="1">
                <a:solidFill>
                  <a:schemeClr val="tx1"/>
                </a:solidFill>
              </a:rPr>
              <a:t>lisa</a:t>
            </a:r>
            <a:endParaRPr lang="en-US" sz="3200" dirty="0">
              <a:solidFill>
                <a:schemeClr val="tx1"/>
              </a:solidFill>
            </a:endParaRPr>
          </a:p>
        </p:txBody>
      </p:sp>
      <p:sp>
        <p:nvSpPr>
          <p:cNvPr id="5" name="Rectangle 4"/>
          <p:cNvSpPr/>
          <p:nvPr/>
        </p:nvSpPr>
        <p:spPr>
          <a:xfrm>
            <a:off x="1354667" y="3855965"/>
            <a:ext cx="6570134" cy="954107"/>
          </a:xfrm>
          <a:prstGeom prst="rect">
            <a:avLst/>
          </a:prstGeom>
          <a:ln>
            <a:solidFill>
              <a:schemeClr val="accent5">
                <a:lumMod val="60000"/>
                <a:lumOff val="40000"/>
              </a:schemeClr>
            </a:solidFill>
          </a:ln>
        </p:spPr>
        <p:txBody>
          <a:bodyPr wrap="square">
            <a:spAutoFit/>
          </a:bodyPr>
          <a:lstStyle/>
          <a:p>
            <a:pPr algn="ctr"/>
            <a:r>
              <a:rPr lang="en-US" sz="2800" dirty="0"/>
              <a:t>People do business with people 	   they know …And like…And trust.</a:t>
            </a:r>
          </a:p>
        </p:txBody>
      </p:sp>
    </p:spTree>
    <p:extLst>
      <p:ext uri="{BB962C8B-B14F-4D97-AF65-F5344CB8AC3E}">
        <p14:creationId xmlns:p14="http://schemas.microsoft.com/office/powerpoint/2010/main" val="242923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1337"/>
            <a:ext cx="8229600" cy="857250"/>
          </a:xfrm>
        </p:spPr>
        <p:txBody>
          <a:bodyPr/>
          <a:lstStyle/>
          <a:p>
            <a:r>
              <a:rPr lang="en-US" sz="2800" dirty="0"/>
              <a:t>Customer Service Tips from Mary </a:t>
            </a:r>
            <a:r>
              <a:rPr lang="en-US" sz="2800" dirty="0" err="1"/>
              <a:t>Oosterhouse</a:t>
            </a:r>
            <a:endParaRPr lang="en-US" sz="2800" dirty="0"/>
          </a:p>
        </p:txBody>
      </p:sp>
      <p:sp>
        <p:nvSpPr>
          <p:cNvPr id="3" name="Text Placeholder 2"/>
          <p:cNvSpPr>
            <a:spLocks noGrp="1"/>
          </p:cNvSpPr>
          <p:nvPr>
            <p:ph type="body" idx="1"/>
          </p:nvPr>
        </p:nvSpPr>
        <p:spPr>
          <a:xfrm>
            <a:off x="457200" y="1178587"/>
            <a:ext cx="8229600" cy="3782880"/>
          </a:xfrm>
        </p:spPr>
        <p:txBody>
          <a:bodyPr/>
          <a:lstStyle/>
          <a:p>
            <a:pPr marL="711200" indent="-457200">
              <a:buAutoNum type="arabicPeriod"/>
            </a:pPr>
            <a:r>
              <a:rPr lang="en-US" dirty="0">
                <a:solidFill>
                  <a:schemeClr val="tx1"/>
                </a:solidFill>
              </a:rPr>
              <a:t>First impressions should be special  </a:t>
            </a:r>
            <a:r>
              <a:rPr lang="en-US" dirty="0"/>
              <a:t>					</a:t>
            </a:r>
            <a:r>
              <a:rPr lang="en-US" dirty="0">
                <a:solidFill>
                  <a:schemeClr val="tx1"/>
                </a:solidFill>
              </a:rPr>
              <a:t>We are Shaklee to everyone we meet… we want to represent it well with our health and our friendliness and our kindness.</a:t>
            </a:r>
          </a:p>
          <a:p>
            <a:pPr marL="711200" indent="-457200">
              <a:buAutoNum type="arabicPeriod"/>
            </a:pPr>
            <a:r>
              <a:rPr lang="en-US" dirty="0">
                <a:solidFill>
                  <a:schemeClr val="tx1"/>
                </a:solidFill>
              </a:rPr>
              <a:t>..and so should every other time be special, too.</a:t>
            </a:r>
          </a:p>
          <a:p>
            <a:pPr marL="711200" indent="-457200">
              <a:buAutoNum type="arabicPeriod"/>
            </a:pPr>
            <a:r>
              <a:rPr lang="en-US" dirty="0">
                <a:solidFill>
                  <a:schemeClr val="tx1"/>
                </a:solidFill>
              </a:rPr>
              <a:t>Nurture and nourish.</a:t>
            </a:r>
          </a:p>
          <a:p>
            <a:pPr marL="711200" indent="-457200">
              <a:buAutoNum type="arabicPeriod"/>
            </a:pPr>
            <a:r>
              <a:rPr lang="en-US" dirty="0">
                <a:solidFill>
                  <a:schemeClr val="tx1"/>
                </a:solidFill>
              </a:rPr>
              <a:t>Show a little TLC .. People feel beat up, lonely, criticized and tired.. When they come to us, we lift them up and brighten their days.</a:t>
            </a:r>
          </a:p>
          <a:p>
            <a:pPr marL="711200" indent="-457200">
              <a:buAutoNum type="arabicPeriod"/>
            </a:pPr>
            <a:r>
              <a:rPr lang="en-US" dirty="0">
                <a:solidFill>
                  <a:schemeClr val="tx1"/>
                </a:solidFill>
              </a:rPr>
              <a:t>Give people 100% of your attention.  </a:t>
            </a:r>
          </a:p>
          <a:p>
            <a:pPr marL="254000" indent="0">
              <a:buNone/>
            </a:pPr>
            <a:r>
              <a:rPr lang="en-US" dirty="0">
                <a:solidFill>
                  <a:schemeClr val="tx1"/>
                </a:solidFill>
              </a:rPr>
              <a:t>	-- If you aren’t taking care of them.. Someone else will.</a:t>
            </a:r>
          </a:p>
          <a:p>
            <a:pPr marL="254000" indent="0">
              <a:buNone/>
            </a:pPr>
            <a:r>
              <a:rPr lang="en-US" dirty="0">
                <a:solidFill>
                  <a:schemeClr val="tx1"/>
                </a:solidFill>
              </a:rPr>
              <a:t>							Angie</a:t>
            </a:r>
          </a:p>
        </p:txBody>
      </p:sp>
    </p:spTree>
    <p:extLst>
      <p:ext uri="{BB962C8B-B14F-4D97-AF65-F5344CB8AC3E}">
        <p14:creationId xmlns:p14="http://schemas.microsoft.com/office/powerpoint/2010/main" val="1793979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999" y="231379"/>
            <a:ext cx="3064932" cy="615288"/>
          </a:xfrm>
          <a:ln>
            <a:solidFill>
              <a:schemeClr val="accent5">
                <a:lumMod val="60000"/>
                <a:lumOff val="40000"/>
              </a:schemeClr>
            </a:solidFill>
          </a:ln>
        </p:spPr>
        <p:txBody>
          <a:bodyPr/>
          <a:lstStyle/>
          <a:p>
            <a:r>
              <a:rPr lang="en-US" sz="2000" dirty="0"/>
              <a:t>Top 10 Tips Continued</a:t>
            </a:r>
          </a:p>
        </p:txBody>
      </p:sp>
      <p:sp>
        <p:nvSpPr>
          <p:cNvPr id="3" name="Text Placeholder 2"/>
          <p:cNvSpPr>
            <a:spLocks noGrp="1"/>
          </p:cNvSpPr>
          <p:nvPr>
            <p:ph type="body" idx="1"/>
          </p:nvPr>
        </p:nvSpPr>
        <p:spPr>
          <a:xfrm>
            <a:off x="253999" y="846667"/>
            <a:ext cx="8720667" cy="4296833"/>
          </a:xfrm>
        </p:spPr>
        <p:txBody>
          <a:bodyPr/>
          <a:lstStyle/>
          <a:p>
            <a:pPr marL="254000" indent="0">
              <a:buNone/>
            </a:pPr>
            <a:r>
              <a:rPr lang="en-US" dirty="0">
                <a:solidFill>
                  <a:schemeClr val="tx1"/>
                </a:solidFill>
              </a:rPr>
              <a:t>6. Send thank you notes .. Respond to “ alerts” on Shaklee Connect Mobile App</a:t>
            </a:r>
          </a:p>
          <a:p>
            <a:pPr marL="254000" indent="0">
              <a:buNone/>
            </a:pPr>
            <a:endParaRPr lang="en-US" sz="1000" dirty="0">
              <a:solidFill>
                <a:schemeClr val="tx1"/>
              </a:solidFill>
            </a:endParaRPr>
          </a:p>
          <a:p>
            <a:pPr marL="254000" indent="0">
              <a:buNone/>
            </a:pPr>
            <a:r>
              <a:rPr lang="en-US" dirty="0">
                <a:solidFill>
                  <a:schemeClr val="tx1"/>
                </a:solidFill>
              </a:rPr>
              <a:t>7. Excel at communication and conversation .. Comes with practice.</a:t>
            </a:r>
          </a:p>
          <a:p>
            <a:pPr marL="254000" indent="0">
              <a:buNone/>
            </a:pPr>
            <a:endParaRPr lang="en-US" sz="1000" dirty="0">
              <a:solidFill>
                <a:schemeClr val="tx1"/>
              </a:solidFill>
            </a:endParaRPr>
          </a:p>
          <a:p>
            <a:pPr marL="254000" indent="0">
              <a:buNone/>
            </a:pPr>
            <a:r>
              <a:rPr lang="en-US" dirty="0">
                <a:solidFill>
                  <a:schemeClr val="tx1"/>
                </a:solidFill>
              </a:rPr>
              <a:t>8. Acknowledge the success of others.</a:t>
            </a:r>
          </a:p>
          <a:p>
            <a:pPr marL="254000" indent="0">
              <a:buNone/>
            </a:pPr>
            <a:endParaRPr lang="en-US" sz="1000" dirty="0">
              <a:solidFill>
                <a:schemeClr val="tx1"/>
              </a:solidFill>
            </a:endParaRPr>
          </a:p>
          <a:p>
            <a:pPr marL="254000" indent="0">
              <a:buNone/>
            </a:pPr>
            <a:r>
              <a:rPr lang="en-US" dirty="0">
                <a:solidFill>
                  <a:schemeClr val="tx1"/>
                </a:solidFill>
              </a:rPr>
              <a:t>9.Educate, recommend and support</a:t>
            </a:r>
          </a:p>
          <a:p>
            <a:pPr marL="254000" indent="0">
              <a:buNone/>
            </a:pPr>
            <a:endParaRPr lang="en-US" sz="1000" dirty="0">
              <a:solidFill>
                <a:schemeClr val="tx1"/>
              </a:solidFill>
            </a:endParaRPr>
          </a:p>
          <a:p>
            <a:pPr marL="254000" indent="0">
              <a:buNone/>
            </a:pPr>
            <a:r>
              <a:rPr lang="en-US" dirty="0">
                <a:solidFill>
                  <a:schemeClr val="tx1"/>
                </a:solidFill>
              </a:rPr>
              <a:t>10. Appreciate your customers, members, distributors and business leaders.		The more you touch them .. The more loyal they will be.</a:t>
            </a:r>
          </a:p>
          <a:p>
            <a:pPr marL="254000" indent="0">
              <a:buNone/>
            </a:pPr>
            <a:r>
              <a:rPr lang="en-US" dirty="0">
                <a:solidFill>
                  <a:schemeClr val="tx1"/>
                </a:solidFill>
              </a:rPr>
              <a:t>	87% of consumers want to know if the company they do business with 	has a social conscience.</a:t>
            </a:r>
          </a:p>
          <a:p>
            <a:pPr marL="254000" indent="0">
              <a:buNone/>
            </a:pPr>
            <a:r>
              <a:rPr lang="en-US" dirty="0">
                <a:solidFill>
                  <a:schemeClr val="tx1"/>
                </a:solidFill>
              </a:rPr>
              <a:t>		Make your mantra .. “ gratitude always”.	Angie</a:t>
            </a:r>
          </a:p>
        </p:txBody>
      </p:sp>
    </p:spTree>
    <p:extLst>
      <p:ext uri="{BB962C8B-B14F-4D97-AF65-F5344CB8AC3E}">
        <p14:creationId xmlns:p14="http://schemas.microsoft.com/office/powerpoint/2010/main" val="3531556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3" name="Text Placeholder 2"/>
          <p:cNvSpPr>
            <a:spLocks noGrp="1"/>
          </p:cNvSpPr>
          <p:nvPr>
            <p:ph type="body" idx="1"/>
          </p:nvPr>
        </p:nvSpPr>
        <p:spPr>
          <a:xfrm>
            <a:off x="1371600" y="472017"/>
            <a:ext cx="6146800" cy="3394472"/>
          </a:xfrm>
        </p:spPr>
        <p:txBody>
          <a:bodyPr/>
          <a:lstStyle/>
          <a:p>
            <a:pPr indent="0">
              <a:buNone/>
            </a:pPr>
            <a:r>
              <a:rPr lang="en-US" dirty="0"/>
              <a:t>Great customer service creates…</a:t>
            </a:r>
          </a:p>
          <a:p>
            <a:pPr indent="0">
              <a:buNone/>
            </a:pPr>
            <a:endParaRPr lang="en-US" sz="1000" dirty="0"/>
          </a:p>
          <a:p>
            <a:pPr indent="0" algn="ctr">
              <a:buNone/>
            </a:pPr>
            <a:r>
              <a:rPr lang="en-US" dirty="0"/>
              <a:t>RAVING FANS</a:t>
            </a:r>
          </a:p>
          <a:p>
            <a:pPr indent="0" algn="ctr">
              <a:buNone/>
            </a:pPr>
            <a:r>
              <a:rPr lang="en-US" dirty="0"/>
              <a:t>And</a:t>
            </a:r>
          </a:p>
          <a:p>
            <a:pPr indent="0" algn="ctr">
              <a:buNone/>
            </a:pPr>
            <a:r>
              <a:rPr lang="en-US" dirty="0"/>
              <a:t>BUSINESS PARTNERS</a:t>
            </a:r>
          </a:p>
        </p:txBody>
      </p:sp>
      <p:pic>
        <p:nvPicPr>
          <p:cNvPr id="5" name="Picture 4"/>
          <p:cNvPicPr>
            <a:picLocks noChangeAspect="1"/>
          </p:cNvPicPr>
          <p:nvPr/>
        </p:nvPicPr>
        <p:blipFill>
          <a:blip r:embed="rId3"/>
          <a:stretch>
            <a:fillRect/>
          </a:stretch>
        </p:blipFill>
        <p:spPr>
          <a:xfrm>
            <a:off x="0" y="2544233"/>
            <a:ext cx="2599267" cy="2599267"/>
          </a:xfrm>
          <a:prstGeom prst="rect">
            <a:avLst/>
          </a:prstGeom>
        </p:spPr>
      </p:pic>
      <p:pic>
        <p:nvPicPr>
          <p:cNvPr id="6" name="Picture 5"/>
          <p:cNvPicPr>
            <a:picLocks noChangeAspect="1"/>
          </p:cNvPicPr>
          <p:nvPr/>
        </p:nvPicPr>
        <p:blipFill>
          <a:blip r:embed="rId4"/>
          <a:stretch>
            <a:fillRect/>
          </a:stretch>
        </p:blipFill>
        <p:spPr>
          <a:xfrm>
            <a:off x="6644163" y="1509184"/>
            <a:ext cx="2499837" cy="2586566"/>
          </a:xfrm>
          <a:prstGeom prst="rect">
            <a:avLst/>
          </a:prstGeom>
        </p:spPr>
      </p:pic>
      <p:sp>
        <p:nvSpPr>
          <p:cNvPr id="2" name="TextBox 1"/>
          <p:cNvSpPr txBox="1"/>
          <p:nvPr/>
        </p:nvSpPr>
        <p:spPr>
          <a:xfrm>
            <a:off x="6434667" y="4453467"/>
            <a:ext cx="1574800" cy="307777"/>
          </a:xfrm>
          <a:prstGeom prst="rect">
            <a:avLst/>
          </a:prstGeom>
          <a:noFill/>
        </p:spPr>
        <p:txBody>
          <a:bodyPr wrap="square" rtlCol="0">
            <a:spAutoFit/>
          </a:bodyPr>
          <a:lstStyle/>
          <a:p>
            <a:r>
              <a:rPr lang="en-US" dirty="0" err="1"/>
              <a:t>becky</a:t>
            </a:r>
            <a:endParaRPr lang="en-US" dirty="0"/>
          </a:p>
        </p:txBody>
      </p:sp>
    </p:spTree>
    <p:extLst>
      <p:ext uri="{BB962C8B-B14F-4D97-AF65-F5344CB8AC3E}">
        <p14:creationId xmlns:p14="http://schemas.microsoft.com/office/powerpoint/2010/main" val="4012365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950510"/>
            <a:ext cx="8077200" cy="2017176"/>
          </a:xfrm>
          <a:solidFill>
            <a:schemeClr val="bg1"/>
          </a:solidFill>
          <a:ln>
            <a:solidFill>
              <a:schemeClr val="accent5">
                <a:lumMod val="50000"/>
              </a:schemeClr>
            </a:solidFill>
          </a:ln>
        </p:spPr>
        <p:txBody>
          <a:bodyPr>
            <a:normAutofit/>
          </a:bodyPr>
          <a:lstStyle/>
          <a:p>
            <a:pPr marL="0" indent="0">
              <a:buNone/>
            </a:pPr>
            <a:r>
              <a:rPr lang="en-US" dirty="0">
                <a:solidFill>
                  <a:schemeClr val="tx1"/>
                </a:solidFill>
              </a:rPr>
              <a:t>People become Shaklee members for 3 reasons:</a:t>
            </a:r>
          </a:p>
          <a:p>
            <a:r>
              <a:rPr lang="en-US" dirty="0">
                <a:solidFill>
                  <a:schemeClr val="tx1"/>
                </a:solidFill>
              </a:rPr>
              <a:t>To purchase Shaklee products at a member discount</a:t>
            </a:r>
          </a:p>
          <a:p>
            <a:r>
              <a:rPr lang="en-US" dirty="0">
                <a:solidFill>
                  <a:schemeClr val="tx1"/>
                </a:solidFill>
              </a:rPr>
              <a:t>To have access to our health resources, guidance and special promotions and to us … a caring advocate.</a:t>
            </a:r>
          </a:p>
          <a:p>
            <a:r>
              <a:rPr lang="en-US" dirty="0">
                <a:solidFill>
                  <a:schemeClr val="tx1"/>
                </a:solidFill>
              </a:rPr>
              <a:t>To receive GREAT SERVICE.	</a:t>
            </a:r>
            <a:r>
              <a:rPr lang="en-US" dirty="0"/>
              <a:t>	</a:t>
            </a:r>
            <a:r>
              <a:rPr lang="en-US" sz="2400" dirty="0"/>
              <a:t>	</a:t>
            </a:r>
          </a:p>
        </p:txBody>
      </p:sp>
      <p:sp>
        <p:nvSpPr>
          <p:cNvPr id="2" name="Title 1"/>
          <p:cNvSpPr>
            <a:spLocks noGrp="1"/>
          </p:cNvSpPr>
          <p:nvPr>
            <p:ph type="title"/>
          </p:nvPr>
        </p:nvSpPr>
        <p:spPr>
          <a:xfrm>
            <a:off x="457200" y="236671"/>
            <a:ext cx="2743200" cy="593062"/>
          </a:xfrm>
          <a:solidFill>
            <a:schemeClr val="bg1"/>
          </a:solidFill>
          <a:ln>
            <a:solidFill>
              <a:schemeClr val="tx1"/>
            </a:solidFill>
          </a:ln>
        </p:spPr>
        <p:txBody>
          <a:bodyPr>
            <a:normAutofit fontScale="90000"/>
          </a:bodyPr>
          <a:lstStyle/>
          <a:p>
            <a:r>
              <a:rPr lang="en-US" sz="2800" dirty="0"/>
              <a:t>It’s Our Job</a:t>
            </a:r>
          </a:p>
        </p:txBody>
      </p:sp>
      <p:sp>
        <p:nvSpPr>
          <p:cNvPr id="6" name="TextBox 5"/>
          <p:cNvSpPr txBox="1"/>
          <p:nvPr/>
        </p:nvSpPr>
        <p:spPr>
          <a:xfrm>
            <a:off x="457200" y="3126690"/>
            <a:ext cx="8077200" cy="1631216"/>
          </a:xfrm>
          <a:prstGeom prst="rect">
            <a:avLst/>
          </a:prstGeom>
          <a:solidFill>
            <a:schemeClr val="bg1"/>
          </a:solidFill>
          <a:ln>
            <a:solidFill>
              <a:schemeClr val="accent5">
                <a:lumMod val="75000"/>
              </a:schemeClr>
            </a:solidFill>
          </a:ln>
        </p:spPr>
        <p:txBody>
          <a:bodyPr wrap="square" rtlCol="0">
            <a:spAutoFit/>
          </a:bodyPr>
          <a:lstStyle/>
          <a:p>
            <a:pPr marL="342900" indent="-342900">
              <a:buFont typeface="Arial"/>
              <a:buChar char="•"/>
            </a:pPr>
            <a:r>
              <a:rPr lang="en-US" sz="2000" dirty="0">
                <a:latin typeface="Calibri"/>
                <a:cs typeface="Calibri"/>
              </a:rPr>
              <a:t>It is our job to teach new members about each remarkable Shaklee product and how it makes their life healthier.. And </a:t>
            </a:r>
          </a:p>
          <a:p>
            <a:pPr marL="342900" indent="-342900">
              <a:buFont typeface="Arial"/>
              <a:buChar char="•"/>
            </a:pPr>
            <a:r>
              <a:rPr lang="en-US" sz="2000" dirty="0">
                <a:latin typeface="Calibri"/>
                <a:cs typeface="Calibri"/>
              </a:rPr>
              <a:t>about ways to share with others what they are learning to earn additional discounts, </a:t>
            </a:r>
          </a:p>
          <a:p>
            <a:pPr marL="342900" indent="-342900">
              <a:buFont typeface="Arial"/>
              <a:buChar char="•"/>
            </a:pPr>
            <a:r>
              <a:rPr lang="en-US" sz="2000" dirty="0">
                <a:latin typeface="Calibri"/>
                <a:cs typeface="Calibri"/>
              </a:rPr>
              <a:t>And benefits of a Shaklee business.                            </a:t>
            </a:r>
            <a:r>
              <a:rPr lang="en-US" sz="2000" dirty="0" err="1">
                <a:latin typeface="Calibri"/>
                <a:cs typeface="Calibri"/>
              </a:rPr>
              <a:t>lisa</a:t>
            </a:r>
            <a:endParaRPr lang="en-US" sz="2000" dirty="0">
              <a:latin typeface="Calibri"/>
              <a:cs typeface="Calibri"/>
            </a:endParaRPr>
          </a:p>
        </p:txBody>
      </p:sp>
    </p:spTree>
    <p:extLst>
      <p:ext uri="{BB962C8B-B14F-4D97-AF65-F5344CB8AC3E}">
        <p14:creationId xmlns:p14="http://schemas.microsoft.com/office/powerpoint/2010/main" val="222754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575" y="259550"/>
            <a:ext cx="8483600" cy="688717"/>
          </a:xfrm>
        </p:spPr>
        <p:txBody>
          <a:bodyPr/>
          <a:lstStyle/>
          <a:p>
            <a:r>
              <a:rPr lang="en-US" sz="3200" dirty="0"/>
              <a:t>Create a System for Servicing and Customer Care</a:t>
            </a:r>
          </a:p>
        </p:txBody>
      </p:sp>
      <p:sp>
        <p:nvSpPr>
          <p:cNvPr id="3" name="Text Placeholder 2"/>
          <p:cNvSpPr>
            <a:spLocks noGrp="1"/>
          </p:cNvSpPr>
          <p:nvPr>
            <p:ph type="body" idx="1"/>
          </p:nvPr>
        </p:nvSpPr>
        <p:spPr>
          <a:xfrm>
            <a:off x="2597507" y="948267"/>
            <a:ext cx="4108094" cy="3353600"/>
          </a:xfrm>
        </p:spPr>
        <p:txBody>
          <a:bodyPr/>
          <a:lstStyle/>
          <a:p>
            <a:r>
              <a:rPr lang="en-US" dirty="0"/>
              <a:t> </a:t>
            </a:r>
            <a:r>
              <a:rPr lang="en-US" dirty="0">
                <a:solidFill>
                  <a:schemeClr val="tx1"/>
                </a:solidFill>
              </a:rPr>
              <a:t>3 ring binder</a:t>
            </a:r>
          </a:p>
          <a:p>
            <a:r>
              <a:rPr lang="en-US" dirty="0">
                <a:solidFill>
                  <a:schemeClr val="tx1"/>
                </a:solidFill>
              </a:rPr>
              <a:t>Alphabetical divider</a:t>
            </a:r>
          </a:p>
          <a:p>
            <a:r>
              <a:rPr lang="en-US" dirty="0">
                <a:solidFill>
                  <a:schemeClr val="tx1"/>
                </a:solidFill>
              </a:rPr>
              <a:t>Communication tracker sheet</a:t>
            </a:r>
          </a:p>
          <a:p>
            <a:pPr marL="254000" indent="0">
              <a:buNone/>
            </a:pPr>
            <a:r>
              <a:rPr lang="en-US" dirty="0">
                <a:solidFill>
                  <a:schemeClr val="tx1"/>
                </a:solidFill>
              </a:rPr>
              <a:t>(see Business Leader Guide ).. Create one for every new customer. Insert in alphabetical divider. </a:t>
            </a:r>
          </a:p>
          <a:p>
            <a:pPr marL="254000" indent="0">
              <a:buNone/>
            </a:pPr>
            <a:r>
              <a:rPr lang="en-US" dirty="0">
                <a:solidFill>
                  <a:schemeClr val="tx1"/>
                </a:solidFill>
              </a:rPr>
              <a:t>Make notes with every contact you make with them</a:t>
            </a:r>
          </a:p>
          <a:p>
            <a:r>
              <a:rPr lang="en-US" dirty="0">
                <a:solidFill>
                  <a:schemeClr val="tx1"/>
                </a:solidFill>
              </a:rPr>
              <a:t> Your welcome email and other materials ( see Addendum )</a:t>
            </a:r>
          </a:p>
          <a:p>
            <a:pPr marL="254000" indent="0">
              <a:buNone/>
            </a:pPr>
            <a:endParaRPr lang="en-US" dirty="0">
              <a:solidFill>
                <a:schemeClr val="tx1"/>
              </a:solidFill>
            </a:endParaRPr>
          </a:p>
        </p:txBody>
      </p:sp>
      <p:pic>
        <p:nvPicPr>
          <p:cNvPr id="4" name="Shape 407"/>
          <p:cNvPicPr preferRelativeResize="0"/>
          <p:nvPr/>
        </p:nvPicPr>
        <p:blipFill rotWithShape="1">
          <a:blip r:embed="rId2">
            <a:alphaModFix/>
          </a:blip>
          <a:srcRect/>
          <a:stretch/>
        </p:blipFill>
        <p:spPr>
          <a:xfrm>
            <a:off x="381001" y="2048933"/>
            <a:ext cx="2013306" cy="2675467"/>
          </a:xfrm>
          <a:prstGeom prst="rect">
            <a:avLst/>
          </a:prstGeom>
          <a:noFill/>
          <a:ln>
            <a:noFill/>
          </a:ln>
        </p:spPr>
      </p:pic>
      <p:pic>
        <p:nvPicPr>
          <p:cNvPr id="5" name="Shape 408"/>
          <p:cNvPicPr preferRelativeResize="0"/>
          <p:nvPr/>
        </p:nvPicPr>
        <p:blipFill rotWithShape="1">
          <a:blip r:embed="rId3">
            <a:alphaModFix/>
          </a:blip>
          <a:srcRect/>
          <a:stretch/>
        </p:blipFill>
        <p:spPr>
          <a:xfrm>
            <a:off x="6883400" y="1241029"/>
            <a:ext cx="2057400" cy="2399638"/>
          </a:xfrm>
          <a:prstGeom prst="rect">
            <a:avLst/>
          </a:prstGeom>
          <a:noFill/>
          <a:ln>
            <a:noFill/>
          </a:ln>
        </p:spPr>
      </p:pic>
      <p:sp>
        <p:nvSpPr>
          <p:cNvPr id="6" name="TextBox 5"/>
          <p:cNvSpPr txBox="1"/>
          <p:nvPr/>
        </p:nvSpPr>
        <p:spPr>
          <a:xfrm>
            <a:off x="7247466" y="4165600"/>
            <a:ext cx="1439333" cy="307777"/>
          </a:xfrm>
          <a:prstGeom prst="rect">
            <a:avLst/>
          </a:prstGeom>
          <a:solidFill>
            <a:schemeClr val="bg1"/>
          </a:solidFill>
        </p:spPr>
        <p:txBody>
          <a:bodyPr wrap="square" rtlCol="0">
            <a:spAutoFit/>
          </a:bodyPr>
          <a:lstStyle/>
          <a:p>
            <a:r>
              <a:rPr lang="en-US" dirty="0" err="1"/>
              <a:t>becky</a:t>
            </a:r>
            <a:endParaRPr lang="en-US" dirty="0"/>
          </a:p>
        </p:txBody>
      </p:sp>
    </p:spTree>
    <p:extLst>
      <p:ext uri="{BB962C8B-B14F-4D97-AF65-F5344CB8AC3E}">
        <p14:creationId xmlns:p14="http://schemas.microsoft.com/office/powerpoint/2010/main" val="1328965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Shape 406"/>
          <p:cNvSpPr txBox="1">
            <a:spLocks noGrp="1"/>
          </p:cNvSpPr>
          <p:nvPr>
            <p:ph type="title"/>
          </p:nvPr>
        </p:nvSpPr>
        <p:spPr>
          <a:prstGeom prst="rect">
            <a:avLst/>
          </a:prstGeom>
          <a:noFill/>
          <a:ln w="9525" cap="flat" cmpd="sng">
            <a:solidFill>
              <a:srgbClr val="76923C"/>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Set up a 3-ring working binder or equivalent in computer </a:t>
            </a:r>
          </a:p>
        </p:txBody>
      </p:sp>
      <p:sp>
        <p:nvSpPr>
          <p:cNvPr id="409" name="Shape 409"/>
          <p:cNvSpPr txBox="1"/>
          <p:nvPr/>
        </p:nvSpPr>
        <p:spPr>
          <a:xfrm>
            <a:off x="761999" y="1931556"/>
            <a:ext cx="7924800" cy="230832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Include a calendar with events to which you are inviting 	people and </a:t>
            </a:r>
            <a:r>
              <a:rPr lang="en-US" sz="2400" dirty="0">
                <a:solidFill>
                  <a:schemeClr val="dk1"/>
                </a:solidFill>
                <a:latin typeface="Calibri"/>
                <a:ea typeface="Calibri"/>
                <a:cs typeface="Calibri"/>
                <a:sym typeface="Calibri"/>
              </a:rPr>
              <a:t>the outline of your new member process 	( see Business Leader Guide )</a:t>
            </a:r>
            <a:endParaRPr lang="en-US" sz="24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100000"/>
              <a:buFont typeface="Arial"/>
              <a:buChar char="•"/>
            </a:pPr>
            <a:r>
              <a:rPr lang="en-US" sz="2400" dirty="0">
                <a:solidFill>
                  <a:schemeClr val="dk1"/>
                </a:solidFill>
                <a:latin typeface="Calibri"/>
                <a:ea typeface="Calibri"/>
                <a:cs typeface="Calibri"/>
                <a:sym typeface="Calibri"/>
              </a:rPr>
              <a:t>Your goals – keep our 90 Day goal … and goals for current 	month in front of us every day        </a:t>
            </a:r>
            <a:r>
              <a:rPr lang="en-US" sz="2400" dirty="0" err="1">
                <a:solidFill>
                  <a:schemeClr val="dk1"/>
                </a:solidFill>
                <a:latin typeface="Calibri"/>
                <a:ea typeface="Calibri"/>
                <a:cs typeface="Calibri"/>
                <a:sym typeface="Calibri"/>
              </a:rPr>
              <a:t>becky</a:t>
            </a:r>
            <a:endParaRPr lang="en-US" sz="24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100000"/>
            </a:pPr>
            <a:endParaRPr lang="en-US" sz="24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100000"/>
            </a:pPr>
            <a:r>
              <a:rPr lang="en-US" sz="1800" b="0" i="0" u="none" strike="noStrike" cap="none" dirty="0">
                <a:solidFill>
                  <a:schemeClr val="dk1"/>
                </a:solidFill>
                <a:latin typeface="Calibri"/>
                <a:ea typeface="Calibri"/>
                <a:cs typeface="Calibri"/>
                <a:sym typeface="Calibri"/>
              </a:rPr>
              <a:t>			</a:t>
            </a:r>
          </a:p>
        </p:txBody>
      </p:sp>
    </p:spTree>
    <p:extLst>
      <p:ext uri="{BB962C8B-B14F-4D97-AF65-F5344CB8AC3E}">
        <p14:creationId xmlns:p14="http://schemas.microsoft.com/office/powerpoint/2010/main" val="1985347965"/>
      </p:ext>
    </p:extLst>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71696"/>
            <a:ext cx="8229600" cy="2734072"/>
          </a:xfrm>
          <a:ln>
            <a:solidFill>
              <a:schemeClr val="accent5">
                <a:lumMod val="75000"/>
              </a:schemeClr>
            </a:solidFill>
          </a:ln>
        </p:spPr>
        <p:txBody>
          <a:bodyPr/>
          <a:lstStyle/>
          <a:p>
            <a:r>
              <a:rPr lang="en-US" sz="2400" dirty="0"/>
              <a:t> </a:t>
            </a:r>
            <a:r>
              <a:rPr lang="en-US" sz="2400" dirty="0">
                <a:solidFill>
                  <a:schemeClr val="tx1"/>
                </a:solidFill>
              </a:rPr>
              <a:t>Attend educational events</a:t>
            </a:r>
          </a:p>
          <a:p>
            <a:pPr marL="254000" indent="0">
              <a:buNone/>
            </a:pPr>
            <a:r>
              <a:rPr lang="en-US" sz="2400" dirty="0">
                <a:solidFill>
                  <a:schemeClr val="tx1"/>
                </a:solidFill>
              </a:rPr>
              <a:t>	-- conference calls, webinars, </a:t>
            </a:r>
            <a:r>
              <a:rPr lang="en-US" sz="2400" dirty="0" err="1">
                <a:solidFill>
                  <a:schemeClr val="tx1"/>
                </a:solidFill>
              </a:rPr>
              <a:t>FaceBook</a:t>
            </a:r>
            <a:r>
              <a:rPr lang="en-US" sz="2400" dirty="0">
                <a:solidFill>
                  <a:schemeClr val="tx1"/>
                </a:solidFill>
              </a:rPr>
              <a:t> events, </a:t>
            </a:r>
            <a:r>
              <a:rPr lang="en-US" sz="2400" dirty="0" err="1">
                <a:solidFill>
                  <a:schemeClr val="tx1"/>
                </a:solidFill>
              </a:rPr>
              <a:t>etc</a:t>
            </a:r>
            <a:endParaRPr lang="en-US" sz="2400" dirty="0">
              <a:solidFill>
                <a:schemeClr val="tx1"/>
              </a:solidFill>
            </a:endParaRPr>
          </a:p>
          <a:p>
            <a:r>
              <a:rPr lang="en-US" sz="2400" dirty="0">
                <a:solidFill>
                  <a:schemeClr val="tx1"/>
                </a:solidFill>
              </a:rPr>
              <a:t> Refer friends and others…  become more engaged as a		 “ distributor” and earn Power Bonuses  ( 15 sponsoring 	points = $150 )</a:t>
            </a:r>
          </a:p>
          <a:p>
            <a:r>
              <a:rPr lang="en-US" sz="2400" dirty="0">
                <a:solidFill>
                  <a:schemeClr val="tx1"/>
                </a:solidFill>
              </a:rPr>
              <a:t> or Join us in our work                         </a:t>
            </a:r>
            <a:r>
              <a:rPr lang="en-US" sz="2400" dirty="0" err="1">
                <a:solidFill>
                  <a:schemeClr val="tx1"/>
                </a:solidFill>
              </a:rPr>
              <a:t>becky</a:t>
            </a:r>
            <a:endParaRPr lang="en-US" sz="2400" dirty="0">
              <a:solidFill>
                <a:schemeClr val="tx1"/>
              </a:solidFill>
            </a:endParaRPr>
          </a:p>
          <a:p>
            <a:pPr marL="254000" indent="0">
              <a:buNone/>
            </a:pPr>
            <a:endParaRPr lang="en-US" sz="2400" dirty="0">
              <a:solidFill>
                <a:schemeClr val="tx1"/>
              </a:solidFill>
            </a:endParaRPr>
          </a:p>
          <a:p>
            <a:pPr indent="0">
              <a:buNone/>
            </a:pPr>
            <a:r>
              <a:rPr lang="en-US" sz="2400" dirty="0">
                <a:solidFill>
                  <a:schemeClr val="tx1"/>
                </a:solidFill>
              </a:rPr>
              <a:t>These can be accomplished with New Member Orientations or individual programs …See Addendum</a:t>
            </a:r>
          </a:p>
        </p:txBody>
      </p:sp>
      <p:sp>
        <p:nvSpPr>
          <p:cNvPr id="2" name="Title 1"/>
          <p:cNvSpPr>
            <a:spLocks noGrp="1"/>
          </p:cNvSpPr>
          <p:nvPr>
            <p:ph type="title"/>
          </p:nvPr>
        </p:nvSpPr>
        <p:spPr>
          <a:xfrm>
            <a:off x="457200" y="383779"/>
            <a:ext cx="8229600" cy="564488"/>
          </a:xfrm>
          <a:ln>
            <a:solidFill>
              <a:schemeClr val="accent5">
                <a:lumMod val="75000"/>
              </a:schemeClr>
            </a:solidFill>
          </a:ln>
        </p:spPr>
        <p:txBody>
          <a:bodyPr/>
          <a:lstStyle/>
          <a:p>
            <a:r>
              <a:rPr lang="en-US" sz="2800" dirty="0"/>
              <a:t>Create Programs and Incentives for Customers to…</a:t>
            </a:r>
          </a:p>
        </p:txBody>
      </p:sp>
    </p:spTree>
    <p:extLst>
      <p:ext uri="{BB962C8B-B14F-4D97-AF65-F5344CB8AC3E}">
        <p14:creationId xmlns:p14="http://schemas.microsoft.com/office/powerpoint/2010/main" val="2341179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2"/>
            <a:ext cx="6366933" cy="982132"/>
          </a:xfrm>
          <a:ln>
            <a:solidFill>
              <a:schemeClr val="accent5">
                <a:lumMod val="75000"/>
              </a:schemeClr>
            </a:solidFill>
          </a:ln>
        </p:spPr>
        <p:txBody>
          <a:bodyPr/>
          <a:lstStyle/>
          <a:p>
            <a:r>
              <a:rPr lang="en-US" sz="2400" dirty="0"/>
              <a:t>Invite New and Existing Members to</a:t>
            </a:r>
            <a:br>
              <a:rPr lang="en-US" sz="2400" dirty="0"/>
            </a:br>
            <a:r>
              <a:rPr lang="en-US" sz="2400" dirty="0"/>
              <a:t>A Walk Through the Product Guide Webinar </a:t>
            </a:r>
          </a:p>
        </p:txBody>
      </p:sp>
      <p:sp>
        <p:nvSpPr>
          <p:cNvPr id="3" name="Text Placeholder 2"/>
          <p:cNvSpPr>
            <a:spLocks noGrp="1"/>
          </p:cNvSpPr>
          <p:nvPr>
            <p:ph type="body" idx="1"/>
          </p:nvPr>
        </p:nvSpPr>
        <p:spPr>
          <a:xfrm>
            <a:off x="457200" y="1236134"/>
            <a:ext cx="8229600" cy="3282943"/>
          </a:xfrm>
        </p:spPr>
        <p:txBody>
          <a:bodyPr/>
          <a:lstStyle/>
          <a:p>
            <a:pPr marL="254000" indent="0">
              <a:buNone/>
            </a:pPr>
            <a:r>
              <a:rPr lang="en-US" dirty="0">
                <a:solidFill>
                  <a:schemeClr val="tx1"/>
                </a:solidFill>
              </a:rPr>
              <a:t>Offer incentives such as …</a:t>
            </a:r>
          </a:p>
          <a:p>
            <a:r>
              <a:rPr lang="en-US" dirty="0">
                <a:solidFill>
                  <a:schemeClr val="tx1"/>
                </a:solidFill>
              </a:rPr>
              <a:t> Free shipping or product with next order   ( select product they have not used yet and would likely want to order again )</a:t>
            </a:r>
          </a:p>
          <a:p>
            <a:r>
              <a:rPr lang="en-US" dirty="0">
                <a:solidFill>
                  <a:schemeClr val="tx1"/>
                </a:solidFill>
              </a:rPr>
              <a:t> Archived at www.BetterHealthin31Days.com/ ______  your name</a:t>
            </a:r>
          </a:p>
          <a:p>
            <a:r>
              <a:rPr lang="en-US" dirty="0">
                <a:solidFill>
                  <a:schemeClr val="tx1"/>
                </a:solidFill>
              </a:rPr>
              <a:t> “It is important to us to providing good health and nutrition education for our members … We have a webinar called a Walk Through the Product Guide that is very popular and will introduces our customers to all the Shaklee product lines in an overview .. And for taking the time to watch  ( about an hour) we reward you with free shipping off your next order … and if you will be experiencing additional product line,  we will also offer free products…”   </a:t>
            </a:r>
            <a:r>
              <a:rPr lang="en-US" dirty="0" err="1">
                <a:solidFill>
                  <a:schemeClr val="tx1"/>
                </a:solidFill>
              </a:rPr>
              <a:t>etc</a:t>
            </a:r>
            <a:r>
              <a:rPr lang="en-US" dirty="0">
                <a:solidFill>
                  <a:schemeClr val="tx1"/>
                </a:solidFill>
              </a:rPr>
              <a:t>                  </a:t>
            </a:r>
            <a:r>
              <a:rPr lang="en-US" dirty="0" err="1">
                <a:solidFill>
                  <a:schemeClr val="tx1"/>
                </a:solidFill>
              </a:rPr>
              <a:t>becky</a:t>
            </a:r>
            <a:endParaRPr lang="en-US" dirty="0">
              <a:solidFill>
                <a:schemeClr val="tx1"/>
              </a:solidFill>
            </a:endParaRPr>
          </a:p>
          <a:p>
            <a:pPr marL="254000" indent="0">
              <a:buNone/>
            </a:pPr>
            <a:endParaRPr lang="en-US" dirty="0">
              <a:solidFill>
                <a:schemeClr val="tx1"/>
              </a:solidFill>
            </a:endParaRPr>
          </a:p>
        </p:txBody>
      </p:sp>
    </p:spTree>
    <p:extLst>
      <p:ext uri="{BB962C8B-B14F-4D97-AF65-F5344CB8AC3E}">
        <p14:creationId xmlns:p14="http://schemas.microsoft.com/office/powerpoint/2010/main" val="1702293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599" y="817154"/>
            <a:ext cx="7941733" cy="3970318"/>
          </a:xfrm>
          <a:prstGeom prst="rect">
            <a:avLst/>
          </a:prstGeom>
        </p:spPr>
        <p:txBody>
          <a:bodyPr wrap="square">
            <a:spAutoFit/>
          </a:bodyPr>
          <a:lstStyle/>
          <a:p>
            <a:r>
              <a:rPr lang="en-US" sz="1800" dirty="0"/>
              <a:t>AARP’s estimate that half of all baby boomers (76 million) are interested in starting a business and the makings of a massive trend are in place.</a:t>
            </a:r>
          </a:p>
          <a:p>
            <a:r>
              <a:rPr lang="en-US" sz="1800" dirty="0"/>
              <a:t>and</a:t>
            </a:r>
          </a:p>
          <a:p>
            <a:r>
              <a:rPr lang="en-US" sz="1800" dirty="0"/>
              <a:t>"... the concept of starting a business for retirement income will become one of the most significant trends impacting retirement in the 21st century. But it has to start with redefining entrepreneurship and framing it into a retirement lifestyle. That means helping people find ways to turn a passion, hobby, or personal desire into extra money in their pocket… not to mention helping people see the importance of planning for the non-financial aspects of retirement such as replacing a work identity, staying relevant and connected, as well as keeping mentally and physically fit.”</a:t>
            </a:r>
          </a:p>
          <a:p>
            <a:endParaRPr lang="en-US" sz="1800" dirty="0"/>
          </a:p>
          <a:p>
            <a:r>
              <a:rPr lang="en-US" sz="1800" dirty="0">
                <a:hlinkClick r:id="rId2"/>
              </a:rPr>
              <a:t>http://www.forbes.com/sites/robertlaura/2014/08/29/would-you-join-a-multi-level-marketing-company-for-retirement-income/#455aa493769a</a:t>
            </a:r>
            <a:r>
              <a:rPr lang="en-US" sz="1800" dirty="0"/>
              <a:t>   </a:t>
            </a:r>
            <a:r>
              <a:rPr lang="en-US" sz="1800" dirty="0" err="1"/>
              <a:t>becky</a:t>
            </a:r>
            <a:endParaRPr lang="en-US" sz="1800" dirty="0"/>
          </a:p>
        </p:txBody>
      </p:sp>
      <p:sp>
        <p:nvSpPr>
          <p:cNvPr id="3" name="TextBox 2"/>
          <p:cNvSpPr txBox="1"/>
          <p:nvPr/>
        </p:nvSpPr>
        <p:spPr>
          <a:xfrm>
            <a:off x="609599" y="254001"/>
            <a:ext cx="2963334" cy="400110"/>
          </a:xfrm>
          <a:prstGeom prst="rect">
            <a:avLst/>
          </a:prstGeom>
          <a:noFill/>
        </p:spPr>
        <p:txBody>
          <a:bodyPr wrap="square" rtlCol="0">
            <a:spAutoFit/>
          </a:bodyPr>
          <a:lstStyle/>
          <a:p>
            <a:r>
              <a:rPr lang="en-US" sz="2000" dirty="0"/>
              <a:t>From Richard Beers</a:t>
            </a:r>
          </a:p>
        </p:txBody>
      </p:sp>
    </p:spTree>
    <p:extLst>
      <p:ext uri="{BB962C8B-B14F-4D97-AF65-F5344CB8AC3E}">
        <p14:creationId xmlns:p14="http://schemas.microsoft.com/office/powerpoint/2010/main" val="1978428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205978"/>
            <a:ext cx="6688667" cy="994171"/>
          </a:xfrm>
          <a:ln>
            <a:solidFill>
              <a:schemeClr val="accent5">
                <a:lumMod val="75000"/>
              </a:schemeClr>
            </a:solidFill>
          </a:ln>
        </p:spPr>
        <p:txBody>
          <a:bodyPr>
            <a:normAutofit fontScale="90000"/>
          </a:bodyPr>
          <a:lstStyle/>
          <a:p>
            <a:pPr algn="l"/>
            <a:r>
              <a:rPr lang="en-US" sz="3100" dirty="0"/>
              <a:t>New Member Appointments 	</a:t>
            </a:r>
            <a:r>
              <a:rPr lang="en-US" sz="3600" dirty="0"/>
              <a:t>	     </a:t>
            </a:r>
            <a:r>
              <a:rPr lang="en-US" sz="2700" dirty="0"/>
              <a:t>Some Statistics to Encourage Us To Conduct Them</a:t>
            </a:r>
          </a:p>
        </p:txBody>
      </p:sp>
      <p:sp>
        <p:nvSpPr>
          <p:cNvPr id="3" name="Content Placeholder 2"/>
          <p:cNvSpPr>
            <a:spLocks noGrp="1"/>
          </p:cNvSpPr>
          <p:nvPr>
            <p:ph idx="1"/>
          </p:nvPr>
        </p:nvSpPr>
        <p:spPr>
          <a:xfrm>
            <a:off x="524933" y="1437217"/>
            <a:ext cx="8229600" cy="3558116"/>
          </a:xfrm>
        </p:spPr>
        <p:txBody>
          <a:bodyPr>
            <a:normAutofit fontScale="92500" lnSpcReduction="20000"/>
          </a:bodyPr>
          <a:lstStyle/>
          <a:p>
            <a:r>
              <a:rPr lang="en-US" sz="2600" dirty="0"/>
              <a:t>Harper joined as a distributor in December 2005</a:t>
            </a:r>
          </a:p>
          <a:p>
            <a:r>
              <a:rPr lang="en-US" sz="2600" dirty="0"/>
              <a:t>Became a Director in March 2011</a:t>
            </a:r>
          </a:p>
          <a:p>
            <a:r>
              <a:rPr lang="en-US" sz="2600" dirty="0"/>
              <a:t>Began building a business in January 2012</a:t>
            </a:r>
          </a:p>
          <a:p>
            <a:r>
              <a:rPr lang="en-US" sz="2600" dirty="0"/>
              <a:t>Began doing New Member Appointments in April 2014</a:t>
            </a:r>
            <a:endParaRPr lang="en-US" dirty="0"/>
          </a:p>
          <a:p>
            <a:pPr marL="0" indent="0">
              <a:buNone/>
            </a:pPr>
            <a:r>
              <a:rPr lang="en-US" sz="2600" dirty="0"/>
              <a:t>	It’s never too late to start creating powerful duplicable 	systems or creating improved customer care.</a:t>
            </a:r>
          </a:p>
          <a:p>
            <a:pPr marL="0" indent="0">
              <a:buNone/>
            </a:pPr>
            <a:r>
              <a:rPr lang="en-US" sz="2600" dirty="0"/>
              <a:t>	I since have made a goal to do member update 	appointments with all my previous members as well. </a:t>
            </a:r>
            <a:r>
              <a:rPr lang="en-US" dirty="0"/>
              <a:t>		</a:t>
            </a:r>
            <a:r>
              <a:rPr lang="en-US" sz="2600" dirty="0"/>
              <a:t>Harper</a:t>
            </a:r>
          </a:p>
        </p:txBody>
      </p:sp>
    </p:spTree>
    <p:extLst>
      <p:ext uri="{BB962C8B-B14F-4D97-AF65-F5344CB8AC3E}">
        <p14:creationId xmlns:p14="http://schemas.microsoft.com/office/powerpoint/2010/main" val="12777218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1867" y="1371600"/>
            <a:ext cx="7552267" cy="3217333"/>
          </a:xfrm>
        </p:spPr>
        <p:txBody>
          <a:bodyPr>
            <a:normAutofit/>
          </a:bodyPr>
          <a:lstStyle/>
          <a:p>
            <a:r>
              <a:rPr lang="en-US" sz="2400" dirty="0"/>
              <a:t> </a:t>
            </a:r>
            <a:r>
              <a:rPr lang="en-US" sz="2400" dirty="0">
                <a:solidFill>
                  <a:schemeClr val="tx1"/>
                </a:solidFill>
              </a:rPr>
              <a:t>Build a relationship</a:t>
            </a:r>
          </a:p>
          <a:p>
            <a:r>
              <a:rPr lang="en-US" sz="2400" dirty="0">
                <a:solidFill>
                  <a:schemeClr val="tx1"/>
                </a:solidFill>
              </a:rPr>
              <a:t>Introduce them to all of the Shaklee product lines &amp; the 	Shaklee Difference </a:t>
            </a:r>
          </a:p>
          <a:p>
            <a:r>
              <a:rPr lang="en-US" sz="2400" dirty="0">
                <a:solidFill>
                  <a:schemeClr val="tx1"/>
                </a:solidFill>
              </a:rPr>
              <a:t> Offer incentives for referrals </a:t>
            </a:r>
          </a:p>
          <a:p>
            <a:r>
              <a:rPr lang="en-US" sz="2400" dirty="0">
                <a:solidFill>
                  <a:schemeClr val="tx1"/>
                </a:solidFill>
              </a:rPr>
              <a:t> Introduce benefits of the business opportunity  </a:t>
            </a:r>
          </a:p>
          <a:p>
            <a:pPr marL="0" indent="0">
              <a:buNone/>
            </a:pPr>
            <a:r>
              <a:rPr lang="en-US" dirty="0">
                <a:solidFill>
                  <a:schemeClr val="tx1"/>
                </a:solidFill>
              </a:rPr>
              <a:t>harper</a:t>
            </a:r>
          </a:p>
        </p:txBody>
      </p:sp>
      <p:sp>
        <p:nvSpPr>
          <p:cNvPr id="2" name="Title 1"/>
          <p:cNvSpPr>
            <a:spLocks noGrp="1"/>
          </p:cNvSpPr>
          <p:nvPr>
            <p:ph type="title"/>
          </p:nvPr>
        </p:nvSpPr>
        <p:spPr>
          <a:xfrm>
            <a:off x="457201" y="482204"/>
            <a:ext cx="6858000" cy="652329"/>
          </a:xfrm>
          <a:ln>
            <a:solidFill>
              <a:schemeClr val="accent5">
                <a:lumMod val="75000"/>
              </a:schemeClr>
            </a:solidFill>
          </a:ln>
        </p:spPr>
        <p:txBody>
          <a:bodyPr>
            <a:normAutofit/>
          </a:bodyPr>
          <a:lstStyle/>
          <a:p>
            <a:r>
              <a:rPr lang="en-US" sz="2800" dirty="0"/>
              <a:t>Objectives For New Member Appointment:</a:t>
            </a:r>
          </a:p>
        </p:txBody>
      </p:sp>
    </p:spTree>
    <p:extLst>
      <p:ext uri="{BB962C8B-B14F-4D97-AF65-F5344CB8AC3E}">
        <p14:creationId xmlns:p14="http://schemas.microsoft.com/office/powerpoint/2010/main" val="38559783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7874000" cy="441721"/>
          </a:xfrm>
          <a:ln>
            <a:solidFill>
              <a:schemeClr val="accent5">
                <a:lumMod val="75000"/>
              </a:schemeClr>
            </a:solidFill>
          </a:ln>
        </p:spPr>
        <p:txBody>
          <a:bodyPr>
            <a:noAutofit/>
          </a:bodyPr>
          <a:lstStyle/>
          <a:p>
            <a:r>
              <a:rPr lang="en-US" sz="2800" dirty="0"/>
              <a:t> Setting Up The New Member Appointment</a:t>
            </a:r>
          </a:p>
        </p:txBody>
      </p:sp>
      <p:sp>
        <p:nvSpPr>
          <p:cNvPr id="3" name="Content Placeholder 2"/>
          <p:cNvSpPr>
            <a:spLocks noGrp="1"/>
          </p:cNvSpPr>
          <p:nvPr>
            <p:ph idx="1"/>
          </p:nvPr>
        </p:nvSpPr>
        <p:spPr>
          <a:xfrm>
            <a:off x="498475" y="774700"/>
            <a:ext cx="7832725" cy="4152900"/>
          </a:xfrm>
        </p:spPr>
        <p:txBody>
          <a:bodyPr>
            <a:normAutofit fontScale="55000" lnSpcReduction="20000"/>
          </a:bodyPr>
          <a:lstStyle/>
          <a:p>
            <a:pPr indent="0">
              <a:buNone/>
            </a:pPr>
            <a:r>
              <a:rPr lang="en-US" dirty="0"/>
              <a:t>Ideally, schedule the New Member Orientation as soon as someone becomes a member.</a:t>
            </a:r>
          </a:p>
          <a:p>
            <a:pPr marL="0" indent="0">
              <a:buNone/>
            </a:pPr>
            <a:r>
              <a:rPr lang="en-US" i="1" dirty="0"/>
              <a:t>	“Can we set up a time to chat briefly next week when your order arrives? I want to make sure you received everything and if you  have any questions.</a:t>
            </a:r>
          </a:p>
          <a:p>
            <a:pPr marL="0" indent="0">
              <a:buNone/>
            </a:pPr>
            <a:r>
              <a:rPr lang="en-US" i="1" dirty="0"/>
              <a:t> 	 I also would like to go over some information to help you maximize your Shaklee membership.</a:t>
            </a:r>
          </a:p>
          <a:p>
            <a:pPr marL="0" indent="0">
              <a:buNone/>
            </a:pPr>
            <a:r>
              <a:rPr lang="en-US" i="1" dirty="0"/>
              <a:t> 	I want to make sure you know about all the discounts and specials that are available to you with your membership. It should only take about 15 minutes.”</a:t>
            </a:r>
          </a:p>
          <a:p>
            <a:pPr marL="0" indent="0">
              <a:buNone/>
            </a:pPr>
            <a:endParaRPr lang="en-US" dirty="0"/>
          </a:p>
          <a:p>
            <a:r>
              <a:rPr lang="en-US" dirty="0"/>
              <a:t>Or when a past member places an order:</a:t>
            </a:r>
          </a:p>
          <a:p>
            <a:pPr marL="0" indent="0">
              <a:buNone/>
            </a:pPr>
            <a:r>
              <a:rPr lang="en-US" i="1" dirty="0"/>
              <a:t>	“Can we set up a time to chat briefly next week when you order arrives?</a:t>
            </a:r>
          </a:p>
          <a:p>
            <a:pPr marL="0" indent="0">
              <a:buNone/>
            </a:pPr>
            <a:r>
              <a:rPr lang="en-US" i="1" dirty="0"/>
              <a:t>	 I have recently put together some information that I want to make sure you have available to maximize your Shaklee membership. It should only take about 15 minutes</a:t>
            </a:r>
            <a:r>
              <a:rPr lang="en-US" dirty="0"/>
              <a:t>.”</a:t>
            </a:r>
          </a:p>
        </p:txBody>
      </p:sp>
    </p:spTree>
    <p:extLst>
      <p:ext uri="{BB962C8B-B14F-4D97-AF65-F5344CB8AC3E}">
        <p14:creationId xmlns:p14="http://schemas.microsoft.com/office/powerpoint/2010/main" val="30486868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7110" y="82108"/>
            <a:ext cx="5988264" cy="615024"/>
          </a:xfrm>
        </p:spPr>
        <p:txBody>
          <a:bodyPr/>
          <a:lstStyle/>
          <a:p>
            <a:r>
              <a:rPr lang="en-US" sz="2800" dirty="0"/>
              <a:t>Maximizing Your Shaklee Membership</a:t>
            </a:r>
          </a:p>
        </p:txBody>
      </p:sp>
      <p:pic>
        <p:nvPicPr>
          <p:cNvPr id="5" name="Picture 4"/>
          <p:cNvPicPr/>
          <p:nvPr/>
        </p:nvPicPr>
        <p:blipFill rotWithShape="1">
          <a:blip r:embed="rId2">
            <a:extLst>
              <a:ext uri="{28A0092B-C50C-407E-A947-70E740481C1C}">
                <a14:useLocalDpi xmlns:a14="http://schemas.microsoft.com/office/drawing/2010/main" val="0"/>
              </a:ext>
            </a:extLst>
          </a:blip>
          <a:srcRect l="19444" t="6111" r="21667"/>
          <a:stretch/>
        </p:blipFill>
        <p:spPr bwMode="auto">
          <a:xfrm>
            <a:off x="5904442" y="844298"/>
            <a:ext cx="2686050" cy="2339169"/>
          </a:xfrm>
          <a:prstGeom prst="rect">
            <a:avLst/>
          </a:prstGeom>
          <a:ln>
            <a:solidFill>
              <a:srgbClr val="4F6228"/>
            </a:solidFill>
          </a:ln>
          <a:extLst>
            <a:ext uri="{53640926-AAD7-44d8-BBD7-CCE9431645EC}">
              <a14:shadowObscured xmlns="" xmlns:a14="http://schemas.microsoft.com/office/drawing/2010/main"/>
            </a:ext>
          </a:extLst>
        </p:spPr>
      </p:pic>
      <p:sp>
        <p:nvSpPr>
          <p:cNvPr id="6" name="Text Box 2"/>
          <p:cNvSpPr txBox="1"/>
          <p:nvPr/>
        </p:nvSpPr>
        <p:spPr>
          <a:xfrm>
            <a:off x="442974" y="697132"/>
            <a:ext cx="5201961" cy="4011161"/>
          </a:xfrm>
          <a:prstGeom prst="rect">
            <a:avLst/>
          </a:prstGeom>
          <a:noFill/>
          <a:ln>
            <a:solidFill>
              <a:schemeClr val="accent3">
                <a:lumMod val="50000"/>
              </a:schemeClr>
            </a:solid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600" dirty="0">
                <a:effectLst/>
                <a:latin typeface="Helvetica"/>
                <a:ea typeface="Calibri"/>
                <a:cs typeface="Times New Roman"/>
              </a:rPr>
              <a:t>Welcome to Shaklee! Thank you for allowing me to be a part of your life. My passion and mission is to to be a resource for you and an advocate for your health. Thank you for that privilege and for your support and trust. </a:t>
            </a:r>
            <a:endParaRPr lang="en-US" sz="1600" dirty="0">
              <a:effectLst/>
              <a:ea typeface="Calibri"/>
              <a:cs typeface="Times New Roman"/>
            </a:endParaRPr>
          </a:p>
          <a:p>
            <a:pPr marL="0" marR="0">
              <a:lnSpc>
                <a:spcPct val="115000"/>
              </a:lnSpc>
              <a:spcBef>
                <a:spcPts val="0"/>
              </a:spcBef>
              <a:spcAft>
                <a:spcPts val="1000"/>
              </a:spcAft>
            </a:pPr>
            <a:r>
              <a:rPr lang="en-US" sz="1600" dirty="0">
                <a:effectLst/>
                <a:latin typeface="Helvetica"/>
                <a:ea typeface="Calibri"/>
                <a:cs typeface="Times New Roman"/>
              </a:rPr>
              <a:t>The goal for this information is to ensure you get the most out of your Shaklee membership by understanding how to use the discounts, programs and resources that are yours. Shaklee’s Use, Share or Build options are a great way to consider how you can benefit the most from all of what Shaklee provides. </a:t>
            </a:r>
            <a:endParaRPr lang="en-US" sz="1600" dirty="0">
              <a:effectLst/>
              <a:ea typeface="Calibri"/>
              <a:cs typeface="Times New Roman"/>
            </a:endParaRPr>
          </a:p>
          <a:p>
            <a:pPr marL="0" marR="0">
              <a:lnSpc>
                <a:spcPct val="115000"/>
              </a:lnSpc>
              <a:spcBef>
                <a:spcPts val="0"/>
              </a:spcBef>
              <a:spcAft>
                <a:spcPts val="1000"/>
              </a:spcAft>
            </a:pPr>
            <a:r>
              <a:rPr lang="en-US" sz="1600" dirty="0">
                <a:effectLst/>
                <a:latin typeface="Helvetica"/>
                <a:ea typeface="Calibri"/>
                <a:cs typeface="Times New Roman"/>
              </a:rPr>
              <a:t>I look forward to serving you and continuing on this health journey with you!</a:t>
            </a:r>
            <a:r>
              <a:rPr lang="en-US" sz="1600" dirty="0">
                <a:ea typeface="Calibri"/>
                <a:cs typeface="Times New Roman"/>
              </a:rPr>
              <a:t>        </a:t>
            </a:r>
            <a:r>
              <a:rPr lang="en-US" sz="1600" dirty="0">
                <a:effectLst/>
                <a:latin typeface="Lucida Handwriting"/>
                <a:ea typeface="Calibri"/>
                <a:cs typeface="Brush Script MT Italic"/>
              </a:rPr>
              <a:t>~ Harper Guerra</a:t>
            </a:r>
            <a:endParaRPr lang="en-US" sz="1600" dirty="0">
              <a:effectLst/>
              <a:ea typeface="Calibri"/>
              <a:cs typeface="Times New Roman"/>
            </a:endParaRPr>
          </a:p>
        </p:txBody>
      </p:sp>
      <p:sp>
        <p:nvSpPr>
          <p:cNvPr id="4" name="TextBox 3"/>
          <p:cNvSpPr txBox="1"/>
          <p:nvPr/>
        </p:nvSpPr>
        <p:spPr>
          <a:xfrm>
            <a:off x="5644936" y="3342600"/>
            <a:ext cx="3205061" cy="1384995"/>
          </a:xfrm>
          <a:prstGeom prst="rect">
            <a:avLst/>
          </a:prstGeom>
          <a:solidFill>
            <a:schemeClr val="accent1"/>
          </a:solidFill>
        </p:spPr>
        <p:txBody>
          <a:bodyPr wrap="square" rtlCol="0">
            <a:spAutoFit/>
          </a:bodyPr>
          <a:lstStyle/>
          <a:p>
            <a:r>
              <a:rPr lang="en-US" dirty="0">
                <a:solidFill>
                  <a:schemeClr val="bg1"/>
                </a:solidFill>
              </a:rPr>
              <a:t>Tips:</a:t>
            </a:r>
          </a:p>
          <a:p>
            <a:r>
              <a:rPr lang="en-US" dirty="0">
                <a:solidFill>
                  <a:schemeClr val="bg1"/>
                </a:solidFill>
              </a:rPr>
              <a:t>Weave in other product lines that they might not be aware of as you share.</a:t>
            </a:r>
            <a:br>
              <a:rPr lang="en-US" dirty="0">
                <a:solidFill>
                  <a:schemeClr val="bg1"/>
                </a:solidFill>
              </a:rPr>
            </a:br>
            <a:br>
              <a:rPr lang="en-US" dirty="0">
                <a:solidFill>
                  <a:schemeClr val="bg1"/>
                </a:solidFill>
              </a:rPr>
            </a:br>
            <a:r>
              <a:rPr lang="en-US" dirty="0">
                <a:solidFill>
                  <a:schemeClr val="bg1"/>
                </a:solidFill>
              </a:rPr>
              <a:t>Weave in your story if you have not shared that already.</a:t>
            </a:r>
          </a:p>
        </p:txBody>
      </p:sp>
    </p:spTree>
    <p:extLst>
      <p:ext uri="{BB962C8B-B14F-4D97-AF65-F5344CB8AC3E}">
        <p14:creationId xmlns:p14="http://schemas.microsoft.com/office/powerpoint/2010/main" val="27504561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5" y="129142"/>
            <a:ext cx="8306858" cy="5014358"/>
          </a:xfrm>
        </p:spPr>
        <p:txBody>
          <a:bodyPr>
            <a:normAutofit fontScale="32500" lnSpcReduction="20000"/>
          </a:bodyPr>
          <a:lstStyle/>
          <a:p>
            <a:pPr marL="0" indent="0">
              <a:buNone/>
            </a:pPr>
            <a:r>
              <a:rPr lang="en-US" sz="5500" b="1" dirty="0"/>
              <a:t>Use, Share, Build</a:t>
            </a:r>
            <a:endParaRPr lang="en-US" sz="2800" b="1" dirty="0"/>
          </a:p>
          <a:p>
            <a:pPr marL="0" indent="0">
              <a:buNone/>
            </a:pPr>
            <a:r>
              <a:rPr lang="en-US" sz="4900" dirty="0"/>
              <a:t>Because we have been so blessed by all the possibilities of Shaklee, we want to make sure you know the options available to you. </a:t>
            </a:r>
          </a:p>
          <a:p>
            <a:pPr marL="0" indent="0">
              <a:buNone/>
            </a:pPr>
            <a:r>
              <a:rPr lang="en-US" sz="4900" dirty="0"/>
              <a:t>There are three ways to experience Shaklee: </a:t>
            </a:r>
            <a:br>
              <a:rPr lang="en-US" sz="4900" dirty="0"/>
            </a:br>
            <a:r>
              <a:rPr lang="en-US" sz="4900" b="1" dirty="0"/>
              <a:t>Use, Share, and Build. </a:t>
            </a:r>
          </a:p>
          <a:p>
            <a:pPr marL="0" indent="0">
              <a:buNone/>
            </a:pPr>
            <a:r>
              <a:rPr lang="en-US" sz="4900" dirty="0"/>
              <a:t>You can </a:t>
            </a:r>
            <a:r>
              <a:rPr lang="en-US" sz="4900" b="1" dirty="0"/>
              <a:t>USE</a:t>
            </a:r>
            <a:r>
              <a:rPr lang="en-US" sz="4900" dirty="0"/>
              <a:t> by experiencing the way Shaklee products can help transform your health. </a:t>
            </a:r>
          </a:p>
          <a:p>
            <a:pPr marL="0" indent="0">
              <a:buNone/>
            </a:pPr>
            <a:r>
              <a:rPr lang="en-US" sz="4900" dirty="0"/>
              <a:t>You can </a:t>
            </a:r>
            <a:r>
              <a:rPr lang="en-US" sz="4900" b="1" dirty="0"/>
              <a:t>SHARE </a:t>
            </a:r>
            <a:r>
              <a:rPr lang="en-US" sz="4900" dirty="0"/>
              <a:t>Shaklee products with friend and family through referrals. There are many ways to share.</a:t>
            </a:r>
          </a:p>
          <a:p>
            <a:pPr lvl="0"/>
            <a:r>
              <a:rPr lang="en-US" sz="4900" b="1" dirty="0"/>
              <a:t>Learn with your friends to Earn: </a:t>
            </a:r>
            <a:r>
              <a:rPr lang="en-US" sz="4900" dirty="0"/>
              <a:t>Host a few…or a crowd…of friends in your home to learn about the Shaklee Difference and the range of ways Shaklee can address health goals and challenges. As the host you will receive free shipping on your next order and a discount on your products. (Contact me for more detailed information). You can also host a Shaklee Meeting on Facebook and receive great rewards as well!</a:t>
            </a:r>
          </a:p>
          <a:p>
            <a:pPr lvl="0"/>
            <a:r>
              <a:rPr lang="en-US" sz="4900" b="1" dirty="0"/>
              <a:t>Share what you’ve learned with your friends: </a:t>
            </a:r>
            <a:r>
              <a:rPr lang="en-US" sz="4900" dirty="0"/>
              <a:t>We love the opportunity to be a resource and advocate for those you know and care about. Please feel free to pass on any information we send. There are product rewards when you send referrals because we so greatly appreciate the chance to serve them.</a:t>
            </a:r>
          </a:p>
          <a:p>
            <a:pPr lvl="0"/>
            <a:r>
              <a:rPr lang="en-US" sz="4900" b="1" dirty="0"/>
              <a:t>Casual Distributorship: </a:t>
            </a:r>
            <a:r>
              <a:rPr lang="en-US" sz="4900" dirty="0"/>
              <a:t>You also have the opportunity to get a check back from Shaklee when you begin sharing with those you know. This casual option makes it easy to get your products paid for by Shaklee!</a:t>
            </a:r>
          </a:p>
        </p:txBody>
      </p:sp>
    </p:spTree>
    <p:extLst>
      <p:ext uri="{BB962C8B-B14F-4D97-AF65-F5344CB8AC3E}">
        <p14:creationId xmlns:p14="http://schemas.microsoft.com/office/powerpoint/2010/main" val="34739758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6" y="1219200"/>
            <a:ext cx="8120592" cy="3835400"/>
          </a:xfrm>
        </p:spPr>
        <p:txBody>
          <a:bodyPr>
            <a:noAutofit/>
          </a:bodyPr>
          <a:lstStyle/>
          <a:p>
            <a:pPr marL="0" indent="0">
              <a:buNone/>
            </a:pPr>
            <a:r>
              <a:rPr lang="en-US" sz="2000" dirty="0"/>
              <a:t>You can </a:t>
            </a:r>
            <a:r>
              <a:rPr lang="en-US" sz="2000" b="1" dirty="0"/>
              <a:t>BUILD</a:t>
            </a:r>
            <a:r>
              <a:rPr lang="en-US" sz="2000" dirty="0"/>
              <a:t> a team in a way that works for you			     and fits your life, with the potential for significant financial rewards.</a:t>
            </a:r>
          </a:p>
          <a:p>
            <a:pPr marL="0" indent="0">
              <a:buNone/>
            </a:pPr>
            <a:r>
              <a:rPr lang="en-US" sz="2000" dirty="0"/>
              <a:t> I share this option with you because of the profound impact I’ve seen it have in so many lives and I want you (or someone may know) to know that this is available.</a:t>
            </a:r>
          </a:p>
          <a:p>
            <a:pPr marL="0" indent="0">
              <a:buNone/>
            </a:pPr>
            <a:r>
              <a:rPr lang="en-US" sz="2000" dirty="0"/>
              <a:t> It really is THE BEST option. The stability, integrity, community and wonderful products of Shaklee set the stage for great opportunity, freedom, friendships and financial blessing.</a:t>
            </a:r>
          </a:p>
          <a:p>
            <a:pPr marL="0" indent="0">
              <a:buNone/>
            </a:pPr>
            <a:r>
              <a:rPr lang="en-US" sz="2000" dirty="0"/>
              <a:t> Whether you are interested in a second stream of income or would consider building something new, I would love to tell you more about all that the </a:t>
            </a:r>
            <a:r>
              <a:rPr lang="en-US" sz="2000" b="1" dirty="0"/>
              <a:t>BUILD </a:t>
            </a:r>
            <a:r>
              <a:rPr lang="en-US" sz="2000" dirty="0"/>
              <a:t> could mean for you. </a:t>
            </a:r>
            <a:endParaRPr lang="en-US" sz="2000" b="1"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6011334" y="33867"/>
            <a:ext cx="2923987" cy="1473200"/>
          </a:xfrm>
          <a:prstGeom prst="rect">
            <a:avLst/>
          </a:prstGeom>
        </p:spPr>
      </p:pic>
      <p:sp>
        <p:nvSpPr>
          <p:cNvPr id="2" name="TextBox 1"/>
          <p:cNvSpPr txBox="1"/>
          <p:nvPr/>
        </p:nvSpPr>
        <p:spPr>
          <a:xfrm>
            <a:off x="498476" y="393700"/>
            <a:ext cx="4903258" cy="461665"/>
          </a:xfrm>
          <a:prstGeom prst="rect">
            <a:avLst/>
          </a:prstGeom>
          <a:noFill/>
          <a:ln>
            <a:solidFill>
              <a:schemeClr val="bg2">
                <a:lumMod val="60000"/>
                <a:lumOff val="40000"/>
              </a:schemeClr>
            </a:solidFill>
          </a:ln>
        </p:spPr>
        <p:txBody>
          <a:bodyPr wrap="square" rtlCol="0">
            <a:spAutoFit/>
          </a:bodyPr>
          <a:lstStyle/>
          <a:p>
            <a:r>
              <a:rPr lang="en-US" sz="2400" dirty="0"/>
              <a:t>Use … Share ….  Build continued</a:t>
            </a:r>
          </a:p>
        </p:txBody>
      </p:sp>
    </p:spTree>
    <p:extLst>
      <p:ext uri="{BB962C8B-B14F-4D97-AF65-F5344CB8AC3E}">
        <p14:creationId xmlns:p14="http://schemas.microsoft.com/office/powerpoint/2010/main" val="764761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287866"/>
            <a:ext cx="8229600" cy="4639733"/>
          </a:xfrm>
        </p:spPr>
        <p:txBody>
          <a:bodyPr>
            <a:normAutofit fontScale="70000" lnSpcReduction="20000"/>
          </a:bodyPr>
          <a:lstStyle/>
          <a:p>
            <a:pPr marL="0" indent="0">
              <a:buNone/>
            </a:pPr>
            <a:r>
              <a:rPr lang="en-US" sz="3100" dirty="0"/>
              <a:t>	</a:t>
            </a:r>
            <a:r>
              <a:rPr lang="en-US" sz="3100" dirty="0">
                <a:solidFill>
                  <a:schemeClr val="tx1"/>
                </a:solidFill>
              </a:rPr>
              <a:t>Thank you for taking your time to learn the ways to create the most fulfillment using your Shaklee membership. </a:t>
            </a:r>
          </a:p>
          <a:p>
            <a:pPr marL="0" indent="0">
              <a:buNone/>
            </a:pPr>
            <a:r>
              <a:rPr lang="en-US" sz="3100" dirty="0">
                <a:solidFill>
                  <a:schemeClr val="tx1"/>
                </a:solidFill>
              </a:rPr>
              <a:t>	Customer care is very important to us</a:t>
            </a:r>
            <a:r>
              <a:rPr lang="en-US" sz="3100" b="1" dirty="0">
                <a:solidFill>
                  <a:schemeClr val="tx1"/>
                </a:solidFill>
              </a:rPr>
              <a:t>, so with your permission</a:t>
            </a:r>
            <a:r>
              <a:rPr lang="en-US" sz="3100" dirty="0">
                <a:solidFill>
                  <a:schemeClr val="tx1"/>
                </a:solidFill>
              </a:rPr>
              <a:t> we would love to follow up with you to make sure you are getting the results and care that will create lasting change.</a:t>
            </a:r>
          </a:p>
          <a:p>
            <a:pPr marL="0" indent="0">
              <a:buNone/>
            </a:pPr>
            <a:r>
              <a:rPr lang="en-US" sz="3100" dirty="0">
                <a:solidFill>
                  <a:schemeClr val="tx1"/>
                </a:solidFill>
              </a:rPr>
              <a:t> 	We also want you to know that we are your resource and advocate—please reach out to us anytime with questions!</a:t>
            </a:r>
          </a:p>
          <a:p>
            <a:pPr marL="0" indent="0">
              <a:buNone/>
            </a:pPr>
            <a:r>
              <a:rPr lang="en-US" sz="3100" dirty="0">
                <a:solidFill>
                  <a:schemeClr val="tx1"/>
                </a:solidFill>
              </a:rPr>
              <a:t>	We are so thankful to be a part of this journey with you and have the opportunity to serve you in this way. </a:t>
            </a:r>
          </a:p>
          <a:p>
            <a:pPr marL="0" indent="0">
              <a:buNone/>
            </a:pPr>
            <a:r>
              <a:rPr lang="en-US" sz="3100" dirty="0">
                <a:solidFill>
                  <a:schemeClr val="tx1"/>
                </a:solidFill>
              </a:rPr>
              <a:t>To your health,</a:t>
            </a:r>
          </a:p>
          <a:p>
            <a:pPr marL="0" indent="0">
              <a:buNone/>
            </a:pPr>
            <a:r>
              <a:rPr lang="en-US" sz="3100" dirty="0">
                <a:solidFill>
                  <a:schemeClr val="tx1"/>
                </a:solidFill>
              </a:rPr>
              <a:t>Harper &amp; Ryan Guerra</a:t>
            </a:r>
          </a:p>
          <a:p>
            <a:pPr marL="0" indent="0">
              <a:buNone/>
            </a:pPr>
            <a:r>
              <a:rPr lang="en-US" i="1" dirty="0">
                <a:solidFill>
                  <a:schemeClr val="tx1"/>
                </a:solidFill>
              </a:rPr>
              <a:t> </a:t>
            </a:r>
            <a:endParaRPr lang="en-US" dirty="0">
              <a:solidFill>
                <a:schemeClr val="tx1"/>
              </a:solidFill>
            </a:endParaRPr>
          </a:p>
          <a:p>
            <a:pPr marL="0" indent="0">
              <a:buNone/>
            </a:pPr>
            <a:r>
              <a:rPr lang="en-US" b="1" i="1" dirty="0">
                <a:solidFill>
                  <a:schemeClr val="tx1"/>
                </a:solidFill>
              </a:rPr>
              <a:t>Additional Attachments:</a:t>
            </a:r>
            <a:br>
              <a:rPr lang="en-US" dirty="0">
                <a:solidFill>
                  <a:schemeClr val="tx1"/>
                </a:solidFill>
              </a:rPr>
            </a:br>
            <a:r>
              <a:rPr lang="en-US" i="1" dirty="0">
                <a:solidFill>
                  <a:schemeClr val="tx1"/>
                </a:solidFill>
              </a:rPr>
              <a:t>Shaklee Difference Letter from Dr. Jamie McManus</a:t>
            </a:r>
            <a:br>
              <a:rPr lang="en-US" dirty="0">
                <a:solidFill>
                  <a:schemeClr val="tx1"/>
                </a:solidFill>
              </a:rPr>
            </a:br>
            <a:r>
              <a:rPr lang="en-US" i="1" dirty="0">
                <a:solidFill>
                  <a:schemeClr val="tx1"/>
                </a:solidFill>
              </a:rPr>
              <a:t>Nutrition Assessment</a:t>
            </a:r>
            <a:br>
              <a:rPr lang="en-US" dirty="0">
                <a:solidFill>
                  <a:schemeClr val="tx1"/>
                </a:solidFill>
              </a:rPr>
            </a:br>
            <a:r>
              <a:rPr lang="en-US" i="1" dirty="0">
                <a:solidFill>
                  <a:schemeClr val="tx1"/>
                </a:solidFill>
              </a:rPr>
              <a:t>Learn to Earn Comment Form</a:t>
            </a:r>
            <a:endParaRPr lang="en-US" dirty="0">
              <a:solidFill>
                <a:schemeClr val="tx1"/>
              </a:solidFill>
            </a:endParaRPr>
          </a:p>
          <a:p>
            <a:pPr marL="0" indent="0">
              <a:buNone/>
            </a:pPr>
            <a:endParaRPr lang="en-US" dirty="0">
              <a:solidFill>
                <a:schemeClr val="tx1"/>
              </a:solidFill>
            </a:endParaRPr>
          </a:p>
        </p:txBody>
      </p:sp>
    </p:spTree>
    <p:extLst>
      <p:ext uri="{BB962C8B-B14F-4D97-AF65-F5344CB8AC3E}">
        <p14:creationId xmlns:p14="http://schemas.microsoft.com/office/powerpoint/2010/main" val="17813194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9334" y="1241027"/>
            <a:ext cx="8669866" cy="4105671"/>
          </a:xfrm>
        </p:spPr>
        <p:txBody>
          <a:bodyPr>
            <a:normAutofit/>
          </a:bodyPr>
          <a:lstStyle/>
          <a:p>
            <a:r>
              <a:rPr lang="en-US" sz="2400" dirty="0">
                <a:solidFill>
                  <a:schemeClr val="tx1"/>
                </a:solidFill>
              </a:rPr>
              <a:t> </a:t>
            </a:r>
            <a:r>
              <a:rPr lang="en-US" dirty="0">
                <a:solidFill>
                  <a:schemeClr val="tx1"/>
                </a:solidFill>
              </a:rPr>
              <a:t>Close:</a:t>
            </a:r>
            <a:r>
              <a:rPr lang="en-US" dirty="0"/>
              <a:t>  </a:t>
            </a:r>
            <a:r>
              <a:rPr lang="en-US" i="1" dirty="0">
                <a:solidFill>
                  <a:schemeClr val="tx1"/>
                </a:solidFill>
              </a:rPr>
              <a:t>Thank you again! What did you find was the most helpful in this discussion? What can I send you to help answer any additional questions? What is the best way to contact you?</a:t>
            </a:r>
          </a:p>
          <a:p>
            <a:r>
              <a:rPr lang="en-US" dirty="0">
                <a:solidFill>
                  <a:schemeClr val="tx1"/>
                </a:solidFill>
              </a:rPr>
              <a:t> Send a follow-up e-mail with any additional information they requested (smoothie recipes, Scour Off usage sheet, etc.) or set up an appointment to talk about business</a:t>
            </a:r>
          </a:p>
          <a:p>
            <a:r>
              <a:rPr lang="en-US" dirty="0">
                <a:solidFill>
                  <a:schemeClr val="tx1"/>
                </a:solidFill>
              </a:rPr>
              <a:t> Send a hand-written note, if you have not already, to say thank you. </a:t>
            </a:r>
          </a:p>
          <a:p>
            <a:r>
              <a:rPr lang="en-US" dirty="0">
                <a:solidFill>
                  <a:schemeClr val="tx1"/>
                </a:solidFill>
              </a:rPr>
              <a:t> Let them know when you plan to contact them again—before their first </a:t>
            </a:r>
            <a:r>
              <a:rPr lang="en-US" dirty="0" err="1">
                <a:solidFill>
                  <a:schemeClr val="tx1"/>
                </a:solidFill>
              </a:rPr>
              <a:t>autoship</a:t>
            </a:r>
            <a:r>
              <a:rPr lang="en-US" dirty="0">
                <a:solidFill>
                  <a:schemeClr val="tx1"/>
                </a:solidFill>
              </a:rPr>
              <a:t> goes out, when their Vita Lea runs out, etc.          harper</a:t>
            </a:r>
          </a:p>
        </p:txBody>
      </p:sp>
      <p:sp>
        <p:nvSpPr>
          <p:cNvPr id="2" name="Title 1"/>
          <p:cNvSpPr>
            <a:spLocks noGrp="1"/>
          </p:cNvSpPr>
          <p:nvPr>
            <p:ph type="title"/>
          </p:nvPr>
        </p:nvSpPr>
        <p:spPr>
          <a:xfrm>
            <a:off x="457201" y="180579"/>
            <a:ext cx="2573866" cy="649154"/>
          </a:xfrm>
          <a:ln>
            <a:solidFill>
              <a:schemeClr val="accent5">
                <a:lumMod val="75000"/>
              </a:schemeClr>
            </a:solidFill>
          </a:ln>
        </p:spPr>
        <p:txBody>
          <a:bodyPr/>
          <a:lstStyle/>
          <a:p>
            <a:r>
              <a:rPr lang="en-US" sz="3200" dirty="0"/>
              <a:t>Next Steps:</a:t>
            </a:r>
          </a:p>
        </p:txBody>
      </p:sp>
    </p:spTree>
    <p:extLst>
      <p:ext uri="{BB962C8B-B14F-4D97-AF65-F5344CB8AC3E}">
        <p14:creationId xmlns:p14="http://schemas.microsoft.com/office/powerpoint/2010/main" val="2609475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95867" y="626533"/>
            <a:ext cx="7484534" cy="3098800"/>
          </a:xfrm>
        </p:spPr>
        <p:txBody>
          <a:bodyPr/>
          <a:lstStyle/>
          <a:p>
            <a:r>
              <a:rPr lang="en-US" sz="3200" dirty="0"/>
              <a:t>See Addendum for  an Outline of Additional Content and Materials of the New Member Appointment or Member Update Appointment            </a:t>
            </a:r>
            <a:r>
              <a:rPr lang="en-US" sz="1600" dirty="0"/>
              <a:t>harper</a:t>
            </a:r>
            <a:endParaRPr lang="en-US" sz="3200" dirty="0"/>
          </a:p>
        </p:txBody>
      </p:sp>
    </p:spTree>
    <p:extLst>
      <p:ext uri="{BB962C8B-B14F-4D97-AF65-F5344CB8AC3E}">
        <p14:creationId xmlns:p14="http://schemas.microsoft.com/office/powerpoint/2010/main" val="41866491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947332" y="1860557"/>
            <a:ext cx="6739467" cy="2734072"/>
          </a:xfrm>
        </p:spPr>
        <p:txBody>
          <a:bodyPr/>
          <a:lstStyle/>
          <a:p>
            <a:r>
              <a:rPr lang="en-US" sz="4000" dirty="0">
                <a:solidFill>
                  <a:schemeClr val="tx1"/>
                </a:solidFill>
              </a:rPr>
              <a:t>Talk to lots of people</a:t>
            </a:r>
          </a:p>
          <a:p>
            <a:r>
              <a:rPr lang="en-US" sz="4000" dirty="0">
                <a:solidFill>
                  <a:schemeClr val="tx1"/>
                </a:solidFill>
              </a:rPr>
              <a:t>Be real nice to them</a:t>
            </a:r>
          </a:p>
          <a:p>
            <a:r>
              <a:rPr lang="en-US" sz="4000" dirty="0">
                <a:solidFill>
                  <a:schemeClr val="tx1"/>
                </a:solidFill>
              </a:rPr>
              <a:t>Give them great service   </a:t>
            </a:r>
            <a:r>
              <a:rPr lang="en-US" dirty="0" err="1">
                <a:solidFill>
                  <a:schemeClr val="tx1"/>
                </a:solidFill>
              </a:rPr>
              <a:t>lisa</a:t>
            </a:r>
            <a:endParaRPr lang="en-US" sz="4000" dirty="0">
              <a:solidFill>
                <a:schemeClr val="tx1"/>
              </a:solidFill>
            </a:endParaRPr>
          </a:p>
        </p:txBody>
      </p:sp>
      <p:sp>
        <p:nvSpPr>
          <p:cNvPr id="2" name="Title 1"/>
          <p:cNvSpPr>
            <a:spLocks noGrp="1"/>
          </p:cNvSpPr>
          <p:nvPr>
            <p:ph type="title"/>
          </p:nvPr>
        </p:nvSpPr>
        <p:spPr>
          <a:xfrm>
            <a:off x="338667" y="524537"/>
            <a:ext cx="5689600" cy="857250"/>
          </a:xfrm>
          <a:ln>
            <a:solidFill>
              <a:schemeClr val="accent5">
                <a:lumMod val="75000"/>
              </a:schemeClr>
            </a:solidFill>
          </a:ln>
        </p:spPr>
        <p:txBody>
          <a:bodyPr/>
          <a:lstStyle/>
          <a:p>
            <a:r>
              <a:rPr lang="en-US" sz="3200" dirty="0"/>
              <a:t>Jim </a:t>
            </a:r>
            <a:r>
              <a:rPr lang="en-US" sz="3200" dirty="0" err="1"/>
              <a:t>Rohn</a:t>
            </a:r>
            <a:r>
              <a:rPr lang="en-US" sz="3200" dirty="0"/>
              <a:t> – Keys to Success</a:t>
            </a:r>
          </a:p>
        </p:txBody>
      </p:sp>
    </p:spTree>
    <p:extLst>
      <p:ext uri="{BB962C8B-B14F-4D97-AF65-F5344CB8AC3E}">
        <p14:creationId xmlns:p14="http://schemas.microsoft.com/office/powerpoint/2010/main" val="1295668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3599" y="412569"/>
            <a:ext cx="6841067" cy="4462760"/>
          </a:xfrm>
          <a:prstGeom prst="rect">
            <a:avLst/>
          </a:prstGeom>
        </p:spPr>
        <p:txBody>
          <a:bodyPr wrap="square">
            <a:spAutoFit/>
          </a:bodyPr>
          <a:lstStyle/>
          <a:p>
            <a:r>
              <a:rPr lang="en-US" sz="1800" dirty="0"/>
              <a:t>Stephanie Bruce</a:t>
            </a:r>
          </a:p>
          <a:p>
            <a:r>
              <a:rPr lang="en-US" dirty="0"/>
              <a:t>Facebook Groups for IOS         </a:t>
            </a:r>
            <a:r>
              <a:rPr lang="en-US" sz="1800" dirty="0"/>
              <a:t>after Chairman’s Retreat  2016</a:t>
            </a:r>
          </a:p>
          <a:p>
            <a:endParaRPr lang="en-US" dirty="0"/>
          </a:p>
          <a:p>
            <a:r>
              <a:rPr lang="en-US" sz="1800" dirty="0"/>
              <a:t>Amazing group of women - you guys we are seriously lucky to be apart of this company </a:t>
            </a:r>
          </a:p>
          <a:p>
            <a:endParaRPr lang="en-US" sz="1800" dirty="0"/>
          </a:p>
          <a:p>
            <a:r>
              <a:rPr lang="en-US" sz="1800" dirty="0"/>
              <a:t>	This business happened to find me when I was least looking for it. But I truly believe it was because I was supposed to know these incredible people - people who make you want to be the best you. 	</a:t>
            </a:r>
          </a:p>
          <a:p>
            <a:r>
              <a:rPr lang="en-US" sz="1800" dirty="0"/>
              <a:t>	Guys, this isn't a journey of selling .... It's a journey of self development and growth. One thing is true - you will not come out of Shaklee the same person you came in!! ...</a:t>
            </a:r>
          </a:p>
          <a:p>
            <a:r>
              <a:rPr lang="en-US" sz="1800" dirty="0"/>
              <a:t>	 And it's worth every minute, every trying time, every hard ship, every time we're told no. It's all worth it!                                       barb</a:t>
            </a:r>
          </a:p>
        </p:txBody>
      </p:sp>
    </p:spTree>
    <p:extLst>
      <p:ext uri="{BB962C8B-B14F-4D97-AF65-F5344CB8AC3E}">
        <p14:creationId xmlns:p14="http://schemas.microsoft.com/office/powerpoint/2010/main" val="41287762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4200"/>
            <a:ext cx="8229599" cy="3391365"/>
          </a:xfrm>
        </p:spPr>
        <p:txBody>
          <a:bodyPr>
            <a:normAutofit/>
          </a:bodyPr>
          <a:lstStyle/>
          <a:p>
            <a:r>
              <a:rPr lang="en-US" sz="2400" dirty="0">
                <a:solidFill>
                  <a:schemeClr val="tx1"/>
                </a:solidFill>
              </a:rPr>
              <a:t>Download the Member Orientation materials from </a:t>
            </a:r>
            <a:r>
              <a:rPr lang="en-US" sz="2400" dirty="0" err="1">
                <a:solidFill>
                  <a:schemeClr val="tx1"/>
                </a:solidFill>
              </a:rPr>
              <a:t>FaceBook</a:t>
            </a:r>
            <a:r>
              <a:rPr lang="en-US" sz="2400" dirty="0">
                <a:solidFill>
                  <a:schemeClr val="tx1"/>
                </a:solidFill>
              </a:rPr>
              <a:t> Group Learning from the Masters.</a:t>
            </a:r>
          </a:p>
          <a:p>
            <a:r>
              <a:rPr lang="en-US" sz="2400" dirty="0">
                <a:solidFill>
                  <a:schemeClr val="tx1"/>
                </a:solidFill>
              </a:rPr>
              <a:t>Schedule New Member Orientations or Member Update Appointments.</a:t>
            </a:r>
          </a:p>
          <a:p>
            <a:r>
              <a:rPr lang="en-US" sz="2400" dirty="0">
                <a:solidFill>
                  <a:schemeClr val="tx1"/>
                </a:solidFill>
              </a:rPr>
              <a:t>Create your customer service system</a:t>
            </a:r>
          </a:p>
          <a:p>
            <a:r>
              <a:rPr lang="en-US" sz="2400" dirty="0">
                <a:solidFill>
                  <a:schemeClr val="tx1"/>
                </a:solidFill>
              </a:rPr>
              <a:t> see 100 Days to Amazing  Session 9 Role of Leader in 	Servicing Customers .. Oct , 2016 at </a:t>
            </a:r>
            <a:r>
              <a:rPr lang="en-US" sz="2400" dirty="0">
                <a:solidFill>
                  <a:schemeClr val="tx1"/>
                </a:solidFill>
                <a:hlinkClick r:id="rId2"/>
              </a:rPr>
              <a:t>www.BetterFutureStartsToday.com/____</a:t>
            </a:r>
            <a:r>
              <a:rPr lang="en-US" sz="2400" dirty="0">
                <a:solidFill>
                  <a:schemeClr val="tx1"/>
                </a:solidFill>
              </a:rPr>
              <a:t> your name    </a:t>
            </a:r>
            <a:r>
              <a:rPr lang="en-US" sz="2400" dirty="0" err="1">
                <a:solidFill>
                  <a:schemeClr val="tx1"/>
                </a:solidFill>
              </a:rPr>
              <a:t>lisa</a:t>
            </a:r>
            <a:endParaRPr lang="en-US" sz="2400" dirty="0">
              <a:solidFill>
                <a:schemeClr val="tx1"/>
              </a:solidFill>
            </a:endParaRPr>
          </a:p>
          <a:p>
            <a:pPr marL="0" indent="0">
              <a:buNone/>
            </a:pPr>
            <a:endParaRPr lang="en-US" dirty="0">
              <a:solidFill>
                <a:schemeClr val="tx1"/>
              </a:solidFill>
            </a:endParaRPr>
          </a:p>
        </p:txBody>
      </p:sp>
      <p:sp>
        <p:nvSpPr>
          <p:cNvPr id="3" name="Title 2"/>
          <p:cNvSpPr>
            <a:spLocks noGrp="1"/>
          </p:cNvSpPr>
          <p:nvPr>
            <p:ph type="title"/>
          </p:nvPr>
        </p:nvSpPr>
        <p:spPr>
          <a:xfrm>
            <a:off x="457200" y="355600"/>
            <a:ext cx="8229600" cy="1058600"/>
          </a:xfrm>
        </p:spPr>
        <p:txBody>
          <a:bodyPr>
            <a:normAutofit fontScale="90000"/>
          </a:bodyPr>
          <a:lstStyle/>
          <a:p>
            <a:r>
              <a:rPr lang="en-US" sz="3200" dirty="0"/>
              <a:t>Action Steps for Session #6</a:t>
            </a:r>
            <a:br>
              <a:rPr lang="en-US" sz="3200" dirty="0"/>
            </a:br>
            <a:r>
              <a:rPr lang="en-US" sz="3200" dirty="0"/>
              <a:t>Servicing Customers</a:t>
            </a:r>
          </a:p>
        </p:txBody>
      </p:sp>
    </p:spTree>
    <p:extLst>
      <p:ext uri="{BB962C8B-B14F-4D97-AF65-F5344CB8AC3E}">
        <p14:creationId xmlns:p14="http://schemas.microsoft.com/office/powerpoint/2010/main" val="21101299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1" name="Shape 371"/>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72" name="Shape 372"/>
          <p:cNvSpPr txBox="1">
            <a:spLocks noGrp="1"/>
          </p:cNvSpPr>
          <p:nvPr>
            <p:ph type="title"/>
          </p:nvPr>
        </p:nvSpPr>
        <p:spPr>
          <a:xfrm>
            <a:off x="1219200" y="400050"/>
            <a:ext cx="6629400" cy="1936750"/>
          </a:xfrm>
          <a:prstGeom prst="rect">
            <a:avLst/>
          </a:prstGeom>
          <a:noFill/>
          <a:ln w="9525"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Calibri"/>
              <a:buNone/>
            </a:pPr>
            <a:r>
              <a:rPr lang="en-US" sz="3600" b="1" i="0" u="none" strike="noStrike" cap="none" dirty="0">
                <a:solidFill>
                  <a:schemeClr val="lt1"/>
                </a:solidFill>
                <a:latin typeface="Calibri"/>
                <a:ea typeface="Calibri"/>
                <a:cs typeface="Calibri"/>
                <a:sym typeface="Calibri"/>
              </a:rPr>
              <a:t>Next Session #7 –</a:t>
            </a:r>
            <a:br>
              <a:rPr lang="en-US" sz="3600" b="1" i="0" u="none" strike="noStrike" cap="none" dirty="0">
                <a:solidFill>
                  <a:schemeClr val="lt1"/>
                </a:solidFill>
                <a:latin typeface="Calibri"/>
                <a:ea typeface="Calibri"/>
                <a:cs typeface="Calibri"/>
                <a:sym typeface="Calibri"/>
              </a:rPr>
            </a:br>
            <a:r>
              <a:rPr lang="en-US" sz="3600" b="1" dirty="0">
                <a:solidFill>
                  <a:schemeClr val="lt1"/>
                </a:solidFill>
              </a:rPr>
              <a:t>The Power of Creating the Written</a:t>
            </a:r>
            <a:r>
              <a:rPr lang="en-US" sz="3600" b="1" i="0" u="none" strike="noStrike" cap="none" dirty="0">
                <a:solidFill>
                  <a:schemeClr val="lt1"/>
                </a:solidFill>
                <a:latin typeface="Calibri"/>
                <a:ea typeface="Calibri"/>
                <a:cs typeface="Calibri"/>
                <a:sym typeface="Calibri"/>
              </a:rPr>
              <a:t> PV Plan</a:t>
            </a:r>
          </a:p>
        </p:txBody>
      </p:sp>
      <p:sp>
        <p:nvSpPr>
          <p:cNvPr id="373" name="Shape 373"/>
          <p:cNvSpPr txBox="1"/>
          <p:nvPr/>
        </p:nvSpPr>
        <p:spPr>
          <a:xfrm>
            <a:off x="7315200" y="2171700"/>
            <a:ext cx="1371598" cy="36933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h</a:t>
            </a: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1669654"/>
            <a:ext cx="4419600" cy="857250"/>
          </a:xfrm>
          <a:ln>
            <a:solidFill>
              <a:schemeClr val="accent5">
                <a:lumMod val="75000"/>
              </a:schemeClr>
            </a:solidFill>
          </a:ln>
        </p:spPr>
        <p:txBody>
          <a:bodyPr/>
          <a:lstStyle/>
          <a:p>
            <a:r>
              <a:rPr lang="en-US" dirty="0"/>
              <a:t>Addendum</a:t>
            </a:r>
          </a:p>
        </p:txBody>
      </p:sp>
    </p:spTree>
    <p:extLst>
      <p:ext uri="{BB962C8B-B14F-4D97-AF65-F5344CB8AC3E}">
        <p14:creationId xmlns:p14="http://schemas.microsoft.com/office/powerpoint/2010/main" val="3351874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57200" y="2165357"/>
            <a:ext cx="8229600" cy="2734072"/>
          </a:xfrm>
        </p:spPr>
        <p:txBody>
          <a:bodyPr/>
          <a:lstStyle/>
          <a:p>
            <a:r>
              <a:rPr lang="en-US" dirty="0"/>
              <a:t> </a:t>
            </a:r>
            <a:r>
              <a:rPr lang="en-US" dirty="0">
                <a:solidFill>
                  <a:schemeClr val="tx1"/>
                </a:solidFill>
              </a:rPr>
              <a:t>Welcome email</a:t>
            </a:r>
          </a:p>
          <a:p>
            <a:r>
              <a:rPr lang="en-US" dirty="0">
                <a:solidFill>
                  <a:schemeClr val="tx1"/>
                </a:solidFill>
              </a:rPr>
              <a:t> newsletters</a:t>
            </a:r>
          </a:p>
          <a:p>
            <a:r>
              <a:rPr lang="en-US" dirty="0" err="1">
                <a:solidFill>
                  <a:schemeClr val="tx1"/>
                </a:solidFill>
              </a:rPr>
              <a:t>FaceBook</a:t>
            </a:r>
            <a:r>
              <a:rPr lang="en-US" dirty="0">
                <a:solidFill>
                  <a:schemeClr val="tx1"/>
                </a:solidFill>
              </a:rPr>
              <a:t> pages and groups</a:t>
            </a:r>
          </a:p>
          <a:p>
            <a:r>
              <a:rPr lang="en-US" dirty="0">
                <a:solidFill>
                  <a:schemeClr val="tx1"/>
                </a:solidFill>
              </a:rPr>
              <a:t>Referral rewards program</a:t>
            </a:r>
          </a:p>
          <a:p>
            <a:r>
              <a:rPr lang="en-US" dirty="0">
                <a:solidFill>
                  <a:schemeClr val="tx1"/>
                </a:solidFill>
              </a:rPr>
              <a:t>Career with a Conscience .. Part-time and full-time options available</a:t>
            </a:r>
          </a:p>
          <a:p>
            <a:r>
              <a:rPr lang="en-US" dirty="0">
                <a:solidFill>
                  <a:schemeClr val="tx1"/>
                </a:solidFill>
              </a:rPr>
              <a:t>Keep learning … </a:t>
            </a:r>
          </a:p>
          <a:p>
            <a:pPr marL="254000" indent="0">
              <a:buNone/>
            </a:pPr>
            <a:endParaRPr lang="en-US" dirty="0"/>
          </a:p>
        </p:txBody>
      </p:sp>
      <p:sp>
        <p:nvSpPr>
          <p:cNvPr id="4" name="Title 3"/>
          <p:cNvSpPr>
            <a:spLocks noGrp="1"/>
          </p:cNvSpPr>
          <p:nvPr>
            <p:ph type="title"/>
          </p:nvPr>
        </p:nvSpPr>
        <p:spPr>
          <a:xfrm>
            <a:off x="457199" y="812404"/>
            <a:ext cx="8398933" cy="857250"/>
          </a:xfrm>
        </p:spPr>
        <p:txBody>
          <a:bodyPr/>
          <a:lstStyle/>
          <a:p>
            <a:r>
              <a:rPr lang="en-US" sz="2800" dirty="0"/>
              <a:t>Ashley’s New Member Process Materials</a:t>
            </a:r>
            <a:br>
              <a:rPr lang="en-US" sz="2800" dirty="0"/>
            </a:br>
            <a:r>
              <a:rPr lang="en-US" sz="2800" dirty="0"/>
              <a:t>Find in Business Leader Guide at Learning from the Masters Face Book group …in search  bar , type in “Business Leader Guide”</a:t>
            </a:r>
          </a:p>
        </p:txBody>
      </p:sp>
    </p:spTree>
    <p:extLst>
      <p:ext uri="{BB962C8B-B14F-4D97-AF65-F5344CB8AC3E}">
        <p14:creationId xmlns:p14="http://schemas.microsoft.com/office/powerpoint/2010/main" val="29431833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0579"/>
            <a:ext cx="8229600" cy="598354"/>
          </a:xfrm>
        </p:spPr>
        <p:txBody>
          <a:bodyPr/>
          <a:lstStyle/>
          <a:p>
            <a:r>
              <a:rPr lang="en-US" sz="2800" dirty="0"/>
              <a:t>New Member Process Steps -- Ashley</a:t>
            </a:r>
          </a:p>
        </p:txBody>
      </p:sp>
      <p:sp>
        <p:nvSpPr>
          <p:cNvPr id="3" name="Text Placeholder 2"/>
          <p:cNvSpPr>
            <a:spLocks noGrp="1"/>
          </p:cNvSpPr>
          <p:nvPr>
            <p:ph type="body" idx="1"/>
          </p:nvPr>
        </p:nvSpPr>
        <p:spPr>
          <a:xfrm>
            <a:off x="457200" y="745066"/>
            <a:ext cx="8229600" cy="3353600"/>
          </a:xfrm>
        </p:spPr>
        <p:txBody>
          <a:bodyPr/>
          <a:lstStyle/>
          <a:p>
            <a:pPr lvl="0"/>
            <a:r>
              <a:rPr lang="en-US" dirty="0">
                <a:solidFill>
                  <a:schemeClr val="tx1"/>
                </a:solidFill>
              </a:rPr>
              <a:t>Day 1-Becomes Member</a:t>
            </a:r>
            <a:endParaRPr lang="en-US" sz="1600" dirty="0">
              <a:solidFill>
                <a:schemeClr val="tx1"/>
              </a:solidFill>
            </a:endParaRPr>
          </a:p>
          <a:p>
            <a:pPr lvl="0"/>
            <a:r>
              <a:rPr lang="en-US" dirty="0">
                <a:solidFill>
                  <a:schemeClr val="tx1"/>
                </a:solidFill>
              </a:rPr>
              <a:t>Add to any FB groups necessary </a:t>
            </a:r>
            <a:endParaRPr lang="en-US" sz="1600" dirty="0">
              <a:solidFill>
                <a:schemeClr val="tx1"/>
              </a:solidFill>
            </a:endParaRPr>
          </a:p>
          <a:p>
            <a:pPr lvl="2"/>
            <a:r>
              <a:rPr lang="en-US" dirty="0">
                <a:solidFill>
                  <a:schemeClr val="tx1"/>
                </a:solidFill>
              </a:rPr>
              <a:t>Better Together or other accountability group you’re running</a:t>
            </a:r>
            <a:endParaRPr lang="en-US" sz="1200" dirty="0">
              <a:solidFill>
                <a:schemeClr val="tx1"/>
              </a:solidFill>
            </a:endParaRPr>
          </a:p>
          <a:p>
            <a:pPr lvl="2"/>
            <a:r>
              <a:rPr lang="en-US" dirty="0">
                <a:solidFill>
                  <a:schemeClr val="tx1"/>
                </a:solidFill>
              </a:rPr>
              <a:t>Customer Appreciation Group (if applicable) </a:t>
            </a:r>
            <a:endParaRPr lang="en-US" sz="1200" dirty="0">
              <a:solidFill>
                <a:schemeClr val="tx1"/>
              </a:solidFill>
            </a:endParaRPr>
          </a:p>
          <a:p>
            <a:pPr lvl="0"/>
            <a:r>
              <a:rPr lang="en-US" dirty="0">
                <a:solidFill>
                  <a:schemeClr val="tx1"/>
                </a:solidFill>
              </a:rPr>
              <a:t>Add to Newsletter email list </a:t>
            </a:r>
            <a:endParaRPr lang="en-US" sz="1600" dirty="0">
              <a:solidFill>
                <a:schemeClr val="tx1"/>
              </a:solidFill>
            </a:endParaRPr>
          </a:p>
          <a:p>
            <a:pPr lvl="0"/>
            <a:r>
              <a:rPr lang="en-US" dirty="0">
                <a:solidFill>
                  <a:schemeClr val="tx1"/>
                </a:solidFill>
              </a:rPr>
              <a:t>Add to Follow Up (working) Folder </a:t>
            </a:r>
            <a:endParaRPr lang="en-US" sz="1600" dirty="0">
              <a:solidFill>
                <a:schemeClr val="tx1"/>
              </a:solidFill>
            </a:endParaRPr>
          </a:p>
          <a:p>
            <a:pPr lvl="0"/>
            <a:r>
              <a:rPr lang="en-US" dirty="0">
                <a:solidFill>
                  <a:schemeClr val="tx1"/>
                </a:solidFill>
              </a:rPr>
              <a:t>Send welcome email that should include a personalized message &amp; four attachments:</a:t>
            </a:r>
            <a:endParaRPr lang="en-US" sz="1600" dirty="0">
              <a:solidFill>
                <a:schemeClr val="tx1"/>
              </a:solidFill>
            </a:endParaRPr>
          </a:p>
          <a:p>
            <a:pPr lvl="2"/>
            <a:r>
              <a:rPr lang="en-US" dirty="0">
                <a:solidFill>
                  <a:schemeClr val="tx1"/>
                </a:solidFill>
              </a:rPr>
              <a:t>Maximizing Membership (personalized) </a:t>
            </a:r>
            <a:endParaRPr lang="en-US" sz="1200" dirty="0">
              <a:solidFill>
                <a:schemeClr val="tx1"/>
              </a:solidFill>
            </a:endParaRPr>
          </a:p>
          <a:p>
            <a:pPr lvl="2"/>
            <a:r>
              <a:rPr lang="en-US" dirty="0">
                <a:solidFill>
                  <a:schemeClr val="tx1"/>
                </a:solidFill>
              </a:rPr>
              <a:t>Letter from Dr. McManus</a:t>
            </a:r>
            <a:endParaRPr lang="en-US" sz="1200" dirty="0">
              <a:solidFill>
                <a:schemeClr val="tx1"/>
              </a:solidFill>
            </a:endParaRPr>
          </a:p>
          <a:p>
            <a:pPr lvl="2"/>
            <a:r>
              <a:rPr lang="en-US" dirty="0">
                <a:solidFill>
                  <a:schemeClr val="tx1"/>
                </a:solidFill>
              </a:rPr>
              <a:t>Nutrition Assessment </a:t>
            </a:r>
            <a:endParaRPr lang="en-US" sz="1200" dirty="0">
              <a:solidFill>
                <a:schemeClr val="tx1"/>
              </a:solidFill>
            </a:endParaRPr>
          </a:p>
          <a:p>
            <a:pPr lvl="2"/>
            <a:r>
              <a:rPr lang="en-US" dirty="0">
                <a:solidFill>
                  <a:schemeClr val="tx1"/>
                </a:solidFill>
              </a:rPr>
              <a:t>Learn &amp; earn form</a:t>
            </a:r>
            <a:endParaRPr lang="en-US" sz="1200" dirty="0">
              <a:solidFill>
                <a:schemeClr val="tx1"/>
              </a:solidFill>
            </a:endParaRPr>
          </a:p>
          <a:p>
            <a:r>
              <a:rPr lang="en-US" dirty="0">
                <a:solidFill>
                  <a:schemeClr val="tx1"/>
                </a:solidFill>
              </a:rPr>
              <a:t>	* This should take no longer than 10 minutes!</a:t>
            </a:r>
            <a:endParaRPr lang="en-US" sz="1600" dirty="0">
              <a:solidFill>
                <a:schemeClr val="tx1"/>
              </a:solidFill>
            </a:endParaRPr>
          </a:p>
          <a:p>
            <a:endParaRPr lang="en-US" dirty="0"/>
          </a:p>
        </p:txBody>
      </p:sp>
    </p:spTree>
    <p:extLst>
      <p:ext uri="{BB962C8B-B14F-4D97-AF65-F5344CB8AC3E}">
        <p14:creationId xmlns:p14="http://schemas.microsoft.com/office/powerpoint/2010/main" val="4281232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248313"/>
            <a:ext cx="6824133" cy="530621"/>
          </a:xfrm>
          <a:ln>
            <a:solidFill>
              <a:schemeClr val="accent5">
                <a:lumMod val="75000"/>
              </a:schemeClr>
            </a:solidFill>
          </a:ln>
        </p:spPr>
        <p:txBody>
          <a:bodyPr/>
          <a:lstStyle/>
          <a:p>
            <a:r>
              <a:rPr lang="en-US" sz="2800" dirty="0"/>
              <a:t>Ashley New Member Process continued</a:t>
            </a:r>
          </a:p>
        </p:txBody>
      </p:sp>
      <p:sp>
        <p:nvSpPr>
          <p:cNvPr id="3" name="Text Placeholder 2"/>
          <p:cNvSpPr>
            <a:spLocks noGrp="1"/>
          </p:cNvSpPr>
          <p:nvPr>
            <p:ph type="body" idx="1"/>
          </p:nvPr>
        </p:nvSpPr>
        <p:spPr>
          <a:xfrm>
            <a:off x="254000" y="1032934"/>
            <a:ext cx="8229600" cy="3527829"/>
          </a:xfrm>
        </p:spPr>
        <p:txBody>
          <a:bodyPr/>
          <a:lstStyle/>
          <a:p>
            <a:pPr lvl="0"/>
            <a:r>
              <a:rPr lang="en-US" sz="1800" dirty="0">
                <a:solidFill>
                  <a:schemeClr val="tx1"/>
                </a:solidFill>
              </a:rPr>
              <a:t>Welcome Kit Mailed within 48 Hours ( see Business Leader Guide .. Go to search tab at Learning From the Masters )</a:t>
            </a:r>
          </a:p>
          <a:p>
            <a:pPr lvl="0"/>
            <a:r>
              <a:rPr lang="en-US" sz="1800" dirty="0">
                <a:solidFill>
                  <a:schemeClr val="tx1"/>
                </a:solidFill>
              </a:rPr>
              <a:t>You decide what YOU want this to look like but we send a small Shaklee sample, “Thank You” postcard, Recipe Flyer (if applicable) &amp; Coupon Card for next order. </a:t>
            </a:r>
          </a:p>
          <a:p>
            <a:pPr marL="254000" lvl="0" indent="0">
              <a:buNone/>
            </a:pPr>
            <a:r>
              <a:rPr lang="en-US" sz="1800" dirty="0">
                <a:solidFill>
                  <a:schemeClr val="tx1"/>
                </a:solidFill>
              </a:rPr>
              <a:t>Day 5 </a:t>
            </a:r>
          </a:p>
          <a:p>
            <a:pPr lvl="0"/>
            <a:r>
              <a:rPr lang="en-US" sz="1800" dirty="0">
                <a:solidFill>
                  <a:schemeClr val="tx1"/>
                </a:solidFill>
              </a:rPr>
              <a:t>Call to make sure they received their order &amp; see if they have any questions on how to get started. </a:t>
            </a:r>
          </a:p>
          <a:p>
            <a:r>
              <a:rPr lang="en-US" sz="1800" dirty="0">
                <a:solidFill>
                  <a:schemeClr val="tx1"/>
                </a:solidFill>
              </a:rPr>
              <a:t>Set up New Member Appointment to go over welcome email you sent them – offer an incentive to </a:t>
            </a:r>
          </a:p>
          <a:p>
            <a:pPr lvl="0"/>
            <a:r>
              <a:rPr lang="en-US" sz="1800" dirty="0">
                <a:solidFill>
                  <a:schemeClr val="tx1"/>
                </a:solidFill>
              </a:rPr>
              <a:t>DAY 15</a:t>
            </a:r>
          </a:p>
          <a:p>
            <a:pPr lvl="0"/>
            <a:r>
              <a:rPr lang="en-US" sz="1800" dirty="0">
                <a:solidFill>
                  <a:schemeClr val="tx1"/>
                </a:solidFill>
              </a:rPr>
              <a:t>Call &amp; check in on how they are liking their products &amp; see if they have any questions </a:t>
            </a:r>
          </a:p>
          <a:p>
            <a:endParaRPr lang="en-US" sz="1800" dirty="0">
              <a:solidFill>
                <a:schemeClr val="tx1"/>
              </a:solidFill>
            </a:endParaRPr>
          </a:p>
        </p:txBody>
      </p:sp>
    </p:spTree>
    <p:extLst>
      <p:ext uri="{BB962C8B-B14F-4D97-AF65-F5344CB8AC3E}">
        <p14:creationId xmlns:p14="http://schemas.microsoft.com/office/powerpoint/2010/main" val="2032297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745066"/>
            <a:ext cx="8229600" cy="4188229"/>
          </a:xfrm>
        </p:spPr>
        <p:txBody>
          <a:bodyPr/>
          <a:lstStyle/>
          <a:p>
            <a:pPr lvl="0"/>
            <a:r>
              <a:rPr lang="en-US" sz="1800" dirty="0">
                <a:solidFill>
                  <a:schemeClr val="tx1"/>
                </a:solidFill>
              </a:rPr>
              <a:t>Day 25 </a:t>
            </a:r>
          </a:p>
          <a:p>
            <a:pPr lvl="0"/>
            <a:r>
              <a:rPr lang="en-US" sz="1800" dirty="0">
                <a:solidFill>
                  <a:schemeClr val="tx1"/>
                </a:solidFill>
              </a:rPr>
              <a:t>Call to remind them of their </a:t>
            </a:r>
            <a:r>
              <a:rPr lang="en-US" sz="1800" dirty="0" err="1">
                <a:solidFill>
                  <a:schemeClr val="tx1"/>
                </a:solidFill>
              </a:rPr>
              <a:t>autoship</a:t>
            </a:r>
            <a:r>
              <a:rPr lang="en-US" sz="1800" dirty="0">
                <a:solidFill>
                  <a:schemeClr val="tx1"/>
                </a:solidFill>
              </a:rPr>
              <a:t> or need to make an order – emphasize their original goal.</a:t>
            </a:r>
          </a:p>
          <a:p>
            <a:pPr lvl="0"/>
            <a:r>
              <a:rPr lang="en-US" sz="1800" dirty="0">
                <a:solidFill>
                  <a:schemeClr val="tx1"/>
                </a:solidFill>
              </a:rPr>
              <a:t>Remind them of the Learn &amp; Earn option they can utilize for an incentive </a:t>
            </a:r>
          </a:p>
          <a:p>
            <a:pPr lvl="0"/>
            <a:r>
              <a:rPr lang="en-US" sz="1800" dirty="0">
                <a:solidFill>
                  <a:schemeClr val="tx1"/>
                </a:solidFill>
              </a:rPr>
              <a:t>Ask permission to stay in contact with them regarding specials, events, etc. </a:t>
            </a:r>
          </a:p>
          <a:p>
            <a:pPr lvl="0"/>
            <a:r>
              <a:rPr lang="en-US" sz="1800" dirty="0">
                <a:solidFill>
                  <a:schemeClr val="tx1"/>
                </a:solidFill>
              </a:rPr>
              <a:t>Day 45 </a:t>
            </a:r>
          </a:p>
          <a:p>
            <a:pPr lvl="0"/>
            <a:r>
              <a:rPr lang="en-US" sz="1800" dirty="0">
                <a:solidFill>
                  <a:schemeClr val="tx1"/>
                </a:solidFill>
              </a:rPr>
              <a:t>Follow up with second order - This is important! - This is when they start to develop their healthy Shaklee habit. </a:t>
            </a:r>
          </a:p>
          <a:p>
            <a:pPr lvl="0"/>
            <a:r>
              <a:rPr lang="en-US" sz="1800" dirty="0">
                <a:solidFill>
                  <a:schemeClr val="tx1"/>
                </a:solidFill>
              </a:rPr>
              <a:t>Continued Follow up </a:t>
            </a:r>
          </a:p>
          <a:p>
            <a:pPr lvl="0"/>
            <a:r>
              <a:rPr lang="en-US" sz="1800" dirty="0">
                <a:solidFill>
                  <a:schemeClr val="tx1"/>
                </a:solidFill>
              </a:rPr>
              <a:t>Utilize Follow Up Notebook to keep track of communication &amp; incentives offered </a:t>
            </a:r>
          </a:p>
          <a:p>
            <a:pPr lvl="0"/>
            <a:r>
              <a:rPr lang="en-US" sz="1800" dirty="0">
                <a:solidFill>
                  <a:schemeClr val="tx1"/>
                </a:solidFill>
              </a:rPr>
              <a:t>Follow up at 30, 60, </a:t>
            </a:r>
            <a:r>
              <a:rPr lang="en-US" sz="1800" dirty="0" err="1">
                <a:solidFill>
                  <a:schemeClr val="tx1"/>
                </a:solidFill>
              </a:rPr>
              <a:t>etc</a:t>
            </a:r>
            <a:r>
              <a:rPr lang="en-US" sz="1800" dirty="0">
                <a:solidFill>
                  <a:schemeClr val="tx1"/>
                </a:solidFill>
              </a:rPr>
              <a:t> days after additional orders. At this point, they are getting regular communication from you via email, newsletters and personal phone calls.       </a:t>
            </a:r>
          </a:p>
          <a:p>
            <a:pPr marL="254000" indent="0">
              <a:buNone/>
            </a:pPr>
            <a:endParaRPr lang="en-US" sz="1800" dirty="0">
              <a:solidFill>
                <a:schemeClr val="tx1"/>
              </a:solidFill>
            </a:endParaRPr>
          </a:p>
          <a:p>
            <a:endParaRPr lang="en-US" dirty="0"/>
          </a:p>
        </p:txBody>
      </p:sp>
      <p:sp>
        <p:nvSpPr>
          <p:cNvPr id="4" name="TextBox 3"/>
          <p:cNvSpPr txBox="1"/>
          <p:nvPr/>
        </p:nvSpPr>
        <p:spPr>
          <a:xfrm>
            <a:off x="812800" y="270933"/>
            <a:ext cx="4978400" cy="400110"/>
          </a:xfrm>
          <a:prstGeom prst="rect">
            <a:avLst/>
          </a:prstGeom>
          <a:noFill/>
          <a:ln>
            <a:solidFill>
              <a:schemeClr val="accent5">
                <a:lumMod val="75000"/>
              </a:schemeClr>
            </a:solidFill>
          </a:ln>
        </p:spPr>
        <p:txBody>
          <a:bodyPr wrap="square" rtlCol="0">
            <a:spAutoFit/>
          </a:bodyPr>
          <a:lstStyle/>
          <a:p>
            <a:r>
              <a:rPr lang="en-US" sz="2000" dirty="0">
                <a:solidFill>
                  <a:schemeClr val="tx1"/>
                </a:solidFill>
              </a:rPr>
              <a:t> Ashley New Member Process continued</a:t>
            </a:r>
          </a:p>
        </p:txBody>
      </p:sp>
    </p:spTree>
    <p:extLst>
      <p:ext uri="{BB962C8B-B14F-4D97-AF65-F5344CB8AC3E}">
        <p14:creationId xmlns:p14="http://schemas.microsoft.com/office/powerpoint/2010/main" val="88359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98601"/>
            <a:ext cx="8229600" cy="3096030"/>
          </a:xfrm>
        </p:spPr>
        <p:txBody>
          <a:bodyPr>
            <a:normAutofit lnSpcReduction="10000"/>
          </a:bodyPr>
          <a:lstStyle/>
          <a:p>
            <a:pPr marL="0" indent="0">
              <a:buNone/>
            </a:pPr>
            <a:r>
              <a:rPr lang="en-US" sz="2400" dirty="0">
                <a:solidFill>
                  <a:schemeClr val="tx1"/>
                </a:solidFill>
              </a:rPr>
              <a:t>A few days before the call, send the New Member Packet via e-mail and confirm the time you plan to call them.</a:t>
            </a:r>
          </a:p>
          <a:p>
            <a:pPr marL="0" indent="0">
              <a:buNone/>
            </a:pPr>
            <a:r>
              <a:rPr lang="en-US" sz="2400" dirty="0">
                <a:solidFill>
                  <a:schemeClr val="tx1"/>
                </a:solidFill>
              </a:rPr>
              <a:t>Subject: Maximizing Your Shaklee Membership</a:t>
            </a:r>
          </a:p>
          <a:p>
            <a:pPr marL="0" indent="0">
              <a:buNone/>
            </a:pPr>
            <a:endParaRPr lang="en-US" sz="2400" dirty="0"/>
          </a:p>
          <a:p>
            <a:pPr marL="0" indent="0">
              <a:buNone/>
            </a:pPr>
            <a:r>
              <a:rPr lang="en-US" sz="2400" i="1" dirty="0">
                <a:solidFill>
                  <a:schemeClr val="tx1"/>
                </a:solidFill>
              </a:rPr>
              <a:t>Sarah,</a:t>
            </a:r>
          </a:p>
          <a:p>
            <a:pPr marL="0" indent="0">
              <a:buNone/>
            </a:pPr>
            <a:r>
              <a:rPr lang="en-US" sz="2400" i="1" dirty="0">
                <a:solidFill>
                  <a:schemeClr val="tx1"/>
                </a:solidFill>
              </a:rPr>
              <a:t>These are some documents I will be reviewing when I call you at 2 p.m. CT on Monday. I am looking forward to helping you make the most out of your Shaklee membership.</a:t>
            </a:r>
          </a:p>
        </p:txBody>
      </p:sp>
      <p:sp>
        <p:nvSpPr>
          <p:cNvPr id="2" name="Title 1"/>
          <p:cNvSpPr>
            <a:spLocks noGrp="1"/>
          </p:cNvSpPr>
          <p:nvPr>
            <p:ph type="title"/>
          </p:nvPr>
        </p:nvSpPr>
        <p:spPr>
          <a:xfrm>
            <a:off x="457200" y="383779"/>
            <a:ext cx="8229600" cy="857250"/>
          </a:xfrm>
          <a:ln>
            <a:solidFill>
              <a:schemeClr val="accent5">
                <a:lumMod val="75000"/>
              </a:schemeClr>
            </a:solidFill>
          </a:ln>
        </p:spPr>
        <p:txBody>
          <a:bodyPr>
            <a:normAutofit fontScale="90000"/>
          </a:bodyPr>
          <a:lstStyle/>
          <a:p>
            <a:r>
              <a:rPr lang="en-US" sz="2800" dirty="0"/>
              <a:t>Harper’s New Member Process --Confirm and Send Materials</a:t>
            </a:r>
          </a:p>
        </p:txBody>
      </p:sp>
    </p:spTree>
    <p:extLst>
      <p:ext uri="{BB962C8B-B14F-4D97-AF65-F5344CB8AC3E}">
        <p14:creationId xmlns:p14="http://schemas.microsoft.com/office/powerpoint/2010/main" val="1860564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89182" y="368306"/>
            <a:ext cx="8326647" cy="2062103"/>
          </a:xfrm>
          <a:prstGeom prst="rect">
            <a:avLst/>
          </a:prstGeom>
          <a:noFill/>
          <a:ln>
            <a:solidFill>
              <a:schemeClr val="accent5">
                <a:lumMod val="75000"/>
              </a:schemeClr>
            </a:solidFill>
          </a:ln>
        </p:spPr>
        <p:txBody>
          <a:bodyPr wrap="square" rtlCol="0">
            <a:spAutoFit/>
          </a:bodyPr>
          <a:lstStyle/>
          <a:p>
            <a:r>
              <a:rPr lang="en-US" sz="1600" b="1" dirty="0"/>
              <a:t>First, a little business:        				(Harper materials)</a:t>
            </a:r>
          </a:p>
          <a:p>
            <a:pPr lvl="0"/>
            <a:r>
              <a:rPr lang="en-US" sz="1600" b="1" dirty="0"/>
              <a:t>Activate your account:</a:t>
            </a:r>
            <a:r>
              <a:rPr lang="en-US" sz="1600" dirty="0"/>
              <a:t> You should have received an e-mail from Shaklee with directions on how to do this.  If you go to </a:t>
            </a:r>
            <a:r>
              <a:rPr lang="en-US" sz="1600" dirty="0">
                <a:hlinkClick r:id="rId2"/>
              </a:rPr>
              <a:t>www.myshaklee.com</a:t>
            </a:r>
            <a:r>
              <a:rPr lang="en-US" sz="1600" dirty="0"/>
              <a:t>, then enter your member ID in the Activate your Membership box, you will be prompted to set up a password and then you are good to go! (Please let us know if you need your ID#) </a:t>
            </a:r>
          </a:p>
          <a:p>
            <a:pPr lvl="0"/>
            <a:r>
              <a:rPr lang="en-US" sz="1600" b="1" dirty="0"/>
              <a:t>Options for Ordering:</a:t>
            </a:r>
            <a:r>
              <a:rPr lang="en-US" sz="1600" dirty="0"/>
              <a:t> Call 1-800-SHAKLEE to place your order over the phone. (You must have your Shaklee ID# to order over the phone). Or contact me to place your order for you.</a:t>
            </a:r>
          </a:p>
        </p:txBody>
      </p:sp>
      <p:sp>
        <p:nvSpPr>
          <p:cNvPr id="7" name="TextBox 6"/>
          <p:cNvSpPr txBox="1"/>
          <p:nvPr/>
        </p:nvSpPr>
        <p:spPr>
          <a:xfrm>
            <a:off x="474134" y="2581970"/>
            <a:ext cx="8341695" cy="2462212"/>
          </a:xfrm>
          <a:prstGeom prst="rect">
            <a:avLst/>
          </a:prstGeom>
          <a:noFill/>
          <a:ln>
            <a:solidFill>
              <a:schemeClr val="accent5">
                <a:lumMod val="75000"/>
              </a:schemeClr>
            </a:solidFill>
          </a:ln>
        </p:spPr>
        <p:txBody>
          <a:bodyPr wrap="square" rtlCol="0">
            <a:spAutoFit/>
          </a:bodyPr>
          <a:lstStyle/>
          <a:p>
            <a:r>
              <a:rPr lang="en-US" sz="1600" b="1" dirty="0"/>
              <a:t>Member Benefits:</a:t>
            </a:r>
          </a:p>
          <a:p>
            <a:pPr lvl="0"/>
            <a:r>
              <a:rPr lang="en-US" sz="1600" b="1" dirty="0"/>
              <a:t>Membership Discount: </a:t>
            </a:r>
            <a:r>
              <a:rPr lang="en-US" sz="1600" dirty="0"/>
              <a:t>Your membership gives you a 15% discount on ALL Shaklee products. Membership also qualifies you for </a:t>
            </a:r>
            <a:r>
              <a:rPr lang="en-US" sz="1600" dirty="0" err="1"/>
              <a:t>AutoShip</a:t>
            </a:r>
            <a:r>
              <a:rPr lang="en-US" sz="1600" dirty="0"/>
              <a:t>, </a:t>
            </a:r>
            <a:r>
              <a:rPr lang="en-US" sz="1600" dirty="0" err="1"/>
              <a:t>AutoShip</a:t>
            </a:r>
            <a:r>
              <a:rPr lang="en-US" sz="1600" dirty="0"/>
              <a:t> discounts and special promotions.</a:t>
            </a:r>
          </a:p>
          <a:p>
            <a:pPr lvl="0"/>
            <a:r>
              <a:rPr lang="en-US" sz="1600" b="1" dirty="0"/>
              <a:t>Personal Nutrition and Health Consultation:</a:t>
            </a:r>
            <a:r>
              <a:rPr lang="en-US" sz="1600" dirty="0"/>
              <a:t> Also available to you as a part of our Shaklee family is a personal nutrition and health consultation (over the phone)</a:t>
            </a:r>
          </a:p>
          <a:p>
            <a:pPr lvl="0"/>
            <a:endParaRPr lang="en-US" sz="1000" dirty="0"/>
          </a:p>
          <a:p>
            <a:pPr lvl="0"/>
            <a:r>
              <a:rPr lang="en-US" sz="1600" b="1" dirty="0"/>
              <a:t>100% Guarantee:</a:t>
            </a:r>
            <a:r>
              <a:rPr lang="en-US" sz="1600" dirty="0"/>
              <a:t> Remember, all Shaklee products are 100% guaranteed, so let me know if you ever are not satisfied with a product. I would love to walk you through what may be the problem or get your money refunded if needed!</a:t>
            </a:r>
          </a:p>
        </p:txBody>
      </p:sp>
    </p:spTree>
    <p:extLst>
      <p:ext uri="{BB962C8B-B14F-4D97-AF65-F5344CB8AC3E}">
        <p14:creationId xmlns:p14="http://schemas.microsoft.com/office/powerpoint/2010/main" val="33505706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2">
            <a:extLst>
              <a:ext uri="{28A0092B-C50C-407E-A947-70E740481C1C}">
                <a14:useLocalDpi xmlns:a14="http://schemas.microsoft.com/office/drawing/2010/main" val="0"/>
              </a:ext>
            </a:extLst>
          </a:blip>
          <a:stretch>
            <a:fillRect/>
          </a:stretch>
        </p:blipFill>
        <p:spPr>
          <a:xfrm>
            <a:off x="412235" y="165440"/>
            <a:ext cx="6858000" cy="3051893"/>
          </a:xfrm>
          <a:prstGeom prst="rect">
            <a:avLst/>
          </a:prstGeom>
        </p:spPr>
      </p:pic>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3015219" y="2276136"/>
            <a:ext cx="5868427" cy="2867364"/>
          </a:xfrm>
          <a:prstGeom prst="rect">
            <a:avLst/>
          </a:prstGeom>
        </p:spPr>
      </p:pic>
    </p:spTree>
    <p:extLst>
      <p:ext uri="{BB962C8B-B14F-4D97-AF65-F5344CB8AC3E}">
        <p14:creationId xmlns:p14="http://schemas.microsoft.com/office/powerpoint/2010/main" val="4033349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1067"/>
            <a:ext cx="6861243" cy="1178587"/>
          </a:xfrm>
        </p:spPr>
        <p:txBody>
          <a:bodyPr/>
          <a:lstStyle/>
          <a:p>
            <a:r>
              <a:rPr lang="en-US" sz="2800" dirty="0"/>
              <a:t>Chairman’s Retreat Report</a:t>
            </a:r>
            <a:br>
              <a:rPr lang="en-US" sz="2800" dirty="0"/>
            </a:br>
            <a:r>
              <a:rPr lang="en-US" sz="2800" dirty="0"/>
              <a:t>Angie Thomas and Andrea </a:t>
            </a:r>
            <a:r>
              <a:rPr lang="en-US" sz="2800" dirty="0" err="1"/>
              <a:t>Opalewski</a:t>
            </a:r>
            <a:endParaRPr lang="en-US" sz="2800" dirty="0"/>
          </a:p>
        </p:txBody>
      </p:sp>
      <p:sp>
        <p:nvSpPr>
          <p:cNvPr id="3" name="Text Placeholder 2"/>
          <p:cNvSpPr>
            <a:spLocks noGrp="1"/>
          </p:cNvSpPr>
          <p:nvPr>
            <p:ph type="body" idx="1"/>
          </p:nvPr>
        </p:nvSpPr>
        <p:spPr>
          <a:xfrm>
            <a:off x="1925006" y="1860557"/>
            <a:ext cx="5393437" cy="2734072"/>
          </a:xfrm>
        </p:spPr>
        <p:txBody>
          <a:bodyPr/>
          <a:lstStyle/>
          <a:p>
            <a:r>
              <a:rPr lang="en-US" dirty="0">
                <a:solidFill>
                  <a:schemeClr val="tx1"/>
                </a:solidFill>
              </a:rPr>
              <a:t>We all have the capability to do this - 		We are all the same </a:t>
            </a:r>
          </a:p>
          <a:p>
            <a:r>
              <a:rPr lang="en-US" dirty="0">
                <a:solidFill>
                  <a:schemeClr val="tx1"/>
                </a:solidFill>
              </a:rPr>
              <a:t>Just do SOMETHING</a:t>
            </a:r>
          </a:p>
          <a:p>
            <a:r>
              <a:rPr lang="en-US" dirty="0">
                <a:solidFill>
                  <a:schemeClr val="tx1"/>
                </a:solidFill>
              </a:rPr>
              <a:t>Sharing with Authenticity</a:t>
            </a:r>
          </a:p>
          <a:p>
            <a:r>
              <a:rPr lang="en-US" dirty="0">
                <a:solidFill>
                  <a:schemeClr val="tx1"/>
                </a:solidFill>
              </a:rPr>
              <a:t>Circle of Safety</a:t>
            </a:r>
          </a:p>
          <a:p>
            <a:r>
              <a:rPr lang="en-US" dirty="0">
                <a:solidFill>
                  <a:schemeClr val="tx1"/>
                </a:solidFill>
              </a:rPr>
              <a:t>Roger's Commitment to Leadership</a:t>
            </a:r>
          </a:p>
          <a:p>
            <a:endParaRPr lang="en-US" dirty="0"/>
          </a:p>
        </p:txBody>
      </p:sp>
      <p:pic>
        <p:nvPicPr>
          <p:cNvPr id="4" name="Picture 3"/>
          <p:cNvPicPr>
            <a:picLocks noChangeAspect="1"/>
          </p:cNvPicPr>
          <p:nvPr/>
        </p:nvPicPr>
        <p:blipFill>
          <a:blip r:embed="rId2"/>
          <a:stretch>
            <a:fillRect/>
          </a:stretch>
        </p:blipFill>
        <p:spPr>
          <a:xfrm>
            <a:off x="7318443" y="237067"/>
            <a:ext cx="1700810" cy="2205566"/>
          </a:xfrm>
          <a:prstGeom prst="rect">
            <a:avLst/>
          </a:prstGeom>
        </p:spPr>
      </p:pic>
      <p:pic>
        <p:nvPicPr>
          <p:cNvPr id="5" name="Picture 4"/>
          <p:cNvPicPr>
            <a:picLocks noChangeAspect="1"/>
          </p:cNvPicPr>
          <p:nvPr/>
        </p:nvPicPr>
        <p:blipFill>
          <a:blip r:embed="rId3"/>
          <a:stretch>
            <a:fillRect/>
          </a:stretch>
        </p:blipFill>
        <p:spPr>
          <a:xfrm>
            <a:off x="270934" y="3268134"/>
            <a:ext cx="1654072" cy="1689100"/>
          </a:xfrm>
          <a:prstGeom prst="rect">
            <a:avLst/>
          </a:prstGeom>
        </p:spPr>
      </p:pic>
    </p:spTree>
    <p:extLst>
      <p:ext uri="{BB962C8B-B14F-4D97-AF65-F5344CB8AC3E}">
        <p14:creationId xmlns:p14="http://schemas.microsoft.com/office/powerpoint/2010/main" val="31792186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5979"/>
            <a:ext cx="8348133" cy="674554"/>
          </a:xfrm>
          <a:ln>
            <a:solidFill>
              <a:schemeClr val="accent3">
                <a:lumMod val="75000"/>
              </a:schemeClr>
            </a:solidFill>
          </a:ln>
        </p:spPr>
        <p:txBody>
          <a:bodyPr/>
          <a:lstStyle/>
          <a:p>
            <a:pPr algn="ctr"/>
            <a:r>
              <a:rPr lang="en-US" sz="2400" b="1" dirty="0"/>
              <a:t>The most important Member Benefit:   The Shaklee Difference</a:t>
            </a:r>
            <a:endParaRPr lang="en-US" sz="2400"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498475" y="880533"/>
            <a:ext cx="4732820" cy="2186600"/>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3595169" y="2218267"/>
            <a:ext cx="5398135" cy="2925233"/>
          </a:xfrm>
          <a:prstGeom prst="rect">
            <a:avLst/>
          </a:prstGeom>
        </p:spPr>
      </p:pic>
      <p:sp>
        <p:nvSpPr>
          <p:cNvPr id="6" name="TextBox 5"/>
          <p:cNvSpPr txBox="1"/>
          <p:nvPr/>
        </p:nvSpPr>
        <p:spPr>
          <a:xfrm>
            <a:off x="457199" y="3086266"/>
            <a:ext cx="3205061" cy="1815882"/>
          </a:xfrm>
          <a:prstGeom prst="rect">
            <a:avLst/>
          </a:prstGeom>
          <a:solidFill>
            <a:schemeClr val="accent1"/>
          </a:solidFill>
        </p:spPr>
        <p:txBody>
          <a:bodyPr wrap="square" rtlCol="0">
            <a:spAutoFit/>
          </a:bodyPr>
          <a:lstStyle/>
          <a:p>
            <a:r>
              <a:rPr lang="en-US" sz="1600" dirty="0">
                <a:solidFill>
                  <a:schemeClr val="bg1"/>
                </a:solidFill>
              </a:rPr>
              <a:t>Followed by Which Products Do You  Use Sheet. “As people begin to understand the Shaklee Difference and find this is a company they can trust, they often wonder, what else does Shaklee make? </a:t>
            </a:r>
          </a:p>
        </p:txBody>
      </p:sp>
    </p:spTree>
    <p:extLst>
      <p:ext uri="{BB962C8B-B14F-4D97-AF65-F5344CB8AC3E}">
        <p14:creationId xmlns:p14="http://schemas.microsoft.com/office/powerpoint/2010/main" val="1611201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508000" y="0"/>
            <a:ext cx="8314267" cy="4064000"/>
          </a:xfrm>
          <a:prstGeom prst="rect">
            <a:avLst/>
          </a:prstGeom>
        </p:spPr>
      </p:pic>
      <p:sp>
        <p:nvSpPr>
          <p:cNvPr id="8" name="Content Placeholder 2"/>
          <p:cNvSpPr>
            <a:spLocks noGrp="1"/>
          </p:cNvSpPr>
          <p:nvPr>
            <p:ph idx="1"/>
          </p:nvPr>
        </p:nvSpPr>
        <p:spPr>
          <a:xfrm>
            <a:off x="1011954" y="3843866"/>
            <a:ext cx="7556313" cy="1066801"/>
          </a:xfrm>
          <a:solidFill>
            <a:srgbClr val="663366"/>
          </a:solidFill>
        </p:spPr>
        <p:txBody>
          <a:bodyPr>
            <a:normAutofit fontScale="62500" lnSpcReduction="20000"/>
          </a:bodyPr>
          <a:lstStyle/>
          <a:p>
            <a:pPr marL="0" indent="0">
              <a:buNone/>
            </a:pPr>
            <a:r>
              <a:rPr lang="en-US" dirty="0">
                <a:solidFill>
                  <a:srgbClr val="FFFFFF"/>
                </a:solidFill>
              </a:rPr>
              <a:t>This is a great time to make sure they are aware of all the product lines that Shaklee offers. If there is time, this is a great opportunity to walk them through the Product Guide if you have not already.</a:t>
            </a:r>
          </a:p>
        </p:txBody>
      </p:sp>
    </p:spTree>
    <p:extLst>
      <p:ext uri="{BB962C8B-B14F-4D97-AF65-F5344CB8AC3E}">
        <p14:creationId xmlns:p14="http://schemas.microsoft.com/office/powerpoint/2010/main" val="3860036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21732" y="22009"/>
            <a:ext cx="8669867" cy="5232202"/>
          </a:xfrm>
          <a:prstGeom prst="rect">
            <a:avLst/>
          </a:prstGeom>
          <a:noFill/>
        </p:spPr>
        <p:txBody>
          <a:bodyPr wrap="square" rtlCol="0">
            <a:spAutoFit/>
          </a:bodyPr>
          <a:lstStyle/>
          <a:p>
            <a:r>
              <a:rPr lang="en-US" sz="1600" b="1" dirty="0"/>
              <a:t>Benefits of </a:t>
            </a:r>
            <a:r>
              <a:rPr lang="en-US" sz="1600" b="1" dirty="0" err="1"/>
              <a:t>AutoShip</a:t>
            </a:r>
            <a:r>
              <a:rPr lang="en-US" sz="1600" b="1" dirty="0"/>
              <a:t>                     ( Harper New Member materials )</a:t>
            </a:r>
          </a:p>
          <a:p>
            <a:r>
              <a:rPr lang="en-US" sz="1600" dirty="0"/>
              <a:t>What is </a:t>
            </a:r>
            <a:r>
              <a:rPr lang="en-US" sz="1600" dirty="0" err="1"/>
              <a:t>AutoShip</a:t>
            </a:r>
            <a:r>
              <a:rPr lang="en-US" sz="1600" dirty="0"/>
              <a:t>? </a:t>
            </a:r>
            <a:r>
              <a:rPr lang="en-US" sz="1600" dirty="0" err="1"/>
              <a:t>AutoShip</a:t>
            </a:r>
            <a:r>
              <a:rPr lang="en-US" sz="1600" dirty="0"/>
              <a:t> is a service feature Shaklee offers so that you can continue with the regimen that meets your health needs on a regular basis with added savings as well!</a:t>
            </a:r>
          </a:p>
          <a:p>
            <a:pPr lvl="0"/>
            <a:r>
              <a:rPr lang="en-US" sz="1600" b="1" dirty="0"/>
              <a:t>Integrity:</a:t>
            </a:r>
            <a:r>
              <a:rPr lang="en-US" sz="1600" dirty="0"/>
              <a:t> The same integrity that Shaklee has in their products, they maintain in how they run their business. </a:t>
            </a:r>
            <a:r>
              <a:rPr lang="en-US" sz="1600" dirty="0" err="1"/>
              <a:t>AutoShip</a:t>
            </a:r>
            <a:r>
              <a:rPr lang="en-US" sz="1600" dirty="0"/>
              <a:t> is very easy to update and change so that it is convenient for you to benefit from.</a:t>
            </a:r>
          </a:p>
          <a:p>
            <a:pPr lvl="0"/>
            <a:r>
              <a:rPr lang="en-US" sz="1600" b="1" dirty="0"/>
              <a:t>Business Leader Access:</a:t>
            </a:r>
            <a:r>
              <a:rPr lang="en-US" sz="1600" dirty="0"/>
              <a:t> You can also choose to give me access to your </a:t>
            </a:r>
            <a:r>
              <a:rPr lang="en-US" sz="1600" dirty="0" err="1"/>
              <a:t>AutoShip</a:t>
            </a:r>
            <a:r>
              <a:rPr lang="en-US" sz="1600" dirty="0"/>
              <a:t> so I can make those changes as a service to you when needed.</a:t>
            </a:r>
          </a:p>
          <a:p>
            <a:pPr lvl="0"/>
            <a:r>
              <a:rPr lang="en-US" sz="1600" b="1" dirty="0"/>
              <a:t>Options:</a:t>
            </a:r>
            <a:r>
              <a:rPr lang="en-US" sz="1600" dirty="0"/>
              <a:t> Shaklee </a:t>
            </a:r>
            <a:r>
              <a:rPr lang="en-US" sz="1600" dirty="0" err="1"/>
              <a:t>AutoShip</a:t>
            </a:r>
            <a:r>
              <a:rPr lang="en-US" sz="1600" dirty="0"/>
              <a:t> offers you options. Each product in your </a:t>
            </a:r>
            <a:r>
              <a:rPr lang="en-US" sz="1600" dirty="0" err="1"/>
              <a:t>AutoShip</a:t>
            </a:r>
            <a:r>
              <a:rPr lang="en-US" sz="1600" dirty="0"/>
              <a:t> can be scheduled for every 30, 60 or 90 days. Use the Manage </a:t>
            </a:r>
            <a:r>
              <a:rPr lang="en-US" sz="1600" dirty="0" err="1"/>
              <a:t>AutoShip</a:t>
            </a:r>
            <a:r>
              <a:rPr lang="en-US" sz="1600" dirty="0"/>
              <a:t> option at the bottom of the drop down menu to manage clearly!</a:t>
            </a:r>
          </a:p>
          <a:p>
            <a:pPr lvl="0"/>
            <a:r>
              <a:rPr lang="en-US" sz="1600" b="1" dirty="0"/>
              <a:t>“Add one time”</a:t>
            </a:r>
            <a:r>
              <a:rPr lang="en-US" sz="1600" dirty="0"/>
              <a:t> is another great feature for when you want to add a product that you may not need on a regular basis.</a:t>
            </a:r>
          </a:p>
          <a:p>
            <a:pPr lvl="0"/>
            <a:r>
              <a:rPr lang="en-US" sz="1600" b="1" dirty="0"/>
              <a:t>Skip feature</a:t>
            </a:r>
            <a:r>
              <a:rPr lang="en-US" sz="1600" dirty="0"/>
              <a:t> allows you to move a product to your next </a:t>
            </a:r>
            <a:r>
              <a:rPr lang="en-US" sz="1600" dirty="0" err="1"/>
              <a:t>AutoShip</a:t>
            </a:r>
            <a:r>
              <a:rPr lang="en-US" sz="1600" dirty="0"/>
              <a:t> when it lasts longer than anticipated.</a:t>
            </a:r>
          </a:p>
          <a:p>
            <a:pPr lvl="0"/>
            <a:r>
              <a:rPr lang="en-US" sz="1600" b="1" dirty="0"/>
              <a:t>Discounts on popular products:</a:t>
            </a:r>
            <a:r>
              <a:rPr lang="en-US" sz="1600" dirty="0"/>
              <a:t> Shaklee also offers an additional 10% off our most popular products and regimens (on top of the already wonderful regimen is discounts). </a:t>
            </a:r>
            <a:r>
              <a:rPr lang="en-US" sz="1600" u="sng" dirty="0">
                <a:hlinkClick r:id="rId2"/>
              </a:rPr>
              <a:t>Click her to view</a:t>
            </a:r>
            <a:r>
              <a:rPr lang="en-US" sz="1600" dirty="0"/>
              <a:t> all the products eligible for this additional 10% off.</a:t>
            </a:r>
          </a:p>
          <a:p>
            <a:pPr lvl="0"/>
            <a:r>
              <a:rPr lang="en-US" sz="1600" b="1" dirty="0"/>
              <a:t>Don’t miss </a:t>
            </a:r>
            <a:r>
              <a:rPr lang="en-US" sz="1600" b="1" dirty="0" err="1"/>
              <a:t>AutoShip</a:t>
            </a:r>
            <a:r>
              <a:rPr lang="en-US" sz="1600" b="1" dirty="0"/>
              <a:t> Coupons as well!</a:t>
            </a:r>
            <a:r>
              <a:rPr lang="en-US" sz="1600" dirty="0"/>
              <a:t> Products including Life Plan and Rx for a Healthier Life include a coupon where you can receive any Shaklee product for just $10!</a:t>
            </a:r>
          </a:p>
          <a:p>
            <a:endParaRPr lang="en-US" dirty="0"/>
          </a:p>
        </p:txBody>
      </p:sp>
    </p:spTree>
    <p:extLst>
      <p:ext uri="{BB962C8B-B14F-4D97-AF65-F5344CB8AC3E}">
        <p14:creationId xmlns:p14="http://schemas.microsoft.com/office/powerpoint/2010/main" val="21214003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6917502" y="3686175"/>
            <a:ext cx="2274570" cy="1457325"/>
          </a:xfrm>
          <a:prstGeom prst="rect">
            <a:avLst/>
          </a:prstGeom>
        </p:spPr>
      </p:pic>
      <p:sp>
        <p:nvSpPr>
          <p:cNvPr id="3" name="Content Placeholder 2"/>
          <p:cNvSpPr>
            <a:spLocks noGrp="1"/>
          </p:cNvSpPr>
          <p:nvPr>
            <p:ph idx="1"/>
          </p:nvPr>
        </p:nvSpPr>
        <p:spPr>
          <a:xfrm>
            <a:off x="498475" y="129142"/>
            <a:ext cx="7951259" cy="5014358"/>
          </a:xfrm>
        </p:spPr>
        <p:txBody>
          <a:bodyPr>
            <a:noAutofit/>
          </a:bodyPr>
          <a:lstStyle/>
          <a:p>
            <a:pPr marL="0" indent="0">
              <a:buNone/>
            </a:pPr>
            <a:r>
              <a:rPr lang="en-US" sz="1600" b="1" dirty="0"/>
              <a:t>Learning more:		( Harper New Member materials )</a:t>
            </a:r>
          </a:p>
          <a:p>
            <a:pPr lvl="0"/>
            <a:r>
              <a:rPr lang="en-US" sz="1600" b="1" dirty="0"/>
              <a:t>E-mail Newsletter:</a:t>
            </a:r>
            <a:r>
              <a:rPr lang="en-US" sz="1600" dirty="0"/>
              <a:t> I provide an e-mail newsletter (usually monthly) that includes helpful tips, health information, as well as customer specials. The subject line will usually be Go Well. Be Well. That is what our team strives to help you to do!</a:t>
            </a:r>
          </a:p>
          <a:p>
            <a:pPr lvl="0"/>
            <a:r>
              <a:rPr lang="en-US" sz="1600" b="1" dirty="0"/>
              <a:t>Facebook Group:</a:t>
            </a:r>
            <a:r>
              <a:rPr lang="en-US" sz="1600" dirty="0"/>
              <a:t> This is a great place to get timely information on upcoming health chats and webinars which you can join or also send to others who may want information on that specific health topic. It’s also a great place to post your questions and results. If you would like I would be happy to add you!</a:t>
            </a:r>
          </a:p>
          <a:p>
            <a:r>
              <a:rPr lang="en-US" sz="1600" b="1" dirty="0"/>
              <a:t>Learn To Earn Program:</a:t>
            </a:r>
            <a:r>
              <a:rPr lang="en-US" sz="1600" dirty="0"/>
              <a:t> We believe that education is key element in the health journey so we desire to incentivize you to continue to learn more—not just about Shaklee products but about nutrition and the reasons why our bodies function the way they do.</a:t>
            </a:r>
          </a:p>
          <a:p>
            <a:pPr marL="0" indent="0">
              <a:buNone/>
            </a:pPr>
            <a:r>
              <a:rPr lang="en-US" sz="1600" dirty="0"/>
              <a:t>	 We have a variety of webinars (both live and archived), audio files and health chats that you can hear from scientists, doctors, nutritionists and testimonies of people who have been where you are. Earn free shipping or a free product by listening to 3 and filling out the Learn to Earn Comment Form before your next order or up to 2 weeks after an order. Check out some of the files at </a:t>
            </a:r>
            <a:r>
              <a:rPr lang="en-US" sz="1600" dirty="0">
                <a:hlinkClick r:id="rId3"/>
              </a:rPr>
              <a:t>www.betterhealthin31days.com/____your</a:t>
            </a:r>
            <a:r>
              <a:rPr lang="en-US" sz="1600" dirty="0"/>
              <a:t> name   </a:t>
            </a:r>
          </a:p>
        </p:txBody>
      </p:sp>
    </p:spTree>
    <p:extLst>
      <p:ext uri="{BB962C8B-B14F-4D97-AF65-F5344CB8AC3E}">
        <p14:creationId xmlns:p14="http://schemas.microsoft.com/office/powerpoint/2010/main" val="32281019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Shape 105"/>
          <p:cNvPicPr preferRelativeResize="0"/>
          <p:nvPr/>
        </p:nvPicPr>
        <p:blipFill rotWithShape="1">
          <a:blip r:embed="rId3">
            <a:alphaModFix/>
          </a:blip>
          <a:srcRect/>
          <a:stretch/>
        </p:blipFill>
        <p:spPr>
          <a:xfrm>
            <a:off x="241300" y="0"/>
            <a:ext cx="8648054" cy="5143499"/>
          </a:xfrm>
          <a:prstGeom prst="rect">
            <a:avLst/>
          </a:prstGeom>
          <a:noFill/>
          <a:ln>
            <a:noFill/>
          </a:ln>
        </p:spPr>
      </p:pic>
      <p:sp>
        <p:nvSpPr>
          <p:cNvPr id="106" name="Shape 106"/>
          <p:cNvSpPr/>
          <p:nvPr/>
        </p:nvSpPr>
        <p:spPr>
          <a:xfrm>
            <a:off x="5057103" y="560602"/>
            <a:ext cx="3958605" cy="1015662"/>
          </a:xfrm>
          <a:prstGeom prst="rect">
            <a:avLst/>
          </a:prstGeom>
          <a:no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2000" b="0" i="0" u="none" strike="noStrike" cap="none">
                <a:solidFill>
                  <a:srgbClr val="000000"/>
                </a:solidFill>
                <a:latin typeface="Arial"/>
                <a:ea typeface="Arial"/>
                <a:cs typeface="Arial"/>
                <a:sym typeface="Arial"/>
              </a:rPr>
              <a:t>BUSINESS LEADERS</a:t>
            </a:r>
          </a:p>
          <a:p>
            <a:pPr marL="0" marR="0" lvl="0" indent="0" algn="l" rtl="0">
              <a:lnSpc>
                <a:spcPct val="100000"/>
              </a:lnSpc>
              <a:spcBef>
                <a:spcPts val="0"/>
              </a:spcBef>
              <a:spcAft>
                <a:spcPts val="0"/>
              </a:spcAft>
              <a:buClr>
                <a:srgbClr val="000000"/>
              </a:buClr>
              <a:buSzPct val="25000"/>
              <a:buFont typeface="Arial"/>
              <a:buNone/>
            </a:pPr>
            <a:r>
              <a:rPr lang="en-US" sz="2000" b="0" i="0" u="none" strike="noStrike" cap="none">
                <a:solidFill>
                  <a:srgbClr val="000000"/>
                </a:solidFill>
                <a:latin typeface="Arial"/>
                <a:ea typeface="Arial"/>
                <a:cs typeface="Arial"/>
                <a:sym typeface="Arial"/>
              </a:rPr>
              <a:t>We can now send $5 and $10 off shipping through gift fulfillment!!!</a:t>
            </a:r>
          </a:p>
        </p:txBody>
      </p:sp>
      <p:sp>
        <p:nvSpPr>
          <p:cNvPr id="2" name="TextBox 1"/>
          <p:cNvSpPr txBox="1"/>
          <p:nvPr/>
        </p:nvSpPr>
        <p:spPr>
          <a:xfrm>
            <a:off x="7264399" y="4368800"/>
            <a:ext cx="1286933" cy="307777"/>
          </a:xfrm>
          <a:prstGeom prst="rect">
            <a:avLst/>
          </a:prstGeom>
          <a:noFill/>
        </p:spPr>
        <p:txBody>
          <a:bodyPr wrap="square" rtlCol="0">
            <a:spAutoFit/>
          </a:bodyPr>
          <a:lstStyle/>
          <a:p>
            <a:r>
              <a:rPr lang="en-US" dirty="0"/>
              <a:t>all</a:t>
            </a:r>
          </a:p>
        </p:txBody>
      </p:sp>
    </p:spTree>
    <p:extLst>
      <p:ext uri="{BB962C8B-B14F-4D97-AF65-F5344CB8AC3E}">
        <p14:creationId xmlns:p14="http://schemas.microsoft.com/office/powerpoint/2010/main" val="102938729"/>
      </p:ext>
    </p:extLst>
  </p:cSld>
  <p:clrMapOvr>
    <a:masterClrMapping/>
  </p:clrMapOvr>
  <p:transition spd="slow">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62" y="185316"/>
            <a:ext cx="4926681" cy="462997"/>
          </a:xfrm>
        </p:spPr>
        <p:txBody>
          <a:bodyPr/>
          <a:lstStyle/>
          <a:p>
            <a:r>
              <a:rPr lang="en-US" sz="2400" dirty="0"/>
              <a:t>Strategies for Customer Rewards</a:t>
            </a:r>
          </a:p>
        </p:txBody>
      </p:sp>
      <p:sp>
        <p:nvSpPr>
          <p:cNvPr id="3" name="Text Placeholder 2"/>
          <p:cNvSpPr>
            <a:spLocks noGrp="1"/>
          </p:cNvSpPr>
          <p:nvPr>
            <p:ph type="body" idx="1"/>
          </p:nvPr>
        </p:nvSpPr>
        <p:spPr>
          <a:xfrm>
            <a:off x="298462" y="648313"/>
            <a:ext cx="8388338" cy="3456774"/>
          </a:xfrm>
        </p:spPr>
        <p:txBody>
          <a:bodyPr/>
          <a:lstStyle/>
          <a:p>
            <a:pPr marL="3175" indent="0">
              <a:buNone/>
            </a:pPr>
            <a:r>
              <a:rPr lang="en-US" sz="1800" dirty="0">
                <a:solidFill>
                  <a:schemeClr val="tx1"/>
                </a:solidFill>
              </a:rPr>
              <a:t>Gift Fulfillment – coupon  -- </a:t>
            </a:r>
            <a:r>
              <a:rPr lang="en-US" sz="1800" u="sng" dirty="0">
                <a:solidFill>
                  <a:schemeClr val="tx1"/>
                </a:solidFill>
              </a:rPr>
              <a:t>Shipping Discounts</a:t>
            </a:r>
            <a:r>
              <a:rPr lang="en-US" sz="1800" dirty="0">
                <a:solidFill>
                  <a:schemeClr val="tx1"/>
                </a:solidFill>
              </a:rPr>
              <a:t>:</a:t>
            </a:r>
          </a:p>
          <a:p>
            <a:r>
              <a:rPr lang="en-US" sz="1800" dirty="0">
                <a:solidFill>
                  <a:schemeClr val="tx1"/>
                </a:solidFill>
              </a:rPr>
              <a:t>1. Post on Facebook – </a:t>
            </a:r>
            <a:r>
              <a:rPr lang="en-US" sz="1600" dirty="0">
                <a:solidFill>
                  <a:schemeClr val="tx1"/>
                </a:solidFill>
              </a:rPr>
              <a:t>take a picture of your products and share your excitement 	about 	the Shaklee product(s) and tag me in the post.  If you do this, I will give you up 	to $10 of free shipping off your next order!</a:t>
            </a:r>
          </a:p>
          <a:p>
            <a:pPr lvl="1"/>
            <a:r>
              <a:rPr lang="en-US" sz="1600" dirty="0">
                <a:solidFill>
                  <a:schemeClr val="tx1"/>
                </a:solidFill>
              </a:rPr>
              <a:t>A. </a:t>
            </a:r>
            <a:r>
              <a:rPr lang="en-US" sz="1400" dirty="0">
                <a:solidFill>
                  <a:schemeClr val="tx1"/>
                </a:solidFill>
              </a:rPr>
              <a:t>Attached is an example of a Facebook post – just be sure to tag me so I know to give you the discounted </a:t>
            </a:r>
            <a:r>
              <a:rPr lang="en-US" sz="1400" dirty="0" err="1">
                <a:solidFill>
                  <a:schemeClr val="tx1"/>
                </a:solidFill>
              </a:rPr>
              <a:t>shipping</a:t>
            </a:r>
            <a:r>
              <a:rPr lang="en-US" sz="1400" dirty="0" err="1">
                <a:solidFill>
                  <a:schemeClr val="tx1"/>
                </a:solidFill>
                <a:latin typeface="Wingdings"/>
              </a:rPr>
              <a:t>J</a:t>
            </a:r>
            <a:r>
              <a:rPr lang="en-US" sz="1400" dirty="0">
                <a:solidFill>
                  <a:schemeClr val="tx1"/>
                </a:solidFill>
              </a:rPr>
              <a:t>  If we aren’t Facebook friends yet, you can find me 	at:  Becky Miller Choate.</a:t>
            </a:r>
          </a:p>
          <a:p>
            <a:r>
              <a:rPr lang="en-US" sz="1800" dirty="0">
                <a:solidFill>
                  <a:schemeClr val="tx1"/>
                </a:solidFill>
              </a:rPr>
              <a:t>2.  Write up a testimonial that I can use in our team newsletter </a:t>
            </a:r>
            <a:r>
              <a:rPr lang="en-US" sz="1600" dirty="0">
                <a:solidFill>
                  <a:schemeClr val="tx1"/>
                </a:solidFill>
              </a:rPr>
              <a:t>and receive up to $10 	of free shipping off your next order!  Three to five sentences is just </a:t>
            </a:r>
            <a:r>
              <a:rPr lang="en-US" sz="1600" dirty="0" err="1">
                <a:solidFill>
                  <a:schemeClr val="tx1"/>
                </a:solidFill>
              </a:rPr>
              <a:t>fine</a:t>
            </a:r>
            <a:r>
              <a:rPr lang="en-US" sz="1600" dirty="0" err="1">
                <a:solidFill>
                  <a:schemeClr val="tx1"/>
                </a:solidFill>
                <a:latin typeface="Wingdings"/>
              </a:rPr>
              <a:t>J</a:t>
            </a:r>
            <a:endParaRPr lang="en-US" sz="1600" dirty="0">
              <a:solidFill>
                <a:schemeClr val="tx1"/>
              </a:solidFill>
            </a:endParaRPr>
          </a:p>
          <a:p>
            <a:r>
              <a:rPr lang="en-US" sz="1800" dirty="0">
                <a:solidFill>
                  <a:schemeClr val="tx1"/>
                </a:solidFill>
              </a:rPr>
              <a:t>3.     After you complete the Earn and Learn program, </a:t>
            </a:r>
            <a:r>
              <a:rPr lang="en-US" sz="1600" dirty="0">
                <a:solidFill>
                  <a:schemeClr val="tx1"/>
                </a:solidFill>
              </a:rPr>
              <a:t>you can continue to learn about 	our products and get up to $10 of free shipping – see sheet for details!</a:t>
            </a:r>
          </a:p>
          <a:p>
            <a:r>
              <a:rPr lang="en-US" sz="1800" dirty="0">
                <a:solidFill>
                  <a:schemeClr val="tx1"/>
                </a:solidFill>
              </a:rPr>
              <a:t>4.    Christmas in July – Lisa</a:t>
            </a:r>
          </a:p>
          <a:p>
            <a:r>
              <a:rPr lang="en-US" sz="1800" dirty="0">
                <a:solidFill>
                  <a:schemeClr val="tx1"/>
                </a:solidFill>
              </a:rPr>
              <a:t>5.     Listen to webinar, write a few notes and I will give you $5 off your shipping.</a:t>
            </a:r>
          </a:p>
          <a:p>
            <a:r>
              <a:rPr lang="en-US" sz="1800" dirty="0">
                <a:solidFill>
                  <a:schemeClr val="tx1"/>
                </a:solidFill>
              </a:rPr>
              <a:t>6.     Attend our event and I will give you $10 off your shipping on your order.   </a:t>
            </a:r>
            <a:r>
              <a:rPr lang="en-US" sz="1800" dirty="0" err="1">
                <a:solidFill>
                  <a:schemeClr val="tx1"/>
                </a:solidFill>
              </a:rPr>
              <a:t>becky</a:t>
            </a:r>
            <a:endParaRPr lang="en-US" sz="1800" dirty="0">
              <a:solidFill>
                <a:schemeClr val="tx1"/>
              </a:solidFill>
            </a:endParaRPr>
          </a:p>
          <a:p>
            <a:pPr marL="254000" indent="0">
              <a:buNone/>
            </a:pPr>
            <a:endParaRPr lang="en-US" sz="1800" dirty="0"/>
          </a:p>
          <a:p>
            <a:endParaRPr lang="en-US" dirty="0"/>
          </a:p>
          <a:p>
            <a:endParaRPr lang="en-US" dirty="0"/>
          </a:p>
          <a:p>
            <a:endParaRPr lang="en-US" dirty="0"/>
          </a:p>
        </p:txBody>
      </p:sp>
    </p:spTree>
    <p:extLst>
      <p:ext uri="{BB962C8B-B14F-4D97-AF65-F5344CB8AC3E}">
        <p14:creationId xmlns:p14="http://schemas.microsoft.com/office/powerpoint/2010/main" val="321815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364828" y="252736"/>
            <a:ext cx="4314598" cy="1309500"/>
          </a:xfrm>
          <a:prstGeom prst="rect">
            <a:avLst/>
          </a:prstGeom>
          <a:noFill/>
          <a:ln w="9525" cap="flat" cmpd="sng">
            <a:solidFill>
              <a:srgbClr val="31859B"/>
            </a:solidFill>
            <a:prstDash val="solid"/>
            <a:round/>
            <a:headEnd type="none" w="med" len="med"/>
            <a:tailEnd type="none" w="med" len="med"/>
          </a:ln>
        </p:spPr>
        <p:txBody>
          <a:bodyPr lIns="91425" tIns="45700" rIns="91425" bIns="45700" anchor="b" anchorCtr="0">
            <a:noAutofit/>
          </a:bodyPr>
          <a:lstStyle/>
          <a:p>
            <a:pPr marL="0" marR="0" lvl="0" indent="0" algn="ctr" rtl="0">
              <a:lnSpc>
                <a:spcPct val="100000"/>
              </a:lnSpc>
              <a:spcBef>
                <a:spcPts val="0"/>
              </a:spcBef>
              <a:spcAft>
                <a:spcPts val="0"/>
              </a:spcAft>
              <a:buClr>
                <a:srgbClr val="205867"/>
              </a:buClr>
              <a:buSzPct val="25000"/>
              <a:buFont typeface="Calibri"/>
              <a:buNone/>
            </a:pPr>
            <a:r>
              <a:rPr lang="en-US" sz="3000" b="0" i="0" u="none" strike="noStrike" cap="none">
                <a:solidFill>
                  <a:srgbClr val="205867"/>
                </a:solidFill>
                <a:latin typeface="Calibri"/>
                <a:ea typeface="Calibri"/>
                <a:cs typeface="Calibri"/>
                <a:sym typeface="Calibri"/>
              </a:rPr>
              <a:t> 8 Weeks To Director</a:t>
            </a:r>
            <a:r>
              <a:rPr lang="en-US" sz="4400" b="0" i="0" u="none" strike="noStrike" cap="none">
                <a:solidFill>
                  <a:srgbClr val="205867"/>
                </a:solidFill>
                <a:latin typeface="Calibri"/>
                <a:ea typeface="Calibri"/>
                <a:cs typeface="Calibri"/>
                <a:sym typeface="Calibri"/>
              </a:rPr>
              <a:t>	</a:t>
            </a:r>
          </a:p>
          <a:p>
            <a:pPr marL="0" marR="0" lvl="0" indent="0" algn="l" rtl="0">
              <a:lnSpc>
                <a:spcPct val="100000"/>
              </a:lnSpc>
              <a:spcBef>
                <a:spcPts val="0"/>
              </a:spcBef>
              <a:spcAft>
                <a:spcPts val="0"/>
              </a:spcAft>
              <a:buClr>
                <a:srgbClr val="205867"/>
              </a:buClr>
              <a:buSzPct val="25000"/>
              <a:buFont typeface="Calibri"/>
              <a:buNone/>
            </a:pPr>
            <a:r>
              <a:rPr lang="en-US" sz="2400" b="0" i="0" u="none" strike="noStrike" cap="none">
                <a:solidFill>
                  <a:srgbClr val="205867"/>
                </a:solidFill>
                <a:latin typeface="Calibri"/>
                <a:ea typeface="Calibri"/>
                <a:cs typeface="Calibri"/>
                <a:sym typeface="Calibri"/>
              </a:rPr>
              <a:t>Shaklee Business Training 2016</a:t>
            </a:r>
          </a:p>
        </p:txBody>
      </p:sp>
      <p:sp>
        <p:nvSpPr>
          <p:cNvPr id="118" name="Shape 118"/>
          <p:cNvSpPr txBox="1">
            <a:spLocks noGrp="1"/>
          </p:cNvSpPr>
          <p:nvPr>
            <p:ph type="body" idx="1"/>
          </p:nvPr>
        </p:nvSpPr>
        <p:spPr>
          <a:xfrm>
            <a:off x="4843055" y="1025804"/>
            <a:ext cx="3961995" cy="1497263"/>
          </a:xfrm>
          <a:prstGeom prst="rect">
            <a:avLst/>
          </a:prstGeom>
          <a:solidFill>
            <a:schemeClr val="lt1"/>
          </a:solid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ctr" rtl="0">
              <a:lnSpc>
                <a:spcPct val="80000"/>
              </a:lnSpc>
              <a:spcBef>
                <a:spcPts val="0"/>
              </a:spcBef>
              <a:spcAft>
                <a:spcPts val="0"/>
              </a:spcAft>
              <a:buClr>
                <a:srgbClr val="205867"/>
              </a:buClr>
              <a:buSzPct val="25000"/>
              <a:buFont typeface="Arial"/>
              <a:buNone/>
            </a:pPr>
            <a:r>
              <a:rPr lang="en-US" sz="2960" b="0" i="0" u="none" strike="noStrike" cap="none" dirty="0">
                <a:solidFill>
                  <a:srgbClr val="205867"/>
                </a:solidFill>
                <a:latin typeface="Calibri"/>
                <a:ea typeface="Calibri"/>
                <a:cs typeface="Calibri"/>
                <a:sym typeface="Calibri"/>
              </a:rPr>
              <a:t>Servicing Our Customers</a:t>
            </a:r>
          </a:p>
          <a:p>
            <a:pPr marL="0" marR="0" lvl="0" indent="0" algn="ctr" rtl="0">
              <a:lnSpc>
                <a:spcPct val="80000"/>
              </a:lnSpc>
              <a:spcBef>
                <a:spcPts val="0"/>
              </a:spcBef>
              <a:spcAft>
                <a:spcPts val="0"/>
              </a:spcAft>
              <a:buClr>
                <a:srgbClr val="205867"/>
              </a:buClr>
              <a:buSzPct val="25000"/>
              <a:buFont typeface="Arial"/>
              <a:buNone/>
            </a:pPr>
            <a:endParaRPr lang="en-US" sz="1100" b="0" i="0" u="none" strike="noStrike" cap="none" dirty="0">
              <a:solidFill>
                <a:srgbClr val="205867"/>
              </a:solidFill>
              <a:latin typeface="Calibri"/>
              <a:ea typeface="Calibri"/>
              <a:cs typeface="Calibri"/>
              <a:sym typeface="Calibri"/>
            </a:endParaRPr>
          </a:p>
          <a:p>
            <a:pPr marL="0" marR="0" lvl="0" indent="0" algn="ctr" rtl="0">
              <a:lnSpc>
                <a:spcPct val="80000"/>
              </a:lnSpc>
              <a:spcBef>
                <a:spcPts val="0"/>
              </a:spcBef>
              <a:spcAft>
                <a:spcPts val="0"/>
              </a:spcAft>
              <a:buClr>
                <a:srgbClr val="205867"/>
              </a:buClr>
              <a:buSzPct val="25000"/>
              <a:buFont typeface="Arial"/>
              <a:buNone/>
            </a:pPr>
            <a:r>
              <a:rPr lang="en-US" sz="2400" b="0" i="0" u="none" strike="noStrike" cap="none" dirty="0">
                <a:solidFill>
                  <a:srgbClr val="205867"/>
                </a:solidFill>
                <a:latin typeface="Calibri"/>
                <a:ea typeface="Calibri"/>
                <a:cs typeface="Calibri"/>
                <a:sym typeface="Calibri"/>
              </a:rPr>
              <a:t>Week # 6</a:t>
            </a:r>
          </a:p>
          <a:p>
            <a:pPr marL="0" marR="0" lvl="0" indent="0" algn="ctr" rtl="0">
              <a:lnSpc>
                <a:spcPct val="80000"/>
              </a:lnSpc>
              <a:spcBef>
                <a:spcPts val="0"/>
              </a:spcBef>
              <a:spcAft>
                <a:spcPts val="0"/>
              </a:spcAft>
              <a:buClr>
                <a:srgbClr val="205867"/>
              </a:buClr>
              <a:buSzPct val="25000"/>
              <a:buFont typeface="Arial"/>
              <a:buNone/>
            </a:pPr>
            <a:r>
              <a:rPr lang="en-US" sz="2400" dirty="0">
                <a:solidFill>
                  <a:srgbClr val="205867"/>
                </a:solidFill>
              </a:rPr>
              <a:t>March 10</a:t>
            </a:r>
            <a:r>
              <a:rPr lang="en-US" sz="2400" b="0" i="0" u="none" strike="noStrike" cap="none" dirty="0">
                <a:solidFill>
                  <a:srgbClr val="205867"/>
                </a:solidFill>
                <a:latin typeface="Calibri"/>
                <a:ea typeface="Calibri"/>
                <a:cs typeface="Calibri"/>
                <a:sym typeface="Calibri"/>
              </a:rPr>
              <a:t>, 2016</a:t>
            </a:r>
          </a:p>
          <a:p>
            <a:pPr marL="0" marR="0" lvl="0" indent="0" algn="l" rtl="0">
              <a:lnSpc>
                <a:spcPct val="80000"/>
              </a:lnSpc>
              <a:spcBef>
                <a:spcPts val="0"/>
              </a:spcBef>
              <a:spcAft>
                <a:spcPts val="0"/>
              </a:spcAft>
              <a:buClr>
                <a:srgbClr val="6F6E6F"/>
              </a:buClr>
              <a:buSzPct val="25000"/>
              <a:buFont typeface="Arial"/>
              <a:buNone/>
            </a:pPr>
            <a:endParaRPr sz="2960" b="0" i="0" u="none" strike="noStrike" cap="none" dirty="0">
              <a:solidFill>
                <a:schemeClr val="dk1"/>
              </a:solidFill>
              <a:latin typeface="Calibri"/>
              <a:ea typeface="Calibri"/>
              <a:cs typeface="Calibri"/>
              <a:sym typeface="Calibri"/>
            </a:endParaRPr>
          </a:p>
        </p:txBody>
      </p:sp>
      <p:pic>
        <p:nvPicPr>
          <p:cNvPr id="4" name="Picture 3"/>
          <p:cNvPicPr>
            <a:picLocks noChangeAspect="1"/>
          </p:cNvPicPr>
          <p:nvPr/>
        </p:nvPicPr>
        <p:blipFill>
          <a:blip r:embed="rId3"/>
          <a:stretch>
            <a:fillRect/>
          </a:stretch>
        </p:blipFill>
        <p:spPr>
          <a:xfrm>
            <a:off x="0" y="1562236"/>
            <a:ext cx="6985000" cy="3581264"/>
          </a:xfrm>
          <a:prstGeom prst="rect">
            <a:avLst/>
          </a:prstGeom>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8"/>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sp>
        <p:nvSpPr>
          <p:cNvPr id="125" name="Shape 125"/>
          <p:cNvSpPr txBox="1">
            <a:spLocks noGrp="1"/>
          </p:cNvSpPr>
          <p:nvPr>
            <p:ph type="body" idx="1"/>
          </p:nvPr>
        </p:nvSpPr>
        <p:spPr>
          <a:xfrm>
            <a:off x="5406450" y="2521152"/>
            <a:ext cx="1822458"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Executive Coordinator</a:t>
            </a:r>
          </a:p>
          <a:p>
            <a:pPr marL="0" marR="0" lvl="0" indent="0" algn="l" rtl="0">
              <a:lnSpc>
                <a:spcPct val="90000"/>
              </a:lnSpc>
              <a:spcBef>
                <a:spcPts val="333"/>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Ashley McDonald</a:t>
            </a:r>
          </a:p>
        </p:txBody>
      </p:sp>
      <p:pic>
        <p:nvPicPr>
          <p:cNvPr id="126" name="Shape 126"/>
          <p:cNvPicPr preferRelativeResize="0"/>
          <p:nvPr/>
        </p:nvPicPr>
        <p:blipFill rotWithShape="1">
          <a:blip r:embed="rId3">
            <a:alphaModFix/>
          </a:blip>
          <a:srcRect/>
          <a:stretch/>
        </p:blipFill>
        <p:spPr>
          <a:xfrm>
            <a:off x="6138057" y="3565950"/>
            <a:ext cx="1395384" cy="1577548"/>
          </a:xfrm>
          <a:prstGeom prst="rect">
            <a:avLst/>
          </a:prstGeom>
          <a:noFill/>
          <a:ln>
            <a:noFill/>
          </a:ln>
        </p:spPr>
      </p:pic>
      <p:pic>
        <p:nvPicPr>
          <p:cNvPr id="127" name="Shape 127"/>
          <p:cNvPicPr preferRelativeResize="0"/>
          <p:nvPr/>
        </p:nvPicPr>
        <p:blipFill rotWithShape="1">
          <a:blip r:embed="rId4">
            <a:alphaModFix/>
          </a:blip>
          <a:srcRect/>
          <a:stretch/>
        </p:blipFill>
        <p:spPr>
          <a:xfrm>
            <a:off x="1988132" y="3653569"/>
            <a:ext cx="1394302" cy="1489930"/>
          </a:xfrm>
          <a:prstGeom prst="rect">
            <a:avLst/>
          </a:prstGeom>
          <a:noFill/>
          <a:ln>
            <a:noFill/>
          </a:ln>
        </p:spPr>
      </p:pic>
      <p:pic>
        <p:nvPicPr>
          <p:cNvPr id="128" name="Shape 128"/>
          <p:cNvPicPr preferRelativeResize="0"/>
          <p:nvPr/>
        </p:nvPicPr>
        <p:blipFill rotWithShape="1">
          <a:blip r:embed="rId5">
            <a:alphaModFix/>
          </a:blip>
          <a:srcRect/>
          <a:stretch/>
        </p:blipFill>
        <p:spPr>
          <a:xfrm>
            <a:off x="457200" y="1116050"/>
            <a:ext cx="980700" cy="1405200"/>
          </a:xfrm>
          <a:prstGeom prst="rect">
            <a:avLst/>
          </a:prstGeom>
          <a:noFill/>
          <a:ln>
            <a:noFill/>
          </a:ln>
        </p:spPr>
      </p:pic>
      <p:pic>
        <p:nvPicPr>
          <p:cNvPr id="129" name="Shape 129"/>
          <p:cNvPicPr preferRelativeResize="0"/>
          <p:nvPr/>
        </p:nvPicPr>
        <p:blipFill rotWithShape="1">
          <a:blip r:embed="rId6">
            <a:alphaModFix/>
          </a:blip>
          <a:srcRect/>
          <a:stretch/>
        </p:blipFill>
        <p:spPr>
          <a:xfrm>
            <a:off x="5779873" y="1048150"/>
            <a:ext cx="980700" cy="1458000"/>
          </a:xfrm>
          <a:prstGeom prst="rect">
            <a:avLst/>
          </a:prstGeom>
          <a:noFill/>
          <a:ln>
            <a:noFill/>
          </a:ln>
        </p:spPr>
      </p:pic>
      <p:pic>
        <p:nvPicPr>
          <p:cNvPr id="130" name="Shape 130"/>
          <p:cNvPicPr preferRelativeResize="0"/>
          <p:nvPr/>
        </p:nvPicPr>
        <p:blipFill rotWithShape="1">
          <a:blip r:embed="rId7">
            <a:alphaModFix/>
          </a:blip>
          <a:srcRect/>
          <a:stretch/>
        </p:blipFill>
        <p:spPr>
          <a:xfrm>
            <a:off x="2172100" y="1059675"/>
            <a:ext cx="980700" cy="1461598"/>
          </a:xfrm>
          <a:prstGeom prst="rect">
            <a:avLst/>
          </a:prstGeom>
          <a:noFill/>
          <a:ln>
            <a:noFill/>
          </a:ln>
        </p:spPr>
      </p:pic>
      <p:pic>
        <p:nvPicPr>
          <p:cNvPr id="131" name="Shape 131"/>
          <p:cNvPicPr preferRelativeResize="0"/>
          <p:nvPr/>
        </p:nvPicPr>
        <p:blipFill>
          <a:blip r:embed="rId8">
            <a:extLst>
              <a:ext uri="{28A0092B-C50C-407E-A947-70E740481C1C}">
                <a14:useLocalDpi xmlns:a14="http://schemas.microsoft.com/office/drawing/2010/main" val="0"/>
              </a:ext>
            </a:extLst>
          </a:blip>
          <a:stretch>
            <a:fillRect/>
          </a:stretch>
        </p:blipFill>
        <p:spPr>
          <a:xfrm>
            <a:off x="7533442" y="1053684"/>
            <a:ext cx="1119491" cy="1461923"/>
          </a:xfrm>
          <a:prstGeom prst="rect">
            <a:avLst/>
          </a:prstGeom>
          <a:noFill/>
          <a:ln>
            <a:noFill/>
          </a:ln>
        </p:spPr>
      </p:pic>
      <p:pic>
        <p:nvPicPr>
          <p:cNvPr id="132" name="Shape 132"/>
          <p:cNvPicPr preferRelativeResize="0"/>
          <p:nvPr/>
        </p:nvPicPr>
        <p:blipFill rotWithShape="1">
          <a:blip r:embed="rId9">
            <a:alphaModFix/>
          </a:blip>
          <a:srcRect/>
          <a:stretch/>
        </p:blipFill>
        <p:spPr>
          <a:xfrm>
            <a:off x="3915714" y="1054057"/>
            <a:ext cx="1101300" cy="1425900"/>
          </a:xfrm>
          <a:prstGeom prst="rect">
            <a:avLst/>
          </a:prstGeom>
          <a:noFill/>
          <a:ln>
            <a:noFill/>
          </a:ln>
        </p:spPr>
      </p:pic>
      <p:sp>
        <p:nvSpPr>
          <p:cNvPr id="133" name="Shape 133"/>
          <p:cNvSpPr/>
          <p:nvPr/>
        </p:nvSpPr>
        <p:spPr>
          <a:xfrm>
            <a:off x="3484578" y="4046685"/>
            <a:ext cx="2910335"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Master Coordinators      Barb Lagoni &amp; Jo Coogan</a:t>
            </a:r>
          </a:p>
        </p:txBody>
      </p:sp>
      <p:sp>
        <p:nvSpPr>
          <p:cNvPr id="134" name="Shape 134"/>
          <p:cNvSpPr/>
          <p:nvPr/>
        </p:nvSpPr>
        <p:spPr>
          <a:xfrm>
            <a:off x="7180064" y="2589350"/>
            <a:ext cx="1955730"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Coordinator</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Becky Choate</a:t>
            </a:r>
          </a:p>
        </p:txBody>
      </p:sp>
      <p:sp>
        <p:nvSpPr>
          <p:cNvPr id="135" name="Shape 135"/>
          <p:cNvSpPr/>
          <p:nvPr/>
        </p:nvSpPr>
        <p:spPr>
          <a:xfrm>
            <a:off x="3582941" y="2642618"/>
            <a:ext cx="1823508"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Senior Executive Coordinator   Katie Odom</a:t>
            </a:r>
          </a:p>
        </p:txBody>
      </p:sp>
      <p:sp>
        <p:nvSpPr>
          <p:cNvPr id="136" name="Shape 136"/>
          <p:cNvSpPr/>
          <p:nvPr/>
        </p:nvSpPr>
        <p:spPr>
          <a:xfrm>
            <a:off x="1872352" y="2453241"/>
            <a:ext cx="1612223"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Lisa Anderson</a:t>
            </a:r>
          </a:p>
        </p:txBody>
      </p:sp>
      <p:sp>
        <p:nvSpPr>
          <p:cNvPr id="137" name="Shape 137"/>
          <p:cNvSpPr txBox="1"/>
          <p:nvPr/>
        </p:nvSpPr>
        <p:spPr>
          <a:xfrm>
            <a:off x="195376" y="2593791"/>
            <a:ext cx="1676978"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Harper Guerra</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 y="0"/>
            <a:ext cx="9136063"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7" name="Title 1"/>
          <p:cNvSpPr>
            <a:spLocks noGrp="1"/>
          </p:cNvSpPr>
          <p:nvPr>
            <p:ph type="title"/>
          </p:nvPr>
        </p:nvSpPr>
        <p:spPr>
          <a:xfrm>
            <a:off x="897468" y="447677"/>
            <a:ext cx="5147733" cy="746192"/>
          </a:xfrm>
          <a:solidFill>
            <a:schemeClr val="bg1"/>
          </a:solidFill>
        </p:spPr>
        <p:txBody>
          <a:bodyPr>
            <a:normAutofit fontScale="90000"/>
          </a:bodyPr>
          <a:lstStyle/>
          <a:p>
            <a:r>
              <a:rPr lang="en-US" sz="2800" dirty="0">
                <a:latin typeface="Calibri" charset="0"/>
                <a:ea typeface="MS PGothic" charset="0"/>
              </a:rPr>
              <a:t>Objectives for Session # 6 –</a:t>
            </a:r>
            <a:br>
              <a:rPr lang="en-US" sz="2800" dirty="0">
                <a:latin typeface="Calibri" charset="0"/>
                <a:ea typeface="MS PGothic" charset="0"/>
              </a:rPr>
            </a:br>
            <a:r>
              <a:rPr lang="en-US" sz="2800" dirty="0">
                <a:latin typeface="Calibri" charset="0"/>
                <a:ea typeface="MS PGothic" charset="0"/>
              </a:rPr>
              <a:t>Servicing Customers</a:t>
            </a:r>
          </a:p>
        </p:txBody>
      </p:sp>
      <p:sp>
        <p:nvSpPr>
          <p:cNvPr id="8196" name="Content Placeholder 2"/>
          <p:cNvSpPr>
            <a:spLocks noGrp="1"/>
          </p:cNvSpPr>
          <p:nvPr>
            <p:ph idx="1"/>
          </p:nvPr>
        </p:nvSpPr>
        <p:spPr>
          <a:xfrm>
            <a:off x="541867" y="1444632"/>
            <a:ext cx="8178799" cy="3279768"/>
          </a:xfrm>
          <a:solidFill>
            <a:schemeClr val="bg1"/>
          </a:solidFill>
          <a:ln>
            <a:solidFill>
              <a:schemeClr val="accent5">
                <a:lumMod val="75000"/>
              </a:schemeClr>
            </a:solidFill>
          </a:ln>
        </p:spPr>
        <p:txBody>
          <a:bodyPr>
            <a:normAutofit fontScale="92500" lnSpcReduction="10000"/>
          </a:bodyPr>
          <a:lstStyle/>
          <a:p>
            <a:pPr>
              <a:defRPr/>
            </a:pPr>
            <a:r>
              <a:rPr lang="en-US" sz="2000" dirty="0">
                <a:cs typeface="ＭＳ Ｐゴシック" charset="0"/>
              </a:rPr>
              <a:t>To understand the role of the business leader in servicing customers.</a:t>
            </a:r>
          </a:p>
          <a:p>
            <a:pPr>
              <a:defRPr/>
            </a:pPr>
            <a:r>
              <a:rPr lang="en-US" sz="2000" dirty="0">
                <a:cs typeface="ＭＳ Ｐゴシック" charset="0"/>
              </a:rPr>
              <a:t>To learn how to incorporate New Member Orientations into our Customer Service System</a:t>
            </a:r>
          </a:p>
          <a:p>
            <a:pPr>
              <a:defRPr/>
            </a:pPr>
            <a:r>
              <a:rPr lang="en-US" sz="2000" dirty="0">
                <a:cs typeface="ＭＳ Ｐゴシック" charset="0"/>
              </a:rPr>
              <a:t>To understand how to utilize New Member Orientation to introduce new members to additional Shaklee products.</a:t>
            </a:r>
          </a:p>
          <a:p>
            <a:pPr>
              <a:defRPr/>
            </a:pPr>
            <a:r>
              <a:rPr lang="en-US" sz="2000" dirty="0">
                <a:cs typeface="ＭＳ Ｐゴシック" charset="0"/>
              </a:rPr>
              <a:t>To review incentives to offer members for hosting events, referring friends and attending webinars, conference calls and other Shaklee events</a:t>
            </a:r>
          </a:p>
          <a:p>
            <a:pPr>
              <a:defRPr/>
            </a:pPr>
            <a:r>
              <a:rPr lang="en-US" sz="2000" dirty="0">
                <a:cs typeface="ＭＳ Ｐゴシック" charset="0"/>
              </a:rPr>
              <a:t>To review ideas for introducing business information to members.</a:t>
            </a:r>
          </a:p>
          <a:p>
            <a:pPr>
              <a:defRPr/>
            </a:pPr>
            <a:r>
              <a:rPr lang="en-US" sz="2000" dirty="0">
                <a:cs typeface="ＭＳ Ｐゴシック" charset="0"/>
              </a:rPr>
              <a:t>To hear from several guests how they set up their customer service systems.</a:t>
            </a:r>
          </a:p>
          <a:p>
            <a:pPr indent="0">
              <a:buNone/>
              <a:defRPr/>
            </a:pPr>
            <a:r>
              <a:rPr lang="en-US" sz="2000" dirty="0" err="1">
                <a:cs typeface="ＭＳ Ｐゴシック" charset="0"/>
              </a:rPr>
              <a:t>becky</a:t>
            </a:r>
            <a:endParaRPr lang="en-US" sz="2000" dirty="0">
              <a:cs typeface="ＭＳ Ｐゴシック" charset="0"/>
            </a:endParaRPr>
          </a:p>
          <a:p>
            <a:pPr>
              <a:defRPr/>
            </a:pPr>
            <a:endParaRPr lang="en-US" sz="2000" dirty="0">
              <a:cs typeface="ＭＳ Ｐゴシック" charset="0"/>
            </a:endParaRPr>
          </a:p>
        </p:txBody>
      </p:sp>
    </p:spTree>
    <p:extLst>
      <p:ext uri="{BB962C8B-B14F-4D97-AF65-F5344CB8AC3E}">
        <p14:creationId xmlns:p14="http://schemas.microsoft.com/office/powerpoint/2010/main" val="3126398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08348"/>
            <a:ext cx="8229600" cy="2734072"/>
          </a:xfrm>
        </p:spPr>
        <p:txBody>
          <a:bodyPr/>
          <a:lstStyle/>
          <a:p>
            <a:pPr indent="0">
              <a:buNone/>
            </a:pPr>
            <a:r>
              <a:rPr lang="en-US" sz="2000" dirty="0">
                <a:solidFill>
                  <a:schemeClr val="tx1"/>
                </a:solidFill>
              </a:rPr>
              <a:t>We bring value to our customers many ways…</a:t>
            </a:r>
          </a:p>
          <a:p>
            <a:pPr indent="0">
              <a:buNone/>
            </a:pPr>
            <a:r>
              <a:rPr lang="en-US" sz="2000" dirty="0">
                <a:solidFill>
                  <a:schemeClr val="tx1"/>
                </a:solidFill>
              </a:rPr>
              <a:t>#1:  The consumer gets the Shaklee difference in products</a:t>
            </a:r>
          </a:p>
          <a:p>
            <a:pPr indent="0">
              <a:buNone/>
            </a:pPr>
            <a:r>
              <a:rPr lang="en-US" sz="2000" dirty="0">
                <a:solidFill>
                  <a:schemeClr val="tx1"/>
                </a:solidFill>
              </a:rPr>
              <a:t>	 -- Shaklee’s obsession with purity and potency</a:t>
            </a:r>
          </a:p>
          <a:p>
            <a:pPr indent="0">
              <a:buNone/>
            </a:pPr>
            <a:r>
              <a:rPr lang="en-US" sz="2000" dirty="0">
                <a:solidFill>
                  <a:schemeClr val="tx1"/>
                </a:solidFill>
              </a:rPr>
              <a:t>	-- Ingredient suppliers are scrutinized—those few who meet 	Shaklee’s rigorous standards.. then use that in promoting 	themselves to  other companies….it is THE gold standard in the 	industry to be a Shaklee supplier.</a:t>
            </a:r>
          </a:p>
          <a:p>
            <a:pPr indent="0">
              <a:buNone/>
            </a:pPr>
            <a:r>
              <a:rPr lang="en-US" sz="2000" dirty="0">
                <a:solidFill>
                  <a:schemeClr val="tx1"/>
                </a:solidFill>
              </a:rPr>
              <a:t>#2 </a:t>
            </a:r>
            <a:r>
              <a:rPr lang="en-US" dirty="0">
                <a:solidFill>
                  <a:schemeClr val="tx1"/>
                </a:solidFill>
              </a:rPr>
              <a:t>in our way of doing business</a:t>
            </a:r>
          </a:p>
          <a:p>
            <a:pPr indent="0">
              <a:buNone/>
            </a:pPr>
            <a:r>
              <a:rPr lang="en-US" dirty="0">
                <a:solidFill>
                  <a:schemeClr val="tx1"/>
                </a:solidFill>
              </a:rPr>
              <a:t>	-- </a:t>
            </a:r>
            <a:r>
              <a:rPr lang="en-US" sz="2000" dirty="0">
                <a:solidFill>
                  <a:schemeClr val="tx1"/>
                </a:solidFill>
              </a:rPr>
              <a:t>The consumer gets personalized attention, </a:t>
            </a:r>
          </a:p>
          <a:p>
            <a:pPr indent="0">
              <a:buNone/>
            </a:pPr>
            <a:r>
              <a:rPr lang="en-US" dirty="0">
                <a:solidFill>
                  <a:schemeClr val="tx1"/>
                </a:solidFill>
              </a:rPr>
              <a:t>	-- </a:t>
            </a:r>
            <a:r>
              <a:rPr lang="en-US" sz="2000" dirty="0">
                <a:solidFill>
                  <a:schemeClr val="tx1"/>
                </a:solidFill>
              </a:rPr>
              <a:t>customized nutrition programs and </a:t>
            </a:r>
          </a:p>
          <a:p>
            <a:pPr indent="0">
              <a:buNone/>
            </a:pPr>
            <a:r>
              <a:rPr lang="en-US" sz="2000" dirty="0">
                <a:solidFill>
                  <a:schemeClr val="tx1"/>
                </a:solidFill>
              </a:rPr>
              <a:t>	-- real live human who cares about their needs.    </a:t>
            </a:r>
            <a:r>
              <a:rPr lang="en-US" sz="2000" dirty="0" err="1">
                <a:solidFill>
                  <a:schemeClr val="tx1"/>
                </a:solidFill>
              </a:rPr>
              <a:t>lisa</a:t>
            </a:r>
            <a:endParaRPr lang="en-US" sz="2000" dirty="0">
              <a:solidFill>
                <a:schemeClr val="tx1"/>
              </a:solidFill>
            </a:endParaRPr>
          </a:p>
          <a:p>
            <a:pPr marL="254000" indent="0">
              <a:buNone/>
            </a:pPr>
            <a:endParaRPr lang="en-US" dirty="0">
              <a:solidFill>
                <a:schemeClr val="tx1"/>
              </a:solidFill>
            </a:endParaRPr>
          </a:p>
          <a:p>
            <a:endParaRPr lang="en-US" sz="2000" dirty="0">
              <a:solidFill>
                <a:schemeClr val="tx1"/>
              </a:solidFill>
            </a:endParaRPr>
          </a:p>
        </p:txBody>
      </p:sp>
      <p:sp>
        <p:nvSpPr>
          <p:cNvPr id="2" name="Title 1"/>
          <p:cNvSpPr>
            <a:spLocks noGrp="1"/>
          </p:cNvSpPr>
          <p:nvPr>
            <p:ph type="title"/>
          </p:nvPr>
        </p:nvSpPr>
        <p:spPr>
          <a:xfrm>
            <a:off x="457200" y="248312"/>
            <a:ext cx="8229600" cy="857250"/>
          </a:xfrm>
        </p:spPr>
        <p:txBody>
          <a:bodyPr/>
          <a:lstStyle/>
          <a:p>
            <a:r>
              <a:rPr lang="en-US" sz="2400" dirty="0"/>
              <a:t>Key Shaklee Goal 2016 --Consumer Value Proposition – </a:t>
            </a:r>
            <a:br>
              <a:rPr lang="en-US" sz="2400" dirty="0"/>
            </a:br>
            <a:r>
              <a:rPr lang="en-US" sz="2400" dirty="0"/>
              <a:t>translation – exceptional customer service and experience  </a:t>
            </a:r>
          </a:p>
        </p:txBody>
      </p:sp>
    </p:spTree>
    <p:extLst>
      <p:ext uri="{BB962C8B-B14F-4D97-AF65-F5344CB8AC3E}">
        <p14:creationId xmlns:p14="http://schemas.microsoft.com/office/powerpoint/2010/main" val="515865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0" y="1188775"/>
            <a:ext cx="8906933" cy="3162041"/>
          </a:xfrm>
        </p:spPr>
        <p:txBody>
          <a:bodyPr/>
          <a:lstStyle/>
          <a:p>
            <a:r>
              <a:rPr lang="en-US" dirty="0">
                <a:solidFill>
                  <a:schemeClr val="tx1"/>
                </a:solidFill>
              </a:rPr>
              <a:t>Technology is increasing in every aspect of our lives </a:t>
            </a:r>
          </a:p>
          <a:p>
            <a:pPr marL="254000" indent="0">
              <a:buNone/>
            </a:pPr>
            <a:r>
              <a:rPr lang="en-US" dirty="0">
                <a:solidFill>
                  <a:schemeClr val="tx1"/>
                </a:solidFill>
              </a:rPr>
              <a:t>	The challenge is  how to use technology to better service our customers… </a:t>
            </a:r>
          </a:p>
          <a:p>
            <a:pPr marL="254000" indent="0">
              <a:buNone/>
            </a:pPr>
            <a:r>
              <a:rPr lang="en-US" dirty="0">
                <a:solidFill>
                  <a:schemeClr val="tx1"/>
                </a:solidFill>
              </a:rPr>
              <a:t>	with the goal of bringing the human factor to an increasingly tech world..</a:t>
            </a:r>
          </a:p>
          <a:p>
            <a:r>
              <a:rPr lang="en-US" dirty="0">
                <a:solidFill>
                  <a:schemeClr val="tx1"/>
                </a:solidFill>
              </a:rPr>
              <a:t> CAUTION – that we not use technology to avoid direct contact with others.</a:t>
            </a:r>
          </a:p>
          <a:p>
            <a:r>
              <a:rPr lang="en-US" dirty="0">
                <a:solidFill>
                  <a:schemeClr val="tx1"/>
                </a:solidFill>
              </a:rPr>
              <a:t> Shaklee Connect Mobile App – It is important to use it and embrace it.  It will continue to evolve and expand.</a:t>
            </a:r>
          </a:p>
          <a:p>
            <a:pPr marL="254000" indent="0">
              <a:buNone/>
            </a:pPr>
            <a:r>
              <a:rPr lang="en-US" dirty="0">
                <a:solidFill>
                  <a:schemeClr val="tx1"/>
                </a:solidFill>
              </a:rPr>
              <a:t>“ Definition of illiterate—People who are unable to learn, unlearn, and relearn..”    				</a:t>
            </a:r>
            <a:r>
              <a:rPr lang="en-US" u="sng" dirty="0">
                <a:solidFill>
                  <a:schemeClr val="tx1"/>
                </a:solidFill>
              </a:rPr>
              <a:t>The Third Wave</a:t>
            </a:r>
            <a:r>
              <a:rPr lang="en-US" dirty="0">
                <a:solidFill>
                  <a:schemeClr val="tx1"/>
                </a:solidFill>
              </a:rPr>
              <a:t>	Alvin Toffler   </a:t>
            </a:r>
            <a:r>
              <a:rPr lang="en-US" dirty="0" err="1">
                <a:solidFill>
                  <a:schemeClr val="tx1"/>
                </a:solidFill>
              </a:rPr>
              <a:t>lisa</a:t>
            </a:r>
            <a:endParaRPr lang="en-US" dirty="0">
              <a:solidFill>
                <a:schemeClr val="tx1"/>
              </a:solidFill>
            </a:endParaRPr>
          </a:p>
          <a:p>
            <a:endParaRPr lang="en-US" dirty="0">
              <a:solidFill>
                <a:schemeClr val="tx1"/>
              </a:solidFill>
            </a:endParaRPr>
          </a:p>
          <a:p>
            <a:endParaRPr lang="en-US" dirty="0"/>
          </a:p>
          <a:p>
            <a:endParaRPr lang="en-US" dirty="0"/>
          </a:p>
        </p:txBody>
      </p:sp>
      <p:sp>
        <p:nvSpPr>
          <p:cNvPr id="4" name="Title 3"/>
          <p:cNvSpPr>
            <a:spLocks noGrp="1"/>
          </p:cNvSpPr>
          <p:nvPr>
            <p:ph type="title"/>
          </p:nvPr>
        </p:nvSpPr>
        <p:spPr>
          <a:xfrm>
            <a:off x="1049866" y="355204"/>
            <a:ext cx="6570133" cy="857250"/>
          </a:xfrm>
          <a:ln>
            <a:solidFill>
              <a:schemeClr val="accent5">
                <a:lumMod val="75000"/>
              </a:schemeClr>
            </a:solidFill>
          </a:ln>
        </p:spPr>
        <p:txBody>
          <a:bodyPr/>
          <a:lstStyle/>
          <a:p>
            <a:r>
              <a:rPr lang="en-US" sz="2400" dirty="0"/>
              <a:t>In a World of High Tech… Need for High Touch</a:t>
            </a:r>
          </a:p>
        </p:txBody>
      </p:sp>
      <p:sp>
        <p:nvSpPr>
          <p:cNvPr id="6" name="TextBox 5"/>
          <p:cNvSpPr txBox="1"/>
          <p:nvPr/>
        </p:nvSpPr>
        <p:spPr>
          <a:xfrm>
            <a:off x="457199" y="4294833"/>
            <a:ext cx="8449734" cy="461665"/>
          </a:xfrm>
          <a:prstGeom prst="rect">
            <a:avLst/>
          </a:prstGeom>
          <a:solidFill>
            <a:schemeClr val="bg1"/>
          </a:solidFill>
          <a:ln>
            <a:solidFill>
              <a:schemeClr val="accent5">
                <a:lumMod val="75000"/>
              </a:schemeClr>
            </a:solidFill>
          </a:ln>
        </p:spPr>
        <p:txBody>
          <a:bodyPr wrap="square" rtlCol="0">
            <a:spAutoFit/>
          </a:bodyPr>
          <a:lstStyle/>
          <a:p>
            <a:r>
              <a:rPr lang="en-US" sz="2400" dirty="0"/>
              <a:t>The Goal – integrating BOTH – technology with human factor </a:t>
            </a:r>
          </a:p>
        </p:txBody>
      </p:sp>
    </p:spTree>
    <p:extLst>
      <p:ext uri="{BB962C8B-B14F-4D97-AF65-F5344CB8AC3E}">
        <p14:creationId xmlns:p14="http://schemas.microsoft.com/office/powerpoint/2010/main" val="1204007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12189</TotalTime>
  <Words>2299</Words>
  <Application>Microsoft Office PowerPoint</Application>
  <PresentationFormat>On-screen Show (16:9)</PresentationFormat>
  <Paragraphs>289</Paragraphs>
  <Slides>45</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45</vt:i4>
      </vt:variant>
    </vt:vector>
  </HeadingPairs>
  <TitlesOfParts>
    <vt:vector size="55" baseType="lpstr">
      <vt:lpstr>Arial</vt:lpstr>
      <vt:lpstr>Brush Script MT Italic</vt:lpstr>
      <vt:lpstr>Calibri</vt:lpstr>
      <vt:lpstr>Helvetica</vt:lpstr>
      <vt:lpstr>Lucida Handwriting</vt:lpstr>
      <vt:lpstr>MS PGothic</vt:lpstr>
      <vt:lpstr>MS PGothic</vt:lpstr>
      <vt:lpstr>Times New Roman</vt:lpstr>
      <vt:lpstr>Wingdings</vt:lpstr>
      <vt:lpstr>Office Theme</vt:lpstr>
      <vt:lpstr>Monday Wellness Webinars </vt:lpstr>
      <vt:lpstr>PowerPoint Presentation</vt:lpstr>
      <vt:lpstr>PowerPoint Presentation</vt:lpstr>
      <vt:lpstr>Chairman’s Retreat Report Angie Thomas and Andrea Opalewski</vt:lpstr>
      <vt:lpstr> 8 Weeks To Director  Shaklee Business Training 2016</vt:lpstr>
      <vt:lpstr>Our Training Team </vt:lpstr>
      <vt:lpstr>Objectives for Session # 6 – Servicing Customers</vt:lpstr>
      <vt:lpstr>Key Shaklee Goal 2016 --Consumer Value Proposition –  translation – exceptional customer service and experience  </vt:lpstr>
      <vt:lpstr>In a World of High Tech… Need for High Touch</vt:lpstr>
      <vt:lpstr>Honor technology, but keep people at the center.  Roger Barnett</vt:lpstr>
      <vt:lpstr>PowerPoint Presentation</vt:lpstr>
      <vt:lpstr>Customer Service Tips from Mary Oosterhouse</vt:lpstr>
      <vt:lpstr>Top 10 Tips Continued</vt:lpstr>
      <vt:lpstr>PowerPoint Presentation</vt:lpstr>
      <vt:lpstr>It’s Our Job</vt:lpstr>
      <vt:lpstr>Create a System for Servicing and Customer Care</vt:lpstr>
      <vt:lpstr>Set up a 3-ring working binder or equivalent in computer </vt:lpstr>
      <vt:lpstr>Create Programs and Incentives for Customers to…</vt:lpstr>
      <vt:lpstr>Invite New and Existing Members to A Walk Through the Product Guide Webinar </vt:lpstr>
      <vt:lpstr>New Member Appointments        Some Statistics to Encourage Us To Conduct Them</vt:lpstr>
      <vt:lpstr>Objectives For New Member Appointment:</vt:lpstr>
      <vt:lpstr> Setting Up The New Member Appointment</vt:lpstr>
      <vt:lpstr>Maximizing Your Shaklee Membership</vt:lpstr>
      <vt:lpstr>PowerPoint Presentation</vt:lpstr>
      <vt:lpstr>PowerPoint Presentation</vt:lpstr>
      <vt:lpstr>PowerPoint Presentation</vt:lpstr>
      <vt:lpstr>Next Steps:</vt:lpstr>
      <vt:lpstr>See Addendum for  an Outline of Additional Content and Materials of the New Member Appointment or Member Update Appointment            harper</vt:lpstr>
      <vt:lpstr>Jim Rohn – Keys to Success</vt:lpstr>
      <vt:lpstr>Action Steps for Session #6 Servicing Customers</vt:lpstr>
      <vt:lpstr>Next Session #7 – The Power of Creating the Written PV Plan</vt:lpstr>
      <vt:lpstr>Addendum</vt:lpstr>
      <vt:lpstr>Ashley’s New Member Process Materials Find in Business Leader Guide at Learning from the Masters Face Book group …in search  bar , type in “Business Leader Guide”</vt:lpstr>
      <vt:lpstr>New Member Process Steps -- Ashley</vt:lpstr>
      <vt:lpstr>Ashley New Member Process continued</vt:lpstr>
      <vt:lpstr>PowerPoint Presentation</vt:lpstr>
      <vt:lpstr>Harper’s New Member Process --Confirm and Send Materials</vt:lpstr>
      <vt:lpstr>PowerPoint Presentation</vt:lpstr>
      <vt:lpstr>PowerPoint Presentation</vt:lpstr>
      <vt:lpstr>The most important Member Benefit:   The Shaklee Difference</vt:lpstr>
      <vt:lpstr>PowerPoint Presentation</vt:lpstr>
      <vt:lpstr>PowerPoint Presentation</vt:lpstr>
      <vt:lpstr>PowerPoint Presentation</vt:lpstr>
      <vt:lpstr>PowerPoint Presentation</vt:lpstr>
      <vt:lpstr>Strategies for Customer Rewards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dc:title>
  <dc:creator>Rebecca Choate</dc:creator>
  <cp:lastModifiedBy>LISA ANDERSON</cp:lastModifiedBy>
  <cp:revision>185</cp:revision>
  <cp:lastPrinted>2016-03-10T14:26:19Z</cp:lastPrinted>
  <dcterms:modified xsi:type="dcterms:W3CDTF">2016-03-10T17:50:01Z</dcterms:modified>
</cp:coreProperties>
</file>