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57"/>
  </p:notesMasterIdLst>
  <p:sldIdLst>
    <p:sldId id="256" r:id="rId2"/>
    <p:sldId id="257" r:id="rId3"/>
    <p:sldId id="314" r:id="rId4"/>
    <p:sldId id="315" r:id="rId5"/>
    <p:sldId id="316" r:id="rId6"/>
    <p:sldId id="317" r:id="rId7"/>
    <p:sldId id="318" r:id="rId8"/>
    <p:sldId id="319" r:id="rId9"/>
    <p:sldId id="313" r:id="rId10"/>
    <p:sldId id="259" r:id="rId11"/>
    <p:sldId id="260" r:id="rId12"/>
    <p:sldId id="261" r:id="rId13"/>
    <p:sldId id="262" r:id="rId14"/>
    <p:sldId id="263" r:id="rId15"/>
    <p:sldId id="264" r:id="rId16"/>
    <p:sldId id="265" r:id="rId17"/>
    <p:sldId id="266" r:id="rId18"/>
    <p:sldId id="267" r:id="rId19"/>
    <p:sldId id="268" r:id="rId20"/>
    <p:sldId id="271" r:id="rId21"/>
    <p:sldId id="269" r:id="rId22"/>
    <p:sldId id="270" r:id="rId23"/>
    <p:sldId id="291" r:id="rId24"/>
    <p:sldId id="272" r:id="rId25"/>
    <p:sldId id="292" r:id="rId26"/>
    <p:sldId id="273" r:id="rId27"/>
    <p:sldId id="277" r:id="rId28"/>
    <p:sldId id="279" r:id="rId29"/>
    <p:sldId id="284" r:id="rId30"/>
    <p:sldId id="276" r:id="rId31"/>
    <p:sldId id="278" r:id="rId32"/>
    <p:sldId id="282" r:id="rId33"/>
    <p:sldId id="283" r:id="rId34"/>
    <p:sldId id="281" r:id="rId35"/>
    <p:sldId id="280" r:id="rId36"/>
    <p:sldId id="275" r:id="rId37"/>
    <p:sldId id="296" r:id="rId38"/>
    <p:sldId id="290" r:id="rId39"/>
    <p:sldId id="295" r:id="rId40"/>
    <p:sldId id="293" r:id="rId41"/>
    <p:sldId id="294" r:id="rId42"/>
    <p:sldId id="297" r:id="rId43"/>
    <p:sldId id="298" r:id="rId44"/>
    <p:sldId id="303" r:id="rId45"/>
    <p:sldId id="302" r:id="rId46"/>
    <p:sldId id="304" r:id="rId47"/>
    <p:sldId id="305" r:id="rId48"/>
    <p:sldId id="300" r:id="rId49"/>
    <p:sldId id="306" r:id="rId50"/>
    <p:sldId id="307" r:id="rId51"/>
    <p:sldId id="308" r:id="rId52"/>
    <p:sldId id="309" r:id="rId53"/>
    <p:sldId id="310" r:id="rId54"/>
    <p:sldId id="311" r:id="rId55"/>
    <p:sldId id="312" r:id="rId56"/>
  </p:sldIdLst>
  <p:sldSz cx="9144000" cy="5143500" type="screen16x9"/>
  <p:notesSz cx="6858000" cy="9144000"/>
  <p:embeddedFontLst>
    <p:embeddedFont>
      <p:font typeface="Calibri" panose="020F0502020204030204" pitchFamily="34" charset="0"/>
      <p:regular r:id="rId58"/>
      <p:bold r:id="rId59"/>
      <p:italic r:id="rId60"/>
      <p:boldItalic r:id="rId61"/>
    </p:embeddedFont>
    <p:embeddedFont>
      <p:font typeface="Arial Narrow" panose="020B0606020202030204" pitchFamily="34" charset="0"/>
      <p:regular r:id="rId62"/>
      <p:bold r:id="rId63"/>
      <p:italic r:id="rId64"/>
      <p:boldItalic r:id="rId65"/>
    </p:embeddedFont>
    <p:embeddedFont>
      <p:font typeface="Comic Sans MS" panose="030F0702030302020204" pitchFamily="66" charset="0"/>
      <p:regular r:id="rId66"/>
      <p:bold r:id="rId67"/>
      <p:italic r:id="rId68"/>
      <p:boldItalic r:id="rId69"/>
    </p:embeddedFont>
    <p:embeddedFont>
      <p:font typeface="Wingdings 2" panose="05020102010507070707" pitchFamily="18" charset="2"/>
      <p:regular r:id="rId7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1" d="100"/>
          <a:sy n="91" d="100"/>
        </p:scale>
        <p:origin x="786" y="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6.fntdata"/><Relationship Id="rId68" Type="http://schemas.openxmlformats.org/officeDocument/2006/relationships/font" Target="fonts/font11.fntdata"/><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1.fntdata"/><Relationship Id="rId66" Type="http://schemas.openxmlformats.org/officeDocument/2006/relationships/font" Target="fonts/font9.fntdata"/><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7.fntdata"/><Relationship Id="rId69"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5.fntdata"/><Relationship Id="rId70"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9460724"/>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95" name="Shape 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76" name="Shape 1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83" name="Shape 1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Shape 19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94" name="Shape 194"/>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5" name="Shape 21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16" name="Shape 216"/>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01" name="Shape 2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07" name="Shape 2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Shape 33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38" name="Shape 3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2" name="Shape 22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23" name="Shape 223"/>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24</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45" name="Shape 34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Shape 22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29" name="Shape 2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Shape 10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01" name="Shape 1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Shape 25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53" name="Shape 2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Shape 2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64" name="Shape 2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90" name="Shape 2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47" name="Shape 2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Shape 2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59" name="Shape 2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79" name="Shape 2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85" name="Shape 2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74" name="Shape 2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Shape 26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69" name="Shape 2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41" name="Shape 2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13" name="Shape 1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Shape 37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73" name="Shape 37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Shape 32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30" name="Shape 3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Shape 36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67" name="Shape 3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52" name="Shape 3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Shape 3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59" name="Shape 3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Shape 38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83" name="Shape 3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Shape 38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89" name="Shape 3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Shape 42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23" name="Shape 42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Shape 41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17" name="Shape 4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29" name="Shape 4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20" name="Shape 1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Shape 43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36" name="Shape 4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Shape 4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03" name="Shape 40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404" name="Shape 40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t>48</a:t>
            </a:fld>
            <a:endParaRPr lang="en-US"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Shape 44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42" name="Shape 4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Shape 44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50" name="Shape 4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Shape 45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56" name="Shape 4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Shape 46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63" name="Shape 4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Shape 46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0" name="Shape 4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Shape 4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7" name="Shape 4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Shape 48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84" name="Shape 4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7" name="Shape 15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Building a Team – Ashley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When I joined the business I really didn't care too much about the “building potential” because I saw this as a side thing, as a way to maybe earn a little extra, something to do in my spare time. I shared the products casually. About 6 months after starting I had my own 180 testimony that I shared publically &amp; via social media….my business began to organically grow…so I shared the products more. Almost 10 months after started, I became a director…</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In August 2013 (almost 1 year after I started my biz) I attended my first global conference in Nashville, TN. At this time, I was a director with one builder under me. This conference lit me up. It made me dream in ways I never though possible. My belief in Shaklee was completely ignited &amp; I knew I was ready to do amazing things. During the conference, I contacted at least 30 people who I was GENUINELY thinking of &amp; told them just that – “I am sitting here at this extraordinary conference &amp; I can’t stop thinking about YOU and how amazing you would be at this &amp; how much I would love to partner with you. Would you let me buy you a cup of coffee when I am back? I am free Monday.”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**Nashville &amp; Nash 2 pictures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That Monday (the one following conference), I had EIGHT coffee dates &amp; 2 phone calls. Of these 10 people, 7 of them became distributors. Out of those 7, 1 of them became a director &amp; is still actively building her business – my mom ☺ What made these meetings so successful?? My energy!!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Mom’s story: When I contacted my mom from the conference – I was so sincere for why. I literally cried while listening to a story of a couple who feared so deeply their retirement age because they had no plan &amp; felt like they couldn't do anything about that at this age…until shaklee. I knew while listening that not only could my parents relate to this but they just had to use shaklee for their health! I also knew it would be so much fun to build a business with my mom – so I shared all of these TRUTHS with her &amp; they agreed to hop on board. My mom was able to quit her (back-breaking) job &amp; now does Shaklee full time. She is on every Thursday morning &amp; is the best partner ☺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**Mom &amp; me picture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I became pregnant the very next month after conference &amp; my priorities shifted a little bit. I was still much more engaged in the business &amp; sharing and now I was working with a team of course. I continued to share Shaklee every single day – in person, on social media &amp; basically any chance I got. And even though I was working as hard as I did that first month after conference, I was sharing my belief straight from the heart &amp; people were seeing this. During the next year, I signed up another 8 business partners. That’s 16 business partners in 2 years in the business – only one of which I was actually sharing the opportunity.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**Family Picture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Among those people is Rachel Tabor – my secret blessing. Rachel went to HS with my husband and secretly watched us &amp; how shaklee was transforming our lives. She even made a new years resolution to start her own shaklee business before she ever met me. We met, she signed up &amp; she knocked it out of the park. In fact, she has made me who I am as a leader because I was so driven to be good enough for her &amp; all her skills &amp; success. She is now a senior director!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***Rach &amp; I picture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When my son was 7 months old, I had to go back to work full-time. It was devastating for me &amp; within in the first few minutes back, I knew I needed to get out of there &amp; home to my son &amp; I knew shaklee was going to be my vehicle. At this time I was a Coordinator with about 7500 in OV. I knew exactly what I needed to do since I had done it before – share with my life. And this time I had the gumption behind me to not let fear get in the way at all. I had my shaklee WHY – my son. Within THAT month, I achieved Senior Coordinator by doubling my OV &amp; the next month I reached 19,000OV and had added 6 more builders to my team. And over the next year I achieved Executive Coordinator with over 25,000 in volume &amp; added 5 more builders. That’s 27 total builders in 3.5 years in the business (only 2.5 sharing the opportunity). Out of those 27 – I have 3 first level directors &amp; 6 first level associates. And of course my amazing team has grown as well with 4 more leaders 2</a:t>
            </a:r>
            <a:r>
              <a:rPr lang="en-US" sz="1200" b="0" i="0" u="none" strike="noStrike" cap="none" baseline="30000">
                <a:solidFill>
                  <a:schemeClr val="dk1"/>
                </a:solidFill>
                <a:latin typeface="Calibri"/>
                <a:ea typeface="Calibri"/>
                <a:cs typeface="Calibri"/>
                <a:sym typeface="Calibri"/>
              </a:rPr>
              <a:t>nd</a:t>
            </a:r>
            <a:r>
              <a:rPr lang="en-US" sz="1200" b="0" i="0" u="none" strike="noStrike" cap="none">
                <a:solidFill>
                  <a:schemeClr val="dk1"/>
                </a:solidFill>
                <a:latin typeface="Calibri"/>
                <a:ea typeface="Calibri"/>
                <a:cs typeface="Calibri"/>
                <a:sym typeface="Calibri"/>
              </a:rPr>
              <a:t> &amp; 3</a:t>
            </a:r>
            <a:r>
              <a:rPr lang="en-US" sz="1200" b="0" i="0" u="none" strike="noStrike" cap="none" baseline="30000">
                <a:solidFill>
                  <a:schemeClr val="dk1"/>
                </a:solidFill>
                <a:latin typeface="Calibri"/>
                <a:ea typeface="Calibri"/>
                <a:cs typeface="Calibri"/>
                <a:sym typeface="Calibri"/>
              </a:rPr>
              <a:t>rd</a:t>
            </a:r>
            <a:r>
              <a:rPr lang="en-US" sz="1200" b="0" i="0" u="none" strike="noStrike" cap="none">
                <a:solidFill>
                  <a:schemeClr val="dk1"/>
                </a:solidFill>
                <a:latin typeface="Calibri"/>
                <a:ea typeface="Calibri"/>
                <a:cs typeface="Calibri"/>
                <a:sym typeface="Calibri"/>
              </a:rPr>
              <a:t> generation.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**Cleveland picture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Sarah Oom – I want to tell you about Sarah because she actually signed up, shared a little, disappeared &amp; recently returned to relaunch her business &amp; she is the epitome of coachable. She works her buns off &amp; does every single thing I tell her too. It’s certainly paying off &amp; she is going far, fast!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**Sarah Oom picture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58" name="Shape 15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64" name="Shape 1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17" name="Shape 17"/>
          <p:cNvSpPr txBox="1">
            <a:spLocks noGrp="1"/>
          </p:cNvSpPr>
          <p:nvPr>
            <p:ph type="body" idx="1"/>
          </p:nvPr>
        </p:nvSpPr>
        <p:spPr>
          <a:xfrm>
            <a:off x="457200" y="1860557"/>
            <a:ext cx="8229600" cy="2734072"/>
          </a:xfrm>
          <a:prstGeom prst="rect">
            <a:avLst/>
          </a:prstGeom>
          <a:noFill/>
          <a:ln>
            <a:noFill/>
          </a:ln>
        </p:spPr>
        <p:txBody>
          <a:bodyPr lIns="91425" tIns="91425" rIns="91425" bIns="91425" anchor="t" anchorCtr="0"/>
          <a:lstStyle>
            <a:lvl1pPr marL="342900" marR="0" lvl="0" indent="-215900" algn="l" rtl="0">
              <a:spcBef>
                <a:spcPts val="400"/>
              </a:spcBef>
              <a:buClr>
                <a:srgbClr val="6F6E6F"/>
              </a:buClr>
              <a:buSzPct val="100000"/>
              <a:buFont typeface="Arial"/>
              <a:buChar char="•"/>
              <a:defRPr sz="2000" b="0" i="0" u="none" strike="noStrike" cap="none">
                <a:solidFill>
                  <a:srgbClr val="6F6E6F"/>
                </a:solidFill>
                <a:latin typeface="Calibri"/>
                <a:ea typeface="Calibri"/>
                <a:cs typeface="Calibri"/>
                <a:sym typeface="Calibri"/>
              </a:defRPr>
            </a:lvl1pPr>
            <a:lvl2pPr marL="742950" marR="0" lvl="1" indent="-171450" algn="l" rtl="0">
              <a:spcBef>
                <a:spcPts val="360"/>
              </a:spcBef>
              <a:buClr>
                <a:srgbClr val="6F6E6F"/>
              </a:buClr>
              <a:buSzPct val="100000"/>
              <a:buFont typeface="Arial"/>
              <a:buChar char="•"/>
              <a:defRPr sz="1800" b="0" i="0" u="none" strike="noStrike" cap="none">
                <a:solidFill>
                  <a:srgbClr val="6F6E6F"/>
                </a:solidFill>
                <a:latin typeface="Calibri"/>
                <a:ea typeface="Calibri"/>
                <a:cs typeface="Calibri"/>
                <a:sym typeface="Calibri"/>
              </a:defRPr>
            </a:lvl2pPr>
            <a:lvl3pPr marL="1143000" marR="0" lvl="2" indent="-127000" algn="l" rtl="0">
              <a:spcBef>
                <a:spcPts val="320"/>
              </a:spcBef>
              <a:buClr>
                <a:srgbClr val="6F6E6F"/>
              </a:buClr>
              <a:buSzPct val="100000"/>
              <a:buFont typeface="Arial"/>
              <a:buChar char="•"/>
              <a:defRPr sz="1600" b="0" i="0" u="none" strike="noStrike" cap="none">
                <a:solidFill>
                  <a:srgbClr val="6F6E6F"/>
                </a:solidFill>
                <a:latin typeface="Calibri"/>
                <a:ea typeface="Calibri"/>
                <a:cs typeface="Calibri"/>
                <a:sym typeface="Calibri"/>
              </a:defRPr>
            </a:lvl3pPr>
            <a:lvl4pPr marL="1600200" marR="0" lvl="3" indent="-139700" algn="l" rtl="0">
              <a:spcBef>
                <a:spcPts val="280"/>
              </a:spcBef>
              <a:buClr>
                <a:srgbClr val="6F6E6F"/>
              </a:buClr>
              <a:buSzPct val="100000"/>
              <a:buFont typeface="Arial"/>
              <a:buChar char="•"/>
              <a:defRPr sz="1400" b="0" i="0" u="none" strike="noStrike" cap="none">
                <a:solidFill>
                  <a:srgbClr val="6F6E6F"/>
                </a:solidFill>
                <a:latin typeface="Calibri"/>
                <a:ea typeface="Calibri"/>
                <a:cs typeface="Calibri"/>
                <a:sym typeface="Calibri"/>
              </a:defRPr>
            </a:lvl4pPr>
            <a:lvl5pPr marL="2057400" marR="0" lvl="4" indent="-139700" algn="l" rtl="0">
              <a:spcBef>
                <a:spcPts val="280"/>
              </a:spcBef>
              <a:buClr>
                <a:srgbClr val="6F6E6F"/>
              </a:buClr>
              <a:buSzPct val="100000"/>
              <a:buFont typeface="Arial"/>
              <a:buChar char="•"/>
              <a:defRPr sz="1400" b="0" i="0" u="none" strike="noStrike" cap="none">
                <a:solidFill>
                  <a:srgbClr val="6F6E6F"/>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title"/>
          </p:nvPr>
        </p:nvSpPr>
        <p:spPr>
          <a:xfrm>
            <a:off x="457200" y="812404"/>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457200" y="204786"/>
            <a:ext cx="3008313" cy="871538"/>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9" name="Shape 69"/>
          <p:cNvSpPr txBox="1">
            <a:spLocks noGrp="1"/>
          </p:cNvSpPr>
          <p:nvPr>
            <p:ph type="body" idx="1"/>
          </p:nvPr>
        </p:nvSpPr>
        <p:spPr>
          <a:xfrm>
            <a:off x="3575050" y="204788"/>
            <a:ext cx="5111750" cy="4389834"/>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body" idx="2"/>
          </p:nvPr>
        </p:nvSpPr>
        <p:spPr>
          <a:xfrm>
            <a:off x="457200" y="1076325"/>
            <a:ext cx="3008313" cy="3518296"/>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1792288" y="3600450"/>
            <a:ext cx="5486399" cy="425053"/>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6" name="Shape 76"/>
          <p:cNvSpPr>
            <a:spLocks noGrp="1"/>
          </p:cNvSpPr>
          <p:nvPr>
            <p:ph type="pic" idx="2"/>
          </p:nvPr>
        </p:nvSpPr>
        <p:spPr>
          <a:xfrm>
            <a:off x="1792288" y="459581"/>
            <a:ext cx="5486399" cy="3086099"/>
          </a:xfrm>
          <a:prstGeom prst="rect">
            <a:avLst/>
          </a:prstGeom>
          <a:noFill/>
          <a:ln>
            <a:noFill/>
          </a:ln>
        </p:spPr>
        <p:txBody>
          <a:bodyPr lIns="91425" tIns="91425" rIns="91425" bIns="91425" anchor="t" anchorCtr="0"/>
          <a:lstStyle>
            <a:lvl1pPr marL="0" marR="0" lvl="0" indent="0" algn="l" rtl="0">
              <a:spcBef>
                <a:spcPts val="64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body" idx="1"/>
          </p:nvPr>
        </p:nvSpPr>
        <p:spPr>
          <a:xfrm>
            <a:off x="1792288" y="4025503"/>
            <a:ext cx="5486399" cy="603647"/>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3" name="Shape 83"/>
          <p:cNvSpPr txBox="1">
            <a:spLocks noGrp="1"/>
          </p:cNvSpPr>
          <p:nvPr>
            <p:ph type="body" idx="1"/>
          </p:nvPr>
        </p:nvSpPr>
        <p:spPr>
          <a:xfrm rot="5400000">
            <a:off x="2874763" y="-1217413"/>
            <a:ext cx="3394472" cy="8229600"/>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7"/>
        <p:cNvGrpSpPr/>
        <p:nvPr/>
      </p:nvGrpSpPr>
      <p:grpSpPr>
        <a:xfrm>
          <a:off x="0" y="0"/>
          <a:ext cx="0" cy="0"/>
          <a:chOff x="0" y="0"/>
          <a:chExt cx="0" cy="0"/>
        </a:xfrm>
      </p:grpSpPr>
      <p:sp>
        <p:nvSpPr>
          <p:cNvPr id="88" name="Shape 88"/>
          <p:cNvSpPr txBox="1">
            <a:spLocks noGrp="1"/>
          </p:cNvSpPr>
          <p:nvPr>
            <p:ph type="title"/>
          </p:nvPr>
        </p:nvSpPr>
        <p:spPr>
          <a:xfrm rot="5400000">
            <a:off x="5463777" y="1371600"/>
            <a:ext cx="4388643" cy="20574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9" name="Shape 89"/>
          <p:cNvSpPr txBox="1">
            <a:spLocks noGrp="1"/>
          </p:cNvSpPr>
          <p:nvPr>
            <p:ph type="body" idx="1"/>
          </p:nvPr>
        </p:nvSpPr>
        <p:spPr>
          <a:xfrm rot="5400000">
            <a:off x="1272778" y="-609598"/>
            <a:ext cx="4388643" cy="6019799"/>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0" name="Shape 90"/>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1" name="Shape 91"/>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2" name="Shape 92"/>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3_Section Header">
    <p:spTree>
      <p:nvGrpSpPr>
        <p:cNvPr id="1" name="Shape 19"/>
        <p:cNvGrpSpPr/>
        <p:nvPr/>
      </p:nvGrpSpPr>
      <p:grpSpPr>
        <a:xfrm>
          <a:off x="0" y="0"/>
          <a:ext cx="0" cy="0"/>
          <a:chOff x="0" y="0"/>
          <a:chExt cx="0" cy="0"/>
        </a:xfrm>
      </p:grpSpPr>
      <p:pic>
        <p:nvPicPr>
          <p:cNvPr id="20" name="Shape 20"/>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21" name="Shape 21"/>
          <p:cNvSpPr txBox="1">
            <a:spLocks noGrp="1"/>
          </p:cNvSpPr>
          <p:nvPr>
            <p:ph type="title"/>
          </p:nvPr>
        </p:nvSpPr>
        <p:spPr>
          <a:xfrm>
            <a:off x="722312" y="1849213"/>
            <a:ext cx="4455168" cy="1021555"/>
          </a:xfrm>
          <a:prstGeom prst="rect">
            <a:avLst/>
          </a:prstGeom>
          <a:noFill/>
          <a:ln>
            <a:noFill/>
          </a:ln>
        </p:spPr>
        <p:txBody>
          <a:bodyPr lIns="91425" tIns="91425" rIns="91425" bIns="91425" anchor="b" anchorCtr="0"/>
          <a:lstStyle>
            <a:lvl1pPr marL="0" marR="0" lvl="0" indent="0" algn="l" rtl="0">
              <a:spcBef>
                <a:spcPts val="0"/>
              </a:spcBef>
              <a:buClr>
                <a:srgbClr val="537E2F"/>
              </a:buClr>
              <a:buFont typeface="Calibri"/>
              <a:buNone/>
              <a:defRPr sz="3200" b="1" i="0" u="none" strike="noStrike" cap="none">
                <a:solidFill>
                  <a:srgbClr val="537E2F"/>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2" name="Shape 22"/>
          <p:cNvSpPr txBox="1">
            <a:spLocks noGrp="1"/>
          </p:cNvSpPr>
          <p:nvPr>
            <p:ph type="body" idx="1"/>
          </p:nvPr>
        </p:nvSpPr>
        <p:spPr>
          <a:xfrm>
            <a:off x="722312" y="2870769"/>
            <a:ext cx="7772400" cy="1125140"/>
          </a:xfrm>
          <a:prstGeom prst="rect">
            <a:avLst/>
          </a:prstGeom>
          <a:noFill/>
          <a:ln>
            <a:noFill/>
          </a:ln>
        </p:spPr>
        <p:txBody>
          <a:bodyPr lIns="91425" tIns="91425" rIns="91425" bIns="91425" anchor="t" anchorCtr="0"/>
          <a:lstStyle>
            <a:lvl1pPr marL="0" marR="0" lvl="0" indent="0" algn="l" rtl="0">
              <a:spcBef>
                <a:spcPts val="0"/>
              </a:spcBef>
              <a:buClr>
                <a:srgbClr val="6F6E6F"/>
              </a:buClr>
              <a:buFont typeface="Arial"/>
              <a:buNone/>
              <a:defRPr sz="2000" b="0" i="0" u="none" strike="noStrike" cap="none">
                <a:solidFill>
                  <a:srgbClr val="6F6E6F"/>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23" name="Shape 23"/>
          <p:cNvSpPr>
            <a:spLocks noGrp="1"/>
          </p:cNvSpPr>
          <p:nvPr>
            <p:ph type="pic" idx="2"/>
          </p:nvPr>
        </p:nvSpPr>
        <p:spPr>
          <a:xfrm>
            <a:off x="5301092" y="1589719"/>
            <a:ext cx="2779711" cy="2781300"/>
          </a:xfrm>
          <a:prstGeom prst="ellipse">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8" name="Shape 28"/>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9" name="Shape 29"/>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30"/>
        <p:cNvGrpSpPr/>
        <p:nvPr/>
      </p:nvGrpSpPr>
      <p:grpSpPr>
        <a:xfrm>
          <a:off x="0" y="0"/>
          <a:ext cx="0" cy="0"/>
          <a:chOff x="0" y="0"/>
          <a:chExt cx="0" cy="0"/>
        </a:xfrm>
      </p:grpSpPr>
      <p:sp>
        <p:nvSpPr>
          <p:cNvPr id="31" name="Shape 31"/>
          <p:cNvSpPr txBox="1">
            <a:spLocks noGrp="1"/>
          </p:cNvSpPr>
          <p:nvPr>
            <p:ph type="ctrTitle"/>
          </p:nvPr>
        </p:nvSpPr>
        <p:spPr>
          <a:xfrm>
            <a:off x="685800" y="1597819"/>
            <a:ext cx="7772400" cy="1102518"/>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2" name="Shape 32"/>
          <p:cNvSpPr txBox="1">
            <a:spLocks noGrp="1"/>
          </p:cNvSpPr>
          <p:nvPr>
            <p:ph type="subTitle" idx="1"/>
          </p:nvPr>
        </p:nvSpPr>
        <p:spPr>
          <a:xfrm>
            <a:off x="1371600" y="2914650"/>
            <a:ext cx="6400799" cy="1314449"/>
          </a:xfrm>
          <a:prstGeom prst="rect">
            <a:avLst/>
          </a:prstGeom>
          <a:noFill/>
          <a:ln>
            <a:noFill/>
          </a:ln>
        </p:spPr>
        <p:txBody>
          <a:bodyPr lIns="91425" tIns="91425" rIns="91425" bIns="91425" anchor="t" anchorCtr="0"/>
          <a:lstStyle>
            <a:lvl1pPr marL="0" marR="0" lvl="0" indent="0" algn="ctr" rtl="0">
              <a:spcBef>
                <a:spcPts val="640"/>
              </a:spcBef>
              <a:buClr>
                <a:srgbClr val="888888"/>
              </a:buClr>
              <a:buFont typeface="Arial"/>
              <a:buNone/>
              <a:defRPr sz="3200" b="0" i="0" u="none" strike="noStrike" cap="none">
                <a:solidFill>
                  <a:srgbClr val="888888"/>
                </a:solidFill>
                <a:latin typeface="Calibri"/>
                <a:ea typeface="Calibri"/>
                <a:cs typeface="Calibri"/>
                <a:sym typeface="Calibri"/>
              </a:defRPr>
            </a:lvl1pPr>
            <a:lvl2pPr marL="457200" marR="0" lvl="1" indent="0" algn="ctr" rtl="0">
              <a:spcBef>
                <a:spcPts val="560"/>
              </a:spcBef>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33" name="Shape 33"/>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4" name="Shape 34"/>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722312" y="3305176"/>
            <a:ext cx="7772400" cy="1021555"/>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8" name="Shape 38"/>
          <p:cNvSpPr txBox="1">
            <a:spLocks noGrp="1"/>
          </p:cNvSpPr>
          <p:nvPr>
            <p:ph type="body" idx="1"/>
          </p:nvPr>
        </p:nvSpPr>
        <p:spPr>
          <a:xfrm>
            <a:off x="722312" y="2180034"/>
            <a:ext cx="7772400" cy="1125140"/>
          </a:xfrm>
          <a:prstGeom prst="rect">
            <a:avLst/>
          </a:prstGeom>
          <a:noFill/>
          <a:ln>
            <a:noFill/>
          </a:ln>
        </p:spPr>
        <p:txBody>
          <a:bodyPr lIns="91425" tIns="91425" rIns="91425" bIns="91425" anchor="b" anchorCtr="0"/>
          <a:lstStyle>
            <a:lvl1pPr marL="0" marR="0" lvl="0" indent="0" algn="l"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39" name="Shape 39"/>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4" name="Shape 44"/>
          <p:cNvSpPr txBox="1">
            <a:spLocks noGrp="1"/>
          </p:cNvSpPr>
          <p:nvPr>
            <p:ph type="body" idx="1"/>
          </p:nvPr>
        </p:nvSpPr>
        <p:spPr>
          <a:xfrm>
            <a:off x="457200" y="1200150"/>
            <a:ext cx="4038599" cy="3394472"/>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2"/>
          </p:nvPr>
        </p:nvSpPr>
        <p:spPr>
          <a:xfrm>
            <a:off x="4648200" y="1200150"/>
            <a:ext cx="4038599" cy="3394472"/>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1" name="Shape 51"/>
          <p:cNvSpPr txBox="1">
            <a:spLocks noGrp="1"/>
          </p:cNvSpPr>
          <p:nvPr>
            <p:ph type="body" idx="1"/>
          </p:nvPr>
        </p:nvSpPr>
        <p:spPr>
          <a:xfrm>
            <a:off x="457200" y="1151334"/>
            <a:ext cx="4040187" cy="479821"/>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body" idx="2"/>
          </p:nvPr>
        </p:nvSpPr>
        <p:spPr>
          <a:xfrm>
            <a:off x="457200" y="1631155"/>
            <a:ext cx="4040187" cy="2963465"/>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body" idx="3"/>
          </p:nvPr>
        </p:nvSpPr>
        <p:spPr>
          <a:xfrm>
            <a:off x="4645026" y="1151334"/>
            <a:ext cx="4041774" cy="479821"/>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body" idx="4"/>
          </p:nvPr>
        </p:nvSpPr>
        <p:spPr>
          <a:xfrm>
            <a:off x="4645026" y="1631155"/>
            <a:ext cx="4041774" cy="2963465"/>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0" name="Shape 60"/>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3"/>
        <p:cNvGrpSpPr/>
        <p:nvPr/>
      </p:nvGrpSpPr>
      <p:grpSpPr>
        <a:xfrm>
          <a:off x="0" y="0"/>
          <a:ext cx="0" cy="0"/>
          <a:chOff x="0" y="0"/>
          <a:chExt cx="0" cy="0"/>
        </a:xfrm>
      </p:grpSpPr>
      <p:sp>
        <p:nvSpPr>
          <p:cNvPr id="64" name="Shape 64"/>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jpg"/><Relationship Id="rId7"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image" Target="../media/image10.jpg"/><Relationship Id="rId9" Type="http://schemas.openxmlformats.org/officeDocument/2006/relationships/image" Target="../media/image15.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s://www.facebook.com/lauren.breeden.9"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hyperlink" Target="https://www.facebook.com/hashtag/shakleeeffect?source=feed_text&amp;story_id=10100199445158716" TargetMode="External"/><Relationship Id="rId4" Type="http://schemas.openxmlformats.org/officeDocument/2006/relationships/hyperlink" Target="https://www.facebook.com/hashtag/lovemyjob?source=feed_text&amp;story_id=10100199445158716"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Shape 97"/>
          <p:cNvSpPr txBox="1">
            <a:spLocks noGrp="1"/>
          </p:cNvSpPr>
          <p:nvPr>
            <p:ph type="body" idx="1"/>
          </p:nvPr>
        </p:nvSpPr>
        <p:spPr>
          <a:xfrm>
            <a:off x="615700" y="893378"/>
            <a:ext cx="8386799" cy="425009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6F6E6F"/>
              </a:buClr>
              <a:buSzPct val="25000"/>
              <a:buFont typeface="Arial"/>
              <a:buNone/>
            </a:pPr>
            <a:r>
              <a:rPr lang="en-US" sz="2000" b="0" i="0" u="none" strike="noStrike" cap="none" dirty="0">
                <a:solidFill>
                  <a:schemeClr val="tx1"/>
                </a:solidFill>
                <a:latin typeface="Calibri"/>
                <a:ea typeface="Calibri"/>
                <a:cs typeface="Calibri"/>
                <a:sym typeface="Calibri"/>
              </a:rPr>
              <a:t>Feb 1   -- Gary Burke, Presidential Master  and master teacher,  will  review 	</a:t>
            </a:r>
            <a:r>
              <a:rPr lang="en-US" sz="2000" b="0" i="0" u="none" strike="noStrike" cap="none" dirty="0" smtClean="0">
                <a:solidFill>
                  <a:schemeClr val="tx1"/>
                </a:solidFill>
                <a:latin typeface="Calibri"/>
                <a:ea typeface="Calibri"/>
                <a:cs typeface="Calibri"/>
                <a:sym typeface="Calibri"/>
              </a:rPr>
              <a:t>the </a:t>
            </a:r>
            <a:r>
              <a:rPr lang="en-US" sz="2000" b="0" i="0" u="none" strike="noStrike" cap="none" dirty="0">
                <a:solidFill>
                  <a:schemeClr val="tx1"/>
                </a:solidFill>
                <a:latin typeface="Calibri"/>
                <a:ea typeface="Calibri"/>
                <a:cs typeface="Calibri"/>
                <a:sym typeface="Calibri"/>
              </a:rPr>
              <a:t>key benefits of a Shaklee Home business that has helped 	him </a:t>
            </a:r>
            <a:r>
              <a:rPr lang="en-US" sz="2000" b="0" i="0" u="none" strike="noStrike" cap="none" dirty="0" smtClean="0">
                <a:solidFill>
                  <a:schemeClr val="tx1"/>
                </a:solidFill>
                <a:latin typeface="Calibri"/>
                <a:ea typeface="Calibri"/>
                <a:cs typeface="Calibri"/>
                <a:sym typeface="Calibri"/>
              </a:rPr>
              <a:t> 	and his </a:t>
            </a:r>
            <a:r>
              <a:rPr lang="en-US" sz="2000" b="0" i="0" u="none" strike="noStrike" cap="none" dirty="0">
                <a:solidFill>
                  <a:schemeClr val="tx1"/>
                </a:solidFill>
                <a:latin typeface="Calibri"/>
                <a:ea typeface="Calibri"/>
                <a:cs typeface="Calibri"/>
                <a:sym typeface="Calibri"/>
              </a:rPr>
              <a:t>wife, Faye, generate a $400,000 income .. and the story </a:t>
            </a:r>
            <a:r>
              <a:rPr lang="en-US" sz="2000" b="0" i="0" u="none" strike="noStrike" cap="none" dirty="0" smtClean="0">
                <a:solidFill>
                  <a:schemeClr val="tx1"/>
                </a:solidFill>
                <a:latin typeface="Calibri"/>
                <a:ea typeface="Calibri"/>
                <a:cs typeface="Calibri"/>
                <a:sym typeface="Calibri"/>
              </a:rPr>
              <a:t>what 	he </a:t>
            </a:r>
            <a:r>
              <a:rPr lang="en-US" sz="2000" b="0" i="0" u="none" strike="noStrike" cap="none" dirty="0">
                <a:solidFill>
                  <a:schemeClr val="tx1"/>
                </a:solidFill>
                <a:latin typeface="Calibri"/>
                <a:ea typeface="Calibri"/>
                <a:cs typeface="Calibri"/>
                <a:sym typeface="Calibri"/>
              </a:rPr>
              <a:t>has learned along the way</a:t>
            </a:r>
          </a:p>
          <a:p>
            <a:pPr marL="0" marR="0" lvl="0" indent="0" algn="l" rtl="0">
              <a:spcBef>
                <a:spcPts val="400"/>
              </a:spcBef>
              <a:spcAft>
                <a:spcPts val="0"/>
              </a:spcAft>
              <a:buClr>
                <a:srgbClr val="6F6E6F"/>
              </a:buClr>
              <a:buSzPct val="25000"/>
              <a:buFont typeface="Arial"/>
              <a:buNone/>
            </a:pPr>
            <a:r>
              <a:rPr lang="en-US" sz="2000" b="0" i="0" u="none" strike="noStrike" cap="none" dirty="0">
                <a:solidFill>
                  <a:schemeClr val="tx1"/>
                </a:solidFill>
                <a:latin typeface="Calibri"/>
                <a:ea typeface="Calibri"/>
                <a:cs typeface="Calibri"/>
                <a:sym typeface="Calibri"/>
              </a:rPr>
              <a:t>Feb 8 –Essential Nutrients for a Healthy  Heart  -- Rusty </a:t>
            </a:r>
            <a:r>
              <a:rPr lang="en-US" sz="2000" b="0" i="0" u="none" strike="noStrike" cap="none" dirty="0" err="1">
                <a:solidFill>
                  <a:schemeClr val="tx1"/>
                </a:solidFill>
                <a:latin typeface="Calibri"/>
                <a:ea typeface="Calibri"/>
                <a:cs typeface="Calibri"/>
                <a:sym typeface="Calibri"/>
              </a:rPr>
              <a:t>Ost</a:t>
            </a:r>
            <a:endParaRPr lang="en-US" sz="2000" b="0" i="0" u="none" strike="noStrike" cap="none" dirty="0">
              <a:solidFill>
                <a:schemeClr val="tx1"/>
              </a:solidFill>
              <a:latin typeface="Calibri"/>
              <a:ea typeface="Calibri"/>
              <a:cs typeface="Calibri"/>
              <a:sym typeface="Calibri"/>
            </a:endParaRPr>
          </a:p>
          <a:p>
            <a:pPr marL="0" marR="0" lvl="0" indent="0" algn="l" rtl="0">
              <a:spcBef>
                <a:spcPts val="400"/>
              </a:spcBef>
              <a:spcAft>
                <a:spcPts val="0"/>
              </a:spcAft>
              <a:buClr>
                <a:srgbClr val="6F6E6F"/>
              </a:buClr>
              <a:buSzPct val="25000"/>
              <a:buFont typeface="Arial"/>
              <a:buNone/>
            </a:pPr>
            <a:r>
              <a:rPr lang="en-US" sz="2000" b="0" i="0" u="none" strike="noStrike" cap="none" dirty="0">
                <a:solidFill>
                  <a:schemeClr val="tx1"/>
                </a:solidFill>
                <a:latin typeface="Calibri"/>
                <a:ea typeface="Calibri"/>
                <a:cs typeface="Calibri"/>
                <a:sym typeface="Calibri"/>
              </a:rPr>
              <a:t>Feb 15 --  Adulteration of Vitamin Supplements in the Marketplace 				 </a:t>
            </a:r>
            <a:r>
              <a:rPr lang="en-US" sz="2000" b="0" i="0" u="none" strike="noStrike" cap="none" dirty="0" err="1">
                <a:solidFill>
                  <a:schemeClr val="tx1"/>
                </a:solidFill>
                <a:latin typeface="Calibri"/>
                <a:ea typeface="Calibri"/>
                <a:cs typeface="Calibri"/>
                <a:sym typeface="Calibri"/>
              </a:rPr>
              <a:t>Dr</a:t>
            </a:r>
            <a:r>
              <a:rPr lang="en-US" sz="2000" b="0" i="0" u="none" strike="noStrike" cap="none" dirty="0">
                <a:solidFill>
                  <a:schemeClr val="tx1"/>
                </a:solidFill>
                <a:latin typeface="Calibri"/>
                <a:ea typeface="Calibri"/>
                <a:cs typeface="Calibri"/>
                <a:sym typeface="Calibri"/>
              </a:rPr>
              <a:t> David Colby</a:t>
            </a:r>
          </a:p>
          <a:p>
            <a:pPr marL="0" marR="0" lvl="0" indent="0" algn="l" rtl="0">
              <a:spcBef>
                <a:spcPts val="400"/>
              </a:spcBef>
              <a:spcAft>
                <a:spcPts val="0"/>
              </a:spcAft>
              <a:buClr>
                <a:srgbClr val="6F6E6F"/>
              </a:buClr>
              <a:buSzPct val="25000"/>
              <a:buFont typeface="Arial"/>
              <a:buNone/>
            </a:pPr>
            <a:r>
              <a:rPr lang="en-US" sz="2000" b="0" i="0" u="none" strike="noStrike" cap="none" dirty="0">
                <a:solidFill>
                  <a:schemeClr val="tx1"/>
                </a:solidFill>
                <a:latin typeface="Calibri"/>
                <a:ea typeface="Calibri"/>
                <a:cs typeface="Calibri"/>
                <a:sym typeface="Calibri"/>
              </a:rPr>
              <a:t>Feb 22 – Stress and Adrenal Fatigue  Pam Cary</a:t>
            </a:r>
          </a:p>
          <a:p>
            <a:pPr marL="0" marR="0" lvl="0" indent="0" algn="l" rtl="0">
              <a:spcBef>
                <a:spcPts val="400"/>
              </a:spcBef>
              <a:spcAft>
                <a:spcPts val="0"/>
              </a:spcAft>
              <a:buClr>
                <a:srgbClr val="6F6E6F"/>
              </a:buClr>
              <a:buSzPct val="25000"/>
              <a:buFont typeface="Arial"/>
              <a:buNone/>
            </a:pPr>
            <a:r>
              <a:rPr lang="en-US" sz="2000" b="0" i="0" u="none" strike="noStrike" cap="none" dirty="0">
                <a:solidFill>
                  <a:schemeClr val="tx1"/>
                </a:solidFill>
                <a:latin typeface="Calibri"/>
                <a:ea typeface="Calibri"/>
                <a:cs typeface="Calibri"/>
                <a:sym typeface="Calibri"/>
              </a:rPr>
              <a:t>Feb 29 – A Walk Through the Product Guide</a:t>
            </a:r>
          </a:p>
          <a:p>
            <a:pPr marL="0" marR="0" lvl="0" indent="0" algn="l" rtl="0">
              <a:spcBef>
                <a:spcPts val="400"/>
              </a:spcBef>
              <a:spcAft>
                <a:spcPts val="0"/>
              </a:spcAft>
              <a:buClr>
                <a:srgbClr val="6F6E6F"/>
              </a:buClr>
              <a:buSzPct val="25000"/>
              <a:buFont typeface="Arial"/>
              <a:buNone/>
            </a:pPr>
            <a:r>
              <a:rPr lang="en-US" sz="2000" b="0" i="0" u="none" strike="noStrike" cap="none" dirty="0">
                <a:solidFill>
                  <a:schemeClr val="tx1"/>
                </a:solidFill>
                <a:latin typeface="Calibri"/>
                <a:ea typeface="Calibri"/>
                <a:cs typeface="Calibri"/>
                <a:sym typeface="Calibri"/>
              </a:rPr>
              <a:t>March 7 – Kristen </a:t>
            </a:r>
            <a:r>
              <a:rPr lang="en-US" sz="2000" b="0" i="0" u="none" strike="noStrike" cap="none" dirty="0" err="1">
                <a:solidFill>
                  <a:schemeClr val="tx1"/>
                </a:solidFill>
                <a:latin typeface="Calibri"/>
                <a:ea typeface="Calibri"/>
                <a:cs typeface="Calibri"/>
                <a:sym typeface="Calibri"/>
              </a:rPr>
              <a:t>Jakubowski</a:t>
            </a:r>
            <a:r>
              <a:rPr lang="en-US" sz="2000" b="0" i="0" u="none" strike="noStrike" cap="none" dirty="0">
                <a:solidFill>
                  <a:schemeClr val="tx1"/>
                </a:solidFill>
                <a:latin typeface="Calibri"/>
                <a:ea typeface="Calibri"/>
                <a:cs typeface="Calibri"/>
                <a:sym typeface="Calibri"/>
              </a:rPr>
              <a:t> Story and Review of Benefits of Shaklee  </a:t>
            </a:r>
            <a:r>
              <a:rPr lang="en-US" sz="2000" b="0" i="0" u="none" strike="noStrike" cap="none" dirty="0" smtClean="0">
                <a:solidFill>
                  <a:schemeClr val="tx1"/>
                </a:solidFill>
                <a:latin typeface="Calibri"/>
                <a:ea typeface="Calibri"/>
                <a:cs typeface="Calibri"/>
                <a:sym typeface="Calibri"/>
              </a:rPr>
              <a:t>	    Business</a:t>
            </a:r>
            <a:endParaRPr lang="en-US" sz="2000" b="0" i="0" u="none" strike="noStrike" cap="none" dirty="0">
              <a:solidFill>
                <a:schemeClr val="tx1"/>
              </a:solidFill>
              <a:latin typeface="Calibri"/>
              <a:ea typeface="Calibri"/>
              <a:cs typeface="Calibri"/>
              <a:sym typeface="Calibri"/>
            </a:endParaRPr>
          </a:p>
          <a:p>
            <a:pPr marL="0" marR="0" lvl="0" indent="0" algn="l" rtl="0">
              <a:spcBef>
                <a:spcPts val="400"/>
              </a:spcBef>
              <a:spcAft>
                <a:spcPts val="0"/>
              </a:spcAft>
              <a:buClr>
                <a:srgbClr val="6F6E6F"/>
              </a:buClr>
              <a:buSzPct val="25000"/>
              <a:buFont typeface="Arial"/>
              <a:buNone/>
            </a:pPr>
            <a:endParaRPr sz="2000" b="0" i="0" u="none" strike="noStrike" cap="none" dirty="0">
              <a:solidFill>
                <a:srgbClr val="6F6E6F"/>
              </a:solidFill>
              <a:latin typeface="Calibri"/>
              <a:ea typeface="Calibri"/>
              <a:cs typeface="Calibri"/>
              <a:sym typeface="Calibri"/>
            </a:endParaRPr>
          </a:p>
          <a:p>
            <a:pPr marL="0" marR="0" lvl="0" indent="0" algn="l" rtl="0">
              <a:spcBef>
                <a:spcPts val="400"/>
              </a:spcBef>
              <a:buClr>
                <a:srgbClr val="6F6E6F"/>
              </a:buClr>
              <a:buSzPct val="25000"/>
              <a:buFont typeface="Arial"/>
              <a:buNone/>
            </a:pPr>
            <a:endParaRPr sz="2000" b="0" i="0" u="none" strike="noStrike" cap="none" dirty="0">
              <a:solidFill>
                <a:srgbClr val="6F6E6F"/>
              </a:solidFill>
              <a:latin typeface="Calibri"/>
              <a:ea typeface="Calibri"/>
              <a:cs typeface="Calibri"/>
              <a:sym typeface="Calibri"/>
            </a:endParaRPr>
          </a:p>
        </p:txBody>
      </p:sp>
      <p:sp>
        <p:nvSpPr>
          <p:cNvPr id="98" name="Shape 98"/>
          <p:cNvSpPr txBox="1">
            <a:spLocks noGrp="1"/>
          </p:cNvSpPr>
          <p:nvPr>
            <p:ph type="title"/>
          </p:nvPr>
        </p:nvSpPr>
        <p:spPr>
          <a:xfrm>
            <a:off x="457200" y="142690"/>
            <a:ext cx="8229600" cy="48219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0" i="0" u="none" strike="noStrike" cap="none">
                <a:solidFill>
                  <a:schemeClr val="dk1"/>
                </a:solidFill>
                <a:latin typeface="Calibri"/>
                <a:ea typeface="Calibri"/>
                <a:cs typeface="Calibri"/>
                <a:sym typeface="Calibri"/>
              </a:rPr>
              <a:t>Monday Wellness Webinars </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847073" y="188176"/>
            <a:ext cx="7534925" cy="1080445"/>
          </a:xfrm>
          <a:prstGeom prst="rect">
            <a:avLst/>
          </a:prstGeom>
          <a:noFill/>
          <a:ln w="9525" cap="flat" cmpd="sng">
            <a:solidFill>
              <a:srgbClr val="31859B"/>
            </a:solidFill>
            <a:prstDash val="solid"/>
            <a:round/>
            <a:headEnd type="none" w="med" len="med"/>
            <a:tailEnd type="none" w="med" len="med"/>
          </a:ln>
        </p:spPr>
        <p:txBody>
          <a:bodyPr lIns="91425" tIns="45700" rIns="91425" bIns="45700" anchor="b" anchorCtr="0">
            <a:noAutofit/>
          </a:bodyPr>
          <a:lstStyle/>
          <a:p>
            <a:pPr marL="0" marR="0" lvl="0" indent="0" algn="ctr" rtl="0">
              <a:spcBef>
                <a:spcPts val="0"/>
              </a:spcBef>
              <a:buClr>
                <a:srgbClr val="205867"/>
              </a:buClr>
              <a:buSzPct val="25000"/>
              <a:buFont typeface="Calibri"/>
              <a:buNone/>
            </a:pPr>
            <a:r>
              <a:rPr lang="en-US" b="0" i="0" u="none" strike="noStrike" cap="none" dirty="0">
                <a:solidFill>
                  <a:srgbClr val="205867"/>
                </a:solidFill>
                <a:latin typeface="Calibri"/>
                <a:ea typeface="Calibri"/>
                <a:cs typeface="Calibri"/>
                <a:sym typeface="Calibri"/>
              </a:rPr>
              <a:t>8 Weeks To Director	</a:t>
            </a:r>
            <a:r>
              <a:rPr lang="en-US" b="0" i="0" u="none" strike="noStrike" cap="none" dirty="0" smtClean="0">
                <a:solidFill>
                  <a:srgbClr val="205867"/>
                </a:solidFill>
                <a:latin typeface="Calibri"/>
                <a:ea typeface="Calibri"/>
                <a:cs typeface="Calibri"/>
                <a:sym typeface="Calibri"/>
              </a:rPr>
              <a:t>			Shaklee </a:t>
            </a:r>
            <a:r>
              <a:rPr lang="en-US" b="0" i="0" u="none" strike="noStrike" cap="none" dirty="0">
                <a:solidFill>
                  <a:srgbClr val="205867"/>
                </a:solidFill>
                <a:latin typeface="Calibri"/>
                <a:ea typeface="Calibri"/>
                <a:cs typeface="Calibri"/>
                <a:sym typeface="Calibri"/>
              </a:rPr>
              <a:t>Business Training 2016</a:t>
            </a:r>
          </a:p>
        </p:txBody>
      </p:sp>
      <p:sp>
        <p:nvSpPr>
          <p:cNvPr id="116" name="Shape 116"/>
          <p:cNvSpPr txBox="1">
            <a:spLocks noGrp="1"/>
          </p:cNvSpPr>
          <p:nvPr>
            <p:ph type="body" idx="1"/>
          </p:nvPr>
        </p:nvSpPr>
        <p:spPr>
          <a:xfrm>
            <a:off x="2551291" y="1347336"/>
            <a:ext cx="3961995" cy="1176867"/>
          </a:xfrm>
          <a:prstGeom prst="rect">
            <a:avLst/>
          </a:prstGeom>
          <a:noFill/>
          <a:ln w="9525" cap="flat" cmpd="sng">
            <a:solidFill>
              <a:srgbClr val="205867"/>
            </a:solidFill>
            <a:prstDash val="solid"/>
            <a:round/>
            <a:headEnd type="none" w="med" len="med"/>
            <a:tailEnd type="none" w="med" len="med"/>
          </a:ln>
        </p:spPr>
        <p:txBody>
          <a:bodyPr lIns="91425" tIns="45700" rIns="91425" bIns="45700" anchor="t" anchorCtr="0">
            <a:noAutofit/>
          </a:bodyPr>
          <a:lstStyle/>
          <a:p>
            <a:pPr marL="0" marR="0" lvl="0" indent="0" algn="ctr" rtl="0">
              <a:lnSpc>
                <a:spcPct val="80000"/>
              </a:lnSpc>
              <a:spcBef>
                <a:spcPts val="0"/>
              </a:spcBef>
              <a:spcAft>
                <a:spcPts val="0"/>
              </a:spcAft>
              <a:buClr>
                <a:srgbClr val="205867"/>
              </a:buClr>
              <a:buSzPct val="25000"/>
              <a:buFont typeface="Arial"/>
              <a:buNone/>
            </a:pPr>
            <a:r>
              <a:rPr lang="en-US" sz="2480" b="0" i="0" u="none" strike="noStrike" cap="none" dirty="0">
                <a:solidFill>
                  <a:srgbClr val="205867"/>
                </a:solidFill>
                <a:latin typeface="Calibri"/>
                <a:ea typeface="Calibri"/>
                <a:cs typeface="Calibri"/>
                <a:sym typeface="Calibri"/>
              </a:rPr>
              <a:t>Identifying Business Partners</a:t>
            </a:r>
          </a:p>
          <a:p>
            <a:pPr marL="0" marR="0" lvl="0" indent="0" algn="ctr" rtl="0">
              <a:lnSpc>
                <a:spcPct val="80000"/>
              </a:lnSpc>
              <a:spcBef>
                <a:spcPts val="0"/>
              </a:spcBef>
              <a:spcAft>
                <a:spcPts val="0"/>
              </a:spcAft>
              <a:buClr>
                <a:srgbClr val="205867"/>
              </a:buClr>
              <a:buSzPct val="25000"/>
              <a:buFont typeface="Arial"/>
              <a:buNone/>
            </a:pPr>
            <a:r>
              <a:rPr lang="en-US" sz="2480" b="0" i="0" u="none" strike="noStrike" cap="none" dirty="0">
                <a:solidFill>
                  <a:srgbClr val="205867"/>
                </a:solidFill>
                <a:latin typeface="Calibri"/>
                <a:ea typeface="Calibri"/>
                <a:cs typeface="Calibri"/>
                <a:sym typeface="Calibri"/>
              </a:rPr>
              <a:t>Week # 5</a:t>
            </a:r>
          </a:p>
          <a:p>
            <a:pPr marL="0" marR="0" lvl="0" indent="0" algn="ctr" rtl="0">
              <a:lnSpc>
                <a:spcPct val="80000"/>
              </a:lnSpc>
              <a:spcBef>
                <a:spcPts val="0"/>
              </a:spcBef>
              <a:spcAft>
                <a:spcPts val="0"/>
              </a:spcAft>
              <a:buClr>
                <a:srgbClr val="205867"/>
              </a:buClr>
              <a:buSzPct val="25000"/>
              <a:buFont typeface="Arial"/>
              <a:buNone/>
            </a:pPr>
            <a:r>
              <a:rPr lang="en-US" sz="2480" b="0" i="0" u="none" strike="noStrike" cap="none" dirty="0">
                <a:solidFill>
                  <a:srgbClr val="205867"/>
                </a:solidFill>
                <a:latin typeface="Calibri"/>
                <a:ea typeface="Calibri"/>
                <a:cs typeface="Calibri"/>
                <a:sym typeface="Calibri"/>
              </a:rPr>
              <a:t>February 25, 2016</a:t>
            </a:r>
          </a:p>
          <a:p>
            <a:pPr marL="0" marR="0" lvl="0" indent="0" algn="l" rtl="0">
              <a:lnSpc>
                <a:spcPct val="80000"/>
              </a:lnSpc>
              <a:spcBef>
                <a:spcPts val="0"/>
              </a:spcBef>
              <a:buClr>
                <a:srgbClr val="6F6E6F"/>
              </a:buClr>
              <a:buSzPct val="25000"/>
              <a:buFont typeface="Arial"/>
              <a:buNone/>
            </a:pPr>
            <a:endParaRPr sz="2480" b="0" i="0" u="none" strike="noStrike" cap="none" dirty="0">
              <a:solidFill>
                <a:schemeClr val="dk1"/>
              </a:solidFill>
              <a:latin typeface="Calibri"/>
              <a:ea typeface="Calibri"/>
              <a:cs typeface="Calibri"/>
              <a:sym typeface="Calibri"/>
            </a:endParaRPr>
          </a:p>
        </p:txBody>
      </p:sp>
      <p:pic>
        <p:nvPicPr>
          <p:cNvPr id="117" name="Shape 117"/>
          <p:cNvPicPr preferRelativeResize="0"/>
          <p:nvPr/>
        </p:nvPicPr>
        <p:blipFill rotWithShape="1">
          <a:blip r:embed="rId3">
            <a:alphaModFix/>
          </a:blip>
          <a:srcRect/>
          <a:stretch/>
        </p:blipFill>
        <p:spPr>
          <a:xfrm>
            <a:off x="2159000" y="2697201"/>
            <a:ext cx="4724400" cy="2319202"/>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title"/>
          </p:nvPr>
        </p:nvSpPr>
        <p:spPr>
          <a:xfrm>
            <a:off x="2220573" y="193768"/>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a:solidFill>
                  <a:schemeClr val="dk1"/>
                </a:solidFill>
                <a:latin typeface="Calibri"/>
                <a:ea typeface="Calibri"/>
                <a:cs typeface="Calibri"/>
                <a:sym typeface="Calibri"/>
              </a:rPr>
              <a:t>Our Training Team </a:t>
            </a:r>
          </a:p>
        </p:txBody>
      </p:sp>
      <p:sp>
        <p:nvSpPr>
          <p:cNvPr id="123" name="Shape 123"/>
          <p:cNvSpPr txBox="1">
            <a:spLocks noGrp="1"/>
          </p:cNvSpPr>
          <p:nvPr>
            <p:ph type="body" idx="1"/>
          </p:nvPr>
        </p:nvSpPr>
        <p:spPr>
          <a:xfrm>
            <a:off x="5406450" y="2521153"/>
            <a:ext cx="1822458" cy="86900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Executive Coordinator</a:t>
            </a:r>
          </a:p>
          <a:p>
            <a:pPr marL="0" marR="0" lvl="0" indent="0" algn="l" rtl="0">
              <a:lnSpc>
                <a:spcPct val="90000"/>
              </a:lnSpc>
              <a:spcBef>
                <a:spcPts val="333"/>
              </a:spcBef>
              <a:buClr>
                <a:schemeClr val="dk1"/>
              </a:buClr>
              <a:buSzPct val="25000"/>
              <a:buFont typeface="Arial"/>
              <a:buNone/>
            </a:pPr>
            <a:r>
              <a:rPr lang="en-US" sz="1665" b="0" i="0" u="none" strike="noStrike" cap="none">
                <a:solidFill>
                  <a:schemeClr val="dk1"/>
                </a:solidFill>
                <a:latin typeface="Calibri"/>
                <a:ea typeface="Calibri"/>
                <a:cs typeface="Calibri"/>
                <a:sym typeface="Calibri"/>
              </a:rPr>
              <a:t>Ashley McDonald</a:t>
            </a:r>
          </a:p>
        </p:txBody>
      </p:sp>
      <p:pic>
        <p:nvPicPr>
          <p:cNvPr id="124" name="Shape 124"/>
          <p:cNvPicPr preferRelativeResize="0"/>
          <p:nvPr/>
        </p:nvPicPr>
        <p:blipFill rotWithShape="1">
          <a:blip r:embed="rId3">
            <a:alphaModFix/>
          </a:blip>
          <a:srcRect/>
          <a:stretch/>
        </p:blipFill>
        <p:spPr>
          <a:xfrm>
            <a:off x="6138057" y="3565950"/>
            <a:ext cx="1395384" cy="1577549"/>
          </a:xfrm>
          <a:prstGeom prst="rect">
            <a:avLst/>
          </a:prstGeom>
          <a:noFill/>
          <a:ln>
            <a:noFill/>
          </a:ln>
        </p:spPr>
      </p:pic>
      <p:pic>
        <p:nvPicPr>
          <p:cNvPr id="125" name="Shape 125"/>
          <p:cNvPicPr preferRelativeResize="0"/>
          <p:nvPr/>
        </p:nvPicPr>
        <p:blipFill rotWithShape="1">
          <a:blip r:embed="rId4">
            <a:alphaModFix/>
          </a:blip>
          <a:srcRect/>
          <a:stretch/>
        </p:blipFill>
        <p:spPr>
          <a:xfrm>
            <a:off x="1988132" y="3653569"/>
            <a:ext cx="1394302" cy="1489930"/>
          </a:xfrm>
          <a:prstGeom prst="rect">
            <a:avLst/>
          </a:prstGeom>
          <a:noFill/>
          <a:ln>
            <a:noFill/>
          </a:ln>
        </p:spPr>
      </p:pic>
      <p:pic>
        <p:nvPicPr>
          <p:cNvPr id="126" name="Shape 126"/>
          <p:cNvPicPr preferRelativeResize="0"/>
          <p:nvPr/>
        </p:nvPicPr>
        <p:blipFill rotWithShape="1">
          <a:blip r:embed="rId5">
            <a:alphaModFix/>
          </a:blip>
          <a:srcRect/>
          <a:stretch/>
        </p:blipFill>
        <p:spPr>
          <a:xfrm>
            <a:off x="457200" y="1116055"/>
            <a:ext cx="1083732" cy="1405097"/>
          </a:xfrm>
          <a:prstGeom prst="rect">
            <a:avLst/>
          </a:prstGeom>
          <a:noFill/>
          <a:ln>
            <a:noFill/>
          </a:ln>
        </p:spPr>
      </p:pic>
      <p:pic>
        <p:nvPicPr>
          <p:cNvPr id="127" name="Shape 127"/>
          <p:cNvPicPr preferRelativeResize="0"/>
          <p:nvPr/>
        </p:nvPicPr>
        <p:blipFill rotWithShape="1">
          <a:blip r:embed="rId6">
            <a:alphaModFix/>
          </a:blip>
          <a:srcRect/>
          <a:stretch/>
        </p:blipFill>
        <p:spPr>
          <a:xfrm>
            <a:off x="5779871" y="1048142"/>
            <a:ext cx="1179729" cy="1457925"/>
          </a:xfrm>
          <a:prstGeom prst="rect">
            <a:avLst/>
          </a:prstGeom>
          <a:noFill/>
          <a:ln>
            <a:noFill/>
          </a:ln>
        </p:spPr>
      </p:pic>
      <p:pic>
        <p:nvPicPr>
          <p:cNvPr id="128" name="Shape 128"/>
          <p:cNvPicPr preferRelativeResize="0"/>
          <p:nvPr/>
        </p:nvPicPr>
        <p:blipFill rotWithShape="1">
          <a:blip r:embed="rId7">
            <a:alphaModFix/>
          </a:blip>
          <a:srcRect/>
          <a:stretch/>
        </p:blipFill>
        <p:spPr>
          <a:xfrm>
            <a:off x="2172100" y="1059663"/>
            <a:ext cx="1096034" cy="1461490"/>
          </a:xfrm>
          <a:prstGeom prst="rect">
            <a:avLst/>
          </a:prstGeom>
          <a:noFill/>
          <a:ln>
            <a:noFill/>
          </a:ln>
        </p:spPr>
      </p:pic>
      <p:pic>
        <p:nvPicPr>
          <p:cNvPr id="129" name="Shape 129"/>
          <p:cNvPicPr preferRelativeResize="0"/>
          <p:nvPr/>
        </p:nvPicPr>
        <p:blipFill rotWithShape="1">
          <a:blip r:embed="rId8">
            <a:alphaModFix/>
          </a:blip>
          <a:srcRect/>
          <a:stretch/>
        </p:blipFill>
        <p:spPr>
          <a:xfrm>
            <a:off x="7533442" y="1048142"/>
            <a:ext cx="1119491" cy="1473010"/>
          </a:xfrm>
          <a:prstGeom prst="rect">
            <a:avLst/>
          </a:prstGeom>
          <a:noFill/>
          <a:ln>
            <a:noFill/>
          </a:ln>
        </p:spPr>
      </p:pic>
      <p:pic>
        <p:nvPicPr>
          <p:cNvPr id="130" name="Shape 130"/>
          <p:cNvPicPr preferRelativeResize="0"/>
          <p:nvPr/>
        </p:nvPicPr>
        <p:blipFill rotWithShape="1">
          <a:blip r:embed="rId9">
            <a:alphaModFix/>
          </a:blip>
          <a:srcRect/>
          <a:stretch/>
        </p:blipFill>
        <p:spPr>
          <a:xfrm>
            <a:off x="4027378" y="1095307"/>
            <a:ext cx="1101240" cy="1425848"/>
          </a:xfrm>
          <a:prstGeom prst="rect">
            <a:avLst/>
          </a:prstGeom>
          <a:noFill/>
          <a:ln>
            <a:noFill/>
          </a:ln>
        </p:spPr>
      </p:pic>
      <p:sp>
        <p:nvSpPr>
          <p:cNvPr id="131" name="Shape 131"/>
          <p:cNvSpPr/>
          <p:nvPr/>
        </p:nvSpPr>
        <p:spPr>
          <a:xfrm>
            <a:off x="3484578" y="4046685"/>
            <a:ext cx="2910335" cy="64633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   Master Coordinators      Barb Lagoni &amp; Jo Coogan</a:t>
            </a:r>
          </a:p>
        </p:txBody>
      </p:sp>
      <p:sp>
        <p:nvSpPr>
          <p:cNvPr id="132" name="Shape 132"/>
          <p:cNvSpPr/>
          <p:nvPr/>
        </p:nvSpPr>
        <p:spPr>
          <a:xfrm>
            <a:off x="7180064" y="2589351"/>
            <a:ext cx="1955730" cy="64633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Senior Coordinator</a:t>
            </a:r>
          </a:p>
          <a:p>
            <a:pPr marL="0" marR="0" lvl="0" indent="0" algn="l" rtl="0">
              <a:spcBef>
                <a:spcPts val="0"/>
              </a:spcBef>
              <a:buSzPct val="25000"/>
              <a:buNone/>
            </a:pPr>
            <a:r>
              <a:rPr lang="en-US" sz="1800">
                <a:solidFill>
                  <a:schemeClr val="dk1"/>
                </a:solidFill>
                <a:latin typeface="Calibri"/>
                <a:ea typeface="Calibri"/>
                <a:cs typeface="Calibri"/>
                <a:sym typeface="Calibri"/>
              </a:rPr>
              <a:t>Becky Choate</a:t>
            </a:r>
          </a:p>
        </p:txBody>
      </p:sp>
      <p:sp>
        <p:nvSpPr>
          <p:cNvPr id="133" name="Shape 133"/>
          <p:cNvSpPr/>
          <p:nvPr/>
        </p:nvSpPr>
        <p:spPr>
          <a:xfrm>
            <a:off x="3582941" y="2642619"/>
            <a:ext cx="1823508"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a:solidFill>
                  <a:schemeClr val="dk1"/>
                </a:solidFill>
                <a:latin typeface="Calibri"/>
                <a:ea typeface="Calibri"/>
                <a:cs typeface="Calibri"/>
                <a:sym typeface="Calibri"/>
              </a:rPr>
              <a:t> Senior Executive Coordinator   Katie Odom</a:t>
            </a:r>
          </a:p>
        </p:txBody>
      </p:sp>
      <p:sp>
        <p:nvSpPr>
          <p:cNvPr id="134" name="Shape 134"/>
          <p:cNvSpPr/>
          <p:nvPr/>
        </p:nvSpPr>
        <p:spPr>
          <a:xfrm>
            <a:off x="1872353" y="2453241"/>
            <a:ext cx="1612223" cy="1200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a:solidFill>
                  <a:schemeClr val="dk1"/>
                </a:solidFill>
                <a:latin typeface="Calibri"/>
                <a:ea typeface="Calibri"/>
                <a:cs typeface="Calibri"/>
                <a:sym typeface="Calibri"/>
              </a:rPr>
              <a:t>Senior Executive Coordinator Lisa Anderson</a:t>
            </a:r>
          </a:p>
        </p:txBody>
      </p:sp>
      <p:sp>
        <p:nvSpPr>
          <p:cNvPr id="135" name="Shape 135"/>
          <p:cNvSpPr txBox="1"/>
          <p:nvPr/>
        </p:nvSpPr>
        <p:spPr>
          <a:xfrm>
            <a:off x="195376" y="2593791"/>
            <a:ext cx="1676978" cy="1200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a:solidFill>
                  <a:schemeClr val="dk1"/>
                </a:solidFill>
                <a:latin typeface="Calibri"/>
                <a:ea typeface="Calibri"/>
                <a:cs typeface="Calibri"/>
                <a:sym typeface="Calibri"/>
              </a:rPr>
              <a:t>Senior Executive Coordinator Harper Guerra</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a:spLocks noGrp="1"/>
          </p:cNvSpPr>
          <p:nvPr>
            <p:ph type="body" idx="1"/>
          </p:nvPr>
        </p:nvSpPr>
        <p:spPr>
          <a:xfrm>
            <a:off x="948266" y="1198179"/>
            <a:ext cx="7103533" cy="3644752"/>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To help everyone attending achieve rank of Director over these 8 weeks</a:t>
            </a:r>
          </a:p>
          <a:p>
            <a:pPr marL="342900" marR="0" lvl="0" indent="-342900" algn="l" rtl="0">
              <a:spcBef>
                <a:spcPts val="40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To understand the process of identifying business partners to join our teams…</a:t>
            </a:r>
          </a:p>
          <a:p>
            <a:pPr marL="0" marR="0" lvl="0" indent="0" algn="l" rtl="0">
              <a:spcBef>
                <a:spcPts val="40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  where we find them</a:t>
            </a:r>
          </a:p>
          <a:p>
            <a:pPr marL="0" marR="0" lvl="0" indent="0" algn="l" rtl="0">
              <a:spcBef>
                <a:spcPts val="40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 what we say in conversation</a:t>
            </a:r>
          </a:p>
          <a:p>
            <a:pPr marL="0" marR="0" lvl="0" indent="0" algn="l" rtl="0">
              <a:spcBef>
                <a:spcPts val="40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 what materials we use</a:t>
            </a:r>
          </a:p>
          <a:p>
            <a:pPr marL="0" marR="0" lvl="0" indent="0" algn="l" rtl="0">
              <a:spcBef>
                <a:spcPts val="40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 our role in exposing them to additional stories, meeting </a:t>
            </a:r>
            <a:r>
              <a:rPr lang="en-US" sz="2000" b="0" i="0" u="none" strike="noStrike" cap="none" dirty="0" smtClean="0">
                <a:solidFill>
                  <a:schemeClr val="dk1"/>
                </a:solidFill>
                <a:latin typeface="Calibri"/>
                <a:ea typeface="Calibri"/>
                <a:cs typeface="Calibri"/>
                <a:sym typeface="Calibri"/>
              </a:rPr>
              <a:t>	     our colleagues</a:t>
            </a:r>
            <a:r>
              <a:rPr lang="en-US" sz="2000" b="0" i="0" u="none" strike="noStrike" cap="none" dirty="0">
                <a:solidFill>
                  <a:schemeClr val="dk1"/>
                </a:solidFill>
                <a:latin typeface="Calibri"/>
                <a:ea typeface="Calibri"/>
                <a:cs typeface="Calibri"/>
                <a:sym typeface="Calibri"/>
              </a:rPr>
              <a:t>, </a:t>
            </a:r>
            <a:r>
              <a:rPr lang="en-US" sz="2000" b="0" i="0" u="none" strike="noStrike" cap="none" dirty="0" err="1" smtClean="0">
                <a:solidFill>
                  <a:schemeClr val="dk1"/>
                </a:solidFill>
                <a:latin typeface="Calibri"/>
                <a:ea typeface="Calibri"/>
                <a:cs typeface="Calibri"/>
                <a:sym typeface="Calibri"/>
              </a:rPr>
              <a:t>etc</a:t>
            </a:r>
            <a:r>
              <a:rPr lang="en-US" sz="2000" b="0" i="0" u="none" strike="noStrike" cap="none" dirty="0" smtClean="0">
                <a:solidFill>
                  <a:schemeClr val="dk1"/>
                </a:solidFill>
                <a:latin typeface="Calibri"/>
                <a:ea typeface="Calibri"/>
                <a:cs typeface="Calibri"/>
                <a:sym typeface="Calibri"/>
              </a:rPr>
              <a:t>… </a:t>
            </a:r>
            <a:r>
              <a:rPr lang="en-US" sz="2000" b="0" i="0" u="none" strike="noStrike" cap="none" dirty="0">
                <a:solidFill>
                  <a:schemeClr val="dk1"/>
                </a:solidFill>
                <a:latin typeface="Calibri"/>
                <a:ea typeface="Calibri"/>
                <a:cs typeface="Calibri"/>
                <a:sym typeface="Calibri"/>
              </a:rPr>
              <a:t>until they have moved from being </a:t>
            </a:r>
            <a:r>
              <a:rPr lang="en-US" sz="2000" b="0" i="0" u="none" strike="noStrike" cap="none" dirty="0" smtClean="0">
                <a:solidFill>
                  <a:schemeClr val="dk1"/>
                </a:solidFill>
                <a:latin typeface="Calibri"/>
                <a:ea typeface="Calibri"/>
                <a:cs typeface="Calibri"/>
                <a:sym typeface="Calibri"/>
              </a:rPr>
              <a:t>  	</a:t>
            </a:r>
            <a:r>
              <a:rPr lang="en-US" sz="2000" b="0" i="0" u="none" strike="noStrike" cap="none" dirty="0" smtClean="0">
                <a:solidFill>
                  <a:schemeClr val="dk1"/>
                </a:solidFill>
                <a:latin typeface="Calibri"/>
                <a:ea typeface="Calibri"/>
                <a:cs typeface="Calibri"/>
                <a:sym typeface="Calibri"/>
              </a:rPr>
              <a:t>      interested… </a:t>
            </a:r>
            <a:r>
              <a:rPr lang="en-US" sz="2000" b="0" i="0" u="none" strike="noStrike" cap="none" dirty="0" smtClean="0">
                <a:solidFill>
                  <a:schemeClr val="dk1"/>
                </a:solidFill>
                <a:latin typeface="Calibri"/>
                <a:ea typeface="Calibri"/>
                <a:cs typeface="Calibri"/>
                <a:sym typeface="Calibri"/>
              </a:rPr>
              <a:t>to </a:t>
            </a:r>
            <a:r>
              <a:rPr lang="en-US" sz="2000" b="0" i="0" u="none" strike="noStrike" cap="none" dirty="0">
                <a:solidFill>
                  <a:schemeClr val="dk1"/>
                </a:solidFill>
                <a:latin typeface="Calibri"/>
                <a:ea typeface="Calibri"/>
                <a:cs typeface="Calibri"/>
                <a:sym typeface="Calibri"/>
              </a:rPr>
              <a:t>being committed.        </a:t>
            </a:r>
            <a:r>
              <a:rPr lang="en-US" sz="2000" b="0" i="0" u="none" strike="noStrike" cap="none" dirty="0" smtClean="0">
                <a:solidFill>
                  <a:schemeClr val="dk1"/>
                </a:solidFill>
                <a:latin typeface="Calibri"/>
                <a:ea typeface="Calibri"/>
                <a:cs typeface="Calibri"/>
                <a:sym typeface="Calibri"/>
              </a:rPr>
              <a:t>             </a:t>
            </a:r>
            <a:r>
              <a:rPr lang="en-US" sz="1400" b="0" i="0" u="none" strike="noStrike" cap="none" dirty="0" err="1">
                <a:solidFill>
                  <a:schemeClr val="dk1"/>
                </a:solidFill>
                <a:latin typeface="Calibri"/>
                <a:ea typeface="Calibri"/>
                <a:cs typeface="Calibri"/>
                <a:sym typeface="Calibri"/>
              </a:rPr>
              <a:t>becky</a:t>
            </a:r>
            <a:endParaRPr lang="en-US" sz="1400" b="0" i="0" u="none" strike="noStrike" cap="none" dirty="0">
              <a:solidFill>
                <a:schemeClr val="dk1"/>
              </a:solidFill>
              <a:latin typeface="Calibri"/>
              <a:ea typeface="Calibri"/>
              <a:cs typeface="Calibri"/>
              <a:sym typeface="Calibri"/>
            </a:endParaRPr>
          </a:p>
          <a:p>
            <a:pPr marL="342900" marR="0" lvl="0" indent="-342900" algn="l" rtl="0">
              <a:spcBef>
                <a:spcPts val="480"/>
              </a:spcBef>
              <a:buClr>
                <a:srgbClr val="6F6E6F"/>
              </a:buClr>
              <a:buSzPct val="100000"/>
              <a:buFont typeface="Arial"/>
              <a:buNone/>
            </a:pPr>
            <a:endParaRPr sz="2400" b="0" i="0" u="none" strike="noStrike" cap="none" dirty="0">
              <a:solidFill>
                <a:srgbClr val="6F6E6F"/>
              </a:solidFill>
              <a:latin typeface="Calibri"/>
              <a:ea typeface="Calibri"/>
              <a:cs typeface="Calibri"/>
              <a:sym typeface="Calibri"/>
            </a:endParaRPr>
          </a:p>
        </p:txBody>
      </p:sp>
      <p:sp>
        <p:nvSpPr>
          <p:cNvPr id="141" name="Shape 141"/>
          <p:cNvSpPr txBox="1">
            <a:spLocks noGrp="1"/>
          </p:cNvSpPr>
          <p:nvPr>
            <p:ph type="title"/>
          </p:nvPr>
        </p:nvSpPr>
        <p:spPr>
          <a:xfrm>
            <a:off x="457200" y="283159"/>
            <a:ext cx="8229600" cy="61430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a:solidFill>
                  <a:schemeClr val="dk1"/>
                </a:solidFill>
                <a:latin typeface="Calibri"/>
                <a:ea typeface="Calibri"/>
                <a:cs typeface="Calibri"/>
                <a:sym typeface="Calibri"/>
              </a:rPr>
              <a:t>Objectives for Week 5 ..Identifying Business Partners </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7" name="Shape 147"/>
          <p:cNvSpPr txBox="1">
            <a:spLocks noGrp="1"/>
          </p:cNvSpPr>
          <p:nvPr>
            <p:ph type="body" idx="1"/>
          </p:nvPr>
        </p:nvSpPr>
        <p:spPr>
          <a:prstGeom prst="rect">
            <a:avLst/>
          </a:prstGeom>
          <a:solidFill>
            <a:schemeClr val="lt1"/>
          </a:solid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2040" b="0" i="0" u="none" strike="noStrike" cap="none">
                <a:solidFill>
                  <a:schemeClr val="dk1"/>
                </a:solidFill>
                <a:latin typeface="Calibri"/>
                <a:ea typeface="Calibri"/>
                <a:cs typeface="Calibri"/>
                <a:sym typeface="Calibri"/>
              </a:rPr>
              <a:t>To review --there are 2 specific goals we want to achieve in developing a solid Shaklee business.</a:t>
            </a:r>
          </a:p>
          <a:p>
            <a:pPr marL="457200" marR="0" lvl="0" indent="-457200" algn="l" rtl="0">
              <a:lnSpc>
                <a:spcPct val="80000"/>
              </a:lnSpc>
              <a:spcBef>
                <a:spcPts val="408"/>
              </a:spcBef>
              <a:spcAft>
                <a:spcPts val="0"/>
              </a:spcAft>
              <a:buClr>
                <a:schemeClr val="dk1"/>
              </a:buClr>
              <a:buSzPct val="102000"/>
              <a:buFont typeface="Arial"/>
              <a:buAutoNum type="arabicPeriod"/>
            </a:pPr>
            <a:r>
              <a:rPr lang="en-US" sz="2040" b="0" i="0" u="none" strike="noStrike" cap="none">
                <a:solidFill>
                  <a:schemeClr val="dk1"/>
                </a:solidFill>
                <a:latin typeface="Calibri"/>
                <a:ea typeface="Calibri"/>
                <a:cs typeface="Calibri"/>
                <a:sym typeface="Calibri"/>
              </a:rPr>
              <a:t>To develop a customer base of 20 to 30 members </a:t>
            </a:r>
          </a:p>
          <a:p>
            <a:pPr marL="457200" marR="0" lvl="0" indent="-457200" algn="l" rtl="0">
              <a:lnSpc>
                <a:spcPct val="80000"/>
              </a:lnSpc>
              <a:spcBef>
                <a:spcPts val="408"/>
              </a:spcBef>
              <a:spcAft>
                <a:spcPts val="0"/>
              </a:spcAft>
              <a:buClr>
                <a:schemeClr val="dk1"/>
              </a:buClr>
              <a:buSzPct val="102000"/>
              <a:buFont typeface="Arial"/>
              <a:buAutoNum type="arabicPeriod"/>
            </a:pPr>
            <a:r>
              <a:rPr lang="en-US" sz="2040" b="0" i="0" u="none" strike="noStrike" cap="none">
                <a:solidFill>
                  <a:schemeClr val="dk1"/>
                </a:solidFill>
                <a:latin typeface="Calibri"/>
                <a:ea typeface="Calibri"/>
                <a:cs typeface="Calibri"/>
                <a:sym typeface="Calibri"/>
              </a:rPr>
              <a:t>To identify potential business partners</a:t>
            </a:r>
          </a:p>
          <a:p>
            <a:pPr marL="457200" marR="0" lvl="0" indent="-457200" algn="l" rtl="0">
              <a:lnSpc>
                <a:spcPct val="80000"/>
              </a:lnSpc>
              <a:spcBef>
                <a:spcPts val="408"/>
              </a:spcBef>
              <a:buClr>
                <a:schemeClr val="dk1"/>
              </a:buClr>
              <a:buSzPct val="25000"/>
              <a:buFont typeface="Arial"/>
              <a:buNone/>
            </a:pPr>
            <a:endParaRPr sz="2040" b="0" i="0" u="none" strike="noStrike" cap="none">
              <a:solidFill>
                <a:schemeClr val="dk1"/>
              </a:solidFill>
              <a:latin typeface="Calibri"/>
              <a:ea typeface="Calibri"/>
              <a:cs typeface="Calibri"/>
              <a:sym typeface="Calibri"/>
            </a:endParaRPr>
          </a:p>
        </p:txBody>
      </p:sp>
      <p:sp>
        <p:nvSpPr>
          <p:cNvPr id="146" name="Shape 146"/>
          <p:cNvSpPr txBox="1">
            <a:spLocks noGrp="1"/>
          </p:cNvSpPr>
          <p:nvPr>
            <p:ph type="title"/>
          </p:nvPr>
        </p:nvSpPr>
        <p:spPr>
          <a:xfrm>
            <a:off x="457200" y="383779"/>
            <a:ext cx="5182671" cy="857250"/>
          </a:xfrm>
          <a:prstGeom prst="rect">
            <a:avLst/>
          </a:prstGeom>
          <a:solidFill>
            <a:schemeClr val="lt1"/>
          </a:solidFill>
          <a:ln w="9525" cap="flat" cmpd="sng">
            <a:solidFill>
              <a:srgbClr val="595959"/>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a:solidFill>
                  <a:schemeClr val="dk1"/>
                </a:solidFill>
                <a:latin typeface="Calibri"/>
                <a:ea typeface="Calibri"/>
                <a:cs typeface="Calibri"/>
                <a:sym typeface="Calibri"/>
              </a:rPr>
              <a:t>Identifying Business Partners </a:t>
            </a:r>
          </a:p>
        </p:txBody>
      </p:sp>
      <p:sp>
        <p:nvSpPr>
          <p:cNvPr id="148" name="Shape 148"/>
          <p:cNvSpPr/>
          <p:nvPr/>
        </p:nvSpPr>
        <p:spPr>
          <a:xfrm>
            <a:off x="381000" y="1734206"/>
            <a:ext cx="8115300" cy="3005959"/>
          </a:xfrm>
          <a:prstGeom prst="rect">
            <a:avLst/>
          </a:prstGeom>
          <a:solidFill>
            <a:schemeClr val="lt1"/>
          </a:solid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marL="0" marR="0" lvl="0" indent="0" algn="ctr" rtl="0">
              <a:spcBef>
                <a:spcPts val="0"/>
              </a:spcBef>
              <a:buSzPct val="25000"/>
              <a:buNone/>
            </a:pPr>
            <a:r>
              <a:rPr lang="en-US" sz="2000" b="1" dirty="0">
                <a:solidFill>
                  <a:schemeClr val="dk1"/>
                </a:solidFill>
                <a:latin typeface="Calibri"/>
                <a:ea typeface="Calibri"/>
                <a:cs typeface="Calibri"/>
                <a:sym typeface="Calibri"/>
              </a:rPr>
              <a:t>This week, we zero in on identifying those special people we would like to invite to be a part of our business teams …</a:t>
            </a:r>
          </a:p>
          <a:p>
            <a:pPr marL="457200" marR="0" lvl="0" indent="-457200" algn="l" rtl="0">
              <a:spcBef>
                <a:spcPts val="0"/>
              </a:spcBef>
              <a:buClr>
                <a:schemeClr val="dk1"/>
              </a:buClr>
              <a:buSzPct val="100000"/>
              <a:buFont typeface="Calibri"/>
              <a:buAutoNum type="arabicPeriod"/>
            </a:pPr>
            <a:r>
              <a:rPr lang="en-US" sz="2000" dirty="0">
                <a:solidFill>
                  <a:schemeClr val="dk1"/>
                </a:solidFill>
                <a:latin typeface="Calibri"/>
                <a:ea typeface="Calibri"/>
                <a:cs typeface="Calibri"/>
                <a:sym typeface="Calibri"/>
              </a:rPr>
              <a:t>Specifically to understand what are the characteristics that make people particularly well-suited for a home business</a:t>
            </a:r>
          </a:p>
          <a:p>
            <a:pPr marL="457200" marR="0" lvl="0" indent="-457200" algn="l" rtl="0">
              <a:spcBef>
                <a:spcPts val="0"/>
              </a:spcBef>
              <a:buClr>
                <a:schemeClr val="dk1"/>
              </a:buClr>
              <a:buSzPct val="100000"/>
              <a:buFont typeface="Calibri"/>
              <a:buAutoNum type="arabicPeriod"/>
            </a:pPr>
            <a:r>
              <a:rPr lang="en-US" sz="2000" dirty="0">
                <a:solidFill>
                  <a:schemeClr val="dk1"/>
                </a:solidFill>
                <a:latin typeface="Calibri"/>
                <a:ea typeface="Calibri"/>
                <a:cs typeface="Calibri"/>
                <a:sym typeface="Calibri"/>
              </a:rPr>
              <a:t>To learn how to expose others to business information</a:t>
            </a:r>
          </a:p>
          <a:p>
            <a:pPr marL="457200" marR="0" lvl="0" indent="-457200" algn="l" rtl="0">
              <a:spcBef>
                <a:spcPts val="0"/>
              </a:spcBef>
              <a:buClr>
                <a:schemeClr val="dk1"/>
              </a:buClr>
              <a:buSzPct val="100000"/>
              <a:buFont typeface="Calibri"/>
              <a:buAutoNum type="arabicPeriod"/>
            </a:pPr>
            <a:r>
              <a:rPr lang="en-US" sz="2000" dirty="0">
                <a:solidFill>
                  <a:schemeClr val="dk1"/>
                </a:solidFill>
                <a:latin typeface="Calibri"/>
                <a:ea typeface="Calibri"/>
                <a:cs typeface="Calibri"/>
                <a:sym typeface="Calibri"/>
              </a:rPr>
              <a:t>How to discuss the benefits. </a:t>
            </a:r>
          </a:p>
          <a:p>
            <a:pPr marL="457200" marR="0" lvl="0" indent="-457200" algn="l" rtl="0">
              <a:spcBef>
                <a:spcPts val="0"/>
              </a:spcBef>
              <a:buSzPct val="25000"/>
              <a:buNone/>
            </a:pPr>
            <a:r>
              <a:rPr lang="en-US" sz="2000" dirty="0">
                <a:solidFill>
                  <a:schemeClr val="dk1"/>
                </a:solidFill>
                <a:latin typeface="Calibri"/>
                <a:ea typeface="Calibri"/>
                <a:cs typeface="Calibri"/>
                <a:sym typeface="Calibri"/>
              </a:rPr>
              <a:t>3.   To understand the best resources to offer people when evaluating the idea of starting a home business        </a:t>
            </a:r>
            <a:r>
              <a:rPr lang="en-US" sz="2000" dirty="0" smtClean="0">
                <a:solidFill>
                  <a:schemeClr val="dk1"/>
                </a:solidFill>
                <a:latin typeface="Calibri"/>
                <a:ea typeface="Calibri"/>
                <a:cs typeface="Calibri"/>
                <a:sym typeface="Calibri"/>
              </a:rPr>
              <a:t>				 </a:t>
            </a:r>
            <a:r>
              <a:rPr lang="en-US" sz="2400" dirty="0" err="1">
                <a:solidFill>
                  <a:schemeClr val="dk1"/>
                </a:solidFill>
                <a:latin typeface="Calibri"/>
                <a:ea typeface="Calibri"/>
                <a:cs typeface="Calibri"/>
                <a:sym typeface="Calibri"/>
              </a:rPr>
              <a:t>lisa</a:t>
            </a:r>
            <a:endParaRPr lang="en-US" sz="2400"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8">
                                            <p:txEl>
                                              <p:pRg st="0" end="0"/>
                                            </p:txEl>
                                          </p:spTgt>
                                        </p:tgtEl>
                                        <p:attrNameLst>
                                          <p:attrName>style.visibility</p:attrName>
                                        </p:attrNameLst>
                                      </p:cBhvr>
                                      <p:to>
                                        <p:strVal val="visible"/>
                                      </p:to>
                                    </p:set>
                                    <p:anim calcmode="lin" valueType="num">
                                      <p:cBhvr additive="base">
                                        <p:cTn id="7" dur="500"/>
                                        <p:tgtEl>
                                          <p:spTgt spid="14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8">
                                            <p:txEl>
                                              <p:pRg st="1" end="1"/>
                                            </p:txEl>
                                          </p:spTgt>
                                        </p:tgtEl>
                                        <p:attrNameLst>
                                          <p:attrName>style.visibility</p:attrName>
                                        </p:attrNameLst>
                                      </p:cBhvr>
                                      <p:to>
                                        <p:strVal val="visible"/>
                                      </p:to>
                                    </p:set>
                                    <p:anim calcmode="lin" valueType="num">
                                      <p:cBhvr additive="base">
                                        <p:cTn id="12" dur="500"/>
                                        <p:tgtEl>
                                          <p:spTgt spid="14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8">
                                            <p:txEl>
                                              <p:pRg st="2" end="2"/>
                                            </p:txEl>
                                          </p:spTgt>
                                        </p:tgtEl>
                                        <p:attrNameLst>
                                          <p:attrName>style.visibility</p:attrName>
                                        </p:attrNameLst>
                                      </p:cBhvr>
                                      <p:to>
                                        <p:strVal val="visible"/>
                                      </p:to>
                                    </p:set>
                                    <p:anim calcmode="lin" valueType="num">
                                      <p:cBhvr additive="base">
                                        <p:cTn id="17" dur="500"/>
                                        <p:tgtEl>
                                          <p:spTgt spid="14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48">
                                            <p:txEl>
                                              <p:pRg st="3" end="3"/>
                                            </p:txEl>
                                          </p:spTgt>
                                        </p:tgtEl>
                                        <p:attrNameLst>
                                          <p:attrName>style.visibility</p:attrName>
                                        </p:attrNameLst>
                                      </p:cBhvr>
                                      <p:to>
                                        <p:strVal val="visible"/>
                                      </p:to>
                                    </p:set>
                                    <p:anim calcmode="lin" valueType="num">
                                      <p:cBhvr additive="base">
                                        <p:cTn id="22" dur="500"/>
                                        <p:tgtEl>
                                          <p:spTgt spid="14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48">
                                            <p:txEl>
                                              <p:pRg st="4" end="4"/>
                                            </p:txEl>
                                          </p:spTgt>
                                        </p:tgtEl>
                                        <p:attrNameLst>
                                          <p:attrName>style.visibility</p:attrName>
                                        </p:attrNameLst>
                                      </p:cBhvr>
                                      <p:to>
                                        <p:strVal val="visible"/>
                                      </p:to>
                                    </p:set>
                                    <p:anim calcmode="lin" valueType="num">
                                      <p:cBhvr additive="base">
                                        <p:cTn id="27" dur="500"/>
                                        <p:tgtEl>
                                          <p:spTgt spid="14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4" name="Shape 154"/>
          <p:cNvSpPr txBox="1">
            <a:spLocks noGrp="1"/>
          </p:cNvSpPr>
          <p:nvPr>
            <p:ph type="body" idx="1"/>
          </p:nvPr>
        </p:nvSpPr>
        <p:spPr>
          <a:xfrm>
            <a:off x="457200" y="1366345"/>
            <a:ext cx="8229600" cy="2932386"/>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There are a variety of ways we find our business partners </a:t>
            </a:r>
            <a:r>
              <a:rPr lang="en-US" sz="2000" b="0" i="0" u="none" strike="noStrike" cap="none" dirty="0" smtClean="0">
                <a:solidFill>
                  <a:schemeClr val="dk1"/>
                </a:solidFill>
                <a:latin typeface="Calibri"/>
                <a:ea typeface="Calibri"/>
                <a:cs typeface="Calibri"/>
                <a:sym typeface="Calibri"/>
              </a:rPr>
              <a:t>….</a:t>
            </a:r>
            <a:r>
              <a:rPr lang="en-US" sz="2000" b="0" i="0" u="none" strike="noStrike" cap="none" dirty="0">
                <a:solidFill>
                  <a:schemeClr val="dk1"/>
                </a:solidFill>
                <a:latin typeface="Calibri"/>
                <a:ea typeface="Calibri"/>
                <a:cs typeface="Calibri"/>
                <a:sym typeface="Calibri"/>
              </a:rPr>
              <a:t>	</a:t>
            </a:r>
            <a:r>
              <a:rPr lang="en-US" dirty="0">
                <a:solidFill>
                  <a:schemeClr val="dk1"/>
                </a:solidFill>
              </a:rPr>
              <a:t> </a:t>
            </a:r>
            <a:r>
              <a:rPr lang="en-US" dirty="0" smtClean="0">
                <a:solidFill>
                  <a:schemeClr val="dk1"/>
                </a:solidFill>
              </a:rPr>
              <a:t> </a:t>
            </a:r>
            <a:r>
              <a:rPr lang="en-US" sz="2000" b="0" i="0" u="none" strike="noStrike" cap="none" dirty="0" smtClean="0">
                <a:solidFill>
                  <a:schemeClr val="dk1"/>
                </a:solidFill>
                <a:latin typeface="Calibri"/>
                <a:ea typeface="Calibri"/>
                <a:cs typeface="Calibri"/>
                <a:sym typeface="Calibri"/>
              </a:rPr>
              <a:t> </a:t>
            </a:r>
            <a:r>
              <a:rPr lang="en-US" sz="2000" b="0" i="0" u="none" strike="noStrike" cap="none" dirty="0">
                <a:solidFill>
                  <a:schemeClr val="dk1"/>
                </a:solidFill>
                <a:latin typeface="Calibri"/>
                <a:ea typeface="Calibri"/>
                <a:cs typeface="Calibri"/>
                <a:sym typeface="Calibri"/>
              </a:rPr>
              <a:t>Some direct… some indirect .. </a:t>
            </a:r>
            <a:r>
              <a:rPr lang="en-US" sz="2000" b="0" i="0" u="none" strike="noStrike" cap="none" dirty="0" smtClean="0">
                <a:solidFill>
                  <a:schemeClr val="dk1"/>
                </a:solidFill>
                <a:latin typeface="Calibri"/>
                <a:ea typeface="Calibri"/>
                <a:cs typeface="Calibri"/>
                <a:sym typeface="Calibri"/>
              </a:rPr>
              <a:t>And... </a:t>
            </a:r>
            <a:r>
              <a:rPr lang="en-US" sz="2000" b="0" i="0" u="none" strike="noStrike" cap="none" dirty="0">
                <a:solidFill>
                  <a:schemeClr val="dk1"/>
                </a:solidFill>
                <a:latin typeface="Calibri"/>
                <a:ea typeface="Calibri"/>
                <a:cs typeface="Calibri"/>
                <a:sym typeface="Calibri"/>
              </a:rPr>
              <a:t>sometimes what might seem by chance .. In all cases, we will want to be ready for the conversation.</a:t>
            </a:r>
          </a:p>
          <a:p>
            <a:pPr marL="342900" marR="0" lvl="0" indent="-342900" algn="l" rtl="0">
              <a:spcBef>
                <a:spcPts val="40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The business conversation will have 3 elements …</a:t>
            </a:r>
          </a:p>
          <a:p>
            <a:pPr marL="0" marR="0" lvl="0" indent="0" algn="l" rtl="0">
              <a:spcBef>
                <a:spcPts val="40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 most important will be WHY you chose Shaklee as your business </a:t>
            </a:r>
            <a:r>
              <a:rPr lang="en-US" sz="2000" b="0" i="0" u="none" strike="noStrike" cap="none" dirty="0" smtClean="0">
                <a:solidFill>
                  <a:schemeClr val="dk1"/>
                </a:solidFill>
                <a:latin typeface="Calibri"/>
                <a:ea typeface="Calibri"/>
                <a:cs typeface="Calibri"/>
                <a:sym typeface="Calibri"/>
              </a:rPr>
              <a:t>	     and career</a:t>
            </a:r>
            <a:endParaRPr lang="en-US" sz="2000" b="0" i="0" u="none" strike="noStrike" cap="none" dirty="0">
              <a:solidFill>
                <a:schemeClr val="dk1"/>
              </a:solidFill>
              <a:latin typeface="Calibri"/>
              <a:ea typeface="Calibri"/>
              <a:cs typeface="Calibri"/>
              <a:sym typeface="Calibri"/>
            </a:endParaRPr>
          </a:p>
          <a:p>
            <a:pPr marL="0" marR="0" lvl="0" indent="0" algn="l" rtl="0">
              <a:spcBef>
                <a:spcPts val="40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 learning what is happening in their life</a:t>
            </a:r>
          </a:p>
          <a:p>
            <a:pPr marL="0" marR="0" lvl="0" indent="0" algn="l" rtl="0">
              <a:spcBef>
                <a:spcPts val="40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 reviewing the </a:t>
            </a:r>
            <a:r>
              <a:rPr lang="en-US" sz="2000" b="0" i="0" u="none" strike="noStrike" cap="none" dirty="0" smtClean="0">
                <a:solidFill>
                  <a:schemeClr val="dk1"/>
                </a:solidFill>
                <a:latin typeface="Calibri"/>
                <a:ea typeface="Calibri"/>
                <a:cs typeface="Calibri"/>
                <a:sym typeface="Calibri"/>
              </a:rPr>
              <a:t>benefits... </a:t>
            </a:r>
            <a:r>
              <a:rPr lang="en-US" sz="2000" b="0" i="0" u="none" strike="noStrike" cap="none" dirty="0">
                <a:solidFill>
                  <a:schemeClr val="dk1"/>
                </a:solidFill>
                <a:latin typeface="Calibri"/>
                <a:ea typeface="Calibri"/>
                <a:cs typeface="Calibri"/>
                <a:sym typeface="Calibri"/>
              </a:rPr>
              <a:t>Tangible and Intangible			 ( painting a picture of what their life could be like ) </a:t>
            </a:r>
            <a:r>
              <a:rPr lang="en-US" sz="2000" b="0" i="0" u="none" strike="noStrike" cap="none" dirty="0" smtClean="0">
                <a:solidFill>
                  <a:schemeClr val="dk1"/>
                </a:solidFill>
                <a:latin typeface="Calibri"/>
                <a:ea typeface="Calibri"/>
                <a:cs typeface="Calibri"/>
                <a:sym typeface="Calibri"/>
              </a:rPr>
              <a:t> </a:t>
            </a:r>
            <a:r>
              <a:rPr lang="en-US" sz="2000" b="0" i="0" u="none" strike="noStrike" cap="none" dirty="0" smtClean="0">
                <a:solidFill>
                  <a:schemeClr val="dk1"/>
                </a:solidFill>
                <a:latin typeface="Calibri"/>
                <a:ea typeface="Calibri"/>
                <a:cs typeface="Calibri"/>
                <a:sym typeface="Calibri"/>
              </a:rPr>
              <a:t>           </a:t>
            </a:r>
            <a:r>
              <a:rPr lang="en-US" sz="2000" b="0" i="0" u="none" strike="noStrike" cap="none" dirty="0" err="1" smtClean="0">
                <a:solidFill>
                  <a:schemeClr val="dk1"/>
                </a:solidFill>
                <a:latin typeface="Calibri"/>
                <a:ea typeface="Calibri"/>
                <a:cs typeface="Calibri"/>
                <a:sym typeface="Calibri"/>
              </a:rPr>
              <a:t>lisa</a:t>
            </a:r>
            <a:endParaRPr lang="en-US" sz="2000" b="0" i="0" u="none" strike="noStrike" cap="none" dirty="0">
              <a:solidFill>
                <a:schemeClr val="dk1"/>
              </a:solidFill>
              <a:latin typeface="Calibri"/>
              <a:ea typeface="Calibri"/>
              <a:cs typeface="Calibri"/>
              <a:sym typeface="Calibri"/>
            </a:endParaRPr>
          </a:p>
          <a:p>
            <a:pPr marL="0" marR="0" lvl="0" indent="0" algn="l" rtl="0">
              <a:spcBef>
                <a:spcPts val="400"/>
              </a:spcBef>
              <a:buClr>
                <a:schemeClr val="dk1"/>
              </a:buClr>
              <a:buSzPct val="25000"/>
              <a:buFont typeface="Arial"/>
              <a:buNone/>
            </a:pPr>
            <a:endParaRPr sz="2000" b="0" i="0" u="none" strike="noStrike" cap="none" dirty="0">
              <a:solidFill>
                <a:schemeClr val="dk1"/>
              </a:solidFill>
              <a:latin typeface="Calibri"/>
              <a:ea typeface="Calibri"/>
              <a:cs typeface="Calibri"/>
              <a:sym typeface="Calibri"/>
            </a:endParaRPr>
          </a:p>
        </p:txBody>
      </p:sp>
      <p:sp>
        <p:nvSpPr>
          <p:cNvPr id="153" name="Shape 153"/>
          <p:cNvSpPr txBox="1">
            <a:spLocks noGrp="1"/>
          </p:cNvSpPr>
          <p:nvPr>
            <p:ph type="title"/>
          </p:nvPr>
        </p:nvSpPr>
        <p:spPr>
          <a:xfrm>
            <a:off x="457200" y="383779"/>
            <a:ext cx="8229600" cy="857250"/>
          </a:xfrm>
          <a:prstGeom prst="rect">
            <a:avLst/>
          </a:prstGeom>
          <a:noFill/>
          <a:ln>
            <a:solidFill>
              <a:schemeClr val="bg2">
                <a:lumMod val="75000"/>
              </a:schemeClr>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dirty="0">
                <a:solidFill>
                  <a:schemeClr val="dk1"/>
                </a:solidFill>
                <a:latin typeface="Calibri"/>
                <a:ea typeface="Calibri"/>
                <a:cs typeface="Calibri"/>
                <a:sym typeface="Calibri"/>
              </a:rPr>
              <a:t>Assembling Our Team is a Process</a:t>
            </a:r>
            <a:br>
              <a:rPr lang="en-US" sz="2800" b="0" i="0" u="none" strike="noStrike" cap="none" dirty="0">
                <a:solidFill>
                  <a:schemeClr val="dk1"/>
                </a:solidFill>
                <a:latin typeface="Calibri"/>
                <a:ea typeface="Calibri"/>
                <a:cs typeface="Calibri"/>
                <a:sym typeface="Calibri"/>
              </a:rPr>
            </a:br>
            <a:r>
              <a:rPr lang="en-US" sz="2800" b="0" i="0" u="none" strike="noStrike" cap="none" dirty="0">
                <a:solidFill>
                  <a:schemeClr val="dk1"/>
                </a:solidFill>
                <a:latin typeface="Calibri"/>
                <a:ea typeface="Calibri"/>
                <a:cs typeface="Calibri"/>
                <a:sym typeface="Calibri"/>
              </a:rPr>
              <a:t>and Once Again .. It is all about Connection</a:t>
            </a:r>
          </a:p>
        </p:txBody>
      </p:sp>
      <p:sp>
        <p:nvSpPr>
          <p:cNvPr id="2" name="TextBox 1"/>
          <p:cNvSpPr txBox="1"/>
          <p:nvPr/>
        </p:nvSpPr>
        <p:spPr>
          <a:xfrm>
            <a:off x="736850" y="4578970"/>
            <a:ext cx="3198246" cy="369332"/>
          </a:xfrm>
          <a:prstGeom prst="rect">
            <a:avLst/>
          </a:prstGeom>
          <a:noFill/>
          <a:ln>
            <a:solidFill>
              <a:schemeClr val="accent5">
                <a:lumMod val="75000"/>
              </a:schemeClr>
            </a:solidFill>
          </a:ln>
        </p:spPr>
        <p:txBody>
          <a:bodyPr wrap="square" rtlCol="0">
            <a:spAutoFit/>
          </a:bodyPr>
          <a:lstStyle/>
          <a:p>
            <a:r>
              <a:rPr lang="en-US" sz="1800" dirty="0" smtClean="0"/>
              <a:t>Let’s look at some examples</a:t>
            </a:r>
            <a:endParaRPr lang="en-US" sz="1800" dirty="0"/>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457200" y="254000"/>
            <a:ext cx="7975599" cy="643466"/>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520" b="0" i="0" u="none" strike="noStrike" cap="none">
                <a:solidFill>
                  <a:schemeClr val="dk1"/>
                </a:solidFill>
                <a:latin typeface="Calibri"/>
                <a:ea typeface="Calibri"/>
                <a:cs typeface="Calibri"/>
                <a:sym typeface="Calibri"/>
              </a:rPr>
              <a:t>Ashley’s Journey in Assembling a Team – Direct Approach</a:t>
            </a:r>
          </a:p>
        </p:txBody>
      </p:sp>
      <p:sp>
        <p:nvSpPr>
          <p:cNvPr id="161" name="Shape 161"/>
          <p:cNvSpPr txBox="1">
            <a:spLocks noGrp="1"/>
          </p:cNvSpPr>
          <p:nvPr>
            <p:ph type="body" idx="1"/>
          </p:nvPr>
        </p:nvSpPr>
        <p:spPr>
          <a:xfrm>
            <a:off x="287866" y="897466"/>
            <a:ext cx="8507306" cy="4246034"/>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97368"/>
              <a:buFont typeface="Arial"/>
              <a:buChar char="•"/>
            </a:pPr>
            <a:r>
              <a:rPr lang="en-US" sz="1850" b="0" i="0" u="none" strike="noStrike" cap="none" dirty="0">
                <a:solidFill>
                  <a:schemeClr val="dk1"/>
                </a:solidFill>
                <a:latin typeface="Calibri"/>
                <a:ea typeface="Calibri"/>
                <a:cs typeface="Calibri"/>
                <a:sym typeface="Calibri"/>
              </a:rPr>
              <a:t>Joined as member… Shaklee 180 success shared on social media …Became Director </a:t>
            </a:r>
            <a:endParaRPr lang="en-US" sz="1850" b="0" i="0" u="none" strike="noStrike" cap="none" dirty="0" smtClean="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ct val="97368"/>
              <a:buNone/>
            </a:pPr>
            <a:endParaRPr lang="en-US" sz="1000" b="0" i="0" u="none" strike="noStrike" cap="none" dirty="0">
              <a:solidFill>
                <a:schemeClr val="dk1"/>
              </a:solidFill>
              <a:latin typeface="Calibri"/>
              <a:ea typeface="Calibri"/>
              <a:cs typeface="Calibri"/>
              <a:sym typeface="Calibri"/>
            </a:endParaRPr>
          </a:p>
          <a:p>
            <a:pPr marL="0" marR="0" lvl="0" indent="0" algn="l" rtl="0">
              <a:lnSpc>
                <a:spcPct val="90000"/>
              </a:lnSpc>
              <a:spcBef>
                <a:spcPts val="370"/>
              </a:spcBef>
              <a:spcAft>
                <a:spcPts val="0"/>
              </a:spcAft>
              <a:buClr>
                <a:schemeClr val="dk1"/>
              </a:buClr>
              <a:buSzPct val="25000"/>
              <a:buFont typeface="Arial"/>
              <a:buNone/>
            </a:pPr>
            <a:r>
              <a:rPr lang="en-US" sz="1850" b="1" i="0" u="none" strike="noStrike" cap="none" dirty="0">
                <a:solidFill>
                  <a:schemeClr val="dk1"/>
                </a:solidFill>
                <a:latin typeface="Calibri"/>
                <a:ea typeface="Calibri"/>
                <a:cs typeface="Calibri"/>
                <a:sym typeface="Calibri"/>
              </a:rPr>
              <a:t>Lesson #1 – the power of stories and sharing on social </a:t>
            </a:r>
            <a:r>
              <a:rPr lang="en-US" sz="1850" b="1" i="0" u="none" strike="noStrike" cap="none" dirty="0" smtClean="0">
                <a:solidFill>
                  <a:schemeClr val="dk1"/>
                </a:solidFill>
                <a:latin typeface="Calibri"/>
                <a:ea typeface="Calibri"/>
                <a:cs typeface="Calibri"/>
                <a:sym typeface="Calibri"/>
              </a:rPr>
              <a:t>media</a:t>
            </a:r>
          </a:p>
          <a:p>
            <a:pPr marL="0" marR="0" lvl="0" indent="0" algn="l" rtl="0">
              <a:lnSpc>
                <a:spcPct val="90000"/>
              </a:lnSpc>
              <a:spcBef>
                <a:spcPts val="370"/>
              </a:spcBef>
              <a:spcAft>
                <a:spcPts val="0"/>
              </a:spcAft>
              <a:buClr>
                <a:schemeClr val="dk1"/>
              </a:buClr>
              <a:buSzPct val="25000"/>
              <a:buFont typeface="Arial"/>
              <a:buNone/>
            </a:pPr>
            <a:endParaRPr lang="en-US" sz="1000" b="0" i="0" u="none" strike="noStrike" cap="none" dirty="0">
              <a:solidFill>
                <a:schemeClr val="dk1"/>
              </a:solidFill>
              <a:latin typeface="Calibri"/>
              <a:ea typeface="Calibri"/>
              <a:cs typeface="Calibri"/>
              <a:sym typeface="Calibri"/>
            </a:endParaRPr>
          </a:p>
          <a:p>
            <a:pPr marL="342900" marR="0" lvl="0" indent="-342900" algn="l" rtl="0">
              <a:lnSpc>
                <a:spcPct val="90000"/>
              </a:lnSpc>
              <a:spcBef>
                <a:spcPts val="370"/>
              </a:spcBef>
              <a:spcAft>
                <a:spcPts val="0"/>
              </a:spcAft>
              <a:buClr>
                <a:schemeClr val="dk1"/>
              </a:buClr>
              <a:buSzPct val="97368"/>
              <a:buFont typeface="Arial"/>
              <a:buChar char="•"/>
            </a:pPr>
            <a:r>
              <a:rPr lang="en-US" sz="1850" b="0" i="0" u="none" strike="noStrike" cap="none" dirty="0">
                <a:solidFill>
                  <a:schemeClr val="dk1"/>
                </a:solidFill>
                <a:latin typeface="Calibri"/>
                <a:ea typeface="Calibri"/>
                <a:cs typeface="Calibri"/>
                <a:sym typeface="Calibri"/>
              </a:rPr>
              <a:t>Attended Nashville Global Conference 2013…</a:t>
            </a:r>
          </a:p>
          <a:p>
            <a:pPr marL="0" marR="0" lvl="0" indent="0" algn="l" rtl="0">
              <a:lnSpc>
                <a:spcPct val="90000"/>
              </a:lnSpc>
              <a:spcBef>
                <a:spcPts val="370"/>
              </a:spcBef>
              <a:spcAft>
                <a:spcPts val="0"/>
              </a:spcAft>
              <a:buClr>
                <a:schemeClr val="dk1"/>
              </a:buClr>
              <a:buSzPct val="25000"/>
              <a:buFont typeface="Arial"/>
              <a:buNone/>
            </a:pPr>
            <a:r>
              <a:rPr lang="en-US" sz="1850" dirty="0"/>
              <a:t> </a:t>
            </a:r>
            <a:r>
              <a:rPr lang="en-US" sz="1850" dirty="0" smtClean="0"/>
              <a:t>    </a:t>
            </a:r>
            <a:r>
              <a:rPr lang="en-US" sz="1850" b="0" i="0" u="none" strike="noStrike" cap="none" dirty="0" smtClean="0">
                <a:solidFill>
                  <a:schemeClr val="dk1"/>
                </a:solidFill>
                <a:latin typeface="Calibri"/>
                <a:ea typeface="Calibri"/>
                <a:cs typeface="Calibri"/>
                <a:sym typeface="Calibri"/>
              </a:rPr>
              <a:t>“</a:t>
            </a:r>
            <a:r>
              <a:rPr lang="en-US" sz="1665" b="0" i="1" u="none" strike="noStrike" cap="none" dirty="0">
                <a:solidFill>
                  <a:schemeClr val="dk1"/>
                </a:solidFill>
                <a:latin typeface="Calibri"/>
                <a:ea typeface="Calibri"/>
                <a:cs typeface="Calibri"/>
                <a:sym typeface="Calibri"/>
              </a:rPr>
              <a:t>This conference lit me up. It made me dream in ways I never thought possible. </a:t>
            </a:r>
            <a:r>
              <a:rPr lang="en-US" sz="1665" b="0" i="1" u="none" strike="noStrike" cap="none" dirty="0" smtClean="0">
                <a:solidFill>
                  <a:schemeClr val="dk1"/>
                </a:solidFill>
                <a:latin typeface="Calibri"/>
                <a:ea typeface="Calibri"/>
                <a:cs typeface="Calibri"/>
                <a:sym typeface="Calibri"/>
              </a:rPr>
              <a:t>belief </a:t>
            </a:r>
            <a:r>
              <a:rPr lang="en-US" sz="1665" b="0" i="1" u="none" strike="noStrike" cap="none" dirty="0">
                <a:solidFill>
                  <a:schemeClr val="dk1"/>
                </a:solidFill>
                <a:latin typeface="Calibri"/>
                <a:ea typeface="Calibri"/>
                <a:cs typeface="Calibri"/>
                <a:sym typeface="Calibri"/>
              </a:rPr>
              <a:t>in 	Shaklee was completely ignited &amp; I knew I was ready to do amazing things</a:t>
            </a:r>
            <a:r>
              <a:rPr lang="en-US" sz="1850" b="0" i="0" u="none" strike="noStrike" cap="none" dirty="0">
                <a:solidFill>
                  <a:schemeClr val="dk1"/>
                </a:solidFill>
                <a:latin typeface="Calibri"/>
                <a:ea typeface="Calibri"/>
                <a:cs typeface="Calibri"/>
                <a:sym typeface="Calibri"/>
              </a:rPr>
              <a:t>.</a:t>
            </a:r>
            <a:r>
              <a:rPr lang="en-US" sz="1850" b="0" i="0" u="none" strike="noStrike" cap="none" dirty="0" smtClean="0">
                <a:solidFill>
                  <a:schemeClr val="dk1"/>
                </a:solidFill>
                <a:latin typeface="Calibri"/>
                <a:ea typeface="Calibri"/>
                <a:cs typeface="Calibri"/>
                <a:sym typeface="Calibri"/>
              </a:rPr>
              <a:t>”</a:t>
            </a:r>
          </a:p>
          <a:p>
            <a:pPr marL="0" marR="0" lvl="0" indent="0" algn="l" rtl="0">
              <a:lnSpc>
                <a:spcPct val="90000"/>
              </a:lnSpc>
              <a:spcBef>
                <a:spcPts val="370"/>
              </a:spcBef>
              <a:spcAft>
                <a:spcPts val="0"/>
              </a:spcAft>
              <a:buClr>
                <a:schemeClr val="dk1"/>
              </a:buClr>
              <a:buSzPct val="25000"/>
              <a:buFont typeface="Arial"/>
              <a:buNone/>
            </a:pPr>
            <a:endParaRPr lang="en-US" sz="1000" b="0" i="0" u="none" strike="noStrike" cap="none" dirty="0">
              <a:solidFill>
                <a:schemeClr val="dk1"/>
              </a:solidFill>
              <a:latin typeface="Calibri"/>
              <a:ea typeface="Calibri"/>
              <a:cs typeface="Calibri"/>
              <a:sym typeface="Calibri"/>
            </a:endParaRPr>
          </a:p>
          <a:p>
            <a:pPr marL="0" marR="0" lvl="0" indent="0" algn="l" rtl="0">
              <a:lnSpc>
                <a:spcPct val="90000"/>
              </a:lnSpc>
              <a:spcBef>
                <a:spcPts val="370"/>
              </a:spcBef>
              <a:spcAft>
                <a:spcPts val="0"/>
              </a:spcAft>
              <a:buClr>
                <a:schemeClr val="dk1"/>
              </a:buClr>
              <a:buSzPct val="25000"/>
              <a:buFont typeface="Arial"/>
              <a:buNone/>
            </a:pPr>
            <a:r>
              <a:rPr lang="en-US" sz="1850" b="1" i="0" u="none" strike="noStrike" cap="none" dirty="0">
                <a:solidFill>
                  <a:schemeClr val="dk1"/>
                </a:solidFill>
                <a:latin typeface="Calibri"/>
                <a:ea typeface="Calibri"/>
                <a:cs typeface="Calibri"/>
                <a:sym typeface="Calibri"/>
              </a:rPr>
              <a:t>Lesson # 2 – Attending Global Conference is a powerful experience</a:t>
            </a:r>
          </a:p>
          <a:p>
            <a:pPr marL="342900" marR="0" lvl="0" indent="-342900" algn="l" rtl="0">
              <a:lnSpc>
                <a:spcPct val="90000"/>
              </a:lnSpc>
              <a:spcBef>
                <a:spcPts val="370"/>
              </a:spcBef>
              <a:spcAft>
                <a:spcPts val="0"/>
              </a:spcAft>
              <a:buClr>
                <a:schemeClr val="dk1"/>
              </a:buClr>
              <a:buSzPct val="97368"/>
              <a:buFont typeface="Arial"/>
              <a:buChar char="•"/>
            </a:pPr>
            <a:r>
              <a:rPr lang="en-US" sz="1850" b="0" i="0" u="none" strike="noStrike" cap="none" dirty="0">
                <a:solidFill>
                  <a:schemeClr val="dk1"/>
                </a:solidFill>
                <a:latin typeface="Calibri"/>
                <a:ea typeface="Calibri"/>
                <a:cs typeface="Calibri"/>
                <a:sym typeface="Calibri"/>
              </a:rPr>
              <a:t>While there, began contacting people ( 30 ) she would like on her business team ..  Made 10  appointments–		</a:t>
            </a:r>
          </a:p>
          <a:p>
            <a:pPr marL="344488" marR="0" lvl="0" indent="0" algn="l" rtl="0">
              <a:lnSpc>
                <a:spcPct val="90000"/>
              </a:lnSpc>
              <a:spcBef>
                <a:spcPts val="370"/>
              </a:spcBef>
              <a:buClr>
                <a:schemeClr val="dk1"/>
              </a:buClr>
              <a:buSzPct val="25000"/>
              <a:buFont typeface="Arial"/>
              <a:buNone/>
            </a:pPr>
            <a:r>
              <a:rPr lang="en-US" sz="1850" dirty="0"/>
              <a:t> </a:t>
            </a:r>
            <a:r>
              <a:rPr lang="en-US" sz="1850" dirty="0" smtClean="0"/>
              <a:t>     </a:t>
            </a:r>
            <a:r>
              <a:rPr lang="en-US" sz="1850" b="0" i="0" u="none" strike="noStrike" cap="none" dirty="0" smtClean="0">
                <a:solidFill>
                  <a:srgbClr val="FF0000"/>
                </a:solidFill>
                <a:latin typeface="Calibri"/>
                <a:ea typeface="Calibri"/>
                <a:cs typeface="Calibri"/>
                <a:sym typeface="Calibri"/>
              </a:rPr>
              <a:t> </a:t>
            </a:r>
            <a:r>
              <a:rPr lang="en-US" sz="1850" b="0" i="1" u="none" strike="noStrike" cap="none" dirty="0">
                <a:solidFill>
                  <a:srgbClr val="FF0000"/>
                </a:solidFill>
                <a:latin typeface="Calibri"/>
                <a:ea typeface="Calibri"/>
                <a:cs typeface="Calibri"/>
                <a:sym typeface="Calibri"/>
              </a:rPr>
              <a:t>“I am sitting here at this extraordinary conference &amp; I can’t stop thinking about </a:t>
            </a:r>
            <a:r>
              <a:rPr lang="en-US" sz="1850" b="0" i="1" u="none" strike="noStrike" cap="none" dirty="0" smtClean="0">
                <a:solidFill>
                  <a:srgbClr val="FF0000"/>
                </a:solidFill>
                <a:latin typeface="Calibri"/>
                <a:ea typeface="Calibri"/>
                <a:cs typeface="Calibri"/>
                <a:sym typeface="Calibri"/>
              </a:rPr>
              <a:t>           YOU </a:t>
            </a:r>
            <a:r>
              <a:rPr lang="en-US" sz="1850" b="0" i="1" u="none" strike="noStrike" cap="none" dirty="0">
                <a:solidFill>
                  <a:srgbClr val="FF0000"/>
                </a:solidFill>
                <a:latin typeface="Calibri"/>
                <a:ea typeface="Calibri"/>
                <a:cs typeface="Calibri"/>
                <a:sym typeface="Calibri"/>
              </a:rPr>
              <a:t>and how amazing you would be at this &amp; how much I would love </a:t>
            </a:r>
            <a:r>
              <a:rPr lang="en-US" sz="1850" b="0" i="1" u="none" strike="noStrike" cap="none" dirty="0" smtClean="0">
                <a:solidFill>
                  <a:srgbClr val="FF0000"/>
                </a:solidFill>
                <a:latin typeface="Calibri"/>
                <a:ea typeface="Calibri"/>
                <a:cs typeface="Calibri"/>
                <a:sym typeface="Calibri"/>
              </a:rPr>
              <a:t>to </a:t>
            </a:r>
            <a:r>
              <a:rPr lang="en-US" sz="1850" b="0" i="1" u="none" strike="noStrike" cap="none" dirty="0">
                <a:solidFill>
                  <a:srgbClr val="FF0000"/>
                </a:solidFill>
                <a:latin typeface="Calibri"/>
                <a:ea typeface="Calibri"/>
                <a:cs typeface="Calibri"/>
                <a:sym typeface="Calibri"/>
              </a:rPr>
              <a:t>partner </a:t>
            </a:r>
            <a:r>
              <a:rPr lang="en-US" sz="1850" b="0" i="1" u="none" strike="noStrike" cap="none" dirty="0" smtClean="0">
                <a:solidFill>
                  <a:srgbClr val="FF0000"/>
                </a:solidFill>
                <a:latin typeface="Calibri"/>
                <a:ea typeface="Calibri"/>
                <a:cs typeface="Calibri"/>
                <a:sym typeface="Calibri"/>
              </a:rPr>
              <a:t>with you.</a:t>
            </a:r>
          </a:p>
          <a:p>
            <a:pPr marL="344488" marR="0" lvl="0" indent="-344488" algn="l" rtl="0">
              <a:lnSpc>
                <a:spcPct val="90000"/>
              </a:lnSpc>
              <a:spcBef>
                <a:spcPts val="370"/>
              </a:spcBef>
              <a:buClr>
                <a:schemeClr val="dk1"/>
              </a:buClr>
              <a:buSzPct val="25000"/>
              <a:buFont typeface="Arial"/>
              <a:buNone/>
            </a:pPr>
            <a:r>
              <a:rPr lang="en-US" sz="1850" i="1" dirty="0">
                <a:solidFill>
                  <a:srgbClr val="FF0000"/>
                </a:solidFill>
              </a:rPr>
              <a:t> </a:t>
            </a:r>
            <a:r>
              <a:rPr lang="en-US" sz="1850" i="1" dirty="0" smtClean="0">
                <a:solidFill>
                  <a:srgbClr val="FF0000"/>
                </a:solidFill>
              </a:rPr>
              <a:t>    </a:t>
            </a:r>
            <a:r>
              <a:rPr lang="en-US" sz="1850" b="0" i="1" u="none" strike="noStrike" cap="none" dirty="0" smtClean="0">
                <a:solidFill>
                  <a:srgbClr val="FF0000"/>
                </a:solidFill>
                <a:latin typeface="Calibri"/>
                <a:ea typeface="Calibri"/>
                <a:cs typeface="Calibri"/>
                <a:sym typeface="Calibri"/>
              </a:rPr>
              <a:t> </a:t>
            </a:r>
            <a:r>
              <a:rPr lang="en-US" sz="1850" b="0" i="1" u="none" strike="noStrike" cap="none" dirty="0">
                <a:solidFill>
                  <a:srgbClr val="FF0000"/>
                </a:solidFill>
                <a:latin typeface="Calibri"/>
                <a:ea typeface="Calibri"/>
                <a:cs typeface="Calibri"/>
                <a:sym typeface="Calibri"/>
              </a:rPr>
              <a:t>Would you let me buy you a cup of coffee when I am back? I am free </a:t>
            </a:r>
            <a:r>
              <a:rPr lang="en-US" sz="1850" b="0" i="1" u="none" strike="noStrike" cap="none" dirty="0" smtClean="0">
                <a:solidFill>
                  <a:srgbClr val="FF0000"/>
                </a:solidFill>
                <a:latin typeface="Calibri"/>
                <a:ea typeface="Calibri"/>
                <a:cs typeface="Calibri"/>
                <a:sym typeface="Calibri"/>
              </a:rPr>
              <a:t>Monday</a:t>
            </a:r>
            <a:r>
              <a:rPr lang="en-US" sz="1850" b="0" i="1" u="none" strike="noStrike" cap="none" dirty="0">
                <a:solidFill>
                  <a:srgbClr val="FF0000"/>
                </a:solidFill>
                <a:latin typeface="Calibri"/>
                <a:ea typeface="Calibri"/>
                <a:cs typeface="Calibri"/>
                <a:sym typeface="Calibri"/>
              </a:rPr>
              <a:t>.” </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2249214" y="205979"/>
            <a:ext cx="4320918" cy="758701"/>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520" b="1" i="0" u="none" strike="noStrike" cap="none" dirty="0">
                <a:solidFill>
                  <a:schemeClr val="dk1"/>
                </a:solidFill>
                <a:latin typeface="Calibri"/>
                <a:ea typeface="Calibri"/>
                <a:cs typeface="Calibri"/>
                <a:sym typeface="Calibri"/>
              </a:rPr>
              <a:t>8 Coffee Dates  and 	</a:t>
            </a:r>
            <a:r>
              <a:rPr lang="en-US" sz="2520" b="1" i="0" u="none" strike="noStrike" cap="none" dirty="0" smtClean="0">
                <a:solidFill>
                  <a:schemeClr val="dk1"/>
                </a:solidFill>
                <a:latin typeface="Calibri"/>
                <a:ea typeface="Calibri"/>
                <a:cs typeface="Calibri"/>
                <a:sym typeface="Calibri"/>
              </a:rPr>
              <a:t/>
            </a:r>
            <a:br>
              <a:rPr lang="en-US" sz="2520" b="1" i="0" u="none" strike="noStrike" cap="none" dirty="0" smtClean="0">
                <a:solidFill>
                  <a:schemeClr val="dk1"/>
                </a:solidFill>
                <a:latin typeface="Calibri"/>
                <a:ea typeface="Calibri"/>
                <a:cs typeface="Calibri"/>
                <a:sym typeface="Calibri"/>
              </a:rPr>
            </a:br>
            <a:r>
              <a:rPr lang="en-US" sz="2520" b="1" i="0" u="none" strike="noStrike" cap="none" dirty="0" smtClean="0">
                <a:solidFill>
                  <a:schemeClr val="dk1"/>
                </a:solidFill>
                <a:latin typeface="Calibri"/>
                <a:ea typeface="Calibri"/>
                <a:cs typeface="Calibri"/>
                <a:sym typeface="Calibri"/>
              </a:rPr>
              <a:t>2 </a:t>
            </a:r>
            <a:r>
              <a:rPr lang="en-US" sz="2520" b="1" i="0" u="none" strike="noStrike" cap="none" dirty="0">
                <a:solidFill>
                  <a:schemeClr val="dk1"/>
                </a:solidFill>
                <a:latin typeface="Calibri"/>
                <a:ea typeface="Calibri"/>
                <a:cs typeface="Calibri"/>
                <a:sym typeface="Calibri"/>
              </a:rPr>
              <a:t>Phone Appointments</a:t>
            </a:r>
          </a:p>
        </p:txBody>
      </p:sp>
      <p:pic>
        <p:nvPicPr>
          <p:cNvPr id="167" name="Shape 167"/>
          <p:cNvPicPr preferRelativeResize="0">
            <a:picLocks noGrp="1"/>
          </p:cNvPicPr>
          <p:nvPr>
            <p:ph type="body" idx="1"/>
          </p:nvPr>
        </p:nvPicPr>
        <p:blipFill rotWithShape="1">
          <a:blip r:embed="rId3">
            <a:alphaModFix/>
          </a:blip>
          <a:srcRect l="-71221" r="-71220"/>
          <a:stretch/>
        </p:blipFill>
        <p:spPr>
          <a:xfrm>
            <a:off x="-979725" y="280746"/>
            <a:ext cx="4180708" cy="1724420"/>
          </a:xfrm>
          <a:prstGeom prst="rect">
            <a:avLst/>
          </a:prstGeom>
          <a:noFill/>
          <a:ln>
            <a:noFill/>
          </a:ln>
        </p:spPr>
      </p:pic>
      <p:pic>
        <p:nvPicPr>
          <p:cNvPr id="168" name="Shape 168"/>
          <p:cNvPicPr preferRelativeResize="0"/>
          <p:nvPr/>
        </p:nvPicPr>
        <p:blipFill rotWithShape="1">
          <a:blip r:embed="rId4">
            <a:alphaModFix/>
          </a:blip>
          <a:srcRect/>
          <a:stretch/>
        </p:blipFill>
        <p:spPr>
          <a:xfrm>
            <a:off x="7535332" y="205979"/>
            <a:ext cx="1405466" cy="1873955"/>
          </a:xfrm>
          <a:prstGeom prst="rect">
            <a:avLst/>
          </a:prstGeom>
          <a:noFill/>
          <a:ln>
            <a:noFill/>
          </a:ln>
        </p:spPr>
      </p:pic>
      <p:sp>
        <p:nvSpPr>
          <p:cNvPr id="169" name="Shape 169"/>
          <p:cNvSpPr/>
          <p:nvPr/>
        </p:nvSpPr>
        <p:spPr>
          <a:xfrm>
            <a:off x="1998133" y="1063229"/>
            <a:ext cx="5103250" cy="1200329"/>
          </a:xfrm>
          <a:prstGeom prst="rect">
            <a:avLst/>
          </a:prstGeom>
          <a:noFill/>
          <a:ln>
            <a:noFill/>
          </a:ln>
        </p:spPr>
        <p:txBody>
          <a:bodyPr lIns="91425" tIns="45700" rIns="91425" bIns="45700" anchor="t" anchorCtr="0">
            <a:noAutofit/>
          </a:bodyPr>
          <a:lstStyle/>
          <a:p>
            <a:pPr marL="285750" marR="0" lvl="0" indent="-285750" algn="l" rtl="0">
              <a:spcBef>
                <a:spcPts val="0"/>
              </a:spcBef>
              <a:buClr>
                <a:schemeClr val="dk1"/>
              </a:buClr>
              <a:buSzPct val="100000"/>
              <a:buFont typeface="Arial"/>
              <a:buChar char="•"/>
            </a:pPr>
            <a:r>
              <a:rPr lang="en-US" sz="1800" dirty="0">
                <a:solidFill>
                  <a:schemeClr val="dk1"/>
                </a:solidFill>
                <a:latin typeface="Calibri"/>
                <a:ea typeface="Calibri"/>
                <a:cs typeface="Calibri"/>
                <a:sym typeface="Calibri"/>
              </a:rPr>
              <a:t>The very next day after Conference, I met with 10 people… 7 of them became distributors.</a:t>
            </a:r>
          </a:p>
          <a:p>
            <a:pPr marL="285750" marR="0" lvl="0" indent="-285750" algn="l" rtl="0">
              <a:spcBef>
                <a:spcPts val="0"/>
              </a:spcBef>
              <a:buClr>
                <a:schemeClr val="dk1"/>
              </a:buClr>
              <a:buSzPct val="100000"/>
              <a:buFont typeface="Arial"/>
              <a:buChar char="•"/>
            </a:pPr>
            <a:r>
              <a:rPr lang="en-US" sz="1800" dirty="0">
                <a:solidFill>
                  <a:schemeClr val="dk1"/>
                </a:solidFill>
                <a:latin typeface="Calibri"/>
                <a:ea typeface="Calibri"/>
                <a:cs typeface="Calibri"/>
                <a:sym typeface="Calibri"/>
              </a:rPr>
              <a:t> Out of those 7, 1 of them became a Director &amp; is still actively building her business – my mom ☺ </a:t>
            </a:r>
          </a:p>
        </p:txBody>
      </p:sp>
      <p:sp>
        <p:nvSpPr>
          <p:cNvPr id="170" name="Shape 170"/>
          <p:cNvSpPr/>
          <p:nvPr/>
        </p:nvSpPr>
        <p:spPr>
          <a:xfrm>
            <a:off x="643466" y="2235199"/>
            <a:ext cx="7433735" cy="400109"/>
          </a:xfrm>
          <a:prstGeom prst="rect">
            <a:avLst/>
          </a:prstGeom>
          <a:noFill/>
          <a:ln w="9525" cap="flat" cmpd="sng">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a:solidFill>
                  <a:schemeClr val="dk1"/>
                </a:solidFill>
                <a:latin typeface="Calibri"/>
                <a:ea typeface="Calibri"/>
                <a:cs typeface="Calibri"/>
                <a:sym typeface="Calibri"/>
              </a:rPr>
              <a:t>Lesson # 3  What made these meetings so successful?? My energy!! </a:t>
            </a:r>
          </a:p>
        </p:txBody>
      </p:sp>
      <p:sp>
        <p:nvSpPr>
          <p:cNvPr id="171" name="Shape 171"/>
          <p:cNvSpPr/>
          <p:nvPr/>
        </p:nvSpPr>
        <p:spPr>
          <a:xfrm>
            <a:off x="254000" y="2787649"/>
            <a:ext cx="7823201" cy="137054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000" b="1">
                <a:solidFill>
                  <a:schemeClr val="dk1"/>
                </a:solidFill>
                <a:latin typeface="Calibri"/>
                <a:ea typeface="Calibri"/>
                <a:cs typeface="Calibri"/>
                <a:sym typeface="Calibri"/>
              </a:rPr>
              <a:t>Director # 1 Mom </a:t>
            </a:r>
            <a:r>
              <a:rPr lang="en-US" sz="1800">
                <a:solidFill>
                  <a:schemeClr val="dk1"/>
                </a:solidFill>
                <a:latin typeface="Calibri"/>
                <a:ea typeface="Calibri"/>
                <a:cs typeface="Calibri"/>
                <a:sym typeface="Calibri"/>
              </a:rPr>
              <a:t>: contacted from Conference to share story of couple nearing retirement and worried how they would survive financially …until Shaklee. </a:t>
            </a:r>
          </a:p>
          <a:p>
            <a:pPr marL="0" marR="0" lvl="0" indent="0" algn="l" rtl="0">
              <a:spcBef>
                <a:spcPts val="0"/>
              </a:spcBef>
              <a:buSzPct val="25000"/>
              <a:buNone/>
            </a:pPr>
            <a:r>
              <a:rPr lang="en-US" sz="1800">
                <a:solidFill>
                  <a:schemeClr val="dk1"/>
                </a:solidFill>
                <a:latin typeface="Calibri"/>
                <a:ea typeface="Calibri"/>
                <a:cs typeface="Calibri"/>
                <a:sym typeface="Calibri"/>
              </a:rPr>
              <a:t>Wanted parents to hear the financial security  Shaklee offered .. But also the health benefits they would have and loved the idea of building with my mom –  who soon was able to quit her (back-breaking) job &amp; work Shaklee full time. </a:t>
            </a:r>
          </a:p>
        </p:txBody>
      </p:sp>
      <p:sp>
        <p:nvSpPr>
          <p:cNvPr id="172" name="Shape 172"/>
          <p:cNvSpPr txBox="1"/>
          <p:nvPr/>
        </p:nvSpPr>
        <p:spPr>
          <a:xfrm>
            <a:off x="948266" y="4424855"/>
            <a:ext cx="5621866" cy="453036"/>
          </a:xfrm>
          <a:prstGeom prst="rect">
            <a:avLst/>
          </a:prstGeom>
          <a:noFill/>
          <a:ln w="9525" cap="flat" cmpd="sng">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solidFill>
                  <a:schemeClr val="dk1"/>
                </a:solidFill>
                <a:latin typeface="Calibri"/>
                <a:ea typeface="Calibri"/>
                <a:cs typeface="Calibri"/>
                <a:sym typeface="Calibri"/>
              </a:rPr>
              <a:t>Lesson # 4 – Learn the Stories …  Share the stories</a:t>
            </a:r>
          </a:p>
        </p:txBody>
      </p:sp>
      <p:pic>
        <p:nvPicPr>
          <p:cNvPr id="173" name="Shape 173"/>
          <p:cNvPicPr preferRelativeResize="0"/>
          <p:nvPr/>
        </p:nvPicPr>
        <p:blipFill rotWithShape="1">
          <a:blip r:embed="rId5">
            <a:alphaModFix/>
          </a:blip>
          <a:srcRect/>
          <a:stretch/>
        </p:blipFill>
        <p:spPr>
          <a:xfrm>
            <a:off x="7535332" y="3229103"/>
            <a:ext cx="1471488" cy="1648788"/>
          </a:xfrm>
          <a:prstGeom prst="rect">
            <a:avLst/>
          </a:prstGeom>
          <a:noFill/>
          <a:ln>
            <a:noFill/>
          </a:ln>
        </p:spPr>
      </p:pic>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body" idx="1"/>
          </p:nvPr>
        </p:nvSpPr>
        <p:spPr>
          <a:xfrm>
            <a:off x="457200" y="483476"/>
            <a:ext cx="7433732" cy="2022657"/>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US" sz="2000" b="1" i="0" u="none" strike="noStrike" cap="none" dirty="0">
                <a:solidFill>
                  <a:schemeClr val="dk1"/>
                </a:solidFill>
                <a:latin typeface="Calibri"/>
                <a:ea typeface="Calibri"/>
                <a:cs typeface="Calibri"/>
                <a:sym typeface="Calibri"/>
              </a:rPr>
              <a:t>Director # 2 – Rachel … and rank of </a:t>
            </a:r>
            <a:r>
              <a:rPr lang="en-US" sz="2000" b="1" i="0" u="none" strike="noStrike" cap="none" dirty="0" smtClean="0">
                <a:solidFill>
                  <a:schemeClr val="dk1"/>
                </a:solidFill>
                <a:latin typeface="Calibri"/>
                <a:ea typeface="Calibri"/>
                <a:cs typeface="Calibri"/>
                <a:sym typeface="Calibri"/>
              </a:rPr>
              <a:t>Coordinator</a:t>
            </a:r>
          </a:p>
          <a:p>
            <a:pPr marL="0" marR="0" lvl="0" indent="0" algn="l" rtl="0">
              <a:spcBef>
                <a:spcPts val="0"/>
              </a:spcBef>
              <a:spcAft>
                <a:spcPts val="0"/>
              </a:spcAft>
              <a:buClr>
                <a:schemeClr val="dk1"/>
              </a:buClr>
              <a:buSzPct val="25000"/>
              <a:buFont typeface="Arial"/>
              <a:buNone/>
            </a:pPr>
            <a:endParaRPr lang="en-US" sz="2000" b="0" i="0" u="none" strike="noStrike" cap="none" dirty="0">
              <a:solidFill>
                <a:schemeClr val="dk1"/>
              </a:solidFill>
              <a:latin typeface="Calibri"/>
              <a:ea typeface="Calibri"/>
              <a:cs typeface="Calibri"/>
              <a:sym typeface="Calibri"/>
            </a:endParaRPr>
          </a:p>
          <a:p>
            <a:pPr marL="342900" marR="0" lvl="0" indent="-342900" algn="l" rtl="0">
              <a:spcBef>
                <a:spcPts val="40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After continuing to discuss the benefits of a Shaklee business for another year, she had 16 distributors ( and a new baby )…  </a:t>
            </a:r>
          </a:p>
          <a:p>
            <a:pPr marL="342900" marR="0" lvl="0" indent="-342900" algn="l" rtl="0">
              <a:spcBef>
                <a:spcPts val="400"/>
              </a:spcBef>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Rachel, high school friend of Jake, watching on Face Book how Shaklee was transforming our lives. </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400"/>
              </a:spcBef>
              <a:buClr>
                <a:schemeClr val="dk1"/>
              </a:buClr>
              <a:buSzPct val="100000"/>
              <a:buNone/>
            </a:pPr>
            <a:r>
              <a:rPr lang="en-US" sz="2000" b="0" i="0" u="none" strike="noStrike" cap="none" dirty="0" smtClean="0">
                <a:solidFill>
                  <a:schemeClr val="dk1"/>
                </a:solidFill>
                <a:latin typeface="Calibri"/>
                <a:ea typeface="Calibri"/>
                <a:cs typeface="Calibri"/>
                <a:sym typeface="Calibri"/>
              </a:rPr>
              <a:t>       </a:t>
            </a:r>
          </a:p>
          <a:p>
            <a:pPr lvl="0" indent="-342900">
              <a:spcBef>
                <a:spcPts val="400"/>
              </a:spcBef>
            </a:pPr>
            <a:r>
              <a:rPr lang="en-US" sz="2000" b="0" i="0" u="none" strike="noStrike" cap="none" dirty="0" smtClean="0">
                <a:solidFill>
                  <a:schemeClr val="dk1"/>
                </a:solidFill>
                <a:latin typeface="Calibri"/>
                <a:ea typeface="Calibri"/>
                <a:cs typeface="Calibri"/>
                <a:sym typeface="Calibri"/>
              </a:rPr>
              <a:t> </a:t>
            </a:r>
            <a:r>
              <a:rPr lang="en-US" sz="2000" dirty="0"/>
              <a:t>Did not want to leave Baylor...7 months old… so went Shaklee full-time…</a:t>
            </a:r>
            <a:r>
              <a:rPr lang="en-US" sz="2000" b="0" i="0" u="none" strike="noStrike" cap="none" dirty="0" smtClean="0">
                <a:solidFill>
                  <a:schemeClr val="dk1"/>
                </a:solidFill>
                <a:latin typeface="Calibri"/>
                <a:ea typeface="Calibri"/>
                <a:cs typeface="Calibri"/>
                <a:sym typeface="Calibri"/>
              </a:rPr>
              <a:t>                                                                                                   							</a:t>
            </a:r>
            <a:r>
              <a:rPr lang="en-US" sz="2000" b="0" i="0" u="none" strike="noStrike" cap="none" dirty="0" err="1" smtClean="0">
                <a:solidFill>
                  <a:schemeClr val="dk1"/>
                </a:solidFill>
                <a:latin typeface="Calibri"/>
                <a:ea typeface="Calibri"/>
                <a:cs typeface="Calibri"/>
                <a:sym typeface="Calibri"/>
              </a:rPr>
              <a:t>ashley</a:t>
            </a:r>
            <a:endParaRPr lang="en-US" sz="2000" b="0" i="0" u="none" strike="noStrike" cap="none" dirty="0">
              <a:solidFill>
                <a:schemeClr val="dk1"/>
              </a:solidFill>
              <a:latin typeface="Calibri"/>
              <a:ea typeface="Calibri"/>
              <a:cs typeface="Calibri"/>
              <a:sym typeface="Calibri"/>
            </a:endParaRPr>
          </a:p>
        </p:txBody>
      </p:sp>
      <p:pic>
        <p:nvPicPr>
          <p:cNvPr id="179" name="Shape 179"/>
          <p:cNvPicPr preferRelativeResize="0"/>
          <p:nvPr/>
        </p:nvPicPr>
        <p:blipFill rotWithShape="1">
          <a:blip r:embed="rId3">
            <a:alphaModFix/>
          </a:blip>
          <a:srcRect/>
          <a:stretch/>
        </p:blipFill>
        <p:spPr>
          <a:xfrm>
            <a:off x="7611532" y="326404"/>
            <a:ext cx="1337732" cy="1337732"/>
          </a:xfrm>
          <a:prstGeom prst="rect">
            <a:avLst/>
          </a:prstGeom>
          <a:noFill/>
          <a:ln>
            <a:noFill/>
          </a:ln>
        </p:spPr>
      </p:pic>
      <p:sp>
        <p:nvSpPr>
          <p:cNvPr id="180" name="Shape 180"/>
          <p:cNvSpPr/>
          <p:nvPr/>
        </p:nvSpPr>
        <p:spPr>
          <a:xfrm>
            <a:off x="457199" y="3773213"/>
            <a:ext cx="8056179" cy="956441"/>
          </a:xfrm>
          <a:prstGeom prst="rect">
            <a:avLst/>
          </a:prstGeom>
          <a:noFill/>
          <a:ln>
            <a:solidFill>
              <a:schemeClr val="bg2">
                <a:lumMod val="75000"/>
              </a:schemeClr>
            </a:solidFill>
          </a:ln>
        </p:spPr>
        <p:txBody>
          <a:bodyPr lIns="91425" tIns="45700" rIns="91425" bIns="45700" anchor="t" anchorCtr="0">
            <a:noAutofit/>
          </a:bodyPr>
          <a:lstStyle/>
          <a:p>
            <a:pPr>
              <a:buSzPct val="25000"/>
            </a:pPr>
            <a:r>
              <a:rPr lang="en-US" sz="2000" b="1" dirty="0" smtClean="0">
                <a:solidFill>
                  <a:schemeClr val="dk1"/>
                </a:solidFill>
                <a:latin typeface="Calibri"/>
                <a:ea typeface="Calibri"/>
                <a:cs typeface="Calibri"/>
                <a:sym typeface="Calibri"/>
              </a:rPr>
              <a:t>Lesson </a:t>
            </a:r>
            <a:r>
              <a:rPr lang="en-US" sz="2000" b="1" dirty="0">
                <a:solidFill>
                  <a:schemeClr val="dk1"/>
                </a:solidFill>
                <a:latin typeface="Calibri"/>
                <a:ea typeface="Calibri"/>
                <a:cs typeface="Calibri"/>
                <a:sym typeface="Calibri"/>
              </a:rPr>
              <a:t>#  5 </a:t>
            </a:r>
            <a:r>
              <a:rPr lang="en-US" sz="2000" b="1" dirty="0" smtClean="0">
                <a:solidFill>
                  <a:schemeClr val="dk1"/>
                </a:solidFill>
                <a:latin typeface="Calibri"/>
                <a:ea typeface="Calibri"/>
                <a:cs typeface="Calibri"/>
                <a:sym typeface="Calibri"/>
              </a:rPr>
              <a:t> </a:t>
            </a:r>
            <a:r>
              <a:rPr lang="en-US" sz="2000" b="1" dirty="0">
                <a:solidFill>
                  <a:schemeClr val="dk1"/>
                </a:solidFill>
                <a:latin typeface="Calibri"/>
                <a:ea typeface="Calibri"/>
                <a:cs typeface="Calibri"/>
                <a:sym typeface="Calibri"/>
              </a:rPr>
              <a:t>We need a powerful reason to overcome fear of </a:t>
            </a:r>
            <a:r>
              <a:rPr lang="en-US" sz="2000" b="1" dirty="0" smtClean="0">
                <a:solidFill>
                  <a:schemeClr val="dk1"/>
                </a:solidFill>
                <a:latin typeface="Calibri"/>
                <a:ea typeface="Calibri"/>
                <a:cs typeface="Calibri"/>
                <a:sym typeface="Calibri"/>
              </a:rPr>
              <a:t>rejection, to </a:t>
            </a:r>
            <a:r>
              <a:rPr lang="en-US" sz="2000" b="1" dirty="0">
                <a:solidFill>
                  <a:schemeClr val="dk1"/>
                </a:solidFill>
                <a:latin typeface="Calibri"/>
                <a:ea typeface="Calibri"/>
                <a:cs typeface="Calibri"/>
                <a:sym typeface="Calibri"/>
              </a:rPr>
              <a:t>step outside our Comfort Zone and go after our goals.</a:t>
            </a:r>
          </a:p>
          <a:p>
            <a:pPr marL="0" marR="0" lvl="0" indent="0" algn="l" rtl="0">
              <a:spcBef>
                <a:spcPts val="0"/>
              </a:spcBef>
              <a:buSzPct val="25000"/>
              <a:buNone/>
            </a:pPr>
            <a:endParaRPr lang="en-US" sz="2000" dirty="0">
              <a:solidFill>
                <a:schemeClr val="dk1"/>
              </a:solidFill>
              <a:latin typeface="Calibri"/>
              <a:ea typeface="Calibri"/>
              <a:cs typeface="Calibri"/>
              <a:sym typeface="Calibri"/>
            </a:endParaRPr>
          </a:p>
          <a:p>
            <a:pPr marL="0" marR="0" lvl="0" indent="0" algn="l" rtl="0">
              <a:spcBef>
                <a:spcPts val="0"/>
              </a:spcBef>
              <a:buNone/>
            </a:pPr>
            <a:endParaRPr sz="2000"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a:spLocks noGrp="1"/>
          </p:cNvSpPr>
          <p:nvPr>
            <p:ph type="title"/>
          </p:nvPr>
        </p:nvSpPr>
        <p:spPr>
          <a:xfrm>
            <a:off x="332701" y="205979"/>
            <a:ext cx="8354099" cy="857250"/>
          </a:xfrm>
          <a:prstGeom prst="rect">
            <a:avLst/>
          </a:prstGeom>
          <a:noFill/>
          <a:ln>
            <a:solidFill>
              <a:schemeClr val="tx1"/>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520" b="1" i="0" u="none" strike="noStrike" cap="none" dirty="0">
                <a:solidFill>
                  <a:schemeClr val="dk1"/>
                </a:solidFill>
                <a:latin typeface="Calibri"/>
                <a:ea typeface="Calibri"/>
                <a:cs typeface="Calibri"/>
                <a:sym typeface="Calibri"/>
              </a:rPr>
              <a:t>One Year Later – 2 1/2 years after starting to Build a Business</a:t>
            </a:r>
          </a:p>
        </p:txBody>
      </p:sp>
      <p:sp>
        <p:nvSpPr>
          <p:cNvPr id="186" name="Shape 186"/>
          <p:cNvSpPr txBox="1">
            <a:spLocks noGrp="1"/>
          </p:cNvSpPr>
          <p:nvPr>
            <p:ph type="body" idx="1"/>
          </p:nvPr>
        </p:nvSpPr>
        <p:spPr>
          <a:xfrm>
            <a:off x="457200" y="1030816"/>
            <a:ext cx="8229600" cy="1322916"/>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27 Distributors / Business Builders (6  Associates 1 </a:t>
            </a:r>
            <a:r>
              <a:rPr lang="en-US" sz="2000" b="0" i="0" u="none" strike="noStrike" cap="none" dirty="0" err="1">
                <a:solidFill>
                  <a:schemeClr val="dk1"/>
                </a:solidFill>
                <a:latin typeface="Calibri"/>
                <a:ea typeface="Calibri"/>
                <a:cs typeface="Calibri"/>
                <a:sym typeface="Calibri"/>
              </a:rPr>
              <a:t>st</a:t>
            </a:r>
            <a:r>
              <a:rPr lang="en-US" sz="2000" b="0" i="0" u="none" strike="noStrike" cap="none" dirty="0">
                <a:solidFill>
                  <a:schemeClr val="dk1"/>
                </a:solidFill>
                <a:latin typeface="Calibri"/>
                <a:ea typeface="Calibri"/>
                <a:cs typeface="Calibri"/>
                <a:sym typeface="Calibri"/>
              </a:rPr>
              <a:t> generation </a:t>
            </a:r>
            <a:r>
              <a:rPr lang="en-US" sz="2000" b="0" i="0" u="none" strike="noStrike" cap="none" dirty="0" smtClean="0">
                <a:solidFill>
                  <a:schemeClr val="dk1"/>
                </a:solidFill>
                <a:latin typeface="Calibri"/>
                <a:ea typeface="Calibri"/>
                <a:cs typeface="Calibri"/>
                <a:sym typeface="Calibri"/>
              </a:rPr>
              <a:t>)      </a:t>
            </a:r>
            <a:r>
              <a:rPr lang="en-US" sz="1400" b="0" i="0" u="none" strike="noStrike" cap="none" dirty="0" err="1" smtClean="0">
                <a:solidFill>
                  <a:schemeClr val="dk1"/>
                </a:solidFill>
                <a:latin typeface="Calibri"/>
                <a:ea typeface="Calibri"/>
                <a:cs typeface="Calibri"/>
                <a:sym typeface="Calibri"/>
              </a:rPr>
              <a:t>ashley</a:t>
            </a:r>
            <a:endParaRPr lang="en-US" sz="1400" b="0" i="0" u="none" strike="noStrike" cap="none" dirty="0">
              <a:solidFill>
                <a:schemeClr val="dk1"/>
              </a:solidFill>
              <a:latin typeface="Calibri"/>
              <a:ea typeface="Calibri"/>
              <a:cs typeface="Calibri"/>
              <a:sym typeface="Calibri"/>
            </a:endParaRPr>
          </a:p>
          <a:p>
            <a:pPr marL="342900" marR="0" lvl="0" indent="-342900" algn="l" rtl="0">
              <a:spcBef>
                <a:spcPts val="40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3 First Generation Directors; 4 Second Generation Directors</a:t>
            </a:r>
          </a:p>
          <a:p>
            <a:pPr marL="342900" marR="0" lvl="0" indent="-342900" algn="l" rtl="0">
              <a:spcBef>
                <a:spcPts val="400"/>
              </a:spcBef>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25,000 OV and rank of Executive Coordinator</a:t>
            </a:r>
          </a:p>
        </p:txBody>
      </p:sp>
      <p:pic>
        <p:nvPicPr>
          <p:cNvPr id="187" name="Shape 187"/>
          <p:cNvPicPr preferRelativeResize="0"/>
          <p:nvPr/>
        </p:nvPicPr>
        <p:blipFill rotWithShape="1">
          <a:blip r:embed="rId3">
            <a:alphaModFix/>
          </a:blip>
          <a:srcRect/>
          <a:stretch/>
        </p:blipFill>
        <p:spPr>
          <a:xfrm>
            <a:off x="2858375" y="2161775"/>
            <a:ext cx="3314099" cy="2215499"/>
          </a:xfrm>
          <a:prstGeom prst="rect">
            <a:avLst/>
          </a:prstGeom>
          <a:noFill/>
          <a:ln>
            <a:noFill/>
          </a:ln>
        </p:spPr>
      </p:pic>
      <p:sp>
        <p:nvSpPr>
          <p:cNvPr id="188" name="Shape 188"/>
          <p:cNvSpPr txBox="1"/>
          <p:nvPr/>
        </p:nvSpPr>
        <p:spPr>
          <a:xfrm>
            <a:off x="558100" y="2510600"/>
            <a:ext cx="1789499" cy="1193100"/>
          </a:xfrm>
          <a:prstGeom prst="rect">
            <a:avLst/>
          </a:prstGeom>
          <a:noFill/>
          <a:ln>
            <a:noFill/>
          </a:ln>
        </p:spPr>
        <p:txBody>
          <a:bodyPr lIns="91425" tIns="91425" rIns="91425" bIns="91425" anchor="t" anchorCtr="0">
            <a:noAutofit/>
          </a:bodyPr>
          <a:lstStyle/>
          <a:p>
            <a:pPr lvl="0" algn="ctr">
              <a:spcBef>
                <a:spcPts val="0"/>
              </a:spcBef>
              <a:buNone/>
            </a:pPr>
            <a:r>
              <a:rPr lang="en-US" sz="2000" dirty="0"/>
              <a:t>There is value in doing a “ blitz” of business conversations.</a:t>
            </a:r>
          </a:p>
        </p:txBody>
      </p:sp>
      <p:sp>
        <p:nvSpPr>
          <p:cNvPr id="189" name="Shape 189"/>
          <p:cNvSpPr txBox="1"/>
          <p:nvPr/>
        </p:nvSpPr>
        <p:spPr>
          <a:xfrm>
            <a:off x="6909775" y="1724954"/>
            <a:ext cx="2044200" cy="2511021"/>
          </a:xfrm>
          <a:prstGeom prst="rect">
            <a:avLst/>
          </a:prstGeom>
          <a:noFill/>
          <a:ln>
            <a:noFill/>
          </a:ln>
        </p:spPr>
        <p:txBody>
          <a:bodyPr lIns="91425" tIns="91425" rIns="91425" bIns="91425" anchor="t" anchorCtr="0">
            <a:noAutofit/>
          </a:bodyPr>
          <a:lstStyle/>
          <a:p>
            <a:pPr lvl="0" algn="ctr" rtl="0">
              <a:spcBef>
                <a:spcPts val="0"/>
              </a:spcBef>
              <a:buNone/>
            </a:pPr>
            <a:r>
              <a:rPr lang="en-US" sz="1800" dirty="0"/>
              <a:t>In the beginning of any business, it takes more time and effort to establish.</a:t>
            </a:r>
          </a:p>
          <a:p>
            <a:pPr lvl="0" algn="ctr">
              <a:spcBef>
                <a:spcPts val="0"/>
              </a:spcBef>
              <a:buNone/>
            </a:pPr>
            <a:r>
              <a:rPr lang="en-US" sz="1800" dirty="0"/>
              <a:t>Later we receive residual income from the work we have done.</a:t>
            </a:r>
          </a:p>
        </p:txBody>
      </p:sp>
      <p:sp>
        <p:nvSpPr>
          <p:cNvPr id="190" name="Shape 190"/>
          <p:cNvSpPr txBox="1"/>
          <p:nvPr/>
        </p:nvSpPr>
        <p:spPr>
          <a:xfrm>
            <a:off x="332701" y="4534141"/>
            <a:ext cx="8811299" cy="357631"/>
          </a:xfrm>
          <a:prstGeom prst="rect">
            <a:avLst/>
          </a:prstGeom>
          <a:solidFill>
            <a:srgbClr val="FFFFFF"/>
          </a:solidFill>
          <a:ln>
            <a:solidFill>
              <a:schemeClr val="tx1"/>
            </a:solidFill>
          </a:ln>
        </p:spPr>
        <p:txBody>
          <a:bodyPr lIns="91425" tIns="91425" rIns="91425" bIns="91425" anchor="t" anchorCtr="0">
            <a:noAutofit/>
          </a:bodyPr>
          <a:lstStyle/>
          <a:p>
            <a:pPr lvl="0">
              <a:spcBef>
                <a:spcPts val="0"/>
              </a:spcBef>
              <a:buNone/>
            </a:pPr>
            <a:r>
              <a:rPr lang="en-US" sz="1800" b="1" dirty="0"/>
              <a:t>Lesson # 6 -  We want to be Intentional about finding our business partners.</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7" name="Shape 197"/>
          <p:cNvSpPr txBox="1">
            <a:spLocks noGrp="1"/>
          </p:cNvSpPr>
          <p:nvPr>
            <p:ph type="body" idx="1"/>
          </p:nvPr>
        </p:nvSpPr>
        <p:spPr>
          <a:xfrm>
            <a:off x="457200" y="1177158"/>
            <a:ext cx="8229600" cy="2405529"/>
          </a:xfrm>
          <a:prstGeom prst="rect">
            <a:avLst/>
          </a:prstGeom>
        </p:spPr>
        <p:txBody>
          <a:bodyPr lIns="91425" tIns="91425" rIns="91425" bIns="91425" anchor="t" anchorCtr="0">
            <a:noAutofit/>
          </a:bodyPr>
          <a:lstStyle/>
          <a:p>
            <a:pPr marL="0" lvl="0" indent="0" rtl="0">
              <a:spcBef>
                <a:spcPts val="0"/>
              </a:spcBef>
              <a:buNone/>
            </a:pPr>
            <a:r>
              <a:rPr lang="en-US" sz="1800" dirty="0" smtClean="0">
                <a:solidFill>
                  <a:schemeClr val="tx1"/>
                </a:solidFill>
              </a:rPr>
              <a:t>1.Make list</a:t>
            </a:r>
          </a:p>
          <a:p>
            <a:pPr marL="0" lvl="0" indent="0" rtl="0">
              <a:spcBef>
                <a:spcPts val="0"/>
              </a:spcBef>
              <a:buNone/>
            </a:pPr>
            <a:r>
              <a:rPr lang="en-US" sz="1800" dirty="0" smtClean="0">
                <a:solidFill>
                  <a:schemeClr val="tx1"/>
                </a:solidFill>
              </a:rPr>
              <a:t>2.Invite people to learn about Shaklee business </a:t>
            </a:r>
            <a:r>
              <a:rPr lang="en-US" sz="1800" dirty="0" smtClean="0">
                <a:solidFill>
                  <a:schemeClr val="tx1"/>
                </a:solidFill>
              </a:rPr>
              <a:t>benefits</a:t>
            </a:r>
            <a:endParaRPr lang="en-US" sz="1800" dirty="0">
              <a:solidFill>
                <a:schemeClr val="tx1"/>
              </a:solidFill>
            </a:endParaRPr>
          </a:p>
          <a:p>
            <a:pPr marL="457200" lvl="0" indent="-342900" rtl="0">
              <a:spcBef>
                <a:spcPts val="0"/>
              </a:spcBef>
              <a:buSzPct val="100000"/>
            </a:pPr>
            <a:r>
              <a:rPr lang="en-US" sz="1800" dirty="0" err="1">
                <a:solidFill>
                  <a:schemeClr val="tx1"/>
                </a:solidFill>
              </a:rPr>
              <a:t>Shaklee.TV</a:t>
            </a:r>
            <a:r>
              <a:rPr lang="en-US" sz="1800" dirty="0">
                <a:solidFill>
                  <a:schemeClr val="tx1"/>
                </a:solidFill>
              </a:rPr>
              <a:t> videos</a:t>
            </a:r>
          </a:p>
          <a:p>
            <a:pPr marL="457200" lvl="0" indent="-342900" rtl="0">
              <a:spcBef>
                <a:spcPts val="0"/>
              </a:spcBef>
              <a:buSzPct val="100000"/>
            </a:pPr>
            <a:r>
              <a:rPr lang="en-US" sz="1800" dirty="0">
                <a:solidFill>
                  <a:schemeClr val="tx1"/>
                </a:solidFill>
              </a:rPr>
              <a:t>Business presentations online or in-person</a:t>
            </a:r>
          </a:p>
          <a:p>
            <a:pPr marL="457200" lvl="0" indent="-342900" rtl="0">
              <a:spcBef>
                <a:spcPts val="0"/>
              </a:spcBef>
              <a:buSzPct val="100000"/>
            </a:pPr>
            <a:r>
              <a:rPr lang="en-US" sz="1800" dirty="0">
                <a:solidFill>
                  <a:schemeClr val="tx1"/>
                </a:solidFill>
              </a:rPr>
              <a:t>3-way calls </a:t>
            </a:r>
            <a:r>
              <a:rPr lang="en-US" sz="1800" dirty="0" smtClean="0">
                <a:solidFill>
                  <a:schemeClr val="tx1"/>
                </a:solidFill>
              </a:rPr>
              <a:t>with </a:t>
            </a:r>
            <a:r>
              <a:rPr lang="en-US" sz="1800" dirty="0" err="1" smtClean="0">
                <a:solidFill>
                  <a:schemeClr val="tx1"/>
                </a:solidFill>
              </a:rPr>
              <a:t>upline</a:t>
            </a:r>
            <a:r>
              <a:rPr lang="en-US" sz="1800" dirty="0" smtClean="0">
                <a:solidFill>
                  <a:schemeClr val="tx1"/>
                </a:solidFill>
              </a:rPr>
              <a:t> </a:t>
            </a:r>
            <a:r>
              <a:rPr lang="en-US" sz="1800" dirty="0">
                <a:solidFill>
                  <a:schemeClr val="tx1"/>
                </a:solidFill>
              </a:rPr>
              <a:t>, mentor or colleague</a:t>
            </a:r>
          </a:p>
          <a:p>
            <a:pPr marL="457200" lvl="0" indent="-342900">
              <a:spcBef>
                <a:spcPts val="0"/>
              </a:spcBef>
              <a:buSzPct val="100000"/>
            </a:pPr>
            <a:r>
              <a:rPr lang="en-US" sz="1800" dirty="0" err="1">
                <a:solidFill>
                  <a:schemeClr val="tx1"/>
                </a:solidFill>
              </a:rPr>
              <a:t>FaceBook</a:t>
            </a:r>
            <a:r>
              <a:rPr lang="en-US" sz="1800" dirty="0">
                <a:solidFill>
                  <a:schemeClr val="tx1"/>
                </a:solidFill>
              </a:rPr>
              <a:t> events, </a:t>
            </a:r>
            <a:r>
              <a:rPr lang="en-US" sz="1800" dirty="0" smtClean="0">
                <a:solidFill>
                  <a:schemeClr val="tx1"/>
                </a:solidFill>
              </a:rPr>
              <a:t>etc....</a:t>
            </a:r>
            <a:endParaRPr lang="en-US" sz="1800" dirty="0">
              <a:solidFill>
                <a:schemeClr val="tx1"/>
              </a:solidFill>
            </a:endParaRPr>
          </a:p>
          <a:p>
            <a:pPr marL="0" lvl="0" indent="0">
              <a:spcBef>
                <a:spcPts val="0"/>
              </a:spcBef>
              <a:buSzPct val="100000"/>
              <a:buNone/>
            </a:pPr>
            <a:r>
              <a:rPr lang="en-US" sz="1800" dirty="0" smtClean="0">
                <a:solidFill>
                  <a:schemeClr val="tx1"/>
                </a:solidFill>
              </a:rPr>
              <a:t>3. Follow up as you guide people from interested to committed      </a:t>
            </a:r>
            <a:r>
              <a:rPr lang="en-US" sz="1800" dirty="0" smtClean="0">
                <a:solidFill>
                  <a:schemeClr val="tx1"/>
                </a:solidFill>
              </a:rPr>
              <a:t>      </a:t>
            </a:r>
            <a:r>
              <a:rPr lang="en-US" sz="1800" dirty="0" err="1" smtClean="0">
                <a:solidFill>
                  <a:schemeClr val="tx1"/>
                </a:solidFill>
              </a:rPr>
              <a:t>becky</a:t>
            </a:r>
            <a:endParaRPr lang="en-US" sz="1800" dirty="0" smtClean="0">
              <a:solidFill>
                <a:schemeClr val="tx1"/>
              </a:solidFill>
            </a:endParaRPr>
          </a:p>
        </p:txBody>
      </p:sp>
      <p:sp>
        <p:nvSpPr>
          <p:cNvPr id="196" name="Shape 196"/>
          <p:cNvSpPr txBox="1">
            <a:spLocks noGrp="1"/>
          </p:cNvSpPr>
          <p:nvPr>
            <p:ph type="title"/>
          </p:nvPr>
        </p:nvSpPr>
        <p:spPr>
          <a:xfrm>
            <a:off x="589691" y="383779"/>
            <a:ext cx="6577330" cy="629048"/>
          </a:xfrm>
          <a:prstGeom prst="rect">
            <a:avLst/>
          </a:prstGeom>
          <a:ln>
            <a:solidFill>
              <a:schemeClr val="accent5">
                <a:lumMod val="75000"/>
              </a:schemeClr>
            </a:solidFill>
          </a:ln>
        </p:spPr>
        <p:txBody>
          <a:bodyPr lIns="91425" tIns="91425" rIns="91425" bIns="91425" anchor="ctr" anchorCtr="0">
            <a:noAutofit/>
          </a:bodyPr>
          <a:lstStyle/>
          <a:p>
            <a:pPr lvl="0">
              <a:spcBef>
                <a:spcPts val="0"/>
              </a:spcBef>
              <a:buNone/>
            </a:pPr>
            <a:r>
              <a:rPr lang="en-US" sz="2400" dirty="0" smtClean="0"/>
              <a:t> </a:t>
            </a:r>
            <a:r>
              <a:rPr lang="en-US" sz="2400" b="1" dirty="0" smtClean="0"/>
              <a:t>The Process of Developing Business </a:t>
            </a:r>
            <a:r>
              <a:rPr lang="en-US" sz="2400" b="1" dirty="0"/>
              <a:t>Partners</a:t>
            </a:r>
          </a:p>
        </p:txBody>
      </p:sp>
      <p:sp>
        <p:nvSpPr>
          <p:cNvPr id="198" name="Shape 198"/>
          <p:cNvSpPr txBox="1"/>
          <p:nvPr/>
        </p:nvSpPr>
        <p:spPr>
          <a:xfrm>
            <a:off x="589691" y="3805332"/>
            <a:ext cx="7326772" cy="771600"/>
          </a:xfrm>
          <a:prstGeom prst="rect">
            <a:avLst/>
          </a:prstGeom>
          <a:noFill/>
          <a:ln>
            <a:solidFill>
              <a:schemeClr val="accent5">
                <a:lumMod val="75000"/>
              </a:schemeClr>
            </a:solidFill>
          </a:ln>
        </p:spPr>
        <p:txBody>
          <a:bodyPr lIns="91425" tIns="91425" rIns="91425" bIns="91425" anchor="t" anchorCtr="0">
            <a:noAutofit/>
          </a:bodyPr>
          <a:lstStyle/>
          <a:p>
            <a:pPr lvl="0">
              <a:spcBef>
                <a:spcPts val="0"/>
              </a:spcBef>
              <a:buNone/>
            </a:pPr>
            <a:r>
              <a:rPr lang="en-US" sz="2000" dirty="0" smtClean="0"/>
              <a:t>Resources-</a:t>
            </a:r>
            <a:r>
              <a:rPr lang="en-US" sz="2000" dirty="0" smtClean="0"/>
              <a:t>--Go </a:t>
            </a:r>
            <a:r>
              <a:rPr lang="en-US" sz="2000" dirty="0"/>
              <a:t>to Addendum at end of this power point for word track examples  and last week’s session on Inviting.</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Shape 103"/>
          <p:cNvSpPr/>
          <p:nvPr/>
        </p:nvSpPr>
        <p:spPr>
          <a:xfrm>
            <a:off x="220133" y="440435"/>
            <a:ext cx="4572000" cy="397031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Sending some</a:t>
            </a:r>
          </a:p>
          <a:p>
            <a:pPr marL="0" marR="0" lvl="0" indent="0" algn="l" rtl="0">
              <a:spcBef>
                <a:spcPts val="0"/>
              </a:spcBef>
              <a:buSzPct val="25000"/>
              <a:buNone/>
            </a:pPr>
            <a:r>
              <a:rPr lang="en-US" sz="1800" dirty="0">
                <a:solidFill>
                  <a:schemeClr val="dk1"/>
                </a:solidFill>
                <a:latin typeface="Calibri"/>
                <a:ea typeface="Calibri"/>
                <a:cs typeface="Calibri"/>
                <a:sym typeface="Calibri"/>
              </a:rPr>
              <a:t>❤💕LOVE💕❤</a:t>
            </a:r>
          </a:p>
          <a:p>
            <a:pPr marL="0" marR="0" lvl="0" indent="0" algn="l" rtl="0">
              <a:spcBef>
                <a:spcPts val="0"/>
              </a:spcBef>
              <a:buSzPct val="25000"/>
              <a:buNone/>
            </a:pPr>
            <a:r>
              <a:rPr lang="en-US" sz="1800" dirty="0">
                <a:solidFill>
                  <a:schemeClr val="dk1"/>
                </a:solidFill>
                <a:latin typeface="Calibri"/>
                <a:ea typeface="Calibri"/>
                <a:cs typeface="Calibri"/>
                <a:sym typeface="Calibri"/>
              </a:rPr>
              <a:t>to some special customers today! I appreciate you so much! Your support means so much to my family!</a:t>
            </a:r>
          </a:p>
          <a:p>
            <a:pPr marL="0" marR="0" lvl="0" indent="0" algn="l" rtl="0">
              <a:spcBef>
                <a:spcPts val="0"/>
              </a:spcBef>
              <a:buSzPct val="25000"/>
              <a:buNone/>
            </a:pPr>
            <a:r>
              <a:rPr lang="en-US" sz="1800" dirty="0">
                <a:solidFill>
                  <a:schemeClr val="dk1"/>
                </a:solidFill>
                <a:latin typeface="Calibri"/>
                <a:ea typeface="Calibri"/>
                <a:cs typeface="Calibri"/>
                <a:sym typeface="Calibri"/>
              </a:rPr>
              <a:t>👦</a:t>
            </a:r>
          </a:p>
          <a:p>
            <a:pPr marL="0" marR="0" lvl="0" indent="0" algn="l" rtl="0">
              <a:spcBef>
                <a:spcPts val="0"/>
              </a:spcBef>
              <a:buSzPct val="25000"/>
              <a:buNone/>
            </a:pPr>
            <a:r>
              <a:rPr lang="en-US" sz="1800" dirty="0">
                <a:solidFill>
                  <a:schemeClr val="dk1"/>
                </a:solidFill>
                <a:latin typeface="Calibri"/>
                <a:ea typeface="Calibri"/>
                <a:cs typeface="Calibri"/>
                <a:sym typeface="Calibri"/>
              </a:rPr>
              <a:t>Thank you for allowing me to help your family become healthier! I know you are getting the safest and most pure and proven products out there!🌿</a:t>
            </a:r>
          </a:p>
          <a:p>
            <a:pPr marL="0" marR="0" lvl="0" indent="0" algn="l" rtl="0">
              <a:spcBef>
                <a:spcPts val="0"/>
              </a:spcBef>
              <a:buNone/>
            </a:pPr>
            <a:endParaRPr sz="1800" dirty="0">
              <a:solidFill>
                <a:schemeClr val="dk1"/>
              </a:solidFill>
              <a:latin typeface="Calibri"/>
              <a:ea typeface="Calibri"/>
              <a:cs typeface="Calibri"/>
              <a:sym typeface="Calibri"/>
            </a:endParaRPr>
          </a:p>
          <a:p>
            <a:pPr marL="0" marR="0" lvl="0" indent="0" algn="l" rtl="0">
              <a:spcBef>
                <a:spcPts val="0"/>
              </a:spcBef>
              <a:buSzPct val="25000"/>
              <a:buNone/>
            </a:pPr>
            <a:r>
              <a:rPr lang="en-US" sz="1800" dirty="0">
                <a:solidFill>
                  <a:schemeClr val="dk1"/>
                </a:solidFill>
                <a:latin typeface="Calibri"/>
                <a:ea typeface="Calibri"/>
                <a:cs typeface="Calibri"/>
                <a:sym typeface="Calibri"/>
              </a:rPr>
              <a:t>Stay tuned for a special Valentine Special!!</a:t>
            </a:r>
          </a:p>
          <a:p>
            <a:pPr marL="0" marR="0" lvl="0" indent="0" algn="l" rtl="0">
              <a:spcBef>
                <a:spcPts val="0"/>
              </a:spcBef>
              <a:buSzPct val="25000"/>
              <a:buNone/>
            </a:pPr>
            <a:r>
              <a:rPr lang="en-US" sz="1800" dirty="0">
                <a:solidFill>
                  <a:schemeClr val="dk1"/>
                </a:solidFill>
                <a:latin typeface="Calibri"/>
                <a:ea typeface="Calibri"/>
                <a:cs typeface="Calibri"/>
                <a:sym typeface="Calibri"/>
              </a:rPr>
              <a:t>❤😘</a:t>
            </a:r>
          </a:p>
          <a:p>
            <a:pPr marL="0" marR="0" lvl="0" indent="0" algn="l" rtl="0">
              <a:spcBef>
                <a:spcPts val="0"/>
              </a:spcBef>
              <a:buSzPct val="25000"/>
              <a:buNone/>
            </a:pPr>
            <a:r>
              <a:rPr lang="en-US" sz="1800" dirty="0">
                <a:solidFill>
                  <a:schemeClr val="dk1"/>
                </a:solidFill>
                <a:latin typeface="Calibri"/>
                <a:ea typeface="Calibri"/>
                <a:cs typeface="Calibri"/>
                <a:sym typeface="Calibri"/>
              </a:rPr>
              <a:t>‪#‎</a:t>
            </a:r>
            <a:r>
              <a:rPr lang="en-US" sz="1800" dirty="0" err="1">
                <a:solidFill>
                  <a:schemeClr val="dk1"/>
                </a:solidFill>
                <a:latin typeface="Calibri"/>
                <a:ea typeface="Calibri"/>
                <a:cs typeface="Calibri"/>
                <a:sym typeface="Calibri"/>
              </a:rPr>
              <a:t>mompreneur</a:t>
            </a:r>
            <a:r>
              <a:rPr lang="en-US" sz="1800" dirty="0">
                <a:solidFill>
                  <a:schemeClr val="dk1"/>
                </a:solidFill>
                <a:latin typeface="Calibri"/>
                <a:ea typeface="Calibri"/>
                <a:cs typeface="Calibri"/>
                <a:sym typeface="Calibri"/>
              </a:rPr>
              <a:t>‬</a:t>
            </a:r>
          </a:p>
        </p:txBody>
      </p:sp>
      <p:pic>
        <p:nvPicPr>
          <p:cNvPr id="104" name="Shape 104"/>
          <p:cNvPicPr preferRelativeResize="0"/>
          <p:nvPr/>
        </p:nvPicPr>
        <p:blipFill rotWithShape="1">
          <a:blip r:embed="rId3">
            <a:alphaModFix/>
          </a:blip>
          <a:srcRect/>
          <a:stretch/>
        </p:blipFill>
        <p:spPr>
          <a:xfrm>
            <a:off x="4792132" y="415583"/>
            <a:ext cx="4054816" cy="4274950"/>
          </a:xfrm>
          <a:prstGeom prst="rect">
            <a:avLst/>
          </a:prstGeom>
          <a:noFill/>
          <a:ln>
            <a:noFill/>
          </a:ln>
        </p:spPr>
      </p:pic>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body" idx="1"/>
          </p:nvPr>
        </p:nvSpPr>
        <p:spPr>
          <a:xfrm>
            <a:off x="457201" y="925203"/>
            <a:ext cx="8229600" cy="2876548"/>
          </a:xfrm>
          <a:prstGeom prst="rect">
            <a:avLst/>
          </a:prstGeom>
        </p:spPr>
        <p:txBody>
          <a:bodyPr lIns="91425" tIns="91425" rIns="91425" bIns="91425" anchor="t" anchorCtr="0">
            <a:noAutofit/>
          </a:bodyPr>
          <a:lstStyle/>
          <a:p>
            <a:pPr lvl="0" rtl="0">
              <a:spcBef>
                <a:spcPts val="0"/>
              </a:spcBef>
              <a:buNone/>
            </a:pPr>
            <a:r>
              <a:rPr lang="en-US" dirty="0" smtClean="0">
                <a:solidFill>
                  <a:schemeClr val="tx1"/>
                </a:solidFill>
              </a:rPr>
              <a:t>Understand </a:t>
            </a:r>
            <a:r>
              <a:rPr lang="en-US" dirty="0">
                <a:solidFill>
                  <a:schemeClr val="tx1"/>
                </a:solidFill>
              </a:rPr>
              <a:t>“ interested “ is not “ committed </a:t>
            </a:r>
            <a:r>
              <a:rPr lang="en-US" dirty="0" smtClean="0">
                <a:solidFill>
                  <a:schemeClr val="tx1"/>
                </a:solidFill>
              </a:rPr>
              <a:t>“</a:t>
            </a:r>
            <a:endParaRPr lang="en-US" dirty="0">
              <a:solidFill>
                <a:schemeClr val="tx1"/>
              </a:solidFill>
            </a:endParaRPr>
          </a:p>
          <a:p>
            <a:pPr lvl="0" rtl="0">
              <a:spcBef>
                <a:spcPts val="0"/>
              </a:spcBef>
              <a:buNone/>
            </a:pPr>
            <a:r>
              <a:rPr lang="en-US" dirty="0">
                <a:solidFill>
                  <a:schemeClr val="tx1"/>
                </a:solidFill>
              </a:rPr>
              <a:t>Consider them in the Evaluation Period .. </a:t>
            </a:r>
            <a:endParaRPr lang="en-US" dirty="0" smtClean="0">
              <a:solidFill>
                <a:schemeClr val="tx1"/>
              </a:solidFill>
            </a:endParaRPr>
          </a:p>
          <a:p>
            <a:pPr lvl="0" rtl="0">
              <a:spcBef>
                <a:spcPts val="0"/>
              </a:spcBef>
              <a:buNone/>
            </a:pPr>
            <a:endParaRPr lang="en-US" dirty="0">
              <a:solidFill>
                <a:schemeClr val="tx1"/>
              </a:solidFill>
            </a:endParaRPr>
          </a:p>
          <a:p>
            <a:pPr>
              <a:spcBef>
                <a:spcPts val="0"/>
              </a:spcBef>
            </a:pPr>
            <a:r>
              <a:rPr lang="en-US" dirty="0">
                <a:solidFill>
                  <a:schemeClr val="tx1"/>
                </a:solidFill>
              </a:rPr>
              <a:t>It is our job to continue to introduce them to various aspects of Shaklee.. the products, the people, the science, the stories until they have moved from …interested .. to </a:t>
            </a:r>
            <a:r>
              <a:rPr lang="en-US" dirty="0" smtClean="0">
                <a:solidFill>
                  <a:schemeClr val="tx1"/>
                </a:solidFill>
              </a:rPr>
              <a:t>committed(see graphic) </a:t>
            </a:r>
            <a:endParaRPr lang="en-US" dirty="0" smtClean="0">
              <a:solidFill>
                <a:schemeClr val="tx1"/>
              </a:solidFill>
            </a:endParaRPr>
          </a:p>
          <a:p>
            <a:pPr>
              <a:spcBef>
                <a:spcPts val="0"/>
              </a:spcBef>
            </a:pPr>
            <a:r>
              <a:rPr lang="en-US" dirty="0" smtClean="0">
                <a:solidFill>
                  <a:schemeClr val="tx1"/>
                </a:solidFill>
              </a:rPr>
              <a:t>Stay in active communication during the evaluation period … not only </a:t>
            </a:r>
            <a:r>
              <a:rPr lang="en-US" dirty="0" err="1" smtClean="0">
                <a:solidFill>
                  <a:schemeClr val="tx1"/>
                </a:solidFill>
              </a:rPr>
              <a:t>fo</a:t>
            </a:r>
            <a:r>
              <a:rPr lang="en-US" dirty="0" smtClean="0">
                <a:solidFill>
                  <a:schemeClr val="tx1"/>
                </a:solidFill>
              </a:rPr>
              <a:t> r exposing them to different aspects of Shaklee .. But to get to know them better and build a relationship.   </a:t>
            </a:r>
            <a:r>
              <a:rPr lang="en-US" dirty="0" smtClean="0">
                <a:solidFill>
                  <a:schemeClr val="tx1"/>
                </a:solidFill>
              </a:rPr>
              <a:t>                                                     </a:t>
            </a:r>
            <a:r>
              <a:rPr lang="en-US" dirty="0" err="1" smtClean="0">
                <a:solidFill>
                  <a:schemeClr val="tx1"/>
                </a:solidFill>
              </a:rPr>
              <a:t>lisa</a:t>
            </a:r>
            <a:endParaRPr lang="en-US" sz="1800" dirty="0" smtClean="0">
              <a:solidFill>
                <a:schemeClr val="tx1"/>
              </a:solidFill>
            </a:endParaRPr>
          </a:p>
          <a:p>
            <a:pPr lvl="0" rtl="0">
              <a:spcBef>
                <a:spcPts val="0"/>
              </a:spcBef>
              <a:buNone/>
            </a:pPr>
            <a:endParaRPr lang="en-US" sz="1800" dirty="0"/>
          </a:p>
          <a:p>
            <a:pPr lvl="0" rtl="0">
              <a:spcBef>
                <a:spcPts val="0"/>
              </a:spcBef>
              <a:buNone/>
            </a:pPr>
            <a:endParaRPr lang="en-US" sz="1800" dirty="0" smtClean="0"/>
          </a:p>
          <a:p>
            <a:pPr lvl="0" rtl="0">
              <a:spcBef>
                <a:spcPts val="0"/>
              </a:spcBef>
              <a:buNone/>
            </a:pPr>
            <a:endParaRPr lang="en-US" sz="1800" dirty="0"/>
          </a:p>
          <a:p>
            <a:pPr lvl="0" rtl="0">
              <a:spcBef>
                <a:spcPts val="0"/>
              </a:spcBef>
              <a:buNone/>
            </a:pPr>
            <a:endParaRPr lang="en-US" sz="1800" dirty="0" smtClean="0"/>
          </a:p>
          <a:p>
            <a:pPr lvl="0" rtl="0">
              <a:spcBef>
                <a:spcPts val="0"/>
              </a:spcBef>
              <a:buNone/>
            </a:pPr>
            <a:r>
              <a:rPr lang="en-US" sz="1800" dirty="0" smtClean="0">
                <a:solidFill>
                  <a:schemeClr val="tx1"/>
                </a:solidFill>
              </a:rPr>
              <a:t>See 100 Days to Amazing #5 From interested to Committed</a:t>
            </a:r>
            <a:endParaRPr lang="en-US" dirty="0" smtClean="0">
              <a:solidFill>
                <a:schemeClr val="tx1"/>
              </a:solidFill>
            </a:endParaRPr>
          </a:p>
          <a:p>
            <a:pPr lvl="0" rtl="0">
              <a:spcBef>
                <a:spcPts val="0"/>
              </a:spcBef>
              <a:buNone/>
            </a:pPr>
            <a:endParaRPr dirty="0"/>
          </a:p>
        </p:txBody>
      </p:sp>
      <p:sp>
        <p:nvSpPr>
          <p:cNvPr id="219" name="Shape 219"/>
          <p:cNvSpPr txBox="1">
            <a:spLocks noGrp="1"/>
          </p:cNvSpPr>
          <p:nvPr>
            <p:ph type="title"/>
          </p:nvPr>
        </p:nvSpPr>
        <p:spPr>
          <a:xfrm>
            <a:off x="457200" y="318729"/>
            <a:ext cx="8229600" cy="606474"/>
          </a:xfrm>
          <a:prstGeom prst="rect">
            <a:avLst/>
          </a:prstGeom>
          <a:ln>
            <a:solidFill>
              <a:schemeClr val="tx1"/>
            </a:solidFill>
          </a:ln>
        </p:spPr>
        <p:txBody>
          <a:bodyPr lIns="91425" tIns="91425" rIns="91425" bIns="91425" anchor="ctr" anchorCtr="0">
            <a:noAutofit/>
          </a:bodyPr>
          <a:lstStyle/>
          <a:p>
            <a:pPr lvl="0">
              <a:spcBef>
                <a:spcPts val="0"/>
              </a:spcBef>
              <a:buNone/>
            </a:pPr>
            <a:r>
              <a:rPr lang="en-US" sz="2400" b="1" dirty="0"/>
              <a:t>When Prospective Business Partner Is “ Interested or Curious” </a:t>
            </a:r>
          </a:p>
        </p:txBody>
      </p:sp>
      <p:sp>
        <p:nvSpPr>
          <p:cNvPr id="2" name="Rectangle 1"/>
          <p:cNvSpPr/>
          <p:nvPr/>
        </p:nvSpPr>
        <p:spPr>
          <a:xfrm>
            <a:off x="457201" y="4035971"/>
            <a:ext cx="7866992" cy="707886"/>
          </a:xfrm>
          <a:prstGeom prst="rect">
            <a:avLst/>
          </a:prstGeom>
          <a:solidFill>
            <a:schemeClr val="bg1"/>
          </a:solidFill>
          <a:ln>
            <a:solidFill>
              <a:schemeClr val="accent5">
                <a:lumMod val="75000"/>
              </a:schemeClr>
            </a:solidFill>
          </a:ln>
        </p:spPr>
        <p:txBody>
          <a:bodyPr wrap="square">
            <a:spAutoFit/>
          </a:bodyPr>
          <a:lstStyle/>
          <a:p>
            <a:r>
              <a:rPr lang="en-US" sz="2000" dirty="0"/>
              <a:t>1____2____3_____4_____5_____6_____7____8_____9_____10 Interested 						Committed </a:t>
            </a: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4" name="Shape 204"/>
          <p:cNvSpPr txBox="1">
            <a:spLocks noGrp="1"/>
          </p:cNvSpPr>
          <p:nvPr>
            <p:ph type="body" idx="1"/>
          </p:nvPr>
        </p:nvSpPr>
        <p:spPr>
          <a:xfrm>
            <a:off x="457200" y="2522483"/>
            <a:ext cx="8229600" cy="2208198"/>
          </a:xfrm>
          <a:prstGeom prst="rect">
            <a:avLst/>
          </a:prstGeom>
          <a:solidFill>
            <a:schemeClr val="lt1"/>
          </a:solid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100000"/>
              <a:buFont typeface="Arial"/>
              <a:buChar char="•"/>
            </a:pPr>
            <a:r>
              <a:rPr lang="en-US" sz="2400" b="0" i="0" u="none" strike="noStrike" cap="none" dirty="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Get clear about how you feel about the importance of what </a:t>
            </a:r>
            <a:r>
              <a:rPr lang="en-US" sz="1800" dirty="0">
                <a:solidFill>
                  <a:schemeClr val="dk1"/>
                </a:solidFill>
              </a:rPr>
              <a:t>we</a:t>
            </a:r>
            <a:r>
              <a:rPr lang="en-US" sz="1800" b="0" i="0" u="none" strike="noStrike" cap="none" dirty="0">
                <a:solidFill>
                  <a:schemeClr val="dk1"/>
                </a:solidFill>
                <a:latin typeface="Calibri"/>
                <a:ea typeface="Calibri"/>
                <a:cs typeface="Calibri"/>
                <a:sym typeface="Calibri"/>
              </a:rPr>
              <a:t> </a:t>
            </a:r>
            <a:r>
              <a:rPr lang="en-US" sz="1800" b="0" i="0" u="none" strike="noStrike" cap="none" dirty="0" smtClean="0">
                <a:solidFill>
                  <a:schemeClr val="dk1"/>
                </a:solidFill>
                <a:latin typeface="Calibri"/>
                <a:ea typeface="Calibri"/>
                <a:cs typeface="Calibri"/>
                <a:sym typeface="Calibri"/>
              </a:rPr>
              <a:t>do</a:t>
            </a:r>
            <a:endParaRPr lang="en-US" sz="1800" b="0" i="0" u="none" strike="noStrike" cap="none" dirty="0">
              <a:solidFill>
                <a:schemeClr val="dk1"/>
              </a:solidFill>
              <a:latin typeface="Calibri"/>
              <a:ea typeface="Calibri"/>
              <a:cs typeface="Calibri"/>
              <a:sym typeface="Calibri"/>
            </a:endParaRPr>
          </a:p>
          <a:p>
            <a:pPr marL="0" marR="0" lvl="0" indent="38100" algn="l" rtl="0">
              <a:lnSpc>
                <a:spcPct val="90000"/>
              </a:lnSpc>
              <a:spcBef>
                <a:spcPts val="48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 Believe </a:t>
            </a:r>
            <a:r>
              <a:rPr lang="en-US" sz="1800" dirty="0">
                <a:solidFill>
                  <a:schemeClr val="dk1"/>
                </a:solidFill>
              </a:rPr>
              <a:t>we</a:t>
            </a:r>
            <a:r>
              <a:rPr lang="en-US" sz="1800" b="0" i="0" u="none" strike="noStrike" cap="none" dirty="0">
                <a:solidFill>
                  <a:schemeClr val="dk1"/>
                </a:solidFill>
                <a:latin typeface="Calibri"/>
                <a:ea typeface="Calibri"/>
                <a:cs typeface="Calibri"/>
                <a:sym typeface="Calibri"/>
              </a:rPr>
              <a:t> have something very special</a:t>
            </a:r>
            <a:r>
              <a:rPr lang="en-US" sz="1800" b="0" i="0" u="none" strike="noStrike" cap="none" dirty="0" smtClean="0">
                <a:solidFill>
                  <a:schemeClr val="dk1"/>
                </a:solidFill>
                <a:latin typeface="Calibri"/>
                <a:ea typeface="Calibri"/>
                <a:cs typeface="Calibri"/>
                <a:sym typeface="Calibri"/>
              </a:rPr>
              <a:t>...</a:t>
            </a:r>
            <a:r>
              <a:rPr lang="en-US" sz="1800" dirty="0">
                <a:solidFill>
                  <a:schemeClr val="dk1"/>
                </a:solidFill>
              </a:rPr>
              <a:t>t</a:t>
            </a:r>
            <a:r>
              <a:rPr lang="en-US" sz="1800" b="0" i="0" u="none" strike="noStrike" cap="none" dirty="0" smtClean="0">
                <a:solidFill>
                  <a:schemeClr val="dk1"/>
                </a:solidFill>
                <a:latin typeface="Calibri"/>
                <a:ea typeface="Calibri"/>
                <a:cs typeface="Calibri"/>
                <a:sym typeface="Calibri"/>
              </a:rPr>
              <a:t>hat </a:t>
            </a:r>
            <a:r>
              <a:rPr lang="en-US" sz="1800" b="0" i="0" u="none" strike="noStrike" cap="none" dirty="0">
                <a:solidFill>
                  <a:schemeClr val="dk1"/>
                </a:solidFill>
                <a:latin typeface="Calibri"/>
                <a:ea typeface="Calibri"/>
                <a:cs typeface="Calibri"/>
                <a:sym typeface="Calibri"/>
              </a:rPr>
              <a:t>is good for </a:t>
            </a:r>
            <a:r>
              <a:rPr lang="en-US" sz="1800" b="0" i="0" u="none" strike="noStrike" cap="none" dirty="0" smtClean="0">
                <a:solidFill>
                  <a:schemeClr val="dk1"/>
                </a:solidFill>
                <a:latin typeface="Calibri"/>
                <a:ea typeface="Calibri"/>
                <a:cs typeface="Calibri"/>
                <a:sym typeface="Calibri"/>
              </a:rPr>
              <a:t>people...not </a:t>
            </a:r>
            <a:r>
              <a:rPr lang="en-US" sz="1800" b="0" i="0" u="none" strike="noStrike" cap="none" dirty="0">
                <a:solidFill>
                  <a:schemeClr val="dk1"/>
                </a:solidFill>
                <a:latin typeface="Calibri"/>
                <a:ea typeface="Calibri"/>
                <a:cs typeface="Calibri"/>
                <a:sym typeface="Calibri"/>
              </a:rPr>
              <a:t>just </a:t>
            </a:r>
            <a:r>
              <a:rPr lang="en-US" sz="1800" dirty="0" smtClean="0">
                <a:solidFill>
                  <a:schemeClr val="dk1"/>
                </a:solidFill>
              </a:rPr>
              <a:t>us</a:t>
            </a:r>
            <a:endParaRPr lang="en-US" sz="1800" b="0" i="0" u="none" strike="noStrike" cap="none" dirty="0">
              <a:solidFill>
                <a:schemeClr val="dk1"/>
              </a:solidFill>
              <a:latin typeface="Calibri"/>
              <a:ea typeface="Calibri"/>
              <a:cs typeface="Calibri"/>
              <a:sym typeface="Calibri"/>
            </a:endParaRPr>
          </a:p>
          <a:p>
            <a:pPr marL="0" marR="0" lvl="0" indent="38100" algn="l" rtl="0">
              <a:lnSpc>
                <a:spcPct val="90000"/>
              </a:lnSpc>
              <a:spcBef>
                <a:spcPts val="48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Once </a:t>
            </a:r>
            <a:r>
              <a:rPr lang="en-US" sz="1800" dirty="0">
                <a:solidFill>
                  <a:schemeClr val="dk1"/>
                </a:solidFill>
              </a:rPr>
              <a:t>we</a:t>
            </a:r>
            <a:r>
              <a:rPr lang="en-US" sz="1800" b="0" i="0" u="none" strike="noStrike" cap="none" dirty="0">
                <a:solidFill>
                  <a:schemeClr val="dk1"/>
                </a:solidFill>
                <a:latin typeface="Calibri"/>
                <a:ea typeface="Calibri"/>
                <a:cs typeface="Calibri"/>
                <a:sym typeface="Calibri"/>
              </a:rPr>
              <a:t> learn how to invite people to the table and have a conversation about </a:t>
            </a:r>
          </a:p>
          <a:p>
            <a:pPr marL="457200" marR="0" lvl="0" indent="457200" algn="l" rtl="0">
              <a:lnSpc>
                <a:spcPct val="90000"/>
              </a:lnSpc>
              <a:spcBef>
                <a:spcPts val="480"/>
              </a:spcBef>
              <a:spcAft>
                <a:spcPts val="0"/>
              </a:spcAft>
              <a:buNone/>
            </a:pPr>
            <a:r>
              <a:rPr lang="en-US" sz="1800" b="0" i="0" u="none" strike="noStrike" cap="none" dirty="0">
                <a:solidFill>
                  <a:schemeClr val="dk1"/>
                </a:solidFill>
                <a:latin typeface="Calibri"/>
                <a:ea typeface="Calibri"/>
                <a:cs typeface="Calibri"/>
                <a:sym typeface="Calibri"/>
              </a:rPr>
              <a:t>the business </a:t>
            </a:r>
            <a:r>
              <a:rPr lang="en-US" sz="1800" b="0" i="0" u="none" strike="noStrike" cap="none" dirty="0" smtClean="0">
                <a:solidFill>
                  <a:schemeClr val="dk1"/>
                </a:solidFill>
                <a:latin typeface="Calibri"/>
                <a:ea typeface="Calibri"/>
                <a:cs typeface="Calibri"/>
                <a:sym typeface="Calibri"/>
              </a:rPr>
              <a:t>opportunity</a:t>
            </a:r>
            <a:endParaRPr lang="en-US" sz="1800" b="0" i="0" u="none" strike="noStrike" cap="none" dirty="0">
              <a:solidFill>
                <a:schemeClr val="dk1"/>
              </a:solidFill>
              <a:latin typeface="Calibri"/>
              <a:ea typeface="Calibri"/>
              <a:cs typeface="Calibri"/>
              <a:sym typeface="Calibri"/>
            </a:endParaRPr>
          </a:p>
          <a:p>
            <a:pPr marL="0" marR="0" lvl="0" indent="0" algn="l" rtl="0">
              <a:lnSpc>
                <a:spcPct val="90000"/>
              </a:lnSpc>
              <a:spcBef>
                <a:spcPts val="640"/>
              </a:spcBef>
              <a:buClr>
                <a:schemeClr val="dk1"/>
              </a:buClr>
              <a:buSzPct val="25000"/>
              <a:buFont typeface="Arial"/>
              <a:buNone/>
            </a:pPr>
            <a:r>
              <a:rPr lang="en-US" sz="3200" b="1" i="0" u="none" strike="noStrike" cap="none" dirty="0">
                <a:solidFill>
                  <a:schemeClr val="dk1"/>
                </a:solidFill>
                <a:latin typeface="Calibri"/>
                <a:ea typeface="Calibri"/>
                <a:cs typeface="Calibri"/>
                <a:sym typeface="Calibri"/>
              </a:rPr>
              <a:t>         </a:t>
            </a:r>
            <a:r>
              <a:rPr lang="en-US" sz="3000" b="1" i="0" u="none" strike="noStrike" cap="none" dirty="0">
                <a:solidFill>
                  <a:schemeClr val="dk1"/>
                </a:solidFill>
                <a:latin typeface="Calibri"/>
                <a:ea typeface="Calibri"/>
                <a:cs typeface="Calibri"/>
                <a:sym typeface="Calibri"/>
              </a:rPr>
              <a:t>Remain unattached to the results      </a:t>
            </a:r>
            <a:r>
              <a:rPr lang="en-US" sz="1400" b="1" i="0" u="none" strike="noStrike" cap="none" dirty="0">
                <a:solidFill>
                  <a:schemeClr val="dk1"/>
                </a:solidFill>
                <a:latin typeface="Calibri"/>
                <a:ea typeface="Calibri"/>
                <a:cs typeface="Calibri"/>
                <a:sym typeface="Calibri"/>
              </a:rPr>
              <a:t> </a:t>
            </a:r>
            <a:r>
              <a:rPr lang="en-US" sz="1400" b="1" i="0" u="none" strike="noStrike" cap="none" dirty="0" err="1">
                <a:solidFill>
                  <a:schemeClr val="dk1"/>
                </a:solidFill>
                <a:latin typeface="Calibri"/>
                <a:ea typeface="Calibri"/>
                <a:cs typeface="Calibri"/>
                <a:sym typeface="Calibri"/>
              </a:rPr>
              <a:t>becky</a:t>
            </a:r>
            <a:endParaRPr lang="en-US" sz="1400" b="1" i="0" u="none" strike="noStrike" cap="none" dirty="0">
              <a:solidFill>
                <a:schemeClr val="dk1"/>
              </a:solidFill>
              <a:latin typeface="Calibri"/>
              <a:ea typeface="Calibri"/>
              <a:cs typeface="Calibri"/>
              <a:sym typeface="Calibri"/>
            </a:endParaRPr>
          </a:p>
        </p:txBody>
      </p:sp>
      <p:sp>
        <p:nvSpPr>
          <p:cNvPr id="203" name="Shape 203"/>
          <p:cNvSpPr txBox="1">
            <a:spLocks noGrp="1"/>
          </p:cNvSpPr>
          <p:nvPr>
            <p:ph type="title"/>
          </p:nvPr>
        </p:nvSpPr>
        <p:spPr>
          <a:xfrm>
            <a:off x="457200" y="347687"/>
            <a:ext cx="7783362" cy="1648922"/>
          </a:xfrm>
          <a:prstGeom prst="rect">
            <a:avLst/>
          </a:prstGeom>
          <a:solidFill>
            <a:schemeClr val="lt1"/>
          </a:solidFill>
          <a:ln w="9525" cap="flat" cmpd="sng">
            <a:solidFill>
              <a:schemeClr val="tx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1" dirty="0"/>
              <a:t>Before We Start Approaching Potential Business Partners .. </a:t>
            </a:r>
            <a:r>
              <a:rPr lang="en-US" sz="2400" b="1" i="0" u="none" strike="noStrike" cap="none" dirty="0">
                <a:solidFill>
                  <a:schemeClr val="dk1"/>
                </a:solidFill>
                <a:sym typeface="Calibri"/>
              </a:rPr>
              <a:t>Let’s  Examine Our Mind Set</a:t>
            </a:r>
            <a:br>
              <a:rPr lang="en-US" sz="2400" b="1" i="0" u="none" strike="noStrike" cap="none" dirty="0">
                <a:solidFill>
                  <a:schemeClr val="dk1"/>
                </a:solidFill>
                <a:sym typeface="Calibri"/>
              </a:rPr>
            </a:br>
            <a:r>
              <a:rPr lang="en-US" sz="2400" b="1" dirty="0"/>
              <a:t>and Level of Our Belief As To What Shaklee Business Can Mean for Others</a:t>
            </a: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10" name="Shape 210"/>
          <p:cNvSpPr txBox="1">
            <a:spLocks noGrp="1"/>
          </p:cNvSpPr>
          <p:nvPr>
            <p:ph type="body" idx="1"/>
          </p:nvPr>
        </p:nvSpPr>
        <p:spPr>
          <a:xfrm>
            <a:off x="457199" y="2145060"/>
            <a:ext cx="8229600" cy="1921366"/>
          </a:xfrm>
          <a:prstGeom prst="rect">
            <a:avLst/>
          </a:prstGeom>
          <a:solidFill>
            <a:schemeClr val="lt1"/>
          </a:solidFill>
          <a:ln>
            <a:noFill/>
          </a:ln>
        </p:spPr>
        <p:txBody>
          <a:bodyPr lIns="91425" tIns="45700" rIns="91425" bIns="45700" anchor="t" anchorCtr="0">
            <a:noAutofit/>
          </a:bodyPr>
          <a:lstStyle/>
          <a:p>
            <a:pPr marL="342900" marR="0" lvl="0" indent="-316230" algn="l" rtl="0">
              <a:lnSpc>
                <a:spcPct val="90000"/>
              </a:lnSpc>
              <a:spcBef>
                <a:spcPts val="0"/>
              </a:spcBef>
              <a:spcAft>
                <a:spcPts val="0"/>
              </a:spcAft>
              <a:buClr>
                <a:schemeClr val="dk1"/>
              </a:buClr>
              <a:buSzPct val="100000"/>
              <a:buFont typeface="Arial"/>
              <a:buChar char="•"/>
            </a:pPr>
            <a:r>
              <a:rPr lang="en-US" sz="1800" b="0" i="1" u="none" strike="noStrike" cap="none" dirty="0">
                <a:solidFill>
                  <a:schemeClr val="dk1"/>
                </a:solidFill>
                <a:latin typeface="Calibri"/>
                <a:ea typeface="Calibri"/>
                <a:cs typeface="Calibri"/>
                <a:sym typeface="Calibri"/>
              </a:rPr>
              <a:t>After I learned about Shaklee, I realized most people are looking for something like this. It was the perfect fit for me.</a:t>
            </a:r>
          </a:p>
          <a:p>
            <a:pPr marL="342900" marR="0" lvl="0" indent="-342900" algn="l" rtl="0">
              <a:lnSpc>
                <a:spcPct val="90000"/>
              </a:lnSpc>
              <a:spcBef>
                <a:spcPts val="444"/>
              </a:spcBef>
              <a:spcAft>
                <a:spcPts val="0"/>
              </a:spcAft>
              <a:buClr>
                <a:schemeClr val="dk1"/>
              </a:buClr>
              <a:buSzPct val="123333"/>
              <a:buFont typeface="Arial"/>
              <a:buChar char="•"/>
            </a:pPr>
            <a:r>
              <a:rPr lang="en-US" sz="1800" b="0" i="1" u="none" strike="noStrike" cap="none" dirty="0">
                <a:solidFill>
                  <a:schemeClr val="dk1"/>
                </a:solidFill>
                <a:latin typeface="Calibri"/>
                <a:ea typeface="Calibri"/>
                <a:cs typeface="Calibri"/>
                <a:sym typeface="Calibri"/>
              </a:rPr>
              <a:t>Therefore, I always let people know how much fun it is to have a home business</a:t>
            </a:r>
            <a:r>
              <a:rPr lang="en-US" sz="1800" b="0" i="1" u="none" strike="noStrike" cap="none" dirty="0" smtClean="0">
                <a:solidFill>
                  <a:schemeClr val="dk1"/>
                </a:solidFill>
                <a:latin typeface="Calibri"/>
                <a:ea typeface="Calibri"/>
                <a:cs typeface="Calibri"/>
                <a:sym typeface="Calibri"/>
              </a:rPr>
              <a:t>. If </a:t>
            </a:r>
            <a:r>
              <a:rPr lang="en-US" sz="1800" b="0" i="1" u="none" strike="noStrike" cap="none" dirty="0">
                <a:solidFill>
                  <a:schemeClr val="dk1"/>
                </a:solidFill>
                <a:latin typeface="Calibri"/>
                <a:ea typeface="Calibri"/>
                <a:cs typeface="Calibri"/>
                <a:sym typeface="Calibri"/>
              </a:rPr>
              <a:t>they express an interest, I send them </a:t>
            </a:r>
            <a:r>
              <a:rPr lang="en-US" sz="1800" b="0" i="1" u="none" strike="noStrike" cap="none" dirty="0" smtClean="0">
                <a:solidFill>
                  <a:schemeClr val="dk1"/>
                </a:solidFill>
                <a:latin typeface="Calibri"/>
                <a:ea typeface="Calibri"/>
                <a:cs typeface="Calibri"/>
                <a:sym typeface="Calibri"/>
              </a:rPr>
              <a:t>information.</a:t>
            </a:r>
            <a:endParaRPr lang="en-US" sz="1800" b="0" i="1" u="none" strike="noStrike" cap="none" dirty="0">
              <a:solidFill>
                <a:schemeClr val="dk1"/>
              </a:solidFill>
              <a:latin typeface="Calibri"/>
              <a:ea typeface="Calibri"/>
              <a:cs typeface="Calibri"/>
              <a:sym typeface="Calibri"/>
            </a:endParaRPr>
          </a:p>
          <a:p>
            <a:pPr marL="342900" marR="0" lvl="0" indent="-342900" algn="l" rtl="0">
              <a:lnSpc>
                <a:spcPct val="90000"/>
              </a:lnSpc>
              <a:spcBef>
                <a:spcPts val="444"/>
              </a:spcBef>
              <a:spcAft>
                <a:spcPts val="0"/>
              </a:spcAft>
              <a:buClr>
                <a:schemeClr val="dk1"/>
              </a:buClr>
              <a:buSzPct val="123333"/>
              <a:buFont typeface="Arial"/>
              <a:buChar char="•"/>
            </a:pPr>
            <a:r>
              <a:rPr lang="en-US" b="1" i="1" u="none" strike="noStrike" cap="none" dirty="0">
                <a:solidFill>
                  <a:schemeClr val="dk1"/>
                </a:solidFill>
                <a:sym typeface="Calibri"/>
              </a:rPr>
              <a:t>But that is only effective if I follow up with live </a:t>
            </a:r>
            <a:r>
              <a:rPr lang="en-US" b="1" i="1" u="none" strike="noStrike" cap="none" dirty="0" smtClean="0">
                <a:solidFill>
                  <a:schemeClr val="dk1"/>
                </a:solidFill>
                <a:sym typeface="Calibri"/>
              </a:rPr>
              <a:t>meeting… </a:t>
            </a:r>
            <a:r>
              <a:rPr lang="en-US" b="1" i="1" u="none" strike="noStrike" cap="none" dirty="0">
                <a:solidFill>
                  <a:schemeClr val="dk1"/>
                </a:solidFill>
                <a:sym typeface="Calibri"/>
              </a:rPr>
              <a:t>if local. </a:t>
            </a:r>
            <a:r>
              <a:rPr lang="en-US" b="1" i="1" u="none" strike="noStrike" cap="none" dirty="0" smtClean="0">
                <a:solidFill>
                  <a:schemeClr val="dk1"/>
                </a:solidFill>
                <a:sym typeface="Calibri"/>
              </a:rPr>
              <a:t>..</a:t>
            </a:r>
          </a:p>
          <a:p>
            <a:pPr marL="0" marR="0" lvl="0" indent="0" algn="l" rtl="0">
              <a:lnSpc>
                <a:spcPct val="90000"/>
              </a:lnSpc>
              <a:spcBef>
                <a:spcPts val="444"/>
              </a:spcBef>
              <a:spcAft>
                <a:spcPts val="0"/>
              </a:spcAft>
              <a:buClr>
                <a:schemeClr val="dk1"/>
              </a:buClr>
              <a:buSzPct val="123333"/>
              <a:buNone/>
            </a:pPr>
            <a:r>
              <a:rPr lang="en-US" b="1" i="1" u="none" strike="noStrike" cap="none" dirty="0" smtClean="0">
                <a:solidFill>
                  <a:schemeClr val="dk1"/>
                </a:solidFill>
                <a:sym typeface="Calibri"/>
              </a:rPr>
              <a:t>	 </a:t>
            </a:r>
            <a:r>
              <a:rPr lang="en-US" b="1" i="1" u="none" strike="noStrike" cap="none" dirty="0">
                <a:solidFill>
                  <a:schemeClr val="dk1"/>
                </a:solidFill>
                <a:sym typeface="Calibri"/>
              </a:rPr>
              <a:t>Or live phone call if at a distance. </a:t>
            </a:r>
            <a:r>
              <a:rPr lang="en-US" i="1" dirty="0"/>
              <a:t>   </a:t>
            </a:r>
            <a:r>
              <a:rPr lang="en-US" dirty="0"/>
              <a:t>             </a:t>
            </a:r>
            <a:r>
              <a:rPr lang="en-US" b="0" i="0" u="none" strike="noStrike" cap="none" dirty="0">
                <a:solidFill>
                  <a:schemeClr val="dk1"/>
                </a:solidFill>
                <a:sym typeface="Calibri"/>
              </a:rPr>
              <a:t>                          </a:t>
            </a:r>
            <a:r>
              <a:rPr lang="en-US" sz="1400" dirty="0" err="1"/>
              <a:t>becky</a:t>
            </a:r>
            <a:endParaRPr lang="en-US" sz="1400" dirty="0"/>
          </a:p>
          <a:p>
            <a:pPr marL="0" marR="0" lvl="0" indent="0" algn="l" rtl="0">
              <a:lnSpc>
                <a:spcPct val="90000"/>
              </a:lnSpc>
              <a:spcBef>
                <a:spcPts val="444"/>
              </a:spcBef>
              <a:spcAft>
                <a:spcPts val="0"/>
              </a:spcAft>
              <a:buNone/>
            </a:pPr>
            <a:r>
              <a:rPr lang="en-US" sz="2960" b="0" i="0" u="none" strike="noStrike" cap="none" dirty="0">
                <a:solidFill>
                  <a:schemeClr val="dk1"/>
                </a:solidFill>
                <a:latin typeface="Calibri"/>
                <a:ea typeface="Calibri"/>
                <a:cs typeface="Calibri"/>
                <a:sym typeface="Calibri"/>
              </a:rPr>
              <a:t>                                              </a:t>
            </a:r>
          </a:p>
        </p:txBody>
      </p:sp>
      <p:sp>
        <p:nvSpPr>
          <p:cNvPr id="209" name="Shape 209"/>
          <p:cNvSpPr txBox="1">
            <a:spLocks noGrp="1"/>
          </p:cNvSpPr>
          <p:nvPr>
            <p:ph type="title"/>
          </p:nvPr>
        </p:nvSpPr>
        <p:spPr>
          <a:xfrm>
            <a:off x="457199" y="1271506"/>
            <a:ext cx="7617040" cy="857250"/>
          </a:xfrm>
          <a:prstGeom prst="rect">
            <a:avLst/>
          </a:prstGeom>
          <a:solidFill>
            <a:schemeClr val="lt1"/>
          </a:solidFill>
          <a:ln>
            <a:noFill/>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2000" b="0" i="0" u="none" strike="noStrike" cap="none" dirty="0">
                <a:solidFill>
                  <a:schemeClr val="dk1"/>
                </a:solidFill>
                <a:latin typeface="Calibri"/>
                <a:ea typeface="Calibri"/>
                <a:cs typeface="Calibri"/>
                <a:sym typeface="Calibri"/>
              </a:rPr>
              <a:t>“ So many different benefits Shaklee offers..</a:t>
            </a:r>
            <a:br>
              <a:rPr lang="en-US" sz="2000" b="0" i="0" u="none" strike="noStrike" cap="none" dirty="0">
                <a:solidFill>
                  <a:schemeClr val="dk1"/>
                </a:solidFill>
                <a:latin typeface="Calibri"/>
                <a:ea typeface="Calibri"/>
                <a:cs typeface="Calibri"/>
                <a:sym typeface="Calibri"/>
              </a:rPr>
            </a:br>
            <a:r>
              <a:rPr lang="en-US" sz="2000" b="0" i="0" u="none" strike="noStrike" cap="none" dirty="0">
                <a:solidFill>
                  <a:schemeClr val="dk1"/>
                </a:solidFill>
                <a:latin typeface="Calibri"/>
                <a:ea typeface="Calibri"/>
                <a:cs typeface="Calibri"/>
                <a:sym typeface="Calibri"/>
              </a:rPr>
              <a:t>	Somebody always wants something.” quote from Katie Odom</a:t>
            </a:r>
          </a:p>
        </p:txBody>
      </p:sp>
      <p:sp>
        <p:nvSpPr>
          <p:cNvPr id="211" name="Shape 211"/>
          <p:cNvSpPr txBox="1"/>
          <p:nvPr/>
        </p:nvSpPr>
        <p:spPr>
          <a:xfrm>
            <a:off x="244917" y="342900"/>
            <a:ext cx="3848999" cy="461699"/>
          </a:xfrm>
          <a:prstGeom prst="rect">
            <a:avLst/>
          </a:prstGeom>
          <a:solidFill>
            <a:schemeClr val="lt1"/>
          </a:solidFill>
          <a:ln w="9525" cap="flat" cmpd="sng">
            <a:solidFill>
              <a:schemeClr val="tx1"/>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400" b="1" dirty="0">
                <a:solidFill>
                  <a:schemeClr val="dk1"/>
                </a:solidFill>
                <a:latin typeface="Calibri"/>
                <a:ea typeface="Calibri"/>
                <a:cs typeface="Calibri"/>
                <a:sym typeface="Calibri"/>
              </a:rPr>
              <a:t>Example of High-Level Belief  </a:t>
            </a:r>
          </a:p>
        </p:txBody>
      </p:sp>
      <p:sp>
        <p:nvSpPr>
          <p:cNvPr id="212" name="Shape 212"/>
          <p:cNvSpPr txBox="1"/>
          <p:nvPr/>
        </p:nvSpPr>
        <p:spPr>
          <a:xfrm>
            <a:off x="4263924" y="266350"/>
            <a:ext cx="4600575" cy="1005156"/>
          </a:xfrm>
          <a:prstGeom prst="rect">
            <a:avLst/>
          </a:prstGeom>
          <a:noFill/>
          <a:ln w="9525" cap="flat" cmpd="sng">
            <a:solidFill>
              <a:srgbClr val="000000"/>
            </a:solidFill>
            <a:prstDash val="solid"/>
            <a:round/>
            <a:headEnd type="none" w="med" len="med"/>
            <a:tailEnd type="none" w="med" len="med"/>
          </a:ln>
        </p:spPr>
        <p:txBody>
          <a:bodyPr lIns="91425" tIns="91425" rIns="91425" bIns="91425" anchor="t" anchorCtr="0">
            <a:noAutofit/>
          </a:bodyPr>
          <a:lstStyle/>
          <a:p>
            <a:pPr lvl="0">
              <a:spcBef>
                <a:spcPts val="0"/>
              </a:spcBef>
              <a:buNone/>
            </a:pPr>
            <a:r>
              <a:rPr lang="en-US" sz="1800" dirty="0"/>
              <a:t>Katie Odom developed 12 Directors in her organization  in the first 3 ½ years of her business… Let’s observe her mind set.</a:t>
            </a:r>
          </a:p>
        </p:txBody>
      </p:sp>
      <p:sp>
        <p:nvSpPr>
          <p:cNvPr id="2" name="TextBox 1"/>
          <p:cNvSpPr txBox="1"/>
          <p:nvPr/>
        </p:nvSpPr>
        <p:spPr>
          <a:xfrm>
            <a:off x="457199" y="4066426"/>
            <a:ext cx="7835463" cy="646331"/>
          </a:xfrm>
          <a:prstGeom prst="rect">
            <a:avLst/>
          </a:prstGeom>
          <a:solidFill>
            <a:schemeClr val="bg1"/>
          </a:solidFill>
          <a:ln>
            <a:solidFill>
              <a:schemeClr val="accent5">
                <a:lumMod val="75000"/>
              </a:schemeClr>
            </a:solidFill>
          </a:ln>
        </p:spPr>
        <p:txBody>
          <a:bodyPr wrap="square" rtlCol="0">
            <a:spAutoFit/>
          </a:bodyPr>
          <a:lstStyle/>
          <a:p>
            <a:r>
              <a:rPr lang="en-US" sz="1800" dirty="0" smtClean="0"/>
              <a:t>Gary Burke --When listening to a speaker, don’t just listen to what they say 		…listen for how they think”</a:t>
            </a:r>
            <a:endParaRPr lang="en-US" sz="1800" dirty="0"/>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pic>
        <p:nvPicPr>
          <p:cNvPr id="340" name="Shape 340"/>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41" name="Shape 341"/>
          <p:cNvSpPr txBox="1">
            <a:spLocks noGrp="1"/>
          </p:cNvSpPr>
          <p:nvPr>
            <p:ph type="title"/>
          </p:nvPr>
        </p:nvSpPr>
        <p:spPr>
          <a:xfrm>
            <a:off x="457200" y="228600"/>
            <a:ext cx="8229600" cy="742949"/>
          </a:xfrm>
          <a:prstGeom prst="rect">
            <a:avLst/>
          </a:prstGeom>
          <a:noFill/>
          <a:ln w="9525" cap="flat" cmpd="sng">
            <a:solidFill>
              <a:srgbClr val="7F7F7F"/>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790" b="1" i="0" u="none" strike="noStrike" cap="none" dirty="0">
                <a:solidFill>
                  <a:schemeClr val="dk1"/>
                </a:solidFill>
                <a:latin typeface="Calibri"/>
                <a:ea typeface="Calibri"/>
                <a:cs typeface="Calibri"/>
                <a:sym typeface="Calibri"/>
              </a:rPr>
              <a:t>You Won’t be Convincing Until You are Convinced</a:t>
            </a:r>
            <a:r>
              <a:rPr lang="en-US" sz="3240" b="0" i="0" u="none" strike="noStrike" cap="none" dirty="0">
                <a:solidFill>
                  <a:schemeClr val="dk1"/>
                </a:solidFill>
                <a:latin typeface="Calibri"/>
                <a:ea typeface="Calibri"/>
                <a:cs typeface="Calibri"/>
                <a:sym typeface="Calibri"/>
              </a:rPr>
              <a:t>	</a:t>
            </a:r>
          </a:p>
        </p:txBody>
      </p:sp>
      <p:sp>
        <p:nvSpPr>
          <p:cNvPr id="342" name="Shape 342"/>
          <p:cNvSpPr txBox="1">
            <a:spLocks noGrp="1"/>
          </p:cNvSpPr>
          <p:nvPr>
            <p:ph type="body" idx="1"/>
          </p:nvPr>
        </p:nvSpPr>
        <p:spPr>
          <a:xfrm>
            <a:off x="457200" y="1257300"/>
            <a:ext cx="8613899" cy="3714899"/>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800" b="0" i="0" u="none" strike="noStrike" cap="none" dirty="0" err="1">
                <a:solidFill>
                  <a:schemeClr val="dk1"/>
                </a:solidFill>
                <a:latin typeface="Calibri"/>
                <a:ea typeface="Calibri"/>
                <a:cs typeface="Calibri"/>
                <a:sym typeface="Calibri"/>
              </a:rPr>
              <a:t>Dr</a:t>
            </a:r>
            <a:r>
              <a:rPr lang="en-US" sz="1800" b="0" i="0" u="none" strike="noStrike" cap="none" dirty="0">
                <a:solidFill>
                  <a:schemeClr val="dk1"/>
                </a:solidFill>
                <a:latin typeface="Calibri"/>
                <a:ea typeface="Calibri"/>
                <a:cs typeface="Calibri"/>
                <a:sym typeface="Calibri"/>
              </a:rPr>
              <a:t> Shaklee </a:t>
            </a:r>
            <a:r>
              <a:rPr lang="en-US" sz="1800" b="0" i="0" u="none" strike="noStrike" cap="none" dirty="0" smtClean="0">
                <a:solidFill>
                  <a:schemeClr val="dk1"/>
                </a:solidFill>
                <a:latin typeface="Calibri"/>
                <a:ea typeface="Calibri"/>
                <a:cs typeface="Calibri"/>
                <a:sym typeface="Calibri"/>
              </a:rPr>
              <a:t>said…..  </a:t>
            </a:r>
            <a:r>
              <a:rPr lang="en-US" sz="1800" b="0" i="0" u="none" strike="noStrike" cap="none" dirty="0">
                <a:solidFill>
                  <a:schemeClr val="dk1"/>
                </a:solidFill>
                <a:latin typeface="Calibri"/>
                <a:ea typeface="Calibri"/>
                <a:cs typeface="Calibri"/>
                <a:sym typeface="Calibri"/>
              </a:rPr>
              <a:t>“ What you think … you look</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a:t>
            </a:r>
            <a:r>
              <a:rPr lang="en-US" sz="1800" b="0" i="0" u="none" strike="noStrike" cap="none" dirty="0" smtClean="0">
                <a:solidFill>
                  <a:schemeClr val="dk1"/>
                </a:solidFill>
                <a:latin typeface="Calibri"/>
                <a:ea typeface="Calibri"/>
                <a:cs typeface="Calibri"/>
                <a:sym typeface="Calibri"/>
              </a:rPr>
              <a:t>    What </a:t>
            </a:r>
            <a:r>
              <a:rPr lang="en-US" sz="1800" b="0" i="0" u="none" strike="noStrike" cap="none" dirty="0">
                <a:solidFill>
                  <a:schemeClr val="dk1"/>
                </a:solidFill>
                <a:latin typeface="Calibri"/>
                <a:ea typeface="Calibri"/>
                <a:cs typeface="Calibri"/>
                <a:sym typeface="Calibri"/>
              </a:rPr>
              <a:t>you think .. You say</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a:t>
            </a:r>
            <a:r>
              <a:rPr lang="en-US" sz="1800" b="0" i="0" u="none" strike="noStrike" cap="none" dirty="0" smtClean="0">
                <a:solidFill>
                  <a:schemeClr val="dk1"/>
                </a:solidFill>
                <a:latin typeface="Calibri"/>
                <a:ea typeface="Calibri"/>
                <a:cs typeface="Calibri"/>
                <a:sym typeface="Calibri"/>
              </a:rPr>
              <a:t>    What </a:t>
            </a:r>
            <a:r>
              <a:rPr lang="en-US" sz="1800" b="0" i="0" u="none" strike="noStrike" cap="none" dirty="0">
                <a:solidFill>
                  <a:schemeClr val="dk1"/>
                </a:solidFill>
                <a:latin typeface="Calibri"/>
                <a:ea typeface="Calibri"/>
                <a:cs typeface="Calibri"/>
                <a:sym typeface="Calibri"/>
              </a:rPr>
              <a:t>you think .. You are</a:t>
            </a:r>
            <a:r>
              <a:rPr lang="en-US" sz="1800" b="0" i="0" u="none" strike="noStrike" cap="none" dirty="0" smtClean="0">
                <a:solidFill>
                  <a:schemeClr val="dk1"/>
                </a:solidFill>
                <a:latin typeface="Calibri"/>
                <a:ea typeface="Calibri"/>
                <a:cs typeface="Calibri"/>
                <a:sym typeface="Calibri"/>
              </a:rPr>
              <a:t>.”</a:t>
            </a:r>
          </a:p>
          <a:p>
            <a:pPr marL="342900" marR="0" lvl="0" indent="-342900" algn="l" rtl="0">
              <a:lnSpc>
                <a:spcPct val="80000"/>
              </a:lnSpc>
              <a:spcBef>
                <a:spcPts val="408"/>
              </a:spcBef>
              <a:spcAft>
                <a:spcPts val="0"/>
              </a:spcAft>
              <a:buClr>
                <a:schemeClr val="dk1"/>
              </a:buClr>
              <a:buSzPct val="25000"/>
              <a:buFont typeface="Arial"/>
              <a:buNone/>
            </a:pPr>
            <a:endParaRPr lang="en-US"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So </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What do you think about the Shaklee business?</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On a scale of 1 to 10, how strong is your belief that you can develop a successful business?</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On a scale of 1 to 10, how strong is your belief that people you meet can develop a successful business</a:t>
            </a:r>
            <a:r>
              <a:rPr lang="en-US" sz="1800" b="0" i="0" u="none" strike="noStrike" cap="none" dirty="0" smtClean="0">
                <a:solidFill>
                  <a:schemeClr val="dk1"/>
                </a:solidFill>
                <a:latin typeface="Calibri"/>
                <a:ea typeface="Calibri"/>
                <a:cs typeface="Calibri"/>
                <a:sym typeface="Calibri"/>
              </a:rPr>
              <a:t>?      </a:t>
            </a:r>
            <a:endParaRPr lang="en-US" sz="1800" b="0" i="0" u="none" strike="noStrike" cap="none" dirty="0" smtClean="0">
              <a:solidFill>
                <a:schemeClr val="dk1"/>
              </a:solidFill>
              <a:latin typeface="Calibri"/>
              <a:ea typeface="Calibri"/>
              <a:cs typeface="Calibri"/>
              <a:sym typeface="Calibri"/>
            </a:endParaRP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err="1" smtClean="0">
                <a:solidFill>
                  <a:schemeClr val="dk1"/>
                </a:solidFill>
                <a:latin typeface="Calibri"/>
                <a:ea typeface="Calibri"/>
                <a:cs typeface="Calibri"/>
                <a:sym typeface="Calibri"/>
              </a:rPr>
              <a:t>becky</a:t>
            </a:r>
            <a:endParaRPr lang="en-US"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If not quite a 10— </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How will you raise your confidence, your understanding, your belief?   ( Monday Wellness Webinars, Tuesday morning business discussions and trainings, conference calls, area meetings, Global Conference .. To hear the stories and see the success )</a:t>
            </a:r>
          </a:p>
          <a:p>
            <a:pPr marL="2514600" marR="0" lvl="5" indent="-228600" algn="l" rtl="0">
              <a:lnSpc>
                <a:spcPct val="80000"/>
              </a:lnSpc>
              <a:spcBef>
                <a:spcPts val="204"/>
              </a:spcBef>
              <a:buClr>
                <a:schemeClr val="dk1"/>
              </a:buClr>
              <a:buSzPct val="56666"/>
              <a:buFont typeface="Arial"/>
              <a:buNone/>
            </a:pPr>
            <a:endParaRPr sz="1800" b="0"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a:spLocks noGrp="1"/>
          </p:cNvSpPr>
          <p:nvPr>
            <p:ph type="body" idx="1"/>
          </p:nvPr>
        </p:nvSpPr>
        <p:spPr>
          <a:xfrm>
            <a:off x="457200" y="998482"/>
            <a:ext cx="7789253" cy="3783725"/>
          </a:xfrm>
          <a:prstGeom prst="rect">
            <a:avLst/>
          </a:prstGeom>
        </p:spPr>
        <p:txBody>
          <a:bodyPr lIns="91425" tIns="91425" rIns="91425" bIns="91425" anchor="t" anchorCtr="0">
            <a:noAutofit/>
          </a:bodyPr>
          <a:lstStyle/>
          <a:p>
            <a:pPr lvl="0">
              <a:spcBef>
                <a:spcPts val="0"/>
              </a:spcBef>
              <a:buNone/>
            </a:pPr>
            <a:r>
              <a:rPr lang="en-US" dirty="0" smtClean="0">
                <a:solidFill>
                  <a:schemeClr val="tx1"/>
                </a:solidFill>
              </a:rPr>
              <a:t>In the beginning, we will want to invite the strongest leaders we know to join our team</a:t>
            </a:r>
            <a:r>
              <a:rPr lang="en-US" dirty="0" smtClean="0">
                <a:solidFill>
                  <a:schemeClr val="tx1"/>
                </a:solidFill>
              </a:rPr>
              <a:t>.</a:t>
            </a:r>
          </a:p>
          <a:p>
            <a:pPr lvl="0">
              <a:spcBef>
                <a:spcPts val="0"/>
              </a:spcBef>
              <a:buNone/>
            </a:pPr>
            <a:endParaRPr lang="en-US" sz="1200" dirty="0" smtClean="0">
              <a:solidFill>
                <a:schemeClr val="tx1"/>
              </a:solidFill>
            </a:endParaRPr>
          </a:p>
          <a:p>
            <a:pPr lvl="0">
              <a:spcBef>
                <a:spcPts val="0"/>
              </a:spcBef>
              <a:buNone/>
            </a:pPr>
            <a:r>
              <a:rPr lang="en-US" dirty="0" smtClean="0">
                <a:solidFill>
                  <a:schemeClr val="tx1"/>
                </a:solidFill>
              </a:rPr>
              <a:t>The reason is </a:t>
            </a:r>
            <a:r>
              <a:rPr lang="en-US" dirty="0" smtClean="0">
                <a:solidFill>
                  <a:schemeClr val="tx1"/>
                </a:solidFill>
              </a:rPr>
              <a:t>…..</a:t>
            </a:r>
            <a:endParaRPr lang="en-US" dirty="0" smtClean="0">
              <a:solidFill>
                <a:schemeClr val="tx1"/>
              </a:solidFill>
            </a:endParaRPr>
          </a:p>
          <a:p>
            <a:pPr lvl="0">
              <a:spcBef>
                <a:spcPts val="0"/>
              </a:spcBef>
              <a:buNone/>
            </a:pPr>
            <a:r>
              <a:rPr lang="en-US" dirty="0" smtClean="0">
                <a:solidFill>
                  <a:schemeClr val="tx1"/>
                </a:solidFill>
              </a:rPr>
              <a:t> There is room in Shaklee for everyone </a:t>
            </a:r>
            <a:r>
              <a:rPr lang="en-US" dirty="0" smtClean="0">
                <a:solidFill>
                  <a:schemeClr val="tx1"/>
                </a:solidFill>
              </a:rPr>
              <a:t>… </a:t>
            </a:r>
            <a:r>
              <a:rPr lang="en-US" dirty="0" smtClean="0">
                <a:solidFill>
                  <a:schemeClr val="tx1"/>
                </a:solidFill>
              </a:rPr>
              <a:t>People who come with good people skills and communication skills and others who don’t but are eager to learn</a:t>
            </a:r>
            <a:r>
              <a:rPr lang="en-US" dirty="0" smtClean="0">
                <a:solidFill>
                  <a:schemeClr val="tx1"/>
                </a:solidFill>
              </a:rPr>
              <a:t>.</a:t>
            </a:r>
          </a:p>
          <a:p>
            <a:pPr lvl="0">
              <a:spcBef>
                <a:spcPts val="0"/>
              </a:spcBef>
              <a:buNone/>
            </a:pPr>
            <a:endParaRPr lang="en-US" sz="1200" dirty="0" smtClean="0">
              <a:solidFill>
                <a:schemeClr val="tx1"/>
              </a:solidFill>
            </a:endParaRPr>
          </a:p>
          <a:p>
            <a:pPr lvl="0">
              <a:spcBef>
                <a:spcPts val="0"/>
              </a:spcBef>
              <a:buNone/>
            </a:pPr>
            <a:r>
              <a:rPr lang="en-US" dirty="0" smtClean="0">
                <a:solidFill>
                  <a:schemeClr val="tx1"/>
                </a:solidFill>
              </a:rPr>
              <a:t>When we have strength at the center of our businesses, we will attract other strong leaders and then we will all learn from each other. </a:t>
            </a:r>
            <a:endParaRPr lang="en-US" dirty="0" smtClean="0">
              <a:solidFill>
                <a:schemeClr val="tx1"/>
              </a:solidFill>
            </a:endParaRPr>
          </a:p>
          <a:p>
            <a:pPr lvl="0">
              <a:spcBef>
                <a:spcPts val="0"/>
              </a:spcBef>
              <a:buNone/>
            </a:pPr>
            <a:endParaRPr lang="en-US" sz="1100" dirty="0" smtClean="0">
              <a:solidFill>
                <a:schemeClr val="tx1"/>
              </a:solidFill>
            </a:endParaRPr>
          </a:p>
          <a:p>
            <a:pPr lvl="0">
              <a:spcBef>
                <a:spcPts val="0"/>
              </a:spcBef>
              <a:buNone/>
            </a:pPr>
            <a:r>
              <a:rPr lang="en-US" dirty="0" smtClean="0">
                <a:solidFill>
                  <a:schemeClr val="tx1"/>
                </a:solidFill>
              </a:rPr>
              <a:t>Shaklee </a:t>
            </a:r>
            <a:r>
              <a:rPr lang="en-US" dirty="0" smtClean="0">
                <a:solidFill>
                  <a:schemeClr val="tx1"/>
                </a:solidFill>
              </a:rPr>
              <a:t>is not a race. We all grow at our pace.. But we all grow best when we help one another.</a:t>
            </a:r>
          </a:p>
        </p:txBody>
      </p:sp>
      <p:sp>
        <p:nvSpPr>
          <p:cNvPr id="226" name="Shape 226"/>
          <p:cNvSpPr txBox="1">
            <a:spLocks noGrp="1"/>
          </p:cNvSpPr>
          <p:nvPr>
            <p:ph type="title"/>
          </p:nvPr>
        </p:nvSpPr>
        <p:spPr>
          <a:xfrm>
            <a:off x="336239" y="261245"/>
            <a:ext cx="4184730" cy="494596"/>
          </a:xfrm>
          <a:prstGeom prst="rect">
            <a:avLst/>
          </a:prstGeom>
          <a:ln>
            <a:solidFill>
              <a:schemeClr val="tx1"/>
            </a:solidFill>
          </a:ln>
        </p:spPr>
        <p:txBody>
          <a:bodyPr lIns="91425" tIns="91425" rIns="91425" bIns="91425" anchor="ctr" anchorCtr="0">
            <a:noAutofit/>
          </a:bodyPr>
          <a:lstStyle/>
          <a:p>
            <a:pPr lvl="0">
              <a:spcBef>
                <a:spcPts val="0"/>
              </a:spcBef>
              <a:buNone/>
            </a:pPr>
            <a:r>
              <a:rPr lang="en-US" sz="2400" b="1" dirty="0"/>
              <a:t>Choosing Our First Leaders </a:t>
            </a: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pic>
        <p:nvPicPr>
          <p:cNvPr id="347" name="Shape 347"/>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48" name="Shape 348"/>
          <p:cNvSpPr txBox="1">
            <a:spLocks noGrp="1"/>
          </p:cNvSpPr>
          <p:nvPr>
            <p:ph type="title"/>
          </p:nvPr>
        </p:nvSpPr>
        <p:spPr>
          <a:xfrm>
            <a:off x="457200" y="205978"/>
            <a:ext cx="8229600" cy="651271"/>
          </a:xfrm>
          <a:prstGeom prst="rect">
            <a:avLst/>
          </a:prstGeom>
          <a:noFill/>
          <a:ln>
            <a:solidFill>
              <a:schemeClr val="tx1"/>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1" i="0" u="none" strike="noStrike" cap="none" dirty="0" smtClean="0">
                <a:solidFill>
                  <a:schemeClr val="dk1"/>
                </a:solidFill>
                <a:latin typeface="Calibri"/>
                <a:ea typeface="Calibri"/>
                <a:cs typeface="Calibri"/>
                <a:sym typeface="Calibri"/>
              </a:rPr>
              <a:t>Skill Sets Beneficial in a Business </a:t>
            </a:r>
            <a:r>
              <a:rPr lang="en-US" sz="3200" b="1" i="0" u="none" strike="noStrike" cap="none" dirty="0">
                <a:solidFill>
                  <a:schemeClr val="dk1"/>
                </a:solidFill>
                <a:latin typeface="Calibri"/>
                <a:ea typeface="Calibri"/>
                <a:cs typeface="Calibri"/>
                <a:sym typeface="Calibri"/>
              </a:rPr>
              <a:t>Partner</a:t>
            </a:r>
          </a:p>
        </p:txBody>
      </p:sp>
      <p:sp>
        <p:nvSpPr>
          <p:cNvPr id="349" name="Shape 349"/>
          <p:cNvSpPr txBox="1">
            <a:spLocks noGrp="1"/>
          </p:cNvSpPr>
          <p:nvPr>
            <p:ph type="body" idx="1"/>
          </p:nvPr>
        </p:nvSpPr>
        <p:spPr>
          <a:xfrm>
            <a:off x="1429216" y="1282262"/>
            <a:ext cx="6299875" cy="1759928"/>
          </a:xfrm>
          <a:prstGeom prst="rect">
            <a:avLst/>
          </a:prstGeom>
          <a:solidFill>
            <a:schemeClr val="lt1"/>
          </a:solidFill>
          <a:ln>
            <a:noFill/>
          </a:ln>
        </p:spPr>
        <p:txBody>
          <a:bodyPr lIns="91425" tIns="45700" rIns="91425" bIns="45700" anchor="t" anchorCtr="0">
            <a:noAutofit/>
          </a:bodyPr>
          <a:lstStyle/>
          <a:p>
            <a:pPr marL="342900" marR="0" lvl="0" indent="-316230" algn="l" rtl="0">
              <a:lnSpc>
                <a:spcPct val="90000"/>
              </a:lnSpc>
              <a:spcBef>
                <a:spcPts val="444"/>
              </a:spcBef>
              <a:spcAft>
                <a:spcPts val="0"/>
              </a:spcAft>
              <a:buClr>
                <a:schemeClr val="dk1"/>
              </a:buClr>
              <a:buSzPct val="100000"/>
              <a:buFont typeface="Arial"/>
              <a:buChar char="•"/>
            </a:pPr>
            <a:r>
              <a:rPr lang="en-US" sz="2400" b="0" i="0" u="none" strike="noStrike" cap="none" dirty="0" smtClean="0">
                <a:solidFill>
                  <a:schemeClr val="dk1"/>
                </a:solidFill>
                <a:sym typeface="Calibri"/>
              </a:rPr>
              <a:t>Self</a:t>
            </a:r>
            <a:r>
              <a:rPr lang="en-US" sz="2400" b="0" i="0" u="none" strike="noStrike" cap="none" dirty="0">
                <a:solidFill>
                  <a:schemeClr val="dk1"/>
                </a:solidFill>
                <a:sym typeface="Calibri"/>
              </a:rPr>
              <a:t>-driven – goal- oriented, good work ethic</a:t>
            </a:r>
            <a:r>
              <a:rPr lang="en-US" sz="2400" b="0" i="0" u="none" strike="noStrike" cap="none" dirty="0" smtClean="0">
                <a:solidFill>
                  <a:schemeClr val="dk1"/>
                </a:solidFill>
                <a:sym typeface="Calibri"/>
              </a:rPr>
              <a:t>,</a:t>
            </a:r>
          </a:p>
          <a:p>
            <a:pPr marL="342900" marR="0" lvl="0" indent="-316230" algn="l" rtl="0">
              <a:lnSpc>
                <a:spcPct val="90000"/>
              </a:lnSpc>
              <a:spcBef>
                <a:spcPts val="444"/>
              </a:spcBef>
              <a:spcAft>
                <a:spcPts val="0"/>
              </a:spcAft>
              <a:buClr>
                <a:schemeClr val="dk1"/>
              </a:buClr>
              <a:buSzPct val="100000"/>
              <a:buFont typeface="Arial"/>
              <a:buChar char="•"/>
            </a:pPr>
            <a:r>
              <a:rPr lang="en-US" sz="2400" dirty="0" smtClean="0"/>
              <a:t>Friendly and likable</a:t>
            </a:r>
          </a:p>
          <a:p>
            <a:pPr marL="342900" marR="0" lvl="0" indent="-316230" algn="l" rtl="0">
              <a:lnSpc>
                <a:spcPct val="90000"/>
              </a:lnSpc>
              <a:spcBef>
                <a:spcPts val="444"/>
              </a:spcBef>
              <a:spcAft>
                <a:spcPts val="0"/>
              </a:spcAft>
              <a:buClr>
                <a:schemeClr val="dk1"/>
              </a:buClr>
              <a:buSzPct val="100000"/>
              <a:buFont typeface="Arial"/>
              <a:buChar char="•"/>
            </a:pPr>
            <a:r>
              <a:rPr lang="en-US" sz="2400" dirty="0" smtClean="0"/>
              <a:t>G</a:t>
            </a:r>
            <a:r>
              <a:rPr lang="en-US" sz="2400" b="0" i="0" u="none" strike="noStrike" cap="none" dirty="0" smtClean="0">
                <a:solidFill>
                  <a:schemeClr val="dk1"/>
                </a:solidFill>
                <a:sym typeface="Calibri"/>
              </a:rPr>
              <a:t>ood </a:t>
            </a:r>
            <a:r>
              <a:rPr lang="en-US" sz="2400" b="0" i="0" u="none" strike="noStrike" cap="none" dirty="0">
                <a:solidFill>
                  <a:schemeClr val="dk1"/>
                </a:solidFill>
                <a:sym typeface="Calibri"/>
              </a:rPr>
              <a:t>communication skills , people skills … </a:t>
            </a:r>
          </a:p>
          <a:p>
            <a:pPr marL="342900" marR="0" lvl="0" indent="-316230" algn="l" rtl="0">
              <a:lnSpc>
                <a:spcPct val="90000"/>
              </a:lnSpc>
              <a:spcBef>
                <a:spcPts val="444"/>
              </a:spcBef>
              <a:spcAft>
                <a:spcPts val="0"/>
              </a:spcAft>
              <a:buClr>
                <a:schemeClr val="dk1"/>
              </a:buClr>
              <a:buSzPct val="100000"/>
              <a:buFont typeface="Arial"/>
              <a:buChar char="•"/>
            </a:pPr>
            <a:r>
              <a:rPr lang="en-US" sz="2400" b="0" i="0" u="none" strike="noStrike" cap="none" dirty="0">
                <a:solidFill>
                  <a:schemeClr val="dk1"/>
                </a:solidFill>
                <a:sym typeface="Calibri"/>
              </a:rPr>
              <a:t>Works well in a team.	</a:t>
            </a:r>
            <a:r>
              <a:rPr lang="en-US" sz="2000" b="0" i="0" u="none" strike="noStrike" cap="none" dirty="0">
                <a:solidFill>
                  <a:schemeClr val="dk1"/>
                </a:solidFill>
                <a:sym typeface="Calibri"/>
              </a:rPr>
              <a:t>	</a:t>
            </a:r>
            <a:r>
              <a:rPr lang="en-US" sz="2000" b="0" i="0" u="none" strike="noStrike" cap="none" dirty="0" smtClean="0">
                <a:solidFill>
                  <a:schemeClr val="dk1"/>
                </a:solidFill>
                <a:sym typeface="Calibri"/>
              </a:rPr>
              <a:t>             </a:t>
            </a:r>
            <a:r>
              <a:rPr lang="en-US" sz="2000" b="0" i="0" u="none" strike="noStrike" cap="none" dirty="0" err="1" smtClean="0">
                <a:solidFill>
                  <a:schemeClr val="dk1"/>
                </a:solidFill>
                <a:sym typeface="Calibri"/>
              </a:rPr>
              <a:t>lisa</a:t>
            </a:r>
            <a:r>
              <a:rPr lang="en-US" sz="2000" b="0" i="0" u="none" strike="noStrike" cap="none" dirty="0">
                <a:solidFill>
                  <a:schemeClr val="dk1"/>
                </a:solidFill>
                <a:sym typeface="Calibri"/>
              </a:rPr>
              <a:t>	</a:t>
            </a:r>
          </a:p>
          <a:p>
            <a:pPr marL="342900" marR="0" lvl="0" indent="-342900" algn="l" rtl="0">
              <a:lnSpc>
                <a:spcPct val="90000"/>
              </a:lnSpc>
              <a:spcBef>
                <a:spcPts val="444"/>
              </a:spcBef>
              <a:spcAft>
                <a:spcPts val="0"/>
              </a:spcAft>
              <a:buClr>
                <a:schemeClr val="dk1"/>
              </a:buClr>
              <a:buSzPct val="123333"/>
              <a:buFont typeface="Arial"/>
              <a:buNone/>
            </a:pPr>
            <a:endParaRPr sz="2000" b="0" i="0" u="none" strike="noStrike" cap="none" dirty="0">
              <a:solidFill>
                <a:schemeClr val="dk1"/>
              </a:solidFill>
              <a:sym typeface="Calibri"/>
            </a:endParaRPr>
          </a:p>
          <a:p>
            <a:pPr marL="342900" marR="0" lvl="0" indent="-342900" algn="l" rtl="0">
              <a:lnSpc>
                <a:spcPct val="90000"/>
              </a:lnSpc>
              <a:spcBef>
                <a:spcPts val="444"/>
              </a:spcBef>
              <a:buClr>
                <a:schemeClr val="dk1"/>
              </a:buClr>
              <a:buSzPct val="123333"/>
              <a:buFont typeface="Arial"/>
              <a:buNone/>
            </a:pPr>
            <a:endParaRPr sz="2000" b="0" i="0" u="none" strike="noStrike" cap="none" dirty="0">
              <a:solidFill>
                <a:schemeClr val="dk1"/>
              </a:solidFill>
              <a:sym typeface="Calibri"/>
            </a:endParaRP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2" name="Shape 232"/>
          <p:cNvSpPr txBox="1">
            <a:spLocks noGrp="1"/>
          </p:cNvSpPr>
          <p:nvPr>
            <p:ph type="body" idx="1"/>
          </p:nvPr>
        </p:nvSpPr>
        <p:spPr>
          <a:xfrm>
            <a:off x="457200" y="1499885"/>
            <a:ext cx="8229600" cy="2734072"/>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Began building her organization 3 </a:t>
            </a:r>
            <a:r>
              <a:rPr lang="en-US" sz="2000" b="0" i="0" u="none" strike="noStrike" cap="none" dirty="0" smtClean="0">
                <a:solidFill>
                  <a:schemeClr val="dk1"/>
                </a:solidFill>
                <a:latin typeface="Calibri"/>
                <a:ea typeface="Calibri"/>
                <a:cs typeface="Calibri"/>
                <a:sym typeface="Calibri"/>
              </a:rPr>
              <a:t>1</a:t>
            </a:r>
            <a:r>
              <a:rPr lang="en-US" sz="2000" b="0" i="0" u="none" strike="noStrike" cap="none" dirty="0">
                <a:solidFill>
                  <a:schemeClr val="dk1"/>
                </a:solidFill>
                <a:latin typeface="Calibri"/>
                <a:ea typeface="Calibri"/>
                <a:cs typeface="Calibri"/>
                <a:sym typeface="Calibri"/>
              </a:rPr>
              <a:t>/ 2 years ago </a:t>
            </a:r>
          </a:p>
          <a:p>
            <a:pPr marL="342900" marR="0" lvl="0" indent="-342900" algn="l" rtl="0">
              <a:spcBef>
                <a:spcPts val="40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Now 12 Directors in her </a:t>
            </a:r>
            <a:r>
              <a:rPr lang="en-US" sz="2000" b="0" i="0" u="none" strike="noStrike" cap="none" dirty="0" smtClean="0">
                <a:solidFill>
                  <a:schemeClr val="dk1"/>
                </a:solidFill>
                <a:latin typeface="Calibri"/>
                <a:ea typeface="Calibri"/>
                <a:cs typeface="Calibri"/>
                <a:sym typeface="Calibri"/>
              </a:rPr>
              <a:t>organization</a:t>
            </a:r>
          </a:p>
          <a:p>
            <a:pPr marL="342900" marR="0" lvl="0" indent="-342900" algn="l" rtl="0">
              <a:spcBef>
                <a:spcPts val="400"/>
              </a:spcBef>
              <a:spcAft>
                <a:spcPts val="0"/>
              </a:spcAft>
              <a:buClr>
                <a:schemeClr val="dk1"/>
              </a:buClr>
              <a:buSzPct val="100000"/>
              <a:buFont typeface="Arial"/>
              <a:buChar char="•"/>
            </a:pPr>
            <a:r>
              <a:rPr lang="en-US" sz="2000" b="0" i="0" u="none" strike="noStrike" cap="none" dirty="0" smtClean="0">
                <a:solidFill>
                  <a:schemeClr val="dk1"/>
                </a:solidFill>
                <a:latin typeface="Calibri"/>
                <a:ea typeface="Calibri"/>
                <a:cs typeface="Calibri"/>
                <a:sym typeface="Calibri"/>
              </a:rPr>
              <a:t>Used all the reach out methods just mentioned </a:t>
            </a:r>
            <a:r>
              <a:rPr lang="en-US" sz="2000" b="0" i="0" u="none" strike="noStrike" cap="none" dirty="0" smtClean="0">
                <a:solidFill>
                  <a:schemeClr val="dk1"/>
                </a:solidFill>
                <a:latin typeface="Calibri"/>
                <a:ea typeface="Calibri"/>
                <a:cs typeface="Calibri"/>
                <a:sym typeface="Calibri"/>
              </a:rPr>
              <a:t>….</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400"/>
              </a:spcBef>
              <a:spcAft>
                <a:spcPts val="0"/>
              </a:spcAft>
              <a:buClr>
                <a:schemeClr val="dk1"/>
              </a:buClr>
              <a:buSzPct val="100000"/>
              <a:buNone/>
            </a:pPr>
            <a:r>
              <a:rPr lang="en-US" dirty="0">
                <a:solidFill>
                  <a:schemeClr val="dk1"/>
                </a:solidFill>
              </a:rPr>
              <a:t>	</a:t>
            </a:r>
            <a:r>
              <a:rPr lang="en-US" sz="2000" b="0" i="0" u="none" strike="noStrike" cap="none" dirty="0" smtClean="0">
                <a:solidFill>
                  <a:schemeClr val="dk1"/>
                </a:solidFill>
                <a:latin typeface="Calibri"/>
                <a:ea typeface="Calibri"/>
                <a:cs typeface="Calibri"/>
                <a:sym typeface="Calibri"/>
              </a:rPr>
              <a:t> In-home presentations on benefits of a home business ( called Your 	Best Year yet </a:t>
            </a:r>
            <a:r>
              <a:rPr lang="en-US" sz="2000" b="0" i="0" u="none" strike="noStrike" cap="none" dirty="0" smtClean="0">
                <a:solidFill>
                  <a:schemeClr val="dk1"/>
                </a:solidFill>
                <a:latin typeface="Calibri"/>
                <a:ea typeface="Calibri"/>
                <a:cs typeface="Calibri"/>
                <a:sym typeface="Calibri"/>
              </a:rPr>
              <a:t>) </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400"/>
              </a:spcBef>
              <a:spcAft>
                <a:spcPts val="0"/>
              </a:spcAft>
              <a:buClr>
                <a:schemeClr val="dk1"/>
              </a:buClr>
              <a:buSzPct val="100000"/>
              <a:buNone/>
            </a:pPr>
            <a:r>
              <a:rPr lang="en-US" dirty="0">
                <a:solidFill>
                  <a:schemeClr val="dk1"/>
                </a:solidFill>
              </a:rPr>
              <a:t>	</a:t>
            </a:r>
            <a:r>
              <a:rPr lang="en-US" sz="2000" b="0" i="0" u="none" strike="noStrike" cap="none" dirty="0" smtClean="0">
                <a:solidFill>
                  <a:schemeClr val="dk1"/>
                </a:solidFill>
                <a:latin typeface="Calibri"/>
                <a:ea typeface="Calibri"/>
                <a:cs typeface="Calibri"/>
                <a:sym typeface="Calibri"/>
              </a:rPr>
              <a:t>Face Book  posts about how Shaklee fits into her </a:t>
            </a:r>
            <a:r>
              <a:rPr lang="en-US" sz="2000" b="0" i="0" u="none" strike="noStrike" cap="none" dirty="0" smtClean="0">
                <a:solidFill>
                  <a:schemeClr val="dk1"/>
                </a:solidFill>
                <a:latin typeface="Calibri"/>
                <a:ea typeface="Calibri"/>
                <a:cs typeface="Calibri"/>
                <a:sym typeface="Calibri"/>
              </a:rPr>
              <a:t>life</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400"/>
              </a:spcBef>
              <a:spcAft>
                <a:spcPts val="0"/>
              </a:spcAft>
              <a:buClr>
                <a:schemeClr val="dk1"/>
              </a:buClr>
              <a:buSzPct val="100000"/>
              <a:buNone/>
            </a:pPr>
            <a:r>
              <a:rPr lang="en-US" dirty="0">
                <a:solidFill>
                  <a:schemeClr val="dk1"/>
                </a:solidFill>
              </a:rPr>
              <a:t>	</a:t>
            </a:r>
            <a:r>
              <a:rPr lang="en-US" sz="2000" b="0" i="0" u="none" strike="noStrike" cap="none" dirty="0" smtClean="0">
                <a:solidFill>
                  <a:schemeClr val="dk1"/>
                </a:solidFill>
                <a:latin typeface="Calibri"/>
                <a:ea typeface="Calibri"/>
                <a:cs typeface="Calibri"/>
                <a:sym typeface="Calibri"/>
              </a:rPr>
              <a:t> Shaklee.tv </a:t>
            </a:r>
            <a:r>
              <a:rPr lang="en-US" sz="2000" b="0" i="0" u="none" strike="noStrike" cap="none" dirty="0" smtClean="0">
                <a:solidFill>
                  <a:schemeClr val="dk1"/>
                </a:solidFill>
                <a:latin typeface="Calibri"/>
                <a:ea typeface="Calibri"/>
                <a:cs typeface="Calibri"/>
                <a:sym typeface="Calibri"/>
              </a:rPr>
              <a:t>videos</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400"/>
              </a:spcBef>
              <a:spcAft>
                <a:spcPts val="0"/>
              </a:spcAft>
              <a:buClr>
                <a:schemeClr val="dk1"/>
              </a:buClr>
              <a:buSzPct val="100000"/>
              <a:buNone/>
            </a:pPr>
            <a:r>
              <a:rPr lang="en-US" dirty="0">
                <a:solidFill>
                  <a:schemeClr val="dk1"/>
                </a:solidFill>
              </a:rPr>
              <a:t>	</a:t>
            </a:r>
            <a:r>
              <a:rPr lang="en-US" sz="2000" b="0" i="0" u="none" strike="noStrike" cap="none" dirty="0" smtClean="0">
                <a:solidFill>
                  <a:schemeClr val="dk1"/>
                </a:solidFill>
                <a:latin typeface="Calibri"/>
                <a:ea typeface="Calibri"/>
                <a:cs typeface="Calibri"/>
                <a:sym typeface="Calibri"/>
              </a:rPr>
              <a:t> 3-way calls with </a:t>
            </a:r>
            <a:r>
              <a:rPr lang="en-US" sz="2000" b="0" i="0" u="none" strike="noStrike" cap="none" dirty="0" err="1" smtClean="0">
                <a:solidFill>
                  <a:schemeClr val="dk1"/>
                </a:solidFill>
                <a:latin typeface="Calibri"/>
                <a:ea typeface="Calibri"/>
                <a:cs typeface="Calibri"/>
                <a:sym typeface="Calibri"/>
              </a:rPr>
              <a:t>uplines</a:t>
            </a:r>
            <a:endParaRPr lang="en-US" sz="2000" b="0" i="0" u="none" strike="noStrike" cap="none" dirty="0" smtClean="0">
              <a:solidFill>
                <a:schemeClr val="dk1"/>
              </a:solidFill>
              <a:latin typeface="Calibri"/>
              <a:ea typeface="Calibri"/>
              <a:cs typeface="Calibri"/>
              <a:sym typeface="Calibri"/>
            </a:endParaRPr>
          </a:p>
          <a:p>
            <a:pPr marL="0" marR="0" lvl="0" indent="0" algn="l" rtl="0">
              <a:spcBef>
                <a:spcPts val="400"/>
              </a:spcBef>
              <a:spcAft>
                <a:spcPts val="0"/>
              </a:spcAft>
              <a:buClr>
                <a:schemeClr val="dk1"/>
              </a:buClr>
              <a:buSzPct val="100000"/>
              <a:buNone/>
            </a:pPr>
            <a:r>
              <a:rPr lang="en-US" dirty="0">
                <a:solidFill>
                  <a:schemeClr val="dk1"/>
                </a:solidFill>
              </a:rPr>
              <a:t>	</a:t>
            </a:r>
            <a:r>
              <a:rPr lang="en-US" sz="2000" b="0" i="0" u="none" strike="noStrike" cap="none" dirty="0" smtClean="0">
                <a:solidFill>
                  <a:schemeClr val="dk1"/>
                </a:solidFill>
                <a:latin typeface="Calibri"/>
                <a:ea typeface="Calibri"/>
                <a:cs typeface="Calibri"/>
                <a:sym typeface="Calibri"/>
              </a:rPr>
              <a:t>individual appointments and conversations			 barb</a:t>
            </a:r>
          </a:p>
          <a:p>
            <a:pPr marL="0" marR="0" lvl="0" indent="0" algn="l" rtl="0">
              <a:spcBef>
                <a:spcPts val="400"/>
              </a:spcBef>
              <a:spcAft>
                <a:spcPts val="0"/>
              </a:spcAft>
              <a:buClr>
                <a:schemeClr val="dk1"/>
              </a:buClr>
              <a:buSzPct val="100000"/>
              <a:buNone/>
            </a:pPr>
            <a:endParaRPr lang="en-US" sz="2000" b="0" i="0" u="none" strike="noStrike" cap="none" dirty="0" smtClean="0">
              <a:solidFill>
                <a:schemeClr val="dk1"/>
              </a:solidFill>
              <a:latin typeface="Calibri"/>
              <a:ea typeface="Calibri"/>
              <a:cs typeface="Calibri"/>
              <a:sym typeface="Calibri"/>
            </a:endParaRPr>
          </a:p>
          <a:p>
            <a:pPr marL="342900" marR="0" lvl="0" indent="-342900" algn="l" rtl="0">
              <a:spcBef>
                <a:spcPts val="400"/>
              </a:spcBef>
              <a:buClr>
                <a:schemeClr val="dk1"/>
              </a:buClr>
              <a:buSzPct val="100000"/>
              <a:buFont typeface="Arial"/>
              <a:buNone/>
            </a:pPr>
            <a:endParaRPr sz="2400" b="0" i="0" u="none" strike="noStrike" cap="none" dirty="0">
              <a:solidFill>
                <a:schemeClr val="tx1"/>
              </a:solidFill>
              <a:sym typeface="Calibri"/>
            </a:endParaRPr>
          </a:p>
        </p:txBody>
      </p:sp>
      <p:sp>
        <p:nvSpPr>
          <p:cNvPr id="231" name="Shape 231"/>
          <p:cNvSpPr txBox="1">
            <a:spLocks noGrp="1"/>
          </p:cNvSpPr>
          <p:nvPr>
            <p:ph type="title"/>
          </p:nvPr>
        </p:nvSpPr>
        <p:spPr>
          <a:xfrm>
            <a:off x="457200" y="383779"/>
            <a:ext cx="8229600" cy="857250"/>
          </a:xfrm>
          <a:prstGeom prst="rect">
            <a:avLst/>
          </a:prstGeom>
          <a:noFill/>
          <a:ln>
            <a:solidFill>
              <a:schemeClr val="tx1"/>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1" dirty="0" smtClean="0"/>
              <a:t>Let’s Look at Another Example of  the Business Building Process </a:t>
            </a:r>
            <a:r>
              <a:rPr lang="en-US" sz="2400" b="1" dirty="0" smtClean="0"/>
              <a:t>from </a:t>
            </a:r>
            <a:r>
              <a:rPr lang="en-US" sz="2400" b="1" i="0" u="none" strike="noStrike" cap="none" dirty="0" smtClean="0">
                <a:solidFill>
                  <a:schemeClr val="dk1"/>
                </a:solidFill>
                <a:sym typeface="Calibri"/>
              </a:rPr>
              <a:t>Katie Odom</a:t>
            </a:r>
            <a:endParaRPr lang="en-US" sz="2400" b="1" i="0" u="none" strike="noStrike" cap="none" dirty="0">
              <a:solidFill>
                <a:schemeClr val="dk1"/>
              </a:solidFill>
              <a:sym typeface="Calibri"/>
            </a:endParaRPr>
          </a:p>
        </p:txBody>
      </p:sp>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6" name="Shape 256"/>
          <p:cNvSpPr txBox="1">
            <a:spLocks noGrp="1"/>
          </p:cNvSpPr>
          <p:nvPr>
            <p:ph type="body" idx="1"/>
          </p:nvPr>
        </p:nvSpPr>
        <p:spPr>
          <a:xfrm>
            <a:off x="220717" y="1250731"/>
            <a:ext cx="8607973" cy="3090041"/>
          </a:xfrm>
          <a:prstGeom prst="rect">
            <a:avLst/>
          </a:prstGeom>
          <a:solidFill>
            <a:schemeClr val="lt1"/>
          </a:solidFill>
          <a:ln>
            <a:noFill/>
          </a:ln>
        </p:spPr>
        <p:txBody>
          <a:bodyPr lIns="91425" tIns="45700" rIns="91425" bIns="45700" anchor="t" anchorCtr="0">
            <a:noAutofit/>
          </a:bodyPr>
          <a:lstStyle/>
          <a:p>
            <a:pPr marL="342900" marR="0" lvl="0" indent="-316230" algn="l" rtl="0">
              <a:lnSpc>
                <a:spcPct val="80000"/>
              </a:lnSpc>
              <a:spcBef>
                <a:spcPts val="0"/>
              </a:spcBef>
              <a:spcAft>
                <a:spcPts val="0"/>
              </a:spcAft>
              <a:buClr>
                <a:schemeClr val="dk1"/>
              </a:buClr>
              <a:buSzPct val="100000"/>
              <a:buFont typeface="Arial"/>
              <a:buChar char="•"/>
            </a:pPr>
            <a:r>
              <a:rPr lang="en-US" b="0" i="0" u="none" strike="noStrike" cap="none" dirty="0">
                <a:solidFill>
                  <a:schemeClr val="dk1"/>
                </a:solidFill>
                <a:latin typeface="Calibri"/>
                <a:ea typeface="Calibri"/>
                <a:cs typeface="Calibri"/>
                <a:sym typeface="Calibri"/>
              </a:rPr>
              <a:t>Gently expose people to your business.</a:t>
            </a:r>
          </a:p>
          <a:p>
            <a:pPr marL="342900" marR="0" lvl="0" indent="-316230" algn="l" rtl="0">
              <a:lnSpc>
                <a:spcPct val="80000"/>
              </a:lnSpc>
              <a:spcBef>
                <a:spcPts val="444"/>
              </a:spcBef>
              <a:spcAft>
                <a:spcPts val="0"/>
              </a:spcAft>
              <a:buClr>
                <a:schemeClr val="dk1"/>
              </a:buClr>
              <a:buSzPct val="100000"/>
              <a:buFont typeface="Arial"/>
              <a:buChar char="•"/>
            </a:pPr>
            <a:r>
              <a:rPr lang="en-US" b="0" i="0" u="none" strike="noStrike" cap="none" dirty="0">
                <a:solidFill>
                  <a:schemeClr val="dk1"/>
                </a:solidFill>
                <a:latin typeface="Calibri"/>
                <a:ea typeface="Calibri"/>
                <a:cs typeface="Calibri"/>
                <a:sym typeface="Calibri"/>
              </a:rPr>
              <a:t>Let people know how important it is to you to be a part of work that is significant.</a:t>
            </a:r>
          </a:p>
          <a:p>
            <a:pPr marL="342900" marR="0" lvl="0" indent="-316230" algn="l" rtl="0">
              <a:lnSpc>
                <a:spcPct val="80000"/>
              </a:lnSpc>
              <a:spcBef>
                <a:spcPts val="444"/>
              </a:spcBef>
              <a:spcAft>
                <a:spcPts val="0"/>
              </a:spcAft>
              <a:buClr>
                <a:schemeClr val="dk1"/>
              </a:buClr>
              <a:buSzPct val="100000"/>
              <a:buFont typeface="Arial"/>
              <a:buChar char="•"/>
            </a:pPr>
            <a:r>
              <a:rPr lang="en-US" b="0" i="0" u="none" strike="noStrike" cap="none" dirty="0">
                <a:solidFill>
                  <a:schemeClr val="dk1"/>
                </a:solidFill>
                <a:latin typeface="Calibri"/>
                <a:ea typeface="Calibri"/>
                <a:cs typeface="Calibri"/>
                <a:sym typeface="Calibri"/>
              </a:rPr>
              <a:t>As you post on Face Book stories and pictures about your life, people will see snippets of what a Shaklee life and Shaklee business look like.	 	</a:t>
            </a:r>
            <a:r>
              <a:rPr lang="en-US" sz="1800" b="0" i="0" u="none" strike="noStrike" cap="none" dirty="0" smtClean="0">
                <a:solidFill>
                  <a:schemeClr val="dk1"/>
                </a:solidFill>
                <a:latin typeface="Calibri"/>
                <a:ea typeface="Calibri"/>
                <a:cs typeface="Calibri"/>
                <a:sym typeface="Calibri"/>
              </a:rPr>
              <a:t>--</a:t>
            </a:r>
            <a:r>
              <a:rPr lang="en-US" sz="1800" b="0" i="0" u="none" strike="noStrike" cap="none" dirty="0">
                <a:solidFill>
                  <a:schemeClr val="dk1"/>
                </a:solidFill>
                <a:latin typeface="Calibri"/>
                <a:ea typeface="Calibri"/>
                <a:cs typeface="Calibri"/>
                <a:sym typeface="Calibri"/>
              </a:rPr>
              <a:t>When you or someone you know gets a new Shaklee car.</a:t>
            </a:r>
          </a:p>
          <a:p>
            <a:pPr marL="342900" marR="0" lvl="0" indent="-342900" algn="l" rtl="0">
              <a:lnSpc>
                <a:spcPct val="80000"/>
              </a:lnSpc>
              <a:spcBef>
                <a:spcPts val="37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 Going to Jump Zone, the Zoo, shopping, </a:t>
            </a:r>
            <a:r>
              <a:rPr lang="en-US" sz="1800" b="0" i="0" u="none" strike="noStrike" cap="none" dirty="0" err="1" smtClean="0">
                <a:solidFill>
                  <a:schemeClr val="dk1"/>
                </a:solidFill>
                <a:latin typeface="Calibri"/>
                <a:ea typeface="Calibri"/>
                <a:cs typeface="Calibri"/>
                <a:sym typeface="Calibri"/>
              </a:rPr>
              <a:t>etc</a:t>
            </a:r>
            <a:r>
              <a:rPr lang="en-US" sz="1800" b="0" i="0" u="none" strike="noStrike" cap="none" dirty="0" smtClean="0">
                <a:solidFill>
                  <a:schemeClr val="dk1"/>
                </a:solidFill>
                <a:latin typeface="Calibri"/>
                <a:ea typeface="Calibri"/>
                <a:cs typeface="Calibri"/>
                <a:sym typeface="Calibri"/>
              </a:rPr>
              <a:t>…during </a:t>
            </a:r>
            <a:r>
              <a:rPr lang="en-US" sz="1800" b="0" i="0" u="none" strike="noStrike" cap="none" dirty="0">
                <a:solidFill>
                  <a:schemeClr val="dk1"/>
                </a:solidFill>
                <a:latin typeface="Calibri"/>
                <a:ea typeface="Calibri"/>
                <a:cs typeface="Calibri"/>
                <a:sym typeface="Calibri"/>
              </a:rPr>
              <a:t>the day </a:t>
            </a:r>
            <a:r>
              <a:rPr lang="en-US" sz="1800" b="0" i="0" u="none" strike="noStrike" cap="none" dirty="0" smtClean="0">
                <a:solidFill>
                  <a:schemeClr val="dk1"/>
                </a:solidFill>
                <a:latin typeface="Calibri"/>
                <a:ea typeface="Calibri"/>
                <a:cs typeface="Calibri"/>
                <a:sym typeface="Calibri"/>
              </a:rPr>
              <a:t>when it isn’t 			crowded</a:t>
            </a:r>
            <a:endParaRPr lang="en-US"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37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 Photos of you working from your deck			</a:t>
            </a:r>
          </a:p>
          <a:p>
            <a:pPr marL="342900" marR="0" lvl="0" indent="-342900" algn="l" rtl="0">
              <a:lnSpc>
                <a:spcPct val="80000"/>
              </a:lnSpc>
              <a:spcBef>
                <a:spcPts val="37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 Photos of you working with your team.</a:t>
            </a:r>
          </a:p>
          <a:p>
            <a:pPr marL="342900" marR="0" lvl="0" indent="-342900" algn="l" rtl="0">
              <a:lnSpc>
                <a:spcPct val="80000"/>
              </a:lnSpc>
              <a:spcBef>
                <a:spcPts val="37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 Photos of your kids cleaning with safe products, </a:t>
            </a:r>
            <a:r>
              <a:rPr lang="en-US" sz="1800" b="0" i="0" u="none" strike="noStrike" cap="none" dirty="0" err="1">
                <a:solidFill>
                  <a:schemeClr val="dk1"/>
                </a:solidFill>
                <a:latin typeface="Calibri"/>
                <a:ea typeface="Calibri"/>
                <a:cs typeface="Calibri"/>
                <a:sym typeface="Calibri"/>
              </a:rPr>
              <a:t>etc</a:t>
            </a:r>
            <a:endParaRPr lang="en-US"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37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 Photo of your scale  and the shakes that got you to your goal </a:t>
            </a:r>
            <a:r>
              <a:rPr lang="en-US" sz="1800" b="0" i="0" u="none" strike="noStrike" cap="none" dirty="0" smtClean="0">
                <a:solidFill>
                  <a:schemeClr val="dk1"/>
                </a:solidFill>
                <a:latin typeface="Calibri"/>
                <a:ea typeface="Calibri"/>
                <a:cs typeface="Calibri"/>
                <a:sym typeface="Calibri"/>
              </a:rPr>
              <a:t>weight</a:t>
            </a:r>
            <a:endParaRPr lang="en-US"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444"/>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 Not having to drive in the </a:t>
            </a:r>
            <a:r>
              <a:rPr lang="en-US" sz="1800" b="0" i="0" u="none" strike="noStrike" cap="none" dirty="0" smtClean="0">
                <a:solidFill>
                  <a:schemeClr val="dk1"/>
                </a:solidFill>
                <a:latin typeface="Calibri"/>
                <a:ea typeface="Calibri"/>
                <a:cs typeface="Calibri"/>
                <a:sym typeface="Calibri"/>
              </a:rPr>
              <a:t>snow         </a:t>
            </a:r>
            <a:r>
              <a:rPr lang="en-US" sz="1800" b="0" i="0" u="none" strike="noStrike" cap="none" dirty="0" smtClean="0">
                <a:solidFill>
                  <a:schemeClr val="dk1"/>
                </a:solidFill>
                <a:latin typeface="Calibri"/>
                <a:ea typeface="Calibri"/>
                <a:cs typeface="Calibri"/>
                <a:sym typeface="Calibri"/>
              </a:rPr>
              <a:t>                                           </a:t>
            </a:r>
            <a:r>
              <a:rPr lang="en-US" b="0" i="0" u="none" strike="noStrike" cap="none" dirty="0" err="1" smtClean="0">
                <a:solidFill>
                  <a:schemeClr val="dk1"/>
                </a:solidFill>
                <a:latin typeface="Calibri"/>
                <a:ea typeface="Calibri"/>
                <a:cs typeface="Calibri"/>
                <a:sym typeface="Calibri"/>
              </a:rPr>
              <a:t>katie</a:t>
            </a:r>
            <a:endParaRPr lang="en-US"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444"/>
              </a:spcBef>
              <a:buClr>
                <a:schemeClr val="dk1"/>
              </a:buClr>
              <a:buSzPct val="123333"/>
              <a:buFont typeface="Arial"/>
              <a:buNone/>
            </a:pPr>
            <a:endParaRPr sz="1800" b="0" i="0" u="none" strike="noStrike" cap="none" dirty="0">
              <a:solidFill>
                <a:schemeClr val="dk1"/>
              </a:solidFill>
              <a:latin typeface="Calibri"/>
              <a:ea typeface="Calibri"/>
              <a:cs typeface="Calibri"/>
              <a:sym typeface="Calibri"/>
            </a:endParaRPr>
          </a:p>
        </p:txBody>
      </p:sp>
      <p:sp>
        <p:nvSpPr>
          <p:cNvPr id="255" name="Shape 255"/>
          <p:cNvSpPr txBox="1">
            <a:spLocks noGrp="1"/>
          </p:cNvSpPr>
          <p:nvPr>
            <p:ph type="title"/>
          </p:nvPr>
        </p:nvSpPr>
        <p:spPr>
          <a:xfrm>
            <a:off x="457200" y="164240"/>
            <a:ext cx="5296504" cy="698237"/>
          </a:xfrm>
          <a:prstGeom prst="rect">
            <a:avLst/>
          </a:prstGeom>
          <a:solidFill>
            <a:schemeClr val="lt1"/>
          </a:solidFill>
          <a:ln>
            <a:solidFill>
              <a:schemeClr val="tx1"/>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1" i="0" u="none" strike="noStrike" cap="none" dirty="0">
                <a:solidFill>
                  <a:schemeClr val="dk1"/>
                </a:solidFill>
                <a:latin typeface="Calibri"/>
                <a:ea typeface="Calibri"/>
                <a:cs typeface="Calibri"/>
                <a:sym typeface="Calibri"/>
              </a:rPr>
              <a:t>“</a:t>
            </a:r>
            <a:r>
              <a:rPr lang="en-US" sz="2400" b="1" i="0" u="none" strike="noStrike" cap="none" dirty="0">
                <a:solidFill>
                  <a:schemeClr val="dk1"/>
                </a:solidFill>
                <a:latin typeface="Calibri"/>
                <a:ea typeface="Calibri"/>
                <a:cs typeface="Calibri"/>
                <a:sym typeface="Calibri"/>
              </a:rPr>
              <a:t>Live Your Shaklee Business Out Loud”</a:t>
            </a:r>
          </a:p>
        </p:txBody>
      </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6" name="Shape 266"/>
          <p:cNvPicPr preferRelativeResize="0">
            <a:picLocks noGrp="1"/>
          </p:cNvPicPr>
          <p:nvPr>
            <p:ph type="body" idx="1"/>
          </p:nvPr>
        </p:nvPicPr>
        <p:blipFill rotWithShape="1">
          <a:blip r:embed="rId3">
            <a:alphaModFix/>
          </a:blip>
          <a:srcRect l="-40915" r="-40915"/>
          <a:stretch/>
        </p:blipFill>
        <p:spPr>
          <a:xfrm>
            <a:off x="557048" y="205979"/>
            <a:ext cx="7893269" cy="4937520"/>
          </a:xfrm>
          <a:prstGeom prst="rect">
            <a:avLst/>
          </a:prstGeom>
          <a:noFill/>
          <a:ln>
            <a:noFill/>
          </a:ln>
        </p:spPr>
      </p:pic>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pic>
        <p:nvPicPr>
          <p:cNvPr id="292" name="Shape 292"/>
          <p:cNvPicPr preferRelativeResize="0">
            <a:picLocks noGrp="1"/>
          </p:cNvPicPr>
          <p:nvPr>
            <p:ph type="body" idx="1"/>
          </p:nvPr>
        </p:nvPicPr>
        <p:blipFill rotWithShape="1">
          <a:blip r:embed="rId3">
            <a:alphaModFix/>
          </a:blip>
          <a:srcRect l="-71221" r="-71220"/>
          <a:stretch/>
        </p:blipFill>
        <p:spPr>
          <a:xfrm>
            <a:off x="-1944031" y="152400"/>
            <a:ext cx="13404405" cy="4991099"/>
          </a:xfrm>
          <a:prstGeom prst="rect">
            <a:avLst/>
          </a:prstGeom>
          <a:noFill/>
          <a:ln>
            <a:noFill/>
          </a:ln>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2"/>
          <p:cNvSpPr txBox="1">
            <a:spLocks noChangeArrowheads="1"/>
          </p:cNvSpPr>
          <p:nvPr/>
        </p:nvSpPr>
        <p:spPr bwMode="auto">
          <a:xfrm>
            <a:off x="437186" y="169511"/>
            <a:ext cx="825341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defTabSz="4572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defTabSz="4572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defTabSz="4572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defTabSz="4572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algn="ctr" eaLnBrk="1" hangingPunct="1">
              <a:spcBef>
                <a:spcPct val="50000"/>
              </a:spcBef>
              <a:buClrTx/>
              <a:buSzTx/>
              <a:buFontTx/>
              <a:buNone/>
            </a:pPr>
            <a:r>
              <a:rPr lang="en-US" altLang="en-US" sz="3600" b="1" dirty="0">
                <a:solidFill>
                  <a:srgbClr val="000066"/>
                </a:solidFill>
                <a:latin typeface="Comic Sans MS" pitchFamily="66" charset="0"/>
              </a:rPr>
              <a:t>Network </a:t>
            </a:r>
            <a:r>
              <a:rPr lang="en-US" altLang="en-US" sz="3600" b="1" dirty="0" smtClean="0">
                <a:solidFill>
                  <a:srgbClr val="000066"/>
                </a:solidFill>
                <a:latin typeface="Comic Sans MS" pitchFamily="66" charset="0"/>
              </a:rPr>
              <a:t>Marketing Cornerstone</a:t>
            </a:r>
            <a:endParaRPr lang="en-US" altLang="en-US" sz="3600" b="1" dirty="0">
              <a:solidFill>
                <a:srgbClr val="000066"/>
              </a:solidFill>
              <a:latin typeface="Comic Sans MS" pitchFamily="66" charset="0"/>
            </a:endParaRPr>
          </a:p>
        </p:txBody>
      </p:sp>
      <p:pic>
        <p:nvPicPr>
          <p:cNvPr id="11" name="Picture 4" descr="http://www.zootweb.com/blog/wp-content/themes/zootblog/images/authors/iStock_000007511105X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6768" y="1052650"/>
            <a:ext cx="3653693" cy="2341855"/>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
        <p:nvSpPr>
          <p:cNvPr id="14" name="Rectangle 21"/>
          <p:cNvSpPr>
            <a:spLocks noChangeArrowheads="1"/>
          </p:cNvSpPr>
          <p:nvPr/>
        </p:nvSpPr>
        <p:spPr bwMode="auto">
          <a:xfrm>
            <a:off x="437186" y="3394505"/>
            <a:ext cx="8253412"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r>
              <a:rPr lang="en-US" altLang="en-US" sz="2400" dirty="0">
                <a:latin typeface="Arial Narrow" panose="020B0606020202030204" pitchFamily="34" charset="0"/>
              </a:rPr>
              <a:t>The </a:t>
            </a:r>
            <a:r>
              <a:rPr lang="en-US" altLang="en-US" sz="2400" b="1" dirty="0">
                <a:latin typeface="Arial Narrow" panose="020B0606020202030204" pitchFamily="34" charset="0"/>
              </a:rPr>
              <a:t>cornerstone</a:t>
            </a:r>
            <a:r>
              <a:rPr lang="en-US" altLang="en-US" sz="2400" dirty="0">
                <a:latin typeface="Arial Narrow" panose="020B0606020202030204" pitchFamily="34" charset="0"/>
              </a:rPr>
              <a:t> comes from the first stone set in the creation of a foundation. All other stones will be set in reference to this stone.  It will determine how you position yourself and your entire organization’s future success.</a:t>
            </a:r>
          </a:p>
        </p:txBody>
      </p:sp>
    </p:spTree>
    <p:extLst>
      <p:ext uri="{BB962C8B-B14F-4D97-AF65-F5344CB8AC3E}">
        <p14:creationId xmlns:p14="http://schemas.microsoft.com/office/powerpoint/2010/main" val="22256884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50" name="Shape 250"/>
          <p:cNvSpPr txBox="1">
            <a:spLocks noGrp="1"/>
          </p:cNvSpPr>
          <p:nvPr>
            <p:ph type="body" idx="1"/>
          </p:nvPr>
        </p:nvSpPr>
        <p:spPr>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2000" b="0" i="0" u="none" strike="noStrike" cap="none" dirty="0">
                <a:solidFill>
                  <a:schemeClr val="tx1"/>
                </a:solidFill>
                <a:latin typeface="Calibri"/>
                <a:ea typeface="Calibri"/>
                <a:cs typeface="Calibri"/>
                <a:sym typeface="Calibri"/>
              </a:rPr>
              <a:t>I have started sharing more about financial freedom- </a:t>
            </a:r>
            <a:r>
              <a:rPr lang="en-US" dirty="0">
                <a:solidFill>
                  <a:schemeClr val="tx1"/>
                </a:solidFill>
              </a:rPr>
              <a:t>I</a:t>
            </a:r>
            <a:r>
              <a:rPr lang="en-US" sz="2000" b="0" i="0" u="none" strike="noStrike" cap="none" dirty="0" smtClean="0">
                <a:solidFill>
                  <a:schemeClr val="tx1"/>
                </a:solidFill>
                <a:latin typeface="Calibri"/>
                <a:ea typeface="Calibri"/>
                <a:cs typeface="Calibri"/>
                <a:sym typeface="Calibri"/>
              </a:rPr>
              <a:t> </a:t>
            </a:r>
            <a:r>
              <a:rPr lang="en-US" sz="2000" b="0" i="0" u="none" strike="noStrike" cap="none" dirty="0">
                <a:solidFill>
                  <a:schemeClr val="tx1"/>
                </a:solidFill>
                <a:latin typeface="Calibri"/>
                <a:ea typeface="Calibri"/>
                <a:cs typeface="Calibri"/>
                <a:sym typeface="Calibri"/>
              </a:rPr>
              <a:t>think this is huge with our business and so many people are looking to get out of debt, help cover expenses, save more, give more </a:t>
            </a:r>
            <a:r>
              <a:rPr lang="en-US" sz="2000" b="0" i="0" u="none" strike="noStrike" cap="none" dirty="0" err="1" smtClean="0">
                <a:solidFill>
                  <a:schemeClr val="tx1"/>
                </a:solidFill>
                <a:latin typeface="Calibri"/>
                <a:ea typeface="Calibri"/>
                <a:cs typeface="Calibri"/>
                <a:sym typeface="Calibri"/>
              </a:rPr>
              <a:t>etc</a:t>
            </a:r>
            <a:r>
              <a:rPr lang="en-US" sz="2000" b="0" i="0" u="none" strike="noStrike" cap="none" dirty="0" smtClean="0">
                <a:solidFill>
                  <a:schemeClr val="tx1"/>
                </a:solidFill>
                <a:latin typeface="Calibri"/>
                <a:ea typeface="Calibri"/>
                <a:cs typeface="Calibri"/>
                <a:sym typeface="Calibri"/>
              </a:rPr>
              <a:t>…..</a:t>
            </a:r>
          </a:p>
          <a:p>
            <a:pPr marL="400050" lvl="1" indent="0">
              <a:spcBef>
                <a:spcPts val="0"/>
              </a:spcBef>
              <a:buClr>
                <a:schemeClr val="dk1"/>
              </a:buClr>
              <a:buNone/>
            </a:pPr>
            <a:r>
              <a:rPr lang="en-US" b="0" i="0" u="none" strike="noStrike" cap="none" dirty="0" smtClean="0">
                <a:solidFill>
                  <a:schemeClr val="tx1"/>
                </a:solidFill>
                <a:latin typeface="Calibri"/>
                <a:ea typeface="Calibri"/>
                <a:cs typeface="Calibri"/>
                <a:sym typeface="Calibri"/>
              </a:rPr>
              <a:t>	</a:t>
            </a:r>
            <a:r>
              <a:rPr lang="en-US" sz="2800" b="0" i="0" u="none" strike="noStrike" cap="none" dirty="0" smtClean="0">
                <a:solidFill>
                  <a:schemeClr val="tx1"/>
                </a:solidFill>
                <a:latin typeface="Calibri"/>
                <a:ea typeface="Calibri"/>
                <a:cs typeface="Calibri"/>
                <a:sym typeface="Calibri"/>
              </a:rPr>
              <a:t>People </a:t>
            </a:r>
            <a:r>
              <a:rPr lang="en-US" sz="2800" b="0" i="0" u="none" strike="noStrike" cap="none" dirty="0">
                <a:solidFill>
                  <a:schemeClr val="tx1"/>
                </a:solidFill>
                <a:latin typeface="Calibri"/>
                <a:ea typeface="Calibri"/>
                <a:cs typeface="Calibri"/>
                <a:sym typeface="Calibri"/>
              </a:rPr>
              <a:t>are looking for Shaklee </a:t>
            </a:r>
            <a:r>
              <a:rPr lang="en-US" sz="2800" b="0" i="0" u="none" strike="noStrike" cap="none" dirty="0" smtClean="0">
                <a:solidFill>
                  <a:schemeClr val="tx1"/>
                </a:solidFill>
                <a:latin typeface="Calibri"/>
                <a:ea typeface="Calibri"/>
                <a:cs typeface="Calibri"/>
                <a:sym typeface="Calibri"/>
              </a:rPr>
              <a:t>everyday</a:t>
            </a:r>
            <a:endParaRPr lang="en-US" sz="2800" b="0" i="0" u="none" strike="noStrike" cap="none" dirty="0" smtClean="0">
              <a:solidFill>
                <a:schemeClr val="tx1"/>
              </a:solidFill>
              <a:latin typeface="Calibri"/>
              <a:ea typeface="Calibri"/>
              <a:cs typeface="Calibri"/>
              <a:sym typeface="Calibri"/>
            </a:endParaRPr>
          </a:p>
          <a:p>
            <a:pPr marL="342900" marR="0" lvl="0" indent="-342900" algn="l" rtl="0">
              <a:spcBef>
                <a:spcPts val="0"/>
              </a:spcBef>
              <a:spcAft>
                <a:spcPts val="0"/>
              </a:spcAft>
              <a:buClr>
                <a:schemeClr val="dk1"/>
              </a:buClr>
              <a:buSzPct val="100000"/>
              <a:buFont typeface="Arial"/>
              <a:buChar char="•"/>
            </a:pPr>
            <a:endParaRPr lang="en-US" sz="2000" b="0" i="0" u="none" strike="noStrike" cap="none" dirty="0">
              <a:solidFill>
                <a:schemeClr val="tx1"/>
              </a:solidFill>
              <a:latin typeface="Calibri"/>
              <a:ea typeface="Calibri"/>
              <a:cs typeface="Calibri"/>
              <a:sym typeface="Calibri"/>
            </a:endParaRPr>
          </a:p>
          <a:p>
            <a:pPr indent="-342900">
              <a:spcBef>
                <a:spcPts val="400"/>
              </a:spcBef>
            </a:pPr>
            <a:r>
              <a:rPr lang="en-US" sz="2000" dirty="0" smtClean="0">
                <a:solidFill>
                  <a:schemeClr val="tx1"/>
                </a:solidFill>
              </a:rPr>
              <a:t>When </a:t>
            </a:r>
            <a:r>
              <a:rPr lang="en-US" sz="2000" dirty="0">
                <a:solidFill>
                  <a:schemeClr val="tx1"/>
                </a:solidFill>
              </a:rPr>
              <a:t>talking with a potential business partner </a:t>
            </a:r>
            <a:r>
              <a:rPr lang="en-US" dirty="0" smtClean="0">
                <a:solidFill>
                  <a:schemeClr val="tx1"/>
                </a:solidFill>
              </a:rPr>
              <a:t>I </a:t>
            </a:r>
            <a:r>
              <a:rPr lang="en-US" sz="2000" dirty="0" smtClean="0">
                <a:solidFill>
                  <a:schemeClr val="tx1"/>
                </a:solidFill>
              </a:rPr>
              <a:t>have </a:t>
            </a:r>
            <a:r>
              <a:rPr lang="en-US" sz="2000" dirty="0">
                <a:solidFill>
                  <a:schemeClr val="tx1"/>
                </a:solidFill>
              </a:rPr>
              <a:t>found it helpful to bring up our training we do (helps people feel </a:t>
            </a:r>
            <a:r>
              <a:rPr lang="en-US" dirty="0">
                <a:solidFill>
                  <a:schemeClr val="tx1"/>
                </a:solidFill>
              </a:rPr>
              <a:t>m</a:t>
            </a:r>
            <a:r>
              <a:rPr lang="en-US" sz="2000" dirty="0" smtClean="0">
                <a:solidFill>
                  <a:schemeClr val="tx1"/>
                </a:solidFill>
              </a:rPr>
              <a:t>ore </a:t>
            </a:r>
            <a:r>
              <a:rPr lang="en-US" sz="2000" dirty="0">
                <a:solidFill>
                  <a:schemeClr val="tx1"/>
                </a:solidFill>
              </a:rPr>
              <a:t>comfortable and confident in their ability to succeed</a:t>
            </a:r>
            <a:r>
              <a:rPr lang="en-US" sz="2000" dirty="0" smtClean="0">
                <a:solidFill>
                  <a:schemeClr val="tx1"/>
                </a:solidFill>
              </a:rPr>
              <a:t>)                   </a:t>
            </a:r>
            <a:r>
              <a:rPr lang="en-US" sz="2000" dirty="0" smtClean="0">
                <a:solidFill>
                  <a:schemeClr val="tx1"/>
                </a:solidFill>
              </a:rPr>
              <a:t>                                     </a:t>
            </a:r>
            <a:r>
              <a:rPr lang="en-US" sz="2000" dirty="0" err="1" smtClean="0">
                <a:solidFill>
                  <a:schemeClr val="tx1"/>
                </a:solidFill>
              </a:rPr>
              <a:t>katie</a:t>
            </a:r>
            <a:endParaRPr lang="en-US" sz="2000" dirty="0">
              <a:solidFill>
                <a:schemeClr val="tx1"/>
              </a:solidFill>
            </a:endParaRPr>
          </a:p>
          <a:p>
            <a:pPr marL="342900" marR="0" lvl="0" indent="-342900" algn="l" rtl="0">
              <a:spcBef>
                <a:spcPts val="400"/>
              </a:spcBef>
              <a:buClr>
                <a:schemeClr val="dk1"/>
              </a:buClr>
              <a:buSzPct val="100000"/>
              <a:buFont typeface="Arial"/>
              <a:buNone/>
            </a:pPr>
            <a:endParaRPr sz="2000" b="0" i="0" u="none" strike="noStrike" cap="none" dirty="0">
              <a:solidFill>
                <a:schemeClr val="dk1"/>
              </a:solidFill>
              <a:latin typeface="Calibri"/>
              <a:ea typeface="Calibri"/>
              <a:cs typeface="Calibri"/>
              <a:sym typeface="Calibri"/>
            </a:endParaRPr>
          </a:p>
        </p:txBody>
      </p:sp>
      <p:sp>
        <p:nvSpPr>
          <p:cNvPr id="249" name="Shape 249"/>
          <p:cNvSpPr txBox="1">
            <a:spLocks noGrp="1"/>
          </p:cNvSpPr>
          <p:nvPr>
            <p:ph type="title"/>
          </p:nvPr>
        </p:nvSpPr>
        <p:spPr>
          <a:xfrm>
            <a:off x="457200" y="624227"/>
            <a:ext cx="8229600" cy="857250"/>
          </a:xfrm>
          <a:prstGeom prst="rect">
            <a:avLst/>
          </a:prstGeom>
          <a:noFill/>
          <a:ln>
            <a:solidFill>
              <a:schemeClr val="tx1"/>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1" i="0" u="none" strike="noStrike" cap="none" dirty="0" smtClean="0">
                <a:solidFill>
                  <a:schemeClr val="dk1"/>
                </a:solidFill>
                <a:latin typeface="Calibri"/>
                <a:ea typeface="Calibri"/>
                <a:cs typeface="Calibri"/>
                <a:sym typeface="Calibri"/>
              </a:rPr>
              <a:t>Posting on Business Benefits and Financial Needs</a:t>
            </a:r>
            <a:endParaRPr sz="2800" b="1"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pic>
        <p:nvPicPr>
          <p:cNvPr id="261" name="Shape 261"/>
          <p:cNvPicPr preferRelativeResize="0">
            <a:picLocks noGrp="1"/>
          </p:cNvPicPr>
          <p:nvPr>
            <p:ph type="body" idx="1"/>
          </p:nvPr>
        </p:nvPicPr>
        <p:blipFill rotWithShape="1">
          <a:blip r:embed="rId3">
            <a:alphaModFix/>
          </a:blip>
          <a:srcRect l="-71221" r="-71220"/>
          <a:stretch/>
        </p:blipFill>
        <p:spPr>
          <a:xfrm>
            <a:off x="-491068" y="304800"/>
            <a:ext cx="10129054" cy="4690533"/>
          </a:xfrm>
          <a:prstGeom prst="rect">
            <a:avLst/>
          </a:prstGeom>
          <a:noFill/>
          <a:ln>
            <a:noFill/>
          </a:ln>
        </p:spPr>
      </p:pic>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Shape 281"/>
          <p:cNvSpPr txBox="1">
            <a:spLocks noGrp="1"/>
          </p:cNvSpPr>
          <p:nvPr>
            <p:ph type="body" idx="1"/>
          </p:nvPr>
        </p:nvSpPr>
        <p:spPr>
          <a:xfrm>
            <a:off x="457200" y="1387366"/>
            <a:ext cx="8229600" cy="3207263"/>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3.5 years ago I was nervous, scared and had no idea what the next few years would hold when I began a home business. I was worried I wouldn't have the time or the experience to grow a business. I was looking for something with flexibility and greater freedom for our family</a:t>
            </a:r>
            <a:r>
              <a:rPr lang="en-US" sz="1800" b="0" i="0" u="none" strike="noStrike" cap="none" dirty="0" smtClean="0">
                <a:solidFill>
                  <a:schemeClr val="dk1"/>
                </a:solidFill>
                <a:latin typeface="Calibri"/>
                <a:ea typeface="Calibri"/>
                <a:cs typeface="Calibri"/>
                <a:sym typeface="Calibri"/>
              </a:rPr>
              <a:t>.</a:t>
            </a:r>
          </a:p>
          <a:p>
            <a:pPr marL="342900" marR="0" lvl="0" indent="-342900" algn="l" rtl="0">
              <a:spcBef>
                <a:spcPts val="0"/>
              </a:spcBef>
              <a:spcAft>
                <a:spcPts val="0"/>
              </a:spcAft>
              <a:buClr>
                <a:schemeClr val="dk1"/>
              </a:buClr>
              <a:buSzPct val="100000"/>
              <a:buFont typeface="Arial"/>
              <a:buChar char="•"/>
            </a:pPr>
            <a:endParaRPr lang="en-US" sz="1100" b="0" i="0" u="none" strike="noStrike" cap="none" dirty="0">
              <a:solidFill>
                <a:schemeClr val="dk1"/>
              </a:solidFill>
              <a:latin typeface="Calibri"/>
              <a:ea typeface="Calibri"/>
              <a:cs typeface="Calibri"/>
              <a:sym typeface="Calibri"/>
            </a:endParaRPr>
          </a:p>
          <a:p>
            <a:pPr marL="342900" marR="0" lvl="0" indent="-342900" algn="l" rtl="0">
              <a:spcBef>
                <a:spcPts val="32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Fast Forward to now and I can tell you I am extremely thankful I gave it a try! The community of like-minded, encouraging, people is not something you find everyday. </a:t>
            </a:r>
            <a:endParaRPr lang="en-US" sz="1800" b="0" i="0" u="none" strike="noStrike" cap="none" dirty="0" smtClean="0">
              <a:solidFill>
                <a:schemeClr val="dk1"/>
              </a:solidFill>
              <a:latin typeface="Calibri"/>
              <a:ea typeface="Calibri"/>
              <a:cs typeface="Calibri"/>
              <a:sym typeface="Calibri"/>
            </a:endParaRPr>
          </a:p>
          <a:p>
            <a:pPr marL="342900" marR="0" lvl="0" indent="-342900" algn="l" rtl="0">
              <a:spcBef>
                <a:spcPts val="320"/>
              </a:spcBef>
              <a:spcAft>
                <a:spcPts val="0"/>
              </a:spcAft>
              <a:buClr>
                <a:schemeClr val="dk1"/>
              </a:buClr>
              <a:buSzPct val="100000"/>
              <a:buFont typeface="Arial"/>
              <a:buChar char="•"/>
            </a:pPr>
            <a:endParaRPr lang="en-US" sz="1100" b="0" i="0" u="none" strike="noStrike" cap="none" dirty="0">
              <a:solidFill>
                <a:schemeClr val="dk1"/>
              </a:solidFill>
              <a:latin typeface="Calibri"/>
              <a:ea typeface="Calibri"/>
              <a:cs typeface="Calibri"/>
              <a:sym typeface="Calibri"/>
            </a:endParaRPr>
          </a:p>
          <a:p>
            <a:pPr marL="342900" marR="0" lvl="0" indent="-342900" algn="l" rtl="0">
              <a:spcBef>
                <a:spcPts val="320"/>
              </a:spcBef>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I am asked frequently what I do? Because of this I am hosting a </a:t>
            </a:r>
            <a:r>
              <a:rPr lang="en-US" sz="1800" b="0" i="0" u="none" strike="noStrike" cap="none" dirty="0" err="1">
                <a:solidFill>
                  <a:schemeClr val="dk1"/>
                </a:solidFill>
                <a:latin typeface="Calibri"/>
                <a:ea typeface="Calibri"/>
                <a:cs typeface="Calibri"/>
                <a:sym typeface="Calibri"/>
              </a:rPr>
              <a:t>facebook</a:t>
            </a:r>
            <a:r>
              <a:rPr lang="en-US" sz="1800" b="0" i="0" u="none" strike="noStrike" cap="none" dirty="0">
                <a:solidFill>
                  <a:schemeClr val="dk1"/>
                </a:solidFill>
                <a:latin typeface="Calibri"/>
                <a:ea typeface="Calibri"/>
                <a:cs typeface="Calibri"/>
                <a:sym typeface="Calibri"/>
              </a:rPr>
              <a:t> event to learn more about what Shaklee could do for you on Monday night. If you have ever been curious why we all love what we get to do come take a sneak peak on </a:t>
            </a:r>
            <a:r>
              <a:rPr lang="en-US" sz="1800" b="0" i="0" u="none" strike="noStrike" cap="none" dirty="0" err="1">
                <a:solidFill>
                  <a:schemeClr val="dk1"/>
                </a:solidFill>
                <a:latin typeface="Calibri"/>
                <a:ea typeface="Calibri"/>
                <a:cs typeface="Calibri"/>
                <a:sym typeface="Calibri"/>
              </a:rPr>
              <a:t>facebook</a:t>
            </a:r>
            <a:r>
              <a:rPr lang="en-US" sz="1800" b="0" i="0" u="none" strike="noStrike" cap="none" dirty="0">
                <a:solidFill>
                  <a:schemeClr val="dk1"/>
                </a:solidFill>
                <a:latin typeface="Calibri"/>
                <a:ea typeface="Calibri"/>
                <a:cs typeface="Calibri"/>
                <a:sym typeface="Calibri"/>
              </a:rPr>
              <a:t>! </a:t>
            </a:r>
          </a:p>
        </p:txBody>
      </p:sp>
      <p:sp>
        <p:nvSpPr>
          <p:cNvPr id="282" name="Shape 282"/>
          <p:cNvSpPr txBox="1"/>
          <p:nvPr/>
        </p:nvSpPr>
        <p:spPr>
          <a:xfrm>
            <a:off x="643466" y="273269"/>
            <a:ext cx="6756400" cy="997993"/>
          </a:xfrm>
          <a:prstGeom prst="rect">
            <a:avLst/>
          </a:prstGeom>
          <a:noFill/>
          <a:ln>
            <a:solidFill>
              <a:schemeClr val="tx1"/>
            </a:solidFill>
          </a:ln>
        </p:spPr>
        <p:txBody>
          <a:bodyPr lIns="91425" tIns="45700" rIns="91425" bIns="45700" anchor="t" anchorCtr="0">
            <a:noAutofit/>
          </a:bodyPr>
          <a:lstStyle/>
          <a:p>
            <a:pPr marL="0" marR="0" lvl="0" indent="0" algn="l" rtl="0">
              <a:spcBef>
                <a:spcPts val="0"/>
              </a:spcBef>
              <a:buSzPct val="25000"/>
              <a:buNone/>
            </a:pPr>
            <a:r>
              <a:rPr lang="en-US" sz="2400" dirty="0">
                <a:solidFill>
                  <a:schemeClr val="dk1"/>
                </a:solidFill>
                <a:latin typeface="Calibri"/>
                <a:ea typeface="Calibri"/>
                <a:cs typeface="Calibri"/>
                <a:sym typeface="Calibri"/>
              </a:rPr>
              <a:t> </a:t>
            </a:r>
            <a:r>
              <a:rPr lang="en-US" sz="2400" b="1" dirty="0">
                <a:solidFill>
                  <a:schemeClr val="dk1"/>
                </a:solidFill>
                <a:latin typeface="Calibri"/>
                <a:ea typeface="Calibri"/>
                <a:cs typeface="Calibri"/>
                <a:sym typeface="Calibri"/>
              </a:rPr>
              <a:t>Invitation to Face Book Event – 			</a:t>
            </a:r>
            <a:r>
              <a:rPr lang="en-US" sz="2400" b="1" dirty="0" smtClean="0">
                <a:solidFill>
                  <a:schemeClr val="dk1"/>
                </a:solidFill>
                <a:latin typeface="Calibri"/>
                <a:ea typeface="Calibri"/>
                <a:cs typeface="Calibri"/>
                <a:sym typeface="Calibri"/>
              </a:rPr>
              <a:t>A </a:t>
            </a:r>
            <a:r>
              <a:rPr lang="en-US" sz="2400" b="1" dirty="0">
                <a:solidFill>
                  <a:schemeClr val="dk1"/>
                </a:solidFill>
                <a:latin typeface="Calibri"/>
                <a:ea typeface="Calibri"/>
                <a:cs typeface="Calibri"/>
                <a:sym typeface="Calibri"/>
              </a:rPr>
              <a:t>Day in the Life of a Shaklee Distributor  </a:t>
            </a:r>
          </a:p>
        </p:txBody>
      </p:sp>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Shape 287"/>
          <p:cNvSpPr txBox="1">
            <a:spLocks noGrp="1"/>
          </p:cNvSpPr>
          <p:nvPr>
            <p:ph type="body" idx="1"/>
          </p:nvPr>
        </p:nvSpPr>
        <p:spPr>
          <a:xfrm>
            <a:off x="457200" y="900963"/>
            <a:ext cx="8229600" cy="2357244"/>
          </a:xfrm>
          <a:prstGeom prst="rect">
            <a:avLst/>
          </a:prstGeom>
          <a:noFill/>
          <a:ln>
            <a:noFill/>
          </a:ln>
        </p:spPr>
        <p:txBody>
          <a:bodyPr lIns="91425" tIns="45700" rIns="91425" bIns="45700" anchor="t" anchorCtr="0">
            <a:noAutofit/>
          </a:bodyPr>
          <a:lstStyle/>
          <a:p>
            <a:pPr marL="0" indent="0">
              <a:lnSpc>
                <a:spcPct val="90000"/>
              </a:lnSpc>
              <a:spcBef>
                <a:spcPts val="0"/>
              </a:spcBef>
              <a:buNone/>
            </a:pPr>
            <a:r>
              <a:rPr lang="en-US" sz="1800" b="0" i="0" u="none" strike="noStrike" cap="none" dirty="0" smtClean="0">
                <a:solidFill>
                  <a:schemeClr val="dk1"/>
                </a:solidFill>
                <a:latin typeface="Calibri"/>
                <a:ea typeface="Calibri"/>
                <a:cs typeface="Calibri"/>
                <a:sym typeface="Calibri"/>
              </a:rPr>
              <a:t>"</a:t>
            </a:r>
            <a:r>
              <a:rPr lang="en-US" sz="1800" b="0" i="0" u="none" strike="noStrike" cap="none" dirty="0">
                <a:solidFill>
                  <a:schemeClr val="dk1"/>
                </a:solidFill>
                <a:latin typeface="Calibri"/>
                <a:ea typeface="Calibri"/>
                <a:cs typeface="Calibri"/>
                <a:sym typeface="Calibri"/>
              </a:rPr>
              <a:t>A day in the life"- the flexibility and freedom in our everyday lives and how we fit it into busy </a:t>
            </a:r>
            <a:r>
              <a:rPr lang="en-US" sz="1800" b="0" i="0" u="none" strike="noStrike" cap="none" dirty="0" smtClean="0">
                <a:solidFill>
                  <a:schemeClr val="dk1"/>
                </a:solidFill>
                <a:latin typeface="Calibri"/>
                <a:ea typeface="Calibri"/>
                <a:cs typeface="Calibri"/>
                <a:sym typeface="Calibri"/>
              </a:rPr>
              <a:t>schedules</a:t>
            </a:r>
          </a:p>
          <a:p>
            <a:pPr marL="0" indent="0">
              <a:lnSpc>
                <a:spcPct val="90000"/>
              </a:lnSpc>
              <a:spcBef>
                <a:spcPts val="0"/>
              </a:spcBef>
              <a:buNone/>
            </a:pPr>
            <a:r>
              <a:rPr lang="en-US" sz="1800" b="0" i="0" u="none" strike="noStrike" cap="none" dirty="0">
                <a:solidFill>
                  <a:schemeClr val="dk1"/>
                </a:solidFill>
                <a:latin typeface="Calibri"/>
                <a:ea typeface="Calibri"/>
                <a:cs typeface="Calibri"/>
                <a:sym typeface="Calibri"/>
              </a:rPr>
              <a:t/>
            </a:r>
            <a:br>
              <a:rPr lang="en-US" sz="1800" b="0" i="0" u="none" strike="noStrike" cap="none" dirty="0">
                <a:solidFill>
                  <a:schemeClr val="dk1"/>
                </a:solidFill>
                <a:latin typeface="Calibri"/>
                <a:ea typeface="Calibri"/>
                <a:cs typeface="Calibri"/>
                <a:sym typeface="Calibri"/>
              </a:rPr>
            </a:br>
            <a:r>
              <a:rPr lang="en-US" sz="1800" b="0" i="0" u="none" strike="noStrike" cap="none" dirty="0">
                <a:solidFill>
                  <a:schemeClr val="dk1"/>
                </a:solidFill>
                <a:latin typeface="Calibri"/>
                <a:ea typeface="Calibri"/>
                <a:cs typeface="Calibri"/>
                <a:sym typeface="Calibri"/>
              </a:rPr>
              <a:t>Why Shaklee - How network marketing is the wave of the future and Shaklee is partnered with the fastest growing industries in the US (nutrition-beauty-green cleaners- and weight management</a:t>
            </a:r>
            <a:r>
              <a:rPr lang="en-US" sz="1800" b="0" i="0" u="none" strike="noStrike" cap="none" dirty="0" smtClean="0">
                <a:solidFill>
                  <a:schemeClr val="dk1"/>
                </a:solidFill>
                <a:latin typeface="Calibri"/>
                <a:ea typeface="Calibri"/>
                <a:cs typeface="Calibri"/>
                <a:sym typeface="Calibri"/>
              </a:rPr>
              <a:t>)</a:t>
            </a:r>
          </a:p>
          <a:p>
            <a:pPr marL="0" indent="0">
              <a:lnSpc>
                <a:spcPct val="90000"/>
              </a:lnSpc>
              <a:spcBef>
                <a:spcPts val="0"/>
              </a:spcBef>
              <a:buNone/>
            </a:pPr>
            <a:r>
              <a:rPr lang="en-US" sz="1800" b="0" i="0" u="none" strike="noStrike" cap="none" dirty="0">
                <a:solidFill>
                  <a:schemeClr val="dk1"/>
                </a:solidFill>
                <a:latin typeface="Calibri"/>
                <a:ea typeface="Calibri"/>
                <a:cs typeface="Calibri"/>
                <a:sym typeface="Calibri"/>
              </a:rPr>
              <a:t/>
            </a:r>
            <a:br>
              <a:rPr lang="en-US" sz="1800" b="0" i="0" u="none" strike="noStrike" cap="none" dirty="0">
                <a:solidFill>
                  <a:schemeClr val="dk1"/>
                </a:solidFill>
                <a:latin typeface="Calibri"/>
                <a:ea typeface="Calibri"/>
                <a:cs typeface="Calibri"/>
                <a:sym typeface="Calibri"/>
              </a:rPr>
            </a:br>
            <a:r>
              <a:rPr lang="en-US" sz="1800" b="0" i="0" u="none" strike="noStrike" cap="none" dirty="0">
                <a:solidFill>
                  <a:schemeClr val="dk1"/>
                </a:solidFill>
                <a:latin typeface="Calibri"/>
                <a:ea typeface="Calibri"/>
                <a:cs typeface="Calibri"/>
                <a:sym typeface="Calibri"/>
              </a:rPr>
              <a:t>The variety of ways you can build your business- mostly using your phone</a:t>
            </a:r>
            <a:br>
              <a:rPr lang="en-US" sz="1800" b="0" i="0" u="none" strike="noStrike" cap="none" dirty="0">
                <a:solidFill>
                  <a:schemeClr val="dk1"/>
                </a:solidFill>
                <a:latin typeface="Calibri"/>
                <a:ea typeface="Calibri"/>
                <a:cs typeface="Calibri"/>
                <a:sym typeface="Calibri"/>
              </a:rPr>
            </a:br>
            <a:r>
              <a:rPr lang="en-US" sz="1800" b="0" i="0" u="none" strike="noStrike" cap="none" dirty="0">
                <a:solidFill>
                  <a:schemeClr val="dk1"/>
                </a:solidFill>
                <a:latin typeface="Calibri"/>
                <a:ea typeface="Calibri"/>
                <a:cs typeface="Calibri"/>
                <a:sym typeface="Calibri"/>
              </a:rPr>
              <a:t>The benefits of a Shaklee business including extra income for your family, car payments and traveling for free </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err="1" smtClean="0">
                <a:solidFill>
                  <a:schemeClr val="dk1"/>
                </a:solidFill>
                <a:latin typeface="Calibri"/>
                <a:ea typeface="Calibri"/>
                <a:cs typeface="Calibri"/>
                <a:sym typeface="Calibri"/>
              </a:rPr>
              <a:t>katie</a:t>
            </a:r>
            <a:endParaRPr lang="en-US" sz="1800" b="0" i="0" u="none" strike="noStrike" cap="none" dirty="0">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r>
              <a:rPr lang="en-US" sz="1800" b="0" i="0" u="none" strike="noStrike" cap="none" dirty="0">
                <a:solidFill>
                  <a:schemeClr val="dk1"/>
                </a:solidFill>
                <a:latin typeface="Calibri"/>
                <a:ea typeface="Calibri"/>
                <a:cs typeface="Calibri"/>
                <a:sym typeface="Calibri"/>
              </a:rPr>
              <a:t/>
            </a:r>
            <a:br>
              <a:rPr lang="en-US" sz="1800" b="0" i="0" u="none" strike="noStrike" cap="none" dirty="0">
                <a:solidFill>
                  <a:schemeClr val="dk1"/>
                </a:solidFill>
                <a:latin typeface="Calibri"/>
                <a:ea typeface="Calibri"/>
                <a:cs typeface="Calibri"/>
                <a:sym typeface="Calibri"/>
              </a:rPr>
            </a:br>
            <a:r>
              <a:rPr lang="en-US" sz="1800" b="0" i="0" u="none" strike="noStrike" cap="none" dirty="0">
                <a:solidFill>
                  <a:schemeClr val="dk1"/>
                </a:solidFill>
                <a:latin typeface="Calibri"/>
                <a:ea typeface="Calibri"/>
                <a:cs typeface="Calibri"/>
                <a:sym typeface="Calibri"/>
              </a:rPr>
              <a:t>Most important how YOU can have more financial freedom, make a difference in the health and financial futures of hundreds of people, and do it all on your time alongside an incredible team of like minded people. </a:t>
            </a:r>
            <a:r>
              <a:rPr lang="en-US" sz="1800" b="0" i="0" u="sng" strike="noStrike" cap="none" dirty="0">
                <a:solidFill>
                  <a:schemeClr val="hlink"/>
                </a:solidFill>
                <a:latin typeface="Calibri"/>
                <a:ea typeface="Calibri"/>
                <a:cs typeface="Calibri"/>
                <a:sym typeface="Calibri"/>
                <a:hlinkClick r:id="rId3"/>
              </a:rPr>
              <a:t>Lauren Breeden</a:t>
            </a:r>
          </a:p>
          <a:p>
            <a:pPr marL="298450" indent="-285750">
              <a:lnSpc>
                <a:spcPct val="90000"/>
              </a:lnSpc>
              <a:buClr>
                <a:schemeClr val="dk1"/>
              </a:buClr>
            </a:pPr>
            <a:r>
              <a:rPr lang="en-US" sz="1800" b="1" i="0" u="none" strike="noStrike" cap="none" dirty="0">
                <a:solidFill>
                  <a:schemeClr val="dk1"/>
                </a:solidFill>
                <a:sym typeface="Calibri"/>
              </a:rPr>
              <a:t>Please "like" this status to be added to the group! I can</a:t>
            </a:r>
            <a:r>
              <a:rPr lang="en-US" sz="1800" b="1" dirty="0"/>
              <a:t>’</a:t>
            </a:r>
            <a:r>
              <a:rPr lang="en-US" sz="1800" b="1" i="0" u="none" strike="noStrike" cap="none" dirty="0">
                <a:solidFill>
                  <a:schemeClr val="dk1"/>
                </a:solidFill>
                <a:sym typeface="Calibri"/>
              </a:rPr>
              <a:t>t imagine where we would be today if I never gave this dream of mine a shot! </a:t>
            </a:r>
            <a:r>
              <a:rPr lang="en-US" sz="1800" b="0" i="0" u="sng" strike="noStrike" cap="none" dirty="0">
                <a:solidFill>
                  <a:schemeClr val="hlink"/>
                </a:solidFill>
                <a:latin typeface="Calibri"/>
                <a:ea typeface="Calibri"/>
                <a:cs typeface="Calibri"/>
                <a:sym typeface="Calibri"/>
                <a:hlinkClick r:id="rId4"/>
              </a:rPr>
              <a:t>‪</a:t>
            </a:r>
            <a:r>
              <a:rPr lang="en-US" sz="1600" b="0" i="0" u="sng" strike="noStrike" cap="none" dirty="0">
                <a:solidFill>
                  <a:schemeClr val="hlink"/>
                </a:solidFill>
                <a:latin typeface="Calibri"/>
                <a:ea typeface="Calibri"/>
                <a:cs typeface="Calibri"/>
                <a:sym typeface="Calibri"/>
                <a:hlinkClick r:id="rId4"/>
              </a:rPr>
              <a:t>#‎lovemyjob‬</a:t>
            </a:r>
            <a:r>
              <a:rPr lang="en-US" sz="1600" b="0" i="0" u="none" strike="noStrike" cap="none" dirty="0">
                <a:solidFill>
                  <a:schemeClr val="dk1"/>
                </a:solidFill>
                <a:latin typeface="Calibri"/>
                <a:ea typeface="Calibri"/>
                <a:cs typeface="Calibri"/>
                <a:sym typeface="Calibri"/>
              </a:rPr>
              <a:t> </a:t>
            </a:r>
            <a:r>
              <a:rPr lang="en-US" sz="1600" b="0" i="0" u="sng" strike="noStrike" cap="none" dirty="0">
                <a:solidFill>
                  <a:schemeClr val="hlink"/>
                </a:solidFill>
                <a:latin typeface="Calibri"/>
                <a:ea typeface="Calibri"/>
                <a:cs typeface="Calibri"/>
                <a:sym typeface="Calibri"/>
                <a:hlinkClick r:id="rId5"/>
              </a:rPr>
              <a:t>‪#‎shakleeeffect‬</a:t>
            </a:r>
          </a:p>
          <a:p>
            <a:pPr marL="342900" marR="0" lvl="0" indent="-342900" algn="l" rtl="0">
              <a:lnSpc>
                <a:spcPct val="90000"/>
              </a:lnSpc>
              <a:spcBef>
                <a:spcPts val="400"/>
              </a:spcBef>
              <a:spcAft>
                <a:spcPts val="0"/>
              </a:spcAft>
              <a:buClr>
                <a:schemeClr val="dk1"/>
              </a:buClr>
              <a:buSzPct val="111111"/>
              <a:buFont typeface="Arial"/>
              <a:buNone/>
            </a:pPr>
            <a:endParaRPr sz="1800" b="0" i="0" u="none" strike="noStrike" cap="none" dirty="0">
              <a:solidFill>
                <a:schemeClr val="dk1"/>
              </a:solidFill>
              <a:latin typeface="Calibri"/>
              <a:ea typeface="Calibri"/>
              <a:cs typeface="Calibri"/>
              <a:sym typeface="Calibri"/>
            </a:endParaRPr>
          </a:p>
          <a:p>
            <a:pPr marL="342900" marR="0" lvl="0" indent="-342900" algn="l" rtl="0">
              <a:lnSpc>
                <a:spcPct val="90000"/>
              </a:lnSpc>
              <a:spcBef>
                <a:spcPts val="400"/>
              </a:spcBef>
              <a:buClr>
                <a:schemeClr val="dk1"/>
              </a:buClr>
              <a:buSzPct val="111111"/>
              <a:buFont typeface="Arial"/>
              <a:buNone/>
            </a:pPr>
            <a:endParaRPr sz="1800" b="0" i="0" u="none" strike="noStrike" cap="none" dirty="0">
              <a:solidFill>
                <a:schemeClr val="dk1"/>
              </a:solidFill>
              <a:latin typeface="Calibri"/>
              <a:ea typeface="Calibri"/>
              <a:cs typeface="Calibri"/>
              <a:sym typeface="Calibri"/>
            </a:endParaRPr>
          </a:p>
        </p:txBody>
      </p:sp>
      <p:sp>
        <p:nvSpPr>
          <p:cNvPr id="2" name="Title 1"/>
          <p:cNvSpPr>
            <a:spLocks noGrp="1"/>
          </p:cNvSpPr>
          <p:nvPr>
            <p:ph type="title"/>
          </p:nvPr>
        </p:nvSpPr>
        <p:spPr>
          <a:xfrm>
            <a:off x="457200" y="105103"/>
            <a:ext cx="5860900" cy="707301"/>
          </a:xfrm>
          <a:ln>
            <a:solidFill>
              <a:schemeClr val="tx1"/>
            </a:solidFill>
          </a:ln>
        </p:spPr>
        <p:txBody>
          <a:bodyPr/>
          <a:lstStyle/>
          <a:p>
            <a:r>
              <a:rPr lang="en-US" sz="2400" b="1" dirty="0"/>
              <a:t>Join us to learn more about</a:t>
            </a:r>
            <a:r>
              <a:rPr lang="en-US" sz="2400" b="1" dirty="0" smtClean="0"/>
              <a:t>....</a:t>
            </a:r>
            <a:endParaRPr lang="en-US" sz="2400" b="1" dirty="0"/>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Shape 276"/>
          <p:cNvPicPr preferRelativeResize="0">
            <a:picLocks noGrp="1"/>
          </p:cNvPicPr>
          <p:nvPr>
            <p:ph type="body" idx="1"/>
          </p:nvPr>
        </p:nvPicPr>
        <p:blipFill rotWithShape="1">
          <a:blip r:embed="rId3">
            <a:alphaModFix/>
          </a:blip>
          <a:srcRect l="-71221" r="-71220"/>
          <a:stretch/>
        </p:blipFill>
        <p:spPr>
          <a:xfrm>
            <a:off x="-1744133" y="0"/>
            <a:ext cx="11937998" cy="5143499"/>
          </a:xfrm>
          <a:prstGeom prst="rect">
            <a:avLst/>
          </a:prstGeom>
          <a:noFill/>
          <a:ln>
            <a:noFill/>
          </a:ln>
        </p:spPr>
      </p:pic>
    </p:spTree>
  </p:cSld>
  <p:clrMapOvr>
    <a:masterClrMapping/>
  </p:clrMapOvr>
  <p:transition spd="slow">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Shape 271"/>
          <p:cNvPicPr preferRelativeResize="0">
            <a:picLocks noGrp="1"/>
          </p:cNvPicPr>
          <p:nvPr>
            <p:ph type="body" idx="1"/>
          </p:nvPr>
        </p:nvPicPr>
        <p:blipFill rotWithShape="1">
          <a:blip r:embed="rId3">
            <a:alphaModFix/>
          </a:blip>
          <a:srcRect l="-71221" r="-71220"/>
          <a:stretch/>
        </p:blipFill>
        <p:spPr>
          <a:xfrm>
            <a:off x="-1614800" y="0"/>
            <a:ext cx="12040449" cy="4961466"/>
          </a:xfrm>
          <a:prstGeom prst="rect">
            <a:avLst/>
          </a:prstGeom>
          <a:noFill/>
          <a:ln>
            <a:noFill/>
          </a:ln>
        </p:spPr>
      </p:pic>
    </p:spTree>
  </p:cSld>
  <p:clrMapOvr>
    <a:masterClrMapping/>
  </p:clrMapOvr>
  <p:transition spd="slow">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Shape 244"/>
          <p:cNvSpPr txBox="1">
            <a:spLocks noGrp="1"/>
          </p:cNvSpPr>
          <p:nvPr>
            <p:ph type="body" idx="1"/>
          </p:nvPr>
        </p:nvSpPr>
        <p:spPr>
          <a:xfrm>
            <a:off x="457200" y="1387389"/>
            <a:ext cx="8229600" cy="3207240"/>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2000" b="0" i="0" u="none" strike="noStrike" cap="none" dirty="0">
                <a:solidFill>
                  <a:schemeClr val="tx1"/>
                </a:solidFill>
                <a:latin typeface="Calibri"/>
                <a:ea typeface="Calibri"/>
                <a:cs typeface="Calibri"/>
                <a:sym typeface="Calibri"/>
              </a:rPr>
              <a:t>At least </a:t>
            </a:r>
            <a:r>
              <a:rPr lang="en-US" sz="2000" b="0" i="0" u="none" strike="noStrike" cap="none" dirty="0" smtClean="0">
                <a:solidFill>
                  <a:schemeClr val="tx1"/>
                </a:solidFill>
                <a:latin typeface="Calibri"/>
                <a:ea typeface="Calibri"/>
                <a:cs typeface="Calibri"/>
                <a:sym typeface="Calibri"/>
              </a:rPr>
              <a:t>3 </a:t>
            </a:r>
            <a:r>
              <a:rPr lang="en-US" sz="2000" b="0" i="0" u="none" strike="noStrike" cap="none" dirty="0">
                <a:solidFill>
                  <a:schemeClr val="tx1"/>
                </a:solidFill>
                <a:latin typeface="Calibri"/>
                <a:ea typeface="Calibri"/>
                <a:cs typeface="Calibri"/>
                <a:sym typeface="Calibri"/>
              </a:rPr>
              <a:t>new people interested in learning more about the business (some of wh</a:t>
            </a:r>
            <a:r>
              <a:rPr lang="en-US" sz="2000" dirty="0">
                <a:solidFill>
                  <a:schemeClr val="tx1"/>
                </a:solidFill>
              </a:rPr>
              <a:t>om</a:t>
            </a:r>
            <a:r>
              <a:rPr lang="en-US" sz="2000" b="0" i="0" u="none" strike="noStrike" cap="none" dirty="0">
                <a:solidFill>
                  <a:schemeClr val="tx1"/>
                </a:solidFill>
                <a:latin typeface="Calibri"/>
                <a:ea typeface="Calibri"/>
                <a:cs typeface="Calibri"/>
                <a:sym typeface="Calibri"/>
              </a:rPr>
              <a:t> haven't even used the products!!! ) </a:t>
            </a:r>
            <a:endParaRPr lang="en-US" sz="2000" b="0" i="0" u="none" strike="noStrike" cap="none" dirty="0" smtClean="0">
              <a:solidFill>
                <a:schemeClr val="tx1"/>
              </a:solidFill>
              <a:latin typeface="Calibri"/>
              <a:ea typeface="Calibri"/>
              <a:cs typeface="Calibri"/>
              <a:sym typeface="Calibri"/>
            </a:endParaRPr>
          </a:p>
          <a:p>
            <a:pPr marL="0" marR="0" lvl="0" indent="0" algn="l" rtl="0">
              <a:spcBef>
                <a:spcPts val="0"/>
              </a:spcBef>
              <a:spcAft>
                <a:spcPts val="0"/>
              </a:spcAft>
              <a:buClr>
                <a:schemeClr val="dk1"/>
              </a:buClr>
              <a:buSzPct val="100000"/>
              <a:buNone/>
            </a:pPr>
            <a:endParaRPr lang="en-US" sz="2000" b="0" i="0" u="none" strike="noStrike" cap="none" dirty="0">
              <a:solidFill>
                <a:schemeClr val="tx1"/>
              </a:solidFill>
              <a:latin typeface="Calibri"/>
              <a:ea typeface="Calibri"/>
              <a:cs typeface="Calibri"/>
              <a:sym typeface="Calibri"/>
            </a:endParaRPr>
          </a:p>
          <a:p>
            <a:pPr marL="342900" marR="0" lvl="0" indent="-342900" algn="l" rtl="0">
              <a:spcBef>
                <a:spcPts val="400"/>
              </a:spcBef>
              <a:spcAft>
                <a:spcPts val="0"/>
              </a:spcAft>
              <a:buClr>
                <a:schemeClr val="dk1"/>
              </a:buClr>
              <a:buSzPct val="100000"/>
              <a:buFont typeface="Arial"/>
              <a:buChar char="•"/>
            </a:pPr>
            <a:r>
              <a:rPr lang="en-US" sz="2000" b="0" i="0" u="none" strike="noStrike" cap="none" dirty="0" smtClean="0">
                <a:solidFill>
                  <a:schemeClr val="tx1"/>
                </a:solidFill>
                <a:latin typeface="Calibri"/>
                <a:ea typeface="Calibri"/>
                <a:cs typeface="Calibri"/>
                <a:sym typeface="Calibri"/>
              </a:rPr>
              <a:t>Our </a:t>
            </a:r>
            <a:r>
              <a:rPr lang="en-US" sz="2000" b="0" i="0" u="none" strike="noStrike" cap="none" dirty="0">
                <a:solidFill>
                  <a:schemeClr val="tx1"/>
                </a:solidFill>
                <a:latin typeface="Calibri"/>
                <a:ea typeface="Calibri"/>
                <a:cs typeface="Calibri"/>
                <a:sym typeface="Calibri"/>
              </a:rPr>
              <a:t>freedom, flexibility, "how we fit Shaklee in" are all a beautiful picture of our story. </a:t>
            </a:r>
            <a:r>
              <a:rPr lang="en-US" sz="2000" dirty="0">
                <a:solidFill>
                  <a:schemeClr val="tx1"/>
                </a:solidFill>
              </a:rPr>
              <a:t>W</a:t>
            </a:r>
            <a:r>
              <a:rPr lang="en-US" sz="2000" b="0" i="0" u="none" strike="noStrike" cap="none" dirty="0">
                <a:solidFill>
                  <a:schemeClr val="tx1"/>
                </a:solidFill>
                <a:latin typeface="Calibri"/>
                <a:ea typeface="Calibri"/>
                <a:cs typeface="Calibri"/>
                <a:sym typeface="Calibri"/>
              </a:rPr>
              <a:t>hy not share that on social media? </a:t>
            </a:r>
            <a:endParaRPr lang="en-US" sz="2000" b="0" i="0" u="none" strike="noStrike" cap="none" dirty="0" smtClean="0">
              <a:solidFill>
                <a:schemeClr val="tx1"/>
              </a:solidFill>
              <a:latin typeface="Calibri"/>
              <a:ea typeface="Calibri"/>
              <a:cs typeface="Calibri"/>
              <a:sym typeface="Calibri"/>
            </a:endParaRPr>
          </a:p>
          <a:p>
            <a:pPr marL="342900" marR="0" lvl="0" indent="-342900" algn="l" rtl="0">
              <a:spcBef>
                <a:spcPts val="400"/>
              </a:spcBef>
              <a:spcAft>
                <a:spcPts val="0"/>
              </a:spcAft>
              <a:buClr>
                <a:schemeClr val="dk1"/>
              </a:buClr>
              <a:buSzPct val="100000"/>
              <a:buFont typeface="Arial"/>
              <a:buChar char="•"/>
            </a:pPr>
            <a:endParaRPr lang="en-US" sz="2000" b="0" i="0" u="none" strike="noStrike" cap="none" dirty="0" smtClean="0">
              <a:solidFill>
                <a:schemeClr val="tx1"/>
              </a:solidFill>
              <a:latin typeface="Calibri"/>
              <a:ea typeface="Calibri"/>
              <a:cs typeface="Calibri"/>
              <a:sym typeface="Calibri"/>
            </a:endParaRPr>
          </a:p>
          <a:p>
            <a:pPr marL="342900" marR="0" lvl="0" indent="-342900" algn="l" rtl="0">
              <a:spcBef>
                <a:spcPts val="400"/>
              </a:spcBef>
              <a:spcAft>
                <a:spcPts val="0"/>
              </a:spcAft>
              <a:buClr>
                <a:schemeClr val="dk1"/>
              </a:buClr>
              <a:buSzPct val="100000"/>
              <a:buFont typeface="Arial"/>
              <a:buChar char="•"/>
            </a:pPr>
            <a:r>
              <a:rPr lang="en-US" sz="2000" dirty="0" smtClean="0">
                <a:solidFill>
                  <a:schemeClr val="tx1"/>
                </a:solidFill>
              </a:rPr>
              <a:t>M</a:t>
            </a:r>
            <a:r>
              <a:rPr lang="en-US" sz="2000" b="0" i="0" u="none" strike="noStrike" cap="none" dirty="0" smtClean="0">
                <a:solidFill>
                  <a:schemeClr val="tx1"/>
                </a:solidFill>
                <a:latin typeface="Calibri"/>
                <a:ea typeface="Calibri"/>
                <a:cs typeface="Calibri"/>
                <a:sym typeface="Calibri"/>
              </a:rPr>
              <a:t>ay </a:t>
            </a:r>
            <a:r>
              <a:rPr lang="en-US" sz="2000" b="0" i="0" u="none" strike="noStrike" cap="none" dirty="0">
                <a:solidFill>
                  <a:schemeClr val="tx1"/>
                </a:solidFill>
                <a:latin typeface="Calibri"/>
                <a:ea typeface="Calibri"/>
                <a:cs typeface="Calibri"/>
                <a:sym typeface="Calibri"/>
              </a:rPr>
              <a:t>seem silly and small but even a picture of your laptop and working from your bed while the kiddos nap- shows how we can do this anywhere </a:t>
            </a:r>
            <a:r>
              <a:rPr lang="en-US" sz="2000" b="0" i="0" u="none" strike="noStrike" cap="none" dirty="0" smtClean="0">
                <a:solidFill>
                  <a:schemeClr val="tx1"/>
                </a:solidFill>
                <a:latin typeface="Calibri"/>
                <a:ea typeface="Calibri"/>
                <a:cs typeface="Calibri"/>
                <a:sym typeface="Calibri"/>
              </a:rPr>
              <a:t>or </a:t>
            </a:r>
            <a:r>
              <a:rPr lang="en-US" sz="2000" b="0" i="0" u="none" strike="noStrike" cap="none" dirty="0">
                <a:solidFill>
                  <a:schemeClr val="tx1"/>
                </a:solidFill>
                <a:latin typeface="Calibri"/>
                <a:ea typeface="Calibri"/>
                <a:cs typeface="Calibri"/>
                <a:sym typeface="Calibri"/>
              </a:rPr>
              <a:t>a picture of how excited you are to "plan your week</a:t>
            </a:r>
            <a:r>
              <a:rPr lang="en-US" sz="2000" b="0" i="0" u="none" strike="noStrike" cap="none" dirty="0" smtClean="0">
                <a:solidFill>
                  <a:schemeClr val="tx1"/>
                </a:solidFill>
                <a:latin typeface="Calibri"/>
                <a:ea typeface="Calibri"/>
                <a:cs typeface="Calibri"/>
                <a:sym typeface="Calibri"/>
              </a:rPr>
              <a:t>”     </a:t>
            </a:r>
            <a:r>
              <a:rPr lang="en-US" sz="2000" b="0" i="0" u="none" strike="noStrike" cap="none" dirty="0" err="1" smtClean="0">
                <a:solidFill>
                  <a:schemeClr val="tx1"/>
                </a:solidFill>
                <a:latin typeface="Calibri"/>
                <a:ea typeface="Calibri"/>
                <a:cs typeface="Calibri"/>
                <a:sym typeface="Calibri"/>
              </a:rPr>
              <a:t>katie</a:t>
            </a:r>
            <a:endParaRPr lang="en-US" sz="2000" b="0" i="0" u="none" strike="noStrike" cap="none" dirty="0">
              <a:solidFill>
                <a:schemeClr val="tx1"/>
              </a:solidFill>
              <a:latin typeface="Calibri"/>
              <a:ea typeface="Calibri"/>
              <a:cs typeface="Calibri"/>
              <a:sym typeface="Calibri"/>
            </a:endParaRPr>
          </a:p>
          <a:p>
            <a:pPr marL="342900" marR="0" lvl="0" indent="-342900" algn="l" rtl="0">
              <a:spcBef>
                <a:spcPts val="400"/>
              </a:spcBef>
              <a:buClr>
                <a:schemeClr val="dk1"/>
              </a:buClr>
              <a:buSzPct val="100000"/>
              <a:buFont typeface="Arial"/>
              <a:buNone/>
            </a:pPr>
            <a:endParaRPr sz="2000" b="0" i="0" u="none" strike="noStrike" cap="none" dirty="0">
              <a:solidFill>
                <a:schemeClr val="tx1"/>
              </a:solidFill>
              <a:latin typeface="Calibri"/>
              <a:ea typeface="Calibri"/>
              <a:cs typeface="Calibri"/>
              <a:sym typeface="Calibri"/>
            </a:endParaRPr>
          </a:p>
        </p:txBody>
      </p:sp>
      <p:sp>
        <p:nvSpPr>
          <p:cNvPr id="243" name="Shape 243"/>
          <p:cNvSpPr txBox="1">
            <a:spLocks noGrp="1"/>
          </p:cNvSpPr>
          <p:nvPr>
            <p:ph type="title"/>
          </p:nvPr>
        </p:nvSpPr>
        <p:spPr>
          <a:xfrm>
            <a:off x="457200" y="130629"/>
            <a:ext cx="5735479" cy="729342"/>
          </a:xfrm>
          <a:prstGeom prst="rect">
            <a:avLst/>
          </a:prstGeom>
          <a:noFill/>
          <a:ln>
            <a:solidFill>
              <a:schemeClr val="tx1"/>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1" i="0" u="none" strike="noStrike" cap="none" dirty="0">
                <a:solidFill>
                  <a:schemeClr val="dk1"/>
                </a:solidFill>
                <a:latin typeface="Calibri"/>
                <a:ea typeface="Calibri"/>
                <a:cs typeface="Calibri"/>
                <a:sym typeface="Calibri"/>
              </a:rPr>
              <a:t>Report from Posting on Business Benefits</a:t>
            </a:r>
          </a:p>
        </p:txBody>
      </p:sp>
    </p:spTree>
  </p:cSld>
  <p:clrMapOvr>
    <a:masterClrMapping/>
  </p:clrMapOvr>
  <p:transition spd="slow">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Shape 375"/>
          <p:cNvSpPr txBox="1">
            <a:spLocks noGrp="1"/>
          </p:cNvSpPr>
          <p:nvPr>
            <p:ph type="title"/>
          </p:nvPr>
        </p:nvSpPr>
        <p:spPr>
          <a:xfrm>
            <a:off x="457200" y="199707"/>
            <a:ext cx="8229600" cy="1165621"/>
          </a:xfrm>
          <a:prstGeom prst="rect">
            <a:avLst/>
          </a:prstGeom>
          <a:noFill/>
          <a:ln>
            <a:solidFill>
              <a:schemeClr val="tx1"/>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520" b="1" i="0" u="none" strike="noStrike" cap="none" dirty="0">
                <a:solidFill>
                  <a:schemeClr val="dk1"/>
                </a:solidFill>
                <a:sym typeface="Calibri"/>
              </a:rPr>
              <a:t>When I asked my team WHY they approached me about the business &amp; WHAT their goal was, this was </a:t>
            </a:r>
            <a:r>
              <a:rPr lang="en-US" sz="2520" b="1" dirty="0"/>
              <a:t>a</a:t>
            </a:r>
            <a:r>
              <a:rPr lang="en-US" sz="2520" b="1" i="0" u="none" strike="noStrike" cap="none" dirty="0">
                <a:solidFill>
                  <a:schemeClr val="dk1"/>
                </a:solidFill>
                <a:sym typeface="Calibri"/>
              </a:rPr>
              <a:t> response:</a:t>
            </a:r>
          </a:p>
        </p:txBody>
      </p:sp>
      <p:pic>
        <p:nvPicPr>
          <p:cNvPr id="376" name="Shape 376"/>
          <p:cNvPicPr preferRelativeResize="0"/>
          <p:nvPr/>
        </p:nvPicPr>
        <p:blipFill rotWithShape="1">
          <a:blip r:embed="rId3">
            <a:alphaModFix/>
          </a:blip>
          <a:srcRect/>
          <a:stretch/>
        </p:blipFill>
        <p:spPr>
          <a:xfrm>
            <a:off x="281850" y="1980400"/>
            <a:ext cx="1584899" cy="1894500"/>
          </a:xfrm>
          <a:prstGeom prst="rect">
            <a:avLst/>
          </a:prstGeom>
          <a:noFill/>
          <a:ln>
            <a:noFill/>
          </a:ln>
        </p:spPr>
      </p:pic>
      <p:sp>
        <p:nvSpPr>
          <p:cNvPr id="377" name="Shape 377"/>
          <p:cNvSpPr txBox="1"/>
          <p:nvPr/>
        </p:nvSpPr>
        <p:spPr>
          <a:xfrm>
            <a:off x="1981200" y="1428750"/>
            <a:ext cx="2168231" cy="83099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400">
                <a:solidFill>
                  <a:schemeClr val="dk1"/>
                </a:solidFill>
                <a:latin typeface="Calibri"/>
                <a:ea typeface="Calibri"/>
                <a:cs typeface="Calibri"/>
                <a:sym typeface="Calibri"/>
              </a:rPr>
              <a:t>Angie Struemke</a:t>
            </a:r>
          </a:p>
          <a:p>
            <a:pPr marL="0" marR="0" lvl="0" indent="0" algn="l" rtl="0">
              <a:spcBef>
                <a:spcPts val="0"/>
              </a:spcBef>
              <a:buSzPct val="25000"/>
              <a:buNone/>
            </a:pPr>
            <a:r>
              <a:rPr lang="en-US" sz="2400">
                <a:solidFill>
                  <a:schemeClr val="dk1"/>
                </a:solidFill>
                <a:latin typeface="Calibri"/>
                <a:ea typeface="Calibri"/>
                <a:cs typeface="Calibri"/>
                <a:sym typeface="Calibri"/>
              </a:rPr>
              <a:t>Distributor</a:t>
            </a:r>
          </a:p>
        </p:txBody>
      </p:sp>
      <p:sp>
        <p:nvSpPr>
          <p:cNvPr id="378" name="Shape 378"/>
          <p:cNvSpPr txBox="1"/>
          <p:nvPr/>
        </p:nvSpPr>
        <p:spPr>
          <a:xfrm>
            <a:off x="5257801" y="1371600"/>
            <a:ext cx="1770122" cy="830996"/>
          </a:xfrm>
          <a:prstGeom prst="rect">
            <a:avLst/>
          </a:prstGeom>
          <a:noFill/>
          <a:ln>
            <a:noFill/>
          </a:ln>
        </p:spPr>
        <p:txBody>
          <a:bodyPr lIns="91425" tIns="45700" rIns="91425" bIns="45700" anchor="t" anchorCtr="0">
            <a:noAutofit/>
          </a:bodyPr>
          <a:lstStyle/>
          <a:p>
            <a:pPr marL="0" marR="0" lvl="0" indent="0" algn="r" rtl="0">
              <a:spcBef>
                <a:spcPts val="0"/>
              </a:spcBef>
              <a:buNone/>
            </a:pPr>
            <a:endParaRPr sz="2400">
              <a:solidFill>
                <a:schemeClr val="dk1"/>
              </a:solidFill>
              <a:latin typeface="Calibri"/>
              <a:ea typeface="Calibri"/>
              <a:cs typeface="Calibri"/>
              <a:sym typeface="Calibri"/>
            </a:endParaRPr>
          </a:p>
        </p:txBody>
      </p:sp>
      <p:sp>
        <p:nvSpPr>
          <p:cNvPr id="379" name="Shape 379"/>
          <p:cNvSpPr txBox="1"/>
          <p:nvPr/>
        </p:nvSpPr>
        <p:spPr>
          <a:xfrm>
            <a:off x="4572000" y="2228850"/>
            <a:ext cx="4143399" cy="3293209"/>
          </a:xfrm>
          <a:prstGeom prst="rect">
            <a:avLst/>
          </a:prstGeom>
          <a:noFill/>
          <a:ln>
            <a:noFill/>
          </a:ln>
        </p:spPr>
        <p:txBody>
          <a:bodyPr lIns="91425" tIns="45700" rIns="91425" bIns="45700" anchor="t" anchorCtr="0">
            <a:noAutofit/>
          </a:bodyPr>
          <a:lstStyle/>
          <a:p>
            <a:pPr marL="0" marR="0" lvl="0" indent="0" algn="l" rtl="0">
              <a:spcBef>
                <a:spcPts val="0"/>
              </a:spcBef>
              <a:buNone/>
            </a:pPr>
            <a:endParaRPr sz="1600" i="1">
              <a:solidFill>
                <a:schemeClr val="dk1"/>
              </a:solidFill>
              <a:latin typeface="Calibri"/>
              <a:ea typeface="Calibri"/>
              <a:cs typeface="Calibri"/>
              <a:sym typeface="Calibri"/>
            </a:endParaRPr>
          </a:p>
        </p:txBody>
      </p:sp>
      <p:sp>
        <p:nvSpPr>
          <p:cNvPr id="380" name="Shape 380"/>
          <p:cNvSpPr txBox="1"/>
          <p:nvPr/>
        </p:nvSpPr>
        <p:spPr>
          <a:xfrm>
            <a:off x="2065549" y="2259750"/>
            <a:ext cx="6621251" cy="329309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i="1" dirty="0">
                <a:solidFill>
                  <a:schemeClr val="dk1"/>
                </a:solidFill>
                <a:latin typeface="Calibri"/>
                <a:ea typeface="Calibri"/>
                <a:cs typeface="Calibri"/>
                <a:sym typeface="Calibri"/>
              </a:rPr>
              <a:t>I saw you doing it, with 4 kids and a husband who was gone half of the time and thought “Heck, if she can do it with 4 kids, I can do it with 3!”</a:t>
            </a:r>
          </a:p>
          <a:p>
            <a:pPr marL="0" marR="0" lvl="0" indent="0" algn="l" rtl="0">
              <a:spcBef>
                <a:spcPts val="0"/>
              </a:spcBef>
              <a:buSzPct val="25000"/>
              <a:buNone/>
            </a:pPr>
            <a:r>
              <a:rPr lang="en-US" sz="1800" i="1" dirty="0">
                <a:solidFill>
                  <a:schemeClr val="dk1"/>
                </a:solidFill>
                <a:latin typeface="Calibri"/>
                <a:ea typeface="Calibri"/>
                <a:cs typeface="Calibri"/>
                <a:sym typeface="Calibri"/>
              </a:rPr>
              <a:t>I knew my family was sick and we needed help to become healthier. We weren't in a position to be able to afford it without me working an extra job and my husband’s work schedule doesn't allow for me to work evenings doing something like retail, which I would hate. So, this was actually PERFECT for me to work: where I want, when I want…while my family became healthy</a:t>
            </a:r>
            <a:r>
              <a:rPr lang="en-US" sz="1800" i="1" dirty="0" smtClean="0">
                <a:solidFill>
                  <a:schemeClr val="dk1"/>
                </a:solidFill>
                <a:latin typeface="Calibri"/>
                <a:ea typeface="Calibri"/>
                <a:cs typeface="Calibri"/>
                <a:sym typeface="Calibri"/>
              </a:rPr>
              <a:t>.                </a:t>
            </a:r>
            <a:r>
              <a:rPr lang="en-US" sz="1800" i="1" dirty="0" err="1" smtClean="0">
                <a:solidFill>
                  <a:schemeClr val="dk1"/>
                </a:solidFill>
                <a:latin typeface="Calibri"/>
                <a:ea typeface="Calibri"/>
                <a:cs typeface="Calibri"/>
                <a:sym typeface="Calibri"/>
              </a:rPr>
              <a:t>katie</a:t>
            </a:r>
            <a:endParaRPr lang="en-US" sz="1800" i="1"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2" name="Shape 332"/>
          <p:cNvPicPr preferRelativeResize="0"/>
          <p:nvPr/>
        </p:nvPicPr>
        <p:blipFill rotWithShape="1">
          <a:blip r:embed="rId3">
            <a:alphaModFix/>
          </a:blip>
          <a:srcRect/>
          <a:stretch/>
        </p:blipFill>
        <p:spPr>
          <a:xfrm>
            <a:off x="-135467" y="0"/>
            <a:ext cx="9279466" cy="5143499"/>
          </a:xfrm>
          <a:prstGeom prst="rect">
            <a:avLst/>
          </a:prstGeom>
          <a:noFill/>
          <a:ln>
            <a:noFill/>
          </a:ln>
        </p:spPr>
      </p:pic>
      <p:sp>
        <p:nvSpPr>
          <p:cNvPr id="333" name="Shape 333"/>
          <p:cNvSpPr txBox="1">
            <a:spLocks noGrp="1"/>
          </p:cNvSpPr>
          <p:nvPr>
            <p:ph type="title"/>
          </p:nvPr>
        </p:nvSpPr>
        <p:spPr>
          <a:xfrm>
            <a:off x="685800" y="126124"/>
            <a:ext cx="7754007" cy="581253"/>
          </a:xfrm>
          <a:prstGeom prst="rect">
            <a:avLst/>
          </a:prstGeom>
          <a:noFill/>
          <a:ln>
            <a:solidFill>
              <a:schemeClr val="tx1"/>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80" b="0" i="0" u="none" strike="noStrike" cap="none" dirty="0" smtClean="0">
                <a:solidFill>
                  <a:schemeClr val="dk1"/>
                </a:solidFill>
                <a:latin typeface="Calibri"/>
                <a:ea typeface="Calibri"/>
                <a:cs typeface="Calibri"/>
                <a:sym typeface="Calibri"/>
              </a:rPr>
              <a:t> Finding </a:t>
            </a:r>
            <a:r>
              <a:rPr lang="en-US" sz="2880" b="0" i="0" u="none" strike="noStrike" cap="none" dirty="0">
                <a:solidFill>
                  <a:schemeClr val="dk1"/>
                </a:solidFill>
                <a:latin typeface="Calibri"/>
                <a:ea typeface="Calibri"/>
                <a:cs typeface="Calibri"/>
                <a:sym typeface="Calibri"/>
              </a:rPr>
              <a:t>Business </a:t>
            </a:r>
            <a:r>
              <a:rPr lang="en-US" sz="2880" b="0" i="0" u="none" strike="noStrike" cap="none" dirty="0" smtClean="0">
                <a:solidFill>
                  <a:schemeClr val="dk1"/>
                </a:solidFill>
                <a:latin typeface="Calibri"/>
                <a:ea typeface="Calibri"/>
                <a:cs typeface="Calibri"/>
                <a:sym typeface="Calibri"/>
              </a:rPr>
              <a:t>Partners Among Our </a:t>
            </a:r>
            <a:r>
              <a:rPr lang="en-US" sz="2880" b="0" i="0" u="none" strike="noStrike" cap="none" dirty="0" smtClean="0">
                <a:solidFill>
                  <a:schemeClr val="dk1"/>
                </a:solidFill>
                <a:latin typeface="Calibri"/>
                <a:ea typeface="Calibri"/>
                <a:cs typeface="Calibri"/>
                <a:sym typeface="Calibri"/>
              </a:rPr>
              <a:t>Customers</a:t>
            </a:r>
            <a:endParaRPr lang="en-US" sz="2880" b="0" i="0" u="none" strike="noStrike" cap="none" dirty="0">
              <a:solidFill>
                <a:schemeClr val="dk1"/>
              </a:solidFill>
              <a:latin typeface="Calibri"/>
              <a:ea typeface="Calibri"/>
              <a:cs typeface="Calibri"/>
              <a:sym typeface="Calibri"/>
            </a:endParaRPr>
          </a:p>
        </p:txBody>
      </p:sp>
      <p:sp>
        <p:nvSpPr>
          <p:cNvPr id="334" name="Shape 334"/>
          <p:cNvSpPr txBox="1">
            <a:spLocks noGrp="1"/>
          </p:cNvSpPr>
          <p:nvPr>
            <p:ph type="body" idx="1"/>
          </p:nvPr>
        </p:nvSpPr>
        <p:spPr>
          <a:xfrm>
            <a:off x="160677" y="3047999"/>
            <a:ext cx="8682899" cy="1733329"/>
          </a:xfrm>
          <a:prstGeom prst="rect">
            <a:avLst/>
          </a:prstGeom>
          <a:solidFill>
            <a:schemeClr val="lt1"/>
          </a:solidFill>
          <a:ln w="9525" cap="flat" cmpd="sng">
            <a:solidFill>
              <a:srgbClr val="595959"/>
            </a:solidFill>
            <a:prstDash val="solid"/>
            <a:round/>
            <a:headEnd type="none" w="med" len="med"/>
            <a:tailEnd type="none" w="med" len="med"/>
          </a:ln>
        </p:spPr>
        <p:txBody>
          <a:bodyPr lIns="91425" tIns="45700" rIns="91425" bIns="45700" anchor="t" anchorCtr="0">
            <a:noAutofit/>
          </a:bodyPr>
          <a:lstStyle/>
          <a:p>
            <a:pPr marL="342900" marR="0" lvl="0" indent="-342900" algn="l" rtl="0">
              <a:spcBef>
                <a:spcPts val="0"/>
              </a:spcBef>
              <a:spcAft>
                <a:spcPts val="0"/>
              </a:spcAft>
              <a:buClr>
                <a:schemeClr val="dk1"/>
              </a:buClr>
              <a:buSzPct val="101750"/>
              <a:buFont typeface="Arial"/>
              <a:buChar char="•"/>
            </a:pPr>
            <a:r>
              <a:rPr lang="en-US" sz="2035" b="0" i="0" u="none" strike="noStrike" cap="none" dirty="0">
                <a:solidFill>
                  <a:schemeClr val="dk1"/>
                </a:solidFill>
                <a:latin typeface="Calibri"/>
                <a:ea typeface="Calibri"/>
                <a:cs typeface="Calibri"/>
                <a:sym typeface="Calibri"/>
              </a:rPr>
              <a:t>“When </a:t>
            </a:r>
            <a:r>
              <a:rPr lang="en-US" sz="2035" dirty="0"/>
              <a:t>they</a:t>
            </a:r>
            <a:r>
              <a:rPr lang="en-US" sz="2035" b="0" i="0" u="none" strike="noStrike" cap="none" dirty="0">
                <a:solidFill>
                  <a:schemeClr val="dk1"/>
                </a:solidFill>
                <a:latin typeface="Calibri"/>
                <a:ea typeface="Calibri"/>
                <a:cs typeface="Calibri"/>
                <a:sym typeface="Calibri"/>
              </a:rPr>
              <a:t> decide to develop </a:t>
            </a:r>
            <a:r>
              <a:rPr lang="en-US" sz="2035" dirty="0"/>
              <a:t>their</a:t>
            </a:r>
            <a:r>
              <a:rPr lang="en-US" sz="2035" b="0" i="0" u="none" strike="noStrike" cap="none" dirty="0">
                <a:solidFill>
                  <a:schemeClr val="dk1"/>
                </a:solidFill>
                <a:latin typeface="Calibri"/>
                <a:ea typeface="Calibri"/>
                <a:cs typeface="Calibri"/>
                <a:sym typeface="Calibri"/>
              </a:rPr>
              <a:t> own business, </a:t>
            </a:r>
            <a:r>
              <a:rPr lang="en-US" sz="2035" dirty="0"/>
              <a:t> we </a:t>
            </a:r>
            <a:r>
              <a:rPr lang="en-US" sz="2035" b="0" i="0" u="none" strike="noStrike" cap="none" dirty="0">
                <a:solidFill>
                  <a:schemeClr val="dk1"/>
                </a:solidFill>
                <a:latin typeface="Calibri"/>
                <a:ea typeface="Calibri"/>
                <a:cs typeface="Calibri"/>
                <a:sym typeface="Calibri"/>
              </a:rPr>
              <a:t>go to work for </a:t>
            </a:r>
            <a:r>
              <a:rPr lang="en-US" sz="2035" dirty="0"/>
              <a:t>them</a:t>
            </a:r>
            <a:r>
              <a:rPr lang="en-US" sz="2035" b="0" i="0" u="none" strike="noStrike" cap="none" dirty="0">
                <a:solidFill>
                  <a:schemeClr val="dk1"/>
                </a:solidFill>
                <a:latin typeface="Calibri"/>
                <a:ea typeface="Calibri"/>
                <a:cs typeface="Calibri"/>
                <a:sym typeface="Calibri"/>
              </a:rPr>
              <a:t>.”</a:t>
            </a:r>
          </a:p>
          <a:p>
            <a:pPr marL="342900" marR="0" lvl="0" indent="-342900" algn="l" rtl="0">
              <a:spcBef>
                <a:spcPts val="407"/>
              </a:spcBef>
              <a:spcAft>
                <a:spcPts val="0"/>
              </a:spcAft>
              <a:buClr>
                <a:schemeClr val="dk1"/>
              </a:buClr>
              <a:buSzPct val="101750"/>
              <a:buFont typeface="Arial"/>
              <a:buChar char="•"/>
            </a:pPr>
            <a:r>
              <a:rPr lang="en-US" sz="2035" b="0" i="0" u="none" strike="noStrike" cap="none" dirty="0">
                <a:solidFill>
                  <a:schemeClr val="dk1"/>
                </a:solidFill>
                <a:latin typeface="Calibri"/>
                <a:ea typeface="Calibri"/>
                <a:cs typeface="Calibri"/>
                <a:sym typeface="Calibri"/>
              </a:rPr>
              <a:t>You become a part of our </a:t>
            </a:r>
            <a:r>
              <a:rPr lang="en-US" sz="2035" b="0" i="0" u="none" strike="noStrike" cap="none" dirty="0" smtClean="0">
                <a:solidFill>
                  <a:schemeClr val="dk1"/>
                </a:solidFill>
                <a:latin typeface="Calibri"/>
                <a:ea typeface="Calibri"/>
                <a:cs typeface="Calibri"/>
                <a:sym typeface="Calibri"/>
              </a:rPr>
              <a:t>team... </a:t>
            </a:r>
            <a:r>
              <a:rPr lang="en-US" sz="2035" b="0" i="0" u="none" strike="noStrike" cap="none" dirty="0">
                <a:solidFill>
                  <a:schemeClr val="dk1"/>
                </a:solidFill>
                <a:latin typeface="Calibri"/>
                <a:ea typeface="Calibri"/>
                <a:cs typeface="Calibri"/>
                <a:sym typeface="Calibri"/>
              </a:rPr>
              <a:t>And we all work </a:t>
            </a:r>
            <a:r>
              <a:rPr lang="en-US" sz="2035" b="0" i="0" u="none" strike="noStrike" cap="none" dirty="0" smtClean="0">
                <a:solidFill>
                  <a:schemeClr val="dk1"/>
                </a:solidFill>
                <a:latin typeface="Calibri"/>
                <a:ea typeface="Calibri"/>
                <a:cs typeface="Calibri"/>
                <a:sym typeface="Calibri"/>
              </a:rPr>
              <a:t>together.</a:t>
            </a:r>
            <a:endParaRPr lang="en-US" sz="2035" b="0" i="0" u="none" strike="noStrike" cap="none" dirty="0">
              <a:solidFill>
                <a:schemeClr val="dk1"/>
              </a:solidFill>
              <a:latin typeface="Calibri"/>
              <a:ea typeface="Calibri"/>
              <a:cs typeface="Calibri"/>
              <a:sym typeface="Calibri"/>
            </a:endParaRPr>
          </a:p>
          <a:p>
            <a:pPr marL="342900" marR="0" lvl="0" indent="-342900" algn="l" rtl="0">
              <a:spcBef>
                <a:spcPts val="407"/>
              </a:spcBef>
              <a:spcAft>
                <a:spcPts val="0"/>
              </a:spcAft>
              <a:buClr>
                <a:schemeClr val="dk1"/>
              </a:buClr>
              <a:buSzPct val="101750"/>
              <a:buFont typeface="Arial"/>
              <a:buChar char="•"/>
            </a:pPr>
            <a:r>
              <a:rPr lang="en-US" sz="2035" b="0" i="0" u="none" strike="noStrike" cap="none" dirty="0">
                <a:solidFill>
                  <a:schemeClr val="dk1"/>
                </a:solidFill>
                <a:latin typeface="Calibri"/>
                <a:ea typeface="Calibri"/>
                <a:cs typeface="Calibri"/>
                <a:sym typeface="Calibri"/>
              </a:rPr>
              <a:t>If they say </a:t>
            </a:r>
            <a:r>
              <a:rPr lang="en-US" sz="2035" b="0" i="0" u="none" strike="noStrike" cap="none" dirty="0" smtClean="0">
                <a:solidFill>
                  <a:schemeClr val="dk1"/>
                </a:solidFill>
                <a:latin typeface="Calibri"/>
                <a:ea typeface="Calibri"/>
                <a:cs typeface="Calibri"/>
                <a:sym typeface="Calibri"/>
              </a:rPr>
              <a:t>… </a:t>
            </a:r>
            <a:r>
              <a:rPr lang="en-US" sz="2035" b="0" i="0" u="none" strike="noStrike" cap="none" dirty="0">
                <a:solidFill>
                  <a:schemeClr val="dk1"/>
                </a:solidFill>
                <a:latin typeface="Calibri"/>
                <a:ea typeface="Calibri"/>
                <a:cs typeface="Calibri"/>
                <a:sym typeface="Calibri"/>
              </a:rPr>
              <a:t>“ I’m not a sales person, response.. I’m not either. This is more of a teaching and training </a:t>
            </a:r>
            <a:r>
              <a:rPr lang="en-US" sz="2035" b="0" i="0" u="none" strike="noStrike" cap="none" dirty="0" smtClean="0">
                <a:solidFill>
                  <a:schemeClr val="dk1"/>
                </a:solidFill>
                <a:latin typeface="Calibri"/>
                <a:ea typeface="Calibri"/>
                <a:cs typeface="Calibri"/>
                <a:sym typeface="Calibri"/>
              </a:rPr>
              <a:t>business.</a:t>
            </a:r>
            <a:endParaRPr lang="en-US" sz="2035" b="0" i="0" u="none" strike="noStrike" cap="none" dirty="0">
              <a:solidFill>
                <a:schemeClr val="dk1"/>
              </a:solidFill>
              <a:latin typeface="Calibri"/>
              <a:ea typeface="Calibri"/>
              <a:cs typeface="Calibri"/>
              <a:sym typeface="Calibri"/>
            </a:endParaRPr>
          </a:p>
          <a:p>
            <a:pPr marL="342900" marR="0" lvl="0" indent="-342900" algn="l" rtl="0">
              <a:spcBef>
                <a:spcPts val="407"/>
              </a:spcBef>
              <a:spcAft>
                <a:spcPts val="0"/>
              </a:spcAft>
              <a:buClr>
                <a:schemeClr val="dk1"/>
              </a:buClr>
              <a:buSzPct val="101750"/>
              <a:buFont typeface="Arial"/>
              <a:buChar char="•"/>
            </a:pPr>
            <a:r>
              <a:rPr lang="en-US" sz="2035" b="0" i="0" u="none" strike="noStrike" cap="none" dirty="0">
                <a:solidFill>
                  <a:schemeClr val="dk1"/>
                </a:solidFill>
                <a:latin typeface="Calibri"/>
                <a:ea typeface="Calibri"/>
                <a:cs typeface="Calibri"/>
                <a:sym typeface="Calibri"/>
              </a:rPr>
              <a:t>Teachers and educators do very well in this </a:t>
            </a:r>
            <a:r>
              <a:rPr lang="en-US" sz="2035" b="0" i="0" u="none" strike="noStrike" cap="none" dirty="0" smtClean="0">
                <a:solidFill>
                  <a:schemeClr val="dk1"/>
                </a:solidFill>
                <a:latin typeface="Calibri"/>
                <a:ea typeface="Calibri"/>
                <a:cs typeface="Calibri"/>
                <a:sym typeface="Calibri"/>
              </a:rPr>
              <a:t>business.                         </a:t>
            </a:r>
            <a:r>
              <a:rPr lang="en-US" sz="2035" b="0" i="0" u="none" strike="noStrike" cap="none" dirty="0" err="1" smtClean="0">
                <a:solidFill>
                  <a:schemeClr val="dk1"/>
                </a:solidFill>
                <a:latin typeface="Calibri"/>
                <a:ea typeface="Calibri"/>
                <a:cs typeface="Calibri"/>
                <a:sym typeface="Calibri"/>
              </a:rPr>
              <a:t>katie</a:t>
            </a:r>
            <a:endParaRPr lang="en-US" sz="2035" b="0" i="0" u="none" strike="noStrike" cap="none" dirty="0">
              <a:solidFill>
                <a:schemeClr val="dk1"/>
              </a:solidFill>
              <a:latin typeface="Calibri"/>
              <a:ea typeface="Calibri"/>
              <a:cs typeface="Calibri"/>
              <a:sym typeface="Calibri"/>
            </a:endParaRPr>
          </a:p>
          <a:p>
            <a:pPr marL="342900" marR="0" lvl="0" indent="-342900" algn="l" rtl="0">
              <a:spcBef>
                <a:spcPts val="444"/>
              </a:spcBef>
              <a:spcAft>
                <a:spcPts val="0"/>
              </a:spcAft>
              <a:buClr>
                <a:schemeClr val="dk1"/>
              </a:buClr>
              <a:buSzPct val="100909"/>
              <a:buFont typeface="Arial"/>
              <a:buNone/>
            </a:pPr>
            <a:endParaRPr sz="2220" b="0" i="0" u="none" strike="noStrike" cap="none" dirty="0">
              <a:solidFill>
                <a:schemeClr val="dk1"/>
              </a:solidFill>
              <a:latin typeface="Calibri"/>
              <a:ea typeface="Calibri"/>
              <a:cs typeface="Calibri"/>
              <a:sym typeface="Calibri"/>
            </a:endParaRPr>
          </a:p>
          <a:p>
            <a:pPr marL="342900" marR="0" lvl="0" indent="-342900" algn="l" rtl="0">
              <a:spcBef>
                <a:spcPts val="444"/>
              </a:spcBef>
              <a:buClr>
                <a:schemeClr val="dk1"/>
              </a:buClr>
              <a:buSzPct val="25000"/>
              <a:buFont typeface="Arial"/>
              <a:buNone/>
            </a:pPr>
            <a:endParaRPr sz="2220" b="0" i="0" u="none" strike="noStrike" cap="none" dirty="0">
              <a:solidFill>
                <a:schemeClr val="dk1"/>
              </a:solidFill>
              <a:latin typeface="Calibri"/>
              <a:ea typeface="Calibri"/>
              <a:cs typeface="Calibri"/>
              <a:sym typeface="Calibri"/>
            </a:endParaRPr>
          </a:p>
        </p:txBody>
      </p:sp>
      <p:sp>
        <p:nvSpPr>
          <p:cNvPr id="335" name="Shape 335"/>
          <p:cNvSpPr txBox="1"/>
          <p:nvPr/>
        </p:nvSpPr>
        <p:spPr>
          <a:xfrm>
            <a:off x="457200" y="966951"/>
            <a:ext cx="8229600" cy="1954925"/>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buSzPct val="25000"/>
              <a:buNone/>
            </a:pPr>
            <a:r>
              <a:rPr lang="en-US" sz="2000" dirty="0">
                <a:solidFill>
                  <a:schemeClr val="dk1"/>
                </a:solidFill>
                <a:latin typeface="Calibri"/>
                <a:ea typeface="Calibri"/>
                <a:cs typeface="Calibri"/>
                <a:sym typeface="Calibri"/>
              </a:rPr>
              <a:t>Katie calls new customers…</a:t>
            </a:r>
          </a:p>
          <a:p>
            <a:pPr marL="0" marR="0" lvl="0" indent="0" algn="l" rtl="0">
              <a:spcBef>
                <a:spcPts val="0"/>
              </a:spcBef>
              <a:buSzPct val="25000"/>
              <a:buNone/>
            </a:pPr>
            <a:r>
              <a:rPr lang="en-US" sz="2000" dirty="0">
                <a:solidFill>
                  <a:schemeClr val="dk1"/>
                </a:solidFill>
                <a:latin typeface="Calibri"/>
                <a:ea typeface="Calibri"/>
                <a:cs typeface="Calibri"/>
                <a:sym typeface="Calibri"/>
              </a:rPr>
              <a:t>“Checking in to see how you are doing with your products. Any questions?  I love hearing feedback of how well the products are working.  </a:t>
            </a:r>
            <a:r>
              <a:rPr lang="en-US" sz="2000" b="1" dirty="0">
                <a:solidFill>
                  <a:schemeClr val="dk1"/>
                </a:solidFill>
                <a:latin typeface="Calibri"/>
                <a:ea typeface="Calibri"/>
                <a:cs typeface="Calibri"/>
                <a:sym typeface="Calibri"/>
              </a:rPr>
              <a:t>That’s one of the best parts of this business is knowing how the products are improving people’s health. Share another story. “ A few days ago, a friend was telling me </a:t>
            </a:r>
            <a:r>
              <a:rPr lang="en-US" sz="2000" b="1" dirty="0" smtClean="0">
                <a:solidFill>
                  <a:schemeClr val="dk1"/>
                </a:solidFill>
                <a:latin typeface="Calibri"/>
                <a:ea typeface="Calibri"/>
                <a:cs typeface="Calibri"/>
                <a:sym typeface="Calibri"/>
              </a:rPr>
              <a:t>…” </a:t>
            </a:r>
            <a:r>
              <a:rPr lang="en-US" sz="2000" b="1" dirty="0">
                <a:solidFill>
                  <a:schemeClr val="dk1"/>
                </a:solidFill>
                <a:latin typeface="Calibri"/>
                <a:ea typeface="Calibri"/>
                <a:cs typeface="Calibri"/>
                <a:sym typeface="Calibri"/>
              </a:rPr>
              <a:t>I just love that about my Shaklee business.”</a:t>
            </a:r>
          </a:p>
        </p:txBody>
      </p:sp>
    </p:spTree>
  </p:cSld>
  <p:clrMapOvr>
    <a:masterClrMapping/>
  </p:clrMapOvr>
  <p:transition spd="slow">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70" name="Shape 370"/>
          <p:cNvSpPr txBox="1">
            <a:spLocks noGrp="1"/>
          </p:cNvSpPr>
          <p:nvPr>
            <p:ph type="body" idx="1"/>
          </p:nvPr>
        </p:nvSpPr>
        <p:spPr>
          <a:xfrm>
            <a:off x="457200" y="1145628"/>
            <a:ext cx="8229600" cy="2821745"/>
          </a:xfrm>
          <a:prstGeom prst="rect">
            <a:avLst/>
          </a:prstGeom>
          <a:solidFill>
            <a:schemeClr val="lt1"/>
          </a:solid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2040" b="0" i="0" u="none" strike="noStrike" cap="none" dirty="0">
                <a:solidFill>
                  <a:schemeClr val="dk1"/>
                </a:solidFill>
                <a:latin typeface="Calibri"/>
                <a:ea typeface="Calibri"/>
                <a:cs typeface="Calibri"/>
                <a:sym typeface="Calibri"/>
              </a:rPr>
              <a:t>Periodically , she sends a free product. </a:t>
            </a:r>
          </a:p>
          <a:p>
            <a:pPr marL="342900" marR="0" lvl="0" indent="-342900" algn="l" rtl="0">
              <a:lnSpc>
                <a:spcPct val="80000"/>
              </a:lnSpc>
              <a:spcBef>
                <a:spcPts val="408"/>
              </a:spcBef>
              <a:spcAft>
                <a:spcPts val="0"/>
              </a:spcAft>
              <a:buClr>
                <a:schemeClr val="dk1"/>
              </a:buClr>
              <a:buSzPct val="25000"/>
              <a:buFont typeface="Arial"/>
              <a:buNone/>
            </a:pPr>
            <a:r>
              <a:rPr lang="en-US" sz="2040" b="0" i="0" u="none" strike="noStrike" cap="none" dirty="0">
                <a:solidFill>
                  <a:schemeClr val="dk1"/>
                </a:solidFill>
                <a:latin typeface="Calibri"/>
                <a:ea typeface="Calibri"/>
                <a:cs typeface="Calibri"/>
                <a:sym typeface="Calibri"/>
              </a:rPr>
              <a:t>“ Thanks for being such a great customer and supporting my business. Choose a free product from this list and I’ll send it to you with your next order. “  </a:t>
            </a:r>
            <a:r>
              <a:rPr lang="en-US" sz="2040" b="0" i="0" u="none" strike="noStrike" cap="none" dirty="0" smtClean="0">
                <a:solidFill>
                  <a:schemeClr val="dk1"/>
                </a:solidFill>
                <a:latin typeface="Calibri"/>
                <a:ea typeface="Calibri"/>
                <a:cs typeface="Calibri"/>
                <a:sym typeface="Calibri"/>
              </a:rPr>
              <a:t>(Set </a:t>
            </a:r>
            <a:r>
              <a:rPr lang="en-US" sz="2040" b="0" i="0" u="none" strike="noStrike" cap="none" dirty="0">
                <a:solidFill>
                  <a:schemeClr val="dk1"/>
                </a:solidFill>
                <a:latin typeface="Calibri"/>
                <a:ea typeface="Calibri"/>
                <a:cs typeface="Calibri"/>
                <a:sym typeface="Calibri"/>
              </a:rPr>
              <a:t>up under gift fulfillment on My Shaklee.com ) </a:t>
            </a:r>
          </a:p>
          <a:p>
            <a:pPr marL="342900" marR="0" lvl="0" indent="-342900" algn="l" rtl="0">
              <a:lnSpc>
                <a:spcPct val="80000"/>
              </a:lnSpc>
              <a:spcBef>
                <a:spcPts val="408"/>
              </a:spcBef>
              <a:spcAft>
                <a:spcPts val="0"/>
              </a:spcAft>
              <a:buClr>
                <a:schemeClr val="dk1"/>
              </a:buClr>
              <a:buSzPct val="25000"/>
              <a:buFont typeface="Arial"/>
              <a:buNone/>
            </a:pPr>
            <a:r>
              <a:rPr lang="en-US" sz="2040" b="0" i="0" u="none" strike="noStrike" cap="none" dirty="0">
                <a:solidFill>
                  <a:schemeClr val="dk1"/>
                </a:solidFill>
                <a:latin typeface="Calibri"/>
                <a:ea typeface="Calibri"/>
                <a:cs typeface="Calibri"/>
                <a:sym typeface="Calibri"/>
              </a:rPr>
              <a:t>Katie sends a thank you note to each customer and some information on one of the products they ordered </a:t>
            </a:r>
            <a:r>
              <a:rPr lang="en-US" sz="2040" b="0" i="0" u="none" strike="noStrike" cap="none" dirty="0" smtClean="0">
                <a:solidFill>
                  <a:schemeClr val="dk1"/>
                </a:solidFill>
                <a:latin typeface="Calibri"/>
                <a:ea typeface="Calibri"/>
                <a:cs typeface="Calibri"/>
                <a:sym typeface="Calibri"/>
              </a:rPr>
              <a:t>(recipes </a:t>
            </a:r>
            <a:r>
              <a:rPr lang="en-US" sz="2040" b="0" i="0" u="none" strike="noStrike" cap="none" dirty="0">
                <a:solidFill>
                  <a:schemeClr val="dk1"/>
                </a:solidFill>
                <a:latin typeface="Calibri"/>
                <a:ea typeface="Calibri"/>
                <a:cs typeface="Calibri"/>
                <a:sym typeface="Calibri"/>
              </a:rPr>
              <a:t>for Shaklee 180 .. Or list of uses for Basic H, </a:t>
            </a:r>
            <a:r>
              <a:rPr lang="en-US" sz="2040" b="0" i="0" u="none" strike="noStrike" cap="none" dirty="0" err="1">
                <a:solidFill>
                  <a:schemeClr val="dk1"/>
                </a:solidFill>
                <a:latin typeface="Calibri"/>
                <a:ea typeface="Calibri"/>
                <a:cs typeface="Calibri"/>
                <a:sym typeface="Calibri"/>
              </a:rPr>
              <a:t>etc</a:t>
            </a:r>
            <a:r>
              <a:rPr lang="en-US" sz="2040" b="0" i="0" u="none" strike="noStrike" cap="none" dirty="0">
                <a:solidFill>
                  <a:schemeClr val="dk1"/>
                </a:solidFill>
                <a:latin typeface="Calibri"/>
                <a:ea typeface="Calibri"/>
                <a:cs typeface="Calibri"/>
                <a:sym typeface="Calibri"/>
              </a:rPr>
              <a:t> )</a:t>
            </a:r>
          </a:p>
          <a:p>
            <a:pPr marL="342900" marR="0" lvl="0" indent="-342900" algn="l" rtl="0">
              <a:lnSpc>
                <a:spcPct val="80000"/>
              </a:lnSpc>
              <a:spcBef>
                <a:spcPts val="408"/>
              </a:spcBef>
              <a:spcAft>
                <a:spcPts val="0"/>
              </a:spcAft>
              <a:buClr>
                <a:schemeClr val="dk1"/>
              </a:buClr>
              <a:buSzPct val="25000"/>
              <a:buFont typeface="Arial"/>
              <a:buNone/>
            </a:pPr>
            <a:r>
              <a:rPr lang="en-US" sz="2040" b="0" i="0" u="none" strike="noStrike" cap="none" dirty="0">
                <a:solidFill>
                  <a:schemeClr val="dk1"/>
                </a:solidFill>
                <a:latin typeface="Calibri"/>
                <a:ea typeface="Calibri"/>
                <a:cs typeface="Calibri"/>
                <a:sym typeface="Calibri"/>
              </a:rPr>
              <a:t>Insert a Dream Plan brochure with a note only to people she would really like to work with and feels they have the ability to develop a successful business. … </a:t>
            </a:r>
          </a:p>
          <a:p>
            <a:pPr marL="342900" marR="0" lvl="0" indent="-342900" algn="l" rtl="0">
              <a:lnSpc>
                <a:spcPct val="80000"/>
              </a:lnSpc>
              <a:spcBef>
                <a:spcPts val="408"/>
              </a:spcBef>
              <a:buClr>
                <a:schemeClr val="dk1"/>
              </a:buClr>
              <a:buSzPct val="25000"/>
              <a:buFont typeface="Arial"/>
              <a:buNone/>
            </a:pPr>
            <a:r>
              <a:rPr lang="en-US" sz="2040" b="0" i="0" u="none" strike="noStrike" cap="none" dirty="0">
                <a:solidFill>
                  <a:schemeClr val="dk1"/>
                </a:solidFill>
                <a:latin typeface="Calibri"/>
                <a:ea typeface="Calibri"/>
                <a:cs typeface="Calibri"/>
                <a:sym typeface="Calibri"/>
              </a:rPr>
              <a:t>“ Shaklee has been a wonderful opportunity for me. If you would ever like to know more about a home business, I’ll be happy to send you some information. “			</a:t>
            </a:r>
            <a:r>
              <a:rPr lang="en-US" sz="2040" b="0" i="0" u="none" strike="noStrike" cap="none" dirty="0" smtClean="0">
                <a:solidFill>
                  <a:schemeClr val="dk1"/>
                </a:solidFill>
                <a:latin typeface="Calibri"/>
                <a:ea typeface="Calibri"/>
                <a:cs typeface="Calibri"/>
                <a:sym typeface="Calibri"/>
              </a:rPr>
              <a:t>                                                              </a:t>
            </a:r>
            <a:r>
              <a:rPr lang="en-US" sz="2040" b="0" i="0" u="none" strike="noStrike" cap="none" dirty="0" err="1" smtClean="0">
                <a:solidFill>
                  <a:schemeClr val="dk1"/>
                </a:solidFill>
                <a:latin typeface="Calibri"/>
                <a:ea typeface="Calibri"/>
                <a:cs typeface="Calibri"/>
                <a:sym typeface="Calibri"/>
              </a:rPr>
              <a:t>katie</a:t>
            </a:r>
            <a:endParaRPr lang="en-US" sz="2040" b="0" i="0" u="none" strike="noStrike" cap="none" dirty="0">
              <a:solidFill>
                <a:schemeClr val="dk1"/>
              </a:solidFill>
              <a:latin typeface="Calibri"/>
              <a:ea typeface="Calibri"/>
              <a:cs typeface="Calibri"/>
              <a:sym typeface="Calibri"/>
            </a:endParaRPr>
          </a:p>
        </p:txBody>
      </p:sp>
      <p:sp>
        <p:nvSpPr>
          <p:cNvPr id="369" name="Shape 369"/>
          <p:cNvSpPr txBox="1">
            <a:spLocks noGrp="1"/>
          </p:cNvSpPr>
          <p:nvPr>
            <p:ph type="title"/>
          </p:nvPr>
        </p:nvSpPr>
        <p:spPr>
          <a:xfrm>
            <a:off x="457200" y="383779"/>
            <a:ext cx="5954966" cy="651194"/>
          </a:xfrm>
          <a:prstGeom prst="rect">
            <a:avLst/>
          </a:prstGeom>
          <a:solidFill>
            <a:schemeClr val="lt1"/>
          </a:solidFill>
          <a:ln w="9525" cap="flat" cmpd="sng">
            <a:solidFill>
              <a:schemeClr val="tx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1" i="0" u="none" strike="noStrike" cap="none" dirty="0">
                <a:solidFill>
                  <a:schemeClr val="dk1"/>
                </a:solidFill>
                <a:latin typeface="Calibri"/>
                <a:ea typeface="Calibri"/>
                <a:cs typeface="Calibri"/>
                <a:sym typeface="Calibri"/>
              </a:rPr>
              <a:t>Build Relationships with Members</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1" y="920106"/>
            <a:ext cx="8387861" cy="3104817"/>
            <a:chOff x="524713" y="972047"/>
            <a:chExt cx="7586894" cy="3625366"/>
          </a:xfrm>
        </p:grpSpPr>
        <p:pic>
          <p:nvPicPr>
            <p:cNvPr id="3" name="Picture 2" descr="Dr. Charles W. King"/>
            <p:cNvPicPr/>
            <p:nvPr/>
          </p:nvPicPr>
          <p:blipFill>
            <a:blip r:embed="rId2">
              <a:extLst>
                <a:ext uri="{28A0092B-C50C-407E-A947-70E740481C1C}">
                  <a14:useLocalDpi xmlns:a14="http://schemas.microsoft.com/office/drawing/2010/main" val="0"/>
                </a:ext>
              </a:extLst>
            </a:blip>
            <a:srcRect/>
            <a:stretch>
              <a:fillRect/>
            </a:stretch>
          </p:blipFill>
          <p:spPr bwMode="auto">
            <a:xfrm>
              <a:off x="524713" y="1066800"/>
              <a:ext cx="1629686" cy="2570327"/>
            </a:xfrm>
            <a:prstGeom prst="rect">
              <a:avLst/>
            </a:prstGeom>
            <a:noFill/>
            <a:ln>
              <a:noFill/>
            </a:ln>
            <a:effectLst>
              <a:softEdge rad="127000"/>
            </a:effectLst>
          </p:spPr>
        </p:pic>
        <p:sp>
          <p:nvSpPr>
            <p:cNvPr id="4" name="Rectangle 3"/>
            <p:cNvSpPr/>
            <p:nvPr/>
          </p:nvSpPr>
          <p:spPr>
            <a:xfrm>
              <a:off x="2154399" y="972047"/>
              <a:ext cx="5957208" cy="3625366"/>
            </a:xfrm>
            <a:prstGeom prst="rect">
              <a:avLst/>
            </a:prstGeom>
          </p:spPr>
          <p:txBody>
            <a:bodyPr wrap="square">
              <a:spAutoFit/>
            </a:bodyPr>
            <a:lstStyle/>
            <a:p>
              <a:r>
                <a:rPr lang="en-US" sz="2000" dirty="0"/>
                <a:t>Dr. Charles W. King, Professor of Marketing at U of Illinois at Chicago, Harvard Doctorate in Business </a:t>
              </a:r>
              <a:r>
                <a:rPr lang="en-US" sz="2000" dirty="0" smtClean="0"/>
                <a:t>Administration. Academic authority on NWM and first to teach NWM  to undergraduates, college and graduate levels.                                                              		</a:t>
              </a:r>
              <a:r>
                <a:rPr lang="en-US" sz="2000" i="1" u="sng" dirty="0" smtClean="0"/>
                <a:t>The </a:t>
              </a:r>
              <a:r>
                <a:rPr lang="en-US" sz="2000" i="1" u="sng" dirty="0"/>
                <a:t>New Professionals…The Rise of Network Marketing as the Next Major </a:t>
              </a:r>
              <a:r>
                <a:rPr lang="en-US" sz="2000" i="1" u="sng" dirty="0" smtClean="0"/>
                <a:t>Profession</a:t>
              </a:r>
              <a:endParaRPr lang="en-US" sz="2000" b="1" i="1" dirty="0"/>
            </a:p>
          </p:txBody>
        </p:sp>
      </p:grpSp>
      <p:sp>
        <p:nvSpPr>
          <p:cNvPr id="5" name="TextBox 4"/>
          <p:cNvSpPr txBox="1"/>
          <p:nvPr/>
        </p:nvSpPr>
        <p:spPr>
          <a:xfrm>
            <a:off x="532448" y="132919"/>
            <a:ext cx="8382952" cy="584776"/>
          </a:xfrm>
          <a:prstGeom prst="rect">
            <a:avLst/>
          </a:prstGeom>
          <a:noFill/>
        </p:spPr>
        <p:txBody>
          <a:bodyPr wrap="square" rtlCol="0">
            <a:spAutoFit/>
          </a:bodyPr>
          <a:lstStyle/>
          <a:p>
            <a:pPr algn="ctr"/>
            <a:r>
              <a:rPr lang="en-US" sz="3200" b="1" dirty="0" smtClean="0">
                <a:solidFill>
                  <a:srgbClr val="000066"/>
                </a:solidFill>
                <a:latin typeface="Comic Sans MS" panose="030F0702030302020204" pitchFamily="66" charset="0"/>
              </a:rPr>
              <a:t>Network Marketing is a True Profession</a:t>
            </a:r>
            <a:endParaRPr lang="en-US" sz="3200" b="1" dirty="0">
              <a:solidFill>
                <a:srgbClr val="000066"/>
              </a:solidFill>
              <a:latin typeface="Comic Sans MS" panose="030F0702030302020204" pitchFamily="66" charset="0"/>
            </a:endParaRPr>
          </a:p>
        </p:txBody>
      </p:sp>
      <p:sp>
        <p:nvSpPr>
          <p:cNvPr id="6" name="Rectangle 5"/>
          <p:cNvSpPr/>
          <p:nvPr/>
        </p:nvSpPr>
        <p:spPr>
          <a:xfrm>
            <a:off x="349079" y="3753339"/>
            <a:ext cx="8382951" cy="1015663"/>
          </a:xfrm>
          <a:prstGeom prst="rect">
            <a:avLst/>
          </a:prstGeom>
          <a:ln>
            <a:solidFill>
              <a:schemeClr val="tx1"/>
            </a:solidFill>
          </a:ln>
        </p:spPr>
        <p:txBody>
          <a:bodyPr wrap="square">
            <a:spAutoFit/>
          </a:bodyPr>
          <a:lstStyle/>
          <a:p>
            <a:r>
              <a:rPr lang="en-US" sz="2000" dirty="0">
                <a:solidFill>
                  <a:srgbClr val="000066"/>
                </a:solidFill>
                <a:latin typeface="Arial Narrow" panose="020B0606020202030204" pitchFamily="34" charset="0"/>
              </a:rPr>
              <a:t>“Highest level of professions looking at Network </a:t>
            </a:r>
            <a:r>
              <a:rPr lang="en-US" sz="2000" dirty="0" smtClean="0">
                <a:solidFill>
                  <a:srgbClr val="000066"/>
                </a:solidFill>
                <a:latin typeface="Arial Narrow" panose="020B0606020202030204" pitchFamily="34" charset="0"/>
              </a:rPr>
              <a:t>Marketing… </a:t>
            </a:r>
            <a:r>
              <a:rPr lang="en-US" sz="2000" dirty="0">
                <a:solidFill>
                  <a:srgbClr val="000066"/>
                </a:solidFill>
                <a:latin typeface="Arial Narrow" panose="020B0606020202030204" pitchFamily="34" charset="0"/>
              </a:rPr>
              <a:t>doctors, dentists, pharmacists, </a:t>
            </a:r>
            <a:r>
              <a:rPr lang="en-US" sz="2000" dirty="0" smtClean="0">
                <a:solidFill>
                  <a:srgbClr val="000066"/>
                </a:solidFill>
                <a:latin typeface="Arial Narrow" panose="020B0606020202030204" pitchFamily="34" charset="0"/>
              </a:rPr>
              <a:t>chiropractors</a:t>
            </a:r>
            <a:r>
              <a:rPr lang="en-US" sz="2000" dirty="0">
                <a:solidFill>
                  <a:srgbClr val="000066"/>
                </a:solidFill>
                <a:latin typeface="Arial Narrow" panose="020B0606020202030204" pitchFamily="34" charset="0"/>
              </a:rPr>
              <a:t> </a:t>
            </a:r>
            <a:r>
              <a:rPr lang="en-US" sz="2000" dirty="0" smtClean="0">
                <a:solidFill>
                  <a:srgbClr val="000066"/>
                </a:solidFill>
                <a:latin typeface="Arial Narrow" panose="020B0606020202030204" pitchFamily="34" charset="0"/>
              </a:rPr>
              <a:t>because economy is changing.   Word of mouth is the most powerful way to communicate ideas and change behaviors in the market place.” </a:t>
            </a:r>
          </a:p>
        </p:txBody>
      </p:sp>
    </p:spTree>
    <p:extLst>
      <p:ext uri="{BB962C8B-B14F-4D97-AF65-F5344CB8AC3E}">
        <p14:creationId xmlns:p14="http://schemas.microsoft.com/office/powerpoint/2010/main" val="4508248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Shape 354"/>
          <p:cNvPicPr preferRelativeResize="0"/>
          <p:nvPr/>
        </p:nvPicPr>
        <p:blipFill rotWithShape="1">
          <a:blip r:embed="rId3">
            <a:alphaModFix/>
          </a:blip>
          <a:srcRect/>
          <a:stretch/>
        </p:blipFill>
        <p:spPr>
          <a:xfrm>
            <a:off x="-203200" y="0"/>
            <a:ext cx="9347200" cy="5143499"/>
          </a:xfrm>
          <a:prstGeom prst="rect">
            <a:avLst/>
          </a:prstGeom>
          <a:noFill/>
          <a:ln>
            <a:noFill/>
          </a:ln>
        </p:spPr>
      </p:pic>
      <p:sp>
        <p:nvSpPr>
          <p:cNvPr id="355" name="Shape 355"/>
          <p:cNvSpPr txBox="1">
            <a:spLocks noGrp="1"/>
          </p:cNvSpPr>
          <p:nvPr>
            <p:ph type="title"/>
          </p:nvPr>
        </p:nvSpPr>
        <p:spPr>
          <a:xfrm>
            <a:off x="457200" y="205978"/>
            <a:ext cx="6197598" cy="651271"/>
          </a:xfrm>
          <a:prstGeom prst="rect">
            <a:avLst/>
          </a:prstGeom>
          <a:noFill/>
          <a:ln w="9525" cap="flat" cmpd="sng">
            <a:solidFill>
              <a:schemeClr val="tx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1" i="0" u="none" strike="noStrike" cap="none" dirty="0">
                <a:solidFill>
                  <a:schemeClr val="dk1"/>
                </a:solidFill>
                <a:latin typeface="Calibri"/>
                <a:ea typeface="Calibri"/>
                <a:cs typeface="Calibri"/>
                <a:sym typeface="Calibri"/>
              </a:rPr>
              <a:t>Tuck Shaklee Business Into Conversations   </a:t>
            </a:r>
          </a:p>
        </p:txBody>
      </p:sp>
      <p:sp>
        <p:nvSpPr>
          <p:cNvPr id="356" name="Shape 356"/>
          <p:cNvSpPr txBox="1">
            <a:spLocks noGrp="1"/>
          </p:cNvSpPr>
          <p:nvPr>
            <p:ph type="body" idx="1"/>
          </p:nvPr>
        </p:nvSpPr>
        <p:spPr>
          <a:xfrm>
            <a:off x="457200" y="982133"/>
            <a:ext cx="8229600" cy="3793066"/>
          </a:xfrm>
          <a:prstGeom prst="rect">
            <a:avLst/>
          </a:prstGeom>
          <a:solidFill>
            <a:schemeClr val="lt1"/>
          </a:solid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Katie calls customers.  When she finds someone who really loves the products… “ </a:t>
            </a:r>
            <a:r>
              <a:rPr lang="en-US" sz="2000" b="0" i="1" u="none" strike="noStrike" cap="none" dirty="0">
                <a:solidFill>
                  <a:schemeClr val="dk1"/>
                </a:solidFill>
                <a:latin typeface="Calibri"/>
                <a:ea typeface="Calibri"/>
                <a:cs typeface="Calibri"/>
                <a:sym typeface="Calibri"/>
              </a:rPr>
              <a:t>If you are ever looking to earn additional income or to get your products free ( like I was ) … let me know and I can tell you more about that side of Shaklee .  Shaklee has been such a blessing to me … Sam and I have gotten to go on 2 trips , we get monthly car payments , and nice monthly checks .</a:t>
            </a:r>
          </a:p>
          <a:p>
            <a:pPr marL="342900" marR="0" lvl="0" indent="-342900" algn="l" rtl="0">
              <a:spcBef>
                <a:spcPts val="400"/>
              </a:spcBef>
              <a:spcAft>
                <a:spcPts val="0"/>
              </a:spcAft>
              <a:buClr>
                <a:schemeClr val="dk1"/>
              </a:buClr>
              <a:buSzPct val="25000"/>
              <a:buFont typeface="Arial"/>
              <a:buNone/>
            </a:pPr>
            <a:r>
              <a:rPr lang="en-US" sz="2000" b="0" i="1" u="none" strike="noStrike" cap="none" dirty="0">
                <a:solidFill>
                  <a:schemeClr val="dk1"/>
                </a:solidFill>
                <a:latin typeface="Calibri"/>
                <a:ea typeface="Calibri"/>
                <a:cs typeface="Calibri"/>
                <a:sym typeface="Calibri"/>
              </a:rPr>
              <a:t>And when I was so sick with hyperemesis ( serious all day nausea) when pregnant with Caleb, I so appreciated how flexible it was. I learned that women who have this often have to quit their jobs because it is so debilitating and continues for first 3 months. </a:t>
            </a:r>
          </a:p>
          <a:p>
            <a:pPr marL="342900" marR="0" lvl="0" indent="-342900" algn="l" rtl="0">
              <a:spcBef>
                <a:spcPts val="400"/>
              </a:spcBef>
              <a:buClr>
                <a:schemeClr val="dk1"/>
              </a:buClr>
              <a:buSzPct val="25000"/>
              <a:buFont typeface="Arial"/>
              <a:buNone/>
            </a:pPr>
            <a:r>
              <a:rPr lang="en-US" sz="2000" b="0" i="1" u="none" strike="noStrike" cap="none" dirty="0">
                <a:solidFill>
                  <a:schemeClr val="dk1"/>
                </a:solidFill>
                <a:latin typeface="Calibri"/>
                <a:ea typeface="Calibri"/>
                <a:cs typeface="Calibri"/>
                <a:sym typeface="Calibri"/>
              </a:rPr>
              <a:t>And after having a baby, women go on unpaid maternity leave . And I am receiving a check for  over $1700 3 weeks after having  Caleb. “</a:t>
            </a:r>
          </a:p>
        </p:txBody>
      </p:sp>
    </p:spTree>
  </p:cSld>
  <p:clrMapOvr>
    <a:masterClrMapping/>
  </p:clrMapOvr>
  <p:transition spd="slow">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pic>
        <p:nvPicPr>
          <p:cNvPr id="361" name="Shape 361"/>
          <p:cNvPicPr preferRelativeResize="0"/>
          <p:nvPr/>
        </p:nvPicPr>
        <p:blipFill rotWithShape="1">
          <a:blip r:embed="rId3">
            <a:alphaModFix/>
          </a:blip>
          <a:srcRect/>
          <a:stretch/>
        </p:blipFill>
        <p:spPr>
          <a:xfrm>
            <a:off x="0" y="0"/>
            <a:ext cx="9414932" cy="5143499"/>
          </a:xfrm>
          <a:prstGeom prst="rect">
            <a:avLst/>
          </a:prstGeom>
          <a:noFill/>
          <a:ln>
            <a:noFill/>
          </a:ln>
        </p:spPr>
      </p:pic>
      <p:sp>
        <p:nvSpPr>
          <p:cNvPr id="362" name="Shape 362"/>
          <p:cNvSpPr txBox="1">
            <a:spLocks noGrp="1"/>
          </p:cNvSpPr>
          <p:nvPr>
            <p:ph type="title"/>
          </p:nvPr>
        </p:nvSpPr>
        <p:spPr>
          <a:xfrm>
            <a:off x="457200" y="205979"/>
            <a:ext cx="8229600" cy="857250"/>
          </a:xfrm>
          <a:prstGeom prst="rect">
            <a:avLst/>
          </a:prstGeom>
          <a:noFill/>
          <a:ln>
            <a:solidFill>
              <a:schemeClr val="tx1"/>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790" b="1" i="0" u="none" strike="noStrike" cap="none" dirty="0">
                <a:solidFill>
                  <a:schemeClr val="dk1"/>
                </a:solidFill>
                <a:latin typeface="Calibri"/>
                <a:ea typeface="Calibri"/>
                <a:cs typeface="Calibri"/>
                <a:sym typeface="Calibri"/>
              </a:rPr>
              <a:t>Using 3-Way Calls To Introduce Possible Business Partners to Your </a:t>
            </a:r>
            <a:r>
              <a:rPr lang="en-US" sz="2790" b="1" i="0" u="none" strike="noStrike" cap="none" dirty="0" err="1">
                <a:solidFill>
                  <a:schemeClr val="dk1"/>
                </a:solidFill>
                <a:latin typeface="Calibri"/>
                <a:ea typeface="Calibri"/>
                <a:cs typeface="Calibri"/>
                <a:sym typeface="Calibri"/>
              </a:rPr>
              <a:t>Upline</a:t>
            </a:r>
            <a:endParaRPr lang="en-US" sz="2790" b="1" i="0" u="none" strike="noStrike" cap="none" dirty="0">
              <a:solidFill>
                <a:schemeClr val="dk1"/>
              </a:solidFill>
              <a:latin typeface="Calibri"/>
              <a:ea typeface="Calibri"/>
              <a:cs typeface="Calibri"/>
              <a:sym typeface="Calibri"/>
            </a:endParaRPr>
          </a:p>
        </p:txBody>
      </p:sp>
      <p:sp>
        <p:nvSpPr>
          <p:cNvPr id="363" name="Shape 363"/>
          <p:cNvSpPr txBox="1">
            <a:spLocks noGrp="1"/>
          </p:cNvSpPr>
          <p:nvPr>
            <p:ph type="body" idx="1"/>
          </p:nvPr>
        </p:nvSpPr>
        <p:spPr>
          <a:xfrm>
            <a:off x="331778" y="1249495"/>
            <a:ext cx="8229600" cy="3593438"/>
          </a:xfrm>
          <a:prstGeom prst="rect">
            <a:avLst/>
          </a:prstGeom>
          <a:solidFill>
            <a:schemeClr val="lt1"/>
          </a:solid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If there seems to be an interest in knowing more about home business…</a:t>
            </a:r>
          </a:p>
          <a:p>
            <a:pPr marL="457200" marR="0" lvl="0" indent="-457200" algn="l" rtl="0">
              <a:spcBef>
                <a:spcPts val="400"/>
              </a:spcBef>
              <a:spcAft>
                <a:spcPts val="0"/>
              </a:spcAft>
              <a:buClr>
                <a:schemeClr val="dk1"/>
              </a:buClr>
              <a:buSzPct val="100000"/>
              <a:buFont typeface="Arial"/>
              <a:buAutoNum type="arabicPeriod"/>
            </a:pPr>
            <a:r>
              <a:rPr lang="en-US" sz="2000" b="0" i="0" u="none" strike="noStrike" cap="none" dirty="0">
                <a:solidFill>
                  <a:schemeClr val="dk1"/>
                </a:solidFill>
                <a:latin typeface="Calibri"/>
                <a:ea typeface="Calibri"/>
                <a:cs typeface="Calibri"/>
                <a:sym typeface="Calibri"/>
              </a:rPr>
              <a:t>You can send links to learn more</a:t>
            </a:r>
          </a:p>
          <a:p>
            <a:pPr marL="457200" marR="0" lvl="0" indent="-457200" algn="l" rtl="0">
              <a:spcBef>
                <a:spcPts val="400"/>
              </a:spcBef>
              <a:spcAft>
                <a:spcPts val="0"/>
              </a:spcAft>
              <a:buClr>
                <a:schemeClr val="dk1"/>
              </a:buClr>
              <a:buSzPct val="100000"/>
              <a:buFont typeface="Arial"/>
              <a:buAutoNum type="arabicPeriod"/>
            </a:pPr>
            <a:r>
              <a:rPr lang="en-US" sz="2000" b="0" i="0" u="none" strike="noStrike" cap="none" dirty="0">
                <a:solidFill>
                  <a:schemeClr val="dk1"/>
                </a:solidFill>
                <a:latin typeface="Calibri"/>
                <a:ea typeface="Calibri"/>
                <a:cs typeface="Calibri"/>
                <a:sym typeface="Calibri"/>
              </a:rPr>
              <a:t>Set up a 3-way call with your </a:t>
            </a:r>
            <a:r>
              <a:rPr lang="en-US" sz="2000" b="0" i="0" u="none" strike="noStrike" cap="none" dirty="0" err="1">
                <a:solidFill>
                  <a:schemeClr val="dk1"/>
                </a:solidFill>
                <a:latin typeface="Calibri"/>
                <a:ea typeface="Calibri"/>
                <a:cs typeface="Calibri"/>
                <a:sym typeface="Calibri"/>
              </a:rPr>
              <a:t>upline</a:t>
            </a:r>
            <a:r>
              <a:rPr lang="en-US" sz="2000" b="0" i="1" u="none" strike="noStrike" cap="none" dirty="0">
                <a:solidFill>
                  <a:schemeClr val="dk1"/>
                </a:solidFill>
                <a:latin typeface="Calibri"/>
                <a:ea typeface="Calibri"/>
                <a:cs typeface="Calibri"/>
                <a:sym typeface="Calibri"/>
              </a:rPr>
              <a:t>… “ If you would like to know more about the business, I’d be happy to set up a 3-way call with Harper Guerra. She is an amazing teacher and very successful in Shaklee and she could tell you more about how this all works and could answer your questions better than I. “  </a:t>
            </a:r>
            <a:r>
              <a:rPr lang="en-US" sz="2000" b="0" i="0" u="none" strike="noStrike" cap="none" dirty="0" smtClean="0">
                <a:solidFill>
                  <a:schemeClr val="dk1"/>
                </a:solidFill>
                <a:latin typeface="Calibri"/>
                <a:ea typeface="Calibri"/>
                <a:cs typeface="Calibri"/>
                <a:sym typeface="Calibri"/>
              </a:rPr>
              <a:t>(edify </a:t>
            </a:r>
            <a:r>
              <a:rPr lang="en-US" sz="2000" b="0" i="0" u="none" strike="noStrike" cap="none" dirty="0" err="1">
                <a:solidFill>
                  <a:schemeClr val="dk1"/>
                </a:solidFill>
                <a:latin typeface="Calibri"/>
                <a:ea typeface="Calibri"/>
                <a:cs typeface="Calibri"/>
                <a:sym typeface="Calibri"/>
              </a:rPr>
              <a:t>upline</a:t>
            </a:r>
            <a:r>
              <a:rPr lang="en-US" sz="2000" b="0" i="0" u="none" strike="noStrike" cap="none" dirty="0">
                <a:solidFill>
                  <a:schemeClr val="dk1"/>
                </a:solidFill>
                <a:latin typeface="Calibri"/>
                <a:ea typeface="Calibri"/>
                <a:cs typeface="Calibri"/>
                <a:sym typeface="Calibri"/>
              </a:rPr>
              <a:t>, edify downline, </a:t>
            </a:r>
            <a:r>
              <a:rPr lang="en-US" sz="2000" b="0" i="0" u="none" strike="noStrike" cap="none" dirty="0" smtClean="0">
                <a:solidFill>
                  <a:schemeClr val="dk1"/>
                </a:solidFill>
                <a:latin typeface="Calibri"/>
                <a:ea typeface="Calibri"/>
                <a:cs typeface="Calibri"/>
                <a:sym typeface="Calibri"/>
              </a:rPr>
              <a:t>)      </a:t>
            </a:r>
            <a:r>
              <a:rPr lang="en-US" sz="2000" b="0" i="0" u="none" strike="noStrike" cap="none" dirty="0" err="1" smtClean="0">
                <a:solidFill>
                  <a:schemeClr val="dk1"/>
                </a:solidFill>
                <a:latin typeface="Calibri"/>
                <a:ea typeface="Calibri"/>
                <a:cs typeface="Calibri"/>
                <a:sym typeface="Calibri"/>
              </a:rPr>
              <a:t>becky</a:t>
            </a:r>
            <a:endParaRPr lang="en-US" sz="2000" b="0" i="0" u="none" strike="noStrike" cap="none" dirty="0">
              <a:solidFill>
                <a:schemeClr val="dk1"/>
              </a:solidFill>
              <a:latin typeface="Calibri"/>
              <a:ea typeface="Calibri"/>
              <a:cs typeface="Calibri"/>
              <a:sym typeface="Calibri"/>
            </a:endParaRPr>
          </a:p>
          <a:p>
            <a:pPr marL="342900" marR="0" lvl="0" indent="-342900" algn="l" rtl="0">
              <a:spcBef>
                <a:spcPts val="400"/>
              </a:spcBef>
              <a:buClr>
                <a:schemeClr val="dk1"/>
              </a:buClr>
              <a:buSzPct val="100000"/>
              <a:buFont typeface="Arial"/>
              <a:buNone/>
            </a:pPr>
            <a:endParaRPr sz="2000" b="0" i="0" u="none" strike="noStrike" cap="none" dirty="0">
              <a:solidFill>
                <a:schemeClr val="dk1"/>
              </a:solidFill>
              <a:latin typeface="Calibri"/>
              <a:ea typeface="Calibri"/>
              <a:cs typeface="Calibri"/>
              <a:sym typeface="Calibri"/>
            </a:endParaRPr>
          </a:p>
        </p:txBody>
      </p:sp>
      <p:sp>
        <p:nvSpPr>
          <p:cNvPr id="364" name="Shape 364"/>
          <p:cNvSpPr txBox="1"/>
          <p:nvPr/>
        </p:nvSpPr>
        <p:spPr>
          <a:xfrm>
            <a:off x="1075266" y="3885567"/>
            <a:ext cx="6764867" cy="830996"/>
          </a:xfrm>
          <a:prstGeom prst="rect">
            <a:avLst/>
          </a:prstGeom>
          <a:no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400" dirty="0">
                <a:solidFill>
                  <a:schemeClr val="dk1"/>
                </a:solidFill>
                <a:latin typeface="Calibri"/>
                <a:ea typeface="Calibri"/>
                <a:cs typeface="Calibri"/>
                <a:sym typeface="Calibri"/>
              </a:rPr>
              <a:t>Survey – People who grow the fastest in Network 	     	</a:t>
            </a:r>
            <a:r>
              <a:rPr lang="en-US" sz="2400" dirty="0" smtClean="0">
                <a:solidFill>
                  <a:schemeClr val="dk1"/>
                </a:solidFill>
                <a:latin typeface="Calibri"/>
                <a:ea typeface="Calibri"/>
                <a:cs typeface="Calibri"/>
                <a:sym typeface="Calibri"/>
              </a:rPr>
              <a:t>  </a:t>
            </a:r>
            <a:r>
              <a:rPr lang="en-US" sz="2400" dirty="0">
                <a:solidFill>
                  <a:schemeClr val="dk1"/>
                </a:solidFill>
                <a:latin typeface="Calibri"/>
                <a:ea typeface="Calibri"/>
                <a:cs typeface="Calibri"/>
                <a:sym typeface="Calibri"/>
              </a:rPr>
              <a:t>Marketing utilize 3-way calling the most. </a:t>
            </a:r>
          </a:p>
        </p:txBody>
      </p:sp>
    </p:spTree>
  </p:cSld>
  <p:clrMapOvr>
    <a:masterClrMapping/>
  </p:clrMapOvr>
  <p:transition spd="slow">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Shape 385"/>
          <p:cNvSpPr txBox="1">
            <a:spLocks noGrp="1"/>
          </p:cNvSpPr>
          <p:nvPr>
            <p:ph type="title"/>
          </p:nvPr>
        </p:nvSpPr>
        <p:spPr>
          <a:xfrm>
            <a:off x="990599" y="285750"/>
            <a:ext cx="5441731" cy="571500"/>
          </a:xfrm>
          <a:prstGeom prst="rect">
            <a:avLst/>
          </a:prstGeom>
          <a:noFill/>
          <a:ln w="38100" cap="flat" cmpd="sng">
            <a:solidFill>
              <a:srgbClr val="92D05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dirty="0">
                <a:solidFill>
                  <a:schemeClr val="dk1"/>
                </a:solidFill>
                <a:latin typeface="Calibri"/>
                <a:ea typeface="Calibri"/>
                <a:cs typeface="Calibri"/>
                <a:sym typeface="Calibri"/>
              </a:rPr>
              <a:t>Action Steps Session 5</a:t>
            </a:r>
          </a:p>
        </p:txBody>
      </p:sp>
      <p:sp>
        <p:nvSpPr>
          <p:cNvPr id="386" name="Shape 386"/>
          <p:cNvSpPr txBox="1">
            <a:spLocks noGrp="1"/>
          </p:cNvSpPr>
          <p:nvPr>
            <p:ph type="body" idx="1"/>
          </p:nvPr>
        </p:nvSpPr>
        <p:spPr>
          <a:xfrm>
            <a:off x="240475" y="1085725"/>
            <a:ext cx="8440200" cy="3977399"/>
          </a:xfrm>
          <a:prstGeom prst="rect">
            <a:avLst/>
          </a:prstGeom>
          <a:noFill/>
          <a:ln>
            <a:noFill/>
          </a:ln>
        </p:spPr>
        <p:txBody>
          <a:bodyPr lIns="91425" tIns="45700" rIns="91425" bIns="45700" anchor="t" anchorCtr="0">
            <a:noAutofit/>
          </a:bodyPr>
          <a:lstStyle/>
          <a:p>
            <a:pPr marL="342900" marR="0" lvl="0" indent="-316230" algn="l" rtl="0">
              <a:lnSpc>
                <a:spcPct val="90000"/>
              </a:lnSpc>
              <a:spcBef>
                <a:spcPts val="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Make a list of people you would like to have a conversation with regarding home businesses.</a:t>
            </a:r>
          </a:p>
          <a:p>
            <a:pPr marL="342900" marR="0" lvl="0" indent="-316230" algn="l" rtl="0">
              <a:lnSpc>
                <a:spcPct val="90000"/>
              </a:lnSpc>
              <a:spcBef>
                <a:spcPts val="0"/>
              </a:spcBef>
              <a:spcAft>
                <a:spcPts val="0"/>
              </a:spcAft>
              <a:buClr>
                <a:schemeClr val="dk1"/>
              </a:buClr>
              <a:buSzPct val="100000"/>
              <a:buFont typeface="Arial"/>
              <a:buChar char="•"/>
            </a:pPr>
            <a:r>
              <a:rPr lang="en-US" sz="1800" dirty="0"/>
              <a:t>Share your excitement for your new business on </a:t>
            </a:r>
            <a:r>
              <a:rPr lang="en-US" sz="1800" dirty="0" err="1"/>
              <a:t>FaceBook</a:t>
            </a:r>
            <a:r>
              <a:rPr lang="en-US" sz="1800" dirty="0"/>
              <a:t> by posting your personal experience with the products.</a:t>
            </a:r>
          </a:p>
          <a:p>
            <a:pPr marL="342900" marR="0" lvl="0" indent="-316230" algn="l" rtl="0">
              <a:lnSpc>
                <a:spcPct val="90000"/>
              </a:lnSpc>
              <a:spcBef>
                <a:spcPts val="0"/>
              </a:spcBef>
              <a:spcAft>
                <a:spcPts val="0"/>
              </a:spcAft>
              <a:buClr>
                <a:schemeClr val="dk1"/>
              </a:buClr>
              <a:buSzPct val="100000"/>
              <a:buFont typeface="Arial"/>
              <a:buChar char="•"/>
            </a:pPr>
            <a:r>
              <a:rPr lang="en-US" sz="1800" dirty="0"/>
              <a:t>Read through the Addendum here of many word tracks and dialogues to help us prepare for those conversations.</a:t>
            </a:r>
          </a:p>
          <a:p>
            <a:pPr marL="342900" marR="0" lvl="0" indent="-316230" algn="l" rtl="0">
              <a:lnSpc>
                <a:spcPct val="90000"/>
              </a:lnSpc>
              <a:spcBef>
                <a:spcPts val="444"/>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Choose an idea discussed today to begin identifying your business partners  (posting on </a:t>
            </a:r>
            <a:r>
              <a:rPr lang="en-US" sz="1800" b="0" i="0" u="none" strike="noStrike" cap="none" dirty="0" err="1">
                <a:solidFill>
                  <a:schemeClr val="dk1"/>
                </a:solidFill>
                <a:latin typeface="Calibri"/>
                <a:ea typeface="Calibri"/>
                <a:cs typeface="Calibri"/>
                <a:sym typeface="Calibri"/>
              </a:rPr>
              <a:t>FaceBook</a:t>
            </a:r>
            <a:r>
              <a:rPr lang="en-US" sz="1800" b="0" i="0" u="none" strike="noStrike" cap="none" dirty="0">
                <a:solidFill>
                  <a:schemeClr val="dk1"/>
                </a:solidFill>
                <a:latin typeface="Calibri"/>
                <a:ea typeface="Calibri"/>
                <a:cs typeface="Calibri"/>
                <a:sym typeface="Calibri"/>
              </a:rPr>
              <a:t> , having a conversation about home businesses</a:t>
            </a:r>
            <a:r>
              <a:rPr lang="en-US" sz="1800" b="0" i="0" u="none" strike="noStrike" cap="none" dirty="0" smtClean="0">
                <a:solidFill>
                  <a:schemeClr val="dk1"/>
                </a:solidFill>
                <a:latin typeface="Calibri"/>
                <a:ea typeface="Calibri"/>
                <a:cs typeface="Calibri"/>
                <a:sym typeface="Calibri"/>
              </a:rPr>
              <a:t>, inviting </a:t>
            </a:r>
            <a:r>
              <a:rPr lang="en-US" sz="1800" b="0" i="0" u="none" strike="noStrike" cap="none" dirty="0">
                <a:solidFill>
                  <a:schemeClr val="dk1"/>
                </a:solidFill>
                <a:latin typeface="Calibri"/>
                <a:ea typeface="Calibri"/>
                <a:cs typeface="Calibri"/>
                <a:sym typeface="Calibri"/>
              </a:rPr>
              <a:t>to a webinar</a:t>
            </a:r>
            <a:r>
              <a:rPr lang="en-US" sz="1800" dirty="0"/>
              <a:t>, conference call or </a:t>
            </a:r>
            <a:r>
              <a:rPr lang="en-US" sz="1800" dirty="0" err="1"/>
              <a:t>FaceBook</a:t>
            </a:r>
            <a:r>
              <a:rPr lang="en-US" sz="1800" dirty="0"/>
              <a:t> event,</a:t>
            </a:r>
            <a:r>
              <a:rPr lang="en-US" sz="1800" b="0" i="0" u="none" strike="noStrike" cap="none" dirty="0">
                <a:solidFill>
                  <a:schemeClr val="dk1"/>
                </a:solidFill>
                <a:latin typeface="Calibri"/>
                <a:ea typeface="Calibri"/>
                <a:cs typeface="Calibri"/>
                <a:sym typeface="Calibri"/>
              </a:rPr>
              <a:t> </a:t>
            </a:r>
            <a:r>
              <a:rPr lang="en-US" sz="1800" b="0" i="0" u="none" strike="noStrike" cap="none" dirty="0" err="1">
                <a:solidFill>
                  <a:schemeClr val="dk1"/>
                </a:solidFill>
                <a:latin typeface="Calibri"/>
                <a:ea typeface="Calibri"/>
                <a:cs typeface="Calibri"/>
                <a:sym typeface="Calibri"/>
              </a:rPr>
              <a:t>etc</a:t>
            </a:r>
            <a:r>
              <a:rPr lang="en-US" sz="1800" b="0" i="0" u="none" strike="noStrike" cap="none" dirty="0">
                <a:solidFill>
                  <a:schemeClr val="dk1"/>
                </a:solidFill>
                <a:latin typeface="Calibri"/>
                <a:ea typeface="Calibri"/>
                <a:cs typeface="Calibri"/>
                <a:sym typeface="Calibri"/>
              </a:rPr>
              <a:t>)</a:t>
            </a:r>
          </a:p>
          <a:p>
            <a:pPr marL="342900" marR="0" lvl="0" indent="-316230" algn="l" rtl="0">
              <a:lnSpc>
                <a:spcPct val="90000"/>
              </a:lnSpc>
              <a:spcBef>
                <a:spcPts val="444"/>
              </a:spcBef>
              <a:spcAft>
                <a:spcPts val="0"/>
              </a:spcAft>
              <a:buClr>
                <a:schemeClr val="dk1"/>
              </a:buClr>
              <a:buSzPct val="100000"/>
              <a:buFont typeface="Arial"/>
              <a:buChar char="•"/>
            </a:pPr>
            <a:r>
              <a:rPr lang="en-US" sz="1800" dirty="0"/>
              <a:t>Consider doing a blitz of business conversations this month… can start with New Member and Member Update Appointments</a:t>
            </a:r>
          </a:p>
          <a:p>
            <a:pPr marL="342900" marR="0" lvl="0" indent="-316230" algn="l" rtl="0">
              <a:lnSpc>
                <a:spcPct val="90000"/>
              </a:lnSpc>
              <a:spcBef>
                <a:spcPts val="444"/>
              </a:spcBef>
              <a:spcAft>
                <a:spcPts val="0"/>
              </a:spcAft>
              <a:buClr>
                <a:schemeClr val="dk1"/>
              </a:buClr>
              <a:buSzPct val="100000"/>
              <a:buFont typeface="Arial"/>
              <a:buChar char="•"/>
            </a:pPr>
            <a:r>
              <a:rPr lang="en-US" sz="1800" dirty="0"/>
              <a:t>Discuss with your </a:t>
            </a:r>
            <a:r>
              <a:rPr lang="en-US" sz="1800" dirty="0" err="1"/>
              <a:t>upline</a:t>
            </a:r>
            <a:r>
              <a:rPr lang="en-US" sz="1800" dirty="0"/>
              <a:t> </a:t>
            </a:r>
            <a:r>
              <a:rPr lang="en-US" sz="1800" b="0" i="0" u="none" strike="noStrike" cap="none" dirty="0">
                <a:solidFill>
                  <a:schemeClr val="dk1"/>
                </a:solidFill>
                <a:latin typeface="Calibri"/>
                <a:ea typeface="Calibri"/>
                <a:cs typeface="Calibri"/>
                <a:sym typeface="Calibri"/>
              </a:rPr>
              <a:t>setting up</a:t>
            </a:r>
            <a:r>
              <a:rPr lang="en-US" sz="1800" dirty="0"/>
              <a:t> </a:t>
            </a:r>
            <a:r>
              <a:rPr lang="en-US" sz="1800" b="0" i="0" u="none" strike="noStrike" cap="none" dirty="0">
                <a:solidFill>
                  <a:schemeClr val="dk1"/>
                </a:solidFill>
                <a:latin typeface="Calibri"/>
                <a:ea typeface="Calibri"/>
                <a:cs typeface="Calibri"/>
                <a:sym typeface="Calibri"/>
              </a:rPr>
              <a:t>informal half-hour Business Stories Conference Ca</a:t>
            </a:r>
            <a:r>
              <a:rPr lang="en-US" sz="1800" dirty="0"/>
              <a:t>lls                                               </a:t>
            </a:r>
            <a:r>
              <a:rPr lang="en-US" sz="1800" dirty="0" smtClean="0"/>
              <a:t>                                                                             </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err="1">
                <a:solidFill>
                  <a:schemeClr val="dk1"/>
                </a:solidFill>
                <a:latin typeface="Calibri"/>
                <a:ea typeface="Calibri"/>
                <a:cs typeface="Calibri"/>
                <a:sym typeface="Calibri"/>
              </a:rPr>
              <a:t>lisa</a:t>
            </a:r>
            <a:endParaRPr lang="en-US" sz="1800" b="0" i="0" u="none" strike="noStrike" cap="none" dirty="0">
              <a:solidFill>
                <a:schemeClr val="dk1"/>
              </a:solidFill>
              <a:latin typeface="Calibri"/>
              <a:ea typeface="Calibri"/>
              <a:cs typeface="Calibri"/>
              <a:sym typeface="Calibri"/>
            </a:endParaRPr>
          </a:p>
          <a:p>
            <a:pPr marL="342900" marR="0" lvl="0" indent="-342900" algn="l" rtl="0">
              <a:lnSpc>
                <a:spcPct val="90000"/>
              </a:lnSpc>
              <a:spcBef>
                <a:spcPts val="444"/>
              </a:spcBef>
              <a:buClr>
                <a:schemeClr val="dk1"/>
              </a:buClr>
              <a:buSzPct val="123333"/>
              <a:buFont typeface="Arial"/>
              <a:buNone/>
            </a:pPr>
            <a:endParaRPr sz="1800" b="0"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pic>
        <p:nvPicPr>
          <p:cNvPr id="391" name="Shape 391"/>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92" name="Shape 392"/>
          <p:cNvSpPr txBox="1">
            <a:spLocks noGrp="1"/>
          </p:cNvSpPr>
          <p:nvPr>
            <p:ph type="title"/>
          </p:nvPr>
        </p:nvSpPr>
        <p:spPr>
          <a:xfrm>
            <a:off x="1219200" y="400048"/>
            <a:ext cx="6629400" cy="1919817"/>
          </a:xfrm>
          <a:prstGeom prst="rect">
            <a:avLst/>
          </a:prstGeom>
          <a:noFill/>
          <a:ln w="9525" cap="flat"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lt1"/>
              </a:buClr>
              <a:buSzPct val="25000"/>
              <a:buFont typeface="Calibri"/>
              <a:buNone/>
            </a:pPr>
            <a:r>
              <a:rPr lang="en-US" sz="3600" b="1" i="0" u="none" strike="noStrike" cap="none" dirty="0">
                <a:solidFill>
                  <a:schemeClr val="lt1"/>
                </a:solidFill>
                <a:latin typeface="Calibri"/>
                <a:ea typeface="Calibri"/>
                <a:cs typeface="Calibri"/>
                <a:sym typeface="Calibri"/>
              </a:rPr>
              <a:t>Next Session #6 –</a:t>
            </a:r>
            <a:br>
              <a:rPr lang="en-US" sz="3600" b="1" i="0" u="none" strike="noStrike" cap="none" dirty="0">
                <a:solidFill>
                  <a:schemeClr val="lt1"/>
                </a:solidFill>
                <a:latin typeface="Calibri"/>
                <a:ea typeface="Calibri"/>
                <a:cs typeface="Calibri"/>
                <a:sym typeface="Calibri"/>
              </a:rPr>
            </a:br>
            <a:r>
              <a:rPr lang="en-US" sz="3600" b="1" i="0" u="none" strike="noStrike" cap="none" dirty="0">
                <a:solidFill>
                  <a:schemeClr val="lt1"/>
                </a:solidFill>
                <a:latin typeface="Calibri"/>
                <a:ea typeface="Calibri"/>
                <a:cs typeface="Calibri"/>
                <a:sym typeface="Calibri"/>
              </a:rPr>
              <a:t>Serving Our Customers</a:t>
            </a:r>
            <a:br>
              <a:rPr lang="en-US" sz="3600" b="1" i="0" u="none" strike="noStrike" cap="none" dirty="0">
                <a:solidFill>
                  <a:schemeClr val="lt1"/>
                </a:solidFill>
                <a:latin typeface="Calibri"/>
                <a:ea typeface="Calibri"/>
                <a:cs typeface="Calibri"/>
                <a:sym typeface="Calibri"/>
              </a:rPr>
            </a:br>
            <a:r>
              <a:rPr lang="en-US" sz="3600" b="1" i="0" u="none" strike="noStrike" cap="none" dirty="0">
                <a:solidFill>
                  <a:schemeClr val="lt1"/>
                </a:solidFill>
                <a:latin typeface="Calibri"/>
                <a:ea typeface="Calibri"/>
                <a:cs typeface="Calibri"/>
                <a:sym typeface="Calibri"/>
              </a:rPr>
              <a:t>Raving </a:t>
            </a:r>
            <a:r>
              <a:rPr lang="en-US" sz="3600" b="1" dirty="0" smtClean="0">
                <a:solidFill>
                  <a:schemeClr val="lt1"/>
                </a:solidFill>
              </a:rPr>
              <a:t>Fans</a:t>
            </a:r>
            <a:endParaRPr lang="en-US" sz="3600" b="1" i="0" u="none" strike="noStrike" cap="none" dirty="0">
              <a:solidFill>
                <a:schemeClr val="lt1"/>
              </a:solidFill>
              <a:latin typeface="Calibri"/>
              <a:ea typeface="Calibri"/>
              <a:cs typeface="Calibri"/>
              <a:sym typeface="Calibri"/>
            </a:endParaRPr>
          </a:p>
        </p:txBody>
      </p:sp>
    </p:spTree>
  </p:cSld>
  <p:clrMapOvr>
    <a:masterClrMapping/>
  </p:clrMapOvr>
  <p:transition spd="slow">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pic>
        <p:nvPicPr>
          <p:cNvPr id="425" name="Shape 425"/>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426" name="Shape 426"/>
          <p:cNvSpPr txBox="1">
            <a:spLocks noGrp="1"/>
          </p:cNvSpPr>
          <p:nvPr>
            <p:ph type="title"/>
          </p:nvPr>
        </p:nvSpPr>
        <p:spPr>
          <a:xfrm>
            <a:off x="457200" y="1272779"/>
            <a:ext cx="8229600" cy="2452553"/>
          </a:xfrm>
          <a:prstGeom prst="rect">
            <a:avLst/>
          </a:prstGeom>
          <a:noFill/>
          <a:ln w="9525" cap="flat" cmpd="sng">
            <a:solidFill>
              <a:srgbClr val="76923C"/>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Libre Baskerville"/>
              <a:buNone/>
            </a:pPr>
            <a:r>
              <a:rPr lang="en-US" sz="4400" b="0" i="0" u="none" strike="noStrike" cap="none">
                <a:solidFill>
                  <a:schemeClr val="dk1"/>
                </a:solidFill>
                <a:latin typeface="Libre Baskerville"/>
                <a:ea typeface="Libre Baskerville"/>
                <a:cs typeface="Libre Baskerville"/>
                <a:sym typeface="Libre Baskerville"/>
              </a:rPr>
              <a:t>Addendum – </a:t>
            </a:r>
            <a:br>
              <a:rPr lang="en-US" sz="4400" b="0" i="0" u="none" strike="noStrike" cap="none">
                <a:solidFill>
                  <a:schemeClr val="dk1"/>
                </a:solidFill>
                <a:latin typeface="Libre Baskerville"/>
                <a:ea typeface="Libre Baskerville"/>
                <a:cs typeface="Libre Baskerville"/>
                <a:sym typeface="Libre Baskerville"/>
              </a:rPr>
            </a:br>
            <a:r>
              <a:rPr lang="en-US" sz="4400" b="0" i="0" u="none" strike="noStrike" cap="none">
                <a:solidFill>
                  <a:schemeClr val="dk1"/>
                </a:solidFill>
                <a:latin typeface="Libre Baskerville"/>
                <a:ea typeface="Libre Baskerville"/>
                <a:cs typeface="Libre Baskerville"/>
                <a:sym typeface="Libre Baskerville"/>
              </a:rPr>
              <a:t>Word Tracks, Dialogues,  </a:t>
            </a:r>
          </a:p>
        </p:txBody>
      </p:sp>
      <p:sp>
        <p:nvSpPr>
          <p:cNvPr id="2" name="TextBox 1"/>
          <p:cNvSpPr txBox="1"/>
          <p:nvPr/>
        </p:nvSpPr>
        <p:spPr>
          <a:xfrm>
            <a:off x="7023594" y="3888988"/>
            <a:ext cx="1663205" cy="307777"/>
          </a:xfrm>
          <a:prstGeom prst="rect">
            <a:avLst/>
          </a:prstGeom>
          <a:noFill/>
        </p:spPr>
        <p:txBody>
          <a:bodyPr wrap="square" rtlCol="0">
            <a:spAutoFit/>
          </a:bodyPr>
          <a:lstStyle/>
          <a:p>
            <a:r>
              <a:rPr lang="en-US" dirty="0" err="1" smtClean="0"/>
              <a:t>lisa</a:t>
            </a:r>
            <a:endParaRPr lang="en-US" dirty="0"/>
          </a:p>
        </p:txBody>
      </p:sp>
    </p:spTree>
  </p:cSld>
  <p:clrMapOvr>
    <a:masterClrMapping/>
  </p:clrMapOvr>
  <p:transition spd="slow">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20" name="Shape 420"/>
          <p:cNvSpPr txBox="1">
            <a:spLocks noGrp="1"/>
          </p:cNvSpPr>
          <p:nvPr>
            <p:ph type="body" idx="1"/>
          </p:nvPr>
        </p:nvSpPr>
        <p:spPr>
          <a:xfrm>
            <a:off x="457200" y="1735105"/>
            <a:ext cx="8229600" cy="2734072"/>
          </a:xfrm>
          <a:prstGeom prst="rect">
            <a:avLst/>
          </a:prstGeom>
          <a:solidFill>
            <a:schemeClr val="lt1"/>
          </a:solid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97368"/>
              <a:buFont typeface="Arial"/>
              <a:buNone/>
            </a:pPr>
            <a:endParaRPr sz="185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444"/>
              </a:spcBef>
              <a:spcAft>
                <a:spcPts val="0"/>
              </a:spcAft>
              <a:buClr>
                <a:schemeClr val="dk1"/>
              </a:buClr>
              <a:buSzPct val="100909"/>
              <a:buFont typeface="Arial"/>
              <a:buChar char="•"/>
            </a:pPr>
            <a:r>
              <a:rPr lang="en-US" b="0" i="0" u="none" strike="noStrike" cap="none" dirty="0">
                <a:solidFill>
                  <a:schemeClr val="dk1"/>
                </a:solidFill>
                <a:latin typeface="Calibri"/>
                <a:ea typeface="Calibri"/>
                <a:cs typeface="Calibri"/>
                <a:sym typeface="Calibri"/>
              </a:rPr>
              <a:t>People like you appreciate companies like Shaklee because of their commitment to science ( or quality standards, or the environment, or teaching people about health, </a:t>
            </a:r>
            <a:r>
              <a:rPr lang="en-US" b="0" i="0" u="none" strike="noStrike" cap="none" dirty="0" err="1">
                <a:solidFill>
                  <a:schemeClr val="dk1"/>
                </a:solidFill>
                <a:latin typeface="Calibri"/>
                <a:ea typeface="Calibri"/>
                <a:cs typeface="Calibri"/>
                <a:sym typeface="Calibri"/>
              </a:rPr>
              <a:t>etc</a:t>
            </a:r>
            <a:r>
              <a:rPr lang="en-US" b="0" i="0" u="none" strike="noStrike" cap="none" dirty="0">
                <a:solidFill>
                  <a:schemeClr val="dk1"/>
                </a:solidFill>
                <a:latin typeface="Calibri"/>
                <a:ea typeface="Calibri"/>
                <a:cs typeface="Calibri"/>
                <a:sym typeface="Calibri"/>
              </a:rPr>
              <a:t>) “ Did you know Shaklee made the first biodegradable cleaner Basic H? “</a:t>
            </a:r>
          </a:p>
          <a:p>
            <a:pPr marL="342900" marR="0" lvl="0" indent="-342900" algn="l" rtl="0">
              <a:lnSpc>
                <a:spcPct val="80000"/>
              </a:lnSpc>
              <a:spcBef>
                <a:spcPts val="444"/>
              </a:spcBef>
              <a:spcAft>
                <a:spcPts val="0"/>
              </a:spcAft>
              <a:buClr>
                <a:schemeClr val="dk1"/>
              </a:buClr>
              <a:buSzPct val="100909"/>
              <a:buFont typeface="Arial"/>
              <a:buChar char="•"/>
            </a:pPr>
            <a:r>
              <a:rPr lang="en-US" b="0" i="0" u="none" strike="noStrike" cap="none" dirty="0">
                <a:solidFill>
                  <a:schemeClr val="dk1"/>
                </a:solidFill>
                <a:latin typeface="Calibri"/>
                <a:ea typeface="Calibri"/>
                <a:cs typeface="Calibri"/>
                <a:sym typeface="Calibri"/>
              </a:rPr>
              <a:t>Acknowledge them – Why you think THEY in particular would want to know about Shaklee</a:t>
            </a:r>
          </a:p>
          <a:p>
            <a:pPr marL="342900" marR="0" lvl="0" indent="-342900" algn="l" rtl="0">
              <a:lnSpc>
                <a:spcPct val="80000"/>
              </a:lnSpc>
              <a:spcBef>
                <a:spcPts val="444"/>
              </a:spcBef>
              <a:buClr>
                <a:schemeClr val="dk1"/>
              </a:buClr>
              <a:buSzPct val="100909"/>
              <a:buFont typeface="Arial"/>
              <a:buChar char="•"/>
            </a:pPr>
            <a:r>
              <a:rPr lang="en-US" b="0" i="0" u="none" strike="noStrike" cap="none" dirty="0">
                <a:solidFill>
                  <a:schemeClr val="dk1"/>
                </a:solidFill>
                <a:latin typeface="Calibri"/>
                <a:ea typeface="Calibri"/>
                <a:cs typeface="Calibri"/>
                <a:sym typeface="Calibri"/>
              </a:rPr>
              <a:t>Why we know from experience that people with their personalities, or energy, or commitment to natural living, </a:t>
            </a:r>
            <a:r>
              <a:rPr lang="en-US" b="0" i="0" u="none" strike="noStrike" cap="none" dirty="0" err="1">
                <a:solidFill>
                  <a:schemeClr val="dk1"/>
                </a:solidFill>
                <a:latin typeface="Calibri"/>
                <a:ea typeface="Calibri"/>
                <a:cs typeface="Calibri"/>
                <a:sym typeface="Calibri"/>
              </a:rPr>
              <a:t>etc</a:t>
            </a:r>
            <a:r>
              <a:rPr lang="en-US" b="0" i="0" u="none" strike="noStrike" cap="none" dirty="0">
                <a:solidFill>
                  <a:schemeClr val="dk1"/>
                </a:solidFill>
                <a:latin typeface="Calibri"/>
                <a:ea typeface="Calibri"/>
                <a:cs typeface="Calibri"/>
                <a:sym typeface="Calibri"/>
              </a:rPr>
              <a:t> tend to do very well in the Shaklee business… If that were ever to interest you.</a:t>
            </a:r>
          </a:p>
        </p:txBody>
      </p:sp>
      <p:sp>
        <p:nvSpPr>
          <p:cNvPr id="419" name="Shape 419"/>
          <p:cNvSpPr txBox="1">
            <a:spLocks noGrp="1"/>
          </p:cNvSpPr>
          <p:nvPr>
            <p:ph type="title"/>
          </p:nvPr>
        </p:nvSpPr>
        <p:spPr>
          <a:xfrm>
            <a:off x="457200" y="235220"/>
            <a:ext cx="8229600" cy="1327389"/>
          </a:xfrm>
          <a:prstGeom prst="rect">
            <a:avLst/>
          </a:prstGeom>
          <a:solidFill>
            <a:schemeClr val="lt1"/>
          </a:solidFill>
          <a:ln>
            <a:solidFill>
              <a:schemeClr val="accent5">
                <a:lumMod val="75000"/>
              </a:schemeClr>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160" b="0" i="0" u="none" strike="noStrike" cap="none" dirty="0">
                <a:solidFill>
                  <a:schemeClr val="dk1"/>
                </a:solidFill>
                <a:latin typeface="Calibri"/>
                <a:ea typeface="Calibri"/>
                <a:cs typeface="Calibri"/>
                <a:sym typeface="Calibri"/>
              </a:rPr>
              <a:t>	Examples of Phrases that Reflect Your Confidence and Belief in the Importance of the Work You Do  And How Much You Love Your Association with Shaklee.</a:t>
            </a:r>
          </a:p>
        </p:txBody>
      </p:sp>
    </p:spTree>
  </p:cSld>
  <p:clrMapOvr>
    <a:masterClrMapping/>
  </p:clrMapOvr>
  <p:transition spd="slow">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pic>
        <p:nvPicPr>
          <p:cNvPr id="431" name="Shape 431"/>
          <p:cNvPicPr preferRelativeResize="0"/>
          <p:nvPr/>
        </p:nvPicPr>
        <p:blipFill rotWithShape="1">
          <a:blip r:embed="rId3">
            <a:alphaModFix/>
          </a:blip>
          <a:srcRect/>
          <a:stretch/>
        </p:blipFill>
        <p:spPr>
          <a:xfrm>
            <a:off x="-220133" y="0"/>
            <a:ext cx="9364133" cy="5143499"/>
          </a:xfrm>
          <a:prstGeom prst="rect">
            <a:avLst/>
          </a:prstGeom>
          <a:noFill/>
          <a:ln>
            <a:noFill/>
          </a:ln>
        </p:spPr>
      </p:pic>
      <p:sp>
        <p:nvSpPr>
          <p:cNvPr id="432" name="Shape 432"/>
          <p:cNvSpPr txBox="1">
            <a:spLocks noGrp="1"/>
          </p:cNvSpPr>
          <p:nvPr>
            <p:ph type="title"/>
          </p:nvPr>
        </p:nvSpPr>
        <p:spPr>
          <a:xfrm>
            <a:off x="762000" y="436033"/>
            <a:ext cx="7543800" cy="571500"/>
          </a:xfrm>
          <a:prstGeom prst="rect">
            <a:avLst/>
          </a:prstGeom>
          <a:noFill/>
          <a:ln w="9525" cap="flat" cmpd="sng">
            <a:solidFill>
              <a:srgbClr val="76923C"/>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a:solidFill>
                  <a:schemeClr val="dk1"/>
                </a:solidFill>
                <a:latin typeface="Calibri"/>
                <a:ea typeface="Calibri"/>
                <a:cs typeface="Calibri"/>
                <a:sym typeface="Calibri"/>
              </a:rPr>
              <a:t>Phrases to Make Your Guest  Comfortable </a:t>
            </a:r>
          </a:p>
        </p:txBody>
      </p:sp>
      <p:sp>
        <p:nvSpPr>
          <p:cNvPr id="433" name="Shape 433"/>
          <p:cNvSpPr txBox="1">
            <a:spLocks noGrp="1"/>
          </p:cNvSpPr>
          <p:nvPr>
            <p:ph type="body" idx="1"/>
          </p:nvPr>
        </p:nvSpPr>
        <p:spPr>
          <a:xfrm>
            <a:off x="406401" y="1143000"/>
            <a:ext cx="8212665" cy="3658922"/>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This might be a match for the things you want</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I don’t know  if this will be a fit for you or not, but I’d love to get your feedback</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I’d like to see what you think</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I’d love to share some of my favorite products with you. Maybe you will fall in love with them, too.</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I’m Ok with “no”,…however, in your case.. I really want a yes! (smile)</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I’d love to show you what I do</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It might be something for you to think about</a:t>
            </a:r>
          </a:p>
          <a:p>
            <a:pPr marL="342900" marR="0" lvl="0" indent="-342900" algn="l" rtl="0">
              <a:lnSpc>
                <a:spcPct val="80000"/>
              </a:lnSpc>
              <a:spcBef>
                <a:spcPts val="640"/>
              </a:spcBef>
              <a:buClr>
                <a:schemeClr val="dk1"/>
              </a:buClr>
              <a:buSzPct val="100000"/>
              <a:buFont typeface="Arial"/>
              <a:buNone/>
            </a:pPr>
            <a:endParaRPr sz="3200" b="0" i="0" u="none" strike="noStrike" cap="none">
              <a:solidFill>
                <a:schemeClr val="dk1"/>
              </a:solidFill>
              <a:latin typeface="Calibri"/>
              <a:ea typeface="Calibri"/>
              <a:cs typeface="Calibri"/>
              <a:sym typeface="Calibri"/>
            </a:endParaRPr>
          </a:p>
        </p:txBody>
      </p:sp>
    </p:spTree>
  </p:cSld>
  <p:clrMapOvr>
    <a:masterClrMapping/>
  </p:clrMapOvr>
  <p:transition spd="slow">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457200" y="931333"/>
            <a:ext cx="8229600" cy="3895223"/>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205867"/>
              </a:buClr>
              <a:buSzPct val="25000"/>
              <a:buFont typeface="Arial"/>
              <a:buNone/>
            </a:pPr>
            <a:r>
              <a:rPr lang="en-US" sz="2000" b="0" i="0" u="none" strike="noStrike" cap="none" dirty="0">
                <a:solidFill>
                  <a:schemeClr val="tx1"/>
                </a:solidFill>
                <a:latin typeface="Calibri"/>
                <a:ea typeface="Calibri"/>
                <a:cs typeface="Calibri"/>
                <a:sym typeface="Calibri"/>
              </a:rPr>
              <a:t>You hear –” I’m thinking about getting a new job “</a:t>
            </a:r>
          </a:p>
          <a:p>
            <a:pPr marL="0" marR="0" lvl="0" indent="0" algn="l" rtl="0">
              <a:spcBef>
                <a:spcPts val="400"/>
              </a:spcBef>
              <a:spcAft>
                <a:spcPts val="0"/>
              </a:spcAft>
              <a:buClr>
                <a:srgbClr val="205867"/>
              </a:buClr>
              <a:buSzPct val="25000"/>
              <a:buFont typeface="Arial"/>
              <a:buNone/>
            </a:pPr>
            <a:r>
              <a:rPr lang="en-US" sz="2000" b="0" i="0" u="none" strike="noStrike" cap="none" dirty="0">
                <a:solidFill>
                  <a:schemeClr val="tx1"/>
                </a:solidFill>
                <a:latin typeface="Calibri"/>
                <a:ea typeface="Calibri"/>
                <a:cs typeface="Calibri"/>
                <a:sym typeface="Calibri"/>
              </a:rPr>
              <a:t>You – Oh yeah .. Tell me about that ?</a:t>
            </a:r>
          </a:p>
          <a:p>
            <a:pPr marL="0" marR="0" lvl="0" indent="0" algn="l" rtl="0">
              <a:spcBef>
                <a:spcPts val="400"/>
              </a:spcBef>
              <a:spcAft>
                <a:spcPts val="0"/>
              </a:spcAft>
              <a:buClr>
                <a:srgbClr val="205867"/>
              </a:buClr>
              <a:buSzPct val="25000"/>
              <a:buFont typeface="Arial"/>
              <a:buNone/>
            </a:pPr>
            <a:r>
              <a:rPr lang="en-US" sz="2000" b="0" i="0" u="none" strike="noStrike" cap="none" dirty="0">
                <a:solidFill>
                  <a:schemeClr val="tx1"/>
                </a:solidFill>
                <a:latin typeface="Calibri"/>
                <a:ea typeface="Calibri"/>
                <a:cs typeface="Calibri"/>
                <a:sym typeface="Calibri"/>
              </a:rPr>
              <a:t>	What drew you to that job in the first place ..?</a:t>
            </a:r>
          </a:p>
          <a:p>
            <a:pPr marL="0" marR="0" lvl="0" indent="0" algn="l" rtl="0">
              <a:spcBef>
                <a:spcPts val="400"/>
              </a:spcBef>
              <a:spcAft>
                <a:spcPts val="0"/>
              </a:spcAft>
              <a:buClr>
                <a:srgbClr val="205867"/>
              </a:buClr>
              <a:buSzPct val="25000"/>
              <a:buFont typeface="Arial"/>
              <a:buNone/>
            </a:pPr>
            <a:r>
              <a:rPr lang="en-US" sz="2000" b="0" i="0" u="none" strike="noStrike" cap="none" dirty="0">
                <a:solidFill>
                  <a:schemeClr val="tx1"/>
                </a:solidFill>
                <a:latin typeface="Calibri"/>
                <a:ea typeface="Calibri"/>
                <a:cs typeface="Calibri"/>
                <a:sym typeface="Calibri"/>
              </a:rPr>
              <a:t>	What do you like about it ?</a:t>
            </a:r>
          </a:p>
          <a:p>
            <a:pPr marL="0" marR="0" lvl="0" indent="0" algn="l" rtl="0">
              <a:spcBef>
                <a:spcPts val="400"/>
              </a:spcBef>
              <a:spcAft>
                <a:spcPts val="0"/>
              </a:spcAft>
              <a:buClr>
                <a:srgbClr val="205867"/>
              </a:buClr>
              <a:buSzPct val="25000"/>
              <a:buFont typeface="Arial"/>
              <a:buNone/>
            </a:pPr>
            <a:r>
              <a:rPr lang="en-US" sz="2000" b="0" i="0" u="none" strike="noStrike" cap="none" dirty="0">
                <a:solidFill>
                  <a:schemeClr val="tx1"/>
                </a:solidFill>
                <a:latin typeface="Calibri"/>
                <a:ea typeface="Calibri"/>
                <a:cs typeface="Calibri"/>
                <a:sym typeface="Calibri"/>
              </a:rPr>
              <a:t>	What are you looking for now ?</a:t>
            </a:r>
          </a:p>
          <a:p>
            <a:pPr marL="0" marR="0" lvl="0" indent="0" algn="l" rtl="0">
              <a:spcBef>
                <a:spcPts val="400"/>
              </a:spcBef>
              <a:spcAft>
                <a:spcPts val="0"/>
              </a:spcAft>
              <a:buClr>
                <a:srgbClr val="205867"/>
              </a:buClr>
              <a:buSzPct val="25000"/>
              <a:buFont typeface="Arial"/>
              <a:buNone/>
            </a:pPr>
            <a:r>
              <a:rPr lang="en-US" sz="2000" b="0" i="0" u="none" strike="noStrike" cap="none" dirty="0">
                <a:solidFill>
                  <a:schemeClr val="tx1"/>
                </a:solidFill>
                <a:latin typeface="Calibri"/>
                <a:ea typeface="Calibri"/>
                <a:cs typeface="Calibri"/>
                <a:sym typeface="Calibri"/>
              </a:rPr>
              <a:t>As you are considering options … you might want to take a look at what I do .</a:t>
            </a:r>
          </a:p>
          <a:p>
            <a:pPr marL="0" marR="0" lvl="0" indent="0" algn="l" rtl="0">
              <a:spcBef>
                <a:spcPts val="400"/>
              </a:spcBef>
              <a:spcAft>
                <a:spcPts val="0"/>
              </a:spcAft>
              <a:buClr>
                <a:srgbClr val="205867"/>
              </a:buClr>
              <a:buSzPct val="25000"/>
              <a:buFont typeface="Arial"/>
              <a:buNone/>
            </a:pPr>
            <a:r>
              <a:rPr lang="en-US" sz="2000" b="0" i="0" u="none" strike="noStrike" cap="none" dirty="0">
                <a:solidFill>
                  <a:schemeClr val="tx1"/>
                </a:solidFill>
                <a:latin typeface="Calibri"/>
                <a:ea typeface="Calibri"/>
                <a:cs typeface="Calibri"/>
                <a:sym typeface="Calibri"/>
              </a:rPr>
              <a:t> I  love  what I do  .. Because I wanted the same things you are mentioning you  are looking for .. </a:t>
            </a:r>
            <a:r>
              <a:rPr lang="en-US" sz="2000" b="0" i="0" u="none" strike="noStrike" cap="none" dirty="0" err="1">
                <a:solidFill>
                  <a:schemeClr val="tx1"/>
                </a:solidFill>
                <a:latin typeface="Calibri"/>
                <a:ea typeface="Calibri"/>
                <a:cs typeface="Calibri"/>
                <a:sym typeface="Calibri"/>
              </a:rPr>
              <a:t>Etc</a:t>
            </a:r>
            <a:r>
              <a:rPr lang="en-US" sz="2000" b="0" i="0" u="none" strike="noStrike" cap="none" dirty="0">
                <a:solidFill>
                  <a:schemeClr val="tx1"/>
                </a:solidFill>
                <a:latin typeface="Calibri"/>
                <a:ea typeface="Calibri"/>
                <a:cs typeface="Calibri"/>
                <a:sym typeface="Calibri"/>
              </a:rPr>
              <a:t>   Or  share a story of someone else…</a:t>
            </a:r>
          </a:p>
          <a:p>
            <a:pPr marL="0" marR="0" lvl="0" indent="0" algn="l" rtl="0">
              <a:spcBef>
                <a:spcPts val="400"/>
              </a:spcBef>
              <a:spcAft>
                <a:spcPts val="0"/>
              </a:spcAft>
              <a:buClr>
                <a:srgbClr val="205867"/>
              </a:buClr>
              <a:buSzPct val="25000"/>
              <a:buFont typeface="Arial"/>
              <a:buNone/>
            </a:pPr>
            <a:r>
              <a:rPr lang="en-US" sz="2000" b="0" i="0" u="none" strike="noStrike" cap="none" dirty="0">
                <a:solidFill>
                  <a:schemeClr val="tx1"/>
                </a:solidFill>
                <a:latin typeface="Calibri"/>
                <a:ea typeface="Calibri"/>
                <a:cs typeface="Calibri"/>
                <a:sym typeface="Calibri"/>
              </a:rPr>
              <a:t>My colleague Jan had the same struggle.. She  is also a nurse but the hours were becoming so difficult, that she needed something that was more flexible and she could work around her kids schedule. …    harper</a:t>
            </a:r>
          </a:p>
          <a:p>
            <a:pPr marL="0" marR="0" lvl="0" indent="0" algn="l" rtl="0">
              <a:spcBef>
                <a:spcPts val="400"/>
              </a:spcBef>
              <a:spcAft>
                <a:spcPts val="0"/>
              </a:spcAft>
              <a:buClr>
                <a:srgbClr val="6F6E6F"/>
              </a:buClr>
              <a:buSzPct val="25000"/>
              <a:buFont typeface="Arial"/>
              <a:buNone/>
            </a:pPr>
            <a:endParaRPr sz="2000" b="0" i="0" u="none" strike="noStrike" cap="none" dirty="0">
              <a:solidFill>
                <a:srgbClr val="205867"/>
              </a:solidFill>
              <a:latin typeface="Calibri"/>
              <a:ea typeface="Calibri"/>
              <a:cs typeface="Calibri"/>
              <a:sym typeface="Calibri"/>
            </a:endParaRPr>
          </a:p>
          <a:p>
            <a:pPr marL="0" marR="0" lvl="0" indent="0" algn="l" rtl="0">
              <a:spcBef>
                <a:spcPts val="480"/>
              </a:spcBef>
              <a:buClr>
                <a:srgbClr val="6F6E6F"/>
              </a:buClr>
              <a:buSzPct val="25000"/>
              <a:buFont typeface="Arial"/>
              <a:buNone/>
            </a:pPr>
            <a:endParaRPr sz="2400" b="0" i="0" u="none" strike="noStrike" cap="none" dirty="0">
              <a:solidFill>
                <a:srgbClr val="205867"/>
              </a:solidFill>
              <a:latin typeface="Calibri"/>
              <a:ea typeface="Calibri"/>
              <a:cs typeface="Calibri"/>
              <a:sym typeface="Calibri"/>
            </a:endParaRPr>
          </a:p>
        </p:txBody>
      </p:sp>
      <p:sp>
        <p:nvSpPr>
          <p:cNvPr id="439" name="Shape 439"/>
          <p:cNvSpPr txBox="1">
            <a:spLocks noGrp="1"/>
          </p:cNvSpPr>
          <p:nvPr>
            <p:ph type="title"/>
          </p:nvPr>
        </p:nvSpPr>
        <p:spPr>
          <a:xfrm>
            <a:off x="457200" y="271830"/>
            <a:ext cx="8229600" cy="524036"/>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a:solidFill>
                  <a:schemeClr val="dk1"/>
                </a:solidFill>
                <a:latin typeface="Calibri"/>
                <a:ea typeface="Calibri"/>
                <a:cs typeface="Calibri"/>
                <a:sym typeface="Calibri"/>
              </a:rPr>
              <a:t>Business example</a:t>
            </a:r>
          </a:p>
        </p:txBody>
      </p:sp>
    </p:spTree>
  </p:cSld>
  <p:clrMapOvr>
    <a:masterClrMapping/>
  </p:clrMapOvr>
  <p:transition spd="slow">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Shape 406"/>
          <p:cNvSpPr txBox="1">
            <a:spLocks noGrp="1"/>
          </p:cNvSpPr>
          <p:nvPr>
            <p:ph type="body" idx="1"/>
          </p:nvPr>
        </p:nvSpPr>
        <p:spPr>
          <a:xfrm>
            <a:off x="457200" y="1231225"/>
            <a:ext cx="8229600" cy="3713308"/>
          </a:xfrm>
          <a:prstGeom prst="rect">
            <a:avLst/>
          </a:prstGeom>
          <a:noFill/>
          <a:ln>
            <a:noFill/>
          </a:ln>
        </p:spPr>
        <p:txBody>
          <a:bodyPr lIns="91425" tIns="91425" rIns="91425" bIns="91425" anchor="t" anchorCtr="0">
            <a:noAutofit/>
          </a:bodyPr>
          <a:lstStyle/>
          <a:p>
            <a:pPr marL="342900" marR="0" lvl="0" indent="-215900" algn="l" rtl="0">
              <a:lnSpc>
                <a:spcPct val="100000"/>
              </a:lnSpc>
              <a:spcBef>
                <a:spcPts val="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Eric </a:t>
            </a:r>
            <a:r>
              <a:rPr lang="en-US" sz="1800" b="0" i="0" u="none" strike="noStrike" cap="none" dirty="0" err="1">
                <a:solidFill>
                  <a:schemeClr val="tx1"/>
                </a:solidFill>
                <a:latin typeface="Calibri"/>
                <a:ea typeface="Calibri"/>
                <a:cs typeface="Calibri"/>
                <a:sym typeface="Calibri"/>
              </a:rPr>
              <a:t>Worre</a:t>
            </a:r>
            <a:r>
              <a:rPr lang="en-US" sz="1800" b="0" i="0" u="none" strike="noStrike" cap="none" dirty="0">
                <a:solidFill>
                  <a:schemeClr val="tx1"/>
                </a:solidFill>
                <a:latin typeface="Calibri"/>
                <a:ea typeface="Calibri"/>
                <a:cs typeface="Calibri"/>
                <a:sym typeface="Calibri"/>
              </a:rPr>
              <a:t>  dialogue .. </a:t>
            </a:r>
          </a:p>
          <a:p>
            <a:pPr marL="342900" marR="0" lvl="0" indent="-215900" algn="l" rtl="0">
              <a:lnSpc>
                <a:spcPct val="100000"/>
              </a:lnSpc>
              <a:spcBef>
                <a:spcPts val="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 </a:t>
            </a:r>
            <a:r>
              <a:rPr lang="en-US" sz="1800" b="0" i="1" u="none" strike="noStrike" cap="none" dirty="0">
                <a:solidFill>
                  <a:schemeClr val="tx1"/>
                </a:solidFill>
                <a:latin typeface="Calibri"/>
                <a:ea typeface="Calibri"/>
                <a:cs typeface="Calibri"/>
                <a:sym typeface="Calibri"/>
              </a:rPr>
              <a:t>If I gave you  link to a website with a complete presentation, would you check it out?”</a:t>
            </a:r>
          </a:p>
          <a:p>
            <a:pPr marL="342900" marR="0" lvl="0" indent="-215900" algn="l" rtl="0">
              <a:lnSpc>
                <a:spcPct val="100000"/>
              </a:lnSpc>
              <a:spcBef>
                <a:spcPts val="0"/>
              </a:spcBef>
              <a:spcAft>
                <a:spcPts val="0"/>
              </a:spcAft>
              <a:buClr>
                <a:srgbClr val="6F6E6F"/>
              </a:buClr>
              <a:buSzPct val="25000"/>
              <a:buFont typeface="Arial"/>
              <a:buNone/>
            </a:pPr>
            <a:r>
              <a:rPr lang="en-US" sz="1800" b="0" i="1" u="none" strike="noStrike" cap="none" dirty="0">
                <a:solidFill>
                  <a:schemeClr val="tx1"/>
                </a:solidFill>
                <a:latin typeface="Calibri"/>
                <a:ea typeface="Calibri"/>
                <a:cs typeface="Calibri"/>
                <a:sym typeface="Calibri"/>
              </a:rPr>
              <a:t>“If I sent you a couple stories of people who have been successful in our business, would read it?</a:t>
            </a:r>
          </a:p>
          <a:p>
            <a:pPr marL="342900" marR="0" lvl="0" indent="-215900" algn="l" rtl="0">
              <a:lnSpc>
                <a:spcPct val="100000"/>
              </a:lnSpc>
              <a:spcBef>
                <a:spcPts val="0"/>
              </a:spcBef>
              <a:spcAft>
                <a:spcPts val="0"/>
              </a:spcAft>
              <a:buClr>
                <a:srgbClr val="6F6E6F"/>
              </a:buClr>
              <a:buSzPct val="25000"/>
              <a:buFont typeface="Arial"/>
              <a:buNone/>
            </a:pPr>
            <a:r>
              <a:rPr lang="en-US" sz="1800" b="0" i="1" u="none" strike="noStrike" cap="none" dirty="0">
                <a:solidFill>
                  <a:schemeClr val="tx1"/>
                </a:solidFill>
                <a:latin typeface="Calibri"/>
                <a:ea typeface="Calibri"/>
                <a:cs typeface="Calibri"/>
                <a:sym typeface="Calibri"/>
              </a:rPr>
              <a:t>If I invited you to a special “Invitation Only “conference call,( or webinar )  would you  listen in?“</a:t>
            </a:r>
          </a:p>
          <a:p>
            <a:pPr marL="342900" marR="0" lvl="0" indent="-215900" algn="l" rtl="0">
              <a:lnSpc>
                <a:spcPct val="100000"/>
              </a:lnSpc>
              <a:spcBef>
                <a:spcPts val="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if yes, ask</a:t>
            </a:r>
            <a:r>
              <a:rPr lang="en-US" sz="1800" b="0" i="1" u="none" strike="noStrike" cap="none" dirty="0">
                <a:solidFill>
                  <a:schemeClr val="tx1"/>
                </a:solidFill>
                <a:latin typeface="Calibri"/>
                <a:ea typeface="Calibri"/>
                <a:cs typeface="Calibri"/>
                <a:sym typeface="Calibri"/>
              </a:rPr>
              <a:t> “ When do you think you could watch it?  </a:t>
            </a:r>
          </a:p>
          <a:p>
            <a:pPr marL="342900" marR="0" lvl="0" indent="-215900" algn="l" rtl="0">
              <a:lnSpc>
                <a:spcPct val="100000"/>
              </a:lnSpc>
              <a:spcBef>
                <a:spcPts val="0"/>
              </a:spcBef>
              <a:spcAft>
                <a:spcPts val="0"/>
              </a:spcAft>
              <a:buClr>
                <a:srgbClr val="6F6E6F"/>
              </a:buClr>
              <a:buSzPct val="25000"/>
              <a:buFont typeface="Arial"/>
              <a:buNone/>
            </a:pPr>
            <a:r>
              <a:rPr lang="en-US" sz="1800" b="0" i="1" u="none" strike="noStrike" cap="none" dirty="0">
                <a:solidFill>
                  <a:schemeClr val="tx1"/>
                </a:solidFill>
                <a:latin typeface="Calibri"/>
                <a:ea typeface="Calibri"/>
                <a:cs typeface="Calibri"/>
                <a:sym typeface="Calibri"/>
              </a:rPr>
              <a:t>so if I called you Wednesday morning  you would have seen it for sure? </a:t>
            </a:r>
          </a:p>
          <a:p>
            <a:pPr marL="342900" marR="0" lvl="0" indent="-215900" algn="l" rtl="0">
              <a:lnSpc>
                <a:spcPct val="100000"/>
              </a:lnSpc>
              <a:spcBef>
                <a:spcPts val="0"/>
              </a:spcBef>
              <a:spcAft>
                <a:spcPts val="0"/>
              </a:spcAft>
              <a:buClr>
                <a:srgbClr val="6F6E6F"/>
              </a:buClr>
              <a:buSzPct val="25000"/>
              <a:buFont typeface="Arial"/>
              <a:buNone/>
            </a:pPr>
            <a:r>
              <a:rPr lang="en-US" sz="1800" b="0" i="1" u="none" strike="noStrike" cap="none" dirty="0">
                <a:solidFill>
                  <a:schemeClr val="tx1"/>
                </a:solidFill>
                <a:latin typeface="Calibri"/>
                <a:ea typeface="Calibri"/>
                <a:cs typeface="Calibri"/>
                <a:sym typeface="Calibri"/>
              </a:rPr>
              <a:t>What is the best number and time for me to call ?”</a:t>
            </a:r>
          </a:p>
          <a:p>
            <a:pPr marL="342900" marR="0" lvl="0" indent="-215900" algn="l" rtl="0">
              <a:lnSpc>
                <a:spcPct val="100000"/>
              </a:lnSpc>
              <a:spcBef>
                <a:spcPts val="0"/>
              </a:spcBef>
              <a:spcAft>
                <a:spcPts val="0"/>
              </a:spcAft>
              <a:buClr>
                <a:srgbClr val="6F6E6F"/>
              </a:buClr>
              <a:buSzPct val="25000"/>
              <a:buFont typeface="Arial"/>
              <a:buNone/>
            </a:pPr>
            <a:endParaRPr sz="1800" b="0" i="0" u="none" strike="noStrike" cap="none" dirty="0">
              <a:solidFill>
                <a:srgbClr val="6F6E6F"/>
              </a:solidFill>
              <a:latin typeface="Calibri"/>
              <a:ea typeface="Calibri"/>
              <a:cs typeface="Calibri"/>
              <a:sym typeface="Calibri"/>
            </a:endParaRPr>
          </a:p>
          <a:p>
            <a:pPr marL="342900" marR="0" lvl="0" indent="-215900" algn="l" rtl="0">
              <a:lnSpc>
                <a:spcPct val="100000"/>
              </a:lnSpc>
              <a:spcBef>
                <a:spcPts val="0"/>
              </a:spcBef>
              <a:spcAft>
                <a:spcPts val="0"/>
              </a:spcAft>
              <a:buClr>
                <a:srgbClr val="6F6E6F"/>
              </a:buClr>
              <a:buSzPct val="25000"/>
              <a:buFont typeface="Arial"/>
              <a:buNone/>
            </a:pPr>
            <a:endParaRPr sz="1800" b="0" i="0" u="none" strike="noStrike" cap="none" dirty="0">
              <a:solidFill>
                <a:srgbClr val="6F6E6F"/>
              </a:solidFill>
              <a:latin typeface="Calibri"/>
              <a:ea typeface="Calibri"/>
              <a:cs typeface="Calibri"/>
              <a:sym typeface="Calibri"/>
            </a:endParaRPr>
          </a:p>
          <a:p>
            <a:pPr marL="342900" marR="0" lvl="0" indent="-215900" algn="l" rtl="0">
              <a:lnSpc>
                <a:spcPct val="100000"/>
              </a:lnSpc>
              <a:spcBef>
                <a:spcPts val="0"/>
              </a:spcBef>
              <a:spcAft>
                <a:spcPts val="0"/>
              </a:spcAft>
              <a:buClr>
                <a:srgbClr val="6F6E6F"/>
              </a:buClr>
              <a:buSzPct val="25000"/>
              <a:buFont typeface="Arial"/>
              <a:buNone/>
            </a:pPr>
            <a:endParaRPr sz="1800" b="0" i="0" u="none" strike="noStrike" cap="none" dirty="0">
              <a:solidFill>
                <a:srgbClr val="6F6E6F"/>
              </a:solidFill>
              <a:latin typeface="Calibri"/>
              <a:ea typeface="Calibri"/>
              <a:cs typeface="Calibri"/>
              <a:sym typeface="Calibri"/>
            </a:endParaRPr>
          </a:p>
        </p:txBody>
      </p:sp>
      <p:sp>
        <p:nvSpPr>
          <p:cNvPr id="407" name="Shape 407"/>
          <p:cNvSpPr txBox="1">
            <a:spLocks noGrp="1"/>
          </p:cNvSpPr>
          <p:nvPr>
            <p:ph type="title"/>
          </p:nvPr>
        </p:nvSpPr>
        <p:spPr>
          <a:xfrm>
            <a:off x="772300" y="237075"/>
            <a:ext cx="7254600" cy="1041298"/>
          </a:xfrm>
          <a:prstGeom prst="rect">
            <a:avLst/>
          </a:prstGeom>
          <a:noFill/>
          <a:ln>
            <a:noFill/>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Ask Permission to Send Information, Invitations, etc  Occasionally When We First Sponsor a New Member </a:t>
            </a:r>
          </a:p>
        </p:txBody>
      </p:sp>
    </p:spTree>
  </p:cSld>
  <p:clrMapOvr>
    <a:masterClrMapping/>
  </p:clrMapOvr>
  <p:transition spd="slow">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pic>
        <p:nvPicPr>
          <p:cNvPr id="444" name="Shape 444"/>
          <p:cNvPicPr preferRelativeResize="0"/>
          <p:nvPr/>
        </p:nvPicPr>
        <p:blipFill rotWithShape="1">
          <a:blip r:embed="rId3">
            <a:alphaModFix/>
          </a:blip>
          <a:srcRect/>
          <a:stretch/>
        </p:blipFill>
        <p:spPr>
          <a:xfrm>
            <a:off x="-203200" y="0"/>
            <a:ext cx="9347200" cy="5143499"/>
          </a:xfrm>
          <a:prstGeom prst="rect">
            <a:avLst/>
          </a:prstGeom>
          <a:noFill/>
          <a:ln>
            <a:noFill/>
          </a:ln>
        </p:spPr>
      </p:pic>
      <p:sp>
        <p:nvSpPr>
          <p:cNvPr id="445" name="Shape 445"/>
          <p:cNvSpPr txBox="1">
            <a:spLocks noGrp="1"/>
          </p:cNvSpPr>
          <p:nvPr>
            <p:ph type="title"/>
          </p:nvPr>
        </p:nvSpPr>
        <p:spPr>
          <a:xfrm>
            <a:off x="628649" y="168639"/>
            <a:ext cx="7177617" cy="593361"/>
          </a:xfrm>
          <a:prstGeom prst="rect">
            <a:avLst/>
          </a:prstGeom>
          <a:noFill/>
          <a:ln w="9525" cap="flat" cmpd="sng">
            <a:solidFill>
              <a:srgbClr val="4F612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a:solidFill>
                  <a:schemeClr val="dk1"/>
                </a:solidFill>
                <a:latin typeface="Calibri"/>
                <a:ea typeface="Calibri"/>
                <a:cs typeface="Calibri"/>
                <a:sym typeface="Calibri"/>
              </a:rPr>
              <a:t>Examples of Authentic Honest Reach Out Conversation</a:t>
            </a:r>
          </a:p>
        </p:txBody>
      </p:sp>
      <p:sp>
        <p:nvSpPr>
          <p:cNvPr id="446" name="Shape 446"/>
          <p:cNvSpPr txBox="1">
            <a:spLocks noGrp="1"/>
          </p:cNvSpPr>
          <p:nvPr>
            <p:ph type="body" idx="1"/>
          </p:nvPr>
        </p:nvSpPr>
        <p:spPr>
          <a:xfrm>
            <a:off x="628650" y="921895"/>
            <a:ext cx="7886700" cy="4103556"/>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Hey! I am at this event for my business &amp; you have come to my mind several different times. Your love for health &amp; fitness just totally resonates with everything I am hearing &amp; I would love to get you opinion on some things. Let’s grab a coffee! I am free after 3 pm Tuesday &amp; Thursday – what works for you?</a:t>
            </a:r>
          </a:p>
          <a:p>
            <a:pPr marL="0" marR="0" lvl="0" indent="0" algn="l" rtl="0">
              <a:spcBef>
                <a:spcPts val="36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NOTE – offer 2 options for meeting time ) </a:t>
            </a:r>
          </a:p>
          <a:p>
            <a:pPr marL="342900" marR="0" lvl="0" indent="-342900" algn="l" rtl="0">
              <a:spcBef>
                <a:spcPts val="36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So I have to admit something to you. You are on my chicken list! I honestly think it’s because I really value your opinion &amp; look up to you as a person. </a:t>
            </a:r>
          </a:p>
          <a:p>
            <a:pPr marL="0" marR="0" lvl="0" indent="0" algn="l" rtl="0">
              <a:spcBef>
                <a:spcPts val="36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Anyhow – I am sitting at this event &amp; it just hits me that I can’t keep this </a:t>
            </a:r>
            <a:r>
              <a:rPr lang="en-US" sz="1800" b="0" i="0" u="none" strike="noStrike" cap="none" dirty="0" smtClean="0">
                <a:solidFill>
                  <a:schemeClr val="dk1"/>
                </a:solidFill>
                <a:latin typeface="Calibri"/>
                <a:ea typeface="Calibri"/>
                <a:cs typeface="Calibri"/>
                <a:sym typeface="Calibri"/>
              </a:rPr>
              <a:t>	to myself </a:t>
            </a:r>
            <a:r>
              <a:rPr lang="en-US" sz="1800" b="0" i="0" u="none" strike="noStrike" cap="none" dirty="0">
                <a:solidFill>
                  <a:schemeClr val="dk1"/>
                </a:solidFill>
                <a:latin typeface="Calibri"/>
                <a:ea typeface="Calibri"/>
                <a:cs typeface="Calibri"/>
                <a:sym typeface="Calibri"/>
              </a:rPr>
              <a:t>anymore. I don’t know if this will interest you or not, but I </a:t>
            </a:r>
            <a:r>
              <a:rPr lang="en-US" sz="1800" b="0" i="0" u="none" strike="noStrike" cap="none" dirty="0" smtClean="0">
                <a:solidFill>
                  <a:schemeClr val="dk1"/>
                </a:solidFill>
                <a:latin typeface="Calibri"/>
                <a:ea typeface="Calibri"/>
                <a:cs typeface="Calibri"/>
                <a:sym typeface="Calibri"/>
              </a:rPr>
              <a:t>	would kick myself </a:t>
            </a:r>
            <a:r>
              <a:rPr lang="en-US" sz="1800" b="0" i="0" u="none" strike="noStrike" cap="none" dirty="0">
                <a:solidFill>
                  <a:schemeClr val="dk1"/>
                </a:solidFill>
                <a:latin typeface="Calibri"/>
                <a:ea typeface="Calibri"/>
                <a:cs typeface="Calibri"/>
                <a:sym typeface="Calibri"/>
              </a:rPr>
              <a:t>for not letting YOU be the one to decide. Let’s grab a </a:t>
            </a:r>
            <a:r>
              <a:rPr lang="en-US" sz="1800" b="0" i="0" u="none" strike="noStrike" cap="none" dirty="0" smtClean="0">
                <a:solidFill>
                  <a:schemeClr val="dk1"/>
                </a:solidFill>
                <a:latin typeface="Calibri"/>
                <a:ea typeface="Calibri"/>
                <a:cs typeface="Calibri"/>
                <a:sym typeface="Calibri"/>
              </a:rPr>
              <a:t>	coffee</a:t>
            </a:r>
            <a:r>
              <a:rPr lang="en-US" sz="1800" b="0" i="0" u="none" strike="noStrike" cap="none" dirty="0">
                <a:solidFill>
                  <a:schemeClr val="dk1"/>
                </a:solidFill>
                <a:latin typeface="Calibri"/>
                <a:ea typeface="Calibri"/>
                <a:cs typeface="Calibri"/>
                <a:sym typeface="Calibri"/>
              </a:rPr>
              <a:t>! I am </a:t>
            </a:r>
            <a:r>
              <a:rPr lang="en-US" sz="1800" b="0" i="0" u="none" strike="noStrike" cap="none" dirty="0" smtClean="0">
                <a:solidFill>
                  <a:schemeClr val="dk1"/>
                </a:solidFill>
                <a:latin typeface="Calibri"/>
                <a:ea typeface="Calibri"/>
                <a:cs typeface="Calibri"/>
                <a:sym typeface="Calibri"/>
              </a:rPr>
              <a:t>free after </a:t>
            </a:r>
            <a:r>
              <a:rPr lang="en-US" sz="1800" b="0" i="0" u="none" strike="noStrike" cap="none" dirty="0">
                <a:solidFill>
                  <a:schemeClr val="dk1"/>
                </a:solidFill>
                <a:latin typeface="Calibri"/>
                <a:ea typeface="Calibri"/>
                <a:cs typeface="Calibri"/>
                <a:sym typeface="Calibri"/>
              </a:rPr>
              <a:t>3pm Tuesday &amp; Thursday – what works for you?					</a:t>
            </a:r>
          </a:p>
          <a:p>
            <a:pPr marL="0" marR="0" lvl="0" indent="0" algn="l" rtl="0">
              <a:spcBef>
                <a:spcPts val="360"/>
              </a:spcBef>
              <a:buClr>
                <a:schemeClr val="dk1"/>
              </a:buClr>
              <a:buSzPct val="25000"/>
              <a:buFont typeface="Arial"/>
              <a:buNone/>
            </a:pPr>
            <a:endParaRPr sz="1800" b="0" i="0" u="none" strike="noStrike" cap="none" dirty="0">
              <a:solidFill>
                <a:schemeClr val="dk1"/>
              </a:solidFill>
              <a:latin typeface="Calibri"/>
              <a:ea typeface="Calibri"/>
              <a:cs typeface="Calibri"/>
              <a:sym typeface="Calibri"/>
            </a:endParaRPr>
          </a:p>
        </p:txBody>
      </p:sp>
      <p:sp>
        <p:nvSpPr>
          <p:cNvPr id="447" name="Shape 447"/>
          <p:cNvSpPr txBox="1"/>
          <p:nvPr/>
        </p:nvSpPr>
        <p:spPr>
          <a:xfrm>
            <a:off x="2116667" y="4368800"/>
            <a:ext cx="4317998" cy="461664"/>
          </a:xfrm>
          <a:prstGeom prst="rect">
            <a:avLst/>
          </a:prstGeom>
          <a:noFill/>
          <a:ln w="9525" cap="flat" cmpd="sng">
            <a:solidFill>
              <a:srgbClr val="008000"/>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400">
                <a:solidFill>
                  <a:schemeClr val="dk1"/>
                </a:solidFill>
                <a:latin typeface="Calibri"/>
                <a:ea typeface="Calibri"/>
                <a:cs typeface="Calibri"/>
                <a:sym typeface="Calibri"/>
              </a:rPr>
              <a:t>When in doubt ... Tell the truth .</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9100" y="2848219"/>
            <a:ext cx="8305800" cy="1569660"/>
          </a:xfrm>
          <a:prstGeom prst="rect">
            <a:avLst/>
          </a:prstGeom>
          <a:noFill/>
        </p:spPr>
        <p:txBody>
          <a:bodyPr wrap="square" rtlCol="0">
            <a:spAutoFit/>
          </a:bodyPr>
          <a:lstStyle/>
          <a:p>
            <a:r>
              <a:rPr lang="en-US" sz="2400" dirty="0" smtClean="0">
                <a:solidFill>
                  <a:srgbClr val="000066"/>
                </a:solidFill>
              </a:rPr>
              <a:t>“The New Economy is moving toward a performance economy and away from a paid for time economy. You will be paid for your performance.  To thrive in the our new economy the best way is Network Marketing.”</a:t>
            </a:r>
            <a:endParaRPr lang="en-US" sz="2400" b="1" u="sng" dirty="0">
              <a:solidFill>
                <a:srgbClr val="000066"/>
              </a:solidFill>
            </a:endParaRPr>
          </a:p>
        </p:txBody>
      </p:sp>
      <p:grpSp>
        <p:nvGrpSpPr>
          <p:cNvPr id="8" name="Group 7"/>
          <p:cNvGrpSpPr/>
          <p:nvPr/>
        </p:nvGrpSpPr>
        <p:grpSpPr>
          <a:xfrm>
            <a:off x="297951" y="322049"/>
            <a:ext cx="4659672" cy="2276566"/>
            <a:chOff x="297950" y="152400"/>
            <a:chExt cx="4659672" cy="2203290"/>
          </a:xfrm>
        </p:grpSpPr>
        <p:pic>
          <p:nvPicPr>
            <p:cNvPr id="6" name="Picture 5" descr="http://networkmarketingpro.com/img/photos/hires/eric-worr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950" y="152400"/>
              <a:ext cx="2826249" cy="2203290"/>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
          <p:nvSpPr>
            <p:cNvPr id="7" name="Rectangle 6"/>
            <p:cNvSpPr/>
            <p:nvPr/>
          </p:nvSpPr>
          <p:spPr>
            <a:xfrm>
              <a:off x="3319583" y="1377154"/>
              <a:ext cx="1638039" cy="615553"/>
            </a:xfrm>
            <a:prstGeom prst="rect">
              <a:avLst/>
            </a:prstGeom>
          </p:spPr>
          <p:txBody>
            <a:bodyPr wrap="none">
              <a:spAutoFit/>
            </a:bodyPr>
            <a:lstStyle/>
            <a:p>
              <a:r>
                <a:rPr lang="en-US" sz="2400" dirty="0"/>
                <a:t>Eric </a:t>
              </a:r>
              <a:r>
                <a:rPr lang="en-US" sz="2400" dirty="0" err="1"/>
                <a:t>Worre</a:t>
              </a:r>
              <a:endParaRPr lang="en-US" sz="2400" b="1" u="sng" dirty="0"/>
            </a:p>
          </p:txBody>
        </p:sp>
      </p:grpSp>
      <p:sp>
        <p:nvSpPr>
          <p:cNvPr id="9" name="Rectangle 8"/>
          <p:cNvSpPr/>
          <p:nvPr/>
        </p:nvSpPr>
        <p:spPr>
          <a:xfrm>
            <a:off x="3319584" y="523387"/>
            <a:ext cx="5029202" cy="830997"/>
          </a:xfrm>
          <a:prstGeom prst="rect">
            <a:avLst/>
          </a:prstGeom>
        </p:spPr>
        <p:txBody>
          <a:bodyPr wrap="square">
            <a:spAutoFit/>
          </a:bodyPr>
          <a:lstStyle/>
          <a:p>
            <a:r>
              <a:rPr lang="en-US" sz="2400" i="1" u="sng" dirty="0"/>
              <a:t>Go Pro </a:t>
            </a:r>
            <a:r>
              <a:rPr lang="en-US" sz="2400" i="1" u="sng" dirty="0" smtClean="0"/>
              <a:t> 7 Steps to Becoming</a:t>
            </a:r>
          </a:p>
          <a:p>
            <a:r>
              <a:rPr lang="en-US" sz="2400" i="1" u="sng" dirty="0" smtClean="0"/>
              <a:t> a Network Marketing Professional</a:t>
            </a:r>
            <a:endParaRPr lang="en-US" sz="2400" i="1" u="sng" dirty="0"/>
          </a:p>
        </p:txBody>
      </p:sp>
    </p:spTree>
    <p:extLst>
      <p:ext uri="{BB962C8B-B14F-4D97-AF65-F5344CB8AC3E}">
        <p14:creationId xmlns:p14="http://schemas.microsoft.com/office/powerpoint/2010/main" val="35366468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pic>
        <p:nvPicPr>
          <p:cNvPr id="452" name="Shape 452"/>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453" name="Shape 453"/>
          <p:cNvSpPr txBox="1">
            <a:spLocks noGrp="1"/>
          </p:cNvSpPr>
          <p:nvPr>
            <p:ph type="body" idx="1"/>
          </p:nvPr>
        </p:nvSpPr>
        <p:spPr>
          <a:xfrm>
            <a:off x="457200" y="1181100"/>
            <a:ext cx="8229600" cy="3689349"/>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1800" b="0" i="0" u="none" strike="noStrike" cap="none">
                <a:solidFill>
                  <a:schemeClr val="dk1"/>
                </a:solidFill>
                <a:latin typeface="Calibri"/>
                <a:ea typeface="Calibri"/>
                <a:cs typeface="Calibri"/>
                <a:sym typeface="Calibri"/>
              </a:rPr>
              <a:t>Hi _______, I just watched this amazing webinar &amp; you came to mind several times. It’s all about women’s health &amp; talks about some of the same topics we were just discussing</a:t>
            </a:r>
            <a:r>
              <a:rPr lang="en-US" sz="1800" b="0" i="0" u="none" strike="noStrike" cap="none">
                <a:solidFill>
                  <a:srgbClr val="FF0000"/>
                </a:solidFill>
                <a:latin typeface="Calibri"/>
                <a:ea typeface="Calibri"/>
                <a:cs typeface="Calibri"/>
                <a:sym typeface="Calibri"/>
              </a:rPr>
              <a:t>! This may or may not interest you </a:t>
            </a:r>
            <a:r>
              <a:rPr lang="en-US" sz="1800" b="0" i="0" u="none" strike="noStrike" cap="none">
                <a:solidFill>
                  <a:schemeClr val="dk1"/>
                </a:solidFill>
                <a:latin typeface="Calibri"/>
                <a:ea typeface="Calibri"/>
                <a:cs typeface="Calibri"/>
                <a:sym typeface="Calibri"/>
              </a:rPr>
              <a:t>but I thought I’d reach out &amp; see if you’d be interested in watching it? </a:t>
            </a:r>
          </a:p>
          <a:p>
            <a:pPr marL="0" marR="0" lvl="0" indent="0" algn="l" rtl="0">
              <a:spcBef>
                <a:spcPts val="360"/>
              </a:spcBef>
              <a:spcAft>
                <a:spcPts val="0"/>
              </a:spcAft>
              <a:buClr>
                <a:schemeClr val="dk1"/>
              </a:buClr>
              <a:buSzPct val="25000"/>
              <a:buFont typeface="Arial"/>
              <a:buNone/>
            </a:pPr>
            <a:endParaRPr sz="1800" b="0" i="0" u="none" strike="noStrike" cap="none">
              <a:solidFill>
                <a:schemeClr val="dk1"/>
              </a:solidFill>
              <a:latin typeface="Calibri"/>
              <a:ea typeface="Calibri"/>
              <a:cs typeface="Calibri"/>
              <a:sym typeface="Calibri"/>
            </a:endParaRPr>
          </a:p>
          <a:p>
            <a:pPr marL="342900" marR="0" lvl="0" indent="-342900" algn="l" rtl="0">
              <a:spcBef>
                <a:spcPts val="360"/>
              </a:spcBef>
              <a:spcAft>
                <a:spcPts val="0"/>
              </a:spcAft>
              <a:buClr>
                <a:schemeClr val="dk1"/>
              </a:buClr>
              <a:buSzPct val="100000"/>
              <a:buFont typeface="Arial"/>
              <a:buChar char="•"/>
            </a:pPr>
            <a:r>
              <a:rPr lang="en-US" sz="1800" b="0" i="0" u="none" strike="noStrike" cap="none">
                <a:solidFill>
                  <a:schemeClr val="dk1"/>
                </a:solidFill>
                <a:latin typeface="Calibri"/>
                <a:ea typeface="Calibri"/>
                <a:cs typeface="Calibri"/>
                <a:sym typeface="Calibri"/>
              </a:rPr>
              <a:t>Hey friend! I am not sure if you noticed or not but I recently embarked on a new business adventure that I am so excited about! I have decided to build my own wellness business due to my love &amp; passion for health &amp; nutrition.</a:t>
            </a:r>
          </a:p>
          <a:p>
            <a:pPr marL="0" marR="0" lvl="0" indent="0" algn="l" rtl="0">
              <a:spcBef>
                <a:spcPts val="360"/>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	 I would love to share more about this new venture with you &amp; get your opinions 	on it all – I am so nervous/excited! Can we grab a coffee or phone date? I am free 	after 3 pm Tuesday &amp; Thursday – what works for you?               ashley</a:t>
            </a:r>
          </a:p>
          <a:p>
            <a:pPr marL="342900" marR="0" lvl="0" indent="-342900" algn="l" rtl="0">
              <a:spcBef>
                <a:spcPts val="360"/>
              </a:spcBef>
              <a:buClr>
                <a:schemeClr val="dk1"/>
              </a:buClr>
              <a:buSzPct val="100000"/>
              <a:buFont typeface="Arial"/>
              <a:buNone/>
            </a:pPr>
            <a:endParaRPr sz="1800" b="0" i="0" u="none" strike="noStrike" cap="none">
              <a:solidFill>
                <a:schemeClr val="dk1"/>
              </a:solidFill>
              <a:latin typeface="Calibri"/>
              <a:ea typeface="Calibri"/>
              <a:cs typeface="Calibri"/>
              <a:sym typeface="Calibri"/>
            </a:endParaRPr>
          </a:p>
        </p:txBody>
      </p:sp>
    </p:spTree>
  </p:cSld>
  <p:clrMapOvr>
    <a:masterClrMapping/>
  </p:clrMapOvr>
  <p:transition spd="slow">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pic>
        <p:nvPicPr>
          <p:cNvPr id="458" name="Shape 458"/>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459" name="Shape 459"/>
          <p:cNvSpPr txBox="1">
            <a:spLocks noGrp="1"/>
          </p:cNvSpPr>
          <p:nvPr>
            <p:ph type="title"/>
          </p:nvPr>
        </p:nvSpPr>
        <p:spPr>
          <a:xfrm>
            <a:off x="457200" y="285750"/>
            <a:ext cx="6722532" cy="479821"/>
          </a:xfrm>
          <a:prstGeom prst="rect">
            <a:avLst/>
          </a:prstGeom>
          <a:noFill/>
          <a:ln w="9525" cap="flat" cmpd="sng">
            <a:solidFill>
              <a:srgbClr val="538CD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80" b="0" i="0" u="none" strike="noStrike" cap="none">
                <a:solidFill>
                  <a:schemeClr val="dk1"/>
                </a:solidFill>
                <a:latin typeface="Calibri"/>
                <a:ea typeface="Calibri"/>
                <a:cs typeface="Calibri"/>
                <a:sym typeface="Calibri"/>
              </a:rPr>
              <a:t>Conversations About Home Businesses</a:t>
            </a:r>
          </a:p>
        </p:txBody>
      </p:sp>
      <p:sp>
        <p:nvSpPr>
          <p:cNvPr id="460" name="Shape 460"/>
          <p:cNvSpPr txBox="1">
            <a:spLocks noGrp="1"/>
          </p:cNvSpPr>
          <p:nvPr>
            <p:ph type="body" idx="1"/>
          </p:nvPr>
        </p:nvSpPr>
        <p:spPr>
          <a:xfrm>
            <a:off x="457200" y="971550"/>
            <a:ext cx="8458200" cy="3886200"/>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25000"/>
              <a:buFont typeface="Arial"/>
              <a:buNone/>
            </a:pPr>
            <a:r>
              <a:rPr lang="en-US" sz="2000" b="0" i="0" u="none" strike="noStrike" cap="none">
                <a:solidFill>
                  <a:schemeClr val="dk1"/>
                </a:solidFill>
                <a:latin typeface="Calibri"/>
                <a:ea typeface="Calibri"/>
                <a:cs typeface="Calibri"/>
                <a:sym typeface="Calibri"/>
              </a:rPr>
              <a:t>Example # 1 Neighbor 	“ Your husband told me you are leaving your job.. </a:t>
            </a:r>
            <a:r>
              <a:rPr lang="en-US" sz="2000" b="1" i="0" u="none" strike="noStrike" cap="none">
                <a:solidFill>
                  <a:schemeClr val="dk1"/>
                </a:solidFill>
                <a:latin typeface="Calibri"/>
                <a:ea typeface="Calibri"/>
                <a:cs typeface="Calibri"/>
                <a:sym typeface="Calibri"/>
              </a:rPr>
              <a:t>Tell me about </a:t>
            </a:r>
            <a:r>
              <a:rPr lang="en-US" sz="2000" b="0" i="0" u="none" strike="noStrike" cap="none">
                <a:solidFill>
                  <a:schemeClr val="dk1"/>
                </a:solidFill>
                <a:latin typeface="Calibri"/>
                <a:ea typeface="Calibri"/>
                <a:cs typeface="Calibri"/>
                <a:sym typeface="Calibri"/>
              </a:rPr>
              <a:t>that… how do you feel about that?”</a:t>
            </a:r>
          </a:p>
          <a:p>
            <a:pPr marL="342900" marR="0" lvl="0" indent="-342900" algn="l" rtl="0">
              <a:spcBef>
                <a:spcPts val="400"/>
              </a:spcBef>
              <a:spcAft>
                <a:spcPts val="0"/>
              </a:spcAft>
              <a:buClr>
                <a:schemeClr val="dk1"/>
              </a:buClr>
              <a:buSzPct val="25000"/>
              <a:buFont typeface="Arial"/>
              <a:buNone/>
            </a:pPr>
            <a:r>
              <a:rPr lang="en-US" sz="2000" b="0" i="0" u="none" strike="noStrike" cap="none">
                <a:solidFill>
                  <a:schemeClr val="dk1"/>
                </a:solidFill>
                <a:latin typeface="Calibri"/>
                <a:ea typeface="Calibri"/>
                <a:cs typeface="Calibri"/>
                <a:sym typeface="Calibri"/>
              </a:rPr>
              <a:t>Days later –</a:t>
            </a:r>
          </a:p>
          <a:p>
            <a:pPr marL="342900" marR="0" lvl="0" indent="-342900" algn="l" rtl="0">
              <a:spcBef>
                <a:spcPts val="400"/>
              </a:spcBef>
              <a:spcAft>
                <a:spcPts val="0"/>
              </a:spcAft>
              <a:buClr>
                <a:schemeClr val="dk1"/>
              </a:buClr>
              <a:buSzPct val="25000"/>
              <a:buFont typeface="Arial"/>
              <a:buNone/>
            </a:pPr>
            <a:r>
              <a:rPr lang="en-US" sz="2000" b="0" i="0" u="none" strike="noStrike" cap="none">
                <a:solidFill>
                  <a:schemeClr val="dk1"/>
                </a:solidFill>
                <a:latin typeface="Calibri"/>
                <a:ea typeface="Calibri"/>
                <a:cs typeface="Calibri"/>
                <a:sym typeface="Calibri"/>
              </a:rPr>
              <a:t>“ </a:t>
            </a:r>
            <a:r>
              <a:rPr lang="en-US" sz="2000" b="1" i="0" u="none" strike="noStrike" cap="none">
                <a:solidFill>
                  <a:schemeClr val="dk1"/>
                </a:solidFill>
                <a:latin typeface="Calibri"/>
                <a:ea typeface="Calibri"/>
                <a:cs typeface="Calibri"/>
                <a:sym typeface="Calibri"/>
              </a:rPr>
              <a:t>I was thinking about our conversation </a:t>
            </a:r>
            <a:r>
              <a:rPr lang="en-US" sz="2000" b="0" i="0" u="none" strike="noStrike" cap="none">
                <a:solidFill>
                  <a:schemeClr val="dk1"/>
                </a:solidFill>
                <a:latin typeface="Calibri"/>
                <a:ea typeface="Calibri"/>
                <a:cs typeface="Calibri"/>
                <a:sym typeface="Calibri"/>
              </a:rPr>
              <a:t>last week. I just received notice about a special meeting on starting a home business … and wanted to ask you if you have ever thought of doing something from your home ? </a:t>
            </a:r>
          </a:p>
          <a:p>
            <a:pPr marL="342900" marR="0" lvl="0" indent="-342900" algn="l" rtl="0">
              <a:spcBef>
                <a:spcPts val="400"/>
              </a:spcBef>
              <a:spcAft>
                <a:spcPts val="0"/>
              </a:spcAft>
              <a:buClr>
                <a:schemeClr val="dk1"/>
              </a:buClr>
              <a:buSzPct val="25000"/>
              <a:buFont typeface="Arial"/>
              <a:buNone/>
            </a:pPr>
            <a:r>
              <a:rPr lang="en-US" sz="2000"/>
              <a:t>If I were to send you</a:t>
            </a:r>
            <a:r>
              <a:rPr lang="en-US" sz="2000" b="0" i="0" u="none" strike="noStrike" cap="none">
                <a:solidFill>
                  <a:schemeClr val="dk1"/>
                </a:solidFill>
                <a:latin typeface="Calibri"/>
                <a:ea typeface="Calibri"/>
                <a:cs typeface="Calibri"/>
                <a:sym typeface="Calibri"/>
              </a:rPr>
              <a:t> some information</a:t>
            </a:r>
            <a:r>
              <a:rPr lang="en-US" sz="2000"/>
              <a:t>…</a:t>
            </a:r>
            <a:r>
              <a:rPr lang="en-US" sz="2000" b="0" i="0" u="none" strike="noStrike" cap="none">
                <a:solidFill>
                  <a:schemeClr val="dk1"/>
                </a:solidFill>
                <a:latin typeface="Calibri"/>
                <a:ea typeface="Calibri"/>
                <a:cs typeface="Calibri"/>
                <a:sym typeface="Calibri"/>
              </a:rPr>
              <a:t> would you be able to watch it by Sunday ? “</a:t>
            </a:r>
          </a:p>
          <a:p>
            <a:pPr marL="342900" marR="0" lvl="0" indent="-342900" algn="l" rtl="0">
              <a:spcBef>
                <a:spcPts val="400"/>
              </a:spcBef>
              <a:spcAft>
                <a:spcPts val="0"/>
              </a:spcAft>
              <a:buClr>
                <a:schemeClr val="dk1"/>
              </a:buClr>
              <a:buSzPct val="25000"/>
              <a:buFont typeface="Arial"/>
              <a:buNone/>
            </a:pPr>
            <a:r>
              <a:rPr lang="en-US" sz="2000" b="0" i="0" u="none" strike="noStrike" cap="none">
                <a:solidFill>
                  <a:schemeClr val="dk1"/>
                </a:solidFill>
                <a:latin typeface="Calibri"/>
                <a:ea typeface="Calibri"/>
                <a:cs typeface="Calibri"/>
                <a:sym typeface="Calibri"/>
              </a:rPr>
              <a:t>( acknowledging …. Your reason …. Using third party information )</a:t>
            </a:r>
          </a:p>
          <a:p>
            <a:pPr marL="342900" marR="0" lvl="0" indent="-342900" algn="l" rtl="0">
              <a:spcBef>
                <a:spcPts val="400"/>
              </a:spcBef>
              <a:spcAft>
                <a:spcPts val="0"/>
              </a:spcAft>
              <a:buClr>
                <a:schemeClr val="dk1"/>
              </a:buClr>
              <a:buSzPct val="25000"/>
              <a:buFont typeface="Arial"/>
              <a:buNone/>
            </a:pPr>
            <a:r>
              <a:rPr lang="en-US" sz="2000" b="1" i="0" u="sng" strike="noStrike" cap="none">
                <a:solidFill>
                  <a:schemeClr val="dk1"/>
                </a:solidFill>
                <a:latin typeface="Calibri"/>
                <a:ea typeface="Calibri"/>
                <a:cs typeface="Calibri"/>
                <a:sym typeface="Calibri"/>
              </a:rPr>
              <a:t>Action Step </a:t>
            </a:r>
            <a:r>
              <a:rPr lang="en-US" sz="2000" b="0" i="0" u="sng" strike="noStrike" cap="none">
                <a:solidFill>
                  <a:schemeClr val="dk1"/>
                </a:solidFill>
                <a:latin typeface="Calibri"/>
                <a:ea typeface="Calibri"/>
                <a:cs typeface="Calibri"/>
                <a:sym typeface="Calibri"/>
              </a:rPr>
              <a:t>–</a:t>
            </a:r>
          </a:p>
          <a:p>
            <a:pPr marL="342900" marR="0" lvl="0" indent="-342900" algn="l" rtl="0">
              <a:spcBef>
                <a:spcPts val="400"/>
              </a:spcBef>
              <a:spcAft>
                <a:spcPts val="0"/>
              </a:spcAft>
              <a:buClr>
                <a:schemeClr val="dk1"/>
              </a:buClr>
              <a:buSzPct val="25000"/>
              <a:buFont typeface="Arial"/>
              <a:buNone/>
            </a:pPr>
            <a:r>
              <a:rPr lang="en-US" sz="2000" b="0" i="0" u="none" strike="noStrike" cap="none">
                <a:solidFill>
                  <a:schemeClr val="dk1"/>
                </a:solidFill>
                <a:latin typeface="Calibri"/>
                <a:ea typeface="Calibri"/>
                <a:cs typeface="Calibri"/>
                <a:sym typeface="Calibri"/>
              </a:rPr>
              <a:t>	Sent her information to evaluate ( see list next slide )</a:t>
            </a:r>
          </a:p>
          <a:p>
            <a:pPr marL="342900" marR="0" lvl="0" indent="-342900" algn="l" rtl="0">
              <a:spcBef>
                <a:spcPts val="400"/>
              </a:spcBef>
              <a:buClr>
                <a:schemeClr val="dk1"/>
              </a:buClr>
              <a:buSzPct val="25000"/>
              <a:buFont typeface="Arial"/>
              <a:buNone/>
            </a:pPr>
            <a:r>
              <a:rPr lang="en-US" sz="2000" b="0" i="0" u="none" strike="noStrike" cap="none">
                <a:solidFill>
                  <a:schemeClr val="dk1"/>
                </a:solidFill>
                <a:latin typeface="Calibri"/>
                <a:ea typeface="Calibri"/>
                <a:cs typeface="Calibri"/>
                <a:sym typeface="Calibri"/>
              </a:rPr>
              <a:t>	Invited her to a 3-way call  				</a:t>
            </a:r>
          </a:p>
        </p:txBody>
      </p:sp>
    </p:spTree>
  </p:cSld>
  <p:clrMapOvr>
    <a:masterClrMapping/>
  </p:clrMapOvr>
  <p:transition spd="slow">
    <p:cu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pic>
        <p:nvPicPr>
          <p:cNvPr id="465" name="Shape 465"/>
          <p:cNvPicPr preferRelativeResize="0"/>
          <p:nvPr/>
        </p:nvPicPr>
        <p:blipFill rotWithShape="1">
          <a:blip r:embed="rId3">
            <a:alphaModFix/>
          </a:blip>
          <a:srcRect/>
          <a:stretch/>
        </p:blipFill>
        <p:spPr>
          <a:xfrm>
            <a:off x="-186267" y="0"/>
            <a:ext cx="9330267" cy="5143499"/>
          </a:xfrm>
          <a:prstGeom prst="rect">
            <a:avLst/>
          </a:prstGeom>
          <a:noFill/>
          <a:ln>
            <a:noFill/>
          </a:ln>
        </p:spPr>
      </p:pic>
      <p:sp>
        <p:nvSpPr>
          <p:cNvPr id="466" name="Shape 466"/>
          <p:cNvSpPr txBox="1">
            <a:spLocks noGrp="1"/>
          </p:cNvSpPr>
          <p:nvPr>
            <p:ph type="title"/>
          </p:nvPr>
        </p:nvSpPr>
        <p:spPr>
          <a:xfrm>
            <a:off x="753533" y="205979"/>
            <a:ext cx="7018866" cy="708422"/>
          </a:xfrm>
          <a:prstGeom prst="rect">
            <a:avLst/>
          </a:prstGeom>
          <a:noFill/>
          <a:ln w="9525" cap="flat" cmpd="sng">
            <a:solidFill>
              <a:srgbClr val="76923C"/>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a:solidFill>
                  <a:schemeClr val="dk1"/>
                </a:solidFill>
                <a:latin typeface="Calibri"/>
                <a:ea typeface="Calibri"/>
                <a:cs typeface="Calibri"/>
                <a:sym typeface="Calibri"/>
              </a:rPr>
              <a:t>Invitation to Conference Call on Home Businesses</a:t>
            </a:r>
          </a:p>
        </p:txBody>
      </p:sp>
      <p:sp>
        <p:nvSpPr>
          <p:cNvPr id="467" name="Shape 467"/>
          <p:cNvSpPr txBox="1">
            <a:spLocks noGrp="1"/>
          </p:cNvSpPr>
          <p:nvPr>
            <p:ph type="body" idx="1"/>
          </p:nvPr>
        </p:nvSpPr>
        <p:spPr>
          <a:xfrm>
            <a:off x="287866" y="914400"/>
            <a:ext cx="8398932" cy="40005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400" b="0" i="0" u="none" strike="noStrike" cap="none">
                <a:solidFill>
                  <a:schemeClr val="dk1"/>
                </a:solidFill>
                <a:latin typeface="Calibri"/>
                <a:ea typeface="Calibri"/>
                <a:cs typeface="Calibri"/>
                <a:sym typeface="Calibri"/>
              </a:rPr>
              <a:t/>
            </a:r>
            <a:br>
              <a:rPr lang="en-US" sz="1400" b="0" i="0" u="none" strike="noStrike" cap="none">
                <a:solidFill>
                  <a:schemeClr val="dk1"/>
                </a:solidFill>
                <a:latin typeface="Calibri"/>
                <a:ea typeface="Calibri"/>
                <a:cs typeface="Calibri"/>
                <a:sym typeface="Calibri"/>
              </a:rPr>
            </a:br>
            <a:r>
              <a:rPr lang="en-US" sz="1820" b="0" i="0" u="none" strike="noStrike" cap="none">
                <a:solidFill>
                  <a:schemeClr val="dk1"/>
                </a:solidFill>
                <a:latin typeface="Calibri"/>
                <a:ea typeface="Calibri"/>
                <a:cs typeface="Calibri"/>
                <a:sym typeface="Calibri"/>
              </a:rPr>
              <a:t>"Hi Joy,  this is Lisa Anderson.   I remember you mentioning that you are working on saving for your retirement, and I thought of you and wondered how that is going … Tell me about that. </a:t>
            </a:r>
          </a:p>
          <a:p>
            <a:pPr marL="342900" marR="0" lvl="0" indent="-342900" algn="l" rtl="0">
              <a:lnSpc>
                <a:spcPct val="80000"/>
              </a:lnSpc>
              <a:spcBef>
                <a:spcPts val="364"/>
              </a:spcBef>
              <a:buClr>
                <a:schemeClr val="dk1"/>
              </a:buClr>
              <a:buSzPct val="25000"/>
              <a:buFont typeface="Arial"/>
              <a:buNone/>
            </a:pPr>
            <a:r>
              <a:rPr lang="en-US" sz="1820" b="0" i="0" u="none" strike="noStrike" cap="none">
                <a:solidFill>
                  <a:schemeClr val="dk1"/>
                </a:solidFill>
                <a:latin typeface="Calibri"/>
                <a:ea typeface="Calibri"/>
                <a:cs typeface="Calibri"/>
                <a:sym typeface="Calibri"/>
              </a:rPr>
              <a:t>	We have a conference call coming up  that might be of interest to  you. We will be discussing options for retirement including home businesses I have a feeling you might find the information of value.  The call is about 30 minutes. Would you like me to send you some information on the call.?”</a:t>
            </a:r>
            <a:br>
              <a:rPr lang="en-US" sz="1820" b="0" i="0" u="none" strike="noStrike" cap="none">
                <a:solidFill>
                  <a:schemeClr val="dk1"/>
                </a:solidFill>
                <a:latin typeface="Calibri"/>
                <a:ea typeface="Calibri"/>
                <a:cs typeface="Calibri"/>
                <a:sym typeface="Calibri"/>
              </a:rPr>
            </a:br>
            <a:r>
              <a:rPr lang="en-US" sz="1820" b="0" i="0" u="none" strike="noStrike" cap="none">
                <a:solidFill>
                  <a:schemeClr val="dk1"/>
                </a:solidFill>
                <a:latin typeface="Calibri"/>
                <a:ea typeface="Calibri"/>
                <a:cs typeface="Calibri"/>
                <a:sym typeface="Calibri"/>
              </a:rPr>
              <a:t/>
            </a:r>
            <a:br>
              <a:rPr lang="en-US" sz="1820" b="0" i="0" u="none" strike="noStrike" cap="none">
                <a:solidFill>
                  <a:schemeClr val="dk1"/>
                </a:solidFill>
                <a:latin typeface="Calibri"/>
                <a:ea typeface="Calibri"/>
                <a:cs typeface="Calibri"/>
                <a:sym typeface="Calibri"/>
              </a:rPr>
            </a:br>
            <a:r>
              <a:rPr lang="en-US" sz="1820" b="0" i="0" u="none" strike="noStrike" cap="none">
                <a:solidFill>
                  <a:schemeClr val="dk1"/>
                </a:solidFill>
                <a:latin typeface="Calibri"/>
                <a:ea typeface="Calibri"/>
                <a:cs typeface="Calibri"/>
                <a:sym typeface="Calibri"/>
              </a:rPr>
              <a:t> "Hi Brenda,  this is Lisa Anderson.  I was thinking about you the other day because I have been working with a number of young moms(or I have been listening to a number of young moms talk about ) who have found that a home business is the perfect fit for them .. They are working with other moms, they are at home with their kids .. And they are bringing in some nice income. So that’s why I was thinking about you, Brenda, because it occurred tome that you might want to hear about this .. And you might have friends who might want to hear about this …    </a:t>
            </a:r>
          </a:p>
        </p:txBody>
      </p:sp>
    </p:spTree>
  </p:cSld>
  <p:clrMapOvr>
    <a:masterClrMapping/>
  </p:clrMapOvr>
  <p:transition spd="slow">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pic>
        <p:nvPicPr>
          <p:cNvPr id="472" name="Shape 472"/>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473" name="Shape 473"/>
          <p:cNvSpPr txBox="1">
            <a:spLocks noGrp="1"/>
          </p:cNvSpPr>
          <p:nvPr>
            <p:ph type="title"/>
          </p:nvPr>
        </p:nvSpPr>
        <p:spPr>
          <a:xfrm>
            <a:off x="520900" y="745577"/>
            <a:ext cx="8229600" cy="59399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a:solidFill>
                  <a:schemeClr val="dk1"/>
                </a:solidFill>
                <a:latin typeface="Calibri"/>
                <a:ea typeface="Calibri"/>
                <a:cs typeface="Calibri"/>
                <a:sym typeface="Calibri"/>
              </a:rPr>
              <a:t>Outline for Business Stories Conference Call</a:t>
            </a:r>
          </a:p>
        </p:txBody>
      </p:sp>
      <p:sp>
        <p:nvSpPr>
          <p:cNvPr id="474" name="Shape 474"/>
          <p:cNvSpPr txBox="1">
            <a:spLocks noGrp="1"/>
          </p:cNvSpPr>
          <p:nvPr>
            <p:ph type="body" idx="1"/>
          </p:nvPr>
        </p:nvSpPr>
        <p:spPr>
          <a:xfrm>
            <a:off x="1054300" y="1588725"/>
            <a:ext cx="7162799" cy="3200399"/>
          </a:xfrm>
          <a:prstGeom prst="rect">
            <a:avLst/>
          </a:prstGeom>
          <a:solidFill>
            <a:schemeClr val="lt1"/>
          </a:solid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Facilitator welcomes everyone, introduces themselves and the first speaker.</a:t>
            </a:r>
          </a:p>
          <a:p>
            <a:pPr marL="342900" marR="0" lvl="0" indent="-342900" algn="l" rtl="0">
              <a:lnSpc>
                <a:spcPct val="90000"/>
              </a:lnSpc>
              <a:spcBef>
                <a:spcPts val="444"/>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First Business Leader shares their story of what attracted them to Shaklee and a Shaklee home business.</a:t>
            </a:r>
          </a:p>
          <a:p>
            <a:pPr marL="342900" marR="0" lvl="0" indent="-342900" algn="l" rtl="0">
              <a:lnSpc>
                <a:spcPct val="90000"/>
              </a:lnSpc>
              <a:spcBef>
                <a:spcPts val="444"/>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Then 2 or 3 additional speakers talk about specific benefits of the Shaklee business that were important to them.</a:t>
            </a:r>
          </a:p>
          <a:p>
            <a:pPr marL="342900" marR="0" lvl="0" indent="-342900" algn="l" rtl="0">
              <a:lnSpc>
                <a:spcPct val="90000"/>
              </a:lnSpc>
              <a:spcBef>
                <a:spcPts val="444"/>
              </a:spcBef>
              <a:buClr>
                <a:schemeClr val="dk1"/>
              </a:buClr>
              <a:buSzPct val="25000"/>
              <a:buFont typeface="Arial"/>
              <a:buNone/>
            </a:pPr>
            <a:r>
              <a:rPr lang="en-US" sz="1800" b="0" i="0" u="none" strike="noStrike" cap="none">
                <a:solidFill>
                  <a:schemeClr val="dk1"/>
                </a:solidFill>
                <a:latin typeface="Calibri"/>
                <a:ea typeface="Calibri"/>
                <a:cs typeface="Calibri"/>
                <a:sym typeface="Calibri"/>
              </a:rPr>
              <a:t>Close with directing guests to contact the person who invited them to answer their questions, to review additional materials  and to learn about next steps.</a:t>
            </a:r>
            <a:r>
              <a:rPr lang="en-US" sz="2220" b="0" i="0" u="none" strike="noStrike" cap="none">
                <a:solidFill>
                  <a:schemeClr val="dk1"/>
                </a:solidFill>
                <a:latin typeface="Calibri"/>
                <a:ea typeface="Calibri"/>
                <a:cs typeface="Calibri"/>
                <a:sym typeface="Calibri"/>
              </a:rPr>
              <a:t>                                                           </a:t>
            </a:r>
            <a:r>
              <a:rPr lang="en-US" sz="1400" b="0" i="0" u="none" strike="noStrike" cap="none">
                <a:solidFill>
                  <a:schemeClr val="dk1"/>
                </a:solidFill>
                <a:latin typeface="Calibri"/>
                <a:ea typeface="Calibri"/>
                <a:cs typeface="Calibri"/>
                <a:sym typeface="Calibri"/>
              </a:rPr>
              <a:t> lisa</a:t>
            </a:r>
          </a:p>
        </p:txBody>
      </p:sp>
    </p:spTree>
  </p:cSld>
  <p:clrMapOvr>
    <a:masterClrMapping/>
  </p:clrMapOvr>
  <p:transition spd="slow">
    <p:cu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479" name="Shape 479"/>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480" name="Shape 480"/>
          <p:cNvSpPr txBox="1">
            <a:spLocks noGrp="1"/>
          </p:cNvSpPr>
          <p:nvPr>
            <p:ph type="title"/>
          </p:nvPr>
        </p:nvSpPr>
        <p:spPr>
          <a:xfrm>
            <a:off x="186275" y="205975"/>
            <a:ext cx="7622099" cy="857400"/>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790" b="0" i="0" u="none" strike="noStrike" cap="none">
                <a:solidFill>
                  <a:schemeClr val="dk1"/>
                </a:solidFill>
                <a:latin typeface="Calibri"/>
                <a:ea typeface="Calibri"/>
                <a:cs typeface="Calibri"/>
                <a:sym typeface="Calibri"/>
              </a:rPr>
              <a:t> </a:t>
            </a:r>
            <a:r>
              <a:rPr lang="en-US" sz="2400" b="0" i="0" u="none" strike="noStrike" cap="none">
                <a:solidFill>
                  <a:schemeClr val="dk1"/>
                </a:solidFill>
                <a:latin typeface="Calibri"/>
                <a:ea typeface="Calibri"/>
                <a:cs typeface="Calibri"/>
                <a:sym typeface="Calibri"/>
              </a:rPr>
              <a:t>“ Always let people know there is a business opportunity “ </a:t>
            </a:r>
            <a:r>
              <a:rPr lang="en-US" sz="2790" b="0" i="0" u="none" strike="noStrike" cap="none">
                <a:solidFill>
                  <a:schemeClr val="dk1"/>
                </a:solidFill>
                <a:latin typeface="Calibri"/>
                <a:ea typeface="Calibri"/>
                <a:cs typeface="Calibri"/>
                <a:sym typeface="Calibri"/>
              </a:rPr>
              <a:t>     </a:t>
            </a:r>
          </a:p>
        </p:txBody>
      </p:sp>
      <p:sp>
        <p:nvSpPr>
          <p:cNvPr id="481" name="Shape 481"/>
          <p:cNvSpPr txBox="1">
            <a:spLocks noGrp="1"/>
          </p:cNvSpPr>
          <p:nvPr>
            <p:ph type="body" idx="1"/>
          </p:nvPr>
        </p:nvSpPr>
        <p:spPr>
          <a:xfrm>
            <a:off x="457200" y="1200150"/>
            <a:ext cx="8229600" cy="3714750"/>
          </a:xfrm>
          <a:prstGeom prst="rect">
            <a:avLst/>
          </a:prstGeom>
          <a:solidFill>
            <a:schemeClr val="lt1"/>
          </a:solid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Example – High School Acquaintance – Harper reconnected with on FaceBook</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Harper  -- “ Do you miss working?</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Stephanie -- Yes .. But want to be home with the kids</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Harper  – We need to talk . I just left a meeting with wonderful like-minded moms in my Shaklee business … and we were talking about how much we love the work we do . One of my business partners just got a check from Shaklee for $500.</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 sharing a story about your reason,  responding to a need)</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Action Step</a:t>
            </a:r>
          </a:p>
          <a:p>
            <a:pPr marL="342900" marR="0" lvl="0" indent="-342900" algn="l" rtl="0">
              <a:lnSpc>
                <a:spcPct val="80000"/>
              </a:lnSpc>
              <a:spcBef>
                <a:spcPts val="408"/>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 Sent links to learn more</a:t>
            </a:r>
          </a:p>
          <a:p>
            <a:pPr marL="342900" marR="0" lvl="0" indent="-342900" algn="l" rtl="0">
              <a:lnSpc>
                <a:spcPct val="80000"/>
              </a:lnSpc>
              <a:spcBef>
                <a:spcPts val="408"/>
              </a:spcBef>
              <a:buClr>
                <a:schemeClr val="dk1"/>
              </a:buClr>
              <a:buSzPct val="25000"/>
              <a:buFont typeface="Arial"/>
              <a:buNone/>
            </a:pPr>
            <a:r>
              <a:rPr lang="en-US" sz="1800" b="0" i="0" u="none" strike="noStrike" cap="none">
                <a:solidFill>
                  <a:schemeClr val="dk1"/>
                </a:solidFill>
                <a:latin typeface="Calibri"/>
                <a:ea typeface="Calibri"/>
                <a:cs typeface="Calibri"/>
                <a:sym typeface="Calibri"/>
              </a:rPr>
              <a:t>-- Followed by LIVE phone call	</a:t>
            </a:r>
            <a:r>
              <a:rPr lang="en-US" sz="2040" b="0" i="0" u="none" strike="noStrike" cap="none">
                <a:solidFill>
                  <a:schemeClr val="dk1"/>
                </a:solidFill>
                <a:latin typeface="Calibri"/>
                <a:ea typeface="Calibri"/>
                <a:cs typeface="Calibri"/>
                <a:sym typeface="Calibri"/>
              </a:rPr>
              <a:t>		</a:t>
            </a:r>
          </a:p>
        </p:txBody>
      </p:sp>
    </p:spTree>
  </p:cSld>
  <p:clrMapOvr>
    <a:masterClrMapping/>
  </p:clrMapOvr>
  <p:transition spd="slow">
    <p:cu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pic>
        <p:nvPicPr>
          <p:cNvPr id="486" name="Shape 486"/>
          <p:cNvPicPr preferRelativeResize="0"/>
          <p:nvPr/>
        </p:nvPicPr>
        <p:blipFill rotWithShape="1">
          <a:blip r:embed="rId3">
            <a:alphaModFix/>
          </a:blip>
          <a:srcRect/>
          <a:stretch/>
        </p:blipFill>
        <p:spPr>
          <a:xfrm>
            <a:off x="-389466" y="0"/>
            <a:ext cx="9533467" cy="5143499"/>
          </a:xfrm>
          <a:prstGeom prst="rect">
            <a:avLst/>
          </a:prstGeom>
          <a:noFill/>
          <a:ln>
            <a:noFill/>
          </a:ln>
        </p:spPr>
      </p:pic>
      <p:sp>
        <p:nvSpPr>
          <p:cNvPr id="487" name="Shape 487"/>
          <p:cNvSpPr txBox="1">
            <a:spLocks noGrp="1"/>
          </p:cNvSpPr>
          <p:nvPr>
            <p:ph type="title"/>
          </p:nvPr>
        </p:nvSpPr>
        <p:spPr>
          <a:xfrm>
            <a:off x="262759" y="267884"/>
            <a:ext cx="7272632" cy="937799"/>
          </a:xfrm>
          <a:prstGeom prst="rect">
            <a:avLst/>
          </a:prstGeom>
          <a:solidFill>
            <a:schemeClr val="lt1"/>
          </a:solidFill>
          <a:ln w="9525" cap="flat" cmpd="sng">
            <a:solidFill>
              <a:srgbClr val="538CD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 I saw your </a:t>
            </a:r>
            <a:r>
              <a:rPr lang="en-US" sz="2400" b="0" i="0" u="none" strike="noStrike" cap="none" dirty="0" err="1">
                <a:solidFill>
                  <a:schemeClr val="dk1"/>
                </a:solidFill>
                <a:latin typeface="Calibri"/>
                <a:ea typeface="Calibri"/>
                <a:cs typeface="Calibri"/>
                <a:sym typeface="Calibri"/>
              </a:rPr>
              <a:t>FaceBook</a:t>
            </a:r>
            <a:r>
              <a:rPr lang="en-US" sz="2400" b="0" i="0" u="none" strike="noStrike" cap="none" dirty="0">
                <a:solidFill>
                  <a:schemeClr val="dk1"/>
                </a:solidFill>
                <a:latin typeface="Calibri"/>
                <a:ea typeface="Calibri"/>
                <a:cs typeface="Calibri"/>
                <a:sym typeface="Calibri"/>
              </a:rPr>
              <a:t> post…					Looks like your business is going well.”</a:t>
            </a:r>
          </a:p>
        </p:txBody>
      </p:sp>
      <p:sp>
        <p:nvSpPr>
          <p:cNvPr id="488" name="Shape 488"/>
          <p:cNvSpPr txBox="1">
            <a:spLocks noGrp="1"/>
          </p:cNvSpPr>
          <p:nvPr>
            <p:ph type="body" idx="1"/>
          </p:nvPr>
        </p:nvSpPr>
        <p:spPr>
          <a:xfrm>
            <a:off x="457200" y="1325625"/>
            <a:ext cx="8229600" cy="3768899"/>
          </a:xfrm>
          <a:prstGeom prst="rect">
            <a:avLst/>
          </a:prstGeom>
          <a:solidFill>
            <a:schemeClr val="lt1"/>
          </a:solid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Example </a:t>
            </a:r>
            <a:r>
              <a:rPr lang="en-US" sz="1800"/>
              <a:t>--</a:t>
            </a:r>
            <a:r>
              <a:rPr lang="en-US" sz="1800" b="0" i="0" u="none" strike="noStrike" cap="none">
                <a:solidFill>
                  <a:schemeClr val="dk1"/>
                </a:solidFill>
                <a:latin typeface="Calibri"/>
                <a:ea typeface="Calibri"/>
                <a:cs typeface="Calibri"/>
                <a:sym typeface="Calibri"/>
              </a:rPr>
              <a:t>  Met friend of a relative at a wedding.</a:t>
            </a:r>
          </a:p>
          <a:p>
            <a:pPr marL="342900" marR="0" lvl="0" indent="-342900" algn="l" rtl="0">
              <a:lnSpc>
                <a:spcPct val="90000"/>
              </a:lnSpc>
              <a:spcBef>
                <a:spcPts val="407"/>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Harper  “ Tell me about what you are doing now.</a:t>
            </a:r>
            <a:r>
              <a:rPr lang="en-US" sz="1800"/>
              <a:t>”</a:t>
            </a:r>
          </a:p>
          <a:p>
            <a:pPr marL="342900" marR="0" lvl="0" indent="-342900" algn="l" rtl="0">
              <a:lnSpc>
                <a:spcPct val="90000"/>
              </a:lnSpc>
              <a:spcBef>
                <a:spcPts val="407"/>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Friend   “I want to go back to school, but don’t know how to fit that in with working full-time.”</a:t>
            </a:r>
          </a:p>
          <a:p>
            <a:pPr marL="342900" marR="0" lvl="0" indent="-342900" algn="l" rtl="0">
              <a:lnSpc>
                <a:spcPct val="90000"/>
              </a:lnSpc>
              <a:spcBef>
                <a:spcPts val="407"/>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Harper  -- “ Hmm .. Don’t know if this would be of interest to you or not ... But maybe you might like to look at starting a home business like I’m doing … I know people who develop home businesses and the business generates money for school, but is lots more flexible than a full-time job.</a:t>
            </a:r>
            <a:r>
              <a:rPr lang="en-US" sz="1800"/>
              <a:t>”</a:t>
            </a:r>
          </a:p>
          <a:p>
            <a:pPr marL="342900" marR="0" lvl="0" indent="-342900" algn="l" rtl="0">
              <a:lnSpc>
                <a:spcPct val="90000"/>
              </a:lnSpc>
              <a:spcBef>
                <a:spcPts val="407"/>
              </a:spcBef>
              <a:spcAft>
                <a:spcPts val="0"/>
              </a:spcAft>
              <a:buClr>
                <a:schemeClr val="dk1"/>
              </a:buClr>
              <a:buSzPct val="25000"/>
              <a:buFont typeface="Arial"/>
              <a:buNone/>
            </a:pPr>
            <a:r>
              <a:rPr lang="en-US" sz="1800" b="1" i="0" u="none" strike="noStrike" cap="none">
                <a:solidFill>
                  <a:schemeClr val="dk1"/>
                </a:solidFill>
                <a:latin typeface="Calibri"/>
                <a:ea typeface="Calibri"/>
                <a:cs typeface="Calibri"/>
                <a:sym typeface="Calibri"/>
              </a:rPr>
              <a:t>Action Step</a:t>
            </a:r>
          </a:p>
          <a:p>
            <a:pPr marL="342900" marR="0" lvl="0" indent="-342900" algn="l" rtl="0">
              <a:lnSpc>
                <a:spcPct val="90000"/>
              </a:lnSpc>
              <a:spcBef>
                <a:spcPts val="407"/>
              </a:spcBef>
              <a:spcAft>
                <a:spcPts val="0"/>
              </a:spcAft>
              <a:buClr>
                <a:schemeClr val="dk1"/>
              </a:buClr>
              <a:buSzPct val="25000"/>
              <a:buFont typeface="Arial"/>
              <a:buNone/>
            </a:pPr>
            <a:r>
              <a:rPr lang="en-US" sz="1800" b="0" i="0" u="none" strike="noStrike" cap="none">
                <a:solidFill>
                  <a:schemeClr val="dk1"/>
                </a:solidFill>
                <a:latin typeface="Calibri"/>
                <a:ea typeface="Calibri"/>
                <a:cs typeface="Calibri"/>
                <a:sym typeface="Calibri"/>
              </a:rPr>
              <a:t>-- Sent links to learn more about Shaklee and home business benefits</a:t>
            </a:r>
          </a:p>
          <a:p>
            <a:pPr marL="342900" marR="0" lvl="0" indent="-342900" algn="l" rtl="0">
              <a:lnSpc>
                <a:spcPct val="90000"/>
              </a:lnSpc>
              <a:spcBef>
                <a:spcPts val="444"/>
              </a:spcBef>
              <a:buClr>
                <a:schemeClr val="dk1"/>
              </a:buClr>
              <a:buSzPct val="25000"/>
              <a:buFont typeface="Arial"/>
              <a:buNone/>
            </a:pPr>
            <a:r>
              <a:rPr lang="en-US" sz="1800" b="0" i="0" u="none" strike="noStrike" cap="none">
                <a:solidFill>
                  <a:schemeClr val="dk1"/>
                </a:solidFill>
                <a:latin typeface="Calibri"/>
                <a:ea typeface="Calibri"/>
                <a:cs typeface="Calibri"/>
                <a:sym typeface="Calibri"/>
              </a:rPr>
              <a:t>-- Followed with a </a:t>
            </a:r>
            <a:r>
              <a:rPr lang="en-US" sz="1800" b="1" i="0" u="none" strike="noStrike" cap="none">
                <a:solidFill>
                  <a:schemeClr val="dk1"/>
                </a:solidFill>
                <a:latin typeface="Calibri"/>
                <a:ea typeface="Calibri"/>
                <a:cs typeface="Calibri"/>
                <a:sym typeface="Calibri"/>
              </a:rPr>
              <a:t>live</a:t>
            </a:r>
            <a:r>
              <a:rPr lang="en-US" sz="1800" b="0" i="0" u="none" strike="noStrike" cap="none">
                <a:solidFill>
                  <a:schemeClr val="dk1"/>
                </a:solidFill>
                <a:latin typeface="Calibri"/>
                <a:ea typeface="Calibri"/>
                <a:cs typeface="Calibri"/>
                <a:sym typeface="Calibri"/>
              </a:rPr>
              <a:t> phone call	</a:t>
            </a:r>
            <a:r>
              <a:rPr lang="en-US" sz="2035" b="0" i="0" u="none" strike="noStrike" cap="none">
                <a:solidFill>
                  <a:schemeClr val="dk1"/>
                </a:solidFill>
                <a:latin typeface="Calibri"/>
                <a:ea typeface="Calibri"/>
                <a:cs typeface="Calibri"/>
                <a:sym typeface="Calibri"/>
              </a:rPr>
              <a:t>	</a:t>
            </a:r>
            <a:r>
              <a:rPr lang="en-US" sz="2220" b="0" i="0" u="none" strike="noStrike" cap="none">
                <a:solidFill>
                  <a:schemeClr val="dk1"/>
                </a:solidFill>
                <a:latin typeface="Calibri"/>
                <a:ea typeface="Calibri"/>
                <a:cs typeface="Calibri"/>
                <a:sym typeface="Calibri"/>
              </a:rPr>
              <a:t>	</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22131" y="1085851"/>
            <a:ext cx="7479407" cy="3170099"/>
          </a:xfrm>
          <a:prstGeom prst="rect">
            <a:avLst/>
          </a:prstGeom>
          <a:noFill/>
          <a:ln>
            <a:solidFill>
              <a:schemeClr val="accent5">
                <a:lumMod val="75000"/>
              </a:schemeClr>
            </a:solidFill>
          </a:ln>
        </p:spPr>
        <p:txBody>
          <a:bodyPr wrap="square" rtlCol="0">
            <a:spAutoFit/>
          </a:bodyPr>
          <a:lstStyle/>
          <a:p>
            <a:pPr algn="ctr"/>
            <a:r>
              <a:rPr lang="en-US" sz="4000" dirty="0" smtClean="0">
                <a:solidFill>
                  <a:srgbClr val="000066"/>
                </a:solidFill>
                <a:latin typeface="Comic Sans MS" panose="030F0702030302020204" pitchFamily="66" charset="0"/>
              </a:rPr>
              <a:t>Shaklee has been turning a profit for sixty years</a:t>
            </a:r>
          </a:p>
          <a:p>
            <a:pPr algn="ctr"/>
            <a:endParaRPr lang="en-US" sz="4000" dirty="0">
              <a:solidFill>
                <a:srgbClr val="000066"/>
              </a:solidFill>
              <a:latin typeface="Comic Sans MS" panose="030F0702030302020204" pitchFamily="66" charset="0"/>
            </a:endParaRPr>
          </a:p>
          <a:p>
            <a:pPr algn="ctr"/>
            <a:r>
              <a:rPr lang="en-US" sz="4000" dirty="0" smtClean="0">
                <a:solidFill>
                  <a:srgbClr val="000066"/>
                </a:solidFill>
                <a:latin typeface="Comic Sans MS" panose="030F0702030302020204" pitchFamily="66" charset="0"/>
              </a:rPr>
              <a:t>$7 Billion in commissions has been paid out</a:t>
            </a:r>
            <a:endParaRPr lang="en-US" sz="4000" dirty="0">
              <a:solidFill>
                <a:srgbClr val="000066"/>
              </a:solidFill>
              <a:latin typeface="Comic Sans MS" panose="030F0702030302020204" pitchFamily="66" charset="0"/>
            </a:endParaRPr>
          </a:p>
        </p:txBody>
      </p:sp>
    </p:spTree>
    <p:extLst>
      <p:ext uri="{BB962C8B-B14F-4D97-AF65-F5344CB8AC3E}">
        <p14:creationId xmlns:p14="http://schemas.microsoft.com/office/powerpoint/2010/main" val="30523340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17418"/>
            <a:ext cx="8229600" cy="3393237"/>
          </a:xfrm>
          <a:prstGeom prst="rect">
            <a:avLst/>
          </a:prstGeom>
        </p:spPr>
        <p:txBody>
          <a:bodyPr lIns="68580" tIns="34290" rIns="68580" bIns="34290">
            <a:spAutoFit/>
          </a:bodyPr>
          <a:lstStyle/>
          <a:p>
            <a:pPr marL="428625" indent="-428625">
              <a:buFont typeface="Arial" panose="020B0604020202020204" pitchFamily="34" charset="0"/>
              <a:buChar char="•"/>
              <a:defRPr/>
            </a:pPr>
            <a:r>
              <a:rPr lang="en-US" sz="2400" dirty="0" smtClean="0">
                <a:latin typeface="+mn-lt"/>
              </a:rPr>
              <a:t>The </a:t>
            </a:r>
            <a:r>
              <a:rPr lang="en-US" sz="2400" dirty="0">
                <a:latin typeface="+mn-lt"/>
              </a:rPr>
              <a:t>NFL:   </a:t>
            </a:r>
            <a:r>
              <a:rPr lang="en-US" sz="2400" dirty="0" smtClean="0">
                <a:latin typeface="+mn-lt"/>
              </a:rPr>
              <a:t>		 $ 9.5 </a:t>
            </a:r>
            <a:r>
              <a:rPr lang="en-US" sz="2400" dirty="0">
                <a:latin typeface="+mn-lt"/>
              </a:rPr>
              <a:t>Billion</a:t>
            </a:r>
          </a:p>
          <a:p>
            <a:pPr marL="428625" indent="-428625">
              <a:buFont typeface="Arial" panose="020B0604020202020204" pitchFamily="34" charset="0"/>
              <a:buChar char="•"/>
              <a:defRPr/>
            </a:pPr>
            <a:r>
              <a:rPr lang="en-US" sz="2400" dirty="0">
                <a:latin typeface="+mn-lt"/>
              </a:rPr>
              <a:t>Music Industry:  </a:t>
            </a:r>
            <a:r>
              <a:rPr lang="en-US" sz="2400" dirty="0" smtClean="0">
                <a:latin typeface="+mn-lt"/>
              </a:rPr>
              <a:t>		 </a:t>
            </a:r>
            <a:r>
              <a:rPr lang="en-US" sz="2400" dirty="0">
                <a:latin typeface="+mn-lt"/>
              </a:rPr>
              <a:t>$15 Billion</a:t>
            </a:r>
          </a:p>
          <a:p>
            <a:pPr marL="428625" indent="-428625">
              <a:buFont typeface="Arial" panose="020B0604020202020204" pitchFamily="34" charset="0"/>
              <a:buChar char="•"/>
              <a:defRPr/>
            </a:pPr>
            <a:r>
              <a:rPr lang="en-US" sz="2400" dirty="0">
                <a:latin typeface="+mn-lt"/>
              </a:rPr>
              <a:t>Video Gaming:  </a:t>
            </a:r>
            <a:r>
              <a:rPr lang="en-US" sz="2400" dirty="0" smtClean="0">
                <a:latin typeface="+mn-lt"/>
              </a:rPr>
              <a:t>		 </a:t>
            </a:r>
            <a:r>
              <a:rPr lang="en-US" sz="2400" dirty="0">
                <a:latin typeface="+mn-lt"/>
              </a:rPr>
              <a:t>$76 Billion</a:t>
            </a:r>
          </a:p>
          <a:p>
            <a:pPr marL="428625" indent="-428625">
              <a:buFont typeface="Arial" panose="020B0604020202020204" pitchFamily="34" charset="0"/>
              <a:buChar char="•"/>
              <a:defRPr/>
            </a:pPr>
            <a:r>
              <a:rPr lang="en-US" sz="2400" dirty="0">
                <a:latin typeface="+mn-lt"/>
              </a:rPr>
              <a:t>Movie Industry:  </a:t>
            </a:r>
            <a:r>
              <a:rPr lang="en-US" sz="2400" dirty="0" smtClean="0">
                <a:latin typeface="+mn-lt"/>
              </a:rPr>
              <a:t>		 $</a:t>
            </a:r>
            <a:r>
              <a:rPr lang="en-US" sz="2400" dirty="0">
                <a:latin typeface="+mn-lt"/>
              </a:rPr>
              <a:t>88 Billion</a:t>
            </a:r>
          </a:p>
          <a:p>
            <a:pPr marL="428625" indent="-428625">
              <a:buFont typeface="Arial" panose="020B0604020202020204" pitchFamily="34" charset="0"/>
              <a:buChar char="•"/>
              <a:defRPr/>
            </a:pPr>
            <a:r>
              <a:rPr lang="en-US" sz="2400" dirty="0">
                <a:latin typeface="+mn-lt"/>
              </a:rPr>
              <a:t>Natural Foods Industry</a:t>
            </a:r>
            <a:r>
              <a:rPr lang="en-US" sz="2400" dirty="0" smtClean="0">
                <a:latin typeface="+mn-lt"/>
              </a:rPr>
              <a:t>:  </a:t>
            </a:r>
            <a:r>
              <a:rPr lang="en-US" sz="2400" dirty="0">
                <a:latin typeface="+mn-lt"/>
              </a:rPr>
              <a:t>$90 </a:t>
            </a:r>
            <a:r>
              <a:rPr lang="en-US" sz="2400" dirty="0" smtClean="0">
                <a:latin typeface="+mn-lt"/>
              </a:rPr>
              <a:t>Billion</a:t>
            </a:r>
          </a:p>
          <a:p>
            <a:pPr algn="ctr">
              <a:defRPr/>
            </a:pPr>
            <a:endParaRPr lang="en-US" sz="2400" dirty="0" smtClean="0">
              <a:solidFill>
                <a:srgbClr val="002060"/>
              </a:solidFill>
              <a:latin typeface="+mn-lt"/>
            </a:endParaRPr>
          </a:p>
          <a:p>
            <a:pPr algn="ctr">
              <a:defRPr/>
            </a:pPr>
            <a:r>
              <a:rPr lang="en-US" sz="3600" i="1" dirty="0" smtClean="0">
                <a:solidFill>
                  <a:srgbClr val="002060"/>
                </a:solidFill>
                <a:effectLst>
                  <a:outerShdw blurRad="38100" dist="38100" dir="2700000" algn="tl">
                    <a:srgbClr val="000000">
                      <a:alpha val="43137"/>
                    </a:srgbClr>
                  </a:outerShdw>
                </a:effectLst>
                <a:latin typeface="Comic Sans MS" panose="030F0702030302020204" pitchFamily="66" charset="0"/>
              </a:rPr>
              <a:t>	Network </a:t>
            </a:r>
            <a:r>
              <a:rPr lang="en-US" sz="3600" i="1" dirty="0">
                <a:solidFill>
                  <a:srgbClr val="002060"/>
                </a:solidFill>
                <a:effectLst>
                  <a:outerShdw blurRad="38100" dist="38100" dir="2700000" algn="tl">
                    <a:srgbClr val="000000">
                      <a:alpha val="43137"/>
                    </a:srgbClr>
                  </a:outerShdw>
                </a:effectLst>
                <a:latin typeface="Comic Sans MS" panose="030F0702030302020204" pitchFamily="66" charset="0"/>
              </a:rPr>
              <a:t>Marketing Sales - </a:t>
            </a:r>
            <a:r>
              <a:rPr lang="en-US" sz="3600" i="1" dirty="0" smtClean="0">
                <a:solidFill>
                  <a:srgbClr val="002060"/>
                </a:solidFill>
                <a:effectLst>
                  <a:outerShdw blurRad="38100" dist="38100" dir="2700000" algn="tl">
                    <a:srgbClr val="000000">
                      <a:alpha val="43137"/>
                    </a:srgbClr>
                  </a:outerShdw>
                </a:effectLst>
                <a:latin typeface="Comic Sans MS" panose="030F0702030302020204" pitchFamily="66" charset="0"/>
              </a:rPr>
              <a:t>     $</a:t>
            </a:r>
            <a:r>
              <a:rPr lang="en-US" sz="3600" i="1" dirty="0">
                <a:solidFill>
                  <a:srgbClr val="002060"/>
                </a:solidFill>
                <a:effectLst>
                  <a:outerShdw blurRad="38100" dist="38100" dir="2700000" algn="tl">
                    <a:srgbClr val="000000">
                      <a:alpha val="43137"/>
                    </a:srgbClr>
                  </a:outerShdw>
                </a:effectLst>
                <a:latin typeface="Comic Sans MS" panose="030F0702030302020204" pitchFamily="66" charset="0"/>
              </a:rPr>
              <a:t>178 </a:t>
            </a:r>
            <a:r>
              <a:rPr lang="en-US" sz="3600" i="1" dirty="0" smtClean="0">
                <a:solidFill>
                  <a:srgbClr val="002060"/>
                </a:solidFill>
                <a:effectLst>
                  <a:outerShdw blurRad="38100" dist="38100" dir="2700000" algn="tl">
                    <a:srgbClr val="000000">
                      <a:alpha val="43137"/>
                    </a:srgbClr>
                  </a:outerShdw>
                </a:effectLst>
                <a:latin typeface="Comic Sans MS" panose="030F0702030302020204" pitchFamily="66" charset="0"/>
              </a:rPr>
              <a:t>Billion</a:t>
            </a:r>
            <a:endParaRPr lang="en-US" sz="3600" i="1" dirty="0">
              <a:solidFill>
                <a:srgbClr val="002060"/>
              </a:solidFill>
              <a:effectLst>
                <a:outerShdw blurRad="38100" dist="38100" dir="2700000" algn="tl">
                  <a:srgbClr val="000000">
                    <a:alpha val="43137"/>
                  </a:srgbClr>
                </a:outerShdw>
              </a:effectLst>
              <a:latin typeface="Comic Sans MS" panose="030F0702030302020204" pitchFamily="66" charset="0"/>
            </a:endParaRPr>
          </a:p>
        </p:txBody>
      </p:sp>
      <p:sp>
        <p:nvSpPr>
          <p:cNvPr id="6" name="Rectangle 5"/>
          <p:cNvSpPr/>
          <p:nvPr/>
        </p:nvSpPr>
        <p:spPr>
          <a:xfrm>
            <a:off x="727037" y="482457"/>
            <a:ext cx="7688724" cy="584776"/>
          </a:xfrm>
          <a:prstGeom prst="rect">
            <a:avLst/>
          </a:prstGeom>
          <a:ln>
            <a:solidFill>
              <a:schemeClr val="accent5">
                <a:lumMod val="75000"/>
              </a:schemeClr>
            </a:solidFill>
          </a:ln>
        </p:spPr>
        <p:txBody>
          <a:bodyPr wrap="none">
            <a:spAutoFit/>
          </a:bodyPr>
          <a:lstStyle/>
          <a:p>
            <a:pPr>
              <a:defRPr/>
            </a:pPr>
            <a:r>
              <a:rPr lang="en-US" sz="3200" b="1" dirty="0">
                <a:solidFill>
                  <a:srgbClr val="002060"/>
                </a:solidFill>
                <a:latin typeface="Comic Sans MS" panose="030F0702030302020204" pitchFamily="66" charset="0"/>
              </a:rPr>
              <a:t>Total Industry Global Sales for 2013</a:t>
            </a:r>
          </a:p>
        </p:txBody>
      </p:sp>
    </p:spTree>
    <p:extLst>
      <p:ext uri="{BB962C8B-B14F-4D97-AF65-F5344CB8AC3E}">
        <p14:creationId xmlns:p14="http://schemas.microsoft.com/office/powerpoint/2010/main" val="3965013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54000" y="1"/>
            <a:ext cx="8439150" cy="4521200"/>
          </a:xfrm>
          <a:prstGeom prst="rect">
            <a:avLst/>
          </a:prstGeom>
        </p:spPr>
        <p:txBody>
          <a:bodyPr lIns="68580" tIns="34290" rIns="68580" bIns="3429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74320" indent="-274320">
              <a:buClr>
                <a:schemeClr val="accent3"/>
              </a:buClr>
              <a:buFont typeface="Wingdings 2"/>
              <a:buChar char=""/>
              <a:defRPr/>
            </a:pPr>
            <a:endParaRPr lang="en-US" sz="1200" dirty="0" smtClean="0">
              <a:solidFill>
                <a:srgbClr val="002060"/>
              </a:solidFill>
            </a:endParaRPr>
          </a:p>
          <a:p>
            <a:pPr marL="0" indent="0">
              <a:buFont typeface="Arial" panose="020B0604020202020204" pitchFamily="34" charset="0"/>
              <a:buNone/>
              <a:defRPr/>
            </a:pPr>
            <a:r>
              <a:rPr lang="en-US" altLang="en-US" sz="2400" dirty="0" smtClean="0">
                <a:solidFill>
                  <a:srgbClr val="002060"/>
                </a:solidFill>
                <a:latin typeface="Comic Sans MS" panose="030F0702030302020204" pitchFamily="66" charset="0"/>
              </a:rPr>
              <a:t>Forbes Magazine</a:t>
            </a:r>
          </a:p>
          <a:p>
            <a:pPr marL="0" indent="0">
              <a:buFont typeface="Arial" panose="020B0604020202020204" pitchFamily="34" charset="0"/>
              <a:buNone/>
              <a:defRPr/>
            </a:pPr>
            <a:r>
              <a:rPr lang="en-US" altLang="en-US" sz="2400" dirty="0" smtClean="0">
                <a:solidFill>
                  <a:srgbClr val="002060"/>
                </a:solidFill>
                <a:latin typeface="Comic Sans MS" panose="030F0702030302020204" pitchFamily="66" charset="0"/>
              </a:rPr>
              <a:t>Believes MLM Is One Of The Most Significant Solutions For Retirement  September 1, 2014</a:t>
            </a:r>
          </a:p>
          <a:p>
            <a:pPr marL="0" indent="0">
              <a:buClr>
                <a:schemeClr val="accent3"/>
              </a:buClr>
              <a:buFont typeface="Wingdings 2"/>
              <a:buNone/>
              <a:defRPr/>
            </a:pPr>
            <a:endParaRPr lang="en-US" sz="5400" b="1" dirty="0" smtClean="0">
              <a:solidFill>
                <a:srgbClr val="002060"/>
              </a:solidFill>
            </a:endParaRPr>
          </a:p>
          <a:p>
            <a:pPr marL="274320" indent="-274320">
              <a:buClr>
                <a:schemeClr val="accent3"/>
              </a:buClr>
              <a:buFont typeface="Wingdings 2"/>
              <a:buChar char=""/>
              <a:defRPr/>
            </a:pPr>
            <a:endParaRPr lang="en-US" sz="1200" b="1" dirty="0" smtClean="0">
              <a:solidFill>
                <a:srgbClr val="002060"/>
              </a:solidFill>
            </a:endParaRPr>
          </a:p>
          <a:p>
            <a:pPr marL="274320" indent="-274320">
              <a:buClr>
                <a:schemeClr val="accent3"/>
              </a:buClr>
              <a:buFont typeface="Wingdings 2"/>
              <a:buChar char=""/>
              <a:defRPr/>
            </a:pPr>
            <a:endParaRPr lang="en-US" sz="1200" b="1"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smtClean="0">
              <a:solidFill>
                <a:srgbClr val="002060"/>
              </a:solidFill>
            </a:endParaRPr>
          </a:p>
          <a:p>
            <a:pPr marL="274320" indent="-274320">
              <a:buClr>
                <a:schemeClr val="accent3"/>
              </a:buClr>
              <a:buFont typeface="Wingdings 2"/>
              <a:buChar char=""/>
              <a:defRPr/>
            </a:pPr>
            <a:endParaRPr lang="en-US" sz="1200" dirty="0">
              <a:solidFill>
                <a:srgbClr val="002060"/>
              </a:solidFill>
            </a:endParaRPr>
          </a:p>
        </p:txBody>
      </p:sp>
      <p:pic>
        <p:nvPicPr>
          <p:cNvPr id="5" name="Picture 4" descr="http://media-cache-ec0.pinimg.com/736x/32/ca/f2/32caf20a2c1be949ddbe130af82f9d1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3538" y="1406168"/>
            <a:ext cx="3339612" cy="1845010"/>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grpSp>
        <p:nvGrpSpPr>
          <p:cNvPr id="6" name="Group 5"/>
          <p:cNvGrpSpPr/>
          <p:nvPr/>
        </p:nvGrpSpPr>
        <p:grpSpPr>
          <a:xfrm>
            <a:off x="172472" y="1895231"/>
            <a:ext cx="7525682" cy="3430285"/>
            <a:chOff x="838201" y="3034384"/>
            <a:chExt cx="6733337" cy="4573711"/>
          </a:xfrm>
        </p:grpSpPr>
        <p:pic>
          <p:nvPicPr>
            <p:cNvPr id="7" name="Picture 4" descr="http://www.mlmmillionaireclub.com/wp-content/uploads/2015/08/robertkyosak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1" y="3034384"/>
              <a:ext cx="1629686" cy="1988390"/>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
          <p:nvSpPr>
            <p:cNvPr id="8" name="Rectangle 7"/>
            <p:cNvSpPr/>
            <p:nvPr/>
          </p:nvSpPr>
          <p:spPr>
            <a:xfrm>
              <a:off x="2304213" y="5022773"/>
              <a:ext cx="5267325" cy="2585322"/>
            </a:xfrm>
            <a:prstGeom prst="rect">
              <a:avLst/>
            </a:prstGeom>
          </p:spPr>
          <p:txBody>
            <a:bodyPr wrap="square">
              <a:spAutoFit/>
            </a:bodyPr>
            <a:lstStyle/>
            <a:p>
              <a:r>
                <a:rPr lang="en-US" sz="2000" dirty="0"/>
                <a:t>“Network Marketing gives people the opportunity with very low risk and very low financial commitment to build their own income-generating asset and acquire </a:t>
              </a:r>
              <a:r>
                <a:rPr lang="en-US" sz="2000" dirty="0" smtClean="0"/>
                <a:t>great wealth</a:t>
              </a:r>
              <a:r>
                <a:rPr lang="en-US" sz="2000" dirty="0"/>
                <a:t>.” </a:t>
              </a:r>
              <a:r>
                <a:rPr lang="en-US" sz="2000" dirty="0" smtClean="0"/>
                <a:t>                                          			            </a:t>
              </a:r>
              <a:r>
                <a:rPr lang="en-US" sz="2000" b="1" dirty="0" smtClean="0"/>
                <a:t>Robert </a:t>
              </a:r>
              <a:r>
                <a:rPr lang="en-US" sz="2000" b="1" dirty="0" err="1"/>
                <a:t>Kiyosaki</a:t>
              </a:r>
              <a:endParaRPr lang="en-US" sz="2000" dirty="0"/>
            </a:p>
          </p:txBody>
        </p:sp>
      </p:grpSp>
    </p:spTree>
    <p:extLst>
      <p:ext uri="{BB962C8B-B14F-4D97-AF65-F5344CB8AC3E}">
        <p14:creationId xmlns:p14="http://schemas.microsoft.com/office/powerpoint/2010/main" val="761294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idx="1"/>
          </p:nvPr>
        </p:nvSpPr>
        <p:spPr>
          <a:xfrm>
            <a:off x="2559537" y="1851753"/>
            <a:ext cx="4435231" cy="1617289"/>
          </a:xfrm>
          <a:ln>
            <a:solidFill>
              <a:schemeClr val="accent5">
                <a:lumMod val="75000"/>
              </a:schemeClr>
            </a:solidFill>
          </a:ln>
        </p:spPr>
        <p:txBody>
          <a:bodyPr/>
          <a:lstStyle/>
          <a:p>
            <a:pPr marL="127000" indent="0">
              <a:buNone/>
            </a:pPr>
            <a:r>
              <a:rPr lang="en-US" sz="3600" dirty="0" smtClean="0">
                <a:solidFill>
                  <a:schemeClr val="tx1"/>
                </a:solidFill>
              </a:rPr>
              <a:t>Chairman’s Retreat</a:t>
            </a:r>
          </a:p>
          <a:p>
            <a:pPr marL="127000" indent="0">
              <a:buNone/>
            </a:pPr>
            <a:r>
              <a:rPr lang="en-US" sz="3600" dirty="0" smtClean="0">
                <a:solidFill>
                  <a:schemeClr val="tx1"/>
                </a:solidFill>
              </a:rPr>
              <a:t>Palm Springs, Ca.</a:t>
            </a:r>
            <a:endParaRPr lang="en-US" sz="3600" dirty="0">
              <a:solidFill>
                <a:schemeClr val="tx1"/>
              </a:solidFill>
            </a:endParaRPr>
          </a:p>
        </p:txBody>
      </p:sp>
      <p:sp>
        <p:nvSpPr>
          <p:cNvPr id="5" name="Title 4"/>
          <p:cNvSpPr>
            <a:spLocks noGrp="1"/>
          </p:cNvSpPr>
          <p:nvPr>
            <p:ph type="title"/>
          </p:nvPr>
        </p:nvSpPr>
        <p:spPr>
          <a:xfrm>
            <a:off x="1524000" y="445576"/>
            <a:ext cx="6408615" cy="1391040"/>
          </a:xfrm>
          <a:ln>
            <a:solidFill>
              <a:schemeClr val="accent5">
                <a:lumMod val="75000"/>
              </a:schemeClr>
            </a:solidFill>
          </a:ln>
        </p:spPr>
        <p:txBody>
          <a:bodyPr/>
          <a:lstStyle/>
          <a:p>
            <a:r>
              <a:rPr lang="en-US" dirty="0" smtClean="0"/>
              <a:t>NO CLASS NEXT WEEK</a:t>
            </a:r>
            <a:endParaRPr lang="en-US" dirty="0"/>
          </a:p>
        </p:txBody>
      </p:sp>
      <p:sp>
        <p:nvSpPr>
          <p:cNvPr id="7" name="TextBox 6"/>
          <p:cNvSpPr txBox="1"/>
          <p:nvPr/>
        </p:nvSpPr>
        <p:spPr>
          <a:xfrm>
            <a:off x="1719384" y="3488259"/>
            <a:ext cx="6037385" cy="1200329"/>
          </a:xfrm>
          <a:prstGeom prst="rect">
            <a:avLst/>
          </a:prstGeom>
          <a:noFill/>
          <a:ln>
            <a:solidFill>
              <a:schemeClr val="accent5">
                <a:lumMod val="75000"/>
              </a:schemeClr>
            </a:solidFill>
          </a:ln>
        </p:spPr>
        <p:txBody>
          <a:bodyPr wrap="square" rtlCol="0">
            <a:spAutoFit/>
          </a:bodyPr>
          <a:lstStyle/>
          <a:p>
            <a:r>
              <a:rPr lang="en-US" sz="3600" dirty="0" smtClean="0"/>
              <a:t>  Next Session March 10 – Servicing Our Customers</a:t>
            </a:r>
            <a:endParaRPr lang="en-US" sz="3600" dirty="0"/>
          </a:p>
        </p:txBody>
      </p:sp>
    </p:spTree>
    <p:extLst>
      <p:ext uri="{BB962C8B-B14F-4D97-AF65-F5344CB8AC3E}">
        <p14:creationId xmlns:p14="http://schemas.microsoft.com/office/powerpoint/2010/main" val="2790672939"/>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3004</TotalTime>
  <Words>3771</Words>
  <Application>Microsoft Office PowerPoint</Application>
  <PresentationFormat>On-screen Show (16:9)</PresentationFormat>
  <Paragraphs>374</Paragraphs>
  <Slides>55</Slides>
  <Notes>48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55</vt:i4>
      </vt:variant>
    </vt:vector>
  </HeadingPairs>
  <TitlesOfParts>
    <vt:vector size="62" baseType="lpstr">
      <vt:lpstr>Arial</vt:lpstr>
      <vt:lpstr>Libre Baskerville</vt:lpstr>
      <vt:lpstr>Calibri</vt:lpstr>
      <vt:lpstr>Arial Narrow</vt:lpstr>
      <vt:lpstr>Comic Sans MS</vt:lpstr>
      <vt:lpstr>Wingdings 2</vt:lpstr>
      <vt:lpstr>Office Theme</vt:lpstr>
      <vt:lpstr>Monday Wellness Webinars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 CLASS NEXT WEEK</vt:lpstr>
      <vt:lpstr>8 Weeks To Director    Shaklee Business Training 2016</vt:lpstr>
      <vt:lpstr>Our Training Team </vt:lpstr>
      <vt:lpstr>Objectives for Week 5 ..Identifying Business Partners </vt:lpstr>
      <vt:lpstr>Identifying Business Partners </vt:lpstr>
      <vt:lpstr>Assembling Our Team is a Process and Once Again .. It is all about Connection</vt:lpstr>
      <vt:lpstr>Ashley’s Journey in Assembling a Team – Direct Approach</vt:lpstr>
      <vt:lpstr>8 Coffee Dates  and   2 Phone Appointments</vt:lpstr>
      <vt:lpstr>PowerPoint Presentation</vt:lpstr>
      <vt:lpstr>One Year Later – 2 1/2 years after starting to Build a Business</vt:lpstr>
      <vt:lpstr> The Process of Developing Business Partners</vt:lpstr>
      <vt:lpstr>When Prospective Business Partner Is “ Interested or Curious” </vt:lpstr>
      <vt:lpstr>Before We Start Approaching Potential Business Partners .. Let’s  Examine Our Mind Set and Level of Our Belief As To What Shaklee Business Can Mean for Others</vt:lpstr>
      <vt:lpstr>“ So many different benefits Shaklee offers..  Somebody always wants something.” quote from Katie Odom</vt:lpstr>
      <vt:lpstr>You Won’t be Convincing Until You are Convinced </vt:lpstr>
      <vt:lpstr>Choosing Our First Leaders </vt:lpstr>
      <vt:lpstr>Skill Sets Beneficial in a Business Partner</vt:lpstr>
      <vt:lpstr>Let’s Look at Another Example of  the Business Building Process from Katie Odom</vt:lpstr>
      <vt:lpstr>“Live Your Shaklee Business Out Loud”</vt:lpstr>
      <vt:lpstr>PowerPoint Presentation</vt:lpstr>
      <vt:lpstr>PowerPoint Presentation</vt:lpstr>
      <vt:lpstr>Posting on Business Benefits and Financial Needs</vt:lpstr>
      <vt:lpstr>PowerPoint Presentation</vt:lpstr>
      <vt:lpstr>PowerPoint Presentation</vt:lpstr>
      <vt:lpstr>Join us to learn more about....</vt:lpstr>
      <vt:lpstr>PowerPoint Presentation</vt:lpstr>
      <vt:lpstr>PowerPoint Presentation</vt:lpstr>
      <vt:lpstr>Report from Posting on Business Benefits</vt:lpstr>
      <vt:lpstr>When I asked my team WHY they approached me about the business &amp; WHAT their goal was, this was a response:</vt:lpstr>
      <vt:lpstr> Finding Business Partners Among Our Customers</vt:lpstr>
      <vt:lpstr>Build Relationships with Members</vt:lpstr>
      <vt:lpstr>Tuck Shaklee Business Into Conversations   </vt:lpstr>
      <vt:lpstr>Using 3-Way Calls To Introduce Possible Business Partners to Your Upline</vt:lpstr>
      <vt:lpstr>Action Steps Session 5</vt:lpstr>
      <vt:lpstr>Next Session #6 – Serving Our Customers Raving Fans</vt:lpstr>
      <vt:lpstr>Addendum –  Word Tracks, Dialogues,  </vt:lpstr>
      <vt:lpstr> Examples of Phrases that Reflect Your Confidence and Belief in the Importance of the Work You Do  And How Much You Love Your Association with Shaklee.</vt:lpstr>
      <vt:lpstr>Phrases to Make Your Guest  Comfortable </vt:lpstr>
      <vt:lpstr>Business example</vt:lpstr>
      <vt:lpstr>Ask Permission to Send Information, Invitations, etc  Occasionally When We First Sponsor a New Member </vt:lpstr>
      <vt:lpstr>Examples of Authentic Honest Reach Out Conversation</vt:lpstr>
      <vt:lpstr>PowerPoint Presentation</vt:lpstr>
      <vt:lpstr>Conversations About Home Businesses</vt:lpstr>
      <vt:lpstr>Invitation to Conference Call on Home Businesses</vt:lpstr>
      <vt:lpstr>Outline for Business Stories Conference Call</vt:lpstr>
      <vt:lpstr> “ Always let people know there is a business opportunity “      </vt:lpstr>
      <vt:lpstr>“ I saw your FaceBook post…     Looks like your business is going well.”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Monday Wellness Webinars</dc:title>
  <dc:creator>LISA ANDERSON</dc:creator>
  <cp:lastModifiedBy>LISA ANDERSON</cp:lastModifiedBy>
  <cp:revision>49</cp:revision>
  <dcterms:modified xsi:type="dcterms:W3CDTF">2016-02-25T17:03:17Z</dcterms:modified>
</cp:coreProperties>
</file>