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40"/>
  </p:notesMasterIdLst>
  <p:handoutMasterIdLst>
    <p:handoutMasterId r:id="rId41"/>
  </p:handoutMasterIdLst>
  <p:sldIdLst>
    <p:sldId id="256" r:id="rId2"/>
    <p:sldId id="257" r:id="rId3"/>
    <p:sldId id="304" r:id="rId4"/>
    <p:sldId id="258" r:id="rId5"/>
    <p:sldId id="259" r:id="rId6"/>
    <p:sldId id="260" r:id="rId7"/>
    <p:sldId id="261" r:id="rId8"/>
    <p:sldId id="262" r:id="rId9"/>
    <p:sldId id="263" r:id="rId10"/>
    <p:sldId id="265" r:id="rId11"/>
    <p:sldId id="264" r:id="rId12"/>
    <p:sldId id="267" r:id="rId13"/>
    <p:sldId id="282" r:id="rId14"/>
    <p:sldId id="303" r:id="rId15"/>
    <p:sldId id="279" r:id="rId16"/>
    <p:sldId id="280" r:id="rId17"/>
    <p:sldId id="270" r:id="rId18"/>
    <p:sldId id="272" r:id="rId19"/>
    <p:sldId id="268" r:id="rId20"/>
    <p:sldId id="273" r:id="rId21"/>
    <p:sldId id="274" r:id="rId22"/>
    <p:sldId id="275" r:id="rId23"/>
    <p:sldId id="277" r:id="rId24"/>
    <p:sldId id="266" r:id="rId25"/>
    <p:sldId id="283" r:id="rId26"/>
    <p:sldId id="284" r:id="rId27"/>
    <p:sldId id="287" r:id="rId28"/>
    <p:sldId id="288" r:id="rId29"/>
    <p:sldId id="308" r:id="rId30"/>
    <p:sldId id="312" r:id="rId31"/>
    <p:sldId id="290" r:id="rId32"/>
    <p:sldId id="315" r:id="rId33"/>
    <p:sldId id="293" r:id="rId34"/>
    <p:sldId id="314" r:id="rId35"/>
    <p:sldId id="295" r:id="rId36"/>
    <p:sldId id="298" r:id="rId37"/>
    <p:sldId id="291" r:id="rId38"/>
    <p:sldId id="299" r:id="rId39"/>
  </p:sldIdLst>
  <p:sldSz cx="9144000" cy="5143500" type="screen16x9"/>
  <p:notesSz cx="9144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1" d="100"/>
          <a:sy n="91" d="100"/>
        </p:scale>
        <p:origin x="786" y="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ABC03BE3-7C85-9249-97EB-CA3C5D784507}" type="datetimeFigureOut">
              <a:rPr lang="en-US" smtClean="0"/>
              <a:t>2/17/2016</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6C4665A1-E1D7-674B-BBD2-B92893A85AE3}" type="slidenum">
              <a:rPr lang="en-US" smtClean="0"/>
              <a:t>‹#›</a:t>
            </a:fld>
            <a:endParaRPr lang="en-US"/>
          </a:p>
        </p:txBody>
      </p:sp>
    </p:spTree>
    <p:extLst>
      <p:ext uri="{BB962C8B-B14F-4D97-AF65-F5344CB8AC3E}">
        <p14:creationId xmlns:p14="http://schemas.microsoft.com/office/powerpoint/2010/main" val="29595902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1" y="0"/>
            <a:ext cx="3962399" cy="3429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5179483" y="0"/>
            <a:ext cx="3962399" cy="3429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1" y="6513910"/>
            <a:ext cx="3962399" cy="3429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5179483" y="6513910"/>
            <a:ext cx="3962399" cy="3429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6096573"/>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97" name="Shape 97"/>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166" name="Shape 166"/>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89" name="Shape 189"/>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4" name="Shape 304"/>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05" name="Shape 305"/>
          <p:cNvSpPr txBox="1">
            <a:spLocks noGrp="1"/>
          </p:cNvSpPr>
          <p:nvPr>
            <p:ph type="sldNum" idx="12"/>
          </p:nvPr>
        </p:nvSpPr>
        <p:spPr>
          <a:xfrm>
            <a:off x="5179483" y="6513910"/>
            <a:ext cx="3962399" cy="3429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13</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84" name="Shape 284"/>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91" name="Shape 291"/>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13" name="Shape 213"/>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8" name="Shape 228"/>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229" name="Shape 229"/>
          <p:cNvSpPr txBox="1">
            <a:spLocks noGrp="1"/>
          </p:cNvSpPr>
          <p:nvPr>
            <p:ph type="sldNum" idx="12"/>
          </p:nvPr>
        </p:nvSpPr>
        <p:spPr>
          <a:xfrm>
            <a:off x="5179483" y="6513910"/>
            <a:ext cx="3962399" cy="342900"/>
          </a:xfrm>
          <a:prstGeom prst="rect">
            <a:avLst/>
          </a:prstGeom>
        </p:spPr>
        <p:txBody>
          <a:bodyPr lIns="91425" tIns="45700" rIns="91425" bIns="45700" anchor="b" anchorCtr="0">
            <a:noAutofit/>
          </a:bodyPr>
          <a:lstStyle/>
          <a:p>
            <a:pPr lvl="0">
              <a:spcBef>
                <a:spcPts val="0"/>
              </a:spcBef>
              <a:buClr>
                <a:schemeClr val="dk1"/>
              </a:buClr>
              <a:buSzPct val="25000"/>
              <a:buFont typeface="Calibri"/>
              <a:buNone/>
            </a:pPr>
            <a:fld id="{00000000-1234-1234-1234-123412341234}" type="slidenum">
              <a:rPr lang="en-US"/>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196" name="Shape 196"/>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35" name="Shape 235"/>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42" name="Shape 242"/>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103" name="Shape 103"/>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49" name="Shape 249"/>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65" name="Shape 265"/>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0" name="Shape 180"/>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81" name="Shape 181"/>
          <p:cNvSpPr txBox="1">
            <a:spLocks noGrp="1"/>
          </p:cNvSpPr>
          <p:nvPr>
            <p:ph type="sldNum" idx="12"/>
          </p:nvPr>
        </p:nvSpPr>
        <p:spPr>
          <a:xfrm>
            <a:off x="5179483" y="6513910"/>
            <a:ext cx="3962399" cy="3429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24</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12" name="Shape 312"/>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19" name="Shape 319"/>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Shape 339"/>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40" name="Shape 340"/>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47" name="Shape 347"/>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324" name="Shape 324"/>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352" name="Shape 352"/>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Shape 361"/>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62" name="Shape 362"/>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109" name="Shape 109"/>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Shape 382"/>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83" name="Shape 383"/>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Shape 202"/>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203" name="Shape 203"/>
          <p:cNvSpPr txBox="1">
            <a:spLocks noGrp="1"/>
          </p:cNvSpPr>
          <p:nvPr>
            <p:ph type="sldNum" idx="12"/>
          </p:nvPr>
        </p:nvSpPr>
        <p:spPr>
          <a:xfrm>
            <a:off x="5179483" y="6513910"/>
            <a:ext cx="3962399" cy="342900"/>
          </a:xfrm>
          <a:prstGeom prst="rect">
            <a:avLst/>
          </a:prstGeom>
        </p:spPr>
        <p:txBody>
          <a:bodyPr lIns="91425" tIns="45700" rIns="91425" bIns="45700" anchor="b" anchorCtr="0">
            <a:noAutofit/>
          </a:bodyPr>
          <a:lstStyle/>
          <a:p>
            <a:pPr lvl="0">
              <a:spcBef>
                <a:spcPts val="0"/>
              </a:spcBef>
              <a:buClr>
                <a:schemeClr val="dk1"/>
              </a:buClr>
              <a:buSzPct val="25000"/>
              <a:buFont typeface="Calibri"/>
              <a:buNone/>
            </a:pPr>
            <a:fld id="{00000000-1234-1234-1234-123412341234}" type="slidenum">
              <a:rPr lang="en-US"/>
              <a:t>34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97" name="Shape 397"/>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20" name="Shape 420"/>
          <p:cNvSpPr txBox="1">
            <a:spLocks noGrp="1"/>
          </p:cNvSpPr>
          <p:nvPr>
            <p:ph type="body" idx="1"/>
          </p:nvPr>
        </p:nvSpPr>
        <p:spPr>
          <a:xfrm>
            <a:off x="914401" y="3257550"/>
            <a:ext cx="7315199" cy="30861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21" name="Shape 421"/>
          <p:cNvSpPr txBox="1">
            <a:spLocks noGrp="1"/>
          </p:cNvSpPr>
          <p:nvPr>
            <p:ph type="sldNum" idx="12"/>
          </p:nvPr>
        </p:nvSpPr>
        <p:spPr>
          <a:xfrm>
            <a:off x="5179483" y="6513910"/>
            <a:ext cx="3962399" cy="3429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69" name="Shape 369"/>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27" name="Shape 427"/>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15" name="Shape 115"/>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txBox="1">
            <a:spLocks noGrp="1"/>
          </p:cNvSpPr>
          <p:nvPr>
            <p:ph type="body" idx="1"/>
          </p:nvPr>
        </p:nvSpPr>
        <p:spPr>
          <a:xfrm>
            <a:off x="914401" y="3257550"/>
            <a:ext cx="7315199" cy="3086100"/>
          </a:xfrm>
          <a:prstGeom prst="rect">
            <a:avLst/>
          </a:prstGeom>
        </p:spPr>
        <p:txBody>
          <a:bodyPr lIns="91425" tIns="91425" rIns="91425" bIns="91425" anchor="t" anchorCtr="0">
            <a:noAutofit/>
          </a:bodyPr>
          <a:lstStyle/>
          <a:p>
            <a:pPr lvl="0">
              <a:spcBef>
                <a:spcPts val="0"/>
              </a:spcBef>
              <a:buNone/>
            </a:pPr>
            <a:endParaRPr/>
          </a:p>
        </p:txBody>
      </p:sp>
      <p:sp>
        <p:nvSpPr>
          <p:cNvPr id="140" name="Shape 140"/>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48" name="Shape 148"/>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8" name="Shape 158"/>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59" name="Shape 159"/>
          <p:cNvSpPr txBox="1">
            <a:spLocks noGrp="1"/>
          </p:cNvSpPr>
          <p:nvPr>
            <p:ph type="sldNum" idx="12"/>
          </p:nvPr>
        </p:nvSpPr>
        <p:spPr>
          <a:xfrm>
            <a:off x="5179483" y="6513910"/>
            <a:ext cx="3962399" cy="3429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9</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914401" y="3257550"/>
            <a:ext cx="7315199" cy="30861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72" name="Shape 172"/>
          <p:cNvSpPr>
            <a:spLocks noGrp="1" noRot="1" noChangeAspect="1"/>
          </p:cNvSpPr>
          <p:nvPr>
            <p:ph type="sldImg" idx="2"/>
          </p:nvPr>
        </p:nvSpPr>
        <p:spPr>
          <a:xfrm>
            <a:off x="2286000" y="514350"/>
            <a:ext cx="4572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7"/>
            <a:ext cx="8229600" cy="2734072"/>
          </a:xfrm>
          <a:prstGeom prst="rect">
            <a:avLst/>
          </a:prstGeom>
          <a:noFill/>
          <a:ln>
            <a:noFill/>
          </a:ln>
        </p:spPr>
        <p:txBody>
          <a:bodyPr lIns="91425" tIns="91425" rIns="91425" bIns="91425" anchor="t" anchorCtr="0"/>
          <a:lstStyle>
            <a:lvl1pPr marL="342900" marR="0" lvl="0" indent="-88900" algn="l" rtl="0">
              <a:lnSpc>
                <a:spcPct val="100000"/>
              </a:lnSpc>
              <a:spcBef>
                <a:spcPts val="400"/>
              </a:spcBef>
              <a:spcAft>
                <a:spcPts val="0"/>
              </a:spcAft>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57150" algn="l" rtl="0">
              <a:lnSpc>
                <a:spcPct val="100000"/>
              </a:lnSpc>
              <a:spcBef>
                <a:spcPts val="360"/>
              </a:spcBef>
              <a:spcAft>
                <a:spcPts val="0"/>
              </a:spcAft>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25400" algn="l" rtl="0">
              <a:lnSpc>
                <a:spcPct val="100000"/>
              </a:lnSpc>
              <a:spcBef>
                <a:spcPts val="320"/>
              </a:spcBef>
              <a:spcAft>
                <a:spcPts val="0"/>
              </a:spcAft>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50800" algn="l" rtl="0">
              <a:lnSpc>
                <a:spcPct val="100000"/>
              </a:lnSpc>
              <a:spcBef>
                <a:spcPts val="280"/>
              </a:spcBef>
              <a:spcAft>
                <a:spcPts val="0"/>
              </a:spcAft>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50800" algn="l" rtl="0">
              <a:lnSpc>
                <a:spcPct val="100000"/>
              </a:lnSpc>
              <a:spcBef>
                <a:spcPts val="280"/>
              </a:spcBef>
              <a:spcAft>
                <a:spcPts val="0"/>
              </a:spcAft>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66" name="Shape 66"/>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457200" y="204785"/>
            <a:ext cx="3008313" cy="871538"/>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1" name="Shape 71"/>
          <p:cNvSpPr txBox="1">
            <a:spLocks noGrp="1"/>
          </p:cNvSpPr>
          <p:nvPr>
            <p:ph type="body" idx="1"/>
          </p:nvPr>
        </p:nvSpPr>
        <p:spPr>
          <a:xfrm>
            <a:off x="3575050" y="204788"/>
            <a:ext cx="5111750" cy="4389834"/>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body" idx="2"/>
          </p:nvPr>
        </p:nvSpPr>
        <p:spPr>
          <a:xfrm>
            <a:off x="457200" y="1076325"/>
            <a:ext cx="3008313" cy="3518296"/>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1792288" y="3600450"/>
            <a:ext cx="5486399" cy="425053"/>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8" name="Shape 78"/>
          <p:cNvSpPr>
            <a:spLocks noGrp="1"/>
          </p:cNvSpPr>
          <p:nvPr>
            <p:ph type="pic" idx="2"/>
          </p:nvPr>
        </p:nvSpPr>
        <p:spPr>
          <a:xfrm>
            <a:off x="1792288" y="459581"/>
            <a:ext cx="5486399" cy="3086098"/>
          </a:xfrm>
          <a:prstGeom prst="rect">
            <a:avLst/>
          </a:prstGeom>
          <a:noFill/>
          <a:ln>
            <a:noFill/>
          </a:ln>
        </p:spPr>
        <p:txBody>
          <a:bodyPr lIns="91425" tIns="91425" rIns="91425" bIns="91425" anchor="t" anchorCtr="0"/>
          <a:lstStyle>
            <a:lvl1pPr marL="0" marR="0" lvl="0" indent="0" algn="l" rtl="0">
              <a:lnSpc>
                <a:spcPct val="100000"/>
              </a:lnSpc>
              <a:spcBef>
                <a:spcPts val="640"/>
              </a:spcBef>
              <a:spcAft>
                <a:spcPts val="0"/>
              </a:spcAft>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560"/>
              </a:spcBef>
              <a:spcAft>
                <a:spcPts val="0"/>
              </a:spcAft>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48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body" idx="1"/>
          </p:nvPr>
        </p:nvSpPr>
        <p:spPr>
          <a:xfrm>
            <a:off x="1792288" y="4025503"/>
            <a:ext cx="5486399" cy="603647"/>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85" name="Shape 85"/>
          <p:cNvSpPr txBox="1">
            <a:spLocks noGrp="1"/>
          </p:cNvSpPr>
          <p:nvPr>
            <p:ph type="body" idx="1"/>
          </p:nvPr>
        </p:nvSpPr>
        <p:spPr>
          <a:xfrm rot="5400000">
            <a:off x="2874763" y="-1217413"/>
            <a:ext cx="3394472" cy="8229600"/>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rot="5400000">
            <a:off x="5463776" y="1371599"/>
            <a:ext cx="4388642" cy="20574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91" name="Shape 91"/>
          <p:cNvSpPr txBox="1">
            <a:spLocks noGrp="1"/>
          </p:cNvSpPr>
          <p:nvPr>
            <p:ph type="body" idx="1"/>
          </p:nvPr>
        </p:nvSpPr>
        <p:spPr>
          <a:xfrm rot="5400000">
            <a:off x="1272777" y="-609598"/>
            <a:ext cx="4388642" cy="6019798"/>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9"/>
        <p:cNvGrpSpPr/>
        <p:nvPr/>
      </p:nvGrpSpPr>
      <p:grpSpPr>
        <a:xfrm>
          <a:off x="0" y="0"/>
          <a:ext cx="0" cy="0"/>
          <a:chOff x="0" y="0"/>
          <a:chExt cx="0" cy="0"/>
        </a:xfrm>
      </p:grpSpPr>
      <p:sp>
        <p:nvSpPr>
          <p:cNvPr id="20" name="Shape 20"/>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3_Section Header">
    <p:spTree>
      <p:nvGrpSpPr>
        <p:cNvPr id="1" name="Shape 23"/>
        <p:cNvGrpSpPr/>
        <p:nvPr/>
      </p:nvGrpSpPr>
      <p:grpSpPr>
        <a:xfrm>
          <a:off x="0" y="0"/>
          <a:ext cx="0" cy="0"/>
          <a:chOff x="0" y="0"/>
          <a:chExt cx="0" cy="0"/>
        </a:xfrm>
      </p:grpSpPr>
      <p:pic>
        <p:nvPicPr>
          <p:cNvPr id="24" name="Shape 24"/>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25" name="Shape 25"/>
          <p:cNvSpPr txBox="1">
            <a:spLocks noGrp="1"/>
          </p:cNvSpPr>
          <p:nvPr>
            <p:ph type="title"/>
          </p:nvPr>
        </p:nvSpPr>
        <p:spPr>
          <a:xfrm>
            <a:off x="722312" y="1849213"/>
            <a:ext cx="4455168" cy="102155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537E2F"/>
              </a:buClr>
              <a:buFont typeface="Calibri"/>
              <a:buNone/>
              <a:defRPr sz="3200" b="1" i="0" u="none" strike="noStrike" cap="none">
                <a:solidFill>
                  <a:srgbClr val="537E2F"/>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26" name="Shape 26"/>
          <p:cNvSpPr txBox="1">
            <a:spLocks noGrp="1"/>
          </p:cNvSpPr>
          <p:nvPr>
            <p:ph type="body" idx="1"/>
          </p:nvPr>
        </p:nvSpPr>
        <p:spPr>
          <a:xfrm>
            <a:off x="722312" y="2870768"/>
            <a:ext cx="7772400" cy="112514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6F6E6F"/>
              </a:buClr>
              <a:buFont typeface="Arial"/>
              <a:buNone/>
              <a:defRPr sz="2000" b="0" i="0" u="none" strike="noStrike" cap="none">
                <a:solidFill>
                  <a:srgbClr val="6F6E6F"/>
                </a:solidFill>
                <a:latin typeface="Calibri"/>
                <a:ea typeface="Calibri"/>
                <a:cs typeface="Calibri"/>
                <a:sym typeface="Calibri"/>
              </a:defRPr>
            </a:lvl1pPr>
            <a:lvl2pPr marL="457200" marR="0" lvl="1" indent="0" algn="l" rtl="0">
              <a:lnSpc>
                <a:spcPct val="100000"/>
              </a:lnSpc>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lnSpc>
                <a:spcPct val="100000"/>
              </a:lnSpc>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7" name="Shape 27"/>
          <p:cNvSpPr>
            <a:spLocks noGrp="1"/>
          </p:cNvSpPr>
          <p:nvPr>
            <p:ph type="pic" idx="2"/>
          </p:nvPr>
        </p:nvSpPr>
        <p:spPr>
          <a:xfrm>
            <a:off x="5301092" y="1589719"/>
            <a:ext cx="2779711" cy="2781300"/>
          </a:xfrm>
          <a:prstGeom prst="ellipse">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0" name="Shape 30"/>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Shape 34"/>
        <p:cNvGrpSpPr/>
        <p:nvPr/>
      </p:nvGrpSpPr>
      <p:grpSpPr>
        <a:xfrm>
          <a:off x="0" y="0"/>
          <a:ext cx="0" cy="0"/>
          <a:chOff x="0" y="0"/>
          <a:chExt cx="0" cy="0"/>
        </a:xfrm>
      </p:grpSpPr>
      <p:sp>
        <p:nvSpPr>
          <p:cNvPr id="35" name="Shape 35"/>
          <p:cNvSpPr txBox="1">
            <a:spLocks noGrp="1"/>
          </p:cNvSpPr>
          <p:nvPr>
            <p:ph type="body" idx="1"/>
          </p:nvPr>
        </p:nvSpPr>
        <p:spPr>
          <a:xfrm>
            <a:off x="457200" y="205979"/>
            <a:ext cx="8229600" cy="438864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6"/>
        <p:cNvGrpSpPr/>
        <p:nvPr/>
      </p:nvGrpSpPr>
      <p:grpSpPr>
        <a:xfrm>
          <a:off x="0" y="0"/>
          <a:ext cx="0" cy="0"/>
          <a:chOff x="0" y="0"/>
          <a:chExt cx="0" cy="0"/>
        </a:xfrm>
      </p:grpSpPr>
      <p:sp>
        <p:nvSpPr>
          <p:cNvPr id="37" name="Shape 37"/>
          <p:cNvSpPr txBox="1">
            <a:spLocks noGrp="1"/>
          </p:cNvSpPr>
          <p:nvPr>
            <p:ph type="ctrTitle"/>
          </p:nvPr>
        </p:nvSpPr>
        <p:spPr>
          <a:xfrm>
            <a:off x="685800" y="1597819"/>
            <a:ext cx="7772400" cy="110251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8" name="Shape 38"/>
          <p:cNvSpPr txBox="1">
            <a:spLocks noGrp="1"/>
          </p:cNvSpPr>
          <p:nvPr>
            <p:ph type="subTitle" idx="1"/>
          </p:nvPr>
        </p:nvSpPr>
        <p:spPr>
          <a:xfrm>
            <a:off x="1371600" y="2914650"/>
            <a:ext cx="6400799" cy="1314448"/>
          </a:xfrm>
          <a:prstGeom prst="rect">
            <a:avLst/>
          </a:prstGeom>
          <a:noFill/>
          <a:ln>
            <a:noFill/>
          </a:ln>
        </p:spPr>
        <p:txBody>
          <a:bodyPr lIns="91425" tIns="91425" rIns="91425" bIns="91425" anchor="t" anchorCtr="0"/>
          <a:lstStyle>
            <a:lvl1pPr marL="0" marR="0" lvl="0" indent="0" algn="ctr" rtl="0">
              <a:lnSpc>
                <a:spcPct val="100000"/>
              </a:lnSpc>
              <a:spcBef>
                <a:spcPts val="640"/>
              </a:spcBef>
              <a:spcAft>
                <a:spcPts val="0"/>
              </a:spcAft>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lnSpc>
                <a:spcPct val="100000"/>
              </a:lnSpc>
              <a:spcBef>
                <a:spcPts val="560"/>
              </a:spcBef>
              <a:spcAft>
                <a:spcPts val="0"/>
              </a:spcAft>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lnSpc>
                <a:spcPct val="100000"/>
              </a:lnSpc>
              <a:spcBef>
                <a:spcPts val="480"/>
              </a:spcBef>
              <a:spcAft>
                <a:spcPts val="0"/>
              </a:spcAft>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39" name="Shape 39"/>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722312" y="3305176"/>
            <a:ext cx="7772400" cy="102155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44" name="Shape 44"/>
          <p:cNvSpPr txBox="1">
            <a:spLocks noGrp="1"/>
          </p:cNvSpPr>
          <p:nvPr>
            <p:ph type="body" idx="1"/>
          </p:nvPr>
        </p:nvSpPr>
        <p:spPr>
          <a:xfrm>
            <a:off x="722312" y="2180033"/>
            <a:ext cx="7772400" cy="112514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lnSpc>
                <a:spcPct val="100000"/>
              </a:lnSpc>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45" name="Shape 45"/>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50" name="Shape 50"/>
          <p:cNvSpPr txBox="1">
            <a:spLocks noGrp="1"/>
          </p:cNvSpPr>
          <p:nvPr>
            <p:ph type="body" idx="1"/>
          </p:nvPr>
        </p:nvSpPr>
        <p:spPr>
          <a:xfrm>
            <a:off x="457200" y="1200150"/>
            <a:ext cx="4038598" cy="3394472"/>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body" idx="2"/>
          </p:nvPr>
        </p:nvSpPr>
        <p:spPr>
          <a:xfrm>
            <a:off x="4648200" y="1200150"/>
            <a:ext cx="4038598" cy="3394472"/>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57" name="Shape 57"/>
          <p:cNvSpPr txBox="1">
            <a:spLocks noGrp="1"/>
          </p:cNvSpPr>
          <p:nvPr>
            <p:ph type="body" idx="1"/>
          </p:nvPr>
        </p:nvSpPr>
        <p:spPr>
          <a:xfrm>
            <a:off x="457200" y="1151333"/>
            <a:ext cx="4040187" cy="479820"/>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body" idx="2"/>
          </p:nvPr>
        </p:nvSpPr>
        <p:spPr>
          <a:xfrm>
            <a:off x="457200" y="1631154"/>
            <a:ext cx="4040187" cy="2963464"/>
          </a:xfrm>
          <a:prstGeom prst="rect">
            <a:avLst/>
          </a:prstGeom>
          <a:noFill/>
          <a:ln>
            <a:noFill/>
          </a:ln>
        </p:spPr>
        <p:txBody>
          <a:bodyPr lIns="91425" tIns="91425" rIns="91425" bIns="91425" anchor="t" anchorCtr="0"/>
          <a:lstStyle>
            <a:lvl1pPr marL="342900" marR="0" lvl="0" indent="-381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3175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3"/>
          </p:nvPr>
        </p:nvSpPr>
        <p:spPr>
          <a:xfrm>
            <a:off x="4645026" y="1151333"/>
            <a:ext cx="4041773" cy="479820"/>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4"/>
          </p:nvPr>
        </p:nvSpPr>
        <p:spPr>
          <a:xfrm>
            <a:off x="4645026" y="1631154"/>
            <a:ext cx="4041773" cy="2963464"/>
          </a:xfrm>
          <a:prstGeom prst="rect">
            <a:avLst/>
          </a:prstGeom>
          <a:noFill/>
          <a:ln>
            <a:noFill/>
          </a:ln>
        </p:spPr>
        <p:txBody>
          <a:bodyPr lIns="91425" tIns="91425" rIns="91425" bIns="91425" anchor="t" anchorCtr="0"/>
          <a:lstStyle>
            <a:lvl1pPr marL="342900" marR="0" lvl="0" indent="-381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3175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1" name="Shape 11"/>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jpg"/><Relationship Id="rId9"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15693" y="624874"/>
            <a:ext cx="8071108" cy="4518624"/>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6F6E6F"/>
              </a:buClr>
              <a:buSzPct val="25000"/>
              <a:buFont typeface="Arial"/>
              <a:buNone/>
            </a:pPr>
            <a:r>
              <a:rPr lang="en-US" sz="1800" b="0" i="0" u="none" strike="noStrike" cap="none">
                <a:solidFill>
                  <a:srgbClr val="6F6E6F"/>
                </a:solidFill>
                <a:latin typeface="Calibri"/>
                <a:ea typeface="Calibri"/>
                <a:cs typeface="Calibri"/>
                <a:sym typeface="Calibri"/>
              </a:rPr>
              <a:t>Feb 8 –  Essential Nutrients for a Healthy  Heart  -- Rusty Ost</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a:solidFill>
                  <a:srgbClr val="6F6E6F"/>
                </a:solidFill>
                <a:latin typeface="Calibri"/>
                <a:ea typeface="Calibri"/>
                <a:cs typeface="Calibri"/>
                <a:sym typeface="Calibri"/>
              </a:rPr>
              <a:t>Feb 15 --  Adulteration of Vitamin Supplements in the Marketplace 	Dr David Colby</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a:solidFill>
                  <a:srgbClr val="6F6E6F"/>
                </a:solidFill>
                <a:latin typeface="Calibri"/>
                <a:ea typeface="Calibri"/>
                <a:cs typeface="Calibri"/>
                <a:sym typeface="Calibri"/>
              </a:rPr>
              <a:t>Feb 22 – Stress and Adrenal Fatigue  Pam Cary</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a:solidFill>
                  <a:srgbClr val="6F6E6F"/>
                </a:solidFill>
                <a:latin typeface="Calibri"/>
                <a:ea typeface="Calibri"/>
                <a:cs typeface="Calibri"/>
                <a:sym typeface="Calibri"/>
              </a:rPr>
              <a:t>Feb 29 – A Walk Through the Product Guide</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a:solidFill>
                  <a:srgbClr val="6F6E6F"/>
                </a:solidFill>
                <a:latin typeface="Calibri"/>
                <a:ea typeface="Calibri"/>
                <a:cs typeface="Calibri"/>
                <a:sym typeface="Calibri"/>
              </a:rPr>
              <a:t>March 7 – Kristen Jakubowski Story and Review of Benefits of Shaklee  Business</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a:solidFill>
                  <a:srgbClr val="6F6E6F"/>
                </a:solidFill>
                <a:latin typeface="Calibri"/>
                <a:ea typeface="Calibri"/>
                <a:cs typeface="Calibri"/>
                <a:sym typeface="Calibri"/>
              </a:rPr>
              <a:t>March 14 -- Nutritional  Support for Cancer Patients Dr Steve Chaney</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a:solidFill>
                  <a:srgbClr val="6F6E6F"/>
                </a:solidFill>
                <a:latin typeface="Calibri"/>
                <a:ea typeface="Calibri"/>
                <a:cs typeface="Calibri"/>
                <a:sym typeface="Calibri"/>
              </a:rPr>
              <a:t>March 21 -- Lyme Disease  -- Martha Willmore</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a:solidFill>
                  <a:srgbClr val="6F6E6F"/>
                </a:solidFill>
                <a:latin typeface="Calibri"/>
                <a:ea typeface="Calibri"/>
                <a:cs typeface="Calibri"/>
                <a:sym typeface="Calibri"/>
              </a:rPr>
              <a:t>March 28 --  Walk Through the Product Guide </a:t>
            </a:r>
          </a:p>
          <a:p>
            <a:pPr marL="0" marR="0" lvl="0" indent="0" algn="l" rtl="0">
              <a:lnSpc>
                <a:spcPct val="100000"/>
              </a:lnSpc>
              <a:spcBef>
                <a:spcPts val="400"/>
              </a:spcBef>
              <a:spcAft>
                <a:spcPts val="0"/>
              </a:spcAft>
              <a:buClr>
                <a:srgbClr val="6F6E6F"/>
              </a:buClr>
              <a:buSzPct val="25000"/>
              <a:buFont typeface="Arial"/>
              <a:buNone/>
            </a:pPr>
            <a:r>
              <a:rPr lang="en-US" sz="1800" b="0" i="0" u="none" strike="noStrike" cap="none">
                <a:solidFill>
                  <a:srgbClr val="6F6E6F"/>
                </a:solidFill>
                <a:latin typeface="Calibri"/>
                <a:ea typeface="Calibri"/>
                <a:cs typeface="Calibri"/>
                <a:sym typeface="Calibri"/>
              </a:rPr>
              <a:t>April 4 -- Presidential Master Coordinator Gary Burke presenting benefits of a Shaklee business</a:t>
            </a:r>
          </a:p>
          <a:p>
            <a:pPr marL="0" marR="0" lvl="0" indent="0" algn="l" rtl="0">
              <a:lnSpc>
                <a:spcPct val="100000"/>
              </a:lnSpc>
              <a:spcBef>
                <a:spcPts val="400"/>
              </a:spcBef>
              <a:spcAft>
                <a:spcPts val="0"/>
              </a:spcAft>
              <a:buClr>
                <a:srgbClr val="6F6E6F"/>
              </a:buClr>
              <a:buSzPct val="25000"/>
              <a:buFont typeface="Arial"/>
              <a:buNone/>
            </a:pPr>
            <a:r>
              <a:rPr lang="en-US" sz="2000" b="0" i="0" u="none" strike="noStrike" cap="none">
                <a:solidFill>
                  <a:srgbClr val="6F6E6F"/>
                </a:solidFill>
                <a:latin typeface="Calibri"/>
                <a:ea typeface="Calibri"/>
                <a:cs typeface="Calibri"/>
                <a:sym typeface="Calibri"/>
              </a:rPr>
              <a:t>April 11 – TBA</a:t>
            </a:r>
          </a:p>
          <a:p>
            <a:pPr marL="0" marR="0" lvl="0" indent="0" algn="l" rtl="0">
              <a:lnSpc>
                <a:spcPct val="100000"/>
              </a:lnSpc>
              <a:spcBef>
                <a:spcPts val="400"/>
              </a:spcBef>
              <a:spcAft>
                <a:spcPts val="0"/>
              </a:spcAft>
              <a:buClr>
                <a:srgbClr val="6F6E6F"/>
              </a:buClr>
              <a:buSzPct val="25000"/>
              <a:buFont typeface="Arial"/>
              <a:buNone/>
            </a:pPr>
            <a:r>
              <a:rPr lang="en-US" sz="2000" b="0" i="0" u="none" strike="noStrike" cap="none">
                <a:solidFill>
                  <a:srgbClr val="6F6E6F"/>
                </a:solidFill>
                <a:latin typeface="Calibri"/>
                <a:ea typeface="Calibri"/>
                <a:cs typeface="Calibri"/>
                <a:sym typeface="Calibri"/>
              </a:rPr>
              <a:t>April 18 – Hormonal Imbalance – PCOS, Endometriosis</a:t>
            </a:r>
          </a:p>
        </p:txBody>
      </p:sp>
      <p:sp>
        <p:nvSpPr>
          <p:cNvPr id="100" name="Shape 100"/>
          <p:cNvSpPr txBox="1">
            <a:spLocks noGrp="1"/>
          </p:cNvSpPr>
          <p:nvPr>
            <p:ph type="title"/>
          </p:nvPr>
        </p:nvSpPr>
        <p:spPr>
          <a:xfrm>
            <a:off x="457200" y="142690"/>
            <a:ext cx="8229600" cy="48219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240" b="0" i="0" u="none" strike="noStrike" cap="none">
                <a:solidFill>
                  <a:schemeClr val="dk1"/>
                </a:solidFill>
                <a:latin typeface="Calibri"/>
                <a:ea typeface="Calibri"/>
                <a:cs typeface="Calibri"/>
                <a:sym typeface="Calibri"/>
              </a:rPr>
              <a:t>Monday Wellness Webinars </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Shape 174"/>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75" name="Shape 175"/>
          <p:cNvSpPr txBox="1">
            <a:spLocks noGrp="1"/>
          </p:cNvSpPr>
          <p:nvPr>
            <p:ph type="title"/>
          </p:nvPr>
        </p:nvSpPr>
        <p:spPr>
          <a:xfrm>
            <a:off x="3276600" y="228600"/>
            <a:ext cx="3645599" cy="593999"/>
          </a:xfrm>
          <a:prstGeom prst="rect">
            <a:avLst/>
          </a:prstGeom>
          <a:noFill/>
          <a:ln w="952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Create a 2000 PV Plan	</a:t>
            </a:r>
          </a:p>
        </p:txBody>
      </p:sp>
      <p:sp>
        <p:nvSpPr>
          <p:cNvPr id="176" name="Shape 176"/>
          <p:cNvSpPr txBox="1">
            <a:spLocks noGrp="1"/>
          </p:cNvSpPr>
          <p:nvPr>
            <p:ph type="body" idx="1"/>
          </p:nvPr>
        </p:nvSpPr>
        <p:spPr>
          <a:xfrm>
            <a:off x="2835250" y="971550"/>
            <a:ext cx="5862935" cy="4000500"/>
          </a:xfrm>
          <a:prstGeom prst="rect">
            <a:avLst/>
          </a:prstGeom>
          <a:noFill/>
          <a:ln>
            <a:noFill/>
          </a:ln>
        </p:spPr>
        <p:txBody>
          <a:bodyPr lIns="91425" tIns="45700" rIns="91425" bIns="45700" anchor="t" anchorCtr="0">
            <a:noAutofit/>
          </a:bodyPr>
          <a:lstStyle/>
          <a:p>
            <a:pPr lvl="0" indent="-342900">
              <a:lnSpc>
                <a:spcPct val="80000"/>
              </a:lnSpc>
              <a:spcBef>
                <a:spcPts val="0"/>
              </a:spcBef>
              <a:buSzPct val="25000"/>
              <a:buNone/>
            </a:pPr>
            <a:r>
              <a:rPr lang="en-US" sz="2220" b="0" i="0" u="none" strike="noStrike" cap="none" dirty="0">
                <a:solidFill>
                  <a:schemeClr val="dk1"/>
                </a:solidFill>
                <a:latin typeface="Calibri"/>
                <a:ea typeface="Calibri"/>
                <a:cs typeface="Calibri"/>
                <a:sym typeface="Calibri"/>
              </a:rPr>
              <a:t>						</a:t>
            </a:r>
            <a:r>
              <a:rPr lang="en-US" sz="2220" b="0" i="0" u="none" strike="noStrike" cap="none" dirty="0" smtClean="0">
                <a:solidFill>
                  <a:schemeClr val="dk1"/>
                </a:solidFill>
                <a:latin typeface="Calibri"/>
                <a:ea typeface="Calibri"/>
                <a:cs typeface="Calibri"/>
                <a:sym typeface="Calibri"/>
              </a:rPr>
              <a:t>	</a:t>
            </a:r>
            <a:endParaRPr lang="en-US" sz="2220" u="sng" dirty="0" smtClean="0"/>
          </a:p>
          <a:p>
            <a:pPr lvl="0" indent="-342900">
              <a:lnSpc>
                <a:spcPct val="80000"/>
              </a:lnSpc>
              <a:spcBef>
                <a:spcPts val="0"/>
              </a:spcBef>
              <a:buSzPct val="25000"/>
              <a:buNone/>
            </a:pPr>
            <a:r>
              <a:rPr lang="en-US" sz="2220" u="sng" dirty="0" smtClean="0"/>
              <a:t>Activity</a:t>
            </a:r>
            <a:r>
              <a:rPr lang="en-US" sz="2220" dirty="0" smtClean="0"/>
              <a:t> </a:t>
            </a:r>
            <a:r>
              <a:rPr lang="en-US" sz="2220" b="0" i="0" u="none" strike="noStrike" cap="none" dirty="0" smtClean="0">
                <a:solidFill>
                  <a:schemeClr val="dk1"/>
                </a:solidFill>
                <a:latin typeface="Calibri"/>
                <a:ea typeface="Calibri"/>
                <a:cs typeface="Calibri"/>
                <a:sym typeface="Calibri"/>
              </a:rPr>
              <a:t>		                     </a:t>
            </a:r>
            <a:r>
              <a:rPr lang="en-US" sz="2220" b="0" i="0" u="sng" strike="noStrike" cap="none" dirty="0" smtClean="0">
                <a:solidFill>
                  <a:schemeClr val="dk1"/>
                </a:solidFill>
                <a:latin typeface="Calibri"/>
                <a:ea typeface="Calibri"/>
                <a:cs typeface="Calibri"/>
                <a:sym typeface="Calibri"/>
              </a:rPr>
              <a:t>Estimated </a:t>
            </a:r>
            <a:r>
              <a:rPr lang="en-US" sz="2220" b="0" i="0" u="sng" strike="noStrike" cap="none" dirty="0">
                <a:solidFill>
                  <a:schemeClr val="dk1"/>
                </a:solidFill>
                <a:latin typeface="Calibri"/>
                <a:ea typeface="Calibri"/>
                <a:cs typeface="Calibri"/>
                <a:sym typeface="Calibri"/>
              </a:rPr>
              <a:t>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4 to 5 group events   			 1000 </a:t>
            </a:r>
            <a:r>
              <a:rPr lang="en-US" sz="1850" b="0" i="0" u="none" strike="noStrike" cap="none" dirty="0" smtClean="0">
                <a:solidFill>
                  <a:schemeClr val="dk1"/>
                </a:solidFill>
                <a:latin typeface="Calibri"/>
                <a:ea typeface="Calibri"/>
                <a:cs typeface="Calibri"/>
                <a:sym typeface="Calibri"/>
              </a:rPr>
              <a:t>PV</a:t>
            </a:r>
          </a:p>
          <a:p>
            <a:pPr marL="342900" marR="0" lvl="0" indent="-342900" algn="l" rtl="0">
              <a:lnSpc>
                <a:spcPct val="80000"/>
              </a:lnSpc>
              <a:spcBef>
                <a:spcPts val="370"/>
              </a:spcBef>
              <a:spcAft>
                <a:spcPts val="0"/>
              </a:spcAft>
              <a:buClr>
                <a:schemeClr val="dk1"/>
              </a:buClr>
              <a:buSzPct val="25000"/>
              <a:buFont typeface="Noto Sans Symbols"/>
              <a:buNone/>
            </a:pPr>
            <a:endParaRPr lang="en-US" sz="185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44"/>
              </a:spcBef>
              <a:spcAft>
                <a:spcPts val="0"/>
              </a:spcAft>
              <a:buClr>
                <a:schemeClr val="dk1"/>
              </a:buClr>
              <a:buSzPct val="25000"/>
              <a:buFont typeface="Noto Sans Symbols"/>
              <a:buNone/>
            </a:pPr>
            <a:r>
              <a:rPr lang="en-US" sz="2220" b="0" i="0" u="sng" strike="noStrike" cap="none" dirty="0">
                <a:solidFill>
                  <a:schemeClr val="dk1"/>
                </a:solidFill>
                <a:latin typeface="Calibri"/>
                <a:ea typeface="Calibri"/>
                <a:cs typeface="Calibri"/>
                <a:sym typeface="Calibri"/>
              </a:rPr>
              <a:t>Individual Appointments </a:t>
            </a:r>
            <a:r>
              <a:rPr lang="en-US" sz="2220" b="0" i="0" u="none" strike="noStrike" cap="none" dirty="0">
                <a:solidFill>
                  <a:schemeClr val="dk1"/>
                </a:solidFill>
                <a:latin typeface="Calibri"/>
                <a:ea typeface="Calibri"/>
                <a:cs typeface="Calibri"/>
                <a:sym typeface="Calibri"/>
              </a:rPr>
              <a:t>  </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smtClean="0">
                <a:solidFill>
                  <a:schemeClr val="dk1"/>
                </a:solidFill>
                <a:latin typeface="Calibri"/>
                <a:ea typeface="Calibri"/>
                <a:cs typeface="Calibri"/>
                <a:sym typeface="Calibri"/>
              </a:rPr>
              <a:t>Mary </a:t>
            </a:r>
            <a:r>
              <a:rPr lang="en-US" sz="1850" b="0" i="0" u="none" strike="noStrike" cap="none" dirty="0">
                <a:solidFill>
                  <a:schemeClr val="dk1"/>
                </a:solidFill>
                <a:latin typeface="Calibri"/>
                <a:ea typeface="Calibri"/>
                <a:cs typeface="Calibri"/>
                <a:sym typeface="Calibri"/>
              </a:rPr>
              <a:t>(Product Guide Presentation)		 100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smtClean="0">
                <a:solidFill>
                  <a:schemeClr val="dk1"/>
                </a:solidFill>
                <a:latin typeface="Calibri"/>
                <a:ea typeface="Calibri"/>
                <a:cs typeface="Calibri"/>
                <a:sym typeface="Calibri"/>
              </a:rPr>
              <a:t>John </a:t>
            </a:r>
            <a:r>
              <a:rPr lang="en-US" sz="1850" b="0" i="0" u="none" strike="noStrike" cap="none" dirty="0">
                <a:solidFill>
                  <a:schemeClr val="dk1"/>
                </a:solidFill>
                <a:latin typeface="Calibri"/>
                <a:ea typeface="Calibri"/>
                <a:cs typeface="Calibri"/>
                <a:sym typeface="Calibri"/>
              </a:rPr>
              <a:t>( 3-way with </a:t>
            </a:r>
            <a:r>
              <a:rPr lang="en-US" sz="1850" b="0" i="0" u="none" strike="noStrike" cap="none" dirty="0" err="1">
                <a:solidFill>
                  <a:schemeClr val="dk1"/>
                </a:solidFill>
                <a:latin typeface="Calibri"/>
                <a:ea typeface="Calibri"/>
                <a:cs typeface="Calibri"/>
                <a:sym typeface="Calibri"/>
              </a:rPr>
              <a:t>upline</a:t>
            </a:r>
            <a:r>
              <a:rPr lang="en-US" sz="1850" b="0" i="0" u="none" strike="noStrike" cap="none" dirty="0">
                <a:solidFill>
                  <a:schemeClr val="dk1"/>
                </a:solidFill>
                <a:latin typeface="Calibri"/>
                <a:ea typeface="Calibri"/>
                <a:cs typeface="Calibri"/>
                <a:sym typeface="Calibri"/>
              </a:rPr>
              <a:t> )			 100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Jane </a:t>
            </a:r>
            <a:r>
              <a:rPr lang="en-US" sz="1850" b="0" i="0" u="none" strike="noStrike" cap="none" dirty="0" smtClean="0">
                <a:solidFill>
                  <a:schemeClr val="dk1"/>
                </a:solidFill>
                <a:latin typeface="Calibri"/>
                <a:ea typeface="Calibri"/>
                <a:cs typeface="Calibri"/>
                <a:sym typeface="Calibri"/>
              </a:rPr>
              <a:t>( </a:t>
            </a:r>
            <a:r>
              <a:rPr lang="en-US" sz="1850" b="0" i="0" u="none" strike="noStrike" cap="none" dirty="0">
                <a:solidFill>
                  <a:schemeClr val="dk1"/>
                </a:solidFill>
                <a:latin typeface="Calibri"/>
                <a:ea typeface="Calibri"/>
                <a:cs typeface="Calibri"/>
                <a:sym typeface="Calibri"/>
              </a:rPr>
              <a:t>Business Info- Gold Plus Kit)		 500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Ruth  					 100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smtClean="0">
                <a:solidFill>
                  <a:schemeClr val="dk1"/>
                </a:solidFill>
                <a:latin typeface="Calibri"/>
                <a:ea typeface="Calibri"/>
                <a:cs typeface="Calibri"/>
                <a:sym typeface="Calibri"/>
              </a:rPr>
              <a:t>Jess </a:t>
            </a:r>
            <a:r>
              <a:rPr lang="en-US" sz="1850" b="0" i="0" u="none" strike="noStrike" cap="none" dirty="0">
                <a:solidFill>
                  <a:schemeClr val="dk1"/>
                </a:solidFill>
                <a:latin typeface="Calibri"/>
                <a:ea typeface="Calibri"/>
                <a:cs typeface="Calibri"/>
                <a:sym typeface="Calibri"/>
              </a:rPr>
              <a:t>(3-way with </a:t>
            </a:r>
            <a:r>
              <a:rPr lang="en-US" sz="1850" b="0" i="0" u="none" strike="noStrike" cap="none" dirty="0" err="1">
                <a:solidFill>
                  <a:schemeClr val="dk1"/>
                </a:solidFill>
                <a:latin typeface="Calibri"/>
                <a:ea typeface="Calibri"/>
                <a:cs typeface="Calibri"/>
                <a:sym typeface="Calibri"/>
              </a:rPr>
              <a:t>upline</a:t>
            </a:r>
            <a:r>
              <a:rPr lang="en-US" sz="1850" b="0" i="0" u="none" strike="noStrike" cap="none" dirty="0">
                <a:solidFill>
                  <a:schemeClr val="dk1"/>
                </a:solidFill>
                <a:latin typeface="Calibri"/>
                <a:ea typeface="Calibri"/>
                <a:cs typeface="Calibri"/>
                <a:sym typeface="Calibri"/>
              </a:rPr>
              <a:t>)		 	 250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Sally and </a:t>
            </a:r>
            <a:r>
              <a:rPr lang="en-US" sz="1850" b="0" i="0" u="none" strike="noStrike" cap="none" dirty="0" smtClean="0">
                <a:solidFill>
                  <a:schemeClr val="dk1"/>
                </a:solidFill>
                <a:latin typeface="Calibri"/>
                <a:ea typeface="Calibri"/>
                <a:cs typeface="Calibri"/>
                <a:sym typeface="Calibri"/>
              </a:rPr>
              <a:t>Tom (Business </a:t>
            </a:r>
            <a:r>
              <a:rPr lang="en-US" sz="1850" b="0" i="0" u="none" strike="noStrike" cap="none" dirty="0">
                <a:solidFill>
                  <a:schemeClr val="dk1"/>
                </a:solidFill>
                <a:latin typeface="Calibri"/>
                <a:ea typeface="Calibri"/>
                <a:cs typeface="Calibri"/>
                <a:sym typeface="Calibri"/>
              </a:rPr>
              <a:t>Presentation)	 </a:t>
            </a:r>
            <a:r>
              <a:rPr lang="en-US" sz="1850" b="0" i="0" u="none" strike="noStrike" cap="none" dirty="0" smtClean="0">
                <a:solidFill>
                  <a:schemeClr val="dk1"/>
                </a:solidFill>
                <a:latin typeface="Calibri"/>
                <a:ea typeface="Calibri"/>
                <a:cs typeface="Calibri"/>
                <a:sym typeface="Calibri"/>
              </a:rPr>
              <a:t>                  250 </a:t>
            </a:r>
            <a:r>
              <a:rPr lang="en-US" sz="1850" b="0" i="0" u="none" strike="noStrike" cap="none" dirty="0">
                <a:solidFill>
                  <a:schemeClr val="dk1"/>
                </a:solidFill>
                <a:latin typeface="Calibri"/>
                <a:ea typeface="Calibri"/>
                <a:cs typeface="Calibri"/>
                <a:sym typeface="Calibri"/>
              </a:rPr>
              <a:t>PV</a:t>
            </a:r>
          </a:p>
          <a:p>
            <a:pPr marL="342900" marR="0" lvl="0" indent="-342900" algn="l" rtl="0">
              <a:lnSpc>
                <a:spcPct val="80000"/>
              </a:lnSpc>
              <a:spcBef>
                <a:spcPts val="444"/>
              </a:spcBef>
              <a:spcAft>
                <a:spcPts val="0"/>
              </a:spcAft>
              <a:buClr>
                <a:schemeClr val="dk1"/>
              </a:buClr>
              <a:buSzPct val="25000"/>
              <a:buFont typeface="Noto Sans Symbols"/>
              <a:buNone/>
            </a:pPr>
            <a:r>
              <a:rPr lang="en-US" sz="1800" b="0" i="0" u="none" strike="noStrike" cap="none" dirty="0">
                <a:solidFill>
                  <a:schemeClr val="dk1"/>
                </a:solidFill>
                <a:latin typeface="Calibri"/>
                <a:ea typeface="Calibri"/>
                <a:cs typeface="Calibri"/>
                <a:sym typeface="Calibri"/>
              </a:rPr>
              <a:t>Guests Taken to Area Meeting</a:t>
            </a:r>
          </a:p>
          <a:p>
            <a:pPr marL="342900" marR="0" lvl="0" indent="-342900" algn="l" rtl="0">
              <a:lnSpc>
                <a:spcPct val="80000"/>
              </a:lnSpc>
              <a:spcBef>
                <a:spcPts val="444"/>
              </a:spcBef>
              <a:spcAft>
                <a:spcPts val="0"/>
              </a:spcAft>
              <a:buClr>
                <a:schemeClr val="dk1"/>
              </a:buClr>
              <a:buSzPct val="25000"/>
              <a:buFont typeface="Noto Sans Symbols"/>
              <a:buNone/>
            </a:pPr>
            <a:r>
              <a:rPr lang="en-US" sz="1800" b="0" i="0" u="none" strike="noStrike" cap="none" dirty="0">
                <a:solidFill>
                  <a:schemeClr val="dk1"/>
                </a:solidFill>
                <a:latin typeface="Calibri"/>
                <a:ea typeface="Calibri"/>
                <a:cs typeface="Calibri"/>
                <a:sym typeface="Calibri"/>
              </a:rPr>
              <a:t>8 Guests invited to Product Conference Calls or Webinars </a:t>
            </a:r>
            <a:endParaRPr lang="en-US" sz="1800" b="0" i="0" u="none" strike="noStrike" cap="none" dirty="0" smtClean="0">
              <a:solidFill>
                <a:schemeClr val="dk1"/>
              </a:solidFill>
              <a:latin typeface="Calibri"/>
              <a:ea typeface="Calibri"/>
              <a:cs typeface="Calibri"/>
              <a:sym typeface="Calibri"/>
            </a:endParaRPr>
          </a:p>
          <a:p>
            <a:pPr marL="342900" marR="0" lvl="0" indent="-342900" algn="l" rtl="0">
              <a:lnSpc>
                <a:spcPct val="80000"/>
              </a:lnSpc>
              <a:spcBef>
                <a:spcPts val="444"/>
              </a:spcBef>
              <a:spcAft>
                <a:spcPts val="0"/>
              </a:spcAft>
              <a:buClr>
                <a:schemeClr val="dk1"/>
              </a:buClr>
              <a:buSzPct val="25000"/>
              <a:buFont typeface="Noto Sans Symbols"/>
              <a:buNone/>
            </a:pPr>
            <a:r>
              <a:rPr lang="en-US" sz="1800" dirty="0"/>
              <a:t> </a:t>
            </a:r>
            <a:r>
              <a:rPr lang="en-US" sz="1800" dirty="0" smtClean="0"/>
              <a:t>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X 50 PV each </a:t>
            </a:r>
            <a:r>
              <a:rPr lang="en-US" sz="1800" b="0" i="0" u="none" strike="noStrike" cap="none" dirty="0" smtClean="0">
                <a:solidFill>
                  <a:schemeClr val="dk1"/>
                </a:solidFill>
                <a:latin typeface="Calibri"/>
                <a:ea typeface="Calibri"/>
                <a:cs typeface="Calibri"/>
                <a:sym typeface="Calibri"/>
              </a:rPr>
              <a:t>   etc</a:t>
            </a:r>
            <a:r>
              <a:rPr lang="en-US" sz="1800" b="0" i="0" u="none" strike="noStrike" cap="none" dirty="0">
                <a:solidFill>
                  <a:schemeClr val="dk1"/>
                </a:solidFill>
                <a:latin typeface="Calibri"/>
                <a:ea typeface="Calibri"/>
                <a:cs typeface="Calibri"/>
                <a:sym typeface="Calibri"/>
              </a:rPr>
              <a:t>.  	8 X 50 PV =	400 PV</a:t>
            </a:r>
          </a:p>
        </p:txBody>
      </p:sp>
      <p:sp>
        <p:nvSpPr>
          <p:cNvPr id="177" name="Shape 177"/>
          <p:cNvSpPr txBox="1"/>
          <p:nvPr/>
        </p:nvSpPr>
        <p:spPr>
          <a:xfrm>
            <a:off x="295069" y="1279390"/>
            <a:ext cx="2386229" cy="2554544"/>
          </a:xfrm>
          <a:prstGeom prst="rect">
            <a:avLst/>
          </a:prstGeom>
          <a:no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2000" b="0" i="0" u="none" strike="noStrike" cap="none">
                <a:solidFill>
                  <a:srgbClr val="000000"/>
                </a:solidFill>
                <a:latin typeface="Arial"/>
                <a:ea typeface="Arial"/>
                <a:cs typeface="Arial"/>
                <a:sym typeface="Arial"/>
              </a:rPr>
              <a:t>In creating our 2000 PV Plan to Director,</a:t>
            </a:r>
          </a:p>
          <a:p>
            <a:pPr marL="0" marR="0" lvl="0" indent="0" algn="ctr" rtl="0">
              <a:lnSpc>
                <a:spcPct val="100000"/>
              </a:lnSpc>
              <a:spcBef>
                <a:spcPts val="0"/>
              </a:spcBef>
              <a:spcAft>
                <a:spcPts val="0"/>
              </a:spcAft>
              <a:buClr>
                <a:srgbClr val="000000"/>
              </a:buClr>
              <a:buSzPct val="25000"/>
              <a:buFont typeface="Arial"/>
              <a:buNone/>
            </a:pPr>
            <a:r>
              <a:rPr lang="en-US" sz="2000" b="0" i="0" u="none" strike="noStrike" cap="none">
                <a:solidFill>
                  <a:srgbClr val="000000"/>
                </a:solidFill>
                <a:latin typeface="Arial"/>
                <a:ea typeface="Arial"/>
                <a:cs typeface="Arial"/>
                <a:sym typeface="Arial"/>
              </a:rPr>
              <a:t> it is helpful to attach estimated PV so we know how many activities to schedule</a:t>
            </a:r>
          </a:p>
        </p:txBody>
      </p:sp>
      <p:sp>
        <p:nvSpPr>
          <p:cNvPr id="2" name="TextBox 1"/>
          <p:cNvSpPr txBox="1"/>
          <p:nvPr/>
        </p:nvSpPr>
        <p:spPr>
          <a:xfrm>
            <a:off x="1134532" y="4284133"/>
            <a:ext cx="948267" cy="307777"/>
          </a:xfrm>
          <a:prstGeom prst="rect">
            <a:avLst/>
          </a:prstGeom>
          <a:noFill/>
        </p:spPr>
        <p:txBody>
          <a:bodyPr wrap="square" rtlCol="0">
            <a:spAutoFit/>
          </a:bodyPr>
          <a:lstStyle/>
          <a:p>
            <a:r>
              <a:rPr lang="en-US" dirty="0" err="1" smtClean="0"/>
              <a:t>ashley</a:t>
            </a:r>
            <a:endParaRPr lang="en-US"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6">
                                            <p:txEl>
                                              <p:pRg st="0" end="0"/>
                                            </p:txEl>
                                          </p:spTgt>
                                        </p:tgtEl>
                                        <p:attrNameLst>
                                          <p:attrName>style.visibility</p:attrName>
                                        </p:attrNameLst>
                                      </p:cBhvr>
                                      <p:to>
                                        <p:strVal val="visible"/>
                                      </p:to>
                                    </p:set>
                                    <p:anim calcmode="lin" valueType="num">
                                      <p:cBhvr additive="base">
                                        <p:cTn id="7" dur="500"/>
                                        <p:tgtEl>
                                          <p:spTgt spid="17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76">
                                            <p:txEl>
                                              <p:pRg st="1" end="1"/>
                                            </p:txEl>
                                          </p:spTgt>
                                        </p:tgtEl>
                                        <p:attrNameLst>
                                          <p:attrName>style.visibility</p:attrName>
                                        </p:attrNameLst>
                                      </p:cBhvr>
                                      <p:to>
                                        <p:strVal val="visible"/>
                                      </p:to>
                                    </p:set>
                                    <p:anim calcmode="lin" valueType="num">
                                      <p:cBhvr additive="base">
                                        <p:cTn id="12" dur="500"/>
                                        <p:tgtEl>
                                          <p:spTgt spid="17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76">
                                            <p:txEl>
                                              <p:pRg st="2" end="2"/>
                                            </p:txEl>
                                          </p:spTgt>
                                        </p:tgtEl>
                                        <p:attrNameLst>
                                          <p:attrName>style.visibility</p:attrName>
                                        </p:attrNameLst>
                                      </p:cBhvr>
                                      <p:to>
                                        <p:strVal val="visible"/>
                                      </p:to>
                                    </p:set>
                                    <p:anim calcmode="lin" valueType="num">
                                      <p:cBhvr additive="base">
                                        <p:cTn id="17" dur="500"/>
                                        <p:tgtEl>
                                          <p:spTgt spid="17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76">
                                            <p:txEl>
                                              <p:pRg st="4" end="4"/>
                                            </p:txEl>
                                          </p:spTgt>
                                        </p:tgtEl>
                                        <p:attrNameLst>
                                          <p:attrName>style.visibility</p:attrName>
                                        </p:attrNameLst>
                                      </p:cBhvr>
                                      <p:to>
                                        <p:strVal val="visible"/>
                                      </p:to>
                                    </p:set>
                                    <p:anim calcmode="lin" valueType="num">
                                      <p:cBhvr additive="base">
                                        <p:cTn id="22" dur="500"/>
                                        <p:tgtEl>
                                          <p:spTgt spid="17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76">
                                            <p:txEl>
                                              <p:pRg st="5" end="5"/>
                                            </p:txEl>
                                          </p:spTgt>
                                        </p:tgtEl>
                                        <p:attrNameLst>
                                          <p:attrName>style.visibility</p:attrName>
                                        </p:attrNameLst>
                                      </p:cBhvr>
                                      <p:to>
                                        <p:strVal val="visible"/>
                                      </p:to>
                                    </p:set>
                                    <p:anim calcmode="lin" valueType="num">
                                      <p:cBhvr additive="base">
                                        <p:cTn id="27" dur="500"/>
                                        <p:tgtEl>
                                          <p:spTgt spid="17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76">
                                            <p:txEl>
                                              <p:pRg st="6" end="6"/>
                                            </p:txEl>
                                          </p:spTgt>
                                        </p:tgtEl>
                                        <p:attrNameLst>
                                          <p:attrName>style.visibility</p:attrName>
                                        </p:attrNameLst>
                                      </p:cBhvr>
                                      <p:to>
                                        <p:strVal val="visible"/>
                                      </p:to>
                                    </p:set>
                                    <p:anim calcmode="lin" valueType="num">
                                      <p:cBhvr additive="base">
                                        <p:cTn id="32" dur="500"/>
                                        <p:tgtEl>
                                          <p:spTgt spid="17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6">
                                            <p:txEl>
                                              <p:pRg st="7" end="7"/>
                                            </p:txEl>
                                          </p:spTgt>
                                        </p:tgtEl>
                                        <p:attrNameLst>
                                          <p:attrName>style.visibility</p:attrName>
                                        </p:attrNameLst>
                                      </p:cBhvr>
                                      <p:to>
                                        <p:strVal val="visible"/>
                                      </p:to>
                                    </p:set>
                                    <p:anim calcmode="lin" valueType="num">
                                      <p:cBhvr additive="base">
                                        <p:cTn id="37" dur="500"/>
                                        <p:tgtEl>
                                          <p:spTgt spid="17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76">
                                            <p:txEl>
                                              <p:pRg st="8" end="8"/>
                                            </p:txEl>
                                          </p:spTgt>
                                        </p:tgtEl>
                                        <p:attrNameLst>
                                          <p:attrName>style.visibility</p:attrName>
                                        </p:attrNameLst>
                                      </p:cBhvr>
                                      <p:to>
                                        <p:strVal val="visible"/>
                                      </p:to>
                                    </p:set>
                                    <p:anim calcmode="lin" valueType="num">
                                      <p:cBhvr additive="base">
                                        <p:cTn id="42" dur="500"/>
                                        <p:tgtEl>
                                          <p:spTgt spid="17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76">
                                            <p:txEl>
                                              <p:pRg st="9" end="9"/>
                                            </p:txEl>
                                          </p:spTgt>
                                        </p:tgtEl>
                                        <p:attrNameLst>
                                          <p:attrName>style.visibility</p:attrName>
                                        </p:attrNameLst>
                                      </p:cBhvr>
                                      <p:to>
                                        <p:strVal val="visible"/>
                                      </p:to>
                                    </p:set>
                                    <p:anim calcmode="lin" valueType="num">
                                      <p:cBhvr additive="base">
                                        <p:cTn id="47" dur="500"/>
                                        <p:tgtEl>
                                          <p:spTgt spid="17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76">
                                            <p:txEl>
                                              <p:pRg st="10" end="10"/>
                                            </p:txEl>
                                          </p:spTgt>
                                        </p:tgtEl>
                                        <p:attrNameLst>
                                          <p:attrName>style.visibility</p:attrName>
                                        </p:attrNameLst>
                                      </p:cBhvr>
                                      <p:to>
                                        <p:strVal val="visible"/>
                                      </p:to>
                                    </p:set>
                                    <p:anim calcmode="lin" valueType="num">
                                      <p:cBhvr additive="base">
                                        <p:cTn id="52" dur="500"/>
                                        <p:tgtEl>
                                          <p:spTgt spid="17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76">
                                            <p:txEl>
                                              <p:pRg st="11" end="11"/>
                                            </p:txEl>
                                          </p:spTgt>
                                        </p:tgtEl>
                                        <p:attrNameLst>
                                          <p:attrName>style.visibility</p:attrName>
                                        </p:attrNameLst>
                                      </p:cBhvr>
                                      <p:to>
                                        <p:strVal val="visible"/>
                                      </p:to>
                                    </p:set>
                                    <p:anim calcmode="lin" valueType="num">
                                      <p:cBhvr additive="base">
                                        <p:cTn id="57" dur="500"/>
                                        <p:tgtEl>
                                          <p:spTgt spid="176">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176">
                                            <p:txEl>
                                              <p:pRg st="12" end="12"/>
                                            </p:txEl>
                                          </p:spTgt>
                                        </p:tgtEl>
                                        <p:attrNameLst>
                                          <p:attrName>style.visibility</p:attrName>
                                        </p:attrNameLst>
                                      </p:cBhvr>
                                      <p:to>
                                        <p:strVal val="visible"/>
                                      </p:to>
                                    </p:set>
                                    <p:anim calcmode="lin" valueType="num">
                                      <p:cBhvr additive="base">
                                        <p:cTn id="62" dur="500"/>
                                        <p:tgtEl>
                                          <p:spTgt spid="176">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76">
                                            <p:txEl>
                                              <p:pRg st="13" end="13"/>
                                            </p:txEl>
                                          </p:spTgt>
                                        </p:tgtEl>
                                        <p:attrNameLst>
                                          <p:attrName>style.visibility</p:attrName>
                                        </p:attrNameLst>
                                      </p:cBhvr>
                                      <p:to>
                                        <p:strVal val="visible"/>
                                      </p:to>
                                    </p:set>
                                    <p:anim calcmode="lin" valueType="num">
                                      <p:cBhvr additive="base">
                                        <p:cTn id="67" dur="500"/>
                                        <p:tgtEl>
                                          <p:spTgt spid="176">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Shape 168"/>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69" name="Shape 169"/>
          <p:cNvSpPr txBox="1">
            <a:spLocks noGrp="1"/>
          </p:cNvSpPr>
          <p:nvPr>
            <p:ph type="body" idx="1"/>
          </p:nvPr>
        </p:nvSpPr>
        <p:spPr>
          <a:xfrm>
            <a:off x="1295748" y="1103094"/>
            <a:ext cx="6453078" cy="2590989"/>
          </a:xfrm>
          <a:prstGeom prst="rect">
            <a:avLst/>
          </a:prstGeom>
          <a:noFill/>
          <a:ln w="9525" cap="flat" cmpd="sng">
            <a:solidFill>
              <a:srgbClr val="17365D"/>
            </a:solidFill>
            <a:prstDash val="solid"/>
            <a:round/>
            <a:headEnd type="none" w="med" len="med"/>
            <a:tailEnd type="none" w="med" len="med"/>
          </a:ln>
        </p:spPr>
        <p:txBody>
          <a:bodyPr lIns="91425" tIns="91425" rIns="91425" bIns="91425" anchor="t" anchorCtr="0">
            <a:noAutofit/>
          </a:bodyPr>
          <a:lstStyle/>
          <a:p>
            <a:pPr marL="127000" marR="0" lvl="0" indent="0" algn="ctr" rtl="0">
              <a:lnSpc>
                <a:spcPct val="100000"/>
              </a:lnSpc>
              <a:spcBef>
                <a:spcPts val="0"/>
              </a:spcBef>
              <a:spcAft>
                <a:spcPts val="0"/>
              </a:spcAft>
              <a:buClr>
                <a:srgbClr val="6F6E6F"/>
              </a:buClr>
              <a:buSzPct val="25000"/>
              <a:buFont typeface="Arial"/>
              <a:buNone/>
            </a:pPr>
            <a:r>
              <a:rPr lang="en-US" sz="3200" b="0" i="0" u="none" strike="noStrike" cap="none">
                <a:solidFill>
                  <a:schemeClr val="dk1"/>
                </a:solidFill>
                <a:latin typeface="Calibri"/>
                <a:ea typeface="Calibri"/>
                <a:cs typeface="Calibri"/>
                <a:sym typeface="Calibri"/>
              </a:rPr>
              <a:t>Connecting and talking with people</a:t>
            </a:r>
          </a:p>
          <a:p>
            <a:pPr marL="127000" marR="0" lvl="0" indent="0" algn="l" rtl="0">
              <a:lnSpc>
                <a:spcPct val="100000"/>
              </a:lnSpc>
              <a:spcBef>
                <a:spcPts val="400"/>
              </a:spcBef>
              <a:spcAft>
                <a:spcPts val="0"/>
              </a:spcAft>
              <a:buClr>
                <a:srgbClr val="6F6E6F"/>
              </a:buClr>
              <a:buSzPct val="25000"/>
              <a:buFont typeface="Arial"/>
              <a:buNone/>
            </a:pPr>
            <a:r>
              <a:rPr lang="en-US" sz="3200" b="0" i="0" u="none" strike="noStrike" cap="none">
                <a:solidFill>
                  <a:schemeClr val="dk1"/>
                </a:solidFill>
                <a:latin typeface="Calibri"/>
                <a:ea typeface="Calibri"/>
                <a:cs typeface="Calibri"/>
                <a:sym typeface="Calibri"/>
              </a:rPr>
              <a:t>    is now what we do for a living..</a:t>
            </a:r>
          </a:p>
          <a:p>
            <a:pPr marL="127000" marR="0" lvl="0" indent="0" algn="ctr" rtl="0">
              <a:lnSpc>
                <a:spcPct val="100000"/>
              </a:lnSpc>
              <a:spcBef>
                <a:spcPts val="400"/>
              </a:spcBef>
              <a:spcAft>
                <a:spcPts val="0"/>
              </a:spcAft>
              <a:buClr>
                <a:srgbClr val="6F6E6F"/>
              </a:buClr>
              <a:buSzPct val="25000"/>
              <a:buFont typeface="Arial"/>
              <a:buNone/>
            </a:pPr>
            <a:r>
              <a:rPr lang="en-US" sz="3200" b="0" i="0" u="none" strike="noStrike" cap="none">
                <a:solidFill>
                  <a:schemeClr val="dk1"/>
                </a:solidFill>
                <a:latin typeface="Calibri"/>
                <a:ea typeface="Calibri"/>
                <a:cs typeface="Calibri"/>
                <a:sym typeface="Calibri"/>
              </a:rPr>
              <a:t>So we will want it to become 		    a normal part of our lives</a:t>
            </a:r>
            <a:r>
              <a:rPr lang="en-US" sz="2400" b="0" i="0" u="none" strike="noStrike" cap="none">
                <a:solidFill>
                  <a:srgbClr val="6F6E6F"/>
                </a:solidFill>
                <a:latin typeface="Calibri"/>
                <a:ea typeface="Calibri"/>
                <a:cs typeface="Calibri"/>
                <a:sym typeface="Calibri"/>
              </a:rPr>
              <a:t>.</a:t>
            </a:r>
          </a:p>
        </p:txBody>
      </p:sp>
      <p:sp>
        <p:nvSpPr>
          <p:cNvPr id="2" name="TextBox 1"/>
          <p:cNvSpPr txBox="1"/>
          <p:nvPr/>
        </p:nvSpPr>
        <p:spPr>
          <a:xfrm>
            <a:off x="7044267" y="3996267"/>
            <a:ext cx="1149866" cy="307777"/>
          </a:xfrm>
          <a:prstGeom prst="rect">
            <a:avLst/>
          </a:prstGeom>
          <a:noFill/>
        </p:spPr>
        <p:txBody>
          <a:bodyPr wrap="square" rtlCol="0">
            <a:spAutoFit/>
          </a:bodyPr>
          <a:lstStyle/>
          <a:p>
            <a:r>
              <a:rPr lang="en-US" dirty="0" err="1" smtClean="0"/>
              <a:t>becky</a:t>
            </a:r>
            <a:endParaRPr lang="en-US" dirty="0"/>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Shape 191"/>
          <p:cNvPicPr preferRelativeResize="0"/>
          <p:nvPr/>
        </p:nvPicPr>
        <p:blipFill rotWithShape="1">
          <a:blip r:embed="rId3">
            <a:alphaModFix/>
          </a:blip>
          <a:srcRect/>
          <a:stretch/>
        </p:blipFill>
        <p:spPr>
          <a:xfrm>
            <a:off x="7183575" y="3521050"/>
            <a:ext cx="1960200" cy="1622699"/>
          </a:xfrm>
          <a:prstGeom prst="rect">
            <a:avLst/>
          </a:prstGeom>
          <a:noFill/>
          <a:ln>
            <a:noFill/>
          </a:ln>
        </p:spPr>
      </p:pic>
      <p:sp>
        <p:nvSpPr>
          <p:cNvPr id="192" name="Shape 192"/>
          <p:cNvSpPr txBox="1">
            <a:spLocks noGrp="1"/>
          </p:cNvSpPr>
          <p:nvPr>
            <p:ph type="title"/>
          </p:nvPr>
        </p:nvSpPr>
        <p:spPr>
          <a:xfrm>
            <a:off x="381000" y="228600"/>
            <a:ext cx="7644900" cy="628800"/>
          </a:xfrm>
          <a:prstGeom prst="rect">
            <a:avLst/>
          </a:prstGeom>
          <a:no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Principles of Inviting …Love Them Where They Are</a:t>
            </a:r>
          </a:p>
        </p:txBody>
      </p:sp>
      <p:sp>
        <p:nvSpPr>
          <p:cNvPr id="193" name="Shape 193"/>
          <p:cNvSpPr txBox="1">
            <a:spLocks noGrp="1"/>
          </p:cNvSpPr>
          <p:nvPr>
            <p:ph type="body" idx="1"/>
          </p:nvPr>
        </p:nvSpPr>
        <p:spPr>
          <a:xfrm>
            <a:off x="457200" y="1198179"/>
            <a:ext cx="8153398" cy="3773869"/>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Watch our language – no “ </a:t>
            </a:r>
            <a:r>
              <a:rPr lang="en-US" sz="1800" b="0" i="0" u="none" strike="noStrike" cap="none" dirty="0" err="1">
                <a:solidFill>
                  <a:schemeClr val="dk1"/>
                </a:solidFill>
                <a:latin typeface="Calibri"/>
                <a:ea typeface="Calibri"/>
                <a:cs typeface="Calibri"/>
                <a:sym typeface="Calibri"/>
              </a:rPr>
              <a:t>shoulds</a:t>
            </a:r>
            <a:r>
              <a:rPr lang="en-US" sz="1800" b="0" i="0" u="none" strike="noStrike" cap="none" dirty="0">
                <a:solidFill>
                  <a:schemeClr val="dk1"/>
                </a:solidFill>
                <a:latin typeface="Calibri"/>
                <a:ea typeface="Calibri"/>
                <a:cs typeface="Calibri"/>
                <a:sym typeface="Calibri"/>
              </a:rPr>
              <a:t> , have </a:t>
            </a:r>
            <a:r>
              <a:rPr lang="en-US" sz="1800" b="0" i="0" u="none" strike="noStrike" cap="none" dirty="0" err="1">
                <a:solidFill>
                  <a:schemeClr val="dk1"/>
                </a:solidFill>
                <a:latin typeface="Calibri"/>
                <a:ea typeface="Calibri"/>
                <a:cs typeface="Calibri"/>
                <a:sym typeface="Calibri"/>
              </a:rPr>
              <a:t>to’s</a:t>
            </a:r>
            <a:r>
              <a:rPr lang="en-US" sz="1800" b="0" i="0" u="none" strike="noStrike" cap="none" dirty="0">
                <a:solidFill>
                  <a:schemeClr val="dk1"/>
                </a:solidFill>
                <a:latin typeface="Calibri"/>
                <a:ea typeface="Calibri"/>
                <a:cs typeface="Calibri"/>
                <a:sym typeface="Calibri"/>
              </a:rPr>
              <a:t> or need </a:t>
            </a:r>
            <a:r>
              <a:rPr lang="en-US" sz="1800" b="0" i="0" u="none" strike="noStrike" cap="none" dirty="0" err="1">
                <a:solidFill>
                  <a:schemeClr val="dk1"/>
                </a:solidFill>
                <a:latin typeface="Calibri"/>
                <a:ea typeface="Calibri"/>
                <a:cs typeface="Calibri"/>
                <a:sym typeface="Calibri"/>
              </a:rPr>
              <a:t>to’s</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judgmental )</a:t>
            </a:r>
          </a:p>
          <a:p>
            <a:pPr marL="342900" marR="0" lvl="0" indent="-342900" algn="l" rtl="0">
              <a:lnSpc>
                <a:spcPct val="90000"/>
              </a:lnSpc>
              <a:spcBef>
                <a:spcPts val="372"/>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Give people space –”I don’t know if this would be of interest to you or not. “	 “ This may be of interest to you, or someone you know.” 			 “ May I show it to you and you can decide.”</a:t>
            </a:r>
          </a:p>
          <a:p>
            <a:pPr marL="342900" marR="0" lvl="0" indent="-342900" algn="l" rtl="0">
              <a:lnSpc>
                <a:spcPct val="90000"/>
              </a:lnSpc>
              <a:spcBef>
                <a:spcPts val="372"/>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Avoid offering a solution until a problem has been acknowledged.</a:t>
            </a:r>
          </a:p>
          <a:p>
            <a:pPr marL="342900" marR="0" lvl="0" indent="-342900" algn="l" rtl="0">
              <a:lnSpc>
                <a:spcPct val="90000"/>
              </a:lnSpc>
              <a:spcBef>
                <a:spcPts val="372"/>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Ask ?’s to discover needs, wants, interests, concerns.</a:t>
            </a:r>
          </a:p>
          <a:p>
            <a:pPr marL="342900" marR="0" lvl="0" indent="-342900" algn="l" rtl="0">
              <a:lnSpc>
                <a:spcPct val="90000"/>
              </a:lnSpc>
              <a:spcBef>
                <a:spcPts val="372"/>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Practice “active” listening.</a:t>
            </a:r>
          </a:p>
          <a:p>
            <a:pPr marL="342900" marR="0" lvl="0" indent="-342900" algn="l" rtl="0">
              <a:lnSpc>
                <a:spcPct val="90000"/>
              </a:lnSpc>
              <a:spcBef>
                <a:spcPts val="372"/>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Use 3</a:t>
            </a:r>
            <a:r>
              <a:rPr lang="en-US" sz="1800" b="0" i="0" u="none" strike="noStrike" cap="none" baseline="30000" dirty="0">
                <a:solidFill>
                  <a:schemeClr val="dk1"/>
                </a:solidFill>
                <a:latin typeface="Calibri"/>
                <a:ea typeface="Calibri"/>
                <a:cs typeface="Calibri"/>
                <a:sym typeface="Calibri"/>
              </a:rPr>
              <a:t>rd</a:t>
            </a:r>
            <a:r>
              <a:rPr lang="en-US" sz="1800" b="0" i="0" u="none" strike="noStrike" cap="none" dirty="0">
                <a:solidFill>
                  <a:schemeClr val="dk1"/>
                </a:solidFill>
                <a:latin typeface="Calibri"/>
                <a:ea typeface="Calibri"/>
                <a:cs typeface="Calibri"/>
                <a:sym typeface="Calibri"/>
              </a:rPr>
              <a:t> party resources – webinars, Shaklee.tv, success stories, product testimonials,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I was listening to …  I was reading… I heard a story … )</a:t>
            </a:r>
          </a:p>
          <a:p>
            <a:pPr marL="342900" marR="0" lvl="0" indent="-342900" algn="l" rtl="0">
              <a:lnSpc>
                <a:spcPct val="90000"/>
              </a:lnSpc>
              <a:spcBef>
                <a:spcPts val="372"/>
              </a:spcBef>
              <a:spcAft>
                <a:spcPts val="0"/>
              </a:spcAft>
              <a:buClr>
                <a:schemeClr val="dk1"/>
              </a:buClr>
              <a:buSzPct val="103333"/>
              <a:buFont typeface="Arial"/>
              <a:buChar char="•"/>
            </a:pPr>
            <a:r>
              <a:rPr lang="en-US" sz="1800" b="0" i="0" u="none" strike="noStrike" cap="none" dirty="0">
                <a:solidFill>
                  <a:schemeClr val="dk1"/>
                </a:solidFill>
                <a:latin typeface="Calibri"/>
                <a:ea typeface="Calibri"/>
                <a:cs typeface="Calibri"/>
                <a:sym typeface="Calibri"/>
              </a:rPr>
              <a:t>Use stories 				</a:t>
            </a:r>
          </a:p>
          <a:p>
            <a:pPr marL="342900" marR="0" lvl="0" indent="-342900" algn="l" rtl="0">
              <a:lnSpc>
                <a:spcPct val="90000"/>
              </a:lnSpc>
              <a:spcBef>
                <a:spcPts val="372"/>
              </a:spcBef>
              <a:spcAft>
                <a:spcPts val="0"/>
              </a:spcAft>
              <a:buClr>
                <a:schemeClr val="dk1"/>
              </a:buClr>
              <a:buSzPct val="103333"/>
              <a:buFont typeface="Arial"/>
              <a:buChar char="•"/>
            </a:pPr>
            <a:r>
              <a:rPr lang="en-US" sz="1800" b="0" i="0" u="none" strike="noStrike" cap="none" dirty="0">
                <a:solidFill>
                  <a:schemeClr val="dk1"/>
                </a:solidFill>
                <a:latin typeface="Calibri"/>
                <a:ea typeface="Calibri"/>
                <a:cs typeface="Calibri"/>
                <a:sym typeface="Calibri"/>
              </a:rPr>
              <a:t>Ask permission – to share information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becky</a:t>
            </a:r>
            <a:r>
              <a:rPr lang="en-US" sz="1800" b="0" i="0" u="none" strike="noStrike" cap="none" dirty="0" smtClean="0">
                <a:solidFill>
                  <a:schemeClr val="dk1"/>
                </a:solidFill>
                <a:latin typeface="Calibri"/>
                <a:ea typeface="Calibri"/>
                <a:cs typeface="Calibri"/>
                <a:sym typeface="Calibri"/>
              </a:rPr>
              <a:t>         </a:t>
            </a:r>
            <a:endParaRPr lang="en-US" sz="1800" b="0" i="0" u="none" strike="noStrike" cap="none" dirty="0">
              <a:solidFill>
                <a:schemeClr val="dk1"/>
              </a:solidFill>
              <a:latin typeface="Calibri"/>
              <a:ea typeface="Calibri"/>
              <a:cs typeface="Calibri"/>
              <a:sym typeface="Calibri"/>
            </a:endParaRPr>
          </a:p>
          <a:p>
            <a:pPr marL="0" marR="0" lvl="0" indent="0" algn="l" rtl="0">
              <a:lnSpc>
                <a:spcPct val="90000"/>
              </a:lnSpc>
              <a:spcBef>
                <a:spcPts val="372"/>
              </a:spcBef>
              <a:spcAft>
                <a:spcPts val="0"/>
              </a:spcAft>
              <a:buClr>
                <a:schemeClr val="dk1"/>
              </a:buClr>
              <a:buSzPct val="25000"/>
              <a:buFont typeface="Arial"/>
              <a:buNone/>
            </a:pPr>
            <a:r>
              <a:rPr lang="en-US" sz="1860" b="0" i="0" u="none" strike="noStrike" cap="none" dirty="0">
                <a:solidFill>
                  <a:schemeClr val="dk1"/>
                </a:solidFill>
                <a:latin typeface="Calibri"/>
                <a:ea typeface="Calibri"/>
                <a:cs typeface="Calibri"/>
                <a:sym typeface="Calibri"/>
              </a:rPr>
              <a:t>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body" idx="1"/>
          </p:nvPr>
        </p:nvSpPr>
        <p:spPr>
          <a:xfrm>
            <a:off x="457200" y="1002249"/>
            <a:ext cx="8229600" cy="2006590"/>
          </a:xfrm>
          <a:prstGeom prst="rect">
            <a:avLst/>
          </a:prstGeom>
          <a:noFill/>
          <a:ln>
            <a:noFill/>
          </a:ln>
        </p:spPr>
        <p:txBody>
          <a:bodyPr lIns="91425" tIns="91425" rIns="91425" bIns="91425" anchor="t" anchorCtr="0">
            <a:noAutofit/>
          </a:bodyPr>
          <a:lstStyle/>
          <a:p>
            <a:pPr indent="-215900">
              <a:spcBef>
                <a:spcPts val="0"/>
              </a:spcBef>
            </a:pPr>
            <a:r>
              <a:rPr lang="en-US" sz="1800" b="0" i="0" u="none" strike="noStrike" cap="none" dirty="0" err="1">
                <a:solidFill>
                  <a:schemeClr val="tx1"/>
                </a:solidFill>
                <a:latin typeface="Calibri"/>
                <a:ea typeface="Calibri"/>
                <a:cs typeface="Calibri"/>
                <a:sym typeface="Calibri"/>
              </a:rPr>
              <a:t>FaceBook</a:t>
            </a:r>
            <a:r>
              <a:rPr lang="en-US" sz="1800" b="0" i="0" u="none" strike="noStrike" cap="none" dirty="0">
                <a:solidFill>
                  <a:schemeClr val="tx1"/>
                </a:solidFill>
                <a:latin typeface="Calibri"/>
                <a:ea typeface="Calibri"/>
                <a:cs typeface="Calibri"/>
                <a:sym typeface="Calibri"/>
              </a:rPr>
              <a:t>/ </a:t>
            </a:r>
            <a:r>
              <a:rPr lang="en-US" sz="1800" b="0" i="0" u="none" strike="noStrike" cap="none" dirty="0" err="1">
                <a:solidFill>
                  <a:schemeClr val="tx1"/>
                </a:solidFill>
                <a:latin typeface="Calibri"/>
                <a:ea typeface="Calibri"/>
                <a:cs typeface="Calibri"/>
                <a:sym typeface="Calibri"/>
              </a:rPr>
              <a:t>Instagram</a:t>
            </a:r>
            <a:r>
              <a:rPr lang="en-US" sz="1800" b="0" i="0" u="none" strike="noStrike" cap="none" dirty="0">
                <a:solidFill>
                  <a:schemeClr val="tx1"/>
                </a:solidFill>
                <a:latin typeface="Calibri"/>
                <a:ea typeface="Calibri"/>
                <a:cs typeface="Calibri"/>
                <a:sym typeface="Calibri"/>
              </a:rPr>
              <a:t>   </a:t>
            </a:r>
            <a:r>
              <a:rPr lang="en-US" sz="1800" dirty="0" smtClean="0">
                <a:solidFill>
                  <a:schemeClr val="tx1"/>
                </a:solidFill>
              </a:rPr>
              <a:t>post</a:t>
            </a:r>
          </a:p>
          <a:p>
            <a:pPr indent="-215900">
              <a:spcBef>
                <a:spcPts val="0"/>
              </a:spcBef>
            </a:pPr>
            <a:r>
              <a:rPr lang="en-US" sz="1800" dirty="0" smtClean="0">
                <a:solidFill>
                  <a:schemeClr val="tx1"/>
                </a:solidFill>
              </a:rPr>
              <a:t>Email</a:t>
            </a:r>
            <a:endParaRPr lang="en-US" sz="1800" b="0" i="0" u="none" strike="noStrike" cap="none" dirty="0">
              <a:solidFill>
                <a:schemeClr val="tx1"/>
              </a:solidFill>
              <a:sym typeface="Calibri"/>
            </a:endParaRPr>
          </a:p>
          <a:p>
            <a:pPr marL="342900" marR="0" lvl="0" indent="-215900" algn="l" rtl="0">
              <a:lnSpc>
                <a:spcPct val="100000"/>
              </a:lnSpc>
              <a:spcBef>
                <a:spcPts val="0"/>
              </a:spcBef>
              <a:spcAft>
                <a:spcPts val="0"/>
              </a:spcAft>
              <a:buClr>
                <a:srgbClr val="6F6E6F"/>
              </a:buClr>
              <a:buSzPct val="100000"/>
              <a:buFont typeface="Arial"/>
              <a:buChar char="•"/>
            </a:pPr>
            <a:r>
              <a:rPr lang="en-US" sz="1800" b="0" i="0" u="none" strike="noStrike" cap="none" dirty="0" err="1">
                <a:solidFill>
                  <a:schemeClr val="tx1"/>
                </a:solidFill>
                <a:latin typeface="Calibri"/>
                <a:ea typeface="Calibri"/>
                <a:cs typeface="Calibri"/>
                <a:sym typeface="Calibri"/>
              </a:rPr>
              <a:t>FaceBook</a:t>
            </a:r>
            <a:r>
              <a:rPr lang="en-US" sz="1800" b="0" i="0" u="none" strike="noStrike" cap="none" dirty="0">
                <a:solidFill>
                  <a:schemeClr val="tx1"/>
                </a:solidFill>
                <a:latin typeface="Calibri"/>
                <a:ea typeface="Calibri"/>
                <a:cs typeface="Calibri"/>
                <a:sym typeface="Calibri"/>
              </a:rPr>
              <a:t> </a:t>
            </a:r>
            <a:r>
              <a:rPr lang="en-US" sz="1800" b="0" i="0" u="none" strike="noStrike" cap="none" dirty="0" smtClean="0">
                <a:solidFill>
                  <a:schemeClr val="tx1"/>
                </a:solidFill>
                <a:latin typeface="Calibri"/>
                <a:ea typeface="Calibri"/>
                <a:cs typeface="Calibri"/>
                <a:sym typeface="Calibri"/>
              </a:rPr>
              <a:t>Messaging</a:t>
            </a:r>
          </a:p>
          <a:p>
            <a:pPr marL="342900" marR="0" lvl="0" indent="-215900" algn="l" rtl="0">
              <a:lnSpc>
                <a:spcPct val="100000"/>
              </a:lnSpc>
              <a:spcBef>
                <a:spcPts val="0"/>
              </a:spcBef>
              <a:spcAft>
                <a:spcPts val="0"/>
              </a:spcAft>
              <a:buClr>
                <a:srgbClr val="6F6E6F"/>
              </a:buClr>
              <a:buSzPct val="100000"/>
              <a:buFont typeface="Arial"/>
              <a:buChar char="•"/>
            </a:pPr>
            <a:r>
              <a:rPr lang="en-US" sz="1800" b="0" i="0" u="none" strike="noStrike" cap="none" dirty="0" smtClean="0">
                <a:solidFill>
                  <a:schemeClr val="tx1"/>
                </a:solidFill>
                <a:latin typeface="Calibri"/>
                <a:ea typeface="Calibri"/>
                <a:cs typeface="Calibri"/>
                <a:sym typeface="Calibri"/>
              </a:rPr>
              <a:t>Personal text message </a:t>
            </a:r>
            <a:endParaRPr sz="1800" b="0" i="0" u="none" strike="noStrike" cap="none" dirty="0" smtClean="0">
              <a:solidFill>
                <a:schemeClr val="tx1"/>
              </a:solidFill>
              <a:latin typeface="Calibri"/>
              <a:ea typeface="Calibri"/>
              <a:cs typeface="Calibri"/>
              <a:sym typeface="Calibri"/>
            </a:endParaRPr>
          </a:p>
          <a:p>
            <a:pPr marL="342900" marR="0" lvl="0" indent="-215900" algn="l" rtl="0">
              <a:lnSpc>
                <a:spcPct val="100000"/>
              </a:lnSpc>
              <a:spcBef>
                <a:spcPts val="0"/>
              </a:spcBef>
              <a:spcAft>
                <a:spcPts val="0"/>
              </a:spcAft>
              <a:buClr>
                <a:srgbClr val="6F6E6F"/>
              </a:buClr>
              <a:buSzPct val="100000"/>
              <a:buFont typeface="Arial"/>
              <a:buChar char="•"/>
            </a:pPr>
            <a:r>
              <a:rPr lang="en-US" sz="1800" b="0" i="0" u="none" strike="noStrike" cap="none" dirty="0" smtClean="0">
                <a:solidFill>
                  <a:schemeClr val="tx1"/>
                </a:solidFill>
                <a:latin typeface="Calibri"/>
                <a:ea typeface="Calibri"/>
                <a:cs typeface="Calibri"/>
                <a:sym typeface="Calibri"/>
              </a:rPr>
              <a:t>BEST OF ALL   …  phone call or personal live face-to-face conversation</a:t>
            </a:r>
          </a:p>
          <a:p>
            <a:pPr marL="127000" marR="0" lvl="0" indent="0" algn="l" rtl="0">
              <a:lnSpc>
                <a:spcPct val="100000"/>
              </a:lnSpc>
              <a:spcBef>
                <a:spcPts val="0"/>
              </a:spcBef>
              <a:spcAft>
                <a:spcPts val="0"/>
              </a:spcAft>
              <a:buClr>
                <a:srgbClr val="6F6E6F"/>
              </a:buClr>
              <a:buSzPct val="100000"/>
              <a:buNone/>
            </a:pPr>
            <a:endParaRPr lang="en-US" sz="1800" b="0" i="0" u="none" strike="noStrike" cap="none" dirty="0" smtClean="0">
              <a:solidFill>
                <a:schemeClr val="tx1"/>
              </a:solidFill>
              <a:latin typeface="Calibri"/>
              <a:ea typeface="Calibri"/>
              <a:cs typeface="Calibri"/>
              <a:sym typeface="Calibri"/>
            </a:endParaRPr>
          </a:p>
          <a:p>
            <a:pPr marL="127000" marR="0" lvl="0" indent="0" algn="l" rtl="0">
              <a:lnSpc>
                <a:spcPct val="100000"/>
              </a:lnSpc>
              <a:spcBef>
                <a:spcPts val="0"/>
              </a:spcBef>
              <a:spcAft>
                <a:spcPts val="0"/>
              </a:spcAft>
              <a:buClr>
                <a:srgbClr val="6F6E6F"/>
              </a:buClr>
              <a:buSzPct val="100000"/>
              <a:buNone/>
            </a:pPr>
            <a:r>
              <a:rPr lang="en-US" sz="1800" dirty="0" smtClean="0">
                <a:solidFill>
                  <a:schemeClr val="tx1"/>
                </a:solidFill>
              </a:rPr>
              <a:t>	</a:t>
            </a:r>
            <a:r>
              <a:rPr lang="en-US" sz="2400" dirty="0" smtClean="0">
                <a:solidFill>
                  <a:schemeClr val="tx1"/>
                </a:solidFill>
              </a:rPr>
              <a:t>You will likely want to use ALL these avenues.    </a:t>
            </a:r>
            <a:r>
              <a:rPr lang="en-US" sz="1800" dirty="0" smtClean="0">
                <a:solidFill>
                  <a:schemeClr val="tx1"/>
                </a:solidFill>
              </a:rPr>
              <a:t>ash</a:t>
            </a:r>
            <a:endParaRPr lang="en-US" sz="1800" b="0" i="0" u="none" strike="noStrike" cap="none" dirty="0" smtClean="0">
              <a:solidFill>
                <a:schemeClr val="tx1"/>
              </a:solidFill>
              <a:sym typeface="Calibri"/>
            </a:endParaRPr>
          </a:p>
          <a:p>
            <a:pPr marL="342900" marR="0" lvl="0" indent="-215900" algn="l" rtl="0">
              <a:lnSpc>
                <a:spcPct val="100000"/>
              </a:lnSpc>
              <a:spcBef>
                <a:spcPts val="0"/>
              </a:spcBef>
              <a:spcAft>
                <a:spcPts val="0"/>
              </a:spcAft>
              <a:buClr>
                <a:srgbClr val="6F6E6F"/>
              </a:buClr>
              <a:buSzPct val="100000"/>
              <a:buFont typeface="Arial"/>
              <a:buNone/>
            </a:pPr>
            <a:endParaRPr sz="1800" b="0" i="0" u="none" strike="noStrike" cap="none" dirty="0">
              <a:solidFill>
                <a:schemeClr val="tx1"/>
              </a:solidFill>
              <a:latin typeface="Calibri"/>
              <a:ea typeface="Calibri"/>
              <a:cs typeface="Calibri"/>
              <a:sym typeface="Calibri"/>
            </a:endParaRPr>
          </a:p>
        </p:txBody>
      </p:sp>
      <p:sp>
        <p:nvSpPr>
          <p:cNvPr id="308" name="Shape 308"/>
          <p:cNvSpPr txBox="1">
            <a:spLocks noGrp="1"/>
          </p:cNvSpPr>
          <p:nvPr>
            <p:ph type="title"/>
          </p:nvPr>
        </p:nvSpPr>
        <p:spPr>
          <a:xfrm>
            <a:off x="399675" y="414250"/>
            <a:ext cx="7079738" cy="587999"/>
          </a:xfrm>
          <a:prstGeom prst="rect">
            <a:avLst/>
          </a:prstGeom>
          <a:noFill/>
          <a:ln>
            <a:solidFill>
              <a:schemeClr val="accent5">
                <a:lumMod val="75000"/>
              </a:schemeClr>
            </a:solid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800" b="0" i="0" u="none" strike="noStrike" cap="none" dirty="0">
                <a:solidFill>
                  <a:schemeClr val="dk1"/>
                </a:solidFill>
                <a:latin typeface="Calibri"/>
                <a:ea typeface="Calibri"/>
                <a:cs typeface="Calibri"/>
                <a:sym typeface="Calibri"/>
              </a:rPr>
              <a:t>Avenues  For </a:t>
            </a:r>
            <a:r>
              <a:rPr lang="en-US" sz="2800" b="0" i="0" u="none" strike="noStrike" cap="none" dirty="0" smtClean="0">
                <a:solidFill>
                  <a:schemeClr val="dk1"/>
                </a:solidFill>
                <a:latin typeface="Calibri"/>
                <a:ea typeface="Calibri"/>
                <a:cs typeface="Calibri"/>
                <a:sym typeface="Calibri"/>
              </a:rPr>
              <a:t>Inviting – Hierarchy of Touch</a:t>
            </a:r>
            <a:endParaRPr lang="en-US" sz="2800" b="0" i="0" u="none" strike="noStrike" cap="none" dirty="0">
              <a:solidFill>
                <a:schemeClr val="dk1"/>
              </a:solidFill>
              <a:latin typeface="Calibri"/>
              <a:ea typeface="Calibri"/>
              <a:cs typeface="Calibri"/>
              <a:sym typeface="Calibri"/>
            </a:endParaRPr>
          </a:p>
        </p:txBody>
      </p:sp>
      <p:sp>
        <p:nvSpPr>
          <p:cNvPr id="309" name="Shape 309"/>
          <p:cNvSpPr txBox="1"/>
          <p:nvPr/>
        </p:nvSpPr>
        <p:spPr>
          <a:xfrm>
            <a:off x="769750" y="3550867"/>
            <a:ext cx="6709663" cy="830996"/>
          </a:xfrm>
          <a:prstGeom prst="rect">
            <a:avLst/>
          </a:prstGeom>
          <a:no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a:solidFill>
                  <a:srgbClr val="000000"/>
                </a:solidFill>
                <a:latin typeface="Arial"/>
                <a:ea typeface="Arial"/>
                <a:cs typeface="Arial"/>
                <a:sym typeface="Arial"/>
              </a:rPr>
              <a:t>People respond to WHY we are inviting them … more than  WHAT we are inviting them to.</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712490" cy="857250"/>
          </a:xfrm>
        </p:spPr>
        <p:txBody>
          <a:bodyPr>
            <a:normAutofit/>
          </a:bodyPr>
          <a:lstStyle/>
          <a:p>
            <a:r>
              <a:rPr lang="en-US" sz="3200" u="sng" dirty="0">
                <a:solidFill>
                  <a:srgbClr val="008000"/>
                </a:solidFill>
              </a:rPr>
              <a:t>5</a:t>
            </a:r>
            <a:r>
              <a:rPr lang="en-US" sz="3200" u="sng" dirty="0" smtClean="0">
                <a:solidFill>
                  <a:srgbClr val="008000"/>
                </a:solidFill>
              </a:rPr>
              <a:t> </a:t>
            </a:r>
            <a:r>
              <a:rPr lang="en-US" sz="3200" u="sng" dirty="0">
                <a:solidFill>
                  <a:srgbClr val="008000"/>
                </a:solidFill>
              </a:rPr>
              <a:t>Step </a:t>
            </a:r>
            <a:r>
              <a:rPr lang="en-US" sz="3200" u="sng" dirty="0" smtClean="0">
                <a:solidFill>
                  <a:srgbClr val="008000"/>
                </a:solidFill>
              </a:rPr>
              <a:t>Process for Inviting </a:t>
            </a:r>
            <a:r>
              <a:rPr lang="en-US" sz="3200" u="sng" dirty="0">
                <a:solidFill>
                  <a:srgbClr val="008000"/>
                </a:solidFill>
              </a:rPr>
              <a:t>to Events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6163" y="2103708"/>
            <a:ext cx="3452563" cy="2871097"/>
          </a:xfrm>
          <a:prstGeom prst="rect">
            <a:avLst/>
          </a:prstGeom>
        </p:spPr>
      </p:pic>
      <p:sp>
        <p:nvSpPr>
          <p:cNvPr id="3" name="Content Placeholder 2"/>
          <p:cNvSpPr>
            <a:spLocks noGrp="1"/>
          </p:cNvSpPr>
          <p:nvPr>
            <p:ph idx="1"/>
          </p:nvPr>
        </p:nvSpPr>
        <p:spPr>
          <a:xfrm>
            <a:off x="457200" y="1063229"/>
            <a:ext cx="7886700" cy="3397491"/>
          </a:xfrm>
        </p:spPr>
        <p:txBody>
          <a:bodyPr>
            <a:normAutofit/>
          </a:bodyPr>
          <a:lstStyle/>
          <a:p>
            <a:pPr marL="385763" indent="-385763">
              <a:buFont typeface="+mj-lt"/>
              <a:buAutoNum type="arabicPeriod"/>
            </a:pPr>
            <a:r>
              <a:rPr lang="en-US" sz="2400" dirty="0" smtClean="0"/>
              <a:t>Ask permission to send invitation  </a:t>
            </a:r>
          </a:p>
          <a:p>
            <a:pPr marL="385763" indent="-385763">
              <a:buFont typeface="+mj-lt"/>
              <a:buAutoNum type="arabicPeriod"/>
            </a:pPr>
            <a:r>
              <a:rPr lang="en-US" sz="2400" dirty="0" smtClean="0"/>
              <a:t>SEND invites </a:t>
            </a:r>
            <a:r>
              <a:rPr lang="en-US" sz="1800" dirty="0" smtClean="0"/>
              <a:t>(</a:t>
            </a:r>
            <a:r>
              <a:rPr lang="en-US" sz="1800" dirty="0"/>
              <a:t>Phone Call, Text message, </a:t>
            </a:r>
            <a:r>
              <a:rPr lang="en-US" sz="1800" dirty="0" err="1"/>
              <a:t>FaceBook</a:t>
            </a:r>
            <a:r>
              <a:rPr lang="en-US" sz="1800" dirty="0"/>
              <a:t> message, Email, </a:t>
            </a:r>
            <a:r>
              <a:rPr lang="en-US" sz="1800" dirty="0" smtClean="0"/>
              <a:t>AND  </a:t>
            </a:r>
            <a:r>
              <a:rPr lang="en-US" sz="1800" dirty="0"/>
              <a:t>in-person </a:t>
            </a:r>
            <a:r>
              <a:rPr lang="en-US" sz="1800" dirty="0" smtClean="0"/>
              <a:t>conversation )</a:t>
            </a:r>
            <a:endParaRPr lang="en-US" sz="1800" dirty="0"/>
          </a:p>
          <a:p>
            <a:pPr marL="385763" indent="-385763">
              <a:buFont typeface="+mj-lt"/>
              <a:buAutoNum type="arabicPeriod"/>
            </a:pPr>
            <a:r>
              <a:rPr lang="en-US" sz="2400" dirty="0"/>
              <a:t>Get their </a:t>
            </a:r>
            <a:r>
              <a:rPr lang="en-US" sz="2400" dirty="0" smtClean="0"/>
              <a:t>RESPONSE or</a:t>
            </a:r>
          </a:p>
          <a:p>
            <a:pPr marL="385763" indent="-385763">
              <a:buFont typeface="+mj-lt"/>
              <a:buAutoNum type="arabicPeriod"/>
            </a:pPr>
            <a:r>
              <a:rPr lang="en-US" sz="2400" dirty="0" smtClean="0"/>
              <a:t>Make multiple contacts and/or send</a:t>
            </a:r>
          </a:p>
          <a:p>
            <a:pPr marL="0" indent="0">
              <a:buNone/>
            </a:pPr>
            <a:r>
              <a:rPr lang="en-US" sz="2400" dirty="0"/>
              <a:t>	</a:t>
            </a:r>
            <a:r>
              <a:rPr lang="en-US" sz="2400" dirty="0" smtClean="0"/>
              <a:t> a “teaser” </a:t>
            </a:r>
            <a:endParaRPr lang="en-US" sz="2400" dirty="0"/>
          </a:p>
          <a:p>
            <a:pPr marL="0" indent="0">
              <a:buNone/>
            </a:pPr>
            <a:r>
              <a:rPr lang="en-US" sz="2400" dirty="0" smtClean="0"/>
              <a:t>5.  REMINDER </a:t>
            </a:r>
            <a:r>
              <a:rPr lang="en-US" sz="2400" dirty="0"/>
              <a:t>the night </a:t>
            </a:r>
            <a:r>
              <a:rPr lang="en-US" sz="2400" dirty="0" smtClean="0"/>
              <a:t>before</a:t>
            </a:r>
            <a:r>
              <a:rPr lang="en-US" sz="1600" dirty="0" smtClean="0"/>
              <a:t>  ash</a:t>
            </a:r>
            <a:endParaRPr lang="en-US" sz="2400" dirty="0"/>
          </a:p>
        </p:txBody>
      </p:sp>
    </p:spTree>
    <p:extLst>
      <p:ext uri="{BB962C8B-B14F-4D97-AF65-F5344CB8AC3E}">
        <p14:creationId xmlns:p14="http://schemas.microsoft.com/office/powerpoint/2010/main" val="3690037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title"/>
          </p:nvPr>
        </p:nvSpPr>
        <p:spPr>
          <a:xfrm>
            <a:off x="533400" y="1485900"/>
            <a:ext cx="2971799" cy="3314700"/>
          </a:xfrm>
          <a:prstGeom prst="rect">
            <a:avLst/>
          </a:prstGeom>
          <a:noFill/>
          <a:ln w="9525" cap="flat" cmpd="sng">
            <a:solidFill>
              <a:srgbClr val="76923C"/>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000" b="0" i="0" u="none" strike="noStrike" cap="none">
                <a:solidFill>
                  <a:schemeClr val="dk1"/>
                </a:solidFill>
                <a:latin typeface="Calibri"/>
                <a:ea typeface="Calibri"/>
                <a:cs typeface="Calibri"/>
                <a:sym typeface="Calibri"/>
              </a:rPr>
              <a:t>"Number one difference in my opinion between Shaklee and other health and wellness companies...see what I mean by safe and pure?” </a:t>
            </a:r>
            <a:br>
              <a:rPr lang="en-US" sz="2000" b="0" i="0" u="none" strike="noStrike" cap="none">
                <a:solidFill>
                  <a:schemeClr val="dk1"/>
                </a:solidFill>
                <a:latin typeface="Calibri"/>
                <a:ea typeface="Calibri"/>
                <a:cs typeface="Calibri"/>
                <a:sym typeface="Calibri"/>
              </a:rPr>
            </a:br>
            <a:endParaRPr lang="en-US" sz="2000" b="0" i="0" u="none" strike="noStrike" cap="none">
              <a:solidFill>
                <a:schemeClr val="dk1"/>
              </a:solidFill>
              <a:latin typeface="Calibri"/>
              <a:ea typeface="Calibri"/>
              <a:cs typeface="Calibri"/>
              <a:sym typeface="Calibri"/>
            </a:endParaRPr>
          </a:p>
        </p:txBody>
      </p:sp>
      <p:pic>
        <p:nvPicPr>
          <p:cNvPr id="287" name="Shape 287"/>
          <p:cNvPicPr preferRelativeResize="0">
            <a:picLocks noGrp="1"/>
          </p:cNvPicPr>
          <p:nvPr>
            <p:ph type="body" idx="1"/>
          </p:nvPr>
        </p:nvPicPr>
        <p:blipFill rotWithShape="1">
          <a:blip r:embed="rId3">
            <a:alphaModFix/>
          </a:blip>
          <a:srcRect/>
          <a:stretch/>
        </p:blipFill>
        <p:spPr>
          <a:xfrm>
            <a:off x="4457700" y="936484"/>
            <a:ext cx="3606800" cy="4001786"/>
          </a:xfrm>
          <a:prstGeom prst="rect">
            <a:avLst/>
          </a:prstGeom>
          <a:noFill/>
          <a:ln>
            <a:noFill/>
          </a:ln>
        </p:spPr>
      </p:pic>
      <p:sp>
        <p:nvSpPr>
          <p:cNvPr id="288" name="Shape 288"/>
          <p:cNvSpPr/>
          <p:nvPr/>
        </p:nvSpPr>
        <p:spPr>
          <a:xfrm>
            <a:off x="381000" y="228600"/>
            <a:ext cx="8458200" cy="707886"/>
          </a:xfrm>
          <a:prstGeom prst="rect">
            <a:avLst/>
          </a:prstGeom>
          <a:noFill/>
          <a:ln w="9525" cap="flat" cmpd="sng">
            <a:solidFill>
              <a:srgbClr val="76923C"/>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2000" b="0" i="0" u="none" strike="noStrike" cap="none" dirty="0" smtClean="0">
                <a:solidFill>
                  <a:schemeClr val="dk1"/>
                </a:solidFill>
                <a:latin typeface="Calibri"/>
                <a:ea typeface="Calibri"/>
                <a:cs typeface="Calibri"/>
                <a:sym typeface="Calibri"/>
              </a:rPr>
              <a:t>A Teaser can look something like this …</a:t>
            </a:r>
          </a:p>
          <a:p>
            <a:pPr marL="0" marR="0" lvl="0" indent="0" algn="l" rtl="0">
              <a:lnSpc>
                <a:spcPct val="100000"/>
              </a:lnSpc>
              <a:spcBef>
                <a:spcPts val="0"/>
              </a:spcBef>
              <a:spcAft>
                <a:spcPts val="0"/>
              </a:spcAft>
              <a:buClr>
                <a:schemeClr val="dk1"/>
              </a:buClr>
              <a:buSzPct val="25000"/>
              <a:buFont typeface="Calibri"/>
              <a:buNone/>
            </a:pPr>
            <a:r>
              <a:rPr lang="en-US" sz="2000" dirty="0" smtClean="0">
                <a:solidFill>
                  <a:schemeClr val="dk1"/>
                </a:solidFill>
                <a:latin typeface="Calibri"/>
                <a:ea typeface="Calibri"/>
                <a:cs typeface="Calibri"/>
                <a:sym typeface="Calibri"/>
              </a:rPr>
              <a:t>A </a:t>
            </a:r>
            <a:r>
              <a:rPr lang="en-US" sz="2000" b="0" i="0" u="none" strike="noStrike" cap="none" dirty="0" smtClean="0">
                <a:solidFill>
                  <a:schemeClr val="dk1"/>
                </a:solidFill>
                <a:latin typeface="Calibri"/>
                <a:ea typeface="Calibri"/>
                <a:cs typeface="Calibri"/>
                <a:sym typeface="Calibri"/>
              </a:rPr>
              <a:t>post </a:t>
            </a:r>
            <a:r>
              <a:rPr lang="en-US" sz="2000" b="0" i="0" u="none" strike="noStrike" cap="none" dirty="0">
                <a:solidFill>
                  <a:schemeClr val="dk1"/>
                </a:solidFill>
                <a:latin typeface="Calibri"/>
                <a:ea typeface="Calibri"/>
                <a:cs typeface="Calibri"/>
                <a:sym typeface="Calibri"/>
              </a:rPr>
              <a:t>about Shaklee quality, or personal photo</a:t>
            </a:r>
          </a:p>
        </p:txBody>
      </p:sp>
      <p:sp>
        <p:nvSpPr>
          <p:cNvPr id="2" name="TextBox 1"/>
          <p:cNvSpPr txBox="1"/>
          <p:nvPr/>
        </p:nvSpPr>
        <p:spPr>
          <a:xfrm>
            <a:off x="8280400" y="3911601"/>
            <a:ext cx="863600" cy="307777"/>
          </a:xfrm>
          <a:prstGeom prst="rect">
            <a:avLst/>
          </a:prstGeom>
          <a:noFill/>
        </p:spPr>
        <p:txBody>
          <a:bodyPr wrap="square" rtlCol="0">
            <a:spAutoFit/>
          </a:bodyPr>
          <a:lstStyle/>
          <a:p>
            <a:r>
              <a:rPr lang="en-US" dirty="0" err="1" smtClean="0"/>
              <a:t>becky</a:t>
            </a:r>
            <a:endParaRPr lang="en-US" dirty="0"/>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457200" y="205975"/>
            <a:ext cx="2904045" cy="4811100"/>
          </a:xfrm>
          <a:prstGeom prst="rect">
            <a:avLst/>
          </a:prstGeom>
          <a:no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Posted photo of her children … “ You probably can’t take your eyes off my cute kids to see my gleaming floors behind them .. Squeaky clean AND non-toxic!  Shaklee Basic H Cleaner… best ever.. Learn more about it this week on FB event“</a:t>
            </a:r>
          </a:p>
        </p:txBody>
      </p:sp>
      <p:pic>
        <p:nvPicPr>
          <p:cNvPr id="294" name="Shape 294"/>
          <p:cNvPicPr preferRelativeResize="0">
            <a:picLocks noGrp="1"/>
          </p:cNvPicPr>
          <p:nvPr>
            <p:ph type="body" idx="1"/>
          </p:nvPr>
        </p:nvPicPr>
        <p:blipFill rotWithShape="1">
          <a:blip r:embed="rId3">
            <a:alphaModFix/>
          </a:blip>
          <a:srcRect/>
          <a:stretch/>
        </p:blipFill>
        <p:spPr>
          <a:xfrm>
            <a:off x="5202825" y="310650"/>
            <a:ext cx="3394500" cy="4625700"/>
          </a:xfrm>
          <a:prstGeom prst="rect">
            <a:avLst/>
          </a:prstGeom>
          <a:noFill/>
          <a:ln>
            <a:noFill/>
          </a:ln>
        </p:spPr>
      </p:pic>
      <p:sp>
        <p:nvSpPr>
          <p:cNvPr id="2" name="TextBox 1"/>
          <p:cNvSpPr txBox="1"/>
          <p:nvPr/>
        </p:nvSpPr>
        <p:spPr>
          <a:xfrm>
            <a:off x="3589867" y="3539067"/>
            <a:ext cx="1168400" cy="307777"/>
          </a:xfrm>
          <a:prstGeom prst="rect">
            <a:avLst/>
          </a:prstGeom>
          <a:noFill/>
        </p:spPr>
        <p:txBody>
          <a:bodyPr wrap="square" rtlCol="0">
            <a:spAutoFit/>
          </a:bodyPr>
          <a:lstStyle/>
          <a:p>
            <a:r>
              <a:rPr lang="en-US" dirty="0" err="1" smtClean="0"/>
              <a:t>becky</a:t>
            </a:r>
            <a:endParaRPr lang="en-US" dirty="0"/>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Shape 215"/>
          <p:cNvPicPr preferRelativeResize="0"/>
          <p:nvPr/>
        </p:nvPicPr>
        <p:blipFill rotWithShape="1">
          <a:blip r:embed="rId3">
            <a:alphaModFix/>
          </a:blip>
          <a:srcRect/>
          <a:stretch/>
        </p:blipFill>
        <p:spPr>
          <a:xfrm>
            <a:off x="6901250" y="307839"/>
            <a:ext cx="2242751" cy="1885950"/>
          </a:xfrm>
          <a:prstGeom prst="rect">
            <a:avLst/>
          </a:prstGeom>
          <a:noFill/>
          <a:ln>
            <a:noFill/>
          </a:ln>
        </p:spPr>
      </p:pic>
      <p:sp>
        <p:nvSpPr>
          <p:cNvPr id="216" name="Shape 216"/>
          <p:cNvSpPr txBox="1">
            <a:spLocks noGrp="1"/>
          </p:cNvSpPr>
          <p:nvPr>
            <p:ph type="title"/>
          </p:nvPr>
        </p:nvSpPr>
        <p:spPr>
          <a:xfrm>
            <a:off x="304800" y="328284"/>
            <a:ext cx="6366374" cy="537000"/>
          </a:xfrm>
          <a:prstGeom prst="rect">
            <a:avLst/>
          </a:prstGeom>
          <a:no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How We Apply Communication  Skills to  Inviting </a:t>
            </a:r>
            <a:r>
              <a:rPr lang="en-US" sz="2880" b="0" i="0" u="none" strike="noStrike" cap="none">
                <a:solidFill>
                  <a:schemeClr val="dk1"/>
                </a:solidFill>
                <a:latin typeface="Calibri"/>
                <a:ea typeface="Calibri"/>
                <a:cs typeface="Calibri"/>
                <a:sym typeface="Calibri"/>
              </a:rPr>
              <a:t> </a:t>
            </a:r>
          </a:p>
        </p:txBody>
      </p:sp>
      <p:sp>
        <p:nvSpPr>
          <p:cNvPr id="217" name="Shape 217"/>
          <p:cNvSpPr txBox="1">
            <a:spLocks noGrp="1"/>
          </p:cNvSpPr>
          <p:nvPr>
            <p:ph type="body" idx="1"/>
          </p:nvPr>
        </p:nvSpPr>
        <p:spPr>
          <a:xfrm>
            <a:off x="276041" y="1084930"/>
            <a:ext cx="6625210" cy="391717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Use the 3 elements of meaningful authentic conversation so the invitation is about meeting THEIR needs not filling chairs at an event ” .. </a:t>
            </a:r>
          </a:p>
          <a:p>
            <a:pPr marL="342900" marR="0" lvl="0" indent="-317500" algn="l" rtl="0">
              <a:lnSpc>
                <a:spcPct val="80000"/>
              </a:lnSpc>
              <a:spcBef>
                <a:spcPts val="372"/>
              </a:spcBef>
              <a:spcAft>
                <a:spcPts val="0"/>
              </a:spcAft>
              <a:buClr>
                <a:schemeClr val="dk1"/>
              </a:buClr>
              <a:buSzPct val="100000"/>
              <a:buFont typeface="Arial"/>
              <a:buChar char="•"/>
            </a:pPr>
            <a:r>
              <a:rPr lang="en-US" sz="1800" b="1" i="0" u="none" strike="noStrike" cap="none" dirty="0">
                <a:solidFill>
                  <a:schemeClr val="dk1"/>
                </a:solidFill>
                <a:latin typeface="Calibri"/>
                <a:ea typeface="Calibri"/>
                <a:cs typeface="Calibri"/>
                <a:sym typeface="Calibri"/>
              </a:rPr>
              <a:t>Tell me about </a:t>
            </a:r>
            <a:r>
              <a:rPr lang="en-US" sz="1800" b="0" i="0" u="none" strike="noStrike" cap="none" dirty="0">
                <a:solidFill>
                  <a:schemeClr val="dk1"/>
                </a:solidFill>
                <a:latin typeface="Calibri"/>
                <a:ea typeface="Calibri"/>
                <a:cs typeface="Calibri"/>
                <a:sym typeface="Calibri"/>
              </a:rPr>
              <a:t>--  “ Mary, I want to ask you something about allergies … </a:t>
            </a:r>
            <a:r>
              <a:rPr lang="en-US" sz="1800" b="0" i="0" u="none" strike="noStrike" cap="none" dirty="0" smtClean="0">
                <a:solidFill>
                  <a:schemeClr val="dk1"/>
                </a:solidFill>
                <a:latin typeface="Calibri"/>
                <a:ea typeface="Calibri"/>
                <a:cs typeface="Calibri"/>
                <a:sym typeface="Calibri"/>
              </a:rPr>
              <a:t>Could you tell </a:t>
            </a:r>
            <a:r>
              <a:rPr lang="en-US" sz="1800" b="0" i="0" u="none" strike="noStrike" cap="none" dirty="0">
                <a:solidFill>
                  <a:schemeClr val="dk1"/>
                </a:solidFill>
                <a:latin typeface="Calibri"/>
                <a:ea typeface="Calibri"/>
                <a:cs typeface="Calibri"/>
                <a:sym typeface="Calibri"/>
              </a:rPr>
              <a:t>me about  who comes to mind whom you know who may have family members with allergies . “</a:t>
            </a:r>
          </a:p>
          <a:p>
            <a:pPr marL="342900" marR="0" lvl="0" indent="-317500" algn="l" rtl="0">
              <a:lnSpc>
                <a:spcPct val="80000"/>
              </a:lnSpc>
              <a:spcBef>
                <a:spcPts val="372"/>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Include  </a:t>
            </a:r>
            <a:r>
              <a:rPr lang="en-US" sz="1800" b="1" i="0" u="none" strike="noStrike" cap="none" dirty="0">
                <a:solidFill>
                  <a:schemeClr val="dk1"/>
                </a:solidFill>
                <a:latin typeface="Calibri"/>
                <a:ea typeface="Calibri"/>
                <a:cs typeface="Calibri"/>
                <a:sym typeface="Calibri"/>
              </a:rPr>
              <a:t>why</a:t>
            </a:r>
            <a:r>
              <a:rPr lang="en-US" sz="1800" b="0" i="0" u="none" strike="noStrike" cap="none" dirty="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we’ re </a:t>
            </a:r>
            <a:r>
              <a:rPr lang="en-US" sz="1800" b="0" i="0" u="none" strike="noStrike" cap="none" dirty="0">
                <a:solidFill>
                  <a:schemeClr val="dk1"/>
                </a:solidFill>
                <a:latin typeface="Calibri"/>
                <a:ea typeface="Calibri"/>
                <a:cs typeface="Calibri"/>
                <a:sym typeface="Calibri"/>
              </a:rPr>
              <a:t>inviting them. “ </a:t>
            </a:r>
            <a:r>
              <a:rPr lang="en-US" sz="1800" b="0" i="0" u="none" strike="noStrike" cap="none" dirty="0" smtClean="0">
                <a:solidFill>
                  <a:schemeClr val="dk1"/>
                </a:solidFill>
                <a:latin typeface="Calibri"/>
                <a:ea typeface="Calibri"/>
                <a:cs typeface="Calibri"/>
                <a:sym typeface="Calibri"/>
              </a:rPr>
              <a:t> </a:t>
            </a:r>
            <a:r>
              <a:rPr lang="en-US" sz="1800" dirty="0"/>
              <a:t>T</a:t>
            </a:r>
            <a:r>
              <a:rPr lang="en-US" sz="1800" b="0" i="0" u="none" strike="noStrike" cap="none" dirty="0" smtClean="0">
                <a:solidFill>
                  <a:schemeClr val="dk1"/>
                </a:solidFill>
                <a:latin typeface="Calibri"/>
                <a:ea typeface="Calibri"/>
                <a:cs typeface="Calibri"/>
                <a:sym typeface="Calibri"/>
              </a:rPr>
              <a:t>he reason </a:t>
            </a:r>
            <a:r>
              <a:rPr lang="en-US" sz="1800" b="0" i="0" u="none" strike="noStrike" cap="none" dirty="0">
                <a:solidFill>
                  <a:schemeClr val="dk1"/>
                </a:solidFill>
                <a:latin typeface="Calibri"/>
                <a:ea typeface="Calibri"/>
                <a:cs typeface="Calibri"/>
                <a:sym typeface="Calibri"/>
              </a:rPr>
              <a:t>I’m </a:t>
            </a:r>
            <a:r>
              <a:rPr lang="en-US" sz="1800" b="0" i="0" u="none" strike="noStrike" cap="none" dirty="0" smtClean="0">
                <a:solidFill>
                  <a:schemeClr val="dk1"/>
                </a:solidFill>
                <a:latin typeface="Calibri"/>
                <a:ea typeface="Calibri"/>
                <a:cs typeface="Calibri"/>
                <a:sym typeface="Calibri"/>
              </a:rPr>
              <a:t>asking</a:t>
            </a:r>
            <a:r>
              <a:rPr lang="en-US" sz="1800" dirty="0"/>
              <a:t> </a:t>
            </a:r>
            <a:r>
              <a:rPr lang="en-US" sz="1800" b="0" i="0" u="none" strike="noStrike" cap="none" dirty="0" smtClean="0">
                <a:solidFill>
                  <a:schemeClr val="dk1"/>
                </a:solidFill>
                <a:latin typeface="Calibri"/>
                <a:ea typeface="Calibri"/>
                <a:cs typeface="Calibri"/>
                <a:sym typeface="Calibri"/>
              </a:rPr>
              <a:t>… “</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2"/>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 Often helpful to use a </a:t>
            </a:r>
            <a:r>
              <a:rPr lang="en-US" sz="1800" b="1" i="0" u="none" strike="noStrike" cap="none" dirty="0">
                <a:solidFill>
                  <a:schemeClr val="dk1"/>
                </a:solidFill>
                <a:latin typeface="Calibri"/>
                <a:ea typeface="Calibri"/>
                <a:cs typeface="Calibri"/>
                <a:sym typeface="Calibri"/>
              </a:rPr>
              <a:t>third party reference  </a:t>
            </a:r>
            <a:r>
              <a:rPr lang="en-US" sz="1800" b="0" i="0" u="none" strike="noStrike" cap="none" dirty="0">
                <a:solidFill>
                  <a:schemeClr val="dk1"/>
                </a:solidFill>
                <a:latin typeface="Calibri"/>
                <a:ea typeface="Calibri"/>
                <a:cs typeface="Calibri"/>
                <a:sym typeface="Calibri"/>
              </a:rPr>
              <a:t>--- “ I was reading an article.. Or attending a webinar.. Or speaking with a colleague, </a:t>
            </a:r>
            <a:r>
              <a:rPr lang="en-US" sz="1800" b="0" i="0" u="none" strike="noStrike" cap="none" dirty="0" err="1">
                <a:solidFill>
                  <a:schemeClr val="dk1"/>
                </a:solidFill>
                <a:latin typeface="Calibri"/>
                <a:ea typeface="Calibri"/>
                <a:cs typeface="Calibri"/>
                <a:sym typeface="Calibri"/>
              </a:rPr>
              <a:t>etc</a:t>
            </a:r>
            <a:r>
              <a:rPr lang="en-US" sz="1800" b="0" i="0" u="none" strike="noStrike" cap="none" dirty="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 </a:t>
            </a:r>
            <a:endParaRPr lang="en-US" sz="1800" b="0" i="0" u="none" strike="noStrike" cap="none" dirty="0">
              <a:solidFill>
                <a:schemeClr val="dk1"/>
              </a:solidFill>
              <a:latin typeface="Calibri"/>
              <a:ea typeface="Calibri"/>
              <a:cs typeface="Calibri"/>
              <a:sym typeface="Calibri"/>
            </a:endParaRPr>
          </a:p>
          <a:p>
            <a:pPr marL="342900" marR="0" lvl="0" indent="-317500" algn="l" rtl="0">
              <a:lnSpc>
                <a:spcPct val="80000"/>
              </a:lnSpc>
              <a:spcBef>
                <a:spcPts val="372"/>
              </a:spcBef>
              <a:spcAft>
                <a:spcPts val="0"/>
              </a:spcAft>
              <a:buClr>
                <a:schemeClr val="dk1"/>
              </a:buClr>
              <a:buSzPct val="100000"/>
              <a:buFont typeface="Arial"/>
              <a:buChar char="•"/>
            </a:pPr>
            <a:r>
              <a:rPr lang="en-US" sz="1800" b="1" i="0" u="none" strike="noStrike" cap="none" dirty="0">
                <a:solidFill>
                  <a:schemeClr val="dk1"/>
                </a:solidFill>
                <a:latin typeface="Calibri"/>
                <a:ea typeface="Calibri"/>
                <a:cs typeface="Calibri"/>
                <a:sym typeface="Calibri"/>
              </a:rPr>
              <a:t>Acknowledge  -- </a:t>
            </a:r>
            <a:r>
              <a:rPr lang="en-US" sz="1800" b="0" i="0" u="none" strike="noStrike" cap="none" dirty="0">
                <a:solidFill>
                  <a:schemeClr val="dk1"/>
                </a:solidFill>
                <a:latin typeface="Calibri"/>
                <a:ea typeface="Calibri"/>
                <a:cs typeface="Calibri"/>
                <a:sym typeface="Calibri"/>
              </a:rPr>
              <a:t>“ I thought of you because… I was thinking about the conversation we had a while ago … I remember a conversation we had last month… Knowing how important natural products are to you, I thought this might be a company you would want to know about. “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lisa</a:t>
            </a:r>
            <a:endParaRPr lang="en-US" sz="1800" b="0" i="0" u="none" strike="noStrike" cap="none" dirty="0">
              <a:solidFill>
                <a:schemeClr val="dk1"/>
              </a:solidFill>
              <a:latin typeface="Calibri"/>
              <a:ea typeface="Calibri"/>
              <a:cs typeface="Calibri"/>
              <a:sym typeface="Calibri"/>
            </a:endParaRPr>
          </a:p>
        </p:txBody>
      </p:sp>
      <p:sp>
        <p:nvSpPr>
          <p:cNvPr id="218" name="Shape 218"/>
          <p:cNvSpPr txBox="1"/>
          <p:nvPr/>
        </p:nvSpPr>
        <p:spPr>
          <a:xfrm>
            <a:off x="6901251" y="3049262"/>
            <a:ext cx="2092005" cy="1443558"/>
          </a:xfrm>
          <a:prstGeom prst="rect">
            <a:avLst/>
          </a:prstGeom>
          <a:noFill/>
          <a:ln w="9525" cap="flat" cmpd="sng">
            <a:solidFill>
              <a:srgbClr val="000000"/>
            </a:solidFill>
            <a:prstDash val="solid"/>
            <a:round/>
            <a:headEnd type="none" w="med" len="med"/>
            <a:tailEnd type="none" w="med" len="med"/>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a:solidFill>
                  <a:srgbClr val="000000"/>
                </a:solidFill>
                <a:latin typeface="Arial"/>
                <a:ea typeface="Arial"/>
                <a:cs typeface="Arial"/>
                <a:sym typeface="Arial"/>
              </a:rPr>
              <a:t>Affirm </a:t>
            </a:r>
          </a:p>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a:solidFill>
                  <a:srgbClr val="000000"/>
                </a:solidFill>
                <a:latin typeface="Arial"/>
                <a:ea typeface="Arial"/>
                <a:cs typeface="Arial"/>
                <a:sym typeface="Arial"/>
              </a:rPr>
              <a:t>Acknowledge</a:t>
            </a:r>
          </a:p>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a:solidFill>
                  <a:srgbClr val="000000"/>
                </a:solidFill>
                <a:latin typeface="Arial"/>
                <a:ea typeface="Arial"/>
                <a:cs typeface="Arial"/>
                <a:sym typeface="Arial"/>
              </a:rPr>
              <a:t>Appreciate</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2" name="Shape 232"/>
          <p:cNvSpPr txBox="1">
            <a:spLocks noGrp="1"/>
          </p:cNvSpPr>
          <p:nvPr>
            <p:ph type="title"/>
          </p:nvPr>
        </p:nvSpPr>
        <p:spPr>
          <a:xfrm>
            <a:off x="457200" y="790103"/>
            <a:ext cx="7876572" cy="2240963"/>
          </a:xfrm>
          <a:prstGeom prst="rect">
            <a:avLst/>
          </a:prstGeom>
          <a:ln>
            <a:solidFill>
              <a:schemeClr val="accent5">
                <a:lumMod val="75000"/>
              </a:schemeClr>
            </a:solidFill>
          </a:ln>
        </p:spPr>
        <p:txBody>
          <a:bodyPr lIns="91425" tIns="91425" rIns="91425" bIns="91425" anchor="ctr" anchorCtr="0">
            <a:noAutofit/>
          </a:bodyPr>
          <a:lstStyle/>
          <a:p>
            <a:pPr lvl="0">
              <a:spcBef>
                <a:spcPts val="0"/>
              </a:spcBef>
              <a:buNone/>
            </a:pPr>
            <a:r>
              <a:rPr lang="en-US" sz="3600" dirty="0" smtClean="0"/>
              <a:t>Now Let’s Look at Examples of Specific Types of Invitations and Apply the Principles We Have Just Discussed  </a:t>
            </a:r>
            <a:endParaRPr lang="en-US" sz="3600" dirty="0"/>
          </a:p>
        </p:txBody>
      </p:sp>
      <p:sp>
        <p:nvSpPr>
          <p:cNvPr id="2" name="TextBox 1"/>
          <p:cNvSpPr txBox="1"/>
          <p:nvPr/>
        </p:nvSpPr>
        <p:spPr>
          <a:xfrm>
            <a:off x="7552267" y="3031067"/>
            <a:ext cx="1422400" cy="307777"/>
          </a:xfrm>
          <a:prstGeom prst="rect">
            <a:avLst/>
          </a:prstGeom>
          <a:noFill/>
        </p:spPr>
        <p:txBody>
          <a:bodyPr wrap="square" rtlCol="0">
            <a:spAutoFit/>
          </a:bodyPr>
          <a:lstStyle/>
          <a:p>
            <a:r>
              <a:rPr lang="en-US" dirty="0" err="1" smtClean="0"/>
              <a:t>lisa</a:t>
            </a:r>
            <a:endParaRPr lang="en-US" dirty="0"/>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body" idx="1"/>
          </p:nvPr>
        </p:nvSpPr>
        <p:spPr>
          <a:xfrm>
            <a:off x="692775" y="1141575"/>
            <a:ext cx="7556389" cy="3453054"/>
          </a:xfrm>
          <a:prstGeom prst="rect">
            <a:avLst/>
          </a:prstGeom>
          <a:noFill/>
          <a:ln>
            <a:noFill/>
          </a:ln>
        </p:spPr>
        <p:txBody>
          <a:bodyPr lIns="91425" tIns="91425" rIns="91425" bIns="91425" anchor="t" anchorCtr="0">
            <a:noAutofit/>
          </a:bodyPr>
          <a:lstStyle/>
          <a:p>
            <a:pPr marL="127000" marR="0" lvl="0" indent="0" algn="l" rtl="0">
              <a:lnSpc>
                <a:spcPct val="100000"/>
              </a:lnSpc>
              <a:spcBef>
                <a:spcPts val="0"/>
              </a:spcBef>
              <a:spcAft>
                <a:spcPts val="0"/>
              </a:spcAft>
              <a:buClr>
                <a:srgbClr val="6F6E6F"/>
              </a:buClr>
              <a:buSzPct val="25000"/>
              <a:buFont typeface="Arial"/>
              <a:buNone/>
            </a:pPr>
            <a:r>
              <a:rPr lang="en-US" sz="1800" b="0" i="0" u="none" strike="noStrike" cap="none">
                <a:solidFill>
                  <a:schemeClr val="dk1"/>
                </a:solidFill>
                <a:latin typeface="Calibri"/>
                <a:ea typeface="Calibri"/>
                <a:cs typeface="Calibri"/>
                <a:sym typeface="Calibri"/>
              </a:rPr>
              <a:t>One of our early exercises we discussed in Week 1 was to read through the Shaklee Product Guide and apply sticky notes to pages with names of people we feel would want to know about those particular products.</a:t>
            </a:r>
          </a:p>
          <a:p>
            <a:pPr marL="127000" marR="0" lvl="0" indent="0" algn="l" rtl="0">
              <a:lnSpc>
                <a:spcPct val="100000"/>
              </a:lnSpc>
              <a:spcBef>
                <a:spcPts val="400"/>
              </a:spcBef>
              <a:spcAft>
                <a:spcPts val="0"/>
              </a:spcAft>
              <a:buClr>
                <a:srgbClr val="6F6E6F"/>
              </a:buClr>
              <a:buSzPct val="25000"/>
              <a:buFont typeface="Arial"/>
              <a:buNone/>
            </a:pPr>
            <a:endParaRPr sz="1800" b="0" i="0" u="none" strike="noStrike" cap="none">
              <a:solidFill>
                <a:schemeClr val="dk1"/>
              </a:solidFill>
              <a:latin typeface="Calibri"/>
              <a:ea typeface="Calibri"/>
              <a:cs typeface="Calibri"/>
              <a:sym typeface="Calibri"/>
            </a:endParaRPr>
          </a:p>
          <a:p>
            <a:pPr marL="127000" marR="0" lvl="0" indent="0" algn="l" rtl="0">
              <a:lnSpc>
                <a:spcPct val="100000"/>
              </a:lnSpc>
              <a:spcBef>
                <a:spcPts val="400"/>
              </a:spcBef>
              <a:spcAft>
                <a:spcPts val="0"/>
              </a:spcAft>
              <a:buClr>
                <a:srgbClr val="6F6E6F"/>
              </a:buClr>
              <a:buSzPct val="25000"/>
              <a:buFont typeface="Arial"/>
              <a:buNone/>
            </a:pPr>
            <a:r>
              <a:rPr lang="en-US" sz="1800" b="0" i="1" u="none" strike="noStrike" cap="none">
                <a:solidFill>
                  <a:schemeClr val="dk1"/>
                </a:solidFill>
                <a:latin typeface="Calibri"/>
                <a:ea typeface="Calibri"/>
                <a:cs typeface="Calibri"/>
                <a:sym typeface="Calibri"/>
              </a:rPr>
              <a:t>“ I was just reading through the Shaklee Product Guide, and I came across some products .. And you immediately popped into my head as someone who would want to know about this..  May I tell you about them …( or Would you  be interested in hearing about it ..  Or seeing a video about it .. Etc )”</a:t>
            </a:r>
          </a:p>
          <a:p>
            <a:pPr marL="127000" marR="0" lvl="0" indent="0" algn="l" rtl="0">
              <a:lnSpc>
                <a:spcPct val="100000"/>
              </a:lnSpc>
              <a:spcBef>
                <a:spcPts val="400"/>
              </a:spcBef>
              <a:spcAft>
                <a:spcPts val="0"/>
              </a:spcAft>
              <a:buClr>
                <a:srgbClr val="6F6E6F"/>
              </a:buClr>
              <a:buSzPct val="25000"/>
              <a:buFont typeface="Arial"/>
              <a:buNone/>
            </a:pPr>
            <a:endParaRPr sz="1800" b="0" i="1" u="none" strike="noStrike" cap="none">
              <a:solidFill>
                <a:schemeClr val="dk1"/>
              </a:solidFill>
              <a:latin typeface="Calibri"/>
              <a:ea typeface="Calibri"/>
              <a:cs typeface="Calibri"/>
              <a:sym typeface="Calibri"/>
            </a:endParaRPr>
          </a:p>
          <a:p>
            <a:pPr marL="127000" marR="0" lvl="0" indent="0" algn="l" rtl="0">
              <a:lnSpc>
                <a:spcPct val="100000"/>
              </a:lnSpc>
              <a:spcBef>
                <a:spcPts val="400"/>
              </a:spcBef>
              <a:spcAft>
                <a:spcPts val="0"/>
              </a:spcAft>
              <a:buClr>
                <a:srgbClr val="6F6E6F"/>
              </a:buClr>
              <a:buSzPct val="25000"/>
              <a:buFont typeface="Arial"/>
              <a:buNone/>
            </a:pPr>
            <a:r>
              <a:rPr lang="en-US" sz="1600" b="0" i="1" u="none" strike="noStrike" cap="none">
                <a:solidFill>
                  <a:schemeClr val="dk1"/>
                </a:solidFill>
                <a:latin typeface="Calibri"/>
                <a:ea typeface="Calibri"/>
                <a:cs typeface="Calibri"/>
                <a:sym typeface="Calibri"/>
              </a:rPr>
              <a:t>ashley</a:t>
            </a:r>
          </a:p>
          <a:p>
            <a:pPr marL="127000" marR="0" lvl="0" indent="0" algn="l" rtl="0">
              <a:lnSpc>
                <a:spcPct val="100000"/>
              </a:lnSpc>
              <a:spcBef>
                <a:spcPts val="400"/>
              </a:spcBef>
              <a:spcAft>
                <a:spcPts val="0"/>
              </a:spcAft>
              <a:buClr>
                <a:srgbClr val="6F6E6F"/>
              </a:buClr>
              <a:buSzPct val="25000"/>
              <a:buFont typeface="Arial"/>
              <a:buNone/>
            </a:pPr>
            <a:endParaRPr sz="1600" b="0" i="0" u="none" strike="noStrike" cap="none">
              <a:solidFill>
                <a:srgbClr val="6F6E6F"/>
              </a:solidFill>
              <a:latin typeface="Calibri"/>
              <a:ea typeface="Calibri"/>
              <a:cs typeface="Calibri"/>
              <a:sym typeface="Calibri"/>
            </a:endParaRPr>
          </a:p>
          <a:p>
            <a:pPr marL="127000" marR="0" lvl="0" indent="0" algn="l" rtl="0">
              <a:lnSpc>
                <a:spcPct val="100000"/>
              </a:lnSpc>
              <a:spcBef>
                <a:spcPts val="400"/>
              </a:spcBef>
              <a:spcAft>
                <a:spcPts val="0"/>
              </a:spcAft>
              <a:buClr>
                <a:srgbClr val="6F6E6F"/>
              </a:buClr>
              <a:buSzPct val="25000"/>
              <a:buFont typeface="Arial"/>
              <a:buNone/>
            </a:pPr>
            <a:endParaRPr sz="1600" b="0" i="0" u="none" strike="noStrike" cap="none">
              <a:solidFill>
                <a:srgbClr val="6F6E6F"/>
              </a:solidFill>
              <a:latin typeface="Calibri"/>
              <a:ea typeface="Calibri"/>
              <a:cs typeface="Calibri"/>
              <a:sym typeface="Calibri"/>
            </a:endParaRPr>
          </a:p>
          <a:p>
            <a:pPr marL="342900" marR="0" lvl="0" indent="-215900" algn="l" rtl="0">
              <a:lnSpc>
                <a:spcPct val="100000"/>
              </a:lnSpc>
              <a:spcBef>
                <a:spcPts val="400"/>
              </a:spcBef>
              <a:spcAft>
                <a:spcPts val="0"/>
              </a:spcAft>
              <a:buClr>
                <a:srgbClr val="6F6E6F"/>
              </a:buClr>
              <a:buSzPct val="100000"/>
              <a:buFont typeface="Arial"/>
              <a:buNone/>
            </a:pPr>
            <a:endParaRPr sz="1600" b="0" i="1" u="none" strike="noStrike" cap="none">
              <a:solidFill>
                <a:srgbClr val="6F6E6F"/>
              </a:solidFill>
              <a:latin typeface="Calibri"/>
              <a:ea typeface="Calibri"/>
              <a:cs typeface="Calibri"/>
              <a:sym typeface="Calibri"/>
            </a:endParaRPr>
          </a:p>
        </p:txBody>
      </p:sp>
      <p:sp>
        <p:nvSpPr>
          <p:cNvPr id="199" name="Shape 199"/>
          <p:cNvSpPr txBox="1">
            <a:spLocks noGrp="1"/>
          </p:cNvSpPr>
          <p:nvPr>
            <p:ph type="title"/>
          </p:nvPr>
        </p:nvSpPr>
        <p:spPr>
          <a:xfrm>
            <a:off x="457200" y="383779"/>
            <a:ext cx="8229600" cy="552568"/>
          </a:xfrm>
          <a:prstGeom prst="rect">
            <a:avLst/>
          </a:prstGeom>
          <a:noFill/>
          <a:ln w="9525" cap="flat" cmpd="sng">
            <a:solidFill>
              <a:srgbClr val="31859B"/>
            </a:solidFill>
            <a:prstDash val="solid"/>
            <a:round/>
            <a:headEnd type="none" w="med" len="med"/>
            <a:tailEnd type="none" w="med" len="med"/>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Product Guide Exercise Names – a Great Place to Start Inviting  </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Shape 105"/>
          <p:cNvPicPr preferRelativeResize="0"/>
          <p:nvPr/>
        </p:nvPicPr>
        <p:blipFill rotWithShape="1">
          <a:blip r:embed="rId3">
            <a:alphaModFix/>
          </a:blip>
          <a:srcRect/>
          <a:stretch/>
        </p:blipFill>
        <p:spPr>
          <a:xfrm>
            <a:off x="241300" y="0"/>
            <a:ext cx="8648054" cy="5143499"/>
          </a:xfrm>
          <a:prstGeom prst="rect">
            <a:avLst/>
          </a:prstGeom>
          <a:noFill/>
          <a:ln>
            <a:noFill/>
          </a:ln>
        </p:spPr>
      </p:pic>
      <p:sp>
        <p:nvSpPr>
          <p:cNvPr id="106" name="Shape 106"/>
          <p:cNvSpPr/>
          <p:nvPr/>
        </p:nvSpPr>
        <p:spPr>
          <a:xfrm>
            <a:off x="5057103" y="560602"/>
            <a:ext cx="3958605" cy="1015662"/>
          </a:xfrm>
          <a:prstGeom prst="rect">
            <a:avLst/>
          </a:prstGeom>
          <a:no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2000" b="0" i="0" u="none" strike="noStrike" cap="none">
                <a:solidFill>
                  <a:srgbClr val="000000"/>
                </a:solidFill>
                <a:latin typeface="Arial"/>
                <a:ea typeface="Arial"/>
                <a:cs typeface="Arial"/>
                <a:sym typeface="Arial"/>
              </a:rPr>
              <a:t>BUSINESS LEADERS</a:t>
            </a:r>
          </a:p>
          <a:p>
            <a:pPr marL="0" marR="0" lvl="0" indent="0" algn="l" rtl="0">
              <a:lnSpc>
                <a:spcPct val="100000"/>
              </a:lnSpc>
              <a:spcBef>
                <a:spcPts val="0"/>
              </a:spcBef>
              <a:spcAft>
                <a:spcPts val="0"/>
              </a:spcAft>
              <a:buClr>
                <a:srgbClr val="000000"/>
              </a:buClr>
              <a:buSzPct val="25000"/>
              <a:buFont typeface="Arial"/>
              <a:buNone/>
            </a:pPr>
            <a:r>
              <a:rPr lang="en-US" sz="2000" b="0" i="0" u="none" strike="noStrike" cap="none">
                <a:solidFill>
                  <a:srgbClr val="000000"/>
                </a:solidFill>
                <a:latin typeface="Arial"/>
                <a:ea typeface="Arial"/>
                <a:cs typeface="Arial"/>
                <a:sym typeface="Arial"/>
              </a:rPr>
              <a:t>We can now send $5 and $10 off shipping through gift fulfillment!!!</a:t>
            </a:r>
          </a:p>
        </p:txBody>
      </p:sp>
      <p:sp>
        <p:nvSpPr>
          <p:cNvPr id="2" name="TextBox 1"/>
          <p:cNvSpPr txBox="1"/>
          <p:nvPr/>
        </p:nvSpPr>
        <p:spPr>
          <a:xfrm>
            <a:off x="7264399" y="4368800"/>
            <a:ext cx="1286933" cy="307777"/>
          </a:xfrm>
          <a:prstGeom prst="rect">
            <a:avLst/>
          </a:prstGeom>
          <a:noFill/>
        </p:spPr>
        <p:txBody>
          <a:bodyPr wrap="square" rtlCol="0">
            <a:spAutoFit/>
          </a:bodyPr>
          <a:lstStyle/>
          <a:p>
            <a:r>
              <a:rPr lang="en-US" dirty="0" smtClean="0"/>
              <a:t>all</a:t>
            </a:r>
            <a:endParaRPr lang="en-US" dirty="0"/>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pic>
        <p:nvPicPr>
          <p:cNvPr id="237" name="Shape 237"/>
          <p:cNvPicPr preferRelativeResize="0"/>
          <p:nvPr/>
        </p:nvPicPr>
        <p:blipFill rotWithShape="1">
          <a:blip r:embed="rId3">
            <a:alphaModFix/>
          </a:blip>
          <a:srcRect/>
          <a:stretch/>
        </p:blipFill>
        <p:spPr>
          <a:xfrm>
            <a:off x="579783" y="171450"/>
            <a:ext cx="2087216" cy="1200150"/>
          </a:xfrm>
          <a:prstGeom prst="rect">
            <a:avLst/>
          </a:prstGeom>
          <a:noFill/>
          <a:ln>
            <a:noFill/>
          </a:ln>
        </p:spPr>
      </p:pic>
      <p:sp>
        <p:nvSpPr>
          <p:cNvPr id="238" name="Shape 238"/>
          <p:cNvSpPr txBox="1">
            <a:spLocks noGrp="1"/>
          </p:cNvSpPr>
          <p:nvPr>
            <p:ph type="title"/>
          </p:nvPr>
        </p:nvSpPr>
        <p:spPr>
          <a:xfrm>
            <a:off x="2893225" y="205975"/>
            <a:ext cx="5793600" cy="857400"/>
          </a:xfrm>
          <a:prstGeom prst="rect">
            <a:avLst/>
          </a:prstGeom>
          <a:noFill/>
          <a:ln w="9525" cap="flat" cmpd="sng">
            <a:solidFill>
              <a:srgbClr val="632423"/>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Invitation To Home Events – 					</a:t>
            </a:r>
            <a:r>
              <a:rPr lang="en-US" sz="1800" b="0" i="0" u="none" strike="noStrike" cap="none" dirty="0">
                <a:solidFill>
                  <a:schemeClr val="dk1"/>
                </a:solidFill>
                <a:latin typeface="Calibri"/>
                <a:ea typeface="Calibri"/>
                <a:cs typeface="Calibri"/>
                <a:sym typeface="Calibri"/>
              </a:rPr>
              <a:t>Lisa Anderson</a:t>
            </a:r>
          </a:p>
        </p:txBody>
      </p:sp>
      <p:sp>
        <p:nvSpPr>
          <p:cNvPr id="239" name="Shape 239"/>
          <p:cNvSpPr txBox="1">
            <a:spLocks noGrp="1"/>
          </p:cNvSpPr>
          <p:nvPr>
            <p:ph type="body" idx="1"/>
          </p:nvPr>
        </p:nvSpPr>
        <p:spPr>
          <a:xfrm>
            <a:off x="457200" y="1475067"/>
            <a:ext cx="8229600" cy="3496981"/>
          </a:xfrm>
          <a:prstGeom prst="rect">
            <a:avLst/>
          </a:prstGeom>
          <a:noFill/>
          <a:ln>
            <a:noFill/>
          </a:ln>
        </p:spPr>
        <p:txBody>
          <a:bodyPr lIns="91425" tIns="45700" rIns="91425" bIns="45700" anchor="t" anchorCtr="0">
            <a:noAutofit/>
          </a:bodyPr>
          <a:lstStyle/>
          <a:p>
            <a:pPr marL="342900" marR="0" lvl="0" indent="-317500" algn="l" rtl="0">
              <a:lnSpc>
                <a:spcPct val="80000"/>
              </a:lnSpc>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Call to let them know that you are sending an invite, sometimes it’s appropriate to ask permission</a:t>
            </a:r>
          </a:p>
          <a:p>
            <a:pPr marL="342900" marR="0" lvl="0" indent="-317500" algn="l" rtl="0">
              <a:lnSpc>
                <a:spcPct val="80000"/>
              </a:lnSpc>
              <a:spcBef>
                <a:spcPts val="444"/>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Send invite…. Mail or </a:t>
            </a:r>
            <a:r>
              <a:rPr lang="en-US" sz="1800" b="0" i="0" u="none" strike="noStrike" cap="none" dirty="0" smtClean="0">
                <a:solidFill>
                  <a:schemeClr val="dk1"/>
                </a:solidFill>
                <a:latin typeface="Calibri"/>
                <a:ea typeface="Calibri"/>
                <a:cs typeface="Calibri"/>
                <a:sym typeface="Calibri"/>
              </a:rPr>
              <a:t>e-mail…….can </a:t>
            </a:r>
            <a:r>
              <a:rPr lang="en-US" sz="1800" b="0" i="0" u="none" strike="noStrike" cap="none" dirty="0">
                <a:solidFill>
                  <a:schemeClr val="dk1"/>
                </a:solidFill>
                <a:latin typeface="Calibri"/>
                <a:ea typeface="Calibri"/>
                <a:cs typeface="Calibri"/>
                <a:sym typeface="Calibri"/>
              </a:rPr>
              <a:t>do both</a:t>
            </a:r>
          </a:p>
          <a:p>
            <a:pPr marL="342900" marR="0" lvl="0" indent="-317500" algn="l" rtl="0">
              <a:lnSpc>
                <a:spcPct val="80000"/>
              </a:lnSpc>
              <a:spcBef>
                <a:spcPts val="444"/>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 Follow up 1 week after to see if they can make it and answer any questions. This conversation is crucial</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“I thought of you because…”, “we have been using these products for a while now and we just love them.”</a:t>
            </a:r>
          </a:p>
          <a:p>
            <a:pPr marL="342900" marR="0" lvl="0" indent="-317500" algn="l" rtl="0">
              <a:lnSpc>
                <a:spcPct val="80000"/>
              </a:lnSpc>
              <a:spcBef>
                <a:spcPts val="444"/>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Call all confirmations on night before to get final count</a:t>
            </a:r>
          </a:p>
          <a:p>
            <a:pPr marL="342900" marR="0" lvl="0" indent="-317500" algn="l" rtl="0">
              <a:lnSpc>
                <a:spcPct val="80000"/>
              </a:lnSpc>
              <a:spcBef>
                <a:spcPts val="444"/>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Avoid maybes---“If you are not sure you can make it, that’s ok. It might be best for you to just plan on coming next time because I only have space for a limited number of people. Or maybe you and I can get together at another time that might work better for you. </a:t>
            </a:r>
            <a:endParaRPr lang="en-US" sz="1800" b="0" i="0" u="none" strike="noStrike" cap="none" dirty="0" smtClean="0">
              <a:solidFill>
                <a:schemeClr val="dk1"/>
              </a:solidFill>
              <a:latin typeface="Calibri"/>
              <a:ea typeface="Calibri"/>
              <a:cs typeface="Calibri"/>
              <a:sym typeface="Calibri"/>
            </a:endParaRPr>
          </a:p>
          <a:p>
            <a:pPr marL="342900" marR="0" lvl="0" indent="-317500" algn="l" rtl="0">
              <a:lnSpc>
                <a:spcPct val="80000"/>
              </a:lnSpc>
              <a:spcBef>
                <a:spcPts val="444"/>
              </a:spcBef>
              <a:spcAft>
                <a:spcPts val="0"/>
              </a:spcAft>
              <a:buClr>
                <a:schemeClr val="dk1"/>
              </a:buClr>
              <a:buSzPct val="100000"/>
              <a:buFont typeface="Arial"/>
              <a:buChar char="•"/>
            </a:pPr>
            <a:r>
              <a:rPr lang="en-US" sz="1800" dirty="0" smtClean="0"/>
              <a:t>Ex – Healthy Home  Healthy You, Business Launch Event, Women’s Health, </a:t>
            </a:r>
            <a:r>
              <a:rPr lang="en-US" sz="1800" dirty="0" err="1" smtClean="0"/>
              <a:t>etc</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0"/>
              </a:spcBef>
              <a:spcAft>
                <a:spcPts val="0"/>
              </a:spcAft>
              <a:buClr>
                <a:schemeClr val="dk1"/>
              </a:buClr>
              <a:buSzPct val="25000"/>
              <a:buFont typeface="Arial"/>
              <a:buNone/>
            </a:pPr>
            <a:endParaRPr sz="18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txBox="1">
            <a:spLocks noGrp="1"/>
          </p:cNvSpPr>
          <p:nvPr>
            <p:ph type="title"/>
          </p:nvPr>
        </p:nvSpPr>
        <p:spPr>
          <a:xfrm>
            <a:off x="609599" y="228600"/>
            <a:ext cx="4971393" cy="479820"/>
          </a:xfrm>
          <a:prstGeom prst="rect">
            <a:avLst/>
          </a:prstGeom>
          <a:noFill/>
          <a:ln w="952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800" b="0" i="0" u="none" strike="noStrike" cap="none" dirty="0">
                <a:solidFill>
                  <a:schemeClr val="dk1"/>
                </a:solidFill>
                <a:latin typeface="Calibri"/>
                <a:ea typeface="Calibri"/>
                <a:cs typeface="Calibri"/>
                <a:sym typeface="Calibri"/>
              </a:rPr>
              <a:t>Invitation Tips continued</a:t>
            </a:r>
          </a:p>
        </p:txBody>
      </p:sp>
      <p:sp>
        <p:nvSpPr>
          <p:cNvPr id="245" name="Shape 245"/>
          <p:cNvSpPr txBox="1">
            <a:spLocks noGrp="1"/>
          </p:cNvSpPr>
          <p:nvPr>
            <p:ph type="body" idx="1"/>
          </p:nvPr>
        </p:nvSpPr>
        <p:spPr>
          <a:xfrm>
            <a:off x="457200" y="1309856"/>
            <a:ext cx="8229600" cy="3688862"/>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2000" b="1" i="0" u="none" strike="noStrike" cap="none" dirty="0">
                <a:solidFill>
                  <a:schemeClr val="dk1"/>
                </a:solidFill>
                <a:sym typeface="Calibri"/>
              </a:rPr>
              <a:t>Let your guests know what to </a:t>
            </a:r>
            <a:r>
              <a:rPr lang="en-US" sz="2000" b="1" i="0" u="none" strike="noStrike" cap="none" dirty="0" smtClean="0">
                <a:solidFill>
                  <a:schemeClr val="dk1"/>
                </a:solidFill>
                <a:sym typeface="Calibri"/>
              </a:rPr>
              <a:t>expect</a:t>
            </a:r>
          </a:p>
          <a:p>
            <a:pPr marL="342900" marR="0" lvl="0" indent="-342900" algn="l" rtl="0">
              <a:lnSpc>
                <a:spcPct val="80000"/>
              </a:lnSpc>
              <a:spcBef>
                <a:spcPts val="0"/>
              </a:spcBef>
              <a:spcAft>
                <a:spcPts val="0"/>
              </a:spcAft>
              <a:buClr>
                <a:schemeClr val="dk1"/>
              </a:buClr>
              <a:buSzPct val="25000"/>
              <a:buFont typeface="Arial"/>
              <a:buNone/>
            </a:pPr>
            <a:endParaRPr lang="en-US" sz="2000" b="1" i="0" u="none" strike="noStrike" cap="none" dirty="0">
              <a:solidFill>
                <a:schemeClr val="dk1"/>
              </a:solidFill>
              <a:sym typeface="Calibri"/>
            </a:endParaRPr>
          </a:p>
          <a:p>
            <a:pPr marL="342900" marR="0" lvl="0" indent="-317500" algn="l" rtl="0">
              <a:lnSpc>
                <a:spcPct val="80000"/>
              </a:lnSpc>
              <a:spcBef>
                <a:spcPts val="444"/>
              </a:spcBef>
              <a:spcAft>
                <a:spcPts val="0"/>
              </a:spcAft>
              <a:buClr>
                <a:schemeClr val="dk1"/>
              </a:buClr>
              <a:buSzPct val="100000"/>
              <a:buFont typeface="Arial"/>
              <a:buChar char="•"/>
            </a:pPr>
            <a:r>
              <a:rPr lang="en-US" sz="2000" b="0" i="0" u="none" strike="noStrike" cap="none" dirty="0">
                <a:solidFill>
                  <a:schemeClr val="dk1"/>
                </a:solidFill>
                <a:sym typeface="Calibri"/>
              </a:rPr>
              <a:t>It works well to have a conversation about the meeting and why you are inviting. </a:t>
            </a:r>
            <a:endParaRPr lang="en-US" sz="2000" b="1" i="0" u="none" strike="noStrike" cap="none" dirty="0">
              <a:solidFill>
                <a:schemeClr val="dk1"/>
              </a:solidFill>
              <a:sym typeface="Calibri"/>
            </a:endParaRPr>
          </a:p>
          <a:p>
            <a:pPr marL="342900" marR="0" lvl="0" indent="-317500" algn="l" rtl="0">
              <a:lnSpc>
                <a:spcPct val="80000"/>
              </a:lnSpc>
              <a:spcBef>
                <a:spcPts val="444"/>
              </a:spcBef>
              <a:spcAft>
                <a:spcPts val="0"/>
              </a:spcAft>
              <a:buClr>
                <a:schemeClr val="dk1"/>
              </a:buClr>
              <a:buSzPct val="100000"/>
              <a:buFont typeface="Arial"/>
              <a:buChar char="•"/>
            </a:pPr>
            <a:r>
              <a:rPr lang="en-US" sz="2000" b="0" i="0" u="none" strike="noStrike" cap="none" dirty="0">
                <a:solidFill>
                  <a:schemeClr val="dk1"/>
                </a:solidFill>
                <a:sym typeface="Calibri"/>
              </a:rPr>
              <a:t>Let them know that the focus is on education and that you think they are really going to want to hear this information.</a:t>
            </a:r>
          </a:p>
          <a:p>
            <a:pPr marL="342900" marR="0" lvl="0" indent="-317500" algn="l" rtl="0">
              <a:lnSpc>
                <a:spcPct val="80000"/>
              </a:lnSpc>
              <a:spcBef>
                <a:spcPts val="444"/>
              </a:spcBef>
              <a:spcAft>
                <a:spcPts val="0"/>
              </a:spcAft>
              <a:buClr>
                <a:schemeClr val="dk1"/>
              </a:buClr>
              <a:buSzPct val="100000"/>
              <a:buFont typeface="Arial"/>
              <a:buChar char="•"/>
            </a:pPr>
            <a:r>
              <a:rPr lang="en-US" sz="2000" b="0" i="0" u="none" strike="noStrike" cap="none" dirty="0" smtClean="0">
                <a:solidFill>
                  <a:schemeClr val="dk1"/>
                </a:solidFill>
                <a:sym typeface="Calibri"/>
              </a:rPr>
              <a:t>“This </a:t>
            </a:r>
            <a:r>
              <a:rPr lang="en-US" sz="2000" b="0" i="0" u="none" strike="noStrike" cap="none" dirty="0">
                <a:solidFill>
                  <a:schemeClr val="dk1"/>
                </a:solidFill>
                <a:sym typeface="Calibri"/>
              </a:rPr>
              <a:t>is  not a typical “sales” party.  We will be discussing information that made such a difference in the health of  our family.”</a:t>
            </a:r>
          </a:p>
          <a:p>
            <a:pPr marL="342900" marR="0" lvl="0" indent="-317500" algn="l" rtl="0">
              <a:lnSpc>
                <a:spcPct val="80000"/>
              </a:lnSpc>
              <a:spcBef>
                <a:spcPts val="444"/>
              </a:spcBef>
              <a:spcAft>
                <a:spcPts val="0"/>
              </a:spcAft>
              <a:buClr>
                <a:schemeClr val="dk1"/>
              </a:buClr>
              <a:buSzPct val="100000"/>
              <a:buFont typeface="Arial"/>
              <a:buChar char="•"/>
            </a:pPr>
            <a:r>
              <a:rPr lang="en-US" sz="2000" b="0" i="0" u="none" strike="noStrike" cap="none" dirty="0">
                <a:solidFill>
                  <a:schemeClr val="dk1"/>
                </a:solidFill>
                <a:sym typeface="Calibri"/>
              </a:rPr>
              <a:t>The meeting will start on time </a:t>
            </a:r>
            <a:endParaRPr lang="en-US" sz="2000" b="0" i="0" u="none" strike="noStrike" cap="none" dirty="0" smtClean="0">
              <a:solidFill>
                <a:schemeClr val="dk1"/>
              </a:solidFill>
              <a:sym typeface="Calibri"/>
            </a:endParaRPr>
          </a:p>
          <a:p>
            <a:pPr marL="25400" marR="0" lvl="0" indent="0" algn="l" rtl="0">
              <a:lnSpc>
                <a:spcPct val="80000"/>
              </a:lnSpc>
              <a:spcBef>
                <a:spcPts val="444"/>
              </a:spcBef>
              <a:spcAft>
                <a:spcPts val="0"/>
              </a:spcAft>
              <a:buClr>
                <a:schemeClr val="dk1"/>
              </a:buClr>
              <a:buSzPct val="100000"/>
              <a:buNone/>
            </a:pPr>
            <a:endParaRPr lang="en-US" sz="2000" dirty="0"/>
          </a:p>
          <a:p>
            <a:pPr marL="25400" marR="0" lvl="0" indent="0" algn="l" rtl="0">
              <a:lnSpc>
                <a:spcPct val="80000"/>
              </a:lnSpc>
              <a:spcBef>
                <a:spcPts val="444"/>
              </a:spcBef>
              <a:spcAft>
                <a:spcPts val="0"/>
              </a:spcAft>
              <a:buClr>
                <a:schemeClr val="dk1"/>
              </a:buClr>
              <a:buSzPct val="100000"/>
              <a:buNone/>
            </a:pPr>
            <a:r>
              <a:rPr lang="en-US" sz="2000" b="0" i="0" u="none" strike="noStrike" cap="none" dirty="0">
                <a:solidFill>
                  <a:schemeClr val="dk1"/>
                </a:solidFill>
                <a:sym typeface="Calibri"/>
              </a:rPr>
              <a:t> </a:t>
            </a:r>
            <a:r>
              <a:rPr lang="en-US" sz="2000" b="0" i="0" u="none" strike="noStrike" cap="none" dirty="0" smtClean="0">
                <a:solidFill>
                  <a:schemeClr val="dk1"/>
                </a:solidFill>
                <a:sym typeface="Calibri"/>
              </a:rPr>
              <a:t>(</a:t>
            </a:r>
            <a:r>
              <a:rPr lang="en-US" sz="2000" dirty="0" smtClean="0"/>
              <a:t>A</a:t>
            </a:r>
            <a:r>
              <a:rPr lang="en-US" sz="2000" b="0" i="0" u="none" strike="noStrike" cap="none" dirty="0" smtClean="0">
                <a:solidFill>
                  <a:schemeClr val="dk1"/>
                </a:solidFill>
                <a:sym typeface="Calibri"/>
              </a:rPr>
              <a:t>llow </a:t>
            </a:r>
            <a:r>
              <a:rPr lang="en-US" sz="2000" b="0" i="0" u="none" strike="noStrike" cap="none" dirty="0">
                <a:solidFill>
                  <a:schemeClr val="dk1"/>
                </a:solidFill>
                <a:sym typeface="Calibri"/>
              </a:rPr>
              <a:t>at least 10 minutes to close and offer action </a:t>
            </a:r>
            <a:r>
              <a:rPr lang="en-US" sz="2000" b="0" i="0" u="none" strike="noStrike" cap="none" dirty="0" smtClean="0">
                <a:solidFill>
                  <a:schemeClr val="dk1"/>
                </a:solidFill>
                <a:sym typeface="Calibri"/>
              </a:rPr>
              <a:t>steps)</a:t>
            </a:r>
            <a:r>
              <a:rPr lang="en-US" sz="1800" b="0" i="0" u="none" strike="noStrike" cap="none" dirty="0">
                <a:solidFill>
                  <a:schemeClr val="dk1"/>
                </a:solidFill>
                <a:latin typeface="Calibri"/>
                <a:ea typeface="Calibri"/>
                <a:cs typeface="Calibri"/>
                <a:sym typeface="Calibri"/>
              </a:rPr>
              <a:t>				</a:t>
            </a:r>
            <a:r>
              <a:rPr lang="en-US" sz="1800" b="0" i="0" u="none" strike="noStrike" cap="none" dirty="0" err="1">
                <a:solidFill>
                  <a:schemeClr val="dk1"/>
                </a:solidFill>
                <a:latin typeface="Calibri"/>
                <a:ea typeface="Calibri"/>
                <a:cs typeface="Calibri"/>
                <a:sym typeface="Calibri"/>
              </a:rPr>
              <a:t>lisa</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44"/>
              </a:spcBef>
              <a:spcAft>
                <a:spcPts val="0"/>
              </a:spcAft>
              <a:buClr>
                <a:schemeClr val="dk1"/>
              </a:buClr>
              <a:buSzPct val="25000"/>
              <a:buFont typeface="Arial"/>
              <a:buNone/>
            </a:pPr>
            <a:endParaRPr sz="2220" b="0" i="0" u="none" strike="noStrike" cap="none" dirty="0">
              <a:solidFill>
                <a:schemeClr val="dk1"/>
              </a:solidFill>
              <a:latin typeface="Calibri"/>
              <a:ea typeface="Calibri"/>
              <a:cs typeface="Calibri"/>
              <a:sym typeface="Calibri"/>
            </a:endParaRPr>
          </a:p>
        </p:txBody>
      </p:sp>
      <p:pic>
        <p:nvPicPr>
          <p:cNvPr id="246" name="Shape 246"/>
          <p:cNvPicPr preferRelativeResize="0"/>
          <p:nvPr/>
        </p:nvPicPr>
        <p:blipFill rotWithShape="1">
          <a:blip r:embed="rId3">
            <a:alphaModFix/>
          </a:blip>
          <a:srcRect/>
          <a:stretch/>
        </p:blipFill>
        <p:spPr>
          <a:xfrm>
            <a:off x="6172200" y="0"/>
            <a:ext cx="2666998" cy="1543048"/>
          </a:xfrm>
          <a:prstGeom prst="rect">
            <a:avLst/>
          </a:prstGeom>
          <a:noFill/>
          <a:ln>
            <a:noFill/>
          </a:ln>
        </p:spPr>
      </p:pic>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Shape 251"/>
          <p:cNvSpPr txBox="1">
            <a:spLocks noGrp="1"/>
          </p:cNvSpPr>
          <p:nvPr>
            <p:ph type="title"/>
          </p:nvPr>
        </p:nvSpPr>
        <p:spPr>
          <a:xfrm>
            <a:off x="3161125" y="450075"/>
            <a:ext cx="5207700" cy="479699"/>
          </a:xfrm>
          <a:prstGeom prst="rect">
            <a:avLst/>
          </a:prstGeom>
          <a:noFill/>
          <a:ln w="28575" cap="flat" cmpd="sng">
            <a:solidFill>
              <a:srgbClr val="93B3D7"/>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 Written Invitation to Wellness Hour</a:t>
            </a:r>
            <a:r>
              <a:rPr lang="en-US" sz="2800" b="0" i="0" u="none" strike="noStrike" cap="none">
                <a:solidFill>
                  <a:schemeClr val="dk1"/>
                </a:solidFill>
                <a:latin typeface="Calibri"/>
                <a:ea typeface="Calibri"/>
                <a:cs typeface="Calibri"/>
                <a:sym typeface="Calibri"/>
              </a:rPr>
              <a:t> </a:t>
            </a:r>
          </a:p>
        </p:txBody>
      </p:sp>
      <p:sp>
        <p:nvSpPr>
          <p:cNvPr id="252" name="Shape 252"/>
          <p:cNvSpPr txBox="1">
            <a:spLocks noGrp="1"/>
          </p:cNvSpPr>
          <p:nvPr>
            <p:ph type="body" idx="1"/>
          </p:nvPr>
        </p:nvSpPr>
        <p:spPr>
          <a:xfrm>
            <a:off x="457200" y="2291256"/>
            <a:ext cx="8458200" cy="2680793"/>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dirty="0" smtClean="0">
                <a:solidFill>
                  <a:schemeClr val="dk1"/>
                </a:solidFill>
                <a:latin typeface="Calibri"/>
                <a:ea typeface="Calibri"/>
                <a:cs typeface="Calibri"/>
                <a:sym typeface="Calibri"/>
              </a:rPr>
              <a:t>Topics </a:t>
            </a:r>
            <a:r>
              <a:rPr lang="en-US" sz="1800" b="0" i="0" u="none" strike="noStrike" cap="none" dirty="0">
                <a:solidFill>
                  <a:schemeClr val="dk1"/>
                </a:solidFill>
                <a:latin typeface="Calibri"/>
                <a:ea typeface="Calibri"/>
                <a:cs typeface="Calibri"/>
                <a:sym typeface="Calibri"/>
              </a:rPr>
              <a:t>discussed will include:</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Natural ways to boost the immune system</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Ways to improve focus, attention, and energy</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Healthy snack ideas for children with tips from the very own LAUREN BREEDEN (Talented cook and baker extraordinaire) For those who have tasted anything she has made you know its always good!</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Safe, Non-toxic and Green Cleaners (That save you lots of money, too!!) </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Healthy snacks will be provided!</a:t>
            </a:r>
          </a:p>
          <a:p>
            <a:pPr marL="342900" marR="0" lvl="0" indent="-342900" algn="l" rtl="0">
              <a:lnSpc>
                <a:spcPct val="80000"/>
              </a:lnSpc>
              <a:spcBef>
                <a:spcPts val="444"/>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CHILDREN ARE WELCOME TO ATTEND !!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becky</a:t>
            </a:r>
            <a:r>
              <a:rPr lang="en-US" sz="1800" b="0" i="0" u="none" strike="noStrike" cap="none" dirty="0">
                <a:solidFill>
                  <a:schemeClr val="dk1"/>
                </a:solidFill>
                <a:latin typeface="Calibri"/>
                <a:ea typeface="Calibri"/>
                <a:cs typeface="Calibri"/>
                <a:sym typeface="Calibri"/>
              </a:rPr>
              <a:t>	</a:t>
            </a:r>
          </a:p>
        </p:txBody>
      </p:sp>
      <p:pic>
        <p:nvPicPr>
          <p:cNvPr id="253" name="Shape 253"/>
          <p:cNvPicPr preferRelativeResize="0"/>
          <p:nvPr/>
        </p:nvPicPr>
        <p:blipFill rotWithShape="1">
          <a:blip r:embed="rId3">
            <a:alphaModFix/>
          </a:blip>
          <a:srcRect/>
          <a:stretch/>
        </p:blipFill>
        <p:spPr>
          <a:xfrm>
            <a:off x="205975" y="342900"/>
            <a:ext cx="3703873" cy="1714500"/>
          </a:xfrm>
          <a:prstGeom prst="rect">
            <a:avLst/>
          </a:prstGeom>
          <a:noFill/>
          <a:ln>
            <a:noFill/>
          </a:ln>
        </p:spPr>
      </p:pic>
      <p:sp>
        <p:nvSpPr>
          <p:cNvPr id="254" name="Shape 254"/>
          <p:cNvSpPr/>
          <p:nvPr/>
        </p:nvSpPr>
        <p:spPr>
          <a:xfrm>
            <a:off x="4038600" y="1163630"/>
            <a:ext cx="4876798" cy="1316810"/>
          </a:xfrm>
          <a:prstGeom prst="rect">
            <a:avLst/>
          </a:prstGeom>
          <a:noFill/>
          <a:ln w="9525" cap="flat" cmpd="sng">
            <a:solidFill>
              <a:srgbClr val="93B3D7"/>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J</a:t>
            </a:r>
            <a:r>
              <a:rPr lang="en-US" sz="1800" b="0" i="0" u="none" strike="noStrike" cap="none" dirty="0">
                <a:solidFill>
                  <a:schemeClr val="dk1"/>
                </a:solidFill>
                <a:latin typeface="Calibri"/>
                <a:ea typeface="Calibri"/>
                <a:cs typeface="Calibri"/>
                <a:sym typeface="Calibri"/>
              </a:rPr>
              <a:t>oin us (Mary and Katie) for a wellness hour once a month on Tuesdays!  This month our focus will be on Children's Health- Helping our child have their best year </a:t>
            </a:r>
            <a:r>
              <a:rPr lang="en-US" sz="1800" dirty="0" smtClean="0">
                <a:solidFill>
                  <a:schemeClr val="dk1"/>
                </a:solidFill>
                <a:latin typeface="Calibri"/>
                <a:ea typeface="Calibri"/>
                <a:cs typeface="Calibri"/>
                <a:sym typeface="Calibri"/>
              </a:rPr>
              <a:t>ever</a:t>
            </a:r>
            <a:r>
              <a:rPr lang="en-US" sz="1800" b="0" i="0" u="none" strike="noStrike" cap="none" dirty="0" smtClean="0">
                <a:solidFill>
                  <a:schemeClr val="dk1"/>
                </a:solidFill>
                <a:latin typeface="Calibri"/>
                <a:ea typeface="Calibri"/>
                <a:cs typeface="Calibri"/>
                <a:sym typeface="Calibri"/>
              </a:rPr>
              <a:t>!</a:t>
            </a:r>
            <a:endParaRPr lang="en-US" sz="18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Shape 267"/>
          <p:cNvPicPr preferRelativeResize="0"/>
          <p:nvPr/>
        </p:nvPicPr>
        <p:blipFill rotWithShape="1">
          <a:blip r:embed="rId3">
            <a:alphaModFix/>
          </a:blip>
          <a:srcRect/>
          <a:stretch/>
        </p:blipFill>
        <p:spPr>
          <a:xfrm>
            <a:off x="256025" y="132150"/>
            <a:ext cx="3758926" cy="1791243"/>
          </a:xfrm>
          <a:prstGeom prst="rect">
            <a:avLst/>
          </a:prstGeom>
          <a:noFill/>
          <a:ln>
            <a:noFill/>
          </a:ln>
        </p:spPr>
      </p:pic>
      <p:sp>
        <p:nvSpPr>
          <p:cNvPr id="268" name="Shape 268"/>
          <p:cNvSpPr txBox="1">
            <a:spLocks noGrp="1"/>
          </p:cNvSpPr>
          <p:nvPr>
            <p:ph type="body" idx="1"/>
          </p:nvPr>
        </p:nvSpPr>
        <p:spPr>
          <a:xfrm>
            <a:off x="457200" y="2023050"/>
            <a:ext cx="8229600" cy="2795099"/>
          </a:xfrm>
          <a:prstGeom prst="rect">
            <a:avLst/>
          </a:prstGeom>
          <a:solidFill>
            <a:schemeClr val="lt1"/>
          </a:solidFill>
          <a:ln>
            <a:noFill/>
          </a:ln>
        </p:spPr>
        <p:txBody>
          <a:bodyPr lIns="91425" tIns="45700" rIns="91425" bIns="45700" anchor="t" anchorCtr="0">
            <a:noAutofit/>
          </a:bodyPr>
          <a:lstStyle/>
          <a:p>
            <a:pPr marL="342900" marR="0" lvl="0" indent="-317500" algn="l" rtl="0">
              <a:lnSpc>
                <a:spcPct val="100000"/>
              </a:lnSpc>
              <a:spcBef>
                <a:spcPts val="0"/>
              </a:spcBef>
              <a:spcAft>
                <a:spcPts val="0"/>
              </a:spcAft>
              <a:buClr>
                <a:schemeClr val="dk1"/>
              </a:buClr>
              <a:buSzPct val="100000"/>
              <a:buFont typeface="Arial"/>
              <a:buChar char="•"/>
            </a:pPr>
            <a:r>
              <a:rPr lang="en-US" sz="1800" b="0" i="0" u="none" strike="noStrike" cap="none" dirty="0" smtClean="0">
                <a:solidFill>
                  <a:schemeClr val="dk1"/>
                </a:solidFill>
                <a:latin typeface="Calibri"/>
                <a:ea typeface="Calibri"/>
                <a:cs typeface="Calibri"/>
                <a:sym typeface="Calibri"/>
              </a:rPr>
              <a:t>Send </a:t>
            </a:r>
            <a:r>
              <a:rPr lang="en-US" sz="1800" b="0" i="0" u="none" strike="noStrike" cap="none" dirty="0">
                <a:solidFill>
                  <a:schemeClr val="dk1"/>
                </a:solidFill>
                <a:latin typeface="Calibri"/>
                <a:ea typeface="Calibri"/>
                <a:cs typeface="Calibri"/>
                <a:sym typeface="Calibri"/>
              </a:rPr>
              <a:t>invites through </a:t>
            </a:r>
            <a:r>
              <a:rPr lang="en-US" sz="1800" b="0" i="0" u="none" strike="noStrike" cap="none" dirty="0" err="1">
                <a:solidFill>
                  <a:schemeClr val="dk1"/>
                </a:solidFill>
                <a:latin typeface="Calibri"/>
                <a:ea typeface="Calibri"/>
                <a:cs typeface="Calibri"/>
                <a:sym typeface="Calibri"/>
              </a:rPr>
              <a:t>FaceBook</a:t>
            </a:r>
            <a:r>
              <a:rPr lang="en-US" sz="1800" b="0" i="0" u="none" strike="noStrike" cap="none" dirty="0">
                <a:solidFill>
                  <a:schemeClr val="dk1"/>
                </a:solidFill>
                <a:latin typeface="Calibri"/>
                <a:ea typeface="Calibri"/>
                <a:cs typeface="Calibri"/>
                <a:sym typeface="Calibri"/>
              </a:rPr>
              <a:t> </a:t>
            </a:r>
          </a:p>
          <a:p>
            <a:pPr marL="342900" marR="0" lvl="0" indent="-317500" algn="l" rtl="0">
              <a:lnSpc>
                <a:spcPct val="100000"/>
              </a:lnSpc>
              <a:spcBef>
                <a:spcPts val="444"/>
              </a:spcBef>
              <a:spcAft>
                <a:spcPts val="0"/>
              </a:spcAft>
              <a:buClr>
                <a:schemeClr val="dk1"/>
              </a:buClr>
              <a:buSzPct val="100000"/>
              <a:buFont typeface="Arial"/>
              <a:buChar char="•"/>
            </a:pPr>
            <a:r>
              <a:rPr lang="en-US" sz="1800" b="0" i="0" u="none" strike="noStrike" cap="none" dirty="0" smtClean="0">
                <a:solidFill>
                  <a:schemeClr val="dk1"/>
                </a:solidFill>
                <a:latin typeface="Calibri"/>
                <a:ea typeface="Calibri"/>
                <a:cs typeface="Calibri"/>
                <a:sym typeface="Calibri"/>
              </a:rPr>
              <a:t>Send </a:t>
            </a:r>
            <a:r>
              <a:rPr lang="en-US" sz="1800" b="0" i="0" u="none" strike="noStrike" cap="none" dirty="0">
                <a:solidFill>
                  <a:schemeClr val="dk1"/>
                </a:solidFill>
                <a:latin typeface="Calibri"/>
                <a:ea typeface="Calibri"/>
                <a:cs typeface="Calibri"/>
                <a:sym typeface="Calibri"/>
              </a:rPr>
              <a:t>a </a:t>
            </a:r>
            <a:r>
              <a:rPr lang="en-US" sz="1800" b="0" i="0" u="none" strike="noStrike" cap="none" dirty="0" err="1">
                <a:solidFill>
                  <a:schemeClr val="dk1"/>
                </a:solidFill>
                <a:latin typeface="Calibri"/>
                <a:ea typeface="Calibri"/>
                <a:cs typeface="Calibri"/>
                <a:sym typeface="Calibri"/>
              </a:rPr>
              <a:t>FaceBook</a:t>
            </a:r>
            <a:r>
              <a:rPr lang="en-US" sz="1800" b="0" i="0" u="none" strike="noStrike" cap="none" dirty="0">
                <a:solidFill>
                  <a:schemeClr val="dk1"/>
                </a:solidFill>
                <a:latin typeface="Calibri"/>
                <a:ea typeface="Calibri"/>
                <a:cs typeface="Calibri"/>
                <a:sym typeface="Calibri"/>
              </a:rPr>
              <a:t> message about </a:t>
            </a:r>
            <a:r>
              <a:rPr lang="en-US" sz="1800" dirty="0" smtClean="0"/>
              <a:t>our</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story and WHY </a:t>
            </a:r>
            <a:r>
              <a:rPr lang="en-US" sz="1800" dirty="0" smtClean="0"/>
              <a:t>we</a:t>
            </a:r>
            <a:r>
              <a:rPr lang="en-US" sz="1800" b="0" i="0" u="none" strike="noStrike" cap="none" dirty="0" smtClean="0">
                <a:solidFill>
                  <a:schemeClr val="dk1"/>
                </a:solidFill>
                <a:latin typeface="Calibri"/>
                <a:ea typeface="Calibri"/>
                <a:cs typeface="Calibri"/>
                <a:sym typeface="Calibri"/>
              </a:rPr>
              <a:t> are </a:t>
            </a:r>
            <a:r>
              <a:rPr lang="en-US" sz="1800" b="0" i="0" u="none" strike="noStrike" cap="none" dirty="0">
                <a:solidFill>
                  <a:schemeClr val="dk1"/>
                </a:solidFill>
                <a:latin typeface="Calibri"/>
                <a:ea typeface="Calibri"/>
                <a:cs typeface="Calibri"/>
                <a:sym typeface="Calibri"/>
              </a:rPr>
              <a:t>inviting everyone to </a:t>
            </a:r>
            <a:r>
              <a:rPr lang="en-US" sz="1800" dirty="0" smtClean="0"/>
              <a:t>the</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Grand Opening of her Shaklee business.</a:t>
            </a:r>
          </a:p>
          <a:p>
            <a:pPr marL="342900" marR="0" lvl="0" indent="-317500" algn="l" rtl="0">
              <a:lnSpc>
                <a:spcPct val="100000"/>
              </a:lnSpc>
              <a:spcBef>
                <a:spcPts val="444"/>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2 days before  the event, she posted on personal </a:t>
            </a:r>
            <a:r>
              <a:rPr lang="en-US" sz="1800" b="0" i="0" u="none" strike="noStrike" cap="none" dirty="0" err="1">
                <a:solidFill>
                  <a:schemeClr val="dk1"/>
                </a:solidFill>
                <a:latin typeface="Calibri"/>
                <a:ea typeface="Calibri"/>
                <a:cs typeface="Calibri"/>
                <a:sym typeface="Calibri"/>
              </a:rPr>
              <a:t>FaceBook</a:t>
            </a:r>
            <a:r>
              <a:rPr lang="en-US" sz="1800" b="0" i="0" u="none" strike="noStrike" cap="none" dirty="0">
                <a:solidFill>
                  <a:schemeClr val="dk1"/>
                </a:solidFill>
                <a:latin typeface="Calibri"/>
                <a:ea typeface="Calibri"/>
                <a:cs typeface="Calibri"/>
                <a:sym typeface="Calibri"/>
              </a:rPr>
              <a:t> Page .. “I’m having a Grand Opening for my Shaklee business. If anyone would like to learn about non-toxic cleaning products and how to live healthier, let me know and I’ll add you to the invite list</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(resulted in even more attending and at least one new member from an old sorority sister she didn’t even </a:t>
            </a:r>
            <a:r>
              <a:rPr lang="en-US" sz="1800" b="0" i="0" u="none" strike="noStrike" cap="none" dirty="0" smtClean="0">
                <a:solidFill>
                  <a:schemeClr val="dk1"/>
                </a:solidFill>
                <a:latin typeface="Calibri"/>
                <a:ea typeface="Calibri"/>
                <a:cs typeface="Calibri"/>
                <a:sym typeface="Calibri"/>
              </a:rPr>
              <a:t>remember!)                </a:t>
            </a:r>
            <a:r>
              <a:rPr lang="en-US" sz="1800" b="0" i="0" u="none" strike="noStrike" cap="none" dirty="0" err="1" smtClean="0">
                <a:solidFill>
                  <a:schemeClr val="dk1"/>
                </a:solidFill>
                <a:latin typeface="Calibri"/>
                <a:ea typeface="Calibri"/>
                <a:cs typeface="Calibri"/>
                <a:sym typeface="Calibri"/>
              </a:rPr>
              <a:t>becky</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100000"/>
              </a:lnSpc>
              <a:spcBef>
                <a:spcPts val="444"/>
              </a:spcBef>
              <a:spcAft>
                <a:spcPts val="0"/>
              </a:spcAft>
              <a:buClr>
                <a:schemeClr val="dk1"/>
              </a:buClr>
              <a:buSzPct val="25000"/>
              <a:buFont typeface="Arial"/>
              <a:buNone/>
            </a:pPr>
            <a:endParaRPr sz="1800" b="0" i="0" u="none" strike="noStrike" cap="none" dirty="0">
              <a:solidFill>
                <a:schemeClr val="dk1"/>
              </a:solidFill>
              <a:latin typeface="Calibri"/>
              <a:ea typeface="Calibri"/>
              <a:cs typeface="Calibri"/>
              <a:sym typeface="Calibri"/>
            </a:endParaRPr>
          </a:p>
        </p:txBody>
      </p:sp>
      <p:sp>
        <p:nvSpPr>
          <p:cNvPr id="269" name="Shape 269"/>
          <p:cNvSpPr txBox="1">
            <a:spLocks noGrp="1"/>
          </p:cNvSpPr>
          <p:nvPr>
            <p:ph type="title"/>
          </p:nvPr>
        </p:nvSpPr>
        <p:spPr>
          <a:xfrm>
            <a:off x="4014951" y="924910"/>
            <a:ext cx="5063023" cy="714704"/>
          </a:xfrm>
          <a:prstGeom prst="rect">
            <a:avLst/>
          </a:prstGeom>
          <a:solidFill>
            <a:schemeClr val="lt1"/>
          </a:solid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880" b="0" i="0" u="none" strike="noStrike" cap="none" dirty="0">
                <a:solidFill>
                  <a:schemeClr val="dk1"/>
                </a:solidFill>
                <a:latin typeface="Calibri"/>
                <a:ea typeface="Calibri"/>
                <a:cs typeface="Calibri"/>
                <a:sym typeface="Calibri"/>
              </a:rPr>
              <a:t>I</a:t>
            </a:r>
            <a:r>
              <a:rPr lang="en-US" sz="2400" b="0" i="0" u="none" strike="noStrike" cap="none" dirty="0">
                <a:solidFill>
                  <a:schemeClr val="dk1"/>
                </a:solidFill>
                <a:latin typeface="Calibri"/>
                <a:ea typeface="Calibri"/>
                <a:cs typeface="Calibri"/>
                <a:sym typeface="Calibri"/>
              </a:rPr>
              <a:t>nvitation to </a:t>
            </a:r>
            <a:r>
              <a:rPr lang="en-US" sz="2400" b="0" i="0" u="none" strike="noStrike" cap="none" dirty="0" err="1">
                <a:solidFill>
                  <a:schemeClr val="dk1"/>
                </a:solidFill>
                <a:latin typeface="Calibri"/>
                <a:ea typeface="Calibri"/>
                <a:cs typeface="Calibri"/>
                <a:sym typeface="Calibri"/>
              </a:rPr>
              <a:t>FaceBook</a:t>
            </a:r>
            <a:r>
              <a:rPr lang="en-US" sz="2400" b="0" i="0" u="none" strike="noStrike" cap="none" dirty="0">
                <a:solidFill>
                  <a:schemeClr val="dk1"/>
                </a:solidFill>
                <a:latin typeface="Calibri"/>
                <a:ea typeface="Calibri"/>
                <a:cs typeface="Calibri"/>
                <a:sym typeface="Calibri"/>
              </a:rPr>
              <a:t> Grand Opening </a:t>
            </a:r>
          </a:p>
        </p:txBody>
      </p:sp>
      <p:sp>
        <p:nvSpPr>
          <p:cNvPr id="270" name="Shape 270"/>
          <p:cNvSpPr txBox="1"/>
          <p:nvPr/>
        </p:nvSpPr>
        <p:spPr>
          <a:xfrm>
            <a:off x="920373" y="4591175"/>
            <a:ext cx="6627900" cy="452400"/>
          </a:xfrm>
          <a:prstGeom prst="rect">
            <a:avLst/>
          </a:prstGeom>
          <a:solidFill>
            <a:schemeClr val="lt1"/>
          </a:solid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1400" b="0" i="0" u="none" strike="noStrike" cap="none" dirty="0">
                <a:solidFill>
                  <a:srgbClr val="000000"/>
                </a:solidFill>
                <a:latin typeface="Arial"/>
                <a:ea typeface="Arial"/>
                <a:cs typeface="Arial"/>
                <a:sym typeface="Arial"/>
              </a:rPr>
              <a:t>See Legacy and Leadership </a:t>
            </a:r>
            <a:r>
              <a:rPr lang="en-US" sz="1400" b="0" i="0" u="none" strike="noStrike" cap="none" dirty="0" smtClean="0">
                <a:solidFill>
                  <a:srgbClr val="000000"/>
                </a:solidFill>
                <a:latin typeface="Arial"/>
                <a:ea typeface="Arial"/>
                <a:cs typeface="Arial"/>
                <a:sym typeface="Arial"/>
              </a:rPr>
              <a:t>Sessions #6 and #7 </a:t>
            </a:r>
            <a:r>
              <a:rPr lang="en-US" sz="1400" b="0" i="0" u="none" strike="noStrike" cap="none" dirty="0" err="1" smtClean="0">
                <a:solidFill>
                  <a:srgbClr val="000000"/>
                </a:solidFill>
                <a:latin typeface="Arial"/>
                <a:ea typeface="Arial"/>
                <a:cs typeface="Arial"/>
                <a:sym typeface="Arial"/>
              </a:rPr>
              <a:t>FaceBook</a:t>
            </a:r>
            <a:r>
              <a:rPr lang="en-US" sz="1400" b="0" i="0" u="none" strike="noStrike" cap="none" dirty="0" smtClean="0">
                <a:solidFill>
                  <a:srgbClr val="000000"/>
                </a:solidFill>
                <a:latin typeface="Arial"/>
                <a:ea typeface="Arial"/>
                <a:cs typeface="Arial"/>
                <a:sym typeface="Arial"/>
              </a:rPr>
              <a:t> Is your Friend 1 and 2 </a:t>
            </a:r>
            <a:endParaRPr lang="en-US" sz="1400" b="0" i="0" u="none" strike="noStrike" cap="none" dirty="0">
              <a:solidFill>
                <a:srgbClr val="000000"/>
              </a:solidFill>
              <a:latin typeface="Arial"/>
              <a:ea typeface="Arial"/>
              <a:cs typeface="Arial"/>
              <a:sym typeface="Arial"/>
            </a:endParaRP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body" idx="1"/>
          </p:nvPr>
        </p:nvSpPr>
        <p:spPr>
          <a:xfrm>
            <a:off x="251933" y="903034"/>
            <a:ext cx="8229600" cy="3206669"/>
          </a:xfrm>
          <a:prstGeom prst="rect">
            <a:avLst/>
          </a:prstGeom>
          <a:noFill/>
          <a:ln>
            <a:noFill/>
          </a:ln>
        </p:spPr>
        <p:txBody>
          <a:bodyPr lIns="91425" tIns="91425" rIns="91425" bIns="91425" anchor="t" anchorCtr="0">
            <a:noAutofit/>
          </a:bodyPr>
          <a:lstStyle/>
          <a:p>
            <a:pPr marL="457200" lvl="0" indent="-228600">
              <a:spcBef>
                <a:spcPts val="0"/>
              </a:spcBef>
            </a:pPr>
            <a:r>
              <a:rPr lang="en-US" sz="1800" b="0" i="0" u="none" strike="noStrike" cap="none" dirty="0">
                <a:solidFill>
                  <a:schemeClr val="tx1"/>
                </a:solidFill>
                <a:latin typeface="Calibri"/>
                <a:ea typeface="Calibri"/>
                <a:cs typeface="Calibri"/>
                <a:sym typeface="Calibri"/>
              </a:rPr>
              <a:t>Inviting is a PROCESS … not an email</a:t>
            </a:r>
            <a:r>
              <a:rPr lang="en-US" sz="1800" b="0" i="0" u="none" strike="noStrike" cap="none" dirty="0" smtClean="0">
                <a:solidFill>
                  <a:schemeClr val="tx1"/>
                </a:solidFill>
                <a:latin typeface="Calibri"/>
                <a:ea typeface="Calibri"/>
                <a:cs typeface="Calibri"/>
                <a:sym typeface="Calibri"/>
              </a:rPr>
              <a:t>.</a:t>
            </a:r>
            <a:r>
              <a:rPr lang="en-US" sz="1800" dirty="0">
                <a:solidFill>
                  <a:schemeClr val="dk1"/>
                </a:solidFill>
              </a:rPr>
              <a:t> Inviting is </a:t>
            </a:r>
            <a:r>
              <a:rPr lang="en-US" sz="1800" dirty="0" smtClean="0">
                <a:solidFill>
                  <a:schemeClr val="dk1"/>
                </a:solidFill>
              </a:rPr>
              <a:t>about connecting.</a:t>
            </a:r>
            <a:endParaRPr lang="en-US" sz="1800" b="0" i="0" u="none" strike="noStrike" cap="none" dirty="0">
              <a:solidFill>
                <a:schemeClr val="tx1"/>
              </a:solidFill>
              <a:latin typeface="Calibri"/>
              <a:ea typeface="Calibri"/>
              <a:cs typeface="Calibri"/>
              <a:sym typeface="Calibri"/>
            </a:endParaRPr>
          </a:p>
          <a:p>
            <a:pPr marL="457200" marR="0" lvl="0" indent="-2286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tx1"/>
                </a:solidFill>
                <a:latin typeface="Calibri"/>
                <a:ea typeface="Calibri"/>
                <a:cs typeface="Calibri"/>
                <a:sym typeface="Calibri"/>
              </a:rPr>
              <a:t>Once the connection is there, there is possibility for future options</a:t>
            </a:r>
          </a:p>
          <a:p>
            <a:pPr marL="457200" marR="0" lvl="0" indent="-2286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tx1"/>
                </a:solidFill>
                <a:latin typeface="Calibri"/>
                <a:ea typeface="Calibri"/>
                <a:cs typeface="Calibri"/>
                <a:sym typeface="Calibri"/>
              </a:rPr>
              <a:t>Remove Shaklee from the objective .. A friend trusts a friend </a:t>
            </a:r>
          </a:p>
          <a:p>
            <a:pPr marL="457200" marR="0" lvl="0" indent="-2286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tx1"/>
                </a:solidFill>
                <a:latin typeface="Calibri"/>
                <a:ea typeface="Calibri"/>
                <a:cs typeface="Calibri"/>
                <a:sym typeface="Calibri"/>
              </a:rPr>
              <a:t>Because Shaklee is such a part of our lives, it is likely that we will be sharing our love of our work at some point .. But that is not the objective.</a:t>
            </a:r>
          </a:p>
          <a:p>
            <a:pPr marL="228600" marR="0" lvl="0" indent="0" algn="l" rtl="0">
              <a:lnSpc>
                <a:spcPct val="100000"/>
              </a:lnSpc>
              <a:spcBef>
                <a:spcPts val="0"/>
              </a:spcBef>
              <a:spcAft>
                <a:spcPts val="0"/>
              </a:spcAft>
              <a:buClr>
                <a:srgbClr val="6F6E6F"/>
              </a:buClr>
              <a:buSzPct val="25000"/>
              <a:buFont typeface="Arial"/>
              <a:buNone/>
            </a:pPr>
            <a:endParaRPr sz="900" b="0" i="0" u="none" strike="noStrike" cap="none" dirty="0">
              <a:solidFill>
                <a:schemeClr val="tx1"/>
              </a:solidFill>
              <a:latin typeface="Calibri"/>
              <a:ea typeface="Calibri"/>
              <a:cs typeface="Calibri"/>
              <a:sym typeface="Calibri"/>
            </a:endParaRPr>
          </a:p>
          <a:p>
            <a:pPr marL="457200" marR="0" lvl="0" indent="-228600" algn="l" rtl="0">
              <a:lnSpc>
                <a:spcPct val="100000"/>
              </a:lnSpc>
              <a:spcBef>
                <a:spcPts val="0"/>
              </a:spcBef>
              <a:spcAft>
                <a:spcPts val="0"/>
              </a:spcAft>
              <a:buClr>
                <a:srgbClr val="6F6E6F"/>
              </a:buClr>
              <a:buSzPct val="100000"/>
              <a:buFont typeface="Arial"/>
              <a:buChar char="•"/>
            </a:pPr>
            <a:r>
              <a:rPr lang="en-US" sz="1600" b="0" i="1" u="none" strike="noStrike" cap="none" dirty="0">
                <a:solidFill>
                  <a:schemeClr val="tx1"/>
                </a:solidFill>
                <a:latin typeface="Calibri"/>
                <a:ea typeface="Calibri"/>
                <a:cs typeface="Calibri"/>
                <a:sym typeface="Calibri"/>
              </a:rPr>
              <a:t>Ex – Boston gym owner – went to her studio to work out .. Quotes about empowerment and personal growth … “ I love your studio and have such admiration for what you are doing here … I try to take nuggets from people I admire to make myself better .. May I buy you a coffee?”</a:t>
            </a:r>
          </a:p>
          <a:p>
            <a:pPr marL="457200" marR="0" lvl="0" indent="-228600" algn="l" rtl="0">
              <a:lnSpc>
                <a:spcPct val="100000"/>
              </a:lnSpc>
              <a:spcBef>
                <a:spcPts val="0"/>
              </a:spcBef>
              <a:spcAft>
                <a:spcPts val="0"/>
              </a:spcAft>
              <a:buClr>
                <a:srgbClr val="6F6E6F"/>
              </a:buClr>
              <a:buSzPct val="100000"/>
              <a:buFont typeface="Arial"/>
              <a:buChar char="•"/>
            </a:pPr>
            <a:r>
              <a:rPr lang="en-US" sz="1600" b="0" i="0" u="none" strike="noStrike" cap="none" dirty="0">
                <a:solidFill>
                  <a:schemeClr val="tx1"/>
                </a:solidFill>
                <a:latin typeface="Calibri"/>
                <a:ea typeface="Calibri"/>
                <a:cs typeface="Calibri"/>
                <a:sym typeface="Calibri"/>
              </a:rPr>
              <a:t>Ex NC </a:t>
            </a:r>
            <a:r>
              <a:rPr lang="en-US" sz="1600" b="0" i="0" u="none" strike="noStrike" cap="none" dirty="0" err="1">
                <a:solidFill>
                  <a:schemeClr val="tx1"/>
                </a:solidFill>
                <a:latin typeface="Calibri"/>
                <a:ea typeface="Calibri"/>
                <a:cs typeface="Calibri"/>
                <a:sym typeface="Calibri"/>
              </a:rPr>
              <a:t>CrossFit</a:t>
            </a:r>
            <a:r>
              <a:rPr lang="en-US" sz="1600" b="0" i="0" u="none" strike="noStrike" cap="none" dirty="0">
                <a:solidFill>
                  <a:schemeClr val="tx1"/>
                </a:solidFill>
                <a:latin typeface="Calibri"/>
                <a:ea typeface="Calibri"/>
                <a:cs typeface="Calibri"/>
                <a:sym typeface="Calibri"/>
              </a:rPr>
              <a:t> Owner ..who lost his leg in construction accident..  Goal to become friends with </a:t>
            </a:r>
            <a:r>
              <a:rPr lang="en-US" sz="1600" b="0" i="0" u="none" strike="noStrike" cap="none" dirty="0" smtClean="0">
                <a:solidFill>
                  <a:schemeClr val="tx1"/>
                </a:solidFill>
                <a:latin typeface="Calibri"/>
                <a:ea typeface="Calibri"/>
                <a:cs typeface="Calibri"/>
                <a:sym typeface="Calibri"/>
              </a:rPr>
              <a:t>him </a:t>
            </a:r>
            <a:r>
              <a:rPr lang="en-US" sz="1600" b="0" i="0" u="none" strike="noStrike" cap="none" dirty="0">
                <a:solidFill>
                  <a:schemeClr val="tx1"/>
                </a:solidFill>
                <a:latin typeface="Calibri"/>
                <a:ea typeface="Calibri"/>
                <a:cs typeface="Calibri"/>
                <a:sym typeface="Calibri"/>
              </a:rPr>
              <a:t>not a business appointment…  </a:t>
            </a:r>
            <a:r>
              <a:rPr lang="en-US" sz="1600" b="0" i="1" u="none" strike="noStrike" cap="none" dirty="0">
                <a:solidFill>
                  <a:schemeClr val="tx1"/>
                </a:solidFill>
                <a:latin typeface="Calibri"/>
                <a:ea typeface="Calibri"/>
                <a:cs typeface="Calibri"/>
                <a:sym typeface="Calibri"/>
              </a:rPr>
              <a:t>“ </a:t>
            </a:r>
            <a:r>
              <a:rPr lang="en-US" sz="1600" b="0" i="1" u="none" strike="noStrike" cap="none" dirty="0" smtClean="0">
                <a:solidFill>
                  <a:schemeClr val="tx1"/>
                </a:solidFill>
                <a:latin typeface="Calibri"/>
                <a:ea typeface="Calibri"/>
                <a:cs typeface="Calibri"/>
                <a:sym typeface="Calibri"/>
              </a:rPr>
              <a:t>                                     </a:t>
            </a:r>
            <a:r>
              <a:rPr lang="en-US" sz="1600" b="0" i="0" u="none" strike="noStrike" cap="none" dirty="0" smtClean="0">
                <a:solidFill>
                  <a:schemeClr val="tx1"/>
                </a:solidFill>
                <a:latin typeface="Calibri"/>
                <a:ea typeface="Calibri"/>
                <a:cs typeface="Calibri"/>
                <a:sym typeface="Calibri"/>
              </a:rPr>
              <a:t> </a:t>
            </a:r>
            <a:r>
              <a:rPr lang="en-US" sz="1600" b="0" i="0" u="none" strike="noStrike" cap="none" dirty="0" err="1">
                <a:solidFill>
                  <a:schemeClr val="tx1"/>
                </a:solidFill>
                <a:latin typeface="Calibri"/>
                <a:ea typeface="Calibri"/>
                <a:cs typeface="Calibri"/>
                <a:sym typeface="Calibri"/>
              </a:rPr>
              <a:t>ashley</a:t>
            </a:r>
            <a:endParaRPr lang="en-US" sz="1600" b="0" i="0" u="none" strike="noStrike" cap="none" dirty="0">
              <a:solidFill>
                <a:schemeClr val="tx1"/>
              </a:solidFill>
              <a:latin typeface="Calibri"/>
              <a:ea typeface="Calibri"/>
              <a:cs typeface="Calibri"/>
              <a:sym typeface="Calibri"/>
            </a:endParaRPr>
          </a:p>
          <a:p>
            <a:pPr marL="457200" marR="0" lvl="0" indent="-228600" algn="l" rtl="0">
              <a:lnSpc>
                <a:spcPct val="100000"/>
              </a:lnSpc>
              <a:spcBef>
                <a:spcPts val="0"/>
              </a:spcBef>
              <a:spcAft>
                <a:spcPts val="0"/>
              </a:spcAft>
              <a:buClr>
                <a:srgbClr val="6F6E6F"/>
              </a:buClr>
              <a:buSzPct val="100000"/>
              <a:buFont typeface="Arial"/>
              <a:buNone/>
            </a:pPr>
            <a:endParaRPr sz="2000" b="0" i="0" u="none" strike="noStrike" cap="none" dirty="0">
              <a:solidFill>
                <a:srgbClr val="6F6E6F"/>
              </a:solidFill>
              <a:latin typeface="Calibri"/>
              <a:ea typeface="Calibri"/>
              <a:cs typeface="Calibri"/>
              <a:sym typeface="Calibri"/>
            </a:endParaRPr>
          </a:p>
        </p:txBody>
      </p:sp>
      <p:sp>
        <p:nvSpPr>
          <p:cNvPr id="185" name="Shape 185"/>
          <p:cNvSpPr/>
          <p:nvPr/>
        </p:nvSpPr>
        <p:spPr>
          <a:xfrm>
            <a:off x="1051991" y="4067396"/>
            <a:ext cx="7299804" cy="830996"/>
          </a:xfrm>
          <a:prstGeom prst="rect">
            <a:avLst/>
          </a:prstGeom>
          <a:solidFill>
            <a:schemeClr val="lt1"/>
          </a:solid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a:solidFill>
                  <a:srgbClr val="000000"/>
                </a:solidFill>
                <a:latin typeface="Arial"/>
                <a:ea typeface="Arial"/>
                <a:cs typeface="Arial"/>
                <a:sym typeface="Arial"/>
              </a:rPr>
              <a:t>Our Shaklee business is not about selling products.. It is entirely about making friends.</a:t>
            </a:r>
          </a:p>
        </p:txBody>
      </p:sp>
      <p:pic>
        <p:nvPicPr>
          <p:cNvPr id="186" name="Shape 186"/>
          <p:cNvPicPr preferRelativeResize="0"/>
          <p:nvPr/>
        </p:nvPicPr>
        <p:blipFill rotWithShape="1">
          <a:blip r:embed="rId3">
            <a:alphaModFix/>
          </a:blip>
          <a:srcRect/>
          <a:stretch/>
        </p:blipFill>
        <p:spPr>
          <a:xfrm>
            <a:off x="7304793" y="44532"/>
            <a:ext cx="1775058" cy="1610110"/>
          </a:xfrm>
          <a:prstGeom prst="rect">
            <a:avLst/>
          </a:prstGeom>
          <a:noFill/>
          <a:ln>
            <a:noFill/>
          </a:ln>
        </p:spPr>
      </p:pic>
      <p:sp>
        <p:nvSpPr>
          <p:cNvPr id="2" name="TextBox 1"/>
          <p:cNvSpPr txBox="1"/>
          <p:nvPr/>
        </p:nvSpPr>
        <p:spPr>
          <a:xfrm>
            <a:off x="251932" y="205227"/>
            <a:ext cx="5833044" cy="707886"/>
          </a:xfrm>
          <a:prstGeom prst="rect">
            <a:avLst/>
          </a:prstGeom>
          <a:noFill/>
          <a:ln>
            <a:solidFill>
              <a:schemeClr val="accent5">
                <a:lumMod val="75000"/>
              </a:schemeClr>
            </a:solidFill>
          </a:ln>
        </p:spPr>
        <p:txBody>
          <a:bodyPr wrap="square" rtlCol="0">
            <a:spAutoFit/>
          </a:bodyPr>
          <a:lstStyle/>
          <a:p>
            <a:r>
              <a:rPr lang="en-US" sz="2000" dirty="0" smtClean="0"/>
              <a:t>Sometimes There </a:t>
            </a:r>
            <a:r>
              <a:rPr lang="en-US" sz="2000" dirty="0"/>
              <a:t>A</a:t>
            </a:r>
            <a:r>
              <a:rPr lang="en-US" sz="2000" dirty="0" smtClean="0"/>
              <a:t>re </a:t>
            </a:r>
            <a:r>
              <a:rPr lang="en-US" sz="2000" dirty="0"/>
              <a:t>B</a:t>
            </a:r>
            <a:r>
              <a:rPr lang="en-US" sz="2000" dirty="0" smtClean="0"/>
              <a:t>ump-</a:t>
            </a:r>
            <a:r>
              <a:rPr lang="en-US" sz="2000" dirty="0" err="1" smtClean="0"/>
              <a:t>Into’s</a:t>
            </a:r>
            <a:r>
              <a:rPr lang="en-US" sz="2000" dirty="0" smtClean="0"/>
              <a:t> &amp; 			New People We Meet Along the Way </a:t>
            </a:r>
            <a:endParaRPr lang="en-US" sz="2000" dirty="0"/>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1066800" y="205978"/>
            <a:ext cx="6705599" cy="1222770"/>
          </a:xfrm>
          <a:prstGeom prst="rect">
            <a:avLst/>
          </a:prstGeom>
          <a:no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200" b="0" i="0" u="none" strike="noStrike" cap="none">
                <a:solidFill>
                  <a:schemeClr val="dk1"/>
                </a:solidFill>
                <a:latin typeface="Calibri"/>
                <a:ea typeface="Calibri"/>
                <a:cs typeface="Calibri"/>
                <a:sym typeface="Calibri"/>
              </a:rPr>
              <a:t>Now Let’s Discuss –</a:t>
            </a:r>
            <a:br>
              <a:rPr lang="en-US" sz="3200" b="0" i="0" u="none" strike="noStrike" cap="none">
                <a:solidFill>
                  <a:schemeClr val="dk1"/>
                </a:solidFill>
                <a:latin typeface="Calibri"/>
                <a:ea typeface="Calibri"/>
                <a:cs typeface="Calibri"/>
                <a:sym typeface="Calibri"/>
              </a:rPr>
            </a:br>
            <a:r>
              <a:rPr lang="en-US" sz="3200" b="0" i="0" u="none" strike="noStrike" cap="none">
                <a:solidFill>
                  <a:schemeClr val="dk1"/>
                </a:solidFill>
                <a:latin typeface="Calibri"/>
                <a:ea typeface="Calibri"/>
                <a:cs typeface="Calibri"/>
                <a:sym typeface="Calibri"/>
              </a:rPr>
              <a:t>Closing and Suggested Action Steps </a:t>
            </a:r>
          </a:p>
        </p:txBody>
      </p:sp>
      <p:pic>
        <p:nvPicPr>
          <p:cNvPr id="315" name="Shape 315"/>
          <p:cNvPicPr preferRelativeResize="0"/>
          <p:nvPr/>
        </p:nvPicPr>
        <p:blipFill rotWithShape="1">
          <a:blip r:embed="rId3">
            <a:alphaModFix/>
          </a:blip>
          <a:srcRect/>
          <a:stretch/>
        </p:blipFill>
        <p:spPr>
          <a:xfrm>
            <a:off x="2286000" y="1530400"/>
            <a:ext cx="4572000" cy="3498000"/>
          </a:xfrm>
          <a:prstGeom prst="rect">
            <a:avLst/>
          </a:prstGeom>
          <a:noFill/>
          <a:ln>
            <a:noFill/>
          </a:ln>
        </p:spPr>
      </p:pic>
      <p:sp>
        <p:nvSpPr>
          <p:cNvPr id="316" name="Shape 316"/>
          <p:cNvSpPr txBox="1"/>
          <p:nvPr/>
        </p:nvSpPr>
        <p:spPr>
          <a:xfrm>
            <a:off x="7467600" y="4457700"/>
            <a:ext cx="1371598" cy="36933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2" name="TextBox 1"/>
          <p:cNvSpPr txBox="1"/>
          <p:nvPr/>
        </p:nvSpPr>
        <p:spPr>
          <a:xfrm>
            <a:off x="7467600" y="3708400"/>
            <a:ext cx="1168400" cy="307777"/>
          </a:xfrm>
          <a:prstGeom prst="rect">
            <a:avLst/>
          </a:prstGeom>
          <a:noFill/>
        </p:spPr>
        <p:txBody>
          <a:bodyPr wrap="square" rtlCol="0">
            <a:spAutoFit/>
          </a:bodyPr>
          <a:lstStyle/>
          <a:p>
            <a:r>
              <a:rPr lang="en-US" dirty="0" err="1" smtClean="0"/>
              <a:t>lisa</a:t>
            </a:r>
            <a:endParaRPr lang="en-US"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5"/>
                                        </p:tgtEl>
                                        <p:attrNameLst>
                                          <p:attrName>style.visibility</p:attrName>
                                        </p:attrNameLst>
                                      </p:cBhvr>
                                      <p:to>
                                        <p:strVal val="visible"/>
                                      </p:to>
                                    </p:set>
                                    <p:anim calcmode="lin" valueType="num">
                                      <p:cBhvr additive="base">
                                        <p:cTn id="7" dur="500"/>
                                        <p:tgtEl>
                                          <p:spTgt spid="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2" name="Shape 322"/>
          <p:cNvSpPr txBox="1">
            <a:spLocks noGrp="1"/>
          </p:cNvSpPr>
          <p:nvPr>
            <p:ph type="title"/>
          </p:nvPr>
        </p:nvSpPr>
        <p:spPr>
          <a:xfrm>
            <a:off x="457200" y="447604"/>
            <a:ext cx="8229600" cy="857400"/>
          </a:xfrm>
          <a:prstGeom prst="rect">
            <a:avLst/>
          </a:prstGeom>
          <a:solidFill>
            <a:schemeClr val="lt1"/>
          </a:solidFill>
          <a:ln w="9525" cap="flat" cmpd="sng">
            <a:solidFill>
              <a:srgbClr val="17365D"/>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Closing – Is Simply Guiding Our Prospective Customers and Distributors to the Next Step  </a:t>
            </a:r>
          </a:p>
        </p:txBody>
      </p:sp>
      <p:sp>
        <p:nvSpPr>
          <p:cNvPr id="323" name="Shape 323"/>
          <p:cNvSpPr txBox="1">
            <a:spLocks noGrp="1"/>
          </p:cNvSpPr>
          <p:nvPr>
            <p:ph type="body" idx="1"/>
          </p:nvPr>
        </p:nvSpPr>
        <p:spPr>
          <a:xfrm>
            <a:off x="457200" y="1534781"/>
            <a:ext cx="7731062" cy="3373872"/>
          </a:xfrm>
          <a:prstGeom prst="rect">
            <a:avLst/>
          </a:prstGeom>
          <a:solidFill>
            <a:schemeClr val="lt1"/>
          </a:solidFill>
          <a:ln>
            <a:noFill/>
          </a:ln>
        </p:spPr>
        <p:txBody>
          <a:bodyPr lIns="91425" tIns="45700" rIns="91425" bIns="45700" anchor="t" anchorCtr="0">
            <a:noAutofit/>
          </a:bodyPr>
          <a:lstStyle/>
          <a:p>
            <a:pPr marL="342900" marR="0" lvl="0" indent="-317500" algn="l" rtl="0">
              <a:lnSpc>
                <a:spcPct val="90000"/>
              </a:lnSpc>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Prospects look to us for direction and to lay out the options</a:t>
            </a:r>
            <a:r>
              <a:rPr lang="en-US" sz="1800" b="0" i="0" u="none" strike="noStrike" cap="none" dirty="0" smtClean="0">
                <a:solidFill>
                  <a:schemeClr val="dk1"/>
                </a:solidFill>
                <a:latin typeface="Calibri"/>
                <a:ea typeface="Calibri"/>
                <a:cs typeface="Calibri"/>
                <a:sym typeface="Calibri"/>
              </a:rPr>
              <a:t>.</a:t>
            </a:r>
          </a:p>
          <a:p>
            <a:pPr marL="25400" marR="0" lvl="0" indent="0" algn="l" rtl="0">
              <a:lnSpc>
                <a:spcPct val="90000"/>
              </a:lnSpc>
              <a:spcBef>
                <a:spcPts val="0"/>
              </a:spcBef>
              <a:spcAft>
                <a:spcPts val="0"/>
              </a:spcAft>
              <a:buClr>
                <a:schemeClr val="dk1"/>
              </a:buClr>
              <a:buSzPct val="100000"/>
              <a:buNone/>
            </a:pPr>
            <a:r>
              <a:rPr lang="en-US" sz="1800" dirty="0" smtClean="0"/>
              <a:t>	-- It is our role now to be a consultant, nutritional counselor, 		business 	advisor and most of all …</a:t>
            </a:r>
            <a:r>
              <a:rPr lang="en-US" sz="1800" b="1" dirty="0" smtClean="0"/>
              <a:t>advocate</a:t>
            </a:r>
            <a:r>
              <a:rPr lang="en-US" sz="1800" dirty="0" smtClean="0"/>
              <a:t> for them</a:t>
            </a:r>
          </a:p>
          <a:p>
            <a:pPr marL="311150" indent="-285750">
              <a:lnSpc>
                <a:spcPct val="90000"/>
              </a:lnSpc>
              <a:spcBef>
                <a:spcPts val="0"/>
              </a:spcBef>
            </a:pPr>
            <a:r>
              <a:rPr lang="en-US" sz="1800" b="0" i="0" u="none" strike="noStrike" cap="none" dirty="0" smtClean="0">
                <a:solidFill>
                  <a:schemeClr val="dk1"/>
                </a:solidFill>
                <a:latin typeface="Calibri"/>
                <a:ea typeface="Calibri"/>
                <a:cs typeface="Calibri"/>
                <a:sym typeface="Calibri"/>
              </a:rPr>
              <a:t> During our conversation or presentation, </a:t>
            </a:r>
            <a:r>
              <a:rPr lang="en-US" sz="1800" dirty="0"/>
              <a:t>w</a:t>
            </a:r>
            <a:r>
              <a:rPr lang="en-US" sz="1800" dirty="0" smtClean="0"/>
              <a:t>hen we will have been learning 	about the needs and interests of our prospective customer or 	distributor, our role  will be to offer options ( no more than 3 ) and to 	suggest what we believe to be in their best interest.</a:t>
            </a:r>
          </a:p>
          <a:p>
            <a:pPr marL="311150" indent="-285750">
              <a:lnSpc>
                <a:spcPct val="90000"/>
              </a:lnSpc>
              <a:spcBef>
                <a:spcPts val="0"/>
              </a:spcBef>
            </a:pPr>
            <a:r>
              <a:rPr lang="en-US" sz="1800" dirty="0" smtClean="0"/>
              <a:t>If they have budget limitations, it is our job to work with that and find a 	program that helps meet their needs and their budget.</a:t>
            </a:r>
          </a:p>
          <a:p>
            <a:pPr marL="342900" marR="0" lvl="0" indent="-317500" algn="l" rtl="0">
              <a:lnSpc>
                <a:spcPct val="90000"/>
              </a:lnSpc>
              <a:spcBef>
                <a:spcPts val="444"/>
              </a:spcBef>
              <a:spcAft>
                <a:spcPts val="0"/>
              </a:spcAft>
              <a:buClr>
                <a:schemeClr val="dk1"/>
              </a:buClr>
              <a:buSzPct val="100000"/>
              <a:buFont typeface="Arial"/>
              <a:buChar char="•"/>
            </a:pPr>
            <a:r>
              <a:rPr lang="en-US" sz="1800" b="0" i="0" u="none" strike="noStrike" cap="none" dirty="0" smtClean="0">
                <a:solidFill>
                  <a:schemeClr val="dk1"/>
                </a:solidFill>
                <a:latin typeface="Calibri"/>
                <a:ea typeface="Calibri"/>
                <a:cs typeface="Calibri"/>
                <a:sym typeface="Calibri"/>
              </a:rPr>
              <a:t>If we </a:t>
            </a:r>
            <a:r>
              <a:rPr lang="en-US" sz="1800" b="0" i="0" u="none" strike="noStrike" cap="none" dirty="0">
                <a:solidFill>
                  <a:schemeClr val="dk1"/>
                </a:solidFill>
                <a:latin typeface="Calibri"/>
                <a:ea typeface="Calibri"/>
                <a:cs typeface="Calibri"/>
                <a:sym typeface="Calibri"/>
              </a:rPr>
              <a:t>believe people’s lives are better with Shaklee products … then </a:t>
            </a:r>
            <a:r>
              <a:rPr lang="en-US" sz="1800" dirty="0" smtClean="0"/>
              <a:t>it is our 	job to </a:t>
            </a:r>
            <a:r>
              <a:rPr lang="en-US" sz="1800" b="0" i="0" u="none" strike="noStrike" cap="none" dirty="0" smtClean="0">
                <a:solidFill>
                  <a:schemeClr val="dk1"/>
                </a:solidFill>
                <a:latin typeface="Calibri"/>
                <a:ea typeface="Calibri"/>
                <a:cs typeface="Calibri"/>
                <a:sym typeface="Calibri"/>
              </a:rPr>
              <a:t>find </a:t>
            </a:r>
            <a:r>
              <a:rPr lang="en-US" sz="1800" b="0" i="0" u="none" strike="noStrike" cap="none" dirty="0">
                <a:solidFill>
                  <a:schemeClr val="dk1"/>
                </a:solidFill>
                <a:latin typeface="Calibri"/>
                <a:ea typeface="Calibri"/>
                <a:cs typeface="Calibri"/>
                <a:sym typeface="Calibri"/>
              </a:rPr>
              <a:t>a way to get those products to them. </a:t>
            </a:r>
            <a:endParaRPr lang="en-US" sz="1800" b="0" i="0" u="none" strike="noStrike" cap="none" dirty="0" smtClean="0">
              <a:solidFill>
                <a:schemeClr val="dk1"/>
              </a:solidFill>
              <a:latin typeface="Calibri"/>
              <a:ea typeface="Calibri"/>
              <a:cs typeface="Calibri"/>
              <a:sym typeface="Calibri"/>
            </a:endParaRPr>
          </a:p>
          <a:p>
            <a:pPr marL="342900" marR="0" lvl="0" indent="-317500" algn="l" rtl="0">
              <a:lnSpc>
                <a:spcPct val="90000"/>
              </a:lnSpc>
              <a:spcBef>
                <a:spcPts val="444"/>
              </a:spcBef>
              <a:spcAft>
                <a:spcPts val="0"/>
              </a:spcAft>
              <a:buClr>
                <a:schemeClr val="dk1"/>
              </a:buClr>
              <a:buSzPct val="100000"/>
              <a:buFont typeface="Arial"/>
              <a:buChar char="•"/>
            </a:pPr>
            <a:r>
              <a:rPr lang="en-US" sz="1800" dirty="0" smtClean="0"/>
              <a:t>Understand the difference between being exuberant and enthusiastic </a:t>
            </a:r>
            <a:r>
              <a:rPr lang="en-US" sz="1800" dirty="0" err="1" smtClean="0"/>
              <a:t>vs</a:t>
            </a:r>
            <a:r>
              <a:rPr lang="en-US" sz="1800" dirty="0" smtClean="0"/>
              <a:t> 	being pushy and manipulative.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lisa</a:t>
            </a:r>
            <a:endParaRPr lang="en-US" sz="18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pic>
        <p:nvPicPr>
          <p:cNvPr id="342" name="Shape 342"/>
          <p:cNvPicPr preferRelativeResize="0"/>
          <p:nvPr/>
        </p:nvPicPr>
        <p:blipFill rotWithShape="1">
          <a:blip r:embed="rId3">
            <a:alphaModFix/>
          </a:blip>
          <a:srcRect/>
          <a:stretch/>
        </p:blipFill>
        <p:spPr>
          <a:xfrm>
            <a:off x="7753683" y="171339"/>
            <a:ext cx="1390316" cy="2603392"/>
          </a:xfrm>
          <a:prstGeom prst="rect">
            <a:avLst/>
          </a:prstGeom>
          <a:noFill/>
          <a:ln>
            <a:noFill/>
          </a:ln>
        </p:spPr>
      </p:pic>
      <p:sp>
        <p:nvSpPr>
          <p:cNvPr id="344" name="Shape 344"/>
          <p:cNvSpPr txBox="1">
            <a:spLocks noGrp="1"/>
          </p:cNvSpPr>
          <p:nvPr>
            <p:ph type="body" idx="1"/>
          </p:nvPr>
        </p:nvSpPr>
        <p:spPr>
          <a:xfrm>
            <a:off x="457200" y="903889"/>
            <a:ext cx="7296483" cy="4357155"/>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1826"/>
              <a:buFont typeface="Arial"/>
              <a:buChar char="•"/>
            </a:pPr>
            <a:r>
              <a:rPr lang="en-US" sz="2000" b="0" i="0" u="none" strike="noStrike" cap="none" dirty="0" smtClean="0">
                <a:solidFill>
                  <a:schemeClr val="dk1"/>
                </a:solidFill>
                <a:latin typeface="Calibri"/>
                <a:ea typeface="Calibri"/>
                <a:cs typeface="Calibri"/>
                <a:sym typeface="Calibri"/>
              </a:rPr>
              <a:t>Avoid</a:t>
            </a:r>
            <a:r>
              <a:rPr lang="en-US" sz="2220" b="0" i="0" u="none" strike="noStrike" cap="none" dirty="0" smtClean="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 </a:t>
            </a:r>
            <a:r>
              <a:rPr lang="en-US" sz="1800" b="0" i="1" u="none" strike="noStrike" cap="none" dirty="0">
                <a:solidFill>
                  <a:schemeClr val="dk1"/>
                </a:solidFill>
                <a:latin typeface="Calibri"/>
                <a:ea typeface="Calibri"/>
                <a:cs typeface="Calibri"/>
                <a:sym typeface="Calibri"/>
              </a:rPr>
              <a:t>What do you think  or Let me know if you need anything.</a:t>
            </a:r>
          </a:p>
          <a:p>
            <a:pPr marL="311150" indent="-285750">
              <a:spcBef>
                <a:spcPts val="444"/>
              </a:spcBef>
            </a:pPr>
            <a:r>
              <a:rPr lang="en-US" sz="2000" dirty="0" smtClean="0"/>
              <a:t>Instead</a:t>
            </a:r>
            <a:r>
              <a:rPr lang="en-US" sz="1800" dirty="0" smtClean="0"/>
              <a:t> –</a:t>
            </a:r>
            <a:r>
              <a:rPr lang="en-US" sz="1800" i="1" dirty="0" smtClean="0"/>
              <a:t> “ In what products are you most interested? Let’s make a list… because we allow everyone to register as a member as that gives you an immediate 15% discount… </a:t>
            </a:r>
          </a:p>
          <a:p>
            <a:pPr marL="311150" indent="-285750">
              <a:spcBef>
                <a:spcPts val="444"/>
              </a:spcBef>
            </a:pPr>
            <a:r>
              <a:rPr lang="en-US" sz="1800" i="1" dirty="0" smtClean="0"/>
              <a:t>“My goal is always to help my members get their membership free as there are several deals around that …</a:t>
            </a:r>
            <a:r>
              <a:rPr lang="en-US" sz="1800" dirty="0"/>
              <a:t>	</a:t>
            </a:r>
            <a:endParaRPr lang="en-US" sz="1800" dirty="0" smtClean="0"/>
          </a:p>
          <a:p>
            <a:pPr marL="236538" marR="0" lvl="0" indent="-211138" algn="l" rtl="0">
              <a:lnSpc>
                <a:spcPct val="100000"/>
              </a:lnSpc>
              <a:spcBef>
                <a:spcPts val="444"/>
              </a:spcBef>
              <a:spcAft>
                <a:spcPts val="0"/>
              </a:spcAft>
              <a:buClr>
                <a:schemeClr val="dk1"/>
              </a:buClr>
              <a:buSzPct val="100000"/>
              <a:buNone/>
            </a:pPr>
            <a:r>
              <a:rPr lang="en-US" sz="1800" b="0" i="0" u="none" strike="noStrike" cap="none" dirty="0" smtClean="0">
                <a:solidFill>
                  <a:schemeClr val="dk1"/>
                </a:solidFill>
                <a:latin typeface="Calibri"/>
                <a:ea typeface="Calibri"/>
                <a:cs typeface="Calibri"/>
                <a:sym typeface="Calibri"/>
              </a:rPr>
              <a:t> ”</a:t>
            </a:r>
            <a:r>
              <a:rPr lang="en-US" sz="1800" b="0" i="1" u="none" strike="noStrike" cap="none" dirty="0" smtClean="0">
                <a:solidFill>
                  <a:schemeClr val="dk1"/>
                </a:solidFill>
                <a:sym typeface="Calibri"/>
              </a:rPr>
              <a:t>Most of my customers </a:t>
            </a:r>
            <a:r>
              <a:rPr lang="en-US" sz="1800" b="0" i="1" u="none" strike="noStrike" cap="none" dirty="0">
                <a:solidFill>
                  <a:schemeClr val="dk1"/>
                </a:solidFill>
                <a:sym typeface="Calibri"/>
              </a:rPr>
              <a:t>start </a:t>
            </a:r>
            <a:r>
              <a:rPr lang="en-US" sz="1800" i="1" dirty="0"/>
              <a:t>w</a:t>
            </a:r>
            <a:r>
              <a:rPr lang="en-US" sz="1800" b="0" i="1" u="none" strike="noStrike" cap="none" dirty="0" smtClean="0">
                <a:solidFill>
                  <a:schemeClr val="dk1"/>
                </a:solidFill>
                <a:sym typeface="Calibri"/>
              </a:rPr>
              <a:t>ith the foundation products … </a:t>
            </a:r>
            <a:r>
              <a:rPr lang="en-US" sz="1800" b="0" i="1" u="none" strike="noStrike" cap="none" dirty="0" err="1">
                <a:solidFill>
                  <a:schemeClr val="dk1"/>
                </a:solidFill>
                <a:sym typeface="Calibri"/>
              </a:rPr>
              <a:t>Vitalizer</a:t>
            </a:r>
            <a:r>
              <a:rPr lang="en-US" sz="1800" b="0" i="1" u="none" strike="noStrike" cap="none" dirty="0">
                <a:solidFill>
                  <a:schemeClr val="dk1"/>
                </a:solidFill>
                <a:sym typeface="Calibri"/>
              </a:rPr>
              <a:t> and </a:t>
            </a:r>
            <a:r>
              <a:rPr lang="en-US" sz="1800" i="1" dirty="0"/>
              <a:t> </a:t>
            </a:r>
            <a:r>
              <a:rPr lang="en-US" sz="1800" i="1" dirty="0" smtClean="0"/>
              <a:t>  </a:t>
            </a:r>
            <a:r>
              <a:rPr lang="en-US" sz="1800" b="0" i="1" u="none" strike="noStrike" cap="none" dirty="0" smtClean="0">
                <a:solidFill>
                  <a:schemeClr val="dk1"/>
                </a:solidFill>
                <a:sym typeface="Calibri"/>
              </a:rPr>
              <a:t>Shaklee </a:t>
            </a:r>
            <a:r>
              <a:rPr lang="en-US" sz="1800" b="0" i="1" u="none" strike="noStrike" cap="none" dirty="0">
                <a:solidFill>
                  <a:schemeClr val="dk1"/>
                </a:solidFill>
                <a:sym typeface="Calibri"/>
              </a:rPr>
              <a:t>Life Shakes </a:t>
            </a:r>
            <a:r>
              <a:rPr lang="en-US" sz="1800" b="0" i="1" u="none" strike="noStrike" cap="none" dirty="0" smtClean="0">
                <a:solidFill>
                  <a:schemeClr val="dk1"/>
                </a:solidFill>
                <a:sym typeface="Calibri"/>
              </a:rPr>
              <a:t>… they contain nutrients for practically every major system of the body .. Digestive, immune, cardiac, brain and nervous system, hormones, </a:t>
            </a:r>
            <a:r>
              <a:rPr lang="en-US" sz="1800" b="0" i="1" u="none" strike="noStrike" cap="none" dirty="0" err="1" smtClean="0">
                <a:solidFill>
                  <a:schemeClr val="dk1"/>
                </a:solidFill>
                <a:sym typeface="Calibri"/>
              </a:rPr>
              <a:t>etc</a:t>
            </a:r>
            <a:r>
              <a:rPr lang="en-US" sz="1800" b="0" i="1" u="none" strike="noStrike" cap="none" dirty="0" smtClean="0">
                <a:solidFill>
                  <a:schemeClr val="dk1"/>
                </a:solidFill>
                <a:sym typeface="Calibri"/>
              </a:rPr>
              <a:t>”</a:t>
            </a:r>
          </a:p>
          <a:p>
            <a:pPr marL="236538" marR="0" lvl="0" indent="-211138" algn="l" rtl="0">
              <a:lnSpc>
                <a:spcPct val="100000"/>
              </a:lnSpc>
              <a:spcBef>
                <a:spcPts val="444"/>
              </a:spcBef>
              <a:spcAft>
                <a:spcPts val="0"/>
              </a:spcAft>
              <a:buClr>
                <a:schemeClr val="dk1"/>
              </a:buClr>
              <a:buSzPct val="100000"/>
              <a:buNone/>
            </a:pPr>
            <a:r>
              <a:rPr lang="en-US" sz="1800" dirty="0" smtClean="0"/>
              <a:t>Or</a:t>
            </a:r>
            <a:r>
              <a:rPr lang="en-US" sz="1800" i="1" dirty="0" smtClean="0"/>
              <a:t> </a:t>
            </a:r>
            <a:r>
              <a:rPr lang="en-US" sz="1800" dirty="0" smtClean="0"/>
              <a:t>being careful not to overwhelm …</a:t>
            </a:r>
            <a:r>
              <a:rPr lang="en-US" sz="1800" i="1" dirty="0" smtClean="0"/>
              <a:t>”You would probably benefit from a number of the products…but what if we started you with the basics </a:t>
            </a:r>
            <a:r>
              <a:rPr lang="en-US" sz="1800" i="1" dirty="0" err="1" smtClean="0"/>
              <a:t>Vitalizer</a:t>
            </a:r>
            <a:r>
              <a:rPr lang="en-US" sz="1800" i="1" dirty="0" smtClean="0"/>
              <a:t> and  Life Shake .. And then add other products next time.”</a:t>
            </a:r>
            <a:endParaRPr lang="en-US" sz="1800" b="0" i="1" u="none" strike="noStrike" cap="none" dirty="0" smtClean="0">
              <a:solidFill>
                <a:schemeClr val="dk1"/>
              </a:solidFill>
              <a:sym typeface="Calibri"/>
            </a:endParaRPr>
          </a:p>
          <a:p>
            <a:pPr marL="311150" indent="-285750">
              <a:spcBef>
                <a:spcPts val="444"/>
              </a:spcBef>
            </a:pPr>
            <a:endParaRPr lang="en-US" sz="1800" b="0" i="0" u="none" strike="noStrike" cap="none" dirty="0">
              <a:solidFill>
                <a:schemeClr val="dk1"/>
              </a:solidFill>
              <a:latin typeface="Calibri"/>
              <a:ea typeface="Calibri"/>
              <a:cs typeface="Calibri"/>
              <a:sym typeface="Calibri"/>
            </a:endParaRPr>
          </a:p>
        </p:txBody>
      </p:sp>
      <p:sp>
        <p:nvSpPr>
          <p:cNvPr id="4" name="TextBox 3"/>
          <p:cNvSpPr txBox="1"/>
          <p:nvPr/>
        </p:nvSpPr>
        <p:spPr>
          <a:xfrm>
            <a:off x="457200" y="289872"/>
            <a:ext cx="6873185" cy="461665"/>
          </a:xfrm>
          <a:prstGeom prst="rect">
            <a:avLst/>
          </a:prstGeom>
          <a:noFill/>
          <a:ln>
            <a:solidFill>
              <a:schemeClr val="tx1">
                <a:lumMod val="50000"/>
                <a:lumOff val="50000"/>
              </a:schemeClr>
            </a:solidFill>
          </a:ln>
        </p:spPr>
        <p:txBody>
          <a:bodyPr wrap="square" rtlCol="0">
            <a:spAutoFit/>
          </a:bodyPr>
          <a:lstStyle/>
          <a:p>
            <a:r>
              <a:rPr lang="en-US" sz="2400" dirty="0" smtClean="0"/>
              <a:t>Offer Guidance in Helping Them Make An Order</a:t>
            </a:r>
            <a:endParaRPr lang="en-US" sz="2400" dirty="0"/>
          </a:p>
        </p:txBody>
      </p:sp>
      <p:sp>
        <p:nvSpPr>
          <p:cNvPr id="6" name="TextBox 5"/>
          <p:cNvSpPr txBox="1"/>
          <p:nvPr/>
        </p:nvSpPr>
        <p:spPr>
          <a:xfrm>
            <a:off x="8077199" y="3623733"/>
            <a:ext cx="897467" cy="307777"/>
          </a:xfrm>
          <a:prstGeom prst="rect">
            <a:avLst/>
          </a:prstGeom>
          <a:noFill/>
        </p:spPr>
        <p:txBody>
          <a:bodyPr wrap="square" rtlCol="0">
            <a:spAutoFit/>
          </a:bodyPr>
          <a:lstStyle/>
          <a:p>
            <a:r>
              <a:rPr lang="en-US" dirty="0" err="1" smtClean="0"/>
              <a:t>becky</a:t>
            </a:r>
            <a:endParaRPr lang="en-US" dirty="0"/>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50" name="Shape 350"/>
          <p:cNvSpPr txBox="1">
            <a:spLocks noGrp="1"/>
          </p:cNvSpPr>
          <p:nvPr>
            <p:ph type="title"/>
          </p:nvPr>
        </p:nvSpPr>
        <p:spPr>
          <a:xfrm>
            <a:off x="213475" y="171450"/>
            <a:ext cx="6714900" cy="422700"/>
          </a:xfrm>
          <a:prstGeom prst="rect">
            <a:avLst/>
          </a:prstGeom>
          <a:solidFill>
            <a:schemeClr val="lt1"/>
          </a:solidFill>
          <a:ln w="38100"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Closing  -- Is Offering Action Steps and Options </a:t>
            </a:r>
          </a:p>
        </p:txBody>
      </p:sp>
      <p:sp>
        <p:nvSpPr>
          <p:cNvPr id="351" name="Shape 351"/>
          <p:cNvSpPr txBox="1">
            <a:spLocks noGrp="1"/>
          </p:cNvSpPr>
          <p:nvPr>
            <p:ph type="body" idx="1"/>
          </p:nvPr>
        </p:nvSpPr>
        <p:spPr>
          <a:xfrm>
            <a:off x="213476" y="704193"/>
            <a:ext cx="7932041" cy="4092555"/>
          </a:xfrm>
          <a:prstGeom prst="rect">
            <a:avLst/>
          </a:prstGeom>
          <a:solidFill>
            <a:schemeClr val="lt1"/>
          </a:solid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“Thanks for coming here tonight to support Mary &amp; John in their business. We’d like to help you with the choices you can make now .</a:t>
            </a:r>
          </a:p>
          <a:p>
            <a:pPr marL="342900" marR="0" lvl="0" indent="-342900" algn="l" rtl="0">
              <a:lnSpc>
                <a:spcPct val="80000"/>
              </a:lnSpc>
              <a:spcBef>
                <a:spcPts val="34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If you heard some products that you are interested in tonight, we will help you become a member so you can enjoy the discount and get your products ordered for you. As you use them, make sure you share your story with ( the hostess) so she can hear of your great success with the products. She needs stories of her own as she begins her business of helping others.</a:t>
            </a:r>
          </a:p>
          <a:p>
            <a:pPr marL="342900" marR="0" lvl="0" indent="-342900" algn="l" rtl="0">
              <a:lnSpc>
                <a:spcPct val="80000"/>
              </a:lnSpc>
              <a:spcBef>
                <a:spcPts val="34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If you heard about products you are interested in and would like to see how you can earn a little money to pay for those products, we can show you how you can be a casual distributor and earn some money. </a:t>
            </a:r>
          </a:p>
          <a:p>
            <a:pPr marL="342900" marR="0" lvl="0" indent="-342900" algn="l" rtl="0">
              <a:lnSpc>
                <a:spcPct val="80000"/>
              </a:lnSpc>
              <a:spcBef>
                <a:spcPts val="34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If you want to join us in the business to share the gift of Shaklee with others and begin building a career and a great income, we can help you get started as a Gold member tonight. </a:t>
            </a:r>
          </a:p>
          <a:p>
            <a:pPr marL="342900" marR="0" lvl="0" indent="-342900" algn="l" rtl="0">
              <a:lnSpc>
                <a:spcPct val="80000"/>
              </a:lnSpc>
              <a:spcBef>
                <a:spcPts val="34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And if none of it really interests you, that’s ok. Just say nice things about ( the hostess) and if you hear others who might have an interest in the products you heard about tonight, go ahead and send them our way so we can introduce them to Shaklee. </a:t>
            </a:r>
          </a:p>
          <a:p>
            <a:pPr marL="342900" marR="0" lvl="0" indent="-342900" algn="l" rtl="0">
              <a:lnSpc>
                <a:spcPct val="80000"/>
              </a:lnSpc>
              <a:spcBef>
                <a:spcPts val="34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Thanks again for joining us tonight. “	</a:t>
            </a:r>
            <a:r>
              <a:rPr lang="en-US" sz="1600" b="0" i="0" u="none" strike="noStrike" cap="none" dirty="0">
                <a:solidFill>
                  <a:schemeClr val="dk1"/>
                </a:solidFill>
                <a:latin typeface="Calibri"/>
                <a:ea typeface="Calibri"/>
                <a:cs typeface="Calibri"/>
                <a:sym typeface="Calibri"/>
              </a:rPr>
              <a:t>	</a:t>
            </a:r>
            <a:r>
              <a:rPr lang="en-US" sz="1400" b="0" i="0" u="none" strike="noStrike" cap="none" dirty="0">
                <a:solidFill>
                  <a:schemeClr val="dk1"/>
                </a:solidFill>
                <a:latin typeface="Calibri"/>
                <a:ea typeface="Calibri"/>
                <a:cs typeface="Calibri"/>
                <a:sym typeface="Calibri"/>
              </a:rPr>
              <a:t>	</a:t>
            </a:r>
            <a:r>
              <a:rPr lang="en-US" sz="1400" b="0" i="0" u="none" strike="noStrike" cap="none" dirty="0" err="1" smtClean="0">
                <a:solidFill>
                  <a:schemeClr val="dk1"/>
                </a:solidFill>
                <a:latin typeface="Calibri"/>
                <a:ea typeface="Calibri"/>
                <a:cs typeface="Calibri"/>
                <a:sym typeface="Calibri"/>
              </a:rPr>
              <a:t>becky</a:t>
            </a:r>
            <a:endParaRPr lang="en-US" sz="1400" b="0" i="0" u="none" strike="noStrike" cap="none" dirty="0">
              <a:solidFill>
                <a:schemeClr val="dk1"/>
              </a:solidFill>
              <a:latin typeface="Calibri"/>
              <a:ea typeface="Calibri"/>
              <a:cs typeface="Calibri"/>
              <a:sym typeface="Calibri"/>
            </a:endParaRPr>
          </a:p>
        </p:txBody>
      </p:sp>
      <p:sp>
        <p:nvSpPr>
          <p:cNvPr id="352" name="Shape 352"/>
          <p:cNvSpPr txBox="1"/>
          <p:nvPr/>
        </p:nvSpPr>
        <p:spPr>
          <a:xfrm>
            <a:off x="7903779" y="171449"/>
            <a:ext cx="1146073" cy="1384081"/>
          </a:xfrm>
          <a:prstGeom prst="rect">
            <a:avLst/>
          </a:prstGeom>
          <a:solidFill>
            <a:schemeClr val="lt1"/>
          </a:solidFill>
          <a:ln w="9525" cap="flat" cmpd="sng">
            <a:solidFill>
              <a:srgbClr val="000000"/>
            </a:solidFill>
            <a:prstDash val="solid"/>
            <a:round/>
            <a:headEnd type="none" w="med" len="med"/>
            <a:tailEnd type="none" w="med" len="med"/>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a:solidFill>
                  <a:srgbClr val="000000"/>
                </a:solidFill>
                <a:latin typeface="Arial"/>
                <a:ea typeface="Arial"/>
                <a:cs typeface="Arial"/>
                <a:sym typeface="Arial"/>
              </a:rPr>
              <a:t>Use</a:t>
            </a:r>
          </a:p>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dirty="0">
                <a:solidFill>
                  <a:srgbClr val="000000"/>
                </a:solidFill>
                <a:latin typeface="Arial"/>
                <a:ea typeface="Arial"/>
                <a:cs typeface="Arial"/>
                <a:sym typeface="Arial"/>
              </a:rPr>
              <a:t>Share </a:t>
            </a:r>
          </a:p>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dirty="0">
                <a:solidFill>
                  <a:srgbClr val="000000"/>
                </a:solidFill>
                <a:latin typeface="Arial"/>
                <a:ea typeface="Arial"/>
                <a:cs typeface="Arial"/>
                <a:sym typeface="Arial"/>
              </a:rPr>
              <a:t>Build</a:t>
            </a: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pic>
        <p:nvPicPr>
          <p:cNvPr id="5" name="Shape 364"/>
          <p:cNvPicPr preferRelativeResize="0"/>
          <p:nvPr/>
        </p:nvPicPr>
        <p:blipFill rotWithShape="1">
          <a:blip r:embed="rId3">
            <a:alphaModFix/>
          </a:blip>
          <a:srcRect/>
          <a:stretch/>
        </p:blipFill>
        <p:spPr>
          <a:xfrm>
            <a:off x="0" y="0"/>
            <a:ext cx="9143998" cy="5143499"/>
          </a:xfrm>
          <a:prstGeom prst="rect">
            <a:avLst/>
          </a:prstGeom>
          <a:noFill/>
          <a:ln>
            <a:noFill/>
          </a:ln>
        </p:spPr>
      </p:pic>
      <p:sp>
        <p:nvSpPr>
          <p:cNvPr id="327" name="Shape 327"/>
          <p:cNvSpPr txBox="1">
            <a:spLocks noGrp="1"/>
          </p:cNvSpPr>
          <p:nvPr>
            <p:ph type="ctrTitle"/>
          </p:nvPr>
        </p:nvSpPr>
        <p:spPr>
          <a:xfrm>
            <a:off x="375487" y="228047"/>
            <a:ext cx="7086600" cy="981924"/>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1800" b="1" i="0" u="none" strike="noStrike" cap="none" dirty="0">
                <a:solidFill>
                  <a:schemeClr val="dk1"/>
                </a:solidFill>
                <a:latin typeface="Calibri"/>
                <a:ea typeface="Calibri"/>
                <a:cs typeface="Calibri"/>
                <a:sym typeface="Calibri"/>
              </a:rPr>
              <a:t>Closing </a:t>
            </a:r>
            <a:r>
              <a:rPr lang="en-US" sz="1800" b="1" dirty="0" smtClean="0"/>
              <a:t>a nutrition consultation…</a:t>
            </a:r>
            <a:r>
              <a:rPr lang="en-US" sz="1800" b="1" i="0" u="none" strike="noStrike" cap="none" dirty="0" smtClean="0">
                <a:solidFill>
                  <a:schemeClr val="dk1"/>
                </a:solidFill>
                <a:latin typeface="Calibri"/>
                <a:ea typeface="Calibri"/>
                <a:cs typeface="Calibri"/>
                <a:sym typeface="Calibri"/>
              </a:rPr>
              <a:t> </a:t>
            </a:r>
            <a:r>
              <a:rPr lang="en-US" sz="1800" b="1" i="0" u="none" strike="noStrike" cap="none" dirty="0">
                <a:solidFill>
                  <a:schemeClr val="dk1"/>
                </a:solidFill>
                <a:latin typeface="Calibri"/>
                <a:ea typeface="Calibri"/>
                <a:cs typeface="Calibri"/>
                <a:sym typeface="Calibri"/>
              </a:rPr>
              <a:t/>
            </a:r>
            <a:br>
              <a:rPr lang="en-US" sz="1800" b="1" i="0" u="none" strike="noStrike" cap="none" dirty="0">
                <a:solidFill>
                  <a:schemeClr val="dk1"/>
                </a:solidFill>
                <a:latin typeface="Calibri"/>
                <a:ea typeface="Calibri"/>
                <a:cs typeface="Calibri"/>
                <a:sym typeface="Calibri"/>
              </a:rPr>
            </a:br>
            <a:r>
              <a:rPr lang="en-US" sz="2400" b="1" i="0" u="none" strike="noStrike" cap="none" dirty="0">
                <a:solidFill>
                  <a:schemeClr val="dk1"/>
                </a:solidFill>
                <a:latin typeface="Calibri"/>
                <a:ea typeface="Calibri"/>
                <a:cs typeface="Calibri"/>
                <a:sym typeface="Calibri"/>
              </a:rPr>
              <a:t>Questions to help complete the transaction</a:t>
            </a:r>
          </a:p>
        </p:txBody>
      </p:sp>
      <p:sp>
        <p:nvSpPr>
          <p:cNvPr id="328" name="Shape 328"/>
          <p:cNvSpPr txBox="1">
            <a:spLocks noGrp="1"/>
          </p:cNvSpPr>
          <p:nvPr>
            <p:ph type="subTitle" idx="1"/>
          </p:nvPr>
        </p:nvSpPr>
        <p:spPr>
          <a:xfrm>
            <a:off x="375499" y="1376000"/>
            <a:ext cx="8220053" cy="3513499"/>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457200" algn="l" rtl="0">
              <a:lnSpc>
                <a:spcPct val="90000"/>
              </a:lnSpc>
              <a:spcBef>
                <a:spcPts val="0"/>
              </a:spcBef>
              <a:spcAft>
                <a:spcPts val="0"/>
              </a:spcAft>
              <a:buClr>
                <a:srgbClr val="0D0D0D"/>
              </a:buClr>
              <a:buSzPct val="25000"/>
              <a:buFont typeface="Arial"/>
              <a:buNone/>
            </a:pPr>
            <a:r>
              <a:rPr lang="en-US" sz="2000" b="0" i="0" u="none" strike="noStrike" cap="none" dirty="0">
                <a:solidFill>
                  <a:srgbClr val="0D0D0D"/>
                </a:solidFill>
                <a:latin typeface="Calibri"/>
                <a:ea typeface="Calibri"/>
                <a:cs typeface="Calibri"/>
                <a:sym typeface="Calibri"/>
              </a:rPr>
              <a:t>”Let’s pause here .. How is all this feeling for you ?” </a:t>
            </a:r>
          </a:p>
          <a:p>
            <a:pPr marL="457200" marR="0" lvl="0" indent="-457200" algn="l" rtl="0">
              <a:lnSpc>
                <a:spcPct val="90000"/>
              </a:lnSpc>
              <a:spcBef>
                <a:spcPts val="400"/>
              </a:spcBef>
              <a:spcAft>
                <a:spcPts val="0"/>
              </a:spcAft>
              <a:buClr>
                <a:srgbClr val="0D0D0D"/>
              </a:buClr>
              <a:buSzPct val="25000"/>
              <a:buFont typeface="Arial"/>
              <a:buNone/>
            </a:pPr>
            <a:r>
              <a:rPr lang="en-US" sz="2000" b="0" i="0" u="none" strike="noStrike" cap="none" dirty="0">
                <a:solidFill>
                  <a:srgbClr val="0D0D0D"/>
                </a:solidFill>
                <a:latin typeface="Calibri"/>
                <a:ea typeface="Calibri"/>
                <a:cs typeface="Calibri"/>
                <a:sym typeface="Calibri"/>
              </a:rPr>
              <a:t>“How much do you think you spend on medications?.. </a:t>
            </a:r>
            <a:r>
              <a:rPr lang="en-US" sz="2000" b="0" i="0" u="none" strike="noStrike" cap="none" dirty="0" smtClean="0">
                <a:solidFill>
                  <a:srgbClr val="0D0D0D"/>
                </a:solidFill>
                <a:latin typeface="Calibri"/>
                <a:ea typeface="Calibri"/>
                <a:cs typeface="Calibri"/>
                <a:sym typeface="Calibri"/>
              </a:rPr>
              <a:t>			And </a:t>
            </a:r>
            <a:r>
              <a:rPr lang="en-US" sz="2000" b="0" i="0" u="none" strike="noStrike" cap="none" dirty="0">
                <a:solidFill>
                  <a:srgbClr val="0D0D0D"/>
                </a:solidFill>
                <a:latin typeface="Calibri"/>
                <a:ea typeface="Calibri"/>
                <a:cs typeface="Calibri"/>
                <a:sym typeface="Calibri"/>
              </a:rPr>
              <a:t>over-the-counter </a:t>
            </a:r>
            <a:r>
              <a:rPr lang="en-US" sz="2000" b="0" i="0" u="none" strike="noStrike" cap="none" dirty="0" smtClean="0">
                <a:solidFill>
                  <a:srgbClr val="0D0D0D"/>
                </a:solidFill>
                <a:latin typeface="Calibri"/>
                <a:ea typeface="Calibri"/>
                <a:cs typeface="Calibri"/>
                <a:sym typeface="Calibri"/>
              </a:rPr>
              <a:t>remedies</a:t>
            </a:r>
          </a:p>
          <a:p>
            <a:pPr marL="457200" marR="0" lvl="0" indent="-457200" algn="l" rtl="0">
              <a:lnSpc>
                <a:spcPct val="90000"/>
              </a:lnSpc>
              <a:spcBef>
                <a:spcPts val="400"/>
              </a:spcBef>
              <a:spcAft>
                <a:spcPts val="0"/>
              </a:spcAft>
              <a:buClr>
                <a:srgbClr val="0D0D0D"/>
              </a:buClr>
              <a:buSzPct val="25000"/>
              <a:buFont typeface="Arial"/>
              <a:buNone/>
            </a:pPr>
            <a:r>
              <a:rPr lang="en-US" sz="2000" b="1" i="0" u="none" strike="noStrike" cap="none" dirty="0" smtClean="0">
                <a:solidFill>
                  <a:srgbClr val="0D0D0D"/>
                </a:solidFill>
                <a:latin typeface="Calibri"/>
                <a:ea typeface="Calibri"/>
                <a:cs typeface="Calibri"/>
                <a:sym typeface="Calibri"/>
              </a:rPr>
              <a:t>Open Door Close</a:t>
            </a:r>
            <a:endParaRPr lang="en-US" sz="2000" b="1" i="0" u="none" strike="noStrike" cap="none" dirty="0">
              <a:solidFill>
                <a:srgbClr val="0D0D0D"/>
              </a:solidFill>
              <a:latin typeface="Calibri"/>
              <a:ea typeface="Calibri"/>
              <a:cs typeface="Calibri"/>
              <a:sym typeface="Calibri"/>
            </a:endParaRPr>
          </a:p>
          <a:p>
            <a:pPr marL="457200" marR="0" lvl="0" indent="-457200" algn="l" rtl="0">
              <a:lnSpc>
                <a:spcPct val="90000"/>
              </a:lnSpc>
              <a:spcBef>
                <a:spcPts val="440"/>
              </a:spcBef>
              <a:spcAft>
                <a:spcPts val="0"/>
              </a:spcAft>
              <a:buClr>
                <a:srgbClr val="0D0D0D"/>
              </a:buClr>
              <a:buSzPct val="25000"/>
              <a:buFont typeface="Arial"/>
              <a:buNone/>
            </a:pPr>
            <a:r>
              <a:rPr lang="en-US" sz="2000" b="0" i="0" u="none" strike="noStrike" cap="none" dirty="0">
                <a:solidFill>
                  <a:srgbClr val="0D0D0D"/>
                </a:solidFill>
                <a:latin typeface="Calibri"/>
                <a:ea typeface="Calibri"/>
                <a:cs typeface="Calibri"/>
                <a:sym typeface="Calibri"/>
              </a:rPr>
              <a:t>And if they are not ready </a:t>
            </a:r>
            <a:r>
              <a:rPr lang="en-US" sz="2000" b="0" i="0" u="none" strike="noStrike" cap="none" dirty="0" smtClean="0">
                <a:solidFill>
                  <a:srgbClr val="0D0D0D"/>
                </a:solidFill>
                <a:latin typeface="Calibri"/>
                <a:ea typeface="Calibri"/>
                <a:cs typeface="Calibri"/>
                <a:sym typeface="Calibri"/>
              </a:rPr>
              <a:t>….“ </a:t>
            </a:r>
            <a:r>
              <a:rPr lang="en-US" sz="2000" b="0" i="0" u="none" strike="noStrike" cap="none" dirty="0">
                <a:solidFill>
                  <a:srgbClr val="0D0D0D"/>
                </a:solidFill>
                <a:latin typeface="Calibri"/>
                <a:ea typeface="Calibri"/>
                <a:cs typeface="Calibri"/>
                <a:sym typeface="Calibri"/>
              </a:rPr>
              <a:t>When you are ready, I want you to know… </a:t>
            </a:r>
            <a:r>
              <a:rPr lang="en-US" sz="2000" b="0" i="0" u="none" strike="noStrike" cap="none" dirty="0" smtClean="0">
                <a:solidFill>
                  <a:srgbClr val="0D0D0D"/>
                </a:solidFill>
                <a:latin typeface="Calibri"/>
                <a:ea typeface="Calibri"/>
                <a:cs typeface="Calibri"/>
                <a:sym typeface="Calibri"/>
              </a:rPr>
              <a:t>	</a:t>
            </a:r>
            <a:r>
              <a:rPr lang="en-US" sz="2000" b="1" i="0" u="none" strike="noStrike" cap="none" dirty="0" smtClean="0">
                <a:solidFill>
                  <a:srgbClr val="0D0D0D"/>
                </a:solidFill>
                <a:latin typeface="Calibri"/>
                <a:ea typeface="Calibri"/>
                <a:cs typeface="Calibri"/>
                <a:sym typeface="Calibri"/>
              </a:rPr>
              <a:t>my </a:t>
            </a:r>
            <a:r>
              <a:rPr lang="en-US" sz="2000" b="1" i="0" u="none" strike="noStrike" cap="none" dirty="0">
                <a:solidFill>
                  <a:srgbClr val="0D0D0D"/>
                </a:solidFill>
                <a:latin typeface="Calibri"/>
                <a:ea typeface="Calibri"/>
                <a:cs typeface="Calibri"/>
                <a:sym typeface="Calibri"/>
              </a:rPr>
              <a:t>door is always open. Feel free to call any time.”	</a:t>
            </a:r>
          </a:p>
          <a:p>
            <a:pPr marL="457200" marR="0" lvl="0" indent="-457200" algn="l" rtl="0">
              <a:spcBef>
                <a:spcPts val="360"/>
              </a:spcBef>
              <a:spcAft>
                <a:spcPts val="0"/>
              </a:spcAft>
              <a:buClr>
                <a:srgbClr val="0D0D0D"/>
              </a:buClr>
              <a:buSzPct val="25000"/>
              <a:buFont typeface="Arial"/>
              <a:buNone/>
            </a:pPr>
            <a:r>
              <a:rPr lang="en-US" sz="2000" b="0" i="0" u="none" strike="noStrike" cap="none" dirty="0">
                <a:solidFill>
                  <a:srgbClr val="0D0D0D"/>
                </a:solidFill>
                <a:latin typeface="Calibri"/>
                <a:ea typeface="Calibri"/>
                <a:cs typeface="Calibri"/>
                <a:sym typeface="Calibri"/>
              </a:rPr>
              <a:t>“So </a:t>
            </a:r>
            <a:r>
              <a:rPr lang="en-US" sz="2000" b="0" i="0" u="none" strike="noStrike" cap="none" dirty="0" smtClean="0">
                <a:solidFill>
                  <a:srgbClr val="0D0D0D"/>
                </a:solidFill>
                <a:latin typeface="Calibri"/>
                <a:ea typeface="Calibri"/>
                <a:cs typeface="Calibri"/>
                <a:sym typeface="Calibri"/>
              </a:rPr>
              <a:t>now that </a:t>
            </a:r>
            <a:r>
              <a:rPr lang="en-US" sz="2000" b="0" i="0" u="none" strike="noStrike" cap="none" dirty="0">
                <a:solidFill>
                  <a:srgbClr val="0D0D0D"/>
                </a:solidFill>
                <a:latin typeface="Calibri"/>
                <a:ea typeface="Calibri"/>
                <a:cs typeface="Calibri"/>
                <a:sym typeface="Calibri"/>
              </a:rPr>
              <a:t>I’ve had a chance to learn more about you and your health concerns .. I’d like to </a:t>
            </a:r>
            <a:r>
              <a:rPr lang="en-US" sz="2000" b="0" i="0" u="none" strike="noStrike" cap="none" dirty="0" err="1">
                <a:solidFill>
                  <a:srgbClr val="0D0D0D"/>
                </a:solidFill>
                <a:latin typeface="Calibri"/>
                <a:ea typeface="Calibri"/>
                <a:cs typeface="Calibri"/>
                <a:sym typeface="Calibri"/>
              </a:rPr>
              <a:t>ask..if</a:t>
            </a:r>
            <a:r>
              <a:rPr lang="en-US" sz="2000" b="0" i="0" u="none" strike="noStrike" cap="none" dirty="0">
                <a:solidFill>
                  <a:srgbClr val="0D0D0D"/>
                </a:solidFill>
                <a:latin typeface="Calibri"/>
                <a:ea typeface="Calibri"/>
                <a:cs typeface="Calibri"/>
                <a:sym typeface="Calibri"/>
              </a:rPr>
              <a:t> you could close your eyes </a:t>
            </a:r>
            <a:r>
              <a:rPr lang="en-US" sz="2000" b="0" i="0" u="none" strike="noStrike" cap="none" dirty="0" smtClean="0">
                <a:solidFill>
                  <a:srgbClr val="0D0D0D"/>
                </a:solidFill>
                <a:latin typeface="Calibri"/>
                <a:ea typeface="Calibri"/>
                <a:cs typeface="Calibri"/>
                <a:sym typeface="Calibri"/>
              </a:rPr>
              <a:t>and </a:t>
            </a:r>
            <a:r>
              <a:rPr lang="en-US" sz="2000" b="0" i="0" u="none" strike="noStrike" cap="none" dirty="0">
                <a:solidFill>
                  <a:srgbClr val="0D0D0D"/>
                </a:solidFill>
                <a:latin typeface="Calibri"/>
                <a:ea typeface="Calibri"/>
                <a:cs typeface="Calibri"/>
                <a:sym typeface="Calibri"/>
              </a:rPr>
              <a:t>snap your fingers</a:t>
            </a:r>
            <a:r>
              <a:rPr lang="en-US" sz="2000" b="0" i="0" u="none" strike="noStrike" cap="none" dirty="0" smtClean="0">
                <a:solidFill>
                  <a:srgbClr val="0D0D0D"/>
                </a:solidFill>
                <a:latin typeface="Calibri"/>
                <a:ea typeface="Calibri"/>
                <a:cs typeface="Calibri"/>
                <a:sym typeface="Calibri"/>
              </a:rPr>
              <a:t>, </a:t>
            </a:r>
            <a:r>
              <a:rPr lang="en-US" sz="2000" b="0" i="0" u="none" strike="noStrike" cap="none" dirty="0">
                <a:solidFill>
                  <a:srgbClr val="0D0D0D"/>
                </a:solidFill>
                <a:latin typeface="Calibri"/>
                <a:ea typeface="Calibri"/>
                <a:cs typeface="Calibri"/>
                <a:sym typeface="Calibri"/>
              </a:rPr>
              <a:t>what is one thing </a:t>
            </a:r>
            <a:r>
              <a:rPr lang="en-US" sz="2000" b="0" i="0" u="none" strike="noStrike" cap="none" dirty="0" smtClean="0">
                <a:solidFill>
                  <a:srgbClr val="0D0D0D"/>
                </a:solidFill>
                <a:latin typeface="Calibri"/>
                <a:ea typeface="Calibri"/>
                <a:cs typeface="Calibri"/>
                <a:sym typeface="Calibri"/>
              </a:rPr>
              <a:t>you </a:t>
            </a:r>
            <a:r>
              <a:rPr lang="en-US" sz="2000" b="0" i="0" u="none" strike="noStrike" cap="none" dirty="0">
                <a:solidFill>
                  <a:srgbClr val="0D0D0D"/>
                </a:solidFill>
                <a:latin typeface="Calibri"/>
                <a:ea typeface="Calibri"/>
                <a:cs typeface="Calibri"/>
                <a:sym typeface="Calibri"/>
              </a:rPr>
              <a:t>would </a:t>
            </a:r>
            <a:r>
              <a:rPr lang="en-US" sz="2000" b="0" i="0" u="none" strike="noStrike" cap="none" dirty="0" smtClean="0">
                <a:solidFill>
                  <a:srgbClr val="0D0D0D"/>
                </a:solidFill>
                <a:latin typeface="Calibri"/>
                <a:ea typeface="Calibri"/>
                <a:cs typeface="Calibri"/>
                <a:sym typeface="Calibri"/>
              </a:rPr>
              <a:t>like to change </a:t>
            </a:r>
            <a:r>
              <a:rPr lang="en-US" sz="2000" b="0" i="0" u="none" strike="noStrike" cap="none" dirty="0">
                <a:solidFill>
                  <a:srgbClr val="0D0D0D"/>
                </a:solidFill>
                <a:latin typeface="Calibri"/>
                <a:ea typeface="Calibri"/>
                <a:cs typeface="Calibri"/>
                <a:sym typeface="Calibri"/>
              </a:rPr>
              <a:t>about your health right now?”			</a:t>
            </a:r>
            <a:endParaRPr lang="en-US" sz="2000" b="0" i="0" u="none" strike="noStrike" cap="none" dirty="0" smtClean="0">
              <a:solidFill>
                <a:srgbClr val="0D0D0D"/>
              </a:solidFill>
              <a:latin typeface="Calibri"/>
              <a:ea typeface="Calibri"/>
              <a:cs typeface="Calibri"/>
              <a:sym typeface="Calibri"/>
            </a:endParaRPr>
          </a:p>
          <a:p>
            <a:pPr marL="457200" marR="0" lvl="0" indent="-457200" algn="l" rtl="0">
              <a:spcBef>
                <a:spcPts val="360"/>
              </a:spcBef>
              <a:spcAft>
                <a:spcPts val="0"/>
              </a:spcAft>
              <a:buClr>
                <a:srgbClr val="0D0D0D"/>
              </a:buClr>
              <a:buSzPct val="25000"/>
              <a:buFont typeface="Arial"/>
              <a:buNone/>
            </a:pPr>
            <a:r>
              <a:rPr lang="en-US" sz="1800" b="0" i="0" u="none" strike="noStrike" cap="none" dirty="0" err="1" smtClean="0">
                <a:solidFill>
                  <a:srgbClr val="0D0D0D"/>
                </a:solidFill>
                <a:latin typeface="Calibri"/>
                <a:ea typeface="Calibri"/>
                <a:cs typeface="Calibri"/>
                <a:sym typeface="Calibri"/>
              </a:rPr>
              <a:t>ashley</a:t>
            </a:r>
            <a:endParaRPr lang="en-US" sz="1800" b="0" i="0" u="none" strike="noStrike" cap="none" dirty="0">
              <a:solidFill>
                <a:srgbClr val="0D0D0D"/>
              </a:solidFill>
              <a:latin typeface="Calibri"/>
              <a:ea typeface="Calibri"/>
              <a:cs typeface="Calibri"/>
              <a:sym typeface="Calibri"/>
            </a:endParaRPr>
          </a:p>
          <a:p>
            <a:pPr marL="457200" marR="0" lvl="0" indent="-457200" algn="l" rtl="0">
              <a:lnSpc>
                <a:spcPct val="90000"/>
              </a:lnSpc>
              <a:spcBef>
                <a:spcPts val="480"/>
              </a:spcBef>
              <a:buClr>
                <a:srgbClr val="888888"/>
              </a:buClr>
              <a:buSzPct val="25000"/>
              <a:buFont typeface="Arial"/>
              <a:buNone/>
            </a:pPr>
            <a:endParaRPr sz="2400" b="0" i="0" u="none" strike="noStrike" cap="none" dirty="0">
              <a:solidFill>
                <a:srgbClr val="0D0D0D"/>
              </a:solidFill>
              <a:latin typeface="Calibri"/>
              <a:ea typeface="Calibri"/>
              <a:cs typeface="Calibri"/>
              <a:sym typeface="Calibri"/>
            </a:endParaRPr>
          </a:p>
        </p:txBody>
      </p:sp>
    </p:spTree>
    <p:extLst>
      <p:ext uri="{BB962C8B-B14F-4D97-AF65-F5344CB8AC3E}">
        <p14:creationId xmlns:p14="http://schemas.microsoft.com/office/powerpoint/2010/main" val="418090266"/>
      </p:ext>
    </p:extLst>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62" y="185316"/>
            <a:ext cx="4926681" cy="462997"/>
          </a:xfrm>
          <a:ln>
            <a:solidFill>
              <a:schemeClr val="tx1"/>
            </a:solidFill>
          </a:ln>
        </p:spPr>
        <p:txBody>
          <a:bodyPr/>
          <a:lstStyle/>
          <a:p>
            <a:r>
              <a:rPr lang="en-US" sz="2400" dirty="0" smtClean="0"/>
              <a:t>Strategies for Customer Rewards</a:t>
            </a:r>
            <a:endParaRPr lang="en-US" sz="2400" dirty="0"/>
          </a:p>
        </p:txBody>
      </p:sp>
      <p:sp>
        <p:nvSpPr>
          <p:cNvPr id="3" name="Text Placeholder 2"/>
          <p:cNvSpPr>
            <a:spLocks noGrp="1"/>
          </p:cNvSpPr>
          <p:nvPr>
            <p:ph type="body" idx="1"/>
          </p:nvPr>
        </p:nvSpPr>
        <p:spPr>
          <a:xfrm>
            <a:off x="298462" y="648313"/>
            <a:ext cx="8388338" cy="3456774"/>
          </a:xfrm>
        </p:spPr>
        <p:txBody>
          <a:bodyPr/>
          <a:lstStyle/>
          <a:p>
            <a:pPr marL="3175" indent="0">
              <a:buNone/>
            </a:pPr>
            <a:r>
              <a:rPr lang="en-US" sz="1800" dirty="0" smtClean="0">
                <a:solidFill>
                  <a:schemeClr val="tx1"/>
                </a:solidFill>
              </a:rPr>
              <a:t>Gift Fulfillment – coupon  -- </a:t>
            </a:r>
            <a:r>
              <a:rPr lang="en-US" sz="1800" u="sng" dirty="0">
                <a:solidFill>
                  <a:schemeClr val="tx1"/>
                </a:solidFill>
              </a:rPr>
              <a:t>Shipping Discounts</a:t>
            </a:r>
            <a:r>
              <a:rPr lang="en-US" sz="1800" dirty="0">
                <a:solidFill>
                  <a:schemeClr val="tx1"/>
                </a:solidFill>
              </a:rPr>
              <a:t>:</a:t>
            </a:r>
          </a:p>
          <a:p>
            <a:r>
              <a:rPr lang="en-US" sz="1800" dirty="0">
                <a:solidFill>
                  <a:schemeClr val="tx1"/>
                </a:solidFill>
              </a:rPr>
              <a:t>1. </a:t>
            </a:r>
            <a:r>
              <a:rPr lang="en-US" sz="1800" dirty="0" smtClean="0">
                <a:solidFill>
                  <a:schemeClr val="tx1"/>
                </a:solidFill>
              </a:rPr>
              <a:t>Post </a:t>
            </a:r>
            <a:r>
              <a:rPr lang="en-US" sz="1800" dirty="0">
                <a:solidFill>
                  <a:schemeClr val="tx1"/>
                </a:solidFill>
              </a:rPr>
              <a:t>on Facebook – </a:t>
            </a:r>
            <a:r>
              <a:rPr lang="en-US" sz="1600" dirty="0">
                <a:solidFill>
                  <a:schemeClr val="tx1"/>
                </a:solidFill>
              </a:rPr>
              <a:t>take a picture of your products and share your excitement </a:t>
            </a:r>
            <a:r>
              <a:rPr lang="en-US" sz="1600" dirty="0" smtClean="0">
                <a:solidFill>
                  <a:schemeClr val="tx1"/>
                </a:solidFill>
              </a:rPr>
              <a:t>	about 	the </a:t>
            </a:r>
            <a:r>
              <a:rPr lang="en-US" sz="1600" dirty="0">
                <a:solidFill>
                  <a:schemeClr val="tx1"/>
                </a:solidFill>
              </a:rPr>
              <a:t>Shaklee product(s) and tag me in the post.  If you do this, I will give you up </a:t>
            </a:r>
            <a:r>
              <a:rPr lang="en-US" sz="1600" dirty="0" smtClean="0">
                <a:solidFill>
                  <a:schemeClr val="tx1"/>
                </a:solidFill>
              </a:rPr>
              <a:t>	to </a:t>
            </a:r>
            <a:r>
              <a:rPr lang="en-US" sz="1600" dirty="0">
                <a:solidFill>
                  <a:schemeClr val="tx1"/>
                </a:solidFill>
              </a:rPr>
              <a:t>$10 of free shipping off your next order!</a:t>
            </a:r>
          </a:p>
          <a:p>
            <a:pPr lvl="1"/>
            <a:r>
              <a:rPr lang="en-US" sz="1600" dirty="0" smtClean="0">
                <a:solidFill>
                  <a:schemeClr val="tx1"/>
                </a:solidFill>
              </a:rPr>
              <a:t>A. </a:t>
            </a:r>
            <a:r>
              <a:rPr lang="en-US" sz="1400" dirty="0">
                <a:solidFill>
                  <a:schemeClr val="tx1"/>
                </a:solidFill>
              </a:rPr>
              <a:t>Attached is an example of a Facebook post – just be sure to tag me so I know to </a:t>
            </a:r>
            <a:r>
              <a:rPr lang="en-US" sz="1400" dirty="0" smtClean="0">
                <a:solidFill>
                  <a:schemeClr val="tx1"/>
                </a:solidFill>
              </a:rPr>
              <a:t>give </a:t>
            </a:r>
            <a:r>
              <a:rPr lang="en-US" sz="1400" dirty="0">
                <a:solidFill>
                  <a:schemeClr val="tx1"/>
                </a:solidFill>
              </a:rPr>
              <a:t>you the discounted </a:t>
            </a:r>
            <a:r>
              <a:rPr lang="en-US" sz="1400" dirty="0" err="1">
                <a:solidFill>
                  <a:schemeClr val="tx1"/>
                </a:solidFill>
              </a:rPr>
              <a:t>shipping</a:t>
            </a:r>
            <a:r>
              <a:rPr lang="en-US" sz="1400" dirty="0" err="1">
                <a:solidFill>
                  <a:schemeClr val="tx1"/>
                </a:solidFill>
                <a:latin typeface="Wingdings"/>
              </a:rPr>
              <a:t>J</a:t>
            </a:r>
            <a:r>
              <a:rPr lang="en-US" sz="1400" dirty="0">
                <a:solidFill>
                  <a:schemeClr val="tx1"/>
                </a:solidFill>
              </a:rPr>
              <a:t>  If we aren’t Facebook friends yet, you can find me </a:t>
            </a:r>
            <a:r>
              <a:rPr lang="en-US" sz="1400" dirty="0" smtClean="0">
                <a:solidFill>
                  <a:schemeClr val="tx1"/>
                </a:solidFill>
              </a:rPr>
              <a:t>	at</a:t>
            </a:r>
            <a:r>
              <a:rPr lang="en-US" sz="1400" dirty="0">
                <a:solidFill>
                  <a:schemeClr val="tx1"/>
                </a:solidFill>
              </a:rPr>
              <a:t>:  Becky Miller Choate.</a:t>
            </a:r>
          </a:p>
          <a:p>
            <a:r>
              <a:rPr lang="en-US" sz="1800" dirty="0">
                <a:solidFill>
                  <a:schemeClr val="tx1"/>
                </a:solidFill>
              </a:rPr>
              <a:t>2. </a:t>
            </a:r>
            <a:r>
              <a:rPr lang="en-US" sz="1800" dirty="0" smtClean="0">
                <a:solidFill>
                  <a:schemeClr val="tx1"/>
                </a:solidFill>
              </a:rPr>
              <a:t> </a:t>
            </a:r>
            <a:r>
              <a:rPr lang="en-US" sz="1800" dirty="0">
                <a:solidFill>
                  <a:schemeClr val="tx1"/>
                </a:solidFill>
              </a:rPr>
              <a:t>Write up a testimonial that I can use in our team newsletter </a:t>
            </a:r>
            <a:r>
              <a:rPr lang="en-US" sz="1600" dirty="0">
                <a:solidFill>
                  <a:schemeClr val="tx1"/>
                </a:solidFill>
              </a:rPr>
              <a:t>and receive up to $10 </a:t>
            </a:r>
            <a:r>
              <a:rPr lang="en-US" sz="1600" dirty="0" smtClean="0">
                <a:solidFill>
                  <a:schemeClr val="tx1"/>
                </a:solidFill>
              </a:rPr>
              <a:t>	of </a:t>
            </a:r>
            <a:r>
              <a:rPr lang="en-US" sz="1600" dirty="0">
                <a:solidFill>
                  <a:schemeClr val="tx1"/>
                </a:solidFill>
              </a:rPr>
              <a:t>free shipping off your next order!  Three to five sentences is just </a:t>
            </a:r>
            <a:r>
              <a:rPr lang="en-US" sz="1600" dirty="0" err="1">
                <a:solidFill>
                  <a:schemeClr val="tx1"/>
                </a:solidFill>
              </a:rPr>
              <a:t>fine</a:t>
            </a:r>
            <a:r>
              <a:rPr lang="en-US" sz="1600" dirty="0" err="1">
                <a:solidFill>
                  <a:schemeClr val="tx1"/>
                </a:solidFill>
                <a:latin typeface="Wingdings"/>
              </a:rPr>
              <a:t>J</a:t>
            </a:r>
            <a:endParaRPr lang="en-US" sz="1600" dirty="0">
              <a:solidFill>
                <a:schemeClr val="tx1"/>
              </a:solidFill>
            </a:endParaRPr>
          </a:p>
          <a:p>
            <a:r>
              <a:rPr lang="en-US" sz="1800" dirty="0">
                <a:solidFill>
                  <a:schemeClr val="tx1"/>
                </a:solidFill>
              </a:rPr>
              <a:t>3.     After you complete the Earn and Learn program, </a:t>
            </a:r>
            <a:r>
              <a:rPr lang="en-US" sz="1600" dirty="0">
                <a:solidFill>
                  <a:schemeClr val="tx1"/>
                </a:solidFill>
              </a:rPr>
              <a:t>you can continue to learn about </a:t>
            </a:r>
            <a:r>
              <a:rPr lang="en-US" sz="1600" dirty="0" smtClean="0">
                <a:solidFill>
                  <a:schemeClr val="tx1"/>
                </a:solidFill>
              </a:rPr>
              <a:t>	our </a:t>
            </a:r>
            <a:r>
              <a:rPr lang="en-US" sz="1600" dirty="0">
                <a:solidFill>
                  <a:schemeClr val="tx1"/>
                </a:solidFill>
              </a:rPr>
              <a:t>products and get up to $10 of free shipping – see sheet for details!</a:t>
            </a:r>
          </a:p>
          <a:p>
            <a:r>
              <a:rPr lang="en-US" sz="1800" dirty="0">
                <a:solidFill>
                  <a:schemeClr val="tx1"/>
                </a:solidFill>
              </a:rPr>
              <a:t>4.    Christmas in July – Lisa</a:t>
            </a:r>
          </a:p>
          <a:p>
            <a:r>
              <a:rPr lang="en-US" sz="1800" dirty="0">
                <a:solidFill>
                  <a:schemeClr val="tx1"/>
                </a:solidFill>
              </a:rPr>
              <a:t>5.     Listen to webinar, write a few notes and I will give you $5 off your shipping.</a:t>
            </a:r>
          </a:p>
          <a:p>
            <a:r>
              <a:rPr lang="en-US" sz="1800" dirty="0">
                <a:solidFill>
                  <a:schemeClr val="tx1"/>
                </a:solidFill>
              </a:rPr>
              <a:t>6.     Attend our event and I will give you $10 off your shipping on your order</a:t>
            </a:r>
            <a:r>
              <a:rPr lang="en-US" sz="1800" dirty="0" smtClean="0">
                <a:solidFill>
                  <a:schemeClr val="tx1"/>
                </a:solidFill>
              </a:rPr>
              <a:t>.   </a:t>
            </a:r>
            <a:r>
              <a:rPr lang="en-US" sz="1800" dirty="0" err="1" smtClean="0">
                <a:solidFill>
                  <a:schemeClr val="tx1"/>
                </a:solidFill>
              </a:rPr>
              <a:t>becky</a:t>
            </a:r>
            <a:endParaRPr lang="en-US" sz="1800" dirty="0">
              <a:solidFill>
                <a:schemeClr val="tx1"/>
              </a:solidFill>
            </a:endParaRPr>
          </a:p>
          <a:p>
            <a:pPr marL="254000" indent="0">
              <a:buNone/>
            </a:pPr>
            <a:endParaRPr lang="en-US" sz="1800" dirty="0">
              <a:solidFill>
                <a:schemeClr val="tx1"/>
              </a:solidFill>
            </a:endParaRPr>
          </a:p>
          <a:p>
            <a:endParaRPr lang="en-US" dirty="0"/>
          </a:p>
          <a:p>
            <a:endParaRPr lang="en-US" dirty="0"/>
          </a:p>
          <a:p>
            <a:endParaRPr lang="en-US" dirty="0"/>
          </a:p>
        </p:txBody>
      </p:sp>
    </p:spTree>
    <p:extLst>
      <p:ext uri="{BB962C8B-B14F-4D97-AF65-F5344CB8AC3E}">
        <p14:creationId xmlns:p14="http://schemas.microsoft.com/office/powerpoint/2010/main" val="8248198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5" name="Shape 364"/>
          <p:cNvPicPr preferRelativeResize="0"/>
          <p:nvPr/>
        </p:nvPicPr>
        <p:blipFill rotWithShape="1">
          <a:blip r:embed="rId3">
            <a:alphaModFix/>
          </a:blip>
          <a:srcRect/>
          <a:stretch/>
        </p:blipFill>
        <p:spPr>
          <a:xfrm>
            <a:off x="0" y="0"/>
            <a:ext cx="9143998" cy="5143499"/>
          </a:xfrm>
          <a:prstGeom prst="rect">
            <a:avLst/>
          </a:prstGeom>
          <a:noFill/>
          <a:ln>
            <a:noFill/>
          </a:ln>
        </p:spPr>
      </p:pic>
      <p:sp>
        <p:nvSpPr>
          <p:cNvPr id="355" name="Shape 355"/>
          <p:cNvSpPr txBox="1">
            <a:spLocks noGrp="1"/>
          </p:cNvSpPr>
          <p:nvPr>
            <p:ph type="ctrTitle"/>
          </p:nvPr>
        </p:nvSpPr>
        <p:spPr>
          <a:xfrm>
            <a:off x="876291" y="232975"/>
            <a:ext cx="4677842" cy="504600"/>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2400" b="1" dirty="0" smtClean="0"/>
              <a:t>Ashley </a:t>
            </a:r>
            <a:r>
              <a:rPr lang="en-US" sz="2400" b="1" i="0" u="none" strike="noStrike" cap="none" dirty="0" smtClean="0">
                <a:solidFill>
                  <a:schemeClr val="dk1"/>
                </a:solidFill>
                <a:latin typeface="Calibri"/>
                <a:ea typeface="Calibri"/>
                <a:cs typeface="Calibri"/>
                <a:sym typeface="Calibri"/>
              </a:rPr>
              <a:t>Closing of Nutrition Consult</a:t>
            </a:r>
            <a:endParaRPr lang="en-US" sz="2400" b="1" i="0" u="none" strike="noStrike" cap="none" dirty="0">
              <a:solidFill>
                <a:schemeClr val="dk1"/>
              </a:solidFill>
              <a:latin typeface="Calibri"/>
              <a:ea typeface="Calibri"/>
              <a:cs typeface="Calibri"/>
              <a:sym typeface="Calibri"/>
            </a:endParaRPr>
          </a:p>
        </p:txBody>
      </p:sp>
      <p:sp>
        <p:nvSpPr>
          <p:cNvPr id="356" name="Shape 356"/>
          <p:cNvSpPr txBox="1">
            <a:spLocks noGrp="1"/>
          </p:cNvSpPr>
          <p:nvPr>
            <p:ph type="subTitle" idx="1"/>
          </p:nvPr>
        </p:nvSpPr>
        <p:spPr>
          <a:xfrm>
            <a:off x="876300" y="939392"/>
            <a:ext cx="7391399" cy="4026308"/>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457200" algn="l" rtl="0">
              <a:spcBef>
                <a:spcPts val="0"/>
              </a:spcBef>
              <a:spcAft>
                <a:spcPts val="0"/>
              </a:spcAft>
              <a:buClr>
                <a:srgbClr val="0C0C0C"/>
              </a:buClr>
              <a:buSzPct val="100000"/>
              <a:buFont typeface="Arial"/>
              <a:buChar char="•"/>
            </a:pPr>
            <a:r>
              <a:rPr lang="en-US" sz="1800" b="0" i="0" u="none" strike="noStrike" cap="none" dirty="0">
                <a:solidFill>
                  <a:srgbClr val="0C0C0C"/>
                </a:solidFill>
                <a:latin typeface="Calibri"/>
                <a:ea typeface="Calibri"/>
                <a:cs typeface="Calibri"/>
                <a:sym typeface="Calibri"/>
              </a:rPr>
              <a:t>Offer incentive with deadline .. </a:t>
            </a:r>
          </a:p>
          <a:p>
            <a:pPr marL="0" marR="0" lvl="0" indent="0" algn="l" rtl="0">
              <a:spcBef>
                <a:spcPts val="360"/>
              </a:spcBef>
              <a:spcAft>
                <a:spcPts val="0"/>
              </a:spcAft>
              <a:buClr>
                <a:srgbClr val="0C0C0C"/>
              </a:buClr>
              <a:buSzPct val="25000"/>
              <a:buFont typeface="Arial"/>
              <a:buNone/>
            </a:pPr>
            <a:r>
              <a:rPr lang="en-US" sz="1800" b="0" i="0" u="none" strike="noStrike" cap="none" dirty="0">
                <a:solidFill>
                  <a:srgbClr val="0C0C0C"/>
                </a:solidFill>
                <a:latin typeface="Calibri"/>
                <a:ea typeface="Calibri"/>
                <a:cs typeface="Calibri"/>
                <a:sym typeface="Calibri"/>
              </a:rPr>
              <a:t>	ex –” Let me know if this isn’t comfortable for you .. However</a:t>
            </a:r>
            <a:r>
              <a:rPr lang="en-US" sz="1800" dirty="0">
                <a:solidFill>
                  <a:srgbClr val="0C0C0C"/>
                </a:solidFill>
              </a:rPr>
              <a:t>,</a:t>
            </a:r>
            <a:r>
              <a:rPr lang="en-US" sz="1800" b="0" i="0" u="none" strike="noStrike" cap="none" dirty="0">
                <a:solidFill>
                  <a:srgbClr val="0C0C0C"/>
                </a:solidFill>
                <a:latin typeface="Calibri"/>
                <a:ea typeface="Calibri"/>
                <a:cs typeface="Calibri"/>
                <a:sym typeface="Calibri"/>
              </a:rPr>
              <a:t> </a:t>
            </a:r>
            <a:r>
              <a:rPr lang="en-US" sz="1800" dirty="0">
                <a:solidFill>
                  <a:srgbClr val="0C0C0C"/>
                </a:solidFill>
              </a:rPr>
              <a:t>i</a:t>
            </a:r>
            <a:r>
              <a:rPr lang="en-US" sz="1800" b="0" i="0" u="none" strike="noStrike" cap="none" dirty="0">
                <a:solidFill>
                  <a:srgbClr val="0C0C0C"/>
                </a:solidFill>
                <a:latin typeface="Calibri"/>
                <a:ea typeface="Calibri"/>
                <a:cs typeface="Calibri"/>
                <a:sym typeface="Calibri"/>
              </a:rPr>
              <a:t>n </a:t>
            </a:r>
            <a:r>
              <a:rPr lang="en-US" sz="1800" b="0" i="0" u="none" strike="noStrike" cap="none" dirty="0" smtClean="0">
                <a:solidFill>
                  <a:srgbClr val="0C0C0C"/>
                </a:solidFill>
                <a:latin typeface="Calibri"/>
                <a:ea typeface="Calibri"/>
                <a:cs typeface="Calibri"/>
                <a:sym typeface="Calibri"/>
              </a:rPr>
              <a:t>	order </a:t>
            </a:r>
            <a:r>
              <a:rPr lang="en-US" sz="1800" b="0" i="0" u="none" strike="noStrike" cap="none" dirty="0">
                <a:solidFill>
                  <a:srgbClr val="0C0C0C"/>
                </a:solidFill>
                <a:latin typeface="Calibri"/>
                <a:ea typeface="Calibri"/>
                <a:cs typeface="Calibri"/>
                <a:sym typeface="Calibri"/>
              </a:rPr>
              <a:t>to personalize an option for your health needs and financial </a:t>
            </a:r>
            <a:r>
              <a:rPr lang="en-US" sz="1800" b="0" i="0" u="none" strike="noStrike" cap="none" dirty="0" smtClean="0">
                <a:solidFill>
                  <a:srgbClr val="0C0C0C"/>
                </a:solidFill>
                <a:latin typeface="Calibri"/>
                <a:ea typeface="Calibri"/>
                <a:cs typeface="Calibri"/>
                <a:sym typeface="Calibri"/>
              </a:rPr>
              <a:t>	situation </a:t>
            </a:r>
            <a:r>
              <a:rPr lang="en-US" sz="1800" b="0" i="0" u="none" strike="noStrike" cap="none" dirty="0">
                <a:solidFill>
                  <a:srgbClr val="0C0C0C"/>
                </a:solidFill>
                <a:latin typeface="Calibri"/>
                <a:ea typeface="Calibri"/>
                <a:cs typeface="Calibri"/>
                <a:sym typeface="Calibri"/>
              </a:rPr>
              <a:t>.. It would be helpful for me to know ..What is your </a:t>
            </a:r>
            <a:r>
              <a:rPr lang="en-US" sz="1800" b="0" i="0" u="none" strike="noStrike" cap="none" dirty="0" smtClean="0">
                <a:solidFill>
                  <a:srgbClr val="0C0C0C"/>
                </a:solidFill>
                <a:latin typeface="Calibri"/>
                <a:ea typeface="Calibri"/>
                <a:cs typeface="Calibri"/>
                <a:sym typeface="Calibri"/>
              </a:rPr>
              <a:t>	budget </a:t>
            </a:r>
            <a:r>
              <a:rPr lang="en-US" sz="1800" b="0" i="0" u="none" strike="noStrike" cap="none" dirty="0">
                <a:solidFill>
                  <a:srgbClr val="0C0C0C"/>
                </a:solidFill>
                <a:latin typeface="Calibri"/>
                <a:ea typeface="Calibri"/>
                <a:cs typeface="Calibri"/>
                <a:sym typeface="Calibri"/>
              </a:rPr>
              <a:t>for wellness</a:t>
            </a:r>
            <a:r>
              <a:rPr lang="en-US" sz="1800" b="0" i="0" u="none" strike="noStrike" cap="none" dirty="0" smtClean="0">
                <a:solidFill>
                  <a:srgbClr val="0C0C0C"/>
                </a:solidFill>
                <a:latin typeface="Calibri"/>
                <a:ea typeface="Calibri"/>
                <a:cs typeface="Calibri"/>
                <a:sym typeface="Calibri"/>
              </a:rPr>
              <a:t>?”</a:t>
            </a:r>
          </a:p>
          <a:p>
            <a:pPr marL="285750" marR="0" lvl="0" indent="-285750" algn="l" rtl="0">
              <a:spcBef>
                <a:spcPts val="360"/>
              </a:spcBef>
              <a:spcAft>
                <a:spcPts val="0"/>
              </a:spcAft>
              <a:buClr>
                <a:srgbClr val="0C0C0C"/>
              </a:buClr>
              <a:buSzPct val="25000"/>
              <a:buFont typeface="Arial" panose="020B0604020202020204" pitchFamily="34" charset="0"/>
              <a:buChar char="•"/>
            </a:pPr>
            <a:r>
              <a:rPr lang="en-US" sz="1800" b="0" i="0" u="none" strike="noStrike" cap="none" dirty="0" smtClean="0">
                <a:solidFill>
                  <a:srgbClr val="0C0C0C"/>
                </a:solidFill>
                <a:latin typeface="Calibri"/>
                <a:ea typeface="Calibri"/>
                <a:cs typeface="Calibri"/>
                <a:sym typeface="Calibri"/>
              </a:rPr>
              <a:t>Offer </a:t>
            </a:r>
            <a:r>
              <a:rPr lang="en-US" sz="1800" b="0" i="0" u="none" strike="noStrike" cap="none" dirty="0">
                <a:solidFill>
                  <a:srgbClr val="0C0C0C"/>
                </a:solidFill>
                <a:latin typeface="Calibri"/>
                <a:ea typeface="Calibri"/>
                <a:cs typeface="Calibri"/>
                <a:sym typeface="Calibri"/>
              </a:rPr>
              <a:t>good, better, best </a:t>
            </a:r>
            <a:r>
              <a:rPr lang="en-US" sz="1800" b="0" i="0" u="none" strike="noStrike" cap="none" dirty="0" smtClean="0">
                <a:solidFill>
                  <a:srgbClr val="0C0C0C"/>
                </a:solidFill>
                <a:latin typeface="Calibri"/>
                <a:ea typeface="Calibri"/>
                <a:cs typeface="Calibri"/>
                <a:sym typeface="Calibri"/>
              </a:rPr>
              <a:t>collections</a:t>
            </a:r>
          </a:p>
          <a:p>
            <a:pPr marL="0" marR="0" lvl="0" indent="0" algn="l" rtl="0">
              <a:spcBef>
                <a:spcPts val="360"/>
              </a:spcBef>
              <a:spcAft>
                <a:spcPts val="0"/>
              </a:spcAft>
              <a:buClr>
                <a:srgbClr val="0C0C0C"/>
              </a:buClr>
              <a:buSzPct val="25000"/>
              <a:buFont typeface="Arial"/>
              <a:buNone/>
            </a:pPr>
            <a:endParaRPr lang="en-US" sz="1050" b="0" i="0" u="none" strike="noStrike" cap="none" dirty="0">
              <a:solidFill>
                <a:srgbClr val="0C0C0C"/>
              </a:solidFill>
              <a:latin typeface="Calibri"/>
              <a:ea typeface="Calibri"/>
              <a:cs typeface="Calibri"/>
              <a:sym typeface="Calibri"/>
            </a:endParaRPr>
          </a:p>
          <a:p>
            <a:pPr marL="285750" marR="0" lvl="0" indent="-285750" algn="l" rtl="0">
              <a:spcBef>
                <a:spcPts val="360"/>
              </a:spcBef>
              <a:spcAft>
                <a:spcPts val="0"/>
              </a:spcAft>
              <a:buClr>
                <a:srgbClr val="0C0C0C"/>
              </a:buClr>
              <a:buSzPct val="100000"/>
              <a:buFont typeface="Arial"/>
              <a:buChar char="•"/>
            </a:pPr>
            <a:r>
              <a:rPr lang="en-US" sz="1800" b="0" i="0" u="none" strike="noStrike" cap="none" dirty="0">
                <a:solidFill>
                  <a:srgbClr val="0C0C0C"/>
                </a:solidFill>
                <a:latin typeface="Calibri"/>
                <a:ea typeface="Calibri"/>
                <a:cs typeface="Calibri"/>
                <a:sym typeface="Calibri"/>
              </a:rPr>
              <a:t>Let me work on this and I’ll get back to you by tomorrow </a:t>
            </a:r>
            <a:r>
              <a:rPr lang="en-US" sz="1800" b="0" i="0" u="none" strike="noStrike" cap="none" dirty="0" smtClean="0">
                <a:solidFill>
                  <a:srgbClr val="0C0C0C"/>
                </a:solidFill>
                <a:latin typeface="Calibri"/>
                <a:ea typeface="Calibri"/>
                <a:cs typeface="Calibri"/>
                <a:sym typeface="Calibri"/>
              </a:rPr>
              <a:t>…</a:t>
            </a:r>
          </a:p>
          <a:p>
            <a:pPr marR="0" lvl="0" algn="l" rtl="0">
              <a:spcBef>
                <a:spcPts val="360"/>
              </a:spcBef>
              <a:spcAft>
                <a:spcPts val="0"/>
              </a:spcAft>
              <a:buClr>
                <a:srgbClr val="0C0C0C"/>
              </a:buClr>
              <a:buSzPct val="100000"/>
            </a:pPr>
            <a:endParaRPr lang="en-US" sz="1050" b="0" i="0" u="none" strike="noStrike" cap="none" dirty="0">
              <a:solidFill>
                <a:srgbClr val="0C0C0C"/>
              </a:solidFill>
              <a:latin typeface="Calibri"/>
              <a:ea typeface="Calibri"/>
              <a:cs typeface="Calibri"/>
              <a:sym typeface="Calibri"/>
            </a:endParaRPr>
          </a:p>
          <a:p>
            <a:pPr marL="285750" marR="0" lvl="0" indent="-285750" algn="l" rtl="0">
              <a:spcBef>
                <a:spcPts val="360"/>
              </a:spcBef>
              <a:spcAft>
                <a:spcPts val="0"/>
              </a:spcAft>
              <a:buClr>
                <a:srgbClr val="0C0C0C"/>
              </a:buClr>
              <a:buSzPct val="100000"/>
              <a:buFont typeface="Arial"/>
              <a:buChar char="•"/>
            </a:pPr>
            <a:r>
              <a:rPr lang="en-US" sz="1800" b="0" i="0" u="none" strike="noStrike" cap="none" dirty="0">
                <a:solidFill>
                  <a:srgbClr val="0C0C0C"/>
                </a:solidFill>
                <a:latin typeface="Calibri"/>
                <a:ea typeface="Calibri"/>
                <a:cs typeface="Calibri"/>
                <a:sym typeface="Calibri"/>
              </a:rPr>
              <a:t>Ex – if customer said stress is an issue ..offer a deal ... </a:t>
            </a:r>
            <a:r>
              <a:rPr lang="en-US" sz="1800" dirty="0">
                <a:solidFill>
                  <a:srgbClr val="0C0C0C"/>
                </a:solidFill>
              </a:rPr>
              <a:t>“</a:t>
            </a:r>
            <a:r>
              <a:rPr lang="en-US" sz="1800" b="0" i="0" u="none" strike="noStrike" cap="none" dirty="0">
                <a:solidFill>
                  <a:srgbClr val="0C0C0C"/>
                </a:solidFill>
                <a:latin typeface="Calibri"/>
                <a:ea typeface="Calibri"/>
                <a:cs typeface="Calibri"/>
                <a:sym typeface="Calibri"/>
              </a:rPr>
              <a:t>Here’s what I can do .. When you order the Vitalizing Plan in the next 2 days, I will include a free bottle of Stress Relief Complex  ( or a product for their kids, related to some need they told you about ) </a:t>
            </a:r>
            <a:r>
              <a:rPr lang="en-US" sz="1800" b="0" i="0" u="none" strike="noStrike" cap="none" dirty="0" smtClean="0">
                <a:solidFill>
                  <a:srgbClr val="0C0C0C"/>
                </a:solidFill>
                <a:latin typeface="Calibri"/>
                <a:ea typeface="Calibri"/>
                <a:cs typeface="Calibri"/>
                <a:sym typeface="Calibri"/>
              </a:rPr>
              <a:t>				 </a:t>
            </a:r>
            <a:r>
              <a:rPr lang="en-US" sz="1800" b="0" i="0" u="none" strike="noStrike" cap="none" dirty="0" err="1">
                <a:solidFill>
                  <a:srgbClr val="0C0C0C"/>
                </a:solidFill>
                <a:latin typeface="Calibri"/>
                <a:ea typeface="Calibri"/>
                <a:cs typeface="Calibri"/>
                <a:sym typeface="Calibri"/>
              </a:rPr>
              <a:t>ashley</a:t>
            </a:r>
            <a:endParaRPr lang="en-US" sz="1800" b="0" i="0" u="none" strike="noStrike" cap="none" dirty="0">
              <a:solidFill>
                <a:srgbClr val="0C0C0C"/>
              </a:solidFill>
              <a:latin typeface="Calibri"/>
              <a:ea typeface="Calibri"/>
              <a:cs typeface="Calibri"/>
              <a:sym typeface="Calibri"/>
            </a:endParaRPr>
          </a:p>
        </p:txBody>
      </p:sp>
    </p:spTree>
    <p:extLst>
      <p:ext uri="{BB962C8B-B14F-4D97-AF65-F5344CB8AC3E}">
        <p14:creationId xmlns:p14="http://schemas.microsoft.com/office/powerpoint/2010/main" val="1278818940"/>
      </p:ext>
    </p:extLst>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pic>
        <p:nvPicPr>
          <p:cNvPr id="364" name="Shape 364"/>
          <p:cNvPicPr preferRelativeResize="0"/>
          <p:nvPr/>
        </p:nvPicPr>
        <p:blipFill rotWithShape="1">
          <a:blip r:embed="rId3">
            <a:alphaModFix/>
          </a:blip>
          <a:srcRect/>
          <a:stretch/>
        </p:blipFill>
        <p:spPr>
          <a:xfrm>
            <a:off x="0" y="0"/>
            <a:ext cx="9143998" cy="5143499"/>
          </a:xfrm>
          <a:prstGeom prst="rect">
            <a:avLst/>
          </a:prstGeom>
          <a:noFill/>
          <a:ln>
            <a:noFill/>
          </a:ln>
        </p:spPr>
      </p:pic>
      <p:sp>
        <p:nvSpPr>
          <p:cNvPr id="365" name="Shape 365"/>
          <p:cNvSpPr txBox="1">
            <a:spLocks noGrp="1"/>
          </p:cNvSpPr>
          <p:nvPr>
            <p:ph type="title"/>
          </p:nvPr>
        </p:nvSpPr>
        <p:spPr>
          <a:xfrm>
            <a:off x="737450" y="331775"/>
            <a:ext cx="3367887" cy="571500"/>
          </a:xfrm>
          <a:prstGeom prst="rect">
            <a:avLst/>
          </a:prstGeom>
          <a:noFill/>
          <a:ln w="38100" cap="flat" cmpd="sng">
            <a:solidFill>
              <a:srgbClr val="0000FF"/>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rgbClr val="0000FF"/>
                </a:solidFill>
                <a:latin typeface="Calibri"/>
                <a:ea typeface="Calibri"/>
                <a:cs typeface="Calibri"/>
                <a:sym typeface="Calibri"/>
              </a:rPr>
              <a:t>Action Steps Session 4</a:t>
            </a:r>
          </a:p>
        </p:txBody>
      </p:sp>
      <p:sp>
        <p:nvSpPr>
          <p:cNvPr id="366" name="Shape 366"/>
          <p:cNvSpPr txBox="1">
            <a:spLocks noGrp="1"/>
          </p:cNvSpPr>
          <p:nvPr>
            <p:ph type="body" idx="1"/>
          </p:nvPr>
        </p:nvSpPr>
        <p:spPr>
          <a:xfrm>
            <a:off x="737450" y="1084931"/>
            <a:ext cx="7329900" cy="3887119"/>
          </a:xfrm>
          <a:prstGeom prst="rect">
            <a:avLst/>
          </a:prstGeom>
          <a:noFill/>
          <a:ln>
            <a:noFill/>
          </a:ln>
        </p:spPr>
        <p:txBody>
          <a:bodyPr lIns="91425" tIns="45700" rIns="91425" bIns="45700" anchor="t" anchorCtr="0">
            <a:noAutofit/>
          </a:bodyPr>
          <a:lstStyle/>
          <a:p>
            <a:pPr marL="342900" marR="0" lvl="0" indent="-304800" algn="l" rtl="0">
              <a:lnSpc>
                <a:spcPct val="100000"/>
              </a:lnSpc>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Set </a:t>
            </a:r>
            <a:r>
              <a:rPr lang="en-US" sz="1800" b="0" i="0" u="none" strike="noStrike" cap="none" dirty="0" smtClean="0">
                <a:solidFill>
                  <a:schemeClr val="dk1"/>
                </a:solidFill>
                <a:latin typeface="Calibri"/>
                <a:ea typeface="Calibri"/>
                <a:cs typeface="Calibri"/>
                <a:sym typeface="Calibri"/>
              </a:rPr>
              <a:t>up </a:t>
            </a:r>
            <a:r>
              <a:rPr lang="en-US" sz="1800" b="0" i="0" u="none" strike="noStrike" cap="none" dirty="0">
                <a:solidFill>
                  <a:schemeClr val="dk1"/>
                </a:solidFill>
                <a:latin typeface="Calibri"/>
                <a:ea typeface="Calibri"/>
                <a:cs typeface="Calibri"/>
                <a:sym typeface="Calibri"/>
              </a:rPr>
              <a:t>activities/ events/ conference calls, </a:t>
            </a:r>
            <a:r>
              <a:rPr lang="en-US" sz="1800" b="0" i="0" u="none" strike="noStrike" cap="none" dirty="0" err="1" smtClean="0">
                <a:solidFill>
                  <a:schemeClr val="dk1"/>
                </a:solidFill>
                <a:latin typeface="Calibri"/>
                <a:ea typeface="Calibri"/>
                <a:cs typeface="Calibri"/>
                <a:sym typeface="Calibri"/>
              </a:rPr>
              <a:t>etc</a:t>
            </a:r>
            <a:r>
              <a:rPr lang="en-US" sz="1800" b="0" i="0" u="none" strike="noStrike" cap="none" dirty="0" smtClean="0">
                <a:solidFill>
                  <a:schemeClr val="dk1"/>
                </a:solidFill>
                <a:latin typeface="Calibri"/>
                <a:ea typeface="Calibri"/>
                <a:cs typeface="Calibri"/>
                <a:sym typeface="Calibri"/>
              </a:rPr>
              <a:t> until you see those activities will add up to 2000 PV   </a:t>
            </a:r>
          </a:p>
          <a:p>
            <a:pPr marL="342900" marR="0" lvl="0" indent="-304800" algn="l" rtl="0">
              <a:lnSpc>
                <a:spcPct val="100000"/>
              </a:lnSpc>
              <a:spcBef>
                <a:spcPts val="0"/>
              </a:spcBef>
              <a:spcAft>
                <a:spcPts val="0"/>
              </a:spcAft>
              <a:buClr>
                <a:schemeClr val="dk1"/>
              </a:buClr>
              <a:buSzPct val="100000"/>
              <a:buFont typeface="Arial"/>
              <a:buChar char="•"/>
            </a:pPr>
            <a:r>
              <a:rPr lang="en-US" sz="1800" dirty="0"/>
              <a:t>B</a:t>
            </a:r>
            <a:r>
              <a:rPr lang="en-US" sz="1800" b="0" i="0" u="none" strike="noStrike" cap="none" dirty="0" smtClean="0">
                <a:solidFill>
                  <a:schemeClr val="dk1"/>
                </a:solidFill>
                <a:latin typeface="Calibri"/>
                <a:ea typeface="Calibri"/>
                <a:cs typeface="Calibri"/>
                <a:sym typeface="Calibri"/>
              </a:rPr>
              <a:t>egin </a:t>
            </a:r>
            <a:r>
              <a:rPr lang="en-US" sz="1800" b="0" i="0" u="none" strike="noStrike" cap="none" dirty="0">
                <a:solidFill>
                  <a:schemeClr val="dk1"/>
                </a:solidFill>
                <a:latin typeface="Calibri"/>
                <a:ea typeface="Calibri"/>
                <a:cs typeface="Calibri"/>
                <a:sym typeface="Calibri"/>
              </a:rPr>
              <a:t>inviting using the principles we have just been discussing.</a:t>
            </a:r>
          </a:p>
          <a:p>
            <a:pPr marL="342900" marR="0" lvl="0" indent="-304800" algn="l" rtl="0">
              <a:lnSpc>
                <a:spcPct val="100000"/>
              </a:lnSpc>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Write out a few bullet points of how we will close our meetings and appointments so we are prepared.</a:t>
            </a:r>
          </a:p>
          <a:p>
            <a:pPr marL="342900" marR="0" lvl="0" indent="-304800" algn="l" rtl="0">
              <a:lnSpc>
                <a:spcPct val="100000"/>
              </a:lnSpc>
              <a:spcBef>
                <a:spcPts val="48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Enter our list of names and contact information in a working folder  or day planner .</a:t>
            </a:r>
          </a:p>
          <a:p>
            <a:pPr marL="342900" marR="0" lvl="0" indent="-304800" algn="l" rtl="0">
              <a:lnSpc>
                <a:spcPct val="100000"/>
              </a:lnSpc>
              <a:spcBef>
                <a:spcPts val="48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Determine what we will say… and write down 3 or 4 bullet points to reference as we make </a:t>
            </a:r>
            <a:r>
              <a:rPr lang="en-US" sz="1800" b="0" i="0" u="none" strike="noStrike" cap="none" dirty="0" smtClean="0">
                <a:solidFill>
                  <a:schemeClr val="dk1"/>
                </a:solidFill>
                <a:latin typeface="Calibri"/>
                <a:ea typeface="Calibri"/>
                <a:cs typeface="Calibri"/>
                <a:sym typeface="Calibri"/>
              </a:rPr>
              <a:t>calls.</a:t>
            </a:r>
          </a:p>
          <a:p>
            <a:pPr marL="342900" marR="0" lvl="0" indent="-304800" algn="l" rtl="0">
              <a:lnSpc>
                <a:spcPct val="100000"/>
              </a:lnSpc>
              <a:spcBef>
                <a:spcPts val="480"/>
              </a:spcBef>
              <a:spcAft>
                <a:spcPts val="0"/>
              </a:spcAft>
              <a:buClr>
                <a:schemeClr val="dk1"/>
              </a:buClr>
              <a:buSzPct val="100000"/>
              <a:buFont typeface="Arial"/>
              <a:buChar char="•"/>
            </a:pPr>
            <a:r>
              <a:rPr lang="en-US" sz="1800" b="0" i="0" u="none" strike="noStrike" cap="none" dirty="0" smtClean="0">
                <a:solidFill>
                  <a:schemeClr val="dk1"/>
                </a:solidFill>
                <a:latin typeface="Calibri"/>
                <a:ea typeface="Calibri"/>
                <a:cs typeface="Calibri"/>
                <a:sym typeface="Calibri"/>
              </a:rPr>
              <a:t>Keep </a:t>
            </a:r>
            <a:r>
              <a:rPr lang="en-US" sz="1800" b="0" i="0" u="none" strike="noStrike" cap="none" dirty="0">
                <a:solidFill>
                  <a:schemeClr val="dk1"/>
                </a:solidFill>
                <a:latin typeface="Calibri"/>
                <a:ea typeface="Calibri"/>
                <a:cs typeface="Calibri"/>
                <a:sym typeface="Calibri"/>
              </a:rPr>
              <a:t>our goals in front of us .. </a:t>
            </a:r>
            <a:r>
              <a:rPr lang="en-US" sz="1800" b="0" i="0" u="none" strike="noStrike" cap="none" dirty="0" smtClean="0">
                <a:solidFill>
                  <a:schemeClr val="dk1"/>
                </a:solidFill>
                <a:latin typeface="Calibri"/>
                <a:ea typeface="Calibri"/>
                <a:cs typeface="Calibri"/>
                <a:sym typeface="Calibri"/>
              </a:rPr>
              <a:t>along </a:t>
            </a:r>
            <a:r>
              <a:rPr lang="en-US" sz="1800" b="0" i="0" u="none" strike="noStrike" cap="none" dirty="0">
                <a:solidFill>
                  <a:schemeClr val="dk1"/>
                </a:solidFill>
                <a:latin typeface="Calibri"/>
                <a:ea typeface="Calibri"/>
                <a:cs typeface="Calibri"/>
                <a:sym typeface="Calibri"/>
              </a:rPr>
              <a:t>with a specific written PV plan of</a:t>
            </a:r>
            <a:r>
              <a:rPr lang="en-US" sz="1800" dirty="0"/>
              <a:t> </a:t>
            </a:r>
            <a:r>
              <a:rPr lang="en-US" sz="1800" b="0" i="0" u="none" strike="noStrike" cap="none" dirty="0">
                <a:solidFill>
                  <a:schemeClr val="dk1"/>
                </a:solidFill>
                <a:latin typeface="Calibri"/>
                <a:ea typeface="Calibri"/>
                <a:cs typeface="Calibri"/>
                <a:sym typeface="Calibri"/>
              </a:rPr>
              <a:t>how we are reaching 2000 PV  or more</a:t>
            </a:r>
            <a:r>
              <a:rPr lang="en-US" sz="1600" b="0" i="0" u="none" strike="noStrike" cap="none" dirty="0">
                <a:solidFill>
                  <a:schemeClr val="dk1"/>
                </a:solidFill>
                <a:latin typeface="Calibri"/>
                <a:ea typeface="Calibri"/>
                <a:cs typeface="Calibri"/>
                <a:sym typeface="Calibri"/>
              </a:rPr>
              <a:t>.  </a:t>
            </a:r>
            <a:r>
              <a:rPr lang="en-US" sz="1600" b="0" i="0" u="none" strike="noStrike" cap="none" dirty="0">
                <a:solidFill>
                  <a:srgbClr val="FF0000"/>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a:t>
            </a:r>
            <a:r>
              <a:rPr lang="en-US" sz="1600" b="0" i="0" u="none" strike="noStrike" cap="none" dirty="0" err="1" smtClean="0">
                <a:solidFill>
                  <a:schemeClr val="dk1"/>
                </a:solidFill>
                <a:latin typeface="Calibri"/>
                <a:ea typeface="Calibri"/>
                <a:cs typeface="Calibri"/>
                <a:sym typeface="Calibri"/>
              </a:rPr>
              <a:t>lisa</a:t>
            </a:r>
            <a:endParaRPr lang="en-US" sz="16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259" y="119077"/>
            <a:ext cx="7794074" cy="489543"/>
          </a:xfrm>
        </p:spPr>
        <p:txBody>
          <a:bodyPr>
            <a:normAutofit fontScale="90000"/>
          </a:bodyPr>
          <a:lstStyle/>
          <a:p>
            <a:r>
              <a:rPr lang="en-US" sz="2400" dirty="0" smtClean="0">
                <a:solidFill>
                  <a:schemeClr val="tx1"/>
                </a:solidFill>
              </a:rPr>
              <a:t> </a:t>
            </a:r>
            <a:r>
              <a:rPr lang="en-US" sz="2400" dirty="0"/>
              <a:t>Addendum – Additional Word Track </a:t>
            </a:r>
            <a:r>
              <a:rPr lang="en-US" sz="2400" smtClean="0"/>
              <a:t>Examples     barb</a:t>
            </a:r>
            <a:endParaRPr lang="en-US" sz="2400" dirty="0">
              <a:solidFill>
                <a:schemeClr val="tx1"/>
              </a:solidFill>
            </a:endParaRPr>
          </a:p>
        </p:txBody>
      </p:sp>
      <p:sp>
        <p:nvSpPr>
          <p:cNvPr id="3" name="Content Placeholder 2"/>
          <p:cNvSpPr>
            <a:spLocks noGrp="1"/>
          </p:cNvSpPr>
          <p:nvPr>
            <p:ph idx="1"/>
          </p:nvPr>
        </p:nvSpPr>
        <p:spPr>
          <a:xfrm>
            <a:off x="350859" y="608620"/>
            <a:ext cx="8164491" cy="4381276"/>
          </a:xfrm>
        </p:spPr>
        <p:txBody>
          <a:bodyPr>
            <a:normAutofit/>
          </a:bodyPr>
          <a:lstStyle/>
          <a:p>
            <a:r>
              <a:rPr lang="en-US" sz="1800" i="1" dirty="0" smtClean="0"/>
              <a:t>Hey! I am at this event for my business &amp; you have come to mind several times. Your love for health &amp; fitness just totally resonates with everything I am hearing &amp; I would love to get your opinion on some things. Let’s grab a coffee! I am free after 3pm Tuesday &amp; Thursday – what works for you?</a:t>
            </a:r>
          </a:p>
          <a:p>
            <a:r>
              <a:rPr lang="en-US" sz="1800" i="1" dirty="0" smtClean="0">
                <a:solidFill>
                  <a:srgbClr val="3366FF"/>
                </a:solidFill>
              </a:rPr>
              <a:t>Hi </a:t>
            </a:r>
            <a:r>
              <a:rPr lang="en-US" sz="1800" i="1" dirty="0">
                <a:solidFill>
                  <a:srgbClr val="3366FF"/>
                </a:solidFill>
              </a:rPr>
              <a:t>_______, I just watched this amazing webinar &amp; you came to mind several times. It’s all about women’s health &amp; talks about some of the same topics we were just discussing! This may or may not interest you but I thought I’d reach out &amp; see if you’d be interested in watching it? </a:t>
            </a:r>
          </a:p>
          <a:p>
            <a:r>
              <a:rPr lang="en-US" sz="1800" i="1" dirty="0">
                <a:solidFill>
                  <a:schemeClr val="accent3">
                    <a:lumMod val="50000"/>
                  </a:schemeClr>
                </a:solidFill>
              </a:rPr>
              <a:t>Hey friend! I am not sure if you noticed or </a:t>
            </a:r>
            <a:r>
              <a:rPr lang="en-US" sz="1800" i="1" dirty="0" smtClean="0">
                <a:solidFill>
                  <a:schemeClr val="accent3">
                    <a:lumMod val="50000"/>
                  </a:schemeClr>
                </a:solidFill>
              </a:rPr>
              <a:t>not, </a:t>
            </a:r>
            <a:r>
              <a:rPr lang="en-US" sz="1800" i="1" dirty="0">
                <a:solidFill>
                  <a:schemeClr val="accent3">
                    <a:lumMod val="50000"/>
                  </a:schemeClr>
                </a:solidFill>
              </a:rPr>
              <a:t>but I recently embarked on a new business </a:t>
            </a:r>
            <a:r>
              <a:rPr lang="en-US" sz="1800" i="1" dirty="0" smtClean="0">
                <a:solidFill>
                  <a:schemeClr val="accent3">
                    <a:lumMod val="50000"/>
                  </a:schemeClr>
                </a:solidFill>
              </a:rPr>
              <a:t>venture </a:t>
            </a:r>
            <a:r>
              <a:rPr lang="en-US" sz="1800" i="1" dirty="0">
                <a:solidFill>
                  <a:schemeClr val="accent3">
                    <a:lumMod val="50000"/>
                  </a:schemeClr>
                </a:solidFill>
              </a:rPr>
              <a:t>that I am so excited about! I have decided to build my own wellness business due to my love &amp; passion for health &amp; nutrition</a:t>
            </a:r>
            <a:r>
              <a:rPr lang="en-US" sz="1800" i="1" dirty="0" smtClean="0">
                <a:solidFill>
                  <a:schemeClr val="accent3">
                    <a:lumMod val="50000"/>
                  </a:schemeClr>
                </a:solidFill>
              </a:rPr>
              <a:t>.</a:t>
            </a:r>
          </a:p>
          <a:p>
            <a:pPr indent="0">
              <a:buNone/>
            </a:pPr>
            <a:r>
              <a:rPr lang="en-US" sz="1800" i="1" dirty="0" smtClean="0">
                <a:solidFill>
                  <a:schemeClr val="accent3">
                    <a:lumMod val="50000"/>
                  </a:schemeClr>
                </a:solidFill>
              </a:rPr>
              <a:t> </a:t>
            </a:r>
            <a:r>
              <a:rPr lang="en-US" sz="1800" i="1" dirty="0">
                <a:solidFill>
                  <a:schemeClr val="accent3">
                    <a:lumMod val="50000"/>
                  </a:schemeClr>
                </a:solidFill>
              </a:rPr>
              <a:t>I would love to share more about this </a:t>
            </a:r>
            <a:r>
              <a:rPr lang="en-US" sz="1800" i="1" dirty="0" smtClean="0">
                <a:solidFill>
                  <a:schemeClr val="accent3">
                    <a:lumMod val="50000"/>
                  </a:schemeClr>
                </a:solidFill>
              </a:rPr>
              <a:t> </a:t>
            </a:r>
            <a:r>
              <a:rPr lang="en-US" sz="1800" i="1" dirty="0">
                <a:solidFill>
                  <a:schemeClr val="accent3">
                    <a:lumMod val="50000"/>
                  </a:schemeClr>
                </a:solidFill>
              </a:rPr>
              <a:t>with you &amp; get your opinions on it all – I am so nervous/excited! Can we grab a coffee or phone date? I am free </a:t>
            </a:r>
            <a:r>
              <a:rPr lang="en-US" sz="1800" dirty="0">
                <a:solidFill>
                  <a:schemeClr val="accent3">
                    <a:lumMod val="50000"/>
                  </a:schemeClr>
                </a:solidFill>
              </a:rPr>
              <a:t>after 3pm Tuesday &amp; Thursday – what works for you?</a:t>
            </a:r>
          </a:p>
          <a:p>
            <a:pPr marL="0" indent="0">
              <a:buNone/>
            </a:pPr>
            <a:endParaRPr lang="en-US" dirty="0"/>
          </a:p>
        </p:txBody>
      </p:sp>
    </p:spTree>
    <p:extLst>
      <p:ext uri="{BB962C8B-B14F-4D97-AF65-F5344CB8AC3E}">
        <p14:creationId xmlns:p14="http://schemas.microsoft.com/office/powerpoint/2010/main" val="42658132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Shape 385"/>
          <p:cNvPicPr preferRelativeResize="0"/>
          <p:nvPr/>
        </p:nvPicPr>
        <p:blipFill rotWithShape="1">
          <a:blip r:embed="rId3">
            <a:alphaModFix/>
          </a:blip>
          <a:srcRect/>
          <a:stretch/>
        </p:blipFill>
        <p:spPr>
          <a:xfrm>
            <a:off x="6629400" y="0"/>
            <a:ext cx="2514599" cy="1828800"/>
          </a:xfrm>
          <a:prstGeom prst="rect">
            <a:avLst/>
          </a:prstGeom>
          <a:noFill/>
          <a:ln>
            <a:noFill/>
          </a:ln>
        </p:spPr>
      </p:pic>
      <p:sp>
        <p:nvSpPr>
          <p:cNvPr id="386" name="Shape 386"/>
          <p:cNvSpPr txBox="1">
            <a:spLocks noGrp="1"/>
          </p:cNvSpPr>
          <p:nvPr>
            <p:ph type="title"/>
          </p:nvPr>
        </p:nvSpPr>
        <p:spPr>
          <a:xfrm>
            <a:off x="287675" y="205975"/>
            <a:ext cx="6397800" cy="857400"/>
          </a:xfrm>
          <a:prstGeom prst="rect">
            <a:avLst/>
          </a:prstGeom>
          <a:no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Dialogue for Setting Up Wellness Conference Calls</a:t>
            </a:r>
          </a:p>
        </p:txBody>
      </p:sp>
      <p:sp>
        <p:nvSpPr>
          <p:cNvPr id="387" name="Shape 387"/>
          <p:cNvSpPr txBox="1">
            <a:spLocks noGrp="1"/>
          </p:cNvSpPr>
          <p:nvPr>
            <p:ph type="body" idx="1"/>
          </p:nvPr>
        </p:nvSpPr>
        <p:spPr>
          <a:xfrm>
            <a:off x="457200" y="1428750"/>
            <a:ext cx="7924798" cy="371475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Call customer or friend – share why you started a Shaklee business and why you are setting up educational conference calls on health topics.</a:t>
            </a:r>
          </a:p>
          <a:p>
            <a:pPr marL="342900" marR="0" lvl="0" indent="-342900" algn="l" rtl="0">
              <a:lnSpc>
                <a:spcPct val="80000"/>
              </a:lnSpc>
              <a:spcBef>
                <a:spcPts val="185"/>
              </a:spcBef>
              <a:spcAft>
                <a:spcPts val="0"/>
              </a:spcAft>
              <a:buClr>
                <a:schemeClr val="dk1"/>
              </a:buClr>
              <a:buSzPct val="25000"/>
              <a:buFont typeface="Arial"/>
              <a:buNone/>
            </a:pPr>
            <a:endParaRPr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Ex  “ I started my Shaklee business because our family’s health improved so dramatically that I came to realize the importance of prevention. Our Shaklee group is very dedicated to educating people about prevention and wellness </a:t>
            </a:r>
          </a:p>
          <a:p>
            <a:pPr marL="342900" marR="0" lvl="0" indent="-342900" algn="l" rtl="0">
              <a:lnSpc>
                <a:spcPct val="80000"/>
              </a:lnSpc>
              <a:spcBef>
                <a:spcPts val="185"/>
              </a:spcBef>
              <a:spcAft>
                <a:spcPts val="0"/>
              </a:spcAft>
              <a:buClr>
                <a:schemeClr val="dk1"/>
              </a:buClr>
              <a:buSzPct val="25000"/>
              <a:buFont typeface="Arial"/>
              <a:buNone/>
            </a:pPr>
            <a:endParaRPr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EX -  “ We are in the process of setting up informal half-hour educational conference calls on a variety of health topics … and I wanted to ask you .. As you think about the people you know .. What would be the topics you think would be of greatest interest or concern?  allergies?  Eczema?  PMS?  “	</a:t>
            </a:r>
            <a:r>
              <a:rPr lang="en-US" sz="1850" b="0" i="0" u="none" strike="noStrike" cap="none" dirty="0">
                <a:solidFill>
                  <a:schemeClr val="dk1"/>
                </a:solidFill>
                <a:latin typeface="Calibri"/>
                <a:ea typeface="Calibri"/>
                <a:cs typeface="Calibri"/>
                <a:sym typeface="Calibri"/>
              </a:rPr>
              <a:t>		</a:t>
            </a: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457200" y="205975"/>
            <a:ext cx="3121500" cy="633900"/>
          </a:xfrm>
          <a:prstGeom prst="rect">
            <a:avLst/>
          </a:prstGeom>
        </p:spPr>
        <p:txBody>
          <a:bodyPr lIns="91425" tIns="91425" rIns="91425" bIns="91425" anchor="ctr" anchorCtr="0">
            <a:noAutofit/>
          </a:bodyPr>
          <a:lstStyle/>
          <a:p>
            <a:pPr lvl="0">
              <a:spcBef>
                <a:spcPts val="0"/>
              </a:spcBef>
              <a:buNone/>
            </a:pPr>
            <a:r>
              <a:rPr lang="en-US" sz="2400" dirty="0" smtClean="0"/>
              <a:t>Word tracks</a:t>
            </a:r>
            <a:endParaRPr lang="en-US" sz="2400" dirty="0"/>
          </a:p>
        </p:txBody>
      </p:sp>
      <p:sp>
        <p:nvSpPr>
          <p:cNvPr id="207" name="Shape 207"/>
          <p:cNvSpPr txBox="1"/>
          <p:nvPr/>
        </p:nvSpPr>
        <p:spPr>
          <a:xfrm>
            <a:off x="563900" y="2515425"/>
            <a:ext cx="7715399" cy="900000"/>
          </a:xfrm>
          <a:prstGeom prst="rect">
            <a:avLst/>
          </a:prstGeom>
          <a:noFill/>
          <a:ln>
            <a:solidFill>
              <a:schemeClr val="tx1">
                <a:lumMod val="50000"/>
                <a:lumOff val="50000"/>
              </a:schemeClr>
            </a:solidFill>
          </a:ln>
        </p:spPr>
        <p:txBody>
          <a:bodyPr lIns="91425" tIns="91425" rIns="91425" bIns="91425" anchor="t" anchorCtr="0">
            <a:noAutofit/>
          </a:bodyPr>
          <a:lstStyle/>
          <a:p>
            <a:pPr lvl="0" rtl="0">
              <a:spcBef>
                <a:spcPts val="0"/>
              </a:spcBef>
              <a:buNone/>
            </a:pPr>
            <a:r>
              <a:rPr lang="en-US" dirty="0"/>
              <a:t>  When you have heard a need --“ </a:t>
            </a:r>
            <a:r>
              <a:rPr lang="en-US" i="1" dirty="0"/>
              <a:t>I was thinking about our conversation last week when you mentioned your allergies . As you know, I am pretty into natural wellness and I know of a great product very popular with people who have allergies. May I tell you about it?”</a:t>
            </a:r>
          </a:p>
          <a:p>
            <a:pPr lvl="0">
              <a:spcBef>
                <a:spcPts val="0"/>
              </a:spcBef>
              <a:buNone/>
            </a:pPr>
            <a:endParaRPr i="1" dirty="0"/>
          </a:p>
        </p:txBody>
      </p:sp>
      <p:sp>
        <p:nvSpPr>
          <p:cNvPr id="208" name="Shape 208"/>
          <p:cNvSpPr txBox="1"/>
          <p:nvPr/>
        </p:nvSpPr>
        <p:spPr>
          <a:xfrm>
            <a:off x="711250" y="3860300"/>
            <a:ext cx="7715399" cy="900000"/>
          </a:xfrm>
          <a:prstGeom prst="rect">
            <a:avLst/>
          </a:prstGeom>
          <a:noFill/>
          <a:ln>
            <a:noFill/>
          </a:ln>
        </p:spPr>
        <p:txBody>
          <a:bodyPr lIns="91425" tIns="91425" rIns="91425" bIns="91425" anchor="t" anchorCtr="0">
            <a:noAutofit/>
          </a:bodyPr>
          <a:lstStyle/>
          <a:p>
            <a:pPr lvl="0">
              <a:spcBef>
                <a:spcPts val="0"/>
              </a:spcBef>
              <a:buNone/>
            </a:pPr>
            <a:endParaRPr sz="1800"/>
          </a:p>
        </p:txBody>
      </p:sp>
      <p:sp>
        <p:nvSpPr>
          <p:cNvPr id="209" name="Shape 209"/>
          <p:cNvSpPr txBox="1"/>
          <p:nvPr/>
        </p:nvSpPr>
        <p:spPr>
          <a:xfrm>
            <a:off x="563900" y="3511728"/>
            <a:ext cx="7715399" cy="1218900"/>
          </a:xfrm>
          <a:prstGeom prst="rect">
            <a:avLst/>
          </a:prstGeom>
          <a:noFill/>
          <a:ln>
            <a:solidFill>
              <a:schemeClr val="tx1">
                <a:lumMod val="50000"/>
                <a:lumOff val="50000"/>
              </a:schemeClr>
            </a:solidFill>
          </a:ln>
        </p:spPr>
        <p:txBody>
          <a:bodyPr lIns="91425" tIns="91425" rIns="91425" bIns="91425" anchor="t" anchorCtr="0">
            <a:noAutofit/>
          </a:bodyPr>
          <a:lstStyle/>
          <a:p>
            <a:pPr lvl="0" rtl="0">
              <a:spcBef>
                <a:spcPts val="0"/>
              </a:spcBef>
              <a:buNone/>
            </a:pPr>
            <a:r>
              <a:rPr lang="en-US" dirty="0"/>
              <a:t>When you are listening for needs --</a:t>
            </a:r>
          </a:p>
          <a:p>
            <a:pPr lvl="0">
              <a:spcBef>
                <a:spcPts val="0"/>
              </a:spcBef>
              <a:buNone/>
            </a:pPr>
            <a:r>
              <a:rPr lang="en-US" dirty="0"/>
              <a:t>“ </a:t>
            </a:r>
            <a:r>
              <a:rPr lang="en-US" i="1" dirty="0"/>
              <a:t>I can completely relate to what you are saying about having tried hundreds of diets and nothing working long-term. Pretty discouraging. I actually have had some pretty good success with the Shaklee 180 program. I’d be happy to share with you what made a difference for me and why it worked.”</a:t>
            </a:r>
          </a:p>
        </p:txBody>
      </p:sp>
      <p:sp>
        <p:nvSpPr>
          <p:cNvPr id="210" name="Shape 210"/>
          <p:cNvSpPr txBox="1"/>
          <p:nvPr/>
        </p:nvSpPr>
        <p:spPr>
          <a:xfrm>
            <a:off x="563900" y="4190975"/>
            <a:ext cx="7715399" cy="9000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2" name="Rectangle 1"/>
          <p:cNvSpPr/>
          <p:nvPr/>
        </p:nvSpPr>
        <p:spPr>
          <a:xfrm>
            <a:off x="563900" y="839875"/>
            <a:ext cx="7715399" cy="1511824"/>
          </a:xfrm>
          <a:prstGeom prst="rect">
            <a:avLst/>
          </a:prstGeom>
          <a:ln>
            <a:solidFill>
              <a:schemeClr val="tx1">
                <a:lumMod val="50000"/>
                <a:lumOff val="50000"/>
              </a:schemeClr>
            </a:solidFill>
          </a:ln>
        </p:spPr>
        <p:txBody>
          <a:bodyPr wrap="square">
            <a:spAutoFit/>
          </a:bodyPr>
          <a:lstStyle/>
          <a:p>
            <a:pPr marL="342900" lvl="0" indent="-317500">
              <a:lnSpc>
                <a:spcPct val="80000"/>
              </a:lnSpc>
              <a:buClr>
                <a:schemeClr val="dk1"/>
              </a:buClr>
              <a:buSzPct val="100000"/>
              <a:buFont typeface="Arial"/>
              <a:buChar char="•"/>
            </a:pPr>
            <a:r>
              <a:rPr lang="en-US" sz="1800" dirty="0">
                <a:solidFill>
                  <a:schemeClr val="dk1"/>
                </a:solidFill>
                <a:latin typeface="Calibri"/>
                <a:ea typeface="Calibri"/>
                <a:cs typeface="Calibri"/>
                <a:sym typeface="Calibri"/>
              </a:rPr>
              <a:t>Direct – </a:t>
            </a:r>
            <a:r>
              <a:rPr lang="en-US" sz="1600" i="1" dirty="0">
                <a:solidFill>
                  <a:schemeClr val="dk1"/>
                </a:solidFill>
                <a:latin typeface="Calibri"/>
                <a:ea typeface="Calibri"/>
                <a:cs typeface="Calibri"/>
                <a:sym typeface="Calibri"/>
              </a:rPr>
              <a:t>We are scheduling a conference call on allergies .  And I was calling to ask whom you may know who may be looking for safer more natural approaches to dealing with allergies. Share your reason  </a:t>
            </a:r>
          </a:p>
          <a:p>
            <a:pPr marL="342900" lvl="0" indent="-342900">
              <a:lnSpc>
                <a:spcPct val="80000"/>
              </a:lnSpc>
              <a:spcBef>
                <a:spcPts val="185"/>
              </a:spcBef>
              <a:buClr>
                <a:schemeClr val="dk1"/>
              </a:buClr>
              <a:buSzPct val="25000"/>
            </a:pPr>
            <a:endParaRPr lang="en-US" sz="1800" dirty="0">
              <a:solidFill>
                <a:schemeClr val="dk1"/>
              </a:solidFill>
              <a:latin typeface="Calibri"/>
              <a:ea typeface="Calibri"/>
              <a:cs typeface="Calibri"/>
              <a:sym typeface="Calibri"/>
            </a:endParaRPr>
          </a:p>
          <a:p>
            <a:pPr marL="342900" lvl="0" indent="-317500">
              <a:lnSpc>
                <a:spcPct val="80000"/>
              </a:lnSpc>
              <a:spcBef>
                <a:spcPts val="444"/>
              </a:spcBef>
              <a:buClr>
                <a:schemeClr val="dk1"/>
              </a:buClr>
              <a:buSzPct val="100000"/>
              <a:buFont typeface="Arial"/>
              <a:buChar char="•"/>
            </a:pPr>
            <a:r>
              <a:rPr lang="en-US" sz="1800" dirty="0">
                <a:solidFill>
                  <a:schemeClr val="dk1"/>
                </a:solidFill>
                <a:latin typeface="Calibri"/>
                <a:ea typeface="Calibri"/>
                <a:cs typeface="Calibri"/>
                <a:sym typeface="Calibri"/>
              </a:rPr>
              <a:t>Ask for referral … </a:t>
            </a:r>
            <a:r>
              <a:rPr lang="en-US" sz="1600" i="1" dirty="0">
                <a:solidFill>
                  <a:schemeClr val="dk1"/>
                </a:solidFill>
                <a:latin typeface="Calibri"/>
                <a:ea typeface="Calibri"/>
                <a:cs typeface="Calibri"/>
                <a:sym typeface="Calibri"/>
              </a:rPr>
              <a:t>Was calling to ask whom you may know who has family members with allergies…</a:t>
            </a:r>
            <a:r>
              <a:rPr lang="en-US" sz="1800" dirty="0">
                <a:solidFill>
                  <a:schemeClr val="dk1"/>
                </a:solidFill>
                <a:latin typeface="Calibri"/>
                <a:ea typeface="Calibri"/>
                <a:cs typeface="Calibri"/>
                <a:sym typeface="Calibri"/>
              </a:rPr>
              <a:t> </a:t>
            </a:r>
          </a:p>
        </p:txBody>
      </p:sp>
    </p:spTree>
    <p:extLst>
      <p:ext uri="{BB962C8B-B14F-4D97-AF65-F5344CB8AC3E}">
        <p14:creationId xmlns:p14="http://schemas.microsoft.com/office/powerpoint/2010/main" val="964086751"/>
      </p:ext>
    </p:extLst>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title"/>
          </p:nvPr>
        </p:nvSpPr>
        <p:spPr>
          <a:xfrm>
            <a:off x="3969825" y="400050"/>
            <a:ext cx="4716899" cy="1257298"/>
          </a:xfrm>
          <a:prstGeom prst="rect">
            <a:avLst/>
          </a:prstGeom>
          <a:noFill/>
          <a:ln w="9525" cap="flat" cmpd="sng">
            <a:solidFill>
              <a:srgbClr val="5F497A"/>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Invitation to Conference Call  or Wellness Webinar </a:t>
            </a:r>
          </a:p>
        </p:txBody>
      </p:sp>
      <p:sp>
        <p:nvSpPr>
          <p:cNvPr id="400" name="Shape 400"/>
          <p:cNvSpPr txBox="1">
            <a:spLocks noGrp="1"/>
          </p:cNvSpPr>
          <p:nvPr>
            <p:ph type="body" idx="1"/>
          </p:nvPr>
        </p:nvSpPr>
        <p:spPr>
          <a:xfrm>
            <a:off x="457200" y="2322050"/>
            <a:ext cx="8229600" cy="25371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“I’ve been having some conversations with a few friends and the subject of fatigue and lack of energy kept coming up. </a:t>
            </a:r>
          </a:p>
          <a:p>
            <a:pPr marL="342900" marR="0" lvl="0" indent="-342900" algn="l" rtl="0">
              <a:lnSpc>
                <a:spcPct val="80000"/>
              </a:lnSpc>
              <a:spcBef>
                <a:spcPts val="444"/>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 And I just heard some great information about that on a recent webinar and I thought I shouldn’t just sit on this  .. So I am setting up a conference call , called .. Everything You wanted to Know About Energy but Were too Tired to Ask !  </a:t>
            </a:r>
          </a:p>
          <a:p>
            <a:pPr marL="342900" marR="0" lvl="0" indent="-342900" algn="l" rtl="0">
              <a:lnSpc>
                <a:spcPct val="80000"/>
              </a:lnSpc>
              <a:spcBef>
                <a:spcPts val="444"/>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And I‘m looking for people who might like to hear about that … assuming they have enough energy to attend ! “</a:t>
            </a:r>
          </a:p>
        </p:txBody>
      </p:sp>
      <p:pic>
        <p:nvPicPr>
          <p:cNvPr id="401" name="Shape 401"/>
          <p:cNvPicPr preferRelativeResize="0"/>
          <p:nvPr/>
        </p:nvPicPr>
        <p:blipFill rotWithShape="1">
          <a:blip r:embed="rId3">
            <a:alphaModFix/>
          </a:blip>
          <a:srcRect/>
          <a:stretch/>
        </p:blipFill>
        <p:spPr>
          <a:xfrm>
            <a:off x="276225" y="0"/>
            <a:ext cx="2819400" cy="2114550"/>
          </a:xfrm>
          <a:prstGeom prst="rect">
            <a:avLst/>
          </a:prstGeom>
          <a:noFill/>
          <a:ln>
            <a:noFill/>
          </a:ln>
        </p:spPr>
      </p:pic>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pic>
        <p:nvPicPr>
          <p:cNvPr id="423" name="Shape 423"/>
          <p:cNvPicPr preferRelativeResize="0"/>
          <p:nvPr/>
        </p:nvPicPr>
        <p:blipFill rotWithShape="1">
          <a:blip r:embed="rId3">
            <a:alphaModFix/>
          </a:blip>
          <a:srcRect/>
          <a:stretch/>
        </p:blipFill>
        <p:spPr>
          <a:xfrm>
            <a:off x="-6350" y="3572"/>
            <a:ext cx="9150350" cy="5139927"/>
          </a:xfrm>
          <a:prstGeom prst="rect">
            <a:avLst/>
          </a:prstGeom>
          <a:noFill/>
          <a:ln>
            <a:noFill/>
          </a:ln>
        </p:spPr>
      </p:pic>
      <p:sp>
        <p:nvSpPr>
          <p:cNvPr id="424" name="Shape 424"/>
          <p:cNvSpPr txBox="1">
            <a:spLocks noGrp="1"/>
          </p:cNvSpPr>
          <p:nvPr>
            <p:ph type="body" idx="1"/>
          </p:nvPr>
        </p:nvSpPr>
        <p:spPr>
          <a:xfrm>
            <a:off x="1435100" y="901700"/>
            <a:ext cx="6337200" cy="3177184"/>
          </a:xfrm>
          <a:prstGeom prst="rect">
            <a:avLst/>
          </a:prstGeom>
          <a:solidFill>
            <a:srgbClr val="F2DADA"/>
          </a:solidFill>
          <a:ln>
            <a:noFill/>
          </a:ln>
        </p:spPr>
        <p:txBody>
          <a:bodyPr lIns="91425" tIns="45700" rIns="91425" bIns="45700" anchor="t" anchorCtr="0">
            <a:noAutofit/>
          </a:bodyPr>
          <a:lstStyle/>
          <a:p>
            <a:pPr marL="342900" marR="0" lvl="0" indent="-342900" algn="ctr" rtl="0">
              <a:lnSpc>
                <a:spcPct val="80000"/>
              </a:lnSpc>
              <a:spcBef>
                <a:spcPts val="0"/>
              </a:spcBef>
              <a:spcAft>
                <a:spcPts val="0"/>
              </a:spcAft>
              <a:buClr>
                <a:schemeClr val="dk1"/>
              </a:buClr>
              <a:buSzPct val="25000"/>
              <a:buFont typeface="Arial"/>
              <a:buNone/>
            </a:pPr>
            <a:r>
              <a:rPr lang="en-US" sz="3330" b="0" i="0" u="none" strike="noStrike" cap="none">
                <a:solidFill>
                  <a:schemeClr val="dk1"/>
                </a:solidFill>
                <a:latin typeface="Calibri"/>
                <a:ea typeface="Calibri"/>
                <a:cs typeface="Calibri"/>
                <a:sym typeface="Calibri"/>
              </a:rPr>
              <a:t>Forget those things which are behind you.  </a:t>
            </a:r>
          </a:p>
          <a:p>
            <a:pPr marL="342900" marR="0" lvl="0" indent="-342900" algn="ctr" rtl="0">
              <a:lnSpc>
                <a:spcPct val="80000"/>
              </a:lnSpc>
              <a:spcBef>
                <a:spcPts val="666"/>
              </a:spcBef>
              <a:spcAft>
                <a:spcPts val="0"/>
              </a:spcAft>
              <a:buClr>
                <a:schemeClr val="dk1"/>
              </a:buClr>
              <a:buSzPct val="25000"/>
              <a:buFont typeface="Arial"/>
              <a:buNone/>
            </a:pPr>
            <a:r>
              <a:rPr lang="en-US" sz="3330" b="0" i="0" u="none" strike="noStrike" cap="none">
                <a:solidFill>
                  <a:schemeClr val="dk1"/>
                </a:solidFill>
                <a:latin typeface="Calibri"/>
                <a:ea typeface="Calibri"/>
                <a:cs typeface="Calibri"/>
                <a:sym typeface="Calibri"/>
              </a:rPr>
              <a:t>Reach for those things that are before you.</a:t>
            </a:r>
          </a:p>
          <a:p>
            <a:pPr marL="342900" marR="0" lvl="0" indent="-342900" algn="ctr" rtl="0">
              <a:lnSpc>
                <a:spcPct val="80000"/>
              </a:lnSpc>
              <a:spcBef>
                <a:spcPts val="888"/>
              </a:spcBef>
              <a:spcAft>
                <a:spcPts val="0"/>
              </a:spcAft>
              <a:buClr>
                <a:schemeClr val="dk1"/>
              </a:buClr>
              <a:buSzPct val="25000"/>
              <a:buFont typeface="Arial"/>
              <a:buNone/>
            </a:pPr>
            <a:r>
              <a:rPr lang="en-US" sz="3330" b="0" i="0" u="none" strike="noStrike" cap="none">
                <a:solidFill>
                  <a:schemeClr val="dk1"/>
                </a:solidFill>
                <a:latin typeface="Calibri"/>
                <a:ea typeface="Calibri"/>
                <a:cs typeface="Calibri"/>
                <a:sym typeface="Calibri"/>
              </a:rPr>
              <a:t>And press toward the mark of your highest calling</a:t>
            </a:r>
            <a:r>
              <a:rPr lang="en-US" sz="4440" b="0" i="0" u="none" strike="noStrike" cap="none">
                <a:solidFill>
                  <a:schemeClr val="dk1"/>
                </a:solidFill>
                <a:latin typeface="Calibri"/>
                <a:ea typeface="Calibri"/>
                <a:cs typeface="Calibri"/>
                <a:sym typeface="Calibri"/>
              </a:rPr>
              <a:t>.   </a:t>
            </a:r>
            <a:r>
              <a:rPr lang="en-US" sz="1850" b="0" i="0" u="none" strike="noStrike" cap="none">
                <a:solidFill>
                  <a:schemeClr val="dk1"/>
                </a:solidFill>
                <a:latin typeface="Calibri"/>
                <a:ea typeface="Calibri"/>
                <a:cs typeface="Calibri"/>
                <a:sym typeface="Calibri"/>
              </a:rPr>
              <a:t> </a:t>
            </a:r>
          </a:p>
          <a:p>
            <a:pPr marL="342900" marR="0" lvl="0" indent="-342900" algn="l" rtl="0">
              <a:lnSpc>
                <a:spcPct val="80000"/>
              </a:lnSpc>
              <a:spcBef>
                <a:spcPts val="592"/>
              </a:spcBef>
              <a:spcAft>
                <a:spcPts val="0"/>
              </a:spcAft>
              <a:buClr>
                <a:schemeClr val="dk1"/>
              </a:buClr>
              <a:buSzPct val="25000"/>
              <a:buFont typeface="Arial"/>
              <a:buNone/>
            </a:pPr>
            <a:endParaRPr sz="2960" b="0" i="0" u="none" strike="noStrike" cap="none">
              <a:solidFill>
                <a:schemeClr val="dk1"/>
              </a:solidFill>
              <a:latin typeface="Calibri"/>
              <a:ea typeface="Calibri"/>
              <a:cs typeface="Calibri"/>
              <a:sym typeface="Calibri"/>
            </a:endParaRPr>
          </a:p>
          <a:p>
            <a:pPr marL="342900" marR="0" lvl="0" indent="-342900" algn="l" rtl="0">
              <a:lnSpc>
                <a:spcPct val="80000"/>
              </a:lnSpc>
              <a:spcBef>
                <a:spcPts val="592"/>
              </a:spcBef>
              <a:spcAft>
                <a:spcPts val="0"/>
              </a:spcAft>
              <a:buClr>
                <a:schemeClr val="dk1"/>
              </a:buClr>
              <a:buSzPct val="25000"/>
              <a:buFont typeface="Arial"/>
              <a:buNone/>
            </a:pPr>
            <a:endParaRPr sz="2960" b="0" i="0" u="none" strike="noStrike" cap="none">
              <a:solidFill>
                <a:schemeClr val="dk1"/>
              </a:solidFill>
              <a:latin typeface="Calibri"/>
              <a:ea typeface="Calibri"/>
              <a:cs typeface="Calibri"/>
              <a:sym typeface="Calibri"/>
            </a:endParaRPr>
          </a:p>
        </p:txBody>
      </p:sp>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1" name="Shape 371"/>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72" name="Shape 372"/>
          <p:cNvSpPr txBox="1">
            <a:spLocks noGrp="1"/>
          </p:cNvSpPr>
          <p:nvPr>
            <p:ph type="title"/>
          </p:nvPr>
        </p:nvSpPr>
        <p:spPr>
          <a:xfrm>
            <a:off x="1219200" y="400050"/>
            <a:ext cx="6629400" cy="1485899"/>
          </a:xfrm>
          <a:prstGeom prst="rect">
            <a:avLst/>
          </a:prstGeom>
          <a:noFill/>
          <a:ln w="9525"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Calibri"/>
              <a:buNone/>
            </a:pPr>
            <a:r>
              <a:rPr lang="en-US" sz="3600" b="1" i="0" u="none" strike="noStrike" cap="none">
                <a:solidFill>
                  <a:schemeClr val="lt1"/>
                </a:solidFill>
                <a:latin typeface="Calibri"/>
                <a:ea typeface="Calibri"/>
                <a:cs typeface="Calibri"/>
                <a:sym typeface="Calibri"/>
              </a:rPr>
              <a:t>Next Session #5 –</a:t>
            </a:r>
            <a:br>
              <a:rPr lang="en-US" sz="3600" b="1" i="0" u="none" strike="noStrike" cap="none">
                <a:solidFill>
                  <a:schemeClr val="lt1"/>
                </a:solidFill>
                <a:latin typeface="Calibri"/>
                <a:ea typeface="Calibri"/>
                <a:cs typeface="Calibri"/>
                <a:sym typeface="Calibri"/>
              </a:rPr>
            </a:br>
            <a:r>
              <a:rPr lang="en-US" sz="3600" b="1" i="0" u="none" strike="noStrike" cap="none">
                <a:solidFill>
                  <a:schemeClr val="lt1"/>
                </a:solidFill>
                <a:latin typeface="Calibri"/>
                <a:ea typeface="Calibri"/>
                <a:cs typeface="Calibri"/>
                <a:sym typeface="Calibri"/>
              </a:rPr>
              <a:t>Identifying Business Partners </a:t>
            </a:r>
          </a:p>
        </p:txBody>
      </p:sp>
      <p:sp>
        <p:nvSpPr>
          <p:cNvPr id="373" name="Shape 373"/>
          <p:cNvSpPr txBox="1"/>
          <p:nvPr/>
        </p:nvSpPr>
        <p:spPr>
          <a:xfrm>
            <a:off x="7315200" y="2171700"/>
            <a:ext cx="1371598" cy="36933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h</a:t>
            </a: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pic>
        <p:nvPicPr>
          <p:cNvPr id="429" name="Shape 429"/>
          <p:cNvPicPr preferRelativeResize="0">
            <a:picLocks noGrp="1"/>
          </p:cNvPicPr>
          <p:nvPr>
            <p:ph type="body" idx="1"/>
          </p:nvPr>
        </p:nvPicPr>
        <p:blipFill rotWithShape="1">
          <a:blip r:embed="rId3">
            <a:alphaModFix/>
          </a:blip>
          <a:srcRect l="-125583" r="-125583"/>
          <a:stretch/>
        </p:blipFill>
        <p:spPr>
          <a:xfrm>
            <a:off x="-1473200" y="0"/>
            <a:ext cx="11595100" cy="514349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Shape 111"/>
          <p:cNvPicPr preferRelativeResize="0"/>
          <p:nvPr/>
        </p:nvPicPr>
        <p:blipFill rotWithShape="1">
          <a:blip r:embed="rId3">
            <a:alphaModFix/>
          </a:blip>
          <a:srcRect/>
          <a:stretch/>
        </p:blipFill>
        <p:spPr>
          <a:xfrm>
            <a:off x="360419" y="0"/>
            <a:ext cx="6858000" cy="5143499"/>
          </a:xfrm>
          <a:prstGeom prst="rect">
            <a:avLst/>
          </a:prstGeom>
          <a:noFill/>
          <a:ln>
            <a:noFill/>
          </a:ln>
        </p:spPr>
      </p:pic>
      <p:sp>
        <p:nvSpPr>
          <p:cNvPr id="112" name="Shape 112"/>
          <p:cNvSpPr txBox="1"/>
          <p:nvPr/>
        </p:nvSpPr>
        <p:spPr>
          <a:xfrm>
            <a:off x="7218421" y="602854"/>
            <a:ext cx="1800493" cy="132343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2000" b="0" i="0" u="none" strike="noStrike" cap="none">
                <a:solidFill>
                  <a:srgbClr val="000000"/>
                </a:solidFill>
                <a:latin typeface="Arial"/>
                <a:ea typeface="Arial"/>
                <a:cs typeface="Arial"/>
                <a:sym typeface="Arial"/>
              </a:rPr>
              <a:t>Customer Appreciation Gifts Ideas &amp; Strategy</a:t>
            </a:r>
          </a:p>
        </p:txBody>
      </p:sp>
      <p:sp>
        <p:nvSpPr>
          <p:cNvPr id="2" name="TextBox 1"/>
          <p:cNvSpPr txBox="1"/>
          <p:nvPr/>
        </p:nvSpPr>
        <p:spPr>
          <a:xfrm>
            <a:off x="7368114" y="2236017"/>
            <a:ext cx="1650800" cy="738664"/>
          </a:xfrm>
          <a:prstGeom prst="rect">
            <a:avLst/>
          </a:prstGeom>
          <a:noFill/>
          <a:ln>
            <a:solidFill>
              <a:schemeClr val="accent2">
                <a:lumMod val="60000"/>
                <a:lumOff val="40000"/>
              </a:schemeClr>
            </a:solidFill>
          </a:ln>
        </p:spPr>
        <p:txBody>
          <a:bodyPr wrap="square" rtlCol="0">
            <a:spAutoFit/>
          </a:bodyPr>
          <a:lstStyle/>
          <a:p>
            <a:r>
              <a:rPr lang="en-US" dirty="0" smtClean="0"/>
              <a:t>Discuss with your post office</a:t>
            </a:r>
          </a:p>
          <a:p>
            <a:r>
              <a:rPr lang="en-US" dirty="0" smtClean="0"/>
              <a:t>Bumpy packages</a:t>
            </a:r>
            <a:endParaRPr lang="en-US" dirty="0"/>
          </a:p>
        </p:txBody>
      </p:sp>
      <p:sp>
        <p:nvSpPr>
          <p:cNvPr id="3" name="TextBox 2"/>
          <p:cNvSpPr txBox="1"/>
          <p:nvPr/>
        </p:nvSpPr>
        <p:spPr>
          <a:xfrm>
            <a:off x="7368115" y="3069561"/>
            <a:ext cx="1547698" cy="307777"/>
          </a:xfrm>
          <a:prstGeom prst="rect">
            <a:avLst/>
          </a:prstGeom>
          <a:noFill/>
          <a:ln>
            <a:solidFill>
              <a:schemeClr val="accent2">
                <a:lumMod val="60000"/>
                <a:lumOff val="40000"/>
              </a:schemeClr>
            </a:solidFill>
          </a:ln>
        </p:spPr>
        <p:txBody>
          <a:bodyPr wrap="square" rtlCol="0">
            <a:spAutoFit/>
          </a:bodyPr>
          <a:lstStyle/>
          <a:p>
            <a:r>
              <a:rPr lang="en-US" dirty="0" err="1" smtClean="0"/>
              <a:t>Vivix</a:t>
            </a:r>
            <a:r>
              <a:rPr lang="en-US" dirty="0" smtClean="0"/>
              <a:t> sample hint </a:t>
            </a:r>
            <a:endParaRPr lang="en-US" dirty="0"/>
          </a:p>
        </p:txBody>
      </p:sp>
      <p:sp>
        <p:nvSpPr>
          <p:cNvPr id="4" name="TextBox 3"/>
          <p:cNvSpPr txBox="1"/>
          <p:nvPr/>
        </p:nvSpPr>
        <p:spPr>
          <a:xfrm>
            <a:off x="7586133" y="4097867"/>
            <a:ext cx="728134" cy="307777"/>
          </a:xfrm>
          <a:prstGeom prst="rect">
            <a:avLst/>
          </a:prstGeom>
          <a:noFill/>
        </p:spPr>
        <p:txBody>
          <a:bodyPr wrap="square" rtlCol="0">
            <a:spAutoFit/>
          </a:bodyPr>
          <a:lstStyle/>
          <a:p>
            <a:r>
              <a:rPr lang="en-US" dirty="0" smtClean="0"/>
              <a:t>all</a:t>
            </a:r>
            <a:endParaRPr lang="en-US" dirty="0"/>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364828" y="252736"/>
            <a:ext cx="4314598" cy="1309500"/>
          </a:xfrm>
          <a:prstGeom prst="rect">
            <a:avLst/>
          </a:prstGeom>
          <a:noFill/>
          <a:ln w="9525" cap="flat" cmpd="sng">
            <a:solidFill>
              <a:srgbClr val="31859B"/>
            </a:solidFill>
            <a:prstDash val="solid"/>
            <a:round/>
            <a:headEnd type="none" w="med" len="med"/>
            <a:tailEnd type="none" w="med" len="med"/>
          </a:ln>
        </p:spPr>
        <p:txBody>
          <a:bodyPr lIns="91425" tIns="45700" rIns="91425" bIns="45700" anchor="b" anchorCtr="0">
            <a:noAutofit/>
          </a:bodyPr>
          <a:lstStyle/>
          <a:p>
            <a:pPr marL="0" marR="0" lvl="0" indent="0" algn="ctr" rtl="0">
              <a:lnSpc>
                <a:spcPct val="100000"/>
              </a:lnSpc>
              <a:spcBef>
                <a:spcPts val="0"/>
              </a:spcBef>
              <a:spcAft>
                <a:spcPts val="0"/>
              </a:spcAft>
              <a:buClr>
                <a:srgbClr val="205867"/>
              </a:buClr>
              <a:buSzPct val="25000"/>
              <a:buFont typeface="Calibri"/>
              <a:buNone/>
            </a:pPr>
            <a:r>
              <a:rPr lang="en-US" sz="3000" b="0" i="0" u="none" strike="noStrike" cap="none">
                <a:solidFill>
                  <a:srgbClr val="205867"/>
                </a:solidFill>
                <a:latin typeface="Calibri"/>
                <a:ea typeface="Calibri"/>
                <a:cs typeface="Calibri"/>
                <a:sym typeface="Calibri"/>
              </a:rPr>
              <a:t> 8 Weeks To Director</a:t>
            </a:r>
            <a:r>
              <a:rPr lang="en-US" sz="4400" b="0" i="0" u="none" strike="noStrike" cap="none">
                <a:solidFill>
                  <a:srgbClr val="205867"/>
                </a:solidFill>
                <a:latin typeface="Calibri"/>
                <a:ea typeface="Calibri"/>
                <a:cs typeface="Calibri"/>
                <a:sym typeface="Calibri"/>
              </a:rPr>
              <a:t>	</a:t>
            </a:r>
          </a:p>
          <a:p>
            <a:pPr marL="0" marR="0" lvl="0" indent="0" algn="l" rtl="0">
              <a:lnSpc>
                <a:spcPct val="100000"/>
              </a:lnSpc>
              <a:spcBef>
                <a:spcPts val="0"/>
              </a:spcBef>
              <a:spcAft>
                <a:spcPts val="0"/>
              </a:spcAft>
              <a:buClr>
                <a:srgbClr val="205867"/>
              </a:buClr>
              <a:buSzPct val="25000"/>
              <a:buFont typeface="Calibri"/>
              <a:buNone/>
            </a:pPr>
            <a:r>
              <a:rPr lang="en-US" sz="2400" b="0" i="0" u="none" strike="noStrike" cap="none">
                <a:solidFill>
                  <a:srgbClr val="205867"/>
                </a:solidFill>
                <a:latin typeface="Calibri"/>
                <a:ea typeface="Calibri"/>
                <a:cs typeface="Calibri"/>
                <a:sym typeface="Calibri"/>
              </a:rPr>
              <a:t>Shaklee Business Training 2016</a:t>
            </a:r>
          </a:p>
        </p:txBody>
      </p:sp>
      <p:sp>
        <p:nvSpPr>
          <p:cNvPr id="118" name="Shape 118"/>
          <p:cNvSpPr txBox="1">
            <a:spLocks noGrp="1"/>
          </p:cNvSpPr>
          <p:nvPr>
            <p:ph type="body" idx="1"/>
          </p:nvPr>
        </p:nvSpPr>
        <p:spPr>
          <a:xfrm>
            <a:off x="4843055" y="1025804"/>
            <a:ext cx="3961995" cy="1314285"/>
          </a:xfrm>
          <a:prstGeom prst="rect">
            <a:avLst/>
          </a:prstGeom>
          <a:solidFill>
            <a:schemeClr val="lt1"/>
          </a:solid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ctr" rtl="0">
              <a:lnSpc>
                <a:spcPct val="80000"/>
              </a:lnSpc>
              <a:spcBef>
                <a:spcPts val="0"/>
              </a:spcBef>
              <a:spcAft>
                <a:spcPts val="0"/>
              </a:spcAft>
              <a:buClr>
                <a:srgbClr val="205867"/>
              </a:buClr>
              <a:buSzPct val="25000"/>
              <a:buFont typeface="Arial"/>
              <a:buNone/>
            </a:pPr>
            <a:r>
              <a:rPr lang="en-US" sz="2960" b="0" i="0" u="none" strike="noStrike" cap="none">
                <a:solidFill>
                  <a:srgbClr val="205867"/>
                </a:solidFill>
                <a:latin typeface="Calibri"/>
                <a:ea typeface="Calibri"/>
                <a:cs typeface="Calibri"/>
                <a:sym typeface="Calibri"/>
              </a:rPr>
              <a:t>Inviting &amp; Closing</a:t>
            </a:r>
          </a:p>
          <a:p>
            <a:pPr marL="0" marR="0" lvl="0" indent="0" algn="ctr" rtl="0">
              <a:lnSpc>
                <a:spcPct val="80000"/>
              </a:lnSpc>
              <a:spcBef>
                <a:spcPts val="0"/>
              </a:spcBef>
              <a:spcAft>
                <a:spcPts val="0"/>
              </a:spcAft>
              <a:buClr>
                <a:srgbClr val="205867"/>
              </a:buClr>
              <a:buSzPct val="25000"/>
              <a:buFont typeface="Arial"/>
              <a:buNone/>
            </a:pPr>
            <a:r>
              <a:rPr lang="en-US" sz="2400" b="0" i="0" u="none" strike="noStrike" cap="none">
                <a:solidFill>
                  <a:srgbClr val="205867"/>
                </a:solidFill>
                <a:latin typeface="Calibri"/>
                <a:ea typeface="Calibri"/>
                <a:cs typeface="Calibri"/>
                <a:sym typeface="Calibri"/>
              </a:rPr>
              <a:t>Week # 4</a:t>
            </a:r>
          </a:p>
          <a:p>
            <a:pPr marL="0" marR="0" lvl="0" indent="0" algn="ctr" rtl="0">
              <a:lnSpc>
                <a:spcPct val="80000"/>
              </a:lnSpc>
              <a:spcBef>
                <a:spcPts val="0"/>
              </a:spcBef>
              <a:spcAft>
                <a:spcPts val="0"/>
              </a:spcAft>
              <a:buClr>
                <a:srgbClr val="205867"/>
              </a:buClr>
              <a:buSzPct val="25000"/>
              <a:buFont typeface="Arial"/>
              <a:buNone/>
            </a:pPr>
            <a:r>
              <a:rPr lang="en-US" sz="2400" b="0" i="0" u="none" strike="noStrike" cap="none">
                <a:solidFill>
                  <a:srgbClr val="205867"/>
                </a:solidFill>
                <a:latin typeface="Calibri"/>
                <a:ea typeface="Calibri"/>
                <a:cs typeface="Calibri"/>
                <a:sym typeface="Calibri"/>
              </a:rPr>
              <a:t>February 18, 2016</a:t>
            </a:r>
          </a:p>
          <a:p>
            <a:pPr marL="0" marR="0" lvl="0" indent="0" algn="l" rtl="0">
              <a:lnSpc>
                <a:spcPct val="80000"/>
              </a:lnSpc>
              <a:spcBef>
                <a:spcPts val="0"/>
              </a:spcBef>
              <a:spcAft>
                <a:spcPts val="0"/>
              </a:spcAft>
              <a:buClr>
                <a:srgbClr val="6F6E6F"/>
              </a:buClr>
              <a:buSzPct val="25000"/>
              <a:buFont typeface="Arial"/>
              <a:buNone/>
            </a:pPr>
            <a:endParaRPr sz="2960" b="0" i="0" u="none" strike="noStrike" cap="none">
              <a:solidFill>
                <a:schemeClr val="dk1"/>
              </a:solidFill>
              <a:latin typeface="Calibri"/>
              <a:ea typeface="Calibri"/>
              <a:cs typeface="Calibri"/>
              <a:sym typeface="Calibri"/>
            </a:endParaRPr>
          </a:p>
        </p:txBody>
      </p:sp>
      <p:pic>
        <p:nvPicPr>
          <p:cNvPr id="119" name="Shape 119"/>
          <p:cNvPicPr preferRelativeResize="0"/>
          <p:nvPr/>
        </p:nvPicPr>
        <p:blipFill rotWithShape="1">
          <a:blip r:embed="rId3">
            <a:alphaModFix/>
          </a:blip>
          <a:srcRect/>
          <a:stretch/>
        </p:blipFill>
        <p:spPr>
          <a:xfrm>
            <a:off x="1079500" y="2569741"/>
            <a:ext cx="6972300" cy="2362200"/>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8"/>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sp>
        <p:nvSpPr>
          <p:cNvPr id="125" name="Shape 125"/>
          <p:cNvSpPr txBox="1">
            <a:spLocks noGrp="1"/>
          </p:cNvSpPr>
          <p:nvPr>
            <p:ph type="body" idx="1"/>
          </p:nvPr>
        </p:nvSpPr>
        <p:spPr>
          <a:xfrm>
            <a:off x="5406450" y="2521152"/>
            <a:ext cx="1822458"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Executive Coordinator</a:t>
            </a:r>
          </a:p>
          <a:p>
            <a:pPr marL="0" marR="0" lvl="0" indent="0" algn="l" rtl="0">
              <a:lnSpc>
                <a:spcPct val="90000"/>
              </a:lnSpc>
              <a:spcBef>
                <a:spcPts val="333"/>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Ashley McDonald</a:t>
            </a:r>
          </a:p>
        </p:txBody>
      </p:sp>
      <p:pic>
        <p:nvPicPr>
          <p:cNvPr id="126" name="Shape 126"/>
          <p:cNvPicPr preferRelativeResize="0"/>
          <p:nvPr/>
        </p:nvPicPr>
        <p:blipFill rotWithShape="1">
          <a:blip r:embed="rId3">
            <a:alphaModFix/>
          </a:blip>
          <a:srcRect/>
          <a:stretch/>
        </p:blipFill>
        <p:spPr>
          <a:xfrm>
            <a:off x="6138057" y="3565950"/>
            <a:ext cx="1395384" cy="1577548"/>
          </a:xfrm>
          <a:prstGeom prst="rect">
            <a:avLst/>
          </a:prstGeom>
          <a:noFill/>
          <a:ln>
            <a:noFill/>
          </a:ln>
        </p:spPr>
      </p:pic>
      <p:pic>
        <p:nvPicPr>
          <p:cNvPr id="127" name="Shape 127"/>
          <p:cNvPicPr preferRelativeResize="0"/>
          <p:nvPr/>
        </p:nvPicPr>
        <p:blipFill rotWithShape="1">
          <a:blip r:embed="rId4">
            <a:alphaModFix/>
          </a:blip>
          <a:srcRect/>
          <a:stretch/>
        </p:blipFill>
        <p:spPr>
          <a:xfrm>
            <a:off x="1988132" y="3653569"/>
            <a:ext cx="1394302" cy="1489930"/>
          </a:xfrm>
          <a:prstGeom prst="rect">
            <a:avLst/>
          </a:prstGeom>
          <a:noFill/>
          <a:ln>
            <a:noFill/>
          </a:ln>
        </p:spPr>
      </p:pic>
      <p:pic>
        <p:nvPicPr>
          <p:cNvPr id="128" name="Shape 128"/>
          <p:cNvPicPr preferRelativeResize="0"/>
          <p:nvPr/>
        </p:nvPicPr>
        <p:blipFill rotWithShape="1">
          <a:blip r:embed="rId5">
            <a:alphaModFix/>
          </a:blip>
          <a:srcRect/>
          <a:stretch/>
        </p:blipFill>
        <p:spPr>
          <a:xfrm>
            <a:off x="457200" y="1116050"/>
            <a:ext cx="980700" cy="1405200"/>
          </a:xfrm>
          <a:prstGeom prst="rect">
            <a:avLst/>
          </a:prstGeom>
          <a:noFill/>
          <a:ln>
            <a:noFill/>
          </a:ln>
        </p:spPr>
      </p:pic>
      <p:pic>
        <p:nvPicPr>
          <p:cNvPr id="129" name="Shape 129"/>
          <p:cNvPicPr preferRelativeResize="0"/>
          <p:nvPr/>
        </p:nvPicPr>
        <p:blipFill rotWithShape="1">
          <a:blip r:embed="rId6">
            <a:alphaModFix/>
          </a:blip>
          <a:srcRect/>
          <a:stretch/>
        </p:blipFill>
        <p:spPr>
          <a:xfrm>
            <a:off x="5779873" y="1048150"/>
            <a:ext cx="980700" cy="1458000"/>
          </a:xfrm>
          <a:prstGeom prst="rect">
            <a:avLst/>
          </a:prstGeom>
          <a:noFill/>
          <a:ln>
            <a:noFill/>
          </a:ln>
        </p:spPr>
      </p:pic>
      <p:pic>
        <p:nvPicPr>
          <p:cNvPr id="130" name="Shape 130"/>
          <p:cNvPicPr preferRelativeResize="0"/>
          <p:nvPr/>
        </p:nvPicPr>
        <p:blipFill rotWithShape="1">
          <a:blip r:embed="rId7">
            <a:alphaModFix/>
          </a:blip>
          <a:srcRect/>
          <a:stretch/>
        </p:blipFill>
        <p:spPr>
          <a:xfrm>
            <a:off x="2172100" y="1059675"/>
            <a:ext cx="980700" cy="1461598"/>
          </a:xfrm>
          <a:prstGeom prst="rect">
            <a:avLst/>
          </a:prstGeom>
          <a:noFill/>
          <a:ln>
            <a:noFill/>
          </a:ln>
        </p:spPr>
      </p:pic>
      <p:pic>
        <p:nvPicPr>
          <p:cNvPr id="131" name="Shape 131"/>
          <p:cNvPicPr preferRelativeResize="0"/>
          <p:nvPr/>
        </p:nvPicPr>
        <p:blipFill rotWithShape="1">
          <a:blip r:embed="rId8">
            <a:alphaModFix/>
          </a:blip>
          <a:srcRect/>
          <a:stretch/>
        </p:blipFill>
        <p:spPr>
          <a:xfrm>
            <a:off x="7533442" y="1048141"/>
            <a:ext cx="1119491" cy="1473010"/>
          </a:xfrm>
          <a:prstGeom prst="rect">
            <a:avLst/>
          </a:prstGeom>
          <a:noFill/>
          <a:ln>
            <a:noFill/>
          </a:ln>
        </p:spPr>
      </p:pic>
      <p:pic>
        <p:nvPicPr>
          <p:cNvPr id="132" name="Shape 132"/>
          <p:cNvPicPr preferRelativeResize="0"/>
          <p:nvPr/>
        </p:nvPicPr>
        <p:blipFill rotWithShape="1">
          <a:blip r:embed="rId9">
            <a:alphaModFix/>
          </a:blip>
          <a:srcRect/>
          <a:stretch/>
        </p:blipFill>
        <p:spPr>
          <a:xfrm>
            <a:off x="3915714" y="1054057"/>
            <a:ext cx="1101300" cy="1425900"/>
          </a:xfrm>
          <a:prstGeom prst="rect">
            <a:avLst/>
          </a:prstGeom>
          <a:noFill/>
          <a:ln>
            <a:noFill/>
          </a:ln>
        </p:spPr>
      </p:pic>
      <p:sp>
        <p:nvSpPr>
          <p:cNvPr id="133" name="Shape 133"/>
          <p:cNvSpPr/>
          <p:nvPr/>
        </p:nvSpPr>
        <p:spPr>
          <a:xfrm>
            <a:off x="3484578" y="4046685"/>
            <a:ext cx="2910335"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Master Coordinators      Barb Lagoni &amp; Jo Coogan</a:t>
            </a:r>
          </a:p>
        </p:txBody>
      </p:sp>
      <p:sp>
        <p:nvSpPr>
          <p:cNvPr id="134" name="Shape 134"/>
          <p:cNvSpPr/>
          <p:nvPr/>
        </p:nvSpPr>
        <p:spPr>
          <a:xfrm>
            <a:off x="7180064" y="2589350"/>
            <a:ext cx="1955730"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Coordinator</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Becky Choate</a:t>
            </a:r>
          </a:p>
        </p:txBody>
      </p:sp>
      <p:sp>
        <p:nvSpPr>
          <p:cNvPr id="135" name="Shape 135"/>
          <p:cNvSpPr/>
          <p:nvPr/>
        </p:nvSpPr>
        <p:spPr>
          <a:xfrm>
            <a:off x="3582941" y="2642618"/>
            <a:ext cx="1823508"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Senior Executive Coordinator   Katie Odom</a:t>
            </a:r>
          </a:p>
        </p:txBody>
      </p:sp>
      <p:sp>
        <p:nvSpPr>
          <p:cNvPr id="136" name="Shape 136"/>
          <p:cNvSpPr/>
          <p:nvPr/>
        </p:nvSpPr>
        <p:spPr>
          <a:xfrm>
            <a:off x="1872352" y="2453241"/>
            <a:ext cx="1612223"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Lisa Anderson</a:t>
            </a:r>
          </a:p>
        </p:txBody>
      </p:sp>
      <p:sp>
        <p:nvSpPr>
          <p:cNvPr id="137" name="Shape 137"/>
          <p:cNvSpPr txBox="1"/>
          <p:nvPr/>
        </p:nvSpPr>
        <p:spPr>
          <a:xfrm>
            <a:off x="195376" y="2593791"/>
            <a:ext cx="1676978"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Harper Guerra</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Shape 142"/>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43" name="Shape 143"/>
          <p:cNvSpPr txBox="1">
            <a:spLocks noGrp="1"/>
          </p:cNvSpPr>
          <p:nvPr>
            <p:ph type="title"/>
          </p:nvPr>
        </p:nvSpPr>
        <p:spPr>
          <a:xfrm>
            <a:off x="457200" y="205979"/>
            <a:ext cx="4918227" cy="614929"/>
          </a:xfrm>
          <a:prstGeom prst="rect">
            <a:avLst/>
          </a:prstGeom>
          <a:noFill/>
          <a:ln w="9525" cap="flat" cmpd="sng">
            <a:solidFill>
              <a:srgbClr val="205867"/>
            </a:solidFill>
            <a:prstDash val="solid"/>
            <a:round/>
            <a:headEnd type="none" w="med" len="med"/>
            <a:tailEnd type="none" w="med" len="med"/>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Time to Launch -- Week 4  Inviting</a:t>
            </a:r>
          </a:p>
        </p:txBody>
      </p:sp>
      <p:sp>
        <p:nvSpPr>
          <p:cNvPr id="144" name="Shape 144"/>
          <p:cNvSpPr txBox="1">
            <a:spLocks noGrp="1"/>
          </p:cNvSpPr>
          <p:nvPr>
            <p:ph type="body" idx="1"/>
          </p:nvPr>
        </p:nvSpPr>
        <p:spPr>
          <a:xfrm>
            <a:off x="457200" y="820908"/>
            <a:ext cx="8229600" cy="2488375"/>
          </a:xfrm>
          <a:prstGeom prst="rect">
            <a:avLst/>
          </a:prstGeom>
          <a:noFill/>
          <a:ln>
            <a:noFill/>
          </a:ln>
        </p:spPr>
        <p:txBody>
          <a:bodyPr lIns="91425" tIns="91425" rIns="91425" bIns="91425" anchor="t" anchorCtr="0">
            <a:noAutofit/>
          </a:bodyPr>
          <a:lstStyle/>
          <a:p>
            <a:pPr marL="203200" marR="0" lvl="0" indent="0" algn="l" rtl="0">
              <a:lnSpc>
                <a:spcPct val="100000"/>
              </a:lnSpc>
              <a:spcBef>
                <a:spcPts val="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Preparation –</a:t>
            </a:r>
          </a:p>
          <a:p>
            <a:pPr marL="342900" marR="0" lvl="0" indent="-139700" algn="l" rtl="0">
              <a:lnSpc>
                <a:spcPct val="100000"/>
              </a:lnSpc>
              <a:spcBef>
                <a:spcPts val="64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By now, we have set up our businesses, our websites and mobile app.</a:t>
            </a:r>
          </a:p>
          <a:p>
            <a:pPr marL="342900" marR="0" lvl="0" indent="-139700" algn="l" rtl="0">
              <a:lnSpc>
                <a:spcPct val="100000"/>
              </a:lnSpc>
              <a:spcBef>
                <a:spcPts val="64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We have learned some skills around how to better  connect with people in conversation </a:t>
            </a:r>
          </a:p>
          <a:p>
            <a:pPr marL="342900" marR="0" lvl="0" indent="-139700" algn="l" rtl="0">
              <a:lnSpc>
                <a:spcPct val="100000"/>
              </a:lnSpc>
              <a:spcBef>
                <a:spcPts val="64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And we have reviewed some ideas to help us guide new customers into  choosing the best supplement  program and dietary improvements for them and their families</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lisa</a:t>
            </a:r>
            <a:endParaRPr lang="en-US" sz="1800" b="0" i="0" u="none" strike="noStrike" cap="none" dirty="0">
              <a:solidFill>
                <a:schemeClr val="dk1"/>
              </a:solidFill>
              <a:latin typeface="Calibri"/>
              <a:ea typeface="Calibri"/>
              <a:cs typeface="Calibri"/>
              <a:sym typeface="Calibri"/>
            </a:endParaRPr>
          </a:p>
        </p:txBody>
      </p:sp>
      <p:sp>
        <p:nvSpPr>
          <p:cNvPr id="145" name="Shape 145"/>
          <p:cNvSpPr txBox="1"/>
          <p:nvPr/>
        </p:nvSpPr>
        <p:spPr>
          <a:xfrm>
            <a:off x="667116" y="3322110"/>
            <a:ext cx="7825801" cy="1200327"/>
          </a:xfrm>
          <a:prstGeom prst="rect">
            <a:avLst/>
          </a:prstGeom>
          <a:no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2400" b="0" i="0" u="none" strike="noStrike" cap="none" dirty="0">
                <a:solidFill>
                  <a:srgbClr val="000000"/>
                </a:solidFill>
                <a:latin typeface="Arial"/>
                <a:ea typeface="Arial"/>
                <a:cs typeface="Arial"/>
                <a:sym typeface="Arial"/>
              </a:rPr>
              <a:t>Now we are ready to launch our businesses .. 		And that begins with inviting friends and family to </a:t>
            </a:r>
            <a:r>
              <a:rPr lang="en-US" sz="2400" b="0" i="0" u="none" strike="noStrike" cap="none" dirty="0" smtClean="0">
                <a:solidFill>
                  <a:srgbClr val="000000"/>
                </a:solidFill>
                <a:latin typeface="Arial"/>
                <a:ea typeface="Arial"/>
                <a:cs typeface="Arial"/>
                <a:sym typeface="Arial"/>
              </a:rPr>
              <a:t>events, meetings </a:t>
            </a:r>
            <a:r>
              <a:rPr lang="en-US" sz="2400" b="0" i="0" u="none" strike="noStrike" cap="none" dirty="0">
                <a:solidFill>
                  <a:srgbClr val="000000"/>
                </a:solidFill>
                <a:latin typeface="Arial"/>
                <a:ea typeface="Arial"/>
                <a:cs typeface="Arial"/>
                <a:sym typeface="Arial"/>
              </a:rPr>
              <a:t>and appointments</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Shape 150"/>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51" name="Shape 151"/>
          <p:cNvSpPr txBox="1">
            <a:spLocks noGrp="1"/>
          </p:cNvSpPr>
          <p:nvPr>
            <p:ph type="title"/>
          </p:nvPr>
        </p:nvSpPr>
        <p:spPr>
          <a:xfrm>
            <a:off x="1289733" y="220712"/>
            <a:ext cx="6240255" cy="728464"/>
          </a:xfrm>
          <a:prstGeom prst="rect">
            <a:avLst/>
          </a:prstGeom>
          <a:solidFill>
            <a:schemeClr val="lt1"/>
          </a:solidFill>
          <a:ln w="9525" cap="flat" cmpd="sng">
            <a:solidFill>
              <a:srgbClr val="595959"/>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Objectives for Session #4 –Inviting and Closing</a:t>
            </a:r>
          </a:p>
        </p:txBody>
      </p:sp>
      <p:sp>
        <p:nvSpPr>
          <p:cNvPr id="152" name="Shape 152"/>
          <p:cNvSpPr txBox="1">
            <a:spLocks noGrp="1"/>
          </p:cNvSpPr>
          <p:nvPr>
            <p:ph type="body" idx="1"/>
          </p:nvPr>
        </p:nvSpPr>
        <p:spPr>
          <a:xfrm>
            <a:off x="670752" y="1042380"/>
            <a:ext cx="7924798" cy="1215115"/>
          </a:xfrm>
          <a:prstGeom prst="rect">
            <a:avLst/>
          </a:prstGeom>
          <a:solidFill>
            <a:schemeClr val="lt1"/>
          </a:solidFill>
          <a:ln>
            <a:solidFill>
              <a:schemeClr val="tx1"/>
            </a:solid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dirty="0" smtClean="0"/>
              <a:t>Our</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objective of this course is to help all distributors attending generate 2000 PV/month or more over the next 8 to 10 </a:t>
            </a:r>
            <a:r>
              <a:rPr lang="en-US" sz="1800" b="0" i="0" u="none" strike="noStrike" cap="none" dirty="0" smtClean="0">
                <a:solidFill>
                  <a:schemeClr val="dk1"/>
                </a:solidFill>
                <a:latin typeface="Calibri"/>
                <a:ea typeface="Calibri"/>
                <a:cs typeface="Calibri"/>
                <a:sym typeface="Calibri"/>
              </a:rPr>
              <a:t>weeks</a:t>
            </a:r>
            <a:r>
              <a:rPr lang="en-US" sz="1800" dirty="0" smtClean="0"/>
              <a:t>…</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by…</a:t>
            </a:r>
          </a:p>
          <a:p>
            <a:pPr marL="457200" marR="0" lvl="0" indent="-431800" algn="l" rtl="0">
              <a:lnSpc>
                <a:spcPct val="80000"/>
              </a:lnSpc>
              <a:spcBef>
                <a:spcPts val="444"/>
              </a:spcBef>
              <a:spcAft>
                <a:spcPts val="0"/>
              </a:spcAft>
              <a:buClr>
                <a:schemeClr val="dk1"/>
              </a:buClr>
              <a:buSzPct val="100000"/>
              <a:buFont typeface="Arial"/>
              <a:buAutoNum type="arabicPeriod"/>
            </a:pPr>
            <a:r>
              <a:rPr lang="en-US" sz="1800" b="0" i="0" u="none" strike="noStrike" cap="none" dirty="0">
                <a:solidFill>
                  <a:schemeClr val="dk1"/>
                </a:solidFill>
                <a:latin typeface="Calibri"/>
                <a:ea typeface="Calibri"/>
                <a:cs typeface="Calibri"/>
                <a:sym typeface="Calibri"/>
              </a:rPr>
              <a:t>Developing a customer base of 20 to 30 members </a:t>
            </a:r>
          </a:p>
          <a:p>
            <a:pPr marL="457200" marR="0" lvl="0" indent="-431800" algn="l" rtl="0">
              <a:lnSpc>
                <a:spcPct val="80000"/>
              </a:lnSpc>
              <a:spcBef>
                <a:spcPts val="444"/>
              </a:spcBef>
              <a:spcAft>
                <a:spcPts val="0"/>
              </a:spcAft>
              <a:buClr>
                <a:schemeClr val="dk1"/>
              </a:buClr>
              <a:buSzPct val="100000"/>
              <a:buFont typeface="Arial"/>
              <a:buAutoNum type="arabicPeriod"/>
            </a:pPr>
            <a:r>
              <a:rPr lang="en-US" sz="1800" b="0" i="0" u="none" strike="noStrike" cap="none" dirty="0">
                <a:solidFill>
                  <a:schemeClr val="dk1"/>
                </a:solidFill>
                <a:latin typeface="Calibri"/>
                <a:ea typeface="Calibri"/>
                <a:cs typeface="Calibri"/>
                <a:sym typeface="Calibri"/>
              </a:rPr>
              <a:t>And identifying potential business partners		</a:t>
            </a:r>
          </a:p>
          <a:p>
            <a:pPr marL="457200" marR="0" lvl="0" indent="-457200" algn="l" rtl="0">
              <a:lnSpc>
                <a:spcPct val="80000"/>
              </a:lnSpc>
              <a:spcBef>
                <a:spcPts val="444"/>
              </a:spcBef>
              <a:spcAft>
                <a:spcPts val="0"/>
              </a:spcAft>
              <a:buClr>
                <a:schemeClr val="dk1"/>
              </a:buClr>
              <a:buSzPct val="25000"/>
              <a:buFont typeface="Arial"/>
              <a:buNone/>
            </a:pPr>
            <a:endParaRPr sz="2220" b="0" i="0" u="none" strike="noStrike" cap="none" dirty="0">
              <a:solidFill>
                <a:schemeClr val="dk1"/>
              </a:solidFill>
              <a:latin typeface="Calibri"/>
              <a:ea typeface="Calibri"/>
              <a:cs typeface="Calibri"/>
              <a:sym typeface="Calibri"/>
            </a:endParaRPr>
          </a:p>
        </p:txBody>
      </p:sp>
      <p:sp>
        <p:nvSpPr>
          <p:cNvPr id="153" name="Shape 153"/>
          <p:cNvSpPr/>
          <p:nvPr/>
        </p:nvSpPr>
        <p:spPr>
          <a:xfrm>
            <a:off x="670752" y="2967006"/>
            <a:ext cx="7924798" cy="1412693"/>
          </a:xfrm>
          <a:prstGeom prst="rect">
            <a:avLst/>
          </a:prstGeom>
          <a:solidFill>
            <a:schemeClr val="lt1"/>
          </a:solid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marL="285750" marR="0" lvl="0" indent="-285750" algn="l" rtl="0">
              <a:lnSpc>
                <a:spcPct val="100000"/>
              </a:lnSpc>
              <a:spcBef>
                <a:spcPts val="0"/>
              </a:spcBef>
              <a:spcAft>
                <a:spcPts val="0"/>
              </a:spcAft>
              <a:buClr>
                <a:schemeClr val="dk1"/>
              </a:buClr>
              <a:buSzPct val="25000"/>
              <a:buFont typeface="Wingdings" charset="2"/>
              <a:buChar char="u"/>
            </a:pPr>
            <a:r>
              <a:rPr lang="en-US" sz="1800" b="0" i="0" u="none" strike="noStrike" cap="none" dirty="0">
                <a:solidFill>
                  <a:schemeClr val="dk1"/>
                </a:solidFill>
                <a:latin typeface="Calibri"/>
                <a:ea typeface="Calibri"/>
                <a:cs typeface="Calibri"/>
                <a:sym typeface="Calibri"/>
              </a:rPr>
              <a:t>We will review some of the most effective </a:t>
            </a:r>
            <a:r>
              <a:rPr lang="en-US" sz="1800" b="0" i="0" u="none" strike="noStrike" cap="none" dirty="0" smtClean="0">
                <a:solidFill>
                  <a:schemeClr val="dk1"/>
                </a:solidFill>
                <a:latin typeface="Calibri"/>
                <a:ea typeface="Calibri"/>
                <a:cs typeface="Calibri"/>
                <a:sym typeface="Calibri"/>
              </a:rPr>
              <a:t>events, meetings </a:t>
            </a:r>
            <a:r>
              <a:rPr lang="en-US" sz="1800" b="0" i="0" u="none" strike="noStrike" cap="none" dirty="0">
                <a:solidFill>
                  <a:schemeClr val="dk1"/>
                </a:solidFill>
                <a:latin typeface="Calibri"/>
                <a:ea typeface="Calibri"/>
                <a:cs typeface="Calibri"/>
                <a:sym typeface="Calibri"/>
              </a:rPr>
              <a:t>and appointments to which to invite guests</a:t>
            </a:r>
          </a:p>
          <a:p>
            <a:pPr marL="285750" marR="0" lvl="0" indent="-285750" algn="l" rtl="0">
              <a:lnSpc>
                <a:spcPct val="100000"/>
              </a:lnSpc>
              <a:spcBef>
                <a:spcPts val="0"/>
              </a:spcBef>
              <a:spcAft>
                <a:spcPts val="0"/>
              </a:spcAft>
              <a:buClr>
                <a:schemeClr val="dk1"/>
              </a:buClr>
              <a:buSzPct val="25000"/>
              <a:buFont typeface="Wingdings" charset="2"/>
              <a:buChar char="u"/>
            </a:pPr>
            <a:r>
              <a:rPr lang="en-US" sz="1800" b="0" i="0" u="none" strike="noStrike" cap="none" dirty="0">
                <a:solidFill>
                  <a:schemeClr val="dk1"/>
                </a:solidFill>
                <a:latin typeface="Calibri"/>
                <a:ea typeface="Calibri"/>
                <a:cs typeface="Calibri"/>
                <a:sym typeface="Calibri"/>
              </a:rPr>
              <a:t>We’ll review principles of inviting </a:t>
            </a:r>
          </a:p>
          <a:p>
            <a:pPr marL="285750" marR="0" lvl="0" indent="-285750" algn="l" rtl="0">
              <a:lnSpc>
                <a:spcPct val="100000"/>
              </a:lnSpc>
              <a:spcBef>
                <a:spcPts val="0"/>
              </a:spcBef>
              <a:spcAft>
                <a:spcPts val="0"/>
              </a:spcAft>
              <a:buClr>
                <a:schemeClr val="dk1"/>
              </a:buClr>
              <a:buSzPct val="25000"/>
              <a:buFont typeface="Wingdings" charset="2"/>
              <a:buChar char="u"/>
            </a:pPr>
            <a:r>
              <a:rPr lang="en-US" sz="1800" b="0" i="0" u="none" strike="noStrike" cap="none" dirty="0">
                <a:solidFill>
                  <a:schemeClr val="dk1"/>
                </a:solidFill>
                <a:latin typeface="Calibri"/>
                <a:ea typeface="Calibri"/>
                <a:cs typeface="Calibri"/>
                <a:sym typeface="Calibri"/>
              </a:rPr>
              <a:t>And discuss the role of the leader in offering  options at the end of the meeting or appointment</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becky</a:t>
            </a:r>
            <a:endParaRPr lang="en-US" sz="1800" b="0"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Font typeface="Noto Sans Symbols"/>
              <a:buNone/>
            </a:pPr>
            <a:endParaRPr sz="1800" b="0"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ct val="25000"/>
              <a:buFont typeface="Arial"/>
              <a:buChar char="▪"/>
            </a:pPr>
            <a:r>
              <a:rPr lang="en-US" sz="1800" b="0" i="0" u="none" strike="noStrike" cap="none" dirty="0">
                <a:solidFill>
                  <a:schemeClr val="dk1"/>
                </a:solidFill>
                <a:latin typeface="Calibri"/>
                <a:ea typeface="Calibri"/>
                <a:cs typeface="Calibri"/>
                <a:sym typeface="Calibri"/>
              </a:rPr>
              <a:t>   </a:t>
            </a:r>
          </a:p>
        </p:txBody>
      </p:sp>
      <p:sp>
        <p:nvSpPr>
          <p:cNvPr id="154" name="Shape 154"/>
          <p:cNvSpPr txBox="1"/>
          <p:nvPr/>
        </p:nvSpPr>
        <p:spPr>
          <a:xfrm>
            <a:off x="670752" y="2247906"/>
            <a:ext cx="7924798" cy="719100"/>
          </a:xfrm>
          <a:prstGeom prst="rect">
            <a:avLst/>
          </a:prstGeom>
          <a:solidFill>
            <a:schemeClr val="lt1"/>
          </a:solid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 2  skills that are key to developing a successful Shaklee business </a:t>
            </a:r>
            <a:r>
              <a:rPr lang="en-US" sz="2000" b="0" i="0" u="none" strike="noStrike" cap="none" dirty="0" smtClean="0">
                <a:solidFill>
                  <a:schemeClr val="dk1"/>
                </a:solidFill>
                <a:latin typeface="Calibri"/>
                <a:ea typeface="Calibri"/>
                <a:cs typeface="Calibri"/>
                <a:sym typeface="Calibri"/>
              </a:rPr>
              <a:t>…</a:t>
            </a:r>
          </a:p>
          <a:p>
            <a:pPr marL="0" marR="0" lvl="0" indent="0" algn="ctr" rtl="0">
              <a:lnSpc>
                <a:spcPct val="100000"/>
              </a:lnSpc>
              <a:spcBef>
                <a:spcPts val="0"/>
              </a:spcBef>
              <a:spcAft>
                <a:spcPts val="0"/>
              </a:spcAft>
              <a:buClr>
                <a:schemeClr val="dk1"/>
              </a:buClr>
              <a:buSzPct val="25000"/>
              <a:buFont typeface="Calibri"/>
              <a:buNone/>
            </a:pPr>
            <a:r>
              <a:rPr lang="en-US" sz="2000" b="0" i="0" u="none" strike="noStrike" cap="none" dirty="0" smtClean="0">
                <a:solidFill>
                  <a:schemeClr val="dk1"/>
                </a:solidFill>
                <a:latin typeface="Calibri"/>
                <a:ea typeface="Calibri"/>
                <a:cs typeface="Calibri"/>
                <a:sym typeface="Calibri"/>
              </a:rPr>
              <a:t>Inviting  </a:t>
            </a:r>
            <a:r>
              <a:rPr lang="en-US" sz="2000" b="0" i="0" u="none" strike="noStrike" cap="none" dirty="0">
                <a:solidFill>
                  <a:schemeClr val="dk1"/>
                </a:solidFill>
                <a:latin typeface="Calibri"/>
                <a:ea typeface="Calibri"/>
                <a:cs typeface="Calibri"/>
                <a:sym typeface="Calibri"/>
              </a:rPr>
              <a:t>and Closing </a:t>
            </a:r>
          </a:p>
        </p:txBody>
      </p:sp>
      <p:sp>
        <p:nvSpPr>
          <p:cNvPr id="155" name="Shape 155"/>
          <p:cNvSpPr txBox="1"/>
          <p:nvPr/>
        </p:nvSpPr>
        <p:spPr>
          <a:xfrm>
            <a:off x="541100" y="4421800"/>
            <a:ext cx="8241609" cy="461664"/>
          </a:xfrm>
          <a:prstGeom prst="rect">
            <a:avLst/>
          </a:prstGeom>
          <a:solidFill>
            <a:schemeClr val="lt1"/>
          </a:solidFill>
          <a:ln>
            <a:solidFill>
              <a:schemeClr val="tx1"/>
            </a:solid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dirty="0">
                <a:solidFill>
                  <a:srgbClr val="000000"/>
                </a:solidFill>
                <a:latin typeface="Arial"/>
                <a:ea typeface="Arial"/>
                <a:cs typeface="Arial"/>
                <a:sym typeface="Arial"/>
              </a:rPr>
              <a:t>With learning this ..  We now set our businesses in motion .. </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4">
                                            <p:txEl>
                                              <p:pRg st="0" end="0"/>
                                            </p:txEl>
                                          </p:spTgt>
                                        </p:tgtEl>
                                        <p:attrNameLst>
                                          <p:attrName>style.visibility</p:attrName>
                                        </p:attrNameLst>
                                      </p:cBhvr>
                                      <p:to>
                                        <p:strVal val="visible"/>
                                      </p:to>
                                    </p:set>
                                    <p:anim calcmode="lin" valueType="num">
                                      <p:cBhvr additive="base">
                                        <p:cTn id="7" dur="500"/>
                                        <p:tgtEl>
                                          <p:spTgt spid="15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4">
                                            <p:txEl>
                                              <p:pRg st="1" end="1"/>
                                            </p:txEl>
                                          </p:spTgt>
                                        </p:tgtEl>
                                        <p:attrNameLst>
                                          <p:attrName>style.visibility</p:attrName>
                                        </p:attrNameLst>
                                      </p:cBhvr>
                                      <p:to>
                                        <p:strVal val="visible"/>
                                      </p:to>
                                    </p:set>
                                    <p:anim calcmode="lin" valueType="num">
                                      <p:cBhvr additive="base">
                                        <p:cTn id="12" dur="500"/>
                                        <p:tgtEl>
                                          <p:spTgt spid="15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53">
                                            <p:txEl>
                                              <p:pRg st="0" end="0"/>
                                            </p:txEl>
                                          </p:spTgt>
                                        </p:tgtEl>
                                        <p:attrNameLst>
                                          <p:attrName>style.visibility</p:attrName>
                                        </p:attrNameLst>
                                      </p:cBhvr>
                                      <p:to>
                                        <p:strVal val="visible"/>
                                      </p:to>
                                    </p:set>
                                    <p:anim calcmode="lin" valueType="num">
                                      <p:cBhvr additive="base">
                                        <p:cTn id="17" dur="500"/>
                                        <p:tgtEl>
                                          <p:spTgt spid="15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53">
                                            <p:txEl>
                                              <p:pRg st="1" end="1"/>
                                            </p:txEl>
                                          </p:spTgt>
                                        </p:tgtEl>
                                        <p:attrNameLst>
                                          <p:attrName>style.visibility</p:attrName>
                                        </p:attrNameLst>
                                      </p:cBhvr>
                                      <p:to>
                                        <p:strVal val="visible"/>
                                      </p:to>
                                    </p:set>
                                    <p:anim calcmode="lin" valueType="num">
                                      <p:cBhvr additive="base">
                                        <p:cTn id="22" dur="500"/>
                                        <p:tgtEl>
                                          <p:spTgt spid="15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53">
                                            <p:txEl>
                                              <p:pRg st="2" end="2"/>
                                            </p:txEl>
                                          </p:spTgt>
                                        </p:tgtEl>
                                        <p:attrNameLst>
                                          <p:attrName>style.visibility</p:attrName>
                                        </p:attrNameLst>
                                      </p:cBhvr>
                                      <p:to>
                                        <p:strVal val="visible"/>
                                      </p:to>
                                    </p:set>
                                    <p:anim calcmode="lin" valueType="num">
                                      <p:cBhvr additive="base">
                                        <p:cTn id="27" dur="500"/>
                                        <p:tgtEl>
                                          <p:spTgt spid="15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53">
                                            <p:txEl>
                                              <p:pRg st="4" end="4"/>
                                            </p:txEl>
                                          </p:spTgt>
                                        </p:tgtEl>
                                        <p:attrNameLst>
                                          <p:attrName>style.visibility</p:attrName>
                                        </p:attrNameLst>
                                      </p:cBhvr>
                                      <p:to>
                                        <p:strVal val="visible"/>
                                      </p:to>
                                    </p:set>
                                    <p:anim calcmode="lin" valueType="num">
                                      <p:cBhvr additive="base">
                                        <p:cTn id="32" dur="500"/>
                                        <p:tgtEl>
                                          <p:spTgt spid="15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body" idx="1"/>
          </p:nvPr>
        </p:nvSpPr>
        <p:spPr>
          <a:xfrm>
            <a:off x="282241" y="806387"/>
            <a:ext cx="8607115" cy="2169403"/>
          </a:xfrm>
          <a:prstGeom prst="rect">
            <a:avLst/>
          </a:prstGeom>
          <a:noFill/>
          <a:ln>
            <a:noFill/>
          </a:ln>
        </p:spPr>
        <p:txBody>
          <a:bodyPr lIns="91425" tIns="91425" rIns="91425" bIns="91425" anchor="t" anchorCtr="0">
            <a:noAutofit/>
          </a:bodyPr>
          <a:lstStyle/>
          <a:p>
            <a:pPr marL="457200" marR="0" lvl="0" indent="-3429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dk1"/>
                </a:solidFill>
                <a:latin typeface="Calibri"/>
                <a:ea typeface="Calibri"/>
                <a:cs typeface="Calibri"/>
                <a:sym typeface="Calibri"/>
              </a:rPr>
              <a:t>Individual appointments ( in –person and by phone )</a:t>
            </a:r>
          </a:p>
          <a:p>
            <a:pPr marL="457200" marR="0" lvl="0" indent="-3429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dk1"/>
                </a:solidFill>
                <a:latin typeface="Calibri"/>
                <a:ea typeface="Calibri"/>
                <a:cs typeface="Calibri"/>
                <a:sym typeface="Calibri"/>
              </a:rPr>
              <a:t>Webinars</a:t>
            </a:r>
          </a:p>
          <a:p>
            <a:pPr marL="457200" marR="0" lvl="0" indent="-3429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dk1"/>
                </a:solidFill>
                <a:latin typeface="Calibri"/>
                <a:ea typeface="Calibri"/>
                <a:cs typeface="Calibri"/>
                <a:sym typeface="Calibri"/>
              </a:rPr>
              <a:t>Conference calls</a:t>
            </a:r>
          </a:p>
          <a:p>
            <a:pPr marL="457200" marR="0" lvl="0" indent="-3429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dk1"/>
                </a:solidFill>
                <a:latin typeface="Calibri"/>
                <a:ea typeface="Calibri"/>
                <a:cs typeface="Calibri"/>
                <a:sym typeface="Calibri"/>
              </a:rPr>
              <a:t>In-home events  ( </a:t>
            </a:r>
            <a:r>
              <a:rPr lang="en-US" sz="1800" b="0" i="0" u="none" strike="noStrike" cap="none" dirty="0" smtClean="0">
                <a:solidFill>
                  <a:schemeClr val="dk1"/>
                </a:solidFill>
                <a:latin typeface="Calibri"/>
                <a:ea typeface="Calibri"/>
                <a:cs typeface="Calibri"/>
                <a:sym typeface="Calibri"/>
              </a:rPr>
              <a:t>Grand Openings, Healthy Home Healthy You, Smoothie Workshops)</a:t>
            </a:r>
            <a:endParaRPr lang="en-US" sz="1800" b="0" i="0" u="none" strike="noStrike" cap="none" dirty="0">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rgbClr val="6F6E6F"/>
              </a:buClr>
              <a:buSzPct val="100000"/>
              <a:buFont typeface="Arial"/>
              <a:buChar char="•"/>
            </a:pPr>
            <a:r>
              <a:rPr lang="en-US" sz="1800" b="0" i="0" u="none" strike="noStrike" cap="none" dirty="0" err="1">
                <a:solidFill>
                  <a:schemeClr val="dk1"/>
                </a:solidFill>
                <a:latin typeface="Calibri"/>
                <a:ea typeface="Calibri"/>
                <a:cs typeface="Calibri"/>
                <a:sym typeface="Calibri"/>
              </a:rPr>
              <a:t>FaceBook</a:t>
            </a:r>
            <a:r>
              <a:rPr lang="en-US" sz="1800" b="0" i="0" u="none" strike="noStrike" cap="none" dirty="0">
                <a:solidFill>
                  <a:schemeClr val="dk1"/>
                </a:solidFill>
                <a:latin typeface="Calibri"/>
                <a:ea typeface="Calibri"/>
                <a:cs typeface="Calibri"/>
                <a:sym typeface="Calibri"/>
              </a:rPr>
              <a:t> events</a:t>
            </a:r>
          </a:p>
          <a:p>
            <a:pPr marL="457200" marR="0" lvl="0" indent="-3429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dk1"/>
                </a:solidFill>
                <a:latin typeface="Calibri"/>
                <a:ea typeface="Calibri"/>
                <a:cs typeface="Calibri"/>
                <a:sym typeface="Calibri"/>
              </a:rPr>
              <a:t>3-way call</a:t>
            </a:r>
          </a:p>
          <a:p>
            <a:pPr marL="457200" marR="0" lvl="0" indent="-3429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dk1"/>
                </a:solidFill>
                <a:latin typeface="Calibri"/>
                <a:ea typeface="Calibri"/>
                <a:cs typeface="Calibri"/>
                <a:sym typeface="Calibri"/>
              </a:rPr>
              <a:t>Area, Regional and Global events</a:t>
            </a:r>
          </a:p>
          <a:p>
            <a:pPr marL="457200" marR="0" lvl="0" indent="-342900" algn="l" rtl="0">
              <a:lnSpc>
                <a:spcPct val="100000"/>
              </a:lnSpc>
              <a:spcBef>
                <a:spcPts val="0"/>
              </a:spcBef>
              <a:spcAft>
                <a:spcPts val="0"/>
              </a:spcAft>
              <a:buClr>
                <a:srgbClr val="6F6E6F"/>
              </a:buClr>
              <a:buSzPct val="100000"/>
              <a:buFont typeface="Arial"/>
              <a:buChar char="•"/>
            </a:pPr>
            <a:r>
              <a:rPr lang="en-US" sz="1800" b="0" i="0" u="none" strike="noStrike" cap="none" dirty="0">
                <a:solidFill>
                  <a:schemeClr val="dk1"/>
                </a:solidFill>
                <a:latin typeface="Calibri"/>
                <a:ea typeface="Calibri"/>
                <a:cs typeface="Calibri"/>
                <a:sym typeface="Calibri"/>
              </a:rPr>
              <a:t>Vendor events 		</a:t>
            </a:r>
            <a:r>
              <a:rPr lang="en-US" sz="1800" b="0" i="0" u="none" strike="noStrike" cap="none" dirty="0">
                <a:solidFill>
                  <a:srgbClr val="6F6E6F"/>
                </a:solidFill>
                <a:latin typeface="Calibri"/>
                <a:ea typeface="Calibri"/>
                <a:cs typeface="Calibri"/>
                <a:sym typeface="Calibri"/>
              </a:rPr>
              <a:t>		</a:t>
            </a:r>
            <a:r>
              <a:rPr lang="en-US" sz="1800" b="0" i="0" u="none" strike="noStrike" cap="none" dirty="0" err="1">
                <a:solidFill>
                  <a:srgbClr val="6F6E6F"/>
                </a:solidFill>
                <a:latin typeface="Calibri"/>
                <a:ea typeface="Calibri"/>
                <a:cs typeface="Calibri"/>
                <a:sym typeface="Calibri"/>
              </a:rPr>
              <a:t>ashley</a:t>
            </a:r>
            <a:endParaRPr lang="en-US" sz="1800" b="0" i="0" u="none" strike="noStrike" cap="none" dirty="0">
              <a:solidFill>
                <a:srgbClr val="6F6E6F"/>
              </a:solidFill>
              <a:latin typeface="Calibri"/>
              <a:ea typeface="Calibri"/>
              <a:cs typeface="Calibri"/>
              <a:sym typeface="Calibri"/>
            </a:endParaRPr>
          </a:p>
        </p:txBody>
      </p:sp>
      <p:sp>
        <p:nvSpPr>
          <p:cNvPr id="162" name="Shape 162"/>
          <p:cNvSpPr txBox="1">
            <a:spLocks noGrp="1"/>
          </p:cNvSpPr>
          <p:nvPr>
            <p:ph type="title"/>
          </p:nvPr>
        </p:nvSpPr>
        <p:spPr>
          <a:xfrm>
            <a:off x="457200" y="179529"/>
            <a:ext cx="8229600" cy="602898"/>
          </a:xfrm>
          <a:prstGeom prst="rect">
            <a:avLst/>
          </a:prstGeom>
          <a:noFill/>
          <a:ln w="9525" cap="flat" cmpd="sng">
            <a:solidFill>
              <a:srgbClr val="31859B"/>
            </a:solidFill>
            <a:prstDash val="solid"/>
            <a:round/>
            <a:headEnd type="none" w="med" len="med"/>
            <a:tailEnd type="none" w="med" len="med"/>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Most Effective Events/Appointments to Which to Invite Guests</a:t>
            </a:r>
          </a:p>
        </p:txBody>
      </p:sp>
      <p:sp>
        <p:nvSpPr>
          <p:cNvPr id="163" name="Shape 163"/>
          <p:cNvSpPr txBox="1"/>
          <p:nvPr/>
        </p:nvSpPr>
        <p:spPr>
          <a:xfrm>
            <a:off x="282241" y="3342290"/>
            <a:ext cx="8711015" cy="1711422"/>
          </a:xfrm>
          <a:prstGeom prst="rect">
            <a:avLst/>
          </a:prstGeom>
          <a:noFill/>
          <a:ln w="9525" cap="flat" cmpd="sng">
            <a:solidFill>
              <a:srgbClr val="000000"/>
            </a:solidFill>
            <a:prstDash val="solid"/>
            <a:round/>
            <a:headEnd type="none" w="med" len="med"/>
            <a:tailEnd type="none" w="med" len="med"/>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1400" b="0" i="0" u="none" strike="noStrike" cap="none" dirty="0">
                <a:solidFill>
                  <a:srgbClr val="000000"/>
                </a:solidFill>
                <a:latin typeface="Arial"/>
                <a:ea typeface="Arial"/>
                <a:cs typeface="Arial"/>
                <a:sym typeface="Arial"/>
              </a:rPr>
              <a:t>For most events that we will be conducting, we will want to include  … no matter what the primary topic …</a:t>
            </a:r>
          </a:p>
          <a:p>
            <a:pPr marL="0" marR="0" lvl="0" indent="0" algn="l" rtl="0">
              <a:lnSpc>
                <a:spcPct val="100000"/>
              </a:lnSpc>
              <a:spcBef>
                <a:spcPts val="0"/>
              </a:spcBef>
              <a:spcAft>
                <a:spcPts val="0"/>
              </a:spcAft>
              <a:buClr>
                <a:srgbClr val="000000"/>
              </a:buClr>
              <a:buSzPct val="25000"/>
              <a:buFont typeface="Arial"/>
              <a:buNone/>
            </a:pPr>
            <a:r>
              <a:rPr lang="en-US" sz="1400" b="0" i="0" u="none" strike="noStrike" cap="none" dirty="0">
                <a:solidFill>
                  <a:srgbClr val="000000"/>
                </a:solidFill>
                <a:latin typeface="Arial"/>
                <a:ea typeface="Arial"/>
                <a:cs typeface="Arial"/>
                <a:sym typeface="Arial"/>
              </a:rPr>
              <a:t>Our objective </a:t>
            </a:r>
            <a:r>
              <a:rPr lang="en-US" sz="1400" b="0" i="0" u="none" strike="noStrike" cap="none" dirty="0" smtClean="0">
                <a:solidFill>
                  <a:srgbClr val="000000"/>
                </a:solidFill>
                <a:latin typeface="Arial"/>
                <a:ea typeface="Arial"/>
                <a:cs typeface="Arial"/>
                <a:sym typeface="Arial"/>
              </a:rPr>
              <a:t>for the meeting</a:t>
            </a:r>
            <a:endParaRPr lang="en-US"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ct val="25000"/>
              <a:buFont typeface="Arial"/>
              <a:buNone/>
            </a:pPr>
            <a:r>
              <a:rPr lang="en-US" sz="1400" b="0" i="0" u="none" strike="noStrike" cap="none" dirty="0">
                <a:solidFill>
                  <a:srgbClr val="000000"/>
                </a:solidFill>
                <a:latin typeface="Arial"/>
                <a:ea typeface="Arial"/>
                <a:cs typeface="Arial"/>
                <a:sym typeface="Arial"/>
              </a:rPr>
              <a:t>Our story</a:t>
            </a:r>
          </a:p>
          <a:p>
            <a:pPr marL="0" marR="0" lvl="0" indent="0" algn="l" rtl="0">
              <a:lnSpc>
                <a:spcPct val="100000"/>
              </a:lnSpc>
              <a:spcBef>
                <a:spcPts val="0"/>
              </a:spcBef>
              <a:spcAft>
                <a:spcPts val="0"/>
              </a:spcAft>
              <a:buClr>
                <a:srgbClr val="000000"/>
              </a:buClr>
              <a:buSzPct val="25000"/>
              <a:buFont typeface="Arial"/>
              <a:buNone/>
            </a:pPr>
            <a:r>
              <a:rPr lang="en-US" sz="1400" b="0" i="0" u="none" strike="noStrike" cap="none" dirty="0">
                <a:solidFill>
                  <a:srgbClr val="000000"/>
                </a:solidFill>
                <a:latin typeface="Arial"/>
                <a:ea typeface="Arial"/>
                <a:cs typeface="Arial"/>
                <a:sym typeface="Arial"/>
              </a:rPr>
              <a:t>Shaklee products and science</a:t>
            </a:r>
          </a:p>
          <a:p>
            <a:pPr marL="0" marR="0" lvl="0" indent="0" algn="l" rtl="0">
              <a:lnSpc>
                <a:spcPct val="100000"/>
              </a:lnSpc>
              <a:spcBef>
                <a:spcPts val="0"/>
              </a:spcBef>
              <a:spcAft>
                <a:spcPts val="0"/>
              </a:spcAft>
              <a:buClr>
                <a:srgbClr val="000000"/>
              </a:buClr>
              <a:buSzPct val="25000"/>
              <a:buFont typeface="Arial"/>
              <a:buNone/>
            </a:pPr>
            <a:r>
              <a:rPr lang="en-US" sz="1400" b="0" i="0" u="none" strike="noStrike" cap="none" dirty="0">
                <a:solidFill>
                  <a:srgbClr val="000000"/>
                </a:solidFill>
                <a:latin typeface="Arial"/>
                <a:ea typeface="Arial"/>
                <a:cs typeface="Arial"/>
                <a:sym typeface="Arial"/>
              </a:rPr>
              <a:t>Shaklee Difference</a:t>
            </a:r>
          </a:p>
          <a:p>
            <a:pPr marL="0" marR="0" lvl="0" indent="0" algn="l" rtl="0">
              <a:lnSpc>
                <a:spcPct val="100000"/>
              </a:lnSpc>
              <a:spcBef>
                <a:spcPts val="0"/>
              </a:spcBef>
              <a:spcAft>
                <a:spcPts val="0"/>
              </a:spcAft>
              <a:buClr>
                <a:srgbClr val="000000"/>
              </a:buClr>
              <a:buSzPct val="25000"/>
              <a:buFont typeface="Arial"/>
              <a:buNone/>
            </a:pPr>
            <a:r>
              <a:rPr lang="en-US" sz="1400" b="0" i="0" u="none" strike="noStrike" cap="none" dirty="0">
                <a:solidFill>
                  <a:srgbClr val="000000"/>
                </a:solidFill>
                <a:latin typeface="Arial"/>
                <a:ea typeface="Arial"/>
                <a:cs typeface="Arial"/>
                <a:sym typeface="Arial"/>
              </a:rPr>
              <a:t>Business benefits</a:t>
            </a:r>
          </a:p>
          <a:p>
            <a:pPr marL="0" marR="0" lvl="0" indent="0" algn="l" rtl="0">
              <a:lnSpc>
                <a:spcPct val="100000"/>
              </a:lnSpc>
              <a:spcBef>
                <a:spcPts val="0"/>
              </a:spcBef>
              <a:spcAft>
                <a:spcPts val="0"/>
              </a:spcAft>
              <a:buClr>
                <a:srgbClr val="000000"/>
              </a:buClr>
              <a:buSzPct val="25000"/>
              <a:buFont typeface="Arial"/>
              <a:buNone/>
            </a:pPr>
            <a:r>
              <a:rPr lang="en-US" sz="1400" b="0" i="0" u="none" strike="noStrike" cap="none" dirty="0">
                <a:solidFill>
                  <a:srgbClr val="000000"/>
                </a:solidFill>
                <a:latin typeface="Arial"/>
                <a:ea typeface="Arial"/>
                <a:cs typeface="Arial"/>
                <a:sym typeface="Arial"/>
              </a:rPr>
              <a:t>Close to action – deals we are offering, </a:t>
            </a:r>
            <a:r>
              <a:rPr lang="en-US" sz="1400" b="0" i="0" u="none" strike="noStrike" cap="none" dirty="0" err="1">
                <a:solidFill>
                  <a:srgbClr val="000000"/>
                </a:solidFill>
                <a:latin typeface="Arial"/>
                <a:ea typeface="Arial"/>
                <a:cs typeface="Arial"/>
                <a:sym typeface="Arial"/>
              </a:rPr>
              <a:t>etc</a:t>
            </a:r>
            <a:endParaRPr lang="en-US" sz="1400" b="0" i="0" u="none" strike="noStrike" cap="none" dirty="0">
              <a:solidFill>
                <a:srgbClr val="000000"/>
              </a:solidFill>
              <a:latin typeface="Arial"/>
              <a:ea typeface="Arial"/>
              <a:cs typeface="Arial"/>
              <a:sym typeface="Arial"/>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4465</TotalTime>
  <Words>2750</Words>
  <Application>Microsoft Office PowerPoint</Application>
  <PresentationFormat>On-screen Show (16:9)</PresentationFormat>
  <Paragraphs>271</Paragraphs>
  <Slides>38</Slides>
  <Notes>35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Noto Sans Symbols</vt:lpstr>
      <vt:lpstr>Wingdings</vt:lpstr>
      <vt:lpstr>Office Theme</vt:lpstr>
      <vt:lpstr>Monday Wellness Webinars </vt:lpstr>
      <vt:lpstr>PowerPoint Presentation</vt:lpstr>
      <vt:lpstr>Strategies for Customer Rewards</vt:lpstr>
      <vt:lpstr>PowerPoint Presentation</vt:lpstr>
      <vt:lpstr> 8 Weeks To Director  Shaklee Business Training 2016</vt:lpstr>
      <vt:lpstr>Our Training Team </vt:lpstr>
      <vt:lpstr>Time to Launch -- Week 4  Inviting</vt:lpstr>
      <vt:lpstr>Objectives for Session #4 –Inviting and Closing</vt:lpstr>
      <vt:lpstr>Most Effective Events/Appointments to Which to Invite Guests</vt:lpstr>
      <vt:lpstr>Create a 2000 PV Plan </vt:lpstr>
      <vt:lpstr>PowerPoint Presentation</vt:lpstr>
      <vt:lpstr>Principles of Inviting …Love Them Where They Are</vt:lpstr>
      <vt:lpstr>Avenues  For Inviting – Hierarchy of Touch</vt:lpstr>
      <vt:lpstr>5 Step Process for Inviting to Events </vt:lpstr>
      <vt:lpstr>"Number one difference in my opinion between Shaklee and other health and wellness companies...see what I mean by safe and pure?”  </vt:lpstr>
      <vt:lpstr>Posted photo of her children … “ You probably can’t take your eyes off my cute kids to see my gleaming floors behind them .. Squeaky clean AND non-toxic!  Shaklee Basic H Cleaner… best ever.. Learn more about it this week on FB event“</vt:lpstr>
      <vt:lpstr>How We Apply Communication  Skills to  Inviting  </vt:lpstr>
      <vt:lpstr>Now Let’s Look at Examples of Specific Types of Invitations and Apply the Principles We Have Just Discussed  </vt:lpstr>
      <vt:lpstr>Product Guide Exercise Names – a Great Place to Start Inviting  </vt:lpstr>
      <vt:lpstr>Invitation To Home Events –      Lisa Anderson</vt:lpstr>
      <vt:lpstr>Invitation Tips continued</vt:lpstr>
      <vt:lpstr> Written Invitation to Wellness Hour </vt:lpstr>
      <vt:lpstr>Invitation to FaceBook Grand Opening </vt:lpstr>
      <vt:lpstr>PowerPoint Presentation</vt:lpstr>
      <vt:lpstr>Now Let’s Discuss – Closing and Suggested Action Steps </vt:lpstr>
      <vt:lpstr>Closing – Is Simply Guiding Our Prospective Customers and Distributors to the Next Step  </vt:lpstr>
      <vt:lpstr>PowerPoint Presentation</vt:lpstr>
      <vt:lpstr>Closing  -- Is Offering Action Steps and Options </vt:lpstr>
      <vt:lpstr>Closing a nutrition consultation…  Questions to help complete the transaction</vt:lpstr>
      <vt:lpstr>Ashley Closing of Nutrition Consult</vt:lpstr>
      <vt:lpstr>Action Steps Session 4</vt:lpstr>
      <vt:lpstr> Addendum – Additional Word Track Examples     barb</vt:lpstr>
      <vt:lpstr>Dialogue for Setting Up Wellness Conference Calls</vt:lpstr>
      <vt:lpstr>Word tracks</vt:lpstr>
      <vt:lpstr>Invitation to Conference Call  or Wellness Webinar </vt:lpstr>
      <vt:lpstr>PowerPoint Presentation</vt:lpstr>
      <vt:lpstr>Next Session #5 – Identifying Business Partners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dc:title>
  <dc:creator>LISA ANDERSON</dc:creator>
  <cp:lastModifiedBy>LISA ANDERSON</cp:lastModifiedBy>
  <cp:revision>86</cp:revision>
  <cp:lastPrinted>2016-02-18T03:44:26Z</cp:lastPrinted>
  <dcterms:modified xsi:type="dcterms:W3CDTF">2016-02-18T03:46:41Z</dcterms:modified>
</cp:coreProperties>
</file>