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45"/>
  </p:notesMasterIdLst>
  <p:handoutMasterIdLst>
    <p:handoutMasterId r:id="rId46"/>
  </p:handoutMasterIdLst>
  <p:sldIdLst>
    <p:sldId id="256" r:id="rId2"/>
    <p:sldId id="298" r:id="rId3"/>
    <p:sldId id="299" r:id="rId4"/>
    <p:sldId id="257"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300" r:id="rId4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03" autoAdjust="0"/>
    <p:restoredTop sz="94660"/>
  </p:normalViewPr>
  <p:slideViewPr>
    <p:cSldViewPr snapToGrid="0" snapToObjects="1">
      <p:cViewPr>
        <p:scale>
          <a:sx n="75" d="100"/>
          <a:sy n="75" d="100"/>
        </p:scale>
        <p:origin x="1314" y="33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6CAEE4-CDAC-7F45-B364-F26A6CF5BC8B}" type="datetimeFigureOut">
              <a:rPr lang="en-US" smtClean="0"/>
              <a:t>2/8/2016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04F121-6E71-FA41-97D1-549AAD5BD642}" type="slidenum">
              <a:rPr lang="en-US" smtClean="0"/>
              <a:t>‹#›</a:t>
            </a:fld>
            <a:endParaRPr lang="en-US"/>
          </a:p>
        </p:txBody>
      </p:sp>
    </p:spTree>
    <p:extLst>
      <p:ext uri="{BB962C8B-B14F-4D97-AF65-F5344CB8AC3E}">
        <p14:creationId xmlns:p14="http://schemas.microsoft.com/office/powerpoint/2010/main" val="2920187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5035476"/>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91" name="Shape 1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98" name="Shape 1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05" name="Shape 2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12" name="Shape 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19" name="Shape 2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25" name="Shape 2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32" name="Shape 2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39" name="Shape 2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02" name="Shape 1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Shape 2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46" name="Shape 24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53" name="Shape 2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60" name="Shape 2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68" name="Shape 2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75" name="Shape 2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Shape 28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82" name="Shape 2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Shape 28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89" name="Shape 2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96" name="Shape 2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03" name="Shape 3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Shape 3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10" name="Shape 3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16" name="Shape 1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17" name="Shape 3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24" name="Shape 3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Shape 33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31" name="Shape 3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Shape 33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37" name="Shape 3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45" name="Shape 3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52" name="Shape 3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Shape 3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59" name="Shape 3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Shape 3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65" name="Shape 3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Shape 3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71" name="Shape 3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Shape 3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77" name="Shape 3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23" name="Shape 1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Shape 4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52" name="Shape 4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43" name="Shape 1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64" name="Shape 1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8"/>
            <a:ext cx="8229600" cy="2734072"/>
          </a:xfrm>
          <a:prstGeom prst="rect">
            <a:avLst/>
          </a:prstGeom>
          <a:noFill/>
          <a:ln>
            <a:noFill/>
          </a:ln>
        </p:spPr>
        <p:txBody>
          <a:bodyPr lIns="91425" tIns="91425" rIns="91425" bIns="91425" anchor="t" anchorCtr="0"/>
          <a:lstStyle>
            <a:lvl1pPr marL="342900" marR="0" lvl="0" indent="-215900" algn="l" rtl="0">
              <a:spcBef>
                <a:spcPts val="400"/>
              </a:spcBef>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171450" algn="l" rtl="0">
              <a:spcBef>
                <a:spcPts val="360"/>
              </a:spcBef>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127000" algn="l" rtl="0">
              <a:spcBef>
                <a:spcPts val="320"/>
              </a:spcBef>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1792288" y="3600451"/>
            <a:ext cx="5486399" cy="425053"/>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1" name="Shape 71"/>
          <p:cNvSpPr>
            <a:spLocks noGrp="1"/>
          </p:cNvSpPr>
          <p:nvPr>
            <p:ph type="pic" idx="2"/>
          </p:nvPr>
        </p:nvSpPr>
        <p:spPr>
          <a:xfrm>
            <a:off x="1792288" y="459581"/>
            <a:ext cx="5486399" cy="3086099"/>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body" idx="1"/>
          </p:nvPr>
        </p:nvSpPr>
        <p:spPr>
          <a:xfrm>
            <a:off x="1792288" y="4025503"/>
            <a:ext cx="5486399" cy="603647"/>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8" name="Shape 78"/>
          <p:cNvSpPr txBox="1">
            <a:spLocks noGrp="1"/>
          </p:cNvSpPr>
          <p:nvPr>
            <p:ph type="body" idx="1"/>
          </p:nvPr>
        </p:nvSpPr>
        <p:spPr>
          <a:xfrm rot="5400000">
            <a:off x="2874763" y="-1217413"/>
            <a:ext cx="3394472"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2"/>
        <p:cNvGrpSpPr/>
        <p:nvPr/>
      </p:nvGrpSpPr>
      <p:grpSpPr>
        <a:xfrm>
          <a:off x="0" y="0"/>
          <a:ext cx="0" cy="0"/>
          <a:chOff x="0" y="0"/>
          <a:chExt cx="0" cy="0"/>
        </a:xfrm>
      </p:grpSpPr>
      <p:sp>
        <p:nvSpPr>
          <p:cNvPr id="83" name="Shape 83"/>
          <p:cNvSpPr txBox="1">
            <a:spLocks noGrp="1"/>
          </p:cNvSpPr>
          <p:nvPr>
            <p:ph type="title"/>
          </p:nvPr>
        </p:nvSpPr>
        <p:spPr>
          <a:xfrm rot="5400000">
            <a:off x="5463777" y="1371601"/>
            <a:ext cx="4388643"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4" name="Shape 84"/>
          <p:cNvSpPr txBox="1">
            <a:spLocks noGrp="1"/>
          </p:cNvSpPr>
          <p:nvPr>
            <p:ph type="body" idx="1"/>
          </p:nvPr>
        </p:nvSpPr>
        <p:spPr>
          <a:xfrm rot="5400000">
            <a:off x="1272778" y="-609597"/>
            <a:ext cx="4388643"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3_Section Header">
    <p:spTree>
      <p:nvGrpSpPr>
        <p:cNvPr id="1" name="Shape 88"/>
        <p:cNvGrpSpPr/>
        <p:nvPr/>
      </p:nvGrpSpPr>
      <p:grpSpPr>
        <a:xfrm>
          <a:off x="0" y="0"/>
          <a:ext cx="0" cy="0"/>
          <a:chOff x="0" y="0"/>
          <a:chExt cx="0" cy="0"/>
        </a:xfrm>
      </p:grpSpPr>
      <p:pic>
        <p:nvPicPr>
          <p:cNvPr id="89" name="Shape 89"/>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90" name="Shape 90"/>
          <p:cNvSpPr txBox="1">
            <a:spLocks noGrp="1"/>
          </p:cNvSpPr>
          <p:nvPr>
            <p:ph type="title"/>
          </p:nvPr>
        </p:nvSpPr>
        <p:spPr>
          <a:xfrm>
            <a:off x="722312" y="1849213"/>
            <a:ext cx="4455168" cy="1021555"/>
          </a:xfrm>
          <a:prstGeom prst="rect">
            <a:avLst/>
          </a:prstGeom>
          <a:noFill/>
          <a:ln>
            <a:noFill/>
          </a:ln>
        </p:spPr>
        <p:txBody>
          <a:bodyPr lIns="91425" tIns="91425" rIns="91425" bIns="91425" anchor="b" anchorCtr="0"/>
          <a:lstStyle>
            <a:lvl1pPr marL="0" marR="0" lvl="0" indent="0" algn="l" rtl="0">
              <a:spcBef>
                <a:spcPts val="0"/>
              </a:spcBef>
              <a:buClr>
                <a:srgbClr val="537E2F"/>
              </a:buClr>
              <a:buFont typeface="Calibri"/>
              <a:buNone/>
              <a:defRPr sz="3200" b="1" i="0" u="none" strike="noStrike" cap="none">
                <a:solidFill>
                  <a:srgbClr val="537E2F"/>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1" name="Shape 91"/>
          <p:cNvSpPr txBox="1">
            <a:spLocks noGrp="1"/>
          </p:cNvSpPr>
          <p:nvPr>
            <p:ph type="body" idx="1"/>
          </p:nvPr>
        </p:nvSpPr>
        <p:spPr>
          <a:xfrm>
            <a:off x="722312" y="2870769"/>
            <a:ext cx="7772400" cy="1125140"/>
          </a:xfrm>
          <a:prstGeom prst="rect">
            <a:avLst/>
          </a:prstGeom>
          <a:noFill/>
          <a:ln>
            <a:noFill/>
          </a:ln>
        </p:spPr>
        <p:txBody>
          <a:bodyPr lIns="91425" tIns="91425" rIns="91425" bIns="91425" anchor="t" anchorCtr="0"/>
          <a:lstStyle>
            <a:lvl1pPr marL="0" marR="0" lvl="0" indent="0" algn="l" rtl="0">
              <a:spcBef>
                <a:spcPts val="0"/>
              </a:spcBef>
              <a:buClr>
                <a:srgbClr val="6F6E6F"/>
              </a:buClr>
              <a:buFont typeface="Arial"/>
              <a:buNone/>
              <a:defRPr sz="2000" b="0" i="0" u="none" strike="noStrike" cap="none">
                <a:solidFill>
                  <a:srgbClr val="6F6E6F"/>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92" name="Shape 92"/>
          <p:cNvSpPr>
            <a:spLocks noGrp="1"/>
          </p:cNvSpPr>
          <p:nvPr>
            <p:ph type="pic" idx="2"/>
          </p:nvPr>
        </p:nvSpPr>
        <p:spPr>
          <a:xfrm>
            <a:off x="5301092" y="1589719"/>
            <a:ext cx="2779711" cy="2781300"/>
          </a:xfrm>
          <a:prstGeom prst="ellipse">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1" name="Shape 21"/>
          <p:cNvSpPr txBox="1">
            <a:spLocks noGrp="1"/>
          </p:cNvSpPr>
          <p:nvPr>
            <p:ph type="body" idx="1"/>
          </p:nvPr>
        </p:nvSpPr>
        <p:spPr>
          <a:xfrm>
            <a:off x="457200" y="1200150"/>
            <a:ext cx="4038599" cy="3394472"/>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body" idx="2"/>
          </p:nvPr>
        </p:nvSpPr>
        <p:spPr>
          <a:xfrm>
            <a:off x="4648200" y="1200150"/>
            <a:ext cx="4038599" cy="3394472"/>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8" name="Shape 28"/>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2"/>
        <p:cNvGrpSpPr/>
        <p:nvPr/>
      </p:nvGrpSpPr>
      <p:grpSpPr>
        <a:xfrm>
          <a:off x="0" y="0"/>
          <a:ext cx="0" cy="0"/>
          <a:chOff x="0" y="0"/>
          <a:chExt cx="0" cy="0"/>
        </a:xfrm>
      </p:grpSpPr>
      <p:sp>
        <p:nvSpPr>
          <p:cNvPr id="33" name="Shape 33"/>
          <p:cNvSpPr txBox="1">
            <a:spLocks noGrp="1"/>
          </p:cNvSpPr>
          <p:nvPr>
            <p:ph type="ctrTitle"/>
          </p:nvPr>
        </p:nvSpPr>
        <p:spPr>
          <a:xfrm>
            <a:off x="685800" y="1597820"/>
            <a:ext cx="7772400" cy="1102518"/>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4" name="Shape 34"/>
          <p:cNvSpPr txBox="1">
            <a:spLocks noGrp="1"/>
          </p:cNvSpPr>
          <p:nvPr>
            <p:ph type="subTitle" idx="1"/>
          </p:nvPr>
        </p:nvSpPr>
        <p:spPr>
          <a:xfrm>
            <a:off x="1371600" y="2914650"/>
            <a:ext cx="6400799" cy="1314449"/>
          </a:xfrm>
          <a:prstGeom prst="rect">
            <a:avLst/>
          </a:prstGeom>
          <a:noFill/>
          <a:ln>
            <a:noFill/>
          </a:ln>
        </p:spPr>
        <p:txBody>
          <a:bodyPr lIns="91425" tIns="91425" rIns="91425" bIns="91425" anchor="t" anchorCtr="0"/>
          <a:lstStyle>
            <a:lvl1pPr marL="0" marR="0" lvl="0" indent="0" algn="ctr" rtl="0">
              <a:spcBef>
                <a:spcPts val="640"/>
              </a:spcBef>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35" name="Shape 35"/>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722312" y="3305176"/>
            <a:ext cx="7772400" cy="102155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0" name="Shape 40"/>
          <p:cNvSpPr txBox="1">
            <a:spLocks noGrp="1"/>
          </p:cNvSpPr>
          <p:nvPr>
            <p:ph type="body" idx="1"/>
          </p:nvPr>
        </p:nvSpPr>
        <p:spPr>
          <a:xfrm>
            <a:off x="722312" y="2180034"/>
            <a:ext cx="7772400" cy="1125140"/>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41" name="Shape 41"/>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6" name="Shape 46"/>
          <p:cNvSpPr txBox="1">
            <a:spLocks noGrp="1"/>
          </p:cNvSpPr>
          <p:nvPr>
            <p:ph type="body" idx="1"/>
          </p:nvPr>
        </p:nvSpPr>
        <p:spPr>
          <a:xfrm>
            <a:off x="457200" y="1151334"/>
            <a:ext cx="4040187" cy="479821"/>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body" idx="2"/>
          </p:nvPr>
        </p:nvSpPr>
        <p:spPr>
          <a:xfrm>
            <a:off x="457200" y="1631155"/>
            <a:ext cx="4040187" cy="2963465"/>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body" idx="3"/>
          </p:nvPr>
        </p:nvSpPr>
        <p:spPr>
          <a:xfrm>
            <a:off x="4645028" y="1151334"/>
            <a:ext cx="4041774" cy="479821"/>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body" idx="4"/>
          </p:nvPr>
        </p:nvSpPr>
        <p:spPr>
          <a:xfrm>
            <a:off x="4645028" y="1631155"/>
            <a:ext cx="4041774" cy="2963465"/>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0" name="Shape 50"/>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5" name="Shape 55"/>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8"/>
        <p:cNvGrpSpPr/>
        <p:nvPr/>
      </p:nvGrpSpPr>
      <p:grpSpPr>
        <a:xfrm>
          <a:off x="0" y="0"/>
          <a:ext cx="0" cy="0"/>
          <a:chOff x="0" y="0"/>
          <a:chExt cx="0" cy="0"/>
        </a:xfrm>
      </p:grpSpPr>
      <p:sp>
        <p:nvSpPr>
          <p:cNvPr id="59" name="Shape 59"/>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457202" y="204786"/>
            <a:ext cx="3008313" cy="871538"/>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4" name="Shape 64"/>
          <p:cNvSpPr txBox="1">
            <a:spLocks noGrp="1"/>
          </p:cNvSpPr>
          <p:nvPr>
            <p:ph type="body" idx="1"/>
          </p:nvPr>
        </p:nvSpPr>
        <p:spPr>
          <a:xfrm>
            <a:off x="3575050" y="204789"/>
            <a:ext cx="5111750" cy="4389834"/>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body" idx="2"/>
          </p:nvPr>
        </p:nvSpPr>
        <p:spPr>
          <a:xfrm>
            <a:off x="457202" y="1076326"/>
            <a:ext cx="3008313" cy="3518296"/>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4767264"/>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4767264"/>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4767264"/>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jpg"/></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www.WebMD.com"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hyperlink" Target="www.shaklee.tv"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g"/><Relationship Id="rId9"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615700" y="828475"/>
            <a:ext cx="8326240" cy="43149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Feb 1   -- Gary Burke, Presidential Master  and master teacher,  will  review </a:t>
            </a:r>
            <a:r>
              <a:rPr lang="en-US" sz="1800" b="0" i="0" u="none" strike="noStrike" cap="none" dirty="0" smtClean="0">
                <a:solidFill>
                  <a:schemeClr val="tx1"/>
                </a:solidFill>
                <a:latin typeface="Calibri"/>
                <a:ea typeface="Calibri"/>
                <a:cs typeface="Calibri"/>
                <a:sym typeface="Calibri"/>
              </a:rPr>
              <a:t>the 	key </a:t>
            </a:r>
            <a:r>
              <a:rPr lang="en-US" sz="1800" b="0" i="0" u="none" strike="noStrike" cap="none" dirty="0">
                <a:solidFill>
                  <a:schemeClr val="tx1"/>
                </a:solidFill>
                <a:latin typeface="Calibri"/>
                <a:ea typeface="Calibri"/>
                <a:cs typeface="Calibri"/>
                <a:sym typeface="Calibri"/>
              </a:rPr>
              <a:t>benefits of a Shaklee Home business that has helped him</a:t>
            </a:r>
            <a:r>
              <a:rPr lang="en-US" sz="1800" dirty="0">
                <a:solidFill>
                  <a:schemeClr val="tx1"/>
                </a:solidFill>
              </a:rPr>
              <a:t> </a:t>
            </a:r>
            <a:r>
              <a:rPr lang="en-US" sz="1800" b="0" i="0" u="none" strike="noStrike" cap="none" dirty="0">
                <a:solidFill>
                  <a:schemeClr val="tx1"/>
                </a:solidFill>
                <a:latin typeface="Calibri"/>
                <a:ea typeface="Calibri"/>
                <a:cs typeface="Calibri"/>
                <a:sym typeface="Calibri"/>
              </a:rPr>
              <a:t>and his wife, </a:t>
            </a:r>
          </a:p>
          <a:p>
            <a:pPr marL="457200" marR="0" lvl="0" indent="0" algn="l" rtl="0">
              <a:spcBef>
                <a:spcPts val="0"/>
              </a:spcBef>
              <a:spcAft>
                <a:spcPts val="0"/>
              </a:spcAft>
              <a:buClr>
                <a:srgbClr val="6F6E6F"/>
              </a:buClr>
              <a:buSzPct val="25000"/>
              <a:buFont typeface="Arial"/>
              <a:buNone/>
            </a:pPr>
            <a:r>
              <a:rPr lang="en-US" sz="1800" b="0" i="0" u="none" strike="noStrike" cap="none" dirty="0" smtClean="0">
                <a:solidFill>
                  <a:schemeClr val="tx1"/>
                </a:solidFill>
                <a:latin typeface="Calibri"/>
                <a:ea typeface="Calibri"/>
                <a:cs typeface="Calibri"/>
                <a:sym typeface="Calibri"/>
              </a:rPr>
              <a:t>	Faye</a:t>
            </a:r>
            <a:r>
              <a:rPr lang="en-US" sz="1800" b="0" i="0" u="none" strike="noStrike" cap="none" dirty="0">
                <a:solidFill>
                  <a:schemeClr val="tx1"/>
                </a:solidFill>
                <a:latin typeface="Calibri"/>
                <a:ea typeface="Calibri"/>
                <a:cs typeface="Calibri"/>
                <a:sym typeface="Calibri"/>
              </a:rPr>
              <a:t>, generate a $400,000 income .. and the story of what he has learned </a:t>
            </a:r>
            <a:r>
              <a:rPr lang="en-US" sz="1800" b="0" i="0" u="none" strike="noStrike" cap="none" dirty="0" smtClean="0">
                <a:solidFill>
                  <a:schemeClr val="tx1"/>
                </a:solidFill>
                <a:latin typeface="Calibri"/>
                <a:ea typeface="Calibri"/>
                <a:cs typeface="Calibri"/>
                <a:sym typeface="Calibri"/>
              </a:rPr>
              <a:t>	along </a:t>
            </a:r>
            <a:r>
              <a:rPr lang="en-US" sz="1800" b="0" i="0" u="none" strike="noStrike" cap="none" dirty="0">
                <a:solidFill>
                  <a:schemeClr val="tx1"/>
                </a:solidFill>
                <a:latin typeface="Calibri"/>
                <a:ea typeface="Calibri"/>
                <a:cs typeface="Calibri"/>
                <a:sym typeface="Calibri"/>
              </a:rPr>
              <a:t>the way</a:t>
            </a:r>
          </a:p>
          <a:p>
            <a:pPr marL="0" marR="0" lvl="0" indent="0" algn="l" rtl="0">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Feb 8 </a:t>
            </a:r>
            <a:r>
              <a:rPr lang="en-US" sz="1800" b="0" i="0" u="none" strike="noStrike" cap="none" dirty="0" smtClean="0">
                <a:solidFill>
                  <a:schemeClr val="tx1"/>
                </a:solidFill>
                <a:latin typeface="Calibri"/>
                <a:ea typeface="Calibri"/>
                <a:cs typeface="Calibri"/>
                <a:sym typeface="Calibri"/>
              </a:rPr>
              <a:t>–  Essential </a:t>
            </a:r>
            <a:r>
              <a:rPr lang="en-US" sz="1800" b="0" i="0" u="none" strike="noStrike" cap="none" dirty="0">
                <a:solidFill>
                  <a:schemeClr val="tx1"/>
                </a:solidFill>
                <a:latin typeface="Calibri"/>
                <a:ea typeface="Calibri"/>
                <a:cs typeface="Calibri"/>
                <a:sym typeface="Calibri"/>
              </a:rPr>
              <a:t>Nutrients for a Healthy  Heart  -- Rusty </a:t>
            </a:r>
            <a:r>
              <a:rPr lang="en-US" sz="1800" b="0" i="0" u="none" strike="noStrike" cap="none" dirty="0" err="1">
                <a:solidFill>
                  <a:schemeClr val="tx1"/>
                </a:solidFill>
                <a:latin typeface="Calibri"/>
                <a:ea typeface="Calibri"/>
                <a:cs typeface="Calibri"/>
                <a:sym typeface="Calibri"/>
              </a:rPr>
              <a:t>Ost</a:t>
            </a:r>
            <a:endParaRPr lang="en-US" sz="1800" b="0" i="0" u="none" strike="noStrike" cap="none" dirty="0">
              <a:solidFill>
                <a:schemeClr val="tx1"/>
              </a:solidFill>
              <a:latin typeface="Calibri"/>
              <a:ea typeface="Calibri"/>
              <a:cs typeface="Calibri"/>
              <a:sym typeface="Calibri"/>
            </a:endParaRPr>
          </a:p>
          <a:p>
            <a:pPr marL="0" marR="0" lvl="0" indent="0" algn="l" rtl="0">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Feb 15 --  Adulteration of Vitamin Supplements in the Marketplace</a:t>
            </a:r>
            <a:r>
              <a:rPr lang="en-US" sz="1800" dirty="0">
                <a:solidFill>
                  <a:schemeClr val="tx1"/>
                </a:solidFill>
              </a:rPr>
              <a:t> w/ </a:t>
            </a:r>
            <a:r>
              <a:rPr lang="en-US" sz="1800" b="0" i="0" u="none" strike="noStrike" cap="none" dirty="0" err="1">
                <a:solidFill>
                  <a:schemeClr val="tx1"/>
                </a:solidFill>
                <a:latin typeface="Calibri"/>
                <a:ea typeface="Calibri"/>
                <a:cs typeface="Calibri"/>
                <a:sym typeface="Calibri"/>
              </a:rPr>
              <a:t>Dr</a:t>
            </a:r>
            <a:r>
              <a:rPr lang="en-US" sz="1800" b="0" i="0" u="none" strike="noStrike" cap="none" dirty="0">
                <a:solidFill>
                  <a:schemeClr val="tx1"/>
                </a:solidFill>
                <a:latin typeface="Calibri"/>
                <a:ea typeface="Calibri"/>
                <a:cs typeface="Calibri"/>
                <a:sym typeface="Calibri"/>
              </a:rPr>
              <a:t> David Colby</a:t>
            </a:r>
          </a:p>
          <a:p>
            <a:pPr marL="0" marR="0" lvl="0" indent="0" algn="l" rtl="0">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Feb 22 – Stress and Adrenal Fatigue  w/Pam Cary</a:t>
            </a:r>
          </a:p>
          <a:p>
            <a:pPr marL="0" marR="0" lvl="0" indent="0" algn="l" rtl="0">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Feb 29 – A Walk Through the Product Guide</a:t>
            </a:r>
          </a:p>
          <a:p>
            <a:pPr marL="0" marR="0" lvl="0" indent="0" algn="l" rtl="0">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March 7 – Kristen </a:t>
            </a:r>
            <a:r>
              <a:rPr lang="en-US" sz="1800" b="0" i="0" u="none" strike="noStrike" cap="none" dirty="0" err="1">
                <a:solidFill>
                  <a:schemeClr val="tx1"/>
                </a:solidFill>
                <a:latin typeface="Calibri"/>
                <a:ea typeface="Calibri"/>
                <a:cs typeface="Calibri"/>
                <a:sym typeface="Calibri"/>
              </a:rPr>
              <a:t>Jakubowski</a:t>
            </a:r>
            <a:r>
              <a:rPr lang="en-US" sz="1800" b="0" i="0" u="none" strike="noStrike" cap="none" dirty="0">
                <a:solidFill>
                  <a:schemeClr val="tx1"/>
                </a:solidFill>
                <a:latin typeface="Calibri"/>
                <a:ea typeface="Calibri"/>
                <a:cs typeface="Calibri"/>
                <a:sym typeface="Calibri"/>
              </a:rPr>
              <a:t> Story and Review of Benefits of Shaklee  Business</a:t>
            </a:r>
          </a:p>
          <a:p>
            <a:pPr marL="0" marR="0" lvl="0" indent="0" algn="l" rtl="0">
              <a:spcBef>
                <a:spcPts val="400"/>
              </a:spcBef>
              <a:spcAft>
                <a:spcPts val="0"/>
              </a:spcAft>
              <a:buClr>
                <a:srgbClr val="6F6E6F"/>
              </a:buClr>
              <a:buSzPct val="25000"/>
              <a:buFont typeface="Arial"/>
              <a:buNone/>
            </a:pPr>
            <a:r>
              <a:rPr lang="en-US" sz="1800" dirty="0">
                <a:solidFill>
                  <a:schemeClr val="tx1"/>
                </a:solidFill>
              </a:rPr>
              <a:t>March 14 </a:t>
            </a:r>
            <a:r>
              <a:rPr lang="en-US" sz="1800" dirty="0" smtClean="0">
                <a:solidFill>
                  <a:schemeClr val="tx1"/>
                </a:solidFill>
              </a:rPr>
              <a:t>– Nutritional Support for Cancer Patients  </a:t>
            </a:r>
            <a:r>
              <a:rPr lang="en-US" sz="1800" dirty="0" err="1" smtClean="0">
                <a:solidFill>
                  <a:schemeClr val="tx1"/>
                </a:solidFill>
              </a:rPr>
              <a:t>Dr</a:t>
            </a:r>
            <a:r>
              <a:rPr lang="en-US" sz="1800" dirty="0" smtClean="0">
                <a:solidFill>
                  <a:schemeClr val="tx1"/>
                </a:solidFill>
              </a:rPr>
              <a:t> Steve Chaney</a:t>
            </a:r>
            <a:endParaRPr lang="en-US" sz="1800" dirty="0">
              <a:solidFill>
                <a:schemeClr val="tx1"/>
              </a:solidFill>
            </a:endParaRPr>
          </a:p>
          <a:p>
            <a:pPr marL="0" marR="0" lvl="0" indent="0" algn="l" rtl="0">
              <a:spcBef>
                <a:spcPts val="400"/>
              </a:spcBef>
              <a:spcAft>
                <a:spcPts val="0"/>
              </a:spcAft>
              <a:buClr>
                <a:srgbClr val="6F6E6F"/>
              </a:buClr>
              <a:buSzPct val="25000"/>
              <a:buFont typeface="Arial"/>
              <a:buNone/>
            </a:pPr>
            <a:r>
              <a:rPr lang="en-US" sz="1800" dirty="0">
                <a:solidFill>
                  <a:schemeClr val="tx1"/>
                </a:solidFill>
              </a:rPr>
              <a:t>March 21 </a:t>
            </a:r>
            <a:r>
              <a:rPr lang="en-US" sz="1800" dirty="0" smtClean="0">
                <a:solidFill>
                  <a:schemeClr val="tx1"/>
                </a:solidFill>
              </a:rPr>
              <a:t>– Lyme Disease    Martha </a:t>
            </a:r>
            <a:r>
              <a:rPr lang="en-US" sz="1800" dirty="0" err="1" smtClean="0">
                <a:solidFill>
                  <a:schemeClr val="tx1"/>
                </a:solidFill>
              </a:rPr>
              <a:t>Willmore</a:t>
            </a:r>
            <a:endParaRPr lang="en-US" sz="1800" dirty="0">
              <a:solidFill>
                <a:schemeClr val="tx1"/>
              </a:solidFill>
            </a:endParaRPr>
          </a:p>
          <a:p>
            <a:pPr marL="0" marR="0" lvl="0" indent="0" algn="l" rtl="0">
              <a:spcBef>
                <a:spcPts val="400"/>
              </a:spcBef>
              <a:spcAft>
                <a:spcPts val="0"/>
              </a:spcAft>
              <a:buClr>
                <a:srgbClr val="6F6E6F"/>
              </a:buClr>
              <a:buSzPct val="25000"/>
              <a:buFont typeface="Arial"/>
              <a:buNone/>
            </a:pPr>
            <a:r>
              <a:rPr lang="en-US" sz="1800" dirty="0">
                <a:solidFill>
                  <a:schemeClr val="tx1"/>
                </a:solidFill>
              </a:rPr>
              <a:t>March 28 </a:t>
            </a:r>
            <a:r>
              <a:rPr lang="en-US" sz="1800" dirty="0" smtClean="0">
                <a:solidFill>
                  <a:schemeClr val="tx1"/>
                </a:solidFill>
              </a:rPr>
              <a:t>– A Walk Through the Product Guide</a:t>
            </a:r>
            <a:endParaRPr lang="en-US" sz="1800" dirty="0">
              <a:solidFill>
                <a:schemeClr val="tx1"/>
              </a:solidFill>
            </a:endParaRPr>
          </a:p>
          <a:p>
            <a:pPr marL="0" marR="0" lvl="0" indent="0" algn="l" rtl="0">
              <a:spcBef>
                <a:spcPts val="400"/>
              </a:spcBef>
              <a:buClr>
                <a:srgbClr val="6F6E6F"/>
              </a:buClr>
              <a:buSzPct val="25000"/>
              <a:buFont typeface="Arial"/>
              <a:buNone/>
            </a:pPr>
            <a:endParaRPr sz="2000" b="0" i="0" u="none" strike="noStrike" cap="none" dirty="0">
              <a:solidFill>
                <a:srgbClr val="6F6E6F"/>
              </a:solidFill>
              <a:latin typeface="Calibri"/>
              <a:ea typeface="Calibri"/>
              <a:cs typeface="Calibri"/>
              <a:sym typeface="Calibri"/>
            </a:endParaRPr>
          </a:p>
        </p:txBody>
      </p:sp>
      <p:sp>
        <p:nvSpPr>
          <p:cNvPr id="98" name="Shape 98"/>
          <p:cNvSpPr txBox="1">
            <a:spLocks noGrp="1"/>
          </p:cNvSpPr>
          <p:nvPr>
            <p:ph type="title"/>
          </p:nvPr>
        </p:nvSpPr>
        <p:spPr>
          <a:xfrm>
            <a:off x="615700" y="142700"/>
            <a:ext cx="4251899" cy="482099"/>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a:solidFill>
                  <a:schemeClr val="dk1"/>
                </a:solidFill>
                <a:latin typeface="Calibri"/>
                <a:ea typeface="Calibri"/>
                <a:cs typeface="Calibri"/>
                <a:sym typeface="Calibri"/>
              </a:rPr>
              <a:t>Monday Wellness Webinars </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Shape 166"/>
          <p:cNvPicPr preferRelativeResize="0"/>
          <p:nvPr/>
        </p:nvPicPr>
        <p:blipFill rotWithShape="1">
          <a:blip r:embed="rId3">
            <a:alphaModFix/>
          </a:blip>
          <a:srcRect/>
          <a:stretch/>
        </p:blipFill>
        <p:spPr>
          <a:xfrm>
            <a:off x="0" y="-11601"/>
            <a:ext cx="9144000" cy="5143499"/>
          </a:xfrm>
          <a:prstGeom prst="rect">
            <a:avLst/>
          </a:prstGeom>
          <a:noFill/>
          <a:ln>
            <a:noFill/>
          </a:ln>
        </p:spPr>
      </p:pic>
      <p:sp>
        <p:nvSpPr>
          <p:cNvPr id="167" name="Shape 167"/>
          <p:cNvSpPr txBox="1">
            <a:spLocks noGrp="1"/>
          </p:cNvSpPr>
          <p:nvPr>
            <p:ph type="ctrTitle"/>
          </p:nvPr>
        </p:nvSpPr>
        <p:spPr>
          <a:xfrm>
            <a:off x="329921" y="123864"/>
            <a:ext cx="2450462" cy="571500"/>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a:solidFill>
                  <a:schemeClr val="dk1"/>
                </a:solidFill>
                <a:latin typeface="Calibri"/>
                <a:ea typeface="Calibri"/>
                <a:cs typeface="Calibri"/>
                <a:sym typeface="Calibri"/>
              </a:rPr>
              <a:t>Our Role --</a:t>
            </a:r>
          </a:p>
        </p:txBody>
      </p:sp>
      <p:sp>
        <p:nvSpPr>
          <p:cNvPr id="168" name="Shape 168"/>
          <p:cNvSpPr txBox="1">
            <a:spLocks noGrp="1"/>
          </p:cNvSpPr>
          <p:nvPr>
            <p:ph type="subTitle" idx="1"/>
          </p:nvPr>
        </p:nvSpPr>
        <p:spPr>
          <a:xfrm>
            <a:off x="685800" y="830829"/>
            <a:ext cx="7968900" cy="3893571"/>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444500" algn="l" rtl="0">
              <a:lnSpc>
                <a:spcPct val="80000"/>
              </a:lnSpc>
              <a:spcBef>
                <a:spcPts val="0"/>
              </a:spcBef>
              <a:spcAft>
                <a:spcPts val="0"/>
              </a:spcAft>
              <a:buClr>
                <a:srgbClr val="0D0D0D"/>
              </a:buClr>
              <a:buSzPct val="100000"/>
              <a:buFont typeface="Arial"/>
              <a:buAutoNum type="arabicPeriod"/>
            </a:pPr>
            <a:r>
              <a:rPr lang="en-US" sz="2000" b="0" i="0" u="none" strike="noStrike" cap="none" dirty="0">
                <a:solidFill>
                  <a:srgbClr val="0D0D0D"/>
                </a:solidFill>
                <a:sym typeface="Calibri"/>
              </a:rPr>
              <a:t>To be an advocate … not a doctor…to understand their needs, and then offer some information about products </a:t>
            </a:r>
            <a:r>
              <a:rPr lang="en-US" sz="2000" dirty="0">
                <a:solidFill>
                  <a:srgbClr val="0D0D0D"/>
                </a:solidFill>
              </a:rPr>
              <a:t>we</a:t>
            </a:r>
            <a:r>
              <a:rPr lang="en-US" sz="2000" b="0" i="0" u="none" strike="noStrike" cap="none" dirty="0">
                <a:solidFill>
                  <a:srgbClr val="0D0D0D"/>
                </a:solidFill>
                <a:sym typeface="Calibri"/>
              </a:rPr>
              <a:t> feel would be helpful.</a:t>
            </a:r>
          </a:p>
          <a:p>
            <a:pPr marL="457200" marR="0" lvl="0" indent="-444500" algn="l" rtl="0">
              <a:lnSpc>
                <a:spcPct val="80000"/>
              </a:lnSpc>
              <a:spcBef>
                <a:spcPts val="400"/>
              </a:spcBef>
              <a:spcAft>
                <a:spcPts val="0"/>
              </a:spcAft>
              <a:buClr>
                <a:srgbClr val="0D0D0D"/>
              </a:buClr>
              <a:buSzPct val="100000"/>
              <a:buFont typeface="Arial"/>
              <a:buAutoNum type="arabicPeriod"/>
            </a:pPr>
            <a:r>
              <a:rPr lang="en-US" sz="2000" b="0" i="0" u="none" strike="noStrike" cap="none" dirty="0">
                <a:solidFill>
                  <a:srgbClr val="0D0D0D"/>
                </a:solidFill>
                <a:sym typeface="Calibri"/>
              </a:rPr>
              <a:t>To emphasize the difference in Shaklee Products, science, research and absorption.</a:t>
            </a:r>
          </a:p>
          <a:p>
            <a:pPr marL="457200" marR="0" lvl="0" indent="-444500" algn="l" rtl="0">
              <a:lnSpc>
                <a:spcPct val="80000"/>
              </a:lnSpc>
              <a:spcBef>
                <a:spcPts val="400"/>
              </a:spcBef>
              <a:spcAft>
                <a:spcPts val="0"/>
              </a:spcAft>
              <a:buClr>
                <a:srgbClr val="0D0D0D"/>
              </a:buClr>
              <a:buSzPct val="100000"/>
              <a:buFont typeface="Arial"/>
              <a:buAutoNum type="arabicPeriod"/>
            </a:pPr>
            <a:r>
              <a:rPr lang="en-US" sz="2000" b="0" i="0" u="none" strike="noStrike" cap="none" dirty="0">
                <a:solidFill>
                  <a:srgbClr val="0D0D0D"/>
                </a:solidFill>
                <a:sym typeface="Calibri"/>
              </a:rPr>
              <a:t>To understand the Shaklee product line from...</a:t>
            </a:r>
          </a:p>
          <a:p>
            <a:pPr marL="914400" marR="0" lvl="1" indent="-444500" algn="l" rtl="0">
              <a:lnSpc>
                <a:spcPct val="80000"/>
              </a:lnSpc>
              <a:spcBef>
                <a:spcPts val="400"/>
              </a:spcBef>
              <a:spcAft>
                <a:spcPts val="0"/>
              </a:spcAft>
              <a:buClr>
                <a:srgbClr val="0D0D0D"/>
              </a:buClr>
              <a:buSzPct val="100000"/>
              <a:buFont typeface="Arial"/>
              <a:buChar char="•"/>
            </a:pPr>
            <a:r>
              <a:rPr lang="en-US" sz="2000" b="0" i="0" u="none" strike="noStrike" cap="none" dirty="0">
                <a:solidFill>
                  <a:srgbClr val="0D0D0D"/>
                </a:solidFill>
                <a:sym typeface="Calibri"/>
              </a:rPr>
              <a:t>The Product Guide</a:t>
            </a:r>
          </a:p>
          <a:p>
            <a:pPr marL="914400" marR="0" lvl="1" indent="-444500" algn="l" rtl="0">
              <a:lnSpc>
                <a:spcPct val="80000"/>
              </a:lnSpc>
              <a:spcBef>
                <a:spcPts val="400"/>
              </a:spcBef>
              <a:spcAft>
                <a:spcPts val="0"/>
              </a:spcAft>
              <a:buClr>
                <a:srgbClr val="0D0D0D"/>
              </a:buClr>
              <a:buSzPct val="100000"/>
              <a:buFont typeface="Arial"/>
              <a:buChar char="•"/>
            </a:pPr>
            <a:r>
              <a:rPr lang="en-US" sz="2000" b="0" i="0" u="none" strike="noStrike" cap="none" dirty="0">
                <a:solidFill>
                  <a:srgbClr val="0D0D0D"/>
                </a:solidFill>
                <a:sym typeface="Calibri"/>
              </a:rPr>
              <a:t>Nutrition and You Booklet ( VitaBooksfor4U.com)</a:t>
            </a:r>
          </a:p>
          <a:p>
            <a:pPr marL="914400" marR="0" lvl="1" indent="-444500" algn="l" rtl="0">
              <a:lnSpc>
                <a:spcPct val="80000"/>
              </a:lnSpc>
              <a:spcBef>
                <a:spcPts val="400"/>
              </a:spcBef>
              <a:spcAft>
                <a:spcPts val="0"/>
              </a:spcAft>
              <a:buClr>
                <a:srgbClr val="0D0D0D"/>
              </a:buClr>
              <a:buSzPct val="100000"/>
              <a:buFont typeface="Arial"/>
              <a:buChar char="•"/>
            </a:pPr>
            <a:r>
              <a:rPr lang="en-US" sz="2000" dirty="0">
                <a:solidFill>
                  <a:srgbClr val="0D0D0D"/>
                </a:solidFill>
              </a:rPr>
              <a:t>U</a:t>
            </a:r>
            <a:r>
              <a:rPr lang="en-US" sz="2000" b="0" i="0" u="none" strike="noStrike" cap="none" dirty="0">
                <a:solidFill>
                  <a:srgbClr val="0D0D0D"/>
                </a:solidFill>
                <a:sym typeface="Calibri"/>
              </a:rPr>
              <a:t>sing the products</a:t>
            </a:r>
          </a:p>
          <a:p>
            <a:pPr marL="914400" marR="0" lvl="1" indent="-444500" algn="l" rtl="0">
              <a:lnSpc>
                <a:spcPct val="80000"/>
              </a:lnSpc>
              <a:spcBef>
                <a:spcPts val="400"/>
              </a:spcBef>
              <a:spcAft>
                <a:spcPts val="0"/>
              </a:spcAft>
              <a:buClr>
                <a:srgbClr val="0D0D0D"/>
              </a:buClr>
              <a:buSzPct val="100000"/>
              <a:buFont typeface="Arial"/>
              <a:buChar char="•"/>
            </a:pPr>
            <a:r>
              <a:rPr lang="en-US" sz="2000" b="0" i="0" u="none" strike="noStrike" cap="none" dirty="0">
                <a:solidFill>
                  <a:srgbClr val="0D0D0D"/>
                </a:solidFill>
                <a:sym typeface="Calibri"/>
              </a:rPr>
              <a:t>Listening to podcasts ,webinars, Product Talks, Health Chats  and hearing the stories.. reading nutrition books</a:t>
            </a:r>
          </a:p>
          <a:p>
            <a:pPr marL="52388" marR="0" lvl="1" indent="417512" algn="l" rtl="0">
              <a:lnSpc>
                <a:spcPct val="80000"/>
              </a:lnSpc>
              <a:spcBef>
                <a:spcPts val="400"/>
              </a:spcBef>
              <a:spcAft>
                <a:spcPts val="0"/>
              </a:spcAft>
              <a:buClr>
                <a:srgbClr val="0D0D0D"/>
              </a:buClr>
              <a:buSzPct val="100000"/>
              <a:buFont typeface="Arial"/>
              <a:buAutoNum type="arabicPeriod" startAt="4"/>
            </a:pPr>
            <a:r>
              <a:rPr lang="en-US" sz="2000" b="0" i="0" u="none" strike="noStrike" cap="none" dirty="0">
                <a:solidFill>
                  <a:srgbClr val="0D0D0D"/>
                </a:solidFill>
                <a:sym typeface="Calibri"/>
              </a:rPr>
              <a:t>To  practice prevention &amp; healthy living  ourselves</a:t>
            </a:r>
          </a:p>
          <a:p>
            <a:pPr marL="52388" marR="0" lvl="1" indent="417512" algn="l" rtl="0">
              <a:lnSpc>
                <a:spcPct val="80000"/>
              </a:lnSpc>
              <a:spcBef>
                <a:spcPts val="400"/>
              </a:spcBef>
              <a:buClr>
                <a:srgbClr val="0D0D0D"/>
              </a:buClr>
              <a:buSzPct val="100000"/>
              <a:buFont typeface="Arial"/>
              <a:buAutoNum type="arabicPeriod" startAt="4"/>
            </a:pPr>
            <a:r>
              <a:rPr lang="en-US" sz="2000" b="0" i="0" u="none" strike="noStrike" cap="none" dirty="0">
                <a:solidFill>
                  <a:srgbClr val="0D0D0D"/>
                </a:solidFill>
                <a:sym typeface="Calibri"/>
              </a:rPr>
              <a:t>To understand what it takes to be </a:t>
            </a:r>
            <a:r>
              <a:rPr lang="en-US" sz="2000" b="0" i="0" u="none" strike="noStrike" cap="none" dirty="0" smtClean="0">
                <a:solidFill>
                  <a:srgbClr val="0D0D0D"/>
                </a:solidFill>
                <a:sym typeface="Calibri"/>
              </a:rPr>
              <a:t>healthy	</a:t>
            </a:r>
            <a:r>
              <a:rPr lang="en-US" sz="1800" b="0" i="0" u="none" strike="noStrike" cap="none" dirty="0" smtClean="0">
                <a:solidFill>
                  <a:srgbClr val="0D0D0D"/>
                </a:solidFill>
                <a:latin typeface="Calibri"/>
                <a:ea typeface="Calibri"/>
                <a:cs typeface="Calibri"/>
                <a:sym typeface="Calibri"/>
              </a:rPr>
              <a:t>	</a:t>
            </a:r>
            <a:r>
              <a:rPr lang="en-US" sz="1800" b="0" i="0" u="none" strike="noStrike" cap="none" dirty="0" err="1" smtClean="0">
                <a:solidFill>
                  <a:srgbClr val="0D0D0D"/>
                </a:solidFill>
                <a:latin typeface="Calibri"/>
                <a:ea typeface="Calibri"/>
                <a:cs typeface="Calibri"/>
                <a:sym typeface="Calibri"/>
              </a:rPr>
              <a:t>becky</a:t>
            </a:r>
            <a:endParaRPr lang="en-US" sz="1800" b="0" i="0" u="none" strike="noStrike" cap="none" dirty="0">
              <a:solidFill>
                <a:srgbClr val="0D0D0D"/>
              </a:solidFill>
              <a:latin typeface="Calibri"/>
              <a:ea typeface="Calibri"/>
              <a:cs typeface="Calibri"/>
              <a:sym typeface="Calibri"/>
            </a:endParaRP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Shape 173"/>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74" name="Shape 174"/>
          <p:cNvSpPr txBox="1">
            <a:spLocks noGrp="1"/>
          </p:cNvSpPr>
          <p:nvPr>
            <p:ph type="ctrTitle"/>
          </p:nvPr>
        </p:nvSpPr>
        <p:spPr>
          <a:xfrm>
            <a:off x="750275" y="383000"/>
            <a:ext cx="5693399" cy="628499"/>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a:solidFill>
                  <a:schemeClr val="dk1"/>
                </a:solidFill>
                <a:latin typeface="Calibri"/>
                <a:ea typeface="Calibri"/>
                <a:cs typeface="Calibri"/>
                <a:sym typeface="Calibri"/>
              </a:rPr>
              <a:t>Questions  to </a:t>
            </a:r>
            <a:r>
              <a:rPr lang="en-US" sz="2400"/>
              <a:t>Help Get the Appointment</a:t>
            </a:r>
          </a:p>
        </p:txBody>
      </p:sp>
      <p:sp>
        <p:nvSpPr>
          <p:cNvPr id="175" name="Shape 175"/>
          <p:cNvSpPr txBox="1">
            <a:spLocks noGrp="1"/>
          </p:cNvSpPr>
          <p:nvPr>
            <p:ph type="subTitle" idx="1"/>
          </p:nvPr>
        </p:nvSpPr>
        <p:spPr>
          <a:xfrm>
            <a:off x="805475" y="1355550"/>
            <a:ext cx="7962600" cy="3572050"/>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342900" algn="l" rtl="0">
              <a:spcBef>
                <a:spcPts val="400"/>
              </a:spcBef>
              <a:spcAft>
                <a:spcPts val="0"/>
              </a:spcAft>
              <a:buClr>
                <a:srgbClr val="403152"/>
              </a:buClr>
              <a:buSzPct val="100000"/>
              <a:buFont typeface="Calibri"/>
              <a:buChar char="●"/>
            </a:pPr>
            <a:r>
              <a:rPr lang="en-US" sz="2000" b="0" i="0" u="none" strike="noStrike" cap="none" dirty="0">
                <a:solidFill>
                  <a:schemeClr val="tx1"/>
                </a:solidFill>
                <a:sym typeface="Calibri"/>
              </a:rPr>
              <a:t>If there were one thing you could change about your health, what would it be?</a:t>
            </a:r>
          </a:p>
          <a:p>
            <a:pPr marL="457200" marR="0" lvl="0" indent="-342900" algn="l" rtl="0">
              <a:spcBef>
                <a:spcPts val="400"/>
              </a:spcBef>
              <a:buClr>
                <a:srgbClr val="403152"/>
              </a:buClr>
              <a:buSzPct val="100000"/>
              <a:buFont typeface="Calibri"/>
              <a:buChar char="●"/>
            </a:pPr>
            <a:r>
              <a:rPr lang="en-US" sz="2000" b="0" i="0" u="none" strike="noStrike" cap="none" dirty="0">
                <a:solidFill>
                  <a:schemeClr val="tx1"/>
                </a:solidFill>
                <a:sym typeface="Calibri"/>
              </a:rPr>
              <a:t>When you think about the people you know, what kinds of health issues do you hear them having concerns about ?</a:t>
            </a:r>
          </a:p>
          <a:p>
            <a:pPr marL="457200" marR="0" lvl="0" indent="-342900" algn="l" rtl="0">
              <a:spcBef>
                <a:spcPts val="400"/>
              </a:spcBef>
              <a:buClr>
                <a:srgbClr val="403152"/>
              </a:buClr>
              <a:buSzPct val="100000"/>
              <a:buFont typeface="Calibri"/>
              <a:buChar char="●"/>
            </a:pPr>
            <a:r>
              <a:rPr lang="en-US" sz="2000" dirty="0">
                <a:solidFill>
                  <a:schemeClr val="tx1"/>
                </a:solidFill>
              </a:rPr>
              <a:t>I have a very helpful Nutrition Assessment form that helps identify nutritional </a:t>
            </a:r>
            <a:r>
              <a:rPr lang="en-US" sz="2000" dirty="0" smtClean="0">
                <a:solidFill>
                  <a:schemeClr val="tx1"/>
                </a:solidFill>
              </a:rPr>
              <a:t>deficiency</a:t>
            </a:r>
            <a:r>
              <a:rPr lang="en-US" sz="2000" dirty="0">
                <a:solidFill>
                  <a:schemeClr val="tx1"/>
                </a:solidFill>
              </a:rPr>
              <a:t> </a:t>
            </a:r>
            <a:r>
              <a:rPr lang="en-US" sz="2000" b="0" i="0" u="none" strike="noStrike" cap="none" dirty="0" smtClean="0">
                <a:solidFill>
                  <a:schemeClr val="tx1"/>
                </a:solidFill>
                <a:sym typeface="Calibri"/>
              </a:rPr>
              <a:t>symptoms </a:t>
            </a:r>
            <a:r>
              <a:rPr lang="en-US" sz="2000" b="0" i="0" u="none" strike="noStrike" cap="none" dirty="0">
                <a:solidFill>
                  <a:schemeClr val="tx1"/>
                </a:solidFill>
                <a:sym typeface="Calibri"/>
              </a:rPr>
              <a:t>.. </a:t>
            </a:r>
            <a:r>
              <a:rPr lang="en-US" sz="2000" b="0" i="0" u="none" strike="noStrike" cap="none" dirty="0" smtClean="0">
                <a:solidFill>
                  <a:schemeClr val="tx1"/>
                </a:solidFill>
                <a:sym typeface="Calibri"/>
              </a:rPr>
              <a:t>If </a:t>
            </a:r>
            <a:r>
              <a:rPr lang="en-US" sz="2000" b="0" i="0" u="none" strike="noStrike" cap="none" dirty="0">
                <a:solidFill>
                  <a:schemeClr val="tx1"/>
                </a:solidFill>
                <a:sym typeface="Calibri"/>
              </a:rPr>
              <a:t>I were to send that to you, would you like to </a:t>
            </a:r>
            <a:r>
              <a:rPr lang="en-US" sz="2000" dirty="0" smtClean="0">
                <a:solidFill>
                  <a:schemeClr val="tx1"/>
                </a:solidFill>
              </a:rPr>
              <a:t>see </a:t>
            </a:r>
            <a:r>
              <a:rPr lang="en-US" sz="2000" dirty="0" smtClean="0">
                <a:solidFill>
                  <a:schemeClr val="tx1"/>
                </a:solidFill>
              </a:rPr>
              <a:t>it.</a:t>
            </a:r>
            <a:r>
              <a:rPr lang="en-US" sz="2000" dirty="0">
                <a:solidFill>
                  <a:schemeClr val="tx1"/>
                </a:solidFill>
              </a:rPr>
              <a:t> </a:t>
            </a:r>
            <a:r>
              <a:rPr lang="en-US" sz="2000" dirty="0" smtClean="0">
                <a:solidFill>
                  <a:schemeClr val="tx1"/>
                </a:solidFill>
              </a:rPr>
              <a:t>If </a:t>
            </a:r>
            <a:r>
              <a:rPr lang="en-US" sz="2000" dirty="0">
                <a:solidFill>
                  <a:schemeClr val="tx1"/>
                </a:solidFill>
              </a:rPr>
              <a:t>yes .. when do you think you might complete the question</a:t>
            </a:r>
            <a:r>
              <a:rPr lang="en-US" sz="2000" b="0" i="0" u="none" strike="noStrike" cap="none" dirty="0">
                <a:solidFill>
                  <a:schemeClr val="tx1"/>
                </a:solidFill>
                <a:sym typeface="Calibri"/>
              </a:rPr>
              <a:t>	</a:t>
            </a:r>
          </a:p>
          <a:p>
            <a:pPr marL="457200" marR="0" lvl="0" indent="-342900" algn="l" rtl="0">
              <a:spcBef>
                <a:spcPts val="400"/>
              </a:spcBef>
              <a:buClr>
                <a:srgbClr val="403152"/>
              </a:buClr>
              <a:buSzPct val="100000"/>
              <a:buFont typeface="Calibri"/>
              <a:buChar char="●"/>
            </a:pPr>
            <a:r>
              <a:rPr lang="en-US" sz="2000" dirty="0">
                <a:solidFill>
                  <a:schemeClr val="tx1"/>
                </a:solidFill>
              </a:rPr>
              <a:t>Great so if I were to call you the next day, we could have a nutritional consultation</a:t>
            </a:r>
            <a:r>
              <a:rPr lang="en-US" sz="2000" b="0" i="0" u="none" strike="noStrike" cap="none" dirty="0">
                <a:solidFill>
                  <a:schemeClr val="tx1"/>
                </a:solidFill>
                <a:sym typeface="Calibri"/>
              </a:rPr>
              <a:t>	</a:t>
            </a:r>
            <a:r>
              <a:rPr lang="en-US" sz="1800" b="0" i="0" u="none" strike="noStrike" cap="none" dirty="0" smtClean="0">
                <a:solidFill>
                  <a:srgbClr val="403152"/>
                </a:solidFill>
                <a:latin typeface="Calibri"/>
                <a:ea typeface="Calibri"/>
                <a:cs typeface="Calibri"/>
                <a:sym typeface="Calibri"/>
              </a:rPr>
              <a:t>		</a:t>
            </a:r>
            <a:r>
              <a:rPr lang="en-US" sz="1800" b="0" i="0" u="none" strike="noStrike" cap="none" dirty="0" err="1" smtClean="0">
                <a:solidFill>
                  <a:srgbClr val="403152"/>
                </a:solidFill>
                <a:latin typeface="Calibri"/>
                <a:ea typeface="Calibri"/>
                <a:cs typeface="Calibri"/>
                <a:sym typeface="Calibri"/>
              </a:rPr>
              <a:t>ashley</a:t>
            </a:r>
            <a:endParaRPr lang="en-US" sz="1800" b="0" i="0" u="none" strike="noStrike" cap="none" dirty="0">
              <a:solidFill>
                <a:srgbClr val="403152"/>
              </a:solidFill>
              <a:latin typeface="Calibri"/>
              <a:ea typeface="Calibri"/>
              <a:cs typeface="Calibri"/>
              <a:sym typeface="Calibri"/>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299175" y="782450"/>
            <a:ext cx="8387700" cy="3812099"/>
          </a:xfrm>
          <a:prstGeom prst="rect">
            <a:avLst/>
          </a:prstGeom>
          <a:noFill/>
          <a:ln>
            <a:noFill/>
          </a:ln>
        </p:spPr>
        <p:txBody>
          <a:bodyPr lIns="91425" tIns="45700" rIns="91425" bIns="45700" anchor="t" anchorCtr="0">
            <a:noAutofit/>
          </a:bodyPr>
          <a:lstStyle/>
          <a:p>
            <a:pPr marL="482600" indent="-342900">
              <a:spcBef>
                <a:spcPts val="0"/>
              </a:spcBef>
              <a:buFont typeface="Arial" panose="020B0604020202020204" pitchFamily="34" charset="0"/>
              <a:buChar char="•"/>
            </a:pPr>
            <a:r>
              <a:rPr lang="en-US" b="0" i="0" u="none" strike="noStrike" cap="none" dirty="0">
                <a:solidFill>
                  <a:srgbClr val="6F6E6F"/>
                </a:solidFill>
                <a:sym typeface="Calibri"/>
              </a:rPr>
              <a:t>  </a:t>
            </a:r>
            <a:r>
              <a:rPr lang="en-US" dirty="0">
                <a:solidFill>
                  <a:schemeClr val="dk1"/>
                </a:solidFill>
              </a:rPr>
              <a:t>“ I ran a drawing among my current  members for a free nutritional consultation ( $100 value ) … and your name was selected .. You must schedule this call by Feb 15,  … and when you take advantage of this call .. Regardless of whether you order or not .. Your will receive a free sample pack “</a:t>
            </a:r>
          </a:p>
          <a:p>
            <a:pPr marL="457200" lvl="0" indent="387350" rtl="0">
              <a:spcBef>
                <a:spcPts val="360"/>
              </a:spcBef>
              <a:buClr>
                <a:srgbClr val="000000"/>
              </a:buClr>
              <a:buSzPct val="78571"/>
              <a:buNone/>
            </a:pPr>
            <a:r>
              <a:rPr lang="en-US" dirty="0">
                <a:solidFill>
                  <a:schemeClr val="dk1"/>
                </a:solidFill>
              </a:rPr>
              <a:t>Send them note  afterwards with sample pack reviewing your discussion </a:t>
            </a:r>
            <a:endParaRPr dirty="0">
              <a:solidFill>
                <a:schemeClr val="dk1"/>
              </a:solidFill>
            </a:endParaRPr>
          </a:p>
          <a:p>
            <a:pPr lvl="0" indent="25400" rtl="0">
              <a:spcBef>
                <a:spcPts val="360"/>
              </a:spcBef>
              <a:buClr>
                <a:schemeClr val="dk1"/>
              </a:buClr>
              <a:buSzPct val="100000"/>
            </a:pPr>
            <a:r>
              <a:rPr lang="en-US" dirty="0">
                <a:solidFill>
                  <a:schemeClr val="dk1"/>
                </a:solidFill>
              </a:rPr>
              <a:t>Offer drawing for free nutritional consultation </a:t>
            </a:r>
            <a:endParaRPr lang="en-US" dirty="0" smtClean="0">
              <a:solidFill>
                <a:schemeClr val="dk1"/>
              </a:solidFill>
            </a:endParaRPr>
          </a:p>
          <a:p>
            <a:pPr lvl="0" indent="0" rtl="0">
              <a:spcBef>
                <a:spcPts val="360"/>
              </a:spcBef>
              <a:buClr>
                <a:schemeClr val="dk1"/>
              </a:buClr>
              <a:buSzPct val="100000"/>
              <a:buNone/>
            </a:pPr>
            <a:r>
              <a:rPr lang="en-US" dirty="0" smtClean="0">
                <a:solidFill>
                  <a:schemeClr val="dk1"/>
                </a:solidFill>
              </a:rPr>
              <a:t>at </a:t>
            </a:r>
            <a:r>
              <a:rPr lang="en-US" dirty="0">
                <a:solidFill>
                  <a:schemeClr val="dk1"/>
                </a:solidFill>
              </a:rPr>
              <a:t>events ( attach form )</a:t>
            </a:r>
          </a:p>
          <a:p>
            <a:pPr marL="0" lvl="0" indent="-69850" rtl="0">
              <a:spcBef>
                <a:spcPts val="360"/>
              </a:spcBef>
              <a:buClr>
                <a:srgbClr val="000000"/>
              </a:buClr>
              <a:buSzPct val="78571"/>
              <a:buNone/>
            </a:pPr>
            <a:endParaRPr lang="en-US" dirty="0" smtClean="0">
              <a:solidFill>
                <a:schemeClr val="dk1"/>
              </a:solidFill>
            </a:endParaRPr>
          </a:p>
          <a:p>
            <a:pPr marL="215900" indent="-285750">
              <a:spcBef>
                <a:spcPts val="360"/>
              </a:spcBef>
              <a:buClr>
                <a:srgbClr val="000000"/>
              </a:buClr>
              <a:buSzPct val="78571"/>
            </a:pPr>
            <a:r>
              <a:rPr lang="en-US" dirty="0" smtClean="0">
                <a:solidFill>
                  <a:schemeClr val="dk1"/>
                </a:solidFill>
              </a:rPr>
              <a:t>Free gift with consultation</a:t>
            </a:r>
            <a:endParaRPr lang="en-US" dirty="0">
              <a:solidFill>
                <a:schemeClr val="dk1"/>
              </a:solidFill>
            </a:endParaRPr>
          </a:p>
          <a:p>
            <a:pPr marL="0" marR="0" lvl="0" indent="0" algn="l" rtl="0">
              <a:spcBef>
                <a:spcPts val="0"/>
              </a:spcBef>
              <a:buNone/>
            </a:pPr>
            <a:r>
              <a:rPr lang="en-US" b="0" i="0" u="none" strike="noStrike" cap="none" dirty="0">
                <a:solidFill>
                  <a:srgbClr val="6F6E6F"/>
                </a:solidFill>
                <a:sym typeface="Calibri"/>
              </a:rPr>
              <a:t>          </a:t>
            </a:r>
          </a:p>
        </p:txBody>
      </p:sp>
      <p:sp>
        <p:nvSpPr>
          <p:cNvPr id="181" name="Shape 181"/>
          <p:cNvSpPr txBox="1">
            <a:spLocks noGrp="1"/>
          </p:cNvSpPr>
          <p:nvPr>
            <p:ph type="title"/>
          </p:nvPr>
        </p:nvSpPr>
        <p:spPr>
          <a:xfrm>
            <a:off x="204074" y="225550"/>
            <a:ext cx="6819025" cy="4995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Strategies for Setting up Nutritional Consultations   </a:t>
            </a:r>
            <a:endParaRPr lang="en-US" sz="1800" b="0" i="0" u="none" strike="noStrike" cap="none" dirty="0">
              <a:solidFill>
                <a:schemeClr val="dk1"/>
              </a:solidFill>
              <a:latin typeface="Calibri"/>
              <a:ea typeface="Calibri"/>
              <a:cs typeface="Calibri"/>
              <a:sym typeface="Calibri"/>
            </a:endParaRPr>
          </a:p>
        </p:txBody>
      </p:sp>
      <p:pic>
        <p:nvPicPr>
          <p:cNvPr id="182" name="Shape 182"/>
          <p:cNvPicPr preferRelativeResize="0"/>
          <p:nvPr/>
        </p:nvPicPr>
        <p:blipFill rotWithShape="1">
          <a:blip r:embed="rId3">
            <a:alphaModFix/>
          </a:blip>
          <a:srcRect/>
          <a:stretch/>
        </p:blipFill>
        <p:spPr>
          <a:xfrm>
            <a:off x="5702299" y="2780064"/>
            <a:ext cx="3306281" cy="2172935"/>
          </a:xfrm>
          <a:prstGeom prst="rect">
            <a:avLst/>
          </a:prstGeom>
          <a:noFill/>
          <a:ln>
            <a:noFill/>
          </a:ln>
        </p:spPr>
      </p:pic>
      <p:sp>
        <p:nvSpPr>
          <p:cNvPr id="2" name="TextBox 1"/>
          <p:cNvSpPr txBox="1"/>
          <p:nvPr/>
        </p:nvSpPr>
        <p:spPr>
          <a:xfrm>
            <a:off x="7992582" y="3642778"/>
            <a:ext cx="898042" cy="307777"/>
          </a:xfrm>
          <a:prstGeom prst="rect">
            <a:avLst/>
          </a:prstGeom>
          <a:noFill/>
        </p:spPr>
        <p:txBody>
          <a:bodyPr wrap="square" rtlCol="0">
            <a:spAutoFit/>
          </a:bodyPr>
          <a:lstStyle/>
          <a:p>
            <a:r>
              <a:rPr lang="en-US" dirty="0" smtClean="0"/>
              <a:t>ash</a:t>
            </a:r>
            <a:endParaRPr lang="en-US" dirty="0"/>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187" name="Shape 187"/>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88" name="Shape 188"/>
          <p:cNvSpPr txBox="1">
            <a:spLocks noGrp="1"/>
          </p:cNvSpPr>
          <p:nvPr>
            <p:ph type="ctrTitle"/>
          </p:nvPr>
        </p:nvSpPr>
        <p:spPr>
          <a:xfrm>
            <a:off x="932299" y="676502"/>
            <a:ext cx="5181600" cy="2174080"/>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a:solidFill>
                  <a:schemeClr val="dk1"/>
                </a:solidFill>
                <a:latin typeface="Calibri"/>
                <a:ea typeface="Calibri"/>
                <a:cs typeface="Calibri"/>
                <a:sym typeface="Calibri"/>
              </a:rPr>
              <a:t>The Appointment</a:t>
            </a:r>
            <a:br>
              <a:rPr lang="en-US" sz="3600" b="0" i="0" u="none" strike="noStrike" cap="none">
                <a:solidFill>
                  <a:schemeClr val="dk1"/>
                </a:solidFill>
                <a:latin typeface="Calibri"/>
                <a:ea typeface="Calibri"/>
                <a:cs typeface="Calibri"/>
                <a:sym typeface="Calibri"/>
              </a:rPr>
            </a:br>
            <a:r>
              <a:rPr lang="en-US" sz="2800" b="0" i="0" u="none" strike="noStrike" cap="none">
                <a:solidFill>
                  <a:schemeClr val="dk1"/>
                </a:solidFill>
                <a:latin typeface="Calibri"/>
                <a:ea typeface="Calibri"/>
                <a:cs typeface="Calibri"/>
                <a:sym typeface="Calibri"/>
              </a:rPr>
              <a:t>3-way call</a:t>
            </a:r>
            <a:br>
              <a:rPr lang="en-US" sz="2800" b="0" i="0" u="none" strike="noStrike" cap="none">
                <a:solidFill>
                  <a:schemeClr val="dk1"/>
                </a:solidFill>
                <a:latin typeface="Calibri"/>
                <a:ea typeface="Calibri"/>
                <a:cs typeface="Calibri"/>
                <a:sym typeface="Calibri"/>
              </a:rPr>
            </a:br>
            <a:r>
              <a:rPr lang="en-US" sz="2800" b="0" i="0" u="none" strike="noStrike" cap="none">
                <a:solidFill>
                  <a:schemeClr val="dk1"/>
                </a:solidFill>
                <a:latin typeface="Calibri"/>
                <a:ea typeface="Calibri"/>
                <a:cs typeface="Calibri"/>
                <a:sym typeface="Calibri"/>
              </a:rPr>
              <a:t>Individual Appointment </a:t>
            </a:r>
            <a:br>
              <a:rPr lang="en-US" sz="2800" b="0" i="0" u="none" strike="noStrike" cap="none">
                <a:solidFill>
                  <a:schemeClr val="dk1"/>
                </a:solidFill>
                <a:latin typeface="Calibri"/>
                <a:ea typeface="Calibri"/>
                <a:cs typeface="Calibri"/>
                <a:sym typeface="Calibri"/>
              </a:rPr>
            </a:br>
            <a:r>
              <a:rPr lang="en-US" sz="2800" b="0" i="0" u="none" strike="noStrike" cap="none">
                <a:solidFill>
                  <a:schemeClr val="dk1"/>
                </a:solidFill>
                <a:latin typeface="Calibri"/>
                <a:ea typeface="Calibri"/>
                <a:cs typeface="Calibri"/>
                <a:sym typeface="Calibri"/>
              </a:rPr>
              <a:t>Phone Conversation</a:t>
            </a:r>
          </a:p>
        </p:txBody>
      </p:sp>
      <p:sp>
        <p:nvSpPr>
          <p:cNvPr id="2" name="TextBox 1"/>
          <p:cNvSpPr txBox="1"/>
          <p:nvPr/>
        </p:nvSpPr>
        <p:spPr>
          <a:xfrm>
            <a:off x="7877118" y="4194325"/>
            <a:ext cx="821068" cy="307777"/>
          </a:xfrm>
          <a:prstGeom prst="rect">
            <a:avLst/>
          </a:prstGeom>
          <a:noFill/>
        </p:spPr>
        <p:txBody>
          <a:bodyPr wrap="square" rtlCol="0">
            <a:spAutoFit/>
          </a:bodyPr>
          <a:lstStyle/>
          <a:p>
            <a:r>
              <a:rPr lang="en-US" dirty="0" smtClean="0"/>
              <a:t>harper</a:t>
            </a:r>
            <a:endParaRPr lang="en-US" dirty="0"/>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pic>
        <p:nvPicPr>
          <p:cNvPr id="193" name="Shape 193"/>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94" name="Shape 194"/>
          <p:cNvSpPr txBox="1">
            <a:spLocks noGrp="1"/>
          </p:cNvSpPr>
          <p:nvPr>
            <p:ph type="ctrTitle"/>
          </p:nvPr>
        </p:nvSpPr>
        <p:spPr>
          <a:xfrm>
            <a:off x="777574" y="86275"/>
            <a:ext cx="6994825" cy="738000"/>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lnSpc>
                <a:spcPct val="125000"/>
              </a:lnSpc>
              <a:spcBef>
                <a:spcPts val="0"/>
              </a:spcBef>
              <a:buClr>
                <a:schemeClr val="dk1"/>
              </a:buClr>
              <a:buSzPct val="25000"/>
              <a:buFont typeface="Calibri"/>
              <a:buNone/>
            </a:pPr>
            <a:r>
              <a:rPr lang="en-US" sz="2000" b="1" i="0" u="none" strike="noStrike" cap="none" dirty="0">
                <a:solidFill>
                  <a:schemeClr val="dk1"/>
                </a:solidFill>
                <a:latin typeface="Calibri"/>
                <a:ea typeface="Calibri"/>
                <a:cs typeface="Calibri"/>
                <a:sym typeface="Calibri"/>
              </a:rPr>
              <a:t>Step One – Identify Health Needs</a:t>
            </a:r>
            <a:br>
              <a:rPr lang="en-US" sz="2000" b="1" i="0" u="none" strike="noStrike" cap="none" dirty="0">
                <a:solidFill>
                  <a:schemeClr val="dk1"/>
                </a:solidFill>
                <a:latin typeface="Calibri"/>
                <a:ea typeface="Calibri"/>
                <a:cs typeface="Calibri"/>
                <a:sym typeface="Calibri"/>
              </a:rPr>
            </a:br>
            <a:r>
              <a:rPr lang="en-US" sz="2000" b="1" i="0" u="none" strike="noStrike" cap="none" dirty="0">
                <a:solidFill>
                  <a:schemeClr val="dk1"/>
                </a:solidFill>
                <a:latin typeface="Calibri"/>
                <a:ea typeface="Calibri"/>
                <a:cs typeface="Calibri"/>
                <a:sym typeface="Calibri"/>
              </a:rPr>
              <a:t>You Cannot Solve a Problem …Until it is Acknowledged</a:t>
            </a:r>
          </a:p>
        </p:txBody>
      </p:sp>
      <p:sp>
        <p:nvSpPr>
          <p:cNvPr id="195" name="Shape 195"/>
          <p:cNvSpPr txBox="1">
            <a:spLocks noGrp="1"/>
          </p:cNvSpPr>
          <p:nvPr>
            <p:ph type="subTitle" idx="1"/>
          </p:nvPr>
        </p:nvSpPr>
        <p:spPr>
          <a:xfrm>
            <a:off x="381000" y="966600"/>
            <a:ext cx="8305799" cy="4105800"/>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70000"/>
              </a:lnSpc>
              <a:spcBef>
                <a:spcPts val="0"/>
              </a:spcBef>
              <a:spcAft>
                <a:spcPts val="0"/>
              </a:spcAft>
              <a:buClr>
                <a:srgbClr val="0D0D0D"/>
              </a:buClr>
              <a:buSzPct val="25000"/>
              <a:buFont typeface="Arial"/>
              <a:buNone/>
            </a:pPr>
            <a:r>
              <a:rPr lang="en-US" sz="1800" b="1" i="0" u="none" strike="noStrike" cap="none" dirty="0">
                <a:solidFill>
                  <a:srgbClr val="0D0D0D"/>
                </a:solidFill>
                <a:latin typeface="Calibri"/>
                <a:ea typeface="Calibri"/>
                <a:cs typeface="Calibri"/>
                <a:sym typeface="Calibri"/>
              </a:rPr>
              <a:t>You cannot tell someone they have a problem…</a:t>
            </a:r>
            <a:r>
              <a:rPr lang="en-US" sz="1800" b="0" i="0" u="none" strike="noStrike" cap="none" dirty="0">
                <a:solidFill>
                  <a:srgbClr val="0D0D0D"/>
                </a:solidFill>
                <a:latin typeface="Calibri"/>
                <a:ea typeface="Calibri"/>
                <a:cs typeface="Calibri"/>
                <a:sym typeface="Calibri"/>
              </a:rPr>
              <a:t>	 It is offensive</a:t>
            </a:r>
          </a:p>
          <a:p>
            <a:pPr marL="0" marR="0" lvl="0" indent="0" algn="l" rtl="0">
              <a:lnSpc>
                <a:spcPct val="80000"/>
              </a:lnSpc>
              <a:spcBef>
                <a:spcPts val="407"/>
              </a:spcBef>
              <a:spcAft>
                <a:spcPts val="0"/>
              </a:spcAft>
              <a:buClr>
                <a:srgbClr val="0D0D0D"/>
              </a:buClr>
              <a:buSzPct val="25000"/>
              <a:buFont typeface="Arial"/>
              <a:buNone/>
            </a:pPr>
            <a:r>
              <a:rPr lang="en-US" sz="1800" b="0" i="0" u="none" strike="noStrike" cap="none" dirty="0">
                <a:solidFill>
                  <a:srgbClr val="0D0D0D"/>
                </a:solidFill>
                <a:latin typeface="Calibri"/>
                <a:ea typeface="Calibri"/>
                <a:cs typeface="Calibri"/>
                <a:sym typeface="Calibri"/>
              </a:rPr>
              <a:t>ex. NOT to do– </a:t>
            </a:r>
            <a:r>
              <a:rPr lang="en-US" sz="1800" b="0" i="1" u="none" strike="noStrike" cap="none" dirty="0">
                <a:solidFill>
                  <a:schemeClr val="tx1"/>
                </a:solidFill>
                <a:latin typeface="Calibri"/>
                <a:ea typeface="Calibri"/>
                <a:cs typeface="Calibri"/>
                <a:sym typeface="Calibri"/>
              </a:rPr>
              <a:t>“ Your kids have missed so much school…you should get your kids on </a:t>
            </a:r>
            <a:r>
              <a:rPr lang="en-US" sz="1800" b="0" i="1" u="none" strike="noStrike" cap="none" dirty="0" err="1">
                <a:solidFill>
                  <a:schemeClr val="tx1"/>
                </a:solidFill>
                <a:latin typeface="Calibri"/>
                <a:ea typeface="Calibri"/>
                <a:cs typeface="Calibri"/>
                <a:sym typeface="Calibri"/>
              </a:rPr>
              <a:t>Incredivites</a:t>
            </a:r>
            <a:r>
              <a:rPr lang="en-US" sz="1800" b="0" i="1" u="none" strike="noStrike" cap="none" dirty="0">
                <a:solidFill>
                  <a:schemeClr val="tx1"/>
                </a:solidFill>
                <a:latin typeface="Calibri"/>
                <a:ea typeface="Calibri"/>
                <a:cs typeface="Calibri"/>
                <a:sym typeface="Calibri"/>
              </a:rPr>
              <a:t> and Vita C so they don’t get colds … and Alfalfa is also really great for allergies .. And did I tell you… your husband should be on the </a:t>
            </a:r>
            <a:r>
              <a:rPr lang="en-US" sz="1800" b="0" i="1" u="none" strike="noStrike" cap="none" dirty="0" err="1">
                <a:solidFill>
                  <a:schemeClr val="tx1"/>
                </a:solidFill>
                <a:latin typeface="Calibri"/>
                <a:ea typeface="Calibri"/>
                <a:cs typeface="Calibri"/>
                <a:sym typeface="Calibri"/>
              </a:rPr>
              <a:t>Vitalizer</a:t>
            </a:r>
            <a:r>
              <a:rPr lang="en-US" sz="1800" b="0" i="1" u="none" strike="noStrike" cap="none" dirty="0">
                <a:solidFill>
                  <a:schemeClr val="tx1"/>
                </a:solidFill>
                <a:latin typeface="Calibri"/>
                <a:ea typeface="Calibri"/>
                <a:cs typeface="Calibri"/>
                <a:sym typeface="Calibri"/>
              </a:rPr>
              <a:t> .. Let me tell you about that, </a:t>
            </a:r>
            <a:r>
              <a:rPr lang="en-US" sz="1800" b="0" i="1" u="none" strike="noStrike" cap="none" dirty="0" err="1">
                <a:solidFill>
                  <a:schemeClr val="tx1"/>
                </a:solidFill>
                <a:latin typeface="Calibri"/>
                <a:ea typeface="Calibri"/>
                <a:cs typeface="Calibri"/>
                <a:sym typeface="Calibri"/>
              </a:rPr>
              <a:t>etc</a:t>
            </a:r>
            <a:r>
              <a:rPr lang="en-US" sz="1800" b="0" i="1" u="none" strike="noStrike" cap="none" dirty="0" smtClean="0">
                <a:solidFill>
                  <a:schemeClr val="tx1"/>
                </a:solidFill>
                <a:latin typeface="Calibri"/>
                <a:ea typeface="Calibri"/>
                <a:cs typeface="Calibri"/>
                <a:sym typeface="Calibri"/>
              </a:rPr>
              <a:t>”</a:t>
            </a:r>
          </a:p>
          <a:p>
            <a:pPr marL="0" marR="0" lvl="0" indent="0" algn="l" rtl="0">
              <a:lnSpc>
                <a:spcPct val="70000"/>
              </a:lnSpc>
              <a:spcBef>
                <a:spcPts val="407"/>
              </a:spcBef>
              <a:spcAft>
                <a:spcPts val="0"/>
              </a:spcAft>
              <a:buClr>
                <a:srgbClr val="0D0D0D"/>
              </a:buClr>
              <a:buSzPct val="25000"/>
              <a:buFont typeface="Arial"/>
              <a:buNone/>
            </a:pPr>
            <a:endParaRPr lang="en-US" sz="1800" b="0" i="1" u="none" strike="noStrike" cap="none" dirty="0">
              <a:solidFill>
                <a:srgbClr val="254061"/>
              </a:solidFill>
              <a:latin typeface="Calibri"/>
              <a:ea typeface="Calibri"/>
              <a:cs typeface="Calibri"/>
              <a:sym typeface="Calibri"/>
            </a:endParaRPr>
          </a:p>
          <a:p>
            <a:pPr marL="0" marR="0" lvl="0" indent="0" algn="l" rtl="0">
              <a:lnSpc>
                <a:spcPct val="70000"/>
              </a:lnSpc>
              <a:spcBef>
                <a:spcPts val="407"/>
              </a:spcBef>
              <a:spcAft>
                <a:spcPts val="0"/>
              </a:spcAft>
              <a:buClr>
                <a:schemeClr val="dk1"/>
              </a:buClr>
              <a:buSzPct val="25000"/>
              <a:buFont typeface="Arial"/>
              <a:buNone/>
            </a:pPr>
            <a:r>
              <a:rPr lang="en-US" sz="1800" b="1" i="0" u="none" strike="noStrike" cap="none" dirty="0">
                <a:solidFill>
                  <a:schemeClr val="dk1"/>
                </a:solidFill>
                <a:latin typeface="Calibri"/>
                <a:ea typeface="Calibri"/>
                <a:cs typeface="Calibri"/>
                <a:sym typeface="Calibri"/>
              </a:rPr>
              <a:t>Instead –</a:t>
            </a:r>
          </a:p>
          <a:p>
            <a:pPr marL="0" marR="0" lvl="0" indent="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If calling ask.. </a:t>
            </a:r>
            <a:r>
              <a:rPr lang="en-US" sz="1800" b="0" i="1" u="none" strike="noStrike" cap="none" dirty="0">
                <a:solidFill>
                  <a:schemeClr val="dk1"/>
                </a:solidFill>
                <a:latin typeface="Calibri"/>
                <a:ea typeface="Calibri"/>
                <a:cs typeface="Calibri"/>
                <a:sym typeface="Calibri"/>
              </a:rPr>
              <a:t>“How does your family do with colds and viruses this time of year? I am hearing already kids are missing school from these crazy weather changes. The reason I ask  is there are a few  Shaklee products that really have helped our family  avoid that stuff. May I tell you about them?</a:t>
            </a:r>
            <a:r>
              <a:rPr lang="en-US" sz="1800" b="0" i="1" u="none" strike="noStrike" cap="none" dirty="0" smtClean="0">
                <a:solidFill>
                  <a:schemeClr val="dk1"/>
                </a:solidFill>
                <a:latin typeface="Calibri"/>
                <a:ea typeface="Calibri"/>
                <a:cs typeface="Calibri"/>
                <a:sym typeface="Calibri"/>
              </a:rPr>
              <a:t>”</a:t>
            </a:r>
          </a:p>
          <a:p>
            <a:pPr marL="0" marR="0" lvl="0" indent="0" algn="l" rtl="0">
              <a:lnSpc>
                <a:spcPct val="70000"/>
              </a:lnSpc>
              <a:spcBef>
                <a:spcPts val="407"/>
              </a:spcBef>
              <a:spcAft>
                <a:spcPts val="0"/>
              </a:spcAft>
              <a:buClr>
                <a:schemeClr val="dk1"/>
              </a:buClr>
              <a:buSzPct val="25000"/>
              <a:buFont typeface="Arial"/>
              <a:buNone/>
            </a:pPr>
            <a:endParaRPr lang="en-US" sz="1800" b="0" i="1" u="none" strike="noStrike" cap="none" dirty="0">
              <a:solidFill>
                <a:schemeClr val="dk1"/>
              </a:solidFill>
              <a:latin typeface="Calibri"/>
              <a:ea typeface="Calibri"/>
              <a:cs typeface="Calibri"/>
              <a:sym typeface="Calibri"/>
            </a:endParaRPr>
          </a:p>
          <a:p>
            <a:pPr marL="0" marR="0" lvl="0" indent="0" algn="l" rtl="0">
              <a:lnSpc>
                <a:spcPct val="70000"/>
              </a:lnSpc>
              <a:spcBef>
                <a:spcPts val="407"/>
              </a:spcBef>
              <a:spcAft>
                <a:spcPts val="0"/>
              </a:spcAft>
              <a:buClr>
                <a:schemeClr val="dk1"/>
              </a:buClr>
              <a:buSzPct val="25000"/>
              <a:buFont typeface="Arial"/>
              <a:buNone/>
            </a:pPr>
            <a:r>
              <a:rPr lang="en-US" sz="1800" b="1" i="0" u="none" strike="noStrike" cap="none" dirty="0">
                <a:solidFill>
                  <a:schemeClr val="dk1"/>
                </a:solidFill>
                <a:latin typeface="Calibri"/>
                <a:ea typeface="Calibri"/>
                <a:cs typeface="Calibri"/>
                <a:sym typeface="Calibri"/>
              </a:rPr>
              <a:t>Begin by letting them tell you about their health ..</a:t>
            </a:r>
          </a:p>
          <a:p>
            <a:pPr marL="0" marR="0" lvl="0" indent="0" algn="l" rtl="0">
              <a:lnSpc>
                <a:spcPct val="80000"/>
              </a:lnSpc>
              <a:spcBef>
                <a:spcPts val="351"/>
              </a:spcBef>
              <a:buClr>
                <a:schemeClr val="dk1"/>
              </a:buClr>
              <a:buSzPct val="25000"/>
              <a:buFont typeface="Arial"/>
              <a:buNone/>
            </a:pPr>
            <a:r>
              <a:rPr lang="en-US" sz="1800" b="0" i="1" u="none" strike="noStrike" cap="none" dirty="0">
                <a:solidFill>
                  <a:schemeClr val="dk1"/>
                </a:solidFill>
                <a:latin typeface="Calibri"/>
                <a:ea typeface="Calibri"/>
                <a:cs typeface="Calibri"/>
                <a:sym typeface="Calibri"/>
              </a:rPr>
              <a:t>“ </a:t>
            </a:r>
            <a:r>
              <a:rPr lang="en-US" sz="1800" b="0" i="1" u="none" strike="noStrike" cap="none" dirty="0">
                <a:solidFill>
                  <a:schemeClr val="tx1"/>
                </a:solidFill>
                <a:latin typeface="Calibri"/>
                <a:ea typeface="Calibri"/>
                <a:cs typeface="Calibri"/>
                <a:sym typeface="Calibri"/>
              </a:rPr>
              <a:t>To start, Jane, would you like to tell me a little about your health,  and I’ll take some notes here and see if there are some products that might make sense for you or your family.”	</a:t>
            </a:r>
            <a:r>
              <a:rPr lang="en-US" sz="1800" b="0" i="1" u="none" strike="noStrike" cap="none" dirty="0">
                <a:solidFill>
                  <a:srgbClr val="403152"/>
                </a:solidFill>
                <a:latin typeface="Calibri"/>
                <a:ea typeface="Calibri"/>
                <a:cs typeface="Calibri"/>
                <a:sym typeface="Calibri"/>
              </a:rPr>
              <a:t>	</a:t>
            </a:r>
            <a:r>
              <a:rPr lang="en-US" sz="1800" b="0" i="1" u="none" strike="noStrike" cap="none" dirty="0" smtClean="0">
                <a:solidFill>
                  <a:srgbClr val="403152"/>
                </a:solidFill>
                <a:latin typeface="Calibri"/>
                <a:ea typeface="Calibri"/>
                <a:cs typeface="Calibri"/>
                <a:sym typeface="Calibri"/>
              </a:rPr>
              <a:t>				</a:t>
            </a:r>
            <a:r>
              <a:rPr lang="en-US" sz="1800" b="0" i="1" u="none" strike="noStrike" cap="none" dirty="0" smtClean="0">
                <a:solidFill>
                  <a:srgbClr val="403152"/>
                </a:solidFill>
                <a:latin typeface="Calibri"/>
                <a:ea typeface="Calibri"/>
                <a:cs typeface="Calibri"/>
                <a:sym typeface="Calibri"/>
              </a:rPr>
              <a:t>                harper</a:t>
            </a:r>
            <a:r>
              <a:rPr lang="en-US" sz="1400" b="0" i="1" u="none" strike="noStrike" cap="none" dirty="0">
                <a:solidFill>
                  <a:srgbClr val="403152"/>
                </a:solidFill>
                <a:latin typeface="Calibri"/>
                <a:ea typeface="Calibri"/>
                <a:cs typeface="Calibri"/>
                <a:sym typeface="Calibri"/>
              </a:rPr>
              <a:t>				</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Shape 200"/>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201" name="Shape 201"/>
          <p:cNvSpPr txBox="1">
            <a:spLocks noGrp="1"/>
          </p:cNvSpPr>
          <p:nvPr>
            <p:ph type="ctrTitle"/>
          </p:nvPr>
        </p:nvSpPr>
        <p:spPr>
          <a:xfrm>
            <a:off x="571500" y="228600"/>
            <a:ext cx="3420179" cy="294310"/>
          </a:xfrm>
          <a:prstGeom prst="rect">
            <a:avLst/>
          </a:prstGeom>
          <a:solidFill>
            <a:schemeClr val="bg1"/>
          </a:solidFill>
          <a:ln w="9525" cap="flat" cmpd="sng">
            <a:solidFill>
              <a:schemeClr val="dk2"/>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160" b="0" i="0" u="none" strike="noStrike" cap="none" dirty="0">
                <a:solidFill>
                  <a:schemeClr val="dk1"/>
                </a:solidFill>
                <a:latin typeface="Calibri"/>
                <a:ea typeface="Calibri"/>
                <a:cs typeface="Calibri"/>
                <a:sym typeface="Calibri"/>
              </a:rPr>
              <a:t>Questions -- continued</a:t>
            </a:r>
          </a:p>
        </p:txBody>
      </p:sp>
      <p:sp>
        <p:nvSpPr>
          <p:cNvPr id="202" name="Shape 202"/>
          <p:cNvSpPr txBox="1">
            <a:spLocks noGrp="1"/>
          </p:cNvSpPr>
          <p:nvPr>
            <p:ph type="subTitle" idx="1"/>
          </p:nvPr>
        </p:nvSpPr>
        <p:spPr>
          <a:xfrm>
            <a:off x="571499" y="667400"/>
            <a:ext cx="8203661" cy="4165499"/>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Clr>
                <a:srgbClr val="0D0D0D"/>
              </a:buClr>
              <a:buSzPct val="100000"/>
              <a:buFont typeface="Arial"/>
              <a:buChar char="•"/>
            </a:pPr>
            <a:r>
              <a:rPr lang="en-US" sz="2400" b="0" i="0" u="none" strike="noStrike" cap="none" dirty="0">
                <a:solidFill>
                  <a:srgbClr val="0D0D0D"/>
                </a:solidFill>
                <a:latin typeface="Calibri"/>
                <a:ea typeface="Calibri"/>
                <a:cs typeface="Calibri"/>
                <a:sym typeface="Calibri"/>
              </a:rPr>
              <a:t> </a:t>
            </a:r>
            <a:r>
              <a:rPr lang="en-US" sz="1800" b="0" i="0" u="none" strike="noStrike" cap="none" dirty="0">
                <a:solidFill>
                  <a:srgbClr val="0D0D0D"/>
                </a:solidFill>
                <a:sym typeface="Calibri"/>
              </a:rPr>
              <a:t>On a scale of 1 to 10 …. Where would you put your energy?</a:t>
            </a:r>
          </a:p>
          <a:p>
            <a:pPr marL="0" marR="0" lvl="0" indent="6350" algn="l" rtl="0">
              <a:spcBef>
                <a:spcPts val="380"/>
              </a:spcBef>
              <a:spcAft>
                <a:spcPts val="0"/>
              </a:spcAft>
              <a:buClr>
                <a:srgbClr val="0D0D0D"/>
              </a:buClr>
              <a:buSzPct val="100000"/>
              <a:buFont typeface="Arial"/>
              <a:buChar char="•"/>
            </a:pPr>
            <a:r>
              <a:rPr lang="en-US" sz="1800" b="0" i="0" u="none" strike="noStrike" cap="none" dirty="0">
                <a:solidFill>
                  <a:srgbClr val="0D0D0D"/>
                </a:solidFill>
                <a:sym typeface="Calibri"/>
              </a:rPr>
              <a:t> On a scale of 1 to 10 …    Where would you put your stress?</a:t>
            </a:r>
          </a:p>
          <a:p>
            <a:pPr marL="0" marR="0" lvl="0" indent="6350" algn="l" rtl="0">
              <a:spcBef>
                <a:spcPts val="380"/>
              </a:spcBef>
              <a:spcAft>
                <a:spcPts val="0"/>
              </a:spcAft>
              <a:buClr>
                <a:srgbClr val="0D0D0D"/>
              </a:buClr>
              <a:buSzPct val="100000"/>
              <a:buFont typeface="Arial"/>
              <a:buChar char="•"/>
            </a:pPr>
            <a:r>
              <a:rPr lang="en-US" sz="1800" b="0" i="0" u="none" strike="noStrike" cap="none" dirty="0">
                <a:solidFill>
                  <a:srgbClr val="0D0D0D"/>
                </a:solidFill>
                <a:sym typeface="Calibri"/>
              </a:rPr>
              <a:t> Mood swings? ( tell them how common this is )</a:t>
            </a:r>
          </a:p>
          <a:p>
            <a:pPr marL="0" marR="0" lvl="0" indent="0" algn="l" rtl="0">
              <a:spcBef>
                <a:spcPts val="380"/>
              </a:spcBef>
              <a:spcAft>
                <a:spcPts val="0"/>
              </a:spcAft>
              <a:buClr>
                <a:srgbClr val="0D0D0D"/>
              </a:buClr>
              <a:buSzPct val="25000"/>
              <a:buFont typeface="Arial"/>
              <a:buNone/>
            </a:pPr>
            <a:r>
              <a:rPr lang="en-US" sz="1800" b="0" i="0" u="none" strike="noStrike" cap="none" dirty="0">
                <a:solidFill>
                  <a:srgbClr val="0D0D0D"/>
                </a:solidFill>
                <a:sym typeface="Calibri"/>
              </a:rPr>
              <a:t>	Very few people have good energy, and without it … it is difficult to </a:t>
            </a:r>
            <a:r>
              <a:rPr lang="en-US" sz="1800" b="0" i="0" u="none" strike="noStrike" cap="none" dirty="0" smtClean="0">
                <a:solidFill>
                  <a:srgbClr val="0D0D0D"/>
                </a:solidFill>
                <a:sym typeface="Calibri"/>
              </a:rPr>
              <a:t>	function in the </a:t>
            </a:r>
            <a:r>
              <a:rPr lang="en-US" sz="1800" b="0" i="0" u="none" strike="noStrike" cap="none" dirty="0">
                <a:solidFill>
                  <a:srgbClr val="0D0D0D"/>
                </a:solidFill>
                <a:sym typeface="Calibri"/>
              </a:rPr>
              <a:t>home or workplace. This is one of the first goals we work on .</a:t>
            </a:r>
          </a:p>
          <a:p>
            <a:pPr marL="0" marR="0" lvl="0" indent="0" algn="l" rtl="0">
              <a:spcBef>
                <a:spcPts val="380"/>
              </a:spcBef>
              <a:spcAft>
                <a:spcPts val="0"/>
              </a:spcAft>
              <a:buClr>
                <a:srgbClr val="0D0D0D"/>
              </a:buClr>
              <a:buSzPct val="25000"/>
              <a:buFont typeface="Arial"/>
              <a:buNone/>
            </a:pPr>
            <a:r>
              <a:rPr lang="en-US" sz="1800" b="0" i="0" u="none" strike="noStrike" cap="none" dirty="0">
                <a:solidFill>
                  <a:srgbClr val="0D0D0D"/>
                </a:solidFill>
                <a:sym typeface="Calibri"/>
              </a:rPr>
              <a:t>	</a:t>
            </a:r>
            <a:r>
              <a:rPr lang="en-US" sz="1800" dirty="0">
                <a:solidFill>
                  <a:srgbClr val="0D0D0D"/>
                </a:solidFill>
              </a:rPr>
              <a:t>We</a:t>
            </a:r>
            <a:r>
              <a:rPr lang="en-US" sz="1800" b="0" i="0" u="none" strike="noStrike" cap="none" dirty="0">
                <a:solidFill>
                  <a:srgbClr val="0D0D0D"/>
                </a:solidFill>
                <a:sym typeface="Calibri"/>
              </a:rPr>
              <a:t> might ask them to keep a notebook or journal or calendar by their bed</a:t>
            </a:r>
            <a:r>
              <a:rPr lang="en-US" sz="1800" dirty="0">
                <a:solidFill>
                  <a:srgbClr val="0D0D0D"/>
                </a:solidFill>
              </a:rPr>
              <a:t>...</a:t>
            </a:r>
            <a:r>
              <a:rPr lang="en-US" sz="1800" b="0" i="0" u="none" strike="noStrike" cap="none" dirty="0">
                <a:solidFill>
                  <a:srgbClr val="0D0D0D"/>
                </a:solidFill>
                <a:sym typeface="Calibri"/>
              </a:rPr>
              <a:t>  </a:t>
            </a:r>
          </a:p>
          <a:p>
            <a:pPr marL="0" marR="0" lvl="0" indent="457200" algn="l" rtl="0">
              <a:spcBef>
                <a:spcPts val="380"/>
              </a:spcBef>
              <a:spcAft>
                <a:spcPts val="0"/>
              </a:spcAft>
              <a:buClr>
                <a:srgbClr val="0D0D0D"/>
              </a:buClr>
              <a:buSzPct val="25000"/>
              <a:buFont typeface="Arial"/>
              <a:buNone/>
            </a:pPr>
            <a:r>
              <a:rPr lang="en-US" sz="1800" dirty="0" smtClean="0">
                <a:solidFill>
                  <a:srgbClr val="0D0D0D"/>
                </a:solidFill>
              </a:rPr>
              <a:t>	and </a:t>
            </a:r>
            <a:r>
              <a:rPr lang="en-US" sz="1800" dirty="0">
                <a:solidFill>
                  <a:srgbClr val="0D0D0D"/>
                </a:solidFill>
              </a:rPr>
              <a:t>b</a:t>
            </a:r>
            <a:r>
              <a:rPr lang="en-US" sz="1800" b="0" i="0" u="none" strike="noStrike" cap="none" dirty="0">
                <a:solidFill>
                  <a:srgbClr val="0D0D0D"/>
                </a:solidFill>
                <a:sym typeface="Calibri"/>
              </a:rPr>
              <a:t>efore they go to bed at night, to think about the day and rate their </a:t>
            </a:r>
          </a:p>
          <a:p>
            <a:pPr marL="0" marR="0" lvl="0" indent="457200" algn="l" rtl="0">
              <a:spcBef>
                <a:spcPts val="380"/>
              </a:spcBef>
              <a:spcAft>
                <a:spcPts val="0"/>
              </a:spcAft>
              <a:buClr>
                <a:srgbClr val="0D0D0D"/>
              </a:buClr>
              <a:buSzPct val="25000"/>
              <a:buFont typeface="Arial"/>
              <a:buNone/>
            </a:pPr>
            <a:r>
              <a:rPr lang="en-US" sz="1800" b="0" i="0" u="none" strike="noStrike" cap="none" dirty="0" smtClean="0">
                <a:solidFill>
                  <a:srgbClr val="0D0D0D"/>
                </a:solidFill>
                <a:sym typeface="Calibri"/>
              </a:rPr>
              <a:t>	energy</a:t>
            </a:r>
            <a:r>
              <a:rPr lang="en-US" sz="1800" b="0" i="0" u="none" strike="noStrike" cap="none" dirty="0">
                <a:solidFill>
                  <a:srgbClr val="0D0D0D"/>
                </a:solidFill>
                <a:sym typeface="Calibri"/>
              </a:rPr>
              <a:t>. ( or how many headaches they had that day, or level of pain, </a:t>
            </a:r>
            <a:r>
              <a:rPr lang="en-US" sz="1800" b="0" i="0" u="none" strike="noStrike" cap="none" dirty="0" err="1">
                <a:solidFill>
                  <a:srgbClr val="0D0D0D"/>
                </a:solidFill>
                <a:sym typeface="Calibri"/>
              </a:rPr>
              <a:t>etc</a:t>
            </a:r>
            <a:r>
              <a:rPr lang="en-US" sz="1800" b="0" i="0" u="none" strike="noStrike" cap="none" dirty="0">
                <a:solidFill>
                  <a:srgbClr val="0D0D0D"/>
                </a:solidFill>
                <a:sym typeface="Calibri"/>
              </a:rPr>
              <a:t> )</a:t>
            </a:r>
          </a:p>
          <a:p>
            <a:pPr marL="0" marR="0" lvl="0" indent="0" algn="l" rtl="0">
              <a:spcBef>
                <a:spcPts val="380"/>
              </a:spcBef>
              <a:buClr>
                <a:srgbClr val="0D0D0D"/>
              </a:buClr>
              <a:buSzPct val="25000"/>
              <a:buFont typeface="Arial"/>
              <a:buNone/>
            </a:pPr>
            <a:r>
              <a:rPr lang="en-US" sz="1800" b="0" i="0" u="none" strike="noStrike" cap="none" dirty="0">
                <a:solidFill>
                  <a:srgbClr val="0D0D0D"/>
                </a:solidFill>
                <a:sym typeface="Calibri"/>
              </a:rPr>
              <a:t> 	If they have mood swings ( and  A LOT will). </a:t>
            </a:r>
            <a:r>
              <a:rPr lang="en-US" sz="1800" dirty="0">
                <a:solidFill>
                  <a:srgbClr val="0D0D0D"/>
                </a:solidFill>
              </a:rPr>
              <a:t>we</a:t>
            </a:r>
            <a:r>
              <a:rPr lang="en-US" sz="1800" b="0" i="0" u="none" strike="noStrike" cap="none" dirty="0">
                <a:solidFill>
                  <a:srgbClr val="0D0D0D"/>
                </a:solidFill>
                <a:sym typeface="Calibri"/>
              </a:rPr>
              <a:t> ask them if they think they </a:t>
            </a:r>
          </a:p>
          <a:p>
            <a:pPr marL="0" marR="0" lvl="0" indent="457200" algn="l" rtl="0">
              <a:spcBef>
                <a:spcPts val="380"/>
              </a:spcBef>
              <a:buClr>
                <a:srgbClr val="0D0D0D"/>
              </a:buClr>
              <a:buSzPct val="25000"/>
              <a:buFont typeface="Arial"/>
              <a:buNone/>
            </a:pPr>
            <a:r>
              <a:rPr lang="en-US" sz="1800" b="0" i="0" u="none" strike="noStrike" cap="none" dirty="0" smtClean="0">
                <a:solidFill>
                  <a:srgbClr val="0D0D0D"/>
                </a:solidFill>
                <a:sym typeface="Calibri"/>
              </a:rPr>
              <a:t>	could </a:t>
            </a:r>
            <a:r>
              <a:rPr lang="en-US" sz="1800" b="0" i="0" u="none" strike="noStrike" cap="none" dirty="0">
                <a:solidFill>
                  <a:srgbClr val="0D0D0D"/>
                </a:solidFill>
                <a:sym typeface="Calibri"/>
              </a:rPr>
              <a:t>find a way to assess their happiness level ( between 1 and 10 )  .. We </a:t>
            </a:r>
          </a:p>
          <a:p>
            <a:pPr marL="0" marR="0" lvl="0" indent="457200" algn="l" rtl="0">
              <a:spcBef>
                <a:spcPts val="380"/>
              </a:spcBef>
              <a:buClr>
                <a:srgbClr val="0D0D0D"/>
              </a:buClr>
              <a:buSzPct val="25000"/>
              <a:buFont typeface="Arial"/>
              <a:buNone/>
            </a:pPr>
            <a:r>
              <a:rPr lang="en-US" sz="1800" b="0" i="0" u="none" strike="noStrike" cap="none" dirty="0" smtClean="0">
                <a:solidFill>
                  <a:srgbClr val="0D0D0D"/>
                </a:solidFill>
                <a:sym typeface="Calibri"/>
              </a:rPr>
              <a:t>	want </a:t>
            </a:r>
            <a:r>
              <a:rPr lang="en-US" sz="1800" b="0" i="0" u="none" strike="noStrike" cap="none" dirty="0">
                <a:solidFill>
                  <a:srgbClr val="0D0D0D"/>
                </a:solidFill>
                <a:sym typeface="Calibri"/>
              </a:rPr>
              <a:t>them to be paying attention and have some way to measure the </a:t>
            </a:r>
          </a:p>
          <a:p>
            <a:pPr marL="0" marR="0" lvl="0" indent="457200" algn="l" rtl="0">
              <a:spcBef>
                <a:spcPts val="380"/>
              </a:spcBef>
              <a:buClr>
                <a:srgbClr val="0D0D0D"/>
              </a:buClr>
              <a:buSzPct val="25000"/>
              <a:buFont typeface="Arial"/>
              <a:buNone/>
            </a:pPr>
            <a:r>
              <a:rPr lang="en-US" sz="1800" b="0" i="0" u="none" strike="noStrike" cap="none" dirty="0" smtClean="0">
                <a:solidFill>
                  <a:srgbClr val="0D0D0D"/>
                </a:solidFill>
                <a:sym typeface="Calibri"/>
              </a:rPr>
              <a:t>	improvement </a:t>
            </a:r>
            <a:r>
              <a:rPr lang="en-US" sz="1800" b="0" i="0" u="none" strike="noStrike" cap="none" dirty="0">
                <a:solidFill>
                  <a:srgbClr val="0D0D0D"/>
                </a:solidFill>
                <a:sym typeface="Calibri"/>
              </a:rPr>
              <a:t>they will feel after  taking the supplements.</a:t>
            </a:r>
            <a:r>
              <a:rPr lang="en-US" sz="1800" b="0" i="0" u="none" strike="noStrike" cap="none" dirty="0">
                <a:solidFill>
                  <a:srgbClr val="0D0D0D"/>
                </a:solidFill>
                <a:latin typeface="Calibri"/>
                <a:ea typeface="Calibri"/>
                <a:cs typeface="Calibri"/>
                <a:sym typeface="Calibri"/>
              </a:rPr>
              <a:t>		</a:t>
            </a:r>
            <a:r>
              <a:rPr lang="en-US" sz="1800" b="0" i="0" u="none" strike="noStrike" cap="none" dirty="0" err="1" smtClean="0">
                <a:solidFill>
                  <a:srgbClr val="0D0D0D"/>
                </a:solidFill>
                <a:latin typeface="Calibri"/>
                <a:ea typeface="Calibri"/>
                <a:cs typeface="Calibri"/>
                <a:sym typeface="Calibri"/>
              </a:rPr>
              <a:t>katie</a:t>
            </a:r>
            <a:endParaRPr lang="en-US" sz="1800" b="0" i="0" u="none" strike="noStrike" cap="none" dirty="0">
              <a:solidFill>
                <a:srgbClr val="0D0D0D"/>
              </a:solidFill>
              <a:latin typeface="Calibri"/>
              <a:ea typeface="Calibri"/>
              <a:cs typeface="Calibri"/>
              <a:sym typeface="Calibri"/>
            </a:endParaRP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207" name="Shape 207"/>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208" name="Shape 208"/>
          <p:cNvSpPr txBox="1">
            <a:spLocks noGrp="1"/>
          </p:cNvSpPr>
          <p:nvPr>
            <p:ph type="ctrTitle"/>
          </p:nvPr>
        </p:nvSpPr>
        <p:spPr>
          <a:xfrm>
            <a:off x="320729" y="159925"/>
            <a:ext cx="8518469" cy="857400"/>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000" b="1" i="0" u="none" strike="noStrike" cap="none" dirty="0">
                <a:solidFill>
                  <a:schemeClr val="dk1"/>
                </a:solidFill>
                <a:latin typeface="Calibri"/>
                <a:ea typeface="Calibri"/>
                <a:cs typeface="Calibri"/>
                <a:sym typeface="Calibri"/>
              </a:rPr>
              <a:t>Questions to Guide the Conversation and Guide Their Thinking </a:t>
            </a:r>
            <a:r>
              <a:rPr lang="en-US" sz="2000" b="0" i="0" u="none" strike="noStrike" cap="none" dirty="0">
                <a:solidFill>
                  <a:schemeClr val="dk1"/>
                </a:solidFill>
                <a:latin typeface="Calibri"/>
                <a:ea typeface="Calibri"/>
                <a:cs typeface="Calibri"/>
                <a:sym typeface="Calibri"/>
              </a:rPr>
              <a:t> </a:t>
            </a:r>
            <a:r>
              <a:rPr lang="en-US" sz="2000" dirty="0" smtClean="0"/>
              <a:t> 	   </a:t>
            </a:r>
            <a:r>
              <a:rPr lang="en-US" sz="2000" dirty="0" smtClean="0"/>
              <a:t/>
            </a:r>
            <a:br>
              <a:rPr lang="en-US" sz="2000" dirty="0" smtClean="0"/>
            </a:br>
            <a:r>
              <a:rPr lang="en-US" sz="2000" dirty="0" smtClean="0"/>
              <a:t>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because there is a reason behind each question that  helps us try to identify causes )</a:t>
            </a:r>
            <a:r>
              <a:rPr lang="en-US" sz="2000" b="0" i="0" u="none" strike="noStrike" cap="none" dirty="0">
                <a:solidFill>
                  <a:schemeClr val="dk1"/>
                </a:solidFill>
                <a:latin typeface="Calibri"/>
                <a:ea typeface="Calibri"/>
                <a:cs typeface="Calibri"/>
                <a:sym typeface="Calibri"/>
              </a:rPr>
              <a:t>          </a:t>
            </a:r>
            <a:r>
              <a:rPr lang="en-US" sz="2400" b="0" i="0" u="none" strike="noStrike" cap="none" dirty="0">
                <a:solidFill>
                  <a:schemeClr val="dk1"/>
                </a:solidFill>
                <a:latin typeface="Calibri"/>
                <a:ea typeface="Calibri"/>
                <a:cs typeface="Calibri"/>
                <a:sym typeface="Calibri"/>
              </a:rPr>
              <a:t>   </a:t>
            </a:r>
            <a:r>
              <a:rPr lang="en-US" sz="2000" b="0" i="0" u="none" strike="noStrike" cap="none" dirty="0">
                <a:solidFill>
                  <a:schemeClr val="dk1"/>
                </a:solidFill>
                <a:latin typeface="Calibri"/>
                <a:ea typeface="Calibri"/>
                <a:cs typeface="Calibri"/>
                <a:sym typeface="Calibri"/>
              </a:rPr>
              <a:t>    </a:t>
            </a:r>
          </a:p>
        </p:txBody>
      </p:sp>
      <p:sp>
        <p:nvSpPr>
          <p:cNvPr id="209" name="Shape 209"/>
          <p:cNvSpPr txBox="1">
            <a:spLocks noGrp="1"/>
          </p:cNvSpPr>
          <p:nvPr>
            <p:ph type="subTitle" idx="1"/>
          </p:nvPr>
        </p:nvSpPr>
        <p:spPr>
          <a:xfrm>
            <a:off x="417550" y="1128324"/>
            <a:ext cx="8267699" cy="3707335"/>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317500" algn="l" rtl="0">
              <a:lnSpc>
                <a:spcPct val="90000"/>
              </a:lnSpc>
              <a:spcBef>
                <a:spcPts val="0"/>
              </a:spcBef>
              <a:spcAft>
                <a:spcPts val="0"/>
              </a:spcAft>
              <a:buClr>
                <a:srgbClr val="0D0D0D"/>
              </a:buClr>
              <a:buSzPct val="100000"/>
              <a:buChar char="●"/>
            </a:pPr>
            <a:r>
              <a:rPr lang="en-US" sz="1800" b="1" dirty="0">
                <a:solidFill>
                  <a:srgbClr val="0D0D0D"/>
                </a:solidFill>
              </a:rPr>
              <a:t>L</a:t>
            </a:r>
            <a:r>
              <a:rPr lang="en-US" sz="1800" b="1" i="0" u="none" strike="noStrike" cap="none" dirty="0">
                <a:solidFill>
                  <a:srgbClr val="0D0D0D"/>
                </a:solidFill>
                <a:sym typeface="Calibri"/>
              </a:rPr>
              <a:t>ist any symptoms </a:t>
            </a:r>
            <a:r>
              <a:rPr lang="en-US" sz="1800" b="0" i="0" u="none" strike="noStrike" cap="none" dirty="0">
                <a:solidFill>
                  <a:srgbClr val="0D0D0D"/>
                </a:solidFill>
                <a:sym typeface="Calibri"/>
              </a:rPr>
              <a:t>they mention  (headaches, pains, blood tests, mood swings, 	allergies, colds, viruses, skin issues, digestive issues, </a:t>
            </a:r>
            <a:r>
              <a:rPr lang="en-US" sz="1800" b="0" i="0" u="none" strike="noStrike" cap="none" dirty="0" err="1">
                <a:solidFill>
                  <a:srgbClr val="0D0D0D"/>
                </a:solidFill>
                <a:sym typeface="Calibri"/>
              </a:rPr>
              <a:t>et</a:t>
            </a:r>
            <a:r>
              <a:rPr lang="en-US" sz="1800" dirty="0" err="1">
                <a:solidFill>
                  <a:srgbClr val="0D0D0D"/>
                </a:solidFill>
              </a:rPr>
              <a:t>c</a:t>
            </a:r>
            <a:r>
              <a:rPr lang="en-US" sz="1800" dirty="0">
                <a:solidFill>
                  <a:srgbClr val="0D0D0D"/>
                </a:solidFill>
              </a:rPr>
              <a:t> )</a:t>
            </a:r>
            <a:r>
              <a:rPr lang="en-US" sz="1800" b="0" i="0" u="none" strike="noStrike" cap="none" dirty="0">
                <a:solidFill>
                  <a:srgbClr val="0D0D0D"/>
                </a:solidFill>
                <a:sym typeface="Calibri"/>
              </a:rPr>
              <a:t>( May have to ask to </a:t>
            </a:r>
            <a:r>
              <a:rPr lang="en-US" sz="1800" b="0" i="0" u="none" strike="noStrike" cap="none" dirty="0" smtClean="0">
                <a:solidFill>
                  <a:srgbClr val="0D0D0D"/>
                </a:solidFill>
                <a:sym typeface="Calibri"/>
              </a:rPr>
              <a:t>	help </a:t>
            </a:r>
            <a:r>
              <a:rPr lang="en-US" sz="1800" b="0" i="0" u="none" strike="noStrike" cap="none" dirty="0">
                <a:solidFill>
                  <a:srgbClr val="0D0D0D"/>
                </a:solidFill>
                <a:sym typeface="Calibri"/>
              </a:rPr>
              <a:t>them remember )</a:t>
            </a:r>
          </a:p>
          <a:p>
            <a:pPr marL="0" marR="0" lvl="0" indent="0" algn="l" rtl="0">
              <a:lnSpc>
                <a:spcPct val="90000"/>
              </a:lnSpc>
              <a:spcBef>
                <a:spcPts val="380"/>
              </a:spcBef>
              <a:spcAft>
                <a:spcPts val="0"/>
              </a:spcAft>
              <a:buClr>
                <a:srgbClr val="0D0D0D"/>
              </a:buClr>
              <a:buSzPct val="25000"/>
              <a:buFont typeface="Arial"/>
              <a:buNone/>
            </a:pPr>
            <a:r>
              <a:rPr lang="en-US" sz="1800" b="0" i="0" u="none" strike="noStrike" cap="none" dirty="0">
                <a:solidFill>
                  <a:srgbClr val="0D0D0D"/>
                </a:solidFill>
                <a:sym typeface="Calibri"/>
              </a:rPr>
              <a:t>	Symptoms often fall into 6 or 7 categories that supplements and dietary </a:t>
            </a:r>
            <a:r>
              <a:rPr lang="en-US" sz="1800" b="0" i="0" u="none" strike="noStrike" cap="none" dirty="0" smtClean="0">
                <a:solidFill>
                  <a:srgbClr val="0D0D0D"/>
                </a:solidFill>
                <a:sym typeface="Calibri"/>
              </a:rPr>
              <a:t>	changes can </a:t>
            </a:r>
            <a:r>
              <a:rPr lang="en-US" sz="1800" b="0" i="0" u="none" strike="noStrike" cap="none" dirty="0">
                <a:solidFill>
                  <a:srgbClr val="0D0D0D"/>
                </a:solidFill>
                <a:sym typeface="Calibri"/>
              </a:rPr>
              <a:t>help… weakened immune system,( such as allergies); </a:t>
            </a:r>
            <a:r>
              <a:rPr lang="en-US" sz="1800" b="0" i="0" u="none" strike="noStrike" cap="none" dirty="0" smtClean="0">
                <a:solidFill>
                  <a:srgbClr val="0D0D0D"/>
                </a:solidFill>
                <a:sym typeface="Calibri"/>
              </a:rPr>
              <a:t>	inflammation </a:t>
            </a:r>
            <a:r>
              <a:rPr lang="en-US" sz="1800" b="0" i="0" u="none" strike="noStrike" cap="none" dirty="0">
                <a:solidFill>
                  <a:srgbClr val="0D0D0D"/>
                </a:solidFill>
                <a:sym typeface="Calibri"/>
              </a:rPr>
              <a:t>( asthma, </a:t>
            </a:r>
            <a:r>
              <a:rPr lang="en-US" sz="1800" b="0" i="0" u="none" strike="noStrike" cap="none" dirty="0" smtClean="0">
                <a:solidFill>
                  <a:srgbClr val="0D0D0D"/>
                </a:solidFill>
                <a:sym typeface="Calibri"/>
              </a:rPr>
              <a:t>pain</a:t>
            </a:r>
            <a:r>
              <a:rPr lang="en-US" sz="1800" b="0" i="0" u="none" strike="noStrike" cap="none" dirty="0">
                <a:solidFill>
                  <a:srgbClr val="0D0D0D"/>
                </a:solidFill>
                <a:sym typeface="Calibri"/>
              </a:rPr>
              <a:t>) ; cardiovascular issues; mental &amp; mood issues; </a:t>
            </a:r>
            <a:r>
              <a:rPr lang="en-US" sz="1800" b="0" i="0" u="none" strike="noStrike" cap="none" dirty="0" smtClean="0">
                <a:solidFill>
                  <a:srgbClr val="0D0D0D"/>
                </a:solidFill>
                <a:sym typeface="Calibri"/>
              </a:rPr>
              <a:t>	energy</a:t>
            </a:r>
            <a:r>
              <a:rPr lang="en-US" sz="1800" b="0" i="0" u="none" strike="noStrike" cap="none" dirty="0">
                <a:solidFill>
                  <a:srgbClr val="0D0D0D"/>
                </a:solidFill>
                <a:sym typeface="Calibri"/>
              </a:rPr>
              <a:t>/fatigue;  blood sugar </a:t>
            </a:r>
            <a:r>
              <a:rPr lang="en-US" sz="1800" b="0" i="0" u="none" strike="noStrike" cap="none" dirty="0" smtClean="0">
                <a:solidFill>
                  <a:srgbClr val="0D0D0D"/>
                </a:solidFill>
                <a:sym typeface="Calibri"/>
              </a:rPr>
              <a:t>and </a:t>
            </a:r>
            <a:r>
              <a:rPr lang="en-US" sz="1800" b="0" i="0" u="none" strike="noStrike" cap="none" dirty="0">
                <a:solidFill>
                  <a:srgbClr val="0D0D0D"/>
                </a:solidFill>
                <a:sym typeface="Calibri"/>
              </a:rPr>
              <a:t>candida and digestive issues.</a:t>
            </a:r>
          </a:p>
          <a:p>
            <a:pPr marL="230188" marR="0" lvl="0" indent="31750" algn="l" rtl="0">
              <a:lnSpc>
                <a:spcPct val="90000"/>
              </a:lnSpc>
              <a:spcBef>
                <a:spcPts val="380"/>
              </a:spcBef>
              <a:spcAft>
                <a:spcPts val="0"/>
              </a:spcAft>
              <a:buClr>
                <a:srgbClr val="0D0D0D"/>
              </a:buClr>
              <a:buSzPct val="100000"/>
              <a:buFont typeface="Arial"/>
              <a:buChar char="•"/>
            </a:pPr>
            <a:r>
              <a:rPr lang="en-US" sz="1800" b="0" i="0" u="none" strike="noStrike" cap="none" dirty="0">
                <a:solidFill>
                  <a:srgbClr val="0D0D0D"/>
                </a:solidFill>
                <a:sym typeface="Calibri"/>
              </a:rPr>
              <a:t> </a:t>
            </a:r>
            <a:r>
              <a:rPr lang="en-US" sz="1800" b="1" i="0" u="none" strike="noStrike" cap="none" dirty="0">
                <a:solidFill>
                  <a:srgbClr val="0D0D0D"/>
                </a:solidFill>
                <a:sym typeface="Calibri"/>
              </a:rPr>
              <a:t>Any medications</a:t>
            </a:r>
            <a:r>
              <a:rPr lang="en-US" sz="1800" b="0" i="0" u="none" strike="noStrike" cap="none" dirty="0">
                <a:solidFill>
                  <a:srgbClr val="0D0D0D"/>
                </a:solidFill>
                <a:sym typeface="Calibri"/>
              </a:rPr>
              <a:t>?  </a:t>
            </a:r>
          </a:p>
          <a:p>
            <a:pPr marL="0" marR="0" lvl="0" indent="0" algn="l" rtl="0">
              <a:lnSpc>
                <a:spcPct val="90000"/>
              </a:lnSpc>
              <a:spcBef>
                <a:spcPts val="380"/>
              </a:spcBef>
              <a:spcAft>
                <a:spcPts val="0"/>
              </a:spcAft>
              <a:buClr>
                <a:srgbClr val="0D0D0D"/>
              </a:buClr>
              <a:buSzPct val="25000"/>
              <a:buFont typeface="Arial"/>
              <a:buNone/>
            </a:pPr>
            <a:r>
              <a:rPr lang="en-US" sz="1600" b="0" i="0" u="none" strike="noStrike" cap="none" dirty="0">
                <a:solidFill>
                  <a:srgbClr val="0D0D0D"/>
                </a:solidFill>
                <a:sym typeface="Calibri"/>
              </a:rPr>
              <a:t>	</a:t>
            </a:r>
            <a:r>
              <a:rPr lang="en-US" sz="1800" b="0" i="0" u="none" strike="noStrike" cap="none" dirty="0">
                <a:solidFill>
                  <a:srgbClr val="0D0D0D"/>
                </a:solidFill>
                <a:sym typeface="Calibri"/>
              </a:rPr>
              <a:t>Don’t need to know specific names, but what the medications are for</a:t>
            </a:r>
            <a:r>
              <a:rPr lang="en-US" sz="1800" dirty="0">
                <a:solidFill>
                  <a:srgbClr val="0D0D0D"/>
                </a:solidFill>
              </a:rPr>
              <a:t> (</a:t>
            </a:r>
            <a:r>
              <a:rPr lang="en-US" sz="1800" b="0" i="0" u="none" strike="noStrike" cap="none" dirty="0">
                <a:solidFill>
                  <a:srgbClr val="0D0D0D"/>
                </a:solidFill>
                <a:sym typeface="Calibri"/>
              </a:rPr>
              <a:t>I tell </a:t>
            </a:r>
            <a:r>
              <a:rPr lang="en-US" sz="1800" b="0" i="0" u="none" strike="noStrike" cap="none" dirty="0" smtClean="0">
                <a:solidFill>
                  <a:srgbClr val="0D0D0D"/>
                </a:solidFill>
                <a:sym typeface="Calibri"/>
              </a:rPr>
              <a:t>	them </a:t>
            </a:r>
            <a:r>
              <a:rPr lang="en-US" sz="1800" b="0" i="0" u="none" strike="noStrike" cap="none" dirty="0">
                <a:solidFill>
                  <a:srgbClr val="0D0D0D"/>
                </a:solidFill>
                <a:sym typeface="Calibri"/>
              </a:rPr>
              <a:t>I am </a:t>
            </a:r>
            <a:r>
              <a:rPr lang="en-US" sz="1800" b="0" i="0" u="none" strike="noStrike" cap="none" dirty="0" smtClean="0">
                <a:solidFill>
                  <a:srgbClr val="0D0D0D"/>
                </a:solidFill>
                <a:sym typeface="Calibri"/>
              </a:rPr>
              <a:t>grateful </a:t>
            </a:r>
            <a:r>
              <a:rPr lang="en-US" sz="1800" b="0" i="0" u="none" strike="noStrike" cap="none" dirty="0">
                <a:solidFill>
                  <a:srgbClr val="0D0D0D"/>
                </a:solidFill>
                <a:sym typeface="Calibri"/>
              </a:rPr>
              <a:t>for </a:t>
            </a:r>
            <a:r>
              <a:rPr lang="en-US" sz="1800" b="0" i="0" u="none" strike="noStrike" cap="none" dirty="0" smtClean="0">
                <a:solidFill>
                  <a:srgbClr val="0D0D0D"/>
                </a:solidFill>
                <a:sym typeface="Calibri"/>
              </a:rPr>
              <a:t>medications </a:t>
            </a:r>
            <a:r>
              <a:rPr lang="en-US" sz="1800" b="0" i="0" u="none" strike="noStrike" cap="none" dirty="0">
                <a:solidFill>
                  <a:srgbClr val="0D0D0D"/>
                </a:solidFill>
                <a:sym typeface="Calibri"/>
              </a:rPr>
              <a:t>but that my goal is always to help people </a:t>
            </a:r>
            <a:r>
              <a:rPr lang="en-US" sz="1800" b="0" i="0" u="none" strike="noStrike" cap="none" dirty="0" smtClean="0">
                <a:solidFill>
                  <a:srgbClr val="0D0D0D"/>
                </a:solidFill>
                <a:sym typeface="Calibri"/>
              </a:rPr>
              <a:t>	build </a:t>
            </a:r>
            <a:r>
              <a:rPr lang="en-US" sz="1800" b="0" i="0" u="none" strike="noStrike" cap="none" dirty="0">
                <a:solidFill>
                  <a:srgbClr val="0D0D0D"/>
                </a:solidFill>
                <a:sym typeface="Calibri"/>
              </a:rPr>
              <a:t>their </a:t>
            </a:r>
            <a:r>
              <a:rPr lang="en-US" sz="1800" b="0" i="0" u="none" strike="noStrike" cap="none" dirty="0" smtClean="0">
                <a:solidFill>
                  <a:srgbClr val="0D0D0D"/>
                </a:solidFill>
                <a:sym typeface="Calibri"/>
              </a:rPr>
              <a:t>health </a:t>
            </a:r>
            <a:r>
              <a:rPr lang="en-US" sz="1800" b="0" i="0" u="none" strike="noStrike" cap="none" dirty="0">
                <a:solidFill>
                  <a:srgbClr val="0D0D0D"/>
                </a:solidFill>
                <a:sym typeface="Calibri"/>
              </a:rPr>
              <a:t>so </a:t>
            </a:r>
            <a:r>
              <a:rPr lang="en-US" sz="1800" b="0" i="0" u="none" strike="noStrike" cap="none" dirty="0" smtClean="0">
                <a:solidFill>
                  <a:srgbClr val="0D0D0D"/>
                </a:solidFill>
                <a:sym typeface="Calibri"/>
              </a:rPr>
              <a:t>they </a:t>
            </a:r>
            <a:r>
              <a:rPr lang="en-US" sz="1800" b="0" i="0" u="none" strike="noStrike" cap="none" dirty="0">
                <a:solidFill>
                  <a:srgbClr val="0D0D0D"/>
                </a:solidFill>
                <a:sym typeface="Calibri"/>
              </a:rPr>
              <a:t>don’t need the </a:t>
            </a:r>
            <a:r>
              <a:rPr lang="en-US" sz="1800" b="0" i="0" u="none" strike="noStrike" cap="none" dirty="0" smtClean="0">
                <a:solidFill>
                  <a:srgbClr val="0D0D0D"/>
                </a:solidFill>
                <a:sym typeface="Calibri"/>
              </a:rPr>
              <a:t>medications </a:t>
            </a:r>
            <a:r>
              <a:rPr lang="en-US" sz="1800" b="0" i="0" u="none" strike="noStrike" cap="none" dirty="0">
                <a:solidFill>
                  <a:srgbClr val="0D0D0D"/>
                </a:solidFill>
                <a:sym typeface="Calibri"/>
              </a:rPr>
              <a:t>) .		</a:t>
            </a:r>
            <a:r>
              <a:rPr lang="en-US" sz="1800" b="0" i="0" u="none" strike="noStrike" cap="none" dirty="0" err="1" smtClean="0">
                <a:solidFill>
                  <a:srgbClr val="0D0D0D"/>
                </a:solidFill>
                <a:sym typeface="Calibri"/>
              </a:rPr>
              <a:t>katie</a:t>
            </a:r>
            <a:r>
              <a:rPr lang="en-US" sz="1800" b="0" i="0" u="none" strike="noStrike" cap="none" dirty="0">
                <a:solidFill>
                  <a:srgbClr val="0D0D0D"/>
                </a:solidFill>
                <a:sym typeface="Calibri"/>
              </a:rPr>
              <a:t>			 	</a:t>
            </a:r>
          </a:p>
          <a:p>
            <a:pPr marL="0" marR="0" lvl="0" indent="0" algn="l" rtl="0">
              <a:lnSpc>
                <a:spcPct val="80000"/>
              </a:lnSpc>
              <a:spcBef>
                <a:spcPts val="380"/>
              </a:spcBef>
              <a:spcAft>
                <a:spcPts val="0"/>
              </a:spcAft>
              <a:buClr>
                <a:srgbClr val="0D0D0D"/>
              </a:buClr>
              <a:buSzPct val="25000"/>
              <a:buFont typeface="Arial"/>
              <a:buNone/>
            </a:pPr>
            <a:r>
              <a:rPr lang="en-US" sz="1800" b="0" i="0" u="none" strike="noStrike" cap="none" dirty="0" smtClean="0">
                <a:solidFill>
                  <a:srgbClr val="0D0D0D"/>
                </a:solidFill>
                <a:sym typeface="Calibri"/>
              </a:rPr>
              <a:t>	May </a:t>
            </a:r>
            <a:r>
              <a:rPr lang="en-US" sz="1800" b="0" i="0" u="none" strike="noStrike" cap="none" dirty="0">
                <a:solidFill>
                  <a:srgbClr val="0D0D0D"/>
                </a:solidFill>
                <a:sym typeface="Calibri"/>
              </a:rPr>
              <a:t>want to recommend Liver DTX  with second order. </a:t>
            </a:r>
          </a:p>
          <a:p>
            <a:pPr marL="0" marR="0" lvl="0" indent="0" algn="l" rtl="0">
              <a:lnSpc>
                <a:spcPct val="80000"/>
              </a:lnSpc>
              <a:spcBef>
                <a:spcPts val="380"/>
              </a:spcBef>
              <a:buClr>
                <a:srgbClr val="4F6228"/>
              </a:buClr>
              <a:buSzPct val="25000"/>
              <a:buFont typeface="Arial"/>
              <a:buNone/>
            </a:pPr>
            <a:r>
              <a:rPr lang="en-US" sz="1800" b="1" i="0" u="none" strike="noStrike" cap="none" dirty="0" smtClean="0">
                <a:solidFill>
                  <a:srgbClr val="4F6228"/>
                </a:solidFill>
                <a:sym typeface="Calibri"/>
              </a:rPr>
              <a:t>	</a:t>
            </a:r>
            <a:r>
              <a:rPr lang="en-US" sz="1800" b="1" i="0" u="none" strike="noStrike" cap="none" dirty="0" smtClean="0">
                <a:solidFill>
                  <a:schemeClr val="bg2">
                    <a:lumMod val="75000"/>
                  </a:schemeClr>
                </a:solidFill>
                <a:sym typeface="Calibri"/>
              </a:rPr>
              <a:t>Never </a:t>
            </a:r>
            <a:r>
              <a:rPr lang="en-US" sz="1800" b="1" i="0" u="none" strike="noStrike" cap="none" dirty="0">
                <a:solidFill>
                  <a:schemeClr val="bg2">
                    <a:lumMod val="75000"/>
                  </a:schemeClr>
                </a:solidFill>
                <a:sym typeface="Calibri"/>
              </a:rPr>
              <a:t>advise people about their medications.. That is their doctor’s realm.</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0"/>
            <a:ext cx="9144001" cy="5143500"/>
          </a:xfrm>
          <a:prstGeom prst="rect">
            <a:avLst/>
          </a:prstGeom>
        </p:spPr>
      </p:pic>
      <p:sp>
        <p:nvSpPr>
          <p:cNvPr id="214" name="Shape 214"/>
          <p:cNvSpPr txBox="1">
            <a:spLocks noGrp="1"/>
          </p:cNvSpPr>
          <p:nvPr>
            <p:ph type="title"/>
          </p:nvPr>
        </p:nvSpPr>
        <p:spPr>
          <a:xfrm>
            <a:off x="457200" y="205975"/>
            <a:ext cx="3006299" cy="589279"/>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Interesting Facts…</a:t>
            </a:r>
          </a:p>
        </p:txBody>
      </p:sp>
      <p:sp>
        <p:nvSpPr>
          <p:cNvPr id="215" name="Shape 215"/>
          <p:cNvSpPr txBox="1">
            <a:spLocks noGrp="1"/>
          </p:cNvSpPr>
          <p:nvPr>
            <p:ph type="body" idx="1"/>
          </p:nvPr>
        </p:nvSpPr>
        <p:spPr>
          <a:xfrm>
            <a:off x="457200" y="746178"/>
            <a:ext cx="8229600" cy="1716546"/>
          </a:xfrm>
          <a:prstGeom prst="rect">
            <a:avLst/>
          </a:prstGeom>
          <a:noFill/>
          <a:ln>
            <a:noFill/>
          </a:ln>
        </p:spPr>
        <p:txBody>
          <a:bodyPr lIns="91425" tIns="45700" rIns="91425" bIns="45700" anchor="t" anchorCtr="0">
            <a:noAutofit/>
          </a:bodyPr>
          <a:lstStyle/>
          <a:p>
            <a:pPr marL="342900" marR="0" lvl="0" indent="-304800" algn="l" rtl="0">
              <a:spcBef>
                <a:spcPts val="0"/>
              </a:spcBef>
              <a:spcAft>
                <a:spcPts val="0"/>
              </a:spcAft>
              <a:buClr>
                <a:schemeClr val="dk1"/>
              </a:buClr>
              <a:buSzPct val="100000"/>
              <a:buFont typeface="Arial"/>
              <a:buChar char="•"/>
            </a:pPr>
            <a:r>
              <a:rPr lang="en-US" sz="1800" b="0" i="0" u="none" strike="noStrike" cap="none" dirty="0">
                <a:solidFill>
                  <a:schemeClr val="dk1"/>
                </a:solidFill>
                <a:latin typeface="Calibri"/>
                <a:ea typeface="Calibri"/>
                <a:cs typeface="Calibri"/>
                <a:sym typeface="Calibri"/>
              </a:rPr>
              <a:t>The average number of different drug prescriptions a person fills annually; including those filled once and those taken continuously-</a:t>
            </a:r>
          </a:p>
          <a:p>
            <a:pPr marL="457200" marR="0" lvl="0" indent="457200" algn="l" rtl="0">
              <a:spcBef>
                <a:spcPts val="480"/>
              </a:spcBef>
              <a:spcAft>
                <a:spcPts val="0"/>
              </a:spcAft>
              <a:buNone/>
            </a:pPr>
            <a:r>
              <a:rPr lang="en-US" sz="1800" dirty="0"/>
              <a:t>-- </a:t>
            </a:r>
            <a:r>
              <a:rPr lang="en-US" sz="1800" b="0" i="0" u="none" strike="noStrike" cap="none" dirty="0">
                <a:solidFill>
                  <a:schemeClr val="dk1"/>
                </a:solidFill>
                <a:latin typeface="Calibri"/>
                <a:ea typeface="Calibri"/>
                <a:cs typeface="Calibri"/>
                <a:sym typeface="Calibri"/>
              </a:rPr>
              <a:t>Medicare patient over the age of 65: 19.1</a:t>
            </a:r>
          </a:p>
          <a:p>
            <a:pPr marL="457200" marR="0" lvl="0" indent="457200" algn="l" rtl="0">
              <a:spcBef>
                <a:spcPts val="480"/>
              </a:spcBef>
              <a:spcAft>
                <a:spcPts val="0"/>
              </a:spcAft>
              <a:buNone/>
            </a:pPr>
            <a:r>
              <a:rPr lang="en-US" sz="1800" dirty="0"/>
              <a:t>-- </a:t>
            </a:r>
            <a:r>
              <a:rPr lang="en-US" sz="1800" b="0" i="0" u="none" strike="noStrike" cap="none" dirty="0">
                <a:solidFill>
                  <a:schemeClr val="dk1"/>
                </a:solidFill>
                <a:latin typeface="Calibri"/>
                <a:ea typeface="Calibri"/>
                <a:cs typeface="Calibri"/>
                <a:sym typeface="Calibri"/>
              </a:rPr>
              <a:t>Under the age of 65: 7.9</a:t>
            </a:r>
          </a:p>
          <a:p>
            <a:pPr marL="457200" marR="0" lvl="0" indent="457200" algn="l" rtl="0">
              <a:spcBef>
                <a:spcPts val="480"/>
              </a:spcBef>
              <a:spcAft>
                <a:spcPts val="0"/>
              </a:spcAft>
              <a:buNone/>
            </a:pPr>
            <a:r>
              <a:rPr lang="en-US" sz="1800" dirty="0"/>
              <a:t>-- </a:t>
            </a:r>
            <a:r>
              <a:rPr lang="en-US" sz="1800" b="0" i="0" u="none" strike="noStrike" cap="none" dirty="0">
                <a:solidFill>
                  <a:schemeClr val="dk1"/>
                </a:solidFill>
                <a:latin typeface="Calibri"/>
                <a:ea typeface="Calibri"/>
                <a:cs typeface="Calibri"/>
                <a:sym typeface="Calibri"/>
              </a:rPr>
              <a:t>Shaklee person over 65: .6</a:t>
            </a:r>
          </a:p>
          <a:p>
            <a:pPr marL="342900" marR="0" lvl="0" indent="-342900" algn="l" rtl="0">
              <a:spcBef>
                <a:spcPts val="480"/>
              </a:spcBef>
              <a:buClr>
                <a:schemeClr val="dk1"/>
              </a:buClr>
              <a:buSzPct val="100000"/>
              <a:buFont typeface="Arial"/>
              <a:buNone/>
            </a:pPr>
            <a:endParaRPr sz="2400" b="0" i="0" u="none" strike="noStrike" cap="none" dirty="0">
              <a:solidFill>
                <a:schemeClr val="dk1"/>
              </a:solidFill>
              <a:latin typeface="Calibri"/>
              <a:ea typeface="Calibri"/>
              <a:cs typeface="Calibri"/>
              <a:sym typeface="Calibri"/>
            </a:endParaRPr>
          </a:p>
        </p:txBody>
      </p:sp>
      <p:sp>
        <p:nvSpPr>
          <p:cNvPr id="216" name="Shape 216"/>
          <p:cNvSpPr txBox="1"/>
          <p:nvPr/>
        </p:nvSpPr>
        <p:spPr>
          <a:xfrm>
            <a:off x="599414" y="2444010"/>
            <a:ext cx="7200349" cy="881571"/>
          </a:xfrm>
          <a:prstGeom prst="rect">
            <a:avLst/>
          </a:prstGeom>
          <a:noFill/>
          <a:ln>
            <a:solidFill>
              <a:schemeClr val="bg2">
                <a:lumMod val="75000"/>
              </a:schemeClr>
            </a:solidFill>
          </a:ln>
        </p:spPr>
        <p:txBody>
          <a:bodyPr lIns="91425" tIns="91425" rIns="91425" bIns="91425" anchor="t" anchorCtr="0">
            <a:noAutofit/>
          </a:bodyPr>
          <a:lstStyle/>
          <a:p>
            <a:pPr lvl="0" rtl="0">
              <a:spcBef>
                <a:spcPts val="0"/>
              </a:spcBef>
              <a:buNone/>
            </a:pPr>
            <a:r>
              <a:rPr lang="en-US" sz="1800" dirty="0"/>
              <a:t>The US Pharmacopeia recommends testing for 80 contaminants </a:t>
            </a:r>
            <a:r>
              <a:rPr lang="en-US" sz="1800" dirty="0" smtClean="0"/>
              <a:t>…    Shaklee </a:t>
            </a:r>
            <a:r>
              <a:rPr lang="en-US" sz="1800" dirty="0"/>
              <a:t>tests for 350 !</a:t>
            </a:r>
          </a:p>
        </p:txBody>
      </p:sp>
      <p:sp>
        <p:nvSpPr>
          <p:cNvPr id="3" name="TextBox 2"/>
          <p:cNvSpPr txBox="1"/>
          <p:nvPr/>
        </p:nvSpPr>
        <p:spPr>
          <a:xfrm>
            <a:off x="599414" y="3325581"/>
            <a:ext cx="7200349" cy="707886"/>
          </a:xfrm>
          <a:prstGeom prst="rect">
            <a:avLst/>
          </a:prstGeom>
          <a:noFill/>
          <a:ln>
            <a:solidFill>
              <a:schemeClr val="bg2">
                <a:lumMod val="75000"/>
              </a:schemeClr>
            </a:solidFill>
          </a:ln>
        </p:spPr>
        <p:txBody>
          <a:bodyPr wrap="square" rtlCol="0">
            <a:spAutoFit/>
          </a:bodyPr>
          <a:lstStyle/>
          <a:p>
            <a:r>
              <a:rPr lang="en-US" sz="2000" dirty="0" smtClean="0"/>
              <a:t>Shaklee conducts over 100,000 quality tests a year to insure purity and potency.</a:t>
            </a:r>
            <a:endParaRPr lang="en-US" sz="2000" dirty="0"/>
          </a:p>
        </p:txBody>
      </p:sp>
      <p:sp>
        <p:nvSpPr>
          <p:cNvPr id="4" name="TextBox 3"/>
          <p:cNvSpPr txBox="1"/>
          <p:nvPr/>
        </p:nvSpPr>
        <p:spPr>
          <a:xfrm>
            <a:off x="1061265" y="4109676"/>
            <a:ext cx="6315515" cy="400110"/>
          </a:xfrm>
          <a:prstGeom prst="rect">
            <a:avLst/>
          </a:prstGeom>
          <a:noFill/>
          <a:ln>
            <a:solidFill>
              <a:schemeClr val="bg2">
                <a:lumMod val="75000"/>
              </a:schemeClr>
            </a:solidFill>
          </a:ln>
        </p:spPr>
        <p:txBody>
          <a:bodyPr wrap="square" rtlCol="0">
            <a:spAutoFit/>
          </a:bodyPr>
          <a:lstStyle/>
          <a:p>
            <a:r>
              <a:rPr lang="en-US" sz="2000" dirty="0" smtClean="0"/>
              <a:t>More than $300 million in Research and Development</a:t>
            </a:r>
            <a:endParaRPr lang="en-US" sz="2000" dirty="0"/>
          </a:p>
        </p:txBody>
      </p:sp>
      <p:sp>
        <p:nvSpPr>
          <p:cNvPr id="5" name="TextBox 4"/>
          <p:cNvSpPr txBox="1"/>
          <p:nvPr/>
        </p:nvSpPr>
        <p:spPr>
          <a:xfrm>
            <a:off x="7954092" y="4033468"/>
            <a:ext cx="872385" cy="307777"/>
          </a:xfrm>
          <a:prstGeom prst="rect">
            <a:avLst/>
          </a:prstGeom>
          <a:noFill/>
        </p:spPr>
        <p:txBody>
          <a:bodyPr wrap="square" rtlCol="0">
            <a:spAutoFit/>
          </a:bodyPr>
          <a:lstStyle/>
          <a:p>
            <a:r>
              <a:rPr lang="en-US" dirty="0" err="1" smtClean="0"/>
              <a:t>becky</a:t>
            </a:r>
            <a:endParaRPr lang="en-US" dirty="0"/>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5143500"/>
          </a:xfrm>
          <a:prstGeom prst="rect">
            <a:avLst/>
          </a:prstGeom>
        </p:spPr>
      </p:pic>
      <p:sp>
        <p:nvSpPr>
          <p:cNvPr id="221" name="Shape 221"/>
          <p:cNvSpPr txBox="1">
            <a:spLocks noGrp="1"/>
          </p:cNvSpPr>
          <p:nvPr>
            <p:ph type="title"/>
          </p:nvPr>
        </p:nvSpPr>
        <p:spPr>
          <a:xfrm>
            <a:off x="457200" y="205979"/>
            <a:ext cx="8229600" cy="85725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a:solidFill>
                  <a:schemeClr val="dk1"/>
                </a:solidFill>
                <a:latin typeface="Calibri"/>
                <a:ea typeface="Calibri"/>
                <a:cs typeface="Calibri"/>
                <a:sym typeface="Calibri"/>
              </a:rPr>
              <a:t>Medications</a:t>
            </a:r>
          </a:p>
        </p:txBody>
      </p:sp>
      <p:sp>
        <p:nvSpPr>
          <p:cNvPr id="222" name="Shape 222"/>
          <p:cNvSpPr txBox="1">
            <a:spLocks noGrp="1"/>
          </p:cNvSpPr>
          <p:nvPr>
            <p:ph type="body" idx="1"/>
          </p:nvPr>
        </p:nvSpPr>
        <p:spPr>
          <a:xfrm>
            <a:off x="457200" y="929528"/>
            <a:ext cx="8229600" cy="3901402"/>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Because Shaklee vitamin products are somewhat like food tablets, there are very few interactions to worry about </a:t>
            </a:r>
          </a:p>
          <a:p>
            <a:pPr marL="342900" marR="0" lvl="0" indent="-342900" algn="l" rtl="0">
              <a:lnSpc>
                <a:spcPct val="90000"/>
              </a:lnSpc>
              <a:spcBef>
                <a:spcPts val="36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There are only a very few herbal products that you might occasionally want to check ..  .  ( St John’s Wort and birth control pills or anti-depressant ) </a:t>
            </a:r>
          </a:p>
          <a:p>
            <a:pPr marL="342900" marR="0" lvl="0" indent="-342900" algn="l" rtl="0">
              <a:lnSpc>
                <a:spcPct val="90000"/>
              </a:lnSpc>
              <a:spcBef>
                <a:spcPts val="36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However, some customers are more cautious by nature, and if so … you can suggest they call their pharmacist and read the ingredients on the label to check for any possible interaction with a medication they may be taking.  </a:t>
            </a:r>
          </a:p>
          <a:p>
            <a:pPr marL="342900" marR="0" lvl="0" indent="-342900" algn="l" rtl="0">
              <a:lnSpc>
                <a:spcPct val="90000"/>
              </a:lnSpc>
              <a:spcBef>
                <a:spcPts val="36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“And when the pharmacist says it’s OK, our goal is to help your body get so healthy that you can either reduce that medication or eliminate it because you have no more need for it.”</a:t>
            </a:r>
          </a:p>
          <a:p>
            <a:pPr marL="342900" marR="0" lvl="0" indent="-342900" algn="l" rtl="0">
              <a:lnSpc>
                <a:spcPct val="90000"/>
              </a:lnSpc>
              <a:spcBef>
                <a:spcPts val="36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 Taking medications are your decision. If it were me .. This is what I would do…”</a:t>
            </a:r>
          </a:p>
          <a:p>
            <a:pPr marL="342900" marR="0" lvl="0" indent="-342900" algn="l" rtl="0">
              <a:lnSpc>
                <a:spcPct val="90000"/>
              </a:lnSpc>
              <a:spcBef>
                <a:spcPts val="360"/>
              </a:spcBef>
              <a:spcAft>
                <a:spcPts val="0"/>
              </a:spcAft>
              <a:buClr>
                <a:schemeClr val="dk1"/>
              </a:buClr>
              <a:buSzPct val="100000"/>
              <a:buFont typeface="Arial"/>
              <a:buChar char="•"/>
            </a:pPr>
            <a:r>
              <a:rPr lang="en-US" sz="1800" b="0" i="0" u="none" strike="noStrike" cap="none">
                <a:solidFill>
                  <a:schemeClr val="dk1"/>
                </a:solidFill>
                <a:latin typeface="Calibri"/>
                <a:ea typeface="Calibri"/>
                <a:cs typeface="Calibri"/>
                <a:sym typeface="Calibri"/>
              </a:rPr>
              <a:t>Always suggest they check with their doctor before eliminating medications .. Some need to be reduced slowly.                 	becky</a:t>
            </a:r>
          </a:p>
          <a:p>
            <a:pPr marL="342900" marR="0" lvl="0" indent="-342900" algn="l" rtl="0">
              <a:lnSpc>
                <a:spcPct val="90000"/>
              </a:lnSpc>
              <a:spcBef>
                <a:spcPts val="400"/>
              </a:spcBef>
              <a:buClr>
                <a:schemeClr val="dk1"/>
              </a:buClr>
              <a:buSzPct val="100000"/>
              <a:buFont typeface="Arial"/>
              <a:buNone/>
            </a:pPr>
            <a:endParaRPr sz="2000" b="0" i="0" u="none" strike="noStrike" cap="none">
              <a:solidFill>
                <a:schemeClr val="dk1"/>
              </a:solidFill>
              <a:latin typeface="Calibri"/>
              <a:ea typeface="Calibri"/>
              <a:cs typeface="Calibri"/>
              <a:sym typeface="Calibri"/>
            </a:endParaRP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Shape 227"/>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228" name="Shape 228"/>
          <p:cNvSpPr txBox="1">
            <a:spLocks noGrp="1"/>
          </p:cNvSpPr>
          <p:nvPr>
            <p:ph type="ctrTitle"/>
          </p:nvPr>
        </p:nvSpPr>
        <p:spPr>
          <a:xfrm>
            <a:off x="571500" y="142875"/>
            <a:ext cx="3501373" cy="400049"/>
          </a:xfrm>
          <a:prstGeom prst="rect">
            <a:avLst/>
          </a:prstGeom>
          <a:solidFill>
            <a:schemeClr val="bg1"/>
          </a:solidFill>
          <a:ln w="9525" cap="flat" cmpd="sng">
            <a:solidFill>
              <a:schemeClr val="dk2"/>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Questions -- continued</a:t>
            </a:r>
          </a:p>
        </p:txBody>
      </p:sp>
      <p:sp>
        <p:nvSpPr>
          <p:cNvPr id="229" name="Shape 229"/>
          <p:cNvSpPr txBox="1">
            <a:spLocks noGrp="1"/>
          </p:cNvSpPr>
          <p:nvPr>
            <p:ph type="subTitle" idx="1"/>
          </p:nvPr>
        </p:nvSpPr>
        <p:spPr>
          <a:xfrm>
            <a:off x="571500" y="857250"/>
            <a:ext cx="8001000" cy="3734703"/>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80000"/>
              </a:lnSpc>
              <a:spcBef>
                <a:spcPts val="0"/>
              </a:spcBef>
              <a:spcAft>
                <a:spcPts val="0"/>
              </a:spcAft>
              <a:buClr>
                <a:srgbClr val="0D0D0D"/>
              </a:buClr>
              <a:buSzPct val="100000"/>
              <a:buFont typeface="Arial"/>
              <a:buChar char="•"/>
            </a:pPr>
            <a:r>
              <a:rPr lang="en-US" sz="2200" b="0" i="0" u="none" strike="noStrike" cap="none" dirty="0">
                <a:solidFill>
                  <a:srgbClr val="0D0D0D"/>
                </a:solidFill>
                <a:latin typeface="Calibri"/>
                <a:ea typeface="Calibri"/>
                <a:cs typeface="Calibri"/>
                <a:sym typeface="Calibri"/>
              </a:rPr>
              <a:t> </a:t>
            </a:r>
            <a:r>
              <a:rPr lang="en-US" sz="1900" b="1" i="0" u="none" strike="noStrike" cap="none" dirty="0">
                <a:solidFill>
                  <a:srgbClr val="0D0D0D"/>
                </a:solidFill>
                <a:latin typeface="Calibri"/>
                <a:ea typeface="Calibri"/>
                <a:cs typeface="Calibri"/>
                <a:sym typeface="Calibri"/>
              </a:rPr>
              <a:t>Walk me through what you eat </a:t>
            </a:r>
            <a:r>
              <a:rPr lang="en-US" sz="1900" b="0" i="0" u="none" strike="noStrike" cap="none" dirty="0">
                <a:solidFill>
                  <a:srgbClr val="0D0D0D"/>
                </a:solidFill>
                <a:latin typeface="Calibri"/>
                <a:ea typeface="Calibri"/>
                <a:cs typeface="Calibri"/>
                <a:sym typeface="Calibri"/>
              </a:rPr>
              <a:t>.. ( remain neutral )</a:t>
            </a:r>
          </a:p>
          <a:p>
            <a:pPr marL="0" marR="0" lvl="0" indent="0" algn="l" rtl="0">
              <a:lnSpc>
                <a:spcPct val="80000"/>
              </a:lnSpc>
              <a:spcBef>
                <a:spcPts val="380"/>
              </a:spcBef>
              <a:spcAft>
                <a:spcPts val="0"/>
              </a:spcAft>
              <a:buClr>
                <a:srgbClr val="0D0D0D"/>
              </a:buClr>
              <a:buSzPct val="25000"/>
              <a:buFont typeface="Arial"/>
              <a:buNone/>
            </a:pPr>
            <a:r>
              <a:rPr lang="en-US" sz="1900" b="0" i="0" u="none" strike="noStrike" cap="none" dirty="0">
                <a:solidFill>
                  <a:srgbClr val="0D0D0D"/>
                </a:solidFill>
                <a:latin typeface="Calibri"/>
                <a:ea typeface="Calibri"/>
                <a:cs typeface="Calibri"/>
                <a:sym typeface="Calibri"/>
              </a:rPr>
              <a:t>	Tell me about breakfast?  	  Beverage?</a:t>
            </a:r>
          </a:p>
          <a:p>
            <a:pPr marL="0" marR="0" lvl="0" indent="0" algn="l" rtl="0">
              <a:lnSpc>
                <a:spcPct val="80000"/>
              </a:lnSpc>
              <a:spcBef>
                <a:spcPts val="380"/>
              </a:spcBef>
              <a:spcAft>
                <a:spcPts val="0"/>
              </a:spcAft>
              <a:buClr>
                <a:srgbClr val="0D0D0D"/>
              </a:buClr>
              <a:buSzPct val="25000"/>
              <a:buFont typeface="Arial"/>
              <a:buNone/>
            </a:pPr>
            <a:r>
              <a:rPr lang="en-US" sz="1900" b="0" i="0" u="none" strike="noStrike" cap="none" dirty="0">
                <a:solidFill>
                  <a:srgbClr val="0D0D0D"/>
                </a:solidFill>
                <a:latin typeface="Calibri"/>
                <a:ea typeface="Calibri"/>
                <a:cs typeface="Calibri"/>
                <a:sym typeface="Calibri"/>
              </a:rPr>
              <a:t>	When do you eat again?	What do you eat? (you are looking for </a:t>
            </a:r>
            <a:r>
              <a:rPr lang="en-US" sz="1900" b="0" i="0" u="none" strike="noStrike" cap="none" dirty="0" smtClean="0">
                <a:solidFill>
                  <a:srgbClr val="0D0D0D"/>
                </a:solidFill>
                <a:latin typeface="Calibri"/>
                <a:ea typeface="Calibri"/>
                <a:cs typeface="Calibri"/>
                <a:sym typeface="Calibri"/>
              </a:rPr>
              <a:t>	refined </a:t>
            </a:r>
            <a:r>
              <a:rPr lang="en-US" sz="1900" b="0" i="0" u="none" strike="noStrike" cap="none" dirty="0">
                <a:solidFill>
                  <a:srgbClr val="0D0D0D"/>
                </a:solidFill>
                <a:latin typeface="Calibri"/>
                <a:ea typeface="Calibri"/>
                <a:cs typeface="Calibri"/>
                <a:sym typeface="Calibri"/>
              </a:rPr>
              <a:t>carbs and vegetables ) </a:t>
            </a:r>
          </a:p>
          <a:p>
            <a:pPr marL="0" marR="0" lvl="0" indent="0" algn="l" rtl="0">
              <a:lnSpc>
                <a:spcPct val="80000"/>
              </a:lnSpc>
              <a:spcBef>
                <a:spcPts val="380"/>
              </a:spcBef>
              <a:spcAft>
                <a:spcPts val="0"/>
              </a:spcAft>
              <a:buClr>
                <a:srgbClr val="0D0D0D"/>
              </a:buClr>
              <a:buSzPct val="25000"/>
              <a:buFont typeface="Arial"/>
              <a:buNone/>
            </a:pPr>
            <a:r>
              <a:rPr lang="en-US" sz="1900" b="0" i="0" u="none" strike="noStrike" cap="none" dirty="0">
                <a:solidFill>
                  <a:srgbClr val="0D0D0D"/>
                </a:solidFill>
                <a:latin typeface="Calibri"/>
                <a:ea typeface="Calibri"/>
                <a:cs typeface="Calibri"/>
                <a:sym typeface="Calibri"/>
              </a:rPr>
              <a:t>	Is there a time during the day when you have cravings for </a:t>
            </a:r>
            <a:r>
              <a:rPr lang="en-US" sz="1900" b="1" i="0" u="none" strike="noStrike" cap="none" dirty="0">
                <a:solidFill>
                  <a:srgbClr val="0D0D0D"/>
                </a:solidFill>
                <a:latin typeface="Calibri"/>
                <a:ea typeface="Calibri"/>
                <a:cs typeface="Calibri"/>
                <a:sym typeface="Calibri"/>
              </a:rPr>
              <a:t>sweets or 	</a:t>
            </a:r>
            <a:r>
              <a:rPr lang="en-US" sz="1900" b="1" i="0" u="none" strike="noStrike" cap="none" dirty="0" err="1">
                <a:solidFill>
                  <a:srgbClr val="0D0D0D"/>
                </a:solidFill>
                <a:latin typeface="Calibri"/>
                <a:ea typeface="Calibri"/>
                <a:cs typeface="Calibri"/>
                <a:sym typeface="Calibri"/>
              </a:rPr>
              <a:t>carby</a:t>
            </a:r>
            <a:r>
              <a:rPr lang="en-US" sz="1900" b="0" i="0" u="none" strike="noStrike" cap="none" dirty="0">
                <a:solidFill>
                  <a:srgbClr val="0D0D0D"/>
                </a:solidFill>
                <a:latin typeface="Calibri"/>
                <a:ea typeface="Calibri"/>
                <a:cs typeface="Calibri"/>
                <a:sym typeface="Calibri"/>
              </a:rPr>
              <a:t>, </a:t>
            </a:r>
            <a:r>
              <a:rPr lang="en-US" sz="1900" b="0" i="0" u="none" strike="noStrike" cap="none" dirty="0" err="1">
                <a:solidFill>
                  <a:srgbClr val="0D0D0D"/>
                </a:solidFill>
                <a:latin typeface="Calibri"/>
                <a:ea typeface="Calibri"/>
                <a:cs typeface="Calibri"/>
                <a:sym typeface="Calibri"/>
              </a:rPr>
              <a:t>snacky</a:t>
            </a:r>
            <a:r>
              <a:rPr lang="en-US" sz="1900" b="0" i="0" u="none" strike="noStrike" cap="none" dirty="0">
                <a:solidFill>
                  <a:srgbClr val="0D0D0D"/>
                </a:solidFill>
                <a:latin typeface="Calibri"/>
                <a:ea typeface="Calibri"/>
                <a:cs typeface="Calibri"/>
                <a:sym typeface="Calibri"/>
              </a:rPr>
              <a:t>, </a:t>
            </a:r>
            <a:r>
              <a:rPr lang="en-US" sz="1900" b="0" i="0" u="none" strike="noStrike" cap="none" dirty="0" err="1">
                <a:solidFill>
                  <a:srgbClr val="0D0D0D"/>
                </a:solidFill>
                <a:latin typeface="Calibri"/>
                <a:ea typeface="Calibri"/>
                <a:cs typeface="Calibri"/>
                <a:sym typeface="Calibri"/>
              </a:rPr>
              <a:t>chippy</a:t>
            </a:r>
            <a:r>
              <a:rPr lang="en-US" sz="1900" b="0" i="0" u="none" strike="noStrike" cap="none" dirty="0">
                <a:solidFill>
                  <a:srgbClr val="0D0D0D"/>
                </a:solidFill>
                <a:latin typeface="Calibri"/>
                <a:ea typeface="Calibri"/>
                <a:cs typeface="Calibri"/>
                <a:sym typeface="Calibri"/>
              </a:rPr>
              <a:t>, salty, starchy things?</a:t>
            </a:r>
          </a:p>
          <a:p>
            <a:pPr marL="0" marR="0" lvl="0" indent="0" algn="l" rtl="0">
              <a:lnSpc>
                <a:spcPct val="80000"/>
              </a:lnSpc>
              <a:spcBef>
                <a:spcPts val="380"/>
              </a:spcBef>
              <a:spcAft>
                <a:spcPts val="0"/>
              </a:spcAft>
              <a:buClr>
                <a:srgbClr val="0D0D0D"/>
              </a:buClr>
              <a:buSzPct val="25000"/>
              <a:buFont typeface="Arial"/>
              <a:buNone/>
            </a:pPr>
            <a:r>
              <a:rPr lang="en-US" sz="1900" b="0" i="0" u="none" strike="noStrike" cap="none" dirty="0">
                <a:solidFill>
                  <a:srgbClr val="0D0D0D"/>
                </a:solidFill>
                <a:latin typeface="Calibri"/>
                <a:ea typeface="Calibri"/>
                <a:cs typeface="Calibri"/>
                <a:sym typeface="Calibri"/>
              </a:rPr>
              <a:t> 	 ”This tells you when your blood sugar is plummeting. So let’s see </a:t>
            </a:r>
            <a:r>
              <a:rPr lang="en-US" sz="1900" b="0" i="0" u="none" strike="noStrike" cap="none" dirty="0" smtClean="0">
                <a:solidFill>
                  <a:srgbClr val="0D0D0D"/>
                </a:solidFill>
                <a:latin typeface="Calibri"/>
                <a:ea typeface="Calibri"/>
                <a:cs typeface="Calibri"/>
                <a:sym typeface="Calibri"/>
              </a:rPr>
              <a:t>	what we </a:t>
            </a:r>
            <a:r>
              <a:rPr lang="en-US" sz="1900" b="0" i="0" u="none" strike="noStrike" cap="none" dirty="0">
                <a:solidFill>
                  <a:srgbClr val="0D0D0D"/>
                </a:solidFill>
                <a:latin typeface="Calibri"/>
                <a:ea typeface="Calibri"/>
                <a:cs typeface="Calibri"/>
                <a:sym typeface="Calibri"/>
              </a:rPr>
              <a:t>can do to stabilize that.” (protein and fiber and B  Complex .. 	So then is </a:t>
            </a:r>
            <a:r>
              <a:rPr lang="en-US" sz="1900" b="0" i="0" u="none" strike="noStrike" cap="none" dirty="0" smtClean="0">
                <a:solidFill>
                  <a:srgbClr val="0D0D0D"/>
                </a:solidFill>
                <a:latin typeface="Calibri"/>
                <a:ea typeface="Calibri"/>
                <a:cs typeface="Calibri"/>
                <a:sym typeface="Calibri"/>
              </a:rPr>
              <a:t>a </a:t>
            </a:r>
            <a:r>
              <a:rPr lang="en-US" sz="1900" b="0" i="0" u="none" strike="noStrike" cap="none" dirty="0">
                <a:solidFill>
                  <a:srgbClr val="0D0D0D"/>
                </a:solidFill>
                <a:latin typeface="Calibri"/>
                <a:ea typeface="Calibri"/>
                <a:cs typeface="Calibri"/>
                <a:sym typeface="Calibri"/>
              </a:rPr>
              <a:t>good time to taste Shaklee Life Shakes and 180 bars )</a:t>
            </a:r>
          </a:p>
          <a:p>
            <a:pPr marL="342900" marR="0" lvl="0" indent="-342900" algn="l" rtl="0">
              <a:lnSpc>
                <a:spcPct val="80000"/>
              </a:lnSpc>
              <a:spcBef>
                <a:spcPts val="380"/>
              </a:spcBef>
              <a:spcAft>
                <a:spcPts val="0"/>
              </a:spcAft>
              <a:buClr>
                <a:srgbClr val="0D0D0D"/>
              </a:buClr>
              <a:buSzPct val="100000"/>
              <a:buFont typeface="Arial"/>
              <a:buChar char="•"/>
            </a:pPr>
            <a:r>
              <a:rPr lang="en-US" sz="1900" b="1" i="0" u="none" strike="noStrike" cap="none" dirty="0">
                <a:solidFill>
                  <a:srgbClr val="0D0D0D"/>
                </a:solidFill>
                <a:latin typeface="Calibri"/>
                <a:ea typeface="Calibri"/>
                <a:cs typeface="Calibri"/>
                <a:sym typeface="Calibri"/>
              </a:rPr>
              <a:t>How many vegetables do you eat a day?</a:t>
            </a:r>
          </a:p>
          <a:p>
            <a:pPr marL="0" marR="0" lvl="0" indent="0" algn="l" rtl="0">
              <a:lnSpc>
                <a:spcPct val="80000"/>
              </a:lnSpc>
              <a:spcBef>
                <a:spcPts val="380"/>
              </a:spcBef>
              <a:spcAft>
                <a:spcPts val="0"/>
              </a:spcAft>
              <a:buClr>
                <a:srgbClr val="0D0D0D"/>
              </a:buClr>
              <a:buSzPct val="25000"/>
              <a:buFont typeface="Arial"/>
              <a:buNone/>
            </a:pPr>
            <a:r>
              <a:rPr lang="en-US" sz="1900" b="0" i="0" u="none" strike="noStrike" cap="none" dirty="0">
                <a:solidFill>
                  <a:srgbClr val="0D0D0D"/>
                </a:solidFill>
                <a:latin typeface="Calibri"/>
                <a:ea typeface="Calibri"/>
                <a:cs typeface="Calibri"/>
                <a:sym typeface="Calibri"/>
              </a:rPr>
              <a:t>	The goal is 6 to 9 / day. When they put the vegetables in, more of the 	damaging carbohydrates come out.. Especially  important  if wanting </a:t>
            </a:r>
            <a:r>
              <a:rPr lang="en-US" sz="1900" b="0" i="0" u="none" strike="noStrike" cap="none" dirty="0" smtClean="0">
                <a:solidFill>
                  <a:srgbClr val="0D0D0D"/>
                </a:solidFill>
                <a:latin typeface="Calibri"/>
                <a:ea typeface="Calibri"/>
                <a:cs typeface="Calibri"/>
                <a:sym typeface="Calibri"/>
              </a:rPr>
              <a:t>	to lose </a:t>
            </a:r>
            <a:r>
              <a:rPr lang="en-US" sz="1900" b="0" i="0" u="none" strike="noStrike" cap="none" dirty="0">
                <a:solidFill>
                  <a:srgbClr val="0D0D0D"/>
                </a:solidFill>
                <a:latin typeface="Calibri"/>
                <a:ea typeface="Calibri"/>
                <a:cs typeface="Calibri"/>
                <a:sym typeface="Calibri"/>
              </a:rPr>
              <a:t>weight… for cancer prevention.. digestive </a:t>
            </a:r>
            <a:r>
              <a:rPr lang="en-US" sz="1900" b="0" i="0" u="none" strike="noStrike" cap="none" dirty="0" smtClean="0">
                <a:solidFill>
                  <a:srgbClr val="0D0D0D"/>
                </a:solidFill>
                <a:latin typeface="Calibri"/>
                <a:ea typeface="Calibri"/>
                <a:cs typeface="Calibri"/>
                <a:sym typeface="Calibri"/>
              </a:rPr>
              <a:t>issues    </a:t>
            </a:r>
            <a:r>
              <a:rPr lang="en-US" sz="1900" b="0" i="0" u="none" strike="noStrike" cap="none" dirty="0">
                <a:solidFill>
                  <a:srgbClr val="0D0D0D"/>
                </a:solidFill>
                <a:latin typeface="Calibri"/>
                <a:ea typeface="Calibri"/>
                <a:cs typeface="Calibri"/>
                <a:sym typeface="Calibri"/>
              </a:rPr>
              <a:t>	</a:t>
            </a:r>
            <a:r>
              <a:rPr lang="en-US" sz="1900" b="0" i="0" u="none" strike="noStrike" cap="none" dirty="0" err="1" smtClean="0">
                <a:solidFill>
                  <a:srgbClr val="0D0D0D"/>
                </a:solidFill>
                <a:latin typeface="Calibri"/>
                <a:ea typeface="Calibri"/>
                <a:cs typeface="Calibri"/>
                <a:sym typeface="Calibri"/>
              </a:rPr>
              <a:t>katie</a:t>
            </a:r>
            <a:r>
              <a:rPr lang="en-US" sz="1900" b="0" i="0" u="none" strike="noStrike" cap="none" dirty="0">
                <a:solidFill>
                  <a:srgbClr val="0D0D0D"/>
                </a:solidFill>
                <a:latin typeface="Calibri"/>
                <a:ea typeface="Calibri"/>
                <a:cs typeface="Calibri"/>
                <a:sym typeface="Calibri"/>
              </a:rPr>
              <a:t>			</a:t>
            </a:r>
          </a:p>
          <a:p>
            <a:pPr marL="0" marR="0" lvl="0" indent="0" algn="l" rtl="0">
              <a:lnSpc>
                <a:spcPct val="80000"/>
              </a:lnSpc>
              <a:spcBef>
                <a:spcPts val="380"/>
              </a:spcBef>
              <a:spcAft>
                <a:spcPts val="0"/>
              </a:spcAft>
              <a:buClr>
                <a:srgbClr val="888888"/>
              </a:buClr>
              <a:buSzPct val="25000"/>
              <a:buFont typeface="Arial"/>
              <a:buNone/>
            </a:pPr>
            <a:endParaRPr sz="1900" b="1" i="0" u="none" strike="noStrike" cap="none" dirty="0">
              <a:solidFill>
                <a:srgbClr val="0D0D0D"/>
              </a:solidFill>
              <a:latin typeface="Calibri"/>
              <a:ea typeface="Calibri"/>
              <a:cs typeface="Calibri"/>
              <a:sym typeface="Calibri"/>
            </a:endParaRPr>
          </a:p>
          <a:p>
            <a:pPr marL="0" marR="0" lvl="0" indent="0" algn="l" rtl="0">
              <a:lnSpc>
                <a:spcPct val="80000"/>
              </a:lnSpc>
              <a:spcBef>
                <a:spcPts val="400"/>
              </a:spcBef>
              <a:buClr>
                <a:srgbClr val="888888"/>
              </a:buClr>
              <a:buSzPct val="25000"/>
              <a:buFont typeface="Arial"/>
              <a:buNone/>
            </a:pPr>
            <a:endParaRPr sz="2000" b="0" i="0" u="none" strike="noStrike" cap="none" dirty="0">
              <a:solidFill>
                <a:srgbClr val="0D0D0D"/>
              </a:solidFill>
              <a:latin typeface="Calibri"/>
              <a:ea typeface="Calibri"/>
              <a:cs typeface="Calibri"/>
              <a:sym typeface="Calibri"/>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1" y="325821"/>
            <a:ext cx="4104290" cy="4405721"/>
          </a:xfrm>
        </p:spPr>
        <p:txBody>
          <a:bodyPr/>
          <a:lstStyle/>
          <a:p>
            <a:pPr marL="177800" indent="0" algn="ctr">
              <a:buNone/>
            </a:pPr>
            <a:r>
              <a:rPr lang="en-US" b="1" dirty="0" smtClean="0"/>
              <a:t>100 Day Goals </a:t>
            </a:r>
          </a:p>
          <a:p>
            <a:pPr marL="177800" indent="0" algn="ctr">
              <a:buNone/>
            </a:pPr>
            <a:r>
              <a:rPr lang="en-US" b="1" dirty="0" smtClean="0"/>
              <a:t> </a:t>
            </a:r>
            <a:r>
              <a:rPr lang="en-US" b="1" dirty="0"/>
              <a:t>Tara Bauman </a:t>
            </a:r>
            <a:endParaRPr lang="en-US" sz="1600" u="sng" dirty="0" smtClean="0"/>
          </a:p>
          <a:p>
            <a:endParaRPr lang="en-US" sz="1600" u="sng" dirty="0"/>
          </a:p>
          <a:p>
            <a:r>
              <a:rPr lang="en-US" sz="1600" u="sng" dirty="0" smtClean="0"/>
              <a:t>Current</a:t>
            </a:r>
            <a:r>
              <a:rPr lang="en-US" sz="1600" dirty="0"/>
              <a:t>: Director, 3 active legs, 5800+ PGV in December</a:t>
            </a:r>
          </a:p>
          <a:p>
            <a:pPr marL="177800" indent="0">
              <a:buNone/>
            </a:pPr>
            <a:endParaRPr lang="en-US" sz="1600" dirty="0"/>
          </a:p>
          <a:p>
            <a:r>
              <a:rPr lang="en-US" sz="1600" u="sng" dirty="0"/>
              <a:t>Rank</a:t>
            </a:r>
            <a:r>
              <a:rPr lang="en-US" sz="1600" dirty="0" smtClean="0"/>
              <a:t>: </a:t>
            </a:r>
            <a:r>
              <a:rPr lang="en-US" sz="1600" dirty="0"/>
              <a:t>Coordinator</a:t>
            </a:r>
          </a:p>
          <a:p>
            <a:r>
              <a:rPr lang="en-US" sz="1600" u="sng" dirty="0"/>
              <a:t>Benefits</a:t>
            </a:r>
            <a:r>
              <a:rPr lang="en-US" sz="1600" dirty="0"/>
              <a:t>:</a:t>
            </a:r>
          </a:p>
          <a:p>
            <a:pPr lvl="0"/>
            <a:r>
              <a:rPr lang="en-US" sz="1600" dirty="0"/>
              <a:t>Qualify for New Director's Conference</a:t>
            </a:r>
          </a:p>
          <a:p>
            <a:pPr lvl="0"/>
            <a:r>
              <a:rPr lang="en-US" sz="1600" dirty="0"/>
              <a:t>Qualify for Incentive Trip</a:t>
            </a:r>
          </a:p>
          <a:p>
            <a:pPr lvl="0"/>
            <a:r>
              <a:rPr lang="en-US" sz="1600" dirty="0"/>
              <a:t>Help two people achieve a $1,000/month income and qualify for New Director’s Conference</a:t>
            </a:r>
          </a:p>
          <a:p>
            <a:pPr marL="177800" indent="0">
              <a:buNone/>
            </a:pPr>
            <a:r>
              <a:rPr lang="en-US" sz="1200" dirty="0"/>
              <a:t> </a:t>
            </a:r>
          </a:p>
          <a:p>
            <a:endParaRPr lang="en-US" dirty="0"/>
          </a:p>
        </p:txBody>
      </p:sp>
      <p:sp>
        <p:nvSpPr>
          <p:cNvPr id="4" name="Text Placeholder 3"/>
          <p:cNvSpPr>
            <a:spLocks noGrp="1"/>
          </p:cNvSpPr>
          <p:nvPr>
            <p:ph type="body" idx="2"/>
          </p:nvPr>
        </p:nvSpPr>
        <p:spPr>
          <a:xfrm>
            <a:off x="4351284" y="1870841"/>
            <a:ext cx="4335516" cy="3142593"/>
          </a:xfrm>
        </p:spPr>
        <p:txBody>
          <a:bodyPr/>
          <a:lstStyle/>
          <a:p>
            <a:r>
              <a:rPr lang="en-US" sz="1400" u="sng" dirty="0"/>
              <a:t>100 Days Goals</a:t>
            </a:r>
            <a:r>
              <a:rPr lang="en-US" sz="1400" dirty="0"/>
              <a:t>:</a:t>
            </a:r>
          </a:p>
          <a:p>
            <a:pPr lvl="0"/>
            <a:r>
              <a:rPr lang="en-US" sz="1400" dirty="0"/>
              <a:t>Senior Director by February, Coordinator by March</a:t>
            </a:r>
          </a:p>
          <a:p>
            <a:pPr lvl="0"/>
            <a:r>
              <a:rPr lang="en-US" sz="1400" dirty="0"/>
              <a:t>Bring 50 new members into our Shaklee family, 15 new members personally</a:t>
            </a:r>
          </a:p>
          <a:p>
            <a:pPr lvl="0"/>
            <a:r>
              <a:rPr lang="en-US" sz="1400" dirty="0"/>
              <a:t>Sponsor 10 Gold Ambassadors into our Shaklee family, 3 new Gold Ambassadors personally</a:t>
            </a:r>
          </a:p>
          <a:p>
            <a:pPr lvl="0"/>
            <a:r>
              <a:rPr lang="en-US" sz="1400" dirty="0"/>
              <a:t>4 meetings a month (with team, bigger area events, Facebook, and members hosting)</a:t>
            </a:r>
          </a:p>
          <a:p>
            <a:pPr lvl="0"/>
            <a:r>
              <a:rPr lang="en-US" sz="1400" dirty="0"/>
              <a:t>Grow my base to 4,000 PGV so it is SOLID outside my “new” directors (making it at least 8</a:t>
            </a:r>
            <a:r>
              <a:rPr lang="en-US" sz="1400" dirty="0" smtClean="0"/>
              <a:t>,000 </a:t>
            </a:r>
            <a:r>
              <a:rPr lang="en-US" sz="1400" dirty="0"/>
              <a:t>PGV total)</a:t>
            </a:r>
          </a:p>
          <a:p>
            <a:endParaRPr lang="en-US" dirty="0"/>
          </a:p>
        </p:txBody>
      </p:sp>
      <p:pic>
        <p:nvPicPr>
          <p:cNvPr id="5" name="Picture 4"/>
          <p:cNvPicPr>
            <a:picLocks noChangeAspect="1"/>
          </p:cNvPicPr>
          <p:nvPr/>
        </p:nvPicPr>
        <p:blipFill>
          <a:blip r:embed="rId2"/>
          <a:stretch>
            <a:fillRect/>
          </a:stretch>
        </p:blipFill>
        <p:spPr>
          <a:xfrm>
            <a:off x="6183139" y="99690"/>
            <a:ext cx="2692847" cy="2065442"/>
          </a:xfrm>
          <a:prstGeom prst="rect">
            <a:avLst/>
          </a:prstGeom>
        </p:spPr>
      </p:pic>
    </p:spTree>
    <p:extLst>
      <p:ext uri="{BB962C8B-B14F-4D97-AF65-F5344CB8AC3E}">
        <p14:creationId xmlns:p14="http://schemas.microsoft.com/office/powerpoint/2010/main" val="41703311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Shape 234"/>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235" name="Shape 235"/>
          <p:cNvSpPr txBox="1">
            <a:spLocks noGrp="1"/>
          </p:cNvSpPr>
          <p:nvPr>
            <p:ph type="ctrTitle"/>
          </p:nvPr>
        </p:nvSpPr>
        <p:spPr>
          <a:xfrm>
            <a:off x="734792" y="171450"/>
            <a:ext cx="4768928" cy="777725"/>
          </a:xfrm>
          <a:prstGeom prst="rect">
            <a:avLst/>
          </a:prstGeom>
          <a:solidFill>
            <a:schemeClr val="lt1"/>
          </a:solidFill>
          <a:ln w="9525" cap="flat" cmpd="sng">
            <a:solidFill>
              <a:schemeClr val="dk2"/>
            </a:solidFill>
            <a:prstDash val="solid"/>
            <a:miter/>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Questions – continued – </a:t>
            </a:r>
            <a:br>
              <a:rPr lang="en-US" sz="2400" b="0" i="0" u="none" strike="noStrike" cap="none" dirty="0">
                <a:solidFill>
                  <a:schemeClr val="dk1"/>
                </a:solidFill>
                <a:latin typeface="Calibri"/>
                <a:ea typeface="Calibri"/>
                <a:cs typeface="Calibri"/>
                <a:sym typeface="Calibri"/>
              </a:rPr>
            </a:br>
            <a:r>
              <a:rPr lang="en-US" sz="2400" b="0" i="0" u="none" strike="noStrike" cap="none" dirty="0">
                <a:solidFill>
                  <a:schemeClr val="dk1"/>
                </a:solidFill>
                <a:latin typeface="Calibri"/>
                <a:ea typeface="Calibri"/>
                <a:cs typeface="Calibri"/>
                <a:sym typeface="Calibri"/>
              </a:rPr>
              <a:t>	 You are teaching as you go.</a:t>
            </a:r>
          </a:p>
        </p:txBody>
      </p:sp>
      <p:sp>
        <p:nvSpPr>
          <p:cNvPr id="236" name="Shape 236"/>
          <p:cNvSpPr txBox="1">
            <a:spLocks noGrp="1"/>
          </p:cNvSpPr>
          <p:nvPr>
            <p:ph type="subTitle" idx="1"/>
          </p:nvPr>
        </p:nvSpPr>
        <p:spPr>
          <a:xfrm>
            <a:off x="571500" y="1085850"/>
            <a:ext cx="8001000" cy="3886200"/>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Clr>
                <a:srgbClr val="0D0D0D"/>
              </a:buClr>
              <a:buSzPct val="25000"/>
              <a:buFont typeface="Arial"/>
              <a:buNone/>
            </a:pPr>
            <a:r>
              <a:rPr lang="en-US" sz="2200" b="1" i="0" u="none" strike="noStrike" cap="none" dirty="0">
                <a:solidFill>
                  <a:srgbClr val="0D0D0D"/>
                </a:solidFill>
                <a:latin typeface="Calibri"/>
                <a:ea typeface="Calibri"/>
                <a:cs typeface="Calibri"/>
                <a:sym typeface="Calibri"/>
              </a:rPr>
              <a:t>Last time on antibiotic				</a:t>
            </a:r>
          </a:p>
          <a:p>
            <a:pPr marL="0" marR="0" lvl="0" indent="0" algn="l" rtl="0">
              <a:spcBef>
                <a:spcPts val="380"/>
              </a:spcBef>
              <a:spcAft>
                <a:spcPts val="0"/>
              </a:spcAft>
              <a:buClr>
                <a:srgbClr val="0D0D0D"/>
              </a:buClr>
              <a:buSzPct val="25000"/>
              <a:buFont typeface="Arial"/>
              <a:buNone/>
            </a:pPr>
            <a:r>
              <a:rPr lang="en-US" sz="1900" b="0" i="0" u="none" strike="noStrike" cap="none" dirty="0">
                <a:solidFill>
                  <a:srgbClr val="0D0D0D"/>
                </a:solidFill>
                <a:latin typeface="Calibri"/>
                <a:ea typeface="Calibri"/>
                <a:cs typeface="Calibri"/>
                <a:sym typeface="Calibri"/>
              </a:rPr>
              <a:t>	Indicates need for probiotic … also weak immune system.</a:t>
            </a:r>
          </a:p>
          <a:p>
            <a:pPr marL="0" marR="0" lvl="0" indent="0" algn="l" rtl="0">
              <a:spcBef>
                <a:spcPts val="380"/>
              </a:spcBef>
              <a:spcAft>
                <a:spcPts val="0"/>
              </a:spcAft>
              <a:buClr>
                <a:srgbClr val="0D0D0D"/>
              </a:buClr>
              <a:buSzPct val="25000"/>
              <a:buFont typeface="Arial"/>
              <a:buNone/>
            </a:pPr>
            <a:r>
              <a:rPr lang="en-US" sz="1900" b="0" i="0" u="none" strike="noStrike" cap="none" dirty="0">
                <a:solidFill>
                  <a:srgbClr val="0D0D0D"/>
                </a:solidFill>
                <a:latin typeface="Calibri"/>
                <a:ea typeface="Calibri"/>
                <a:cs typeface="Calibri"/>
                <a:sym typeface="Calibri"/>
              </a:rPr>
              <a:t>	The questions we ask don’t just tell us what the need is …. But they </a:t>
            </a:r>
            <a:r>
              <a:rPr lang="en-US" sz="1900" b="0" i="0" u="none" strike="noStrike" cap="none" dirty="0" smtClean="0">
                <a:solidFill>
                  <a:srgbClr val="0D0D0D"/>
                </a:solidFill>
                <a:latin typeface="Calibri"/>
                <a:ea typeface="Calibri"/>
                <a:cs typeface="Calibri"/>
                <a:sym typeface="Calibri"/>
              </a:rPr>
              <a:t>	guide the </a:t>
            </a:r>
            <a:r>
              <a:rPr lang="en-US" sz="1900" b="0" i="0" u="none" strike="noStrike" cap="none" dirty="0">
                <a:solidFill>
                  <a:srgbClr val="0D0D0D"/>
                </a:solidFill>
                <a:latin typeface="Calibri"/>
                <a:ea typeface="Calibri"/>
                <a:cs typeface="Calibri"/>
                <a:sym typeface="Calibri"/>
              </a:rPr>
              <a:t>thinking of our prospective customers so they understand </a:t>
            </a:r>
            <a:r>
              <a:rPr lang="en-US" sz="1900" b="0" i="0" u="none" strike="noStrike" cap="none" dirty="0" smtClean="0">
                <a:solidFill>
                  <a:srgbClr val="0D0D0D"/>
                </a:solidFill>
                <a:latin typeface="Calibri"/>
                <a:ea typeface="Calibri"/>
                <a:cs typeface="Calibri"/>
                <a:sym typeface="Calibri"/>
              </a:rPr>
              <a:t>	why </a:t>
            </a:r>
            <a:r>
              <a:rPr lang="en-US" sz="1900" b="0" i="0" u="none" strike="noStrike" cap="none" dirty="0">
                <a:solidFill>
                  <a:srgbClr val="0D0D0D"/>
                </a:solidFill>
                <a:latin typeface="Calibri"/>
                <a:ea typeface="Calibri"/>
                <a:cs typeface="Calibri"/>
                <a:sym typeface="Calibri"/>
              </a:rPr>
              <a:t>we </a:t>
            </a:r>
            <a:r>
              <a:rPr lang="en-US" sz="1900" b="0" i="0" u="none" strike="noStrike" cap="none" dirty="0" smtClean="0">
                <a:solidFill>
                  <a:srgbClr val="0D0D0D"/>
                </a:solidFill>
                <a:latin typeface="Calibri"/>
                <a:ea typeface="Calibri"/>
                <a:cs typeface="Calibri"/>
                <a:sym typeface="Calibri"/>
              </a:rPr>
              <a:t>are recommending </a:t>
            </a:r>
            <a:r>
              <a:rPr lang="en-US" sz="1900" b="0" i="0" u="none" strike="noStrike" cap="none" dirty="0">
                <a:solidFill>
                  <a:srgbClr val="0D0D0D"/>
                </a:solidFill>
                <a:latin typeface="Calibri"/>
                <a:ea typeface="Calibri"/>
                <a:cs typeface="Calibri"/>
                <a:sym typeface="Calibri"/>
              </a:rPr>
              <a:t>the products we will suggest.</a:t>
            </a:r>
          </a:p>
          <a:p>
            <a:pPr marL="0" marR="0" lvl="0" indent="0" algn="l" rtl="0">
              <a:spcBef>
                <a:spcPts val="380"/>
              </a:spcBef>
              <a:spcAft>
                <a:spcPts val="0"/>
              </a:spcAft>
              <a:buClr>
                <a:srgbClr val="0D0D0D"/>
              </a:buClr>
              <a:buSzPct val="25000"/>
              <a:buFont typeface="Arial"/>
              <a:buNone/>
            </a:pPr>
            <a:r>
              <a:rPr lang="en-US" sz="1900" b="0" i="0" u="none" strike="noStrike" cap="none" dirty="0">
                <a:solidFill>
                  <a:srgbClr val="0D0D0D"/>
                </a:solidFill>
                <a:latin typeface="Calibri"/>
                <a:ea typeface="Calibri"/>
                <a:cs typeface="Calibri"/>
                <a:sym typeface="Calibri"/>
              </a:rPr>
              <a:t>	By the way, unless people are eating a completely organic diet, they </a:t>
            </a:r>
            <a:r>
              <a:rPr lang="en-US" sz="1900" b="0" i="0" u="none" strike="noStrike" cap="none" dirty="0" smtClean="0">
                <a:solidFill>
                  <a:srgbClr val="0D0D0D"/>
                </a:solidFill>
                <a:latin typeface="Calibri"/>
                <a:ea typeface="Calibri"/>
                <a:cs typeface="Calibri"/>
                <a:sym typeface="Calibri"/>
              </a:rPr>
              <a:t>	are likely </a:t>
            </a:r>
            <a:r>
              <a:rPr lang="en-US" sz="1900" b="0" i="0" u="none" strike="noStrike" cap="none" dirty="0">
                <a:solidFill>
                  <a:srgbClr val="0D0D0D"/>
                </a:solidFill>
                <a:latin typeface="Calibri"/>
                <a:ea typeface="Calibri"/>
                <a:cs typeface="Calibri"/>
                <a:sym typeface="Calibri"/>
              </a:rPr>
              <a:t>getting plenty of antibiotics from their meat, poultry and </a:t>
            </a:r>
            <a:r>
              <a:rPr lang="en-US" sz="1900" b="0" i="0" u="none" strike="noStrike" cap="none" dirty="0" smtClean="0">
                <a:solidFill>
                  <a:srgbClr val="0D0D0D"/>
                </a:solidFill>
                <a:latin typeface="Calibri"/>
                <a:ea typeface="Calibri"/>
                <a:cs typeface="Calibri"/>
                <a:sym typeface="Calibri"/>
              </a:rPr>
              <a:t>	dairy</a:t>
            </a:r>
            <a:r>
              <a:rPr lang="en-US" sz="1900" b="0" i="0" u="none" strike="noStrike" cap="none" dirty="0">
                <a:solidFill>
                  <a:srgbClr val="0D0D0D"/>
                </a:solidFill>
                <a:latin typeface="Calibri"/>
                <a:ea typeface="Calibri"/>
                <a:cs typeface="Calibri"/>
                <a:sym typeface="Calibri"/>
              </a:rPr>
              <a:t>.</a:t>
            </a:r>
          </a:p>
          <a:p>
            <a:pPr marL="0" marR="0" lvl="0" indent="0" algn="l" rtl="0">
              <a:spcBef>
                <a:spcPts val="440"/>
              </a:spcBef>
              <a:spcAft>
                <a:spcPts val="0"/>
              </a:spcAft>
              <a:buClr>
                <a:srgbClr val="0D0D0D"/>
              </a:buClr>
              <a:buSzPct val="25000"/>
              <a:buFont typeface="Arial"/>
              <a:buNone/>
            </a:pPr>
            <a:r>
              <a:rPr lang="en-US" sz="2200" b="1" i="0" u="none" strike="noStrike" cap="none" dirty="0">
                <a:solidFill>
                  <a:srgbClr val="0D0D0D"/>
                </a:solidFill>
                <a:latin typeface="Calibri"/>
                <a:ea typeface="Calibri"/>
                <a:cs typeface="Calibri"/>
                <a:sym typeface="Calibri"/>
              </a:rPr>
              <a:t>Do you ever experience gas or bloating  				</a:t>
            </a:r>
            <a:r>
              <a:rPr lang="en-US" sz="1800" b="0" i="0" u="none" strike="noStrike" cap="none" dirty="0" smtClean="0">
                <a:solidFill>
                  <a:srgbClr val="0D0D0D"/>
                </a:solidFill>
                <a:latin typeface="Calibri"/>
                <a:ea typeface="Calibri"/>
                <a:cs typeface="Calibri"/>
                <a:sym typeface="Calibri"/>
              </a:rPr>
              <a:t>Especially</a:t>
            </a:r>
            <a:r>
              <a:rPr lang="en-US" sz="1800" b="1" i="0" u="none" strike="noStrike" cap="none" dirty="0" smtClean="0">
                <a:solidFill>
                  <a:srgbClr val="0D0D0D"/>
                </a:solidFill>
                <a:latin typeface="Calibri"/>
                <a:ea typeface="Calibri"/>
                <a:cs typeface="Calibri"/>
                <a:sym typeface="Calibri"/>
              </a:rPr>
              <a:t> </a:t>
            </a:r>
            <a:r>
              <a:rPr lang="en-US" sz="1800" b="0" i="0" u="none" strike="noStrike" cap="none" dirty="0">
                <a:solidFill>
                  <a:srgbClr val="0D0D0D"/>
                </a:solidFill>
                <a:latin typeface="Calibri"/>
                <a:ea typeface="Calibri"/>
                <a:cs typeface="Calibri"/>
                <a:sym typeface="Calibri"/>
              </a:rPr>
              <a:t>If they have immune issues( allergies, sinus, colds) explain 70% </a:t>
            </a:r>
            <a:r>
              <a:rPr lang="en-US" sz="1800" b="0" i="0" u="none" strike="noStrike" cap="none" dirty="0" smtClean="0">
                <a:solidFill>
                  <a:srgbClr val="0D0D0D"/>
                </a:solidFill>
                <a:latin typeface="Calibri"/>
                <a:ea typeface="Calibri"/>
                <a:cs typeface="Calibri"/>
                <a:sym typeface="Calibri"/>
              </a:rPr>
              <a:t>	of immune </a:t>
            </a:r>
            <a:r>
              <a:rPr lang="en-US" sz="1800" b="0" i="0" u="none" strike="noStrike" cap="none" dirty="0">
                <a:solidFill>
                  <a:srgbClr val="0D0D0D"/>
                </a:solidFill>
                <a:latin typeface="Calibri"/>
                <a:ea typeface="Calibri"/>
                <a:cs typeface="Calibri"/>
                <a:sym typeface="Calibri"/>
              </a:rPr>
              <a:t>system is in the gut .. This can lead to a conversation about </a:t>
            </a:r>
            <a:r>
              <a:rPr lang="en-US" sz="1800" b="0" i="0" u="none" strike="noStrike" cap="none" dirty="0" smtClean="0">
                <a:solidFill>
                  <a:srgbClr val="0D0D0D"/>
                </a:solidFill>
                <a:latin typeface="Calibri"/>
                <a:ea typeface="Calibri"/>
                <a:cs typeface="Calibri"/>
                <a:sym typeface="Calibri"/>
              </a:rPr>
              <a:t>	Candida yeast </a:t>
            </a:r>
            <a:r>
              <a:rPr lang="en-US" sz="1800" b="0" i="0" u="none" strike="noStrike" cap="none" dirty="0">
                <a:solidFill>
                  <a:srgbClr val="0D0D0D"/>
                </a:solidFill>
                <a:latin typeface="Calibri"/>
                <a:ea typeface="Calibri"/>
                <a:cs typeface="Calibri"/>
                <a:sym typeface="Calibri"/>
              </a:rPr>
              <a:t>overgrowth fed primarily by refined carbs</a:t>
            </a:r>
            <a:r>
              <a:rPr lang="en-US" sz="1800" b="0" i="0" u="none" strike="noStrike" cap="none" dirty="0" smtClean="0">
                <a:solidFill>
                  <a:srgbClr val="0D0D0D"/>
                </a:solidFill>
                <a:latin typeface="Calibri"/>
                <a:ea typeface="Calibri"/>
                <a:cs typeface="Calibri"/>
                <a:sym typeface="Calibri"/>
              </a:rPr>
              <a:t>.          </a:t>
            </a:r>
            <a:r>
              <a:rPr lang="en-US" sz="1800" b="0" i="0" u="none" strike="noStrike" cap="none" dirty="0" err="1" smtClean="0">
                <a:solidFill>
                  <a:srgbClr val="0D0D0D"/>
                </a:solidFill>
                <a:latin typeface="Calibri"/>
                <a:ea typeface="Calibri"/>
                <a:cs typeface="Calibri"/>
                <a:sym typeface="Calibri"/>
              </a:rPr>
              <a:t>katie</a:t>
            </a:r>
            <a:endParaRPr lang="en-US" sz="1800" b="0" i="0" u="none" strike="noStrike" cap="none" dirty="0">
              <a:solidFill>
                <a:srgbClr val="0D0D0D"/>
              </a:solidFill>
              <a:latin typeface="Calibri"/>
              <a:ea typeface="Calibri"/>
              <a:cs typeface="Calibri"/>
              <a:sym typeface="Calibri"/>
            </a:endParaRPr>
          </a:p>
          <a:p>
            <a:pPr marL="0" marR="0" lvl="0" indent="0" algn="l" rtl="0">
              <a:spcBef>
                <a:spcPts val="400"/>
              </a:spcBef>
              <a:buClr>
                <a:srgbClr val="888888"/>
              </a:buClr>
              <a:buSzPct val="25000"/>
              <a:buFont typeface="Arial"/>
              <a:buNone/>
            </a:pPr>
            <a:endParaRPr sz="2000" b="0" i="0" u="none" strike="noStrike" cap="none" dirty="0">
              <a:solidFill>
                <a:srgbClr val="0D0D0D"/>
              </a:solidFill>
              <a:latin typeface="Calibri"/>
              <a:ea typeface="Calibri"/>
              <a:cs typeface="Calibri"/>
              <a:sym typeface="Calibri"/>
            </a:endParaRP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Shape 241"/>
          <p:cNvPicPr preferRelativeResize="0"/>
          <p:nvPr/>
        </p:nvPicPr>
        <p:blipFill rotWithShape="1">
          <a:blip r:embed="rId3">
            <a:alphaModFix/>
          </a:blip>
          <a:srcRect/>
          <a:stretch/>
        </p:blipFill>
        <p:spPr>
          <a:xfrm>
            <a:off x="0" y="-15308"/>
            <a:ext cx="9144000" cy="5143499"/>
          </a:xfrm>
          <a:prstGeom prst="rect">
            <a:avLst/>
          </a:prstGeom>
          <a:solidFill>
            <a:srgbClr val="B6DDE7"/>
          </a:solidFill>
          <a:ln>
            <a:noFill/>
          </a:ln>
        </p:spPr>
      </p:pic>
      <p:sp>
        <p:nvSpPr>
          <p:cNvPr id="242" name="Shape 242"/>
          <p:cNvSpPr txBox="1">
            <a:spLocks noGrp="1"/>
          </p:cNvSpPr>
          <p:nvPr>
            <p:ph type="ctrTitle"/>
          </p:nvPr>
        </p:nvSpPr>
        <p:spPr>
          <a:xfrm>
            <a:off x="571500" y="163769"/>
            <a:ext cx="4137887" cy="410950"/>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Categories of Health Needs –</a:t>
            </a:r>
          </a:p>
        </p:txBody>
      </p:sp>
      <p:sp>
        <p:nvSpPr>
          <p:cNvPr id="243" name="Shape 243"/>
          <p:cNvSpPr txBox="1">
            <a:spLocks noGrp="1"/>
          </p:cNvSpPr>
          <p:nvPr>
            <p:ph type="subTitle" idx="1"/>
          </p:nvPr>
        </p:nvSpPr>
        <p:spPr>
          <a:xfrm>
            <a:off x="571500" y="718294"/>
            <a:ext cx="7783392" cy="4065371"/>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80000"/>
              </a:lnSpc>
              <a:spcBef>
                <a:spcPts val="0"/>
              </a:spcBef>
              <a:spcAft>
                <a:spcPts val="0"/>
              </a:spcAft>
              <a:buClr>
                <a:srgbClr val="0D0D0D"/>
              </a:buClr>
              <a:buSzPct val="100178"/>
              <a:buFont typeface="Arial"/>
              <a:buChar char="•"/>
            </a:pPr>
            <a:r>
              <a:rPr lang="en-US" sz="2805" b="0" i="0" u="none" strike="noStrike" cap="none" dirty="0">
                <a:solidFill>
                  <a:srgbClr val="0D0D0D"/>
                </a:solidFill>
                <a:latin typeface="Calibri"/>
                <a:ea typeface="Calibri"/>
                <a:cs typeface="Calibri"/>
                <a:sym typeface="Calibri"/>
              </a:rPr>
              <a:t> </a:t>
            </a:r>
            <a:r>
              <a:rPr lang="en-US" sz="1870" b="1" i="0" u="none" strike="noStrike" cap="none" dirty="0">
                <a:solidFill>
                  <a:srgbClr val="000000"/>
                </a:solidFill>
                <a:latin typeface="Calibri"/>
                <a:ea typeface="Calibri"/>
                <a:cs typeface="Calibri"/>
                <a:sym typeface="Calibri"/>
              </a:rPr>
              <a:t>Weakened immune system</a:t>
            </a:r>
          </a:p>
          <a:p>
            <a:pPr marL="0" marR="0" lvl="0" indent="0" algn="l" rtl="0">
              <a:lnSpc>
                <a:spcPct val="80000"/>
              </a:lnSpc>
              <a:spcBef>
                <a:spcPts val="323"/>
              </a:spcBef>
              <a:spcAft>
                <a:spcPts val="0"/>
              </a:spcAft>
              <a:buClr>
                <a:srgbClr val="0D0D0D"/>
              </a:buClr>
              <a:buSzPct val="25000"/>
              <a:buFont typeface="Arial"/>
              <a:buNone/>
            </a:pPr>
            <a:r>
              <a:rPr lang="en-US" sz="1615" b="0" i="0" u="none" strike="noStrike" cap="none" dirty="0">
                <a:solidFill>
                  <a:srgbClr val="0D0D0D"/>
                </a:solidFill>
                <a:latin typeface="Calibri"/>
                <a:ea typeface="Calibri"/>
                <a:cs typeface="Calibri"/>
                <a:sym typeface="Calibri"/>
              </a:rPr>
              <a:t>	 allergies, frequent colds, viruses, sinus,  infections,</a:t>
            </a:r>
          </a:p>
          <a:p>
            <a:pPr marL="0" marR="0" lvl="0" indent="0" algn="l" rtl="0">
              <a:lnSpc>
                <a:spcPct val="80000"/>
              </a:lnSpc>
              <a:spcBef>
                <a:spcPts val="323"/>
              </a:spcBef>
              <a:spcAft>
                <a:spcPts val="0"/>
              </a:spcAft>
              <a:buClr>
                <a:srgbClr val="0D0D0D"/>
              </a:buClr>
              <a:buSzPct val="25000"/>
              <a:buFont typeface="Arial"/>
              <a:buNone/>
            </a:pPr>
            <a:r>
              <a:rPr lang="en-US" sz="1615" b="0" i="0" u="none" strike="noStrike" cap="none" dirty="0">
                <a:solidFill>
                  <a:srgbClr val="0D0D0D"/>
                </a:solidFill>
                <a:latin typeface="Calibri"/>
                <a:ea typeface="Calibri"/>
                <a:cs typeface="Calibri"/>
                <a:sym typeface="Calibri"/>
              </a:rPr>
              <a:t>	 nutritional support for cancer patients, surgery, </a:t>
            </a:r>
            <a:r>
              <a:rPr lang="en-US" sz="1615" b="0" i="0" u="none" strike="noStrike" cap="none" dirty="0" err="1">
                <a:solidFill>
                  <a:srgbClr val="0D0D0D"/>
                </a:solidFill>
                <a:latin typeface="Calibri"/>
                <a:ea typeface="Calibri"/>
                <a:cs typeface="Calibri"/>
                <a:sym typeface="Calibri"/>
              </a:rPr>
              <a:t>etc</a:t>
            </a:r>
            <a:endParaRPr lang="en-US" sz="1615" b="0" i="0" u="none" strike="noStrike" cap="none" dirty="0">
              <a:solidFill>
                <a:srgbClr val="0D0D0D"/>
              </a:solidFill>
              <a:latin typeface="Calibri"/>
              <a:ea typeface="Calibri"/>
              <a:cs typeface="Calibri"/>
              <a:sym typeface="Calibri"/>
            </a:endParaRPr>
          </a:p>
          <a:p>
            <a:pPr marL="0" marR="0" lvl="0" indent="0" algn="l" rtl="0">
              <a:lnSpc>
                <a:spcPct val="80000"/>
              </a:lnSpc>
              <a:spcBef>
                <a:spcPts val="442"/>
              </a:spcBef>
              <a:spcAft>
                <a:spcPts val="0"/>
              </a:spcAft>
              <a:buClr>
                <a:srgbClr val="0D0D0D"/>
              </a:buClr>
              <a:buSzPct val="100454"/>
              <a:buFont typeface="Arial"/>
              <a:buChar char="•"/>
            </a:pPr>
            <a:r>
              <a:rPr lang="en-US" sz="2210" b="0" i="0" u="none" strike="noStrike" cap="none" dirty="0">
                <a:solidFill>
                  <a:srgbClr val="0D0D0D"/>
                </a:solidFill>
                <a:latin typeface="Calibri"/>
                <a:ea typeface="Calibri"/>
                <a:cs typeface="Calibri"/>
                <a:sym typeface="Calibri"/>
              </a:rPr>
              <a:t> </a:t>
            </a:r>
            <a:r>
              <a:rPr lang="en-US" sz="1870" b="1" i="0" u="none" strike="noStrike" cap="none" dirty="0">
                <a:solidFill>
                  <a:srgbClr val="0D0D0D"/>
                </a:solidFill>
                <a:latin typeface="Calibri"/>
                <a:ea typeface="Calibri"/>
                <a:cs typeface="Calibri"/>
                <a:sym typeface="Calibri"/>
              </a:rPr>
              <a:t>Inflammation --</a:t>
            </a:r>
            <a:r>
              <a:rPr lang="en-US" sz="1615" b="0" i="0" u="none" strike="noStrike" cap="none" dirty="0">
                <a:solidFill>
                  <a:srgbClr val="0D0D0D"/>
                </a:solidFill>
                <a:latin typeface="Calibri"/>
                <a:ea typeface="Calibri"/>
                <a:cs typeface="Calibri"/>
                <a:sym typeface="Calibri"/>
              </a:rPr>
              <a:t>  “ </a:t>
            </a:r>
            <a:r>
              <a:rPr lang="en-US" sz="1615" b="0" i="0" u="none" strike="noStrike" cap="none" dirty="0" err="1">
                <a:solidFill>
                  <a:srgbClr val="0D0D0D"/>
                </a:solidFill>
                <a:latin typeface="Calibri"/>
                <a:ea typeface="Calibri"/>
                <a:cs typeface="Calibri"/>
                <a:sym typeface="Calibri"/>
              </a:rPr>
              <a:t>itis’s</a:t>
            </a:r>
            <a:r>
              <a:rPr lang="en-US" sz="1615" b="0" i="0" u="none" strike="noStrike" cap="none" dirty="0">
                <a:solidFill>
                  <a:srgbClr val="0D0D0D"/>
                </a:solidFill>
                <a:latin typeface="Calibri"/>
                <a:ea typeface="Calibri"/>
                <a:cs typeface="Calibri"/>
                <a:sym typeface="Calibri"/>
              </a:rPr>
              <a:t>”( bursitis, arthritis, colitis </a:t>
            </a:r>
            <a:r>
              <a:rPr lang="en-US" sz="1615" b="0" i="0" u="none" strike="noStrike" cap="none" dirty="0" err="1">
                <a:solidFill>
                  <a:srgbClr val="0D0D0D"/>
                </a:solidFill>
                <a:latin typeface="Calibri"/>
                <a:ea typeface="Calibri"/>
                <a:cs typeface="Calibri"/>
                <a:sym typeface="Calibri"/>
              </a:rPr>
              <a:t>etc</a:t>
            </a:r>
            <a:r>
              <a:rPr lang="en-US" sz="1615" b="0" i="0" u="none" strike="noStrike" cap="none" dirty="0">
                <a:solidFill>
                  <a:srgbClr val="0D0D0D"/>
                </a:solidFill>
                <a:latin typeface="Calibri"/>
                <a:ea typeface="Calibri"/>
                <a:cs typeface="Calibri"/>
                <a:sym typeface="Calibri"/>
              </a:rPr>
              <a:t>) , asthma, even  cancer, heart 	</a:t>
            </a:r>
            <a:r>
              <a:rPr lang="en-US" sz="1615" b="0" i="0" u="none" strike="noStrike" cap="none" dirty="0" smtClean="0">
                <a:solidFill>
                  <a:srgbClr val="0D0D0D"/>
                </a:solidFill>
                <a:latin typeface="Calibri"/>
                <a:ea typeface="Calibri"/>
                <a:cs typeface="Calibri"/>
                <a:sym typeface="Calibri"/>
              </a:rPr>
              <a:t>	disease</a:t>
            </a:r>
            <a:r>
              <a:rPr lang="en-US" sz="1615" b="0" i="0" u="none" strike="noStrike" cap="none" dirty="0">
                <a:solidFill>
                  <a:srgbClr val="0D0D0D"/>
                </a:solidFill>
                <a:latin typeface="Calibri"/>
                <a:ea typeface="Calibri"/>
                <a:cs typeface="Calibri"/>
                <a:sym typeface="Calibri"/>
              </a:rPr>
              <a:t>, joint health, pain</a:t>
            </a:r>
          </a:p>
          <a:p>
            <a:pPr marL="0" marR="0" lvl="0" indent="0" algn="l" rtl="0">
              <a:lnSpc>
                <a:spcPct val="80000"/>
              </a:lnSpc>
              <a:spcBef>
                <a:spcPts val="374"/>
              </a:spcBef>
              <a:spcAft>
                <a:spcPts val="0"/>
              </a:spcAft>
              <a:buClr>
                <a:srgbClr val="0D0D0D"/>
              </a:buClr>
              <a:buSzPct val="98421"/>
              <a:buFont typeface="Arial"/>
              <a:buChar char="•"/>
            </a:pPr>
            <a:r>
              <a:rPr lang="en-US" sz="1870" b="1" i="0" u="none" strike="noStrike" cap="none" dirty="0">
                <a:solidFill>
                  <a:srgbClr val="0D0D0D"/>
                </a:solidFill>
                <a:latin typeface="Calibri"/>
                <a:ea typeface="Calibri"/>
                <a:cs typeface="Calibri"/>
                <a:sym typeface="Calibri"/>
              </a:rPr>
              <a:t>Cardiovascular issues</a:t>
            </a:r>
          </a:p>
          <a:p>
            <a:pPr marL="0" marR="0" lvl="0" indent="0" algn="l" rtl="0">
              <a:lnSpc>
                <a:spcPct val="80000"/>
              </a:lnSpc>
              <a:spcBef>
                <a:spcPts val="442"/>
              </a:spcBef>
              <a:spcAft>
                <a:spcPts val="0"/>
              </a:spcAft>
              <a:buClr>
                <a:srgbClr val="0D0D0D"/>
              </a:buClr>
              <a:buSzPct val="116315"/>
              <a:buFont typeface="Arial"/>
              <a:buChar char="•"/>
            </a:pPr>
            <a:r>
              <a:rPr lang="en-US" sz="1870" b="1" i="0" u="none" strike="noStrike" cap="none" dirty="0">
                <a:solidFill>
                  <a:srgbClr val="0D0D0D"/>
                </a:solidFill>
                <a:latin typeface="Calibri"/>
                <a:ea typeface="Calibri"/>
                <a:cs typeface="Calibri"/>
                <a:sym typeface="Calibri"/>
              </a:rPr>
              <a:t> Mental &amp; mood issues</a:t>
            </a:r>
            <a:r>
              <a:rPr lang="en-US" sz="2210" b="0" i="0" u="none" strike="noStrike" cap="none" dirty="0">
                <a:solidFill>
                  <a:srgbClr val="0D0D0D"/>
                </a:solidFill>
                <a:latin typeface="Calibri"/>
                <a:ea typeface="Calibri"/>
                <a:cs typeface="Calibri"/>
                <a:sym typeface="Calibri"/>
              </a:rPr>
              <a:t> </a:t>
            </a:r>
            <a:r>
              <a:rPr lang="en-US" sz="1615" b="0" i="0" u="none" strike="noStrike" cap="none" dirty="0">
                <a:solidFill>
                  <a:srgbClr val="0D0D0D"/>
                </a:solidFill>
                <a:latin typeface="Calibri"/>
                <a:ea typeface="Calibri"/>
                <a:cs typeface="Calibri"/>
                <a:sym typeface="Calibri"/>
              </a:rPr>
              <a:t>-- PMS, depression ( 20 million), anxiety (40 million), 	learning 	challenges, ADD, behavioral issues, memory, cognitive function</a:t>
            </a:r>
          </a:p>
          <a:p>
            <a:pPr marL="0" marR="0" lvl="0" indent="0" algn="l" rtl="0">
              <a:lnSpc>
                <a:spcPct val="80000"/>
              </a:lnSpc>
              <a:spcBef>
                <a:spcPts val="442"/>
              </a:spcBef>
              <a:spcAft>
                <a:spcPts val="0"/>
              </a:spcAft>
              <a:buClr>
                <a:srgbClr val="0D0D0D"/>
              </a:buClr>
              <a:buSzPct val="100454"/>
              <a:buFont typeface="Arial"/>
              <a:buChar char="•"/>
            </a:pPr>
            <a:r>
              <a:rPr lang="en-US" sz="2210" b="0" i="0" u="none" strike="noStrike" cap="none" dirty="0">
                <a:solidFill>
                  <a:srgbClr val="0D0D0D"/>
                </a:solidFill>
                <a:latin typeface="Calibri"/>
                <a:ea typeface="Calibri"/>
                <a:cs typeface="Calibri"/>
                <a:sym typeface="Calibri"/>
              </a:rPr>
              <a:t> </a:t>
            </a:r>
            <a:r>
              <a:rPr lang="en-US" sz="1870" b="1" i="0" u="none" strike="noStrike" cap="none" dirty="0">
                <a:solidFill>
                  <a:srgbClr val="0D0D0D"/>
                </a:solidFill>
                <a:latin typeface="Calibri"/>
                <a:ea typeface="Calibri"/>
                <a:cs typeface="Calibri"/>
                <a:sym typeface="Calibri"/>
              </a:rPr>
              <a:t>Energy/fatigue </a:t>
            </a:r>
          </a:p>
          <a:p>
            <a:pPr marL="0" marR="0" lvl="0" indent="0" algn="l" rtl="0">
              <a:lnSpc>
                <a:spcPct val="80000"/>
              </a:lnSpc>
              <a:spcBef>
                <a:spcPts val="374"/>
              </a:spcBef>
              <a:spcAft>
                <a:spcPts val="0"/>
              </a:spcAft>
              <a:buClr>
                <a:srgbClr val="0D0D0D"/>
              </a:buClr>
              <a:buSzPct val="98421"/>
              <a:buFont typeface="Arial"/>
              <a:buChar char="•"/>
            </a:pPr>
            <a:r>
              <a:rPr lang="en-US" sz="1870" b="1" i="0" u="none" strike="noStrike" cap="none" dirty="0">
                <a:solidFill>
                  <a:srgbClr val="0D0D0D"/>
                </a:solidFill>
                <a:latin typeface="Calibri"/>
                <a:ea typeface="Calibri"/>
                <a:cs typeface="Calibri"/>
                <a:sym typeface="Calibri"/>
              </a:rPr>
              <a:t> Blood sugar and candida</a:t>
            </a:r>
          </a:p>
          <a:p>
            <a:pPr marL="0" marR="0" lvl="0" indent="0" algn="l" rtl="0">
              <a:lnSpc>
                <a:spcPct val="80000"/>
              </a:lnSpc>
              <a:spcBef>
                <a:spcPts val="374"/>
              </a:spcBef>
              <a:spcAft>
                <a:spcPts val="0"/>
              </a:spcAft>
              <a:buClr>
                <a:srgbClr val="0D0D0D"/>
              </a:buClr>
              <a:buSzPct val="98421"/>
              <a:buFont typeface="Arial"/>
              <a:buChar char="•"/>
            </a:pPr>
            <a:r>
              <a:rPr lang="en-US" sz="1870" b="1" i="0" u="none" strike="noStrike" cap="none" dirty="0">
                <a:solidFill>
                  <a:srgbClr val="0D0D0D"/>
                </a:solidFill>
                <a:latin typeface="Calibri"/>
                <a:ea typeface="Calibri"/>
                <a:cs typeface="Calibri"/>
                <a:sym typeface="Calibri"/>
              </a:rPr>
              <a:t> Digestive issues </a:t>
            </a:r>
            <a:r>
              <a:rPr lang="en-US" sz="1615" b="0" i="0" u="none" strike="noStrike" cap="none" dirty="0">
                <a:solidFill>
                  <a:srgbClr val="0D0D0D"/>
                </a:solidFill>
                <a:latin typeface="Calibri"/>
                <a:ea typeface="Calibri"/>
                <a:cs typeface="Calibri"/>
                <a:sym typeface="Calibri"/>
              </a:rPr>
              <a:t>(heart burn, IBS, gas, bloating, irregularity, poor immune system, </a:t>
            </a:r>
            <a:r>
              <a:rPr lang="en-US" sz="1615" b="0" i="0" u="none" strike="noStrike" cap="none" dirty="0" smtClean="0">
                <a:solidFill>
                  <a:srgbClr val="0D0D0D"/>
                </a:solidFill>
                <a:latin typeface="Calibri"/>
                <a:ea typeface="Calibri"/>
                <a:cs typeface="Calibri"/>
                <a:sym typeface="Calibri"/>
              </a:rPr>
              <a:t>	moods </a:t>
            </a:r>
            <a:r>
              <a:rPr lang="en-US" sz="1615" b="0" i="0" u="none" strike="noStrike" cap="none" dirty="0">
                <a:solidFill>
                  <a:srgbClr val="0D0D0D"/>
                </a:solidFill>
                <a:latin typeface="Calibri"/>
                <a:ea typeface="Calibri"/>
                <a:cs typeface="Calibri"/>
                <a:sym typeface="Calibri"/>
              </a:rPr>
              <a:t>and </a:t>
            </a:r>
            <a:r>
              <a:rPr lang="en-US" sz="1615" b="0" i="0" u="none" strike="noStrike" cap="none" dirty="0" smtClean="0">
                <a:solidFill>
                  <a:srgbClr val="0D0D0D"/>
                </a:solidFill>
                <a:latin typeface="Calibri"/>
                <a:ea typeface="Calibri"/>
                <a:cs typeface="Calibri"/>
                <a:sym typeface="Calibri"/>
              </a:rPr>
              <a:t>focus</a:t>
            </a:r>
            <a:r>
              <a:rPr lang="en-US" sz="1615" b="0" i="0" u="none" strike="noStrike" cap="none" dirty="0">
                <a:solidFill>
                  <a:srgbClr val="0D0D0D"/>
                </a:solidFill>
                <a:latin typeface="Calibri"/>
                <a:ea typeface="Calibri"/>
                <a:cs typeface="Calibri"/>
                <a:sym typeface="Calibri"/>
              </a:rPr>
              <a:t>, Candida, food sensitivities, migraines, headaches, </a:t>
            </a:r>
            <a:r>
              <a:rPr lang="en-US" sz="1615" b="0" i="0" u="none" strike="noStrike" cap="none" dirty="0" smtClean="0">
                <a:solidFill>
                  <a:srgbClr val="0D0D0D"/>
                </a:solidFill>
                <a:latin typeface="Calibri"/>
                <a:ea typeface="Calibri"/>
                <a:cs typeface="Calibri"/>
                <a:sym typeface="Calibri"/>
              </a:rPr>
              <a:t>	antibiotic </a:t>
            </a:r>
            <a:r>
              <a:rPr lang="en-US" sz="1615" b="0" i="0" u="none" strike="noStrike" cap="none" dirty="0">
                <a:solidFill>
                  <a:srgbClr val="0D0D0D"/>
                </a:solidFill>
                <a:latin typeface="Calibri"/>
                <a:ea typeface="Calibri"/>
                <a:cs typeface="Calibri"/>
                <a:sym typeface="Calibri"/>
              </a:rPr>
              <a:t>or steroid meds, </a:t>
            </a:r>
            <a:r>
              <a:rPr lang="en-US" sz="1615" b="0" i="0" u="none" strike="noStrike" cap="none" dirty="0" err="1">
                <a:solidFill>
                  <a:srgbClr val="0D0D0D"/>
                </a:solidFill>
                <a:latin typeface="Calibri"/>
                <a:ea typeface="Calibri"/>
                <a:cs typeface="Calibri"/>
                <a:sym typeface="Calibri"/>
              </a:rPr>
              <a:t>etc</a:t>
            </a:r>
            <a:endParaRPr lang="en-US" sz="1615" b="0" i="0" u="none" strike="noStrike" cap="none" dirty="0">
              <a:solidFill>
                <a:srgbClr val="0D0D0D"/>
              </a:solidFill>
              <a:latin typeface="Calibri"/>
              <a:ea typeface="Calibri"/>
              <a:cs typeface="Calibri"/>
              <a:sym typeface="Calibri"/>
            </a:endParaRPr>
          </a:p>
          <a:p>
            <a:pPr marL="0" marR="0" lvl="0" indent="0" algn="l" rtl="0">
              <a:lnSpc>
                <a:spcPct val="80000"/>
              </a:lnSpc>
              <a:spcBef>
                <a:spcPts val="374"/>
              </a:spcBef>
              <a:buClr>
                <a:srgbClr val="0D0D0D"/>
              </a:buClr>
              <a:buSzPct val="98421"/>
              <a:buFont typeface="Arial"/>
              <a:buChar char="•"/>
            </a:pPr>
            <a:r>
              <a:rPr lang="en-US" sz="1870" b="1" i="0" u="none" strike="noStrike" cap="none" dirty="0">
                <a:solidFill>
                  <a:srgbClr val="0D0D0D"/>
                </a:solidFill>
                <a:latin typeface="Calibri"/>
                <a:ea typeface="Calibri"/>
                <a:cs typeface="Calibri"/>
                <a:sym typeface="Calibri"/>
              </a:rPr>
              <a:t> Obesity	 </a:t>
            </a:r>
            <a:r>
              <a:rPr lang="en-US" sz="1530" b="0" i="0" u="none" strike="noStrike" cap="none" dirty="0">
                <a:solidFill>
                  <a:srgbClr val="0D0D0D"/>
                </a:solidFill>
                <a:latin typeface="Calibri"/>
                <a:ea typeface="Calibri"/>
                <a:cs typeface="Calibri"/>
                <a:sym typeface="Calibri"/>
              </a:rPr>
              <a:t>( aggravates blood pressure, cholesterol, joint pain, blood sugar, </a:t>
            </a:r>
            <a:r>
              <a:rPr lang="en-US" sz="1530" b="0" i="0" u="none" strike="noStrike" cap="none" dirty="0" err="1">
                <a:solidFill>
                  <a:srgbClr val="0D0D0D"/>
                </a:solidFill>
                <a:latin typeface="Calibri"/>
                <a:ea typeface="Calibri"/>
                <a:cs typeface="Calibri"/>
                <a:sym typeface="Calibri"/>
              </a:rPr>
              <a:t>etc</a:t>
            </a:r>
            <a:r>
              <a:rPr lang="en-US" sz="1530" b="0" i="0" u="none" strike="noStrike" cap="none" dirty="0">
                <a:solidFill>
                  <a:srgbClr val="0D0D0D"/>
                </a:solidFill>
                <a:latin typeface="Calibri"/>
                <a:ea typeface="Calibri"/>
                <a:cs typeface="Calibri"/>
                <a:sym typeface="Calibri"/>
              </a:rPr>
              <a:t> </a:t>
            </a:r>
            <a:r>
              <a:rPr lang="en-US" sz="1530" b="0" i="0" u="none" strike="noStrike" cap="none" dirty="0" smtClean="0">
                <a:solidFill>
                  <a:srgbClr val="0D0D0D"/>
                </a:solidFill>
                <a:latin typeface="Calibri"/>
                <a:ea typeface="Calibri"/>
                <a:cs typeface="Calibri"/>
                <a:sym typeface="Calibri"/>
              </a:rPr>
              <a:t>)     </a:t>
            </a:r>
            <a:r>
              <a:rPr lang="en-US" sz="1530" b="0" i="0" u="none" strike="noStrike" cap="none" dirty="0" smtClean="0">
                <a:solidFill>
                  <a:srgbClr val="0D0D0D"/>
                </a:solidFill>
                <a:latin typeface="Calibri"/>
                <a:ea typeface="Calibri"/>
                <a:cs typeface="Calibri"/>
                <a:sym typeface="Calibri"/>
              </a:rPr>
              <a:t>harper</a:t>
            </a:r>
            <a:r>
              <a:rPr lang="en-US" sz="1870" b="1" i="0" u="none" strike="noStrike" cap="none" dirty="0">
                <a:solidFill>
                  <a:srgbClr val="0D0D0D"/>
                </a:solidFill>
                <a:latin typeface="Calibri"/>
                <a:ea typeface="Calibri"/>
                <a:cs typeface="Calibri"/>
                <a:sym typeface="Calibri"/>
              </a:rPr>
              <a:t>	</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pic>
        <p:nvPicPr>
          <p:cNvPr id="248" name="Shape 248"/>
          <p:cNvPicPr preferRelativeResize="0"/>
          <p:nvPr/>
        </p:nvPicPr>
        <p:blipFill rotWithShape="1">
          <a:blip r:embed="rId3">
            <a:alphaModFix/>
          </a:blip>
          <a:srcRect/>
          <a:stretch/>
        </p:blipFill>
        <p:spPr>
          <a:xfrm>
            <a:off x="0" y="0"/>
            <a:ext cx="9144000" cy="5143499"/>
          </a:xfrm>
          <a:prstGeom prst="rect">
            <a:avLst/>
          </a:prstGeom>
          <a:solidFill>
            <a:srgbClr val="B6DDE7"/>
          </a:solidFill>
          <a:ln>
            <a:noFill/>
          </a:ln>
        </p:spPr>
      </p:pic>
      <p:sp>
        <p:nvSpPr>
          <p:cNvPr id="249" name="Shape 249"/>
          <p:cNvSpPr txBox="1">
            <a:spLocks noGrp="1"/>
          </p:cNvSpPr>
          <p:nvPr>
            <p:ph type="ctrTitle"/>
          </p:nvPr>
        </p:nvSpPr>
        <p:spPr>
          <a:xfrm>
            <a:off x="762000" y="228600"/>
            <a:ext cx="4828680" cy="642915"/>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a:solidFill>
                  <a:schemeClr val="dk1"/>
                </a:solidFill>
                <a:latin typeface="Calibri"/>
                <a:ea typeface="Calibri"/>
                <a:cs typeface="Calibri"/>
                <a:sym typeface="Calibri"/>
              </a:rPr>
              <a:t>General Recommendations for Diet</a:t>
            </a:r>
          </a:p>
        </p:txBody>
      </p:sp>
      <p:sp>
        <p:nvSpPr>
          <p:cNvPr id="250" name="Shape 250"/>
          <p:cNvSpPr txBox="1">
            <a:spLocks noGrp="1"/>
          </p:cNvSpPr>
          <p:nvPr>
            <p:ph type="subTitle" idx="1"/>
          </p:nvPr>
        </p:nvSpPr>
        <p:spPr>
          <a:xfrm>
            <a:off x="571500" y="1146446"/>
            <a:ext cx="8001000" cy="3381373"/>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90000"/>
              </a:lnSpc>
              <a:spcBef>
                <a:spcPts val="0"/>
              </a:spcBef>
              <a:spcAft>
                <a:spcPts val="0"/>
              </a:spcAft>
              <a:buClr>
                <a:srgbClr val="0D0D0D"/>
              </a:buClr>
              <a:buSzPct val="100909"/>
              <a:buFont typeface="Arial"/>
              <a:buChar char="•"/>
            </a:pPr>
            <a:r>
              <a:rPr lang="en-US" sz="3330" b="0" i="0" u="none" strike="noStrike" cap="none" dirty="0">
                <a:solidFill>
                  <a:srgbClr val="0D0D0D"/>
                </a:solidFill>
                <a:latin typeface="Calibri"/>
                <a:ea typeface="Calibri"/>
                <a:cs typeface="Calibri"/>
                <a:sym typeface="Calibri"/>
              </a:rPr>
              <a:t> </a:t>
            </a:r>
            <a:r>
              <a:rPr lang="en-US" sz="2035" b="1" i="0" u="none" strike="noStrike" cap="none" dirty="0">
                <a:solidFill>
                  <a:srgbClr val="0D0D0D"/>
                </a:solidFill>
                <a:latin typeface="Calibri"/>
                <a:ea typeface="Calibri"/>
                <a:cs typeface="Calibri"/>
                <a:sym typeface="Calibri"/>
              </a:rPr>
              <a:t>6 to 9 vegetables </a:t>
            </a:r>
            <a:r>
              <a:rPr lang="en-US" sz="2035" b="0" i="0" u="none" strike="noStrike" cap="none" dirty="0">
                <a:solidFill>
                  <a:srgbClr val="0D0D0D"/>
                </a:solidFill>
                <a:latin typeface="Calibri"/>
                <a:ea typeface="Calibri"/>
                <a:cs typeface="Calibri"/>
                <a:sym typeface="Calibri"/>
              </a:rPr>
              <a:t>/ </a:t>
            </a:r>
            <a:r>
              <a:rPr lang="en-US" sz="2035" b="0" i="0" u="none" strike="noStrike" cap="none" dirty="0" smtClean="0">
                <a:solidFill>
                  <a:srgbClr val="0D0D0D"/>
                </a:solidFill>
                <a:latin typeface="Calibri"/>
                <a:ea typeface="Calibri"/>
                <a:cs typeface="Calibri"/>
                <a:sym typeface="Calibri"/>
              </a:rPr>
              <a:t>day(with </a:t>
            </a:r>
            <a:r>
              <a:rPr lang="en-US" sz="2035" b="0" i="0" u="none" strike="noStrike" cap="none" dirty="0">
                <a:solidFill>
                  <a:srgbClr val="0D0D0D"/>
                </a:solidFill>
                <a:latin typeface="Calibri"/>
                <a:ea typeface="Calibri"/>
                <a:cs typeface="Calibri"/>
                <a:sym typeface="Calibri"/>
              </a:rPr>
              <a:t>some </a:t>
            </a:r>
            <a:r>
              <a:rPr lang="en-US" sz="2035" b="1" i="0" u="none" strike="noStrike" cap="none" dirty="0">
                <a:solidFill>
                  <a:srgbClr val="0D0D0D"/>
                </a:solidFill>
                <a:latin typeface="Calibri"/>
                <a:ea typeface="Calibri"/>
                <a:cs typeface="Calibri"/>
                <a:sym typeface="Calibri"/>
              </a:rPr>
              <a:t>fresh </a:t>
            </a:r>
            <a:r>
              <a:rPr lang="en-US" sz="2035" b="0" i="0" u="none" strike="noStrike" cap="none" dirty="0">
                <a:solidFill>
                  <a:srgbClr val="0D0D0D"/>
                </a:solidFill>
                <a:latin typeface="Calibri"/>
                <a:ea typeface="Calibri"/>
                <a:cs typeface="Calibri"/>
                <a:sym typeface="Calibri"/>
              </a:rPr>
              <a:t>fruit )</a:t>
            </a:r>
          </a:p>
          <a:p>
            <a:pPr marL="0" marR="0" lvl="0" indent="0" algn="l" rtl="0">
              <a:lnSpc>
                <a:spcPct val="9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	</a:t>
            </a:r>
            <a:r>
              <a:rPr lang="en-US" sz="1850" b="0" i="0" u="none" strike="noStrike" cap="none" dirty="0">
                <a:solidFill>
                  <a:srgbClr val="0D0D0D"/>
                </a:solidFill>
                <a:latin typeface="Calibri"/>
                <a:ea typeface="Calibri"/>
                <a:cs typeface="Calibri"/>
                <a:sym typeface="Calibri"/>
              </a:rPr>
              <a:t>Offer suggestions– homemade soups, main dish salads, stir-fry dinners, 	veggies and dip for kids after school, (for kids.. eat 3  little carrot or 	cucumber sticks for every cookie or chips </a:t>
            </a:r>
            <a:r>
              <a:rPr lang="en-US" sz="1850" b="0" i="0" u="none" strike="noStrike" cap="none" dirty="0" err="1">
                <a:solidFill>
                  <a:srgbClr val="0D0D0D"/>
                </a:solidFill>
                <a:latin typeface="Calibri"/>
                <a:ea typeface="Calibri"/>
                <a:cs typeface="Calibri"/>
                <a:sym typeface="Calibri"/>
              </a:rPr>
              <a:t>etc</a:t>
            </a:r>
            <a:r>
              <a:rPr lang="en-US" sz="1850" b="0" i="0" u="none" strike="noStrike" cap="none" dirty="0">
                <a:solidFill>
                  <a:srgbClr val="0D0D0D"/>
                </a:solidFill>
                <a:latin typeface="Calibri"/>
                <a:ea typeface="Calibri"/>
                <a:cs typeface="Calibri"/>
                <a:sym typeface="Calibri"/>
              </a:rPr>
              <a:t>) </a:t>
            </a:r>
          </a:p>
          <a:p>
            <a:pPr marL="0" marR="0" lvl="0" indent="0" algn="l" rtl="0">
              <a:lnSpc>
                <a:spcPct val="90000"/>
              </a:lnSpc>
              <a:spcBef>
                <a:spcPts val="407"/>
              </a:spcBef>
              <a:spcAft>
                <a:spcPts val="0"/>
              </a:spcAft>
              <a:buClr>
                <a:srgbClr val="0D0D0D"/>
              </a:buClr>
              <a:buSzPct val="101750"/>
              <a:buFont typeface="Arial"/>
              <a:buChar char="•"/>
            </a:pPr>
            <a:r>
              <a:rPr lang="en-US" sz="2035" b="0" i="0" u="none" strike="noStrike" cap="none" dirty="0">
                <a:solidFill>
                  <a:srgbClr val="0D0D0D"/>
                </a:solidFill>
                <a:latin typeface="Calibri"/>
                <a:ea typeface="Calibri"/>
                <a:cs typeface="Calibri"/>
                <a:sym typeface="Calibri"/>
              </a:rPr>
              <a:t> </a:t>
            </a:r>
            <a:r>
              <a:rPr lang="en-US" sz="2035" b="1" i="0" u="none" strike="noStrike" cap="none" dirty="0">
                <a:solidFill>
                  <a:srgbClr val="0D0D0D"/>
                </a:solidFill>
                <a:latin typeface="Calibri"/>
                <a:ea typeface="Calibri"/>
                <a:cs typeface="Calibri"/>
                <a:sym typeface="Calibri"/>
              </a:rPr>
              <a:t>Reduce / eliminate refined carbohydrates &amp; sugar</a:t>
            </a:r>
          </a:p>
          <a:p>
            <a:pPr marL="0" marR="0" lvl="0" indent="0" algn="l" rtl="0">
              <a:lnSpc>
                <a:spcPct val="9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	</a:t>
            </a:r>
            <a:r>
              <a:rPr lang="en-US" sz="1850" b="0" i="0" u="none" strike="noStrike" cap="none" dirty="0">
                <a:solidFill>
                  <a:srgbClr val="0D0D0D"/>
                </a:solidFill>
                <a:latin typeface="Calibri"/>
                <a:ea typeface="Calibri"/>
                <a:cs typeface="Calibri"/>
                <a:sym typeface="Calibri"/>
              </a:rPr>
              <a:t>People need a lot of help with this.  Experts say it is an </a:t>
            </a:r>
            <a:r>
              <a:rPr lang="en-US" sz="1850" b="0" i="0" u="none" strike="noStrike" cap="none" dirty="0" smtClean="0">
                <a:solidFill>
                  <a:srgbClr val="0D0D0D"/>
                </a:solidFill>
                <a:latin typeface="Calibri"/>
                <a:ea typeface="Calibri"/>
                <a:cs typeface="Calibri"/>
                <a:sym typeface="Calibri"/>
              </a:rPr>
              <a:t>“</a:t>
            </a:r>
            <a:r>
              <a:rPr lang="en-US" sz="1850" b="0" i="0" u="none" strike="noStrike" cap="none" dirty="0">
                <a:solidFill>
                  <a:srgbClr val="0D0D0D"/>
                </a:solidFill>
                <a:latin typeface="Calibri"/>
                <a:ea typeface="Calibri"/>
                <a:cs typeface="Calibri"/>
                <a:sym typeface="Calibri"/>
              </a:rPr>
              <a:t>addiction” ( </a:t>
            </a:r>
            <a:r>
              <a:rPr lang="en-US" sz="1850" b="0" i="0" u="none" strike="noStrike" cap="none" dirty="0" smtClean="0">
                <a:solidFill>
                  <a:srgbClr val="0D0D0D"/>
                </a:solidFill>
                <a:latin typeface="Calibri"/>
                <a:ea typeface="Calibri"/>
                <a:cs typeface="Calibri"/>
                <a:sym typeface="Calibri"/>
              </a:rPr>
              <a:t>	same place </a:t>
            </a:r>
            <a:r>
              <a:rPr lang="en-US" sz="1850" b="0" i="0" u="none" strike="noStrike" cap="none" dirty="0">
                <a:solidFill>
                  <a:srgbClr val="0D0D0D"/>
                </a:solidFill>
                <a:latin typeface="Calibri"/>
                <a:ea typeface="Calibri"/>
                <a:cs typeface="Calibri"/>
                <a:sym typeface="Calibri"/>
              </a:rPr>
              <a:t>in brain we get addicted to cocaine and </a:t>
            </a:r>
            <a:r>
              <a:rPr lang="en-US" sz="1850" b="0" i="0" u="none" strike="noStrike" cap="none" dirty="0" smtClean="0">
                <a:solidFill>
                  <a:srgbClr val="0D0D0D"/>
                </a:solidFill>
                <a:latin typeface="Calibri"/>
                <a:ea typeface="Calibri"/>
                <a:cs typeface="Calibri"/>
                <a:sym typeface="Calibri"/>
              </a:rPr>
              <a:t>opiates</a:t>
            </a:r>
            <a:r>
              <a:rPr lang="en-US" sz="1850" b="0" i="0" u="none" strike="noStrike" cap="none" dirty="0">
                <a:solidFill>
                  <a:srgbClr val="0D0D0D"/>
                </a:solidFill>
                <a:latin typeface="Calibri"/>
                <a:ea typeface="Calibri"/>
                <a:cs typeface="Calibri"/>
                <a:sym typeface="Calibri"/>
              </a:rPr>
              <a:t>) … not will </a:t>
            </a:r>
            <a:r>
              <a:rPr lang="en-US" sz="1850" b="0" i="0" u="none" strike="noStrike" cap="none" dirty="0" smtClean="0">
                <a:solidFill>
                  <a:srgbClr val="0D0D0D"/>
                </a:solidFill>
                <a:latin typeface="Calibri"/>
                <a:ea typeface="Calibri"/>
                <a:cs typeface="Calibri"/>
                <a:sym typeface="Calibri"/>
              </a:rPr>
              <a:t>	power </a:t>
            </a:r>
            <a:r>
              <a:rPr lang="en-US" sz="1850" b="0" i="0" u="none" strike="noStrike" cap="none" dirty="0">
                <a:solidFill>
                  <a:srgbClr val="0D0D0D"/>
                </a:solidFill>
                <a:latin typeface="Calibri"/>
                <a:ea typeface="Calibri"/>
                <a:cs typeface="Calibri"/>
                <a:sym typeface="Calibri"/>
              </a:rPr>
              <a:t>– 	that makes people feel guilty.</a:t>
            </a:r>
          </a:p>
          <a:p>
            <a:pPr marL="0" marR="0" lvl="0" indent="0" algn="l" rtl="0">
              <a:lnSpc>
                <a:spcPct val="90000"/>
              </a:lnSpc>
              <a:spcBef>
                <a:spcPts val="407"/>
              </a:spcBef>
              <a:buClr>
                <a:srgbClr val="0D0D0D"/>
              </a:buClr>
              <a:buSzPct val="25000"/>
              <a:buFont typeface="Arial"/>
              <a:buNone/>
            </a:pPr>
            <a:r>
              <a:rPr lang="en-US" sz="1850" b="0" i="0" u="none" strike="noStrike" cap="none" dirty="0">
                <a:solidFill>
                  <a:srgbClr val="0D0D0D"/>
                </a:solidFill>
                <a:latin typeface="Calibri"/>
                <a:ea typeface="Calibri"/>
                <a:cs typeface="Calibri"/>
                <a:sym typeface="Calibri"/>
              </a:rPr>
              <a:t>	A metabolic imbalance that supplements have been shown to help.	</a:t>
            </a:r>
            <a:r>
              <a:rPr lang="en-US" sz="2035" b="0" i="0" u="none" strike="noStrike" cap="none" dirty="0" smtClean="0">
                <a:solidFill>
                  <a:srgbClr val="0D0D0D"/>
                </a:solidFill>
                <a:latin typeface="Calibri"/>
                <a:ea typeface="Calibri"/>
                <a:cs typeface="Calibri"/>
                <a:sym typeface="Calibri"/>
              </a:rPr>
              <a:t>(Grain </a:t>
            </a:r>
            <a:r>
              <a:rPr lang="en-US" sz="2035" b="0" i="0" u="none" strike="noStrike" cap="none" dirty="0">
                <a:solidFill>
                  <a:srgbClr val="0D0D0D"/>
                </a:solidFill>
                <a:latin typeface="Calibri"/>
                <a:ea typeface="Calibri"/>
                <a:cs typeface="Calibri"/>
                <a:sym typeface="Calibri"/>
              </a:rPr>
              <a:t>Brain by </a:t>
            </a:r>
            <a:r>
              <a:rPr lang="en-US" sz="2035" b="0" i="0" u="none" strike="noStrike" cap="none" dirty="0" err="1">
                <a:solidFill>
                  <a:srgbClr val="0D0D0D"/>
                </a:solidFill>
                <a:latin typeface="Calibri"/>
                <a:ea typeface="Calibri"/>
                <a:cs typeface="Calibri"/>
                <a:sym typeface="Calibri"/>
              </a:rPr>
              <a:t>Dr</a:t>
            </a:r>
            <a:r>
              <a:rPr lang="en-US" sz="2035" b="0" i="0" u="none" strike="noStrike" cap="none" dirty="0">
                <a:solidFill>
                  <a:srgbClr val="0D0D0D"/>
                </a:solidFill>
                <a:latin typeface="Calibri"/>
                <a:ea typeface="Calibri"/>
                <a:cs typeface="Calibri"/>
                <a:sym typeface="Calibri"/>
              </a:rPr>
              <a:t> </a:t>
            </a:r>
            <a:r>
              <a:rPr lang="en-US" sz="2035" b="0" i="0" u="none" strike="noStrike" cap="none" dirty="0" err="1" smtClean="0">
                <a:solidFill>
                  <a:srgbClr val="0D0D0D"/>
                </a:solidFill>
                <a:latin typeface="Calibri"/>
                <a:ea typeface="Calibri"/>
                <a:cs typeface="Calibri"/>
                <a:sym typeface="Calibri"/>
              </a:rPr>
              <a:t>Perlmutter</a:t>
            </a:r>
            <a:r>
              <a:rPr lang="en-US" sz="2035" b="0" i="0" u="none" strike="noStrike" cap="none" dirty="0" smtClean="0">
                <a:solidFill>
                  <a:srgbClr val="0D0D0D"/>
                </a:solidFill>
                <a:latin typeface="Calibri"/>
                <a:ea typeface="Calibri"/>
                <a:cs typeface="Calibri"/>
                <a:sym typeface="Calibri"/>
              </a:rPr>
              <a:t>, </a:t>
            </a:r>
            <a:r>
              <a:rPr lang="en-US" sz="2035" b="0" i="0" u="none" strike="noStrike" cap="none" dirty="0">
                <a:solidFill>
                  <a:srgbClr val="0D0D0D"/>
                </a:solidFill>
                <a:latin typeface="Calibri"/>
                <a:ea typeface="Calibri"/>
                <a:cs typeface="Calibri"/>
                <a:sym typeface="Calibri"/>
              </a:rPr>
              <a:t>Wheat Belly </a:t>
            </a:r>
            <a:r>
              <a:rPr lang="en-US" sz="2035" b="0" i="0" u="none" strike="noStrike" cap="none" dirty="0" err="1">
                <a:solidFill>
                  <a:srgbClr val="0D0D0D"/>
                </a:solidFill>
                <a:latin typeface="Calibri"/>
                <a:ea typeface="Calibri"/>
                <a:cs typeface="Calibri"/>
                <a:sym typeface="Calibri"/>
              </a:rPr>
              <a:t>Dr</a:t>
            </a:r>
            <a:r>
              <a:rPr lang="en-US" sz="2035" b="0" i="0" u="none" strike="noStrike" cap="none" dirty="0">
                <a:solidFill>
                  <a:srgbClr val="0D0D0D"/>
                </a:solidFill>
                <a:latin typeface="Calibri"/>
                <a:ea typeface="Calibri"/>
                <a:cs typeface="Calibri"/>
                <a:sym typeface="Calibri"/>
              </a:rPr>
              <a:t> Wm Davis )	</a:t>
            </a:r>
            <a:r>
              <a:rPr lang="en-US" sz="2035" b="0" i="0" u="none" strike="noStrike" cap="none" dirty="0" smtClean="0">
                <a:solidFill>
                  <a:srgbClr val="0D0D0D"/>
                </a:solidFill>
                <a:latin typeface="Calibri"/>
                <a:ea typeface="Calibri"/>
                <a:cs typeface="Calibri"/>
                <a:sym typeface="Calibri"/>
              </a:rPr>
              <a:t>		</a:t>
            </a:r>
            <a:r>
              <a:rPr lang="en-US" sz="1800" b="0" i="0" u="none" strike="noStrike" cap="none" dirty="0" smtClean="0">
                <a:solidFill>
                  <a:srgbClr val="0D0D0D"/>
                </a:solidFill>
                <a:latin typeface="Calibri"/>
                <a:ea typeface="Calibri"/>
                <a:cs typeface="Calibri"/>
                <a:sym typeface="Calibri"/>
              </a:rPr>
              <a:t>harper</a:t>
            </a:r>
            <a:r>
              <a:rPr lang="en-US" sz="1800" b="0" i="0" u="none" strike="noStrike" cap="none" dirty="0">
                <a:solidFill>
                  <a:srgbClr val="0D0D0D"/>
                </a:solidFill>
                <a:latin typeface="Calibri"/>
                <a:ea typeface="Calibri"/>
                <a:cs typeface="Calibri"/>
                <a:sym typeface="Calibri"/>
              </a:rPr>
              <a:t>	</a:t>
            </a:r>
            <a:r>
              <a:rPr lang="en-US" sz="2035" b="0" i="0" u="none" strike="noStrike" cap="none" dirty="0">
                <a:solidFill>
                  <a:srgbClr val="0D0D0D"/>
                </a:solidFill>
                <a:latin typeface="Calibri"/>
                <a:ea typeface="Calibri"/>
                <a:cs typeface="Calibri"/>
                <a:sym typeface="Calibri"/>
              </a:rPr>
              <a:t>		</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pic>
        <p:nvPicPr>
          <p:cNvPr id="255" name="Shape 255"/>
          <p:cNvPicPr preferRelativeResize="0"/>
          <p:nvPr/>
        </p:nvPicPr>
        <p:blipFill rotWithShape="1">
          <a:blip r:embed="rId3">
            <a:alphaModFix/>
          </a:blip>
          <a:srcRect/>
          <a:stretch/>
        </p:blipFill>
        <p:spPr>
          <a:xfrm>
            <a:off x="0" y="0"/>
            <a:ext cx="9144000" cy="5143499"/>
          </a:xfrm>
          <a:prstGeom prst="rect">
            <a:avLst/>
          </a:prstGeom>
          <a:solidFill>
            <a:srgbClr val="B6DDE7"/>
          </a:solidFill>
          <a:ln>
            <a:noFill/>
          </a:ln>
        </p:spPr>
      </p:pic>
      <p:sp>
        <p:nvSpPr>
          <p:cNvPr id="256" name="Shape 256"/>
          <p:cNvSpPr txBox="1">
            <a:spLocks noGrp="1"/>
          </p:cNvSpPr>
          <p:nvPr>
            <p:ph type="ctrTitle"/>
          </p:nvPr>
        </p:nvSpPr>
        <p:spPr>
          <a:xfrm>
            <a:off x="800100" y="514350"/>
            <a:ext cx="5263733" cy="742949"/>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800" b="0" i="0" u="none" strike="noStrike" cap="none">
                <a:solidFill>
                  <a:schemeClr val="dk1"/>
                </a:solidFill>
                <a:latin typeface="Calibri"/>
                <a:ea typeface="Calibri"/>
                <a:cs typeface="Calibri"/>
                <a:sym typeface="Calibri"/>
              </a:rPr>
              <a:t>General Principles Of Prevention </a:t>
            </a:r>
          </a:p>
        </p:txBody>
      </p:sp>
      <p:sp>
        <p:nvSpPr>
          <p:cNvPr id="257" name="Shape 257"/>
          <p:cNvSpPr txBox="1">
            <a:spLocks noGrp="1"/>
          </p:cNvSpPr>
          <p:nvPr>
            <p:ph type="subTitle" idx="1"/>
          </p:nvPr>
        </p:nvSpPr>
        <p:spPr>
          <a:xfrm>
            <a:off x="505275" y="1612100"/>
            <a:ext cx="7319400" cy="3091500"/>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342900" marR="0" lvl="0" indent="-342900" algn="l" rtl="0">
              <a:spcBef>
                <a:spcPts val="0"/>
              </a:spcBef>
              <a:spcAft>
                <a:spcPts val="0"/>
              </a:spcAft>
              <a:buClr>
                <a:srgbClr val="0D0D0D"/>
              </a:buClr>
              <a:buSzPct val="100000"/>
              <a:buFont typeface="Arial"/>
              <a:buChar char="•"/>
            </a:pPr>
            <a:r>
              <a:rPr lang="en-US" sz="2000" b="0" i="0" u="none" strike="noStrike" cap="none" dirty="0">
                <a:solidFill>
                  <a:srgbClr val="0D0D0D"/>
                </a:solidFill>
                <a:latin typeface="Calibri"/>
                <a:ea typeface="Calibri"/>
                <a:cs typeface="Calibri"/>
                <a:sym typeface="Calibri"/>
              </a:rPr>
              <a:t>Traditional US medicine treats SYMPTOMS</a:t>
            </a:r>
            <a:r>
              <a:rPr lang="en-US" sz="2000" b="0" i="0" u="none" strike="noStrike" cap="none" dirty="0" smtClean="0">
                <a:solidFill>
                  <a:srgbClr val="0D0D0D"/>
                </a:solidFill>
                <a:latin typeface="Calibri"/>
                <a:ea typeface="Calibri"/>
                <a:cs typeface="Calibri"/>
                <a:sym typeface="Calibri"/>
              </a:rPr>
              <a:t>... </a:t>
            </a:r>
            <a:r>
              <a:rPr lang="en-US" sz="2000" b="0" i="0" u="none" strike="noStrike" cap="none" dirty="0">
                <a:solidFill>
                  <a:srgbClr val="0D0D0D"/>
                </a:solidFill>
                <a:latin typeface="Calibri"/>
                <a:ea typeface="Calibri"/>
                <a:cs typeface="Calibri"/>
                <a:sym typeface="Calibri"/>
              </a:rPr>
              <a:t>Not causes.</a:t>
            </a:r>
          </a:p>
          <a:p>
            <a:pPr marR="0" lvl="0" algn="l" rtl="0">
              <a:spcBef>
                <a:spcPts val="0"/>
              </a:spcBef>
              <a:spcAft>
                <a:spcPts val="0"/>
              </a:spcAft>
              <a:buNone/>
            </a:pPr>
            <a:endParaRPr sz="700" dirty="0">
              <a:solidFill>
                <a:srgbClr val="0D0D0D"/>
              </a:solidFill>
            </a:endParaRPr>
          </a:p>
          <a:p>
            <a:pPr marL="342900" marR="0" lvl="0" indent="-342900" algn="l" rtl="0">
              <a:spcBef>
                <a:spcPts val="0"/>
              </a:spcBef>
              <a:spcAft>
                <a:spcPts val="0"/>
              </a:spcAft>
              <a:buClr>
                <a:srgbClr val="0D0D0D"/>
              </a:buClr>
              <a:buSzPct val="100000"/>
              <a:buFont typeface="Arial"/>
              <a:buChar char="•"/>
            </a:pPr>
            <a:r>
              <a:rPr lang="en-US" sz="2000" b="0" i="0" u="none" strike="noStrike" cap="none" dirty="0">
                <a:solidFill>
                  <a:srgbClr val="0D0D0D"/>
                </a:solidFill>
                <a:latin typeface="Calibri"/>
                <a:ea typeface="Calibri"/>
                <a:cs typeface="Calibri"/>
                <a:sym typeface="Calibri"/>
              </a:rPr>
              <a:t>Offer information from 3</a:t>
            </a:r>
            <a:r>
              <a:rPr lang="en-US" sz="2000" b="0" i="0" u="none" strike="noStrike" cap="none" baseline="30000" dirty="0">
                <a:solidFill>
                  <a:srgbClr val="0D0D0D"/>
                </a:solidFill>
                <a:latin typeface="Calibri"/>
                <a:ea typeface="Calibri"/>
                <a:cs typeface="Calibri"/>
                <a:sym typeface="Calibri"/>
              </a:rPr>
              <a:t>rd</a:t>
            </a:r>
            <a:r>
              <a:rPr lang="en-US" sz="2000" b="0" i="0" u="none" strike="noStrike" cap="none" dirty="0">
                <a:solidFill>
                  <a:srgbClr val="0D0D0D"/>
                </a:solidFill>
                <a:latin typeface="Calibri"/>
                <a:ea typeface="Calibri"/>
                <a:cs typeface="Calibri"/>
                <a:sym typeface="Calibri"/>
              </a:rPr>
              <a:t> party </a:t>
            </a:r>
          </a:p>
          <a:p>
            <a:pPr marR="0" lvl="0" algn="l" rtl="0">
              <a:spcBef>
                <a:spcPts val="0"/>
              </a:spcBef>
              <a:spcAft>
                <a:spcPts val="0"/>
              </a:spcAft>
              <a:buNone/>
            </a:pPr>
            <a:endParaRPr sz="800" dirty="0">
              <a:solidFill>
                <a:srgbClr val="0D0D0D"/>
              </a:solidFill>
            </a:endParaRPr>
          </a:p>
          <a:p>
            <a:pPr marL="342900" marR="0" lvl="0" indent="-342900" algn="l" rtl="0">
              <a:spcBef>
                <a:spcPts val="0"/>
              </a:spcBef>
              <a:spcAft>
                <a:spcPts val="0"/>
              </a:spcAft>
              <a:buClr>
                <a:srgbClr val="0D0D0D"/>
              </a:buClr>
              <a:buSzPct val="100000"/>
              <a:buFont typeface="Arial"/>
              <a:buChar char="•"/>
            </a:pPr>
            <a:r>
              <a:rPr lang="en-US" sz="2000" b="0" i="0" u="none" strike="noStrike" cap="none" dirty="0">
                <a:solidFill>
                  <a:srgbClr val="0D0D0D"/>
                </a:solidFill>
                <a:latin typeface="Calibri"/>
                <a:ea typeface="Calibri"/>
                <a:cs typeface="Calibri"/>
                <a:sym typeface="Calibri"/>
              </a:rPr>
              <a:t>One Disease – Malfunctioning Cells </a:t>
            </a:r>
          </a:p>
          <a:p>
            <a:pPr marL="0" marR="0" lvl="0" indent="0" algn="l" rtl="0">
              <a:spcBef>
                <a:spcPts val="400"/>
              </a:spcBef>
              <a:spcAft>
                <a:spcPts val="0"/>
              </a:spcAft>
              <a:buClr>
                <a:srgbClr val="0D0D0D"/>
              </a:buClr>
              <a:buSzPct val="25000"/>
              <a:buFont typeface="Arial"/>
              <a:buNone/>
            </a:pPr>
            <a:r>
              <a:rPr lang="en-US" sz="2000" b="0" i="0" u="none" strike="noStrike" cap="none" dirty="0">
                <a:solidFill>
                  <a:srgbClr val="0D0D0D"/>
                </a:solidFill>
                <a:latin typeface="Calibri"/>
                <a:ea typeface="Calibri"/>
                <a:cs typeface="Calibri"/>
                <a:sym typeface="Calibri"/>
              </a:rPr>
              <a:t>	2 Causes  </a:t>
            </a:r>
            <a:r>
              <a:rPr lang="en-US" sz="2000" b="0" i="0" u="none" strike="noStrike" cap="none" dirty="0" smtClean="0">
                <a:solidFill>
                  <a:srgbClr val="0D0D0D"/>
                </a:solidFill>
                <a:latin typeface="Calibri"/>
                <a:ea typeface="Calibri"/>
                <a:cs typeface="Calibri"/>
                <a:sym typeface="Calibri"/>
              </a:rPr>
              <a:t>-- </a:t>
            </a:r>
            <a:r>
              <a:rPr lang="en-US" sz="2000" b="0" i="0" u="none" strike="noStrike" cap="none" dirty="0">
                <a:solidFill>
                  <a:srgbClr val="0D0D0D"/>
                </a:solidFill>
                <a:latin typeface="Calibri"/>
                <a:ea typeface="Calibri"/>
                <a:cs typeface="Calibri"/>
                <a:sym typeface="Calibri"/>
              </a:rPr>
              <a:t>Nutritional deficiency</a:t>
            </a:r>
          </a:p>
          <a:p>
            <a:pPr marL="909638" marR="0" lvl="0" indent="457200" algn="l" rtl="0">
              <a:spcBef>
                <a:spcPts val="440"/>
              </a:spcBef>
              <a:spcAft>
                <a:spcPts val="0"/>
              </a:spcAft>
              <a:buClr>
                <a:srgbClr val="0D0D0D"/>
              </a:buClr>
              <a:buSzPct val="25000"/>
              <a:buFont typeface="Arial"/>
              <a:buNone/>
            </a:pPr>
            <a:r>
              <a:rPr lang="en-US" sz="2000" dirty="0" smtClean="0">
                <a:solidFill>
                  <a:srgbClr val="0D0D0D"/>
                </a:solidFill>
              </a:rPr>
              <a:t>	</a:t>
            </a:r>
            <a:r>
              <a:rPr lang="en-US" sz="2000" dirty="0" smtClean="0">
                <a:solidFill>
                  <a:srgbClr val="0D0D0D"/>
                </a:solidFill>
              </a:rPr>
              <a:t>-- </a:t>
            </a:r>
            <a:r>
              <a:rPr lang="en-US" sz="2000" b="0" i="0" u="none" strike="noStrike" cap="none" dirty="0">
                <a:solidFill>
                  <a:srgbClr val="0D0D0D"/>
                </a:solidFill>
                <a:latin typeface="Calibri"/>
                <a:ea typeface="Calibri"/>
                <a:cs typeface="Calibri"/>
                <a:sym typeface="Calibri"/>
              </a:rPr>
              <a:t>Exposure to </a:t>
            </a:r>
            <a:r>
              <a:rPr lang="en-US" sz="2000" b="0" i="0" u="none" strike="noStrike" cap="none" dirty="0" smtClean="0">
                <a:solidFill>
                  <a:srgbClr val="0D0D0D"/>
                </a:solidFill>
                <a:latin typeface="Calibri"/>
                <a:ea typeface="Calibri"/>
                <a:cs typeface="Calibri"/>
                <a:sym typeface="Calibri"/>
              </a:rPr>
              <a:t>toxic			</a:t>
            </a:r>
            <a:r>
              <a:rPr lang="en-US" sz="2200" dirty="0" smtClean="0">
                <a:solidFill>
                  <a:srgbClr val="0D0D0D"/>
                </a:solidFill>
              </a:rPr>
              <a:t> </a:t>
            </a:r>
            <a:r>
              <a:rPr lang="en-US" sz="1800" b="0" i="0" u="none" strike="noStrike" cap="none" dirty="0">
                <a:solidFill>
                  <a:srgbClr val="0D0D0D"/>
                </a:solidFill>
                <a:latin typeface="Calibri"/>
                <a:ea typeface="Calibri"/>
                <a:cs typeface="Calibri"/>
                <a:sym typeface="Calibri"/>
              </a:rPr>
              <a:t>( mention the importance of using Get Clean Non-toxic cleaning products &amp; Shaklee personal care products</a:t>
            </a:r>
            <a:r>
              <a:rPr lang="en-US" sz="1800" b="0" i="0" u="none" strike="noStrike" cap="none" dirty="0" smtClean="0">
                <a:solidFill>
                  <a:srgbClr val="0D0D0D"/>
                </a:solidFill>
                <a:latin typeface="Calibri"/>
                <a:ea typeface="Calibri"/>
                <a:cs typeface="Calibri"/>
                <a:sym typeface="Calibri"/>
              </a:rPr>
              <a:t>)             </a:t>
            </a:r>
            <a:r>
              <a:rPr lang="en-US" sz="1400" b="0" i="0" u="none" strike="noStrike" cap="none" dirty="0" err="1" smtClean="0">
                <a:solidFill>
                  <a:srgbClr val="0D0D0D"/>
                </a:solidFill>
                <a:latin typeface="Calibri"/>
                <a:ea typeface="Calibri"/>
                <a:cs typeface="Calibri"/>
                <a:sym typeface="Calibri"/>
              </a:rPr>
              <a:t>becky</a:t>
            </a:r>
            <a:endParaRPr lang="en-US" sz="1400" b="0" i="0" u="none" strike="noStrike" cap="none" dirty="0">
              <a:solidFill>
                <a:srgbClr val="0D0D0D"/>
              </a:solidFill>
              <a:latin typeface="Calibri"/>
              <a:ea typeface="Calibri"/>
              <a:cs typeface="Calibri"/>
              <a:sym typeface="Calibri"/>
            </a:endParaRPr>
          </a:p>
          <a:p>
            <a:pPr marL="0" marR="0" lvl="0" indent="0" algn="l" rtl="0">
              <a:spcBef>
                <a:spcPts val="560"/>
              </a:spcBef>
              <a:buClr>
                <a:srgbClr val="0D0D0D"/>
              </a:buClr>
              <a:buSzPct val="25000"/>
              <a:buFont typeface="Arial"/>
              <a:buNone/>
            </a:pPr>
            <a:r>
              <a:rPr lang="en-US" sz="2800" b="0" i="0" u="none" strike="noStrike" cap="none" dirty="0">
                <a:solidFill>
                  <a:srgbClr val="0D0D0D"/>
                </a:solidFill>
                <a:latin typeface="Calibri"/>
                <a:ea typeface="Calibri"/>
                <a:cs typeface="Calibri"/>
                <a:sym typeface="Calibri"/>
              </a:rPr>
              <a:t>	</a:t>
            </a:r>
            <a:r>
              <a:rPr lang="en-US" sz="2800" dirty="0">
                <a:solidFill>
                  <a:srgbClr val="0D0D0D"/>
                </a:solidFill>
              </a:rPr>
              <a:t>	</a:t>
            </a:r>
            <a:r>
              <a:rPr lang="en-US" sz="2800" b="0" i="0" u="none" strike="noStrike" cap="none" dirty="0" smtClean="0">
                <a:solidFill>
                  <a:srgbClr val="0D0D0D"/>
                </a:solidFill>
                <a:latin typeface="Calibri"/>
                <a:ea typeface="Calibri"/>
                <a:cs typeface="Calibri"/>
                <a:sym typeface="Calibri"/>
              </a:rPr>
              <a:t> </a:t>
            </a:r>
            <a:r>
              <a:rPr lang="en-US" sz="2000" b="0" i="0" u="none" strike="noStrike" cap="none" dirty="0">
                <a:solidFill>
                  <a:srgbClr val="0D0D0D"/>
                </a:solidFill>
                <a:latin typeface="Calibri"/>
                <a:ea typeface="Calibri"/>
                <a:cs typeface="Calibri"/>
                <a:sym typeface="Calibri"/>
              </a:rPr>
              <a:t>from  </a:t>
            </a:r>
            <a:r>
              <a:rPr lang="en-US" sz="2000" b="0" i="1" u="none" strike="noStrike" cap="none" dirty="0">
                <a:solidFill>
                  <a:srgbClr val="0D0D0D"/>
                </a:solidFill>
                <a:latin typeface="Calibri"/>
                <a:ea typeface="Calibri"/>
                <a:cs typeface="Calibri"/>
                <a:sym typeface="Calibri"/>
              </a:rPr>
              <a:t>Never Be Sick Again ( Raymond Francis )	</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Shape 262"/>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263" name="Shape 263"/>
          <p:cNvSpPr txBox="1">
            <a:spLocks noGrp="1"/>
          </p:cNvSpPr>
          <p:nvPr>
            <p:ph type="ctrTitle"/>
          </p:nvPr>
        </p:nvSpPr>
        <p:spPr>
          <a:xfrm>
            <a:off x="571500" y="205947"/>
            <a:ext cx="7048014" cy="814970"/>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000" b="1" i="0" u="none" strike="noStrike" cap="none" dirty="0">
                <a:solidFill>
                  <a:schemeClr val="dk1"/>
                </a:solidFill>
                <a:latin typeface="Calibri"/>
                <a:ea typeface="Calibri"/>
                <a:cs typeface="Calibri"/>
                <a:sym typeface="Calibri"/>
              </a:rPr>
              <a:t>Immune System – The Shaklee Immune  Products Work so Well </a:t>
            </a:r>
            <a:r>
              <a:rPr lang="en-US" sz="2000" b="1" i="0" u="none" strike="noStrike" cap="none" dirty="0" smtClean="0">
                <a:solidFill>
                  <a:schemeClr val="dk1"/>
                </a:solidFill>
                <a:latin typeface="Calibri"/>
                <a:ea typeface="Calibri"/>
                <a:cs typeface="Calibri"/>
                <a:sym typeface="Calibri"/>
              </a:rPr>
              <a:t>That </a:t>
            </a:r>
            <a:r>
              <a:rPr lang="en-US" sz="2000" b="1" i="0" u="none" strike="noStrike" cap="none" dirty="0">
                <a:solidFill>
                  <a:schemeClr val="dk1"/>
                </a:solidFill>
                <a:latin typeface="Calibri"/>
                <a:ea typeface="Calibri"/>
                <a:cs typeface="Calibri"/>
                <a:sym typeface="Calibri"/>
              </a:rPr>
              <a:t>People Usually See Results Quickly</a:t>
            </a:r>
          </a:p>
        </p:txBody>
      </p:sp>
      <p:sp>
        <p:nvSpPr>
          <p:cNvPr id="264" name="Shape 264"/>
          <p:cNvSpPr txBox="1">
            <a:spLocks noGrp="1"/>
          </p:cNvSpPr>
          <p:nvPr>
            <p:ph type="subTitle" idx="1"/>
          </p:nvPr>
        </p:nvSpPr>
        <p:spPr>
          <a:xfrm>
            <a:off x="571500" y="1120520"/>
            <a:ext cx="6027744" cy="3737229"/>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80000"/>
              </a:lnSpc>
              <a:spcBef>
                <a:spcPts val="0"/>
              </a:spcBef>
              <a:spcAft>
                <a:spcPts val="0"/>
              </a:spcAft>
              <a:buClr>
                <a:srgbClr val="0C0C0C"/>
              </a:buClr>
              <a:buSzPct val="25000"/>
              <a:buFont typeface="Arial"/>
              <a:buNone/>
            </a:pPr>
            <a:r>
              <a:rPr lang="en-US" sz="1820" b="0" i="0" u="sng" strike="noStrike" cap="none" dirty="0" smtClean="0">
                <a:solidFill>
                  <a:srgbClr val="0C0C0C"/>
                </a:solidFill>
                <a:latin typeface="Calibri"/>
                <a:ea typeface="Calibri"/>
                <a:cs typeface="Calibri"/>
                <a:sym typeface="Calibri"/>
              </a:rPr>
              <a:t> Might </a:t>
            </a:r>
            <a:r>
              <a:rPr lang="en-US" sz="1820" b="0" i="0" u="sng" strike="noStrike" cap="none" dirty="0">
                <a:solidFill>
                  <a:srgbClr val="0C0C0C"/>
                </a:solidFill>
                <a:latin typeface="Calibri"/>
                <a:ea typeface="Calibri"/>
                <a:cs typeface="Calibri"/>
                <a:sym typeface="Calibri"/>
              </a:rPr>
              <a:t>start here</a:t>
            </a:r>
            <a:r>
              <a:rPr lang="en-US" sz="2100" b="0" i="0" u="none" strike="noStrike" cap="none" dirty="0">
                <a:solidFill>
                  <a:srgbClr val="0C0C0C"/>
                </a:solidFill>
                <a:latin typeface="Calibri"/>
                <a:ea typeface="Calibri"/>
                <a:cs typeface="Calibri"/>
                <a:sym typeface="Calibri"/>
              </a:rPr>
              <a:t>:</a:t>
            </a:r>
          </a:p>
          <a:p>
            <a:pPr marL="0" marR="0" lvl="0" indent="0" algn="l" rtl="0">
              <a:lnSpc>
                <a:spcPct val="80000"/>
              </a:lnSpc>
              <a:spcBef>
                <a:spcPts val="420"/>
              </a:spcBef>
              <a:spcAft>
                <a:spcPts val="0"/>
              </a:spcAft>
              <a:buClr>
                <a:srgbClr val="0C0C0C"/>
              </a:buClr>
              <a:buSzPct val="25000"/>
              <a:buFont typeface="Arial"/>
              <a:buNone/>
            </a:pPr>
            <a:r>
              <a:rPr lang="en-US" sz="1800" b="0" i="0" u="none" strike="noStrike" cap="none" dirty="0" smtClean="0">
                <a:solidFill>
                  <a:srgbClr val="0C0C0C"/>
                </a:solidFill>
                <a:latin typeface="Calibri"/>
                <a:ea typeface="Calibri"/>
                <a:cs typeface="Calibri"/>
                <a:sym typeface="Calibri"/>
              </a:rPr>
              <a:t> Vita </a:t>
            </a:r>
            <a:r>
              <a:rPr lang="en-US" sz="1800" b="0" i="0" u="none" strike="noStrike" cap="none" dirty="0">
                <a:solidFill>
                  <a:srgbClr val="0C0C0C"/>
                </a:solidFill>
                <a:latin typeface="Calibri"/>
                <a:ea typeface="Calibri"/>
                <a:cs typeface="Calibri"/>
                <a:sym typeface="Calibri"/>
              </a:rPr>
              <a:t>C</a:t>
            </a:r>
          </a:p>
          <a:p>
            <a:pPr marL="0" marR="0" lvl="0" indent="0" algn="l" rtl="0">
              <a:lnSpc>
                <a:spcPct val="80000"/>
              </a:lnSpc>
              <a:spcBef>
                <a:spcPts val="420"/>
              </a:spcBef>
              <a:spcAft>
                <a:spcPts val="0"/>
              </a:spcAft>
              <a:buClr>
                <a:srgbClr val="0C0C0C"/>
              </a:buClr>
              <a:buSzPct val="25000"/>
              <a:buFont typeface="Arial"/>
              <a:buNone/>
            </a:pPr>
            <a:r>
              <a:rPr lang="en-US" sz="1800" b="0" i="0" u="none" strike="noStrike" cap="none" dirty="0" smtClean="0">
                <a:solidFill>
                  <a:srgbClr val="0C0C0C"/>
                </a:solidFill>
                <a:latin typeface="Calibri"/>
                <a:ea typeface="Calibri"/>
                <a:cs typeface="Calibri"/>
                <a:sym typeface="Calibri"/>
              </a:rPr>
              <a:t> </a:t>
            </a:r>
            <a:r>
              <a:rPr lang="en-US" sz="1800" b="0" i="0" u="none" strike="noStrike" cap="none" dirty="0" err="1" smtClean="0">
                <a:solidFill>
                  <a:srgbClr val="0C0C0C"/>
                </a:solidFill>
                <a:latin typeface="Calibri"/>
                <a:ea typeface="Calibri"/>
                <a:cs typeface="Calibri"/>
                <a:sym typeface="Calibri"/>
              </a:rPr>
              <a:t>Nutriferon</a:t>
            </a:r>
            <a:r>
              <a:rPr lang="en-US" sz="1800" b="0" i="0" u="none" strike="noStrike" cap="none" dirty="0" smtClean="0">
                <a:solidFill>
                  <a:srgbClr val="0C0C0C"/>
                </a:solidFill>
                <a:latin typeface="Calibri"/>
                <a:ea typeface="Calibri"/>
                <a:cs typeface="Calibri"/>
                <a:sym typeface="Calibri"/>
              </a:rPr>
              <a:t> </a:t>
            </a:r>
            <a:r>
              <a:rPr lang="en-US" sz="1800" dirty="0">
                <a:solidFill>
                  <a:srgbClr val="0C0C0C"/>
                </a:solidFill>
              </a:rPr>
              <a:t> </a:t>
            </a:r>
            <a:r>
              <a:rPr lang="en-US" sz="1800" b="0" i="0" u="none" strike="noStrike" cap="none" dirty="0" smtClean="0">
                <a:solidFill>
                  <a:srgbClr val="0C0C0C"/>
                </a:solidFill>
                <a:latin typeface="Calibri"/>
                <a:ea typeface="Calibri"/>
                <a:cs typeface="Calibri"/>
                <a:sym typeface="Calibri"/>
              </a:rPr>
              <a:t>( </a:t>
            </a:r>
            <a:r>
              <a:rPr lang="en-US" sz="1800" b="0" i="0" u="none" strike="noStrike" cap="none" dirty="0">
                <a:solidFill>
                  <a:srgbClr val="0C0C0C"/>
                </a:solidFill>
                <a:latin typeface="Calibri"/>
                <a:ea typeface="Calibri"/>
                <a:cs typeface="Calibri"/>
                <a:sym typeface="Calibri"/>
              </a:rPr>
              <a:t>unless auto-immune .. Then wait on this one)</a:t>
            </a:r>
          </a:p>
          <a:p>
            <a:pPr marL="0" marR="0" lvl="0" indent="0" algn="l" rtl="0">
              <a:lnSpc>
                <a:spcPct val="80000"/>
              </a:lnSpc>
              <a:spcBef>
                <a:spcPts val="420"/>
              </a:spcBef>
              <a:spcAft>
                <a:spcPts val="0"/>
              </a:spcAft>
              <a:buClr>
                <a:srgbClr val="0C0C0C"/>
              </a:buClr>
              <a:buSzPct val="25000"/>
              <a:buFont typeface="Arial"/>
              <a:buNone/>
            </a:pPr>
            <a:r>
              <a:rPr lang="en-US" sz="1800" b="0" i="0" u="none" strike="noStrike" cap="none" dirty="0" err="1">
                <a:solidFill>
                  <a:srgbClr val="0C0C0C"/>
                </a:solidFill>
                <a:latin typeface="Calibri"/>
                <a:ea typeface="Calibri"/>
                <a:cs typeface="Calibri"/>
                <a:sym typeface="Calibri"/>
              </a:rPr>
              <a:t>Optiflora</a:t>
            </a:r>
            <a:r>
              <a:rPr lang="en-US" sz="1800" b="0" i="0" u="none" strike="noStrike" cap="none" dirty="0">
                <a:solidFill>
                  <a:srgbClr val="0C0C0C"/>
                </a:solidFill>
                <a:latin typeface="Calibri"/>
                <a:ea typeface="Calibri"/>
                <a:cs typeface="Calibri"/>
                <a:sym typeface="Calibri"/>
              </a:rPr>
              <a:t> Capsules ( 70% of immune system is in the gut ! )</a:t>
            </a:r>
          </a:p>
          <a:p>
            <a:pPr marL="0" marR="0" lvl="0" indent="0" algn="l" rtl="0">
              <a:lnSpc>
                <a:spcPct val="80000"/>
              </a:lnSpc>
              <a:spcBef>
                <a:spcPts val="364"/>
              </a:spcBef>
              <a:spcAft>
                <a:spcPts val="0"/>
              </a:spcAft>
              <a:buClr>
                <a:srgbClr val="0C0C0C"/>
              </a:buClr>
              <a:buSzPct val="25000"/>
              <a:buFont typeface="Arial"/>
              <a:buNone/>
            </a:pPr>
            <a:r>
              <a:rPr lang="en-US" sz="1800" b="0" i="0" u="sng" strike="noStrike" cap="none" dirty="0" smtClean="0">
                <a:solidFill>
                  <a:srgbClr val="0C0C0C"/>
                </a:solidFill>
                <a:latin typeface="Calibri"/>
                <a:ea typeface="Calibri"/>
                <a:cs typeface="Calibri"/>
                <a:sym typeface="Calibri"/>
              </a:rPr>
              <a:t> Can </a:t>
            </a:r>
            <a:r>
              <a:rPr lang="en-US" sz="1800" b="0" i="0" u="sng" strike="noStrike" cap="none" dirty="0">
                <a:solidFill>
                  <a:srgbClr val="0C0C0C"/>
                </a:solidFill>
                <a:latin typeface="Calibri"/>
                <a:ea typeface="Calibri"/>
                <a:cs typeface="Calibri"/>
                <a:sym typeface="Calibri"/>
              </a:rPr>
              <a:t>Add:</a:t>
            </a:r>
          </a:p>
          <a:p>
            <a:pPr marL="0" marR="0" lvl="0" indent="0" algn="l" rtl="0">
              <a:lnSpc>
                <a:spcPct val="80000"/>
              </a:lnSpc>
              <a:spcBef>
                <a:spcPts val="406"/>
              </a:spcBef>
              <a:spcAft>
                <a:spcPts val="0"/>
              </a:spcAft>
              <a:buClr>
                <a:srgbClr val="0C0C0C"/>
              </a:buClr>
              <a:buSzPct val="25000"/>
              <a:buFont typeface="Arial"/>
              <a:buNone/>
            </a:pPr>
            <a:r>
              <a:rPr lang="en-US" sz="1800" b="0" i="0" u="none" strike="noStrike" cap="none" dirty="0">
                <a:solidFill>
                  <a:srgbClr val="0C0C0C"/>
                </a:solidFill>
                <a:latin typeface="Calibri"/>
                <a:ea typeface="Calibri"/>
                <a:cs typeface="Calibri"/>
                <a:sym typeface="Calibri"/>
              </a:rPr>
              <a:t>Premium Garlic</a:t>
            </a:r>
          </a:p>
          <a:p>
            <a:pPr marL="0" marR="0" lvl="0" indent="0" algn="l" rtl="0">
              <a:lnSpc>
                <a:spcPct val="80000"/>
              </a:lnSpc>
              <a:spcBef>
                <a:spcPts val="406"/>
              </a:spcBef>
              <a:spcAft>
                <a:spcPts val="0"/>
              </a:spcAft>
              <a:buClr>
                <a:srgbClr val="0C0C0C"/>
              </a:buClr>
              <a:buSzPct val="25000"/>
              <a:buFont typeface="Arial"/>
              <a:buNone/>
            </a:pPr>
            <a:r>
              <a:rPr lang="en-US" sz="1800" b="0" i="0" u="none" strike="noStrike" cap="none" dirty="0" smtClean="0">
                <a:solidFill>
                  <a:srgbClr val="0C0C0C"/>
                </a:solidFill>
                <a:latin typeface="Calibri"/>
                <a:ea typeface="Calibri"/>
                <a:cs typeface="Calibri"/>
                <a:sym typeface="Calibri"/>
              </a:rPr>
              <a:t> Alfalfa </a:t>
            </a:r>
            <a:r>
              <a:rPr lang="en-US" sz="1800" b="0" i="0" u="none" strike="noStrike" cap="none" dirty="0">
                <a:solidFill>
                  <a:srgbClr val="0C0C0C"/>
                </a:solidFill>
                <a:latin typeface="Calibri"/>
                <a:ea typeface="Calibri"/>
                <a:cs typeface="Calibri"/>
                <a:sym typeface="Calibri"/>
              </a:rPr>
              <a:t>Complex</a:t>
            </a:r>
          </a:p>
          <a:p>
            <a:pPr marL="0" marR="0" lvl="0" indent="0" algn="l" rtl="0">
              <a:lnSpc>
                <a:spcPct val="80000"/>
              </a:lnSpc>
              <a:spcBef>
                <a:spcPts val="406"/>
              </a:spcBef>
              <a:spcAft>
                <a:spcPts val="0"/>
              </a:spcAft>
              <a:buClr>
                <a:srgbClr val="0C0C0C"/>
              </a:buClr>
              <a:buSzPct val="25000"/>
              <a:buFont typeface="Arial"/>
              <a:buNone/>
            </a:pPr>
            <a:r>
              <a:rPr lang="en-US" sz="1800" b="0" i="0" u="none" strike="noStrike" cap="none" dirty="0" smtClean="0">
                <a:solidFill>
                  <a:srgbClr val="0C0C0C"/>
                </a:solidFill>
                <a:latin typeface="Calibri"/>
                <a:ea typeface="Calibri"/>
                <a:cs typeface="Calibri"/>
                <a:sym typeface="Calibri"/>
              </a:rPr>
              <a:t> Immunity </a:t>
            </a:r>
            <a:r>
              <a:rPr lang="en-US" sz="1800" b="0" i="0" u="none" strike="noStrike" cap="none" dirty="0">
                <a:solidFill>
                  <a:srgbClr val="0C0C0C"/>
                </a:solidFill>
                <a:latin typeface="Calibri"/>
                <a:ea typeface="Calibri"/>
                <a:cs typeface="Calibri"/>
                <a:sym typeface="Calibri"/>
              </a:rPr>
              <a:t>Formula I</a:t>
            </a:r>
          </a:p>
          <a:p>
            <a:pPr marL="0" marR="0" lvl="0" indent="0" algn="l" rtl="0">
              <a:lnSpc>
                <a:spcPct val="80000"/>
              </a:lnSpc>
              <a:spcBef>
                <a:spcPts val="406"/>
              </a:spcBef>
              <a:spcAft>
                <a:spcPts val="0"/>
              </a:spcAft>
              <a:buClr>
                <a:srgbClr val="0C0C0C"/>
              </a:buClr>
              <a:buSzPct val="25000"/>
              <a:buFont typeface="Arial"/>
              <a:buNone/>
            </a:pPr>
            <a:r>
              <a:rPr lang="en-US" sz="1800" b="0" i="0" u="none" strike="noStrike" cap="none" dirty="0" smtClean="0">
                <a:solidFill>
                  <a:srgbClr val="0C0C0C"/>
                </a:solidFill>
                <a:latin typeface="Calibri"/>
                <a:ea typeface="Calibri"/>
                <a:cs typeface="Calibri"/>
                <a:sym typeface="Calibri"/>
              </a:rPr>
              <a:t> Vita </a:t>
            </a:r>
            <a:r>
              <a:rPr lang="en-US" sz="1800" b="0" i="0" u="none" strike="noStrike" cap="none" dirty="0">
                <a:solidFill>
                  <a:srgbClr val="0C0C0C"/>
                </a:solidFill>
                <a:latin typeface="Calibri"/>
                <a:ea typeface="Calibri"/>
                <a:cs typeface="Calibri"/>
                <a:sym typeface="Calibri"/>
              </a:rPr>
              <a:t>D-3</a:t>
            </a:r>
          </a:p>
          <a:p>
            <a:pPr marL="0" marR="0" lvl="0" indent="0" algn="l" rtl="0">
              <a:lnSpc>
                <a:spcPct val="80000"/>
              </a:lnSpc>
              <a:spcBef>
                <a:spcPts val="406"/>
              </a:spcBef>
              <a:spcAft>
                <a:spcPts val="0"/>
              </a:spcAft>
              <a:buClr>
                <a:srgbClr val="0C0C0C"/>
              </a:buClr>
              <a:buSzPct val="25000"/>
              <a:buFont typeface="Arial"/>
              <a:buNone/>
            </a:pPr>
            <a:r>
              <a:rPr lang="en-US" sz="1800" b="0" i="0" u="none" strike="noStrike" cap="none" dirty="0" smtClean="0">
                <a:solidFill>
                  <a:srgbClr val="0C0C0C"/>
                </a:solidFill>
                <a:latin typeface="Calibri"/>
                <a:ea typeface="Calibri"/>
                <a:cs typeface="Calibri"/>
                <a:sym typeface="Calibri"/>
              </a:rPr>
              <a:t> Defend </a:t>
            </a:r>
            <a:r>
              <a:rPr lang="en-US" sz="1800" b="0" i="0" u="none" strike="noStrike" cap="none" dirty="0">
                <a:solidFill>
                  <a:srgbClr val="0C0C0C"/>
                </a:solidFill>
                <a:latin typeface="Calibri"/>
                <a:ea typeface="Calibri"/>
                <a:cs typeface="Calibri"/>
                <a:sym typeface="Calibri"/>
              </a:rPr>
              <a:t>and Resist Echinacea Complex</a:t>
            </a:r>
          </a:p>
          <a:p>
            <a:pPr marL="0" marR="0" lvl="0" indent="0" algn="l" rtl="0">
              <a:lnSpc>
                <a:spcPct val="80000"/>
              </a:lnSpc>
              <a:spcBef>
                <a:spcPts val="406"/>
              </a:spcBef>
              <a:spcAft>
                <a:spcPts val="0"/>
              </a:spcAft>
              <a:buClr>
                <a:srgbClr val="0C0C0C"/>
              </a:buClr>
              <a:buSzPct val="25000"/>
              <a:buFont typeface="Arial"/>
              <a:buNone/>
            </a:pPr>
            <a:r>
              <a:rPr lang="en-US" sz="1800" b="0" i="0" u="none" strike="noStrike" cap="none" dirty="0" smtClean="0">
                <a:solidFill>
                  <a:srgbClr val="0C0C0C"/>
                </a:solidFill>
                <a:latin typeface="Calibri"/>
                <a:ea typeface="Calibri"/>
                <a:cs typeface="Calibri"/>
                <a:sym typeface="Calibri"/>
              </a:rPr>
              <a:t> Vitalized </a:t>
            </a:r>
            <a:r>
              <a:rPr lang="en-US" sz="1800" b="0" i="0" u="none" strike="noStrike" cap="none" dirty="0">
                <a:solidFill>
                  <a:srgbClr val="0C0C0C"/>
                </a:solidFill>
                <a:latin typeface="Calibri"/>
                <a:ea typeface="Calibri"/>
                <a:cs typeface="Calibri"/>
                <a:sym typeface="Calibri"/>
              </a:rPr>
              <a:t>Immunity Fizz </a:t>
            </a:r>
            <a:r>
              <a:rPr lang="en-US" sz="1800" b="0" i="0" u="none" strike="noStrike" cap="none" dirty="0" smtClean="0">
                <a:solidFill>
                  <a:srgbClr val="0C0C0C"/>
                </a:solidFill>
                <a:latin typeface="Calibri"/>
                <a:ea typeface="Calibri"/>
                <a:cs typeface="Calibri"/>
                <a:sym typeface="Calibri"/>
              </a:rPr>
              <a:t>Tablets	</a:t>
            </a:r>
            <a:r>
              <a:rPr lang="en-US" sz="1800" b="0" i="0" u="none" strike="noStrike" cap="none" dirty="0" err="1" smtClean="0">
                <a:solidFill>
                  <a:srgbClr val="0C0C0C"/>
                </a:solidFill>
                <a:latin typeface="Calibri"/>
                <a:ea typeface="Calibri"/>
                <a:cs typeface="Calibri"/>
                <a:sym typeface="Calibri"/>
              </a:rPr>
              <a:t>becky</a:t>
            </a:r>
            <a:r>
              <a:rPr lang="en-US" sz="1800" b="0" i="0" u="none" strike="noStrike" cap="none" dirty="0">
                <a:solidFill>
                  <a:srgbClr val="0C0C0C"/>
                </a:solidFill>
                <a:latin typeface="Calibri"/>
                <a:ea typeface="Calibri"/>
                <a:cs typeface="Calibri"/>
                <a:sym typeface="Calibri"/>
              </a:rPr>
              <a:t>	</a:t>
            </a:r>
          </a:p>
          <a:p>
            <a:pPr marL="0" marR="0" lvl="0" indent="0" algn="l" rtl="0">
              <a:lnSpc>
                <a:spcPct val="80000"/>
              </a:lnSpc>
              <a:spcBef>
                <a:spcPts val="392"/>
              </a:spcBef>
              <a:buClr>
                <a:srgbClr val="888888"/>
              </a:buClr>
              <a:buSzPct val="25000"/>
              <a:buFont typeface="Arial"/>
              <a:buNone/>
            </a:pPr>
            <a:endParaRPr sz="1800" b="0" i="0" u="none" strike="noStrike" cap="none" dirty="0">
              <a:solidFill>
                <a:srgbClr val="0C0C0C"/>
              </a:solidFill>
              <a:latin typeface="Calibri"/>
              <a:ea typeface="Calibri"/>
              <a:cs typeface="Calibri"/>
              <a:sym typeface="Calibri"/>
            </a:endParaRPr>
          </a:p>
        </p:txBody>
      </p:sp>
      <p:sp>
        <p:nvSpPr>
          <p:cNvPr id="265" name="Shape 265"/>
          <p:cNvSpPr txBox="1"/>
          <p:nvPr/>
        </p:nvSpPr>
        <p:spPr>
          <a:xfrm>
            <a:off x="5308600" y="2362200"/>
            <a:ext cx="3520482" cy="2595152"/>
          </a:xfrm>
          <a:prstGeom prst="rect">
            <a:avLst/>
          </a:prstGeom>
          <a:solidFill>
            <a:schemeClr val="lt1"/>
          </a:solidFill>
          <a:ln w="9525" cap="flat" cmpd="sng">
            <a:solidFill>
              <a:srgbClr val="538CD5"/>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1800" dirty="0">
                <a:solidFill>
                  <a:schemeClr val="dk1"/>
                </a:solidFill>
                <a:latin typeface="Calibri"/>
                <a:ea typeface="Calibri"/>
                <a:cs typeface="Calibri"/>
                <a:sym typeface="Calibri"/>
              </a:rPr>
              <a:t>Remember to explain why you use and only recommend Shaklee products .. The science, the integrity, the 60-year history of nutritional leadership and research, superior absorption, and perhaps your story or the story of someone whose health improved with Shaklee, </a:t>
            </a:r>
            <a:r>
              <a:rPr lang="en-US" sz="1800" dirty="0" err="1">
                <a:solidFill>
                  <a:schemeClr val="dk1"/>
                </a:solidFill>
                <a:latin typeface="Calibri"/>
                <a:ea typeface="Calibri"/>
                <a:cs typeface="Calibri"/>
                <a:sym typeface="Calibri"/>
              </a:rPr>
              <a:t>etc</a:t>
            </a:r>
            <a:endParaRPr lang="en-US" sz="180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Shape 270"/>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271" name="Shape 271"/>
          <p:cNvSpPr txBox="1">
            <a:spLocks noGrp="1"/>
          </p:cNvSpPr>
          <p:nvPr>
            <p:ph type="ctrTitle"/>
          </p:nvPr>
        </p:nvSpPr>
        <p:spPr>
          <a:xfrm>
            <a:off x="609600" y="342900"/>
            <a:ext cx="7023100" cy="685799"/>
          </a:xfrm>
          <a:prstGeom prst="rect">
            <a:avLst/>
          </a:prstGeom>
          <a:solidFill>
            <a:schemeClr val="lt1"/>
          </a:solidFill>
          <a:ln w="9525" cap="flat" cmpd="sng">
            <a:solidFill>
              <a:schemeClr val="dk2"/>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Categories of Health Needs – </a:t>
            </a:r>
            <a:br>
              <a:rPr lang="en-US" sz="2400" b="1" i="0" u="none" strike="noStrike" cap="none" dirty="0">
                <a:solidFill>
                  <a:schemeClr val="dk1"/>
                </a:solidFill>
                <a:latin typeface="Calibri"/>
                <a:ea typeface="Calibri"/>
                <a:cs typeface="Calibri"/>
                <a:sym typeface="Calibri"/>
              </a:rPr>
            </a:br>
            <a:r>
              <a:rPr lang="en-US" sz="2400" b="1" i="0" u="none" strike="noStrike" cap="none" dirty="0">
                <a:solidFill>
                  <a:schemeClr val="dk1"/>
                </a:solidFill>
                <a:latin typeface="Calibri"/>
                <a:ea typeface="Calibri"/>
                <a:cs typeface="Calibri"/>
                <a:sym typeface="Calibri"/>
              </a:rPr>
              <a:t>Digestive Issues (Acid Reflux, IBS, gas, bloating</a:t>
            </a:r>
          </a:p>
        </p:txBody>
      </p:sp>
      <p:sp>
        <p:nvSpPr>
          <p:cNvPr id="272" name="Shape 272"/>
          <p:cNvSpPr txBox="1">
            <a:spLocks noGrp="1"/>
          </p:cNvSpPr>
          <p:nvPr>
            <p:ph type="subTitle" idx="1"/>
          </p:nvPr>
        </p:nvSpPr>
        <p:spPr>
          <a:xfrm>
            <a:off x="571500" y="1143000"/>
            <a:ext cx="8001000" cy="3714750"/>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Clr>
                <a:srgbClr val="0C0C0C"/>
              </a:buClr>
              <a:buSzPct val="25000"/>
              <a:buFont typeface="Arial"/>
              <a:buNone/>
            </a:pPr>
            <a:r>
              <a:rPr lang="en-US" sz="2000" b="0" i="0" u="none" strike="noStrike" cap="none" dirty="0" err="1">
                <a:solidFill>
                  <a:srgbClr val="0C0C0C"/>
                </a:solidFill>
                <a:latin typeface="Calibri"/>
                <a:ea typeface="Calibri"/>
                <a:cs typeface="Calibri"/>
                <a:sym typeface="Calibri"/>
              </a:rPr>
              <a:t>Optiflora</a:t>
            </a:r>
            <a:r>
              <a:rPr lang="en-US" sz="2000" b="0" i="0" u="none" strike="noStrike" cap="none" dirty="0">
                <a:solidFill>
                  <a:srgbClr val="0C0C0C"/>
                </a:solidFill>
                <a:latin typeface="Calibri"/>
                <a:ea typeface="Calibri"/>
                <a:cs typeface="Calibri"/>
                <a:sym typeface="Calibri"/>
              </a:rPr>
              <a:t> </a:t>
            </a:r>
            <a:r>
              <a:rPr lang="en-US" sz="2000" b="0" i="0" u="none" strike="noStrike" cap="none" dirty="0" smtClean="0">
                <a:solidFill>
                  <a:srgbClr val="0C0C0C"/>
                </a:solidFill>
                <a:latin typeface="Calibri"/>
                <a:ea typeface="Calibri"/>
                <a:cs typeface="Calibri"/>
                <a:sym typeface="Calibri"/>
              </a:rPr>
              <a:t>Capsules </a:t>
            </a:r>
            <a:r>
              <a:rPr lang="en-US" sz="2000" b="0" i="0" u="none" strike="noStrike" cap="none" dirty="0">
                <a:solidFill>
                  <a:srgbClr val="0C0C0C"/>
                </a:solidFill>
                <a:latin typeface="Calibri"/>
                <a:ea typeface="Calibri"/>
                <a:cs typeface="Calibri"/>
                <a:sym typeface="Calibri"/>
              </a:rPr>
              <a:t>( start with capsules to avoid gas.. Add powder later )</a:t>
            </a:r>
          </a:p>
          <a:p>
            <a:pPr marL="0" marR="0" lvl="0" indent="0" algn="l" rtl="0">
              <a:spcBef>
                <a:spcPts val="400"/>
              </a:spcBef>
              <a:spcAft>
                <a:spcPts val="0"/>
              </a:spcAft>
              <a:buClr>
                <a:srgbClr val="0C0C0C"/>
              </a:buClr>
              <a:buSzPct val="25000"/>
              <a:buFont typeface="Arial"/>
              <a:buNone/>
            </a:pPr>
            <a:r>
              <a:rPr lang="en-US" sz="2000" b="0" i="0" u="none" strike="noStrike" cap="none" dirty="0">
                <a:solidFill>
                  <a:srgbClr val="0C0C0C"/>
                </a:solidFill>
                <a:latin typeface="Calibri"/>
                <a:ea typeface="Calibri"/>
                <a:cs typeface="Calibri"/>
                <a:sym typeface="Calibri"/>
              </a:rPr>
              <a:t>EZ Gest</a:t>
            </a:r>
          </a:p>
          <a:p>
            <a:pPr marL="0" marR="0" lvl="0" indent="0" algn="l" rtl="0">
              <a:spcBef>
                <a:spcPts val="400"/>
              </a:spcBef>
              <a:spcAft>
                <a:spcPts val="0"/>
              </a:spcAft>
              <a:buClr>
                <a:srgbClr val="0C0C0C"/>
              </a:buClr>
              <a:buSzPct val="25000"/>
              <a:buFont typeface="Arial"/>
              <a:buNone/>
            </a:pPr>
            <a:r>
              <a:rPr lang="en-US" sz="2000" b="0" i="0" u="none" strike="noStrike" cap="none" dirty="0">
                <a:solidFill>
                  <a:srgbClr val="0C0C0C"/>
                </a:solidFill>
                <a:latin typeface="Calibri"/>
                <a:ea typeface="Calibri"/>
                <a:cs typeface="Calibri"/>
                <a:sym typeface="Calibri"/>
              </a:rPr>
              <a:t>Alfalfa</a:t>
            </a:r>
          </a:p>
          <a:p>
            <a:pPr marL="0" marR="0" lvl="0" indent="0" algn="l" rtl="0">
              <a:spcBef>
                <a:spcPts val="400"/>
              </a:spcBef>
              <a:spcAft>
                <a:spcPts val="0"/>
              </a:spcAft>
              <a:buClr>
                <a:srgbClr val="0C0C0C"/>
              </a:buClr>
              <a:buSzPct val="25000"/>
              <a:buFont typeface="Arial"/>
              <a:buNone/>
            </a:pPr>
            <a:r>
              <a:rPr lang="en-US" sz="2000" b="0" i="0" u="none" strike="noStrike" cap="none" dirty="0">
                <a:solidFill>
                  <a:srgbClr val="0C0C0C"/>
                </a:solidFill>
                <a:latin typeface="Calibri"/>
                <a:ea typeface="Calibri"/>
                <a:cs typeface="Calibri"/>
                <a:sym typeface="Calibri"/>
              </a:rPr>
              <a:t>Stomach Soothing Complex  ( nausea, indigestion </a:t>
            </a:r>
            <a:r>
              <a:rPr lang="en-US" sz="2000" b="0" i="0" u="none" strike="noStrike" cap="none" dirty="0" smtClean="0">
                <a:solidFill>
                  <a:srgbClr val="0C0C0C"/>
                </a:solidFill>
                <a:latin typeface="Calibri"/>
                <a:ea typeface="Calibri"/>
                <a:cs typeface="Calibri"/>
                <a:sym typeface="Calibri"/>
              </a:rPr>
              <a:t>)</a:t>
            </a:r>
          </a:p>
          <a:p>
            <a:pPr marL="0" marR="0" lvl="0" indent="0" algn="l" rtl="0">
              <a:spcBef>
                <a:spcPts val="400"/>
              </a:spcBef>
              <a:spcAft>
                <a:spcPts val="0"/>
              </a:spcAft>
              <a:buClr>
                <a:srgbClr val="0C0C0C"/>
              </a:buClr>
              <a:buSzPct val="25000"/>
              <a:buFont typeface="Arial"/>
              <a:buNone/>
            </a:pPr>
            <a:endParaRPr lang="en-US" sz="2000" b="0" i="0" u="none" strike="noStrike" cap="none" dirty="0">
              <a:solidFill>
                <a:srgbClr val="0C0C0C"/>
              </a:solidFill>
              <a:latin typeface="Calibri"/>
              <a:ea typeface="Calibri"/>
              <a:cs typeface="Calibri"/>
              <a:sym typeface="Calibri"/>
            </a:endParaRPr>
          </a:p>
          <a:p>
            <a:pPr marL="0" marR="0" lvl="0" indent="0" algn="l" rtl="0">
              <a:spcBef>
                <a:spcPts val="400"/>
              </a:spcBef>
              <a:spcAft>
                <a:spcPts val="0"/>
              </a:spcAft>
              <a:buClr>
                <a:srgbClr val="0C0C0C"/>
              </a:buClr>
              <a:buSzPct val="25000"/>
              <a:buFont typeface="Arial"/>
              <a:buNone/>
            </a:pPr>
            <a:r>
              <a:rPr lang="en-US" sz="2000" b="0" i="0" u="none" strike="noStrike" cap="none" dirty="0">
                <a:solidFill>
                  <a:srgbClr val="0C0C0C"/>
                </a:solidFill>
                <a:latin typeface="Calibri"/>
                <a:ea typeface="Calibri"/>
                <a:cs typeface="Calibri"/>
                <a:sym typeface="Calibri"/>
              </a:rPr>
              <a:t>Reduce/eliminate refined carbs and sugar –especially gluten and wheat</a:t>
            </a:r>
          </a:p>
          <a:p>
            <a:pPr marL="0" marR="0" lvl="0" indent="0" algn="l" rtl="0">
              <a:spcBef>
                <a:spcPts val="400"/>
              </a:spcBef>
              <a:spcAft>
                <a:spcPts val="0"/>
              </a:spcAft>
              <a:buClr>
                <a:srgbClr val="0C0C0C"/>
              </a:buClr>
              <a:buSzPct val="25000"/>
              <a:buFont typeface="Arial"/>
              <a:buNone/>
            </a:pPr>
            <a:r>
              <a:rPr lang="en-US" sz="2000" b="0" i="0" u="none" strike="noStrike" cap="none" dirty="0">
                <a:solidFill>
                  <a:srgbClr val="0C0C0C"/>
                </a:solidFill>
                <a:latin typeface="Calibri"/>
                <a:ea typeface="Calibri"/>
                <a:cs typeface="Calibri"/>
                <a:sym typeface="Calibri"/>
              </a:rPr>
              <a:t>Add vegetables ( cooked if intestines are sensitive ) </a:t>
            </a:r>
          </a:p>
          <a:p>
            <a:pPr marL="0" marR="0" lvl="0" indent="0" algn="l" rtl="0">
              <a:spcBef>
                <a:spcPts val="400"/>
              </a:spcBef>
              <a:spcAft>
                <a:spcPts val="0"/>
              </a:spcAft>
              <a:buClr>
                <a:srgbClr val="0C0C0C"/>
              </a:buClr>
              <a:buSzPct val="25000"/>
              <a:buFont typeface="Arial"/>
              <a:buNone/>
            </a:pPr>
            <a:r>
              <a:rPr lang="en-US" sz="2000" b="0" i="0" u="none" strike="noStrike" cap="none" dirty="0" smtClean="0">
                <a:solidFill>
                  <a:srgbClr val="0C0C0C"/>
                </a:solidFill>
                <a:latin typeface="Calibri"/>
                <a:ea typeface="Calibri"/>
                <a:cs typeface="Calibri"/>
                <a:sym typeface="Calibri"/>
              </a:rPr>
              <a:t>Dangers </a:t>
            </a:r>
            <a:r>
              <a:rPr lang="en-US" sz="2000" b="0" i="0" u="none" strike="noStrike" cap="none" dirty="0">
                <a:solidFill>
                  <a:srgbClr val="0C0C0C"/>
                </a:solidFill>
                <a:latin typeface="Calibri"/>
                <a:ea typeface="Calibri"/>
                <a:cs typeface="Calibri"/>
                <a:sym typeface="Calibri"/>
              </a:rPr>
              <a:t>of wheat, gluten and dairy </a:t>
            </a:r>
          </a:p>
          <a:p>
            <a:pPr marL="0" marR="0" lvl="0" indent="0" algn="l" rtl="0">
              <a:spcBef>
                <a:spcPts val="400"/>
              </a:spcBef>
              <a:spcAft>
                <a:spcPts val="0"/>
              </a:spcAft>
              <a:buClr>
                <a:srgbClr val="0C0C0C"/>
              </a:buClr>
              <a:buSzPct val="25000"/>
              <a:buFont typeface="Arial"/>
              <a:buNone/>
            </a:pPr>
            <a:r>
              <a:rPr lang="en-US" sz="2000" b="0" i="0" u="none" strike="noStrike" cap="none" dirty="0">
                <a:solidFill>
                  <a:srgbClr val="0C0C0C"/>
                </a:solidFill>
                <a:latin typeface="Calibri"/>
                <a:ea typeface="Calibri"/>
                <a:cs typeface="Calibri"/>
                <a:sym typeface="Calibri"/>
              </a:rPr>
              <a:t>Linked to immune issues ( 70% in gut ), mental issues ( 60% of neuro-transmitters in brain, but 40%  in gut )</a:t>
            </a:r>
            <a:r>
              <a:rPr lang="en-US" sz="2000" b="0" i="0" u="none" strike="noStrike" cap="none" dirty="0" err="1">
                <a:solidFill>
                  <a:srgbClr val="0C0C0C"/>
                </a:solidFill>
                <a:latin typeface="Calibri"/>
                <a:ea typeface="Calibri"/>
                <a:cs typeface="Calibri"/>
                <a:sym typeface="Calibri"/>
              </a:rPr>
              <a:t>etc</a:t>
            </a:r>
            <a:r>
              <a:rPr lang="en-US" sz="2000" b="0" i="0" u="none" strike="noStrike" cap="none" dirty="0">
                <a:solidFill>
                  <a:srgbClr val="0C0C0C"/>
                </a:solidFill>
                <a:latin typeface="Calibri"/>
                <a:ea typeface="Calibri"/>
                <a:cs typeface="Calibri"/>
                <a:sym typeface="Calibri"/>
              </a:rPr>
              <a:t>    </a:t>
            </a:r>
            <a:r>
              <a:rPr lang="en-US" sz="2000" b="0" i="0" u="none" strike="noStrike" cap="none" dirty="0" smtClean="0">
                <a:solidFill>
                  <a:srgbClr val="0C0C0C"/>
                </a:solidFill>
                <a:latin typeface="Calibri"/>
                <a:ea typeface="Calibri"/>
                <a:cs typeface="Calibri"/>
                <a:sym typeface="Calibri"/>
              </a:rPr>
              <a:t>                         </a:t>
            </a:r>
            <a:r>
              <a:rPr lang="en-US" sz="2000" b="0" i="0" u="none" strike="noStrike" cap="none" dirty="0" smtClean="0">
                <a:solidFill>
                  <a:srgbClr val="0C0C0C"/>
                </a:solidFill>
                <a:latin typeface="Calibri"/>
                <a:ea typeface="Calibri"/>
                <a:cs typeface="Calibri"/>
                <a:sym typeface="Calibri"/>
              </a:rPr>
              <a:t>harper</a:t>
            </a:r>
            <a:endParaRPr lang="en-US" sz="2000" b="0" i="0" u="none" strike="noStrike" cap="none" dirty="0">
              <a:solidFill>
                <a:srgbClr val="0C0C0C"/>
              </a:solidFill>
              <a:latin typeface="Calibri"/>
              <a:ea typeface="Calibri"/>
              <a:cs typeface="Calibri"/>
              <a:sym typeface="Calibri"/>
            </a:endParaRPr>
          </a:p>
          <a:p>
            <a:pPr marL="0" marR="0" lvl="0" indent="0" algn="ctr" rtl="0">
              <a:spcBef>
                <a:spcPts val="480"/>
              </a:spcBef>
              <a:spcAft>
                <a:spcPts val="0"/>
              </a:spcAft>
              <a:buClr>
                <a:srgbClr val="888888"/>
              </a:buClr>
              <a:buSzPct val="25000"/>
              <a:buFont typeface="Arial"/>
              <a:buNone/>
            </a:pPr>
            <a:endParaRPr sz="2400" b="0" i="0" u="none" strike="noStrike" cap="none" dirty="0">
              <a:solidFill>
                <a:srgbClr val="0C0C0C"/>
              </a:solidFill>
              <a:latin typeface="Calibri"/>
              <a:ea typeface="Calibri"/>
              <a:cs typeface="Calibri"/>
              <a:sym typeface="Calibri"/>
            </a:endParaRPr>
          </a:p>
          <a:p>
            <a:pPr marL="0" marR="0" lvl="0" indent="0" algn="ctr" rtl="0">
              <a:spcBef>
                <a:spcPts val="480"/>
              </a:spcBef>
              <a:buClr>
                <a:srgbClr val="888888"/>
              </a:buClr>
              <a:buSzPct val="25000"/>
              <a:buFont typeface="Arial"/>
              <a:buNone/>
            </a:pPr>
            <a:endParaRPr sz="2400" b="0" i="0" u="none" strike="noStrike" cap="none" dirty="0">
              <a:solidFill>
                <a:srgbClr val="0C0C0C"/>
              </a:solidFill>
              <a:latin typeface="Calibri"/>
              <a:ea typeface="Calibri"/>
              <a:cs typeface="Calibri"/>
              <a:sym typeface="Calibri"/>
            </a:endParaRP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pic>
        <p:nvPicPr>
          <p:cNvPr id="277" name="Shape 277"/>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278" name="Shape 278"/>
          <p:cNvSpPr txBox="1">
            <a:spLocks noGrp="1"/>
          </p:cNvSpPr>
          <p:nvPr>
            <p:ph type="ctrTitle"/>
          </p:nvPr>
        </p:nvSpPr>
        <p:spPr>
          <a:xfrm>
            <a:off x="609600" y="342900"/>
            <a:ext cx="5969000" cy="857250"/>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30" b="1" i="0" u="none" strike="noStrike" cap="none" dirty="0">
                <a:solidFill>
                  <a:schemeClr val="dk1"/>
                </a:solidFill>
                <a:latin typeface="Calibri"/>
                <a:ea typeface="Calibri"/>
                <a:cs typeface="Calibri"/>
                <a:sym typeface="Calibri"/>
              </a:rPr>
              <a:t>Mood Swings </a:t>
            </a:r>
            <a:r>
              <a:rPr lang="en-US" sz="2880" b="1" i="0" u="none" strike="noStrike" cap="none" dirty="0">
                <a:solidFill>
                  <a:schemeClr val="dk1"/>
                </a:solidFill>
                <a:latin typeface="Calibri"/>
                <a:ea typeface="Calibri"/>
                <a:cs typeface="Calibri"/>
                <a:sym typeface="Calibri"/>
              </a:rPr>
              <a:t>-- </a:t>
            </a:r>
            <a:r>
              <a:rPr lang="en-US" sz="1979" b="1" i="0" u="none" strike="noStrike" cap="none" dirty="0">
                <a:solidFill>
                  <a:schemeClr val="dk1"/>
                </a:solidFill>
                <a:latin typeface="Calibri"/>
                <a:ea typeface="Calibri"/>
                <a:cs typeface="Calibri"/>
                <a:sym typeface="Calibri"/>
              </a:rPr>
              <a:t>affected by</a:t>
            </a:r>
            <a:br>
              <a:rPr lang="en-US" sz="1979" b="1" i="0" u="none" strike="noStrike" cap="none" dirty="0">
                <a:solidFill>
                  <a:schemeClr val="dk1"/>
                </a:solidFill>
                <a:latin typeface="Calibri"/>
                <a:ea typeface="Calibri"/>
                <a:cs typeface="Calibri"/>
                <a:sym typeface="Calibri"/>
              </a:rPr>
            </a:br>
            <a:r>
              <a:rPr lang="en-US" sz="1979" b="1" i="0" u="none" strike="noStrike" cap="none" dirty="0">
                <a:solidFill>
                  <a:schemeClr val="dk1"/>
                </a:solidFill>
                <a:latin typeface="Calibri"/>
                <a:ea typeface="Calibri"/>
                <a:cs typeface="Calibri"/>
                <a:sym typeface="Calibri"/>
              </a:rPr>
              <a:t>Fluctuating Blood Sugar and Nutritional Deficiency</a:t>
            </a:r>
          </a:p>
        </p:txBody>
      </p:sp>
      <p:sp>
        <p:nvSpPr>
          <p:cNvPr id="279" name="Shape 279"/>
          <p:cNvSpPr txBox="1">
            <a:spLocks noGrp="1"/>
          </p:cNvSpPr>
          <p:nvPr>
            <p:ph type="subTitle" idx="1"/>
          </p:nvPr>
        </p:nvSpPr>
        <p:spPr>
          <a:xfrm>
            <a:off x="609600" y="1402120"/>
            <a:ext cx="6998207" cy="2914649"/>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Clr>
                <a:srgbClr val="0C0C0C"/>
              </a:buClr>
              <a:buSzPct val="25000"/>
              <a:buFont typeface="Arial"/>
              <a:buNone/>
            </a:pPr>
            <a:r>
              <a:rPr lang="en-US" sz="2200" b="0" i="0" u="none" strike="noStrike" cap="none" dirty="0">
                <a:solidFill>
                  <a:srgbClr val="0C0C0C"/>
                </a:solidFill>
                <a:latin typeface="Calibri"/>
                <a:ea typeface="Calibri"/>
                <a:cs typeface="Calibri"/>
                <a:sym typeface="Calibri"/>
              </a:rPr>
              <a:t>B Complex</a:t>
            </a:r>
          </a:p>
          <a:p>
            <a:pPr marL="0" marR="0" lvl="0" indent="0" algn="l" rtl="0">
              <a:spcBef>
                <a:spcPts val="440"/>
              </a:spcBef>
              <a:spcAft>
                <a:spcPts val="0"/>
              </a:spcAft>
              <a:buClr>
                <a:srgbClr val="0C0C0C"/>
              </a:buClr>
              <a:buSzPct val="25000"/>
              <a:buFont typeface="Arial"/>
              <a:buNone/>
            </a:pPr>
            <a:r>
              <a:rPr lang="en-US" sz="2200" b="0" i="0" u="none" strike="noStrike" cap="none" dirty="0">
                <a:solidFill>
                  <a:srgbClr val="0C0C0C"/>
                </a:solidFill>
                <a:latin typeface="Calibri"/>
                <a:ea typeface="Calibri"/>
                <a:cs typeface="Calibri"/>
                <a:sym typeface="Calibri"/>
              </a:rPr>
              <a:t>Omega Guard</a:t>
            </a:r>
          </a:p>
          <a:p>
            <a:pPr marL="0" marR="0" lvl="0" indent="0" algn="l" rtl="0">
              <a:spcBef>
                <a:spcPts val="440"/>
              </a:spcBef>
              <a:spcAft>
                <a:spcPts val="0"/>
              </a:spcAft>
              <a:buClr>
                <a:srgbClr val="0C0C0C"/>
              </a:buClr>
              <a:buSzPct val="25000"/>
              <a:buFont typeface="Arial"/>
              <a:buNone/>
            </a:pPr>
            <a:r>
              <a:rPr lang="en-US" sz="2200" b="0" i="0" u="none" strike="noStrike" cap="none" dirty="0">
                <a:solidFill>
                  <a:srgbClr val="0C0C0C"/>
                </a:solidFill>
                <a:latin typeface="Calibri"/>
                <a:ea typeface="Calibri"/>
                <a:cs typeface="Calibri"/>
                <a:sym typeface="Calibri"/>
              </a:rPr>
              <a:t>Mood Lift </a:t>
            </a:r>
            <a:r>
              <a:rPr lang="en-US" sz="2200" b="0" i="0" u="none" strike="noStrike" cap="none" dirty="0" smtClean="0">
                <a:solidFill>
                  <a:srgbClr val="0C0C0C"/>
                </a:solidFill>
                <a:latin typeface="Calibri"/>
                <a:ea typeface="Calibri"/>
                <a:cs typeface="Calibri"/>
                <a:sym typeface="Calibri"/>
              </a:rPr>
              <a:t>  </a:t>
            </a:r>
            <a:r>
              <a:rPr lang="en-US" sz="1800" b="0" i="0" u="none" strike="noStrike" cap="none" dirty="0" smtClean="0">
                <a:solidFill>
                  <a:srgbClr val="0C0C0C"/>
                </a:solidFill>
                <a:latin typeface="Calibri"/>
                <a:ea typeface="Calibri"/>
                <a:cs typeface="Calibri"/>
                <a:sym typeface="Calibri"/>
              </a:rPr>
              <a:t>( </a:t>
            </a:r>
            <a:r>
              <a:rPr lang="en-US" sz="1800" b="0" i="0" u="none" strike="noStrike" cap="none" dirty="0">
                <a:solidFill>
                  <a:srgbClr val="0C0C0C"/>
                </a:solidFill>
                <a:latin typeface="Calibri"/>
                <a:ea typeface="Calibri"/>
                <a:cs typeface="Calibri"/>
                <a:sym typeface="Calibri"/>
              </a:rPr>
              <a:t>if not on anti-depressants.. And 1 in 10 Americans are)</a:t>
            </a:r>
          </a:p>
          <a:p>
            <a:pPr marL="0" marR="0" lvl="0" indent="0" algn="l" rtl="0">
              <a:spcBef>
                <a:spcPts val="440"/>
              </a:spcBef>
              <a:spcAft>
                <a:spcPts val="0"/>
              </a:spcAft>
              <a:buClr>
                <a:srgbClr val="0C0C0C"/>
              </a:buClr>
              <a:buSzPct val="25000"/>
              <a:buFont typeface="Arial"/>
              <a:buNone/>
            </a:pPr>
            <a:r>
              <a:rPr lang="en-US" sz="2200" b="0" i="0" u="none" strike="noStrike" cap="none" dirty="0">
                <a:solidFill>
                  <a:srgbClr val="0C0C0C"/>
                </a:solidFill>
                <a:latin typeface="Calibri"/>
                <a:ea typeface="Calibri"/>
                <a:cs typeface="Calibri"/>
                <a:sym typeface="Calibri"/>
              </a:rPr>
              <a:t>Vita D-3 </a:t>
            </a:r>
          </a:p>
          <a:p>
            <a:pPr marL="0" marR="0" lvl="0" indent="0" algn="l" rtl="0">
              <a:spcBef>
                <a:spcPts val="440"/>
              </a:spcBef>
              <a:spcAft>
                <a:spcPts val="0"/>
              </a:spcAft>
              <a:buClr>
                <a:srgbClr val="0C0C0C"/>
              </a:buClr>
              <a:buSzPct val="25000"/>
              <a:buFont typeface="Arial"/>
              <a:buNone/>
            </a:pPr>
            <a:r>
              <a:rPr lang="en-US" sz="2200" b="0" i="0" u="none" strike="noStrike" cap="none" dirty="0">
                <a:solidFill>
                  <a:srgbClr val="0C0C0C"/>
                </a:solidFill>
                <a:latin typeface="Calibri"/>
                <a:ea typeface="Calibri"/>
                <a:cs typeface="Calibri"/>
                <a:sym typeface="Calibri"/>
              </a:rPr>
              <a:t>Protein Life </a:t>
            </a:r>
            <a:r>
              <a:rPr lang="en-US" sz="2200" b="0" i="0" u="none" strike="noStrike" cap="none" dirty="0" smtClean="0">
                <a:solidFill>
                  <a:srgbClr val="0C0C0C"/>
                </a:solidFill>
                <a:latin typeface="Calibri"/>
                <a:ea typeface="Calibri"/>
                <a:cs typeface="Calibri"/>
                <a:sym typeface="Calibri"/>
              </a:rPr>
              <a:t>Shakes</a:t>
            </a:r>
          </a:p>
          <a:p>
            <a:pPr marL="0" marR="0" lvl="0" indent="0" algn="l" rtl="0">
              <a:spcBef>
                <a:spcPts val="440"/>
              </a:spcBef>
              <a:spcAft>
                <a:spcPts val="0"/>
              </a:spcAft>
              <a:buClr>
                <a:srgbClr val="0C0C0C"/>
              </a:buClr>
              <a:buSzPct val="25000"/>
              <a:buFont typeface="Arial"/>
              <a:buNone/>
            </a:pPr>
            <a:endParaRPr lang="en-US" sz="2200" b="0" i="0" u="none" strike="noStrike" cap="none" dirty="0">
              <a:solidFill>
                <a:srgbClr val="0C0C0C"/>
              </a:solidFill>
              <a:latin typeface="Calibri"/>
              <a:ea typeface="Calibri"/>
              <a:cs typeface="Calibri"/>
              <a:sym typeface="Calibri"/>
            </a:endParaRPr>
          </a:p>
          <a:p>
            <a:pPr marL="0" marR="0" lvl="0" indent="0" algn="l" rtl="0">
              <a:spcBef>
                <a:spcPts val="440"/>
              </a:spcBef>
              <a:spcAft>
                <a:spcPts val="0"/>
              </a:spcAft>
              <a:buClr>
                <a:srgbClr val="0C0C0C"/>
              </a:buClr>
              <a:buSzPct val="25000"/>
              <a:buFont typeface="Arial"/>
              <a:buNone/>
            </a:pPr>
            <a:r>
              <a:rPr lang="en-US" sz="2200" b="0" i="0" u="none" strike="noStrike" cap="none" dirty="0" smtClean="0">
                <a:solidFill>
                  <a:srgbClr val="0C0C0C"/>
                </a:solidFill>
                <a:latin typeface="Calibri"/>
                <a:ea typeface="Calibri"/>
                <a:cs typeface="Calibri"/>
                <a:sym typeface="Calibri"/>
              </a:rPr>
              <a:t>Diet</a:t>
            </a:r>
            <a:r>
              <a:rPr lang="en-US" sz="2200" dirty="0">
                <a:solidFill>
                  <a:srgbClr val="0C0C0C"/>
                </a:solidFill>
              </a:rPr>
              <a:t> </a:t>
            </a:r>
            <a:r>
              <a:rPr lang="en-US" sz="2200" dirty="0" smtClean="0">
                <a:solidFill>
                  <a:srgbClr val="0C0C0C"/>
                </a:solidFill>
              </a:rPr>
              <a:t> </a:t>
            </a:r>
            <a:r>
              <a:rPr lang="en-US" sz="1800" b="0" i="0" u="none" strike="noStrike" cap="none" dirty="0" smtClean="0">
                <a:solidFill>
                  <a:srgbClr val="0C0C0C"/>
                </a:solidFill>
                <a:latin typeface="Calibri"/>
                <a:ea typeface="Calibri"/>
                <a:cs typeface="Calibri"/>
                <a:sym typeface="Calibri"/>
              </a:rPr>
              <a:t>( </a:t>
            </a:r>
            <a:r>
              <a:rPr lang="en-US" sz="1800" b="0" i="0" u="none" strike="noStrike" cap="none" dirty="0">
                <a:solidFill>
                  <a:srgbClr val="0C0C0C"/>
                </a:solidFill>
                <a:latin typeface="Calibri"/>
                <a:ea typeface="Calibri"/>
                <a:cs typeface="Calibri"/>
                <a:sym typeface="Calibri"/>
              </a:rPr>
              <a:t>add vegetables, reduce/eliminate refined carbs)</a:t>
            </a:r>
          </a:p>
          <a:p>
            <a:pPr marL="0" marR="0" lvl="0" indent="0" algn="l" rtl="0">
              <a:spcBef>
                <a:spcPts val="440"/>
              </a:spcBef>
              <a:spcAft>
                <a:spcPts val="0"/>
              </a:spcAft>
              <a:buClr>
                <a:srgbClr val="0C0C0C"/>
              </a:buClr>
              <a:buSzPct val="25000"/>
              <a:buFont typeface="Arial"/>
              <a:buNone/>
            </a:pPr>
            <a:r>
              <a:rPr lang="en-US" sz="2200" b="0" i="0" u="none" strike="noStrike" cap="none" dirty="0">
                <a:solidFill>
                  <a:srgbClr val="0C0C0C"/>
                </a:solidFill>
                <a:latin typeface="Calibri"/>
                <a:ea typeface="Calibri"/>
                <a:cs typeface="Calibri"/>
                <a:sym typeface="Calibri"/>
              </a:rPr>
              <a:t>					</a:t>
            </a:r>
            <a:r>
              <a:rPr lang="en-US" sz="1600" b="0" i="0" u="none" strike="noStrike" cap="none" dirty="0" err="1" smtClean="0">
                <a:solidFill>
                  <a:srgbClr val="0C0C0C"/>
                </a:solidFill>
                <a:latin typeface="Calibri"/>
                <a:ea typeface="Calibri"/>
                <a:cs typeface="Calibri"/>
                <a:sym typeface="Calibri"/>
              </a:rPr>
              <a:t>katie</a:t>
            </a:r>
            <a:r>
              <a:rPr lang="en-US" sz="2200" b="0" i="0" u="none" strike="noStrike" cap="none" dirty="0">
                <a:solidFill>
                  <a:srgbClr val="0C0C0C"/>
                </a:solidFill>
                <a:latin typeface="Calibri"/>
                <a:ea typeface="Calibri"/>
                <a:cs typeface="Calibri"/>
                <a:sym typeface="Calibri"/>
              </a:rPr>
              <a:t>	</a:t>
            </a:r>
          </a:p>
          <a:p>
            <a:pPr marL="0" marR="0" lvl="0" indent="0" algn="ctr" rtl="0">
              <a:spcBef>
                <a:spcPts val="720"/>
              </a:spcBef>
              <a:spcAft>
                <a:spcPts val="0"/>
              </a:spcAft>
              <a:buClr>
                <a:srgbClr val="888888"/>
              </a:buClr>
              <a:buSzPct val="25000"/>
              <a:buFont typeface="Arial"/>
              <a:buNone/>
            </a:pPr>
            <a:endParaRPr sz="3600" b="0" i="0" u="none" strike="noStrike" cap="none" dirty="0">
              <a:solidFill>
                <a:srgbClr val="0C0C0C"/>
              </a:solidFill>
              <a:latin typeface="Calibri"/>
              <a:ea typeface="Calibri"/>
              <a:cs typeface="Calibri"/>
              <a:sym typeface="Calibri"/>
            </a:endParaRPr>
          </a:p>
          <a:p>
            <a:pPr marL="0" marR="0" lvl="0" indent="0" algn="ctr" rtl="0">
              <a:spcBef>
                <a:spcPts val="720"/>
              </a:spcBef>
              <a:buClr>
                <a:srgbClr val="888888"/>
              </a:buClr>
              <a:buSzPct val="25000"/>
              <a:buFont typeface="Arial"/>
              <a:buNone/>
            </a:pPr>
            <a:endParaRPr sz="3600" b="0" i="0" u="none" strike="noStrike" cap="none" dirty="0">
              <a:solidFill>
                <a:srgbClr val="0C0C0C"/>
              </a:solidFill>
              <a:latin typeface="Calibri"/>
              <a:ea typeface="Calibri"/>
              <a:cs typeface="Calibri"/>
              <a:sym typeface="Calibri"/>
            </a:endParaRP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Shape 284"/>
          <p:cNvPicPr preferRelativeResize="0"/>
          <p:nvPr/>
        </p:nvPicPr>
        <p:blipFill rotWithShape="1">
          <a:blip r:embed="rId3">
            <a:alphaModFix/>
          </a:blip>
          <a:srcRect/>
          <a:stretch/>
        </p:blipFill>
        <p:spPr>
          <a:xfrm>
            <a:off x="0" y="-12623"/>
            <a:ext cx="9144000" cy="5143499"/>
          </a:xfrm>
          <a:prstGeom prst="rect">
            <a:avLst/>
          </a:prstGeom>
          <a:noFill/>
          <a:ln>
            <a:noFill/>
          </a:ln>
        </p:spPr>
      </p:pic>
      <p:sp>
        <p:nvSpPr>
          <p:cNvPr id="285" name="Shape 285"/>
          <p:cNvSpPr txBox="1">
            <a:spLocks noGrp="1"/>
          </p:cNvSpPr>
          <p:nvPr>
            <p:ph type="ctrTitle"/>
          </p:nvPr>
        </p:nvSpPr>
        <p:spPr>
          <a:xfrm>
            <a:off x="938782" y="228600"/>
            <a:ext cx="6859018" cy="1028700"/>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To Reduce Inflammation </a:t>
            </a:r>
            <a:r>
              <a:rPr lang="en-US" sz="2400" b="1" i="0" u="none" strike="noStrike" cap="none" dirty="0" smtClean="0">
                <a:solidFill>
                  <a:schemeClr val="dk1"/>
                </a:solidFill>
                <a:latin typeface="Calibri"/>
                <a:ea typeface="Calibri"/>
                <a:cs typeface="Calibri"/>
                <a:sym typeface="Calibri"/>
              </a:rPr>
              <a:t>( </a:t>
            </a:r>
            <a:r>
              <a:rPr lang="en-US" sz="2400" b="1" i="0" u="none" strike="noStrike" cap="none" dirty="0">
                <a:solidFill>
                  <a:schemeClr val="dk1"/>
                </a:solidFill>
                <a:latin typeface="Calibri"/>
                <a:ea typeface="Calibri"/>
                <a:cs typeface="Calibri"/>
                <a:sym typeface="Calibri"/>
              </a:rPr>
              <a:t>A Major Cause of Pain;</a:t>
            </a:r>
            <a:br>
              <a:rPr lang="en-US" sz="2400" b="1" i="0" u="none" strike="noStrike" cap="none" dirty="0">
                <a:solidFill>
                  <a:schemeClr val="dk1"/>
                </a:solidFill>
                <a:latin typeface="Calibri"/>
                <a:ea typeface="Calibri"/>
                <a:cs typeface="Calibri"/>
                <a:sym typeface="Calibri"/>
              </a:rPr>
            </a:br>
            <a:r>
              <a:rPr lang="en-US" sz="2400" b="1" i="0" u="none" strike="noStrike" cap="none" dirty="0">
                <a:solidFill>
                  <a:schemeClr val="dk1"/>
                </a:solidFill>
                <a:latin typeface="Calibri"/>
                <a:ea typeface="Calibri"/>
                <a:cs typeface="Calibri"/>
                <a:sym typeface="Calibri"/>
              </a:rPr>
              <a:t>Also Linked to most Serious Illnesses)</a:t>
            </a:r>
          </a:p>
        </p:txBody>
      </p:sp>
      <p:sp>
        <p:nvSpPr>
          <p:cNvPr id="286" name="Shape 286"/>
          <p:cNvSpPr txBox="1">
            <a:spLocks noGrp="1"/>
          </p:cNvSpPr>
          <p:nvPr>
            <p:ph type="subTitle" idx="1"/>
          </p:nvPr>
        </p:nvSpPr>
        <p:spPr>
          <a:xfrm>
            <a:off x="571500" y="1371600"/>
            <a:ext cx="6743700" cy="3486150"/>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70000"/>
              </a:lnSpc>
              <a:spcBef>
                <a:spcPts val="0"/>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Omega Guard Omega 3 Fatty Acids</a:t>
            </a:r>
          </a:p>
          <a:p>
            <a:pPr marL="0" marR="0" lvl="0" indent="0" algn="l" rtl="0">
              <a:lnSpc>
                <a:spcPct val="7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GLA</a:t>
            </a:r>
          </a:p>
          <a:p>
            <a:pPr marL="0" marR="0" lvl="0" indent="0" algn="l" rtl="0">
              <a:lnSpc>
                <a:spcPct val="7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Vita C</a:t>
            </a:r>
          </a:p>
          <a:p>
            <a:pPr marL="0" marR="0" lvl="0" indent="0" algn="l" rtl="0">
              <a:lnSpc>
                <a:spcPct val="7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Joint Health Complex </a:t>
            </a:r>
            <a:r>
              <a:rPr lang="en-US" sz="2035" b="0" i="0" u="none" strike="noStrike" cap="none" dirty="0" smtClean="0">
                <a:solidFill>
                  <a:srgbClr val="0D0D0D"/>
                </a:solidFill>
                <a:latin typeface="Calibri"/>
                <a:ea typeface="Calibri"/>
                <a:cs typeface="Calibri"/>
                <a:sym typeface="Calibri"/>
              </a:rPr>
              <a:t>(if </a:t>
            </a:r>
            <a:r>
              <a:rPr lang="en-US" sz="2035" b="0" i="0" u="none" strike="noStrike" cap="none" dirty="0" err="1">
                <a:solidFill>
                  <a:srgbClr val="0D0D0D"/>
                </a:solidFill>
                <a:latin typeface="Calibri"/>
                <a:ea typeface="Calibri"/>
                <a:cs typeface="Calibri"/>
                <a:sym typeface="Calibri"/>
              </a:rPr>
              <a:t>osteo</a:t>
            </a:r>
            <a:r>
              <a:rPr lang="en-US" sz="2035" b="0" i="0" u="none" strike="noStrike" cap="none" dirty="0">
                <a:solidFill>
                  <a:srgbClr val="0D0D0D"/>
                </a:solidFill>
                <a:latin typeface="Calibri"/>
                <a:ea typeface="Calibri"/>
                <a:cs typeface="Calibri"/>
                <a:sym typeface="Calibri"/>
              </a:rPr>
              <a:t>-arthritis, a cartilage issue ) 				</a:t>
            </a:r>
            <a:r>
              <a:rPr lang="en-US" sz="2035" b="0" i="0" u="none" strike="noStrike" cap="none" dirty="0" smtClean="0">
                <a:solidFill>
                  <a:srgbClr val="0D0D0D"/>
                </a:solidFill>
                <a:latin typeface="Calibri"/>
                <a:ea typeface="Calibri"/>
                <a:cs typeface="Calibri"/>
                <a:sym typeface="Calibri"/>
              </a:rPr>
              <a:t>Glucosamine </a:t>
            </a:r>
            <a:r>
              <a:rPr lang="en-US" sz="2035" b="0" i="0" u="none" strike="noStrike" cap="none" dirty="0">
                <a:solidFill>
                  <a:srgbClr val="0D0D0D"/>
                </a:solidFill>
                <a:latin typeface="Calibri"/>
                <a:ea typeface="Calibri"/>
                <a:cs typeface="Calibri"/>
                <a:sym typeface="Calibri"/>
              </a:rPr>
              <a:t>+ </a:t>
            </a:r>
            <a:r>
              <a:rPr lang="en-US" sz="2035" b="0" i="0" u="none" strike="noStrike" cap="none" dirty="0" err="1">
                <a:solidFill>
                  <a:srgbClr val="0D0D0D"/>
                </a:solidFill>
                <a:latin typeface="Calibri"/>
                <a:ea typeface="Calibri"/>
                <a:cs typeface="Calibri"/>
                <a:sym typeface="Calibri"/>
              </a:rPr>
              <a:t>Boswellia</a:t>
            </a:r>
            <a:endParaRPr lang="en-US" sz="2035" b="0" i="0" u="none" strike="noStrike" cap="none" dirty="0">
              <a:solidFill>
                <a:srgbClr val="0D0D0D"/>
              </a:solidFill>
              <a:latin typeface="Calibri"/>
              <a:ea typeface="Calibri"/>
              <a:cs typeface="Calibri"/>
              <a:sym typeface="Calibri"/>
            </a:endParaRPr>
          </a:p>
          <a:p>
            <a:pPr marL="0" marR="0" lvl="0" indent="0" algn="l" rtl="0">
              <a:lnSpc>
                <a:spcPct val="7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Joint and Muscle Pain Cream  ( addresses a symptom ... pain) </a:t>
            </a:r>
          </a:p>
          <a:p>
            <a:pPr marL="0" marR="0" lvl="0" indent="0" algn="l" rtl="0">
              <a:lnSpc>
                <a:spcPct val="70000"/>
              </a:lnSpc>
              <a:spcBef>
                <a:spcPts val="407"/>
              </a:spcBef>
              <a:spcAft>
                <a:spcPts val="0"/>
              </a:spcAft>
              <a:buClr>
                <a:srgbClr val="0D0D0D"/>
              </a:buClr>
              <a:buSzPct val="25000"/>
              <a:buFont typeface="Arial"/>
              <a:buNone/>
            </a:pPr>
            <a:r>
              <a:rPr lang="en-US" sz="2035" b="0" i="0" u="none" strike="noStrike" cap="none" dirty="0" err="1" smtClean="0">
                <a:solidFill>
                  <a:srgbClr val="0D0D0D"/>
                </a:solidFill>
                <a:latin typeface="Calibri"/>
                <a:ea typeface="Calibri"/>
                <a:cs typeface="Calibri"/>
                <a:sym typeface="Calibri"/>
              </a:rPr>
              <a:t>Vivix</a:t>
            </a:r>
            <a:endParaRPr lang="en-US" sz="2035" b="0" i="0" u="none" strike="noStrike" cap="none" dirty="0" smtClean="0">
              <a:solidFill>
                <a:srgbClr val="0D0D0D"/>
              </a:solidFill>
              <a:latin typeface="Calibri"/>
              <a:ea typeface="Calibri"/>
              <a:cs typeface="Calibri"/>
              <a:sym typeface="Calibri"/>
            </a:endParaRPr>
          </a:p>
          <a:p>
            <a:pPr marL="0" marR="0" lvl="0" indent="0" algn="l" rtl="0">
              <a:lnSpc>
                <a:spcPct val="70000"/>
              </a:lnSpc>
              <a:spcBef>
                <a:spcPts val="407"/>
              </a:spcBef>
              <a:spcAft>
                <a:spcPts val="0"/>
              </a:spcAft>
              <a:buClr>
                <a:srgbClr val="0D0D0D"/>
              </a:buClr>
              <a:buSzPct val="25000"/>
              <a:buFont typeface="Arial"/>
              <a:buNone/>
            </a:pPr>
            <a:endParaRPr lang="en-US" sz="2035" b="0" i="0" u="none" strike="noStrike" cap="none" dirty="0">
              <a:solidFill>
                <a:srgbClr val="0D0D0D"/>
              </a:solidFill>
              <a:latin typeface="Calibri"/>
              <a:ea typeface="Calibri"/>
              <a:cs typeface="Calibri"/>
              <a:sym typeface="Calibri"/>
            </a:endParaRPr>
          </a:p>
          <a:p>
            <a:pPr marL="0" marR="0" lvl="0" indent="0" algn="l" rtl="0">
              <a:lnSpc>
                <a:spcPct val="70000"/>
              </a:lnSpc>
              <a:spcBef>
                <a:spcPts val="407"/>
              </a:spcBef>
              <a:spcAft>
                <a:spcPts val="0"/>
              </a:spcAft>
              <a:buClr>
                <a:srgbClr val="0D0D0D"/>
              </a:buClr>
              <a:buSzPct val="25000"/>
              <a:buFont typeface="Arial"/>
              <a:buNone/>
            </a:pPr>
            <a:r>
              <a:rPr lang="en-US" sz="2035" b="0" i="0" u="sng" strike="noStrike" cap="none" dirty="0">
                <a:solidFill>
                  <a:srgbClr val="0D0D0D"/>
                </a:solidFill>
                <a:latin typeface="Calibri"/>
                <a:ea typeface="Calibri"/>
                <a:cs typeface="Calibri"/>
                <a:sym typeface="Calibri"/>
              </a:rPr>
              <a:t>Foods that increase inflammation –</a:t>
            </a:r>
          </a:p>
          <a:p>
            <a:pPr marL="0" marR="0" lvl="0" indent="0" algn="l" rtl="0">
              <a:lnSpc>
                <a:spcPct val="7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Sugar</a:t>
            </a:r>
          </a:p>
          <a:p>
            <a:pPr marL="0" marR="0" lvl="0" indent="0" algn="l" rtl="0">
              <a:lnSpc>
                <a:spcPct val="7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Red meat</a:t>
            </a:r>
          </a:p>
          <a:p>
            <a:pPr marL="0" marR="0" lvl="0" indent="0" algn="l" rtl="0">
              <a:lnSpc>
                <a:spcPct val="7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Dairy</a:t>
            </a:r>
          </a:p>
          <a:p>
            <a:pPr marL="0" marR="0" lvl="0" indent="0" algn="l" rtl="0">
              <a:lnSpc>
                <a:spcPct val="70000"/>
              </a:lnSpc>
              <a:spcBef>
                <a:spcPts val="407"/>
              </a:spcBef>
              <a:spcAft>
                <a:spcPts val="0"/>
              </a:spcAft>
              <a:buClr>
                <a:srgbClr val="0D0D0D"/>
              </a:buClr>
              <a:buSzPct val="25000"/>
              <a:buFont typeface="Arial"/>
              <a:buNone/>
            </a:pPr>
            <a:r>
              <a:rPr lang="en-US" sz="2035" b="0" i="0" u="none" strike="noStrike" cap="none" dirty="0">
                <a:solidFill>
                  <a:srgbClr val="0D0D0D"/>
                </a:solidFill>
                <a:latin typeface="Calibri"/>
                <a:ea typeface="Calibri"/>
                <a:cs typeface="Calibri"/>
                <a:sym typeface="Calibri"/>
              </a:rPr>
              <a:t>Animal sources of food 			</a:t>
            </a:r>
            <a:r>
              <a:rPr lang="en-US" sz="1600" b="0" i="0" u="none" strike="noStrike" cap="none" dirty="0" err="1" smtClean="0">
                <a:solidFill>
                  <a:srgbClr val="0D0D0D"/>
                </a:solidFill>
                <a:latin typeface="Calibri"/>
                <a:ea typeface="Calibri"/>
                <a:cs typeface="Calibri"/>
                <a:sym typeface="Calibri"/>
              </a:rPr>
              <a:t>becky</a:t>
            </a:r>
            <a:endParaRPr lang="en-US" sz="2035" b="0" i="0" u="none" strike="noStrike" cap="none" dirty="0">
              <a:solidFill>
                <a:srgbClr val="0D0D0D"/>
              </a:solidFill>
              <a:latin typeface="Calibri"/>
              <a:ea typeface="Calibri"/>
              <a:cs typeface="Calibri"/>
              <a:sym typeface="Calibri"/>
            </a:endParaRPr>
          </a:p>
          <a:p>
            <a:pPr marL="0" marR="0" lvl="0" indent="0" algn="ctr" rtl="0">
              <a:lnSpc>
                <a:spcPct val="70000"/>
              </a:lnSpc>
              <a:spcBef>
                <a:spcPts val="573"/>
              </a:spcBef>
              <a:spcAft>
                <a:spcPts val="0"/>
              </a:spcAft>
              <a:buClr>
                <a:srgbClr val="888888"/>
              </a:buClr>
              <a:buSzPct val="25000"/>
              <a:buFont typeface="Arial"/>
              <a:buNone/>
            </a:pPr>
            <a:endParaRPr sz="2867" b="0" i="0" u="none" strike="noStrike" cap="none" dirty="0">
              <a:solidFill>
                <a:srgbClr val="0D0D0D"/>
              </a:solidFill>
              <a:latin typeface="Calibri"/>
              <a:ea typeface="Calibri"/>
              <a:cs typeface="Calibri"/>
              <a:sym typeface="Calibri"/>
            </a:endParaRPr>
          </a:p>
          <a:p>
            <a:pPr marL="0" marR="0" lvl="0" indent="0" algn="ctr" rtl="0">
              <a:lnSpc>
                <a:spcPct val="70000"/>
              </a:lnSpc>
              <a:spcBef>
                <a:spcPts val="573"/>
              </a:spcBef>
              <a:buClr>
                <a:srgbClr val="888888"/>
              </a:buClr>
              <a:buSzPct val="25000"/>
              <a:buFont typeface="Arial"/>
              <a:buNone/>
            </a:pPr>
            <a:endParaRPr sz="2867" b="0" i="0" u="none" strike="noStrike" cap="none" dirty="0">
              <a:solidFill>
                <a:srgbClr val="0D0D0D"/>
              </a:solidFill>
              <a:latin typeface="Calibri"/>
              <a:ea typeface="Calibri"/>
              <a:cs typeface="Calibri"/>
              <a:sym typeface="Calibri"/>
            </a:endParaRP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Shape 291"/>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292" name="Shape 292"/>
          <p:cNvSpPr txBox="1">
            <a:spLocks noGrp="1"/>
          </p:cNvSpPr>
          <p:nvPr>
            <p:ph type="ctrTitle"/>
          </p:nvPr>
        </p:nvSpPr>
        <p:spPr>
          <a:xfrm>
            <a:off x="571500" y="228600"/>
            <a:ext cx="8281500" cy="795599"/>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Candida Yeast Over-Growth-</a:t>
            </a:r>
            <a:br>
              <a:rPr lang="en-US" sz="2400" b="1" i="0" u="none" strike="noStrike" cap="none" dirty="0">
                <a:solidFill>
                  <a:schemeClr val="dk1"/>
                </a:solidFill>
                <a:latin typeface="Calibri"/>
                <a:ea typeface="Calibri"/>
                <a:cs typeface="Calibri"/>
                <a:sym typeface="Calibri"/>
              </a:rPr>
            </a:br>
            <a:r>
              <a:rPr lang="en-US" sz="1800" b="1" i="0" u="none" strike="noStrike" cap="none" dirty="0">
                <a:solidFill>
                  <a:schemeClr val="dk1"/>
                </a:solidFill>
                <a:latin typeface="Calibri"/>
                <a:ea typeface="Calibri"/>
                <a:cs typeface="Calibri"/>
                <a:sym typeface="Calibri"/>
              </a:rPr>
              <a:t>Can Affect Brain, Digestive Tract, Immunity, Hormonal Balance, and is VERY Common</a:t>
            </a:r>
          </a:p>
        </p:txBody>
      </p:sp>
      <p:sp>
        <p:nvSpPr>
          <p:cNvPr id="293" name="Shape 293"/>
          <p:cNvSpPr txBox="1">
            <a:spLocks noGrp="1"/>
          </p:cNvSpPr>
          <p:nvPr>
            <p:ph type="subTitle" idx="1"/>
          </p:nvPr>
        </p:nvSpPr>
        <p:spPr>
          <a:xfrm>
            <a:off x="449022" y="1150675"/>
            <a:ext cx="8403978" cy="3595198"/>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R="0" lvl="0" algn="l" rtl="0">
              <a:lnSpc>
                <a:spcPct val="70000"/>
              </a:lnSpc>
              <a:spcBef>
                <a:spcPts val="0"/>
              </a:spcBef>
              <a:spcAft>
                <a:spcPts val="0"/>
              </a:spcAft>
              <a:buNone/>
            </a:pPr>
            <a:r>
              <a:rPr lang="en-US" sz="1400" b="0" i="0" u="none" strike="noStrike" cap="none" dirty="0">
                <a:solidFill>
                  <a:srgbClr val="0D0D0D"/>
                </a:solidFill>
                <a:latin typeface="Calibri"/>
                <a:ea typeface="Calibri"/>
                <a:cs typeface="Calibri"/>
                <a:sym typeface="Calibri"/>
              </a:rPr>
              <a:t> </a:t>
            </a:r>
          </a:p>
          <a:p>
            <a:pPr marL="0" marR="0" lvl="0" indent="52070" algn="l" rtl="0">
              <a:lnSpc>
                <a:spcPct val="90000"/>
              </a:lnSpc>
              <a:spcBef>
                <a:spcPts val="0"/>
              </a:spcBef>
              <a:spcAft>
                <a:spcPts val="0"/>
              </a:spcAft>
              <a:buClr>
                <a:srgbClr val="0D0D0D"/>
              </a:buClr>
              <a:buSzPct val="100000"/>
              <a:buFont typeface="Arial"/>
              <a:buChar char="•"/>
            </a:pPr>
            <a:r>
              <a:rPr lang="en-US" sz="1800" b="0" i="0" u="none" strike="noStrike" cap="none" dirty="0" smtClean="0">
                <a:solidFill>
                  <a:srgbClr val="0D0D0D"/>
                </a:solidFill>
                <a:latin typeface="Calibri"/>
                <a:ea typeface="Calibri"/>
                <a:cs typeface="Calibri"/>
                <a:sym typeface="Calibri"/>
              </a:rPr>
              <a:t> Probiotics </a:t>
            </a:r>
            <a:r>
              <a:rPr lang="en-US" sz="1800" b="0" i="0" u="none" strike="noStrike" cap="none" dirty="0">
                <a:solidFill>
                  <a:srgbClr val="0D0D0D"/>
                </a:solidFill>
                <a:latin typeface="Calibri"/>
                <a:ea typeface="Calibri"/>
                <a:cs typeface="Calibri"/>
                <a:sym typeface="Calibri"/>
              </a:rPr>
              <a:t>are fragile micro-flora that live in the gut </a:t>
            </a:r>
          </a:p>
          <a:p>
            <a:pPr marL="0" marR="0" lvl="0" indent="28575" algn="l" rtl="0">
              <a:lnSpc>
                <a:spcPct val="90000"/>
              </a:lnSpc>
              <a:spcBef>
                <a:spcPts val="370"/>
              </a:spcBef>
              <a:spcAft>
                <a:spcPts val="0"/>
              </a:spcAft>
              <a:buClr>
                <a:srgbClr val="0D0D0D"/>
              </a:buClr>
              <a:buSzPct val="100000"/>
              <a:buFont typeface="Arial"/>
              <a:buChar char="•"/>
            </a:pPr>
            <a:r>
              <a:rPr lang="en-US" sz="1800" b="0" i="0" u="none" strike="noStrike" cap="none" dirty="0">
                <a:solidFill>
                  <a:srgbClr val="0D0D0D"/>
                </a:solidFill>
                <a:latin typeface="Calibri"/>
                <a:ea typeface="Calibri"/>
                <a:cs typeface="Calibri"/>
                <a:sym typeface="Calibri"/>
              </a:rPr>
              <a:t>  Probiotics inhibit harmful microbes, prevent food poisoning, synthesize </a:t>
            </a:r>
            <a:r>
              <a:rPr lang="en-US" sz="1800" b="0" i="0" u="none" strike="noStrike" cap="none" dirty="0" err="1">
                <a:solidFill>
                  <a:srgbClr val="0D0D0D"/>
                </a:solidFill>
                <a:latin typeface="Calibri"/>
                <a:ea typeface="Calibri"/>
                <a:cs typeface="Calibri"/>
                <a:sym typeface="Calibri"/>
              </a:rPr>
              <a:t>Vits</a:t>
            </a:r>
            <a:r>
              <a:rPr lang="en-US" sz="1800" b="0" i="0" u="none" strike="noStrike" cap="none" dirty="0">
                <a:solidFill>
                  <a:srgbClr val="0D0D0D"/>
                </a:solidFill>
                <a:latin typeface="Calibri"/>
                <a:ea typeface="Calibri"/>
                <a:cs typeface="Calibri"/>
                <a:sym typeface="Calibri"/>
              </a:rPr>
              <a:t> B, A, K; </a:t>
            </a:r>
            <a:r>
              <a:rPr lang="en-US" sz="1800" b="0" i="0" u="none" strike="noStrike" cap="none" dirty="0" smtClean="0">
                <a:solidFill>
                  <a:srgbClr val="0D0D0D"/>
                </a:solidFill>
                <a:latin typeface="Calibri"/>
                <a:ea typeface="Calibri"/>
                <a:cs typeface="Calibri"/>
                <a:sym typeface="Calibri"/>
              </a:rPr>
              <a:t>	manufacture </a:t>
            </a:r>
            <a:r>
              <a:rPr lang="en-US" sz="1800" b="0" i="0" u="none" strike="noStrike" cap="none" dirty="0">
                <a:solidFill>
                  <a:srgbClr val="0D0D0D"/>
                </a:solidFill>
                <a:latin typeface="Calibri"/>
                <a:ea typeface="Calibri"/>
                <a:cs typeface="Calibri"/>
                <a:sym typeface="Calibri"/>
              </a:rPr>
              <a:t>&amp; </a:t>
            </a:r>
            <a:r>
              <a:rPr lang="en-US" sz="1800" b="0" i="0" u="none" strike="noStrike" cap="none" dirty="0" smtClean="0">
                <a:solidFill>
                  <a:srgbClr val="0D0D0D"/>
                </a:solidFill>
                <a:latin typeface="Calibri"/>
                <a:ea typeface="Calibri"/>
                <a:cs typeface="Calibri"/>
                <a:sym typeface="Calibri"/>
              </a:rPr>
              <a:t>repair </a:t>
            </a:r>
            <a:r>
              <a:rPr lang="en-US" sz="1800" b="0" i="0" u="none" strike="noStrike" cap="none" dirty="0">
                <a:solidFill>
                  <a:srgbClr val="0D0D0D"/>
                </a:solidFill>
                <a:latin typeface="Calibri"/>
                <a:ea typeface="Calibri"/>
                <a:cs typeface="Calibri"/>
                <a:sym typeface="Calibri"/>
              </a:rPr>
              <a:t>hormones, enzymes for bones; break </a:t>
            </a:r>
            <a:r>
              <a:rPr lang="en-US" sz="1800" b="0" i="0" u="none" strike="noStrike" cap="none" dirty="0" smtClean="0">
                <a:solidFill>
                  <a:srgbClr val="0D0D0D"/>
                </a:solidFill>
                <a:latin typeface="Calibri"/>
                <a:ea typeface="Calibri"/>
                <a:cs typeface="Calibri"/>
                <a:sym typeface="Calibri"/>
              </a:rPr>
              <a:t>down lactose</a:t>
            </a:r>
            <a:r>
              <a:rPr lang="en-US" sz="1800" b="0" i="0" u="none" strike="noStrike" cap="none" dirty="0">
                <a:solidFill>
                  <a:srgbClr val="0D0D0D"/>
                </a:solidFill>
                <a:latin typeface="Calibri"/>
                <a:ea typeface="Calibri"/>
                <a:cs typeface="Calibri"/>
                <a:sym typeface="Calibri"/>
              </a:rPr>
              <a:t>, </a:t>
            </a:r>
            <a:r>
              <a:rPr lang="en-US" sz="1800" b="0" i="0" u="none" strike="noStrike" cap="none" dirty="0" err="1">
                <a:solidFill>
                  <a:srgbClr val="0D0D0D"/>
                </a:solidFill>
                <a:latin typeface="Calibri"/>
                <a:ea typeface="Calibri"/>
                <a:cs typeface="Calibri"/>
                <a:sym typeface="Calibri"/>
              </a:rPr>
              <a:t>etc</a:t>
            </a:r>
            <a:endParaRPr lang="en-US" sz="1800" b="0" i="0" u="none" strike="noStrike" cap="none" dirty="0">
              <a:solidFill>
                <a:srgbClr val="0D0D0D"/>
              </a:solidFill>
              <a:latin typeface="Calibri"/>
              <a:ea typeface="Calibri"/>
              <a:cs typeface="Calibri"/>
              <a:sym typeface="Calibri"/>
            </a:endParaRPr>
          </a:p>
          <a:p>
            <a:pPr marL="0" marR="0" lvl="0" indent="28575" algn="l" rtl="0">
              <a:lnSpc>
                <a:spcPct val="90000"/>
              </a:lnSpc>
              <a:spcBef>
                <a:spcPts val="370"/>
              </a:spcBef>
              <a:spcAft>
                <a:spcPts val="0"/>
              </a:spcAft>
              <a:buClr>
                <a:srgbClr val="0D0D0D"/>
              </a:buClr>
              <a:buSzPct val="100000"/>
              <a:buFont typeface="Arial"/>
              <a:buChar char="•"/>
            </a:pPr>
            <a:r>
              <a:rPr lang="en-US" sz="1800" b="0" i="0" u="none" strike="noStrike" cap="none" dirty="0">
                <a:solidFill>
                  <a:srgbClr val="0D0D0D"/>
                </a:solidFill>
                <a:latin typeface="Calibri"/>
                <a:ea typeface="Calibri"/>
                <a:cs typeface="Calibri"/>
                <a:sym typeface="Calibri"/>
              </a:rPr>
              <a:t> Killed by antibiotics, steroids &amp; other meds,</a:t>
            </a:r>
          </a:p>
          <a:p>
            <a:pPr marL="0" marR="0" lvl="0" indent="28575" algn="l" rtl="0">
              <a:lnSpc>
                <a:spcPct val="90000"/>
              </a:lnSpc>
              <a:spcBef>
                <a:spcPts val="370"/>
              </a:spcBef>
              <a:spcAft>
                <a:spcPts val="0"/>
              </a:spcAft>
              <a:buClr>
                <a:srgbClr val="0D0D0D"/>
              </a:buClr>
              <a:buSzPct val="100000"/>
              <a:buFont typeface="Arial"/>
              <a:buChar char="•"/>
            </a:pPr>
            <a:r>
              <a:rPr lang="en-US" sz="1800" b="0" i="0" u="none" strike="noStrike" cap="none" dirty="0">
                <a:solidFill>
                  <a:srgbClr val="0D0D0D"/>
                </a:solidFill>
                <a:latin typeface="Calibri"/>
                <a:ea typeface="Calibri"/>
                <a:cs typeface="Calibri"/>
                <a:sym typeface="Calibri"/>
              </a:rPr>
              <a:t> Then Candida grows out of control in gut.. Attaching to  walls of intestine </a:t>
            </a:r>
            <a:r>
              <a:rPr lang="en-US" sz="1800" b="0" i="0" u="none" strike="noStrike" cap="none" dirty="0" smtClean="0">
                <a:solidFill>
                  <a:srgbClr val="0D0D0D"/>
                </a:solidFill>
                <a:latin typeface="Calibri"/>
                <a:ea typeface="Calibri"/>
                <a:cs typeface="Calibri"/>
                <a:sym typeface="Calibri"/>
              </a:rPr>
              <a:t>(</a:t>
            </a:r>
            <a:r>
              <a:rPr lang="en-US" sz="1800" b="0" i="0" u="none" strike="noStrike" cap="none" dirty="0">
                <a:solidFill>
                  <a:srgbClr val="0D0D0D"/>
                </a:solidFill>
                <a:latin typeface="Calibri"/>
                <a:ea typeface="Calibri"/>
                <a:cs typeface="Calibri"/>
                <a:sym typeface="Calibri"/>
              </a:rPr>
              <a:t>Leaky Gut </a:t>
            </a:r>
            <a:r>
              <a:rPr lang="en-US" sz="1800" b="0" i="0" u="none" strike="noStrike" cap="none" dirty="0" smtClean="0">
                <a:solidFill>
                  <a:srgbClr val="0D0D0D"/>
                </a:solidFill>
                <a:latin typeface="Calibri"/>
                <a:ea typeface="Calibri"/>
                <a:cs typeface="Calibri"/>
                <a:sym typeface="Calibri"/>
              </a:rPr>
              <a:t>	Syndrome</a:t>
            </a:r>
            <a:r>
              <a:rPr lang="en-US" sz="1800" b="0" i="0" u="none" strike="noStrike" cap="none" dirty="0">
                <a:solidFill>
                  <a:srgbClr val="0D0D0D"/>
                </a:solidFill>
                <a:latin typeface="Calibri"/>
                <a:ea typeface="Calibri"/>
                <a:cs typeface="Calibri"/>
                <a:sym typeface="Calibri"/>
              </a:rPr>
              <a:t>, </a:t>
            </a:r>
            <a:r>
              <a:rPr lang="en-US" sz="1800" b="0" i="0" u="none" strike="noStrike" cap="none" dirty="0" smtClean="0">
                <a:solidFill>
                  <a:srgbClr val="0D0D0D"/>
                </a:solidFill>
                <a:latin typeface="Calibri"/>
                <a:ea typeface="Calibri"/>
                <a:cs typeface="Calibri"/>
                <a:sym typeface="Calibri"/>
              </a:rPr>
              <a:t>headaches</a:t>
            </a:r>
            <a:r>
              <a:rPr lang="en-US" sz="1800" b="0" i="0" u="none" strike="noStrike" cap="none" dirty="0">
                <a:solidFill>
                  <a:srgbClr val="0D0D0D"/>
                </a:solidFill>
                <a:latin typeface="Calibri"/>
                <a:ea typeface="Calibri"/>
                <a:cs typeface="Calibri"/>
                <a:sym typeface="Calibri"/>
              </a:rPr>
              <a:t>, </a:t>
            </a:r>
            <a:r>
              <a:rPr lang="en-US" sz="1800" b="0" i="0" u="none" strike="noStrike" cap="none" dirty="0" err="1">
                <a:solidFill>
                  <a:srgbClr val="0D0D0D"/>
                </a:solidFill>
                <a:latin typeface="Calibri"/>
                <a:ea typeface="Calibri"/>
                <a:cs typeface="Calibri"/>
                <a:sym typeface="Calibri"/>
              </a:rPr>
              <a:t>esp</a:t>
            </a:r>
            <a:r>
              <a:rPr lang="en-US" sz="1800" b="0" i="0" u="none" strike="noStrike" cap="none" dirty="0">
                <a:solidFill>
                  <a:srgbClr val="0D0D0D"/>
                </a:solidFill>
                <a:latin typeface="Calibri"/>
                <a:ea typeface="Calibri"/>
                <a:cs typeface="Calibri"/>
                <a:sym typeface="Calibri"/>
              </a:rPr>
              <a:t> migraines, food sensitivities, </a:t>
            </a:r>
            <a:r>
              <a:rPr lang="en-US" sz="1800" b="0" i="0" u="none" strike="noStrike" cap="none" dirty="0" smtClean="0">
                <a:solidFill>
                  <a:srgbClr val="0D0D0D"/>
                </a:solidFill>
                <a:latin typeface="Calibri"/>
                <a:ea typeface="Calibri"/>
                <a:cs typeface="Calibri"/>
                <a:sym typeface="Calibri"/>
              </a:rPr>
              <a:t>auto-immune </a:t>
            </a:r>
            <a:r>
              <a:rPr lang="en-US" sz="1800" b="0" i="0" u="none" strike="noStrike" cap="none" dirty="0" smtClean="0">
                <a:solidFill>
                  <a:srgbClr val="0D0D0D"/>
                </a:solidFill>
                <a:latin typeface="Calibri"/>
                <a:ea typeface="Calibri"/>
                <a:cs typeface="Calibri"/>
                <a:sym typeface="Calibri"/>
              </a:rPr>
              <a:t>	conditions</a:t>
            </a:r>
            <a:r>
              <a:rPr lang="en-US" sz="1800" b="0" i="0" u="none" strike="noStrike" cap="none" dirty="0">
                <a:solidFill>
                  <a:srgbClr val="0D0D0D"/>
                </a:solidFill>
                <a:latin typeface="Calibri"/>
                <a:ea typeface="Calibri"/>
                <a:cs typeface="Calibri"/>
                <a:sym typeface="Calibri"/>
              </a:rPr>
              <a:t>, because toxins in gut now migrate throughout the body )</a:t>
            </a:r>
          </a:p>
          <a:p>
            <a:pPr marL="0" marR="0" lvl="0" indent="28575" algn="l" rtl="0">
              <a:lnSpc>
                <a:spcPct val="90000"/>
              </a:lnSpc>
              <a:spcBef>
                <a:spcPts val="370"/>
              </a:spcBef>
              <a:spcAft>
                <a:spcPts val="0"/>
              </a:spcAft>
              <a:buClr>
                <a:srgbClr val="0D0D0D"/>
              </a:buClr>
              <a:buSzPct val="100000"/>
              <a:buFont typeface="Arial"/>
              <a:buChar char="•"/>
            </a:pPr>
            <a:r>
              <a:rPr lang="en-US" sz="1800" b="0" i="0" u="none" strike="noStrike" cap="none" dirty="0">
                <a:solidFill>
                  <a:srgbClr val="0D0D0D"/>
                </a:solidFill>
                <a:latin typeface="Calibri"/>
                <a:ea typeface="Calibri"/>
                <a:cs typeface="Calibri"/>
                <a:sym typeface="Calibri"/>
              </a:rPr>
              <a:t>  Remedy – Stop feeding the candida with refined carbs and sugar</a:t>
            </a:r>
          </a:p>
          <a:p>
            <a:pPr marL="0" marR="0" lvl="0" indent="28575" algn="l" rtl="0">
              <a:lnSpc>
                <a:spcPct val="90000"/>
              </a:lnSpc>
              <a:spcBef>
                <a:spcPts val="370"/>
              </a:spcBef>
              <a:spcAft>
                <a:spcPts val="0"/>
              </a:spcAft>
              <a:buClr>
                <a:srgbClr val="0D0D0D"/>
              </a:buClr>
              <a:buSzPct val="100000"/>
              <a:buFont typeface="Arial"/>
              <a:buChar char="•"/>
            </a:pPr>
            <a:r>
              <a:rPr lang="en-US" sz="1800" b="0" i="0" u="none" strike="noStrike" cap="none" dirty="0">
                <a:solidFill>
                  <a:srgbClr val="0D0D0D"/>
                </a:solidFill>
                <a:latin typeface="Calibri"/>
                <a:ea typeface="Calibri"/>
                <a:cs typeface="Calibri"/>
                <a:sym typeface="Calibri"/>
              </a:rPr>
              <a:t>  </a:t>
            </a:r>
            <a:r>
              <a:rPr lang="en-US" sz="1800" b="0" i="0" u="none" strike="noStrike" cap="none" dirty="0" err="1">
                <a:solidFill>
                  <a:srgbClr val="0D0D0D"/>
                </a:solidFill>
                <a:latin typeface="Calibri"/>
                <a:ea typeface="Calibri"/>
                <a:cs typeface="Calibri"/>
                <a:sym typeface="Calibri"/>
              </a:rPr>
              <a:t>Optiflora</a:t>
            </a:r>
            <a:r>
              <a:rPr lang="en-US" sz="1800" b="0" i="0" u="none" strike="noStrike" cap="none" dirty="0">
                <a:solidFill>
                  <a:srgbClr val="0D0D0D"/>
                </a:solidFill>
                <a:latin typeface="Calibri"/>
                <a:ea typeface="Calibri"/>
                <a:cs typeface="Calibri"/>
                <a:sym typeface="Calibri"/>
              </a:rPr>
              <a:t> to restore friendly bacteria</a:t>
            </a:r>
          </a:p>
          <a:p>
            <a:pPr marL="0" marR="0" lvl="0" indent="28575" algn="l" rtl="0">
              <a:lnSpc>
                <a:spcPct val="90000"/>
              </a:lnSpc>
              <a:spcBef>
                <a:spcPts val="370"/>
              </a:spcBef>
              <a:spcAft>
                <a:spcPts val="0"/>
              </a:spcAft>
              <a:buClr>
                <a:srgbClr val="0D0D0D"/>
              </a:buClr>
              <a:buSzPct val="100000"/>
              <a:buFont typeface="Arial"/>
              <a:buChar char="•"/>
            </a:pPr>
            <a:r>
              <a:rPr lang="en-US" sz="1800" b="0" i="0" u="none" strike="noStrike" cap="none" dirty="0">
                <a:solidFill>
                  <a:srgbClr val="0D0D0D"/>
                </a:solidFill>
                <a:latin typeface="Calibri"/>
                <a:ea typeface="Calibri"/>
                <a:cs typeface="Calibri"/>
                <a:sym typeface="Calibri"/>
              </a:rPr>
              <a:t>  Garlic to kill the yeast</a:t>
            </a:r>
          </a:p>
          <a:p>
            <a:pPr marL="0" marR="0" lvl="0" indent="0" algn="l" rtl="0">
              <a:lnSpc>
                <a:spcPct val="90000"/>
              </a:lnSpc>
              <a:spcBef>
                <a:spcPts val="370"/>
              </a:spcBef>
              <a:buClr>
                <a:srgbClr val="0D0D0D"/>
              </a:buClr>
              <a:buSzPct val="132142"/>
              <a:buFont typeface="Arial"/>
              <a:buChar char="•"/>
            </a:pPr>
            <a:r>
              <a:rPr lang="en-US" sz="1800" b="0" i="0" u="none" strike="noStrike" cap="none" dirty="0">
                <a:solidFill>
                  <a:srgbClr val="0D0D0D"/>
                </a:solidFill>
                <a:latin typeface="Calibri"/>
                <a:ea typeface="Calibri"/>
                <a:cs typeface="Calibri"/>
                <a:sym typeface="Calibri"/>
              </a:rPr>
              <a:t>  Strengthen the immune system </a:t>
            </a:r>
            <a:r>
              <a:rPr lang="en-US" sz="1800" b="0" i="0" u="none" strike="noStrike" cap="none" dirty="0" smtClean="0">
                <a:solidFill>
                  <a:srgbClr val="0D0D0D"/>
                </a:solidFill>
                <a:latin typeface="Calibri"/>
                <a:ea typeface="Calibri"/>
                <a:cs typeface="Calibri"/>
                <a:sym typeface="Calibri"/>
              </a:rPr>
              <a:t>(C</a:t>
            </a:r>
            <a:r>
              <a:rPr lang="en-US" sz="1800" b="0" i="0" u="none" strike="noStrike" cap="none" dirty="0">
                <a:solidFill>
                  <a:srgbClr val="0D0D0D"/>
                </a:solidFill>
                <a:latin typeface="Calibri"/>
                <a:ea typeface="Calibri"/>
                <a:cs typeface="Calibri"/>
                <a:sym typeface="Calibri"/>
              </a:rPr>
              <a:t>, </a:t>
            </a:r>
            <a:r>
              <a:rPr lang="en-US" sz="1800" b="0" i="0" u="none" strike="noStrike" cap="none" dirty="0" err="1">
                <a:solidFill>
                  <a:srgbClr val="0D0D0D"/>
                </a:solidFill>
                <a:latin typeface="Calibri"/>
                <a:ea typeface="Calibri"/>
                <a:cs typeface="Calibri"/>
                <a:sym typeface="Calibri"/>
              </a:rPr>
              <a:t>Nutriferon</a:t>
            </a:r>
            <a:r>
              <a:rPr lang="en-US" sz="1800" b="0" i="0" u="none" strike="noStrike" cap="none" dirty="0">
                <a:solidFill>
                  <a:srgbClr val="0D0D0D"/>
                </a:solidFill>
                <a:latin typeface="Calibri"/>
                <a:ea typeface="Calibri"/>
                <a:cs typeface="Calibri"/>
                <a:sym typeface="Calibri"/>
              </a:rPr>
              <a:t> </a:t>
            </a:r>
            <a:r>
              <a:rPr lang="en-US" sz="1800" b="0" i="0" u="none" strike="noStrike" cap="none" dirty="0">
                <a:solidFill>
                  <a:srgbClr val="205867"/>
                </a:solidFill>
                <a:latin typeface="Calibri"/>
                <a:ea typeface="Calibri"/>
                <a:cs typeface="Calibri"/>
                <a:sym typeface="Calibri"/>
              </a:rPr>
              <a:t>[unless auto-immune],</a:t>
            </a:r>
            <a:r>
              <a:rPr lang="en-US" sz="1800" b="0" i="0" u="none" strike="noStrike" cap="none" dirty="0">
                <a:solidFill>
                  <a:srgbClr val="0D0D0D"/>
                </a:solidFill>
                <a:latin typeface="Calibri"/>
                <a:ea typeface="Calibri"/>
                <a:cs typeface="Calibri"/>
                <a:sym typeface="Calibri"/>
              </a:rPr>
              <a:t> E, </a:t>
            </a:r>
            <a:r>
              <a:rPr lang="en-US" sz="1800" b="0" i="0" u="none" strike="noStrike" cap="none" dirty="0" smtClean="0">
                <a:solidFill>
                  <a:srgbClr val="0D0D0D"/>
                </a:solidFill>
                <a:latin typeface="Calibri"/>
                <a:ea typeface="Calibri"/>
                <a:cs typeface="Calibri"/>
                <a:sym typeface="Calibri"/>
              </a:rPr>
              <a:t>Zinc, </a:t>
            </a:r>
            <a:r>
              <a:rPr lang="en-US" sz="1800" b="0" i="0" u="none" strike="noStrike" cap="none" dirty="0" smtClean="0">
                <a:solidFill>
                  <a:srgbClr val="0D0D0D"/>
                </a:solidFill>
                <a:latin typeface="Calibri"/>
                <a:ea typeface="Calibri"/>
                <a:cs typeface="Calibri"/>
                <a:sym typeface="Calibri"/>
              </a:rPr>
              <a:t>				</a:t>
            </a:r>
            <a:r>
              <a:rPr lang="en-US" sz="1800" b="0" i="0" u="none" strike="noStrike" cap="none" dirty="0" err="1" smtClean="0">
                <a:solidFill>
                  <a:srgbClr val="0D0D0D"/>
                </a:solidFill>
                <a:latin typeface="Calibri"/>
                <a:ea typeface="Calibri"/>
                <a:cs typeface="Calibri"/>
                <a:sym typeface="Calibri"/>
              </a:rPr>
              <a:t>Vitalizer</a:t>
            </a:r>
            <a:r>
              <a:rPr lang="en-US" sz="1800" b="0" i="0" u="none" strike="noStrike" cap="none" dirty="0" smtClean="0">
                <a:solidFill>
                  <a:srgbClr val="0D0D0D"/>
                </a:solidFill>
                <a:latin typeface="Calibri"/>
                <a:ea typeface="Calibri"/>
                <a:cs typeface="Calibri"/>
                <a:sym typeface="Calibri"/>
              </a:rPr>
              <a:t> </a:t>
            </a:r>
            <a:r>
              <a:rPr lang="en-US" sz="1800" b="0" i="0" u="none" strike="noStrike" cap="none" dirty="0">
                <a:solidFill>
                  <a:srgbClr val="0D0D0D"/>
                </a:solidFill>
                <a:latin typeface="Calibri"/>
                <a:ea typeface="Calibri"/>
                <a:cs typeface="Calibri"/>
                <a:sym typeface="Calibri"/>
              </a:rPr>
              <a:t>)	</a:t>
            </a:r>
            <a:r>
              <a:rPr lang="en-US" sz="1400" b="0" i="0" u="none" strike="noStrike" cap="none" dirty="0">
                <a:solidFill>
                  <a:srgbClr val="0D0D0D"/>
                </a:solidFill>
                <a:latin typeface="Calibri"/>
                <a:ea typeface="Calibri"/>
                <a:cs typeface="Calibri"/>
                <a:sym typeface="Calibri"/>
              </a:rPr>
              <a:t>	</a:t>
            </a:r>
            <a:r>
              <a:rPr lang="en-US" sz="1850" b="0" i="0" u="none" strike="noStrike" cap="none" dirty="0">
                <a:solidFill>
                  <a:srgbClr val="0D0D0D"/>
                </a:solidFill>
                <a:latin typeface="Calibri"/>
                <a:ea typeface="Calibri"/>
                <a:cs typeface="Calibri"/>
                <a:sym typeface="Calibri"/>
              </a:rPr>
              <a:t>	</a:t>
            </a:r>
            <a:r>
              <a:rPr lang="en-US" sz="1850" b="0" i="0" u="none" strike="noStrike" cap="none" dirty="0" err="1" smtClean="0">
                <a:solidFill>
                  <a:srgbClr val="0D0D0D"/>
                </a:solidFill>
                <a:latin typeface="Calibri"/>
                <a:ea typeface="Calibri"/>
                <a:cs typeface="Calibri"/>
                <a:sym typeface="Calibri"/>
              </a:rPr>
              <a:t>katie</a:t>
            </a:r>
            <a:endParaRPr lang="en-US" sz="1850" b="0" i="0" u="none" strike="noStrike" cap="none" dirty="0">
              <a:solidFill>
                <a:srgbClr val="0D0D0D"/>
              </a:solidFill>
              <a:latin typeface="Calibri"/>
              <a:ea typeface="Calibri"/>
              <a:cs typeface="Calibri"/>
              <a:sym typeface="Calibri"/>
            </a:endParaRP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pic>
        <p:nvPicPr>
          <p:cNvPr id="298" name="Shape 298"/>
          <p:cNvPicPr preferRelativeResize="0"/>
          <p:nvPr/>
        </p:nvPicPr>
        <p:blipFill rotWithShape="1">
          <a:blip r:embed="rId3">
            <a:alphaModFix/>
          </a:blip>
          <a:srcRect/>
          <a:stretch/>
        </p:blipFill>
        <p:spPr>
          <a:xfrm>
            <a:off x="0" y="0"/>
            <a:ext cx="9184013" cy="5143499"/>
          </a:xfrm>
          <a:prstGeom prst="rect">
            <a:avLst/>
          </a:prstGeom>
          <a:noFill/>
          <a:ln>
            <a:noFill/>
          </a:ln>
        </p:spPr>
      </p:pic>
      <p:sp>
        <p:nvSpPr>
          <p:cNvPr id="299" name="Shape 299"/>
          <p:cNvSpPr txBox="1">
            <a:spLocks noGrp="1"/>
          </p:cNvSpPr>
          <p:nvPr>
            <p:ph type="ctrTitle"/>
          </p:nvPr>
        </p:nvSpPr>
        <p:spPr>
          <a:xfrm>
            <a:off x="918355" y="355350"/>
            <a:ext cx="3693657" cy="740270"/>
          </a:xfrm>
          <a:prstGeom prst="rect">
            <a:avLst/>
          </a:prstGeom>
          <a:solidFill>
            <a:schemeClr val="lt1"/>
          </a:solidFill>
          <a:ln w="9525" cap="flat" cmpd="sng">
            <a:solidFill>
              <a:schemeClr val="dk2"/>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Overweight and Obesity</a:t>
            </a:r>
          </a:p>
        </p:txBody>
      </p:sp>
      <p:sp>
        <p:nvSpPr>
          <p:cNvPr id="300" name="Shape 300"/>
          <p:cNvSpPr txBox="1">
            <a:spLocks noGrp="1"/>
          </p:cNvSpPr>
          <p:nvPr>
            <p:ph type="subTitle" idx="1"/>
          </p:nvPr>
        </p:nvSpPr>
        <p:spPr>
          <a:xfrm>
            <a:off x="432750" y="1294824"/>
            <a:ext cx="6639646" cy="3391475"/>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spcAft>
                <a:spcPts val="0"/>
              </a:spcAft>
              <a:buClr>
                <a:srgbClr val="0D0D0D"/>
              </a:buClr>
              <a:buSzPct val="25000"/>
              <a:buFont typeface="Arial"/>
              <a:buNone/>
            </a:pPr>
            <a:r>
              <a:rPr lang="en-US" sz="1800" b="0" i="0" u="none" strike="noStrike" cap="none" dirty="0">
                <a:solidFill>
                  <a:srgbClr val="0D0D0D"/>
                </a:solidFill>
                <a:latin typeface="Calibri"/>
                <a:ea typeface="Calibri"/>
                <a:cs typeface="Calibri"/>
                <a:sym typeface="Calibri"/>
              </a:rPr>
              <a:t>Carrying extra weight increases our risk for serious diseases .. 	Diabetes, heart disease, cancer, stroke, dementia ( by </a:t>
            </a:r>
            <a:r>
              <a:rPr lang="en-US" sz="1800" b="0" i="0" u="none" strike="noStrike" cap="none" dirty="0" smtClean="0">
                <a:solidFill>
                  <a:srgbClr val="0D0D0D"/>
                </a:solidFill>
                <a:latin typeface="Calibri"/>
                <a:ea typeface="Calibri"/>
                <a:cs typeface="Calibri"/>
                <a:sym typeface="Calibri"/>
              </a:rPr>
              <a:t>	70</a:t>
            </a:r>
            <a:r>
              <a:rPr lang="en-US" sz="1800" b="0" i="0" u="none" strike="noStrike" cap="none" dirty="0">
                <a:solidFill>
                  <a:srgbClr val="0D0D0D"/>
                </a:solidFill>
                <a:latin typeface="Calibri"/>
                <a:ea typeface="Calibri"/>
                <a:cs typeface="Calibri"/>
                <a:sym typeface="Calibri"/>
              </a:rPr>
              <a:t>%!), gall </a:t>
            </a:r>
            <a:r>
              <a:rPr lang="en-US" sz="1800" b="0" i="0" u="none" strike="noStrike" cap="none" dirty="0" smtClean="0">
                <a:solidFill>
                  <a:srgbClr val="0D0D0D"/>
                </a:solidFill>
                <a:latin typeface="Calibri"/>
                <a:ea typeface="Calibri"/>
                <a:cs typeface="Calibri"/>
                <a:sym typeface="Calibri"/>
              </a:rPr>
              <a:t>bladder </a:t>
            </a:r>
            <a:r>
              <a:rPr lang="en-US" sz="1800" b="0" i="0" u="none" strike="noStrike" cap="none" dirty="0">
                <a:solidFill>
                  <a:srgbClr val="0D0D0D"/>
                </a:solidFill>
                <a:latin typeface="Calibri"/>
                <a:ea typeface="Calibri"/>
                <a:cs typeface="Calibri"/>
                <a:sym typeface="Calibri"/>
              </a:rPr>
              <a:t>disease, kidney disease, </a:t>
            </a:r>
            <a:r>
              <a:rPr lang="en-US" sz="1800" b="0" i="0" u="none" strike="noStrike" cap="none" dirty="0" err="1">
                <a:solidFill>
                  <a:srgbClr val="0D0D0D"/>
                </a:solidFill>
                <a:latin typeface="Calibri"/>
                <a:ea typeface="Calibri"/>
                <a:cs typeface="Calibri"/>
                <a:sym typeface="Calibri"/>
              </a:rPr>
              <a:t>etc</a:t>
            </a:r>
            <a:r>
              <a:rPr lang="en-US" sz="1800" b="0" i="0" u="none" strike="noStrike" cap="none" dirty="0">
                <a:solidFill>
                  <a:srgbClr val="0D0D0D"/>
                </a:solidFill>
                <a:latin typeface="Calibri"/>
                <a:ea typeface="Calibri"/>
                <a:cs typeface="Calibri"/>
                <a:sym typeface="Calibri"/>
              </a:rPr>
              <a:t>…</a:t>
            </a:r>
          </a:p>
          <a:p>
            <a:pPr marL="0" marR="0" lvl="0" indent="0" algn="ctr" rtl="0">
              <a:lnSpc>
                <a:spcPct val="80000"/>
              </a:lnSpc>
              <a:spcBef>
                <a:spcPts val="220"/>
              </a:spcBef>
              <a:spcAft>
                <a:spcPts val="0"/>
              </a:spcAft>
              <a:buClr>
                <a:srgbClr val="888888"/>
              </a:buClr>
              <a:buSzPct val="25000"/>
              <a:buFont typeface="Arial"/>
              <a:buNone/>
            </a:pPr>
            <a:endParaRPr sz="1100" b="0" i="0" u="none" strike="noStrike" cap="none" dirty="0">
              <a:solidFill>
                <a:srgbClr val="0D0D0D"/>
              </a:solidFill>
              <a:latin typeface="Calibri"/>
              <a:ea typeface="Calibri"/>
              <a:cs typeface="Calibri"/>
              <a:sym typeface="Calibri"/>
            </a:endParaRPr>
          </a:p>
          <a:p>
            <a:pPr marL="0" marR="0" lvl="0" indent="0" algn="ctr" rtl="0">
              <a:spcBef>
                <a:spcPts val="440"/>
              </a:spcBef>
              <a:spcAft>
                <a:spcPts val="0"/>
              </a:spcAft>
              <a:buClr>
                <a:srgbClr val="0D0D0D"/>
              </a:buClr>
              <a:buSzPct val="25000"/>
              <a:buFont typeface="Arial"/>
              <a:buNone/>
            </a:pPr>
            <a:r>
              <a:rPr lang="en-US" sz="2200" b="0" i="0" u="none" strike="noStrike" cap="none" dirty="0">
                <a:solidFill>
                  <a:srgbClr val="0D0D0D"/>
                </a:solidFill>
                <a:latin typeface="Calibri"/>
                <a:ea typeface="Calibri"/>
                <a:cs typeface="Calibri"/>
                <a:sym typeface="Calibri"/>
              </a:rPr>
              <a:t>Talk about eating </a:t>
            </a:r>
            <a:r>
              <a:rPr lang="en-US" sz="2200" b="0" i="0" u="none" strike="noStrike" cap="none" dirty="0" smtClean="0">
                <a:solidFill>
                  <a:srgbClr val="0D0D0D"/>
                </a:solidFill>
                <a:latin typeface="Calibri"/>
                <a:ea typeface="Calibri"/>
                <a:cs typeface="Calibri"/>
                <a:sym typeface="Calibri"/>
              </a:rPr>
              <a:t>better…..</a:t>
            </a:r>
            <a:r>
              <a:rPr lang="en-US" sz="2200" b="0" i="0" u="none" strike="noStrike" cap="none" dirty="0">
                <a:solidFill>
                  <a:srgbClr val="0D0D0D"/>
                </a:solidFill>
                <a:latin typeface="Calibri"/>
                <a:ea typeface="Calibri"/>
                <a:cs typeface="Calibri"/>
                <a:sym typeface="Calibri"/>
              </a:rPr>
              <a:t>				</a:t>
            </a:r>
          </a:p>
          <a:p>
            <a:pPr marL="0" marR="0" lvl="0" indent="0" algn="ctr" rtl="0">
              <a:spcBef>
                <a:spcPts val="440"/>
              </a:spcBef>
              <a:spcAft>
                <a:spcPts val="0"/>
              </a:spcAft>
              <a:buClr>
                <a:srgbClr val="0D0D0D"/>
              </a:buClr>
              <a:buSzPct val="25000"/>
              <a:buFont typeface="Arial"/>
              <a:buNone/>
            </a:pPr>
            <a:r>
              <a:rPr lang="en-US" sz="2200" b="0" i="0" u="none" strike="noStrike" cap="none" dirty="0">
                <a:solidFill>
                  <a:srgbClr val="0D0D0D"/>
                </a:solidFill>
                <a:latin typeface="Calibri"/>
                <a:ea typeface="Calibri"/>
                <a:cs typeface="Calibri"/>
                <a:sym typeface="Calibri"/>
              </a:rPr>
              <a:t>getting  </a:t>
            </a:r>
            <a:r>
              <a:rPr lang="en-US" sz="2200" b="0" i="0" u="none" strike="noStrike" cap="none" dirty="0" smtClean="0">
                <a:solidFill>
                  <a:srgbClr val="0D0D0D"/>
                </a:solidFill>
                <a:latin typeface="Calibri"/>
                <a:ea typeface="Calibri"/>
                <a:cs typeface="Calibri"/>
                <a:sym typeface="Calibri"/>
              </a:rPr>
              <a:t>healthier…….</a:t>
            </a:r>
            <a:endParaRPr lang="en-US" sz="2200" b="0" i="0" u="none" strike="noStrike" cap="none" dirty="0">
              <a:solidFill>
                <a:srgbClr val="0D0D0D"/>
              </a:solidFill>
              <a:latin typeface="Calibri"/>
              <a:ea typeface="Calibri"/>
              <a:cs typeface="Calibri"/>
              <a:sym typeface="Calibri"/>
            </a:endParaRPr>
          </a:p>
          <a:p>
            <a:pPr marL="0" marR="0" lvl="0" indent="0" algn="ctr" rtl="0">
              <a:spcBef>
                <a:spcPts val="440"/>
              </a:spcBef>
              <a:spcAft>
                <a:spcPts val="0"/>
              </a:spcAft>
              <a:buClr>
                <a:srgbClr val="0D0D0D"/>
              </a:buClr>
              <a:buSzPct val="25000"/>
              <a:buFont typeface="Arial"/>
              <a:buNone/>
            </a:pPr>
            <a:r>
              <a:rPr lang="en-US" sz="2200" b="0" i="0" u="none" strike="noStrike" cap="none" dirty="0" smtClean="0">
                <a:solidFill>
                  <a:srgbClr val="0D0D0D"/>
                </a:solidFill>
                <a:latin typeface="Calibri"/>
                <a:ea typeface="Calibri"/>
                <a:cs typeface="Calibri"/>
                <a:sym typeface="Calibri"/>
              </a:rPr>
              <a:t>becoming </a:t>
            </a:r>
            <a:r>
              <a:rPr lang="en-US" sz="2200" b="0" i="0" u="none" strike="noStrike" cap="none" dirty="0">
                <a:solidFill>
                  <a:srgbClr val="0D0D0D"/>
                </a:solidFill>
                <a:latin typeface="Calibri"/>
                <a:ea typeface="Calibri"/>
                <a:cs typeface="Calibri"/>
                <a:sym typeface="Calibri"/>
              </a:rPr>
              <a:t>more fit</a:t>
            </a:r>
          </a:p>
          <a:p>
            <a:pPr marL="0" marR="0" lvl="0" indent="0" algn="ctr" rtl="0">
              <a:lnSpc>
                <a:spcPct val="80000"/>
              </a:lnSpc>
              <a:spcBef>
                <a:spcPts val="440"/>
              </a:spcBef>
              <a:spcAft>
                <a:spcPts val="0"/>
              </a:spcAft>
              <a:buClr>
                <a:srgbClr val="0D0D0D"/>
              </a:buClr>
              <a:buSzPct val="25000"/>
              <a:buFont typeface="Arial"/>
              <a:buNone/>
            </a:pPr>
            <a:r>
              <a:rPr lang="en-US" sz="2200" b="0" i="0" u="none" strike="noStrike" cap="none" dirty="0">
                <a:solidFill>
                  <a:srgbClr val="0D0D0D"/>
                </a:solidFill>
                <a:latin typeface="Calibri"/>
                <a:ea typeface="Calibri"/>
                <a:cs typeface="Calibri"/>
                <a:sym typeface="Calibri"/>
              </a:rPr>
              <a:t>(more appealing than “weight loss” </a:t>
            </a:r>
            <a:r>
              <a:rPr lang="en-US" sz="2200" b="0" i="0" u="none" strike="noStrike" cap="none" dirty="0" smtClean="0">
                <a:solidFill>
                  <a:srgbClr val="0D0D0D"/>
                </a:solidFill>
                <a:latin typeface="Calibri"/>
                <a:ea typeface="Calibri"/>
                <a:cs typeface="Calibri"/>
                <a:sym typeface="Calibri"/>
              </a:rPr>
              <a:t>)</a:t>
            </a:r>
          </a:p>
          <a:p>
            <a:pPr marL="0" marR="0" lvl="0" indent="0" algn="ctr" rtl="0">
              <a:lnSpc>
                <a:spcPct val="80000"/>
              </a:lnSpc>
              <a:spcBef>
                <a:spcPts val="440"/>
              </a:spcBef>
              <a:spcAft>
                <a:spcPts val="0"/>
              </a:spcAft>
              <a:buClr>
                <a:srgbClr val="0D0D0D"/>
              </a:buClr>
              <a:buSzPct val="25000"/>
              <a:buFont typeface="Arial"/>
              <a:buNone/>
            </a:pPr>
            <a:endParaRPr lang="en-US" sz="2200" b="0" i="0" u="none" strike="noStrike" cap="none" dirty="0">
              <a:solidFill>
                <a:srgbClr val="0D0D0D"/>
              </a:solidFill>
              <a:latin typeface="Calibri"/>
              <a:ea typeface="Calibri"/>
              <a:cs typeface="Calibri"/>
              <a:sym typeface="Calibri"/>
            </a:endParaRPr>
          </a:p>
          <a:p>
            <a:pPr marL="0" marR="0" lvl="0" indent="0" algn="ctr" rtl="0">
              <a:lnSpc>
                <a:spcPct val="80000"/>
              </a:lnSpc>
              <a:spcBef>
                <a:spcPts val="440"/>
              </a:spcBef>
              <a:spcAft>
                <a:spcPts val="0"/>
              </a:spcAft>
              <a:buClr>
                <a:srgbClr val="0D0D0D"/>
              </a:buClr>
              <a:buSzPct val="25000"/>
              <a:buFont typeface="Arial"/>
              <a:buNone/>
            </a:pPr>
            <a:r>
              <a:rPr lang="en-US" sz="2200" b="0" i="0" u="none" strike="noStrike" cap="none" dirty="0">
                <a:solidFill>
                  <a:srgbClr val="0D0D0D"/>
                </a:solidFill>
                <a:latin typeface="Calibri"/>
                <a:ea typeface="Calibri"/>
                <a:cs typeface="Calibri"/>
                <a:sym typeface="Calibri"/>
              </a:rPr>
              <a:t>Shaklee 180 Products… Turn Around Kit, </a:t>
            </a:r>
            <a:r>
              <a:rPr lang="en-US" sz="2200" b="0" i="0" u="none" strike="noStrike" cap="none" dirty="0" err="1">
                <a:solidFill>
                  <a:srgbClr val="0D0D0D"/>
                </a:solidFill>
                <a:latin typeface="Calibri"/>
                <a:ea typeface="Calibri"/>
                <a:cs typeface="Calibri"/>
                <a:sym typeface="Calibri"/>
              </a:rPr>
              <a:t>etc</a:t>
            </a:r>
            <a:r>
              <a:rPr lang="en-US" sz="2200" b="0" i="0" u="none" strike="noStrike" cap="none" dirty="0">
                <a:solidFill>
                  <a:srgbClr val="0D0D0D"/>
                </a:solidFill>
                <a:latin typeface="Calibri"/>
                <a:ea typeface="Calibri"/>
                <a:cs typeface="Calibri"/>
                <a:sym typeface="Calibri"/>
              </a:rPr>
              <a:t> </a:t>
            </a:r>
            <a:r>
              <a:rPr lang="en-US" sz="2200" b="0" i="0" u="none" strike="noStrike" cap="none" dirty="0" smtClean="0">
                <a:solidFill>
                  <a:srgbClr val="0D0D0D"/>
                </a:solidFill>
                <a:latin typeface="Calibri"/>
                <a:ea typeface="Calibri"/>
                <a:cs typeface="Calibri"/>
                <a:sym typeface="Calibri"/>
              </a:rPr>
              <a:t>   </a:t>
            </a:r>
            <a:r>
              <a:rPr lang="en-US" sz="1800" b="0" i="0" u="none" strike="noStrike" cap="none" dirty="0" err="1">
                <a:solidFill>
                  <a:srgbClr val="0D0D0D"/>
                </a:solidFill>
                <a:latin typeface="Calibri"/>
                <a:ea typeface="Calibri"/>
                <a:cs typeface="Calibri"/>
                <a:sym typeface="Calibri"/>
              </a:rPr>
              <a:t>ashley</a:t>
            </a:r>
            <a:endParaRPr lang="en-US" sz="1800" b="0" i="0" u="none" strike="noStrike" cap="none" dirty="0">
              <a:solidFill>
                <a:srgbClr val="0D0D0D"/>
              </a:solidFill>
              <a:latin typeface="Calibri"/>
              <a:ea typeface="Calibri"/>
              <a:cs typeface="Calibri"/>
              <a:sym typeface="Calibri"/>
            </a:endParaRPr>
          </a:p>
          <a:p>
            <a:pPr marL="0" marR="0" lvl="0" indent="0" algn="ctr" rtl="0">
              <a:lnSpc>
                <a:spcPct val="80000"/>
              </a:lnSpc>
              <a:spcBef>
                <a:spcPts val="440"/>
              </a:spcBef>
              <a:buClr>
                <a:srgbClr val="0D0D0D"/>
              </a:buClr>
              <a:buSzPct val="25000"/>
              <a:buFont typeface="Arial"/>
              <a:buNone/>
            </a:pPr>
            <a:r>
              <a:rPr lang="en-US" sz="2200" b="0" i="0" u="none" strike="noStrike" cap="none" dirty="0">
                <a:solidFill>
                  <a:srgbClr val="0D0D0D"/>
                </a:solidFill>
                <a:latin typeface="Calibri"/>
                <a:ea typeface="Calibri"/>
                <a:cs typeface="Calibri"/>
                <a:sym typeface="Calibri"/>
              </a:rPr>
              <a:t>	</a:t>
            </a:r>
            <a:r>
              <a:rPr lang="en-US" sz="1600" b="0" i="0" u="none" strike="noStrike" cap="none" dirty="0">
                <a:solidFill>
                  <a:srgbClr val="0D0D0D"/>
                </a:solidFill>
                <a:latin typeface="Calibri"/>
                <a:ea typeface="Calibri"/>
                <a:cs typeface="Calibri"/>
                <a:sym typeface="Calibri"/>
              </a:rPr>
              <a:t>			</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05980"/>
            <a:ext cx="4038599" cy="3724890"/>
          </a:xfrm>
        </p:spPr>
        <p:txBody>
          <a:bodyPr/>
          <a:lstStyle/>
          <a:p>
            <a:r>
              <a:rPr lang="en-US" sz="1600" u="sng" dirty="0"/>
              <a:t>Activity</a:t>
            </a:r>
            <a:r>
              <a:rPr lang="en-US" sz="1600" dirty="0"/>
              <a:t>:</a:t>
            </a:r>
          </a:p>
          <a:p>
            <a:pPr lvl="0"/>
            <a:r>
              <a:rPr lang="en-US" sz="1600" dirty="0"/>
              <a:t>Dedicate 15-20 hours/week to Shaklee – phone calls, follow up, email, events, etc.</a:t>
            </a:r>
          </a:p>
          <a:p>
            <a:pPr lvl="0"/>
            <a:r>
              <a:rPr lang="en-US" sz="1600" dirty="0"/>
              <a:t>Make AT LEAST 3 phone calls per day – focus on QUALITY phone conversations</a:t>
            </a:r>
          </a:p>
          <a:p>
            <a:pPr lvl="0"/>
            <a:r>
              <a:rPr lang="en-US" sz="1600" dirty="0"/>
              <a:t>Share Shaklee openly with those who express a need, follow up on prompting comments (e.g. whole food choice, health issues/concerns, financial worries, etc.)</a:t>
            </a:r>
          </a:p>
          <a:p>
            <a:pPr lvl="0"/>
            <a:r>
              <a:rPr lang="en-US" sz="1600" dirty="0"/>
              <a:t>SHARE THE BUSINESS! Reach out to EACH PERSON on my “scare” list (10 people and counting) – Cassie to hold me accountable (at least 1 person on the list/week</a:t>
            </a:r>
            <a:r>
              <a:rPr lang="en-US" sz="1600" dirty="0" smtClean="0"/>
              <a:t>)</a:t>
            </a:r>
            <a:r>
              <a:rPr lang="en-US" sz="1600" dirty="0">
                <a:solidFill>
                  <a:srgbClr val="7030A0"/>
                </a:solidFill>
              </a:rPr>
              <a:t> </a:t>
            </a:r>
            <a:endParaRPr lang="en-US" dirty="0"/>
          </a:p>
        </p:txBody>
      </p:sp>
      <p:sp>
        <p:nvSpPr>
          <p:cNvPr id="4" name="Text Placeholder 3"/>
          <p:cNvSpPr>
            <a:spLocks noGrp="1"/>
          </p:cNvSpPr>
          <p:nvPr>
            <p:ph type="body" idx="2"/>
          </p:nvPr>
        </p:nvSpPr>
        <p:spPr>
          <a:xfrm>
            <a:off x="4648200" y="205979"/>
            <a:ext cx="4038599" cy="4388643"/>
          </a:xfrm>
        </p:spPr>
        <p:txBody>
          <a:bodyPr/>
          <a:lstStyle/>
          <a:p>
            <a:r>
              <a:rPr lang="en-US" sz="1600" u="sng" dirty="0"/>
              <a:t>Annual Goals</a:t>
            </a:r>
            <a:r>
              <a:rPr lang="en-US" sz="1600" dirty="0"/>
              <a:t>:</a:t>
            </a:r>
          </a:p>
          <a:p>
            <a:pPr lvl="0"/>
            <a:r>
              <a:rPr lang="en-US" sz="1600" dirty="0"/>
              <a:t>Star achiever recognition at conference</a:t>
            </a:r>
          </a:p>
          <a:p>
            <a:pPr lvl="0"/>
            <a:r>
              <a:rPr lang="en-US" sz="1600" dirty="0"/>
              <a:t>Member care: Ensure ALL members know about CD program, incentives to host, and are exposed to ALL product lines</a:t>
            </a:r>
          </a:p>
          <a:p>
            <a:pPr lvl="0"/>
            <a:r>
              <a:rPr lang="en-US" sz="1600" dirty="0"/>
              <a:t>Promote THREE first level directors and at least one 2</a:t>
            </a:r>
            <a:r>
              <a:rPr lang="en-US" sz="1600" baseline="30000" dirty="0"/>
              <a:t>nd</a:t>
            </a:r>
            <a:r>
              <a:rPr lang="en-US" sz="1600" dirty="0"/>
              <a:t> level director</a:t>
            </a:r>
          </a:p>
          <a:p>
            <a:pPr lvl="0"/>
            <a:r>
              <a:rPr lang="en-US" sz="1600" dirty="0"/>
              <a:t>Sponsor/upgrade EIGHT Gold Ambassadors, personally</a:t>
            </a:r>
          </a:p>
          <a:p>
            <a:pPr lvl="0"/>
            <a:r>
              <a:rPr lang="en-US" sz="1600" dirty="0"/>
              <a:t>Take FIVE builders to Orlando in August</a:t>
            </a:r>
          </a:p>
          <a:p>
            <a:pPr lvl="0"/>
            <a:r>
              <a:rPr lang="en-US" sz="1600" dirty="0"/>
              <a:t>Help ONE builder earn the 2017 Incentive Trip – FAST TRACK!</a:t>
            </a:r>
          </a:p>
          <a:p>
            <a:pPr lvl="0"/>
            <a:r>
              <a:rPr lang="en-US" sz="1600" dirty="0"/>
              <a:t>Develop a stream-lined system for introducing new builders to Shaklee and getting them up and running RIGHT AWAY. Training is good and important but they need to jump headfirst into activity.</a:t>
            </a:r>
          </a:p>
          <a:p>
            <a:endParaRPr lang="en-US" dirty="0"/>
          </a:p>
        </p:txBody>
      </p:sp>
      <p:sp>
        <p:nvSpPr>
          <p:cNvPr id="6" name="TextBox 5"/>
          <p:cNvSpPr txBox="1"/>
          <p:nvPr/>
        </p:nvSpPr>
        <p:spPr>
          <a:xfrm>
            <a:off x="317500" y="3930871"/>
            <a:ext cx="4826000" cy="1169551"/>
          </a:xfrm>
          <a:prstGeom prst="rect">
            <a:avLst/>
          </a:prstGeom>
          <a:noFill/>
        </p:spPr>
        <p:txBody>
          <a:bodyPr wrap="square" rtlCol="0">
            <a:spAutoFit/>
          </a:bodyPr>
          <a:lstStyle/>
          <a:p>
            <a:pPr marL="177800"/>
            <a:r>
              <a:rPr lang="en-US" dirty="0">
                <a:solidFill>
                  <a:srgbClr val="7030A0"/>
                </a:solidFill>
              </a:rPr>
              <a:t>“I have a dynamic team that anxiously anticipates and seeks out the needs of individuals and families and helps provide a natural solution to meet their health and financial goals. Our members seek our input and advice in regards to their health goals.”</a:t>
            </a:r>
            <a:endParaRPr lang="en-US" dirty="0">
              <a:solidFill>
                <a:srgbClr val="7030A0"/>
              </a:solidFill>
            </a:endParaRPr>
          </a:p>
        </p:txBody>
      </p:sp>
    </p:spTree>
    <p:extLst>
      <p:ext uri="{BB962C8B-B14F-4D97-AF65-F5344CB8AC3E}">
        <p14:creationId xmlns:p14="http://schemas.microsoft.com/office/powerpoint/2010/main" val="25593800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pic>
        <p:nvPicPr>
          <p:cNvPr id="305" name="Shape 305"/>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06" name="Shape 306"/>
          <p:cNvSpPr txBox="1">
            <a:spLocks noGrp="1"/>
          </p:cNvSpPr>
          <p:nvPr>
            <p:ph type="ctrTitle"/>
          </p:nvPr>
        </p:nvSpPr>
        <p:spPr>
          <a:xfrm>
            <a:off x="1143000" y="342900"/>
            <a:ext cx="5270500" cy="971550"/>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Fatigue –Lack of Energy</a:t>
            </a:r>
            <a:br>
              <a:rPr lang="en-US" sz="2400" b="1" i="0" u="none" strike="noStrike" cap="none" dirty="0">
                <a:solidFill>
                  <a:schemeClr val="dk1"/>
                </a:solidFill>
                <a:latin typeface="Calibri"/>
                <a:ea typeface="Calibri"/>
                <a:cs typeface="Calibri"/>
                <a:sym typeface="Calibri"/>
              </a:rPr>
            </a:br>
            <a:r>
              <a:rPr lang="en-US" sz="2000" b="1" i="0" u="none" strike="noStrike" cap="none" dirty="0">
                <a:solidFill>
                  <a:schemeClr val="dk1"/>
                </a:solidFill>
                <a:latin typeface="Calibri"/>
                <a:ea typeface="Calibri"/>
                <a:cs typeface="Calibri"/>
                <a:sym typeface="Calibri"/>
              </a:rPr>
              <a:t>Most Common Complaint to Doctors</a:t>
            </a:r>
          </a:p>
        </p:txBody>
      </p:sp>
      <p:sp>
        <p:nvSpPr>
          <p:cNvPr id="307" name="Shape 307"/>
          <p:cNvSpPr txBox="1">
            <a:spLocks noGrp="1"/>
          </p:cNvSpPr>
          <p:nvPr>
            <p:ph type="subTitle" idx="1"/>
          </p:nvPr>
        </p:nvSpPr>
        <p:spPr>
          <a:xfrm>
            <a:off x="571499" y="1371600"/>
            <a:ext cx="7886701" cy="3486150"/>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l" rtl="0">
              <a:lnSpc>
                <a:spcPct val="80000"/>
              </a:lnSpc>
              <a:spcBef>
                <a:spcPts val="0"/>
              </a:spcBef>
              <a:spcAft>
                <a:spcPts val="0"/>
              </a:spcAft>
              <a:buClr>
                <a:srgbClr val="0D0D0D"/>
              </a:buClr>
              <a:buSzPct val="25000"/>
              <a:buFont typeface="Arial"/>
              <a:buNone/>
            </a:pPr>
            <a:r>
              <a:rPr lang="en-US" sz="2000" b="1" i="0" u="none" strike="noStrike" cap="none" dirty="0" err="1">
                <a:solidFill>
                  <a:srgbClr val="0D0D0D"/>
                </a:solidFill>
                <a:latin typeface="Calibri"/>
                <a:ea typeface="Calibri"/>
                <a:cs typeface="Calibri"/>
                <a:sym typeface="Calibri"/>
              </a:rPr>
              <a:t>Vitalizer</a:t>
            </a:r>
            <a:r>
              <a:rPr lang="en-US" sz="2000" b="0" i="0" u="none" strike="noStrike" cap="none" dirty="0">
                <a:solidFill>
                  <a:srgbClr val="0D0D0D"/>
                </a:solidFill>
                <a:latin typeface="Calibri"/>
                <a:ea typeface="Calibri"/>
                <a:cs typeface="Calibri"/>
                <a:sym typeface="Calibri"/>
              </a:rPr>
              <a:t> </a:t>
            </a:r>
            <a:r>
              <a:rPr lang="en-US" sz="2200" b="0" i="0" u="none" strike="noStrike" cap="none" dirty="0">
                <a:solidFill>
                  <a:srgbClr val="0D0D0D"/>
                </a:solidFill>
                <a:latin typeface="Calibri"/>
                <a:ea typeface="Calibri"/>
                <a:cs typeface="Calibri"/>
                <a:sym typeface="Calibri"/>
              </a:rPr>
              <a:t> -- </a:t>
            </a:r>
            <a:r>
              <a:rPr lang="en-US" sz="1900" b="0" i="0" u="none" strike="noStrike" cap="none" dirty="0">
                <a:solidFill>
                  <a:srgbClr val="0D0D0D"/>
                </a:solidFill>
                <a:latin typeface="Calibri"/>
                <a:ea typeface="Calibri"/>
                <a:cs typeface="Calibri"/>
                <a:sym typeface="Calibri"/>
              </a:rPr>
              <a:t>New customers report first thing they notice – </a:t>
            </a:r>
            <a:r>
              <a:rPr lang="en-US" sz="1900" b="0" i="0" u="none" strike="noStrike" cap="none" dirty="0" smtClean="0">
                <a:solidFill>
                  <a:srgbClr val="0D0D0D"/>
                </a:solidFill>
                <a:latin typeface="Calibri"/>
                <a:ea typeface="Calibri"/>
                <a:cs typeface="Calibri"/>
                <a:sym typeface="Calibri"/>
              </a:rPr>
              <a:t>more energy</a:t>
            </a:r>
          </a:p>
          <a:p>
            <a:pPr marL="0" marR="0" lvl="0" indent="0" algn="l" rtl="0">
              <a:lnSpc>
                <a:spcPct val="80000"/>
              </a:lnSpc>
              <a:spcBef>
                <a:spcPts val="0"/>
              </a:spcBef>
              <a:spcAft>
                <a:spcPts val="0"/>
              </a:spcAft>
              <a:buClr>
                <a:srgbClr val="0D0D0D"/>
              </a:buClr>
              <a:buSzPct val="25000"/>
              <a:buFont typeface="Arial"/>
              <a:buNone/>
            </a:pPr>
            <a:endParaRPr lang="en-US" sz="1900" b="0" i="0" u="none" strike="noStrike" cap="none" dirty="0">
              <a:solidFill>
                <a:srgbClr val="0D0D0D"/>
              </a:solidFill>
              <a:latin typeface="Calibri"/>
              <a:ea typeface="Calibri"/>
              <a:cs typeface="Calibri"/>
              <a:sym typeface="Calibri"/>
            </a:endParaRPr>
          </a:p>
          <a:p>
            <a:pPr marL="0" marR="0" lvl="0" indent="0" algn="l" rtl="0">
              <a:lnSpc>
                <a:spcPct val="90000"/>
              </a:lnSpc>
              <a:spcBef>
                <a:spcPts val="400"/>
              </a:spcBef>
              <a:spcAft>
                <a:spcPts val="0"/>
              </a:spcAft>
              <a:buClr>
                <a:srgbClr val="0D0D0D"/>
              </a:buClr>
              <a:buSzPct val="25000"/>
              <a:buFont typeface="Arial"/>
              <a:buNone/>
            </a:pPr>
            <a:r>
              <a:rPr lang="en-US" sz="2000" b="1" i="0" u="none" strike="noStrike" cap="none" dirty="0">
                <a:solidFill>
                  <a:srgbClr val="0D0D0D"/>
                </a:solidFill>
                <a:latin typeface="Calibri"/>
                <a:ea typeface="Calibri"/>
                <a:cs typeface="Calibri"/>
                <a:sym typeface="Calibri"/>
              </a:rPr>
              <a:t>Shaklee Life Shakes - Energizing Soy Protein </a:t>
            </a:r>
            <a:r>
              <a:rPr lang="en-US" sz="2000" b="0" i="0" u="none" strike="noStrike" cap="none" dirty="0">
                <a:solidFill>
                  <a:srgbClr val="0D0D0D"/>
                </a:solidFill>
                <a:latin typeface="Calibri"/>
                <a:ea typeface="Calibri"/>
                <a:cs typeface="Calibri"/>
                <a:sym typeface="Calibri"/>
              </a:rPr>
              <a:t>--</a:t>
            </a:r>
            <a:r>
              <a:rPr lang="en-US" sz="1800" b="0" i="0" u="none" strike="noStrike" cap="none" dirty="0">
                <a:solidFill>
                  <a:srgbClr val="0D0D0D"/>
                </a:solidFill>
                <a:latin typeface="Calibri"/>
                <a:ea typeface="Calibri"/>
                <a:cs typeface="Calibri"/>
                <a:sym typeface="Calibri"/>
              </a:rPr>
              <a:t>Starting the day </a:t>
            </a:r>
            <a:r>
              <a:rPr lang="en-US" sz="1800" b="0" i="0" u="none" strike="noStrike" cap="none" dirty="0" smtClean="0">
                <a:solidFill>
                  <a:srgbClr val="0D0D0D"/>
                </a:solidFill>
                <a:latin typeface="Calibri"/>
                <a:ea typeface="Calibri"/>
                <a:cs typeface="Calibri"/>
                <a:sym typeface="Calibri"/>
              </a:rPr>
              <a:t>	with </a:t>
            </a:r>
            <a:r>
              <a:rPr lang="en-US" sz="1800" b="0" i="0" u="none" strike="noStrike" cap="none" dirty="0">
                <a:solidFill>
                  <a:srgbClr val="0D0D0D"/>
                </a:solidFill>
                <a:latin typeface="Calibri"/>
                <a:ea typeface="Calibri"/>
                <a:cs typeface="Calibri"/>
                <a:sym typeface="Calibri"/>
              </a:rPr>
              <a:t>good protein, fiber and vitamins stabilizes blood </a:t>
            </a:r>
            <a:r>
              <a:rPr lang="en-US" sz="1800" b="0" i="0" u="none" strike="noStrike" cap="none" dirty="0" smtClean="0">
                <a:solidFill>
                  <a:srgbClr val="0D0D0D"/>
                </a:solidFill>
                <a:latin typeface="Calibri"/>
                <a:ea typeface="Calibri"/>
                <a:cs typeface="Calibri"/>
                <a:sym typeface="Calibri"/>
              </a:rPr>
              <a:t>sugar</a:t>
            </a:r>
            <a:r>
              <a:rPr lang="en-US" sz="1800" b="0" i="0" u="none" strike="noStrike" cap="none" dirty="0">
                <a:solidFill>
                  <a:srgbClr val="0D0D0D"/>
                </a:solidFill>
                <a:latin typeface="Calibri"/>
                <a:ea typeface="Calibri"/>
                <a:cs typeface="Calibri"/>
                <a:sym typeface="Calibri"/>
              </a:rPr>
              <a:t>, provides healthy fuel for the cells </a:t>
            </a:r>
            <a:endParaRPr lang="en-US" sz="1800" b="0" i="0" u="none" strike="noStrike" cap="none" dirty="0" smtClean="0">
              <a:solidFill>
                <a:srgbClr val="0D0D0D"/>
              </a:solidFill>
              <a:latin typeface="Calibri"/>
              <a:ea typeface="Calibri"/>
              <a:cs typeface="Calibri"/>
              <a:sym typeface="Calibri"/>
            </a:endParaRPr>
          </a:p>
          <a:p>
            <a:pPr marL="0" marR="0" lvl="0" indent="0" algn="l" rtl="0">
              <a:lnSpc>
                <a:spcPct val="80000"/>
              </a:lnSpc>
              <a:spcBef>
                <a:spcPts val="400"/>
              </a:spcBef>
              <a:spcAft>
                <a:spcPts val="0"/>
              </a:spcAft>
              <a:buClr>
                <a:srgbClr val="0D0D0D"/>
              </a:buClr>
              <a:buSzPct val="25000"/>
              <a:buFont typeface="Arial"/>
              <a:buNone/>
            </a:pPr>
            <a:endParaRPr lang="en-US" sz="1200" b="0" i="0" u="sng" strike="noStrike" cap="none" dirty="0" smtClean="0">
              <a:solidFill>
                <a:srgbClr val="0D0D0D"/>
              </a:solidFill>
              <a:latin typeface="Calibri"/>
              <a:ea typeface="Calibri"/>
              <a:cs typeface="Calibri"/>
              <a:sym typeface="Calibri"/>
            </a:endParaRPr>
          </a:p>
          <a:p>
            <a:pPr marL="0" marR="0" lvl="0" indent="0" algn="l" rtl="0">
              <a:lnSpc>
                <a:spcPct val="80000"/>
              </a:lnSpc>
              <a:spcBef>
                <a:spcPts val="400"/>
              </a:spcBef>
              <a:spcAft>
                <a:spcPts val="0"/>
              </a:spcAft>
              <a:buClr>
                <a:srgbClr val="0D0D0D"/>
              </a:buClr>
              <a:buSzPct val="25000"/>
              <a:buFont typeface="Arial"/>
              <a:buNone/>
            </a:pPr>
            <a:r>
              <a:rPr lang="en-US" sz="2000" b="0" i="0" u="sng" strike="noStrike" cap="none" dirty="0" smtClean="0">
                <a:solidFill>
                  <a:srgbClr val="0D0D0D"/>
                </a:solidFill>
                <a:latin typeface="Calibri"/>
                <a:ea typeface="Calibri"/>
                <a:cs typeface="Calibri"/>
                <a:sym typeface="Calibri"/>
              </a:rPr>
              <a:t>Also </a:t>
            </a:r>
            <a:endParaRPr lang="en-US" sz="2000" b="0" i="0" u="sng" strike="noStrike" cap="none" dirty="0">
              <a:solidFill>
                <a:srgbClr val="0D0D0D"/>
              </a:solidFill>
              <a:latin typeface="Calibri"/>
              <a:ea typeface="Calibri"/>
              <a:cs typeface="Calibri"/>
              <a:sym typeface="Calibri"/>
            </a:endParaRPr>
          </a:p>
          <a:p>
            <a:pPr marL="0" marR="0" lvl="0" indent="0" algn="l" rtl="0">
              <a:lnSpc>
                <a:spcPct val="80000"/>
              </a:lnSpc>
              <a:spcBef>
                <a:spcPts val="400"/>
              </a:spcBef>
              <a:spcAft>
                <a:spcPts val="0"/>
              </a:spcAft>
              <a:buClr>
                <a:srgbClr val="0D0D0D"/>
              </a:buClr>
              <a:buSzPct val="25000"/>
              <a:buFont typeface="Arial"/>
              <a:buNone/>
            </a:pPr>
            <a:r>
              <a:rPr lang="en-US" sz="2000" b="1" i="0" u="none" strike="noStrike" cap="none" dirty="0">
                <a:solidFill>
                  <a:srgbClr val="0D0D0D"/>
                </a:solidFill>
                <a:latin typeface="Calibri"/>
                <a:ea typeface="Calibri"/>
                <a:cs typeface="Calibri"/>
                <a:sym typeface="Calibri"/>
              </a:rPr>
              <a:t>B Complex </a:t>
            </a:r>
            <a:r>
              <a:rPr lang="en-US" sz="2000" b="0" i="0" u="none" strike="noStrike" cap="none" dirty="0">
                <a:solidFill>
                  <a:srgbClr val="0D0D0D"/>
                </a:solidFill>
                <a:latin typeface="Calibri"/>
                <a:ea typeface="Calibri"/>
                <a:cs typeface="Calibri"/>
                <a:sym typeface="Calibri"/>
              </a:rPr>
              <a:t>( in addition to </a:t>
            </a:r>
            <a:r>
              <a:rPr lang="en-US" sz="2000" b="0" i="0" u="none" strike="noStrike" cap="none" dirty="0" err="1">
                <a:solidFill>
                  <a:srgbClr val="0D0D0D"/>
                </a:solidFill>
                <a:latin typeface="Calibri"/>
                <a:ea typeface="Calibri"/>
                <a:cs typeface="Calibri"/>
                <a:sym typeface="Calibri"/>
              </a:rPr>
              <a:t>Vitalizer</a:t>
            </a:r>
            <a:r>
              <a:rPr lang="en-US" sz="2000" b="0" i="0" u="none" strike="noStrike" cap="none" dirty="0">
                <a:solidFill>
                  <a:srgbClr val="0D0D0D"/>
                </a:solidFill>
                <a:latin typeface="Calibri"/>
                <a:ea typeface="Calibri"/>
                <a:cs typeface="Calibri"/>
                <a:sym typeface="Calibri"/>
              </a:rPr>
              <a:t>) </a:t>
            </a:r>
          </a:p>
          <a:p>
            <a:pPr marL="0" marR="0" lvl="0" indent="0" algn="l" rtl="0">
              <a:lnSpc>
                <a:spcPct val="80000"/>
              </a:lnSpc>
              <a:spcBef>
                <a:spcPts val="400"/>
              </a:spcBef>
              <a:spcAft>
                <a:spcPts val="0"/>
              </a:spcAft>
              <a:buClr>
                <a:srgbClr val="0D0D0D"/>
              </a:buClr>
              <a:buSzPct val="25000"/>
              <a:buFont typeface="Arial"/>
              <a:buNone/>
            </a:pPr>
            <a:r>
              <a:rPr lang="en-US" sz="2000" b="1" i="0" u="none" strike="noStrike" cap="none" dirty="0" err="1">
                <a:solidFill>
                  <a:srgbClr val="0D0D0D"/>
                </a:solidFill>
                <a:latin typeface="Calibri"/>
                <a:ea typeface="Calibri"/>
                <a:cs typeface="Calibri"/>
                <a:sym typeface="Calibri"/>
              </a:rPr>
              <a:t>Vivix</a:t>
            </a:r>
            <a:endParaRPr lang="en-US" sz="2000" b="1" i="0" u="none" strike="noStrike" cap="none" dirty="0">
              <a:solidFill>
                <a:srgbClr val="0D0D0D"/>
              </a:solidFill>
              <a:latin typeface="Calibri"/>
              <a:ea typeface="Calibri"/>
              <a:cs typeface="Calibri"/>
              <a:sym typeface="Calibri"/>
            </a:endParaRPr>
          </a:p>
          <a:p>
            <a:pPr marL="0" marR="0" lvl="0" indent="0" algn="l" rtl="0">
              <a:lnSpc>
                <a:spcPct val="80000"/>
              </a:lnSpc>
              <a:spcBef>
                <a:spcPts val="400"/>
              </a:spcBef>
              <a:spcAft>
                <a:spcPts val="0"/>
              </a:spcAft>
              <a:buClr>
                <a:srgbClr val="0D0D0D"/>
              </a:buClr>
              <a:buSzPct val="25000"/>
              <a:buFont typeface="Arial"/>
              <a:buNone/>
            </a:pPr>
            <a:r>
              <a:rPr lang="en-US" sz="2000" b="1" i="0" u="none" strike="noStrike" cap="none" dirty="0">
                <a:solidFill>
                  <a:srgbClr val="0D0D0D"/>
                </a:solidFill>
                <a:latin typeface="Calibri"/>
                <a:ea typeface="Calibri"/>
                <a:cs typeface="Calibri"/>
                <a:sym typeface="Calibri"/>
              </a:rPr>
              <a:t>Energy Chews</a:t>
            </a:r>
          </a:p>
          <a:p>
            <a:pPr marL="0" marR="0" lvl="0" indent="0" algn="l" rtl="0">
              <a:lnSpc>
                <a:spcPct val="80000"/>
              </a:lnSpc>
              <a:spcBef>
                <a:spcPts val="400"/>
              </a:spcBef>
              <a:spcAft>
                <a:spcPts val="0"/>
              </a:spcAft>
              <a:buClr>
                <a:srgbClr val="0D0D0D"/>
              </a:buClr>
              <a:buSzPct val="25000"/>
              <a:buFont typeface="Arial"/>
              <a:buNone/>
            </a:pPr>
            <a:r>
              <a:rPr lang="en-US" sz="2000" b="1" i="0" u="none" strike="noStrike" cap="none" dirty="0">
                <a:solidFill>
                  <a:srgbClr val="0D0D0D"/>
                </a:solidFill>
                <a:latin typeface="Calibri"/>
                <a:ea typeface="Calibri"/>
                <a:cs typeface="Calibri"/>
                <a:sym typeface="Calibri"/>
              </a:rPr>
              <a:t>Energy </a:t>
            </a:r>
            <a:r>
              <a:rPr lang="en-US" sz="2000" b="1" i="0" u="none" strike="noStrike" cap="none" dirty="0" smtClean="0">
                <a:solidFill>
                  <a:srgbClr val="0D0D0D"/>
                </a:solidFill>
                <a:latin typeface="Calibri"/>
                <a:ea typeface="Calibri"/>
                <a:cs typeface="Calibri"/>
                <a:sym typeface="Calibri"/>
              </a:rPr>
              <a:t>Tea</a:t>
            </a:r>
          </a:p>
          <a:p>
            <a:pPr marL="0" marR="0" lvl="0" indent="0" algn="l" rtl="0">
              <a:lnSpc>
                <a:spcPct val="80000"/>
              </a:lnSpc>
              <a:spcBef>
                <a:spcPts val="400"/>
              </a:spcBef>
              <a:spcAft>
                <a:spcPts val="0"/>
              </a:spcAft>
              <a:buClr>
                <a:srgbClr val="0D0D0D"/>
              </a:buClr>
              <a:buSzPct val="25000"/>
              <a:buFont typeface="Arial"/>
              <a:buNone/>
            </a:pPr>
            <a:r>
              <a:rPr lang="en-US" sz="2000" b="1" i="0" u="none" strike="noStrike" cap="none" dirty="0" err="1" smtClean="0">
                <a:solidFill>
                  <a:srgbClr val="0D0D0D"/>
                </a:solidFill>
                <a:latin typeface="Calibri"/>
                <a:ea typeface="Calibri"/>
                <a:cs typeface="Calibri"/>
                <a:sym typeface="Calibri"/>
              </a:rPr>
              <a:t>CorEnergy</a:t>
            </a:r>
            <a:r>
              <a:rPr lang="en-US" sz="2000" b="0" i="0" u="none" strike="noStrike" cap="none" dirty="0">
                <a:solidFill>
                  <a:srgbClr val="0D0D0D"/>
                </a:solidFill>
                <a:latin typeface="Calibri"/>
                <a:ea typeface="Calibri"/>
                <a:cs typeface="Calibri"/>
                <a:sym typeface="Calibri"/>
              </a:rPr>
              <a:t>		</a:t>
            </a:r>
            <a:r>
              <a:rPr lang="en-US" sz="2400" b="0" i="0" u="none" strike="noStrike" cap="none" dirty="0">
                <a:solidFill>
                  <a:srgbClr val="0D0D0D"/>
                </a:solidFill>
                <a:latin typeface="Calibri"/>
                <a:ea typeface="Calibri"/>
                <a:cs typeface="Calibri"/>
                <a:sym typeface="Calibri"/>
              </a:rPr>
              <a:t>		</a:t>
            </a:r>
            <a:r>
              <a:rPr lang="en-US" sz="1600" b="0" i="0" u="none" strike="noStrike" cap="none" dirty="0" err="1" smtClean="0">
                <a:solidFill>
                  <a:srgbClr val="0D0D0D"/>
                </a:solidFill>
                <a:latin typeface="Calibri"/>
                <a:ea typeface="Calibri"/>
                <a:cs typeface="Calibri"/>
                <a:sym typeface="Calibri"/>
              </a:rPr>
              <a:t>lisa</a:t>
            </a:r>
            <a:r>
              <a:rPr lang="en-US" sz="1600" b="0" i="0" u="none" strike="noStrike" cap="none" dirty="0">
                <a:solidFill>
                  <a:srgbClr val="0D0D0D"/>
                </a:solidFill>
                <a:latin typeface="Calibri"/>
                <a:ea typeface="Calibri"/>
                <a:cs typeface="Calibri"/>
                <a:sym typeface="Calibri"/>
              </a:rPr>
              <a:t>	</a:t>
            </a:r>
            <a:r>
              <a:rPr lang="en-US" sz="2400" b="0" i="0" u="none" strike="noStrike" cap="none" dirty="0">
                <a:solidFill>
                  <a:srgbClr val="0D0D0D"/>
                </a:solidFill>
                <a:latin typeface="Calibri"/>
                <a:ea typeface="Calibri"/>
                <a:cs typeface="Calibri"/>
                <a:sym typeface="Calibri"/>
              </a:rPr>
              <a:t>	</a:t>
            </a:r>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Shape 312"/>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13" name="Shape 313"/>
          <p:cNvSpPr txBox="1">
            <a:spLocks noGrp="1"/>
          </p:cNvSpPr>
          <p:nvPr>
            <p:ph type="ctrTitle"/>
          </p:nvPr>
        </p:nvSpPr>
        <p:spPr>
          <a:xfrm>
            <a:off x="914400" y="228600"/>
            <a:ext cx="6438900" cy="914400"/>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1800" b="1" i="0" u="none" strike="noStrike" cap="none" dirty="0">
                <a:solidFill>
                  <a:schemeClr val="dk1"/>
                </a:solidFill>
                <a:latin typeface="Calibri"/>
                <a:ea typeface="Calibri"/>
                <a:cs typeface="Calibri"/>
                <a:sym typeface="Calibri"/>
              </a:rPr>
              <a:t>Closing </a:t>
            </a:r>
            <a:r>
              <a:rPr lang="en-US" sz="1800" b="1" i="0" u="none" strike="noStrike" cap="none" dirty="0" smtClean="0">
                <a:solidFill>
                  <a:schemeClr val="dk1"/>
                </a:solidFill>
                <a:latin typeface="Calibri"/>
                <a:ea typeface="Calibri"/>
                <a:cs typeface="Calibri"/>
                <a:sym typeface="Calibri"/>
              </a:rPr>
              <a:t>–</a:t>
            </a:r>
            <a:r>
              <a:rPr lang="en-US" sz="1800" b="1" i="0" u="none" strike="noStrike" cap="none" dirty="0">
                <a:solidFill>
                  <a:schemeClr val="dk1"/>
                </a:solidFill>
                <a:latin typeface="Calibri"/>
                <a:ea typeface="Calibri"/>
                <a:cs typeface="Calibri"/>
                <a:sym typeface="Calibri"/>
              </a:rPr>
              <a:t/>
            </a:r>
            <a:br>
              <a:rPr lang="en-US" sz="1800" b="1" i="0" u="none" strike="noStrike" cap="none" dirty="0">
                <a:solidFill>
                  <a:schemeClr val="dk1"/>
                </a:solidFill>
                <a:latin typeface="Calibri"/>
                <a:ea typeface="Calibri"/>
                <a:cs typeface="Calibri"/>
                <a:sym typeface="Calibri"/>
              </a:rPr>
            </a:br>
            <a:r>
              <a:rPr lang="en-US" sz="2790" b="1" i="0" u="none" strike="noStrike" cap="none" dirty="0">
                <a:solidFill>
                  <a:schemeClr val="dk1"/>
                </a:solidFill>
                <a:latin typeface="Calibri"/>
                <a:ea typeface="Calibri"/>
                <a:cs typeface="Calibri"/>
                <a:sym typeface="Calibri"/>
              </a:rPr>
              <a:t> </a:t>
            </a:r>
            <a:r>
              <a:rPr lang="en-US" sz="2400" b="1" i="0" u="none" strike="noStrike" cap="none" dirty="0">
                <a:solidFill>
                  <a:schemeClr val="dk1"/>
                </a:solidFill>
                <a:latin typeface="Calibri"/>
                <a:ea typeface="Calibri"/>
                <a:cs typeface="Calibri"/>
                <a:sym typeface="Calibri"/>
              </a:rPr>
              <a:t>Why We Start Most People with </a:t>
            </a:r>
            <a:r>
              <a:rPr lang="en-US" sz="2400" b="1" i="0" u="none" strike="noStrike" cap="none" dirty="0" err="1">
                <a:solidFill>
                  <a:schemeClr val="dk1"/>
                </a:solidFill>
                <a:latin typeface="Calibri"/>
                <a:ea typeface="Calibri"/>
                <a:cs typeface="Calibri"/>
                <a:sym typeface="Calibri"/>
              </a:rPr>
              <a:t>Vitalizer</a:t>
            </a:r>
            <a:endParaRPr lang="en-US" sz="2400" b="1" i="0" u="none" strike="noStrike" cap="none" dirty="0">
              <a:solidFill>
                <a:schemeClr val="dk1"/>
              </a:solidFill>
              <a:latin typeface="Calibri"/>
              <a:ea typeface="Calibri"/>
              <a:cs typeface="Calibri"/>
              <a:sym typeface="Calibri"/>
            </a:endParaRPr>
          </a:p>
        </p:txBody>
      </p:sp>
      <p:sp>
        <p:nvSpPr>
          <p:cNvPr id="314" name="Shape 314"/>
          <p:cNvSpPr txBox="1">
            <a:spLocks noGrp="1"/>
          </p:cNvSpPr>
          <p:nvPr>
            <p:ph type="subTitle" idx="1"/>
          </p:nvPr>
        </p:nvSpPr>
        <p:spPr>
          <a:xfrm>
            <a:off x="661250" y="1295494"/>
            <a:ext cx="7945800" cy="3581306"/>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457200" algn="l" rtl="0">
              <a:lnSpc>
                <a:spcPct val="80000"/>
              </a:lnSpc>
              <a:spcBef>
                <a:spcPts val="0"/>
              </a:spcBef>
              <a:spcAft>
                <a:spcPts val="0"/>
              </a:spcAft>
              <a:buClr>
                <a:srgbClr val="0D0D0D"/>
              </a:buClr>
              <a:buSzPct val="25000"/>
              <a:buFont typeface="Arial"/>
              <a:buNone/>
            </a:pPr>
            <a:r>
              <a:rPr lang="en-US" sz="1800" b="0" i="0" u="none" strike="noStrike" cap="none" dirty="0">
                <a:solidFill>
                  <a:srgbClr val="0D0D0D"/>
                </a:solidFill>
                <a:latin typeface="Calibri"/>
                <a:ea typeface="Calibri"/>
                <a:cs typeface="Calibri"/>
                <a:sym typeface="Calibri"/>
              </a:rPr>
              <a:t>After reviewing the problem, discussing some causes, introduce  vitamins and specific supplements that may help .</a:t>
            </a:r>
          </a:p>
          <a:p>
            <a:pPr marL="457200" marR="0" lvl="0" indent="-457200" algn="l" rtl="0">
              <a:lnSpc>
                <a:spcPct val="80000"/>
              </a:lnSpc>
              <a:spcBef>
                <a:spcPts val="370"/>
              </a:spcBef>
              <a:spcAft>
                <a:spcPts val="0"/>
              </a:spcAft>
              <a:buClr>
                <a:srgbClr val="0D0D0D"/>
              </a:buClr>
              <a:buSzPct val="25000"/>
              <a:buFont typeface="Arial"/>
              <a:buNone/>
            </a:pPr>
            <a:r>
              <a:rPr lang="en-US" sz="1800" dirty="0">
                <a:solidFill>
                  <a:srgbClr val="0D0D0D"/>
                </a:solidFill>
              </a:rPr>
              <a:t>“</a:t>
            </a:r>
            <a:r>
              <a:rPr lang="en-US" sz="1800" b="0" i="0" u="none" strike="noStrike" cap="none" dirty="0">
                <a:solidFill>
                  <a:srgbClr val="0D0D0D"/>
                </a:solidFill>
                <a:latin typeface="Calibri"/>
                <a:ea typeface="Calibri"/>
                <a:cs typeface="Calibri"/>
                <a:sym typeface="Calibri"/>
              </a:rPr>
              <a:t>You can see why Shaklee scientists created </a:t>
            </a:r>
            <a:r>
              <a:rPr lang="en-US" sz="1800" b="0" i="0" u="none" strike="noStrike" cap="none" dirty="0" err="1">
                <a:solidFill>
                  <a:srgbClr val="0D0D0D"/>
                </a:solidFill>
                <a:latin typeface="Calibri"/>
                <a:ea typeface="Calibri"/>
                <a:cs typeface="Calibri"/>
                <a:sym typeface="Calibri"/>
              </a:rPr>
              <a:t>Vitalizer</a:t>
            </a:r>
            <a:r>
              <a:rPr lang="en-US" sz="1800" b="0" i="0" u="none" strike="noStrike" cap="none" dirty="0">
                <a:solidFill>
                  <a:srgbClr val="0D0D0D"/>
                </a:solidFill>
                <a:latin typeface="Calibri"/>
                <a:ea typeface="Calibri"/>
                <a:cs typeface="Calibri"/>
                <a:sym typeface="Calibri"/>
              </a:rPr>
              <a:t> .. The perfect starting place to begin to incorporate the nutritional deficiencies </a:t>
            </a:r>
            <a:r>
              <a:rPr lang="en-US" sz="1800" dirty="0" smtClean="0">
                <a:solidFill>
                  <a:srgbClr val="0D0D0D"/>
                </a:solidFill>
              </a:rPr>
              <a:t>we</a:t>
            </a:r>
            <a:r>
              <a:rPr lang="en-US" sz="1800" b="0" i="0" u="none" strike="noStrike" cap="none" dirty="0" smtClean="0">
                <a:solidFill>
                  <a:srgbClr val="0D0D0D"/>
                </a:solidFill>
                <a:latin typeface="Calibri"/>
                <a:ea typeface="Calibri"/>
                <a:cs typeface="Calibri"/>
                <a:sym typeface="Calibri"/>
              </a:rPr>
              <a:t> </a:t>
            </a:r>
            <a:r>
              <a:rPr lang="en-US" sz="1800" b="0" i="0" u="none" strike="noStrike" cap="none" dirty="0">
                <a:solidFill>
                  <a:srgbClr val="0D0D0D"/>
                </a:solidFill>
                <a:latin typeface="Calibri"/>
                <a:ea typeface="Calibri"/>
                <a:cs typeface="Calibri"/>
                <a:sym typeface="Calibri"/>
              </a:rPr>
              <a:t>have uncovered</a:t>
            </a:r>
            <a:r>
              <a:rPr lang="en-US" sz="1800" b="0" i="0" u="none" strike="noStrike" cap="none" dirty="0" smtClean="0">
                <a:solidFill>
                  <a:srgbClr val="0D0D0D"/>
                </a:solidFill>
                <a:latin typeface="Calibri"/>
                <a:ea typeface="Calibri"/>
                <a:cs typeface="Calibri"/>
                <a:sym typeface="Calibri"/>
              </a:rPr>
              <a:t>…</a:t>
            </a:r>
            <a:r>
              <a:rPr lang="en-US" sz="1800" dirty="0" smtClean="0">
                <a:solidFill>
                  <a:schemeClr val="dk1"/>
                </a:solidFill>
              </a:rPr>
              <a:t>Because </a:t>
            </a:r>
            <a:r>
              <a:rPr lang="en-US" sz="1800" dirty="0">
                <a:solidFill>
                  <a:schemeClr val="dk1"/>
                </a:solidFill>
              </a:rPr>
              <a:t>the 80 nutrients in the </a:t>
            </a:r>
            <a:r>
              <a:rPr lang="en-US" sz="1800" dirty="0" err="1">
                <a:solidFill>
                  <a:schemeClr val="dk1"/>
                </a:solidFill>
              </a:rPr>
              <a:t>Vitalizer</a:t>
            </a:r>
            <a:r>
              <a:rPr lang="en-US" sz="1800" dirty="0">
                <a:solidFill>
                  <a:schemeClr val="dk1"/>
                </a:solidFill>
              </a:rPr>
              <a:t> (or Life Strip ) plus the Life Shake offer support for each of these 7 categories of health issues</a:t>
            </a:r>
            <a:r>
              <a:rPr lang="en-US" sz="1800" dirty="0" smtClean="0">
                <a:solidFill>
                  <a:schemeClr val="dk1"/>
                </a:solidFill>
              </a:rPr>
              <a:t>.”</a:t>
            </a:r>
            <a:endParaRPr lang="en-US" sz="1800" dirty="0">
              <a:solidFill>
                <a:schemeClr val="dk1"/>
              </a:solidFill>
            </a:endParaRPr>
          </a:p>
          <a:p>
            <a:pPr marL="457200" marR="0" lvl="0" indent="-457200" algn="l" rtl="0">
              <a:lnSpc>
                <a:spcPct val="80000"/>
              </a:lnSpc>
              <a:spcBef>
                <a:spcPts val="370"/>
              </a:spcBef>
              <a:spcAft>
                <a:spcPts val="0"/>
              </a:spcAft>
              <a:buClr>
                <a:srgbClr val="0D0D0D"/>
              </a:buClr>
              <a:buSzPct val="25000"/>
              <a:buFont typeface="Arial"/>
              <a:buNone/>
            </a:pPr>
            <a:r>
              <a:rPr lang="en-US" sz="1800" b="0" i="0" u="none" strike="noStrike" cap="none" dirty="0">
                <a:solidFill>
                  <a:srgbClr val="0D0D0D"/>
                </a:solidFill>
                <a:latin typeface="Calibri"/>
                <a:ea typeface="Calibri"/>
                <a:cs typeface="Calibri"/>
                <a:sym typeface="Calibri"/>
              </a:rPr>
              <a:t>AND  gives them free membership and thus access to the 15% discount PLUS other special promotions throughout the year. .. AND an ADDITIONAL 10% discount with </a:t>
            </a:r>
            <a:r>
              <a:rPr lang="en-US" sz="1800" b="0" i="0" u="none" strike="noStrike" cap="none" dirty="0" err="1">
                <a:solidFill>
                  <a:srgbClr val="0D0D0D"/>
                </a:solidFill>
                <a:latin typeface="Calibri"/>
                <a:ea typeface="Calibri"/>
                <a:cs typeface="Calibri"/>
                <a:sym typeface="Calibri"/>
              </a:rPr>
              <a:t>autoship</a:t>
            </a:r>
            <a:endParaRPr lang="en-US" sz="1800" b="0" i="0" u="none" strike="noStrike" cap="none" dirty="0">
              <a:solidFill>
                <a:srgbClr val="0D0D0D"/>
              </a:solidFill>
              <a:latin typeface="Calibri"/>
              <a:ea typeface="Calibri"/>
              <a:cs typeface="Calibri"/>
              <a:sym typeface="Calibri"/>
            </a:endParaRPr>
          </a:p>
          <a:p>
            <a:pPr marL="457200" marR="0" lvl="0" indent="-457200" algn="l" rtl="0">
              <a:lnSpc>
                <a:spcPct val="80000"/>
              </a:lnSpc>
              <a:spcBef>
                <a:spcPts val="370"/>
              </a:spcBef>
              <a:spcAft>
                <a:spcPts val="0"/>
              </a:spcAft>
              <a:buClr>
                <a:srgbClr val="0D0D0D"/>
              </a:buClr>
              <a:buSzPct val="25000"/>
              <a:buFont typeface="Arial"/>
              <a:buNone/>
            </a:pPr>
            <a:r>
              <a:rPr lang="en-US" sz="1800" b="0" i="0" u="none" strike="noStrike" cap="none" dirty="0">
                <a:solidFill>
                  <a:srgbClr val="0D0D0D"/>
                </a:solidFill>
                <a:latin typeface="Calibri"/>
                <a:ea typeface="Calibri"/>
                <a:cs typeface="Calibri"/>
                <a:sym typeface="Calibri"/>
              </a:rPr>
              <a:t>They will get better results faster if </a:t>
            </a:r>
            <a:r>
              <a:rPr lang="en-US" sz="1800" dirty="0" smtClean="0">
                <a:solidFill>
                  <a:srgbClr val="0D0D0D"/>
                </a:solidFill>
              </a:rPr>
              <a:t>we</a:t>
            </a:r>
            <a:r>
              <a:rPr lang="en-US" sz="1800" b="0" i="0" u="none" strike="noStrike" cap="none" dirty="0" smtClean="0">
                <a:solidFill>
                  <a:srgbClr val="0D0D0D"/>
                </a:solidFill>
                <a:latin typeface="Calibri"/>
                <a:ea typeface="Calibri"/>
                <a:cs typeface="Calibri"/>
                <a:sym typeface="Calibri"/>
              </a:rPr>
              <a:t> </a:t>
            </a:r>
            <a:r>
              <a:rPr lang="en-US" sz="1800" b="0" i="0" u="none" strike="noStrike" cap="none" dirty="0">
                <a:solidFill>
                  <a:srgbClr val="0D0D0D"/>
                </a:solidFill>
                <a:latin typeface="Calibri"/>
                <a:ea typeface="Calibri"/>
                <a:cs typeface="Calibri"/>
                <a:sym typeface="Calibri"/>
              </a:rPr>
              <a:t>also add the Life Shake ( the Vitalizing Program of the 3 starter packs)… and </a:t>
            </a:r>
            <a:r>
              <a:rPr lang="en-US" sz="1800" dirty="0" smtClean="0">
                <a:solidFill>
                  <a:srgbClr val="0D0D0D"/>
                </a:solidFill>
              </a:rPr>
              <a:t>we</a:t>
            </a:r>
            <a:r>
              <a:rPr lang="en-US" sz="1800" b="0" i="0" u="none" strike="noStrike" cap="none" dirty="0" smtClean="0">
                <a:solidFill>
                  <a:srgbClr val="0D0D0D"/>
                </a:solidFill>
                <a:latin typeface="Calibri"/>
                <a:ea typeface="Calibri"/>
                <a:cs typeface="Calibri"/>
                <a:sym typeface="Calibri"/>
              </a:rPr>
              <a:t> </a:t>
            </a:r>
            <a:r>
              <a:rPr lang="en-US" sz="1800" b="0" i="0" u="none" strike="noStrike" cap="none" dirty="0">
                <a:solidFill>
                  <a:srgbClr val="0D0D0D"/>
                </a:solidFill>
                <a:latin typeface="Calibri"/>
                <a:ea typeface="Calibri"/>
                <a:cs typeface="Calibri"/>
                <a:sym typeface="Calibri"/>
              </a:rPr>
              <a:t>will also receive 2 sponsoring points with an order of 100 PV</a:t>
            </a:r>
          </a:p>
          <a:p>
            <a:pPr marL="457200" marR="0" lvl="0" indent="-457200" algn="l" rtl="0">
              <a:lnSpc>
                <a:spcPct val="80000"/>
              </a:lnSpc>
              <a:spcBef>
                <a:spcPts val="370"/>
              </a:spcBef>
              <a:spcAft>
                <a:spcPts val="0"/>
              </a:spcAft>
              <a:buClr>
                <a:srgbClr val="0D0D0D"/>
              </a:buClr>
              <a:buSzPct val="25000"/>
              <a:buFont typeface="Arial"/>
              <a:buNone/>
            </a:pPr>
            <a:r>
              <a:rPr lang="en-US" sz="1800" dirty="0">
                <a:solidFill>
                  <a:srgbClr val="0D0D0D"/>
                </a:solidFill>
              </a:rPr>
              <a:t>And it is Convenient </a:t>
            </a:r>
            <a:r>
              <a:rPr lang="en-US" sz="1800" dirty="0" smtClean="0">
                <a:solidFill>
                  <a:srgbClr val="0D0D0D"/>
                </a:solidFill>
              </a:rPr>
              <a:t>!			</a:t>
            </a:r>
            <a:r>
              <a:rPr lang="en-US" sz="1800" dirty="0" err="1" smtClean="0">
                <a:solidFill>
                  <a:srgbClr val="0D0D0D"/>
                </a:solidFill>
              </a:rPr>
              <a:t>katie</a:t>
            </a:r>
            <a:r>
              <a:rPr lang="en-US" sz="1800" dirty="0" smtClean="0">
                <a:solidFill>
                  <a:srgbClr val="0D0D0D"/>
                </a:solidFill>
              </a:rPr>
              <a:t>				</a:t>
            </a:r>
            <a:endParaRPr lang="en-US" sz="1800" dirty="0">
              <a:solidFill>
                <a:srgbClr val="0D0D0D"/>
              </a:solidFill>
            </a:endParaRPr>
          </a:p>
          <a:p>
            <a:pPr marL="457200" marR="0" lvl="0" indent="-457200" algn="l" rtl="0">
              <a:lnSpc>
                <a:spcPct val="80000"/>
              </a:lnSpc>
              <a:spcBef>
                <a:spcPts val="370"/>
              </a:spcBef>
              <a:buClr>
                <a:srgbClr val="0D0D0D"/>
              </a:buClr>
              <a:buSzPct val="25000"/>
              <a:buFont typeface="Arial"/>
              <a:buNone/>
            </a:pPr>
            <a:r>
              <a:rPr lang="en-US" sz="1800" b="0" i="0" u="none" strike="noStrike" cap="none" dirty="0">
                <a:solidFill>
                  <a:srgbClr val="0D0D0D"/>
                </a:solidFill>
                <a:latin typeface="Calibri"/>
                <a:ea typeface="Calibri"/>
                <a:cs typeface="Calibri"/>
                <a:sym typeface="Calibri"/>
              </a:rPr>
              <a:t>        </a:t>
            </a: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Shape 319"/>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20" name="Shape 320"/>
          <p:cNvSpPr txBox="1">
            <a:spLocks noGrp="1"/>
          </p:cNvSpPr>
          <p:nvPr>
            <p:ph type="ctrTitle"/>
          </p:nvPr>
        </p:nvSpPr>
        <p:spPr>
          <a:xfrm>
            <a:off x="914400" y="228600"/>
            <a:ext cx="5174335" cy="914400"/>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Closing –</a:t>
            </a:r>
            <a:br>
              <a:rPr lang="en-US" sz="2400" b="1" i="0" u="none" strike="noStrike" cap="none" dirty="0">
                <a:solidFill>
                  <a:schemeClr val="dk1"/>
                </a:solidFill>
                <a:latin typeface="Calibri"/>
                <a:ea typeface="Calibri"/>
                <a:cs typeface="Calibri"/>
                <a:sym typeface="Calibri"/>
              </a:rPr>
            </a:br>
            <a:r>
              <a:rPr lang="en-US" sz="2400" b="1" i="0" u="none" strike="noStrike" cap="none" dirty="0">
                <a:solidFill>
                  <a:schemeClr val="dk1"/>
                </a:solidFill>
                <a:latin typeface="Calibri"/>
                <a:ea typeface="Calibri"/>
                <a:cs typeface="Calibri"/>
                <a:sym typeface="Calibri"/>
              </a:rPr>
              <a:t>Be Conscious of 2 Concerns to Avoid</a:t>
            </a:r>
          </a:p>
        </p:txBody>
      </p:sp>
      <p:sp>
        <p:nvSpPr>
          <p:cNvPr id="321" name="Shape 321"/>
          <p:cNvSpPr txBox="1">
            <a:spLocks noGrp="1"/>
          </p:cNvSpPr>
          <p:nvPr>
            <p:ph type="subTitle" idx="1"/>
          </p:nvPr>
        </p:nvSpPr>
        <p:spPr>
          <a:xfrm>
            <a:off x="685800" y="1200150"/>
            <a:ext cx="7432516" cy="3486150"/>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581025" marR="0" lvl="1" indent="-415925" algn="l" rtl="0">
              <a:spcBef>
                <a:spcPts val="0"/>
              </a:spcBef>
              <a:spcAft>
                <a:spcPts val="0"/>
              </a:spcAft>
              <a:buClr>
                <a:srgbClr val="0D0D0D"/>
              </a:buClr>
              <a:buSzPct val="100000"/>
              <a:buFont typeface="Arial"/>
              <a:buAutoNum type="arabicPeriod"/>
            </a:pPr>
            <a:r>
              <a:rPr lang="en-US" sz="1800" b="0" i="0" u="none" strike="noStrike" cap="none" dirty="0">
                <a:solidFill>
                  <a:srgbClr val="0D0D0D"/>
                </a:solidFill>
                <a:latin typeface="Calibri"/>
                <a:ea typeface="Calibri"/>
                <a:cs typeface="Calibri"/>
                <a:sym typeface="Calibri"/>
              </a:rPr>
              <a:t>Not overwhelming them with too many products initially .. Even if they might have health issues that may really need a lot of nutritional support.</a:t>
            </a:r>
          </a:p>
          <a:p>
            <a:pPr marL="581025" marR="0" lvl="1" indent="-415925" algn="l" rtl="0">
              <a:spcBef>
                <a:spcPts val="360"/>
              </a:spcBef>
              <a:spcAft>
                <a:spcPts val="0"/>
              </a:spcAft>
              <a:buClr>
                <a:srgbClr val="254061"/>
              </a:buClr>
              <a:buSzPct val="25000"/>
              <a:buFont typeface="Arial"/>
              <a:buNone/>
            </a:pPr>
            <a:r>
              <a:rPr lang="en-US" sz="1800" b="0" i="0" u="none" strike="noStrike" cap="none" dirty="0">
                <a:solidFill>
                  <a:srgbClr val="254061"/>
                </a:solidFill>
                <a:latin typeface="Calibri"/>
                <a:ea typeface="Calibri"/>
                <a:cs typeface="Calibri"/>
                <a:sym typeface="Calibri"/>
              </a:rPr>
              <a:t>	</a:t>
            </a:r>
            <a:r>
              <a:rPr lang="en-US" sz="1800" b="0" i="0" u="none" strike="noStrike" cap="none" dirty="0">
                <a:solidFill>
                  <a:schemeClr val="tx1"/>
                </a:solidFill>
                <a:latin typeface="Calibri"/>
                <a:ea typeface="Calibri"/>
                <a:cs typeface="Calibri"/>
                <a:sym typeface="Calibri"/>
              </a:rPr>
              <a:t>Ex “ You would probably benefit from a number of these products, but let’s start with some basics and then we can  go to  additional products if necessary.” </a:t>
            </a:r>
            <a:endParaRPr lang="en-US" sz="1800" b="0" i="0" u="none" strike="noStrike" cap="none" dirty="0" smtClean="0">
              <a:solidFill>
                <a:schemeClr val="tx1"/>
              </a:solidFill>
              <a:latin typeface="Calibri"/>
              <a:ea typeface="Calibri"/>
              <a:cs typeface="Calibri"/>
              <a:sym typeface="Calibri"/>
            </a:endParaRPr>
          </a:p>
          <a:p>
            <a:pPr marL="581025" marR="0" lvl="1" indent="-415925" algn="l" rtl="0">
              <a:spcBef>
                <a:spcPts val="360"/>
              </a:spcBef>
              <a:spcAft>
                <a:spcPts val="0"/>
              </a:spcAft>
              <a:buClr>
                <a:srgbClr val="254061"/>
              </a:buClr>
              <a:buSzPct val="25000"/>
              <a:buFont typeface="Arial"/>
              <a:buNone/>
            </a:pPr>
            <a:endParaRPr lang="en-US" sz="1800" b="0" i="0" u="none" strike="noStrike" cap="none" dirty="0">
              <a:solidFill>
                <a:schemeClr val="tx1"/>
              </a:solidFill>
              <a:latin typeface="Calibri"/>
              <a:ea typeface="Calibri"/>
              <a:cs typeface="Calibri"/>
              <a:sym typeface="Calibri"/>
            </a:endParaRPr>
          </a:p>
          <a:p>
            <a:pPr marL="581025" marR="0" lvl="1" indent="-415925" algn="l" rtl="0">
              <a:spcBef>
                <a:spcPts val="360"/>
              </a:spcBef>
              <a:spcAft>
                <a:spcPts val="0"/>
              </a:spcAft>
              <a:buClr>
                <a:srgbClr val="0D0D0D"/>
              </a:buClr>
              <a:buSzPct val="25000"/>
              <a:buFont typeface="Arial"/>
              <a:buNone/>
            </a:pPr>
            <a:r>
              <a:rPr lang="en-US" sz="1800" b="0" i="0" u="none" strike="noStrike" cap="none" dirty="0">
                <a:solidFill>
                  <a:schemeClr val="tx1"/>
                </a:solidFill>
                <a:latin typeface="Calibri"/>
                <a:ea typeface="Calibri"/>
                <a:cs typeface="Calibri"/>
                <a:sym typeface="Calibri"/>
              </a:rPr>
              <a:t>2. Their budget – esp</a:t>
            </a:r>
            <a:r>
              <a:rPr lang="en-US" sz="1800" b="0" i="0" u="none" strike="noStrike" cap="none" dirty="0">
                <a:solidFill>
                  <a:srgbClr val="0D0D0D"/>
                </a:solidFill>
                <a:latin typeface="Calibri"/>
                <a:ea typeface="Calibri"/>
                <a:cs typeface="Calibri"/>
                <a:sym typeface="Calibri"/>
              </a:rPr>
              <a:t>ecially if they have not been using vitamins before.  </a:t>
            </a:r>
          </a:p>
          <a:p>
            <a:pPr marL="581025" marR="0" lvl="1" indent="-415925" algn="l" rtl="0">
              <a:spcBef>
                <a:spcPts val="360"/>
              </a:spcBef>
              <a:spcAft>
                <a:spcPts val="0"/>
              </a:spcAft>
              <a:buClr>
                <a:srgbClr val="0D0D0D"/>
              </a:buClr>
              <a:buSzPct val="25000"/>
              <a:buFont typeface="Arial"/>
              <a:buNone/>
            </a:pPr>
            <a:r>
              <a:rPr lang="en-US" sz="1800" b="0" i="0" u="none" strike="noStrike" cap="none" dirty="0">
                <a:solidFill>
                  <a:srgbClr val="0D0D0D"/>
                </a:solidFill>
                <a:latin typeface="Calibri"/>
                <a:ea typeface="Calibri"/>
                <a:cs typeface="Calibri"/>
                <a:sym typeface="Calibri"/>
              </a:rPr>
              <a:t>	Ex.. “ I want to be conscious of your budget, so I’ll share with you the most important products first and then you let me know what you would like to add to that.”			</a:t>
            </a:r>
            <a:r>
              <a:rPr lang="en-US" sz="1800" b="0" i="0" u="none" strike="noStrike" cap="none" dirty="0" err="1">
                <a:solidFill>
                  <a:srgbClr val="0D0D0D"/>
                </a:solidFill>
                <a:latin typeface="Calibri"/>
                <a:ea typeface="Calibri"/>
                <a:cs typeface="Calibri"/>
                <a:sym typeface="Calibri"/>
              </a:rPr>
              <a:t>ashley</a:t>
            </a:r>
            <a:endParaRPr lang="en-US" sz="1800" b="0" i="0" u="none" strike="noStrike" cap="none" dirty="0">
              <a:solidFill>
                <a:srgbClr val="0D0D0D"/>
              </a:solidFill>
              <a:latin typeface="Calibri"/>
              <a:ea typeface="Calibri"/>
              <a:cs typeface="Calibri"/>
              <a:sym typeface="Calibri"/>
            </a:endParaRPr>
          </a:p>
          <a:p>
            <a:pPr marL="2286000" marR="0" lvl="4" indent="-457200" algn="l" rtl="0">
              <a:spcBef>
                <a:spcPts val="360"/>
              </a:spcBef>
              <a:buClr>
                <a:srgbClr val="0D0D0D"/>
              </a:buClr>
              <a:buSzPct val="25000"/>
              <a:buFont typeface="Arial"/>
              <a:buNone/>
            </a:pPr>
            <a:r>
              <a:rPr lang="en-US" sz="1800" b="0" i="0" u="none" strike="noStrike" cap="none" dirty="0">
                <a:solidFill>
                  <a:srgbClr val="0D0D0D"/>
                </a:solidFill>
                <a:latin typeface="Calibri"/>
                <a:ea typeface="Calibri"/>
                <a:cs typeface="Calibri"/>
                <a:sym typeface="Calibri"/>
              </a:rPr>
              <a:t>					</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pic>
        <p:nvPicPr>
          <p:cNvPr id="326" name="Shape 326"/>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27" name="Shape 327"/>
          <p:cNvSpPr txBox="1">
            <a:spLocks noGrp="1"/>
          </p:cNvSpPr>
          <p:nvPr>
            <p:ph type="ctrTitle"/>
          </p:nvPr>
        </p:nvSpPr>
        <p:spPr>
          <a:xfrm>
            <a:off x="375487" y="228047"/>
            <a:ext cx="7086600" cy="981924"/>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1800" b="1" i="0" u="none" strike="noStrike" cap="none" dirty="0">
                <a:solidFill>
                  <a:schemeClr val="dk1"/>
                </a:solidFill>
                <a:latin typeface="Calibri"/>
                <a:ea typeface="Calibri"/>
                <a:cs typeface="Calibri"/>
                <a:sym typeface="Calibri"/>
              </a:rPr>
              <a:t>Closing – continued </a:t>
            </a:r>
            <a:br>
              <a:rPr lang="en-US" sz="1800" b="1" i="0" u="none" strike="noStrike" cap="none" dirty="0">
                <a:solidFill>
                  <a:schemeClr val="dk1"/>
                </a:solidFill>
                <a:latin typeface="Calibri"/>
                <a:ea typeface="Calibri"/>
                <a:cs typeface="Calibri"/>
                <a:sym typeface="Calibri"/>
              </a:rPr>
            </a:br>
            <a:r>
              <a:rPr lang="en-US" sz="2400" b="1" i="0" u="none" strike="noStrike" cap="none" dirty="0">
                <a:solidFill>
                  <a:schemeClr val="dk1"/>
                </a:solidFill>
                <a:latin typeface="Calibri"/>
                <a:ea typeface="Calibri"/>
                <a:cs typeface="Calibri"/>
                <a:sym typeface="Calibri"/>
              </a:rPr>
              <a:t>Questions to help complete the transaction</a:t>
            </a:r>
          </a:p>
        </p:txBody>
      </p:sp>
      <p:sp>
        <p:nvSpPr>
          <p:cNvPr id="328" name="Shape 328"/>
          <p:cNvSpPr txBox="1">
            <a:spLocks noGrp="1"/>
          </p:cNvSpPr>
          <p:nvPr>
            <p:ph type="subTitle" idx="1"/>
          </p:nvPr>
        </p:nvSpPr>
        <p:spPr>
          <a:xfrm>
            <a:off x="375499" y="1376000"/>
            <a:ext cx="8220053" cy="3513499"/>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457200" algn="l" rtl="0">
              <a:lnSpc>
                <a:spcPct val="90000"/>
              </a:lnSpc>
              <a:spcBef>
                <a:spcPts val="0"/>
              </a:spcBef>
              <a:spcAft>
                <a:spcPts val="0"/>
              </a:spcAft>
              <a:buClr>
                <a:srgbClr val="0D0D0D"/>
              </a:buClr>
              <a:buSzPct val="25000"/>
              <a:buFont typeface="Arial"/>
              <a:buNone/>
            </a:pPr>
            <a:r>
              <a:rPr lang="en-US" sz="2000" b="0" i="0" u="none" strike="noStrike" cap="none" dirty="0">
                <a:solidFill>
                  <a:srgbClr val="0D0D0D"/>
                </a:solidFill>
                <a:latin typeface="Calibri"/>
                <a:ea typeface="Calibri"/>
                <a:cs typeface="Calibri"/>
                <a:sym typeface="Calibri"/>
              </a:rPr>
              <a:t>”Let’s pause here .. How is all this feeling for you ?” </a:t>
            </a:r>
          </a:p>
          <a:p>
            <a:pPr marL="457200" marR="0" lvl="0" indent="-457200" algn="l" rtl="0">
              <a:lnSpc>
                <a:spcPct val="90000"/>
              </a:lnSpc>
              <a:spcBef>
                <a:spcPts val="400"/>
              </a:spcBef>
              <a:spcAft>
                <a:spcPts val="0"/>
              </a:spcAft>
              <a:buClr>
                <a:srgbClr val="0D0D0D"/>
              </a:buClr>
              <a:buSzPct val="25000"/>
              <a:buFont typeface="Arial"/>
              <a:buNone/>
            </a:pPr>
            <a:r>
              <a:rPr lang="en-US" sz="2000" b="0" i="0" u="none" strike="noStrike" cap="none" dirty="0">
                <a:solidFill>
                  <a:srgbClr val="0D0D0D"/>
                </a:solidFill>
                <a:latin typeface="Calibri"/>
                <a:ea typeface="Calibri"/>
                <a:cs typeface="Calibri"/>
                <a:sym typeface="Calibri"/>
              </a:rPr>
              <a:t>“How much do you think you spend on medications?.. And over-the-counter </a:t>
            </a:r>
            <a:r>
              <a:rPr lang="en-US" sz="2000" b="0" i="0" u="none" strike="noStrike" cap="none" dirty="0" smtClean="0">
                <a:solidFill>
                  <a:srgbClr val="0D0D0D"/>
                </a:solidFill>
                <a:latin typeface="Calibri"/>
                <a:ea typeface="Calibri"/>
                <a:cs typeface="Calibri"/>
                <a:sym typeface="Calibri"/>
              </a:rPr>
              <a:t>remedies</a:t>
            </a:r>
          </a:p>
          <a:p>
            <a:pPr marL="457200" marR="0" lvl="0" indent="-457200" algn="l" rtl="0">
              <a:lnSpc>
                <a:spcPct val="90000"/>
              </a:lnSpc>
              <a:spcBef>
                <a:spcPts val="400"/>
              </a:spcBef>
              <a:spcAft>
                <a:spcPts val="0"/>
              </a:spcAft>
              <a:buClr>
                <a:srgbClr val="0D0D0D"/>
              </a:buClr>
              <a:buSzPct val="25000"/>
              <a:buFont typeface="Arial"/>
              <a:buNone/>
            </a:pPr>
            <a:endParaRPr lang="en-US" sz="2000" b="0" i="0" u="none" strike="noStrike" cap="none" dirty="0">
              <a:solidFill>
                <a:srgbClr val="0D0D0D"/>
              </a:solidFill>
              <a:latin typeface="Calibri"/>
              <a:ea typeface="Calibri"/>
              <a:cs typeface="Calibri"/>
              <a:sym typeface="Calibri"/>
            </a:endParaRPr>
          </a:p>
          <a:p>
            <a:pPr marL="457200" marR="0" lvl="0" indent="-457200" algn="l" rtl="0">
              <a:lnSpc>
                <a:spcPct val="90000"/>
              </a:lnSpc>
              <a:spcBef>
                <a:spcPts val="440"/>
              </a:spcBef>
              <a:spcAft>
                <a:spcPts val="0"/>
              </a:spcAft>
              <a:buClr>
                <a:srgbClr val="0D0D0D"/>
              </a:buClr>
              <a:buSzPct val="25000"/>
              <a:buFont typeface="Arial"/>
              <a:buNone/>
            </a:pPr>
            <a:r>
              <a:rPr lang="en-US" sz="2000" b="0" i="0" u="none" strike="noStrike" cap="none" dirty="0">
                <a:solidFill>
                  <a:srgbClr val="0D0D0D"/>
                </a:solidFill>
                <a:latin typeface="Calibri"/>
                <a:ea typeface="Calibri"/>
                <a:cs typeface="Calibri"/>
                <a:sym typeface="Calibri"/>
              </a:rPr>
              <a:t>And if they are not ready .. “ When you are ready, I want you to know… my door is always open. Feel free to call any time.”	</a:t>
            </a:r>
          </a:p>
          <a:p>
            <a:pPr marL="457200" marR="0" lvl="0" indent="-457200" algn="l" rtl="0">
              <a:spcBef>
                <a:spcPts val="360"/>
              </a:spcBef>
              <a:spcAft>
                <a:spcPts val="0"/>
              </a:spcAft>
              <a:buClr>
                <a:srgbClr val="0D0D0D"/>
              </a:buClr>
              <a:buSzPct val="25000"/>
              <a:buFont typeface="Arial"/>
              <a:buNone/>
            </a:pPr>
            <a:r>
              <a:rPr lang="en-US" sz="2000" b="0" i="0" u="none" strike="noStrike" cap="none" dirty="0">
                <a:solidFill>
                  <a:srgbClr val="0D0D0D"/>
                </a:solidFill>
                <a:latin typeface="Calibri"/>
                <a:ea typeface="Calibri"/>
                <a:cs typeface="Calibri"/>
                <a:sym typeface="Calibri"/>
              </a:rPr>
              <a:t>“So </a:t>
            </a:r>
            <a:r>
              <a:rPr lang="en-US" sz="2000" b="0" i="0" u="none" strike="noStrike" cap="none" dirty="0" smtClean="0">
                <a:solidFill>
                  <a:srgbClr val="0D0D0D"/>
                </a:solidFill>
                <a:latin typeface="Calibri"/>
                <a:ea typeface="Calibri"/>
                <a:cs typeface="Calibri"/>
                <a:sym typeface="Calibri"/>
              </a:rPr>
              <a:t>now that </a:t>
            </a:r>
            <a:r>
              <a:rPr lang="en-US" sz="2000" b="0" i="0" u="none" strike="noStrike" cap="none" dirty="0">
                <a:solidFill>
                  <a:srgbClr val="0D0D0D"/>
                </a:solidFill>
                <a:latin typeface="Calibri"/>
                <a:ea typeface="Calibri"/>
                <a:cs typeface="Calibri"/>
                <a:sym typeface="Calibri"/>
              </a:rPr>
              <a:t>I’ve had a chance to learn more about you and your health concerns .. I’d like to </a:t>
            </a:r>
            <a:r>
              <a:rPr lang="en-US" sz="2000" b="0" i="0" u="none" strike="noStrike" cap="none" dirty="0" err="1">
                <a:solidFill>
                  <a:srgbClr val="0D0D0D"/>
                </a:solidFill>
                <a:latin typeface="Calibri"/>
                <a:ea typeface="Calibri"/>
                <a:cs typeface="Calibri"/>
                <a:sym typeface="Calibri"/>
              </a:rPr>
              <a:t>ask..if</a:t>
            </a:r>
            <a:r>
              <a:rPr lang="en-US" sz="2000" b="0" i="0" u="none" strike="noStrike" cap="none" dirty="0">
                <a:solidFill>
                  <a:srgbClr val="0D0D0D"/>
                </a:solidFill>
                <a:latin typeface="Calibri"/>
                <a:ea typeface="Calibri"/>
                <a:cs typeface="Calibri"/>
                <a:sym typeface="Calibri"/>
              </a:rPr>
              <a:t> you could close your eyes </a:t>
            </a:r>
            <a:r>
              <a:rPr lang="en-US" sz="2000" b="0" i="0" u="none" strike="noStrike" cap="none" dirty="0" smtClean="0">
                <a:solidFill>
                  <a:srgbClr val="0D0D0D"/>
                </a:solidFill>
                <a:latin typeface="Calibri"/>
                <a:ea typeface="Calibri"/>
                <a:cs typeface="Calibri"/>
                <a:sym typeface="Calibri"/>
              </a:rPr>
              <a:t>and </a:t>
            </a:r>
            <a:r>
              <a:rPr lang="en-US" sz="2000" b="0" i="0" u="none" strike="noStrike" cap="none" dirty="0">
                <a:solidFill>
                  <a:srgbClr val="0D0D0D"/>
                </a:solidFill>
                <a:latin typeface="Calibri"/>
                <a:ea typeface="Calibri"/>
                <a:cs typeface="Calibri"/>
                <a:sym typeface="Calibri"/>
              </a:rPr>
              <a:t>snap your fingers,  what is one thing </a:t>
            </a:r>
            <a:r>
              <a:rPr lang="en-US" sz="2000" b="0" i="0" u="none" strike="noStrike" cap="none" dirty="0" smtClean="0">
                <a:solidFill>
                  <a:srgbClr val="0D0D0D"/>
                </a:solidFill>
                <a:latin typeface="Calibri"/>
                <a:ea typeface="Calibri"/>
                <a:cs typeface="Calibri"/>
                <a:sym typeface="Calibri"/>
              </a:rPr>
              <a:t>you </a:t>
            </a:r>
            <a:r>
              <a:rPr lang="en-US" sz="2000" b="0" i="0" u="none" strike="noStrike" cap="none" dirty="0">
                <a:solidFill>
                  <a:srgbClr val="0D0D0D"/>
                </a:solidFill>
                <a:latin typeface="Calibri"/>
                <a:ea typeface="Calibri"/>
                <a:cs typeface="Calibri"/>
                <a:sym typeface="Calibri"/>
              </a:rPr>
              <a:t>would </a:t>
            </a:r>
            <a:r>
              <a:rPr lang="en-US" sz="2000" b="0" i="0" u="none" strike="noStrike" cap="none" dirty="0" smtClean="0">
                <a:solidFill>
                  <a:srgbClr val="0D0D0D"/>
                </a:solidFill>
                <a:latin typeface="Calibri"/>
                <a:ea typeface="Calibri"/>
                <a:cs typeface="Calibri"/>
                <a:sym typeface="Calibri"/>
              </a:rPr>
              <a:t>like to change </a:t>
            </a:r>
            <a:r>
              <a:rPr lang="en-US" sz="2000" b="0" i="0" u="none" strike="noStrike" cap="none" dirty="0">
                <a:solidFill>
                  <a:srgbClr val="0D0D0D"/>
                </a:solidFill>
                <a:latin typeface="Calibri"/>
                <a:ea typeface="Calibri"/>
                <a:cs typeface="Calibri"/>
                <a:sym typeface="Calibri"/>
              </a:rPr>
              <a:t>about your health right now?”			</a:t>
            </a:r>
            <a:endParaRPr lang="en-US" sz="2000" b="0" i="0" u="none" strike="noStrike" cap="none" dirty="0" smtClean="0">
              <a:solidFill>
                <a:srgbClr val="0D0D0D"/>
              </a:solidFill>
              <a:latin typeface="Calibri"/>
              <a:ea typeface="Calibri"/>
              <a:cs typeface="Calibri"/>
              <a:sym typeface="Calibri"/>
            </a:endParaRPr>
          </a:p>
          <a:p>
            <a:pPr marL="457200" marR="0" lvl="0" indent="-457200" algn="l" rtl="0">
              <a:spcBef>
                <a:spcPts val="360"/>
              </a:spcBef>
              <a:spcAft>
                <a:spcPts val="0"/>
              </a:spcAft>
              <a:buClr>
                <a:srgbClr val="0D0D0D"/>
              </a:buClr>
              <a:buSzPct val="25000"/>
              <a:buFont typeface="Arial"/>
              <a:buNone/>
            </a:pPr>
            <a:r>
              <a:rPr lang="en-US" sz="1800" b="0" i="0" u="none" strike="noStrike" cap="none" dirty="0" err="1" smtClean="0">
                <a:solidFill>
                  <a:srgbClr val="0D0D0D"/>
                </a:solidFill>
                <a:latin typeface="Calibri"/>
                <a:ea typeface="Calibri"/>
                <a:cs typeface="Calibri"/>
                <a:sym typeface="Calibri"/>
              </a:rPr>
              <a:t>ashley</a:t>
            </a:r>
            <a:endParaRPr lang="en-US" sz="1800" b="0" i="0" u="none" strike="noStrike" cap="none" dirty="0">
              <a:solidFill>
                <a:srgbClr val="0D0D0D"/>
              </a:solidFill>
              <a:latin typeface="Calibri"/>
              <a:ea typeface="Calibri"/>
              <a:cs typeface="Calibri"/>
              <a:sym typeface="Calibri"/>
            </a:endParaRPr>
          </a:p>
          <a:p>
            <a:pPr marL="457200" marR="0" lvl="0" indent="-457200" algn="l" rtl="0">
              <a:lnSpc>
                <a:spcPct val="90000"/>
              </a:lnSpc>
              <a:spcBef>
                <a:spcPts val="480"/>
              </a:spcBef>
              <a:buClr>
                <a:srgbClr val="888888"/>
              </a:buClr>
              <a:buSzPct val="25000"/>
              <a:buFont typeface="Arial"/>
              <a:buNone/>
            </a:pPr>
            <a:endParaRPr sz="2400" b="0" i="0" u="none" strike="noStrike" cap="none" dirty="0">
              <a:solidFill>
                <a:srgbClr val="0D0D0D"/>
              </a:solidFill>
              <a:latin typeface="Calibri"/>
              <a:ea typeface="Calibri"/>
              <a:cs typeface="Calibri"/>
              <a:sym typeface="Calibri"/>
            </a:endParaRP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Shape 333"/>
          <p:cNvPicPr preferRelativeResize="0"/>
          <p:nvPr/>
        </p:nvPicPr>
        <p:blipFill rotWithShape="1">
          <a:blip r:embed="rId3">
            <a:alphaModFix/>
          </a:blip>
          <a:srcRect/>
          <a:stretch/>
        </p:blipFill>
        <p:spPr>
          <a:xfrm>
            <a:off x="4231" y="2379"/>
            <a:ext cx="9135540" cy="5138741"/>
          </a:xfrm>
          <a:prstGeom prst="rect">
            <a:avLst/>
          </a:prstGeom>
          <a:noFill/>
          <a:ln>
            <a:noFill/>
          </a:ln>
        </p:spPr>
      </p:pic>
      <p:sp>
        <p:nvSpPr>
          <p:cNvPr id="334" name="Shape 334"/>
          <p:cNvSpPr/>
          <p:nvPr/>
        </p:nvSpPr>
        <p:spPr>
          <a:xfrm>
            <a:off x="4025900" y="129379"/>
            <a:ext cx="4878211" cy="1216821"/>
          </a:xfrm>
          <a:prstGeom prst="rect">
            <a:avLst/>
          </a:prstGeom>
          <a:noFill/>
          <a:ln w="9525" cap="flat" cmpd="sng">
            <a:solidFill>
              <a:srgbClr val="C2D59B"/>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1800" b="1" dirty="0">
                <a:solidFill>
                  <a:schemeClr val="dk1"/>
                </a:solidFill>
                <a:latin typeface="Calibri"/>
                <a:ea typeface="Calibri"/>
                <a:cs typeface="Calibri"/>
                <a:sym typeface="Calibri"/>
              </a:rPr>
              <a:t>“There are 3 starter packages ..</a:t>
            </a:r>
          </a:p>
          <a:p>
            <a:pPr marL="0" marR="0" lvl="0" indent="0" algn="l" rtl="0">
              <a:spcBef>
                <a:spcPts val="0"/>
              </a:spcBef>
              <a:buSzPct val="25000"/>
              <a:buNone/>
            </a:pPr>
            <a:r>
              <a:rPr lang="en-US" sz="1800" b="1" dirty="0" smtClean="0">
                <a:solidFill>
                  <a:schemeClr val="dk1"/>
                </a:solidFill>
                <a:latin typeface="Calibri"/>
                <a:ea typeface="Calibri"/>
                <a:cs typeface="Calibri"/>
                <a:sym typeface="Calibri"/>
              </a:rPr>
              <a:t>	Life </a:t>
            </a:r>
            <a:r>
              <a:rPr lang="en-US" sz="1800" b="1" dirty="0">
                <a:solidFill>
                  <a:schemeClr val="dk1"/>
                </a:solidFill>
                <a:latin typeface="Calibri"/>
                <a:ea typeface="Calibri"/>
                <a:cs typeface="Calibri"/>
                <a:sym typeface="Calibri"/>
              </a:rPr>
              <a:t>Plan is about $7/ a day</a:t>
            </a:r>
          </a:p>
          <a:p>
            <a:pPr marL="0" marR="0" lvl="0" indent="0" algn="l" rtl="0">
              <a:spcBef>
                <a:spcPts val="0"/>
              </a:spcBef>
              <a:buSzPct val="25000"/>
              <a:buNone/>
            </a:pPr>
            <a:r>
              <a:rPr lang="en-US" sz="1800" b="1" dirty="0" smtClean="0">
                <a:solidFill>
                  <a:schemeClr val="dk1"/>
                </a:solidFill>
                <a:latin typeface="Calibri"/>
                <a:ea typeface="Calibri"/>
                <a:cs typeface="Calibri"/>
                <a:sym typeface="Calibri"/>
              </a:rPr>
              <a:t>	Vitalizing </a:t>
            </a:r>
            <a:r>
              <a:rPr lang="en-US" sz="1800" b="1" dirty="0">
                <a:solidFill>
                  <a:schemeClr val="dk1"/>
                </a:solidFill>
                <a:latin typeface="Calibri"/>
                <a:ea typeface="Calibri"/>
                <a:cs typeface="Calibri"/>
                <a:sym typeface="Calibri"/>
              </a:rPr>
              <a:t>Plan is about $4/day</a:t>
            </a:r>
          </a:p>
          <a:p>
            <a:pPr marL="0" marR="0" lvl="0" indent="0" algn="l" rtl="0">
              <a:spcBef>
                <a:spcPts val="0"/>
              </a:spcBef>
              <a:buSzPct val="25000"/>
              <a:buNone/>
            </a:pPr>
            <a:r>
              <a:rPr lang="en-US" sz="1800" b="1" dirty="0" smtClean="0">
                <a:solidFill>
                  <a:schemeClr val="dk1"/>
                </a:solidFill>
                <a:latin typeface="Calibri"/>
                <a:ea typeface="Calibri"/>
                <a:cs typeface="Calibri"/>
                <a:sym typeface="Calibri"/>
              </a:rPr>
              <a:t>	Essentials </a:t>
            </a:r>
            <a:r>
              <a:rPr lang="en-US" sz="1800" b="1" dirty="0">
                <a:solidFill>
                  <a:schemeClr val="dk1"/>
                </a:solidFill>
                <a:latin typeface="Calibri"/>
                <a:ea typeface="Calibri"/>
                <a:cs typeface="Calibri"/>
                <a:sym typeface="Calibri"/>
              </a:rPr>
              <a:t>Plan is about $2/day”  </a:t>
            </a:r>
            <a:r>
              <a:rPr lang="en-US" dirty="0">
                <a:solidFill>
                  <a:schemeClr val="dk1"/>
                </a:solidFill>
                <a:latin typeface="Calibri"/>
                <a:ea typeface="Calibri"/>
                <a:cs typeface="Calibri"/>
                <a:sym typeface="Calibri"/>
              </a:rPr>
              <a:t>R Colby</a:t>
            </a:r>
          </a:p>
        </p:txBody>
      </p:sp>
      <p:sp>
        <p:nvSpPr>
          <p:cNvPr id="2" name="TextBox 1"/>
          <p:cNvSpPr txBox="1"/>
          <p:nvPr/>
        </p:nvSpPr>
        <p:spPr>
          <a:xfrm>
            <a:off x="6465908" y="4489339"/>
            <a:ext cx="1064822" cy="307777"/>
          </a:xfrm>
          <a:prstGeom prst="rect">
            <a:avLst/>
          </a:prstGeom>
          <a:noFill/>
        </p:spPr>
        <p:txBody>
          <a:bodyPr wrap="square" rtlCol="0">
            <a:spAutoFit/>
          </a:bodyPr>
          <a:lstStyle/>
          <a:p>
            <a:r>
              <a:rPr lang="en-US" dirty="0" err="1" smtClean="0"/>
              <a:t>ashley</a:t>
            </a:r>
            <a:endParaRPr lang="en-US" dirty="0"/>
          </a:p>
        </p:txBody>
      </p:sp>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Shape 339"/>
          <p:cNvSpPr txBox="1">
            <a:spLocks noGrp="1"/>
          </p:cNvSpPr>
          <p:nvPr>
            <p:ph type="title"/>
          </p:nvPr>
        </p:nvSpPr>
        <p:spPr>
          <a:xfrm>
            <a:off x="2174775" y="382575"/>
            <a:ext cx="4015800" cy="8574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520" b="0" i="0" u="none" strike="noStrike" cap="none">
                <a:solidFill>
                  <a:schemeClr val="dk1"/>
                </a:solidFill>
                <a:latin typeface="Calibri"/>
                <a:ea typeface="Calibri"/>
                <a:cs typeface="Calibri"/>
                <a:sym typeface="Calibri"/>
              </a:rPr>
              <a:t>Healthy Foundations – </a:t>
            </a:r>
            <a:br>
              <a:rPr lang="en-US" sz="2520" b="0" i="0" u="none" strike="noStrike" cap="none">
                <a:solidFill>
                  <a:schemeClr val="dk1"/>
                </a:solidFill>
                <a:latin typeface="Calibri"/>
                <a:ea typeface="Calibri"/>
                <a:cs typeface="Calibri"/>
                <a:sym typeface="Calibri"/>
              </a:rPr>
            </a:br>
            <a:r>
              <a:rPr lang="en-US" sz="2520" b="0" i="0" u="none" strike="noStrike" cap="none">
                <a:solidFill>
                  <a:schemeClr val="dk1"/>
                </a:solidFill>
                <a:latin typeface="Calibri"/>
                <a:ea typeface="Calibri"/>
                <a:cs typeface="Calibri"/>
                <a:sym typeface="Calibri"/>
              </a:rPr>
              <a:t>Vitalizer and 1 Life Shake</a:t>
            </a:r>
          </a:p>
        </p:txBody>
      </p:sp>
      <p:sp>
        <p:nvSpPr>
          <p:cNvPr id="340" name="Shape 340"/>
          <p:cNvSpPr txBox="1">
            <a:spLocks noGrp="1"/>
          </p:cNvSpPr>
          <p:nvPr>
            <p:ph type="body" idx="1"/>
          </p:nvPr>
        </p:nvSpPr>
        <p:spPr>
          <a:xfrm>
            <a:off x="434175" y="1564900"/>
            <a:ext cx="6515999" cy="33945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r>
              <a:rPr lang="en-US" sz="2000" dirty="0"/>
              <a:t>The Shaklee </a:t>
            </a:r>
            <a:r>
              <a:rPr lang="en-US" sz="2000" b="0" i="0" u="none" strike="noStrike" cap="none" dirty="0">
                <a:solidFill>
                  <a:schemeClr val="dk1"/>
                </a:solidFill>
                <a:latin typeface="Calibri"/>
                <a:ea typeface="Calibri"/>
                <a:cs typeface="Calibri"/>
                <a:sym typeface="Calibri"/>
              </a:rPr>
              <a:t>Essentials Plan is a very good deal --   because...</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 </a:t>
            </a:r>
            <a:r>
              <a:rPr lang="en-US" sz="2000" dirty="0"/>
              <a:t>F</a:t>
            </a:r>
            <a:r>
              <a:rPr lang="en-US" sz="2000" b="0" i="0" u="none" strike="noStrike" cap="none" dirty="0" smtClean="0">
                <a:solidFill>
                  <a:schemeClr val="dk1"/>
                </a:solidFill>
                <a:latin typeface="Calibri"/>
                <a:ea typeface="Calibri"/>
                <a:cs typeface="Calibri"/>
                <a:sym typeface="Calibri"/>
              </a:rPr>
              <a:t>ree </a:t>
            </a:r>
            <a:r>
              <a:rPr lang="en-US" sz="2000" b="0" i="0" u="none" strike="noStrike" cap="none" dirty="0">
                <a:solidFill>
                  <a:schemeClr val="dk1"/>
                </a:solidFill>
                <a:latin typeface="Calibri"/>
                <a:ea typeface="Calibri"/>
                <a:cs typeface="Calibri"/>
                <a:sym typeface="Calibri"/>
              </a:rPr>
              <a:t>membership </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10% off on auto ship</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Budget-friendly</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Good starting point with Vita Lea, Life Shake and Omega</a:t>
            </a:r>
          </a:p>
          <a:p>
            <a:pPr marL="342900" marR="0" lvl="0" indent="-342900" algn="l" rtl="0">
              <a:spcBef>
                <a:spcPts val="40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50 PV  and leaves room for additional products such as  children’s </a:t>
            </a:r>
            <a:r>
              <a:rPr lang="en-US" sz="2000" b="0" i="0" u="none" strike="noStrike" cap="none" dirty="0" smtClean="0">
                <a:solidFill>
                  <a:schemeClr val="dk1"/>
                </a:solidFill>
                <a:latin typeface="Calibri"/>
                <a:ea typeface="Calibri"/>
                <a:cs typeface="Calibri"/>
                <a:sym typeface="Calibri"/>
              </a:rPr>
              <a:t>items                             </a:t>
            </a:r>
            <a:endParaRPr lang="en-US" sz="2000" b="0" i="0" u="none" strike="noStrike" cap="none" dirty="0" smtClean="0">
              <a:solidFill>
                <a:schemeClr val="dk1"/>
              </a:solidFill>
              <a:latin typeface="Calibri"/>
              <a:ea typeface="Calibri"/>
              <a:cs typeface="Calibri"/>
              <a:sym typeface="Calibri"/>
            </a:endParaRPr>
          </a:p>
          <a:p>
            <a:pPr marL="342900" marR="0" lvl="0" indent="-342900" algn="l" rtl="0">
              <a:spcBef>
                <a:spcPts val="400"/>
              </a:spcBef>
              <a:spcAft>
                <a:spcPts val="0"/>
              </a:spcAft>
              <a:buClr>
                <a:schemeClr val="dk1"/>
              </a:buClr>
              <a:buSzPct val="100000"/>
              <a:buFont typeface="Arial"/>
              <a:buChar char="•"/>
            </a:pPr>
            <a:endParaRPr lang="en-US" sz="2000" dirty="0"/>
          </a:p>
          <a:p>
            <a:pPr marL="0" marR="0" lvl="0" indent="0" algn="l" rtl="0">
              <a:spcBef>
                <a:spcPts val="400"/>
              </a:spcBef>
              <a:spcAft>
                <a:spcPts val="0"/>
              </a:spcAft>
              <a:buClr>
                <a:schemeClr val="dk1"/>
              </a:buClr>
              <a:buSzPct val="100000"/>
              <a:buNone/>
            </a:pPr>
            <a:r>
              <a:rPr lang="en-US" sz="2000" b="0" i="0" u="none" strike="noStrike" cap="none" dirty="0" smtClean="0">
                <a:solidFill>
                  <a:schemeClr val="dk1"/>
                </a:solidFill>
                <a:latin typeface="Calibri"/>
                <a:ea typeface="Calibri"/>
                <a:cs typeface="Calibri"/>
                <a:sym typeface="Calibri"/>
              </a:rPr>
              <a:t>      </a:t>
            </a:r>
            <a:r>
              <a:rPr lang="en-US" sz="2000" dirty="0" err="1" smtClean="0"/>
              <a:t>katie</a:t>
            </a:r>
            <a:endParaRPr lang="en-US" sz="2000" b="0" i="0" u="none" strike="noStrike" cap="none" dirty="0">
              <a:solidFill>
                <a:schemeClr val="dk1"/>
              </a:solidFill>
              <a:latin typeface="Calibri"/>
              <a:ea typeface="Calibri"/>
              <a:cs typeface="Calibri"/>
              <a:sym typeface="Calibri"/>
            </a:endParaRPr>
          </a:p>
        </p:txBody>
      </p:sp>
      <p:pic>
        <p:nvPicPr>
          <p:cNvPr id="341" name="Shape 341"/>
          <p:cNvPicPr preferRelativeResize="0"/>
          <p:nvPr/>
        </p:nvPicPr>
        <p:blipFill>
          <a:blip r:embed="rId3">
            <a:alphaModFix/>
          </a:blip>
          <a:stretch>
            <a:fillRect/>
          </a:stretch>
        </p:blipFill>
        <p:spPr>
          <a:xfrm>
            <a:off x="6718300" y="3049275"/>
            <a:ext cx="2171700" cy="1910124"/>
          </a:xfrm>
          <a:prstGeom prst="rect">
            <a:avLst/>
          </a:prstGeom>
          <a:noFill/>
          <a:ln>
            <a:noFill/>
          </a:ln>
        </p:spPr>
      </p:pic>
      <p:pic>
        <p:nvPicPr>
          <p:cNvPr id="342" name="Shape 342"/>
          <p:cNvPicPr preferRelativeResize="0"/>
          <p:nvPr/>
        </p:nvPicPr>
        <p:blipFill>
          <a:blip r:embed="rId4">
            <a:alphaModFix/>
          </a:blip>
          <a:stretch>
            <a:fillRect/>
          </a:stretch>
        </p:blipFill>
        <p:spPr>
          <a:xfrm>
            <a:off x="152400" y="152400"/>
            <a:ext cx="1780724" cy="1317749"/>
          </a:xfrm>
          <a:prstGeom prst="rect">
            <a:avLst/>
          </a:prstGeom>
          <a:noFill/>
          <a:ln>
            <a:noFill/>
          </a:ln>
        </p:spPr>
      </p:pic>
      <p:pic>
        <p:nvPicPr>
          <p:cNvPr id="2" name="Picture 1"/>
          <p:cNvPicPr>
            <a:picLocks noChangeAspect="1"/>
          </p:cNvPicPr>
          <p:nvPr/>
        </p:nvPicPr>
        <p:blipFill>
          <a:blip r:embed="rId5"/>
          <a:stretch>
            <a:fillRect/>
          </a:stretch>
        </p:blipFill>
        <p:spPr>
          <a:xfrm>
            <a:off x="6950174" y="136151"/>
            <a:ext cx="2097900" cy="2097900"/>
          </a:xfrm>
          <a:prstGeom prst="rect">
            <a:avLst/>
          </a:prstGeom>
        </p:spPr>
      </p:pic>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pic>
        <p:nvPicPr>
          <p:cNvPr id="347" name="Shape 347"/>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48" name="Shape 348"/>
          <p:cNvSpPr txBox="1">
            <a:spLocks noGrp="1"/>
          </p:cNvSpPr>
          <p:nvPr>
            <p:ph type="ctrTitle"/>
          </p:nvPr>
        </p:nvSpPr>
        <p:spPr>
          <a:xfrm>
            <a:off x="381227" y="275901"/>
            <a:ext cx="6293329" cy="914400"/>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1979" b="1" i="0" u="none" strike="noStrike" cap="none" dirty="0">
                <a:solidFill>
                  <a:schemeClr val="dk1"/>
                </a:solidFill>
                <a:latin typeface="Calibri"/>
                <a:ea typeface="Calibri"/>
                <a:cs typeface="Calibri"/>
                <a:sym typeface="Calibri"/>
              </a:rPr>
              <a:t>Closing – continued </a:t>
            </a:r>
            <a:r>
              <a:rPr lang="en-US" sz="2520" b="1" i="0" u="none" strike="noStrike" cap="none" dirty="0">
                <a:solidFill>
                  <a:schemeClr val="dk1"/>
                </a:solidFill>
                <a:latin typeface="Calibri"/>
                <a:ea typeface="Calibri"/>
                <a:cs typeface="Calibri"/>
                <a:sym typeface="Calibri"/>
              </a:rPr>
              <a:t/>
            </a:r>
            <a:br>
              <a:rPr lang="en-US" sz="2520" b="1" i="0" u="none" strike="noStrike" cap="none" dirty="0">
                <a:solidFill>
                  <a:schemeClr val="dk1"/>
                </a:solidFill>
                <a:latin typeface="Calibri"/>
                <a:ea typeface="Calibri"/>
                <a:cs typeface="Calibri"/>
                <a:sym typeface="Calibri"/>
              </a:rPr>
            </a:br>
            <a:r>
              <a:rPr lang="en-US" sz="2400" b="1" i="0" u="none" strike="noStrike" cap="none" dirty="0">
                <a:solidFill>
                  <a:schemeClr val="dk1"/>
                </a:solidFill>
                <a:latin typeface="Calibri"/>
                <a:ea typeface="Calibri"/>
                <a:cs typeface="Calibri"/>
                <a:sym typeface="Calibri"/>
              </a:rPr>
              <a:t>Budget –Friendly Family Starting Place   100 PV</a:t>
            </a:r>
          </a:p>
        </p:txBody>
      </p:sp>
      <p:sp>
        <p:nvSpPr>
          <p:cNvPr id="349" name="Shape 349"/>
          <p:cNvSpPr txBox="1">
            <a:spLocks noGrp="1"/>
          </p:cNvSpPr>
          <p:nvPr>
            <p:ph type="subTitle" idx="1"/>
          </p:nvPr>
        </p:nvSpPr>
        <p:spPr>
          <a:xfrm>
            <a:off x="449581" y="1331394"/>
            <a:ext cx="7478854" cy="3558105"/>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457200" algn="l" rtl="0">
              <a:spcBef>
                <a:spcPts val="0"/>
              </a:spcBef>
              <a:spcAft>
                <a:spcPts val="0"/>
              </a:spcAft>
              <a:buClr>
                <a:srgbClr val="0C0C0C"/>
              </a:buClr>
              <a:buSzPct val="25000"/>
              <a:buFont typeface="Arial"/>
              <a:buNone/>
            </a:pPr>
            <a:r>
              <a:rPr lang="en-US" sz="1800" b="0" i="0" u="none" strike="noStrike" cap="none" dirty="0">
                <a:solidFill>
                  <a:srgbClr val="0C0C0C"/>
                </a:solidFill>
                <a:latin typeface="Calibri"/>
                <a:ea typeface="Calibri"/>
                <a:cs typeface="Calibri"/>
                <a:sym typeface="Calibri"/>
              </a:rPr>
              <a:t>Vita Lea 240			MP  $40.95	</a:t>
            </a:r>
            <a:r>
              <a:rPr lang="en-US" sz="1800" b="0" i="0" u="none" strike="noStrike" cap="none" dirty="0" smtClean="0">
                <a:solidFill>
                  <a:srgbClr val="0C0C0C"/>
                </a:solidFill>
                <a:latin typeface="Calibri"/>
                <a:ea typeface="Calibri"/>
                <a:cs typeface="Calibri"/>
                <a:sym typeface="Calibri"/>
              </a:rPr>
              <a:t>$</a:t>
            </a:r>
            <a:r>
              <a:rPr lang="en-US" sz="1800" b="0" i="0" u="none" strike="noStrike" cap="none" dirty="0">
                <a:solidFill>
                  <a:srgbClr val="0C0C0C"/>
                </a:solidFill>
                <a:latin typeface="Calibri"/>
                <a:ea typeface="Calibri"/>
                <a:cs typeface="Calibri"/>
                <a:sym typeface="Calibri"/>
              </a:rPr>
              <a:t>10/</a:t>
            </a:r>
            <a:r>
              <a:rPr lang="en-US" sz="1800" b="0" i="0" u="none" strike="noStrike" cap="none" dirty="0" err="1">
                <a:solidFill>
                  <a:srgbClr val="0C0C0C"/>
                </a:solidFill>
                <a:latin typeface="Calibri"/>
                <a:ea typeface="Calibri"/>
                <a:cs typeface="Calibri"/>
                <a:sym typeface="Calibri"/>
              </a:rPr>
              <a:t>mo</a:t>
            </a:r>
            <a:endParaRPr lang="en-US" sz="1800" b="0" i="0" u="none" strike="noStrike" cap="none" dirty="0">
              <a:solidFill>
                <a:srgbClr val="0C0C0C"/>
              </a:solidFill>
              <a:latin typeface="Calibri"/>
              <a:ea typeface="Calibri"/>
              <a:cs typeface="Calibri"/>
              <a:sym typeface="Calibri"/>
            </a:endParaRPr>
          </a:p>
          <a:p>
            <a:pPr marL="457200" marR="0" lvl="0" indent="-457200" algn="l" rtl="0">
              <a:spcBef>
                <a:spcPts val="440"/>
              </a:spcBef>
              <a:spcAft>
                <a:spcPts val="0"/>
              </a:spcAft>
              <a:buClr>
                <a:srgbClr val="0C0C0C"/>
              </a:buClr>
              <a:buSzPct val="25000"/>
              <a:buFont typeface="Arial"/>
              <a:buNone/>
            </a:pPr>
            <a:r>
              <a:rPr lang="en-US" sz="1800" b="0" i="0" u="none" strike="noStrike" cap="none" dirty="0">
                <a:solidFill>
                  <a:srgbClr val="0C0C0C"/>
                </a:solidFill>
                <a:latin typeface="Calibri"/>
                <a:ea typeface="Calibri"/>
                <a:cs typeface="Calibri"/>
                <a:sym typeface="Calibri"/>
              </a:rPr>
              <a:t>Vita C   180			MP  $21.70      	</a:t>
            </a:r>
            <a:r>
              <a:rPr lang="en-US" sz="1800" b="0" i="0" u="none" strike="noStrike" cap="none" dirty="0" smtClean="0">
                <a:solidFill>
                  <a:srgbClr val="0C0C0C"/>
                </a:solidFill>
                <a:latin typeface="Calibri"/>
                <a:ea typeface="Calibri"/>
                <a:cs typeface="Calibri"/>
                <a:sym typeface="Calibri"/>
              </a:rPr>
              <a:t>lasts </a:t>
            </a:r>
            <a:r>
              <a:rPr lang="en-US" sz="1800" b="0" i="0" u="none" strike="noStrike" cap="none" dirty="0">
                <a:solidFill>
                  <a:srgbClr val="0C0C0C"/>
                </a:solidFill>
                <a:latin typeface="Calibri"/>
                <a:ea typeface="Calibri"/>
                <a:cs typeface="Calibri"/>
                <a:sym typeface="Calibri"/>
              </a:rPr>
              <a:t>3 to 4 mos. </a:t>
            </a:r>
          </a:p>
          <a:p>
            <a:pPr marL="457200" marR="0" lvl="0" indent="-457200" algn="l" rtl="0">
              <a:spcBef>
                <a:spcPts val="440"/>
              </a:spcBef>
              <a:spcAft>
                <a:spcPts val="0"/>
              </a:spcAft>
              <a:buClr>
                <a:srgbClr val="0C0C0C"/>
              </a:buClr>
              <a:buSzPct val="25000"/>
              <a:buFont typeface="Arial"/>
              <a:buNone/>
            </a:pPr>
            <a:r>
              <a:rPr lang="en-US" sz="1800" b="0" i="0" u="none" strike="noStrike" cap="none" dirty="0" err="1">
                <a:solidFill>
                  <a:srgbClr val="0C0C0C"/>
                </a:solidFill>
                <a:latin typeface="Calibri"/>
                <a:ea typeface="Calibri"/>
                <a:cs typeface="Calibri"/>
                <a:sym typeface="Calibri"/>
              </a:rPr>
              <a:t>Optiflora</a:t>
            </a:r>
            <a:r>
              <a:rPr lang="en-US" sz="1800" b="0" i="0" u="none" strike="noStrike" cap="none" dirty="0">
                <a:solidFill>
                  <a:srgbClr val="0C0C0C"/>
                </a:solidFill>
                <a:latin typeface="Calibri"/>
                <a:ea typeface="Calibri"/>
                <a:cs typeface="Calibri"/>
                <a:sym typeface="Calibri"/>
              </a:rPr>
              <a:t> </a:t>
            </a:r>
            <a:r>
              <a:rPr lang="en-US" sz="1800" dirty="0">
                <a:solidFill>
                  <a:srgbClr val="0C0C0C"/>
                </a:solidFill>
              </a:rPr>
              <a:t>C</a:t>
            </a:r>
            <a:r>
              <a:rPr lang="en-US" sz="1800" b="0" i="0" u="none" strike="noStrike" cap="none" dirty="0">
                <a:solidFill>
                  <a:srgbClr val="0C0C0C"/>
                </a:solidFill>
                <a:latin typeface="Calibri"/>
                <a:ea typeface="Calibri"/>
                <a:cs typeface="Calibri"/>
                <a:sym typeface="Calibri"/>
              </a:rPr>
              <a:t>aps			MP  $19.10	</a:t>
            </a:r>
            <a:r>
              <a:rPr lang="en-US" sz="1800" b="0" i="0" u="none" strike="noStrike" cap="none" dirty="0" smtClean="0">
                <a:solidFill>
                  <a:srgbClr val="0C0C0C"/>
                </a:solidFill>
                <a:latin typeface="Calibri"/>
                <a:ea typeface="Calibri"/>
                <a:cs typeface="Calibri"/>
                <a:sym typeface="Calibri"/>
              </a:rPr>
              <a:t> </a:t>
            </a:r>
            <a:r>
              <a:rPr lang="en-US" sz="1800" b="0" i="0" u="none" strike="noStrike" cap="none" dirty="0">
                <a:solidFill>
                  <a:srgbClr val="0C0C0C"/>
                </a:solidFill>
                <a:latin typeface="Calibri"/>
                <a:ea typeface="Calibri"/>
                <a:cs typeface="Calibri"/>
                <a:sym typeface="Calibri"/>
              </a:rPr>
              <a:t>1 to 2 </a:t>
            </a:r>
            <a:r>
              <a:rPr lang="en-US" sz="1800" b="0" i="0" u="none" strike="noStrike" cap="none" dirty="0" err="1">
                <a:solidFill>
                  <a:srgbClr val="0C0C0C"/>
                </a:solidFill>
                <a:latin typeface="Calibri"/>
                <a:ea typeface="Calibri"/>
                <a:cs typeface="Calibri"/>
                <a:sym typeface="Calibri"/>
              </a:rPr>
              <a:t>mos</a:t>
            </a:r>
            <a:endParaRPr lang="en-US" sz="1800" b="0" i="0" u="none" strike="noStrike" cap="none" dirty="0">
              <a:solidFill>
                <a:srgbClr val="0C0C0C"/>
              </a:solidFill>
              <a:latin typeface="Calibri"/>
              <a:ea typeface="Calibri"/>
              <a:cs typeface="Calibri"/>
              <a:sym typeface="Calibri"/>
            </a:endParaRPr>
          </a:p>
          <a:p>
            <a:pPr marL="457200" marR="0" lvl="0" indent="-457200" algn="l" rtl="0">
              <a:spcBef>
                <a:spcPts val="440"/>
              </a:spcBef>
              <a:spcAft>
                <a:spcPts val="0"/>
              </a:spcAft>
              <a:buClr>
                <a:srgbClr val="0C0C0C"/>
              </a:buClr>
              <a:buSzPct val="25000"/>
              <a:buFont typeface="Arial"/>
              <a:buNone/>
            </a:pPr>
            <a:r>
              <a:rPr lang="en-US" sz="1800" dirty="0" err="1">
                <a:solidFill>
                  <a:srgbClr val="0C0C0C"/>
                </a:solidFill>
              </a:rPr>
              <a:t>Incredivites</a:t>
            </a:r>
            <a:r>
              <a:rPr lang="en-US" sz="1800" dirty="0">
                <a:solidFill>
                  <a:srgbClr val="0C0C0C"/>
                </a:solidFill>
              </a:rPr>
              <a:t>			</a:t>
            </a:r>
            <a:r>
              <a:rPr lang="en-US" sz="1800" u="sng" dirty="0">
                <a:solidFill>
                  <a:srgbClr val="0C0C0C"/>
                </a:solidFill>
              </a:rPr>
              <a:t>MP $ 29.70</a:t>
            </a:r>
          </a:p>
          <a:p>
            <a:pPr marL="0" marR="0" lvl="0" indent="0" algn="l" rtl="0">
              <a:spcBef>
                <a:spcPts val="440"/>
              </a:spcBef>
              <a:spcAft>
                <a:spcPts val="0"/>
              </a:spcAft>
              <a:buClr>
                <a:srgbClr val="0C0C0C"/>
              </a:buClr>
              <a:buSzPct val="25000"/>
              <a:buFont typeface="Arial"/>
              <a:buNone/>
            </a:pPr>
            <a:r>
              <a:rPr lang="en-US" sz="1800" dirty="0"/>
              <a:t>			 </a:t>
            </a:r>
            <a:r>
              <a:rPr lang="en-US" sz="1800" b="1" dirty="0">
                <a:solidFill>
                  <a:srgbClr val="000000"/>
                </a:solidFill>
              </a:rPr>
              <a:t>Total	$111.45   ( PV 82.70 </a:t>
            </a:r>
            <a:r>
              <a:rPr lang="en-US" sz="1800" b="1" dirty="0" smtClean="0">
                <a:solidFill>
                  <a:srgbClr val="000000"/>
                </a:solidFill>
              </a:rPr>
              <a:t>)</a:t>
            </a:r>
          </a:p>
          <a:p>
            <a:pPr marL="0" marR="0" lvl="0" indent="0" algn="l" rtl="0">
              <a:spcBef>
                <a:spcPts val="440"/>
              </a:spcBef>
              <a:spcAft>
                <a:spcPts val="0"/>
              </a:spcAft>
              <a:buClr>
                <a:srgbClr val="0C0C0C"/>
              </a:buClr>
              <a:buSzPct val="25000"/>
              <a:buFont typeface="Arial"/>
              <a:buNone/>
            </a:pPr>
            <a:endParaRPr lang="en-US" sz="1800" b="1" dirty="0">
              <a:solidFill>
                <a:srgbClr val="000000"/>
              </a:solidFill>
            </a:endParaRPr>
          </a:p>
          <a:p>
            <a:pPr marL="0" marR="0" lvl="0" indent="0" algn="l" rtl="0">
              <a:spcBef>
                <a:spcPts val="440"/>
              </a:spcBef>
              <a:spcAft>
                <a:spcPts val="0"/>
              </a:spcAft>
              <a:buClr>
                <a:srgbClr val="0C0C0C"/>
              </a:buClr>
              <a:buSzPct val="25000"/>
              <a:buFont typeface="Arial"/>
              <a:buNone/>
            </a:pPr>
            <a:r>
              <a:rPr lang="en-US" sz="1800" b="1" dirty="0">
                <a:solidFill>
                  <a:srgbClr val="000000"/>
                </a:solidFill>
              </a:rPr>
              <a:t>so add 1 more product from below ..</a:t>
            </a:r>
            <a:r>
              <a:rPr lang="en-US" sz="1800" b="1" dirty="0" smtClean="0">
                <a:solidFill>
                  <a:srgbClr val="000000"/>
                </a:solidFill>
              </a:rPr>
              <a:t>.to reach 100 PV</a:t>
            </a:r>
            <a:endParaRPr lang="en-US" sz="1800" b="1" dirty="0">
              <a:solidFill>
                <a:srgbClr val="000000"/>
              </a:solidFill>
            </a:endParaRPr>
          </a:p>
          <a:p>
            <a:pPr marL="457200" marR="0" lvl="0" indent="-457200" algn="l" rtl="0">
              <a:spcBef>
                <a:spcPts val="440"/>
              </a:spcBef>
              <a:spcAft>
                <a:spcPts val="0"/>
              </a:spcAft>
              <a:buClr>
                <a:srgbClr val="0C0C0C"/>
              </a:buClr>
              <a:buSzPct val="25000"/>
              <a:buFont typeface="Arial"/>
              <a:buNone/>
            </a:pPr>
            <a:r>
              <a:rPr lang="en-US" sz="1800" b="0" i="0" u="none" strike="noStrike" cap="none" dirty="0">
                <a:solidFill>
                  <a:srgbClr val="0C0C0C"/>
                </a:solidFill>
                <a:latin typeface="Calibri"/>
                <a:ea typeface="Calibri"/>
                <a:cs typeface="Calibri"/>
                <a:sym typeface="Calibri"/>
              </a:rPr>
              <a:t>B Complex 120		MP $21.70		2 to 3 mos.</a:t>
            </a:r>
          </a:p>
          <a:p>
            <a:pPr marL="457200" marR="0" lvl="0" indent="-457200" algn="l" rtl="0">
              <a:spcBef>
                <a:spcPts val="440"/>
              </a:spcBef>
              <a:spcAft>
                <a:spcPts val="0"/>
              </a:spcAft>
              <a:buClr>
                <a:srgbClr val="0C0C0C"/>
              </a:buClr>
              <a:buSzPct val="25000"/>
              <a:buFont typeface="Arial"/>
              <a:buNone/>
            </a:pPr>
            <a:r>
              <a:rPr lang="en-US" sz="1800" dirty="0">
                <a:solidFill>
                  <a:srgbClr val="0C0C0C"/>
                </a:solidFill>
              </a:rPr>
              <a:t>Shaklee Life Shake 		MP $40.80</a:t>
            </a:r>
          </a:p>
          <a:p>
            <a:pPr marL="457200" marR="0" lvl="0" indent="-457200" algn="l" rtl="0">
              <a:spcBef>
                <a:spcPts val="440"/>
              </a:spcBef>
              <a:spcAft>
                <a:spcPts val="0"/>
              </a:spcAft>
              <a:buClr>
                <a:srgbClr val="0C0C0C"/>
              </a:buClr>
              <a:buSzPct val="25000"/>
              <a:buFont typeface="Arial"/>
              <a:buNone/>
            </a:pPr>
            <a:r>
              <a:rPr lang="en-US" sz="1800" b="0" i="0" u="none" strike="noStrike" cap="none" dirty="0">
                <a:solidFill>
                  <a:srgbClr val="0C0C0C"/>
                </a:solidFill>
                <a:latin typeface="Calibri"/>
                <a:ea typeface="Calibri"/>
                <a:cs typeface="Calibri"/>
                <a:sym typeface="Calibri"/>
              </a:rPr>
              <a:t>Energizing Soy Protein  	MP $35.90  		</a:t>
            </a:r>
            <a:r>
              <a:rPr lang="en-US" sz="1800" b="0" i="0" u="none" strike="noStrike" cap="none" dirty="0" smtClean="0">
                <a:solidFill>
                  <a:srgbClr val="0C0C0C"/>
                </a:solidFill>
                <a:latin typeface="Calibri"/>
                <a:ea typeface="Calibri"/>
                <a:cs typeface="Calibri"/>
                <a:sym typeface="Calibri"/>
              </a:rPr>
              <a:t>            </a:t>
            </a:r>
            <a:r>
              <a:rPr lang="en-US" sz="1800" b="0" i="0" u="none" strike="noStrike" cap="none" dirty="0" err="1" smtClean="0">
                <a:solidFill>
                  <a:srgbClr val="0C0C0C"/>
                </a:solidFill>
                <a:latin typeface="Calibri"/>
                <a:ea typeface="Calibri"/>
                <a:cs typeface="Calibri"/>
                <a:sym typeface="Calibri"/>
              </a:rPr>
              <a:t>katie</a:t>
            </a:r>
            <a:endParaRPr lang="en-US" sz="1800" b="0" i="0" u="none" strike="noStrike" cap="none" dirty="0">
              <a:solidFill>
                <a:srgbClr val="0C0C0C"/>
              </a:solidFill>
              <a:latin typeface="Calibri"/>
              <a:ea typeface="Calibri"/>
              <a:cs typeface="Calibri"/>
              <a:sym typeface="Calibri"/>
            </a:endParaRPr>
          </a:p>
          <a:p>
            <a:pPr marL="457200" marR="0" lvl="0" indent="-457200" algn="l" rtl="0">
              <a:spcBef>
                <a:spcPts val="480"/>
              </a:spcBef>
              <a:spcAft>
                <a:spcPts val="0"/>
              </a:spcAft>
              <a:buClr>
                <a:srgbClr val="888888"/>
              </a:buClr>
              <a:buSzPct val="25000"/>
              <a:buFont typeface="Arial"/>
              <a:buNone/>
            </a:pPr>
            <a:endParaRPr sz="2400" b="0" i="0" u="none" strike="noStrike" cap="none" dirty="0">
              <a:solidFill>
                <a:srgbClr val="0C0C0C"/>
              </a:solidFill>
              <a:latin typeface="Calibri"/>
              <a:ea typeface="Calibri"/>
              <a:cs typeface="Calibri"/>
              <a:sym typeface="Calibri"/>
            </a:endParaRPr>
          </a:p>
          <a:p>
            <a:pPr marL="457200" marR="0" lvl="0" indent="-457200" algn="l" rtl="0">
              <a:spcBef>
                <a:spcPts val="480"/>
              </a:spcBef>
              <a:buClr>
                <a:srgbClr val="888888"/>
              </a:buClr>
              <a:buSzPct val="25000"/>
              <a:buFont typeface="Arial"/>
              <a:buNone/>
            </a:pPr>
            <a:endParaRPr sz="2400" b="0" i="0" u="none" strike="noStrike" cap="none" dirty="0">
              <a:solidFill>
                <a:srgbClr val="0C0C0C"/>
              </a:solidFill>
              <a:latin typeface="Calibri"/>
              <a:ea typeface="Calibri"/>
              <a:cs typeface="Calibri"/>
              <a:sym typeface="Calibri"/>
            </a:endParaRPr>
          </a:p>
        </p:txBody>
      </p:sp>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Shape 354"/>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55" name="Shape 355"/>
          <p:cNvSpPr txBox="1">
            <a:spLocks noGrp="1"/>
          </p:cNvSpPr>
          <p:nvPr>
            <p:ph type="ctrTitle"/>
          </p:nvPr>
        </p:nvSpPr>
        <p:spPr>
          <a:xfrm>
            <a:off x="876291" y="232975"/>
            <a:ext cx="3373500" cy="504600"/>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Follow Up and Closing</a:t>
            </a:r>
          </a:p>
        </p:txBody>
      </p:sp>
      <p:sp>
        <p:nvSpPr>
          <p:cNvPr id="356" name="Shape 356"/>
          <p:cNvSpPr txBox="1">
            <a:spLocks noGrp="1"/>
          </p:cNvSpPr>
          <p:nvPr>
            <p:ph type="subTitle" idx="1"/>
          </p:nvPr>
        </p:nvSpPr>
        <p:spPr>
          <a:xfrm>
            <a:off x="876300" y="939392"/>
            <a:ext cx="7391399" cy="4026308"/>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457200" algn="l" rtl="0">
              <a:spcBef>
                <a:spcPts val="0"/>
              </a:spcBef>
              <a:spcAft>
                <a:spcPts val="0"/>
              </a:spcAft>
              <a:buClr>
                <a:srgbClr val="0C0C0C"/>
              </a:buClr>
              <a:buSzPct val="100000"/>
              <a:buFont typeface="Arial"/>
              <a:buChar char="•"/>
            </a:pPr>
            <a:r>
              <a:rPr lang="en-US" sz="1800" b="0" i="0" u="none" strike="noStrike" cap="none" dirty="0">
                <a:solidFill>
                  <a:srgbClr val="0C0C0C"/>
                </a:solidFill>
                <a:latin typeface="Calibri"/>
                <a:ea typeface="Calibri"/>
                <a:cs typeface="Calibri"/>
                <a:sym typeface="Calibri"/>
              </a:rPr>
              <a:t>Offer incentive with deadline .. </a:t>
            </a:r>
          </a:p>
          <a:p>
            <a:pPr marL="0" marR="0" lvl="0" indent="0" algn="l" rtl="0">
              <a:spcBef>
                <a:spcPts val="360"/>
              </a:spcBef>
              <a:spcAft>
                <a:spcPts val="0"/>
              </a:spcAft>
              <a:buClr>
                <a:srgbClr val="0C0C0C"/>
              </a:buClr>
              <a:buSzPct val="25000"/>
              <a:buFont typeface="Arial"/>
              <a:buNone/>
            </a:pPr>
            <a:r>
              <a:rPr lang="en-US" sz="1800" b="0" i="0" u="none" strike="noStrike" cap="none" dirty="0">
                <a:solidFill>
                  <a:srgbClr val="0C0C0C"/>
                </a:solidFill>
                <a:latin typeface="Calibri"/>
                <a:ea typeface="Calibri"/>
                <a:cs typeface="Calibri"/>
                <a:sym typeface="Calibri"/>
              </a:rPr>
              <a:t>	ex –” Let me know if this isn’t comfortable for you .. However</a:t>
            </a:r>
            <a:r>
              <a:rPr lang="en-US" sz="1800" dirty="0">
                <a:solidFill>
                  <a:srgbClr val="0C0C0C"/>
                </a:solidFill>
              </a:rPr>
              <a:t>,</a:t>
            </a:r>
            <a:r>
              <a:rPr lang="en-US" sz="1800" b="0" i="0" u="none" strike="noStrike" cap="none" dirty="0">
                <a:solidFill>
                  <a:srgbClr val="0C0C0C"/>
                </a:solidFill>
                <a:latin typeface="Calibri"/>
                <a:ea typeface="Calibri"/>
                <a:cs typeface="Calibri"/>
                <a:sym typeface="Calibri"/>
              </a:rPr>
              <a:t> </a:t>
            </a:r>
            <a:r>
              <a:rPr lang="en-US" sz="1800" dirty="0">
                <a:solidFill>
                  <a:srgbClr val="0C0C0C"/>
                </a:solidFill>
              </a:rPr>
              <a:t>i</a:t>
            </a:r>
            <a:r>
              <a:rPr lang="en-US" sz="1800" b="0" i="0" u="none" strike="noStrike" cap="none" dirty="0">
                <a:solidFill>
                  <a:srgbClr val="0C0C0C"/>
                </a:solidFill>
                <a:latin typeface="Calibri"/>
                <a:ea typeface="Calibri"/>
                <a:cs typeface="Calibri"/>
                <a:sym typeface="Calibri"/>
              </a:rPr>
              <a:t>n </a:t>
            </a:r>
            <a:r>
              <a:rPr lang="en-US" sz="1800" b="0" i="0" u="none" strike="noStrike" cap="none" dirty="0" smtClean="0">
                <a:solidFill>
                  <a:srgbClr val="0C0C0C"/>
                </a:solidFill>
                <a:latin typeface="Calibri"/>
                <a:ea typeface="Calibri"/>
                <a:cs typeface="Calibri"/>
                <a:sym typeface="Calibri"/>
              </a:rPr>
              <a:t>	order </a:t>
            </a:r>
            <a:r>
              <a:rPr lang="en-US" sz="1800" b="0" i="0" u="none" strike="noStrike" cap="none" dirty="0">
                <a:solidFill>
                  <a:srgbClr val="0C0C0C"/>
                </a:solidFill>
                <a:latin typeface="Calibri"/>
                <a:ea typeface="Calibri"/>
                <a:cs typeface="Calibri"/>
                <a:sym typeface="Calibri"/>
              </a:rPr>
              <a:t>to personalize an option for your health needs and financial </a:t>
            </a:r>
            <a:r>
              <a:rPr lang="en-US" sz="1800" b="0" i="0" u="none" strike="noStrike" cap="none" dirty="0" smtClean="0">
                <a:solidFill>
                  <a:srgbClr val="0C0C0C"/>
                </a:solidFill>
                <a:latin typeface="Calibri"/>
                <a:ea typeface="Calibri"/>
                <a:cs typeface="Calibri"/>
                <a:sym typeface="Calibri"/>
              </a:rPr>
              <a:t>	situation </a:t>
            </a:r>
            <a:r>
              <a:rPr lang="en-US" sz="1800" b="0" i="0" u="none" strike="noStrike" cap="none" dirty="0">
                <a:solidFill>
                  <a:srgbClr val="0C0C0C"/>
                </a:solidFill>
                <a:latin typeface="Calibri"/>
                <a:ea typeface="Calibri"/>
                <a:cs typeface="Calibri"/>
                <a:sym typeface="Calibri"/>
              </a:rPr>
              <a:t>.. It would be helpful for me to know ..What is your </a:t>
            </a:r>
            <a:r>
              <a:rPr lang="en-US" sz="1800" b="0" i="0" u="none" strike="noStrike" cap="none" dirty="0" smtClean="0">
                <a:solidFill>
                  <a:srgbClr val="0C0C0C"/>
                </a:solidFill>
                <a:latin typeface="Calibri"/>
                <a:ea typeface="Calibri"/>
                <a:cs typeface="Calibri"/>
                <a:sym typeface="Calibri"/>
              </a:rPr>
              <a:t>	budget </a:t>
            </a:r>
            <a:r>
              <a:rPr lang="en-US" sz="1800" b="0" i="0" u="none" strike="noStrike" cap="none" dirty="0">
                <a:solidFill>
                  <a:srgbClr val="0C0C0C"/>
                </a:solidFill>
                <a:latin typeface="Calibri"/>
                <a:ea typeface="Calibri"/>
                <a:cs typeface="Calibri"/>
                <a:sym typeface="Calibri"/>
              </a:rPr>
              <a:t>for wellness</a:t>
            </a:r>
            <a:r>
              <a:rPr lang="en-US" sz="1800" b="0" i="0" u="none" strike="noStrike" cap="none" dirty="0" smtClean="0">
                <a:solidFill>
                  <a:srgbClr val="0C0C0C"/>
                </a:solidFill>
                <a:latin typeface="Calibri"/>
                <a:ea typeface="Calibri"/>
                <a:cs typeface="Calibri"/>
                <a:sym typeface="Calibri"/>
              </a:rPr>
              <a:t>?”</a:t>
            </a:r>
          </a:p>
          <a:p>
            <a:pPr marL="285750" marR="0" lvl="0" indent="-285750" algn="l" rtl="0">
              <a:spcBef>
                <a:spcPts val="360"/>
              </a:spcBef>
              <a:spcAft>
                <a:spcPts val="0"/>
              </a:spcAft>
              <a:buClr>
                <a:srgbClr val="0C0C0C"/>
              </a:buClr>
              <a:buSzPct val="25000"/>
              <a:buFont typeface="Arial" panose="020B0604020202020204" pitchFamily="34" charset="0"/>
              <a:buChar char="•"/>
            </a:pPr>
            <a:r>
              <a:rPr lang="en-US" sz="1800" b="0" i="0" u="none" strike="noStrike" cap="none" dirty="0" smtClean="0">
                <a:solidFill>
                  <a:srgbClr val="0C0C0C"/>
                </a:solidFill>
                <a:latin typeface="Calibri"/>
                <a:ea typeface="Calibri"/>
                <a:cs typeface="Calibri"/>
                <a:sym typeface="Calibri"/>
              </a:rPr>
              <a:t>Offer </a:t>
            </a:r>
            <a:r>
              <a:rPr lang="en-US" sz="1800" b="0" i="0" u="none" strike="noStrike" cap="none" dirty="0">
                <a:solidFill>
                  <a:srgbClr val="0C0C0C"/>
                </a:solidFill>
                <a:latin typeface="Calibri"/>
                <a:ea typeface="Calibri"/>
                <a:cs typeface="Calibri"/>
                <a:sym typeface="Calibri"/>
              </a:rPr>
              <a:t>good, better, best </a:t>
            </a:r>
            <a:r>
              <a:rPr lang="en-US" sz="1800" b="0" i="0" u="none" strike="noStrike" cap="none" dirty="0" smtClean="0">
                <a:solidFill>
                  <a:srgbClr val="0C0C0C"/>
                </a:solidFill>
                <a:latin typeface="Calibri"/>
                <a:ea typeface="Calibri"/>
                <a:cs typeface="Calibri"/>
                <a:sym typeface="Calibri"/>
              </a:rPr>
              <a:t>collections</a:t>
            </a:r>
          </a:p>
          <a:p>
            <a:pPr marL="0" marR="0" lvl="0" indent="0" algn="l" rtl="0">
              <a:spcBef>
                <a:spcPts val="360"/>
              </a:spcBef>
              <a:spcAft>
                <a:spcPts val="0"/>
              </a:spcAft>
              <a:buClr>
                <a:srgbClr val="0C0C0C"/>
              </a:buClr>
              <a:buSzPct val="25000"/>
              <a:buFont typeface="Arial"/>
              <a:buNone/>
            </a:pPr>
            <a:endParaRPr lang="en-US" sz="1050" b="0" i="0" u="none" strike="noStrike" cap="none" dirty="0">
              <a:solidFill>
                <a:srgbClr val="0C0C0C"/>
              </a:solidFill>
              <a:latin typeface="Calibri"/>
              <a:ea typeface="Calibri"/>
              <a:cs typeface="Calibri"/>
              <a:sym typeface="Calibri"/>
            </a:endParaRPr>
          </a:p>
          <a:p>
            <a:pPr marL="285750" marR="0" lvl="0" indent="-285750" algn="l" rtl="0">
              <a:spcBef>
                <a:spcPts val="360"/>
              </a:spcBef>
              <a:spcAft>
                <a:spcPts val="0"/>
              </a:spcAft>
              <a:buClr>
                <a:srgbClr val="0C0C0C"/>
              </a:buClr>
              <a:buSzPct val="100000"/>
              <a:buFont typeface="Arial"/>
              <a:buChar char="•"/>
            </a:pPr>
            <a:r>
              <a:rPr lang="en-US" sz="1800" b="0" i="0" u="none" strike="noStrike" cap="none" dirty="0">
                <a:solidFill>
                  <a:srgbClr val="0C0C0C"/>
                </a:solidFill>
                <a:latin typeface="Calibri"/>
                <a:ea typeface="Calibri"/>
                <a:cs typeface="Calibri"/>
                <a:sym typeface="Calibri"/>
              </a:rPr>
              <a:t>Let me work on this and I’ll get back to you by tomorrow </a:t>
            </a:r>
            <a:r>
              <a:rPr lang="en-US" sz="1800" b="0" i="0" u="none" strike="noStrike" cap="none" dirty="0" smtClean="0">
                <a:solidFill>
                  <a:srgbClr val="0C0C0C"/>
                </a:solidFill>
                <a:latin typeface="Calibri"/>
                <a:ea typeface="Calibri"/>
                <a:cs typeface="Calibri"/>
                <a:sym typeface="Calibri"/>
              </a:rPr>
              <a:t>…</a:t>
            </a:r>
          </a:p>
          <a:p>
            <a:pPr marR="0" lvl="0" algn="l" rtl="0">
              <a:spcBef>
                <a:spcPts val="360"/>
              </a:spcBef>
              <a:spcAft>
                <a:spcPts val="0"/>
              </a:spcAft>
              <a:buClr>
                <a:srgbClr val="0C0C0C"/>
              </a:buClr>
              <a:buSzPct val="100000"/>
            </a:pPr>
            <a:endParaRPr lang="en-US" sz="1050" b="0" i="0" u="none" strike="noStrike" cap="none" dirty="0">
              <a:solidFill>
                <a:srgbClr val="0C0C0C"/>
              </a:solidFill>
              <a:latin typeface="Calibri"/>
              <a:ea typeface="Calibri"/>
              <a:cs typeface="Calibri"/>
              <a:sym typeface="Calibri"/>
            </a:endParaRPr>
          </a:p>
          <a:p>
            <a:pPr marL="285750" marR="0" lvl="0" indent="-285750" algn="l" rtl="0">
              <a:spcBef>
                <a:spcPts val="360"/>
              </a:spcBef>
              <a:spcAft>
                <a:spcPts val="0"/>
              </a:spcAft>
              <a:buClr>
                <a:srgbClr val="0C0C0C"/>
              </a:buClr>
              <a:buSzPct val="100000"/>
              <a:buFont typeface="Arial"/>
              <a:buChar char="•"/>
            </a:pPr>
            <a:r>
              <a:rPr lang="en-US" sz="1800" b="0" i="0" u="none" strike="noStrike" cap="none" dirty="0">
                <a:solidFill>
                  <a:srgbClr val="0C0C0C"/>
                </a:solidFill>
                <a:latin typeface="Calibri"/>
                <a:ea typeface="Calibri"/>
                <a:cs typeface="Calibri"/>
                <a:sym typeface="Calibri"/>
              </a:rPr>
              <a:t>Ex – if customer said stress is an issue ..offer a deal ... </a:t>
            </a:r>
            <a:r>
              <a:rPr lang="en-US" sz="1800" dirty="0">
                <a:solidFill>
                  <a:srgbClr val="0C0C0C"/>
                </a:solidFill>
              </a:rPr>
              <a:t>“</a:t>
            </a:r>
            <a:r>
              <a:rPr lang="en-US" sz="1800" b="0" i="0" u="none" strike="noStrike" cap="none" dirty="0">
                <a:solidFill>
                  <a:srgbClr val="0C0C0C"/>
                </a:solidFill>
                <a:latin typeface="Calibri"/>
                <a:ea typeface="Calibri"/>
                <a:cs typeface="Calibri"/>
                <a:sym typeface="Calibri"/>
              </a:rPr>
              <a:t>Here’s what I can do .. When you order the Vitalizing Plan in the next 2 days, I will include a free bottle of Stress Relief Complex  ( or a product for their kids, related to some need they told you about ) </a:t>
            </a:r>
            <a:r>
              <a:rPr lang="en-US" sz="1800" b="0" i="0" u="none" strike="noStrike" cap="none" dirty="0" smtClean="0">
                <a:solidFill>
                  <a:srgbClr val="0C0C0C"/>
                </a:solidFill>
                <a:latin typeface="Calibri"/>
                <a:ea typeface="Calibri"/>
                <a:cs typeface="Calibri"/>
                <a:sym typeface="Calibri"/>
              </a:rPr>
              <a:t>				 </a:t>
            </a:r>
            <a:r>
              <a:rPr lang="en-US" sz="1800" b="0" i="0" u="none" strike="noStrike" cap="none" dirty="0" err="1">
                <a:solidFill>
                  <a:srgbClr val="0C0C0C"/>
                </a:solidFill>
                <a:latin typeface="Calibri"/>
                <a:ea typeface="Calibri"/>
                <a:cs typeface="Calibri"/>
                <a:sym typeface="Calibri"/>
              </a:rPr>
              <a:t>ashley</a:t>
            </a:r>
            <a:endParaRPr lang="en-US" sz="1800" b="0" i="0" u="none" strike="noStrike" cap="none" dirty="0">
              <a:solidFill>
                <a:srgbClr val="0C0C0C"/>
              </a:solidFill>
              <a:latin typeface="Calibri"/>
              <a:ea typeface="Calibri"/>
              <a:cs typeface="Calibri"/>
              <a:sym typeface="Calibri"/>
            </a:endParaRP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Shape 361"/>
          <p:cNvSpPr txBox="1">
            <a:spLocks noGrp="1"/>
          </p:cNvSpPr>
          <p:nvPr>
            <p:ph type="body" idx="1"/>
          </p:nvPr>
        </p:nvSpPr>
        <p:spPr>
          <a:xfrm>
            <a:off x="457200" y="854705"/>
            <a:ext cx="8229600" cy="4029328"/>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rgbClr val="6F6E6F"/>
              </a:buClr>
              <a:buSzPct val="100000"/>
              <a:buFont typeface="Arial"/>
              <a:buChar char="•"/>
            </a:pPr>
            <a:r>
              <a:rPr lang="en-US" sz="2400" b="0" i="0" u="none" strike="noStrike" cap="none" dirty="0">
                <a:solidFill>
                  <a:schemeClr val="tx1"/>
                </a:solidFill>
                <a:latin typeface="Calibri"/>
                <a:ea typeface="Calibri"/>
                <a:cs typeface="Calibri"/>
                <a:sym typeface="Calibri"/>
              </a:rPr>
              <a:t>Nutritional consultations in 3-way calls with your </a:t>
            </a:r>
            <a:r>
              <a:rPr lang="en-US" sz="2400" b="0" i="0" u="none" strike="noStrike" cap="none" dirty="0" err="1">
                <a:solidFill>
                  <a:schemeClr val="tx1"/>
                </a:solidFill>
                <a:latin typeface="Calibri"/>
                <a:ea typeface="Calibri"/>
                <a:cs typeface="Calibri"/>
                <a:sym typeface="Calibri"/>
              </a:rPr>
              <a:t>upline</a:t>
            </a:r>
            <a:endParaRPr lang="en-US" sz="2400" b="0" i="0" u="none" strike="noStrike" cap="none" dirty="0">
              <a:solidFill>
                <a:schemeClr val="tx1"/>
              </a:solidFill>
              <a:latin typeface="Calibri"/>
              <a:ea typeface="Calibri"/>
              <a:cs typeface="Calibri"/>
              <a:sym typeface="Calibri"/>
            </a:endParaRPr>
          </a:p>
          <a:p>
            <a:pPr marL="342900" marR="0" lvl="0" indent="-342900" algn="l" rtl="0">
              <a:spcBef>
                <a:spcPts val="400"/>
              </a:spcBef>
              <a:spcAft>
                <a:spcPts val="0"/>
              </a:spcAft>
              <a:buClr>
                <a:srgbClr val="6F6E6F"/>
              </a:buClr>
              <a:buSzPct val="100000"/>
              <a:buFont typeface="Arial"/>
              <a:buChar char="•"/>
            </a:pPr>
            <a:r>
              <a:rPr lang="en-US" sz="2400" b="0" i="0" u="none" strike="noStrike" cap="none" dirty="0">
                <a:solidFill>
                  <a:schemeClr val="tx1"/>
                </a:solidFill>
                <a:latin typeface="Calibri"/>
                <a:ea typeface="Calibri"/>
                <a:cs typeface="Calibri"/>
                <a:sym typeface="Calibri"/>
              </a:rPr>
              <a:t>Health Tips from the Professor .. </a:t>
            </a:r>
            <a:r>
              <a:rPr lang="en-US" sz="2400" b="0" i="0" u="none" strike="noStrike" cap="none" dirty="0" err="1">
                <a:solidFill>
                  <a:schemeClr val="tx1"/>
                </a:solidFill>
                <a:latin typeface="Calibri"/>
                <a:ea typeface="Calibri"/>
                <a:cs typeface="Calibri"/>
                <a:sym typeface="Calibri"/>
              </a:rPr>
              <a:t>Dr</a:t>
            </a:r>
            <a:r>
              <a:rPr lang="en-US" sz="2400" b="0" i="0" u="none" strike="noStrike" cap="none" dirty="0">
                <a:solidFill>
                  <a:schemeClr val="tx1"/>
                </a:solidFill>
                <a:latin typeface="Calibri"/>
                <a:ea typeface="Calibri"/>
                <a:cs typeface="Calibri"/>
                <a:sym typeface="Calibri"/>
              </a:rPr>
              <a:t> Steve Chaney</a:t>
            </a:r>
          </a:p>
          <a:p>
            <a:pPr marL="342900" marR="0" lvl="0" indent="-342900" algn="l" rtl="0">
              <a:spcBef>
                <a:spcPts val="400"/>
              </a:spcBef>
              <a:spcAft>
                <a:spcPts val="0"/>
              </a:spcAft>
              <a:buClr>
                <a:srgbClr val="6F6E6F"/>
              </a:buClr>
              <a:buSzPct val="100000"/>
              <a:buFont typeface="Arial"/>
              <a:buChar char="•"/>
            </a:pPr>
            <a:r>
              <a:rPr lang="en-US" sz="2400" b="0" i="0" u="none" strike="noStrike" cap="none" dirty="0" err="1">
                <a:solidFill>
                  <a:schemeClr val="tx1"/>
                </a:solidFill>
                <a:latin typeface="Calibri"/>
                <a:ea typeface="Calibri"/>
                <a:cs typeface="Calibri"/>
                <a:sym typeface="Calibri"/>
              </a:rPr>
              <a:t>HealthResource.Shaklee.com</a:t>
            </a:r>
            <a:endParaRPr lang="en-US" sz="2400" b="0" i="0" u="none" strike="noStrike" cap="none" dirty="0">
              <a:solidFill>
                <a:schemeClr val="tx1"/>
              </a:solidFill>
              <a:latin typeface="Calibri"/>
              <a:ea typeface="Calibri"/>
              <a:cs typeface="Calibri"/>
              <a:sym typeface="Calibri"/>
            </a:endParaRPr>
          </a:p>
          <a:p>
            <a:pPr marL="342900" marR="0" lvl="0" indent="-342900" algn="l" rtl="0">
              <a:spcBef>
                <a:spcPts val="400"/>
              </a:spcBef>
              <a:spcAft>
                <a:spcPts val="0"/>
              </a:spcAft>
              <a:buClr>
                <a:srgbClr val="6F6E6F"/>
              </a:buClr>
              <a:buSzPct val="100000"/>
              <a:buFont typeface="Arial"/>
              <a:buChar char="•"/>
            </a:pPr>
            <a:r>
              <a:rPr lang="en-US" sz="2400" b="0" i="0" u="none" strike="noStrike" cap="none" dirty="0">
                <a:solidFill>
                  <a:schemeClr val="tx1"/>
                </a:solidFill>
                <a:latin typeface="Calibri"/>
                <a:ea typeface="Calibri"/>
                <a:cs typeface="Calibri"/>
                <a:sym typeface="Calibri"/>
              </a:rPr>
              <a:t>BetterHealthin31Days.com  ( subscription with webmaster and personalized pages ).. Nutrition information</a:t>
            </a:r>
          </a:p>
          <a:p>
            <a:pPr marL="342900" marR="0" lvl="0" indent="-342900" algn="l" rtl="0">
              <a:spcBef>
                <a:spcPts val="400"/>
              </a:spcBef>
              <a:spcAft>
                <a:spcPts val="0"/>
              </a:spcAft>
              <a:buClr>
                <a:srgbClr val="6F6E6F"/>
              </a:buClr>
              <a:buSzPct val="100000"/>
              <a:buFont typeface="Arial"/>
              <a:buChar char="•"/>
            </a:pPr>
            <a:r>
              <a:rPr lang="en-US" sz="2400" b="0" i="0" u="none" strike="noStrike" cap="none" dirty="0">
                <a:solidFill>
                  <a:schemeClr val="tx1"/>
                </a:solidFill>
                <a:latin typeface="Calibri"/>
                <a:ea typeface="Calibri"/>
                <a:cs typeface="Calibri"/>
                <a:sym typeface="Calibri"/>
              </a:rPr>
              <a:t>Health </a:t>
            </a:r>
            <a:r>
              <a:rPr lang="en-US" sz="2400" dirty="0" smtClean="0">
                <a:solidFill>
                  <a:schemeClr val="tx1"/>
                </a:solidFill>
              </a:rPr>
              <a:t>Talks/Chats</a:t>
            </a:r>
            <a:r>
              <a:rPr lang="en-US" sz="2400" b="0" i="0" u="none" strike="noStrike" cap="none" dirty="0" smtClean="0">
                <a:solidFill>
                  <a:schemeClr val="tx1"/>
                </a:solidFill>
                <a:latin typeface="Calibri"/>
                <a:ea typeface="Calibri"/>
                <a:cs typeface="Calibri"/>
                <a:sym typeface="Calibri"/>
              </a:rPr>
              <a:t> </a:t>
            </a:r>
            <a:r>
              <a:rPr lang="en-US" sz="2400" b="0" i="0" u="none" strike="noStrike" cap="none" dirty="0">
                <a:solidFill>
                  <a:schemeClr val="tx1"/>
                </a:solidFill>
                <a:latin typeface="Calibri"/>
                <a:ea typeface="Calibri"/>
                <a:cs typeface="Calibri"/>
                <a:sym typeface="Calibri"/>
              </a:rPr>
              <a:t>Conference Calls </a:t>
            </a:r>
          </a:p>
          <a:p>
            <a:pPr marL="342900" marR="0" lvl="0" indent="-342900" algn="l" rtl="0">
              <a:spcBef>
                <a:spcPts val="400"/>
              </a:spcBef>
              <a:spcAft>
                <a:spcPts val="0"/>
              </a:spcAft>
              <a:buClr>
                <a:srgbClr val="6F6E6F"/>
              </a:buClr>
              <a:buSzPct val="100000"/>
              <a:buFont typeface="Arial"/>
              <a:buChar char="•"/>
            </a:pPr>
            <a:r>
              <a:rPr lang="en-US" sz="2400" b="0" i="0" u="sng" strike="noStrike" cap="none" dirty="0">
                <a:solidFill>
                  <a:schemeClr val="tx1"/>
                </a:solidFill>
                <a:latin typeface="Calibri"/>
                <a:ea typeface="Calibri"/>
                <a:cs typeface="Calibri"/>
                <a:sym typeface="Calibri"/>
                <a:hlinkClick r:id="rId3"/>
              </a:rPr>
              <a:t>www.WebMD.com</a:t>
            </a:r>
          </a:p>
          <a:p>
            <a:pPr marL="342900" marR="0" lvl="0" indent="-342900" algn="l" rtl="0">
              <a:spcBef>
                <a:spcPts val="400"/>
              </a:spcBef>
              <a:spcAft>
                <a:spcPts val="0"/>
              </a:spcAft>
              <a:buClr>
                <a:srgbClr val="6F6E6F"/>
              </a:buClr>
              <a:buSzPct val="100000"/>
              <a:buFont typeface="Arial"/>
              <a:buChar char="•"/>
            </a:pPr>
            <a:r>
              <a:rPr lang="en-US" sz="2400" b="0" i="1" u="none" strike="noStrike" cap="none" dirty="0">
                <a:solidFill>
                  <a:schemeClr val="tx1"/>
                </a:solidFill>
                <a:latin typeface="Calibri"/>
                <a:ea typeface="Calibri"/>
                <a:cs typeface="Calibri"/>
                <a:sym typeface="Calibri"/>
              </a:rPr>
              <a:t>Wheat Belly </a:t>
            </a:r>
            <a:r>
              <a:rPr lang="en-US" sz="2400" b="0" i="0" u="none" strike="noStrike" cap="none" dirty="0">
                <a:solidFill>
                  <a:schemeClr val="tx1"/>
                </a:solidFill>
                <a:latin typeface="Calibri"/>
                <a:ea typeface="Calibri"/>
                <a:cs typeface="Calibri"/>
                <a:sym typeface="Calibri"/>
              </a:rPr>
              <a:t>( Wm Davis, MD), </a:t>
            </a:r>
            <a:r>
              <a:rPr lang="en-US" sz="2400" b="0" i="1" u="none" strike="noStrike" cap="none" dirty="0">
                <a:solidFill>
                  <a:schemeClr val="tx1"/>
                </a:solidFill>
                <a:latin typeface="Calibri"/>
                <a:ea typeface="Calibri"/>
                <a:cs typeface="Calibri"/>
                <a:sym typeface="Calibri"/>
              </a:rPr>
              <a:t>Grain Brain </a:t>
            </a:r>
            <a:r>
              <a:rPr lang="en-US" sz="2400" b="0" i="0" u="none" strike="noStrike" cap="none" dirty="0">
                <a:solidFill>
                  <a:schemeClr val="tx1"/>
                </a:solidFill>
                <a:latin typeface="Calibri"/>
                <a:ea typeface="Calibri"/>
                <a:cs typeface="Calibri"/>
                <a:sym typeface="Calibri"/>
              </a:rPr>
              <a:t>(</a:t>
            </a:r>
            <a:r>
              <a:rPr lang="en-US" sz="2400" b="0" i="0" u="none" strike="noStrike" cap="none" dirty="0" err="1">
                <a:solidFill>
                  <a:schemeClr val="tx1"/>
                </a:solidFill>
                <a:latin typeface="Calibri"/>
                <a:ea typeface="Calibri"/>
                <a:cs typeface="Calibri"/>
                <a:sym typeface="Calibri"/>
              </a:rPr>
              <a:t>Perlmutter</a:t>
            </a:r>
            <a:r>
              <a:rPr lang="en-US" sz="2400" b="0" i="0" u="none" strike="noStrike" cap="none" dirty="0">
                <a:solidFill>
                  <a:schemeClr val="tx1"/>
                </a:solidFill>
                <a:latin typeface="Calibri"/>
                <a:ea typeface="Calibri"/>
                <a:cs typeface="Calibri"/>
                <a:sym typeface="Calibri"/>
              </a:rPr>
              <a:t>, MD) , </a:t>
            </a:r>
            <a:r>
              <a:rPr lang="en-US" sz="2400" b="0" i="1" u="none" strike="noStrike" cap="none" dirty="0">
                <a:solidFill>
                  <a:schemeClr val="tx1"/>
                </a:solidFill>
                <a:latin typeface="Calibri"/>
                <a:ea typeface="Calibri"/>
                <a:cs typeface="Calibri"/>
                <a:sym typeface="Calibri"/>
              </a:rPr>
              <a:t>Salt, Sugar, Fat… How the Food Giants Hooked </a:t>
            </a:r>
            <a:r>
              <a:rPr lang="en-US" sz="2400" b="0" i="1" u="none" strike="noStrike" cap="none" dirty="0" smtClean="0">
                <a:solidFill>
                  <a:schemeClr val="tx1"/>
                </a:solidFill>
                <a:latin typeface="Calibri"/>
                <a:ea typeface="Calibri"/>
                <a:cs typeface="Calibri"/>
                <a:sym typeface="Calibri"/>
              </a:rPr>
              <a:t>Us</a:t>
            </a:r>
          </a:p>
          <a:p>
            <a:pPr marL="0" marR="0" lvl="0" indent="0" algn="l" rtl="0">
              <a:spcBef>
                <a:spcPts val="400"/>
              </a:spcBef>
              <a:spcAft>
                <a:spcPts val="0"/>
              </a:spcAft>
              <a:buClr>
                <a:srgbClr val="6F6E6F"/>
              </a:buClr>
              <a:buSzPct val="100000"/>
              <a:buNone/>
            </a:pPr>
            <a:r>
              <a:rPr lang="en-US" sz="2400" i="1" dirty="0">
                <a:solidFill>
                  <a:schemeClr val="tx1"/>
                </a:solidFill>
              </a:rPr>
              <a:t>	</a:t>
            </a:r>
            <a:r>
              <a:rPr lang="en-US" sz="2400" b="0" i="1" u="none" strike="noStrike" cap="none" dirty="0" smtClean="0">
                <a:solidFill>
                  <a:schemeClr val="tx1"/>
                </a:solidFill>
                <a:latin typeface="Calibri"/>
                <a:ea typeface="Calibri"/>
                <a:cs typeface="Calibri"/>
                <a:sym typeface="Calibri"/>
              </a:rPr>
              <a:t>  </a:t>
            </a:r>
            <a:r>
              <a:rPr lang="en-US" sz="2400" b="0" i="0" u="none" strike="noStrike" cap="none" dirty="0">
                <a:solidFill>
                  <a:schemeClr val="tx1"/>
                </a:solidFill>
                <a:latin typeface="Calibri"/>
                <a:ea typeface="Calibri"/>
                <a:cs typeface="Calibri"/>
                <a:sym typeface="Calibri"/>
              </a:rPr>
              <a:t>( Michael Moss), </a:t>
            </a:r>
            <a:r>
              <a:rPr lang="en-US" sz="2400" b="0" i="0" u="none" strike="noStrike" cap="none" dirty="0" smtClean="0">
                <a:solidFill>
                  <a:schemeClr val="tx1"/>
                </a:solidFill>
                <a:latin typeface="Calibri"/>
                <a:ea typeface="Calibri"/>
                <a:cs typeface="Calibri"/>
                <a:sym typeface="Calibri"/>
              </a:rPr>
              <a:t>         </a:t>
            </a:r>
            <a:r>
              <a:rPr lang="en-US" sz="1800" b="0" i="0" u="none" strike="noStrike" cap="none" dirty="0" smtClean="0">
                <a:solidFill>
                  <a:schemeClr val="tx1"/>
                </a:solidFill>
                <a:latin typeface="Calibri"/>
                <a:ea typeface="Calibri"/>
                <a:cs typeface="Calibri"/>
                <a:sym typeface="Calibri"/>
              </a:rPr>
              <a:t>      harper</a:t>
            </a:r>
            <a:endParaRPr lang="en-US" sz="1800" b="0" i="0" u="none" strike="noStrike" cap="none" dirty="0">
              <a:solidFill>
                <a:schemeClr val="tx1"/>
              </a:solidFill>
              <a:latin typeface="Calibri"/>
              <a:ea typeface="Calibri"/>
              <a:cs typeface="Calibri"/>
              <a:sym typeface="Calibri"/>
            </a:endParaRPr>
          </a:p>
          <a:p>
            <a:pPr marL="342900" marR="0" lvl="0" indent="-342900" algn="l" rtl="0">
              <a:spcBef>
                <a:spcPts val="360"/>
              </a:spcBef>
              <a:spcAft>
                <a:spcPts val="0"/>
              </a:spcAft>
              <a:buClr>
                <a:srgbClr val="6F6E6F"/>
              </a:buClr>
              <a:buSzPct val="100000"/>
              <a:buFont typeface="Arial"/>
              <a:buNone/>
            </a:pPr>
            <a:endParaRPr sz="1800" b="0" i="0" u="none" strike="noStrike" cap="none" dirty="0">
              <a:solidFill>
                <a:srgbClr val="6F6E6F"/>
              </a:solidFill>
              <a:latin typeface="Calibri"/>
              <a:ea typeface="Calibri"/>
              <a:cs typeface="Calibri"/>
              <a:sym typeface="Calibri"/>
            </a:endParaRPr>
          </a:p>
          <a:p>
            <a:pPr marL="342900" marR="0" lvl="0" indent="-342900" algn="l" rtl="0">
              <a:spcBef>
                <a:spcPts val="480"/>
              </a:spcBef>
              <a:spcAft>
                <a:spcPts val="0"/>
              </a:spcAft>
              <a:buClr>
                <a:srgbClr val="6F6E6F"/>
              </a:buClr>
              <a:buSzPct val="100000"/>
              <a:buFont typeface="Arial"/>
              <a:buNone/>
            </a:pPr>
            <a:endParaRPr sz="2400" b="0" i="0" u="none" strike="noStrike" cap="none" dirty="0">
              <a:solidFill>
                <a:srgbClr val="6F6E6F"/>
              </a:solidFill>
              <a:latin typeface="Calibri"/>
              <a:ea typeface="Calibri"/>
              <a:cs typeface="Calibri"/>
              <a:sym typeface="Calibri"/>
            </a:endParaRPr>
          </a:p>
          <a:p>
            <a:pPr marL="342900" marR="0" lvl="0" indent="-342900" algn="l" rtl="0">
              <a:spcBef>
                <a:spcPts val="480"/>
              </a:spcBef>
              <a:spcAft>
                <a:spcPts val="0"/>
              </a:spcAft>
              <a:buClr>
                <a:srgbClr val="6F6E6F"/>
              </a:buClr>
              <a:buSzPct val="100000"/>
              <a:buFont typeface="Arial"/>
              <a:buNone/>
            </a:pPr>
            <a:endParaRPr sz="2400" b="0" i="0" u="none" strike="noStrike" cap="none" dirty="0">
              <a:solidFill>
                <a:srgbClr val="6F6E6F"/>
              </a:solidFill>
              <a:latin typeface="Calibri"/>
              <a:ea typeface="Calibri"/>
              <a:cs typeface="Calibri"/>
              <a:sym typeface="Calibri"/>
            </a:endParaRPr>
          </a:p>
          <a:p>
            <a:pPr marL="0" marR="0" lvl="0" indent="0" algn="ctr" rtl="0">
              <a:spcBef>
                <a:spcPts val="480"/>
              </a:spcBef>
              <a:spcAft>
                <a:spcPts val="0"/>
              </a:spcAft>
              <a:buClr>
                <a:srgbClr val="6F6E6F"/>
              </a:buClr>
              <a:buSzPct val="25000"/>
              <a:buFont typeface="Arial"/>
              <a:buNone/>
            </a:pPr>
            <a:endParaRPr sz="2400" b="0" i="0" u="none" strike="noStrike" cap="none" dirty="0">
              <a:solidFill>
                <a:srgbClr val="6F6E6F"/>
              </a:solidFill>
              <a:latin typeface="Calibri"/>
              <a:ea typeface="Calibri"/>
              <a:cs typeface="Calibri"/>
              <a:sym typeface="Calibri"/>
            </a:endParaRPr>
          </a:p>
          <a:p>
            <a:pPr marL="0" marR="0" lvl="0" indent="0" algn="ctr" rtl="0">
              <a:spcBef>
                <a:spcPts val="480"/>
              </a:spcBef>
              <a:spcAft>
                <a:spcPts val="0"/>
              </a:spcAft>
              <a:buClr>
                <a:srgbClr val="6F6E6F"/>
              </a:buClr>
              <a:buSzPct val="25000"/>
              <a:buFont typeface="Arial"/>
              <a:buNone/>
            </a:pPr>
            <a:endParaRPr sz="2400" b="0" i="0" u="none" strike="noStrike" cap="none" dirty="0">
              <a:solidFill>
                <a:srgbClr val="6F6E6F"/>
              </a:solidFill>
              <a:latin typeface="Calibri"/>
              <a:ea typeface="Calibri"/>
              <a:cs typeface="Calibri"/>
              <a:sym typeface="Calibri"/>
            </a:endParaRPr>
          </a:p>
          <a:p>
            <a:pPr marL="342900" marR="0" lvl="0" indent="-342900" algn="ctr" rtl="0">
              <a:spcBef>
                <a:spcPts val="480"/>
              </a:spcBef>
              <a:buClr>
                <a:srgbClr val="6F6E6F"/>
              </a:buClr>
              <a:buSzPct val="100000"/>
              <a:buFont typeface="Arial"/>
              <a:buNone/>
            </a:pPr>
            <a:endParaRPr sz="2400" b="0" i="0" u="none" strike="noStrike" cap="none" dirty="0">
              <a:solidFill>
                <a:srgbClr val="6F6E6F"/>
              </a:solidFill>
              <a:latin typeface="Calibri"/>
              <a:ea typeface="Calibri"/>
              <a:cs typeface="Calibri"/>
              <a:sym typeface="Calibri"/>
            </a:endParaRPr>
          </a:p>
        </p:txBody>
      </p:sp>
      <p:sp>
        <p:nvSpPr>
          <p:cNvPr id="362" name="Shape 362"/>
          <p:cNvSpPr txBox="1">
            <a:spLocks noGrp="1"/>
          </p:cNvSpPr>
          <p:nvPr>
            <p:ph type="title"/>
          </p:nvPr>
        </p:nvSpPr>
        <p:spPr>
          <a:xfrm>
            <a:off x="457202" y="188418"/>
            <a:ext cx="4436198" cy="666289"/>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dirty="0">
                <a:solidFill>
                  <a:schemeClr val="dk1"/>
                </a:solidFill>
                <a:latin typeface="Calibri"/>
                <a:ea typeface="Calibri"/>
                <a:cs typeface="Calibri"/>
                <a:sym typeface="Calibri"/>
              </a:rPr>
              <a:t>Nutrition Resources </a:t>
            </a:r>
          </a:p>
        </p:txBody>
      </p:sp>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5143500"/>
          </a:xfrm>
          <a:prstGeom prst="rect">
            <a:avLst/>
          </a:prstGeom>
        </p:spPr>
      </p:pic>
      <p:sp>
        <p:nvSpPr>
          <p:cNvPr id="367" name="Shape 367"/>
          <p:cNvSpPr txBox="1">
            <a:spLocks noGrp="1"/>
          </p:cNvSpPr>
          <p:nvPr>
            <p:ph type="title"/>
          </p:nvPr>
        </p:nvSpPr>
        <p:spPr>
          <a:xfrm>
            <a:off x="990600" y="285750"/>
            <a:ext cx="3627906" cy="571500"/>
          </a:xfrm>
          <a:prstGeom prst="rect">
            <a:avLst/>
          </a:prstGeom>
          <a:noFill/>
          <a:ln w="38100" cap="flat" cmpd="sng">
            <a:solidFill>
              <a:srgbClr val="92D05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Action Steps Week 3</a:t>
            </a:r>
          </a:p>
        </p:txBody>
      </p:sp>
      <p:sp>
        <p:nvSpPr>
          <p:cNvPr id="368" name="Shape 368"/>
          <p:cNvSpPr txBox="1">
            <a:spLocks noGrp="1"/>
          </p:cNvSpPr>
          <p:nvPr>
            <p:ph type="body" idx="1"/>
          </p:nvPr>
        </p:nvSpPr>
        <p:spPr>
          <a:xfrm>
            <a:off x="228600" y="1028700"/>
            <a:ext cx="8686800" cy="3943350"/>
          </a:xfrm>
          <a:prstGeom prst="rect">
            <a:avLst/>
          </a:prstGeom>
          <a:noFill/>
          <a:ln>
            <a:noFill/>
          </a:ln>
        </p:spPr>
        <p:txBody>
          <a:bodyPr lIns="91425" tIns="45700" rIns="91425" bIns="45700" anchor="t" anchorCtr="0">
            <a:noAutofit/>
          </a:bodyPr>
          <a:lstStyle/>
          <a:p>
            <a:pPr marL="342900" marR="0" lvl="0" indent="-330200" algn="l" rtl="0">
              <a:spcBef>
                <a:spcPts val="0"/>
              </a:spcBef>
              <a:spcAft>
                <a:spcPts val="0"/>
              </a:spcAft>
              <a:buClr>
                <a:schemeClr val="dk1"/>
              </a:buClr>
              <a:buSzPct val="100000"/>
              <a:buFont typeface="Arial"/>
              <a:buChar char="•"/>
            </a:pPr>
            <a:r>
              <a:rPr lang="en-US" sz="2000" b="0" i="0" u="none" strike="noStrike" cap="none" dirty="0">
                <a:solidFill>
                  <a:schemeClr val="dk1"/>
                </a:solidFill>
                <a:sym typeface="Calibri"/>
              </a:rPr>
              <a:t>Consider setting up 3 nutritional consultations this week</a:t>
            </a:r>
          </a:p>
          <a:p>
            <a:pPr marL="342900" marR="0" lvl="0" indent="-330200" algn="l" rtl="0">
              <a:spcBef>
                <a:spcPts val="400"/>
              </a:spcBef>
              <a:spcAft>
                <a:spcPts val="0"/>
              </a:spcAft>
              <a:buClr>
                <a:schemeClr val="dk1"/>
              </a:buClr>
              <a:buSzPct val="100000"/>
              <a:buFont typeface="Arial"/>
              <a:buChar char="•"/>
            </a:pPr>
            <a:r>
              <a:rPr lang="en-US" sz="2000" b="0" i="0" u="none" strike="noStrike" cap="none" dirty="0">
                <a:solidFill>
                  <a:schemeClr val="dk1"/>
                </a:solidFill>
                <a:sym typeface="Calibri"/>
              </a:rPr>
              <a:t>And/or 3   3-way calls with your </a:t>
            </a:r>
            <a:r>
              <a:rPr lang="en-US" sz="2000" b="0" i="0" u="none" strike="noStrike" cap="none" dirty="0" err="1">
                <a:solidFill>
                  <a:schemeClr val="dk1"/>
                </a:solidFill>
                <a:sym typeface="Calibri"/>
              </a:rPr>
              <a:t>upline</a:t>
            </a:r>
            <a:r>
              <a:rPr lang="en-US" sz="2000" b="0" i="0" u="none" strike="noStrike" cap="none" dirty="0">
                <a:solidFill>
                  <a:schemeClr val="dk1"/>
                </a:solidFill>
                <a:sym typeface="Calibri"/>
              </a:rPr>
              <a:t> or other mentor</a:t>
            </a:r>
          </a:p>
          <a:p>
            <a:pPr marL="342900" marR="0" lvl="0" indent="-330200" algn="l" rtl="0">
              <a:spcBef>
                <a:spcPts val="400"/>
              </a:spcBef>
              <a:spcAft>
                <a:spcPts val="0"/>
              </a:spcAft>
              <a:buClr>
                <a:schemeClr val="dk1"/>
              </a:buClr>
              <a:buSzPct val="100000"/>
              <a:buFont typeface="Arial"/>
              <a:buChar char="•"/>
            </a:pPr>
            <a:r>
              <a:rPr lang="en-US" sz="2000" b="0" i="0" u="none" strike="noStrike" cap="none" dirty="0">
                <a:solidFill>
                  <a:schemeClr val="dk1"/>
                </a:solidFill>
                <a:sym typeface="Calibri"/>
              </a:rPr>
              <a:t>Ask friends if you can practice with them …</a:t>
            </a:r>
          </a:p>
          <a:p>
            <a:pPr marL="342900" marR="0" lvl="0" indent="-330200" algn="l" rtl="0">
              <a:spcBef>
                <a:spcPts val="400"/>
              </a:spcBef>
              <a:spcAft>
                <a:spcPts val="0"/>
              </a:spcAft>
              <a:buClr>
                <a:schemeClr val="dk1"/>
              </a:buClr>
              <a:buSzPct val="100000"/>
              <a:buFont typeface="Arial"/>
              <a:buChar char="•"/>
            </a:pPr>
            <a:r>
              <a:rPr lang="en-US" sz="2000" b="0" i="0" u="none" strike="noStrike" cap="none" dirty="0">
                <a:solidFill>
                  <a:schemeClr val="dk1"/>
                </a:solidFill>
                <a:sym typeface="Calibri"/>
              </a:rPr>
              <a:t>Explore resources on nutrition to hear the amazing affect Shaklee products have had on people’s health. </a:t>
            </a:r>
          </a:p>
          <a:p>
            <a:pPr marL="342900" marR="0" lvl="0" indent="-330200" algn="l" rtl="0">
              <a:spcBef>
                <a:spcPts val="400"/>
              </a:spcBef>
              <a:buClr>
                <a:schemeClr val="dk1"/>
              </a:buClr>
              <a:buSzPct val="100000"/>
              <a:buFont typeface="Arial"/>
              <a:buChar char="•"/>
            </a:pPr>
            <a:r>
              <a:rPr lang="en-US" sz="2000" b="0" i="0" u="none" strike="noStrike" cap="none" dirty="0">
                <a:solidFill>
                  <a:schemeClr val="dk1"/>
                </a:solidFill>
                <a:sym typeface="Calibri"/>
              </a:rPr>
              <a:t>Review Shaklee Difference video at </a:t>
            </a:r>
            <a:r>
              <a:rPr lang="en-US" sz="2000" b="0" i="0" u="sng" strike="noStrike" cap="none" dirty="0">
                <a:solidFill>
                  <a:schemeClr val="hlink"/>
                </a:solidFill>
                <a:sym typeface="Calibri"/>
                <a:hlinkClick r:id="rId4"/>
              </a:rPr>
              <a:t>www.shaklee.tv</a:t>
            </a:r>
          </a:p>
          <a:p>
            <a:pPr marL="342900" marR="0" lvl="0" indent="-330200" algn="l" rtl="0">
              <a:spcBef>
                <a:spcPts val="400"/>
              </a:spcBef>
              <a:buClr>
                <a:schemeClr val="dk1"/>
              </a:buClr>
              <a:buSzPct val="100000"/>
              <a:buFont typeface="Arial"/>
              <a:buChar char="•"/>
            </a:pPr>
            <a:r>
              <a:rPr lang="en-US" sz="2000" dirty="0"/>
              <a:t>Download the Nutrition Assessment form from the Business Leader Guide         ( p57 and 58 ) and ask permission to send it to 5 people this week. Follow up with scheduling nutrition consultation.</a:t>
            </a:r>
          </a:p>
          <a:p>
            <a:pPr marL="342900" marR="0" lvl="0" indent="-330200" algn="l" rtl="0">
              <a:spcBef>
                <a:spcPts val="400"/>
              </a:spcBef>
              <a:buClr>
                <a:schemeClr val="dk1"/>
              </a:buClr>
              <a:buSzPct val="100000"/>
              <a:buFont typeface="Arial"/>
              <a:buChar char="•"/>
            </a:pPr>
            <a:r>
              <a:rPr lang="en-US" sz="2000" dirty="0"/>
              <a:t>Download the outline for a nutrition consultation p 29 in Business Leader Guide .( download from Learning From the Masters Face Book page </a:t>
            </a:r>
            <a:r>
              <a:rPr lang="en-US" sz="2000" dirty="0" smtClean="0"/>
              <a:t>)              </a:t>
            </a:r>
            <a:r>
              <a:rPr lang="en-US" sz="2000" dirty="0" smtClean="0"/>
              <a:t>			</a:t>
            </a:r>
            <a:r>
              <a:rPr lang="en-US" sz="1800" dirty="0" err="1" smtClean="0"/>
              <a:t>lisa</a:t>
            </a:r>
            <a:endParaRPr lang="en-US" sz="1800" dirty="0"/>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1201292" y="715961"/>
            <a:ext cx="7763099" cy="2766363"/>
          </a:xfrm>
          <a:prstGeom prst="rect">
            <a:avLst/>
          </a:prstGeom>
          <a:noFill/>
          <a:ln>
            <a:solidFill>
              <a:schemeClr val="accent5">
                <a:lumMod val="60000"/>
                <a:lumOff val="40000"/>
              </a:schemeClr>
            </a:solidFill>
          </a:ln>
        </p:spPr>
        <p:txBody>
          <a:bodyPr lIns="91425" tIns="45700" rIns="91425" bIns="45700" anchor="t" anchorCtr="0">
            <a:noAutofit/>
          </a:bodyPr>
          <a:lstStyle/>
          <a:p>
            <a:pPr marL="0" marR="0" lvl="0" indent="0" algn="l" rtl="0">
              <a:spcBef>
                <a:spcPts val="0"/>
              </a:spcBef>
              <a:spcAft>
                <a:spcPts val="0"/>
              </a:spcAft>
              <a:buClr>
                <a:srgbClr val="6F6E6F"/>
              </a:buClr>
              <a:buSzPct val="25000"/>
              <a:buFont typeface="Arial"/>
              <a:buNone/>
            </a:pPr>
            <a:r>
              <a:rPr lang="en-US" sz="2000" b="0" i="0" u="none" strike="noStrike" cap="none" dirty="0">
                <a:solidFill>
                  <a:schemeClr val="tx1"/>
                </a:solidFill>
                <a:latin typeface="Calibri"/>
                <a:ea typeface="Calibri"/>
                <a:cs typeface="Calibri"/>
                <a:sym typeface="Calibri"/>
              </a:rPr>
              <a:t> </a:t>
            </a:r>
            <a:r>
              <a:rPr lang="en-US" sz="1800" b="0" i="0" u="none" strike="noStrike" cap="none" dirty="0">
                <a:solidFill>
                  <a:schemeClr val="tx1"/>
                </a:solidFill>
                <a:latin typeface="Calibri"/>
                <a:ea typeface="Calibri"/>
                <a:cs typeface="Calibri"/>
                <a:sym typeface="Calibri"/>
              </a:rPr>
              <a:t>I just opened a separate Shaklee bank account and today I received a thank you card in the mail from the bank ...</a:t>
            </a:r>
          </a:p>
          <a:p>
            <a:pPr marL="0" marR="0" lvl="0" indent="0" algn="l" rtl="0">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 I was excited and opened it first even though I had no idea what it was, but it was a hand-addressed card...</a:t>
            </a:r>
          </a:p>
          <a:p>
            <a:pPr marL="0" marR="0" lvl="0" indent="0" algn="l" rtl="0">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 So much better than bills and credit card offers. </a:t>
            </a:r>
          </a:p>
          <a:p>
            <a:pPr marL="0" marR="0" lvl="0" indent="0" algn="l" rtl="0">
              <a:spcBef>
                <a:spcPts val="400"/>
              </a:spcBef>
              <a:spcAft>
                <a:spcPts val="0"/>
              </a:spcAft>
              <a:buClr>
                <a:srgbClr val="6F6E6F"/>
              </a:buClr>
              <a:buSzPct val="25000"/>
              <a:buFont typeface="Arial"/>
              <a:buNone/>
            </a:pPr>
            <a:r>
              <a:rPr lang="en-US" sz="1800" b="0" i="0" u="none" strike="noStrike" cap="none" dirty="0">
                <a:solidFill>
                  <a:schemeClr val="tx1"/>
                </a:solidFill>
                <a:latin typeface="Calibri"/>
                <a:ea typeface="Calibri"/>
                <a:cs typeface="Calibri"/>
                <a:sym typeface="Calibri"/>
              </a:rPr>
              <a:t>***My point: send thank you cards to your customers after EVERY order!! People appreciate the thanks, the recognition and the time you took to go the extra mile and stand out! </a:t>
            </a:r>
          </a:p>
          <a:p>
            <a:pPr marL="0" marR="0" lvl="0" indent="0" algn="l" rtl="0">
              <a:spcBef>
                <a:spcPts val="400"/>
              </a:spcBef>
              <a:buClr>
                <a:srgbClr val="6F6E6F"/>
              </a:buClr>
              <a:buSzPct val="25000"/>
              <a:buFont typeface="Arial"/>
              <a:buNone/>
            </a:pPr>
            <a:r>
              <a:rPr lang="en-US" sz="1800" b="0" i="0" u="none" strike="noStrike" cap="none" dirty="0" err="1">
                <a:solidFill>
                  <a:schemeClr val="tx1"/>
                </a:solidFill>
                <a:latin typeface="Calibri"/>
                <a:ea typeface="Calibri"/>
                <a:cs typeface="Calibri"/>
                <a:sym typeface="Calibri"/>
              </a:rPr>
              <a:t>Walmart</a:t>
            </a:r>
            <a:r>
              <a:rPr lang="en-US" sz="1800" b="0" i="0" u="none" strike="noStrike" cap="none" dirty="0">
                <a:solidFill>
                  <a:schemeClr val="tx1"/>
                </a:solidFill>
                <a:latin typeface="Calibri"/>
                <a:ea typeface="Calibri"/>
                <a:cs typeface="Calibri"/>
                <a:sym typeface="Calibri"/>
              </a:rPr>
              <a:t> doesn't send thank you notes, but you do</a:t>
            </a:r>
            <a:r>
              <a:rPr lang="en-US" sz="1800" dirty="0">
                <a:solidFill>
                  <a:schemeClr val="tx1"/>
                </a:solidFill>
              </a:rPr>
              <a:t> --</a:t>
            </a:r>
            <a:r>
              <a:rPr lang="en-US" sz="1800" b="0" i="0" u="none" strike="noStrike" cap="none" dirty="0">
                <a:solidFill>
                  <a:schemeClr val="tx1"/>
                </a:solidFill>
                <a:latin typeface="Calibri"/>
                <a:ea typeface="Calibri"/>
                <a:cs typeface="Calibri"/>
                <a:sym typeface="Calibri"/>
              </a:rPr>
              <a:t>more business </a:t>
            </a:r>
            <a:r>
              <a:rPr lang="en-US" sz="1800" dirty="0">
                <a:solidFill>
                  <a:schemeClr val="tx1"/>
                </a:solidFill>
              </a:rPr>
              <a:t>&amp;</a:t>
            </a:r>
            <a:r>
              <a:rPr lang="en-US" sz="1800" b="0" i="0" u="none" strike="noStrike" cap="none" dirty="0" smtClean="0">
                <a:solidFill>
                  <a:schemeClr val="tx1"/>
                </a:solidFill>
                <a:latin typeface="Calibri"/>
                <a:ea typeface="Calibri"/>
                <a:cs typeface="Calibri"/>
                <a:sym typeface="Calibri"/>
              </a:rPr>
              <a:t> </a:t>
            </a:r>
            <a:r>
              <a:rPr lang="en-US" sz="1800" b="0" i="0" u="none" strike="noStrike" cap="none" dirty="0">
                <a:solidFill>
                  <a:schemeClr val="tx1"/>
                </a:solidFill>
                <a:latin typeface="Calibri"/>
                <a:ea typeface="Calibri"/>
                <a:cs typeface="Calibri"/>
                <a:sym typeface="Calibri"/>
              </a:rPr>
              <a:t>referrals!!</a:t>
            </a:r>
          </a:p>
        </p:txBody>
      </p:sp>
      <p:sp>
        <p:nvSpPr>
          <p:cNvPr id="105" name="Shape 105"/>
          <p:cNvSpPr txBox="1">
            <a:spLocks noGrp="1"/>
          </p:cNvSpPr>
          <p:nvPr>
            <p:ph type="title"/>
          </p:nvPr>
        </p:nvSpPr>
        <p:spPr>
          <a:xfrm>
            <a:off x="1244430" y="208135"/>
            <a:ext cx="7442369" cy="490799"/>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Tip of the Day – Stephanie Bruce – </a:t>
            </a:r>
            <a:r>
              <a:rPr lang="en-US" sz="2000" b="0" i="0" u="none" strike="noStrike" cap="none" dirty="0" smtClean="0">
                <a:solidFill>
                  <a:schemeClr val="dk1"/>
                </a:solidFill>
                <a:latin typeface="Calibri"/>
                <a:ea typeface="Calibri"/>
                <a:cs typeface="Calibri"/>
                <a:sym typeface="Calibri"/>
              </a:rPr>
              <a:t>Hand-Written </a:t>
            </a:r>
            <a:r>
              <a:rPr lang="en-US" sz="2000" dirty="0"/>
              <a:t>T</a:t>
            </a:r>
            <a:r>
              <a:rPr lang="en-US" sz="2000" b="0" i="0" u="none" strike="noStrike" cap="none" dirty="0" smtClean="0">
                <a:solidFill>
                  <a:schemeClr val="dk1"/>
                </a:solidFill>
                <a:latin typeface="Calibri"/>
                <a:ea typeface="Calibri"/>
                <a:cs typeface="Calibri"/>
                <a:sym typeface="Calibri"/>
              </a:rPr>
              <a:t>hank </a:t>
            </a:r>
            <a:r>
              <a:rPr lang="en-US" sz="2000" dirty="0"/>
              <a:t>Y</a:t>
            </a:r>
            <a:r>
              <a:rPr lang="en-US" sz="2000" b="0" i="0" u="none" strike="noStrike" cap="none" dirty="0" smtClean="0">
                <a:solidFill>
                  <a:schemeClr val="dk1"/>
                </a:solidFill>
                <a:latin typeface="Calibri"/>
                <a:ea typeface="Calibri"/>
                <a:cs typeface="Calibri"/>
                <a:sym typeface="Calibri"/>
              </a:rPr>
              <a:t>ou </a:t>
            </a:r>
            <a:r>
              <a:rPr lang="en-US" sz="2000" dirty="0"/>
              <a:t>N</a:t>
            </a:r>
            <a:r>
              <a:rPr lang="en-US" sz="2000" b="0" i="0" u="none" strike="noStrike" cap="none" dirty="0" smtClean="0">
                <a:solidFill>
                  <a:schemeClr val="dk1"/>
                </a:solidFill>
                <a:latin typeface="Calibri"/>
                <a:ea typeface="Calibri"/>
                <a:cs typeface="Calibri"/>
                <a:sym typeface="Calibri"/>
              </a:rPr>
              <a:t>ote</a:t>
            </a:r>
            <a:endParaRPr lang="en-US" sz="2000" b="0" i="0" u="none" strike="noStrike" cap="none" dirty="0">
              <a:solidFill>
                <a:schemeClr val="dk1"/>
              </a:solidFill>
              <a:latin typeface="Calibri"/>
              <a:ea typeface="Calibri"/>
              <a:cs typeface="Calibri"/>
              <a:sym typeface="Calibri"/>
            </a:endParaRPr>
          </a:p>
        </p:txBody>
      </p:sp>
      <p:sp>
        <p:nvSpPr>
          <p:cNvPr id="106" name="Shape 106"/>
          <p:cNvSpPr txBox="1"/>
          <p:nvPr/>
        </p:nvSpPr>
        <p:spPr>
          <a:xfrm>
            <a:off x="386074" y="3838393"/>
            <a:ext cx="2603126" cy="773400"/>
          </a:xfrm>
          <a:prstGeom prst="rect">
            <a:avLst/>
          </a:prstGeom>
          <a:noFill/>
          <a:ln>
            <a:noFill/>
          </a:ln>
        </p:spPr>
        <p:txBody>
          <a:bodyPr lIns="91425" tIns="91425" rIns="91425" bIns="91425" anchor="t" anchorCtr="0">
            <a:noAutofit/>
          </a:bodyPr>
          <a:lstStyle/>
          <a:p>
            <a:pPr lvl="0">
              <a:spcBef>
                <a:spcPts val="0"/>
              </a:spcBef>
              <a:buNone/>
            </a:pPr>
            <a:r>
              <a:rPr lang="en-US" sz="2000" dirty="0" smtClean="0"/>
              <a:t>Ashley McDonald’s </a:t>
            </a:r>
          </a:p>
          <a:p>
            <a:pPr lvl="0">
              <a:spcBef>
                <a:spcPts val="0"/>
              </a:spcBef>
              <a:buNone/>
            </a:pPr>
            <a:r>
              <a:rPr lang="en-US" sz="2000" dirty="0" smtClean="0"/>
              <a:t> </a:t>
            </a:r>
            <a:r>
              <a:rPr lang="en-US" sz="2000" dirty="0"/>
              <a:t>thank you post </a:t>
            </a:r>
            <a:r>
              <a:rPr lang="en-US" sz="2000" dirty="0" smtClean="0"/>
              <a:t>card</a:t>
            </a:r>
            <a:endParaRPr lang="en-US" sz="2000" dirty="0"/>
          </a:p>
        </p:txBody>
      </p:sp>
      <p:pic>
        <p:nvPicPr>
          <p:cNvPr id="2" name="Picture 1" descr="stephanie bruce (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284" y="196334"/>
            <a:ext cx="885367" cy="1356479"/>
          </a:xfrm>
          <a:prstGeom prst="rect">
            <a:avLst/>
          </a:prstGeom>
        </p:spPr>
      </p:pic>
      <p:pic>
        <p:nvPicPr>
          <p:cNvPr id="6" name="Picture 5"/>
          <p:cNvPicPr>
            <a:picLocks noChangeAspect="1"/>
          </p:cNvPicPr>
          <p:nvPr/>
        </p:nvPicPr>
        <p:blipFill>
          <a:blip r:embed="rId4"/>
          <a:stretch>
            <a:fillRect/>
          </a:stretch>
        </p:blipFill>
        <p:spPr>
          <a:xfrm>
            <a:off x="3233874" y="3706911"/>
            <a:ext cx="2765583" cy="1304279"/>
          </a:xfrm>
          <a:prstGeom prst="rect">
            <a:avLst/>
          </a:prstGeom>
        </p:spPr>
      </p:pic>
      <p:pic>
        <p:nvPicPr>
          <p:cNvPr id="7" name="Content Placeholder 3"/>
          <p:cNvPicPr>
            <a:picLocks noChangeAspect="1"/>
          </p:cNvPicPr>
          <p:nvPr/>
        </p:nvPicPr>
        <p:blipFill>
          <a:blip r:embed="rId5"/>
          <a:srcRect t="13448" b="13448"/>
          <a:stretch>
            <a:fillRect/>
          </a:stretch>
        </p:blipFill>
        <p:spPr>
          <a:xfrm>
            <a:off x="6119520" y="3706911"/>
            <a:ext cx="2844871" cy="1296968"/>
          </a:xfrm>
          <a:prstGeom prst="rect">
            <a:avLst/>
          </a:prstGeom>
          <a:noFill/>
          <a:ln>
            <a:noFill/>
          </a:ln>
        </p:spPr>
      </p:pic>
    </p:spTree>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9144000" cy="5143500"/>
          </a:xfrm>
          <a:prstGeom prst="rect">
            <a:avLst/>
          </a:prstGeom>
        </p:spPr>
      </p:pic>
      <p:sp>
        <p:nvSpPr>
          <p:cNvPr id="373" name="Shape 373"/>
          <p:cNvSpPr txBox="1">
            <a:spLocks noGrp="1"/>
          </p:cNvSpPr>
          <p:nvPr>
            <p:ph type="title"/>
          </p:nvPr>
        </p:nvSpPr>
        <p:spPr>
          <a:xfrm>
            <a:off x="457200" y="205979"/>
            <a:ext cx="3673797" cy="85725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1" i="0" u="none" strike="noStrike" cap="none" dirty="0">
                <a:solidFill>
                  <a:schemeClr val="dk1"/>
                </a:solidFill>
                <a:latin typeface="Calibri"/>
                <a:ea typeface="Calibri"/>
                <a:cs typeface="Calibri"/>
                <a:sym typeface="Calibri"/>
              </a:rPr>
              <a:t>Health Questionnaire</a:t>
            </a:r>
          </a:p>
        </p:txBody>
      </p:sp>
      <p:sp>
        <p:nvSpPr>
          <p:cNvPr id="374" name="Shape 374"/>
          <p:cNvSpPr txBox="1">
            <a:spLocks noGrp="1"/>
          </p:cNvSpPr>
          <p:nvPr>
            <p:ph type="body" idx="1"/>
          </p:nvPr>
        </p:nvSpPr>
        <p:spPr>
          <a:xfrm>
            <a:off x="457200" y="1200150"/>
            <a:ext cx="8229600" cy="3394472"/>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What would you list as your number one health concern?  </a:t>
            </a:r>
          </a:p>
          <a:p>
            <a:pPr marL="0" marR="0" lvl="0" indent="0" algn="l" rtl="0">
              <a:spcBef>
                <a:spcPts val="36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a:t>
            </a:r>
          </a:p>
          <a:p>
            <a:pPr marL="342900" marR="0" lvl="0" indent="-342900" algn="l" rtl="0">
              <a:spcBef>
                <a:spcPts val="36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What other health concerns would be of importance to you?</a:t>
            </a:r>
          </a:p>
          <a:p>
            <a:pPr marL="0" marR="0" lvl="0" indent="0" algn="l" rtl="0">
              <a:spcBef>
                <a:spcPts val="36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a:t>
            </a:r>
          </a:p>
          <a:p>
            <a:pPr marL="342900" marR="0" lvl="0" indent="-342900" algn="l" rtl="0">
              <a:spcBef>
                <a:spcPts val="36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What vitamin and/or herbal products are you currently taking?</a:t>
            </a:r>
          </a:p>
          <a:p>
            <a:pPr marL="0" marR="0" lvl="0" indent="0" algn="l" rtl="0">
              <a:spcBef>
                <a:spcPts val="36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a:t>
            </a:r>
          </a:p>
          <a:p>
            <a:pPr marL="342900" marR="0" lvl="0" indent="-342900" algn="l" rtl="0">
              <a:spcBef>
                <a:spcPts val="36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What’s most important to you when choosing a nutritional product?</a:t>
            </a:r>
          </a:p>
          <a:p>
            <a:pPr marL="0" marR="0" lvl="0" indent="0" algn="l" rtl="0">
              <a:spcBef>
                <a:spcPts val="36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a:t>
            </a:r>
          </a:p>
          <a:p>
            <a:pPr marL="342900" marR="0" lvl="0" indent="-342900" algn="l" rtl="0">
              <a:spcBef>
                <a:spcPts val="360"/>
              </a:spcBef>
              <a:spcAft>
                <a:spcPts val="0"/>
              </a:spcAft>
              <a:buClr>
                <a:schemeClr val="dk1"/>
              </a:buClr>
              <a:buSzPct val="100000"/>
              <a:buFont typeface="Arial"/>
              <a:buChar char="•"/>
            </a:pPr>
            <a:r>
              <a:rPr lang="en-US" sz="2000" b="0" i="0" u="none" strike="noStrike" cap="none" dirty="0">
                <a:solidFill>
                  <a:schemeClr val="dk1"/>
                </a:solidFill>
                <a:latin typeface="Calibri"/>
                <a:ea typeface="Calibri"/>
                <a:cs typeface="Calibri"/>
                <a:sym typeface="Calibri"/>
              </a:rPr>
              <a:t>If I could change the way I feel today it would be</a:t>
            </a:r>
            <a:r>
              <a:rPr lang="en-US" sz="2000" b="0" i="0" u="none" strike="noStrike" cap="none" dirty="0" smtClean="0">
                <a:solidFill>
                  <a:schemeClr val="dk1"/>
                </a:solidFill>
                <a:latin typeface="Calibri"/>
                <a:ea typeface="Calibri"/>
                <a:cs typeface="Calibri"/>
                <a:sym typeface="Calibri"/>
              </a:rPr>
              <a:t>… </a:t>
            </a: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becky</a:t>
            </a:r>
            <a:endParaRPr lang="en-US" sz="1800" b="0" i="0" u="none" strike="noStrike" cap="none" dirty="0">
              <a:solidFill>
                <a:schemeClr val="dk1"/>
              </a:solidFill>
              <a:latin typeface="Calibri"/>
              <a:ea typeface="Calibri"/>
              <a:cs typeface="Calibri"/>
              <a:sym typeface="Calibri"/>
            </a:endParaRPr>
          </a:p>
          <a:p>
            <a:pPr marL="0" marR="0" lvl="0" indent="0" algn="l" rtl="0">
              <a:spcBef>
                <a:spcPts val="36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a:t>
            </a:r>
          </a:p>
          <a:p>
            <a:pPr marL="342900" marR="0" lvl="0" indent="-342900" algn="l" rtl="0">
              <a:spcBef>
                <a:spcPts val="360"/>
              </a:spcBef>
              <a:buClr>
                <a:schemeClr val="dk1"/>
              </a:buClr>
              <a:buSzPct val="100000"/>
              <a:buFont typeface="Arial"/>
              <a:buNone/>
            </a:pPr>
            <a:endParaRPr sz="18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pic>
        <p:nvPicPr>
          <p:cNvPr id="379" name="Shape 379"/>
          <p:cNvPicPr preferRelativeResize="0"/>
          <p:nvPr/>
        </p:nvPicPr>
        <p:blipFill rotWithShape="1">
          <a:blip r:embed="rId3">
            <a:alphaModFix/>
          </a:blip>
          <a:srcRect/>
          <a:stretch/>
        </p:blipFill>
        <p:spPr>
          <a:xfrm>
            <a:off x="6350" y="-59266"/>
            <a:ext cx="9137650" cy="5304366"/>
          </a:xfrm>
          <a:prstGeom prst="rect">
            <a:avLst/>
          </a:prstGeom>
          <a:noFill/>
          <a:ln>
            <a:noFill/>
          </a:ln>
        </p:spPr>
      </p:pic>
      <p:sp>
        <p:nvSpPr>
          <p:cNvPr id="380" name="Shape 380"/>
          <p:cNvSpPr txBox="1"/>
          <p:nvPr/>
        </p:nvSpPr>
        <p:spPr>
          <a:xfrm>
            <a:off x="1257300" y="1348482"/>
            <a:ext cx="6769100" cy="2554544"/>
          </a:xfrm>
          <a:prstGeom prst="rect">
            <a:avLst/>
          </a:prstGeom>
          <a:noFill/>
          <a:ln w="9525" cap="flat" cmpd="sng">
            <a:solidFill>
              <a:srgbClr val="660066"/>
            </a:solidFill>
            <a:prstDash val="solid"/>
            <a:round/>
            <a:headEnd type="none" w="med" len="med"/>
            <a:tailEnd type="none" w="med" len="med"/>
          </a:ln>
        </p:spPr>
        <p:txBody>
          <a:bodyPr lIns="91425" tIns="45700" rIns="91425" bIns="45700" anchor="t" anchorCtr="0">
            <a:noAutofit/>
          </a:bodyPr>
          <a:lstStyle/>
          <a:p>
            <a:pPr marL="0" marR="0" lvl="0" indent="0" algn="ctr" rtl="0">
              <a:spcBef>
                <a:spcPts val="0"/>
              </a:spcBef>
              <a:buSzPct val="25000"/>
              <a:buNone/>
            </a:pPr>
            <a:r>
              <a:rPr lang="en-US" sz="3200">
                <a:solidFill>
                  <a:schemeClr val="dk1"/>
                </a:solidFill>
                <a:latin typeface="Calibri"/>
                <a:ea typeface="Calibri"/>
                <a:cs typeface="Calibri"/>
                <a:sym typeface="Calibri"/>
              </a:rPr>
              <a:t>Your smile is your logo.</a:t>
            </a:r>
          </a:p>
          <a:p>
            <a:pPr marL="0" marR="0" lvl="0" indent="0" algn="ctr" rtl="0">
              <a:spcBef>
                <a:spcPts val="0"/>
              </a:spcBef>
              <a:buSzPct val="25000"/>
              <a:buNone/>
            </a:pPr>
            <a:r>
              <a:rPr lang="en-US" sz="3200">
                <a:solidFill>
                  <a:schemeClr val="dk1"/>
                </a:solidFill>
                <a:latin typeface="Calibri"/>
                <a:ea typeface="Calibri"/>
                <a:cs typeface="Calibri"/>
                <a:sym typeface="Calibri"/>
              </a:rPr>
              <a:t>Your personality is your business card.</a:t>
            </a:r>
          </a:p>
          <a:p>
            <a:pPr marL="0" marR="0" lvl="0" indent="0" algn="ctr" rtl="0">
              <a:spcBef>
                <a:spcPts val="0"/>
              </a:spcBef>
              <a:buSzPct val="25000"/>
              <a:buNone/>
            </a:pPr>
            <a:r>
              <a:rPr lang="en-US" sz="3200">
                <a:solidFill>
                  <a:schemeClr val="dk1"/>
                </a:solidFill>
                <a:latin typeface="Calibri"/>
                <a:ea typeface="Calibri"/>
                <a:cs typeface="Calibri"/>
                <a:sym typeface="Calibri"/>
              </a:rPr>
              <a:t>How you leave others feeling after having an experience with you …</a:t>
            </a:r>
          </a:p>
          <a:p>
            <a:pPr marL="0" marR="0" lvl="0" indent="0" algn="ctr" rtl="0">
              <a:spcBef>
                <a:spcPts val="0"/>
              </a:spcBef>
              <a:buSzPct val="25000"/>
              <a:buNone/>
            </a:pPr>
            <a:r>
              <a:rPr lang="en-US" sz="3200">
                <a:solidFill>
                  <a:schemeClr val="dk1"/>
                </a:solidFill>
                <a:latin typeface="Calibri"/>
                <a:ea typeface="Calibri"/>
                <a:cs typeface="Calibri"/>
                <a:sym typeface="Calibri"/>
              </a:rPr>
              <a:t>becomes your trademark.</a:t>
            </a:r>
          </a:p>
        </p:txBody>
      </p:sp>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Shape 454"/>
          <p:cNvSpPr txBox="1">
            <a:spLocks noGrp="1"/>
          </p:cNvSpPr>
          <p:nvPr>
            <p:ph type="body" idx="1"/>
          </p:nvPr>
        </p:nvSpPr>
        <p:spPr>
          <a:xfrm>
            <a:off x="332549" y="669282"/>
            <a:ext cx="3782251" cy="2402225"/>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US" sz="1800" b="1" i="1" u="sng" strike="noStrike" cap="none" dirty="0">
                <a:solidFill>
                  <a:schemeClr val="dk1"/>
                </a:solidFill>
                <a:latin typeface="Calibri"/>
                <a:ea typeface="Calibri"/>
                <a:cs typeface="Calibri"/>
                <a:sym typeface="Calibri"/>
              </a:rPr>
              <a:t>Recap 2015</a:t>
            </a:r>
          </a:p>
          <a:p>
            <a:pPr marL="0" marR="0" lvl="0" indent="0" algn="l" rtl="0">
              <a:spcBef>
                <a:spcPts val="280"/>
              </a:spcBef>
              <a:spcAft>
                <a:spcPts val="0"/>
              </a:spcAft>
              <a:buClr>
                <a:schemeClr val="dk1"/>
              </a:buClr>
              <a:buSzPct val="25000"/>
              <a:buFont typeface="Arial"/>
              <a:buNone/>
            </a:pPr>
            <a:r>
              <a:rPr lang="en-US" sz="1600" b="0" i="0" u="none" strike="noStrike" cap="none" dirty="0">
                <a:solidFill>
                  <a:schemeClr val="dk1"/>
                </a:solidFill>
                <a:latin typeface="Calibri"/>
                <a:ea typeface="Calibri"/>
                <a:cs typeface="Calibri"/>
                <a:sym typeface="Calibri"/>
              </a:rPr>
              <a:t>Rank:  Senior Coordinator</a:t>
            </a:r>
          </a:p>
          <a:p>
            <a:pPr marL="0" marR="0" lvl="0" indent="0" algn="l" rtl="0">
              <a:spcBef>
                <a:spcPts val="280"/>
              </a:spcBef>
              <a:spcAft>
                <a:spcPts val="0"/>
              </a:spcAft>
              <a:buClr>
                <a:schemeClr val="dk1"/>
              </a:buClr>
              <a:buSzPct val="25000"/>
              <a:buFont typeface="Arial"/>
              <a:buNone/>
            </a:pPr>
            <a:r>
              <a:rPr lang="en-US" sz="1600" b="0" i="0" u="none" strike="noStrike" cap="none" dirty="0">
                <a:solidFill>
                  <a:schemeClr val="dk1"/>
                </a:solidFill>
                <a:latin typeface="Calibri"/>
                <a:ea typeface="Calibri"/>
                <a:cs typeface="Calibri"/>
                <a:sym typeface="Calibri"/>
              </a:rPr>
              <a:t>Personal Volume:  7000PV</a:t>
            </a:r>
          </a:p>
          <a:p>
            <a:pPr marL="0" marR="0" lvl="0" indent="0" algn="l" rtl="0">
              <a:spcBef>
                <a:spcPts val="280"/>
              </a:spcBef>
              <a:spcAft>
                <a:spcPts val="0"/>
              </a:spcAft>
              <a:buClr>
                <a:schemeClr val="dk1"/>
              </a:buClr>
              <a:buSzPct val="25000"/>
              <a:buFont typeface="Arial"/>
              <a:buNone/>
            </a:pPr>
            <a:r>
              <a:rPr lang="en-US" sz="1600" b="0" i="0" u="none" strike="noStrike" cap="none" dirty="0">
                <a:solidFill>
                  <a:schemeClr val="dk1"/>
                </a:solidFill>
                <a:latin typeface="Calibri"/>
                <a:ea typeface="Calibri"/>
                <a:cs typeface="Calibri"/>
                <a:sym typeface="Calibri"/>
              </a:rPr>
              <a:t>Associates: 1 : A. </a:t>
            </a:r>
          </a:p>
          <a:p>
            <a:pPr marL="0" marR="0" lvl="0" indent="0" algn="l" rtl="0">
              <a:spcBef>
                <a:spcPts val="280"/>
              </a:spcBef>
              <a:spcAft>
                <a:spcPts val="0"/>
              </a:spcAft>
              <a:buClr>
                <a:schemeClr val="dk1"/>
              </a:buClr>
              <a:buSzPct val="25000"/>
              <a:buFont typeface="Arial"/>
              <a:buNone/>
            </a:pPr>
            <a:r>
              <a:rPr lang="en-US" sz="1600" b="0" i="0" u="none" strike="noStrike" cap="none" dirty="0">
                <a:solidFill>
                  <a:schemeClr val="dk1"/>
                </a:solidFill>
                <a:latin typeface="Calibri"/>
                <a:ea typeface="Calibri"/>
                <a:cs typeface="Calibri"/>
                <a:sym typeface="Calibri"/>
              </a:rPr>
              <a:t>Directors:  2 :  F. &amp; C.</a:t>
            </a:r>
          </a:p>
          <a:p>
            <a:pPr marL="0" marR="0" lvl="0" indent="0" algn="l" rtl="0">
              <a:spcBef>
                <a:spcPts val="280"/>
              </a:spcBef>
              <a:spcAft>
                <a:spcPts val="0"/>
              </a:spcAft>
              <a:buClr>
                <a:schemeClr val="dk1"/>
              </a:buClr>
              <a:buSzPct val="25000"/>
              <a:buFont typeface="Arial"/>
              <a:buNone/>
            </a:pPr>
            <a:r>
              <a:rPr lang="en-US" sz="1600" b="0" i="0" u="none" strike="noStrike" cap="none" dirty="0">
                <a:solidFill>
                  <a:schemeClr val="dk1"/>
                </a:solidFill>
                <a:latin typeface="Calibri"/>
                <a:ea typeface="Calibri"/>
                <a:cs typeface="Calibri"/>
                <a:sym typeface="Calibri"/>
              </a:rPr>
              <a:t>Second levels: 0</a:t>
            </a:r>
          </a:p>
          <a:p>
            <a:pPr marL="0" marR="0" lvl="0" indent="0" algn="l" rtl="0">
              <a:spcBef>
                <a:spcPts val="280"/>
              </a:spcBef>
              <a:spcAft>
                <a:spcPts val="0"/>
              </a:spcAft>
              <a:buClr>
                <a:schemeClr val="dk1"/>
              </a:buClr>
              <a:buSzPct val="25000"/>
              <a:buFont typeface="Arial"/>
              <a:buNone/>
            </a:pPr>
            <a:r>
              <a:rPr lang="en-US" sz="1600" b="0" i="0" u="none" strike="noStrike" cap="none" dirty="0">
                <a:solidFill>
                  <a:schemeClr val="dk1"/>
                </a:solidFill>
                <a:latin typeface="Calibri"/>
                <a:ea typeface="Calibri"/>
                <a:cs typeface="Calibri"/>
                <a:sym typeface="Calibri"/>
              </a:rPr>
              <a:t>Third levels: 0</a:t>
            </a:r>
          </a:p>
          <a:p>
            <a:pPr marL="0" marR="0" lvl="0" indent="0" algn="l" rtl="0">
              <a:spcBef>
                <a:spcPts val="280"/>
              </a:spcBef>
              <a:spcAft>
                <a:spcPts val="0"/>
              </a:spcAft>
              <a:buClr>
                <a:schemeClr val="dk1"/>
              </a:buClr>
              <a:buSzPct val="25000"/>
              <a:buFont typeface="Arial"/>
              <a:buNone/>
            </a:pPr>
            <a:r>
              <a:rPr lang="en-US" sz="1600" b="0" i="0" u="none" strike="noStrike" cap="none" dirty="0">
                <a:solidFill>
                  <a:schemeClr val="dk1"/>
                </a:solidFill>
                <a:latin typeface="Calibri"/>
                <a:ea typeface="Calibri"/>
                <a:cs typeface="Calibri"/>
                <a:sym typeface="Calibri"/>
              </a:rPr>
              <a:t>OV:  </a:t>
            </a:r>
            <a:r>
              <a:rPr lang="en-US" sz="1600" b="0" i="0" u="none" strike="noStrike" cap="none" dirty="0" smtClean="0">
                <a:solidFill>
                  <a:schemeClr val="dk1"/>
                </a:solidFill>
                <a:latin typeface="Calibri"/>
                <a:ea typeface="Calibri"/>
                <a:cs typeface="Calibri"/>
                <a:sym typeface="Calibri"/>
              </a:rPr>
              <a:t>15,000</a:t>
            </a:r>
            <a:endParaRPr lang="en-US" sz="1600" b="0" i="0" u="none" strike="noStrike" cap="none" dirty="0">
              <a:solidFill>
                <a:schemeClr val="dk1"/>
              </a:solidFill>
              <a:latin typeface="Calibri"/>
              <a:ea typeface="Calibri"/>
              <a:cs typeface="Calibri"/>
              <a:sym typeface="Calibri"/>
            </a:endParaRPr>
          </a:p>
        </p:txBody>
      </p:sp>
      <p:sp>
        <p:nvSpPr>
          <p:cNvPr id="455" name="Shape 455"/>
          <p:cNvSpPr txBox="1">
            <a:spLocks noGrp="1"/>
          </p:cNvSpPr>
          <p:nvPr>
            <p:ph type="title"/>
          </p:nvPr>
        </p:nvSpPr>
        <p:spPr>
          <a:xfrm>
            <a:off x="162129" y="224574"/>
            <a:ext cx="3657600" cy="471070"/>
          </a:xfrm>
          <a:prstGeom prst="rect">
            <a:avLst/>
          </a:prstGeom>
          <a:noFill/>
          <a:ln>
            <a:solidFill>
              <a:schemeClr val="accent5">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Becky Choate 2016 Plan </a:t>
            </a:r>
          </a:p>
        </p:txBody>
      </p:sp>
      <p:sp>
        <p:nvSpPr>
          <p:cNvPr id="456" name="Shape 456"/>
          <p:cNvSpPr/>
          <p:nvPr/>
        </p:nvSpPr>
        <p:spPr>
          <a:xfrm>
            <a:off x="4239451" y="26369"/>
            <a:ext cx="4904547" cy="5293757"/>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dirty="0">
              <a:solidFill>
                <a:schemeClr val="dk1"/>
              </a:solidFill>
              <a:latin typeface="Calibri"/>
              <a:ea typeface="Calibri"/>
              <a:cs typeface="Calibri"/>
              <a:sym typeface="Calibri"/>
            </a:endParaRPr>
          </a:p>
          <a:p>
            <a:pPr marL="0" marR="0" lvl="0" indent="0" algn="l" rtl="0">
              <a:spcBef>
                <a:spcPts val="0"/>
              </a:spcBef>
              <a:buNone/>
            </a:pPr>
            <a:endParaRPr sz="1600" dirty="0">
              <a:solidFill>
                <a:schemeClr val="dk1"/>
              </a:solidFill>
              <a:latin typeface="Calibri"/>
              <a:ea typeface="Calibri"/>
              <a:cs typeface="Calibri"/>
              <a:sym typeface="Calibri"/>
            </a:endParaRPr>
          </a:p>
        </p:txBody>
      </p:sp>
      <p:sp>
        <p:nvSpPr>
          <p:cNvPr id="2" name="Rectangle 1"/>
          <p:cNvSpPr/>
          <p:nvPr/>
        </p:nvSpPr>
        <p:spPr>
          <a:xfrm>
            <a:off x="1533729" y="2601929"/>
            <a:ext cx="4572000" cy="2380138"/>
          </a:xfrm>
          <a:prstGeom prst="rect">
            <a:avLst/>
          </a:prstGeom>
          <a:ln>
            <a:solidFill>
              <a:schemeClr val="accent5">
                <a:lumMod val="60000"/>
                <a:lumOff val="40000"/>
              </a:schemeClr>
            </a:solidFill>
          </a:ln>
        </p:spPr>
        <p:txBody>
          <a:bodyPr>
            <a:spAutoFit/>
          </a:bodyPr>
          <a:lstStyle/>
          <a:p>
            <a:pPr lvl="0">
              <a:spcBef>
                <a:spcPts val="320"/>
              </a:spcBef>
              <a:buClr>
                <a:schemeClr val="dk1"/>
              </a:buClr>
              <a:buSzPct val="25000"/>
            </a:pPr>
            <a:r>
              <a:rPr lang="en-US" sz="1800" i="1" u="sng" dirty="0">
                <a:solidFill>
                  <a:schemeClr val="dk1"/>
                </a:solidFill>
                <a:latin typeface="Calibri"/>
                <a:ea typeface="Calibri"/>
                <a:cs typeface="Calibri"/>
                <a:sym typeface="Calibri"/>
              </a:rPr>
              <a:t>All Year Long</a:t>
            </a:r>
            <a:r>
              <a:rPr lang="en-US" i="1" u="sng" dirty="0">
                <a:solidFill>
                  <a:schemeClr val="dk1"/>
                </a:solidFill>
                <a:latin typeface="Calibri"/>
                <a:ea typeface="Calibri"/>
                <a:cs typeface="Calibri"/>
                <a:sym typeface="Calibri"/>
              </a:rPr>
              <a:t>:</a:t>
            </a:r>
          </a:p>
          <a:p>
            <a:pPr lvl="0">
              <a:spcBef>
                <a:spcPts val="320"/>
              </a:spcBef>
              <a:buClr>
                <a:schemeClr val="dk1"/>
              </a:buClr>
              <a:buSzPct val="25000"/>
            </a:pPr>
            <a:r>
              <a:rPr lang="en-US" sz="1600" dirty="0">
                <a:solidFill>
                  <a:schemeClr val="dk1"/>
                </a:solidFill>
                <a:latin typeface="Calibri"/>
                <a:ea typeface="Calibri"/>
                <a:cs typeface="Calibri"/>
                <a:sym typeface="Calibri"/>
              </a:rPr>
              <a:t>Read leadership and inspirational books daily</a:t>
            </a:r>
          </a:p>
          <a:p>
            <a:pPr lvl="0">
              <a:spcBef>
                <a:spcPts val="320"/>
              </a:spcBef>
              <a:buClr>
                <a:schemeClr val="dk1"/>
              </a:buClr>
              <a:buSzPct val="25000"/>
            </a:pPr>
            <a:r>
              <a:rPr lang="en-US" sz="1600" dirty="0">
                <a:solidFill>
                  <a:schemeClr val="dk1"/>
                </a:solidFill>
                <a:latin typeface="Calibri"/>
                <a:ea typeface="Calibri"/>
                <a:cs typeface="Calibri"/>
                <a:sym typeface="Calibri"/>
              </a:rPr>
              <a:t>Read affirmations daily</a:t>
            </a:r>
          </a:p>
          <a:p>
            <a:pPr lvl="0">
              <a:spcBef>
                <a:spcPts val="320"/>
              </a:spcBef>
              <a:buClr>
                <a:schemeClr val="dk1"/>
              </a:buClr>
              <a:buSzPct val="25000"/>
            </a:pPr>
            <a:r>
              <a:rPr lang="en-US" sz="1600" dirty="0">
                <a:solidFill>
                  <a:schemeClr val="dk1"/>
                </a:solidFill>
                <a:latin typeface="Calibri"/>
                <a:ea typeface="Calibri"/>
                <a:cs typeface="Calibri"/>
                <a:sym typeface="Calibri"/>
              </a:rPr>
              <a:t>Concentrate on WHO I am being</a:t>
            </a:r>
          </a:p>
          <a:p>
            <a:pPr lvl="0">
              <a:spcBef>
                <a:spcPts val="320"/>
              </a:spcBef>
              <a:buClr>
                <a:schemeClr val="dk1"/>
              </a:buClr>
              <a:buSzPct val="25000"/>
            </a:pPr>
            <a:r>
              <a:rPr lang="en-US" sz="1600" dirty="0">
                <a:solidFill>
                  <a:schemeClr val="dk1"/>
                </a:solidFill>
                <a:latin typeface="Calibri"/>
                <a:ea typeface="Calibri"/>
                <a:cs typeface="Calibri"/>
                <a:sym typeface="Calibri"/>
              </a:rPr>
              <a:t>Weekly Coaching calls with team members</a:t>
            </a:r>
          </a:p>
          <a:p>
            <a:pPr lvl="0">
              <a:spcBef>
                <a:spcPts val="320"/>
              </a:spcBef>
              <a:buClr>
                <a:schemeClr val="dk1"/>
              </a:buClr>
              <a:buSzPct val="25000"/>
            </a:pPr>
            <a:r>
              <a:rPr lang="en-US" sz="1600" dirty="0">
                <a:solidFill>
                  <a:schemeClr val="dk1"/>
                </a:solidFill>
                <a:latin typeface="Calibri"/>
                <a:ea typeface="Calibri"/>
                <a:cs typeface="Calibri"/>
                <a:sym typeface="Calibri"/>
              </a:rPr>
              <a:t>Support with Facebook pages</a:t>
            </a:r>
          </a:p>
          <a:p>
            <a:pPr lvl="0">
              <a:spcBef>
                <a:spcPts val="320"/>
              </a:spcBef>
              <a:buClr>
                <a:schemeClr val="dk1"/>
              </a:buClr>
              <a:buSzPct val="25000"/>
            </a:pPr>
            <a:r>
              <a:rPr lang="en-US" sz="1600" dirty="0">
                <a:solidFill>
                  <a:schemeClr val="dk1"/>
                </a:solidFill>
                <a:latin typeface="Calibri"/>
                <a:ea typeface="Calibri"/>
                <a:cs typeface="Calibri"/>
                <a:sym typeface="Calibri"/>
              </a:rPr>
              <a:t>New Member </a:t>
            </a:r>
            <a:r>
              <a:rPr lang="en-US" sz="1600" dirty="0" err="1">
                <a:solidFill>
                  <a:schemeClr val="dk1"/>
                </a:solidFill>
                <a:latin typeface="Calibri"/>
                <a:ea typeface="Calibri"/>
                <a:cs typeface="Calibri"/>
                <a:sym typeface="Calibri"/>
              </a:rPr>
              <a:t>Appts</a:t>
            </a:r>
            <a:r>
              <a:rPr lang="en-US" sz="1600" dirty="0">
                <a:solidFill>
                  <a:schemeClr val="dk1"/>
                </a:solidFill>
                <a:latin typeface="Calibri"/>
                <a:ea typeface="Calibri"/>
                <a:cs typeface="Calibri"/>
                <a:sym typeface="Calibri"/>
              </a:rPr>
              <a:t>.</a:t>
            </a:r>
          </a:p>
          <a:p>
            <a:pPr lvl="0">
              <a:spcBef>
                <a:spcPts val="320"/>
              </a:spcBef>
              <a:buClr>
                <a:schemeClr val="dk1"/>
              </a:buClr>
              <a:buSzPct val="25000"/>
            </a:pPr>
            <a:r>
              <a:rPr lang="en-US" sz="1600" dirty="0">
                <a:solidFill>
                  <a:schemeClr val="dk1"/>
                </a:solidFill>
                <a:latin typeface="Calibri"/>
                <a:ea typeface="Calibri"/>
                <a:cs typeface="Calibri"/>
                <a:sym typeface="Calibri"/>
              </a:rPr>
              <a:t>Activities to discover new business </a:t>
            </a:r>
            <a:r>
              <a:rPr lang="en-US" sz="1600" dirty="0" smtClean="0">
                <a:solidFill>
                  <a:schemeClr val="dk1"/>
                </a:solidFill>
                <a:latin typeface="Calibri"/>
                <a:ea typeface="Calibri"/>
                <a:cs typeface="Calibri"/>
                <a:sym typeface="Calibri"/>
              </a:rPr>
              <a:t>partners</a:t>
            </a:r>
            <a:endParaRPr lang="en-US" sz="1600" dirty="0">
              <a:solidFill>
                <a:schemeClr val="dk1"/>
              </a:solidFill>
              <a:latin typeface="Calibri"/>
              <a:ea typeface="Calibri"/>
              <a:cs typeface="Calibri"/>
              <a:sym typeface="Calibri"/>
            </a:endParaRPr>
          </a:p>
        </p:txBody>
      </p:sp>
      <p:sp>
        <p:nvSpPr>
          <p:cNvPr id="3" name="Rectangle 2"/>
          <p:cNvSpPr/>
          <p:nvPr/>
        </p:nvSpPr>
        <p:spPr>
          <a:xfrm>
            <a:off x="4114800" y="224574"/>
            <a:ext cx="4809019" cy="2569935"/>
          </a:xfrm>
          <a:prstGeom prst="rect">
            <a:avLst/>
          </a:prstGeom>
          <a:ln>
            <a:solidFill>
              <a:schemeClr val="accent5">
                <a:lumMod val="75000"/>
              </a:schemeClr>
            </a:solidFill>
          </a:ln>
        </p:spPr>
        <p:txBody>
          <a:bodyPr wrap="square">
            <a:spAutoFit/>
          </a:bodyPr>
          <a:lstStyle/>
          <a:p>
            <a:pPr lvl="0">
              <a:spcBef>
                <a:spcPts val="320"/>
              </a:spcBef>
              <a:buClr>
                <a:schemeClr val="dk1"/>
              </a:buClr>
              <a:buSzPct val="25000"/>
            </a:pPr>
            <a:r>
              <a:rPr lang="en-US" sz="1800" b="1" dirty="0">
                <a:solidFill>
                  <a:schemeClr val="dk1"/>
                </a:solidFill>
                <a:latin typeface="Calibri"/>
                <a:ea typeface="Calibri"/>
                <a:cs typeface="Calibri"/>
                <a:sym typeface="Calibri"/>
              </a:rPr>
              <a:t>2016 Goals</a:t>
            </a:r>
          </a:p>
          <a:p>
            <a:pPr lvl="0">
              <a:spcBef>
                <a:spcPts val="320"/>
              </a:spcBef>
              <a:buClr>
                <a:schemeClr val="dk1"/>
              </a:buClr>
              <a:buSzPct val="25000"/>
            </a:pPr>
            <a:r>
              <a:rPr lang="en-US" sz="1800" dirty="0">
                <a:solidFill>
                  <a:schemeClr val="dk1"/>
                </a:solidFill>
                <a:latin typeface="Calibri"/>
                <a:ea typeface="Calibri"/>
                <a:cs typeface="Calibri"/>
                <a:sym typeface="Calibri"/>
              </a:rPr>
              <a:t>Rank:  Senior Executive Coordinator by Dec, 2016</a:t>
            </a:r>
          </a:p>
          <a:p>
            <a:pPr lvl="0">
              <a:spcBef>
                <a:spcPts val="320"/>
              </a:spcBef>
              <a:buClr>
                <a:schemeClr val="dk1"/>
              </a:buClr>
              <a:buSzPct val="25000"/>
            </a:pPr>
            <a:r>
              <a:rPr lang="en-US" sz="1800" dirty="0">
                <a:solidFill>
                  <a:schemeClr val="dk1"/>
                </a:solidFill>
                <a:latin typeface="Calibri"/>
                <a:ea typeface="Calibri"/>
                <a:cs typeface="Calibri"/>
                <a:sym typeface="Calibri"/>
              </a:rPr>
              <a:t>Personal Volume:  11,000PV</a:t>
            </a:r>
          </a:p>
          <a:p>
            <a:pPr lvl="0">
              <a:spcBef>
                <a:spcPts val="280"/>
              </a:spcBef>
              <a:buClr>
                <a:schemeClr val="dk1"/>
              </a:buClr>
              <a:buSzPct val="25000"/>
            </a:pPr>
            <a:r>
              <a:rPr lang="en-US" sz="1800" dirty="0">
                <a:solidFill>
                  <a:schemeClr val="dk1"/>
                </a:solidFill>
                <a:latin typeface="Calibri"/>
                <a:ea typeface="Calibri"/>
                <a:cs typeface="Calibri"/>
                <a:sym typeface="Calibri"/>
              </a:rPr>
              <a:t>Associates: 4: C., L., M., J</a:t>
            </a:r>
          </a:p>
          <a:p>
            <a:pPr lvl="0">
              <a:spcBef>
                <a:spcPts val="280"/>
              </a:spcBef>
              <a:buClr>
                <a:schemeClr val="dk1"/>
              </a:buClr>
              <a:buSzPct val="25000"/>
            </a:pPr>
            <a:r>
              <a:rPr lang="en-US" sz="1800" dirty="0">
                <a:solidFill>
                  <a:schemeClr val="dk1"/>
                </a:solidFill>
                <a:latin typeface="Calibri"/>
                <a:ea typeface="Calibri"/>
                <a:cs typeface="Calibri"/>
                <a:sym typeface="Calibri"/>
              </a:rPr>
              <a:t>Directors: 5 : F., C., A., L., K.</a:t>
            </a:r>
          </a:p>
          <a:p>
            <a:pPr lvl="0">
              <a:spcBef>
                <a:spcPts val="280"/>
              </a:spcBef>
              <a:buClr>
                <a:schemeClr val="dk1"/>
              </a:buClr>
              <a:buSzPct val="25000"/>
            </a:pPr>
            <a:r>
              <a:rPr lang="en-US" sz="1800" dirty="0">
                <a:solidFill>
                  <a:schemeClr val="dk1"/>
                </a:solidFill>
                <a:latin typeface="Calibri"/>
                <a:ea typeface="Calibri"/>
                <a:cs typeface="Calibri"/>
                <a:sym typeface="Calibri"/>
              </a:rPr>
              <a:t>Second levels:  4: J., K., E., A.</a:t>
            </a:r>
          </a:p>
          <a:p>
            <a:pPr lvl="0">
              <a:spcBef>
                <a:spcPts val="280"/>
              </a:spcBef>
              <a:buClr>
                <a:schemeClr val="dk1"/>
              </a:buClr>
              <a:buSzPct val="25000"/>
            </a:pPr>
            <a:r>
              <a:rPr lang="en-US" sz="1800" dirty="0">
                <a:solidFill>
                  <a:schemeClr val="dk1"/>
                </a:solidFill>
                <a:latin typeface="Calibri"/>
                <a:ea typeface="Calibri"/>
                <a:cs typeface="Calibri"/>
                <a:sym typeface="Calibri"/>
              </a:rPr>
              <a:t>Third levels:  2: J., A. </a:t>
            </a:r>
          </a:p>
          <a:p>
            <a:pPr lvl="0">
              <a:spcBef>
                <a:spcPts val="280"/>
              </a:spcBef>
              <a:buClr>
                <a:schemeClr val="dk1"/>
              </a:buClr>
              <a:buSzPct val="25000"/>
            </a:pPr>
            <a:r>
              <a:rPr lang="en-US" sz="1800" dirty="0">
                <a:solidFill>
                  <a:schemeClr val="dk1"/>
                </a:solidFill>
                <a:latin typeface="Calibri"/>
                <a:ea typeface="Calibri"/>
                <a:cs typeface="Calibri"/>
                <a:sym typeface="Calibri"/>
              </a:rPr>
              <a:t>OV:  45,400</a:t>
            </a:r>
          </a:p>
        </p:txBody>
      </p:sp>
    </p:spTree>
    <p:extLst>
      <p:ext uri="{BB962C8B-B14F-4D97-AF65-F5344CB8AC3E}">
        <p14:creationId xmlns:p14="http://schemas.microsoft.com/office/powerpoint/2010/main" val="3444110314"/>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547004" y="141094"/>
            <a:ext cx="8229600" cy="3491534"/>
          </a:xfrm>
        </p:spPr>
        <p:txBody>
          <a:bodyPr/>
          <a:lstStyle/>
          <a:p>
            <a:pPr marL="0" lvl="0" indent="0">
              <a:spcBef>
                <a:spcPts val="0"/>
              </a:spcBef>
              <a:buSzPct val="25000"/>
              <a:buNone/>
            </a:pPr>
            <a:r>
              <a:rPr lang="en-US" sz="1800" b="1" i="1" u="sng" dirty="0">
                <a:solidFill>
                  <a:schemeClr val="dk1"/>
                </a:solidFill>
              </a:rPr>
              <a:t>January 1 – April 10</a:t>
            </a:r>
            <a:r>
              <a:rPr lang="en-US" sz="1800" b="1" i="1" u="sng" baseline="30000" dirty="0">
                <a:solidFill>
                  <a:schemeClr val="dk1"/>
                </a:solidFill>
              </a:rPr>
              <a:t>th</a:t>
            </a:r>
          </a:p>
          <a:p>
            <a:pPr marL="0" lvl="0" indent="0">
              <a:spcBef>
                <a:spcPts val="0"/>
              </a:spcBef>
              <a:buSzPct val="25000"/>
              <a:buNone/>
            </a:pPr>
            <a:r>
              <a:rPr lang="en-US" sz="1800" dirty="0">
                <a:solidFill>
                  <a:schemeClr val="dk1"/>
                </a:solidFill>
              </a:rPr>
              <a:t>	Break out 3rd first level Director.</a:t>
            </a:r>
          </a:p>
          <a:p>
            <a:pPr marL="0" lvl="0" indent="0">
              <a:spcBef>
                <a:spcPts val="0"/>
              </a:spcBef>
              <a:buSzPct val="25000"/>
              <a:buNone/>
            </a:pPr>
            <a:r>
              <a:rPr lang="en-US" sz="1800" dirty="0">
                <a:solidFill>
                  <a:schemeClr val="dk1"/>
                </a:solidFill>
              </a:rPr>
              <a:t>	Develop 1 new Associate</a:t>
            </a:r>
          </a:p>
          <a:p>
            <a:pPr marL="0" lvl="0" indent="0">
              <a:spcBef>
                <a:spcPts val="0"/>
              </a:spcBef>
              <a:buSzPct val="25000"/>
              <a:buNone/>
            </a:pPr>
            <a:r>
              <a:rPr lang="en-US" sz="1800" dirty="0">
                <a:solidFill>
                  <a:schemeClr val="dk1"/>
                </a:solidFill>
              </a:rPr>
              <a:t>	Help to break out 1</a:t>
            </a:r>
            <a:r>
              <a:rPr lang="en-US" sz="1800" baseline="30000" dirty="0">
                <a:solidFill>
                  <a:schemeClr val="dk1"/>
                </a:solidFill>
              </a:rPr>
              <a:t>st</a:t>
            </a:r>
            <a:r>
              <a:rPr lang="en-US" sz="1800" dirty="0">
                <a:solidFill>
                  <a:schemeClr val="dk1"/>
                </a:solidFill>
              </a:rPr>
              <a:t> and 2nd second levels.</a:t>
            </a:r>
          </a:p>
          <a:p>
            <a:pPr marL="0" lvl="0" indent="0">
              <a:spcBef>
                <a:spcPts val="0"/>
              </a:spcBef>
              <a:buSzPct val="25000"/>
              <a:buNone/>
            </a:pPr>
            <a:r>
              <a:rPr lang="en-US" sz="1800" dirty="0">
                <a:solidFill>
                  <a:schemeClr val="dk1"/>
                </a:solidFill>
              </a:rPr>
              <a:t>	Help to break out 1 third level.</a:t>
            </a:r>
          </a:p>
          <a:p>
            <a:pPr marL="0" lvl="0" indent="0">
              <a:spcBef>
                <a:spcPts val="0"/>
              </a:spcBef>
              <a:buSzPct val="25000"/>
              <a:buNone/>
            </a:pPr>
            <a:r>
              <a:rPr lang="en-US" sz="1800" b="1" i="1" u="sng" dirty="0">
                <a:solidFill>
                  <a:schemeClr val="dk1"/>
                </a:solidFill>
              </a:rPr>
              <a:t>April 11</a:t>
            </a:r>
            <a:r>
              <a:rPr lang="en-US" sz="1800" b="1" i="1" u="sng" baseline="30000" dirty="0">
                <a:solidFill>
                  <a:schemeClr val="dk1"/>
                </a:solidFill>
              </a:rPr>
              <a:t>th</a:t>
            </a:r>
            <a:r>
              <a:rPr lang="en-US" sz="1800" b="1" i="1" u="sng" dirty="0">
                <a:solidFill>
                  <a:schemeClr val="dk1"/>
                </a:solidFill>
              </a:rPr>
              <a:t> – July 20</a:t>
            </a:r>
            <a:r>
              <a:rPr lang="en-US" sz="1800" b="1" i="1" u="sng" baseline="30000" dirty="0">
                <a:solidFill>
                  <a:schemeClr val="dk1"/>
                </a:solidFill>
              </a:rPr>
              <a:t>th</a:t>
            </a:r>
          </a:p>
          <a:p>
            <a:pPr marL="0" lvl="0" indent="0">
              <a:spcBef>
                <a:spcPts val="0"/>
              </a:spcBef>
              <a:buSzPct val="25000"/>
              <a:buNone/>
            </a:pPr>
            <a:r>
              <a:rPr lang="en-US" sz="1800" dirty="0">
                <a:solidFill>
                  <a:schemeClr val="dk1"/>
                </a:solidFill>
              </a:rPr>
              <a:t>	Break out 4th first level Director.</a:t>
            </a:r>
          </a:p>
          <a:p>
            <a:pPr marL="0" lvl="0" indent="0">
              <a:spcBef>
                <a:spcPts val="0"/>
              </a:spcBef>
              <a:buSzPct val="25000"/>
              <a:buNone/>
            </a:pPr>
            <a:r>
              <a:rPr lang="en-US" sz="1800" dirty="0">
                <a:solidFill>
                  <a:schemeClr val="dk1"/>
                </a:solidFill>
              </a:rPr>
              <a:t>	Develop 1 new Associate</a:t>
            </a:r>
          </a:p>
          <a:p>
            <a:pPr marL="0" lvl="0" indent="0">
              <a:spcBef>
                <a:spcPts val="0"/>
              </a:spcBef>
              <a:buSzPct val="25000"/>
              <a:buNone/>
            </a:pPr>
            <a:r>
              <a:rPr lang="en-US" sz="1800" dirty="0">
                <a:solidFill>
                  <a:schemeClr val="dk1"/>
                </a:solidFill>
              </a:rPr>
              <a:t>	Help to break out 3</a:t>
            </a:r>
            <a:r>
              <a:rPr lang="en-US" sz="1800" baseline="30000" dirty="0">
                <a:solidFill>
                  <a:schemeClr val="dk1"/>
                </a:solidFill>
              </a:rPr>
              <a:t>rd</a:t>
            </a:r>
            <a:r>
              <a:rPr lang="en-US" sz="1800" dirty="0">
                <a:solidFill>
                  <a:schemeClr val="dk1"/>
                </a:solidFill>
              </a:rPr>
              <a:t> and 4</a:t>
            </a:r>
            <a:r>
              <a:rPr lang="en-US" sz="1800" baseline="30000" dirty="0">
                <a:solidFill>
                  <a:schemeClr val="dk1"/>
                </a:solidFill>
              </a:rPr>
              <a:t>th</a:t>
            </a:r>
            <a:r>
              <a:rPr lang="en-US" sz="1800" dirty="0">
                <a:solidFill>
                  <a:schemeClr val="dk1"/>
                </a:solidFill>
              </a:rPr>
              <a:t> second levels.</a:t>
            </a:r>
          </a:p>
          <a:p>
            <a:pPr marL="0" lvl="0" indent="0">
              <a:spcBef>
                <a:spcPts val="0"/>
              </a:spcBef>
              <a:buSzPct val="25000"/>
              <a:buNone/>
            </a:pPr>
            <a:r>
              <a:rPr lang="en-US" sz="1800" dirty="0">
                <a:solidFill>
                  <a:schemeClr val="dk1"/>
                </a:solidFill>
              </a:rPr>
              <a:t>	Help to break out 2</a:t>
            </a:r>
            <a:r>
              <a:rPr lang="en-US" sz="1800" baseline="30000" dirty="0">
                <a:solidFill>
                  <a:schemeClr val="dk1"/>
                </a:solidFill>
              </a:rPr>
              <a:t>nd</a:t>
            </a:r>
            <a:r>
              <a:rPr lang="en-US" sz="1800" dirty="0">
                <a:solidFill>
                  <a:schemeClr val="dk1"/>
                </a:solidFill>
              </a:rPr>
              <a:t> third level</a:t>
            </a:r>
          </a:p>
          <a:p>
            <a:pPr marL="0" lvl="0" indent="0">
              <a:spcBef>
                <a:spcPts val="0"/>
              </a:spcBef>
              <a:buSzPct val="25000"/>
              <a:buNone/>
            </a:pPr>
            <a:r>
              <a:rPr lang="en-US" sz="1800" b="1" i="1" u="sng" dirty="0">
                <a:solidFill>
                  <a:schemeClr val="dk1"/>
                </a:solidFill>
              </a:rPr>
              <a:t>July 21</a:t>
            </a:r>
            <a:r>
              <a:rPr lang="en-US" sz="1800" b="1" i="1" u="sng" baseline="30000" dirty="0">
                <a:solidFill>
                  <a:schemeClr val="dk1"/>
                </a:solidFill>
              </a:rPr>
              <a:t>st</a:t>
            </a:r>
            <a:r>
              <a:rPr lang="en-US" sz="1800" b="1" i="1" u="sng" dirty="0">
                <a:solidFill>
                  <a:schemeClr val="dk1"/>
                </a:solidFill>
              </a:rPr>
              <a:t> – Oct. 30</a:t>
            </a:r>
            <a:r>
              <a:rPr lang="en-US" sz="1800" b="1" i="1" u="sng" baseline="30000" dirty="0">
                <a:solidFill>
                  <a:schemeClr val="dk1"/>
                </a:solidFill>
              </a:rPr>
              <a:t>th</a:t>
            </a:r>
          </a:p>
          <a:p>
            <a:pPr marL="0" lvl="0" indent="0">
              <a:spcBef>
                <a:spcPts val="0"/>
              </a:spcBef>
              <a:buSzPct val="25000"/>
              <a:buNone/>
            </a:pPr>
            <a:r>
              <a:rPr lang="en-US" sz="1800" dirty="0">
                <a:solidFill>
                  <a:schemeClr val="dk1"/>
                </a:solidFill>
              </a:rPr>
              <a:t>	Break out 5</a:t>
            </a:r>
            <a:r>
              <a:rPr lang="en-US" sz="1800" baseline="30000" dirty="0">
                <a:solidFill>
                  <a:schemeClr val="dk1"/>
                </a:solidFill>
              </a:rPr>
              <a:t>th</a:t>
            </a:r>
            <a:r>
              <a:rPr lang="en-US" sz="1800" dirty="0">
                <a:solidFill>
                  <a:schemeClr val="dk1"/>
                </a:solidFill>
              </a:rPr>
              <a:t> first level Director</a:t>
            </a:r>
          </a:p>
          <a:p>
            <a:pPr marL="0" lvl="0" indent="0">
              <a:spcBef>
                <a:spcPts val="0"/>
              </a:spcBef>
              <a:buSzPct val="25000"/>
              <a:buNone/>
            </a:pPr>
            <a:r>
              <a:rPr lang="en-US" sz="1800" dirty="0">
                <a:solidFill>
                  <a:schemeClr val="dk1"/>
                </a:solidFill>
              </a:rPr>
              <a:t>	Develop 1 new Associate</a:t>
            </a:r>
          </a:p>
          <a:p>
            <a:pPr marL="0" lvl="0" indent="0">
              <a:spcBef>
                <a:spcPts val="0"/>
              </a:spcBef>
              <a:buSzPct val="25000"/>
              <a:buNone/>
            </a:pPr>
            <a:r>
              <a:rPr lang="en-US" sz="1800" dirty="0">
                <a:solidFill>
                  <a:schemeClr val="dk1"/>
                </a:solidFill>
              </a:rPr>
              <a:t>	Help to break out any new levels that have </a:t>
            </a:r>
            <a:r>
              <a:rPr lang="en-US" sz="1800" dirty="0" smtClean="0">
                <a:solidFill>
                  <a:schemeClr val="dk1"/>
                </a:solidFill>
              </a:rPr>
              <a:t>developed </a:t>
            </a:r>
            <a:endParaRPr lang="en-US" sz="1800" dirty="0">
              <a:solidFill>
                <a:schemeClr val="dk1"/>
              </a:solidFill>
            </a:endParaRPr>
          </a:p>
          <a:p>
            <a:pPr marL="0" lvl="0" indent="0">
              <a:spcBef>
                <a:spcPts val="0"/>
              </a:spcBef>
              <a:buSzPct val="25000"/>
              <a:buNone/>
            </a:pPr>
            <a:r>
              <a:rPr lang="en-US" sz="1800" b="1" i="1" u="sng" dirty="0">
                <a:solidFill>
                  <a:schemeClr val="dk1"/>
                </a:solidFill>
              </a:rPr>
              <a:t>Oct. 31</a:t>
            </a:r>
            <a:r>
              <a:rPr lang="en-US" sz="1800" b="1" i="1" u="sng" baseline="30000" dirty="0">
                <a:solidFill>
                  <a:schemeClr val="dk1"/>
                </a:solidFill>
              </a:rPr>
              <a:t>st</a:t>
            </a:r>
            <a:r>
              <a:rPr lang="en-US" sz="1800" b="1" i="1" u="sng" dirty="0">
                <a:solidFill>
                  <a:schemeClr val="dk1"/>
                </a:solidFill>
              </a:rPr>
              <a:t> – Dec. 31</a:t>
            </a:r>
            <a:r>
              <a:rPr lang="en-US" sz="1800" b="1" i="1" u="sng" baseline="30000" dirty="0">
                <a:solidFill>
                  <a:schemeClr val="dk1"/>
                </a:solidFill>
              </a:rPr>
              <a:t>st</a:t>
            </a:r>
          </a:p>
          <a:p>
            <a:pPr marL="0" lvl="0" indent="0">
              <a:spcBef>
                <a:spcPts val="0"/>
              </a:spcBef>
              <a:buSzPct val="25000"/>
              <a:buNone/>
            </a:pPr>
            <a:r>
              <a:rPr lang="en-US" sz="1800" dirty="0">
                <a:solidFill>
                  <a:schemeClr val="dk1"/>
                </a:solidFill>
              </a:rPr>
              <a:t>	Develop 1 new Associate</a:t>
            </a:r>
          </a:p>
          <a:p>
            <a:pPr marL="0" lvl="0" indent="0">
              <a:spcBef>
                <a:spcPts val="0"/>
              </a:spcBef>
              <a:buSzPct val="25000"/>
              <a:buNone/>
            </a:pPr>
            <a:r>
              <a:rPr lang="en-US" sz="1800" dirty="0">
                <a:solidFill>
                  <a:schemeClr val="dk1"/>
                </a:solidFill>
              </a:rPr>
              <a:t>	Help to break out any new levels that have </a:t>
            </a:r>
            <a:r>
              <a:rPr lang="en-US" sz="1800" dirty="0" smtClean="0">
                <a:solidFill>
                  <a:schemeClr val="dk1"/>
                </a:solidFill>
              </a:rPr>
              <a:t>developed</a:t>
            </a:r>
            <a:endParaRPr lang="en-US" sz="1800" dirty="0">
              <a:solidFill>
                <a:schemeClr val="dk1"/>
              </a:solidFill>
            </a:endParaRPr>
          </a:p>
          <a:p>
            <a:endParaRPr lang="en-US" sz="1800" dirty="0"/>
          </a:p>
        </p:txBody>
      </p:sp>
    </p:spTree>
    <p:extLst>
      <p:ext uri="{BB962C8B-B14F-4D97-AF65-F5344CB8AC3E}">
        <p14:creationId xmlns:p14="http://schemas.microsoft.com/office/powerpoint/2010/main" val="32564972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457200" y="205979"/>
            <a:ext cx="8229600" cy="70288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rgbClr val="205867"/>
              </a:buClr>
              <a:buSzPct val="25000"/>
              <a:buFont typeface="Calibri"/>
              <a:buNone/>
            </a:pPr>
            <a:r>
              <a:rPr lang="en-US" sz="2800" b="0" i="0" u="none" strike="noStrike" cap="none">
                <a:solidFill>
                  <a:srgbClr val="205867"/>
                </a:solidFill>
                <a:latin typeface="Calibri"/>
                <a:ea typeface="Calibri"/>
                <a:cs typeface="Calibri"/>
                <a:sym typeface="Calibri"/>
              </a:rPr>
              <a:t>8 Weeks To Director--Shaklee Business Training 2016</a:t>
            </a:r>
          </a:p>
        </p:txBody>
      </p:sp>
      <p:sp>
        <p:nvSpPr>
          <p:cNvPr id="119" name="Shape 119"/>
          <p:cNvSpPr txBox="1">
            <a:spLocks noGrp="1"/>
          </p:cNvSpPr>
          <p:nvPr>
            <p:ph type="body" idx="1"/>
          </p:nvPr>
        </p:nvSpPr>
        <p:spPr>
          <a:xfrm>
            <a:off x="457200" y="1200150"/>
            <a:ext cx="4038599" cy="3394472"/>
          </a:xfrm>
          <a:prstGeom prst="rect">
            <a:avLst/>
          </a:prstGeom>
          <a:solidFill>
            <a:srgbClr val="DAEEF3"/>
          </a:solid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ctr" rtl="0">
              <a:spcBef>
                <a:spcPts val="0"/>
              </a:spcBef>
              <a:spcAft>
                <a:spcPts val="0"/>
              </a:spcAft>
              <a:buClr>
                <a:srgbClr val="205867"/>
              </a:buClr>
              <a:buSzPct val="25000"/>
              <a:buFont typeface="Arial"/>
              <a:buNone/>
            </a:pPr>
            <a:r>
              <a:rPr lang="en-US" sz="2800" b="0" i="0" u="none" strike="noStrike" cap="none">
                <a:solidFill>
                  <a:srgbClr val="205867"/>
                </a:solidFill>
                <a:latin typeface="Calibri"/>
                <a:ea typeface="Calibri"/>
                <a:cs typeface="Calibri"/>
                <a:sym typeface="Calibri"/>
              </a:rPr>
              <a:t> Nutrition Consultations</a:t>
            </a:r>
          </a:p>
          <a:p>
            <a:pPr marL="0" marR="0" lvl="0" indent="0" algn="ctr" rtl="0">
              <a:spcBef>
                <a:spcPts val="400"/>
              </a:spcBef>
              <a:spcAft>
                <a:spcPts val="0"/>
              </a:spcAft>
              <a:buClr>
                <a:schemeClr val="dk1"/>
              </a:buClr>
              <a:buSzPct val="25000"/>
              <a:buFont typeface="Arial"/>
              <a:buNone/>
            </a:pPr>
            <a:endParaRPr sz="2000" b="0" i="0" u="none" strike="noStrike" cap="none">
              <a:solidFill>
                <a:srgbClr val="205867"/>
              </a:solidFill>
              <a:latin typeface="Calibri"/>
              <a:ea typeface="Calibri"/>
              <a:cs typeface="Calibri"/>
              <a:sym typeface="Calibri"/>
            </a:endParaRPr>
          </a:p>
          <a:p>
            <a:pPr marL="0" marR="0" lvl="0" indent="0" algn="ctr" rtl="0">
              <a:spcBef>
                <a:spcPts val="400"/>
              </a:spcBef>
              <a:spcAft>
                <a:spcPts val="0"/>
              </a:spcAft>
              <a:buClr>
                <a:srgbClr val="205867"/>
              </a:buClr>
              <a:buSzPct val="25000"/>
              <a:buFont typeface="Arial"/>
              <a:buNone/>
            </a:pPr>
            <a:r>
              <a:rPr lang="en-US" sz="2000" b="0" i="0" u="none" strike="noStrike" cap="none">
                <a:solidFill>
                  <a:srgbClr val="205867"/>
                </a:solidFill>
                <a:latin typeface="Calibri"/>
                <a:ea typeface="Calibri"/>
                <a:cs typeface="Calibri"/>
                <a:sym typeface="Calibri"/>
              </a:rPr>
              <a:t>How to Help Our Customers Get Started on Shaklee Nutritional Supplements</a:t>
            </a:r>
          </a:p>
          <a:p>
            <a:pPr marL="0" marR="0" lvl="0" indent="0" algn="ctr" rtl="0">
              <a:spcBef>
                <a:spcPts val="560"/>
              </a:spcBef>
              <a:spcAft>
                <a:spcPts val="0"/>
              </a:spcAft>
              <a:buClr>
                <a:srgbClr val="205867"/>
              </a:buClr>
              <a:buSzPct val="25000"/>
              <a:buFont typeface="Arial"/>
              <a:buNone/>
            </a:pPr>
            <a:r>
              <a:rPr lang="en-US" sz="2800" b="0" i="0" u="none" strike="noStrike" cap="none">
                <a:solidFill>
                  <a:srgbClr val="205867"/>
                </a:solidFill>
                <a:latin typeface="Calibri"/>
                <a:ea typeface="Calibri"/>
                <a:cs typeface="Calibri"/>
                <a:sym typeface="Calibri"/>
              </a:rPr>
              <a:t>	</a:t>
            </a:r>
            <a:r>
              <a:rPr lang="en-US" sz="2400" b="0" i="0" u="none" strike="noStrike" cap="none">
                <a:solidFill>
                  <a:srgbClr val="205867"/>
                </a:solidFill>
                <a:latin typeface="Calibri"/>
                <a:ea typeface="Calibri"/>
                <a:cs typeface="Calibri"/>
                <a:sym typeface="Calibri"/>
              </a:rPr>
              <a:t>Week #3	</a:t>
            </a:r>
          </a:p>
          <a:p>
            <a:pPr marL="0" marR="0" lvl="0" indent="0" algn="ctr" rtl="0">
              <a:spcBef>
                <a:spcPts val="480"/>
              </a:spcBef>
              <a:spcAft>
                <a:spcPts val="0"/>
              </a:spcAft>
              <a:buClr>
                <a:srgbClr val="205867"/>
              </a:buClr>
              <a:buSzPct val="25000"/>
              <a:buFont typeface="Arial"/>
              <a:buNone/>
            </a:pPr>
            <a:r>
              <a:rPr lang="en-US" sz="2400" b="0" i="0" u="none" strike="noStrike" cap="none">
                <a:solidFill>
                  <a:srgbClr val="205867"/>
                </a:solidFill>
                <a:latin typeface="Calibri"/>
                <a:ea typeface="Calibri"/>
                <a:cs typeface="Calibri"/>
                <a:sym typeface="Calibri"/>
              </a:rPr>
              <a:t>	February 11, 2016</a:t>
            </a:r>
          </a:p>
          <a:p>
            <a:pPr marL="342900" marR="0" lvl="0" indent="-342900" algn="ctr" rtl="0">
              <a:spcBef>
                <a:spcPts val="56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pic>
        <p:nvPicPr>
          <p:cNvPr id="120" name="Shape 120"/>
          <p:cNvPicPr preferRelativeResize="0"/>
          <p:nvPr/>
        </p:nvPicPr>
        <p:blipFill rotWithShape="1">
          <a:blip r:embed="rId3">
            <a:alphaModFix/>
          </a:blip>
          <a:srcRect/>
          <a:stretch/>
        </p:blipFill>
        <p:spPr>
          <a:xfrm>
            <a:off x="4699003" y="1031142"/>
            <a:ext cx="4169832" cy="3604357"/>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sp>
        <p:nvSpPr>
          <p:cNvPr id="126" name="Shape 126"/>
          <p:cNvSpPr txBox="1">
            <a:spLocks noGrp="1"/>
          </p:cNvSpPr>
          <p:nvPr>
            <p:ph type="body" idx="1"/>
          </p:nvPr>
        </p:nvSpPr>
        <p:spPr>
          <a:xfrm>
            <a:off x="5406451" y="2455600"/>
            <a:ext cx="1822458" cy="869008"/>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dk1"/>
              </a:buClr>
              <a:buSzPct val="25000"/>
              <a:buFont typeface="Arial"/>
              <a:buNone/>
            </a:pPr>
            <a:r>
              <a:rPr lang="en-US" sz="1600" b="0" i="0" u="none" strike="noStrike" cap="none">
                <a:solidFill>
                  <a:schemeClr val="dk1"/>
                </a:solidFill>
                <a:latin typeface="Calibri"/>
                <a:ea typeface="Calibri"/>
                <a:cs typeface="Calibri"/>
                <a:sym typeface="Calibri"/>
              </a:rPr>
              <a:t>Executive Coordinator</a:t>
            </a:r>
          </a:p>
          <a:p>
            <a:pPr marL="0" marR="0" lvl="0" indent="0" algn="l" rtl="0">
              <a:spcBef>
                <a:spcPts val="320"/>
              </a:spcBef>
              <a:buClr>
                <a:schemeClr val="dk1"/>
              </a:buClr>
              <a:buSzPct val="25000"/>
              <a:buFont typeface="Arial"/>
              <a:buNone/>
            </a:pPr>
            <a:r>
              <a:rPr lang="en-US" sz="1600" b="0" i="0" u="none" strike="noStrike" cap="none">
                <a:solidFill>
                  <a:schemeClr val="dk1"/>
                </a:solidFill>
                <a:latin typeface="Calibri"/>
                <a:ea typeface="Calibri"/>
                <a:cs typeface="Calibri"/>
                <a:sym typeface="Calibri"/>
              </a:rPr>
              <a:t>  Ashley McDonald</a:t>
            </a:r>
          </a:p>
        </p:txBody>
      </p:sp>
      <p:pic>
        <p:nvPicPr>
          <p:cNvPr id="127" name="Shape 127"/>
          <p:cNvPicPr preferRelativeResize="0"/>
          <p:nvPr/>
        </p:nvPicPr>
        <p:blipFill rotWithShape="1">
          <a:blip r:embed="rId3">
            <a:alphaModFix/>
          </a:blip>
          <a:srcRect/>
          <a:stretch/>
        </p:blipFill>
        <p:spPr>
          <a:xfrm>
            <a:off x="5906469" y="3394173"/>
            <a:ext cx="1322441" cy="1561015"/>
          </a:xfrm>
          <a:prstGeom prst="rect">
            <a:avLst/>
          </a:prstGeom>
          <a:noFill/>
          <a:ln>
            <a:noFill/>
          </a:ln>
        </p:spPr>
      </p:pic>
      <p:pic>
        <p:nvPicPr>
          <p:cNvPr id="128" name="Shape 128"/>
          <p:cNvPicPr preferRelativeResize="0"/>
          <p:nvPr/>
        </p:nvPicPr>
        <p:blipFill rotWithShape="1">
          <a:blip r:embed="rId4">
            <a:alphaModFix/>
          </a:blip>
          <a:srcRect/>
          <a:stretch/>
        </p:blipFill>
        <p:spPr>
          <a:xfrm>
            <a:off x="2203872" y="3394173"/>
            <a:ext cx="1394302" cy="1461414"/>
          </a:xfrm>
          <a:prstGeom prst="rect">
            <a:avLst/>
          </a:prstGeom>
          <a:noFill/>
          <a:ln>
            <a:noFill/>
          </a:ln>
        </p:spPr>
      </p:pic>
      <p:pic>
        <p:nvPicPr>
          <p:cNvPr id="129" name="Shape 129"/>
          <p:cNvPicPr preferRelativeResize="0"/>
          <p:nvPr/>
        </p:nvPicPr>
        <p:blipFill rotWithShape="1">
          <a:blip r:embed="rId5">
            <a:alphaModFix/>
          </a:blip>
          <a:srcRect/>
          <a:stretch/>
        </p:blipFill>
        <p:spPr>
          <a:xfrm>
            <a:off x="485793" y="1095307"/>
            <a:ext cx="1024095" cy="1405097"/>
          </a:xfrm>
          <a:prstGeom prst="rect">
            <a:avLst/>
          </a:prstGeom>
          <a:noFill/>
          <a:ln>
            <a:noFill/>
          </a:ln>
        </p:spPr>
      </p:pic>
      <p:pic>
        <p:nvPicPr>
          <p:cNvPr id="130" name="Shape 130"/>
          <p:cNvPicPr preferRelativeResize="0"/>
          <p:nvPr/>
        </p:nvPicPr>
        <p:blipFill rotWithShape="1">
          <a:blip r:embed="rId6">
            <a:alphaModFix/>
          </a:blip>
          <a:srcRect/>
          <a:stretch/>
        </p:blipFill>
        <p:spPr>
          <a:xfrm>
            <a:off x="5779871" y="1048142"/>
            <a:ext cx="1148684" cy="1457925"/>
          </a:xfrm>
          <a:prstGeom prst="rect">
            <a:avLst/>
          </a:prstGeom>
          <a:noFill/>
          <a:ln>
            <a:noFill/>
          </a:ln>
        </p:spPr>
      </p:pic>
      <p:pic>
        <p:nvPicPr>
          <p:cNvPr id="131" name="Shape 131"/>
          <p:cNvPicPr preferRelativeResize="0"/>
          <p:nvPr/>
        </p:nvPicPr>
        <p:blipFill rotWithShape="1">
          <a:blip r:embed="rId7">
            <a:alphaModFix/>
          </a:blip>
          <a:srcRect/>
          <a:stretch/>
        </p:blipFill>
        <p:spPr>
          <a:xfrm>
            <a:off x="2172100" y="1059665"/>
            <a:ext cx="1077717" cy="1461490"/>
          </a:xfrm>
          <a:prstGeom prst="rect">
            <a:avLst/>
          </a:prstGeom>
          <a:noFill/>
          <a:ln>
            <a:noFill/>
          </a:ln>
        </p:spPr>
      </p:pic>
      <p:pic>
        <p:nvPicPr>
          <p:cNvPr id="132" name="Shape 132"/>
          <p:cNvPicPr preferRelativeResize="0"/>
          <p:nvPr/>
        </p:nvPicPr>
        <p:blipFill rotWithShape="1">
          <a:blip r:embed="rId8">
            <a:alphaModFix/>
          </a:blip>
          <a:srcRect/>
          <a:stretch/>
        </p:blipFill>
        <p:spPr>
          <a:xfrm>
            <a:off x="7533442" y="1048144"/>
            <a:ext cx="1088447" cy="1473010"/>
          </a:xfrm>
          <a:prstGeom prst="rect">
            <a:avLst/>
          </a:prstGeom>
          <a:noFill/>
          <a:ln>
            <a:noFill/>
          </a:ln>
        </p:spPr>
      </p:pic>
      <p:pic>
        <p:nvPicPr>
          <p:cNvPr id="133" name="Shape 133"/>
          <p:cNvPicPr preferRelativeResize="0"/>
          <p:nvPr/>
        </p:nvPicPr>
        <p:blipFill rotWithShape="1">
          <a:blip r:embed="rId9">
            <a:alphaModFix/>
          </a:blip>
          <a:srcRect/>
          <a:stretch/>
        </p:blipFill>
        <p:spPr>
          <a:xfrm>
            <a:off x="4027378" y="1095307"/>
            <a:ext cx="996177" cy="1425848"/>
          </a:xfrm>
          <a:prstGeom prst="rect">
            <a:avLst/>
          </a:prstGeom>
          <a:noFill/>
          <a:ln>
            <a:noFill/>
          </a:ln>
        </p:spPr>
      </p:pic>
      <p:sp>
        <p:nvSpPr>
          <p:cNvPr id="134" name="Shape 134"/>
          <p:cNvSpPr/>
          <p:nvPr/>
        </p:nvSpPr>
        <p:spPr>
          <a:xfrm>
            <a:off x="3540726" y="3869217"/>
            <a:ext cx="2910335"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a:solidFill>
                  <a:schemeClr val="dk1"/>
                </a:solidFill>
                <a:latin typeface="Calibri"/>
                <a:ea typeface="Calibri"/>
                <a:cs typeface="Calibri"/>
                <a:sym typeface="Calibri"/>
              </a:rPr>
              <a:t>   Master Coordinators            </a:t>
            </a:r>
          </a:p>
        </p:txBody>
      </p:sp>
      <p:sp>
        <p:nvSpPr>
          <p:cNvPr id="135" name="Shape 135"/>
          <p:cNvSpPr/>
          <p:nvPr/>
        </p:nvSpPr>
        <p:spPr>
          <a:xfrm>
            <a:off x="7228910" y="2521156"/>
            <a:ext cx="1955730" cy="58477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600">
                <a:solidFill>
                  <a:schemeClr val="dk1"/>
                </a:solidFill>
                <a:latin typeface="Calibri"/>
                <a:ea typeface="Calibri"/>
                <a:cs typeface="Calibri"/>
                <a:sym typeface="Calibri"/>
              </a:rPr>
              <a:t>Senior Coordinator</a:t>
            </a:r>
          </a:p>
          <a:p>
            <a:pPr marL="0" marR="0" lvl="0" indent="0" algn="l" rtl="0">
              <a:spcBef>
                <a:spcPts val="0"/>
              </a:spcBef>
              <a:buSzPct val="25000"/>
              <a:buNone/>
            </a:pPr>
            <a:r>
              <a:rPr lang="en-US" sz="1600">
                <a:solidFill>
                  <a:schemeClr val="dk1"/>
                </a:solidFill>
                <a:latin typeface="Calibri"/>
                <a:ea typeface="Calibri"/>
                <a:cs typeface="Calibri"/>
                <a:sym typeface="Calibri"/>
              </a:rPr>
              <a:t>Becky Choate</a:t>
            </a:r>
          </a:p>
        </p:txBody>
      </p:sp>
      <p:sp>
        <p:nvSpPr>
          <p:cNvPr id="136" name="Shape 136"/>
          <p:cNvSpPr/>
          <p:nvPr/>
        </p:nvSpPr>
        <p:spPr>
          <a:xfrm>
            <a:off x="3598175" y="2464926"/>
            <a:ext cx="1823508" cy="86177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dirty="0">
                <a:solidFill>
                  <a:schemeClr val="dk1"/>
                </a:solidFill>
                <a:latin typeface="Calibri"/>
                <a:ea typeface="Calibri"/>
                <a:cs typeface="Calibri"/>
                <a:sym typeface="Calibri"/>
              </a:rPr>
              <a:t> </a:t>
            </a:r>
            <a:r>
              <a:rPr lang="en-US" sz="1600" dirty="0">
                <a:solidFill>
                  <a:schemeClr val="dk1"/>
                </a:solidFill>
                <a:latin typeface="Calibri"/>
                <a:ea typeface="Calibri"/>
                <a:cs typeface="Calibri"/>
                <a:sym typeface="Calibri"/>
              </a:rPr>
              <a:t>Senior Executive Coordinator   </a:t>
            </a:r>
            <a:endParaRPr lang="en-US" sz="1600" dirty="0" smtClean="0">
              <a:solidFill>
                <a:schemeClr val="dk1"/>
              </a:solidFill>
              <a:latin typeface="Calibri"/>
              <a:ea typeface="Calibri"/>
              <a:cs typeface="Calibri"/>
              <a:sym typeface="Calibri"/>
            </a:endParaRPr>
          </a:p>
          <a:p>
            <a:pPr marL="0" marR="0" lvl="0" indent="0" algn="ctr" rtl="0">
              <a:spcBef>
                <a:spcPts val="0"/>
              </a:spcBef>
              <a:buSzPct val="25000"/>
              <a:buNone/>
            </a:pPr>
            <a:r>
              <a:rPr lang="en-US" sz="1600" dirty="0" smtClean="0">
                <a:solidFill>
                  <a:schemeClr val="dk1"/>
                </a:solidFill>
                <a:latin typeface="Calibri"/>
                <a:ea typeface="Calibri"/>
                <a:cs typeface="Calibri"/>
                <a:sym typeface="Calibri"/>
              </a:rPr>
              <a:t>Katie </a:t>
            </a:r>
            <a:r>
              <a:rPr lang="en-US" sz="1600" dirty="0">
                <a:solidFill>
                  <a:schemeClr val="dk1"/>
                </a:solidFill>
                <a:latin typeface="Calibri"/>
                <a:ea typeface="Calibri"/>
                <a:cs typeface="Calibri"/>
                <a:sym typeface="Calibri"/>
              </a:rPr>
              <a:t>Odom</a:t>
            </a:r>
          </a:p>
        </p:txBody>
      </p:sp>
      <p:sp>
        <p:nvSpPr>
          <p:cNvPr id="137" name="Shape 137"/>
          <p:cNvSpPr/>
          <p:nvPr/>
        </p:nvSpPr>
        <p:spPr>
          <a:xfrm>
            <a:off x="1872352" y="2514393"/>
            <a:ext cx="1800063" cy="83099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600" dirty="0">
                <a:solidFill>
                  <a:schemeClr val="dk1"/>
                </a:solidFill>
                <a:latin typeface="Calibri"/>
                <a:ea typeface="Calibri"/>
                <a:cs typeface="Calibri"/>
                <a:sym typeface="Calibri"/>
              </a:rPr>
              <a:t>Senior Executive Coordinator </a:t>
            </a:r>
            <a:endParaRPr lang="en-US" sz="1600" dirty="0" smtClean="0">
              <a:solidFill>
                <a:schemeClr val="dk1"/>
              </a:solidFill>
              <a:latin typeface="Calibri"/>
              <a:ea typeface="Calibri"/>
              <a:cs typeface="Calibri"/>
              <a:sym typeface="Calibri"/>
            </a:endParaRPr>
          </a:p>
          <a:p>
            <a:pPr marL="0" marR="0" lvl="0" indent="0" algn="ctr" rtl="0">
              <a:spcBef>
                <a:spcPts val="0"/>
              </a:spcBef>
              <a:buSzPct val="25000"/>
              <a:buNone/>
            </a:pPr>
            <a:r>
              <a:rPr lang="en-US" sz="1600" dirty="0" smtClean="0">
                <a:solidFill>
                  <a:schemeClr val="dk1"/>
                </a:solidFill>
                <a:latin typeface="Calibri"/>
                <a:ea typeface="Calibri"/>
                <a:cs typeface="Calibri"/>
                <a:sym typeface="Calibri"/>
              </a:rPr>
              <a:t>Lisa </a:t>
            </a:r>
            <a:r>
              <a:rPr lang="en-US" sz="1600" dirty="0">
                <a:solidFill>
                  <a:schemeClr val="dk1"/>
                </a:solidFill>
                <a:latin typeface="Calibri"/>
                <a:ea typeface="Calibri"/>
                <a:cs typeface="Calibri"/>
                <a:sym typeface="Calibri"/>
              </a:rPr>
              <a:t>Anderson</a:t>
            </a:r>
          </a:p>
        </p:txBody>
      </p:sp>
      <p:sp>
        <p:nvSpPr>
          <p:cNvPr id="138" name="Shape 138"/>
          <p:cNvSpPr txBox="1"/>
          <p:nvPr/>
        </p:nvSpPr>
        <p:spPr>
          <a:xfrm>
            <a:off x="195376" y="2464633"/>
            <a:ext cx="1676978" cy="83099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600">
                <a:solidFill>
                  <a:schemeClr val="dk1"/>
                </a:solidFill>
                <a:latin typeface="Calibri"/>
                <a:ea typeface="Calibri"/>
                <a:cs typeface="Calibri"/>
                <a:sym typeface="Calibri"/>
              </a:rPr>
              <a:t>Senior Executive Coordinator Harper Guerra</a:t>
            </a:r>
          </a:p>
        </p:txBody>
      </p:sp>
      <p:sp>
        <p:nvSpPr>
          <p:cNvPr id="139" name="Shape 139"/>
          <p:cNvSpPr txBox="1"/>
          <p:nvPr/>
        </p:nvSpPr>
        <p:spPr>
          <a:xfrm>
            <a:off x="926045" y="3646835"/>
            <a:ext cx="1892612"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Barb Lagoni</a:t>
            </a:r>
          </a:p>
          <a:p>
            <a:pPr marL="0" marR="0" lvl="0" indent="0" algn="l" rtl="0">
              <a:spcBef>
                <a:spcPts val="0"/>
              </a:spcBef>
              <a:buNone/>
            </a:pPr>
            <a:endParaRPr sz="1800">
              <a:solidFill>
                <a:schemeClr val="dk1"/>
              </a:solidFill>
              <a:latin typeface="Calibri"/>
              <a:ea typeface="Calibri"/>
              <a:cs typeface="Calibri"/>
              <a:sym typeface="Calibri"/>
            </a:endParaRPr>
          </a:p>
        </p:txBody>
      </p:sp>
      <p:sp>
        <p:nvSpPr>
          <p:cNvPr id="140" name="Shape 140"/>
          <p:cNvSpPr/>
          <p:nvPr/>
        </p:nvSpPr>
        <p:spPr>
          <a:xfrm>
            <a:off x="7228910" y="3692112"/>
            <a:ext cx="1139216"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rgbClr val="000000"/>
                </a:solidFill>
                <a:latin typeface="Calibri"/>
                <a:ea typeface="Calibri"/>
                <a:cs typeface="Calibri"/>
                <a:sym typeface="Calibri"/>
              </a:rPr>
              <a:t>Jo Coogan</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Shape 145"/>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46" name="Shape 146"/>
          <p:cNvSpPr txBox="1">
            <a:spLocks noGrp="1"/>
          </p:cNvSpPr>
          <p:nvPr>
            <p:ph type="ctrTitle"/>
          </p:nvPr>
        </p:nvSpPr>
        <p:spPr>
          <a:xfrm>
            <a:off x="685800" y="342900"/>
            <a:ext cx="4495800" cy="1214437"/>
          </a:xfrm>
          <a:prstGeom prst="rect">
            <a:avLst/>
          </a:prstGeom>
          <a:no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959" b="0" i="0" u="none" strike="noStrike" cap="none">
                <a:solidFill>
                  <a:schemeClr val="dk1"/>
                </a:solidFill>
                <a:latin typeface="Calibri"/>
                <a:ea typeface="Calibri"/>
                <a:cs typeface="Calibri"/>
                <a:sym typeface="Calibri"/>
              </a:rPr>
              <a:t>Nutrition  Appointments</a:t>
            </a:r>
          </a:p>
        </p:txBody>
      </p:sp>
      <p:sp>
        <p:nvSpPr>
          <p:cNvPr id="147" name="Shape 147"/>
          <p:cNvSpPr txBox="1">
            <a:spLocks noGrp="1"/>
          </p:cNvSpPr>
          <p:nvPr>
            <p:ph type="subTitle" idx="1"/>
          </p:nvPr>
        </p:nvSpPr>
        <p:spPr>
          <a:xfrm>
            <a:off x="2667000" y="3086100"/>
            <a:ext cx="6172199" cy="1714500"/>
          </a:xfrm>
          <a:prstGeom prst="rect">
            <a:avLst/>
          </a:prstGeom>
          <a:solidFill>
            <a:srgbClr val="C2D59B"/>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0" marR="0" lvl="0" indent="0" algn="ctr" rtl="0">
              <a:lnSpc>
                <a:spcPct val="102564"/>
              </a:lnSpc>
              <a:spcBef>
                <a:spcPts val="0"/>
              </a:spcBef>
              <a:spcAft>
                <a:spcPts val="0"/>
              </a:spcAft>
              <a:buClr>
                <a:srgbClr val="0C0C0C"/>
              </a:buClr>
              <a:buSzPct val="25000"/>
              <a:buFont typeface="Arial"/>
              <a:buNone/>
            </a:pPr>
            <a:r>
              <a:rPr lang="en-US" sz="3120" b="0" i="0" u="none" strike="noStrike" cap="none">
                <a:solidFill>
                  <a:srgbClr val="0C0C0C"/>
                </a:solidFill>
                <a:latin typeface="Calibri"/>
                <a:ea typeface="Calibri"/>
                <a:cs typeface="Calibri"/>
                <a:sym typeface="Calibri"/>
              </a:rPr>
              <a:t>Helping People Start </a:t>
            </a:r>
          </a:p>
          <a:p>
            <a:pPr marL="0" marR="0" lvl="0" indent="0" algn="ctr" rtl="0">
              <a:lnSpc>
                <a:spcPct val="102564"/>
              </a:lnSpc>
              <a:spcBef>
                <a:spcPts val="624"/>
              </a:spcBef>
              <a:spcAft>
                <a:spcPts val="0"/>
              </a:spcAft>
              <a:buClr>
                <a:srgbClr val="0C0C0C"/>
              </a:buClr>
              <a:buSzPct val="25000"/>
              <a:buFont typeface="Arial"/>
              <a:buNone/>
            </a:pPr>
            <a:r>
              <a:rPr lang="en-US" sz="3120" b="0" i="0" u="none" strike="noStrike" cap="none">
                <a:solidFill>
                  <a:srgbClr val="0C0C0C"/>
                </a:solidFill>
                <a:latin typeface="Calibri"/>
                <a:ea typeface="Calibri"/>
                <a:cs typeface="Calibri"/>
                <a:sym typeface="Calibri"/>
              </a:rPr>
              <a:t>Down the Road to Better Health </a:t>
            </a:r>
          </a:p>
          <a:p>
            <a:pPr marL="0" marR="0" lvl="0" indent="0" algn="ctr" rtl="0">
              <a:lnSpc>
                <a:spcPct val="102564"/>
              </a:lnSpc>
              <a:spcBef>
                <a:spcPts val="624"/>
              </a:spcBef>
              <a:spcAft>
                <a:spcPts val="0"/>
              </a:spcAft>
              <a:buClr>
                <a:srgbClr val="0C0C0C"/>
              </a:buClr>
              <a:buSzPct val="25000"/>
              <a:buFont typeface="Arial"/>
              <a:buNone/>
            </a:pPr>
            <a:r>
              <a:rPr lang="en-US" sz="3120" b="0" i="0" u="none" strike="noStrike" cap="none">
                <a:solidFill>
                  <a:srgbClr val="0C0C0C"/>
                </a:solidFill>
                <a:latin typeface="Calibri"/>
                <a:ea typeface="Calibri"/>
                <a:cs typeface="Calibri"/>
                <a:sym typeface="Calibri"/>
              </a:rPr>
              <a:t>with Diet and Supplements </a:t>
            </a:r>
          </a:p>
          <a:p>
            <a:pPr marL="0" marR="0" lvl="0" indent="0" algn="ctr" rtl="0">
              <a:lnSpc>
                <a:spcPct val="80000"/>
              </a:lnSpc>
              <a:spcBef>
                <a:spcPts val="624"/>
              </a:spcBef>
              <a:buClr>
                <a:srgbClr val="888888"/>
              </a:buClr>
              <a:buSzPct val="25000"/>
              <a:buFont typeface="Arial"/>
              <a:buNone/>
            </a:pPr>
            <a:endParaRPr sz="3120" b="0" i="0" u="none" strike="noStrike" cap="none">
              <a:solidFill>
                <a:srgbClr val="0C0C0C"/>
              </a:solidFill>
              <a:latin typeface="Calibri"/>
              <a:ea typeface="Calibri"/>
              <a:cs typeface="Calibri"/>
              <a:sym typeface="Calibri"/>
            </a:endParaRPr>
          </a:p>
        </p:txBody>
      </p:sp>
      <p:sp>
        <p:nvSpPr>
          <p:cNvPr id="2" name="TextBox 1"/>
          <p:cNvSpPr txBox="1"/>
          <p:nvPr/>
        </p:nvSpPr>
        <p:spPr>
          <a:xfrm>
            <a:off x="1873060" y="4800600"/>
            <a:ext cx="793939" cy="307777"/>
          </a:xfrm>
          <a:prstGeom prst="rect">
            <a:avLst/>
          </a:prstGeom>
          <a:noFill/>
        </p:spPr>
        <p:txBody>
          <a:bodyPr wrap="square" rtlCol="0">
            <a:spAutoFit/>
          </a:bodyPr>
          <a:lstStyle/>
          <a:p>
            <a:r>
              <a:rPr lang="en-US" dirty="0" err="1" smtClean="0"/>
              <a:t>lisa</a:t>
            </a:r>
            <a:endParaRPr lang="en-US" dirty="0"/>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52" name="Shape 152"/>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53" name="Shape 153"/>
          <p:cNvSpPr txBox="1">
            <a:spLocks noGrp="1"/>
          </p:cNvSpPr>
          <p:nvPr>
            <p:ph type="ctrTitle"/>
          </p:nvPr>
        </p:nvSpPr>
        <p:spPr>
          <a:xfrm>
            <a:off x="381876" y="342901"/>
            <a:ext cx="5304901" cy="622300"/>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Objectives for Nutrition Appointment</a:t>
            </a:r>
          </a:p>
        </p:txBody>
      </p:sp>
      <p:sp>
        <p:nvSpPr>
          <p:cNvPr id="154" name="Shape 154"/>
          <p:cNvSpPr txBox="1">
            <a:spLocks noGrp="1"/>
          </p:cNvSpPr>
          <p:nvPr>
            <p:ph type="subTitle" idx="1"/>
          </p:nvPr>
        </p:nvSpPr>
        <p:spPr>
          <a:xfrm>
            <a:off x="381874" y="1059038"/>
            <a:ext cx="7987425" cy="3944761"/>
          </a:xfrm>
          <a:prstGeom prst="rect">
            <a:avLst/>
          </a:prstGeom>
          <a:solidFill>
            <a:schemeClr val="lt1"/>
          </a:solidFill>
          <a:ln w="9525" cap="flat" cmpd="sng">
            <a:solidFill>
              <a:srgbClr val="4F6128"/>
            </a:solidFill>
            <a:prstDash val="solid"/>
            <a:round/>
            <a:headEnd type="none" w="med" len="med"/>
            <a:tailEnd type="none" w="med" len="med"/>
          </a:ln>
        </p:spPr>
        <p:txBody>
          <a:bodyPr lIns="91425" tIns="45700" rIns="91425" bIns="45700" anchor="t" anchorCtr="0">
            <a:noAutofit/>
          </a:bodyPr>
          <a:lstStyle/>
          <a:p>
            <a:pPr marL="457200" marR="0" lvl="0" indent="-457200" algn="l" rtl="0">
              <a:spcBef>
                <a:spcPts val="0"/>
              </a:spcBef>
              <a:spcAft>
                <a:spcPts val="0"/>
              </a:spcAft>
              <a:buClr>
                <a:srgbClr val="0C0C0C"/>
              </a:buClr>
              <a:buSzPct val="100000"/>
              <a:buFont typeface="Arial"/>
              <a:buAutoNum type="arabicPeriod"/>
            </a:pPr>
            <a:r>
              <a:rPr lang="en-US" sz="2000" b="0" i="0" u="none" strike="noStrike" cap="none" dirty="0">
                <a:solidFill>
                  <a:srgbClr val="0C0C0C"/>
                </a:solidFill>
                <a:latin typeface="Calibri"/>
                <a:ea typeface="Calibri"/>
                <a:cs typeface="Calibri"/>
                <a:sym typeface="Calibri"/>
              </a:rPr>
              <a:t>To determine which products are best for our customers </a:t>
            </a:r>
          </a:p>
          <a:p>
            <a:pPr marL="457200" marR="0" lvl="0" indent="-457200" algn="l" rtl="0">
              <a:spcBef>
                <a:spcPts val="360"/>
              </a:spcBef>
              <a:spcAft>
                <a:spcPts val="0"/>
              </a:spcAft>
              <a:buClr>
                <a:schemeClr val="dk1"/>
              </a:buClr>
              <a:buSzPct val="100000"/>
              <a:buFont typeface="Arial"/>
              <a:buAutoNum type="arabicPeriod"/>
            </a:pPr>
            <a:r>
              <a:rPr lang="en-US" sz="2000" b="0" i="0" u="none" strike="noStrike" cap="none" dirty="0">
                <a:solidFill>
                  <a:schemeClr val="dk1"/>
                </a:solidFill>
                <a:latin typeface="Calibri"/>
                <a:ea typeface="Calibri"/>
                <a:cs typeface="Calibri"/>
                <a:sym typeface="Calibri"/>
              </a:rPr>
              <a:t>To understand what systems in the body are likely needing nutritional support for various health conditions</a:t>
            </a:r>
          </a:p>
          <a:p>
            <a:pPr marL="457200" marR="0" lvl="0" indent="-457200" algn="l" rtl="0">
              <a:spcBef>
                <a:spcPts val="360"/>
              </a:spcBef>
              <a:spcAft>
                <a:spcPts val="0"/>
              </a:spcAft>
              <a:buClr>
                <a:srgbClr val="0C0C0C"/>
              </a:buClr>
              <a:buSzPct val="100000"/>
              <a:buFont typeface="Arial"/>
              <a:buAutoNum type="arabicPeriod"/>
            </a:pPr>
            <a:r>
              <a:rPr lang="en-US" sz="2000" b="0" i="0" u="none" strike="noStrike" cap="none" dirty="0">
                <a:solidFill>
                  <a:srgbClr val="0C0C0C"/>
                </a:solidFill>
                <a:latin typeface="Calibri"/>
                <a:ea typeface="Calibri"/>
                <a:cs typeface="Calibri"/>
                <a:sym typeface="Calibri"/>
              </a:rPr>
              <a:t>To explain why you trust Shaklee products for best quality and purity</a:t>
            </a:r>
          </a:p>
          <a:p>
            <a:pPr marL="457200" marR="0" lvl="0" indent="-457200" algn="l" rtl="0">
              <a:spcBef>
                <a:spcPts val="360"/>
              </a:spcBef>
              <a:spcAft>
                <a:spcPts val="0"/>
              </a:spcAft>
              <a:buClr>
                <a:srgbClr val="0C0C0C"/>
              </a:buClr>
              <a:buSzPct val="100000"/>
              <a:buFont typeface="Arial"/>
              <a:buAutoNum type="arabicPeriod"/>
            </a:pPr>
            <a:r>
              <a:rPr lang="en-US" sz="2000" b="0" i="0" u="none" strike="noStrike" cap="none" dirty="0">
                <a:solidFill>
                  <a:srgbClr val="0C0C0C"/>
                </a:solidFill>
                <a:latin typeface="Calibri"/>
                <a:ea typeface="Calibri"/>
                <a:cs typeface="Calibri"/>
                <a:sym typeface="Calibri"/>
              </a:rPr>
              <a:t>To build rapport and friendship for a long-term relationship with every potential new customer .. And maybe business partner.	</a:t>
            </a:r>
          </a:p>
          <a:p>
            <a:pPr marL="457200" marR="0" lvl="0" indent="-457200" algn="l" rtl="0">
              <a:spcBef>
                <a:spcPts val="360"/>
              </a:spcBef>
              <a:spcAft>
                <a:spcPts val="0"/>
              </a:spcAft>
              <a:buClr>
                <a:schemeClr val="dk1"/>
              </a:buClr>
              <a:buSzPct val="100000"/>
              <a:buFont typeface="Arial"/>
              <a:buAutoNum type="arabicPeriod"/>
            </a:pPr>
            <a:r>
              <a:rPr lang="en-US" sz="2000" b="0" i="0" u="none" strike="noStrike" cap="none" dirty="0">
                <a:solidFill>
                  <a:schemeClr val="dk1"/>
                </a:solidFill>
                <a:latin typeface="Calibri"/>
                <a:ea typeface="Calibri"/>
                <a:cs typeface="Calibri"/>
                <a:sym typeface="Calibri"/>
              </a:rPr>
              <a:t>To simplify the process of getting customers started on  nutrition programs …To understand why starting new customers on </a:t>
            </a:r>
            <a:r>
              <a:rPr lang="en-US" sz="2000" b="0" i="0" u="none" strike="noStrike" cap="none" dirty="0" err="1">
                <a:solidFill>
                  <a:schemeClr val="dk1"/>
                </a:solidFill>
                <a:latin typeface="Calibri"/>
                <a:ea typeface="Calibri"/>
                <a:cs typeface="Calibri"/>
                <a:sym typeface="Calibri"/>
              </a:rPr>
              <a:t>Vitalizer</a:t>
            </a:r>
            <a:r>
              <a:rPr lang="en-US" sz="2000" b="0" i="0" u="none" strike="noStrike" cap="none" dirty="0">
                <a:solidFill>
                  <a:schemeClr val="dk1"/>
                </a:solidFill>
                <a:latin typeface="Calibri"/>
                <a:ea typeface="Calibri"/>
                <a:cs typeface="Calibri"/>
                <a:sym typeface="Calibri"/>
              </a:rPr>
              <a:t> and Life Shakes or the Shaklee Life Plan ( Life Strips and shakes) produces such excellent results for most people.</a:t>
            </a:r>
          </a:p>
          <a:p>
            <a:pPr marL="457200" marR="0" lvl="0" indent="-457200" algn="l" rtl="0">
              <a:spcBef>
                <a:spcPts val="360"/>
              </a:spcBef>
              <a:spcAft>
                <a:spcPts val="0"/>
              </a:spcAft>
              <a:buClr>
                <a:schemeClr val="dk1"/>
              </a:buClr>
              <a:buSzPct val="100000"/>
              <a:buFont typeface="Arial"/>
              <a:buAutoNum type="arabicPeriod"/>
            </a:pPr>
            <a:r>
              <a:rPr lang="en-US" sz="2000" b="0" i="0" u="none" strike="noStrike" cap="none" dirty="0">
                <a:solidFill>
                  <a:schemeClr val="dk1"/>
                </a:solidFill>
                <a:latin typeface="Calibri"/>
                <a:ea typeface="Calibri"/>
                <a:cs typeface="Calibri"/>
                <a:sym typeface="Calibri"/>
              </a:rPr>
              <a:t>Being mindful of the process that can be duplicated by business </a:t>
            </a:r>
            <a:r>
              <a:rPr lang="en-US" sz="2000" b="0" i="0" u="none" strike="noStrike" cap="none" dirty="0" smtClean="0">
                <a:solidFill>
                  <a:schemeClr val="dk1"/>
                </a:solidFill>
                <a:latin typeface="Calibri"/>
                <a:ea typeface="Calibri"/>
                <a:cs typeface="Calibri"/>
                <a:sym typeface="Calibri"/>
              </a:rPr>
              <a:t>partners                              </a:t>
            </a:r>
            <a:r>
              <a:rPr lang="en-US" sz="2000" b="0" i="0" u="none" strike="noStrike" cap="none" dirty="0" err="1" smtClean="0">
                <a:solidFill>
                  <a:schemeClr val="dk1"/>
                </a:solidFill>
                <a:latin typeface="Calibri"/>
                <a:ea typeface="Calibri"/>
                <a:cs typeface="Calibri"/>
                <a:sym typeface="Calibri"/>
              </a:rPr>
              <a:t>lisa</a:t>
            </a:r>
            <a:endParaRPr lang="en-US" sz="2000" b="0" i="0" u="none" strike="noStrike" cap="none" dirty="0">
              <a:solidFill>
                <a:schemeClr val="dk1"/>
              </a:solidFill>
              <a:latin typeface="Calibri"/>
              <a:ea typeface="Calibri"/>
              <a:cs typeface="Calibri"/>
              <a:sym typeface="Calibri"/>
            </a:endParaRPr>
          </a:p>
          <a:p>
            <a:pPr marL="457200" marR="0" lvl="0" indent="-457200" algn="l" rtl="0">
              <a:spcBef>
                <a:spcPts val="400"/>
              </a:spcBef>
              <a:buClr>
                <a:srgbClr val="888888"/>
              </a:buClr>
              <a:buSzPct val="100000"/>
              <a:buFont typeface="Arial"/>
              <a:buNone/>
            </a:pPr>
            <a:r>
              <a:rPr lang="en-US" sz="2000" b="0" i="0" u="none" strike="noStrike" cap="none" dirty="0" smtClean="0">
                <a:solidFill>
                  <a:schemeClr val="dk1"/>
                </a:solidFill>
                <a:latin typeface="Calibri"/>
                <a:ea typeface="Calibri"/>
                <a:cs typeface="Calibri"/>
                <a:sym typeface="Calibri"/>
              </a:rPr>
              <a:t>			</a:t>
            </a:r>
            <a:endParaRPr sz="2000" b="0" i="0" u="none" strike="noStrike" cap="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Shape 159"/>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60" name="Shape 160"/>
          <p:cNvSpPr txBox="1">
            <a:spLocks noGrp="1"/>
          </p:cNvSpPr>
          <p:nvPr>
            <p:ph type="ctrTitle"/>
          </p:nvPr>
        </p:nvSpPr>
        <p:spPr>
          <a:xfrm>
            <a:off x="654675" y="1283000"/>
            <a:ext cx="7871699" cy="3430199"/>
          </a:xfrm>
          <a:prstGeom prst="rect">
            <a:avLst/>
          </a:prstGeom>
          <a:solidFill>
            <a:schemeClr val="lt1"/>
          </a:solidFill>
          <a:ln w="9525" cap="flat" cmpd="sng">
            <a:solidFill>
              <a:srgbClr val="0F243E"/>
            </a:solidFill>
            <a:prstDash val="solid"/>
            <a:round/>
            <a:headEnd type="none" w="med" len="med"/>
            <a:tailEnd type="none" w="med" len="med"/>
          </a:ln>
        </p:spPr>
        <p:txBody>
          <a:bodyPr lIns="91425" tIns="45700" rIns="91425" bIns="45700" anchor="ctr" anchorCtr="0">
            <a:noAutofit/>
          </a:bodyPr>
          <a:lstStyle/>
          <a:p>
            <a:pPr marL="0" marR="0" lvl="0" indent="457200" algn="l" rtl="0">
              <a:spcBef>
                <a:spcPts val="0"/>
              </a:spcBef>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 </a:t>
            </a:r>
            <a:r>
              <a:rPr lang="en-US" sz="2200" b="0" i="0" u="none" strike="noStrike" cap="none" dirty="0">
                <a:solidFill>
                  <a:schemeClr val="dk1"/>
                </a:solidFill>
                <a:latin typeface="Calibri"/>
                <a:ea typeface="Calibri"/>
                <a:cs typeface="Calibri"/>
                <a:sym typeface="Calibri"/>
              </a:rPr>
              <a:t>3 nutrition appointments / week  X 4 </a:t>
            </a:r>
            <a:r>
              <a:rPr lang="en-US" sz="2200" b="0" i="0" u="none" strike="noStrike" cap="none" dirty="0" err="1">
                <a:solidFill>
                  <a:schemeClr val="dk1"/>
                </a:solidFill>
                <a:latin typeface="Calibri"/>
                <a:ea typeface="Calibri"/>
                <a:cs typeface="Calibri"/>
                <a:sym typeface="Calibri"/>
              </a:rPr>
              <a:t>wks</a:t>
            </a:r>
            <a:r>
              <a:rPr lang="en-US" sz="2200" b="0" i="0" u="none" strike="noStrike" cap="none" dirty="0">
                <a:solidFill>
                  <a:schemeClr val="dk1"/>
                </a:solidFill>
                <a:latin typeface="Calibri"/>
                <a:ea typeface="Calibri"/>
                <a:cs typeface="Calibri"/>
                <a:sym typeface="Calibri"/>
              </a:rPr>
              <a:t>  =  12 appointments</a:t>
            </a:r>
            <a:br>
              <a:rPr lang="en-US" sz="2200" b="0" i="0" u="none" strike="noStrike" cap="none" dirty="0">
                <a:solidFill>
                  <a:schemeClr val="dk1"/>
                </a:solidFill>
                <a:latin typeface="Calibri"/>
                <a:ea typeface="Calibri"/>
                <a:cs typeface="Calibri"/>
                <a:sym typeface="Calibri"/>
              </a:rPr>
            </a:br>
            <a:r>
              <a:rPr lang="en-US" sz="2200" b="0" i="0" u="none" strike="noStrike" cap="none" dirty="0">
                <a:solidFill>
                  <a:schemeClr val="dk1"/>
                </a:solidFill>
                <a:latin typeface="Calibri"/>
                <a:ea typeface="Calibri"/>
                <a:cs typeface="Calibri"/>
                <a:sym typeface="Calibri"/>
              </a:rPr>
              <a:t>	 12 </a:t>
            </a:r>
            <a:r>
              <a:rPr lang="en-US" sz="2200" b="0" i="0" u="none" strike="noStrike" cap="none" dirty="0" err="1">
                <a:solidFill>
                  <a:schemeClr val="dk1"/>
                </a:solidFill>
                <a:latin typeface="Calibri"/>
                <a:ea typeface="Calibri"/>
                <a:cs typeface="Calibri"/>
                <a:sym typeface="Calibri"/>
              </a:rPr>
              <a:t>appts</a:t>
            </a:r>
            <a:r>
              <a:rPr lang="en-US" sz="2200" b="0" i="0" u="none" strike="noStrike" cap="none" dirty="0">
                <a:solidFill>
                  <a:schemeClr val="dk1"/>
                </a:solidFill>
                <a:latin typeface="Calibri"/>
                <a:ea typeface="Calibri"/>
                <a:cs typeface="Calibri"/>
                <a:sym typeface="Calibri"/>
              </a:rPr>
              <a:t> X 100 PV 	</a:t>
            </a:r>
            <a:r>
              <a:rPr lang="en-US" sz="2200" b="0" i="0" u="none" strike="noStrike" cap="none" dirty="0" smtClean="0">
                <a:solidFill>
                  <a:schemeClr val="dk1"/>
                </a:solidFill>
                <a:latin typeface="Calibri"/>
                <a:ea typeface="Calibri"/>
                <a:cs typeface="Calibri"/>
                <a:sym typeface="Calibri"/>
              </a:rPr>
              <a:t>	=   </a:t>
            </a:r>
            <a:r>
              <a:rPr lang="en-US" sz="2200" b="0" i="0" u="none" strike="noStrike" cap="none" dirty="0">
                <a:solidFill>
                  <a:schemeClr val="dk1"/>
                </a:solidFill>
                <a:latin typeface="Calibri"/>
                <a:ea typeface="Calibri"/>
                <a:cs typeface="Calibri"/>
                <a:sym typeface="Calibri"/>
              </a:rPr>
              <a:t>1200 PV</a:t>
            </a:r>
            <a:br>
              <a:rPr lang="en-US" sz="2200" b="0" i="0" u="none" strike="noStrike" cap="none" dirty="0">
                <a:solidFill>
                  <a:schemeClr val="dk1"/>
                </a:solidFill>
                <a:latin typeface="Calibri"/>
                <a:ea typeface="Calibri"/>
                <a:cs typeface="Calibri"/>
                <a:sym typeface="Calibri"/>
              </a:rPr>
            </a:br>
            <a:r>
              <a:rPr lang="en-US" sz="2200" b="0" i="0" u="none" strike="noStrike" cap="none" dirty="0">
                <a:solidFill>
                  <a:schemeClr val="dk1"/>
                </a:solidFill>
                <a:latin typeface="Calibri"/>
                <a:ea typeface="Calibri"/>
                <a:cs typeface="Calibri"/>
                <a:sym typeface="Calibri"/>
              </a:rPr>
              <a:t>	 12 X 50 PV 			=     600 PV</a:t>
            </a:r>
            <a:br>
              <a:rPr lang="en-US" sz="2200" b="0" i="0" u="none" strike="noStrike" cap="none" dirty="0">
                <a:solidFill>
                  <a:schemeClr val="dk1"/>
                </a:solidFill>
                <a:latin typeface="Calibri"/>
                <a:ea typeface="Calibri"/>
                <a:cs typeface="Calibri"/>
                <a:sym typeface="Calibri"/>
              </a:rPr>
            </a:br>
            <a:r>
              <a:rPr lang="en-US" sz="2000" b="0" i="0" u="none" strike="noStrike" cap="none" dirty="0">
                <a:solidFill>
                  <a:schemeClr val="dk1"/>
                </a:solidFill>
                <a:latin typeface="Calibri"/>
                <a:ea typeface="Calibri"/>
                <a:cs typeface="Calibri"/>
                <a:sym typeface="Calibri"/>
              </a:rPr>
              <a:t>( When customer orders again within 60 days to add up to 100 PV, the </a:t>
            </a:r>
          </a:p>
          <a:p>
            <a:pPr marL="0" marR="0" lvl="0" indent="457200" algn="l" rtl="0">
              <a:spcBef>
                <a:spcPts val="0"/>
              </a:spcBef>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sponsor will receive 2 trip points .. </a:t>
            </a:r>
            <a:br>
              <a:rPr lang="en-US" sz="2000" b="0" i="0" u="none" strike="noStrike" cap="none" dirty="0">
                <a:solidFill>
                  <a:schemeClr val="dk1"/>
                </a:solidFill>
                <a:latin typeface="Calibri"/>
                <a:ea typeface="Calibri"/>
                <a:cs typeface="Calibri"/>
                <a:sym typeface="Calibri"/>
              </a:rPr>
            </a:br>
            <a:r>
              <a:rPr lang="en-US" sz="2000" b="0" i="0" u="none" strike="noStrike" cap="none" dirty="0">
                <a:solidFill>
                  <a:schemeClr val="dk1"/>
                </a:solidFill>
                <a:latin typeface="Calibri"/>
                <a:ea typeface="Calibri"/>
                <a:cs typeface="Calibri"/>
                <a:sym typeface="Calibri"/>
              </a:rPr>
              <a:t>And when on </a:t>
            </a:r>
            <a:r>
              <a:rPr lang="en-US" sz="2000" b="0" i="0" u="none" strike="noStrike" cap="none" dirty="0" err="1">
                <a:solidFill>
                  <a:schemeClr val="dk1"/>
                </a:solidFill>
                <a:latin typeface="Calibri"/>
                <a:ea typeface="Calibri"/>
                <a:cs typeface="Calibri"/>
                <a:sym typeface="Calibri"/>
              </a:rPr>
              <a:t>autoship</a:t>
            </a:r>
            <a:r>
              <a:rPr lang="en-US" sz="2000" b="0" i="0" u="none" strike="noStrike" cap="none" dirty="0">
                <a:solidFill>
                  <a:schemeClr val="dk1"/>
                </a:solidFill>
                <a:latin typeface="Calibri"/>
                <a:ea typeface="Calibri"/>
                <a:cs typeface="Calibri"/>
                <a:sym typeface="Calibri"/>
              </a:rPr>
              <a:t> 3 times .. The points double when 100 PV or more )</a:t>
            </a:r>
            <a:br>
              <a:rPr lang="en-US" sz="2000" b="0" i="0" u="none" strike="noStrike" cap="none" dirty="0">
                <a:solidFill>
                  <a:schemeClr val="dk1"/>
                </a:solidFill>
                <a:latin typeface="Calibri"/>
                <a:ea typeface="Calibri"/>
                <a:cs typeface="Calibri"/>
                <a:sym typeface="Calibri"/>
              </a:rPr>
            </a:br>
            <a:r>
              <a:rPr lang="en-US" sz="2200" b="0" i="0" u="none" strike="noStrike" cap="none" dirty="0">
                <a:solidFill>
                  <a:schemeClr val="dk1"/>
                </a:solidFill>
                <a:latin typeface="Calibri"/>
                <a:ea typeface="Calibri"/>
                <a:cs typeface="Calibri"/>
                <a:sym typeface="Calibri"/>
              </a:rPr>
              <a:t>	</a:t>
            </a:r>
            <a:br>
              <a:rPr lang="en-US" sz="2200" b="0" i="0" u="none" strike="noStrike" cap="none" dirty="0">
                <a:solidFill>
                  <a:schemeClr val="dk1"/>
                </a:solidFill>
                <a:latin typeface="Calibri"/>
                <a:ea typeface="Calibri"/>
                <a:cs typeface="Calibri"/>
                <a:sym typeface="Calibri"/>
              </a:rPr>
            </a:br>
            <a:r>
              <a:rPr lang="en-US" sz="2200" b="0" i="0" u="none" strike="noStrike" cap="none" dirty="0">
                <a:solidFill>
                  <a:schemeClr val="dk1"/>
                </a:solidFill>
                <a:latin typeface="Calibri"/>
                <a:ea typeface="Calibri"/>
                <a:cs typeface="Calibri"/>
                <a:sym typeface="Calibri"/>
              </a:rPr>
              <a:t>	( 5 </a:t>
            </a:r>
            <a:r>
              <a:rPr lang="en-US" sz="2200" b="0" i="0" u="none" strike="noStrike" cap="none" dirty="0" err="1">
                <a:solidFill>
                  <a:schemeClr val="dk1"/>
                </a:solidFill>
                <a:latin typeface="Calibri"/>
                <a:ea typeface="Calibri"/>
                <a:cs typeface="Calibri"/>
                <a:sym typeface="Calibri"/>
              </a:rPr>
              <a:t>appts</a:t>
            </a:r>
            <a:r>
              <a:rPr lang="en-US" sz="2200" b="0" i="0" u="none" strike="noStrike" cap="none" dirty="0">
                <a:solidFill>
                  <a:schemeClr val="dk1"/>
                </a:solidFill>
                <a:latin typeface="Calibri"/>
                <a:ea typeface="Calibri"/>
                <a:cs typeface="Calibri"/>
                <a:sym typeface="Calibri"/>
              </a:rPr>
              <a:t>/</a:t>
            </a:r>
            <a:r>
              <a:rPr lang="en-US" sz="2200" b="0" i="0" u="none" strike="noStrike" cap="none" dirty="0" err="1">
                <a:solidFill>
                  <a:schemeClr val="dk1"/>
                </a:solidFill>
                <a:latin typeface="Calibri"/>
                <a:ea typeface="Calibri"/>
                <a:cs typeface="Calibri"/>
                <a:sym typeface="Calibri"/>
              </a:rPr>
              <a:t>wk</a:t>
            </a:r>
            <a:r>
              <a:rPr lang="en-US" sz="2200" b="0" i="0" u="none" strike="noStrike" cap="none" dirty="0">
                <a:solidFill>
                  <a:schemeClr val="dk1"/>
                </a:solidFill>
                <a:latin typeface="Calibri"/>
                <a:ea typeface="Calibri"/>
                <a:cs typeface="Calibri"/>
                <a:sym typeface="Calibri"/>
              </a:rPr>
              <a:t> X 4 </a:t>
            </a:r>
            <a:r>
              <a:rPr lang="en-US" sz="2200" b="0" i="0" u="none" strike="noStrike" cap="none" dirty="0" err="1">
                <a:solidFill>
                  <a:schemeClr val="dk1"/>
                </a:solidFill>
                <a:latin typeface="Calibri"/>
                <a:ea typeface="Calibri"/>
                <a:cs typeface="Calibri"/>
                <a:sym typeface="Calibri"/>
              </a:rPr>
              <a:t>wks</a:t>
            </a:r>
            <a:r>
              <a:rPr lang="en-US" sz="2200" b="0" i="0" u="none" strike="noStrike" cap="none" dirty="0">
                <a:solidFill>
                  <a:schemeClr val="dk1"/>
                </a:solidFill>
                <a:latin typeface="Calibri"/>
                <a:ea typeface="Calibri"/>
                <a:cs typeface="Calibri"/>
                <a:sym typeface="Calibri"/>
              </a:rPr>
              <a:t> X 100 PV = 2000 PV )        </a:t>
            </a:r>
            <a:r>
              <a:rPr lang="en-US" sz="2200" b="0" i="0" u="none" strike="noStrike" cap="none" dirty="0" err="1">
                <a:solidFill>
                  <a:schemeClr val="dk1"/>
                </a:solidFill>
                <a:latin typeface="Calibri"/>
                <a:ea typeface="Calibri"/>
                <a:cs typeface="Calibri"/>
                <a:sym typeface="Calibri"/>
              </a:rPr>
              <a:t>lisa</a:t>
            </a:r>
            <a:endParaRPr lang="en-US" sz="2200" b="0" i="0" u="none" strike="noStrike" cap="none" dirty="0">
              <a:solidFill>
                <a:schemeClr val="dk1"/>
              </a:solidFill>
              <a:latin typeface="Calibri"/>
              <a:ea typeface="Calibri"/>
              <a:cs typeface="Calibri"/>
              <a:sym typeface="Calibri"/>
            </a:endParaRPr>
          </a:p>
        </p:txBody>
      </p:sp>
      <p:sp>
        <p:nvSpPr>
          <p:cNvPr id="161" name="Shape 161"/>
          <p:cNvSpPr txBox="1"/>
          <p:nvPr/>
        </p:nvSpPr>
        <p:spPr>
          <a:xfrm>
            <a:off x="753441" y="567093"/>
            <a:ext cx="4698199" cy="523219"/>
          </a:xfrm>
          <a:prstGeom prst="rect">
            <a:avLst/>
          </a:prstGeom>
          <a:solidFill>
            <a:schemeClr val="lt1"/>
          </a:solidFill>
          <a:ln w="9525" cap="flat" cmpd="sng">
            <a:solidFill>
              <a:schemeClr val="dk2"/>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800">
                <a:solidFill>
                  <a:schemeClr val="dk1"/>
                </a:solidFill>
                <a:latin typeface="Calibri"/>
                <a:ea typeface="Calibri"/>
                <a:cs typeface="Calibri"/>
                <a:sym typeface="Calibri"/>
              </a:rPr>
              <a:t>Countdown to 2000 PV </a:t>
            </a:r>
          </a:p>
        </p:txBody>
      </p:sp>
    </p:spTree>
  </p:cSld>
  <p:clrMapOvr>
    <a:masterClrMapping/>
  </p:clrMapOvr>
  <p:transition spd="slow">
    <p:cut/>
  </p:transition>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4457</TotalTime>
  <Words>2388</Words>
  <Application>Microsoft Office PowerPoint</Application>
  <PresentationFormat>On-screen Show (16:9)</PresentationFormat>
  <Paragraphs>403</Paragraphs>
  <Slides>43</Slides>
  <Notes>40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43</vt:i4>
      </vt:variant>
    </vt:vector>
  </HeadingPairs>
  <TitlesOfParts>
    <vt:vector size="46" baseType="lpstr">
      <vt:lpstr>Arial</vt:lpstr>
      <vt:lpstr>Calibri</vt:lpstr>
      <vt:lpstr>Office Theme</vt:lpstr>
      <vt:lpstr>Monday Wellness Webinars </vt:lpstr>
      <vt:lpstr>PowerPoint Presentation</vt:lpstr>
      <vt:lpstr>PowerPoint Presentation</vt:lpstr>
      <vt:lpstr>Tip of the Day – Stephanie Bruce – Hand-Written Thank You Note</vt:lpstr>
      <vt:lpstr>8 Weeks To Director--Shaklee Business Training 2016</vt:lpstr>
      <vt:lpstr>Our Training Team </vt:lpstr>
      <vt:lpstr>Nutrition  Appointments</vt:lpstr>
      <vt:lpstr>Objectives for Nutrition Appointment</vt:lpstr>
      <vt:lpstr>  3 nutrition appointments / week  X 4 wks  =  12 appointments   12 appts X 100 PV   =   1200 PV   12 X 50 PV    =     600 PV ( When customer orders again within 60 days to add up to 100 PV, the  sponsor will receive 2 trip points ..  And when on autoship 3 times .. The points double when 100 PV or more )    ( 5 appts/wk X 4 wks X 100 PV = 2000 PV )        lisa</vt:lpstr>
      <vt:lpstr>Our Role --</vt:lpstr>
      <vt:lpstr>Questions  to Help Get the Appointment</vt:lpstr>
      <vt:lpstr>Strategies for Setting up Nutritional Consultations   </vt:lpstr>
      <vt:lpstr>The Appointment 3-way call Individual Appointment  Phone Conversation</vt:lpstr>
      <vt:lpstr>Step One – Identify Health Needs You Cannot Solve a Problem …Until it is Acknowledged</vt:lpstr>
      <vt:lpstr>Questions -- continued</vt:lpstr>
      <vt:lpstr>Questions to Guide the Conversation and Guide Their Thinking         ( because there is a reason behind each question that  helps us try to identify causes )                 </vt:lpstr>
      <vt:lpstr>Interesting Facts…</vt:lpstr>
      <vt:lpstr>Medications</vt:lpstr>
      <vt:lpstr>Questions -- continued</vt:lpstr>
      <vt:lpstr>Questions – continued –    You are teaching as you go.</vt:lpstr>
      <vt:lpstr>Categories of Health Needs –</vt:lpstr>
      <vt:lpstr>General Recommendations for Diet</vt:lpstr>
      <vt:lpstr>General Principles Of Prevention </vt:lpstr>
      <vt:lpstr>Immune System – The Shaklee Immune  Products Work so Well That People Usually See Results Quickly</vt:lpstr>
      <vt:lpstr>Categories of Health Needs –  Digestive Issues (Acid Reflux, IBS, gas, bloating</vt:lpstr>
      <vt:lpstr>Mood Swings -- affected by Fluctuating Blood Sugar and Nutritional Deficiency</vt:lpstr>
      <vt:lpstr>To Reduce Inflammation ( A Major Cause of Pain; Also Linked to most Serious Illnesses)</vt:lpstr>
      <vt:lpstr>Candida Yeast Over-Growth- Can Affect Brain, Digestive Tract, Immunity, Hormonal Balance, and is VERY Common</vt:lpstr>
      <vt:lpstr>Overweight and Obesity</vt:lpstr>
      <vt:lpstr>Fatigue –Lack of Energy Most Common Complaint to Doctors</vt:lpstr>
      <vt:lpstr>Closing –  Why We Start Most People with Vitalizer</vt:lpstr>
      <vt:lpstr>Closing – Be Conscious of 2 Concerns to Avoid</vt:lpstr>
      <vt:lpstr>Closing – continued  Questions to help complete the transaction</vt:lpstr>
      <vt:lpstr>PowerPoint Presentation</vt:lpstr>
      <vt:lpstr>Healthy Foundations –  Vitalizer and 1 Life Shake</vt:lpstr>
      <vt:lpstr>Closing – continued  Budget –Friendly Family Starting Place   100 PV</vt:lpstr>
      <vt:lpstr>Follow Up and Closing</vt:lpstr>
      <vt:lpstr>Nutrition Resources </vt:lpstr>
      <vt:lpstr>Action Steps Week 3</vt:lpstr>
      <vt:lpstr>Health Questionnaire</vt:lpstr>
      <vt:lpstr>PowerPoint Presentation</vt:lpstr>
      <vt:lpstr>Becky Choate 2016 Plan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dc:title>
  <dc:creator>LISA ANDERSON</dc:creator>
  <cp:lastModifiedBy>LISA ANDERSON</cp:lastModifiedBy>
  <cp:revision>32</cp:revision>
  <cp:lastPrinted>2016-02-07T17:49:03Z</cp:lastPrinted>
  <dcterms:modified xsi:type="dcterms:W3CDTF">2016-02-10T23:35:08Z</dcterms:modified>
</cp:coreProperties>
</file>