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9"/>
  </p:notesMasterIdLst>
  <p:handoutMasterIdLst>
    <p:handoutMasterId r:id="rId40"/>
  </p:handoutMasterIdLst>
  <p:sldIdLst>
    <p:sldId id="345" r:id="rId2"/>
    <p:sldId id="303" r:id="rId3"/>
    <p:sldId id="327" r:id="rId4"/>
    <p:sldId id="328" r:id="rId5"/>
    <p:sldId id="319" r:id="rId6"/>
    <p:sldId id="320" r:id="rId7"/>
    <p:sldId id="258" r:id="rId8"/>
    <p:sldId id="257" r:id="rId9"/>
    <p:sldId id="275" r:id="rId10"/>
    <p:sldId id="315" r:id="rId11"/>
    <p:sldId id="309" r:id="rId12"/>
    <p:sldId id="305" r:id="rId13"/>
    <p:sldId id="310" r:id="rId14"/>
    <p:sldId id="311" r:id="rId15"/>
    <p:sldId id="312" r:id="rId16"/>
    <p:sldId id="283" r:id="rId17"/>
    <p:sldId id="313" r:id="rId18"/>
    <p:sldId id="306" r:id="rId19"/>
    <p:sldId id="343" r:id="rId20"/>
    <p:sldId id="314" r:id="rId21"/>
    <p:sldId id="331" r:id="rId22"/>
    <p:sldId id="335" r:id="rId23"/>
    <p:sldId id="337" r:id="rId24"/>
    <p:sldId id="344" r:id="rId25"/>
    <p:sldId id="330" r:id="rId26"/>
    <p:sldId id="342" r:id="rId27"/>
    <p:sldId id="263" r:id="rId28"/>
    <p:sldId id="318" r:id="rId29"/>
    <p:sldId id="316" r:id="rId30"/>
    <p:sldId id="307" r:id="rId31"/>
    <p:sldId id="326" r:id="rId32"/>
    <p:sldId id="336" r:id="rId33"/>
    <p:sldId id="338" r:id="rId34"/>
    <p:sldId id="333" r:id="rId35"/>
    <p:sldId id="291" r:id="rId36"/>
    <p:sldId id="329" r:id="rId37"/>
    <p:sldId id="325" r:id="rId38"/>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clrMode="bw" frameSlides="1"/>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74"/>
  </p:normalViewPr>
  <p:slideViewPr>
    <p:cSldViewPr snapToGrid="0" snapToObjects="1">
      <p:cViewPr>
        <p:scale>
          <a:sx n="187" d="100"/>
          <a:sy n="187" d="100"/>
        </p:scale>
        <p:origin x="144" y="144"/>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308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notesMaster" Target="notesMasters/notesMaster1.xml"/><Relationship Id="rId40" Type="http://schemas.openxmlformats.org/officeDocument/2006/relationships/handoutMaster" Target="handoutMasters/handoutMaster1.xml"/><Relationship Id="rId41" Type="http://schemas.openxmlformats.org/officeDocument/2006/relationships/presProps" Target="presProps.xml"/><Relationship Id="rId42" Type="http://schemas.openxmlformats.org/officeDocument/2006/relationships/viewProps" Target="viewProps.xml"/><Relationship Id="rId43" Type="http://schemas.openxmlformats.org/officeDocument/2006/relationships/theme" Target="theme/theme1.xml"/><Relationship Id="rId4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A9D3B97-AE37-4C45-98E3-880EB849A4AA}" type="datetimeFigureOut">
              <a:rPr lang="en-US" smtClean="0"/>
              <a:t>2/10/16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24189D-2894-8147-998B-ABEE506E7FF2}" type="slidenum">
              <a:rPr lang="en-US" smtClean="0"/>
              <a:t>‹#›</a:t>
            </a:fld>
            <a:endParaRPr lang="en-US"/>
          </a:p>
        </p:txBody>
      </p:sp>
    </p:spTree>
    <p:extLst>
      <p:ext uri="{BB962C8B-B14F-4D97-AF65-F5344CB8AC3E}">
        <p14:creationId xmlns:p14="http://schemas.microsoft.com/office/powerpoint/2010/main" val="34856996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36AAAB3-684F-6147-AC4F-C4E03993D50A}" type="datetimeFigureOut">
              <a:rPr lang="en-US" smtClean="0"/>
              <a:t>2/10/16</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CF0ECBD-3741-214D-A87C-207D47C833E8}" type="slidenum">
              <a:rPr lang="en-US" smtClean="0"/>
              <a:t>‹#›</a:t>
            </a:fld>
            <a:endParaRPr lang="en-US"/>
          </a:p>
        </p:txBody>
      </p:sp>
    </p:spTree>
    <p:extLst>
      <p:ext uri="{BB962C8B-B14F-4D97-AF65-F5344CB8AC3E}">
        <p14:creationId xmlns:p14="http://schemas.microsoft.com/office/powerpoint/2010/main" val="82909094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4492C31-403D-554D-BF2F-950F5C105E63}" type="datetimeFigureOut">
              <a:rPr lang="en-US" smtClean="0"/>
              <a:t>2/10/16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72C276-68A0-AC44-BAD3-80B4B4A0C1BE}" type="slidenum">
              <a:rPr lang="en-US" smtClean="0"/>
              <a:t>‹#›</a:t>
            </a:fld>
            <a:endParaRPr lang="en-US"/>
          </a:p>
        </p:txBody>
      </p:sp>
    </p:spTree>
    <p:extLst>
      <p:ext uri="{BB962C8B-B14F-4D97-AF65-F5344CB8AC3E}">
        <p14:creationId xmlns:p14="http://schemas.microsoft.com/office/powerpoint/2010/main" val="32740832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4492C31-403D-554D-BF2F-950F5C105E63}" type="datetimeFigureOut">
              <a:rPr lang="en-US" smtClean="0"/>
              <a:t>2/10/16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72C276-68A0-AC44-BAD3-80B4B4A0C1BE}" type="slidenum">
              <a:rPr lang="en-US" smtClean="0"/>
              <a:t>‹#›</a:t>
            </a:fld>
            <a:endParaRPr lang="en-US"/>
          </a:p>
        </p:txBody>
      </p:sp>
    </p:spTree>
    <p:extLst>
      <p:ext uri="{BB962C8B-B14F-4D97-AF65-F5344CB8AC3E}">
        <p14:creationId xmlns:p14="http://schemas.microsoft.com/office/powerpoint/2010/main" val="34020689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4492C31-403D-554D-BF2F-950F5C105E63}" type="datetimeFigureOut">
              <a:rPr lang="en-US" smtClean="0"/>
              <a:t>2/10/16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72C276-68A0-AC44-BAD3-80B4B4A0C1BE}" type="slidenum">
              <a:rPr lang="en-US" smtClean="0"/>
              <a:t>‹#›</a:t>
            </a:fld>
            <a:endParaRPr lang="en-US"/>
          </a:p>
        </p:txBody>
      </p:sp>
    </p:spTree>
    <p:extLst>
      <p:ext uri="{BB962C8B-B14F-4D97-AF65-F5344CB8AC3E}">
        <p14:creationId xmlns:p14="http://schemas.microsoft.com/office/powerpoint/2010/main" val="1635271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Section Header">
    <p:spTree>
      <p:nvGrpSpPr>
        <p:cNvPr id="1" name=""/>
        <p:cNvGrpSpPr/>
        <p:nvPr/>
      </p:nvGrpSpPr>
      <p:grpSpPr>
        <a:xfrm>
          <a:off x="0" y="0"/>
          <a:ext cx="0" cy="0"/>
          <a:chOff x="0" y="0"/>
          <a:chExt cx="0" cy="0"/>
        </a:xfrm>
      </p:grpSpPr>
      <p:pic>
        <p:nvPicPr>
          <p:cNvPr id="6" name="Picture 5" descr="Shaklee Workshop PPT 1920x1080 Template-08.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2" name="Title 1"/>
          <p:cNvSpPr>
            <a:spLocks noGrp="1"/>
          </p:cNvSpPr>
          <p:nvPr>
            <p:ph type="title"/>
          </p:nvPr>
        </p:nvSpPr>
        <p:spPr>
          <a:xfrm>
            <a:off x="722313" y="1849213"/>
            <a:ext cx="4455168" cy="1021556"/>
          </a:xfrm>
        </p:spPr>
        <p:txBody>
          <a:bodyPr anchor="b" anchorCtr="0">
            <a:noAutofit/>
          </a:bodyPr>
          <a:lstStyle>
            <a:lvl1pPr algn="l">
              <a:defRPr sz="3200" b="1" cap="all">
                <a:solidFill>
                  <a:srgbClr val="537E2F"/>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870770"/>
            <a:ext cx="7772400" cy="1125140"/>
          </a:xfrm>
        </p:spPr>
        <p:txBody>
          <a:bodyPr anchor="t" anchorCtr="0"/>
          <a:lstStyle>
            <a:lvl1pPr marL="0" indent="0">
              <a:spcBef>
                <a:spcPts val="0"/>
              </a:spcBef>
              <a:buNone/>
              <a:defRPr sz="2000">
                <a:solidFill>
                  <a:srgbClr val="6F6E6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Picture Placeholder 4"/>
          <p:cNvSpPr>
            <a:spLocks noGrp="1"/>
          </p:cNvSpPr>
          <p:nvPr>
            <p:ph type="pic" sz="quarter" idx="10"/>
          </p:nvPr>
        </p:nvSpPr>
        <p:spPr>
          <a:xfrm>
            <a:off x="5301093" y="1589719"/>
            <a:ext cx="2779712" cy="2781300"/>
          </a:xfrm>
          <a:prstGeom prst="ellipse">
            <a:avLst/>
          </a:prstGeom>
        </p:spPr>
        <p:txBody>
          <a:bodyPr/>
          <a:lstStyle/>
          <a:p>
            <a:endParaRPr lang="en-US"/>
          </a:p>
        </p:txBody>
      </p:sp>
    </p:spTree>
    <p:extLst>
      <p:ext uri="{BB962C8B-B14F-4D97-AF65-F5344CB8AC3E}">
        <p14:creationId xmlns:p14="http://schemas.microsoft.com/office/powerpoint/2010/main" val="684230343"/>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pic>
        <p:nvPicPr>
          <p:cNvPr id="5" name="Picture 4" descr="Shaklee Workshop PPT 1920x1080 Template-08.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3" name="Content Placeholder 2"/>
          <p:cNvSpPr>
            <a:spLocks noGrp="1"/>
          </p:cNvSpPr>
          <p:nvPr>
            <p:ph idx="1"/>
          </p:nvPr>
        </p:nvSpPr>
        <p:spPr>
          <a:xfrm>
            <a:off x="457200" y="1860557"/>
            <a:ext cx="8229600" cy="2734073"/>
          </a:xfrm>
        </p:spPr>
        <p:txBody>
          <a:bodyPr>
            <a:normAutofit/>
          </a:bodyPr>
          <a:lstStyle>
            <a:lvl1pPr marL="342900" indent="-342900">
              <a:buSzPct val="100000"/>
              <a:buFontTx/>
              <a:buBlip>
                <a:blip r:embed="rId3"/>
              </a:buBlip>
              <a:defRPr sz="2000">
                <a:solidFill>
                  <a:srgbClr val="6F6E6F"/>
                </a:solidFill>
              </a:defRPr>
            </a:lvl1pPr>
            <a:lvl2pPr marL="742950" indent="-285750">
              <a:buSzPct val="100000"/>
              <a:buFontTx/>
              <a:buBlip>
                <a:blip r:embed="rId3"/>
              </a:buBlip>
              <a:defRPr sz="1800">
                <a:solidFill>
                  <a:srgbClr val="6F6E6F"/>
                </a:solidFill>
              </a:defRPr>
            </a:lvl2pPr>
            <a:lvl3pPr marL="1143000" indent="-228600">
              <a:buSzPct val="100000"/>
              <a:buFontTx/>
              <a:buBlip>
                <a:blip r:embed="rId3"/>
              </a:buBlip>
              <a:defRPr sz="1600">
                <a:solidFill>
                  <a:srgbClr val="6F6E6F"/>
                </a:solidFill>
              </a:defRPr>
            </a:lvl3pPr>
            <a:lvl4pPr marL="1600200" indent="-228600">
              <a:buSzPct val="100000"/>
              <a:buFontTx/>
              <a:buBlip>
                <a:blip r:embed="rId3"/>
              </a:buBlip>
              <a:defRPr sz="1400">
                <a:solidFill>
                  <a:srgbClr val="6F6E6F"/>
                </a:solidFill>
              </a:defRPr>
            </a:lvl4pPr>
            <a:lvl5pPr marL="2057400" indent="-228600">
              <a:buSzPct val="100000"/>
              <a:buFontTx/>
              <a:buBlip>
                <a:blip r:embed="rId3"/>
              </a:buBlip>
              <a:defRPr sz="1400">
                <a:solidFill>
                  <a:srgbClr val="6F6E6F"/>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Title 8"/>
          <p:cNvSpPr>
            <a:spLocks noGrp="1"/>
          </p:cNvSpPr>
          <p:nvPr>
            <p:ph type="title"/>
          </p:nvPr>
        </p:nvSpPr>
        <p:spPr>
          <a:xfrm>
            <a:off x="457200" y="812404"/>
            <a:ext cx="8229600" cy="857250"/>
          </a:xfr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37069364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4492C31-403D-554D-BF2F-950F5C105E63}" type="datetimeFigureOut">
              <a:rPr lang="en-US" smtClean="0"/>
              <a:t>2/10/16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72C276-68A0-AC44-BAD3-80B4B4A0C1BE}" type="slidenum">
              <a:rPr lang="en-US" smtClean="0"/>
              <a:t>‹#›</a:t>
            </a:fld>
            <a:endParaRPr lang="en-US"/>
          </a:p>
        </p:txBody>
      </p:sp>
    </p:spTree>
    <p:extLst>
      <p:ext uri="{BB962C8B-B14F-4D97-AF65-F5344CB8AC3E}">
        <p14:creationId xmlns:p14="http://schemas.microsoft.com/office/powerpoint/2010/main" val="18834898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4492C31-403D-554D-BF2F-950F5C105E63}" type="datetimeFigureOut">
              <a:rPr lang="en-US" smtClean="0"/>
              <a:t>2/10/16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72C276-68A0-AC44-BAD3-80B4B4A0C1BE}" type="slidenum">
              <a:rPr lang="en-US" smtClean="0"/>
              <a:t>‹#›</a:t>
            </a:fld>
            <a:endParaRPr lang="en-US"/>
          </a:p>
        </p:txBody>
      </p:sp>
    </p:spTree>
    <p:extLst>
      <p:ext uri="{BB962C8B-B14F-4D97-AF65-F5344CB8AC3E}">
        <p14:creationId xmlns:p14="http://schemas.microsoft.com/office/powerpoint/2010/main" val="15322809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4492C31-403D-554D-BF2F-950F5C105E63}" type="datetimeFigureOut">
              <a:rPr lang="en-US" smtClean="0"/>
              <a:t>2/10/16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B72C276-68A0-AC44-BAD3-80B4B4A0C1BE}" type="slidenum">
              <a:rPr lang="en-US" smtClean="0"/>
              <a:t>‹#›</a:t>
            </a:fld>
            <a:endParaRPr lang="en-US"/>
          </a:p>
        </p:txBody>
      </p:sp>
    </p:spTree>
    <p:extLst>
      <p:ext uri="{BB962C8B-B14F-4D97-AF65-F5344CB8AC3E}">
        <p14:creationId xmlns:p14="http://schemas.microsoft.com/office/powerpoint/2010/main" val="23680807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4492C31-403D-554D-BF2F-950F5C105E63}" type="datetimeFigureOut">
              <a:rPr lang="en-US" smtClean="0"/>
              <a:t>2/10/16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B72C276-68A0-AC44-BAD3-80B4B4A0C1BE}" type="slidenum">
              <a:rPr lang="en-US" smtClean="0"/>
              <a:t>‹#›</a:t>
            </a:fld>
            <a:endParaRPr lang="en-US"/>
          </a:p>
        </p:txBody>
      </p:sp>
    </p:spTree>
    <p:extLst>
      <p:ext uri="{BB962C8B-B14F-4D97-AF65-F5344CB8AC3E}">
        <p14:creationId xmlns:p14="http://schemas.microsoft.com/office/powerpoint/2010/main" val="3743451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4492C31-403D-554D-BF2F-950F5C105E63}" type="datetimeFigureOut">
              <a:rPr lang="en-US" smtClean="0"/>
              <a:t>2/10/16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B72C276-68A0-AC44-BAD3-80B4B4A0C1BE}" type="slidenum">
              <a:rPr lang="en-US" smtClean="0"/>
              <a:t>‹#›</a:t>
            </a:fld>
            <a:endParaRPr lang="en-US"/>
          </a:p>
        </p:txBody>
      </p:sp>
    </p:spTree>
    <p:extLst>
      <p:ext uri="{BB962C8B-B14F-4D97-AF65-F5344CB8AC3E}">
        <p14:creationId xmlns:p14="http://schemas.microsoft.com/office/powerpoint/2010/main" val="33378462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4492C31-403D-554D-BF2F-950F5C105E63}" type="datetimeFigureOut">
              <a:rPr lang="en-US" smtClean="0"/>
              <a:t>2/10/16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B72C276-68A0-AC44-BAD3-80B4B4A0C1BE}" type="slidenum">
              <a:rPr lang="en-US" smtClean="0"/>
              <a:t>‹#›</a:t>
            </a:fld>
            <a:endParaRPr lang="en-US"/>
          </a:p>
        </p:txBody>
      </p:sp>
    </p:spTree>
    <p:extLst>
      <p:ext uri="{BB962C8B-B14F-4D97-AF65-F5344CB8AC3E}">
        <p14:creationId xmlns:p14="http://schemas.microsoft.com/office/powerpoint/2010/main" val="28371638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4492C31-403D-554D-BF2F-950F5C105E63}" type="datetimeFigureOut">
              <a:rPr lang="en-US" smtClean="0"/>
              <a:t>2/10/16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B72C276-68A0-AC44-BAD3-80B4B4A0C1BE}" type="slidenum">
              <a:rPr lang="en-US" smtClean="0"/>
              <a:t>‹#›</a:t>
            </a:fld>
            <a:endParaRPr lang="en-US"/>
          </a:p>
        </p:txBody>
      </p:sp>
    </p:spTree>
    <p:extLst>
      <p:ext uri="{BB962C8B-B14F-4D97-AF65-F5344CB8AC3E}">
        <p14:creationId xmlns:p14="http://schemas.microsoft.com/office/powerpoint/2010/main" val="31252606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4492C31-403D-554D-BF2F-950F5C105E63}" type="datetimeFigureOut">
              <a:rPr lang="en-US" smtClean="0"/>
              <a:t>2/10/16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B72C276-68A0-AC44-BAD3-80B4B4A0C1BE}" type="slidenum">
              <a:rPr lang="en-US" smtClean="0"/>
              <a:t>‹#›</a:t>
            </a:fld>
            <a:endParaRPr lang="en-US"/>
          </a:p>
        </p:txBody>
      </p:sp>
    </p:spTree>
    <p:extLst>
      <p:ext uri="{BB962C8B-B14F-4D97-AF65-F5344CB8AC3E}">
        <p14:creationId xmlns:p14="http://schemas.microsoft.com/office/powerpoint/2010/main" val="15745999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44492C31-403D-554D-BF2F-950F5C105E63}" type="datetimeFigureOut">
              <a:rPr lang="en-US" smtClean="0"/>
              <a:t>2/10/16</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2B72C276-68A0-AC44-BAD3-80B4B4A0C1BE}" type="slidenum">
              <a:rPr lang="en-US" smtClean="0"/>
              <a:t>‹#›</a:t>
            </a:fld>
            <a:endParaRPr lang="en-US"/>
          </a:p>
        </p:txBody>
      </p:sp>
    </p:spTree>
    <p:extLst>
      <p:ext uri="{BB962C8B-B14F-4D97-AF65-F5344CB8AC3E}">
        <p14:creationId xmlns:p14="http://schemas.microsoft.com/office/powerpoint/2010/main" val="24299580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jpeg"/><Relationship Id="rId3" Type="http://schemas.openxmlformats.org/officeDocument/2006/relationships/image" Target="../media/image16.jpeg"/></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4"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image" Target="../media/image17.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2.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0.png"/><Relationship Id="rId3" Type="http://schemas.openxmlformats.org/officeDocument/2006/relationships/image" Target="../media/image3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4.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5.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7.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jpeg"/></Relationships>
</file>

<file path=ppt/slides/_rels/slide7.xml.rels><?xml version="1.0" encoding="UTF-8" standalone="yes"?>
<Relationships xmlns="http://schemas.openxmlformats.org/package/2006/relationships"><Relationship Id="rId1" Type="http://schemas.openxmlformats.org/officeDocument/2006/relationships/tags" Target="../tags/tag1.xml"/><Relationship Id="rId2" Type="http://schemas.openxmlformats.org/officeDocument/2006/relationships/slideLayout" Target="../slideLayouts/slideLayout12.xml"/><Relationship Id="rId3"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4" Type="http://schemas.openxmlformats.org/officeDocument/2006/relationships/image" Target="../media/image8.jpeg"/><Relationship Id="rId5" Type="http://schemas.openxmlformats.org/officeDocument/2006/relationships/image" Target="../media/image9.png"/><Relationship Id="rId6" Type="http://schemas.openxmlformats.org/officeDocument/2006/relationships/image" Target="../media/image10.jpeg"/><Relationship Id="rId7" Type="http://schemas.openxmlformats.org/officeDocument/2006/relationships/image" Target="../media/image11.jpeg"/><Relationship Id="rId8" Type="http://schemas.openxmlformats.org/officeDocument/2006/relationships/image" Target="../media/image12.jpeg"/><Relationship Id="rId1" Type="http://schemas.openxmlformats.org/officeDocument/2006/relationships/slideLayout" Target="../slideLayouts/slideLayout2.xml"/><Relationship Id="rId2" Type="http://schemas.openxmlformats.org/officeDocument/2006/relationships/image" Target="../media/image6.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is-IS" dirty="0" smtClean="0"/>
          </a:p>
          <a:p>
            <a:r>
              <a:rPr lang="is-IS" dirty="0" smtClean="0"/>
              <a:t>To subscribe to the archive please visit:  </a:t>
            </a:r>
          </a:p>
          <a:p>
            <a:endParaRPr lang="is-IS" b="1" dirty="0"/>
          </a:p>
          <a:p>
            <a:pPr algn="ctr"/>
            <a:r>
              <a:rPr lang="is-IS" sz="3200" b="1" dirty="0" smtClean="0"/>
              <a:t>http://bit.ly/bhsubscribe</a:t>
            </a:r>
            <a:endParaRPr lang="en-US" sz="3200" b="1" dirty="0"/>
          </a:p>
        </p:txBody>
      </p:sp>
      <p:sp>
        <p:nvSpPr>
          <p:cNvPr id="3" name="Title 2"/>
          <p:cNvSpPr>
            <a:spLocks noGrp="1"/>
          </p:cNvSpPr>
          <p:nvPr>
            <p:ph type="title"/>
          </p:nvPr>
        </p:nvSpPr>
        <p:spPr/>
        <p:txBody>
          <a:bodyPr/>
          <a:lstStyle/>
          <a:p>
            <a:r>
              <a:rPr lang="en-US" dirty="0" smtClean="0"/>
              <a:t>Webinar Video Archive</a:t>
            </a:r>
            <a:endParaRPr lang="en-US" dirty="0"/>
          </a:p>
        </p:txBody>
      </p:sp>
    </p:spTree>
    <p:extLst>
      <p:ext uri="{BB962C8B-B14F-4D97-AF65-F5344CB8AC3E}">
        <p14:creationId xmlns:p14="http://schemas.microsoft.com/office/powerpoint/2010/main" val="105963663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0" y="0"/>
            <a:ext cx="9144000" cy="5143500"/>
          </a:xfrm>
          <a:prstGeom prst="rect">
            <a:avLst/>
          </a:prstGeom>
        </p:spPr>
      </p:pic>
      <p:sp>
        <p:nvSpPr>
          <p:cNvPr id="2" name="Title 1"/>
          <p:cNvSpPr>
            <a:spLocks noGrp="1"/>
          </p:cNvSpPr>
          <p:nvPr>
            <p:ph type="title"/>
          </p:nvPr>
        </p:nvSpPr>
        <p:spPr>
          <a:xfrm>
            <a:off x="1202267" y="239845"/>
            <a:ext cx="7044267" cy="1267222"/>
          </a:xfrm>
          <a:ln>
            <a:solidFill>
              <a:schemeClr val="accent5">
                <a:lumMod val="75000"/>
              </a:schemeClr>
            </a:solidFill>
          </a:ln>
        </p:spPr>
        <p:txBody>
          <a:bodyPr>
            <a:noAutofit/>
          </a:bodyPr>
          <a:lstStyle/>
          <a:p>
            <a:r>
              <a:rPr lang="en-US" sz="2400" dirty="0" smtClean="0"/>
              <a:t>Learning Good Communication Skills Helps Us Be More Effective When Introducing Shaklee Products and Business Information To Others</a:t>
            </a:r>
            <a:endParaRPr lang="en-US" sz="2400" dirty="0"/>
          </a:p>
        </p:txBody>
      </p:sp>
      <p:sp>
        <p:nvSpPr>
          <p:cNvPr id="3" name="Content Placeholder 2"/>
          <p:cNvSpPr>
            <a:spLocks noGrp="1"/>
          </p:cNvSpPr>
          <p:nvPr>
            <p:ph idx="1"/>
          </p:nvPr>
        </p:nvSpPr>
        <p:spPr>
          <a:xfrm>
            <a:off x="457200" y="1608667"/>
            <a:ext cx="8229600" cy="1828801"/>
          </a:xfrm>
        </p:spPr>
        <p:txBody>
          <a:bodyPr>
            <a:normAutofit fontScale="92500" lnSpcReduction="10000"/>
          </a:bodyPr>
          <a:lstStyle/>
          <a:p>
            <a:pPr>
              <a:buNone/>
            </a:pPr>
            <a:r>
              <a:rPr lang="en-US" sz="2400" dirty="0" smtClean="0"/>
              <a:t>There are 2 key elements to developing a successful Shaklee business</a:t>
            </a:r>
          </a:p>
          <a:p>
            <a:pPr>
              <a:buNone/>
            </a:pPr>
            <a:r>
              <a:rPr lang="en-US" sz="2400" dirty="0" smtClean="0"/>
              <a:t>1. Learning how to introduce new people to the products to develop a customer base</a:t>
            </a:r>
          </a:p>
          <a:p>
            <a:pPr>
              <a:buNone/>
            </a:pPr>
            <a:r>
              <a:rPr lang="en-US" sz="2400" dirty="0" smtClean="0"/>
              <a:t>2. Learning how to introduce new people to benefits of a Shaklee business to develop a business team.		       </a:t>
            </a:r>
            <a:r>
              <a:rPr lang="en-US" sz="2400" dirty="0" err="1" smtClean="0"/>
              <a:t>katie</a:t>
            </a:r>
            <a:endParaRPr lang="en-US" sz="2400" dirty="0" smtClean="0"/>
          </a:p>
        </p:txBody>
      </p:sp>
      <p:sp>
        <p:nvSpPr>
          <p:cNvPr id="4" name="Rectangle 3"/>
          <p:cNvSpPr/>
          <p:nvPr/>
        </p:nvSpPr>
        <p:spPr>
          <a:xfrm>
            <a:off x="571500" y="3676141"/>
            <a:ext cx="8115300" cy="954107"/>
          </a:xfrm>
          <a:prstGeom prst="rect">
            <a:avLst/>
          </a:prstGeom>
          <a:ln>
            <a:solidFill>
              <a:schemeClr val="tx1"/>
            </a:solidFill>
          </a:ln>
        </p:spPr>
        <p:txBody>
          <a:bodyPr wrap="square">
            <a:spAutoFit/>
          </a:bodyPr>
          <a:lstStyle/>
          <a:p>
            <a:pPr algn="ctr">
              <a:buNone/>
            </a:pPr>
            <a:r>
              <a:rPr lang="en-US" sz="2800" dirty="0" smtClean="0"/>
              <a:t>The skill needed to achieve both objectives is learning the art of authentic meaningful conversations.</a:t>
            </a:r>
          </a:p>
        </p:txBody>
      </p:sp>
    </p:spTree>
    <p:extLst>
      <p:ext uri="{BB962C8B-B14F-4D97-AF65-F5344CB8AC3E}">
        <p14:creationId xmlns:p14="http://schemas.microsoft.com/office/powerpoint/2010/main" val="2052815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05667" y="205314"/>
            <a:ext cx="5681133" cy="1013883"/>
          </a:xfrm>
          <a:ln>
            <a:solidFill>
              <a:schemeClr val="accent3">
                <a:lumMod val="75000"/>
              </a:schemeClr>
            </a:solidFill>
          </a:ln>
        </p:spPr>
        <p:txBody>
          <a:bodyPr>
            <a:normAutofit fontScale="90000"/>
          </a:bodyPr>
          <a:lstStyle/>
          <a:p>
            <a:pPr algn="l"/>
            <a:r>
              <a:rPr lang="en-US" sz="3600" dirty="0" smtClean="0"/>
              <a:t>       </a:t>
            </a:r>
            <a:r>
              <a:rPr lang="en-US" sz="3100" dirty="0" smtClean="0"/>
              <a:t>Mastering the Art of 		       Authentic Meaningful Conversations</a:t>
            </a:r>
            <a:endParaRPr lang="en-US" sz="3100" dirty="0"/>
          </a:p>
        </p:txBody>
      </p:sp>
      <p:sp>
        <p:nvSpPr>
          <p:cNvPr id="3" name="Content Placeholder 2"/>
          <p:cNvSpPr>
            <a:spLocks noGrp="1"/>
          </p:cNvSpPr>
          <p:nvPr>
            <p:ph idx="1"/>
          </p:nvPr>
        </p:nvSpPr>
        <p:spPr>
          <a:xfrm>
            <a:off x="457200" y="1371600"/>
            <a:ext cx="8229600" cy="3486150"/>
          </a:xfrm>
        </p:spPr>
        <p:txBody>
          <a:bodyPr>
            <a:normAutofit lnSpcReduction="10000"/>
          </a:bodyPr>
          <a:lstStyle/>
          <a:p>
            <a:r>
              <a:rPr lang="en-US" sz="2000" dirty="0" smtClean="0"/>
              <a:t>The marketplace , for most of our friends, is noisy ... meaning there are lots of messages coming at people constantly pitching to them to buy something … on TV, on internet, on Face Book, on billboards, everywhere ... so people begin to tune everything out ...including us ...</a:t>
            </a:r>
          </a:p>
          <a:p>
            <a:r>
              <a:rPr lang="en-US" sz="2000" dirty="0" smtClean="0"/>
              <a:t> So what we want to learn is how to have "authentic and meaningful conversations " with others ... then we will sound different and be different than all that other stuff...because we will be asking about what they care about... Not giving a sales pitch. .. Conversation is  natural , honest and real .</a:t>
            </a:r>
          </a:p>
          <a:p>
            <a:r>
              <a:rPr lang="en-US" sz="2000" dirty="0" smtClean="0"/>
              <a:t>There are just a few easy phrases to learn and it is wonderful how people will begin to open up to us and our messages .	   </a:t>
            </a:r>
            <a:r>
              <a:rPr lang="en-US" sz="2000" dirty="0" err="1" smtClean="0"/>
              <a:t>katie</a:t>
            </a:r>
            <a:r>
              <a:rPr lang="en-US" sz="2400" dirty="0" smtClean="0"/>
              <a:t>	</a:t>
            </a:r>
            <a:endParaRPr lang="en-US" sz="2400" dirty="0"/>
          </a:p>
        </p:txBody>
      </p:sp>
      <p:pic>
        <p:nvPicPr>
          <p:cNvPr id="55298" name="Picture 2" descr="http://sr.photos1.fotosearch.com/bthumb/ILW/ILW507/coultj0118s.jpg"/>
          <p:cNvPicPr>
            <a:picLocks noChangeAspect="1" noChangeArrowheads="1"/>
          </p:cNvPicPr>
          <p:nvPr/>
        </p:nvPicPr>
        <p:blipFill>
          <a:blip r:embed="rId2" cstate="print"/>
          <a:srcRect/>
          <a:stretch>
            <a:fillRect/>
          </a:stretch>
        </p:blipFill>
        <p:spPr bwMode="auto">
          <a:xfrm>
            <a:off x="203200" y="0"/>
            <a:ext cx="1873250" cy="1407320"/>
          </a:xfrm>
          <a:prstGeom prst="rect">
            <a:avLst/>
          </a:prstGeom>
          <a:noFill/>
        </p:spPr>
      </p:pic>
    </p:spTree>
    <p:extLst>
      <p:ext uri="{BB962C8B-B14F-4D97-AF65-F5344CB8AC3E}">
        <p14:creationId xmlns:p14="http://schemas.microsoft.com/office/powerpoint/2010/main" val="323626033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8" name="Picture 4" descr="http://www.acclaimimages.com/_gallery/_images_n300/sales_pitch.jpg"/>
          <p:cNvPicPr>
            <a:picLocks noChangeAspect="1" noChangeArrowheads="1"/>
          </p:cNvPicPr>
          <p:nvPr/>
        </p:nvPicPr>
        <p:blipFill>
          <a:blip r:embed="rId2" cstate="print"/>
          <a:srcRect/>
          <a:stretch>
            <a:fillRect/>
          </a:stretch>
        </p:blipFill>
        <p:spPr bwMode="auto">
          <a:xfrm>
            <a:off x="6248401" y="2781301"/>
            <a:ext cx="2638425" cy="2361080"/>
          </a:xfrm>
          <a:prstGeom prst="rect">
            <a:avLst/>
          </a:prstGeom>
          <a:noFill/>
        </p:spPr>
      </p:pic>
      <p:pic>
        <p:nvPicPr>
          <p:cNvPr id="26626" name="Picture 2" descr="http://qph.is.quoracdn.net/main-qimg-06fef3acaca1b19e67a32aeef0657b15?convert_to_webp=true"/>
          <p:cNvPicPr>
            <a:picLocks noChangeAspect="1" noChangeArrowheads="1"/>
          </p:cNvPicPr>
          <p:nvPr/>
        </p:nvPicPr>
        <p:blipFill>
          <a:blip r:embed="rId3" cstate="print"/>
          <a:srcRect/>
          <a:stretch>
            <a:fillRect/>
          </a:stretch>
        </p:blipFill>
        <p:spPr bwMode="auto">
          <a:xfrm>
            <a:off x="88900" y="133350"/>
            <a:ext cx="2374900" cy="2736850"/>
          </a:xfrm>
          <a:prstGeom prst="rect">
            <a:avLst/>
          </a:prstGeom>
          <a:noFill/>
        </p:spPr>
      </p:pic>
      <p:sp>
        <p:nvSpPr>
          <p:cNvPr id="2" name="Title 1"/>
          <p:cNvSpPr>
            <a:spLocks noGrp="1"/>
          </p:cNvSpPr>
          <p:nvPr>
            <p:ph type="title"/>
          </p:nvPr>
        </p:nvSpPr>
        <p:spPr>
          <a:xfrm>
            <a:off x="2057400" y="228600"/>
            <a:ext cx="6553200" cy="457200"/>
          </a:xfrm>
          <a:ln>
            <a:solidFill>
              <a:schemeClr val="tx2">
                <a:lumMod val="60000"/>
                <a:lumOff val="40000"/>
              </a:schemeClr>
            </a:solidFill>
          </a:ln>
        </p:spPr>
        <p:txBody>
          <a:bodyPr>
            <a:normAutofit fontScale="90000"/>
          </a:bodyPr>
          <a:lstStyle/>
          <a:p>
            <a:r>
              <a:rPr lang="en-US" sz="3600" dirty="0" smtClean="0"/>
              <a:t>Ask.. Don’t Tell, Listen… Don’t  Pitch</a:t>
            </a:r>
            <a:endParaRPr lang="en-US" sz="3600" dirty="0"/>
          </a:p>
        </p:txBody>
      </p:sp>
      <p:sp>
        <p:nvSpPr>
          <p:cNvPr id="3" name="Content Placeholder 2"/>
          <p:cNvSpPr>
            <a:spLocks noGrp="1"/>
          </p:cNvSpPr>
          <p:nvPr>
            <p:ph idx="1"/>
          </p:nvPr>
        </p:nvSpPr>
        <p:spPr>
          <a:xfrm>
            <a:off x="2133600" y="857250"/>
            <a:ext cx="7010400" cy="2012950"/>
          </a:xfrm>
        </p:spPr>
        <p:txBody>
          <a:bodyPr>
            <a:noAutofit/>
          </a:bodyPr>
          <a:lstStyle/>
          <a:p>
            <a:r>
              <a:rPr lang="en-US" sz="1800" dirty="0" smtClean="0"/>
              <a:t>In our conversations,  we want to avoid slipping 	into a situation in which we are “ pitching” 	information to someone.</a:t>
            </a:r>
          </a:p>
          <a:p>
            <a:r>
              <a:rPr lang="en-US" sz="1800" dirty="0" smtClean="0"/>
              <a:t>When we do all the talking, or when we start right in with what we want to tell them,  there is a tendency for our prospect to erect a wall of “sales resistance” to what we are “pitching.”    </a:t>
            </a:r>
            <a:r>
              <a:rPr lang="en-US" sz="1800" dirty="0"/>
              <a:t>	</a:t>
            </a:r>
            <a:r>
              <a:rPr lang="en-US" sz="1800" dirty="0" smtClean="0"/>
              <a:t>								They PUSH BACK against the information.</a:t>
            </a:r>
          </a:p>
        </p:txBody>
      </p:sp>
      <p:sp>
        <p:nvSpPr>
          <p:cNvPr id="6" name="Rectangle 5"/>
          <p:cNvSpPr/>
          <p:nvPr/>
        </p:nvSpPr>
        <p:spPr>
          <a:xfrm>
            <a:off x="762000" y="2781301"/>
            <a:ext cx="5943600" cy="1323439"/>
          </a:xfrm>
          <a:prstGeom prst="rect">
            <a:avLst/>
          </a:prstGeom>
        </p:spPr>
        <p:txBody>
          <a:bodyPr wrap="square">
            <a:spAutoFit/>
          </a:bodyPr>
          <a:lstStyle/>
          <a:p>
            <a:r>
              <a:rPr lang="en-US" sz="2000" dirty="0" smtClean="0"/>
              <a:t>Our goal is to create an environment in which they seek to PULL the INFORMATION toward them .</a:t>
            </a:r>
          </a:p>
          <a:p>
            <a:r>
              <a:rPr lang="en-US" sz="2000" dirty="0" smtClean="0"/>
              <a:t>And that we achieve by allowing them to tell us what they want and what’s important to them… 		</a:t>
            </a:r>
            <a:r>
              <a:rPr lang="en-US" sz="2000" dirty="0" err="1" smtClean="0"/>
              <a:t>lisa</a:t>
            </a:r>
            <a:endParaRPr lang="en-US" sz="2000" dirty="0"/>
          </a:p>
        </p:txBody>
      </p:sp>
      <p:sp>
        <p:nvSpPr>
          <p:cNvPr id="4" name="TextBox 3"/>
          <p:cNvSpPr txBox="1"/>
          <p:nvPr/>
        </p:nvSpPr>
        <p:spPr>
          <a:xfrm>
            <a:off x="1270000" y="4130141"/>
            <a:ext cx="5803900" cy="830997"/>
          </a:xfrm>
          <a:prstGeom prst="rect">
            <a:avLst/>
          </a:prstGeom>
          <a:noFill/>
          <a:ln>
            <a:solidFill>
              <a:srgbClr val="FF0000"/>
            </a:solidFill>
          </a:ln>
        </p:spPr>
        <p:txBody>
          <a:bodyPr wrap="square" rtlCol="0">
            <a:spAutoFit/>
          </a:bodyPr>
          <a:lstStyle/>
          <a:p>
            <a:pPr algn="ctr"/>
            <a:r>
              <a:rPr lang="en-US" sz="2400" dirty="0" smtClean="0"/>
              <a:t>And Therefore eliminating the danger of ever being viewed as “ pushy”</a:t>
            </a:r>
            <a:endParaRPr lang="en-US" sz="2400" dirty="0"/>
          </a:p>
        </p:txBody>
      </p:sp>
    </p:spTree>
    <p:extLst>
      <p:ext uri="{BB962C8B-B14F-4D97-AF65-F5344CB8AC3E}">
        <p14:creationId xmlns:p14="http://schemas.microsoft.com/office/powerpoint/2010/main" val="54226229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6300" y="228600"/>
            <a:ext cx="7391400" cy="651272"/>
          </a:xfrm>
          <a:ln>
            <a:solidFill>
              <a:schemeClr val="tx2">
                <a:lumMod val="40000"/>
                <a:lumOff val="60000"/>
              </a:schemeClr>
            </a:solidFill>
          </a:ln>
        </p:spPr>
        <p:txBody>
          <a:bodyPr>
            <a:normAutofit/>
          </a:bodyPr>
          <a:lstStyle/>
          <a:p>
            <a:r>
              <a:rPr lang="en-US" sz="3200" dirty="0" smtClean="0"/>
              <a:t>3 Key Elements of Authentic Conversations</a:t>
            </a:r>
            <a:endParaRPr lang="en-US" sz="3200" dirty="0"/>
          </a:p>
        </p:txBody>
      </p:sp>
      <p:sp>
        <p:nvSpPr>
          <p:cNvPr id="3" name="Content Placeholder 2"/>
          <p:cNvSpPr>
            <a:spLocks noGrp="1"/>
          </p:cNvSpPr>
          <p:nvPr>
            <p:ph idx="1"/>
          </p:nvPr>
        </p:nvSpPr>
        <p:spPr>
          <a:xfrm>
            <a:off x="224481" y="1151467"/>
            <a:ext cx="6705600" cy="3990489"/>
          </a:xfrm>
        </p:spPr>
        <p:txBody>
          <a:bodyPr>
            <a:normAutofit fontScale="92500" lnSpcReduction="10000"/>
          </a:bodyPr>
          <a:lstStyle/>
          <a:p>
            <a:r>
              <a:rPr lang="en-US" sz="2400" dirty="0" smtClean="0"/>
              <a:t>Asking questions and listening well using </a:t>
            </a:r>
          </a:p>
          <a:p>
            <a:pPr>
              <a:buNone/>
            </a:pPr>
            <a:r>
              <a:rPr lang="en-US" sz="2400" dirty="0" smtClean="0"/>
              <a:t>		--</a:t>
            </a:r>
            <a:r>
              <a:rPr lang="en-US" sz="2000" i="1" dirty="0" smtClean="0"/>
              <a:t>Tell me about</a:t>
            </a:r>
          </a:p>
          <a:p>
            <a:pPr>
              <a:buNone/>
            </a:pPr>
            <a:r>
              <a:rPr lang="en-US" sz="2000" i="1" dirty="0" smtClean="0"/>
              <a:t>		- Tell me what that’s like</a:t>
            </a:r>
          </a:p>
          <a:p>
            <a:pPr>
              <a:buNone/>
            </a:pPr>
            <a:r>
              <a:rPr lang="en-US" sz="2000" i="1" dirty="0" smtClean="0"/>
              <a:t>		-- What else</a:t>
            </a:r>
          </a:p>
          <a:p>
            <a:pPr>
              <a:buNone/>
            </a:pPr>
            <a:r>
              <a:rPr lang="en-US" sz="2000" i="1" dirty="0" smtClean="0"/>
              <a:t>		-- Tell me more about</a:t>
            </a:r>
          </a:p>
          <a:p>
            <a:r>
              <a:rPr lang="en-US" sz="2400" dirty="0" smtClean="0"/>
              <a:t>Acknowledging people -- </a:t>
            </a:r>
          </a:p>
          <a:p>
            <a:r>
              <a:rPr lang="en-US" sz="2400" dirty="0" smtClean="0"/>
              <a:t>Sharing your reasons for making the contact or whatever you are discussing  </a:t>
            </a:r>
          </a:p>
          <a:p>
            <a:pPr>
              <a:buNone/>
            </a:pPr>
            <a:endParaRPr lang="en-US" sz="1000" dirty="0" smtClean="0"/>
          </a:p>
          <a:p>
            <a:pPr>
              <a:buNone/>
            </a:pPr>
            <a:r>
              <a:rPr lang="en-US" sz="2400" dirty="0" smtClean="0"/>
              <a:t>These 3 elements can be used in inviting or handling questions and concerns.				           </a:t>
            </a:r>
            <a:r>
              <a:rPr lang="en-US" sz="2400" dirty="0" err="1" smtClean="0"/>
              <a:t>becky</a:t>
            </a:r>
            <a:r>
              <a:rPr lang="en-US" sz="2400" dirty="0" smtClean="0"/>
              <a:t>         						l</a:t>
            </a:r>
            <a:endParaRPr lang="en-US" sz="2400" dirty="0"/>
          </a:p>
        </p:txBody>
      </p:sp>
      <p:pic>
        <p:nvPicPr>
          <p:cNvPr id="19458" name="Picture 2" descr="http://www.cbc.ca/books/startwithwhy.jpg"/>
          <p:cNvPicPr>
            <a:picLocks noChangeAspect="1" noChangeArrowheads="1"/>
          </p:cNvPicPr>
          <p:nvPr/>
        </p:nvPicPr>
        <p:blipFill>
          <a:blip r:embed="rId2" cstate="print"/>
          <a:srcRect/>
          <a:stretch>
            <a:fillRect/>
          </a:stretch>
        </p:blipFill>
        <p:spPr bwMode="auto">
          <a:xfrm>
            <a:off x="7145867" y="2018629"/>
            <a:ext cx="1828800" cy="2726313"/>
          </a:xfrm>
          <a:prstGeom prst="rect">
            <a:avLst/>
          </a:prstGeom>
          <a:noFill/>
        </p:spPr>
      </p:pic>
      <p:pic>
        <p:nvPicPr>
          <p:cNvPr id="19464" name="Picture 8" descr="https://encrypted-tbn0.gstatic.com/images?q=tbn:ANd9GcSF9uBfEv6vcfqKwNO_kfEh5PlBzlo4lHuPYqHJdu3Z2miPfJ0xmg"/>
          <p:cNvPicPr>
            <a:picLocks noChangeAspect="1" noChangeArrowheads="1"/>
          </p:cNvPicPr>
          <p:nvPr/>
        </p:nvPicPr>
        <p:blipFill>
          <a:blip r:embed="rId3" cstate="print"/>
          <a:srcRect/>
          <a:stretch>
            <a:fillRect/>
          </a:stretch>
        </p:blipFill>
        <p:spPr bwMode="auto">
          <a:xfrm>
            <a:off x="3589867" y="2571750"/>
            <a:ext cx="3067050" cy="649193"/>
          </a:xfrm>
          <a:prstGeom prst="rect">
            <a:avLst/>
          </a:prstGeom>
          <a:noFill/>
          <a:ln>
            <a:solidFill>
              <a:srgbClr val="C00000"/>
            </a:solidFill>
          </a:ln>
        </p:spPr>
      </p:pic>
      <p:pic>
        <p:nvPicPr>
          <p:cNvPr id="7" name="Picture 6"/>
          <p:cNvPicPr>
            <a:picLocks noChangeAspect="1"/>
          </p:cNvPicPr>
          <p:nvPr/>
        </p:nvPicPr>
        <p:blipFill>
          <a:blip r:embed="rId4"/>
          <a:stretch>
            <a:fillRect/>
          </a:stretch>
        </p:blipFill>
        <p:spPr>
          <a:xfrm>
            <a:off x="5633880" y="744405"/>
            <a:ext cx="1511987" cy="2050152"/>
          </a:xfrm>
          <a:prstGeom prst="rect">
            <a:avLst/>
          </a:prstGeom>
        </p:spPr>
      </p:pic>
    </p:spTree>
    <p:extLst>
      <p:ext uri="{BB962C8B-B14F-4D97-AF65-F5344CB8AC3E}">
        <p14:creationId xmlns:p14="http://schemas.microsoft.com/office/powerpoint/2010/main" val="1641638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46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4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182033" y="118533"/>
            <a:ext cx="1580444" cy="1896533"/>
          </a:xfrm>
          <a:prstGeom prst="rect">
            <a:avLst/>
          </a:prstGeom>
        </p:spPr>
      </p:pic>
      <p:sp>
        <p:nvSpPr>
          <p:cNvPr id="2" name="Title 1"/>
          <p:cNvSpPr>
            <a:spLocks noGrp="1"/>
          </p:cNvSpPr>
          <p:nvPr>
            <p:ph type="title"/>
          </p:nvPr>
        </p:nvSpPr>
        <p:spPr>
          <a:xfrm>
            <a:off x="3352800" y="244872"/>
            <a:ext cx="3657600" cy="651272"/>
          </a:xfrm>
          <a:ln>
            <a:solidFill>
              <a:schemeClr val="tx2">
                <a:lumMod val="60000"/>
                <a:lumOff val="40000"/>
              </a:schemeClr>
            </a:solidFill>
          </a:ln>
        </p:spPr>
        <p:txBody>
          <a:bodyPr>
            <a:normAutofit/>
          </a:bodyPr>
          <a:lstStyle/>
          <a:p>
            <a:r>
              <a:rPr lang="en-US" sz="3200" dirty="0" smtClean="0"/>
              <a:t>Tell Me About ….</a:t>
            </a:r>
            <a:endParaRPr lang="en-US" sz="3200" dirty="0"/>
          </a:p>
        </p:txBody>
      </p:sp>
      <p:sp>
        <p:nvSpPr>
          <p:cNvPr id="3" name="Content Placeholder 2"/>
          <p:cNvSpPr>
            <a:spLocks noGrp="1"/>
          </p:cNvSpPr>
          <p:nvPr>
            <p:ph idx="1"/>
          </p:nvPr>
        </p:nvSpPr>
        <p:spPr>
          <a:xfrm>
            <a:off x="1422400" y="855107"/>
            <a:ext cx="7459133" cy="4000500"/>
          </a:xfrm>
        </p:spPr>
        <p:txBody>
          <a:bodyPr>
            <a:normAutofit/>
          </a:bodyPr>
          <a:lstStyle/>
          <a:p>
            <a:pPr>
              <a:buNone/>
            </a:pPr>
            <a:r>
              <a:rPr lang="en-US" sz="2400" dirty="0" smtClean="0"/>
              <a:t>	</a:t>
            </a:r>
            <a:r>
              <a:rPr lang="en-US" sz="2000" dirty="0" smtClean="0"/>
              <a:t>	In our business conversations, we want to discover what is important  to the person with whom we are speaking.</a:t>
            </a:r>
          </a:p>
          <a:p>
            <a:r>
              <a:rPr lang="en-US" sz="2000" dirty="0" smtClean="0"/>
              <a:t>We start by learning about someone ... And learning about	</a:t>
            </a:r>
          </a:p>
          <a:p>
            <a:pPr marL="0" indent="0">
              <a:buNone/>
            </a:pPr>
            <a:r>
              <a:rPr lang="en-US" sz="2000" dirty="0"/>
              <a:t>	</a:t>
            </a:r>
            <a:r>
              <a:rPr lang="en-US" sz="2000" dirty="0" smtClean="0"/>
              <a:t> their values and where they are in their life. </a:t>
            </a:r>
          </a:p>
          <a:p>
            <a:r>
              <a:rPr lang="en-US" sz="2000" dirty="0" smtClean="0"/>
              <a:t>A great way to do that is simply to say … </a:t>
            </a:r>
          </a:p>
          <a:p>
            <a:pPr>
              <a:buNone/>
            </a:pPr>
            <a:r>
              <a:rPr lang="en-US" sz="2000" dirty="0" smtClean="0"/>
              <a:t> 		</a:t>
            </a:r>
            <a:r>
              <a:rPr lang="en-US" sz="2000" i="1" dirty="0" smtClean="0"/>
              <a:t>Tell me about….  your summer, the kids, your job etc	</a:t>
            </a:r>
          </a:p>
          <a:p>
            <a:pPr>
              <a:buNone/>
            </a:pPr>
            <a:r>
              <a:rPr lang="en-US" sz="2000" i="1" dirty="0"/>
              <a:t> </a:t>
            </a:r>
            <a:r>
              <a:rPr lang="en-US" sz="2000" i="1" dirty="0" smtClean="0"/>
              <a:t>               Tell me more about that 					</a:t>
            </a:r>
            <a:r>
              <a:rPr lang="en-US" sz="2000" i="1" dirty="0" err="1" smtClean="0"/>
              <a:t>katie</a:t>
            </a:r>
            <a:endParaRPr lang="en-US" sz="2000" i="1" dirty="0" smtClean="0"/>
          </a:p>
          <a:p>
            <a:r>
              <a:rPr lang="en-US" sz="2000" dirty="0" smtClean="0"/>
              <a:t>Listen carefully for words that indicate a need or interest</a:t>
            </a:r>
          </a:p>
          <a:p>
            <a:pPr>
              <a:buNone/>
            </a:pPr>
            <a:r>
              <a:rPr lang="en-US" sz="2400" dirty="0" smtClean="0"/>
              <a:t>			</a:t>
            </a:r>
          </a:p>
        </p:txBody>
      </p:sp>
      <p:sp>
        <p:nvSpPr>
          <p:cNvPr id="5" name="Rectangle 4"/>
          <p:cNvSpPr/>
          <p:nvPr/>
        </p:nvSpPr>
        <p:spPr>
          <a:xfrm>
            <a:off x="633284" y="3897004"/>
            <a:ext cx="7848600" cy="830997"/>
          </a:xfrm>
          <a:prstGeom prst="rect">
            <a:avLst/>
          </a:prstGeom>
          <a:ln>
            <a:solidFill>
              <a:schemeClr val="tx2">
                <a:lumMod val="75000"/>
              </a:schemeClr>
            </a:solidFill>
          </a:ln>
        </p:spPr>
        <p:txBody>
          <a:bodyPr wrap="square">
            <a:spAutoFit/>
          </a:bodyPr>
          <a:lstStyle/>
          <a:p>
            <a:pPr algn="ctr"/>
            <a:r>
              <a:rPr lang="en-US" sz="2400" dirty="0" smtClean="0"/>
              <a:t> </a:t>
            </a:r>
            <a:r>
              <a:rPr lang="en-US" sz="2400" b="1" dirty="0" smtClean="0">
                <a:solidFill>
                  <a:schemeClr val="accent2"/>
                </a:solidFill>
              </a:rPr>
              <a:t>Moves people from their heads .. To their hearts</a:t>
            </a:r>
            <a:br>
              <a:rPr lang="en-US" sz="2400" b="1" dirty="0" smtClean="0">
                <a:solidFill>
                  <a:schemeClr val="accent2"/>
                </a:solidFill>
              </a:rPr>
            </a:br>
            <a:r>
              <a:rPr lang="en-US" sz="2400" b="1" dirty="0" smtClean="0">
                <a:solidFill>
                  <a:schemeClr val="accent2"/>
                </a:solidFill>
              </a:rPr>
              <a:t>From their thinking to their emotions.</a:t>
            </a:r>
            <a:endParaRPr lang="en-US" sz="2400" b="1" dirty="0">
              <a:solidFill>
                <a:schemeClr val="accent2"/>
              </a:solidFill>
            </a:endParaRPr>
          </a:p>
        </p:txBody>
      </p:sp>
      <p:sp>
        <p:nvSpPr>
          <p:cNvPr id="4" name="TextBox 3"/>
          <p:cNvSpPr txBox="1"/>
          <p:nvPr/>
        </p:nvSpPr>
        <p:spPr>
          <a:xfrm>
            <a:off x="7696200" y="2486025"/>
            <a:ext cx="1066800" cy="369332"/>
          </a:xfrm>
          <a:prstGeom prst="rect">
            <a:avLst/>
          </a:prstGeom>
          <a:noFill/>
        </p:spPr>
        <p:txBody>
          <a:bodyPr wrap="square" rtlCol="0">
            <a:spAutoFit/>
          </a:bodyPr>
          <a:lstStyle/>
          <a:p>
            <a:r>
              <a:rPr lang="en-US" dirty="0" smtClean="0"/>
              <a:t>e</a:t>
            </a:r>
            <a:endParaRPr lang="en-US" dirty="0"/>
          </a:p>
        </p:txBody>
      </p:sp>
    </p:spTree>
    <p:extLst>
      <p:ext uri="{BB962C8B-B14F-4D97-AF65-F5344CB8AC3E}">
        <p14:creationId xmlns:p14="http://schemas.microsoft.com/office/powerpoint/2010/main" val="2785599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314450"/>
            <a:ext cx="8077200" cy="1600200"/>
          </a:xfrm>
          <a:ln>
            <a:solidFill>
              <a:srgbClr val="FF0000"/>
            </a:solidFill>
          </a:ln>
        </p:spPr>
        <p:txBody>
          <a:bodyPr>
            <a:normAutofit fontScale="90000"/>
          </a:bodyPr>
          <a:lstStyle/>
          <a:p>
            <a:pPr algn="l">
              <a:buFont typeface="Arial" pitchFamily="34" charset="0"/>
              <a:buChar char="•"/>
            </a:pPr>
            <a:r>
              <a:rPr lang="en-US" sz="2400" dirty="0" smtClean="0"/>
              <a:t> Include in your conversations  and invitations </a:t>
            </a:r>
            <a:r>
              <a:rPr lang="en-US" sz="2400" b="1" dirty="0" smtClean="0"/>
              <a:t>… why </a:t>
            </a:r>
            <a:r>
              <a:rPr lang="en-US" sz="2400" dirty="0" smtClean="0"/>
              <a:t>you want to speak with them … </a:t>
            </a:r>
            <a:r>
              <a:rPr lang="en-US" sz="2400" b="1" dirty="0" smtClean="0"/>
              <a:t>Why</a:t>
            </a:r>
            <a:r>
              <a:rPr lang="en-US" sz="2400" dirty="0" smtClean="0"/>
              <a:t> you think they may want to attend an event …They will need a reason to attend ... Something important to them. They don’t come just because you are having a webinar or an event.</a:t>
            </a:r>
            <a:endParaRPr lang="en-US" sz="2400" dirty="0"/>
          </a:p>
        </p:txBody>
      </p:sp>
      <p:sp>
        <p:nvSpPr>
          <p:cNvPr id="5" name="Content Placeholder 4"/>
          <p:cNvSpPr>
            <a:spLocks noGrp="1"/>
          </p:cNvSpPr>
          <p:nvPr>
            <p:ph idx="1"/>
          </p:nvPr>
        </p:nvSpPr>
        <p:spPr>
          <a:xfrm>
            <a:off x="495300" y="2971800"/>
            <a:ext cx="8153400" cy="1885950"/>
          </a:xfrm>
          <a:ln>
            <a:solidFill>
              <a:srgbClr val="FF0000"/>
            </a:solidFill>
          </a:ln>
        </p:spPr>
        <p:txBody>
          <a:bodyPr>
            <a:normAutofit fontScale="92500" lnSpcReduction="10000"/>
          </a:bodyPr>
          <a:lstStyle/>
          <a:p>
            <a:r>
              <a:rPr lang="en-US" sz="2000" dirty="0" smtClean="0"/>
              <a:t>Example:   </a:t>
            </a:r>
            <a:r>
              <a:rPr lang="en-US" sz="2000" i="1" dirty="0" smtClean="0"/>
              <a:t>I am calling because I had some serious health issues for several years…</a:t>
            </a:r>
          </a:p>
          <a:p>
            <a:r>
              <a:rPr lang="en-US" sz="2000" dirty="0" smtClean="0"/>
              <a:t>Or </a:t>
            </a:r>
            <a:r>
              <a:rPr lang="en-US" sz="2000" i="1" dirty="0" smtClean="0"/>
              <a:t>I just returned from the Shaklee Global Conference and /…..</a:t>
            </a:r>
          </a:p>
          <a:p>
            <a:r>
              <a:rPr lang="en-US" sz="2000" dirty="0" smtClean="0"/>
              <a:t>Or </a:t>
            </a:r>
            <a:r>
              <a:rPr lang="en-US" sz="2000" i="1" dirty="0" smtClean="0"/>
              <a:t>I was reading an article ….</a:t>
            </a:r>
          </a:p>
          <a:p>
            <a:r>
              <a:rPr lang="en-US" sz="2000" i="1" dirty="0" smtClean="0"/>
              <a:t>I am so grateful to have learned about prevention and what it has meant for my family ... </a:t>
            </a:r>
            <a:r>
              <a:rPr lang="en-US" sz="2000" dirty="0" smtClean="0"/>
              <a:t>				</a:t>
            </a:r>
            <a:r>
              <a:rPr lang="en-US" sz="2000" dirty="0" err="1" smtClean="0"/>
              <a:t>becky</a:t>
            </a:r>
            <a:endParaRPr lang="en-US" sz="2000" dirty="0"/>
          </a:p>
        </p:txBody>
      </p:sp>
      <p:sp>
        <p:nvSpPr>
          <p:cNvPr id="6" name="TextBox 5"/>
          <p:cNvSpPr txBox="1"/>
          <p:nvPr/>
        </p:nvSpPr>
        <p:spPr>
          <a:xfrm>
            <a:off x="304800" y="228601"/>
            <a:ext cx="6705600" cy="954107"/>
          </a:xfrm>
          <a:prstGeom prst="rect">
            <a:avLst/>
          </a:prstGeom>
          <a:noFill/>
        </p:spPr>
        <p:txBody>
          <a:bodyPr wrap="square" rtlCol="0">
            <a:spAutoFit/>
          </a:bodyPr>
          <a:lstStyle/>
          <a:p>
            <a:r>
              <a:rPr lang="en-US" sz="2800" dirty="0" smtClean="0"/>
              <a:t>Express Your Reasons for Contacting Them Not what you are inviting them to , but Why</a:t>
            </a:r>
            <a:endParaRPr lang="en-US" sz="2800" dirty="0"/>
          </a:p>
        </p:txBody>
      </p:sp>
      <p:pic>
        <p:nvPicPr>
          <p:cNvPr id="17412" name="Picture 4" descr="http://www.valerieann.com/wp-content/uploads/2013/06/whyarrow.jpg"/>
          <p:cNvPicPr>
            <a:picLocks noChangeAspect="1" noChangeArrowheads="1"/>
          </p:cNvPicPr>
          <p:nvPr/>
        </p:nvPicPr>
        <p:blipFill>
          <a:blip r:embed="rId2" cstate="print"/>
          <a:srcRect/>
          <a:stretch>
            <a:fillRect/>
          </a:stretch>
        </p:blipFill>
        <p:spPr bwMode="auto">
          <a:xfrm>
            <a:off x="6934200" y="171450"/>
            <a:ext cx="1939513" cy="1086828"/>
          </a:xfrm>
          <a:prstGeom prst="rect">
            <a:avLst/>
          </a:prstGeom>
          <a:noFill/>
          <a:ln>
            <a:solidFill>
              <a:srgbClr val="FF0000"/>
            </a:solidFill>
          </a:ln>
        </p:spPr>
      </p:pic>
    </p:spTree>
    <p:extLst>
      <p:ext uri="{BB962C8B-B14F-4D97-AF65-F5344CB8AC3E}">
        <p14:creationId xmlns:p14="http://schemas.microsoft.com/office/powerpoint/2010/main" val="265050252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http://media1.santabanta.com/full5/outdoors/summer/summer-1a.jpg"/>
          <p:cNvPicPr>
            <a:picLocks noChangeAspect="1" noChangeArrowheads="1"/>
          </p:cNvPicPr>
          <p:nvPr/>
        </p:nvPicPr>
        <p:blipFill>
          <a:blip r:embed="rId2" cstate="print"/>
          <a:srcRect/>
          <a:stretch>
            <a:fillRect/>
          </a:stretch>
        </p:blipFill>
        <p:spPr bwMode="auto">
          <a:xfrm>
            <a:off x="0" y="1"/>
            <a:ext cx="9144000" cy="5143500"/>
          </a:xfrm>
          <a:prstGeom prst="rect">
            <a:avLst/>
          </a:prstGeom>
          <a:noFill/>
        </p:spPr>
      </p:pic>
      <p:sp>
        <p:nvSpPr>
          <p:cNvPr id="3" name="Content Placeholder 2"/>
          <p:cNvSpPr>
            <a:spLocks noGrp="1"/>
          </p:cNvSpPr>
          <p:nvPr>
            <p:ph idx="1"/>
          </p:nvPr>
        </p:nvSpPr>
        <p:spPr>
          <a:xfrm>
            <a:off x="1028700" y="342901"/>
            <a:ext cx="7086600" cy="2705099"/>
          </a:xfrm>
          <a:solidFill>
            <a:schemeClr val="accent5">
              <a:lumMod val="20000"/>
              <a:lumOff val="80000"/>
            </a:schemeClr>
          </a:solidFill>
          <a:ln>
            <a:solidFill>
              <a:schemeClr val="bg1"/>
            </a:solidFill>
          </a:ln>
        </p:spPr>
        <p:txBody>
          <a:bodyPr>
            <a:noAutofit/>
          </a:bodyPr>
          <a:lstStyle/>
          <a:p>
            <a:pPr algn="ctr">
              <a:buNone/>
            </a:pPr>
            <a:r>
              <a:rPr lang="en-US" sz="2800" dirty="0" smtClean="0">
                <a:solidFill>
                  <a:schemeClr val="tx2">
                    <a:lumMod val="75000"/>
                  </a:schemeClr>
                </a:solidFill>
              </a:rPr>
              <a:t>People don’t buy what you sell …</a:t>
            </a:r>
          </a:p>
          <a:p>
            <a:pPr algn="ctr">
              <a:buNone/>
            </a:pPr>
            <a:r>
              <a:rPr lang="en-US" sz="2800" dirty="0" smtClean="0">
                <a:solidFill>
                  <a:schemeClr val="tx2">
                    <a:lumMod val="75000"/>
                  </a:schemeClr>
                </a:solidFill>
              </a:rPr>
              <a:t>They buy WHY you sell it…</a:t>
            </a:r>
          </a:p>
          <a:p>
            <a:pPr algn="ctr">
              <a:buNone/>
            </a:pPr>
            <a:r>
              <a:rPr lang="en-US" sz="2800" dirty="0" smtClean="0">
                <a:solidFill>
                  <a:schemeClr val="tx2">
                    <a:lumMod val="75000"/>
                  </a:schemeClr>
                </a:solidFill>
              </a:rPr>
              <a:t>They don’t buy what you do…</a:t>
            </a:r>
          </a:p>
          <a:p>
            <a:pPr algn="ctr">
              <a:buNone/>
            </a:pPr>
            <a:r>
              <a:rPr lang="en-US" sz="2800" dirty="0" smtClean="0">
                <a:solidFill>
                  <a:schemeClr val="tx2">
                    <a:lumMod val="75000"/>
                  </a:schemeClr>
                </a:solidFill>
              </a:rPr>
              <a:t>They buy WHY you do it ..</a:t>
            </a:r>
          </a:p>
          <a:p>
            <a:pPr>
              <a:buNone/>
            </a:pPr>
            <a:r>
              <a:rPr lang="en-US" sz="3600" dirty="0" smtClean="0">
                <a:solidFill>
                  <a:schemeClr val="tx2">
                    <a:lumMod val="75000"/>
                  </a:schemeClr>
                </a:solidFill>
              </a:rPr>
              <a:t>					</a:t>
            </a:r>
            <a:r>
              <a:rPr lang="en-US" sz="2400" dirty="0" smtClean="0">
                <a:solidFill>
                  <a:schemeClr val="tx2">
                    <a:lumMod val="75000"/>
                  </a:schemeClr>
                </a:solidFill>
              </a:rPr>
              <a:t>Simon </a:t>
            </a:r>
            <a:r>
              <a:rPr lang="en-US" sz="2400" dirty="0" err="1" smtClean="0">
                <a:solidFill>
                  <a:schemeClr val="tx2">
                    <a:lumMod val="75000"/>
                  </a:schemeClr>
                </a:solidFill>
              </a:rPr>
              <a:t>Sinek</a:t>
            </a:r>
            <a:r>
              <a:rPr lang="en-US" sz="2400" dirty="0" smtClean="0">
                <a:solidFill>
                  <a:schemeClr val="tx2">
                    <a:lumMod val="75000"/>
                  </a:schemeClr>
                </a:solidFill>
              </a:rPr>
              <a:t>               </a:t>
            </a:r>
            <a:endParaRPr lang="en-US" sz="2400" dirty="0">
              <a:solidFill>
                <a:schemeClr val="tx2">
                  <a:lumMod val="75000"/>
                </a:schemeClr>
              </a:solidFill>
            </a:endParaRPr>
          </a:p>
        </p:txBody>
      </p:sp>
      <p:sp>
        <p:nvSpPr>
          <p:cNvPr id="2" name="TextBox 1"/>
          <p:cNvSpPr txBox="1"/>
          <p:nvPr/>
        </p:nvSpPr>
        <p:spPr>
          <a:xfrm>
            <a:off x="7226300" y="3759200"/>
            <a:ext cx="1333500" cy="369332"/>
          </a:xfrm>
          <a:prstGeom prst="rect">
            <a:avLst/>
          </a:prstGeom>
          <a:noFill/>
        </p:spPr>
        <p:txBody>
          <a:bodyPr wrap="square" rtlCol="0">
            <a:spAutoFit/>
          </a:bodyPr>
          <a:lstStyle/>
          <a:p>
            <a:r>
              <a:rPr lang="en-US" dirty="0" err="1" smtClean="0"/>
              <a:t>becky</a:t>
            </a:r>
            <a:endParaRPr lang="en-US" dirty="0"/>
          </a:p>
        </p:txBody>
      </p:sp>
    </p:spTree>
    <p:extLst>
      <p:ext uri="{BB962C8B-B14F-4D97-AF65-F5344CB8AC3E}">
        <p14:creationId xmlns:p14="http://schemas.microsoft.com/office/powerpoint/2010/main" val="36209525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42900"/>
            <a:ext cx="5791200" cy="365522"/>
          </a:xfrm>
        </p:spPr>
        <p:txBody>
          <a:bodyPr>
            <a:normAutofit fontScale="90000"/>
          </a:bodyPr>
          <a:lstStyle/>
          <a:p>
            <a:r>
              <a:rPr lang="en-US" sz="2400" dirty="0" smtClean="0"/>
              <a:t>(Meaningful conversations continued )</a:t>
            </a:r>
            <a:endParaRPr lang="en-US" sz="2400" dirty="0"/>
          </a:p>
        </p:txBody>
      </p:sp>
      <p:sp>
        <p:nvSpPr>
          <p:cNvPr id="3" name="Content Placeholder 2"/>
          <p:cNvSpPr>
            <a:spLocks noGrp="1"/>
          </p:cNvSpPr>
          <p:nvPr>
            <p:ph idx="1"/>
          </p:nvPr>
        </p:nvSpPr>
        <p:spPr>
          <a:xfrm>
            <a:off x="723900" y="1200150"/>
            <a:ext cx="7696200" cy="3623072"/>
          </a:xfrm>
        </p:spPr>
        <p:txBody>
          <a:bodyPr>
            <a:normAutofit fontScale="85000" lnSpcReduction="20000"/>
          </a:bodyPr>
          <a:lstStyle/>
          <a:p>
            <a:pPr>
              <a:buNone/>
            </a:pPr>
            <a:r>
              <a:rPr lang="en-US" sz="2800" dirty="0" smtClean="0"/>
              <a:t> </a:t>
            </a:r>
            <a:r>
              <a:rPr lang="en-US" sz="2800" b="1" dirty="0" smtClean="0"/>
              <a:t>Acknowledge people</a:t>
            </a:r>
            <a:r>
              <a:rPr lang="en-US" sz="2800" dirty="0" smtClean="0"/>
              <a:t>– </a:t>
            </a:r>
            <a:r>
              <a:rPr lang="en-US" sz="2400" dirty="0" smtClean="0"/>
              <a:t>Look for opportunities to sincerely compliment people ... Especially when they are raising a concern or question.</a:t>
            </a:r>
          </a:p>
          <a:p>
            <a:pPr>
              <a:buNone/>
            </a:pPr>
            <a:r>
              <a:rPr lang="en-US" sz="2400" dirty="0" smtClean="0"/>
              <a:t>ex – </a:t>
            </a:r>
            <a:r>
              <a:rPr lang="en-US" sz="2400" i="1" dirty="0" smtClean="0"/>
              <a:t>“Great question, I can see you have done some reading .. Good for you.. Love that you are reading labels…  I want to acknowledge you for how healthy you feed your kids already,” etc</a:t>
            </a:r>
          </a:p>
          <a:p>
            <a:pPr>
              <a:buNone/>
            </a:pPr>
            <a:endParaRPr lang="en-US" sz="2400" dirty="0" smtClean="0"/>
          </a:p>
          <a:p>
            <a:pPr>
              <a:buNone/>
            </a:pPr>
            <a:r>
              <a:rPr lang="en-US" sz="2400" dirty="0" smtClean="0"/>
              <a:t>Ex  </a:t>
            </a:r>
            <a:r>
              <a:rPr lang="en-US" sz="2400" i="1" dirty="0" smtClean="0"/>
              <a:t>“I thought of you because…  Since we last spoke, I have had you on my mind… When I was on a webinar last week, I kept thinking about you … “</a:t>
            </a:r>
          </a:p>
          <a:p>
            <a:pPr>
              <a:buNone/>
            </a:pPr>
            <a:r>
              <a:rPr lang="en-US" sz="2400" i="1" dirty="0" smtClean="0"/>
              <a:t>“I’ve been thinking about asking you about something…”</a:t>
            </a:r>
          </a:p>
          <a:p>
            <a:pPr>
              <a:buNone/>
            </a:pPr>
            <a:r>
              <a:rPr lang="en-US" sz="2400" i="1" dirty="0" smtClean="0"/>
              <a:t>“I was wondering if you might want to take a look at …”    </a:t>
            </a:r>
            <a:r>
              <a:rPr lang="en-US" sz="2400" i="1" dirty="0" err="1" smtClean="0"/>
              <a:t>katie</a:t>
            </a:r>
            <a:endParaRPr lang="en-US" sz="2400" dirty="0" smtClean="0"/>
          </a:p>
          <a:p>
            <a:endParaRPr lang="en-US" sz="2400" dirty="0"/>
          </a:p>
        </p:txBody>
      </p:sp>
      <p:pic>
        <p:nvPicPr>
          <p:cNvPr id="16386" name="Picture 2" descr="http://powerofted.com/wp-content/uploads/2013/02/Express-Appreciation.png"/>
          <p:cNvPicPr>
            <a:picLocks noChangeAspect="1" noChangeArrowheads="1"/>
          </p:cNvPicPr>
          <p:nvPr/>
        </p:nvPicPr>
        <p:blipFill>
          <a:blip r:embed="rId2" cstate="print"/>
          <a:srcRect/>
          <a:stretch>
            <a:fillRect/>
          </a:stretch>
        </p:blipFill>
        <p:spPr bwMode="auto">
          <a:xfrm>
            <a:off x="5257800" y="0"/>
            <a:ext cx="3886200" cy="1200150"/>
          </a:xfrm>
          <a:prstGeom prst="rect">
            <a:avLst/>
          </a:prstGeom>
          <a:noFill/>
        </p:spPr>
      </p:pic>
    </p:spTree>
    <p:extLst>
      <p:ext uri="{BB962C8B-B14F-4D97-AF65-F5344CB8AC3E}">
        <p14:creationId xmlns:p14="http://schemas.microsoft.com/office/powerpoint/2010/main" val="363989329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05978"/>
            <a:ext cx="6096001" cy="1337072"/>
          </a:xfrm>
          <a:ln>
            <a:solidFill>
              <a:schemeClr val="tx1">
                <a:lumMod val="75000"/>
                <a:lumOff val="25000"/>
              </a:schemeClr>
            </a:solidFill>
          </a:ln>
        </p:spPr>
        <p:txBody>
          <a:bodyPr>
            <a:noAutofit/>
          </a:bodyPr>
          <a:lstStyle/>
          <a:p>
            <a:pPr algn="l"/>
            <a:r>
              <a:rPr lang="en-US" sz="2400" dirty="0" smtClean="0"/>
              <a:t>	Invitation  To Take a Look –</a:t>
            </a:r>
            <a:br>
              <a:rPr lang="en-US" sz="2400" dirty="0" smtClean="0"/>
            </a:br>
            <a:r>
              <a:rPr lang="en-US" sz="2400" dirty="0" smtClean="0"/>
              <a:t>	Taking on the Role of Consultant – 	   Business Consultant … or Nutrition Consultant </a:t>
            </a:r>
            <a:endParaRPr lang="en-US" sz="2400" dirty="0"/>
          </a:p>
        </p:txBody>
      </p:sp>
      <p:sp>
        <p:nvSpPr>
          <p:cNvPr id="3" name="Content Placeholder 2"/>
          <p:cNvSpPr>
            <a:spLocks noGrp="1"/>
          </p:cNvSpPr>
          <p:nvPr>
            <p:ph idx="1"/>
          </p:nvPr>
        </p:nvSpPr>
        <p:spPr>
          <a:xfrm>
            <a:off x="457200" y="1657350"/>
            <a:ext cx="6096000" cy="1949450"/>
          </a:xfrm>
        </p:spPr>
        <p:txBody>
          <a:bodyPr>
            <a:normAutofit fontScale="85000" lnSpcReduction="10000"/>
          </a:bodyPr>
          <a:lstStyle/>
          <a:p>
            <a:pPr>
              <a:buNone/>
            </a:pPr>
            <a:r>
              <a:rPr lang="en-US" sz="2400" dirty="0" smtClean="0"/>
              <a:t>The initial objective of successful leaders …</a:t>
            </a:r>
            <a:endParaRPr lang="en-US" sz="900" dirty="0" smtClean="0"/>
          </a:p>
          <a:p>
            <a:pPr>
              <a:buNone/>
            </a:pPr>
            <a:r>
              <a:rPr lang="en-US" sz="2600" dirty="0" smtClean="0"/>
              <a:t>To educate prospective customers .. and business partners… on what they have to offer….</a:t>
            </a:r>
          </a:p>
          <a:p>
            <a:pPr>
              <a:buNone/>
            </a:pPr>
            <a:r>
              <a:rPr lang="en-US" sz="2600" dirty="0" smtClean="0"/>
              <a:t>And then let those prospects decide if this is something they would like to know more about .</a:t>
            </a:r>
          </a:p>
        </p:txBody>
      </p:sp>
      <p:pic>
        <p:nvPicPr>
          <p:cNvPr id="35842" name="Picture 2" descr="http://www.mt-institute.com/images/cartoons/consult.jpg"/>
          <p:cNvPicPr>
            <a:picLocks noChangeAspect="1" noChangeArrowheads="1"/>
          </p:cNvPicPr>
          <p:nvPr/>
        </p:nvPicPr>
        <p:blipFill>
          <a:blip r:embed="rId2" cstate="print"/>
          <a:srcRect/>
          <a:stretch>
            <a:fillRect/>
          </a:stretch>
        </p:blipFill>
        <p:spPr bwMode="auto">
          <a:xfrm>
            <a:off x="6330128" y="1657350"/>
            <a:ext cx="2813872" cy="2063750"/>
          </a:xfrm>
          <a:prstGeom prst="rect">
            <a:avLst/>
          </a:prstGeom>
          <a:noFill/>
        </p:spPr>
      </p:pic>
      <p:sp>
        <p:nvSpPr>
          <p:cNvPr id="5" name="Rectangle 4"/>
          <p:cNvSpPr/>
          <p:nvPr/>
        </p:nvSpPr>
        <p:spPr>
          <a:xfrm>
            <a:off x="457200" y="3606800"/>
            <a:ext cx="8267700" cy="1323439"/>
          </a:xfrm>
          <a:prstGeom prst="rect">
            <a:avLst/>
          </a:prstGeom>
        </p:spPr>
        <p:txBody>
          <a:bodyPr wrap="square">
            <a:spAutoFit/>
          </a:bodyPr>
          <a:lstStyle/>
          <a:p>
            <a:pPr>
              <a:buNone/>
            </a:pPr>
            <a:r>
              <a:rPr lang="en-US" sz="2000" dirty="0" smtClean="0"/>
              <a:t>“ instead of acting like sharks,  the professionals were more like coaches or consultants. They built relationships and then offered common-sense   solutions to people’s problems.  Who wouldn’t like that?”	Eric </a:t>
            </a:r>
            <a:r>
              <a:rPr lang="en-US" sz="2000" dirty="0" err="1" smtClean="0"/>
              <a:t>Worre</a:t>
            </a:r>
            <a:endParaRPr lang="en-US" sz="2000" dirty="0" smtClean="0"/>
          </a:p>
          <a:p>
            <a:pPr>
              <a:buNone/>
            </a:pPr>
            <a:r>
              <a:rPr lang="en-US" sz="2000" dirty="0" smtClean="0"/>
              <a:t>harper		</a:t>
            </a:r>
          </a:p>
        </p:txBody>
      </p:sp>
    </p:spTree>
    <p:extLst>
      <p:ext uri="{BB962C8B-B14F-4D97-AF65-F5344CB8AC3E}">
        <p14:creationId xmlns:p14="http://schemas.microsoft.com/office/powerpoint/2010/main" val="57153266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5143500"/>
          </a:xfrm>
          <a:prstGeom prst="rect">
            <a:avLst/>
          </a:prstGeom>
        </p:spPr>
      </p:pic>
      <p:sp>
        <p:nvSpPr>
          <p:cNvPr id="3" name="Content Placeholder 2"/>
          <p:cNvSpPr>
            <a:spLocks noGrp="1"/>
          </p:cNvSpPr>
          <p:nvPr>
            <p:ph idx="1"/>
          </p:nvPr>
        </p:nvSpPr>
        <p:spPr>
          <a:xfrm>
            <a:off x="2184400" y="1200151"/>
            <a:ext cx="4216400" cy="3394472"/>
          </a:xfrm>
        </p:spPr>
        <p:txBody>
          <a:bodyPr/>
          <a:lstStyle/>
          <a:p>
            <a:pPr marL="0" indent="0" algn="ctr">
              <a:buNone/>
            </a:pPr>
            <a:r>
              <a:rPr lang="en-US" dirty="0" smtClean="0"/>
              <a:t>“It’s my job to provide you the information …</a:t>
            </a:r>
          </a:p>
          <a:p>
            <a:pPr marL="0" indent="0" algn="ctr">
              <a:buNone/>
            </a:pPr>
            <a:r>
              <a:rPr lang="en-US" dirty="0" smtClean="0"/>
              <a:t>And it’s your job to decide what you want to do with it.”</a:t>
            </a:r>
            <a:endParaRPr lang="en-US" dirty="0"/>
          </a:p>
        </p:txBody>
      </p:sp>
      <p:sp>
        <p:nvSpPr>
          <p:cNvPr id="5" name="TextBox 4"/>
          <p:cNvSpPr txBox="1"/>
          <p:nvPr/>
        </p:nvSpPr>
        <p:spPr>
          <a:xfrm>
            <a:off x="7404100" y="4000500"/>
            <a:ext cx="1511300" cy="369332"/>
          </a:xfrm>
          <a:prstGeom prst="rect">
            <a:avLst/>
          </a:prstGeom>
          <a:noFill/>
        </p:spPr>
        <p:txBody>
          <a:bodyPr wrap="square" rtlCol="0">
            <a:spAutoFit/>
          </a:bodyPr>
          <a:lstStyle/>
          <a:p>
            <a:r>
              <a:rPr lang="en-US" dirty="0" err="1" smtClean="0"/>
              <a:t>becky</a:t>
            </a:r>
            <a:endParaRPr lang="en-US" dirty="0"/>
          </a:p>
        </p:txBody>
      </p:sp>
    </p:spTree>
    <p:extLst>
      <p:ext uri="{BB962C8B-B14F-4D97-AF65-F5344CB8AC3E}">
        <p14:creationId xmlns:p14="http://schemas.microsoft.com/office/powerpoint/2010/main" val="12858665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15692" y="789974"/>
            <a:ext cx="8528307" cy="4518626"/>
          </a:xfrm>
        </p:spPr>
        <p:txBody>
          <a:bodyPr>
            <a:normAutofit/>
          </a:bodyPr>
          <a:lstStyle/>
          <a:p>
            <a:pPr marL="0" indent="0">
              <a:buNone/>
            </a:pPr>
            <a:r>
              <a:rPr lang="en-US" sz="1800" dirty="0" smtClean="0">
                <a:solidFill>
                  <a:schemeClr val="tx1"/>
                </a:solidFill>
              </a:rPr>
              <a:t>Feb 1   -- Gary Burke, Presidential Master  </a:t>
            </a:r>
            <a:r>
              <a:rPr lang="en-US" sz="1800" dirty="0">
                <a:solidFill>
                  <a:schemeClr val="tx1"/>
                </a:solidFill>
              </a:rPr>
              <a:t>and </a:t>
            </a:r>
            <a:r>
              <a:rPr lang="en-US" sz="1800" dirty="0" smtClean="0">
                <a:solidFill>
                  <a:schemeClr val="tx1"/>
                </a:solidFill>
              </a:rPr>
              <a:t>master teacher</a:t>
            </a:r>
            <a:r>
              <a:rPr lang="en-US" sz="1800" dirty="0">
                <a:solidFill>
                  <a:schemeClr val="tx1"/>
                </a:solidFill>
              </a:rPr>
              <a:t>, </a:t>
            </a:r>
            <a:r>
              <a:rPr lang="en-US" sz="1800" dirty="0" smtClean="0">
                <a:solidFill>
                  <a:schemeClr val="tx1"/>
                </a:solidFill>
              </a:rPr>
              <a:t> </a:t>
            </a:r>
            <a:r>
              <a:rPr lang="en-US" sz="1800" dirty="0">
                <a:solidFill>
                  <a:schemeClr val="tx1"/>
                </a:solidFill>
              </a:rPr>
              <a:t>will  review </a:t>
            </a:r>
            <a:r>
              <a:rPr lang="en-US" sz="1800" dirty="0" smtClean="0">
                <a:solidFill>
                  <a:schemeClr val="tx1"/>
                </a:solidFill>
              </a:rPr>
              <a:t>			the </a:t>
            </a:r>
            <a:r>
              <a:rPr lang="en-US" sz="1800" dirty="0">
                <a:solidFill>
                  <a:schemeClr val="tx1"/>
                </a:solidFill>
              </a:rPr>
              <a:t>key benefits of a Shaklee Home business </a:t>
            </a:r>
            <a:r>
              <a:rPr lang="en-US" sz="1800" dirty="0" smtClean="0">
                <a:solidFill>
                  <a:schemeClr val="tx1"/>
                </a:solidFill>
              </a:rPr>
              <a:t>that </a:t>
            </a:r>
            <a:r>
              <a:rPr lang="en-US" sz="1800" dirty="0">
                <a:solidFill>
                  <a:schemeClr val="tx1"/>
                </a:solidFill>
              </a:rPr>
              <a:t>has helped </a:t>
            </a:r>
            <a:r>
              <a:rPr lang="en-US" sz="1800" dirty="0" smtClean="0">
                <a:solidFill>
                  <a:schemeClr val="tx1"/>
                </a:solidFill>
              </a:rPr>
              <a:t>him and his </a:t>
            </a:r>
            <a:r>
              <a:rPr lang="en-US" sz="1800" dirty="0">
                <a:solidFill>
                  <a:schemeClr val="tx1"/>
                </a:solidFill>
              </a:rPr>
              <a:t>wife, Faye, </a:t>
            </a:r>
            <a:r>
              <a:rPr lang="en-US" sz="1800" dirty="0" smtClean="0">
                <a:solidFill>
                  <a:schemeClr val="tx1"/>
                </a:solidFill>
              </a:rPr>
              <a:t>	generate </a:t>
            </a:r>
            <a:r>
              <a:rPr lang="en-US" sz="1800" dirty="0">
                <a:solidFill>
                  <a:schemeClr val="tx1"/>
                </a:solidFill>
              </a:rPr>
              <a:t>a $400,000 income .. and the </a:t>
            </a:r>
            <a:r>
              <a:rPr lang="en-US" sz="1800" dirty="0" smtClean="0">
                <a:solidFill>
                  <a:schemeClr val="tx1"/>
                </a:solidFill>
              </a:rPr>
              <a:t>story </a:t>
            </a:r>
            <a:r>
              <a:rPr lang="en-US" sz="1800" dirty="0">
                <a:solidFill>
                  <a:schemeClr val="tx1"/>
                </a:solidFill>
              </a:rPr>
              <a:t>of </a:t>
            </a:r>
            <a:r>
              <a:rPr lang="en-US" sz="1800" dirty="0" smtClean="0">
                <a:solidFill>
                  <a:schemeClr val="tx1"/>
                </a:solidFill>
              </a:rPr>
              <a:t>what </a:t>
            </a:r>
            <a:r>
              <a:rPr lang="en-US" sz="1800" dirty="0">
                <a:solidFill>
                  <a:schemeClr val="tx1"/>
                </a:solidFill>
              </a:rPr>
              <a:t>he </a:t>
            </a:r>
            <a:r>
              <a:rPr lang="en-US" sz="1800" dirty="0" smtClean="0">
                <a:solidFill>
                  <a:schemeClr val="tx1"/>
                </a:solidFill>
              </a:rPr>
              <a:t>has</a:t>
            </a:r>
            <a:r>
              <a:rPr lang="en-US" sz="1800" dirty="0">
                <a:solidFill>
                  <a:schemeClr val="tx1"/>
                </a:solidFill>
              </a:rPr>
              <a:t> </a:t>
            </a:r>
            <a:r>
              <a:rPr lang="en-US" sz="1800" dirty="0" smtClean="0">
                <a:solidFill>
                  <a:schemeClr val="tx1"/>
                </a:solidFill>
              </a:rPr>
              <a:t>learned </a:t>
            </a:r>
            <a:r>
              <a:rPr lang="en-US" sz="1800" dirty="0">
                <a:solidFill>
                  <a:schemeClr val="tx1"/>
                </a:solidFill>
              </a:rPr>
              <a:t>along the </a:t>
            </a:r>
            <a:r>
              <a:rPr lang="en-US" sz="1800" dirty="0" smtClean="0">
                <a:solidFill>
                  <a:schemeClr val="tx1"/>
                </a:solidFill>
              </a:rPr>
              <a:t>way</a:t>
            </a:r>
          </a:p>
          <a:p>
            <a:pPr marL="0" indent="0">
              <a:buNone/>
            </a:pPr>
            <a:r>
              <a:rPr lang="en-US" sz="1800" dirty="0" smtClean="0">
                <a:solidFill>
                  <a:schemeClr val="tx1"/>
                </a:solidFill>
              </a:rPr>
              <a:t>Feb 8 –Essential Nutrients for a Healthy  Heart  -- Rusty </a:t>
            </a:r>
            <a:r>
              <a:rPr lang="en-US" sz="1800" dirty="0" err="1" smtClean="0">
                <a:solidFill>
                  <a:schemeClr val="tx1"/>
                </a:solidFill>
              </a:rPr>
              <a:t>Ost</a:t>
            </a:r>
            <a:endParaRPr lang="en-US" sz="1800" dirty="0" smtClean="0">
              <a:solidFill>
                <a:schemeClr val="tx1"/>
              </a:solidFill>
            </a:endParaRPr>
          </a:p>
          <a:p>
            <a:pPr marL="0" indent="0">
              <a:buNone/>
            </a:pPr>
            <a:r>
              <a:rPr lang="en-US" sz="1800" dirty="0" smtClean="0">
                <a:solidFill>
                  <a:schemeClr val="tx1"/>
                </a:solidFill>
              </a:rPr>
              <a:t>Feb 15 --  Adulteration of Vitamin Supplements in the Marketplace  </a:t>
            </a:r>
            <a:r>
              <a:rPr lang="en-US" sz="1800" dirty="0" err="1" smtClean="0">
                <a:solidFill>
                  <a:schemeClr val="tx1"/>
                </a:solidFill>
              </a:rPr>
              <a:t>Dr</a:t>
            </a:r>
            <a:r>
              <a:rPr lang="en-US" sz="1800" dirty="0" smtClean="0">
                <a:solidFill>
                  <a:schemeClr val="tx1"/>
                </a:solidFill>
              </a:rPr>
              <a:t> David Colby</a:t>
            </a:r>
          </a:p>
          <a:p>
            <a:pPr marL="0" indent="0">
              <a:buNone/>
            </a:pPr>
            <a:r>
              <a:rPr lang="en-US" sz="1800" dirty="0" smtClean="0">
                <a:solidFill>
                  <a:schemeClr val="tx1"/>
                </a:solidFill>
              </a:rPr>
              <a:t>Feb 22 – Stress and Adrenal Fatigue  Pam Cary</a:t>
            </a:r>
          </a:p>
          <a:p>
            <a:pPr marL="0" indent="0">
              <a:buNone/>
            </a:pPr>
            <a:r>
              <a:rPr lang="en-US" sz="1800" dirty="0" smtClean="0">
                <a:solidFill>
                  <a:schemeClr val="tx1"/>
                </a:solidFill>
              </a:rPr>
              <a:t>Feb 29 – A Walk Through the Product Guide</a:t>
            </a:r>
          </a:p>
          <a:p>
            <a:pPr marL="0" indent="0">
              <a:buNone/>
            </a:pPr>
            <a:endParaRPr lang="en-US" sz="900" dirty="0" smtClean="0">
              <a:solidFill>
                <a:schemeClr val="tx1"/>
              </a:solidFill>
            </a:endParaRPr>
          </a:p>
          <a:p>
            <a:pPr marL="0" indent="0">
              <a:buNone/>
            </a:pPr>
            <a:r>
              <a:rPr lang="en-US" sz="1800" dirty="0" smtClean="0">
                <a:solidFill>
                  <a:schemeClr val="tx1"/>
                </a:solidFill>
              </a:rPr>
              <a:t>March 7 – Kristen </a:t>
            </a:r>
            <a:r>
              <a:rPr lang="en-US" sz="1800" dirty="0" err="1" smtClean="0">
                <a:solidFill>
                  <a:schemeClr val="tx1"/>
                </a:solidFill>
              </a:rPr>
              <a:t>Jakubowski</a:t>
            </a:r>
            <a:r>
              <a:rPr lang="en-US" sz="1800" dirty="0" smtClean="0">
                <a:solidFill>
                  <a:schemeClr val="tx1"/>
                </a:solidFill>
              </a:rPr>
              <a:t> Story and Review of Benefits of Shaklee  Business</a:t>
            </a:r>
            <a:endParaRPr lang="en-US" sz="1800" dirty="0">
              <a:solidFill>
                <a:schemeClr val="tx1"/>
              </a:solidFill>
            </a:endParaRPr>
          </a:p>
          <a:p>
            <a:pPr marL="0" indent="0">
              <a:buNone/>
            </a:pPr>
            <a:r>
              <a:rPr lang="en-US" sz="1800" dirty="0" smtClean="0">
                <a:solidFill>
                  <a:schemeClr val="tx1"/>
                </a:solidFill>
              </a:rPr>
              <a:t>March 14 – Nutritional Support for Cancer Patients – </a:t>
            </a:r>
            <a:r>
              <a:rPr lang="en-US" sz="1800" dirty="0" err="1" smtClean="0">
                <a:solidFill>
                  <a:schemeClr val="tx1"/>
                </a:solidFill>
              </a:rPr>
              <a:t>Dr</a:t>
            </a:r>
            <a:r>
              <a:rPr lang="en-US" sz="1800" dirty="0" smtClean="0">
                <a:solidFill>
                  <a:schemeClr val="tx1"/>
                </a:solidFill>
              </a:rPr>
              <a:t> Steve Chaney</a:t>
            </a:r>
          </a:p>
          <a:p>
            <a:pPr marL="0" indent="0">
              <a:buNone/>
            </a:pPr>
            <a:r>
              <a:rPr lang="en-US" sz="1800" dirty="0" smtClean="0">
                <a:solidFill>
                  <a:schemeClr val="tx1"/>
                </a:solidFill>
              </a:rPr>
              <a:t>March 21 – Lyme Disease – Martha </a:t>
            </a:r>
            <a:r>
              <a:rPr lang="en-US" sz="1800" dirty="0" err="1" smtClean="0">
                <a:solidFill>
                  <a:schemeClr val="tx1"/>
                </a:solidFill>
              </a:rPr>
              <a:t>Willmore</a:t>
            </a:r>
            <a:endParaRPr lang="en-US" sz="1800" dirty="0" smtClean="0">
              <a:solidFill>
                <a:schemeClr val="tx1"/>
              </a:solidFill>
            </a:endParaRPr>
          </a:p>
          <a:p>
            <a:pPr marL="0" indent="0">
              <a:buNone/>
            </a:pPr>
            <a:r>
              <a:rPr lang="en-US" sz="1800" dirty="0" smtClean="0">
                <a:solidFill>
                  <a:schemeClr val="tx1"/>
                </a:solidFill>
              </a:rPr>
              <a:t>March 28 – A Walk Through the Product Guide					</a:t>
            </a:r>
            <a:r>
              <a:rPr lang="en-US" sz="1800" dirty="0" err="1" smtClean="0">
                <a:solidFill>
                  <a:schemeClr val="tx1"/>
                </a:solidFill>
              </a:rPr>
              <a:t>becky</a:t>
            </a:r>
            <a:endParaRPr lang="en-US" sz="1800" dirty="0">
              <a:solidFill>
                <a:schemeClr val="tx1"/>
              </a:solidFill>
            </a:endParaRPr>
          </a:p>
          <a:p>
            <a:pPr marL="0" indent="0">
              <a:buNone/>
            </a:pPr>
            <a:endParaRPr lang="en-US" dirty="0"/>
          </a:p>
        </p:txBody>
      </p:sp>
      <p:sp>
        <p:nvSpPr>
          <p:cNvPr id="3" name="Title 2"/>
          <p:cNvSpPr>
            <a:spLocks noGrp="1"/>
          </p:cNvSpPr>
          <p:nvPr>
            <p:ph type="title"/>
          </p:nvPr>
        </p:nvSpPr>
        <p:spPr>
          <a:xfrm>
            <a:off x="457200" y="142690"/>
            <a:ext cx="4813300" cy="482191"/>
          </a:xfrm>
          <a:ln>
            <a:solidFill>
              <a:schemeClr val="accent5">
                <a:lumMod val="75000"/>
              </a:schemeClr>
            </a:solidFill>
          </a:ln>
        </p:spPr>
        <p:txBody>
          <a:bodyPr>
            <a:noAutofit/>
          </a:bodyPr>
          <a:lstStyle/>
          <a:p>
            <a:r>
              <a:rPr lang="en-US" sz="2800" dirty="0" smtClean="0"/>
              <a:t>Monday Wellness Webinars </a:t>
            </a:r>
            <a:endParaRPr lang="en-US" sz="2800" dirty="0"/>
          </a:p>
        </p:txBody>
      </p:sp>
    </p:spTree>
    <p:extLst>
      <p:ext uri="{BB962C8B-B14F-4D97-AF65-F5344CB8AC3E}">
        <p14:creationId xmlns:p14="http://schemas.microsoft.com/office/powerpoint/2010/main" val="327705451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889000"/>
            <a:ext cx="7048500" cy="4127500"/>
          </a:xfrm>
        </p:spPr>
        <p:txBody>
          <a:bodyPr>
            <a:normAutofit/>
          </a:bodyPr>
          <a:lstStyle/>
          <a:p>
            <a:r>
              <a:rPr lang="en-US" dirty="0" smtClean="0"/>
              <a:t>Never send anything without first obtaining permission</a:t>
            </a:r>
          </a:p>
          <a:p>
            <a:r>
              <a:rPr lang="en-US" dirty="0" smtClean="0"/>
              <a:t>Asking permission differentiates us from other “ sales people “.</a:t>
            </a:r>
          </a:p>
          <a:p>
            <a:r>
              <a:rPr lang="en-US" dirty="0" smtClean="0"/>
              <a:t>Being bombarded with information and invitations and emails is a turn-off.</a:t>
            </a:r>
          </a:p>
          <a:p>
            <a:r>
              <a:rPr lang="en-US" dirty="0" smtClean="0"/>
              <a:t>Be authentic and vulnerable and honest …</a:t>
            </a:r>
          </a:p>
          <a:p>
            <a:pPr marL="0" indent="0">
              <a:buNone/>
            </a:pPr>
            <a:r>
              <a:rPr lang="en-US" dirty="0" smtClean="0"/>
              <a:t>“ I don’t know if this is going to be for you or not … but I want to give you the opportunity to make that decision…</a:t>
            </a:r>
          </a:p>
          <a:p>
            <a:pPr marL="0" indent="0">
              <a:buNone/>
            </a:pPr>
            <a:r>
              <a:rPr lang="en-US" dirty="0" smtClean="0"/>
              <a:t>Would it be OK to send you some information on the company I have just started … or .. Would you be interested in hearing more about  Shaklee ?  Or the products that have helped our family so much … </a:t>
            </a:r>
            <a:r>
              <a:rPr lang="en-US" dirty="0" err="1" smtClean="0"/>
              <a:t>etc</a:t>
            </a:r>
            <a:r>
              <a:rPr lang="en-US" dirty="0" smtClean="0"/>
              <a:t> “        </a:t>
            </a:r>
            <a:r>
              <a:rPr lang="en-US" dirty="0" err="1" smtClean="0"/>
              <a:t>ashley</a:t>
            </a:r>
            <a:endParaRPr lang="en-US" dirty="0"/>
          </a:p>
        </p:txBody>
      </p:sp>
      <p:sp>
        <p:nvSpPr>
          <p:cNvPr id="3" name="Title 2"/>
          <p:cNvSpPr>
            <a:spLocks noGrp="1"/>
          </p:cNvSpPr>
          <p:nvPr>
            <p:ph type="title"/>
          </p:nvPr>
        </p:nvSpPr>
        <p:spPr>
          <a:xfrm>
            <a:off x="254000" y="185871"/>
            <a:ext cx="7251700" cy="857250"/>
          </a:xfrm>
        </p:spPr>
        <p:txBody>
          <a:bodyPr>
            <a:normAutofit/>
          </a:bodyPr>
          <a:lstStyle/>
          <a:p>
            <a:r>
              <a:rPr lang="en-US" sz="2400" dirty="0" smtClean="0"/>
              <a:t>Next Helpful Concept  -- Permission Marketing </a:t>
            </a:r>
            <a:br>
              <a:rPr lang="en-US" sz="2400" dirty="0" smtClean="0"/>
            </a:br>
            <a:endParaRPr lang="en-US" sz="2400" dirty="0"/>
          </a:p>
        </p:txBody>
      </p:sp>
      <p:pic>
        <p:nvPicPr>
          <p:cNvPr id="4" name="Picture 3"/>
          <p:cNvPicPr>
            <a:picLocks noChangeAspect="1"/>
          </p:cNvPicPr>
          <p:nvPr/>
        </p:nvPicPr>
        <p:blipFill>
          <a:blip r:embed="rId2"/>
          <a:stretch>
            <a:fillRect/>
          </a:stretch>
        </p:blipFill>
        <p:spPr>
          <a:xfrm>
            <a:off x="7631112" y="888999"/>
            <a:ext cx="1408509" cy="1963871"/>
          </a:xfrm>
          <a:prstGeom prst="rect">
            <a:avLst/>
          </a:prstGeom>
        </p:spPr>
      </p:pic>
    </p:spTree>
    <p:extLst>
      <p:ext uri="{BB962C8B-B14F-4D97-AF65-F5344CB8AC3E}">
        <p14:creationId xmlns:p14="http://schemas.microsoft.com/office/powerpoint/2010/main" val="38108544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821267"/>
            <a:ext cx="8229600" cy="4322233"/>
          </a:xfrm>
        </p:spPr>
        <p:txBody>
          <a:bodyPr>
            <a:normAutofit/>
          </a:bodyPr>
          <a:lstStyle/>
          <a:p>
            <a:pPr marL="0" indent="0">
              <a:buNone/>
            </a:pPr>
            <a:r>
              <a:rPr lang="en-US" dirty="0" smtClean="0"/>
              <a:t>Guidelines …</a:t>
            </a:r>
          </a:p>
          <a:p>
            <a:pPr marL="0" indent="0">
              <a:buNone/>
            </a:pPr>
            <a:r>
              <a:rPr lang="en-US" dirty="0"/>
              <a:t>	</a:t>
            </a:r>
            <a:r>
              <a:rPr lang="en-US" dirty="0" smtClean="0"/>
              <a:t>-- </a:t>
            </a:r>
            <a:r>
              <a:rPr lang="en-US" b="1" dirty="0" smtClean="0">
                <a:solidFill>
                  <a:schemeClr val="tx1"/>
                </a:solidFill>
              </a:rPr>
              <a:t>Validate</a:t>
            </a:r>
            <a:r>
              <a:rPr lang="en-US" sz="2600" b="1" dirty="0" smtClean="0">
                <a:solidFill>
                  <a:schemeClr val="tx1"/>
                </a:solidFill>
              </a:rPr>
              <a:t> </a:t>
            </a:r>
            <a:r>
              <a:rPr lang="en-US" dirty="0" smtClean="0">
                <a:solidFill>
                  <a:schemeClr val="tx1"/>
                </a:solidFill>
              </a:rPr>
              <a:t>– </a:t>
            </a:r>
            <a:r>
              <a:rPr lang="en-US" sz="1900" dirty="0" smtClean="0">
                <a:solidFill>
                  <a:schemeClr val="tx1"/>
                </a:solidFill>
              </a:rPr>
              <a:t>look for ways to acknowledge people and validate their 				choices .. We don’t want to “ make them wrong” .</a:t>
            </a:r>
          </a:p>
          <a:p>
            <a:pPr marL="0" indent="0">
              <a:buNone/>
            </a:pPr>
            <a:r>
              <a:rPr lang="en-US" sz="1900" dirty="0" smtClean="0">
                <a:solidFill>
                  <a:schemeClr val="tx1"/>
                </a:solidFill>
              </a:rPr>
              <a:t>Ex --” so glad you have found some products that you like …. So impressed at how 	much you care about reading labels… how much effort you take in feeding 	your family well ..  That you have a home business, too.. Don’t you love 	working from your home? … How conscientious you are about exercising, </a:t>
            </a:r>
            <a:r>
              <a:rPr lang="en-US" sz="1900" dirty="0" err="1" smtClean="0">
                <a:solidFill>
                  <a:schemeClr val="tx1"/>
                </a:solidFill>
              </a:rPr>
              <a:t>etc</a:t>
            </a:r>
            <a:r>
              <a:rPr lang="en-US" sz="1900" dirty="0" smtClean="0">
                <a:solidFill>
                  <a:schemeClr val="tx1"/>
                </a:solidFill>
              </a:rPr>
              <a:t> “</a:t>
            </a:r>
          </a:p>
          <a:p>
            <a:pPr marL="0" indent="0">
              <a:buNone/>
            </a:pPr>
            <a:r>
              <a:rPr lang="en-US" sz="1900" dirty="0" smtClean="0">
                <a:solidFill>
                  <a:schemeClr val="tx1"/>
                </a:solidFill>
              </a:rPr>
              <a:t>	-- </a:t>
            </a:r>
            <a:r>
              <a:rPr lang="en-US" sz="1900" b="1" dirty="0" smtClean="0">
                <a:solidFill>
                  <a:schemeClr val="tx1"/>
                </a:solidFill>
              </a:rPr>
              <a:t>Connect – </a:t>
            </a:r>
            <a:r>
              <a:rPr lang="en-US" sz="1800" dirty="0" smtClean="0">
                <a:solidFill>
                  <a:schemeClr val="tx1"/>
                </a:solidFill>
              </a:rPr>
              <a:t>Look for ideas, values, interests that you might have in common ..  			Share something about yourself  			</a:t>
            </a:r>
            <a:r>
              <a:rPr lang="en-US" sz="1800" dirty="0" err="1" smtClean="0">
                <a:solidFill>
                  <a:schemeClr val="tx1"/>
                </a:solidFill>
              </a:rPr>
              <a:t>ashley</a:t>
            </a:r>
            <a:endParaRPr lang="en-US" sz="1800" dirty="0" smtClean="0">
              <a:solidFill>
                <a:schemeClr val="tx1"/>
              </a:solidFill>
            </a:endParaRPr>
          </a:p>
          <a:p>
            <a:pPr marL="0" indent="0">
              <a:buNone/>
            </a:pPr>
            <a:r>
              <a:rPr lang="en-US" sz="1800" dirty="0" smtClean="0">
                <a:solidFill>
                  <a:schemeClr val="tx1"/>
                </a:solidFill>
              </a:rPr>
              <a:t>Ex – “ I’m just learning about supplementation myself .. What a difference it has 	made. .. Or.. I’ve been working on ways to get vegetables into our family and 	especially our kids .. Or … I’m just starting a home business myself .. </a:t>
            </a:r>
            <a:endParaRPr lang="en-US" sz="1800" dirty="0">
              <a:solidFill>
                <a:schemeClr val="tx1"/>
              </a:solidFill>
            </a:endParaRPr>
          </a:p>
          <a:p>
            <a:endParaRPr lang="en-US" dirty="0" smtClean="0"/>
          </a:p>
          <a:p>
            <a:pPr marL="0" indent="0">
              <a:buNone/>
            </a:pPr>
            <a:endParaRPr lang="en-US" dirty="0"/>
          </a:p>
        </p:txBody>
      </p:sp>
      <p:sp>
        <p:nvSpPr>
          <p:cNvPr id="3" name="Title 2"/>
          <p:cNvSpPr>
            <a:spLocks noGrp="1"/>
          </p:cNvSpPr>
          <p:nvPr>
            <p:ph type="title"/>
          </p:nvPr>
        </p:nvSpPr>
        <p:spPr>
          <a:xfrm>
            <a:off x="254001" y="234158"/>
            <a:ext cx="6578599" cy="564488"/>
          </a:xfrm>
          <a:ln>
            <a:solidFill>
              <a:schemeClr val="accent5">
                <a:lumMod val="75000"/>
              </a:schemeClr>
            </a:solidFill>
          </a:ln>
        </p:spPr>
        <p:txBody>
          <a:bodyPr>
            <a:normAutofit/>
          </a:bodyPr>
          <a:lstStyle/>
          <a:p>
            <a:r>
              <a:rPr lang="en-US" sz="2400" dirty="0" smtClean="0"/>
              <a:t>Handling Questions/ Concerns/ </a:t>
            </a:r>
            <a:r>
              <a:rPr lang="en-US" sz="2400" dirty="0"/>
              <a:t>T</a:t>
            </a:r>
            <a:r>
              <a:rPr lang="en-US" sz="2400" dirty="0" smtClean="0"/>
              <a:t>ypical </a:t>
            </a:r>
            <a:r>
              <a:rPr lang="en-US" sz="2400" dirty="0"/>
              <a:t>S</a:t>
            </a:r>
            <a:r>
              <a:rPr lang="en-US" sz="2400" dirty="0" smtClean="0"/>
              <a:t>ituations</a:t>
            </a:r>
            <a:endParaRPr lang="en-US" sz="2400" dirty="0"/>
          </a:p>
        </p:txBody>
      </p:sp>
      <p:pic>
        <p:nvPicPr>
          <p:cNvPr id="4" name="Picture 3"/>
          <p:cNvPicPr>
            <a:picLocks noChangeAspect="1"/>
          </p:cNvPicPr>
          <p:nvPr/>
        </p:nvPicPr>
        <p:blipFill>
          <a:blip r:embed="rId2"/>
          <a:stretch>
            <a:fillRect/>
          </a:stretch>
        </p:blipFill>
        <p:spPr>
          <a:xfrm>
            <a:off x="6832600" y="110067"/>
            <a:ext cx="2311400" cy="1238645"/>
          </a:xfrm>
          <a:prstGeom prst="rect">
            <a:avLst/>
          </a:prstGeom>
        </p:spPr>
      </p:pic>
    </p:spTree>
    <p:extLst>
      <p:ext uri="{BB962C8B-B14F-4D97-AF65-F5344CB8AC3E}">
        <p14:creationId xmlns:p14="http://schemas.microsoft.com/office/powerpoint/2010/main" val="11991357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100666"/>
            <a:ext cx="8229600" cy="3801533"/>
          </a:xfrm>
        </p:spPr>
        <p:txBody>
          <a:bodyPr/>
          <a:lstStyle/>
          <a:p>
            <a:pPr>
              <a:buFont typeface="Arial"/>
              <a:buChar char="•"/>
            </a:pPr>
            <a:r>
              <a:rPr lang="en-US" dirty="0" smtClean="0"/>
              <a:t>Validate .. Early and often</a:t>
            </a:r>
          </a:p>
          <a:p>
            <a:pPr>
              <a:buFont typeface="Arial"/>
              <a:buChar char="•"/>
            </a:pPr>
            <a:r>
              <a:rPr lang="en-US" dirty="0" smtClean="0"/>
              <a:t>Connect</a:t>
            </a:r>
          </a:p>
          <a:p>
            <a:pPr>
              <a:buFont typeface="Arial"/>
              <a:buChar char="•"/>
            </a:pPr>
            <a:r>
              <a:rPr lang="en-US" sz="2400" b="1" dirty="0" smtClean="0"/>
              <a:t>Ask questions to discover needs –</a:t>
            </a:r>
            <a:endParaRPr lang="en-US" dirty="0" smtClean="0"/>
          </a:p>
          <a:p>
            <a:pPr marL="0" indent="0">
              <a:buNone/>
            </a:pPr>
            <a:r>
              <a:rPr lang="en-US" b="1" dirty="0"/>
              <a:t>	</a:t>
            </a:r>
            <a:r>
              <a:rPr lang="en-US" dirty="0" smtClean="0"/>
              <a:t>“ Tell me about the vitamins you are taking… how did you come to select 	those? … how much do you know about vitamins? … How did you come 	to  start a home business?   Oh, you work full-time .. Tell me about that ? 	How do you manage covering your kids while you work? …</a:t>
            </a:r>
          </a:p>
          <a:p>
            <a:pPr>
              <a:buFont typeface="Arial"/>
              <a:buChar char="•"/>
            </a:pPr>
            <a:r>
              <a:rPr lang="en-US" sz="2400" b="1" dirty="0" smtClean="0"/>
              <a:t>	Conversation --  </a:t>
            </a:r>
            <a:r>
              <a:rPr lang="en-US" sz="1800" dirty="0" smtClean="0"/>
              <a:t>get to know them …and their needs and interests   </a:t>
            </a:r>
            <a:r>
              <a:rPr lang="en-US" sz="1800" dirty="0" err="1" smtClean="0"/>
              <a:t>ashley</a:t>
            </a:r>
            <a:endParaRPr lang="en-US" sz="2400" b="1" dirty="0"/>
          </a:p>
          <a:p>
            <a:pPr marL="0" indent="0">
              <a:buNone/>
            </a:pPr>
            <a:endParaRPr lang="en-US" dirty="0" smtClean="0"/>
          </a:p>
          <a:p>
            <a:pPr marL="0" indent="0">
              <a:buNone/>
            </a:pPr>
            <a:endParaRPr lang="en-US" dirty="0"/>
          </a:p>
        </p:txBody>
      </p:sp>
      <p:sp>
        <p:nvSpPr>
          <p:cNvPr id="3" name="Title 2"/>
          <p:cNvSpPr>
            <a:spLocks noGrp="1"/>
          </p:cNvSpPr>
          <p:nvPr>
            <p:ph type="title"/>
          </p:nvPr>
        </p:nvSpPr>
        <p:spPr>
          <a:xfrm>
            <a:off x="457200" y="383779"/>
            <a:ext cx="6413500" cy="716888"/>
          </a:xfrm>
        </p:spPr>
        <p:txBody>
          <a:bodyPr>
            <a:normAutofit fontScale="90000"/>
          </a:bodyPr>
          <a:lstStyle/>
          <a:p>
            <a:r>
              <a:rPr lang="en-US" sz="2400" dirty="0" smtClean="0"/>
              <a:t>Responding to Questions/ Concerns/Situations … cont’d </a:t>
            </a:r>
            <a:endParaRPr lang="en-US" sz="2400" dirty="0"/>
          </a:p>
        </p:txBody>
      </p:sp>
      <p:pic>
        <p:nvPicPr>
          <p:cNvPr id="4" name="Picture 3"/>
          <p:cNvPicPr>
            <a:picLocks noChangeAspect="1"/>
          </p:cNvPicPr>
          <p:nvPr/>
        </p:nvPicPr>
        <p:blipFill>
          <a:blip r:embed="rId2"/>
          <a:stretch>
            <a:fillRect/>
          </a:stretch>
        </p:blipFill>
        <p:spPr>
          <a:xfrm>
            <a:off x="6442964" y="186266"/>
            <a:ext cx="2612136" cy="1828800"/>
          </a:xfrm>
          <a:prstGeom prst="rect">
            <a:avLst/>
          </a:prstGeom>
        </p:spPr>
      </p:pic>
    </p:spTree>
    <p:extLst>
      <p:ext uri="{BB962C8B-B14F-4D97-AF65-F5344CB8AC3E}">
        <p14:creationId xmlns:p14="http://schemas.microsoft.com/office/powerpoint/2010/main" val="38540521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880533"/>
            <a:ext cx="8229600" cy="4013200"/>
          </a:xfrm>
        </p:spPr>
        <p:txBody>
          <a:bodyPr>
            <a:normAutofit lnSpcReduction="10000"/>
          </a:bodyPr>
          <a:lstStyle/>
          <a:p>
            <a:r>
              <a:rPr lang="en-US" dirty="0" smtClean="0"/>
              <a:t>Learn to ask just enough questions  .. And mention just enough information…   about your story or someone else’s or an article or other third party reference that people will want to ask more.</a:t>
            </a:r>
          </a:p>
          <a:p>
            <a:r>
              <a:rPr lang="en-US" dirty="0" smtClean="0"/>
              <a:t>Ex – My son’s eczema is terrible…( Don’t pounce .. Don’t lecture ) </a:t>
            </a:r>
          </a:p>
          <a:p>
            <a:r>
              <a:rPr lang="en-US" dirty="0" smtClean="0"/>
              <a:t>You – So sorry .. Tell me about that …</a:t>
            </a:r>
          </a:p>
          <a:p>
            <a:r>
              <a:rPr lang="en-US" dirty="0" smtClean="0"/>
              <a:t>When it’s your turn to talk …. I’m hearing that is becoming pretty common these days .. I don’t know if this would be helpful or not … I was reading a blog post of a woman who had some success using natural approaches ..  Have you tried anything like that ?   Or </a:t>
            </a:r>
          </a:p>
          <a:p>
            <a:pPr marL="0" indent="0">
              <a:buNone/>
            </a:pPr>
            <a:r>
              <a:rPr lang="en-US" dirty="0" smtClean="0"/>
              <a:t>	In my Shaklee business , I hear a lot of stories of people who are </a:t>
            </a:r>
          </a:p>
          <a:p>
            <a:pPr marL="0" indent="0">
              <a:buNone/>
            </a:pPr>
            <a:r>
              <a:rPr lang="en-US" dirty="0" smtClean="0"/>
              <a:t>	choosing more natural approaches to heath issues .. </a:t>
            </a:r>
            <a:r>
              <a:rPr lang="en-US" dirty="0" err="1" smtClean="0"/>
              <a:t>Etc</a:t>
            </a:r>
            <a:r>
              <a:rPr lang="en-US" dirty="0" smtClean="0"/>
              <a:t>  would you like 	to know more about what worked for Stephanie .. I  can send you her 	blog if you’d like to check out what she did.       Harper</a:t>
            </a:r>
          </a:p>
          <a:p>
            <a:endParaRPr lang="en-US" dirty="0"/>
          </a:p>
          <a:p>
            <a:endParaRPr lang="en-US" dirty="0"/>
          </a:p>
        </p:txBody>
      </p:sp>
      <p:sp>
        <p:nvSpPr>
          <p:cNvPr id="3" name="Title 2"/>
          <p:cNvSpPr>
            <a:spLocks noGrp="1"/>
          </p:cNvSpPr>
          <p:nvPr>
            <p:ph type="title"/>
          </p:nvPr>
        </p:nvSpPr>
        <p:spPr>
          <a:xfrm>
            <a:off x="338667" y="163645"/>
            <a:ext cx="8229600" cy="716888"/>
          </a:xfrm>
        </p:spPr>
        <p:txBody>
          <a:bodyPr>
            <a:normAutofit fontScale="90000"/>
          </a:bodyPr>
          <a:lstStyle/>
          <a:p>
            <a:r>
              <a:rPr lang="en-US" sz="2800" dirty="0" smtClean="0"/>
              <a:t>Engage in  Conversation .. Not a Lecture .. Don’t Fire-Hose </a:t>
            </a:r>
            <a:endParaRPr lang="en-US" sz="2800" dirty="0"/>
          </a:p>
        </p:txBody>
      </p:sp>
    </p:spTree>
    <p:extLst>
      <p:ext uri="{BB962C8B-B14F-4D97-AF65-F5344CB8AC3E}">
        <p14:creationId xmlns:p14="http://schemas.microsoft.com/office/powerpoint/2010/main" val="22174374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104900"/>
            <a:ext cx="8229600" cy="3619499"/>
          </a:xfrm>
        </p:spPr>
        <p:txBody>
          <a:bodyPr>
            <a:normAutofit/>
          </a:bodyPr>
          <a:lstStyle/>
          <a:p>
            <a:pPr marL="0" indent="0">
              <a:buNone/>
            </a:pPr>
            <a:r>
              <a:rPr lang="en-US" dirty="0" smtClean="0"/>
              <a:t>When someone expresses hesitation or </a:t>
            </a:r>
            <a:r>
              <a:rPr lang="en-US" dirty="0"/>
              <a:t>r</a:t>
            </a:r>
            <a:r>
              <a:rPr lang="en-US" dirty="0" smtClean="0"/>
              <a:t>eluctance to look at the business.. Or the products … </a:t>
            </a:r>
            <a:r>
              <a:rPr lang="en-US" dirty="0" err="1" smtClean="0"/>
              <a:t>etc</a:t>
            </a:r>
            <a:r>
              <a:rPr lang="en-US" dirty="0" smtClean="0"/>
              <a:t> … many times we can understand how they are feeling or why they are skeptical …so you might say ..</a:t>
            </a:r>
          </a:p>
          <a:p>
            <a:pPr marL="0" indent="0">
              <a:buNone/>
            </a:pPr>
            <a:endParaRPr lang="en-US" dirty="0"/>
          </a:p>
          <a:p>
            <a:pPr marL="0" indent="0">
              <a:buNone/>
            </a:pPr>
            <a:r>
              <a:rPr lang="en-US" dirty="0" smtClean="0"/>
              <a:t>“ I think I can understand how you feel …. </a:t>
            </a:r>
          </a:p>
          <a:p>
            <a:pPr marL="0" indent="0">
              <a:buNone/>
            </a:pPr>
            <a:r>
              <a:rPr lang="en-US" dirty="0"/>
              <a:t> </a:t>
            </a:r>
            <a:r>
              <a:rPr lang="en-US" dirty="0" smtClean="0"/>
              <a:t>  I can remember feeling ( felt)  that way, too…</a:t>
            </a:r>
          </a:p>
          <a:p>
            <a:pPr marL="0" indent="0">
              <a:buNone/>
            </a:pPr>
            <a:r>
              <a:rPr lang="en-US" dirty="0" smtClean="0"/>
              <a:t>	What I ( happened to me ) found was … </a:t>
            </a:r>
          </a:p>
          <a:p>
            <a:pPr marL="0" indent="0">
              <a:buNone/>
            </a:pPr>
            <a:r>
              <a:rPr lang="en-US" dirty="0" smtClean="0"/>
              <a:t>Ex …“ this company is different … or this business is more about training and teaching than it is selling… the company’s commitment .. If not obsession with science and purity and quality is unique in the marketplace.  </a:t>
            </a:r>
            <a:r>
              <a:rPr lang="en-US" dirty="0" err="1" smtClean="0"/>
              <a:t>Etc</a:t>
            </a:r>
            <a:r>
              <a:rPr lang="en-US" dirty="0" smtClean="0"/>
              <a:t>”    </a:t>
            </a:r>
            <a:r>
              <a:rPr lang="en-US" dirty="0" err="1" smtClean="0"/>
              <a:t>jo</a:t>
            </a:r>
            <a:endParaRPr lang="en-US" dirty="0"/>
          </a:p>
        </p:txBody>
      </p:sp>
      <p:sp>
        <p:nvSpPr>
          <p:cNvPr id="3" name="Title 2"/>
          <p:cNvSpPr>
            <a:spLocks noGrp="1"/>
          </p:cNvSpPr>
          <p:nvPr>
            <p:ph type="title"/>
          </p:nvPr>
        </p:nvSpPr>
        <p:spPr>
          <a:xfrm>
            <a:off x="457200" y="383779"/>
            <a:ext cx="2717800" cy="568721"/>
          </a:xfrm>
          <a:ln>
            <a:solidFill>
              <a:schemeClr val="accent5">
                <a:lumMod val="75000"/>
              </a:schemeClr>
            </a:solidFill>
          </a:ln>
        </p:spPr>
        <p:txBody>
          <a:bodyPr>
            <a:normAutofit/>
          </a:bodyPr>
          <a:lstStyle/>
          <a:p>
            <a:r>
              <a:rPr lang="en-US" sz="2400" dirty="0" smtClean="0"/>
              <a:t>Feel, Felt, Found</a:t>
            </a:r>
            <a:endParaRPr lang="en-US" sz="2400" dirty="0"/>
          </a:p>
        </p:txBody>
      </p:sp>
      <p:pic>
        <p:nvPicPr>
          <p:cNvPr id="4" name="Picture 3"/>
          <p:cNvPicPr>
            <a:picLocks noChangeAspect="1"/>
          </p:cNvPicPr>
          <p:nvPr/>
        </p:nvPicPr>
        <p:blipFill>
          <a:blip r:embed="rId2"/>
          <a:stretch>
            <a:fillRect/>
          </a:stretch>
        </p:blipFill>
        <p:spPr>
          <a:xfrm>
            <a:off x="5867400" y="1905000"/>
            <a:ext cx="2819400" cy="1697672"/>
          </a:xfrm>
          <a:prstGeom prst="rect">
            <a:avLst/>
          </a:prstGeom>
        </p:spPr>
      </p:pic>
    </p:spTree>
    <p:extLst>
      <p:ext uri="{BB962C8B-B14F-4D97-AF65-F5344CB8AC3E}">
        <p14:creationId xmlns:p14="http://schemas.microsoft.com/office/powerpoint/2010/main" val="9807888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49" y="168639"/>
            <a:ext cx="7177618" cy="593361"/>
          </a:xfrm>
          <a:ln>
            <a:solidFill>
              <a:srgbClr val="FF0000"/>
            </a:solidFill>
          </a:ln>
        </p:spPr>
        <p:txBody>
          <a:bodyPr>
            <a:normAutofit/>
          </a:bodyPr>
          <a:lstStyle/>
          <a:p>
            <a:r>
              <a:rPr lang="en-US" sz="2400" dirty="0" smtClean="0"/>
              <a:t>Examples</a:t>
            </a:r>
            <a:r>
              <a:rPr lang="en-US" sz="2400" dirty="0"/>
              <a:t> </a:t>
            </a:r>
            <a:r>
              <a:rPr lang="en-US" sz="2400" dirty="0" smtClean="0"/>
              <a:t>of Authentic Honest Reach Out Conversation</a:t>
            </a:r>
            <a:endParaRPr lang="en-US" sz="2400" dirty="0"/>
          </a:p>
        </p:txBody>
      </p:sp>
      <p:sp>
        <p:nvSpPr>
          <p:cNvPr id="3" name="Content Placeholder 2"/>
          <p:cNvSpPr>
            <a:spLocks noGrp="1"/>
          </p:cNvSpPr>
          <p:nvPr>
            <p:ph idx="1"/>
          </p:nvPr>
        </p:nvSpPr>
        <p:spPr>
          <a:xfrm>
            <a:off x="628650" y="921896"/>
            <a:ext cx="7886700" cy="4103557"/>
          </a:xfrm>
        </p:spPr>
        <p:txBody>
          <a:bodyPr>
            <a:normAutofit/>
          </a:bodyPr>
          <a:lstStyle/>
          <a:p>
            <a:r>
              <a:rPr lang="en-US" sz="1800" dirty="0"/>
              <a:t>Hey! I am at this event for my business &amp; you have come to my mind several different times. Your love for health &amp; fitness just totally resonates with </a:t>
            </a:r>
            <a:r>
              <a:rPr lang="en-US" sz="1800" dirty="0" smtClean="0"/>
              <a:t>everything </a:t>
            </a:r>
            <a:r>
              <a:rPr lang="en-US" sz="1800" dirty="0"/>
              <a:t>I am hearing &amp; I would love to get you opinion on some things. Let’s grab a coffee! I am free after </a:t>
            </a:r>
            <a:r>
              <a:rPr lang="en-US" sz="1800" dirty="0" smtClean="0"/>
              <a:t>3 pm </a:t>
            </a:r>
            <a:r>
              <a:rPr lang="en-US" sz="1800" dirty="0"/>
              <a:t>Tuesday &amp; Thursday – what works for you</a:t>
            </a:r>
            <a:r>
              <a:rPr lang="en-US" sz="1800" dirty="0" smtClean="0"/>
              <a:t>?</a:t>
            </a:r>
          </a:p>
          <a:p>
            <a:pPr marL="0" indent="0">
              <a:buNone/>
            </a:pPr>
            <a:r>
              <a:rPr lang="en-US" sz="1800" dirty="0" smtClean="0"/>
              <a:t>( NOTE – offer 2 options for meeting time ) </a:t>
            </a:r>
            <a:endParaRPr lang="en-US" sz="1800" dirty="0"/>
          </a:p>
          <a:p>
            <a:r>
              <a:rPr lang="en-US" sz="1800" dirty="0"/>
              <a:t>So I have to admit something to you. You are on my chicken list! I honestly think it’s because I really value your opinion &amp; look up to you as a person. </a:t>
            </a:r>
            <a:endParaRPr lang="en-US" sz="1800" dirty="0" smtClean="0"/>
          </a:p>
          <a:p>
            <a:pPr marL="0" indent="0">
              <a:buNone/>
            </a:pPr>
            <a:r>
              <a:rPr lang="en-US" sz="1800" dirty="0"/>
              <a:t>	</a:t>
            </a:r>
            <a:r>
              <a:rPr lang="en-US" sz="1800" dirty="0" smtClean="0"/>
              <a:t>Anyhow </a:t>
            </a:r>
            <a:r>
              <a:rPr lang="en-US" sz="1800" dirty="0"/>
              <a:t>– I am sitting at this event &amp; it just hits me that I can’t keep this to </a:t>
            </a:r>
            <a:r>
              <a:rPr lang="en-US" sz="1800" dirty="0" smtClean="0"/>
              <a:t>	myself </a:t>
            </a:r>
            <a:r>
              <a:rPr lang="en-US" sz="1800" dirty="0"/>
              <a:t>anymore. I don’t know if this will interest you or not, but I would kick </a:t>
            </a:r>
            <a:r>
              <a:rPr lang="en-US" sz="1800" dirty="0" smtClean="0"/>
              <a:t>	myself </a:t>
            </a:r>
            <a:r>
              <a:rPr lang="en-US" sz="1800" dirty="0"/>
              <a:t>for not letting YOU be the one to decide. Let’s grab a coffee! I am free </a:t>
            </a:r>
            <a:r>
              <a:rPr lang="en-US" sz="1800" dirty="0" smtClean="0"/>
              <a:t>	after </a:t>
            </a:r>
            <a:r>
              <a:rPr lang="en-US" sz="1800" dirty="0"/>
              <a:t>3pm Tuesday &amp; Thursday – what works for you</a:t>
            </a:r>
            <a:r>
              <a:rPr lang="en-US" sz="1800" dirty="0" smtClean="0"/>
              <a:t>?					</a:t>
            </a:r>
            <a:r>
              <a:rPr lang="en-US" sz="1800" dirty="0" err="1" smtClean="0"/>
              <a:t>ashley</a:t>
            </a:r>
            <a:endParaRPr lang="en-US" sz="1800" dirty="0"/>
          </a:p>
          <a:p>
            <a:pPr marL="0" indent="0">
              <a:buNone/>
            </a:pPr>
            <a:endParaRPr lang="en-US" sz="1800" dirty="0"/>
          </a:p>
        </p:txBody>
      </p:sp>
      <p:sp>
        <p:nvSpPr>
          <p:cNvPr id="4" name="TextBox 3"/>
          <p:cNvSpPr txBox="1"/>
          <p:nvPr/>
        </p:nvSpPr>
        <p:spPr>
          <a:xfrm>
            <a:off x="1778001" y="4368800"/>
            <a:ext cx="4317999" cy="461665"/>
          </a:xfrm>
          <a:prstGeom prst="rect">
            <a:avLst/>
          </a:prstGeom>
          <a:noFill/>
          <a:ln>
            <a:solidFill>
              <a:srgbClr val="FF0000"/>
            </a:solidFill>
          </a:ln>
        </p:spPr>
        <p:txBody>
          <a:bodyPr wrap="square" rtlCol="0">
            <a:spAutoFit/>
          </a:bodyPr>
          <a:lstStyle/>
          <a:p>
            <a:r>
              <a:rPr lang="en-US" sz="2400" dirty="0" smtClean="0"/>
              <a:t>When in doubt ... Tell the truth .</a:t>
            </a:r>
            <a:endParaRPr lang="en-US" sz="2400" dirty="0"/>
          </a:p>
        </p:txBody>
      </p:sp>
    </p:spTree>
    <p:extLst>
      <p:ext uri="{BB962C8B-B14F-4D97-AF65-F5344CB8AC3E}">
        <p14:creationId xmlns:p14="http://schemas.microsoft.com/office/powerpoint/2010/main" val="1933924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9144000" cy="5143500"/>
          </a:xfrm>
          <a:prstGeom prst="rect">
            <a:avLst/>
          </a:prstGeom>
        </p:spPr>
      </p:pic>
      <p:sp>
        <p:nvSpPr>
          <p:cNvPr id="3" name="Content Placeholder 2"/>
          <p:cNvSpPr>
            <a:spLocks noGrp="1"/>
          </p:cNvSpPr>
          <p:nvPr>
            <p:ph idx="1"/>
          </p:nvPr>
        </p:nvSpPr>
        <p:spPr>
          <a:xfrm>
            <a:off x="457200" y="1181100"/>
            <a:ext cx="8229600" cy="3689349"/>
          </a:xfrm>
        </p:spPr>
        <p:txBody>
          <a:bodyPr>
            <a:normAutofit/>
          </a:bodyPr>
          <a:lstStyle/>
          <a:p>
            <a:r>
              <a:rPr lang="en-US" sz="1800" dirty="0"/>
              <a:t>Hi _______, I just watched this amazing webinar &amp; you came to mind several times. It’s all about women’s health &amp; talks about some of the same topics we were just discussing</a:t>
            </a:r>
            <a:r>
              <a:rPr lang="en-US" sz="1800" dirty="0">
                <a:solidFill>
                  <a:srgbClr val="FF0000"/>
                </a:solidFill>
              </a:rPr>
              <a:t>! This may or may not interest you </a:t>
            </a:r>
            <a:r>
              <a:rPr lang="en-US" sz="1800" dirty="0"/>
              <a:t>but I thought I’d reach out &amp; see if you’d be interested in watching it? </a:t>
            </a:r>
            <a:endParaRPr lang="en-US" sz="1800" dirty="0" smtClean="0"/>
          </a:p>
          <a:p>
            <a:pPr marL="0" indent="0">
              <a:buNone/>
            </a:pPr>
            <a:endParaRPr lang="en-US" sz="1800" dirty="0"/>
          </a:p>
          <a:p>
            <a:r>
              <a:rPr lang="en-US" sz="1800" dirty="0"/>
              <a:t>Hey friend! I am not sure if you noticed or not but I recently embarked on a new business adventure that I am so excited about! I have decided to build my own wellness business due to my love &amp; passion for health &amp; nutrition</a:t>
            </a:r>
            <a:r>
              <a:rPr lang="en-US" sz="1800" dirty="0" smtClean="0"/>
              <a:t>.</a:t>
            </a:r>
          </a:p>
          <a:p>
            <a:pPr marL="0" indent="0">
              <a:buNone/>
            </a:pPr>
            <a:r>
              <a:rPr lang="en-US" sz="1800" dirty="0"/>
              <a:t>	</a:t>
            </a:r>
            <a:r>
              <a:rPr lang="en-US" sz="1800" dirty="0" smtClean="0"/>
              <a:t> </a:t>
            </a:r>
            <a:r>
              <a:rPr lang="en-US" sz="1800" dirty="0"/>
              <a:t>I would love to share more about this new venture with you &amp; get your opinions </a:t>
            </a:r>
            <a:r>
              <a:rPr lang="en-US" sz="1800" dirty="0" smtClean="0"/>
              <a:t>	on </a:t>
            </a:r>
            <a:r>
              <a:rPr lang="en-US" sz="1800" dirty="0"/>
              <a:t>it all – I am so nervous/excited! Can we grab a coffee or phone date? I am free </a:t>
            </a:r>
            <a:r>
              <a:rPr lang="en-US" sz="1800" dirty="0" smtClean="0"/>
              <a:t>	after 3 pm </a:t>
            </a:r>
            <a:r>
              <a:rPr lang="en-US" sz="1800" dirty="0"/>
              <a:t>Tuesday &amp; Thursday – what works for you</a:t>
            </a:r>
            <a:r>
              <a:rPr lang="en-US" sz="1800" dirty="0" smtClean="0"/>
              <a:t>?               </a:t>
            </a:r>
            <a:r>
              <a:rPr lang="en-US" sz="1800" dirty="0" err="1" smtClean="0"/>
              <a:t>ashley</a:t>
            </a:r>
            <a:endParaRPr lang="en-US" sz="1800" dirty="0"/>
          </a:p>
          <a:p>
            <a:endParaRPr lang="en-US" sz="1800" dirty="0"/>
          </a:p>
        </p:txBody>
      </p:sp>
    </p:spTree>
    <p:extLst>
      <p:ext uri="{BB962C8B-B14F-4D97-AF65-F5344CB8AC3E}">
        <p14:creationId xmlns:p14="http://schemas.microsoft.com/office/powerpoint/2010/main" val="129822266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931333"/>
            <a:ext cx="8229600" cy="3895223"/>
          </a:xfrm>
        </p:spPr>
        <p:txBody>
          <a:bodyPr>
            <a:normAutofit/>
          </a:bodyPr>
          <a:lstStyle/>
          <a:p>
            <a:pPr marL="0" indent="0">
              <a:buNone/>
            </a:pPr>
            <a:r>
              <a:rPr lang="en-US" dirty="0" smtClean="0">
                <a:solidFill>
                  <a:schemeClr val="accent5">
                    <a:lumMod val="50000"/>
                  </a:schemeClr>
                </a:solidFill>
              </a:rPr>
              <a:t>You hear –” I’m thinking about getting a new job “</a:t>
            </a:r>
          </a:p>
          <a:p>
            <a:pPr marL="0" indent="0">
              <a:buNone/>
            </a:pPr>
            <a:r>
              <a:rPr lang="en-US" dirty="0" smtClean="0">
                <a:solidFill>
                  <a:schemeClr val="accent5">
                    <a:lumMod val="50000"/>
                  </a:schemeClr>
                </a:solidFill>
              </a:rPr>
              <a:t>You – Oh yeah .. Tell me about that ?</a:t>
            </a:r>
          </a:p>
          <a:p>
            <a:pPr marL="0" indent="0">
              <a:buNone/>
            </a:pPr>
            <a:r>
              <a:rPr lang="en-US" dirty="0" smtClean="0">
                <a:solidFill>
                  <a:schemeClr val="accent5">
                    <a:lumMod val="50000"/>
                  </a:schemeClr>
                </a:solidFill>
              </a:rPr>
              <a:t>	What drew you to that job in the first place ..?</a:t>
            </a:r>
          </a:p>
          <a:p>
            <a:pPr marL="0" indent="0">
              <a:buNone/>
            </a:pPr>
            <a:r>
              <a:rPr lang="en-US" dirty="0" smtClean="0">
                <a:solidFill>
                  <a:schemeClr val="accent5">
                    <a:lumMod val="50000"/>
                  </a:schemeClr>
                </a:solidFill>
              </a:rPr>
              <a:t>	What do you like about it ?</a:t>
            </a:r>
          </a:p>
          <a:p>
            <a:pPr marL="0" indent="0">
              <a:buNone/>
            </a:pPr>
            <a:r>
              <a:rPr lang="en-US" dirty="0" smtClean="0">
                <a:solidFill>
                  <a:schemeClr val="accent5">
                    <a:lumMod val="50000"/>
                  </a:schemeClr>
                </a:solidFill>
              </a:rPr>
              <a:t>	What are you looking for now ?</a:t>
            </a:r>
          </a:p>
          <a:p>
            <a:pPr marL="0" indent="0">
              <a:buNone/>
            </a:pPr>
            <a:r>
              <a:rPr lang="en-US" dirty="0" smtClean="0">
                <a:solidFill>
                  <a:schemeClr val="accent5">
                    <a:lumMod val="50000"/>
                  </a:schemeClr>
                </a:solidFill>
              </a:rPr>
              <a:t>As you are considering options … you might want to take a look at what I do .</a:t>
            </a:r>
          </a:p>
          <a:p>
            <a:pPr marL="0" indent="0">
              <a:buNone/>
            </a:pPr>
            <a:r>
              <a:rPr lang="en-US" dirty="0" smtClean="0">
                <a:solidFill>
                  <a:schemeClr val="accent5">
                    <a:lumMod val="50000"/>
                  </a:schemeClr>
                </a:solidFill>
              </a:rPr>
              <a:t> I  love  what I do  .. Because I wanted the same things you are mentioning you  are looking for .. </a:t>
            </a:r>
            <a:r>
              <a:rPr lang="en-US" dirty="0" err="1" smtClean="0">
                <a:solidFill>
                  <a:schemeClr val="accent5">
                    <a:lumMod val="50000"/>
                  </a:schemeClr>
                </a:solidFill>
              </a:rPr>
              <a:t>Etc</a:t>
            </a:r>
            <a:r>
              <a:rPr lang="en-US" dirty="0" smtClean="0">
                <a:solidFill>
                  <a:schemeClr val="accent5">
                    <a:lumMod val="50000"/>
                  </a:schemeClr>
                </a:solidFill>
              </a:rPr>
              <a:t>   Or  share a story of someone else…</a:t>
            </a:r>
          </a:p>
          <a:p>
            <a:pPr marL="0" indent="0">
              <a:buNone/>
            </a:pPr>
            <a:r>
              <a:rPr lang="en-US" dirty="0" smtClean="0">
                <a:solidFill>
                  <a:schemeClr val="accent5">
                    <a:lumMod val="50000"/>
                  </a:schemeClr>
                </a:solidFill>
              </a:rPr>
              <a:t>My colleague Jan had the same struggle.. She  is also a nurse but the hours were becoming so difficult, that she needed something that was more flexible and she could work around her kids schedule. …    harper</a:t>
            </a:r>
          </a:p>
          <a:p>
            <a:pPr marL="0" indent="0">
              <a:buNone/>
            </a:pPr>
            <a:endParaRPr lang="en-US" dirty="0" smtClean="0">
              <a:solidFill>
                <a:schemeClr val="accent5">
                  <a:lumMod val="50000"/>
                </a:schemeClr>
              </a:solidFill>
            </a:endParaRPr>
          </a:p>
          <a:p>
            <a:pPr marL="0" indent="0">
              <a:buNone/>
            </a:pPr>
            <a:endParaRPr lang="en-US" sz="2400" dirty="0">
              <a:solidFill>
                <a:schemeClr val="accent5">
                  <a:lumMod val="50000"/>
                </a:schemeClr>
              </a:solidFill>
            </a:endParaRPr>
          </a:p>
        </p:txBody>
      </p:sp>
      <p:sp>
        <p:nvSpPr>
          <p:cNvPr id="3" name="Title 2"/>
          <p:cNvSpPr>
            <a:spLocks noGrp="1"/>
          </p:cNvSpPr>
          <p:nvPr>
            <p:ph type="title"/>
          </p:nvPr>
        </p:nvSpPr>
        <p:spPr>
          <a:xfrm>
            <a:off x="457200" y="271830"/>
            <a:ext cx="8229600" cy="524037"/>
          </a:xfrm>
        </p:spPr>
        <p:txBody>
          <a:bodyPr>
            <a:normAutofit/>
          </a:bodyPr>
          <a:lstStyle/>
          <a:p>
            <a:r>
              <a:rPr lang="en-US" sz="2800" dirty="0" smtClean="0"/>
              <a:t>Business example</a:t>
            </a:r>
            <a:endParaRPr lang="en-US" sz="2800" dirty="0"/>
          </a:p>
        </p:txBody>
      </p:sp>
    </p:spTree>
    <p:extLst>
      <p:ext uri="{BB962C8B-B14F-4D97-AF65-F5344CB8AC3E}">
        <p14:creationId xmlns:p14="http://schemas.microsoft.com/office/powerpoint/2010/main" val="251762224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46666" y="232609"/>
            <a:ext cx="7878234" cy="523220"/>
          </a:xfrm>
          <a:prstGeom prst="rect">
            <a:avLst/>
          </a:prstGeom>
          <a:ln>
            <a:solidFill>
              <a:srgbClr val="008000"/>
            </a:solidFill>
          </a:ln>
        </p:spPr>
        <p:txBody>
          <a:bodyPr wrap="square">
            <a:spAutoFit/>
          </a:bodyPr>
          <a:lstStyle/>
          <a:p>
            <a:pPr algn="ctr"/>
            <a:r>
              <a:rPr lang="en-US" sz="2800" dirty="0"/>
              <a:t>Every good conversation starts with good listening</a:t>
            </a:r>
          </a:p>
        </p:txBody>
      </p:sp>
      <p:sp>
        <p:nvSpPr>
          <p:cNvPr id="9" name="Rectangle 8"/>
          <p:cNvSpPr/>
          <p:nvPr/>
        </p:nvSpPr>
        <p:spPr>
          <a:xfrm>
            <a:off x="389467" y="1218982"/>
            <a:ext cx="4436533" cy="3016210"/>
          </a:xfrm>
          <a:prstGeom prst="rect">
            <a:avLst/>
          </a:prstGeom>
        </p:spPr>
        <p:txBody>
          <a:bodyPr wrap="square">
            <a:spAutoFit/>
          </a:bodyPr>
          <a:lstStyle/>
          <a:p>
            <a:pPr algn="ctr"/>
            <a:r>
              <a:rPr lang="en-US" sz="2400" i="1" dirty="0"/>
              <a:t>The most basic and powerful way to connect to another person is to listen.  Just listen.  </a:t>
            </a:r>
            <a:endParaRPr lang="en-US" sz="2400" i="1" dirty="0" smtClean="0"/>
          </a:p>
          <a:p>
            <a:pPr algn="ctr"/>
            <a:r>
              <a:rPr lang="en-US" sz="2400" i="1" dirty="0" smtClean="0"/>
              <a:t>Perhaps </a:t>
            </a:r>
            <a:r>
              <a:rPr lang="en-US" sz="2400" i="1" dirty="0"/>
              <a:t>the most important thing we ever give each other is our attention</a:t>
            </a:r>
            <a:r>
              <a:rPr lang="en-US" sz="2400" i="1" dirty="0" smtClean="0"/>
              <a:t>.</a:t>
            </a:r>
          </a:p>
          <a:p>
            <a:endParaRPr lang="en-US" sz="2800" dirty="0"/>
          </a:p>
          <a:p>
            <a:r>
              <a:rPr lang="en-US" dirty="0"/>
              <a:t>	</a:t>
            </a:r>
            <a:r>
              <a:rPr lang="en-US" dirty="0" smtClean="0"/>
              <a:t>Rachel </a:t>
            </a:r>
            <a:r>
              <a:rPr lang="en-US" dirty="0"/>
              <a:t>Naomi </a:t>
            </a:r>
            <a:r>
              <a:rPr lang="en-US" dirty="0" err="1" smtClean="0"/>
              <a:t>Remen</a:t>
            </a:r>
            <a:r>
              <a:rPr lang="en-US" dirty="0" smtClean="0"/>
              <a:t>          </a:t>
            </a:r>
            <a:r>
              <a:rPr lang="en-US" dirty="0" err="1" smtClean="0"/>
              <a:t>katie</a:t>
            </a:r>
            <a:endParaRPr lang="en-US" dirty="0"/>
          </a:p>
        </p:txBody>
      </p:sp>
      <p:pic>
        <p:nvPicPr>
          <p:cNvPr id="12" name="Picture 11"/>
          <p:cNvPicPr>
            <a:picLocks noChangeAspect="1"/>
          </p:cNvPicPr>
          <p:nvPr/>
        </p:nvPicPr>
        <p:blipFill>
          <a:blip r:embed="rId2"/>
          <a:stretch>
            <a:fillRect/>
          </a:stretch>
        </p:blipFill>
        <p:spPr>
          <a:xfrm>
            <a:off x="5156200" y="1393522"/>
            <a:ext cx="3778250" cy="2841670"/>
          </a:xfrm>
          <a:prstGeom prst="rect">
            <a:avLst/>
          </a:prstGeom>
        </p:spPr>
      </p:pic>
    </p:spTree>
    <p:extLst>
      <p:ext uri="{BB962C8B-B14F-4D97-AF65-F5344CB8AC3E}">
        <p14:creationId xmlns:p14="http://schemas.microsoft.com/office/powerpoint/2010/main" val="80968440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6197600" y="1270000"/>
            <a:ext cx="2768600" cy="1477328"/>
          </a:xfrm>
          <a:prstGeom prst="rect">
            <a:avLst/>
          </a:prstGeom>
          <a:noFill/>
          <a:ln>
            <a:solidFill>
              <a:schemeClr val="accent5">
                <a:lumMod val="75000"/>
              </a:schemeClr>
            </a:solidFill>
          </a:ln>
        </p:spPr>
        <p:txBody>
          <a:bodyPr wrap="square" rtlCol="0">
            <a:spAutoFit/>
          </a:bodyPr>
          <a:lstStyle/>
          <a:p>
            <a:r>
              <a:rPr lang="en-US" dirty="0" smtClean="0"/>
              <a:t>Communication skills …</a:t>
            </a:r>
          </a:p>
          <a:p>
            <a:endParaRPr lang="en-US" dirty="0"/>
          </a:p>
          <a:p>
            <a:r>
              <a:rPr lang="en-US" dirty="0" smtClean="0"/>
              <a:t>Directly responsible for 85% of one’s success in life</a:t>
            </a:r>
            <a:endParaRPr lang="en-US" dirty="0"/>
          </a:p>
          <a:p>
            <a:endParaRPr lang="en-US" dirty="0"/>
          </a:p>
        </p:txBody>
      </p:sp>
      <p:sp>
        <p:nvSpPr>
          <p:cNvPr id="7" name="TextBox 6"/>
          <p:cNvSpPr txBox="1"/>
          <p:nvPr/>
        </p:nvSpPr>
        <p:spPr>
          <a:xfrm>
            <a:off x="5384800" y="4016801"/>
            <a:ext cx="3581400" cy="830997"/>
          </a:xfrm>
          <a:prstGeom prst="rect">
            <a:avLst/>
          </a:prstGeom>
          <a:solidFill>
            <a:schemeClr val="accent5">
              <a:lumMod val="20000"/>
              <a:lumOff val="80000"/>
            </a:schemeClr>
          </a:solidFill>
          <a:ln>
            <a:solidFill>
              <a:schemeClr val="accent5">
                <a:lumMod val="75000"/>
              </a:schemeClr>
            </a:solidFill>
          </a:ln>
        </p:spPr>
        <p:txBody>
          <a:bodyPr wrap="square" rtlCol="0">
            <a:spAutoFit/>
          </a:bodyPr>
          <a:lstStyle/>
          <a:p>
            <a:r>
              <a:rPr lang="en-US" sz="2400" dirty="0" smtClean="0"/>
              <a:t>Communication is a skill …</a:t>
            </a:r>
          </a:p>
          <a:p>
            <a:r>
              <a:rPr lang="en-US" sz="2400" dirty="0" smtClean="0"/>
              <a:t>It is meant to be practiced.</a:t>
            </a:r>
            <a:endParaRPr lang="en-US" sz="2400" dirty="0"/>
          </a:p>
        </p:txBody>
      </p:sp>
      <p:sp>
        <p:nvSpPr>
          <p:cNvPr id="8" name="TextBox 7"/>
          <p:cNvSpPr txBox="1"/>
          <p:nvPr/>
        </p:nvSpPr>
        <p:spPr>
          <a:xfrm>
            <a:off x="342900" y="482600"/>
            <a:ext cx="6146800" cy="461665"/>
          </a:xfrm>
          <a:prstGeom prst="rect">
            <a:avLst/>
          </a:prstGeom>
          <a:noFill/>
          <a:ln>
            <a:solidFill>
              <a:schemeClr val="accent5">
                <a:lumMod val="75000"/>
              </a:schemeClr>
            </a:solidFill>
          </a:ln>
        </p:spPr>
        <p:txBody>
          <a:bodyPr wrap="square" rtlCol="0">
            <a:spAutoFit/>
          </a:bodyPr>
          <a:lstStyle/>
          <a:p>
            <a:r>
              <a:rPr lang="en-US" sz="2400" dirty="0" smtClean="0"/>
              <a:t>Additional Tips for Communicating With Others</a:t>
            </a:r>
            <a:endParaRPr lang="en-US" sz="2400" dirty="0"/>
          </a:p>
        </p:txBody>
      </p:sp>
      <p:sp>
        <p:nvSpPr>
          <p:cNvPr id="9" name="TextBox 8"/>
          <p:cNvSpPr txBox="1"/>
          <p:nvPr/>
        </p:nvSpPr>
        <p:spPr>
          <a:xfrm>
            <a:off x="254000" y="1270000"/>
            <a:ext cx="5537200" cy="3416320"/>
          </a:xfrm>
          <a:prstGeom prst="rect">
            <a:avLst/>
          </a:prstGeom>
          <a:noFill/>
        </p:spPr>
        <p:txBody>
          <a:bodyPr wrap="square" rtlCol="0">
            <a:spAutoFit/>
          </a:bodyPr>
          <a:lstStyle/>
          <a:p>
            <a:r>
              <a:rPr lang="en-US" dirty="0" smtClean="0"/>
              <a:t>1. Speak clearly . .. In language that is easy to understand</a:t>
            </a:r>
            <a:endParaRPr lang="en-US" dirty="0"/>
          </a:p>
          <a:p>
            <a:r>
              <a:rPr lang="en-US" dirty="0" smtClean="0"/>
              <a:t>2. Body language – open ..and non-threatening </a:t>
            </a:r>
          </a:p>
          <a:p>
            <a:r>
              <a:rPr lang="en-US" dirty="0" smtClean="0"/>
              <a:t>		( folded arms is closed )</a:t>
            </a:r>
          </a:p>
          <a:p>
            <a:r>
              <a:rPr lang="en-US" dirty="0" smtClean="0"/>
              <a:t>3. Warm welcoming  facial expression – power of a smile</a:t>
            </a:r>
          </a:p>
          <a:p>
            <a:r>
              <a:rPr lang="en-US" dirty="0" smtClean="0"/>
              <a:t>4. Listen</a:t>
            </a:r>
          </a:p>
          <a:p>
            <a:r>
              <a:rPr lang="en-US" dirty="0" smtClean="0"/>
              <a:t>5. Make eye contact</a:t>
            </a:r>
          </a:p>
          <a:p>
            <a:r>
              <a:rPr lang="en-US" dirty="0" smtClean="0"/>
              <a:t>6. Avoid distracting gestures ( finger drumming, fidgeting)</a:t>
            </a:r>
          </a:p>
          <a:p>
            <a:r>
              <a:rPr lang="en-US" dirty="0" smtClean="0"/>
              <a:t>7. Sound and pace of your voice … observe voices  and 	speakers you enjoy .. </a:t>
            </a:r>
          </a:p>
          <a:p>
            <a:r>
              <a:rPr lang="en-US" dirty="0" smtClean="0"/>
              <a:t>8. Posture – sit or stand straight                       </a:t>
            </a:r>
            <a:r>
              <a:rPr lang="en-US" dirty="0" err="1" smtClean="0"/>
              <a:t>lisa</a:t>
            </a:r>
            <a:endParaRPr lang="en-US" dirty="0" smtClean="0"/>
          </a:p>
          <a:p>
            <a:r>
              <a:rPr lang="en-US" dirty="0" smtClean="0"/>
              <a:t>9. Commanding hand shake , observe power of touch</a:t>
            </a:r>
          </a:p>
          <a:p>
            <a:endParaRPr lang="en-US" dirty="0"/>
          </a:p>
        </p:txBody>
      </p:sp>
    </p:spTree>
    <p:extLst>
      <p:ext uri="{BB962C8B-B14F-4D97-AF65-F5344CB8AC3E}">
        <p14:creationId xmlns:p14="http://schemas.microsoft.com/office/powerpoint/2010/main" val="23347122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668205"/>
            <a:ext cx="8229600" cy="4475295"/>
          </a:xfrm>
        </p:spPr>
        <p:txBody>
          <a:bodyPr>
            <a:normAutofit fontScale="85000" lnSpcReduction="10000"/>
          </a:bodyPr>
          <a:lstStyle/>
          <a:p>
            <a:r>
              <a:rPr lang="en-US" dirty="0" smtClean="0"/>
              <a:t> </a:t>
            </a:r>
            <a:r>
              <a:rPr lang="en-US" dirty="0"/>
              <a:t>September  </a:t>
            </a:r>
            <a:r>
              <a:rPr lang="en-US" dirty="0" smtClean="0"/>
              <a:t>-- advanced to Coordinator</a:t>
            </a:r>
          </a:p>
          <a:p>
            <a:r>
              <a:rPr lang="en-US" dirty="0"/>
              <a:t>Q</a:t>
            </a:r>
            <a:r>
              <a:rPr lang="en-US" dirty="0" smtClean="0"/>
              <a:t>ualified for </a:t>
            </a:r>
            <a:r>
              <a:rPr lang="en-US" dirty="0"/>
              <a:t>very FIRST Shaklee trip to </a:t>
            </a:r>
            <a:r>
              <a:rPr lang="en-US" dirty="0" err="1"/>
              <a:t>Cabo</a:t>
            </a:r>
            <a:r>
              <a:rPr lang="en-US" dirty="0"/>
              <a:t>, </a:t>
            </a:r>
          </a:p>
          <a:p>
            <a:r>
              <a:rPr lang="en-US" dirty="0"/>
              <a:t>Q</a:t>
            </a:r>
            <a:r>
              <a:rPr lang="en-US" dirty="0" smtClean="0"/>
              <a:t>ualified for </a:t>
            </a:r>
            <a:r>
              <a:rPr lang="en-US" dirty="0"/>
              <a:t>car bonus program </a:t>
            </a:r>
            <a:endParaRPr lang="en-US" dirty="0" smtClean="0"/>
          </a:p>
          <a:p>
            <a:r>
              <a:rPr lang="en-US" dirty="0" smtClean="0"/>
              <a:t>Earned </a:t>
            </a:r>
            <a:r>
              <a:rPr lang="en-US" dirty="0"/>
              <a:t>the New Directors Conference </a:t>
            </a:r>
          </a:p>
          <a:p>
            <a:r>
              <a:rPr lang="en-US" dirty="0" smtClean="0"/>
              <a:t>  Qualified </a:t>
            </a:r>
            <a:r>
              <a:rPr lang="en-US" dirty="0"/>
              <a:t>for the Chairman's Leadership Retreat! </a:t>
            </a:r>
            <a:r>
              <a:rPr lang="en-US" dirty="0" smtClean="0"/>
              <a:t>(</a:t>
            </a:r>
          </a:p>
          <a:p>
            <a:r>
              <a:rPr lang="en-US" dirty="0" smtClean="0"/>
              <a:t>There </a:t>
            </a:r>
            <a:r>
              <a:rPr lang="en-US" dirty="0"/>
              <a:t>are so many times I could have thrown in the towel, and trust me, I debated it for about a year of no growth. Then, I grew to Director and again got "stuck". </a:t>
            </a:r>
            <a:endParaRPr lang="en-US" dirty="0" smtClean="0"/>
          </a:p>
          <a:p>
            <a:r>
              <a:rPr lang="en-US" dirty="0" smtClean="0"/>
              <a:t>My </a:t>
            </a:r>
            <a:r>
              <a:rPr lang="en-US" dirty="0"/>
              <a:t>husband was NOT on board. He saw me putting in so much time and effort yet I wasn't going where I wanted to be. I was overseas, away from team members and I just lost my zeal. Thankfully, a move back stateside helped revive things</a:t>
            </a:r>
            <a:r>
              <a:rPr lang="en-US" dirty="0" smtClean="0"/>
              <a:t>.</a:t>
            </a:r>
          </a:p>
          <a:p>
            <a:r>
              <a:rPr lang="en-US" dirty="0" smtClean="0"/>
              <a:t> </a:t>
            </a:r>
            <a:r>
              <a:rPr lang="en-US" dirty="0"/>
              <a:t>I attended my first-ever global conference and my passion was reignited. I am now learning how to manage this business while still being the best wife and </a:t>
            </a:r>
            <a:r>
              <a:rPr lang="en-US" dirty="0" smtClean="0"/>
              <a:t>mother( of 4)  </a:t>
            </a:r>
            <a:r>
              <a:rPr lang="en-US" dirty="0"/>
              <a:t>I can be. My husband even said, "I guess Shaklee isn't so bad." with a smirk on his face after he drove home in his new 2016 Honda Accord that I earned. </a:t>
            </a:r>
            <a:br>
              <a:rPr lang="en-US" dirty="0"/>
            </a:br>
            <a:endParaRPr lang="en-US" dirty="0"/>
          </a:p>
        </p:txBody>
      </p:sp>
      <p:sp>
        <p:nvSpPr>
          <p:cNvPr id="3" name="Title 2"/>
          <p:cNvSpPr>
            <a:spLocks noGrp="1"/>
          </p:cNvSpPr>
          <p:nvPr>
            <p:ph type="title"/>
          </p:nvPr>
        </p:nvSpPr>
        <p:spPr>
          <a:xfrm>
            <a:off x="605367" y="99352"/>
            <a:ext cx="8229600" cy="568853"/>
          </a:xfrm>
        </p:spPr>
        <p:txBody>
          <a:bodyPr>
            <a:normAutofit/>
          </a:bodyPr>
          <a:lstStyle/>
          <a:p>
            <a:r>
              <a:rPr lang="en-US" sz="2800" dirty="0" smtClean="0"/>
              <a:t>Michelle Parrott 100 Day Plan</a:t>
            </a:r>
            <a:endParaRPr lang="en-US" sz="2800" dirty="0"/>
          </a:p>
        </p:txBody>
      </p:sp>
    </p:spTree>
    <p:extLst>
      <p:ext uri="{BB962C8B-B14F-4D97-AF65-F5344CB8AC3E}">
        <p14:creationId xmlns:p14="http://schemas.microsoft.com/office/powerpoint/2010/main" val="74561306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http://pad2.whstatic.com/images/thumb/9/99/Have-a-Great-Conversation-Step-7-Version-2.jpg/670px-Have-a-Great-Conversation-Step-7-Version-2.jpg"/>
          <p:cNvPicPr>
            <a:picLocks noChangeAspect="1" noChangeArrowheads="1"/>
          </p:cNvPicPr>
          <p:nvPr/>
        </p:nvPicPr>
        <p:blipFill>
          <a:blip r:embed="rId2" cstate="print"/>
          <a:srcRect/>
          <a:stretch>
            <a:fillRect/>
          </a:stretch>
        </p:blipFill>
        <p:spPr bwMode="auto">
          <a:xfrm>
            <a:off x="5257801" y="2286000"/>
            <a:ext cx="3886201" cy="2792633"/>
          </a:xfrm>
          <a:prstGeom prst="rect">
            <a:avLst/>
          </a:prstGeom>
          <a:noFill/>
        </p:spPr>
      </p:pic>
      <p:sp>
        <p:nvSpPr>
          <p:cNvPr id="2" name="Title 1"/>
          <p:cNvSpPr>
            <a:spLocks noGrp="1"/>
          </p:cNvSpPr>
          <p:nvPr>
            <p:ph type="title"/>
          </p:nvPr>
        </p:nvSpPr>
        <p:spPr>
          <a:xfrm>
            <a:off x="457200" y="205978"/>
            <a:ext cx="8229600" cy="1108472"/>
          </a:xfrm>
          <a:ln>
            <a:solidFill>
              <a:schemeClr val="accent3">
                <a:lumMod val="50000"/>
              </a:schemeClr>
            </a:solidFill>
          </a:ln>
        </p:spPr>
        <p:txBody>
          <a:bodyPr>
            <a:normAutofit/>
          </a:bodyPr>
          <a:lstStyle/>
          <a:p>
            <a:r>
              <a:rPr lang="en-US" sz="2400" dirty="0" smtClean="0"/>
              <a:t>To  review …How You Build Relationships …</a:t>
            </a:r>
            <a:br>
              <a:rPr lang="en-US" sz="2400" dirty="0" smtClean="0"/>
            </a:br>
            <a:r>
              <a:rPr lang="en-US" sz="2400" dirty="0" smtClean="0"/>
              <a:t>and Take on the Role of Consultant </a:t>
            </a:r>
            <a:endParaRPr lang="en-US" sz="2400" dirty="0"/>
          </a:p>
        </p:txBody>
      </p:sp>
      <p:sp>
        <p:nvSpPr>
          <p:cNvPr id="3" name="Content Placeholder 2"/>
          <p:cNvSpPr>
            <a:spLocks noGrp="1"/>
          </p:cNvSpPr>
          <p:nvPr>
            <p:ph idx="1"/>
          </p:nvPr>
        </p:nvSpPr>
        <p:spPr>
          <a:xfrm>
            <a:off x="381000" y="1371599"/>
            <a:ext cx="7052733" cy="3707033"/>
          </a:xfrm>
        </p:spPr>
        <p:txBody>
          <a:bodyPr>
            <a:noAutofit/>
          </a:bodyPr>
          <a:lstStyle/>
          <a:p>
            <a:r>
              <a:rPr lang="en-US" sz="2000" dirty="0" smtClean="0"/>
              <a:t>Learning how to have meaningful, authentic, honest, sincere conversations.</a:t>
            </a:r>
          </a:p>
          <a:p>
            <a:r>
              <a:rPr lang="en-US" sz="2000" dirty="0" smtClean="0"/>
              <a:t>Learning how to ask questions to discover needs…. </a:t>
            </a:r>
          </a:p>
          <a:p>
            <a:r>
              <a:rPr lang="en-US" sz="2000" dirty="0" smtClean="0"/>
              <a:t>Avoiding the word “ should” </a:t>
            </a:r>
          </a:p>
          <a:p>
            <a:r>
              <a:rPr lang="en-US" sz="2000" dirty="0" smtClean="0"/>
              <a:t>Offer options for possible solutions.</a:t>
            </a:r>
          </a:p>
          <a:p>
            <a:r>
              <a:rPr lang="en-US" sz="2000" dirty="0" smtClean="0"/>
              <a:t>One of best phrases to learn  is  .. “ Tell me about”	</a:t>
            </a:r>
          </a:p>
          <a:p>
            <a:r>
              <a:rPr lang="en-US" sz="2000" dirty="0" smtClean="0"/>
              <a:t>Ask </a:t>
            </a:r>
            <a:r>
              <a:rPr lang="en-US" sz="2000" dirty="0"/>
              <a:t>p</a:t>
            </a:r>
            <a:r>
              <a:rPr lang="en-US" sz="2000" dirty="0" smtClean="0"/>
              <a:t>ermission to share information</a:t>
            </a:r>
          </a:p>
          <a:p>
            <a:endParaRPr lang="en-US" sz="2000" dirty="0"/>
          </a:p>
          <a:p>
            <a:pPr marL="0" indent="0">
              <a:buNone/>
            </a:pPr>
            <a:r>
              <a:rPr lang="en-US" sz="2000" dirty="0" err="1" smtClean="0"/>
              <a:t>katie</a:t>
            </a:r>
            <a:endParaRPr lang="en-US" sz="2000" dirty="0" smtClean="0"/>
          </a:p>
          <a:p>
            <a:endParaRPr lang="en-US" sz="2000" dirty="0" smtClean="0"/>
          </a:p>
          <a:p>
            <a:endParaRPr lang="en-US" sz="2000" dirty="0"/>
          </a:p>
        </p:txBody>
      </p:sp>
    </p:spTree>
    <p:extLst>
      <p:ext uri="{BB962C8B-B14F-4D97-AF65-F5344CB8AC3E}">
        <p14:creationId xmlns:p14="http://schemas.microsoft.com/office/powerpoint/2010/main" val="46327346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952500" y="1454157"/>
            <a:ext cx="7010400" cy="3130543"/>
          </a:xfrm>
        </p:spPr>
        <p:txBody>
          <a:bodyPr>
            <a:normAutofit/>
          </a:bodyPr>
          <a:lstStyle/>
          <a:p>
            <a:pPr marL="0" indent="0" algn="ctr">
              <a:buNone/>
            </a:pPr>
            <a:r>
              <a:rPr lang="en-US" sz="4000" dirty="0"/>
              <a:t>"Ask yourself:  </a:t>
            </a:r>
            <a:endParaRPr lang="en-US" sz="4000" dirty="0" smtClean="0"/>
          </a:p>
          <a:p>
            <a:pPr marL="0" indent="0" algn="ctr">
              <a:buNone/>
            </a:pPr>
            <a:r>
              <a:rPr lang="en-US" sz="4000" dirty="0"/>
              <a:t>W</a:t>
            </a:r>
            <a:r>
              <a:rPr lang="en-US" sz="4000" dirty="0" smtClean="0"/>
              <a:t>hat </a:t>
            </a:r>
            <a:r>
              <a:rPr lang="en-US" sz="4000" dirty="0"/>
              <a:t>can I do with what I know so I can help people and add value to their lives</a:t>
            </a:r>
            <a:r>
              <a:rPr lang="en-US" sz="4000" dirty="0" smtClean="0"/>
              <a:t>.”    </a:t>
            </a:r>
          </a:p>
          <a:p>
            <a:pPr marL="0" indent="0" algn="ctr">
              <a:buNone/>
            </a:pPr>
            <a:r>
              <a:rPr lang="en-US" dirty="0" err="1" smtClean="0"/>
              <a:t>katie</a:t>
            </a:r>
            <a:endParaRPr lang="en-US" dirty="0"/>
          </a:p>
        </p:txBody>
      </p:sp>
      <p:sp>
        <p:nvSpPr>
          <p:cNvPr id="3" name="Title 2"/>
          <p:cNvSpPr>
            <a:spLocks noGrp="1"/>
          </p:cNvSpPr>
          <p:nvPr>
            <p:ph type="title"/>
          </p:nvPr>
        </p:nvSpPr>
        <p:spPr>
          <a:xfrm>
            <a:off x="135467" y="383779"/>
            <a:ext cx="8229600" cy="857250"/>
          </a:xfrm>
        </p:spPr>
        <p:txBody>
          <a:bodyPr>
            <a:normAutofit/>
          </a:bodyPr>
          <a:lstStyle/>
          <a:p>
            <a:r>
              <a:rPr lang="en-US" sz="3200" dirty="0" smtClean="0"/>
              <a:t>John Maxwell </a:t>
            </a:r>
            <a:endParaRPr lang="en-US" sz="3200" dirty="0"/>
          </a:p>
        </p:txBody>
      </p:sp>
    </p:spTree>
    <p:extLst>
      <p:ext uri="{BB962C8B-B14F-4D97-AF65-F5344CB8AC3E}">
        <p14:creationId xmlns:p14="http://schemas.microsoft.com/office/powerpoint/2010/main" val="148614527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0"/>
            <a:ext cx="9144000" cy="5143500"/>
          </a:xfrm>
          <a:prstGeom prst="rect">
            <a:avLst/>
          </a:prstGeom>
        </p:spPr>
      </p:pic>
      <p:pic>
        <p:nvPicPr>
          <p:cNvPr id="4" name="Content Placeholder 3"/>
          <p:cNvPicPr>
            <a:picLocks noGrp="1" noChangeAspect="1"/>
          </p:cNvPicPr>
          <p:nvPr>
            <p:ph idx="1"/>
          </p:nvPr>
        </p:nvPicPr>
        <p:blipFill>
          <a:blip r:embed="rId3"/>
          <a:srcRect l="-31595" r="-31595"/>
          <a:stretch>
            <a:fillRect/>
          </a:stretch>
        </p:blipFill>
        <p:spPr>
          <a:xfrm>
            <a:off x="355600" y="413537"/>
            <a:ext cx="8788400" cy="4412459"/>
          </a:xfrm>
        </p:spPr>
      </p:pic>
      <p:sp>
        <p:nvSpPr>
          <p:cNvPr id="2" name="TextBox 1"/>
          <p:cNvSpPr txBox="1"/>
          <p:nvPr/>
        </p:nvSpPr>
        <p:spPr>
          <a:xfrm>
            <a:off x="7848600" y="4356100"/>
            <a:ext cx="965200" cy="369332"/>
          </a:xfrm>
          <a:prstGeom prst="rect">
            <a:avLst/>
          </a:prstGeom>
          <a:noFill/>
        </p:spPr>
        <p:txBody>
          <a:bodyPr wrap="square" rtlCol="0">
            <a:spAutoFit/>
          </a:bodyPr>
          <a:lstStyle/>
          <a:p>
            <a:r>
              <a:rPr lang="en-US" dirty="0" smtClean="0"/>
              <a:t>harper</a:t>
            </a:r>
            <a:endParaRPr lang="en-US" dirty="0"/>
          </a:p>
        </p:txBody>
      </p:sp>
    </p:spTree>
    <p:extLst>
      <p:ext uri="{BB962C8B-B14F-4D97-AF65-F5344CB8AC3E}">
        <p14:creationId xmlns:p14="http://schemas.microsoft.com/office/powerpoint/2010/main" val="328662878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15654"/>
            <a:ext cx="8229600" cy="3727846"/>
          </a:xfrm>
        </p:spPr>
        <p:txBody>
          <a:bodyPr/>
          <a:lstStyle/>
          <a:p>
            <a:r>
              <a:rPr lang="en-US" dirty="0" smtClean="0"/>
              <a:t>Ex – My son has been off his Nebulizer for 2 years since I started using Shaklee products ..  So grateful</a:t>
            </a:r>
          </a:p>
          <a:p>
            <a:r>
              <a:rPr lang="en-US" dirty="0" smtClean="0"/>
              <a:t>Picture – how thankful I am that 17 years ago Tammy told me about Shaklee that has …</a:t>
            </a:r>
          </a:p>
          <a:p>
            <a:endParaRPr lang="en-US" dirty="0" smtClean="0"/>
          </a:p>
          <a:p>
            <a:endParaRPr lang="en-US" dirty="0"/>
          </a:p>
          <a:p>
            <a:r>
              <a:rPr lang="en-US" dirty="0" smtClean="0"/>
              <a:t>harper</a:t>
            </a:r>
          </a:p>
          <a:p>
            <a:endParaRPr lang="en-US" dirty="0"/>
          </a:p>
          <a:p>
            <a:endParaRPr lang="en-US" dirty="0"/>
          </a:p>
        </p:txBody>
      </p:sp>
      <p:sp>
        <p:nvSpPr>
          <p:cNvPr id="3" name="Title 2"/>
          <p:cNvSpPr>
            <a:spLocks noGrp="1"/>
          </p:cNvSpPr>
          <p:nvPr>
            <p:ph type="title"/>
          </p:nvPr>
        </p:nvSpPr>
        <p:spPr>
          <a:xfrm>
            <a:off x="457199" y="558404"/>
            <a:ext cx="7840134" cy="857250"/>
          </a:xfrm>
        </p:spPr>
        <p:txBody>
          <a:bodyPr>
            <a:normAutofit fontScale="90000"/>
          </a:bodyPr>
          <a:lstStyle/>
          <a:p>
            <a:r>
              <a:rPr lang="en-US" sz="2800" dirty="0" smtClean="0"/>
              <a:t>Even in </a:t>
            </a:r>
            <a:r>
              <a:rPr lang="en-US" sz="2800" dirty="0" err="1" smtClean="0"/>
              <a:t>FaceBook</a:t>
            </a:r>
            <a:r>
              <a:rPr lang="en-US" sz="2800" dirty="0" smtClean="0"/>
              <a:t> Posts/ Emails/ Texting – 					avoid “a sales pitch “ .. Only shared experiences </a:t>
            </a:r>
            <a:endParaRPr lang="en-US" sz="2800" dirty="0"/>
          </a:p>
        </p:txBody>
      </p:sp>
      <p:pic>
        <p:nvPicPr>
          <p:cNvPr id="4" name="Picture 3"/>
          <p:cNvPicPr>
            <a:picLocks noChangeAspect="1"/>
          </p:cNvPicPr>
          <p:nvPr/>
        </p:nvPicPr>
        <p:blipFill>
          <a:blip r:embed="rId2"/>
          <a:stretch>
            <a:fillRect/>
          </a:stretch>
        </p:blipFill>
        <p:spPr>
          <a:xfrm>
            <a:off x="7632700" y="2503345"/>
            <a:ext cx="1348211" cy="2395482"/>
          </a:xfrm>
          <a:prstGeom prst="rect">
            <a:avLst/>
          </a:prstGeom>
        </p:spPr>
      </p:pic>
    </p:spTree>
    <p:extLst>
      <p:ext uri="{BB962C8B-B14F-4D97-AF65-F5344CB8AC3E}">
        <p14:creationId xmlns:p14="http://schemas.microsoft.com/office/powerpoint/2010/main" val="205327275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7200900" y="3653366"/>
            <a:ext cx="1816100" cy="1397000"/>
          </a:xfrm>
          <a:prstGeom prst="rect">
            <a:avLst/>
          </a:prstGeom>
        </p:spPr>
      </p:pic>
      <p:sp>
        <p:nvSpPr>
          <p:cNvPr id="2" name="Content Placeholder 1"/>
          <p:cNvSpPr>
            <a:spLocks noGrp="1"/>
          </p:cNvSpPr>
          <p:nvPr>
            <p:ph idx="1"/>
          </p:nvPr>
        </p:nvSpPr>
        <p:spPr>
          <a:xfrm>
            <a:off x="457199" y="824929"/>
            <a:ext cx="8398933" cy="4170404"/>
          </a:xfrm>
        </p:spPr>
        <p:txBody>
          <a:bodyPr>
            <a:normAutofit lnSpcReduction="10000"/>
          </a:bodyPr>
          <a:lstStyle/>
          <a:p>
            <a:pPr lvl="0">
              <a:buFont typeface="Arial"/>
              <a:buChar char="•"/>
            </a:pPr>
            <a:r>
              <a:rPr lang="en-US" dirty="0" smtClean="0"/>
              <a:t>Set up your </a:t>
            </a:r>
            <a:r>
              <a:rPr lang="en-US" dirty="0"/>
              <a:t>Launch Event(s)</a:t>
            </a:r>
          </a:p>
          <a:p>
            <a:pPr lvl="0"/>
            <a:r>
              <a:rPr lang="en-US" dirty="0"/>
              <a:t>Follow up with </a:t>
            </a:r>
            <a:r>
              <a:rPr lang="en-US" dirty="0" smtClean="0"/>
              <a:t>guests afterwards.. </a:t>
            </a:r>
            <a:r>
              <a:rPr lang="en-US" b="1" dirty="0" smtClean="0"/>
              <a:t>Whether they attend or not</a:t>
            </a:r>
            <a:endParaRPr lang="en-US" b="1" dirty="0"/>
          </a:p>
          <a:p>
            <a:pPr lvl="0"/>
            <a:r>
              <a:rPr lang="en-US" dirty="0" smtClean="0"/>
              <a:t>Continue to make contacts from </a:t>
            </a:r>
            <a:r>
              <a:rPr lang="en-US" dirty="0"/>
              <a:t>your </a:t>
            </a:r>
            <a:r>
              <a:rPr lang="en-US" dirty="0" smtClean="0"/>
              <a:t>list</a:t>
            </a:r>
            <a:r>
              <a:rPr lang="en-US" dirty="0"/>
              <a:t> </a:t>
            </a:r>
            <a:r>
              <a:rPr lang="en-US" dirty="0" smtClean="0"/>
              <a:t>applying your new-found communication skills </a:t>
            </a:r>
            <a:endParaRPr lang="en-US" dirty="0"/>
          </a:p>
          <a:p>
            <a:pPr lvl="0"/>
            <a:r>
              <a:rPr lang="en-US" dirty="0"/>
              <a:t>Share your excitement for your new business on FB </a:t>
            </a:r>
            <a:r>
              <a:rPr lang="en-US" dirty="0" smtClean="0"/>
              <a:t>by sharing your personal experience with the products, </a:t>
            </a:r>
            <a:r>
              <a:rPr lang="en-US" dirty="0" err="1" smtClean="0"/>
              <a:t>etc</a:t>
            </a:r>
            <a:r>
              <a:rPr lang="en-US" dirty="0" smtClean="0"/>
              <a:t> </a:t>
            </a:r>
            <a:endParaRPr lang="en-US" dirty="0"/>
          </a:p>
          <a:p>
            <a:pPr lvl="0"/>
            <a:r>
              <a:rPr lang="en-US" dirty="0"/>
              <a:t>Attend business presentations &amp; training events, register for </a:t>
            </a:r>
            <a:r>
              <a:rPr lang="en-US" dirty="0" smtClean="0"/>
              <a:t>Global Conference </a:t>
            </a:r>
            <a:endParaRPr lang="en-US" dirty="0"/>
          </a:p>
          <a:p>
            <a:pPr lvl="0"/>
            <a:r>
              <a:rPr lang="en-US" dirty="0"/>
              <a:t>Focus on 3 business partners &amp; 10 customers, 3 &amp; 10 do it again, this is the cycle for success! </a:t>
            </a:r>
          </a:p>
          <a:p>
            <a:pPr lvl="0"/>
            <a:r>
              <a:rPr lang="en-US" dirty="0" smtClean="0"/>
              <a:t>Schedule weekly  coaching session with your </a:t>
            </a:r>
            <a:r>
              <a:rPr lang="en-US" dirty="0" err="1" smtClean="0"/>
              <a:t>upline</a:t>
            </a:r>
            <a:r>
              <a:rPr lang="en-US" dirty="0" smtClean="0"/>
              <a:t>  </a:t>
            </a:r>
            <a:endParaRPr lang="en-US" dirty="0"/>
          </a:p>
          <a:p>
            <a:pPr lvl="0"/>
            <a:r>
              <a:rPr lang="en-US" dirty="0" smtClean="0"/>
              <a:t>Continue reading  </a:t>
            </a:r>
            <a:r>
              <a:rPr lang="en-US" dirty="0"/>
              <a:t>Business Leader </a:t>
            </a:r>
            <a:r>
              <a:rPr lang="en-US" dirty="0" smtClean="0"/>
              <a:t>Guide ( downloaded				 from Learning From The Masters  FB                     </a:t>
            </a:r>
            <a:r>
              <a:rPr lang="en-US" dirty="0" err="1" smtClean="0"/>
              <a:t>lisa</a:t>
            </a:r>
            <a:endParaRPr lang="en-US" dirty="0"/>
          </a:p>
          <a:p>
            <a:pPr marL="0" indent="0">
              <a:buNone/>
            </a:pPr>
            <a:endParaRPr lang="en-US" dirty="0"/>
          </a:p>
        </p:txBody>
      </p:sp>
      <p:sp>
        <p:nvSpPr>
          <p:cNvPr id="3" name="Title 2"/>
          <p:cNvSpPr>
            <a:spLocks noGrp="1"/>
          </p:cNvSpPr>
          <p:nvPr>
            <p:ph type="title"/>
          </p:nvPr>
        </p:nvSpPr>
        <p:spPr>
          <a:xfrm>
            <a:off x="457201" y="238882"/>
            <a:ext cx="3733799" cy="526160"/>
          </a:xfrm>
          <a:ln>
            <a:solidFill>
              <a:schemeClr val="accent5">
                <a:lumMod val="75000"/>
              </a:schemeClr>
            </a:solidFill>
          </a:ln>
        </p:spPr>
        <p:txBody>
          <a:bodyPr>
            <a:normAutofit/>
          </a:bodyPr>
          <a:lstStyle/>
          <a:p>
            <a:r>
              <a:rPr lang="en-US" sz="2400" dirty="0" smtClean="0"/>
              <a:t>Action Steps Week 2</a:t>
            </a:r>
            <a:endParaRPr lang="en-US" sz="2400" dirty="0"/>
          </a:p>
        </p:txBody>
      </p:sp>
    </p:spTree>
    <p:extLst>
      <p:ext uri="{BB962C8B-B14F-4D97-AF65-F5344CB8AC3E}">
        <p14:creationId xmlns:p14="http://schemas.microsoft.com/office/powerpoint/2010/main" val="22310367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990599" y="285750"/>
            <a:ext cx="6714067" cy="571500"/>
          </a:xfrm>
          <a:ln w="38100">
            <a:solidFill>
              <a:srgbClr val="92D050"/>
            </a:solidFill>
          </a:ln>
        </p:spPr>
        <p:txBody>
          <a:bodyPr>
            <a:normAutofit/>
          </a:bodyPr>
          <a:lstStyle/>
          <a:p>
            <a:r>
              <a:rPr lang="en-US" sz="2800" dirty="0" smtClean="0"/>
              <a:t>Action Steps </a:t>
            </a:r>
            <a:r>
              <a:rPr lang="en-US" sz="2800" dirty="0"/>
              <a:t> </a:t>
            </a:r>
            <a:r>
              <a:rPr lang="en-US" sz="2800" dirty="0" smtClean="0"/>
              <a:t>Week 2  Communication Skills</a:t>
            </a:r>
            <a:endParaRPr lang="en-US" sz="2800" dirty="0"/>
          </a:p>
        </p:txBody>
      </p:sp>
      <p:sp>
        <p:nvSpPr>
          <p:cNvPr id="8" name="Content Placeholder 7"/>
          <p:cNvSpPr>
            <a:spLocks noGrp="1"/>
          </p:cNvSpPr>
          <p:nvPr>
            <p:ph idx="1"/>
          </p:nvPr>
        </p:nvSpPr>
        <p:spPr>
          <a:xfrm>
            <a:off x="745067" y="1028700"/>
            <a:ext cx="7382934" cy="3943350"/>
          </a:xfrm>
        </p:spPr>
        <p:txBody>
          <a:bodyPr>
            <a:normAutofit/>
          </a:bodyPr>
          <a:lstStyle/>
          <a:p>
            <a:r>
              <a:rPr lang="en-US" sz="2000" dirty="0" smtClean="0"/>
              <a:t>Begin practicing the 3 elements of conversations that connect .. </a:t>
            </a:r>
          </a:p>
          <a:p>
            <a:r>
              <a:rPr lang="en-US" sz="2000" dirty="0" smtClean="0"/>
              <a:t>Practice asking permission before offering information.</a:t>
            </a:r>
          </a:p>
          <a:p>
            <a:r>
              <a:rPr lang="en-US" sz="2000" dirty="0" smtClean="0"/>
              <a:t>Review today’s session to practice some of the dialogues suggested here.</a:t>
            </a:r>
          </a:p>
          <a:p>
            <a:endParaRPr lang="en-US" sz="2000" dirty="0"/>
          </a:p>
          <a:p>
            <a:endParaRPr lang="en-US" sz="2000" dirty="0" smtClean="0"/>
          </a:p>
          <a:p>
            <a:endParaRPr lang="en-US" sz="2000" dirty="0"/>
          </a:p>
          <a:p>
            <a:pPr marL="0" indent="0">
              <a:buNone/>
            </a:pPr>
            <a:r>
              <a:rPr lang="en-US" sz="2000" dirty="0" err="1" smtClean="0"/>
              <a:t>becky</a:t>
            </a:r>
            <a:endParaRPr lang="en-US" sz="2000" dirty="0"/>
          </a:p>
        </p:txBody>
      </p:sp>
      <p:pic>
        <p:nvPicPr>
          <p:cNvPr id="2" name="Picture 1"/>
          <p:cNvPicPr>
            <a:picLocks noChangeAspect="1"/>
          </p:cNvPicPr>
          <p:nvPr/>
        </p:nvPicPr>
        <p:blipFill>
          <a:blip r:embed="rId2"/>
          <a:stretch>
            <a:fillRect/>
          </a:stretch>
        </p:blipFill>
        <p:spPr>
          <a:xfrm>
            <a:off x="4512014" y="2425700"/>
            <a:ext cx="3484752" cy="2546350"/>
          </a:xfrm>
          <a:prstGeom prst="rect">
            <a:avLst/>
          </a:prstGeom>
        </p:spPr>
      </p:pic>
    </p:spTree>
    <p:extLst>
      <p:ext uri="{BB962C8B-B14F-4D97-AF65-F5344CB8AC3E}">
        <p14:creationId xmlns:p14="http://schemas.microsoft.com/office/powerpoint/2010/main" val="186052313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4.bp.blogspot.com/-YghRtldNrwI/UAI73QYea5I/AAAAAAAAAhc/WB9fTBN-dYk/s1600/BelieveInYou_Poster.jpg"/>
          <p:cNvPicPr>
            <a:picLocks noGrp="1" noChangeAspect="1" noChangeArrowheads="1"/>
          </p:cNvPicPr>
          <p:nvPr>
            <p:ph idx="1"/>
          </p:nvPr>
        </p:nvPicPr>
        <p:blipFill>
          <a:blip r:embed="rId2" cstate="print"/>
          <a:srcRect/>
          <a:stretch>
            <a:fillRect/>
          </a:stretch>
        </p:blipFill>
        <p:spPr bwMode="auto">
          <a:xfrm>
            <a:off x="1422399" y="152400"/>
            <a:ext cx="6362701" cy="4991100"/>
          </a:xfrm>
          <a:prstGeom prst="rect">
            <a:avLst/>
          </a:prstGeom>
          <a:noFill/>
        </p:spPr>
      </p:pic>
    </p:spTree>
    <p:extLst>
      <p:ext uri="{BB962C8B-B14F-4D97-AF65-F5344CB8AC3E}">
        <p14:creationId xmlns:p14="http://schemas.microsoft.com/office/powerpoint/2010/main" val="20918085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t>Leader’s Job – To Stay in Touch </a:t>
            </a:r>
            <a:endParaRPr lang="en-US" sz="2800" dirty="0"/>
          </a:p>
        </p:txBody>
      </p:sp>
      <p:sp>
        <p:nvSpPr>
          <p:cNvPr id="3" name="Content Placeholder 2"/>
          <p:cNvSpPr>
            <a:spLocks noGrp="1"/>
          </p:cNvSpPr>
          <p:nvPr>
            <p:ph idx="1"/>
          </p:nvPr>
        </p:nvSpPr>
        <p:spPr/>
        <p:txBody>
          <a:bodyPr>
            <a:normAutofit/>
          </a:bodyPr>
          <a:lstStyle/>
          <a:p>
            <a:r>
              <a:rPr lang="en-US" sz="2400" dirty="0" smtClean="0"/>
              <a:t>Communicate with customers</a:t>
            </a:r>
          </a:p>
          <a:p>
            <a:r>
              <a:rPr lang="en-US" sz="2400" dirty="0" smtClean="0"/>
              <a:t>Teach customers we are their resource.. Avoid calling Order Entry .. Not trained to service our customers</a:t>
            </a:r>
          </a:p>
          <a:p>
            <a:r>
              <a:rPr lang="en-US" sz="2400" dirty="0" smtClean="0"/>
              <a:t>Understand the power of face-to-face  in person gatherings and appointments</a:t>
            </a:r>
          </a:p>
          <a:p>
            <a:r>
              <a:rPr lang="en-US" sz="2400" dirty="0" smtClean="0"/>
              <a:t>Support and coach business partners .. Katie</a:t>
            </a:r>
            <a:endParaRPr lang="en-US" sz="2400" dirty="0"/>
          </a:p>
        </p:txBody>
      </p:sp>
    </p:spTree>
    <p:extLst>
      <p:ext uri="{BB962C8B-B14F-4D97-AF65-F5344CB8AC3E}">
        <p14:creationId xmlns:p14="http://schemas.microsoft.com/office/powerpoint/2010/main" val="19585812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021453"/>
            <a:ext cx="8229600" cy="3736813"/>
          </a:xfrm>
        </p:spPr>
        <p:txBody>
          <a:bodyPr>
            <a:normAutofit fontScale="92500" lnSpcReduction="10000"/>
          </a:bodyPr>
          <a:lstStyle/>
          <a:p>
            <a:r>
              <a:rPr lang="en-US" dirty="0"/>
              <a:t>Now on to the goals...</a:t>
            </a:r>
            <a:br>
              <a:rPr lang="en-US" dirty="0"/>
            </a:br>
            <a:endParaRPr lang="en-US" dirty="0"/>
          </a:p>
          <a:p>
            <a:r>
              <a:rPr lang="en-US" dirty="0"/>
              <a:t>I will be a Senior Coordinator in the next 100 days. I will help my two directors increase in rank to Senior Director by helping build up a 2nd generational Director under each of them. </a:t>
            </a:r>
            <a:endParaRPr lang="en-US" dirty="0" smtClean="0"/>
          </a:p>
          <a:p>
            <a:r>
              <a:rPr lang="en-US" dirty="0" smtClean="0"/>
              <a:t>I </a:t>
            </a:r>
            <a:r>
              <a:rPr lang="en-US" dirty="0"/>
              <a:t>will host 3 in-home events to start sharing the gift of Shaklee in my new community. I will also be partnering with Harper Guerra to start a Healthy Souls group to help encourage those in our Shaklee community who are looking for spiritual growth in their lives as they grow their businesses. </a:t>
            </a:r>
          </a:p>
          <a:p>
            <a:r>
              <a:rPr lang="en-US" dirty="0"/>
              <a:t/>
            </a:r>
            <a:br>
              <a:rPr lang="en-US" dirty="0"/>
            </a:br>
            <a:r>
              <a:rPr lang="en-US" dirty="0"/>
              <a:t>I will earn the 2016 trip for my husband and I and will start earning the higher car payment so we will not have a car payment at all. I will double my check from Aug. 2015 conference so I can attend Global in 2016. </a:t>
            </a:r>
          </a:p>
          <a:p>
            <a:endParaRPr lang="en-US" dirty="0"/>
          </a:p>
        </p:txBody>
      </p:sp>
      <p:sp>
        <p:nvSpPr>
          <p:cNvPr id="3" name="Title 2"/>
          <p:cNvSpPr>
            <a:spLocks noGrp="1"/>
          </p:cNvSpPr>
          <p:nvPr>
            <p:ph type="title"/>
          </p:nvPr>
        </p:nvSpPr>
        <p:spPr>
          <a:xfrm>
            <a:off x="457201" y="383779"/>
            <a:ext cx="5078552" cy="637674"/>
          </a:xfrm>
        </p:spPr>
        <p:txBody>
          <a:bodyPr>
            <a:normAutofit/>
          </a:bodyPr>
          <a:lstStyle/>
          <a:p>
            <a:r>
              <a:rPr lang="en-US" sz="2400" dirty="0" smtClean="0"/>
              <a:t>Michelle Parrott   100 Day Plan</a:t>
            </a:r>
            <a:endParaRPr lang="en-US" sz="2400" dirty="0"/>
          </a:p>
        </p:txBody>
      </p:sp>
    </p:spTree>
    <p:extLst>
      <p:ext uri="{BB962C8B-B14F-4D97-AF65-F5344CB8AC3E}">
        <p14:creationId xmlns:p14="http://schemas.microsoft.com/office/powerpoint/2010/main" val="38498126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048500" y="1653779"/>
            <a:ext cx="1981200" cy="857250"/>
          </a:xfrm>
        </p:spPr>
        <p:txBody>
          <a:bodyPr>
            <a:normAutofit fontScale="90000"/>
          </a:bodyPr>
          <a:lstStyle/>
          <a:p>
            <a:r>
              <a:rPr lang="en-US" sz="2800" dirty="0" smtClean="0"/>
              <a:t>Stephanie Bruce Winter Wellness for Kids Package </a:t>
            </a:r>
            <a:endParaRPr lang="en-US" sz="2800" dirty="0"/>
          </a:p>
        </p:txBody>
      </p:sp>
      <p:pic>
        <p:nvPicPr>
          <p:cNvPr id="4" name="Picture 3"/>
          <p:cNvPicPr>
            <a:picLocks noChangeAspect="1"/>
          </p:cNvPicPr>
          <p:nvPr/>
        </p:nvPicPr>
        <p:blipFill>
          <a:blip r:embed="rId2"/>
          <a:stretch>
            <a:fillRect/>
          </a:stretch>
        </p:blipFill>
        <p:spPr>
          <a:xfrm>
            <a:off x="441368" y="320279"/>
            <a:ext cx="5641932" cy="4381500"/>
          </a:xfrm>
          <a:prstGeom prst="rect">
            <a:avLst/>
          </a:prstGeom>
        </p:spPr>
      </p:pic>
    </p:spTree>
    <p:extLst>
      <p:ext uri="{BB962C8B-B14F-4D97-AF65-F5344CB8AC3E}">
        <p14:creationId xmlns:p14="http://schemas.microsoft.com/office/powerpoint/2010/main" val="9622392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Eric</a:t>
            </a:r>
            <a:endParaRPr lang="en-US" dirty="0"/>
          </a:p>
        </p:txBody>
      </p:sp>
      <p:sp>
        <p:nvSpPr>
          <p:cNvPr id="3" name="Content Placeholder 2"/>
          <p:cNvSpPr>
            <a:spLocks noGrp="1"/>
          </p:cNvSpPr>
          <p:nvPr>
            <p:ph idx="1"/>
          </p:nvPr>
        </p:nvSpPr>
        <p:spPr/>
        <p:txBody>
          <a:bodyPr/>
          <a:lstStyle/>
          <a:p>
            <a:endParaRPr lang="en-US" dirty="0"/>
          </a:p>
        </p:txBody>
      </p:sp>
      <p:pic>
        <p:nvPicPr>
          <p:cNvPr id="1026" name="Picture 2" descr="http://2.bp.blogspot.com/-rN_6oPXgvQ8/ULYIg88lULI/AAAAAAAADAg/9O8CYub5C6U/s1600/blog28i.jpg"/>
          <p:cNvPicPr>
            <a:picLocks noChangeAspect="1" noChangeArrowheads="1"/>
          </p:cNvPicPr>
          <p:nvPr/>
        </p:nvPicPr>
        <p:blipFill>
          <a:blip r:embed="rId2" cstate="print"/>
          <a:srcRect/>
          <a:stretch>
            <a:fillRect/>
          </a:stretch>
        </p:blipFill>
        <p:spPr bwMode="auto">
          <a:xfrm>
            <a:off x="1" y="0"/>
            <a:ext cx="9143999" cy="5143500"/>
          </a:xfrm>
          <a:prstGeom prst="rect">
            <a:avLst/>
          </a:prstGeom>
          <a:noFill/>
        </p:spPr>
      </p:pic>
    </p:spTree>
    <p:extLst>
      <p:ext uri="{BB962C8B-B14F-4D97-AF65-F5344CB8AC3E}">
        <p14:creationId xmlns:p14="http://schemas.microsoft.com/office/powerpoint/2010/main" val="34281273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2005" y="282158"/>
            <a:ext cx="6497317" cy="1309575"/>
          </a:xfrm>
          <a:ln>
            <a:solidFill>
              <a:schemeClr val="accent5">
                <a:lumMod val="75000"/>
              </a:schemeClr>
            </a:solidFill>
          </a:ln>
        </p:spPr>
        <p:txBody>
          <a:bodyPr/>
          <a:lstStyle/>
          <a:p>
            <a:pPr algn="ctr"/>
            <a:r>
              <a:rPr lang="en-US" sz="4000" b="0" dirty="0" smtClean="0">
                <a:solidFill>
                  <a:schemeClr val="accent5">
                    <a:lumMod val="50000"/>
                  </a:schemeClr>
                </a:solidFill>
              </a:rPr>
              <a:t>8 </a:t>
            </a:r>
            <a:r>
              <a:rPr lang="en-US" sz="4000" b="0" cap="none" dirty="0" smtClean="0">
                <a:solidFill>
                  <a:schemeClr val="accent5">
                    <a:lumMod val="50000"/>
                  </a:schemeClr>
                </a:solidFill>
              </a:rPr>
              <a:t>Weeks To Director</a:t>
            </a:r>
            <a:r>
              <a:rPr lang="en-US" sz="4400" b="0" dirty="0" smtClean="0">
                <a:solidFill>
                  <a:schemeClr val="accent5">
                    <a:lumMod val="50000"/>
                  </a:schemeClr>
                </a:solidFill>
              </a:rPr>
              <a:t>			</a:t>
            </a:r>
            <a:r>
              <a:rPr lang="en-US" b="0" cap="none" dirty="0" smtClean="0">
                <a:solidFill>
                  <a:schemeClr val="accent5">
                    <a:lumMod val="50000"/>
                  </a:schemeClr>
                </a:solidFill>
              </a:rPr>
              <a:t>Shaklee Business Training 2016</a:t>
            </a:r>
            <a:endParaRPr lang="en-US" b="0" dirty="0">
              <a:solidFill>
                <a:schemeClr val="accent5">
                  <a:lumMod val="50000"/>
                </a:schemeClr>
              </a:solidFill>
            </a:endParaRPr>
          </a:p>
        </p:txBody>
      </p:sp>
      <p:sp>
        <p:nvSpPr>
          <p:cNvPr id="3" name="Text Placeholder 2"/>
          <p:cNvSpPr>
            <a:spLocks noGrp="1"/>
          </p:cNvSpPr>
          <p:nvPr>
            <p:ph type="body" idx="1"/>
          </p:nvPr>
        </p:nvSpPr>
        <p:spPr>
          <a:xfrm>
            <a:off x="2551292" y="1591733"/>
            <a:ext cx="3961995" cy="1314286"/>
          </a:xfrm>
          <a:ln>
            <a:solidFill>
              <a:schemeClr val="accent5">
                <a:lumMod val="50000"/>
              </a:schemeClr>
            </a:solidFill>
          </a:ln>
        </p:spPr>
        <p:txBody>
          <a:bodyPr>
            <a:normAutofit fontScale="92500" lnSpcReduction="20000"/>
          </a:bodyPr>
          <a:lstStyle/>
          <a:p>
            <a:pPr algn="ctr"/>
            <a:r>
              <a:rPr lang="en-US" sz="3200" dirty="0" smtClean="0">
                <a:solidFill>
                  <a:schemeClr val="accent5">
                    <a:lumMod val="50000"/>
                  </a:schemeClr>
                </a:solidFill>
              </a:rPr>
              <a:t>Communication Skills</a:t>
            </a:r>
          </a:p>
          <a:p>
            <a:pPr algn="ctr"/>
            <a:r>
              <a:rPr lang="en-US" sz="3200" dirty="0" smtClean="0">
                <a:solidFill>
                  <a:schemeClr val="accent5">
                    <a:lumMod val="50000"/>
                  </a:schemeClr>
                </a:solidFill>
              </a:rPr>
              <a:t>		Week # 2</a:t>
            </a:r>
            <a:endParaRPr lang="en-US" sz="3200" dirty="0">
              <a:solidFill>
                <a:schemeClr val="accent5">
                  <a:lumMod val="50000"/>
                </a:schemeClr>
              </a:solidFill>
            </a:endParaRPr>
          </a:p>
          <a:p>
            <a:pPr algn="ctr"/>
            <a:r>
              <a:rPr lang="en-US" sz="3200" dirty="0" smtClean="0">
                <a:solidFill>
                  <a:schemeClr val="accent5">
                    <a:lumMod val="50000"/>
                  </a:schemeClr>
                </a:solidFill>
              </a:rPr>
              <a:t>February 4, </a:t>
            </a:r>
            <a:r>
              <a:rPr lang="en-US" sz="3200" dirty="0">
                <a:solidFill>
                  <a:schemeClr val="accent5">
                    <a:lumMod val="50000"/>
                  </a:schemeClr>
                </a:solidFill>
              </a:rPr>
              <a:t>2016</a:t>
            </a:r>
          </a:p>
          <a:p>
            <a:endParaRPr lang="en-US" sz="3200" dirty="0">
              <a:solidFill>
                <a:schemeClr val="tx1"/>
              </a:solidFill>
            </a:endParaRPr>
          </a:p>
        </p:txBody>
      </p:sp>
      <p:pic>
        <p:nvPicPr>
          <p:cNvPr id="4" name="Picture 3"/>
          <p:cNvPicPr>
            <a:picLocks noChangeAspect="1"/>
          </p:cNvPicPr>
          <p:nvPr/>
        </p:nvPicPr>
        <p:blipFill>
          <a:blip r:embed="rId3"/>
          <a:stretch>
            <a:fillRect/>
          </a:stretch>
        </p:blipFill>
        <p:spPr>
          <a:xfrm>
            <a:off x="999067" y="2906019"/>
            <a:ext cx="6722533" cy="2237481"/>
          </a:xfrm>
          <a:prstGeom prst="rect">
            <a:avLst/>
          </a:prstGeom>
        </p:spPr>
      </p:pic>
      <p:sp>
        <p:nvSpPr>
          <p:cNvPr id="5" name="TextBox 4"/>
          <p:cNvSpPr txBox="1"/>
          <p:nvPr/>
        </p:nvSpPr>
        <p:spPr>
          <a:xfrm>
            <a:off x="847072" y="3064401"/>
            <a:ext cx="1184928" cy="646331"/>
          </a:xfrm>
          <a:prstGeom prst="wedgeRectCallout">
            <a:avLst>
              <a:gd name="adj1" fmla="val 9160"/>
              <a:gd name="adj2" fmla="val 80840"/>
            </a:avLst>
          </a:prstGeom>
          <a:solidFill>
            <a:schemeClr val="accent5">
              <a:lumMod val="40000"/>
              <a:lumOff val="60000"/>
            </a:schemeClr>
          </a:solidFill>
          <a:ln>
            <a:solidFill>
              <a:schemeClr val="accent5">
                <a:lumMod val="50000"/>
              </a:schemeClr>
            </a:solidFill>
          </a:ln>
        </p:spPr>
        <p:txBody>
          <a:bodyPr wrap="square" rtlCol="0">
            <a:spAutoFit/>
          </a:bodyPr>
          <a:lstStyle/>
          <a:p>
            <a:pPr algn="ctr"/>
            <a:r>
              <a:rPr lang="en-US" dirty="0" smtClean="0"/>
              <a:t>Tell me about …</a:t>
            </a:r>
            <a:endParaRPr lang="en-US" dirty="0"/>
          </a:p>
        </p:txBody>
      </p:sp>
      <p:sp>
        <p:nvSpPr>
          <p:cNvPr id="6" name="TextBox 5"/>
          <p:cNvSpPr txBox="1"/>
          <p:nvPr/>
        </p:nvSpPr>
        <p:spPr>
          <a:xfrm>
            <a:off x="6739466" y="2787402"/>
            <a:ext cx="1642533" cy="923330"/>
          </a:xfrm>
          <a:prstGeom prst="rect">
            <a:avLst/>
          </a:prstGeom>
          <a:solidFill>
            <a:schemeClr val="accent5">
              <a:lumMod val="40000"/>
              <a:lumOff val="60000"/>
            </a:schemeClr>
          </a:solidFill>
          <a:ln>
            <a:solidFill>
              <a:schemeClr val="accent5">
                <a:lumMod val="75000"/>
              </a:schemeClr>
            </a:solidFill>
          </a:ln>
        </p:spPr>
        <p:txBody>
          <a:bodyPr wrap="square" rtlCol="0">
            <a:spAutoFit/>
          </a:bodyPr>
          <a:lstStyle/>
          <a:p>
            <a:pPr algn="ctr"/>
            <a:r>
              <a:rPr lang="en-US" dirty="0" smtClean="0"/>
              <a:t>Ask permission</a:t>
            </a:r>
          </a:p>
          <a:p>
            <a:pPr algn="ctr"/>
            <a:r>
              <a:rPr lang="en-US" dirty="0"/>
              <a:t>t</a:t>
            </a:r>
            <a:r>
              <a:rPr lang="en-US" dirty="0" smtClean="0"/>
              <a:t>o share information</a:t>
            </a:r>
            <a:endParaRPr lang="en-US" dirty="0"/>
          </a:p>
        </p:txBody>
      </p:sp>
      <p:sp>
        <p:nvSpPr>
          <p:cNvPr id="7" name="TextBox 6"/>
          <p:cNvSpPr txBox="1"/>
          <p:nvPr/>
        </p:nvSpPr>
        <p:spPr>
          <a:xfrm>
            <a:off x="3894666" y="3064401"/>
            <a:ext cx="1591733" cy="369332"/>
          </a:xfrm>
          <a:prstGeom prst="rect">
            <a:avLst/>
          </a:prstGeom>
          <a:solidFill>
            <a:schemeClr val="accent5">
              <a:lumMod val="40000"/>
              <a:lumOff val="60000"/>
            </a:schemeClr>
          </a:solidFill>
          <a:ln>
            <a:solidFill>
              <a:schemeClr val="accent5">
                <a:lumMod val="75000"/>
              </a:schemeClr>
            </a:solidFill>
          </a:ln>
        </p:spPr>
        <p:txBody>
          <a:bodyPr wrap="square" rtlCol="0">
            <a:spAutoFit/>
          </a:bodyPr>
          <a:lstStyle/>
          <a:p>
            <a:r>
              <a:rPr lang="en-US" dirty="0" smtClean="0"/>
              <a:t>acknowledge</a:t>
            </a:r>
            <a:endParaRPr lang="en-US" dirty="0"/>
          </a:p>
        </p:txBody>
      </p:sp>
    </p:spTree>
    <p:custDataLst>
      <p:tags r:id="rId1"/>
    </p:custDataLst>
    <p:extLst>
      <p:ext uri="{BB962C8B-B14F-4D97-AF65-F5344CB8AC3E}">
        <p14:creationId xmlns:p14="http://schemas.microsoft.com/office/powerpoint/2010/main" val="198847234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20573" y="193769"/>
            <a:ext cx="4578706" cy="697568"/>
          </a:xfrm>
          <a:ln>
            <a:solidFill>
              <a:schemeClr val="accent5">
                <a:lumMod val="75000"/>
              </a:schemeClr>
            </a:solidFill>
          </a:ln>
        </p:spPr>
        <p:txBody>
          <a:bodyPr>
            <a:normAutofit fontScale="90000"/>
          </a:bodyPr>
          <a:lstStyle/>
          <a:p>
            <a:r>
              <a:rPr lang="en-US" sz="4000" dirty="0" smtClean="0"/>
              <a:t>Our Training Team </a:t>
            </a:r>
            <a:endParaRPr lang="en-US" sz="4000" dirty="0"/>
          </a:p>
        </p:txBody>
      </p:sp>
      <p:sp>
        <p:nvSpPr>
          <p:cNvPr id="3" name="Content Placeholder 2"/>
          <p:cNvSpPr>
            <a:spLocks noGrp="1"/>
          </p:cNvSpPr>
          <p:nvPr>
            <p:ph idx="1"/>
          </p:nvPr>
        </p:nvSpPr>
        <p:spPr>
          <a:xfrm>
            <a:off x="5406450" y="2521154"/>
            <a:ext cx="1822459" cy="869009"/>
          </a:xfrm>
        </p:spPr>
        <p:txBody>
          <a:bodyPr>
            <a:normAutofit fontScale="92500" lnSpcReduction="10000"/>
          </a:bodyPr>
          <a:lstStyle/>
          <a:p>
            <a:pPr marL="0" indent="0" algn="ctr">
              <a:buNone/>
            </a:pPr>
            <a:r>
              <a:rPr lang="en-US" sz="1800" dirty="0" smtClean="0"/>
              <a:t>Executive Coordinator</a:t>
            </a:r>
          </a:p>
          <a:p>
            <a:pPr marL="0" indent="0">
              <a:buNone/>
            </a:pPr>
            <a:r>
              <a:rPr lang="en-US" sz="1800" dirty="0" smtClean="0"/>
              <a:t>Ashley McDonald</a:t>
            </a:r>
            <a:endParaRPr lang="en-US" sz="1800" dirty="0"/>
          </a:p>
        </p:txBody>
      </p:sp>
      <p:pic>
        <p:nvPicPr>
          <p:cNvPr id="4" name="Shape 158"/>
          <p:cNvPicPr preferRelativeResize="0"/>
          <p:nvPr/>
        </p:nvPicPr>
        <p:blipFill rotWithShape="1">
          <a:blip r:embed="rId2">
            <a:alphaModFix/>
          </a:blip>
          <a:srcRect/>
          <a:stretch/>
        </p:blipFill>
        <p:spPr>
          <a:xfrm>
            <a:off x="6138058" y="3565950"/>
            <a:ext cx="1395384" cy="1577550"/>
          </a:xfrm>
          <a:prstGeom prst="rect">
            <a:avLst/>
          </a:prstGeom>
          <a:noFill/>
          <a:ln>
            <a:noFill/>
          </a:ln>
        </p:spPr>
      </p:pic>
      <p:pic>
        <p:nvPicPr>
          <p:cNvPr id="5" name="Shape 159"/>
          <p:cNvPicPr preferRelativeResize="0"/>
          <p:nvPr/>
        </p:nvPicPr>
        <p:blipFill rotWithShape="1">
          <a:blip r:embed="rId3">
            <a:alphaModFix/>
          </a:blip>
          <a:srcRect/>
          <a:stretch/>
        </p:blipFill>
        <p:spPr>
          <a:xfrm>
            <a:off x="1988132" y="3653570"/>
            <a:ext cx="1394303" cy="1388330"/>
          </a:xfrm>
          <a:prstGeom prst="rect">
            <a:avLst/>
          </a:prstGeom>
          <a:noFill/>
          <a:ln>
            <a:noFill/>
          </a:ln>
        </p:spPr>
      </p:pic>
      <p:pic>
        <p:nvPicPr>
          <p:cNvPr id="6" name="Picture 5" descr="hannah and allan sharapan.jpg"/>
          <p:cNvPicPr>
            <a:picLocks noChangeAspect="1"/>
          </p:cNvPicPr>
          <p:nvPr/>
        </p:nvPicPr>
        <p:blipFill>
          <a:blip r:embed="rId4" cstate="print"/>
          <a:stretch>
            <a:fillRect/>
          </a:stretch>
        </p:blipFill>
        <p:spPr>
          <a:xfrm>
            <a:off x="457200" y="1116056"/>
            <a:ext cx="1083733" cy="1405098"/>
          </a:xfrm>
          <a:prstGeom prst="rect">
            <a:avLst/>
          </a:prstGeom>
        </p:spPr>
      </p:pic>
      <p:pic>
        <p:nvPicPr>
          <p:cNvPr id="8" name="Picture 7"/>
          <p:cNvPicPr>
            <a:picLocks noChangeAspect="1"/>
          </p:cNvPicPr>
          <p:nvPr/>
        </p:nvPicPr>
        <p:blipFill>
          <a:blip r:embed="rId5"/>
          <a:stretch>
            <a:fillRect/>
          </a:stretch>
        </p:blipFill>
        <p:spPr>
          <a:xfrm>
            <a:off x="5779872" y="1048143"/>
            <a:ext cx="1019408" cy="1457926"/>
          </a:xfrm>
          <a:prstGeom prst="rect">
            <a:avLst/>
          </a:prstGeom>
        </p:spPr>
      </p:pic>
      <p:pic>
        <p:nvPicPr>
          <p:cNvPr id="9" name="Picture 8" descr="Lisa Anderson 2013.jpg"/>
          <p:cNvPicPr>
            <a:picLocks noChangeAspect="1"/>
          </p:cNvPicPr>
          <p:nvPr/>
        </p:nvPicPr>
        <p:blipFill>
          <a:blip r:embed="rId6" cstate="print"/>
          <a:stretch>
            <a:fillRect/>
          </a:stretch>
        </p:blipFill>
        <p:spPr>
          <a:xfrm>
            <a:off x="2172100" y="1059664"/>
            <a:ext cx="1096034" cy="1461491"/>
          </a:xfrm>
          <a:prstGeom prst="rect">
            <a:avLst/>
          </a:prstGeom>
        </p:spPr>
      </p:pic>
      <p:pic>
        <p:nvPicPr>
          <p:cNvPr id="10" name="Content Placeholder 3" descr="Becky choate.JPG"/>
          <p:cNvPicPr>
            <a:picLocks noChangeAspect="1"/>
          </p:cNvPicPr>
          <p:nvPr/>
        </p:nvPicPr>
        <p:blipFill>
          <a:blip r:embed="rId7" cstate="print"/>
          <a:stretch>
            <a:fillRect/>
          </a:stretch>
        </p:blipFill>
        <p:spPr>
          <a:xfrm>
            <a:off x="7533443" y="1048143"/>
            <a:ext cx="1026358" cy="1473011"/>
          </a:xfrm>
          <a:prstGeom prst="rect">
            <a:avLst/>
          </a:prstGeom>
        </p:spPr>
      </p:pic>
      <p:pic>
        <p:nvPicPr>
          <p:cNvPr id="11" name="Picture 10" descr="Katie Odom.jpg"/>
          <p:cNvPicPr>
            <a:picLocks noChangeAspect="1"/>
          </p:cNvPicPr>
          <p:nvPr/>
        </p:nvPicPr>
        <p:blipFill>
          <a:blip r:embed="rId8" cstate="print"/>
          <a:stretch>
            <a:fillRect/>
          </a:stretch>
        </p:blipFill>
        <p:spPr>
          <a:xfrm>
            <a:off x="4027378" y="1095307"/>
            <a:ext cx="1101240" cy="1425848"/>
          </a:xfrm>
          <a:prstGeom prst="rect">
            <a:avLst/>
          </a:prstGeom>
        </p:spPr>
      </p:pic>
      <p:sp>
        <p:nvSpPr>
          <p:cNvPr id="12" name="Rectangle 11"/>
          <p:cNvSpPr/>
          <p:nvPr/>
        </p:nvSpPr>
        <p:spPr>
          <a:xfrm>
            <a:off x="3484578" y="4046686"/>
            <a:ext cx="2910335" cy="646331"/>
          </a:xfrm>
          <a:prstGeom prst="rect">
            <a:avLst/>
          </a:prstGeom>
        </p:spPr>
        <p:txBody>
          <a:bodyPr wrap="square">
            <a:spAutoFit/>
          </a:bodyPr>
          <a:lstStyle/>
          <a:p>
            <a:r>
              <a:rPr lang="en-US" dirty="0"/>
              <a:t> </a:t>
            </a:r>
            <a:r>
              <a:rPr lang="en-US" dirty="0" smtClean="0"/>
              <a:t>  Master Coordinators   </a:t>
            </a:r>
            <a:r>
              <a:rPr lang="en-US" dirty="0"/>
              <a:t> </a:t>
            </a:r>
            <a:r>
              <a:rPr lang="en-US" dirty="0" smtClean="0"/>
              <a:t>  </a:t>
            </a:r>
            <a:r>
              <a:rPr lang="en-US" dirty="0"/>
              <a:t>Barb </a:t>
            </a:r>
            <a:r>
              <a:rPr lang="en-US" dirty="0" smtClean="0"/>
              <a:t>Lagoni &amp; Jo </a:t>
            </a:r>
            <a:r>
              <a:rPr lang="en-US" dirty="0" err="1" smtClean="0"/>
              <a:t>Coogan</a:t>
            </a:r>
            <a:endParaRPr lang="en-US" dirty="0"/>
          </a:p>
        </p:txBody>
      </p:sp>
      <p:sp>
        <p:nvSpPr>
          <p:cNvPr id="13" name="Rectangle 12"/>
          <p:cNvSpPr/>
          <p:nvPr/>
        </p:nvSpPr>
        <p:spPr>
          <a:xfrm>
            <a:off x="7180065" y="2589352"/>
            <a:ext cx="1955730" cy="646331"/>
          </a:xfrm>
          <a:prstGeom prst="rect">
            <a:avLst/>
          </a:prstGeom>
        </p:spPr>
        <p:txBody>
          <a:bodyPr wrap="square">
            <a:spAutoFit/>
          </a:bodyPr>
          <a:lstStyle/>
          <a:p>
            <a:r>
              <a:rPr lang="en-US" dirty="0" smtClean="0"/>
              <a:t>Senior Coordinator</a:t>
            </a:r>
          </a:p>
          <a:p>
            <a:r>
              <a:rPr lang="en-US" dirty="0" smtClean="0"/>
              <a:t>Becky Choate</a:t>
            </a:r>
            <a:endParaRPr lang="en-US" dirty="0"/>
          </a:p>
        </p:txBody>
      </p:sp>
      <p:sp>
        <p:nvSpPr>
          <p:cNvPr id="14" name="Rectangle 13"/>
          <p:cNvSpPr/>
          <p:nvPr/>
        </p:nvSpPr>
        <p:spPr>
          <a:xfrm>
            <a:off x="3582941" y="2642620"/>
            <a:ext cx="1823508" cy="923330"/>
          </a:xfrm>
          <a:prstGeom prst="rect">
            <a:avLst/>
          </a:prstGeom>
        </p:spPr>
        <p:txBody>
          <a:bodyPr wrap="square">
            <a:spAutoFit/>
          </a:bodyPr>
          <a:lstStyle/>
          <a:p>
            <a:pPr algn="ctr"/>
            <a:r>
              <a:rPr lang="en-US" dirty="0" smtClean="0"/>
              <a:t> Senior Executive Coordinator   Katie Odom</a:t>
            </a:r>
            <a:endParaRPr lang="en-US" dirty="0"/>
          </a:p>
        </p:txBody>
      </p:sp>
      <p:sp>
        <p:nvSpPr>
          <p:cNvPr id="15" name="Rectangle 14"/>
          <p:cNvSpPr/>
          <p:nvPr/>
        </p:nvSpPr>
        <p:spPr>
          <a:xfrm>
            <a:off x="1872354" y="2453241"/>
            <a:ext cx="1612224" cy="1200329"/>
          </a:xfrm>
          <a:prstGeom prst="rect">
            <a:avLst/>
          </a:prstGeom>
        </p:spPr>
        <p:txBody>
          <a:bodyPr wrap="square">
            <a:spAutoFit/>
          </a:bodyPr>
          <a:lstStyle/>
          <a:p>
            <a:pPr algn="ctr"/>
            <a:r>
              <a:rPr lang="en-US" dirty="0" smtClean="0"/>
              <a:t>Senior Executive Coordinator Lisa Anderson</a:t>
            </a:r>
            <a:endParaRPr lang="en-US" dirty="0"/>
          </a:p>
        </p:txBody>
      </p:sp>
      <p:sp>
        <p:nvSpPr>
          <p:cNvPr id="16" name="TextBox 15"/>
          <p:cNvSpPr txBox="1"/>
          <p:nvPr/>
        </p:nvSpPr>
        <p:spPr>
          <a:xfrm>
            <a:off x="195376" y="2593791"/>
            <a:ext cx="1676978" cy="1200329"/>
          </a:xfrm>
          <a:prstGeom prst="rect">
            <a:avLst/>
          </a:prstGeom>
          <a:noFill/>
        </p:spPr>
        <p:txBody>
          <a:bodyPr wrap="square" rtlCol="0">
            <a:spAutoFit/>
          </a:bodyPr>
          <a:lstStyle/>
          <a:p>
            <a:pPr algn="ctr"/>
            <a:r>
              <a:rPr lang="en-US" dirty="0" smtClean="0"/>
              <a:t>Senior Executive Coordinator Harper Guerra</a:t>
            </a:r>
            <a:endParaRPr lang="en-US" dirty="0"/>
          </a:p>
        </p:txBody>
      </p:sp>
      <p:sp>
        <p:nvSpPr>
          <p:cNvPr id="7" name="TextBox 6"/>
          <p:cNvSpPr txBox="1"/>
          <p:nvPr/>
        </p:nvSpPr>
        <p:spPr>
          <a:xfrm>
            <a:off x="8000999" y="4254500"/>
            <a:ext cx="558801" cy="369332"/>
          </a:xfrm>
          <a:prstGeom prst="rect">
            <a:avLst/>
          </a:prstGeom>
          <a:noFill/>
        </p:spPr>
        <p:txBody>
          <a:bodyPr wrap="square" rtlCol="0">
            <a:spAutoFit/>
          </a:bodyPr>
          <a:lstStyle/>
          <a:p>
            <a:r>
              <a:rPr lang="en-US" dirty="0" err="1" smtClean="0"/>
              <a:t>jo</a:t>
            </a:r>
            <a:endParaRPr lang="en-US" dirty="0"/>
          </a:p>
        </p:txBody>
      </p:sp>
    </p:spTree>
    <p:extLst>
      <p:ext uri="{BB962C8B-B14F-4D97-AF65-F5344CB8AC3E}">
        <p14:creationId xmlns:p14="http://schemas.microsoft.com/office/powerpoint/2010/main" val="20980785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62671"/>
            <a:ext cx="7594600" cy="3552093"/>
          </a:xfrm>
        </p:spPr>
        <p:txBody>
          <a:bodyPr>
            <a:normAutofit lnSpcReduction="10000"/>
          </a:bodyPr>
          <a:lstStyle/>
          <a:p>
            <a:r>
              <a:rPr lang="en-US" dirty="0"/>
              <a:t>To help everyone attending achieve rank of Director over the next 8 </a:t>
            </a:r>
            <a:r>
              <a:rPr lang="en-US" dirty="0" smtClean="0"/>
              <a:t>weeks</a:t>
            </a:r>
          </a:p>
          <a:p>
            <a:r>
              <a:rPr lang="en-US" dirty="0" smtClean="0"/>
              <a:t>To learn communication skills to help us connect with people and build relationships.</a:t>
            </a:r>
          </a:p>
          <a:p>
            <a:r>
              <a:rPr lang="en-US" dirty="0" smtClean="0"/>
              <a:t>To learn how to ask questions to identify needs.</a:t>
            </a:r>
          </a:p>
          <a:p>
            <a:r>
              <a:rPr lang="en-US" dirty="0" smtClean="0"/>
              <a:t>To learn the power of talking less and listening more.</a:t>
            </a:r>
          </a:p>
          <a:p>
            <a:r>
              <a:rPr lang="en-US" dirty="0" smtClean="0"/>
              <a:t>To understand now that we are a Shaklee distributor what our role is … especially with friends and family ( advocate &amp; consultant &amp; using 3</a:t>
            </a:r>
            <a:r>
              <a:rPr lang="en-US" baseline="30000" dirty="0" smtClean="0"/>
              <a:t>rd</a:t>
            </a:r>
            <a:r>
              <a:rPr lang="en-US" dirty="0" smtClean="0"/>
              <a:t> party reference ) </a:t>
            </a:r>
          </a:p>
          <a:p>
            <a:r>
              <a:rPr lang="en-US" dirty="0" smtClean="0"/>
              <a:t>To learn to ask permission before giving information.</a:t>
            </a:r>
          </a:p>
          <a:p>
            <a:r>
              <a:rPr lang="en-US" dirty="0" smtClean="0"/>
              <a:t>To learn how to avoid giving “sales pitches”            </a:t>
            </a:r>
            <a:r>
              <a:rPr lang="en-US" dirty="0" err="1" smtClean="0"/>
              <a:t>lisa</a:t>
            </a:r>
            <a:endParaRPr lang="en-US" dirty="0" smtClean="0"/>
          </a:p>
          <a:p>
            <a:endParaRPr lang="en-US" sz="2400" dirty="0"/>
          </a:p>
        </p:txBody>
      </p:sp>
      <p:sp>
        <p:nvSpPr>
          <p:cNvPr id="3" name="Title 2"/>
          <p:cNvSpPr>
            <a:spLocks noGrp="1"/>
          </p:cNvSpPr>
          <p:nvPr>
            <p:ph type="title"/>
          </p:nvPr>
        </p:nvSpPr>
        <p:spPr>
          <a:xfrm>
            <a:off x="457200" y="283159"/>
            <a:ext cx="8229600" cy="614308"/>
          </a:xfrm>
          <a:ln>
            <a:solidFill>
              <a:schemeClr val="accent5">
                <a:lumMod val="75000"/>
              </a:schemeClr>
            </a:solidFill>
          </a:ln>
        </p:spPr>
        <p:txBody>
          <a:bodyPr>
            <a:normAutofit/>
          </a:bodyPr>
          <a:lstStyle/>
          <a:p>
            <a:r>
              <a:rPr lang="en-US" sz="2800" dirty="0" smtClean="0"/>
              <a:t>Objectives for Week 2 ..Communication Skills</a:t>
            </a:r>
            <a:endParaRPr lang="en-US" sz="2800" dirty="0"/>
          </a:p>
        </p:txBody>
      </p:sp>
    </p:spTree>
    <p:extLst>
      <p:ext uri="{BB962C8B-B14F-4D97-AF65-F5344CB8AC3E}">
        <p14:creationId xmlns:p14="http://schemas.microsoft.com/office/powerpoint/2010/main" val="211253638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32139</TotalTime>
  <Words>2061</Words>
  <Application>Microsoft Macintosh PowerPoint</Application>
  <PresentationFormat>On-screen Show (16:9)</PresentationFormat>
  <Paragraphs>237</Paragraphs>
  <Slides>37</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37</vt:i4>
      </vt:variant>
    </vt:vector>
  </HeadingPairs>
  <TitlesOfParts>
    <vt:vector size="40" baseType="lpstr">
      <vt:lpstr>Calibri</vt:lpstr>
      <vt:lpstr>Arial</vt:lpstr>
      <vt:lpstr>Office Theme</vt:lpstr>
      <vt:lpstr>Webinar Video Archive</vt:lpstr>
      <vt:lpstr>Monday Wellness Webinars </vt:lpstr>
      <vt:lpstr>Michelle Parrott 100 Day Plan</vt:lpstr>
      <vt:lpstr>Michelle Parrott   100 Day Plan</vt:lpstr>
      <vt:lpstr>Stephanie Bruce Winter Wellness for Kids Package </vt:lpstr>
      <vt:lpstr>Eric</vt:lpstr>
      <vt:lpstr>8 Weeks To Director   Shaklee Business Training 2016</vt:lpstr>
      <vt:lpstr>Our Training Team </vt:lpstr>
      <vt:lpstr>Objectives for Week 2 ..Communication Skills</vt:lpstr>
      <vt:lpstr>Learning Good Communication Skills Helps Us Be More Effective When Introducing Shaklee Products and Business Information To Others</vt:lpstr>
      <vt:lpstr>       Mastering the Art of          Authentic Meaningful Conversations</vt:lpstr>
      <vt:lpstr>Ask.. Don’t Tell, Listen… Don’t  Pitch</vt:lpstr>
      <vt:lpstr>3 Key Elements of Authentic Conversations</vt:lpstr>
      <vt:lpstr>Tell Me About ….</vt:lpstr>
      <vt:lpstr> Include in your conversations  and invitations … why you want to speak with them … Why you think they may want to attend an event …They will need a reason to attend ... Something important to them. They don’t come just because you are having a webinar or an event.</vt:lpstr>
      <vt:lpstr>PowerPoint Presentation</vt:lpstr>
      <vt:lpstr>(Meaningful conversations continued )</vt:lpstr>
      <vt:lpstr> Invitation  To Take a Look –  Taking on the Role of Consultant –     Business Consultant … or Nutrition Consultant </vt:lpstr>
      <vt:lpstr>PowerPoint Presentation</vt:lpstr>
      <vt:lpstr>Next Helpful Concept  -- Permission Marketing  </vt:lpstr>
      <vt:lpstr>Handling Questions/ Concerns/ Typical Situations</vt:lpstr>
      <vt:lpstr>Responding to Questions/ Concerns/Situations … cont’d </vt:lpstr>
      <vt:lpstr>Engage in  Conversation .. Not a Lecture .. Don’t Fire-Hose </vt:lpstr>
      <vt:lpstr>Feel, Felt, Found</vt:lpstr>
      <vt:lpstr>Examples of Authentic Honest Reach Out Conversation</vt:lpstr>
      <vt:lpstr>PowerPoint Presentation</vt:lpstr>
      <vt:lpstr>Business example</vt:lpstr>
      <vt:lpstr>PowerPoint Presentation</vt:lpstr>
      <vt:lpstr>PowerPoint Presentation</vt:lpstr>
      <vt:lpstr>To  review …How You Build Relationships … and Take on the Role of Consultant </vt:lpstr>
      <vt:lpstr>John Maxwell </vt:lpstr>
      <vt:lpstr>PowerPoint Presentation</vt:lpstr>
      <vt:lpstr>Even in FaceBook Posts/ Emails/ Texting –      avoid “a sales pitch “ .. Only shared experiences </vt:lpstr>
      <vt:lpstr>Action Steps Week 2</vt:lpstr>
      <vt:lpstr>Action Steps  Week 2  Communication Skills</vt:lpstr>
      <vt:lpstr>PowerPoint Presentation</vt:lpstr>
      <vt:lpstr>Leader’s Job – To Stay in Touch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Shaklee Business Leader Training 2016 </dc:title>
  <dc:creator>Barbara Lagoni</dc:creator>
  <cp:lastModifiedBy>Chris Spell</cp:lastModifiedBy>
  <cp:revision>184</cp:revision>
  <cp:lastPrinted>2016-02-03T01:57:15Z</cp:lastPrinted>
  <dcterms:created xsi:type="dcterms:W3CDTF">2015-12-26T18:46:41Z</dcterms:created>
  <dcterms:modified xsi:type="dcterms:W3CDTF">2016-02-10T19:43:24Z</dcterms:modified>
</cp:coreProperties>
</file>