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304" r:id="rId2"/>
    <p:sldId id="314" r:id="rId3"/>
    <p:sldId id="305" r:id="rId4"/>
    <p:sldId id="315" r:id="rId5"/>
    <p:sldId id="316" r:id="rId6"/>
    <p:sldId id="317" r:id="rId7"/>
    <p:sldId id="257" r:id="rId8"/>
    <p:sldId id="275" r:id="rId9"/>
    <p:sldId id="273" r:id="rId10"/>
    <p:sldId id="271" r:id="rId11"/>
    <p:sldId id="302" r:id="rId12"/>
    <p:sldId id="278" r:id="rId13"/>
    <p:sldId id="279" r:id="rId14"/>
    <p:sldId id="280" r:id="rId15"/>
    <p:sldId id="266" r:id="rId16"/>
    <p:sldId id="282" r:id="rId17"/>
    <p:sldId id="283" r:id="rId18"/>
    <p:sldId id="295" r:id="rId19"/>
    <p:sldId id="296" r:id="rId20"/>
    <p:sldId id="297" r:id="rId21"/>
    <p:sldId id="298" r:id="rId22"/>
    <p:sldId id="306" r:id="rId23"/>
    <p:sldId id="290" r:id="rId24"/>
    <p:sldId id="303" r:id="rId25"/>
    <p:sldId id="307" r:id="rId26"/>
    <p:sldId id="300" r:id="rId27"/>
    <p:sldId id="267" r:id="rId28"/>
    <p:sldId id="289" r:id="rId29"/>
    <p:sldId id="318" r:id="rId30"/>
    <p:sldId id="263" r:id="rId31"/>
    <p:sldId id="268" r:id="rId32"/>
    <p:sldId id="258" r:id="rId33"/>
    <p:sldId id="308"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0" d="100"/>
          <a:sy n="100" d="100"/>
        </p:scale>
        <p:origin x="-688"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20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EC91FE-60DE-7D44-9E36-AFE0C6EA1D27}" type="datetimeFigureOut">
              <a:rPr lang="en-US" smtClean="0"/>
              <a:t>1/27/16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E2F01-450E-654B-9132-D48199FA4574}" type="slidenum">
              <a:rPr lang="en-US" smtClean="0"/>
              <a:t>‹#›</a:t>
            </a:fld>
            <a:endParaRPr lang="en-US"/>
          </a:p>
        </p:txBody>
      </p:sp>
    </p:spTree>
    <p:extLst>
      <p:ext uri="{BB962C8B-B14F-4D97-AF65-F5344CB8AC3E}">
        <p14:creationId xmlns:p14="http://schemas.microsoft.com/office/powerpoint/2010/main" val="1073781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6AAAB3-684F-6147-AC4F-C4E03993D50A}" type="datetimeFigureOut">
              <a:rPr lang="en-US" smtClean="0"/>
              <a:t>1/26/16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0ECBD-3741-214D-A87C-207D47C833E8}" type="slidenum">
              <a:rPr lang="en-US" smtClean="0"/>
              <a:t>‹#›</a:t>
            </a:fld>
            <a:endParaRPr lang="en-US"/>
          </a:p>
        </p:txBody>
      </p:sp>
    </p:spTree>
    <p:extLst>
      <p:ext uri="{BB962C8B-B14F-4D97-AF65-F5344CB8AC3E}">
        <p14:creationId xmlns:p14="http://schemas.microsoft.com/office/powerpoint/2010/main" val="8290909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F0ECBD-3741-214D-A87C-207D47C833E8}" type="slidenum">
              <a:rPr lang="en-US" smtClean="0"/>
              <a:t>8</a:t>
            </a:fld>
            <a:endParaRPr lang="en-US"/>
          </a:p>
        </p:txBody>
      </p:sp>
    </p:spTree>
    <p:extLst>
      <p:ext uri="{BB962C8B-B14F-4D97-AF65-F5344CB8AC3E}">
        <p14:creationId xmlns:p14="http://schemas.microsoft.com/office/powerpoint/2010/main" val="3873947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27408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402068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63527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722313" y="1849213"/>
            <a:ext cx="4455168" cy="1021556"/>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870770"/>
            <a:ext cx="7772400" cy="1125140"/>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1589719"/>
            <a:ext cx="2779712" cy="2781300"/>
          </a:xfrm>
          <a:prstGeom prst="ellipse">
            <a:avLst/>
          </a:prstGeom>
        </p:spPr>
        <p:txBody>
          <a:bodyPr/>
          <a:lstStyle/>
          <a:p>
            <a:endParaRPr lang="en-US"/>
          </a:p>
        </p:txBody>
      </p:sp>
    </p:spTree>
    <p:extLst>
      <p:ext uri="{BB962C8B-B14F-4D97-AF65-F5344CB8AC3E}">
        <p14:creationId xmlns:p14="http://schemas.microsoft.com/office/powerpoint/2010/main" val="684230343"/>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70693649"/>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883489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92C31-403D-554D-BF2F-950F5C105E63}" type="datetimeFigureOut">
              <a:rPr lang="en-US" smtClean="0"/>
              <a:t>1/26/16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32280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92C31-403D-554D-BF2F-950F5C105E63}" type="datetimeFigureOut">
              <a:rPr lang="en-US" smtClean="0"/>
              <a:t>1/26/16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368080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92C31-403D-554D-BF2F-950F5C105E63}" type="datetimeFigureOut">
              <a:rPr lang="en-US" smtClean="0"/>
              <a:t>1/26/16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74345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92C31-403D-554D-BF2F-950F5C105E63}" type="datetimeFigureOut">
              <a:rPr lang="en-US" smtClean="0"/>
              <a:t>1/26/16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33784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92C31-403D-554D-BF2F-950F5C105E63}" type="datetimeFigureOut">
              <a:rPr lang="en-US" smtClean="0"/>
              <a:t>1/26/16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837163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125260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74599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4492C31-403D-554D-BF2F-950F5C105E63}" type="datetimeFigureOut">
              <a:rPr lang="en-US" smtClean="0"/>
              <a:t>1/26/16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B72C276-68A0-AC44-BAD3-80B4B4A0C1BE}" type="slidenum">
              <a:rPr lang="en-US" smtClean="0"/>
              <a:t>‹#›</a:t>
            </a:fld>
            <a:endParaRPr lang="en-US"/>
          </a:p>
        </p:txBody>
      </p:sp>
    </p:spTree>
    <p:extLst>
      <p:ext uri="{BB962C8B-B14F-4D97-AF65-F5344CB8AC3E}">
        <p14:creationId xmlns:p14="http://schemas.microsoft.com/office/powerpoint/2010/main" val="2429958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hyperlink" Target="http://www.myshaklee.co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BetterFutureSTarts" TargetMode="External"/><Relationship Id="rId4" Type="http://schemas.openxmlformats.org/officeDocument/2006/relationships/hyperlink" Target="http://www.ShakleeUniversity.com" TargetMode="External"/><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6.png"/><Relationship Id="rId3" Type="http://schemas.openxmlformats.org/officeDocument/2006/relationships/hyperlink" Target="http://www.ShakleeUniversity.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png"/><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8.png"/><Relationship Id="rId3" Type="http://schemas.openxmlformats.org/officeDocument/2006/relationships/hyperlink" Target="http://betterfuturestartstoday.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2.xml"/><Relationship Id="rId3"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png"/><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eg"/><Relationship Id="rId5" Type="http://schemas.openxmlformats.org/officeDocument/2006/relationships/image" Target="../media/image12.png"/><Relationship Id="rId6" Type="http://schemas.openxmlformats.org/officeDocument/2006/relationships/image" Target="../media/image13.jpeg"/><Relationship Id="rId7" Type="http://schemas.openxmlformats.org/officeDocument/2006/relationships/image" Target="../media/image14.jpeg"/><Relationship Id="rId8"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1" y="624874"/>
            <a:ext cx="8187701" cy="4518626"/>
          </a:xfrm>
        </p:spPr>
        <p:txBody>
          <a:bodyPr>
            <a:normAutofit/>
          </a:bodyPr>
          <a:lstStyle/>
          <a:p>
            <a:pPr marL="0" indent="0">
              <a:buNone/>
            </a:pPr>
            <a:r>
              <a:rPr lang="en-US" sz="1600" dirty="0"/>
              <a:t>Jan 11 – Rheumatoid Conditions and Natural Approaches to Inflammation – 			</a:t>
            </a:r>
            <a:r>
              <a:rPr lang="en-US" sz="1600" dirty="0" smtClean="0"/>
              <a:t>	Rusty </a:t>
            </a:r>
            <a:r>
              <a:rPr lang="en-US" sz="1600" dirty="0" err="1"/>
              <a:t>Ost</a:t>
            </a:r>
            <a:r>
              <a:rPr lang="en-US" sz="1600" dirty="0"/>
              <a:t>, Pharmacist</a:t>
            </a:r>
          </a:p>
          <a:p>
            <a:pPr marL="0" indent="0">
              <a:buNone/>
            </a:pPr>
            <a:r>
              <a:rPr lang="en-US" sz="1600" dirty="0"/>
              <a:t>Jan 18 – Cancer Prevention    with </a:t>
            </a:r>
            <a:r>
              <a:rPr lang="en-US" sz="1600" dirty="0" err="1"/>
              <a:t>Dr</a:t>
            </a:r>
            <a:r>
              <a:rPr lang="en-US" sz="1600" dirty="0"/>
              <a:t> Steve Chaney</a:t>
            </a:r>
          </a:p>
          <a:p>
            <a:pPr marL="0" indent="0">
              <a:buNone/>
            </a:pPr>
            <a:r>
              <a:rPr lang="en-US" sz="1600" dirty="0"/>
              <a:t>Jan 25 – The Power of our Profession for Social Workers  -- Francine </a:t>
            </a:r>
            <a:r>
              <a:rPr lang="en-US" sz="1600" dirty="0" err="1" smtClean="0"/>
              <a:t>Roling</a:t>
            </a:r>
            <a:endParaRPr lang="en-US" dirty="0" smtClean="0"/>
          </a:p>
          <a:p>
            <a:pPr marL="0" indent="0">
              <a:buNone/>
            </a:pPr>
            <a:r>
              <a:rPr lang="en-US" dirty="0" smtClean="0"/>
              <a:t>Feb 1   -- Gary Burke, Presidential Master  </a:t>
            </a:r>
            <a:r>
              <a:rPr lang="en-US" dirty="0"/>
              <a:t>and </a:t>
            </a:r>
            <a:r>
              <a:rPr lang="en-US" dirty="0" smtClean="0"/>
              <a:t>master teacher</a:t>
            </a:r>
            <a:r>
              <a:rPr lang="en-US" dirty="0"/>
              <a:t>, </a:t>
            </a:r>
            <a:r>
              <a:rPr lang="en-US" dirty="0" smtClean="0"/>
              <a:t> </a:t>
            </a:r>
            <a:r>
              <a:rPr lang="en-US" dirty="0"/>
              <a:t>will  review </a:t>
            </a:r>
            <a:r>
              <a:rPr lang="en-US" dirty="0" smtClean="0"/>
              <a:t>			the </a:t>
            </a:r>
            <a:r>
              <a:rPr lang="en-US" dirty="0"/>
              <a:t>key benefits of a Shaklee Home business </a:t>
            </a:r>
            <a:r>
              <a:rPr lang="en-US" dirty="0" smtClean="0"/>
              <a:t>that </a:t>
            </a:r>
            <a:r>
              <a:rPr lang="en-US" dirty="0"/>
              <a:t>has helped 	him 	</a:t>
            </a:r>
            <a:r>
              <a:rPr lang="en-US" dirty="0" smtClean="0"/>
              <a:t>	        	and 	his </a:t>
            </a:r>
            <a:r>
              <a:rPr lang="en-US" dirty="0"/>
              <a:t>wife, Faye, generate a $400,000 income .. and the </a:t>
            </a:r>
            <a:r>
              <a:rPr lang="en-US" dirty="0" smtClean="0"/>
              <a:t>story </a:t>
            </a:r>
            <a:r>
              <a:rPr lang="en-US" dirty="0"/>
              <a:t>of </a:t>
            </a:r>
            <a:r>
              <a:rPr lang="en-US" dirty="0" smtClean="0"/>
              <a:t>	       	what </a:t>
            </a:r>
            <a:r>
              <a:rPr lang="en-US" dirty="0"/>
              <a:t>he </a:t>
            </a:r>
            <a:r>
              <a:rPr lang="en-US" dirty="0" smtClean="0"/>
              <a:t>has</a:t>
            </a:r>
            <a:r>
              <a:rPr lang="en-US" dirty="0"/>
              <a:t> </a:t>
            </a:r>
            <a:r>
              <a:rPr lang="en-US" dirty="0" smtClean="0"/>
              <a:t>learned </a:t>
            </a:r>
            <a:r>
              <a:rPr lang="en-US" dirty="0"/>
              <a:t>along the </a:t>
            </a:r>
            <a:r>
              <a:rPr lang="en-US" dirty="0" smtClean="0"/>
              <a:t>way</a:t>
            </a:r>
          </a:p>
          <a:p>
            <a:pPr marL="0" indent="0">
              <a:buNone/>
            </a:pPr>
            <a:r>
              <a:rPr lang="en-US" dirty="0" smtClean="0"/>
              <a:t>Feb 8 –Essential Nutrients for a Healthy  Heart  -- Rusty </a:t>
            </a:r>
            <a:r>
              <a:rPr lang="en-US" dirty="0" err="1" smtClean="0"/>
              <a:t>Ost</a:t>
            </a:r>
            <a:endParaRPr lang="en-US" dirty="0" smtClean="0"/>
          </a:p>
          <a:p>
            <a:pPr marL="0" indent="0">
              <a:buNone/>
            </a:pPr>
            <a:r>
              <a:rPr lang="en-US" dirty="0" smtClean="0"/>
              <a:t>Feb 15 --  Adulteration of Vitamin Supplements in the Marketplace 				 </a:t>
            </a:r>
            <a:r>
              <a:rPr lang="en-US" dirty="0" err="1" smtClean="0"/>
              <a:t>Dr</a:t>
            </a:r>
            <a:r>
              <a:rPr lang="en-US" dirty="0" smtClean="0"/>
              <a:t> David Colby</a:t>
            </a:r>
          </a:p>
          <a:p>
            <a:pPr marL="0" indent="0">
              <a:buNone/>
            </a:pPr>
            <a:r>
              <a:rPr lang="en-US" dirty="0" smtClean="0"/>
              <a:t>Feb 22 – Stress and Adrenal Fatigue       Pam Cary</a:t>
            </a:r>
          </a:p>
          <a:p>
            <a:pPr marL="0" indent="0">
              <a:buNone/>
            </a:pPr>
            <a:r>
              <a:rPr lang="en-US" dirty="0" smtClean="0"/>
              <a:t>Feb 29 – A Walk Through the Product Guide</a:t>
            </a:r>
            <a:endParaRPr lang="en-US" dirty="0"/>
          </a:p>
          <a:p>
            <a:pPr marL="0" indent="0">
              <a:buNone/>
            </a:pPr>
            <a:endParaRPr lang="en-US" dirty="0"/>
          </a:p>
          <a:p>
            <a:pPr marL="0" indent="0">
              <a:buNone/>
            </a:pPr>
            <a:endParaRPr lang="en-US" dirty="0"/>
          </a:p>
        </p:txBody>
      </p:sp>
      <p:sp>
        <p:nvSpPr>
          <p:cNvPr id="3" name="Title 2"/>
          <p:cNvSpPr>
            <a:spLocks noGrp="1"/>
          </p:cNvSpPr>
          <p:nvPr>
            <p:ph type="title"/>
          </p:nvPr>
        </p:nvSpPr>
        <p:spPr>
          <a:xfrm>
            <a:off x="457200" y="142690"/>
            <a:ext cx="8229600" cy="482191"/>
          </a:xfrm>
        </p:spPr>
        <p:txBody>
          <a:bodyPr>
            <a:normAutofit fontScale="90000"/>
          </a:bodyPr>
          <a:lstStyle/>
          <a:p>
            <a:r>
              <a:rPr lang="en-US" sz="3600" dirty="0" smtClean="0"/>
              <a:t>Monday Wellness Webinars </a:t>
            </a:r>
            <a:endParaRPr lang="en-US" sz="3600" dirty="0"/>
          </a:p>
        </p:txBody>
      </p:sp>
    </p:spTree>
    <p:extLst>
      <p:ext uri="{BB962C8B-B14F-4D97-AF65-F5344CB8AC3E}">
        <p14:creationId xmlns:p14="http://schemas.microsoft.com/office/powerpoint/2010/main" val="3277054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46508"/>
            <a:ext cx="7999517" cy="3848123"/>
          </a:xfrm>
        </p:spPr>
        <p:txBody>
          <a:bodyPr>
            <a:normAutofit fontScale="92500"/>
          </a:bodyPr>
          <a:lstStyle/>
          <a:p>
            <a:pPr>
              <a:buNone/>
            </a:pPr>
            <a:r>
              <a:rPr lang="en-US" sz="2200" dirty="0">
                <a:solidFill>
                  <a:schemeClr val="tx1"/>
                </a:solidFill>
              </a:rPr>
              <a:t>Let’s get your business set up … </a:t>
            </a:r>
          </a:p>
          <a:p>
            <a:pPr>
              <a:buNone/>
            </a:pPr>
            <a:r>
              <a:rPr lang="en-US" sz="2200" dirty="0">
                <a:solidFill>
                  <a:schemeClr val="tx1"/>
                </a:solidFill>
              </a:rPr>
              <a:t>	-- Websites ( where the resources are)</a:t>
            </a:r>
          </a:p>
          <a:p>
            <a:pPr>
              <a:buNone/>
            </a:pPr>
            <a:r>
              <a:rPr lang="en-US" sz="2200" dirty="0">
                <a:solidFill>
                  <a:schemeClr val="tx1"/>
                </a:solidFill>
              </a:rPr>
              <a:t>	-- Checking account ( where you are going to put the money </a:t>
            </a:r>
            <a:r>
              <a:rPr lang="en-US" sz="2200" dirty="0" smtClean="0">
                <a:solidFill>
                  <a:schemeClr val="tx1"/>
                </a:solidFill>
              </a:rPr>
              <a:t>you </a:t>
            </a:r>
            <a:r>
              <a:rPr lang="en-US" sz="2200" dirty="0">
                <a:solidFill>
                  <a:schemeClr val="tx1"/>
                </a:solidFill>
              </a:rPr>
              <a:t>make)</a:t>
            </a:r>
          </a:p>
          <a:p>
            <a:pPr>
              <a:buNone/>
            </a:pPr>
            <a:r>
              <a:rPr lang="en-US" sz="2200" dirty="0">
                <a:solidFill>
                  <a:schemeClr val="tx1"/>
                </a:solidFill>
              </a:rPr>
              <a:t>	--Office ( your computer and a </a:t>
            </a:r>
            <a:r>
              <a:rPr lang="en-US" sz="2200" dirty="0" smtClean="0">
                <a:solidFill>
                  <a:schemeClr val="tx1"/>
                </a:solidFill>
              </a:rPr>
              <a:t>phone( Shaklee Connect app) </a:t>
            </a:r>
            <a:r>
              <a:rPr lang="en-US" sz="2200" dirty="0">
                <a:solidFill>
                  <a:schemeClr val="tx1"/>
                </a:solidFill>
              </a:rPr>
              <a:t>and your working 	binder</a:t>
            </a:r>
            <a:r>
              <a:rPr lang="en-US" sz="2200" dirty="0" smtClean="0">
                <a:solidFill>
                  <a:schemeClr val="tx1"/>
                </a:solidFill>
              </a:rPr>
              <a:t>/notebook </a:t>
            </a:r>
            <a:r>
              <a:rPr lang="en-US" sz="2200" dirty="0">
                <a:solidFill>
                  <a:schemeClr val="tx1"/>
                </a:solidFill>
              </a:rPr>
              <a:t>… where you are going to work ) </a:t>
            </a:r>
          </a:p>
          <a:p>
            <a:pPr>
              <a:buNone/>
            </a:pPr>
            <a:r>
              <a:rPr lang="en-US" sz="2200" dirty="0">
                <a:solidFill>
                  <a:schemeClr val="tx1"/>
                </a:solidFill>
              </a:rPr>
              <a:t>	-- Understand how to operate 3-way calling on your </a:t>
            </a:r>
            <a:r>
              <a:rPr lang="en-US" sz="2200" dirty="0" smtClean="0">
                <a:solidFill>
                  <a:schemeClr val="tx1"/>
                </a:solidFill>
              </a:rPr>
              <a:t>telephone </a:t>
            </a:r>
            <a:r>
              <a:rPr lang="en-US" sz="2200" dirty="0">
                <a:solidFill>
                  <a:schemeClr val="tx1"/>
                </a:solidFill>
              </a:rPr>
              <a:t>	</a:t>
            </a:r>
            <a:endParaRPr lang="en-US" sz="2200" dirty="0" smtClean="0">
              <a:solidFill>
                <a:schemeClr val="tx1"/>
              </a:solidFill>
            </a:endParaRPr>
          </a:p>
          <a:p>
            <a:pPr>
              <a:buNone/>
            </a:pPr>
            <a:r>
              <a:rPr lang="en-US" sz="2200" dirty="0">
                <a:solidFill>
                  <a:schemeClr val="tx1"/>
                </a:solidFill>
              </a:rPr>
              <a:t>	-- </a:t>
            </a:r>
            <a:r>
              <a:rPr lang="en-US" sz="2200" dirty="0" smtClean="0">
                <a:solidFill>
                  <a:schemeClr val="tx1"/>
                </a:solidFill>
              </a:rPr>
              <a:t>Order </a:t>
            </a:r>
            <a:r>
              <a:rPr lang="en-US" sz="2200" dirty="0">
                <a:solidFill>
                  <a:schemeClr val="tx1"/>
                </a:solidFill>
              </a:rPr>
              <a:t>Product </a:t>
            </a:r>
            <a:r>
              <a:rPr lang="en-US" sz="2200" dirty="0" smtClean="0">
                <a:solidFill>
                  <a:schemeClr val="tx1"/>
                </a:solidFill>
              </a:rPr>
              <a:t>Guides</a:t>
            </a:r>
            <a:endParaRPr lang="en-US" sz="2200" dirty="0">
              <a:solidFill>
                <a:schemeClr val="tx1"/>
              </a:solidFill>
            </a:endParaRPr>
          </a:p>
          <a:p>
            <a:pPr>
              <a:buNone/>
            </a:pPr>
            <a:r>
              <a:rPr lang="en-US" sz="2200" dirty="0" smtClean="0">
                <a:solidFill>
                  <a:schemeClr val="tx1"/>
                </a:solidFill>
              </a:rPr>
              <a:t>	-- Order business cards </a:t>
            </a:r>
            <a:r>
              <a:rPr lang="en-US" sz="2200" dirty="0">
                <a:solidFill>
                  <a:schemeClr val="tx1"/>
                </a:solidFill>
              </a:rPr>
              <a:t>	 (</a:t>
            </a:r>
            <a:r>
              <a:rPr lang="en-US" sz="2200" dirty="0" smtClean="0">
                <a:solidFill>
                  <a:schemeClr val="tx1"/>
                </a:solidFill>
              </a:rPr>
              <a:t> Vista Print )</a:t>
            </a:r>
          </a:p>
          <a:p>
            <a:pPr>
              <a:buNone/>
            </a:pPr>
            <a:r>
              <a:rPr lang="en-US" sz="2200" dirty="0">
                <a:solidFill>
                  <a:schemeClr val="tx1"/>
                </a:solidFill>
              </a:rPr>
              <a:t>	</a:t>
            </a:r>
            <a:r>
              <a:rPr lang="en-US" sz="2200" dirty="0" smtClean="0">
                <a:solidFill>
                  <a:schemeClr val="tx1"/>
                </a:solidFill>
              </a:rPr>
              <a:t>-- Other helpful marketing materials including thank you </a:t>
            </a:r>
            <a:r>
              <a:rPr lang="en-US" sz="2200" dirty="0" smtClean="0">
                <a:solidFill>
                  <a:schemeClr val="tx1"/>
                </a:solidFill>
              </a:rPr>
              <a:t>cards       ash</a:t>
            </a:r>
            <a:endParaRPr lang="en-US" sz="2200" dirty="0">
              <a:solidFill>
                <a:schemeClr val="tx1"/>
              </a:solidFill>
            </a:endParaRPr>
          </a:p>
          <a:p>
            <a:endParaRPr lang="en-US" sz="2400" dirty="0"/>
          </a:p>
        </p:txBody>
      </p:sp>
      <p:sp>
        <p:nvSpPr>
          <p:cNvPr id="3" name="Title 2"/>
          <p:cNvSpPr>
            <a:spLocks noGrp="1"/>
          </p:cNvSpPr>
          <p:nvPr>
            <p:ph type="title"/>
          </p:nvPr>
        </p:nvSpPr>
        <p:spPr>
          <a:xfrm>
            <a:off x="457201" y="220346"/>
            <a:ext cx="5670267" cy="526161"/>
          </a:xfrm>
          <a:ln>
            <a:solidFill>
              <a:schemeClr val="accent5">
                <a:lumMod val="75000"/>
              </a:schemeClr>
            </a:solidFill>
          </a:ln>
        </p:spPr>
        <p:txBody>
          <a:bodyPr>
            <a:normAutofit fontScale="90000"/>
          </a:bodyPr>
          <a:lstStyle/>
          <a:p>
            <a:r>
              <a:rPr lang="en-US" sz="3200" dirty="0"/>
              <a:t>Getting Started– Office Set Up </a:t>
            </a:r>
          </a:p>
        </p:txBody>
      </p:sp>
      <p:sp>
        <p:nvSpPr>
          <p:cNvPr id="4" name="Rectangle 3"/>
          <p:cNvSpPr/>
          <p:nvPr/>
        </p:nvSpPr>
        <p:spPr>
          <a:xfrm>
            <a:off x="865725" y="4398423"/>
            <a:ext cx="6401286" cy="523220"/>
          </a:xfrm>
          <a:prstGeom prst="rect">
            <a:avLst/>
          </a:prstGeom>
          <a:ln>
            <a:solidFill>
              <a:schemeClr val="accent5">
                <a:lumMod val="75000"/>
              </a:schemeClr>
            </a:solidFill>
          </a:ln>
        </p:spPr>
        <p:txBody>
          <a:bodyPr wrap="none">
            <a:spAutoFit/>
          </a:bodyPr>
          <a:lstStyle/>
          <a:p>
            <a:r>
              <a:rPr lang="en-US" sz="2800" dirty="0"/>
              <a:t>But don’t go crazy .. You aren’t earning yet</a:t>
            </a:r>
          </a:p>
        </p:txBody>
      </p:sp>
      <p:pic>
        <p:nvPicPr>
          <p:cNvPr id="5" name="Picture 4"/>
          <p:cNvPicPr>
            <a:picLocks noChangeAspect="1"/>
          </p:cNvPicPr>
          <p:nvPr/>
        </p:nvPicPr>
        <p:blipFill>
          <a:blip r:embed="rId2"/>
          <a:stretch>
            <a:fillRect/>
          </a:stretch>
        </p:blipFill>
        <p:spPr>
          <a:xfrm>
            <a:off x="7391400" y="220346"/>
            <a:ext cx="1526609" cy="1393031"/>
          </a:xfrm>
          <a:prstGeom prst="rect">
            <a:avLst/>
          </a:prstGeom>
        </p:spPr>
      </p:pic>
    </p:spTree>
    <p:extLst>
      <p:ext uri="{BB962C8B-B14F-4D97-AF65-F5344CB8AC3E}">
        <p14:creationId xmlns:p14="http://schemas.microsoft.com/office/powerpoint/2010/main" val="2478296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3448" b="13448"/>
          <a:stretch>
            <a:fillRect/>
          </a:stretch>
        </p:blipFill>
        <p:spPr>
          <a:xfrm>
            <a:off x="4355432" y="238156"/>
            <a:ext cx="4788568" cy="2183093"/>
          </a:xfrm>
        </p:spPr>
      </p:pic>
      <p:sp>
        <p:nvSpPr>
          <p:cNvPr id="3" name="Title 2"/>
          <p:cNvSpPr>
            <a:spLocks noGrp="1"/>
          </p:cNvSpPr>
          <p:nvPr>
            <p:ph type="title"/>
          </p:nvPr>
        </p:nvSpPr>
        <p:spPr>
          <a:xfrm>
            <a:off x="457200" y="238156"/>
            <a:ext cx="3652860" cy="833545"/>
          </a:xfrm>
          <a:ln>
            <a:solidFill>
              <a:schemeClr val="accent5">
                <a:lumMod val="75000"/>
              </a:schemeClr>
            </a:solidFill>
          </a:ln>
        </p:spPr>
        <p:txBody>
          <a:bodyPr>
            <a:normAutofit fontScale="90000"/>
          </a:bodyPr>
          <a:lstStyle/>
          <a:p>
            <a:r>
              <a:rPr lang="en-US" sz="3200" dirty="0" smtClean="0"/>
              <a:t>Business cards</a:t>
            </a:r>
            <a:br>
              <a:rPr lang="en-US" sz="3200" dirty="0" smtClean="0"/>
            </a:br>
            <a:r>
              <a:rPr lang="en-US" sz="3200" dirty="0" smtClean="0"/>
              <a:t>Thank you cards  </a:t>
            </a:r>
            <a:endParaRPr lang="en-US" sz="3200" dirty="0"/>
          </a:p>
        </p:txBody>
      </p:sp>
      <p:pic>
        <p:nvPicPr>
          <p:cNvPr id="5" name="Picture 4"/>
          <p:cNvPicPr>
            <a:picLocks noChangeAspect="1"/>
          </p:cNvPicPr>
          <p:nvPr/>
        </p:nvPicPr>
        <p:blipFill>
          <a:blip r:embed="rId3"/>
          <a:stretch>
            <a:fillRect/>
          </a:stretch>
        </p:blipFill>
        <p:spPr>
          <a:xfrm>
            <a:off x="4355432" y="2566789"/>
            <a:ext cx="4530592" cy="2444402"/>
          </a:xfrm>
          <a:prstGeom prst="rect">
            <a:avLst/>
          </a:prstGeom>
        </p:spPr>
      </p:pic>
      <p:pic>
        <p:nvPicPr>
          <p:cNvPr id="6" name="Picture 5"/>
          <p:cNvPicPr>
            <a:picLocks noChangeAspect="1"/>
          </p:cNvPicPr>
          <p:nvPr/>
        </p:nvPicPr>
        <p:blipFill>
          <a:blip r:embed="rId4"/>
          <a:stretch>
            <a:fillRect/>
          </a:stretch>
        </p:blipFill>
        <p:spPr>
          <a:xfrm>
            <a:off x="210244" y="1270163"/>
            <a:ext cx="4108269" cy="3741027"/>
          </a:xfrm>
          <a:prstGeom prst="rect">
            <a:avLst/>
          </a:prstGeom>
        </p:spPr>
      </p:pic>
      <p:sp>
        <p:nvSpPr>
          <p:cNvPr id="2" name="TextBox 1"/>
          <p:cNvSpPr txBox="1"/>
          <p:nvPr/>
        </p:nvSpPr>
        <p:spPr>
          <a:xfrm>
            <a:off x="7366000" y="4445000"/>
            <a:ext cx="939800"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1386647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171450"/>
            <a:ext cx="5486400" cy="514350"/>
          </a:xfrm>
          <a:ln>
            <a:solidFill>
              <a:schemeClr val="tx2">
                <a:lumMod val="40000"/>
                <a:lumOff val="60000"/>
              </a:schemeClr>
            </a:solidFill>
          </a:ln>
        </p:spPr>
        <p:txBody>
          <a:bodyPr>
            <a:noAutofit/>
          </a:bodyPr>
          <a:lstStyle/>
          <a:p>
            <a:r>
              <a:rPr lang="en-US" sz="2800" dirty="0" smtClean="0"/>
              <a:t>Setting Up Your Business</a:t>
            </a:r>
            <a:endParaRPr lang="en-US" sz="2800" dirty="0"/>
          </a:p>
        </p:txBody>
      </p:sp>
      <p:sp>
        <p:nvSpPr>
          <p:cNvPr id="3" name="Content Placeholder 2"/>
          <p:cNvSpPr>
            <a:spLocks noGrp="1"/>
          </p:cNvSpPr>
          <p:nvPr>
            <p:ph idx="1"/>
          </p:nvPr>
        </p:nvSpPr>
        <p:spPr>
          <a:xfrm>
            <a:off x="382600" y="1481308"/>
            <a:ext cx="8382000" cy="3479949"/>
          </a:xfrm>
        </p:spPr>
        <p:txBody>
          <a:bodyPr>
            <a:normAutofit/>
          </a:bodyPr>
          <a:lstStyle/>
          <a:p>
            <a:r>
              <a:rPr lang="en-US" sz="1800" dirty="0" smtClean="0"/>
              <a:t>Set up Direct Deposit ( download Electronic Funds Direct Deposit 	form )</a:t>
            </a:r>
          </a:p>
          <a:p>
            <a:r>
              <a:rPr lang="en-US" sz="1800" dirty="0" smtClean="0"/>
              <a:t>Download Shaklee Connect App</a:t>
            </a:r>
          </a:p>
          <a:p>
            <a:r>
              <a:rPr lang="en-US" sz="1800" dirty="0" smtClean="0">
                <a:latin typeface="Times New Roman" pitchFamily="18" charset="0"/>
                <a:cs typeface="Times New Roman" pitchFamily="18" charset="0"/>
              </a:rPr>
              <a:t>Explore Business Tab  at MyShaklee.com</a:t>
            </a:r>
          </a:p>
          <a:p>
            <a:r>
              <a:rPr lang="en-US" sz="1800" dirty="0" smtClean="0">
                <a:latin typeface="Times New Roman" pitchFamily="18" charset="0"/>
                <a:cs typeface="Times New Roman" pitchFamily="18" charset="0"/>
              </a:rPr>
              <a:t>Obtain a 3-ring binder which will become your working binder/notebook 	( see Skilling Up Session # 16 )</a:t>
            </a:r>
          </a:p>
          <a:p>
            <a:pPr marL="137160" indent="-137160"/>
            <a:r>
              <a:rPr lang="en-US" sz="1800" dirty="0" smtClean="0">
                <a:latin typeface="Times New Roman" pitchFamily="18" charset="0"/>
                <a:cs typeface="Times New Roman" pitchFamily="18" charset="0"/>
              </a:rPr>
              <a:t>  Track business expenses ( </a:t>
            </a:r>
            <a:r>
              <a:rPr lang="en-US" sz="1800" dirty="0" err="1" smtClean="0">
                <a:latin typeface="Times New Roman" pitchFamily="18" charset="0"/>
                <a:cs typeface="Times New Roman" pitchFamily="18" charset="0"/>
              </a:rPr>
              <a:t>ie</a:t>
            </a:r>
            <a:r>
              <a:rPr lang="en-US" sz="1800" dirty="0" smtClean="0">
                <a:latin typeface="Times New Roman" pitchFamily="18" charset="0"/>
                <a:cs typeface="Times New Roman" pitchFamily="18" charset="0"/>
              </a:rPr>
              <a:t>. mileage, supplies, download TAXBOT app,… </a:t>
            </a:r>
            <a:r>
              <a:rPr lang="en-US" sz="1800" dirty="0" err="1" smtClean="0">
                <a:latin typeface="Times New Roman" pitchFamily="18" charset="0"/>
                <a:cs typeface="Times New Roman" pitchFamily="18" charset="0"/>
              </a:rPr>
              <a:t>google</a:t>
            </a:r>
            <a:r>
              <a:rPr lang="en-US" sz="1800" dirty="0" smtClean="0">
                <a:latin typeface="Times New Roman" pitchFamily="18" charset="0"/>
                <a:cs typeface="Times New Roman" pitchFamily="18" charset="0"/>
              </a:rPr>
              <a:t> “ 	in-home business tax deductions”, see Session 9 Legacy &amp; Leadership</a:t>
            </a:r>
            <a:r>
              <a:rPr lang="en-US" sz="1800" dirty="0" smtClean="0"/>
              <a:t>	Tax 	Strategies/Benefits of a Home-based Business         </a:t>
            </a:r>
            <a:endParaRPr lang="en-US" sz="1800" dirty="0" smtClean="0">
              <a:latin typeface="Times New Roman" pitchFamily="18" charset="0"/>
              <a:cs typeface="Times New Roman" pitchFamily="18" charset="0"/>
            </a:endParaRPr>
          </a:p>
          <a:p>
            <a:pPr marL="137160" indent="-137160"/>
            <a:r>
              <a:rPr lang="en-US" sz="1800" dirty="0" smtClean="0">
                <a:latin typeface="Times New Roman" pitchFamily="18" charset="0"/>
                <a:cs typeface="Times New Roman" pitchFamily="18" charset="0"/>
              </a:rPr>
              <a:t>  Maintain Simple Records ( money in .. money out ) </a:t>
            </a:r>
          </a:p>
          <a:p>
            <a:r>
              <a:rPr lang="en-US" sz="1800" dirty="0"/>
              <a:t>Download Business Leader Guide  at </a:t>
            </a:r>
            <a:r>
              <a:rPr lang="en-US" sz="1800" dirty="0" err="1"/>
              <a:t>FaceBook</a:t>
            </a:r>
            <a:r>
              <a:rPr lang="en-US" sz="1800" dirty="0"/>
              <a:t> page Learning From The Masters  ( request to join ) </a:t>
            </a:r>
            <a:r>
              <a:rPr lang="en-US" sz="1800" dirty="0" smtClean="0"/>
              <a:t>				harper</a:t>
            </a:r>
            <a:endParaRPr lang="en-US" sz="1800" dirty="0"/>
          </a:p>
          <a:p>
            <a:pPr marL="0" indent="0">
              <a:buNone/>
            </a:pPr>
            <a:endParaRPr lang="en-US" sz="2000" dirty="0" smtClean="0"/>
          </a:p>
        </p:txBody>
      </p:sp>
      <p:pic>
        <p:nvPicPr>
          <p:cNvPr id="6146" name="Picture 2" descr="http://www.deadseagoddess.com/wp-content/uploads/2014/04/home-based-business.jpg"/>
          <p:cNvPicPr>
            <a:picLocks noChangeAspect="1" noChangeArrowheads="1"/>
          </p:cNvPicPr>
          <p:nvPr/>
        </p:nvPicPr>
        <p:blipFill>
          <a:blip r:embed="rId2" cstate="print"/>
          <a:srcRect/>
          <a:stretch>
            <a:fillRect/>
          </a:stretch>
        </p:blipFill>
        <p:spPr bwMode="auto">
          <a:xfrm>
            <a:off x="224677" y="171451"/>
            <a:ext cx="2442324" cy="1219418"/>
          </a:xfrm>
          <a:prstGeom prst="rect">
            <a:avLst/>
          </a:prstGeom>
          <a:noFill/>
        </p:spPr>
      </p:pic>
      <p:sp>
        <p:nvSpPr>
          <p:cNvPr id="5" name="Rectangle 4"/>
          <p:cNvSpPr/>
          <p:nvPr/>
        </p:nvSpPr>
        <p:spPr>
          <a:xfrm>
            <a:off x="3200400" y="742950"/>
            <a:ext cx="5486400" cy="707886"/>
          </a:xfrm>
          <a:prstGeom prst="rect">
            <a:avLst/>
          </a:prstGeom>
          <a:ln>
            <a:solidFill>
              <a:schemeClr val="tx2">
                <a:lumMod val="60000"/>
                <a:lumOff val="40000"/>
              </a:schemeClr>
            </a:solidFill>
          </a:ln>
        </p:spPr>
        <p:txBody>
          <a:bodyPr wrap="square">
            <a:spAutoFit/>
          </a:bodyPr>
          <a:lstStyle/>
          <a:p>
            <a:r>
              <a:rPr lang="en-US" sz="2000" dirty="0" smtClean="0"/>
              <a:t>Visit </a:t>
            </a:r>
            <a:r>
              <a:rPr lang="en-US" sz="2000" dirty="0" smtClean="0">
                <a:hlinkClick r:id="rId3"/>
              </a:rPr>
              <a:t>www.MyShaklee.com</a:t>
            </a:r>
            <a:r>
              <a:rPr lang="en-US" sz="2000" dirty="0" smtClean="0"/>
              <a:t> to activate your website at the member center.</a:t>
            </a:r>
            <a:endParaRPr lang="en-US" sz="2000" dirty="0"/>
          </a:p>
        </p:txBody>
      </p:sp>
    </p:spTree>
    <p:extLst>
      <p:ext uri="{BB962C8B-B14F-4D97-AF65-F5344CB8AC3E}">
        <p14:creationId xmlns:p14="http://schemas.microsoft.com/office/powerpoint/2010/main" val="8360219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21400" y="0"/>
            <a:ext cx="3022600" cy="1892300"/>
          </a:xfrm>
          <a:prstGeom prst="rect">
            <a:avLst/>
          </a:prstGeom>
        </p:spPr>
      </p:pic>
      <p:sp>
        <p:nvSpPr>
          <p:cNvPr id="2" name="Title 1"/>
          <p:cNvSpPr>
            <a:spLocks noGrp="1"/>
          </p:cNvSpPr>
          <p:nvPr>
            <p:ph type="title"/>
          </p:nvPr>
        </p:nvSpPr>
        <p:spPr>
          <a:xfrm>
            <a:off x="215900" y="205978"/>
            <a:ext cx="5905500" cy="594122"/>
          </a:xfrm>
          <a:ln>
            <a:solidFill>
              <a:srgbClr val="800000"/>
            </a:solidFill>
          </a:ln>
        </p:spPr>
        <p:txBody>
          <a:bodyPr>
            <a:normAutofit/>
          </a:bodyPr>
          <a:lstStyle/>
          <a:p>
            <a:r>
              <a:rPr lang="en-US" sz="2400" dirty="0" smtClean="0"/>
              <a:t>Getting Started .. Where To Go For Training</a:t>
            </a:r>
            <a:endParaRPr lang="en-US" sz="2400" dirty="0"/>
          </a:p>
        </p:txBody>
      </p:sp>
      <p:sp>
        <p:nvSpPr>
          <p:cNvPr id="3" name="Content Placeholder 2"/>
          <p:cNvSpPr>
            <a:spLocks noGrp="1"/>
          </p:cNvSpPr>
          <p:nvPr>
            <p:ph idx="1"/>
          </p:nvPr>
        </p:nvSpPr>
        <p:spPr>
          <a:xfrm>
            <a:off x="355600" y="1206500"/>
            <a:ext cx="8458200" cy="3962400"/>
          </a:xfrm>
        </p:spPr>
        <p:txBody>
          <a:bodyPr>
            <a:normAutofit fontScale="92500" lnSpcReduction="20000"/>
          </a:bodyPr>
          <a:lstStyle/>
          <a:p>
            <a:pPr>
              <a:buNone/>
            </a:pPr>
            <a:r>
              <a:rPr lang="en-US" sz="2200" b="1" dirty="0" smtClean="0"/>
              <a:t>Monday Wellness Webinar- 8pm central</a:t>
            </a:r>
            <a:r>
              <a:rPr lang="en-US" sz="2200" dirty="0"/>
              <a:t> </a:t>
            </a:r>
          </a:p>
          <a:p>
            <a:pPr>
              <a:buNone/>
            </a:pPr>
            <a:r>
              <a:rPr lang="en-US" sz="2200" u="sng" dirty="0"/>
              <a:t>https://</a:t>
            </a:r>
            <a:r>
              <a:rPr lang="en-US" sz="2200" u="sng" dirty="0" err="1"/>
              <a:t>attendee.gotowebinar.com</a:t>
            </a:r>
            <a:r>
              <a:rPr lang="en-US" sz="2200" u="sng" dirty="0"/>
              <a:t>/register/</a:t>
            </a:r>
            <a:r>
              <a:rPr lang="en-US" sz="2200" u="sng" dirty="0" smtClean="0"/>
              <a:t>8942870495610511362</a:t>
            </a:r>
            <a:endParaRPr lang="en-US" sz="2200" dirty="0" smtClean="0"/>
          </a:p>
          <a:p>
            <a:pPr>
              <a:buNone/>
            </a:pPr>
            <a:r>
              <a:rPr lang="en-US" sz="2200" dirty="0" smtClean="0"/>
              <a:t>Archived on: Betterhealthin31days.com Under Wellness Webinars</a:t>
            </a:r>
          </a:p>
          <a:p>
            <a:pPr>
              <a:buNone/>
            </a:pPr>
            <a:endParaRPr lang="en-US" sz="2200" dirty="0" smtClean="0"/>
          </a:p>
          <a:p>
            <a:pPr>
              <a:buNone/>
            </a:pPr>
            <a:r>
              <a:rPr lang="en-US" sz="2200" b="1" dirty="0" smtClean="0"/>
              <a:t>Thursday Morning Training- 9am central ( pre-call starts 8:40 am )</a:t>
            </a:r>
            <a:endParaRPr lang="en-US" sz="2200" dirty="0" smtClean="0"/>
          </a:p>
          <a:p>
            <a:pPr>
              <a:buNone/>
            </a:pPr>
            <a:r>
              <a:rPr lang="en-US" sz="2200" dirty="0" smtClean="0"/>
              <a:t>https</a:t>
            </a:r>
            <a:r>
              <a:rPr lang="en-US" sz="2200" dirty="0"/>
              <a:t>://</a:t>
            </a:r>
            <a:r>
              <a:rPr lang="en-US" sz="2200" dirty="0" err="1"/>
              <a:t>attendee.gotowebinar.com</a:t>
            </a:r>
            <a:r>
              <a:rPr lang="en-US" sz="2200" dirty="0"/>
              <a:t>/register/6280467955970140417 </a:t>
            </a:r>
          </a:p>
          <a:p>
            <a:pPr>
              <a:buNone/>
            </a:pPr>
            <a:endParaRPr lang="en-US" sz="2200" dirty="0" smtClean="0"/>
          </a:p>
          <a:p>
            <a:pPr>
              <a:buNone/>
            </a:pPr>
            <a:r>
              <a:rPr lang="en-US" sz="2200" dirty="0" smtClean="0"/>
              <a:t>Archived and podcasts  at </a:t>
            </a:r>
            <a:r>
              <a:rPr lang="en-US" sz="2200" dirty="0" smtClean="0">
                <a:hlinkClick r:id="rId3"/>
              </a:rPr>
              <a:t>www.BetterFutureStarts</a:t>
            </a:r>
            <a:r>
              <a:rPr lang="en-US" sz="2200" dirty="0" smtClean="0"/>
              <a:t> </a:t>
            </a:r>
            <a:r>
              <a:rPr lang="en-US" sz="2200" dirty="0" err="1" smtClean="0"/>
              <a:t>Today.com</a:t>
            </a:r>
            <a:r>
              <a:rPr lang="en-US" sz="2200" dirty="0" smtClean="0"/>
              <a:t>/  your name</a:t>
            </a:r>
          </a:p>
          <a:p>
            <a:pPr>
              <a:buNone/>
            </a:pPr>
            <a:r>
              <a:rPr lang="en-US" sz="2200" dirty="0" smtClean="0"/>
              <a:t>Create your own username and password   ( paid subscription with  webmaster to personalize your site)</a:t>
            </a:r>
            <a:endParaRPr lang="en-US" sz="2200" dirty="0"/>
          </a:p>
          <a:p>
            <a:pPr>
              <a:buNone/>
            </a:pPr>
            <a:r>
              <a:rPr lang="en-US" sz="2200" b="1" dirty="0" err="1" smtClean="0"/>
              <a:t>Shaklee.TV</a:t>
            </a:r>
            <a:endParaRPr lang="en-US" sz="2200" dirty="0" smtClean="0"/>
          </a:p>
          <a:p>
            <a:pPr>
              <a:buNone/>
            </a:pPr>
            <a:r>
              <a:rPr lang="en-US" sz="2200" b="1" dirty="0" smtClean="0">
                <a:hlinkClick r:id="rId4"/>
              </a:rPr>
              <a:t>www.ShakleeUniversity.com</a:t>
            </a:r>
            <a:r>
              <a:rPr lang="en-US" sz="2200" b="1" dirty="0" smtClean="0"/>
              <a:t>		</a:t>
            </a:r>
            <a:r>
              <a:rPr lang="en-US" sz="2200" dirty="0" smtClean="0"/>
              <a:t>harper</a:t>
            </a:r>
            <a:endParaRPr lang="en-US" sz="2200" dirty="0" smtClean="0"/>
          </a:p>
          <a:p>
            <a:pPr>
              <a:buNone/>
            </a:pPr>
            <a:endParaRPr lang="en-US" sz="2400" b="1" dirty="0"/>
          </a:p>
        </p:txBody>
      </p:sp>
    </p:spTree>
    <p:extLst>
      <p:ext uri="{BB962C8B-B14F-4D97-AF65-F5344CB8AC3E}">
        <p14:creationId xmlns:p14="http://schemas.microsoft.com/office/powerpoint/2010/main" val="142866487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635750" y="1816100"/>
            <a:ext cx="2435402" cy="3155950"/>
          </a:xfrm>
          <a:prstGeom prst="rect">
            <a:avLst/>
          </a:prstGeom>
        </p:spPr>
      </p:pic>
      <p:sp>
        <p:nvSpPr>
          <p:cNvPr id="3" name="Content Placeholder 2"/>
          <p:cNvSpPr>
            <a:spLocks noGrp="1"/>
          </p:cNvSpPr>
          <p:nvPr>
            <p:ph idx="1"/>
          </p:nvPr>
        </p:nvSpPr>
        <p:spPr>
          <a:xfrm>
            <a:off x="457200" y="228600"/>
            <a:ext cx="8229600" cy="4743450"/>
          </a:xfrm>
        </p:spPr>
        <p:txBody>
          <a:bodyPr>
            <a:normAutofit fontScale="92500" lnSpcReduction="10000"/>
          </a:bodyPr>
          <a:lstStyle/>
          <a:p>
            <a:pPr>
              <a:buNone/>
            </a:pPr>
            <a:r>
              <a:rPr lang="en-US" sz="2400" b="1" dirty="0" err="1" smtClean="0"/>
              <a:t>FaceBook</a:t>
            </a:r>
            <a:r>
              <a:rPr lang="en-US" sz="2400" b="1" dirty="0" smtClean="0"/>
              <a:t> groups</a:t>
            </a:r>
          </a:p>
          <a:p>
            <a:pPr>
              <a:buNone/>
            </a:pPr>
            <a:r>
              <a:rPr lang="en-US" sz="2400" b="1" dirty="0" smtClean="0"/>
              <a:t>	</a:t>
            </a:r>
            <a:r>
              <a:rPr lang="en-US" sz="2400" dirty="0" smtClean="0"/>
              <a:t>	Learning From the Masters </a:t>
            </a:r>
          </a:p>
          <a:p>
            <a:pPr>
              <a:buNone/>
            </a:pPr>
            <a:r>
              <a:rPr lang="en-US" sz="2400" dirty="0" smtClean="0"/>
              <a:t>		Shaklee Effect</a:t>
            </a:r>
          </a:p>
          <a:p>
            <a:pPr>
              <a:buNone/>
            </a:pPr>
            <a:r>
              <a:rPr lang="en-US" sz="2400" dirty="0"/>
              <a:t>	</a:t>
            </a:r>
            <a:r>
              <a:rPr lang="en-US" sz="2400" dirty="0" smtClean="0"/>
              <a:t>  Shaklee Corporation ( post beautiful videos and graphics ) </a:t>
            </a:r>
          </a:p>
          <a:p>
            <a:pPr>
              <a:buNone/>
            </a:pPr>
            <a:r>
              <a:rPr lang="en-US" sz="2400" dirty="0" smtClean="0"/>
              <a:t>		Team </a:t>
            </a:r>
            <a:r>
              <a:rPr lang="en-US" sz="2400" dirty="0" smtClean="0"/>
              <a:t>page</a:t>
            </a:r>
          </a:p>
          <a:p>
            <a:pPr>
              <a:buNone/>
            </a:pPr>
            <a:endParaRPr lang="en-US" sz="2400" dirty="0" smtClean="0"/>
          </a:p>
          <a:p>
            <a:pPr>
              <a:buNone/>
            </a:pPr>
            <a:r>
              <a:rPr lang="en-US" sz="2400" b="1" dirty="0" smtClean="0"/>
              <a:t>Shaklee Field Support: 1-800-Shaklee (1-800-742-5533)</a:t>
            </a:r>
            <a:endParaRPr lang="en-US" sz="2400" dirty="0" smtClean="0"/>
          </a:p>
          <a:p>
            <a:pPr>
              <a:buNone/>
            </a:pPr>
            <a:r>
              <a:rPr lang="en-US" sz="2400" b="1" dirty="0" smtClean="0"/>
              <a:t>Shaklee Product Questions:  925-734-3638</a:t>
            </a:r>
          </a:p>
          <a:p>
            <a:pPr>
              <a:buNone/>
            </a:pPr>
            <a:endParaRPr lang="en-US" sz="1300" dirty="0" smtClean="0"/>
          </a:p>
          <a:p>
            <a:pPr>
              <a:buNone/>
            </a:pPr>
            <a:r>
              <a:rPr lang="en-US" sz="2400" b="1" dirty="0" err="1" smtClean="0"/>
              <a:t>MyShaklee.com</a:t>
            </a:r>
            <a:endParaRPr lang="en-US" sz="2400" dirty="0" smtClean="0"/>
          </a:p>
          <a:p>
            <a:pPr>
              <a:buNone/>
            </a:pPr>
            <a:r>
              <a:rPr lang="en-US" sz="2400" dirty="0" smtClean="0"/>
              <a:t>Search on your member center for ANYTHING </a:t>
            </a:r>
            <a:r>
              <a:rPr lang="en-US" sz="2400" dirty="0" smtClean="0"/>
              <a:t>						(</a:t>
            </a:r>
            <a:r>
              <a:rPr lang="en-US" sz="2400" dirty="0" smtClean="0"/>
              <a:t>Lots of tools and </a:t>
            </a:r>
            <a:r>
              <a:rPr lang="en-US" sz="2400" dirty="0" smtClean="0"/>
              <a:t>resources </a:t>
            </a:r>
            <a:r>
              <a:rPr lang="en-US" sz="2400" dirty="0" smtClean="0"/>
              <a:t>here)</a:t>
            </a:r>
          </a:p>
          <a:p>
            <a:pPr>
              <a:buNone/>
            </a:pPr>
            <a:r>
              <a:rPr lang="en-US" sz="900" b="1" dirty="0" smtClean="0"/>
              <a:t>												</a:t>
            </a:r>
            <a:r>
              <a:rPr lang="en-US" sz="2200" dirty="0" smtClean="0"/>
              <a:t>harper</a:t>
            </a:r>
            <a:endParaRPr lang="en-US" sz="2200" dirty="0" smtClean="0"/>
          </a:p>
          <a:p>
            <a:pPr>
              <a:buNone/>
            </a:pPr>
            <a:endParaRPr lang="en-US" sz="2400" dirty="0" smtClean="0"/>
          </a:p>
        </p:txBody>
      </p:sp>
      <p:pic>
        <p:nvPicPr>
          <p:cNvPr id="2" name="Picture 1"/>
          <p:cNvPicPr>
            <a:picLocks noChangeAspect="1"/>
          </p:cNvPicPr>
          <p:nvPr/>
        </p:nvPicPr>
        <p:blipFill>
          <a:blip r:embed="rId3"/>
          <a:stretch>
            <a:fillRect/>
          </a:stretch>
        </p:blipFill>
        <p:spPr>
          <a:xfrm>
            <a:off x="3949700" y="2413000"/>
            <a:ext cx="1244600" cy="317500"/>
          </a:xfrm>
          <a:prstGeom prst="rect">
            <a:avLst/>
          </a:prstGeom>
        </p:spPr>
      </p:pic>
      <p:pic>
        <p:nvPicPr>
          <p:cNvPr id="4" name="Picture 3"/>
          <p:cNvPicPr>
            <a:picLocks noChangeAspect="1"/>
          </p:cNvPicPr>
          <p:nvPr/>
        </p:nvPicPr>
        <p:blipFill>
          <a:blip r:embed="rId4"/>
          <a:stretch>
            <a:fillRect/>
          </a:stretch>
        </p:blipFill>
        <p:spPr>
          <a:xfrm>
            <a:off x="4445000" y="101600"/>
            <a:ext cx="4626152" cy="1155700"/>
          </a:xfrm>
          <a:prstGeom prst="rect">
            <a:avLst/>
          </a:prstGeom>
        </p:spPr>
      </p:pic>
    </p:spTree>
    <p:extLst>
      <p:ext uri="{BB962C8B-B14F-4D97-AF65-F5344CB8AC3E}">
        <p14:creationId xmlns:p14="http://schemas.microsoft.com/office/powerpoint/2010/main" val="128865354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842000" y="188418"/>
            <a:ext cx="3136899" cy="1154379"/>
          </a:xfrm>
          <a:prstGeom prst="rect">
            <a:avLst/>
          </a:prstGeom>
        </p:spPr>
      </p:pic>
      <p:sp>
        <p:nvSpPr>
          <p:cNvPr id="2" name="Content Placeholder 1"/>
          <p:cNvSpPr>
            <a:spLocks noGrp="1"/>
          </p:cNvSpPr>
          <p:nvPr>
            <p:ph idx="1"/>
          </p:nvPr>
        </p:nvSpPr>
        <p:spPr>
          <a:xfrm>
            <a:off x="457200" y="1007106"/>
            <a:ext cx="7073900" cy="4029329"/>
          </a:xfrm>
        </p:spPr>
        <p:txBody>
          <a:bodyPr>
            <a:normAutofit lnSpcReduction="10000"/>
          </a:bodyPr>
          <a:lstStyle/>
          <a:p>
            <a:pPr marL="0" indent="0" algn="ctr">
              <a:buNone/>
            </a:pPr>
            <a:r>
              <a:rPr lang="en-US" dirty="0" smtClean="0"/>
              <a:t>As we begin our journey to becoming a Director .. </a:t>
            </a:r>
            <a:r>
              <a:rPr lang="en-US" dirty="0" smtClean="0"/>
              <a:t>				And </a:t>
            </a:r>
            <a:r>
              <a:rPr lang="en-US" dirty="0"/>
              <a:t>	</a:t>
            </a:r>
            <a:r>
              <a:rPr lang="en-US" dirty="0" smtClean="0"/>
              <a:t>developing Directors, we will want to teach our leaders where </a:t>
            </a:r>
            <a:r>
              <a:rPr lang="en-US" dirty="0" smtClean="0"/>
              <a:t>to </a:t>
            </a:r>
            <a:r>
              <a:rPr lang="en-US" dirty="0" smtClean="0"/>
              <a:t>find answers to business, nutrition and training questions .</a:t>
            </a:r>
          </a:p>
          <a:p>
            <a:pPr marL="0" indent="0" algn="ctr">
              <a:buNone/>
            </a:pPr>
            <a:endParaRPr lang="en-US" sz="1200" dirty="0" smtClean="0"/>
          </a:p>
          <a:p>
            <a:pPr>
              <a:buFont typeface="Arial"/>
              <a:buChar char="•"/>
            </a:pPr>
            <a:r>
              <a:rPr lang="en-US" b="1" dirty="0" err="1" smtClean="0"/>
              <a:t>HealthResource.Shaklee.com</a:t>
            </a:r>
            <a:endParaRPr lang="en-US" b="1" dirty="0" smtClean="0"/>
          </a:p>
          <a:p>
            <a:pPr>
              <a:buFont typeface="Arial"/>
              <a:buChar char="•"/>
            </a:pPr>
            <a:r>
              <a:rPr lang="en-US" b="1" dirty="0" smtClean="0"/>
              <a:t>BetterHealthin31Days.com</a:t>
            </a:r>
            <a:r>
              <a:rPr lang="en-US" dirty="0" smtClean="0"/>
              <a:t>  ( subscription with webmaster and personalized pages ).. Nutrition information</a:t>
            </a:r>
          </a:p>
          <a:p>
            <a:pPr>
              <a:buFont typeface="Arial"/>
              <a:buChar char="•"/>
            </a:pPr>
            <a:r>
              <a:rPr lang="en-US" b="1" dirty="0" err="1" smtClean="0"/>
              <a:t>BetterFutureStartsToday.com</a:t>
            </a:r>
            <a:r>
              <a:rPr lang="en-US" b="1" dirty="0" smtClean="0"/>
              <a:t> </a:t>
            </a:r>
            <a:r>
              <a:rPr lang="en-US" dirty="0" smtClean="0"/>
              <a:t>(companion website to above for same price ) .. Business and training information</a:t>
            </a:r>
          </a:p>
          <a:p>
            <a:pPr>
              <a:buFont typeface="Arial"/>
              <a:buChar char="•"/>
            </a:pPr>
            <a:r>
              <a:rPr lang="en-US" dirty="0" smtClean="0">
                <a:hlinkClick r:id="rId3"/>
              </a:rPr>
              <a:t>www.ShakleeUniversity.com</a:t>
            </a:r>
            <a:r>
              <a:rPr lang="en-US" dirty="0" smtClean="0"/>
              <a:t> … coming soon  in 2016</a:t>
            </a:r>
          </a:p>
          <a:p>
            <a:pPr>
              <a:buFont typeface="Arial"/>
              <a:buChar char="•"/>
            </a:pPr>
            <a:r>
              <a:rPr lang="en-US" dirty="0"/>
              <a:t>”Other Shaklee links” .. See bottom My Shaklee Home </a:t>
            </a:r>
            <a:r>
              <a:rPr lang="en-US" dirty="0" smtClean="0"/>
              <a:t>page	harper</a:t>
            </a:r>
            <a:endParaRPr lang="en-US" dirty="0"/>
          </a:p>
          <a:p>
            <a:pPr>
              <a:buFont typeface="Arial"/>
              <a:buChar char="•"/>
            </a:pPr>
            <a:endParaRPr lang="en-US" sz="2400" dirty="0" smtClean="0"/>
          </a:p>
          <a:p>
            <a:pPr>
              <a:buFont typeface="Arial"/>
              <a:buChar char="•"/>
            </a:pPr>
            <a:endParaRPr lang="en-US" sz="2400" dirty="0"/>
          </a:p>
          <a:p>
            <a:pPr marL="0" indent="0" algn="ctr">
              <a:buNone/>
            </a:pPr>
            <a:endParaRPr lang="en-US" sz="2400" dirty="0" smtClean="0"/>
          </a:p>
          <a:p>
            <a:pPr marL="0" indent="0" algn="ctr">
              <a:buNone/>
            </a:pPr>
            <a:endParaRPr lang="en-US" sz="2400" dirty="0" smtClean="0"/>
          </a:p>
          <a:p>
            <a:pPr algn="ctr"/>
            <a:endParaRPr lang="en-US" sz="2400" dirty="0"/>
          </a:p>
        </p:txBody>
      </p:sp>
      <p:sp>
        <p:nvSpPr>
          <p:cNvPr id="3" name="Title 2"/>
          <p:cNvSpPr>
            <a:spLocks noGrp="1"/>
          </p:cNvSpPr>
          <p:nvPr>
            <p:ph type="title"/>
          </p:nvPr>
        </p:nvSpPr>
        <p:spPr>
          <a:xfrm>
            <a:off x="457202" y="188418"/>
            <a:ext cx="2388703" cy="666289"/>
          </a:xfrm>
          <a:ln>
            <a:solidFill>
              <a:schemeClr val="accent5">
                <a:lumMod val="75000"/>
              </a:schemeClr>
            </a:solidFill>
          </a:ln>
        </p:spPr>
        <p:txBody>
          <a:bodyPr>
            <a:normAutofit/>
          </a:bodyPr>
          <a:lstStyle/>
          <a:p>
            <a:r>
              <a:rPr lang="en-US" sz="3200" dirty="0" smtClean="0"/>
              <a:t>Resources </a:t>
            </a:r>
            <a:endParaRPr lang="en-US" sz="3200" dirty="0"/>
          </a:p>
        </p:txBody>
      </p:sp>
    </p:spTree>
    <p:extLst>
      <p:ext uri="{BB962C8B-B14F-4D97-AF65-F5344CB8AC3E}">
        <p14:creationId xmlns:p14="http://schemas.microsoft.com/office/powerpoint/2010/main" val="1188819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2048068" y="205977"/>
            <a:ext cx="4873601" cy="910657"/>
          </a:xfrm>
          <a:ln>
            <a:solidFill>
              <a:schemeClr val="tx1"/>
            </a:solidFill>
          </a:ln>
        </p:spPr>
        <p:txBody>
          <a:bodyPr>
            <a:normAutofit fontScale="90000"/>
          </a:bodyPr>
          <a:lstStyle/>
          <a:p>
            <a:r>
              <a:rPr lang="en-US" sz="3200" dirty="0" smtClean="0"/>
              <a:t> </a:t>
            </a:r>
            <a:r>
              <a:rPr lang="en-US" sz="2700" dirty="0" smtClean="0"/>
              <a:t>Next It’s Time for the Fundamentals That Will Actually Grow Our Business</a:t>
            </a:r>
            <a:endParaRPr lang="en-US" sz="2700" dirty="0"/>
          </a:p>
        </p:txBody>
      </p:sp>
      <p:sp>
        <p:nvSpPr>
          <p:cNvPr id="3" name="Content Placeholder 2"/>
          <p:cNvSpPr>
            <a:spLocks noGrp="1"/>
          </p:cNvSpPr>
          <p:nvPr>
            <p:ph idx="1"/>
          </p:nvPr>
        </p:nvSpPr>
        <p:spPr>
          <a:xfrm>
            <a:off x="457200" y="1235320"/>
            <a:ext cx="7985562" cy="3623072"/>
          </a:xfrm>
        </p:spPr>
        <p:txBody>
          <a:bodyPr>
            <a:normAutofit fontScale="92500"/>
          </a:bodyPr>
          <a:lstStyle/>
          <a:p>
            <a:r>
              <a:rPr lang="en-US" sz="2000" dirty="0" smtClean="0"/>
              <a:t>After we complete setting up the mechanics of our business… it is time for the essentials of our work …. Beginning with identifying why we want a Shaklee business.</a:t>
            </a:r>
          </a:p>
          <a:p>
            <a:pPr marL="0" indent="0">
              <a:buNone/>
            </a:pPr>
            <a:endParaRPr lang="en-US" sz="2000" dirty="0" smtClean="0"/>
          </a:p>
          <a:p>
            <a:pPr>
              <a:buNone/>
            </a:pPr>
            <a:r>
              <a:rPr lang="en-US" sz="2000" dirty="0" smtClean="0"/>
              <a:t>Here’s why …</a:t>
            </a:r>
          </a:p>
          <a:p>
            <a:r>
              <a:rPr lang="en-US" sz="2000" dirty="0" smtClean="0"/>
              <a:t>Developing a home business takes time, attention and some skills to learn ( people skills, leadership skills.. skills, by the way, that will serve us well in all aspects of our life )  …  and  that is why we begin by getting in touch with why we want to create a business .. What we want it to produce for ourselves and our family …   and then what it could mean for others.  </a:t>
            </a:r>
            <a:r>
              <a:rPr lang="en-US" sz="2000" dirty="0" err="1" smtClean="0"/>
              <a:t>lisa</a:t>
            </a:r>
            <a:endParaRPr lang="en-US" sz="2000" dirty="0" smtClean="0"/>
          </a:p>
          <a:p>
            <a:pPr>
              <a:buNone/>
            </a:pPr>
            <a:r>
              <a:rPr lang="en-US" sz="2000" dirty="0" smtClean="0"/>
              <a:t>	</a:t>
            </a:r>
            <a:endParaRPr lang="en-US" sz="2000" dirty="0"/>
          </a:p>
        </p:txBody>
      </p:sp>
    </p:spTree>
    <p:extLst>
      <p:ext uri="{BB962C8B-B14F-4D97-AF65-F5344CB8AC3E}">
        <p14:creationId xmlns:p14="http://schemas.microsoft.com/office/powerpoint/2010/main" val="358848234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5143500"/>
          </a:xfrm>
          <a:prstGeom prst="rect">
            <a:avLst/>
          </a:prstGeom>
          <a:noFill/>
        </p:spPr>
      </p:pic>
      <p:sp>
        <p:nvSpPr>
          <p:cNvPr id="3" name="Content Placeholder 2"/>
          <p:cNvSpPr>
            <a:spLocks noGrp="1"/>
          </p:cNvSpPr>
          <p:nvPr>
            <p:ph idx="1"/>
          </p:nvPr>
        </p:nvSpPr>
        <p:spPr>
          <a:xfrm>
            <a:off x="1028700" y="342901"/>
            <a:ext cx="7086600" cy="2713887"/>
          </a:xfrm>
          <a:solidFill>
            <a:schemeClr val="accent5">
              <a:lumMod val="20000"/>
              <a:lumOff val="80000"/>
            </a:schemeClr>
          </a:solidFill>
          <a:ln>
            <a:solidFill>
              <a:schemeClr val="bg1"/>
            </a:solidFill>
          </a:ln>
        </p:spPr>
        <p:txBody>
          <a:bodyPr>
            <a:noAutofit/>
          </a:bodyPr>
          <a:lstStyle/>
          <a:p>
            <a:pPr algn="ctr">
              <a:buNone/>
            </a:pPr>
            <a:r>
              <a:rPr lang="en-US" sz="2800" dirty="0" smtClean="0">
                <a:solidFill>
                  <a:schemeClr val="tx2">
                    <a:lumMod val="75000"/>
                  </a:schemeClr>
                </a:solidFill>
              </a:rPr>
              <a:t>People don’t buy what you sell …</a:t>
            </a:r>
          </a:p>
          <a:p>
            <a:pPr algn="ctr">
              <a:buNone/>
            </a:pPr>
            <a:r>
              <a:rPr lang="en-US" sz="2800" dirty="0" smtClean="0">
                <a:solidFill>
                  <a:schemeClr val="tx2">
                    <a:lumMod val="75000"/>
                  </a:schemeClr>
                </a:solidFill>
              </a:rPr>
              <a:t>They buy WHY you sell it…</a:t>
            </a:r>
          </a:p>
          <a:p>
            <a:pPr algn="ctr">
              <a:buNone/>
            </a:pPr>
            <a:r>
              <a:rPr lang="en-US" sz="2800" dirty="0" smtClean="0">
                <a:solidFill>
                  <a:schemeClr val="tx2">
                    <a:lumMod val="75000"/>
                  </a:schemeClr>
                </a:solidFill>
              </a:rPr>
              <a:t>They don’t buy what you do…</a:t>
            </a:r>
          </a:p>
          <a:p>
            <a:pPr algn="ctr">
              <a:buNone/>
            </a:pPr>
            <a:r>
              <a:rPr lang="en-US" sz="2800" dirty="0" smtClean="0">
                <a:solidFill>
                  <a:schemeClr val="tx2">
                    <a:lumMod val="75000"/>
                  </a:schemeClr>
                </a:solidFill>
              </a:rPr>
              <a:t>They buy WHY you do it ..</a:t>
            </a:r>
          </a:p>
          <a:p>
            <a:pPr>
              <a:buNone/>
            </a:pPr>
            <a:r>
              <a:rPr lang="en-US" sz="3600" dirty="0" smtClean="0">
                <a:solidFill>
                  <a:schemeClr val="tx2">
                    <a:lumMod val="75000"/>
                  </a:schemeClr>
                </a:solidFill>
              </a:rPr>
              <a:t>						</a:t>
            </a:r>
            <a:r>
              <a:rPr lang="en-US" sz="2400" dirty="0" smtClean="0">
                <a:solidFill>
                  <a:schemeClr val="tx2">
                    <a:lumMod val="75000"/>
                  </a:schemeClr>
                </a:solidFill>
              </a:rPr>
              <a:t>Simon </a:t>
            </a:r>
            <a:r>
              <a:rPr lang="en-US" sz="2400" dirty="0" err="1" smtClean="0">
                <a:solidFill>
                  <a:schemeClr val="tx2">
                    <a:lumMod val="75000"/>
                  </a:schemeClr>
                </a:solidFill>
              </a:rPr>
              <a:t>Sinek</a:t>
            </a:r>
            <a:endParaRPr lang="en-US" sz="2400" dirty="0">
              <a:solidFill>
                <a:schemeClr val="tx2">
                  <a:lumMod val="75000"/>
                </a:schemeClr>
              </a:solidFill>
            </a:endParaRPr>
          </a:p>
        </p:txBody>
      </p:sp>
      <p:sp>
        <p:nvSpPr>
          <p:cNvPr id="2" name="TextBox 1"/>
          <p:cNvSpPr txBox="1"/>
          <p:nvPr/>
        </p:nvSpPr>
        <p:spPr>
          <a:xfrm>
            <a:off x="7912100" y="3276600"/>
            <a:ext cx="10160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620952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05078" y="2971800"/>
            <a:ext cx="1649341" cy="1917700"/>
          </a:xfrm>
          <a:prstGeom prst="rect">
            <a:avLst/>
          </a:prstGeom>
        </p:spPr>
      </p:pic>
      <p:sp>
        <p:nvSpPr>
          <p:cNvPr id="2" name="Content Placeholder 1"/>
          <p:cNvSpPr>
            <a:spLocks noGrp="1"/>
          </p:cNvSpPr>
          <p:nvPr>
            <p:ph idx="1"/>
          </p:nvPr>
        </p:nvSpPr>
        <p:spPr>
          <a:xfrm>
            <a:off x="457200" y="1480143"/>
            <a:ext cx="6947878" cy="3114487"/>
          </a:xfrm>
        </p:spPr>
        <p:txBody>
          <a:bodyPr>
            <a:normAutofit/>
          </a:bodyPr>
          <a:lstStyle/>
          <a:p>
            <a:r>
              <a:rPr lang="en-US" dirty="0" smtClean="0">
                <a:solidFill>
                  <a:schemeClr val="accent5">
                    <a:lumMod val="50000"/>
                  </a:schemeClr>
                </a:solidFill>
              </a:rPr>
              <a:t>In the Shaklee Effect videos at </a:t>
            </a:r>
            <a:r>
              <a:rPr lang="en-US" dirty="0" err="1" smtClean="0">
                <a:solidFill>
                  <a:schemeClr val="accent5">
                    <a:lumMod val="50000"/>
                  </a:schemeClr>
                </a:solidFill>
              </a:rPr>
              <a:t>Shaklee.TV</a:t>
            </a:r>
            <a:r>
              <a:rPr lang="en-US" dirty="0" smtClean="0">
                <a:solidFill>
                  <a:schemeClr val="accent5">
                    <a:lumMod val="50000"/>
                  </a:schemeClr>
                </a:solidFill>
              </a:rPr>
              <a:t>, and every week in our pre-calls here, we learn </a:t>
            </a:r>
            <a:r>
              <a:rPr lang="en-US" dirty="0">
                <a:solidFill>
                  <a:schemeClr val="accent5">
                    <a:lumMod val="50000"/>
                  </a:schemeClr>
                </a:solidFill>
              </a:rPr>
              <a:t>about the impact and the benefits a Shaklee business </a:t>
            </a:r>
            <a:r>
              <a:rPr lang="en-US" dirty="0" smtClean="0">
                <a:solidFill>
                  <a:schemeClr val="accent5">
                    <a:lumMod val="50000"/>
                  </a:schemeClr>
                </a:solidFill>
              </a:rPr>
              <a:t>has </a:t>
            </a:r>
            <a:r>
              <a:rPr lang="en-US" dirty="0">
                <a:solidFill>
                  <a:schemeClr val="accent5">
                    <a:lumMod val="50000"/>
                  </a:schemeClr>
                </a:solidFill>
              </a:rPr>
              <a:t>on </a:t>
            </a:r>
            <a:r>
              <a:rPr lang="en-US" dirty="0" smtClean="0">
                <a:solidFill>
                  <a:schemeClr val="accent5">
                    <a:lumMod val="50000"/>
                  </a:schemeClr>
                </a:solidFill>
              </a:rPr>
              <a:t>people in all walks of life.</a:t>
            </a:r>
            <a:endParaRPr lang="en-US" dirty="0">
              <a:solidFill>
                <a:schemeClr val="accent5">
                  <a:lumMod val="50000"/>
                </a:schemeClr>
              </a:solidFill>
            </a:endParaRPr>
          </a:p>
          <a:p>
            <a:endParaRPr lang="en-US" dirty="0">
              <a:solidFill>
                <a:schemeClr val="accent5">
                  <a:lumMod val="50000"/>
                </a:schemeClr>
              </a:solidFill>
            </a:endParaRPr>
          </a:p>
          <a:p>
            <a:r>
              <a:rPr lang="en-US" dirty="0">
                <a:solidFill>
                  <a:schemeClr val="accent5">
                    <a:lumMod val="50000"/>
                  </a:schemeClr>
                </a:solidFill>
              </a:rPr>
              <a:t>This week, we now want to focus on what a Shaklee business will bring to </a:t>
            </a:r>
            <a:r>
              <a:rPr lang="en-US" dirty="0" smtClean="0">
                <a:solidFill>
                  <a:schemeClr val="accent5">
                    <a:lumMod val="50000"/>
                  </a:schemeClr>
                </a:solidFill>
              </a:rPr>
              <a:t>our </a:t>
            </a:r>
            <a:r>
              <a:rPr lang="en-US" dirty="0">
                <a:solidFill>
                  <a:schemeClr val="accent5">
                    <a:lumMod val="50000"/>
                  </a:schemeClr>
                </a:solidFill>
              </a:rPr>
              <a:t>life…. What problem, interest or need will Shaklee help solve for </a:t>
            </a:r>
            <a:r>
              <a:rPr lang="en-US" dirty="0" smtClean="0">
                <a:solidFill>
                  <a:schemeClr val="accent5">
                    <a:lumMod val="50000"/>
                  </a:schemeClr>
                </a:solidFill>
              </a:rPr>
              <a:t>us. </a:t>
            </a:r>
            <a:r>
              <a:rPr lang="en-US" dirty="0">
                <a:solidFill>
                  <a:schemeClr val="accent5">
                    <a:lumMod val="50000"/>
                  </a:schemeClr>
                </a:solidFill>
              </a:rPr>
              <a:t>.. Or for others.</a:t>
            </a:r>
          </a:p>
          <a:p>
            <a:r>
              <a:rPr lang="en-US" dirty="0">
                <a:solidFill>
                  <a:schemeClr val="accent5">
                    <a:lumMod val="50000"/>
                  </a:schemeClr>
                </a:solidFill>
              </a:rPr>
              <a:t>What do </a:t>
            </a:r>
            <a:r>
              <a:rPr lang="en-US" dirty="0" smtClean="0">
                <a:solidFill>
                  <a:schemeClr val="accent5">
                    <a:lumMod val="50000"/>
                  </a:schemeClr>
                </a:solidFill>
              </a:rPr>
              <a:t>we </a:t>
            </a:r>
            <a:r>
              <a:rPr lang="en-US" dirty="0">
                <a:solidFill>
                  <a:schemeClr val="accent5">
                    <a:lumMod val="50000"/>
                  </a:schemeClr>
                </a:solidFill>
              </a:rPr>
              <a:t>want to have happen… </a:t>
            </a:r>
            <a:r>
              <a:rPr lang="en-US" dirty="0" smtClean="0">
                <a:solidFill>
                  <a:schemeClr val="accent5">
                    <a:lumMod val="50000"/>
                  </a:schemeClr>
                </a:solidFill>
              </a:rPr>
              <a:t>                 </a:t>
            </a:r>
            <a:r>
              <a:rPr lang="en-US" sz="1600" dirty="0" err="1" smtClean="0">
                <a:solidFill>
                  <a:schemeClr val="accent5">
                    <a:lumMod val="50000"/>
                  </a:schemeClr>
                </a:solidFill>
              </a:rPr>
              <a:t>becky</a:t>
            </a:r>
            <a:endParaRPr lang="en-US" dirty="0">
              <a:solidFill>
                <a:schemeClr val="accent5">
                  <a:lumMod val="50000"/>
                </a:schemeClr>
              </a:solidFill>
            </a:endParaRPr>
          </a:p>
        </p:txBody>
      </p:sp>
      <p:sp>
        <p:nvSpPr>
          <p:cNvPr id="3" name="Title 2"/>
          <p:cNvSpPr>
            <a:spLocks noGrp="1"/>
          </p:cNvSpPr>
          <p:nvPr>
            <p:ph type="title"/>
          </p:nvPr>
        </p:nvSpPr>
        <p:spPr>
          <a:xfrm>
            <a:off x="457201" y="383779"/>
            <a:ext cx="5524499" cy="857250"/>
          </a:xfrm>
        </p:spPr>
        <p:txBody>
          <a:bodyPr>
            <a:noAutofit/>
          </a:bodyPr>
          <a:lstStyle/>
          <a:p>
            <a:r>
              <a:rPr lang="en-US" sz="2800" dirty="0">
                <a:solidFill>
                  <a:schemeClr val="accent5">
                    <a:lumMod val="50000"/>
                  </a:schemeClr>
                </a:solidFill>
                <a:latin typeface="Calibri" pitchFamily="34" charset="0"/>
              </a:rPr>
              <a:t>Time To Discuss O</a:t>
            </a:r>
            <a:r>
              <a:rPr lang="en-US" sz="2800" dirty="0" smtClean="0">
                <a:solidFill>
                  <a:schemeClr val="accent5">
                    <a:lumMod val="50000"/>
                  </a:schemeClr>
                </a:solidFill>
                <a:latin typeface="Calibri" pitchFamily="34" charset="0"/>
              </a:rPr>
              <a:t>ur </a:t>
            </a:r>
            <a:r>
              <a:rPr lang="en-US" sz="2800" dirty="0">
                <a:solidFill>
                  <a:schemeClr val="accent5">
                    <a:lumMod val="50000"/>
                  </a:schemeClr>
                </a:solidFill>
                <a:latin typeface="Calibri" pitchFamily="34" charset="0"/>
              </a:rPr>
              <a:t>Reasons and O</a:t>
            </a:r>
            <a:r>
              <a:rPr lang="en-US" sz="2800" dirty="0" smtClean="0">
                <a:solidFill>
                  <a:schemeClr val="accent5">
                    <a:lumMod val="50000"/>
                  </a:schemeClr>
                </a:solidFill>
                <a:latin typeface="Calibri" pitchFamily="34" charset="0"/>
              </a:rPr>
              <a:t>ur </a:t>
            </a:r>
            <a:r>
              <a:rPr lang="en-US" sz="2800" dirty="0">
                <a:solidFill>
                  <a:schemeClr val="accent5">
                    <a:lumMod val="50000"/>
                  </a:schemeClr>
                </a:solidFill>
                <a:latin typeface="Calibri" pitchFamily="34" charset="0"/>
              </a:rPr>
              <a:t>Goals for O</a:t>
            </a:r>
            <a:r>
              <a:rPr lang="en-US" sz="2800" dirty="0" smtClean="0">
                <a:solidFill>
                  <a:schemeClr val="accent5">
                    <a:lumMod val="50000"/>
                  </a:schemeClr>
                </a:solidFill>
                <a:latin typeface="Calibri" pitchFamily="34" charset="0"/>
              </a:rPr>
              <a:t>ur Business</a:t>
            </a:r>
            <a:endParaRPr lang="en-US" sz="2800" dirty="0">
              <a:solidFill>
                <a:schemeClr val="accent5">
                  <a:lumMod val="50000"/>
                </a:schemeClr>
              </a:solidFill>
            </a:endParaRPr>
          </a:p>
        </p:txBody>
      </p:sp>
      <p:pic>
        <p:nvPicPr>
          <p:cNvPr id="5" name="Picture 4"/>
          <p:cNvPicPr>
            <a:picLocks noChangeAspect="1"/>
          </p:cNvPicPr>
          <p:nvPr/>
        </p:nvPicPr>
        <p:blipFill>
          <a:blip r:embed="rId3"/>
          <a:stretch>
            <a:fillRect/>
          </a:stretch>
        </p:blipFill>
        <p:spPr>
          <a:xfrm>
            <a:off x="6500860" y="90086"/>
            <a:ext cx="2553559" cy="1435100"/>
          </a:xfrm>
          <a:prstGeom prst="rect">
            <a:avLst/>
          </a:prstGeom>
        </p:spPr>
      </p:pic>
    </p:spTree>
    <p:extLst>
      <p:ext uri="{BB962C8B-B14F-4D97-AF65-F5344CB8AC3E}">
        <p14:creationId xmlns:p14="http://schemas.microsoft.com/office/powerpoint/2010/main" val="2476943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8301" y="2225285"/>
            <a:ext cx="5003799" cy="2470945"/>
          </a:xfrm>
        </p:spPr>
        <p:txBody>
          <a:bodyPr>
            <a:normAutofit/>
          </a:bodyPr>
          <a:lstStyle/>
          <a:p>
            <a:pPr>
              <a:buFont typeface="Arial" charset="0"/>
              <a:buNone/>
            </a:pPr>
            <a:r>
              <a:rPr lang="en-US" sz="3600" dirty="0"/>
              <a:t>FIRST …</a:t>
            </a:r>
          </a:p>
          <a:p>
            <a:pPr>
              <a:buFont typeface="Arial" charset="0"/>
              <a:buNone/>
            </a:pPr>
            <a:r>
              <a:rPr lang="en-US" sz="2800" b="1" dirty="0"/>
              <a:t>There was a powerful reason …and a powerful dream. </a:t>
            </a:r>
            <a:endParaRPr lang="en-US" sz="2800" dirty="0"/>
          </a:p>
        </p:txBody>
      </p:sp>
      <p:sp>
        <p:nvSpPr>
          <p:cNvPr id="3" name="Title 2"/>
          <p:cNvSpPr>
            <a:spLocks noGrp="1"/>
          </p:cNvSpPr>
          <p:nvPr>
            <p:ph type="title"/>
          </p:nvPr>
        </p:nvSpPr>
        <p:spPr>
          <a:xfrm>
            <a:off x="215901" y="283039"/>
            <a:ext cx="5054599" cy="1621723"/>
          </a:xfrm>
          <a:ln>
            <a:solidFill>
              <a:schemeClr val="accent5">
                <a:lumMod val="75000"/>
              </a:schemeClr>
            </a:solidFill>
          </a:ln>
        </p:spPr>
        <p:txBody>
          <a:bodyPr>
            <a:normAutofit/>
          </a:bodyPr>
          <a:lstStyle/>
          <a:p>
            <a:r>
              <a:rPr lang="en-US" sz="2400" dirty="0"/>
              <a:t>Behind every one of the big checks…</a:t>
            </a:r>
            <a:br>
              <a:rPr lang="en-US" sz="2400" dirty="0"/>
            </a:br>
            <a:r>
              <a:rPr lang="en-US" sz="2400" dirty="0"/>
              <a:t>of the leaders achieving new ranks…</a:t>
            </a:r>
            <a:br>
              <a:rPr lang="en-US" sz="2400" dirty="0"/>
            </a:br>
            <a:r>
              <a:rPr lang="en-US" sz="2400" dirty="0"/>
              <a:t>of the leaders earning the new cars …</a:t>
            </a:r>
          </a:p>
        </p:txBody>
      </p:sp>
      <p:pic>
        <p:nvPicPr>
          <p:cNvPr id="4" name="Picture 3"/>
          <p:cNvPicPr>
            <a:picLocks noChangeAspect="1"/>
          </p:cNvPicPr>
          <p:nvPr/>
        </p:nvPicPr>
        <p:blipFill>
          <a:blip r:embed="rId2"/>
          <a:stretch>
            <a:fillRect/>
          </a:stretch>
        </p:blipFill>
        <p:spPr>
          <a:xfrm>
            <a:off x="5372100" y="283158"/>
            <a:ext cx="3492500" cy="4707941"/>
          </a:xfrm>
          <a:prstGeom prst="rect">
            <a:avLst/>
          </a:prstGeom>
        </p:spPr>
      </p:pic>
      <p:sp>
        <p:nvSpPr>
          <p:cNvPr id="5" name="TextBox 4"/>
          <p:cNvSpPr txBox="1"/>
          <p:nvPr/>
        </p:nvSpPr>
        <p:spPr>
          <a:xfrm flipH="1">
            <a:off x="3576319" y="4381500"/>
            <a:ext cx="1236981"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42341443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3093" b="-3093"/>
          <a:stretch>
            <a:fillRect/>
          </a:stretch>
        </p:blipFill>
        <p:spPr>
          <a:xfrm>
            <a:off x="3691466" y="146163"/>
            <a:ext cx="5334001" cy="1513304"/>
          </a:xfrm>
        </p:spPr>
      </p:pic>
      <p:sp>
        <p:nvSpPr>
          <p:cNvPr id="5" name="Rectangle 4"/>
          <p:cNvSpPr/>
          <p:nvPr/>
        </p:nvSpPr>
        <p:spPr>
          <a:xfrm>
            <a:off x="304800" y="1659467"/>
            <a:ext cx="8720667" cy="3139321"/>
          </a:xfrm>
          <a:prstGeom prst="rect">
            <a:avLst/>
          </a:prstGeom>
        </p:spPr>
        <p:txBody>
          <a:bodyPr wrap="square">
            <a:spAutoFit/>
          </a:bodyPr>
          <a:lstStyle/>
          <a:p>
            <a:r>
              <a:rPr lang="en-US" dirty="0" smtClean="0"/>
              <a:t>	I </a:t>
            </a:r>
            <a:r>
              <a:rPr lang="en-US" dirty="0"/>
              <a:t>started this group to share the wonderful training that </a:t>
            </a:r>
            <a:r>
              <a:rPr lang="en-US" dirty="0" smtClean="0"/>
              <a:t>Barbara </a:t>
            </a:r>
            <a:r>
              <a:rPr lang="en-US" dirty="0"/>
              <a:t>Lagoni, </a:t>
            </a:r>
            <a:r>
              <a:rPr lang="en-US" dirty="0" err="1"/>
              <a:t>Joanette</a:t>
            </a:r>
            <a:r>
              <a:rPr lang="en-US" dirty="0"/>
              <a:t> </a:t>
            </a:r>
            <a:r>
              <a:rPr lang="en-US" dirty="0" err="1"/>
              <a:t>Coogan</a:t>
            </a:r>
            <a:r>
              <a:rPr lang="en-US" dirty="0"/>
              <a:t>, </a:t>
            </a:r>
            <a:r>
              <a:rPr lang="en-US" dirty="0" smtClean="0"/>
              <a:t> </a:t>
            </a:r>
            <a:r>
              <a:rPr lang="en-US" dirty="0"/>
              <a:t>Anderson, Katie Odom, Harper Guerra and all the other leaders offer on the Thursday morning webinars I'd like this group to share what inspires you about he training. Flyers, posts, emails, health chats, </a:t>
            </a:r>
            <a:r>
              <a:rPr lang="en-US" dirty="0" err="1"/>
              <a:t>etc</a:t>
            </a:r>
            <a:r>
              <a:rPr lang="en-US" dirty="0"/>
              <a:t> that we all create because of the training. My goal is that this group inspires each other to grow our business, let's use each other for coaching circles, 3 way calls, and LOTS more ideas that I can't think of right now...</a:t>
            </a:r>
            <a:r>
              <a:rPr lang="en-US" dirty="0" smtClean="0"/>
              <a:t>.</a:t>
            </a:r>
          </a:p>
          <a:p>
            <a:r>
              <a:rPr lang="en-US" dirty="0"/>
              <a:t>	</a:t>
            </a:r>
            <a:r>
              <a:rPr lang="en-US" dirty="0" smtClean="0"/>
              <a:t>Let's </a:t>
            </a:r>
            <a:r>
              <a:rPr lang="en-US" dirty="0"/>
              <a:t>focus on what we learn from the training, how we can invite members and prospects to learn more about Shaklee (Monday Night Wellness webinar &lt;hint, hint&gt; or Tuesday Night Product </a:t>
            </a:r>
            <a:r>
              <a:rPr lang="en-US" dirty="0" smtClean="0"/>
              <a:t>Talks) </a:t>
            </a:r>
            <a:r>
              <a:rPr lang="en-US" dirty="0"/>
              <a:t>and how we can help our Business Builders Grow</a:t>
            </a:r>
            <a:r>
              <a:rPr lang="en-US" dirty="0" smtClean="0"/>
              <a:t>!</a:t>
            </a:r>
            <a:endParaRPr lang="en-US" dirty="0"/>
          </a:p>
          <a:p>
            <a:r>
              <a:rPr lang="en-US" dirty="0" smtClean="0"/>
              <a:t>	If </a:t>
            </a:r>
            <a:r>
              <a:rPr lang="en-US" dirty="0"/>
              <a:t>you have a question about a product or what products to suggest for a certain condition I think a great place to do that is in Sharing Shaklee or with your up-line.</a:t>
            </a:r>
          </a:p>
        </p:txBody>
      </p:sp>
      <p:sp>
        <p:nvSpPr>
          <p:cNvPr id="6" name="Rectangle 5"/>
          <p:cNvSpPr/>
          <p:nvPr/>
        </p:nvSpPr>
        <p:spPr>
          <a:xfrm>
            <a:off x="304801" y="477709"/>
            <a:ext cx="3132666" cy="1107996"/>
          </a:xfrm>
          <a:prstGeom prst="rect">
            <a:avLst/>
          </a:prstGeom>
          <a:ln>
            <a:solidFill>
              <a:schemeClr val="tx2">
                <a:lumMod val="60000"/>
                <a:lumOff val="40000"/>
              </a:schemeClr>
            </a:solidFill>
          </a:ln>
        </p:spPr>
        <p:txBody>
          <a:bodyPr wrap="square">
            <a:spAutoFit/>
          </a:bodyPr>
          <a:lstStyle/>
          <a:p>
            <a:pPr lvl="0"/>
            <a:r>
              <a:rPr lang="en-US" sz="2400" dirty="0">
                <a:solidFill>
                  <a:prstClr val="black"/>
                </a:solidFill>
              </a:rPr>
              <a:t>LEARNING FROM THE MASTERS AND </a:t>
            </a:r>
            <a:r>
              <a:rPr lang="en-US" sz="2400" dirty="0" smtClean="0">
                <a:solidFill>
                  <a:prstClr val="black"/>
                </a:solidFill>
              </a:rPr>
              <a:t>FRIENDS</a:t>
            </a:r>
          </a:p>
          <a:p>
            <a:pPr lvl="0"/>
            <a:r>
              <a:rPr lang="en-US" dirty="0" smtClean="0">
                <a:solidFill>
                  <a:prstClr val="black"/>
                </a:solidFill>
              </a:rPr>
              <a:t>	Carol Cash Tips</a:t>
            </a:r>
            <a:endParaRPr lang="en-US" dirty="0">
              <a:solidFill>
                <a:prstClr val="black"/>
              </a:solidFill>
            </a:endParaRPr>
          </a:p>
        </p:txBody>
      </p:sp>
    </p:spTree>
    <p:extLst>
      <p:ext uri="{BB962C8B-B14F-4D97-AF65-F5344CB8AC3E}">
        <p14:creationId xmlns:p14="http://schemas.microsoft.com/office/powerpoint/2010/main" val="1231048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934983" y="230705"/>
            <a:ext cx="3560818" cy="857250"/>
          </a:xfrm>
          <a:ln>
            <a:solidFill>
              <a:schemeClr val="tx2">
                <a:lumMod val="60000"/>
                <a:lumOff val="40000"/>
              </a:schemeClr>
            </a:solidFill>
          </a:ln>
        </p:spPr>
        <p:txBody>
          <a:bodyPr>
            <a:normAutofit/>
          </a:bodyPr>
          <a:lstStyle/>
          <a:p>
            <a:r>
              <a:rPr lang="en-US" sz="2800" dirty="0">
                <a:solidFill>
                  <a:schemeClr val="accent5">
                    <a:lumMod val="50000"/>
                  </a:schemeClr>
                </a:solidFill>
              </a:rPr>
              <a:t>What do you want </a:t>
            </a:r>
            <a:r>
              <a:rPr lang="en-US" sz="2800" dirty="0" smtClean="0">
                <a:solidFill>
                  <a:schemeClr val="accent5">
                    <a:lumMod val="50000"/>
                  </a:schemeClr>
                </a:solidFill>
              </a:rPr>
              <a:t>…</a:t>
            </a:r>
            <a:endParaRPr lang="en-US" sz="2800" dirty="0"/>
          </a:p>
        </p:txBody>
      </p:sp>
      <p:sp>
        <p:nvSpPr>
          <p:cNvPr id="5" name="Content Placeholder 4"/>
          <p:cNvSpPr>
            <a:spLocks noGrp="1"/>
          </p:cNvSpPr>
          <p:nvPr>
            <p:ph sz="half" idx="1"/>
          </p:nvPr>
        </p:nvSpPr>
        <p:spPr>
          <a:xfrm>
            <a:off x="457201" y="1300050"/>
            <a:ext cx="4038600" cy="2007981"/>
          </a:xfrm>
        </p:spPr>
        <p:txBody>
          <a:bodyPr>
            <a:normAutofit lnSpcReduction="10000"/>
          </a:bodyPr>
          <a:lstStyle/>
          <a:p>
            <a:pPr marL="0" indent="0" algn="ctr">
              <a:buNone/>
            </a:pPr>
            <a:r>
              <a:rPr lang="en-US" sz="2000" dirty="0" smtClean="0">
                <a:solidFill>
                  <a:schemeClr val="accent5">
                    <a:lumMod val="50000"/>
                  </a:schemeClr>
                </a:solidFill>
              </a:rPr>
              <a:t>For </a:t>
            </a:r>
            <a:r>
              <a:rPr lang="en-US" sz="2000" dirty="0">
                <a:solidFill>
                  <a:schemeClr val="accent5">
                    <a:lumMod val="50000"/>
                  </a:schemeClr>
                </a:solidFill>
              </a:rPr>
              <a:t>your Shaklee business?</a:t>
            </a:r>
            <a:br>
              <a:rPr lang="en-US" sz="2000" dirty="0">
                <a:solidFill>
                  <a:schemeClr val="accent5">
                    <a:lumMod val="50000"/>
                  </a:schemeClr>
                </a:solidFill>
              </a:rPr>
            </a:br>
            <a:endParaRPr lang="en-US" sz="2000" dirty="0" smtClean="0">
              <a:solidFill>
                <a:schemeClr val="accent5">
                  <a:lumMod val="50000"/>
                </a:schemeClr>
              </a:solidFill>
            </a:endParaRPr>
          </a:p>
          <a:p>
            <a:pPr marL="0" indent="0" algn="ctr">
              <a:buNone/>
            </a:pPr>
            <a:r>
              <a:rPr lang="en-US" sz="2000" dirty="0" smtClean="0">
                <a:solidFill>
                  <a:schemeClr val="accent5">
                    <a:lumMod val="50000"/>
                  </a:schemeClr>
                </a:solidFill>
              </a:rPr>
              <a:t>For </a:t>
            </a:r>
            <a:r>
              <a:rPr lang="en-US" sz="2000" dirty="0">
                <a:solidFill>
                  <a:schemeClr val="accent5">
                    <a:lumMod val="50000"/>
                  </a:schemeClr>
                </a:solidFill>
              </a:rPr>
              <a:t>your family?</a:t>
            </a:r>
            <a:br>
              <a:rPr lang="en-US" sz="2000" dirty="0">
                <a:solidFill>
                  <a:schemeClr val="accent5">
                    <a:lumMod val="50000"/>
                  </a:schemeClr>
                </a:solidFill>
              </a:rPr>
            </a:br>
            <a:endParaRPr lang="en-US" sz="2000" dirty="0" smtClean="0">
              <a:solidFill>
                <a:schemeClr val="accent5">
                  <a:lumMod val="50000"/>
                </a:schemeClr>
              </a:solidFill>
            </a:endParaRPr>
          </a:p>
          <a:p>
            <a:pPr marL="0" indent="0" algn="ctr">
              <a:buNone/>
            </a:pPr>
            <a:r>
              <a:rPr lang="en-US" sz="2000" dirty="0" smtClean="0">
                <a:solidFill>
                  <a:schemeClr val="accent5">
                    <a:lumMod val="50000"/>
                  </a:schemeClr>
                </a:solidFill>
              </a:rPr>
              <a:t>For </a:t>
            </a:r>
            <a:r>
              <a:rPr lang="en-US" sz="2000" dirty="0">
                <a:solidFill>
                  <a:schemeClr val="accent5">
                    <a:lumMod val="50000"/>
                  </a:schemeClr>
                </a:solidFill>
              </a:rPr>
              <a:t>your life?</a:t>
            </a:r>
            <a:br>
              <a:rPr lang="en-US" sz="2000" dirty="0">
                <a:solidFill>
                  <a:schemeClr val="accent5">
                    <a:lumMod val="50000"/>
                  </a:schemeClr>
                </a:solidFill>
              </a:rPr>
            </a:br>
            <a:endParaRPr lang="en-US" sz="2000" dirty="0"/>
          </a:p>
        </p:txBody>
      </p:sp>
      <p:sp>
        <p:nvSpPr>
          <p:cNvPr id="6" name="Content Placeholder 5"/>
          <p:cNvSpPr>
            <a:spLocks noGrp="1"/>
          </p:cNvSpPr>
          <p:nvPr>
            <p:ph sz="half" idx="2"/>
          </p:nvPr>
        </p:nvSpPr>
        <p:spPr>
          <a:xfrm>
            <a:off x="4815659" y="1076955"/>
            <a:ext cx="4038600" cy="3394472"/>
          </a:xfrm>
        </p:spPr>
        <p:txBody>
          <a:bodyPr>
            <a:normAutofit lnSpcReduction="10000"/>
          </a:bodyPr>
          <a:lstStyle/>
          <a:p>
            <a:r>
              <a:rPr lang="en-US" sz="2000" dirty="0">
                <a:solidFill>
                  <a:schemeClr val="accent5">
                    <a:lumMod val="50000"/>
                  </a:schemeClr>
                </a:solidFill>
              </a:rPr>
              <a:t>Live debt free</a:t>
            </a:r>
          </a:p>
          <a:p>
            <a:r>
              <a:rPr lang="en-US" sz="2000" dirty="0">
                <a:solidFill>
                  <a:schemeClr val="accent5">
                    <a:lumMod val="50000"/>
                  </a:schemeClr>
                </a:solidFill>
              </a:rPr>
              <a:t>Financial freedom</a:t>
            </a:r>
          </a:p>
          <a:p>
            <a:r>
              <a:rPr lang="en-US" sz="2000" dirty="0">
                <a:solidFill>
                  <a:schemeClr val="accent5">
                    <a:lumMod val="50000"/>
                  </a:schemeClr>
                </a:solidFill>
              </a:rPr>
              <a:t>Self employed</a:t>
            </a:r>
          </a:p>
          <a:p>
            <a:r>
              <a:rPr lang="en-US" sz="2000" dirty="0">
                <a:solidFill>
                  <a:schemeClr val="accent5">
                    <a:lumMod val="50000"/>
                  </a:schemeClr>
                </a:solidFill>
              </a:rPr>
              <a:t>New home/dream home</a:t>
            </a:r>
          </a:p>
          <a:p>
            <a:r>
              <a:rPr lang="en-US" sz="2000" dirty="0">
                <a:solidFill>
                  <a:schemeClr val="accent5">
                    <a:lumMod val="50000"/>
                  </a:schemeClr>
                </a:solidFill>
              </a:rPr>
              <a:t>Lake home/ second home</a:t>
            </a:r>
          </a:p>
          <a:p>
            <a:r>
              <a:rPr lang="en-US" sz="2000" dirty="0">
                <a:solidFill>
                  <a:schemeClr val="accent5">
                    <a:lumMod val="50000"/>
                  </a:schemeClr>
                </a:solidFill>
              </a:rPr>
              <a:t>Education</a:t>
            </a:r>
          </a:p>
          <a:p>
            <a:r>
              <a:rPr lang="en-US" sz="2000" dirty="0">
                <a:solidFill>
                  <a:schemeClr val="accent5">
                    <a:lumMod val="50000"/>
                  </a:schemeClr>
                </a:solidFill>
              </a:rPr>
              <a:t>Dream Vacation </a:t>
            </a:r>
            <a:endParaRPr lang="en-US" sz="2000" dirty="0"/>
          </a:p>
        </p:txBody>
      </p:sp>
      <p:sp>
        <p:nvSpPr>
          <p:cNvPr id="2" name="TextBox 1"/>
          <p:cNvSpPr txBox="1"/>
          <p:nvPr/>
        </p:nvSpPr>
        <p:spPr>
          <a:xfrm>
            <a:off x="934983" y="3768642"/>
            <a:ext cx="6837939" cy="923330"/>
          </a:xfrm>
          <a:prstGeom prst="rect">
            <a:avLst/>
          </a:prstGeom>
          <a:noFill/>
          <a:ln>
            <a:solidFill>
              <a:schemeClr val="accent5">
                <a:lumMod val="75000"/>
              </a:schemeClr>
            </a:solidFill>
          </a:ln>
        </p:spPr>
        <p:txBody>
          <a:bodyPr wrap="square" rtlCol="0">
            <a:spAutoFit/>
          </a:bodyPr>
          <a:lstStyle/>
          <a:p>
            <a:r>
              <a:rPr lang="en-US" dirty="0" smtClean="0"/>
              <a:t>Let’s give ourselves some time to think about …</a:t>
            </a:r>
          </a:p>
          <a:p>
            <a:r>
              <a:rPr lang="en-US" dirty="0" smtClean="0"/>
              <a:t>If we could wave a magic wand .. And create our life however we would want it to look ..  What would it look like? </a:t>
            </a:r>
            <a:r>
              <a:rPr lang="en-US" dirty="0" smtClean="0"/>
              <a:t>                          </a:t>
            </a:r>
            <a:r>
              <a:rPr lang="en-US" dirty="0" err="1" smtClean="0"/>
              <a:t>becky</a:t>
            </a:r>
            <a:endParaRPr lang="en-US" dirty="0"/>
          </a:p>
        </p:txBody>
      </p:sp>
    </p:spTree>
    <p:extLst>
      <p:ext uri="{BB962C8B-B14F-4D97-AF65-F5344CB8AC3E}">
        <p14:creationId xmlns:p14="http://schemas.microsoft.com/office/powerpoint/2010/main" val="3026431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32887"/>
            <a:ext cx="8229600" cy="3712811"/>
          </a:xfrm>
        </p:spPr>
        <p:txBody>
          <a:bodyPr>
            <a:normAutofit/>
          </a:bodyPr>
          <a:lstStyle/>
          <a:p>
            <a:pPr marL="0" indent="0">
              <a:buNone/>
            </a:pPr>
            <a:r>
              <a:rPr lang="en-US" dirty="0">
                <a:solidFill>
                  <a:schemeClr val="tx1"/>
                </a:solidFill>
              </a:rPr>
              <a:t>Goals create a track to run on …</a:t>
            </a:r>
          </a:p>
          <a:p>
            <a:pPr marL="0" indent="0">
              <a:buNone/>
            </a:pPr>
            <a:r>
              <a:rPr lang="en-US" dirty="0">
                <a:solidFill>
                  <a:schemeClr val="tx1"/>
                </a:solidFill>
              </a:rPr>
              <a:t>Write down </a:t>
            </a:r>
            <a:r>
              <a:rPr lang="en-US" dirty="0" smtClean="0">
                <a:solidFill>
                  <a:schemeClr val="tx1"/>
                </a:solidFill>
              </a:rPr>
              <a:t>…</a:t>
            </a:r>
          </a:p>
          <a:p>
            <a:pPr>
              <a:buFont typeface="Arial"/>
              <a:buChar char="•"/>
            </a:pPr>
            <a:r>
              <a:rPr lang="en-US" dirty="0" smtClean="0">
                <a:solidFill>
                  <a:schemeClr val="tx1"/>
                </a:solidFill>
              </a:rPr>
              <a:t>What </a:t>
            </a:r>
            <a:r>
              <a:rPr lang="en-US" dirty="0">
                <a:solidFill>
                  <a:schemeClr val="tx1"/>
                </a:solidFill>
              </a:rPr>
              <a:t>rank and by when ( goals must be specific </a:t>
            </a:r>
            <a:r>
              <a:rPr lang="en-US" dirty="0" smtClean="0">
                <a:solidFill>
                  <a:schemeClr val="tx1"/>
                </a:solidFill>
              </a:rPr>
              <a:t>)</a:t>
            </a:r>
          </a:p>
          <a:p>
            <a:pPr>
              <a:buFont typeface="Arial"/>
              <a:buChar char="•"/>
            </a:pPr>
            <a:r>
              <a:rPr lang="en-US" dirty="0" smtClean="0">
                <a:solidFill>
                  <a:schemeClr val="tx1"/>
                </a:solidFill>
              </a:rPr>
              <a:t>What income</a:t>
            </a:r>
          </a:p>
          <a:p>
            <a:pPr>
              <a:buFont typeface="Arial"/>
              <a:buChar char="•"/>
            </a:pPr>
            <a:r>
              <a:rPr lang="en-US" dirty="0" smtClean="0">
                <a:solidFill>
                  <a:schemeClr val="tx1"/>
                </a:solidFill>
              </a:rPr>
              <a:t>What trips and special incentives</a:t>
            </a:r>
          </a:p>
          <a:p>
            <a:pPr>
              <a:buNone/>
            </a:pPr>
            <a:r>
              <a:rPr lang="en-US" dirty="0" smtClean="0">
                <a:solidFill>
                  <a:schemeClr val="tx1"/>
                </a:solidFill>
              </a:rPr>
              <a:t>Set up a planning session to create your plan to reach the goals</a:t>
            </a:r>
            <a:endParaRPr lang="en-US" dirty="0">
              <a:solidFill>
                <a:schemeClr val="tx1"/>
              </a:solidFill>
            </a:endParaRPr>
          </a:p>
          <a:p>
            <a:pPr>
              <a:buFont typeface="Arial"/>
              <a:buChar char="•"/>
            </a:pPr>
            <a:r>
              <a:rPr lang="en-US" dirty="0">
                <a:solidFill>
                  <a:schemeClr val="tx1"/>
                </a:solidFill>
              </a:rPr>
              <a:t>How many phone calls / day, or a week?</a:t>
            </a:r>
          </a:p>
          <a:p>
            <a:pPr>
              <a:buFont typeface="Arial"/>
              <a:buChar char="•"/>
            </a:pPr>
            <a:r>
              <a:rPr lang="en-US" dirty="0">
                <a:solidFill>
                  <a:schemeClr val="tx1"/>
                </a:solidFill>
              </a:rPr>
              <a:t>How many appointments, conference calls or webinars/ week?</a:t>
            </a:r>
          </a:p>
          <a:p>
            <a:pPr>
              <a:buFont typeface="Arial"/>
              <a:buChar char="•"/>
            </a:pPr>
            <a:r>
              <a:rPr lang="en-US" dirty="0">
                <a:solidFill>
                  <a:schemeClr val="tx1"/>
                </a:solidFill>
              </a:rPr>
              <a:t>How many new members /week/ month?</a:t>
            </a:r>
          </a:p>
          <a:p>
            <a:pPr>
              <a:buFont typeface="Arial"/>
              <a:buChar char="•"/>
            </a:pPr>
            <a:r>
              <a:rPr lang="en-US" dirty="0">
                <a:solidFill>
                  <a:schemeClr val="tx1"/>
                </a:solidFill>
              </a:rPr>
              <a:t>PV goal per week/ per month</a:t>
            </a:r>
            <a:r>
              <a:rPr lang="en-US" dirty="0" smtClean="0">
                <a:solidFill>
                  <a:schemeClr val="tx1"/>
                </a:solidFill>
              </a:rPr>
              <a:t>?                      harper</a:t>
            </a:r>
            <a:endParaRPr lang="en-US" dirty="0">
              <a:solidFill>
                <a:schemeClr val="tx1"/>
              </a:solidFill>
            </a:endParaRPr>
          </a:p>
          <a:p>
            <a:endParaRPr lang="en-US" sz="2400" dirty="0"/>
          </a:p>
        </p:txBody>
      </p:sp>
      <p:sp>
        <p:nvSpPr>
          <p:cNvPr id="3" name="Title 2"/>
          <p:cNvSpPr>
            <a:spLocks noGrp="1"/>
          </p:cNvSpPr>
          <p:nvPr>
            <p:ph type="title"/>
          </p:nvPr>
        </p:nvSpPr>
        <p:spPr>
          <a:xfrm>
            <a:off x="457201" y="194605"/>
            <a:ext cx="8229599" cy="684745"/>
          </a:xfrm>
          <a:ln>
            <a:solidFill>
              <a:schemeClr val="accent5">
                <a:lumMod val="75000"/>
              </a:schemeClr>
            </a:solidFill>
          </a:ln>
        </p:spPr>
        <p:txBody>
          <a:bodyPr>
            <a:normAutofit/>
          </a:bodyPr>
          <a:lstStyle/>
          <a:p>
            <a:r>
              <a:rPr lang="en-US" sz="2400" dirty="0"/>
              <a:t>Now Those Reasons Become 	</a:t>
            </a:r>
            <a:r>
              <a:rPr lang="en-US" sz="2400" dirty="0" smtClean="0"/>
              <a:t>Specific </a:t>
            </a:r>
            <a:r>
              <a:rPr lang="en-US" sz="2400" dirty="0"/>
              <a:t>Goals for O</a:t>
            </a:r>
            <a:r>
              <a:rPr lang="en-US" sz="2400" dirty="0" smtClean="0"/>
              <a:t>ur </a:t>
            </a:r>
            <a:r>
              <a:rPr lang="en-US" sz="2400" dirty="0"/>
              <a:t>Business…</a:t>
            </a:r>
          </a:p>
        </p:txBody>
      </p:sp>
    </p:spTree>
    <p:extLst>
      <p:ext uri="{BB962C8B-B14F-4D97-AF65-F5344CB8AC3E}">
        <p14:creationId xmlns:p14="http://schemas.microsoft.com/office/powerpoint/2010/main" val="141974759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39238"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4" name="Title 1"/>
          <p:cNvSpPr>
            <a:spLocks noGrp="1"/>
          </p:cNvSpPr>
          <p:nvPr>
            <p:ph type="title"/>
          </p:nvPr>
        </p:nvSpPr>
        <p:spPr>
          <a:xfrm>
            <a:off x="457200" y="206374"/>
            <a:ext cx="7899400" cy="1077755"/>
          </a:xfrm>
          <a:solidFill>
            <a:schemeClr val="bg1"/>
          </a:solidFill>
          <a:ln>
            <a:solidFill>
              <a:schemeClr val="tx2">
                <a:lumMod val="60000"/>
                <a:lumOff val="40000"/>
              </a:schemeClr>
            </a:solidFill>
          </a:ln>
        </p:spPr>
        <p:txBody>
          <a:bodyPr>
            <a:normAutofit fontScale="90000"/>
          </a:bodyPr>
          <a:lstStyle/>
          <a:p>
            <a:pPr algn="l">
              <a:defRPr/>
            </a:pPr>
            <a:r>
              <a:rPr lang="en-US" sz="2400" dirty="0" smtClean="0"/>
              <a:t>Now we are ready to get into action …						</a:t>
            </a:r>
            <a:r>
              <a:rPr lang="en-US" sz="2400" dirty="0"/>
              <a:t> </a:t>
            </a:r>
            <a:r>
              <a:rPr lang="en-US" sz="2400" dirty="0" smtClean="0"/>
              <a:t>         To </a:t>
            </a:r>
            <a:r>
              <a:rPr lang="en-US" sz="2400" dirty="0"/>
              <a:t>d</a:t>
            </a:r>
            <a:r>
              <a:rPr lang="en-US" sz="2400" dirty="0" smtClean="0"/>
              <a:t>evelop </a:t>
            </a:r>
            <a:r>
              <a:rPr lang="en-US" sz="2400" dirty="0"/>
              <a:t>c</a:t>
            </a:r>
            <a:r>
              <a:rPr lang="en-US" sz="2400" dirty="0" smtClean="0"/>
              <a:t>ustomers and </a:t>
            </a:r>
            <a:r>
              <a:rPr lang="en-US" sz="2400" dirty="0"/>
              <a:t>b</a:t>
            </a:r>
            <a:r>
              <a:rPr lang="en-US" sz="2400" dirty="0" smtClean="0"/>
              <a:t>usiness partners</a:t>
            </a:r>
            <a:r>
              <a:rPr lang="en-US" sz="2400" dirty="0"/>
              <a:t/>
            </a:r>
            <a:br>
              <a:rPr lang="en-US" sz="2400" dirty="0"/>
            </a:br>
            <a:r>
              <a:rPr lang="en-US" sz="2400" dirty="0" smtClean="0"/>
              <a:t> </a:t>
            </a:r>
            <a:r>
              <a:rPr lang="en-US" sz="2700" dirty="0" smtClean="0"/>
              <a:t>1000 PV  is a good target to aim for our first month.</a:t>
            </a:r>
          </a:p>
        </p:txBody>
      </p:sp>
      <p:sp>
        <p:nvSpPr>
          <p:cNvPr id="19460" name="Content Placeholder 2"/>
          <p:cNvSpPr>
            <a:spLocks noGrp="1"/>
          </p:cNvSpPr>
          <p:nvPr>
            <p:ph idx="1"/>
          </p:nvPr>
        </p:nvSpPr>
        <p:spPr>
          <a:xfrm>
            <a:off x="457200" y="1437668"/>
            <a:ext cx="8229600" cy="3503442"/>
          </a:xfrm>
          <a:solidFill>
            <a:schemeClr val="bg1"/>
          </a:solidFill>
        </p:spPr>
        <p:txBody>
          <a:bodyPr>
            <a:normAutofit lnSpcReduction="10000"/>
          </a:bodyPr>
          <a:lstStyle/>
          <a:p>
            <a:pPr>
              <a:buFont typeface="Arial" charset="0"/>
              <a:buNone/>
              <a:defRPr/>
            </a:pPr>
            <a:r>
              <a:rPr lang="en-US" altLang="en-US" sz="2000" dirty="0" smtClean="0"/>
              <a:t>We’ve set up your office, activated our website,  reviewed video links and other materials we can share with prospective customers and distributors</a:t>
            </a:r>
          </a:p>
          <a:p>
            <a:pPr>
              <a:buFont typeface="Arial" charset="0"/>
              <a:buNone/>
              <a:defRPr/>
            </a:pPr>
            <a:r>
              <a:rPr lang="en-US" altLang="en-US" sz="2000" dirty="0" smtClean="0"/>
              <a:t>And we’ve given some thought to why we want to develop a Shaklee business  ..and what we want .. Not only for ourselves and our family .. But also for others…</a:t>
            </a:r>
          </a:p>
          <a:p>
            <a:pPr>
              <a:buFont typeface="Arial" charset="0"/>
              <a:buNone/>
              <a:defRPr/>
            </a:pPr>
            <a:r>
              <a:rPr lang="en-US" altLang="en-US" sz="2400" b="1" dirty="0" smtClean="0"/>
              <a:t>Time to make a list of people ...                                                                              *</a:t>
            </a:r>
            <a:r>
              <a:rPr lang="en-US" altLang="en-US" sz="2000" dirty="0" smtClean="0"/>
              <a:t>People whom we think would want to know about Shaklee products</a:t>
            </a:r>
          </a:p>
          <a:p>
            <a:pPr>
              <a:buFont typeface="Arial" charset="0"/>
              <a:buNone/>
              <a:defRPr/>
            </a:pPr>
            <a:r>
              <a:rPr lang="en-US" altLang="en-US" sz="2000" dirty="0" smtClean="0"/>
              <a:t>				and</a:t>
            </a:r>
          </a:p>
          <a:p>
            <a:pPr marL="0" indent="0">
              <a:buFont typeface="Arial" charset="0"/>
              <a:buNone/>
              <a:defRPr/>
            </a:pPr>
            <a:r>
              <a:rPr lang="en-US" altLang="en-US" sz="2000" dirty="0" smtClean="0"/>
              <a:t>      *People we would like to join our business team and work together with… to develop our businesses and teach others about prevention and wellness .                                                                                                    																</a:t>
            </a:r>
            <a:r>
              <a:rPr lang="en-US" altLang="en-US" sz="2000" dirty="0" smtClean="0"/>
              <a:t>harper</a:t>
            </a:r>
            <a:endParaRPr lang="en-US" altLang="en-US" sz="2000" dirty="0" smtClean="0"/>
          </a:p>
        </p:txBody>
      </p:sp>
    </p:spTree>
    <p:extLst>
      <p:ext uri="{BB962C8B-B14F-4D97-AF65-F5344CB8AC3E}">
        <p14:creationId xmlns:p14="http://schemas.microsoft.com/office/powerpoint/2010/main" val="272354838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800850" y="171450"/>
            <a:ext cx="2451100" cy="1797050"/>
          </a:xfrm>
          <a:prstGeom prst="rect">
            <a:avLst/>
          </a:prstGeom>
        </p:spPr>
      </p:pic>
      <p:sp>
        <p:nvSpPr>
          <p:cNvPr id="2" name="Title 1"/>
          <p:cNvSpPr>
            <a:spLocks noGrp="1"/>
          </p:cNvSpPr>
          <p:nvPr>
            <p:ph type="title"/>
          </p:nvPr>
        </p:nvSpPr>
        <p:spPr>
          <a:xfrm>
            <a:off x="342900" y="171450"/>
            <a:ext cx="4823487" cy="833522"/>
          </a:xfrm>
          <a:ln w="38100">
            <a:solidFill>
              <a:srgbClr val="92D050"/>
            </a:solidFill>
          </a:ln>
        </p:spPr>
        <p:txBody>
          <a:bodyPr>
            <a:normAutofit/>
          </a:bodyPr>
          <a:lstStyle/>
          <a:p>
            <a:r>
              <a:rPr lang="en-US" sz="2800" dirty="0" smtClean="0"/>
              <a:t>Who Goes on the List ?</a:t>
            </a:r>
            <a:endParaRPr lang="en-US" sz="2800" dirty="0"/>
          </a:p>
        </p:txBody>
      </p:sp>
      <p:sp>
        <p:nvSpPr>
          <p:cNvPr id="3" name="Content Placeholder 2"/>
          <p:cNvSpPr>
            <a:spLocks noGrp="1"/>
          </p:cNvSpPr>
          <p:nvPr>
            <p:ph idx="1"/>
          </p:nvPr>
        </p:nvSpPr>
        <p:spPr>
          <a:xfrm>
            <a:off x="457200" y="1004972"/>
            <a:ext cx="7467600" cy="2686051"/>
          </a:xfrm>
        </p:spPr>
        <p:txBody>
          <a:bodyPr>
            <a:noAutofit/>
          </a:bodyPr>
          <a:lstStyle/>
          <a:p>
            <a:pPr>
              <a:buNone/>
            </a:pPr>
            <a:r>
              <a:rPr lang="en-US" sz="2000" dirty="0" smtClean="0"/>
              <a:t>From Master Coordinator Dan Henderson –			 </a:t>
            </a:r>
            <a:r>
              <a:rPr lang="en-US" sz="2000" dirty="0" smtClean="0"/>
              <a:t>				       “</a:t>
            </a:r>
            <a:r>
              <a:rPr lang="en-US" sz="2000" dirty="0" smtClean="0"/>
              <a:t>As soon as possible, create a list of about 20 names … because we need to talk to someone if this is going to work.”  	</a:t>
            </a:r>
          </a:p>
          <a:p>
            <a:r>
              <a:rPr lang="en-US" sz="2000" dirty="0" smtClean="0"/>
              <a:t>10 people we think would like to share information with about the products</a:t>
            </a:r>
          </a:p>
          <a:p>
            <a:r>
              <a:rPr lang="en-US" sz="2000" dirty="0" smtClean="0"/>
              <a:t>And 10 people we would like to have on our business team.</a:t>
            </a:r>
          </a:p>
          <a:p>
            <a:pPr>
              <a:buNone/>
            </a:pPr>
            <a:r>
              <a:rPr lang="en-US" sz="2000" dirty="0" smtClean="0"/>
              <a:t>	The goal is to find 3 key leaders. These 10 may never be one of those 3 key leaders,…. But we have to start somewhere.“</a:t>
            </a:r>
            <a:endParaRPr lang="en-US" sz="2000" dirty="0"/>
          </a:p>
        </p:txBody>
      </p:sp>
      <p:sp>
        <p:nvSpPr>
          <p:cNvPr id="4" name="TextBox 3"/>
          <p:cNvSpPr txBox="1"/>
          <p:nvPr/>
        </p:nvSpPr>
        <p:spPr>
          <a:xfrm>
            <a:off x="342900" y="3884456"/>
            <a:ext cx="8458200" cy="1015663"/>
          </a:xfrm>
          <a:prstGeom prst="rect">
            <a:avLst/>
          </a:prstGeom>
          <a:noFill/>
          <a:ln>
            <a:solidFill>
              <a:schemeClr val="tx1"/>
            </a:solidFill>
          </a:ln>
        </p:spPr>
        <p:txBody>
          <a:bodyPr wrap="square" rtlCol="0">
            <a:spAutoFit/>
          </a:bodyPr>
          <a:lstStyle/>
          <a:p>
            <a:r>
              <a:rPr lang="en-US" sz="2000" dirty="0" smtClean="0"/>
              <a:t>Now we are ready to have a planning meeting with our </a:t>
            </a:r>
            <a:r>
              <a:rPr lang="en-US" sz="2000" dirty="0" err="1" smtClean="0"/>
              <a:t>upline</a:t>
            </a:r>
            <a:r>
              <a:rPr lang="en-US" sz="2000" dirty="0" smtClean="0"/>
              <a:t>  or coach to discuss each name individually and determine best approach.</a:t>
            </a:r>
            <a:r>
              <a:rPr lang="en-US" sz="2000" dirty="0" smtClean="0"/>
              <a:t>.    </a:t>
            </a:r>
            <a:r>
              <a:rPr lang="en-US" sz="2000" dirty="0" err="1" smtClean="0"/>
              <a:t>ashley</a:t>
            </a:r>
            <a:endParaRPr lang="en-US" sz="2000" dirty="0" smtClean="0"/>
          </a:p>
          <a:p>
            <a:endParaRPr lang="en-US" sz="2000" dirty="0"/>
          </a:p>
        </p:txBody>
      </p:sp>
    </p:spTree>
    <p:extLst>
      <p:ext uri="{BB962C8B-B14F-4D97-AF65-F5344CB8AC3E}">
        <p14:creationId xmlns:p14="http://schemas.microsoft.com/office/powerpoint/2010/main" val="3781339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86264"/>
            <a:ext cx="8229600" cy="3580086"/>
          </a:xfrm>
        </p:spPr>
        <p:txBody>
          <a:bodyPr>
            <a:normAutofit/>
          </a:bodyPr>
          <a:lstStyle/>
          <a:p>
            <a:r>
              <a:rPr lang="en-US" sz="1800" dirty="0" smtClean="0">
                <a:solidFill>
                  <a:schemeClr val="tx1"/>
                </a:solidFill>
              </a:rPr>
              <a:t>Read your Product Guide cover-to-cover</a:t>
            </a:r>
          </a:p>
          <a:p>
            <a:r>
              <a:rPr lang="en-US" sz="1800" dirty="0" smtClean="0">
                <a:solidFill>
                  <a:schemeClr val="tx1"/>
                </a:solidFill>
              </a:rPr>
              <a:t>Place a sticky note on each page to list the names of people who </a:t>
            </a:r>
            <a:r>
              <a:rPr lang="en-US" sz="1800" dirty="0" smtClean="0">
                <a:solidFill>
                  <a:schemeClr val="tx1"/>
                </a:solidFill>
              </a:rPr>
              <a:t>		come </a:t>
            </a:r>
            <a:r>
              <a:rPr lang="en-US" sz="1800" dirty="0" smtClean="0">
                <a:solidFill>
                  <a:schemeClr val="tx1"/>
                </a:solidFill>
              </a:rPr>
              <a:t>to mind as you are learning about the products and Shaklee Difference.</a:t>
            </a:r>
          </a:p>
          <a:p>
            <a:r>
              <a:rPr lang="en-US" sz="1800" dirty="0" smtClean="0">
                <a:solidFill>
                  <a:schemeClr val="tx1"/>
                </a:solidFill>
              </a:rPr>
              <a:t>Then when you are ready to contact people to introduce them to Shaklee, you might want to say …” I was reading through the Shaklee Product Guide and thought of you …</a:t>
            </a:r>
          </a:p>
          <a:p>
            <a:pPr marL="0" indent="0">
              <a:buNone/>
            </a:pPr>
            <a:r>
              <a:rPr lang="en-US" sz="1800" dirty="0" smtClean="0">
                <a:solidFill>
                  <a:schemeClr val="tx1"/>
                </a:solidFill>
              </a:rPr>
              <a:t>	“Knowing how important natural ingredients are to you.. Or </a:t>
            </a:r>
          </a:p>
          <a:p>
            <a:pPr marL="0" indent="0">
              <a:buNone/>
            </a:pPr>
            <a:r>
              <a:rPr lang="en-US" sz="1800" dirty="0" smtClean="0">
                <a:solidFill>
                  <a:schemeClr val="tx1"/>
                </a:solidFill>
              </a:rPr>
              <a:t>	Because I remember you mentioning joint issues with your knee,</a:t>
            </a:r>
          </a:p>
          <a:p>
            <a:pPr marL="0" indent="0">
              <a:buNone/>
            </a:pPr>
            <a:r>
              <a:rPr lang="en-US" sz="1800" dirty="0" smtClean="0">
                <a:solidFill>
                  <a:schemeClr val="tx1"/>
                </a:solidFill>
              </a:rPr>
              <a:t>	Or I know how particular you are about your kids … </a:t>
            </a:r>
            <a:r>
              <a:rPr lang="en-US" sz="1800" dirty="0" err="1" smtClean="0">
                <a:solidFill>
                  <a:schemeClr val="tx1"/>
                </a:solidFill>
              </a:rPr>
              <a:t>etc</a:t>
            </a:r>
            <a:r>
              <a:rPr lang="en-US" sz="1800" dirty="0" smtClean="0">
                <a:solidFill>
                  <a:schemeClr val="tx1"/>
                </a:solidFill>
              </a:rPr>
              <a:t> “</a:t>
            </a:r>
            <a:endParaRPr lang="en-US" sz="1800" dirty="0">
              <a:solidFill>
                <a:schemeClr val="tx1"/>
              </a:solidFill>
            </a:endParaRPr>
          </a:p>
        </p:txBody>
      </p:sp>
      <p:sp>
        <p:nvSpPr>
          <p:cNvPr id="3" name="Title 2"/>
          <p:cNvSpPr>
            <a:spLocks noGrp="1"/>
          </p:cNvSpPr>
          <p:nvPr>
            <p:ph type="title"/>
          </p:nvPr>
        </p:nvSpPr>
        <p:spPr>
          <a:xfrm>
            <a:off x="457201" y="216284"/>
            <a:ext cx="5431801" cy="857250"/>
          </a:xfrm>
          <a:ln>
            <a:solidFill>
              <a:schemeClr val="accent5">
                <a:lumMod val="75000"/>
              </a:schemeClr>
            </a:solidFill>
          </a:ln>
        </p:spPr>
        <p:txBody>
          <a:bodyPr>
            <a:noAutofit/>
          </a:bodyPr>
          <a:lstStyle/>
          <a:p>
            <a:r>
              <a:rPr lang="en-US" sz="2400" dirty="0" smtClean="0"/>
              <a:t>Consider the Product Guide List Method to Get Started with Our List</a:t>
            </a:r>
            <a:endParaRPr lang="en-US" sz="2400" dirty="0"/>
          </a:p>
        </p:txBody>
      </p:sp>
      <p:sp>
        <p:nvSpPr>
          <p:cNvPr id="4" name="Rectangle 3"/>
          <p:cNvSpPr/>
          <p:nvPr/>
        </p:nvSpPr>
        <p:spPr>
          <a:xfrm>
            <a:off x="457200" y="3958464"/>
            <a:ext cx="7358184" cy="707886"/>
          </a:xfrm>
          <a:prstGeom prst="rect">
            <a:avLst/>
          </a:prstGeom>
        </p:spPr>
        <p:txBody>
          <a:bodyPr wrap="square">
            <a:spAutoFit/>
          </a:bodyPr>
          <a:lstStyle/>
          <a:p>
            <a:pPr marL="342900" indent="-342900">
              <a:buFont typeface="Arial"/>
              <a:buChar char="•"/>
            </a:pPr>
            <a:r>
              <a:rPr lang="en-US" sz="2000" dirty="0" smtClean="0"/>
              <a:t>You can also use </a:t>
            </a:r>
            <a:r>
              <a:rPr lang="en-US" sz="2000" dirty="0"/>
              <a:t>your address book, </a:t>
            </a:r>
            <a:r>
              <a:rPr lang="en-US" sz="2000" dirty="0" err="1"/>
              <a:t>FaceBook</a:t>
            </a:r>
            <a:r>
              <a:rPr lang="en-US" sz="2000" dirty="0"/>
              <a:t> friends, neighbors, family, children’s friends, church, </a:t>
            </a:r>
            <a:r>
              <a:rPr lang="en-US" sz="2000" dirty="0" err="1" smtClean="0"/>
              <a:t>etc</a:t>
            </a:r>
            <a:r>
              <a:rPr lang="en-US" sz="2000" dirty="0" smtClean="0"/>
              <a:t>            </a:t>
            </a:r>
            <a:r>
              <a:rPr lang="en-US" sz="2000" dirty="0" err="1" smtClean="0"/>
              <a:t>ashley</a:t>
            </a:r>
            <a:endParaRPr lang="en-US" sz="2000" dirty="0"/>
          </a:p>
        </p:txBody>
      </p:sp>
      <p:pic>
        <p:nvPicPr>
          <p:cNvPr id="5" name="Picture 4"/>
          <p:cNvPicPr>
            <a:picLocks noChangeAspect="1"/>
          </p:cNvPicPr>
          <p:nvPr/>
        </p:nvPicPr>
        <p:blipFill>
          <a:blip r:embed="rId2"/>
          <a:stretch>
            <a:fillRect/>
          </a:stretch>
        </p:blipFill>
        <p:spPr>
          <a:xfrm>
            <a:off x="7815385" y="118286"/>
            <a:ext cx="1256159" cy="1752011"/>
          </a:xfrm>
          <a:prstGeom prst="rect">
            <a:avLst/>
          </a:prstGeom>
        </p:spPr>
      </p:pic>
    </p:spTree>
    <p:extLst>
      <p:ext uri="{BB962C8B-B14F-4D97-AF65-F5344CB8AC3E}">
        <p14:creationId xmlns:p14="http://schemas.microsoft.com/office/powerpoint/2010/main" val="884465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4279900" cy="659413"/>
          </a:xfrm>
          <a:ln>
            <a:solidFill>
              <a:srgbClr val="008000"/>
            </a:solidFill>
          </a:ln>
        </p:spPr>
        <p:txBody>
          <a:bodyPr>
            <a:normAutofit/>
          </a:bodyPr>
          <a:lstStyle/>
          <a:p>
            <a:r>
              <a:rPr lang="en-US" sz="2800" dirty="0" smtClean="0"/>
              <a:t>The  Planning Meeting</a:t>
            </a:r>
            <a:endParaRPr lang="en-US" sz="2800" dirty="0"/>
          </a:p>
        </p:txBody>
      </p:sp>
      <p:sp>
        <p:nvSpPr>
          <p:cNvPr id="3" name="Content Placeholder 2"/>
          <p:cNvSpPr>
            <a:spLocks noGrp="1"/>
          </p:cNvSpPr>
          <p:nvPr>
            <p:ph idx="1"/>
          </p:nvPr>
        </p:nvSpPr>
        <p:spPr>
          <a:xfrm>
            <a:off x="457200" y="921224"/>
            <a:ext cx="8229600" cy="3978011"/>
          </a:xfrm>
        </p:spPr>
        <p:txBody>
          <a:bodyPr>
            <a:normAutofit lnSpcReduction="10000"/>
          </a:bodyPr>
          <a:lstStyle/>
          <a:p>
            <a:r>
              <a:rPr lang="en-US" sz="2000" dirty="0" smtClean="0"/>
              <a:t>Review each name on your list with your </a:t>
            </a:r>
            <a:r>
              <a:rPr lang="en-US" sz="2000" dirty="0" err="1" smtClean="0"/>
              <a:t>upline</a:t>
            </a:r>
            <a:r>
              <a:rPr lang="en-US" sz="2000" dirty="0" smtClean="0"/>
              <a:t> or coach</a:t>
            </a:r>
          </a:p>
          <a:p>
            <a:r>
              <a:rPr lang="en-US" sz="2000" dirty="0" smtClean="0"/>
              <a:t>Choose what events/ activities to schedule. There are several reach out methods that we find to be particularly effective … </a:t>
            </a:r>
          </a:p>
          <a:p>
            <a:pPr marL="0" indent="0">
              <a:buNone/>
            </a:pPr>
            <a:r>
              <a:rPr lang="en-US" sz="2000" dirty="0"/>
              <a:t>	</a:t>
            </a:r>
            <a:r>
              <a:rPr lang="en-US" sz="2000" dirty="0" smtClean="0"/>
              <a:t>-- Face Book events </a:t>
            </a:r>
          </a:p>
          <a:p>
            <a:pPr marL="0" indent="0">
              <a:buNone/>
            </a:pPr>
            <a:r>
              <a:rPr lang="en-US" sz="2000" dirty="0"/>
              <a:t>	</a:t>
            </a:r>
            <a:r>
              <a:rPr lang="en-US" sz="2000" dirty="0" smtClean="0"/>
              <a:t>--Small group meetings and business launch events</a:t>
            </a:r>
          </a:p>
          <a:p>
            <a:pPr marL="0" indent="0">
              <a:buNone/>
            </a:pPr>
            <a:r>
              <a:rPr lang="en-US" sz="2000" dirty="0"/>
              <a:t>	</a:t>
            </a:r>
            <a:r>
              <a:rPr lang="en-US" sz="2000" dirty="0" smtClean="0"/>
              <a:t>-- Conference calls and webinars</a:t>
            </a:r>
          </a:p>
          <a:p>
            <a:pPr marL="0" indent="0">
              <a:buNone/>
            </a:pPr>
            <a:r>
              <a:rPr lang="en-US" sz="2000" dirty="0"/>
              <a:t>	</a:t>
            </a:r>
            <a:r>
              <a:rPr lang="en-US" sz="2000" dirty="0" smtClean="0"/>
              <a:t>-- 3 way calls</a:t>
            </a:r>
          </a:p>
          <a:p>
            <a:pPr marL="0" indent="0">
              <a:buNone/>
            </a:pPr>
            <a:r>
              <a:rPr lang="en-US" sz="2000" dirty="0"/>
              <a:t>	</a:t>
            </a:r>
            <a:r>
              <a:rPr lang="en-US" sz="2000" dirty="0" smtClean="0"/>
              <a:t>-- Area and regional events</a:t>
            </a:r>
          </a:p>
          <a:p>
            <a:pPr marL="0" indent="0">
              <a:buNone/>
            </a:pPr>
            <a:r>
              <a:rPr lang="en-US" sz="2000" dirty="0"/>
              <a:t>	</a:t>
            </a:r>
            <a:r>
              <a:rPr lang="en-US" sz="2000" dirty="0" smtClean="0"/>
              <a:t>-- Individual appointments</a:t>
            </a:r>
          </a:p>
          <a:p>
            <a:pPr marL="0" indent="0">
              <a:buNone/>
            </a:pPr>
            <a:r>
              <a:rPr lang="en-US" sz="2000" dirty="0"/>
              <a:t>	</a:t>
            </a:r>
            <a:r>
              <a:rPr lang="en-US" sz="2000" dirty="0" smtClean="0"/>
              <a:t>-- </a:t>
            </a:r>
            <a:r>
              <a:rPr lang="en-US" sz="2000" dirty="0" err="1" smtClean="0"/>
              <a:t>FaceBook</a:t>
            </a:r>
            <a:r>
              <a:rPr lang="en-US" sz="2000" dirty="0" smtClean="0"/>
              <a:t> posts .. great marketing … take off-line when possible</a:t>
            </a:r>
          </a:p>
          <a:p>
            <a:r>
              <a:rPr lang="en-US" sz="2000" dirty="0" smtClean="0"/>
              <a:t>Determine best approach with each name … </a:t>
            </a:r>
            <a:r>
              <a:rPr lang="en-US" sz="2000" dirty="0" smtClean="0"/>
              <a:t>      </a:t>
            </a:r>
            <a:r>
              <a:rPr lang="en-US" sz="2000" dirty="0" err="1" smtClean="0"/>
              <a:t>ashley</a:t>
            </a:r>
            <a:endParaRPr lang="en-US" sz="2000" dirty="0" smtClean="0"/>
          </a:p>
          <a:p>
            <a:endParaRPr lang="en-US" sz="2000" dirty="0"/>
          </a:p>
        </p:txBody>
      </p:sp>
      <p:pic>
        <p:nvPicPr>
          <p:cNvPr id="4" name="Picture 3"/>
          <p:cNvPicPr>
            <a:picLocks noChangeAspect="1"/>
          </p:cNvPicPr>
          <p:nvPr/>
        </p:nvPicPr>
        <p:blipFill>
          <a:blip r:embed="rId2"/>
          <a:stretch>
            <a:fillRect/>
          </a:stretch>
        </p:blipFill>
        <p:spPr>
          <a:xfrm>
            <a:off x="6438900" y="1612900"/>
            <a:ext cx="2501900" cy="2260600"/>
          </a:xfrm>
          <a:prstGeom prst="rect">
            <a:avLst/>
          </a:prstGeom>
        </p:spPr>
      </p:pic>
    </p:spTree>
    <p:extLst>
      <p:ext uri="{BB962C8B-B14F-4D97-AF65-F5344CB8AC3E}">
        <p14:creationId xmlns:p14="http://schemas.microsoft.com/office/powerpoint/2010/main" val="32405373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476046" y="2128354"/>
            <a:ext cx="2579054" cy="2929973"/>
          </a:xfrm>
          <a:prstGeom prst="rect">
            <a:avLst/>
          </a:prstGeom>
        </p:spPr>
      </p:pic>
      <p:sp>
        <p:nvSpPr>
          <p:cNvPr id="2" name="Content Placeholder 1"/>
          <p:cNvSpPr>
            <a:spLocks noGrp="1"/>
          </p:cNvSpPr>
          <p:nvPr>
            <p:ph idx="1"/>
          </p:nvPr>
        </p:nvSpPr>
        <p:spPr>
          <a:xfrm>
            <a:off x="330200" y="923098"/>
            <a:ext cx="6756400" cy="2890650"/>
          </a:xfrm>
        </p:spPr>
        <p:txBody>
          <a:bodyPr>
            <a:normAutofit lnSpcReduction="10000"/>
          </a:bodyPr>
          <a:lstStyle/>
          <a:p>
            <a:pPr marL="0" indent="0">
              <a:buNone/>
            </a:pPr>
            <a:r>
              <a:rPr lang="en-US" dirty="0" smtClean="0">
                <a:solidFill>
                  <a:schemeClr val="tx1"/>
                </a:solidFill>
              </a:rPr>
              <a:t>The way we typically grow …</a:t>
            </a:r>
          </a:p>
          <a:p>
            <a:pPr marL="0" indent="0">
              <a:buNone/>
            </a:pPr>
            <a:r>
              <a:rPr lang="en-US" dirty="0" smtClean="0">
                <a:solidFill>
                  <a:schemeClr val="tx1"/>
                </a:solidFill>
              </a:rPr>
              <a:t>We usually can generate 1000 PV through our personal circle of friends  Bu each of those people have …. </a:t>
            </a:r>
            <a:r>
              <a:rPr lang="en-US" dirty="0" smtClean="0">
                <a:solidFill>
                  <a:schemeClr val="tx1"/>
                </a:solidFill>
              </a:rPr>
              <a:t>a </a:t>
            </a:r>
            <a:r>
              <a:rPr lang="en-US" dirty="0" smtClean="0">
                <a:solidFill>
                  <a:schemeClr val="tx1"/>
                </a:solidFill>
              </a:rPr>
              <a:t>mother, a brother, a best friend, a neighbor, a co-worker etc. .. </a:t>
            </a:r>
          </a:p>
          <a:p>
            <a:pPr marL="0" indent="0">
              <a:buNone/>
            </a:pPr>
            <a:r>
              <a:rPr lang="en-US" dirty="0" smtClean="0">
                <a:solidFill>
                  <a:schemeClr val="tx1"/>
                </a:solidFill>
              </a:rPr>
              <a:t>And that’s how you generate 2000 PV..</a:t>
            </a:r>
          </a:p>
          <a:p>
            <a:pPr marL="0" indent="0">
              <a:buNone/>
            </a:pPr>
            <a:r>
              <a:rPr lang="en-US" dirty="0" smtClean="0">
                <a:solidFill>
                  <a:schemeClr val="tx1"/>
                </a:solidFill>
              </a:rPr>
              <a:t>And beyond and that’s often where we find our business partners</a:t>
            </a:r>
          </a:p>
          <a:p>
            <a:pPr marL="0" indent="0">
              <a:buNone/>
            </a:pPr>
            <a:r>
              <a:rPr lang="en-US" dirty="0" smtClean="0">
                <a:solidFill>
                  <a:schemeClr val="tx1"/>
                </a:solidFill>
              </a:rPr>
              <a:t>For ex – in Ashley’s group 70 % of growth came from </a:t>
            </a:r>
            <a:r>
              <a:rPr lang="en-US" dirty="0" smtClean="0">
                <a:solidFill>
                  <a:schemeClr val="tx1"/>
                </a:solidFill>
              </a:rPr>
              <a:t>	members </a:t>
            </a:r>
            <a:r>
              <a:rPr lang="en-US" dirty="0" smtClean="0">
                <a:solidFill>
                  <a:schemeClr val="tx1"/>
                </a:solidFill>
              </a:rPr>
              <a:t>referring friends to her. Lisa’s group .. 90%</a:t>
            </a:r>
          </a:p>
          <a:p>
            <a:pPr marL="0" indent="0">
              <a:buNone/>
            </a:pPr>
            <a:endParaRPr lang="en-US" sz="2400" dirty="0" smtClean="0"/>
          </a:p>
        </p:txBody>
      </p:sp>
      <p:sp>
        <p:nvSpPr>
          <p:cNvPr id="3" name="Title 2"/>
          <p:cNvSpPr>
            <a:spLocks noGrp="1"/>
          </p:cNvSpPr>
          <p:nvPr>
            <p:ph type="title"/>
          </p:nvPr>
        </p:nvSpPr>
        <p:spPr>
          <a:xfrm>
            <a:off x="457201" y="210983"/>
            <a:ext cx="6515100" cy="710241"/>
          </a:xfrm>
          <a:ln>
            <a:solidFill>
              <a:schemeClr val="accent5">
                <a:lumMod val="75000"/>
              </a:schemeClr>
            </a:solidFill>
          </a:ln>
        </p:spPr>
        <p:txBody>
          <a:bodyPr>
            <a:normAutofit/>
          </a:bodyPr>
          <a:lstStyle/>
          <a:p>
            <a:r>
              <a:rPr lang="en-US" sz="2400" dirty="0" smtClean="0"/>
              <a:t>You Don’t Need to Know Hundreds of People…</a:t>
            </a:r>
            <a:endParaRPr lang="en-US" sz="2400" dirty="0"/>
          </a:p>
        </p:txBody>
      </p:sp>
      <p:sp>
        <p:nvSpPr>
          <p:cNvPr id="4" name="Rectangle 3"/>
          <p:cNvSpPr/>
          <p:nvPr/>
        </p:nvSpPr>
        <p:spPr>
          <a:xfrm>
            <a:off x="722946" y="3811874"/>
            <a:ext cx="4572000" cy="830997"/>
          </a:xfrm>
          <a:prstGeom prst="rect">
            <a:avLst/>
          </a:prstGeom>
          <a:ln>
            <a:solidFill>
              <a:schemeClr val="accent5">
                <a:lumMod val="75000"/>
              </a:schemeClr>
            </a:solidFill>
          </a:ln>
        </p:spPr>
        <p:txBody>
          <a:bodyPr>
            <a:spAutoFit/>
          </a:bodyPr>
          <a:lstStyle/>
          <a:p>
            <a:pPr algn="ctr">
              <a:buNone/>
            </a:pPr>
            <a:r>
              <a:rPr lang="en-US" sz="2400" dirty="0"/>
              <a:t>This is a learn-as-you-go business</a:t>
            </a:r>
          </a:p>
          <a:p>
            <a:pPr algn="ctr">
              <a:buNone/>
            </a:pPr>
            <a:r>
              <a:rPr lang="en-US" sz="2400" dirty="0"/>
              <a:t>(not learn…then go)</a:t>
            </a:r>
          </a:p>
        </p:txBody>
      </p:sp>
      <p:sp>
        <p:nvSpPr>
          <p:cNvPr id="6" name="TextBox 5"/>
          <p:cNvSpPr txBox="1"/>
          <p:nvPr/>
        </p:nvSpPr>
        <p:spPr>
          <a:xfrm>
            <a:off x="6210300" y="4533900"/>
            <a:ext cx="1790700"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29031618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23100" y="114300"/>
            <a:ext cx="1981200" cy="2217761"/>
          </a:xfrm>
          <a:prstGeom prst="rect">
            <a:avLst/>
          </a:prstGeom>
        </p:spPr>
      </p:pic>
      <p:sp>
        <p:nvSpPr>
          <p:cNvPr id="2" name="Content Placeholder 1"/>
          <p:cNvSpPr>
            <a:spLocks noGrp="1"/>
          </p:cNvSpPr>
          <p:nvPr>
            <p:ph idx="1"/>
          </p:nvPr>
        </p:nvSpPr>
        <p:spPr>
          <a:xfrm>
            <a:off x="457200" y="1050942"/>
            <a:ext cx="7785100" cy="3697225"/>
          </a:xfrm>
        </p:spPr>
        <p:txBody>
          <a:bodyPr>
            <a:normAutofit fontScale="85000" lnSpcReduction="20000"/>
          </a:bodyPr>
          <a:lstStyle/>
          <a:p>
            <a:pPr marL="0" indent="0">
              <a:buNone/>
            </a:pPr>
            <a:r>
              <a:rPr lang="en-US" sz="2200" b="1" dirty="0"/>
              <a:t> </a:t>
            </a:r>
            <a:r>
              <a:rPr lang="en-US" sz="2200" b="1" dirty="0" smtClean="0"/>
              <a:t>First </a:t>
            </a:r>
            <a:r>
              <a:rPr lang="en-US" sz="2200" b="1" dirty="0"/>
              <a:t>24-48 Hours - </a:t>
            </a:r>
            <a:r>
              <a:rPr lang="en-US" sz="2200" dirty="0"/>
              <a:t> </a:t>
            </a:r>
          </a:p>
          <a:p>
            <a:pPr lvl="0"/>
            <a:r>
              <a:rPr lang="en-US" sz="2200" dirty="0"/>
              <a:t>Set up your personal website &amp; learn how to sponsor </a:t>
            </a:r>
          </a:p>
          <a:p>
            <a:pPr lvl="0"/>
            <a:r>
              <a:rPr lang="en-US" sz="2200" dirty="0"/>
              <a:t>Become your first customer &amp; enroll in </a:t>
            </a:r>
            <a:r>
              <a:rPr lang="en-US" sz="2200" dirty="0" err="1"/>
              <a:t>autoship</a:t>
            </a:r>
            <a:r>
              <a:rPr lang="en-US" sz="2200" dirty="0"/>
              <a:t> </a:t>
            </a:r>
            <a:r>
              <a:rPr lang="en-US" sz="2200" dirty="0" smtClean="0"/>
              <a:t>						with </a:t>
            </a:r>
            <a:r>
              <a:rPr lang="en-US" sz="2200" dirty="0" smtClean="0"/>
              <a:t>100 PV </a:t>
            </a:r>
            <a:r>
              <a:rPr lang="en-US" sz="2200" dirty="0"/>
              <a:t>order</a:t>
            </a:r>
          </a:p>
          <a:p>
            <a:pPr lvl="0"/>
            <a:r>
              <a:rPr lang="en-US" sz="2200" dirty="0"/>
              <a:t>Activate your Electronic Funds Transfer to start earning </a:t>
            </a:r>
          </a:p>
          <a:p>
            <a:pPr lvl="1"/>
            <a:r>
              <a:rPr lang="en-US" sz="2200" dirty="0"/>
              <a:t>Form enclosed in “other resources” </a:t>
            </a:r>
            <a:r>
              <a:rPr lang="en-US" sz="2200" dirty="0" smtClean="0"/>
              <a:t>in Business Leader Guide</a:t>
            </a:r>
            <a:endParaRPr lang="en-US" sz="2200" dirty="0"/>
          </a:p>
          <a:p>
            <a:pPr lvl="0"/>
            <a:r>
              <a:rPr lang="en-US" sz="2200" dirty="0"/>
              <a:t>Schedule </a:t>
            </a:r>
            <a:r>
              <a:rPr lang="en-US" sz="2200" dirty="0" smtClean="0"/>
              <a:t>your first  </a:t>
            </a:r>
            <a:r>
              <a:rPr lang="en-US" sz="2200" dirty="0"/>
              <a:t>coaching </a:t>
            </a:r>
            <a:r>
              <a:rPr lang="en-US" sz="2200" dirty="0" smtClean="0"/>
              <a:t>call </a:t>
            </a:r>
            <a:endParaRPr lang="en-US" sz="2200" dirty="0"/>
          </a:p>
          <a:p>
            <a:pPr lvl="0"/>
            <a:r>
              <a:rPr lang="en-US" sz="2200" dirty="0"/>
              <a:t>Read Pages 1-11 in S</a:t>
            </a:r>
            <a:r>
              <a:rPr lang="en-US" sz="2200" dirty="0" smtClean="0"/>
              <a:t>haklee First Step Resource Guide (download from </a:t>
            </a:r>
            <a:r>
              <a:rPr lang="en-US" sz="2200" dirty="0" err="1" smtClean="0"/>
              <a:t>MyShaklee.com</a:t>
            </a:r>
            <a:r>
              <a:rPr lang="en-US" sz="2200" dirty="0" smtClean="0"/>
              <a:t>) … and then continue to complete the guide </a:t>
            </a:r>
            <a:endParaRPr lang="en-US" sz="2200" dirty="0"/>
          </a:p>
          <a:p>
            <a:pPr lvl="0"/>
            <a:r>
              <a:rPr lang="en-US" sz="2200" dirty="0" smtClean="0"/>
              <a:t>Continue to attend </a:t>
            </a:r>
            <a:r>
              <a:rPr lang="en-US" sz="2200" dirty="0"/>
              <a:t>8 Weeks to Director webinar series </a:t>
            </a:r>
            <a:r>
              <a:rPr lang="en-US" sz="2200" dirty="0" smtClean="0"/>
              <a:t>live or I archive </a:t>
            </a:r>
            <a:endParaRPr lang="en-US" sz="2200" dirty="0"/>
          </a:p>
          <a:p>
            <a:pPr lvl="1"/>
            <a:r>
              <a:rPr lang="en-US" sz="2200" u="sng" dirty="0">
                <a:effectLst>
                  <a:outerShdw blurRad="50800" dist="38100" dir="2700000" algn="tl">
                    <a:srgbClr val="000000">
                      <a:alpha val="40000"/>
                    </a:srgbClr>
                  </a:outerShdw>
                </a:effectLst>
                <a:hlinkClick r:id="rId3"/>
              </a:rPr>
              <a:t>http://betterfuturestartstoday.com</a:t>
            </a:r>
            <a:r>
              <a:rPr lang="en-US" sz="2200" u="sng" dirty="0" smtClean="0">
                <a:effectLst>
                  <a:outerShdw blurRad="50800" dist="38100" dir="2700000" algn="tl">
                    <a:srgbClr val="000000">
                      <a:alpha val="40000"/>
                    </a:srgbClr>
                  </a:outerShdw>
                </a:effectLst>
                <a:hlinkClick r:id="rId3"/>
              </a:rPr>
              <a:t>/</a:t>
            </a:r>
            <a:r>
              <a:rPr lang="en-US" sz="2200" u="sng" dirty="0">
                <a:effectLst>
                  <a:outerShdw blurRad="50800" dist="38100" dir="2700000" algn="tl">
                    <a:srgbClr val="000000">
                      <a:alpha val="40000"/>
                    </a:srgbClr>
                  </a:outerShdw>
                </a:effectLst>
              </a:rPr>
              <a:t> </a:t>
            </a:r>
            <a:r>
              <a:rPr lang="en-US" sz="2200" u="sng" dirty="0" smtClean="0">
                <a:effectLst>
                  <a:outerShdw blurRad="50800" dist="38100" dir="2700000" algn="tl">
                    <a:srgbClr val="000000">
                      <a:alpha val="40000"/>
                    </a:srgbClr>
                  </a:outerShdw>
                </a:effectLst>
              </a:rPr>
              <a:t>your </a:t>
            </a:r>
            <a:r>
              <a:rPr lang="en-US" sz="2200" u="sng" dirty="0" smtClean="0">
                <a:effectLst>
                  <a:outerShdw blurRad="50800" dist="38100" dir="2700000" algn="tl">
                    <a:srgbClr val="000000">
                      <a:alpha val="40000"/>
                    </a:srgbClr>
                  </a:outerShdw>
                </a:effectLst>
              </a:rPr>
              <a:t>name</a:t>
            </a:r>
            <a:endParaRPr lang="en-US" sz="2200" dirty="0"/>
          </a:p>
          <a:p>
            <a:pPr marL="0" indent="0">
              <a:buNone/>
            </a:pPr>
            <a:r>
              <a:rPr lang="en-US" sz="2200" dirty="0"/>
              <a:t> </a:t>
            </a:r>
          </a:p>
          <a:p>
            <a:pPr marL="0" indent="0">
              <a:buNone/>
            </a:pPr>
            <a:r>
              <a:rPr lang="en-US" dirty="0" smtClean="0"/>
              <a:t>harper</a:t>
            </a:r>
            <a:endParaRPr lang="en-US" dirty="0"/>
          </a:p>
        </p:txBody>
      </p:sp>
      <p:sp>
        <p:nvSpPr>
          <p:cNvPr id="3" name="Title 2"/>
          <p:cNvSpPr>
            <a:spLocks noGrp="1"/>
          </p:cNvSpPr>
          <p:nvPr>
            <p:ph type="title"/>
          </p:nvPr>
        </p:nvSpPr>
        <p:spPr>
          <a:xfrm>
            <a:off x="457201" y="233772"/>
            <a:ext cx="6159499" cy="663633"/>
          </a:xfrm>
        </p:spPr>
        <p:txBody>
          <a:bodyPr>
            <a:noAutofit/>
          </a:bodyPr>
          <a:lstStyle/>
          <a:p>
            <a:r>
              <a:rPr lang="en-US" sz="2800" dirty="0"/>
              <a:t>Setting up &amp; Launching O</a:t>
            </a:r>
            <a:r>
              <a:rPr lang="en-US" sz="2800" dirty="0" smtClean="0"/>
              <a:t>ur </a:t>
            </a:r>
            <a:r>
              <a:rPr lang="en-US" sz="2800" dirty="0"/>
              <a:t>Business: </a:t>
            </a:r>
          </a:p>
        </p:txBody>
      </p:sp>
    </p:spTree>
    <p:extLst>
      <p:ext uri="{BB962C8B-B14F-4D97-AF65-F5344CB8AC3E}">
        <p14:creationId xmlns:p14="http://schemas.microsoft.com/office/powerpoint/2010/main" val="260196328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051322"/>
          </a:xfrm>
        </p:spPr>
        <p:txBody>
          <a:bodyPr>
            <a:normAutofit fontScale="90000"/>
          </a:bodyPr>
          <a:lstStyle/>
          <a:p>
            <a:r>
              <a:rPr lang="en-US" sz="2800" dirty="0" smtClean="0"/>
              <a:t>Everything Is Not Going To Go Perfectly …</a:t>
            </a:r>
            <a:br>
              <a:rPr lang="en-US" sz="2800" dirty="0" smtClean="0"/>
            </a:br>
            <a:r>
              <a:rPr lang="en-US" sz="2800" dirty="0" smtClean="0"/>
              <a:t>Be OK With That .. You Will Learn Faster    </a:t>
            </a:r>
            <a:br>
              <a:rPr lang="en-US" sz="2800" dirty="0" smtClean="0"/>
            </a:br>
            <a:r>
              <a:rPr lang="en-US" sz="2200" dirty="0" smtClean="0"/>
              <a:t> </a:t>
            </a:r>
            <a:endParaRPr lang="en-US" sz="2800" dirty="0"/>
          </a:p>
        </p:txBody>
      </p:sp>
      <p:pic>
        <p:nvPicPr>
          <p:cNvPr id="66562" name="Picture 2" descr="http://www.riverlifefellowship.com/wp-content/uploads/2013/04/failing-forward-photo-300x199.jpg"/>
          <p:cNvPicPr>
            <a:picLocks noChangeAspect="1" noChangeArrowheads="1"/>
          </p:cNvPicPr>
          <p:nvPr/>
        </p:nvPicPr>
        <p:blipFill>
          <a:blip r:embed="rId2" cstate="print"/>
          <a:srcRect/>
          <a:stretch>
            <a:fillRect/>
          </a:stretch>
        </p:blipFill>
        <p:spPr bwMode="auto">
          <a:xfrm>
            <a:off x="1600200" y="1314450"/>
            <a:ext cx="6629400" cy="3657600"/>
          </a:xfrm>
          <a:prstGeom prst="rect">
            <a:avLst/>
          </a:prstGeom>
          <a:noFill/>
        </p:spPr>
      </p:pic>
      <p:sp>
        <p:nvSpPr>
          <p:cNvPr id="3" name="TextBox 2"/>
          <p:cNvSpPr txBox="1"/>
          <p:nvPr/>
        </p:nvSpPr>
        <p:spPr>
          <a:xfrm>
            <a:off x="8115300" y="4013200"/>
            <a:ext cx="1028700"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9495741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231787" y="965200"/>
            <a:ext cx="1729180" cy="2093462"/>
          </a:xfrm>
          <a:prstGeom prst="rect">
            <a:avLst/>
          </a:prstGeom>
        </p:spPr>
      </p:pic>
      <p:sp>
        <p:nvSpPr>
          <p:cNvPr id="2" name="Content Placeholder 1"/>
          <p:cNvSpPr>
            <a:spLocks noGrp="1"/>
          </p:cNvSpPr>
          <p:nvPr>
            <p:ph idx="1"/>
          </p:nvPr>
        </p:nvSpPr>
        <p:spPr>
          <a:xfrm>
            <a:off x="457200" y="1244600"/>
            <a:ext cx="7124700" cy="2184400"/>
          </a:xfrm>
        </p:spPr>
        <p:txBody>
          <a:bodyPr>
            <a:normAutofit fontScale="92500"/>
          </a:bodyPr>
          <a:lstStyle/>
          <a:p>
            <a:pPr marL="0" indent="0" algn="ctr">
              <a:buNone/>
            </a:pPr>
            <a:r>
              <a:rPr lang="en-US" sz="2200" dirty="0" smtClean="0">
                <a:solidFill>
                  <a:schemeClr val="accent5">
                    <a:lumMod val="50000"/>
                  </a:schemeClr>
                </a:solidFill>
              </a:rPr>
              <a:t>When  we have a  picture of the organization we want to create…</a:t>
            </a:r>
          </a:p>
          <a:p>
            <a:pPr marL="0" indent="0" algn="ctr">
              <a:buNone/>
            </a:pPr>
            <a:r>
              <a:rPr lang="en-US" sz="2200" dirty="0" smtClean="0">
                <a:solidFill>
                  <a:schemeClr val="accent5">
                    <a:lumMod val="50000"/>
                  </a:schemeClr>
                </a:solidFill>
              </a:rPr>
              <a:t>It may be helpful to take a moment to visualize …</a:t>
            </a:r>
          </a:p>
          <a:p>
            <a:pPr marL="0" indent="0">
              <a:buNone/>
            </a:pPr>
            <a:endParaRPr lang="en-US" sz="1200" dirty="0" smtClean="0">
              <a:solidFill>
                <a:schemeClr val="accent5">
                  <a:lumMod val="50000"/>
                </a:schemeClr>
              </a:solidFill>
            </a:endParaRPr>
          </a:p>
          <a:p>
            <a:r>
              <a:rPr lang="en-US" sz="2200" dirty="0" smtClean="0">
                <a:solidFill>
                  <a:schemeClr val="accent5">
                    <a:lumMod val="50000"/>
                  </a:schemeClr>
                </a:solidFill>
              </a:rPr>
              <a:t>What will we look like?</a:t>
            </a:r>
          </a:p>
          <a:p>
            <a:r>
              <a:rPr lang="en-US" sz="2200" dirty="0" smtClean="0">
                <a:solidFill>
                  <a:schemeClr val="accent5">
                    <a:lumMod val="50000"/>
                  </a:schemeClr>
                </a:solidFill>
              </a:rPr>
              <a:t>What people will we be attracting into our business team ?</a:t>
            </a:r>
          </a:p>
          <a:p>
            <a:r>
              <a:rPr lang="en-US" sz="2200" dirty="0" smtClean="0">
                <a:solidFill>
                  <a:schemeClr val="accent5">
                    <a:lumMod val="50000"/>
                  </a:schemeClr>
                </a:solidFill>
              </a:rPr>
              <a:t>And into our family of  customers</a:t>
            </a:r>
            <a:r>
              <a:rPr lang="en-US" sz="2200" dirty="0" smtClean="0">
                <a:solidFill>
                  <a:schemeClr val="accent5">
                    <a:lumMod val="50000"/>
                  </a:schemeClr>
                </a:solidFill>
              </a:rPr>
              <a:t>?            </a:t>
            </a:r>
            <a:r>
              <a:rPr lang="en-US" sz="2200" dirty="0" err="1" smtClean="0">
                <a:solidFill>
                  <a:schemeClr val="accent5">
                    <a:lumMod val="50000"/>
                  </a:schemeClr>
                </a:solidFill>
              </a:rPr>
              <a:t>ashley</a:t>
            </a:r>
            <a:endParaRPr lang="en-US" sz="2200" dirty="0" smtClean="0">
              <a:solidFill>
                <a:schemeClr val="accent5">
                  <a:lumMod val="50000"/>
                </a:schemeClr>
              </a:solidFill>
            </a:endParaRPr>
          </a:p>
          <a:p>
            <a:endParaRPr lang="en-US" sz="2400" dirty="0">
              <a:solidFill>
                <a:schemeClr val="accent5">
                  <a:lumMod val="50000"/>
                </a:schemeClr>
              </a:solidFill>
            </a:endParaRPr>
          </a:p>
        </p:txBody>
      </p:sp>
      <p:sp>
        <p:nvSpPr>
          <p:cNvPr id="3" name="Title 2"/>
          <p:cNvSpPr>
            <a:spLocks noGrp="1"/>
          </p:cNvSpPr>
          <p:nvPr>
            <p:ph type="title"/>
          </p:nvPr>
        </p:nvSpPr>
        <p:spPr>
          <a:xfrm>
            <a:off x="457200" y="258312"/>
            <a:ext cx="7124700" cy="857250"/>
          </a:xfrm>
        </p:spPr>
        <p:txBody>
          <a:bodyPr>
            <a:noAutofit/>
          </a:bodyPr>
          <a:lstStyle/>
          <a:p>
            <a:r>
              <a:rPr lang="en-US" sz="2800" dirty="0" smtClean="0"/>
              <a:t>What We Are Today …</a:t>
            </a:r>
            <a:br>
              <a:rPr lang="en-US" sz="2800" dirty="0" smtClean="0"/>
            </a:br>
            <a:r>
              <a:rPr lang="en-US" sz="2800" dirty="0" smtClean="0"/>
              <a:t>Attracts Where We Are Going Tomorrow</a:t>
            </a:r>
            <a:endParaRPr lang="en-US" sz="2800" dirty="0"/>
          </a:p>
        </p:txBody>
      </p:sp>
      <p:sp>
        <p:nvSpPr>
          <p:cNvPr id="5" name="Rectangle 4"/>
          <p:cNvSpPr/>
          <p:nvPr/>
        </p:nvSpPr>
        <p:spPr>
          <a:xfrm>
            <a:off x="1384301" y="4023042"/>
            <a:ext cx="5417666" cy="707886"/>
          </a:xfrm>
          <a:prstGeom prst="rect">
            <a:avLst/>
          </a:prstGeom>
          <a:ln>
            <a:solidFill>
              <a:schemeClr val="accent5">
                <a:lumMod val="75000"/>
              </a:schemeClr>
            </a:solidFill>
          </a:ln>
        </p:spPr>
        <p:txBody>
          <a:bodyPr wrap="square">
            <a:spAutoFit/>
          </a:bodyPr>
          <a:lstStyle/>
          <a:p>
            <a:r>
              <a:rPr lang="en-US" sz="2000" dirty="0" smtClean="0">
                <a:solidFill>
                  <a:schemeClr val="accent5">
                    <a:lumMod val="50000"/>
                  </a:schemeClr>
                </a:solidFill>
              </a:rPr>
              <a:t>Answer is ---By </a:t>
            </a:r>
            <a:r>
              <a:rPr lang="en-US" sz="2000" dirty="0">
                <a:solidFill>
                  <a:schemeClr val="accent5">
                    <a:lumMod val="50000"/>
                  </a:schemeClr>
                </a:solidFill>
              </a:rPr>
              <a:t>working on personal development </a:t>
            </a:r>
            <a:r>
              <a:rPr lang="en-US" sz="2000" dirty="0" smtClean="0">
                <a:solidFill>
                  <a:schemeClr val="accent5">
                    <a:lumMod val="50000"/>
                  </a:schemeClr>
                </a:solidFill>
              </a:rPr>
              <a:t>every day ( </a:t>
            </a:r>
            <a:r>
              <a:rPr lang="en-US" sz="2000" dirty="0">
                <a:solidFill>
                  <a:schemeClr val="accent5">
                    <a:lumMod val="50000"/>
                  </a:schemeClr>
                </a:solidFill>
              </a:rPr>
              <a:t>books, </a:t>
            </a:r>
            <a:r>
              <a:rPr lang="en-US" sz="2000" dirty="0" smtClean="0">
                <a:solidFill>
                  <a:schemeClr val="accent5">
                    <a:lumMod val="50000"/>
                  </a:schemeClr>
                </a:solidFill>
              </a:rPr>
              <a:t> </a:t>
            </a:r>
            <a:r>
              <a:rPr lang="en-US" sz="2000" dirty="0">
                <a:solidFill>
                  <a:schemeClr val="accent5">
                    <a:lumMod val="50000"/>
                  </a:schemeClr>
                </a:solidFill>
              </a:rPr>
              <a:t>podcasts</a:t>
            </a:r>
            <a:r>
              <a:rPr lang="en-US" sz="2000" dirty="0" smtClean="0">
                <a:solidFill>
                  <a:schemeClr val="accent5">
                    <a:lumMod val="50000"/>
                  </a:schemeClr>
                </a:solidFill>
              </a:rPr>
              <a:t>, classes, </a:t>
            </a:r>
            <a:r>
              <a:rPr lang="en-US" sz="2000" dirty="0" err="1" smtClean="0">
                <a:solidFill>
                  <a:schemeClr val="accent5">
                    <a:lumMod val="50000"/>
                  </a:schemeClr>
                </a:solidFill>
              </a:rPr>
              <a:t>etc</a:t>
            </a:r>
            <a:r>
              <a:rPr lang="en-US" sz="2000" dirty="0" smtClean="0">
                <a:solidFill>
                  <a:schemeClr val="accent5">
                    <a:lumMod val="50000"/>
                  </a:schemeClr>
                </a:solidFill>
              </a:rPr>
              <a:t> )</a:t>
            </a:r>
            <a:endParaRPr lang="en-US" sz="2000" dirty="0">
              <a:solidFill>
                <a:schemeClr val="accent5">
                  <a:lumMod val="50000"/>
                </a:schemeClr>
              </a:solidFill>
            </a:endParaRPr>
          </a:p>
        </p:txBody>
      </p:sp>
      <p:sp>
        <p:nvSpPr>
          <p:cNvPr id="6" name="Rectangle 5"/>
          <p:cNvSpPr/>
          <p:nvPr/>
        </p:nvSpPr>
        <p:spPr>
          <a:xfrm>
            <a:off x="660400" y="3363327"/>
            <a:ext cx="6692900" cy="461665"/>
          </a:xfrm>
          <a:prstGeom prst="rect">
            <a:avLst/>
          </a:prstGeom>
          <a:ln>
            <a:solidFill>
              <a:schemeClr val="accent5">
                <a:lumMod val="75000"/>
              </a:schemeClr>
            </a:solidFill>
          </a:ln>
        </p:spPr>
        <p:txBody>
          <a:bodyPr wrap="square">
            <a:spAutoFit/>
          </a:bodyPr>
          <a:lstStyle/>
          <a:p>
            <a:r>
              <a:rPr lang="en-US" sz="2400" dirty="0">
                <a:solidFill>
                  <a:schemeClr val="accent5">
                    <a:lumMod val="50000"/>
                  </a:schemeClr>
                </a:solidFill>
              </a:rPr>
              <a:t>The question is … How do we be that person now?</a:t>
            </a:r>
          </a:p>
        </p:txBody>
      </p:sp>
    </p:spTree>
    <p:extLst>
      <p:ext uri="{BB962C8B-B14F-4D97-AF65-F5344CB8AC3E}">
        <p14:creationId xmlns:p14="http://schemas.microsoft.com/office/powerpoint/2010/main" val="1570633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05467"/>
            <a:ext cx="8229600" cy="3560233"/>
          </a:xfrm>
        </p:spPr>
        <p:txBody>
          <a:bodyPr>
            <a:normAutofit/>
          </a:bodyPr>
          <a:lstStyle/>
          <a:p>
            <a:r>
              <a:rPr lang="en-US" dirty="0" smtClean="0"/>
              <a:t>PGV Plus – Personal Group Volume for you and your first generation Directors ( and above )</a:t>
            </a:r>
          </a:p>
          <a:p>
            <a:r>
              <a:rPr lang="en-US" dirty="0" smtClean="0"/>
              <a:t>Find your base PGV Plus at </a:t>
            </a:r>
            <a:r>
              <a:rPr lang="en-US" dirty="0" err="1" smtClean="0"/>
              <a:t>MyShaklee.com</a:t>
            </a:r>
            <a:r>
              <a:rPr lang="en-US" dirty="0"/>
              <a:t> </a:t>
            </a:r>
            <a:r>
              <a:rPr lang="en-US" dirty="0" smtClean="0"/>
              <a:t>…Trackers … Dream Tracker …View Full Tracker .. PGV Growth category </a:t>
            </a:r>
          </a:p>
          <a:p>
            <a:r>
              <a:rPr lang="en-US" dirty="0" smtClean="0"/>
              <a:t>Shows your monthly average PGV Plus base is ______________</a:t>
            </a:r>
          </a:p>
          <a:p>
            <a:r>
              <a:rPr lang="en-US" dirty="0" smtClean="0"/>
              <a:t>Exceed that monthly average by EVEN ONE SINGLE PV point and receive 15 points for Dream Trips… </a:t>
            </a:r>
          </a:p>
          <a:p>
            <a:r>
              <a:rPr lang="en-US" dirty="0" smtClean="0"/>
              <a:t>Repeat in February and March .. And receive total of 45 trip points !!! Toward the 275 points required to qualify 2 people to </a:t>
            </a:r>
            <a:r>
              <a:rPr lang="en-US" dirty="0" err="1" smtClean="0"/>
              <a:t>Paradisus</a:t>
            </a:r>
            <a:r>
              <a:rPr lang="en-US" dirty="0" smtClean="0"/>
              <a:t> All inclusive resort in Riviera Maya</a:t>
            </a:r>
          </a:p>
          <a:p>
            <a:endParaRPr lang="en-US" dirty="0"/>
          </a:p>
        </p:txBody>
      </p:sp>
      <p:sp>
        <p:nvSpPr>
          <p:cNvPr id="3" name="Title 2"/>
          <p:cNvSpPr>
            <a:spLocks noGrp="1"/>
          </p:cNvSpPr>
          <p:nvPr>
            <p:ph type="title"/>
          </p:nvPr>
        </p:nvSpPr>
        <p:spPr>
          <a:xfrm>
            <a:off x="457200" y="241300"/>
            <a:ext cx="6604000" cy="999729"/>
          </a:xfrm>
          <a:ln>
            <a:solidFill>
              <a:schemeClr val="accent5">
                <a:lumMod val="75000"/>
              </a:schemeClr>
            </a:solidFill>
          </a:ln>
        </p:spPr>
        <p:txBody>
          <a:bodyPr>
            <a:normAutofit fontScale="90000"/>
          </a:bodyPr>
          <a:lstStyle/>
          <a:p>
            <a:pPr algn="l"/>
            <a:r>
              <a:rPr lang="en-US" sz="2400" dirty="0" smtClean="0"/>
              <a:t>			Smart Business </a:t>
            </a:r>
            <a:r>
              <a:rPr lang="en-US" sz="2400" dirty="0" smtClean="0"/>
              <a:t>Tips </a:t>
            </a:r>
            <a:r>
              <a:rPr lang="en-US" sz="2400" dirty="0" smtClean="0"/>
              <a:t>–Pam Cary     </a:t>
            </a:r>
            <a:br>
              <a:rPr lang="en-US" sz="2400" dirty="0" smtClean="0"/>
            </a:br>
            <a:r>
              <a:rPr lang="en-US" sz="2400" dirty="0" smtClean="0"/>
              <a:t> </a:t>
            </a:r>
            <a:r>
              <a:rPr lang="en-US" sz="2400" dirty="0" smtClean="0"/>
              <a:t>PGV Plus and Qualifying for 15 Kicker Points in January</a:t>
            </a:r>
            <a:endParaRPr lang="en-US" sz="2400" dirty="0"/>
          </a:p>
        </p:txBody>
      </p:sp>
      <p:pic>
        <p:nvPicPr>
          <p:cNvPr id="4" name="Picture 3"/>
          <p:cNvPicPr>
            <a:picLocks noChangeAspect="1"/>
          </p:cNvPicPr>
          <p:nvPr/>
        </p:nvPicPr>
        <p:blipFill>
          <a:blip r:embed="rId2"/>
          <a:stretch>
            <a:fillRect/>
          </a:stretch>
        </p:blipFill>
        <p:spPr>
          <a:xfrm>
            <a:off x="7645400" y="150131"/>
            <a:ext cx="1257300" cy="1255336"/>
          </a:xfrm>
          <a:prstGeom prst="rect">
            <a:avLst/>
          </a:prstGeom>
        </p:spPr>
      </p:pic>
    </p:spTree>
    <p:extLst>
      <p:ext uri="{BB962C8B-B14F-4D97-AF65-F5344CB8AC3E}">
        <p14:creationId xmlns:p14="http://schemas.microsoft.com/office/powerpoint/2010/main" val="100392556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19995"/>
            <a:ext cx="8229600" cy="4213908"/>
          </a:xfrm>
        </p:spPr>
        <p:txBody>
          <a:bodyPr>
            <a:normAutofit fontScale="92500"/>
          </a:bodyPr>
          <a:lstStyle/>
          <a:p>
            <a:r>
              <a:rPr lang="en-US" dirty="0" smtClean="0"/>
              <a:t>Schedule Thursday </a:t>
            </a:r>
            <a:r>
              <a:rPr lang="en-US" dirty="0"/>
              <a:t>M</a:t>
            </a:r>
            <a:r>
              <a:rPr lang="en-US" dirty="0" smtClean="0"/>
              <a:t>orning Training sessions on your calendar ( or the time you will review the archive )</a:t>
            </a:r>
          </a:p>
          <a:p>
            <a:r>
              <a:rPr lang="en-US" dirty="0" smtClean="0"/>
              <a:t>Set up your office and business space</a:t>
            </a:r>
          </a:p>
          <a:p>
            <a:r>
              <a:rPr lang="en-US" dirty="0"/>
              <a:t>Begin to identify what a Shaklee business can mean for your life. .. You will want to share that as you invite customers and business partners to join </a:t>
            </a:r>
            <a:r>
              <a:rPr lang="en-US" dirty="0" smtClean="0"/>
              <a:t>you</a:t>
            </a:r>
          </a:p>
          <a:p>
            <a:r>
              <a:rPr lang="en-US" dirty="0"/>
              <a:t>Keep your goals in front of you (List your goals or create pictures of goals ..</a:t>
            </a:r>
            <a:r>
              <a:rPr lang="en-US" dirty="0" err="1"/>
              <a:t>etc</a:t>
            </a:r>
            <a:r>
              <a:rPr lang="en-US" dirty="0"/>
              <a:t> and post on bulletin boards and walls ) </a:t>
            </a:r>
          </a:p>
          <a:p>
            <a:r>
              <a:rPr lang="en-US" dirty="0"/>
              <a:t>Create your working binder … a 3-ring binder and insert First Step Resource Guide, your written goals,.. So every time you open the binder, you see those goals… and documents from each week’s training.</a:t>
            </a:r>
            <a:r>
              <a:rPr lang="en-US" sz="2400" dirty="0">
                <a:solidFill>
                  <a:srgbClr val="FF0000"/>
                </a:solidFill>
              </a:rPr>
              <a:t> </a:t>
            </a:r>
            <a:r>
              <a:rPr lang="en-US" sz="2400" dirty="0"/>
              <a:t>And your list of names !</a:t>
            </a:r>
            <a:r>
              <a:rPr lang="en-US" sz="2400" dirty="0">
                <a:solidFill>
                  <a:srgbClr val="FF0000"/>
                </a:solidFill>
              </a:rPr>
              <a:t> </a:t>
            </a:r>
            <a:endParaRPr lang="en-US" sz="2400" dirty="0" smtClean="0">
              <a:solidFill>
                <a:srgbClr val="FF0000"/>
              </a:solidFill>
            </a:endParaRPr>
          </a:p>
          <a:p>
            <a:r>
              <a:rPr lang="en-US" sz="1900" dirty="0" smtClean="0">
                <a:solidFill>
                  <a:schemeClr val="tx1"/>
                </a:solidFill>
              </a:rPr>
              <a:t>Insert Business Leader Guide into the working folder along with your written goals and vision for your business and your life</a:t>
            </a:r>
            <a:r>
              <a:rPr lang="en-US" sz="1900" dirty="0" smtClean="0">
                <a:solidFill>
                  <a:schemeClr val="tx1"/>
                </a:solidFill>
              </a:rPr>
              <a:t>.                </a:t>
            </a:r>
            <a:r>
              <a:rPr lang="en-US" sz="1900" dirty="0" err="1" smtClean="0">
                <a:solidFill>
                  <a:schemeClr val="tx1"/>
                </a:solidFill>
              </a:rPr>
              <a:t>becky</a:t>
            </a:r>
            <a:endParaRPr lang="en-US" sz="1900" dirty="0">
              <a:solidFill>
                <a:schemeClr val="tx1"/>
              </a:solidFill>
            </a:endParaRPr>
          </a:p>
        </p:txBody>
      </p:sp>
      <p:sp>
        <p:nvSpPr>
          <p:cNvPr id="3" name="Title 2"/>
          <p:cNvSpPr>
            <a:spLocks noGrp="1"/>
          </p:cNvSpPr>
          <p:nvPr>
            <p:ph type="title"/>
          </p:nvPr>
        </p:nvSpPr>
        <p:spPr>
          <a:xfrm>
            <a:off x="457200" y="271830"/>
            <a:ext cx="8229600" cy="537730"/>
          </a:xfrm>
          <a:ln>
            <a:solidFill>
              <a:schemeClr val="accent5">
                <a:lumMod val="75000"/>
              </a:schemeClr>
            </a:solidFill>
          </a:ln>
        </p:spPr>
        <p:txBody>
          <a:bodyPr>
            <a:normAutofit/>
          </a:bodyPr>
          <a:lstStyle/>
          <a:p>
            <a:r>
              <a:rPr lang="en-US" sz="2400" dirty="0" smtClean="0"/>
              <a:t>Action Steps   Session 1    Getting Off to a Strong Start</a:t>
            </a:r>
            <a:endParaRPr lang="en-US" sz="2400" dirty="0"/>
          </a:p>
        </p:txBody>
      </p:sp>
    </p:spTree>
    <p:extLst>
      <p:ext uri="{BB962C8B-B14F-4D97-AF65-F5344CB8AC3E}">
        <p14:creationId xmlns:p14="http://schemas.microsoft.com/office/powerpoint/2010/main" val="251762224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87455"/>
            <a:ext cx="8229600" cy="4363207"/>
          </a:xfrm>
        </p:spPr>
        <p:txBody>
          <a:bodyPr>
            <a:normAutofit/>
          </a:bodyPr>
          <a:lstStyle/>
          <a:p>
            <a:pPr marL="0" indent="0">
              <a:buNone/>
            </a:pPr>
            <a:endParaRPr lang="en-US" sz="2400" dirty="0"/>
          </a:p>
          <a:p>
            <a:pPr lvl="0"/>
            <a:r>
              <a:rPr lang="en-US" dirty="0" smtClean="0"/>
              <a:t>Add </a:t>
            </a:r>
            <a:r>
              <a:rPr lang="en-US" dirty="0"/>
              <a:t>picture of Business kit/post on FB – tag </a:t>
            </a:r>
            <a:r>
              <a:rPr lang="en-US" dirty="0" err="1"/>
              <a:t>upline</a:t>
            </a:r>
            <a:r>
              <a:rPr lang="en-US" dirty="0"/>
              <a:t>, share excitement </a:t>
            </a:r>
          </a:p>
          <a:p>
            <a:pPr lvl="0"/>
            <a:r>
              <a:rPr lang="en-US" dirty="0"/>
              <a:t>Become “a product of the product,” use the items in your kit (take Shaklee before photo) &amp; review the benefits of the products</a:t>
            </a:r>
          </a:p>
          <a:p>
            <a:pPr lvl="0"/>
            <a:r>
              <a:rPr lang="en-US" dirty="0"/>
              <a:t>Read through entire product guide &amp; note products you’d like to add to your future orders and promote to friends </a:t>
            </a:r>
            <a:r>
              <a:rPr lang="en-US" dirty="0" smtClean="0"/>
              <a:t>             </a:t>
            </a:r>
            <a:r>
              <a:rPr lang="en-US" sz="1600" dirty="0" err="1" smtClean="0"/>
              <a:t>becky</a:t>
            </a:r>
            <a:r>
              <a:rPr lang="en-US" sz="1600" dirty="0" smtClean="0"/>
              <a:t>     </a:t>
            </a:r>
            <a:endParaRPr lang="en-US" sz="1600" dirty="0"/>
          </a:p>
          <a:p>
            <a:endParaRPr lang="en-US" sz="2400" dirty="0"/>
          </a:p>
        </p:txBody>
      </p:sp>
      <p:sp>
        <p:nvSpPr>
          <p:cNvPr id="3" name="Title 2"/>
          <p:cNvSpPr>
            <a:spLocks noGrp="1"/>
          </p:cNvSpPr>
          <p:nvPr>
            <p:ph type="title"/>
          </p:nvPr>
        </p:nvSpPr>
        <p:spPr>
          <a:xfrm>
            <a:off x="457200" y="220346"/>
            <a:ext cx="3826979" cy="519425"/>
          </a:xfrm>
          <a:ln>
            <a:solidFill>
              <a:schemeClr val="accent5">
                <a:lumMod val="75000"/>
              </a:schemeClr>
            </a:solidFill>
          </a:ln>
        </p:spPr>
        <p:txBody>
          <a:bodyPr>
            <a:noAutofit/>
          </a:bodyPr>
          <a:lstStyle/>
          <a:p>
            <a:r>
              <a:rPr lang="en-US" sz="2400" dirty="0" smtClean="0">
                <a:solidFill>
                  <a:schemeClr val="accent5">
                    <a:lumMod val="50000"/>
                  </a:schemeClr>
                </a:solidFill>
              </a:rPr>
              <a:t>Action steps continued </a:t>
            </a:r>
            <a:endParaRPr lang="en-US" sz="2400" dirty="0">
              <a:solidFill>
                <a:schemeClr val="accent5">
                  <a:lumMod val="50000"/>
                </a:schemeClr>
              </a:solidFill>
            </a:endParaRPr>
          </a:p>
        </p:txBody>
      </p:sp>
      <p:pic>
        <p:nvPicPr>
          <p:cNvPr id="4" name="Picture 3"/>
          <p:cNvPicPr>
            <a:picLocks noChangeAspect="1"/>
          </p:cNvPicPr>
          <p:nvPr/>
        </p:nvPicPr>
        <p:blipFill>
          <a:blip r:embed="rId2"/>
          <a:stretch>
            <a:fillRect/>
          </a:stretch>
        </p:blipFill>
        <p:spPr>
          <a:xfrm>
            <a:off x="1699728" y="2715462"/>
            <a:ext cx="5399571" cy="2428038"/>
          </a:xfrm>
          <a:prstGeom prst="rect">
            <a:avLst/>
          </a:prstGeom>
        </p:spPr>
      </p:pic>
    </p:spTree>
    <p:extLst>
      <p:ext uri="{BB962C8B-B14F-4D97-AF65-F5344CB8AC3E}">
        <p14:creationId xmlns:p14="http://schemas.microsoft.com/office/powerpoint/2010/main" val="6326202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2131"/>
            <a:ext cx="9144000" cy="5143500"/>
          </a:xfrm>
          <a:prstGeom prst="rect">
            <a:avLst/>
          </a:prstGeom>
        </p:spPr>
      </p:pic>
      <p:sp>
        <p:nvSpPr>
          <p:cNvPr id="9" name="TextBox 8"/>
          <p:cNvSpPr txBox="1"/>
          <p:nvPr/>
        </p:nvSpPr>
        <p:spPr>
          <a:xfrm>
            <a:off x="4508500" y="283528"/>
            <a:ext cx="4330700" cy="369332"/>
          </a:xfrm>
          <a:prstGeom prst="rect">
            <a:avLst/>
          </a:prstGeom>
          <a:solidFill>
            <a:srgbClr val="FF0000"/>
          </a:solidFill>
        </p:spPr>
        <p:txBody>
          <a:bodyPr wrap="square" rtlCol="0">
            <a:spAutoFit/>
          </a:bodyPr>
          <a:lstStyle/>
          <a:p>
            <a:r>
              <a:rPr lang="en-US" dirty="0" smtClean="0">
                <a:solidFill>
                  <a:srgbClr val="FFFF00"/>
                </a:solidFill>
                <a:latin typeface="Ayuthaya"/>
                <a:cs typeface="Ayuthaya"/>
              </a:rPr>
              <a:t>And we’re</a:t>
            </a:r>
            <a:r>
              <a:rPr lang="en-US" dirty="0" smtClean="0">
                <a:solidFill>
                  <a:srgbClr val="FFFF00"/>
                </a:solidFill>
                <a:latin typeface="Chalkduster"/>
                <a:cs typeface="Chalkduster"/>
              </a:rPr>
              <a:t> off to a great start!</a:t>
            </a:r>
            <a:endParaRPr lang="en-US" dirty="0">
              <a:solidFill>
                <a:srgbClr val="FFFF00"/>
              </a:solidFill>
              <a:latin typeface="Ayuthaya"/>
              <a:cs typeface="Ayuthaya"/>
            </a:endParaRPr>
          </a:p>
        </p:txBody>
      </p:sp>
    </p:spTree>
    <p:custDataLst>
      <p:tags r:id="rId1"/>
    </p:custDataLst>
    <p:extLst>
      <p:ext uri="{BB962C8B-B14F-4D97-AF65-F5344CB8AC3E}">
        <p14:creationId xmlns:p14="http://schemas.microsoft.com/office/powerpoint/2010/main" val="198847234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2064" r="-42064"/>
          <a:stretch>
            <a:fillRect/>
          </a:stretch>
        </p:blipFill>
        <p:spPr>
          <a:xfrm>
            <a:off x="635000" y="1669655"/>
            <a:ext cx="8229600" cy="2947934"/>
          </a:xfrm>
        </p:spPr>
      </p:pic>
      <p:sp>
        <p:nvSpPr>
          <p:cNvPr id="3" name="Title 2"/>
          <p:cNvSpPr>
            <a:spLocks noGrp="1"/>
          </p:cNvSpPr>
          <p:nvPr>
            <p:ph type="title"/>
          </p:nvPr>
        </p:nvSpPr>
        <p:spPr>
          <a:xfrm>
            <a:off x="457200" y="571104"/>
            <a:ext cx="8229600" cy="857250"/>
          </a:xfrm>
        </p:spPr>
        <p:txBody>
          <a:bodyPr>
            <a:normAutofit/>
          </a:bodyPr>
          <a:lstStyle/>
          <a:p>
            <a:r>
              <a:rPr lang="en-US" sz="2400" dirty="0" smtClean="0"/>
              <a:t>Francine’s comment – there will be doors … and we will find the keys to open them .</a:t>
            </a:r>
            <a:endParaRPr lang="en-US" sz="2400" dirty="0"/>
          </a:p>
        </p:txBody>
      </p:sp>
    </p:spTree>
    <p:extLst>
      <p:ext uri="{BB962C8B-B14F-4D97-AF65-F5344CB8AC3E}">
        <p14:creationId xmlns:p14="http://schemas.microsoft.com/office/powerpoint/2010/main" val="308775085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245600" cy="5143500"/>
          </a:xfrm>
          <a:prstGeom prst="rect">
            <a:avLst/>
          </a:prstGeom>
        </p:spPr>
      </p:pic>
      <p:pic>
        <p:nvPicPr>
          <p:cNvPr id="4" name="Content Placeholder 3"/>
          <p:cNvPicPr>
            <a:picLocks noGrp="1" noChangeAspect="1"/>
          </p:cNvPicPr>
          <p:nvPr>
            <p:ph idx="1"/>
          </p:nvPr>
        </p:nvPicPr>
        <p:blipFill>
          <a:blip r:embed="rId3"/>
          <a:srcRect l="-34677" r="-34677"/>
          <a:stretch>
            <a:fillRect/>
          </a:stretch>
        </p:blipFill>
        <p:spPr>
          <a:xfrm>
            <a:off x="330200" y="279400"/>
            <a:ext cx="8915400" cy="4511684"/>
          </a:xfrm>
        </p:spPr>
      </p:pic>
      <p:sp>
        <p:nvSpPr>
          <p:cNvPr id="7" name="TextBox 6"/>
          <p:cNvSpPr txBox="1"/>
          <p:nvPr/>
        </p:nvSpPr>
        <p:spPr>
          <a:xfrm>
            <a:off x="8267700" y="4356100"/>
            <a:ext cx="72390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4292916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8900" y="0"/>
            <a:ext cx="9232900" cy="5143500"/>
          </a:xfrm>
          <a:prstGeom prst="rect">
            <a:avLst/>
          </a:prstGeom>
        </p:spPr>
      </p:pic>
      <p:pic>
        <p:nvPicPr>
          <p:cNvPr id="4" name="Content Placeholder 3"/>
          <p:cNvPicPr>
            <a:picLocks noGrp="1" noChangeAspect="1"/>
          </p:cNvPicPr>
          <p:nvPr>
            <p:ph idx="1"/>
          </p:nvPr>
        </p:nvPicPr>
        <p:blipFill>
          <a:blip r:embed="rId3"/>
          <a:srcRect l="-89520" r="-89520"/>
          <a:stretch>
            <a:fillRect/>
          </a:stretch>
        </p:blipFill>
        <p:spPr>
          <a:xfrm>
            <a:off x="-1778000" y="177800"/>
            <a:ext cx="12433300" cy="4775200"/>
          </a:xfrm>
        </p:spPr>
      </p:pic>
      <p:sp>
        <p:nvSpPr>
          <p:cNvPr id="6" name="TextBox 5"/>
          <p:cNvSpPr txBox="1"/>
          <p:nvPr/>
        </p:nvSpPr>
        <p:spPr>
          <a:xfrm>
            <a:off x="7366000" y="3660338"/>
            <a:ext cx="1562100" cy="1292662"/>
          </a:xfrm>
          <a:prstGeom prst="rect">
            <a:avLst/>
          </a:prstGeom>
          <a:noFill/>
        </p:spPr>
        <p:txBody>
          <a:bodyPr wrap="square" rtlCol="0">
            <a:spAutoFit/>
          </a:bodyPr>
          <a:lstStyle/>
          <a:p>
            <a:r>
              <a:rPr lang="en-US" dirty="0" smtClean="0"/>
              <a:t>BARB</a:t>
            </a:r>
          </a:p>
          <a:p>
            <a:endParaRPr lang="en-US" dirty="0"/>
          </a:p>
          <a:p>
            <a:r>
              <a:rPr lang="en-US" sz="1400" dirty="0" smtClean="0"/>
              <a:t>PAUSE FOR RECORDING TO BEGIN</a:t>
            </a:r>
            <a:endParaRPr lang="en-US" sz="1400" dirty="0"/>
          </a:p>
        </p:txBody>
      </p:sp>
    </p:spTree>
    <p:extLst>
      <p:ext uri="{BB962C8B-B14F-4D97-AF65-F5344CB8AC3E}">
        <p14:creationId xmlns:p14="http://schemas.microsoft.com/office/powerpoint/2010/main" val="173748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0808" y="749300"/>
            <a:ext cx="5448300" cy="1364854"/>
          </a:xfrm>
          <a:ln>
            <a:solidFill>
              <a:schemeClr val="tx1">
                <a:lumMod val="50000"/>
                <a:lumOff val="50000"/>
              </a:schemeClr>
            </a:solidFill>
          </a:ln>
        </p:spPr>
        <p:txBody>
          <a:bodyPr>
            <a:normAutofit fontScale="90000"/>
          </a:bodyPr>
          <a:lstStyle/>
          <a:p>
            <a:r>
              <a:rPr lang="en-US" sz="3200" dirty="0">
                <a:solidFill>
                  <a:schemeClr val="accent5">
                    <a:lumMod val="50000"/>
                  </a:schemeClr>
                </a:solidFill>
              </a:rPr>
              <a:t>Getting Off to a Strong Start 			 </a:t>
            </a:r>
            <a:r>
              <a:rPr lang="en-US" sz="3200" dirty="0" smtClean="0">
                <a:solidFill>
                  <a:schemeClr val="accent5">
                    <a:lumMod val="50000"/>
                  </a:schemeClr>
                </a:solidFill>
              </a:rPr>
              <a:t>			Week 1  </a:t>
            </a:r>
            <a:r>
              <a:rPr lang="en-US" sz="3200" dirty="0">
                <a:solidFill>
                  <a:schemeClr val="accent5">
                    <a:lumMod val="50000"/>
                  </a:schemeClr>
                </a:solidFill>
              </a:rPr>
              <a:t>	January 28, </a:t>
            </a:r>
            <a:r>
              <a:rPr lang="en-US" sz="3200" dirty="0" smtClean="0">
                <a:solidFill>
                  <a:schemeClr val="accent5">
                    <a:lumMod val="50000"/>
                  </a:schemeClr>
                </a:solidFill>
              </a:rPr>
              <a:t>2016</a:t>
            </a:r>
            <a:endParaRPr lang="en-US" sz="3200" dirty="0"/>
          </a:p>
        </p:txBody>
      </p:sp>
      <p:sp>
        <p:nvSpPr>
          <p:cNvPr id="5" name="Rectangle 4"/>
          <p:cNvSpPr/>
          <p:nvPr/>
        </p:nvSpPr>
        <p:spPr>
          <a:xfrm>
            <a:off x="360808" y="2762586"/>
            <a:ext cx="5448300" cy="1077218"/>
          </a:xfrm>
          <a:prstGeom prst="rect">
            <a:avLst/>
          </a:prstGeom>
        </p:spPr>
        <p:txBody>
          <a:bodyPr wrap="square">
            <a:spAutoFit/>
          </a:bodyPr>
          <a:lstStyle/>
          <a:p>
            <a:r>
              <a:rPr lang="en-US" sz="3200" dirty="0" smtClean="0">
                <a:solidFill>
                  <a:schemeClr val="accent5">
                    <a:lumMod val="50000"/>
                  </a:schemeClr>
                </a:solidFill>
              </a:rPr>
              <a:t>	8 </a:t>
            </a:r>
            <a:r>
              <a:rPr lang="en-US" sz="3200" dirty="0">
                <a:solidFill>
                  <a:schemeClr val="accent5">
                    <a:lumMod val="50000"/>
                  </a:schemeClr>
                </a:solidFill>
              </a:rPr>
              <a:t>Weeks To Director		</a:t>
            </a:r>
            <a:br>
              <a:rPr lang="en-US" sz="3200" dirty="0">
                <a:solidFill>
                  <a:schemeClr val="accent5">
                    <a:lumMod val="50000"/>
                  </a:schemeClr>
                </a:solidFill>
              </a:rPr>
            </a:br>
            <a:r>
              <a:rPr lang="en-US" sz="3200" dirty="0">
                <a:solidFill>
                  <a:schemeClr val="accent5">
                    <a:lumMod val="50000"/>
                  </a:schemeClr>
                </a:solidFill>
              </a:rPr>
              <a:t>Shaklee Business Training 2016</a:t>
            </a:r>
            <a:endParaRPr lang="en-US" sz="3200" dirty="0"/>
          </a:p>
        </p:txBody>
      </p:sp>
      <p:pic>
        <p:nvPicPr>
          <p:cNvPr id="6" name="Picture 5"/>
          <p:cNvPicPr>
            <a:picLocks noChangeAspect="1"/>
          </p:cNvPicPr>
          <p:nvPr/>
        </p:nvPicPr>
        <p:blipFill>
          <a:blip r:embed="rId2"/>
          <a:stretch>
            <a:fillRect/>
          </a:stretch>
        </p:blipFill>
        <p:spPr>
          <a:xfrm>
            <a:off x="6019800" y="743346"/>
            <a:ext cx="2932556" cy="3054746"/>
          </a:xfrm>
          <a:prstGeom prst="rect">
            <a:avLst/>
          </a:prstGeom>
          <a:ln>
            <a:solidFill>
              <a:schemeClr val="accent5">
                <a:lumMod val="60000"/>
                <a:lumOff val="40000"/>
              </a:schemeClr>
            </a:solidFill>
          </a:ln>
        </p:spPr>
      </p:pic>
      <p:sp>
        <p:nvSpPr>
          <p:cNvPr id="8" name="TextBox 7"/>
          <p:cNvSpPr txBox="1"/>
          <p:nvPr/>
        </p:nvSpPr>
        <p:spPr>
          <a:xfrm>
            <a:off x="7810500" y="4559300"/>
            <a:ext cx="952500" cy="369332"/>
          </a:xfrm>
          <a:prstGeom prst="rect">
            <a:avLst/>
          </a:prstGeom>
          <a:noFill/>
        </p:spPr>
        <p:txBody>
          <a:bodyPr wrap="square" rtlCol="0">
            <a:spAutoFit/>
          </a:bodyPr>
          <a:lstStyle/>
          <a:p>
            <a:r>
              <a:rPr lang="en-US" dirty="0" smtClean="0"/>
              <a:t>LISA</a:t>
            </a:r>
            <a:endParaRPr lang="en-US" dirty="0"/>
          </a:p>
        </p:txBody>
      </p:sp>
    </p:spTree>
    <p:extLst>
      <p:ext uri="{BB962C8B-B14F-4D97-AF65-F5344CB8AC3E}">
        <p14:creationId xmlns:p14="http://schemas.microsoft.com/office/powerpoint/2010/main" val="2121076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0573" y="193769"/>
            <a:ext cx="4578706" cy="697568"/>
          </a:xfrm>
          <a:ln>
            <a:solidFill>
              <a:schemeClr val="accent5">
                <a:lumMod val="75000"/>
              </a:schemeClr>
            </a:solidFill>
          </a:ln>
        </p:spPr>
        <p:txBody>
          <a:bodyPr>
            <a:normAutofit fontScale="90000"/>
          </a:bodyPr>
          <a:lstStyle/>
          <a:p>
            <a:r>
              <a:rPr lang="en-US" sz="4000" dirty="0" smtClean="0"/>
              <a:t>Our Training Team </a:t>
            </a:r>
            <a:endParaRPr lang="en-US" sz="4000" dirty="0"/>
          </a:p>
        </p:txBody>
      </p:sp>
      <p:sp>
        <p:nvSpPr>
          <p:cNvPr id="3" name="Content Placeholder 2"/>
          <p:cNvSpPr>
            <a:spLocks noGrp="1"/>
          </p:cNvSpPr>
          <p:nvPr>
            <p:ph idx="1"/>
          </p:nvPr>
        </p:nvSpPr>
        <p:spPr>
          <a:xfrm>
            <a:off x="5406450" y="2521154"/>
            <a:ext cx="1822459" cy="869009"/>
          </a:xfrm>
        </p:spPr>
        <p:txBody>
          <a:bodyPr>
            <a:normAutofit fontScale="92500" lnSpcReduction="10000"/>
          </a:bodyPr>
          <a:lstStyle/>
          <a:p>
            <a:pPr marL="0" indent="0" algn="ctr">
              <a:buNone/>
            </a:pPr>
            <a:r>
              <a:rPr lang="en-US" sz="1800" dirty="0" smtClean="0"/>
              <a:t>Executive Coordinator</a:t>
            </a:r>
          </a:p>
          <a:p>
            <a:pPr marL="0" indent="0">
              <a:buNone/>
            </a:pPr>
            <a:r>
              <a:rPr lang="en-US" sz="1800" dirty="0" smtClean="0"/>
              <a:t>Ashley McDonald</a:t>
            </a:r>
            <a:endParaRPr lang="en-US" sz="1800" dirty="0"/>
          </a:p>
        </p:txBody>
      </p:sp>
      <p:pic>
        <p:nvPicPr>
          <p:cNvPr id="4" name="Shape 158"/>
          <p:cNvPicPr preferRelativeResize="0"/>
          <p:nvPr/>
        </p:nvPicPr>
        <p:blipFill rotWithShape="1">
          <a:blip r:embed="rId2">
            <a:alphaModFix/>
          </a:blip>
          <a:srcRect/>
          <a:stretch/>
        </p:blipFill>
        <p:spPr>
          <a:xfrm>
            <a:off x="6386043" y="3390164"/>
            <a:ext cx="1322442" cy="1531870"/>
          </a:xfrm>
          <a:prstGeom prst="rect">
            <a:avLst/>
          </a:prstGeom>
          <a:noFill/>
          <a:ln>
            <a:noFill/>
          </a:ln>
        </p:spPr>
      </p:pic>
      <p:pic>
        <p:nvPicPr>
          <p:cNvPr id="5" name="Shape 159"/>
          <p:cNvPicPr preferRelativeResize="0"/>
          <p:nvPr/>
        </p:nvPicPr>
        <p:blipFill rotWithShape="1">
          <a:blip r:embed="rId3">
            <a:alphaModFix/>
          </a:blip>
          <a:srcRect/>
          <a:stretch/>
        </p:blipFill>
        <p:spPr>
          <a:xfrm>
            <a:off x="1936770" y="3653570"/>
            <a:ext cx="1394303" cy="1284515"/>
          </a:xfrm>
          <a:prstGeom prst="rect">
            <a:avLst/>
          </a:prstGeom>
          <a:noFill/>
          <a:ln>
            <a:noFill/>
          </a:ln>
        </p:spPr>
      </p:pic>
      <p:pic>
        <p:nvPicPr>
          <p:cNvPr id="6" name="Picture 5" descr="hannah and allan sharapan.jpg"/>
          <p:cNvPicPr>
            <a:picLocks noChangeAspect="1"/>
          </p:cNvPicPr>
          <p:nvPr/>
        </p:nvPicPr>
        <p:blipFill>
          <a:blip r:embed="rId4" cstate="print"/>
          <a:stretch>
            <a:fillRect/>
          </a:stretch>
        </p:blipFill>
        <p:spPr>
          <a:xfrm>
            <a:off x="457200" y="1116056"/>
            <a:ext cx="977900" cy="1405098"/>
          </a:xfrm>
          <a:prstGeom prst="rect">
            <a:avLst/>
          </a:prstGeom>
        </p:spPr>
      </p:pic>
      <p:pic>
        <p:nvPicPr>
          <p:cNvPr id="8" name="Picture 7"/>
          <p:cNvPicPr>
            <a:picLocks noChangeAspect="1"/>
          </p:cNvPicPr>
          <p:nvPr/>
        </p:nvPicPr>
        <p:blipFill>
          <a:blip r:embed="rId5"/>
          <a:stretch>
            <a:fillRect/>
          </a:stretch>
        </p:blipFill>
        <p:spPr>
          <a:xfrm>
            <a:off x="5815144" y="1033058"/>
            <a:ext cx="984136" cy="1457926"/>
          </a:xfrm>
          <a:prstGeom prst="rect">
            <a:avLst/>
          </a:prstGeom>
        </p:spPr>
      </p:pic>
      <p:pic>
        <p:nvPicPr>
          <p:cNvPr id="9" name="Picture 8" descr="Lisa Anderson 2013.jpg"/>
          <p:cNvPicPr>
            <a:picLocks noChangeAspect="1"/>
          </p:cNvPicPr>
          <p:nvPr/>
        </p:nvPicPr>
        <p:blipFill>
          <a:blip r:embed="rId6" cstate="print"/>
          <a:stretch>
            <a:fillRect/>
          </a:stretch>
        </p:blipFill>
        <p:spPr>
          <a:xfrm>
            <a:off x="2172099" y="1059664"/>
            <a:ext cx="1041001" cy="1461491"/>
          </a:xfrm>
          <a:prstGeom prst="rect">
            <a:avLst/>
          </a:prstGeom>
        </p:spPr>
      </p:pic>
      <p:pic>
        <p:nvPicPr>
          <p:cNvPr id="10" name="Content Placeholder 3" descr="Becky choate.JPG"/>
          <p:cNvPicPr>
            <a:picLocks noChangeAspect="1"/>
          </p:cNvPicPr>
          <p:nvPr/>
        </p:nvPicPr>
        <p:blipFill>
          <a:blip r:embed="rId7" cstate="print"/>
          <a:stretch>
            <a:fillRect/>
          </a:stretch>
        </p:blipFill>
        <p:spPr>
          <a:xfrm>
            <a:off x="7472906" y="1033058"/>
            <a:ext cx="1109406" cy="1473011"/>
          </a:xfrm>
          <a:prstGeom prst="rect">
            <a:avLst/>
          </a:prstGeom>
        </p:spPr>
      </p:pic>
      <p:pic>
        <p:nvPicPr>
          <p:cNvPr id="11" name="Picture 10" descr="Katie Odom.jpg"/>
          <p:cNvPicPr>
            <a:picLocks noChangeAspect="1"/>
          </p:cNvPicPr>
          <p:nvPr/>
        </p:nvPicPr>
        <p:blipFill>
          <a:blip r:embed="rId8" cstate="print"/>
          <a:stretch>
            <a:fillRect/>
          </a:stretch>
        </p:blipFill>
        <p:spPr>
          <a:xfrm>
            <a:off x="4027378" y="1095307"/>
            <a:ext cx="989122" cy="1425848"/>
          </a:xfrm>
          <a:prstGeom prst="rect">
            <a:avLst/>
          </a:prstGeom>
        </p:spPr>
      </p:pic>
      <p:sp>
        <p:nvSpPr>
          <p:cNvPr id="12" name="Rectangle 11"/>
          <p:cNvSpPr/>
          <p:nvPr/>
        </p:nvSpPr>
        <p:spPr>
          <a:xfrm>
            <a:off x="3475708" y="4008783"/>
            <a:ext cx="2720303" cy="646331"/>
          </a:xfrm>
          <a:prstGeom prst="rect">
            <a:avLst/>
          </a:prstGeom>
        </p:spPr>
        <p:txBody>
          <a:bodyPr wrap="square">
            <a:spAutoFit/>
          </a:bodyPr>
          <a:lstStyle/>
          <a:p>
            <a:r>
              <a:rPr lang="en-US" dirty="0"/>
              <a:t> </a:t>
            </a:r>
            <a:r>
              <a:rPr lang="en-US" dirty="0" smtClean="0"/>
              <a:t>  Master Coordinators            Jo </a:t>
            </a:r>
            <a:r>
              <a:rPr lang="en-US" dirty="0" err="1" smtClean="0"/>
              <a:t>Coogan</a:t>
            </a:r>
            <a:r>
              <a:rPr lang="en-US" dirty="0" smtClean="0"/>
              <a:t>  &amp; Barb Lagoni</a:t>
            </a:r>
            <a:endParaRPr lang="en-US" dirty="0"/>
          </a:p>
        </p:txBody>
      </p:sp>
      <p:sp>
        <p:nvSpPr>
          <p:cNvPr id="13" name="Rectangle 12"/>
          <p:cNvSpPr/>
          <p:nvPr/>
        </p:nvSpPr>
        <p:spPr>
          <a:xfrm>
            <a:off x="7180065" y="2589352"/>
            <a:ext cx="1955730" cy="646331"/>
          </a:xfrm>
          <a:prstGeom prst="rect">
            <a:avLst/>
          </a:prstGeom>
        </p:spPr>
        <p:txBody>
          <a:bodyPr wrap="square">
            <a:spAutoFit/>
          </a:bodyPr>
          <a:lstStyle/>
          <a:p>
            <a:r>
              <a:rPr lang="en-US" dirty="0" smtClean="0"/>
              <a:t>Senior Coordinator</a:t>
            </a:r>
          </a:p>
          <a:p>
            <a:r>
              <a:rPr lang="en-US" dirty="0" smtClean="0"/>
              <a:t>Becky Choate</a:t>
            </a:r>
            <a:endParaRPr lang="en-US" dirty="0"/>
          </a:p>
        </p:txBody>
      </p:sp>
      <p:sp>
        <p:nvSpPr>
          <p:cNvPr id="14" name="Rectangle 13"/>
          <p:cNvSpPr/>
          <p:nvPr/>
        </p:nvSpPr>
        <p:spPr>
          <a:xfrm>
            <a:off x="3582941" y="2642620"/>
            <a:ext cx="1823508" cy="923330"/>
          </a:xfrm>
          <a:prstGeom prst="rect">
            <a:avLst/>
          </a:prstGeom>
        </p:spPr>
        <p:txBody>
          <a:bodyPr wrap="square">
            <a:spAutoFit/>
          </a:bodyPr>
          <a:lstStyle/>
          <a:p>
            <a:pPr algn="ctr"/>
            <a:r>
              <a:rPr lang="en-US" dirty="0" smtClean="0"/>
              <a:t> Senior Executive Coordinator   Katie Odom</a:t>
            </a:r>
            <a:endParaRPr lang="en-US" dirty="0"/>
          </a:p>
        </p:txBody>
      </p:sp>
      <p:sp>
        <p:nvSpPr>
          <p:cNvPr id="15" name="Rectangle 14"/>
          <p:cNvSpPr/>
          <p:nvPr/>
        </p:nvSpPr>
        <p:spPr>
          <a:xfrm>
            <a:off x="1872354" y="2453241"/>
            <a:ext cx="1612224" cy="1200329"/>
          </a:xfrm>
          <a:prstGeom prst="rect">
            <a:avLst/>
          </a:prstGeom>
        </p:spPr>
        <p:txBody>
          <a:bodyPr wrap="square">
            <a:spAutoFit/>
          </a:bodyPr>
          <a:lstStyle/>
          <a:p>
            <a:pPr algn="ctr"/>
            <a:r>
              <a:rPr lang="en-US" dirty="0" smtClean="0"/>
              <a:t>Senior Executive Coordinator Lisa Anderson</a:t>
            </a:r>
            <a:endParaRPr lang="en-US" dirty="0"/>
          </a:p>
        </p:txBody>
      </p:sp>
      <p:sp>
        <p:nvSpPr>
          <p:cNvPr id="16" name="TextBox 15"/>
          <p:cNvSpPr txBox="1"/>
          <p:nvPr/>
        </p:nvSpPr>
        <p:spPr>
          <a:xfrm>
            <a:off x="195376" y="2593791"/>
            <a:ext cx="1676978" cy="1200329"/>
          </a:xfrm>
          <a:prstGeom prst="rect">
            <a:avLst/>
          </a:prstGeom>
          <a:noFill/>
        </p:spPr>
        <p:txBody>
          <a:bodyPr wrap="square" rtlCol="0">
            <a:spAutoFit/>
          </a:bodyPr>
          <a:lstStyle/>
          <a:p>
            <a:pPr algn="ctr"/>
            <a:r>
              <a:rPr lang="en-US" dirty="0" smtClean="0"/>
              <a:t>Senior Executive Coordinator Harper Guerra</a:t>
            </a:r>
            <a:endParaRPr lang="en-US" dirty="0"/>
          </a:p>
        </p:txBody>
      </p:sp>
    </p:spTree>
    <p:extLst>
      <p:ext uri="{BB962C8B-B14F-4D97-AF65-F5344CB8AC3E}">
        <p14:creationId xmlns:p14="http://schemas.microsoft.com/office/powerpoint/2010/main" val="2098078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1220338"/>
            <a:ext cx="7454899" cy="3552093"/>
          </a:xfrm>
        </p:spPr>
        <p:txBody>
          <a:bodyPr>
            <a:normAutofit fontScale="92500" lnSpcReduction="10000"/>
          </a:bodyPr>
          <a:lstStyle/>
          <a:p>
            <a:r>
              <a:rPr lang="en-US" sz="2400" dirty="0"/>
              <a:t>To help everyone attending achieve rank of Director over the next 8 </a:t>
            </a:r>
            <a:r>
              <a:rPr lang="en-US" sz="2400" dirty="0" smtClean="0"/>
              <a:t>weeks and launch their business with a strong start.</a:t>
            </a:r>
            <a:endParaRPr lang="en-US" sz="2400" dirty="0"/>
          </a:p>
          <a:p>
            <a:r>
              <a:rPr lang="en-US" sz="2400" dirty="0"/>
              <a:t>To review the benefits of a home business.</a:t>
            </a:r>
          </a:p>
          <a:p>
            <a:r>
              <a:rPr lang="en-US" sz="2400" dirty="0" smtClean="0"/>
              <a:t>To </a:t>
            </a:r>
            <a:r>
              <a:rPr lang="en-US" sz="2400" dirty="0"/>
              <a:t>create a clear picture of what </a:t>
            </a:r>
            <a:r>
              <a:rPr lang="en-US" sz="2400" dirty="0" smtClean="0"/>
              <a:t>we </a:t>
            </a:r>
            <a:r>
              <a:rPr lang="en-US" sz="2400" dirty="0"/>
              <a:t>want </a:t>
            </a:r>
            <a:r>
              <a:rPr lang="en-US" sz="2400" dirty="0" smtClean="0"/>
              <a:t>our </a:t>
            </a:r>
            <a:r>
              <a:rPr lang="en-US" sz="2400" dirty="0"/>
              <a:t>Shaklee business to provide </a:t>
            </a:r>
            <a:r>
              <a:rPr lang="en-US" sz="2400" dirty="0" smtClean="0"/>
              <a:t>for us </a:t>
            </a:r>
            <a:r>
              <a:rPr lang="en-US" sz="2400" dirty="0"/>
              <a:t>.. And for others.</a:t>
            </a:r>
          </a:p>
          <a:p>
            <a:r>
              <a:rPr lang="en-US" sz="2400" dirty="0"/>
              <a:t>To set up the mechanics of </a:t>
            </a:r>
            <a:r>
              <a:rPr lang="en-US" sz="2400" dirty="0" smtClean="0"/>
              <a:t>our </a:t>
            </a:r>
            <a:r>
              <a:rPr lang="en-US" sz="2400" dirty="0"/>
              <a:t>business and know where to find the excellent resources that will support </a:t>
            </a:r>
            <a:r>
              <a:rPr lang="en-US" sz="2400" dirty="0" smtClean="0"/>
              <a:t>our </a:t>
            </a:r>
            <a:r>
              <a:rPr lang="en-US" sz="2400" dirty="0"/>
              <a:t>business growth.</a:t>
            </a:r>
          </a:p>
          <a:p>
            <a:r>
              <a:rPr lang="en-US" sz="2400" dirty="0"/>
              <a:t>Then to get into action … and begin building </a:t>
            </a:r>
            <a:r>
              <a:rPr lang="en-US" sz="2400" dirty="0" smtClean="0"/>
              <a:t>our </a:t>
            </a:r>
            <a:r>
              <a:rPr lang="en-US" sz="2400" dirty="0"/>
              <a:t>Shaklee business</a:t>
            </a:r>
            <a:r>
              <a:rPr lang="en-US" sz="2400" dirty="0" smtClean="0"/>
              <a:t>.				</a:t>
            </a:r>
            <a:r>
              <a:rPr lang="en-US" sz="1900" dirty="0" smtClean="0"/>
              <a:t>LISA</a:t>
            </a:r>
            <a:endParaRPr lang="en-US" sz="1900" dirty="0"/>
          </a:p>
        </p:txBody>
      </p:sp>
      <p:sp>
        <p:nvSpPr>
          <p:cNvPr id="3" name="Title 2"/>
          <p:cNvSpPr>
            <a:spLocks noGrp="1"/>
          </p:cNvSpPr>
          <p:nvPr>
            <p:ph type="title"/>
          </p:nvPr>
        </p:nvSpPr>
        <p:spPr>
          <a:xfrm>
            <a:off x="457200" y="283159"/>
            <a:ext cx="6426200" cy="732841"/>
          </a:xfrm>
          <a:ln>
            <a:solidFill>
              <a:srgbClr val="FF0000"/>
            </a:solidFill>
          </a:ln>
        </p:spPr>
        <p:txBody>
          <a:bodyPr>
            <a:noAutofit/>
          </a:bodyPr>
          <a:lstStyle/>
          <a:p>
            <a:r>
              <a:rPr lang="en-US" sz="2400" dirty="0" smtClean="0"/>
              <a:t>Objectives for Week 1 </a:t>
            </a:r>
            <a:r>
              <a:rPr lang="en-US" sz="2400" dirty="0" smtClean="0"/>
              <a:t> --Getting </a:t>
            </a:r>
            <a:r>
              <a:rPr lang="en-US" sz="2400" dirty="0" smtClean="0"/>
              <a:t>Started</a:t>
            </a:r>
            <a:endParaRPr lang="en-US" sz="2400" dirty="0"/>
          </a:p>
        </p:txBody>
      </p:sp>
      <p:pic>
        <p:nvPicPr>
          <p:cNvPr id="4" name="Picture 3"/>
          <p:cNvPicPr>
            <a:picLocks noChangeAspect="1"/>
          </p:cNvPicPr>
          <p:nvPr/>
        </p:nvPicPr>
        <p:blipFill>
          <a:blip r:embed="rId3"/>
          <a:stretch>
            <a:fillRect/>
          </a:stretch>
        </p:blipFill>
        <p:spPr>
          <a:xfrm>
            <a:off x="7373046" y="3416300"/>
            <a:ext cx="1576311" cy="1727200"/>
          </a:xfrm>
          <a:prstGeom prst="rect">
            <a:avLst/>
          </a:prstGeom>
        </p:spPr>
      </p:pic>
    </p:spTree>
    <p:extLst>
      <p:ext uri="{BB962C8B-B14F-4D97-AF65-F5344CB8AC3E}">
        <p14:creationId xmlns:p14="http://schemas.microsoft.com/office/powerpoint/2010/main" val="2112536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0805"/>
            <a:ext cx="4245674" cy="3821589"/>
          </a:xfrm>
        </p:spPr>
        <p:txBody>
          <a:bodyPr>
            <a:normAutofit fontScale="92500" lnSpcReduction="20000"/>
          </a:bodyPr>
          <a:lstStyle/>
          <a:p>
            <a:r>
              <a:rPr lang="en-US" dirty="0">
                <a:solidFill>
                  <a:schemeClr val="tx1"/>
                </a:solidFill>
              </a:rPr>
              <a:t>Travel  to international destinations ( Kenyan safari, Bali, Paris, Mayan Riviera, Caribbean Cruises , </a:t>
            </a:r>
            <a:r>
              <a:rPr lang="en-US" dirty="0" err="1">
                <a:solidFill>
                  <a:schemeClr val="tx1"/>
                </a:solidFill>
              </a:rPr>
              <a:t>etc</a:t>
            </a:r>
            <a:r>
              <a:rPr lang="en-US" dirty="0">
                <a:solidFill>
                  <a:schemeClr val="tx1"/>
                </a:solidFill>
              </a:rPr>
              <a:t> )</a:t>
            </a:r>
          </a:p>
          <a:p>
            <a:r>
              <a:rPr lang="en-US" dirty="0">
                <a:solidFill>
                  <a:schemeClr val="tx1"/>
                </a:solidFill>
              </a:rPr>
              <a:t>Monthly car payments</a:t>
            </a:r>
          </a:p>
          <a:p>
            <a:r>
              <a:rPr lang="en-US" dirty="0">
                <a:solidFill>
                  <a:schemeClr val="tx1"/>
                </a:solidFill>
              </a:rPr>
              <a:t>Income ranging from $10,000 to $400,000/</a:t>
            </a:r>
            <a:r>
              <a:rPr lang="en-US" dirty="0" err="1">
                <a:solidFill>
                  <a:schemeClr val="tx1"/>
                </a:solidFill>
              </a:rPr>
              <a:t>yr</a:t>
            </a:r>
            <a:endParaRPr lang="en-US" dirty="0">
              <a:solidFill>
                <a:schemeClr val="tx1"/>
              </a:solidFill>
            </a:endParaRPr>
          </a:p>
          <a:p>
            <a:r>
              <a:rPr lang="en-US" dirty="0">
                <a:solidFill>
                  <a:schemeClr val="tx1"/>
                </a:solidFill>
              </a:rPr>
              <a:t>Flexible time </a:t>
            </a:r>
          </a:p>
          <a:p>
            <a:r>
              <a:rPr lang="en-US" dirty="0">
                <a:solidFill>
                  <a:schemeClr val="tx1"/>
                </a:solidFill>
              </a:rPr>
              <a:t>Financial security</a:t>
            </a:r>
          </a:p>
          <a:p>
            <a:r>
              <a:rPr lang="en-US" dirty="0">
                <a:solidFill>
                  <a:schemeClr val="tx1"/>
                </a:solidFill>
              </a:rPr>
              <a:t>Tax advantages</a:t>
            </a:r>
          </a:p>
          <a:p>
            <a:r>
              <a:rPr lang="en-US" dirty="0">
                <a:solidFill>
                  <a:schemeClr val="tx1"/>
                </a:solidFill>
              </a:rPr>
              <a:t>Health </a:t>
            </a:r>
          </a:p>
          <a:p>
            <a:r>
              <a:rPr lang="en-US" dirty="0">
                <a:solidFill>
                  <a:schemeClr val="tx1"/>
                </a:solidFill>
              </a:rPr>
              <a:t>Provide a source for extra income to eliminate debt and begin saving for college, retirement </a:t>
            </a:r>
            <a:r>
              <a:rPr lang="en-US" dirty="0" err="1">
                <a:solidFill>
                  <a:schemeClr val="tx1"/>
                </a:solidFill>
              </a:rPr>
              <a:t>etc</a:t>
            </a:r>
            <a:endParaRPr lang="en-US" dirty="0">
              <a:solidFill>
                <a:schemeClr val="tx1"/>
              </a:solidFill>
            </a:endParaRPr>
          </a:p>
          <a:p>
            <a:endParaRPr lang="en-US" dirty="0"/>
          </a:p>
        </p:txBody>
      </p:sp>
      <p:sp>
        <p:nvSpPr>
          <p:cNvPr id="3" name="Title 2"/>
          <p:cNvSpPr>
            <a:spLocks noGrp="1"/>
          </p:cNvSpPr>
          <p:nvPr>
            <p:ph type="title"/>
          </p:nvPr>
        </p:nvSpPr>
        <p:spPr>
          <a:xfrm>
            <a:off x="457200" y="193062"/>
            <a:ext cx="4245674" cy="502628"/>
          </a:xfrm>
          <a:ln>
            <a:solidFill>
              <a:schemeClr val="accent5">
                <a:lumMod val="75000"/>
              </a:schemeClr>
            </a:solidFill>
          </a:ln>
        </p:spPr>
        <p:txBody>
          <a:bodyPr>
            <a:normAutofit fontScale="90000"/>
          </a:bodyPr>
          <a:lstStyle/>
          <a:p>
            <a:r>
              <a:rPr lang="en-US" sz="2800" dirty="0" smtClean="0"/>
              <a:t>Home Business Benefits</a:t>
            </a:r>
            <a:endParaRPr lang="en-US" sz="2800" dirty="0"/>
          </a:p>
        </p:txBody>
      </p:sp>
      <p:sp>
        <p:nvSpPr>
          <p:cNvPr id="4" name="Rectangle 3"/>
          <p:cNvSpPr/>
          <p:nvPr/>
        </p:nvSpPr>
        <p:spPr>
          <a:xfrm>
            <a:off x="457200" y="728389"/>
            <a:ext cx="2336096" cy="461665"/>
          </a:xfrm>
          <a:prstGeom prst="rect">
            <a:avLst/>
          </a:prstGeom>
        </p:spPr>
        <p:txBody>
          <a:bodyPr wrap="none">
            <a:spAutoFit/>
          </a:bodyPr>
          <a:lstStyle/>
          <a:p>
            <a:r>
              <a:rPr lang="en-US" sz="2400" dirty="0"/>
              <a:t>Tangible Benefits</a:t>
            </a:r>
          </a:p>
        </p:txBody>
      </p:sp>
      <p:sp>
        <p:nvSpPr>
          <p:cNvPr id="5" name="Rectangle 4"/>
          <p:cNvSpPr/>
          <p:nvPr/>
        </p:nvSpPr>
        <p:spPr>
          <a:xfrm>
            <a:off x="5423256" y="234025"/>
            <a:ext cx="2528457" cy="461665"/>
          </a:xfrm>
          <a:prstGeom prst="rect">
            <a:avLst/>
          </a:prstGeom>
        </p:spPr>
        <p:txBody>
          <a:bodyPr wrap="none">
            <a:spAutoFit/>
          </a:bodyPr>
          <a:lstStyle/>
          <a:p>
            <a:r>
              <a:rPr lang="en-US" sz="2400" dirty="0"/>
              <a:t>Intangible Benefits</a:t>
            </a:r>
          </a:p>
        </p:txBody>
      </p:sp>
      <p:sp>
        <p:nvSpPr>
          <p:cNvPr id="7" name="Rectangle 6"/>
          <p:cNvSpPr/>
          <p:nvPr/>
        </p:nvSpPr>
        <p:spPr>
          <a:xfrm>
            <a:off x="4891675" y="695690"/>
            <a:ext cx="3964832" cy="4401205"/>
          </a:xfrm>
          <a:prstGeom prst="rect">
            <a:avLst/>
          </a:prstGeom>
          <a:ln>
            <a:solidFill>
              <a:schemeClr val="accent5">
                <a:lumMod val="75000"/>
              </a:schemeClr>
            </a:solidFill>
          </a:ln>
        </p:spPr>
        <p:txBody>
          <a:bodyPr wrap="square">
            <a:spAutoFit/>
          </a:bodyPr>
          <a:lstStyle/>
          <a:p>
            <a:pPr marL="342900" indent="-342900">
              <a:buFont typeface="Arial"/>
              <a:buChar char="•"/>
            </a:pPr>
            <a:r>
              <a:rPr lang="en-US" sz="2000" dirty="0"/>
              <a:t>Being your own </a:t>
            </a:r>
            <a:r>
              <a:rPr lang="en-US" sz="2000" dirty="0" smtClean="0"/>
              <a:t>boss</a:t>
            </a:r>
            <a:endParaRPr lang="en-US" sz="2000" dirty="0"/>
          </a:p>
          <a:p>
            <a:pPr marL="342900" indent="-342900">
              <a:buFont typeface="Arial"/>
              <a:buChar char="•"/>
            </a:pPr>
            <a:r>
              <a:rPr lang="en-US" sz="2000" dirty="0"/>
              <a:t>Working from home allowing parents to be with children</a:t>
            </a:r>
          </a:p>
          <a:p>
            <a:pPr marL="342900" indent="-342900">
              <a:buFont typeface="Arial"/>
              <a:buChar char="•"/>
            </a:pPr>
            <a:r>
              <a:rPr lang="en-US" sz="2000" dirty="0"/>
              <a:t>Personal development</a:t>
            </a:r>
          </a:p>
          <a:p>
            <a:pPr marL="342900" indent="-342900">
              <a:buFont typeface="Arial"/>
              <a:buChar char="•"/>
            </a:pPr>
            <a:r>
              <a:rPr lang="en-US" sz="2000" dirty="0"/>
              <a:t>Satisfaction of  knowing you contribute so positively to lives of others</a:t>
            </a:r>
          </a:p>
          <a:p>
            <a:pPr marL="342900" indent="-342900">
              <a:buFont typeface="Arial"/>
              <a:buChar char="•"/>
            </a:pPr>
            <a:r>
              <a:rPr lang="en-US" sz="2000" dirty="0"/>
              <a:t>Being part of the Shaklee family and Shaklee culture of helping one another</a:t>
            </a:r>
          </a:p>
          <a:p>
            <a:pPr marL="342900" indent="-342900">
              <a:buFont typeface="Arial"/>
              <a:buChar char="•"/>
            </a:pPr>
            <a:r>
              <a:rPr lang="en-US" sz="2000" dirty="0"/>
              <a:t>Friendships</a:t>
            </a:r>
          </a:p>
          <a:p>
            <a:pPr marL="342900" indent="-342900">
              <a:buFont typeface="Arial"/>
              <a:buChar char="•"/>
            </a:pPr>
            <a:r>
              <a:rPr lang="en-US" sz="2000" dirty="0"/>
              <a:t>Recognition</a:t>
            </a:r>
          </a:p>
          <a:p>
            <a:pPr marL="342900" indent="-342900">
              <a:buFont typeface="Arial"/>
              <a:buChar char="•"/>
            </a:pPr>
            <a:r>
              <a:rPr lang="en-US" sz="2000" dirty="0"/>
              <a:t>Fun		</a:t>
            </a:r>
            <a:r>
              <a:rPr lang="en-US" dirty="0" err="1" smtClean="0"/>
              <a:t>becky</a:t>
            </a:r>
            <a:endParaRPr lang="en-US" sz="2000" dirty="0" smtClean="0"/>
          </a:p>
          <a:p>
            <a:endParaRPr lang="en-US" sz="2000" dirty="0"/>
          </a:p>
        </p:txBody>
      </p:sp>
    </p:spTree>
    <p:extLst>
      <p:ext uri="{BB962C8B-B14F-4D97-AF65-F5344CB8AC3E}">
        <p14:creationId xmlns:p14="http://schemas.microsoft.com/office/powerpoint/2010/main" val="704700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
                                            <p:txEl>
                                              <p:pRg st="5" end="5"/>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
                                            <p:txEl>
                                              <p:pRg st="6" end="6"/>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18591</TotalTime>
  <Words>1575</Words>
  <Application>Microsoft Macintosh PowerPoint</Application>
  <PresentationFormat>On-screen Show (16:9)</PresentationFormat>
  <Paragraphs>240</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Monday Wellness Webinars </vt:lpstr>
      <vt:lpstr>PowerPoint Presentation</vt:lpstr>
      <vt:lpstr>   Smart Business Tips –Pam Cary       PGV Plus and Qualifying for 15 Kicker Points in January</vt:lpstr>
      <vt:lpstr>PowerPoint Presentation</vt:lpstr>
      <vt:lpstr>PowerPoint Presentation</vt:lpstr>
      <vt:lpstr>Getting Off to a Strong Start        Week 1   January 28, 2016</vt:lpstr>
      <vt:lpstr>Our Training Team </vt:lpstr>
      <vt:lpstr>Objectives for Week 1  --Getting Started</vt:lpstr>
      <vt:lpstr>Home Business Benefits</vt:lpstr>
      <vt:lpstr>Getting Started– Office Set Up </vt:lpstr>
      <vt:lpstr>Business cards Thank you cards  </vt:lpstr>
      <vt:lpstr>Setting Up Your Business</vt:lpstr>
      <vt:lpstr>Getting Started .. Where To Go For Training</vt:lpstr>
      <vt:lpstr>PowerPoint Presentation</vt:lpstr>
      <vt:lpstr>Resources </vt:lpstr>
      <vt:lpstr> Next It’s Time for the Fundamentals That Will Actually Grow Our Business</vt:lpstr>
      <vt:lpstr>PowerPoint Presentation</vt:lpstr>
      <vt:lpstr>Time To Discuss Our Reasons and Our Goals for Our Business</vt:lpstr>
      <vt:lpstr>Behind every one of the big checks… of the leaders achieving new ranks… of the leaders earning the new cars …</vt:lpstr>
      <vt:lpstr>What do you want …</vt:lpstr>
      <vt:lpstr>Now Those Reasons Become  Specific Goals for Our Business…</vt:lpstr>
      <vt:lpstr>Now we are ready to get into action …                To develop customers and business partners  1000 PV  is a good target to aim for our first month.</vt:lpstr>
      <vt:lpstr>Who Goes on the List ?</vt:lpstr>
      <vt:lpstr>Consider the Product Guide List Method to Get Started with Our List</vt:lpstr>
      <vt:lpstr>The  Planning Meeting</vt:lpstr>
      <vt:lpstr>You Don’t Need to Know Hundreds of People…</vt:lpstr>
      <vt:lpstr>Setting up &amp; Launching Our Business: </vt:lpstr>
      <vt:lpstr>Everything Is Not Going To Go Perfectly … Be OK With That .. You Will Learn Faster      </vt:lpstr>
      <vt:lpstr>What We Are Today … Attracts Where We Are Going Tomorrow</vt:lpstr>
      <vt:lpstr>Action Steps   Session 1    Getting Off to a Strong Start</vt:lpstr>
      <vt:lpstr>Action steps continued </vt:lpstr>
      <vt:lpstr>PowerPoint Presentation</vt:lpstr>
      <vt:lpstr>Francine’s comment – there will be doors … and we will find the keys to open them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Business Leader Training 2016 </dc:title>
  <dc:creator>Barbara Lagoni</dc:creator>
  <cp:lastModifiedBy>Barbara Lagoni</cp:lastModifiedBy>
  <cp:revision>169</cp:revision>
  <cp:lastPrinted>2016-01-27T18:51:15Z</cp:lastPrinted>
  <dcterms:created xsi:type="dcterms:W3CDTF">2015-12-26T18:46:41Z</dcterms:created>
  <dcterms:modified xsi:type="dcterms:W3CDTF">2016-01-27T19:50:15Z</dcterms:modified>
</cp:coreProperties>
</file>