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24"/>
  </p:handoutMasterIdLst>
  <p:sldIdLst>
    <p:sldId id="256" r:id="rId2"/>
    <p:sldId id="257" r:id="rId3"/>
    <p:sldId id="259" r:id="rId4"/>
    <p:sldId id="258" r:id="rId5"/>
    <p:sldId id="285" r:id="rId6"/>
    <p:sldId id="282" r:id="rId7"/>
    <p:sldId id="264" r:id="rId8"/>
    <p:sldId id="265" r:id="rId9"/>
    <p:sldId id="266" r:id="rId10"/>
    <p:sldId id="267" r:id="rId11"/>
    <p:sldId id="269" r:id="rId12"/>
    <p:sldId id="270" r:id="rId13"/>
    <p:sldId id="283" r:id="rId14"/>
    <p:sldId id="260" r:id="rId15"/>
    <p:sldId id="271" r:id="rId16"/>
    <p:sldId id="275" r:id="rId17"/>
    <p:sldId id="276" r:id="rId18"/>
    <p:sldId id="281" r:id="rId19"/>
    <p:sldId id="284" r:id="rId20"/>
    <p:sldId id="261" r:id="rId21"/>
    <p:sldId id="268" r:id="rId22"/>
    <p:sldId id="279" r:id="rId23"/>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847D201E-2C8A-4497-B85F-7F99631554AB}" type="datetimeFigureOut">
              <a:rPr lang="en-US" smtClean="0"/>
              <a:t>10/30/2018</a:t>
            </a:fld>
            <a:endParaRPr lang="en-US"/>
          </a:p>
        </p:txBody>
      </p:sp>
      <p:sp>
        <p:nvSpPr>
          <p:cNvPr id="4" name="Footer Placeholder 3"/>
          <p:cNvSpPr>
            <a:spLocks noGrp="1"/>
          </p:cNvSpPr>
          <p:nvPr>
            <p:ph type="ftr" sz="quarter" idx="2"/>
          </p:nvPr>
        </p:nvSpPr>
        <p:spPr>
          <a:xfrm>
            <a:off x="0" y="8847138"/>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7138"/>
            <a:ext cx="2971800" cy="466725"/>
          </a:xfrm>
          <a:prstGeom prst="rect">
            <a:avLst/>
          </a:prstGeom>
        </p:spPr>
        <p:txBody>
          <a:bodyPr vert="horz" lIns="91440" tIns="45720" rIns="91440" bIns="45720" rtlCol="0" anchor="b"/>
          <a:lstStyle>
            <a:lvl1pPr algn="r">
              <a:defRPr sz="1200"/>
            </a:lvl1pPr>
          </a:lstStyle>
          <a:p>
            <a:fld id="{8816FE3A-5997-469C-84E0-560795D0D1BE}" type="slidenum">
              <a:rPr lang="en-US" smtClean="0"/>
              <a:t>‹#›</a:t>
            </a:fld>
            <a:endParaRPr lang="en-US"/>
          </a:p>
        </p:txBody>
      </p:sp>
    </p:spTree>
    <p:extLst>
      <p:ext uri="{BB962C8B-B14F-4D97-AF65-F5344CB8AC3E}">
        <p14:creationId xmlns:p14="http://schemas.microsoft.com/office/powerpoint/2010/main" val="282302455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569700-1DE2-6C45-9CCE-F67BE86DECD3}"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718045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69700-1DE2-6C45-9CCE-F67BE86DECD3}"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2804325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69700-1DE2-6C45-9CCE-F67BE86DECD3}"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1060222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69700-1DE2-6C45-9CCE-F67BE86DECD3}"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3110698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8569700-1DE2-6C45-9CCE-F67BE86DECD3}" type="datetimeFigureOut">
              <a:rPr lang="en-US" smtClean="0"/>
              <a:t>10/30/2018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3413124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569700-1DE2-6C45-9CCE-F67BE86DECD3}"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255335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569700-1DE2-6C45-9CCE-F67BE86DECD3}" type="datetimeFigureOut">
              <a:rPr lang="en-US" smtClean="0"/>
              <a:t>10/30/2018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23487470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569700-1DE2-6C45-9CCE-F67BE86DECD3}" type="datetimeFigureOut">
              <a:rPr lang="en-US" smtClean="0"/>
              <a:t>10/30/2018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1325707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569700-1DE2-6C45-9CCE-F67BE86DECD3}" type="datetimeFigureOut">
              <a:rPr lang="en-US" smtClean="0"/>
              <a:t>10/30/2018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576363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569700-1DE2-6C45-9CCE-F67BE86DECD3}"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3515267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8569700-1DE2-6C45-9CCE-F67BE86DECD3}" type="datetimeFigureOut">
              <a:rPr lang="en-US" smtClean="0"/>
              <a:t>10/30/2018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64EA5A-29FC-524E-BECD-0F9E3D9E5E3C}" type="slidenum">
              <a:rPr lang="en-US" smtClean="0"/>
              <a:t>‹#›</a:t>
            </a:fld>
            <a:endParaRPr lang="en-US"/>
          </a:p>
        </p:txBody>
      </p:sp>
    </p:spTree>
    <p:extLst>
      <p:ext uri="{BB962C8B-B14F-4D97-AF65-F5344CB8AC3E}">
        <p14:creationId xmlns:p14="http://schemas.microsoft.com/office/powerpoint/2010/main" val="3409605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8569700-1DE2-6C45-9CCE-F67BE86DECD3}" type="datetimeFigureOut">
              <a:rPr lang="en-US" smtClean="0"/>
              <a:t>10/30/2018</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264EA5A-29FC-524E-BECD-0F9E3D9E5E3C}" type="slidenum">
              <a:rPr lang="en-US" smtClean="0"/>
              <a:t>‹#›</a:t>
            </a:fld>
            <a:endParaRPr lang="en-US"/>
          </a:p>
        </p:txBody>
      </p:sp>
    </p:spTree>
    <p:extLst>
      <p:ext uri="{BB962C8B-B14F-4D97-AF65-F5344CB8AC3E}">
        <p14:creationId xmlns:p14="http://schemas.microsoft.com/office/powerpoint/2010/main" val="6577335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62408" y="1328775"/>
            <a:ext cx="6021544" cy="3468298"/>
          </a:xfrm>
          <a:prstGeom prst="rect">
            <a:avLst/>
          </a:prstGeom>
        </p:spPr>
      </p:pic>
      <p:sp>
        <p:nvSpPr>
          <p:cNvPr id="2" name="Title 1"/>
          <p:cNvSpPr>
            <a:spLocks noGrp="1"/>
          </p:cNvSpPr>
          <p:nvPr>
            <p:ph type="ctrTitle"/>
          </p:nvPr>
        </p:nvSpPr>
        <p:spPr>
          <a:xfrm>
            <a:off x="685800" y="399468"/>
            <a:ext cx="7772400" cy="1102519"/>
          </a:xfrm>
          <a:ln>
            <a:solidFill>
              <a:schemeClr val="accent6">
                <a:lumMod val="60000"/>
                <a:lumOff val="40000"/>
              </a:schemeClr>
            </a:solidFill>
          </a:ln>
        </p:spPr>
        <p:txBody>
          <a:bodyPr/>
          <a:lstStyle/>
          <a:p>
            <a:r>
              <a:rPr lang="en-US" dirty="0" smtClean="0"/>
              <a:t>And </a:t>
            </a:r>
            <a:r>
              <a:rPr lang="en-US" dirty="0"/>
              <a:t>N</a:t>
            </a:r>
            <a:r>
              <a:rPr lang="en-US" dirty="0" smtClean="0"/>
              <a:t>ow </a:t>
            </a:r>
            <a:r>
              <a:rPr lang="en-US" dirty="0"/>
              <a:t>W</a:t>
            </a:r>
            <a:r>
              <a:rPr lang="en-US" dirty="0" smtClean="0"/>
              <a:t>e Multiply</a:t>
            </a:r>
            <a:endParaRPr lang="en-US" dirty="0"/>
          </a:p>
        </p:txBody>
      </p:sp>
      <p:sp>
        <p:nvSpPr>
          <p:cNvPr id="5" name="TextBox 4"/>
          <p:cNvSpPr txBox="1"/>
          <p:nvPr/>
        </p:nvSpPr>
        <p:spPr>
          <a:xfrm>
            <a:off x="975604" y="4335408"/>
            <a:ext cx="7123761" cy="523220"/>
          </a:xfrm>
          <a:prstGeom prst="rect">
            <a:avLst/>
          </a:prstGeom>
          <a:noFill/>
          <a:ln>
            <a:solidFill>
              <a:schemeClr val="accent6">
                <a:lumMod val="75000"/>
              </a:schemeClr>
            </a:solidFill>
          </a:ln>
        </p:spPr>
        <p:txBody>
          <a:bodyPr wrap="square" rtlCol="0">
            <a:spAutoFit/>
          </a:bodyPr>
          <a:lstStyle/>
          <a:p>
            <a:r>
              <a:rPr lang="en-US" sz="2800" dirty="0" smtClean="0"/>
              <a:t>Week #8    8 Weeks to Director  Oct 30, 2018 </a:t>
            </a:r>
            <a:endParaRPr lang="en-US" sz="2800" dirty="0"/>
          </a:p>
        </p:txBody>
      </p:sp>
    </p:spTree>
    <p:extLst>
      <p:ext uri="{BB962C8B-B14F-4D97-AF65-F5344CB8AC3E}">
        <p14:creationId xmlns:p14="http://schemas.microsoft.com/office/powerpoint/2010/main" val="833469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00" dirty="0" smtClean="0"/>
              <a:t>So</a:t>
            </a:r>
            <a:r>
              <a:rPr lang="mr-IN" sz="3100" dirty="0" smtClean="0"/>
              <a:t>…</a:t>
            </a:r>
            <a:r>
              <a:rPr lang="en-US" sz="3100" dirty="0" smtClean="0"/>
              <a:t> Back to Goal Setting for a </a:t>
            </a:r>
            <a:r>
              <a:rPr lang="en-US" sz="2800" dirty="0" smtClean="0"/>
              <a:t>Minute</a:t>
            </a:r>
            <a:endParaRPr lang="en-US" sz="2800" dirty="0"/>
          </a:p>
        </p:txBody>
      </p:sp>
      <p:sp>
        <p:nvSpPr>
          <p:cNvPr id="3" name="Content Placeholder 2"/>
          <p:cNvSpPr>
            <a:spLocks noGrp="1"/>
          </p:cNvSpPr>
          <p:nvPr>
            <p:ph idx="1"/>
          </p:nvPr>
        </p:nvSpPr>
        <p:spPr>
          <a:xfrm>
            <a:off x="457200" y="1063229"/>
            <a:ext cx="8229600" cy="2691047"/>
          </a:xfrm>
        </p:spPr>
        <p:txBody>
          <a:bodyPr>
            <a:normAutofit fontScale="92500" lnSpcReduction="20000"/>
          </a:bodyPr>
          <a:lstStyle/>
          <a:p>
            <a:pPr marL="0" indent="0">
              <a:buNone/>
            </a:pPr>
            <a:r>
              <a:rPr lang="en-US" sz="2000" dirty="0" smtClean="0"/>
              <a:t>Ask ourselves </a:t>
            </a:r>
            <a:r>
              <a:rPr lang="mr-IN" sz="2000" dirty="0" smtClean="0"/>
              <a:t>…</a:t>
            </a:r>
            <a:endParaRPr lang="en-US" sz="2000" dirty="0" smtClean="0"/>
          </a:p>
          <a:p>
            <a:pPr marL="0" indent="0">
              <a:buNone/>
            </a:pPr>
            <a:r>
              <a:rPr lang="en-US" sz="2000" dirty="0" smtClean="0"/>
              <a:t>What do I want now?   (for myself and others) </a:t>
            </a:r>
          </a:p>
          <a:p>
            <a:pPr marL="0" indent="0">
              <a:buNone/>
            </a:pPr>
            <a:r>
              <a:rPr lang="en-US" sz="2000" dirty="0"/>
              <a:t>	</a:t>
            </a:r>
            <a:r>
              <a:rPr lang="en-US" sz="2000" dirty="0" smtClean="0"/>
              <a:t>-- how big can I see it?  (see reading list addendum)</a:t>
            </a:r>
          </a:p>
          <a:p>
            <a:pPr marL="0" indent="0">
              <a:buNone/>
            </a:pPr>
            <a:r>
              <a:rPr lang="en-US" sz="2000" dirty="0" smtClean="0"/>
              <a:t>What is my vision of the leader I want to become? </a:t>
            </a:r>
          </a:p>
          <a:p>
            <a:pPr marL="0" indent="0">
              <a:buNone/>
            </a:pPr>
            <a:r>
              <a:rPr lang="en-US" sz="2000" dirty="0"/>
              <a:t>	</a:t>
            </a:r>
            <a:r>
              <a:rPr lang="en-US" sz="2000" dirty="0" smtClean="0"/>
              <a:t>--servant leader</a:t>
            </a:r>
            <a:r>
              <a:rPr lang="en-US" sz="2000" dirty="0"/>
              <a:t> </a:t>
            </a:r>
            <a:r>
              <a:rPr lang="en-US" sz="2000" dirty="0" smtClean="0"/>
              <a:t>	-- boss        	 --new identity</a:t>
            </a:r>
          </a:p>
          <a:p>
            <a:pPr marL="0" indent="0">
              <a:buNone/>
            </a:pPr>
            <a:r>
              <a:rPr lang="en-US" sz="2000" dirty="0"/>
              <a:t>	</a:t>
            </a:r>
            <a:r>
              <a:rPr lang="en-US" sz="2000" dirty="0" smtClean="0"/>
              <a:t>--maker of leaders 			-- coach					</a:t>
            </a:r>
          </a:p>
          <a:p>
            <a:pPr marL="0" indent="0">
              <a:buNone/>
            </a:pPr>
            <a:r>
              <a:rPr lang="en-US" sz="2000" dirty="0" smtClean="0"/>
              <a:t>What do I want to learn next ?</a:t>
            </a:r>
          </a:p>
          <a:p>
            <a:pPr marL="0" indent="0">
              <a:buNone/>
            </a:pPr>
            <a:r>
              <a:rPr lang="en-US" sz="2000" dirty="0" smtClean="0"/>
              <a:t>Monitor my self talk  </a:t>
            </a:r>
            <a:r>
              <a:rPr lang="mr-IN" sz="2000" dirty="0" smtClean="0"/>
              <a:t>…</a:t>
            </a:r>
            <a:r>
              <a:rPr lang="en-US" sz="2000" dirty="0" smtClean="0"/>
              <a:t>  do I believe I can </a:t>
            </a:r>
          </a:p>
          <a:p>
            <a:pPr marL="0" indent="0">
              <a:buNone/>
            </a:pPr>
            <a:r>
              <a:rPr lang="en-US" sz="2000" dirty="0" smtClean="0"/>
              <a:t>build an organization ?  (Becky)</a:t>
            </a:r>
          </a:p>
          <a:p>
            <a:pPr marL="0" indent="0">
              <a:buNone/>
            </a:pPr>
            <a:endParaRPr lang="en-US" sz="2000" dirty="0" smtClean="0"/>
          </a:p>
          <a:p>
            <a:pPr marL="0" indent="0">
              <a:buNone/>
            </a:pPr>
            <a:endParaRPr lang="en-US" sz="2000" dirty="0"/>
          </a:p>
        </p:txBody>
      </p:sp>
      <p:sp>
        <p:nvSpPr>
          <p:cNvPr id="5" name="TextBox 4"/>
          <p:cNvSpPr txBox="1"/>
          <p:nvPr/>
        </p:nvSpPr>
        <p:spPr>
          <a:xfrm>
            <a:off x="7374406" y="4761011"/>
            <a:ext cx="726033" cy="369332"/>
          </a:xfrm>
          <a:prstGeom prst="rect">
            <a:avLst/>
          </a:prstGeom>
          <a:noFill/>
        </p:spPr>
        <p:txBody>
          <a:bodyPr wrap="none" rtlCol="0">
            <a:spAutoFit/>
          </a:bodyPr>
          <a:lstStyle/>
          <a:p>
            <a:r>
              <a:rPr lang="en-US" dirty="0" smtClean="0"/>
              <a:t>Karen</a:t>
            </a:r>
            <a:endParaRPr lang="en-US" dirty="0"/>
          </a:p>
        </p:txBody>
      </p:sp>
      <p:pic>
        <p:nvPicPr>
          <p:cNvPr id="6" name="Picture 5"/>
          <p:cNvPicPr>
            <a:picLocks noChangeAspect="1"/>
          </p:cNvPicPr>
          <p:nvPr/>
        </p:nvPicPr>
        <p:blipFill>
          <a:blip r:embed="rId2"/>
          <a:stretch>
            <a:fillRect/>
          </a:stretch>
        </p:blipFill>
        <p:spPr>
          <a:xfrm>
            <a:off x="6104717" y="1328841"/>
            <a:ext cx="2756412" cy="2756412"/>
          </a:xfrm>
          <a:prstGeom prst="rect">
            <a:avLst/>
          </a:prstGeom>
        </p:spPr>
      </p:pic>
    </p:spTree>
    <p:extLst>
      <p:ext uri="{BB962C8B-B14F-4D97-AF65-F5344CB8AC3E}">
        <p14:creationId xmlns:p14="http://schemas.microsoft.com/office/powerpoint/2010/main" val="25085819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Role of the Leader  </a:t>
            </a:r>
            <a:r>
              <a:rPr lang="en-US" sz="2400" dirty="0" smtClean="0"/>
              <a:t>Joel Barker</a:t>
            </a:r>
            <a:endParaRPr lang="en-US" sz="3200" dirty="0"/>
          </a:p>
        </p:txBody>
      </p:sp>
      <p:sp>
        <p:nvSpPr>
          <p:cNvPr id="3" name="Content Placeholder 2"/>
          <p:cNvSpPr>
            <a:spLocks noGrp="1"/>
          </p:cNvSpPr>
          <p:nvPr>
            <p:ph idx="1"/>
          </p:nvPr>
        </p:nvSpPr>
        <p:spPr>
          <a:xfrm>
            <a:off x="457200" y="1071534"/>
            <a:ext cx="8229600" cy="2297234"/>
          </a:xfrm>
        </p:spPr>
        <p:txBody>
          <a:bodyPr>
            <a:normAutofit/>
          </a:bodyPr>
          <a:lstStyle/>
          <a:p>
            <a:r>
              <a:rPr lang="en-US" sz="2800" dirty="0" smtClean="0"/>
              <a:t>Set the Vision </a:t>
            </a:r>
          </a:p>
          <a:p>
            <a:r>
              <a:rPr lang="en-US" sz="2800" dirty="0" smtClean="0"/>
              <a:t>Enroll others in the vision and assemble the team</a:t>
            </a:r>
          </a:p>
          <a:p>
            <a:r>
              <a:rPr lang="en-US" sz="2800" dirty="0" smtClean="0"/>
              <a:t>Empower the team </a:t>
            </a:r>
          </a:p>
          <a:p>
            <a:r>
              <a:rPr lang="en-US" sz="2800" dirty="0" smtClean="0"/>
              <a:t>Create and sustain momentum </a:t>
            </a:r>
            <a:endParaRPr lang="en-US" sz="2800" dirty="0"/>
          </a:p>
        </p:txBody>
      </p:sp>
      <p:sp>
        <p:nvSpPr>
          <p:cNvPr id="5" name="Rectangle 4"/>
          <p:cNvSpPr/>
          <p:nvPr/>
        </p:nvSpPr>
        <p:spPr>
          <a:xfrm>
            <a:off x="457200" y="3497385"/>
            <a:ext cx="8432800" cy="1384995"/>
          </a:xfrm>
          <a:prstGeom prst="rect">
            <a:avLst/>
          </a:prstGeom>
          <a:ln>
            <a:solidFill>
              <a:schemeClr val="tx2">
                <a:lumMod val="60000"/>
                <a:lumOff val="40000"/>
              </a:schemeClr>
            </a:solidFill>
          </a:ln>
        </p:spPr>
        <p:txBody>
          <a:bodyPr wrap="square">
            <a:spAutoFit/>
          </a:bodyPr>
          <a:lstStyle/>
          <a:p>
            <a:r>
              <a:rPr lang="en-US" sz="2400" dirty="0" smtClean="0"/>
              <a:t>The leader continually passes on the vision to those who come around, knowing that dreams, if presented right, are contagious.</a:t>
            </a:r>
          </a:p>
          <a:p>
            <a:r>
              <a:rPr lang="en-US" dirty="0" smtClean="0"/>
              <a:t>		JOHN C. MAXWELL, Developing the Leader Within You</a:t>
            </a:r>
          </a:p>
          <a:p>
            <a:endParaRPr lang="en-US" dirty="0" smtClean="0"/>
          </a:p>
        </p:txBody>
      </p:sp>
      <p:sp>
        <p:nvSpPr>
          <p:cNvPr id="4" name="TextBox 3"/>
          <p:cNvSpPr txBox="1"/>
          <p:nvPr/>
        </p:nvSpPr>
        <p:spPr>
          <a:xfrm>
            <a:off x="7742797" y="4787325"/>
            <a:ext cx="726033" cy="369332"/>
          </a:xfrm>
          <a:prstGeom prst="rect">
            <a:avLst/>
          </a:prstGeom>
          <a:noFill/>
        </p:spPr>
        <p:txBody>
          <a:bodyPr wrap="none" rtlCol="0">
            <a:spAutoFit/>
          </a:bodyPr>
          <a:lstStyle/>
          <a:p>
            <a:r>
              <a:rPr lang="en-US" dirty="0" smtClean="0"/>
              <a:t>Karen</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9782" y="2138341"/>
            <a:ext cx="2415169" cy="1359044"/>
          </a:xfrm>
          <a:prstGeom prst="rect">
            <a:avLst/>
          </a:prstGeom>
        </p:spPr>
      </p:pic>
    </p:spTree>
    <p:extLst>
      <p:ext uri="{BB962C8B-B14F-4D97-AF65-F5344CB8AC3E}">
        <p14:creationId xmlns:p14="http://schemas.microsoft.com/office/powerpoint/2010/main" val="5575266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a:solidFill>
              <a:srgbClr val="0070C0"/>
            </a:solidFill>
          </a:ln>
        </p:spPr>
        <p:txBody>
          <a:bodyPr/>
          <a:lstStyle/>
          <a:p>
            <a:r>
              <a:rPr lang="en-US" dirty="0" smtClean="0"/>
              <a:t>What is Your Vision?</a:t>
            </a:r>
            <a:endParaRPr lang="en-US" dirty="0"/>
          </a:p>
        </p:txBody>
      </p:sp>
      <p:sp>
        <p:nvSpPr>
          <p:cNvPr id="6" name="TextBox 5"/>
          <p:cNvSpPr txBox="1"/>
          <p:nvPr/>
        </p:nvSpPr>
        <p:spPr>
          <a:xfrm>
            <a:off x="4182979" y="1036645"/>
            <a:ext cx="4711481" cy="400110"/>
          </a:xfrm>
          <a:prstGeom prst="rect">
            <a:avLst/>
          </a:prstGeom>
          <a:noFill/>
        </p:spPr>
        <p:txBody>
          <a:bodyPr wrap="square" rtlCol="0">
            <a:spAutoFit/>
          </a:bodyPr>
          <a:lstStyle/>
          <a:p>
            <a:r>
              <a:rPr lang="en-US" sz="2000" dirty="0" smtClean="0"/>
              <a:t>Pam’s Team – </a:t>
            </a:r>
            <a:r>
              <a:rPr lang="en-US" sz="2000" dirty="0"/>
              <a:t>L</a:t>
            </a:r>
            <a:r>
              <a:rPr lang="en-US" sz="2000" dirty="0" smtClean="0"/>
              <a:t>iving their BEST </a:t>
            </a:r>
            <a:r>
              <a:rPr lang="en-US" sz="2000" dirty="0" smtClean="0"/>
              <a:t>life</a:t>
            </a:r>
            <a:endParaRPr lang="en-US" sz="2000" dirty="0"/>
          </a:p>
        </p:txBody>
      </p:sp>
      <p:sp>
        <p:nvSpPr>
          <p:cNvPr id="8" name="TextBox 7"/>
          <p:cNvSpPr txBox="1"/>
          <p:nvPr/>
        </p:nvSpPr>
        <p:spPr>
          <a:xfrm>
            <a:off x="1026234" y="4497912"/>
            <a:ext cx="4295706" cy="400110"/>
          </a:xfrm>
          <a:prstGeom prst="rect">
            <a:avLst/>
          </a:prstGeom>
          <a:noFill/>
        </p:spPr>
        <p:txBody>
          <a:bodyPr wrap="square" rtlCol="0">
            <a:spAutoFit/>
          </a:bodyPr>
          <a:lstStyle/>
          <a:p>
            <a:r>
              <a:rPr lang="en-US" sz="2000" dirty="0" smtClean="0"/>
              <a:t>Becky’s Team </a:t>
            </a:r>
            <a:r>
              <a:rPr lang="mr-IN" sz="2000" dirty="0" smtClean="0"/>
              <a:t>–</a:t>
            </a:r>
            <a:r>
              <a:rPr lang="en-US" sz="2000" dirty="0" smtClean="0"/>
              <a:t> Moms and Millennials</a:t>
            </a:r>
            <a:endParaRPr lang="en-US" sz="20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5366" y="2077116"/>
            <a:ext cx="2924152" cy="2924152"/>
          </a:xfrm>
          <a:prstGeom prst="rect">
            <a:avLst/>
          </a:prstGeom>
        </p:spPr>
      </p:pic>
      <p:sp>
        <p:nvSpPr>
          <p:cNvPr id="3" name="TextBox 2"/>
          <p:cNvSpPr txBox="1"/>
          <p:nvPr/>
        </p:nvSpPr>
        <p:spPr>
          <a:xfrm>
            <a:off x="8169518" y="4697967"/>
            <a:ext cx="724942" cy="369332"/>
          </a:xfrm>
          <a:prstGeom prst="rect">
            <a:avLst/>
          </a:prstGeom>
          <a:noFill/>
        </p:spPr>
        <p:txBody>
          <a:bodyPr wrap="none" rtlCol="0">
            <a:spAutoFit/>
          </a:bodyPr>
          <a:lstStyle/>
          <a:p>
            <a:r>
              <a:rPr lang="en-US" dirty="0" err="1" smtClean="0"/>
              <a:t>BEcky</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383" y="1145667"/>
            <a:ext cx="3888596" cy="2916447"/>
          </a:xfrm>
          <a:prstGeom prst="rect">
            <a:avLst/>
          </a:prstGeom>
        </p:spPr>
      </p:pic>
    </p:spTree>
    <p:extLst>
      <p:ext uri="{BB962C8B-B14F-4D97-AF65-F5344CB8AC3E}">
        <p14:creationId xmlns:p14="http://schemas.microsoft.com/office/powerpoint/2010/main" val="4749840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1203" y="160236"/>
            <a:ext cx="6361329" cy="258645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3239" y="2570047"/>
            <a:ext cx="4802245" cy="2230819"/>
          </a:xfrm>
          <a:prstGeom prst="rect">
            <a:avLst/>
          </a:prstGeom>
        </p:spPr>
      </p:pic>
      <p:sp>
        <p:nvSpPr>
          <p:cNvPr id="4" name="TextBox 3"/>
          <p:cNvSpPr txBox="1"/>
          <p:nvPr/>
        </p:nvSpPr>
        <p:spPr>
          <a:xfrm>
            <a:off x="7762532" y="4616200"/>
            <a:ext cx="726033" cy="369332"/>
          </a:xfrm>
          <a:prstGeom prst="rect">
            <a:avLst/>
          </a:prstGeom>
          <a:noFill/>
        </p:spPr>
        <p:txBody>
          <a:bodyPr wrap="none" rtlCol="0">
            <a:spAutoFit/>
          </a:bodyPr>
          <a:lstStyle/>
          <a:p>
            <a:r>
              <a:rPr lang="en-US" dirty="0" smtClean="0"/>
              <a:t>Karen</a:t>
            </a:r>
            <a:endParaRPr lang="en-US" dirty="0"/>
          </a:p>
        </p:txBody>
      </p:sp>
    </p:spTree>
    <p:extLst>
      <p:ext uri="{BB962C8B-B14F-4D97-AF65-F5344CB8AC3E}">
        <p14:creationId xmlns:p14="http://schemas.microsoft.com/office/powerpoint/2010/main" val="2468255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71450"/>
            <a:ext cx="7530123" cy="994172"/>
          </a:xfrm>
          <a:ln>
            <a:solidFill>
              <a:schemeClr val="tx2">
                <a:lumMod val="60000"/>
                <a:lumOff val="40000"/>
              </a:schemeClr>
            </a:solidFill>
          </a:ln>
        </p:spPr>
        <p:txBody>
          <a:bodyPr>
            <a:normAutofit/>
          </a:bodyPr>
          <a:lstStyle/>
          <a:p>
            <a:r>
              <a:rPr lang="en-US" sz="2800" dirty="0" smtClean="0"/>
              <a:t>Executive Coordinator --</a:t>
            </a:r>
            <a:br>
              <a:rPr lang="en-US" sz="2800" dirty="0" smtClean="0"/>
            </a:br>
            <a:r>
              <a:rPr lang="en-US" sz="2800" dirty="0" smtClean="0"/>
              <a:t>3 First Generation Directors		    20,000 OV </a:t>
            </a:r>
            <a:endParaRPr lang="en-US" sz="2800" dirty="0"/>
          </a:p>
        </p:txBody>
      </p:sp>
      <p:sp>
        <p:nvSpPr>
          <p:cNvPr id="4" name="Oval 3"/>
          <p:cNvSpPr/>
          <p:nvPr/>
        </p:nvSpPr>
        <p:spPr>
          <a:xfrm>
            <a:off x="1371599" y="1200150"/>
            <a:ext cx="2991013" cy="7429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599" y="2085975"/>
            <a:ext cx="1581023" cy="9715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Sarah</a:t>
            </a:r>
            <a:endParaRPr lang="en-US" dirty="0"/>
          </a:p>
        </p:txBody>
      </p:sp>
      <p:sp>
        <p:nvSpPr>
          <p:cNvPr id="6" name="Oval 5"/>
          <p:cNvSpPr/>
          <p:nvPr/>
        </p:nvSpPr>
        <p:spPr>
          <a:xfrm>
            <a:off x="1882369" y="2657475"/>
            <a:ext cx="1969474" cy="8001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1834297"/>
            <a:ext cx="438020" cy="3374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a:off x="2867106" y="1943100"/>
            <a:ext cx="0" cy="714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397362" y="1943100"/>
            <a:ext cx="725253" cy="460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5" idx="4"/>
          </p:cNvCxnSpPr>
          <p:nvPr/>
        </p:nvCxnSpPr>
        <p:spPr>
          <a:xfrm flipH="1">
            <a:off x="990601" y="3057525"/>
            <a:ext cx="28510" cy="714375"/>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228599" y="3771900"/>
            <a:ext cx="1625959" cy="7429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49736" y="3751874"/>
            <a:ext cx="1504822" cy="646331"/>
          </a:xfrm>
          <a:prstGeom prst="rect">
            <a:avLst/>
          </a:prstGeom>
          <a:noFill/>
        </p:spPr>
        <p:txBody>
          <a:bodyPr wrap="square" rtlCol="0">
            <a:spAutoFit/>
          </a:bodyPr>
          <a:lstStyle/>
          <a:p>
            <a:r>
              <a:rPr lang="en-US" dirty="0" smtClean="0"/>
              <a:t>    Susan &amp; Mike </a:t>
            </a:r>
            <a:r>
              <a:rPr lang="en-US" dirty="0" err="1" smtClean="0"/>
              <a:t>Roling</a:t>
            </a:r>
            <a:endParaRPr lang="en-US" dirty="0"/>
          </a:p>
        </p:txBody>
      </p:sp>
      <p:sp>
        <p:nvSpPr>
          <p:cNvPr id="7" name="Oval 6"/>
          <p:cNvSpPr/>
          <p:nvPr/>
        </p:nvSpPr>
        <p:spPr>
          <a:xfrm rot="21050696">
            <a:off x="3691934" y="2332255"/>
            <a:ext cx="1776874" cy="9715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3767015" y="2494865"/>
            <a:ext cx="1595814" cy="646331"/>
          </a:xfrm>
          <a:prstGeom prst="rect">
            <a:avLst/>
          </a:prstGeom>
          <a:noFill/>
        </p:spPr>
        <p:txBody>
          <a:bodyPr wrap="square" rtlCol="0">
            <a:spAutoFit/>
          </a:bodyPr>
          <a:lstStyle/>
          <a:p>
            <a:pPr algn="ctr"/>
            <a:r>
              <a:rPr lang="en-US" dirty="0" smtClean="0"/>
              <a:t>Cassie &amp; Erik Anderson</a:t>
            </a:r>
          </a:p>
        </p:txBody>
      </p:sp>
      <p:sp>
        <p:nvSpPr>
          <p:cNvPr id="35" name="TextBox 34"/>
          <p:cNvSpPr txBox="1"/>
          <p:nvPr/>
        </p:nvSpPr>
        <p:spPr>
          <a:xfrm>
            <a:off x="2237755" y="2811244"/>
            <a:ext cx="1388206" cy="646331"/>
          </a:xfrm>
          <a:prstGeom prst="rect">
            <a:avLst/>
          </a:prstGeom>
          <a:noFill/>
        </p:spPr>
        <p:txBody>
          <a:bodyPr wrap="square" rtlCol="0">
            <a:spAutoFit/>
          </a:bodyPr>
          <a:lstStyle/>
          <a:p>
            <a:pPr algn="ctr"/>
            <a:r>
              <a:rPr lang="en-US" dirty="0" smtClean="0"/>
              <a:t>Kari &amp; Mike Heller</a:t>
            </a:r>
            <a:endParaRPr lang="en-US" dirty="0"/>
          </a:p>
        </p:txBody>
      </p:sp>
      <p:sp>
        <p:nvSpPr>
          <p:cNvPr id="40" name="TextBox 39"/>
          <p:cNvSpPr txBox="1"/>
          <p:nvPr/>
        </p:nvSpPr>
        <p:spPr>
          <a:xfrm>
            <a:off x="1371603" y="1316155"/>
            <a:ext cx="2991009" cy="461665"/>
          </a:xfrm>
          <a:prstGeom prst="rect">
            <a:avLst/>
          </a:prstGeom>
          <a:noFill/>
        </p:spPr>
        <p:txBody>
          <a:bodyPr wrap="square" rtlCol="0">
            <a:spAutoFit/>
          </a:bodyPr>
          <a:lstStyle/>
          <a:p>
            <a:pPr algn="ctr"/>
            <a:r>
              <a:rPr lang="en-US" sz="2400" b="1" dirty="0" smtClean="0"/>
              <a:t>Becky &amp; Greg Choate</a:t>
            </a:r>
            <a:endParaRPr lang="en-US" sz="2400" b="1" dirty="0"/>
          </a:p>
        </p:txBody>
      </p:sp>
      <p:sp>
        <p:nvSpPr>
          <p:cNvPr id="34" name="TextBox 33"/>
          <p:cNvSpPr txBox="1"/>
          <p:nvPr/>
        </p:nvSpPr>
        <p:spPr>
          <a:xfrm>
            <a:off x="4122616" y="3186352"/>
            <a:ext cx="4792784" cy="1815882"/>
          </a:xfrm>
          <a:prstGeom prst="rect">
            <a:avLst/>
          </a:prstGeom>
          <a:noFill/>
          <a:ln>
            <a:solidFill>
              <a:schemeClr val="tx2">
                <a:lumMod val="60000"/>
                <a:lumOff val="40000"/>
              </a:schemeClr>
            </a:solidFill>
          </a:ln>
        </p:spPr>
        <p:txBody>
          <a:bodyPr wrap="square" rtlCol="0">
            <a:spAutoFit/>
          </a:bodyPr>
          <a:lstStyle/>
          <a:p>
            <a:pPr algn="ctr"/>
            <a:r>
              <a:rPr lang="en-US" sz="2800" dirty="0" smtClean="0"/>
              <a:t> Build in Depth </a:t>
            </a:r>
            <a:r>
              <a:rPr lang="mr-IN" sz="2800" dirty="0" smtClean="0"/>
              <a:t>–</a:t>
            </a:r>
            <a:endParaRPr lang="en-US" sz="2800" dirty="0" smtClean="0"/>
          </a:p>
          <a:p>
            <a:pPr algn="ctr"/>
            <a:r>
              <a:rPr lang="en-US" sz="2800" dirty="0" smtClean="0"/>
              <a:t> Build 3 </a:t>
            </a:r>
            <a:r>
              <a:rPr lang="en-US" sz="2800" b="1" dirty="0" smtClean="0"/>
              <a:t>legs </a:t>
            </a:r>
            <a:r>
              <a:rPr lang="mr-IN" sz="2800" b="1" dirty="0" smtClean="0"/>
              <a:t>…</a:t>
            </a:r>
            <a:r>
              <a:rPr lang="en-US" sz="2800" b="1" dirty="0" smtClean="0"/>
              <a:t> treat them all like first levels until your first levels step into leadership </a:t>
            </a:r>
            <a:endParaRPr lang="en-US" sz="2800" b="1" dirty="0"/>
          </a:p>
        </p:txBody>
      </p:sp>
      <p:sp>
        <p:nvSpPr>
          <p:cNvPr id="19" name="TextBox 18"/>
          <p:cNvSpPr txBox="1"/>
          <p:nvPr/>
        </p:nvSpPr>
        <p:spPr>
          <a:xfrm>
            <a:off x="228599" y="2171700"/>
            <a:ext cx="1581023" cy="646331"/>
          </a:xfrm>
          <a:prstGeom prst="rect">
            <a:avLst/>
          </a:prstGeom>
          <a:noFill/>
        </p:spPr>
        <p:txBody>
          <a:bodyPr wrap="square" rtlCol="0">
            <a:spAutoFit/>
          </a:bodyPr>
          <a:lstStyle/>
          <a:p>
            <a:pPr algn="ctr"/>
            <a:r>
              <a:rPr lang="en-US" dirty="0" smtClean="0"/>
              <a:t>Francine &amp; Tim </a:t>
            </a:r>
            <a:r>
              <a:rPr lang="en-US" dirty="0" err="1" smtClean="0"/>
              <a:t>Roling</a:t>
            </a:r>
            <a:r>
              <a:rPr lang="en-US" dirty="0" smtClean="0"/>
              <a:t> </a:t>
            </a:r>
            <a:endParaRPr lang="en-US" dirty="0"/>
          </a:p>
        </p:txBody>
      </p:sp>
      <p:sp>
        <p:nvSpPr>
          <p:cNvPr id="20" name="Rectangle 19"/>
          <p:cNvSpPr/>
          <p:nvPr/>
        </p:nvSpPr>
        <p:spPr>
          <a:xfrm>
            <a:off x="5362829" y="1459291"/>
            <a:ext cx="3552571" cy="1569660"/>
          </a:xfrm>
          <a:prstGeom prst="rect">
            <a:avLst/>
          </a:prstGeom>
        </p:spPr>
        <p:txBody>
          <a:bodyPr wrap="square">
            <a:spAutoFit/>
          </a:bodyPr>
          <a:lstStyle/>
          <a:p>
            <a:pPr algn="ctr"/>
            <a:r>
              <a:rPr lang="en-US" sz="3200" dirty="0" smtClean="0"/>
              <a:t>How Big an Organization Can You See?</a:t>
            </a:r>
            <a:endParaRPr lang="en-US" sz="3200" dirty="0"/>
          </a:p>
        </p:txBody>
      </p:sp>
      <p:sp>
        <p:nvSpPr>
          <p:cNvPr id="32" name="Oval 31"/>
          <p:cNvSpPr/>
          <p:nvPr/>
        </p:nvSpPr>
        <p:spPr>
          <a:xfrm>
            <a:off x="2050401" y="3684807"/>
            <a:ext cx="1801442" cy="8001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Ca</a:t>
            </a:r>
            <a:endParaRPr lang="en-US" dirty="0"/>
          </a:p>
        </p:txBody>
      </p:sp>
      <p:cxnSp>
        <p:nvCxnSpPr>
          <p:cNvPr id="36" name="Straight Connector 35"/>
          <p:cNvCxnSpPr>
            <a:endCxn id="32" idx="1"/>
          </p:cNvCxnSpPr>
          <p:nvPr/>
        </p:nvCxnSpPr>
        <p:spPr>
          <a:xfrm>
            <a:off x="1371603" y="3057525"/>
            <a:ext cx="942613" cy="744454"/>
          </a:xfrm>
          <a:prstGeom prst="line">
            <a:avLst/>
          </a:prstGeom>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2237755" y="3801979"/>
            <a:ext cx="1572872" cy="646331"/>
          </a:xfrm>
          <a:prstGeom prst="rect">
            <a:avLst/>
          </a:prstGeom>
          <a:noFill/>
        </p:spPr>
        <p:txBody>
          <a:bodyPr wrap="square" rtlCol="0">
            <a:spAutoFit/>
          </a:bodyPr>
          <a:lstStyle/>
          <a:p>
            <a:pPr algn="ctr"/>
            <a:r>
              <a:rPr lang="en-US" dirty="0" err="1" smtClean="0"/>
              <a:t>Carlie</a:t>
            </a:r>
            <a:r>
              <a:rPr lang="en-US" dirty="0" smtClean="0"/>
              <a:t> &amp; Alan Wilson</a:t>
            </a:r>
            <a:endParaRPr lang="en-US" dirty="0"/>
          </a:p>
        </p:txBody>
      </p:sp>
    </p:spTree>
    <p:extLst>
      <p:ext uri="{BB962C8B-B14F-4D97-AF65-F5344CB8AC3E}">
        <p14:creationId xmlns:p14="http://schemas.microsoft.com/office/powerpoint/2010/main" val="40172656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70C0"/>
            </a:solidFill>
          </a:ln>
        </p:spPr>
        <p:txBody>
          <a:bodyPr>
            <a:normAutofit/>
          </a:bodyPr>
          <a:lstStyle/>
          <a:p>
            <a:r>
              <a:rPr lang="en-US" sz="3200" dirty="0" smtClean="0"/>
              <a:t>Building in Depth </a:t>
            </a:r>
            <a:endParaRPr lang="en-US" sz="3200" dirty="0"/>
          </a:p>
        </p:txBody>
      </p:sp>
      <p:sp>
        <p:nvSpPr>
          <p:cNvPr id="3" name="Content Placeholder 2"/>
          <p:cNvSpPr>
            <a:spLocks noGrp="1"/>
          </p:cNvSpPr>
          <p:nvPr>
            <p:ph idx="1"/>
          </p:nvPr>
        </p:nvSpPr>
        <p:spPr>
          <a:xfrm>
            <a:off x="457200" y="1200151"/>
            <a:ext cx="8229599" cy="436847"/>
          </a:xfrm>
        </p:spPr>
        <p:txBody>
          <a:bodyPr>
            <a:normAutofit/>
          </a:bodyPr>
          <a:lstStyle/>
          <a:p>
            <a:r>
              <a:rPr lang="en-US" sz="2000" dirty="0" smtClean="0"/>
              <a:t>Applies to customers, distributors and business leaders </a:t>
            </a:r>
            <a:r>
              <a:rPr lang="mr-IN" sz="2000" dirty="0" smtClean="0"/>
              <a:t>…</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1" y="2258093"/>
            <a:ext cx="3167508" cy="2062400"/>
          </a:xfrm>
          <a:prstGeom prst="rect">
            <a:avLst/>
          </a:prstGeom>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6373" y="2473858"/>
            <a:ext cx="4762500" cy="1905000"/>
          </a:xfrm>
          <a:prstGeom prst="rect">
            <a:avLst/>
          </a:prstGeom>
        </p:spPr>
      </p:pic>
      <p:sp>
        <p:nvSpPr>
          <p:cNvPr id="6" name="TextBox 5"/>
          <p:cNvSpPr txBox="1"/>
          <p:nvPr/>
        </p:nvSpPr>
        <p:spPr>
          <a:xfrm>
            <a:off x="1289370" y="1915074"/>
            <a:ext cx="1229824" cy="369332"/>
          </a:xfrm>
          <a:prstGeom prst="rect">
            <a:avLst/>
          </a:prstGeom>
          <a:noFill/>
        </p:spPr>
        <p:txBody>
          <a:bodyPr wrap="none" rtlCol="0">
            <a:spAutoFit/>
          </a:bodyPr>
          <a:lstStyle/>
          <a:p>
            <a:r>
              <a:rPr lang="en-US" dirty="0" smtClean="0"/>
              <a:t>Clothesline</a:t>
            </a:r>
            <a:endParaRPr lang="en-US" dirty="0"/>
          </a:p>
        </p:txBody>
      </p:sp>
      <p:sp>
        <p:nvSpPr>
          <p:cNvPr id="9" name="TextBox 8"/>
          <p:cNvSpPr txBox="1"/>
          <p:nvPr/>
        </p:nvSpPr>
        <p:spPr>
          <a:xfrm>
            <a:off x="3911914" y="1891672"/>
            <a:ext cx="478272" cy="369332"/>
          </a:xfrm>
          <a:prstGeom prst="rect">
            <a:avLst/>
          </a:prstGeom>
          <a:noFill/>
        </p:spPr>
        <p:txBody>
          <a:bodyPr wrap="none" rtlCol="0">
            <a:spAutoFit/>
          </a:bodyPr>
          <a:lstStyle/>
          <a:p>
            <a:r>
              <a:rPr lang="en-US" dirty="0" smtClean="0"/>
              <a:t>VS.</a:t>
            </a:r>
            <a:endParaRPr lang="en-US" dirty="0"/>
          </a:p>
        </p:txBody>
      </p:sp>
      <p:sp>
        <p:nvSpPr>
          <p:cNvPr id="10" name="TextBox 9"/>
          <p:cNvSpPr txBox="1"/>
          <p:nvPr/>
        </p:nvSpPr>
        <p:spPr>
          <a:xfrm>
            <a:off x="6262653" y="1888761"/>
            <a:ext cx="715324" cy="369332"/>
          </a:xfrm>
          <a:prstGeom prst="rect">
            <a:avLst/>
          </a:prstGeom>
          <a:noFill/>
        </p:spPr>
        <p:txBody>
          <a:bodyPr wrap="none" rtlCol="0">
            <a:spAutoFit/>
          </a:bodyPr>
          <a:lstStyle/>
          <a:p>
            <a:r>
              <a:rPr lang="en-US" dirty="0" smtClean="0"/>
              <a:t>Roots</a:t>
            </a:r>
            <a:endParaRPr lang="en-US" dirty="0"/>
          </a:p>
        </p:txBody>
      </p:sp>
      <p:sp>
        <p:nvSpPr>
          <p:cNvPr id="11" name="TextBox 10"/>
          <p:cNvSpPr txBox="1"/>
          <p:nvPr/>
        </p:nvSpPr>
        <p:spPr>
          <a:xfrm>
            <a:off x="1304309" y="4656934"/>
            <a:ext cx="5806461" cy="369332"/>
          </a:xfrm>
          <a:prstGeom prst="rect">
            <a:avLst/>
          </a:prstGeom>
          <a:noFill/>
          <a:ln>
            <a:solidFill>
              <a:srgbClr val="0070C0"/>
            </a:solidFill>
          </a:ln>
        </p:spPr>
        <p:txBody>
          <a:bodyPr wrap="none" rtlCol="0">
            <a:spAutoFit/>
          </a:bodyPr>
          <a:lstStyle/>
          <a:p>
            <a:r>
              <a:rPr lang="en-US" dirty="0" smtClean="0"/>
              <a:t>The Dream Plan is set up to benefit Building in Depth MORE!</a:t>
            </a:r>
            <a:endParaRPr lang="en-US" dirty="0"/>
          </a:p>
        </p:txBody>
      </p:sp>
      <p:sp>
        <p:nvSpPr>
          <p:cNvPr id="12" name="TextBox 11"/>
          <p:cNvSpPr txBox="1"/>
          <p:nvPr/>
        </p:nvSpPr>
        <p:spPr>
          <a:xfrm>
            <a:off x="7571758" y="4716255"/>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300672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Coaching Circles</a:t>
            </a:r>
            <a:endParaRPr lang="en-US" sz="32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67158" y="1063229"/>
            <a:ext cx="2857500" cy="2762250"/>
          </a:xfrm>
        </p:spPr>
      </p:pic>
      <p:sp>
        <p:nvSpPr>
          <p:cNvPr id="5" name="TextBox 4"/>
          <p:cNvSpPr txBox="1"/>
          <p:nvPr/>
        </p:nvSpPr>
        <p:spPr>
          <a:xfrm>
            <a:off x="3540422" y="940714"/>
            <a:ext cx="5236420" cy="4247317"/>
          </a:xfrm>
          <a:prstGeom prst="rect">
            <a:avLst/>
          </a:prstGeom>
          <a:noFill/>
        </p:spPr>
        <p:txBody>
          <a:bodyPr wrap="square" rtlCol="0">
            <a:spAutoFit/>
          </a:bodyPr>
          <a:lstStyle/>
          <a:p>
            <a:pPr marL="285750" indent="-285750">
              <a:buFont typeface="Arial" panose="020B0604020202020204" pitchFamily="34" charset="0"/>
              <a:buChar char="•"/>
            </a:pPr>
            <a:r>
              <a:rPr lang="en-US" dirty="0" smtClean="0"/>
              <a:t>Typically, everyone in the group is shooting for the same level in Shaklee.</a:t>
            </a:r>
          </a:p>
          <a:p>
            <a:pPr marL="285750" indent="-285750">
              <a:buFont typeface="Arial" panose="020B0604020202020204" pitchFamily="34" charset="0"/>
              <a:buChar char="•"/>
            </a:pPr>
            <a:r>
              <a:rPr lang="en-US" dirty="0" smtClean="0"/>
              <a:t>Your group can be from 4-6 members.</a:t>
            </a:r>
          </a:p>
          <a:p>
            <a:pPr marL="285750" indent="-285750">
              <a:buFont typeface="Arial" panose="020B0604020202020204" pitchFamily="34" charset="0"/>
              <a:buChar char="•"/>
            </a:pPr>
            <a:r>
              <a:rPr lang="en-US" dirty="0" smtClean="0"/>
              <a:t>Most people meet on zoom or on conference calls.</a:t>
            </a:r>
          </a:p>
          <a:p>
            <a:pPr marL="285750" indent="-285750">
              <a:buFont typeface="Arial" panose="020B0604020202020204" pitchFamily="34" charset="0"/>
              <a:buChar char="•"/>
            </a:pPr>
            <a:r>
              <a:rPr lang="en-US" dirty="0" smtClean="0"/>
              <a:t>Some groups meet ongoing… others meet for 3 months and then re-evaluate – this helps you to ensure a good fit.</a:t>
            </a:r>
          </a:p>
          <a:p>
            <a:pPr marL="285750" indent="-285750">
              <a:buFont typeface="Arial" panose="020B0604020202020204" pitchFamily="34" charset="0"/>
              <a:buChar char="•"/>
            </a:pPr>
            <a:r>
              <a:rPr lang="en-US" dirty="0" smtClean="0"/>
              <a:t>Creates ownership and promotes personal development.</a:t>
            </a:r>
          </a:p>
          <a:p>
            <a:pPr marL="285750" indent="-285750">
              <a:buFont typeface="Arial" panose="020B0604020202020204" pitchFamily="34" charset="0"/>
              <a:buChar char="•"/>
            </a:pPr>
            <a:r>
              <a:rPr lang="en-US" dirty="0" smtClean="0"/>
              <a:t>Cross Pollination of ideas … you will discover what is working for other teams.</a:t>
            </a:r>
          </a:p>
          <a:p>
            <a:pPr marL="285750" indent="-285750">
              <a:buFont typeface="Arial" panose="020B0604020202020204" pitchFamily="34" charset="0"/>
              <a:buChar char="•"/>
            </a:pPr>
            <a:r>
              <a:rPr lang="en-US" dirty="0"/>
              <a:t>Your </a:t>
            </a:r>
            <a:r>
              <a:rPr lang="en-US" dirty="0" err="1"/>
              <a:t>upline</a:t>
            </a:r>
            <a:r>
              <a:rPr lang="en-US" dirty="0"/>
              <a:t> can help you find a group if you are </a:t>
            </a:r>
          </a:p>
          <a:p>
            <a:r>
              <a:rPr lang="en-US" dirty="0"/>
              <a:t>	</a:t>
            </a:r>
            <a:r>
              <a:rPr lang="en-US" dirty="0" smtClean="0"/>
              <a:t>interested or the Shaklee Convention is a great 	place to meet peers.</a:t>
            </a:r>
            <a:endParaRPr lang="en-US" dirty="0"/>
          </a:p>
          <a:p>
            <a:endParaRPr lang="en-US" dirty="0"/>
          </a:p>
        </p:txBody>
      </p:sp>
      <p:sp>
        <p:nvSpPr>
          <p:cNvPr id="6" name="TextBox 5"/>
          <p:cNvSpPr txBox="1"/>
          <p:nvPr/>
        </p:nvSpPr>
        <p:spPr>
          <a:xfrm>
            <a:off x="2131407" y="4729412"/>
            <a:ext cx="593304" cy="369332"/>
          </a:xfrm>
          <a:prstGeom prst="rect">
            <a:avLst/>
          </a:prstGeom>
          <a:noFill/>
        </p:spPr>
        <p:txBody>
          <a:bodyPr wrap="none" rtlCol="0">
            <a:spAutoFit/>
          </a:bodyPr>
          <a:lstStyle/>
          <a:p>
            <a:r>
              <a:rPr lang="en-US" dirty="0" smtClean="0"/>
              <a:t>Pam</a:t>
            </a:r>
            <a:endParaRPr lang="en-US" dirty="0"/>
          </a:p>
        </p:txBody>
      </p:sp>
    </p:spTree>
    <p:extLst>
      <p:ext uri="{BB962C8B-B14F-4D97-AF65-F5344CB8AC3E}">
        <p14:creationId xmlns:p14="http://schemas.microsoft.com/office/powerpoint/2010/main" val="1738230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Creating Community, Sense of Team, Friendships</a:t>
            </a:r>
            <a:endParaRPr lang="en-US" sz="3200" dirty="0"/>
          </a:p>
        </p:txBody>
      </p:sp>
      <p:sp>
        <p:nvSpPr>
          <p:cNvPr id="3" name="Content Placeholder 2"/>
          <p:cNvSpPr>
            <a:spLocks noGrp="1"/>
          </p:cNvSpPr>
          <p:nvPr>
            <p:ph idx="1"/>
          </p:nvPr>
        </p:nvSpPr>
        <p:spPr>
          <a:xfrm>
            <a:off x="457199" y="1200151"/>
            <a:ext cx="8357879" cy="3394472"/>
          </a:xfrm>
        </p:spPr>
        <p:txBody>
          <a:bodyPr>
            <a:normAutofit fontScale="62500" lnSpcReduction="20000"/>
          </a:bodyPr>
          <a:lstStyle/>
          <a:p>
            <a:r>
              <a:rPr lang="en-US" dirty="0" smtClean="0"/>
              <a:t>Facebook Team Page</a:t>
            </a:r>
          </a:p>
          <a:p>
            <a:r>
              <a:rPr lang="en-US" dirty="0" smtClean="0"/>
              <a:t>Zoom Team meetings</a:t>
            </a:r>
          </a:p>
          <a:p>
            <a:r>
              <a:rPr lang="en-US" dirty="0" smtClean="0"/>
              <a:t>Marco Polo/</a:t>
            </a:r>
            <a:r>
              <a:rPr lang="en-US" dirty="0" err="1" smtClean="0"/>
              <a:t>Voxer</a:t>
            </a:r>
            <a:endParaRPr lang="en-US" dirty="0" smtClean="0"/>
          </a:p>
          <a:p>
            <a:r>
              <a:rPr lang="en-US" dirty="0" smtClean="0"/>
              <a:t>Plan events together without </a:t>
            </a:r>
            <a:r>
              <a:rPr lang="en-US" dirty="0" err="1" smtClean="0"/>
              <a:t>upline</a:t>
            </a:r>
            <a:endParaRPr lang="en-US" dirty="0" smtClean="0"/>
          </a:p>
          <a:p>
            <a:r>
              <a:rPr lang="en-US" dirty="0" smtClean="0"/>
              <a:t>Social gatherings… for business owners (&amp; spouses)</a:t>
            </a:r>
          </a:p>
          <a:p>
            <a:r>
              <a:rPr lang="en-US" dirty="0" smtClean="0"/>
              <a:t>Team Retreats</a:t>
            </a:r>
          </a:p>
          <a:p>
            <a:r>
              <a:rPr lang="en-US" dirty="0" smtClean="0"/>
              <a:t>Recognition</a:t>
            </a:r>
          </a:p>
          <a:p>
            <a:r>
              <a:rPr lang="en-US" dirty="0" smtClean="0"/>
              <a:t>Team Newsletter</a:t>
            </a:r>
          </a:p>
          <a:p>
            <a:r>
              <a:rPr lang="en-US" dirty="0" smtClean="0"/>
              <a:t>Be creative… If local, babysit for your downline for an event… take soup over to a family…If out of town/state, send gift cards for a dinner out…</a:t>
            </a:r>
          </a:p>
          <a:p>
            <a:endParaRPr lang="en-US" dirty="0" smtClean="0"/>
          </a:p>
          <a:p>
            <a:endParaRPr lang="en-US" dirty="0" smtClean="0"/>
          </a:p>
          <a:p>
            <a:endParaRPr lang="en-US" dirty="0"/>
          </a:p>
        </p:txBody>
      </p:sp>
      <p:sp>
        <p:nvSpPr>
          <p:cNvPr id="4" name="TextBox 3"/>
          <p:cNvSpPr txBox="1"/>
          <p:nvPr/>
        </p:nvSpPr>
        <p:spPr>
          <a:xfrm>
            <a:off x="6236340" y="4736460"/>
            <a:ext cx="593304" cy="369332"/>
          </a:xfrm>
          <a:prstGeom prst="rect">
            <a:avLst/>
          </a:prstGeom>
          <a:noFill/>
        </p:spPr>
        <p:txBody>
          <a:bodyPr wrap="none" rtlCol="0">
            <a:spAutoFit/>
          </a:bodyPr>
          <a:lstStyle/>
          <a:p>
            <a:r>
              <a:rPr lang="en-US" dirty="0" smtClean="0"/>
              <a:t>Pam</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9296" y="1121955"/>
            <a:ext cx="2127504" cy="2097024"/>
          </a:xfrm>
          <a:prstGeom prst="rect">
            <a:avLst/>
          </a:prstGeom>
        </p:spPr>
      </p:pic>
    </p:spTree>
    <p:extLst>
      <p:ext uri="{BB962C8B-B14F-4D97-AF65-F5344CB8AC3E}">
        <p14:creationId xmlns:p14="http://schemas.microsoft.com/office/powerpoint/2010/main" val="3524032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0070C0"/>
            </a:solidFill>
          </a:ln>
        </p:spPr>
        <p:txBody>
          <a:bodyPr/>
          <a:lstStyle/>
          <a:p>
            <a:r>
              <a:rPr lang="en-US" dirty="0" smtClean="0"/>
              <a:t>Manager vs. Leader</a:t>
            </a:r>
            <a:endParaRPr lang="en-US" dirty="0"/>
          </a:p>
        </p:txBody>
      </p:sp>
      <p:sp>
        <p:nvSpPr>
          <p:cNvPr id="4" name="TextBox 3"/>
          <p:cNvSpPr txBox="1"/>
          <p:nvPr/>
        </p:nvSpPr>
        <p:spPr>
          <a:xfrm>
            <a:off x="411260" y="1111495"/>
            <a:ext cx="8386935" cy="3416320"/>
          </a:xfrm>
          <a:prstGeom prst="rect">
            <a:avLst/>
          </a:prstGeom>
          <a:noFill/>
        </p:spPr>
        <p:txBody>
          <a:bodyPr wrap="square" rtlCol="0">
            <a:spAutoFit/>
          </a:bodyPr>
          <a:lstStyle/>
          <a:p>
            <a:pPr marL="285750" indent="-285750">
              <a:buFont typeface="Arial"/>
              <a:buChar char="•"/>
            </a:pPr>
            <a:r>
              <a:rPr lang="en-US" sz="1800" dirty="0" smtClean="0"/>
              <a:t>Oftentimes when we move into a leadership position, we approach our role as a management position.  While there is some managing involved, these roles are quite different.  Managers tell others what to do, or even how to do it.  A leader educates, inspires, and empowers those he/she is leading.</a:t>
            </a:r>
          </a:p>
          <a:p>
            <a:pPr marL="285750" indent="-285750">
              <a:buFont typeface="Arial"/>
              <a:buChar char="•"/>
            </a:pPr>
            <a:r>
              <a:rPr lang="en-US" sz="1800" dirty="0" smtClean="0"/>
              <a:t>In order to earn the respect of our team AND to motivate them to FOLLOW us as we lead, we must build trust.  This is often achieved by “showing up,” modeling desired behaviors and habits, as well as displaying a teachable </a:t>
            </a:r>
            <a:r>
              <a:rPr lang="en-US" dirty="0" smtClean="0"/>
              <a:t>spirit.</a:t>
            </a:r>
            <a:endParaRPr lang="en-US" sz="1800" dirty="0" smtClean="0"/>
          </a:p>
          <a:p>
            <a:pPr marL="285750" indent="-285750">
              <a:buFont typeface="Arial"/>
              <a:buChar char="•"/>
            </a:pPr>
            <a:r>
              <a:rPr lang="en-US" sz="1800" dirty="0" smtClean="0"/>
              <a:t>We must TEACH our </a:t>
            </a:r>
            <a:r>
              <a:rPr lang="en-US" sz="1800" dirty="0" err="1" smtClean="0"/>
              <a:t>downlines</a:t>
            </a:r>
            <a:r>
              <a:rPr lang="en-US" sz="1800" dirty="0" smtClean="0"/>
              <a:t> how to build a successful business.  If we expect them to just “figure it out” or even think, “why can’t they do this? I was able to!” then we have moved away from leading them to success.</a:t>
            </a:r>
          </a:p>
          <a:p>
            <a:pPr marL="285750" indent="-285750">
              <a:buFont typeface="Arial"/>
              <a:buChar char="•"/>
            </a:pPr>
            <a:r>
              <a:rPr lang="en-US" sz="1800" dirty="0" smtClean="0"/>
              <a:t>I do, We do, You do. (teaching model)</a:t>
            </a:r>
          </a:p>
          <a:p>
            <a:pPr marL="285750" indent="-285750">
              <a:buFont typeface="Arial"/>
              <a:buChar char="•"/>
            </a:pPr>
            <a:r>
              <a:rPr lang="en-US" sz="1800" dirty="0" smtClean="0"/>
              <a:t>A leader doesn’t motivate. A leader INSPIRES.</a:t>
            </a:r>
            <a:endParaRPr lang="en-US" sz="1800" dirty="0"/>
          </a:p>
        </p:txBody>
      </p:sp>
      <p:sp>
        <p:nvSpPr>
          <p:cNvPr id="3" name="TextBox 2"/>
          <p:cNvSpPr txBox="1"/>
          <p:nvPr/>
        </p:nvSpPr>
        <p:spPr>
          <a:xfrm>
            <a:off x="7558601" y="4756196"/>
            <a:ext cx="726033" cy="369332"/>
          </a:xfrm>
          <a:prstGeom prst="rect">
            <a:avLst/>
          </a:prstGeom>
          <a:noFill/>
        </p:spPr>
        <p:txBody>
          <a:bodyPr wrap="none" rtlCol="0">
            <a:spAutoFit/>
          </a:bodyPr>
          <a:lstStyle/>
          <a:p>
            <a:r>
              <a:rPr lang="en-US" dirty="0" smtClean="0"/>
              <a:t>Karen</a:t>
            </a:r>
            <a:endParaRPr lang="en-US" dirty="0"/>
          </a:p>
        </p:txBody>
      </p:sp>
    </p:spTree>
    <p:extLst>
      <p:ext uri="{BB962C8B-B14F-4D97-AF65-F5344CB8AC3E}">
        <p14:creationId xmlns:p14="http://schemas.microsoft.com/office/powerpoint/2010/main" val="24349132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690" y="486516"/>
            <a:ext cx="3715184" cy="2328492"/>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0577" y="388125"/>
            <a:ext cx="4367247" cy="4367247"/>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077" y="2914287"/>
            <a:ext cx="3071983" cy="2045941"/>
          </a:xfrm>
          <a:prstGeom prst="rect">
            <a:avLst/>
          </a:prstGeom>
        </p:spPr>
      </p:pic>
      <p:sp>
        <p:nvSpPr>
          <p:cNvPr id="5" name="TextBox 4"/>
          <p:cNvSpPr txBox="1"/>
          <p:nvPr/>
        </p:nvSpPr>
        <p:spPr>
          <a:xfrm>
            <a:off x="4329009" y="4767589"/>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532124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Tonight’s Training Team</a:t>
            </a:r>
            <a:endParaRPr lang="en-US" sz="3200" dirty="0"/>
          </a:p>
        </p:txBody>
      </p:sp>
      <p:sp>
        <p:nvSpPr>
          <p:cNvPr id="3" name="Content Placeholder 2"/>
          <p:cNvSpPr>
            <a:spLocks noGrp="1"/>
          </p:cNvSpPr>
          <p:nvPr>
            <p:ph idx="1"/>
          </p:nvPr>
        </p:nvSpPr>
        <p:spPr>
          <a:xfrm>
            <a:off x="457200" y="3733784"/>
            <a:ext cx="2082800" cy="999545"/>
          </a:xfrm>
        </p:spPr>
        <p:txBody>
          <a:bodyPr>
            <a:noAutofit/>
          </a:bodyPr>
          <a:lstStyle/>
          <a:p>
            <a:pPr marL="0" indent="0" algn="ctr">
              <a:buNone/>
            </a:pPr>
            <a:r>
              <a:rPr lang="en-US" sz="2000" dirty="0" smtClean="0"/>
              <a:t>Senior Coordinator </a:t>
            </a:r>
          </a:p>
          <a:p>
            <a:pPr marL="0" indent="0" algn="ctr">
              <a:buNone/>
            </a:pPr>
            <a:r>
              <a:rPr lang="en-US" sz="2000" dirty="0" smtClean="0"/>
              <a:t>Karen Beckley </a:t>
            </a:r>
            <a:endParaRPr lang="en-US" sz="2000" dirty="0"/>
          </a:p>
        </p:txBody>
      </p:sp>
      <p:pic>
        <p:nvPicPr>
          <p:cNvPr id="4" name="Picture 3"/>
          <p:cNvPicPr>
            <a:picLocks noChangeAspect="1"/>
          </p:cNvPicPr>
          <p:nvPr/>
        </p:nvPicPr>
        <p:blipFill>
          <a:blip r:embed="rId2"/>
          <a:stretch>
            <a:fillRect/>
          </a:stretch>
        </p:blipFill>
        <p:spPr>
          <a:xfrm>
            <a:off x="3401796" y="1360529"/>
            <a:ext cx="2207465" cy="2207465"/>
          </a:xfrm>
          <a:prstGeom prst="rect">
            <a:avLst/>
          </a:prstGeom>
        </p:spPr>
      </p:pic>
      <p:pic>
        <p:nvPicPr>
          <p:cNvPr id="5" name="Picture 4"/>
          <p:cNvPicPr>
            <a:picLocks noChangeAspect="1"/>
          </p:cNvPicPr>
          <p:nvPr/>
        </p:nvPicPr>
        <p:blipFill>
          <a:blip r:embed="rId3"/>
          <a:stretch>
            <a:fillRect/>
          </a:stretch>
        </p:blipFill>
        <p:spPr>
          <a:xfrm>
            <a:off x="650791" y="1256579"/>
            <a:ext cx="1733562" cy="2311415"/>
          </a:xfrm>
          <a:prstGeom prst="rect">
            <a:avLst/>
          </a:prstGeom>
        </p:spPr>
      </p:pic>
      <p:pic>
        <p:nvPicPr>
          <p:cNvPr id="6" name="Picture 5" descr="becky head shot cropped (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3078" y="998356"/>
            <a:ext cx="1873694" cy="2569638"/>
          </a:xfrm>
          <a:prstGeom prst="rect">
            <a:avLst/>
          </a:prstGeom>
        </p:spPr>
      </p:pic>
      <p:sp>
        <p:nvSpPr>
          <p:cNvPr id="7" name="TextBox 6"/>
          <p:cNvSpPr txBox="1"/>
          <p:nvPr/>
        </p:nvSpPr>
        <p:spPr>
          <a:xfrm>
            <a:off x="3677057" y="3809999"/>
            <a:ext cx="1932204" cy="923330"/>
          </a:xfrm>
          <a:prstGeom prst="rect">
            <a:avLst/>
          </a:prstGeom>
          <a:noFill/>
        </p:spPr>
        <p:txBody>
          <a:bodyPr wrap="square" rtlCol="0">
            <a:spAutoFit/>
          </a:bodyPr>
          <a:lstStyle/>
          <a:p>
            <a:pPr algn="ctr"/>
            <a:r>
              <a:rPr lang="en-US" dirty="0" smtClean="0"/>
              <a:t>Senior Executive Coordinator</a:t>
            </a:r>
          </a:p>
          <a:p>
            <a:pPr algn="ctr"/>
            <a:r>
              <a:rPr lang="en-US" dirty="0" smtClean="0"/>
              <a:t>Pam Cary</a:t>
            </a:r>
            <a:endParaRPr lang="en-US" dirty="0"/>
          </a:p>
        </p:txBody>
      </p:sp>
      <p:sp>
        <p:nvSpPr>
          <p:cNvPr id="8" name="TextBox 7"/>
          <p:cNvSpPr txBox="1"/>
          <p:nvPr/>
        </p:nvSpPr>
        <p:spPr>
          <a:xfrm>
            <a:off x="6473050" y="3809999"/>
            <a:ext cx="2043722" cy="1015663"/>
          </a:xfrm>
          <a:prstGeom prst="rect">
            <a:avLst/>
          </a:prstGeom>
          <a:noFill/>
        </p:spPr>
        <p:txBody>
          <a:bodyPr wrap="square" rtlCol="0">
            <a:spAutoFit/>
          </a:bodyPr>
          <a:lstStyle/>
          <a:p>
            <a:pPr algn="ctr"/>
            <a:r>
              <a:rPr lang="en-US" sz="2000" dirty="0" smtClean="0"/>
              <a:t>Executive</a:t>
            </a:r>
          </a:p>
          <a:p>
            <a:pPr algn="ctr"/>
            <a:r>
              <a:rPr lang="en-US" sz="2000" dirty="0" smtClean="0"/>
              <a:t>Coordinator     Becky Choate</a:t>
            </a:r>
            <a:endParaRPr lang="en-US" sz="2000" dirty="0"/>
          </a:p>
        </p:txBody>
      </p:sp>
    </p:spTree>
    <p:extLst>
      <p:ext uri="{BB962C8B-B14F-4D97-AF65-F5344CB8AC3E}">
        <p14:creationId xmlns:p14="http://schemas.microsoft.com/office/powerpoint/2010/main" val="16714888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71450"/>
            <a:ext cx="4931508" cy="1028700"/>
          </a:xfrm>
          <a:ln>
            <a:solidFill>
              <a:schemeClr val="tx2">
                <a:lumMod val="60000"/>
                <a:lumOff val="40000"/>
              </a:schemeClr>
            </a:solidFill>
          </a:ln>
        </p:spPr>
        <p:txBody>
          <a:bodyPr>
            <a:normAutofit/>
          </a:bodyPr>
          <a:lstStyle/>
          <a:p>
            <a:r>
              <a:rPr lang="en-US" sz="2400" dirty="0" smtClean="0"/>
              <a:t>Your Coordinator Organization </a:t>
            </a:r>
            <a:r>
              <a:rPr lang="mr-IN" sz="2400" dirty="0" smtClean="0"/>
              <a:t>–</a:t>
            </a:r>
            <a:r>
              <a:rPr lang="en-US" sz="2400" dirty="0" smtClean="0"/>
              <a:t/>
            </a:r>
            <a:br>
              <a:rPr lang="en-US" sz="2400" dirty="0" smtClean="0"/>
            </a:br>
            <a:r>
              <a:rPr lang="en-US" sz="2400" dirty="0" smtClean="0"/>
              <a:t>2 First Generation Directors</a:t>
            </a:r>
            <a:endParaRPr lang="en-US" sz="2400" dirty="0"/>
          </a:p>
        </p:txBody>
      </p:sp>
      <p:sp>
        <p:nvSpPr>
          <p:cNvPr id="4" name="Oval 3"/>
          <p:cNvSpPr/>
          <p:nvPr/>
        </p:nvSpPr>
        <p:spPr>
          <a:xfrm>
            <a:off x="1371600" y="1200150"/>
            <a:ext cx="2057400" cy="7429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085975"/>
            <a:ext cx="1371600" cy="9715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447800" y="2800350"/>
            <a:ext cx="1524000" cy="8001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1834297"/>
            <a:ext cx="301296" cy="337403"/>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flipH="1">
            <a:off x="2209800" y="1943100"/>
            <a:ext cx="190500" cy="857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43200" y="1943100"/>
            <a:ext cx="429466" cy="517222"/>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28600" y="2228851"/>
            <a:ext cx="1371600" cy="400110"/>
          </a:xfrm>
          <a:prstGeom prst="rect">
            <a:avLst/>
          </a:prstGeom>
          <a:noFill/>
        </p:spPr>
        <p:txBody>
          <a:bodyPr wrap="square" rtlCol="0">
            <a:spAutoFit/>
          </a:bodyPr>
          <a:lstStyle/>
          <a:p>
            <a:pPr algn="ctr"/>
            <a:r>
              <a:rPr lang="en-US" sz="2000" dirty="0" smtClean="0"/>
              <a:t>  </a:t>
            </a:r>
            <a:endParaRPr lang="en-US" sz="1600" dirty="0"/>
          </a:p>
        </p:txBody>
      </p:sp>
      <p:cxnSp>
        <p:nvCxnSpPr>
          <p:cNvPr id="27" name="Straight Connector 26"/>
          <p:cNvCxnSpPr>
            <a:stCxn id="5" idx="4"/>
          </p:cNvCxnSpPr>
          <p:nvPr/>
        </p:nvCxnSpPr>
        <p:spPr>
          <a:xfrm>
            <a:off x="914400" y="3057525"/>
            <a:ext cx="76200" cy="714375"/>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000" y="3771900"/>
            <a:ext cx="1143000" cy="685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800" y="3829051"/>
            <a:ext cx="1295400" cy="369332"/>
          </a:xfrm>
          <a:prstGeom prst="rect">
            <a:avLst/>
          </a:prstGeom>
          <a:noFill/>
        </p:spPr>
        <p:txBody>
          <a:bodyPr wrap="square" rtlCol="0">
            <a:spAutoFit/>
          </a:bodyPr>
          <a:lstStyle/>
          <a:p>
            <a:r>
              <a:rPr lang="en-US" dirty="0" smtClean="0"/>
              <a:t>    </a:t>
            </a:r>
            <a:endParaRPr lang="en-US" dirty="0"/>
          </a:p>
        </p:txBody>
      </p:sp>
      <p:sp>
        <p:nvSpPr>
          <p:cNvPr id="40" name="TextBox 39"/>
          <p:cNvSpPr txBox="1"/>
          <p:nvPr/>
        </p:nvSpPr>
        <p:spPr>
          <a:xfrm>
            <a:off x="1524000" y="1200150"/>
            <a:ext cx="1676400" cy="461665"/>
          </a:xfrm>
          <a:prstGeom prst="rect">
            <a:avLst/>
          </a:prstGeom>
          <a:noFill/>
        </p:spPr>
        <p:txBody>
          <a:bodyPr wrap="square" rtlCol="0">
            <a:spAutoFit/>
          </a:bodyPr>
          <a:lstStyle/>
          <a:p>
            <a:pPr algn="ctr"/>
            <a:r>
              <a:rPr lang="en-US" sz="2400" b="1" dirty="0" smtClean="0"/>
              <a:t>Your name</a:t>
            </a:r>
            <a:endParaRPr lang="en-US" sz="2400" b="1" dirty="0"/>
          </a:p>
        </p:txBody>
      </p:sp>
      <p:sp>
        <p:nvSpPr>
          <p:cNvPr id="3" name="Rectangle 2"/>
          <p:cNvSpPr/>
          <p:nvPr/>
        </p:nvSpPr>
        <p:spPr>
          <a:xfrm>
            <a:off x="3200400" y="2628961"/>
            <a:ext cx="5715000" cy="2246769"/>
          </a:xfrm>
          <a:prstGeom prst="rect">
            <a:avLst/>
          </a:prstGeom>
        </p:spPr>
        <p:txBody>
          <a:bodyPr wrap="square">
            <a:spAutoFit/>
          </a:bodyPr>
          <a:lstStyle/>
          <a:p>
            <a:pPr marL="285750" indent="-285750">
              <a:buFont typeface="Arial"/>
              <a:buChar char="•"/>
            </a:pPr>
            <a:r>
              <a:rPr lang="en-US" sz="2000" dirty="0" smtClean="0"/>
              <a:t>Create next goals for developing our organization</a:t>
            </a:r>
          </a:p>
          <a:p>
            <a:pPr marL="285750" indent="-285750">
              <a:buFont typeface="Arial"/>
              <a:buChar char="•"/>
            </a:pPr>
            <a:r>
              <a:rPr lang="en-US" sz="2000" dirty="0" smtClean="0"/>
              <a:t>Begin our leadership library </a:t>
            </a:r>
          </a:p>
          <a:p>
            <a:pPr marL="285750" indent="-285750">
              <a:buFont typeface="Arial"/>
              <a:buChar char="•"/>
            </a:pPr>
            <a:r>
              <a:rPr lang="en-US" sz="2000" dirty="0" smtClean="0"/>
              <a:t>Create a 3000 PGV Plan for qualifying for New Director Conference</a:t>
            </a:r>
          </a:p>
          <a:p>
            <a:pPr marL="285750" indent="-285750">
              <a:buFont typeface="Arial"/>
              <a:buChar char="•"/>
            </a:pPr>
            <a:r>
              <a:rPr lang="en-US" sz="2000" dirty="0" smtClean="0"/>
              <a:t>Draw out our future Coordinator organization  .. And fill in as many names as we can </a:t>
            </a:r>
            <a:r>
              <a:rPr lang="mr-IN" sz="2000" dirty="0" smtClean="0"/>
              <a:t>…</a:t>
            </a:r>
            <a:endParaRPr lang="en-US" sz="2000" dirty="0" smtClean="0"/>
          </a:p>
          <a:p>
            <a:pPr marL="285750" indent="-285750">
              <a:buFont typeface="Arial"/>
              <a:buChar char="•"/>
            </a:pPr>
            <a:r>
              <a:rPr lang="en-US" sz="2000" dirty="0" smtClean="0"/>
              <a:t>Begin the study of leadership</a:t>
            </a:r>
          </a:p>
        </p:txBody>
      </p:sp>
      <p:sp>
        <p:nvSpPr>
          <p:cNvPr id="8" name="TextBox 7"/>
          <p:cNvSpPr txBox="1"/>
          <p:nvPr/>
        </p:nvSpPr>
        <p:spPr>
          <a:xfrm>
            <a:off x="4669692" y="1675798"/>
            <a:ext cx="3868616" cy="830997"/>
          </a:xfrm>
          <a:prstGeom prst="rect">
            <a:avLst/>
          </a:prstGeom>
          <a:noFill/>
          <a:ln>
            <a:solidFill>
              <a:schemeClr val="tx2">
                <a:lumMod val="60000"/>
                <a:lumOff val="40000"/>
              </a:schemeClr>
            </a:solidFill>
          </a:ln>
        </p:spPr>
        <p:txBody>
          <a:bodyPr wrap="square" rtlCol="0">
            <a:spAutoFit/>
          </a:bodyPr>
          <a:lstStyle/>
          <a:p>
            <a:pPr algn="ctr"/>
            <a:r>
              <a:rPr lang="en-US" sz="2400" dirty="0" smtClean="0"/>
              <a:t>Action Steps for Week 8</a:t>
            </a:r>
          </a:p>
          <a:p>
            <a:pPr algn="ctr"/>
            <a:r>
              <a:rPr lang="en-US" sz="2400" dirty="0" smtClean="0"/>
              <a:t> Time to Multiply</a:t>
            </a:r>
            <a:endParaRPr lang="en-US" sz="2400" dirty="0"/>
          </a:p>
        </p:txBody>
      </p:sp>
      <p:sp>
        <p:nvSpPr>
          <p:cNvPr id="7" name="TextBox 6"/>
          <p:cNvSpPr txBox="1"/>
          <p:nvPr/>
        </p:nvSpPr>
        <p:spPr>
          <a:xfrm>
            <a:off x="7749375" y="4761011"/>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36194121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1" y="197035"/>
            <a:ext cx="4642337" cy="497406"/>
          </a:xfrm>
        </p:spPr>
        <p:txBody>
          <a:bodyPr>
            <a:normAutofit fontScale="90000"/>
          </a:bodyPr>
          <a:lstStyle/>
          <a:p>
            <a:r>
              <a:rPr lang="en-US" sz="3600" dirty="0" smtClean="0"/>
              <a:t>Recommended Reading</a:t>
            </a:r>
            <a:endParaRPr lang="en-US" sz="3600" dirty="0"/>
          </a:p>
        </p:txBody>
      </p:sp>
      <p:sp>
        <p:nvSpPr>
          <p:cNvPr id="3" name="Content Placeholder 2"/>
          <p:cNvSpPr>
            <a:spLocks noGrp="1"/>
          </p:cNvSpPr>
          <p:nvPr>
            <p:ph sz="half" idx="1"/>
          </p:nvPr>
        </p:nvSpPr>
        <p:spPr>
          <a:xfrm>
            <a:off x="457200" y="743805"/>
            <a:ext cx="4038600" cy="4050018"/>
          </a:xfrm>
        </p:spPr>
        <p:txBody>
          <a:bodyPr>
            <a:normAutofit fontScale="25000" lnSpcReduction="20000"/>
          </a:bodyPr>
          <a:lstStyle/>
          <a:p>
            <a:pPr marL="0" indent="0">
              <a:buNone/>
            </a:pPr>
            <a:endParaRPr lang="en-US" sz="6400" dirty="0" smtClean="0"/>
          </a:p>
          <a:p>
            <a:r>
              <a:rPr lang="en-US" sz="6400" dirty="0" smtClean="0"/>
              <a:t>Mike Dillard - </a:t>
            </a:r>
            <a:r>
              <a:rPr lang="en-US" sz="6400" i="1" dirty="0" smtClean="0"/>
              <a:t>Magnetic Sponsoring</a:t>
            </a:r>
            <a:r>
              <a:rPr lang="en-US" sz="6400" dirty="0" smtClean="0"/>
              <a:t> </a:t>
            </a:r>
          </a:p>
          <a:p>
            <a:r>
              <a:rPr lang="en-US" sz="6400" dirty="0" smtClean="0"/>
              <a:t>Brian Tracy - </a:t>
            </a:r>
            <a:r>
              <a:rPr lang="en-US" sz="6400" i="1" dirty="0" smtClean="0"/>
              <a:t>No Excuses!</a:t>
            </a:r>
          </a:p>
          <a:p>
            <a:r>
              <a:rPr lang="en-US" sz="6400" dirty="0" smtClean="0"/>
              <a:t>Sarah Robbins - </a:t>
            </a:r>
            <a:r>
              <a:rPr lang="en-US" sz="6400" i="1" dirty="0" smtClean="0"/>
              <a:t>Rock Your Network Marketing Business</a:t>
            </a:r>
          </a:p>
          <a:p>
            <a:r>
              <a:rPr lang="en-US" sz="6400" dirty="0" smtClean="0"/>
              <a:t>Mark &amp; Renee </a:t>
            </a:r>
            <a:r>
              <a:rPr lang="en-US" sz="6400" dirty="0" err="1" smtClean="0"/>
              <a:t>Yarnell</a:t>
            </a:r>
            <a:r>
              <a:rPr lang="en-US" sz="6400" dirty="0" smtClean="0"/>
              <a:t> - </a:t>
            </a:r>
            <a:r>
              <a:rPr lang="en-US" sz="6400" i="1" dirty="0" smtClean="0"/>
              <a:t>Your First Year in Network Marketing</a:t>
            </a:r>
          </a:p>
          <a:p>
            <a:r>
              <a:rPr lang="en-US" sz="6400" dirty="0" smtClean="0"/>
              <a:t>Eric </a:t>
            </a:r>
            <a:r>
              <a:rPr lang="en-US" sz="6400" dirty="0" err="1" smtClean="0"/>
              <a:t>Worre</a:t>
            </a:r>
            <a:r>
              <a:rPr lang="en-US" sz="6400" dirty="0" smtClean="0"/>
              <a:t> - </a:t>
            </a:r>
            <a:r>
              <a:rPr lang="en-US" sz="6400" i="1" dirty="0" smtClean="0"/>
              <a:t>Go Pro</a:t>
            </a:r>
          </a:p>
          <a:p>
            <a:r>
              <a:rPr lang="en-US" sz="6400" dirty="0" smtClean="0"/>
              <a:t>Richard Bliss Brooke - </a:t>
            </a:r>
            <a:r>
              <a:rPr lang="en-US" sz="6400" i="1" dirty="0" smtClean="0"/>
              <a:t>The Four Year Career</a:t>
            </a:r>
            <a:r>
              <a:rPr lang="en-US" sz="6400" dirty="0" smtClean="0"/>
              <a:t> (The Masters Edition)</a:t>
            </a:r>
          </a:p>
          <a:p>
            <a:r>
              <a:rPr lang="en-US" sz="6400" dirty="0" smtClean="0"/>
              <a:t>Robert </a:t>
            </a:r>
            <a:r>
              <a:rPr lang="en-US" sz="6400" dirty="0" err="1" smtClean="0"/>
              <a:t>Kiyosaki</a:t>
            </a:r>
            <a:r>
              <a:rPr lang="en-US" sz="6400" dirty="0" smtClean="0"/>
              <a:t> - </a:t>
            </a:r>
            <a:r>
              <a:rPr lang="en-US" sz="6400" i="1" dirty="0" smtClean="0"/>
              <a:t>Rich Dad, Poor Dad</a:t>
            </a:r>
          </a:p>
          <a:p>
            <a:r>
              <a:rPr lang="en-US" sz="6400" dirty="0" smtClean="0"/>
              <a:t>Jim </a:t>
            </a:r>
            <a:r>
              <a:rPr lang="en-US" sz="6400" dirty="0" err="1" smtClean="0"/>
              <a:t>Rohn</a:t>
            </a:r>
            <a:r>
              <a:rPr lang="en-US" sz="6400" dirty="0" smtClean="0"/>
              <a:t> - </a:t>
            </a:r>
            <a:r>
              <a:rPr lang="en-US" sz="6400" i="1" dirty="0" smtClean="0"/>
              <a:t>Building Your Network Marketing Business</a:t>
            </a:r>
            <a:r>
              <a:rPr lang="en-US" sz="6400" dirty="0" smtClean="0"/>
              <a:t> </a:t>
            </a:r>
          </a:p>
          <a:p>
            <a:r>
              <a:rPr lang="en-US" sz="6400" dirty="0" smtClean="0"/>
              <a:t>Tom Schreiber - </a:t>
            </a:r>
            <a:r>
              <a:rPr lang="en-US" sz="6400" i="1" dirty="0" smtClean="0"/>
              <a:t>The Four Color Personalities for MLM</a:t>
            </a:r>
          </a:p>
          <a:p>
            <a:r>
              <a:rPr lang="en-US" sz="6400" dirty="0" smtClean="0"/>
              <a:t>Stephen Covey - </a:t>
            </a:r>
            <a:r>
              <a:rPr lang="en-US" sz="6400" i="1" dirty="0" smtClean="0"/>
              <a:t>The 7 Habits of Highly Effective People</a:t>
            </a:r>
          </a:p>
        </p:txBody>
      </p:sp>
      <p:sp>
        <p:nvSpPr>
          <p:cNvPr id="4" name="Content Placeholder 3"/>
          <p:cNvSpPr>
            <a:spLocks noGrp="1"/>
          </p:cNvSpPr>
          <p:nvPr>
            <p:ph sz="half" idx="2"/>
          </p:nvPr>
        </p:nvSpPr>
        <p:spPr>
          <a:xfrm>
            <a:off x="4337537" y="703386"/>
            <a:ext cx="4611077" cy="4440114"/>
          </a:xfrm>
        </p:spPr>
        <p:txBody>
          <a:bodyPr>
            <a:normAutofit fontScale="25000" lnSpcReduction="20000"/>
          </a:bodyPr>
          <a:lstStyle/>
          <a:p>
            <a:r>
              <a:rPr lang="en-US" sz="6400" dirty="0" smtClean="0"/>
              <a:t>Tara Mohr </a:t>
            </a:r>
            <a:r>
              <a:rPr lang="mr-IN" sz="6400" dirty="0" smtClean="0"/>
              <a:t>–</a:t>
            </a:r>
            <a:r>
              <a:rPr lang="en-US" sz="6400" dirty="0" smtClean="0"/>
              <a:t> </a:t>
            </a:r>
            <a:r>
              <a:rPr lang="en-US" sz="6400" i="1" dirty="0" smtClean="0"/>
              <a:t>Playing Big</a:t>
            </a:r>
          </a:p>
          <a:p>
            <a:r>
              <a:rPr lang="en-US" sz="6400" dirty="0" err="1" smtClean="0"/>
              <a:t>Brene</a:t>
            </a:r>
            <a:r>
              <a:rPr lang="en-US" sz="6400" dirty="0" smtClean="0"/>
              <a:t> Brown - </a:t>
            </a:r>
            <a:r>
              <a:rPr lang="en-US" sz="6400" i="1" dirty="0" smtClean="0"/>
              <a:t>Dare to Lead</a:t>
            </a:r>
          </a:p>
          <a:p>
            <a:r>
              <a:rPr lang="en-US" sz="6400" dirty="0" smtClean="0"/>
              <a:t>John Maxwell - </a:t>
            </a:r>
            <a:r>
              <a:rPr lang="en-US" sz="6400" i="1" dirty="0" smtClean="0"/>
              <a:t>Leadership 101</a:t>
            </a:r>
          </a:p>
          <a:p>
            <a:r>
              <a:rPr lang="en-US" sz="6400" dirty="0" smtClean="0"/>
              <a:t>John Maxwell - </a:t>
            </a:r>
            <a:r>
              <a:rPr lang="en-US" sz="6400" i="1" dirty="0" smtClean="0"/>
              <a:t>Everyone Communicates, Few Connect</a:t>
            </a:r>
          </a:p>
          <a:p>
            <a:r>
              <a:rPr lang="en-US" sz="6400" dirty="0" smtClean="0"/>
              <a:t>John Maxwell - </a:t>
            </a:r>
            <a:r>
              <a:rPr lang="en-US" sz="6400" i="1" dirty="0" smtClean="0"/>
              <a:t>Developing The Leader Within You</a:t>
            </a:r>
          </a:p>
          <a:p>
            <a:r>
              <a:rPr lang="en-US" sz="6400" dirty="0" smtClean="0"/>
              <a:t>Simon </a:t>
            </a:r>
            <a:r>
              <a:rPr lang="en-US" sz="6400" dirty="0" err="1" smtClean="0"/>
              <a:t>Simek</a:t>
            </a:r>
            <a:r>
              <a:rPr lang="en-US" sz="6400" dirty="0" smtClean="0"/>
              <a:t> - </a:t>
            </a:r>
            <a:r>
              <a:rPr lang="en-US" sz="6400" i="1" dirty="0" smtClean="0"/>
              <a:t>Start with Why</a:t>
            </a:r>
          </a:p>
          <a:p>
            <a:r>
              <a:rPr lang="en-US" sz="6400" dirty="0" smtClean="0"/>
              <a:t>Ken Jennings &amp; John </a:t>
            </a:r>
            <a:r>
              <a:rPr lang="en-US" sz="6400" dirty="0" err="1" smtClean="0"/>
              <a:t>Sta</a:t>
            </a:r>
            <a:r>
              <a:rPr lang="en-US" sz="6400" dirty="0" smtClean="0"/>
              <a:t>-Wert - </a:t>
            </a:r>
            <a:r>
              <a:rPr lang="en-US" sz="6400" i="1" dirty="0" smtClean="0"/>
              <a:t>The Serving Leader</a:t>
            </a:r>
          </a:p>
          <a:p>
            <a:r>
              <a:rPr lang="en-US" sz="6400" dirty="0" smtClean="0"/>
              <a:t>Kim </a:t>
            </a:r>
            <a:r>
              <a:rPr lang="en-US" sz="6400" dirty="0" err="1" smtClean="0"/>
              <a:t>Klaver</a:t>
            </a:r>
            <a:r>
              <a:rPr lang="en-US" sz="6400" dirty="0" smtClean="0"/>
              <a:t> - </a:t>
            </a:r>
            <a:r>
              <a:rPr lang="en-US" sz="6400" i="1" dirty="0" smtClean="0"/>
              <a:t>Do You Have a Plan B?</a:t>
            </a:r>
          </a:p>
          <a:p>
            <a:r>
              <a:rPr lang="en-US" sz="6400" dirty="0" smtClean="0"/>
              <a:t>Brian Biro - </a:t>
            </a:r>
            <a:r>
              <a:rPr lang="en-US" sz="6400" i="1" dirty="0" smtClean="0"/>
              <a:t>There Are No Overachievers</a:t>
            </a:r>
          </a:p>
          <a:p>
            <a:r>
              <a:rPr lang="en-US" sz="6400" dirty="0" smtClean="0"/>
              <a:t>Brendon </a:t>
            </a:r>
            <a:r>
              <a:rPr lang="en-US" sz="6400" dirty="0" err="1" smtClean="0"/>
              <a:t>Burchard</a:t>
            </a:r>
            <a:r>
              <a:rPr lang="en-US" sz="6400" dirty="0" smtClean="0"/>
              <a:t> - </a:t>
            </a:r>
            <a:r>
              <a:rPr lang="en-US" sz="6400" i="1" dirty="0" smtClean="0"/>
              <a:t>High Performance Habits</a:t>
            </a:r>
            <a:endParaRPr lang="en-US" sz="6400" dirty="0" smtClean="0"/>
          </a:p>
          <a:p>
            <a:r>
              <a:rPr lang="en-US" sz="6400" dirty="0" smtClean="0"/>
              <a:t>Rachel Hollis - </a:t>
            </a:r>
            <a:r>
              <a:rPr lang="en-US" sz="6400" i="1" dirty="0" smtClean="0"/>
              <a:t>Girl, Wash Your Face</a:t>
            </a:r>
          </a:p>
          <a:p>
            <a:r>
              <a:rPr lang="en-US" sz="6400" dirty="0" smtClean="0"/>
              <a:t>Richard Fenton - </a:t>
            </a:r>
            <a:r>
              <a:rPr lang="en-US" sz="6400" i="1" dirty="0" smtClean="0"/>
              <a:t>Go For No! for Network Marketing </a:t>
            </a:r>
          </a:p>
          <a:p>
            <a:endParaRPr lang="en-US" sz="7200" dirty="0" smtClean="0"/>
          </a:p>
        </p:txBody>
      </p:sp>
      <p:sp>
        <p:nvSpPr>
          <p:cNvPr id="5" name="TextBox 4"/>
          <p:cNvSpPr txBox="1"/>
          <p:nvPr/>
        </p:nvSpPr>
        <p:spPr>
          <a:xfrm>
            <a:off x="7775689" y="4894342"/>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2617387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Popular Podcast Speakers</a:t>
            </a:r>
            <a:endParaRPr lang="en-US" sz="3200" dirty="0"/>
          </a:p>
        </p:txBody>
      </p:sp>
      <p:sp>
        <p:nvSpPr>
          <p:cNvPr id="3" name="Content Placeholder 2"/>
          <p:cNvSpPr>
            <a:spLocks noGrp="1"/>
          </p:cNvSpPr>
          <p:nvPr>
            <p:ph sz="half" idx="1"/>
          </p:nvPr>
        </p:nvSpPr>
        <p:spPr>
          <a:xfrm>
            <a:off x="457200" y="1393495"/>
            <a:ext cx="4038600" cy="2545556"/>
          </a:xfrm>
        </p:spPr>
        <p:txBody>
          <a:bodyPr>
            <a:normAutofit fontScale="77500" lnSpcReduction="20000"/>
          </a:bodyPr>
          <a:lstStyle/>
          <a:p>
            <a:r>
              <a:rPr lang="en-US" dirty="0" smtClean="0"/>
              <a:t>Brendon </a:t>
            </a:r>
            <a:r>
              <a:rPr lang="en-US" dirty="0" err="1" smtClean="0"/>
              <a:t>Bruchard</a:t>
            </a:r>
            <a:endParaRPr lang="en-US" dirty="0" smtClean="0"/>
          </a:p>
          <a:p>
            <a:r>
              <a:rPr lang="en-US" dirty="0" smtClean="0"/>
              <a:t>Brian </a:t>
            </a:r>
            <a:r>
              <a:rPr lang="en-US" dirty="0" err="1" smtClean="0"/>
              <a:t>Buffini</a:t>
            </a:r>
            <a:endParaRPr lang="en-US" dirty="0" smtClean="0"/>
          </a:p>
          <a:p>
            <a:r>
              <a:rPr lang="en-US" dirty="0" smtClean="0"/>
              <a:t>Bob </a:t>
            </a:r>
            <a:r>
              <a:rPr lang="en-US" dirty="0" err="1" smtClean="0"/>
              <a:t>Heilig</a:t>
            </a:r>
            <a:endParaRPr lang="en-US" dirty="0" smtClean="0"/>
          </a:p>
          <a:p>
            <a:r>
              <a:rPr lang="en-US" dirty="0" smtClean="0"/>
              <a:t>Craig </a:t>
            </a:r>
            <a:r>
              <a:rPr lang="en-US" dirty="0" err="1" smtClean="0"/>
              <a:t>Groeschel</a:t>
            </a:r>
            <a:endParaRPr lang="en-US" dirty="0" smtClean="0"/>
          </a:p>
          <a:p>
            <a:r>
              <a:rPr lang="en-US" dirty="0" smtClean="0"/>
              <a:t>Michael Hyatt</a:t>
            </a:r>
          </a:p>
          <a:p>
            <a:r>
              <a:rPr lang="en-US" dirty="0" smtClean="0"/>
              <a:t>Sarah Robbins</a:t>
            </a:r>
          </a:p>
          <a:p>
            <a:r>
              <a:rPr lang="en-US" dirty="0" smtClean="0"/>
              <a:t>Christy Wright</a:t>
            </a:r>
            <a:endParaRPr lang="en-US" dirty="0"/>
          </a:p>
        </p:txBody>
      </p:sp>
      <p:sp>
        <p:nvSpPr>
          <p:cNvPr id="4" name="Content Placeholder 3"/>
          <p:cNvSpPr>
            <a:spLocks noGrp="1"/>
          </p:cNvSpPr>
          <p:nvPr>
            <p:ph sz="half" idx="2"/>
          </p:nvPr>
        </p:nvSpPr>
        <p:spPr>
          <a:xfrm>
            <a:off x="4648200" y="1393495"/>
            <a:ext cx="4038600" cy="2545556"/>
          </a:xfrm>
        </p:spPr>
        <p:txBody>
          <a:bodyPr>
            <a:normAutofit fontScale="77500" lnSpcReduction="20000"/>
          </a:bodyPr>
          <a:lstStyle/>
          <a:p>
            <a:r>
              <a:rPr lang="en-US" dirty="0" smtClean="0"/>
              <a:t>Rachel Hollis</a:t>
            </a:r>
          </a:p>
          <a:p>
            <a:r>
              <a:rPr lang="en-US" dirty="0" err="1" smtClean="0"/>
              <a:t>Chalene</a:t>
            </a:r>
            <a:r>
              <a:rPr lang="en-US" dirty="0" smtClean="0"/>
              <a:t> Johnson</a:t>
            </a:r>
          </a:p>
          <a:p>
            <a:r>
              <a:rPr lang="en-US" dirty="0" smtClean="0"/>
              <a:t>Carey </a:t>
            </a:r>
            <a:r>
              <a:rPr lang="en-US" dirty="0" err="1" smtClean="0"/>
              <a:t>Nieuwhof</a:t>
            </a:r>
            <a:endParaRPr lang="en-US" dirty="0" smtClean="0"/>
          </a:p>
          <a:p>
            <a:r>
              <a:rPr lang="en-US" dirty="0" smtClean="0"/>
              <a:t>Dani Johnson</a:t>
            </a:r>
          </a:p>
          <a:p>
            <a:endParaRPr lang="en-US" dirty="0" smtClean="0"/>
          </a:p>
          <a:p>
            <a:endParaRPr lang="en-US" dirty="0"/>
          </a:p>
        </p:txBody>
      </p:sp>
      <p:sp>
        <p:nvSpPr>
          <p:cNvPr id="5" name="TextBox 4"/>
          <p:cNvSpPr txBox="1"/>
          <p:nvPr/>
        </p:nvSpPr>
        <p:spPr>
          <a:xfrm>
            <a:off x="7433612" y="4603952"/>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15562137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Objectives for Week 8 </a:t>
            </a:r>
            <a:r>
              <a:rPr lang="mr-IN" sz="2800" dirty="0" smtClean="0"/>
              <a:t>–</a:t>
            </a:r>
            <a:r>
              <a:rPr lang="en-US" sz="2800" dirty="0" smtClean="0"/>
              <a:t> Preparing to Multiply </a:t>
            </a:r>
            <a:endParaRPr lang="en-US" sz="2800" dirty="0"/>
          </a:p>
        </p:txBody>
      </p:sp>
      <p:sp>
        <p:nvSpPr>
          <p:cNvPr id="3" name="Content Placeholder 2"/>
          <p:cNvSpPr>
            <a:spLocks noGrp="1"/>
          </p:cNvSpPr>
          <p:nvPr>
            <p:ph idx="1"/>
          </p:nvPr>
        </p:nvSpPr>
        <p:spPr/>
        <p:txBody>
          <a:bodyPr>
            <a:normAutofit/>
          </a:bodyPr>
          <a:lstStyle/>
          <a:p>
            <a:r>
              <a:rPr lang="en-US" sz="2000" dirty="0" smtClean="0"/>
              <a:t>To review the key skills and steps to reach Director covered over past 8 weeks</a:t>
            </a:r>
          </a:p>
          <a:p>
            <a:r>
              <a:rPr lang="en-US" sz="2000" dirty="0" smtClean="0"/>
              <a:t>To determine what kind of Director you are</a:t>
            </a:r>
          </a:p>
          <a:p>
            <a:r>
              <a:rPr lang="en-US" sz="2000" dirty="0" smtClean="0"/>
              <a:t>To lay out </a:t>
            </a:r>
            <a:r>
              <a:rPr lang="en-US" sz="2000" dirty="0" smtClean="0"/>
              <a:t>the next </a:t>
            </a:r>
            <a:r>
              <a:rPr lang="en-US" sz="2000" dirty="0" smtClean="0"/>
              <a:t>goals to reach for after becoming a Director</a:t>
            </a:r>
          </a:p>
          <a:p>
            <a:r>
              <a:rPr lang="en-US" sz="2000" dirty="0" smtClean="0"/>
              <a:t>To begin thinking like a leader and discover our leadership roles</a:t>
            </a:r>
          </a:p>
          <a:p>
            <a:r>
              <a:rPr lang="en-US" sz="2000" dirty="0" smtClean="0"/>
              <a:t>To determine our vision for our growing business</a:t>
            </a:r>
          </a:p>
          <a:p>
            <a:r>
              <a:rPr lang="en-US" sz="2000" dirty="0" smtClean="0"/>
              <a:t>To review how to grow to maximize the Dream Plan</a:t>
            </a:r>
          </a:p>
          <a:p>
            <a:r>
              <a:rPr lang="en-US" sz="2000" dirty="0" smtClean="0"/>
              <a:t>To remind us all of how to connect with Shaklee peers and those within our Shaklee family</a:t>
            </a:r>
          </a:p>
          <a:p>
            <a:endParaRPr lang="en-US" sz="2000" dirty="0"/>
          </a:p>
        </p:txBody>
      </p:sp>
      <p:sp>
        <p:nvSpPr>
          <p:cNvPr id="4" name="TextBox 3"/>
          <p:cNvSpPr txBox="1"/>
          <p:nvPr/>
        </p:nvSpPr>
        <p:spPr>
          <a:xfrm>
            <a:off x="8144081" y="4696520"/>
            <a:ext cx="593304" cy="369332"/>
          </a:xfrm>
          <a:prstGeom prst="rect">
            <a:avLst/>
          </a:prstGeom>
          <a:noFill/>
        </p:spPr>
        <p:txBody>
          <a:bodyPr wrap="none" rtlCol="0">
            <a:spAutoFit/>
          </a:bodyPr>
          <a:lstStyle/>
          <a:p>
            <a:r>
              <a:rPr lang="en-US" dirty="0" smtClean="0"/>
              <a:t>Pam</a:t>
            </a:r>
            <a:endParaRPr lang="en-US" dirty="0"/>
          </a:p>
        </p:txBody>
      </p:sp>
    </p:spTree>
    <p:extLst>
      <p:ext uri="{BB962C8B-B14F-4D97-AF65-F5344CB8AC3E}">
        <p14:creationId xmlns:p14="http://schemas.microsoft.com/office/powerpoint/2010/main" val="1159166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3132292" cy="695744"/>
          </a:xfrm>
          <a:ln>
            <a:solidFill>
              <a:schemeClr val="tx2">
                <a:lumMod val="60000"/>
                <a:lumOff val="40000"/>
              </a:schemeClr>
            </a:solidFill>
          </a:ln>
        </p:spPr>
        <p:txBody>
          <a:bodyPr>
            <a:normAutofit/>
          </a:bodyPr>
          <a:lstStyle/>
          <a:p>
            <a:r>
              <a:rPr lang="en-US" sz="3200" dirty="0" smtClean="0"/>
              <a:t>Review</a:t>
            </a:r>
            <a:endParaRPr lang="en-US" sz="3200" dirty="0"/>
          </a:p>
        </p:txBody>
      </p:sp>
      <p:sp>
        <p:nvSpPr>
          <p:cNvPr id="3" name="Content Placeholder 2"/>
          <p:cNvSpPr>
            <a:spLocks noGrp="1"/>
          </p:cNvSpPr>
          <p:nvPr>
            <p:ph idx="1"/>
          </p:nvPr>
        </p:nvSpPr>
        <p:spPr>
          <a:xfrm>
            <a:off x="457200" y="901723"/>
            <a:ext cx="8229600" cy="3692900"/>
          </a:xfrm>
        </p:spPr>
        <p:txBody>
          <a:bodyPr>
            <a:normAutofit/>
          </a:bodyPr>
          <a:lstStyle/>
          <a:p>
            <a:pPr marL="0" indent="0">
              <a:buNone/>
            </a:pPr>
            <a:r>
              <a:rPr lang="en-US" sz="2000" dirty="0" smtClean="0"/>
              <a:t>Over the past 8 weeks , we have discussed fundamental skills needed to develop a Shaklee business</a:t>
            </a:r>
            <a:r>
              <a:rPr lang="mr-IN" sz="2000" dirty="0" smtClean="0"/>
              <a:t>…</a:t>
            </a:r>
            <a:endParaRPr lang="en-US" sz="2000" dirty="0" smtClean="0"/>
          </a:p>
          <a:p>
            <a:r>
              <a:rPr lang="en-US" sz="2000" dirty="0" smtClean="0"/>
              <a:t>Beginning with the mechanics and first steps of getting started</a:t>
            </a:r>
          </a:p>
          <a:p>
            <a:r>
              <a:rPr lang="en-US" sz="2000" dirty="0" smtClean="0"/>
              <a:t>The role of social media in our businesses .. Do’s and Don’ts </a:t>
            </a:r>
          </a:p>
          <a:p>
            <a:r>
              <a:rPr lang="en-US" sz="2000" dirty="0" smtClean="0"/>
              <a:t>How to invite without imposing</a:t>
            </a:r>
          </a:p>
          <a:p>
            <a:r>
              <a:rPr lang="en-US" sz="2000" dirty="0" smtClean="0"/>
              <a:t>How to close and offer options and next steps</a:t>
            </a:r>
          </a:p>
          <a:p>
            <a:r>
              <a:rPr lang="en-US" sz="2000" dirty="0" smtClean="0"/>
              <a:t>How </a:t>
            </a:r>
            <a:r>
              <a:rPr lang="en-US" sz="2000" smtClean="0"/>
              <a:t>good </a:t>
            </a:r>
            <a:r>
              <a:rPr lang="en-US" sz="2000" smtClean="0"/>
              <a:t>customer </a:t>
            </a:r>
            <a:r>
              <a:rPr lang="en-US" sz="2000" dirty="0" smtClean="0"/>
              <a:t>service and care leads to lifelong customers and business partners</a:t>
            </a:r>
          </a:p>
          <a:p>
            <a:r>
              <a:rPr lang="en-US" sz="2000" dirty="0" smtClean="0"/>
              <a:t>How to identify business partners</a:t>
            </a:r>
          </a:p>
          <a:p>
            <a:r>
              <a:rPr lang="en-US" sz="2000" dirty="0" smtClean="0"/>
              <a:t>How to create 2000 PGV Plan  for ourselves and our </a:t>
            </a:r>
            <a:r>
              <a:rPr lang="en-US" sz="2000" dirty="0" err="1" smtClean="0"/>
              <a:t>downlines</a:t>
            </a:r>
            <a:endParaRPr lang="en-US" sz="2000" dirty="0" smtClean="0"/>
          </a:p>
          <a:p>
            <a:endParaRPr lang="en-US" sz="2000" dirty="0" smtClean="0"/>
          </a:p>
          <a:p>
            <a:endParaRPr lang="en-US" sz="2000" dirty="0"/>
          </a:p>
        </p:txBody>
      </p:sp>
      <p:sp>
        <p:nvSpPr>
          <p:cNvPr id="4" name="TextBox 3"/>
          <p:cNvSpPr txBox="1"/>
          <p:nvPr/>
        </p:nvSpPr>
        <p:spPr>
          <a:xfrm>
            <a:off x="7466504" y="4677255"/>
            <a:ext cx="593304" cy="369332"/>
          </a:xfrm>
          <a:prstGeom prst="rect">
            <a:avLst/>
          </a:prstGeom>
          <a:noFill/>
        </p:spPr>
        <p:txBody>
          <a:bodyPr wrap="none" rtlCol="0">
            <a:spAutoFit/>
          </a:bodyPr>
          <a:lstStyle/>
          <a:p>
            <a:r>
              <a:rPr lang="en-US" dirty="0" smtClean="0"/>
              <a:t>Pam</a:t>
            </a:r>
            <a:endParaRPr lang="en-US" dirty="0"/>
          </a:p>
        </p:txBody>
      </p:sp>
    </p:spTree>
    <p:extLst>
      <p:ext uri="{BB962C8B-B14F-4D97-AF65-F5344CB8AC3E}">
        <p14:creationId xmlns:p14="http://schemas.microsoft.com/office/powerpoint/2010/main" val="13916454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2931" y="1026233"/>
            <a:ext cx="5512655" cy="3693319"/>
          </a:xfrm>
          <a:prstGeom prst="rect">
            <a:avLst/>
          </a:prstGeom>
          <a:noFill/>
        </p:spPr>
        <p:txBody>
          <a:bodyPr wrap="square" rtlCol="0">
            <a:spAutoFit/>
          </a:bodyPr>
          <a:lstStyle/>
          <a:p>
            <a:r>
              <a:rPr lang="en-US" dirty="0" smtClean="0"/>
              <a:t>Are </a:t>
            </a:r>
            <a:r>
              <a:rPr lang="en-US" dirty="0"/>
              <a:t>you someone who just managed to generate 2000 PV one month ? </a:t>
            </a:r>
          </a:p>
          <a:p>
            <a:endParaRPr lang="en-US" dirty="0"/>
          </a:p>
          <a:p>
            <a:r>
              <a:rPr lang="en-US" dirty="0"/>
              <a:t>Or </a:t>
            </a:r>
          </a:p>
          <a:p>
            <a:r>
              <a:rPr lang="en-US" dirty="0" smtClean="0"/>
              <a:t>Are </a:t>
            </a:r>
            <a:r>
              <a:rPr lang="en-US" dirty="0"/>
              <a:t>you seeing yourself at the first rung of the ladder that is taking you to higher ranks &amp; building an organization .. </a:t>
            </a:r>
          </a:p>
          <a:p>
            <a:endParaRPr lang="en-US" dirty="0"/>
          </a:p>
          <a:p>
            <a:endParaRPr lang="en-US" dirty="0" smtClean="0"/>
          </a:p>
          <a:p>
            <a:endParaRPr lang="en-US" dirty="0"/>
          </a:p>
          <a:p>
            <a:r>
              <a:rPr lang="en-US" dirty="0" smtClean="0"/>
              <a:t>As </a:t>
            </a:r>
            <a:r>
              <a:rPr lang="en-US" dirty="0"/>
              <a:t>a New Director … </a:t>
            </a:r>
          </a:p>
          <a:p>
            <a:r>
              <a:rPr lang="en-US" dirty="0"/>
              <a:t>You are at the beginning .. the jumping off point to a very exciting future </a:t>
            </a:r>
          </a:p>
        </p:txBody>
      </p:sp>
      <p:sp>
        <p:nvSpPr>
          <p:cNvPr id="3" name="TextBox 2"/>
          <p:cNvSpPr txBox="1"/>
          <p:nvPr/>
        </p:nvSpPr>
        <p:spPr>
          <a:xfrm>
            <a:off x="1177537" y="217088"/>
            <a:ext cx="6223242" cy="584775"/>
          </a:xfrm>
          <a:prstGeom prst="rect">
            <a:avLst/>
          </a:prstGeom>
          <a:noFill/>
          <a:ln>
            <a:solidFill>
              <a:srgbClr val="0070C0"/>
            </a:solidFill>
          </a:ln>
        </p:spPr>
        <p:txBody>
          <a:bodyPr wrap="none" rtlCol="0">
            <a:spAutoFit/>
          </a:bodyPr>
          <a:lstStyle/>
          <a:p>
            <a:r>
              <a:rPr lang="en-US" sz="3200" dirty="0" smtClean="0"/>
              <a:t>What Kind of New Director Are You?</a:t>
            </a:r>
            <a:endParaRPr lang="en-US" sz="32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989" y="1621270"/>
            <a:ext cx="3396930" cy="2257071"/>
          </a:xfrm>
          <a:prstGeom prst="rect">
            <a:avLst/>
          </a:prstGeom>
        </p:spPr>
      </p:pic>
      <p:sp>
        <p:nvSpPr>
          <p:cNvPr id="5" name="TextBox 4"/>
          <p:cNvSpPr txBox="1"/>
          <p:nvPr/>
        </p:nvSpPr>
        <p:spPr>
          <a:xfrm>
            <a:off x="6479741" y="4719552"/>
            <a:ext cx="726033" cy="369332"/>
          </a:xfrm>
          <a:prstGeom prst="rect">
            <a:avLst/>
          </a:prstGeom>
          <a:noFill/>
        </p:spPr>
        <p:txBody>
          <a:bodyPr wrap="none" rtlCol="0">
            <a:spAutoFit/>
          </a:bodyPr>
          <a:lstStyle/>
          <a:p>
            <a:r>
              <a:rPr lang="en-US" dirty="0" smtClean="0"/>
              <a:t>Karen</a:t>
            </a:r>
            <a:endParaRPr lang="en-US" dirty="0"/>
          </a:p>
        </p:txBody>
      </p:sp>
    </p:spTree>
    <p:extLst>
      <p:ext uri="{BB962C8B-B14F-4D97-AF65-F5344CB8AC3E}">
        <p14:creationId xmlns:p14="http://schemas.microsoft.com/office/powerpoint/2010/main" val="1148811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9146"/>
            <a:ext cx="8229600" cy="857250"/>
          </a:xfrm>
        </p:spPr>
        <p:txBody>
          <a:bodyPr/>
          <a:lstStyle/>
          <a:p>
            <a:r>
              <a:rPr lang="en-US" sz="3200" b="1" dirty="0" smtClean="0"/>
              <a:t>Karen Beckley’s 4 Quadrants to Setting Goals</a:t>
            </a:r>
            <a:endParaRPr lang="en-US" sz="3200" b="1" dirty="0"/>
          </a:p>
        </p:txBody>
      </p:sp>
      <p:cxnSp>
        <p:nvCxnSpPr>
          <p:cNvPr id="4" name="Straight Connector 3"/>
          <p:cNvCxnSpPr/>
          <p:nvPr/>
        </p:nvCxnSpPr>
        <p:spPr>
          <a:xfrm flipH="1">
            <a:off x="4537400" y="1019813"/>
            <a:ext cx="2035" cy="3907962"/>
          </a:xfrm>
          <a:prstGeom prst="line">
            <a:avLst/>
          </a:prstGeom>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p:nvCxnSpPr>
        <p:spPr>
          <a:xfrm flipH="1" flipV="1">
            <a:off x="488476" y="2778657"/>
            <a:ext cx="7989297" cy="10854"/>
          </a:xfrm>
          <a:prstGeom prst="line">
            <a:avLst/>
          </a:prstGeom>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863523" y="1096266"/>
            <a:ext cx="3158143" cy="338554"/>
          </a:xfrm>
          <a:prstGeom prst="rect">
            <a:avLst/>
          </a:prstGeom>
          <a:noFill/>
        </p:spPr>
        <p:txBody>
          <a:bodyPr wrap="square" rtlCol="0">
            <a:spAutoFit/>
          </a:bodyPr>
          <a:lstStyle/>
          <a:p>
            <a:pPr algn="ctr"/>
            <a:r>
              <a:rPr lang="en-US" sz="1600" b="1" dirty="0" smtClean="0"/>
              <a:t>Acquiring New Customers</a:t>
            </a:r>
            <a:endParaRPr lang="en-US" sz="1600" b="1" dirty="0"/>
          </a:p>
        </p:txBody>
      </p:sp>
      <p:sp>
        <p:nvSpPr>
          <p:cNvPr id="10" name="TextBox 9"/>
          <p:cNvSpPr txBox="1"/>
          <p:nvPr/>
        </p:nvSpPr>
        <p:spPr>
          <a:xfrm>
            <a:off x="1135985" y="1379558"/>
            <a:ext cx="2610515" cy="1323439"/>
          </a:xfrm>
          <a:prstGeom prst="rect">
            <a:avLst/>
          </a:prstGeom>
          <a:noFill/>
        </p:spPr>
        <p:txBody>
          <a:bodyPr wrap="square" rtlCol="0">
            <a:spAutoFit/>
          </a:bodyPr>
          <a:lstStyle/>
          <a:p>
            <a:pPr algn="ctr"/>
            <a:r>
              <a:rPr lang="en-US" sz="1600" dirty="0" smtClean="0"/>
              <a:t>Launch Event</a:t>
            </a:r>
          </a:p>
          <a:p>
            <a:pPr algn="ctr"/>
            <a:r>
              <a:rPr lang="en-US" sz="1600" dirty="0" err="1" smtClean="0"/>
              <a:t>Healthprint</a:t>
            </a:r>
            <a:endParaRPr lang="en-US" sz="1600" dirty="0" smtClean="0"/>
          </a:p>
          <a:p>
            <a:pPr algn="ctr"/>
            <a:r>
              <a:rPr lang="en-US" sz="1600" dirty="0" smtClean="0"/>
              <a:t>Referrals</a:t>
            </a:r>
          </a:p>
          <a:p>
            <a:pPr algn="ctr"/>
            <a:r>
              <a:rPr lang="en-US" sz="1600" dirty="0" smtClean="0"/>
              <a:t>Building a Network</a:t>
            </a:r>
          </a:p>
          <a:p>
            <a:pPr algn="ctr"/>
            <a:r>
              <a:rPr lang="en-US" sz="1600" dirty="0" smtClean="0"/>
              <a:t>5-Day Detox</a:t>
            </a:r>
            <a:endParaRPr lang="en-US" sz="1600" dirty="0"/>
          </a:p>
        </p:txBody>
      </p:sp>
      <p:sp>
        <p:nvSpPr>
          <p:cNvPr id="11" name="TextBox 10"/>
          <p:cNvSpPr txBox="1"/>
          <p:nvPr/>
        </p:nvSpPr>
        <p:spPr>
          <a:xfrm>
            <a:off x="4593168" y="1094543"/>
            <a:ext cx="4127500" cy="338554"/>
          </a:xfrm>
          <a:prstGeom prst="rect">
            <a:avLst/>
          </a:prstGeom>
          <a:noFill/>
        </p:spPr>
        <p:txBody>
          <a:bodyPr wrap="square" rtlCol="0">
            <a:spAutoFit/>
          </a:bodyPr>
          <a:lstStyle/>
          <a:p>
            <a:pPr algn="ctr"/>
            <a:r>
              <a:rPr lang="en-US" sz="1600" b="1" dirty="0" smtClean="0"/>
              <a:t>Educating &amp; Serving Current Customers</a:t>
            </a:r>
            <a:endParaRPr lang="en-US" sz="1600" b="1" dirty="0"/>
          </a:p>
        </p:txBody>
      </p:sp>
      <p:sp>
        <p:nvSpPr>
          <p:cNvPr id="12" name="TextBox 11"/>
          <p:cNvSpPr txBox="1"/>
          <p:nvPr/>
        </p:nvSpPr>
        <p:spPr>
          <a:xfrm>
            <a:off x="1431025" y="2939207"/>
            <a:ext cx="2453235" cy="338554"/>
          </a:xfrm>
          <a:prstGeom prst="rect">
            <a:avLst/>
          </a:prstGeom>
          <a:noFill/>
        </p:spPr>
        <p:txBody>
          <a:bodyPr wrap="square" rtlCol="0">
            <a:spAutoFit/>
          </a:bodyPr>
          <a:lstStyle/>
          <a:p>
            <a:pPr algn="ctr"/>
            <a:r>
              <a:rPr lang="en-US" sz="1600" b="1" dirty="0" smtClean="0"/>
              <a:t>Personal Development</a:t>
            </a:r>
            <a:endParaRPr lang="en-US" sz="1600" b="1" dirty="0"/>
          </a:p>
        </p:txBody>
      </p:sp>
      <p:sp>
        <p:nvSpPr>
          <p:cNvPr id="13" name="TextBox 12"/>
          <p:cNvSpPr txBox="1"/>
          <p:nvPr/>
        </p:nvSpPr>
        <p:spPr>
          <a:xfrm>
            <a:off x="4635500" y="2937724"/>
            <a:ext cx="4000500" cy="338554"/>
          </a:xfrm>
          <a:prstGeom prst="rect">
            <a:avLst/>
          </a:prstGeom>
          <a:noFill/>
        </p:spPr>
        <p:txBody>
          <a:bodyPr wrap="square" rtlCol="0">
            <a:spAutoFit/>
          </a:bodyPr>
          <a:lstStyle/>
          <a:p>
            <a:pPr algn="ctr"/>
            <a:r>
              <a:rPr lang="en-US" sz="1600" b="1" dirty="0" smtClean="0"/>
              <a:t>Sharing the Business Opportunity</a:t>
            </a:r>
            <a:endParaRPr lang="en-US" sz="1600" b="1" dirty="0"/>
          </a:p>
        </p:txBody>
      </p:sp>
      <p:sp>
        <p:nvSpPr>
          <p:cNvPr id="14" name="TextBox 13"/>
          <p:cNvSpPr txBox="1"/>
          <p:nvPr/>
        </p:nvSpPr>
        <p:spPr>
          <a:xfrm>
            <a:off x="5691400" y="1404958"/>
            <a:ext cx="1872428" cy="1323439"/>
          </a:xfrm>
          <a:prstGeom prst="rect">
            <a:avLst/>
          </a:prstGeom>
          <a:noFill/>
        </p:spPr>
        <p:txBody>
          <a:bodyPr wrap="none" rtlCol="0">
            <a:spAutoFit/>
          </a:bodyPr>
          <a:lstStyle/>
          <a:p>
            <a:pPr algn="ctr"/>
            <a:r>
              <a:rPr lang="en-US" sz="1600" dirty="0" smtClean="0"/>
              <a:t>Thank You Cards</a:t>
            </a:r>
          </a:p>
          <a:p>
            <a:pPr algn="ctr"/>
            <a:r>
              <a:rPr lang="en-US" sz="1600" dirty="0" smtClean="0"/>
              <a:t>Incentives/Promos</a:t>
            </a:r>
          </a:p>
          <a:p>
            <a:pPr algn="ctr"/>
            <a:r>
              <a:rPr lang="en-US" sz="1600" dirty="0" smtClean="0"/>
              <a:t>Gift Fulfillment</a:t>
            </a:r>
          </a:p>
          <a:p>
            <a:pPr algn="ctr"/>
            <a:r>
              <a:rPr lang="en-US" sz="1600" dirty="0" smtClean="0"/>
              <a:t>3-Way Call</a:t>
            </a:r>
          </a:p>
          <a:p>
            <a:pPr algn="ctr"/>
            <a:r>
              <a:rPr lang="en-US" sz="1600" dirty="0" smtClean="0"/>
              <a:t>Invite to Events</a:t>
            </a:r>
            <a:endParaRPr lang="en-US" sz="1600" dirty="0"/>
          </a:p>
        </p:txBody>
      </p:sp>
      <p:sp>
        <p:nvSpPr>
          <p:cNvPr id="15" name="TextBox 14"/>
          <p:cNvSpPr txBox="1"/>
          <p:nvPr/>
        </p:nvSpPr>
        <p:spPr>
          <a:xfrm>
            <a:off x="1419618" y="3250689"/>
            <a:ext cx="2032027" cy="1569660"/>
          </a:xfrm>
          <a:prstGeom prst="rect">
            <a:avLst/>
          </a:prstGeom>
          <a:noFill/>
        </p:spPr>
        <p:txBody>
          <a:bodyPr wrap="none" rtlCol="0">
            <a:spAutoFit/>
          </a:bodyPr>
          <a:lstStyle/>
          <a:p>
            <a:pPr algn="ctr"/>
            <a:r>
              <a:rPr lang="en-US" sz="1600" dirty="0" smtClean="0"/>
              <a:t>Podcasts</a:t>
            </a:r>
          </a:p>
          <a:p>
            <a:pPr algn="ctr"/>
            <a:r>
              <a:rPr lang="en-US" sz="1600" dirty="0" smtClean="0"/>
              <a:t>Books</a:t>
            </a:r>
          </a:p>
          <a:p>
            <a:pPr algn="ctr"/>
            <a:r>
              <a:rPr lang="en-US" sz="1600" dirty="0" smtClean="0"/>
              <a:t>Conferences</a:t>
            </a:r>
          </a:p>
          <a:p>
            <a:pPr algn="ctr"/>
            <a:r>
              <a:rPr lang="en-US" sz="1600" dirty="0" smtClean="0"/>
              <a:t>Workshops</a:t>
            </a:r>
          </a:p>
          <a:p>
            <a:pPr algn="ctr"/>
            <a:r>
              <a:rPr lang="en-US" sz="1600" dirty="0" smtClean="0"/>
              <a:t>Mentorship</a:t>
            </a:r>
          </a:p>
          <a:p>
            <a:pPr algn="ctr"/>
            <a:r>
              <a:rPr lang="en-US" sz="1600" dirty="0" smtClean="0"/>
              <a:t>Accountability Circle</a:t>
            </a:r>
            <a:endParaRPr lang="en-US" sz="1600" dirty="0"/>
          </a:p>
        </p:txBody>
      </p:sp>
      <p:sp>
        <p:nvSpPr>
          <p:cNvPr id="16" name="TextBox 15"/>
          <p:cNvSpPr txBox="1"/>
          <p:nvPr/>
        </p:nvSpPr>
        <p:spPr>
          <a:xfrm>
            <a:off x="5678351" y="3318423"/>
            <a:ext cx="1826842" cy="1323439"/>
          </a:xfrm>
          <a:prstGeom prst="rect">
            <a:avLst/>
          </a:prstGeom>
          <a:noFill/>
        </p:spPr>
        <p:txBody>
          <a:bodyPr wrap="none" rtlCol="0">
            <a:spAutoFit/>
          </a:bodyPr>
          <a:lstStyle/>
          <a:p>
            <a:pPr algn="ctr"/>
            <a:r>
              <a:rPr lang="en-US" sz="1600" dirty="0" smtClean="0"/>
              <a:t>Biz Presentations</a:t>
            </a:r>
          </a:p>
          <a:p>
            <a:pPr algn="ctr"/>
            <a:r>
              <a:rPr lang="en-US" sz="1600" dirty="0" smtClean="0"/>
              <a:t>One-On-Ones</a:t>
            </a:r>
          </a:p>
          <a:p>
            <a:pPr algn="ctr"/>
            <a:r>
              <a:rPr lang="en-US" sz="1600" dirty="0" smtClean="0"/>
              <a:t>Business Blitz</a:t>
            </a:r>
          </a:p>
          <a:p>
            <a:pPr algn="ctr"/>
            <a:r>
              <a:rPr lang="en-US" sz="1600" dirty="0" smtClean="0"/>
              <a:t>Virtual Event:</a:t>
            </a:r>
          </a:p>
          <a:p>
            <a:pPr algn="ctr"/>
            <a:r>
              <a:rPr lang="en-US" sz="1600" dirty="0" smtClean="0"/>
              <a:t>“A Day in the Life”</a:t>
            </a:r>
            <a:endParaRPr lang="en-US" sz="1600" dirty="0"/>
          </a:p>
        </p:txBody>
      </p:sp>
    </p:spTree>
    <p:extLst>
      <p:ext uri="{BB962C8B-B14F-4D97-AF65-F5344CB8AC3E}">
        <p14:creationId xmlns:p14="http://schemas.microsoft.com/office/powerpoint/2010/main" val="2072246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So Now We Are a Director </a:t>
            </a:r>
            <a:r>
              <a:rPr lang="mr-IN" sz="3200" b="1" dirty="0" smtClean="0"/>
              <a:t>…</a:t>
            </a:r>
            <a:r>
              <a:rPr lang="en-US" sz="3200" b="1" dirty="0" smtClean="0"/>
              <a:t>  Now What ? </a:t>
            </a:r>
            <a:endParaRPr lang="en-US" sz="3200" dirty="0"/>
          </a:p>
        </p:txBody>
      </p:sp>
      <p:sp>
        <p:nvSpPr>
          <p:cNvPr id="3" name="Content Placeholder 2"/>
          <p:cNvSpPr>
            <a:spLocks noGrp="1"/>
          </p:cNvSpPr>
          <p:nvPr>
            <p:ph idx="1"/>
          </p:nvPr>
        </p:nvSpPr>
        <p:spPr>
          <a:xfrm>
            <a:off x="457200" y="1586603"/>
            <a:ext cx="7678981" cy="3394472"/>
          </a:xfrm>
        </p:spPr>
        <p:txBody>
          <a:bodyPr>
            <a:normAutofit/>
          </a:bodyPr>
          <a:lstStyle/>
          <a:p>
            <a:pPr marL="0" indent="0">
              <a:buNone/>
            </a:pPr>
            <a:r>
              <a:rPr lang="en-US" sz="2000" b="1" dirty="0" smtClean="0"/>
              <a:t>Time for a new goals </a:t>
            </a:r>
            <a:r>
              <a:rPr lang="en-US" sz="2000" dirty="0" smtClean="0"/>
              <a:t>--  </a:t>
            </a:r>
          </a:p>
          <a:p>
            <a:r>
              <a:rPr lang="en-US" sz="2000" b="1" dirty="0" smtClean="0"/>
              <a:t>3000 PGV </a:t>
            </a:r>
            <a:r>
              <a:rPr lang="en-US" sz="2000" dirty="0" smtClean="0"/>
              <a:t>.. To qualify for the New Director Conference  </a:t>
            </a:r>
          </a:p>
          <a:p>
            <a:pPr marL="0" indent="0">
              <a:buNone/>
            </a:pPr>
            <a:r>
              <a:rPr lang="en-US" sz="2000" dirty="0"/>
              <a:t>	</a:t>
            </a:r>
            <a:r>
              <a:rPr lang="en-US" sz="2000" dirty="0" smtClean="0"/>
              <a:t>--accumulate 18,000 PGV </a:t>
            </a:r>
          </a:p>
          <a:p>
            <a:pPr marL="0" indent="0">
              <a:buNone/>
            </a:pPr>
            <a:r>
              <a:rPr lang="en-US" sz="2000" dirty="0"/>
              <a:t>	</a:t>
            </a:r>
            <a:r>
              <a:rPr lang="en-US" sz="2000" dirty="0" smtClean="0"/>
              <a:t>--in any 6- month period</a:t>
            </a:r>
          </a:p>
          <a:p>
            <a:pPr marL="0" indent="0">
              <a:buNone/>
            </a:pPr>
            <a:r>
              <a:rPr lang="en-US" sz="2000" dirty="0"/>
              <a:t>	</a:t>
            </a:r>
            <a:r>
              <a:rPr lang="en-US" sz="2000" dirty="0" smtClean="0"/>
              <a:t>-- in first year as Director</a:t>
            </a:r>
          </a:p>
          <a:p>
            <a:pPr marL="285750" indent="-285750"/>
            <a:r>
              <a:rPr lang="en-US" sz="2000" b="1" dirty="0" smtClean="0"/>
              <a:t>Develop a Director </a:t>
            </a:r>
            <a:r>
              <a:rPr lang="en-US" sz="2000" dirty="0" smtClean="0"/>
              <a:t>within first 6 months </a:t>
            </a:r>
            <a:r>
              <a:rPr lang="mr-IN" sz="2000" dirty="0" smtClean="0"/>
              <a:t>…</a:t>
            </a:r>
            <a:endParaRPr lang="en-US" sz="2000" dirty="0" smtClean="0"/>
          </a:p>
          <a:p>
            <a:pPr marL="0" indent="0">
              <a:buNone/>
            </a:pPr>
            <a:r>
              <a:rPr lang="en-US" sz="2000" dirty="0" smtClean="0"/>
              <a:t>	-- receive $1000 Fast Track bonus</a:t>
            </a:r>
          </a:p>
          <a:p>
            <a:pPr marL="0" indent="0">
              <a:buNone/>
            </a:pPr>
            <a:r>
              <a:rPr lang="en-US" sz="2000" dirty="0"/>
              <a:t> </a:t>
            </a:r>
            <a:r>
              <a:rPr lang="en-US" sz="2000" dirty="0" smtClean="0"/>
              <a:t>       -- qualify for Bonus Car Monthly payment  ($225 - $250 for hybrid)</a:t>
            </a:r>
          </a:p>
          <a:p>
            <a:endParaRPr lang="en-US" sz="2000" dirty="0"/>
          </a:p>
        </p:txBody>
      </p:sp>
      <p:sp>
        <p:nvSpPr>
          <p:cNvPr id="4" name="TextBox 3"/>
          <p:cNvSpPr txBox="1"/>
          <p:nvPr/>
        </p:nvSpPr>
        <p:spPr>
          <a:xfrm>
            <a:off x="3131864" y="1024217"/>
            <a:ext cx="3387007" cy="584776"/>
          </a:xfrm>
          <a:prstGeom prst="rect">
            <a:avLst/>
          </a:prstGeom>
          <a:noFill/>
          <a:ln>
            <a:solidFill>
              <a:srgbClr val="FF0000"/>
            </a:solidFill>
          </a:ln>
        </p:spPr>
        <p:txBody>
          <a:bodyPr wrap="square" rtlCol="0">
            <a:spAutoFit/>
          </a:bodyPr>
          <a:lstStyle/>
          <a:p>
            <a:r>
              <a:rPr lang="en-US" sz="3200" b="1" dirty="0" smtClean="0"/>
              <a:t>  KEEP GOING !!!</a:t>
            </a:r>
            <a:endParaRPr lang="en-US" sz="3200" b="1" dirty="0"/>
          </a:p>
        </p:txBody>
      </p:sp>
      <p:pic>
        <p:nvPicPr>
          <p:cNvPr id="5" name="Picture 4"/>
          <p:cNvPicPr>
            <a:picLocks noChangeAspect="1"/>
          </p:cNvPicPr>
          <p:nvPr/>
        </p:nvPicPr>
        <p:blipFill>
          <a:blip r:embed="rId2"/>
          <a:stretch>
            <a:fillRect/>
          </a:stretch>
        </p:blipFill>
        <p:spPr>
          <a:xfrm>
            <a:off x="6518871" y="1063229"/>
            <a:ext cx="2441053" cy="2985322"/>
          </a:xfrm>
          <a:prstGeom prst="rect">
            <a:avLst/>
          </a:prstGeom>
        </p:spPr>
      </p:pic>
      <p:sp>
        <p:nvSpPr>
          <p:cNvPr id="6" name="TextBox 5"/>
          <p:cNvSpPr txBox="1"/>
          <p:nvPr/>
        </p:nvSpPr>
        <p:spPr>
          <a:xfrm>
            <a:off x="7960767" y="4774168"/>
            <a:ext cx="726033" cy="369332"/>
          </a:xfrm>
          <a:prstGeom prst="rect">
            <a:avLst/>
          </a:prstGeom>
          <a:noFill/>
        </p:spPr>
        <p:txBody>
          <a:bodyPr wrap="none" rtlCol="0">
            <a:spAutoFit/>
          </a:bodyPr>
          <a:lstStyle/>
          <a:p>
            <a:r>
              <a:rPr lang="en-US" dirty="0" smtClean="0"/>
              <a:t>Karen</a:t>
            </a:r>
            <a:endParaRPr lang="en-US" dirty="0"/>
          </a:p>
        </p:txBody>
      </p:sp>
    </p:spTree>
    <p:extLst>
      <p:ext uri="{BB962C8B-B14F-4D97-AF65-F5344CB8AC3E}">
        <p14:creationId xmlns:p14="http://schemas.microsoft.com/office/powerpoint/2010/main" val="4047852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615869"/>
          </a:xfrm>
        </p:spPr>
        <p:txBody>
          <a:bodyPr>
            <a:normAutofit/>
          </a:bodyPr>
          <a:lstStyle/>
          <a:p>
            <a:r>
              <a:rPr lang="en-US" sz="3200" dirty="0" smtClean="0"/>
              <a:t>Beginning the Process of Developing an Organization .. And Building in Depth</a:t>
            </a:r>
            <a:endParaRPr lang="en-US" sz="3200" dirty="0"/>
          </a:p>
        </p:txBody>
      </p:sp>
      <p:sp>
        <p:nvSpPr>
          <p:cNvPr id="3" name="Content Placeholder 2"/>
          <p:cNvSpPr>
            <a:spLocks noGrp="1"/>
          </p:cNvSpPr>
          <p:nvPr>
            <p:ph idx="1"/>
          </p:nvPr>
        </p:nvSpPr>
        <p:spPr>
          <a:xfrm>
            <a:off x="457200" y="1582617"/>
            <a:ext cx="8229600" cy="1509004"/>
          </a:xfrm>
        </p:spPr>
        <p:txBody>
          <a:bodyPr>
            <a:normAutofit/>
          </a:bodyPr>
          <a:lstStyle/>
          <a:p>
            <a:pPr marL="0" indent="0">
              <a:buNone/>
            </a:pPr>
            <a:r>
              <a:rPr lang="en-US" sz="2000" dirty="0" smtClean="0"/>
              <a:t>We will be able to reach new PGV levels by doing the same activities that got us to Director </a:t>
            </a:r>
            <a:r>
              <a:rPr lang="mr-IN" sz="2000" dirty="0" smtClean="0"/>
              <a:t>…</a:t>
            </a:r>
            <a:r>
              <a:rPr lang="en-US" sz="2000" dirty="0" smtClean="0"/>
              <a:t> </a:t>
            </a:r>
          </a:p>
          <a:p>
            <a:pPr marL="0" indent="0">
              <a:buNone/>
            </a:pPr>
            <a:r>
              <a:rPr lang="en-US" sz="2000" dirty="0" smtClean="0"/>
              <a:t>BUT .. To advance in rank</a:t>
            </a:r>
            <a:r>
              <a:rPr lang="mr-IN" sz="2000" dirty="0" smtClean="0"/>
              <a:t>…</a:t>
            </a:r>
            <a:r>
              <a:rPr lang="en-US" sz="2000" dirty="0" smtClean="0"/>
              <a:t> to develop an organization of  leaders </a:t>
            </a:r>
            <a:r>
              <a:rPr lang="mr-IN" sz="2000" dirty="0" smtClean="0"/>
              <a:t>…</a:t>
            </a:r>
            <a:r>
              <a:rPr lang="en-US" sz="2000" dirty="0" smtClean="0"/>
              <a:t> will require additional </a:t>
            </a:r>
            <a:r>
              <a:rPr lang="en-US" sz="2000" dirty="0"/>
              <a:t>s</a:t>
            </a:r>
            <a:r>
              <a:rPr lang="en-US" sz="2000" dirty="0" smtClean="0"/>
              <a:t>kills .. And actions.</a:t>
            </a:r>
          </a:p>
          <a:p>
            <a:pPr marL="0" indent="0">
              <a:buNone/>
            </a:pPr>
            <a:endParaRPr lang="en-US" sz="2000" dirty="0"/>
          </a:p>
        </p:txBody>
      </p:sp>
      <p:sp>
        <p:nvSpPr>
          <p:cNvPr id="4" name="TextBox 3"/>
          <p:cNvSpPr txBox="1"/>
          <p:nvPr/>
        </p:nvSpPr>
        <p:spPr>
          <a:xfrm>
            <a:off x="457200" y="2944401"/>
            <a:ext cx="7752611" cy="2185214"/>
          </a:xfrm>
          <a:prstGeom prst="rect">
            <a:avLst/>
          </a:prstGeom>
          <a:noFill/>
        </p:spPr>
        <p:txBody>
          <a:bodyPr wrap="square" rtlCol="0">
            <a:spAutoFit/>
          </a:bodyPr>
          <a:lstStyle/>
          <a:p>
            <a:r>
              <a:rPr lang="en-US" sz="3200" dirty="0" smtClean="0"/>
              <a:t>Every time we achieve our current goal ..  			It is time to </a:t>
            </a:r>
            <a:r>
              <a:rPr lang="mr-IN" sz="3200" dirty="0" smtClean="0"/>
              <a:t>…</a:t>
            </a:r>
            <a:endParaRPr lang="en-US" sz="3200" dirty="0" smtClean="0"/>
          </a:p>
          <a:p>
            <a:r>
              <a:rPr lang="en-US" sz="3200" dirty="0" smtClean="0"/>
              <a:t>Create the next goal .. </a:t>
            </a:r>
          </a:p>
          <a:p>
            <a:pPr algn="ctr"/>
            <a:r>
              <a:rPr lang="en-US" sz="2000" dirty="0" smtClean="0"/>
              <a:t>So we are always growing .. And learning and stretching outside our comfort zones.</a:t>
            </a:r>
            <a:endParaRPr lang="en-US" sz="2000" dirty="0"/>
          </a:p>
        </p:txBody>
      </p:sp>
      <p:sp>
        <p:nvSpPr>
          <p:cNvPr id="5" name="TextBox 4"/>
          <p:cNvSpPr txBox="1"/>
          <p:nvPr/>
        </p:nvSpPr>
        <p:spPr>
          <a:xfrm>
            <a:off x="7986199" y="4861450"/>
            <a:ext cx="726033" cy="369332"/>
          </a:xfrm>
          <a:prstGeom prst="rect">
            <a:avLst/>
          </a:prstGeom>
          <a:noFill/>
        </p:spPr>
        <p:txBody>
          <a:bodyPr wrap="none" rtlCol="0">
            <a:spAutoFit/>
          </a:bodyPr>
          <a:lstStyle/>
          <a:p>
            <a:r>
              <a:rPr lang="en-US" dirty="0" smtClean="0"/>
              <a:t>Karen</a:t>
            </a:r>
            <a:endParaRPr lang="en-US" dirty="0"/>
          </a:p>
        </p:txBody>
      </p:sp>
    </p:spTree>
    <p:extLst>
      <p:ext uri="{BB962C8B-B14F-4D97-AF65-F5344CB8AC3E}">
        <p14:creationId xmlns:p14="http://schemas.microsoft.com/office/powerpoint/2010/main" val="24524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Your Comfort Zone?</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2955" y="1063229"/>
            <a:ext cx="3766348" cy="3766348"/>
          </a:xfrm>
          <a:prstGeom prst="rect">
            <a:avLst/>
          </a:prstGeom>
        </p:spPr>
      </p:pic>
      <p:sp>
        <p:nvSpPr>
          <p:cNvPr id="7" name="TextBox 6"/>
          <p:cNvSpPr txBox="1"/>
          <p:nvPr/>
        </p:nvSpPr>
        <p:spPr>
          <a:xfrm>
            <a:off x="8412710" y="4661112"/>
            <a:ext cx="731290" cy="369332"/>
          </a:xfrm>
          <a:prstGeom prst="rect">
            <a:avLst/>
          </a:prstGeom>
          <a:noFill/>
        </p:spPr>
        <p:txBody>
          <a:bodyPr wrap="none" rtlCol="0">
            <a:spAutoFit/>
          </a:bodyPr>
          <a:lstStyle/>
          <a:p>
            <a:r>
              <a:rPr lang="en-US" dirty="0" smtClean="0"/>
              <a:t>Becky</a:t>
            </a:r>
            <a:endParaRPr lang="en-US" dirty="0"/>
          </a:p>
        </p:txBody>
      </p:sp>
    </p:spTree>
    <p:extLst>
      <p:ext uri="{BB962C8B-B14F-4D97-AF65-F5344CB8AC3E}">
        <p14:creationId xmlns:p14="http://schemas.microsoft.com/office/powerpoint/2010/main" val="5329782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TotalTime>
  <Words>1153</Words>
  <Application>Microsoft Office PowerPoint</Application>
  <PresentationFormat>On-screen Show (16:9)</PresentationFormat>
  <Paragraphs>209</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Mangal</vt:lpstr>
      <vt:lpstr>Office Theme</vt:lpstr>
      <vt:lpstr>And Now We Multiply</vt:lpstr>
      <vt:lpstr>Tonight’s Training Team</vt:lpstr>
      <vt:lpstr>Objectives for Week 8 – Preparing to Multiply </vt:lpstr>
      <vt:lpstr>Review</vt:lpstr>
      <vt:lpstr>PowerPoint Presentation</vt:lpstr>
      <vt:lpstr>Karen Beckley’s 4 Quadrants to Setting Goals</vt:lpstr>
      <vt:lpstr>So Now We Are a Director …  Now What ? </vt:lpstr>
      <vt:lpstr>Beginning the Process of Developing an Organization .. And Building in Depth</vt:lpstr>
      <vt:lpstr>What About Your Comfort Zone?</vt:lpstr>
      <vt:lpstr>So… Back to Goal Setting for a Minute</vt:lpstr>
      <vt:lpstr>Role of the Leader  Joel Barker</vt:lpstr>
      <vt:lpstr>What is Your Vision?</vt:lpstr>
      <vt:lpstr>PowerPoint Presentation</vt:lpstr>
      <vt:lpstr>Executive Coordinator -- 3 First Generation Directors      20,000 OV </vt:lpstr>
      <vt:lpstr>Building in Depth </vt:lpstr>
      <vt:lpstr>Coaching Circles</vt:lpstr>
      <vt:lpstr>Creating Community, Sense of Team, Friendships</vt:lpstr>
      <vt:lpstr>Manager vs. Leader</vt:lpstr>
      <vt:lpstr>PowerPoint Presentation</vt:lpstr>
      <vt:lpstr>Your Coordinator Organization – 2 First Generation Directors</vt:lpstr>
      <vt:lpstr>Recommended Reading</vt:lpstr>
      <vt:lpstr>Popular Podcast Speakers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 Now We Multiply</dc:title>
  <dc:creator>Barbara Lagoni</dc:creator>
  <cp:lastModifiedBy>Rebecca Choate</cp:lastModifiedBy>
  <cp:revision>64</cp:revision>
  <cp:lastPrinted>2018-10-31T00:11:27Z</cp:lastPrinted>
  <dcterms:created xsi:type="dcterms:W3CDTF">2018-10-27T16:39:57Z</dcterms:created>
  <dcterms:modified xsi:type="dcterms:W3CDTF">2018-10-31T00:29:42Z</dcterms:modified>
</cp:coreProperties>
</file>