
<file path=[Content_Types].xml><?xml version="1.0" encoding="utf-8"?>
<Types xmlns="http://schemas.openxmlformats.org/package/2006/content-types">
  <Default Extension="xml" ContentType="application/xml"/>
  <Default Extension="pdf" ContentType="application/pdf"/>
  <Default Extension="jpg" ContentType="image/jpeg"/>
  <Default Extension="jpeg" ContentType="image/jpeg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2" r:id="rId1"/>
  </p:sldMasterIdLst>
  <p:notesMasterIdLst>
    <p:notesMasterId r:id="rId55"/>
  </p:notesMasterIdLst>
  <p:handoutMasterIdLst>
    <p:handoutMasterId r:id="rId56"/>
  </p:handoutMasterIdLst>
  <p:sldIdLst>
    <p:sldId id="338" r:id="rId2"/>
    <p:sldId id="333" r:id="rId3"/>
    <p:sldId id="334" r:id="rId4"/>
    <p:sldId id="258" r:id="rId5"/>
    <p:sldId id="355" r:id="rId6"/>
    <p:sldId id="339" r:id="rId7"/>
    <p:sldId id="340" r:id="rId8"/>
    <p:sldId id="369" r:id="rId9"/>
    <p:sldId id="304" r:id="rId10"/>
    <p:sldId id="385" r:id="rId11"/>
    <p:sldId id="373" r:id="rId12"/>
    <p:sldId id="268" r:id="rId13"/>
    <p:sldId id="402" r:id="rId14"/>
    <p:sldId id="403" r:id="rId15"/>
    <p:sldId id="404" r:id="rId16"/>
    <p:sldId id="405" r:id="rId17"/>
    <p:sldId id="375" r:id="rId18"/>
    <p:sldId id="308" r:id="rId19"/>
    <p:sldId id="311" r:id="rId20"/>
    <p:sldId id="365" r:id="rId21"/>
    <p:sldId id="366" r:id="rId22"/>
    <p:sldId id="310" r:id="rId23"/>
    <p:sldId id="312" r:id="rId24"/>
    <p:sldId id="364" r:id="rId25"/>
    <p:sldId id="398" r:id="rId26"/>
    <p:sldId id="408" r:id="rId27"/>
    <p:sldId id="409" r:id="rId28"/>
    <p:sldId id="410" r:id="rId29"/>
    <p:sldId id="411" r:id="rId30"/>
    <p:sldId id="316" r:id="rId31"/>
    <p:sldId id="427" r:id="rId32"/>
    <p:sldId id="396" r:id="rId33"/>
    <p:sldId id="397" r:id="rId34"/>
    <p:sldId id="291" r:id="rId35"/>
    <p:sldId id="341" r:id="rId36"/>
    <p:sldId id="412" r:id="rId37"/>
    <p:sldId id="413" r:id="rId38"/>
    <p:sldId id="414" r:id="rId39"/>
    <p:sldId id="415" r:id="rId40"/>
    <p:sldId id="416" r:id="rId41"/>
    <p:sldId id="417" r:id="rId42"/>
    <p:sldId id="418" r:id="rId43"/>
    <p:sldId id="419" r:id="rId44"/>
    <p:sldId id="420" r:id="rId45"/>
    <p:sldId id="421" r:id="rId46"/>
    <p:sldId id="422" r:id="rId47"/>
    <p:sldId id="423" r:id="rId48"/>
    <p:sldId id="424" r:id="rId49"/>
    <p:sldId id="425" r:id="rId50"/>
    <p:sldId id="426" r:id="rId51"/>
    <p:sldId id="406" r:id="rId52"/>
    <p:sldId id="407" r:id="rId53"/>
    <p:sldId id="353" r:id="rId54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76" autoAdjust="0"/>
    <p:restoredTop sz="94660"/>
  </p:normalViewPr>
  <p:slideViewPr>
    <p:cSldViewPr snapToGrid="0" snapToObjects="1">
      <p:cViewPr>
        <p:scale>
          <a:sx n="75" d="100"/>
          <a:sy n="75" d="100"/>
        </p:scale>
        <p:origin x="-344" y="-34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notesMaster" Target="notesMasters/notesMaster1.xml"/><Relationship Id="rId56" Type="http://schemas.openxmlformats.org/officeDocument/2006/relationships/handoutMaster" Target="handoutMasters/handoutMaster1.xml"/><Relationship Id="rId57" Type="http://schemas.openxmlformats.org/officeDocument/2006/relationships/printerSettings" Target="printerSettings/printerSettings1.bin"/><Relationship Id="rId58" Type="http://schemas.openxmlformats.org/officeDocument/2006/relationships/presProps" Target="presProps.xml"/><Relationship Id="rId59" Type="http://schemas.openxmlformats.org/officeDocument/2006/relationships/viewProps" Target="viewProp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theme" Target="theme/theme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4E8A74-D7FE-AF44-8044-03A1B2F2C35C}" type="datetimeFigureOut">
              <a:rPr lang="en-US" smtClean="0"/>
              <a:t>10/23/18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EBA42D-ECF8-E844-863F-A5E8B9151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7794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50503758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0" name="Shape 11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9" name="Shape 12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hape 19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" name="Shape 1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dirty="0" smtClean="0"/>
              <a:t>Wicked Wellness</a:t>
            </a:r>
          </a:p>
          <a:p>
            <a:pPr lvl="0">
              <a:spcBef>
                <a:spcPts val="0"/>
              </a:spcBef>
              <a:buNone/>
            </a:pPr>
            <a:endParaRPr lang="en-US" dirty="0" smtClean="0"/>
          </a:p>
          <a:p>
            <a:pPr lvl="0">
              <a:spcBef>
                <a:spcPts val="0"/>
              </a:spcBef>
              <a:buNone/>
            </a:pPr>
            <a:r>
              <a:rPr lang="en-US" dirty="0" smtClean="0"/>
              <a:t>Wine Women and Wellness</a:t>
            </a:r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94" name="Shape 194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62474-C6FE-4F6F-A4C5-A22744022ADC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Shape 3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61" name="Shape 36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36BB17-AFD6-9F40-9659-8E59453D7384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2857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Title and Conten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Shape 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Shape 17"/>
          <p:cNvSpPr txBox="1">
            <a:spLocks noGrp="1"/>
          </p:cNvSpPr>
          <p:nvPr>
            <p:ph type="body" idx="1"/>
          </p:nvPr>
        </p:nvSpPr>
        <p:spPr>
          <a:xfrm>
            <a:off x="457200" y="1860557"/>
            <a:ext cx="8229600" cy="27340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215900" algn="l" rtl="0">
              <a:spcBef>
                <a:spcPts val="400"/>
              </a:spcBef>
              <a:buClr>
                <a:srgbClr val="6F6E6F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6F6E6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71450" algn="l" rtl="0">
              <a:spcBef>
                <a:spcPts val="360"/>
              </a:spcBef>
              <a:buClr>
                <a:srgbClr val="6F6E6F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6F6E6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27000" algn="l" rtl="0">
              <a:spcBef>
                <a:spcPts val="320"/>
              </a:spcBef>
              <a:buClr>
                <a:srgbClr val="6F6E6F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rgbClr val="6F6E6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39700" algn="l" rtl="0">
              <a:spcBef>
                <a:spcPts val="280"/>
              </a:spcBef>
              <a:buClr>
                <a:srgbClr val="6F6E6F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rgbClr val="6F6E6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39700" algn="l" rtl="0">
              <a:spcBef>
                <a:spcPts val="280"/>
              </a:spcBef>
              <a:buClr>
                <a:srgbClr val="6F6E6F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rgbClr val="6F6E6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57200" y="812404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>
            <a:spLocks noGrp="1"/>
          </p:cNvSpPr>
          <p:nvPr>
            <p:ph type="title"/>
          </p:nvPr>
        </p:nvSpPr>
        <p:spPr>
          <a:xfrm>
            <a:off x="1792288" y="3600450"/>
            <a:ext cx="5486399" cy="42505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8" name="Shape 78"/>
          <p:cNvSpPr>
            <a:spLocks noGrp="1"/>
          </p:cNvSpPr>
          <p:nvPr>
            <p:ph type="pic" idx="2"/>
          </p:nvPr>
        </p:nvSpPr>
        <p:spPr>
          <a:xfrm>
            <a:off x="1792288" y="459581"/>
            <a:ext cx="5486399" cy="3086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64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56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>
            <a:off x="1792288" y="4025503"/>
            <a:ext cx="5486399" cy="60364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2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 rot="5400000">
            <a:off x="2874763" y="-1217413"/>
            <a:ext cx="3394472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6" name="Shape 86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7" name="Shape 87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8" name="Shape 88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>
            <a:spLocks noGrp="1"/>
          </p:cNvSpPr>
          <p:nvPr>
            <p:ph type="title"/>
          </p:nvPr>
        </p:nvSpPr>
        <p:spPr>
          <a:xfrm rot="5400000">
            <a:off x="5463777" y="1371600"/>
            <a:ext cx="4388643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 rot="5400000">
            <a:off x="1272778" y="-609598"/>
            <a:ext cx="4388643" cy="601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2" name="Shape 92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Shape 93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Shape 94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ctrTitle"/>
          </p:nvPr>
        </p:nvSpPr>
        <p:spPr>
          <a:xfrm>
            <a:off x="685800" y="1597819"/>
            <a:ext cx="7772400" cy="110251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1371600" y="2914650"/>
            <a:ext cx="6400799" cy="13144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spcBef>
                <a:spcPts val="640"/>
              </a:spcBef>
              <a:buClr>
                <a:srgbClr val="888888"/>
              </a:buClr>
              <a:buFont typeface="Arial"/>
              <a:buNone/>
              <a:defRPr sz="3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spcBef>
                <a:spcPts val="560"/>
              </a:spcBef>
              <a:buClr>
                <a:srgbClr val="888888"/>
              </a:buClr>
              <a:buFont typeface="Arial"/>
              <a:buNone/>
              <a:defRPr sz="2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spcBef>
                <a:spcPts val="48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82831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Section Header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Shape 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722312" y="1849213"/>
            <a:ext cx="4455168" cy="102155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rgbClr val="537E2F"/>
              </a:buClr>
              <a:buFont typeface="Calibri"/>
              <a:buNone/>
              <a:defRPr sz="3200" b="1" i="0" u="none" strike="noStrike" cap="none">
                <a:solidFill>
                  <a:srgbClr val="537E2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722312" y="2870769"/>
            <a:ext cx="7772400" cy="11251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lr>
                <a:srgbClr val="6F6E6F"/>
              </a:buClr>
              <a:buFont typeface="Arial"/>
              <a:buNone/>
              <a:defRPr sz="2000" b="0" i="0" u="none" strike="noStrike" cap="none">
                <a:solidFill>
                  <a:srgbClr val="6F6E6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36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2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" name="Shape 23"/>
          <p:cNvSpPr>
            <a:spLocks noGrp="1"/>
          </p:cNvSpPr>
          <p:nvPr>
            <p:ph type="pic" idx="2"/>
          </p:nvPr>
        </p:nvSpPr>
        <p:spPr>
          <a:xfrm>
            <a:off x="5301092" y="1589719"/>
            <a:ext cx="2779711" cy="2781300"/>
          </a:xfrm>
          <a:prstGeom prst="ellipse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>
            <a:spLocks noGrp="1"/>
          </p:cNvSpPr>
          <p:nvPr>
            <p:ph type="title"/>
          </p:nvPr>
        </p:nvSpPr>
        <p:spPr>
          <a:xfrm>
            <a:off x="722312" y="3305176"/>
            <a:ext cx="7772400" cy="102155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1"/>
          </p:nvPr>
        </p:nvSpPr>
        <p:spPr>
          <a:xfrm>
            <a:off x="722312" y="2180034"/>
            <a:ext cx="7772400" cy="11251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36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2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4038599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3335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2"/>
          </p:nvPr>
        </p:nvSpPr>
        <p:spPr>
          <a:xfrm>
            <a:off x="4648200" y="1200150"/>
            <a:ext cx="4038599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3335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457200" y="1151334"/>
            <a:ext cx="4040187" cy="47982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6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body" idx="2"/>
          </p:nvPr>
        </p:nvSpPr>
        <p:spPr>
          <a:xfrm>
            <a:off x="457200" y="1631155"/>
            <a:ext cx="4040187" cy="296346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5875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body" idx="3"/>
          </p:nvPr>
        </p:nvSpPr>
        <p:spPr>
          <a:xfrm>
            <a:off x="4645026" y="1151334"/>
            <a:ext cx="4041774" cy="47982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6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4"/>
          </p:nvPr>
        </p:nvSpPr>
        <p:spPr>
          <a:xfrm>
            <a:off x="4645026" y="1631155"/>
            <a:ext cx="4041774" cy="296346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5875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 txBox="1">
            <a:spLocks noGrp="1"/>
          </p:cNvSpPr>
          <p:nvPr>
            <p:ph type="title"/>
          </p:nvPr>
        </p:nvSpPr>
        <p:spPr>
          <a:xfrm>
            <a:off x="457200" y="204786"/>
            <a:ext cx="3008313" cy="8715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body" idx="1"/>
          </p:nvPr>
        </p:nvSpPr>
        <p:spPr>
          <a:xfrm>
            <a:off x="3575050" y="204788"/>
            <a:ext cx="5111750" cy="43898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body" idx="2"/>
          </p:nvPr>
        </p:nvSpPr>
        <p:spPr>
          <a:xfrm>
            <a:off x="457200" y="1076325"/>
            <a:ext cx="3008313" cy="351829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2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3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9.pd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0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1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.pdf"/><Relationship Id="rId3" Type="http://schemas.openxmlformats.org/officeDocument/2006/relationships/image" Target="../media/image12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jpeg"/><Relationship Id="rId5" Type="http://schemas.openxmlformats.org/officeDocument/2006/relationships/image" Target="../media/image16.jpeg"/><Relationship Id="rId6" Type="http://schemas.openxmlformats.org/officeDocument/2006/relationships/image" Target="../media/image17.png"/><Relationship Id="rId7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9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2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3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4.jp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5.jp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6.jp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7.png"/><Relationship Id="rId3" Type="http://schemas.openxmlformats.org/officeDocument/2006/relationships/image" Target="../media/image28.jp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9.jp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30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image" Target="../media/image34.png"/><Relationship Id="rId6" Type="http://schemas.openxmlformats.org/officeDocument/2006/relationships/image" Target="../media/image35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1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6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7.jpg"/><Relationship Id="rId3" Type="http://schemas.openxmlformats.org/officeDocument/2006/relationships/image" Target="../media/image38.jp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9.jp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0.jpg"/><Relationship Id="rId3" Type="http://schemas.openxmlformats.org/officeDocument/2006/relationships/image" Target="../media/image41.jp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3.jp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76785" y="1276313"/>
            <a:ext cx="8386942" cy="2734072"/>
          </a:xfrm>
        </p:spPr>
        <p:txBody>
          <a:bodyPr/>
          <a:lstStyle/>
          <a:p>
            <a:pPr marL="127000" indent="0">
              <a:buNone/>
            </a:pPr>
            <a:endParaRPr lang="en-US" dirty="0"/>
          </a:p>
          <a:p>
            <a:r>
              <a:rPr lang="en-US" dirty="0">
                <a:solidFill>
                  <a:schemeClr val="tx1"/>
                </a:solidFill>
              </a:rPr>
              <a:t>According to an analysis by TIME, women earn less than men at every age range:  15% less at ages 22 to 25 and a staggering 38% less at ages 51 to 64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</a:p>
          <a:p>
            <a:pPr marL="127000" indent="0">
              <a:buNone/>
            </a:pPr>
            <a:endParaRPr lang="en-US" sz="800" dirty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We </a:t>
            </a:r>
            <a:r>
              <a:rPr lang="en-US" dirty="0">
                <a:solidFill>
                  <a:schemeClr val="tx1"/>
                </a:solidFill>
              </a:rPr>
              <a:t>analyzed the average wages earned by more than 15 million Americans from 2008 -2012, classified into 460 occupational categories</a:t>
            </a:r>
            <a:r>
              <a:rPr lang="en-US" dirty="0" smtClean="0">
                <a:solidFill>
                  <a:schemeClr val="tx1"/>
                </a:solidFill>
              </a:rPr>
              <a:t>…</a:t>
            </a:r>
            <a:r>
              <a:rPr lang="en-US" dirty="0">
                <a:solidFill>
                  <a:schemeClr val="tx1"/>
                </a:solidFill>
              </a:rPr>
              <a:t> </a:t>
            </a:r>
            <a:endParaRPr lang="en-US" dirty="0" smtClean="0">
              <a:solidFill>
                <a:schemeClr val="tx1"/>
              </a:solidFill>
            </a:endParaRPr>
          </a:p>
          <a:p>
            <a:pPr marL="127000" indent="0">
              <a:buNone/>
            </a:pPr>
            <a:endParaRPr lang="en-US" sz="800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Most startling:  there was not a single occupation in which women ages 30 and older took home significantly higher average salaries than their male colleagues, even if they started out making more</a:t>
            </a:r>
            <a:r>
              <a:rPr lang="en-US" dirty="0" smtClean="0">
                <a:solidFill>
                  <a:schemeClr val="tx1"/>
                </a:solidFill>
              </a:rPr>
              <a:t>.                  </a:t>
            </a:r>
            <a:endParaRPr lang="en-US" dirty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96122" y="469697"/>
            <a:ext cx="7362086" cy="857250"/>
          </a:xfrm>
          <a:ln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r>
              <a:rPr lang="en-US" sz="2400" dirty="0"/>
              <a:t>“</a:t>
            </a:r>
            <a:r>
              <a:rPr lang="en-US" sz="2400" b="1" dirty="0"/>
              <a:t>How the pay gap hurts women’s financial security.”  Time – March 14</a:t>
            </a:r>
            <a:r>
              <a:rPr lang="en-US" sz="2400" b="1" baseline="30000" dirty="0"/>
              <a:t>th</a:t>
            </a:r>
            <a:r>
              <a:rPr lang="en-US" sz="2400" b="1" dirty="0"/>
              <a:t>, </a:t>
            </a:r>
            <a:r>
              <a:rPr lang="en-US" sz="2400" b="1" dirty="0" smtClean="0"/>
              <a:t>2016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426892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1291284"/>
          </a:xfrm>
        </p:spPr>
        <p:txBody>
          <a:bodyPr/>
          <a:lstStyle/>
          <a:p>
            <a:r>
              <a:rPr lang="en-US" sz="2400" dirty="0" smtClean="0"/>
              <a:t>After We Learn Basic Skills of Inviting, Presenting, Closing, and Follow Up</a:t>
            </a:r>
            <a:r>
              <a:rPr lang="mr-IN" sz="2400" dirty="0" smtClean="0"/>
              <a:t>…</a:t>
            </a:r>
            <a:r>
              <a:rPr lang="en-US" sz="2400" dirty="0" smtClean="0"/>
              <a:t>we want to create:</a:t>
            </a:r>
            <a:endParaRPr lang="en-US" sz="24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457200" y="1497264"/>
            <a:ext cx="8229600" cy="3097358"/>
          </a:xfrm>
        </p:spPr>
        <p:txBody>
          <a:bodyPr/>
          <a:lstStyle/>
          <a:p>
            <a:pPr marL="660400" indent="-457200">
              <a:buAutoNum type="arabicPeriod"/>
            </a:pPr>
            <a:r>
              <a:rPr lang="en-US" sz="2400" dirty="0" smtClean="0"/>
              <a:t>A system to :</a:t>
            </a:r>
          </a:p>
          <a:p>
            <a:pPr marL="203200" indent="0">
              <a:buNone/>
            </a:pPr>
            <a:r>
              <a:rPr lang="en-US" sz="2400" dirty="0"/>
              <a:t>	</a:t>
            </a:r>
            <a:r>
              <a:rPr lang="en-US" sz="2400" dirty="0" smtClean="0"/>
              <a:t>-- meet new people on a regular basis</a:t>
            </a:r>
          </a:p>
          <a:p>
            <a:pPr marL="203200" indent="0">
              <a:buNone/>
            </a:pPr>
            <a:r>
              <a:rPr lang="en-US" sz="2400" dirty="0"/>
              <a:t>	</a:t>
            </a:r>
            <a:r>
              <a:rPr lang="en-US" sz="2400" dirty="0" smtClean="0"/>
              <a:t>-- educate members in the products and in wellness</a:t>
            </a:r>
          </a:p>
          <a:p>
            <a:pPr marL="203200" indent="0">
              <a:buNone/>
            </a:pPr>
            <a:r>
              <a:rPr lang="en-US" sz="2400" dirty="0"/>
              <a:t>	</a:t>
            </a:r>
            <a:r>
              <a:rPr lang="en-US" sz="2400" dirty="0" smtClean="0"/>
              <a:t>-- to identify and train business partners</a:t>
            </a:r>
          </a:p>
          <a:p>
            <a:pPr marL="203200" indent="0">
              <a:buNone/>
            </a:pPr>
            <a:r>
              <a:rPr lang="en-US" sz="2400" dirty="0"/>
              <a:t>	</a:t>
            </a:r>
            <a:r>
              <a:rPr lang="en-US" sz="2400" dirty="0" smtClean="0"/>
              <a:t>-- to work on </a:t>
            </a:r>
            <a:r>
              <a:rPr lang="en-US" sz="2400" dirty="0" smtClean="0"/>
              <a:t>ourselves </a:t>
            </a:r>
            <a:r>
              <a:rPr lang="mr-IN" sz="2400" dirty="0" smtClean="0"/>
              <a:t>…</a:t>
            </a:r>
            <a:r>
              <a:rPr lang="en-US" sz="2400" dirty="0" smtClean="0"/>
              <a:t> personal development</a:t>
            </a:r>
          </a:p>
          <a:p>
            <a:pPr marL="203200" indent="0">
              <a:buNone/>
            </a:pPr>
            <a:r>
              <a:rPr lang="en-US" sz="2400" dirty="0" smtClean="0"/>
              <a:t>2. Create a 2000 PGV Plan 				</a:t>
            </a:r>
            <a:r>
              <a:rPr lang="en-US" sz="2400" dirty="0" err="1" smtClean="0"/>
              <a:t>karen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721593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28909" y="1006557"/>
            <a:ext cx="8229600" cy="4066058"/>
          </a:xfrm>
        </p:spPr>
        <p:txBody>
          <a:bodyPr/>
          <a:lstStyle/>
          <a:p>
            <a:r>
              <a:rPr lang="en-US" sz="1800" dirty="0" smtClean="0">
                <a:solidFill>
                  <a:schemeClr val="tx1"/>
                </a:solidFill>
              </a:rPr>
              <a:t>Step 1 .. we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en-US" sz="1800" b="1" dirty="0" smtClean="0">
                <a:solidFill>
                  <a:schemeClr val="tx1"/>
                </a:solidFill>
              </a:rPr>
              <a:t>choose the </a:t>
            </a:r>
            <a:r>
              <a:rPr lang="en-US" sz="1800" b="1" dirty="0" smtClean="0">
                <a:solidFill>
                  <a:schemeClr val="tx1"/>
                </a:solidFill>
              </a:rPr>
              <a:t>activities </a:t>
            </a:r>
            <a:r>
              <a:rPr lang="en-US" sz="1800" dirty="0" smtClean="0">
                <a:solidFill>
                  <a:schemeClr val="tx1"/>
                </a:solidFill>
              </a:rPr>
              <a:t>to our monthly goal  and insert them into the time we have allotted to grow our </a:t>
            </a:r>
            <a:r>
              <a:rPr lang="en-US" sz="1800" dirty="0" smtClean="0">
                <a:solidFill>
                  <a:schemeClr val="tx1"/>
                </a:solidFill>
              </a:rPr>
              <a:t>busine</a:t>
            </a:r>
            <a:r>
              <a:rPr lang="en-US" dirty="0" smtClean="0">
                <a:solidFill>
                  <a:schemeClr val="tx1"/>
                </a:solidFill>
              </a:rPr>
              <a:t>ss.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Fill </a:t>
            </a:r>
            <a:r>
              <a:rPr lang="en-US" dirty="0" smtClean="0">
                <a:solidFill>
                  <a:schemeClr val="tx1"/>
                </a:solidFill>
              </a:rPr>
              <a:t>in our calendar.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When possible, 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en-US" sz="1800" b="1" dirty="0" smtClean="0">
                <a:solidFill>
                  <a:schemeClr val="tx1"/>
                </a:solidFill>
              </a:rPr>
              <a:t>clear the decks </a:t>
            </a:r>
            <a:r>
              <a:rPr lang="en-US" sz="1800" dirty="0" smtClean="0">
                <a:solidFill>
                  <a:schemeClr val="tx1"/>
                </a:solidFill>
              </a:rPr>
              <a:t>temporarily to do a blitz of activities .. It will greatly enhance our learning curve. . While building our customer and distributor base quickly.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Caution – There will be a tendency to keep busy with non-people contact activities .. So BEFORE you…</a:t>
            </a:r>
          </a:p>
          <a:p>
            <a:pPr marL="127000" indent="0">
              <a:buNone/>
            </a:pPr>
            <a:r>
              <a:rPr lang="en-US" sz="1800" dirty="0">
                <a:solidFill>
                  <a:schemeClr val="tx1"/>
                </a:solidFill>
              </a:rPr>
              <a:t>	</a:t>
            </a:r>
            <a:r>
              <a:rPr lang="en-US" sz="1800" dirty="0" smtClean="0">
                <a:solidFill>
                  <a:schemeClr val="tx1"/>
                </a:solidFill>
              </a:rPr>
              <a:t>…straighten up your desk .. </a:t>
            </a:r>
            <a:r>
              <a:rPr lang="en-US" sz="1800" dirty="0">
                <a:solidFill>
                  <a:schemeClr val="tx1"/>
                </a:solidFill>
              </a:rPr>
              <a:t>m</a:t>
            </a:r>
            <a:r>
              <a:rPr lang="en-US" sz="1800" dirty="0" smtClean="0">
                <a:solidFill>
                  <a:schemeClr val="tx1"/>
                </a:solidFill>
              </a:rPr>
              <a:t>ake the beds … water the plants…</a:t>
            </a:r>
          </a:p>
          <a:p>
            <a:pPr marL="127000" indent="0">
              <a:buNone/>
            </a:pPr>
            <a:r>
              <a:rPr lang="en-US" sz="1800" dirty="0">
                <a:solidFill>
                  <a:schemeClr val="tx1"/>
                </a:solidFill>
              </a:rPr>
              <a:t>	</a:t>
            </a:r>
            <a:r>
              <a:rPr lang="en-US" sz="1800" dirty="0" smtClean="0">
                <a:solidFill>
                  <a:schemeClr val="tx1"/>
                </a:solidFill>
              </a:rPr>
              <a:t>… check Face Book.. Emails.. </a:t>
            </a:r>
            <a:r>
              <a:rPr lang="en-US" sz="1800" dirty="0" err="1" smtClean="0">
                <a:solidFill>
                  <a:schemeClr val="tx1"/>
                </a:solidFill>
              </a:rPr>
              <a:t>Instagram</a:t>
            </a:r>
            <a:r>
              <a:rPr lang="en-US" sz="1800" dirty="0" smtClean="0">
                <a:solidFill>
                  <a:schemeClr val="tx1"/>
                </a:solidFill>
              </a:rPr>
              <a:t>… text messages .. </a:t>
            </a:r>
          </a:p>
          <a:p>
            <a:pPr marL="127000" indent="0">
              <a:buNone/>
            </a:pPr>
            <a:endParaRPr lang="en-US" sz="800" dirty="0" smtClean="0">
              <a:solidFill>
                <a:schemeClr val="tx1"/>
              </a:solidFill>
            </a:endParaRPr>
          </a:p>
          <a:p>
            <a:pPr marL="12700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FIRST and most IMPORTANT ACTIVITY of all .. Contact the people on your list and get them invited to your scheduled events .</a:t>
            </a:r>
            <a:r>
              <a:rPr lang="en-US" sz="1600" dirty="0" smtClean="0">
                <a:solidFill>
                  <a:schemeClr val="tx1"/>
                </a:solidFill>
              </a:rPr>
              <a:t>.            </a:t>
            </a:r>
            <a:r>
              <a:rPr lang="en-US" sz="1600" dirty="0" smtClean="0">
                <a:solidFill>
                  <a:schemeClr val="tx1"/>
                </a:solidFill>
              </a:rPr>
              <a:t>  </a:t>
            </a:r>
            <a:r>
              <a:rPr lang="en-US" sz="1600" dirty="0" err="1" smtClean="0">
                <a:solidFill>
                  <a:schemeClr val="tx1"/>
                </a:solidFill>
              </a:rPr>
              <a:t>karen</a:t>
            </a:r>
            <a:endParaRPr lang="en-US" sz="1600" dirty="0" smtClean="0">
              <a:solidFill>
                <a:schemeClr val="tx1"/>
              </a:solidFill>
            </a:endParaRPr>
          </a:p>
          <a:p>
            <a:pPr marL="127000" indent="0">
              <a:buNone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28909" y="178552"/>
            <a:ext cx="7862664" cy="783450"/>
          </a:xfrm>
          <a:ln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r>
              <a:rPr lang="en-US" sz="2800" dirty="0" smtClean="0"/>
              <a:t>Weekly Working Plan and Daily Activity</a:t>
            </a:r>
            <a:br>
              <a:rPr lang="en-US" sz="2800" dirty="0" smtClean="0"/>
            </a:br>
            <a:r>
              <a:rPr lang="en-US" sz="2400" dirty="0"/>
              <a:t>N</a:t>
            </a:r>
            <a:r>
              <a:rPr lang="en-US" sz="2400" dirty="0" smtClean="0"/>
              <a:t>ow we attach names and dates to activities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47430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 txBox="1">
            <a:spLocks noGrp="1"/>
          </p:cNvSpPr>
          <p:nvPr>
            <p:ph type="body" idx="1"/>
          </p:nvPr>
        </p:nvSpPr>
        <p:spPr>
          <a:xfrm>
            <a:off x="457200" y="717810"/>
            <a:ext cx="8229600" cy="210406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42900" rtl="0">
              <a:spcBef>
                <a:spcPts val="0"/>
              </a:spcBef>
              <a:buSzPct val="100000"/>
            </a:pPr>
            <a:r>
              <a:rPr lang="en-US" sz="1800" dirty="0">
                <a:solidFill>
                  <a:schemeClr val="bg2"/>
                </a:solidFill>
              </a:rPr>
              <a:t>Individual appointments</a:t>
            </a:r>
          </a:p>
          <a:p>
            <a:pPr marL="457200" lvl="0" indent="-342900" rtl="0">
              <a:spcBef>
                <a:spcPts val="0"/>
              </a:spcBef>
              <a:buSzPct val="100000"/>
            </a:pPr>
            <a:r>
              <a:rPr lang="en-US" sz="1800" dirty="0" smtClean="0">
                <a:solidFill>
                  <a:schemeClr val="bg2"/>
                </a:solidFill>
              </a:rPr>
              <a:t>Health Chats </a:t>
            </a:r>
            <a:endParaRPr lang="en-US" sz="1800" dirty="0">
              <a:solidFill>
                <a:schemeClr val="bg2"/>
              </a:solidFill>
            </a:endParaRPr>
          </a:p>
          <a:p>
            <a:pPr marL="457200" lvl="0" indent="-342900" rtl="0">
              <a:spcBef>
                <a:spcPts val="0"/>
              </a:spcBef>
              <a:buSzPct val="100000"/>
            </a:pPr>
            <a:r>
              <a:rPr lang="en-US" sz="1800" dirty="0" smtClean="0">
                <a:solidFill>
                  <a:schemeClr val="bg2"/>
                </a:solidFill>
              </a:rPr>
              <a:t>Video Conference calls ( Zoom) </a:t>
            </a:r>
            <a:endParaRPr lang="en-US" sz="1800" dirty="0">
              <a:solidFill>
                <a:schemeClr val="bg2"/>
              </a:solidFill>
            </a:endParaRPr>
          </a:p>
          <a:p>
            <a:pPr marL="457200" lvl="0" indent="-342900" rtl="0">
              <a:spcBef>
                <a:spcPts val="0"/>
              </a:spcBef>
              <a:buSzPct val="100000"/>
            </a:pPr>
            <a:r>
              <a:rPr lang="en-US" sz="1800" dirty="0">
                <a:solidFill>
                  <a:schemeClr val="bg2"/>
                </a:solidFill>
              </a:rPr>
              <a:t>In-</a:t>
            </a:r>
            <a:r>
              <a:rPr lang="en-US" sz="1800" dirty="0" smtClean="0">
                <a:solidFill>
                  <a:schemeClr val="bg2"/>
                </a:solidFill>
              </a:rPr>
              <a:t>home and virtual events</a:t>
            </a:r>
            <a:endParaRPr lang="en-US" sz="1800" dirty="0">
              <a:solidFill>
                <a:schemeClr val="bg2"/>
              </a:solidFill>
            </a:endParaRPr>
          </a:p>
          <a:p>
            <a:pPr marL="457200" lvl="0" indent="-342900" rtl="0">
              <a:spcBef>
                <a:spcPts val="0"/>
              </a:spcBef>
              <a:buSzPct val="100000"/>
            </a:pPr>
            <a:r>
              <a:rPr lang="en-US" sz="1800" dirty="0" err="1">
                <a:solidFill>
                  <a:schemeClr val="bg2"/>
                </a:solidFill>
              </a:rPr>
              <a:t>FaceBook</a:t>
            </a:r>
            <a:r>
              <a:rPr lang="en-US" sz="1800" dirty="0">
                <a:solidFill>
                  <a:schemeClr val="bg2"/>
                </a:solidFill>
              </a:rPr>
              <a:t> </a:t>
            </a:r>
            <a:r>
              <a:rPr lang="en-US" sz="1800" dirty="0" smtClean="0">
                <a:solidFill>
                  <a:schemeClr val="bg2"/>
                </a:solidFill>
              </a:rPr>
              <a:t>events/groups</a:t>
            </a:r>
            <a:endParaRPr lang="en-US" sz="1800" dirty="0">
              <a:solidFill>
                <a:schemeClr val="bg2"/>
              </a:solidFill>
            </a:endParaRPr>
          </a:p>
          <a:p>
            <a:pPr marL="457200" lvl="0" indent="-342900" rtl="0">
              <a:spcBef>
                <a:spcPts val="0"/>
              </a:spcBef>
              <a:buSzPct val="100000"/>
            </a:pPr>
            <a:r>
              <a:rPr lang="en-US" sz="1800" dirty="0">
                <a:solidFill>
                  <a:schemeClr val="bg2"/>
                </a:solidFill>
              </a:rPr>
              <a:t>3-way call</a:t>
            </a:r>
          </a:p>
          <a:p>
            <a:pPr marL="457200" lvl="0" indent="-342900">
              <a:spcBef>
                <a:spcPts val="0"/>
              </a:spcBef>
              <a:buSzPct val="100000"/>
            </a:pPr>
            <a:r>
              <a:rPr lang="en-US" sz="1800" dirty="0">
                <a:solidFill>
                  <a:schemeClr val="bg2"/>
                </a:solidFill>
              </a:rPr>
              <a:t>Area, Regional and Global events </a:t>
            </a:r>
            <a:r>
              <a:rPr lang="en-US" sz="1800" dirty="0" smtClean="0">
                <a:solidFill>
                  <a:schemeClr val="bg2"/>
                </a:solidFill>
              </a:rPr>
              <a:t>                                  </a:t>
            </a:r>
            <a:endParaRPr lang="en-US" sz="1800" dirty="0">
              <a:solidFill>
                <a:schemeClr val="bg2"/>
              </a:solidFill>
            </a:endParaRPr>
          </a:p>
        </p:txBody>
      </p:sp>
      <p:sp>
        <p:nvSpPr>
          <p:cNvPr id="197" name="Shape 197"/>
          <p:cNvSpPr txBox="1">
            <a:spLocks noGrp="1"/>
          </p:cNvSpPr>
          <p:nvPr>
            <p:ph type="title"/>
          </p:nvPr>
        </p:nvSpPr>
        <p:spPr>
          <a:xfrm>
            <a:off x="457200" y="179529"/>
            <a:ext cx="8229600" cy="729471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sz="2400" dirty="0" smtClean="0"/>
              <a:t>Some of Our Most </a:t>
            </a:r>
            <a:r>
              <a:rPr lang="en-US" sz="2400" dirty="0"/>
              <a:t>Effective </a:t>
            </a:r>
            <a:r>
              <a:rPr lang="en-US" sz="2400" dirty="0" smtClean="0"/>
              <a:t>Activities &amp; Events</a:t>
            </a:r>
            <a:endParaRPr lang="en-US" sz="2400" dirty="0"/>
          </a:p>
        </p:txBody>
      </p:sp>
      <p:sp>
        <p:nvSpPr>
          <p:cNvPr id="198" name="Shape 198"/>
          <p:cNvSpPr txBox="1"/>
          <p:nvPr/>
        </p:nvSpPr>
        <p:spPr>
          <a:xfrm>
            <a:off x="333559" y="2878260"/>
            <a:ext cx="8531406" cy="2077922"/>
          </a:xfrm>
          <a:prstGeom prst="rect">
            <a:avLst/>
          </a:prstGeom>
          <a:noFill/>
          <a:ln w="31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sz="1800" dirty="0">
                <a:latin typeface="Calibri"/>
                <a:cs typeface="Calibri"/>
              </a:rPr>
              <a:t>For most events that </a:t>
            </a:r>
            <a:r>
              <a:rPr lang="en-US" sz="1800" dirty="0" smtClean="0">
                <a:latin typeface="Calibri"/>
                <a:cs typeface="Calibri"/>
              </a:rPr>
              <a:t>we </a:t>
            </a:r>
            <a:r>
              <a:rPr lang="en-US" sz="1800" dirty="0">
                <a:latin typeface="Calibri"/>
                <a:cs typeface="Calibri"/>
              </a:rPr>
              <a:t>will be conducting, </a:t>
            </a:r>
            <a:r>
              <a:rPr lang="en-US" sz="1800" dirty="0" smtClean="0">
                <a:latin typeface="Calibri"/>
                <a:cs typeface="Calibri"/>
              </a:rPr>
              <a:t>we </a:t>
            </a:r>
            <a:r>
              <a:rPr lang="en-US" sz="1800" dirty="0">
                <a:latin typeface="Calibri"/>
                <a:cs typeface="Calibri"/>
              </a:rPr>
              <a:t>will want to include  … no matter what the primary topic </a:t>
            </a:r>
            <a:r>
              <a:rPr lang="en-US" sz="1800" dirty="0" smtClean="0">
                <a:latin typeface="Calibri"/>
                <a:cs typeface="Calibri"/>
              </a:rPr>
              <a:t>…</a:t>
            </a:r>
          </a:p>
          <a:p>
            <a:pPr lvl="0" rtl="0">
              <a:spcBef>
                <a:spcPts val="0"/>
              </a:spcBef>
              <a:buNone/>
            </a:pPr>
            <a:endParaRPr lang="en-US" sz="900" dirty="0">
              <a:latin typeface="Calibri"/>
              <a:cs typeface="Calibri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-US" sz="1800" dirty="0" smtClean="0">
                <a:latin typeface="Calibri"/>
                <a:cs typeface="Calibri"/>
              </a:rPr>
              <a:t>	Your </a:t>
            </a:r>
            <a:r>
              <a:rPr lang="en-US" sz="1800" dirty="0">
                <a:latin typeface="Calibri"/>
                <a:cs typeface="Calibri"/>
              </a:rPr>
              <a:t>story</a:t>
            </a:r>
          </a:p>
          <a:p>
            <a:pPr lvl="0" rtl="0">
              <a:spcBef>
                <a:spcPts val="0"/>
              </a:spcBef>
              <a:buNone/>
            </a:pPr>
            <a:r>
              <a:rPr lang="en-US" sz="1800" dirty="0" smtClean="0">
                <a:latin typeface="Calibri"/>
                <a:cs typeface="Calibri"/>
              </a:rPr>
              <a:t>	Shaklee </a:t>
            </a:r>
            <a:r>
              <a:rPr lang="en-US" sz="1800" dirty="0">
                <a:latin typeface="Calibri"/>
                <a:cs typeface="Calibri"/>
              </a:rPr>
              <a:t>products and science</a:t>
            </a:r>
          </a:p>
          <a:p>
            <a:pPr lvl="0" rtl="0">
              <a:spcBef>
                <a:spcPts val="0"/>
              </a:spcBef>
              <a:buNone/>
            </a:pPr>
            <a:r>
              <a:rPr lang="en-US" sz="1800" dirty="0" smtClean="0">
                <a:latin typeface="Calibri"/>
                <a:cs typeface="Calibri"/>
              </a:rPr>
              <a:t>	Shaklee </a:t>
            </a:r>
            <a:r>
              <a:rPr lang="en-US" sz="1800" dirty="0">
                <a:latin typeface="Calibri"/>
                <a:cs typeface="Calibri"/>
              </a:rPr>
              <a:t>Difference</a:t>
            </a:r>
          </a:p>
          <a:p>
            <a:pPr lvl="0">
              <a:spcBef>
                <a:spcPts val="0"/>
              </a:spcBef>
              <a:buNone/>
            </a:pPr>
            <a:r>
              <a:rPr lang="en-US" sz="1800" dirty="0" smtClean="0">
                <a:latin typeface="Calibri"/>
                <a:cs typeface="Calibri"/>
              </a:rPr>
              <a:t>	Business </a:t>
            </a:r>
            <a:r>
              <a:rPr lang="en-US" sz="1800" dirty="0" smtClean="0">
                <a:latin typeface="Calibri"/>
                <a:cs typeface="Calibri"/>
              </a:rPr>
              <a:t>benefits						</a:t>
            </a:r>
            <a:r>
              <a:rPr lang="en-US" sz="1800" dirty="0" err="1" smtClean="0">
                <a:latin typeface="Calibri"/>
                <a:cs typeface="Calibri"/>
              </a:rPr>
              <a:t>sarah</a:t>
            </a:r>
            <a:endParaRPr lang="en-US" sz="1800" dirty="0">
              <a:latin typeface="Calibri"/>
              <a:cs typeface="Calibri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954018" y="1060803"/>
            <a:ext cx="3363149" cy="1200328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Now we will attach estimated PV to these activities</a:t>
            </a:r>
            <a:endParaRPr lang="en-US" sz="2400" dirty="0"/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4245" y="150395"/>
            <a:ext cx="2866188" cy="1792274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800" dirty="0" smtClean="0"/>
              <a:t>Monthly </a:t>
            </a:r>
            <a:br>
              <a:rPr lang="en-US" sz="2800" dirty="0" smtClean="0"/>
            </a:br>
            <a:r>
              <a:rPr lang="en-US" sz="2800" dirty="0" smtClean="0"/>
              <a:t>PV Plan Worksheet</a:t>
            </a:r>
            <a:endParaRPr lang="en-US" sz="28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76545" y="2260168"/>
            <a:ext cx="4462155" cy="23880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l">
              <a:buFont typeface="Arial"/>
              <a:buChar char="•"/>
            </a:pPr>
            <a:r>
              <a:rPr lang="en-US" sz="2000" dirty="0" smtClean="0"/>
              <a:t>List the activities you want to schedule this month</a:t>
            </a:r>
          </a:p>
          <a:p>
            <a:pPr marL="571500" indent="-571500" algn="l">
              <a:buFont typeface="Arial"/>
              <a:buChar char="•"/>
            </a:pPr>
            <a:r>
              <a:rPr lang="en-US" sz="2000" dirty="0" smtClean="0"/>
              <a:t>And then the projected PV they will generate</a:t>
            </a:r>
            <a:r>
              <a:rPr lang="mr-IN" sz="2000" dirty="0" smtClean="0"/>
              <a:t>…</a:t>
            </a:r>
            <a:endParaRPr lang="en-US" sz="2000" dirty="0" smtClean="0"/>
          </a:p>
          <a:p>
            <a:pPr marL="571500" indent="-571500" algn="l">
              <a:buFont typeface="Arial"/>
              <a:buChar char="•"/>
            </a:pPr>
            <a:r>
              <a:rPr lang="en-US" sz="2000" dirty="0" smtClean="0"/>
              <a:t>Then add it all up to see if you have planned enough contacts and events. </a:t>
            </a:r>
            <a:endParaRPr lang="en-US" sz="2000" dirty="0"/>
          </a:p>
        </p:txBody>
      </p:sp>
      <p:pic>
        <p:nvPicPr>
          <p:cNvPr id="3" name="Picture 2" descr="Sample PV Plan Nov 2018 JPEG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8" t="4198" r="34411" b="4445"/>
          <a:stretch/>
        </p:blipFill>
        <p:spPr>
          <a:xfrm>
            <a:off x="5537200" y="0"/>
            <a:ext cx="3416300" cy="5143500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4605866" y="4648200"/>
            <a:ext cx="6773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karen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39423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ample PV Plan Nov 2018 JPEG to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900" y="304800"/>
            <a:ext cx="4389120" cy="4517136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7586132" y="4114800"/>
            <a:ext cx="9482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karen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36341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ample PV Plan Nov 2018 JPEG bottom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500" y="444500"/>
            <a:ext cx="4181856" cy="4230624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7806266" y="4233333"/>
            <a:ext cx="10837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karen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68564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ample PV Plan Nov 2018 JPEG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7" t="5062" r="34089" b="3580"/>
          <a:stretch/>
        </p:blipFill>
        <p:spPr>
          <a:xfrm>
            <a:off x="406400" y="321505"/>
            <a:ext cx="2298700" cy="4699000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pic>
        <p:nvPicPr>
          <p:cNvPr id="7" name="Picture 6" descr="Blank Calendar--Nov 2018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8100" y="54805"/>
            <a:ext cx="3826303" cy="5143500"/>
          </a:xfrm>
          <a:prstGeom prst="rect">
            <a:avLst/>
          </a:prstGeom>
        </p:spPr>
      </p:pic>
      <p:sp>
        <p:nvSpPr>
          <p:cNvPr id="5" name="Right Arrow 4"/>
          <p:cNvSpPr/>
          <p:nvPr/>
        </p:nvSpPr>
        <p:spPr>
          <a:xfrm>
            <a:off x="2971799" y="2489200"/>
            <a:ext cx="3898901" cy="838200"/>
          </a:xfrm>
          <a:prstGeom prst="right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845204" y="2671005"/>
            <a:ext cx="39869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Now schedule your activity!</a:t>
            </a:r>
            <a:endParaRPr 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4199466" y="4690533"/>
            <a:ext cx="9186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karen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90092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457200" y="924322"/>
            <a:ext cx="8229600" cy="3753136"/>
          </a:xfrm>
        </p:spPr>
        <p:txBody>
          <a:bodyPr/>
          <a:lstStyle/>
          <a:p>
            <a:pPr marL="12700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After we invite guests to our events.. Whether they attend or not…</a:t>
            </a:r>
          </a:p>
          <a:p>
            <a:pPr marL="12700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There is work to be done ..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If didn’t attend – let them know you missed them, inquire if there is interest, invite to next one, or make individual appointment or send material with permission.. And follow up again.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If did attend – if they became members and ordered.. Then begin new member process.				</a:t>
            </a:r>
          </a:p>
          <a:p>
            <a:pPr marL="127000" indent="0">
              <a:buNone/>
            </a:pP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-- if they did not order yet, call to </a:t>
            </a:r>
            <a:r>
              <a:rPr lang="en-US" dirty="0">
                <a:solidFill>
                  <a:schemeClr val="tx1"/>
                </a:solidFill>
              </a:rPr>
              <a:t>answer </a:t>
            </a:r>
            <a:r>
              <a:rPr lang="en-US" dirty="0" smtClean="0">
                <a:solidFill>
                  <a:schemeClr val="tx1"/>
                </a:solidFill>
              </a:rPr>
              <a:t>questions and help them 			place their order.	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Continue to introduce them to additional aspects of Shaklee and Shaklee products.	See Session 6 Servicing Our Customers 8 </a:t>
            </a:r>
            <a:r>
              <a:rPr lang="en-US" dirty="0" err="1" smtClean="0">
                <a:solidFill>
                  <a:schemeClr val="tx1"/>
                </a:solidFill>
              </a:rPr>
              <a:t>Wks</a:t>
            </a:r>
            <a:r>
              <a:rPr lang="en-US" dirty="0" smtClean="0">
                <a:solidFill>
                  <a:schemeClr val="tx1"/>
                </a:solidFill>
              </a:rPr>
              <a:t> to Director	</a:t>
            </a:r>
            <a:r>
              <a:rPr lang="en-US" dirty="0" smtClean="0">
                <a:solidFill>
                  <a:schemeClr val="tx1"/>
                </a:solidFill>
              </a:rPr>
              <a:t>							</a:t>
            </a:r>
            <a:r>
              <a:rPr lang="en-US" sz="1600" dirty="0" err="1" smtClean="0">
                <a:solidFill>
                  <a:schemeClr val="tx1"/>
                </a:solidFill>
              </a:rPr>
              <a:t>karen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16284"/>
            <a:ext cx="5655081" cy="706489"/>
          </a:xfrm>
          <a:ln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r>
              <a:rPr lang="en-US" sz="2800" dirty="0" smtClean="0"/>
              <a:t>Follow up … Servicing … Next Steps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5603240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82165"/>
            <a:ext cx="8489586" cy="3907831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Select 2 or 3 Reach Out Methods</a:t>
            </a:r>
          </a:p>
          <a:p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Make 2 lists of names .. Those you want to introduce to the products first .. And those you would like on your business team</a:t>
            </a:r>
            <a:r>
              <a:rPr lang="en-US" dirty="0" smtClean="0">
                <a:solidFill>
                  <a:schemeClr val="tx1"/>
                </a:solidFill>
              </a:rPr>
              <a:t>.</a:t>
            </a:r>
            <a:endParaRPr lang="en-US" dirty="0" smtClean="0">
              <a:solidFill>
                <a:schemeClr val="tx1"/>
              </a:solidFill>
            </a:endParaRPr>
          </a:p>
          <a:p>
            <a:pPr marL="127000" indent="0">
              <a:buNone/>
            </a:pPr>
            <a:r>
              <a:rPr lang="en-US" dirty="0" smtClean="0">
                <a:solidFill>
                  <a:schemeClr val="tx1"/>
                </a:solidFill>
              </a:rPr>
              <a:t>Example</a:t>
            </a:r>
          </a:p>
          <a:p>
            <a:pPr marL="127000" indent="0">
              <a:buNone/>
            </a:pPr>
            <a:endParaRPr lang="en-US" sz="9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b="1" dirty="0" smtClean="0">
                <a:solidFill>
                  <a:schemeClr val="tx1"/>
                </a:solidFill>
              </a:rPr>
              <a:t>2 Grand Openings/Business Launch (in home or virtual )  </a:t>
            </a:r>
            <a:r>
              <a:rPr lang="en-US" sz="2400" b="1" dirty="0" smtClean="0">
                <a:solidFill>
                  <a:schemeClr val="tx1"/>
                </a:solidFill>
              </a:rPr>
              <a:t>--			 	</a:t>
            </a:r>
            <a:r>
              <a:rPr lang="en-US" sz="1900" dirty="0" smtClean="0">
                <a:solidFill>
                  <a:schemeClr val="tx1"/>
                </a:solidFill>
              </a:rPr>
              <a:t>invite mom, grandmother, Aunt Sue, friends</a:t>
            </a:r>
            <a:r>
              <a:rPr lang="en-US" sz="1900" b="1" dirty="0" smtClean="0">
                <a:solidFill>
                  <a:schemeClr val="tx1"/>
                </a:solidFill>
              </a:rPr>
              <a:t>	</a:t>
            </a:r>
            <a:r>
              <a:rPr lang="en-US" sz="2400" b="1" dirty="0" smtClean="0">
                <a:solidFill>
                  <a:schemeClr val="tx1"/>
                </a:solidFill>
              </a:rPr>
              <a:t>	       					250 PV each =    500 </a:t>
            </a:r>
            <a:r>
              <a:rPr lang="en-US" sz="2400" b="1" dirty="0" smtClean="0">
                <a:solidFill>
                  <a:schemeClr val="tx1"/>
                </a:solidFill>
              </a:rPr>
              <a:t>PV</a:t>
            </a:r>
            <a:endParaRPr lang="en-US" sz="24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sz="2400" b="1" dirty="0" smtClean="0">
                <a:solidFill>
                  <a:schemeClr val="tx1"/>
                </a:solidFill>
              </a:rPr>
              <a:t>Individual Appointments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</a:rPr>
              <a:t>  	 	3    X   100    =    300                        </a:t>
            </a:r>
          </a:p>
          <a:p>
            <a:pPr marL="0" indent="0">
              <a:buNone/>
            </a:pPr>
            <a:r>
              <a:rPr lang="en-US" sz="2400" b="1" dirty="0" smtClean="0">
                <a:solidFill>
                  <a:schemeClr val="tx1"/>
                </a:solidFill>
              </a:rPr>
              <a:t>3 Way Calls 		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</a:rPr>
              <a:t>    		3    X  100    =     300          </a:t>
            </a:r>
            <a:endParaRPr lang="en-US" sz="1900" dirty="0" smtClean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69413" y="185380"/>
            <a:ext cx="8677373" cy="674008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Autofit/>
          </a:bodyPr>
          <a:lstStyle/>
          <a:p>
            <a:r>
              <a:rPr lang="en-US" sz="2400" dirty="0" smtClean="0"/>
              <a:t>Putting It All Together To Create </a:t>
            </a:r>
            <a:r>
              <a:rPr lang="en-US" sz="2400" dirty="0"/>
              <a:t>a</a:t>
            </a:r>
            <a:r>
              <a:rPr lang="en-US" sz="2400" dirty="0" smtClean="0"/>
              <a:t> Plan With Names  &amp; Word Tracks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7715400" y="4517476"/>
            <a:ext cx="1231385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03013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287339" y="206375"/>
            <a:ext cx="7947553" cy="400050"/>
          </a:xfrm>
          <a:ln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pPr algn="l"/>
            <a:r>
              <a:rPr lang="en-US" altLang="en-US" sz="2400" dirty="0" smtClean="0"/>
              <a:t>Product Collection  –Nutrients to Strengthen Immune System </a:t>
            </a:r>
          </a:p>
        </p:txBody>
      </p:sp>
      <p:sp>
        <p:nvSpPr>
          <p:cNvPr id="17411" name="Text Placeholder 4"/>
          <p:cNvSpPr>
            <a:spLocks noGrp="1"/>
          </p:cNvSpPr>
          <p:nvPr>
            <p:ph type="body" idx="1"/>
          </p:nvPr>
        </p:nvSpPr>
        <p:spPr>
          <a:xfrm>
            <a:off x="457200" y="606426"/>
            <a:ext cx="4040188" cy="479425"/>
          </a:xfrm>
        </p:spPr>
        <p:txBody>
          <a:bodyPr/>
          <a:lstStyle/>
          <a:p>
            <a:r>
              <a:rPr lang="en-US" altLang="en-US" smtClean="0"/>
              <a:t>For Adults</a:t>
            </a:r>
            <a:r>
              <a:rPr lang="en-US" altLang="en-US" sz="2000" b="0" smtClean="0"/>
              <a:t> who can swallow pills</a:t>
            </a:r>
          </a:p>
        </p:txBody>
      </p:sp>
      <p:sp>
        <p:nvSpPr>
          <p:cNvPr id="18436" name="Content Placeholder 2"/>
          <p:cNvSpPr>
            <a:spLocks noGrp="1"/>
          </p:cNvSpPr>
          <p:nvPr>
            <p:ph sz="half" idx="2"/>
          </p:nvPr>
        </p:nvSpPr>
        <p:spPr>
          <a:xfrm>
            <a:off x="287340" y="1006478"/>
            <a:ext cx="4210048" cy="1811339"/>
          </a:xfrm>
        </p:spPr>
        <p:txBody>
          <a:bodyPr>
            <a:normAutofit fontScale="85000" lnSpcReduction="20000"/>
          </a:bodyPr>
          <a:lstStyle/>
          <a:p>
            <a:pPr>
              <a:buFont typeface="Arial" charset="0"/>
              <a:buNone/>
            </a:pPr>
            <a:r>
              <a:rPr lang="en-US" altLang="en-US" sz="2600" dirty="0" smtClean="0"/>
              <a:t>Vita C	</a:t>
            </a:r>
            <a:r>
              <a:rPr lang="en-US" altLang="en-US" sz="2600" dirty="0"/>
              <a:t>	</a:t>
            </a:r>
            <a:r>
              <a:rPr lang="en-US" altLang="en-US" sz="2600" dirty="0" smtClean="0"/>
              <a:t>	16.65  PV</a:t>
            </a:r>
          </a:p>
          <a:p>
            <a:pPr>
              <a:buFont typeface="Arial" charset="0"/>
              <a:buNone/>
            </a:pPr>
            <a:r>
              <a:rPr lang="en-US" altLang="en-US" sz="2600" dirty="0" err="1" smtClean="0"/>
              <a:t>Nutriferon</a:t>
            </a:r>
            <a:r>
              <a:rPr lang="en-US" altLang="en-US" sz="2600" dirty="0" smtClean="0"/>
              <a:t> 		30.00</a:t>
            </a:r>
          </a:p>
          <a:p>
            <a:pPr>
              <a:buFont typeface="Arial" charset="0"/>
              <a:buNone/>
            </a:pPr>
            <a:r>
              <a:rPr lang="en-US" altLang="en-US" sz="2600" dirty="0" err="1" smtClean="0"/>
              <a:t>Optiflora</a:t>
            </a:r>
            <a:r>
              <a:rPr lang="en-US" altLang="en-US" sz="2600" dirty="0" smtClean="0"/>
              <a:t> Capsules</a:t>
            </a:r>
            <a:r>
              <a:rPr lang="en-US" altLang="en-US" sz="2600" dirty="0"/>
              <a:t>	</a:t>
            </a:r>
            <a:r>
              <a:rPr lang="en-US" altLang="en-US" sz="2600" u="sng" dirty="0" smtClean="0"/>
              <a:t>14.65</a:t>
            </a:r>
          </a:p>
          <a:p>
            <a:pPr>
              <a:buFont typeface="Arial" charset="0"/>
              <a:buNone/>
            </a:pPr>
            <a:r>
              <a:rPr lang="en-US" altLang="en-US" sz="2600" dirty="0" smtClean="0"/>
              <a:t>						$80 MP		</a:t>
            </a:r>
            <a:r>
              <a:rPr lang="en-US" altLang="en-US" sz="2600" b="1" dirty="0" smtClean="0"/>
              <a:t>61.30 PV</a:t>
            </a:r>
          </a:p>
          <a:p>
            <a:pPr>
              <a:buFont typeface="Arial" charset="0"/>
              <a:buNone/>
            </a:pPr>
            <a:endParaRPr lang="en-US" altLang="en-US" sz="2000" b="1" dirty="0" smtClean="0"/>
          </a:p>
          <a:p>
            <a:pPr lvl="4">
              <a:buFont typeface="Arial" charset="0"/>
              <a:buNone/>
            </a:pPr>
            <a:endParaRPr lang="en-US" altLang="en-US" sz="1200" dirty="0" smtClean="0"/>
          </a:p>
        </p:txBody>
      </p:sp>
      <p:sp>
        <p:nvSpPr>
          <p:cNvPr id="17413" name="Text Placeholder 5"/>
          <p:cNvSpPr>
            <a:spLocks noGrp="1"/>
          </p:cNvSpPr>
          <p:nvPr>
            <p:ph type="body" sz="quarter" idx="3"/>
          </p:nvPr>
        </p:nvSpPr>
        <p:spPr>
          <a:xfrm>
            <a:off x="4497388" y="606426"/>
            <a:ext cx="4189412" cy="479425"/>
          </a:xfrm>
        </p:spPr>
        <p:txBody>
          <a:bodyPr/>
          <a:lstStyle/>
          <a:p>
            <a:r>
              <a:rPr lang="en-US" altLang="en-US" smtClean="0"/>
              <a:t>For Children </a:t>
            </a:r>
            <a:r>
              <a:rPr lang="en-US" altLang="en-US" sz="2000" b="0" smtClean="0"/>
              <a:t>who can’t swallow pills</a:t>
            </a:r>
            <a:endParaRPr lang="en-US" altLang="en-US" smtClean="0"/>
          </a:p>
        </p:txBody>
      </p:sp>
      <p:sp>
        <p:nvSpPr>
          <p:cNvPr id="18438" name="Content Placeholder 6"/>
          <p:cNvSpPr>
            <a:spLocks noGrp="1"/>
          </p:cNvSpPr>
          <p:nvPr>
            <p:ph sz="quarter" idx="4"/>
          </p:nvPr>
        </p:nvSpPr>
        <p:spPr>
          <a:xfrm>
            <a:off x="4645027" y="1090614"/>
            <a:ext cx="4041775" cy="1673225"/>
          </a:xfrm>
        </p:spPr>
        <p:txBody>
          <a:bodyPr>
            <a:normAutofit/>
          </a:bodyPr>
          <a:lstStyle/>
          <a:p>
            <a:pPr>
              <a:buFont typeface="Arial" charset="0"/>
              <a:buNone/>
            </a:pPr>
            <a:r>
              <a:rPr lang="en-US" altLang="en-US" sz="2000" dirty="0" err="1" smtClean="0"/>
              <a:t>Optiflora</a:t>
            </a:r>
            <a:r>
              <a:rPr lang="en-US" altLang="en-US" sz="2000" dirty="0" smtClean="0"/>
              <a:t> Caps		14.65 PV</a:t>
            </a:r>
          </a:p>
          <a:p>
            <a:pPr>
              <a:buFont typeface="Arial" charset="0"/>
              <a:buNone/>
            </a:pPr>
            <a:r>
              <a:rPr lang="en-US" altLang="en-US" sz="2000" dirty="0" smtClean="0"/>
              <a:t>Chewable C		17.95</a:t>
            </a:r>
          </a:p>
          <a:p>
            <a:pPr>
              <a:buFont typeface="Arial" charset="0"/>
              <a:buNone/>
            </a:pPr>
            <a:r>
              <a:rPr lang="en-US" altLang="en-US" sz="2000" dirty="0" err="1" smtClean="0"/>
              <a:t>Incredivites</a:t>
            </a:r>
            <a:r>
              <a:rPr lang="en-US" altLang="en-US" sz="2000" dirty="0" smtClean="0"/>
              <a:t>		</a:t>
            </a:r>
            <a:r>
              <a:rPr lang="en-US" altLang="en-US" sz="2000" u="sng" dirty="0" smtClean="0"/>
              <a:t>20.00</a:t>
            </a:r>
          </a:p>
          <a:p>
            <a:pPr>
              <a:buFont typeface="Arial" charset="0"/>
              <a:buNone/>
            </a:pPr>
            <a:r>
              <a:rPr lang="en-US" altLang="en-US" sz="2000" dirty="0" smtClean="0"/>
              <a:t>		$72                MP  </a:t>
            </a:r>
            <a:r>
              <a:rPr lang="en-US" altLang="en-US" sz="2000" b="1" dirty="0" smtClean="0"/>
              <a:t>52.50</a:t>
            </a:r>
          </a:p>
          <a:p>
            <a:pPr>
              <a:buFont typeface="Arial" charset="0"/>
              <a:buNone/>
            </a:pPr>
            <a:endParaRPr lang="en-US" altLang="en-US" sz="2000" dirty="0" smtClean="0"/>
          </a:p>
        </p:txBody>
      </p:sp>
      <p:sp>
        <p:nvSpPr>
          <p:cNvPr id="8" name="Rectangle 7"/>
          <p:cNvSpPr/>
          <p:nvPr/>
        </p:nvSpPr>
        <p:spPr>
          <a:xfrm>
            <a:off x="287340" y="2977025"/>
            <a:ext cx="4210050" cy="2031325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800" dirty="0"/>
              <a:t>Vita C			</a:t>
            </a:r>
            <a:r>
              <a:rPr lang="en-US" sz="1800" dirty="0" smtClean="0"/>
              <a:t>16.65</a:t>
            </a:r>
            <a:r>
              <a:rPr lang="en-US" sz="1800" dirty="0"/>
              <a:t>	PV</a:t>
            </a:r>
          </a:p>
          <a:p>
            <a:pPr>
              <a:defRPr/>
            </a:pPr>
            <a:r>
              <a:rPr lang="en-US" sz="1800" dirty="0" err="1"/>
              <a:t>Nutriferon</a:t>
            </a:r>
            <a:r>
              <a:rPr lang="en-US" sz="1800" dirty="0"/>
              <a:t> 		</a:t>
            </a:r>
            <a:r>
              <a:rPr lang="en-US" sz="1800" dirty="0" smtClean="0"/>
              <a:t>30.00</a:t>
            </a:r>
            <a:endParaRPr lang="en-US" sz="1800" dirty="0"/>
          </a:p>
          <a:p>
            <a:pPr>
              <a:defRPr/>
            </a:pPr>
            <a:r>
              <a:rPr lang="en-US" sz="1800" dirty="0" err="1"/>
              <a:t>Optiflora</a:t>
            </a:r>
            <a:r>
              <a:rPr lang="en-US" sz="1800" dirty="0"/>
              <a:t> caps		14.65</a:t>
            </a:r>
          </a:p>
          <a:p>
            <a:pPr>
              <a:defRPr/>
            </a:pPr>
            <a:r>
              <a:rPr lang="en-US" sz="1800" dirty="0" smtClean="0"/>
              <a:t>Life Shake</a:t>
            </a:r>
            <a:r>
              <a:rPr lang="en-US" sz="1800" dirty="0"/>
              <a:t>		</a:t>
            </a:r>
            <a:r>
              <a:rPr lang="en-US" sz="1800" dirty="0" smtClean="0"/>
              <a:t>29.59</a:t>
            </a:r>
            <a:endParaRPr lang="en-US" sz="1800" dirty="0"/>
          </a:p>
          <a:p>
            <a:pPr>
              <a:defRPr/>
            </a:pPr>
            <a:r>
              <a:rPr lang="en-US" sz="1800" dirty="0"/>
              <a:t>Vita D-3		</a:t>
            </a:r>
            <a:r>
              <a:rPr lang="en-US" sz="1800" dirty="0" smtClean="0"/>
              <a:t> 	  </a:t>
            </a:r>
            <a:r>
              <a:rPr lang="en-US" sz="1800" u="sng" dirty="0" smtClean="0"/>
              <a:t>5.0</a:t>
            </a:r>
            <a:r>
              <a:rPr lang="en-US" sz="1800" dirty="0" smtClean="0"/>
              <a:t>      MP      	$129.00               </a:t>
            </a:r>
            <a:r>
              <a:rPr lang="en-US" sz="1800" b="1" dirty="0" smtClean="0"/>
              <a:t>94.52 PV</a:t>
            </a:r>
          </a:p>
          <a:p>
            <a:pPr>
              <a:defRPr/>
            </a:pPr>
            <a:endParaRPr lang="en-US" sz="1800" dirty="0"/>
          </a:p>
        </p:txBody>
      </p:sp>
      <p:sp>
        <p:nvSpPr>
          <p:cNvPr id="9" name="TextBox 8"/>
          <p:cNvSpPr txBox="1"/>
          <p:nvPr/>
        </p:nvSpPr>
        <p:spPr>
          <a:xfrm>
            <a:off x="4818063" y="3019842"/>
            <a:ext cx="3868737" cy="2123658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800" dirty="0" err="1"/>
              <a:t>Optiflora</a:t>
            </a:r>
            <a:r>
              <a:rPr lang="en-US" sz="1800" dirty="0"/>
              <a:t> Caps		</a:t>
            </a:r>
            <a:r>
              <a:rPr lang="en-US" sz="1800" dirty="0" smtClean="0"/>
              <a:t>14.65</a:t>
            </a:r>
            <a:endParaRPr lang="en-US" sz="1800" dirty="0"/>
          </a:p>
          <a:p>
            <a:pPr>
              <a:defRPr/>
            </a:pPr>
            <a:r>
              <a:rPr lang="en-US" sz="1800" dirty="0"/>
              <a:t>Chewable C		</a:t>
            </a:r>
            <a:r>
              <a:rPr lang="en-US" sz="1800" dirty="0" smtClean="0"/>
              <a:t>17.95</a:t>
            </a:r>
            <a:endParaRPr lang="en-US" sz="1800" dirty="0"/>
          </a:p>
          <a:p>
            <a:pPr>
              <a:defRPr/>
            </a:pPr>
            <a:r>
              <a:rPr lang="en-US" sz="1800" dirty="0" err="1"/>
              <a:t>Incredivites</a:t>
            </a:r>
            <a:r>
              <a:rPr lang="en-US" sz="1800" dirty="0"/>
              <a:t>		</a:t>
            </a:r>
            <a:r>
              <a:rPr lang="en-US" sz="1800" dirty="0" smtClean="0"/>
              <a:t>20.00</a:t>
            </a:r>
            <a:endParaRPr lang="en-US" sz="1800" dirty="0"/>
          </a:p>
          <a:p>
            <a:pPr>
              <a:defRPr/>
            </a:pPr>
            <a:r>
              <a:rPr lang="en-US" sz="1800" dirty="0" smtClean="0"/>
              <a:t>Life Plan		</a:t>
            </a:r>
            <a:r>
              <a:rPr lang="en-US" sz="1800" dirty="0" smtClean="0"/>
              <a:t>	29.59</a:t>
            </a:r>
            <a:endParaRPr lang="en-US" sz="1800" dirty="0"/>
          </a:p>
          <a:p>
            <a:pPr>
              <a:defRPr/>
            </a:pPr>
            <a:r>
              <a:rPr lang="en-US" sz="1800" dirty="0"/>
              <a:t>Alfalfa Complex 330	</a:t>
            </a:r>
            <a:r>
              <a:rPr lang="en-US" sz="1800" u="sng" dirty="0" smtClean="0"/>
              <a:t>12.6</a:t>
            </a:r>
            <a:r>
              <a:rPr lang="en-US" sz="2000" u="sng" dirty="0" smtClean="0"/>
              <a:t>5</a:t>
            </a:r>
            <a:r>
              <a:rPr lang="en-US" sz="2000" dirty="0" smtClean="0"/>
              <a:t>	MP </a:t>
            </a:r>
            <a:r>
              <a:rPr lang="en-US" sz="2000" dirty="0"/>
              <a:t>$ </a:t>
            </a:r>
            <a:r>
              <a:rPr lang="en-US" sz="2000" dirty="0" smtClean="0"/>
              <a:t>130</a:t>
            </a:r>
            <a:r>
              <a:rPr lang="en-US" sz="2000" dirty="0"/>
              <a:t> </a:t>
            </a:r>
            <a:r>
              <a:rPr lang="en-US" sz="2000" dirty="0" smtClean="0"/>
              <a:t>        </a:t>
            </a:r>
            <a:r>
              <a:rPr lang="en-US" sz="2000" b="1" dirty="0" smtClean="0"/>
              <a:t>93.37 </a:t>
            </a:r>
            <a:r>
              <a:rPr lang="en-US" sz="2000" dirty="0" smtClean="0"/>
              <a:t>PV</a:t>
            </a:r>
          </a:p>
          <a:p>
            <a:pPr>
              <a:defRPr/>
            </a:pPr>
            <a:endParaRPr lang="en-US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4497390" y="4550289"/>
            <a:ext cx="10846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li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8382000" y="2763839"/>
            <a:ext cx="762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barb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98864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84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uild="allAtOnce"/>
      <p:bldP spid="18438" grpId="0" build="allAtOnce"/>
      <p:bldP spid="8" grpId="0" build="allAtOnce" animBg="1"/>
      <p:bldP spid="9" grpId="0" build="allAtOnce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541" y="0"/>
            <a:ext cx="3964406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2427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t2.gstatic.com/images?q=tbn:ANd9GcSmrIgnjR5eUrW3JrUF5Hq17i9R3kCR9cOdVz590rcNhvhndY6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10100" y="1"/>
            <a:ext cx="4333900" cy="1905133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3657600" cy="1162977"/>
          </a:xfrm>
          <a:ln>
            <a:solidFill>
              <a:schemeClr val="accent2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200" dirty="0" smtClean="0"/>
              <a:t>Family Immunity Collection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17507"/>
            <a:ext cx="8229600" cy="3425993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en-US" dirty="0" smtClean="0"/>
              <a:t>														</a:t>
            </a:r>
            <a:r>
              <a:rPr lang="en-US" sz="6000" u="sng" dirty="0" smtClean="0"/>
              <a:t>PV</a:t>
            </a:r>
          </a:p>
          <a:p>
            <a:pPr>
              <a:buNone/>
            </a:pPr>
            <a:r>
              <a:rPr lang="en-US" sz="5000" dirty="0" smtClean="0"/>
              <a:t>Vita C				16</a:t>
            </a:r>
          </a:p>
          <a:p>
            <a:pPr>
              <a:buNone/>
            </a:pPr>
            <a:r>
              <a:rPr lang="en-US" sz="5000" dirty="0" smtClean="0"/>
              <a:t>Vita Lea 240				31</a:t>
            </a:r>
          </a:p>
          <a:p>
            <a:pPr>
              <a:buNone/>
            </a:pPr>
            <a:r>
              <a:rPr lang="en-US" sz="5000" dirty="0" err="1" smtClean="0"/>
              <a:t>Optiflora</a:t>
            </a:r>
            <a:r>
              <a:rPr lang="en-US" sz="5000" dirty="0" smtClean="0"/>
              <a:t> Capsules			15</a:t>
            </a:r>
          </a:p>
          <a:p>
            <a:pPr>
              <a:buNone/>
            </a:pPr>
            <a:r>
              <a:rPr lang="en-US" sz="5000" dirty="0" err="1" smtClean="0"/>
              <a:t>Nutriferon</a:t>
            </a:r>
            <a:r>
              <a:rPr lang="en-US" sz="5000" dirty="0" smtClean="0"/>
              <a:t>				30</a:t>
            </a:r>
          </a:p>
          <a:p>
            <a:pPr>
              <a:buNone/>
            </a:pPr>
            <a:r>
              <a:rPr lang="en-US" sz="5000" dirty="0" smtClean="0"/>
              <a:t>Defend &amp; Resist Echinacea  		</a:t>
            </a:r>
            <a:r>
              <a:rPr lang="en-US" sz="5000" u="sng" dirty="0" smtClean="0"/>
              <a:t>13</a:t>
            </a:r>
          </a:p>
          <a:p>
            <a:pPr>
              <a:buNone/>
            </a:pPr>
            <a:r>
              <a:rPr lang="en-US" sz="5000" dirty="0" smtClean="0"/>
              <a:t>				     Total           105   	</a:t>
            </a:r>
            <a:r>
              <a:rPr lang="en-US" sz="6000" dirty="0" smtClean="0"/>
              <a:t>			</a:t>
            </a:r>
            <a:endParaRPr lang="en-US" sz="6000" dirty="0"/>
          </a:p>
        </p:txBody>
      </p:sp>
      <p:sp>
        <p:nvSpPr>
          <p:cNvPr id="4" name="TextBox 3"/>
          <p:cNvSpPr txBox="1"/>
          <p:nvPr/>
        </p:nvSpPr>
        <p:spPr>
          <a:xfrm>
            <a:off x="7940383" y="4103634"/>
            <a:ext cx="10884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060267" y="4103634"/>
            <a:ext cx="812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barb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72019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467" y="120255"/>
            <a:ext cx="1548934" cy="1548934"/>
          </a:xfrm>
          <a:prstGeom prst="rect">
            <a:avLst/>
          </a:prstGeom>
        </p:spPr>
      </p:pic>
      <p:pic>
        <p:nvPicPr>
          <p:cNvPr id="61442" name="Picture 2" descr="http://images.shaklee.com/library/vitalizer_men_single_2011.jpg?primaryTab=training&amp;secondaryTab=librar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599" y="3137069"/>
            <a:ext cx="2438401" cy="2006431"/>
          </a:xfrm>
          <a:prstGeom prst="rect">
            <a:avLst/>
          </a:prstGeom>
          <a:noFill/>
        </p:spPr>
      </p:pic>
      <p:pic>
        <p:nvPicPr>
          <p:cNvPr id="59396" name="Picture 4" descr="http://rockinmama.net/wp-content/uploads/2009/03/shakleecleanin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7466" y="2993229"/>
            <a:ext cx="5410200" cy="2150271"/>
          </a:xfrm>
          <a:prstGeom prst="rect">
            <a:avLst/>
          </a:prstGeom>
          <a:noFill/>
        </p:spPr>
      </p:pic>
      <p:sp>
        <p:nvSpPr>
          <p:cNvPr id="2" name="Title 1"/>
          <p:cNvSpPr txBox="1">
            <a:spLocks/>
          </p:cNvSpPr>
          <p:nvPr/>
        </p:nvSpPr>
        <p:spPr>
          <a:xfrm>
            <a:off x="1676400" y="342900"/>
            <a:ext cx="4809067" cy="628650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ＭＳ Ｐゴシック" pitchFamily="34" charset="-128"/>
                <a:cs typeface="+mj-cs"/>
              </a:rPr>
              <a:t> </a:t>
            </a:r>
            <a:r>
              <a:rPr lang="en-US" sz="2800" kern="1200" dirty="0" smtClean="0">
                <a:solidFill>
                  <a:schemeClr val="tx1"/>
                </a:solidFill>
                <a:latin typeface="+mj-lt"/>
                <a:ea typeface="ＭＳ Ｐゴシック" pitchFamily="34" charset="-128"/>
                <a:cs typeface="+mj-cs"/>
              </a:rPr>
              <a:t>Immune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ＭＳ Ｐゴシック" pitchFamily="34" charset="-128"/>
                <a:cs typeface="+mj-cs"/>
              </a:rPr>
              <a:t> 50 PV Packages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71600" y="1085850"/>
            <a:ext cx="47500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/>
              <a:t>Nutriferon</a:t>
            </a:r>
            <a:r>
              <a:rPr lang="en-US" sz="2000" dirty="0" smtClean="0"/>
              <a:t>, Alfalfa, Chew Vita-C = 60 PV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371600" y="1485960"/>
            <a:ext cx="47756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 smtClean="0"/>
              <a:t>Nutriferon</a:t>
            </a:r>
            <a:r>
              <a:rPr lang="en-US" sz="2000" dirty="0" smtClean="0"/>
              <a:t>, Alfalfa, </a:t>
            </a:r>
            <a:r>
              <a:rPr lang="en-US" sz="2000" dirty="0" err="1" smtClean="0"/>
              <a:t>Optiflora</a:t>
            </a:r>
            <a:r>
              <a:rPr lang="en-US" sz="2000" dirty="0" smtClean="0"/>
              <a:t> =        57 PV</a:t>
            </a: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975097" y="2607531"/>
            <a:ext cx="5891370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err="1" smtClean="0"/>
              <a:t>Vitalizer</a:t>
            </a:r>
            <a:r>
              <a:rPr lang="en-US" sz="2400" b="1" dirty="0" smtClean="0"/>
              <a:t> = 50 PV + FREE Membership</a:t>
            </a:r>
            <a:endParaRPr lang="en-US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371600" y="1952349"/>
            <a:ext cx="48269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Get Clean Starter Kit =                   50 PV</a:t>
            </a:r>
            <a:endParaRPr lang="en-US" sz="2000" dirty="0"/>
          </a:p>
        </p:txBody>
      </p:sp>
      <p:sp>
        <p:nvSpPr>
          <p:cNvPr id="59394" name="AutoShape 2" descr="data:image/jpeg;base64,/9j/4AAQSkZJRgABAQAAAQABAAD/2wCEAAkGBhQSERUUEhIVFBQWFxUUFBQXFxQUGBQUFRQVGBQVFRYXGyceFxkjGhQUHy8gIycpLCwsFR4xNTAqNSYrLCkBCQoKDgwOGg8PGi0lHx8sKS8sLCksLDIsLCwsLC0sLCwsKSwsLCosLCwpLCwsKiwsLCwsKSkpKSwsLCwsLCwsLP/AABEIAL8BBwMBIgACEQEDEQH/xAAbAAEAAgMBAQAAAAAAAAAAAAAABAUBAwYCB//EAEMQAAEDAgMEBwUEBwcFAAAAAAEAAhEDIQQSMQUiQVEGE2FxgZGhMlKxwdEjQmLwFBUzcoKi4QdDg5KywvEWJFOU0v/EABoBAQADAQEBAAAAAAAAAAAAAAABAgQDBQb/xAAuEQACAgEEAQAIBgMAAAAAAAAAAQIRAwQSITETFCJBUWGBwfAycZGhsdEFQuH/2gAMAwEAAhEDEQA/APuKIiAIiIAiIgCIiAIiIAiIgCIiAIiIAiIgCIiAIiIAiIgCIiAIiIAiIgCIiAIiIAiIgCIiAIiIAiIgCIiAIiIAiIgCIiAIiIAiIgCIiAIiIAiIgCIiAIiIAiIgCIiAIiIAsF0LKi7RbNM94+KA3de33m+YT9Ib7zfMKtp0+bWn/L6rP6K06WUFqLLrRzHmFjr2+8PMKA7DczA7OK0vwI96B2oKLdtQHQg+K9Kq2ZRAeYvY/EK1UlQiIgCIvL6gGphAekXinWDtDK9oAiIgCIiAIoLtrtAmDy4X7rrI2q33XeQ+qiyaZNRQ/wBaM/F5LI2mzmfIpYpktFobjGH7w+HxW9SQEUV+PAMEHjy4KSCgMoiIAiIgCIiAIiIAtGNG4788Qt614gbru4oCA1jeXqVWV9sBuLGGNJwDmB4qicv3pBEWG7EzqRzUvH7SZQpOq1JyMALi1pcYJA0b2kXXNY3pEalF7mE9fTpvq0urL3U3v6t5okNB3wWlx6t4nM02kBcpS5Ss6xVui72Vi6lXrDUpGkG1C2mDMuYB7RB5+V+xTngaaDiuE6D7YlnW1XARmpwxoZTfUdlfVqcGDL9o4xA3XETddqcQHQWkEG4IIIIOhBFiFMXwTkh45bWTdmsu49gHxVgq7DVAGheamJPNXOdFmozgefxUXDYklwBJutzq4JIB3hqOwkwfQ+SWRRqqYot4lexXDmCTeT6SqjFYlpfkzXHkTxAPEjj/AEMSKJgKm4vROwDgHEcxbwP9VYKjpVYcDyI+hV4rRdlGERFYgIvPWDmFjrm+8PMICEykACIufqtDyORUvMJseKjVRdULmglvas08pMCStgTOAVDZY1VrOED5zcK6c6FR0a8uA5mFcVX3jxSMk+URJEeswfH1UqjUkfFQsQ9MBX3o5/Ef0+ClS5DXBYoiK5zCIiAIiIAiIgCwVlYKA5LpHs6o51JrazqbHENcWPNJ05pO8agaQWktgNLpM3iEo7Lp0nPcwQ6pBqO1zGmIzXETflfVbOk2GzMoOloNPE0HZnAODQ52Qm/a8cQvTqAa5zgTJ4EyGi53RwuSVy227o68JWRHtZVa4MeTTJglhy3GuV7YPeQbzHNYZiiXhos2/AAAAWjhysrBtEFoLjIcN0C0jnPAHsUR9ei12WGh0McNdHv6tpBm+9bxClohuyywr90Kq23tdtIdZ1hijmfVY0t325TIvq5pEwLyRMSrKmzdLRYmYPIlUTcJSewVC3M97XF2a5cCd4Gd3VoAm/bqqzb6RaCTfPRP6KY7rKVF0kzxc7M51zvE9t7L3tDpE0Pq0ad6rTE6aySAey35uIOxaXV16TWgNBIBFrNa12Vu6It8lxO16pGLxJBuK9SO8OKy58k4Y1XYm4xna6LPEbTea2Rr99omIaBAMWdEG4Oh1C7LAY7rKVNxsXNDvS6+aY/bhFFp4GRE3kucSJjQS6BwACm4bpW5tCiwDcZSDagmMx4mRcAfVZcORQtptr4+/wCZ3zzjaTPobaoIkLpQvjGG6UdTWY1ri5hcBUmBmk2gCwIDhprAlfZgvQ0+TemzPlVOjKLEoVqORXuqBQ6r1zm2NqvbUqtbUIhwgDhcD5hVLOlL2kTUkEPbJvBEFp74kLzo66Mp7K9tG96WShvs6jbOONNjSDEvy/yPcPVgXKfrGSyKhE7vDRzHf7nM81E6Q9InPotEh28w2teH/OB4rjq+1SC2BABmb6SHA/yt/wApWTVRlkyXFmvSqHjtn0lm33Bj2ZjLXvDT2SHhx7g5v8yv8PjS+m1xOonlFzu9sezPHLPFfI27YLpJBB+82Ce4GeAJPL2hyXebO2vlw1HMCT1bRIjkL/NW8zhBKbMnicsrUUXjK8GeRB8lf1cUOscJGjfUE/VcJ+vmX1ETI7QYKi9Pto5MaGZwwOo0nEkwDlLx8HeinHmlGLaV9fUt4lKVN12d3iqy8YCp9o3vPwK4HozXr1aVR7KgBcQW5t6QJvN4B10nyXbdHy59NlR4yu3g4c3NLmE9xIJWzDkc3yqOGRRXCdlvhcW97ntOVpbEXzZgeOgi6nMmLxPGNFVYZoZUc+ZzCCNIVqx4IkaLaZmekREICIiAIiIAixKwXjmEBym3ARVMCbNMGYMOPDsgHwVcar3ECIuJu/mJ+a6PGbOc94c0jSImOJ7DzUXEbKfEDL5j4wvi9ZpdR6ROUYNpvil2aotUuSt6a7TrUaTjhqbalVxyMa45QGxBdMi4ERfWPD5eRtY60qJBAaA6q0wGkuaGgVPumSF9lx+zDWpgPgP1nUZgInuPzVF/07UBhtId8iPivc1WbURacIWmlXDtfmcuDT0H2hi6rKjca2m17YLDTJMtvOa5Egxx8OKx+tHZYAIA0Ac6OeneujwWyxTa4E7zxvEcBEANnvN1DxOymiMjiOea/louOqwanLCMv9ldpft7fqSmVuyKjjiaOYn2xG8TwKw7DtNStNCm/wC0qnMRf23C5i6scDgQyqx5fMOB07D2qZRwbWhxl2+97tOLnEqum0mfx1Nc23y/h8yk1bOOx+ApxHVMbF4DWxPGFYYWkOoYOqpkZBq0Hw7lZbR2Q0/3waO2JHm4JRpZaLQ0hzQAA4ce0QYUrS5VLlfwc9rKTCbPZUrNaWsZeS7K37omB5RqvoB2qBO76riRhd8EniPiuuZhGua5xdeSbEGL8Qt+ig4JpovXvMYjHB+kgx3iJUasHCNRP5stmFw8PaDz0U7HC/cP+fkt5Jx3SfBPqgBjGm16hc1r55C+nEz2L57tLBVGOLXBwuZuHa3X1LaLTmOXkJkSqDGtfNyI7Gx6r5/UatLI/V5T9/8Aw9fDhc4KO7hnIYHAGruuzAC4tF7DymStGN6KkmxMxxMfM/ArrqrYA10v3yqyvg2k35zqs/p076RphpIxVWykwPRisPvN7N4/RdHX2TXFFsQYpsmHM1DAHQCZ1HJbsI2IHgrvK7qxlJiBwBvHcuK1kpSamrHgWN3Bnzquau9IdJngeJuexWX9qFEv2oGzH/aUh4moR81bYlrr5jPhHouk2vSnGv3Wu+ypCHAG0FerocnnuK46+pg1mPwVK7u/oc10OoOZgq1TKSWtAYwST1mQGQG3OunFdbsjGO/R8MHOyuqMgNc2HF4mZtb6qqqB7bNDWCb5S5voLLTiTlY50l1WjlxNIaiHBgfm5wW5o8b3XoZMT06Ur++/4POWffHbXzLSpto9Y1rYe0srVC5oc4/Yua1zGxq4nMO8hdhs4/ZNkQY05X0Xz7CbPfXbTLnBmHq0N+k05erqyHB7AdczhmntMyvoOz/2beNtefar4nJ3ZD6JKIi7lQiIgCIiAo8TWLazo0kW4aBBtD8I8/6Lxjx9q7vHwCjN0UFyb+sj7o8ysHaB91vqtdCk0jec4dwBW4Yan7z/ACCihaNZxp91vkfqvH6Yez+Y/FykDDU/x+i9jBMMRm14wbckoWb8NhxllwEm+kQOHiomJt7MeIB+Kn1qllVYmooboI8U8Q8kAEAn8Lfop+IptgcTz5quoG8r1VqqHJImhVquBsbcNFrNd3FxWp79FshRCW4lqjGcrfhGuc4XNrnj6LVCm4IQCeZ+H5K6FT22GvBNwD3LfWqKDisQ1oLnuDWjVziGgd5Ngo2L6Q0KRy1KmVwAkZXmNOIEaKspxirk6BJq4cON9Y7PooGI2M0m+b0+ihO6R1K1c0cCxlQsANau9xFKnmEtYIEvfF4GnmtGJwG0zULnYigacWp0usounnnc1w9OKy5MOPI72WdYZ5w/CyVW2IIs1zu8n0gBV1XYb5/YOP8AiD5uWlzdptc3KaZbfN1lZtSdIjLRbHGZngrOht+pTe1mLoimHnKysxwfTLvdcdWnv+q5+DEu4V8kX9Lye9mMNseNcOR29Yw/71KfhoEQW9ljHjf4qbtLaDMPSfVqEhrBeLkkmGtaOLiSAO9U+A6fYWqL1TSMkZalhI9qHCWkDidF2f8AjY5I3CP6L+iHrHF1KX6s0VNlN5uv3fRXFemHYpzwbFjAJ45RdSMPjG1BNN7Xjm0tdE840Ww1iq4NJ6O/V+/uycufzL1uSBXwM/eCl0NlMmnU++1mSQbEQRccYk+a9muezyXoYs8h6/VbJNy4kZlGK6PD6JmxgW/IsrbB4hoY0FwB7+1Vf6R+EeZWqtiOTQO25UdE1Z0IxDfeHmFsXKYZ01GT7zfiF1alFWqCIikgIiIChxzftHd/yCijRTsY37R3f8goQUFzDsQGRPFef1kOYUPa1LM6i2+84gkcASJKxX2I2Whrn3NzIMNgknTuHitKjClu9pilOe5qK6J42m33gpuz8YHOgHgT+fNUz9i0gW777mILpmxtaI0UrZ9BrKoABBIiZOhcBx7vRVag1xZaMsifrUW+IJVXWBJ/4WzH1iHtY03IcSTeA2PmVW7QDm3FTiBcDjy7ZXLx37Ts8lezonUmOjSb8LrxUnkVW4TaxYxxkGN7eJEjThPZwVZjemgA9m/KbctY+S4ywqOPySdIj0mKlt9p0DmE6AqVC5BvSwvbNMDNMCTYWnhquxzRdTDGoxU4u0zpHJvbXuDWHkVzfSHb+IpYhtKjAa1jXOloOdziTBkaARpGuq69su4/FVu3NjPqgdWWNdEZi3MeyN9vrK5anyeN+PsvVvlnzTa9CvjMVle9xD6kNYSctNsn2Ro3K2TPGOMrp+lGxKlSs57Iyw2JnQNAPDsVzsPo/UpBxqgPeTAdDQYPtCA91ifyVYYjAOJFjFjoSsfjyzwpT7srKELuJzvRPox+h1g4VS5hFQVC4ZcxN2mATGjfLtXV1XzotdOgR90jwK3Npfh9F6MIKPCJXBCfTdPsnyK5v+0HbLaGELCAX1rNaeAaQS/vBgDtPYuvqYgMBcSGgAkkkwALk6r4J016VHF4l9TMC0btNsgwxpt4nXvKTfFDstdudOX4rCUaLQQ6mHGoZk1XtGSiR2QXE9q5mjXgwYgbpN/2VEZnnxfbxVd18nX830U2lTc+GupvJcAJDHSW5g6BbeB58ZW7S6tQShJcGXNh3PciY3ajxBzb4IfY61qhOSY9xoB7IB4BXfRnpljauLpYenXJZnDXl+V+60h9eo5zpNmggXiTA4KowPRrEVCHOYabZdUe5xptc1zrNBY54cCGcwNZU2jjsHgerpllRrqgfOJHVkk5t6XAaSNG2Fp5rfnmtpjUtjpJ38P7PrmI23SaYBLuxon10W7B4xtVge2YMiDYgg3B/PEL5czb76dQNLw+m4TTqQ0OH4XACHc5GqmHpXXw2ZzA1w9pzD7NRvEji13G3JebLEq4LY9c3Kp9fA+lytdbVUvRzplQxgGQ5ah/u3a/wn73xVzVWdquz04SUlaMYb9oz95v+oLrVyeGH2jP3m/6gusRCQREUlQiIgKfFjfd3/IKCArDFt33fngoQCguaMQ1oLHO+7mIA4uMAfMrTiari4OpzABBniSRIjwC97Tr5Aw8JINs3LQSq79ZciZ4bg+q1wjaTMOSaTaN5qVC4O4jT1+pU7Z1B3W5nn7p4jmLd11VjFv5+g+ik4PEOJMkm2mnEcl0cGkclkV82SNo4tzKh3C5pAEi8ESTbx9FzG19oS5pAdAcCf4TOhV3jMWSDuP8C0x3qkxwsVfFji2rOWfM0nTNuDa59KpuWcLayNSNOaottdH3unI4aaEamZJjtvIPYul6O4jKwyTra0rdjarbiZnWxXHJjjOHjkvyLQdtTT5OQ2dsN9Noa4guJJLmiAAGkcRc3JX0/KuZqG3wsuqDVyyxUYxjHpGvTttysj0xdbzPMrU32ipCzms1Z3c1kViteLrFrZEagSdBJiXdgUXDbRL4gNguDdTIGVxnT8PGNVXck6I3JcE79JIWDjT+SoNTaMBxLRAbUcAHCSKRggiN0z3rTW2mGneY4eyDF4cYlsEB0hrg/TSeIhTuQ3RJtfakWInsMH0IVfVfQd7WGonvpUT8WrYxoqDNlsdCYuOYgrVUwIV1TH5EHE08JxwWH/8AXof/ACodR4rNqFks6seyN0QBIgC0arG0cMRzVdsOplxJYfZqNI8W3HoStWFVyjhk5RWPqzVyuNqtGpl1tUoA1B50zWHkouydnUcRUq7PriWVG9dQcPap1WCHlh5lhaY49WtO2q4p4nBzZpxFSmewVG9WfR5UbFMe2pSr0zFSkWkHk5toPYbg9hK0vm0coo5/FYetgKjsPiAXU2HNTeOABs5vNpBMt7+IV9gNpsqtgOa4EfdPs21jUdxWl+Nq4hz2VXCuHndpbrajQ5wDhSMcAZg2OXgrHon0Gbh8TWZiKbKjcgNB9xIzEOLYNiAWzykLNP1ODlk0qnLcuH+xzOd+HrOynKWuD2kacHNcOzQr77TfmE93qJ+a+Q7e6JYjrGBjDUaCGioNTTLhGcagtl0nS6+t4Q2Pf9FwyNOjvpISi3uRJwzd9n7zfiF1K5fDnfb+834hdQuaNcwiIpKBERAaMVQzC2vD6Kubs9/L1CuEQmzltt4T2Gnm7t4A8FVnCBusjwifNdjtDZbK0Z5tpBjVQ2dFaI/8h/xHj4ELRDMoqjLkwuUmzmmsvZWuCwgsQD7N+RMhW42BR9w/56h/3LZS2RSZdjA0xGa5Md5Uyz30RDT12UuKw3Z+fNU9fBWdbURwt3cl11XZrjo5viD9VCq9H6jv7xg/hcfmFRZ5I6S08JdlBsfChrSDHZ+YW7EN5K2odGXsH7UOJvduX4ErXV2FV4Bp/i/ouXpGRdqyfRoVSZTVqctHZ2Hmu1bTp8m+i589HKx40x3ucfQN+am0ujzxrW8h/VR5JT/EqOkccYdM144AVTEAQNO5bQ5bTsC89Y7yELZ+rHDRwPgR9VB0silYgclIOBfyB8fqvBwz/cPoUBEqYZh1Y08TLQZPO4WtuFYIhjQAQ4AACHAQCO2OKluYRq13kVoc4cbd8hKFI1spBoDWgACwAsAOQC8vatkjmFhykFVj6Ermn0ctem7k9vqY+a63FNXO4+ie1dscqOU0fNP7QNpU+sa1r81SnVe6G3ynrPvEaG2mq6wUw81LWJzDueA75qnxvQ6m6tnZkYxlSk59L2dwkEup8DcEFo01V5SGRs8msv2NYPORC2md9KiDszo4w4gVKmlIhzQLS/USeQsfFdd1rTGhIMjsMQY8CU2Zgi2m0OaMx3nX+868eFh4KxpUObQsGSW6RrhwiE2oOattnez46eAXgYJh1Y094BVnsnDBgOVobJkwAFyovuN+Cwm8CeYgK/Cj4ZikKSjdhERCAiIgCIiAIiIAiIgCIiAIiIAiIgCIiAIiIAiIgPDqLTq0HwC1uwNM/cb5Bb0QEGpsWi7WmPMj4FRavRTDu1pDzf8AVXCJYKEdDsONKTZ8T8SqnH9CXmux7Cw0xBLPZ3mexxu2YP8ACNV2iK0ZOPRDV9nN0ujj+PVjun6KZT6Pji7yCuEVS1kBmxmDmpNLCNboFuRCDACyiIAiIgCIiAIiIAiIgCIiAIiIAiIgCIiAIiIAiIgCIiAIiIAiIgCIiAIiIAiIgCIiAIiID//Z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7620000" y="108585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l</a:t>
            </a:r>
            <a:endParaRPr lang="en-US" sz="1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39467" y="580726"/>
            <a:ext cx="2277271" cy="215027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37399" y="2607531"/>
            <a:ext cx="1824567" cy="182456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857066" y="4432099"/>
            <a:ext cx="9059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barb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91943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3935" y="635541"/>
            <a:ext cx="6412872" cy="620612"/>
          </a:xfrm>
          <a:ln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en-US" dirty="0" smtClean="0"/>
              <a:t>1000 PV with Immune Collections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2" y="1527086"/>
            <a:ext cx="8167687" cy="3112647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 fontScale="92500" lnSpcReduction="10000"/>
          </a:bodyPr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4 events X  5 attending =  20 families</a:t>
            </a:r>
          </a:p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( </a:t>
            </a:r>
            <a:r>
              <a:rPr lang="en-US" sz="2800" dirty="0" smtClean="0">
                <a:solidFill>
                  <a:schemeClr val="tx1"/>
                </a:solidFill>
              </a:rPr>
              <a:t>Online virtual </a:t>
            </a:r>
            <a:r>
              <a:rPr lang="en-US" sz="2800" dirty="0" smtClean="0">
                <a:solidFill>
                  <a:schemeClr val="tx1"/>
                </a:solidFill>
              </a:rPr>
              <a:t>events</a:t>
            </a:r>
            <a:r>
              <a:rPr lang="en-US" sz="2800" dirty="0" smtClean="0">
                <a:solidFill>
                  <a:schemeClr val="tx1"/>
                </a:solidFill>
              </a:rPr>
              <a:t>, in-</a:t>
            </a:r>
            <a:r>
              <a:rPr lang="en-US" sz="2800" dirty="0" smtClean="0">
                <a:solidFill>
                  <a:schemeClr val="tx1"/>
                </a:solidFill>
              </a:rPr>
              <a:t>homes, </a:t>
            </a:r>
            <a:r>
              <a:rPr lang="en-US" sz="2800" dirty="0" smtClean="0">
                <a:solidFill>
                  <a:schemeClr val="tx1"/>
                </a:solidFill>
              </a:rPr>
              <a:t>Health Chat </a:t>
            </a:r>
            <a:r>
              <a:rPr lang="en-US" sz="2800" dirty="0" smtClean="0">
                <a:solidFill>
                  <a:schemeClr val="tx1"/>
                </a:solidFill>
              </a:rPr>
              <a:t>			conference calls,  </a:t>
            </a:r>
            <a:r>
              <a:rPr lang="en-US" sz="2800" dirty="0" err="1" smtClean="0">
                <a:solidFill>
                  <a:schemeClr val="tx1"/>
                </a:solidFill>
              </a:rPr>
              <a:t>etc</a:t>
            </a:r>
            <a:r>
              <a:rPr lang="en-US" sz="2800" dirty="0" smtClean="0">
                <a:solidFill>
                  <a:schemeClr val="tx1"/>
                </a:solidFill>
              </a:rPr>
              <a:t> )</a:t>
            </a:r>
          </a:p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Or individual appointments,  3-way calls, archived webinars</a:t>
            </a:r>
          </a:p>
          <a:p>
            <a:pPr algn="ctr"/>
            <a:endParaRPr lang="en-US" sz="2400" dirty="0" smtClean="0">
              <a:solidFill>
                <a:schemeClr val="tx1"/>
              </a:solidFill>
            </a:endParaRPr>
          </a:p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3000" dirty="0">
                <a:solidFill>
                  <a:schemeClr val="tx1"/>
                </a:solidFill>
              </a:rPr>
              <a:t>20 families X 50 PV collection =   1000 PV </a:t>
            </a:r>
          </a:p>
          <a:p>
            <a:pPr algn="ctr"/>
            <a:endParaRPr lang="en-US" sz="3000" dirty="0" smtClean="0">
              <a:solidFill>
                <a:schemeClr val="tx1"/>
              </a:solidFill>
            </a:endParaRPr>
          </a:p>
          <a:p>
            <a:pPr algn="ctr"/>
            <a:r>
              <a:rPr lang="en-US" sz="3000" dirty="0" smtClean="0">
                <a:solidFill>
                  <a:schemeClr val="tx1"/>
                </a:solidFill>
              </a:rPr>
              <a:t>10 families X 100 PV collection = 1000 PV   </a:t>
            </a:r>
            <a:r>
              <a:rPr lang="en-US" sz="3000" dirty="0" smtClean="0">
                <a:solidFill>
                  <a:schemeClr val="tx1"/>
                </a:solidFill>
              </a:rPr>
              <a:t>  </a:t>
            </a:r>
            <a:r>
              <a:rPr lang="en-US" sz="1700" dirty="0" smtClean="0">
                <a:solidFill>
                  <a:schemeClr val="tx1"/>
                </a:solidFill>
              </a:rPr>
              <a:t>barb</a:t>
            </a:r>
            <a:endParaRPr lang="en-US" sz="17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48148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3" descr="2014_OppPres_3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0"/>
            <a:ext cx="9136063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Title 6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en-US" altLang="en-US" sz="2400" smtClean="0"/>
              <a:t>How To Open Conversations Regarding  Immune Collections </a:t>
            </a:r>
          </a:p>
        </p:txBody>
      </p:sp>
      <p:sp>
        <p:nvSpPr>
          <p:cNvPr id="19460" name="Content Placeholder 7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490520"/>
          </a:xfrm>
          <a:solidFill>
            <a:schemeClr val="bg1"/>
          </a:solidFill>
        </p:spPr>
        <p:txBody>
          <a:bodyPr>
            <a:normAutofit fontScale="92500" lnSpcReduction="20000"/>
          </a:bodyPr>
          <a:lstStyle/>
          <a:p>
            <a:pPr>
              <a:buFont typeface="Arial" charset="0"/>
              <a:buNone/>
            </a:pPr>
            <a:r>
              <a:rPr lang="en-US" altLang="en-US" sz="2400" i="1" dirty="0" smtClean="0"/>
              <a:t>With Fall Allergy season upon us, I wanted to contact my customers to be sure they know about a few products that can help both with preventing allergies ( or colds and flu) .. But also to have ready in case someone in your house comes down with something…may I tell you about them?             </a:t>
            </a:r>
          </a:p>
          <a:p>
            <a:pPr>
              <a:buFont typeface="Arial" charset="0"/>
              <a:buNone/>
            </a:pPr>
            <a:r>
              <a:rPr lang="en-US" altLang="en-US" sz="2400" dirty="0" smtClean="0"/>
              <a:t>sure</a:t>
            </a:r>
          </a:p>
          <a:p>
            <a:pPr>
              <a:buFont typeface="Arial" charset="0"/>
              <a:buNone/>
            </a:pPr>
            <a:r>
              <a:rPr lang="en-US" altLang="en-US" sz="2400" i="1" dirty="0" smtClean="0"/>
              <a:t>Tell me about the allergy ( or cold and flu) season for you and your family … how does it affect everyone?  Anyone with Fall allergies?</a:t>
            </a:r>
          </a:p>
          <a:p>
            <a:pPr>
              <a:buFont typeface="Arial" charset="0"/>
              <a:buNone/>
            </a:pPr>
            <a:r>
              <a:rPr lang="en-US" altLang="en-US" sz="2400" i="1" dirty="0" smtClean="0"/>
              <a:t>Shaklee has 2 collections for the immune system … one for adults and anyone who can swallow tablets and one for children </a:t>
            </a:r>
            <a:r>
              <a:rPr lang="en-US" altLang="en-US" sz="2000" i="1" dirty="0" smtClean="0"/>
              <a:t>.</a:t>
            </a:r>
            <a:r>
              <a:rPr lang="en-US" altLang="en-US" sz="2000" dirty="0" smtClean="0"/>
              <a:t>	</a:t>
            </a:r>
            <a:r>
              <a:rPr lang="en-US" altLang="en-US" sz="2000" dirty="0" smtClean="0"/>
              <a:t>barb</a:t>
            </a:r>
            <a:r>
              <a:rPr lang="en-US" altLang="en-US" sz="2000" dirty="0" smtClean="0"/>
              <a:t>	</a:t>
            </a:r>
          </a:p>
          <a:p>
            <a:pPr>
              <a:buFont typeface="Arial" charset="0"/>
              <a:buNone/>
            </a:pPr>
            <a:endParaRPr lang="en-US" altLang="en-US" sz="2000" dirty="0" smtClean="0"/>
          </a:p>
          <a:p>
            <a:pPr>
              <a:buFont typeface="Arial" charset="0"/>
              <a:buNone/>
            </a:pPr>
            <a:endParaRPr lang="en-US" alt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5599168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 descr="2014_OppPres_3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0"/>
            <a:ext cx="9136063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Title 1"/>
          <p:cNvSpPr>
            <a:spLocks noGrp="1"/>
          </p:cNvSpPr>
          <p:nvPr>
            <p:ph type="title"/>
          </p:nvPr>
        </p:nvSpPr>
        <p:spPr>
          <a:xfrm>
            <a:off x="457202" y="206376"/>
            <a:ext cx="4441825" cy="639763"/>
          </a:xfrm>
          <a:solidFill>
            <a:schemeClr val="bg1"/>
          </a:solidFill>
        </p:spPr>
        <p:txBody>
          <a:bodyPr/>
          <a:lstStyle/>
          <a:p>
            <a:r>
              <a:rPr lang="en-US" altLang="en-US" sz="2800" smtClean="0"/>
              <a:t>Closing – Immune Discussion</a:t>
            </a:r>
          </a:p>
        </p:txBody>
      </p:sp>
      <p:sp>
        <p:nvSpPr>
          <p:cNvPr id="20484" name="Content Placeholder 2"/>
          <p:cNvSpPr>
            <a:spLocks noGrp="1"/>
          </p:cNvSpPr>
          <p:nvPr>
            <p:ph idx="1"/>
          </p:nvPr>
        </p:nvSpPr>
        <p:spPr>
          <a:xfrm>
            <a:off x="457200" y="1004972"/>
            <a:ext cx="8229600" cy="3902190"/>
          </a:xfrm>
          <a:solidFill>
            <a:schemeClr val="bg1"/>
          </a:solidFill>
        </p:spPr>
        <p:txBody>
          <a:bodyPr>
            <a:normAutofit fontScale="77500" lnSpcReduction="20000"/>
          </a:bodyPr>
          <a:lstStyle/>
          <a:p>
            <a:pPr>
              <a:buFont typeface="Arial" charset="0"/>
              <a:buNone/>
            </a:pPr>
            <a:r>
              <a:rPr lang="en-US" altLang="en-US" sz="2400" i="1" dirty="0" smtClean="0"/>
              <a:t>If you have family members who don’t eat 6 vegetables a day… you might want to get a multi to be sure to cover all the nutritional bases..</a:t>
            </a:r>
          </a:p>
          <a:p>
            <a:pPr>
              <a:buFont typeface="Arial" charset="0"/>
              <a:buNone/>
            </a:pPr>
            <a:r>
              <a:rPr lang="en-US" altLang="en-US" sz="2400" i="1" dirty="0" smtClean="0"/>
              <a:t>But then Shaklee has a little package for strengthening the immune system .. And a bigger one ..</a:t>
            </a:r>
          </a:p>
          <a:p>
            <a:pPr>
              <a:buFont typeface="Arial" charset="0"/>
              <a:buNone/>
            </a:pPr>
            <a:r>
              <a:rPr lang="en-US" altLang="en-US" sz="2400" dirty="0" smtClean="0"/>
              <a:t>Here’s the first package ..</a:t>
            </a:r>
          </a:p>
          <a:p>
            <a:pPr>
              <a:buFont typeface="Arial" charset="0"/>
              <a:buNone/>
            </a:pPr>
            <a:r>
              <a:rPr lang="en-US" altLang="en-US" sz="2400" b="1" i="1" dirty="0" err="1" smtClean="0"/>
              <a:t>Optiflora</a:t>
            </a:r>
            <a:r>
              <a:rPr lang="en-US" altLang="en-US" sz="2400" b="1" i="1" dirty="0" smtClean="0"/>
              <a:t> probiotic </a:t>
            </a:r>
            <a:r>
              <a:rPr lang="en-US" altLang="en-US" sz="2400" i="1" dirty="0" smtClean="0"/>
              <a:t>– because 70 % of the immune system is actually in the gut .. Who knew!</a:t>
            </a:r>
          </a:p>
          <a:p>
            <a:pPr>
              <a:buFont typeface="Arial" charset="0"/>
              <a:buNone/>
            </a:pPr>
            <a:r>
              <a:rPr lang="en-US" altLang="en-US" sz="2400" b="1" i="1" dirty="0" smtClean="0"/>
              <a:t>Then Vita C </a:t>
            </a:r>
            <a:r>
              <a:rPr lang="en-US" altLang="en-US" sz="2400" i="1" dirty="0" smtClean="0"/>
              <a:t>– and this is a really good one .. Sustained release .. Slowly releasing the whole Vitamin C Complex over 5 hours . Very good protection</a:t>
            </a:r>
          </a:p>
          <a:p>
            <a:pPr>
              <a:buFont typeface="Arial" charset="0"/>
              <a:buNone/>
            </a:pPr>
            <a:r>
              <a:rPr lang="en-US" altLang="en-US" sz="2400" i="1" dirty="0" smtClean="0"/>
              <a:t>And then the really important one – </a:t>
            </a:r>
            <a:r>
              <a:rPr lang="en-US" altLang="en-US" sz="2400" b="1" i="1" dirty="0" smtClean="0"/>
              <a:t>Called </a:t>
            </a:r>
            <a:r>
              <a:rPr lang="en-US" altLang="en-US" sz="2400" b="1" i="1" dirty="0" err="1" smtClean="0"/>
              <a:t>Nutriferon</a:t>
            </a:r>
            <a:r>
              <a:rPr lang="en-US" altLang="en-US" sz="2400" b="1" i="1" dirty="0" smtClean="0"/>
              <a:t> </a:t>
            </a:r>
            <a:r>
              <a:rPr lang="en-US" altLang="en-US" sz="2400" i="1" dirty="0" smtClean="0"/>
              <a:t>– this is a special formula of 4 herbal extracts that stimulate the body’s own natural production of interferon .. Have you heard o f that .. It is a key component of the immune system ..  Because</a:t>
            </a:r>
            <a:r>
              <a:rPr lang="en-US" altLang="en-US" sz="2400" b="1" i="1" dirty="0" smtClean="0"/>
              <a:t> </a:t>
            </a:r>
            <a:r>
              <a:rPr lang="en-US" altLang="en-US" sz="2400" i="1" dirty="0" smtClean="0"/>
              <a:t>That’s  a good starting place .. How does that sound?  </a:t>
            </a:r>
            <a:r>
              <a:rPr lang="en-US" altLang="en-US" sz="2400" i="1" dirty="0" smtClean="0"/>
              <a:t> barb</a:t>
            </a:r>
            <a:r>
              <a:rPr lang="en-US" altLang="en-US" sz="2400" b="1" i="1" dirty="0" smtClean="0"/>
              <a:t>	</a:t>
            </a:r>
            <a:r>
              <a:rPr lang="en-US" altLang="en-US" sz="2400" i="1" dirty="0" smtClean="0"/>
              <a:t>	</a:t>
            </a:r>
            <a:r>
              <a:rPr lang="en-US" altLang="en-US" sz="2400" dirty="0" smtClean="0"/>
              <a:t>	</a:t>
            </a:r>
            <a:r>
              <a:rPr lang="en-US" altLang="en-US" sz="1600" dirty="0" smtClean="0"/>
              <a:t>		</a:t>
            </a:r>
          </a:p>
        </p:txBody>
      </p:sp>
    </p:spTree>
    <p:extLst>
      <p:ext uri="{BB962C8B-B14F-4D97-AF65-F5344CB8AC3E}">
        <p14:creationId xmlns:p14="http://schemas.microsoft.com/office/powerpoint/2010/main" val="39846176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4165600" cy="708421"/>
          </a:xfrm>
          <a:ln>
            <a:solidFill>
              <a:schemeClr val="accent4">
                <a:lumMod val="75000"/>
              </a:schemeClr>
            </a:solidFill>
          </a:ln>
        </p:spPr>
        <p:txBody>
          <a:bodyPr/>
          <a:lstStyle/>
          <a:p>
            <a:r>
              <a:rPr lang="en-US" sz="2800" dirty="0" smtClean="0"/>
              <a:t>5 Day Detox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8028" y="2458112"/>
            <a:ext cx="2526638" cy="252663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57199" y="1063229"/>
            <a:ext cx="6841067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Are you longing to feel better? Have more energy? Lose inches? Create new healthy habits? Then join us for the September 5-day Detox!!!</a:t>
            </a:r>
          </a:p>
          <a:p>
            <a:r>
              <a:rPr lang="en-US" sz="1600" dirty="0"/>
              <a:t>Surround yourself with like-minded people who will encourage you and hold you accountable. It’s easy, all-natural, and you won’t be hungry! 👊</a:t>
            </a:r>
          </a:p>
          <a:p>
            <a:r>
              <a:rPr lang="en-US" sz="1600" dirty="0"/>
              <a:t>Hit the “reset button” on your health and join us next week because YOU are important!</a:t>
            </a:r>
          </a:p>
          <a:p>
            <a:endParaRPr lang="en-US" sz="1600" dirty="0"/>
          </a:p>
          <a:p>
            <a:r>
              <a:rPr lang="en-US" sz="1600" dirty="0"/>
              <a:t>The detox will help you:</a:t>
            </a:r>
          </a:p>
          <a:p>
            <a:r>
              <a:rPr lang="en-US" sz="1600" dirty="0"/>
              <a:t>🤸🏼‍♂️ Gain more energy</a:t>
            </a:r>
          </a:p>
          <a:p>
            <a:r>
              <a:rPr lang="en-US" sz="1600" dirty="0"/>
              <a:t>☕️🍩 Overcome caffeine &amp; sugar cravings</a:t>
            </a:r>
          </a:p>
          <a:p>
            <a:r>
              <a:rPr lang="en-US" sz="1600" dirty="0"/>
              <a:t>⚖️ Receive support &amp; accountability</a:t>
            </a:r>
          </a:p>
          <a:p>
            <a:r>
              <a:rPr lang="en-US" sz="1600" dirty="0"/>
              <a:t>👗 Lose 3-5 pounds</a:t>
            </a:r>
          </a:p>
          <a:p>
            <a:r>
              <a:rPr lang="en-US" sz="1600" dirty="0"/>
              <a:t>🚂 Get yourself back on track</a:t>
            </a:r>
          </a:p>
          <a:p>
            <a:r>
              <a:rPr lang="en-US" sz="1600" dirty="0"/>
              <a:t>💪 Feel your best</a:t>
            </a:r>
            <a:r>
              <a:rPr lang="en-US" sz="1600" dirty="0" smtClean="0"/>
              <a:t>!					barb</a:t>
            </a:r>
            <a:endParaRPr lang="en-US" sz="1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16957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r>
              <a:rPr lang="en-US" sz="2800" dirty="0" smtClean="0"/>
              <a:t>5 Day Detox/ Reset PV Projection</a:t>
            </a:r>
            <a:endParaRPr lang="en-US" sz="2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63229"/>
            <a:ext cx="5808133" cy="3531393"/>
          </a:xfrm>
        </p:spPr>
        <p:txBody>
          <a:bodyPr/>
          <a:lstStyle/>
          <a:p>
            <a:pPr marL="203200" indent="0">
              <a:buNone/>
            </a:pPr>
            <a:r>
              <a:rPr lang="en-US" sz="2000" dirty="0"/>
              <a:t>Shaklee Life Shake 15 </a:t>
            </a:r>
            <a:r>
              <a:rPr lang="en-US" sz="2000" dirty="0" err="1" smtClean="0"/>
              <a:t>svg</a:t>
            </a:r>
            <a:r>
              <a:rPr lang="en-US" sz="2000" dirty="0" smtClean="0"/>
              <a:t>		29.59	</a:t>
            </a:r>
            <a:endParaRPr lang="en-US" sz="2000" dirty="0"/>
          </a:p>
          <a:p>
            <a:pPr marL="203200" indent="0">
              <a:buNone/>
            </a:pPr>
            <a:r>
              <a:rPr lang="en-US" sz="2000" dirty="0"/>
              <a:t>Herb Lax 60		</a:t>
            </a:r>
            <a:r>
              <a:rPr lang="en-US" sz="2000" dirty="0" smtClean="0"/>
              <a:t>		 5.30</a:t>
            </a:r>
            <a:endParaRPr lang="en-US" sz="2000" dirty="0"/>
          </a:p>
          <a:p>
            <a:pPr marL="203200" indent="0">
              <a:buNone/>
            </a:pPr>
            <a:r>
              <a:rPr lang="en-US" sz="2000" dirty="0"/>
              <a:t>Liver </a:t>
            </a:r>
            <a:r>
              <a:rPr lang="en-US" sz="2000" dirty="0" smtClean="0"/>
              <a:t>DTX				28.65</a:t>
            </a:r>
            <a:endParaRPr lang="en-US" sz="2000" dirty="0"/>
          </a:p>
          <a:p>
            <a:pPr marL="203200" indent="0">
              <a:buNone/>
            </a:pPr>
            <a:r>
              <a:rPr lang="en-US" sz="2000" dirty="0"/>
              <a:t>Alfalfa </a:t>
            </a:r>
            <a:r>
              <a:rPr lang="en-US" sz="2000" dirty="0" smtClean="0"/>
              <a:t>330				12.65</a:t>
            </a:r>
            <a:endParaRPr lang="en-US" sz="2000" dirty="0"/>
          </a:p>
          <a:p>
            <a:pPr marL="203200" indent="0">
              <a:buNone/>
            </a:pPr>
            <a:r>
              <a:rPr lang="en-US" sz="2000" dirty="0" err="1"/>
              <a:t>Optiflora</a:t>
            </a:r>
            <a:r>
              <a:rPr lang="en-US" sz="2000" dirty="0"/>
              <a:t> </a:t>
            </a:r>
            <a:r>
              <a:rPr lang="en-US" sz="2000" dirty="0" smtClean="0"/>
              <a:t>Pearl				14.65</a:t>
            </a:r>
            <a:endParaRPr lang="en-US" sz="2000" dirty="0"/>
          </a:p>
          <a:p>
            <a:pPr marL="203200" indent="0">
              <a:buNone/>
            </a:pPr>
            <a:r>
              <a:rPr lang="en-US" sz="2000" dirty="0"/>
              <a:t>Or </a:t>
            </a:r>
          </a:p>
          <a:p>
            <a:pPr marL="203200" indent="0">
              <a:buNone/>
            </a:pPr>
            <a:r>
              <a:rPr lang="en-US" sz="2000" dirty="0" err="1"/>
              <a:t>Vitalizer</a:t>
            </a:r>
            <a:r>
              <a:rPr lang="en-US" sz="2000" dirty="0"/>
              <a:t> Strip	</a:t>
            </a:r>
            <a:r>
              <a:rPr lang="en-US" sz="2000" dirty="0" smtClean="0"/>
              <a:t>			55.56</a:t>
            </a:r>
            <a:endParaRPr lang="en-US" sz="2000" dirty="0"/>
          </a:p>
          <a:p>
            <a:pPr marL="203200" indent="0">
              <a:buNone/>
            </a:pPr>
            <a:r>
              <a:rPr lang="en-US" sz="2000" dirty="0"/>
              <a:t>Unlimited vegetables</a:t>
            </a:r>
          </a:p>
          <a:p>
            <a:pPr marL="203200" indent="0">
              <a:buNone/>
            </a:pPr>
            <a:r>
              <a:rPr lang="en-US" sz="2000" dirty="0"/>
              <a:t>Healthy snack list 		</a:t>
            </a:r>
          </a:p>
          <a:p>
            <a:pPr marL="203200" indent="0">
              <a:buNone/>
            </a:pP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6790267" y="1388533"/>
            <a:ext cx="1354666" cy="1384995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PV </a:t>
            </a:r>
          </a:p>
          <a:p>
            <a:pPr algn="ctr"/>
            <a:r>
              <a:rPr lang="en-US" sz="2800" dirty="0" smtClean="0"/>
              <a:t>Around   100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7264400" y="4030133"/>
            <a:ext cx="1422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barb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08292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51992" y="177800"/>
            <a:ext cx="8477692" cy="1520390"/>
          </a:xfrm>
        </p:spPr>
        <p:txBody>
          <a:bodyPr>
            <a:normAutofit/>
          </a:bodyPr>
          <a:lstStyle/>
          <a:p>
            <a:r>
              <a:rPr lang="en-US" sz="2800" b="1" dirty="0" smtClean="0"/>
              <a:t>Weekly Customer Maintenance &amp; Education Program</a:t>
            </a:r>
            <a:r>
              <a:rPr lang="en-US" sz="2800" dirty="0"/>
              <a:t> </a:t>
            </a:r>
            <a:r>
              <a:rPr lang="en-US" sz="2800" dirty="0" smtClean="0"/>
              <a:t>  (</a:t>
            </a:r>
            <a:r>
              <a:rPr lang="en-US" sz="2800" dirty="0"/>
              <a:t>Social Media)</a:t>
            </a:r>
          </a:p>
        </p:txBody>
      </p:sp>
      <p:sp>
        <p:nvSpPr>
          <p:cNvPr id="7" name="Rectangle 6"/>
          <p:cNvSpPr/>
          <p:nvPr/>
        </p:nvSpPr>
        <p:spPr>
          <a:xfrm>
            <a:off x="351992" y="3059636"/>
            <a:ext cx="989731" cy="1951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dirty="0" smtClean="0"/>
              <a:t>Live educational video regarding a product.  </a:t>
            </a:r>
            <a:endParaRPr lang="en-US" dirty="0"/>
          </a:p>
        </p:txBody>
      </p:sp>
      <p:sp>
        <p:nvSpPr>
          <p:cNvPr id="15" name="Down Arrow 14"/>
          <p:cNvSpPr/>
          <p:nvPr/>
        </p:nvSpPr>
        <p:spPr>
          <a:xfrm>
            <a:off x="710479" y="2557787"/>
            <a:ext cx="272761" cy="452005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16" name="Down Arrow 15"/>
          <p:cNvSpPr/>
          <p:nvPr/>
        </p:nvSpPr>
        <p:spPr>
          <a:xfrm>
            <a:off x="3720594" y="2531322"/>
            <a:ext cx="272761" cy="452005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17" name="Down Arrow 16"/>
          <p:cNvSpPr/>
          <p:nvPr/>
        </p:nvSpPr>
        <p:spPr>
          <a:xfrm>
            <a:off x="2137290" y="2546991"/>
            <a:ext cx="272761" cy="452005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18" name="Down Arrow 17"/>
          <p:cNvSpPr/>
          <p:nvPr/>
        </p:nvSpPr>
        <p:spPr>
          <a:xfrm>
            <a:off x="5103885" y="2531322"/>
            <a:ext cx="272761" cy="452005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19" name="Down Arrow 18"/>
          <p:cNvSpPr/>
          <p:nvPr/>
        </p:nvSpPr>
        <p:spPr>
          <a:xfrm>
            <a:off x="6661865" y="2531322"/>
            <a:ext cx="272761" cy="452005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20" name="Down Arrow 19"/>
          <p:cNvSpPr/>
          <p:nvPr/>
        </p:nvSpPr>
        <p:spPr>
          <a:xfrm>
            <a:off x="8045156" y="2546991"/>
            <a:ext cx="272761" cy="452005"/>
          </a:xfrm>
          <a:prstGeom prst="dow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172748" y="1698190"/>
            <a:ext cx="1348223" cy="791009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dirty="0" smtClean="0"/>
              <a:t>Sunday Spotlight</a:t>
            </a:r>
            <a:endParaRPr lang="en-US" dirty="0"/>
          </a:p>
        </p:txBody>
      </p:sp>
      <p:sp>
        <p:nvSpPr>
          <p:cNvPr id="28" name="Oval 27"/>
          <p:cNvSpPr/>
          <p:nvPr/>
        </p:nvSpPr>
        <p:spPr>
          <a:xfrm>
            <a:off x="1631371" y="1712596"/>
            <a:ext cx="1348223" cy="791009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dirty="0" smtClean="0"/>
              <a:t>Monday Motivation</a:t>
            </a:r>
            <a:endParaRPr lang="en-US" dirty="0"/>
          </a:p>
        </p:txBody>
      </p:sp>
      <p:sp>
        <p:nvSpPr>
          <p:cNvPr id="29" name="Oval 28"/>
          <p:cNvSpPr/>
          <p:nvPr/>
        </p:nvSpPr>
        <p:spPr>
          <a:xfrm>
            <a:off x="3145851" y="1712596"/>
            <a:ext cx="1348223" cy="791009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dirty="0" smtClean="0"/>
              <a:t>Tuesday </a:t>
            </a:r>
            <a:r>
              <a:rPr lang="en-US" dirty="0" err="1" smtClean="0"/>
              <a:t>Transfor-mation</a:t>
            </a:r>
            <a:endParaRPr lang="en-US" dirty="0"/>
          </a:p>
        </p:txBody>
      </p:sp>
      <p:sp>
        <p:nvSpPr>
          <p:cNvPr id="30" name="Oval 29"/>
          <p:cNvSpPr/>
          <p:nvPr/>
        </p:nvSpPr>
        <p:spPr>
          <a:xfrm>
            <a:off x="4556416" y="1712596"/>
            <a:ext cx="1348223" cy="791009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dirty="0" smtClean="0"/>
              <a:t>Wednesday Wellness</a:t>
            </a:r>
            <a:endParaRPr lang="en-US" dirty="0"/>
          </a:p>
        </p:txBody>
      </p:sp>
      <p:sp>
        <p:nvSpPr>
          <p:cNvPr id="31" name="Oval 30"/>
          <p:cNvSpPr/>
          <p:nvPr/>
        </p:nvSpPr>
        <p:spPr>
          <a:xfrm>
            <a:off x="6018938" y="1699508"/>
            <a:ext cx="1348223" cy="791009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dirty="0" smtClean="0"/>
              <a:t>Health Tip Thursday</a:t>
            </a:r>
            <a:endParaRPr lang="en-US" dirty="0"/>
          </a:p>
        </p:txBody>
      </p:sp>
      <p:sp>
        <p:nvSpPr>
          <p:cNvPr id="32" name="Oval 31"/>
          <p:cNvSpPr/>
          <p:nvPr/>
        </p:nvSpPr>
        <p:spPr>
          <a:xfrm>
            <a:off x="7481461" y="1698190"/>
            <a:ext cx="1348223" cy="791009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dirty="0" smtClean="0"/>
              <a:t>Freedom Friday</a:t>
            </a:r>
            <a:endParaRPr lang="en-US" dirty="0"/>
          </a:p>
        </p:txBody>
      </p:sp>
      <p:sp>
        <p:nvSpPr>
          <p:cNvPr id="37" name="Rectangle 36"/>
          <p:cNvSpPr/>
          <p:nvPr/>
        </p:nvSpPr>
        <p:spPr>
          <a:xfrm>
            <a:off x="1857374" y="3064343"/>
            <a:ext cx="989731" cy="1951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dirty="0" smtClean="0"/>
              <a:t>Motivating quotes or workouts</a:t>
            </a:r>
          </a:p>
          <a:p>
            <a:pPr algn="ctr"/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3393928" y="3059635"/>
            <a:ext cx="989731" cy="1951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dirty="0" smtClean="0"/>
              <a:t>Any type of before/ </a:t>
            </a:r>
            <a:r>
              <a:rPr lang="en-US" dirty="0" err="1" smtClean="0"/>
              <a:t>afters</a:t>
            </a:r>
            <a:r>
              <a:rPr lang="en-US" dirty="0" smtClean="0"/>
              <a:t>.  Photos of weight loss, health changes, skincare, business</a:t>
            </a:r>
          </a:p>
          <a:p>
            <a:pPr algn="ctr"/>
            <a:endParaRPr lang="en-US" dirty="0"/>
          </a:p>
        </p:txBody>
      </p:sp>
      <p:sp>
        <p:nvSpPr>
          <p:cNvPr id="39" name="Rectangle 38"/>
          <p:cNvSpPr/>
          <p:nvPr/>
        </p:nvSpPr>
        <p:spPr>
          <a:xfrm>
            <a:off x="4817485" y="3059635"/>
            <a:ext cx="989731" cy="1951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dirty="0" smtClean="0"/>
              <a:t>Wellness recipe (create and share) from Naturally Blog, or additional research</a:t>
            </a:r>
          </a:p>
        </p:txBody>
      </p:sp>
      <p:sp>
        <p:nvSpPr>
          <p:cNvPr id="40" name="Rectangle 39"/>
          <p:cNvSpPr/>
          <p:nvPr/>
        </p:nvSpPr>
        <p:spPr>
          <a:xfrm>
            <a:off x="6354039" y="3059636"/>
            <a:ext cx="989731" cy="1951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dirty="0" smtClean="0"/>
              <a:t>Shaklee Naturally Blog.  Share as a live video, or a post with the info, not just link</a:t>
            </a:r>
          </a:p>
          <a:p>
            <a:pPr algn="ctr"/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>
            <a:off x="7777596" y="3059635"/>
            <a:ext cx="1035186" cy="19513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dirty="0" smtClean="0"/>
              <a:t>Business Opportunity, skincare, cleaners, how has Shaklee changed my life</a:t>
            </a:r>
            <a:endParaRPr lang="en-US" sz="1500" dirty="0"/>
          </a:p>
        </p:txBody>
      </p:sp>
      <p:sp>
        <p:nvSpPr>
          <p:cNvPr id="3" name="TextBox 2"/>
          <p:cNvSpPr txBox="1"/>
          <p:nvPr/>
        </p:nvSpPr>
        <p:spPr>
          <a:xfrm>
            <a:off x="507999" y="177800"/>
            <a:ext cx="34853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Sarah’s story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32491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0133" y="909757"/>
            <a:ext cx="8723341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/>
              <a:t>1</a:t>
            </a:r>
            <a:r>
              <a:rPr lang="en-US" sz="2000" dirty="0"/>
              <a:t>.  Increase to 4000 </a:t>
            </a:r>
            <a:r>
              <a:rPr lang="en-US" sz="2000" dirty="0" smtClean="0"/>
              <a:t>PGV ACTIONS</a:t>
            </a:r>
            <a:endParaRPr lang="en-US" sz="2000" dirty="0"/>
          </a:p>
          <a:p>
            <a:r>
              <a:rPr lang="en-US" sz="2000" dirty="0" smtClean="0"/>
              <a:t>	a</a:t>
            </a:r>
            <a:r>
              <a:rPr lang="en-US" sz="2000" dirty="0"/>
              <a:t>. Continue customer education</a:t>
            </a:r>
          </a:p>
          <a:p>
            <a:r>
              <a:rPr lang="en-US" sz="2000" dirty="0" smtClean="0"/>
              <a:t>	b. </a:t>
            </a:r>
            <a:r>
              <a:rPr lang="en-US" sz="2000" dirty="0"/>
              <a:t>Meet 2 new people a week (classes at gym, new role at work, </a:t>
            </a:r>
            <a:r>
              <a:rPr lang="en-US" sz="2000" dirty="0" smtClean="0"/>
              <a:t>			ask </a:t>
            </a:r>
            <a:r>
              <a:rPr lang="en-US" sz="2000" dirty="0"/>
              <a:t>for referrals</a:t>
            </a:r>
          </a:p>
          <a:p>
            <a:r>
              <a:rPr lang="en-US" sz="2000" dirty="0" smtClean="0"/>
              <a:t>	c</a:t>
            </a:r>
            <a:r>
              <a:rPr lang="en-US" sz="2000" dirty="0"/>
              <a:t>. Commit to 2 in homes a month (one on the business opportunity)</a:t>
            </a:r>
          </a:p>
          <a:p>
            <a:endParaRPr lang="en-US" sz="2000" dirty="0"/>
          </a:p>
          <a:p>
            <a:r>
              <a:rPr lang="en-US" sz="2000" dirty="0"/>
              <a:t>2.  Add 6-8 distributors to my team</a:t>
            </a:r>
          </a:p>
          <a:p>
            <a:r>
              <a:rPr lang="en-US" sz="2000" dirty="0" smtClean="0"/>
              <a:t>	a</a:t>
            </a:r>
            <a:r>
              <a:rPr lang="en-US" sz="2000" dirty="0"/>
              <a:t>.  Reach out to </a:t>
            </a:r>
            <a:r>
              <a:rPr lang="en-US" sz="2000" b="1" dirty="0"/>
              <a:t>50 people </a:t>
            </a:r>
            <a:r>
              <a:rPr lang="en-US" sz="2000" dirty="0"/>
              <a:t>to take a look at the business by 2/15</a:t>
            </a:r>
          </a:p>
          <a:p>
            <a:endParaRPr lang="en-US" sz="2000" dirty="0"/>
          </a:p>
          <a:p>
            <a:r>
              <a:rPr lang="en-US" sz="2000" dirty="0"/>
              <a:t>3. Build 1-2 distributors to Director level</a:t>
            </a:r>
          </a:p>
          <a:p>
            <a:r>
              <a:rPr lang="en-US" sz="2000" dirty="0" smtClean="0"/>
              <a:t>	a</a:t>
            </a:r>
            <a:r>
              <a:rPr lang="en-US" sz="2000" dirty="0"/>
              <a:t>.  Set up events, coaching calls and planning sessions with QD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87400" y="368300"/>
            <a:ext cx="3924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Sarah’ s Plan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8237786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46700" y="208758"/>
            <a:ext cx="3200400" cy="857250"/>
          </a:xfrm>
        </p:spPr>
        <p:txBody>
          <a:bodyPr/>
          <a:lstStyle/>
          <a:p>
            <a:r>
              <a:rPr lang="en-US" sz="2800" dirty="0" smtClean="0"/>
              <a:t>Sarah’s Story and Plan</a:t>
            </a:r>
            <a:endParaRPr lang="en-US" sz="28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6700" y="1200150"/>
            <a:ext cx="3340100" cy="3394472"/>
          </a:xfrm>
        </p:spPr>
        <p:txBody>
          <a:bodyPr/>
          <a:lstStyle/>
          <a:p>
            <a:pPr marL="203200" indent="0">
              <a:buNone/>
            </a:pPr>
            <a:r>
              <a:rPr lang="en-US" dirty="0" smtClean="0"/>
              <a:t>Managing or </a:t>
            </a:r>
            <a:r>
              <a:rPr lang="en-US" dirty="0" smtClean="0"/>
              <a:t>  	growing ?</a:t>
            </a:r>
          </a:p>
          <a:p>
            <a:pPr marL="20320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5143500" y="2684900"/>
            <a:ext cx="3733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Motivational Monday</a:t>
            </a:r>
          </a:p>
          <a:p>
            <a:r>
              <a:rPr lang="en-US" sz="2400" dirty="0" smtClean="0"/>
              <a:t>Transformation Tuesday</a:t>
            </a:r>
          </a:p>
          <a:p>
            <a:r>
              <a:rPr lang="en-US" sz="2400" dirty="0" smtClean="0"/>
              <a:t> Wellness Wednesday </a:t>
            </a:r>
          </a:p>
          <a:p>
            <a:r>
              <a:rPr lang="en-US" sz="2400" dirty="0" smtClean="0"/>
              <a:t> Health Tip Thursday </a:t>
            </a:r>
            <a:endParaRPr lang="en-US" sz="2400" dirty="0" smtClean="0"/>
          </a:p>
          <a:p>
            <a:r>
              <a:rPr lang="en-US" sz="2400" dirty="0" smtClean="0"/>
              <a:t> Freedom</a:t>
            </a:r>
            <a:r>
              <a:rPr lang="en-US" sz="2400" dirty="0"/>
              <a:t> </a:t>
            </a:r>
            <a:r>
              <a:rPr lang="en-US" sz="2400" dirty="0" smtClean="0"/>
              <a:t>Friday </a:t>
            </a:r>
            <a:endParaRPr lang="en-US" sz="2400" dirty="0"/>
          </a:p>
        </p:txBody>
      </p:sp>
      <p:pic>
        <p:nvPicPr>
          <p:cNvPr id="5" name="Picture 4" descr="Goal Setting-4 Quadrant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435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4657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62966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1" y="1325044"/>
            <a:ext cx="8348132" cy="3818456"/>
          </a:xfrm>
        </p:spPr>
        <p:txBody>
          <a:bodyPr>
            <a:normAutofit/>
          </a:bodyPr>
          <a:lstStyle/>
          <a:p>
            <a:pPr>
              <a:buFont typeface="Arial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Create a 2000 PV Plan for yourself .. And for any business partners </a:t>
            </a:r>
            <a:r>
              <a:rPr lang="en-US" sz="2400" dirty="0" err="1" smtClean="0">
                <a:solidFill>
                  <a:schemeClr val="tx1"/>
                </a:solidFill>
              </a:rPr>
              <a:t>downline</a:t>
            </a:r>
            <a:r>
              <a:rPr lang="en-US" sz="2400" dirty="0" smtClean="0">
                <a:solidFill>
                  <a:schemeClr val="tx1"/>
                </a:solidFill>
              </a:rPr>
              <a:t> from you… ON </a:t>
            </a:r>
            <a:r>
              <a:rPr lang="en-US" sz="2400" dirty="0" smtClean="0">
                <a:solidFill>
                  <a:schemeClr val="tx1"/>
                </a:solidFill>
              </a:rPr>
              <a:t>PAPER &amp;/or day planner</a:t>
            </a:r>
            <a:endParaRPr lang="en-US" sz="2400" dirty="0" smtClean="0">
              <a:solidFill>
                <a:schemeClr val="tx1"/>
              </a:solidFill>
            </a:endParaRPr>
          </a:p>
          <a:p>
            <a:pPr>
              <a:buFont typeface="Arial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Create your weekly working plan.. ON </a:t>
            </a:r>
            <a:r>
              <a:rPr lang="en-US" sz="2400" dirty="0" smtClean="0">
                <a:solidFill>
                  <a:schemeClr val="tx1"/>
                </a:solidFill>
              </a:rPr>
              <a:t>PAPER &amp;/or day planner</a:t>
            </a:r>
            <a:endParaRPr lang="en-US" sz="2400" dirty="0" smtClean="0">
              <a:solidFill>
                <a:schemeClr val="tx1"/>
              </a:solidFill>
            </a:endParaRPr>
          </a:p>
          <a:p>
            <a:pPr>
              <a:buFont typeface="Arial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Schedule the activities and begin inviting … INVITE FIRST … PEOPLE CONTACT FIRST .. Then ordering materials, </a:t>
            </a:r>
            <a:r>
              <a:rPr lang="en-US" sz="2400" dirty="0" err="1" smtClean="0">
                <a:solidFill>
                  <a:schemeClr val="tx1"/>
                </a:solidFill>
              </a:rPr>
              <a:t>etc</a:t>
            </a:r>
            <a:r>
              <a:rPr lang="en-US" sz="2400" dirty="0" smtClean="0">
                <a:solidFill>
                  <a:schemeClr val="tx1"/>
                </a:solidFill>
              </a:rPr>
              <a:t> comes after in non-prime time</a:t>
            </a:r>
            <a:r>
              <a:rPr lang="en-US" sz="2400" dirty="0" smtClean="0">
                <a:solidFill>
                  <a:schemeClr val="tx1"/>
                </a:solidFill>
              </a:rPr>
              <a:t>.</a:t>
            </a:r>
          </a:p>
          <a:p>
            <a:pPr marL="127000" indent="0">
              <a:buNone/>
            </a:pPr>
            <a:endParaRPr lang="en-US" sz="2400" dirty="0" smtClean="0">
              <a:solidFill>
                <a:schemeClr val="tx1"/>
              </a:solidFill>
            </a:endParaRPr>
          </a:p>
          <a:p>
            <a:pPr marL="127000" indent="0"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								</a:t>
            </a:r>
            <a:r>
              <a:rPr lang="en-US" sz="2400" dirty="0" err="1" smtClean="0">
                <a:solidFill>
                  <a:schemeClr val="tx1"/>
                </a:solidFill>
              </a:rPr>
              <a:t>sarah</a:t>
            </a:r>
            <a:endParaRPr lang="en-US" sz="2400" dirty="0">
              <a:solidFill>
                <a:schemeClr val="tx1"/>
              </a:solidFill>
            </a:endParaRPr>
          </a:p>
          <a:p>
            <a:pPr indent="-342900"/>
            <a:endParaRPr lang="en-US" sz="2400" dirty="0" smtClean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39451"/>
            <a:ext cx="7950856" cy="737605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800" dirty="0" smtClean="0"/>
              <a:t>Action Steps for Session #7-- Power of the Plan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329931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86845" y="2001309"/>
            <a:ext cx="7772400" cy="1021555"/>
          </a:xfrm>
          <a:ln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r>
              <a:rPr lang="en-US" dirty="0" smtClean="0"/>
              <a:t>Addendum and Resources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586845" y="3059905"/>
            <a:ext cx="7772400" cy="1125140"/>
          </a:xfrm>
        </p:spPr>
        <p:txBody>
          <a:bodyPr/>
          <a:lstStyle/>
          <a:p>
            <a:r>
              <a:rPr lang="en-US" sz="3200" dirty="0" smtClean="0">
                <a:solidFill>
                  <a:schemeClr val="tx1"/>
                </a:solidFill>
              </a:rPr>
              <a:t> 5 Day Reset materials</a:t>
            </a:r>
          </a:p>
          <a:p>
            <a:r>
              <a:rPr lang="en-US" sz="3200" dirty="0" smtClean="0">
                <a:solidFill>
                  <a:schemeClr val="tx1"/>
                </a:solidFill>
              </a:rPr>
              <a:t>Shaklee Day Planner ordering info </a:t>
            </a:r>
            <a:endParaRPr lang="en-US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8861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8-10-22 at 3.30.12 PM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55"/>
          <a:stretch/>
        </p:blipFill>
        <p:spPr>
          <a:xfrm>
            <a:off x="672772" y="1353389"/>
            <a:ext cx="7437425" cy="348597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761467" y="184472"/>
            <a:ext cx="42041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www.1lovepaper.com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351930" y="184472"/>
            <a:ext cx="46728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Shaklee-Inspired Planner</a:t>
            </a:r>
          </a:p>
          <a:p>
            <a:pPr algn="ctr"/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2155081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8-10-22 at 3.30.5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579" y="360947"/>
            <a:ext cx="8595895" cy="457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8668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3" name="Shape 36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364" name="Shape 364"/>
          <p:cNvSpPr txBox="1">
            <a:spLocks noGrp="1"/>
          </p:cNvSpPr>
          <p:nvPr>
            <p:ph type="title"/>
          </p:nvPr>
        </p:nvSpPr>
        <p:spPr>
          <a:xfrm>
            <a:off x="1219200" y="400050"/>
            <a:ext cx="6629400" cy="2318019"/>
          </a:xfrm>
          <a:prstGeom prst="rect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Calibri"/>
              <a:buNone/>
            </a:pPr>
            <a:r>
              <a:rPr lang="en-US" sz="3600" b="1" dirty="0" smtClean="0">
                <a:solidFill>
                  <a:schemeClr val="lt1"/>
                </a:solidFill>
              </a:rPr>
              <a:t>Final Week</a:t>
            </a:r>
            <a:r>
              <a:rPr lang="en-US" sz="3600" b="1" i="0" u="none" strike="noStrike" cap="none" dirty="0" smtClean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#8 </a:t>
            </a:r>
            <a:r>
              <a:rPr lang="en-US" sz="36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–</a:t>
            </a:r>
            <a:br>
              <a:rPr lang="en-US" sz="36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600" b="1" dirty="0" smtClean="0">
                <a:solidFill>
                  <a:schemeClr val="lt1"/>
                </a:solidFill>
              </a:rPr>
              <a:t>Leadership Skills</a:t>
            </a:r>
            <a:br>
              <a:rPr lang="en-US" sz="3600" b="1" dirty="0" smtClean="0">
                <a:solidFill>
                  <a:schemeClr val="lt1"/>
                </a:solidFill>
              </a:rPr>
            </a:br>
            <a:r>
              <a:rPr lang="en-US" sz="3600" b="1" dirty="0" smtClean="0">
                <a:solidFill>
                  <a:schemeClr val="lt1"/>
                </a:solidFill>
              </a:rPr>
              <a:t>to Build an Organization</a:t>
            </a:r>
            <a:br>
              <a:rPr lang="en-US" sz="3600" b="1" dirty="0" smtClean="0">
                <a:solidFill>
                  <a:schemeClr val="lt1"/>
                </a:solidFill>
              </a:rPr>
            </a:br>
            <a:r>
              <a:rPr lang="en-US" sz="3600" b="1" dirty="0" smtClean="0">
                <a:solidFill>
                  <a:schemeClr val="lt1"/>
                </a:solidFill>
              </a:rPr>
              <a:t>of Leaders </a:t>
            </a:r>
            <a:endParaRPr lang="en-US" sz="3600" b="1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041" y="1150716"/>
            <a:ext cx="7543800" cy="305366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20829" y="307476"/>
            <a:ext cx="691352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sz="3200" dirty="0"/>
              <a:t>The Power of Five Day </a:t>
            </a:r>
            <a:r>
              <a:rPr lang="en-US" sz="3200" dirty="0" smtClean="0"/>
              <a:t>Reset/ Detox 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1120829" y="4319800"/>
            <a:ext cx="8064892" cy="5770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sz="3300" dirty="0"/>
              <a:t>Affordable. Simple. Effective. BIG Results.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07009" y="4204383"/>
            <a:ext cx="14513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90781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655791" y="774688"/>
            <a:ext cx="3196109" cy="577081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sz="3300" dirty="0"/>
              <a:t>What is a reset?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38021" y="2819268"/>
            <a:ext cx="4523167" cy="5770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3300" dirty="0"/>
              <a:t>What are </a:t>
            </a:r>
            <a:r>
              <a:rPr lang="en-US" sz="3300" dirty="0" smtClean="0"/>
              <a:t>the benefits</a:t>
            </a:r>
            <a:r>
              <a:rPr lang="en-US" sz="3300" dirty="0"/>
              <a:t>?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475916" y="1794136"/>
            <a:ext cx="4668084" cy="5770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sz="3300" dirty="0"/>
              <a:t>Who needs it </a:t>
            </a:r>
            <a:r>
              <a:rPr lang="en-US" sz="3300" dirty="0" smtClean="0"/>
              <a:t>&amp; </a:t>
            </a:r>
            <a:r>
              <a:rPr lang="en-US" sz="3300" dirty="0"/>
              <a:t>why</a:t>
            </a:r>
            <a:r>
              <a:rPr lang="en-US" sz="3300" dirty="0" smtClean="0"/>
              <a:t>?</a:t>
            </a:r>
            <a:endParaRPr lang="en-US" sz="3300" dirty="0"/>
          </a:p>
        </p:txBody>
      </p:sp>
      <p:pic>
        <p:nvPicPr>
          <p:cNvPr id="4" name="Picture 3" descr="Diet vs Health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00" y="468435"/>
            <a:ext cx="4165600" cy="416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06862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-Day Detox-Nov 201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7900" y="406400"/>
            <a:ext cx="4114800" cy="4114800"/>
          </a:xfrm>
          <a:prstGeom prst="rect">
            <a:avLst/>
          </a:prstGeom>
        </p:spPr>
      </p:pic>
      <p:pic>
        <p:nvPicPr>
          <p:cNvPr id="3" name="Picture 2" descr="5 Day Detox 2018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26" y="596900"/>
            <a:ext cx="4529774" cy="37973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55600" y="190500"/>
            <a:ext cx="4432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Social Posts and Individual Invitations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52611609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192" y="-31935"/>
            <a:ext cx="7288680" cy="5223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79735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enefits of Resetting Kar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8600" y="0"/>
            <a:ext cx="613564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1040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>
            <a:spLocks noGrp="1"/>
          </p:cNvSpPr>
          <p:nvPr>
            <p:ph type="title"/>
          </p:nvPr>
        </p:nvSpPr>
        <p:spPr>
          <a:xfrm>
            <a:off x="364828" y="252736"/>
            <a:ext cx="4314599" cy="1084106"/>
          </a:xfrm>
          <a:prstGeom prst="rect">
            <a:avLst/>
          </a:prstGeom>
          <a:noFill/>
          <a:ln w="9525" cap="flat" cmpd="sng">
            <a:solidFill>
              <a:srgbClr val="31859B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205867"/>
              </a:buClr>
              <a:buSzPct val="25000"/>
              <a:buFont typeface="Calibri"/>
              <a:buNone/>
            </a:pPr>
            <a:r>
              <a:rPr lang="en-US" sz="3000" b="0" dirty="0">
                <a:solidFill>
                  <a:srgbClr val="205867"/>
                </a:solidFill>
              </a:rPr>
              <a:t> </a:t>
            </a:r>
            <a:r>
              <a:rPr lang="en-US" sz="3000" b="0" i="0" u="none" strike="noStrike" cap="none" dirty="0">
                <a:solidFill>
                  <a:srgbClr val="205867"/>
                </a:solidFill>
                <a:latin typeface="Calibri"/>
                <a:ea typeface="Calibri"/>
                <a:cs typeface="Calibri"/>
                <a:sym typeface="Calibri"/>
              </a:rPr>
              <a:t>8 Weeks To </a:t>
            </a:r>
            <a:r>
              <a:rPr lang="en-US" sz="3000" b="0" i="0" u="none" strike="noStrike" cap="none" dirty="0" smtClean="0">
                <a:solidFill>
                  <a:srgbClr val="205867"/>
                </a:solidFill>
                <a:latin typeface="Calibri"/>
                <a:ea typeface="Calibri"/>
                <a:cs typeface="Calibri"/>
                <a:sym typeface="Calibri"/>
              </a:rPr>
              <a:t>Director</a:t>
            </a:r>
            <a:r>
              <a:rPr lang="en-US" sz="4400" b="0" i="0" u="none" strike="noStrike" cap="none" dirty="0">
                <a:solidFill>
                  <a:srgbClr val="205867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</a:p>
          <a:p>
            <a:pPr marL="0" marR="0" lvl="0" indent="0" algn="l" rtl="0">
              <a:spcBef>
                <a:spcPts val="0"/>
              </a:spcBef>
              <a:buClr>
                <a:srgbClr val="205867"/>
              </a:buClr>
              <a:buSzPct val="25000"/>
              <a:buFont typeface="Calibri"/>
              <a:buNone/>
            </a:pPr>
            <a:r>
              <a:rPr lang="en-US" sz="2400" b="0" i="0" u="none" strike="noStrike" cap="none" dirty="0">
                <a:solidFill>
                  <a:srgbClr val="205867"/>
                </a:solidFill>
                <a:latin typeface="Calibri"/>
                <a:ea typeface="Calibri"/>
                <a:cs typeface="Calibri"/>
                <a:sym typeface="Calibri"/>
              </a:rPr>
              <a:t>Shaklee Business Training </a:t>
            </a:r>
            <a:r>
              <a:rPr lang="en-US" sz="2400" b="0" i="0" u="none" strike="noStrike" cap="none" dirty="0" smtClean="0">
                <a:solidFill>
                  <a:srgbClr val="205867"/>
                </a:solidFill>
                <a:latin typeface="Calibri"/>
                <a:ea typeface="Calibri"/>
                <a:cs typeface="Calibri"/>
                <a:sym typeface="Calibri"/>
              </a:rPr>
              <a:t>2018</a:t>
            </a:r>
            <a:endParaRPr lang="en-US" sz="2400" b="0" i="0" u="none" strike="noStrike" cap="none" dirty="0">
              <a:solidFill>
                <a:srgbClr val="20586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Shape 113"/>
          <p:cNvSpPr txBox="1">
            <a:spLocks noGrp="1"/>
          </p:cNvSpPr>
          <p:nvPr>
            <p:ph type="body" idx="1"/>
          </p:nvPr>
        </p:nvSpPr>
        <p:spPr>
          <a:xfrm>
            <a:off x="4843056" y="1443625"/>
            <a:ext cx="3961995" cy="258027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205867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205867"/>
              </a:buClr>
              <a:buSzPct val="25000"/>
              <a:buFont typeface="Arial"/>
              <a:buNone/>
            </a:pPr>
            <a:endParaRPr lang="en-US" sz="3200" dirty="0" smtClean="0">
              <a:solidFill>
                <a:srgbClr val="205867"/>
              </a:solidFill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205867"/>
              </a:buClr>
              <a:buSzPct val="25000"/>
              <a:buFont typeface="Arial"/>
              <a:buNone/>
            </a:pPr>
            <a:r>
              <a:rPr lang="en-US" sz="3200" dirty="0" smtClean="0">
                <a:solidFill>
                  <a:srgbClr val="205867"/>
                </a:solidFill>
              </a:rPr>
              <a:t>Creating the 			2000 PV Plan</a:t>
            </a: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205867"/>
              </a:buClr>
              <a:buSzPct val="25000"/>
              <a:buFont typeface="Arial"/>
              <a:buNone/>
            </a:pPr>
            <a:endParaRPr lang="en-US" sz="2960" dirty="0">
              <a:solidFill>
                <a:srgbClr val="205867"/>
              </a:solidFill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205867"/>
              </a:buClr>
              <a:buSzPct val="25000"/>
              <a:buFont typeface="Arial"/>
              <a:buNone/>
            </a:pPr>
            <a:r>
              <a:rPr lang="en-US" sz="2400" b="0" i="0" u="none" strike="noStrike" cap="none" dirty="0">
                <a:solidFill>
                  <a:srgbClr val="205867"/>
                </a:solidFill>
                <a:latin typeface="Calibri"/>
                <a:ea typeface="Calibri"/>
                <a:cs typeface="Calibri"/>
                <a:sym typeface="Calibri"/>
              </a:rPr>
              <a:t>Week # </a:t>
            </a:r>
            <a:r>
              <a:rPr lang="en-US" sz="2400" dirty="0">
                <a:solidFill>
                  <a:srgbClr val="205867"/>
                </a:solidFill>
              </a:rPr>
              <a:t>7</a:t>
            </a: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205867"/>
              </a:buClr>
              <a:buSzPct val="25000"/>
              <a:buFont typeface="Arial"/>
              <a:buNone/>
            </a:pPr>
            <a:r>
              <a:rPr lang="en-US" sz="2400" dirty="0" smtClean="0">
                <a:solidFill>
                  <a:srgbClr val="205867"/>
                </a:solidFill>
              </a:rPr>
              <a:t>October 23, 2018</a:t>
            </a:r>
            <a:endParaRPr lang="en-US" sz="2400" b="0" i="0" u="none" strike="noStrike" cap="none" dirty="0">
              <a:solidFill>
                <a:srgbClr val="20586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buClr>
                <a:srgbClr val="6F6E6F"/>
              </a:buClr>
              <a:buSzPct val="25000"/>
              <a:buFont typeface="Arial"/>
              <a:buNone/>
            </a:pPr>
            <a:endParaRPr sz="296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12473" y="4215297"/>
            <a:ext cx="8925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lisa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828" y="1831474"/>
            <a:ext cx="4232059" cy="2777289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 spd="slow">
    <p:cut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3200" y="1860557"/>
            <a:ext cx="8483600" cy="2734072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You can</a:t>
            </a:r>
            <a:r>
              <a:rPr lang="en-US" sz="2000" dirty="0" smtClean="0">
                <a:solidFill>
                  <a:schemeClr val="tx1"/>
                </a:solidFill>
              </a:rPr>
              <a:t> use 2 products …</a:t>
            </a:r>
          </a:p>
          <a:p>
            <a:pPr marL="203200" indent="0">
              <a:buNone/>
            </a:pPr>
            <a:r>
              <a:rPr lang="en-US" sz="2000" dirty="0">
                <a:solidFill>
                  <a:schemeClr val="tx1"/>
                </a:solidFill>
              </a:rPr>
              <a:t>	</a:t>
            </a:r>
            <a:r>
              <a:rPr lang="en-US" sz="2000" dirty="0" err="1" smtClean="0">
                <a:solidFill>
                  <a:schemeClr val="tx1"/>
                </a:solidFill>
              </a:rPr>
              <a:t>Vitalizer</a:t>
            </a:r>
            <a:r>
              <a:rPr lang="en-US" sz="2000" dirty="0" smtClean="0">
                <a:solidFill>
                  <a:schemeClr val="tx1"/>
                </a:solidFill>
              </a:rPr>
              <a:t>  and Shaklee Life Shake (and lots of vegetables)</a:t>
            </a:r>
          </a:p>
          <a:p>
            <a:pPr marL="203200" indent="0">
              <a:buNone/>
            </a:pPr>
            <a:endParaRPr lang="en-US" sz="2000" dirty="0" smtClean="0">
              <a:solidFill>
                <a:schemeClr val="tx1"/>
              </a:solidFill>
            </a:endParaRPr>
          </a:p>
          <a:p>
            <a:r>
              <a:rPr lang="en-US" sz="2000" dirty="0" smtClean="0">
                <a:solidFill>
                  <a:schemeClr val="tx1"/>
                </a:solidFill>
              </a:rPr>
              <a:t>Karen Beckley’s detox also includes (in addition to </a:t>
            </a:r>
            <a:r>
              <a:rPr lang="en-US" dirty="0" err="1">
                <a:solidFill>
                  <a:schemeClr val="tx1"/>
                </a:solidFill>
              </a:rPr>
              <a:t>V</a:t>
            </a:r>
            <a:r>
              <a:rPr lang="en-US" sz="2000" dirty="0" err="1" smtClean="0">
                <a:solidFill>
                  <a:schemeClr val="tx1"/>
                </a:solidFill>
              </a:rPr>
              <a:t>italizer</a:t>
            </a:r>
            <a:r>
              <a:rPr lang="en-US" sz="2000" dirty="0" smtClean="0">
                <a:solidFill>
                  <a:schemeClr val="tx1"/>
                </a:solidFill>
              </a:rPr>
              <a:t> and Life </a:t>
            </a:r>
            <a:r>
              <a:rPr lang="en-US" dirty="0">
                <a:solidFill>
                  <a:schemeClr val="tx1"/>
                </a:solidFill>
              </a:rPr>
              <a:t>S</a:t>
            </a:r>
            <a:r>
              <a:rPr lang="en-US" sz="2000" dirty="0" smtClean="0">
                <a:solidFill>
                  <a:schemeClr val="tx1"/>
                </a:solidFill>
              </a:rPr>
              <a:t>hake): (Liver DTX, Alfalfa, and Herb Lax</a:t>
            </a:r>
            <a:r>
              <a:rPr lang="en-US" dirty="0" smtClean="0">
                <a:solidFill>
                  <a:schemeClr val="tx1"/>
                </a:solidFill>
              </a:rPr>
              <a:t>) </a:t>
            </a:r>
            <a:r>
              <a:rPr lang="en-US" sz="2000" dirty="0" smtClean="0">
                <a:solidFill>
                  <a:schemeClr val="tx1"/>
                </a:solidFill>
              </a:rPr>
              <a:t>Be mindful of how healthy or not a new customer may be so as not to detox too quickly.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Products Included in the Reset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7988981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7700" y="3022600"/>
            <a:ext cx="2120900" cy="21209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90500" y="54104"/>
            <a:ext cx="6184900" cy="5047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u="sng" dirty="0"/>
              <a:t>Function of Supplements Needed</a:t>
            </a:r>
            <a:r>
              <a:rPr lang="en-US" b="1" u="sng" dirty="0" smtClean="0"/>
              <a:t>:</a:t>
            </a:r>
            <a:endParaRPr lang="en-US" dirty="0" smtClean="0"/>
          </a:p>
          <a:p>
            <a:pPr lvl="0"/>
            <a:r>
              <a:rPr lang="en-US" dirty="0" smtClean="0"/>
              <a:t>Alfalfa </a:t>
            </a:r>
            <a:r>
              <a:rPr lang="en-US" dirty="0"/>
              <a:t>tabs (5 tablets in am, 5 </a:t>
            </a:r>
            <a:r>
              <a:rPr lang="en-US" dirty="0" smtClean="0"/>
              <a:t>tablets </a:t>
            </a:r>
            <a:r>
              <a:rPr lang="en-US" dirty="0"/>
              <a:t>in pm)</a:t>
            </a:r>
          </a:p>
          <a:p>
            <a:pPr lvl="1"/>
            <a:r>
              <a:rPr lang="en-US" dirty="0" smtClean="0"/>
              <a:t>--A </a:t>
            </a:r>
            <a:r>
              <a:rPr lang="en-US" dirty="0"/>
              <a:t>great diuretic that reduces fluid retention</a:t>
            </a:r>
          </a:p>
          <a:p>
            <a:pPr lvl="1"/>
            <a:r>
              <a:rPr lang="en-US" dirty="0" smtClean="0"/>
              <a:t>--Contains </a:t>
            </a:r>
            <a:r>
              <a:rPr lang="en-US" dirty="0"/>
              <a:t>chlorophyll—an excellent body cleaners and detoxifier</a:t>
            </a:r>
          </a:p>
          <a:p>
            <a:pPr lvl="1"/>
            <a:r>
              <a:rPr lang="en-US" dirty="0" smtClean="0"/>
              <a:t>--Contains </a:t>
            </a:r>
            <a:r>
              <a:rPr lang="en-US" dirty="0"/>
              <a:t>vital trace minerals</a:t>
            </a:r>
          </a:p>
          <a:p>
            <a:pPr lvl="1"/>
            <a:r>
              <a:rPr lang="en-US" dirty="0" smtClean="0"/>
              <a:t>--Increase </a:t>
            </a:r>
            <a:r>
              <a:rPr lang="en-US" dirty="0"/>
              <a:t>alkaline reserves and helps balance acids</a:t>
            </a:r>
          </a:p>
          <a:p>
            <a:pPr lvl="1"/>
            <a:r>
              <a:rPr lang="en-US" dirty="0" smtClean="0"/>
              <a:t>--Natural </a:t>
            </a:r>
            <a:r>
              <a:rPr lang="en-US" dirty="0"/>
              <a:t>anti-inflammatory</a:t>
            </a:r>
          </a:p>
          <a:p>
            <a:pPr lvl="0"/>
            <a:endParaRPr lang="en-US" dirty="0" smtClean="0"/>
          </a:p>
          <a:p>
            <a:pPr lvl="0"/>
            <a:r>
              <a:rPr lang="en-US" dirty="0" smtClean="0"/>
              <a:t>Herb </a:t>
            </a:r>
            <a:r>
              <a:rPr lang="en-US" dirty="0"/>
              <a:t>Lax (2-4 tablets per day at bedtime)*</a:t>
            </a:r>
          </a:p>
          <a:p>
            <a:pPr lvl="1"/>
            <a:r>
              <a:rPr lang="en-US" dirty="0" smtClean="0"/>
              <a:t>--A </a:t>
            </a:r>
            <a:r>
              <a:rPr lang="en-US" dirty="0"/>
              <a:t>natural body cleanser</a:t>
            </a:r>
          </a:p>
          <a:p>
            <a:pPr lvl="1"/>
            <a:r>
              <a:rPr lang="en-US" dirty="0" smtClean="0"/>
              <a:t>--Regulates </a:t>
            </a:r>
            <a:r>
              <a:rPr lang="en-US" dirty="0"/>
              <a:t>bowel function and promotes regularity</a:t>
            </a:r>
          </a:p>
          <a:p>
            <a:pPr lvl="1"/>
            <a:r>
              <a:rPr lang="en-US" dirty="0" smtClean="0"/>
              <a:t>--Stimulates </a:t>
            </a:r>
            <a:r>
              <a:rPr lang="en-US" dirty="0"/>
              <a:t>bile flow in liver</a:t>
            </a:r>
          </a:p>
          <a:p>
            <a:pPr lvl="0"/>
            <a:endParaRPr lang="en-US" dirty="0" smtClean="0"/>
          </a:p>
          <a:p>
            <a:pPr lvl="0"/>
            <a:r>
              <a:rPr lang="en-US" dirty="0" smtClean="0"/>
              <a:t>Liver </a:t>
            </a:r>
            <a:r>
              <a:rPr lang="en-US" dirty="0"/>
              <a:t>DTX* (Take 1 in am and 2 in pm)</a:t>
            </a:r>
          </a:p>
          <a:p>
            <a:pPr lvl="1"/>
            <a:r>
              <a:rPr lang="en-US" dirty="0" smtClean="0"/>
              <a:t>--The </a:t>
            </a:r>
            <a:r>
              <a:rPr lang="en-US" dirty="0"/>
              <a:t>liver is the primary organ of detoxification</a:t>
            </a:r>
          </a:p>
          <a:p>
            <a:pPr lvl="1"/>
            <a:r>
              <a:rPr lang="en-US" dirty="0" smtClean="0"/>
              <a:t>--Helps </a:t>
            </a:r>
            <a:r>
              <a:rPr lang="en-US" dirty="0"/>
              <a:t>detox liver naturally</a:t>
            </a:r>
          </a:p>
          <a:p>
            <a:pPr lvl="1"/>
            <a:r>
              <a:rPr lang="en-US" dirty="0" smtClean="0"/>
              <a:t>--Helps </a:t>
            </a:r>
            <a:r>
              <a:rPr lang="en-US" dirty="0"/>
              <a:t>maintain bile flow</a:t>
            </a:r>
          </a:p>
          <a:p>
            <a:pPr lvl="1"/>
            <a:r>
              <a:rPr lang="en-US" dirty="0" smtClean="0"/>
              <a:t>--Helps </a:t>
            </a:r>
            <a:r>
              <a:rPr lang="en-US" dirty="0"/>
              <a:t>regenerate liver cells</a:t>
            </a:r>
          </a:p>
          <a:p>
            <a:pPr lvl="0"/>
            <a:endParaRPr lang="en-US" dirty="0" smtClean="0"/>
          </a:p>
          <a:p>
            <a:pPr lvl="0"/>
            <a:r>
              <a:rPr lang="en-US" dirty="0" err="1" smtClean="0"/>
              <a:t>Optiflora</a:t>
            </a:r>
            <a:r>
              <a:rPr lang="en-US" dirty="0" smtClean="0"/>
              <a:t> </a:t>
            </a:r>
            <a:r>
              <a:rPr lang="en-US" dirty="0"/>
              <a:t>Probiotic Complex (1/day) *This is the pearl in your </a:t>
            </a:r>
            <a:r>
              <a:rPr lang="en-US" dirty="0" err="1"/>
              <a:t>Vitalizer</a:t>
            </a:r>
            <a:r>
              <a:rPr lang="en-US" dirty="0"/>
              <a:t> strip</a:t>
            </a:r>
          </a:p>
          <a:p>
            <a:pPr lvl="1"/>
            <a:r>
              <a:rPr lang="en-US" dirty="0" smtClean="0"/>
              <a:t>--Improves </a:t>
            </a:r>
            <a:r>
              <a:rPr lang="en-US" dirty="0"/>
              <a:t>Digestion</a:t>
            </a:r>
          </a:p>
          <a:p>
            <a:pPr lvl="1"/>
            <a:r>
              <a:rPr lang="en-US" dirty="0" smtClean="0"/>
              <a:t>--Increases </a:t>
            </a:r>
            <a:r>
              <a:rPr lang="en-US" dirty="0"/>
              <a:t>immunity</a:t>
            </a:r>
          </a:p>
          <a:p>
            <a:pPr lvl="1"/>
            <a:r>
              <a:rPr lang="en-US" dirty="0" smtClean="0"/>
              <a:t>--Restore </a:t>
            </a:r>
            <a:r>
              <a:rPr lang="en-US" dirty="0"/>
              <a:t>health of the gut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9600" y="1447800"/>
            <a:ext cx="2197100" cy="21971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2500" y="260350"/>
            <a:ext cx="2197100" cy="21971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5992106" y="2997200"/>
            <a:ext cx="766588" cy="1549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70800" y="1130300"/>
            <a:ext cx="1803400" cy="180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90274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72533" y="241675"/>
            <a:ext cx="8771467" cy="4647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1" dirty="0" smtClean="0"/>
              <a:t>Reset </a:t>
            </a:r>
            <a:r>
              <a:rPr lang="en-US" dirty="0" smtClean="0"/>
              <a:t> </a:t>
            </a:r>
            <a:r>
              <a:rPr lang="en-US" sz="1800" b="1" dirty="0"/>
              <a:t>Breakfast:</a:t>
            </a:r>
          </a:p>
          <a:p>
            <a:r>
              <a:rPr lang="en-US" sz="1600" dirty="0"/>
              <a:t>Lemon Water or Wake-Up Detox Lemon Tea*</a:t>
            </a:r>
          </a:p>
          <a:p>
            <a:r>
              <a:rPr lang="en-US" sz="1600" dirty="0"/>
              <a:t>Shaklee Life Energizing Shake</a:t>
            </a:r>
          </a:p>
          <a:p>
            <a:r>
              <a:rPr lang="en-US" sz="1600" dirty="0"/>
              <a:t>Supplements: 5-10 Alfalfa, 1 Liver DTX, 1 B-Complex or Stress Relief Complex, any other </a:t>
            </a:r>
            <a:r>
              <a:rPr lang="en-US" sz="1600" dirty="0" smtClean="0"/>
              <a:t>Shaklee supplements </a:t>
            </a:r>
            <a:r>
              <a:rPr lang="en-US" sz="1600" dirty="0"/>
              <a:t>you take</a:t>
            </a:r>
          </a:p>
          <a:p>
            <a:r>
              <a:rPr lang="en-US" sz="1800" b="1" dirty="0"/>
              <a:t> </a:t>
            </a:r>
            <a:r>
              <a:rPr lang="en-US" sz="1800" b="1" dirty="0" smtClean="0"/>
              <a:t>Reset Lunch</a:t>
            </a:r>
            <a:r>
              <a:rPr lang="en-US" sz="1800" b="1" dirty="0"/>
              <a:t>:</a:t>
            </a:r>
          </a:p>
          <a:p>
            <a:r>
              <a:rPr lang="en-US" sz="1600" dirty="0"/>
              <a:t>Shaklee Life Energizing Shake</a:t>
            </a:r>
          </a:p>
          <a:p>
            <a:r>
              <a:rPr lang="en-US" sz="1600" dirty="0"/>
              <a:t>Unlimited Veggies</a:t>
            </a:r>
          </a:p>
          <a:p>
            <a:r>
              <a:rPr lang="en-US" sz="1800" dirty="0"/>
              <a:t> </a:t>
            </a:r>
            <a:r>
              <a:rPr lang="en-US" sz="1800" b="1" dirty="0" smtClean="0"/>
              <a:t>Reset Dinner</a:t>
            </a:r>
            <a:r>
              <a:rPr lang="en-US" sz="1800" b="1" dirty="0"/>
              <a:t>:</a:t>
            </a:r>
          </a:p>
          <a:p>
            <a:r>
              <a:rPr lang="en-US" sz="1600" dirty="0"/>
              <a:t>Shaklee Life Energizing Shake</a:t>
            </a:r>
          </a:p>
          <a:p>
            <a:r>
              <a:rPr lang="en-US" sz="1600" dirty="0"/>
              <a:t>Unlimited Veggies</a:t>
            </a:r>
          </a:p>
          <a:p>
            <a:r>
              <a:rPr lang="en-US" sz="1600" dirty="0"/>
              <a:t>Supplements: 5-10 Alfalfa, 2 Liver DTX, 1-4 Herb-Lax (start with 1-2 at dinner or bedtime)</a:t>
            </a:r>
          </a:p>
          <a:p>
            <a:r>
              <a:rPr lang="en-US" sz="1800" b="1" dirty="0" smtClean="0"/>
              <a:t>Reset</a:t>
            </a:r>
            <a:r>
              <a:rPr lang="en-US" sz="1800" dirty="0" smtClean="0"/>
              <a:t> </a:t>
            </a:r>
            <a:r>
              <a:rPr lang="en-US" sz="1800" b="1" dirty="0"/>
              <a:t>Snacks:</a:t>
            </a:r>
          </a:p>
          <a:p>
            <a:r>
              <a:rPr lang="en-US" sz="1600" dirty="0"/>
              <a:t>Lots of veggies (unlimited), fruit (2-3 servings) and protein (nuts, hummus, string cheese, etc.)</a:t>
            </a:r>
          </a:p>
          <a:p>
            <a:r>
              <a:rPr lang="en-US" sz="1600" dirty="0"/>
              <a:t>Shaklee 180 Snack Bars</a:t>
            </a:r>
          </a:p>
          <a:p>
            <a:r>
              <a:rPr lang="en-US" sz="1600" dirty="0"/>
              <a:t>Shaklee Energizing Tea, black coffee, unsweetened tea and water</a:t>
            </a:r>
          </a:p>
          <a:p>
            <a:endParaRPr lang="en-US" sz="1600" dirty="0"/>
          </a:p>
          <a:p>
            <a:r>
              <a:rPr lang="en-US" sz="1600" dirty="0" smtClean="0"/>
              <a:t>No</a:t>
            </a:r>
            <a:r>
              <a:rPr lang="en-US" sz="1600" dirty="0"/>
              <a:t>: Meat, carbs and sugars not in the above items, alcohol, oils, salt (limit dairy</a:t>
            </a:r>
            <a:r>
              <a:rPr lang="en-US" sz="1600" dirty="0" smtClean="0"/>
              <a:t>)</a:t>
            </a:r>
            <a:endParaRPr lang="en-US" sz="1600" dirty="0"/>
          </a:p>
        </p:txBody>
      </p:sp>
      <p:sp>
        <p:nvSpPr>
          <p:cNvPr id="3" name="TextBox 2"/>
          <p:cNvSpPr txBox="1"/>
          <p:nvPr/>
        </p:nvSpPr>
        <p:spPr>
          <a:xfrm>
            <a:off x="5003799" y="1752600"/>
            <a:ext cx="3818467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Libian SC Regular"/>
                <a:cs typeface="Libian SC Regular"/>
              </a:rPr>
              <a:t>Sample Plan</a:t>
            </a:r>
            <a:endParaRPr lang="en-US" sz="3600" dirty="0">
              <a:latin typeface="Libian SC Regular"/>
              <a:cs typeface="Libian SC Regular"/>
            </a:endParaRPr>
          </a:p>
        </p:txBody>
      </p:sp>
    </p:spTree>
    <p:extLst>
      <p:ext uri="{BB962C8B-B14F-4D97-AF65-F5344CB8AC3E}">
        <p14:creationId xmlns:p14="http://schemas.microsoft.com/office/powerpoint/2010/main" val="14455666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3900" y="0"/>
            <a:ext cx="51435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29447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850084"/>
            <a:ext cx="40894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/>
              <a:buChar char="•"/>
            </a:pPr>
            <a:r>
              <a:rPr lang="en-US" sz="1600" dirty="0" smtClean="0"/>
              <a:t>Celery </a:t>
            </a:r>
            <a:r>
              <a:rPr lang="en-US" sz="1600" dirty="0"/>
              <a:t>and Peppers with 2 TB Hummus</a:t>
            </a:r>
          </a:p>
          <a:p>
            <a:pPr marL="285750" lvl="0" indent="-285750">
              <a:buFont typeface="Arial"/>
              <a:buChar char="•"/>
            </a:pPr>
            <a:r>
              <a:rPr lang="en-US" sz="1600" dirty="0"/>
              <a:t>Carrots sticks and 2 TB sunflower butter</a:t>
            </a:r>
          </a:p>
          <a:p>
            <a:pPr marL="285750" lvl="0" indent="-285750">
              <a:buFont typeface="Arial"/>
              <a:buChar char="•"/>
            </a:pPr>
            <a:r>
              <a:rPr lang="en-US" sz="1600" dirty="0" err="1"/>
              <a:t>Edamame</a:t>
            </a:r>
            <a:r>
              <a:rPr lang="en-US" sz="1600" dirty="0"/>
              <a:t> (1/2 cup)</a:t>
            </a:r>
          </a:p>
          <a:p>
            <a:pPr marL="285750" lvl="0" indent="-285750">
              <a:buFont typeface="Arial"/>
              <a:buChar char="•"/>
            </a:pPr>
            <a:r>
              <a:rPr lang="en-US" sz="1600" dirty="0"/>
              <a:t>Cauliflower with 2 TB black bean dip</a:t>
            </a:r>
          </a:p>
          <a:p>
            <a:pPr marL="285750" lvl="0" indent="-285750">
              <a:buFont typeface="Arial"/>
              <a:buChar char="•"/>
            </a:pPr>
            <a:r>
              <a:rPr lang="en-US" sz="1600" dirty="0"/>
              <a:t>Apples with 2 TB Almond Butter and Raisins</a:t>
            </a:r>
          </a:p>
          <a:p>
            <a:pPr marL="285750" lvl="0" indent="-285750">
              <a:buFont typeface="Arial"/>
              <a:buChar char="•"/>
            </a:pPr>
            <a:r>
              <a:rPr lang="en-US" sz="1600" dirty="0"/>
              <a:t>Shaklee snack bar</a:t>
            </a:r>
          </a:p>
          <a:p>
            <a:pPr marL="285750" lvl="0" indent="-285750">
              <a:buFont typeface="Arial"/>
              <a:buChar char="•"/>
            </a:pPr>
            <a:r>
              <a:rPr lang="en-US" sz="1600" dirty="0"/>
              <a:t>Hard boiled egg and ½ Avocado</a:t>
            </a:r>
          </a:p>
          <a:p>
            <a:pPr marL="285750" lvl="0" indent="-285750">
              <a:buFont typeface="Arial"/>
              <a:buChar char="•"/>
            </a:pPr>
            <a:r>
              <a:rPr lang="en-US" sz="1600" dirty="0"/>
              <a:t>1 pear and string cheese</a:t>
            </a:r>
          </a:p>
          <a:p>
            <a:pPr marL="285750" lvl="0" indent="-285750">
              <a:buFont typeface="Arial"/>
              <a:buChar char="•"/>
            </a:pPr>
            <a:r>
              <a:rPr lang="en-US" sz="1600" dirty="0"/>
              <a:t>Plain Greek yogurt with raspberries </a:t>
            </a:r>
          </a:p>
          <a:p>
            <a:pPr marL="285750" lvl="0" indent="-285750">
              <a:buFont typeface="Arial"/>
              <a:buChar char="•"/>
            </a:pPr>
            <a:r>
              <a:rPr lang="en-US" sz="1600" dirty="0"/>
              <a:t>Small bowl of grapes and walnuts</a:t>
            </a:r>
          </a:p>
          <a:p>
            <a:pPr marL="285750" lvl="0" indent="-285750">
              <a:buFont typeface="Arial"/>
              <a:buChar char="•"/>
            </a:pPr>
            <a:r>
              <a:rPr lang="en-US" sz="1600" dirty="0"/>
              <a:t>Low-fat cottage cheese with cut-up fruit </a:t>
            </a:r>
          </a:p>
          <a:p>
            <a:pPr marL="285750" lvl="0" indent="-285750">
              <a:buFont typeface="Arial"/>
              <a:buChar char="•"/>
            </a:pPr>
            <a:r>
              <a:rPr lang="en-US" sz="1600" dirty="0"/>
              <a:t>Banana w/ peanut butter</a:t>
            </a:r>
          </a:p>
          <a:p>
            <a:pPr marL="285750" lvl="0" indent="-285750">
              <a:buFont typeface="Arial"/>
              <a:buChar char="•"/>
            </a:pPr>
            <a:r>
              <a:rPr lang="en-US" sz="1600" dirty="0"/>
              <a:t>Handful of pistachios and apple/pear/</a:t>
            </a:r>
            <a:r>
              <a:rPr lang="en-US" sz="1600" dirty="0" smtClean="0"/>
              <a:t>banana</a:t>
            </a:r>
            <a:endParaRPr lang="en-US" sz="1600" dirty="0"/>
          </a:p>
        </p:txBody>
      </p:sp>
      <p:sp>
        <p:nvSpPr>
          <p:cNvPr id="5" name="Rectangle 4"/>
          <p:cNvSpPr/>
          <p:nvPr/>
        </p:nvSpPr>
        <p:spPr>
          <a:xfrm>
            <a:off x="4377267" y="948348"/>
            <a:ext cx="450850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600" dirty="0"/>
              <a:t>Frozen grapes (great for a cold summer snack!)</a:t>
            </a:r>
          </a:p>
          <a:p>
            <a:pPr marL="285750" lvl="0" indent="-285750">
              <a:buFont typeface="Arial"/>
              <a:buChar char="•"/>
            </a:pPr>
            <a:r>
              <a:rPr lang="en-US" sz="1600" dirty="0" smtClean="0"/>
              <a:t>Cucumbers </a:t>
            </a:r>
            <a:r>
              <a:rPr lang="en-US" sz="1600" dirty="0"/>
              <a:t>w/ feta cheese</a:t>
            </a:r>
          </a:p>
          <a:p>
            <a:pPr marL="285750" lvl="0" indent="-285750">
              <a:buFont typeface="Arial"/>
              <a:buChar char="•"/>
            </a:pPr>
            <a:r>
              <a:rPr lang="en-US" sz="1600" dirty="0"/>
              <a:t>12 raw unsalted almonds and </a:t>
            </a:r>
            <a:r>
              <a:rPr lang="en-US" sz="1600" dirty="0" err="1"/>
              <a:t>craisins</a:t>
            </a:r>
            <a:endParaRPr lang="en-US" sz="1600" dirty="0"/>
          </a:p>
          <a:p>
            <a:pPr marL="285750" lvl="0" indent="-285750">
              <a:buFont typeface="Arial"/>
              <a:buChar char="•"/>
            </a:pPr>
            <a:r>
              <a:rPr lang="en-US" sz="1600" dirty="0"/>
              <a:t>Leafy greens, sliced cucumbers with fresh squeezed lemon &amp; olive oil</a:t>
            </a:r>
          </a:p>
          <a:p>
            <a:pPr marL="285750" lvl="0" indent="-285750">
              <a:buFont typeface="Arial"/>
              <a:buChar char="•"/>
            </a:pPr>
            <a:r>
              <a:rPr lang="en-US" sz="1600" dirty="0"/>
              <a:t>Fresh guacamole (1/2 avocado mashed with dash of sea salt) with veggies</a:t>
            </a:r>
          </a:p>
          <a:p>
            <a:pPr marL="285750" lvl="0" indent="-285750">
              <a:buFont typeface="Arial"/>
              <a:buChar char="•"/>
            </a:pPr>
            <a:r>
              <a:rPr lang="en-US" sz="1600" dirty="0"/>
              <a:t>Handful of seeds: pumpkin or sunflower with ½ cup blueberries</a:t>
            </a:r>
          </a:p>
          <a:p>
            <a:pPr marL="285750" lvl="0" indent="-285750">
              <a:buFont typeface="Arial"/>
              <a:buChar char="•"/>
            </a:pPr>
            <a:r>
              <a:rPr lang="en-US" sz="1600" dirty="0"/>
              <a:t>Plain kale chips</a:t>
            </a:r>
          </a:p>
          <a:p>
            <a:pPr marL="285750" lvl="0" indent="-285750">
              <a:buFont typeface="Arial"/>
              <a:buChar char="•"/>
            </a:pPr>
            <a:r>
              <a:rPr lang="en-US" sz="1600" dirty="0"/>
              <a:t>Fresh salsa w/ rice crackers</a:t>
            </a:r>
          </a:p>
          <a:p>
            <a:pPr marL="285750" lvl="0" indent="-285750">
              <a:buFont typeface="Arial"/>
              <a:buChar char="•"/>
            </a:pPr>
            <a:r>
              <a:rPr lang="en-US" sz="1600" dirty="0"/>
              <a:t>Rice cakes with peanut/almond </a:t>
            </a:r>
            <a:r>
              <a:rPr lang="en-US" sz="1600" dirty="0" smtClean="0"/>
              <a:t>butter</a:t>
            </a:r>
            <a:endParaRPr lang="en-US" sz="1600" dirty="0"/>
          </a:p>
        </p:txBody>
      </p:sp>
      <p:sp>
        <p:nvSpPr>
          <p:cNvPr id="3" name="TextBox 2"/>
          <p:cNvSpPr txBox="1"/>
          <p:nvPr/>
        </p:nvSpPr>
        <p:spPr>
          <a:xfrm>
            <a:off x="1930400" y="292100"/>
            <a:ext cx="5130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Healthy Snack List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219200" y="4404836"/>
            <a:ext cx="6832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**Remember…All-natural versions of the foods above will deliver the BEST results </a:t>
            </a:r>
            <a:endParaRPr lang="en-US" dirty="0"/>
          </a:p>
          <a:p>
            <a:r>
              <a:rPr lang="en-US" i="1" dirty="0"/>
              <a:t>(foods with NATURAL sugars and HEALTHY fats). 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174607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rrott Grocery Lis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0"/>
            <a:ext cx="3975497" cy="5143500"/>
          </a:xfrm>
          <a:prstGeom prst="rect">
            <a:avLst/>
          </a:prstGeom>
        </p:spPr>
      </p:pic>
      <p:pic>
        <p:nvPicPr>
          <p:cNvPr id="3" name="Picture 2" descr="Parrott Snacking Shopping Lis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403" y="0"/>
            <a:ext cx="397549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58259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rrott Plan Sheet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900" y="0"/>
            <a:ext cx="666364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09598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72533" y="176157"/>
            <a:ext cx="8398933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 </a:t>
            </a:r>
            <a:r>
              <a:rPr lang="en-US" sz="2000" dirty="0"/>
              <a:t>Tips</a:t>
            </a:r>
            <a:r>
              <a:rPr lang="en-US" sz="2000" dirty="0" smtClean="0"/>
              <a:t>:</a:t>
            </a:r>
          </a:p>
          <a:p>
            <a:endParaRPr lang="en-US" sz="1000" dirty="0"/>
          </a:p>
          <a:p>
            <a:r>
              <a:rPr lang="en-US" sz="2000" dirty="0" smtClean="0"/>
              <a:t>• Participants are provided with a “recipe sheet” for 10-20 smoothies </a:t>
            </a:r>
          </a:p>
          <a:p>
            <a:pPr marL="177800" indent="-177800">
              <a:buFont typeface="Arial"/>
              <a:buChar char="•"/>
            </a:pPr>
            <a:r>
              <a:rPr lang="en-US" sz="2000" dirty="0" smtClean="0"/>
              <a:t>Substitute </a:t>
            </a:r>
            <a:r>
              <a:rPr lang="en-US" sz="2000" dirty="0"/>
              <a:t>a Shaklee 180 Meal Bar for a Life Shake meal once a day </a:t>
            </a:r>
          </a:p>
          <a:p>
            <a:r>
              <a:rPr lang="en-US" sz="2000" dirty="0"/>
              <a:t>• Drink half your weight in ounces of WATER each day!!!</a:t>
            </a:r>
          </a:p>
          <a:p>
            <a:r>
              <a:rPr lang="en-US" sz="2000" dirty="0"/>
              <a:t>• Steam your veggies if it’s hard for you to digest raw, also add EZ-Gest</a:t>
            </a:r>
          </a:p>
          <a:p>
            <a:r>
              <a:rPr lang="en-US" sz="2000" dirty="0"/>
              <a:t>• Lemon juice, lime </a:t>
            </a:r>
            <a:r>
              <a:rPr lang="en-US" sz="2000" dirty="0" smtClean="0"/>
              <a:t>juice with or without olive oil </a:t>
            </a:r>
            <a:r>
              <a:rPr lang="en-US" sz="2000" dirty="0"/>
              <a:t>or pureed avocado is </a:t>
            </a:r>
            <a:r>
              <a:rPr lang="en-US" sz="2000" dirty="0" smtClean="0"/>
              <a:t>	great </a:t>
            </a:r>
            <a:r>
              <a:rPr lang="en-US" sz="2000" dirty="0"/>
              <a:t>salad dressing</a:t>
            </a:r>
          </a:p>
          <a:p>
            <a:r>
              <a:rPr lang="en-US" sz="2000" dirty="0"/>
              <a:t>• </a:t>
            </a:r>
            <a:r>
              <a:rPr lang="en-US" sz="2000" dirty="0" smtClean="0"/>
              <a:t>Options for  </a:t>
            </a:r>
            <a:r>
              <a:rPr lang="en-US" sz="2000" dirty="0"/>
              <a:t>“milk” </a:t>
            </a:r>
            <a:r>
              <a:rPr lang="en-US" sz="2000" dirty="0" smtClean="0"/>
              <a:t>in </a:t>
            </a:r>
            <a:r>
              <a:rPr lang="en-US" sz="2000" dirty="0"/>
              <a:t>shakes (cow’s, soy, almond, coconut)</a:t>
            </a:r>
          </a:p>
          <a:p>
            <a:r>
              <a:rPr lang="en-US" sz="2000" dirty="0"/>
              <a:t>• If </a:t>
            </a:r>
            <a:r>
              <a:rPr lang="en-US" sz="2000" dirty="0" smtClean="0"/>
              <a:t>cravings</a:t>
            </a:r>
            <a:r>
              <a:rPr lang="en-US" sz="2000" dirty="0"/>
              <a:t>, add another B-complex to your </a:t>
            </a:r>
            <a:r>
              <a:rPr lang="en-US" sz="2000" dirty="0" smtClean="0"/>
              <a:t>regimen</a:t>
            </a:r>
            <a:endParaRPr lang="en-US" sz="2000" dirty="0"/>
          </a:p>
          <a:p>
            <a:r>
              <a:rPr lang="en-US" sz="2000" dirty="0"/>
              <a:t>• Want more energy? Have another Shaklee Energizing Tea!</a:t>
            </a:r>
          </a:p>
          <a:p>
            <a:r>
              <a:rPr lang="en-US" sz="2000" dirty="0"/>
              <a:t> * Morning Hydration:</a:t>
            </a:r>
          </a:p>
          <a:p>
            <a:r>
              <a:rPr lang="en-US" sz="2000" dirty="0" smtClean="0"/>
              <a:t>	-- </a:t>
            </a:r>
            <a:r>
              <a:rPr lang="en-US" sz="2000" dirty="0"/>
              <a:t>Lemon Water = squeeze 1/2 lemon into water (drink warm or </a:t>
            </a:r>
            <a:r>
              <a:rPr lang="en-US" sz="2000" dirty="0" smtClean="0"/>
              <a:t>		cold</a:t>
            </a:r>
            <a:r>
              <a:rPr lang="en-US" sz="2000" dirty="0"/>
              <a:t>) </a:t>
            </a:r>
            <a:r>
              <a:rPr lang="en-US" sz="2000" dirty="0" smtClean="0"/>
              <a:t>– </a:t>
            </a:r>
            <a:r>
              <a:rPr lang="en-US" sz="2000" dirty="0"/>
              <a:t>OR </a:t>
            </a:r>
          </a:p>
          <a:p>
            <a:r>
              <a:rPr lang="en-US" sz="2000" dirty="0" smtClean="0"/>
              <a:t>	-- </a:t>
            </a:r>
            <a:r>
              <a:rPr lang="en-US" sz="2000" dirty="0"/>
              <a:t>Wake-Up Detox Lemon Tea = Lemon Water + 1 Shaklee </a:t>
            </a:r>
            <a:r>
              <a:rPr lang="en-US" sz="2000" dirty="0" smtClean="0"/>
              <a:t>		Energizing </a:t>
            </a:r>
            <a:r>
              <a:rPr lang="en-US" sz="2000" dirty="0"/>
              <a:t>Tea stick</a:t>
            </a:r>
          </a:p>
        </p:txBody>
      </p:sp>
    </p:spTree>
    <p:extLst>
      <p:ext uri="{BB962C8B-B14F-4D97-AF65-F5344CB8AC3E}">
        <p14:creationId xmlns:p14="http://schemas.microsoft.com/office/powerpoint/2010/main" val="39084722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0212" y="899712"/>
            <a:ext cx="4243789" cy="4243789"/>
          </a:xfr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230" y="168641"/>
            <a:ext cx="3543527" cy="235866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-80973" y="2581068"/>
            <a:ext cx="5237173" cy="233140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sz="2100" dirty="0" smtClean="0"/>
              <a:t>Our team creates a private FB group where our clients feel safe to ask questions, discuss symptoms, and celebrate successes.</a:t>
            </a:r>
            <a:endParaRPr lang="en-US" sz="2100" dirty="0"/>
          </a:p>
          <a:p>
            <a:pPr algn="ctr"/>
            <a:r>
              <a:rPr lang="en-US" sz="2100" dirty="0" smtClean="0"/>
              <a:t>Clients are educated on Shaklee products and how to continue their momentum at the conclusion of the reset.</a:t>
            </a:r>
            <a:endParaRPr lang="en-US" sz="2100" dirty="0"/>
          </a:p>
        </p:txBody>
      </p:sp>
      <p:sp>
        <p:nvSpPr>
          <p:cNvPr id="12" name="TextBox 11"/>
          <p:cNvSpPr txBox="1"/>
          <p:nvPr/>
        </p:nvSpPr>
        <p:spPr>
          <a:xfrm>
            <a:off x="4627418" y="399575"/>
            <a:ext cx="4370227" cy="500137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sz="2800" dirty="0" smtClean="0"/>
              <a:t>Support &amp; Encouragement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8728663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eting vs Cleansin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133" y="0"/>
            <a:ext cx="593642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8951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 txBox="1">
            <a:spLocks noGrp="1"/>
          </p:cNvSpPr>
          <p:nvPr>
            <p:ph type="title"/>
          </p:nvPr>
        </p:nvSpPr>
        <p:spPr>
          <a:xfrm>
            <a:off x="2220573" y="193768"/>
            <a:ext cx="4578706" cy="697567"/>
          </a:xfrm>
          <a:prstGeom prst="rect">
            <a:avLst/>
          </a:prstGeom>
          <a:noFill/>
          <a:ln w="9525" cap="flat" cmpd="sng">
            <a:solidFill>
              <a:srgbClr val="31859B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3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Our Training Team </a:t>
            </a:r>
          </a:p>
        </p:txBody>
      </p:sp>
      <p:sp>
        <p:nvSpPr>
          <p:cNvPr id="132" name="Shape 132"/>
          <p:cNvSpPr txBox="1">
            <a:spLocks noGrp="1"/>
          </p:cNvSpPr>
          <p:nvPr>
            <p:ph type="body" idx="1"/>
          </p:nvPr>
        </p:nvSpPr>
        <p:spPr>
          <a:xfrm>
            <a:off x="3714180" y="3621374"/>
            <a:ext cx="1822458" cy="86900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65" dirty="0" smtClean="0"/>
              <a:t>Senior</a:t>
            </a:r>
            <a:r>
              <a:rPr lang="en-US" sz="1665" b="0" i="0" u="none" strike="noStrike" cap="none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Coordinator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665" dirty="0" smtClean="0"/>
              <a:t>Karen Beckley</a:t>
            </a:r>
            <a:endParaRPr lang="en-US" sz="1665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333"/>
              </a:spcBef>
              <a:buClr>
                <a:schemeClr val="dk1"/>
              </a:buClr>
              <a:buSzPct val="25000"/>
              <a:buFont typeface="Arial"/>
              <a:buNone/>
            </a:pPr>
            <a:endParaRPr lang="en-US" sz="1665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Shape 140"/>
          <p:cNvSpPr/>
          <p:nvPr/>
        </p:nvSpPr>
        <p:spPr>
          <a:xfrm>
            <a:off x="583631" y="3513678"/>
            <a:ext cx="2664896" cy="64633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Master </a:t>
            </a:r>
            <a:r>
              <a:rPr lang="en-US" sz="18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Coordinator          Barb </a:t>
            </a:r>
            <a:r>
              <a:rPr lang="en-US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Lagoni </a:t>
            </a:r>
          </a:p>
        </p:txBody>
      </p:sp>
      <p:sp>
        <p:nvSpPr>
          <p:cNvPr id="141" name="Shape 141"/>
          <p:cNvSpPr/>
          <p:nvPr/>
        </p:nvSpPr>
        <p:spPr>
          <a:xfrm>
            <a:off x="6628084" y="3621374"/>
            <a:ext cx="1955730" cy="64633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8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Senior Director </a:t>
            </a:r>
            <a:endParaRPr lang="en-US"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8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Sarah </a:t>
            </a:r>
            <a:r>
              <a:rPr lang="en-US" sz="180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Farris</a:t>
            </a:r>
            <a:endParaRPr lang="en-US" sz="1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0354" y="1380938"/>
            <a:ext cx="1590109" cy="212014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4958" t="6595" r="5195" b="26520"/>
          <a:stretch/>
        </p:blipFill>
        <p:spPr>
          <a:xfrm>
            <a:off x="6661405" y="1478150"/>
            <a:ext cx="1783794" cy="199190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/>
          <a:srcRect l="24721" t="22612" r="54650" b="51916"/>
          <a:stretch/>
        </p:blipFill>
        <p:spPr>
          <a:xfrm>
            <a:off x="1216526" y="1478150"/>
            <a:ext cx="1601911" cy="1912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771195"/>
      </p:ext>
    </p:extLst>
  </p:cSld>
  <p:clrMapOvr>
    <a:masterClrMapping/>
  </p:clrMapOvr>
  <p:transition xmlns:p14="http://schemas.microsoft.com/office/powerpoint/2010/main" spd="slow">
    <p:cut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eart veggies and fruits im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1" y="349208"/>
            <a:ext cx="2768600" cy="27686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38700" y="185695"/>
            <a:ext cx="2451100" cy="449305"/>
          </a:xfrm>
          <a:ln>
            <a:solidFill>
              <a:srgbClr val="008000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en-US" sz="3200" dirty="0"/>
              <a:t>RESULTS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997200" y="857207"/>
            <a:ext cx="5996899" cy="376256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2000" dirty="0"/>
              <a:t>I host one </a:t>
            </a:r>
            <a:r>
              <a:rPr lang="en-US" sz="2000" dirty="0" smtClean="0"/>
              <a:t>detox every other</a:t>
            </a:r>
            <a:r>
              <a:rPr lang="en-US" sz="2000" dirty="0"/>
              <a:t> </a:t>
            </a:r>
            <a:r>
              <a:rPr lang="en-US" sz="2000" dirty="0" smtClean="0"/>
              <a:t>month </a:t>
            </a:r>
            <a:r>
              <a:rPr lang="en-US" sz="2000" dirty="0"/>
              <a:t>– </a:t>
            </a:r>
            <a:r>
              <a:rPr lang="en-US" sz="2000" dirty="0" smtClean="0"/>
              <a:t>current </a:t>
            </a:r>
            <a:r>
              <a:rPr lang="en-US" sz="2000" dirty="0"/>
              <a:t>&amp; new </a:t>
            </a:r>
            <a:r>
              <a:rPr lang="en-US" sz="2000" dirty="0" smtClean="0"/>
              <a:t>customers </a:t>
            </a:r>
            <a:endParaRPr lang="en-US" sz="2000" dirty="0"/>
          </a:p>
          <a:p>
            <a:pPr marL="214313" indent="-214313">
              <a:buFont typeface="Arial" charset="0"/>
              <a:buChar char="•"/>
            </a:pPr>
            <a:r>
              <a:rPr lang="en-US" sz="2000" dirty="0" smtClean="0"/>
              <a:t>AMAZING </a:t>
            </a:r>
            <a:r>
              <a:rPr lang="en-US" sz="2000" dirty="0"/>
              <a:t>&amp; quick results  </a:t>
            </a:r>
          </a:p>
          <a:p>
            <a:pPr marL="214313" indent="-214313">
              <a:buFont typeface="Arial" charset="0"/>
              <a:buChar char="•"/>
            </a:pPr>
            <a:r>
              <a:rPr lang="en-US" sz="2000" dirty="0"/>
              <a:t>At least 60% of my members start as “</a:t>
            </a:r>
            <a:r>
              <a:rPr lang="en-US" sz="2000" dirty="0" err="1"/>
              <a:t>resetters</a:t>
            </a:r>
            <a:r>
              <a:rPr lang="en-US" sz="2000" dirty="0"/>
              <a:t>”</a:t>
            </a:r>
            <a:r>
              <a:rPr lang="is-IS" sz="2000" dirty="0"/>
              <a:t>… and </a:t>
            </a:r>
            <a:r>
              <a:rPr lang="is-IS" sz="2000" dirty="0" smtClean="0"/>
              <a:t>then </a:t>
            </a:r>
            <a:r>
              <a:rPr lang="is-IS" sz="2000" dirty="0"/>
              <a:t>become ongoing Shaklee members</a:t>
            </a:r>
            <a:endParaRPr lang="en-US" sz="2000" dirty="0"/>
          </a:p>
          <a:p>
            <a:pPr marL="214313" indent="-214313">
              <a:buFont typeface="Arial" charset="0"/>
              <a:buChar char="•"/>
            </a:pPr>
            <a:r>
              <a:rPr lang="en-US" sz="2000" dirty="0" smtClean="0"/>
              <a:t>Many </a:t>
            </a:r>
            <a:r>
              <a:rPr lang="en-US" sz="2000" dirty="0"/>
              <a:t>referrals are from customers who </a:t>
            </a:r>
            <a:r>
              <a:rPr lang="en-US" sz="2000" dirty="0" smtClean="0"/>
              <a:t>have </a:t>
            </a:r>
            <a:r>
              <a:rPr lang="en-US" sz="2000" dirty="0"/>
              <a:t>done a reset &amp; shared with friends/</a:t>
            </a:r>
            <a:r>
              <a:rPr lang="en-US" sz="2000" dirty="0" smtClean="0"/>
              <a:t>family/coworkers </a:t>
            </a:r>
            <a:endParaRPr lang="en-US" sz="2000" dirty="0"/>
          </a:p>
          <a:p>
            <a:pPr marL="214313" indent="-214313">
              <a:buFont typeface="Arial" charset="0"/>
              <a:buChar char="•"/>
            </a:pPr>
            <a:r>
              <a:rPr lang="en-US" sz="2000" dirty="0" smtClean="0"/>
              <a:t>75% of my distributor team began as “</a:t>
            </a:r>
            <a:r>
              <a:rPr lang="en-US" sz="2000" dirty="0" err="1" smtClean="0"/>
              <a:t>resetters</a:t>
            </a:r>
            <a:r>
              <a:rPr lang="en-US" sz="2000" dirty="0" smtClean="0"/>
              <a:t>”</a:t>
            </a:r>
            <a:endParaRPr lang="en-US" sz="2000" dirty="0"/>
          </a:p>
          <a:p>
            <a:pPr marL="214313" indent="-214313">
              <a:buFont typeface="Arial" charset="0"/>
              <a:buChar char="•"/>
            </a:pPr>
            <a:r>
              <a:rPr lang="en-US" sz="2000" dirty="0"/>
              <a:t>T</a:t>
            </a:r>
            <a:r>
              <a:rPr lang="en-US" sz="2000" dirty="0" smtClean="0"/>
              <a:t>hey </a:t>
            </a:r>
            <a:r>
              <a:rPr lang="en-US" sz="2000" dirty="0"/>
              <a:t>built a great deal of their business off </a:t>
            </a:r>
            <a:r>
              <a:rPr lang="en-US" sz="2000" dirty="0" smtClean="0"/>
              <a:t>resets as </a:t>
            </a:r>
            <a:r>
              <a:rPr lang="en-US" sz="2000" dirty="0"/>
              <a:t>well as their transformation from the resets</a:t>
            </a:r>
          </a:p>
          <a:p>
            <a:pPr marL="214313" indent="-214313">
              <a:buFont typeface="Arial" charset="0"/>
              <a:buChar char="•"/>
            </a:pPr>
            <a:r>
              <a:rPr lang="en-US" sz="2000" dirty="0" smtClean="0"/>
              <a:t>Resets </a:t>
            </a:r>
            <a:r>
              <a:rPr lang="en-US" sz="2000" dirty="0"/>
              <a:t>have transformed my </a:t>
            </a:r>
            <a:r>
              <a:rPr lang="en-US" sz="2000" dirty="0" smtClean="0"/>
              <a:t>health    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379741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Signs you may be ready for a detox</a:t>
            </a:r>
            <a:r>
              <a:rPr lang="mr-IN" sz="2400" dirty="0" smtClean="0"/>
              <a:t>…</a:t>
            </a:r>
            <a:endParaRPr lang="en-US" sz="24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dirty="0" smtClean="0"/>
              <a:t> Sugar cravings</a:t>
            </a:r>
          </a:p>
          <a:p>
            <a:r>
              <a:rPr lang="en-US" sz="2000" dirty="0" smtClean="0"/>
              <a:t>Caffeine addiction</a:t>
            </a:r>
          </a:p>
          <a:p>
            <a:r>
              <a:rPr lang="en-US" sz="2000" dirty="0" smtClean="0"/>
              <a:t>Headaches.. </a:t>
            </a:r>
            <a:r>
              <a:rPr lang="en-US" sz="2000" dirty="0" err="1" smtClean="0"/>
              <a:t>Migraianes</a:t>
            </a:r>
            <a:endParaRPr lang="en-US" sz="2000" dirty="0" smtClean="0"/>
          </a:p>
          <a:p>
            <a:r>
              <a:rPr lang="en-US" sz="2000" dirty="0" smtClean="0"/>
              <a:t>Brain fog</a:t>
            </a:r>
          </a:p>
          <a:p>
            <a:r>
              <a:rPr lang="en-US" sz="2000" dirty="0" smtClean="0"/>
              <a:t>Mood swings</a:t>
            </a:r>
          </a:p>
          <a:p>
            <a:r>
              <a:rPr lang="en-US" sz="2000" dirty="0" smtClean="0"/>
              <a:t>Low or inconsistent energy</a:t>
            </a:r>
          </a:p>
          <a:p>
            <a:r>
              <a:rPr lang="en-US" sz="2000" dirty="0" smtClean="0"/>
              <a:t>Water retention</a:t>
            </a:r>
            <a:endParaRPr lang="en-US" sz="20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z="2000" dirty="0" smtClean="0"/>
              <a:t> bloating</a:t>
            </a:r>
          </a:p>
          <a:p>
            <a:r>
              <a:rPr lang="en-US" sz="2000" dirty="0" smtClean="0"/>
              <a:t>Gas</a:t>
            </a:r>
          </a:p>
          <a:p>
            <a:r>
              <a:rPr lang="en-US" sz="2000" dirty="0" smtClean="0"/>
              <a:t>Anxiety</a:t>
            </a:r>
          </a:p>
          <a:p>
            <a:r>
              <a:rPr lang="en-US" sz="2000" dirty="0" smtClean="0"/>
              <a:t>Irritability</a:t>
            </a:r>
          </a:p>
          <a:p>
            <a:r>
              <a:rPr lang="en-US" sz="2000" dirty="0" smtClean="0"/>
              <a:t>Difficulty concentrating</a:t>
            </a:r>
          </a:p>
          <a:p>
            <a:r>
              <a:rPr lang="en-US" sz="2000" dirty="0" smtClean="0"/>
              <a:t>Binge eating</a:t>
            </a:r>
          </a:p>
          <a:p>
            <a:r>
              <a:rPr lang="en-US" sz="2000" dirty="0" smtClean="0"/>
              <a:t>Binge drinking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85915839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Benefits of Resetting/ Detoxing</a:t>
            </a:r>
            <a:endParaRPr lang="en-US"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dirty="0" smtClean="0"/>
              <a:t>Jump start weight loss</a:t>
            </a:r>
          </a:p>
          <a:p>
            <a:r>
              <a:rPr lang="en-US" sz="2000" dirty="0" smtClean="0"/>
              <a:t>Help overcome cravings for sugar, fats, alcohol, caffeine</a:t>
            </a:r>
          </a:p>
          <a:p>
            <a:r>
              <a:rPr lang="en-US" sz="2000" dirty="0" smtClean="0"/>
              <a:t>Heighten sense of smell, sight, touch, sound and taste</a:t>
            </a:r>
          </a:p>
          <a:p>
            <a:r>
              <a:rPr lang="en-US" sz="2000" dirty="0" smtClean="0"/>
              <a:t>Help balance hormones</a:t>
            </a:r>
            <a:endParaRPr lang="en-US" sz="20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sz="2000" dirty="0" smtClean="0"/>
              <a:t>Help realign appetite and satiety</a:t>
            </a:r>
          </a:p>
          <a:p>
            <a:r>
              <a:rPr lang="en-US" sz="2000" dirty="0" smtClean="0"/>
              <a:t>Boost metabolism</a:t>
            </a:r>
          </a:p>
          <a:p>
            <a:r>
              <a:rPr lang="en-US" sz="2000" dirty="0" smtClean="0"/>
              <a:t>Enhance digestion</a:t>
            </a:r>
          </a:p>
          <a:p>
            <a:r>
              <a:rPr lang="en-US" sz="2000" dirty="0" smtClean="0"/>
              <a:t>Brighten eyes and skin</a:t>
            </a:r>
          </a:p>
          <a:p>
            <a:r>
              <a:rPr lang="en-US" sz="2000" dirty="0" smtClean="0"/>
              <a:t>Help improve focus, clarity and energy</a:t>
            </a:r>
          </a:p>
          <a:p>
            <a:r>
              <a:rPr lang="en-US" sz="2000" dirty="0" smtClean="0"/>
              <a:t>Help boost immunity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600177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457200" y="673524"/>
            <a:ext cx="8229600" cy="3678892"/>
          </a:xfrm>
        </p:spPr>
        <p:txBody>
          <a:bodyPr/>
          <a:lstStyle/>
          <a:p>
            <a:pPr marL="127000" indent="0">
              <a:buNone/>
            </a:pPr>
            <a:r>
              <a:rPr lang="en-US" dirty="0"/>
              <a:t> </a:t>
            </a:r>
          </a:p>
          <a:p>
            <a:pPr marL="127000" indent="0">
              <a:buNone/>
            </a:pPr>
            <a:r>
              <a:rPr lang="en-US" b="1" dirty="0">
                <a:solidFill>
                  <a:schemeClr val="tx1"/>
                </a:solidFill>
              </a:rPr>
              <a:t>Tammy </a:t>
            </a:r>
            <a:r>
              <a:rPr lang="en-US" dirty="0">
                <a:solidFill>
                  <a:schemeClr val="tx1"/>
                </a:solidFill>
              </a:rPr>
              <a:t>- 12 People, </a:t>
            </a:r>
            <a:r>
              <a:rPr lang="en-US" dirty="0" smtClean="0">
                <a:solidFill>
                  <a:schemeClr val="tx1"/>
                </a:solidFill>
              </a:rPr>
              <a:t> 5 </a:t>
            </a:r>
            <a:r>
              <a:rPr lang="en-US" dirty="0">
                <a:solidFill>
                  <a:schemeClr val="tx1"/>
                </a:solidFill>
              </a:rPr>
              <a:t>new </a:t>
            </a:r>
            <a:r>
              <a:rPr lang="en-US" dirty="0" smtClean="0">
                <a:solidFill>
                  <a:schemeClr val="tx1"/>
                </a:solidFill>
              </a:rPr>
              <a:t>customers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>
                <a:solidFill>
                  <a:schemeClr val="tx1"/>
                </a:solidFill>
              </a:rPr>
              <a:t>$</a:t>
            </a:r>
            <a:r>
              <a:rPr lang="en-US" dirty="0" smtClean="0">
                <a:solidFill>
                  <a:schemeClr val="tx1"/>
                </a:solidFill>
              </a:rPr>
              <a:t>2800 </a:t>
            </a:r>
            <a:r>
              <a:rPr lang="en-US" dirty="0">
                <a:solidFill>
                  <a:schemeClr val="tx1"/>
                </a:solidFill>
              </a:rPr>
              <a:t>sales 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2400PV </a:t>
            </a:r>
            <a:r>
              <a:rPr lang="en-US" dirty="0">
                <a:solidFill>
                  <a:schemeClr val="tx1"/>
                </a:solidFill>
              </a:rPr>
              <a:t>total </a:t>
            </a:r>
          </a:p>
          <a:p>
            <a:r>
              <a:rPr lang="en-US" dirty="0">
                <a:solidFill>
                  <a:schemeClr val="tx1"/>
                </a:solidFill>
              </a:rPr>
              <a:t>5 bought all the extra products, others bought 150PV or a little with other </a:t>
            </a:r>
            <a:r>
              <a:rPr lang="en-US" dirty="0" smtClean="0">
                <a:solidFill>
                  <a:schemeClr val="tx1"/>
                </a:solidFill>
              </a:rPr>
              <a:t>	products purchased.					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18278" y="444848"/>
            <a:ext cx="8229600" cy="457351"/>
          </a:xfrm>
        </p:spPr>
        <p:txBody>
          <a:bodyPr/>
          <a:lstStyle/>
          <a:p>
            <a:r>
              <a:rPr lang="en-US" sz="2800" dirty="0" smtClean="0"/>
              <a:t>Reset Results</a:t>
            </a:r>
            <a:endParaRPr lang="en-US" sz="2800" dirty="0"/>
          </a:p>
        </p:txBody>
      </p:sp>
      <p:sp>
        <p:nvSpPr>
          <p:cNvPr id="2" name="Rectangle 1"/>
          <p:cNvSpPr/>
          <p:nvPr/>
        </p:nvSpPr>
        <p:spPr>
          <a:xfrm>
            <a:off x="564484" y="2890063"/>
            <a:ext cx="798339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0"/>
            <a:r>
              <a:rPr lang="en-US" sz="2000" b="1" dirty="0"/>
              <a:t>Laura</a:t>
            </a:r>
            <a:r>
              <a:rPr lang="en-US" sz="2000" dirty="0"/>
              <a:t>: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	6 </a:t>
            </a:r>
            <a:r>
              <a:rPr lang="en-US" sz="1800" dirty="0">
                <a:solidFill>
                  <a:schemeClr val="tx1"/>
                </a:solidFill>
              </a:rPr>
              <a:t>people attended,  2 referrals , 700 PV 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	I </a:t>
            </a:r>
            <a:r>
              <a:rPr lang="en-US" sz="1800" dirty="0">
                <a:solidFill>
                  <a:schemeClr val="tx1"/>
                </a:solidFill>
              </a:rPr>
              <a:t>have 8 other people interested in doing it, 4 are brand new. </a:t>
            </a:r>
          </a:p>
          <a:p>
            <a:pPr marL="127000"/>
            <a:r>
              <a:rPr lang="en-US" sz="1800" b="1" dirty="0"/>
              <a:t>Francine: </a:t>
            </a:r>
            <a:r>
              <a:rPr lang="en-US" sz="1800" dirty="0"/>
              <a:t> </a:t>
            </a:r>
            <a:r>
              <a:rPr lang="en-US" sz="1800" dirty="0">
                <a:solidFill>
                  <a:schemeClr val="tx1"/>
                </a:solidFill>
              </a:rPr>
              <a:t>9 current members attended. 1 referral. All of the 9 purchased </a:t>
            </a:r>
            <a:r>
              <a:rPr lang="en-US" sz="1800" dirty="0" smtClean="0">
                <a:solidFill>
                  <a:schemeClr val="tx1"/>
                </a:solidFill>
              </a:rPr>
              <a:t>	the </a:t>
            </a:r>
            <a:r>
              <a:rPr lang="en-US" sz="1800" dirty="0">
                <a:solidFill>
                  <a:schemeClr val="tx1"/>
                </a:solidFill>
              </a:rPr>
              <a:t>reset "kit", but some already had some of the products at home </a:t>
            </a:r>
            <a:r>
              <a:rPr lang="en-US" sz="1800" dirty="0" smtClean="0">
                <a:solidFill>
                  <a:schemeClr val="tx1"/>
                </a:solidFill>
              </a:rPr>
              <a:t>	so </a:t>
            </a:r>
            <a:r>
              <a:rPr lang="en-US" sz="1800" dirty="0">
                <a:solidFill>
                  <a:schemeClr val="tx1"/>
                </a:solidFill>
              </a:rPr>
              <a:t>they didn't need to order everything.  Generated 1000 PV</a:t>
            </a:r>
          </a:p>
          <a:p>
            <a:pPr marL="127000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5168971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457200" y="1077509"/>
            <a:ext cx="8229600" cy="446491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To understand </a:t>
            </a:r>
            <a:r>
              <a:rPr lang="en-US" dirty="0" smtClean="0">
                <a:solidFill>
                  <a:schemeClr val="tx1"/>
                </a:solidFill>
              </a:rPr>
              <a:t>building our business</a:t>
            </a:r>
            <a:r>
              <a:rPr lang="en-US" dirty="0" smtClean="0">
                <a:solidFill>
                  <a:schemeClr val="tx1"/>
                </a:solidFill>
              </a:rPr>
              <a:t> … 													</a:t>
            </a:r>
            <a:endParaRPr lang="en-US" dirty="0" smtClean="0">
              <a:solidFill>
                <a:schemeClr val="tx1"/>
              </a:solidFill>
            </a:endParaRPr>
          </a:p>
          <a:p>
            <a:pPr marL="127000" indent="0">
              <a:buNone/>
            </a:pPr>
            <a:r>
              <a:rPr lang="en-US" dirty="0" smtClean="0">
                <a:solidFill>
                  <a:schemeClr val="tx1"/>
                </a:solidFill>
              </a:rPr>
              <a:t>		</a:t>
            </a:r>
            <a:r>
              <a:rPr lang="en-US" dirty="0">
                <a:solidFill>
                  <a:schemeClr val="tx1"/>
                </a:solidFill>
              </a:rPr>
              <a:t>	</a:t>
            </a:r>
            <a:r>
              <a:rPr lang="en-US" dirty="0" smtClean="0">
                <a:solidFill>
                  <a:schemeClr val="tx1"/>
                </a:solidFill>
              </a:rPr>
              <a:t>		</a:t>
            </a:r>
            <a:r>
              <a:rPr lang="en-US" dirty="0" smtClean="0">
                <a:solidFill>
                  <a:schemeClr val="tx1"/>
                </a:solidFill>
              </a:rPr>
              <a:t>	 </a:t>
            </a:r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31379"/>
            <a:ext cx="8229600" cy="680836"/>
          </a:xfrm>
          <a:ln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r>
              <a:rPr lang="en-US" sz="2800" dirty="0" smtClean="0"/>
              <a:t>Objectives for Week 7  -- The Power of </a:t>
            </a:r>
            <a:r>
              <a:rPr lang="en-US" sz="2800" dirty="0"/>
              <a:t>a</a:t>
            </a:r>
            <a:r>
              <a:rPr lang="en-US" sz="2800" dirty="0" smtClean="0"/>
              <a:t> Plan</a:t>
            </a:r>
            <a:endParaRPr lang="en-US" sz="2800" dirty="0"/>
          </a:p>
        </p:txBody>
      </p:sp>
      <p:sp>
        <p:nvSpPr>
          <p:cNvPr id="2" name="Rectangle 1"/>
          <p:cNvSpPr/>
          <p:nvPr/>
        </p:nvSpPr>
        <p:spPr>
          <a:xfrm>
            <a:off x="169332" y="3406238"/>
            <a:ext cx="897466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To learn how to create a plan with our </a:t>
            </a:r>
            <a:r>
              <a:rPr lang="en-US" sz="2000" dirty="0" err="1" smtClean="0">
                <a:solidFill>
                  <a:schemeClr val="tx1"/>
                </a:solidFill>
              </a:rPr>
              <a:t>upline</a:t>
            </a: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smtClean="0">
                <a:solidFill>
                  <a:schemeClr val="tx1"/>
                </a:solidFill>
              </a:rPr>
              <a:t>or </a:t>
            </a:r>
            <a:r>
              <a:rPr lang="en-US" sz="2000" dirty="0">
                <a:solidFill>
                  <a:schemeClr val="tx1"/>
                </a:solidFill>
              </a:rPr>
              <a:t>mentor to help us reach </a:t>
            </a:r>
            <a:r>
              <a:rPr lang="en-US" sz="2000" dirty="0" smtClean="0">
                <a:solidFill>
                  <a:schemeClr val="tx1"/>
                </a:solidFill>
              </a:rPr>
              <a:t>our </a:t>
            </a:r>
            <a:r>
              <a:rPr lang="en-US" sz="2000" dirty="0">
                <a:solidFill>
                  <a:schemeClr val="tx1"/>
                </a:solidFill>
              </a:rPr>
              <a:t>goals … 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and so we, in turn, can guide our business leaders in creating THEIR plan </a:t>
            </a:r>
            <a:r>
              <a:rPr lang="en-US" sz="2000" dirty="0" smtClean="0">
                <a:solidFill>
                  <a:schemeClr val="tx1"/>
                </a:solidFill>
              </a:rPr>
              <a:t>.</a:t>
            </a:r>
            <a:endParaRPr lang="en-US" sz="2000" dirty="0">
              <a:solidFill>
                <a:schemeClr val="tx1"/>
              </a:solidFill>
            </a:endParaRPr>
          </a:p>
          <a:p>
            <a:pPr marL="342900" indent="-342900">
              <a:buFont typeface="Arial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Duplication </a:t>
            </a:r>
            <a:r>
              <a:rPr lang="mr-IN" sz="2000" dirty="0">
                <a:solidFill>
                  <a:schemeClr val="tx1"/>
                </a:solidFill>
              </a:rPr>
              <a:t>–</a:t>
            </a:r>
            <a:r>
              <a:rPr lang="en-US" sz="2000" dirty="0">
                <a:solidFill>
                  <a:schemeClr val="tx1"/>
                </a:solidFill>
              </a:rPr>
              <a:t> key component of building organizations</a:t>
            </a:r>
          </a:p>
        </p:txBody>
      </p:sp>
      <p:sp>
        <p:nvSpPr>
          <p:cNvPr id="3" name="Rectangle 2"/>
          <p:cNvSpPr/>
          <p:nvPr/>
        </p:nvSpPr>
        <p:spPr>
          <a:xfrm>
            <a:off x="656032" y="2978329"/>
            <a:ext cx="6827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To understand importance of WRITING DOWN A PLAN</a:t>
            </a:r>
            <a:endParaRPr lang="en-US" sz="2000" dirty="0"/>
          </a:p>
        </p:txBody>
      </p:sp>
      <p:sp>
        <p:nvSpPr>
          <p:cNvPr id="4" name="Rectangle 3"/>
          <p:cNvSpPr/>
          <p:nvPr/>
        </p:nvSpPr>
        <p:spPr>
          <a:xfrm>
            <a:off x="1470673" y="2455109"/>
            <a:ext cx="14619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chemeClr val="tx1"/>
                </a:solidFill>
              </a:rPr>
              <a:t>A PLAN	</a:t>
            </a:r>
            <a:endParaRPr lang="en-US" sz="2800" dirty="0"/>
          </a:p>
        </p:txBody>
      </p:sp>
      <p:sp>
        <p:nvSpPr>
          <p:cNvPr id="7" name="Rectangle 6"/>
          <p:cNvSpPr/>
          <p:nvPr/>
        </p:nvSpPr>
        <p:spPr>
          <a:xfrm>
            <a:off x="3265606" y="2218267"/>
            <a:ext cx="53298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</a:rPr>
              <a:t>And to bring those goals to reality requires …</a:t>
            </a:r>
            <a:endParaRPr lang="en-US" sz="2000" dirty="0"/>
          </a:p>
        </p:txBody>
      </p:sp>
      <p:sp>
        <p:nvSpPr>
          <p:cNvPr id="8" name="Rectangle 7"/>
          <p:cNvSpPr/>
          <p:nvPr/>
        </p:nvSpPr>
        <p:spPr>
          <a:xfrm>
            <a:off x="1337161" y="1861411"/>
            <a:ext cx="53448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0"/>
            <a:r>
              <a:rPr lang="en-US" sz="2000" dirty="0">
                <a:solidFill>
                  <a:schemeClr val="tx1"/>
                </a:solidFill>
              </a:rPr>
              <a:t>Which leads to setting our SPECIFIC GOALS</a:t>
            </a:r>
          </a:p>
        </p:txBody>
      </p:sp>
      <p:sp>
        <p:nvSpPr>
          <p:cNvPr id="9" name="Rectangle 8"/>
          <p:cNvSpPr/>
          <p:nvPr/>
        </p:nvSpPr>
        <p:spPr>
          <a:xfrm>
            <a:off x="3817617" y="1524000"/>
            <a:ext cx="30922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tx1"/>
                </a:solidFill>
              </a:rPr>
              <a:t>Starts with our VISION …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094133" y="1524000"/>
            <a:ext cx="914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barb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8645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457200" y="981093"/>
            <a:ext cx="8229600" cy="853123"/>
          </a:xfrm>
        </p:spPr>
        <p:txBody>
          <a:bodyPr/>
          <a:lstStyle/>
          <a:p>
            <a:pPr marL="127000" indent="0">
              <a:buNone/>
            </a:pPr>
            <a:r>
              <a:rPr lang="en-US" sz="2400" dirty="0" smtClean="0">
                <a:solidFill>
                  <a:schemeClr val="tx1"/>
                </a:solidFill>
              </a:rPr>
              <a:t>NOT  --  </a:t>
            </a:r>
            <a:r>
              <a:rPr lang="en-US" dirty="0" smtClean="0">
                <a:solidFill>
                  <a:schemeClr val="tx1"/>
                </a:solidFill>
              </a:rPr>
              <a:t>“ Let’s just jump in .. Do a lot of activity .. Cross our fingers 	… and see what happens … or HOPE something happens.</a:t>
            </a:r>
            <a:r>
              <a:rPr lang="en-US" sz="1000" dirty="0" smtClean="0">
                <a:solidFill>
                  <a:schemeClr val="tx1"/>
                </a:solidFill>
              </a:rPr>
              <a:t>                       	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65217" y="296566"/>
            <a:ext cx="5967167" cy="596231"/>
          </a:xfrm>
          <a:ln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r>
              <a:rPr lang="en-US" sz="2800" dirty="0" smtClean="0"/>
              <a:t>To Reach Director.. And Beyond</a:t>
            </a:r>
            <a:endParaRPr lang="en-US" sz="2800" dirty="0"/>
          </a:p>
        </p:txBody>
      </p:sp>
      <p:sp>
        <p:nvSpPr>
          <p:cNvPr id="7" name="Rectangle 6"/>
          <p:cNvSpPr/>
          <p:nvPr/>
        </p:nvSpPr>
        <p:spPr>
          <a:xfrm>
            <a:off x="457200" y="1941422"/>
            <a:ext cx="7663506" cy="2569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INSTEAD </a:t>
            </a:r>
            <a:r>
              <a:rPr lang="en-US" sz="2400" dirty="0" smtClean="0"/>
              <a:t>– </a:t>
            </a:r>
            <a:r>
              <a:rPr lang="en-US" sz="2000" dirty="0" smtClean="0"/>
              <a:t>Once the goal is clear …</a:t>
            </a:r>
          </a:p>
          <a:p>
            <a:r>
              <a:rPr lang="en-US" sz="2000" dirty="0"/>
              <a:t>	</a:t>
            </a:r>
            <a:r>
              <a:rPr lang="en-US" sz="2000" dirty="0" smtClean="0"/>
              <a:t>	-- next rank</a:t>
            </a:r>
          </a:p>
          <a:p>
            <a:r>
              <a:rPr lang="en-US" sz="2000" dirty="0"/>
              <a:t>	</a:t>
            </a:r>
            <a:r>
              <a:rPr lang="en-US" sz="2000" dirty="0" smtClean="0"/>
              <a:t>	-- PV goal</a:t>
            </a:r>
          </a:p>
          <a:p>
            <a:r>
              <a:rPr lang="en-US" sz="2000" dirty="0"/>
              <a:t>	</a:t>
            </a:r>
            <a:r>
              <a:rPr lang="en-US" sz="2000" dirty="0" smtClean="0"/>
              <a:t>	-- income goal </a:t>
            </a:r>
          </a:p>
          <a:p>
            <a:r>
              <a:rPr lang="en-US" sz="2000" dirty="0"/>
              <a:t>	</a:t>
            </a:r>
            <a:r>
              <a:rPr lang="en-US" sz="2000" dirty="0" smtClean="0"/>
              <a:t>	-- # of leaders on our business team.. </a:t>
            </a:r>
            <a:r>
              <a:rPr lang="en-US" sz="2000" dirty="0" err="1" smtClean="0"/>
              <a:t>etc</a:t>
            </a:r>
            <a:r>
              <a:rPr lang="en-US" sz="2000" dirty="0" smtClean="0"/>
              <a:t> </a:t>
            </a:r>
          </a:p>
          <a:p>
            <a:endParaRPr lang="en-US" sz="900" dirty="0" smtClean="0"/>
          </a:p>
          <a:p>
            <a:pPr algn="ctr"/>
            <a:r>
              <a:rPr lang="en-US" sz="2400" dirty="0" smtClean="0"/>
              <a:t>Then – We make a PLAN of exactly how we will achieve those goals            </a:t>
            </a:r>
            <a:r>
              <a:rPr lang="en-US" dirty="0" smtClean="0"/>
              <a:t>barb</a:t>
            </a:r>
            <a:r>
              <a:rPr lang="en-US" sz="2400" dirty="0" smtClean="0"/>
              <a:t> 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9655090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7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69362"/>
            <a:ext cx="4905398" cy="564374"/>
          </a:xfrm>
          <a:ln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pPr algn="l"/>
            <a:r>
              <a:rPr lang="en-US" sz="2400" dirty="0" smtClean="0"/>
              <a:t>The Process That Leads to The Plan ..</a:t>
            </a:r>
            <a:endParaRPr lang="en-US" sz="2400" dirty="0"/>
          </a:p>
        </p:txBody>
      </p:sp>
      <p:sp>
        <p:nvSpPr>
          <p:cNvPr id="8" name="Rectangle 7"/>
          <p:cNvSpPr/>
          <p:nvPr/>
        </p:nvSpPr>
        <p:spPr>
          <a:xfrm>
            <a:off x="595178" y="833736"/>
            <a:ext cx="8112695" cy="4108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 smtClean="0"/>
              <a:t>Vision – What developing a Shaklee business  means to us .. </a:t>
            </a:r>
          </a:p>
          <a:p>
            <a:endParaRPr lang="en-US" sz="900" dirty="0"/>
          </a:p>
          <a:p>
            <a:r>
              <a:rPr lang="en-US" sz="1800" dirty="0" smtClean="0"/>
              <a:t>Goals –That compelling reason now determines what goals we set …</a:t>
            </a:r>
          </a:p>
          <a:p>
            <a:r>
              <a:rPr lang="en-US" sz="1800" dirty="0"/>
              <a:t>	</a:t>
            </a:r>
            <a:r>
              <a:rPr lang="en-US" sz="1800" dirty="0" smtClean="0"/>
              <a:t>-- long term ( 5 years from now ),</a:t>
            </a:r>
          </a:p>
          <a:p>
            <a:r>
              <a:rPr lang="en-US" sz="1800" dirty="0"/>
              <a:t>	</a:t>
            </a:r>
            <a:r>
              <a:rPr lang="en-US" sz="1800" dirty="0" smtClean="0"/>
              <a:t>-- short term ( 90 days from now ) </a:t>
            </a:r>
          </a:p>
          <a:p>
            <a:r>
              <a:rPr lang="en-US" sz="1800" dirty="0"/>
              <a:t>	</a:t>
            </a:r>
            <a:r>
              <a:rPr lang="en-US" sz="1800" dirty="0" smtClean="0"/>
              <a:t>-- working goals -- and this month.</a:t>
            </a:r>
            <a:r>
              <a:rPr lang="en-US" sz="1800" dirty="0"/>
              <a:t/>
            </a:r>
            <a:br>
              <a:rPr lang="en-US" sz="1800" dirty="0"/>
            </a:br>
            <a:r>
              <a:rPr lang="en-US" sz="1800" dirty="0" smtClean="0"/>
              <a:t>Pace --  How much time we devote </a:t>
            </a:r>
            <a:r>
              <a:rPr lang="en-US" sz="1800" dirty="0" smtClean="0"/>
              <a:t> will determine </a:t>
            </a:r>
            <a:r>
              <a:rPr lang="en-US" sz="1800" dirty="0" smtClean="0"/>
              <a:t>the pace at which we can </a:t>
            </a:r>
            <a:r>
              <a:rPr lang="en-US" sz="1800" dirty="0" smtClean="0"/>
              <a:t>	grow </a:t>
            </a:r>
            <a:r>
              <a:rPr lang="en-US" sz="1800" dirty="0" smtClean="0"/>
              <a:t>our business. </a:t>
            </a:r>
          </a:p>
          <a:p>
            <a:r>
              <a:rPr lang="en-US" sz="1800" dirty="0"/>
              <a:t>	</a:t>
            </a:r>
            <a:r>
              <a:rPr lang="en-US" sz="1800" dirty="0" smtClean="0"/>
              <a:t>80% will be spent with people contact .</a:t>
            </a:r>
            <a:endParaRPr lang="en-US" sz="1800" dirty="0"/>
          </a:p>
          <a:p>
            <a:r>
              <a:rPr lang="en-US" sz="1800" dirty="0" smtClean="0"/>
              <a:t>Plan --  Now we can create the path to reach our goals. </a:t>
            </a:r>
          </a:p>
          <a:p>
            <a:r>
              <a:rPr lang="en-US" sz="1800" dirty="0"/>
              <a:t>	</a:t>
            </a:r>
            <a:r>
              <a:rPr lang="en-US" sz="1800" dirty="0" smtClean="0"/>
              <a:t>We will want to start with 2 plans .. </a:t>
            </a:r>
          </a:p>
          <a:p>
            <a:endParaRPr lang="en-US" sz="900" dirty="0" smtClean="0"/>
          </a:p>
          <a:p>
            <a:r>
              <a:rPr lang="en-US" sz="1800" dirty="0" smtClean="0"/>
              <a:t>		The 2000 PV Plan </a:t>
            </a:r>
          </a:p>
          <a:p>
            <a:r>
              <a:rPr lang="en-US" sz="1800" dirty="0" smtClean="0"/>
              <a:t>			And</a:t>
            </a:r>
          </a:p>
          <a:p>
            <a:r>
              <a:rPr lang="en-US" sz="1800" dirty="0" smtClean="0"/>
              <a:t>		The Weekly </a:t>
            </a:r>
            <a:r>
              <a:rPr lang="en-US" sz="1800" dirty="0"/>
              <a:t>Working </a:t>
            </a:r>
            <a:r>
              <a:rPr lang="en-US" sz="1800" dirty="0" smtClean="0"/>
              <a:t>Plan             </a:t>
            </a:r>
            <a:r>
              <a:rPr lang="en-US" sz="1800" dirty="0" smtClean="0"/>
              <a:t>       </a:t>
            </a:r>
            <a:r>
              <a:rPr lang="en-US" sz="1800" dirty="0" err="1" smtClean="0"/>
              <a:t>sarah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0026962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45560" y="1205708"/>
            <a:ext cx="5992719" cy="374936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Meet with our </a:t>
            </a:r>
            <a:r>
              <a:rPr lang="en-US" dirty="0" err="1" smtClean="0">
                <a:solidFill>
                  <a:schemeClr val="tx1"/>
                </a:solidFill>
              </a:rPr>
              <a:t>upline</a:t>
            </a:r>
            <a:r>
              <a:rPr lang="en-US" dirty="0" smtClean="0">
                <a:solidFill>
                  <a:schemeClr val="tx1"/>
                </a:solidFill>
              </a:rPr>
              <a:t> or mentor to create our 2000 PV Plan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It is important for our minds to see what activities it will take to generate 2000 PV.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We </a:t>
            </a:r>
            <a:r>
              <a:rPr lang="en-US" dirty="0" smtClean="0">
                <a:solidFill>
                  <a:schemeClr val="tx1"/>
                </a:solidFill>
              </a:rPr>
              <a:t>want to learn how to generate and estimate PV to get ourselves to Director 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…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S</a:t>
            </a:r>
            <a:r>
              <a:rPr lang="en-US" dirty="0" smtClean="0">
                <a:solidFill>
                  <a:schemeClr val="tx1"/>
                </a:solidFill>
              </a:rPr>
              <a:t>oon </a:t>
            </a:r>
            <a:r>
              <a:rPr lang="en-US" dirty="0" smtClean="0">
                <a:solidFill>
                  <a:schemeClr val="tx1"/>
                </a:solidFill>
              </a:rPr>
              <a:t>we will use this technique to help develop Associates and Directors as we build our teams.    </a:t>
            </a:r>
            <a:endParaRPr lang="en-US" dirty="0" smtClean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  <a:p>
            <a:pPr marL="127000" indent="0">
              <a:buNone/>
            </a:pPr>
            <a:r>
              <a:rPr lang="en-US" dirty="0" err="1" smtClean="0">
                <a:solidFill>
                  <a:schemeClr val="tx1"/>
                </a:solidFill>
              </a:rPr>
              <a:t>sarah</a:t>
            </a:r>
            <a:r>
              <a:rPr lang="en-US" dirty="0" smtClean="0">
                <a:solidFill>
                  <a:schemeClr val="tx1"/>
                </a:solidFill>
              </a:rPr>
              <a:t>              </a:t>
            </a:r>
            <a:endParaRPr lang="en-US" dirty="0" smtClean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34311" y="267988"/>
            <a:ext cx="5160997" cy="758147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z="2800" dirty="0" smtClean="0"/>
              <a:t>We Begin by Creating a 2000 PV Plan</a:t>
            </a:r>
            <a:endParaRPr lang="en-US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5386" y="2306381"/>
            <a:ext cx="2393443" cy="2648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0705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22833</TotalTime>
  <Words>2378</Words>
  <Application>Microsoft Macintosh PowerPoint</Application>
  <PresentationFormat>On-screen Show (16:9)</PresentationFormat>
  <Paragraphs>393</Paragraphs>
  <Slides>53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4" baseType="lpstr">
      <vt:lpstr>Office Theme</vt:lpstr>
      <vt:lpstr>“How the pay gap hurts women’s financial security.”  Time – March 14th, 2016</vt:lpstr>
      <vt:lpstr>PowerPoint Presentation</vt:lpstr>
      <vt:lpstr>PowerPoint Presentation</vt:lpstr>
      <vt:lpstr> 8 Weeks To Director  Shaklee Business Training 2018</vt:lpstr>
      <vt:lpstr>Our Training Team </vt:lpstr>
      <vt:lpstr>Objectives for Week 7  -- The Power of a Plan</vt:lpstr>
      <vt:lpstr>To Reach Director.. And Beyond</vt:lpstr>
      <vt:lpstr>The Process That Leads to The Plan ..</vt:lpstr>
      <vt:lpstr>We Begin by Creating a 2000 PV Plan</vt:lpstr>
      <vt:lpstr>After We Learn Basic Skills of Inviting, Presenting, Closing, and Follow Up…we want to create:</vt:lpstr>
      <vt:lpstr>Weekly Working Plan and Daily Activity Now we attach names and dates to activities</vt:lpstr>
      <vt:lpstr>Some of Our Most Effective Activities &amp; Events</vt:lpstr>
      <vt:lpstr>Monthly  PV Plan Worksheet</vt:lpstr>
      <vt:lpstr>PowerPoint Presentation</vt:lpstr>
      <vt:lpstr>PowerPoint Presentation</vt:lpstr>
      <vt:lpstr>PowerPoint Presentation</vt:lpstr>
      <vt:lpstr>Follow up … Servicing … Next Steps </vt:lpstr>
      <vt:lpstr>Putting It All Together To Create a Plan With Names  &amp; Word Tracks</vt:lpstr>
      <vt:lpstr>Product Collection  –Nutrients to Strengthen Immune System </vt:lpstr>
      <vt:lpstr>Family Immunity Collection</vt:lpstr>
      <vt:lpstr>PowerPoint Presentation</vt:lpstr>
      <vt:lpstr>1000 PV with Immune Collections</vt:lpstr>
      <vt:lpstr>How To Open Conversations Regarding  Immune Collections </vt:lpstr>
      <vt:lpstr>Closing – Immune Discussion</vt:lpstr>
      <vt:lpstr>5 Day Detox</vt:lpstr>
      <vt:lpstr>5 Day Detox/ Reset PV Projection</vt:lpstr>
      <vt:lpstr>Weekly Customer Maintenance &amp; Education Program   (Social Media)</vt:lpstr>
      <vt:lpstr>PowerPoint Presentation</vt:lpstr>
      <vt:lpstr>Sarah’s Story and Plan</vt:lpstr>
      <vt:lpstr>Action Steps for Session #7-- Power of the Plan</vt:lpstr>
      <vt:lpstr>Addendum and Resources </vt:lpstr>
      <vt:lpstr>PowerPoint Presentation</vt:lpstr>
      <vt:lpstr>PowerPoint Presentation</vt:lpstr>
      <vt:lpstr>Final Week #8 – Leadership Skills to Build an Organization of Leaders </vt:lpstr>
      <vt:lpstr>PowerPoint Presentation</vt:lpstr>
      <vt:lpstr> </vt:lpstr>
      <vt:lpstr>PowerPoint Presentation</vt:lpstr>
      <vt:lpstr>PowerPoint Presentation</vt:lpstr>
      <vt:lpstr>PowerPoint Presentation</vt:lpstr>
      <vt:lpstr>Products Included in the Reset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RESULTS</vt:lpstr>
      <vt:lpstr>Signs you may be ready for a detox…</vt:lpstr>
      <vt:lpstr>Benefits of Resetting/ Detoxing</vt:lpstr>
      <vt:lpstr>Reset Results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Monday Wellness Webinars </dc:title>
  <cp:lastModifiedBy>Barbara Lagoni</cp:lastModifiedBy>
  <cp:revision>192</cp:revision>
  <cp:lastPrinted>2016-03-17T02:37:15Z</cp:lastPrinted>
  <dcterms:modified xsi:type="dcterms:W3CDTF">2018-10-23T23:21:45Z</dcterms:modified>
</cp:coreProperties>
</file>