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vml" ContentType="application/vnd.openxmlformats-officedocument.vmlDrawing"/>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2" r:id="rId1"/>
  </p:sldMasterIdLst>
  <p:notesMasterIdLst>
    <p:notesMasterId r:id="rId47"/>
  </p:notesMasterIdLst>
  <p:handoutMasterIdLst>
    <p:handoutMasterId r:id="rId48"/>
  </p:handoutMasterIdLst>
  <p:sldIdLst>
    <p:sldId id="259" r:id="rId2"/>
    <p:sldId id="260" r:id="rId3"/>
    <p:sldId id="319" r:id="rId4"/>
    <p:sldId id="345" r:id="rId5"/>
    <p:sldId id="346" r:id="rId6"/>
    <p:sldId id="381" r:id="rId7"/>
    <p:sldId id="347" r:id="rId8"/>
    <p:sldId id="354" r:id="rId9"/>
    <p:sldId id="355" r:id="rId10"/>
    <p:sldId id="320" r:id="rId11"/>
    <p:sldId id="375" r:id="rId12"/>
    <p:sldId id="376" r:id="rId13"/>
    <p:sldId id="392" r:id="rId14"/>
    <p:sldId id="390" r:id="rId15"/>
    <p:sldId id="393" r:id="rId16"/>
    <p:sldId id="397" r:id="rId17"/>
    <p:sldId id="391" r:id="rId18"/>
    <p:sldId id="396" r:id="rId19"/>
    <p:sldId id="324" r:id="rId20"/>
    <p:sldId id="321" r:id="rId21"/>
    <p:sldId id="383" r:id="rId22"/>
    <p:sldId id="384" r:id="rId23"/>
    <p:sldId id="385" r:id="rId24"/>
    <p:sldId id="332" r:id="rId25"/>
    <p:sldId id="386" r:id="rId26"/>
    <p:sldId id="388" r:id="rId27"/>
    <p:sldId id="389" r:id="rId28"/>
    <p:sldId id="334" r:id="rId29"/>
    <p:sldId id="335" r:id="rId30"/>
    <p:sldId id="342" r:id="rId31"/>
    <p:sldId id="380" r:id="rId32"/>
    <p:sldId id="365" r:id="rId33"/>
    <p:sldId id="360" r:id="rId34"/>
    <p:sldId id="340" r:id="rId35"/>
    <p:sldId id="291" r:id="rId36"/>
    <p:sldId id="358" r:id="rId37"/>
    <p:sldId id="377" r:id="rId38"/>
    <p:sldId id="378" r:id="rId39"/>
    <p:sldId id="379" r:id="rId40"/>
    <p:sldId id="394" r:id="rId41"/>
    <p:sldId id="395" r:id="rId42"/>
    <p:sldId id="366" r:id="rId43"/>
    <p:sldId id="398" r:id="rId44"/>
    <p:sldId id="356" r:id="rId45"/>
    <p:sldId id="357" r:id="rId4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Lagoni"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75" d="100"/>
          <a:sy n="75" d="100"/>
        </p:scale>
        <p:origin x="-1376" y="-448"/>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commentAuthors" Target="commentAuthors.xml"/><Relationship Id="rId51" Type="http://schemas.openxmlformats.org/officeDocument/2006/relationships/presProps" Target="presProps.xml"/><Relationship Id="rId52" Type="http://schemas.openxmlformats.org/officeDocument/2006/relationships/viewProps" Target="viewProps.xml"/><Relationship Id="rId53" Type="http://schemas.openxmlformats.org/officeDocument/2006/relationships/theme" Target="theme/theme1.xml"/><Relationship Id="rId54"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notesMaster" Target="notesMasters/notesMaster1.xml"/><Relationship Id="rId48" Type="http://schemas.openxmlformats.org/officeDocument/2006/relationships/handoutMaster" Target="handoutMasters/handoutMaster1.xml"/><Relationship Id="rId4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6-03-09T17:55:07.413" idx="1">
    <p:pos x="5078" y="2656"/>
    <p:text/>
  </p:cm>
</p:cmLst>
</file>

<file path=ppt/drawings/_rels/vmlDrawing1.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BC03BE3-7C85-9249-97EB-CA3C5D784507}" type="datetimeFigureOut">
              <a:rPr lang="en-US" smtClean="0"/>
              <a:t>10/12/18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C4665A1-E1D7-674B-BBD2-B92893A85AE3}" type="slidenum">
              <a:rPr lang="en-US" smtClean="0"/>
              <a:t>‹#›</a:t>
            </a:fld>
            <a:endParaRPr lang="en-US"/>
          </a:p>
        </p:txBody>
      </p:sp>
    </p:spTree>
    <p:extLst>
      <p:ext uri="{BB962C8B-B14F-4D97-AF65-F5344CB8AC3E}">
        <p14:creationId xmlns:p14="http://schemas.microsoft.com/office/powerpoint/2010/main" val="29595902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06096573"/>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Shape 11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15" name="Shape 11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Shape 40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404" name="Shape 40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Shape 368"/>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369" name="Shape 3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Shape 10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03" name="Shape 1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Shape 15"/>
        <p:cNvGrpSpPr/>
        <p:nvPr/>
      </p:nvGrpSpPr>
      <p:grpSpPr>
        <a:xfrm>
          <a:off x="0" y="0"/>
          <a:ext cx="0" cy="0"/>
          <a:chOff x="0" y="0"/>
          <a:chExt cx="0" cy="0"/>
        </a:xfrm>
      </p:grpSpPr>
      <p:pic>
        <p:nvPicPr>
          <p:cNvPr id="16" name="Shape 16"/>
          <p:cNvPicPr preferRelativeResize="0"/>
          <p:nvPr/>
        </p:nvPicPr>
        <p:blipFill rotWithShape="1">
          <a:blip r:embed="rId2">
            <a:alphaModFix/>
          </a:blip>
          <a:srcRect/>
          <a:stretch/>
        </p:blipFill>
        <p:spPr>
          <a:xfrm>
            <a:off x="0" y="0"/>
            <a:ext cx="9144000" cy="5143499"/>
          </a:xfrm>
          <a:prstGeom prst="rect">
            <a:avLst/>
          </a:prstGeom>
          <a:noFill/>
          <a:ln>
            <a:noFill/>
          </a:ln>
        </p:spPr>
      </p:pic>
      <p:sp>
        <p:nvSpPr>
          <p:cNvPr id="17" name="Shape 17"/>
          <p:cNvSpPr txBox="1">
            <a:spLocks noGrp="1"/>
          </p:cNvSpPr>
          <p:nvPr>
            <p:ph type="body" idx="1"/>
          </p:nvPr>
        </p:nvSpPr>
        <p:spPr>
          <a:xfrm>
            <a:off x="457200" y="1860557"/>
            <a:ext cx="8229600" cy="2734072"/>
          </a:xfrm>
          <a:prstGeom prst="rect">
            <a:avLst/>
          </a:prstGeom>
          <a:noFill/>
          <a:ln>
            <a:noFill/>
          </a:ln>
        </p:spPr>
        <p:txBody>
          <a:bodyPr lIns="91425" tIns="91425" rIns="91425" bIns="91425" anchor="t" anchorCtr="0"/>
          <a:lstStyle>
            <a:lvl1pPr marL="342900" marR="0" lvl="0" indent="-88900" algn="l" rtl="0">
              <a:lnSpc>
                <a:spcPct val="100000"/>
              </a:lnSpc>
              <a:spcBef>
                <a:spcPts val="400"/>
              </a:spcBef>
              <a:spcAft>
                <a:spcPts val="0"/>
              </a:spcAft>
              <a:buClr>
                <a:srgbClr val="6F6E6F"/>
              </a:buClr>
              <a:buSzPct val="100000"/>
              <a:buFont typeface="Arial"/>
              <a:buChar char="•"/>
              <a:defRPr sz="2000" b="0" i="0" u="none" strike="noStrike" cap="none">
                <a:solidFill>
                  <a:srgbClr val="6F6E6F"/>
                </a:solidFill>
                <a:latin typeface="Calibri"/>
                <a:ea typeface="Calibri"/>
                <a:cs typeface="Calibri"/>
                <a:sym typeface="Calibri"/>
              </a:defRPr>
            </a:lvl1pPr>
            <a:lvl2pPr marL="742950" marR="0" lvl="1" indent="-57150" algn="l" rtl="0">
              <a:lnSpc>
                <a:spcPct val="100000"/>
              </a:lnSpc>
              <a:spcBef>
                <a:spcPts val="360"/>
              </a:spcBef>
              <a:spcAft>
                <a:spcPts val="0"/>
              </a:spcAft>
              <a:buClr>
                <a:srgbClr val="6F6E6F"/>
              </a:buClr>
              <a:buSzPct val="100000"/>
              <a:buFont typeface="Arial"/>
              <a:buChar char="•"/>
              <a:defRPr sz="1800" b="0" i="0" u="none" strike="noStrike" cap="none">
                <a:solidFill>
                  <a:srgbClr val="6F6E6F"/>
                </a:solidFill>
                <a:latin typeface="Calibri"/>
                <a:ea typeface="Calibri"/>
                <a:cs typeface="Calibri"/>
                <a:sym typeface="Calibri"/>
              </a:defRPr>
            </a:lvl2pPr>
            <a:lvl3pPr marL="1143000" marR="0" lvl="2" indent="-25400" algn="l" rtl="0">
              <a:lnSpc>
                <a:spcPct val="100000"/>
              </a:lnSpc>
              <a:spcBef>
                <a:spcPts val="320"/>
              </a:spcBef>
              <a:spcAft>
                <a:spcPts val="0"/>
              </a:spcAft>
              <a:buClr>
                <a:srgbClr val="6F6E6F"/>
              </a:buClr>
              <a:buSzPct val="100000"/>
              <a:buFont typeface="Arial"/>
              <a:buChar char="•"/>
              <a:defRPr sz="1600" b="0" i="0" u="none" strike="noStrike" cap="none">
                <a:solidFill>
                  <a:srgbClr val="6F6E6F"/>
                </a:solidFill>
                <a:latin typeface="Calibri"/>
                <a:ea typeface="Calibri"/>
                <a:cs typeface="Calibri"/>
                <a:sym typeface="Calibri"/>
              </a:defRPr>
            </a:lvl3pPr>
            <a:lvl4pPr marL="1600200" marR="0" lvl="3" indent="-50800" algn="l" rtl="0">
              <a:lnSpc>
                <a:spcPct val="100000"/>
              </a:lnSpc>
              <a:spcBef>
                <a:spcPts val="280"/>
              </a:spcBef>
              <a:spcAft>
                <a:spcPts val="0"/>
              </a:spcAft>
              <a:buClr>
                <a:srgbClr val="6F6E6F"/>
              </a:buClr>
              <a:buSzPct val="100000"/>
              <a:buFont typeface="Arial"/>
              <a:buChar char="•"/>
              <a:defRPr sz="1400" b="0" i="0" u="none" strike="noStrike" cap="none">
                <a:solidFill>
                  <a:srgbClr val="6F6E6F"/>
                </a:solidFill>
                <a:latin typeface="Calibri"/>
                <a:ea typeface="Calibri"/>
                <a:cs typeface="Calibri"/>
                <a:sym typeface="Calibri"/>
              </a:defRPr>
            </a:lvl4pPr>
            <a:lvl5pPr marL="2057400" marR="0" lvl="4" indent="-50800" algn="l" rtl="0">
              <a:lnSpc>
                <a:spcPct val="100000"/>
              </a:lnSpc>
              <a:spcBef>
                <a:spcPts val="280"/>
              </a:spcBef>
              <a:spcAft>
                <a:spcPts val="0"/>
              </a:spcAft>
              <a:buClr>
                <a:srgbClr val="6F6E6F"/>
              </a:buClr>
              <a:buSzPct val="100000"/>
              <a:buFont typeface="Arial"/>
              <a:buChar char="•"/>
              <a:defRPr sz="1400" b="0" i="0" u="none" strike="noStrike" cap="none">
                <a:solidFill>
                  <a:srgbClr val="6F6E6F"/>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title"/>
          </p:nvPr>
        </p:nvSpPr>
        <p:spPr>
          <a:xfrm>
            <a:off x="457200" y="812404"/>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76"/>
        <p:cNvGrpSpPr/>
        <p:nvPr/>
      </p:nvGrpSpPr>
      <p:grpSpPr>
        <a:xfrm>
          <a:off x="0" y="0"/>
          <a:ext cx="0" cy="0"/>
          <a:chOff x="0" y="0"/>
          <a:chExt cx="0" cy="0"/>
        </a:xfrm>
      </p:grpSpPr>
      <p:sp>
        <p:nvSpPr>
          <p:cNvPr id="77" name="Shape 77"/>
          <p:cNvSpPr txBox="1">
            <a:spLocks noGrp="1"/>
          </p:cNvSpPr>
          <p:nvPr>
            <p:ph type="title"/>
          </p:nvPr>
        </p:nvSpPr>
        <p:spPr>
          <a:xfrm>
            <a:off x="1792288" y="3600450"/>
            <a:ext cx="5486399" cy="425053"/>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78" name="Shape 78"/>
          <p:cNvSpPr>
            <a:spLocks noGrp="1"/>
          </p:cNvSpPr>
          <p:nvPr>
            <p:ph type="pic" idx="2"/>
          </p:nvPr>
        </p:nvSpPr>
        <p:spPr>
          <a:xfrm>
            <a:off x="1792288" y="459581"/>
            <a:ext cx="5486399" cy="3086098"/>
          </a:xfrm>
          <a:prstGeom prst="rect">
            <a:avLst/>
          </a:prstGeom>
          <a:noFill/>
          <a:ln>
            <a:noFill/>
          </a:ln>
        </p:spPr>
        <p:txBody>
          <a:bodyPr lIns="91425" tIns="91425" rIns="91425" bIns="91425" anchor="t" anchorCtr="0"/>
          <a:lstStyle>
            <a:lvl1pPr marL="0" marR="0" lvl="0" indent="0" algn="l" rtl="0">
              <a:lnSpc>
                <a:spcPct val="100000"/>
              </a:lnSpc>
              <a:spcBef>
                <a:spcPts val="640"/>
              </a:spcBef>
              <a:spcAft>
                <a:spcPts val="0"/>
              </a:spcAft>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560"/>
              </a:spcBef>
              <a:spcAft>
                <a:spcPts val="0"/>
              </a:spcAft>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480"/>
              </a:spcBef>
              <a:spcAft>
                <a:spcPts val="0"/>
              </a:spcAft>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body" idx="1"/>
          </p:nvPr>
        </p:nvSpPr>
        <p:spPr>
          <a:xfrm>
            <a:off x="1792288" y="4025503"/>
            <a:ext cx="5486399" cy="603647"/>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83"/>
        <p:cNvGrpSpPr/>
        <p:nvPr/>
      </p:nvGrpSpPr>
      <p:grpSpPr>
        <a:xfrm>
          <a:off x="0" y="0"/>
          <a:ext cx="0" cy="0"/>
          <a:chOff x="0" y="0"/>
          <a:chExt cx="0" cy="0"/>
        </a:xfrm>
      </p:grpSpPr>
      <p:sp>
        <p:nvSpPr>
          <p:cNvPr id="84" name="Shape 84"/>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85" name="Shape 85"/>
          <p:cNvSpPr txBox="1">
            <a:spLocks noGrp="1"/>
          </p:cNvSpPr>
          <p:nvPr>
            <p:ph type="body" idx="1"/>
          </p:nvPr>
        </p:nvSpPr>
        <p:spPr>
          <a:xfrm rot="5400000">
            <a:off x="2874763" y="-1217413"/>
            <a:ext cx="3394472" cy="8229600"/>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6" name="Shape 86"/>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7" name="Shape 87"/>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89"/>
        <p:cNvGrpSpPr/>
        <p:nvPr/>
      </p:nvGrpSpPr>
      <p:grpSpPr>
        <a:xfrm>
          <a:off x="0" y="0"/>
          <a:ext cx="0" cy="0"/>
          <a:chOff x="0" y="0"/>
          <a:chExt cx="0" cy="0"/>
        </a:xfrm>
      </p:grpSpPr>
      <p:sp>
        <p:nvSpPr>
          <p:cNvPr id="90" name="Shape 90"/>
          <p:cNvSpPr txBox="1">
            <a:spLocks noGrp="1"/>
          </p:cNvSpPr>
          <p:nvPr>
            <p:ph type="title"/>
          </p:nvPr>
        </p:nvSpPr>
        <p:spPr>
          <a:xfrm rot="5400000">
            <a:off x="5463776" y="1371599"/>
            <a:ext cx="4388642" cy="20574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91" name="Shape 91"/>
          <p:cNvSpPr txBox="1">
            <a:spLocks noGrp="1"/>
          </p:cNvSpPr>
          <p:nvPr>
            <p:ph type="body" idx="1"/>
          </p:nvPr>
        </p:nvSpPr>
        <p:spPr>
          <a:xfrm rot="5400000">
            <a:off x="1272777" y="-609598"/>
            <a:ext cx="4388642" cy="6019798"/>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92" name="Shape 92"/>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93" name="Shape 93"/>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94" name="Shape 94"/>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9"/>
        <p:cNvGrpSpPr/>
        <p:nvPr/>
      </p:nvGrpSpPr>
      <p:grpSpPr>
        <a:xfrm>
          <a:off x="0" y="0"/>
          <a:ext cx="0" cy="0"/>
          <a:chOff x="0" y="0"/>
          <a:chExt cx="0" cy="0"/>
        </a:xfrm>
      </p:grpSpPr>
      <p:sp>
        <p:nvSpPr>
          <p:cNvPr id="20" name="Shape 20"/>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1" name="Shape 21"/>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2" name="Shape 22"/>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3_Section Header">
    <p:spTree>
      <p:nvGrpSpPr>
        <p:cNvPr id="1" name="Shape 23"/>
        <p:cNvGrpSpPr/>
        <p:nvPr/>
      </p:nvGrpSpPr>
      <p:grpSpPr>
        <a:xfrm>
          <a:off x="0" y="0"/>
          <a:ext cx="0" cy="0"/>
          <a:chOff x="0" y="0"/>
          <a:chExt cx="0" cy="0"/>
        </a:xfrm>
      </p:grpSpPr>
      <p:pic>
        <p:nvPicPr>
          <p:cNvPr id="24" name="Shape 24"/>
          <p:cNvPicPr preferRelativeResize="0"/>
          <p:nvPr/>
        </p:nvPicPr>
        <p:blipFill rotWithShape="1">
          <a:blip r:embed="rId2">
            <a:alphaModFix/>
          </a:blip>
          <a:srcRect/>
          <a:stretch/>
        </p:blipFill>
        <p:spPr>
          <a:xfrm>
            <a:off x="0" y="0"/>
            <a:ext cx="9144000" cy="5143499"/>
          </a:xfrm>
          <a:prstGeom prst="rect">
            <a:avLst/>
          </a:prstGeom>
          <a:noFill/>
          <a:ln>
            <a:noFill/>
          </a:ln>
        </p:spPr>
      </p:pic>
      <p:sp>
        <p:nvSpPr>
          <p:cNvPr id="25" name="Shape 25"/>
          <p:cNvSpPr txBox="1">
            <a:spLocks noGrp="1"/>
          </p:cNvSpPr>
          <p:nvPr>
            <p:ph type="title"/>
          </p:nvPr>
        </p:nvSpPr>
        <p:spPr>
          <a:xfrm>
            <a:off x="722312" y="1849213"/>
            <a:ext cx="4455168" cy="1021554"/>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537E2F"/>
              </a:buClr>
              <a:buFont typeface="Calibri"/>
              <a:buNone/>
              <a:defRPr sz="3200" b="1" i="0" u="none" strike="noStrike" cap="none">
                <a:solidFill>
                  <a:srgbClr val="537E2F"/>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26" name="Shape 26"/>
          <p:cNvSpPr txBox="1">
            <a:spLocks noGrp="1"/>
          </p:cNvSpPr>
          <p:nvPr>
            <p:ph type="body" idx="1"/>
          </p:nvPr>
        </p:nvSpPr>
        <p:spPr>
          <a:xfrm>
            <a:off x="722312" y="2870768"/>
            <a:ext cx="7772400" cy="112514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6F6E6F"/>
              </a:buClr>
              <a:buFont typeface="Arial"/>
              <a:buNone/>
              <a:defRPr sz="2000" b="0" i="0" u="none" strike="noStrike" cap="none">
                <a:solidFill>
                  <a:srgbClr val="6F6E6F"/>
                </a:solidFill>
                <a:latin typeface="Calibri"/>
                <a:ea typeface="Calibri"/>
                <a:cs typeface="Calibri"/>
                <a:sym typeface="Calibri"/>
              </a:defRPr>
            </a:lvl1pPr>
            <a:lvl2pPr marL="457200" marR="0" lvl="1" indent="0" algn="l" rtl="0">
              <a:lnSpc>
                <a:spcPct val="100000"/>
              </a:lnSpc>
              <a:spcBef>
                <a:spcPts val="360"/>
              </a:spcBef>
              <a:spcAft>
                <a:spcPts val="0"/>
              </a:spcAft>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lnSpc>
                <a:spcPct val="100000"/>
              </a:lnSpc>
              <a:spcBef>
                <a:spcPts val="320"/>
              </a:spcBef>
              <a:spcAft>
                <a:spcPts val="0"/>
              </a:spcAft>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27" name="Shape 27"/>
          <p:cNvSpPr>
            <a:spLocks noGrp="1"/>
          </p:cNvSpPr>
          <p:nvPr>
            <p:ph type="pic" idx="2"/>
          </p:nvPr>
        </p:nvSpPr>
        <p:spPr>
          <a:xfrm>
            <a:off x="5301092" y="1589719"/>
            <a:ext cx="2779711" cy="2781300"/>
          </a:xfrm>
          <a:prstGeom prst="ellipse">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30" name="Shape 30"/>
          <p:cNvSpPr txBox="1">
            <a:spLocks noGrp="1"/>
          </p:cNvSpPr>
          <p:nvPr>
            <p:ph type="body" idx="1"/>
          </p:nvPr>
        </p:nvSpPr>
        <p:spPr>
          <a:xfrm>
            <a:off x="457200" y="1200150"/>
            <a:ext cx="8229600" cy="3394472"/>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1" name="Shape 31"/>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3" name="Shape 33"/>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722312" y="3305176"/>
            <a:ext cx="7772400" cy="102155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Calibri"/>
              <a:buNone/>
              <a:defRPr sz="4000" b="1"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44" name="Shape 44"/>
          <p:cNvSpPr txBox="1">
            <a:spLocks noGrp="1"/>
          </p:cNvSpPr>
          <p:nvPr>
            <p:ph type="body" idx="1"/>
          </p:nvPr>
        </p:nvSpPr>
        <p:spPr>
          <a:xfrm>
            <a:off x="722312" y="2180033"/>
            <a:ext cx="7772400" cy="1125140"/>
          </a:xfrm>
          <a:prstGeom prst="rect">
            <a:avLst/>
          </a:prstGeom>
          <a:noFill/>
          <a:ln>
            <a:noFill/>
          </a:ln>
        </p:spPr>
        <p:txBody>
          <a:bodyPr lIns="91425" tIns="91425" rIns="91425" bIns="91425" anchor="b" anchorCtr="0"/>
          <a:lstStyle>
            <a:lvl1pPr marL="0" marR="0" lvl="0" indent="0" algn="l" rtl="0">
              <a:lnSpc>
                <a:spcPct val="100000"/>
              </a:lnSpc>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360"/>
              </a:spcBef>
              <a:spcAft>
                <a:spcPts val="0"/>
              </a:spcAft>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lnSpc>
                <a:spcPct val="100000"/>
              </a:lnSpc>
              <a:spcBef>
                <a:spcPts val="320"/>
              </a:spcBef>
              <a:spcAft>
                <a:spcPts val="0"/>
              </a:spcAft>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45" name="Shape 45"/>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48"/>
        <p:cNvGrpSpPr/>
        <p:nvPr/>
      </p:nvGrpSpPr>
      <p:grpSpPr>
        <a:xfrm>
          <a:off x="0" y="0"/>
          <a:ext cx="0" cy="0"/>
          <a:chOff x="0" y="0"/>
          <a:chExt cx="0" cy="0"/>
        </a:xfrm>
      </p:grpSpPr>
      <p:sp>
        <p:nvSpPr>
          <p:cNvPr id="49" name="Shape 49"/>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50" name="Shape 50"/>
          <p:cNvSpPr txBox="1">
            <a:spLocks noGrp="1"/>
          </p:cNvSpPr>
          <p:nvPr>
            <p:ph type="body" idx="1"/>
          </p:nvPr>
        </p:nvSpPr>
        <p:spPr>
          <a:xfrm>
            <a:off x="457200" y="1200150"/>
            <a:ext cx="4038598" cy="3394472"/>
          </a:xfrm>
          <a:prstGeom prst="rect">
            <a:avLst/>
          </a:prstGeom>
          <a:noFill/>
          <a:ln>
            <a:noFill/>
          </a:ln>
        </p:spPr>
        <p:txBody>
          <a:bodyPr lIns="91425" tIns="91425" rIns="91425" bIns="91425" anchor="t" anchorCtr="0"/>
          <a:lstStyle>
            <a:lvl1pPr marL="342900" marR="0" lvl="0" indent="1270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90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1" name="Shape 51"/>
          <p:cNvSpPr txBox="1">
            <a:spLocks noGrp="1"/>
          </p:cNvSpPr>
          <p:nvPr>
            <p:ph type="body" idx="2"/>
          </p:nvPr>
        </p:nvSpPr>
        <p:spPr>
          <a:xfrm>
            <a:off x="4648200" y="1200150"/>
            <a:ext cx="4038598" cy="3394472"/>
          </a:xfrm>
          <a:prstGeom prst="rect">
            <a:avLst/>
          </a:prstGeom>
          <a:noFill/>
          <a:ln>
            <a:noFill/>
          </a:ln>
        </p:spPr>
        <p:txBody>
          <a:bodyPr lIns="91425" tIns="91425" rIns="91425" bIns="91425" anchor="t" anchorCtr="0"/>
          <a:lstStyle>
            <a:lvl1pPr marL="342900" marR="0" lvl="0" indent="1270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90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5"/>
        <p:cNvGrpSpPr/>
        <p:nvPr/>
      </p:nvGrpSpPr>
      <p:grpSpPr>
        <a:xfrm>
          <a:off x="0" y="0"/>
          <a:ext cx="0" cy="0"/>
          <a:chOff x="0" y="0"/>
          <a:chExt cx="0" cy="0"/>
        </a:xfrm>
      </p:grpSpPr>
      <p:sp>
        <p:nvSpPr>
          <p:cNvPr id="56" name="Shape 56"/>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57" name="Shape 57"/>
          <p:cNvSpPr txBox="1">
            <a:spLocks noGrp="1"/>
          </p:cNvSpPr>
          <p:nvPr>
            <p:ph type="body" idx="1"/>
          </p:nvPr>
        </p:nvSpPr>
        <p:spPr>
          <a:xfrm>
            <a:off x="457200" y="1151333"/>
            <a:ext cx="4040187" cy="479820"/>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body" idx="2"/>
          </p:nvPr>
        </p:nvSpPr>
        <p:spPr>
          <a:xfrm>
            <a:off x="457200" y="1631154"/>
            <a:ext cx="4040187" cy="2963464"/>
          </a:xfrm>
          <a:prstGeom prst="rect">
            <a:avLst/>
          </a:prstGeom>
          <a:noFill/>
          <a:ln>
            <a:noFill/>
          </a:ln>
        </p:spPr>
        <p:txBody>
          <a:bodyPr lIns="91425" tIns="91425" rIns="91425" bIns="91425" anchor="t" anchorCtr="0"/>
          <a:lstStyle>
            <a:lvl1pPr marL="342900" marR="0" lvl="0" indent="-381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3175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body" idx="3"/>
          </p:nvPr>
        </p:nvSpPr>
        <p:spPr>
          <a:xfrm>
            <a:off x="4645026" y="1151333"/>
            <a:ext cx="4041773" cy="479820"/>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body" idx="4"/>
          </p:nvPr>
        </p:nvSpPr>
        <p:spPr>
          <a:xfrm>
            <a:off x="4645026" y="1631154"/>
            <a:ext cx="4041773" cy="2963464"/>
          </a:xfrm>
          <a:prstGeom prst="rect">
            <a:avLst/>
          </a:prstGeom>
          <a:noFill/>
          <a:ln>
            <a:noFill/>
          </a:ln>
        </p:spPr>
        <p:txBody>
          <a:bodyPr lIns="91425" tIns="91425" rIns="91425" bIns="91425" anchor="t" anchorCtr="0"/>
          <a:lstStyle>
            <a:lvl1pPr marL="342900" marR="0" lvl="0" indent="-381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3175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64"/>
        <p:cNvGrpSpPr/>
        <p:nvPr/>
      </p:nvGrpSpPr>
      <p:grpSpPr>
        <a:xfrm>
          <a:off x="0" y="0"/>
          <a:ext cx="0" cy="0"/>
          <a:chOff x="0" y="0"/>
          <a:chExt cx="0" cy="0"/>
        </a:xfrm>
      </p:grpSpPr>
      <p:sp>
        <p:nvSpPr>
          <p:cNvPr id="65" name="Shape 65"/>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66" name="Shape 66"/>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9"/>
        <p:cNvGrpSpPr/>
        <p:nvPr/>
      </p:nvGrpSpPr>
      <p:grpSpPr>
        <a:xfrm>
          <a:off x="0" y="0"/>
          <a:ext cx="0" cy="0"/>
          <a:chOff x="0" y="0"/>
          <a:chExt cx="0" cy="0"/>
        </a:xfrm>
      </p:grpSpPr>
      <p:sp>
        <p:nvSpPr>
          <p:cNvPr id="70" name="Shape 70"/>
          <p:cNvSpPr txBox="1">
            <a:spLocks noGrp="1"/>
          </p:cNvSpPr>
          <p:nvPr>
            <p:ph type="title"/>
          </p:nvPr>
        </p:nvSpPr>
        <p:spPr>
          <a:xfrm>
            <a:off x="457200" y="204785"/>
            <a:ext cx="3008313" cy="871538"/>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71" name="Shape 71"/>
          <p:cNvSpPr txBox="1">
            <a:spLocks noGrp="1"/>
          </p:cNvSpPr>
          <p:nvPr>
            <p:ph type="body" idx="1"/>
          </p:nvPr>
        </p:nvSpPr>
        <p:spPr>
          <a:xfrm>
            <a:off x="3575050" y="204788"/>
            <a:ext cx="5111750" cy="4389834"/>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body" idx="2"/>
          </p:nvPr>
        </p:nvSpPr>
        <p:spPr>
          <a:xfrm>
            <a:off x="457200" y="1076325"/>
            <a:ext cx="3008313" cy="3518296"/>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4" name="Shape 74"/>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11" name="Shape 11"/>
          <p:cNvSpPr txBox="1">
            <a:spLocks noGrp="1"/>
          </p:cNvSpPr>
          <p:nvPr>
            <p:ph type="body" idx="1"/>
          </p:nvPr>
        </p:nvSpPr>
        <p:spPr>
          <a:xfrm>
            <a:off x="457200" y="1200150"/>
            <a:ext cx="8229600" cy="3394472"/>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png"/><Relationship Id="rId3" Type="http://schemas.openxmlformats.org/officeDocument/2006/relationships/image" Target="../media/image8.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www.betterhealthin31days.com/roling/kecd/WomensHealth" TargetMode="External"/><Relationship Id="rId4" Type="http://schemas.openxmlformats.org/officeDocument/2006/relationships/hyperlink" Target="http://betterfuturestartstoday.net/roling" TargetMode="External"/><Relationship Id="rId1" Type="http://schemas.openxmlformats.org/officeDocument/2006/relationships/slideLayout" Target="../slideLayouts/slideLayout2.xml"/><Relationship Id="rId2" Type="http://schemas.openxmlformats.org/officeDocument/2006/relationships/hyperlink" Target="http://www.betterhealthin31days.com/roling/kecd/ShakleeSetsStandard"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jpg"/></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Word_Document1.docx"/><Relationship Id="rId4" Type="http://schemas.openxmlformats.org/officeDocument/2006/relationships/image" Target="../media/image13.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jpeg"/><Relationship Id="rId1" Type="http://schemas.openxmlformats.org/officeDocument/2006/relationships/slideLayout" Target="../slideLayouts/slideLayout2.xml"/><Relationship Id="rId2" Type="http://schemas.openxmlformats.org/officeDocument/2006/relationships/image" Target="../media/image14.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package" Target="../embeddings/Microsoft_Word_Document2.docx"/><Relationship Id="rId4" Type="http://schemas.openxmlformats.org/officeDocument/2006/relationships/image" Target="../media/image17.pn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pamcary@ameritech.net"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4.xml"/><Relationship Id="rId2" Type="http://schemas.openxmlformats.org/officeDocument/2006/relationships/image" Target="../media/image1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BetterFutureStartsToday.com____" TargetMode="External"/><Relationship Id="rId3" Type="http://schemas.openxmlformats.org/officeDocument/2006/relationships/comments" Target="../comments/commen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21.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Shape 117"/>
          <p:cNvSpPr txBox="1">
            <a:spLocks noGrp="1"/>
          </p:cNvSpPr>
          <p:nvPr>
            <p:ph type="title"/>
          </p:nvPr>
        </p:nvSpPr>
        <p:spPr>
          <a:xfrm>
            <a:off x="364828" y="252736"/>
            <a:ext cx="4314598" cy="1309500"/>
          </a:xfrm>
          <a:prstGeom prst="rect">
            <a:avLst/>
          </a:prstGeom>
          <a:noFill/>
          <a:ln w="9525" cap="flat" cmpd="sng">
            <a:solidFill>
              <a:srgbClr val="31859B"/>
            </a:solidFill>
            <a:prstDash val="solid"/>
            <a:round/>
            <a:headEnd type="none" w="med" len="med"/>
            <a:tailEnd type="none" w="med" len="med"/>
          </a:ln>
        </p:spPr>
        <p:txBody>
          <a:bodyPr lIns="91425" tIns="45700" rIns="91425" bIns="45700" anchor="b" anchorCtr="0">
            <a:noAutofit/>
          </a:bodyPr>
          <a:lstStyle/>
          <a:p>
            <a:pPr marL="0" marR="0" lvl="0" indent="0" algn="ctr" rtl="0">
              <a:lnSpc>
                <a:spcPct val="100000"/>
              </a:lnSpc>
              <a:spcBef>
                <a:spcPts val="0"/>
              </a:spcBef>
              <a:spcAft>
                <a:spcPts val="0"/>
              </a:spcAft>
              <a:buClr>
                <a:srgbClr val="205867"/>
              </a:buClr>
              <a:buSzPct val="25000"/>
              <a:buFont typeface="Calibri"/>
              <a:buNone/>
            </a:pPr>
            <a:r>
              <a:rPr lang="en-US" sz="3000" b="0" i="0" u="none" strike="noStrike" cap="none" dirty="0">
                <a:solidFill>
                  <a:srgbClr val="205867"/>
                </a:solidFill>
                <a:latin typeface="Calibri"/>
                <a:ea typeface="Calibri"/>
                <a:cs typeface="Calibri"/>
                <a:sym typeface="Calibri"/>
              </a:rPr>
              <a:t> 8 Weeks To Director</a:t>
            </a:r>
            <a:r>
              <a:rPr lang="en-US" sz="4400" b="0" i="0" u="none" strike="noStrike" cap="none" dirty="0">
                <a:solidFill>
                  <a:srgbClr val="205867"/>
                </a:solidFill>
                <a:latin typeface="Calibri"/>
                <a:ea typeface="Calibri"/>
                <a:cs typeface="Calibri"/>
                <a:sym typeface="Calibri"/>
              </a:rPr>
              <a:t>	</a:t>
            </a:r>
          </a:p>
          <a:p>
            <a:pPr marL="0" marR="0" lvl="0" indent="0" algn="l" rtl="0">
              <a:lnSpc>
                <a:spcPct val="100000"/>
              </a:lnSpc>
              <a:spcBef>
                <a:spcPts val="0"/>
              </a:spcBef>
              <a:spcAft>
                <a:spcPts val="0"/>
              </a:spcAft>
              <a:buClr>
                <a:srgbClr val="205867"/>
              </a:buClr>
              <a:buSzPct val="25000"/>
              <a:buFont typeface="Calibri"/>
              <a:buNone/>
            </a:pPr>
            <a:r>
              <a:rPr lang="en-US" sz="2400" b="0" i="0" u="none" strike="noStrike" cap="none" dirty="0">
                <a:solidFill>
                  <a:srgbClr val="205867"/>
                </a:solidFill>
                <a:latin typeface="Calibri"/>
                <a:ea typeface="Calibri"/>
                <a:cs typeface="Calibri"/>
                <a:sym typeface="Calibri"/>
              </a:rPr>
              <a:t>Shaklee Business Training </a:t>
            </a:r>
            <a:r>
              <a:rPr lang="en-US" sz="2400" b="0" i="0" u="none" strike="noStrike" cap="none" dirty="0" smtClean="0">
                <a:solidFill>
                  <a:srgbClr val="205867"/>
                </a:solidFill>
                <a:latin typeface="Calibri"/>
                <a:ea typeface="Calibri"/>
                <a:cs typeface="Calibri"/>
                <a:sym typeface="Calibri"/>
              </a:rPr>
              <a:t>2018</a:t>
            </a:r>
            <a:endParaRPr lang="en-US" sz="2400" b="0" i="0" u="none" strike="noStrike" cap="none" dirty="0">
              <a:solidFill>
                <a:srgbClr val="205867"/>
              </a:solidFill>
              <a:latin typeface="Calibri"/>
              <a:ea typeface="Calibri"/>
              <a:cs typeface="Calibri"/>
              <a:sym typeface="Calibri"/>
            </a:endParaRPr>
          </a:p>
        </p:txBody>
      </p:sp>
      <p:sp>
        <p:nvSpPr>
          <p:cNvPr id="118" name="Shape 118"/>
          <p:cNvSpPr txBox="1">
            <a:spLocks noGrp="1"/>
          </p:cNvSpPr>
          <p:nvPr>
            <p:ph type="body" idx="1"/>
          </p:nvPr>
        </p:nvSpPr>
        <p:spPr>
          <a:xfrm>
            <a:off x="4843055" y="1025804"/>
            <a:ext cx="3961995" cy="1497263"/>
          </a:xfrm>
          <a:prstGeom prst="rect">
            <a:avLst/>
          </a:prstGeom>
          <a:solidFill>
            <a:schemeClr val="lt1"/>
          </a:solidFill>
          <a:ln w="9525" cap="flat" cmpd="sng">
            <a:solidFill>
              <a:srgbClr val="205867"/>
            </a:solidFill>
            <a:prstDash val="solid"/>
            <a:round/>
            <a:headEnd type="none" w="med" len="med"/>
            <a:tailEnd type="none" w="med" len="med"/>
          </a:ln>
        </p:spPr>
        <p:txBody>
          <a:bodyPr lIns="91425" tIns="45700" rIns="91425" bIns="45700" anchor="t" anchorCtr="0">
            <a:noAutofit/>
          </a:bodyPr>
          <a:lstStyle/>
          <a:p>
            <a:pPr marL="0" marR="0" lvl="0" indent="0" algn="ctr" rtl="0">
              <a:lnSpc>
                <a:spcPct val="80000"/>
              </a:lnSpc>
              <a:spcBef>
                <a:spcPts val="0"/>
              </a:spcBef>
              <a:spcAft>
                <a:spcPts val="0"/>
              </a:spcAft>
              <a:buClr>
                <a:srgbClr val="205867"/>
              </a:buClr>
              <a:buSzPct val="25000"/>
              <a:buFont typeface="Arial"/>
              <a:buNone/>
            </a:pPr>
            <a:r>
              <a:rPr lang="en-US" sz="2960" b="0" i="0" u="none" strike="noStrike" cap="none" dirty="0" smtClean="0">
                <a:solidFill>
                  <a:srgbClr val="205867"/>
                </a:solidFill>
                <a:latin typeface="Calibri"/>
                <a:ea typeface="Calibri"/>
                <a:cs typeface="Calibri"/>
                <a:sym typeface="Calibri"/>
              </a:rPr>
              <a:t>Servicing Our Customers</a:t>
            </a:r>
          </a:p>
          <a:p>
            <a:pPr marL="0" marR="0" lvl="0" indent="0" algn="ctr" rtl="0">
              <a:lnSpc>
                <a:spcPct val="80000"/>
              </a:lnSpc>
              <a:spcBef>
                <a:spcPts val="0"/>
              </a:spcBef>
              <a:spcAft>
                <a:spcPts val="0"/>
              </a:spcAft>
              <a:buClr>
                <a:srgbClr val="205867"/>
              </a:buClr>
              <a:buSzPct val="25000"/>
              <a:buFont typeface="Arial"/>
              <a:buNone/>
            </a:pPr>
            <a:endParaRPr lang="en-US" sz="1100" b="0" i="0" u="none" strike="noStrike" cap="none" dirty="0">
              <a:solidFill>
                <a:srgbClr val="205867"/>
              </a:solidFill>
              <a:latin typeface="Calibri"/>
              <a:ea typeface="Calibri"/>
              <a:cs typeface="Calibri"/>
              <a:sym typeface="Calibri"/>
            </a:endParaRPr>
          </a:p>
          <a:p>
            <a:pPr marL="0" marR="0" lvl="0" indent="0" algn="ctr" rtl="0">
              <a:lnSpc>
                <a:spcPct val="80000"/>
              </a:lnSpc>
              <a:spcBef>
                <a:spcPts val="0"/>
              </a:spcBef>
              <a:spcAft>
                <a:spcPts val="0"/>
              </a:spcAft>
              <a:buClr>
                <a:srgbClr val="205867"/>
              </a:buClr>
              <a:buSzPct val="25000"/>
              <a:buFont typeface="Arial"/>
              <a:buNone/>
            </a:pPr>
            <a:r>
              <a:rPr lang="en-US" sz="2400" b="0" i="0" u="none" strike="noStrike" cap="none" dirty="0">
                <a:solidFill>
                  <a:srgbClr val="205867"/>
                </a:solidFill>
                <a:latin typeface="Calibri"/>
                <a:ea typeface="Calibri"/>
                <a:cs typeface="Calibri"/>
                <a:sym typeface="Calibri"/>
              </a:rPr>
              <a:t>Week # </a:t>
            </a:r>
            <a:r>
              <a:rPr lang="en-US" sz="2400" dirty="0">
                <a:solidFill>
                  <a:srgbClr val="205867"/>
                </a:solidFill>
              </a:rPr>
              <a:t>6</a:t>
            </a:r>
            <a:endParaRPr lang="en-US" sz="2400" b="0" i="0" u="none" strike="noStrike" cap="none" dirty="0">
              <a:solidFill>
                <a:srgbClr val="205867"/>
              </a:solidFill>
              <a:latin typeface="Calibri"/>
              <a:ea typeface="Calibri"/>
              <a:cs typeface="Calibri"/>
              <a:sym typeface="Calibri"/>
            </a:endParaRPr>
          </a:p>
          <a:p>
            <a:pPr marL="0" marR="0" lvl="0" indent="0" algn="ctr" rtl="0">
              <a:lnSpc>
                <a:spcPct val="80000"/>
              </a:lnSpc>
              <a:spcBef>
                <a:spcPts val="0"/>
              </a:spcBef>
              <a:spcAft>
                <a:spcPts val="0"/>
              </a:spcAft>
              <a:buClr>
                <a:srgbClr val="205867"/>
              </a:buClr>
              <a:buSzPct val="25000"/>
              <a:buFont typeface="Arial"/>
              <a:buNone/>
            </a:pPr>
            <a:r>
              <a:rPr lang="en-US" sz="2400" dirty="0" smtClean="0">
                <a:solidFill>
                  <a:srgbClr val="205867"/>
                </a:solidFill>
              </a:rPr>
              <a:t>October 16, 2018</a:t>
            </a:r>
            <a:endParaRPr lang="en-US" sz="2400" b="0" i="0" u="none" strike="noStrike" cap="none" dirty="0">
              <a:solidFill>
                <a:srgbClr val="205867"/>
              </a:solidFill>
              <a:latin typeface="Calibri"/>
              <a:ea typeface="Calibri"/>
              <a:cs typeface="Calibri"/>
              <a:sym typeface="Calibri"/>
            </a:endParaRPr>
          </a:p>
          <a:p>
            <a:pPr marL="0" marR="0" lvl="0" indent="0" algn="l" rtl="0">
              <a:lnSpc>
                <a:spcPct val="80000"/>
              </a:lnSpc>
              <a:spcBef>
                <a:spcPts val="0"/>
              </a:spcBef>
              <a:spcAft>
                <a:spcPts val="0"/>
              </a:spcAft>
              <a:buClr>
                <a:srgbClr val="6F6E6F"/>
              </a:buClr>
              <a:buSzPct val="25000"/>
              <a:buFont typeface="Arial"/>
              <a:buNone/>
            </a:pPr>
            <a:endParaRPr sz="2960" b="0" i="0" u="none" strike="noStrike" cap="none" dirty="0">
              <a:solidFill>
                <a:schemeClr val="dk1"/>
              </a:solidFill>
              <a:latin typeface="Calibri"/>
              <a:ea typeface="Calibri"/>
              <a:cs typeface="Calibri"/>
              <a:sym typeface="Calibri"/>
            </a:endParaRPr>
          </a:p>
        </p:txBody>
      </p:sp>
      <p:pic>
        <p:nvPicPr>
          <p:cNvPr id="4" name="Picture 3"/>
          <p:cNvPicPr>
            <a:picLocks noChangeAspect="1"/>
          </p:cNvPicPr>
          <p:nvPr/>
        </p:nvPicPr>
        <p:blipFill>
          <a:blip r:embed="rId3"/>
          <a:stretch>
            <a:fillRect/>
          </a:stretch>
        </p:blipFill>
        <p:spPr>
          <a:xfrm>
            <a:off x="0" y="1562236"/>
            <a:ext cx="6985000" cy="3581264"/>
          </a:xfrm>
          <a:prstGeom prst="rect">
            <a:avLst/>
          </a:prstGeom>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57200" y="950510"/>
            <a:ext cx="8077200" cy="2017176"/>
          </a:xfrm>
          <a:solidFill>
            <a:schemeClr val="bg1"/>
          </a:solidFill>
          <a:ln>
            <a:solidFill>
              <a:schemeClr val="accent5">
                <a:lumMod val="50000"/>
              </a:schemeClr>
            </a:solidFill>
          </a:ln>
        </p:spPr>
        <p:txBody>
          <a:bodyPr>
            <a:normAutofit/>
          </a:bodyPr>
          <a:lstStyle/>
          <a:p>
            <a:pPr marL="0" indent="0">
              <a:buNone/>
            </a:pPr>
            <a:r>
              <a:rPr lang="en-US" dirty="0" smtClean="0">
                <a:solidFill>
                  <a:schemeClr val="tx1"/>
                </a:solidFill>
              </a:rPr>
              <a:t>People become Shaklee members for 3 reasons:</a:t>
            </a:r>
          </a:p>
          <a:p>
            <a:r>
              <a:rPr lang="en-US" dirty="0" smtClean="0">
                <a:solidFill>
                  <a:schemeClr val="tx1"/>
                </a:solidFill>
              </a:rPr>
              <a:t>To purchase Shaklee products at a member discount</a:t>
            </a:r>
          </a:p>
          <a:p>
            <a:r>
              <a:rPr lang="en-US" dirty="0" smtClean="0">
                <a:solidFill>
                  <a:schemeClr val="tx1"/>
                </a:solidFill>
              </a:rPr>
              <a:t>To have access to our health resources, guidance and special promotions </a:t>
            </a:r>
            <a:r>
              <a:rPr lang="en-US" dirty="0" smtClean="0">
                <a:solidFill>
                  <a:schemeClr val="tx1"/>
                </a:solidFill>
              </a:rPr>
              <a:t>	and </a:t>
            </a:r>
            <a:r>
              <a:rPr lang="en-US" dirty="0" smtClean="0">
                <a:solidFill>
                  <a:schemeClr val="tx1"/>
                </a:solidFill>
              </a:rPr>
              <a:t>to us … a caring advocate.</a:t>
            </a:r>
          </a:p>
          <a:p>
            <a:r>
              <a:rPr lang="en-US" dirty="0" smtClean="0">
                <a:solidFill>
                  <a:schemeClr val="tx1"/>
                </a:solidFill>
              </a:rPr>
              <a:t>To receive GREAT SERVICE.</a:t>
            </a:r>
            <a:r>
              <a:rPr lang="en-US" dirty="0">
                <a:solidFill>
                  <a:schemeClr val="tx1"/>
                </a:solidFill>
              </a:rPr>
              <a:t>	</a:t>
            </a:r>
            <a:r>
              <a:rPr lang="en-US" dirty="0" smtClean="0"/>
              <a:t>	</a:t>
            </a:r>
            <a:r>
              <a:rPr lang="en-US" sz="2400" dirty="0" smtClean="0"/>
              <a:t>	</a:t>
            </a:r>
            <a:endParaRPr lang="en-US" sz="2400" dirty="0"/>
          </a:p>
        </p:txBody>
      </p:sp>
      <p:sp>
        <p:nvSpPr>
          <p:cNvPr id="2" name="Title 1"/>
          <p:cNvSpPr>
            <a:spLocks noGrp="1"/>
          </p:cNvSpPr>
          <p:nvPr>
            <p:ph type="title"/>
          </p:nvPr>
        </p:nvSpPr>
        <p:spPr>
          <a:xfrm>
            <a:off x="457200" y="236671"/>
            <a:ext cx="2743200" cy="593062"/>
          </a:xfrm>
          <a:solidFill>
            <a:schemeClr val="bg1"/>
          </a:solidFill>
          <a:ln>
            <a:solidFill>
              <a:schemeClr val="tx1"/>
            </a:solidFill>
          </a:ln>
        </p:spPr>
        <p:txBody>
          <a:bodyPr>
            <a:normAutofit fontScale="90000"/>
          </a:bodyPr>
          <a:lstStyle/>
          <a:p>
            <a:r>
              <a:rPr lang="en-US" sz="2800" dirty="0" smtClean="0"/>
              <a:t>It’s Our Job</a:t>
            </a:r>
            <a:endParaRPr lang="en-US" sz="2800" dirty="0"/>
          </a:p>
        </p:txBody>
      </p:sp>
      <p:sp>
        <p:nvSpPr>
          <p:cNvPr id="6" name="TextBox 5"/>
          <p:cNvSpPr txBox="1"/>
          <p:nvPr/>
        </p:nvSpPr>
        <p:spPr>
          <a:xfrm>
            <a:off x="457200" y="3126690"/>
            <a:ext cx="8077200" cy="1631216"/>
          </a:xfrm>
          <a:prstGeom prst="rect">
            <a:avLst/>
          </a:prstGeom>
          <a:solidFill>
            <a:schemeClr val="bg1"/>
          </a:solidFill>
          <a:ln>
            <a:solidFill>
              <a:schemeClr val="accent5">
                <a:lumMod val="75000"/>
              </a:schemeClr>
            </a:solidFill>
          </a:ln>
        </p:spPr>
        <p:txBody>
          <a:bodyPr wrap="square" rtlCol="0">
            <a:spAutoFit/>
          </a:bodyPr>
          <a:lstStyle/>
          <a:p>
            <a:pPr marL="342900" indent="-342900">
              <a:buFont typeface="Arial"/>
              <a:buChar char="•"/>
            </a:pPr>
            <a:r>
              <a:rPr lang="en-US" sz="2000" dirty="0" smtClean="0">
                <a:latin typeface="Calibri"/>
                <a:cs typeface="Calibri"/>
              </a:rPr>
              <a:t>It is our job </a:t>
            </a:r>
            <a:r>
              <a:rPr lang="en-US" sz="2000" b="1" dirty="0" smtClean="0">
                <a:latin typeface="Calibri"/>
                <a:cs typeface="Calibri"/>
              </a:rPr>
              <a:t>to teach </a:t>
            </a:r>
            <a:r>
              <a:rPr lang="en-US" sz="2000" dirty="0" smtClean="0">
                <a:latin typeface="Calibri"/>
                <a:cs typeface="Calibri"/>
              </a:rPr>
              <a:t>new members about each remarkable Shaklee </a:t>
            </a:r>
            <a:r>
              <a:rPr lang="en-US" sz="2000" b="1" dirty="0" smtClean="0">
                <a:latin typeface="Calibri"/>
                <a:cs typeface="Calibri"/>
              </a:rPr>
              <a:t>product</a:t>
            </a:r>
            <a:r>
              <a:rPr lang="en-US" sz="2000" dirty="0" smtClean="0">
                <a:latin typeface="Calibri"/>
                <a:cs typeface="Calibri"/>
              </a:rPr>
              <a:t> and how it makes their life healthier.. And </a:t>
            </a:r>
          </a:p>
          <a:p>
            <a:pPr marL="342900" indent="-342900">
              <a:buFont typeface="Arial"/>
              <a:buChar char="•"/>
            </a:pPr>
            <a:r>
              <a:rPr lang="en-US" sz="2000" dirty="0" smtClean="0">
                <a:latin typeface="Calibri"/>
                <a:cs typeface="Calibri"/>
              </a:rPr>
              <a:t>To create ways for them </a:t>
            </a:r>
            <a:r>
              <a:rPr lang="en-US" sz="2000" dirty="0" smtClean="0">
                <a:latin typeface="Calibri"/>
                <a:cs typeface="Calibri"/>
              </a:rPr>
              <a:t> </a:t>
            </a:r>
            <a:r>
              <a:rPr lang="en-US" sz="2000" b="1" dirty="0" smtClean="0">
                <a:latin typeface="Calibri"/>
                <a:cs typeface="Calibri"/>
              </a:rPr>
              <a:t>to earn additional </a:t>
            </a:r>
            <a:r>
              <a:rPr lang="en-US" sz="2000" b="1" dirty="0" smtClean="0">
                <a:latin typeface="Calibri"/>
                <a:cs typeface="Calibri"/>
              </a:rPr>
              <a:t>discounts</a:t>
            </a:r>
            <a:r>
              <a:rPr lang="en-US" sz="2000" b="1" dirty="0">
                <a:latin typeface="Calibri"/>
                <a:cs typeface="Calibri"/>
              </a:rPr>
              <a:t> </a:t>
            </a:r>
            <a:r>
              <a:rPr lang="en-US" sz="2000" b="1" dirty="0" smtClean="0">
                <a:latin typeface="Calibri"/>
                <a:cs typeface="Calibri"/>
              </a:rPr>
              <a:t>by sharing with others.</a:t>
            </a:r>
            <a:endParaRPr lang="en-US" sz="2000" b="1" dirty="0" smtClean="0">
              <a:latin typeface="Calibri"/>
              <a:cs typeface="Calibri"/>
            </a:endParaRPr>
          </a:p>
          <a:p>
            <a:pPr marL="342900" indent="-342900">
              <a:buFont typeface="Arial"/>
              <a:buChar char="•"/>
            </a:pPr>
            <a:r>
              <a:rPr lang="en-US" sz="2000" dirty="0" smtClean="0">
                <a:latin typeface="Calibri"/>
                <a:cs typeface="Calibri"/>
              </a:rPr>
              <a:t>And </a:t>
            </a:r>
            <a:r>
              <a:rPr lang="en-US" sz="2000" b="1" dirty="0" smtClean="0">
                <a:latin typeface="Calibri"/>
                <a:cs typeface="Calibri"/>
              </a:rPr>
              <a:t>benefits of a Shaklee business</a:t>
            </a:r>
            <a:r>
              <a:rPr lang="en-US" sz="2000" dirty="0" smtClean="0">
                <a:latin typeface="Calibri"/>
                <a:cs typeface="Calibri"/>
              </a:rPr>
              <a:t>.                     </a:t>
            </a:r>
            <a:r>
              <a:rPr lang="en-US" sz="2000" dirty="0" smtClean="0">
                <a:latin typeface="Calibri"/>
                <a:cs typeface="Calibri"/>
              </a:rPr>
              <a:t>  </a:t>
            </a:r>
            <a:r>
              <a:rPr lang="en-US" sz="2000" dirty="0" err="1" smtClean="0">
                <a:latin typeface="Calibri"/>
                <a:cs typeface="Calibri"/>
              </a:rPr>
              <a:t>francine</a:t>
            </a:r>
            <a:r>
              <a:rPr lang="en-US" sz="2000" dirty="0" smtClean="0">
                <a:latin typeface="Calibri"/>
                <a:cs typeface="Calibri"/>
              </a:rPr>
              <a:t>      </a:t>
            </a:r>
            <a:endParaRPr lang="en-US" sz="2000" dirty="0">
              <a:latin typeface="Calibri"/>
              <a:cs typeface="Calibri"/>
            </a:endParaRPr>
          </a:p>
        </p:txBody>
      </p:sp>
    </p:spTree>
    <p:extLst>
      <p:ext uri="{BB962C8B-B14F-4D97-AF65-F5344CB8AC3E}">
        <p14:creationId xmlns:p14="http://schemas.microsoft.com/office/powerpoint/2010/main" val="222754661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575" y="259550"/>
            <a:ext cx="8483600" cy="688717"/>
          </a:xfrm>
        </p:spPr>
        <p:txBody>
          <a:bodyPr/>
          <a:lstStyle/>
          <a:p>
            <a:r>
              <a:rPr lang="en-US" sz="3200" dirty="0" smtClean="0"/>
              <a:t>Create a System for Servicing and Customer Care</a:t>
            </a:r>
            <a:endParaRPr lang="en-US" sz="3200" dirty="0"/>
          </a:p>
        </p:txBody>
      </p:sp>
      <p:sp>
        <p:nvSpPr>
          <p:cNvPr id="3" name="Text Placeholder 2"/>
          <p:cNvSpPr>
            <a:spLocks noGrp="1"/>
          </p:cNvSpPr>
          <p:nvPr>
            <p:ph type="body" idx="1"/>
          </p:nvPr>
        </p:nvSpPr>
        <p:spPr>
          <a:xfrm>
            <a:off x="226840" y="1003963"/>
            <a:ext cx="3227560" cy="3353600"/>
          </a:xfrm>
        </p:spPr>
        <p:txBody>
          <a:bodyPr/>
          <a:lstStyle/>
          <a:p>
            <a:r>
              <a:rPr lang="en-US" dirty="0" smtClean="0"/>
              <a:t> </a:t>
            </a:r>
            <a:r>
              <a:rPr lang="en-US" dirty="0" smtClean="0">
                <a:solidFill>
                  <a:schemeClr val="tx1"/>
                </a:solidFill>
              </a:rPr>
              <a:t>3 ring binder</a:t>
            </a:r>
          </a:p>
          <a:p>
            <a:r>
              <a:rPr lang="en-US" dirty="0" smtClean="0">
                <a:solidFill>
                  <a:schemeClr val="tx1"/>
                </a:solidFill>
              </a:rPr>
              <a:t>Alphabetical divider</a:t>
            </a:r>
          </a:p>
          <a:p>
            <a:r>
              <a:rPr lang="en-US" dirty="0" smtClean="0">
                <a:solidFill>
                  <a:schemeClr val="tx1"/>
                </a:solidFill>
              </a:rPr>
              <a:t>Create </a:t>
            </a:r>
            <a:r>
              <a:rPr lang="en-US" dirty="0" smtClean="0">
                <a:solidFill>
                  <a:schemeClr val="tx1"/>
                </a:solidFill>
              </a:rPr>
              <a:t>one for every new customer. Insert in alphabetical divider. </a:t>
            </a:r>
          </a:p>
          <a:p>
            <a:pPr marL="254000" indent="0">
              <a:buNone/>
            </a:pPr>
            <a:r>
              <a:rPr lang="en-US" dirty="0" smtClean="0">
                <a:solidFill>
                  <a:schemeClr val="tx1"/>
                </a:solidFill>
              </a:rPr>
              <a:t>Make notes with every contact you make with them</a:t>
            </a:r>
          </a:p>
          <a:p>
            <a:r>
              <a:rPr lang="en-US" dirty="0">
                <a:solidFill>
                  <a:schemeClr val="tx1"/>
                </a:solidFill>
              </a:rPr>
              <a:t> </a:t>
            </a:r>
            <a:r>
              <a:rPr lang="en-US" dirty="0" smtClean="0">
                <a:solidFill>
                  <a:schemeClr val="tx1"/>
                </a:solidFill>
              </a:rPr>
              <a:t>Your welcome email and other materials ( see Addendum </a:t>
            </a:r>
            <a:r>
              <a:rPr lang="en-US" dirty="0" smtClean="0">
                <a:solidFill>
                  <a:schemeClr val="tx1"/>
                </a:solidFill>
              </a:rPr>
              <a:t>) pam</a:t>
            </a:r>
            <a:endParaRPr lang="en-US" dirty="0" smtClean="0">
              <a:solidFill>
                <a:schemeClr val="tx1"/>
              </a:solidFill>
            </a:endParaRPr>
          </a:p>
          <a:p>
            <a:pPr marL="254000" indent="0">
              <a:buNone/>
            </a:pPr>
            <a:endParaRPr lang="en-US" dirty="0">
              <a:solidFill>
                <a:schemeClr val="tx1"/>
              </a:solidFill>
            </a:endParaRPr>
          </a:p>
        </p:txBody>
      </p:sp>
      <p:sp>
        <p:nvSpPr>
          <p:cNvPr id="6" name="TextBox 5"/>
          <p:cNvSpPr txBox="1"/>
          <p:nvPr/>
        </p:nvSpPr>
        <p:spPr>
          <a:xfrm>
            <a:off x="7247466" y="4165600"/>
            <a:ext cx="1439333" cy="307777"/>
          </a:xfrm>
          <a:prstGeom prst="rect">
            <a:avLst/>
          </a:prstGeom>
          <a:solidFill>
            <a:schemeClr val="bg1"/>
          </a:solidFill>
        </p:spPr>
        <p:txBody>
          <a:bodyPr wrap="square" rtlCol="0">
            <a:spAutoFit/>
          </a:bodyPr>
          <a:lstStyle/>
          <a:p>
            <a:endParaRPr lang="en-US" dirty="0"/>
          </a:p>
        </p:txBody>
      </p:sp>
      <p:pic>
        <p:nvPicPr>
          <p:cNvPr id="7" name="Picture 6"/>
          <p:cNvPicPr>
            <a:picLocks noChangeAspect="1"/>
          </p:cNvPicPr>
          <p:nvPr/>
        </p:nvPicPr>
        <p:blipFill>
          <a:blip r:embed="rId2"/>
          <a:stretch>
            <a:fillRect/>
          </a:stretch>
        </p:blipFill>
        <p:spPr>
          <a:xfrm>
            <a:off x="4978400" y="1897379"/>
            <a:ext cx="3940267" cy="3127587"/>
          </a:xfrm>
          <a:prstGeom prst="rect">
            <a:avLst/>
          </a:prstGeom>
        </p:spPr>
      </p:pic>
      <p:pic>
        <p:nvPicPr>
          <p:cNvPr id="5" name="Shape 408"/>
          <p:cNvPicPr preferRelativeResize="0"/>
          <p:nvPr/>
        </p:nvPicPr>
        <p:blipFill rotWithShape="1">
          <a:blip r:embed="rId3">
            <a:alphaModFix/>
          </a:blip>
          <a:srcRect/>
          <a:stretch/>
        </p:blipFill>
        <p:spPr>
          <a:xfrm>
            <a:off x="3657600" y="948267"/>
            <a:ext cx="2057400" cy="2399638"/>
          </a:xfrm>
          <a:prstGeom prst="rect">
            <a:avLst/>
          </a:prstGeom>
          <a:noFill/>
          <a:ln>
            <a:noFill/>
          </a:ln>
        </p:spPr>
      </p:pic>
    </p:spTree>
    <p:extLst>
      <p:ext uri="{BB962C8B-B14F-4D97-AF65-F5344CB8AC3E}">
        <p14:creationId xmlns:p14="http://schemas.microsoft.com/office/powerpoint/2010/main" val="132896525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Shape 406"/>
          <p:cNvSpPr txBox="1">
            <a:spLocks noGrp="1"/>
          </p:cNvSpPr>
          <p:nvPr>
            <p:ph type="title"/>
          </p:nvPr>
        </p:nvSpPr>
        <p:spPr>
          <a:xfrm>
            <a:off x="457200" y="383779"/>
            <a:ext cx="5663894" cy="857250"/>
          </a:xfrm>
          <a:prstGeom prst="rect">
            <a:avLst/>
          </a:prstGeom>
          <a:noFill/>
          <a:ln w="9525" cap="flat" cmpd="sng">
            <a:solidFill>
              <a:srgbClr val="76923C"/>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dirty="0">
                <a:solidFill>
                  <a:schemeClr val="dk1"/>
                </a:solidFill>
                <a:latin typeface="Calibri"/>
                <a:ea typeface="Calibri"/>
                <a:cs typeface="Calibri"/>
                <a:sym typeface="Calibri"/>
              </a:rPr>
              <a:t>Set up a 3-ring working </a:t>
            </a:r>
            <a:r>
              <a:rPr lang="en-US" sz="2400" b="0" i="0" u="none" strike="noStrike" cap="none" dirty="0" smtClean="0">
                <a:solidFill>
                  <a:schemeClr val="dk1"/>
                </a:solidFill>
                <a:latin typeface="Calibri"/>
                <a:ea typeface="Calibri"/>
                <a:cs typeface="Calibri"/>
                <a:sym typeface="Calibri"/>
              </a:rPr>
              <a:t>binder, day planner or </a:t>
            </a:r>
            <a:r>
              <a:rPr lang="en-US" sz="2400" b="0" i="0" u="none" strike="noStrike" cap="none" dirty="0" err="1" smtClean="0">
                <a:solidFill>
                  <a:schemeClr val="dk1"/>
                </a:solidFill>
                <a:latin typeface="Calibri"/>
                <a:ea typeface="Calibri"/>
                <a:cs typeface="Calibri"/>
                <a:sym typeface="Calibri"/>
              </a:rPr>
              <a:t>MyShaklee.com</a:t>
            </a:r>
            <a:r>
              <a:rPr lang="en-US" sz="2400" b="0" i="0" u="none" strike="noStrike" cap="none" dirty="0" smtClean="0">
                <a:solidFill>
                  <a:schemeClr val="dk1"/>
                </a:solidFill>
                <a:latin typeface="Calibri"/>
                <a:ea typeface="Calibri"/>
                <a:cs typeface="Calibri"/>
                <a:sym typeface="Calibri"/>
              </a:rPr>
              <a:t> Shaklee Connect  </a:t>
            </a:r>
            <a:endParaRPr lang="en-US" sz="2400" b="0" i="0" u="none" strike="noStrike" cap="none" dirty="0">
              <a:solidFill>
                <a:schemeClr val="dk1"/>
              </a:solidFill>
              <a:latin typeface="Calibri"/>
              <a:ea typeface="Calibri"/>
              <a:cs typeface="Calibri"/>
              <a:sym typeface="Calibri"/>
            </a:endParaRPr>
          </a:p>
        </p:txBody>
      </p:sp>
      <p:sp>
        <p:nvSpPr>
          <p:cNvPr id="409" name="Shape 409"/>
          <p:cNvSpPr txBox="1"/>
          <p:nvPr/>
        </p:nvSpPr>
        <p:spPr>
          <a:xfrm>
            <a:off x="507999" y="1491289"/>
            <a:ext cx="5359095" cy="310334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100000"/>
              <a:buFont typeface="Arial"/>
              <a:buChar char="•"/>
            </a:pPr>
            <a:r>
              <a:rPr lang="en-US" sz="2400" b="0" i="0" u="none" strike="noStrike" cap="none" dirty="0" smtClean="0">
                <a:solidFill>
                  <a:schemeClr val="dk1"/>
                </a:solidFill>
                <a:latin typeface="Calibri"/>
                <a:ea typeface="Calibri"/>
                <a:cs typeface="Calibri"/>
                <a:sym typeface="Calibri"/>
              </a:rPr>
              <a:t>Include a calendar with events to which </a:t>
            </a:r>
            <a:r>
              <a:rPr lang="en-US" sz="2400" b="0" i="0" u="none" strike="noStrike" cap="none" dirty="0" smtClean="0">
                <a:solidFill>
                  <a:schemeClr val="dk1"/>
                </a:solidFill>
                <a:latin typeface="Calibri"/>
                <a:ea typeface="Calibri"/>
                <a:cs typeface="Calibri"/>
                <a:sym typeface="Calibri"/>
              </a:rPr>
              <a:t>	you </a:t>
            </a:r>
            <a:r>
              <a:rPr lang="en-US" sz="2400" b="0" i="0" u="none" strike="noStrike" cap="none" dirty="0" smtClean="0">
                <a:solidFill>
                  <a:schemeClr val="dk1"/>
                </a:solidFill>
                <a:latin typeface="Calibri"/>
                <a:ea typeface="Calibri"/>
                <a:cs typeface="Calibri"/>
                <a:sym typeface="Calibri"/>
              </a:rPr>
              <a:t>are </a:t>
            </a:r>
            <a:r>
              <a:rPr lang="en-US" sz="2400" b="0" i="0" u="none" strike="noStrike" cap="none" dirty="0" smtClean="0">
                <a:solidFill>
                  <a:schemeClr val="dk1"/>
                </a:solidFill>
                <a:latin typeface="Calibri"/>
                <a:ea typeface="Calibri"/>
                <a:cs typeface="Calibri"/>
                <a:sym typeface="Calibri"/>
              </a:rPr>
              <a:t>inviting people.</a:t>
            </a:r>
            <a:r>
              <a:rPr lang="en-US" sz="2400" dirty="0" smtClean="0">
                <a:solidFill>
                  <a:schemeClr val="dk1"/>
                </a:solidFill>
                <a:latin typeface="Calibri"/>
                <a:ea typeface="Calibri"/>
                <a:cs typeface="Calibri"/>
                <a:sym typeface="Calibri"/>
              </a:rPr>
              <a:t> </a:t>
            </a:r>
            <a:r>
              <a:rPr lang="en-US" sz="2400" dirty="0" smtClean="0">
                <a:solidFill>
                  <a:schemeClr val="dk1"/>
                </a:solidFill>
                <a:latin typeface="Calibri"/>
                <a:ea typeface="Calibri"/>
                <a:cs typeface="Calibri"/>
                <a:sym typeface="Calibri"/>
              </a:rPr>
              <a:t>	</a:t>
            </a:r>
            <a:endParaRPr lang="en-US" sz="2400" b="0" i="0" u="none" strike="noStrike" cap="none" dirty="0" smtClean="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ct val="100000"/>
              <a:buFont typeface="Arial"/>
              <a:buChar char="•"/>
            </a:pPr>
            <a:r>
              <a:rPr lang="en-US" sz="2400" dirty="0" smtClean="0">
                <a:solidFill>
                  <a:schemeClr val="dk1"/>
                </a:solidFill>
                <a:latin typeface="Calibri"/>
                <a:ea typeface="Calibri"/>
                <a:cs typeface="Calibri"/>
                <a:sym typeface="Calibri"/>
              </a:rPr>
              <a:t>Your goals – keep our 90 Day goal … and </a:t>
            </a:r>
            <a:r>
              <a:rPr lang="en-US" sz="2400" dirty="0" smtClean="0">
                <a:solidFill>
                  <a:schemeClr val="dk1"/>
                </a:solidFill>
                <a:latin typeface="Calibri"/>
                <a:ea typeface="Calibri"/>
                <a:cs typeface="Calibri"/>
                <a:sym typeface="Calibri"/>
              </a:rPr>
              <a:t>	goals </a:t>
            </a:r>
            <a:r>
              <a:rPr lang="en-US" sz="2400" dirty="0" smtClean="0">
                <a:solidFill>
                  <a:schemeClr val="dk1"/>
                </a:solidFill>
                <a:latin typeface="Calibri"/>
                <a:ea typeface="Calibri"/>
                <a:cs typeface="Calibri"/>
                <a:sym typeface="Calibri"/>
              </a:rPr>
              <a:t>for current </a:t>
            </a:r>
            <a:r>
              <a:rPr lang="en-US" sz="2400" dirty="0" smtClean="0">
                <a:solidFill>
                  <a:schemeClr val="dk1"/>
                </a:solidFill>
                <a:latin typeface="Calibri"/>
                <a:ea typeface="Calibri"/>
                <a:cs typeface="Calibri"/>
                <a:sym typeface="Calibri"/>
              </a:rPr>
              <a:t>month </a:t>
            </a:r>
            <a:r>
              <a:rPr lang="en-US" sz="2400" dirty="0" smtClean="0">
                <a:solidFill>
                  <a:schemeClr val="dk1"/>
                </a:solidFill>
                <a:latin typeface="Calibri"/>
                <a:ea typeface="Calibri"/>
                <a:cs typeface="Calibri"/>
                <a:sym typeface="Calibri"/>
              </a:rPr>
              <a:t>in front of </a:t>
            </a:r>
            <a:r>
              <a:rPr lang="en-US" sz="2400" dirty="0" smtClean="0">
                <a:solidFill>
                  <a:schemeClr val="dk1"/>
                </a:solidFill>
                <a:latin typeface="Calibri"/>
                <a:ea typeface="Calibri"/>
                <a:cs typeface="Calibri"/>
                <a:sym typeface="Calibri"/>
              </a:rPr>
              <a:t>	us </a:t>
            </a:r>
            <a:r>
              <a:rPr lang="en-US" sz="2400" dirty="0" smtClean="0">
                <a:solidFill>
                  <a:schemeClr val="dk1"/>
                </a:solidFill>
                <a:latin typeface="Calibri"/>
                <a:ea typeface="Calibri"/>
                <a:cs typeface="Calibri"/>
                <a:sym typeface="Calibri"/>
              </a:rPr>
              <a:t>every day  </a:t>
            </a:r>
            <a:endParaRPr lang="en-US" sz="2400" dirty="0" smtClean="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ct val="100000"/>
              <a:buFont typeface="Arial"/>
              <a:buChar char="•"/>
            </a:pPr>
            <a:r>
              <a:rPr lang="en-US" sz="2400" dirty="0" smtClean="0">
                <a:solidFill>
                  <a:schemeClr val="dk1"/>
                </a:solidFill>
                <a:latin typeface="Calibri"/>
                <a:ea typeface="Calibri"/>
                <a:cs typeface="Calibri"/>
                <a:sym typeface="Calibri"/>
              </a:rPr>
              <a:t>Use Shaklee Connect app for follow up</a:t>
            </a:r>
            <a:r>
              <a:rPr lang="en-US" sz="2400" dirty="0" smtClean="0">
                <a:solidFill>
                  <a:schemeClr val="dk1"/>
                </a:solidFill>
                <a:latin typeface="Calibri"/>
                <a:ea typeface="Calibri"/>
                <a:cs typeface="Calibri"/>
                <a:sym typeface="Calibri"/>
              </a:rPr>
              <a:t>      </a:t>
            </a:r>
            <a:endParaRPr lang="en-US" sz="2400" dirty="0" smtClean="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ct val="100000"/>
            </a:pPr>
            <a:endParaRPr lang="en-US" sz="2400" dirty="0" smtClean="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ct val="100000"/>
            </a:pPr>
            <a:r>
              <a:rPr lang="en-US" sz="1800" b="0" i="0" u="none" strike="noStrike" cap="none" dirty="0" smtClean="0">
                <a:solidFill>
                  <a:schemeClr val="dk1"/>
                </a:solidFill>
                <a:latin typeface="Calibri"/>
                <a:ea typeface="Calibri"/>
                <a:cs typeface="Calibri"/>
                <a:sym typeface="Calibri"/>
              </a:rPr>
              <a:t>			</a:t>
            </a:r>
            <a:endParaRPr lang="en-US" sz="1800" b="0" i="0" u="none" strike="noStrike" cap="none" dirty="0">
              <a:solidFill>
                <a:schemeClr val="dk1"/>
              </a:solidFill>
              <a:latin typeface="Calibri"/>
              <a:ea typeface="Calibri"/>
              <a:cs typeface="Calibri"/>
              <a:sym typeface="Calibri"/>
            </a:endParaRPr>
          </a:p>
        </p:txBody>
      </p:sp>
      <p:pic>
        <p:nvPicPr>
          <p:cNvPr id="2" name="Picture 1"/>
          <p:cNvPicPr>
            <a:picLocks noChangeAspect="1"/>
          </p:cNvPicPr>
          <p:nvPr/>
        </p:nvPicPr>
        <p:blipFill>
          <a:blip r:embed="rId3"/>
          <a:stretch>
            <a:fillRect/>
          </a:stretch>
        </p:blipFill>
        <p:spPr>
          <a:xfrm>
            <a:off x="6121094" y="0"/>
            <a:ext cx="3098494" cy="5143500"/>
          </a:xfrm>
          <a:prstGeom prst="rect">
            <a:avLst/>
          </a:prstGeom>
        </p:spPr>
      </p:pic>
      <p:sp>
        <p:nvSpPr>
          <p:cNvPr id="4" name="TextBox 3"/>
          <p:cNvSpPr txBox="1"/>
          <p:nvPr/>
        </p:nvSpPr>
        <p:spPr>
          <a:xfrm>
            <a:off x="5283199" y="4594629"/>
            <a:ext cx="1032933" cy="307777"/>
          </a:xfrm>
          <a:prstGeom prst="rect">
            <a:avLst/>
          </a:prstGeom>
          <a:noFill/>
        </p:spPr>
        <p:txBody>
          <a:bodyPr wrap="square" rtlCol="0">
            <a:spAutoFit/>
          </a:bodyPr>
          <a:lstStyle/>
          <a:p>
            <a:r>
              <a:rPr lang="en-US" dirty="0" smtClean="0"/>
              <a:t>pam</a:t>
            </a:r>
            <a:endParaRPr lang="en-US" dirty="0"/>
          </a:p>
        </p:txBody>
      </p:sp>
    </p:spTree>
    <p:extLst>
      <p:ext uri="{BB962C8B-B14F-4D97-AF65-F5344CB8AC3E}">
        <p14:creationId xmlns:p14="http://schemas.microsoft.com/office/powerpoint/2010/main" val="1985347965"/>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508000"/>
            <a:ext cx="4453467" cy="1161654"/>
          </a:xfrm>
        </p:spPr>
        <p:txBody>
          <a:bodyPr/>
          <a:lstStyle/>
          <a:p>
            <a:r>
              <a:rPr lang="en-US" dirty="0" smtClean="0"/>
              <a:t>Tickler File</a:t>
            </a:r>
            <a:endParaRPr lang="en-US" dirty="0"/>
          </a:p>
        </p:txBody>
      </p:sp>
      <p:sp>
        <p:nvSpPr>
          <p:cNvPr id="3" name="Text Placeholder 2"/>
          <p:cNvSpPr>
            <a:spLocks noGrp="1"/>
          </p:cNvSpPr>
          <p:nvPr>
            <p:ph type="body" idx="1"/>
          </p:nvPr>
        </p:nvSpPr>
        <p:spPr>
          <a:xfrm>
            <a:off x="457199" y="1860557"/>
            <a:ext cx="4826001" cy="2734072"/>
          </a:xfrm>
        </p:spPr>
        <p:txBody>
          <a:bodyPr/>
          <a:lstStyle/>
          <a:p>
            <a:endParaRPr lang="en-US" dirty="0" smtClean="0"/>
          </a:p>
          <a:p>
            <a:endParaRPr lang="en-US" dirty="0"/>
          </a:p>
          <a:p>
            <a:endParaRPr lang="en-US" dirty="0" smtClean="0"/>
          </a:p>
          <a:p>
            <a:endParaRPr lang="en-US" dirty="0"/>
          </a:p>
          <a:p>
            <a:endParaRPr lang="en-US" dirty="0" smtClean="0"/>
          </a:p>
          <a:p>
            <a:endParaRPr lang="en-US" dirty="0"/>
          </a:p>
          <a:p>
            <a:pPr marL="254000" indent="0">
              <a:buNone/>
            </a:pPr>
            <a:r>
              <a:rPr lang="en-US" dirty="0" smtClean="0"/>
              <a:t>				</a:t>
            </a:r>
            <a:r>
              <a:rPr lang="en-US" dirty="0" err="1" smtClean="0"/>
              <a:t>francine</a:t>
            </a:r>
            <a:endParaRPr lang="en-US" dirty="0"/>
          </a:p>
        </p:txBody>
      </p:sp>
      <p:pic>
        <p:nvPicPr>
          <p:cNvPr id="4" name="Picture 3"/>
          <p:cNvPicPr>
            <a:picLocks noChangeAspect="1"/>
          </p:cNvPicPr>
          <p:nvPr/>
        </p:nvPicPr>
        <p:blipFill>
          <a:blip r:embed="rId2"/>
          <a:stretch>
            <a:fillRect/>
          </a:stretch>
        </p:blipFill>
        <p:spPr>
          <a:xfrm>
            <a:off x="5452533" y="0"/>
            <a:ext cx="3857625" cy="5143500"/>
          </a:xfrm>
          <a:prstGeom prst="rect">
            <a:avLst/>
          </a:prstGeom>
        </p:spPr>
      </p:pic>
    </p:spTree>
    <p:extLst>
      <p:ext uri="{BB962C8B-B14F-4D97-AF65-F5344CB8AC3E}">
        <p14:creationId xmlns:p14="http://schemas.microsoft.com/office/powerpoint/2010/main" val="56883970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457200" y="975387"/>
            <a:ext cx="8229600" cy="3352800"/>
          </a:xfrm>
        </p:spPr>
        <p:txBody>
          <a:bodyPr/>
          <a:lstStyle/>
          <a:p>
            <a:r>
              <a:rPr lang="en-US" dirty="0" smtClean="0"/>
              <a:t> </a:t>
            </a:r>
            <a:r>
              <a:rPr lang="en-US" dirty="0" smtClean="0">
                <a:solidFill>
                  <a:schemeClr val="tx1"/>
                </a:solidFill>
              </a:rPr>
              <a:t>We want our customers to see us as a resource on wellness</a:t>
            </a:r>
          </a:p>
          <a:p>
            <a:r>
              <a:rPr lang="en-US" dirty="0" smtClean="0">
                <a:solidFill>
                  <a:schemeClr val="tx1"/>
                </a:solidFill>
              </a:rPr>
              <a:t>Offer Health chats</a:t>
            </a:r>
            <a:r>
              <a:rPr lang="en-US" dirty="0">
                <a:solidFill>
                  <a:schemeClr val="tx1"/>
                </a:solidFill>
              </a:rPr>
              <a:t> </a:t>
            </a:r>
            <a:r>
              <a:rPr lang="en-US" dirty="0" smtClean="0">
                <a:solidFill>
                  <a:schemeClr val="tx1"/>
                </a:solidFill>
              </a:rPr>
              <a:t>&amp; events:</a:t>
            </a:r>
          </a:p>
          <a:p>
            <a:pPr marL="254000" indent="0">
              <a:buNone/>
            </a:pPr>
            <a:r>
              <a:rPr lang="en-US" dirty="0">
                <a:solidFill>
                  <a:schemeClr val="tx1"/>
                </a:solidFill>
              </a:rPr>
              <a:t>	</a:t>
            </a:r>
            <a:r>
              <a:rPr lang="en-US" dirty="0" smtClean="0">
                <a:solidFill>
                  <a:schemeClr val="tx1"/>
                </a:solidFill>
              </a:rPr>
              <a:t>-- Women’s Health, Children’s Health, Natural Medicine Cabinet , 	Healthy Home, Healthy You, YOUTH Look Younger Longer, Live 	Younger Longer , </a:t>
            </a:r>
            <a:r>
              <a:rPr lang="en-US" dirty="0" err="1" smtClean="0">
                <a:solidFill>
                  <a:schemeClr val="tx1"/>
                </a:solidFill>
              </a:rPr>
              <a:t>etc</a:t>
            </a:r>
            <a:endParaRPr lang="en-US" dirty="0" smtClean="0">
              <a:solidFill>
                <a:schemeClr val="tx1"/>
              </a:solidFill>
            </a:endParaRPr>
          </a:p>
          <a:p>
            <a:r>
              <a:rPr lang="en-US" dirty="0" smtClean="0">
                <a:solidFill>
                  <a:schemeClr val="tx1"/>
                </a:solidFill>
              </a:rPr>
              <a:t> Learn and Earn </a:t>
            </a:r>
            <a:r>
              <a:rPr lang="mr-IN" dirty="0" smtClean="0">
                <a:solidFill>
                  <a:schemeClr val="tx1"/>
                </a:solidFill>
              </a:rPr>
              <a:t>–</a:t>
            </a:r>
            <a:r>
              <a:rPr lang="en-US" dirty="0" smtClean="0">
                <a:solidFill>
                  <a:schemeClr val="tx1"/>
                </a:solidFill>
              </a:rPr>
              <a:t> BetterHealthin31Days.com/_____  your name </a:t>
            </a:r>
            <a:r>
              <a:rPr lang="mr-IN" dirty="0" smtClean="0">
                <a:solidFill>
                  <a:schemeClr val="tx1"/>
                </a:solidFill>
              </a:rPr>
              <a:t>…</a:t>
            </a:r>
            <a:r>
              <a:rPr lang="en-US" dirty="0" smtClean="0">
                <a:solidFill>
                  <a:schemeClr val="tx1"/>
                </a:solidFill>
              </a:rPr>
              <a:t> download report form. Offer $10 off next order for listening to 3 programs.</a:t>
            </a:r>
          </a:p>
          <a:p>
            <a:r>
              <a:rPr lang="en-US" dirty="0" smtClean="0">
                <a:solidFill>
                  <a:schemeClr val="tx1"/>
                </a:solidFill>
              </a:rPr>
              <a:t> </a:t>
            </a:r>
            <a:r>
              <a:rPr lang="en-US" dirty="0" err="1" smtClean="0">
                <a:solidFill>
                  <a:schemeClr val="tx1"/>
                </a:solidFill>
              </a:rPr>
              <a:t>Healthprint</a:t>
            </a:r>
            <a:r>
              <a:rPr lang="en-US" dirty="0" smtClean="0">
                <a:solidFill>
                  <a:schemeClr val="tx1"/>
                </a:solidFill>
              </a:rPr>
              <a:t> </a:t>
            </a:r>
            <a:r>
              <a:rPr lang="mr-IN" dirty="0" smtClean="0">
                <a:solidFill>
                  <a:schemeClr val="tx1"/>
                </a:solidFill>
              </a:rPr>
              <a:t>–</a:t>
            </a:r>
            <a:r>
              <a:rPr lang="en-US" dirty="0" smtClean="0">
                <a:solidFill>
                  <a:schemeClr val="tx1"/>
                </a:solidFill>
              </a:rPr>
              <a:t> guide customer to best offer with free product, free shipping and free membership with $150 choice.     </a:t>
            </a:r>
            <a:r>
              <a:rPr lang="en-US" dirty="0" err="1" smtClean="0">
                <a:solidFill>
                  <a:schemeClr val="tx1"/>
                </a:solidFill>
              </a:rPr>
              <a:t>francine</a:t>
            </a:r>
            <a:endParaRPr lang="en-US" dirty="0" smtClean="0">
              <a:solidFill>
                <a:schemeClr val="tx1"/>
              </a:solidFill>
            </a:endParaRPr>
          </a:p>
          <a:p>
            <a:r>
              <a:rPr lang="en-US" dirty="0">
                <a:solidFill>
                  <a:schemeClr val="tx1"/>
                </a:solidFill>
              </a:rPr>
              <a:t> </a:t>
            </a:r>
          </a:p>
        </p:txBody>
      </p:sp>
      <p:sp>
        <p:nvSpPr>
          <p:cNvPr id="4" name="Title 3"/>
          <p:cNvSpPr>
            <a:spLocks noGrp="1"/>
          </p:cNvSpPr>
          <p:nvPr>
            <p:ph type="title"/>
          </p:nvPr>
        </p:nvSpPr>
        <p:spPr>
          <a:xfrm>
            <a:off x="457200" y="253604"/>
            <a:ext cx="8449733" cy="857250"/>
          </a:xfrm>
        </p:spPr>
        <p:txBody>
          <a:bodyPr/>
          <a:lstStyle/>
          <a:p>
            <a:r>
              <a:rPr lang="en-US" sz="2800" dirty="0" smtClean="0"/>
              <a:t>Offer Education on Wellness &amp; Shaklee Products</a:t>
            </a:r>
            <a:endParaRPr lang="en-US" sz="2800" dirty="0"/>
          </a:p>
        </p:txBody>
      </p:sp>
    </p:spTree>
    <p:extLst>
      <p:ext uri="{BB962C8B-B14F-4D97-AF65-F5344CB8AC3E}">
        <p14:creationId xmlns:p14="http://schemas.microsoft.com/office/powerpoint/2010/main" val="272320476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8311"/>
            <a:ext cx="8229600" cy="857250"/>
          </a:xfrm>
        </p:spPr>
        <p:txBody>
          <a:bodyPr/>
          <a:lstStyle/>
          <a:p>
            <a:r>
              <a:rPr lang="en-US" sz="2800" dirty="0" smtClean="0"/>
              <a:t>More Customer Wellness Education</a:t>
            </a:r>
            <a:endParaRPr lang="en-US" sz="2800" dirty="0"/>
          </a:p>
        </p:txBody>
      </p:sp>
      <p:sp>
        <p:nvSpPr>
          <p:cNvPr id="3" name="Text Placeholder 2"/>
          <p:cNvSpPr>
            <a:spLocks noGrp="1"/>
          </p:cNvSpPr>
          <p:nvPr>
            <p:ph type="body" idx="1"/>
          </p:nvPr>
        </p:nvSpPr>
        <p:spPr>
          <a:xfrm>
            <a:off x="457200" y="1105561"/>
            <a:ext cx="8229600" cy="3635771"/>
          </a:xfrm>
        </p:spPr>
        <p:txBody>
          <a:bodyPr/>
          <a:lstStyle/>
          <a:p>
            <a:r>
              <a:rPr lang="en-US" dirty="0" smtClean="0"/>
              <a:t> </a:t>
            </a:r>
            <a:r>
              <a:rPr lang="en-US" dirty="0" smtClean="0">
                <a:solidFill>
                  <a:schemeClr val="tx1"/>
                </a:solidFill>
              </a:rPr>
              <a:t>Create customer </a:t>
            </a:r>
            <a:r>
              <a:rPr lang="en-US" dirty="0" err="1" smtClean="0">
                <a:solidFill>
                  <a:schemeClr val="tx1"/>
                </a:solidFill>
              </a:rPr>
              <a:t>FaceBook</a:t>
            </a:r>
            <a:r>
              <a:rPr lang="en-US" dirty="0" smtClean="0">
                <a:solidFill>
                  <a:schemeClr val="tx1"/>
                </a:solidFill>
              </a:rPr>
              <a:t> group or plug into </a:t>
            </a:r>
            <a:r>
              <a:rPr lang="en-US" dirty="0" err="1" smtClean="0">
                <a:solidFill>
                  <a:schemeClr val="tx1"/>
                </a:solidFill>
              </a:rPr>
              <a:t>upline’s</a:t>
            </a:r>
            <a:r>
              <a:rPr lang="en-US" dirty="0" smtClean="0">
                <a:solidFill>
                  <a:schemeClr val="tx1"/>
                </a:solidFill>
              </a:rPr>
              <a:t> group </a:t>
            </a:r>
          </a:p>
          <a:p>
            <a:r>
              <a:rPr lang="en-US" dirty="0" smtClean="0">
                <a:solidFill>
                  <a:schemeClr val="tx1"/>
                </a:solidFill>
              </a:rPr>
              <a:t> Post </a:t>
            </a:r>
            <a:r>
              <a:rPr lang="en-US" dirty="0">
                <a:solidFill>
                  <a:schemeClr val="tx1"/>
                </a:solidFill>
              </a:rPr>
              <a:t>general health information .. Not just Shaklee </a:t>
            </a:r>
            <a:r>
              <a:rPr lang="en-US" dirty="0" smtClean="0">
                <a:solidFill>
                  <a:schemeClr val="tx1"/>
                </a:solidFill>
              </a:rPr>
              <a:t>products</a:t>
            </a:r>
          </a:p>
          <a:p>
            <a:r>
              <a:rPr lang="en-US" dirty="0">
                <a:solidFill>
                  <a:schemeClr val="tx1"/>
                </a:solidFill>
              </a:rPr>
              <a:t> </a:t>
            </a:r>
            <a:r>
              <a:rPr lang="en-US" dirty="0" smtClean="0">
                <a:solidFill>
                  <a:schemeClr val="tx1"/>
                </a:solidFill>
              </a:rPr>
              <a:t>see Week 2 Social Media Do’s and </a:t>
            </a:r>
            <a:r>
              <a:rPr lang="en-US" dirty="0" err="1" smtClean="0">
                <a:solidFill>
                  <a:schemeClr val="tx1"/>
                </a:solidFill>
              </a:rPr>
              <a:t>Don’t’s</a:t>
            </a:r>
            <a:r>
              <a:rPr lang="en-US" dirty="0" smtClean="0">
                <a:solidFill>
                  <a:schemeClr val="tx1"/>
                </a:solidFill>
              </a:rPr>
              <a:t> </a:t>
            </a:r>
            <a:r>
              <a:rPr lang="en-US" dirty="0" smtClean="0"/>
              <a:t> </a:t>
            </a:r>
            <a:endParaRPr lang="en-US" dirty="0" smtClean="0">
              <a:solidFill>
                <a:schemeClr val="tx1"/>
              </a:solidFill>
            </a:endParaRPr>
          </a:p>
          <a:p>
            <a:r>
              <a:rPr lang="en-US" dirty="0" smtClean="0">
                <a:solidFill>
                  <a:schemeClr val="tx1"/>
                </a:solidFill>
              </a:rPr>
              <a:t>Mail thank you note with  </a:t>
            </a:r>
            <a:r>
              <a:rPr lang="en-US" dirty="0">
                <a:solidFill>
                  <a:schemeClr val="tx1"/>
                </a:solidFill>
              </a:rPr>
              <a:t>product/ health information </a:t>
            </a:r>
            <a:r>
              <a:rPr lang="en-US" dirty="0" smtClean="0">
                <a:solidFill>
                  <a:schemeClr val="tx1"/>
                </a:solidFill>
              </a:rPr>
              <a:t>sheet </a:t>
            </a:r>
            <a:r>
              <a:rPr lang="mr-IN" dirty="0" smtClean="0">
                <a:solidFill>
                  <a:schemeClr val="tx1"/>
                </a:solidFill>
              </a:rPr>
              <a:t>…</a:t>
            </a:r>
            <a:r>
              <a:rPr lang="en-US" dirty="0" smtClean="0">
                <a:solidFill>
                  <a:schemeClr val="tx1"/>
                </a:solidFill>
              </a:rPr>
              <a:t> example .. Products for Digestive Health, Immune Health, Back to School products, </a:t>
            </a:r>
          </a:p>
          <a:p>
            <a:r>
              <a:rPr lang="en-US" dirty="0">
                <a:solidFill>
                  <a:schemeClr val="tx1"/>
                </a:solidFill>
              </a:rPr>
              <a:t> </a:t>
            </a:r>
            <a:r>
              <a:rPr lang="en-US" dirty="0" smtClean="0">
                <a:solidFill>
                  <a:schemeClr val="tx1"/>
                </a:solidFill>
              </a:rPr>
              <a:t>Offer gift for scheduling personal health consultation ( can use health assessment form ) </a:t>
            </a:r>
          </a:p>
          <a:p>
            <a:r>
              <a:rPr lang="en-US" dirty="0">
                <a:solidFill>
                  <a:schemeClr val="tx1"/>
                </a:solidFill>
              </a:rPr>
              <a:t> </a:t>
            </a:r>
            <a:r>
              <a:rPr lang="en-US" dirty="0" smtClean="0">
                <a:solidFill>
                  <a:schemeClr val="tx1"/>
                </a:solidFill>
              </a:rPr>
              <a:t>Personally deliver collection of products to try .. Cleaners, personal care and shakes sample with recipes. </a:t>
            </a:r>
          </a:p>
          <a:p>
            <a:r>
              <a:rPr lang="en-US" dirty="0" smtClean="0">
                <a:solidFill>
                  <a:schemeClr val="tx1"/>
                </a:solidFill>
              </a:rPr>
              <a:t>Create customer appreciation sales in December and July.    </a:t>
            </a:r>
            <a:r>
              <a:rPr lang="en-US" dirty="0" err="1" smtClean="0">
                <a:solidFill>
                  <a:schemeClr val="tx1"/>
                </a:solidFill>
              </a:rPr>
              <a:t>francine</a:t>
            </a:r>
            <a:endParaRPr lang="en-US" dirty="0">
              <a:solidFill>
                <a:schemeClr val="tx1"/>
              </a:solidFill>
            </a:endParaRPr>
          </a:p>
          <a:p>
            <a:endParaRPr lang="en-US" dirty="0"/>
          </a:p>
        </p:txBody>
      </p:sp>
    </p:spTree>
    <p:extLst>
      <p:ext uri="{BB962C8B-B14F-4D97-AF65-F5344CB8AC3E}">
        <p14:creationId xmlns:p14="http://schemas.microsoft.com/office/powerpoint/2010/main" val="144780815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91733" y="0"/>
            <a:ext cx="6231467" cy="5143500"/>
          </a:xfrm>
          <a:prstGeom prst="rect">
            <a:avLst/>
          </a:prstGeom>
        </p:spPr>
      </p:pic>
      <p:sp>
        <p:nvSpPr>
          <p:cNvPr id="3" name="TextBox 2"/>
          <p:cNvSpPr txBox="1"/>
          <p:nvPr/>
        </p:nvSpPr>
        <p:spPr>
          <a:xfrm>
            <a:off x="8077199" y="4047067"/>
            <a:ext cx="846667" cy="307777"/>
          </a:xfrm>
          <a:prstGeom prst="rect">
            <a:avLst/>
          </a:prstGeom>
          <a:noFill/>
        </p:spPr>
        <p:txBody>
          <a:bodyPr wrap="square" rtlCol="0">
            <a:spAutoFit/>
          </a:bodyPr>
          <a:lstStyle/>
          <a:p>
            <a:r>
              <a:rPr lang="en-US" dirty="0" err="1" smtClean="0"/>
              <a:t>francine</a:t>
            </a:r>
            <a:endParaRPr lang="en-US" dirty="0"/>
          </a:p>
        </p:txBody>
      </p:sp>
    </p:spTree>
    <p:extLst>
      <p:ext uri="{BB962C8B-B14F-4D97-AF65-F5344CB8AC3E}">
        <p14:creationId xmlns:p14="http://schemas.microsoft.com/office/powerpoint/2010/main" val="100664019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667" y="507604"/>
            <a:ext cx="8229600" cy="857250"/>
          </a:xfrm>
        </p:spPr>
        <p:txBody>
          <a:bodyPr/>
          <a:lstStyle/>
          <a:p>
            <a:r>
              <a:rPr lang="en-US" sz="2800" dirty="0" smtClean="0"/>
              <a:t>Offer Incentives for Referrals / 				Hosting Events Online or In- person</a:t>
            </a:r>
            <a:endParaRPr lang="en-US" sz="2800" dirty="0"/>
          </a:p>
        </p:txBody>
      </p:sp>
      <p:sp>
        <p:nvSpPr>
          <p:cNvPr id="3" name="Text Placeholder 2"/>
          <p:cNvSpPr>
            <a:spLocks noGrp="1"/>
          </p:cNvSpPr>
          <p:nvPr>
            <p:ph type="body" idx="1"/>
          </p:nvPr>
        </p:nvSpPr>
        <p:spPr>
          <a:xfrm>
            <a:off x="457200" y="1591733"/>
            <a:ext cx="8229600" cy="3002896"/>
          </a:xfrm>
        </p:spPr>
        <p:txBody>
          <a:bodyPr/>
          <a:lstStyle/>
          <a:p>
            <a:r>
              <a:rPr lang="en-US" dirty="0" smtClean="0"/>
              <a:t> </a:t>
            </a:r>
            <a:r>
              <a:rPr lang="en-US" dirty="0" smtClean="0">
                <a:solidFill>
                  <a:schemeClr val="tx1"/>
                </a:solidFill>
              </a:rPr>
              <a:t>$10 shopping credit for each guest attending</a:t>
            </a:r>
          </a:p>
          <a:p>
            <a:r>
              <a:rPr lang="en-US" dirty="0" smtClean="0">
                <a:solidFill>
                  <a:schemeClr val="tx1"/>
                </a:solidFill>
              </a:rPr>
              <a:t> Free product for referring a new member </a:t>
            </a:r>
            <a:r>
              <a:rPr lang="mr-IN" dirty="0" smtClean="0">
                <a:solidFill>
                  <a:schemeClr val="tx1"/>
                </a:solidFill>
              </a:rPr>
              <a:t>…</a:t>
            </a:r>
            <a:r>
              <a:rPr lang="en-US" dirty="0" smtClean="0">
                <a:solidFill>
                  <a:schemeClr val="tx1"/>
                </a:solidFill>
              </a:rPr>
              <a:t> ex Vita </a:t>
            </a:r>
            <a:r>
              <a:rPr lang="mr-IN" dirty="0" smtClean="0">
                <a:solidFill>
                  <a:schemeClr val="tx1"/>
                </a:solidFill>
              </a:rPr>
              <a:t>–</a:t>
            </a:r>
            <a:r>
              <a:rPr lang="en-US" dirty="0" smtClean="0">
                <a:solidFill>
                  <a:schemeClr val="tx1"/>
                </a:solidFill>
              </a:rPr>
              <a:t>D-3, Basic H pint, Germ Off Wipes, Eye Makeup Remover,  consider product line new to them</a:t>
            </a:r>
          </a:p>
          <a:p>
            <a:r>
              <a:rPr lang="en-US" dirty="0">
                <a:solidFill>
                  <a:schemeClr val="tx1"/>
                </a:solidFill>
              </a:rPr>
              <a:t> </a:t>
            </a:r>
            <a:r>
              <a:rPr lang="en-US" dirty="0" smtClean="0">
                <a:solidFill>
                  <a:schemeClr val="tx1"/>
                </a:solidFill>
              </a:rPr>
              <a:t>Sponsor guests and referrals under them.. And explain benefits.</a:t>
            </a:r>
          </a:p>
          <a:p>
            <a:r>
              <a:rPr lang="en-US" dirty="0">
                <a:solidFill>
                  <a:schemeClr val="tx1"/>
                </a:solidFill>
              </a:rPr>
              <a:t> </a:t>
            </a:r>
            <a:r>
              <a:rPr lang="en-US" dirty="0" smtClean="0">
                <a:solidFill>
                  <a:schemeClr val="tx1"/>
                </a:solidFill>
              </a:rPr>
              <a:t>When they invite 5 to a Smoothie Workshop, they come free.</a:t>
            </a:r>
          </a:p>
          <a:p>
            <a:r>
              <a:rPr lang="en-US" dirty="0">
                <a:solidFill>
                  <a:schemeClr val="tx1"/>
                </a:solidFill>
              </a:rPr>
              <a:t> </a:t>
            </a:r>
            <a:r>
              <a:rPr lang="en-US" dirty="0" smtClean="0">
                <a:solidFill>
                  <a:schemeClr val="tx1"/>
                </a:solidFill>
              </a:rPr>
              <a:t>Example </a:t>
            </a:r>
            <a:r>
              <a:rPr lang="mr-IN" dirty="0" smtClean="0">
                <a:solidFill>
                  <a:schemeClr val="tx1"/>
                </a:solidFill>
              </a:rPr>
              <a:t>–</a:t>
            </a:r>
            <a:r>
              <a:rPr lang="en-US" dirty="0" smtClean="0">
                <a:solidFill>
                  <a:schemeClr val="tx1"/>
                </a:solidFill>
              </a:rPr>
              <a:t> ask customer greatest health concern among their friends</a:t>
            </a:r>
            <a:r>
              <a:rPr lang="mr-IN" dirty="0" smtClean="0">
                <a:solidFill>
                  <a:schemeClr val="tx1"/>
                </a:solidFill>
              </a:rPr>
              <a:t>…</a:t>
            </a:r>
            <a:r>
              <a:rPr lang="en-US" dirty="0" smtClean="0">
                <a:solidFill>
                  <a:schemeClr val="tx1"/>
                </a:solidFill>
              </a:rPr>
              <a:t> then set up Health Chat on those topics ( digestion ,cancer prevention, </a:t>
            </a:r>
            <a:r>
              <a:rPr lang="en-US" dirty="0" err="1" smtClean="0">
                <a:solidFill>
                  <a:schemeClr val="tx1"/>
                </a:solidFill>
              </a:rPr>
              <a:t>etc</a:t>
            </a:r>
            <a:r>
              <a:rPr lang="en-US" dirty="0" smtClean="0">
                <a:solidFill>
                  <a:schemeClr val="tx1"/>
                </a:solidFill>
              </a:rPr>
              <a:t>) .						</a:t>
            </a:r>
            <a:r>
              <a:rPr lang="en-US" dirty="0" err="1" smtClean="0">
                <a:solidFill>
                  <a:schemeClr val="tx1"/>
                </a:solidFill>
              </a:rPr>
              <a:t>francine</a:t>
            </a:r>
            <a:endParaRPr lang="en-US" dirty="0" smtClean="0">
              <a:solidFill>
                <a:schemeClr val="tx1"/>
              </a:solidFill>
            </a:endParaRPr>
          </a:p>
          <a:p>
            <a:pPr marL="254000" indent="0">
              <a:buNone/>
            </a:pPr>
            <a:endParaRPr lang="en-US" dirty="0"/>
          </a:p>
        </p:txBody>
      </p:sp>
    </p:spTree>
    <p:extLst>
      <p:ext uri="{BB962C8B-B14F-4D97-AF65-F5344CB8AC3E}">
        <p14:creationId xmlns:p14="http://schemas.microsoft.com/office/powerpoint/2010/main" val="175285024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3200" y="735743"/>
            <a:ext cx="8737599" cy="1815882"/>
          </a:xfrm>
          <a:prstGeom prst="rect">
            <a:avLst/>
          </a:prstGeom>
          <a:ln>
            <a:solidFill>
              <a:schemeClr val="bg2">
                <a:lumMod val="40000"/>
                <a:lumOff val="60000"/>
              </a:schemeClr>
            </a:solidFill>
          </a:ln>
        </p:spPr>
        <p:txBody>
          <a:bodyPr wrap="square">
            <a:spAutoFit/>
          </a:bodyPr>
          <a:lstStyle/>
          <a:p>
            <a:r>
              <a:rPr lang="en-US" sz="1600" b="1" i="1" dirty="0" smtClean="0"/>
              <a:t>You Can Earn Cash Rewards for Learning more </a:t>
            </a:r>
            <a:r>
              <a:rPr lang="en-US" sz="1600" b="1" i="1" dirty="0"/>
              <a:t>about Shaklee!</a:t>
            </a:r>
            <a:endParaRPr lang="en-US" sz="1600" dirty="0"/>
          </a:p>
          <a:p>
            <a:r>
              <a:rPr lang="en-US" sz="1600" b="1" i="1" dirty="0"/>
              <a:t>Listen to 10 Online Topics and get $60 in Free Products! (or listen to 6 for $30</a:t>
            </a:r>
            <a:r>
              <a:rPr lang="en-US" sz="1600" b="1" i="1" dirty="0" smtClean="0"/>
              <a:t>)</a:t>
            </a:r>
          </a:p>
          <a:p>
            <a:endParaRPr lang="en-US" sz="1600" dirty="0" smtClean="0"/>
          </a:p>
          <a:p>
            <a:r>
              <a:rPr lang="en-US" sz="1600" dirty="0" smtClean="0"/>
              <a:t>For </a:t>
            </a:r>
            <a:r>
              <a:rPr lang="en-US" sz="1600" dirty="0"/>
              <a:t>the online listening program, you can earn money while listening/learning about Shaklee.  Some of these are audio only and others are audio and webinars.  For listening and taking notes on 10 topics, you can earn $60 of free Shaklee products!  Short on time? Listen to 6 and earn $30 of products!  You may listen online or on a podcast app</a:t>
            </a:r>
            <a:r>
              <a:rPr lang="en-US" sz="1600" dirty="0"/>
              <a:t> </a:t>
            </a:r>
          </a:p>
        </p:txBody>
      </p:sp>
      <p:sp>
        <p:nvSpPr>
          <p:cNvPr id="3" name="TextBox 2"/>
          <p:cNvSpPr txBox="1"/>
          <p:nvPr/>
        </p:nvSpPr>
        <p:spPr>
          <a:xfrm>
            <a:off x="338667" y="212523"/>
            <a:ext cx="4368801" cy="523220"/>
          </a:xfrm>
          <a:prstGeom prst="rect">
            <a:avLst/>
          </a:prstGeom>
          <a:noFill/>
        </p:spPr>
        <p:txBody>
          <a:bodyPr wrap="square" rtlCol="0">
            <a:spAutoFit/>
          </a:bodyPr>
          <a:lstStyle/>
          <a:p>
            <a:r>
              <a:rPr lang="en-US" sz="2800" dirty="0" smtClean="0"/>
              <a:t>Learn and Earn Program</a:t>
            </a:r>
            <a:endParaRPr lang="en-US" sz="2800" dirty="0"/>
          </a:p>
        </p:txBody>
      </p:sp>
      <p:sp>
        <p:nvSpPr>
          <p:cNvPr id="4" name="Rectangle 3"/>
          <p:cNvSpPr/>
          <p:nvPr/>
        </p:nvSpPr>
        <p:spPr>
          <a:xfrm>
            <a:off x="338667" y="2709380"/>
            <a:ext cx="8026400" cy="2246769"/>
          </a:xfrm>
          <a:prstGeom prst="rect">
            <a:avLst/>
          </a:prstGeom>
        </p:spPr>
        <p:txBody>
          <a:bodyPr wrap="square">
            <a:spAutoFit/>
          </a:bodyPr>
          <a:lstStyle/>
          <a:p>
            <a:r>
              <a:rPr lang="en-US" dirty="0"/>
              <a:t>Here are 3 topics to start you out then you can choose from other topics you would also enjoy</a:t>
            </a:r>
            <a:r>
              <a:rPr lang="en-US" dirty="0" smtClean="0"/>
              <a:t>.</a:t>
            </a:r>
            <a:endParaRPr lang="en-US" dirty="0"/>
          </a:p>
          <a:p>
            <a:pPr lvl="0"/>
            <a:r>
              <a:rPr lang="en-US" b="1" i="1" dirty="0" smtClean="0"/>
              <a:t>	Why </a:t>
            </a:r>
            <a:r>
              <a:rPr lang="en-US" b="1" i="1" dirty="0"/>
              <a:t>Choose Shaklee</a:t>
            </a:r>
            <a:r>
              <a:rPr lang="en-US" b="1" i="1" dirty="0" smtClean="0"/>
              <a:t>?</a:t>
            </a:r>
            <a:r>
              <a:rPr lang="en-US" dirty="0"/>
              <a:t>	</a:t>
            </a:r>
            <a:r>
              <a:rPr lang="en-US" dirty="0" smtClean="0"/>
              <a:t>			      </a:t>
            </a:r>
            <a:r>
              <a:rPr lang="en-US" u="sng" dirty="0" smtClean="0">
                <a:hlinkClick r:id="rId2"/>
              </a:rPr>
              <a:t>http</a:t>
            </a:r>
            <a:r>
              <a:rPr lang="en-US" u="sng" dirty="0">
                <a:hlinkClick r:id="rId2"/>
              </a:rPr>
              <a:t>://www.betterhealthin31days.com/roling/kecd/ShakleeSetsStandard</a:t>
            </a:r>
            <a:endParaRPr lang="en-US" dirty="0"/>
          </a:p>
          <a:p>
            <a:r>
              <a:rPr lang="en-US" dirty="0"/>
              <a:t> </a:t>
            </a:r>
          </a:p>
          <a:p>
            <a:pPr lvl="0"/>
            <a:r>
              <a:rPr lang="en-US" b="1" i="1" dirty="0" smtClean="0"/>
              <a:t>	Women’s </a:t>
            </a:r>
            <a:r>
              <a:rPr lang="en-US" b="1" i="1" dirty="0"/>
              <a:t>Health:  In a World of Delicious and Dangerous Foods - </a:t>
            </a:r>
            <a:r>
              <a:rPr lang="en-US" u="sng" dirty="0">
                <a:hlinkClick r:id="rId3"/>
              </a:rPr>
              <a:t>http://www.betterhealthin31days.com/roling/kecd/WomensHealth</a:t>
            </a:r>
            <a:endParaRPr lang="en-US" dirty="0"/>
          </a:p>
          <a:p>
            <a:r>
              <a:rPr lang="en-US" dirty="0"/>
              <a:t> </a:t>
            </a:r>
          </a:p>
          <a:p>
            <a:pPr lvl="0"/>
            <a:r>
              <a:rPr lang="en-US" b="1" i="1" dirty="0" smtClean="0"/>
              <a:t>	Inside </a:t>
            </a:r>
            <a:r>
              <a:rPr lang="en-US" b="1" i="1" dirty="0"/>
              <a:t>the World of </a:t>
            </a:r>
            <a:r>
              <a:rPr lang="en-US" b="1" i="1" dirty="0" smtClean="0"/>
              <a:t>Shaklee</a:t>
            </a:r>
            <a:r>
              <a:rPr lang="en-US" dirty="0"/>
              <a:t>	</a:t>
            </a:r>
            <a:r>
              <a:rPr lang="en-US" u="sng" dirty="0" smtClean="0">
                <a:hlinkClick r:id="rId4"/>
              </a:rPr>
              <a:t>http</a:t>
            </a:r>
            <a:r>
              <a:rPr lang="en-US" u="sng" dirty="0">
                <a:hlinkClick r:id="rId4"/>
              </a:rPr>
              <a:t>://betterfuturestartstoday.net/roling</a:t>
            </a:r>
            <a:endParaRPr lang="en-US" dirty="0"/>
          </a:p>
          <a:p>
            <a:r>
              <a:rPr lang="en-US" dirty="0"/>
              <a:t> </a:t>
            </a:r>
          </a:p>
          <a:p>
            <a:r>
              <a:rPr lang="en-US" dirty="0"/>
              <a:t>You will see lots of other topics on the Better Health in 31 Days site!</a:t>
            </a:r>
          </a:p>
        </p:txBody>
      </p:sp>
      <p:sp>
        <p:nvSpPr>
          <p:cNvPr id="5" name="TextBox 4"/>
          <p:cNvSpPr txBox="1"/>
          <p:nvPr/>
        </p:nvSpPr>
        <p:spPr>
          <a:xfrm>
            <a:off x="7264400" y="4165601"/>
            <a:ext cx="1473200" cy="307777"/>
          </a:xfrm>
          <a:prstGeom prst="rect">
            <a:avLst/>
          </a:prstGeom>
          <a:noFill/>
        </p:spPr>
        <p:txBody>
          <a:bodyPr wrap="square" rtlCol="0">
            <a:spAutoFit/>
          </a:bodyPr>
          <a:lstStyle/>
          <a:p>
            <a:r>
              <a:rPr lang="en-US" dirty="0" err="1" smtClean="0"/>
              <a:t>francine</a:t>
            </a:r>
            <a:endParaRPr lang="en-US" dirty="0"/>
          </a:p>
        </p:txBody>
      </p:sp>
    </p:spTree>
    <p:extLst>
      <p:ext uri="{BB962C8B-B14F-4D97-AF65-F5344CB8AC3E}">
        <p14:creationId xmlns:p14="http://schemas.microsoft.com/office/powerpoint/2010/main" val="339630798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1867" y="1371600"/>
            <a:ext cx="8263466" cy="3217333"/>
          </a:xfrm>
        </p:spPr>
        <p:txBody>
          <a:bodyPr>
            <a:normAutofit/>
          </a:bodyPr>
          <a:lstStyle/>
          <a:p>
            <a:r>
              <a:rPr lang="en-US" sz="2400" dirty="0" smtClean="0"/>
              <a:t> </a:t>
            </a:r>
            <a:r>
              <a:rPr lang="en-US" sz="2400" dirty="0" smtClean="0">
                <a:solidFill>
                  <a:schemeClr val="tx1"/>
                </a:solidFill>
              </a:rPr>
              <a:t>Build relationships</a:t>
            </a:r>
            <a:endParaRPr lang="en-US" sz="2400" dirty="0" smtClean="0">
              <a:solidFill>
                <a:schemeClr val="tx1"/>
              </a:solidFill>
            </a:endParaRPr>
          </a:p>
          <a:p>
            <a:r>
              <a:rPr lang="en-US" sz="2400" dirty="0" smtClean="0">
                <a:solidFill>
                  <a:schemeClr val="tx1"/>
                </a:solidFill>
              </a:rPr>
              <a:t> Introduces customers </a:t>
            </a:r>
            <a:r>
              <a:rPr lang="en-US" sz="2400" dirty="0" smtClean="0">
                <a:solidFill>
                  <a:schemeClr val="tx1"/>
                </a:solidFill>
              </a:rPr>
              <a:t>to all of the Shaklee product lines </a:t>
            </a:r>
            <a:r>
              <a:rPr lang="en-US" sz="2400" dirty="0" smtClean="0">
                <a:solidFill>
                  <a:schemeClr val="tx1"/>
                </a:solidFill>
              </a:rPr>
              <a:t>	&amp; </a:t>
            </a:r>
            <a:r>
              <a:rPr lang="en-US" sz="2400" dirty="0" smtClean="0">
                <a:solidFill>
                  <a:schemeClr val="tx1"/>
                </a:solidFill>
              </a:rPr>
              <a:t>the </a:t>
            </a:r>
            <a:r>
              <a:rPr lang="en-US" sz="2400" dirty="0" smtClean="0">
                <a:solidFill>
                  <a:schemeClr val="tx1"/>
                </a:solidFill>
              </a:rPr>
              <a:t>Shaklee </a:t>
            </a:r>
            <a:r>
              <a:rPr lang="en-US" sz="2400" dirty="0" smtClean="0">
                <a:solidFill>
                  <a:schemeClr val="tx1"/>
                </a:solidFill>
              </a:rPr>
              <a:t>Difference </a:t>
            </a:r>
            <a:r>
              <a:rPr lang="en-US" sz="2400" dirty="0" smtClean="0">
                <a:solidFill>
                  <a:schemeClr val="tx1"/>
                </a:solidFill>
              </a:rPr>
              <a:t>.. And increases PGV. </a:t>
            </a:r>
          </a:p>
          <a:p>
            <a:r>
              <a:rPr lang="en-US" sz="2400" dirty="0">
                <a:solidFill>
                  <a:schemeClr val="tx1"/>
                </a:solidFill>
              </a:rPr>
              <a:t> </a:t>
            </a:r>
            <a:r>
              <a:rPr lang="en-US" sz="2400" dirty="0" smtClean="0">
                <a:solidFill>
                  <a:schemeClr val="tx1"/>
                </a:solidFill>
              </a:rPr>
              <a:t>Helps create lifelong customers.</a:t>
            </a:r>
            <a:endParaRPr lang="en-US" sz="2400" dirty="0" smtClean="0">
              <a:solidFill>
                <a:schemeClr val="tx1"/>
              </a:solidFill>
            </a:endParaRPr>
          </a:p>
          <a:p>
            <a:r>
              <a:rPr lang="en-US" sz="2400" dirty="0" smtClean="0">
                <a:solidFill>
                  <a:schemeClr val="tx1"/>
                </a:solidFill>
              </a:rPr>
              <a:t> </a:t>
            </a:r>
            <a:r>
              <a:rPr lang="en-US" sz="2400" dirty="0" smtClean="0">
                <a:solidFill>
                  <a:schemeClr val="tx1"/>
                </a:solidFill>
              </a:rPr>
              <a:t>Allows us to offer </a:t>
            </a:r>
            <a:r>
              <a:rPr lang="en-US" sz="2400" dirty="0" smtClean="0">
                <a:solidFill>
                  <a:schemeClr val="tx1"/>
                </a:solidFill>
              </a:rPr>
              <a:t>incentives for </a:t>
            </a:r>
            <a:r>
              <a:rPr lang="en-US" sz="2400" dirty="0" smtClean="0">
                <a:solidFill>
                  <a:schemeClr val="tx1"/>
                </a:solidFill>
              </a:rPr>
              <a:t>referrals and hosting 	events</a:t>
            </a:r>
            <a:r>
              <a:rPr lang="mr-IN" sz="2400" dirty="0" smtClean="0">
                <a:solidFill>
                  <a:schemeClr val="tx1"/>
                </a:solidFill>
              </a:rPr>
              <a:t>…</a:t>
            </a:r>
            <a:r>
              <a:rPr lang="en-US" sz="2400" dirty="0" smtClean="0">
                <a:solidFill>
                  <a:schemeClr val="tx1"/>
                </a:solidFill>
              </a:rPr>
              <a:t> which often leads to business partners. </a:t>
            </a:r>
            <a:endParaRPr lang="en-US" sz="2400" dirty="0" smtClean="0">
              <a:solidFill>
                <a:schemeClr val="tx1"/>
              </a:solidFill>
            </a:endParaRPr>
          </a:p>
          <a:p>
            <a:r>
              <a:rPr lang="en-US" sz="2400" dirty="0" smtClean="0">
                <a:solidFill>
                  <a:schemeClr val="tx1"/>
                </a:solidFill>
              </a:rPr>
              <a:t> </a:t>
            </a:r>
            <a:r>
              <a:rPr lang="en-US" sz="2400" dirty="0" smtClean="0">
                <a:solidFill>
                  <a:schemeClr val="tx1"/>
                </a:solidFill>
              </a:rPr>
              <a:t>Introduces </a:t>
            </a:r>
            <a:r>
              <a:rPr lang="en-US" sz="2400" dirty="0" smtClean="0">
                <a:solidFill>
                  <a:schemeClr val="tx1"/>
                </a:solidFill>
              </a:rPr>
              <a:t>benefits of the business </a:t>
            </a:r>
            <a:r>
              <a:rPr lang="en-US" sz="2400" dirty="0" smtClean="0">
                <a:solidFill>
                  <a:schemeClr val="tx1"/>
                </a:solidFill>
              </a:rPr>
              <a:t>opportunity.    pam</a:t>
            </a:r>
            <a:endParaRPr lang="en-US" sz="2400" dirty="0" smtClean="0">
              <a:solidFill>
                <a:schemeClr val="tx1"/>
              </a:solidFill>
            </a:endParaRPr>
          </a:p>
          <a:p>
            <a:pPr marL="0" indent="0">
              <a:buNone/>
            </a:pPr>
            <a:endParaRPr lang="en-US" dirty="0" smtClean="0"/>
          </a:p>
        </p:txBody>
      </p:sp>
      <p:sp>
        <p:nvSpPr>
          <p:cNvPr id="2" name="Title 1"/>
          <p:cNvSpPr>
            <a:spLocks noGrp="1"/>
          </p:cNvSpPr>
          <p:nvPr>
            <p:ph type="title"/>
          </p:nvPr>
        </p:nvSpPr>
        <p:spPr>
          <a:xfrm>
            <a:off x="457201" y="482204"/>
            <a:ext cx="8348132" cy="652329"/>
          </a:xfrm>
          <a:ln>
            <a:solidFill>
              <a:schemeClr val="accent5">
                <a:lumMod val="75000"/>
              </a:schemeClr>
            </a:solidFill>
          </a:ln>
        </p:spPr>
        <p:txBody>
          <a:bodyPr>
            <a:normAutofit fontScale="90000"/>
          </a:bodyPr>
          <a:lstStyle/>
          <a:p>
            <a:r>
              <a:rPr lang="en-US" sz="2800" dirty="0" smtClean="0"/>
              <a:t>Benefits</a:t>
            </a:r>
            <a:r>
              <a:rPr lang="en-US" sz="2800" dirty="0" smtClean="0"/>
              <a:t> of </a:t>
            </a:r>
            <a:r>
              <a:rPr lang="en-US" sz="2800" dirty="0" smtClean="0"/>
              <a:t>New </a:t>
            </a:r>
            <a:r>
              <a:rPr lang="en-US" sz="2800" dirty="0" smtClean="0"/>
              <a:t>Member/ Member Update </a:t>
            </a:r>
            <a:r>
              <a:rPr lang="en-US" sz="2800" dirty="0" smtClean="0"/>
              <a:t>Appointment:</a:t>
            </a:r>
            <a:endParaRPr lang="en-US" sz="2800" dirty="0"/>
          </a:p>
        </p:txBody>
      </p:sp>
    </p:spTree>
    <p:extLst>
      <p:ext uri="{BB962C8B-B14F-4D97-AF65-F5344CB8AC3E}">
        <p14:creationId xmlns:p14="http://schemas.microsoft.com/office/powerpoint/2010/main" val="385597836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220573" y="193768"/>
            <a:ext cx="5382494" cy="69756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dirty="0" smtClean="0">
                <a:solidFill>
                  <a:schemeClr val="dk1"/>
                </a:solidFill>
                <a:latin typeface="Calibri"/>
                <a:ea typeface="Calibri"/>
                <a:cs typeface="Calibri"/>
                <a:sym typeface="Calibri"/>
              </a:rPr>
              <a:t> </a:t>
            </a:r>
            <a:r>
              <a:rPr lang="en-US" sz="3600" b="0" i="0" u="none" strike="noStrike" cap="none" dirty="0">
                <a:solidFill>
                  <a:schemeClr val="dk1"/>
                </a:solidFill>
                <a:latin typeface="Calibri"/>
                <a:ea typeface="Calibri"/>
                <a:cs typeface="Calibri"/>
                <a:sym typeface="Calibri"/>
              </a:rPr>
              <a:t>Training </a:t>
            </a:r>
            <a:r>
              <a:rPr lang="en-US" sz="3600" b="0" i="0" u="none" strike="noStrike" cap="none" dirty="0" smtClean="0">
                <a:solidFill>
                  <a:schemeClr val="dk1"/>
                </a:solidFill>
                <a:latin typeface="Calibri"/>
                <a:ea typeface="Calibri"/>
                <a:cs typeface="Calibri"/>
                <a:sym typeface="Calibri"/>
              </a:rPr>
              <a:t>Team for Week 6 </a:t>
            </a:r>
            <a:endParaRPr lang="en-US" sz="3600" b="0" i="0" u="none" strike="noStrike" cap="none" dirty="0">
              <a:solidFill>
                <a:schemeClr val="dk1"/>
              </a:solidFill>
              <a:latin typeface="Calibri"/>
              <a:ea typeface="Calibri"/>
              <a:cs typeface="Calibri"/>
              <a:sym typeface="Calibri"/>
            </a:endParaRPr>
          </a:p>
        </p:txBody>
      </p:sp>
      <p:sp>
        <p:nvSpPr>
          <p:cNvPr id="125" name="Shape 125"/>
          <p:cNvSpPr txBox="1">
            <a:spLocks noGrp="1"/>
          </p:cNvSpPr>
          <p:nvPr>
            <p:ph type="body" idx="1"/>
          </p:nvPr>
        </p:nvSpPr>
        <p:spPr>
          <a:xfrm>
            <a:off x="3318934" y="3513726"/>
            <a:ext cx="3081866" cy="869008"/>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2000" dirty="0" smtClean="0"/>
              <a:t>Senior Executive Coordinator</a:t>
            </a:r>
            <a:r>
              <a:rPr lang="en-US" sz="2000" b="0" i="0" u="none" strike="noStrike" cap="none" dirty="0" smtClean="0">
                <a:solidFill>
                  <a:schemeClr val="dk1"/>
                </a:solidFill>
                <a:sym typeface="Calibri"/>
              </a:rPr>
              <a:t> </a:t>
            </a:r>
            <a:r>
              <a:rPr lang="en-US" sz="2000" dirty="0" smtClean="0"/>
              <a:t>Pam Cary</a:t>
            </a:r>
            <a:endParaRPr lang="en-US" sz="2000" b="0" i="0" u="none" strike="noStrike" cap="none" dirty="0">
              <a:solidFill>
                <a:schemeClr val="dk1"/>
              </a:solidFill>
              <a:sym typeface="Calibri"/>
            </a:endParaRPr>
          </a:p>
        </p:txBody>
      </p:sp>
      <p:sp>
        <p:nvSpPr>
          <p:cNvPr id="133" name="Shape 133"/>
          <p:cNvSpPr/>
          <p:nvPr/>
        </p:nvSpPr>
        <p:spPr>
          <a:xfrm>
            <a:off x="574243" y="3386667"/>
            <a:ext cx="2910335"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  </a:t>
            </a:r>
            <a:r>
              <a:rPr lang="en-US" sz="2000" b="0" i="0" u="none" strike="noStrike" cap="none" dirty="0">
                <a:solidFill>
                  <a:schemeClr val="dk1"/>
                </a:solidFill>
                <a:latin typeface="Calibri"/>
                <a:ea typeface="Calibri"/>
                <a:cs typeface="Calibri"/>
                <a:sym typeface="Calibri"/>
              </a:rPr>
              <a:t> Master </a:t>
            </a:r>
            <a:r>
              <a:rPr lang="en-US" sz="2000" b="0" i="0" u="none" strike="noStrike" cap="none" dirty="0" smtClean="0">
                <a:solidFill>
                  <a:schemeClr val="dk1"/>
                </a:solidFill>
                <a:latin typeface="Calibri"/>
                <a:ea typeface="Calibri"/>
                <a:cs typeface="Calibri"/>
                <a:sym typeface="Calibri"/>
              </a:rPr>
              <a:t>Coordinator      </a:t>
            </a:r>
            <a:r>
              <a:rPr lang="en-US" sz="2000" b="0" i="0" u="none" strike="noStrike" cap="none" dirty="0">
                <a:solidFill>
                  <a:schemeClr val="dk1"/>
                </a:solidFill>
                <a:latin typeface="Calibri"/>
                <a:ea typeface="Calibri"/>
                <a:cs typeface="Calibri"/>
                <a:sym typeface="Calibri"/>
              </a:rPr>
              <a:t>Barb Lagoni </a:t>
            </a:r>
          </a:p>
        </p:txBody>
      </p:sp>
      <p:sp>
        <p:nvSpPr>
          <p:cNvPr id="134" name="Shape 134"/>
          <p:cNvSpPr/>
          <p:nvPr/>
        </p:nvSpPr>
        <p:spPr>
          <a:xfrm>
            <a:off x="6646879" y="4013065"/>
            <a:ext cx="2184115" cy="64633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2000" b="0" i="0" u="none" strike="noStrike" cap="none" dirty="0">
                <a:solidFill>
                  <a:schemeClr val="dk1"/>
                </a:solidFill>
                <a:latin typeface="Calibri"/>
                <a:ea typeface="Calibri"/>
                <a:cs typeface="Calibri"/>
                <a:sym typeface="Calibri"/>
              </a:rPr>
              <a:t>Senior Coordinator</a:t>
            </a:r>
          </a:p>
          <a:p>
            <a:pPr marL="0" marR="0" lvl="0" indent="0" algn="l" rtl="0">
              <a:lnSpc>
                <a:spcPct val="100000"/>
              </a:lnSpc>
              <a:spcBef>
                <a:spcPts val="0"/>
              </a:spcBef>
              <a:spcAft>
                <a:spcPts val="0"/>
              </a:spcAft>
              <a:buClr>
                <a:schemeClr val="dk1"/>
              </a:buClr>
              <a:buSzPct val="25000"/>
              <a:buFont typeface="Calibri"/>
              <a:buNone/>
            </a:pPr>
            <a:r>
              <a:rPr lang="en-US" sz="2000" dirty="0" smtClean="0">
                <a:solidFill>
                  <a:schemeClr val="dk1"/>
                </a:solidFill>
                <a:latin typeface="Calibri"/>
                <a:ea typeface="Calibri"/>
                <a:cs typeface="Calibri"/>
                <a:sym typeface="Calibri"/>
              </a:rPr>
              <a:t>Francine </a:t>
            </a:r>
            <a:r>
              <a:rPr lang="en-US" sz="2000" dirty="0" err="1" smtClean="0">
                <a:solidFill>
                  <a:schemeClr val="dk1"/>
                </a:solidFill>
                <a:latin typeface="Calibri"/>
                <a:ea typeface="Calibri"/>
                <a:cs typeface="Calibri"/>
                <a:sym typeface="Calibri"/>
              </a:rPr>
              <a:t>Roling</a:t>
            </a:r>
            <a:endParaRPr lang="en-US" sz="2000" b="0" i="0" u="none" strike="noStrike" cap="none" dirty="0">
              <a:solidFill>
                <a:schemeClr val="dk1"/>
              </a:solidFill>
              <a:latin typeface="Calibri"/>
              <a:ea typeface="Calibri"/>
              <a:cs typeface="Calibri"/>
              <a:sym typeface="Calibri"/>
            </a:endParaRPr>
          </a:p>
        </p:txBody>
      </p:sp>
      <p:pic>
        <p:nvPicPr>
          <p:cNvPr id="16" name="Picture 15"/>
          <p:cNvPicPr>
            <a:picLocks noChangeAspect="1"/>
          </p:cNvPicPr>
          <p:nvPr/>
        </p:nvPicPr>
        <p:blipFill>
          <a:blip r:embed="rId3"/>
          <a:stretch>
            <a:fillRect/>
          </a:stretch>
        </p:blipFill>
        <p:spPr>
          <a:xfrm>
            <a:off x="6773333" y="1040982"/>
            <a:ext cx="1896534" cy="2770642"/>
          </a:xfrm>
          <a:prstGeom prst="rect">
            <a:avLst/>
          </a:prstGeom>
        </p:spPr>
      </p:pic>
      <p:pic>
        <p:nvPicPr>
          <p:cNvPr id="18" name="Picture 17"/>
          <p:cNvPicPr>
            <a:picLocks noChangeAspect="1"/>
          </p:cNvPicPr>
          <p:nvPr/>
        </p:nvPicPr>
        <p:blipFill>
          <a:blip r:embed="rId4"/>
          <a:stretch>
            <a:fillRect/>
          </a:stretch>
        </p:blipFill>
        <p:spPr>
          <a:xfrm>
            <a:off x="738489" y="1179203"/>
            <a:ext cx="2071998" cy="2071998"/>
          </a:xfrm>
          <a:prstGeom prst="rect">
            <a:avLst/>
          </a:prstGeom>
        </p:spPr>
      </p:pic>
      <p:pic>
        <p:nvPicPr>
          <p:cNvPr id="2" name="Picture 1"/>
          <p:cNvPicPr>
            <a:picLocks noChangeAspect="1"/>
          </p:cNvPicPr>
          <p:nvPr/>
        </p:nvPicPr>
        <p:blipFill>
          <a:blip r:embed="rId5"/>
          <a:stretch>
            <a:fillRect/>
          </a:stretch>
        </p:blipFill>
        <p:spPr>
          <a:xfrm>
            <a:off x="3877732" y="1179202"/>
            <a:ext cx="2207465" cy="2207465"/>
          </a:xfrm>
          <a:prstGeom prst="rect">
            <a:avLst/>
          </a:prstGeom>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932" y="358378"/>
            <a:ext cx="7992533" cy="894689"/>
          </a:xfrm>
          <a:ln>
            <a:solidFill>
              <a:schemeClr val="accent5">
                <a:lumMod val="75000"/>
              </a:schemeClr>
            </a:solidFill>
          </a:ln>
        </p:spPr>
        <p:txBody>
          <a:bodyPr>
            <a:normAutofit fontScale="90000"/>
          </a:bodyPr>
          <a:lstStyle/>
          <a:p>
            <a:pPr algn="l"/>
            <a:r>
              <a:rPr lang="en-US" sz="3100" dirty="0" smtClean="0"/>
              <a:t>New </a:t>
            </a:r>
            <a:r>
              <a:rPr lang="en-US" sz="3100" dirty="0" smtClean="0"/>
              <a:t>Member/ Member Update Appointments</a:t>
            </a:r>
            <a:r>
              <a:rPr lang="en-US" sz="3600" dirty="0" smtClean="0"/>
              <a:t>	  </a:t>
            </a:r>
            <a:r>
              <a:rPr lang="en-US" sz="3600" dirty="0" smtClean="0"/>
              <a:t> </a:t>
            </a:r>
            <a:endParaRPr lang="en-US" sz="2700" dirty="0"/>
          </a:p>
        </p:txBody>
      </p:sp>
      <p:sp>
        <p:nvSpPr>
          <p:cNvPr id="3" name="Content Placeholder 2"/>
          <p:cNvSpPr>
            <a:spLocks noGrp="1"/>
          </p:cNvSpPr>
          <p:nvPr>
            <p:ph idx="1"/>
          </p:nvPr>
        </p:nvSpPr>
        <p:spPr>
          <a:xfrm>
            <a:off x="524932" y="1572684"/>
            <a:ext cx="7772399" cy="3270250"/>
          </a:xfrm>
        </p:spPr>
        <p:txBody>
          <a:bodyPr>
            <a:normAutofit/>
          </a:bodyPr>
          <a:lstStyle/>
          <a:p>
            <a:r>
              <a:rPr lang="en-US" sz="2600" dirty="0" smtClean="0"/>
              <a:t> Pam’s story </a:t>
            </a:r>
            <a:r>
              <a:rPr lang="mr-IN" sz="2600" dirty="0" smtClean="0"/>
              <a:t>–</a:t>
            </a:r>
            <a:r>
              <a:rPr lang="en-US" sz="2600" dirty="0" smtClean="0"/>
              <a:t> set up Member Update Appointments 	and generated 1500 PV first month.</a:t>
            </a:r>
          </a:p>
          <a:p>
            <a:r>
              <a:rPr lang="en-US" sz="2600" dirty="0" smtClean="0"/>
              <a:t>Offered 10% additional discount for meeting with 	her to review new catalog.</a:t>
            </a:r>
          </a:p>
          <a:p>
            <a:r>
              <a:rPr lang="en-US" sz="2600" dirty="0" smtClean="0"/>
              <a:t>And offered $10 off their order for every guest they 	</a:t>
            </a:r>
            <a:r>
              <a:rPr lang="en-US" sz="2600" dirty="0" smtClean="0"/>
              <a:t>brought to the meeting</a:t>
            </a:r>
          </a:p>
          <a:p>
            <a:r>
              <a:rPr lang="en-US" sz="2600" dirty="0" smtClean="0"/>
              <a:t>See addendum for word tracks  and dialogues </a:t>
            </a:r>
            <a:endParaRPr lang="en-US" sz="2600" dirty="0"/>
          </a:p>
        </p:txBody>
      </p:sp>
      <p:sp>
        <p:nvSpPr>
          <p:cNvPr id="4" name="TextBox 3"/>
          <p:cNvSpPr txBox="1"/>
          <p:nvPr/>
        </p:nvSpPr>
        <p:spPr>
          <a:xfrm>
            <a:off x="8297332" y="4030133"/>
            <a:ext cx="541867" cy="307777"/>
          </a:xfrm>
          <a:prstGeom prst="rect">
            <a:avLst/>
          </a:prstGeom>
          <a:noFill/>
        </p:spPr>
        <p:txBody>
          <a:bodyPr wrap="square" rtlCol="0">
            <a:spAutoFit/>
          </a:bodyPr>
          <a:lstStyle/>
          <a:p>
            <a:r>
              <a:rPr lang="en-US" dirty="0" smtClean="0"/>
              <a:t>pam</a:t>
            </a:r>
            <a:endParaRPr lang="en-US" dirty="0"/>
          </a:p>
        </p:txBody>
      </p:sp>
    </p:spTree>
    <p:extLst>
      <p:ext uri="{BB962C8B-B14F-4D97-AF65-F5344CB8AC3E}">
        <p14:creationId xmlns:p14="http://schemas.microsoft.com/office/powerpoint/2010/main" val="127772182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New Member Welcome Letter</a:t>
            </a:r>
            <a:br>
              <a:rPr lang="en-US" sz="2800" dirty="0" smtClean="0"/>
            </a:br>
            <a:r>
              <a:rPr lang="en-US" sz="2800" dirty="0" smtClean="0"/>
              <a:t>Maximizing Your Shaklee Membership</a:t>
            </a:r>
            <a:endParaRPr lang="en-US" sz="2800" dirty="0"/>
          </a:p>
        </p:txBody>
      </p:sp>
      <p:sp>
        <p:nvSpPr>
          <p:cNvPr id="3" name="Text Placeholder 2"/>
          <p:cNvSpPr>
            <a:spLocks noGrp="1"/>
          </p:cNvSpPr>
          <p:nvPr>
            <p:ph type="body" idx="1"/>
          </p:nvPr>
        </p:nvSpPr>
        <p:spPr>
          <a:xfrm>
            <a:off x="457200" y="1063228"/>
            <a:ext cx="6908800" cy="3864371"/>
          </a:xfrm>
        </p:spPr>
        <p:txBody>
          <a:bodyPr/>
          <a:lstStyle/>
          <a:p>
            <a:pPr indent="0">
              <a:buNone/>
            </a:pPr>
            <a:r>
              <a:rPr lang="en-US" sz="1800" dirty="0"/>
              <a:t>Welcome to Shaklee! </a:t>
            </a:r>
          </a:p>
          <a:p>
            <a:pPr indent="0">
              <a:buNone/>
            </a:pPr>
            <a:r>
              <a:rPr lang="en-US" sz="1800" dirty="0"/>
              <a:t>Thank you for joining Shaklee and for being part of our mission of contributing to healthier lives and a healthier planet. I was raised on Shaklee products. They have really made a difference in my health and the health of my family.</a:t>
            </a:r>
          </a:p>
          <a:p>
            <a:pPr indent="0">
              <a:buNone/>
            </a:pPr>
            <a:r>
              <a:rPr lang="en-US" sz="1800" dirty="0"/>
              <a:t>This letter will help explain the discounts, programs and resources that are available to you. Understanding this information will help you get the most out of your membership. </a:t>
            </a:r>
          </a:p>
          <a:p>
            <a:pPr indent="0">
              <a:buNone/>
            </a:pPr>
            <a:r>
              <a:rPr lang="en-US" sz="1800" dirty="0"/>
              <a:t>I look forward to being a resource and advocate for you!</a:t>
            </a:r>
          </a:p>
          <a:p>
            <a:pPr indent="0">
              <a:buNone/>
            </a:pPr>
            <a:r>
              <a:rPr lang="en-US" sz="1800" dirty="0"/>
              <a:t>To your health, </a:t>
            </a:r>
          </a:p>
          <a:p>
            <a:pPr indent="0">
              <a:buNone/>
            </a:pPr>
            <a:r>
              <a:rPr lang="en-US" sz="1800" dirty="0"/>
              <a:t>~ Pam Cary</a:t>
            </a:r>
          </a:p>
          <a:p>
            <a:pPr indent="0">
              <a:buNone/>
            </a:pPr>
            <a:endParaRPr lang="en-US" sz="1800" dirty="0"/>
          </a:p>
        </p:txBody>
      </p:sp>
      <p:pic>
        <p:nvPicPr>
          <p:cNvPr id="4" name="Picture 3"/>
          <p:cNvPicPr/>
          <p:nvPr/>
        </p:nvPicPr>
        <p:blipFill>
          <a:blip r:embed="rId2"/>
          <a:stretch>
            <a:fillRect/>
          </a:stretch>
        </p:blipFill>
        <p:spPr bwMode="auto">
          <a:xfrm>
            <a:off x="7501466" y="205979"/>
            <a:ext cx="1480291" cy="1962150"/>
          </a:xfrm>
          <a:prstGeom prst="rect">
            <a:avLst/>
          </a:prstGeom>
          <a:ln>
            <a:solidFill>
              <a:srgbClr val="4F6228"/>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99261043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339824799"/>
              </p:ext>
            </p:extLst>
          </p:nvPr>
        </p:nvGraphicFramePr>
        <p:xfrm>
          <a:off x="711201" y="197451"/>
          <a:ext cx="7755466" cy="4946049"/>
        </p:xfrm>
        <a:graphic>
          <a:graphicData uri="http://schemas.openxmlformats.org/presentationml/2006/ole">
            <mc:AlternateContent xmlns:mc="http://schemas.openxmlformats.org/markup-compatibility/2006">
              <mc:Choice xmlns:v="urn:schemas-microsoft-com:vml" Requires="v">
                <p:oleObj spid="_x0000_s1079" name="Document" r:id="rId3" imgW="6858000" imgH="5194300" progId="Word.Document.12">
                  <p:embed/>
                </p:oleObj>
              </mc:Choice>
              <mc:Fallback>
                <p:oleObj name="Document" r:id="rId3" imgW="6858000" imgH="5194300" progId="Word.Document.12">
                  <p:embed/>
                  <p:pic>
                    <p:nvPicPr>
                      <p:cNvPr id="0" name=""/>
                      <p:cNvPicPr/>
                      <p:nvPr/>
                    </p:nvPicPr>
                    <p:blipFill>
                      <a:blip r:embed="rId4"/>
                      <a:stretch>
                        <a:fillRect/>
                      </a:stretch>
                    </p:blipFill>
                    <p:spPr>
                      <a:xfrm>
                        <a:off x="711201" y="197451"/>
                        <a:ext cx="7755466" cy="4946049"/>
                      </a:xfrm>
                      <a:prstGeom prst="rect">
                        <a:avLst/>
                      </a:prstGeom>
                    </p:spPr>
                  </p:pic>
                </p:oleObj>
              </mc:Fallback>
            </mc:AlternateContent>
          </a:graphicData>
        </a:graphic>
      </p:graphicFrame>
    </p:spTree>
    <p:extLst>
      <p:ext uri="{BB962C8B-B14F-4D97-AF65-F5344CB8AC3E}">
        <p14:creationId xmlns:p14="http://schemas.microsoft.com/office/powerpoint/2010/main" val="1013069111"/>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tretch>
            <a:fillRect/>
          </a:stretch>
        </p:blipFill>
        <p:spPr>
          <a:xfrm>
            <a:off x="16932" y="685800"/>
            <a:ext cx="4097868" cy="3572932"/>
          </a:xfrm>
          <a:prstGeom prst="rect">
            <a:avLst/>
          </a:prstGeom>
          <a:ln>
            <a:solidFill>
              <a:schemeClr val="accent3">
                <a:lumMod val="75000"/>
              </a:schemeClr>
            </a:solidFill>
          </a:ln>
        </p:spPr>
      </p:pic>
      <p:pic>
        <p:nvPicPr>
          <p:cNvPr id="3" name="Picture 2" descr="mage result for shaklee landmark study"/>
          <p:cNvPicPr/>
          <p:nvPr/>
        </p:nvPicPr>
        <p:blipFill>
          <a:blip r:embed="rId3">
            <a:extLst>
              <a:ext uri="{28A0092B-C50C-407E-A947-70E740481C1C}">
                <a14:useLocalDpi xmlns:a14="http://schemas.microsoft.com/office/drawing/2010/main" val="0"/>
              </a:ext>
            </a:extLst>
          </a:blip>
          <a:srcRect/>
          <a:stretch>
            <a:fillRect/>
          </a:stretch>
        </p:blipFill>
        <p:spPr bwMode="auto">
          <a:xfrm>
            <a:off x="4237566" y="2472266"/>
            <a:ext cx="4640686" cy="2544233"/>
          </a:xfrm>
          <a:prstGeom prst="rect">
            <a:avLst/>
          </a:prstGeom>
          <a:noFill/>
          <a:ln>
            <a:solidFill>
              <a:schemeClr val="bg2">
                <a:lumMod val="60000"/>
                <a:lumOff val="40000"/>
              </a:schemeClr>
            </a:solidFill>
          </a:ln>
        </p:spPr>
      </p:pic>
      <p:pic>
        <p:nvPicPr>
          <p:cNvPr id="4" name="Picture 3" descr="mage result for Shaklee Telomere Study"/>
          <p:cNvPicPr/>
          <p:nvPr/>
        </p:nvPicPr>
        <p:blipFill>
          <a:blip r:embed="rId4">
            <a:extLst>
              <a:ext uri="{28A0092B-C50C-407E-A947-70E740481C1C}">
                <a14:useLocalDpi xmlns:a14="http://schemas.microsoft.com/office/drawing/2010/main" val="0"/>
              </a:ext>
            </a:extLst>
          </a:blip>
          <a:srcRect/>
          <a:stretch>
            <a:fillRect/>
          </a:stretch>
        </p:blipFill>
        <p:spPr bwMode="auto">
          <a:xfrm>
            <a:off x="4356100" y="198966"/>
            <a:ext cx="4787900" cy="2273300"/>
          </a:xfrm>
          <a:prstGeom prst="rect">
            <a:avLst/>
          </a:prstGeom>
          <a:noFill/>
          <a:ln>
            <a:solidFill>
              <a:schemeClr val="bg2">
                <a:lumMod val="60000"/>
                <a:lumOff val="40000"/>
              </a:schemeClr>
            </a:solidFill>
          </a:ln>
        </p:spPr>
      </p:pic>
    </p:spTree>
    <p:extLst>
      <p:ext uri="{BB962C8B-B14F-4D97-AF65-F5344CB8AC3E}">
        <p14:creationId xmlns:p14="http://schemas.microsoft.com/office/powerpoint/2010/main" val="4291308569"/>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8475" y="129142"/>
            <a:ext cx="8306858" cy="5014358"/>
          </a:xfrm>
        </p:spPr>
        <p:txBody>
          <a:bodyPr>
            <a:normAutofit fontScale="32500" lnSpcReduction="20000"/>
          </a:bodyPr>
          <a:lstStyle/>
          <a:p>
            <a:pPr marL="0" indent="0">
              <a:buNone/>
            </a:pPr>
            <a:r>
              <a:rPr lang="en-US" sz="5500" b="1" dirty="0"/>
              <a:t>Use, Share, </a:t>
            </a:r>
            <a:r>
              <a:rPr lang="en-US" sz="5500" b="1" dirty="0" smtClean="0"/>
              <a:t>Build</a:t>
            </a:r>
            <a:endParaRPr lang="en-US" sz="2800" b="1" dirty="0"/>
          </a:p>
          <a:p>
            <a:pPr marL="0" indent="0">
              <a:buNone/>
            </a:pPr>
            <a:r>
              <a:rPr lang="en-US" sz="4900" dirty="0"/>
              <a:t>Because we have been so blessed by all the possibilities of Shaklee, we want to make sure you know the options available to you. </a:t>
            </a:r>
          </a:p>
          <a:p>
            <a:pPr marL="0" indent="0">
              <a:buNone/>
            </a:pPr>
            <a:r>
              <a:rPr lang="en-US" sz="4900" dirty="0"/>
              <a:t>There are three ways to experience Shaklee: </a:t>
            </a:r>
            <a:br>
              <a:rPr lang="en-US" sz="4900" dirty="0"/>
            </a:br>
            <a:r>
              <a:rPr lang="en-US" sz="4900" b="1" dirty="0"/>
              <a:t>Use, Share, and Build. </a:t>
            </a:r>
          </a:p>
          <a:p>
            <a:pPr marL="0" indent="0">
              <a:buNone/>
            </a:pPr>
            <a:r>
              <a:rPr lang="en-US" sz="4900" dirty="0"/>
              <a:t>You can </a:t>
            </a:r>
            <a:r>
              <a:rPr lang="en-US" sz="4900" b="1" dirty="0"/>
              <a:t>USE</a:t>
            </a:r>
            <a:r>
              <a:rPr lang="en-US" sz="4900" dirty="0"/>
              <a:t> by experiencing the way Shaklee products can help transform your health. </a:t>
            </a:r>
          </a:p>
          <a:p>
            <a:pPr marL="0" indent="0">
              <a:buNone/>
            </a:pPr>
            <a:r>
              <a:rPr lang="en-US" sz="4900" dirty="0"/>
              <a:t>You can </a:t>
            </a:r>
            <a:r>
              <a:rPr lang="en-US" sz="4900" b="1" dirty="0"/>
              <a:t>SHARE </a:t>
            </a:r>
            <a:r>
              <a:rPr lang="en-US" sz="4900" dirty="0"/>
              <a:t>Shaklee products with friend and family through referrals. There are many ways to share.</a:t>
            </a:r>
          </a:p>
          <a:p>
            <a:pPr lvl="0"/>
            <a:r>
              <a:rPr lang="en-US" sz="4900" b="1" dirty="0"/>
              <a:t>Learn with your friends to Earn: </a:t>
            </a:r>
            <a:r>
              <a:rPr lang="en-US" sz="4900" dirty="0"/>
              <a:t>Host a few…or a crowd…of friends in your home to learn about the Shaklee Difference and the range of ways Shaklee can address health goals and challenges. As the host you will receive free shipping on your next order and a discount on your products. (Contact me for more detailed information). You can also host a Shaklee Meeting on Facebook and receive great rewards as well!</a:t>
            </a:r>
          </a:p>
          <a:p>
            <a:pPr lvl="0"/>
            <a:r>
              <a:rPr lang="en-US" sz="4900" b="1" dirty="0"/>
              <a:t>Share what you’ve learned with your friends: </a:t>
            </a:r>
            <a:r>
              <a:rPr lang="en-US" sz="4900" dirty="0"/>
              <a:t>We love the opportunity to be a resource and advocate for those you know and care about. Please feel free to pass on any information we send. There are product rewards when you send referrals because we so greatly appreciate the chance to serve them.</a:t>
            </a:r>
          </a:p>
          <a:p>
            <a:pPr lvl="0"/>
            <a:r>
              <a:rPr lang="en-US" sz="4900" b="1" dirty="0"/>
              <a:t>Casual Distributorship: </a:t>
            </a:r>
            <a:r>
              <a:rPr lang="en-US" sz="4900" dirty="0"/>
              <a:t>You also have the opportunity to get a check back from Shaklee when you begin sharing with those you know. This casual option makes it easy to get your products paid for by Shaklee!</a:t>
            </a:r>
          </a:p>
        </p:txBody>
      </p:sp>
    </p:spTree>
    <p:extLst>
      <p:ext uri="{BB962C8B-B14F-4D97-AF65-F5344CB8AC3E}">
        <p14:creationId xmlns:p14="http://schemas.microsoft.com/office/powerpoint/2010/main" val="347397584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541867" y="863600"/>
            <a:ext cx="7281333" cy="40259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spcBef>
                <a:spcPts val="0"/>
              </a:spcBef>
              <a:spcAft>
                <a:spcPts val="0"/>
              </a:spcAft>
            </a:pPr>
            <a:r>
              <a:rPr lang="en-US" sz="1000" b="1" dirty="0">
                <a:effectLst/>
                <a:latin typeface="Arial Narrow"/>
                <a:ea typeface="Yu Mincho"/>
                <a:cs typeface="Times New Roman"/>
              </a:rPr>
              <a:t>LAUNDRY						                   </a:t>
            </a:r>
            <a:r>
              <a:rPr lang="en-US" sz="1000" b="1" dirty="0" smtClean="0">
                <a:effectLst/>
                <a:latin typeface="Arial Narrow"/>
                <a:ea typeface="Yu Mincho"/>
                <a:cs typeface="Times New Roman"/>
              </a:rPr>
              <a:t>		 </a:t>
            </a:r>
            <a:r>
              <a:rPr lang="en-US" sz="1000" dirty="0">
                <a:effectLst/>
                <a:latin typeface="Arial Narrow"/>
                <a:ea typeface="Yu Mincho"/>
                <a:cs typeface="Times New Roman"/>
                <a:sym typeface="Symbol"/>
              </a:rPr>
              <a:t></a:t>
            </a:r>
            <a:r>
              <a:rPr lang="en-US" sz="1000" dirty="0">
                <a:effectLst/>
                <a:latin typeface="Arial Narrow"/>
                <a:ea typeface="Yu Mincho"/>
                <a:cs typeface="Times New Roman"/>
              </a:rPr>
              <a:t> Concentrated Powder Detergent      </a:t>
            </a:r>
            <a:r>
              <a:rPr lang="en-US" sz="1000" dirty="0" smtClean="0">
                <a:effectLst/>
                <a:latin typeface="Arial Narrow"/>
                <a:ea typeface="Yu Mincho"/>
                <a:cs typeface="Times New Roman"/>
              </a:rPr>
              <a:t>	 	 </a:t>
            </a:r>
            <a:r>
              <a:rPr lang="en-US" sz="1000" dirty="0">
                <a:effectLst/>
                <a:latin typeface="Arial Narrow"/>
                <a:ea typeface="Yu Mincho"/>
                <a:cs typeface="Times New Roman"/>
              </a:rPr>
              <a:t>Fresh Laundry (powder)	              </a:t>
            </a:r>
            <a:r>
              <a:rPr lang="en-US" sz="1000" dirty="0" smtClean="0">
                <a:effectLst/>
                <a:latin typeface="Arial Narrow"/>
                <a:ea typeface="Yu Mincho"/>
                <a:cs typeface="Times New Roman"/>
              </a:rPr>
              <a:t>		  </a:t>
            </a:r>
            <a:r>
              <a:rPr lang="en-US" sz="1000" dirty="0">
                <a:effectLst/>
                <a:latin typeface="Arial Narrow"/>
                <a:ea typeface="Yu Mincho"/>
                <a:cs typeface="Times New Roman"/>
                <a:sym typeface="Symbol"/>
              </a:rPr>
              <a:t></a:t>
            </a:r>
            <a:r>
              <a:rPr lang="en-US" sz="1000" dirty="0">
                <a:effectLst/>
                <a:latin typeface="Arial Narrow"/>
                <a:ea typeface="Yu Mincho"/>
                <a:cs typeface="Times New Roman"/>
              </a:rPr>
              <a:t> Liquid Detergent		    	Fresh Laundry (liquid)	                   </a:t>
            </a:r>
            <a:endParaRPr lang="en-US" sz="1000" dirty="0" smtClean="0">
              <a:effectLst/>
              <a:latin typeface="Arial Narrow"/>
              <a:ea typeface="Yu Mincho"/>
              <a:cs typeface="Times New Roman"/>
            </a:endParaRPr>
          </a:p>
          <a:p>
            <a:pPr marL="0" marR="0">
              <a:spcBef>
                <a:spcPts val="0"/>
              </a:spcBef>
              <a:spcAft>
                <a:spcPts val="0"/>
              </a:spcAft>
            </a:pPr>
            <a:r>
              <a:rPr lang="en-US" sz="1000" dirty="0">
                <a:latin typeface="Arial Narrow"/>
                <a:ea typeface="Yu Mincho"/>
                <a:cs typeface="Times New Roman"/>
              </a:rPr>
              <a:t>	</a:t>
            </a:r>
            <a:r>
              <a:rPr lang="en-US" sz="1000" dirty="0" smtClean="0">
                <a:effectLst/>
                <a:latin typeface="Arial Narrow"/>
                <a:ea typeface="Yu Mincho"/>
                <a:cs typeface="Times New Roman"/>
              </a:rPr>
              <a:t>  </a:t>
            </a:r>
            <a:r>
              <a:rPr lang="en-US" sz="1000" dirty="0">
                <a:effectLst/>
                <a:latin typeface="Arial Narrow"/>
                <a:ea typeface="Yu Mincho"/>
                <a:cs typeface="Times New Roman"/>
                <a:sym typeface="Symbol"/>
              </a:rPr>
              <a:t></a:t>
            </a:r>
            <a:r>
              <a:rPr lang="en-US" sz="1000" dirty="0">
                <a:effectLst/>
                <a:latin typeface="Arial Narrow"/>
                <a:ea typeface="Yu Mincho"/>
                <a:cs typeface="Times New Roman"/>
              </a:rPr>
              <a:t> Laundry Pre-Spotter	             </a:t>
            </a:r>
            <a:r>
              <a:rPr lang="en-US" sz="1000" dirty="0" smtClean="0">
                <a:effectLst/>
                <a:latin typeface="Arial Narrow"/>
                <a:ea typeface="Yu Mincho"/>
                <a:cs typeface="Times New Roman"/>
              </a:rPr>
              <a:t>	   </a:t>
            </a:r>
            <a:r>
              <a:rPr lang="en-US" sz="1000" dirty="0">
                <a:effectLst/>
                <a:latin typeface="Arial Narrow"/>
                <a:ea typeface="Yu Mincho"/>
                <a:cs typeface="Times New Roman"/>
              </a:rPr>
              <a:t>Fresh Laundry (liquid) or H2	             </a:t>
            </a:r>
            <a:r>
              <a:rPr lang="en-US" sz="1000" dirty="0" smtClean="0">
                <a:effectLst/>
                <a:latin typeface="Arial Narrow"/>
                <a:ea typeface="Yu Mincho"/>
                <a:cs typeface="Times New Roman"/>
              </a:rPr>
              <a:t>		 </a:t>
            </a:r>
            <a:r>
              <a:rPr lang="en-US" sz="1000" dirty="0">
                <a:effectLst/>
                <a:latin typeface="Arial Narrow"/>
                <a:ea typeface="Yu Mincho"/>
                <a:cs typeface="Times New Roman"/>
                <a:sym typeface="Symbol"/>
              </a:rPr>
              <a:t></a:t>
            </a:r>
            <a:r>
              <a:rPr lang="en-US" sz="1000" dirty="0">
                <a:effectLst/>
                <a:latin typeface="Arial Narrow"/>
                <a:ea typeface="Yu Mincho"/>
                <a:cs typeface="Times New Roman"/>
              </a:rPr>
              <a:t> Delicate Fabric Soap		Fresh Laundry (liquid) or H2</a:t>
            </a:r>
            <a:r>
              <a:rPr lang="en-US" sz="1000" b="1" dirty="0">
                <a:effectLst/>
                <a:latin typeface="Arial Narrow"/>
                <a:ea typeface="Yu Mincho"/>
                <a:cs typeface="Times New Roman"/>
              </a:rPr>
              <a:t>	             </a:t>
            </a:r>
            <a:r>
              <a:rPr lang="en-US" sz="1000" b="1" dirty="0" smtClean="0">
                <a:effectLst/>
                <a:latin typeface="Arial Narrow"/>
                <a:ea typeface="Yu Mincho"/>
                <a:cs typeface="Times New Roman"/>
              </a:rPr>
              <a:t>		 </a:t>
            </a:r>
            <a:r>
              <a:rPr lang="en-US" sz="1000" dirty="0">
                <a:effectLst/>
                <a:latin typeface="Arial Narrow"/>
                <a:ea typeface="Yu Mincho"/>
                <a:cs typeface="Times New Roman"/>
                <a:sym typeface="Symbol"/>
              </a:rPr>
              <a:t></a:t>
            </a:r>
            <a:r>
              <a:rPr lang="en-US" sz="1000" dirty="0">
                <a:effectLst/>
                <a:latin typeface="Arial Narrow"/>
                <a:ea typeface="Yu Mincho"/>
                <a:cs typeface="Times New Roman"/>
              </a:rPr>
              <a:t> All Fabric Bleach		    	Nature Bright		                  </a:t>
            </a:r>
            <a:r>
              <a:rPr lang="en-US" sz="1000" dirty="0">
                <a:effectLst/>
                <a:latin typeface="Arial Narrow"/>
                <a:ea typeface="Yu Mincho"/>
                <a:cs typeface="Times New Roman"/>
                <a:sym typeface="Symbol"/>
              </a:rPr>
              <a:t></a:t>
            </a:r>
            <a:r>
              <a:rPr lang="en-US" sz="1000" dirty="0">
                <a:effectLst/>
                <a:latin typeface="Arial Narrow"/>
                <a:ea typeface="Yu Mincho"/>
                <a:cs typeface="Times New Roman"/>
              </a:rPr>
              <a:t> </a:t>
            </a:r>
            <a:r>
              <a:rPr lang="en-US" sz="1000" dirty="0" smtClean="0">
                <a:effectLst/>
                <a:latin typeface="Arial Narrow"/>
                <a:ea typeface="Yu Mincho"/>
                <a:cs typeface="Times New Roman"/>
              </a:rPr>
              <a:t>		  Dryer </a:t>
            </a:r>
            <a:r>
              <a:rPr lang="en-US" sz="1000" dirty="0">
                <a:effectLst/>
                <a:latin typeface="Arial Narrow"/>
                <a:ea typeface="Yu Mincho"/>
                <a:cs typeface="Times New Roman"/>
              </a:rPr>
              <a:t>Sheets			Soft Fabric Dryer Sheets	                  </a:t>
            </a:r>
            <a:r>
              <a:rPr lang="en-US" sz="1000" dirty="0" smtClean="0">
                <a:effectLst/>
                <a:latin typeface="Arial Narrow"/>
                <a:ea typeface="Yu Mincho"/>
                <a:cs typeface="Times New Roman"/>
              </a:rPr>
              <a:t>		 </a:t>
            </a:r>
            <a:r>
              <a:rPr lang="en-US" sz="1000" dirty="0">
                <a:effectLst/>
                <a:latin typeface="Arial Narrow"/>
                <a:ea typeface="Yu Mincho"/>
                <a:cs typeface="Times New Roman"/>
                <a:sym typeface="Symbol"/>
              </a:rPr>
              <a:t></a:t>
            </a:r>
            <a:r>
              <a:rPr lang="en-US" sz="1000" b="1" dirty="0">
                <a:effectLst/>
                <a:latin typeface="Arial Narrow"/>
                <a:ea typeface="Yu Mincho"/>
                <a:cs typeface="Times New Roman"/>
              </a:rPr>
              <a:t> </a:t>
            </a:r>
            <a:r>
              <a:rPr lang="en-US" sz="1000" dirty="0">
                <a:effectLst/>
                <a:latin typeface="Arial Narrow"/>
                <a:ea typeface="Yu Mincho"/>
                <a:cs typeface="Times New Roman"/>
              </a:rPr>
              <a:t>Fabric Softener			Soft Fabric </a:t>
            </a:r>
            <a:r>
              <a:rPr lang="en-US" sz="1000" dirty="0" smtClean="0">
                <a:effectLst/>
                <a:latin typeface="Arial Narrow"/>
                <a:ea typeface="Yu Mincho"/>
                <a:cs typeface="Times New Roman"/>
              </a:rPr>
              <a:t>Concentrate</a:t>
            </a:r>
          </a:p>
          <a:p>
            <a:pPr marL="0" marR="0">
              <a:spcBef>
                <a:spcPts val="0"/>
              </a:spcBef>
              <a:spcAft>
                <a:spcPts val="0"/>
              </a:spcAft>
            </a:pPr>
            <a:endParaRPr lang="en-US" sz="1200" dirty="0">
              <a:effectLst/>
              <a:latin typeface="Calibri"/>
              <a:ea typeface="Yu Mincho"/>
              <a:cs typeface="Times New Roman"/>
            </a:endParaRPr>
          </a:p>
          <a:p>
            <a:pPr marL="0" marR="0">
              <a:spcBef>
                <a:spcPts val="0"/>
              </a:spcBef>
              <a:spcAft>
                <a:spcPts val="0"/>
              </a:spcAft>
            </a:pPr>
            <a:r>
              <a:rPr lang="en-US" sz="1000" b="1" dirty="0">
                <a:effectLst/>
                <a:latin typeface="Arial Narrow"/>
                <a:ea typeface="Yu Mincho"/>
                <a:cs typeface="Times New Roman"/>
              </a:rPr>
              <a:t>HOUSEHOLD CLEANERS					            </a:t>
            </a:r>
            <a:r>
              <a:rPr lang="en-US" sz="1000" b="1" dirty="0" smtClean="0">
                <a:effectLst/>
                <a:latin typeface="Arial Narrow"/>
                <a:ea typeface="Yu Mincho"/>
                <a:cs typeface="Times New Roman"/>
              </a:rPr>
              <a:t>		</a:t>
            </a:r>
            <a:r>
              <a:rPr lang="en-US" sz="1000" dirty="0" smtClean="0">
                <a:effectLst/>
                <a:latin typeface="Arial Narrow"/>
                <a:ea typeface="Yu Mincho"/>
                <a:cs typeface="Times New Roman"/>
              </a:rPr>
              <a:t> </a:t>
            </a:r>
            <a:r>
              <a:rPr lang="en-US" sz="1000" dirty="0">
                <a:effectLst/>
                <a:latin typeface="Arial Narrow"/>
                <a:ea typeface="Yu Mincho"/>
                <a:cs typeface="Times New Roman"/>
              </a:rPr>
              <a:t>All purpose Cleaner		Basic-H²			         </a:t>
            </a:r>
            <a:r>
              <a:rPr lang="en-US" sz="1000" dirty="0" smtClean="0">
                <a:effectLst/>
                <a:latin typeface="Arial Narrow"/>
                <a:ea typeface="Yu Mincho"/>
                <a:cs typeface="Times New Roman"/>
              </a:rPr>
              <a:t>	  </a:t>
            </a:r>
            <a:r>
              <a:rPr lang="en-US" sz="1000" dirty="0">
                <a:effectLst/>
                <a:latin typeface="Arial Narrow"/>
                <a:ea typeface="Yu Mincho"/>
                <a:cs typeface="Times New Roman"/>
                <a:sym typeface="Symbol"/>
              </a:rPr>
              <a:t></a:t>
            </a:r>
            <a:r>
              <a:rPr lang="en-US" sz="1000" dirty="0">
                <a:effectLst/>
                <a:latin typeface="Arial Narrow"/>
                <a:ea typeface="Yu Mincho"/>
                <a:cs typeface="Times New Roman"/>
              </a:rPr>
              <a:t> Window Cleaner		   	Basic-H²			              </a:t>
            </a:r>
            <a:r>
              <a:rPr lang="en-US" sz="1000" dirty="0" smtClean="0">
                <a:effectLst/>
                <a:latin typeface="Arial Narrow"/>
                <a:ea typeface="Yu Mincho"/>
                <a:cs typeface="Times New Roman"/>
              </a:rPr>
              <a:t>	 </a:t>
            </a:r>
            <a:r>
              <a:rPr lang="en-US" sz="1000" dirty="0">
                <a:effectLst/>
                <a:latin typeface="Arial Narrow"/>
                <a:ea typeface="Yu Mincho"/>
                <a:cs typeface="Times New Roman"/>
                <a:sym typeface="Symbol"/>
              </a:rPr>
              <a:t></a:t>
            </a:r>
            <a:r>
              <a:rPr lang="en-US" sz="1000" dirty="0">
                <a:effectLst/>
                <a:latin typeface="Arial Narrow"/>
                <a:ea typeface="Yu Mincho"/>
                <a:cs typeface="Times New Roman"/>
              </a:rPr>
              <a:t> Floor Cleaner			Basic-H²			            </a:t>
            </a:r>
            <a:r>
              <a:rPr lang="en-US" sz="1000" dirty="0" smtClean="0">
                <a:effectLst/>
                <a:latin typeface="Arial Narrow"/>
                <a:ea typeface="Yu Mincho"/>
                <a:cs typeface="Times New Roman"/>
              </a:rPr>
              <a:t>	 </a:t>
            </a:r>
            <a:r>
              <a:rPr lang="en-US" sz="1000" dirty="0">
                <a:effectLst/>
                <a:latin typeface="Arial Narrow"/>
                <a:ea typeface="Yu Mincho"/>
                <a:cs typeface="Times New Roman"/>
                <a:sym typeface="Symbol"/>
              </a:rPr>
              <a:t></a:t>
            </a:r>
            <a:r>
              <a:rPr lang="en-US" sz="1000" dirty="0">
                <a:effectLst/>
                <a:latin typeface="Arial Narrow"/>
                <a:ea typeface="Yu Mincho"/>
                <a:cs typeface="Times New Roman"/>
              </a:rPr>
              <a:t> Chrome &amp; Glass Cleaner	              </a:t>
            </a:r>
            <a:r>
              <a:rPr lang="en-US" sz="1000" dirty="0" smtClean="0">
                <a:effectLst/>
                <a:latin typeface="Arial Narrow"/>
                <a:ea typeface="Yu Mincho"/>
                <a:cs typeface="Times New Roman"/>
              </a:rPr>
              <a:t>	  </a:t>
            </a:r>
            <a:r>
              <a:rPr lang="en-US" sz="1000" dirty="0">
                <a:effectLst/>
                <a:latin typeface="Arial Narrow"/>
                <a:ea typeface="Yu Mincho"/>
                <a:cs typeface="Times New Roman"/>
              </a:rPr>
              <a:t>Basic-H²			    </a:t>
            </a:r>
            <a:r>
              <a:rPr lang="en-US" sz="1000" dirty="0" smtClean="0">
                <a:effectLst/>
                <a:latin typeface="Arial Narrow"/>
                <a:ea typeface="Yu Mincho"/>
                <a:cs typeface="Times New Roman"/>
                <a:sym typeface="Symbol"/>
              </a:rPr>
              <a:t>	</a:t>
            </a:r>
            <a:r>
              <a:rPr lang="en-US" sz="1000" dirty="0" smtClean="0">
                <a:effectLst/>
                <a:latin typeface="Arial Narrow"/>
                <a:ea typeface="Yu Mincho"/>
                <a:cs typeface="Times New Roman"/>
              </a:rPr>
              <a:t> </a:t>
            </a:r>
            <a:r>
              <a:rPr lang="en-US" sz="1000" dirty="0">
                <a:effectLst/>
                <a:latin typeface="Arial Narrow"/>
                <a:ea typeface="Yu Mincho"/>
                <a:cs typeface="Times New Roman"/>
              </a:rPr>
              <a:t>Tub &amp; Tile Cleaner		</a:t>
            </a:r>
            <a:r>
              <a:rPr lang="en-US" sz="1000" dirty="0" smtClean="0">
                <a:effectLst/>
                <a:latin typeface="Arial Narrow"/>
                <a:ea typeface="Yu Mincho"/>
                <a:cs typeface="Times New Roman"/>
              </a:rPr>
              <a:t>	Scour </a:t>
            </a:r>
            <a:r>
              <a:rPr lang="en-US" sz="1000" dirty="0">
                <a:effectLst/>
                <a:latin typeface="Arial Narrow"/>
                <a:ea typeface="Yu Mincho"/>
                <a:cs typeface="Times New Roman"/>
              </a:rPr>
              <a:t>Off Heavy Duty Paste	               </a:t>
            </a:r>
            <a:r>
              <a:rPr lang="en-US" sz="1000" dirty="0" smtClean="0">
                <a:effectLst/>
                <a:latin typeface="Arial Narrow"/>
                <a:ea typeface="Yu Mincho"/>
                <a:cs typeface="Times New Roman"/>
                <a:sym typeface="Symbol"/>
              </a:rPr>
              <a:t>		</a:t>
            </a:r>
            <a:r>
              <a:rPr lang="en-US" sz="1000" dirty="0" smtClean="0">
                <a:effectLst/>
                <a:latin typeface="Arial Narrow"/>
                <a:ea typeface="Yu Mincho"/>
                <a:cs typeface="Times New Roman"/>
              </a:rPr>
              <a:t> </a:t>
            </a:r>
            <a:r>
              <a:rPr lang="en-US" sz="1000" dirty="0">
                <a:effectLst/>
                <a:latin typeface="Arial Narrow"/>
                <a:ea typeface="Yu Mincho"/>
                <a:cs typeface="Times New Roman"/>
              </a:rPr>
              <a:t>Scouring Cleanser		</a:t>
            </a:r>
            <a:r>
              <a:rPr lang="en-US" sz="1000" dirty="0" smtClean="0">
                <a:effectLst/>
                <a:latin typeface="Arial Narrow"/>
                <a:ea typeface="Yu Mincho"/>
                <a:cs typeface="Times New Roman"/>
              </a:rPr>
              <a:t>	Scour </a:t>
            </a:r>
            <a:r>
              <a:rPr lang="en-US" sz="1000" dirty="0">
                <a:effectLst/>
                <a:latin typeface="Arial Narrow"/>
                <a:ea typeface="Yu Mincho"/>
                <a:cs typeface="Times New Roman"/>
              </a:rPr>
              <a:t>Off Heavy Duty Paste	                 </a:t>
            </a:r>
            <a:r>
              <a:rPr lang="en-US" sz="1000" dirty="0" smtClean="0">
                <a:effectLst/>
                <a:latin typeface="Arial Narrow"/>
                <a:ea typeface="Yu Mincho"/>
                <a:cs typeface="Times New Roman"/>
                <a:sym typeface="Symbol"/>
              </a:rPr>
              <a:t>		</a:t>
            </a:r>
            <a:r>
              <a:rPr lang="en-US" sz="1000" dirty="0" smtClean="0">
                <a:effectLst/>
                <a:latin typeface="Arial Narrow"/>
                <a:ea typeface="Yu Mincho"/>
                <a:cs typeface="Times New Roman"/>
              </a:rPr>
              <a:t> </a:t>
            </a:r>
            <a:r>
              <a:rPr lang="en-US" sz="1000" dirty="0">
                <a:effectLst/>
                <a:latin typeface="Arial Narrow"/>
                <a:ea typeface="Yu Mincho"/>
                <a:cs typeface="Times New Roman"/>
              </a:rPr>
              <a:t>Degreaser			Basic-H²			          </a:t>
            </a:r>
            <a:r>
              <a:rPr lang="en-US" sz="1000" dirty="0" smtClean="0">
                <a:effectLst/>
                <a:latin typeface="Arial Narrow"/>
                <a:ea typeface="Yu Mincho"/>
                <a:cs typeface="Times New Roman"/>
              </a:rPr>
              <a:t>	  </a:t>
            </a:r>
            <a:r>
              <a:rPr lang="en-US" sz="1000" dirty="0">
                <a:effectLst/>
                <a:latin typeface="Arial Narrow"/>
                <a:ea typeface="Yu Mincho"/>
                <a:cs typeface="Times New Roman"/>
              </a:rPr>
              <a:t>Heavy Duty Cleaner	</a:t>
            </a:r>
            <a:r>
              <a:rPr lang="en-US" sz="1000" dirty="0">
                <a:latin typeface="Arial Narrow"/>
                <a:ea typeface="Yu Mincho"/>
                <a:cs typeface="Times New Roman"/>
              </a:rPr>
              <a:t>	</a:t>
            </a:r>
            <a:r>
              <a:rPr lang="en-US" sz="1000" dirty="0" smtClean="0">
                <a:latin typeface="Arial Narrow"/>
                <a:ea typeface="Yu Mincho"/>
                <a:cs typeface="Times New Roman"/>
              </a:rPr>
              <a:t> </a:t>
            </a:r>
            <a:r>
              <a:rPr lang="en-US" sz="1000" dirty="0" smtClean="0">
                <a:effectLst/>
                <a:latin typeface="Arial Narrow"/>
                <a:ea typeface="Yu Mincho"/>
                <a:cs typeface="Times New Roman"/>
              </a:rPr>
              <a:t>Basic</a:t>
            </a:r>
            <a:r>
              <a:rPr lang="en-US" sz="1000" dirty="0">
                <a:effectLst/>
                <a:latin typeface="Arial Narrow"/>
                <a:ea typeface="Yu Mincho"/>
                <a:cs typeface="Times New Roman"/>
              </a:rPr>
              <a:t>-H²			            </a:t>
            </a:r>
            <a:r>
              <a:rPr lang="en-US" sz="1000" dirty="0" smtClean="0">
                <a:effectLst/>
                <a:latin typeface="Arial Narrow"/>
                <a:ea typeface="Yu Mincho"/>
                <a:cs typeface="Times New Roman"/>
              </a:rPr>
              <a:t>	 </a:t>
            </a:r>
            <a:r>
              <a:rPr lang="en-US" sz="1000" dirty="0">
                <a:effectLst/>
                <a:latin typeface="Arial Narrow"/>
                <a:ea typeface="Yu Mincho"/>
                <a:cs typeface="Times New Roman"/>
                <a:sym typeface="Symbol"/>
              </a:rPr>
              <a:t></a:t>
            </a:r>
            <a:r>
              <a:rPr lang="en-US" sz="1000" dirty="0">
                <a:effectLst/>
                <a:latin typeface="Arial Narrow"/>
                <a:ea typeface="Yu Mincho"/>
                <a:cs typeface="Times New Roman"/>
              </a:rPr>
              <a:t> Toilet Bowel Cleaner		Basic-G &amp; Nature Bright	             </a:t>
            </a:r>
            <a:r>
              <a:rPr lang="en-US" sz="1000" dirty="0" smtClean="0">
                <a:effectLst/>
                <a:latin typeface="Arial Narrow"/>
                <a:ea typeface="Yu Mincho"/>
                <a:cs typeface="Times New Roman"/>
              </a:rPr>
              <a:t>		 </a:t>
            </a:r>
            <a:r>
              <a:rPr lang="en-US" sz="1000" dirty="0">
                <a:effectLst/>
                <a:latin typeface="Arial Narrow"/>
                <a:ea typeface="Yu Mincho"/>
                <a:cs typeface="Times New Roman"/>
                <a:sym typeface="Symbol"/>
              </a:rPr>
              <a:t></a:t>
            </a:r>
            <a:r>
              <a:rPr lang="en-US" sz="1000" dirty="0">
                <a:effectLst/>
                <a:latin typeface="Arial Narrow"/>
                <a:ea typeface="Yu Mincho"/>
                <a:cs typeface="Times New Roman"/>
              </a:rPr>
              <a:t> Disinfectant Cleaner	</a:t>
            </a:r>
            <a:r>
              <a:rPr lang="en-US" sz="1000" dirty="0">
                <a:latin typeface="Arial Narrow"/>
                <a:ea typeface="Yu Mincho"/>
                <a:cs typeface="Times New Roman"/>
              </a:rPr>
              <a:t>	</a:t>
            </a:r>
            <a:r>
              <a:rPr lang="en-US" sz="1000" dirty="0" smtClean="0">
                <a:latin typeface="Arial Narrow"/>
                <a:ea typeface="Yu Mincho"/>
                <a:cs typeface="Times New Roman"/>
              </a:rPr>
              <a:t> </a:t>
            </a:r>
            <a:r>
              <a:rPr lang="en-US" sz="1000" dirty="0" smtClean="0">
                <a:effectLst/>
                <a:latin typeface="Arial Narrow"/>
                <a:ea typeface="Yu Mincho"/>
                <a:cs typeface="Times New Roman"/>
              </a:rPr>
              <a:t>Basic</a:t>
            </a:r>
            <a:r>
              <a:rPr lang="en-US" sz="1000" dirty="0">
                <a:effectLst/>
                <a:latin typeface="Arial Narrow"/>
                <a:ea typeface="Yu Mincho"/>
                <a:cs typeface="Times New Roman"/>
              </a:rPr>
              <a:t>-G			            </a:t>
            </a:r>
            <a:r>
              <a:rPr lang="en-US" sz="1000" dirty="0" smtClean="0">
                <a:effectLst/>
                <a:latin typeface="Arial Narrow"/>
                <a:ea typeface="Yu Mincho"/>
                <a:cs typeface="Times New Roman"/>
              </a:rPr>
              <a:t>	  </a:t>
            </a:r>
            <a:r>
              <a:rPr lang="en-US" sz="1000" dirty="0">
                <a:effectLst/>
                <a:latin typeface="Arial Narrow"/>
                <a:ea typeface="Yu Mincho"/>
                <a:cs typeface="Times New Roman"/>
                <a:sym typeface="Symbol"/>
              </a:rPr>
              <a:t></a:t>
            </a:r>
            <a:r>
              <a:rPr lang="en-US" sz="1000" dirty="0">
                <a:effectLst/>
                <a:latin typeface="Arial Narrow"/>
                <a:ea typeface="Yu Mincho"/>
                <a:cs typeface="Times New Roman"/>
              </a:rPr>
              <a:t> Dishwashing Liquid	`	Dish Wash Concentrate	              </a:t>
            </a:r>
            <a:r>
              <a:rPr lang="en-US" sz="1000" dirty="0" smtClean="0">
                <a:effectLst/>
                <a:latin typeface="Arial Narrow"/>
                <a:ea typeface="Yu Mincho"/>
                <a:cs typeface="Times New Roman"/>
              </a:rPr>
              <a:t>		 </a:t>
            </a:r>
            <a:r>
              <a:rPr lang="en-US" sz="1000" dirty="0">
                <a:effectLst/>
                <a:latin typeface="Arial Narrow"/>
                <a:ea typeface="Yu Mincho"/>
                <a:cs typeface="Times New Roman"/>
                <a:sym typeface="Symbol"/>
              </a:rPr>
              <a:t></a:t>
            </a:r>
            <a:r>
              <a:rPr lang="en-US" sz="1000" dirty="0">
                <a:effectLst/>
                <a:latin typeface="Arial Narrow"/>
                <a:ea typeface="Yu Mincho"/>
                <a:cs typeface="Times New Roman"/>
              </a:rPr>
              <a:t> Automatic Dishwasher Detergent       </a:t>
            </a:r>
            <a:r>
              <a:rPr lang="en-US" sz="1000" dirty="0" smtClean="0">
                <a:effectLst/>
                <a:latin typeface="Arial Narrow"/>
                <a:ea typeface="Yu Mincho"/>
                <a:cs typeface="Times New Roman"/>
              </a:rPr>
              <a:t>		Auto </a:t>
            </a:r>
            <a:r>
              <a:rPr lang="en-US" sz="1000" dirty="0">
                <a:effectLst/>
                <a:latin typeface="Arial Narrow"/>
                <a:ea typeface="Yu Mincho"/>
                <a:cs typeface="Times New Roman"/>
              </a:rPr>
              <a:t>Dish Wash 	              </a:t>
            </a:r>
            <a:r>
              <a:rPr lang="en-US" sz="1000" dirty="0" smtClean="0">
                <a:effectLst/>
                <a:latin typeface="Arial Narrow"/>
                <a:ea typeface="Yu Mincho"/>
                <a:cs typeface="Times New Roman"/>
                <a:sym typeface="Symbol"/>
              </a:rPr>
              <a:t>			</a:t>
            </a:r>
            <a:r>
              <a:rPr lang="en-US" sz="1000" dirty="0" smtClean="0">
                <a:effectLst/>
                <a:latin typeface="Arial Narrow"/>
                <a:ea typeface="Yu Mincho"/>
                <a:cs typeface="Times New Roman"/>
              </a:rPr>
              <a:t> </a:t>
            </a:r>
            <a:r>
              <a:rPr lang="en-US" sz="1000" dirty="0">
                <a:effectLst/>
                <a:latin typeface="Arial Narrow"/>
                <a:ea typeface="Yu Mincho"/>
                <a:cs typeface="Times New Roman"/>
              </a:rPr>
              <a:t>Disinfectant Wipes	               </a:t>
            </a:r>
            <a:r>
              <a:rPr lang="en-US" sz="1000" dirty="0" smtClean="0">
                <a:effectLst/>
                <a:latin typeface="Arial Narrow"/>
                <a:ea typeface="Yu Mincho"/>
                <a:cs typeface="Times New Roman"/>
              </a:rPr>
              <a:t>		Germ </a:t>
            </a:r>
            <a:r>
              <a:rPr lang="en-US" sz="1000" dirty="0">
                <a:effectLst/>
                <a:latin typeface="Arial Narrow"/>
                <a:ea typeface="Yu Mincho"/>
                <a:cs typeface="Times New Roman"/>
              </a:rPr>
              <a:t>Off</a:t>
            </a:r>
            <a:r>
              <a:rPr lang="en-US" sz="1200" dirty="0">
                <a:effectLst/>
                <a:latin typeface="Calibri"/>
                <a:ea typeface="Yu Mincho"/>
                <a:cs typeface="Times New Roman"/>
              </a:rPr>
              <a:t> </a:t>
            </a:r>
            <a:r>
              <a:rPr lang="en-US" sz="1000" dirty="0">
                <a:effectLst/>
                <a:latin typeface="Arial Narrow"/>
                <a:ea typeface="Yu Mincho"/>
                <a:cs typeface="Times New Roman"/>
              </a:rPr>
              <a:t>Cleaning Wipes	</a:t>
            </a:r>
            <a:endParaRPr lang="en-US" sz="1200" dirty="0">
              <a:effectLst/>
              <a:latin typeface="Calibri"/>
              <a:ea typeface="Yu Mincho"/>
              <a:cs typeface="Times New Roman"/>
            </a:endParaRPr>
          </a:p>
        </p:txBody>
      </p:sp>
      <p:sp>
        <p:nvSpPr>
          <p:cNvPr id="5" name="TextBox 4"/>
          <p:cNvSpPr txBox="1"/>
          <p:nvPr/>
        </p:nvSpPr>
        <p:spPr>
          <a:xfrm>
            <a:off x="541867" y="321732"/>
            <a:ext cx="5723466" cy="400110"/>
          </a:xfrm>
          <a:prstGeom prst="rect">
            <a:avLst/>
          </a:prstGeom>
          <a:noFill/>
          <a:ln>
            <a:solidFill>
              <a:schemeClr val="bg2">
                <a:lumMod val="60000"/>
                <a:lumOff val="40000"/>
              </a:schemeClr>
            </a:solidFill>
          </a:ln>
        </p:spPr>
        <p:txBody>
          <a:bodyPr wrap="square" rtlCol="0">
            <a:spAutoFit/>
          </a:bodyPr>
          <a:lstStyle/>
          <a:p>
            <a:r>
              <a:rPr lang="en-US" sz="2000" dirty="0" smtClean="0"/>
              <a:t>Changing Brands to Safer Shaklee Equivalent</a:t>
            </a:r>
            <a:endParaRPr lang="en-US" sz="2000" dirty="0"/>
          </a:p>
        </p:txBody>
      </p:sp>
      <p:sp>
        <p:nvSpPr>
          <p:cNvPr id="6" name="Rectangle 5"/>
          <p:cNvSpPr/>
          <p:nvPr/>
        </p:nvSpPr>
        <p:spPr>
          <a:xfrm>
            <a:off x="6536267" y="1059993"/>
            <a:ext cx="2387600" cy="3139321"/>
          </a:xfrm>
          <a:prstGeom prst="rect">
            <a:avLst/>
          </a:prstGeom>
          <a:solidFill>
            <a:schemeClr val="bg2">
              <a:lumMod val="60000"/>
              <a:lumOff val="40000"/>
            </a:schemeClr>
          </a:solidFill>
        </p:spPr>
        <p:txBody>
          <a:bodyPr wrap="square">
            <a:spAutoFit/>
          </a:bodyPr>
          <a:lstStyle/>
          <a:p>
            <a:pPr algn="ctr"/>
            <a:r>
              <a:rPr lang="en-US" dirty="0" smtClean="0">
                <a:solidFill>
                  <a:schemeClr val="bg1"/>
                </a:solidFill>
              </a:rPr>
              <a:t> </a:t>
            </a:r>
            <a:r>
              <a:rPr lang="en-US" sz="1800" dirty="0">
                <a:solidFill>
                  <a:schemeClr val="bg1"/>
                </a:solidFill>
              </a:rPr>
              <a:t>Which Products Do You  Use </a:t>
            </a:r>
            <a:r>
              <a:rPr lang="en-US" sz="1800" dirty="0" smtClean="0">
                <a:solidFill>
                  <a:schemeClr val="bg1"/>
                </a:solidFill>
              </a:rPr>
              <a:t>Sheet</a:t>
            </a:r>
          </a:p>
          <a:p>
            <a:pPr algn="ctr"/>
            <a:endParaRPr lang="en-US" sz="1800" dirty="0">
              <a:solidFill>
                <a:schemeClr val="bg1"/>
              </a:solidFill>
            </a:endParaRPr>
          </a:p>
          <a:p>
            <a:pPr algn="ctr"/>
            <a:r>
              <a:rPr lang="en-US" sz="1800" dirty="0" smtClean="0">
                <a:solidFill>
                  <a:schemeClr val="bg1"/>
                </a:solidFill>
              </a:rPr>
              <a:t>. </a:t>
            </a:r>
            <a:r>
              <a:rPr lang="en-US" sz="1800" dirty="0">
                <a:solidFill>
                  <a:schemeClr val="bg1"/>
                </a:solidFill>
              </a:rPr>
              <a:t>“As people begin to understand the Shaklee Difference and find this is a company they can trust, they often wonder, what else does Shaklee make</a:t>
            </a:r>
            <a:r>
              <a:rPr lang="en-US" dirty="0">
                <a:solidFill>
                  <a:schemeClr val="bg1"/>
                </a:solidFill>
              </a:rPr>
              <a:t>? </a:t>
            </a:r>
            <a:endParaRPr lang="en-US" dirty="0">
              <a:solidFill>
                <a:schemeClr val="bg1"/>
              </a:solidFill>
            </a:endParaRPr>
          </a:p>
        </p:txBody>
      </p:sp>
    </p:spTree>
    <p:extLst>
      <p:ext uri="{BB962C8B-B14F-4D97-AF65-F5344CB8AC3E}">
        <p14:creationId xmlns:p14="http://schemas.microsoft.com/office/powerpoint/2010/main" val="168180247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829138208"/>
              </p:ext>
            </p:extLst>
          </p:nvPr>
        </p:nvGraphicFramePr>
        <p:xfrm>
          <a:off x="846667" y="393700"/>
          <a:ext cx="7603066" cy="4544326"/>
        </p:xfrm>
        <a:graphic>
          <a:graphicData uri="http://schemas.openxmlformats.org/presentationml/2006/ole">
            <mc:AlternateContent xmlns:mc="http://schemas.openxmlformats.org/markup-compatibility/2006">
              <mc:Choice xmlns:v="urn:schemas-microsoft-com:vml" Requires="v">
                <p:oleObj spid="_x0000_s2099" name="Document" r:id="rId3" imgW="6858000" imgH="4356100" progId="Word.Document.12">
                  <p:embed/>
                </p:oleObj>
              </mc:Choice>
              <mc:Fallback>
                <p:oleObj name="Document" r:id="rId3" imgW="6858000" imgH="4356100" progId="Word.Document.12">
                  <p:embed/>
                  <p:pic>
                    <p:nvPicPr>
                      <p:cNvPr id="0" name=""/>
                      <p:cNvPicPr/>
                      <p:nvPr/>
                    </p:nvPicPr>
                    <p:blipFill>
                      <a:blip r:embed="rId4"/>
                      <a:stretch>
                        <a:fillRect/>
                      </a:stretch>
                    </p:blipFill>
                    <p:spPr>
                      <a:xfrm>
                        <a:off x="846667" y="393700"/>
                        <a:ext cx="7603066" cy="4544326"/>
                      </a:xfrm>
                      <a:prstGeom prst="rect">
                        <a:avLst/>
                      </a:prstGeom>
                    </p:spPr>
                  </p:pic>
                </p:oleObj>
              </mc:Fallback>
            </mc:AlternateContent>
          </a:graphicData>
        </a:graphic>
      </p:graphicFrame>
    </p:spTree>
    <p:extLst>
      <p:ext uri="{BB962C8B-B14F-4D97-AF65-F5344CB8AC3E}">
        <p14:creationId xmlns:p14="http://schemas.microsoft.com/office/powerpoint/2010/main" val="408915744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3466" y="457200"/>
            <a:ext cx="8195733" cy="4616648"/>
          </a:xfrm>
          <a:prstGeom prst="rect">
            <a:avLst/>
          </a:prstGeom>
        </p:spPr>
        <p:txBody>
          <a:bodyPr wrap="square">
            <a:spAutoFit/>
          </a:bodyPr>
          <a:lstStyle/>
          <a:p>
            <a:r>
              <a:rPr lang="en-US" dirty="0"/>
              <a:t>You can </a:t>
            </a:r>
            <a:r>
              <a:rPr lang="en-US" b="1" dirty="0"/>
              <a:t>BUILD</a:t>
            </a:r>
            <a:r>
              <a:rPr lang="en-US" dirty="0"/>
              <a:t> a team in a way that works for you and fits your life…with the potential for </a:t>
            </a:r>
            <a:r>
              <a:rPr lang="en-US" i="1" dirty="0"/>
              <a:t>significant</a:t>
            </a:r>
            <a:r>
              <a:rPr lang="en-US" dirty="0"/>
              <a:t> financial rewards. I share this option with you because Shaklee has truly made a huge impact on my life, in ways that I never imagined</a:t>
            </a:r>
            <a:r>
              <a:rPr lang="en-US" dirty="0" smtClean="0"/>
              <a:t>.</a:t>
            </a:r>
          </a:p>
          <a:p>
            <a:r>
              <a:rPr lang="en-US" dirty="0"/>
              <a:t>	</a:t>
            </a:r>
            <a:r>
              <a:rPr lang="en-US" dirty="0" smtClean="0"/>
              <a:t> </a:t>
            </a:r>
            <a:r>
              <a:rPr lang="en-US" dirty="0"/>
              <a:t>I currently have one of the fastest growing teams in Shaklee. This opportunity is available to you, as well, or even someone you may know. If you are interested in exploring more, let’s schedule a time to get together and talk about what joining my team might look like for you. The stability, integrity, community and wonderful products of Shaklee have created an amazing opportunity. Whether you are interested in a second stream of income or are at a place where you want to build something new, I would love to chat with you and share all that building could mean for you.</a:t>
            </a:r>
          </a:p>
          <a:p>
            <a:r>
              <a:rPr lang="en-US" dirty="0"/>
              <a:t>Thank you for taking the time to let me share with you how to maximize your Shaklee membership. Customer care is very important to me, so with your permission, I would love to follow up with you, now and then, to make sure you are getting the results and care you need. I also want you to know that I am your resource and advocate, so please call me anytime, with your questions!</a:t>
            </a:r>
          </a:p>
          <a:p>
            <a:r>
              <a:rPr lang="en-US" dirty="0"/>
              <a:t>To your health,</a:t>
            </a:r>
          </a:p>
          <a:p>
            <a:r>
              <a:rPr lang="en-US" dirty="0"/>
              <a:t>Pam </a:t>
            </a:r>
            <a:r>
              <a:rPr lang="en-US" dirty="0" smtClean="0"/>
              <a:t>Cary	630</a:t>
            </a:r>
            <a:r>
              <a:rPr lang="en-US" dirty="0"/>
              <a:t>-632-</a:t>
            </a:r>
            <a:r>
              <a:rPr lang="en-US" dirty="0" smtClean="0"/>
              <a:t>5190	</a:t>
            </a:r>
            <a:r>
              <a:rPr lang="en-US" u="sng" dirty="0" smtClean="0">
                <a:hlinkClick r:id="rId2"/>
              </a:rPr>
              <a:t>pamcary</a:t>
            </a:r>
            <a:r>
              <a:rPr lang="en-US" u="sng" dirty="0">
                <a:hlinkClick r:id="rId2"/>
              </a:rPr>
              <a:t>@</a:t>
            </a:r>
            <a:r>
              <a:rPr lang="en-US" u="sng" dirty="0" smtClean="0">
                <a:hlinkClick r:id="rId2"/>
              </a:rPr>
              <a:t>ameritech.net</a:t>
            </a:r>
            <a:r>
              <a:rPr lang="en-US" dirty="0"/>
              <a:t>	</a:t>
            </a:r>
            <a:r>
              <a:rPr lang="en-US" dirty="0" err="1" smtClean="0"/>
              <a:t>cary.myshaklee.com</a:t>
            </a:r>
            <a:endParaRPr lang="en-US" dirty="0"/>
          </a:p>
          <a:p>
            <a:r>
              <a:rPr lang="en-US" i="1" dirty="0"/>
              <a:t> </a:t>
            </a:r>
            <a:endParaRPr lang="en-US" dirty="0"/>
          </a:p>
          <a:p>
            <a:r>
              <a:rPr lang="en-US" b="1" i="1" dirty="0"/>
              <a:t>Additional Attachments:</a:t>
            </a:r>
            <a:endParaRPr lang="en-US" dirty="0"/>
          </a:p>
          <a:p>
            <a:r>
              <a:rPr lang="en-US" i="1" dirty="0"/>
              <a:t>Shaklee Difference Letter from Dr. Jamie McManus</a:t>
            </a:r>
            <a:endParaRPr lang="en-US" dirty="0"/>
          </a:p>
          <a:p>
            <a:r>
              <a:rPr lang="en-US" i="1" dirty="0"/>
              <a:t>Nutrition Assessment</a:t>
            </a:r>
            <a:endParaRPr lang="en-US" dirty="0"/>
          </a:p>
          <a:p>
            <a:r>
              <a:rPr lang="en-US" i="1" dirty="0"/>
              <a:t>Learn to Earn Comment Form</a:t>
            </a:r>
            <a:endParaRPr lang="en-US" dirty="0"/>
          </a:p>
        </p:txBody>
      </p:sp>
    </p:spTree>
    <p:extLst>
      <p:ext uri="{BB962C8B-B14F-4D97-AF65-F5344CB8AC3E}">
        <p14:creationId xmlns:p14="http://schemas.microsoft.com/office/powerpoint/2010/main" val="2784115147"/>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57200" y="287866"/>
            <a:ext cx="8229600" cy="4639733"/>
          </a:xfrm>
        </p:spPr>
        <p:txBody>
          <a:bodyPr>
            <a:normAutofit/>
          </a:bodyPr>
          <a:lstStyle/>
          <a:p>
            <a:pPr marL="0" indent="0">
              <a:buNone/>
            </a:pPr>
            <a:r>
              <a:rPr lang="en-US" i="1" dirty="0"/>
              <a:t> </a:t>
            </a:r>
            <a:endParaRPr lang="en-US" dirty="0"/>
          </a:p>
          <a:p>
            <a:pPr marL="0" indent="0">
              <a:buNone/>
            </a:pPr>
            <a:r>
              <a:rPr lang="en-US" sz="3200" b="1" i="1" dirty="0" smtClean="0"/>
              <a:t>Additional Attachments:</a:t>
            </a:r>
            <a:r>
              <a:rPr lang="en-US" sz="3200" dirty="0"/>
              <a:t/>
            </a:r>
            <a:br>
              <a:rPr lang="en-US" sz="3200" dirty="0"/>
            </a:br>
            <a:endParaRPr lang="en-US" sz="3200" dirty="0" smtClean="0"/>
          </a:p>
          <a:p>
            <a:pPr marL="0" indent="0">
              <a:buNone/>
            </a:pPr>
            <a:r>
              <a:rPr lang="en-US" sz="2800" dirty="0" smtClean="0">
                <a:solidFill>
                  <a:schemeClr val="tx1"/>
                </a:solidFill>
              </a:rPr>
              <a:t>Shaklee </a:t>
            </a:r>
            <a:r>
              <a:rPr lang="en-US" sz="2800" dirty="0">
                <a:solidFill>
                  <a:schemeClr val="tx1"/>
                </a:solidFill>
              </a:rPr>
              <a:t>Difference Letter from</a:t>
            </a:r>
            <a:r>
              <a:rPr lang="en-US" sz="2800" i="1" dirty="0">
                <a:solidFill>
                  <a:schemeClr val="tx1"/>
                </a:solidFill>
              </a:rPr>
              <a:t> Dr. Jamie </a:t>
            </a:r>
            <a:r>
              <a:rPr lang="en-US" sz="2800" i="1" dirty="0" smtClean="0">
                <a:solidFill>
                  <a:schemeClr val="tx1"/>
                </a:solidFill>
              </a:rPr>
              <a:t>McManus</a:t>
            </a:r>
            <a:r>
              <a:rPr lang="en-US" sz="2800" dirty="0">
                <a:solidFill>
                  <a:schemeClr val="tx1"/>
                </a:solidFill>
              </a:rPr>
              <a:t/>
            </a:r>
            <a:br>
              <a:rPr lang="en-US" sz="2800" dirty="0">
                <a:solidFill>
                  <a:schemeClr val="tx1"/>
                </a:solidFill>
              </a:rPr>
            </a:br>
            <a:r>
              <a:rPr lang="en-US" sz="2800" dirty="0" smtClean="0">
                <a:solidFill>
                  <a:schemeClr val="tx1"/>
                </a:solidFill>
              </a:rPr>
              <a:t>Nutrition Assessmen</a:t>
            </a:r>
            <a:r>
              <a:rPr lang="en-US" sz="2800" i="1" dirty="0" smtClean="0">
                <a:solidFill>
                  <a:schemeClr val="tx1"/>
                </a:solidFill>
              </a:rPr>
              <a:t>t</a:t>
            </a:r>
            <a:r>
              <a:rPr lang="en-US" sz="2800" dirty="0">
                <a:solidFill>
                  <a:schemeClr val="tx1"/>
                </a:solidFill>
              </a:rPr>
              <a:t/>
            </a:r>
            <a:br>
              <a:rPr lang="en-US" sz="2800" dirty="0">
                <a:solidFill>
                  <a:schemeClr val="tx1"/>
                </a:solidFill>
              </a:rPr>
            </a:br>
            <a:r>
              <a:rPr lang="en-US" sz="2800" dirty="0" smtClean="0">
                <a:solidFill>
                  <a:schemeClr val="tx1"/>
                </a:solidFill>
              </a:rPr>
              <a:t>Learn </a:t>
            </a:r>
            <a:r>
              <a:rPr lang="en-US" sz="2800" dirty="0" smtClean="0">
                <a:solidFill>
                  <a:schemeClr val="tx1"/>
                </a:solidFill>
              </a:rPr>
              <a:t>and</a:t>
            </a:r>
            <a:r>
              <a:rPr lang="en-US" sz="2800" dirty="0" smtClean="0">
                <a:solidFill>
                  <a:schemeClr val="tx1"/>
                </a:solidFill>
              </a:rPr>
              <a:t> </a:t>
            </a:r>
            <a:r>
              <a:rPr lang="en-US" sz="2800" dirty="0">
                <a:solidFill>
                  <a:schemeClr val="tx1"/>
                </a:solidFill>
              </a:rPr>
              <a:t>Earn </a:t>
            </a:r>
            <a:r>
              <a:rPr lang="en-US" sz="2800" dirty="0" smtClean="0">
                <a:solidFill>
                  <a:schemeClr val="tx1"/>
                </a:solidFill>
              </a:rPr>
              <a:t>Program Information</a:t>
            </a:r>
            <a:r>
              <a:rPr lang="en-US" sz="2800" dirty="0" smtClean="0">
                <a:solidFill>
                  <a:schemeClr val="tx1"/>
                </a:solidFill>
              </a:rPr>
              <a:t> and link</a:t>
            </a:r>
          </a:p>
          <a:p>
            <a:pPr marL="0" indent="0">
              <a:buNone/>
            </a:pPr>
            <a:r>
              <a:rPr lang="en-US" sz="2800" dirty="0" smtClean="0">
                <a:solidFill>
                  <a:schemeClr val="tx1"/>
                </a:solidFill>
              </a:rPr>
              <a:t>Business Benefits Brochure </a:t>
            </a:r>
          </a:p>
          <a:p>
            <a:pPr marL="0" indent="0">
              <a:buNone/>
            </a:pPr>
            <a:endParaRPr lang="en-US" sz="2800" dirty="0" smtClean="0">
              <a:solidFill>
                <a:schemeClr val="tx1"/>
              </a:solidFill>
            </a:endParaRPr>
          </a:p>
          <a:p>
            <a:pPr marL="0" indent="0">
              <a:buNone/>
            </a:pPr>
            <a:r>
              <a:rPr lang="en-US" sz="2800" dirty="0" smtClean="0"/>
              <a:t> </a:t>
            </a:r>
          </a:p>
          <a:p>
            <a:pPr marL="0" indent="0">
              <a:buNone/>
            </a:pPr>
            <a:endParaRPr lang="en-US" sz="2800" i="1" dirty="0" smtClean="0"/>
          </a:p>
          <a:p>
            <a:pPr marL="0" indent="0">
              <a:buNone/>
            </a:pPr>
            <a:endParaRPr lang="en-US" sz="2800" dirty="0"/>
          </a:p>
          <a:p>
            <a:pPr marL="0" indent="0">
              <a:buNone/>
            </a:pPr>
            <a:endParaRPr lang="en-US" sz="3200" dirty="0" smtClean="0"/>
          </a:p>
        </p:txBody>
      </p:sp>
      <p:sp>
        <p:nvSpPr>
          <p:cNvPr id="2" name="TextBox 1"/>
          <p:cNvSpPr txBox="1"/>
          <p:nvPr/>
        </p:nvSpPr>
        <p:spPr>
          <a:xfrm>
            <a:off x="6908800" y="3742267"/>
            <a:ext cx="1778000" cy="307777"/>
          </a:xfrm>
          <a:prstGeom prst="rect">
            <a:avLst/>
          </a:prstGeom>
          <a:noFill/>
        </p:spPr>
        <p:txBody>
          <a:bodyPr wrap="square" rtlCol="0">
            <a:spAutoFit/>
          </a:bodyPr>
          <a:lstStyle/>
          <a:p>
            <a:r>
              <a:rPr lang="en-US" dirty="0" smtClean="0"/>
              <a:t>pam</a:t>
            </a:r>
            <a:endParaRPr lang="en-US" dirty="0"/>
          </a:p>
        </p:txBody>
      </p:sp>
    </p:spTree>
    <p:extLst>
      <p:ext uri="{BB962C8B-B14F-4D97-AF65-F5344CB8AC3E}">
        <p14:creationId xmlns:p14="http://schemas.microsoft.com/office/powerpoint/2010/main" val="1781319489"/>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9334" y="1241027"/>
            <a:ext cx="8669866" cy="4105671"/>
          </a:xfrm>
        </p:spPr>
        <p:txBody>
          <a:bodyPr>
            <a:normAutofit/>
          </a:bodyPr>
          <a:lstStyle/>
          <a:p>
            <a:r>
              <a:rPr lang="en-US" sz="2400" dirty="0" smtClean="0">
                <a:solidFill>
                  <a:schemeClr val="tx1"/>
                </a:solidFill>
              </a:rPr>
              <a:t> </a:t>
            </a:r>
            <a:r>
              <a:rPr lang="en-US" dirty="0" smtClean="0">
                <a:solidFill>
                  <a:schemeClr val="tx1"/>
                </a:solidFill>
              </a:rPr>
              <a:t>Close:</a:t>
            </a:r>
            <a:r>
              <a:rPr lang="en-US" dirty="0" smtClean="0"/>
              <a:t>  </a:t>
            </a:r>
            <a:r>
              <a:rPr lang="en-US" i="1" dirty="0" smtClean="0">
                <a:solidFill>
                  <a:schemeClr val="tx1"/>
                </a:solidFill>
              </a:rPr>
              <a:t>Thank you again! What did you find was the most helpful in this discussion? What can I send you to help answer any additional questions? What is the best way to contact you?</a:t>
            </a:r>
          </a:p>
          <a:p>
            <a:r>
              <a:rPr lang="en-US" dirty="0" smtClean="0">
                <a:solidFill>
                  <a:schemeClr val="tx1"/>
                </a:solidFill>
              </a:rPr>
              <a:t> Send a follow-up e-mail with any additional information they requested (smoothie recipes, Scour Off usage sheet, etc.) or set up an appointment to talk about business</a:t>
            </a:r>
          </a:p>
          <a:p>
            <a:r>
              <a:rPr lang="en-US" dirty="0" smtClean="0">
                <a:solidFill>
                  <a:schemeClr val="tx1"/>
                </a:solidFill>
              </a:rPr>
              <a:t> Send a hand-written note, if you have not already, to say thank you. </a:t>
            </a:r>
          </a:p>
          <a:p>
            <a:r>
              <a:rPr lang="en-US" dirty="0" smtClean="0">
                <a:solidFill>
                  <a:schemeClr val="tx1"/>
                </a:solidFill>
              </a:rPr>
              <a:t> Let them know when you plan to contact them again—before their first </a:t>
            </a:r>
            <a:r>
              <a:rPr lang="en-US" dirty="0" err="1" smtClean="0">
                <a:solidFill>
                  <a:schemeClr val="tx1"/>
                </a:solidFill>
              </a:rPr>
              <a:t>autoship</a:t>
            </a:r>
            <a:r>
              <a:rPr lang="en-US" dirty="0" smtClean="0">
                <a:solidFill>
                  <a:schemeClr val="tx1"/>
                </a:solidFill>
              </a:rPr>
              <a:t> goes out, when their Vita Lea runs out, etc.          </a:t>
            </a:r>
            <a:r>
              <a:rPr lang="en-US" dirty="0" smtClean="0">
                <a:solidFill>
                  <a:schemeClr val="tx1"/>
                </a:solidFill>
              </a:rPr>
              <a:t>pam</a:t>
            </a:r>
            <a:endParaRPr lang="en-US" dirty="0">
              <a:solidFill>
                <a:schemeClr val="tx1"/>
              </a:solidFill>
            </a:endParaRPr>
          </a:p>
        </p:txBody>
      </p:sp>
      <p:sp>
        <p:nvSpPr>
          <p:cNvPr id="2" name="Title 1"/>
          <p:cNvSpPr>
            <a:spLocks noGrp="1"/>
          </p:cNvSpPr>
          <p:nvPr>
            <p:ph type="title"/>
          </p:nvPr>
        </p:nvSpPr>
        <p:spPr>
          <a:xfrm>
            <a:off x="457201" y="180579"/>
            <a:ext cx="2573866" cy="649154"/>
          </a:xfrm>
          <a:ln>
            <a:solidFill>
              <a:schemeClr val="accent5">
                <a:lumMod val="75000"/>
              </a:schemeClr>
            </a:solidFill>
          </a:ln>
        </p:spPr>
        <p:txBody>
          <a:bodyPr/>
          <a:lstStyle/>
          <a:p>
            <a:r>
              <a:rPr lang="en-US" sz="3200" dirty="0" smtClean="0"/>
              <a:t>Next Steps:</a:t>
            </a:r>
            <a:endParaRPr lang="en-US" sz="3200" dirty="0"/>
          </a:p>
        </p:txBody>
      </p:sp>
    </p:spTree>
    <p:extLst>
      <p:ext uri="{BB962C8B-B14F-4D97-AF65-F5344CB8AC3E}">
        <p14:creationId xmlns:p14="http://schemas.microsoft.com/office/powerpoint/2010/main" val="260947522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descr="2014_OppPres_3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 y="0"/>
            <a:ext cx="9136063"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Title 1"/>
          <p:cNvSpPr>
            <a:spLocks noGrp="1"/>
          </p:cNvSpPr>
          <p:nvPr>
            <p:ph type="title"/>
          </p:nvPr>
        </p:nvSpPr>
        <p:spPr>
          <a:xfrm>
            <a:off x="897468" y="447677"/>
            <a:ext cx="5147733" cy="746192"/>
          </a:xfrm>
          <a:solidFill>
            <a:schemeClr val="bg1"/>
          </a:solidFill>
        </p:spPr>
        <p:txBody>
          <a:bodyPr>
            <a:normAutofit fontScale="90000"/>
          </a:bodyPr>
          <a:lstStyle/>
          <a:p>
            <a:r>
              <a:rPr lang="en-US" sz="2800" dirty="0">
                <a:latin typeface="Calibri" charset="0"/>
                <a:ea typeface="MS PGothic" charset="0"/>
              </a:rPr>
              <a:t>Objectives for Session # </a:t>
            </a:r>
            <a:r>
              <a:rPr lang="en-US" sz="2800" dirty="0" smtClean="0">
                <a:latin typeface="Calibri" charset="0"/>
                <a:ea typeface="MS PGothic" charset="0"/>
              </a:rPr>
              <a:t>6 </a:t>
            </a:r>
            <a:r>
              <a:rPr lang="en-US" sz="2800" dirty="0">
                <a:latin typeface="Calibri" charset="0"/>
                <a:ea typeface="MS PGothic" charset="0"/>
              </a:rPr>
              <a:t>–</a:t>
            </a:r>
            <a:br>
              <a:rPr lang="en-US" sz="2800" dirty="0">
                <a:latin typeface="Calibri" charset="0"/>
                <a:ea typeface="MS PGothic" charset="0"/>
              </a:rPr>
            </a:br>
            <a:r>
              <a:rPr lang="en-US" sz="2800" dirty="0" smtClean="0">
                <a:latin typeface="Calibri" charset="0"/>
                <a:ea typeface="MS PGothic" charset="0"/>
              </a:rPr>
              <a:t>Servicing Customers</a:t>
            </a:r>
            <a:endParaRPr lang="en-US" sz="2800" dirty="0">
              <a:latin typeface="Calibri" charset="0"/>
              <a:ea typeface="MS PGothic" charset="0"/>
            </a:endParaRPr>
          </a:p>
        </p:txBody>
      </p:sp>
      <p:sp>
        <p:nvSpPr>
          <p:cNvPr id="8196" name="Content Placeholder 2"/>
          <p:cNvSpPr>
            <a:spLocks noGrp="1"/>
          </p:cNvSpPr>
          <p:nvPr>
            <p:ph idx="1"/>
          </p:nvPr>
        </p:nvSpPr>
        <p:spPr>
          <a:xfrm>
            <a:off x="541867" y="1444632"/>
            <a:ext cx="8178799" cy="3279768"/>
          </a:xfrm>
          <a:solidFill>
            <a:schemeClr val="bg1"/>
          </a:solidFill>
          <a:ln>
            <a:solidFill>
              <a:schemeClr val="accent5">
                <a:lumMod val="75000"/>
              </a:schemeClr>
            </a:solidFill>
          </a:ln>
        </p:spPr>
        <p:txBody>
          <a:bodyPr>
            <a:normAutofit/>
          </a:bodyPr>
          <a:lstStyle/>
          <a:p>
            <a:pPr>
              <a:defRPr/>
            </a:pPr>
            <a:r>
              <a:rPr lang="en-US" sz="2000" dirty="0" smtClean="0">
                <a:cs typeface="ＭＳ Ｐゴシック" charset="0"/>
              </a:rPr>
              <a:t>To understand the role of the business leader in servicing </a:t>
            </a:r>
            <a:r>
              <a:rPr lang="en-US" sz="2000" dirty="0" smtClean="0">
                <a:cs typeface="ＭＳ Ｐゴシック" charset="0"/>
              </a:rPr>
              <a:t>customers</a:t>
            </a:r>
            <a:r>
              <a:rPr lang="mr-IN" sz="2000" dirty="0" smtClean="0">
                <a:cs typeface="ＭＳ Ｐゴシック" charset="0"/>
              </a:rPr>
              <a:t>…</a:t>
            </a:r>
            <a:r>
              <a:rPr lang="en-US" sz="2000" dirty="0" smtClean="0">
                <a:cs typeface="ＭＳ Ｐゴシック" charset="0"/>
              </a:rPr>
              <a:t> 	and the importance of creating a customer service PROCESS.</a:t>
            </a:r>
            <a:endParaRPr lang="en-US" sz="2000" dirty="0" smtClean="0">
              <a:cs typeface="ＭＳ Ｐゴシック" charset="0"/>
            </a:endParaRPr>
          </a:p>
          <a:p>
            <a:pPr>
              <a:defRPr/>
            </a:pPr>
            <a:r>
              <a:rPr lang="en-US" sz="2000" dirty="0" smtClean="0">
                <a:cs typeface="ＭＳ Ｐゴシック" charset="0"/>
              </a:rPr>
              <a:t>To learn how to incorporate New Member </a:t>
            </a:r>
            <a:r>
              <a:rPr lang="en-US" sz="2000" dirty="0" smtClean="0">
                <a:cs typeface="ＭＳ Ｐゴシック" charset="0"/>
              </a:rPr>
              <a:t>Orientations/ Member 	Update</a:t>
            </a:r>
            <a:r>
              <a:rPr lang="en-US" sz="2000" dirty="0">
                <a:cs typeface="ＭＳ Ｐゴシック" charset="0"/>
              </a:rPr>
              <a:t> </a:t>
            </a:r>
            <a:r>
              <a:rPr lang="en-US" sz="2000" dirty="0" smtClean="0">
                <a:cs typeface="ＭＳ Ｐゴシック" charset="0"/>
              </a:rPr>
              <a:t>appointments </a:t>
            </a:r>
            <a:r>
              <a:rPr lang="en-US" sz="2000" dirty="0" smtClean="0">
                <a:cs typeface="ＭＳ Ｐゴシック" charset="0"/>
              </a:rPr>
              <a:t>into our Customer Service </a:t>
            </a:r>
            <a:r>
              <a:rPr lang="en-US" sz="2000" dirty="0" smtClean="0">
                <a:cs typeface="ＭＳ Ｐゴシック" charset="0"/>
              </a:rPr>
              <a:t>System:</a:t>
            </a:r>
          </a:p>
          <a:p>
            <a:pPr>
              <a:defRPr/>
            </a:pPr>
            <a:r>
              <a:rPr lang="en-US" sz="2000" dirty="0" smtClean="0">
                <a:cs typeface="ＭＳ Ｐゴシック" charset="0"/>
              </a:rPr>
              <a:t>How  </a:t>
            </a:r>
            <a:r>
              <a:rPr lang="en-US" sz="2000" dirty="0" smtClean="0">
                <a:cs typeface="ＭＳ Ｐゴシック" charset="0"/>
              </a:rPr>
              <a:t>to introduce new </a:t>
            </a:r>
            <a:r>
              <a:rPr lang="en-US" sz="2000" dirty="0" smtClean="0">
                <a:cs typeface="ＭＳ Ｐゴシック" charset="0"/>
              </a:rPr>
              <a:t>members </a:t>
            </a:r>
            <a:r>
              <a:rPr lang="en-US" sz="2000" dirty="0" smtClean="0">
                <a:cs typeface="ＭＳ Ｐゴシック" charset="0"/>
              </a:rPr>
              <a:t>to additional Shaklee products.</a:t>
            </a:r>
          </a:p>
          <a:p>
            <a:pPr>
              <a:defRPr/>
            </a:pPr>
            <a:r>
              <a:rPr lang="en-US" sz="2000" dirty="0" smtClean="0">
                <a:cs typeface="ＭＳ Ｐゴシック" charset="0"/>
              </a:rPr>
              <a:t> To </a:t>
            </a:r>
            <a:r>
              <a:rPr lang="en-US" sz="2000" dirty="0" smtClean="0">
                <a:cs typeface="ＭＳ Ｐゴシック" charset="0"/>
              </a:rPr>
              <a:t>review incentives to offer members for hosting events, referring </a:t>
            </a:r>
            <a:r>
              <a:rPr lang="en-US" sz="2000" dirty="0" smtClean="0">
                <a:cs typeface="ＭＳ Ｐゴシック" charset="0"/>
              </a:rPr>
              <a:t>	friends and </a:t>
            </a:r>
            <a:r>
              <a:rPr lang="en-US" sz="2000" dirty="0" smtClean="0">
                <a:cs typeface="ＭＳ Ｐゴシック" charset="0"/>
              </a:rPr>
              <a:t>attending webinars, conference calls and other Shaklee </a:t>
            </a:r>
            <a:r>
              <a:rPr lang="en-US" sz="2000" dirty="0" smtClean="0">
                <a:cs typeface="ＭＳ Ｐゴシック" charset="0"/>
              </a:rPr>
              <a:t>	events</a:t>
            </a:r>
            <a:endParaRPr lang="en-US" sz="2000" dirty="0" smtClean="0">
              <a:cs typeface="ＭＳ Ｐゴシック" charset="0"/>
            </a:endParaRPr>
          </a:p>
          <a:p>
            <a:pPr>
              <a:defRPr/>
            </a:pPr>
            <a:r>
              <a:rPr lang="en-US" sz="2000" dirty="0" smtClean="0">
                <a:cs typeface="ＭＳ Ｐゴシック" charset="0"/>
              </a:rPr>
              <a:t>To review ideas for introducing business information to members</a:t>
            </a:r>
            <a:r>
              <a:rPr lang="en-US" sz="2000" dirty="0" smtClean="0">
                <a:cs typeface="ＭＳ Ｐゴシック" charset="0"/>
              </a:rPr>
              <a:t>..   barb</a:t>
            </a:r>
          </a:p>
          <a:p>
            <a:pPr indent="0">
              <a:buNone/>
              <a:defRPr/>
            </a:pPr>
            <a:endParaRPr lang="en-US" sz="2000" dirty="0">
              <a:cs typeface="ＭＳ Ｐゴシック" charset="0"/>
            </a:endParaRPr>
          </a:p>
          <a:p>
            <a:pPr>
              <a:defRPr/>
            </a:pPr>
            <a:endParaRPr lang="en-US" sz="2000" dirty="0" smtClean="0">
              <a:cs typeface="ＭＳ Ｐゴシック" charset="0"/>
            </a:endParaRPr>
          </a:p>
          <a:p>
            <a:pPr>
              <a:defRPr/>
            </a:pPr>
            <a:endParaRPr lang="en-US" sz="2000" dirty="0" smtClean="0">
              <a:cs typeface="ＭＳ Ｐゴシック" charset="0"/>
            </a:endParaRPr>
          </a:p>
          <a:p>
            <a:pPr indent="0">
              <a:buNone/>
              <a:defRPr/>
            </a:pPr>
            <a:endParaRPr lang="en-US" sz="2000" dirty="0" smtClean="0">
              <a:cs typeface="ＭＳ Ｐゴシック" charset="0"/>
            </a:endParaRPr>
          </a:p>
          <a:p>
            <a:pPr>
              <a:defRPr/>
            </a:pPr>
            <a:endParaRPr lang="en-US" sz="2000" dirty="0" smtClean="0">
              <a:cs typeface="ＭＳ Ｐゴシック" charset="0"/>
            </a:endParaRPr>
          </a:p>
        </p:txBody>
      </p:sp>
    </p:spTree>
    <p:extLst>
      <p:ext uri="{BB962C8B-B14F-4D97-AF65-F5344CB8AC3E}">
        <p14:creationId xmlns:p14="http://schemas.microsoft.com/office/powerpoint/2010/main" val="3126398710"/>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3" name="Text Placeholder 2"/>
          <p:cNvSpPr>
            <a:spLocks noGrp="1"/>
          </p:cNvSpPr>
          <p:nvPr>
            <p:ph type="body" idx="1"/>
          </p:nvPr>
        </p:nvSpPr>
        <p:spPr>
          <a:xfrm>
            <a:off x="1371600" y="472017"/>
            <a:ext cx="6146800" cy="3394472"/>
          </a:xfrm>
        </p:spPr>
        <p:txBody>
          <a:bodyPr/>
          <a:lstStyle/>
          <a:p>
            <a:pPr indent="0">
              <a:buNone/>
            </a:pPr>
            <a:r>
              <a:rPr lang="en-US" dirty="0" smtClean="0"/>
              <a:t>Great customer service creates…</a:t>
            </a:r>
          </a:p>
          <a:p>
            <a:pPr indent="0">
              <a:buNone/>
            </a:pPr>
            <a:endParaRPr lang="en-US" sz="1000" dirty="0" smtClean="0"/>
          </a:p>
          <a:p>
            <a:pPr indent="0" algn="ctr">
              <a:buNone/>
            </a:pPr>
            <a:r>
              <a:rPr lang="en-US" dirty="0" smtClean="0"/>
              <a:t>RAVING FANS</a:t>
            </a:r>
          </a:p>
          <a:p>
            <a:pPr indent="0" algn="ctr">
              <a:buNone/>
            </a:pPr>
            <a:r>
              <a:rPr lang="en-US" dirty="0" smtClean="0"/>
              <a:t>And</a:t>
            </a:r>
          </a:p>
          <a:p>
            <a:pPr indent="0" algn="ctr">
              <a:buNone/>
            </a:pPr>
            <a:r>
              <a:rPr lang="en-US" dirty="0" smtClean="0"/>
              <a:t>BUSINESS PARTNERS</a:t>
            </a:r>
            <a:endParaRPr lang="en-US" dirty="0"/>
          </a:p>
        </p:txBody>
      </p:sp>
      <p:pic>
        <p:nvPicPr>
          <p:cNvPr id="5" name="Picture 4"/>
          <p:cNvPicPr>
            <a:picLocks noChangeAspect="1"/>
          </p:cNvPicPr>
          <p:nvPr/>
        </p:nvPicPr>
        <p:blipFill>
          <a:blip r:embed="rId3"/>
          <a:stretch>
            <a:fillRect/>
          </a:stretch>
        </p:blipFill>
        <p:spPr>
          <a:xfrm>
            <a:off x="0" y="2544233"/>
            <a:ext cx="2599267" cy="2599267"/>
          </a:xfrm>
          <a:prstGeom prst="rect">
            <a:avLst/>
          </a:prstGeom>
        </p:spPr>
      </p:pic>
      <p:pic>
        <p:nvPicPr>
          <p:cNvPr id="6" name="Picture 5"/>
          <p:cNvPicPr>
            <a:picLocks noChangeAspect="1"/>
          </p:cNvPicPr>
          <p:nvPr/>
        </p:nvPicPr>
        <p:blipFill>
          <a:blip r:embed="rId4"/>
          <a:stretch>
            <a:fillRect/>
          </a:stretch>
        </p:blipFill>
        <p:spPr>
          <a:xfrm>
            <a:off x="6644163" y="1509184"/>
            <a:ext cx="2499837" cy="2586566"/>
          </a:xfrm>
          <a:prstGeom prst="rect">
            <a:avLst/>
          </a:prstGeom>
        </p:spPr>
      </p:pic>
      <p:sp>
        <p:nvSpPr>
          <p:cNvPr id="2" name="TextBox 1"/>
          <p:cNvSpPr txBox="1"/>
          <p:nvPr/>
        </p:nvSpPr>
        <p:spPr>
          <a:xfrm>
            <a:off x="6434667" y="4453467"/>
            <a:ext cx="1574800" cy="307777"/>
          </a:xfrm>
          <a:prstGeom prst="rect">
            <a:avLst/>
          </a:prstGeom>
          <a:noFill/>
        </p:spPr>
        <p:txBody>
          <a:bodyPr wrap="square" rtlCol="0">
            <a:spAutoFit/>
          </a:bodyPr>
          <a:lstStyle/>
          <a:p>
            <a:r>
              <a:rPr lang="en-US" dirty="0" err="1" smtClean="0"/>
              <a:t>francine</a:t>
            </a:r>
            <a:endParaRPr lang="en-US" dirty="0"/>
          </a:p>
        </p:txBody>
      </p:sp>
    </p:spTree>
    <p:extLst>
      <p:ext uri="{BB962C8B-B14F-4D97-AF65-F5344CB8AC3E}">
        <p14:creationId xmlns:p14="http://schemas.microsoft.com/office/powerpoint/2010/main" val="40123657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457200" y="1540933"/>
            <a:ext cx="8229600" cy="3358496"/>
          </a:xfrm>
        </p:spPr>
        <p:txBody>
          <a:bodyPr/>
          <a:lstStyle/>
          <a:p>
            <a:r>
              <a:rPr lang="en-US" dirty="0" smtClean="0"/>
              <a:t> </a:t>
            </a:r>
            <a:r>
              <a:rPr lang="en-US" sz="2400" dirty="0" smtClean="0">
                <a:solidFill>
                  <a:schemeClr val="tx1"/>
                </a:solidFill>
              </a:rPr>
              <a:t>Welcome letter</a:t>
            </a:r>
            <a:endParaRPr lang="en-US" sz="2400" dirty="0" smtClean="0">
              <a:solidFill>
                <a:schemeClr val="tx1"/>
              </a:solidFill>
            </a:endParaRPr>
          </a:p>
          <a:p>
            <a:r>
              <a:rPr lang="en-US" sz="2400" dirty="0">
                <a:solidFill>
                  <a:schemeClr val="tx1"/>
                </a:solidFill>
              </a:rPr>
              <a:t> </a:t>
            </a:r>
            <a:r>
              <a:rPr lang="en-US" sz="2400" dirty="0">
                <a:solidFill>
                  <a:schemeClr val="tx1"/>
                </a:solidFill>
              </a:rPr>
              <a:t>N</a:t>
            </a:r>
            <a:r>
              <a:rPr lang="en-US" sz="2400" dirty="0" smtClean="0">
                <a:solidFill>
                  <a:schemeClr val="tx1"/>
                </a:solidFill>
              </a:rPr>
              <a:t>ewsletters </a:t>
            </a:r>
            <a:r>
              <a:rPr lang="mr-IN" sz="2400" dirty="0" smtClean="0">
                <a:solidFill>
                  <a:schemeClr val="tx1"/>
                </a:solidFill>
              </a:rPr>
              <a:t>–</a:t>
            </a:r>
            <a:r>
              <a:rPr lang="en-US" sz="2400" dirty="0" smtClean="0">
                <a:solidFill>
                  <a:schemeClr val="tx1"/>
                </a:solidFill>
              </a:rPr>
              <a:t> Customer Information sheets</a:t>
            </a:r>
            <a:endParaRPr lang="en-US" sz="2400" dirty="0" smtClean="0">
              <a:solidFill>
                <a:schemeClr val="tx1"/>
              </a:solidFill>
            </a:endParaRPr>
          </a:p>
          <a:p>
            <a:r>
              <a:rPr lang="en-US" sz="2400" dirty="0" err="1" smtClean="0">
                <a:solidFill>
                  <a:schemeClr val="tx1"/>
                </a:solidFill>
              </a:rPr>
              <a:t>FaceBook</a:t>
            </a:r>
            <a:r>
              <a:rPr lang="en-US" sz="2400" dirty="0" smtClean="0">
                <a:solidFill>
                  <a:schemeClr val="tx1"/>
                </a:solidFill>
              </a:rPr>
              <a:t> pages and groups</a:t>
            </a:r>
          </a:p>
          <a:p>
            <a:r>
              <a:rPr lang="en-US" sz="2400" dirty="0" smtClean="0">
                <a:solidFill>
                  <a:schemeClr val="tx1"/>
                </a:solidFill>
              </a:rPr>
              <a:t>Referral rewards program</a:t>
            </a:r>
          </a:p>
          <a:p>
            <a:r>
              <a:rPr lang="en-US" sz="2400" dirty="0" smtClean="0">
                <a:solidFill>
                  <a:schemeClr val="tx1"/>
                </a:solidFill>
              </a:rPr>
              <a:t>Business Benefits flyer</a:t>
            </a:r>
            <a:r>
              <a:rPr lang="en-US" sz="2400" dirty="0" smtClean="0">
                <a:solidFill>
                  <a:schemeClr val="tx1"/>
                </a:solidFill>
              </a:rPr>
              <a:t>.</a:t>
            </a:r>
            <a:r>
              <a:rPr lang="en-US" sz="2400" dirty="0" smtClean="0">
                <a:solidFill>
                  <a:schemeClr val="tx1"/>
                </a:solidFill>
              </a:rPr>
              <a:t>. Part-time and full-time options available</a:t>
            </a:r>
          </a:p>
          <a:p>
            <a:pPr marL="254000" indent="0">
              <a:buNone/>
            </a:pPr>
            <a:endParaRPr lang="en-US" sz="2400" dirty="0" smtClean="0">
              <a:solidFill>
                <a:schemeClr val="tx1"/>
              </a:solidFill>
            </a:endParaRPr>
          </a:p>
          <a:p>
            <a:pPr marL="254000" indent="0">
              <a:buNone/>
            </a:pPr>
            <a:endParaRPr lang="en-US" sz="2400" dirty="0">
              <a:solidFill>
                <a:schemeClr val="tx1"/>
              </a:solidFill>
            </a:endParaRPr>
          </a:p>
        </p:txBody>
      </p:sp>
      <p:sp>
        <p:nvSpPr>
          <p:cNvPr id="4" name="Title 3"/>
          <p:cNvSpPr>
            <a:spLocks noGrp="1"/>
          </p:cNvSpPr>
          <p:nvPr>
            <p:ph type="title"/>
          </p:nvPr>
        </p:nvSpPr>
        <p:spPr>
          <a:xfrm>
            <a:off x="457199" y="541867"/>
            <a:ext cx="8398933" cy="1127787"/>
          </a:xfrm>
        </p:spPr>
        <p:txBody>
          <a:bodyPr/>
          <a:lstStyle/>
          <a:p>
            <a:r>
              <a:rPr lang="en-US" sz="2800" dirty="0" smtClean="0"/>
              <a:t> </a:t>
            </a:r>
            <a:r>
              <a:rPr lang="en-US" sz="2800" dirty="0" smtClean="0"/>
              <a:t>New Member Process Materials</a:t>
            </a:r>
            <a:br>
              <a:rPr lang="en-US" sz="2800" dirty="0" smtClean="0"/>
            </a:br>
            <a:r>
              <a:rPr lang="en-US" sz="2800" dirty="0" smtClean="0"/>
              <a:t> </a:t>
            </a:r>
            <a:endParaRPr lang="en-US" sz="2800" dirty="0"/>
          </a:p>
        </p:txBody>
      </p:sp>
      <p:sp>
        <p:nvSpPr>
          <p:cNvPr id="2" name="TextBox 1"/>
          <p:cNvSpPr txBox="1"/>
          <p:nvPr/>
        </p:nvSpPr>
        <p:spPr>
          <a:xfrm>
            <a:off x="7586132" y="3810000"/>
            <a:ext cx="1269999" cy="307777"/>
          </a:xfrm>
          <a:prstGeom prst="rect">
            <a:avLst/>
          </a:prstGeom>
          <a:noFill/>
        </p:spPr>
        <p:txBody>
          <a:bodyPr wrap="square" rtlCol="0">
            <a:spAutoFit/>
          </a:bodyPr>
          <a:lstStyle/>
          <a:p>
            <a:r>
              <a:rPr lang="en-US" dirty="0" err="1" smtClean="0"/>
              <a:t>francine</a:t>
            </a:r>
            <a:endParaRPr lang="en-US" dirty="0"/>
          </a:p>
        </p:txBody>
      </p:sp>
    </p:spTree>
    <p:extLst>
      <p:ext uri="{BB962C8B-B14F-4D97-AF65-F5344CB8AC3E}">
        <p14:creationId xmlns:p14="http://schemas.microsoft.com/office/powerpoint/2010/main" val="2943183339"/>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95867" y="626533"/>
            <a:ext cx="7484534" cy="3098800"/>
          </a:xfrm>
        </p:spPr>
        <p:txBody>
          <a:bodyPr/>
          <a:lstStyle/>
          <a:p>
            <a:r>
              <a:rPr lang="en-US" sz="3200" dirty="0" smtClean="0"/>
              <a:t>See Addendum for  an Outline of Additional </a:t>
            </a:r>
            <a:r>
              <a:rPr lang="en-US" sz="3200" dirty="0"/>
              <a:t>C</a:t>
            </a:r>
            <a:r>
              <a:rPr lang="en-US" sz="3200" dirty="0" smtClean="0"/>
              <a:t>ontent and Materials of the New Member Appointment or Member Update Appointment            </a:t>
            </a:r>
            <a:endParaRPr lang="en-US" sz="3200" dirty="0"/>
          </a:p>
        </p:txBody>
      </p:sp>
      <p:sp>
        <p:nvSpPr>
          <p:cNvPr id="2" name="TextBox 1"/>
          <p:cNvSpPr txBox="1"/>
          <p:nvPr/>
        </p:nvSpPr>
        <p:spPr>
          <a:xfrm>
            <a:off x="7450666" y="4013201"/>
            <a:ext cx="1236133" cy="307777"/>
          </a:xfrm>
          <a:prstGeom prst="rect">
            <a:avLst/>
          </a:prstGeom>
          <a:noFill/>
        </p:spPr>
        <p:txBody>
          <a:bodyPr wrap="square" rtlCol="0">
            <a:spAutoFit/>
          </a:bodyPr>
          <a:lstStyle/>
          <a:p>
            <a:r>
              <a:rPr lang="en-US" dirty="0" err="1" smtClean="0"/>
              <a:t>francine</a:t>
            </a:r>
            <a:endParaRPr lang="en-US" dirty="0"/>
          </a:p>
        </p:txBody>
      </p:sp>
    </p:spTree>
    <p:extLst>
      <p:ext uri="{BB962C8B-B14F-4D97-AF65-F5344CB8AC3E}">
        <p14:creationId xmlns:p14="http://schemas.microsoft.com/office/powerpoint/2010/main" val="4186649154"/>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947332" y="1860557"/>
            <a:ext cx="6739467" cy="2734072"/>
          </a:xfrm>
        </p:spPr>
        <p:txBody>
          <a:bodyPr/>
          <a:lstStyle/>
          <a:p>
            <a:r>
              <a:rPr lang="en-US" sz="4000" dirty="0" smtClean="0"/>
              <a:t>Talk to lots of people</a:t>
            </a:r>
          </a:p>
          <a:p>
            <a:r>
              <a:rPr lang="en-US" sz="4000" dirty="0" smtClean="0"/>
              <a:t>Be real nice to them</a:t>
            </a:r>
          </a:p>
          <a:p>
            <a:r>
              <a:rPr lang="en-US" sz="4000" dirty="0" smtClean="0"/>
              <a:t>Give them great service   </a:t>
            </a:r>
            <a:endParaRPr lang="en-US" sz="4000" dirty="0"/>
          </a:p>
        </p:txBody>
      </p:sp>
      <p:sp>
        <p:nvSpPr>
          <p:cNvPr id="2" name="Title 1"/>
          <p:cNvSpPr>
            <a:spLocks noGrp="1"/>
          </p:cNvSpPr>
          <p:nvPr>
            <p:ph type="title"/>
          </p:nvPr>
        </p:nvSpPr>
        <p:spPr>
          <a:xfrm>
            <a:off x="338667" y="524537"/>
            <a:ext cx="5689600" cy="857250"/>
          </a:xfrm>
          <a:ln>
            <a:solidFill>
              <a:schemeClr val="accent5">
                <a:lumMod val="75000"/>
              </a:schemeClr>
            </a:solidFill>
          </a:ln>
        </p:spPr>
        <p:txBody>
          <a:bodyPr/>
          <a:lstStyle/>
          <a:p>
            <a:r>
              <a:rPr lang="en-US" sz="3200" dirty="0" smtClean="0"/>
              <a:t>Jim </a:t>
            </a:r>
            <a:r>
              <a:rPr lang="en-US" sz="3200" dirty="0" err="1" smtClean="0"/>
              <a:t>Rohn</a:t>
            </a:r>
            <a:r>
              <a:rPr lang="en-US" sz="3200" dirty="0" smtClean="0"/>
              <a:t> – Keys to Success</a:t>
            </a:r>
            <a:endParaRPr lang="en-US" sz="3200" dirty="0"/>
          </a:p>
        </p:txBody>
      </p:sp>
      <p:sp>
        <p:nvSpPr>
          <p:cNvPr id="4" name="TextBox 3"/>
          <p:cNvSpPr txBox="1"/>
          <p:nvPr/>
        </p:nvSpPr>
        <p:spPr>
          <a:xfrm flipH="1">
            <a:off x="7501466" y="3793067"/>
            <a:ext cx="1049865" cy="307777"/>
          </a:xfrm>
          <a:prstGeom prst="rect">
            <a:avLst/>
          </a:prstGeom>
          <a:noFill/>
        </p:spPr>
        <p:txBody>
          <a:bodyPr wrap="square" rtlCol="0">
            <a:spAutoFit/>
          </a:bodyPr>
          <a:lstStyle/>
          <a:p>
            <a:r>
              <a:rPr lang="en-US" dirty="0" err="1" smtClean="0"/>
              <a:t>francine</a:t>
            </a:r>
            <a:endParaRPr lang="en-US" dirty="0"/>
          </a:p>
        </p:txBody>
      </p:sp>
    </p:spTree>
    <p:extLst>
      <p:ext uri="{BB962C8B-B14F-4D97-AF65-F5344CB8AC3E}">
        <p14:creationId xmlns:p14="http://schemas.microsoft.com/office/powerpoint/2010/main" val="1295668779"/>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16000"/>
            <a:ext cx="8229599" cy="3789565"/>
          </a:xfrm>
        </p:spPr>
        <p:txBody>
          <a:bodyPr>
            <a:normAutofit/>
          </a:bodyPr>
          <a:lstStyle/>
          <a:p>
            <a:r>
              <a:rPr lang="en-US" sz="2400" dirty="0">
                <a:solidFill>
                  <a:schemeClr val="tx1"/>
                </a:solidFill>
              </a:rPr>
              <a:t> </a:t>
            </a:r>
            <a:r>
              <a:rPr lang="en-US" dirty="0" smtClean="0">
                <a:solidFill>
                  <a:schemeClr val="tx1"/>
                </a:solidFill>
              </a:rPr>
              <a:t>Assemble new member/ member update packets</a:t>
            </a:r>
            <a:endParaRPr lang="en-US" dirty="0" smtClean="0">
              <a:solidFill>
                <a:schemeClr val="tx1"/>
              </a:solidFill>
            </a:endParaRPr>
          </a:p>
          <a:p>
            <a:r>
              <a:rPr lang="en-US" dirty="0" smtClean="0">
                <a:solidFill>
                  <a:schemeClr val="tx1"/>
                </a:solidFill>
              </a:rPr>
              <a:t>Schedule </a:t>
            </a:r>
            <a:r>
              <a:rPr lang="en-US" dirty="0" smtClean="0">
                <a:solidFill>
                  <a:schemeClr val="tx1"/>
                </a:solidFill>
              </a:rPr>
              <a:t>10 New </a:t>
            </a:r>
            <a:r>
              <a:rPr lang="en-US" dirty="0" smtClean="0">
                <a:solidFill>
                  <a:schemeClr val="tx1"/>
                </a:solidFill>
              </a:rPr>
              <a:t>Member Orientations or Member Update </a:t>
            </a:r>
            <a:r>
              <a:rPr lang="en-US" dirty="0" smtClean="0">
                <a:solidFill>
                  <a:schemeClr val="tx1"/>
                </a:solidFill>
              </a:rPr>
              <a:t>Appointments including business benefits.(may include </a:t>
            </a:r>
            <a:r>
              <a:rPr lang="en-US" dirty="0" err="1" smtClean="0">
                <a:solidFill>
                  <a:schemeClr val="tx1"/>
                </a:solidFill>
              </a:rPr>
              <a:t>upline</a:t>
            </a:r>
            <a:r>
              <a:rPr lang="en-US" dirty="0" smtClean="0">
                <a:solidFill>
                  <a:schemeClr val="tx1"/>
                </a:solidFill>
              </a:rPr>
              <a:t> if you are new ) </a:t>
            </a:r>
            <a:endParaRPr lang="en-US" dirty="0" smtClean="0">
              <a:solidFill>
                <a:schemeClr val="tx1"/>
              </a:solidFill>
            </a:endParaRPr>
          </a:p>
          <a:p>
            <a:r>
              <a:rPr lang="en-US" dirty="0" smtClean="0">
                <a:solidFill>
                  <a:schemeClr val="tx1"/>
                </a:solidFill>
              </a:rPr>
              <a:t>Create your customer service </a:t>
            </a:r>
            <a:r>
              <a:rPr lang="en-US" dirty="0" smtClean="0">
                <a:solidFill>
                  <a:schemeClr val="tx1"/>
                </a:solidFill>
              </a:rPr>
              <a:t>system </a:t>
            </a:r>
            <a:r>
              <a:rPr lang="mr-IN" dirty="0" smtClean="0">
                <a:solidFill>
                  <a:schemeClr val="tx1"/>
                </a:solidFill>
              </a:rPr>
              <a:t>…</a:t>
            </a:r>
            <a:r>
              <a:rPr lang="en-US" dirty="0" smtClean="0">
                <a:solidFill>
                  <a:schemeClr val="tx1"/>
                </a:solidFill>
              </a:rPr>
              <a:t> and then create a document outlining the system so you are duplicable.</a:t>
            </a:r>
            <a:endParaRPr lang="en-US" dirty="0" smtClean="0">
              <a:solidFill>
                <a:schemeClr val="tx1"/>
              </a:solidFill>
            </a:endParaRPr>
          </a:p>
          <a:p>
            <a:r>
              <a:rPr lang="en-US" dirty="0">
                <a:solidFill>
                  <a:schemeClr val="tx1"/>
                </a:solidFill>
              </a:rPr>
              <a:t> </a:t>
            </a:r>
            <a:r>
              <a:rPr lang="en-US" dirty="0" smtClean="0">
                <a:solidFill>
                  <a:schemeClr val="tx1"/>
                </a:solidFill>
              </a:rPr>
              <a:t>see 100 Days to Amazing  Session 9 Role of Leader in </a:t>
            </a:r>
            <a:r>
              <a:rPr lang="en-US" dirty="0" smtClean="0">
                <a:solidFill>
                  <a:schemeClr val="tx1"/>
                </a:solidFill>
              </a:rPr>
              <a:t>Servicing </a:t>
            </a:r>
            <a:r>
              <a:rPr lang="en-US" dirty="0" smtClean="0">
                <a:solidFill>
                  <a:schemeClr val="tx1"/>
                </a:solidFill>
              </a:rPr>
              <a:t>Customers .. Oct , 2016 at </a:t>
            </a:r>
            <a:r>
              <a:rPr lang="en-US" dirty="0" smtClean="0">
                <a:solidFill>
                  <a:schemeClr val="tx1"/>
                </a:solidFill>
                <a:hlinkClick r:id="rId2"/>
              </a:rPr>
              <a:t>www.BetterFutureStartsToday.com____</a:t>
            </a:r>
            <a:r>
              <a:rPr lang="en-US" dirty="0" smtClean="0">
                <a:solidFill>
                  <a:schemeClr val="tx1"/>
                </a:solidFill>
              </a:rPr>
              <a:t> your name    </a:t>
            </a:r>
            <a:endParaRPr lang="en-US" dirty="0" smtClean="0">
              <a:solidFill>
                <a:schemeClr val="tx1"/>
              </a:solidFill>
            </a:endParaRPr>
          </a:p>
          <a:p>
            <a:r>
              <a:rPr lang="en-US" dirty="0">
                <a:solidFill>
                  <a:schemeClr val="tx1"/>
                </a:solidFill>
              </a:rPr>
              <a:t> S</a:t>
            </a:r>
            <a:r>
              <a:rPr lang="en-US" dirty="0" smtClean="0">
                <a:solidFill>
                  <a:schemeClr val="tx1"/>
                </a:solidFill>
              </a:rPr>
              <a:t>et up your working folder, binder,  Day timer.. Shaklee Connect app, whatever works for you </a:t>
            </a:r>
            <a:r>
              <a:rPr lang="mr-IN" dirty="0" smtClean="0">
                <a:solidFill>
                  <a:schemeClr val="tx1"/>
                </a:solidFill>
              </a:rPr>
              <a:t>…</a:t>
            </a:r>
            <a:r>
              <a:rPr lang="en-US" dirty="0" smtClean="0">
                <a:solidFill>
                  <a:schemeClr val="tx1"/>
                </a:solidFill>
              </a:rPr>
              <a:t> to organize your daily activity.</a:t>
            </a:r>
            <a:endParaRPr lang="en-US" dirty="0" smtClean="0">
              <a:solidFill>
                <a:schemeClr val="tx1"/>
              </a:solidFill>
            </a:endParaRPr>
          </a:p>
          <a:p>
            <a:pPr marL="0" indent="0">
              <a:buNone/>
            </a:pPr>
            <a:endParaRPr lang="en-US" dirty="0">
              <a:solidFill>
                <a:schemeClr val="tx1"/>
              </a:solidFill>
            </a:endParaRPr>
          </a:p>
        </p:txBody>
      </p:sp>
      <p:sp>
        <p:nvSpPr>
          <p:cNvPr id="3" name="Title 2"/>
          <p:cNvSpPr>
            <a:spLocks noGrp="1"/>
          </p:cNvSpPr>
          <p:nvPr>
            <p:ph type="title"/>
          </p:nvPr>
        </p:nvSpPr>
        <p:spPr>
          <a:xfrm>
            <a:off x="457200" y="355600"/>
            <a:ext cx="8229600" cy="660400"/>
          </a:xfrm>
        </p:spPr>
        <p:txBody>
          <a:bodyPr>
            <a:normAutofit/>
          </a:bodyPr>
          <a:lstStyle/>
          <a:p>
            <a:r>
              <a:rPr lang="en-US" sz="2800" dirty="0" smtClean="0"/>
              <a:t>Action Steps for Session #</a:t>
            </a:r>
            <a:r>
              <a:rPr lang="en-US" sz="2800" dirty="0" smtClean="0"/>
              <a:t>6 Servicing </a:t>
            </a:r>
            <a:r>
              <a:rPr lang="en-US" sz="2800" dirty="0" smtClean="0"/>
              <a:t>Customers</a:t>
            </a:r>
            <a:endParaRPr lang="en-US" sz="2800" dirty="0"/>
          </a:p>
        </p:txBody>
      </p:sp>
      <p:sp>
        <p:nvSpPr>
          <p:cNvPr id="4" name="TextBox 3"/>
          <p:cNvSpPr txBox="1"/>
          <p:nvPr/>
        </p:nvSpPr>
        <p:spPr>
          <a:xfrm>
            <a:off x="7382932" y="4402667"/>
            <a:ext cx="1507067" cy="523220"/>
          </a:xfrm>
          <a:prstGeom prst="rect">
            <a:avLst/>
          </a:prstGeom>
          <a:noFill/>
        </p:spPr>
        <p:txBody>
          <a:bodyPr wrap="square" rtlCol="0">
            <a:spAutoFit/>
          </a:bodyPr>
          <a:lstStyle/>
          <a:p>
            <a:r>
              <a:rPr lang="en-US" dirty="0" smtClean="0"/>
              <a:t>  </a:t>
            </a:r>
            <a:r>
              <a:rPr lang="en-US" dirty="0" err="1" smtClean="0"/>
              <a:t>francine</a:t>
            </a:r>
            <a:endParaRPr lang="en-US" dirty="0" smtClean="0"/>
          </a:p>
          <a:p>
            <a:endParaRPr lang="en-US" dirty="0"/>
          </a:p>
        </p:txBody>
      </p:sp>
    </p:spTree>
    <p:extLst>
      <p:ext uri="{BB962C8B-B14F-4D97-AF65-F5344CB8AC3E}">
        <p14:creationId xmlns:p14="http://schemas.microsoft.com/office/powerpoint/2010/main" val="2110129939"/>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pic>
        <p:nvPicPr>
          <p:cNvPr id="371" name="Shape 371"/>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372" name="Shape 372"/>
          <p:cNvSpPr txBox="1">
            <a:spLocks noGrp="1"/>
          </p:cNvSpPr>
          <p:nvPr>
            <p:ph type="title"/>
          </p:nvPr>
        </p:nvSpPr>
        <p:spPr>
          <a:xfrm>
            <a:off x="1219200" y="400050"/>
            <a:ext cx="6629400" cy="1936750"/>
          </a:xfrm>
          <a:prstGeom prst="rect">
            <a:avLst/>
          </a:prstGeom>
          <a:noFill/>
          <a:ln w="9525" cap="flat" cmpd="sng">
            <a:solidFill>
              <a:schemeClr val="lt1"/>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Calibri"/>
              <a:buNone/>
            </a:pPr>
            <a:r>
              <a:rPr lang="en-US" sz="3600" b="1" i="0" u="none" strike="noStrike" cap="none" dirty="0">
                <a:solidFill>
                  <a:schemeClr val="lt1"/>
                </a:solidFill>
                <a:latin typeface="Calibri"/>
                <a:ea typeface="Calibri"/>
                <a:cs typeface="Calibri"/>
                <a:sym typeface="Calibri"/>
              </a:rPr>
              <a:t>Next Session </a:t>
            </a:r>
            <a:r>
              <a:rPr lang="en-US" sz="3600" b="1" i="0" u="none" strike="noStrike" cap="none" dirty="0" smtClean="0">
                <a:solidFill>
                  <a:schemeClr val="lt1"/>
                </a:solidFill>
                <a:latin typeface="Calibri"/>
                <a:ea typeface="Calibri"/>
                <a:cs typeface="Calibri"/>
                <a:sym typeface="Calibri"/>
              </a:rPr>
              <a:t>#7 </a:t>
            </a:r>
            <a:r>
              <a:rPr lang="en-US" sz="3600" b="1" i="0" u="none" strike="noStrike" cap="none" dirty="0">
                <a:solidFill>
                  <a:schemeClr val="lt1"/>
                </a:solidFill>
                <a:latin typeface="Calibri"/>
                <a:ea typeface="Calibri"/>
                <a:cs typeface="Calibri"/>
                <a:sym typeface="Calibri"/>
              </a:rPr>
              <a:t>–</a:t>
            </a:r>
            <a:br>
              <a:rPr lang="en-US" sz="3600" b="1" i="0" u="none" strike="noStrike" cap="none" dirty="0">
                <a:solidFill>
                  <a:schemeClr val="lt1"/>
                </a:solidFill>
                <a:latin typeface="Calibri"/>
                <a:ea typeface="Calibri"/>
                <a:cs typeface="Calibri"/>
                <a:sym typeface="Calibri"/>
              </a:rPr>
            </a:br>
            <a:r>
              <a:rPr lang="en-US" sz="3600" b="1" dirty="0" smtClean="0">
                <a:solidFill>
                  <a:schemeClr val="lt1"/>
                </a:solidFill>
              </a:rPr>
              <a:t>The Power of Creating the Written</a:t>
            </a:r>
            <a:r>
              <a:rPr lang="en-US" sz="3600" b="1" i="0" u="none" strike="noStrike" cap="none" dirty="0" smtClean="0">
                <a:solidFill>
                  <a:schemeClr val="lt1"/>
                </a:solidFill>
                <a:latin typeface="Calibri"/>
                <a:ea typeface="Calibri"/>
                <a:cs typeface="Calibri"/>
                <a:sym typeface="Calibri"/>
              </a:rPr>
              <a:t> PV Plan</a:t>
            </a:r>
            <a:endParaRPr lang="en-US" sz="3600" b="1" i="0" u="none" strike="noStrike" cap="none" dirty="0">
              <a:solidFill>
                <a:schemeClr val="lt1"/>
              </a:solidFill>
              <a:latin typeface="Calibri"/>
              <a:ea typeface="Calibri"/>
              <a:cs typeface="Calibri"/>
              <a:sym typeface="Calibri"/>
            </a:endParaRPr>
          </a:p>
        </p:txBody>
      </p:sp>
      <p:sp>
        <p:nvSpPr>
          <p:cNvPr id="373" name="Shape 373"/>
          <p:cNvSpPr txBox="1"/>
          <p:nvPr/>
        </p:nvSpPr>
        <p:spPr>
          <a:xfrm>
            <a:off x="7315200" y="2171700"/>
            <a:ext cx="1371598" cy="36933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h</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1669654"/>
            <a:ext cx="4419600" cy="857250"/>
          </a:xfrm>
          <a:ln>
            <a:solidFill>
              <a:schemeClr val="accent5">
                <a:lumMod val="75000"/>
              </a:schemeClr>
            </a:solidFill>
          </a:ln>
        </p:spPr>
        <p:txBody>
          <a:bodyPr/>
          <a:lstStyle/>
          <a:p>
            <a:r>
              <a:rPr lang="en-US" dirty="0" smtClean="0"/>
              <a:t>Addendum</a:t>
            </a:r>
            <a:endParaRPr lang="en-US" dirty="0"/>
          </a:p>
        </p:txBody>
      </p:sp>
    </p:spTree>
    <p:extLst>
      <p:ext uri="{BB962C8B-B14F-4D97-AF65-F5344CB8AC3E}">
        <p14:creationId xmlns:p14="http://schemas.microsoft.com/office/powerpoint/2010/main" val="3351874237"/>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0579"/>
            <a:ext cx="8229600" cy="598354"/>
          </a:xfrm>
        </p:spPr>
        <p:txBody>
          <a:bodyPr/>
          <a:lstStyle/>
          <a:p>
            <a:r>
              <a:rPr lang="en-US" sz="2800" dirty="0" smtClean="0"/>
              <a:t>New Member Process Steps -- </a:t>
            </a:r>
            <a:endParaRPr lang="en-US" sz="2800" dirty="0"/>
          </a:p>
        </p:txBody>
      </p:sp>
      <p:sp>
        <p:nvSpPr>
          <p:cNvPr id="3" name="Text Placeholder 2"/>
          <p:cNvSpPr>
            <a:spLocks noGrp="1"/>
          </p:cNvSpPr>
          <p:nvPr>
            <p:ph type="body" idx="1"/>
          </p:nvPr>
        </p:nvSpPr>
        <p:spPr>
          <a:xfrm>
            <a:off x="457200" y="745065"/>
            <a:ext cx="8229600" cy="3945468"/>
          </a:xfrm>
        </p:spPr>
        <p:txBody>
          <a:bodyPr/>
          <a:lstStyle/>
          <a:p>
            <a:pPr lvl="0"/>
            <a:r>
              <a:rPr lang="en-US" dirty="0">
                <a:solidFill>
                  <a:schemeClr val="tx1"/>
                </a:solidFill>
              </a:rPr>
              <a:t>Day 1-Becomes Member</a:t>
            </a:r>
            <a:endParaRPr lang="en-US" sz="1600" dirty="0">
              <a:solidFill>
                <a:schemeClr val="tx1"/>
              </a:solidFill>
            </a:endParaRPr>
          </a:p>
          <a:p>
            <a:pPr marL="254000" lvl="0" indent="0">
              <a:buNone/>
            </a:pPr>
            <a:r>
              <a:rPr lang="en-US" dirty="0" smtClean="0">
                <a:solidFill>
                  <a:schemeClr val="tx1"/>
                </a:solidFill>
              </a:rPr>
              <a:t>	Ask to add to Customer </a:t>
            </a:r>
            <a:r>
              <a:rPr lang="en-US" dirty="0">
                <a:solidFill>
                  <a:schemeClr val="tx1"/>
                </a:solidFill>
              </a:rPr>
              <a:t>FB </a:t>
            </a:r>
            <a:r>
              <a:rPr lang="en-US" dirty="0" smtClean="0">
                <a:solidFill>
                  <a:schemeClr val="tx1"/>
                </a:solidFill>
              </a:rPr>
              <a:t>group  </a:t>
            </a:r>
            <a:endParaRPr lang="en-US" sz="1200" dirty="0">
              <a:solidFill>
                <a:schemeClr val="tx1"/>
              </a:solidFill>
            </a:endParaRPr>
          </a:p>
          <a:p>
            <a:pPr marL="254000" lvl="0" indent="0">
              <a:buNone/>
            </a:pPr>
            <a:r>
              <a:rPr lang="en-US" dirty="0" smtClean="0">
                <a:solidFill>
                  <a:schemeClr val="tx1"/>
                </a:solidFill>
              </a:rPr>
              <a:t>	Ask to add </a:t>
            </a:r>
            <a:r>
              <a:rPr lang="en-US" dirty="0">
                <a:solidFill>
                  <a:schemeClr val="tx1"/>
                </a:solidFill>
              </a:rPr>
              <a:t>to Newsletter email list </a:t>
            </a:r>
            <a:endParaRPr lang="en-US" sz="1600" dirty="0">
              <a:solidFill>
                <a:schemeClr val="tx1"/>
              </a:solidFill>
            </a:endParaRPr>
          </a:p>
          <a:p>
            <a:pPr marL="254000" lvl="0" indent="0">
              <a:buNone/>
            </a:pPr>
            <a:r>
              <a:rPr lang="en-US" dirty="0" smtClean="0">
                <a:solidFill>
                  <a:schemeClr val="tx1"/>
                </a:solidFill>
              </a:rPr>
              <a:t>	Add </a:t>
            </a:r>
            <a:r>
              <a:rPr lang="en-US" dirty="0">
                <a:solidFill>
                  <a:schemeClr val="tx1"/>
                </a:solidFill>
              </a:rPr>
              <a:t>to Follow Up (working) Folder </a:t>
            </a:r>
            <a:r>
              <a:rPr lang="en-US" dirty="0" smtClean="0">
                <a:solidFill>
                  <a:schemeClr val="tx1"/>
                </a:solidFill>
              </a:rPr>
              <a:t>or Connect App</a:t>
            </a:r>
            <a:endParaRPr lang="en-US" sz="1600" dirty="0">
              <a:solidFill>
                <a:schemeClr val="tx1"/>
              </a:solidFill>
            </a:endParaRPr>
          </a:p>
          <a:p>
            <a:pPr lvl="0"/>
            <a:r>
              <a:rPr lang="en-US" dirty="0">
                <a:solidFill>
                  <a:schemeClr val="tx1"/>
                </a:solidFill>
              </a:rPr>
              <a:t>Send welcome email that should include a personalized message &amp; four attachments:</a:t>
            </a:r>
            <a:endParaRPr lang="en-US" sz="1600" dirty="0">
              <a:solidFill>
                <a:schemeClr val="tx1"/>
              </a:solidFill>
            </a:endParaRPr>
          </a:p>
          <a:p>
            <a:pPr lvl="2"/>
            <a:r>
              <a:rPr lang="en-US" dirty="0">
                <a:solidFill>
                  <a:schemeClr val="tx1"/>
                </a:solidFill>
              </a:rPr>
              <a:t>Maximizing Membership (personalized) </a:t>
            </a:r>
            <a:r>
              <a:rPr lang="mr-IN" dirty="0" smtClean="0">
                <a:solidFill>
                  <a:schemeClr val="tx1"/>
                </a:solidFill>
              </a:rPr>
              <a:t>–</a:t>
            </a:r>
            <a:r>
              <a:rPr lang="en-US" dirty="0" smtClean="0">
                <a:solidFill>
                  <a:schemeClr val="tx1"/>
                </a:solidFill>
              </a:rPr>
              <a:t> see addendum</a:t>
            </a:r>
            <a:endParaRPr lang="en-US" sz="1200" dirty="0">
              <a:solidFill>
                <a:schemeClr val="tx1"/>
              </a:solidFill>
            </a:endParaRPr>
          </a:p>
          <a:p>
            <a:pPr lvl="2"/>
            <a:r>
              <a:rPr lang="en-US" dirty="0">
                <a:solidFill>
                  <a:schemeClr val="tx1"/>
                </a:solidFill>
              </a:rPr>
              <a:t>Letter from Dr. </a:t>
            </a:r>
            <a:r>
              <a:rPr lang="en-US" dirty="0" smtClean="0">
                <a:solidFill>
                  <a:schemeClr val="tx1"/>
                </a:solidFill>
              </a:rPr>
              <a:t>McManus on Shaklee Difference</a:t>
            </a:r>
            <a:endParaRPr lang="en-US" sz="1200" dirty="0">
              <a:solidFill>
                <a:schemeClr val="tx1"/>
              </a:solidFill>
            </a:endParaRPr>
          </a:p>
          <a:p>
            <a:pPr lvl="2"/>
            <a:r>
              <a:rPr lang="en-US" dirty="0">
                <a:solidFill>
                  <a:schemeClr val="tx1"/>
                </a:solidFill>
              </a:rPr>
              <a:t>Nutrition Assessment </a:t>
            </a:r>
            <a:r>
              <a:rPr lang="en-US" dirty="0" smtClean="0">
                <a:solidFill>
                  <a:schemeClr val="tx1"/>
                </a:solidFill>
              </a:rPr>
              <a:t>or send link to </a:t>
            </a:r>
            <a:r>
              <a:rPr lang="en-US" dirty="0" err="1" smtClean="0">
                <a:solidFill>
                  <a:schemeClr val="tx1"/>
                </a:solidFill>
              </a:rPr>
              <a:t>Healthprint</a:t>
            </a:r>
            <a:endParaRPr lang="en-US" sz="1200" dirty="0">
              <a:solidFill>
                <a:schemeClr val="tx1"/>
              </a:solidFill>
            </a:endParaRPr>
          </a:p>
          <a:p>
            <a:pPr lvl="2"/>
            <a:r>
              <a:rPr lang="en-US" dirty="0">
                <a:solidFill>
                  <a:schemeClr val="tx1"/>
                </a:solidFill>
              </a:rPr>
              <a:t>Learn &amp; </a:t>
            </a:r>
            <a:r>
              <a:rPr lang="en-US" dirty="0" smtClean="0">
                <a:solidFill>
                  <a:schemeClr val="tx1"/>
                </a:solidFill>
              </a:rPr>
              <a:t>Earn form ( BetterHealthin31Days.com/____ your name)</a:t>
            </a:r>
            <a:endParaRPr lang="en-US" sz="1200" dirty="0">
              <a:solidFill>
                <a:schemeClr val="tx1"/>
              </a:solidFill>
            </a:endParaRPr>
          </a:p>
          <a:p>
            <a:pPr marL="254000" indent="0">
              <a:buNone/>
            </a:pPr>
            <a:r>
              <a:rPr lang="en-US" dirty="0" smtClean="0">
                <a:solidFill>
                  <a:schemeClr val="tx1"/>
                </a:solidFill>
              </a:rPr>
              <a:t>	</a:t>
            </a:r>
            <a:r>
              <a:rPr lang="en-US" dirty="0">
                <a:solidFill>
                  <a:schemeClr val="tx1"/>
                </a:solidFill>
              </a:rPr>
              <a:t>	* This should take no longer than 10 minutes!</a:t>
            </a:r>
            <a:endParaRPr lang="en-US" sz="1600" dirty="0">
              <a:solidFill>
                <a:schemeClr val="tx1"/>
              </a:solidFill>
            </a:endParaRPr>
          </a:p>
          <a:p>
            <a:endParaRPr lang="en-US" dirty="0"/>
          </a:p>
        </p:txBody>
      </p:sp>
    </p:spTree>
    <p:extLst>
      <p:ext uri="{BB962C8B-B14F-4D97-AF65-F5344CB8AC3E}">
        <p14:creationId xmlns:p14="http://schemas.microsoft.com/office/powerpoint/2010/main" val="428123221"/>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000" y="248313"/>
            <a:ext cx="6824133" cy="530621"/>
          </a:xfrm>
          <a:ln>
            <a:solidFill>
              <a:schemeClr val="accent5">
                <a:lumMod val="75000"/>
              </a:schemeClr>
            </a:solidFill>
          </a:ln>
        </p:spPr>
        <p:txBody>
          <a:bodyPr/>
          <a:lstStyle/>
          <a:p>
            <a:r>
              <a:rPr lang="en-US" sz="2800" dirty="0" smtClean="0"/>
              <a:t> </a:t>
            </a:r>
            <a:r>
              <a:rPr lang="en-US" sz="2800" dirty="0" smtClean="0"/>
              <a:t>New Member Process continued</a:t>
            </a:r>
            <a:endParaRPr lang="en-US" sz="2800" dirty="0"/>
          </a:p>
        </p:txBody>
      </p:sp>
      <p:sp>
        <p:nvSpPr>
          <p:cNvPr id="3" name="Text Placeholder 2"/>
          <p:cNvSpPr>
            <a:spLocks noGrp="1"/>
          </p:cNvSpPr>
          <p:nvPr>
            <p:ph type="body" idx="1"/>
          </p:nvPr>
        </p:nvSpPr>
        <p:spPr>
          <a:xfrm>
            <a:off x="254000" y="1032934"/>
            <a:ext cx="8229600" cy="3793066"/>
          </a:xfrm>
        </p:spPr>
        <p:txBody>
          <a:bodyPr/>
          <a:lstStyle/>
          <a:p>
            <a:pPr lvl="0"/>
            <a:r>
              <a:rPr lang="en-US" sz="1800" dirty="0">
                <a:solidFill>
                  <a:schemeClr val="tx1"/>
                </a:solidFill>
              </a:rPr>
              <a:t>Welcome Kit Mailed within 48 Hours </a:t>
            </a:r>
          </a:p>
          <a:p>
            <a:pPr marL="254000" lvl="0" indent="0">
              <a:buNone/>
            </a:pPr>
            <a:r>
              <a:rPr lang="en-US" sz="1800" dirty="0" smtClean="0">
                <a:solidFill>
                  <a:schemeClr val="tx1"/>
                </a:solidFill>
              </a:rPr>
              <a:t>	 Other possible inserts ..</a:t>
            </a:r>
            <a:r>
              <a:rPr lang="en-US" sz="1800" dirty="0" smtClean="0">
                <a:solidFill>
                  <a:schemeClr val="tx1"/>
                </a:solidFill>
              </a:rPr>
              <a:t> </a:t>
            </a:r>
            <a:r>
              <a:rPr lang="en-US" sz="1800" dirty="0">
                <a:solidFill>
                  <a:schemeClr val="tx1"/>
                </a:solidFill>
              </a:rPr>
              <a:t>small Shaklee sample, “Thank You” postcard, Recipe </a:t>
            </a:r>
            <a:r>
              <a:rPr lang="en-US" sz="1800" dirty="0" smtClean="0">
                <a:solidFill>
                  <a:schemeClr val="tx1"/>
                </a:solidFill>
              </a:rPr>
              <a:t>	Flyer </a:t>
            </a:r>
            <a:r>
              <a:rPr lang="en-US" sz="1800" dirty="0">
                <a:solidFill>
                  <a:schemeClr val="tx1"/>
                </a:solidFill>
              </a:rPr>
              <a:t>(if applicable) &amp; Coupon Card for next order. </a:t>
            </a:r>
          </a:p>
          <a:p>
            <a:pPr marL="254000" lvl="0" indent="0">
              <a:buNone/>
            </a:pPr>
            <a:r>
              <a:rPr lang="en-US" sz="1800" dirty="0">
                <a:solidFill>
                  <a:schemeClr val="tx1"/>
                </a:solidFill>
              </a:rPr>
              <a:t>Day 5 </a:t>
            </a:r>
          </a:p>
          <a:p>
            <a:pPr marL="254000" lvl="0" indent="0">
              <a:buNone/>
            </a:pPr>
            <a:r>
              <a:rPr lang="en-US" sz="1800" dirty="0" smtClean="0">
                <a:solidFill>
                  <a:schemeClr val="tx1"/>
                </a:solidFill>
              </a:rPr>
              <a:t>	Call </a:t>
            </a:r>
            <a:r>
              <a:rPr lang="en-US" sz="1800" dirty="0">
                <a:solidFill>
                  <a:schemeClr val="tx1"/>
                </a:solidFill>
              </a:rPr>
              <a:t>to make sure they received their order &amp; see if they have any questions </a:t>
            </a:r>
            <a:r>
              <a:rPr lang="en-US" sz="1800" dirty="0" smtClean="0">
                <a:solidFill>
                  <a:schemeClr val="tx1"/>
                </a:solidFill>
              </a:rPr>
              <a:t>	on </a:t>
            </a:r>
            <a:r>
              <a:rPr lang="en-US" sz="1800" dirty="0">
                <a:solidFill>
                  <a:schemeClr val="tx1"/>
                </a:solidFill>
              </a:rPr>
              <a:t>how to get started. </a:t>
            </a:r>
          </a:p>
          <a:p>
            <a:pPr marL="254000" indent="0">
              <a:buNone/>
            </a:pPr>
            <a:r>
              <a:rPr lang="en-US" sz="1800" dirty="0" smtClean="0">
                <a:solidFill>
                  <a:schemeClr val="tx1"/>
                </a:solidFill>
              </a:rPr>
              <a:t>	Set </a:t>
            </a:r>
            <a:r>
              <a:rPr lang="en-US" sz="1800" dirty="0">
                <a:solidFill>
                  <a:schemeClr val="tx1"/>
                </a:solidFill>
              </a:rPr>
              <a:t>up New Member Appointment to go over welcome email you sent them </a:t>
            </a:r>
            <a:r>
              <a:rPr lang="en-US" sz="1800" dirty="0" smtClean="0">
                <a:solidFill>
                  <a:schemeClr val="tx1"/>
                </a:solidFill>
              </a:rPr>
              <a:t>–	offer </a:t>
            </a:r>
            <a:r>
              <a:rPr lang="en-US" sz="1800" dirty="0">
                <a:solidFill>
                  <a:schemeClr val="tx1"/>
                </a:solidFill>
              </a:rPr>
              <a:t>an incentive </a:t>
            </a:r>
            <a:r>
              <a:rPr lang="en-US" sz="1800" dirty="0" smtClean="0">
                <a:solidFill>
                  <a:schemeClr val="tx1"/>
                </a:solidFill>
              </a:rPr>
              <a:t>for attending/</a:t>
            </a:r>
            <a:endParaRPr lang="en-US" sz="1800" dirty="0" smtClean="0">
              <a:solidFill>
                <a:schemeClr val="tx1"/>
              </a:solidFill>
            </a:endParaRPr>
          </a:p>
          <a:p>
            <a:pPr lvl="0"/>
            <a:r>
              <a:rPr lang="en-US" sz="1800" dirty="0">
                <a:solidFill>
                  <a:schemeClr val="tx1"/>
                </a:solidFill>
              </a:rPr>
              <a:t>DAY 15</a:t>
            </a:r>
          </a:p>
          <a:p>
            <a:pPr marL="254000" lvl="0" indent="0">
              <a:buNone/>
            </a:pPr>
            <a:r>
              <a:rPr lang="en-US" sz="1800" dirty="0" smtClean="0">
                <a:solidFill>
                  <a:schemeClr val="tx1"/>
                </a:solidFill>
              </a:rPr>
              <a:t>	Call </a:t>
            </a:r>
            <a:r>
              <a:rPr lang="en-US" sz="1800" dirty="0">
                <a:solidFill>
                  <a:schemeClr val="tx1"/>
                </a:solidFill>
              </a:rPr>
              <a:t>&amp; check in on how they are liking their products &amp; see if they have any </a:t>
            </a:r>
            <a:r>
              <a:rPr lang="en-US" sz="1800" dirty="0" smtClean="0">
                <a:solidFill>
                  <a:schemeClr val="tx1"/>
                </a:solidFill>
              </a:rPr>
              <a:t>	questions </a:t>
            </a:r>
            <a:endParaRPr lang="en-US" sz="1800" dirty="0">
              <a:solidFill>
                <a:schemeClr val="tx1"/>
              </a:solidFill>
            </a:endParaRPr>
          </a:p>
          <a:p>
            <a:endParaRPr lang="en-US" sz="1800" dirty="0">
              <a:solidFill>
                <a:schemeClr val="tx1"/>
              </a:solidFill>
            </a:endParaRPr>
          </a:p>
        </p:txBody>
      </p:sp>
    </p:spTree>
    <p:extLst>
      <p:ext uri="{BB962C8B-B14F-4D97-AF65-F5344CB8AC3E}">
        <p14:creationId xmlns:p14="http://schemas.microsoft.com/office/powerpoint/2010/main" val="2032297026"/>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21733" y="745066"/>
            <a:ext cx="8652934" cy="4188229"/>
          </a:xfrm>
        </p:spPr>
        <p:txBody>
          <a:bodyPr/>
          <a:lstStyle/>
          <a:p>
            <a:pPr lvl="0"/>
            <a:r>
              <a:rPr lang="en-US" sz="1800" dirty="0" smtClean="0">
                <a:solidFill>
                  <a:schemeClr val="tx1"/>
                </a:solidFill>
              </a:rPr>
              <a:t>Day </a:t>
            </a:r>
            <a:r>
              <a:rPr lang="en-US" sz="1800" dirty="0">
                <a:solidFill>
                  <a:schemeClr val="tx1"/>
                </a:solidFill>
              </a:rPr>
              <a:t>25 </a:t>
            </a:r>
          </a:p>
          <a:p>
            <a:pPr marL="254000" lvl="0" indent="0">
              <a:buNone/>
            </a:pPr>
            <a:r>
              <a:rPr lang="en-US" sz="1800" dirty="0" smtClean="0">
                <a:solidFill>
                  <a:schemeClr val="tx1"/>
                </a:solidFill>
              </a:rPr>
              <a:t>	Call </a:t>
            </a:r>
            <a:r>
              <a:rPr lang="en-US" sz="1800" dirty="0">
                <a:solidFill>
                  <a:schemeClr val="tx1"/>
                </a:solidFill>
              </a:rPr>
              <a:t>to remind them of their </a:t>
            </a:r>
            <a:r>
              <a:rPr lang="en-US" sz="1800" dirty="0" err="1">
                <a:solidFill>
                  <a:schemeClr val="tx1"/>
                </a:solidFill>
              </a:rPr>
              <a:t>autoship</a:t>
            </a:r>
            <a:r>
              <a:rPr lang="en-US" sz="1800" dirty="0">
                <a:solidFill>
                  <a:schemeClr val="tx1"/>
                </a:solidFill>
              </a:rPr>
              <a:t> or need to make an order – emphasize their original goal.</a:t>
            </a:r>
          </a:p>
          <a:p>
            <a:pPr marL="254000" lvl="0" indent="0">
              <a:buNone/>
            </a:pPr>
            <a:r>
              <a:rPr lang="en-US" sz="1800" dirty="0" smtClean="0">
                <a:solidFill>
                  <a:schemeClr val="tx1"/>
                </a:solidFill>
              </a:rPr>
              <a:t>	Remind </a:t>
            </a:r>
            <a:r>
              <a:rPr lang="en-US" sz="1800" dirty="0">
                <a:solidFill>
                  <a:schemeClr val="tx1"/>
                </a:solidFill>
              </a:rPr>
              <a:t>them of the Learn &amp; Earn option they can utilize for an incentive </a:t>
            </a:r>
          </a:p>
          <a:p>
            <a:pPr marL="254000" lvl="0" indent="0">
              <a:buNone/>
            </a:pPr>
            <a:r>
              <a:rPr lang="en-US" sz="1800" dirty="0" smtClean="0">
                <a:solidFill>
                  <a:schemeClr val="tx1"/>
                </a:solidFill>
              </a:rPr>
              <a:t>	Ask </a:t>
            </a:r>
            <a:r>
              <a:rPr lang="en-US" sz="1800" dirty="0">
                <a:solidFill>
                  <a:schemeClr val="tx1"/>
                </a:solidFill>
              </a:rPr>
              <a:t>permission to stay in contact with them regarding specials, events, etc. </a:t>
            </a:r>
          </a:p>
          <a:p>
            <a:pPr lvl="0"/>
            <a:r>
              <a:rPr lang="en-US" sz="1800" dirty="0">
                <a:solidFill>
                  <a:schemeClr val="tx1"/>
                </a:solidFill>
              </a:rPr>
              <a:t>Day 45 </a:t>
            </a:r>
          </a:p>
          <a:p>
            <a:pPr marL="254000" lvl="0" indent="0">
              <a:buNone/>
            </a:pPr>
            <a:r>
              <a:rPr lang="en-US" sz="1800" dirty="0" smtClean="0">
                <a:solidFill>
                  <a:schemeClr val="tx1"/>
                </a:solidFill>
              </a:rPr>
              <a:t>	Follow </a:t>
            </a:r>
            <a:r>
              <a:rPr lang="en-US" sz="1800" dirty="0">
                <a:solidFill>
                  <a:schemeClr val="tx1"/>
                </a:solidFill>
              </a:rPr>
              <a:t>up with second order - This is important! - This is when they start to develop their healthy Shaklee habit. </a:t>
            </a:r>
          </a:p>
          <a:p>
            <a:pPr marL="254000" lvl="0" indent="0">
              <a:buNone/>
            </a:pPr>
            <a:r>
              <a:rPr lang="en-US" sz="1800" dirty="0" smtClean="0">
                <a:solidFill>
                  <a:schemeClr val="tx1"/>
                </a:solidFill>
              </a:rPr>
              <a:t>	Continued </a:t>
            </a:r>
            <a:r>
              <a:rPr lang="en-US" sz="1800" dirty="0">
                <a:solidFill>
                  <a:schemeClr val="tx1"/>
                </a:solidFill>
              </a:rPr>
              <a:t>Follow up </a:t>
            </a:r>
          </a:p>
          <a:p>
            <a:pPr marL="254000" lvl="0" indent="0">
              <a:buNone/>
            </a:pPr>
            <a:r>
              <a:rPr lang="en-US" sz="1800" dirty="0" smtClean="0">
                <a:solidFill>
                  <a:schemeClr val="tx1"/>
                </a:solidFill>
              </a:rPr>
              <a:t>	Utilize </a:t>
            </a:r>
            <a:r>
              <a:rPr lang="en-US" sz="1800" dirty="0">
                <a:solidFill>
                  <a:schemeClr val="tx1"/>
                </a:solidFill>
              </a:rPr>
              <a:t>Follow Up Notebook to keep track of communication &amp; incentives offered </a:t>
            </a:r>
          </a:p>
          <a:p>
            <a:pPr lvl="0"/>
            <a:r>
              <a:rPr lang="en-US" sz="1800" dirty="0">
                <a:solidFill>
                  <a:schemeClr val="tx1"/>
                </a:solidFill>
              </a:rPr>
              <a:t>Follow up at 30, 60, </a:t>
            </a:r>
            <a:r>
              <a:rPr lang="en-US" sz="1800" dirty="0" err="1">
                <a:solidFill>
                  <a:schemeClr val="tx1"/>
                </a:solidFill>
              </a:rPr>
              <a:t>etc</a:t>
            </a:r>
            <a:r>
              <a:rPr lang="en-US" sz="1800" dirty="0">
                <a:solidFill>
                  <a:schemeClr val="tx1"/>
                </a:solidFill>
              </a:rPr>
              <a:t> days after additional orders. At this point, they are getting regular communication from you via email, newsletters and personal phone calls.       </a:t>
            </a:r>
          </a:p>
          <a:p>
            <a:pPr marL="254000" indent="0">
              <a:buNone/>
            </a:pPr>
            <a:endParaRPr lang="en-US" sz="1800" dirty="0">
              <a:solidFill>
                <a:schemeClr val="tx1"/>
              </a:solidFill>
            </a:endParaRPr>
          </a:p>
          <a:p>
            <a:endParaRPr lang="en-US" dirty="0"/>
          </a:p>
        </p:txBody>
      </p:sp>
      <p:sp>
        <p:nvSpPr>
          <p:cNvPr id="4" name="TextBox 3"/>
          <p:cNvSpPr txBox="1"/>
          <p:nvPr/>
        </p:nvSpPr>
        <p:spPr>
          <a:xfrm>
            <a:off x="812800" y="270933"/>
            <a:ext cx="4978400" cy="400110"/>
          </a:xfrm>
          <a:prstGeom prst="rect">
            <a:avLst/>
          </a:prstGeom>
          <a:noFill/>
          <a:ln>
            <a:solidFill>
              <a:schemeClr val="accent5">
                <a:lumMod val="75000"/>
              </a:schemeClr>
            </a:solidFill>
          </a:ln>
        </p:spPr>
        <p:txBody>
          <a:bodyPr wrap="square" rtlCol="0">
            <a:spAutoFit/>
          </a:bodyPr>
          <a:lstStyle/>
          <a:p>
            <a:r>
              <a:rPr lang="en-US" sz="2000" dirty="0" smtClean="0">
                <a:solidFill>
                  <a:schemeClr val="tx1"/>
                </a:solidFill>
              </a:rPr>
              <a:t> </a:t>
            </a:r>
            <a:r>
              <a:rPr lang="en-US" sz="2000" dirty="0" smtClean="0">
                <a:solidFill>
                  <a:schemeClr val="tx1"/>
                </a:solidFill>
              </a:rPr>
              <a:t> </a:t>
            </a:r>
            <a:r>
              <a:rPr lang="en-US" sz="2000" dirty="0" smtClean="0">
                <a:solidFill>
                  <a:schemeClr val="tx1"/>
                </a:solidFill>
              </a:rPr>
              <a:t>New Member Process continued</a:t>
            </a:r>
            <a:endParaRPr lang="en-US" sz="2000" dirty="0">
              <a:solidFill>
                <a:schemeClr val="tx1"/>
              </a:solidFill>
            </a:endParaRPr>
          </a:p>
        </p:txBody>
      </p:sp>
    </p:spTree>
    <p:extLst>
      <p:ext uri="{BB962C8B-B14F-4D97-AF65-F5344CB8AC3E}">
        <p14:creationId xmlns:p14="http://schemas.microsoft.com/office/powerpoint/2010/main" val="883593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108348"/>
            <a:ext cx="8229600" cy="2734072"/>
          </a:xfrm>
        </p:spPr>
        <p:txBody>
          <a:bodyPr/>
          <a:lstStyle/>
          <a:p>
            <a:pPr indent="0">
              <a:buNone/>
            </a:pPr>
            <a:r>
              <a:rPr lang="en-US" sz="2000" dirty="0" smtClean="0">
                <a:solidFill>
                  <a:schemeClr val="tx1"/>
                </a:solidFill>
              </a:rPr>
              <a:t>We bring value to our customers many ways…</a:t>
            </a:r>
          </a:p>
          <a:p>
            <a:pPr indent="0">
              <a:buNone/>
            </a:pPr>
            <a:r>
              <a:rPr lang="en-US" sz="2000" dirty="0" smtClean="0">
                <a:solidFill>
                  <a:schemeClr val="tx1"/>
                </a:solidFill>
              </a:rPr>
              <a:t>#</a:t>
            </a:r>
            <a:r>
              <a:rPr lang="en-US" sz="2000" dirty="0">
                <a:solidFill>
                  <a:schemeClr val="tx1"/>
                </a:solidFill>
              </a:rPr>
              <a:t>1:  The </a:t>
            </a:r>
            <a:r>
              <a:rPr lang="en-US" sz="2000" dirty="0" smtClean="0">
                <a:solidFill>
                  <a:schemeClr val="tx1"/>
                </a:solidFill>
              </a:rPr>
              <a:t>consumer gets the </a:t>
            </a:r>
            <a:r>
              <a:rPr lang="en-US" sz="2000" b="1" dirty="0" smtClean="0">
                <a:solidFill>
                  <a:schemeClr val="tx1"/>
                </a:solidFill>
              </a:rPr>
              <a:t>Shaklee </a:t>
            </a:r>
            <a:r>
              <a:rPr lang="en-US" sz="2000" b="1" dirty="0">
                <a:solidFill>
                  <a:schemeClr val="tx1"/>
                </a:solidFill>
              </a:rPr>
              <a:t>difference in </a:t>
            </a:r>
            <a:r>
              <a:rPr lang="en-US" sz="2000" b="1" dirty="0" smtClean="0">
                <a:solidFill>
                  <a:schemeClr val="tx1"/>
                </a:solidFill>
              </a:rPr>
              <a:t>products</a:t>
            </a:r>
          </a:p>
          <a:p>
            <a:pPr indent="0">
              <a:buNone/>
            </a:pPr>
            <a:r>
              <a:rPr lang="en-US" sz="2000" dirty="0">
                <a:solidFill>
                  <a:schemeClr val="tx1"/>
                </a:solidFill>
              </a:rPr>
              <a:t>	</a:t>
            </a:r>
            <a:r>
              <a:rPr lang="en-US" sz="2000" dirty="0" smtClean="0">
                <a:solidFill>
                  <a:schemeClr val="tx1"/>
                </a:solidFill>
              </a:rPr>
              <a:t> -- Shaklee’s </a:t>
            </a:r>
            <a:r>
              <a:rPr lang="en-US" sz="2000" dirty="0">
                <a:solidFill>
                  <a:schemeClr val="tx1"/>
                </a:solidFill>
              </a:rPr>
              <a:t>obsession </a:t>
            </a:r>
            <a:r>
              <a:rPr lang="en-US" sz="2000" dirty="0" smtClean="0">
                <a:solidFill>
                  <a:schemeClr val="tx1"/>
                </a:solidFill>
              </a:rPr>
              <a:t>with </a:t>
            </a:r>
            <a:r>
              <a:rPr lang="en-US" sz="2000" dirty="0">
                <a:solidFill>
                  <a:schemeClr val="tx1"/>
                </a:solidFill>
              </a:rPr>
              <a:t>purity and </a:t>
            </a:r>
            <a:r>
              <a:rPr lang="en-US" sz="2000" dirty="0" smtClean="0">
                <a:solidFill>
                  <a:schemeClr val="tx1"/>
                </a:solidFill>
              </a:rPr>
              <a:t>potency</a:t>
            </a:r>
            <a:endParaRPr lang="en-US" sz="2000" dirty="0">
              <a:solidFill>
                <a:schemeClr val="tx1"/>
              </a:solidFill>
            </a:endParaRPr>
          </a:p>
          <a:p>
            <a:pPr indent="0">
              <a:buNone/>
            </a:pPr>
            <a:r>
              <a:rPr lang="en-US" sz="2000" dirty="0">
                <a:solidFill>
                  <a:schemeClr val="tx1"/>
                </a:solidFill>
              </a:rPr>
              <a:t>	</a:t>
            </a:r>
            <a:r>
              <a:rPr lang="en-US" sz="2000" dirty="0" smtClean="0">
                <a:solidFill>
                  <a:schemeClr val="tx1"/>
                </a:solidFill>
              </a:rPr>
              <a:t>-- Ingredient suppliers are scrutinized</a:t>
            </a:r>
            <a:r>
              <a:rPr lang="en-US" sz="2000" dirty="0">
                <a:solidFill>
                  <a:schemeClr val="tx1"/>
                </a:solidFill>
              </a:rPr>
              <a:t>—</a:t>
            </a:r>
            <a:r>
              <a:rPr lang="en-US" sz="2000" dirty="0" smtClean="0">
                <a:solidFill>
                  <a:schemeClr val="tx1"/>
                </a:solidFill>
              </a:rPr>
              <a:t>those few who meet 	Shaklee’s rigorous standards.. then use </a:t>
            </a:r>
            <a:r>
              <a:rPr lang="en-US" sz="2000" dirty="0">
                <a:solidFill>
                  <a:schemeClr val="tx1"/>
                </a:solidFill>
              </a:rPr>
              <a:t>that in </a:t>
            </a:r>
            <a:r>
              <a:rPr lang="en-US" sz="2000" dirty="0" smtClean="0">
                <a:solidFill>
                  <a:schemeClr val="tx1"/>
                </a:solidFill>
              </a:rPr>
              <a:t>promoting themselves 	to  other companies…</a:t>
            </a:r>
            <a:r>
              <a:rPr lang="en-US" sz="2000" dirty="0">
                <a:solidFill>
                  <a:schemeClr val="tx1"/>
                </a:solidFill>
              </a:rPr>
              <a:t>.</a:t>
            </a:r>
            <a:r>
              <a:rPr lang="en-US" sz="2000" dirty="0" smtClean="0">
                <a:solidFill>
                  <a:schemeClr val="tx1"/>
                </a:solidFill>
              </a:rPr>
              <a:t>it is THE </a:t>
            </a:r>
            <a:r>
              <a:rPr lang="en-US" sz="2000" dirty="0">
                <a:solidFill>
                  <a:schemeClr val="tx1"/>
                </a:solidFill>
              </a:rPr>
              <a:t>gold standard in the </a:t>
            </a:r>
            <a:r>
              <a:rPr lang="en-US" sz="2000" dirty="0" smtClean="0">
                <a:solidFill>
                  <a:schemeClr val="tx1"/>
                </a:solidFill>
              </a:rPr>
              <a:t>industry to be a 	Shaklee supplier.</a:t>
            </a:r>
            <a:endParaRPr lang="en-US" sz="2000" b="1" dirty="0" smtClean="0">
              <a:solidFill>
                <a:schemeClr val="tx1"/>
              </a:solidFill>
            </a:endParaRPr>
          </a:p>
          <a:p>
            <a:pPr indent="0">
              <a:buNone/>
            </a:pPr>
            <a:r>
              <a:rPr lang="en-US" sz="2000" b="1" dirty="0" smtClean="0">
                <a:solidFill>
                  <a:schemeClr val="tx1"/>
                </a:solidFill>
              </a:rPr>
              <a:t>#2 </a:t>
            </a:r>
            <a:r>
              <a:rPr lang="en-US" b="1" dirty="0">
                <a:solidFill>
                  <a:schemeClr val="tx1"/>
                </a:solidFill>
              </a:rPr>
              <a:t>in our way of doing </a:t>
            </a:r>
            <a:r>
              <a:rPr lang="en-US" b="1" dirty="0" smtClean="0">
                <a:solidFill>
                  <a:schemeClr val="tx1"/>
                </a:solidFill>
              </a:rPr>
              <a:t>business</a:t>
            </a:r>
          </a:p>
          <a:p>
            <a:pPr indent="0">
              <a:buNone/>
            </a:pPr>
            <a:r>
              <a:rPr lang="en-US" dirty="0">
                <a:solidFill>
                  <a:schemeClr val="tx1"/>
                </a:solidFill>
              </a:rPr>
              <a:t>	</a:t>
            </a:r>
            <a:r>
              <a:rPr lang="en-US" dirty="0" smtClean="0">
                <a:solidFill>
                  <a:schemeClr val="tx1"/>
                </a:solidFill>
              </a:rPr>
              <a:t>-- </a:t>
            </a:r>
            <a:r>
              <a:rPr lang="en-US" sz="2000" dirty="0" smtClean="0">
                <a:solidFill>
                  <a:schemeClr val="tx1"/>
                </a:solidFill>
              </a:rPr>
              <a:t>The consumer gets personalized attention, </a:t>
            </a:r>
          </a:p>
          <a:p>
            <a:pPr indent="0">
              <a:buNone/>
            </a:pPr>
            <a:r>
              <a:rPr lang="en-US" dirty="0">
                <a:solidFill>
                  <a:schemeClr val="tx1"/>
                </a:solidFill>
              </a:rPr>
              <a:t>	</a:t>
            </a:r>
            <a:r>
              <a:rPr lang="en-US" dirty="0" smtClean="0">
                <a:solidFill>
                  <a:schemeClr val="tx1"/>
                </a:solidFill>
              </a:rPr>
              <a:t>-- </a:t>
            </a:r>
            <a:r>
              <a:rPr lang="en-US" sz="2000" dirty="0" smtClean="0">
                <a:solidFill>
                  <a:schemeClr val="tx1"/>
                </a:solidFill>
              </a:rPr>
              <a:t>customized nutrition programs and </a:t>
            </a:r>
            <a:endParaRPr lang="en-US" sz="2000" dirty="0">
              <a:solidFill>
                <a:schemeClr val="tx1"/>
              </a:solidFill>
            </a:endParaRPr>
          </a:p>
          <a:p>
            <a:pPr indent="0">
              <a:buNone/>
            </a:pPr>
            <a:r>
              <a:rPr lang="en-US" sz="2000" dirty="0" smtClean="0">
                <a:solidFill>
                  <a:schemeClr val="tx1"/>
                </a:solidFill>
              </a:rPr>
              <a:t>	-- real live human who cares about their needs.    </a:t>
            </a:r>
            <a:r>
              <a:rPr lang="en-US" sz="2000" dirty="0" smtClean="0">
                <a:solidFill>
                  <a:schemeClr val="tx1"/>
                </a:solidFill>
              </a:rPr>
              <a:t>barb</a:t>
            </a:r>
            <a:endParaRPr lang="en-US" sz="2000" dirty="0">
              <a:solidFill>
                <a:schemeClr val="tx1"/>
              </a:solidFill>
            </a:endParaRPr>
          </a:p>
          <a:p>
            <a:pPr marL="254000" indent="0">
              <a:buNone/>
            </a:pPr>
            <a:endParaRPr lang="en-US" dirty="0">
              <a:solidFill>
                <a:schemeClr val="tx1"/>
              </a:solidFill>
            </a:endParaRPr>
          </a:p>
          <a:p>
            <a:endParaRPr lang="en-US" sz="2000" dirty="0">
              <a:solidFill>
                <a:schemeClr val="tx1"/>
              </a:solidFill>
            </a:endParaRPr>
          </a:p>
        </p:txBody>
      </p:sp>
      <p:sp>
        <p:nvSpPr>
          <p:cNvPr id="2" name="Title 1"/>
          <p:cNvSpPr>
            <a:spLocks noGrp="1"/>
          </p:cNvSpPr>
          <p:nvPr>
            <p:ph type="title"/>
          </p:nvPr>
        </p:nvSpPr>
        <p:spPr>
          <a:xfrm>
            <a:off x="457200" y="248312"/>
            <a:ext cx="8229600" cy="857250"/>
          </a:xfrm>
        </p:spPr>
        <p:txBody>
          <a:bodyPr/>
          <a:lstStyle/>
          <a:p>
            <a:r>
              <a:rPr lang="en-US" sz="2400" dirty="0" smtClean="0"/>
              <a:t> </a:t>
            </a:r>
            <a:r>
              <a:rPr lang="en-US" sz="2400" dirty="0" smtClean="0"/>
              <a:t>--Consumer Value Proposition </a:t>
            </a:r>
            <a:r>
              <a:rPr lang="en-US" sz="2400" dirty="0"/>
              <a:t>– </a:t>
            </a:r>
            <a:r>
              <a:rPr lang="en-US" sz="2400" dirty="0" smtClean="0"/>
              <a:t/>
            </a:r>
            <a:br>
              <a:rPr lang="en-US" sz="2400" dirty="0" smtClean="0"/>
            </a:br>
            <a:r>
              <a:rPr lang="en-US" sz="2400" dirty="0" smtClean="0"/>
              <a:t> </a:t>
            </a:r>
            <a:r>
              <a:rPr lang="en-US" sz="2400" dirty="0" smtClean="0"/>
              <a:t>– exceptional customer service and experience  </a:t>
            </a:r>
            <a:endParaRPr lang="en-US" sz="2400" dirty="0"/>
          </a:p>
        </p:txBody>
      </p:sp>
    </p:spTree>
    <p:extLst>
      <p:ext uri="{BB962C8B-B14F-4D97-AF65-F5344CB8AC3E}">
        <p14:creationId xmlns:p14="http://schemas.microsoft.com/office/powerpoint/2010/main" val="515865542"/>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05980"/>
            <a:ext cx="8009467" cy="568720"/>
          </a:xfrm>
          <a:ln>
            <a:solidFill>
              <a:schemeClr val="accent5">
                <a:lumMod val="75000"/>
              </a:schemeClr>
            </a:solidFill>
          </a:ln>
        </p:spPr>
        <p:txBody>
          <a:bodyPr>
            <a:noAutofit/>
          </a:bodyPr>
          <a:lstStyle/>
          <a:p>
            <a:r>
              <a:rPr lang="en-US" sz="2800" dirty="0" smtClean="0"/>
              <a:t> Setting Up The New </a:t>
            </a:r>
            <a:r>
              <a:rPr lang="en-US" sz="2800" dirty="0" smtClean="0"/>
              <a:t>Member/ Update </a:t>
            </a:r>
            <a:r>
              <a:rPr lang="en-US" sz="2800" dirty="0" smtClean="0"/>
              <a:t>Appointment</a:t>
            </a:r>
            <a:endParaRPr lang="en-US" sz="2800" dirty="0"/>
          </a:p>
        </p:txBody>
      </p:sp>
      <p:sp>
        <p:nvSpPr>
          <p:cNvPr id="3" name="Content Placeholder 2"/>
          <p:cNvSpPr>
            <a:spLocks noGrp="1"/>
          </p:cNvSpPr>
          <p:nvPr>
            <p:ph idx="1"/>
          </p:nvPr>
        </p:nvSpPr>
        <p:spPr>
          <a:xfrm>
            <a:off x="498475" y="774700"/>
            <a:ext cx="8188325" cy="4152900"/>
          </a:xfrm>
        </p:spPr>
        <p:txBody>
          <a:bodyPr>
            <a:normAutofit fontScale="55000" lnSpcReduction="20000"/>
          </a:bodyPr>
          <a:lstStyle/>
          <a:p>
            <a:r>
              <a:rPr lang="en-US" dirty="0"/>
              <a:t>I</a:t>
            </a:r>
            <a:r>
              <a:rPr lang="en-US" dirty="0" smtClean="0"/>
              <a:t>deally, schedule the New Member </a:t>
            </a:r>
            <a:r>
              <a:rPr lang="en-US" dirty="0" smtClean="0"/>
              <a:t>Appointment</a:t>
            </a:r>
            <a:r>
              <a:rPr lang="en-US" dirty="0" smtClean="0"/>
              <a:t> </a:t>
            </a:r>
            <a:r>
              <a:rPr lang="en-US" dirty="0" smtClean="0"/>
              <a:t>as soon as </a:t>
            </a:r>
            <a:r>
              <a:rPr lang="en-US" dirty="0"/>
              <a:t>someone becomes a </a:t>
            </a:r>
            <a:r>
              <a:rPr lang="en-US" dirty="0" smtClean="0"/>
              <a:t>member</a:t>
            </a:r>
            <a:r>
              <a:rPr lang="en-US" dirty="0"/>
              <a:t>.</a:t>
            </a:r>
          </a:p>
          <a:p>
            <a:pPr marL="0" indent="0">
              <a:buNone/>
            </a:pPr>
            <a:r>
              <a:rPr lang="en-US" i="1" dirty="0" smtClean="0"/>
              <a:t>	“</a:t>
            </a:r>
            <a:r>
              <a:rPr lang="en-US" i="1" dirty="0"/>
              <a:t>Can we set up a time to chat briefly next week when </a:t>
            </a:r>
            <a:r>
              <a:rPr lang="en-US" i="1" dirty="0" smtClean="0"/>
              <a:t>your </a:t>
            </a:r>
            <a:r>
              <a:rPr lang="en-US" i="1" dirty="0"/>
              <a:t>order arrives? I want to make sure you received everything </a:t>
            </a:r>
            <a:r>
              <a:rPr lang="en-US" i="1" dirty="0" smtClean="0"/>
              <a:t>and if </a:t>
            </a:r>
            <a:r>
              <a:rPr lang="en-US" i="1" dirty="0"/>
              <a:t>you </a:t>
            </a:r>
            <a:r>
              <a:rPr lang="en-US" i="1" dirty="0" smtClean="0"/>
              <a:t> have any </a:t>
            </a:r>
            <a:r>
              <a:rPr lang="en-US" i="1" dirty="0"/>
              <a:t>questions</a:t>
            </a:r>
            <a:r>
              <a:rPr lang="en-US" i="1" dirty="0" smtClean="0"/>
              <a:t>.</a:t>
            </a:r>
          </a:p>
          <a:p>
            <a:pPr marL="0" indent="0">
              <a:buNone/>
            </a:pPr>
            <a:r>
              <a:rPr lang="en-US" i="1" dirty="0" smtClean="0"/>
              <a:t> 	 </a:t>
            </a:r>
            <a:r>
              <a:rPr lang="en-US" i="1" dirty="0"/>
              <a:t>I also would like to go over some information to help you maximize your Shaklee membership</a:t>
            </a:r>
            <a:r>
              <a:rPr lang="en-US" i="1" dirty="0" smtClean="0"/>
              <a:t>.</a:t>
            </a:r>
          </a:p>
          <a:p>
            <a:pPr marL="0" indent="0">
              <a:buNone/>
            </a:pPr>
            <a:r>
              <a:rPr lang="en-US" i="1" dirty="0" smtClean="0"/>
              <a:t> 	I want to make sure you know about all the discounts and specials that are available to you with your </a:t>
            </a:r>
            <a:r>
              <a:rPr lang="en-US" i="1" dirty="0" smtClean="0"/>
              <a:t>membership.</a:t>
            </a:r>
            <a:r>
              <a:rPr lang="en-US" i="1" dirty="0" smtClean="0"/>
              <a:t>”</a:t>
            </a:r>
          </a:p>
          <a:p>
            <a:pPr marL="0" indent="0">
              <a:buNone/>
            </a:pPr>
            <a:endParaRPr lang="en-US" dirty="0" smtClean="0"/>
          </a:p>
          <a:p>
            <a:r>
              <a:rPr lang="en-US" dirty="0" smtClean="0"/>
              <a:t>Or when a past member places an order:</a:t>
            </a:r>
          </a:p>
          <a:p>
            <a:pPr marL="0" indent="0">
              <a:buNone/>
            </a:pPr>
            <a:r>
              <a:rPr lang="en-US" i="1" dirty="0" smtClean="0"/>
              <a:t>	“</a:t>
            </a:r>
            <a:r>
              <a:rPr lang="en-US" i="1" dirty="0"/>
              <a:t>Can we set up a time to chat briefly next week when </a:t>
            </a:r>
            <a:r>
              <a:rPr lang="en-US" i="1" dirty="0" smtClean="0"/>
              <a:t>your </a:t>
            </a:r>
            <a:r>
              <a:rPr lang="en-US" i="1" dirty="0"/>
              <a:t>order arrives</a:t>
            </a:r>
            <a:r>
              <a:rPr lang="en-US" i="1" dirty="0" smtClean="0"/>
              <a:t>?</a:t>
            </a:r>
          </a:p>
          <a:p>
            <a:pPr marL="0" indent="0">
              <a:buNone/>
            </a:pPr>
            <a:r>
              <a:rPr lang="en-US" i="1" dirty="0" smtClean="0"/>
              <a:t>	 I have recently put together some information that I want to make sure you have available to maximize your Shaklee </a:t>
            </a:r>
            <a:r>
              <a:rPr lang="en-US" i="1" dirty="0" smtClean="0"/>
              <a:t>membership</a:t>
            </a:r>
            <a:r>
              <a:rPr lang="en-US" dirty="0" smtClean="0"/>
              <a:t>.”</a:t>
            </a:r>
          </a:p>
          <a:p>
            <a:pPr marL="457200" indent="-457200"/>
            <a:r>
              <a:rPr lang="en-US" dirty="0" smtClean="0"/>
              <a:t>Or to resurrect inactive members</a:t>
            </a:r>
            <a:r>
              <a:rPr lang="mr-IN" dirty="0" smtClean="0"/>
              <a:t>…</a:t>
            </a:r>
            <a:r>
              <a:rPr lang="en-US" dirty="0" smtClean="0"/>
              <a:t>   Call or text --  and acknowledge </a:t>
            </a:r>
            <a:endParaRPr lang="en-US" dirty="0"/>
          </a:p>
        </p:txBody>
      </p:sp>
    </p:spTree>
    <p:extLst>
      <p:ext uri="{BB962C8B-B14F-4D97-AF65-F5344CB8AC3E}">
        <p14:creationId xmlns:p14="http://schemas.microsoft.com/office/powerpoint/2010/main" val="3087204211"/>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To Reconnect with Inactive Customer</a:t>
            </a:r>
            <a:endParaRPr lang="en-US" sz="3200" dirty="0"/>
          </a:p>
        </p:txBody>
      </p:sp>
      <p:sp>
        <p:nvSpPr>
          <p:cNvPr id="3" name="Text Placeholder 2"/>
          <p:cNvSpPr>
            <a:spLocks noGrp="1"/>
          </p:cNvSpPr>
          <p:nvPr>
            <p:ph type="body" idx="1"/>
          </p:nvPr>
        </p:nvSpPr>
        <p:spPr/>
        <p:txBody>
          <a:bodyPr/>
          <a:lstStyle/>
          <a:p>
            <a:r>
              <a:rPr lang="en-US" sz="2000" dirty="0" smtClean="0"/>
              <a:t> Hi Mary</a:t>
            </a:r>
            <a:r>
              <a:rPr lang="mr-IN" sz="2000" dirty="0" smtClean="0"/>
              <a:t>…</a:t>
            </a:r>
            <a:r>
              <a:rPr lang="en-US" sz="2000" dirty="0" smtClean="0"/>
              <a:t>  I am just checking in to see how you and your family are </a:t>
            </a:r>
            <a:r>
              <a:rPr lang="en-US" sz="2000" dirty="0" err="1" smtClean="0"/>
              <a:t>doing..I</a:t>
            </a:r>
            <a:r>
              <a:rPr lang="en-US" sz="2000" dirty="0" smtClean="0"/>
              <a:t> just realized that I have been remiss in not keeping you updated on many of the newest and cutting edge products Shaklee has been introducing ..   especially with the cold and flu season before us.</a:t>
            </a:r>
          </a:p>
          <a:p>
            <a:r>
              <a:rPr lang="en-US" sz="2000" dirty="0" smtClean="0"/>
              <a:t>So I was hoping to reconnect  .. And not only to briefly update you on a few of the newest innovations, but also to offer you an additional special 20% discount .</a:t>
            </a:r>
          </a:p>
          <a:p>
            <a:r>
              <a:rPr lang="en-US" sz="2000" dirty="0" smtClean="0"/>
              <a:t>May I call you?</a:t>
            </a:r>
            <a:endParaRPr lang="en-US" sz="2000" dirty="0"/>
          </a:p>
        </p:txBody>
      </p:sp>
    </p:spTree>
    <p:extLst>
      <p:ext uri="{BB962C8B-B14F-4D97-AF65-F5344CB8AC3E}">
        <p14:creationId xmlns:p14="http://schemas.microsoft.com/office/powerpoint/2010/main" val="1263989616"/>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98601"/>
            <a:ext cx="8229600" cy="3096030"/>
          </a:xfrm>
        </p:spPr>
        <p:txBody>
          <a:bodyPr>
            <a:normAutofit fontScale="92500" lnSpcReduction="20000"/>
          </a:bodyPr>
          <a:lstStyle/>
          <a:p>
            <a:pPr marL="0" indent="0">
              <a:buNone/>
            </a:pPr>
            <a:r>
              <a:rPr lang="en-US" sz="2400" dirty="0" smtClean="0">
                <a:solidFill>
                  <a:schemeClr val="tx1"/>
                </a:solidFill>
              </a:rPr>
              <a:t>A few days before the call, send the </a:t>
            </a:r>
            <a:r>
              <a:rPr lang="en-US" sz="2400" dirty="0">
                <a:solidFill>
                  <a:schemeClr val="tx1"/>
                </a:solidFill>
              </a:rPr>
              <a:t>N</a:t>
            </a:r>
            <a:r>
              <a:rPr lang="en-US" sz="2400" dirty="0" smtClean="0">
                <a:solidFill>
                  <a:schemeClr val="tx1"/>
                </a:solidFill>
              </a:rPr>
              <a:t>ew </a:t>
            </a:r>
            <a:r>
              <a:rPr lang="en-US" sz="2400" dirty="0">
                <a:solidFill>
                  <a:schemeClr val="tx1"/>
                </a:solidFill>
              </a:rPr>
              <a:t>M</a:t>
            </a:r>
            <a:r>
              <a:rPr lang="en-US" sz="2400" dirty="0" smtClean="0">
                <a:solidFill>
                  <a:schemeClr val="tx1"/>
                </a:solidFill>
              </a:rPr>
              <a:t>ember </a:t>
            </a:r>
            <a:r>
              <a:rPr lang="en-US" sz="2400" dirty="0">
                <a:solidFill>
                  <a:schemeClr val="tx1"/>
                </a:solidFill>
              </a:rPr>
              <a:t>P</a:t>
            </a:r>
            <a:r>
              <a:rPr lang="en-US" sz="2400" dirty="0" smtClean="0">
                <a:solidFill>
                  <a:schemeClr val="tx1"/>
                </a:solidFill>
              </a:rPr>
              <a:t>acket via e-mail and confirm the time you plan to call them.</a:t>
            </a:r>
          </a:p>
          <a:p>
            <a:pPr marL="0" indent="0">
              <a:buNone/>
            </a:pPr>
            <a:r>
              <a:rPr lang="en-US" sz="2400" dirty="0" smtClean="0">
                <a:solidFill>
                  <a:schemeClr val="tx1"/>
                </a:solidFill>
              </a:rPr>
              <a:t>Subject: Maximizing </a:t>
            </a:r>
            <a:r>
              <a:rPr lang="en-US" sz="2400" dirty="0" err="1" smtClean="0">
                <a:solidFill>
                  <a:schemeClr val="tx1"/>
                </a:solidFill>
              </a:rPr>
              <a:t>You</a:t>
            </a:r>
            <a:r>
              <a:rPr lang="en-US" sz="2400" dirty="0" err="1"/>
              <a:t>To</a:t>
            </a:r>
            <a:r>
              <a:rPr lang="en-US" sz="2400" dirty="0"/>
              <a:t> Reconnect with Inactive </a:t>
            </a:r>
            <a:r>
              <a:rPr lang="en-US" sz="2400" dirty="0" err="1"/>
              <a:t>Customer</a:t>
            </a:r>
            <a:r>
              <a:rPr lang="en-US" sz="2400" dirty="0" err="1" smtClean="0">
                <a:solidFill>
                  <a:schemeClr val="tx1"/>
                </a:solidFill>
              </a:rPr>
              <a:t>r</a:t>
            </a:r>
            <a:r>
              <a:rPr lang="en-US" sz="2400" dirty="0" smtClean="0">
                <a:solidFill>
                  <a:schemeClr val="tx1"/>
                </a:solidFill>
              </a:rPr>
              <a:t> </a:t>
            </a:r>
            <a:r>
              <a:rPr lang="en-US" sz="2400" dirty="0" smtClean="0">
                <a:solidFill>
                  <a:schemeClr val="tx1"/>
                </a:solidFill>
              </a:rPr>
              <a:t>Shaklee Membership</a:t>
            </a:r>
          </a:p>
          <a:p>
            <a:pPr marL="0" indent="0">
              <a:buNone/>
            </a:pPr>
            <a:endParaRPr lang="en-US" sz="2400" dirty="0" smtClean="0"/>
          </a:p>
          <a:p>
            <a:pPr marL="0" indent="0">
              <a:buNone/>
            </a:pPr>
            <a:r>
              <a:rPr lang="en-US" sz="2400" i="1" dirty="0" smtClean="0">
                <a:solidFill>
                  <a:schemeClr val="tx1"/>
                </a:solidFill>
              </a:rPr>
              <a:t>Sarah,</a:t>
            </a:r>
          </a:p>
          <a:p>
            <a:pPr marL="0" indent="0">
              <a:buNone/>
            </a:pPr>
            <a:r>
              <a:rPr lang="en-US" sz="2400" i="1" dirty="0" smtClean="0">
                <a:solidFill>
                  <a:schemeClr val="tx1"/>
                </a:solidFill>
              </a:rPr>
              <a:t>These are some documents I will be reviewing when I call you at 2 p.m. CT on Monday. I am looking forward to helping you make the most out of your Shaklee membership.</a:t>
            </a:r>
            <a:endParaRPr lang="en-US" sz="2400" i="1" dirty="0">
              <a:solidFill>
                <a:schemeClr val="tx1"/>
              </a:solidFill>
            </a:endParaRPr>
          </a:p>
        </p:txBody>
      </p:sp>
      <p:sp>
        <p:nvSpPr>
          <p:cNvPr id="2" name="Title 1"/>
          <p:cNvSpPr>
            <a:spLocks noGrp="1"/>
          </p:cNvSpPr>
          <p:nvPr>
            <p:ph type="title"/>
          </p:nvPr>
        </p:nvSpPr>
        <p:spPr>
          <a:xfrm>
            <a:off x="457200" y="383779"/>
            <a:ext cx="8229600" cy="857250"/>
          </a:xfrm>
          <a:ln>
            <a:solidFill>
              <a:schemeClr val="accent5">
                <a:lumMod val="75000"/>
              </a:schemeClr>
            </a:solidFill>
          </a:ln>
        </p:spPr>
        <p:txBody>
          <a:bodyPr>
            <a:normAutofit/>
          </a:bodyPr>
          <a:lstStyle/>
          <a:p>
            <a:r>
              <a:rPr lang="en-US" sz="2800" dirty="0" smtClean="0"/>
              <a:t> </a:t>
            </a:r>
            <a:r>
              <a:rPr lang="en-US" sz="2800" dirty="0" smtClean="0"/>
              <a:t>New Member Process --Confirm and Send Materials</a:t>
            </a:r>
            <a:endParaRPr lang="en-US" sz="2800" dirty="0"/>
          </a:p>
        </p:txBody>
      </p:sp>
    </p:spTree>
    <p:extLst>
      <p:ext uri="{BB962C8B-B14F-4D97-AF65-F5344CB8AC3E}">
        <p14:creationId xmlns:p14="http://schemas.microsoft.com/office/powerpoint/2010/main" val="186056451"/>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7867" y="279414"/>
            <a:ext cx="8568266" cy="4616648"/>
          </a:xfrm>
          <a:prstGeom prst="rect">
            <a:avLst/>
          </a:prstGeom>
        </p:spPr>
        <p:txBody>
          <a:bodyPr wrap="square">
            <a:spAutoFit/>
          </a:bodyPr>
          <a:lstStyle/>
          <a:p>
            <a:r>
              <a:rPr lang="en-US" b="1" dirty="0"/>
              <a:t>Follow-Up </a:t>
            </a:r>
            <a:r>
              <a:rPr lang="en-US" b="1" dirty="0" smtClean="0"/>
              <a:t>Process   from Executive Coordinator Becky Choate</a:t>
            </a:r>
            <a:endParaRPr lang="en-US" sz="800" dirty="0"/>
          </a:p>
          <a:p>
            <a:r>
              <a:rPr lang="en-US" dirty="0"/>
              <a:t> </a:t>
            </a:r>
            <a:endParaRPr lang="en-US" sz="800" dirty="0"/>
          </a:p>
          <a:p>
            <a:r>
              <a:rPr lang="en-US" dirty="0"/>
              <a:t>What is the purpose of the Follow-up Process?:  The purpose is to continue to service your customer with the utmost care.  The benefits of doing great follow-up will expedite your success in your business.  Your customers will feel cared for and well-educated so that when they have questions or would like to try something new, they will turn to YOU because you always provide excellent service.</a:t>
            </a:r>
            <a:endParaRPr lang="en-US" sz="800" dirty="0"/>
          </a:p>
          <a:p>
            <a:r>
              <a:rPr lang="en-US" dirty="0"/>
              <a:t> </a:t>
            </a:r>
            <a:endParaRPr lang="en-US" sz="800" dirty="0"/>
          </a:p>
          <a:p>
            <a:r>
              <a:rPr lang="en-US" b="1" i="1" dirty="0"/>
              <a:t>Where Do I Start?:</a:t>
            </a:r>
            <a:endParaRPr lang="en-US" sz="800" dirty="0"/>
          </a:p>
          <a:p>
            <a:pPr lvl="0"/>
            <a:r>
              <a:rPr lang="en-US" dirty="0"/>
              <a:t>Initial Follow-up </a:t>
            </a:r>
            <a:endParaRPr lang="en-US" sz="800" dirty="0"/>
          </a:p>
          <a:p>
            <a:pPr lvl="0"/>
            <a:r>
              <a:rPr lang="en-US" dirty="0"/>
              <a:t>Closing The Sale </a:t>
            </a:r>
            <a:endParaRPr lang="en-US" sz="800" dirty="0"/>
          </a:p>
          <a:p>
            <a:pPr lvl="0"/>
            <a:r>
              <a:rPr lang="en-US" dirty="0"/>
              <a:t>After First Order is Placed </a:t>
            </a:r>
            <a:endParaRPr lang="en-US" sz="800" dirty="0"/>
          </a:p>
          <a:p>
            <a:r>
              <a:rPr lang="en-US" dirty="0"/>
              <a:t> </a:t>
            </a:r>
            <a:endParaRPr lang="en-US" sz="800" dirty="0"/>
          </a:p>
          <a:p>
            <a:r>
              <a:rPr lang="en-US" b="1" i="1" dirty="0"/>
              <a:t>Along the Way:</a:t>
            </a:r>
            <a:endParaRPr lang="en-US" sz="800" dirty="0"/>
          </a:p>
          <a:p>
            <a:pPr lvl="0"/>
            <a:r>
              <a:rPr lang="en-US" dirty="0"/>
              <a:t>New Member Appointment </a:t>
            </a:r>
            <a:endParaRPr lang="en-US" sz="800" dirty="0"/>
          </a:p>
          <a:p>
            <a:pPr lvl="0"/>
            <a:r>
              <a:rPr lang="en-US" dirty="0"/>
              <a:t>Learn &amp; Earn Program</a:t>
            </a:r>
            <a:endParaRPr lang="en-US" sz="800" dirty="0"/>
          </a:p>
          <a:p>
            <a:pPr lvl="0"/>
            <a:r>
              <a:rPr lang="en-US" dirty="0"/>
              <a:t>Referral Process</a:t>
            </a:r>
            <a:endParaRPr lang="en-US" sz="800" dirty="0"/>
          </a:p>
          <a:p>
            <a:r>
              <a:rPr lang="en-US" dirty="0"/>
              <a:t> </a:t>
            </a:r>
            <a:endParaRPr lang="en-US" sz="800" dirty="0"/>
          </a:p>
          <a:p>
            <a:r>
              <a:rPr lang="en-US" b="1" i="1" dirty="0"/>
              <a:t>Where do I go from Here?:</a:t>
            </a:r>
            <a:endParaRPr lang="en-US" sz="800" dirty="0"/>
          </a:p>
          <a:p>
            <a:pPr lvl="0"/>
            <a:r>
              <a:rPr lang="en-US" dirty="0"/>
              <a:t>Education Process for your Customer</a:t>
            </a:r>
            <a:endParaRPr lang="en-US" sz="800" dirty="0"/>
          </a:p>
          <a:p>
            <a:pPr lvl="1"/>
            <a:r>
              <a:rPr lang="en-US" dirty="0"/>
              <a:t>Product Target Process for your Customer</a:t>
            </a:r>
            <a:endParaRPr lang="en-US" sz="800" dirty="0"/>
          </a:p>
          <a:p>
            <a:pPr lvl="1"/>
            <a:r>
              <a:rPr lang="en-US" dirty="0"/>
              <a:t>Relationship Building Process for your Customer</a:t>
            </a:r>
            <a:endParaRPr lang="en-US" sz="800" dirty="0"/>
          </a:p>
        </p:txBody>
      </p:sp>
    </p:spTree>
    <p:extLst>
      <p:ext uri="{BB962C8B-B14F-4D97-AF65-F5344CB8AC3E}">
        <p14:creationId xmlns:p14="http://schemas.microsoft.com/office/powerpoint/2010/main" val="2862335584"/>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Shape 105"/>
          <p:cNvPicPr preferRelativeResize="0"/>
          <p:nvPr/>
        </p:nvPicPr>
        <p:blipFill rotWithShape="1">
          <a:blip r:embed="rId3">
            <a:alphaModFix/>
          </a:blip>
          <a:srcRect/>
          <a:stretch/>
        </p:blipFill>
        <p:spPr>
          <a:xfrm>
            <a:off x="241300" y="0"/>
            <a:ext cx="8648054" cy="5143499"/>
          </a:xfrm>
          <a:prstGeom prst="rect">
            <a:avLst/>
          </a:prstGeom>
          <a:noFill/>
          <a:ln>
            <a:noFill/>
          </a:ln>
        </p:spPr>
      </p:pic>
      <p:sp>
        <p:nvSpPr>
          <p:cNvPr id="106" name="Shape 106"/>
          <p:cNvSpPr/>
          <p:nvPr/>
        </p:nvSpPr>
        <p:spPr>
          <a:xfrm>
            <a:off x="5057103" y="560602"/>
            <a:ext cx="3958605" cy="1015662"/>
          </a:xfrm>
          <a:prstGeom prst="rect">
            <a:avLst/>
          </a:prstGeom>
          <a:no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2000" b="0" i="0" u="none" strike="noStrike" cap="none" dirty="0">
                <a:solidFill>
                  <a:srgbClr val="000000"/>
                </a:solidFill>
                <a:latin typeface="Arial"/>
                <a:ea typeface="Arial"/>
                <a:cs typeface="Arial"/>
                <a:sym typeface="Arial"/>
              </a:rPr>
              <a:t>BUSINESS LEADERS</a:t>
            </a:r>
          </a:p>
          <a:p>
            <a:pPr marL="0" marR="0" lvl="0" indent="0" algn="l" rtl="0">
              <a:lnSpc>
                <a:spcPct val="100000"/>
              </a:lnSpc>
              <a:spcBef>
                <a:spcPts val="0"/>
              </a:spcBef>
              <a:spcAft>
                <a:spcPts val="0"/>
              </a:spcAft>
              <a:buClr>
                <a:srgbClr val="000000"/>
              </a:buClr>
              <a:buSzPct val="25000"/>
              <a:buFont typeface="Arial"/>
              <a:buNone/>
            </a:pPr>
            <a:r>
              <a:rPr lang="en-US" sz="2000" b="0" i="0" u="none" strike="noStrike" cap="none" dirty="0">
                <a:solidFill>
                  <a:srgbClr val="000000"/>
                </a:solidFill>
                <a:latin typeface="Arial"/>
                <a:ea typeface="Arial"/>
                <a:cs typeface="Arial"/>
                <a:sym typeface="Arial"/>
              </a:rPr>
              <a:t>We </a:t>
            </a:r>
            <a:r>
              <a:rPr lang="en-US" sz="2000" b="0" i="0" u="none" strike="noStrike" cap="none" dirty="0" smtClean="0">
                <a:solidFill>
                  <a:srgbClr val="000000"/>
                </a:solidFill>
                <a:latin typeface="Arial"/>
                <a:ea typeface="Arial"/>
                <a:cs typeface="Arial"/>
                <a:sym typeface="Arial"/>
              </a:rPr>
              <a:t>can </a:t>
            </a:r>
            <a:r>
              <a:rPr lang="en-US" sz="2000" b="0" i="0" u="none" strike="noStrike" cap="none" dirty="0">
                <a:solidFill>
                  <a:srgbClr val="000000"/>
                </a:solidFill>
                <a:latin typeface="Arial"/>
                <a:ea typeface="Arial"/>
                <a:cs typeface="Arial"/>
                <a:sym typeface="Arial"/>
              </a:rPr>
              <a:t>send $5 and $10 off shipping through gift fulfillment!!!</a:t>
            </a:r>
          </a:p>
        </p:txBody>
      </p:sp>
      <p:sp>
        <p:nvSpPr>
          <p:cNvPr id="2" name="TextBox 1"/>
          <p:cNvSpPr txBox="1"/>
          <p:nvPr/>
        </p:nvSpPr>
        <p:spPr>
          <a:xfrm>
            <a:off x="7264399" y="4368800"/>
            <a:ext cx="1286933" cy="307777"/>
          </a:xfrm>
          <a:prstGeom prst="rect">
            <a:avLst/>
          </a:prstGeom>
          <a:noFill/>
        </p:spPr>
        <p:txBody>
          <a:bodyPr wrap="square" rtlCol="0">
            <a:spAutoFit/>
          </a:bodyPr>
          <a:lstStyle/>
          <a:p>
            <a:r>
              <a:rPr lang="en-US" dirty="0" smtClean="0"/>
              <a:t>all</a:t>
            </a:r>
            <a:endParaRPr lang="en-US" dirty="0"/>
          </a:p>
        </p:txBody>
      </p:sp>
    </p:spTree>
    <p:extLst>
      <p:ext uri="{BB962C8B-B14F-4D97-AF65-F5344CB8AC3E}">
        <p14:creationId xmlns:p14="http://schemas.microsoft.com/office/powerpoint/2010/main" val="102938729"/>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462" y="185316"/>
            <a:ext cx="4926681" cy="462997"/>
          </a:xfrm>
        </p:spPr>
        <p:txBody>
          <a:bodyPr/>
          <a:lstStyle/>
          <a:p>
            <a:r>
              <a:rPr lang="en-US" sz="2400" dirty="0" smtClean="0"/>
              <a:t>Strategies for Customer Rewards</a:t>
            </a:r>
            <a:endParaRPr lang="en-US" sz="2400" dirty="0"/>
          </a:p>
        </p:txBody>
      </p:sp>
      <p:sp>
        <p:nvSpPr>
          <p:cNvPr id="3" name="Text Placeholder 2"/>
          <p:cNvSpPr>
            <a:spLocks noGrp="1"/>
          </p:cNvSpPr>
          <p:nvPr>
            <p:ph type="body" idx="1"/>
          </p:nvPr>
        </p:nvSpPr>
        <p:spPr>
          <a:xfrm>
            <a:off x="298463" y="699113"/>
            <a:ext cx="8625404" cy="4347633"/>
          </a:xfrm>
        </p:spPr>
        <p:txBody>
          <a:bodyPr/>
          <a:lstStyle/>
          <a:p>
            <a:pPr marL="3175" indent="0">
              <a:buNone/>
            </a:pPr>
            <a:r>
              <a:rPr lang="en-US" sz="1800" dirty="0" smtClean="0">
                <a:solidFill>
                  <a:schemeClr val="tx1"/>
                </a:solidFill>
              </a:rPr>
              <a:t>Gift Fulfillment – coupon  -- </a:t>
            </a:r>
            <a:r>
              <a:rPr lang="en-US" sz="1800" u="sng" dirty="0">
                <a:solidFill>
                  <a:schemeClr val="tx1"/>
                </a:solidFill>
              </a:rPr>
              <a:t>Shipping Discounts</a:t>
            </a:r>
            <a:r>
              <a:rPr lang="en-US" sz="1800" dirty="0">
                <a:solidFill>
                  <a:schemeClr val="tx1"/>
                </a:solidFill>
              </a:rPr>
              <a:t>:</a:t>
            </a:r>
          </a:p>
          <a:p>
            <a:r>
              <a:rPr lang="en-US" sz="1800" dirty="0">
                <a:solidFill>
                  <a:schemeClr val="tx1"/>
                </a:solidFill>
              </a:rPr>
              <a:t>1. </a:t>
            </a:r>
            <a:r>
              <a:rPr lang="en-US" sz="1800" dirty="0" smtClean="0">
                <a:solidFill>
                  <a:schemeClr val="tx1"/>
                </a:solidFill>
              </a:rPr>
              <a:t>Post </a:t>
            </a:r>
            <a:r>
              <a:rPr lang="en-US" sz="1800" dirty="0">
                <a:solidFill>
                  <a:schemeClr val="tx1"/>
                </a:solidFill>
              </a:rPr>
              <a:t>on Facebook – take a picture of your products and share your </a:t>
            </a:r>
            <a:r>
              <a:rPr lang="en-US" sz="1800" dirty="0" smtClean="0">
                <a:solidFill>
                  <a:schemeClr val="tx1"/>
                </a:solidFill>
              </a:rPr>
              <a:t>excitement. </a:t>
            </a:r>
            <a:r>
              <a:rPr lang="en-US" sz="1800" dirty="0">
                <a:solidFill>
                  <a:schemeClr val="tx1"/>
                </a:solidFill>
              </a:rPr>
              <a:t>T</a:t>
            </a:r>
            <a:r>
              <a:rPr lang="en-US" sz="1800" dirty="0" smtClean="0">
                <a:solidFill>
                  <a:schemeClr val="tx1"/>
                </a:solidFill>
              </a:rPr>
              <a:t>ag </a:t>
            </a:r>
            <a:r>
              <a:rPr lang="en-US" sz="1800" dirty="0">
                <a:solidFill>
                  <a:schemeClr val="tx1"/>
                </a:solidFill>
              </a:rPr>
              <a:t>me in the </a:t>
            </a:r>
            <a:r>
              <a:rPr lang="en-US" sz="1800" dirty="0" smtClean="0">
                <a:solidFill>
                  <a:schemeClr val="tx1"/>
                </a:solidFill>
              </a:rPr>
              <a:t>post </a:t>
            </a:r>
            <a:r>
              <a:rPr lang="en-US" sz="1800" dirty="0" smtClean="0">
                <a:solidFill>
                  <a:schemeClr val="tx1"/>
                </a:solidFill>
              </a:rPr>
              <a:t>and receive</a:t>
            </a:r>
            <a:r>
              <a:rPr lang="en-US" sz="1800" dirty="0" smtClean="0">
                <a:solidFill>
                  <a:schemeClr val="tx1"/>
                </a:solidFill>
              </a:rPr>
              <a:t> </a:t>
            </a:r>
            <a:r>
              <a:rPr lang="en-US" sz="1800" dirty="0">
                <a:solidFill>
                  <a:schemeClr val="tx1"/>
                </a:solidFill>
              </a:rPr>
              <a:t>$10 </a:t>
            </a:r>
            <a:r>
              <a:rPr lang="en-US" sz="1800" dirty="0" smtClean="0">
                <a:solidFill>
                  <a:schemeClr val="tx1"/>
                </a:solidFill>
              </a:rPr>
              <a:t>off </a:t>
            </a:r>
            <a:r>
              <a:rPr lang="en-US" sz="1800" dirty="0">
                <a:solidFill>
                  <a:schemeClr val="tx1"/>
                </a:solidFill>
              </a:rPr>
              <a:t>your </a:t>
            </a:r>
            <a:r>
              <a:rPr lang="en-US" sz="1800" dirty="0" smtClean="0">
                <a:solidFill>
                  <a:schemeClr val="tx1"/>
                </a:solidFill>
              </a:rPr>
              <a:t>next </a:t>
            </a:r>
            <a:r>
              <a:rPr lang="en-US" sz="1800" dirty="0">
                <a:solidFill>
                  <a:schemeClr val="tx1"/>
                </a:solidFill>
              </a:rPr>
              <a:t>order!</a:t>
            </a:r>
          </a:p>
          <a:p>
            <a:pPr lvl="1"/>
            <a:r>
              <a:rPr lang="en-US" dirty="0" smtClean="0">
                <a:solidFill>
                  <a:schemeClr val="tx1"/>
                </a:solidFill>
              </a:rPr>
              <a:t>A. </a:t>
            </a:r>
            <a:r>
              <a:rPr lang="en-US" dirty="0">
                <a:solidFill>
                  <a:schemeClr val="tx1"/>
                </a:solidFill>
              </a:rPr>
              <a:t>Attached is an example of a Facebook post – </a:t>
            </a:r>
            <a:r>
              <a:rPr lang="en-US" dirty="0" smtClean="0">
                <a:solidFill>
                  <a:schemeClr val="tx1"/>
                </a:solidFill>
              </a:rPr>
              <a:t>Remember to </a:t>
            </a:r>
            <a:r>
              <a:rPr lang="en-US" dirty="0">
                <a:solidFill>
                  <a:schemeClr val="tx1"/>
                </a:solidFill>
              </a:rPr>
              <a:t>t</a:t>
            </a:r>
            <a:r>
              <a:rPr lang="en-US" dirty="0" smtClean="0">
                <a:solidFill>
                  <a:schemeClr val="tx1"/>
                </a:solidFill>
              </a:rPr>
              <a:t>ag me, </a:t>
            </a:r>
            <a:r>
              <a:rPr lang="en-US" dirty="0">
                <a:solidFill>
                  <a:schemeClr val="tx1"/>
                </a:solidFill>
              </a:rPr>
              <a:t>so I know to </a:t>
            </a:r>
            <a:r>
              <a:rPr lang="en-US" dirty="0" smtClean="0">
                <a:solidFill>
                  <a:schemeClr val="tx1"/>
                </a:solidFill>
              </a:rPr>
              <a:t>give </a:t>
            </a:r>
            <a:r>
              <a:rPr lang="en-US" dirty="0">
                <a:solidFill>
                  <a:schemeClr val="tx1"/>
                </a:solidFill>
              </a:rPr>
              <a:t>you the </a:t>
            </a:r>
            <a:r>
              <a:rPr lang="en-US" dirty="0" smtClean="0">
                <a:solidFill>
                  <a:schemeClr val="tx1"/>
                </a:solidFill>
              </a:rPr>
              <a:t>discount.</a:t>
            </a:r>
            <a:r>
              <a:rPr lang="en-US" dirty="0">
                <a:solidFill>
                  <a:schemeClr val="tx1"/>
                </a:solidFill>
              </a:rPr>
              <a:t>  If we aren’t Facebook friends yet, you can find </a:t>
            </a:r>
            <a:r>
              <a:rPr lang="en-US" dirty="0" smtClean="0">
                <a:solidFill>
                  <a:schemeClr val="tx1"/>
                </a:solidFill>
              </a:rPr>
              <a:t>me at</a:t>
            </a:r>
            <a:r>
              <a:rPr lang="en-US" dirty="0">
                <a:solidFill>
                  <a:schemeClr val="tx1"/>
                </a:solidFill>
              </a:rPr>
              <a:t>:  </a:t>
            </a:r>
            <a:r>
              <a:rPr lang="en-US" dirty="0" smtClean="0">
                <a:solidFill>
                  <a:schemeClr val="tx1"/>
                </a:solidFill>
              </a:rPr>
              <a:t>Pam Schmitt Cary</a:t>
            </a:r>
            <a:endParaRPr lang="en-US" dirty="0">
              <a:solidFill>
                <a:schemeClr val="tx1"/>
              </a:solidFill>
            </a:endParaRPr>
          </a:p>
          <a:p>
            <a:r>
              <a:rPr lang="en-US" sz="1800" dirty="0">
                <a:solidFill>
                  <a:schemeClr val="tx1"/>
                </a:solidFill>
              </a:rPr>
              <a:t>2. </a:t>
            </a:r>
            <a:r>
              <a:rPr lang="en-US" sz="1800" dirty="0" smtClean="0">
                <a:solidFill>
                  <a:schemeClr val="tx1"/>
                </a:solidFill>
              </a:rPr>
              <a:t> </a:t>
            </a:r>
            <a:r>
              <a:rPr lang="en-US" sz="1800" dirty="0">
                <a:solidFill>
                  <a:schemeClr val="tx1"/>
                </a:solidFill>
              </a:rPr>
              <a:t>Write up a testimonial that I can use in our team newsletter and receive </a:t>
            </a:r>
            <a:r>
              <a:rPr lang="en-US" sz="1800" dirty="0" smtClean="0">
                <a:solidFill>
                  <a:schemeClr val="tx1"/>
                </a:solidFill>
              </a:rPr>
              <a:t>$10  </a:t>
            </a:r>
            <a:r>
              <a:rPr lang="en-US" sz="1800" dirty="0">
                <a:solidFill>
                  <a:schemeClr val="tx1"/>
                </a:solidFill>
              </a:rPr>
              <a:t>off </a:t>
            </a:r>
            <a:r>
              <a:rPr lang="en-US" sz="1800" dirty="0" smtClean="0">
                <a:solidFill>
                  <a:schemeClr val="tx1"/>
                </a:solidFill>
              </a:rPr>
              <a:t>	your </a:t>
            </a:r>
            <a:r>
              <a:rPr lang="en-US" sz="1800" dirty="0">
                <a:solidFill>
                  <a:schemeClr val="tx1"/>
                </a:solidFill>
              </a:rPr>
              <a:t>next </a:t>
            </a:r>
            <a:r>
              <a:rPr lang="en-US" sz="1800" dirty="0" smtClean="0">
                <a:solidFill>
                  <a:schemeClr val="tx1"/>
                </a:solidFill>
              </a:rPr>
              <a:t>order</a:t>
            </a:r>
            <a:r>
              <a:rPr lang="en-US" sz="1800" dirty="0">
                <a:solidFill>
                  <a:schemeClr val="tx1"/>
                </a:solidFill>
              </a:rPr>
              <a:t>!  Three to five sentences is just </a:t>
            </a:r>
            <a:r>
              <a:rPr lang="en-US" sz="1800" dirty="0" err="1">
                <a:solidFill>
                  <a:schemeClr val="tx1"/>
                </a:solidFill>
              </a:rPr>
              <a:t>fine</a:t>
            </a:r>
            <a:r>
              <a:rPr lang="en-US" sz="1800" dirty="0" err="1">
                <a:solidFill>
                  <a:schemeClr val="tx1"/>
                </a:solidFill>
                <a:latin typeface="Wingdings"/>
              </a:rPr>
              <a:t>J</a:t>
            </a:r>
            <a:endParaRPr lang="en-US" sz="1800" dirty="0">
              <a:solidFill>
                <a:schemeClr val="tx1"/>
              </a:solidFill>
            </a:endParaRPr>
          </a:p>
          <a:p>
            <a:r>
              <a:rPr lang="en-US" sz="1800" dirty="0">
                <a:solidFill>
                  <a:schemeClr val="tx1"/>
                </a:solidFill>
              </a:rPr>
              <a:t>3.     After you complete the Earn and Learn program, you can continue to learn about </a:t>
            </a:r>
            <a:r>
              <a:rPr lang="en-US" sz="1800" dirty="0" smtClean="0">
                <a:solidFill>
                  <a:schemeClr val="tx1"/>
                </a:solidFill>
              </a:rPr>
              <a:t>	</a:t>
            </a:r>
            <a:r>
              <a:rPr lang="en-US" sz="1800" dirty="0" smtClean="0">
                <a:solidFill>
                  <a:schemeClr val="tx1"/>
                </a:solidFill>
              </a:rPr>
              <a:t> 	products </a:t>
            </a:r>
            <a:r>
              <a:rPr lang="en-US" sz="1800" dirty="0">
                <a:solidFill>
                  <a:schemeClr val="tx1"/>
                </a:solidFill>
              </a:rPr>
              <a:t>and </a:t>
            </a:r>
            <a:r>
              <a:rPr lang="en-US" sz="1800" dirty="0" smtClean="0">
                <a:solidFill>
                  <a:schemeClr val="tx1"/>
                </a:solidFill>
              </a:rPr>
              <a:t>receive</a:t>
            </a:r>
            <a:r>
              <a:rPr lang="en-US" sz="1800" dirty="0" smtClean="0">
                <a:solidFill>
                  <a:schemeClr val="tx1"/>
                </a:solidFill>
              </a:rPr>
              <a:t> </a:t>
            </a:r>
            <a:r>
              <a:rPr lang="en-US" sz="1800" dirty="0">
                <a:solidFill>
                  <a:schemeClr val="tx1"/>
                </a:solidFill>
              </a:rPr>
              <a:t>$10 </a:t>
            </a:r>
            <a:r>
              <a:rPr lang="en-US" sz="1800" dirty="0" smtClean="0">
                <a:solidFill>
                  <a:schemeClr val="tx1"/>
                </a:solidFill>
              </a:rPr>
              <a:t>off future orders </a:t>
            </a:r>
            <a:r>
              <a:rPr lang="en-US" sz="1800" dirty="0">
                <a:solidFill>
                  <a:schemeClr val="tx1"/>
                </a:solidFill>
              </a:rPr>
              <a:t>– </a:t>
            </a:r>
          </a:p>
          <a:p>
            <a:r>
              <a:rPr lang="en-US" sz="1800" dirty="0">
                <a:solidFill>
                  <a:schemeClr val="tx1"/>
                </a:solidFill>
              </a:rPr>
              <a:t>4</a:t>
            </a:r>
            <a:r>
              <a:rPr lang="en-US" sz="1800" dirty="0">
                <a:solidFill>
                  <a:schemeClr val="tx1"/>
                </a:solidFill>
              </a:rPr>
              <a:t>     Listen to </a:t>
            </a:r>
            <a:r>
              <a:rPr lang="en-US" sz="1800" dirty="0" smtClean="0">
                <a:solidFill>
                  <a:schemeClr val="tx1"/>
                </a:solidFill>
              </a:rPr>
              <a:t>webinars, </a:t>
            </a:r>
            <a:r>
              <a:rPr lang="en-US" sz="1800" dirty="0">
                <a:solidFill>
                  <a:schemeClr val="tx1"/>
                </a:solidFill>
              </a:rPr>
              <a:t>write a few notes and </a:t>
            </a:r>
            <a:r>
              <a:rPr lang="en-US" sz="1800" dirty="0" smtClean="0">
                <a:solidFill>
                  <a:schemeClr val="tx1"/>
                </a:solidFill>
              </a:rPr>
              <a:t>receive</a:t>
            </a:r>
            <a:r>
              <a:rPr lang="en-US" sz="1800" dirty="0" smtClean="0">
                <a:solidFill>
                  <a:schemeClr val="tx1"/>
                </a:solidFill>
              </a:rPr>
              <a:t> </a:t>
            </a:r>
            <a:r>
              <a:rPr lang="en-US" sz="1800" dirty="0">
                <a:solidFill>
                  <a:schemeClr val="tx1"/>
                </a:solidFill>
              </a:rPr>
              <a:t>$5 off your </a:t>
            </a:r>
            <a:r>
              <a:rPr lang="en-US" sz="1800" dirty="0" smtClean="0">
                <a:solidFill>
                  <a:schemeClr val="tx1"/>
                </a:solidFill>
              </a:rPr>
              <a:t>next order</a:t>
            </a:r>
            <a:r>
              <a:rPr lang="en-US" sz="1800" dirty="0" smtClean="0">
                <a:solidFill>
                  <a:schemeClr val="tx1"/>
                </a:solidFill>
              </a:rPr>
              <a:t>.</a:t>
            </a:r>
          </a:p>
          <a:p>
            <a:r>
              <a:rPr lang="en-US" sz="1800" dirty="0" smtClean="0">
                <a:solidFill>
                  <a:schemeClr val="tx1"/>
                </a:solidFill>
              </a:rPr>
              <a:t>5.   Offer Christmas in July Sale  .. An additional 10% off all orders for a 2 week period .</a:t>
            </a:r>
            <a:endParaRPr lang="en-US" sz="1800" dirty="0">
              <a:solidFill>
                <a:schemeClr val="tx1"/>
              </a:solidFill>
            </a:endParaRPr>
          </a:p>
          <a:p>
            <a:r>
              <a:rPr lang="en-US" sz="1800" dirty="0">
                <a:solidFill>
                  <a:schemeClr val="tx1"/>
                </a:solidFill>
              </a:rPr>
              <a:t>6.    </a:t>
            </a:r>
            <a:r>
              <a:rPr lang="en-US" sz="1800" dirty="0" smtClean="0">
                <a:solidFill>
                  <a:schemeClr val="tx1"/>
                </a:solidFill>
              </a:rPr>
              <a:t>Attend </a:t>
            </a:r>
            <a:r>
              <a:rPr lang="en-US" sz="1800" dirty="0" smtClean="0">
                <a:solidFill>
                  <a:schemeClr val="tx1"/>
                </a:solidFill>
              </a:rPr>
              <a:t>any of our monthly </a:t>
            </a:r>
            <a:r>
              <a:rPr lang="en-US" sz="1800" dirty="0" smtClean="0">
                <a:solidFill>
                  <a:schemeClr val="tx1"/>
                </a:solidFill>
              </a:rPr>
              <a:t>events online or in person  </a:t>
            </a:r>
            <a:r>
              <a:rPr lang="en-US" sz="1800" dirty="0">
                <a:solidFill>
                  <a:schemeClr val="tx1"/>
                </a:solidFill>
              </a:rPr>
              <a:t>and </a:t>
            </a:r>
            <a:r>
              <a:rPr lang="en-US" sz="1800" dirty="0" smtClean="0">
                <a:solidFill>
                  <a:schemeClr val="tx1"/>
                </a:solidFill>
              </a:rPr>
              <a:t>receive</a:t>
            </a:r>
            <a:r>
              <a:rPr lang="en-US" sz="1800" dirty="0" smtClean="0">
                <a:solidFill>
                  <a:schemeClr val="tx1"/>
                </a:solidFill>
              </a:rPr>
              <a:t> </a:t>
            </a:r>
            <a:r>
              <a:rPr lang="en-US" sz="1800" dirty="0">
                <a:solidFill>
                  <a:schemeClr val="tx1"/>
                </a:solidFill>
              </a:rPr>
              <a:t>$10 </a:t>
            </a:r>
            <a:r>
              <a:rPr lang="en-US" sz="1800" dirty="0" smtClean="0">
                <a:solidFill>
                  <a:schemeClr val="tx1"/>
                </a:solidFill>
              </a:rPr>
              <a:t>off your 	next </a:t>
            </a:r>
            <a:r>
              <a:rPr lang="en-US" sz="1800" dirty="0">
                <a:solidFill>
                  <a:schemeClr val="tx1"/>
                </a:solidFill>
              </a:rPr>
              <a:t>order</a:t>
            </a:r>
            <a:r>
              <a:rPr lang="en-US" sz="1800" dirty="0" smtClean="0">
                <a:solidFill>
                  <a:schemeClr val="tx1"/>
                </a:solidFill>
              </a:rPr>
              <a:t>.   </a:t>
            </a:r>
            <a:endParaRPr lang="en-US" sz="1800" dirty="0">
              <a:solidFill>
                <a:schemeClr val="tx1"/>
              </a:solidFill>
            </a:endParaRPr>
          </a:p>
          <a:p>
            <a:pPr marL="254000" indent="0">
              <a:buNone/>
            </a:pPr>
            <a:endParaRPr lang="en-US" sz="1600" dirty="0">
              <a:solidFill>
                <a:schemeClr val="tx1"/>
              </a:solidFill>
            </a:endParaRPr>
          </a:p>
          <a:p>
            <a:endParaRPr lang="en-US" dirty="0"/>
          </a:p>
          <a:p>
            <a:endParaRPr lang="en-US" dirty="0"/>
          </a:p>
          <a:p>
            <a:pPr marL="254000" indent="0">
              <a:buNone/>
            </a:pPr>
            <a:endParaRPr lang="en-US" dirty="0"/>
          </a:p>
        </p:txBody>
      </p:sp>
    </p:spTree>
    <p:extLst>
      <p:ext uri="{BB962C8B-B14F-4D97-AF65-F5344CB8AC3E}">
        <p14:creationId xmlns:p14="http://schemas.microsoft.com/office/powerpoint/2010/main" val="32181576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0" y="1188775"/>
            <a:ext cx="8906933" cy="3162041"/>
          </a:xfrm>
        </p:spPr>
        <p:txBody>
          <a:bodyPr/>
          <a:lstStyle/>
          <a:p>
            <a:r>
              <a:rPr lang="en-US" dirty="0">
                <a:solidFill>
                  <a:schemeClr val="tx1"/>
                </a:solidFill>
              </a:rPr>
              <a:t>T</a:t>
            </a:r>
            <a:r>
              <a:rPr lang="en-US" dirty="0" smtClean="0">
                <a:solidFill>
                  <a:schemeClr val="tx1"/>
                </a:solidFill>
              </a:rPr>
              <a:t>echnology </a:t>
            </a:r>
            <a:r>
              <a:rPr lang="en-US" dirty="0">
                <a:solidFill>
                  <a:schemeClr val="tx1"/>
                </a:solidFill>
              </a:rPr>
              <a:t>is increasing in </a:t>
            </a:r>
            <a:r>
              <a:rPr lang="en-US" dirty="0" smtClean="0">
                <a:solidFill>
                  <a:schemeClr val="tx1"/>
                </a:solidFill>
              </a:rPr>
              <a:t>every </a:t>
            </a:r>
            <a:r>
              <a:rPr lang="en-US" dirty="0">
                <a:solidFill>
                  <a:schemeClr val="tx1"/>
                </a:solidFill>
              </a:rPr>
              <a:t>aspect of our </a:t>
            </a:r>
            <a:r>
              <a:rPr lang="en-US" dirty="0" smtClean="0">
                <a:solidFill>
                  <a:schemeClr val="tx1"/>
                </a:solidFill>
              </a:rPr>
              <a:t>lives </a:t>
            </a:r>
          </a:p>
          <a:p>
            <a:pPr marL="254000" indent="0">
              <a:buNone/>
            </a:pPr>
            <a:r>
              <a:rPr lang="en-US" dirty="0" smtClean="0">
                <a:solidFill>
                  <a:schemeClr val="tx1"/>
                </a:solidFill>
              </a:rPr>
              <a:t>	The challenge is  </a:t>
            </a:r>
            <a:r>
              <a:rPr lang="en-US" dirty="0">
                <a:solidFill>
                  <a:schemeClr val="tx1"/>
                </a:solidFill>
              </a:rPr>
              <a:t>how to use technology </a:t>
            </a:r>
            <a:r>
              <a:rPr lang="en-US" dirty="0" smtClean="0">
                <a:solidFill>
                  <a:schemeClr val="tx1"/>
                </a:solidFill>
              </a:rPr>
              <a:t>to better </a:t>
            </a:r>
            <a:r>
              <a:rPr lang="en-US" dirty="0">
                <a:solidFill>
                  <a:schemeClr val="tx1"/>
                </a:solidFill>
              </a:rPr>
              <a:t>service our customers</a:t>
            </a:r>
            <a:r>
              <a:rPr lang="en-US" dirty="0" smtClean="0">
                <a:solidFill>
                  <a:schemeClr val="tx1"/>
                </a:solidFill>
              </a:rPr>
              <a:t>… </a:t>
            </a:r>
          </a:p>
          <a:p>
            <a:pPr marL="254000" indent="0">
              <a:buNone/>
            </a:pPr>
            <a:r>
              <a:rPr lang="en-US" dirty="0" smtClean="0">
                <a:solidFill>
                  <a:schemeClr val="tx1"/>
                </a:solidFill>
              </a:rPr>
              <a:t>	with the goal of bringing </a:t>
            </a:r>
            <a:r>
              <a:rPr lang="en-US" dirty="0">
                <a:solidFill>
                  <a:schemeClr val="tx1"/>
                </a:solidFill>
              </a:rPr>
              <a:t>the human factor to an increasingly tech world..</a:t>
            </a:r>
          </a:p>
          <a:p>
            <a:r>
              <a:rPr lang="en-US" dirty="0" smtClean="0">
                <a:solidFill>
                  <a:schemeClr val="tx1"/>
                </a:solidFill>
              </a:rPr>
              <a:t> CAUTION – that we not use technology to avoid direct contact with others.</a:t>
            </a:r>
            <a:endParaRPr lang="en-US" dirty="0">
              <a:solidFill>
                <a:schemeClr val="tx1"/>
              </a:solidFill>
            </a:endParaRPr>
          </a:p>
          <a:p>
            <a:r>
              <a:rPr lang="en-US" dirty="0" smtClean="0">
                <a:solidFill>
                  <a:schemeClr val="tx1"/>
                </a:solidFill>
              </a:rPr>
              <a:t> Shaklee Connect Mobile App – It is important to use it and embrace it.  It </a:t>
            </a:r>
            <a:r>
              <a:rPr lang="en-US" dirty="0">
                <a:solidFill>
                  <a:schemeClr val="tx1"/>
                </a:solidFill>
              </a:rPr>
              <a:t>will continue </a:t>
            </a:r>
            <a:r>
              <a:rPr lang="en-US" dirty="0" smtClean="0">
                <a:solidFill>
                  <a:schemeClr val="tx1"/>
                </a:solidFill>
              </a:rPr>
              <a:t>to evolve and expand.</a:t>
            </a:r>
            <a:endParaRPr lang="en-US" dirty="0">
              <a:solidFill>
                <a:schemeClr val="tx1"/>
              </a:solidFill>
            </a:endParaRPr>
          </a:p>
          <a:p>
            <a:pPr marL="254000" indent="0">
              <a:buNone/>
            </a:pPr>
            <a:r>
              <a:rPr lang="en-US" dirty="0" smtClean="0">
                <a:solidFill>
                  <a:schemeClr val="tx1"/>
                </a:solidFill>
              </a:rPr>
              <a:t>“ </a:t>
            </a:r>
            <a:r>
              <a:rPr lang="en-US" dirty="0">
                <a:solidFill>
                  <a:schemeClr val="tx1"/>
                </a:solidFill>
              </a:rPr>
              <a:t>D</a:t>
            </a:r>
            <a:r>
              <a:rPr lang="en-US" dirty="0" smtClean="0">
                <a:solidFill>
                  <a:schemeClr val="tx1"/>
                </a:solidFill>
              </a:rPr>
              <a:t>efinition </a:t>
            </a:r>
            <a:r>
              <a:rPr lang="en-US" dirty="0">
                <a:solidFill>
                  <a:schemeClr val="tx1"/>
                </a:solidFill>
              </a:rPr>
              <a:t>of illiterate</a:t>
            </a:r>
            <a:r>
              <a:rPr lang="en-US" dirty="0" smtClean="0">
                <a:solidFill>
                  <a:schemeClr val="tx1"/>
                </a:solidFill>
              </a:rPr>
              <a:t>—People who are unable </a:t>
            </a:r>
            <a:r>
              <a:rPr lang="en-US" dirty="0">
                <a:solidFill>
                  <a:schemeClr val="tx1"/>
                </a:solidFill>
              </a:rPr>
              <a:t>to learn, unlearn, and relearn</a:t>
            </a:r>
            <a:r>
              <a:rPr lang="en-US" dirty="0" smtClean="0">
                <a:solidFill>
                  <a:schemeClr val="tx1"/>
                </a:solidFill>
              </a:rPr>
              <a:t>..”    				The Third Wave	Alvin Toffler   </a:t>
            </a:r>
            <a:r>
              <a:rPr lang="en-US" dirty="0" smtClean="0">
                <a:solidFill>
                  <a:schemeClr val="tx1"/>
                </a:solidFill>
              </a:rPr>
              <a:t>  barb</a:t>
            </a:r>
            <a:endParaRPr lang="en-US" dirty="0">
              <a:solidFill>
                <a:schemeClr val="tx1"/>
              </a:solidFill>
            </a:endParaRPr>
          </a:p>
          <a:p>
            <a:endParaRPr lang="en-US" dirty="0">
              <a:solidFill>
                <a:schemeClr val="tx1"/>
              </a:solidFill>
            </a:endParaRPr>
          </a:p>
          <a:p>
            <a:endParaRPr lang="en-US" dirty="0"/>
          </a:p>
          <a:p>
            <a:endParaRPr lang="en-US" dirty="0"/>
          </a:p>
        </p:txBody>
      </p:sp>
      <p:sp>
        <p:nvSpPr>
          <p:cNvPr id="4" name="Title 3"/>
          <p:cNvSpPr>
            <a:spLocks noGrp="1"/>
          </p:cNvSpPr>
          <p:nvPr>
            <p:ph type="title"/>
          </p:nvPr>
        </p:nvSpPr>
        <p:spPr>
          <a:xfrm>
            <a:off x="1049866" y="355204"/>
            <a:ext cx="6570133" cy="857250"/>
          </a:xfrm>
          <a:ln>
            <a:solidFill>
              <a:schemeClr val="accent5">
                <a:lumMod val="75000"/>
              </a:schemeClr>
            </a:solidFill>
          </a:ln>
        </p:spPr>
        <p:txBody>
          <a:bodyPr/>
          <a:lstStyle/>
          <a:p>
            <a:r>
              <a:rPr lang="en-US" sz="2400" dirty="0" smtClean="0"/>
              <a:t>In a World of High Tech… Need for High Touch</a:t>
            </a:r>
            <a:endParaRPr lang="en-US" sz="2400" dirty="0"/>
          </a:p>
        </p:txBody>
      </p:sp>
      <p:sp>
        <p:nvSpPr>
          <p:cNvPr id="6" name="TextBox 5"/>
          <p:cNvSpPr txBox="1"/>
          <p:nvPr/>
        </p:nvSpPr>
        <p:spPr>
          <a:xfrm>
            <a:off x="457199" y="4294833"/>
            <a:ext cx="8449734" cy="461665"/>
          </a:xfrm>
          <a:prstGeom prst="rect">
            <a:avLst/>
          </a:prstGeom>
          <a:solidFill>
            <a:schemeClr val="bg1"/>
          </a:solidFill>
          <a:ln>
            <a:solidFill>
              <a:schemeClr val="accent5">
                <a:lumMod val="75000"/>
              </a:schemeClr>
            </a:solidFill>
          </a:ln>
        </p:spPr>
        <p:txBody>
          <a:bodyPr wrap="square" rtlCol="0">
            <a:spAutoFit/>
          </a:bodyPr>
          <a:lstStyle/>
          <a:p>
            <a:r>
              <a:rPr lang="en-US" sz="2400" dirty="0" smtClean="0"/>
              <a:t>The Goal – integrating BOTH – technology with human factor </a:t>
            </a:r>
            <a:endParaRPr lang="en-US" sz="2400" dirty="0"/>
          </a:p>
        </p:txBody>
      </p:sp>
    </p:spTree>
    <p:extLst>
      <p:ext uri="{BB962C8B-B14F-4D97-AF65-F5344CB8AC3E}">
        <p14:creationId xmlns:p14="http://schemas.microsoft.com/office/powerpoint/2010/main" val="12040074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812403"/>
            <a:ext cx="7450667" cy="1930797"/>
          </a:xfrm>
          <a:ln>
            <a:solidFill>
              <a:schemeClr val="accent5">
                <a:lumMod val="75000"/>
              </a:schemeClr>
            </a:solidFill>
          </a:ln>
        </p:spPr>
        <p:txBody>
          <a:bodyPr/>
          <a:lstStyle/>
          <a:p>
            <a:r>
              <a:rPr lang="en-US" dirty="0" smtClean="0"/>
              <a:t>Honor technology, but keep people at the center.</a:t>
            </a:r>
            <a:br>
              <a:rPr lang="en-US" dirty="0" smtClean="0"/>
            </a:br>
            <a:r>
              <a:rPr lang="en-US" sz="2800" dirty="0" smtClean="0"/>
              <a:t>Roger </a:t>
            </a:r>
            <a:r>
              <a:rPr lang="en-US" sz="2800" dirty="0" smtClean="0"/>
              <a:t>Barnett</a:t>
            </a:r>
            <a:endParaRPr lang="en-US" sz="2800" dirty="0"/>
          </a:p>
        </p:txBody>
      </p:sp>
      <p:sp>
        <p:nvSpPr>
          <p:cNvPr id="3" name="TextBox 2"/>
          <p:cNvSpPr txBox="1"/>
          <p:nvPr/>
        </p:nvSpPr>
        <p:spPr>
          <a:xfrm>
            <a:off x="863600" y="3268133"/>
            <a:ext cx="6942667" cy="1384995"/>
          </a:xfrm>
          <a:prstGeom prst="rect">
            <a:avLst/>
          </a:prstGeom>
          <a:noFill/>
        </p:spPr>
        <p:txBody>
          <a:bodyPr wrap="square" rtlCol="0">
            <a:spAutoFit/>
          </a:bodyPr>
          <a:lstStyle/>
          <a:p>
            <a:pPr algn="ctr"/>
            <a:r>
              <a:rPr lang="en-US" sz="2800" dirty="0" smtClean="0"/>
              <a:t>Shaklee’s Objective .. To use technology NOT to replace people.. 		         But to EMPOWER them.     </a:t>
            </a:r>
            <a:endParaRPr lang="en-US" sz="2800" dirty="0"/>
          </a:p>
        </p:txBody>
      </p:sp>
      <p:sp>
        <p:nvSpPr>
          <p:cNvPr id="6" name="TextBox 5"/>
          <p:cNvSpPr txBox="1"/>
          <p:nvPr/>
        </p:nvSpPr>
        <p:spPr>
          <a:xfrm>
            <a:off x="8111067" y="4318000"/>
            <a:ext cx="592666" cy="307777"/>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35431450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474133"/>
            <a:ext cx="8229600" cy="3234267"/>
          </a:xfrm>
        </p:spPr>
        <p:txBody>
          <a:bodyPr/>
          <a:lstStyle/>
          <a:p>
            <a:pPr indent="0" algn="ctr">
              <a:buNone/>
            </a:pPr>
            <a:r>
              <a:rPr lang="en-US" sz="3200" dirty="0">
                <a:solidFill>
                  <a:schemeClr val="tx1"/>
                </a:solidFill>
              </a:rPr>
              <a:t>I</a:t>
            </a:r>
            <a:r>
              <a:rPr lang="en-US" sz="3200" dirty="0" smtClean="0">
                <a:solidFill>
                  <a:schemeClr val="tx1"/>
                </a:solidFill>
              </a:rPr>
              <a:t>n our business ..  </a:t>
            </a:r>
            <a:endParaRPr lang="en-US" sz="3200" dirty="0">
              <a:solidFill>
                <a:schemeClr val="tx1"/>
              </a:solidFill>
            </a:endParaRPr>
          </a:p>
          <a:p>
            <a:pPr indent="0" algn="ctr">
              <a:buNone/>
            </a:pPr>
            <a:r>
              <a:rPr lang="en-US" sz="3200" dirty="0">
                <a:solidFill>
                  <a:schemeClr val="tx1"/>
                </a:solidFill>
              </a:rPr>
              <a:t>S</a:t>
            </a:r>
            <a:r>
              <a:rPr lang="en-US" sz="3200" dirty="0" smtClean="0">
                <a:solidFill>
                  <a:schemeClr val="tx1"/>
                </a:solidFill>
              </a:rPr>
              <a:t>uccess is ALL about </a:t>
            </a:r>
          </a:p>
          <a:p>
            <a:pPr indent="0" algn="ctr">
              <a:buNone/>
            </a:pPr>
            <a:r>
              <a:rPr lang="en-US" sz="3200" dirty="0" smtClean="0">
                <a:solidFill>
                  <a:schemeClr val="tx1"/>
                </a:solidFill>
              </a:rPr>
              <a:t>customer relationship  and 			customer friendships</a:t>
            </a:r>
          </a:p>
          <a:p>
            <a:pPr indent="0" algn="ctr">
              <a:buNone/>
            </a:pPr>
            <a:r>
              <a:rPr lang="en-US" sz="3200" dirty="0" smtClean="0">
                <a:solidFill>
                  <a:schemeClr val="tx1"/>
                </a:solidFill>
              </a:rPr>
              <a:t>That’s what leads to orders, referrals, and business partners       </a:t>
            </a:r>
            <a:endParaRPr lang="en-US" sz="3200" dirty="0">
              <a:solidFill>
                <a:schemeClr val="tx1"/>
              </a:solidFill>
            </a:endParaRPr>
          </a:p>
        </p:txBody>
      </p:sp>
      <p:sp>
        <p:nvSpPr>
          <p:cNvPr id="5" name="Rectangle 4"/>
          <p:cNvSpPr/>
          <p:nvPr/>
        </p:nvSpPr>
        <p:spPr>
          <a:xfrm>
            <a:off x="1354667" y="3855965"/>
            <a:ext cx="6570134" cy="954107"/>
          </a:xfrm>
          <a:prstGeom prst="rect">
            <a:avLst/>
          </a:prstGeom>
          <a:ln>
            <a:solidFill>
              <a:schemeClr val="accent5">
                <a:lumMod val="60000"/>
                <a:lumOff val="40000"/>
              </a:schemeClr>
            </a:solidFill>
          </a:ln>
        </p:spPr>
        <p:txBody>
          <a:bodyPr wrap="square">
            <a:spAutoFit/>
          </a:bodyPr>
          <a:lstStyle/>
          <a:p>
            <a:pPr algn="ctr"/>
            <a:r>
              <a:rPr lang="en-US" sz="2800" dirty="0"/>
              <a:t>People do business with people </a:t>
            </a:r>
            <a:r>
              <a:rPr lang="en-US" sz="2800" dirty="0" smtClean="0"/>
              <a:t>	</a:t>
            </a:r>
            <a:r>
              <a:rPr lang="en-US" sz="2800" dirty="0"/>
              <a:t> </a:t>
            </a:r>
            <a:r>
              <a:rPr lang="en-US" sz="2800" dirty="0" smtClean="0"/>
              <a:t>  they know …And </a:t>
            </a:r>
            <a:r>
              <a:rPr lang="en-US" sz="2800" dirty="0"/>
              <a:t>like…And trust.</a:t>
            </a:r>
          </a:p>
        </p:txBody>
      </p:sp>
      <p:sp>
        <p:nvSpPr>
          <p:cNvPr id="4" name="TextBox 3"/>
          <p:cNvSpPr txBox="1"/>
          <p:nvPr/>
        </p:nvSpPr>
        <p:spPr>
          <a:xfrm>
            <a:off x="8195733" y="4233334"/>
            <a:ext cx="778934" cy="307777"/>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24292398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1337"/>
            <a:ext cx="8229600" cy="857250"/>
          </a:xfrm>
        </p:spPr>
        <p:txBody>
          <a:bodyPr/>
          <a:lstStyle/>
          <a:p>
            <a:r>
              <a:rPr lang="en-US" sz="2800" dirty="0" smtClean="0"/>
              <a:t>Customer Service Tips </a:t>
            </a:r>
            <a:endParaRPr lang="en-US" sz="2800" dirty="0"/>
          </a:p>
        </p:txBody>
      </p:sp>
      <p:sp>
        <p:nvSpPr>
          <p:cNvPr id="3" name="Text Placeholder 2"/>
          <p:cNvSpPr>
            <a:spLocks noGrp="1"/>
          </p:cNvSpPr>
          <p:nvPr>
            <p:ph type="body" idx="1"/>
          </p:nvPr>
        </p:nvSpPr>
        <p:spPr>
          <a:xfrm>
            <a:off x="457200" y="1178587"/>
            <a:ext cx="8229600" cy="3782880"/>
          </a:xfrm>
        </p:spPr>
        <p:txBody>
          <a:bodyPr/>
          <a:lstStyle/>
          <a:p>
            <a:pPr marL="711200" indent="-457200">
              <a:buAutoNum type="arabicPeriod"/>
            </a:pPr>
            <a:r>
              <a:rPr lang="en-US" dirty="0" smtClean="0">
                <a:solidFill>
                  <a:schemeClr val="tx1"/>
                </a:solidFill>
              </a:rPr>
              <a:t>First impressions should be special  					We are Shaklee to everyone we meet… we want to represent it well with our health and our friendliness and our kindness</a:t>
            </a:r>
            <a:r>
              <a:rPr lang="en-US" dirty="0" smtClean="0">
                <a:solidFill>
                  <a:schemeClr val="tx1"/>
                </a:solidFill>
              </a:rPr>
              <a:t>.</a:t>
            </a:r>
          </a:p>
          <a:p>
            <a:pPr marL="711200" indent="-457200">
              <a:buAutoNum type="arabicPeriod"/>
            </a:pPr>
            <a:endParaRPr lang="en-US" sz="800" dirty="0" smtClean="0">
              <a:solidFill>
                <a:schemeClr val="tx1"/>
              </a:solidFill>
            </a:endParaRPr>
          </a:p>
          <a:p>
            <a:pPr marL="711200" indent="-457200">
              <a:buAutoNum type="arabicPeriod"/>
            </a:pPr>
            <a:r>
              <a:rPr lang="en-US" dirty="0" smtClean="0">
                <a:solidFill>
                  <a:schemeClr val="tx1"/>
                </a:solidFill>
              </a:rPr>
              <a:t>..and so should every other time be special, too</a:t>
            </a:r>
            <a:r>
              <a:rPr lang="en-US" dirty="0" smtClean="0">
                <a:solidFill>
                  <a:schemeClr val="tx1"/>
                </a:solidFill>
              </a:rPr>
              <a:t>.</a:t>
            </a:r>
          </a:p>
          <a:p>
            <a:pPr marL="711200" indent="-457200">
              <a:buAutoNum type="arabicPeriod"/>
            </a:pPr>
            <a:endParaRPr lang="en-US" sz="800" dirty="0" smtClean="0">
              <a:solidFill>
                <a:schemeClr val="tx1"/>
              </a:solidFill>
            </a:endParaRPr>
          </a:p>
          <a:p>
            <a:pPr marL="711200" indent="-457200">
              <a:buAutoNum type="arabicPeriod"/>
            </a:pPr>
            <a:r>
              <a:rPr lang="en-US" dirty="0" smtClean="0">
                <a:solidFill>
                  <a:schemeClr val="tx1"/>
                </a:solidFill>
              </a:rPr>
              <a:t>Show </a:t>
            </a:r>
            <a:r>
              <a:rPr lang="en-US" dirty="0" smtClean="0">
                <a:solidFill>
                  <a:schemeClr val="tx1"/>
                </a:solidFill>
              </a:rPr>
              <a:t>a little TLC .. People feel beat up, lonely, criticized and tired.. When they come to us, we lift them up and brighten their days</a:t>
            </a:r>
            <a:r>
              <a:rPr lang="en-US" dirty="0" smtClean="0">
                <a:solidFill>
                  <a:schemeClr val="tx1"/>
                </a:solidFill>
              </a:rPr>
              <a:t>.</a:t>
            </a:r>
          </a:p>
          <a:p>
            <a:pPr marL="711200" indent="-457200">
              <a:buAutoNum type="arabicPeriod"/>
            </a:pPr>
            <a:endParaRPr lang="en-US" sz="800" dirty="0" smtClean="0">
              <a:solidFill>
                <a:schemeClr val="tx1"/>
              </a:solidFill>
            </a:endParaRPr>
          </a:p>
          <a:p>
            <a:pPr marL="711200" indent="-457200">
              <a:buAutoNum type="arabicPeriod"/>
            </a:pPr>
            <a:r>
              <a:rPr lang="en-US" dirty="0" smtClean="0">
                <a:solidFill>
                  <a:schemeClr val="tx1"/>
                </a:solidFill>
              </a:rPr>
              <a:t>Give people 100% of your attention.  </a:t>
            </a:r>
            <a:r>
              <a:rPr lang="en-US" dirty="0" smtClean="0">
                <a:solidFill>
                  <a:schemeClr val="tx1"/>
                </a:solidFill>
              </a:rPr>
              <a:t>Be Present </a:t>
            </a:r>
            <a:endParaRPr lang="en-US" dirty="0" smtClean="0">
              <a:solidFill>
                <a:schemeClr val="tx1"/>
              </a:solidFill>
            </a:endParaRPr>
          </a:p>
          <a:p>
            <a:pPr marL="254000" indent="0">
              <a:buNone/>
            </a:pPr>
            <a:r>
              <a:rPr lang="en-US" dirty="0">
                <a:solidFill>
                  <a:schemeClr val="tx1"/>
                </a:solidFill>
              </a:rPr>
              <a:t>	</a:t>
            </a:r>
            <a:r>
              <a:rPr lang="en-US" dirty="0" smtClean="0">
                <a:solidFill>
                  <a:schemeClr val="tx1"/>
                </a:solidFill>
              </a:rPr>
              <a:t>-- If you aren’t taking care of them.. Someone else will</a:t>
            </a:r>
            <a:r>
              <a:rPr lang="en-US" dirty="0" smtClean="0">
                <a:solidFill>
                  <a:schemeClr val="tx1"/>
                </a:solidFill>
              </a:rPr>
              <a:t>.   </a:t>
            </a:r>
            <a:r>
              <a:rPr lang="en-US" dirty="0" err="1" smtClean="0">
                <a:solidFill>
                  <a:schemeClr val="tx1"/>
                </a:solidFill>
              </a:rPr>
              <a:t>francine</a:t>
            </a:r>
            <a:endParaRPr lang="en-US" dirty="0" smtClean="0">
              <a:solidFill>
                <a:schemeClr val="tx1"/>
              </a:solidFill>
            </a:endParaRPr>
          </a:p>
          <a:p>
            <a:pPr marL="254000" indent="0">
              <a:buNone/>
            </a:pPr>
            <a:r>
              <a:rPr lang="en-US" dirty="0">
                <a:solidFill>
                  <a:schemeClr val="tx1"/>
                </a:solidFill>
              </a:rPr>
              <a:t>	</a:t>
            </a:r>
            <a:endParaRPr lang="en-US" dirty="0" smtClean="0">
              <a:solidFill>
                <a:schemeClr val="tx1"/>
              </a:solidFill>
            </a:endParaRPr>
          </a:p>
        </p:txBody>
      </p:sp>
    </p:spTree>
    <p:extLst>
      <p:ext uri="{BB962C8B-B14F-4D97-AF65-F5344CB8AC3E}">
        <p14:creationId xmlns:p14="http://schemas.microsoft.com/office/powerpoint/2010/main" val="179397924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999" y="231379"/>
            <a:ext cx="3064932" cy="615288"/>
          </a:xfrm>
          <a:ln>
            <a:solidFill>
              <a:schemeClr val="accent5">
                <a:lumMod val="60000"/>
                <a:lumOff val="40000"/>
              </a:schemeClr>
            </a:solidFill>
          </a:ln>
        </p:spPr>
        <p:txBody>
          <a:bodyPr/>
          <a:lstStyle/>
          <a:p>
            <a:r>
              <a:rPr lang="en-US" sz="2000" dirty="0" smtClean="0"/>
              <a:t> </a:t>
            </a:r>
            <a:r>
              <a:rPr lang="en-US" sz="2000" dirty="0" smtClean="0"/>
              <a:t>Tips Continued</a:t>
            </a:r>
            <a:endParaRPr lang="en-US" sz="2000" dirty="0"/>
          </a:p>
        </p:txBody>
      </p:sp>
      <p:sp>
        <p:nvSpPr>
          <p:cNvPr id="3" name="Text Placeholder 2"/>
          <p:cNvSpPr>
            <a:spLocks noGrp="1"/>
          </p:cNvSpPr>
          <p:nvPr>
            <p:ph type="body" idx="1"/>
          </p:nvPr>
        </p:nvSpPr>
        <p:spPr>
          <a:xfrm>
            <a:off x="253999" y="846667"/>
            <a:ext cx="8720667" cy="4296833"/>
          </a:xfrm>
        </p:spPr>
        <p:txBody>
          <a:bodyPr/>
          <a:lstStyle/>
          <a:p>
            <a:pPr marL="254000" indent="0">
              <a:buNone/>
            </a:pPr>
            <a:r>
              <a:rPr lang="en-US" dirty="0">
                <a:solidFill>
                  <a:schemeClr val="tx1"/>
                </a:solidFill>
              </a:rPr>
              <a:t>5</a:t>
            </a:r>
            <a:r>
              <a:rPr lang="en-US" dirty="0" smtClean="0">
                <a:solidFill>
                  <a:schemeClr val="tx1"/>
                </a:solidFill>
              </a:rPr>
              <a:t>. </a:t>
            </a:r>
            <a:r>
              <a:rPr lang="en-US" dirty="0" smtClean="0">
                <a:solidFill>
                  <a:schemeClr val="tx1"/>
                </a:solidFill>
              </a:rPr>
              <a:t>Send thank you notes .. Respond to “ alerts” on Shaklee Connect Mobile App</a:t>
            </a:r>
          </a:p>
          <a:p>
            <a:pPr marL="254000" indent="0">
              <a:buNone/>
            </a:pPr>
            <a:endParaRPr lang="en-US" sz="1000" dirty="0" smtClean="0">
              <a:solidFill>
                <a:schemeClr val="tx1"/>
              </a:solidFill>
            </a:endParaRPr>
          </a:p>
          <a:p>
            <a:pPr marL="254000" indent="0">
              <a:buNone/>
            </a:pPr>
            <a:r>
              <a:rPr lang="en-US" dirty="0">
                <a:solidFill>
                  <a:schemeClr val="tx1"/>
                </a:solidFill>
              </a:rPr>
              <a:t>6</a:t>
            </a:r>
            <a:r>
              <a:rPr lang="en-US" dirty="0" smtClean="0">
                <a:solidFill>
                  <a:schemeClr val="tx1"/>
                </a:solidFill>
              </a:rPr>
              <a:t>. </a:t>
            </a:r>
            <a:r>
              <a:rPr lang="en-US" dirty="0" smtClean="0">
                <a:solidFill>
                  <a:schemeClr val="tx1"/>
                </a:solidFill>
              </a:rPr>
              <a:t>Excel at communication and conversation .. Comes with practice.</a:t>
            </a:r>
          </a:p>
          <a:p>
            <a:pPr marL="254000" indent="0">
              <a:buNone/>
            </a:pPr>
            <a:endParaRPr lang="en-US" sz="1000" dirty="0" smtClean="0">
              <a:solidFill>
                <a:schemeClr val="tx1"/>
              </a:solidFill>
            </a:endParaRPr>
          </a:p>
          <a:p>
            <a:pPr marL="254000" indent="0">
              <a:buNone/>
            </a:pPr>
            <a:endParaRPr lang="en-US" sz="1000" dirty="0" smtClean="0">
              <a:solidFill>
                <a:schemeClr val="tx1"/>
              </a:solidFill>
            </a:endParaRPr>
          </a:p>
          <a:p>
            <a:pPr marL="254000" indent="0">
              <a:buNone/>
            </a:pPr>
            <a:r>
              <a:rPr lang="en-US" dirty="0">
                <a:solidFill>
                  <a:schemeClr val="tx1"/>
                </a:solidFill>
              </a:rPr>
              <a:t>7</a:t>
            </a:r>
            <a:r>
              <a:rPr lang="en-US" dirty="0" smtClean="0">
                <a:solidFill>
                  <a:schemeClr val="tx1"/>
                </a:solidFill>
              </a:rPr>
              <a:t>.</a:t>
            </a:r>
            <a:r>
              <a:rPr lang="en-US" dirty="0" smtClean="0">
                <a:solidFill>
                  <a:schemeClr val="tx1"/>
                </a:solidFill>
              </a:rPr>
              <a:t>Educate, recommend and support</a:t>
            </a:r>
          </a:p>
          <a:p>
            <a:pPr marL="254000" indent="0">
              <a:buNone/>
            </a:pPr>
            <a:endParaRPr lang="en-US" sz="1000" dirty="0" smtClean="0">
              <a:solidFill>
                <a:schemeClr val="tx1"/>
              </a:solidFill>
            </a:endParaRPr>
          </a:p>
          <a:p>
            <a:pPr marL="254000" indent="0">
              <a:buNone/>
            </a:pPr>
            <a:r>
              <a:rPr lang="en-US" dirty="0" smtClean="0">
                <a:solidFill>
                  <a:schemeClr val="tx1"/>
                </a:solidFill>
              </a:rPr>
              <a:t>8. Acknowledge and Appreciate </a:t>
            </a:r>
            <a:r>
              <a:rPr lang="en-US" dirty="0" smtClean="0">
                <a:solidFill>
                  <a:schemeClr val="tx1"/>
                </a:solidFill>
              </a:rPr>
              <a:t>customers</a:t>
            </a:r>
            <a:r>
              <a:rPr lang="en-US" dirty="0" smtClean="0">
                <a:solidFill>
                  <a:schemeClr val="tx1"/>
                </a:solidFill>
              </a:rPr>
              <a:t>, </a:t>
            </a:r>
            <a:r>
              <a:rPr lang="en-US" dirty="0" smtClean="0">
                <a:solidFill>
                  <a:schemeClr val="tx1"/>
                </a:solidFill>
              </a:rPr>
              <a:t>distributors and business leaders.		The more </a:t>
            </a:r>
            <a:r>
              <a:rPr lang="en-US" dirty="0" smtClean="0">
                <a:solidFill>
                  <a:schemeClr val="tx1"/>
                </a:solidFill>
              </a:rPr>
              <a:t>we</a:t>
            </a:r>
            <a:r>
              <a:rPr lang="en-US" dirty="0" smtClean="0">
                <a:solidFill>
                  <a:schemeClr val="tx1"/>
                </a:solidFill>
              </a:rPr>
              <a:t> </a:t>
            </a:r>
            <a:r>
              <a:rPr lang="en-US" dirty="0" smtClean="0">
                <a:solidFill>
                  <a:schemeClr val="tx1"/>
                </a:solidFill>
              </a:rPr>
              <a:t>touch them .. The more loyal they will be.</a:t>
            </a:r>
          </a:p>
          <a:p>
            <a:pPr marL="254000" indent="0">
              <a:buNone/>
            </a:pPr>
            <a:r>
              <a:rPr lang="en-US" dirty="0" smtClean="0">
                <a:solidFill>
                  <a:schemeClr val="tx1"/>
                </a:solidFill>
              </a:rPr>
              <a:t>	87% of consumers want to know if the company they do business with 	has a social conscience.</a:t>
            </a:r>
          </a:p>
          <a:p>
            <a:pPr marL="254000" indent="0">
              <a:buNone/>
            </a:pPr>
            <a:r>
              <a:rPr lang="en-US" dirty="0" smtClean="0">
                <a:solidFill>
                  <a:schemeClr val="tx1"/>
                </a:solidFill>
              </a:rPr>
              <a:t>		Make </a:t>
            </a:r>
            <a:r>
              <a:rPr lang="en-US" dirty="0" smtClean="0">
                <a:solidFill>
                  <a:schemeClr val="tx1"/>
                </a:solidFill>
              </a:rPr>
              <a:t>our </a:t>
            </a:r>
            <a:r>
              <a:rPr lang="en-US" dirty="0" smtClean="0">
                <a:solidFill>
                  <a:schemeClr val="tx1"/>
                </a:solidFill>
              </a:rPr>
              <a:t>mantra .. “ gratitude always”</a:t>
            </a:r>
            <a:r>
              <a:rPr lang="en-US" dirty="0" smtClean="0">
                <a:solidFill>
                  <a:schemeClr val="tx1"/>
                </a:solidFill>
              </a:rPr>
              <a:t>.     </a:t>
            </a:r>
            <a:r>
              <a:rPr lang="en-US" dirty="0" err="1" smtClean="0">
                <a:solidFill>
                  <a:schemeClr val="tx1"/>
                </a:solidFill>
              </a:rPr>
              <a:t>francine</a:t>
            </a:r>
            <a:endParaRPr lang="en-US" dirty="0">
              <a:solidFill>
                <a:schemeClr val="tx1"/>
              </a:solidFill>
            </a:endParaRPr>
          </a:p>
        </p:txBody>
      </p:sp>
    </p:spTree>
    <p:extLst>
      <p:ext uri="{BB962C8B-B14F-4D97-AF65-F5344CB8AC3E}">
        <p14:creationId xmlns:p14="http://schemas.microsoft.com/office/powerpoint/2010/main" val="353155617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18617</TotalTime>
  <Words>1563</Words>
  <Application>Microsoft Macintosh PowerPoint</Application>
  <PresentationFormat>On-screen Show (16:9)</PresentationFormat>
  <Paragraphs>302</Paragraphs>
  <Slides>45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45</vt:i4>
      </vt:variant>
    </vt:vector>
  </HeadingPairs>
  <TitlesOfParts>
    <vt:vector size="47" baseType="lpstr">
      <vt:lpstr>Office Theme</vt:lpstr>
      <vt:lpstr>Microsoft Word Document</vt:lpstr>
      <vt:lpstr> 8 Weeks To Director  Shaklee Business Training 2018</vt:lpstr>
      <vt:lpstr> Training Team for Week 6 </vt:lpstr>
      <vt:lpstr>Objectives for Session # 6 – Servicing Customers</vt:lpstr>
      <vt:lpstr> --Consumer Value Proposition –   – exceptional customer service and experience  </vt:lpstr>
      <vt:lpstr>In a World of High Tech… Need for High Touch</vt:lpstr>
      <vt:lpstr>Honor technology, but keep people at the center. Roger Barnett</vt:lpstr>
      <vt:lpstr>PowerPoint Presentation</vt:lpstr>
      <vt:lpstr>Customer Service Tips </vt:lpstr>
      <vt:lpstr> Tips Continued</vt:lpstr>
      <vt:lpstr>It’s Our Job</vt:lpstr>
      <vt:lpstr>Create a System for Servicing and Customer Care</vt:lpstr>
      <vt:lpstr>Set up a 3-ring working binder, day planner or MyShaklee.com Shaklee Connect  </vt:lpstr>
      <vt:lpstr>Tickler File</vt:lpstr>
      <vt:lpstr>Offer Education on Wellness &amp; Shaklee Products</vt:lpstr>
      <vt:lpstr>More Customer Wellness Education</vt:lpstr>
      <vt:lpstr>PowerPoint Presentation</vt:lpstr>
      <vt:lpstr>Offer Incentives for Referrals /     Hosting Events Online or In- person</vt:lpstr>
      <vt:lpstr>PowerPoint Presentation</vt:lpstr>
      <vt:lpstr>Benefits of New Member/ Member Update Appointment:</vt:lpstr>
      <vt:lpstr>New Member/ Member Update Appointments    </vt:lpstr>
      <vt:lpstr>New Member Welcome Letter Maximizing Your Shaklee Membership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Next Steps:</vt:lpstr>
      <vt:lpstr>PowerPoint Presentation</vt:lpstr>
      <vt:lpstr> New Member Process Materials  </vt:lpstr>
      <vt:lpstr>See Addendum for  an Outline of Additional Content and Materials of the New Member Appointment or Member Update Appointment            </vt:lpstr>
      <vt:lpstr>Jim Rohn – Keys to Success</vt:lpstr>
      <vt:lpstr>Action Steps for Session #6 Servicing Customers</vt:lpstr>
      <vt:lpstr>Next Session #7 – The Power of Creating the Written PV Plan</vt:lpstr>
      <vt:lpstr>Addendum</vt:lpstr>
      <vt:lpstr>New Member Process Steps -- </vt:lpstr>
      <vt:lpstr> New Member Process continued</vt:lpstr>
      <vt:lpstr>PowerPoint Presentation</vt:lpstr>
      <vt:lpstr> Setting Up The New Member/ Update Appointment</vt:lpstr>
      <vt:lpstr>To Reconnect with Inactive Customer</vt:lpstr>
      <vt:lpstr> New Member Process --Confirm and Send Materials</vt:lpstr>
      <vt:lpstr>PowerPoint Presentation</vt:lpstr>
      <vt:lpstr>PowerPoint Presentation</vt:lpstr>
      <vt:lpstr>Strategies for Customer Rewards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Monday Wellness Webinars </dc:title>
  <cp:lastModifiedBy>Barbara Lagoni</cp:lastModifiedBy>
  <cp:revision>282</cp:revision>
  <cp:lastPrinted>2018-10-16T19:18:07Z</cp:lastPrinted>
  <dcterms:modified xsi:type="dcterms:W3CDTF">2018-10-17T03:12:30Z</dcterms:modified>
</cp:coreProperties>
</file>