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48"/>
  </p:notesMasterIdLst>
  <p:handoutMasterIdLst>
    <p:handoutMasterId r:id="rId49"/>
  </p:handoutMasterIdLst>
  <p:sldIdLst>
    <p:sldId id="259" r:id="rId2"/>
    <p:sldId id="260" r:id="rId3"/>
    <p:sldId id="261" r:id="rId4"/>
    <p:sldId id="320" r:id="rId5"/>
    <p:sldId id="263" r:id="rId6"/>
    <p:sldId id="324" r:id="rId7"/>
    <p:sldId id="269" r:id="rId8"/>
    <p:sldId id="291" r:id="rId9"/>
    <p:sldId id="327" r:id="rId10"/>
    <p:sldId id="270" r:id="rId11"/>
    <p:sldId id="272" r:id="rId12"/>
    <p:sldId id="292" r:id="rId13"/>
    <p:sldId id="329" r:id="rId14"/>
    <p:sldId id="323" r:id="rId15"/>
    <p:sldId id="276" r:id="rId16"/>
    <p:sldId id="271" r:id="rId17"/>
    <p:sldId id="273" r:id="rId18"/>
    <p:sldId id="277" r:id="rId19"/>
    <p:sldId id="282" r:id="rId20"/>
    <p:sldId id="283" r:id="rId21"/>
    <p:sldId id="275" r:id="rId22"/>
    <p:sldId id="326" r:id="rId23"/>
    <p:sldId id="295" r:id="rId24"/>
    <p:sldId id="293" r:id="rId25"/>
    <p:sldId id="290" r:id="rId26"/>
    <p:sldId id="294" r:id="rId27"/>
    <p:sldId id="297" r:id="rId28"/>
    <p:sldId id="298" r:id="rId29"/>
    <p:sldId id="303" r:id="rId30"/>
    <p:sldId id="302" r:id="rId31"/>
    <p:sldId id="304" r:id="rId32"/>
    <p:sldId id="305" r:id="rId33"/>
    <p:sldId id="300" r:id="rId34"/>
    <p:sldId id="306" r:id="rId35"/>
    <p:sldId id="307" r:id="rId36"/>
    <p:sldId id="308" r:id="rId37"/>
    <p:sldId id="309" r:id="rId38"/>
    <p:sldId id="310" r:id="rId39"/>
    <p:sldId id="311" r:id="rId40"/>
    <p:sldId id="312" r:id="rId41"/>
    <p:sldId id="330" r:id="rId42"/>
    <p:sldId id="331" r:id="rId43"/>
    <p:sldId id="332" r:id="rId44"/>
    <p:sldId id="333" r:id="rId45"/>
    <p:sldId id="334" r:id="rId46"/>
    <p:sldId id="335" r:id="rId47"/>
  </p:sldIdLst>
  <p:sldSz cx="9144000" cy="5143500" type="screen16x9"/>
  <p:notesSz cx="6858000" cy="9313863"/>
  <p:embeddedFontLst>
    <p:embeddedFont>
      <p:font typeface="Arial Narrow" panose="020B0606020202030204" pitchFamily="34" charset="0"/>
      <p:regular r:id="rId50"/>
      <p:bold r:id="rId51"/>
      <p:italic r:id="rId52"/>
      <p:boldItalic r:id="rId53"/>
    </p:embeddedFont>
    <p:embeddedFont>
      <p:font typeface="Comic Sans MS" panose="030F0702030302020204" pitchFamily="66" charset="0"/>
      <p:regular r:id="rId54"/>
      <p:bold r:id="rId55"/>
      <p:italic r:id="rId56"/>
      <p:boldItalic r:id="rId57"/>
    </p:embeddedFont>
    <p:embeddedFont>
      <p:font typeface="Calibri" panose="020F0502020204030204" pitchFamily="34" charset="0"/>
      <p:regular r:id="rId58"/>
      <p:bold r:id="rId59"/>
      <p:italic r:id="rId60"/>
      <p:boldItalic r:id="rId61"/>
    </p:embeddedFont>
    <p:embeddedFont>
      <p:font typeface="Wingdings 2" panose="05020102010507070707" pitchFamily="18" charset="2"/>
      <p:regular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6523AFCA-2EC3-7F46-B99B-80D78E33D0B9}" type="datetimeFigureOut">
              <a:rPr lang="en-US" smtClean="0"/>
              <a:t>10/9/2018</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248E7107-B320-9A47-AFF6-7379EFC15BE4}" type="slidenum">
              <a:rPr lang="en-US" smtClean="0"/>
              <a:t>‹#›</a:t>
            </a:fld>
            <a:endParaRPr lang="en-US"/>
          </a:p>
        </p:txBody>
      </p:sp>
    </p:spTree>
    <p:extLst>
      <p:ext uri="{BB962C8B-B14F-4D97-AF65-F5344CB8AC3E}">
        <p14:creationId xmlns:p14="http://schemas.microsoft.com/office/powerpoint/2010/main" val="4023954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0"/>
            <a:ext cx="2971799" cy="465693"/>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799" cy="465693"/>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1" y="8846553"/>
            <a:ext cx="2971799" cy="465693"/>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846553"/>
            <a:ext cx="2971799" cy="465693"/>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946072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13" name="Shape 113"/>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5408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47" name="Shape 24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7958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Shape 215"/>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16" name="Shape 216"/>
          <p:cNvSpPr txBox="1">
            <a:spLocks noGrp="1"/>
          </p:cNvSpPr>
          <p:nvPr>
            <p:ph type="sldNum" idx="12"/>
          </p:nvPr>
        </p:nvSpPr>
        <p:spPr>
          <a:xfrm>
            <a:off x="3884613" y="8846553"/>
            <a:ext cx="2971799" cy="465693"/>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16</a:t>
            </a:fld>
            <a:endParaRPr lang="en-US"/>
          </a:p>
        </p:txBody>
      </p:sp>
    </p:spTree>
    <p:extLst>
      <p:ext uri="{BB962C8B-B14F-4D97-AF65-F5344CB8AC3E}">
        <p14:creationId xmlns:p14="http://schemas.microsoft.com/office/powerpoint/2010/main" val="4230077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29" name="Shape 229"/>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7108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53" name="Shape 253"/>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1418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79" name="Shape 279"/>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1294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85" name="Shape 285"/>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9009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41" name="Shape 241"/>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6535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Shape 36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67" name="Shape 36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0156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52" name="Shape 35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2565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30" name="Shape 330"/>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3521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20" name="Shape 120"/>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1595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59" name="Shape 359"/>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2285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83" name="Shape 383"/>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2684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Shape 388"/>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89" name="Shape 389"/>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85916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23" name="Shape 423"/>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102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17" name="Shape 41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19782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33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36" name="Shape 436"/>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0343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Shape 40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03" name="Shape 403"/>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04" name="Shape 404"/>
          <p:cNvSpPr txBox="1">
            <a:spLocks noGrp="1"/>
          </p:cNvSpPr>
          <p:nvPr>
            <p:ph type="sldNum" idx="12"/>
          </p:nvPr>
        </p:nvSpPr>
        <p:spPr>
          <a:xfrm>
            <a:off x="3884613" y="8846553"/>
            <a:ext cx="2971799" cy="465693"/>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33</a:t>
            </a:fld>
            <a:endParaRPr lang="en-US"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9367800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42" name="Shape 44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23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Shape 449"/>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50" name="Shape 450"/>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0615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38" name="Shape 138"/>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7861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Shape 455"/>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56" name="Shape 456"/>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36223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Shape 462"/>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63" name="Shape 463"/>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312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Shape 469"/>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70" name="Shape 470"/>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32218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Shape 47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77" name="Shape 47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9209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Shape 483"/>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484" name="Shape 484"/>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233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51" name="Shape 151"/>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7957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r>
              <a:rPr lang="en-US" sz="1200" dirty="0" smtClean="0"/>
              <a:t>Mindset around sharing the opportunity</a:t>
            </a:r>
          </a:p>
          <a:p>
            <a:r>
              <a:rPr lang="en-US" sz="1200" dirty="0" smtClean="0"/>
              <a:t> </a:t>
            </a:r>
          </a:p>
          <a:p>
            <a:r>
              <a:rPr lang="en-US" sz="1200" dirty="0" smtClean="0"/>
              <a:t>- We are sharing for their benefit </a:t>
            </a:r>
          </a:p>
          <a:p>
            <a:r>
              <a:rPr lang="en-US" sz="1200" dirty="0" smtClean="0"/>
              <a:t>- We are sharing to meet a need </a:t>
            </a:r>
          </a:p>
          <a:p>
            <a:r>
              <a:rPr lang="en-US" sz="1200" dirty="0" smtClean="0"/>
              <a:t>- We are different than the noise out there </a:t>
            </a:r>
          </a:p>
          <a:p>
            <a:r>
              <a:rPr lang="en-US" sz="1200" dirty="0" smtClean="0"/>
              <a:t>- This is a gift </a:t>
            </a:r>
          </a:p>
          <a:p>
            <a:r>
              <a:rPr lang="en-US" sz="1200" dirty="0" smtClean="0"/>
              <a:t>- what’s good for you IS good for them </a:t>
            </a:r>
          </a:p>
          <a:p>
            <a:pPr marL="342900" indent="-342900">
              <a:buFontTx/>
              <a:buChar char="-"/>
            </a:pPr>
            <a:r>
              <a:rPr lang="en-US" sz="1200" dirty="0" smtClean="0"/>
              <a:t>We are different so be different </a:t>
            </a:r>
          </a:p>
          <a:p>
            <a:pPr lvl="0">
              <a:spcBef>
                <a:spcPts val="0"/>
              </a:spcBef>
              <a:buNone/>
            </a:pPr>
            <a:endParaRPr dirty="0"/>
          </a:p>
        </p:txBody>
      </p:sp>
      <p:sp>
        <p:nvSpPr>
          <p:cNvPr id="201" name="Shape 201"/>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691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38" name="Shape 338"/>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9259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07" name="Shape 20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86311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Shape 222"/>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223" name="Shape 223"/>
          <p:cNvSpPr txBox="1">
            <a:spLocks noGrp="1"/>
          </p:cNvSpPr>
          <p:nvPr>
            <p:ph type="sldNum" idx="12"/>
          </p:nvPr>
        </p:nvSpPr>
        <p:spPr>
          <a:xfrm>
            <a:off x="3884613" y="8846553"/>
            <a:ext cx="2971799" cy="465693"/>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11</a:t>
            </a:fld>
            <a:endParaRPr lang="en-US"/>
          </a:p>
        </p:txBody>
      </p:sp>
    </p:spTree>
    <p:extLst>
      <p:ext uri="{BB962C8B-B14F-4D97-AF65-F5344CB8AC3E}">
        <p14:creationId xmlns:p14="http://schemas.microsoft.com/office/powerpoint/2010/main" val="3605490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45" name="Shape 345"/>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7837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215900" algn="l" rtl="0">
              <a:spcBef>
                <a:spcPts val="400"/>
              </a:spcBef>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171450" algn="l" rtl="0">
              <a:spcBef>
                <a:spcPts val="360"/>
              </a:spcBef>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127000" algn="l" rtl="0">
              <a:spcBef>
                <a:spcPts val="320"/>
              </a:spcBef>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a:spLocks noGrp="1"/>
          </p:cNvSpPr>
          <p:nvPr>
            <p:ph type="pic" idx="2"/>
          </p:nvPr>
        </p:nvSpPr>
        <p:spPr>
          <a:xfrm>
            <a:off x="1792288" y="459581"/>
            <a:ext cx="5486399" cy="3086099"/>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3" name="Shape 83"/>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7"/>
        <p:cNvGrpSpPr/>
        <p:nvPr/>
      </p:nvGrpSpPr>
      <p:grpSpPr>
        <a:xfrm>
          <a:off x="0" y="0"/>
          <a:ext cx="0" cy="0"/>
          <a:chOff x="0" y="0"/>
          <a:chExt cx="0" cy="0"/>
        </a:xfrm>
      </p:grpSpPr>
      <p:sp>
        <p:nvSpPr>
          <p:cNvPr id="88" name="Shape 88"/>
          <p:cNvSpPr txBox="1">
            <a:spLocks noGrp="1"/>
          </p:cNvSpPr>
          <p:nvPr>
            <p:ph type="title"/>
          </p:nvPr>
        </p:nvSpPr>
        <p:spPr>
          <a:xfrm rot="5400000">
            <a:off x="5463777" y="1371600"/>
            <a:ext cx="4388643"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rot="5400000">
            <a:off x="1272778" y="-609598"/>
            <a:ext cx="4388643"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1" name="Shape 21"/>
          <p:cNvSpPr txBox="1">
            <a:spLocks noGrp="1"/>
          </p:cNvSpPr>
          <p:nvPr>
            <p:ph type="title"/>
          </p:nvPr>
        </p:nvSpPr>
        <p:spPr>
          <a:xfrm>
            <a:off x="722312" y="1849213"/>
            <a:ext cx="4455168" cy="1021555"/>
          </a:xfrm>
          <a:prstGeom prst="rect">
            <a:avLst/>
          </a:prstGeom>
          <a:noFill/>
          <a:ln>
            <a:noFill/>
          </a:ln>
        </p:spPr>
        <p:txBody>
          <a:bodyPr lIns="91425" tIns="91425" rIns="91425" bIns="91425" anchor="b" anchorCtr="0"/>
          <a:lstStyle>
            <a:lvl1pPr marL="0" marR="0" lvl="0" indent="0" algn="l" rtl="0">
              <a:spcBef>
                <a:spcPts val="0"/>
              </a:spcBef>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body" idx="1"/>
          </p:nvPr>
        </p:nvSpPr>
        <p:spPr>
          <a:xfrm>
            <a:off x="722312" y="2870769"/>
            <a:ext cx="7772400" cy="1125140"/>
          </a:xfrm>
          <a:prstGeom prst="rect">
            <a:avLst/>
          </a:prstGeom>
          <a:noFill/>
          <a:ln>
            <a:noFill/>
          </a:ln>
        </p:spPr>
        <p:txBody>
          <a:bodyPr lIns="91425" tIns="91425" rIns="91425" bIns="91425" anchor="t" anchorCtr="0"/>
          <a:lstStyle>
            <a:lvl1pPr marL="0" marR="0" lvl="0" indent="0" algn="l" rtl="0">
              <a:spcBef>
                <a:spcPts val="0"/>
              </a:spcBef>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3" name="Shape 23"/>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3305176"/>
            <a:ext cx="7772400" cy="102155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722312" y="2180034"/>
            <a:ext cx="7772400" cy="1125140"/>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4" name="Shape 44"/>
          <p:cNvSpPr txBox="1">
            <a:spLocks noGrp="1"/>
          </p:cNvSpPr>
          <p:nvPr>
            <p:ph type="body" idx="1"/>
          </p:nvPr>
        </p:nvSpPr>
        <p:spPr>
          <a:xfrm>
            <a:off x="457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2"/>
          </p:nvPr>
        </p:nvSpPr>
        <p:spPr>
          <a:xfrm>
            <a:off x="4648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body" idx="1"/>
          </p:nvPr>
        </p:nvSpPr>
        <p:spPr>
          <a:xfrm>
            <a:off x="457200" y="1151334"/>
            <a:ext cx="4040187" cy="479821"/>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body" idx="2"/>
          </p:nvPr>
        </p:nvSpPr>
        <p:spPr>
          <a:xfrm>
            <a:off x="457200" y="1631155"/>
            <a:ext cx="4040187" cy="2963465"/>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body" idx="3"/>
          </p:nvPr>
        </p:nvSpPr>
        <p:spPr>
          <a:xfrm>
            <a:off x="4645026" y="1151334"/>
            <a:ext cx="4041774" cy="479821"/>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4"/>
          </p:nvPr>
        </p:nvSpPr>
        <p:spPr>
          <a:xfrm>
            <a:off x="4645026" y="1631155"/>
            <a:ext cx="4041774" cy="2963465"/>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3"/>
        <p:cNvGrpSpPr/>
        <p:nvPr/>
      </p:nvGrpSpPr>
      <p:grpSpPr>
        <a:xfrm>
          <a:off x="0" y="0"/>
          <a:ext cx="0" cy="0"/>
          <a:chOff x="0" y="0"/>
          <a:chExt cx="0" cy="0"/>
        </a:xfrm>
      </p:grpSpPr>
      <p:sp>
        <p:nvSpPr>
          <p:cNvPr id="64" name="Shape 64"/>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57200" y="204786"/>
            <a:ext cx="3008313" cy="871538"/>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9" name="Shape 69"/>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1464335" y="188176"/>
            <a:ext cx="6554818" cy="1080445"/>
          </a:xfrm>
          <a:prstGeom prst="rect">
            <a:avLst/>
          </a:prstGeom>
          <a:solidFill>
            <a:schemeClr val="bg1"/>
          </a:solidFill>
          <a:ln w="9525" cap="flat" cmpd="sng">
            <a:solidFill>
              <a:schemeClr val="tx1">
                <a:lumMod val="65000"/>
                <a:lumOff val="35000"/>
              </a:schemeClr>
            </a:solidFill>
            <a:prstDash val="solid"/>
            <a:round/>
            <a:headEnd type="none" w="med" len="med"/>
            <a:tailEnd type="none" w="med" len="med"/>
          </a:ln>
        </p:spPr>
        <p:txBody>
          <a:bodyPr lIns="91425" tIns="45700" rIns="91425" bIns="45700" anchor="b" anchorCtr="0">
            <a:noAutofit/>
          </a:bodyPr>
          <a:lstStyle/>
          <a:p>
            <a:pPr marL="0" marR="0" lvl="0" indent="0" algn="ctr" rtl="0">
              <a:spcBef>
                <a:spcPts val="0"/>
              </a:spcBef>
              <a:buClr>
                <a:srgbClr val="205867"/>
              </a:buClr>
              <a:buSzPct val="25000"/>
              <a:buFont typeface="Calibri"/>
              <a:buNone/>
            </a:pPr>
            <a:r>
              <a:rPr lang="en-US" b="0" i="0" u="none" strike="noStrike" cap="none" dirty="0">
                <a:solidFill>
                  <a:schemeClr val="tx1"/>
                </a:solidFill>
                <a:latin typeface="Calibri"/>
                <a:ea typeface="Calibri"/>
                <a:cs typeface="Calibri"/>
                <a:sym typeface="Calibri"/>
              </a:rPr>
              <a:t>8 Weeks To Director	</a:t>
            </a:r>
            <a:r>
              <a:rPr lang="en-US" b="0" i="0" u="none" strike="noStrike" cap="none" dirty="0" smtClean="0">
                <a:solidFill>
                  <a:schemeClr val="tx1"/>
                </a:solidFill>
                <a:latin typeface="Calibri"/>
                <a:ea typeface="Calibri"/>
                <a:cs typeface="Calibri"/>
                <a:sym typeface="Calibri"/>
              </a:rPr>
              <a:t>			Shaklee </a:t>
            </a:r>
            <a:r>
              <a:rPr lang="en-US" b="0" i="0" u="none" strike="noStrike" cap="none" dirty="0">
                <a:solidFill>
                  <a:schemeClr val="tx1"/>
                </a:solidFill>
                <a:latin typeface="Calibri"/>
                <a:ea typeface="Calibri"/>
                <a:cs typeface="Calibri"/>
                <a:sym typeface="Calibri"/>
              </a:rPr>
              <a:t>Business Training </a:t>
            </a:r>
            <a:r>
              <a:rPr lang="en-US" b="0" i="0" u="none" strike="noStrike" cap="none" dirty="0" smtClean="0">
                <a:solidFill>
                  <a:schemeClr val="tx1"/>
                </a:solidFill>
                <a:latin typeface="Calibri"/>
                <a:ea typeface="Calibri"/>
                <a:cs typeface="Calibri"/>
                <a:sym typeface="Calibri"/>
              </a:rPr>
              <a:t>2018</a:t>
            </a:r>
            <a:endParaRPr lang="en-US" b="0" i="0" u="none" strike="noStrike" cap="none" dirty="0">
              <a:solidFill>
                <a:schemeClr val="tx1"/>
              </a:solidFill>
              <a:latin typeface="Calibri"/>
              <a:ea typeface="Calibri"/>
              <a:cs typeface="Calibri"/>
              <a:sym typeface="Calibri"/>
            </a:endParaRPr>
          </a:p>
        </p:txBody>
      </p:sp>
      <p:pic>
        <p:nvPicPr>
          <p:cNvPr id="4" name="Picture 3"/>
          <p:cNvPicPr>
            <a:picLocks noChangeAspect="1"/>
          </p:cNvPicPr>
          <p:nvPr/>
        </p:nvPicPr>
        <p:blipFill>
          <a:blip r:embed="rId3"/>
          <a:stretch>
            <a:fillRect/>
          </a:stretch>
        </p:blipFill>
        <p:spPr>
          <a:xfrm>
            <a:off x="6125467" y="1402139"/>
            <a:ext cx="3002239" cy="2001493"/>
          </a:xfrm>
          <a:prstGeom prst="rect">
            <a:avLst/>
          </a:prstGeom>
        </p:spPr>
      </p:pic>
      <p:pic>
        <p:nvPicPr>
          <p:cNvPr id="7" name="Picture 6"/>
          <p:cNvPicPr>
            <a:picLocks noChangeAspect="1"/>
          </p:cNvPicPr>
          <p:nvPr/>
        </p:nvPicPr>
        <p:blipFill>
          <a:blip r:embed="rId4"/>
          <a:stretch>
            <a:fillRect/>
          </a:stretch>
        </p:blipFill>
        <p:spPr>
          <a:xfrm>
            <a:off x="4559300" y="2565400"/>
            <a:ext cx="12700" cy="12700"/>
          </a:xfrm>
          <a:prstGeom prst="rect">
            <a:avLst/>
          </a:prstGeom>
        </p:spPr>
      </p:pic>
      <p:pic>
        <p:nvPicPr>
          <p:cNvPr id="8" name="Picture 7"/>
          <p:cNvPicPr>
            <a:picLocks noChangeAspect="1"/>
          </p:cNvPicPr>
          <p:nvPr/>
        </p:nvPicPr>
        <p:blipFill>
          <a:blip r:embed="rId4"/>
          <a:stretch>
            <a:fillRect/>
          </a:stretch>
        </p:blipFill>
        <p:spPr>
          <a:xfrm>
            <a:off x="4559300" y="2565400"/>
            <a:ext cx="12700" cy="12700"/>
          </a:xfrm>
          <a:prstGeom prst="rect">
            <a:avLst/>
          </a:prstGeom>
        </p:spPr>
      </p:pic>
      <p:pic>
        <p:nvPicPr>
          <p:cNvPr id="9" name="Picture 8"/>
          <p:cNvPicPr>
            <a:picLocks noChangeAspect="1"/>
          </p:cNvPicPr>
          <p:nvPr/>
        </p:nvPicPr>
        <p:blipFill>
          <a:blip r:embed="rId4"/>
          <a:stretch>
            <a:fillRect/>
          </a:stretch>
        </p:blipFill>
        <p:spPr>
          <a:xfrm>
            <a:off x="4559300" y="2565400"/>
            <a:ext cx="12700" cy="12700"/>
          </a:xfrm>
          <a:prstGeom prst="rect">
            <a:avLst/>
          </a:prstGeom>
        </p:spPr>
      </p:pic>
      <p:pic>
        <p:nvPicPr>
          <p:cNvPr id="10" name="Picture 9"/>
          <p:cNvPicPr>
            <a:picLocks noChangeAspect="1"/>
          </p:cNvPicPr>
          <p:nvPr/>
        </p:nvPicPr>
        <p:blipFill>
          <a:blip r:embed="rId4"/>
          <a:stretch>
            <a:fillRect/>
          </a:stretch>
        </p:blipFill>
        <p:spPr>
          <a:xfrm>
            <a:off x="6630025" y="2037092"/>
            <a:ext cx="12700" cy="12700"/>
          </a:xfrm>
          <a:prstGeom prst="rect">
            <a:avLst/>
          </a:prstGeom>
        </p:spPr>
      </p:pic>
      <p:pic>
        <p:nvPicPr>
          <p:cNvPr id="11" name="Picture 10"/>
          <p:cNvPicPr>
            <a:picLocks noChangeAspect="1"/>
          </p:cNvPicPr>
          <p:nvPr/>
        </p:nvPicPr>
        <p:blipFill>
          <a:blip r:embed="rId5"/>
          <a:stretch>
            <a:fillRect/>
          </a:stretch>
        </p:blipFill>
        <p:spPr>
          <a:xfrm>
            <a:off x="150280" y="1402139"/>
            <a:ext cx="2523624" cy="1892718"/>
          </a:xfrm>
          <a:prstGeom prst="rect">
            <a:avLst/>
          </a:prstGeom>
        </p:spPr>
      </p:pic>
      <p:pic>
        <p:nvPicPr>
          <p:cNvPr id="12" name="Picture 11"/>
          <p:cNvPicPr>
            <a:picLocks noChangeAspect="1"/>
          </p:cNvPicPr>
          <p:nvPr/>
        </p:nvPicPr>
        <p:blipFill>
          <a:blip r:embed="rId6"/>
          <a:stretch>
            <a:fillRect/>
          </a:stretch>
        </p:blipFill>
        <p:spPr>
          <a:xfrm>
            <a:off x="342310" y="3571525"/>
            <a:ext cx="1928287" cy="1446215"/>
          </a:xfrm>
          <a:prstGeom prst="rect">
            <a:avLst/>
          </a:prstGeom>
        </p:spPr>
      </p:pic>
      <p:pic>
        <p:nvPicPr>
          <p:cNvPr id="16" name="Picture 15"/>
          <p:cNvPicPr>
            <a:picLocks noChangeAspect="1"/>
          </p:cNvPicPr>
          <p:nvPr/>
        </p:nvPicPr>
        <p:blipFill>
          <a:blip r:embed="rId7"/>
          <a:stretch>
            <a:fillRect/>
          </a:stretch>
        </p:blipFill>
        <p:spPr>
          <a:xfrm>
            <a:off x="2786126" y="1402139"/>
            <a:ext cx="3151238" cy="3263460"/>
          </a:xfrm>
          <a:prstGeom prst="rect">
            <a:avLst/>
          </a:prstGeom>
        </p:spPr>
      </p:pic>
      <p:sp>
        <p:nvSpPr>
          <p:cNvPr id="116" name="Shape 116"/>
          <p:cNvSpPr txBox="1">
            <a:spLocks noGrp="1"/>
          </p:cNvSpPr>
          <p:nvPr>
            <p:ph type="body" idx="1"/>
          </p:nvPr>
        </p:nvSpPr>
        <p:spPr>
          <a:xfrm>
            <a:off x="4907647" y="3840873"/>
            <a:ext cx="3961995" cy="1176867"/>
          </a:xfrm>
          <a:prstGeom prst="rect">
            <a:avLst/>
          </a:prstGeom>
          <a:solidFill>
            <a:schemeClr val="bg1"/>
          </a:solid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r>
              <a:rPr lang="en-US" sz="2480" b="0" i="0" u="none" strike="noStrike" cap="none" dirty="0">
                <a:solidFill>
                  <a:srgbClr val="205867"/>
                </a:solidFill>
                <a:latin typeface="Calibri"/>
                <a:ea typeface="Calibri"/>
                <a:cs typeface="Calibri"/>
                <a:sym typeface="Calibri"/>
              </a:rPr>
              <a:t>Identifying Business Partners</a:t>
            </a:r>
          </a:p>
          <a:p>
            <a:pPr marL="0" marR="0" lvl="0" indent="0" algn="ctr" rtl="0">
              <a:lnSpc>
                <a:spcPct val="80000"/>
              </a:lnSpc>
              <a:spcBef>
                <a:spcPts val="0"/>
              </a:spcBef>
              <a:spcAft>
                <a:spcPts val="0"/>
              </a:spcAft>
              <a:buClr>
                <a:srgbClr val="205867"/>
              </a:buClr>
              <a:buSzPct val="25000"/>
              <a:buFont typeface="Arial"/>
              <a:buNone/>
            </a:pPr>
            <a:r>
              <a:rPr lang="en-US" sz="2480" b="0" i="0" u="none" strike="noStrike" cap="none" dirty="0">
                <a:solidFill>
                  <a:srgbClr val="205867"/>
                </a:solidFill>
                <a:latin typeface="Calibri"/>
                <a:ea typeface="Calibri"/>
                <a:cs typeface="Calibri"/>
                <a:sym typeface="Calibri"/>
              </a:rPr>
              <a:t>Week # 5</a:t>
            </a:r>
          </a:p>
          <a:p>
            <a:pPr marL="0" marR="0" lvl="0" indent="0" algn="ctr" rtl="0">
              <a:lnSpc>
                <a:spcPct val="80000"/>
              </a:lnSpc>
              <a:spcBef>
                <a:spcPts val="0"/>
              </a:spcBef>
              <a:spcAft>
                <a:spcPts val="0"/>
              </a:spcAft>
              <a:buClr>
                <a:srgbClr val="205867"/>
              </a:buClr>
              <a:buSzPct val="25000"/>
              <a:buFont typeface="Arial"/>
              <a:buNone/>
            </a:pPr>
            <a:r>
              <a:rPr lang="en-US" sz="2480" dirty="0" smtClean="0">
                <a:solidFill>
                  <a:srgbClr val="205867"/>
                </a:solidFill>
              </a:rPr>
              <a:t>October 9, 2018</a:t>
            </a:r>
            <a:endParaRPr lang="en-US" sz="2480" b="0" i="0" u="none" strike="noStrike" cap="none" dirty="0">
              <a:solidFill>
                <a:srgbClr val="205867"/>
              </a:solidFill>
              <a:latin typeface="Calibri"/>
              <a:ea typeface="Calibri"/>
              <a:cs typeface="Calibri"/>
              <a:sym typeface="Calibri"/>
            </a:endParaRPr>
          </a:p>
          <a:p>
            <a:pPr marL="0" marR="0" lvl="0" indent="0" algn="l" rtl="0">
              <a:lnSpc>
                <a:spcPct val="80000"/>
              </a:lnSpc>
              <a:spcBef>
                <a:spcPts val="0"/>
              </a:spcBef>
              <a:buClr>
                <a:srgbClr val="6F6E6F"/>
              </a:buClr>
              <a:buSzPct val="25000"/>
              <a:buFont typeface="Arial"/>
              <a:buNone/>
            </a:pPr>
            <a:endParaRPr sz="248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0" name="Shape 210"/>
          <p:cNvSpPr txBox="1">
            <a:spLocks noGrp="1"/>
          </p:cNvSpPr>
          <p:nvPr>
            <p:ph type="body" idx="1"/>
          </p:nvPr>
        </p:nvSpPr>
        <p:spPr>
          <a:xfrm>
            <a:off x="457199" y="2145060"/>
            <a:ext cx="8229600" cy="1921366"/>
          </a:xfrm>
          <a:prstGeom prst="rect">
            <a:avLst/>
          </a:prstGeom>
          <a:solidFill>
            <a:schemeClr val="lt1"/>
          </a:solidFill>
          <a:ln>
            <a:noFill/>
          </a:ln>
        </p:spPr>
        <p:txBody>
          <a:bodyPr lIns="91425" tIns="45700" rIns="91425" bIns="45700" anchor="t" anchorCtr="0">
            <a:noAutofit/>
          </a:bodyPr>
          <a:lstStyle/>
          <a:p>
            <a:pPr marL="342900" marR="0" lvl="0" indent="-316230" algn="l" rtl="0">
              <a:lnSpc>
                <a:spcPct val="90000"/>
              </a:lnSpc>
              <a:spcBef>
                <a:spcPts val="0"/>
              </a:spcBef>
              <a:spcAft>
                <a:spcPts val="0"/>
              </a:spcAft>
              <a:buClr>
                <a:schemeClr val="dk1"/>
              </a:buClr>
              <a:buSzPct val="100000"/>
              <a:buFont typeface="Arial"/>
              <a:buChar char="•"/>
            </a:pPr>
            <a:r>
              <a:rPr lang="en-US" sz="1800" b="0" i="1" u="none" strike="noStrike" cap="none" dirty="0">
                <a:solidFill>
                  <a:schemeClr val="dk1"/>
                </a:solidFill>
                <a:latin typeface="Calibri"/>
                <a:ea typeface="Calibri"/>
                <a:cs typeface="Calibri"/>
                <a:sym typeface="Calibri"/>
              </a:rPr>
              <a:t>After I learned about Shaklee, I realized most people are looking for something like this. It was the perfect fit for me.</a:t>
            </a:r>
          </a:p>
          <a:p>
            <a:pPr marL="342900" marR="0" lvl="0" indent="-342900" algn="l" rtl="0">
              <a:lnSpc>
                <a:spcPct val="90000"/>
              </a:lnSpc>
              <a:spcBef>
                <a:spcPts val="444"/>
              </a:spcBef>
              <a:spcAft>
                <a:spcPts val="0"/>
              </a:spcAft>
              <a:buClr>
                <a:schemeClr val="dk1"/>
              </a:buClr>
              <a:buSzPct val="123333"/>
              <a:buFont typeface="Arial"/>
              <a:buChar char="•"/>
            </a:pPr>
            <a:r>
              <a:rPr lang="en-US" sz="1800" b="0" i="1" u="none" strike="noStrike" cap="none" dirty="0">
                <a:solidFill>
                  <a:schemeClr val="dk1"/>
                </a:solidFill>
                <a:latin typeface="Calibri"/>
                <a:ea typeface="Calibri"/>
                <a:cs typeface="Calibri"/>
                <a:sym typeface="Calibri"/>
              </a:rPr>
              <a:t>Therefore, I always let people know how much fun it is to have a home </a:t>
            </a:r>
            <a:r>
              <a:rPr lang="en-US" sz="1800" b="0" i="1" u="none" strike="noStrike" cap="none" dirty="0" smtClean="0">
                <a:solidFill>
                  <a:schemeClr val="dk1"/>
                </a:solidFill>
                <a:latin typeface="Calibri"/>
                <a:ea typeface="Calibri"/>
                <a:cs typeface="Calibri"/>
                <a:sym typeface="Calibri"/>
              </a:rPr>
              <a:t>business	If </a:t>
            </a:r>
            <a:r>
              <a:rPr lang="en-US" sz="1800" b="0" i="1" u="none" strike="noStrike" cap="none" dirty="0">
                <a:solidFill>
                  <a:schemeClr val="dk1"/>
                </a:solidFill>
                <a:latin typeface="Calibri"/>
                <a:ea typeface="Calibri"/>
                <a:cs typeface="Calibri"/>
                <a:sym typeface="Calibri"/>
              </a:rPr>
              <a:t>they express an interest, I send them information .. </a:t>
            </a:r>
          </a:p>
          <a:p>
            <a:pPr marL="342900" marR="0" lvl="0" indent="-342900" algn="l" rtl="0">
              <a:lnSpc>
                <a:spcPct val="90000"/>
              </a:lnSpc>
              <a:spcBef>
                <a:spcPts val="444"/>
              </a:spcBef>
              <a:spcAft>
                <a:spcPts val="0"/>
              </a:spcAft>
              <a:buClr>
                <a:schemeClr val="dk1"/>
              </a:buClr>
              <a:buSzPct val="123333"/>
              <a:buFont typeface="Arial"/>
              <a:buChar char="•"/>
            </a:pPr>
            <a:r>
              <a:rPr lang="en-US" sz="1800" b="1" i="1" u="none" strike="noStrike" cap="none" dirty="0">
                <a:solidFill>
                  <a:schemeClr val="dk1"/>
                </a:solidFill>
                <a:latin typeface="Calibri"/>
                <a:ea typeface="Calibri"/>
                <a:cs typeface="Calibri"/>
                <a:sym typeface="Calibri"/>
              </a:rPr>
              <a:t>But that is only effective if I follow up with live meeting  if local. .. Or live phone call if at a distance. </a:t>
            </a:r>
            <a:r>
              <a:rPr lang="en-US" sz="2400" i="1" dirty="0"/>
              <a:t>   </a:t>
            </a:r>
            <a:r>
              <a:rPr lang="en-US" sz="2400" dirty="0"/>
              <a:t>             </a:t>
            </a:r>
            <a:r>
              <a:rPr lang="en-US" sz="2400" b="0" i="0" u="none" strike="noStrike" cap="none" dirty="0">
                <a:solidFill>
                  <a:schemeClr val="dk1"/>
                </a:solidFill>
                <a:latin typeface="Calibri"/>
                <a:ea typeface="Calibri"/>
                <a:cs typeface="Calibri"/>
                <a:sym typeface="Calibri"/>
              </a:rPr>
              <a:t>               </a:t>
            </a:r>
            <a:r>
              <a:rPr lang="en-US" sz="2960" b="0" i="0" u="none" strike="noStrike" cap="none" dirty="0">
                <a:solidFill>
                  <a:schemeClr val="dk1"/>
                </a:solidFill>
                <a:latin typeface="Calibri"/>
                <a:ea typeface="Calibri"/>
                <a:cs typeface="Calibri"/>
                <a:sym typeface="Calibri"/>
              </a:rPr>
              <a:t>           </a:t>
            </a:r>
            <a:r>
              <a:rPr lang="en-US" sz="1400" dirty="0" smtClean="0"/>
              <a:t>   </a:t>
            </a:r>
            <a:endParaRPr lang="en-US" sz="1400" dirty="0"/>
          </a:p>
          <a:p>
            <a:pPr marL="0" marR="0" lvl="0" indent="0" algn="l" rtl="0">
              <a:lnSpc>
                <a:spcPct val="90000"/>
              </a:lnSpc>
              <a:spcBef>
                <a:spcPts val="444"/>
              </a:spcBef>
              <a:spcAft>
                <a:spcPts val="0"/>
              </a:spcAft>
              <a:buNone/>
            </a:pPr>
            <a:r>
              <a:rPr lang="en-US" sz="2960" b="0" i="0" u="none" strike="noStrike" cap="none" dirty="0">
                <a:solidFill>
                  <a:schemeClr val="dk1"/>
                </a:solidFill>
                <a:latin typeface="Calibri"/>
                <a:ea typeface="Calibri"/>
                <a:cs typeface="Calibri"/>
                <a:sym typeface="Calibri"/>
              </a:rPr>
              <a:t>                                              </a:t>
            </a:r>
          </a:p>
        </p:txBody>
      </p:sp>
      <p:sp>
        <p:nvSpPr>
          <p:cNvPr id="209" name="Shape 209"/>
          <p:cNvSpPr txBox="1">
            <a:spLocks noGrp="1"/>
          </p:cNvSpPr>
          <p:nvPr>
            <p:ph type="title"/>
          </p:nvPr>
        </p:nvSpPr>
        <p:spPr>
          <a:xfrm>
            <a:off x="457199" y="1271506"/>
            <a:ext cx="7617040" cy="857250"/>
          </a:xfrm>
          <a:prstGeom prst="rect">
            <a:avLst/>
          </a:prstGeom>
          <a:solidFill>
            <a:schemeClr val="lt1"/>
          </a:solidFill>
          <a:ln>
            <a:noFill/>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 So many different benefits Shaklee offers..</a:t>
            </a:r>
            <a:br>
              <a:rPr lang="en-US" sz="2000" b="0" i="0" u="none" strike="noStrike" cap="none" dirty="0">
                <a:solidFill>
                  <a:schemeClr val="dk1"/>
                </a:solidFill>
                <a:latin typeface="Calibri"/>
                <a:ea typeface="Calibri"/>
                <a:cs typeface="Calibri"/>
                <a:sym typeface="Calibri"/>
              </a:rPr>
            </a:br>
            <a:r>
              <a:rPr lang="en-US" sz="2000" b="0" i="0" u="none" strike="noStrike" cap="none" dirty="0">
                <a:solidFill>
                  <a:schemeClr val="dk1"/>
                </a:solidFill>
                <a:latin typeface="Calibri"/>
                <a:ea typeface="Calibri"/>
                <a:cs typeface="Calibri"/>
                <a:sym typeface="Calibri"/>
              </a:rPr>
              <a:t>	Somebody always wants something.” quote from Katie Odom</a:t>
            </a:r>
          </a:p>
        </p:txBody>
      </p:sp>
      <p:sp>
        <p:nvSpPr>
          <p:cNvPr id="211" name="Shape 211"/>
          <p:cNvSpPr txBox="1"/>
          <p:nvPr/>
        </p:nvSpPr>
        <p:spPr>
          <a:xfrm>
            <a:off x="244917" y="342900"/>
            <a:ext cx="3848999" cy="461699"/>
          </a:xfrm>
          <a:prstGeom prst="rect">
            <a:avLst/>
          </a:prstGeom>
          <a:solidFill>
            <a:schemeClr val="lt1"/>
          </a:solidFill>
          <a:ln w="9525" cap="flat" cmpd="sng">
            <a:solidFill>
              <a:srgbClr val="8CB3E3"/>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a:solidFill>
                  <a:schemeClr val="dk1"/>
                </a:solidFill>
                <a:latin typeface="Calibri"/>
                <a:ea typeface="Calibri"/>
                <a:cs typeface="Calibri"/>
                <a:sym typeface="Calibri"/>
              </a:rPr>
              <a:t>Example of High-Level Belief  </a:t>
            </a:r>
          </a:p>
        </p:txBody>
      </p:sp>
      <p:sp>
        <p:nvSpPr>
          <p:cNvPr id="212" name="Shape 212"/>
          <p:cNvSpPr txBox="1"/>
          <p:nvPr/>
        </p:nvSpPr>
        <p:spPr>
          <a:xfrm>
            <a:off x="4263924" y="266350"/>
            <a:ext cx="4600575" cy="1005156"/>
          </a:xfrm>
          <a:prstGeom prst="rect">
            <a:avLst/>
          </a:prstGeom>
          <a:no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lvl="0">
              <a:spcBef>
                <a:spcPts val="0"/>
              </a:spcBef>
              <a:buNone/>
            </a:pPr>
            <a:r>
              <a:rPr lang="en-US" sz="1800" dirty="0"/>
              <a:t>Katie Odom developed 12 Directors in her organization  in the first 3 ½ years of her business… Let’s observe her mind set.</a:t>
            </a:r>
          </a:p>
        </p:txBody>
      </p:sp>
      <p:sp>
        <p:nvSpPr>
          <p:cNvPr id="2" name="TextBox 1"/>
          <p:cNvSpPr txBox="1"/>
          <p:nvPr/>
        </p:nvSpPr>
        <p:spPr>
          <a:xfrm>
            <a:off x="457199" y="4066426"/>
            <a:ext cx="7949686" cy="646331"/>
          </a:xfrm>
          <a:prstGeom prst="rect">
            <a:avLst/>
          </a:prstGeom>
          <a:solidFill>
            <a:schemeClr val="bg1"/>
          </a:solidFill>
          <a:ln>
            <a:solidFill>
              <a:schemeClr val="accent5">
                <a:lumMod val="75000"/>
              </a:schemeClr>
            </a:solidFill>
          </a:ln>
        </p:spPr>
        <p:txBody>
          <a:bodyPr wrap="square" rtlCol="0">
            <a:spAutoFit/>
          </a:bodyPr>
          <a:lstStyle/>
          <a:p>
            <a:r>
              <a:rPr lang="en-US" sz="1800" dirty="0" smtClean="0"/>
              <a:t>Gary Burke --When listening to a speaker, don’t just listen to what they say 		…listen for how they think”			</a:t>
            </a:r>
            <a:r>
              <a:rPr lang="en-US" sz="1600" dirty="0" err="1" smtClean="0"/>
              <a:t>becky</a:t>
            </a:r>
            <a:endParaRPr lang="en-US" sz="1600" dirty="0"/>
          </a:p>
        </p:txBody>
      </p:sp>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457200" y="893840"/>
            <a:ext cx="7789253" cy="3762142"/>
          </a:xfrm>
          <a:prstGeom prst="rect">
            <a:avLst/>
          </a:prstGeom>
        </p:spPr>
        <p:txBody>
          <a:bodyPr lIns="91425" tIns="91425" rIns="91425" bIns="91425" anchor="t" anchorCtr="0">
            <a:noAutofit/>
          </a:bodyPr>
          <a:lstStyle/>
          <a:p>
            <a:pPr lvl="0">
              <a:spcBef>
                <a:spcPts val="0"/>
              </a:spcBef>
              <a:buNone/>
            </a:pPr>
            <a:r>
              <a:rPr lang="en-US" dirty="0" smtClean="0">
                <a:solidFill>
                  <a:schemeClr val="tx1"/>
                </a:solidFill>
              </a:rPr>
              <a:t>In the beginning, we will want to invite the strongest leaders we know to join our team.</a:t>
            </a:r>
          </a:p>
          <a:p>
            <a:pPr lvl="0">
              <a:spcBef>
                <a:spcPts val="0"/>
              </a:spcBef>
              <a:buNone/>
            </a:pPr>
            <a:r>
              <a:rPr lang="en-US" dirty="0" smtClean="0">
                <a:solidFill>
                  <a:schemeClr val="tx1"/>
                </a:solidFill>
              </a:rPr>
              <a:t>The reason is .. </a:t>
            </a:r>
          </a:p>
          <a:p>
            <a:pPr lvl="0">
              <a:spcBef>
                <a:spcPts val="0"/>
              </a:spcBef>
              <a:buNone/>
            </a:pPr>
            <a:r>
              <a:rPr lang="en-US" dirty="0" smtClean="0">
                <a:solidFill>
                  <a:schemeClr val="tx1"/>
                </a:solidFill>
              </a:rPr>
              <a:t> There is room in Shaklee for everyone .. People who come with good people skills and communication skills and others who don’t but are eager to learn.</a:t>
            </a:r>
          </a:p>
          <a:p>
            <a:pPr lvl="0">
              <a:spcBef>
                <a:spcPts val="0"/>
              </a:spcBef>
              <a:buNone/>
            </a:pPr>
            <a:r>
              <a:rPr lang="en-US" dirty="0" smtClean="0">
                <a:solidFill>
                  <a:schemeClr val="tx1"/>
                </a:solidFill>
              </a:rPr>
              <a:t>When we have strength at the center of our businesses, we will attract other strong leaders and then we will all learn from each other. </a:t>
            </a:r>
          </a:p>
          <a:p>
            <a:pPr lvl="0">
              <a:spcBef>
                <a:spcPts val="0"/>
              </a:spcBef>
              <a:buNone/>
            </a:pPr>
            <a:r>
              <a:rPr lang="en-US" dirty="0" smtClean="0">
                <a:solidFill>
                  <a:schemeClr val="tx1"/>
                </a:solidFill>
              </a:rPr>
              <a:t>Shaklee is not a race. We all grow at our own pace.. But we all grow best when we help one another.			</a:t>
            </a:r>
            <a:r>
              <a:rPr lang="en-US" sz="1600" dirty="0" smtClean="0">
                <a:solidFill>
                  <a:schemeClr val="tx1"/>
                </a:solidFill>
              </a:rPr>
              <a:t>harper</a:t>
            </a:r>
          </a:p>
        </p:txBody>
      </p:sp>
      <p:sp>
        <p:nvSpPr>
          <p:cNvPr id="226" name="Shape 226"/>
          <p:cNvSpPr txBox="1">
            <a:spLocks noGrp="1"/>
          </p:cNvSpPr>
          <p:nvPr>
            <p:ph type="title"/>
          </p:nvPr>
        </p:nvSpPr>
        <p:spPr>
          <a:xfrm>
            <a:off x="336239" y="261245"/>
            <a:ext cx="4184730" cy="494596"/>
          </a:xfrm>
          <a:prstGeom prst="rect">
            <a:avLst/>
          </a:prstGeom>
        </p:spPr>
        <p:txBody>
          <a:bodyPr lIns="91425" tIns="91425" rIns="91425" bIns="91425" anchor="ctr" anchorCtr="0">
            <a:noAutofit/>
          </a:bodyPr>
          <a:lstStyle/>
          <a:p>
            <a:pPr lvl="0">
              <a:spcBef>
                <a:spcPts val="0"/>
              </a:spcBef>
              <a:buNone/>
            </a:pPr>
            <a:r>
              <a:rPr lang="en-US" sz="2400" dirty="0"/>
              <a:t>Choosing Our First Leaders </a:t>
            </a:r>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Shape 34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48" name="Shape 348"/>
          <p:cNvSpPr txBox="1">
            <a:spLocks noGrp="1"/>
          </p:cNvSpPr>
          <p:nvPr>
            <p:ph type="title"/>
          </p:nvPr>
        </p:nvSpPr>
        <p:spPr>
          <a:xfrm>
            <a:off x="457200" y="205978"/>
            <a:ext cx="8229600" cy="651271"/>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smtClean="0">
                <a:solidFill>
                  <a:schemeClr val="dk1"/>
                </a:solidFill>
                <a:latin typeface="Calibri"/>
                <a:ea typeface="Calibri"/>
                <a:cs typeface="Calibri"/>
                <a:sym typeface="Calibri"/>
              </a:rPr>
              <a:t>Skill Sets Beneficial in a Business </a:t>
            </a:r>
            <a:r>
              <a:rPr lang="en-US" sz="3200" b="0" i="0" u="none" strike="noStrike" cap="none" dirty="0">
                <a:solidFill>
                  <a:schemeClr val="dk1"/>
                </a:solidFill>
                <a:latin typeface="Calibri"/>
                <a:ea typeface="Calibri"/>
                <a:cs typeface="Calibri"/>
                <a:sym typeface="Calibri"/>
              </a:rPr>
              <a:t>Partner</a:t>
            </a:r>
          </a:p>
        </p:txBody>
      </p:sp>
      <p:sp>
        <p:nvSpPr>
          <p:cNvPr id="349" name="Shape 349"/>
          <p:cNvSpPr txBox="1">
            <a:spLocks noGrp="1"/>
          </p:cNvSpPr>
          <p:nvPr>
            <p:ph type="body" idx="1"/>
          </p:nvPr>
        </p:nvSpPr>
        <p:spPr>
          <a:xfrm>
            <a:off x="1429216" y="1147708"/>
            <a:ext cx="6299875" cy="3015069"/>
          </a:xfrm>
          <a:prstGeom prst="rect">
            <a:avLst/>
          </a:prstGeom>
          <a:solidFill>
            <a:schemeClr val="lt1"/>
          </a:solidFill>
          <a:ln>
            <a:noFill/>
          </a:ln>
        </p:spPr>
        <p:txBody>
          <a:bodyPr lIns="91425" tIns="45700" rIns="91425" bIns="45700" anchor="t" anchorCtr="0">
            <a:noAutofit/>
          </a:bodyPr>
          <a:lstStyle/>
          <a:p>
            <a:pPr marL="342900" marR="0" lvl="0" indent="-316230" algn="l" rtl="0">
              <a:lnSpc>
                <a:spcPct val="90000"/>
              </a:lnSpc>
              <a:spcBef>
                <a:spcPts val="444"/>
              </a:spcBef>
              <a:spcAft>
                <a:spcPts val="0"/>
              </a:spcAft>
              <a:buClr>
                <a:schemeClr val="dk1"/>
              </a:buClr>
              <a:buSzPct val="100000"/>
              <a:buFont typeface="Arial"/>
              <a:buChar char="•"/>
            </a:pPr>
            <a:r>
              <a:rPr lang="en-US" sz="2400" b="0" i="0" u="none" strike="noStrike" cap="none" dirty="0" smtClean="0">
                <a:solidFill>
                  <a:schemeClr val="dk1"/>
                </a:solidFill>
                <a:sym typeface="Calibri"/>
              </a:rPr>
              <a:t>Self</a:t>
            </a:r>
            <a:r>
              <a:rPr lang="en-US" sz="2400" b="0" i="0" u="none" strike="noStrike" cap="none" dirty="0">
                <a:solidFill>
                  <a:schemeClr val="dk1"/>
                </a:solidFill>
                <a:sym typeface="Calibri"/>
              </a:rPr>
              <a:t>-driven – </a:t>
            </a:r>
            <a:r>
              <a:rPr lang="en-US" sz="2400" b="0" i="0" u="none" strike="noStrike" cap="none" dirty="0" smtClean="0">
                <a:solidFill>
                  <a:schemeClr val="dk1"/>
                </a:solidFill>
                <a:sym typeface="Calibri"/>
              </a:rPr>
              <a:t>goal-oriented</a:t>
            </a:r>
            <a:r>
              <a:rPr lang="en-US" sz="2400" b="0" i="0" u="none" strike="noStrike" cap="none" dirty="0">
                <a:solidFill>
                  <a:schemeClr val="dk1"/>
                </a:solidFill>
                <a:sym typeface="Calibri"/>
              </a:rPr>
              <a:t>, good work </a:t>
            </a:r>
            <a:r>
              <a:rPr lang="en-US" sz="2400" b="0" i="0" u="none" strike="noStrike" cap="none" dirty="0" smtClean="0">
                <a:solidFill>
                  <a:schemeClr val="dk1"/>
                </a:solidFill>
                <a:sym typeface="Calibri"/>
              </a:rPr>
              <a:t>ethic</a:t>
            </a:r>
            <a:endParaRPr lang="en-US" sz="2400" b="0" i="0" u="none" strike="noStrike" cap="none" dirty="0" smtClean="0">
              <a:solidFill>
                <a:schemeClr val="dk1"/>
              </a:solidFill>
              <a:sym typeface="Calibri"/>
            </a:endParaRPr>
          </a:p>
          <a:p>
            <a:pPr marL="342900" marR="0" lvl="0" indent="-316230" algn="l" rtl="0">
              <a:lnSpc>
                <a:spcPct val="90000"/>
              </a:lnSpc>
              <a:spcBef>
                <a:spcPts val="444"/>
              </a:spcBef>
              <a:spcAft>
                <a:spcPts val="0"/>
              </a:spcAft>
              <a:buClr>
                <a:schemeClr val="dk1"/>
              </a:buClr>
              <a:buSzPct val="100000"/>
              <a:buFont typeface="Arial"/>
              <a:buChar char="•"/>
            </a:pPr>
            <a:r>
              <a:rPr lang="en-US" sz="2400" dirty="0" smtClean="0"/>
              <a:t>Friendly and likable</a:t>
            </a:r>
          </a:p>
          <a:p>
            <a:pPr marL="342900" marR="0" lvl="0" indent="-316230" algn="l" rtl="0">
              <a:lnSpc>
                <a:spcPct val="90000"/>
              </a:lnSpc>
              <a:spcBef>
                <a:spcPts val="444"/>
              </a:spcBef>
              <a:spcAft>
                <a:spcPts val="0"/>
              </a:spcAft>
              <a:buClr>
                <a:schemeClr val="dk1"/>
              </a:buClr>
              <a:buSzPct val="100000"/>
              <a:buFont typeface="Arial"/>
              <a:buChar char="•"/>
            </a:pPr>
            <a:r>
              <a:rPr lang="en-US" sz="2400" dirty="0" smtClean="0"/>
              <a:t>G</a:t>
            </a:r>
            <a:r>
              <a:rPr lang="en-US" sz="2400" b="0" i="0" u="none" strike="noStrike" cap="none" dirty="0" smtClean="0">
                <a:solidFill>
                  <a:schemeClr val="dk1"/>
                </a:solidFill>
                <a:sym typeface="Calibri"/>
              </a:rPr>
              <a:t>ood </a:t>
            </a:r>
            <a:r>
              <a:rPr lang="en-US" sz="2400" b="0" i="0" u="none" strike="noStrike" cap="none" dirty="0">
                <a:solidFill>
                  <a:schemeClr val="dk1"/>
                </a:solidFill>
                <a:sym typeface="Calibri"/>
              </a:rPr>
              <a:t>communication </a:t>
            </a:r>
            <a:r>
              <a:rPr lang="en-US" sz="2400" b="0" i="0" u="none" strike="noStrike" cap="none" dirty="0" smtClean="0">
                <a:solidFill>
                  <a:schemeClr val="dk1"/>
                </a:solidFill>
                <a:sym typeface="Calibri"/>
              </a:rPr>
              <a:t>skills, </a:t>
            </a:r>
            <a:r>
              <a:rPr lang="en-US" sz="2400" b="0" i="0" u="none" strike="noStrike" cap="none" dirty="0">
                <a:solidFill>
                  <a:schemeClr val="dk1"/>
                </a:solidFill>
                <a:sym typeface="Calibri"/>
              </a:rPr>
              <a:t>people </a:t>
            </a:r>
            <a:r>
              <a:rPr lang="en-US" sz="2400" b="0" i="0" u="none" strike="noStrike" cap="none" dirty="0" smtClean="0">
                <a:solidFill>
                  <a:schemeClr val="dk1"/>
                </a:solidFill>
                <a:sym typeface="Calibri"/>
              </a:rPr>
              <a:t>skills</a:t>
            </a:r>
            <a:endParaRPr lang="en-US" sz="2400" b="0" i="0" u="none" strike="noStrike" cap="none" dirty="0">
              <a:solidFill>
                <a:schemeClr val="dk1"/>
              </a:solidFill>
              <a:sym typeface="Calibri"/>
            </a:endParaRPr>
          </a:p>
          <a:p>
            <a:pPr marL="342900" marR="0" lvl="0" indent="-316230" algn="l" rtl="0">
              <a:lnSpc>
                <a:spcPct val="90000"/>
              </a:lnSpc>
              <a:spcBef>
                <a:spcPts val="444"/>
              </a:spcBef>
              <a:spcAft>
                <a:spcPts val="0"/>
              </a:spcAft>
              <a:buClr>
                <a:schemeClr val="dk1"/>
              </a:buClr>
              <a:buSzPct val="100000"/>
              <a:buFont typeface="Arial"/>
              <a:buChar char="•"/>
            </a:pPr>
            <a:r>
              <a:rPr lang="en-US" sz="2400" b="0" i="0" u="none" strike="noStrike" cap="none" dirty="0">
                <a:solidFill>
                  <a:schemeClr val="dk1"/>
                </a:solidFill>
                <a:sym typeface="Calibri"/>
              </a:rPr>
              <a:t>Works well in a </a:t>
            </a:r>
            <a:r>
              <a:rPr lang="en-US" sz="2400" b="0" i="0" u="none" strike="noStrike" cap="none" dirty="0" smtClean="0">
                <a:solidFill>
                  <a:schemeClr val="dk1"/>
                </a:solidFill>
                <a:sym typeface="Calibri"/>
              </a:rPr>
              <a:t>team</a:t>
            </a:r>
            <a:endParaRPr lang="en-US" sz="2400" b="0" i="0" u="none" strike="noStrike" cap="none" dirty="0" smtClean="0">
              <a:solidFill>
                <a:schemeClr val="dk1"/>
              </a:solidFill>
              <a:sym typeface="Calibri"/>
            </a:endParaRPr>
          </a:p>
          <a:p>
            <a:pPr marL="369570" indent="-342900">
              <a:lnSpc>
                <a:spcPct val="90000"/>
              </a:lnSpc>
              <a:spcBef>
                <a:spcPts val="444"/>
              </a:spcBef>
            </a:pPr>
            <a:r>
              <a:rPr lang="en-US" sz="2400" dirty="0" smtClean="0"/>
              <a:t>Honest with themselves and others</a:t>
            </a:r>
          </a:p>
          <a:p>
            <a:pPr marL="369570" indent="-342900">
              <a:lnSpc>
                <a:spcPct val="90000"/>
              </a:lnSpc>
              <a:spcBef>
                <a:spcPts val="444"/>
              </a:spcBef>
            </a:pPr>
            <a:r>
              <a:rPr lang="en-US" sz="2400" dirty="0" smtClean="0"/>
              <a:t>C</a:t>
            </a:r>
            <a:r>
              <a:rPr lang="en-US" sz="2400" b="0" i="0" u="none" strike="noStrike" cap="none" dirty="0" smtClean="0">
                <a:solidFill>
                  <a:schemeClr val="dk1"/>
                </a:solidFill>
                <a:sym typeface="Calibri"/>
              </a:rPr>
              <a:t>urious and eager to meet others		</a:t>
            </a:r>
            <a:r>
              <a:rPr lang="en-US" sz="2400" b="0" i="0" u="none" strike="noStrike" cap="none" dirty="0">
                <a:solidFill>
                  <a:schemeClr val="dk1"/>
                </a:solidFill>
                <a:sym typeface="Calibri"/>
              </a:rPr>
              <a:t>	</a:t>
            </a:r>
            <a:r>
              <a:rPr lang="en-US" sz="1800" b="0" i="0" u="none" strike="noStrike" cap="none" dirty="0" err="1" smtClean="0">
                <a:solidFill>
                  <a:schemeClr val="dk1"/>
                </a:solidFill>
                <a:sym typeface="Calibri"/>
              </a:rPr>
              <a:t>becky</a:t>
            </a:r>
            <a:r>
              <a:rPr lang="en-US" sz="2000" b="0" i="0" u="none" strike="noStrike" cap="none" dirty="0">
                <a:solidFill>
                  <a:schemeClr val="dk1"/>
                </a:solidFill>
                <a:sym typeface="Calibri"/>
              </a:rPr>
              <a:t>		</a:t>
            </a:r>
          </a:p>
          <a:p>
            <a:pPr marL="342900" marR="0" lvl="0" indent="-342900" algn="l" rtl="0">
              <a:lnSpc>
                <a:spcPct val="90000"/>
              </a:lnSpc>
              <a:spcBef>
                <a:spcPts val="444"/>
              </a:spcBef>
              <a:spcAft>
                <a:spcPts val="0"/>
              </a:spcAft>
              <a:buClr>
                <a:schemeClr val="dk1"/>
              </a:buClr>
              <a:buSzPct val="123333"/>
              <a:buFont typeface="Arial"/>
              <a:buNone/>
            </a:pPr>
            <a:endParaRPr sz="2000" b="0" i="0" u="none" strike="noStrike" cap="none" dirty="0">
              <a:solidFill>
                <a:schemeClr val="dk1"/>
              </a:solidFill>
              <a:sym typeface="Calibri"/>
            </a:endParaRPr>
          </a:p>
          <a:p>
            <a:pPr marL="342900" marR="0" lvl="0" indent="-342900" algn="l" rtl="0">
              <a:lnSpc>
                <a:spcPct val="90000"/>
              </a:lnSpc>
              <a:spcBef>
                <a:spcPts val="444"/>
              </a:spcBef>
              <a:buClr>
                <a:schemeClr val="dk1"/>
              </a:buClr>
              <a:buSzPct val="123333"/>
              <a:buFont typeface="Arial"/>
              <a:buNone/>
            </a:pPr>
            <a:endParaRPr sz="2000" b="0" i="0" u="none" strike="noStrike" cap="none" dirty="0">
              <a:solidFill>
                <a:schemeClr val="dk1"/>
              </a:solidFill>
              <a:sym typeface="Calibri"/>
            </a:endParaRP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457336" cy="598872"/>
          </a:xfrm>
          <a:ln>
            <a:solidFill>
              <a:schemeClr val="bg2">
                <a:lumMod val="60000"/>
                <a:lumOff val="40000"/>
              </a:schemeClr>
            </a:solidFill>
          </a:ln>
        </p:spPr>
        <p:txBody>
          <a:bodyPr/>
          <a:lstStyle/>
          <a:p>
            <a:r>
              <a:rPr lang="en-US" sz="2000" dirty="0"/>
              <a:t>The Probability </a:t>
            </a:r>
            <a:r>
              <a:rPr lang="en-US" sz="2000" dirty="0" smtClean="0"/>
              <a:t>Quiz </a:t>
            </a:r>
            <a:r>
              <a:rPr lang="en-US" sz="2400" dirty="0" smtClean="0"/>
              <a:t>--</a:t>
            </a:r>
            <a:r>
              <a:rPr lang="en-US" sz="1800" dirty="0" smtClean="0"/>
              <a:t>the </a:t>
            </a:r>
            <a:r>
              <a:rPr lang="en-US" sz="1800" dirty="0"/>
              <a:t>more boxes you check as true for you, the more likely </a:t>
            </a:r>
            <a:r>
              <a:rPr lang="en-US" sz="1800" dirty="0" smtClean="0"/>
              <a:t>					you </a:t>
            </a:r>
            <a:r>
              <a:rPr lang="en-US" sz="1800" dirty="0"/>
              <a:t>are to succeed in your own business.</a:t>
            </a:r>
          </a:p>
        </p:txBody>
      </p:sp>
      <p:sp>
        <p:nvSpPr>
          <p:cNvPr id="3" name="Text Placeholder 2"/>
          <p:cNvSpPr>
            <a:spLocks noGrp="1"/>
          </p:cNvSpPr>
          <p:nvPr>
            <p:ph type="body" idx="1"/>
          </p:nvPr>
        </p:nvSpPr>
        <p:spPr>
          <a:xfrm>
            <a:off x="264041" y="804851"/>
            <a:ext cx="8650495" cy="3689165"/>
          </a:xfrm>
        </p:spPr>
        <p:txBody>
          <a:bodyPr/>
          <a:lstStyle/>
          <a:p>
            <a:pPr marL="203200" indent="0">
              <a:buNone/>
            </a:pPr>
            <a:r>
              <a:rPr lang="en-US" sz="1600" dirty="0" smtClean="0"/>
              <a:t>___ </a:t>
            </a:r>
            <a:r>
              <a:rPr lang="en-US" sz="1600" dirty="0"/>
              <a:t>I DO have some things YET to do in my life… things that may be a stretch for me.</a:t>
            </a:r>
          </a:p>
          <a:p>
            <a:pPr marL="203200" indent="0">
              <a:buNone/>
            </a:pPr>
            <a:r>
              <a:rPr lang="en-US" sz="1600" dirty="0"/>
              <a:t>___ I DO have some things YET I want to have… that also may be a stretch for me.</a:t>
            </a:r>
          </a:p>
          <a:p>
            <a:pPr marL="203200" indent="0">
              <a:buNone/>
            </a:pPr>
            <a:r>
              <a:rPr lang="en-US" sz="1600" dirty="0"/>
              <a:t>___ I DO have some things YET I want to be… smarter, stronger, kinder, and more generous.</a:t>
            </a:r>
          </a:p>
          <a:p>
            <a:pPr marL="203200" indent="0">
              <a:buNone/>
            </a:pPr>
            <a:r>
              <a:rPr lang="en-US" sz="1600" dirty="0"/>
              <a:t>___ I CAN choose on most days, to be happy, positive, and grateful.</a:t>
            </a:r>
          </a:p>
          <a:p>
            <a:pPr marL="203200" indent="0">
              <a:buNone/>
            </a:pPr>
            <a:r>
              <a:rPr lang="en-US" sz="1600" dirty="0"/>
              <a:t>___ I KNOW in my heart that I am responsible for where I am in my life and do not blame others.</a:t>
            </a:r>
          </a:p>
          <a:p>
            <a:pPr marL="203200" indent="0">
              <a:buNone/>
            </a:pPr>
            <a:r>
              <a:rPr lang="en-US" sz="1600" dirty="0"/>
              <a:t>___ I ENJOY other people and find I am naturally curious about their lives.</a:t>
            </a:r>
          </a:p>
          <a:p>
            <a:pPr marL="203200" indent="0">
              <a:buNone/>
            </a:pPr>
            <a:r>
              <a:rPr lang="en-US" sz="1600" dirty="0"/>
              <a:t>___I LISTEN more than I talk… or at least I would love to learn how to.</a:t>
            </a:r>
          </a:p>
          <a:p>
            <a:pPr marL="203200" indent="0">
              <a:buNone/>
            </a:pPr>
            <a:r>
              <a:rPr lang="en-US" sz="1600" dirty="0"/>
              <a:t>___ I generally KEEP my word.  If I tell someone I am going to do something </a:t>
            </a:r>
            <a:r>
              <a:rPr lang="en-US" sz="1600" dirty="0" smtClean="0"/>
              <a:t>, </a:t>
            </a:r>
            <a:r>
              <a:rPr lang="en-US" sz="1600" dirty="0"/>
              <a:t>they </a:t>
            </a:r>
            <a:r>
              <a:rPr lang="en-US" sz="1600" dirty="0" smtClean="0"/>
              <a:t>can </a:t>
            </a:r>
            <a:r>
              <a:rPr lang="en-US" sz="1600" dirty="0"/>
              <a:t>count on me.</a:t>
            </a:r>
          </a:p>
          <a:p>
            <a:pPr marL="203200" indent="0">
              <a:buNone/>
            </a:pPr>
            <a:r>
              <a:rPr lang="en-US" sz="1600" dirty="0"/>
              <a:t>___ I FIND the time to do what needs to be done to achieve my goals.</a:t>
            </a:r>
          </a:p>
          <a:p>
            <a:pPr marL="203200" indent="0">
              <a:buNone/>
            </a:pPr>
            <a:r>
              <a:rPr lang="en-US" sz="1600" dirty="0"/>
              <a:t>___ My integrity, reputation, and relationships are more important to me than more income.</a:t>
            </a:r>
          </a:p>
          <a:p>
            <a:pPr marL="203200" indent="0">
              <a:buNone/>
            </a:pPr>
            <a:r>
              <a:rPr lang="en-US" sz="1600" dirty="0"/>
              <a:t>___ I WANT more out of my life… relationships, love, fun, adventure, challenges, and learning.</a:t>
            </a:r>
          </a:p>
          <a:p>
            <a:pPr marL="203200" indent="0">
              <a:buNone/>
            </a:pPr>
            <a:r>
              <a:rPr lang="en-US" sz="1600" dirty="0"/>
              <a:t>___ I BELIEVE in myself… not all the time, but often enough. </a:t>
            </a:r>
            <a:r>
              <a:rPr lang="en-US" sz="1600" dirty="0" smtClean="0"/>
              <a:t>                     </a:t>
            </a:r>
            <a:r>
              <a:rPr lang="en-US" sz="1600" dirty="0" err="1" smtClean="0"/>
              <a:t>becky</a:t>
            </a:r>
            <a:endParaRPr lang="en-US" sz="1600" dirty="0"/>
          </a:p>
          <a:p>
            <a:pPr marL="203200" indent="0">
              <a:buNone/>
            </a:pPr>
            <a:endParaRPr lang="en-US" sz="2000" dirty="0"/>
          </a:p>
        </p:txBody>
      </p:sp>
      <p:sp>
        <p:nvSpPr>
          <p:cNvPr id="4" name="TextBox 3"/>
          <p:cNvSpPr txBox="1"/>
          <p:nvPr/>
        </p:nvSpPr>
        <p:spPr>
          <a:xfrm>
            <a:off x="2315603" y="4736461"/>
            <a:ext cx="3324949" cy="307777"/>
          </a:xfrm>
          <a:prstGeom prst="rect">
            <a:avLst/>
          </a:prstGeom>
          <a:noFill/>
          <a:ln>
            <a:solidFill>
              <a:schemeClr val="accent1"/>
            </a:solidFill>
          </a:ln>
        </p:spPr>
        <p:txBody>
          <a:bodyPr wrap="none" rtlCol="0">
            <a:spAutoFit/>
          </a:bodyPr>
          <a:lstStyle/>
          <a:p>
            <a:r>
              <a:rPr lang="en-US" dirty="0" smtClean="0"/>
              <a:t>Taken from </a:t>
            </a:r>
            <a:r>
              <a:rPr lang="en-US" i="1" dirty="0" smtClean="0"/>
              <a:t>The Four Year Career </a:t>
            </a:r>
            <a:r>
              <a:rPr lang="en-US" dirty="0" smtClean="0"/>
              <a:t>book</a:t>
            </a:r>
            <a:endParaRPr lang="en-US" dirty="0"/>
          </a:p>
        </p:txBody>
      </p:sp>
    </p:spTree>
    <p:extLst>
      <p:ext uri="{BB962C8B-B14F-4D97-AF65-F5344CB8AC3E}">
        <p14:creationId xmlns:p14="http://schemas.microsoft.com/office/powerpoint/2010/main" val="1011098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093" y="1374698"/>
            <a:ext cx="7741374" cy="3477875"/>
          </a:xfrm>
          <a:prstGeom prst="rect">
            <a:avLst/>
          </a:prstGeom>
        </p:spPr>
        <p:txBody>
          <a:bodyPr wrap="square">
            <a:spAutoFit/>
          </a:bodyPr>
          <a:lstStyle/>
          <a:p>
            <a:r>
              <a:rPr lang="en-US" sz="2000" dirty="0" smtClean="0"/>
              <a:t>- Health chats, product events </a:t>
            </a:r>
            <a:r>
              <a:rPr lang="en-US" sz="2000" dirty="0" smtClean="0"/>
              <a:t>(share </a:t>
            </a:r>
            <a:r>
              <a:rPr lang="en-US" sz="2000" dirty="0" smtClean="0"/>
              <a:t>our stories and 			why we are developing a </a:t>
            </a:r>
            <a:r>
              <a:rPr lang="en-US" sz="2000" dirty="0" smtClean="0"/>
              <a:t>business)</a:t>
            </a:r>
            <a:endParaRPr lang="en-US" sz="2000" dirty="0"/>
          </a:p>
          <a:p>
            <a:r>
              <a:rPr lang="en-US" sz="2000" dirty="0" smtClean="0"/>
              <a:t>- Interest sheet at close of an in-home event</a:t>
            </a:r>
            <a:endParaRPr lang="en-US" sz="2000" dirty="0"/>
          </a:p>
          <a:p>
            <a:r>
              <a:rPr lang="en-US" sz="2000" dirty="0"/>
              <a:t>- </a:t>
            </a:r>
            <a:r>
              <a:rPr lang="en-US" sz="2000" dirty="0" smtClean="0"/>
              <a:t>Business </a:t>
            </a:r>
            <a:r>
              <a:rPr lang="en-US" sz="2000" dirty="0"/>
              <a:t>opportunity events </a:t>
            </a:r>
          </a:p>
          <a:p>
            <a:r>
              <a:rPr lang="en-US" sz="2000" dirty="0"/>
              <a:t>- </a:t>
            </a:r>
            <a:r>
              <a:rPr lang="en-US" sz="2000" dirty="0" smtClean="0"/>
              <a:t>Individual </a:t>
            </a:r>
            <a:r>
              <a:rPr lang="en-US" sz="2000" dirty="0"/>
              <a:t>meetings/conversation </a:t>
            </a:r>
          </a:p>
          <a:p>
            <a:r>
              <a:rPr lang="en-US" sz="2000" dirty="0"/>
              <a:t>- </a:t>
            </a:r>
            <a:r>
              <a:rPr lang="en-US" sz="2000" dirty="0" smtClean="0"/>
              <a:t>Anytime </a:t>
            </a:r>
            <a:r>
              <a:rPr lang="en-US" sz="2000" dirty="0"/>
              <a:t>the need comes up</a:t>
            </a:r>
          </a:p>
          <a:p>
            <a:r>
              <a:rPr lang="en-US" sz="2000" dirty="0"/>
              <a:t>- </a:t>
            </a:r>
            <a:r>
              <a:rPr lang="en-US" sz="2000" dirty="0" smtClean="0"/>
              <a:t>Social Media </a:t>
            </a:r>
            <a:endParaRPr lang="en-US" sz="2000" dirty="0"/>
          </a:p>
          <a:p>
            <a:r>
              <a:rPr lang="en-US" sz="2000" dirty="0" smtClean="0"/>
              <a:t>- New </a:t>
            </a:r>
            <a:r>
              <a:rPr lang="en-US" sz="2000" dirty="0"/>
              <a:t>Member Appointment / Member Update </a:t>
            </a:r>
            <a:r>
              <a:rPr lang="en-US" sz="2000" dirty="0" smtClean="0"/>
              <a:t>Appointment</a:t>
            </a:r>
          </a:p>
          <a:p>
            <a:r>
              <a:rPr lang="en-US" sz="2000" dirty="0" smtClean="0"/>
              <a:t>- With </a:t>
            </a:r>
            <a:r>
              <a:rPr lang="en-US" sz="2000" dirty="0" smtClean="0"/>
              <a:t>customers you enjoy and would like on your business team 	</a:t>
            </a:r>
            <a:r>
              <a:rPr lang="mr-IN" sz="2000" dirty="0" smtClean="0"/>
              <a:t>…</a:t>
            </a:r>
            <a:r>
              <a:rPr lang="en-US" sz="2000" dirty="0" smtClean="0"/>
              <a:t> often customers who have become friends</a:t>
            </a:r>
          </a:p>
          <a:p>
            <a:r>
              <a:rPr lang="en-US" sz="2000" dirty="0"/>
              <a:t>	</a:t>
            </a:r>
            <a:r>
              <a:rPr lang="en-US" sz="2000" dirty="0" smtClean="0"/>
              <a:t>(more </a:t>
            </a:r>
            <a:r>
              <a:rPr lang="en-US" sz="2000" dirty="0" smtClean="0"/>
              <a:t>details on this next </a:t>
            </a:r>
            <a:r>
              <a:rPr lang="en-US" sz="2000" dirty="0" smtClean="0"/>
              <a:t>week) </a:t>
            </a:r>
            <a:r>
              <a:rPr lang="en-US" sz="2000" dirty="0" smtClean="0"/>
              <a:t>		</a:t>
            </a:r>
            <a:r>
              <a:rPr lang="en-US" sz="1600" dirty="0" smtClean="0"/>
              <a:t>harper</a:t>
            </a:r>
            <a:endParaRPr lang="en-US" sz="2000" dirty="0"/>
          </a:p>
        </p:txBody>
      </p:sp>
      <p:sp>
        <p:nvSpPr>
          <p:cNvPr id="3" name="TextBox 2"/>
          <p:cNvSpPr txBox="1"/>
          <p:nvPr/>
        </p:nvSpPr>
        <p:spPr>
          <a:xfrm>
            <a:off x="515509" y="538277"/>
            <a:ext cx="7443449" cy="461665"/>
          </a:xfrm>
          <a:prstGeom prst="rect">
            <a:avLst/>
          </a:prstGeom>
          <a:noFill/>
          <a:ln>
            <a:solidFill>
              <a:schemeClr val="bg2">
                <a:lumMod val="60000"/>
                <a:lumOff val="40000"/>
              </a:schemeClr>
            </a:solidFill>
          </a:ln>
        </p:spPr>
        <p:txBody>
          <a:bodyPr wrap="square" rtlCol="0">
            <a:spAutoFit/>
          </a:bodyPr>
          <a:lstStyle/>
          <a:p>
            <a:r>
              <a:rPr lang="en-US" sz="2400" dirty="0" smtClean="0"/>
              <a:t>Opportunities to Discuss/ Mention Business Benefits</a:t>
            </a:r>
            <a:endParaRPr lang="en-US" sz="2400" dirty="0"/>
          </a:p>
        </p:txBody>
      </p:sp>
    </p:spTree>
    <p:extLst>
      <p:ext uri="{BB962C8B-B14F-4D97-AF65-F5344CB8AC3E}">
        <p14:creationId xmlns:p14="http://schemas.microsoft.com/office/powerpoint/2010/main" val="36161694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50" name="Shape 250"/>
          <p:cNvSpPr txBox="1">
            <a:spLocks noGrp="1"/>
          </p:cNvSpPr>
          <p:nvPr>
            <p:ph type="body" idx="1"/>
          </p:nvPr>
        </p:nvSpPr>
        <p:spPr>
          <a:xfrm>
            <a:off x="557787" y="1206615"/>
            <a:ext cx="8229600" cy="2566123"/>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dirty="0" smtClean="0">
                <a:solidFill>
                  <a:schemeClr val="dk1"/>
                </a:solidFill>
              </a:rPr>
              <a:t>Remember the value of our business financially </a:t>
            </a:r>
            <a:r>
              <a:rPr lang="mr-IN" dirty="0" smtClean="0">
                <a:solidFill>
                  <a:schemeClr val="dk1"/>
                </a:solidFill>
              </a:rPr>
              <a:t>…</a:t>
            </a:r>
            <a:endParaRPr lang="en-US" dirty="0">
              <a:solidFill>
                <a:schemeClr val="dk1"/>
              </a:solidFill>
            </a:endParaRPr>
          </a:p>
          <a:p>
            <a:pPr marL="0" marR="0" lvl="0" indent="0" algn="l" rtl="0">
              <a:spcBef>
                <a:spcPts val="0"/>
              </a:spcBef>
              <a:spcAft>
                <a:spcPts val="0"/>
              </a:spcAft>
              <a:buClr>
                <a:schemeClr val="dk1"/>
              </a:buClr>
              <a:buSzPct val="100000"/>
              <a:buNone/>
            </a:pPr>
            <a:r>
              <a:rPr lang="en-US" sz="2000" b="0" i="0" u="none" strike="noStrike" cap="none" dirty="0" smtClean="0">
                <a:solidFill>
                  <a:schemeClr val="dk1"/>
                </a:solidFill>
                <a:latin typeface="Calibri"/>
                <a:ea typeface="Calibri"/>
                <a:cs typeface="Calibri"/>
                <a:sym typeface="Calibri"/>
              </a:rPr>
              <a:t>	-- </a:t>
            </a:r>
            <a:r>
              <a:rPr lang="en-US" sz="2000" b="0" i="0" u="none" strike="noStrike" cap="none" dirty="0">
                <a:solidFill>
                  <a:schemeClr val="dk1"/>
                </a:solidFill>
                <a:latin typeface="Calibri"/>
                <a:ea typeface="Calibri"/>
                <a:cs typeface="Calibri"/>
                <a:sym typeface="Calibri"/>
              </a:rPr>
              <a:t>financial </a:t>
            </a:r>
            <a:r>
              <a:rPr lang="en-US" sz="2000" b="0" i="0" u="none" strike="noStrike" cap="none" dirty="0" smtClean="0">
                <a:solidFill>
                  <a:schemeClr val="dk1"/>
                </a:solidFill>
                <a:latin typeface="Calibri"/>
                <a:ea typeface="Calibri"/>
                <a:cs typeface="Calibri"/>
                <a:sym typeface="Calibri"/>
              </a:rPr>
              <a:t>freedom </a:t>
            </a:r>
            <a:endParaRPr lang="en-US" dirty="0">
              <a:solidFill>
                <a:schemeClr val="dk1"/>
              </a:solidFill>
            </a:endParaRPr>
          </a:p>
          <a:p>
            <a:pPr marL="0" marR="0" lvl="0" indent="0" algn="l" rtl="0">
              <a:spcBef>
                <a:spcPts val="0"/>
              </a:spcBef>
              <a:spcAft>
                <a:spcPts val="0"/>
              </a:spcAft>
              <a:buClr>
                <a:schemeClr val="dk1"/>
              </a:buClr>
              <a:buSzPct val="100000"/>
              <a:buNone/>
            </a:pPr>
            <a:r>
              <a:rPr lang="en-US" sz="2000" b="0" i="0" u="none" strike="noStrike" cap="none" dirty="0" smtClean="0">
                <a:solidFill>
                  <a:schemeClr val="dk1"/>
                </a:solidFill>
                <a:latin typeface="Calibri"/>
                <a:ea typeface="Calibri"/>
                <a:cs typeface="Calibri"/>
                <a:sym typeface="Calibri"/>
              </a:rPr>
              <a:t> 	-- </a:t>
            </a:r>
            <a:r>
              <a:rPr lang="en-US" sz="2000" b="0" i="0" u="none" strike="noStrike" cap="none" dirty="0">
                <a:solidFill>
                  <a:schemeClr val="dk1"/>
                </a:solidFill>
                <a:latin typeface="Calibri"/>
                <a:ea typeface="Calibri"/>
                <a:cs typeface="Calibri"/>
                <a:sym typeface="Calibri"/>
              </a:rPr>
              <a:t>out of </a:t>
            </a:r>
            <a:r>
              <a:rPr lang="en-US" sz="2000" b="0" i="0" u="none" strike="noStrike" cap="none" dirty="0" smtClean="0">
                <a:solidFill>
                  <a:schemeClr val="dk1"/>
                </a:solidFill>
                <a:latin typeface="Calibri"/>
                <a:ea typeface="Calibri"/>
                <a:cs typeface="Calibri"/>
                <a:sym typeface="Calibri"/>
              </a:rPr>
              <a:t>debt</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100000"/>
              <a:buNone/>
            </a:pPr>
            <a:r>
              <a:rPr lang="en-US" dirty="0">
                <a:solidFill>
                  <a:schemeClr val="dk1"/>
                </a:solidFill>
              </a:rPr>
              <a:t>	</a:t>
            </a:r>
            <a:r>
              <a:rPr lang="en-US" dirty="0" smtClean="0">
                <a:solidFill>
                  <a:schemeClr val="dk1"/>
                </a:solidFill>
              </a:rPr>
              <a:t>-- </a:t>
            </a:r>
            <a:r>
              <a:rPr lang="en-US" sz="2000" b="0" i="0" u="none" strike="noStrike" cap="none" dirty="0" smtClean="0">
                <a:solidFill>
                  <a:schemeClr val="dk1"/>
                </a:solidFill>
                <a:latin typeface="Calibri"/>
                <a:ea typeface="Calibri"/>
                <a:cs typeface="Calibri"/>
                <a:sym typeface="Calibri"/>
              </a:rPr>
              <a:t>help </a:t>
            </a:r>
            <a:r>
              <a:rPr lang="en-US" sz="2000" b="0" i="0" u="none" strike="noStrike" cap="none" dirty="0">
                <a:solidFill>
                  <a:schemeClr val="dk1"/>
                </a:solidFill>
                <a:latin typeface="Calibri"/>
                <a:ea typeface="Calibri"/>
                <a:cs typeface="Calibri"/>
                <a:sym typeface="Calibri"/>
              </a:rPr>
              <a:t>cover </a:t>
            </a:r>
            <a:r>
              <a:rPr lang="en-US" sz="2000" b="0" i="0" u="none" strike="noStrike" cap="none" dirty="0" smtClean="0">
                <a:solidFill>
                  <a:schemeClr val="dk1"/>
                </a:solidFill>
                <a:latin typeface="Calibri"/>
                <a:ea typeface="Calibri"/>
                <a:cs typeface="Calibri"/>
                <a:sym typeface="Calibri"/>
              </a:rPr>
              <a:t>expenses</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100000"/>
              <a:buNone/>
            </a:pPr>
            <a:r>
              <a:rPr lang="en-US" dirty="0">
                <a:solidFill>
                  <a:schemeClr val="dk1"/>
                </a:solidFill>
              </a:rPr>
              <a:t>	</a:t>
            </a:r>
            <a:r>
              <a:rPr lang="en-US" dirty="0" smtClean="0">
                <a:solidFill>
                  <a:schemeClr val="dk1"/>
                </a:solidFill>
              </a:rPr>
              <a:t>--</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save </a:t>
            </a:r>
            <a:r>
              <a:rPr lang="en-US" sz="2000" b="0" i="0" u="none" strike="noStrike" cap="none" dirty="0" smtClean="0">
                <a:solidFill>
                  <a:schemeClr val="dk1"/>
                </a:solidFill>
                <a:latin typeface="Calibri"/>
                <a:ea typeface="Calibri"/>
                <a:cs typeface="Calibri"/>
                <a:sym typeface="Calibri"/>
              </a:rPr>
              <a:t>more</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100000"/>
              <a:buNone/>
            </a:pPr>
            <a:r>
              <a:rPr lang="en-US" dirty="0">
                <a:solidFill>
                  <a:schemeClr val="dk1"/>
                </a:solidFill>
              </a:rPr>
              <a:t>	</a:t>
            </a:r>
            <a:r>
              <a:rPr lang="en-US" dirty="0" smtClean="0">
                <a:solidFill>
                  <a:schemeClr val="dk1"/>
                </a:solidFill>
              </a:rPr>
              <a:t>-- </a:t>
            </a:r>
            <a:r>
              <a:rPr lang="en-US" sz="2000" b="0" i="0" u="none" strike="noStrike" cap="none" dirty="0" smtClean="0">
                <a:solidFill>
                  <a:schemeClr val="dk1"/>
                </a:solidFill>
                <a:latin typeface="Calibri"/>
                <a:ea typeface="Calibri"/>
                <a:cs typeface="Calibri"/>
                <a:sym typeface="Calibri"/>
              </a:rPr>
              <a:t>give </a:t>
            </a:r>
            <a:r>
              <a:rPr lang="en-US" sz="2000" b="0" i="0" u="none" strike="noStrike" cap="none" dirty="0" smtClean="0">
                <a:solidFill>
                  <a:schemeClr val="dk1"/>
                </a:solidFill>
                <a:latin typeface="Calibri"/>
                <a:ea typeface="Calibri"/>
                <a:cs typeface="Calibri"/>
                <a:sym typeface="Calibri"/>
              </a:rPr>
              <a:t>more</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100000"/>
              <a:buNone/>
            </a:pPr>
            <a:r>
              <a:rPr lang="en-US" dirty="0">
                <a:solidFill>
                  <a:schemeClr val="dk1"/>
                </a:solidFill>
              </a:rPr>
              <a:t>	</a:t>
            </a:r>
            <a:r>
              <a:rPr lang="en-US" dirty="0" smtClean="0">
                <a:solidFill>
                  <a:schemeClr val="dk1"/>
                </a:solidFill>
              </a:rPr>
              <a:t>-- tax benefits</a:t>
            </a:r>
          </a:p>
          <a:p>
            <a:pPr marL="0" marR="0" lvl="0" indent="0" algn="l" rtl="0">
              <a:spcBef>
                <a:spcPts val="0"/>
              </a:spcBef>
              <a:spcAft>
                <a:spcPts val="0"/>
              </a:spcAft>
              <a:buClr>
                <a:schemeClr val="dk1"/>
              </a:buClr>
              <a:buSzPct val="100000"/>
              <a:buNone/>
            </a:pPr>
            <a:r>
              <a:rPr lang="en-US" sz="2000" b="0" i="0" u="none" strike="noStrike" cap="none" dirty="0" smtClean="0">
                <a:solidFill>
                  <a:schemeClr val="dk1"/>
                </a:solidFill>
                <a:latin typeface="Calibri"/>
                <a:ea typeface="Calibri"/>
                <a:cs typeface="Calibri"/>
                <a:sym typeface="Calibri"/>
              </a:rPr>
              <a:t>  People </a:t>
            </a:r>
            <a:r>
              <a:rPr lang="en-US" sz="2000" b="0" i="0" u="none" strike="noStrike" cap="none" dirty="0">
                <a:solidFill>
                  <a:schemeClr val="dk1"/>
                </a:solidFill>
                <a:latin typeface="Calibri"/>
                <a:ea typeface="Calibri"/>
                <a:cs typeface="Calibri"/>
                <a:sym typeface="Calibri"/>
              </a:rPr>
              <a:t>are looking for Shaklee everyday</a:t>
            </a:r>
            <a:r>
              <a:rPr lang="en-US" sz="2000" b="0" i="0" u="none" strike="noStrike" cap="none" dirty="0" smtClean="0">
                <a:solidFill>
                  <a:schemeClr val="dk1"/>
                </a:solidFill>
                <a:latin typeface="Calibri"/>
                <a:ea typeface="Calibri"/>
                <a:cs typeface="Calibri"/>
                <a:sym typeface="Calibri"/>
              </a:rPr>
              <a:t>.</a:t>
            </a:r>
            <a:endParaRPr lang="en-US" sz="2000" b="0" i="0" u="none" strike="noStrike" cap="none" dirty="0">
              <a:solidFill>
                <a:schemeClr val="dk1"/>
              </a:solidFill>
              <a:latin typeface="Calibri"/>
              <a:ea typeface="Calibri"/>
              <a:cs typeface="Calibri"/>
              <a:sym typeface="Calibri"/>
            </a:endParaRPr>
          </a:p>
          <a:p>
            <a:pPr indent="-342900"/>
            <a:r>
              <a:rPr lang="en-US" dirty="0" smtClean="0">
                <a:solidFill>
                  <a:schemeClr val="tx1"/>
                </a:solidFill>
              </a:rPr>
              <a:t>Access to business</a:t>
            </a:r>
            <a:r>
              <a:rPr lang="en-US" sz="2000" dirty="0" smtClean="0">
                <a:solidFill>
                  <a:schemeClr val="tx1"/>
                </a:solidFill>
              </a:rPr>
              <a:t> training </a:t>
            </a:r>
            <a:r>
              <a:rPr lang="en-US" sz="2000" dirty="0">
                <a:solidFill>
                  <a:schemeClr val="tx1"/>
                </a:solidFill>
              </a:rPr>
              <a:t>(helps people feel more comfortable and confident in their ability to succeed</a:t>
            </a:r>
            <a:r>
              <a:rPr lang="en-US" sz="2000" dirty="0" smtClean="0">
                <a:solidFill>
                  <a:schemeClr val="tx1"/>
                </a:solidFill>
              </a:rPr>
              <a:t>)   </a:t>
            </a:r>
          </a:p>
          <a:p>
            <a:pPr indent="-342900"/>
            <a:r>
              <a:rPr lang="en-US" sz="2000" dirty="0" smtClean="0">
                <a:solidFill>
                  <a:schemeClr val="tx1"/>
                </a:solidFill>
              </a:rPr>
              <a:t>  </a:t>
            </a:r>
            <a:r>
              <a:rPr lang="en-US" dirty="0">
                <a:solidFill>
                  <a:schemeClr val="tx1"/>
                </a:solidFill>
              </a:rPr>
              <a:t>Don’t say no for people   Lindsey </a:t>
            </a:r>
            <a:r>
              <a:rPr lang="en-US" dirty="0" err="1">
                <a:solidFill>
                  <a:schemeClr val="tx1"/>
                </a:solidFill>
              </a:rPr>
              <a:t>Wolski</a:t>
            </a:r>
            <a:r>
              <a:rPr lang="en-US" dirty="0">
                <a:solidFill>
                  <a:schemeClr val="tx1"/>
                </a:solidFill>
              </a:rPr>
              <a:t> </a:t>
            </a:r>
            <a:r>
              <a:rPr lang="en-US" dirty="0" smtClean="0">
                <a:solidFill>
                  <a:schemeClr val="tx1"/>
                </a:solidFill>
              </a:rPr>
              <a:t>story	</a:t>
            </a:r>
            <a:r>
              <a:rPr lang="en-US" sz="2000" dirty="0" smtClean="0">
                <a:solidFill>
                  <a:schemeClr val="tx1"/>
                </a:solidFill>
              </a:rPr>
              <a:t> </a:t>
            </a:r>
            <a:r>
              <a:rPr lang="en-US" sz="1600" dirty="0" smtClean="0"/>
              <a:t>harper</a:t>
            </a:r>
            <a:endParaRPr lang="en-US" sz="1600" dirty="0"/>
          </a:p>
          <a:p>
            <a:pPr marL="342900" marR="0" lvl="0" indent="-342900" algn="l" rtl="0">
              <a:spcBef>
                <a:spcPts val="400"/>
              </a:spcBef>
              <a:buClr>
                <a:schemeClr val="dk1"/>
              </a:buClr>
              <a:buSzPct val="100000"/>
              <a:buFont typeface="Arial"/>
              <a:buNone/>
            </a:pPr>
            <a:endParaRPr sz="2000" b="0" i="0" u="none" strike="noStrike" cap="none" dirty="0">
              <a:solidFill>
                <a:schemeClr val="dk1"/>
              </a:solidFill>
              <a:latin typeface="Calibri"/>
              <a:ea typeface="Calibri"/>
              <a:cs typeface="Calibri"/>
              <a:sym typeface="Calibri"/>
            </a:endParaRPr>
          </a:p>
        </p:txBody>
      </p:sp>
      <p:sp>
        <p:nvSpPr>
          <p:cNvPr id="249" name="Shape 249"/>
          <p:cNvSpPr txBox="1">
            <a:spLocks noGrp="1"/>
          </p:cNvSpPr>
          <p:nvPr>
            <p:ph type="title"/>
          </p:nvPr>
        </p:nvSpPr>
        <p:spPr>
          <a:xfrm>
            <a:off x="457200" y="195602"/>
            <a:ext cx="8229600" cy="857250"/>
          </a:xfrm>
          <a:prstGeom prst="rect">
            <a:avLst/>
          </a:prstGeom>
          <a:no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dirty="0" smtClean="0">
                <a:solidFill>
                  <a:schemeClr val="dk1"/>
                </a:solidFill>
                <a:latin typeface="Calibri"/>
                <a:ea typeface="Calibri"/>
                <a:cs typeface="Calibri"/>
                <a:sym typeface="Calibri"/>
              </a:rPr>
              <a:t>Business Benefits and Financial Needs</a:t>
            </a:r>
            <a:endParaRPr sz="2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457201" y="925203"/>
            <a:ext cx="8229600" cy="2669127"/>
          </a:xfrm>
          <a:prstGeom prst="rect">
            <a:avLst/>
          </a:prstGeom>
        </p:spPr>
        <p:txBody>
          <a:bodyPr lIns="91425" tIns="91425" rIns="91425" bIns="91425" anchor="t" anchorCtr="0">
            <a:noAutofit/>
          </a:bodyPr>
          <a:lstStyle/>
          <a:p>
            <a:pPr lvl="0" rtl="0">
              <a:spcBef>
                <a:spcPts val="0"/>
              </a:spcBef>
              <a:buNone/>
            </a:pPr>
            <a:r>
              <a:rPr lang="en-US" dirty="0">
                <a:solidFill>
                  <a:schemeClr val="tx1"/>
                </a:solidFill>
              </a:rPr>
              <a:t>U</a:t>
            </a:r>
            <a:r>
              <a:rPr lang="en-US" dirty="0" smtClean="0">
                <a:solidFill>
                  <a:schemeClr val="tx1"/>
                </a:solidFill>
              </a:rPr>
              <a:t>nderstand  </a:t>
            </a:r>
            <a:r>
              <a:rPr lang="en-US" dirty="0" smtClean="0">
                <a:solidFill>
                  <a:schemeClr val="tx1"/>
                </a:solidFill>
              </a:rPr>
              <a:t>“interested” is </a:t>
            </a:r>
            <a:r>
              <a:rPr lang="en-US" dirty="0">
                <a:solidFill>
                  <a:schemeClr val="tx1"/>
                </a:solidFill>
              </a:rPr>
              <a:t>not </a:t>
            </a:r>
            <a:r>
              <a:rPr lang="en-US" dirty="0" smtClean="0">
                <a:solidFill>
                  <a:schemeClr val="tx1"/>
                </a:solidFill>
              </a:rPr>
              <a:t>“committed”.</a:t>
            </a:r>
            <a:endParaRPr lang="en-US" dirty="0">
              <a:solidFill>
                <a:schemeClr val="tx1"/>
              </a:solidFill>
            </a:endParaRPr>
          </a:p>
          <a:p>
            <a:pPr lvl="0" rtl="0">
              <a:spcBef>
                <a:spcPts val="0"/>
              </a:spcBef>
              <a:buNone/>
            </a:pPr>
            <a:r>
              <a:rPr lang="en-US" dirty="0">
                <a:solidFill>
                  <a:schemeClr val="tx1"/>
                </a:solidFill>
              </a:rPr>
              <a:t>Consider them in the Evaluation Period </a:t>
            </a:r>
            <a:r>
              <a:rPr lang="en-US" dirty="0" smtClean="0">
                <a:solidFill>
                  <a:schemeClr val="tx1"/>
                </a:solidFill>
              </a:rPr>
              <a:t>…</a:t>
            </a:r>
            <a:endParaRPr lang="en-US" dirty="0">
              <a:solidFill>
                <a:schemeClr val="tx1"/>
              </a:solidFill>
            </a:endParaRPr>
          </a:p>
          <a:p>
            <a:pPr lvl="0" rtl="0">
              <a:spcBef>
                <a:spcPts val="0"/>
              </a:spcBef>
              <a:buNone/>
            </a:pPr>
            <a:r>
              <a:rPr lang="en-US" b="1" dirty="0">
                <a:solidFill>
                  <a:schemeClr val="tx1"/>
                </a:solidFill>
              </a:rPr>
              <a:t>It is our job </a:t>
            </a:r>
            <a:r>
              <a:rPr lang="en-US" dirty="0">
                <a:solidFill>
                  <a:schemeClr val="tx1"/>
                </a:solidFill>
              </a:rPr>
              <a:t>to continue to introduce them to various aspects of Shaklee.. </a:t>
            </a:r>
            <a:r>
              <a:rPr lang="en-US" dirty="0" smtClean="0">
                <a:solidFill>
                  <a:schemeClr val="tx1"/>
                </a:solidFill>
              </a:rPr>
              <a:t>The products</a:t>
            </a:r>
            <a:r>
              <a:rPr lang="en-US" dirty="0">
                <a:solidFill>
                  <a:schemeClr val="tx1"/>
                </a:solidFill>
              </a:rPr>
              <a:t>, the people, the science, the stories until they have moved from …interested .. to committed   </a:t>
            </a:r>
            <a:r>
              <a:rPr lang="en-US" dirty="0" smtClean="0">
                <a:solidFill>
                  <a:schemeClr val="tx1"/>
                </a:solidFill>
              </a:rPr>
              <a:t> </a:t>
            </a:r>
          </a:p>
          <a:p>
            <a:pPr lvl="0" rtl="0">
              <a:spcBef>
                <a:spcPts val="0"/>
              </a:spcBef>
              <a:buNone/>
            </a:pPr>
            <a:r>
              <a:rPr lang="en-US" dirty="0" smtClean="0">
                <a:solidFill>
                  <a:schemeClr val="tx1"/>
                </a:solidFill>
              </a:rPr>
              <a:t>Stay in active communication during the evaluation period … not only for exposing them to different aspects of Shaklee .. But to get to know them better and build a relationship.         </a:t>
            </a:r>
            <a:endParaRPr lang="en-US" sz="1800" dirty="0" smtClean="0">
              <a:solidFill>
                <a:schemeClr val="tx1"/>
              </a:solidFill>
            </a:endParaRPr>
          </a:p>
          <a:p>
            <a:pPr lvl="0" rtl="0">
              <a:spcBef>
                <a:spcPts val="0"/>
              </a:spcBef>
              <a:buNone/>
            </a:pPr>
            <a:endParaRPr lang="en-US" sz="1800" dirty="0"/>
          </a:p>
          <a:p>
            <a:pPr lvl="0" rtl="0">
              <a:spcBef>
                <a:spcPts val="0"/>
              </a:spcBef>
              <a:buNone/>
            </a:pPr>
            <a:endParaRPr lang="en-US" sz="1800" dirty="0" smtClean="0"/>
          </a:p>
          <a:p>
            <a:pPr lvl="0" rtl="0">
              <a:spcBef>
                <a:spcPts val="0"/>
              </a:spcBef>
              <a:buNone/>
            </a:pPr>
            <a:endParaRPr lang="en-US" sz="1800" dirty="0"/>
          </a:p>
          <a:p>
            <a:pPr lvl="0" rtl="0">
              <a:spcBef>
                <a:spcPts val="0"/>
              </a:spcBef>
              <a:buNone/>
            </a:pPr>
            <a:endParaRPr lang="en-US" sz="1800" dirty="0" smtClean="0"/>
          </a:p>
          <a:p>
            <a:pPr lvl="0" rtl="0">
              <a:spcBef>
                <a:spcPts val="0"/>
              </a:spcBef>
              <a:buNone/>
            </a:pPr>
            <a:r>
              <a:rPr lang="en-US" sz="1800" dirty="0" smtClean="0">
                <a:solidFill>
                  <a:schemeClr val="tx1"/>
                </a:solidFill>
              </a:rPr>
              <a:t>See 100 Days to Amazing #5 From interested to Committed   barb</a:t>
            </a:r>
            <a:endParaRPr lang="en-US" dirty="0" smtClean="0">
              <a:solidFill>
                <a:schemeClr val="tx1"/>
              </a:solidFill>
            </a:endParaRPr>
          </a:p>
          <a:p>
            <a:pPr lvl="0" rtl="0">
              <a:spcBef>
                <a:spcPts val="0"/>
              </a:spcBef>
              <a:buNone/>
            </a:pPr>
            <a:endParaRPr dirty="0"/>
          </a:p>
        </p:txBody>
      </p:sp>
      <p:sp>
        <p:nvSpPr>
          <p:cNvPr id="219" name="Shape 219"/>
          <p:cNvSpPr txBox="1">
            <a:spLocks noGrp="1"/>
          </p:cNvSpPr>
          <p:nvPr>
            <p:ph type="title"/>
          </p:nvPr>
        </p:nvSpPr>
        <p:spPr>
          <a:xfrm>
            <a:off x="457200" y="318729"/>
            <a:ext cx="8229600" cy="606474"/>
          </a:xfrm>
          <a:prstGeom prst="rect">
            <a:avLst/>
          </a:prstGeom>
        </p:spPr>
        <p:txBody>
          <a:bodyPr lIns="91425" tIns="91425" rIns="91425" bIns="91425" anchor="ctr" anchorCtr="0">
            <a:noAutofit/>
          </a:bodyPr>
          <a:lstStyle/>
          <a:p>
            <a:pPr lvl="0">
              <a:spcBef>
                <a:spcPts val="0"/>
              </a:spcBef>
              <a:buNone/>
            </a:pPr>
            <a:r>
              <a:rPr lang="en-US" sz="2400" dirty="0"/>
              <a:t>When Prospective Business Partner Is “ Interested or Curious” </a:t>
            </a:r>
          </a:p>
        </p:txBody>
      </p:sp>
      <p:sp>
        <p:nvSpPr>
          <p:cNvPr id="2" name="Rectangle 1"/>
          <p:cNvSpPr/>
          <p:nvPr/>
        </p:nvSpPr>
        <p:spPr>
          <a:xfrm>
            <a:off x="457201" y="3801751"/>
            <a:ext cx="8385004" cy="707886"/>
          </a:xfrm>
          <a:prstGeom prst="rect">
            <a:avLst/>
          </a:prstGeom>
          <a:solidFill>
            <a:schemeClr val="bg1"/>
          </a:solidFill>
          <a:ln>
            <a:solidFill>
              <a:schemeClr val="accent5">
                <a:lumMod val="75000"/>
              </a:schemeClr>
            </a:solidFill>
          </a:ln>
        </p:spPr>
        <p:txBody>
          <a:bodyPr wrap="square">
            <a:spAutoFit/>
          </a:bodyPr>
          <a:lstStyle/>
          <a:p>
            <a:r>
              <a:rPr lang="en-US" sz="2000" dirty="0"/>
              <a:t>1____2____3_____4_____5_____6_____7____8_____9_____10 Interested 						Committed </a:t>
            </a:r>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Shape 232"/>
          <p:cNvSpPr txBox="1">
            <a:spLocks noGrp="1"/>
          </p:cNvSpPr>
          <p:nvPr>
            <p:ph type="body" idx="1"/>
          </p:nvPr>
        </p:nvSpPr>
        <p:spPr>
          <a:xfrm>
            <a:off x="457200" y="1386996"/>
            <a:ext cx="8229600" cy="2734072"/>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Began building her organization </a:t>
            </a:r>
            <a:r>
              <a:rPr lang="en-US" dirty="0">
                <a:solidFill>
                  <a:schemeClr val="dk1"/>
                </a:solidFill>
              </a:rPr>
              <a:t>5</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years ago </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smtClean="0">
                <a:solidFill>
                  <a:schemeClr val="dk1"/>
                </a:solidFill>
                <a:latin typeface="Calibri"/>
                <a:ea typeface="Calibri"/>
                <a:cs typeface="Calibri"/>
                <a:sym typeface="Calibri"/>
              </a:rPr>
              <a:t>Now 9 </a:t>
            </a:r>
            <a:r>
              <a:rPr lang="en-US" sz="2000" b="0" i="0" u="none" strike="noStrike" cap="none" dirty="0">
                <a:solidFill>
                  <a:schemeClr val="dk1"/>
                </a:solidFill>
                <a:latin typeface="Calibri"/>
                <a:ea typeface="Calibri"/>
                <a:cs typeface="Calibri"/>
                <a:sym typeface="Calibri"/>
              </a:rPr>
              <a:t>Directors in her </a:t>
            </a:r>
            <a:r>
              <a:rPr lang="en-US" sz="2000" b="0" i="0" u="none" strike="noStrike" cap="none" dirty="0" smtClean="0">
                <a:solidFill>
                  <a:schemeClr val="dk1"/>
                </a:solidFill>
                <a:latin typeface="Calibri"/>
                <a:ea typeface="Calibri"/>
                <a:cs typeface="Calibri"/>
                <a:sym typeface="Calibri"/>
              </a:rPr>
              <a:t>organization</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smtClean="0">
                <a:solidFill>
                  <a:schemeClr val="dk1"/>
                </a:solidFill>
                <a:latin typeface="Calibri"/>
                <a:ea typeface="Calibri"/>
                <a:cs typeface="Calibri"/>
                <a:sym typeface="Calibri"/>
              </a:rPr>
              <a:t>Used all the reach- out methods just mentioned ..</a:t>
            </a: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*In-home </a:t>
            </a:r>
            <a:r>
              <a:rPr lang="en-US" sz="2000" b="0" i="0" u="none" strike="noStrike" cap="none" dirty="0" smtClean="0">
                <a:solidFill>
                  <a:schemeClr val="dk1"/>
                </a:solidFill>
                <a:latin typeface="Calibri"/>
                <a:ea typeface="Calibri"/>
                <a:cs typeface="Calibri"/>
                <a:sym typeface="Calibri"/>
              </a:rPr>
              <a:t>and online presentations on benefits of a home business		 </a:t>
            </a:r>
            <a:r>
              <a:rPr lang="en-US" sz="2000" b="0" i="0" u="none" strike="noStrike" cap="none" dirty="0" smtClean="0">
                <a:solidFill>
                  <a:schemeClr val="dk1"/>
                </a:solidFill>
                <a:latin typeface="Calibri"/>
                <a:ea typeface="Calibri"/>
                <a:cs typeface="Calibri"/>
                <a:sym typeface="Calibri"/>
              </a:rPr>
              <a:t>(called </a:t>
            </a:r>
            <a:r>
              <a:rPr lang="en-US" sz="2000" b="0" i="0" u="none" strike="noStrike" cap="none" dirty="0" smtClean="0">
                <a:solidFill>
                  <a:schemeClr val="dk1"/>
                </a:solidFill>
                <a:latin typeface="Calibri"/>
                <a:ea typeface="Calibri"/>
                <a:cs typeface="Calibri"/>
                <a:sym typeface="Calibri"/>
              </a:rPr>
              <a:t>Your Best Year </a:t>
            </a:r>
            <a:r>
              <a:rPr lang="en-US" dirty="0">
                <a:solidFill>
                  <a:schemeClr val="dk1"/>
                </a:solidFill>
              </a:rPr>
              <a:t>Y</a:t>
            </a:r>
            <a:r>
              <a:rPr lang="en-US" sz="2000" b="0" i="0" u="none" strike="noStrike" cap="none" dirty="0" smtClean="0">
                <a:solidFill>
                  <a:schemeClr val="dk1"/>
                </a:solidFill>
                <a:latin typeface="Calibri"/>
                <a:ea typeface="Calibri"/>
                <a:cs typeface="Calibri"/>
                <a:sym typeface="Calibri"/>
              </a:rPr>
              <a:t>et, Your Best Life, A Day in the Life </a:t>
            </a:r>
            <a:r>
              <a:rPr lang="en-US" sz="2000" b="0" i="0" u="none" strike="noStrike" cap="none" dirty="0" smtClean="0">
                <a:solidFill>
                  <a:schemeClr val="dk1"/>
                </a:solidFill>
                <a:latin typeface="Calibri"/>
                <a:ea typeface="Calibri"/>
                <a:cs typeface="Calibri"/>
                <a:sym typeface="Calibri"/>
              </a:rPr>
              <a:t>		of </a:t>
            </a:r>
            <a:r>
              <a:rPr lang="en-US" sz="2000" b="0" i="0" u="none" strike="noStrike" cap="none" dirty="0" smtClean="0">
                <a:solidFill>
                  <a:schemeClr val="dk1"/>
                </a:solidFill>
                <a:latin typeface="Calibri"/>
                <a:ea typeface="Calibri"/>
                <a:cs typeface="Calibri"/>
                <a:sym typeface="Calibri"/>
              </a:rPr>
              <a:t>a </a:t>
            </a:r>
            <a:r>
              <a:rPr lang="en-US" sz="2000" b="0" i="0" u="none" strike="noStrike" cap="none" dirty="0" smtClean="0">
                <a:solidFill>
                  <a:schemeClr val="dk1"/>
                </a:solidFill>
                <a:latin typeface="Calibri"/>
                <a:ea typeface="Calibri"/>
                <a:cs typeface="Calibri"/>
                <a:sym typeface="Calibri"/>
              </a:rPr>
              <a:t>Shaklee </a:t>
            </a:r>
            <a:r>
              <a:rPr lang="en-US" sz="2000" b="0" i="0" u="none" strike="noStrike" cap="none" dirty="0" smtClean="0">
                <a:solidFill>
                  <a:schemeClr val="dk1"/>
                </a:solidFill>
                <a:latin typeface="Calibri"/>
                <a:ea typeface="Calibri"/>
                <a:cs typeface="Calibri"/>
                <a:sym typeface="Calibri"/>
              </a:rPr>
              <a:t>Distributor, A Slice of </a:t>
            </a:r>
            <a:r>
              <a:rPr lang="en-US" sz="2000" b="0" i="0" u="none" strike="noStrike" cap="none" dirty="0" smtClean="0">
                <a:solidFill>
                  <a:schemeClr val="dk1"/>
                </a:solidFill>
                <a:latin typeface="Calibri"/>
                <a:ea typeface="Calibri"/>
                <a:cs typeface="Calibri"/>
                <a:sym typeface="Calibri"/>
              </a:rPr>
              <a:t>Shaklee -Pizza meeting), </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dirty="0" smtClean="0">
                <a:solidFill>
                  <a:schemeClr val="dk1"/>
                </a:solidFill>
              </a:rPr>
              <a:t>*</a:t>
            </a:r>
            <a:r>
              <a:rPr lang="en-US" sz="2000" b="0" i="0" u="none" strike="noStrike" cap="none" dirty="0" smtClean="0">
                <a:solidFill>
                  <a:schemeClr val="dk1"/>
                </a:solidFill>
                <a:latin typeface="Calibri"/>
                <a:ea typeface="Calibri"/>
                <a:cs typeface="Calibri"/>
                <a:sym typeface="Calibri"/>
              </a:rPr>
              <a:t>Face </a:t>
            </a:r>
            <a:r>
              <a:rPr lang="en-US" sz="2000" b="0" i="0" u="none" strike="noStrike" cap="none" dirty="0" smtClean="0">
                <a:solidFill>
                  <a:schemeClr val="dk1"/>
                </a:solidFill>
                <a:latin typeface="Calibri"/>
                <a:ea typeface="Calibri"/>
                <a:cs typeface="Calibri"/>
                <a:sym typeface="Calibri"/>
              </a:rPr>
              <a:t>Book  posts about how Shaklee fits into her </a:t>
            </a:r>
            <a:r>
              <a:rPr lang="en-US" sz="2000" b="0" i="0" u="none" strike="noStrike" cap="none" dirty="0" smtClean="0">
                <a:solidFill>
                  <a:schemeClr val="dk1"/>
                </a:solidFill>
                <a:latin typeface="Calibri"/>
                <a:ea typeface="Calibri"/>
                <a:cs typeface="Calibri"/>
                <a:sym typeface="Calibri"/>
              </a:rPr>
              <a:t>life</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*Shaklee.tv videos</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*3-way </a:t>
            </a:r>
            <a:r>
              <a:rPr lang="en-US" sz="2000" b="0" i="0" u="none" strike="noStrike" cap="none" dirty="0" smtClean="0">
                <a:solidFill>
                  <a:schemeClr val="dk1"/>
                </a:solidFill>
                <a:latin typeface="Calibri"/>
                <a:ea typeface="Calibri"/>
                <a:cs typeface="Calibri"/>
                <a:sym typeface="Calibri"/>
              </a:rPr>
              <a:t>calls with </a:t>
            </a:r>
            <a:r>
              <a:rPr lang="en-US" sz="2000" b="0" i="0" u="none" strike="noStrike" cap="none" dirty="0" err="1" smtClean="0">
                <a:solidFill>
                  <a:schemeClr val="dk1"/>
                </a:solidFill>
                <a:latin typeface="Calibri"/>
                <a:ea typeface="Calibri"/>
                <a:cs typeface="Calibri"/>
                <a:sym typeface="Calibri"/>
              </a:rPr>
              <a:t>uplines</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dirty="0" smtClean="0">
                <a:solidFill>
                  <a:schemeClr val="dk1"/>
                </a:solidFill>
              </a:rPr>
              <a:t>*I</a:t>
            </a:r>
            <a:r>
              <a:rPr lang="en-US" sz="2000" b="0" i="0" u="none" strike="noStrike" cap="none" dirty="0" smtClean="0">
                <a:solidFill>
                  <a:schemeClr val="dk1"/>
                </a:solidFill>
                <a:latin typeface="Calibri"/>
                <a:ea typeface="Calibri"/>
                <a:cs typeface="Calibri"/>
                <a:sym typeface="Calibri"/>
              </a:rPr>
              <a:t>ndividual </a:t>
            </a:r>
            <a:r>
              <a:rPr lang="en-US" sz="2000" b="0" i="0" u="none" strike="noStrike" cap="none" dirty="0" smtClean="0">
                <a:solidFill>
                  <a:schemeClr val="dk1"/>
                </a:solidFill>
                <a:latin typeface="Calibri"/>
                <a:ea typeface="Calibri"/>
                <a:cs typeface="Calibri"/>
                <a:sym typeface="Calibri"/>
              </a:rPr>
              <a:t>appointments and conversations		harper	 </a:t>
            </a:r>
          </a:p>
          <a:p>
            <a:pPr marL="0" marR="0" lvl="0" indent="0" algn="l" rtl="0">
              <a:spcBef>
                <a:spcPts val="400"/>
              </a:spcBef>
              <a:spcAft>
                <a:spcPts val="0"/>
              </a:spcAft>
              <a:buClr>
                <a:schemeClr val="dk1"/>
              </a:buClr>
              <a:buSzPct val="100000"/>
              <a:buNone/>
            </a:pPr>
            <a:endParaRPr lang="en-US" sz="2000" b="0" i="0" u="none" strike="noStrike" cap="none" dirty="0" smtClean="0">
              <a:solidFill>
                <a:schemeClr val="dk1"/>
              </a:solidFill>
              <a:latin typeface="Calibri"/>
              <a:ea typeface="Calibri"/>
              <a:cs typeface="Calibri"/>
              <a:sym typeface="Calibri"/>
            </a:endParaRPr>
          </a:p>
          <a:p>
            <a:pPr marL="342900" marR="0" lvl="0" indent="-342900" algn="l" rtl="0">
              <a:spcBef>
                <a:spcPts val="400"/>
              </a:spcBef>
              <a:buClr>
                <a:schemeClr val="dk1"/>
              </a:buClr>
              <a:buSzPct val="100000"/>
              <a:buFont typeface="Arial"/>
              <a:buNone/>
            </a:pPr>
            <a:endParaRPr sz="2400" b="0" i="0" u="none" strike="noStrike" cap="none" dirty="0">
              <a:solidFill>
                <a:schemeClr val="tx1"/>
              </a:solidFill>
              <a:sym typeface="Calibri"/>
            </a:endParaRPr>
          </a:p>
        </p:txBody>
      </p:sp>
      <p:sp>
        <p:nvSpPr>
          <p:cNvPr id="231" name="Shape 231"/>
          <p:cNvSpPr txBox="1">
            <a:spLocks noGrp="1"/>
          </p:cNvSpPr>
          <p:nvPr>
            <p:ph type="title"/>
          </p:nvPr>
        </p:nvSpPr>
        <p:spPr>
          <a:xfrm>
            <a:off x="457200" y="213789"/>
            <a:ext cx="8229600" cy="1027240"/>
          </a:xfrm>
          <a:prstGeom prst="rect">
            <a:avLst/>
          </a:prstGeom>
          <a:no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dirty="0" smtClean="0"/>
              <a:t> Example of  the Business Building Process 	</a:t>
            </a:r>
            <a:br>
              <a:rPr lang="en-US" sz="2400" dirty="0" smtClean="0"/>
            </a:br>
            <a:r>
              <a:rPr lang="en-US" sz="2400" dirty="0" smtClean="0"/>
              <a:t>Senior Executive Coordinator Kristen </a:t>
            </a:r>
            <a:r>
              <a:rPr lang="en-US" sz="2400" dirty="0" err="1" smtClean="0"/>
              <a:t>Jakubowski</a:t>
            </a:r>
            <a:r>
              <a:rPr lang="en-US" sz="2400" dirty="0" smtClean="0"/>
              <a:t>	</a:t>
            </a:r>
            <a:endParaRPr lang="en-US" sz="24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6" name="Shape 256"/>
          <p:cNvSpPr txBox="1">
            <a:spLocks noGrp="1"/>
          </p:cNvSpPr>
          <p:nvPr>
            <p:ph type="body" idx="1"/>
          </p:nvPr>
        </p:nvSpPr>
        <p:spPr>
          <a:xfrm>
            <a:off x="457200" y="1019291"/>
            <a:ext cx="8229600" cy="3120577"/>
          </a:xfrm>
          <a:prstGeom prst="rect">
            <a:avLst/>
          </a:prstGeom>
          <a:solidFill>
            <a:schemeClr val="lt1"/>
          </a:solidFill>
          <a:ln>
            <a:noFill/>
          </a:ln>
        </p:spPr>
        <p:txBody>
          <a:bodyPr lIns="91425" tIns="45700" rIns="91425" bIns="45700" anchor="t" anchorCtr="0">
            <a:noAutofit/>
          </a:bodyPr>
          <a:lstStyle/>
          <a:p>
            <a:pPr marL="342900" marR="0" lvl="0" indent="-316230" algn="l" rtl="0">
              <a:lnSpc>
                <a:spcPct val="80000"/>
              </a:lnSpc>
              <a:spcBef>
                <a:spcPts val="0"/>
              </a:spcBef>
              <a:spcAft>
                <a:spcPts val="0"/>
              </a:spcAft>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Gently expose people to your business.</a:t>
            </a:r>
          </a:p>
          <a:p>
            <a:pPr marL="342900" marR="0" lvl="0" indent="-316230" algn="l" rtl="0">
              <a:lnSpc>
                <a:spcPct val="80000"/>
              </a:lnSpc>
              <a:spcBef>
                <a:spcPts val="444"/>
              </a:spcBef>
              <a:spcAft>
                <a:spcPts val="0"/>
              </a:spcAft>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Let people know how important it is to you to be a part of work that is significant.</a:t>
            </a:r>
          </a:p>
          <a:p>
            <a:pPr marL="342900" marR="0" lvl="0" indent="-316230" algn="l" rtl="0">
              <a:lnSpc>
                <a:spcPct val="80000"/>
              </a:lnSpc>
              <a:spcBef>
                <a:spcPts val="444"/>
              </a:spcBef>
              <a:spcAft>
                <a:spcPts val="0"/>
              </a:spcAft>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As you post on Face Book stories and pictures about your life, people will see snippets of what a Shaklee life and Shaklee business look like.	 	</a:t>
            </a:r>
            <a:r>
              <a:rPr lang="en-US" b="0" i="0" u="none" strike="noStrike" cap="none" dirty="0" smtClean="0">
                <a:solidFill>
                  <a:schemeClr val="dk1"/>
                </a:solidFill>
                <a:latin typeface="Calibri"/>
                <a:ea typeface="Calibri"/>
                <a:cs typeface="Calibri"/>
                <a:sym typeface="Calibri"/>
              </a:rPr>
              <a:t>-</a:t>
            </a:r>
            <a:r>
              <a:rPr lang="en-US" b="0" i="0" u="none" strike="noStrike" cap="none" dirty="0">
                <a:solidFill>
                  <a:schemeClr val="dk1"/>
                </a:solidFill>
                <a:latin typeface="Calibri"/>
                <a:ea typeface="Calibri"/>
                <a:cs typeface="Calibri"/>
                <a:sym typeface="Calibri"/>
              </a:rPr>
              <a:t>-When you or someone you know gets a new Shaklee car.</a:t>
            </a:r>
          </a:p>
          <a:p>
            <a:pPr marL="342900" marR="0" lvl="0" indent="-342900" algn="l" rtl="0">
              <a:lnSpc>
                <a:spcPct val="80000"/>
              </a:lnSpc>
              <a:spcBef>
                <a:spcPts val="370"/>
              </a:spcBef>
              <a:spcAft>
                <a:spcPts val="0"/>
              </a:spcAft>
              <a:buClr>
                <a:schemeClr val="dk1"/>
              </a:buClr>
              <a:buSzPct val="25000"/>
              <a:buFont typeface="Arial"/>
              <a:buNone/>
            </a:pPr>
            <a:r>
              <a:rPr lang="en-US" b="0" i="0" u="none" strike="noStrike" cap="none" dirty="0">
                <a:solidFill>
                  <a:schemeClr val="dk1"/>
                </a:solidFill>
                <a:latin typeface="Calibri"/>
                <a:ea typeface="Calibri"/>
                <a:cs typeface="Calibri"/>
                <a:sym typeface="Calibri"/>
              </a:rPr>
              <a:t>		-- Going to Jump Zone, the Zoo, shopping, </a:t>
            </a:r>
            <a:r>
              <a:rPr lang="en-US" b="0" i="0" u="none" strike="noStrike" cap="none" dirty="0" err="1">
                <a:solidFill>
                  <a:schemeClr val="dk1"/>
                </a:solidFill>
                <a:latin typeface="Calibri"/>
                <a:ea typeface="Calibri"/>
                <a:cs typeface="Calibri"/>
                <a:sym typeface="Calibri"/>
              </a:rPr>
              <a:t>etc</a:t>
            </a:r>
            <a:r>
              <a:rPr lang="en-US" b="0" i="0" u="none" strike="noStrike" cap="none" dirty="0">
                <a:solidFill>
                  <a:schemeClr val="dk1"/>
                </a:solidFill>
                <a:latin typeface="Calibri"/>
                <a:ea typeface="Calibri"/>
                <a:cs typeface="Calibri"/>
                <a:sym typeface="Calibri"/>
              </a:rPr>
              <a:t> during the day when it </a:t>
            </a:r>
            <a:r>
              <a:rPr lang="en-US" b="0" i="0" u="none" strike="noStrike" cap="none" dirty="0" smtClean="0">
                <a:solidFill>
                  <a:schemeClr val="dk1"/>
                </a:solidFill>
                <a:latin typeface="Calibri"/>
                <a:ea typeface="Calibri"/>
                <a:cs typeface="Calibri"/>
                <a:sym typeface="Calibri"/>
              </a:rPr>
              <a:t>		isn’t crowded</a:t>
            </a:r>
            <a:endParaRPr lang="en-US"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b="0" i="0" u="none" strike="noStrike" cap="none" dirty="0">
                <a:solidFill>
                  <a:schemeClr val="dk1"/>
                </a:solidFill>
                <a:latin typeface="Calibri"/>
                <a:ea typeface="Calibri"/>
                <a:cs typeface="Calibri"/>
                <a:sym typeface="Calibri"/>
              </a:rPr>
              <a:t>		-- Photos of you working from your deck			</a:t>
            </a:r>
          </a:p>
          <a:p>
            <a:pPr marL="342900" marR="0" lvl="0" indent="-342900" algn="l" rtl="0">
              <a:lnSpc>
                <a:spcPct val="80000"/>
              </a:lnSpc>
              <a:spcBef>
                <a:spcPts val="370"/>
              </a:spcBef>
              <a:spcAft>
                <a:spcPts val="0"/>
              </a:spcAft>
              <a:buClr>
                <a:schemeClr val="dk1"/>
              </a:buClr>
              <a:buSzPct val="25000"/>
              <a:buFont typeface="Arial"/>
              <a:buNone/>
            </a:pPr>
            <a:r>
              <a:rPr lang="en-US" b="0" i="0" u="none" strike="noStrike" cap="none" dirty="0">
                <a:solidFill>
                  <a:schemeClr val="dk1"/>
                </a:solidFill>
                <a:latin typeface="Calibri"/>
                <a:ea typeface="Calibri"/>
                <a:cs typeface="Calibri"/>
                <a:sym typeface="Calibri"/>
              </a:rPr>
              <a:t>		-- Photos of you working with your team.</a:t>
            </a:r>
          </a:p>
          <a:p>
            <a:pPr marL="342900" marR="0" lvl="0" indent="-342900" algn="l" rtl="0">
              <a:lnSpc>
                <a:spcPct val="80000"/>
              </a:lnSpc>
              <a:spcBef>
                <a:spcPts val="370"/>
              </a:spcBef>
              <a:spcAft>
                <a:spcPts val="0"/>
              </a:spcAft>
              <a:buClr>
                <a:schemeClr val="dk1"/>
              </a:buClr>
              <a:buSzPct val="25000"/>
              <a:buFont typeface="Arial"/>
              <a:buNone/>
            </a:pPr>
            <a:r>
              <a:rPr lang="en-US" b="0" i="0" u="none" strike="noStrike" cap="none" dirty="0">
                <a:solidFill>
                  <a:schemeClr val="dk1"/>
                </a:solidFill>
                <a:latin typeface="Calibri"/>
                <a:ea typeface="Calibri"/>
                <a:cs typeface="Calibri"/>
                <a:sym typeface="Calibri"/>
              </a:rPr>
              <a:t>		-- Photos of your kids cleaning with safe products, </a:t>
            </a:r>
            <a:r>
              <a:rPr lang="en-US" b="0" i="0" u="none" strike="noStrike" cap="none" dirty="0" err="1">
                <a:solidFill>
                  <a:schemeClr val="dk1"/>
                </a:solidFill>
                <a:latin typeface="Calibri"/>
                <a:ea typeface="Calibri"/>
                <a:cs typeface="Calibri"/>
                <a:sym typeface="Calibri"/>
              </a:rPr>
              <a:t>etc</a:t>
            </a:r>
            <a:endParaRPr lang="en-US"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b="0" i="0" u="none" strike="noStrike" cap="none" dirty="0">
                <a:solidFill>
                  <a:schemeClr val="dk1"/>
                </a:solidFill>
                <a:latin typeface="Calibri"/>
                <a:ea typeface="Calibri"/>
                <a:cs typeface="Calibri"/>
                <a:sym typeface="Calibri"/>
              </a:rPr>
              <a:t>		-- Photo of your scale  and the shakes that got you to your goal </a:t>
            </a:r>
            <a:r>
              <a:rPr lang="en-US" b="0" i="0" u="none" strike="noStrike" cap="none" dirty="0" smtClean="0">
                <a:solidFill>
                  <a:schemeClr val="dk1"/>
                </a:solidFill>
                <a:latin typeface="Calibri"/>
                <a:ea typeface="Calibri"/>
                <a:cs typeface="Calibri"/>
                <a:sym typeface="Calibri"/>
              </a:rPr>
              <a:t>		weight</a:t>
            </a:r>
            <a:endParaRPr lang="en-US"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25000"/>
              <a:buFont typeface="Arial"/>
              <a:buNone/>
            </a:pPr>
            <a:r>
              <a:rPr lang="en-US" b="0" i="0" u="none" strike="noStrike" cap="none" dirty="0">
                <a:solidFill>
                  <a:schemeClr val="dk1"/>
                </a:solidFill>
                <a:latin typeface="Calibri"/>
                <a:ea typeface="Calibri"/>
                <a:cs typeface="Calibri"/>
                <a:sym typeface="Calibri"/>
              </a:rPr>
              <a:t>		-- Not having to drive in the </a:t>
            </a:r>
            <a:r>
              <a:rPr lang="en-US" b="0" i="0" u="none" strike="noStrike" cap="none" dirty="0" smtClean="0">
                <a:solidFill>
                  <a:schemeClr val="dk1"/>
                </a:solidFill>
                <a:latin typeface="Calibri"/>
                <a:ea typeface="Calibri"/>
                <a:cs typeface="Calibri"/>
                <a:sym typeface="Calibri"/>
              </a:rPr>
              <a:t>snow              </a:t>
            </a:r>
            <a:r>
              <a:rPr lang="en-US" dirty="0" smtClean="0">
                <a:solidFill>
                  <a:schemeClr val="dk1"/>
                </a:solidFill>
              </a:rPr>
              <a:t>harper</a:t>
            </a:r>
            <a:endParaRPr lang="en-US"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buClr>
                <a:schemeClr val="dk1"/>
              </a:buClr>
              <a:buSzPct val="123333"/>
              <a:buFont typeface="Arial"/>
              <a:buNone/>
            </a:pPr>
            <a:endParaRPr sz="1800" b="0" i="0" u="none" strike="noStrike" cap="none" dirty="0">
              <a:solidFill>
                <a:schemeClr val="dk1"/>
              </a:solidFill>
              <a:latin typeface="Calibri"/>
              <a:ea typeface="Calibri"/>
              <a:cs typeface="Calibri"/>
              <a:sym typeface="Calibri"/>
            </a:endParaRPr>
          </a:p>
        </p:txBody>
      </p:sp>
      <p:sp>
        <p:nvSpPr>
          <p:cNvPr id="255" name="Shape 255"/>
          <p:cNvSpPr txBox="1">
            <a:spLocks noGrp="1"/>
          </p:cNvSpPr>
          <p:nvPr>
            <p:ph type="title"/>
          </p:nvPr>
        </p:nvSpPr>
        <p:spPr>
          <a:xfrm>
            <a:off x="284747" y="164240"/>
            <a:ext cx="5296504" cy="698237"/>
          </a:xfrm>
          <a:prstGeom prst="rect">
            <a:avLst/>
          </a:prstGeom>
          <a:solidFill>
            <a:schemeClr val="lt1"/>
          </a:solid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dirty="0">
                <a:solidFill>
                  <a:schemeClr val="dk1"/>
                </a:solidFill>
                <a:latin typeface="Calibri"/>
                <a:ea typeface="Calibri"/>
                <a:cs typeface="Calibri"/>
                <a:sym typeface="Calibri"/>
              </a:rPr>
              <a:t>“</a:t>
            </a:r>
            <a:r>
              <a:rPr lang="en-US" sz="2400" b="0" i="0" u="none" strike="noStrike" cap="none" dirty="0">
                <a:solidFill>
                  <a:schemeClr val="dk1"/>
                </a:solidFill>
                <a:latin typeface="Calibri"/>
                <a:ea typeface="Calibri"/>
                <a:cs typeface="Calibri"/>
                <a:sym typeface="Calibri"/>
              </a:rPr>
              <a:t>Live Your Shaklee Business Out Loud”</a:t>
            </a:r>
          </a:p>
        </p:txBody>
      </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600" b="0" i="0" u="none" strike="noStrike" cap="none" dirty="0">
                <a:solidFill>
                  <a:schemeClr val="dk1"/>
                </a:solidFill>
                <a:latin typeface="Calibri"/>
                <a:ea typeface="Calibri"/>
                <a:cs typeface="Calibri"/>
                <a:sym typeface="Calibri"/>
              </a:rPr>
              <a:t>3.5 years ago I was nervous, scared and had no idea what the next few years would hold when I began a home business. I was worried I wouldn't have the time or the experience to grow a business. I was looking for something with flexibility and greater freedom for our family.</a:t>
            </a:r>
          </a:p>
          <a:p>
            <a:pPr marL="342900" marR="0" lvl="0" indent="-342900" algn="l" rtl="0">
              <a:spcBef>
                <a:spcPts val="320"/>
              </a:spcBef>
              <a:spcAft>
                <a:spcPts val="0"/>
              </a:spcAft>
              <a:buClr>
                <a:schemeClr val="dk1"/>
              </a:buClr>
              <a:buSzPct val="100000"/>
              <a:buFont typeface="Arial"/>
              <a:buChar char="•"/>
            </a:pPr>
            <a:r>
              <a:rPr lang="en-US" sz="1600" b="0" i="0" u="none" strike="noStrike" cap="none" dirty="0">
                <a:solidFill>
                  <a:schemeClr val="dk1"/>
                </a:solidFill>
                <a:latin typeface="Calibri"/>
                <a:ea typeface="Calibri"/>
                <a:cs typeface="Calibri"/>
                <a:sym typeface="Calibri"/>
              </a:rPr>
              <a:t>Fast Forward to now and I can tell you I am extremely thankful I gave it a try! The community of like-minded, encouraging, people is not something you find everyday. </a:t>
            </a:r>
          </a:p>
          <a:p>
            <a:pPr marL="342900" marR="0" lvl="0" indent="-342900" algn="l" rtl="0">
              <a:spcBef>
                <a:spcPts val="320"/>
              </a:spcBef>
              <a:buClr>
                <a:schemeClr val="dk1"/>
              </a:buClr>
              <a:buSzPct val="100000"/>
              <a:buFont typeface="Arial"/>
              <a:buChar char="•"/>
            </a:pPr>
            <a:r>
              <a:rPr lang="en-US" sz="1600" b="0" i="0" u="none" strike="noStrike" cap="none" dirty="0">
                <a:solidFill>
                  <a:schemeClr val="dk1"/>
                </a:solidFill>
                <a:latin typeface="Calibri"/>
                <a:ea typeface="Calibri"/>
                <a:cs typeface="Calibri"/>
                <a:sym typeface="Calibri"/>
              </a:rPr>
              <a:t>I am asked frequently what I do? Because of this I am hosting a </a:t>
            </a:r>
            <a:r>
              <a:rPr lang="en-US" sz="1600" dirty="0">
                <a:solidFill>
                  <a:schemeClr val="dk1"/>
                </a:solidFill>
              </a:rPr>
              <a:t>F</a:t>
            </a:r>
            <a:r>
              <a:rPr lang="en-US" sz="1600" b="0" i="0" u="none" strike="noStrike" cap="none" dirty="0" smtClean="0">
                <a:solidFill>
                  <a:schemeClr val="dk1"/>
                </a:solidFill>
                <a:latin typeface="Calibri"/>
                <a:ea typeface="Calibri"/>
                <a:cs typeface="Calibri"/>
                <a:sym typeface="Calibri"/>
              </a:rPr>
              <a:t>acebook </a:t>
            </a:r>
            <a:r>
              <a:rPr lang="en-US" sz="1600" b="0" i="0" u="none" strike="noStrike" cap="none" dirty="0">
                <a:solidFill>
                  <a:schemeClr val="dk1"/>
                </a:solidFill>
                <a:latin typeface="Calibri"/>
                <a:ea typeface="Calibri"/>
                <a:cs typeface="Calibri"/>
                <a:sym typeface="Calibri"/>
              </a:rPr>
              <a:t>event to learn more about what Shaklee could do for you on Monday night. If you have ever been curious why we all love what we get to do come take a sneak peak on </a:t>
            </a:r>
            <a:r>
              <a:rPr lang="en-US" sz="1600" dirty="0">
                <a:solidFill>
                  <a:schemeClr val="dk1"/>
                </a:solidFill>
              </a:rPr>
              <a:t>F</a:t>
            </a:r>
            <a:r>
              <a:rPr lang="en-US" sz="1600" b="0" i="0" u="none" strike="noStrike" cap="none" dirty="0" smtClean="0">
                <a:solidFill>
                  <a:schemeClr val="dk1"/>
                </a:solidFill>
                <a:latin typeface="Calibri"/>
                <a:ea typeface="Calibri"/>
                <a:cs typeface="Calibri"/>
                <a:sym typeface="Calibri"/>
              </a:rPr>
              <a:t>acebook</a:t>
            </a:r>
            <a:r>
              <a:rPr lang="en-US" sz="1600" b="0" i="0" u="none" strike="noStrike" cap="none" dirty="0">
                <a:solidFill>
                  <a:schemeClr val="dk1"/>
                </a:solidFill>
                <a:latin typeface="Calibri"/>
                <a:ea typeface="Calibri"/>
                <a:cs typeface="Calibri"/>
                <a:sym typeface="Calibri"/>
              </a:rPr>
              <a:t>! </a:t>
            </a:r>
            <a:r>
              <a:rPr lang="en-US" sz="1600" b="0" i="0" u="none" strike="noStrike" cap="none" dirty="0" smtClean="0">
                <a:solidFill>
                  <a:schemeClr val="dk1"/>
                </a:solidFill>
                <a:latin typeface="Calibri"/>
                <a:ea typeface="Calibri"/>
                <a:cs typeface="Calibri"/>
                <a:sym typeface="Calibri"/>
              </a:rPr>
              <a:t>           harper</a:t>
            </a:r>
            <a:endParaRPr lang="en-US" sz="1600" b="0" i="0" u="none" strike="noStrike" cap="none" dirty="0">
              <a:solidFill>
                <a:schemeClr val="dk1"/>
              </a:solidFill>
              <a:latin typeface="Calibri"/>
              <a:ea typeface="Calibri"/>
              <a:cs typeface="Calibri"/>
              <a:sym typeface="Calibri"/>
            </a:endParaRPr>
          </a:p>
        </p:txBody>
      </p:sp>
      <p:sp>
        <p:nvSpPr>
          <p:cNvPr id="282" name="Shape 282"/>
          <p:cNvSpPr txBox="1"/>
          <p:nvPr/>
        </p:nvSpPr>
        <p:spPr>
          <a:xfrm>
            <a:off x="643466" y="440266"/>
            <a:ext cx="6756400"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dirty="0">
                <a:solidFill>
                  <a:schemeClr val="dk1"/>
                </a:solidFill>
                <a:latin typeface="Calibri"/>
                <a:ea typeface="Calibri"/>
                <a:cs typeface="Calibri"/>
                <a:sym typeface="Calibri"/>
              </a:rPr>
              <a:t> </a:t>
            </a:r>
            <a:r>
              <a:rPr lang="en-US" sz="2400" dirty="0">
                <a:solidFill>
                  <a:schemeClr val="dk1"/>
                </a:solidFill>
                <a:latin typeface="Calibri"/>
                <a:ea typeface="Calibri"/>
                <a:cs typeface="Calibri"/>
                <a:sym typeface="Calibri"/>
              </a:rPr>
              <a:t>L</a:t>
            </a:r>
            <a:r>
              <a:rPr lang="en-US" sz="2400" dirty="0" smtClean="0">
                <a:solidFill>
                  <a:schemeClr val="dk1"/>
                </a:solidFill>
                <a:latin typeface="Calibri"/>
                <a:ea typeface="Calibri"/>
                <a:cs typeface="Calibri"/>
                <a:sym typeface="Calibri"/>
              </a:rPr>
              <a:t>etter </a:t>
            </a:r>
            <a:r>
              <a:rPr lang="en-US" sz="2400" dirty="0" smtClean="0">
                <a:solidFill>
                  <a:schemeClr val="dk1"/>
                </a:solidFill>
                <a:latin typeface="Calibri"/>
                <a:ea typeface="Calibri"/>
                <a:cs typeface="Calibri"/>
                <a:sym typeface="Calibri"/>
              </a:rPr>
              <a:t>.. Or invitation</a:t>
            </a:r>
            <a:r>
              <a:rPr lang="en-US" sz="2400" dirty="0">
                <a:solidFill>
                  <a:schemeClr val="dk1"/>
                </a:solidFill>
                <a:latin typeface="Calibri"/>
                <a:ea typeface="Calibri"/>
                <a:cs typeface="Calibri"/>
                <a:sym typeface="Calibri"/>
              </a:rPr>
              <a:t>						</a:t>
            </a:r>
            <a:r>
              <a:rPr lang="en-US" sz="2400" dirty="0" smtClean="0">
                <a:solidFill>
                  <a:schemeClr val="dk1"/>
                </a:solidFill>
                <a:latin typeface="Calibri"/>
                <a:ea typeface="Calibri"/>
                <a:cs typeface="Calibri"/>
                <a:sym typeface="Calibri"/>
              </a:rPr>
              <a:t> </a:t>
            </a:r>
            <a:r>
              <a:rPr lang="en-US" sz="2400" dirty="0">
                <a:solidFill>
                  <a:schemeClr val="dk1"/>
                </a:solidFill>
                <a:latin typeface="Calibri"/>
                <a:ea typeface="Calibri"/>
                <a:cs typeface="Calibri"/>
                <a:sym typeface="Calibri"/>
              </a:rPr>
              <a:t>A Day in the Life of a Shaklee Distributor  </a:t>
            </a: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pic>
        <p:nvPicPr>
          <p:cNvPr id="126" name="Shape 126"/>
          <p:cNvPicPr preferRelativeResize="0"/>
          <p:nvPr/>
        </p:nvPicPr>
        <p:blipFill rotWithShape="1">
          <a:blip r:embed="rId3">
            <a:alphaModFix/>
          </a:blip>
          <a:srcRect/>
          <a:stretch/>
        </p:blipFill>
        <p:spPr>
          <a:xfrm>
            <a:off x="917858" y="1057035"/>
            <a:ext cx="1659687" cy="2427463"/>
          </a:xfrm>
          <a:prstGeom prst="rect">
            <a:avLst/>
          </a:prstGeom>
          <a:noFill/>
          <a:ln>
            <a:noFill/>
          </a:ln>
        </p:spPr>
      </p:pic>
      <p:sp>
        <p:nvSpPr>
          <p:cNvPr id="131" name="Shape 131"/>
          <p:cNvSpPr/>
          <p:nvPr/>
        </p:nvSpPr>
        <p:spPr>
          <a:xfrm>
            <a:off x="3386867" y="3311990"/>
            <a:ext cx="2708575" cy="646331"/>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dirty="0">
                <a:solidFill>
                  <a:schemeClr val="dk1"/>
                </a:solidFill>
                <a:latin typeface="Calibri"/>
                <a:ea typeface="Calibri"/>
                <a:cs typeface="Calibri"/>
                <a:sym typeface="Calibri"/>
              </a:rPr>
              <a:t>   Master </a:t>
            </a:r>
            <a:r>
              <a:rPr lang="en-US" sz="1800" dirty="0" smtClean="0">
                <a:solidFill>
                  <a:schemeClr val="dk1"/>
                </a:solidFill>
                <a:latin typeface="Calibri"/>
                <a:ea typeface="Calibri"/>
                <a:cs typeface="Calibri"/>
                <a:sym typeface="Calibri"/>
              </a:rPr>
              <a:t>Coordinator            	Barb </a:t>
            </a:r>
            <a:r>
              <a:rPr lang="en-US" sz="1800" dirty="0">
                <a:solidFill>
                  <a:schemeClr val="dk1"/>
                </a:solidFill>
                <a:latin typeface="Calibri"/>
                <a:ea typeface="Calibri"/>
                <a:cs typeface="Calibri"/>
                <a:sym typeface="Calibri"/>
              </a:rPr>
              <a:t>Lagoni </a:t>
            </a:r>
          </a:p>
        </p:txBody>
      </p:sp>
      <p:sp>
        <p:nvSpPr>
          <p:cNvPr id="133" name="Shape 133"/>
          <p:cNvSpPr/>
          <p:nvPr/>
        </p:nvSpPr>
        <p:spPr>
          <a:xfrm>
            <a:off x="6687183" y="3318799"/>
            <a:ext cx="1823508"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dirty="0">
                <a:solidFill>
                  <a:schemeClr val="dk1"/>
                </a:solidFill>
                <a:latin typeface="Calibri"/>
                <a:ea typeface="Calibri"/>
                <a:cs typeface="Calibri"/>
                <a:sym typeface="Calibri"/>
              </a:rPr>
              <a:t> </a:t>
            </a:r>
            <a:r>
              <a:rPr lang="en-US" sz="1800" dirty="0" smtClean="0">
                <a:solidFill>
                  <a:schemeClr val="dk1"/>
                </a:solidFill>
                <a:latin typeface="Calibri"/>
                <a:ea typeface="Calibri"/>
                <a:cs typeface="Calibri"/>
                <a:sym typeface="Calibri"/>
              </a:rPr>
              <a:t> </a:t>
            </a:r>
            <a:r>
              <a:rPr lang="en-US" sz="1800" dirty="0">
                <a:solidFill>
                  <a:schemeClr val="dk1"/>
                </a:solidFill>
                <a:latin typeface="Calibri"/>
                <a:ea typeface="Calibri"/>
                <a:cs typeface="Calibri"/>
                <a:sym typeface="Calibri"/>
              </a:rPr>
              <a:t>Executive Coordinator   </a:t>
            </a:r>
          </a:p>
          <a:p>
            <a:pPr marL="0" marR="0" lvl="0" indent="0" algn="ctr" rtl="0">
              <a:spcBef>
                <a:spcPts val="0"/>
              </a:spcBef>
              <a:buSzPct val="25000"/>
              <a:buNone/>
            </a:pPr>
            <a:r>
              <a:rPr lang="en-US" sz="1800" dirty="0" smtClean="0">
                <a:solidFill>
                  <a:schemeClr val="dk1"/>
                </a:solidFill>
                <a:latin typeface="Calibri"/>
                <a:ea typeface="Calibri"/>
                <a:cs typeface="Calibri"/>
                <a:sym typeface="Calibri"/>
              </a:rPr>
              <a:t>Becky Choate</a:t>
            </a:r>
            <a:endParaRPr lang="en-US" sz="1800" dirty="0">
              <a:solidFill>
                <a:schemeClr val="dk1"/>
              </a:solidFill>
              <a:latin typeface="Calibri"/>
              <a:ea typeface="Calibri"/>
              <a:cs typeface="Calibri"/>
              <a:sym typeface="Calibri"/>
            </a:endParaRPr>
          </a:p>
        </p:txBody>
      </p:sp>
      <p:sp>
        <p:nvSpPr>
          <p:cNvPr id="135" name="Shape 135"/>
          <p:cNvSpPr txBox="1"/>
          <p:nvPr/>
        </p:nvSpPr>
        <p:spPr>
          <a:xfrm>
            <a:off x="609060" y="3490855"/>
            <a:ext cx="2319612" cy="75127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dirty="0" smtClean="0">
                <a:solidFill>
                  <a:schemeClr val="dk1"/>
                </a:solidFill>
                <a:latin typeface="Calibri"/>
                <a:ea typeface="Calibri"/>
                <a:cs typeface="Calibri"/>
                <a:sym typeface="Calibri"/>
              </a:rPr>
              <a:t>Master </a:t>
            </a:r>
            <a:r>
              <a:rPr lang="en-US" sz="1800" dirty="0">
                <a:solidFill>
                  <a:schemeClr val="dk1"/>
                </a:solidFill>
                <a:latin typeface="Calibri"/>
                <a:ea typeface="Calibri"/>
                <a:cs typeface="Calibri"/>
                <a:sym typeface="Calibri"/>
              </a:rPr>
              <a:t>Coordinator Harper Guerra</a:t>
            </a:r>
          </a:p>
        </p:txBody>
      </p:sp>
      <p:pic>
        <p:nvPicPr>
          <p:cNvPr id="18" name="Picture 17" descr="becky head shot cropped (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7183" y="891335"/>
            <a:ext cx="1770026" cy="2427464"/>
          </a:xfrm>
          <a:prstGeom prst="rect">
            <a:avLst/>
          </a:prstGeom>
        </p:spPr>
      </p:pic>
      <p:pic>
        <p:nvPicPr>
          <p:cNvPr id="2" name="Picture 1"/>
          <p:cNvPicPr>
            <a:picLocks noChangeAspect="1"/>
          </p:cNvPicPr>
          <p:nvPr/>
        </p:nvPicPr>
        <p:blipFill>
          <a:blip r:embed="rId5"/>
          <a:stretch>
            <a:fillRect/>
          </a:stretch>
        </p:blipFill>
        <p:spPr>
          <a:xfrm>
            <a:off x="3720731" y="1207693"/>
            <a:ext cx="1974025" cy="1974025"/>
          </a:xfrm>
          <a:prstGeom prst="rect">
            <a:avLst/>
          </a:prstGeom>
        </p:spPr>
      </p:pic>
      <p:sp>
        <p:nvSpPr>
          <p:cNvPr id="3" name="Rectangle 2"/>
          <p:cNvSpPr/>
          <p:nvPr/>
        </p:nvSpPr>
        <p:spPr>
          <a:xfrm>
            <a:off x="1127409" y="4263168"/>
            <a:ext cx="7075464" cy="707886"/>
          </a:xfrm>
          <a:prstGeom prst="rect">
            <a:avLst/>
          </a:prstGeom>
          <a:ln>
            <a:solidFill>
              <a:schemeClr val="bg2">
                <a:lumMod val="40000"/>
                <a:lumOff val="60000"/>
              </a:schemeClr>
            </a:solidFill>
          </a:ln>
        </p:spPr>
        <p:txBody>
          <a:bodyPr wrap="square">
            <a:spAutoFit/>
          </a:bodyPr>
          <a:lstStyle/>
          <a:p>
            <a:pPr lvl="0" algn="ctr">
              <a:buClr>
                <a:schemeClr val="dk1"/>
              </a:buClr>
              <a:buSzPct val="100000"/>
            </a:pPr>
            <a:r>
              <a:rPr lang="en-US" sz="2000" dirty="0" smtClean="0">
                <a:solidFill>
                  <a:schemeClr val="dk1"/>
                </a:solidFill>
                <a:latin typeface="Calibri"/>
                <a:ea typeface="Calibri"/>
                <a:cs typeface="Calibri"/>
                <a:sym typeface="Calibri"/>
              </a:rPr>
              <a:t>Goal of the 8 Weeks to Director Training  is to </a:t>
            </a:r>
            <a:r>
              <a:rPr lang="en-US" sz="2000" dirty="0">
                <a:solidFill>
                  <a:schemeClr val="dk1"/>
                </a:solidFill>
                <a:latin typeface="Calibri"/>
                <a:ea typeface="Calibri"/>
                <a:cs typeface="Calibri"/>
                <a:sym typeface="Calibri"/>
              </a:rPr>
              <a:t>help everyone </a:t>
            </a:r>
            <a:r>
              <a:rPr lang="en-US" sz="2000" dirty="0" smtClean="0">
                <a:solidFill>
                  <a:schemeClr val="dk1"/>
                </a:solidFill>
                <a:latin typeface="Calibri"/>
                <a:ea typeface="Calibri"/>
                <a:cs typeface="Calibri"/>
                <a:sym typeface="Calibri"/>
              </a:rPr>
              <a:t>	attending </a:t>
            </a:r>
            <a:r>
              <a:rPr lang="en-US" sz="2000" dirty="0">
                <a:solidFill>
                  <a:schemeClr val="dk1"/>
                </a:solidFill>
                <a:latin typeface="Calibri"/>
                <a:ea typeface="Calibri"/>
                <a:cs typeface="Calibri"/>
                <a:sym typeface="Calibri"/>
              </a:rPr>
              <a:t>achieve rank of Director over these 8 weeks</a:t>
            </a:r>
          </a:p>
        </p:txBody>
      </p:sp>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body" idx="1"/>
          </p:nvPr>
        </p:nvSpPr>
        <p:spPr>
          <a:xfrm>
            <a:off x="457200" y="1089599"/>
            <a:ext cx="8229600" cy="3777234"/>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None/>
            </a:pPr>
            <a:endParaRPr lang="en-US" sz="1800" b="0" i="0" u="none" strike="noStrike" cap="none" dirty="0" smtClean="0">
              <a:solidFill>
                <a:schemeClr val="dk1"/>
              </a:solidFill>
              <a:latin typeface="Calibri"/>
              <a:ea typeface="Calibri"/>
              <a:cs typeface="Calibri"/>
              <a:sym typeface="Calibri"/>
            </a:endParaRPr>
          </a:p>
          <a:p>
            <a:pPr marL="285750" indent="-285750">
              <a:lnSpc>
                <a:spcPct val="90000"/>
              </a:lnSpc>
              <a:spcBef>
                <a:spcPts val="0"/>
              </a:spcBef>
            </a:pPr>
            <a:r>
              <a:rPr lang="en-US" sz="1800" dirty="0">
                <a:solidFill>
                  <a:schemeClr val="dk1"/>
                </a:solidFill>
              </a:rPr>
              <a:t>F</a:t>
            </a:r>
            <a:r>
              <a:rPr lang="en-US" sz="1800" b="0" i="0" u="none" strike="noStrike" cap="none" dirty="0" smtClean="0">
                <a:solidFill>
                  <a:schemeClr val="dk1"/>
                </a:solidFill>
                <a:latin typeface="Calibri"/>
                <a:ea typeface="Calibri"/>
                <a:cs typeface="Calibri"/>
                <a:sym typeface="Calibri"/>
              </a:rPr>
              <a:t>lexibility </a:t>
            </a:r>
            <a:r>
              <a:rPr lang="en-US" sz="1800" b="0" i="0" u="none" strike="noStrike" cap="none" dirty="0">
                <a:solidFill>
                  <a:schemeClr val="dk1"/>
                </a:solidFill>
                <a:latin typeface="Calibri"/>
                <a:ea typeface="Calibri"/>
                <a:cs typeface="Calibri"/>
                <a:sym typeface="Calibri"/>
              </a:rPr>
              <a:t>and freedom </a:t>
            </a:r>
            <a:r>
              <a:rPr lang="en-US" sz="1800" dirty="0" smtClean="0">
                <a:solidFill>
                  <a:schemeClr val="dk1"/>
                </a:solidFill>
              </a:rPr>
              <a:t>--</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how we fit it into </a:t>
            </a:r>
            <a:r>
              <a:rPr lang="en-US" sz="1800" dirty="0" smtClean="0">
                <a:solidFill>
                  <a:schemeClr val="dk1"/>
                </a:solidFill>
              </a:rPr>
              <a:t>our everyday lives</a:t>
            </a:r>
          </a:p>
          <a:p>
            <a:pPr marL="285750" indent="-285750">
              <a:lnSpc>
                <a:spcPct val="90000"/>
              </a:lnSpc>
              <a:spcBef>
                <a:spcPts val="0"/>
              </a:spcBef>
            </a:pPr>
            <a:endParaRPr lang="en-US" sz="1800" b="0" i="0" u="none" strike="noStrike" cap="none" dirty="0" smtClean="0">
              <a:solidFill>
                <a:schemeClr val="dk1"/>
              </a:solidFill>
              <a:latin typeface="Calibri"/>
              <a:ea typeface="Calibri"/>
              <a:cs typeface="Calibri"/>
              <a:sym typeface="Calibri"/>
            </a:endParaRPr>
          </a:p>
          <a:p>
            <a:pPr marL="285750" indent="-285750">
              <a:lnSpc>
                <a:spcPct val="90000"/>
              </a:lnSpc>
              <a:spcBef>
                <a:spcPts val="0"/>
              </a:spcBef>
            </a:pPr>
            <a:r>
              <a:rPr lang="en-US" sz="1800" b="0" i="0" u="none" strike="noStrike" cap="none" dirty="0" smtClean="0">
                <a:solidFill>
                  <a:schemeClr val="dk1"/>
                </a:solidFill>
                <a:latin typeface="Calibri"/>
                <a:ea typeface="Calibri"/>
                <a:cs typeface="Calibri"/>
                <a:sym typeface="Calibri"/>
              </a:rPr>
              <a:t>Why </a:t>
            </a:r>
            <a:r>
              <a:rPr lang="en-US" sz="1800" b="0" i="0" u="none" strike="noStrike" cap="none" dirty="0">
                <a:solidFill>
                  <a:schemeClr val="dk1"/>
                </a:solidFill>
                <a:latin typeface="Calibri"/>
                <a:ea typeface="Calibri"/>
                <a:cs typeface="Calibri"/>
                <a:sym typeface="Calibri"/>
              </a:rPr>
              <a:t>Shaklee - How network marketing is the wave of the future and Shaklee </a:t>
            </a:r>
            <a:r>
              <a:rPr lang="en-US" sz="1800" dirty="0" smtClean="0">
                <a:solidFill>
                  <a:schemeClr val="dk1"/>
                </a:solidFill>
              </a:rPr>
              <a:t>products are in</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the fastest growing industries in the </a:t>
            </a:r>
            <a:r>
              <a:rPr lang="en-US" sz="1800" b="0" i="0" u="none" strike="noStrike" cap="none" dirty="0" smtClean="0">
                <a:solidFill>
                  <a:schemeClr val="dk1"/>
                </a:solidFill>
                <a:latin typeface="Calibri"/>
                <a:ea typeface="Calibri"/>
                <a:cs typeface="Calibri"/>
                <a:sym typeface="Calibri"/>
              </a:rPr>
              <a:t>US			 </a:t>
            </a:r>
            <a:r>
              <a:rPr lang="en-US" sz="1800" b="0" i="0" u="none" strike="noStrike" cap="none" dirty="0">
                <a:solidFill>
                  <a:schemeClr val="dk1"/>
                </a:solidFill>
                <a:latin typeface="Calibri"/>
                <a:ea typeface="Calibri"/>
                <a:cs typeface="Calibri"/>
                <a:sym typeface="Calibri"/>
              </a:rPr>
              <a:t>(nutrition-beauty-green cleaners- and weight management)</a:t>
            </a:r>
            <a:br>
              <a:rPr lang="en-US" sz="1800" b="0" i="0" u="none" strike="noStrike" cap="none" dirty="0">
                <a:solidFill>
                  <a:schemeClr val="dk1"/>
                </a:solidFill>
                <a:latin typeface="Calibri"/>
                <a:ea typeface="Calibri"/>
                <a:cs typeface="Calibri"/>
                <a:sym typeface="Calibri"/>
              </a:rPr>
            </a:br>
            <a:endParaRPr lang="en-US" sz="1800" b="0" i="0" u="none" strike="noStrike" cap="none" dirty="0" smtClean="0">
              <a:solidFill>
                <a:schemeClr val="dk1"/>
              </a:solidFill>
              <a:latin typeface="Calibri"/>
              <a:ea typeface="Calibri"/>
              <a:cs typeface="Calibri"/>
              <a:sym typeface="Calibri"/>
            </a:endParaRPr>
          </a:p>
          <a:p>
            <a:pPr marL="285750" indent="-285750">
              <a:lnSpc>
                <a:spcPct val="90000"/>
              </a:lnSpc>
              <a:spcBef>
                <a:spcPts val="0"/>
              </a:spcBef>
            </a:pPr>
            <a:r>
              <a:rPr lang="en-US" sz="1800" b="0" i="0" u="none" strike="noStrike" cap="none" dirty="0" smtClean="0">
                <a:solidFill>
                  <a:schemeClr val="dk1"/>
                </a:solidFill>
                <a:latin typeface="Calibri"/>
                <a:ea typeface="Calibri"/>
                <a:cs typeface="Calibri"/>
                <a:sym typeface="Calibri"/>
              </a:rPr>
              <a:t>The </a:t>
            </a:r>
            <a:r>
              <a:rPr lang="en-US" sz="1800" b="0" i="0" u="none" strike="noStrike" cap="none" dirty="0">
                <a:solidFill>
                  <a:schemeClr val="dk1"/>
                </a:solidFill>
                <a:latin typeface="Calibri"/>
                <a:ea typeface="Calibri"/>
                <a:cs typeface="Calibri"/>
                <a:sym typeface="Calibri"/>
              </a:rPr>
              <a:t>variety of ways you can build your business- mostly using your phone</a:t>
            </a:r>
            <a:br>
              <a:rPr lang="en-US" sz="1800" b="0" i="0" u="none" strike="noStrike" cap="none" dirty="0">
                <a:solidFill>
                  <a:schemeClr val="dk1"/>
                </a:solidFill>
                <a:latin typeface="Calibri"/>
                <a:ea typeface="Calibri"/>
                <a:cs typeface="Calibri"/>
                <a:sym typeface="Calibri"/>
              </a:rPr>
            </a:br>
            <a:endParaRPr lang="en-US" sz="1800" b="0" i="0" u="none" strike="noStrike" cap="none" dirty="0" smtClean="0">
              <a:solidFill>
                <a:schemeClr val="dk1"/>
              </a:solidFill>
              <a:latin typeface="Calibri"/>
              <a:ea typeface="Calibri"/>
              <a:cs typeface="Calibri"/>
              <a:sym typeface="Calibri"/>
            </a:endParaRPr>
          </a:p>
          <a:p>
            <a:pPr marL="285750" indent="-285750">
              <a:lnSpc>
                <a:spcPct val="90000"/>
              </a:lnSpc>
              <a:spcBef>
                <a:spcPts val="0"/>
              </a:spcBef>
            </a:pPr>
            <a:r>
              <a:rPr lang="en-US" sz="1800" b="0" i="0" u="none" strike="noStrike" cap="none" dirty="0" smtClean="0">
                <a:solidFill>
                  <a:schemeClr val="dk1"/>
                </a:solidFill>
                <a:latin typeface="Calibri"/>
                <a:ea typeface="Calibri"/>
                <a:cs typeface="Calibri"/>
                <a:sym typeface="Calibri"/>
              </a:rPr>
              <a:t>The </a:t>
            </a:r>
            <a:r>
              <a:rPr lang="en-US" sz="1800" b="0" i="0" u="none" strike="noStrike" cap="none" dirty="0">
                <a:solidFill>
                  <a:schemeClr val="dk1"/>
                </a:solidFill>
                <a:latin typeface="Calibri"/>
                <a:ea typeface="Calibri"/>
                <a:cs typeface="Calibri"/>
                <a:sym typeface="Calibri"/>
              </a:rPr>
              <a:t>benefits of a Shaklee business including extra income for your family, car payments and traveling for free </a:t>
            </a:r>
            <a:r>
              <a:rPr lang="en-US" sz="1800" b="0" i="0" u="none" strike="noStrike" cap="none" dirty="0" smtClean="0">
                <a:solidFill>
                  <a:schemeClr val="dk1"/>
                </a:solidFill>
                <a:latin typeface="Calibri"/>
                <a:ea typeface="Calibri"/>
                <a:cs typeface="Calibri"/>
                <a:sym typeface="Calibri"/>
              </a:rPr>
              <a:t>			</a:t>
            </a:r>
            <a:r>
              <a:rPr lang="en-US" sz="1600" b="0" i="0" u="none" strike="noStrike" cap="none" dirty="0" smtClean="0">
                <a:solidFill>
                  <a:schemeClr val="dk1"/>
                </a:solidFill>
                <a:latin typeface="Calibri"/>
                <a:ea typeface="Calibri"/>
                <a:cs typeface="Calibri"/>
                <a:sym typeface="Calibri"/>
              </a:rPr>
              <a:t>harper	</a:t>
            </a:r>
            <a:r>
              <a:rPr lang="en-US" sz="1800" b="0" i="0" u="none" strike="noStrike" cap="none" dirty="0">
                <a:solidFill>
                  <a:schemeClr val="dk1"/>
                </a:solidFill>
                <a:latin typeface="Calibri"/>
                <a:ea typeface="Calibri"/>
                <a:cs typeface="Calibri"/>
                <a:sym typeface="Calibri"/>
              </a:rPr>
              <a:t/>
            </a:r>
            <a:br>
              <a:rPr lang="en-US" sz="1800" b="0" i="0" u="none" strike="noStrike" cap="none" dirty="0">
                <a:solidFill>
                  <a:schemeClr val="dk1"/>
                </a:solidFill>
                <a:latin typeface="Calibri"/>
                <a:ea typeface="Calibri"/>
                <a:cs typeface="Calibri"/>
                <a:sym typeface="Calibri"/>
              </a:rPr>
            </a:br>
            <a:endParaRPr sz="180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400"/>
              </a:spcBef>
              <a:buClr>
                <a:schemeClr val="dk1"/>
              </a:buClr>
              <a:buSzPct val="111111"/>
              <a:buFont typeface="Arial"/>
              <a:buNone/>
            </a:pPr>
            <a:endParaRPr sz="1800" b="0" i="0" u="none" strike="noStrike" cap="none" dirty="0">
              <a:solidFill>
                <a:schemeClr val="dk1"/>
              </a:solidFill>
              <a:latin typeface="Calibri"/>
              <a:ea typeface="Calibri"/>
              <a:cs typeface="Calibri"/>
              <a:sym typeface="Calibri"/>
            </a:endParaRPr>
          </a:p>
        </p:txBody>
      </p:sp>
      <p:sp>
        <p:nvSpPr>
          <p:cNvPr id="2" name="Title 1"/>
          <p:cNvSpPr>
            <a:spLocks noGrp="1"/>
          </p:cNvSpPr>
          <p:nvPr>
            <p:ph type="title"/>
          </p:nvPr>
        </p:nvSpPr>
        <p:spPr>
          <a:xfrm>
            <a:off x="457200" y="213481"/>
            <a:ext cx="8369322" cy="1018948"/>
          </a:xfrm>
        </p:spPr>
        <p:txBody>
          <a:bodyPr/>
          <a:lstStyle/>
          <a:p>
            <a:r>
              <a:rPr lang="en-US" sz="2400" dirty="0" smtClean="0"/>
              <a:t>Outline for A Day in the Life of a Shaklee Distributor</a:t>
            </a:r>
            <a:endParaRPr lang="en-US" sz="2400" dirty="0"/>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Shape 244"/>
          <p:cNvSpPr txBox="1">
            <a:spLocks noGrp="1"/>
          </p:cNvSpPr>
          <p:nvPr>
            <p:ph type="body" idx="1"/>
          </p:nvPr>
        </p:nvSpPr>
        <p:spPr>
          <a:xfrm>
            <a:off x="457200" y="1387389"/>
            <a:ext cx="8229600" cy="214640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100000"/>
              <a:buNone/>
            </a:pPr>
            <a:r>
              <a:rPr lang="en-US" dirty="0" smtClean="0">
                <a:solidFill>
                  <a:schemeClr val="dk1"/>
                </a:solidFill>
              </a:rPr>
              <a:t>Do</a:t>
            </a:r>
            <a:r>
              <a:rPr lang="mr-IN" dirty="0" smtClean="0">
                <a:solidFill>
                  <a:schemeClr val="dk1"/>
                </a:solidFill>
              </a:rPr>
              <a:t>…</a:t>
            </a:r>
            <a:endParaRPr lang="en-US" sz="2000" b="0" i="0" u="none" strike="noStrike" cap="none" dirty="0">
              <a:solidFill>
                <a:schemeClr val="dk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r>
              <a:rPr lang="en-US" sz="2000" b="0" i="0" u="none" strike="noStrike" cap="none" dirty="0" smtClean="0">
                <a:solidFill>
                  <a:schemeClr val="dk1"/>
                </a:solidFill>
                <a:latin typeface="Calibri"/>
                <a:ea typeface="Calibri"/>
                <a:cs typeface="Calibri"/>
                <a:sym typeface="Calibri"/>
              </a:rPr>
              <a:t>Our </a:t>
            </a:r>
            <a:r>
              <a:rPr lang="en-US" sz="2000" b="0" i="0" u="none" strike="noStrike" cap="none" dirty="0">
                <a:solidFill>
                  <a:schemeClr val="dk1"/>
                </a:solidFill>
                <a:latin typeface="Calibri"/>
                <a:ea typeface="Calibri"/>
                <a:cs typeface="Calibri"/>
                <a:sym typeface="Calibri"/>
              </a:rPr>
              <a:t>freedom, flexibility, "how we fit Shaklee in" are all a beautiful picture of our story. </a:t>
            </a:r>
            <a:r>
              <a:rPr lang="en-US" sz="2000" dirty="0">
                <a:solidFill>
                  <a:schemeClr val="tx1"/>
                </a:solidFill>
              </a:rPr>
              <a:t>W</a:t>
            </a:r>
            <a:r>
              <a:rPr lang="en-US" sz="2000" b="0" i="0" u="none" strike="noStrike" cap="none" dirty="0">
                <a:solidFill>
                  <a:schemeClr val="dk1"/>
                </a:solidFill>
                <a:latin typeface="Calibri"/>
                <a:ea typeface="Calibri"/>
                <a:cs typeface="Calibri"/>
                <a:sym typeface="Calibri"/>
              </a:rPr>
              <a:t>hy not share that on social media? </a:t>
            </a:r>
            <a:r>
              <a:rPr lang="en-US" sz="2000" b="0" i="0" u="none" strike="noStrike" cap="none" dirty="0" smtClean="0">
                <a:solidFill>
                  <a:schemeClr val="dk1"/>
                </a:solidFill>
                <a:latin typeface="Calibri"/>
                <a:ea typeface="Calibri"/>
                <a:cs typeface="Calibri"/>
                <a:sym typeface="Calibri"/>
              </a:rPr>
              <a:t>		</a:t>
            </a:r>
          </a:p>
          <a:p>
            <a:pPr marL="342900" marR="0" lvl="0" indent="-342900" algn="l" rtl="0">
              <a:spcBef>
                <a:spcPts val="400"/>
              </a:spcBef>
              <a:spcAft>
                <a:spcPts val="0"/>
              </a:spcAft>
              <a:buClr>
                <a:schemeClr val="dk1"/>
              </a:buClr>
              <a:buSzPct val="100000"/>
              <a:buFont typeface="Arial"/>
              <a:buChar char="•"/>
            </a:pPr>
            <a:r>
              <a:rPr lang="en-US" sz="2000" dirty="0" smtClean="0">
                <a:solidFill>
                  <a:schemeClr val="tx1"/>
                </a:solidFill>
              </a:rPr>
              <a:t>M</a:t>
            </a:r>
            <a:r>
              <a:rPr lang="en-US" sz="2000" b="0" i="0" u="none" strike="noStrike" cap="none" dirty="0" smtClean="0">
                <a:solidFill>
                  <a:schemeClr val="dk1"/>
                </a:solidFill>
                <a:latin typeface="Calibri"/>
                <a:ea typeface="Calibri"/>
                <a:cs typeface="Calibri"/>
                <a:sym typeface="Calibri"/>
              </a:rPr>
              <a:t>ay </a:t>
            </a:r>
            <a:r>
              <a:rPr lang="en-US" sz="2000" b="0" i="0" u="none" strike="noStrike" cap="none" dirty="0">
                <a:solidFill>
                  <a:schemeClr val="dk1"/>
                </a:solidFill>
                <a:latin typeface="Calibri"/>
                <a:ea typeface="Calibri"/>
                <a:cs typeface="Calibri"/>
                <a:sym typeface="Calibri"/>
              </a:rPr>
              <a:t>seem silly and small but even a picture of your laptop and working from your bed while the kiddos nap- shows how we can do this anywhere </a:t>
            </a:r>
            <a:endParaRPr lang="en-US" sz="2000" b="0" i="0" u="none" strike="noStrike" cap="none" dirty="0" smtClean="0">
              <a:solidFill>
                <a:schemeClr val="dk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r>
              <a:rPr lang="en-US" sz="2000" b="0" i="0" u="none" strike="noStrike" cap="none" dirty="0" smtClean="0">
                <a:solidFill>
                  <a:schemeClr val="dk1"/>
                </a:solidFill>
                <a:latin typeface="Calibri"/>
                <a:ea typeface="Calibri"/>
                <a:cs typeface="Calibri"/>
                <a:sym typeface="Calibri"/>
              </a:rPr>
              <a:t> </a:t>
            </a:r>
            <a:r>
              <a:rPr lang="en-US" dirty="0">
                <a:solidFill>
                  <a:schemeClr val="dk1"/>
                </a:solidFill>
              </a:rPr>
              <a:t>O</a:t>
            </a:r>
            <a:r>
              <a:rPr lang="en-US" sz="2000" b="0" i="0" u="none" strike="noStrike" cap="none" dirty="0" smtClean="0">
                <a:solidFill>
                  <a:schemeClr val="dk1"/>
                </a:solidFill>
                <a:latin typeface="Calibri"/>
                <a:ea typeface="Calibri"/>
                <a:cs typeface="Calibri"/>
                <a:sym typeface="Calibri"/>
              </a:rPr>
              <a:t>r </a:t>
            </a:r>
            <a:r>
              <a:rPr lang="en-US" sz="2000" b="0" i="0" u="none" strike="noStrike" cap="none" dirty="0">
                <a:solidFill>
                  <a:schemeClr val="dk1"/>
                </a:solidFill>
                <a:latin typeface="Calibri"/>
                <a:ea typeface="Calibri"/>
                <a:cs typeface="Calibri"/>
                <a:sym typeface="Calibri"/>
              </a:rPr>
              <a:t>a picture of how excited you are to "plan your week”. </a:t>
            </a:r>
          </a:p>
          <a:p>
            <a:pPr marL="342900" marR="0" lvl="0" indent="-342900" algn="l" rtl="0">
              <a:spcBef>
                <a:spcPts val="400"/>
              </a:spcBef>
              <a:buClr>
                <a:schemeClr val="dk1"/>
              </a:buClr>
              <a:buSzPct val="100000"/>
              <a:buFont typeface="Arial"/>
              <a:buNone/>
            </a:pPr>
            <a:endParaRPr sz="2000" b="0" i="0" u="none" strike="noStrike" cap="none" dirty="0">
              <a:solidFill>
                <a:schemeClr val="dk1"/>
              </a:solidFill>
              <a:latin typeface="Calibri"/>
              <a:ea typeface="Calibri"/>
              <a:cs typeface="Calibri"/>
              <a:sym typeface="Calibri"/>
            </a:endParaRPr>
          </a:p>
        </p:txBody>
      </p:sp>
      <p:sp>
        <p:nvSpPr>
          <p:cNvPr id="243" name="Shape 243"/>
          <p:cNvSpPr txBox="1">
            <a:spLocks noGrp="1"/>
          </p:cNvSpPr>
          <p:nvPr>
            <p:ph type="title"/>
          </p:nvPr>
        </p:nvSpPr>
        <p:spPr>
          <a:xfrm>
            <a:off x="457200" y="530139"/>
            <a:ext cx="5735479" cy="85725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dirty="0" smtClean="0"/>
              <a:t>Caution When</a:t>
            </a:r>
            <a:r>
              <a:rPr lang="en-US" sz="2400" b="0" i="0" u="none" strike="noStrike" cap="none" dirty="0" smtClean="0">
                <a:solidFill>
                  <a:schemeClr val="dk1"/>
                </a:solidFill>
                <a:latin typeface="Calibri"/>
                <a:ea typeface="Calibri"/>
                <a:cs typeface="Calibri"/>
                <a:sym typeface="Calibri"/>
              </a:rPr>
              <a:t> </a:t>
            </a:r>
            <a:r>
              <a:rPr lang="en-US" sz="2400" b="0" i="0" u="none" strike="noStrike" cap="none" dirty="0">
                <a:solidFill>
                  <a:schemeClr val="dk1"/>
                </a:solidFill>
                <a:latin typeface="Calibri"/>
                <a:ea typeface="Calibri"/>
                <a:cs typeface="Calibri"/>
                <a:sym typeface="Calibri"/>
              </a:rPr>
              <a:t>Posting on Business Benefits</a:t>
            </a:r>
          </a:p>
        </p:txBody>
      </p:sp>
      <p:sp>
        <p:nvSpPr>
          <p:cNvPr id="2" name="TextBox 1"/>
          <p:cNvSpPr txBox="1"/>
          <p:nvPr/>
        </p:nvSpPr>
        <p:spPr>
          <a:xfrm>
            <a:off x="457200" y="3621829"/>
            <a:ext cx="7690359" cy="646331"/>
          </a:xfrm>
          <a:prstGeom prst="rect">
            <a:avLst/>
          </a:prstGeom>
          <a:noFill/>
        </p:spPr>
        <p:txBody>
          <a:bodyPr wrap="square" rtlCol="0">
            <a:spAutoFit/>
          </a:bodyPr>
          <a:lstStyle/>
          <a:p>
            <a:r>
              <a:rPr lang="en-US" sz="1800" dirty="0" smtClean="0"/>
              <a:t>Don’t </a:t>
            </a:r>
          </a:p>
          <a:p>
            <a:pPr marL="285750" indent="-285750">
              <a:buFont typeface="Arial"/>
              <a:buChar char="•"/>
            </a:pPr>
            <a:r>
              <a:rPr lang="en-US" sz="1800" dirty="0" smtClean="0"/>
              <a:t>Post blanket invitations to try to recruit distributors.        </a:t>
            </a:r>
            <a:r>
              <a:rPr lang="en-US" sz="1600" dirty="0" smtClean="0"/>
              <a:t>harper</a:t>
            </a:r>
            <a:endParaRPr lang="en-US" sz="1600" dirty="0"/>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bg2">
                <a:lumMod val="60000"/>
                <a:lumOff val="40000"/>
              </a:schemeClr>
            </a:solidFill>
          </a:ln>
        </p:spPr>
        <p:txBody>
          <a:bodyPr/>
          <a:lstStyle/>
          <a:p>
            <a:r>
              <a:rPr lang="en-US" sz="2800" dirty="0" smtClean="0"/>
              <a:t>Becky’ s Business Development Process  			</a:t>
            </a:r>
            <a:r>
              <a:rPr lang="en-US" sz="2400" dirty="0" smtClean="0"/>
              <a:t>4 of her 5 leaders Were Members First</a:t>
            </a:r>
            <a:endParaRPr lang="en-US" sz="2400" dirty="0"/>
          </a:p>
        </p:txBody>
      </p:sp>
      <p:sp>
        <p:nvSpPr>
          <p:cNvPr id="3" name="Text Placeholder 2"/>
          <p:cNvSpPr>
            <a:spLocks noGrp="1"/>
          </p:cNvSpPr>
          <p:nvPr>
            <p:ph type="body" idx="1"/>
          </p:nvPr>
        </p:nvSpPr>
        <p:spPr>
          <a:xfrm>
            <a:off x="457200" y="1200150"/>
            <a:ext cx="8229600" cy="2723498"/>
          </a:xfrm>
        </p:spPr>
        <p:txBody>
          <a:bodyPr/>
          <a:lstStyle/>
          <a:p>
            <a:r>
              <a:rPr lang="en-US" sz="2000" dirty="0" smtClean="0"/>
              <a:t>Home or online event </a:t>
            </a:r>
            <a:r>
              <a:rPr lang="en-US" sz="2000" dirty="0" smtClean="0"/>
              <a:t>(mostly Zoom) </a:t>
            </a:r>
            <a:r>
              <a:rPr lang="en-US" sz="2000" dirty="0" smtClean="0"/>
              <a:t>on health topic closing with her business story </a:t>
            </a:r>
          </a:p>
          <a:p>
            <a:r>
              <a:rPr lang="en-US" sz="2000" dirty="0" smtClean="0"/>
              <a:t>Learn and Earn Program</a:t>
            </a:r>
          </a:p>
          <a:p>
            <a:r>
              <a:rPr lang="en-US" sz="2000" dirty="0" smtClean="0"/>
              <a:t>New Member Benefit Appointments</a:t>
            </a:r>
          </a:p>
          <a:p>
            <a:r>
              <a:rPr lang="en-US" sz="2000" dirty="0" smtClean="0"/>
              <a:t>Follow up and servicing customers, continually building relationship </a:t>
            </a:r>
          </a:p>
          <a:p>
            <a:r>
              <a:rPr lang="en-US" sz="2000" dirty="0" smtClean="0"/>
              <a:t>As we service customers, we learn their needs and interests 		 </a:t>
            </a:r>
            <a:r>
              <a:rPr lang="en-US" sz="2000" dirty="0" smtClean="0"/>
              <a:t>(Kari </a:t>
            </a:r>
            <a:r>
              <a:rPr lang="en-US" sz="2000" dirty="0" smtClean="0"/>
              <a:t>Heller </a:t>
            </a:r>
            <a:r>
              <a:rPr lang="en-US" sz="2000" dirty="0" smtClean="0"/>
              <a:t>story) </a:t>
            </a:r>
            <a:r>
              <a:rPr lang="en-US" sz="2000" dirty="0" smtClean="0"/>
              <a:t>		</a:t>
            </a:r>
            <a:r>
              <a:rPr lang="en-US" sz="1600" dirty="0" err="1" smtClean="0"/>
              <a:t>becky</a:t>
            </a:r>
            <a:endParaRPr lang="en-US" sz="2000" dirty="0" smtClean="0"/>
          </a:p>
          <a:p>
            <a:endParaRPr lang="en-US" sz="2000" dirty="0"/>
          </a:p>
        </p:txBody>
      </p:sp>
      <p:sp>
        <p:nvSpPr>
          <p:cNvPr id="4" name="Rectangle 3"/>
          <p:cNvSpPr/>
          <p:nvPr/>
        </p:nvSpPr>
        <p:spPr>
          <a:xfrm>
            <a:off x="829844" y="4020448"/>
            <a:ext cx="7078820" cy="830997"/>
          </a:xfrm>
          <a:prstGeom prst="rect">
            <a:avLst/>
          </a:prstGeom>
          <a:ln>
            <a:solidFill>
              <a:schemeClr val="bg2">
                <a:lumMod val="60000"/>
                <a:lumOff val="40000"/>
              </a:schemeClr>
            </a:solidFill>
          </a:ln>
        </p:spPr>
        <p:txBody>
          <a:bodyPr wrap="square">
            <a:spAutoFit/>
          </a:bodyPr>
          <a:lstStyle/>
          <a:p>
            <a:pPr algn="ctr"/>
            <a:r>
              <a:rPr lang="en-US" sz="2400" dirty="0"/>
              <a:t>One of the #1 best places to identify business partners is among our customers ..</a:t>
            </a:r>
          </a:p>
        </p:txBody>
      </p:sp>
    </p:spTree>
    <p:extLst>
      <p:ext uri="{BB962C8B-B14F-4D97-AF65-F5344CB8AC3E}">
        <p14:creationId xmlns:p14="http://schemas.microsoft.com/office/powerpoint/2010/main" val="269499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70" name="Shape 370"/>
          <p:cNvSpPr txBox="1">
            <a:spLocks noGrp="1"/>
          </p:cNvSpPr>
          <p:nvPr>
            <p:ph type="body" idx="1"/>
          </p:nvPr>
        </p:nvSpPr>
        <p:spPr>
          <a:xfrm>
            <a:off x="457200" y="1233301"/>
            <a:ext cx="8229600" cy="2734072"/>
          </a:xfrm>
          <a:prstGeom prst="rect">
            <a:avLst/>
          </a:prstGeom>
          <a:solidFill>
            <a:schemeClr val="lt1"/>
          </a:solidFill>
          <a:ln>
            <a:noFill/>
          </a:ln>
        </p:spPr>
        <p:txBody>
          <a:bodyPr lIns="91425" tIns="45700" rIns="91425" bIns="45700" anchor="t" anchorCtr="0">
            <a:noAutofit/>
          </a:bodyPr>
          <a:lstStyle/>
          <a:p>
            <a:pPr indent="-342900">
              <a:lnSpc>
                <a:spcPct val="80000"/>
              </a:lnSpc>
              <a:spcBef>
                <a:spcPts val="0"/>
              </a:spcBef>
              <a:buClr>
                <a:schemeClr val="dk1"/>
              </a:buClr>
              <a:buSzPct val="25000"/>
              <a:buFont typeface="Wingdings" charset="2"/>
              <a:buChar char="u"/>
            </a:pPr>
            <a:r>
              <a:rPr lang="en-US" sz="2040" b="0" i="0" u="none" strike="noStrike" cap="none" dirty="0" smtClean="0">
                <a:solidFill>
                  <a:schemeClr val="dk1"/>
                </a:solidFill>
                <a:latin typeface="Calibri"/>
                <a:ea typeface="Calibri"/>
                <a:cs typeface="Calibri"/>
                <a:sym typeface="Calibri"/>
              </a:rPr>
              <a:t>Periodically send </a:t>
            </a:r>
            <a:r>
              <a:rPr lang="en-US" sz="2040" b="0" i="0" u="none" strike="noStrike" cap="none" dirty="0">
                <a:solidFill>
                  <a:schemeClr val="dk1"/>
                </a:solidFill>
                <a:latin typeface="Calibri"/>
                <a:ea typeface="Calibri"/>
                <a:cs typeface="Calibri"/>
                <a:sym typeface="Calibri"/>
              </a:rPr>
              <a:t>a free product. </a:t>
            </a:r>
          </a:p>
          <a:p>
            <a:pPr marL="342900" marR="0" lvl="0" indent="-342900" algn="l" rtl="0">
              <a:lnSpc>
                <a:spcPct val="80000"/>
              </a:lnSpc>
              <a:spcBef>
                <a:spcPts val="408"/>
              </a:spcBef>
              <a:spcAft>
                <a:spcPts val="0"/>
              </a:spcAft>
              <a:buClr>
                <a:schemeClr val="dk1"/>
              </a:buClr>
              <a:buSzPct val="25000"/>
              <a:buFont typeface="Arial"/>
              <a:buNone/>
            </a:pPr>
            <a:r>
              <a:rPr lang="en-US" sz="1800" b="0" i="1" u="none" strike="noStrike" cap="none" dirty="0">
                <a:solidFill>
                  <a:schemeClr val="dk1"/>
                </a:solidFill>
                <a:latin typeface="Calibri"/>
                <a:ea typeface="Calibri"/>
                <a:cs typeface="Calibri"/>
                <a:sym typeface="Calibri"/>
              </a:rPr>
              <a:t>“ Thanks for being such a great customer and supporting my business. Choose a free product from this list and I’ll send it to you with your next order. “ </a:t>
            </a:r>
            <a:r>
              <a:rPr lang="en-US" sz="1800" b="0" i="1" u="none" strike="noStrike" cap="none" dirty="0" smtClean="0">
                <a:solidFill>
                  <a:schemeClr val="dk1"/>
                </a:solidFill>
                <a:latin typeface="Calibri"/>
                <a:ea typeface="Calibri"/>
                <a:cs typeface="Calibri"/>
                <a:sym typeface="Calibri"/>
              </a:rPr>
              <a:t>		 </a:t>
            </a:r>
            <a:r>
              <a:rPr lang="en-US" sz="2040" b="0" i="0" u="none" strike="noStrike" cap="none" dirty="0" smtClean="0">
                <a:solidFill>
                  <a:schemeClr val="dk1"/>
                </a:solidFill>
                <a:latin typeface="Calibri"/>
                <a:ea typeface="Calibri"/>
                <a:cs typeface="Calibri"/>
                <a:sym typeface="Calibri"/>
              </a:rPr>
              <a:t>(Set </a:t>
            </a:r>
            <a:r>
              <a:rPr lang="en-US" sz="2040" b="0" i="0" u="none" strike="noStrike" cap="none" dirty="0">
                <a:solidFill>
                  <a:schemeClr val="dk1"/>
                </a:solidFill>
                <a:latin typeface="Calibri"/>
                <a:ea typeface="Calibri"/>
                <a:cs typeface="Calibri"/>
                <a:sym typeface="Calibri"/>
              </a:rPr>
              <a:t>up under gift fulfillment on My </a:t>
            </a:r>
            <a:r>
              <a:rPr lang="en-US" sz="2040" b="0" i="0" u="none" strike="noStrike" cap="none" dirty="0" smtClean="0">
                <a:solidFill>
                  <a:schemeClr val="dk1"/>
                </a:solidFill>
                <a:latin typeface="Calibri"/>
                <a:ea typeface="Calibri"/>
                <a:cs typeface="Calibri"/>
                <a:sym typeface="Calibri"/>
              </a:rPr>
              <a:t>Shaklee.com) </a:t>
            </a:r>
            <a:endParaRPr lang="en-US" sz="2040" b="0" i="0" u="none" strike="noStrike" cap="none" dirty="0">
              <a:solidFill>
                <a:schemeClr val="dk1"/>
              </a:solidFill>
              <a:latin typeface="Calibri"/>
              <a:ea typeface="Calibri"/>
              <a:cs typeface="Calibri"/>
              <a:sym typeface="Calibri"/>
            </a:endParaRPr>
          </a:p>
          <a:p>
            <a:pPr indent="-342900">
              <a:lnSpc>
                <a:spcPct val="80000"/>
              </a:lnSpc>
              <a:spcBef>
                <a:spcPts val="408"/>
              </a:spcBef>
              <a:buClr>
                <a:schemeClr val="dk1"/>
              </a:buClr>
              <a:buSzPct val="25000"/>
              <a:buFont typeface="Wingdings" charset="2"/>
              <a:buChar char="u"/>
            </a:pPr>
            <a:r>
              <a:rPr lang="en-US" sz="2040" dirty="0" smtClean="0">
                <a:solidFill>
                  <a:schemeClr val="dk1"/>
                </a:solidFill>
              </a:rPr>
              <a:t>S</a:t>
            </a:r>
            <a:r>
              <a:rPr lang="en-US" sz="2040" b="0" i="0" u="none" strike="noStrike" cap="none" dirty="0" smtClean="0">
                <a:solidFill>
                  <a:schemeClr val="dk1"/>
                </a:solidFill>
                <a:latin typeface="Calibri"/>
                <a:ea typeface="Calibri"/>
                <a:cs typeface="Calibri"/>
                <a:sym typeface="Calibri"/>
              </a:rPr>
              <a:t>end </a:t>
            </a:r>
            <a:r>
              <a:rPr lang="en-US" sz="2040" b="0" i="0" u="none" strike="noStrike" cap="none" dirty="0">
                <a:solidFill>
                  <a:schemeClr val="dk1"/>
                </a:solidFill>
                <a:latin typeface="Calibri"/>
                <a:ea typeface="Calibri"/>
                <a:cs typeface="Calibri"/>
                <a:sym typeface="Calibri"/>
              </a:rPr>
              <a:t>a thank you note to each customer and some information on one of the products they </a:t>
            </a:r>
            <a:r>
              <a:rPr lang="en-US" sz="2040" b="0" i="0" u="none" strike="noStrike" cap="none" dirty="0" smtClean="0">
                <a:solidFill>
                  <a:schemeClr val="dk1"/>
                </a:solidFill>
                <a:latin typeface="Calibri"/>
                <a:ea typeface="Calibri"/>
                <a:cs typeface="Calibri"/>
                <a:sym typeface="Calibri"/>
              </a:rPr>
              <a:t>ordered							</a:t>
            </a:r>
            <a:r>
              <a:rPr lang="en-US" sz="1800" b="0" i="0" u="none" strike="noStrike" cap="none" dirty="0" smtClean="0">
                <a:solidFill>
                  <a:schemeClr val="dk1"/>
                </a:solidFill>
                <a:latin typeface="Calibri"/>
                <a:ea typeface="Calibri"/>
                <a:cs typeface="Calibri"/>
                <a:sym typeface="Calibri"/>
              </a:rPr>
              <a:t>(recipes </a:t>
            </a:r>
            <a:r>
              <a:rPr lang="en-US" sz="1800" b="0" i="0" u="none" strike="noStrike" cap="none" dirty="0">
                <a:solidFill>
                  <a:schemeClr val="dk1"/>
                </a:solidFill>
                <a:latin typeface="Calibri"/>
                <a:ea typeface="Calibri"/>
                <a:cs typeface="Calibri"/>
                <a:sym typeface="Calibri"/>
              </a:rPr>
              <a:t>for Shaklee 180 .. Or list of uses for Basic H, </a:t>
            </a:r>
            <a:r>
              <a:rPr lang="en-US" sz="1800" b="0" i="0" u="none" strike="noStrike" cap="none" dirty="0" err="1">
                <a:solidFill>
                  <a:schemeClr val="dk1"/>
                </a:solidFill>
                <a:latin typeface="Calibri"/>
                <a:ea typeface="Calibri"/>
                <a:cs typeface="Calibri"/>
                <a:sym typeface="Calibri"/>
              </a:rPr>
              <a:t>etc</a:t>
            </a:r>
            <a:r>
              <a:rPr lang="en-US" sz="1800" b="0" i="0" u="none" strike="noStrike" cap="none" dirty="0">
                <a:solidFill>
                  <a:schemeClr val="dk1"/>
                </a:solidFill>
                <a:latin typeface="Calibri"/>
                <a:ea typeface="Calibri"/>
                <a:cs typeface="Calibri"/>
                <a:sym typeface="Calibri"/>
              </a:rPr>
              <a:t> )</a:t>
            </a:r>
          </a:p>
          <a:p>
            <a:pPr indent="-342900">
              <a:lnSpc>
                <a:spcPct val="80000"/>
              </a:lnSpc>
              <a:spcBef>
                <a:spcPts val="408"/>
              </a:spcBef>
              <a:buClr>
                <a:schemeClr val="dk1"/>
              </a:buClr>
              <a:buSzPct val="25000"/>
              <a:buFont typeface="Wingdings" charset="2"/>
              <a:buChar char="u"/>
            </a:pPr>
            <a:r>
              <a:rPr lang="en-US" sz="2040" b="0" i="0" u="none" strike="noStrike" cap="none" dirty="0">
                <a:solidFill>
                  <a:schemeClr val="dk1"/>
                </a:solidFill>
                <a:latin typeface="Calibri"/>
                <a:ea typeface="Calibri"/>
                <a:cs typeface="Calibri"/>
                <a:sym typeface="Calibri"/>
              </a:rPr>
              <a:t>Insert a Dream Plan brochure with a note only to people </a:t>
            </a:r>
            <a:r>
              <a:rPr lang="en-US" sz="2040" dirty="0" smtClean="0">
                <a:solidFill>
                  <a:schemeClr val="dk1"/>
                </a:solidFill>
              </a:rPr>
              <a:t>you</a:t>
            </a:r>
            <a:r>
              <a:rPr lang="en-US" sz="2040" b="0" i="0" u="none" strike="noStrike" cap="none" dirty="0" smtClean="0">
                <a:solidFill>
                  <a:schemeClr val="dk1"/>
                </a:solidFill>
                <a:latin typeface="Calibri"/>
                <a:ea typeface="Calibri"/>
                <a:cs typeface="Calibri"/>
                <a:sym typeface="Calibri"/>
              </a:rPr>
              <a:t> </a:t>
            </a:r>
            <a:r>
              <a:rPr lang="en-US" sz="2040" b="0" i="0" u="none" strike="noStrike" cap="none" dirty="0">
                <a:solidFill>
                  <a:schemeClr val="dk1"/>
                </a:solidFill>
                <a:latin typeface="Calibri"/>
                <a:ea typeface="Calibri"/>
                <a:cs typeface="Calibri"/>
                <a:sym typeface="Calibri"/>
              </a:rPr>
              <a:t>would really like to work with and </a:t>
            </a:r>
            <a:r>
              <a:rPr lang="en-US" sz="2040" b="0" i="0" u="none" strike="noStrike" cap="none" dirty="0" smtClean="0">
                <a:solidFill>
                  <a:schemeClr val="dk1"/>
                </a:solidFill>
                <a:latin typeface="Calibri"/>
                <a:ea typeface="Calibri"/>
                <a:cs typeface="Calibri"/>
                <a:sym typeface="Calibri"/>
              </a:rPr>
              <a:t>feel </a:t>
            </a:r>
            <a:r>
              <a:rPr lang="en-US" sz="2040" b="0" i="0" u="none" strike="noStrike" cap="none" dirty="0">
                <a:solidFill>
                  <a:schemeClr val="dk1"/>
                </a:solidFill>
                <a:latin typeface="Calibri"/>
                <a:ea typeface="Calibri"/>
                <a:cs typeface="Calibri"/>
                <a:sym typeface="Calibri"/>
              </a:rPr>
              <a:t>they have the ability to develop a successful </a:t>
            </a:r>
            <a:r>
              <a:rPr lang="en-US" sz="2040" b="0" i="0" u="none" strike="noStrike" cap="none" dirty="0" smtClean="0">
                <a:solidFill>
                  <a:schemeClr val="dk1"/>
                </a:solidFill>
                <a:latin typeface="Calibri"/>
                <a:ea typeface="Calibri"/>
                <a:cs typeface="Calibri"/>
                <a:sym typeface="Calibri"/>
              </a:rPr>
              <a:t>business… </a:t>
            </a:r>
            <a:endParaRPr lang="en-US" sz="204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08"/>
              </a:spcBef>
              <a:buClr>
                <a:schemeClr val="dk1"/>
              </a:buClr>
              <a:buSzPct val="25000"/>
              <a:buFont typeface="Arial"/>
              <a:buNone/>
            </a:pPr>
            <a:r>
              <a:rPr lang="en-US" sz="1800" b="0" i="1" u="none" strike="noStrike" cap="none" dirty="0">
                <a:solidFill>
                  <a:schemeClr val="dk1"/>
                </a:solidFill>
                <a:latin typeface="Calibri"/>
                <a:ea typeface="Calibri"/>
                <a:cs typeface="Calibri"/>
                <a:sym typeface="Calibri"/>
              </a:rPr>
              <a:t>“ Shaklee has been a wonderful opportunity for me. If you would ever like to know more about a home business, I’ll be happy to send you some information. “	</a:t>
            </a:r>
            <a:r>
              <a:rPr lang="en-US" sz="2040" b="0" i="0" u="none" strike="noStrike" cap="none" dirty="0">
                <a:solidFill>
                  <a:schemeClr val="dk1"/>
                </a:solidFill>
                <a:latin typeface="Calibri"/>
                <a:ea typeface="Calibri"/>
                <a:cs typeface="Calibri"/>
                <a:sym typeface="Calibri"/>
              </a:rPr>
              <a:t>		</a:t>
            </a:r>
            <a:r>
              <a:rPr lang="en-US" sz="1600" b="0" i="0" u="none" strike="noStrike" cap="none" dirty="0" err="1" smtClean="0">
                <a:solidFill>
                  <a:schemeClr val="dk1"/>
                </a:solidFill>
                <a:latin typeface="Calibri"/>
                <a:ea typeface="Calibri"/>
                <a:cs typeface="Calibri"/>
                <a:sym typeface="Calibri"/>
              </a:rPr>
              <a:t>becky</a:t>
            </a:r>
            <a:endParaRPr lang="en-US" sz="1600" b="0" i="0" u="none" strike="noStrike" cap="none" dirty="0">
              <a:solidFill>
                <a:schemeClr val="dk1"/>
              </a:solidFill>
              <a:latin typeface="Calibri"/>
              <a:ea typeface="Calibri"/>
              <a:cs typeface="Calibri"/>
              <a:sym typeface="Calibri"/>
            </a:endParaRPr>
          </a:p>
        </p:txBody>
      </p:sp>
      <p:sp>
        <p:nvSpPr>
          <p:cNvPr id="369" name="Shape 369"/>
          <p:cNvSpPr txBox="1">
            <a:spLocks noGrp="1"/>
          </p:cNvSpPr>
          <p:nvPr>
            <p:ph type="title"/>
          </p:nvPr>
        </p:nvSpPr>
        <p:spPr>
          <a:xfrm>
            <a:off x="457200" y="383779"/>
            <a:ext cx="5954966" cy="651194"/>
          </a:xfrm>
          <a:prstGeom prst="rect">
            <a:avLst/>
          </a:prstGeom>
          <a:solidFill>
            <a:schemeClr val="lt1"/>
          </a:solidFill>
          <a:ln w="9525" cap="flat" cmpd="sng">
            <a:solidFill>
              <a:srgbClr val="8CB3E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Build Relationships with Members</a:t>
            </a:r>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Shape 354"/>
          <p:cNvPicPr preferRelativeResize="0"/>
          <p:nvPr/>
        </p:nvPicPr>
        <p:blipFill rotWithShape="1">
          <a:blip r:embed="rId3">
            <a:alphaModFix/>
          </a:blip>
          <a:srcRect/>
          <a:stretch/>
        </p:blipFill>
        <p:spPr>
          <a:xfrm>
            <a:off x="-203200" y="0"/>
            <a:ext cx="9347200" cy="5143499"/>
          </a:xfrm>
          <a:prstGeom prst="rect">
            <a:avLst/>
          </a:prstGeom>
          <a:noFill/>
          <a:ln>
            <a:noFill/>
          </a:ln>
        </p:spPr>
      </p:pic>
      <p:sp>
        <p:nvSpPr>
          <p:cNvPr id="355" name="Shape 355"/>
          <p:cNvSpPr txBox="1">
            <a:spLocks noGrp="1"/>
          </p:cNvSpPr>
          <p:nvPr>
            <p:ph type="title"/>
          </p:nvPr>
        </p:nvSpPr>
        <p:spPr>
          <a:xfrm>
            <a:off x="457200" y="205978"/>
            <a:ext cx="6197598" cy="651271"/>
          </a:xfrm>
          <a:prstGeom prst="rect">
            <a:avLst/>
          </a:prstGeom>
          <a:solidFill>
            <a:schemeClr val="accent3">
              <a:lumMod val="20000"/>
              <a:lumOff val="80000"/>
            </a:schemeClr>
          </a:solid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Tuck Shaklee Business Into Conversations   </a:t>
            </a:r>
          </a:p>
        </p:txBody>
      </p:sp>
      <p:sp>
        <p:nvSpPr>
          <p:cNvPr id="356" name="Shape 356"/>
          <p:cNvSpPr txBox="1">
            <a:spLocks noGrp="1"/>
          </p:cNvSpPr>
          <p:nvPr>
            <p:ph type="body" idx="1"/>
          </p:nvPr>
        </p:nvSpPr>
        <p:spPr>
          <a:xfrm>
            <a:off x="457200" y="982133"/>
            <a:ext cx="8229600" cy="3793066"/>
          </a:xfrm>
          <a:prstGeom prst="rect">
            <a:avLst/>
          </a:prstGeom>
          <a:solidFill>
            <a:schemeClr val="accent3">
              <a:lumMod val="20000"/>
              <a:lumOff val="80000"/>
            </a:schemeClr>
          </a:solid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r>
              <a:rPr lang="en-US" sz="2000" dirty="0" smtClean="0"/>
              <a:t>When you c</a:t>
            </a:r>
            <a:r>
              <a:rPr lang="en-US" sz="2000" b="0" i="0" u="none" strike="noStrike" cap="none" dirty="0" smtClean="0">
                <a:solidFill>
                  <a:schemeClr val="dk1"/>
                </a:solidFill>
                <a:latin typeface="Calibri"/>
                <a:ea typeface="Calibri"/>
                <a:cs typeface="Calibri"/>
                <a:sym typeface="Calibri"/>
              </a:rPr>
              <a:t>all customers </a:t>
            </a:r>
            <a:r>
              <a:rPr lang="en-US" sz="2000" b="0" i="0" u="none" strike="noStrike" cap="none" dirty="0">
                <a:solidFill>
                  <a:schemeClr val="dk1"/>
                </a:solidFill>
                <a:latin typeface="Calibri"/>
                <a:ea typeface="Calibri"/>
                <a:cs typeface="Calibri"/>
                <a:sym typeface="Calibri"/>
              </a:rPr>
              <a:t>who really loves the products</a:t>
            </a:r>
            <a:r>
              <a:rPr lang="en-US" sz="2000" b="0" i="0" u="none" strike="noStrike" cap="none" dirty="0" smtClean="0">
                <a:solidFill>
                  <a:schemeClr val="dk1"/>
                </a:solidFill>
                <a:latin typeface="Calibri"/>
                <a:ea typeface="Calibri"/>
                <a:cs typeface="Calibri"/>
                <a:sym typeface="Calibri"/>
              </a:rPr>
              <a:t>…	 	</a:t>
            </a:r>
            <a:endParaRPr lang="en-US" sz="2000" b="0" i="0" u="none" strike="noStrike" cap="none" dirty="0" smtClean="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ct val="25000"/>
              <a:buFont typeface="Arial"/>
              <a:buNone/>
            </a:pPr>
            <a:r>
              <a:rPr lang="en-US" sz="2000" dirty="0"/>
              <a:t>*</a:t>
            </a:r>
            <a:r>
              <a:rPr lang="en-US" sz="1800" b="0" i="0" u="none" strike="noStrike" cap="none" dirty="0" smtClean="0">
                <a:solidFill>
                  <a:schemeClr val="dk1"/>
                </a:solidFill>
                <a:latin typeface="Calibri"/>
                <a:ea typeface="Calibri"/>
                <a:cs typeface="Calibri"/>
                <a:sym typeface="Calibri"/>
              </a:rPr>
              <a:t>“</a:t>
            </a:r>
            <a:r>
              <a:rPr lang="en-US" sz="1800" b="0" i="1" u="none" strike="noStrike" cap="none" dirty="0" smtClean="0">
                <a:solidFill>
                  <a:schemeClr val="dk1"/>
                </a:solidFill>
                <a:latin typeface="Calibri"/>
                <a:ea typeface="Calibri"/>
                <a:cs typeface="Calibri"/>
                <a:sym typeface="Calibri"/>
              </a:rPr>
              <a:t>If </a:t>
            </a:r>
            <a:r>
              <a:rPr lang="en-US" sz="1800" b="0" i="1" u="none" strike="noStrike" cap="none" dirty="0">
                <a:solidFill>
                  <a:schemeClr val="dk1"/>
                </a:solidFill>
                <a:latin typeface="Calibri"/>
                <a:ea typeface="Calibri"/>
                <a:cs typeface="Calibri"/>
                <a:sym typeface="Calibri"/>
              </a:rPr>
              <a:t>you are ever looking to earn additional income or to get your products free </a:t>
            </a:r>
            <a:r>
              <a:rPr lang="en-US" sz="1800" b="0" i="1" u="none" strike="noStrike" cap="none" dirty="0" smtClean="0">
                <a:solidFill>
                  <a:schemeClr val="dk1"/>
                </a:solidFill>
                <a:latin typeface="Calibri"/>
                <a:ea typeface="Calibri"/>
                <a:cs typeface="Calibri"/>
                <a:sym typeface="Calibri"/>
              </a:rPr>
              <a:t>(like </a:t>
            </a:r>
            <a:r>
              <a:rPr lang="en-US" sz="1800" b="0" i="1" u="none" strike="noStrike" cap="none" dirty="0">
                <a:solidFill>
                  <a:schemeClr val="dk1"/>
                </a:solidFill>
                <a:latin typeface="Calibri"/>
                <a:ea typeface="Calibri"/>
                <a:cs typeface="Calibri"/>
                <a:sym typeface="Calibri"/>
              </a:rPr>
              <a:t>I </a:t>
            </a:r>
            <a:r>
              <a:rPr lang="en-US" sz="1800" b="0" i="1" u="none" strike="noStrike" cap="none" dirty="0" smtClean="0">
                <a:solidFill>
                  <a:schemeClr val="dk1"/>
                </a:solidFill>
                <a:latin typeface="Calibri"/>
                <a:ea typeface="Calibri"/>
                <a:cs typeface="Calibri"/>
                <a:sym typeface="Calibri"/>
              </a:rPr>
              <a:t>was) </a:t>
            </a:r>
            <a:r>
              <a:rPr lang="en-US" sz="1800" b="0" i="1" u="none" strike="noStrike" cap="none" dirty="0">
                <a:solidFill>
                  <a:schemeClr val="dk1"/>
                </a:solidFill>
                <a:latin typeface="Calibri"/>
                <a:ea typeface="Calibri"/>
                <a:cs typeface="Calibri"/>
                <a:sym typeface="Calibri"/>
              </a:rPr>
              <a:t>… let me know and I can tell you more about that side of Shaklee .  Shaklee has been such a blessing to </a:t>
            </a:r>
            <a:r>
              <a:rPr lang="en-US" sz="1800" b="0" i="1" u="none" strike="noStrike" cap="none" dirty="0" smtClean="0">
                <a:solidFill>
                  <a:schemeClr val="dk1"/>
                </a:solidFill>
                <a:latin typeface="Calibri"/>
                <a:ea typeface="Calibri"/>
                <a:cs typeface="Calibri"/>
                <a:sym typeface="Calibri"/>
              </a:rPr>
              <a:t>us… Greg and I were able to replace </a:t>
            </a:r>
          </a:p>
          <a:p>
            <a:pPr marL="342900" marR="0" lvl="0" indent="-342900" algn="l" rtl="0">
              <a:spcBef>
                <a:spcPts val="0"/>
              </a:spcBef>
              <a:spcAft>
                <a:spcPts val="0"/>
              </a:spcAft>
              <a:buClr>
                <a:schemeClr val="dk1"/>
              </a:buClr>
              <a:buSzPct val="25000"/>
              <a:buFont typeface="Arial"/>
              <a:buNone/>
            </a:pPr>
            <a:r>
              <a:rPr lang="en-US" sz="1800" i="1" dirty="0" smtClean="0"/>
              <a:t>	my income as a Speech Pathologist years ago, go on all expense paid trips and have the </a:t>
            </a:r>
            <a:r>
              <a:rPr lang="en-US" sz="1800" b="0" i="1" u="none" strike="noStrike" cap="none" dirty="0" smtClean="0">
                <a:solidFill>
                  <a:schemeClr val="dk1"/>
                </a:solidFill>
                <a:latin typeface="Calibri"/>
                <a:ea typeface="Calibri"/>
                <a:cs typeface="Calibri"/>
                <a:sym typeface="Calibri"/>
              </a:rPr>
              <a:t>flexibility of time to visit our grown kids and aging parents</a:t>
            </a:r>
            <a:r>
              <a:rPr lang="en-US" sz="1800" b="0" i="1" u="none" strike="noStrike" cap="none" dirty="0" smtClean="0">
                <a:solidFill>
                  <a:schemeClr val="dk1"/>
                </a:solidFill>
                <a:latin typeface="Calibri"/>
                <a:ea typeface="Calibri"/>
                <a:cs typeface="Calibri"/>
                <a:sym typeface="Calibri"/>
              </a:rPr>
              <a:t>.”</a:t>
            </a:r>
            <a:endParaRPr lang="en-US" sz="1800" b="0" i="1" u="none" strike="noStrike" cap="none" dirty="0">
              <a:solidFill>
                <a:schemeClr val="dk1"/>
              </a:solidFill>
              <a:latin typeface="Calibri"/>
              <a:ea typeface="Calibri"/>
              <a:cs typeface="Calibri"/>
              <a:sym typeface="Calibri"/>
            </a:endParaRPr>
          </a:p>
          <a:p>
            <a:pPr marL="342900" marR="0" lvl="0" indent="-342900" algn="l" rtl="0">
              <a:spcBef>
                <a:spcPts val="400"/>
              </a:spcBef>
              <a:spcAft>
                <a:spcPts val="0"/>
              </a:spcAft>
              <a:buClr>
                <a:schemeClr val="dk1"/>
              </a:buClr>
              <a:buSzPct val="25000"/>
              <a:buFont typeface="Arial"/>
              <a:buNone/>
            </a:pPr>
            <a:r>
              <a:rPr lang="en-US" sz="1800" b="0" i="1" u="none" strike="noStrike" cap="none" dirty="0" smtClean="0">
                <a:solidFill>
                  <a:schemeClr val="dk1"/>
                </a:solidFill>
                <a:latin typeface="Calibri"/>
                <a:ea typeface="Calibri"/>
                <a:cs typeface="Calibri"/>
                <a:sym typeface="Calibri"/>
              </a:rPr>
              <a:t>*“Thank you so much for your referral of Anne!  She is loving the products that you </a:t>
            </a:r>
          </a:p>
          <a:p>
            <a:pPr marL="342900" marR="0" lvl="0" indent="-342900" algn="l" rtl="0">
              <a:spcBef>
                <a:spcPts val="400"/>
              </a:spcBef>
              <a:spcAft>
                <a:spcPts val="0"/>
              </a:spcAft>
              <a:buClr>
                <a:schemeClr val="dk1"/>
              </a:buClr>
              <a:buSzPct val="25000"/>
              <a:buFont typeface="Arial"/>
              <a:buNone/>
            </a:pPr>
            <a:r>
              <a:rPr lang="en-US" sz="1800" i="1" dirty="0"/>
              <a:t>r</a:t>
            </a:r>
            <a:r>
              <a:rPr lang="en-US" sz="1800" i="1" dirty="0" smtClean="0"/>
              <a:t>ecommended to her.  You can see how easy it is to share with your friends.  Would you like to take a look at how our business works?”</a:t>
            </a:r>
            <a:endParaRPr lang="en-US" sz="1800" b="0" i="1" u="none" strike="noStrike" cap="none" dirty="0">
              <a:solidFill>
                <a:schemeClr val="dk1"/>
              </a:solidFill>
              <a:latin typeface="Calibri"/>
              <a:ea typeface="Calibri"/>
              <a:cs typeface="Calibri"/>
              <a:sym typeface="Calibri"/>
            </a:endParaRPr>
          </a:p>
          <a:p>
            <a:pPr marL="342900" marR="0" lvl="0" indent="-342900" algn="l" rtl="0">
              <a:spcBef>
                <a:spcPts val="400"/>
              </a:spcBef>
              <a:buClr>
                <a:schemeClr val="dk1"/>
              </a:buClr>
              <a:buSzPct val="25000"/>
              <a:buFont typeface="Arial"/>
              <a:buNone/>
            </a:pPr>
            <a:r>
              <a:rPr lang="en-US" sz="1800" i="1" dirty="0" smtClean="0"/>
              <a:t>* “Melissa, I have noticed how you easily refer people to Shaklee and you are very influential in your circle of friends.  Would you like to learn more about how you can earn your products free and $500/month?”              </a:t>
            </a:r>
            <a:r>
              <a:rPr lang="en-US" sz="1800" b="0" i="1" u="none" strike="noStrike" cap="none" dirty="0" err="1" smtClean="0">
                <a:solidFill>
                  <a:schemeClr val="dk1"/>
                </a:solidFill>
                <a:latin typeface="Calibri"/>
                <a:ea typeface="Calibri"/>
                <a:cs typeface="Calibri"/>
                <a:sym typeface="Calibri"/>
              </a:rPr>
              <a:t>becky</a:t>
            </a:r>
            <a:endParaRPr lang="en-US" sz="1800" b="0" i="1"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Shape 332"/>
          <p:cNvPicPr preferRelativeResize="0"/>
          <p:nvPr/>
        </p:nvPicPr>
        <p:blipFill rotWithShape="1">
          <a:blip r:embed="rId3">
            <a:alphaModFix/>
          </a:blip>
          <a:srcRect/>
          <a:stretch/>
        </p:blipFill>
        <p:spPr>
          <a:xfrm>
            <a:off x="-135467" y="0"/>
            <a:ext cx="9279466" cy="5143499"/>
          </a:xfrm>
          <a:prstGeom prst="rect">
            <a:avLst/>
          </a:prstGeom>
          <a:noFill/>
          <a:ln>
            <a:noFill/>
          </a:ln>
        </p:spPr>
      </p:pic>
      <p:sp>
        <p:nvSpPr>
          <p:cNvPr id="333" name="Shape 333"/>
          <p:cNvSpPr txBox="1">
            <a:spLocks noGrp="1"/>
          </p:cNvSpPr>
          <p:nvPr>
            <p:ph type="title"/>
          </p:nvPr>
        </p:nvSpPr>
        <p:spPr>
          <a:xfrm>
            <a:off x="457200" y="879872"/>
            <a:ext cx="8229600" cy="575072"/>
          </a:xfrm>
          <a:prstGeom prst="rect">
            <a:avLst/>
          </a:prstGeom>
          <a:solidFill>
            <a:schemeClr val="accent3">
              <a:lumMod val="20000"/>
              <a:lumOff val="80000"/>
            </a:schemeClr>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80" b="0" i="0" u="none" strike="noStrike" cap="none" dirty="0" smtClean="0">
                <a:solidFill>
                  <a:schemeClr val="dk1"/>
                </a:solidFill>
                <a:latin typeface="Calibri"/>
                <a:ea typeface="Calibri"/>
                <a:cs typeface="Calibri"/>
                <a:sym typeface="Calibri"/>
              </a:rPr>
              <a:t> Finding </a:t>
            </a:r>
            <a:r>
              <a:rPr lang="en-US" sz="2880" b="0" i="0" u="none" strike="noStrike" cap="none" dirty="0">
                <a:solidFill>
                  <a:schemeClr val="dk1"/>
                </a:solidFill>
                <a:latin typeface="Calibri"/>
                <a:ea typeface="Calibri"/>
                <a:cs typeface="Calibri"/>
                <a:sym typeface="Calibri"/>
              </a:rPr>
              <a:t>Business </a:t>
            </a:r>
            <a:r>
              <a:rPr lang="en-US" sz="2880" b="0" i="0" u="none" strike="noStrike" cap="none" dirty="0" smtClean="0">
                <a:solidFill>
                  <a:schemeClr val="dk1"/>
                </a:solidFill>
                <a:latin typeface="Calibri"/>
                <a:ea typeface="Calibri"/>
                <a:cs typeface="Calibri"/>
                <a:sym typeface="Calibri"/>
              </a:rPr>
              <a:t>Partners Among Customers</a:t>
            </a:r>
            <a:r>
              <a:rPr lang="en-US" sz="2880" b="0" i="0" u="none" strike="noStrike" cap="none" dirty="0">
                <a:solidFill>
                  <a:schemeClr val="dk1"/>
                </a:solidFill>
                <a:latin typeface="Calibri"/>
                <a:ea typeface="Calibri"/>
                <a:cs typeface="Calibri"/>
                <a:sym typeface="Calibri"/>
              </a:rPr>
              <a:t>	</a:t>
            </a:r>
          </a:p>
        </p:txBody>
      </p:sp>
      <p:sp>
        <p:nvSpPr>
          <p:cNvPr id="335" name="Shape 335"/>
          <p:cNvSpPr txBox="1"/>
          <p:nvPr/>
        </p:nvSpPr>
        <p:spPr>
          <a:xfrm>
            <a:off x="457200" y="1676872"/>
            <a:ext cx="8229600" cy="1938991"/>
          </a:xfrm>
          <a:prstGeom prst="rect">
            <a:avLst/>
          </a:prstGeom>
          <a:solidFill>
            <a:schemeClr val="accent3">
              <a:lumMod val="20000"/>
              <a:lumOff val="80000"/>
            </a:schemeClr>
          </a:solidFill>
          <a:ln>
            <a:noFill/>
          </a:ln>
        </p:spPr>
        <p:txBody>
          <a:bodyPr lIns="91425" tIns="45700" rIns="91425" bIns="45700" anchor="t" anchorCtr="0">
            <a:noAutofit/>
          </a:bodyPr>
          <a:lstStyle/>
          <a:p>
            <a:pPr marL="0" marR="0" lvl="0" indent="0" algn="l" rtl="0">
              <a:spcBef>
                <a:spcPts val="0"/>
              </a:spcBef>
              <a:buSzPct val="25000"/>
              <a:buNone/>
            </a:pPr>
            <a:r>
              <a:rPr lang="en-US" sz="2000" dirty="0" smtClean="0">
                <a:solidFill>
                  <a:schemeClr val="dk1"/>
                </a:solidFill>
                <a:latin typeface="Calibri"/>
                <a:ea typeface="Calibri"/>
                <a:cs typeface="Calibri"/>
                <a:sym typeface="Calibri"/>
              </a:rPr>
              <a:t> Follow up with </a:t>
            </a:r>
            <a:r>
              <a:rPr lang="en-US" sz="2000" dirty="0">
                <a:solidFill>
                  <a:schemeClr val="dk1"/>
                </a:solidFill>
                <a:latin typeface="Calibri"/>
                <a:ea typeface="Calibri"/>
                <a:cs typeface="Calibri"/>
                <a:sym typeface="Calibri"/>
              </a:rPr>
              <a:t>new customers…</a:t>
            </a:r>
          </a:p>
          <a:p>
            <a:pPr marL="0" marR="0" lvl="0" indent="0" algn="l" rtl="0">
              <a:spcBef>
                <a:spcPts val="0"/>
              </a:spcBef>
              <a:buSzPct val="25000"/>
              <a:buNone/>
            </a:pPr>
            <a:r>
              <a:rPr lang="en-US" sz="1800" i="1" dirty="0">
                <a:solidFill>
                  <a:schemeClr val="dk1"/>
                </a:solidFill>
                <a:latin typeface="Calibri"/>
                <a:ea typeface="Calibri"/>
                <a:cs typeface="Calibri"/>
                <a:sym typeface="Calibri"/>
              </a:rPr>
              <a:t>“Checking in to see how you are doing with your products. Any questions?  I love hearing feedback of how well the products are working.  </a:t>
            </a:r>
            <a:r>
              <a:rPr lang="en-US" sz="1800" b="1" i="1" dirty="0">
                <a:solidFill>
                  <a:schemeClr val="dk1"/>
                </a:solidFill>
                <a:latin typeface="Calibri"/>
                <a:ea typeface="Calibri"/>
                <a:cs typeface="Calibri"/>
                <a:sym typeface="Calibri"/>
              </a:rPr>
              <a:t>That’s one of the best parts of this business is knowing how the products are improving people’s health. Share another story. “ A few days ago, a friend was telling me ……” I just love that about my Shaklee business.”</a:t>
            </a:r>
          </a:p>
        </p:txBody>
      </p:sp>
      <p:sp>
        <p:nvSpPr>
          <p:cNvPr id="3" name="TextBox 2"/>
          <p:cNvSpPr txBox="1"/>
          <p:nvPr/>
        </p:nvSpPr>
        <p:spPr>
          <a:xfrm>
            <a:off x="7956657" y="4095360"/>
            <a:ext cx="868234"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Shape 361"/>
          <p:cNvPicPr preferRelativeResize="0"/>
          <p:nvPr/>
        </p:nvPicPr>
        <p:blipFill rotWithShape="1">
          <a:blip r:embed="rId3">
            <a:alphaModFix/>
          </a:blip>
          <a:srcRect/>
          <a:stretch/>
        </p:blipFill>
        <p:spPr>
          <a:xfrm>
            <a:off x="-270933" y="0"/>
            <a:ext cx="9414932" cy="5143499"/>
          </a:xfrm>
          <a:prstGeom prst="rect">
            <a:avLst/>
          </a:prstGeom>
          <a:noFill/>
          <a:ln>
            <a:noFill/>
          </a:ln>
        </p:spPr>
      </p:pic>
      <p:sp>
        <p:nvSpPr>
          <p:cNvPr id="362" name="Shape 362"/>
          <p:cNvSpPr txBox="1">
            <a:spLocks noGrp="1"/>
          </p:cNvSpPr>
          <p:nvPr>
            <p:ph type="title"/>
          </p:nvPr>
        </p:nvSpPr>
        <p:spPr>
          <a:xfrm>
            <a:off x="457200" y="205979"/>
            <a:ext cx="5615749" cy="857250"/>
          </a:xfrm>
          <a:prstGeom prst="rect">
            <a:avLst/>
          </a:prstGeom>
          <a:solidFill>
            <a:schemeClr val="accent3">
              <a:lumMod val="20000"/>
              <a:lumOff val="80000"/>
            </a:schemeClr>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Using 3-Way Calls To Introduce Possible Business Partners to Your </a:t>
            </a:r>
            <a:r>
              <a:rPr lang="en-US" sz="2400" b="0" i="0" u="none" strike="noStrike" cap="none" dirty="0" err="1">
                <a:solidFill>
                  <a:schemeClr val="dk1"/>
                </a:solidFill>
                <a:latin typeface="Calibri"/>
                <a:ea typeface="Calibri"/>
                <a:cs typeface="Calibri"/>
                <a:sym typeface="Calibri"/>
              </a:rPr>
              <a:t>Upline</a:t>
            </a:r>
            <a:endParaRPr lang="en-US" sz="2400" b="0" i="0" u="none" strike="noStrike" cap="none" dirty="0">
              <a:solidFill>
                <a:schemeClr val="dk1"/>
              </a:solidFill>
              <a:latin typeface="Calibri"/>
              <a:ea typeface="Calibri"/>
              <a:cs typeface="Calibri"/>
              <a:sym typeface="Calibri"/>
            </a:endParaRPr>
          </a:p>
        </p:txBody>
      </p:sp>
      <p:sp>
        <p:nvSpPr>
          <p:cNvPr id="363" name="Shape 363"/>
          <p:cNvSpPr txBox="1">
            <a:spLocks noGrp="1"/>
          </p:cNvSpPr>
          <p:nvPr>
            <p:ph type="body" idx="1"/>
          </p:nvPr>
        </p:nvSpPr>
        <p:spPr>
          <a:xfrm>
            <a:off x="331778" y="1249495"/>
            <a:ext cx="8229600" cy="3593438"/>
          </a:xfrm>
          <a:prstGeom prst="rect">
            <a:avLst/>
          </a:prstGeom>
          <a:solidFill>
            <a:schemeClr val="accent3">
              <a:lumMod val="20000"/>
              <a:lumOff val="80000"/>
            </a:schemeClr>
          </a:solid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If there seems to be an interest in knowing more about home business…</a:t>
            </a:r>
          </a:p>
          <a:p>
            <a:pPr marL="457200" marR="0" lvl="0" indent="-457200" algn="l" rtl="0">
              <a:spcBef>
                <a:spcPts val="400"/>
              </a:spcBef>
              <a:spcAft>
                <a:spcPts val="0"/>
              </a:spcAft>
              <a:buClr>
                <a:schemeClr val="dk1"/>
              </a:buClr>
              <a:buSzPct val="100000"/>
              <a:buFont typeface="Arial"/>
              <a:buAutoNum type="arabicPeriod"/>
            </a:pPr>
            <a:r>
              <a:rPr lang="en-US" sz="2000" dirty="0" smtClean="0"/>
              <a:t>S</a:t>
            </a:r>
            <a:r>
              <a:rPr lang="en-US" sz="2000" b="0" i="0" u="none" strike="noStrike" cap="none" dirty="0" smtClean="0">
                <a:solidFill>
                  <a:schemeClr val="dk1"/>
                </a:solidFill>
                <a:latin typeface="Calibri"/>
                <a:ea typeface="Calibri"/>
                <a:cs typeface="Calibri"/>
                <a:sym typeface="Calibri"/>
              </a:rPr>
              <a:t>end </a:t>
            </a:r>
            <a:r>
              <a:rPr lang="en-US" sz="2000" b="0" i="0" u="none" strike="noStrike" cap="none" dirty="0">
                <a:solidFill>
                  <a:schemeClr val="dk1"/>
                </a:solidFill>
                <a:latin typeface="Calibri"/>
                <a:ea typeface="Calibri"/>
                <a:cs typeface="Calibri"/>
                <a:sym typeface="Calibri"/>
              </a:rPr>
              <a:t>links to learn more</a:t>
            </a:r>
          </a:p>
          <a:p>
            <a:pPr marL="457200" marR="0" lvl="0" indent="-457200" algn="l" rtl="0">
              <a:spcBef>
                <a:spcPts val="400"/>
              </a:spcBef>
              <a:spcAft>
                <a:spcPts val="0"/>
              </a:spcAft>
              <a:buClr>
                <a:schemeClr val="dk1"/>
              </a:buClr>
              <a:buSzPct val="100000"/>
              <a:buFont typeface="Arial"/>
              <a:buAutoNum type="arabicPeriod"/>
            </a:pPr>
            <a:r>
              <a:rPr lang="en-US" sz="2000" b="0" i="0" u="none" strike="noStrike" cap="none" dirty="0">
                <a:solidFill>
                  <a:schemeClr val="dk1"/>
                </a:solidFill>
                <a:latin typeface="Calibri"/>
                <a:ea typeface="Calibri"/>
                <a:cs typeface="Calibri"/>
                <a:sym typeface="Calibri"/>
              </a:rPr>
              <a:t>Set up a 3-way call with your </a:t>
            </a:r>
            <a:r>
              <a:rPr lang="en-US" sz="2000" b="0" i="0" u="none" strike="noStrike" cap="none" dirty="0" err="1">
                <a:solidFill>
                  <a:schemeClr val="dk1"/>
                </a:solidFill>
                <a:latin typeface="Calibri"/>
                <a:ea typeface="Calibri"/>
                <a:cs typeface="Calibri"/>
                <a:sym typeface="Calibri"/>
              </a:rPr>
              <a:t>upline</a:t>
            </a:r>
            <a:r>
              <a:rPr lang="en-US" sz="2000" b="0" i="1" u="none" strike="noStrike" cap="none" dirty="0">
                <a:solidFill>
                  <a:schemeClr val="dk1"/>
                </a:solidFill>
                <a:latin typeface="Calibri"/>
                <a:ea typeface="Calibri"/>
                <a:cs typeface="Calibri"/>
                <a:sym typeface="Calibri"/>
              </a:rPr>
              <a:t>… </a:t>
            </a:r>
            <a:r>
              <a:rPr lang="en-US" sz="1800" b="0" i="1" u="none" strike="noStrike" cap="none" dirty="0" smtClean="0">
                <a:solidFill>
                  <a:schemeClr val="dk1"/>
                </a:solidFill>
                <a:latin typeface="Calibri"/>
                <a:ea typeface="Calibri"/>
                <a:cs typeface="Calibri"/>
                <a:sym typeface="Calibri"/>
              </a:rPr>
              <a:t>“If </a:t>
            </a:r>
            <a:r>
              <a:rPr lang="en-US" sz="1800" b="0" i="1" u="none" strike="noStrike" cap="none" dirty="0">
                <a:solidFill>
                  <a:schemeClr val="dk1"/>
                </a:solidFill>
                <a:latin typeface="Calibri"/>
                <a:ea typeface="Calibri"/>
                <a:cs typeface="Calibri"/>
                <a:sym typeface="Calibri"/>
              </a:rPr>
              <a:t>you would like to know more about the business, I’d be happy to set up a 3-way call with </a:t>
            </a:r>
            <a:r>
              <a:rPr lang="en-US" sz="1800" i="1" dirty="0" smtClean="0"/>
              <a:t>Tammy Johnson</a:t>
            </a:r>
            <a:r>
              <a:rPr lang="en-US" sz="1800" b="0" i="1" u="none" strike="noStrike" cap="none" dirty="0" smtClean="0">
                <a:solidFill>
                  <a:schemeClr val="dk1"/>
                </a:solidFill>
                <a:latin typeface="Calibri"/>
                <a:ea typeface="Calibri"/>
                <a:cs typeface="Calibri"/>
                <a:sym typeface="Calibri"/>
              </a:rPr>
              <a:t>. </a:t>
            </a:r>
            <a:r>
              <a:rPr lang="en-US" sz="1800" b="0" i="1" u="none" strike="noStrike" cap="none" dirty="0">
                <a:solidFill>
                  <a:schemeClr val="dk1"/>
                </a:solidFill>
                <a:latin typeface="Calibri"/>
                <a:ea typeface="Calibri"/>
                <a:cs typeface="Calibri"/>
                <a:sym typeface="Calibri"/>
              </a:rPr>
              <a:t>She is an amazing teacher and very successful in Shaklee and she could tell you more about how this all works and could answer your questions better than I</a:t>
            </a:r>
            <a:r>
              <a:rPr lang="en-US" sz="1800" b="0" i="1" u="none" strike="noStrike" cap="none" dirty="0" smtClean="0">
                <a:solidFill>
                  <a:schemeClr val="dk1"/>
                </a:solidFill>
                <a:latin typeface="Calibri"/>
                <a:ea typeface="Calibri"/>
                <a:cs typeface="Calibri"/>
                <a:sym typeface="Calibri"/>
              </a:rPr>
              <a:t>.“  </a:t>
            </a:r>
            <a:r>
              <a:rPr lang="en-US" sz="1800" b="0" i="1" u="none" strike="noStrike" cap="none" dirty="0" smtClean="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(edify </a:t>
            </a:r>
            <a:r>
              <a:rPr lang="en-US" sz="2000" b="0" i="0" u="none" strike="noStrike" cap="none" dirty="0" err="1">
                <a:solidFill>
                  <a:schemeClr val="dk1"/>
                </a:solidFill>
                <a:latin typeface="Calibri"/>
                <a:ea typeface="Calibri"/>
                <a:cs typeface="Calibri"/>
                <a:sym typeface="Calibri"/>
              </a:rPr>
              <a:t>upline</a:t>
            </a:r>
            <a:r>
              <a:rPr lang="en-US" sz="2000" b="0" i="0" u="none" strike="noStrike" cap="none" dirty="0">
                <a:solidFill>
                  <a:schemeClr val="dk1"/>
                </a:solidFill>
                <a:latin typeface="Calibri"/>
                <a:ea typeface="Calibri"/>
                <a:cs typeface="Calibri"/>
                <a:sym typeface="Calibri"/>
              </a:rPr>
              <a:t>, edify </a:t>
            </a:r>
            <a:r>
              <a:rPr lang="en-US" sz="2000" b="0" i="0" u="none" strike="noStrike" cap="none" dirty="0" smtClean="0">
                <a:solidFill>
                  <a:schemeClr val="dk1"/>
                </a:solidFill>
                <a:latin typeface="Calibri"/>
                <a:ea typeface="Calibri"/>
                <a:cs typeface="Calibri"/>
                <a:sym typeface="Calibri"/>
              </a:rPr>
              <a:t>downline)      </a:t>
            </a:r>
            <a:r>
              <a:rPr lang="en-US" sz="2000" b="0" i="0" u="none" strike="noStrike" cap="none" dirty="0" smtClean="0">
                <a:solidFill>
                  <a:schemeClr val="dk1"/>
                </a:solidFill>
                <a:latin typeface="Calibri"/>
                <a:ea typeface="Calibri"/>
                <a:cs typeface="Calibri"/>
                <a:sym typeface="Calibri"/>
              </a:rPr>
              <a:t>			</a:t>
            </a:r>
            <a:r>
              <a:rPr lang="en-US" sz="1600" b="0" i="0" u="none" strike="noStrike" cap="none" dirty="0" err="1" smtClean="0">
                <a:solidFill>
                  <a:schemeClr val="dk1"/>
                </a:solidFill>
                <a:latin typeface="Calibri"/>
                <a:ea typeface="Calibri"/>
                <a:cs typeface="Calibri"/>
                <a:sym typeface="Calibri"/>
              </a:rPr>
              <a:t>becky</a:t>
            </a:r>
            <a:endParaRPr lang="en-US" sz="1600" b="0" i="0" u="none" strike="noStrike" cap="none" dirty="0">
              <a:solidFill>
                <a:schemeClr val="dk1"/>
              </a:solidFill>
              <a:latin typeface="Calibri"/>
              <a:ea typeface="Calibri"/>
              <a:cs typeface="Calibri"/>
              <a:sym typeface="Calibri"/>
            </a:endParaRPr>
          </a:p>
          <a:p>
            <a:pPr marL="342900" marR="0" lvl="0" indent="-342900" algn="l" rtl="0">
              <a:spcBef>
                <a:spcPts val="400"/>
              </a:spcBef>
              <a:buClr>
                <a:schemeClr val="dk1"/>
              </a:buClr>
              <a:buSzPct val="100000"/>
              <a:buFont typeface="Arial"/>
              <a:buNone/>
            </a:pPr>
            <a:endParaRPr sz="2000" b="0" i="0" u="none" strike="noStrike" cap="none" dirty="0">
              <a:solidFill>
                <a:schemeClr val="dk1"/>
              </a:solidFill>
              <a:latin typeface="Calibri"/>
              <a:ea typeface="Calibri"/>
              <a:cs typeface="Calibri"/>
              <a:sym typeface="Calibri"/>
            </a:endParaRPr>
          </a:p>
        </p:txBody>
      </p:sp>
      <p:sp>
        <p:nvSpPr>
          <p:cNvPr id="364" name="Shape 364"/>
          <p:cNvSpPr txBox="1"/>
          <p:nvPr/>
        </p:nvSpPr>
        <p:spPr>
          <a:xfrm>
            <a:off x="1075266" y="3722081"/>
            <a:ext cx="6764867" cy="830996"/>
          </a:xfrm>
          <a:prstGeom prst="rect">
            <a:avLst/>
          </a:prstGeom>
          <a:no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dirty="0">
                <a:solidFill>
                  <a:schemeClr val="dk1"/>
                </a:solidFill>
                <a:latin typeface="Calibri"/>
                <a:ea typeface="Calibri"/>
                <a:cs typeface="Calibri"/>
                <a:sym typeface="Calibri"/>
              </a:rPr>
              <a:t>Survey – People who grow the fastest in Network 	     	</a:t>
            </a:r>
            <a:r>
              <a:rPr lang="en-US" sz="2400" dirty="0" smtClean="0">
                <a:solidFill>
                  <a:schemeClr val="dk1"/>
                </a:solidFill>
                <a:latin typeface="Calibri"/>
                <a:ea typeface="Calibri"/>
                <a:cs typeface="Calibri"/>
                <a:sym typeface="Calibri"/>
              </a:rPr>
              <a:t>  </a:t>
            </a:r>
            <a:r>
              <a:rPr lang="en-US" sz="2400" dirty="0">
                <a:solidFill>
                  <a:schemeClr val="dk1"/>
                </a:solidFill>
                <a:latin typeface="Calibri"/>
                <a:ea typeface="Calibri"/>
                <a:cs typeface="Calibri"/>
                <a:sym typeface="Calibri"/>
              </a:rPr>
              <a:t>Marketing utilize 3-way calling the most. </a:t>
            </a:r>
          </a:p>
        </p:txBody>
      </p:sp>
    </p:spTree>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Shape 385"/>
          <p:cNvSpPr txBox="1">
            <a:spLocks noGrp="1"/>
          </p:cNvSpPr>
          <p:nvPr>
            <p:ph type="title"/>
          </p:nvPr>
        </p:nvSpPr>
        <p:spPr>
          <a:xfrm>
            <a:off x="990600" y="285750"/>
            <a:ext cx="4495800" cy="571500"/>
          </a:xfrm>
          <a:prstGeom prst="rect">
            <a:avLst/>
          </a:prstGeom>
          <a:noFill/>
          <a:ln w="38100" cap="flat" cmpd="sng">
            <a:solidFill>
              <a:srgbClr val="92D05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Action Steps Session 5</a:t>
            </a:r>
          </a:p>
        </p:txBody>
      </p:sp>
      <p:sp>
        <p:nvSpPr>
          <p:cNvPr id="386" name="Shape 386"/>
          <p:cNvSpPr txBox="1">
            <a:spLocks noGrp="1"/>
          </p:cNvSpPr>
          <p:nvPr>
            <p:ph type="body" idx="1"/>
          </p:nvPr>
        </p:nvSpPr>
        <p:spPr>
          <a:xfrm>
            <a:off x="240475" y="1085725"/>
            <a:ext cx="8440200" cy="3977399"/>
          </a:xfrm>
          <a:prstGeom prst="rect">
            <a:avLst/>
          </a:prstGeom>
          <a:noFill/>
          <a:ln>
            <a:noFill/>
          </a:ln>
        </p:spPr>
        <p:txBody>
          <a:bodyPr lIns="91425" tIns="45700" rIns="91425" bIns="45700" anchor="t" anchorCtr="0">
            <a:noAutofit/>
          </a:bodyPr>
          <a:lstStyle/>
          <a:p>
            <a:pPr marL="342900" marR="0" lvl="0" indent="-316230" algn="l" rtl="0">
              <a:lnSpc>
                <a:spcPct val="9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Make a list of people you would like to have a conversation with regarding home businesses.</a:t>
            </a:r>
          </a:p>
          <a:p>
            <a:pPr marL="342900" marR="0" lvl="0" indent="-316230" algn="l" rtl="0">
              <a:lnSpc>
                <a:spcPct val="90000"/>
              </a:lnSpc>
              <a:spcBef>
                <a:spcPts val="0"/>
              </a:spcBef>
              <a:spcAft>
                <a:spcPts val="0"/>
              </a:spcAft>
              <a:buClr>
                <a:schemeClr val="dk1"/>
              </a:buClr>
              <a:buSzPct val="100000"/>
              <a:buFont typeface="Arial"/>
              <a:buChar char="•"/>
            </a:pPr>
            <a:r>
              <a:rPr lang="en-US" sz="1800" dirty="0"/>
              <a:t>Share your excitement for your new business on </a:t>
            </a:r>
            <a:r>
              <a:rPr lang="en-US" sz="1800" dirty="0" err="1"/>
              <a:t>FaceBook</a:t>
            </a:r>
            <a:r>
              <a:rPr lang="en-US" sz="1800" dirty="0"/>
              <a:t> by posting your personal experience with the products.</a:t>
            </a:r>
          </a:p>
          <a:p>
            <a:pPr marL="342900" marR="0" lvl="0" indent="-316230" algn="l" rtl="0">
              <a:lnSpc>
                <a:spcPct val="90000"/>
              </a:lnSpc>
              <a:spcBef>
                <a:spcPts val="0"/>
              </a:spcBef>
              <a:spcAft>
                <a:spcPts val="0"/>
              </a:spcAft>
              <a:buClr>
                <a:schemeClr val="dk1"/>
              </a:buClr>
              <a:buSzPct val="100000"/>
              <a:buFont typeface="Arial"/>
              <a:buChar char="•"/>
            </a:pPr>
            <a:r>
              <a:rPr lang="en-US" sz="1800" dirty="0"/>
              <a:t>Read through the Addendum here of many word tracks and dialogues to help us prepare for those conversations.</a:t>
            </a:r>
          </a:p>
          <a:p>
            <a:pPr marL="342900" marR="0" lvl="0" indent="-316230" algn="l" rtl="0">
              <a:lnSpc>
                <a:spcPct val="9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Choose an idea discussed today to begin identifying your business partners  (posting on </a:t>
            </a:r>
            <a:r>
              <a:rPr lang="en-US" sz="1800" b="0" i="0" u="none" strike="noStrike" cap="none" dirty="0" err="1" smtClean="0">
                <a:solidFill>
                  <a:schemeClr val="dk1"/>
                </a:solidFill>
                <a:latin typeface="Calibri"/>
                <a:ea typeface="Calibri"/>
                <a:cs typeface="Calibri"/>
                <a:sym typeface="Calibri"/>
              </a:rPr>
              <a:t>FaceBook</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having a conversation about home businesses</a:t>
            </a:r>
            <a:r>
              <a:rPr lang="en-US" sz="1800" b="0" i="0" u="none" strike="noStrike" cap="none" dirty="0" smtClean="0">
                <a:solidFill>
                  <a:schemeClr val="dk1"/>
                </a:solidFill>
                <a:latin typeface="Calibri"/>
                <a:ea typeface="Calibri"/>
                <a:cs typeface="Calibri"/>
                <a:sym typeface="Calibri"/>
              </a:rPr>
              <a:t>, inviting </a:t>
            </a:r>
            <a:r>
              <a:rPr lang="en-US" sz="1800" b="0" i="0" u="none" strike="noStrike" cap="none" dirty="0">
                <a:solidFill>
                  <a:schemeClr val="dk1"/>
                </a:solidFill>
                <a:latin typeface="Calibri"/>
                <a:ea typeface="Calibri"/>
                <a:cs typeface="Calibri"/>
                <a:sym typeface="Calibri"/>
              </a:rPr>
              <a:t>to a webinar</a:t>
            </a:r>
            <a:r>
              <a:rPr lang="en-US" sz="1800" dirty="0"/>
              <a:t>, conference </a:t>
            </a:r>
            <a:r>
              <a:rPr lang="en-US" sz="1800" dirty="0" smtClean="0"/>
              <a:t>call,  </a:t>
            </a:r>
            <a:r>
              <a:rPr lang="en-US" sz="1800" dirty="0" err="1"/>
              <a:t>FaceBook</a:t>
            </a:r>
            <a:r>
              <a:rPr lang="en-US" sz="1800" dirty="0"/>
              <a:t> event,</a:t>
            </a: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appointment, 3 way</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etc</a:t>
            </a:r>
            <a:r>
              <a:rPr lang="en-US" sz="1800" b="0" i="0" u="none" strike="noStrike" cap="none" dirty="0">
                <a:solidFill>
                  <a:schemeClr val="dk1"/>
                </a:solidFill>
                <a:latin typeface="Calibri"/>
                <a:ea typeface="Calibri"/>
                <a:cs typeface="Calibri"/>
                <a:sym typeface="Calibri"/>
              </a:rPr>
              <a:t>)</a:t>
            </a:r>
          </a:p>
          <a:p>
            <a:pPr marL="342900" marR="0" lvl="0" indent="-316230" algn="l" rtl="0">
              <a:lnSpc>
                <a:spcPct val="90000"/>
              </a:lnSpc>
              <a:spcBef>
                <a:spcPts val="444"/>
              </a:spcBef>
              <a:spcAft>
                <a:spcPts val="0"/>
              </a:spcAft>
              <a:buClr>
                <a:schemeClr val="dk1"/>
              </a:buClr>
              <a:buSzPct val="100000"/>
              <a:buFont typeface="Arial"/>
              <a:buChar char="•"/>
            </a:pPr>
            <a:r>
              <a:rPr lang="en-US" sz="1800" dirty="0"/>
              <a:t>Consider doing a blitz of business conversations this month… can start with New Member and Member Update Appointments</a:t>
            </a:r>
          </a:p>
          <a:p>
            <a:pPr marL="342900" marR="0" lvl="0" indent="-316230" algn="l" rtl="0">
              <a:lnSpc>
                <a:spcPct val="90000"/>
              </a:lnSpc>
              <a:spcBef>
                <a:spcPts val="444"/>
              </a:spcBef>
              <a:spcAft>
                <a:spcPts val="0"/>
              </a:spcAft>
              <a:buClr>
                <a:schemeClr val="dk1"/>
              </a:buClr>
              <a:buSzPct val="100000"/>
              <a:buFont typeface="Arial"/>
              <a:buChar char="•"/>
            </a:pPr>
            <a:r>
              <a:rPr lang="en-US" sz="1800" dirty="0"/>
              <a:t>Discuss with your </a:t>
            </a:r>
            <a:r>
              <a:rPr lang="en-US" sz="1800" dirty="0" err="1"/>
              <a:t>upline</a:t>
            </a:r>
            <a:r>
              <a:rPr lang="en-US" sz="1800" dirty="0"/>
              <a:t> </a:t>
            </a:r>
            <a:r>
              <a:rPr lang="en-US" sz="1800" b="0" i="0" u="none" strike="noStrike" cap="none" dirty="0">
                <a:solidFill>
                  <a:schemeClr val="dk1"/>
                </a:solidFill>
                <a:latin typeface="Calibri"/>
                <a:ea typeface="Calibri"/>
                <a:cs typeface="Calibri"/>
                <a:sym typeface="Calibri"/>
              </a:rPr>
              <a:t>setting up</a:t>
            </a:r>
            <a:r>
              <a:rPr lang="en-US" sz="1800" dirty="0"/>
              <a:t> </a:t>
            </a:r>
            <a:r>
              <a:rPr lang="en-US" sz="1800" b="0" i="0" u="none" strike="noStrike" cap="none" dirty="0">
                <a:solidFill>
                  <a:schemeClr val="dk1"/>
                </a:solidFill>
                <a:latin typeface="Calibri"/>
                <a:ea typeface="Calibri"/>
                <a:cs typeface="Calibri"/>
                <a:sym typeface="Calibri"/>
              </a:rPr>
              <a:t>informal half-hour Business Stories Conference Ca</a:t>
            </a:r>
            <a:r>
              <a:rPr lang="en-US" sz="1800" dirty="0"/>
              <a:t>lls </a:t>
            </a:r>
            <a:r>
              <a:rPr lang="en-US" sz="1800" dirty="0" smtClean="0"/>
              <a:t>and </a:t>
            </a:r>
            <a:r>
              <a:rPr lang="en-US" sz="1800" dirty="0" smtClean="0"/>
              <a:t>zoom events.                      barb                           </a:t>
            </a: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444"/>
              </a:spcBef>
              <a:buClr>
                <a:schemeClr val="dk1"/>
              </a:buClr>
              <a:buSzPct val="123333"/>
              <a:buFont typeface="Arial"/>
              <a:buNone/>
            </a:pPr>
            <a:endParaRPr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Shape 39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92" name="Shape 392"/>
          <p:cNvSpPr txBox="1">
            <a:spLocks noGrp="1"/>
          </p:cNvSpPr>
          <p:nvPr>
            <p:ph type="title"/>
          </p:nvPr>
        </p:nvSpPr>
        <p:spPr>
          <a:xfrm>
            <a:off x="1219200" y="400048"/>
            <a:ext cx="6629400" cy="1919817"/>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lt1"/>
              </a:buClr>
              <a:buSzPct val="25000"/>
              <a:buFont typeface="Calibri"/>
              <a:buNone/>
            </a:pPr>
            <a:r>
              <a:rPr lang="en-US" sz="3600" b="1" i="0" u="none" strike="noStrike" cap="none" dirty="0">
                <a:solidFill>
                  <a:schemeClr val="lt1"/>
                </a:solidFill>
                <a:latin typeface="Calibri"/>
                <a:ea typeface="Calibri"/>
                <a:cs typeface="Calibri"/>
                <a:sym typeface="Calibri"/>
              </a:rPr>
              <a:t>Next Session #6 –</a:t>
            </a:r>
            <a:br>
              <a:rPr lang="en-US" sz="3600" b="1" i="0" u="none" strike="noStrike" cap="none" dirty="0">
                <a:solidFill>
                  <a:schemeClr val="lt1"/>
                </a:solidFill>
                <a:latin typeface="Calibri"/>
                <a:ea typeface="Calibri"/>
                <a:cs typeface="Calibri"/>
                <a:sym typeface="Calibri"/>
              </a:rPr>
            </a:br>
            <a:r>
              <a:rPr lang="en-US" sz="3600" b="1" i="0" u="none" strike="noStrike" cap="none" dirty="0">
                <a:solidFill>
                  <a:schemeClr val="lt1"/>
                </a:solidFill>
                <a:latin typeface="Calibri"/>
                <a:ea typeface="Calibri"/>
                <a:cs typeface="Calibri"/>
                <a:sym typeface="Calibri"/>
              </a:rPr>
              <a:t>Serving Our Customers</a:t>
            </a:r>
            <a:br>
              <a:rPr lang="en-US" sz="3600" b="1" i="0" u="none" strike="noStrike" cap="none" dirty="0">
                <a:solidFill>
                  <a:schemeClr val="lt1"/>
                </a:solidFill>
                <a:latin typeface="Calibri"/>
                <a:ea typeface="Calibri"/>
                <a:cs typeface="Calibri"/>
                <a:sym typeface="Calibri"/>
              </a:rPr>
            </a:br>
            <a:r>
              <a:rPr lang="en-US" sz="3600" b="1" i="0" u="none" strike="noStrike" cap="none" dirty="0" smtClean="0">
                <a:solidFill>
                  <a:schemeClr val="lt1"/>
                </a:solidFill>
                <a:latin typeface="Calibri"/>
                <a:ea typeface="Calibri"/>
                <a:cs typeface="Calibri"/>
                <a:sym typeface="Calibri"/>
              </a:rPr>
              <a:t>Creating Raving </a:t>
            </a:r>
            <a:r>
              <a:rPr lang="en-US" sz="3600" b="1" dirty="0" smtClean="0">
                <a:solidFill>
                  <a:schemeClr val="lt1"/>
                </a:solidFill>
              </a:rPr>
              <a:t>Fans</a:t>
            </a:r>
            <a:endParaRPr lang="en-US" sz="3600" b="1" i="0" u="none" strike="noStrike" cap="none" dirty="0">
              <a:solidFill>
                <a:schemeClr val="lt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Shape 425"/>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26" name="Shape 426"/>
          <p:cNvSpPr txBox="1">
            <a:spLocks noGrp="1"/>
          </p:cNvSpPr>
          <p:nvPr>
            <p:ph type="title"/>
          </p:nvPr>
        </p:nvSpPr>
        <p:spPr>
          <a:xfrm>
            <a:off x="457200" y="1272779"/>
            <a:ext cx="8229600" cy="2452553"/>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Libre Baskerville"/>
              <a:buNone/>
            </a:pPr>
            <a:r>
              <a:rPr lang="en-US" sz="4400" b="0" i="0" u="none" strike="noStrike" cap="none">
                <a:solidFill>
                  <a:schemeClr val="dk1"/>
                </a:solidFill>
                <a:latin typeface="Libre Baskerville"/>
                <a:ea typeface="Libre Baskerville"/>
                <a:cs typeface="Libre Baskerville"/>
                <a:sym typeface="Libre Baskerville"/>
              </a:rPr>
              <a:t>Addendum – </a:t>
            </a:r>
            <a:br>
              <a:rPr lang="en-US" sz="4400" b="0" i="0" u="none" strike="noStrike" cap="none">
                <a:solidFill>
                  <a:schemeClr val="dk1"/>
                </a:solidFill>
                <a:latin typeface="Libre Baskerville"/>
                <a:ea typeface="Libre Baskerville"/>
                <a:cs typeface="Libre Baskerville"/>
                <a:sym typeface="Libre Baskerville"/>
              </a:rPr>
            </a:br>
            <a:r>
              <a:rPr lang="en-US" sz="4400" b="0" i="0" u="none" strike="noStrike" cap="none">
                <a:solidFill>
                  <a:schemeClr val="dk1"/>
                </a:solidFill>
                <a:latin typeface="Libre Baskerville"/>
                <a:ea typeface="Libre Baskerville"/>
                <a:cs typeface="Libre Baskerville"/>
                <a:sym typeface="Libre Baskerville"/>
              </a:rPr>
              <a:t>Word Tracks, Dialogues,  </a:t>
            </a:r>
          </a:p>
        </p:txBody>
      </p:sp>
      <p:sp>
        <p:nvSpPr>
          <p:cNvPr id="2" name="TextBox 1"/>
          <p:cNvSpPr txBox="1"/>
          <p:nvPr/>
        </p:nvSpPr>
        <p:spPr>
          <a:xfrm>
            <a:off x="7023594" y="3888988"/>
            <a:ext cx="1663205" cy="307777"/>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431776" y="977627"/>
            <a:ext cx="8286844" cy="2664133"/>
          </a:xfrm>
          <a:prstGeom prst="rect">
            <a:avLst/>
          </a:prstGeom>
          <a:noFill/>
          <a:ln>
            <a:noFill/>
          </a:ln>
        </p:spPr>
        <p:txBody>
          <a:bodyPr lIns="91425" tIns="45700" rIns="91425" bIns="45700" anchor="t" anchorCtr="0">
            <a:noAutofit/>
          </a:bodyPr>
          <a:lstStyle/>
          <a:p>
            <a:pPr marL="0" marR="0" lvl="0" indent="0" algn="l" rtl="0">
              <a:spcBef>
                <a:spcPts val="400"/>
              </a:spcBef>
              <a:spcAft>
                <a:spcPts val="0"/>
              </a:spcAft>
              <a:buClr>
                <a:schemeClr val="dk1"/>
              </a:buClr>
              <a:buSzPct val="100000"/>
              <a:buNone/>
            </a:pPr>
            <a:r>
              <a:rPr lang="en-US" sz="2000" b="0" i="0" u="none" strike="noStrike" cap="none" dirty="0" smtClean="0">
                <a:solidFill>
                  <a:schemeClr val="dk1"/>
                </a:solidFill>
                <a:latin typeface="Calibri"/>
                <a:ea typeface="Calibri"/>
                <a:cs typeface="Calibri"/>
                <a:sym typeface="Calibri"/>
              </a:rPr>
              <a:t>To </a:t>
            </a:r>
            <a:r>
              <a:rPr lang="en-US" sz="2000" b="0" i="0" u="none" strike="noStrike" cap="none" dirty="0">
                <a:solidFill>
                  <a:schemeClr val="dk1"/>
                </a:solidFill>
                <a:latin typeface="Calibri"/>
                <a:ea typeface="Calibri"/>
                <a:cs typeface="Calibri"/>
                <a:sym typeface="Calibri"/>
              </a:rPr>
              <a:t>understand the process of identifying business partners to join our teams…</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where we find them</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what we say in conversation</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what materials we use</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our role in exposing them to additional stories, meeting our 		colleagues, </a:t>
            </a:r>
            <a:r>
              <a:rPr lang="en-US" sz="2000" b="0" i="0" u="none" strike="noStrike" cap="none" dirty="0" err="1" smtClean="0">
                <a:solidFill>
                  <a:schemeClr val="dk1"/>
                </a:solidFill>
                <a:latin typeface="Calibri"/>
                <a:ea typeface="Calibri"/>
                <a:cs typeface="Calibri"/>
                <a:sym typeface="Calibri"/>
              </a:rPr>
              <a:t>etc</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until they have moved from being </a:t>
            </a:r>
            <a:r>
              <a:rPr lang="en-US" sz="2000" b="0" i="0" u="none" strike="noStrike" cap="none" dirty="0" smtClean="0">
                <a:solidFill>
                  <a:schemeClr val="dk1"/>
                </a:solidFill>
                <a:latin typeface="Calibri"/>
                <a:ea typeface="Calibri"/>
                <a:cs typeface="Calibri"/>
                <a:sym typeface="Calibri"/>
              </a:rPr>
              <a:t>  			interested </a:t>
            </a:r>
            <a:r>
              <a:rPr lang="en-US" sz="2000" b="0" i="0" u="none" strike="noStrike" cap="none" dirty="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to </a:t>
            </a:r>
            <a:r>
              <a:rPr lang="en-US" sz="2000" b="0" i="0" u="none" strike="noStrike" cap="none" dirty="0">
                <a:solidFill>
                  <a:schemeClr val="dk1"/>
                </a:solidFill>
                <a:latin typeface="Calibri"/>
                <a:ea typeface="Calibri"/>
                <a:cs typeface="Calibri"/>
                <a:sym typeface="Calibri"/>
              </a:rPr>
              <a:t>being committed.  </a:t>
            </a:r>
            <a:endParaRPr lang="en-US" sz="2000" b="0" i="0" u="none" strike="noStrike" cap="none" dirty="0" smtClean="0">
              <a:solidFill>
                <a:schemeClr val="dk1"/>
              </a:solidFill>
              <a:latin typeface="Calibri"/>
              <a:ea typeface="Calibri"/>
              <a:cs typeface="Calibri"/>
              <a:sym typeface="Calibri"/>
            </a:endParaRPr>
          </a:p>
        </p:txBody>
      </p:sp>
      <p:sp>
        <p:nvSpPr>
          <p:cNvPr id="141" name="Shape 141"/>
          <p:cNvSpPr txBox="1">
            <a:spLocks noGrp="1"/>
          </p:cNvSpPr>
          <p:nvPr>
            <p:ph type="title"/>
          </p:nvPr>
        </p:nvSpPr>
        <p:spPr>
          <a:xfrm>
            <a:off x="457200" y="283159"/>
            <a:ext cx="8229600" cy="61430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dirty="0">
                <a:solidFill>
                  <a:schemeClr val="dk1"/>
                </a:solidFill>
                <a:latin typeface="Calibri"/>
                <a:ea typeface="Calibri"/>
                <a:cs typeface="Calibri"/>
                <a:sym typeface="Calibri"/>
              </a:rPr>
              <a:t>Objectives for Week 5 ..Identifying Business Partners </a:t>
            </a:r>
          </a:p>
        </p:txBody>
      </p:sp>
      <p:sp>
        <p:nvSpPr>
          <p:cNvPr id="2" name="Rectangle 1"/>
          <p:cNvSpPr/>
          <p:nvPr/>
        </p:nvSpPr>
        <p:spPr>
          <a:xfrm>
            <a:off x="1453444" y="4157135"/>
            <a:ext cx="7422445" cy="1015663"/>
          </a:xfrm>
          <a:prstGeom prst="rect">
            <a:avLst/>
          </a:prstGeom>
        </p:spPr>
        <p:txBody>
          <a:bodyPr wrap="square">
            <a:spAutoFit/>
          </a:bodyPr>
          <a:lstStyle/>
          <a:p>
            <a:pPr indent="-342900">
              <a:buClr>
                <a:schemeClr val="dk1"/>
              </a:buClr>
              <a:buSzPct val="25000"/>
            </a:pPr>
            <a:r>
              <a:rPr lang="en-US" sz="1800" dirty="0">
                <a:solidFill>
                  <a:schemeClr val="dk1"/>
                </a:solidFill>
              </a:rPr>
              <a:t>In other words </a:t>
            </a:r>
            <a:r>
              <a:rPr lang="en-US" dirty="0">
                <a:solidFill>
                  <a:schemeClr val="dk1"/>
                </a:solidFill>
              </a:rPr>
              <a:t>.  </a:t>
            </a:r>
            <a:r>
              <a:rPr lang="en-US" sz="4000" dirty="0">
                <a:solidFill>
                  <a:schemeClr val="dk1"/>
                </a:solidFill>
              </a:rPr>
              <a:t>Be </a:t>
            </a:r>
            <a:r>
              <a:rPr lang="en-US" sz="4000" dirty="0" smtClean="0">
                <a:solidFill>
                  <a:schemeClr val="dk1"/>
                </a:solidFill>
              </a:rPr>
              <a:t>Prepared !! </a:t>
            </a:r>
            <a:r>
              <a:rPr lang="en-US" sz="4000" dirty="0" smtClean="0">
                <a:solidFill>
                  <a:schemeClr val="dk1"/>
                </a:solidFill>
                <a:latin typeface="Calibri"/>
                <a:ea typeface="Calibri"/>
                <a:cs typeface="Calibri"/>
                <a:sym typeface="Calibri"/>
              </a:rPr>
              <a:t>  </a:t>
            </a:r>
            <a:endParaRPr lang="en-US" sz="4000" dirty="0">
              <a:solidFill>
                <a:schemeClr val="dk1"/>
              </a:solidFill>
              <a:latin typeface="Calibri"/>
              <a:ea typeface="Calibri"/>
              <a:cs typeface="Calibri"/>
              <a:sym typeface="Calibri"/>
            </a:endParaRPr>
          </a:p>
          <a:p>
            <a:pPr marL="342900" lvl="0" indent="-342900">
              <a:spcBef>
                <a:spcPts val="480"/>
              </a:spcBef>
              <a:buClr>
                <a:srgbClr val="6F6E6F"/>
              </a:buClr>
              <a:buSzPct val="100000"/>
            </a:pPr>
            <a:endParaRPr lang="en-US" sz="1600" dirty="0">
              <a:solidFill>
                <a:srgbClr val="6F6E6F"/>
              </a:solidFill>
              <a:latin typeface="Calibri"/>
              <a:ea typeface="Calibri"/>
              <a:cs typeface="Calibri"/>
              <a:sym typeface="Calibri"/>
            </a:endParaRPr>
          </a:p>
        </p:txBody>
      </p:sp>
      <p:sp>
        <p:nvSpPr>
          <p:cNvPr id="3" name="TextBox 2"/>
          <p:cNvSpPr txBox="1"/>
          <p:nvPr/>
        </p:nvSpPr>
        <p:spPr>
          <a:xfrm>
            <a:off x="7833224" y="4143023"/>
            <a:ext cx="853576" cy="307777"/>
          </a:xfrm>
          <a:prstGeom prst="rect">
            <a:avLst/>
          </a:prstGeom>
          <a:noFill/>
        </p:spPr>
        <p:txBody>
          <a:bodyPr wrap="square" rtlCol="0">
            <a:spAutoFit/>
          </a:bodyPr>
          <a:lstStyle/>
          <a:p>
            <a:r>
              <a:rPr lang="en-US" dirty="0" smtClean="0"/>
              <a:t>barb</a:t>
            </a:r>
            <a:endParaRPr lang="en-US"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20" name="Shape 420"/>
          <p:cNvSpPr txBox="1">
            <a:spLocks noGrp="1"/>
          </p:cNvSpPr>
          <p:nvPr>
            <p:ph type="body" idx="1"/>
          </p:nvPr>
        </p:nvSpPr>
        <p:spPr>
          <a:xfrm>
            <a:off x="457200" y="1735105"/>
            <a:ext cx="8229600" cy="2734072"/>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7368"/>
              <a:buFont typeface="Arial"/>
              <a:buNone/>
            </a:pPr>
            <a:endParaRPr sz="185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100909"/>
              <a:buFont typeface="Arial"/>
              <a:buChar char="•"/>
            </a:pPr>
            <a:r>
              <a:rPr lang="en-US" b="0" i="0" u="none" strike="noStrike" cap="none" dirty="0">
                <a:solidFill>
                  <a:schemeClr val="dk1"/>
                </a:solidFill>
                <a:latin typeface="Calibri"/>
                <a:ea typeface="Calibri"/>
                <a:cs typeface="Calibri"/>
                <a:sym typeface="Calibri"/>
              </a:rPr>
              <a:t>People like you appreciate companies like Shaklee because of their commitment to science ( or quality standards, or the environment, or teaching people about health, </a:t>
            </a:r>
            <a:r>
              <a:rPr lang="en-US" b="0" i="0" u="none" strike="noStrike" cap="none" dirty="0" err="1">
                <a:solidFill>
                  <a:schemeClr val="dk1"/>
                </a:solidFill>
                <a:latin typeface="Calibri"/>
                <a:ea typeface="Calibri"/>
                <a:cs typeface="Calibri"/>
                <a:sym typeface="Calibri"/>
              </a:rPr>
              <a:t>etc</a:t>
            </a:r>
            <a:r>
              <a:rPr lang="en-US" b="0" i="0" u="none" strike="noStrike" cap="none" dirty="0">
                <a:solidFill>
                  <a:schemeClr val="dk1"/>
                </a:solidFill>
                <a:latin typeface="Calibri"/>
                <a:ea typeface="Calibri"/>
                <a:cs typeface="Calibri"/>
                <a:sym typeface="Calibri"/>
              </a:rPr>
              <a:t>) “ Did you know Shaklee made the first biodegradable cleaner Basic H? “</a:t>
            </a:r>
          </a:p>
          <a:p>
            <a:pPr marL="342900" marR="0" lvl="0" indent="-342900" algn="l" rtl="0">
              <a:lnSpc>
                <a:spcPct val="80000"/>
              </a:lnSpc>
              <a:spcBef>
                <a:spcPts val="444"/>
              </a:spcBef>
              <a:spcAft>
                <a:spcPts val="0"/>
              </a:spcAft>
              <a:buClr>
                <a:schemeClr val="dk1"/>
              </a:buClr>
              <a:buSzPct val="100909"/>
              <a:buFont typeface="Arial"/>
              <a:buChar char="•"/>
            </a:pPr>
            <a:r>
              <a:rPr lang="en-US" b="0" i="0" u="none" strike="noStrike" cap="none" dirty="0">
                <a:solidFill>
                  <a:schemeClr val="dk1"/>
                </a:solidFill>
                <a:latin typeface="Calibri"/>
                <a:ea typeface="Calibri"/>
                <a:cs typeface="Calibri"/>
                <a:sym typeface="Calibri"/>
              </a:rPr>
              <a:t>Acknowledge them – Why you think THEY in particular would want to know about Shaklee</a:t>
            </a:r>
          </a:p>
          <a:p>
            <a:pPr marL="342900" marR="0" lvl="0" indent="-342900" algn="l" rtl="0">
              <a:lnSpc>
                <a:spcPct val="80000"/>
              </a:lnSpc>
              <a:spcBef>
                <a:spcPts val="444"/>
              </a:spcBef>
              <a:buClr>
                <a:schemeClr val="dk1"/>
              </a:buClr>
              <a:buSzPct val="100909"/>
              <a:buFont typeface="Arial"/>
              <a:buChar char="•"/>
            </a:pPr>
            <a:r>
              <a:rPr lang="en-US" b="0" i="0" u="none" strike="noStrike" cap="none" dirty="0">
                <a:solidFill>
                  <a:schemeClr val="dk1"/>
                </a:solidFill>
                <a:latin typeface="Calibri"/>
                <a:ea typeface="Calibri"/>
                <a:cs typeface="Calibri"/>
                <a:sym typeface="Calibri"/>
              </a:rPr>
              <a:t>Why we know from experience that people with their personalities, or energy, or commitment to natural living, </a:t>
            </a:r>
            <a:r>
              <a:rPr lang="en-US" b="0" i="0" u="none" strike="noStrike" cap="none" dirty="0" err="1">
                <a:solidFill>
                  <a:schemeClr val="dk1"/>
                </a:solidFill>
                <a:latin typeface="Calibri"/>
                <a:ea typeface="Calibri"/>
                <a:cs typeface="Calibri"/>
                <a:sym typeface="Calibri"/>
              </a:rPr>
              <a:t>etc</a:t>
            </a:r>
            <a:r>
              <a:rPr lang="en-US" b="0" i="0" u="none" strike="noStrike" cap="none" dirty="0">
                <a:solidFill>
                  <a:schemeClr val="dk1"/>
                </a:solidFill>
                <a:latin typeface="Calibri"/>
                <a:ea typeface="Calibri"/>
                <a:cs typeface="Calibri"/>
                <a:sym typeface="Calibri"/>
              </a:rPr>
              <a:t> tend to do very well in the Shaklee business… If that were ever to interest you.</a:t>
            </a:r>
          </a:p>
        </p:txBody>
      </p:sp>
      <p:sp>
        <p:nvSpPr>
          <p:cNvPr id="419" name="Shape 419"/>
          <p:cNvSpPr txBox="1">
            <a:spLocks noGrp="1"/>
          </p:cNvSpPr>
          <p:nvPr>
            <p:ph type="title"/>
          </p:nvPr>
        </p:nvSpPr>
        <p:spPr>
          <a:xfrm>
            <a:off x="457200" y="235220"/>
            <a:ext cx="8229600" cy="1327389"/>
          </a:xfrm>
          <a:prstGeom prst="rect">
            <a:avLst/>
          </a:prstGeom>
          <a:solidFill>
            <a:schemeClr val="lt1"/>
          </a:solid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160" b="0" i="0" u="none" strike="noStrike" cap="none" dirty="0">
                <a:solidFill>
                  <a:schemeClr val="dk1"/>
                </a:solidFill>
                <a:latin typeface="Calibri"/>
                <a:ea typeface="Calibri"/>
                <a:cs typeface="Calibri"/>
                <a:sym typeface="Calibri"/>
              </a:rPr>
              <a:t>	Examples of Phrases that Reflect Your Confidence and Belief in the Importance of the Work You Do  And How Much You Love Your Association with Shaklee.</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Shape 431"/>
          <p:cNvPicPr preferRelativeResize="0"/>
          <p:nvPr/>
        </p:nvPicPr>
        <p:blipFill rotWithShape="1">
          <a:blip r:embed="rId3">
            <a:alphaModFix/>
          </a:blip>
          <a:srcRect/>
          <a:stretch/>
        </p:blipFill>
        <p:spPr>
          <a:xfrm>
            <a:off x="-220133" y="0"/>
            <a:ext cx="9364133" cy="5143499"/>
          </a:xfrm>
          <a:prstGeom prst="rect">
            <a:avLst/>
          </a:prstGeom>
          <a:noFill/>
          <a:ln>
            <a:noFill/>
          </a:ln>
        </p:spPr>
      </p:pic>
      <p:sp>
        <p:nvSpPr>
          <p:cNvPr id="432" name="Shape 432"/>
          <p:cNvSpPr txBox="1">
            <a:spLocks noGrp="1"/>
          </p:cNvSpPr>
          <p:nvPr>
            <p:ph type="title"/>
          </p:nvPr>
        </p:nvSpPr>
        <p:spPr>
          <a:xfrm>
            <a:off x="762000" y="436033"/>
            <a:ext cx="7543800" cy="571500"/>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Phrases to Make Your Guest  Comfortable </a:t>
            </a:r>
          </a:p>
        </p:txBody>
      </p:sp>
      <p:sp>
        <p:nvSpPr>
          <p:cNvPr id="433" name="Shape 433"/>
          <p:cNvSpPr txBox="1">
            <a:spLocks noGrp="1"/>
          </p:cNvSpPr>
          <p:nvPr>
            <p:ph type="body" idx="1"/>
          </p:nvPr>
        </p:nvSpPr>
        <p:spPr>
          <a:xfrm>
            <a:off x="406401" y="1143000"/>
            <a:ext cx="8212665" cy="365892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This might be a match for the things you want</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 don’t know  if this will be a fit for you or not, but I’d love to get your feedback</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I’d like to see what you think</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I’d love to share some of my favorite products with you. Maybe you will fall in love with them, too.</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I’m Ok with “no”,…however, in your case.. I really want a yes! (smile)</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I’d love to show you what I do</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It might be something for you to think about</a:t>
            </a:r>
          </a:p>
          <a:p>
            <a:pPr marL="342900" marR="0" lvl="0" indent="-342900" algn="l" rtl="0">
              <a:lnSpc>
                <a:spcPct val="80000"/>
              </a:lnSpc>
              <a:spcBef>
                <a:spcPts val="640"/>
              </a:spcBef>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457200" y="931333"/>
            <a:ext cx="8229600" cy="3895223"/>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You hear –” I’m thinking about getting a new job “</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You – Oh yeah .. Tell me about that ?</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	What drew you to that job in the first place ..?</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	What do you like about it ?</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	What are you looking for now ?</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As you are considering options … you might want to take a look at what I do .</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 I  love  what I do  .. Because I wanted the same things you are mentioning you  are looking for .. </a:t>
            </a:r>
            <a:r>
              <a:rPr lang="en-US" sz="2000" b="0" i="0" u="none" strike="noStrike" cap="none" dirty="0" err="1">
                <a:solidFill>
                  <a:srgbClr val="205867"/>
                </a:solidFill>
                <a:latin typeface="Calibri"/>
                <a:ea typeface="Calibri"/>
                <a:cs typeface="Calibri"/>
                <a:sym typeface="Calibri"/>
              </a:rPr>
              <a:t>Etc</a:t>
            </a:r>
            <a:r>
              <a:rPr lang="en-US" sz="2000" b="0" i="0" u="none" strike="noStrike" cap="none" dirty="0">
                <a:solidFill>
                  <a:srgbClr val="205867"/>
                </a:solidFill>
                <a:latin typeface="Calibri"/>
                <a:ea typeface="Calibri"/>
                <a:cs typeface="Calibri"/>
                <a:sym typeface="Calibri"/>
              </a:rPr>
              <a:t>   Or  share a story of someone else…</a:t>
            </a:r>
          </a:p>
          <a:p>
            <a:pPr marL="0" marR="0" lvl="0" indent="0" algn="l" rtl="0">
              <a:spcBef>
                <a:spcPts val="400"/>
              </a:spcBef>
              <a:spcAft>
                <a:spcPts val="0"/>
              </a:spcAft>
              <a:buClr>
                <a:srgbClr val="205867"/>
              </a:buClr>
              <a:buSzPct val="25000"/>
              <a:buFont typeface="Arial"/>
              <a:buNone/>
            </a:pPr>
            <a:r>
              <a:rPr lang="en-US" sz="2000" b="0" i="0" u="none" strike="noStrike" cap="none" dirty="0">
                <a:solidFill>
                  <a:srgbClr val="205867"/>
                </a:solidFill>
                <a:latin typeface="Calibri"/>
                <a:ea typeface="Calibri"/>
                <a:cs typeface="Calibri"/>
                <a:sym typeface="Calibri"/>
              </a:rPr>
              <a:t>My colleague Jan had the same struggle.. She  is also a nurse but the hours were becoming so difficult, that she needed something that was more flexible and she could work around her kids schedule. …    </a:t>
            </a:r>
            <a:endParaRPr sz="2000" b="0" i="0" u="none" strike="noStrike" cap="none" dirty="0">
              <a:solidFill>
                <a:srgbClr val="205867"/>
              </a:solidFill>
              <a:latin typeface="Calibri"/>
              <a:ea typeface="Calibri"/>
              <a:cs typeface="Calibri"/>
              <a:sym typeface="Calibri"/>
            </a:endParaRPr>
          </a:p>
          <a:p>
            <a:pPr marL="0" marR="0" lvl="0" indent="0" algn="l" rtl="0">
              <a:spcBef>
                <a:spcPts val="480"/>
              </a:spcBef>
              <a:buClr>
                <a:srgbClr val="6F6E6F"/>
              </a:buClr>
              <a:buSzPct val="25000"/>
              <a:buFont typeface="Arial"/>
              <a:buNone/>
            </a:pPr>
            <a:endParaRPr sz="2400" b="0" i="0" u="none" strike="noStrike" cap="none" dirty="0">
              <a:solidFill>
                <a:srgbClr val="205867"/>
              </a:solidFill>
              <a:latin typeface="Calibri"/>
              <a:ea typeface="Calibri"/>
              <a:cs typeface="Calibri"/>
              <a:sym typeface="Calibri"/>
            </a:endParaRPr>
          </a:p>
        </p:txBody>
      </p:sp>
      <p:sp>
        <p:nvSpPr>
          <p:cNvPr id="439" name="Shape 439"/>
          <p:cNvSpPr txBox="1">
            <a:spLocks noGrp="1"/>
          </p:cNvSpPr>
          <p:nvPr>
            <p:ph type="title"/>
          </p:nvPr>
        </p:nvSpPr>
        <p:spPr>
          <a:xfrm>
            <a:off x="457200" y="271830"/>
            <a:ext cx="8229600" cy="524036"/>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Business example</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Shape 406"/>
          <p:cNvSpPr txBox="1">
            <a:spLocks noGrp="1"/>
          </p:cNvSpPr>
          <p:nvPr>
            <p:ph type="body" idx="1"/>
          </p:nvPr>
        </p:nvSpPr>
        <p:spPr>
          <a:xfrm>
            <a:off x="457200" y="1231225"/>
            <a:ext cx="8229600" cy="3713308"/>
          </a:xfrm>
          <a:prstGeom prst="rect">
            <a:avLst/>
          </a:prstGeom>
          <a:noFill/>
          <a:ln>
            <a:noFill/>
          </a:ln>
        </p:spPr>
        <p:txBody>
          <a:bodyPr lIns="91425" tIns="91425" rIns="91425" bIns="91425" anchor="t" anchorCtr="0">
            <a:noAutofit/>
          </a:bodyPr>
          <a:lstStyle/>
          <a:p>
            <a:pPr marL="342900" marR="0" lvl="0" indent="-215900" algn="l" rtl="0">
              <a:lnSpc>
                <a:spcPct val="100000"/>
              </a:lnSpc>
              <a:spcBef>
                <a:spcPts val="0"/>
              </a:spcBef>
              <a:spcAft>
                <a:spcPts val="0"/>
              </a:spcAft>
              <a:buClr>
                <a:srgbClr val="6F6E6F"/>
              </a:buClr>
              <a:buSzPct val="25000"/>
              <a:buFont typeface="Arial"/>
              <a:buNone/>
            </a:pPr>
            <a:r>
              <a:rPr lang="en-US" b="0" i="0" u="none" strike="noStrike" cap="none" dirty="0">
                <a:solidFill>
                  <a:schemeClr val="tx1"/>
                </a:solidFill>
                <a:latin typeface="Calibri"/>
                <a:ea typeface="Calibri"/>
                <a:cs typeface="Calibri"/>
                <a:sym typeface="Calibri"/>
              </a:rPr>
              <a:t>Eric </a:t>
            </a:r>
            <a:r>
              <a:rPr lang="en-US" b="0" i="0" u="none" strike="noStrike" cap="none" dirty="0" err="1">
                <a:solidFill>
                  <a:schemeClr val="tx1"/>
                </a:solidFill>
                <a:latin typeface="Calibri"/>
                <a:ea typeface="Calibri"/>
                <a:cs typeface="Calibri"/>
                <a:sym typeface="Calibri"/>
              </a:rPr>
              <a:t>Worre</a:t>
            </a:r>
            <a:r>
              <a:rPr lang="en-US" b="0" i="0" u="none" strike="noStrike" cap="none" dirty="0">
                <a:solidFill>
                  <a:schemeClr val="tx1"/>
                </a:solidFill>
                <a:latin typeface="Calibri"/>
                <a:ea typeface="Calibri"/>
                <a:cs typeface="Calibri"/>
                <a:sym typeface="Calibri"/>
              </a:rPr>
              <a:t>  dialogue .. </a:t>
            </a:r>
          </a:p>
          <a:p>
            <a:pPr marL="342900" marR="0" lvl="0" indent="-215900" algn="l" rtl="0">
              <a:lnSpc>
                <a:spcPct val="100000"/>
              </a:lnSpc>
              <a:spcBef>
                <a:spcPts val="0"/>
              </a:spcBef>
              <a:spcAft>
                <a:spcPts val="0"/>
              </a:spcAft>
              <a:buClr>
                <a:srgbClr val="6F6E6F"/>
              </a:buClr>
              <a:buSzPct val="25000"/>
              <a:buFont typeface="Arial"/>
              <a:buNone/>
            </a:pPr>
            <a:r>
              <a:rPr lang="en-US" b="0" i="0" u="none" strike="noStrike" cap="none" dirty="0">
                <a:solidFill>
                  <a:schemeClr val="tx1"/>
                </a:solidFill>
                <a:latin typeface="Calibri"/>
                <a:ea typeface="Calibri"/>
                <a:cs typeface="Calibri"/>
                <a:sym typeface="Calibri"/>
              </a:rPr>
              <a:t>“ </a:t>
            </a:r>
            <a:r>
              <a:rPr lang="en-US" b="0" i="1" u="none" strike="noStrike" cap="none" dirty="0">
                <a:solidFill>
                  <a:schemeClr val="tx1"/>
                </a:solidFill>
                <a:latin typeface="Calibri"/>
                <a:ea typeface="Calibri"/>
                <a:cs typeface="Calibri"/>
                <a:sym typeface="Calibri"/>
              </a:rPr>
              <a:t>If I gave </a:t>
            </a:r>
            <a:r>
              <a:rPr lang="en-US" b="0" i="1" u="none" strike="noStrike" cap="none" dirty="0" smtClean="0">
                <a:solidFill>
                  <a:schemeClr val="tx1"/>
                </a:solidFill>
                <a:latin typeface="Calibri"/>
                <a:ea typeface="Calibri"/>
                <a:cs typeface="Calibri"/>
                <a:sym typeface="Calibri"/>
              </a:rPr>
              <a:t>you a  </a:t>
            </a:r>
            <a:r>
              <a:rPr lang="en-US" b="0" i="1" u="none" strike="noStrike" cap="none" dirty="0">
                <a:solidFill>
                  <a:schemeClr val="tx1"/>
                </a:solidFill>
                <a:latin typeface="Calibri"/>
                <a:ea typeface="Calibri"/>
                <a:cs typeface="Calibri"/>
                <a:sym typeface="Calibri"/>
              </a:rPr>
              <a:t>link to a website with a complete presentation, would you check it out?”</a:t>
            </a:r>
          </a:p>
          <a:p>
            <a:pPr marL="342900" marR="0" lvl="0" indent="-215900" algn="l" rtl="0">
              <a:lnSpc>
                <a:spcPct val="100000"/>
              </a:lnSpc>
              <a:spcBef>
                <a:spcPts val="0"/>
              </a:spcBef>
              <a:spcAft>
                <a:spcPts val="0"/>
              </a:spcAft>
              <a:buClr>
                <a:srgbClr val="6F6E6F"/>
              </a:buClr>
              <a:buSzPct val="25000"/>
              <a:buFont typeface="Arial"/>
              <a:buNone/>
            </a:pPr>
            <a:r>
              <a:rPr lang="en-US" b="0" i="1" u="none" strike="noStrike" cap="none" dirty="0">
                <a:solidFill>
                  <a:schemeClr val="tx1"/>
                </a:solidFill>
                <a:latin typeface="Calibri"/>
                <a:ea typeface="Calibri"/>
                <a:cs typeface="Calibri"/>
                <a:sym typeface="Calibri"/>
              </a:rPr>
              <a:t>“If I sent you a couple stories of people who have been successful in our business, would read it?</a:t>
            </a:r>
          </a:p>
          <a:p>
            <a:pPr marL="342900" marR="0" lvl="0" indent="-215900" algn="l" rtl="0">
              <a:lnSpc>
                <a:spcPct val="100000"/>
              </a:lnSpc>
              <a:spcBef>
                <a:spcPts val="0"/>
              </a:spcBef>
              <a:spcAft>
                <a:spcPts val="0"/>
              </a:spcAft>
              <a:buClr>
                <a:srgbClr val="6F6E6F"/>
              </a:buClr>
              <a:buSzPct val="25000"/>
              <a:buFont typeface="Arial"/>
              <a:buNone/>
            </a:pPr>
            <a:r>
              <a:rPr lang="en-US" b="0" i="1" u="none" strike="noStrike" cap="none" dirty="0">
                <a:solidFill>
                  <a:schemeClr val="tx1"/>
                </a:solidFill>
                <a:latin typeface="Calibri"/>
                <a:ea typeface="Calibri"/>
                <a:cs typeface="Calibri"/>
                <a:sym typeface="Calibri"/>
              </a:rPr>
              <a:t>If I invited you to a special “Invitation Only “conference call,( or webinar )  would you  listen in?“</a:t>
            </a:r>
          </a:p>
          <a:p>
            <a:pPr marL="342900" marR="0" lvl="0" indent="-215900" algn="l" rtl="0">
              <a:lnSpc>
                <a:spcPct val="100000"/>
              </a:lnSpc>
              <a:spcBef>
                <a:spcPts val="0"/>
              </a:spcBef>
              <a:spcAft>
                <a:spcPts val="0"/>
              </a:spcAft>
              <a:buClr>
                <a:srgbClr val="6F6E6F"/>
              </a:buClr>
              <a:buSzPct val="25000"/>
              <a:buFont typeface="Arial"/>
              <a:buNone/>
            </a:pPr>
            <a:r>
              <a:rPr lang="en-US" dirty="0">
                <a:solidFill>
                  <a:schemeClr val="tx1"/>
                </a:solidFill>
              </a:rPr>
              <a:t>I</a:t>
            </a:r>
            <a:r>
              <a:rPr lang="en-US" b="0" i="0" u="none" strike="noStrike" cap="none" dirty="0" smtClean="0">
                <a:solidFill>
                  <a:schemeClr val="tx1"/>
                </a:solidFill>
                <a:latin typeface="Calibri"/>
                <a:ea typeface="Calibri"/>
                <a:cs typeface="Calibri"/>
                <a:sym typeface="Calibri"/>
              </a:rPr>
              <a:t>f </a:t>
            </a:r>
            <a:r>
              <a:rPr lang="en-US" b="0" i="0" u="none" strike="noStrike" cap="none" dirty="0">
                <a:solidFill>
                  <a:schemeClr val="tx1"/>
                </a:solidFill>
                <a:latin typeface="Calibri"/>
                <a:ea typeface="Calibri"/>
                <a:cs typeface="Calibri"/>
                <a:sym typeface="Calibri"/>
              </a:rPr>
              <a:t>yes, ask</a:t>
            </a:r>
            <a:r>
              <a:rPr lang="en-US" b="0" i="1" u="none" strike="noStrike" cap="none" dirty="0">
                <a:solidFill>
                  <a:schemeClr val="tx1"/>
                </a:solidFill>
                <a:latin typeface="Calibri"/>
                <a:ea typeface="Calibri"/>
                <a:cs typeface="Calibri"/>
                <a:sym typeface="Calibri"/>
              </a:rPr>
              <a:t> “ When do you think you could watch it?  </a:t>
            </a:r>
          </a:p>
          <a:p>
            <a:pPr marL="342900" marR="0" lvl="0" indent="-215900" algn="l" rtl="0">
              <a:lnSpc>
                <a:spcPct val="100000"/>
              </a:lnSpc>
              <a:spcBef>
                <a:spcPts val="0"/>
              </a:spcBef>
              <a:spcAft>
                <a:spcPts val="0"/>
              </a:spcAft>
              <a:buClr>
                <a:srgbClr val="6F6E6F"/>
              </a:buClr>
              <a:buSzPct val="25000"/>
              <a:buFont typeface="Arial"/>
              <a:buNone/>
            </a:pPr>
            <a:r>
              <a:rPr lang="en-US" b="0" i="1" u="none" strike="noStrike" cap="none" dirty="0">
                <a:solidFill>
                  <a:schemeClr val="tx1"/>
                </a:solidFill>
                <a:latin typeface="Calibri"/>
                <a:ea typeface="Calibri"/>
                <a:cs typeface="Calibri"/>
                <a:sym typeface="Calibri"/>
              </a:rPr>
              <a:t>so if I called you Wednesday morning  you would have seen it for sure? </a:t>
            </a:r>
          </a:p>
          <a:p>
            <a:pPr marL="342900" marR="0" lvl="0" indent="-215900" algn="l" rtl="0">
              <a:lnSpc>
                <a:spcPct val="100000"/>
              </a:lnSpc>
              <a:spcBef>
                <a:spcPts val="0"/>
              </a:spcBef>
              <a:spcAft>
                <a:spcPts val="0"/>
              </a:spcAft>
              <a:buClr>
                <a:srgbClr val="6F6E6F"/>
              </a:buClr>
              <a:buSzPct val="25000"/>
              <a:buFont typeface="Arial"/>
              <a:buNone/>
            </a:pPr>
            <a:r>
              <a:rPr lang="en-US" b="0" i="1" u="none" strike="noStrike" cap="none" dirty="0">
                <a:solidFill>
                  <a:schemeClr val="tx1"/>
                </a:solidFill>
                <a:latin typeface="Calibri"/>
                <a:ea typeface="Calibri"/>
                <a:cs typeface="Calibri"/>
                <a:sym typeface="Calibri"/>
              </a:rPr>
              <a:t>What is the best number and time for me to call ?”</a:t>
            </a:r>
          </a:p>
          <a:p>
            <a:pPr marL="342900" marR="0" lvl="0" indent="-215900" algn="l" rtl="0">
              <a:lnSpc>
                <a:spcPct val="100000"/>
              </a:lnSpc>
              <a:spcBef>
                <a:spcPts val="0"/>
              </a:spcBef>
              <a:spcAft>
                <a:spcPts val="0"/>
              </a:spcAft>
              <a:buClr>
                <a:srgbClr val="6F6E6F"/>
              </a:buClr>
              <a:buSzPct val="25000"/>
              <a:buFont typeface="Arial"/>
              <a:buNone/>
            </a:pPr>
            <a:endParaRPr sz="1800" b="0" i="0" u="none" strike="noStrike" cap="none" dirty="0">
              <a:solidFill>
                <a:srgbClr val="6F6E6F"/>
              </a:solidFill>
              <a:latin typeface="Calibri"/>
              <a:ea typeface="Calibri"/>
              <a:cs typeface="Calibri"/>
              <a:sym typeface="Calibri"/>
            </a:endParaRPr>
          </a:p>
          <a:p>
            <a:pPr marL="342900" marR="0" lvl="0" indent="-215900" algn="l" rtl="0">
              <a:lnSpc>
                <a:spcPct val="100000"/>
              </a:lnSpc>
              <a:spcBef>
                <a:spcPts val="0"/>
              </a:spcBef>
              <a:spcAft>
                <a:spcPts val="0"/>
              </a:spcAft>
              <a:buClr>
                <a:srgbClr val="6F6E6F"/>
              </a:buClr>
              <a:buSzPct val="25000"/>
              <a:buFont typeface="Arial"/>
              <a:buNone/>
            </a:pPr>
            <a:endParaRPr sz="1800" b="0" i="0" u="none" strike="noStrike" cap="none" dirty="0">
              <a:solidFill>
                <a:srgbClr val="6F6E6F"/>
              </a:solidFill>
              <a:latin typeface="Calibri"/>
              <a:ea typeface="Calibri"/>
              <a:cs typeface="Calibri"/>
              <a:sym typeface="Calibri"/>
            </a:endParaRPr>
          </a:p>
          <a:p>
            <a:pPr marL="342900" marR="0" lvl="0" indent="-215900" algn="l" rtl="0">
              <a:lnSpc>
                <a:spcPct val="100000"/>
              </a:lnSpc>
              <a:spcBef>
                <a:spcPts val="0"/>
              </a:spcBef>
              <a:spcAft>
                <a:spcPts val="0"/>
              </a:spcAft>
              <a:buClr>
                <a:srgbClr val="6F6E6F"/>
              </a:buClr>
              <a:buSzPct val="25000"/>
              <a:buFont typeface="Arial"/>
              <a:buNone/>
            </a:pPr>
            <a:endParaRPr sz="1800" b="0" i="0" u="none" strike="noStrike" cap="none" dirty="0">
              <a:solidFill>
                <a:srgbClr val="6F6E6F"/>
              </a:solidFill>
              <a:latin typeface="Calibri"/>
              <a:ea typeface="Calibri"/>
              <a:cs typeface="Calibri"/>
              <a:sym typeface="Calibri"/>
            </a:endParaRPr>
          </a:p>
        </p:txBody>
      </p:sp>
      <p:sp>
        <p:nvSpPr>
          <p:cNvPr id="407" name="Shape 407"/>
          <p:cNvSpPr txBox="1">
            <a:spLocks noGrp="1"/>
          </p:cNvSpPr>
          <p:nvPr>
            <p:ph type="title"/>
          </p:nvPr>
        </p:nvSpPr>
        <p:spPr>
          <a:xfrm>
            <a:off x="772300" y="237075"/>
            <a:ext cx="7254600" cy="1041298"/>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Ask Permission to Send Information, Invitations, etc  Occasionally When We First Sponsor a New Member </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Shape 444"/>
          <p:cNvPicPr preferRelativeResize="0"/>
          <p:nvPr/>
        </p:nvPicPr>
        <p:blipFill rotWithShape="1">
          <a:blip r:embed="rId3">
            <a:alphaModFix/>
          </a:blip>
          <a:srcRect/>
          <a:stretch/>
        </p:blipFill>
        <p:spPr>
          <a:xfrm>
            <a:off x="-203200" y="0"/>
            <a:ext cx="9347200" cy="5143499"/>
          </a:xfrm>
          <a:prstGeom prst="rect">
            <a:avLst/>
          </a:prstGeom>
          <a:noFill/>
          <a:ln>
            <a:noFill/>
          </a:ln>
        </p:spPr>
      </p:pic>
      <p:sp>
        <p:nvSpPr>
          <p:cNvPr id="445" name="Shape 445"/>
          <p:cNvSpPr txBox="1">
            <a:spLocks noGrp="1"/>
          </p:cNvSpPr>
          <p:nvPr>
            <p:ph type="title"/>
          </p:nvPr>
        </p:nvSpPr>
        <p:spPr>
          <a:xfrm>
            <a:off x="628649" y="168639"/>
            <a:ext cx="7177617" cy="593361"/>
          </a:xfrm>
          <a:prstGeom prst="rect">
            <a:avLst/>
          </a:prstGeom>
          <a:noFill/>
          <a:ln w="9525" cap="flat" cmpd="sng">
            <a:solidFill>
              <a:srgbClr val="4F612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Examples of Authentic Honest Reach Out Conversation</a:t>
            </a:r>
          </a:p>
        </p:txBody>
      </p:sp>
      <p:sp>
        <p:nvSpPr>
          <p:cNvPr id="446" name="Shape 446"/>
          <p:cNvSpPr txBox="1">
            <a:spLocks noGrp="1"/>
          </p:cNvSpPr>
          <p:nvPr>
            <p:ph type="body" idx="1"/>
          </p:nvPr>
        </p:nvSpPr>
        <p:spPr>
          <a:xfrm>
            <a:off x="628650" y="921895"/>
            <a:ext cx="7886700" cy="4103556"/>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Hey! I am at this event for my business &amp; you have come to my mind several different times. Your love for health &amp; fitness just totally resonates with everything I am hearing &amp; I would love to get you opinion on some things. Let’s grab a coffee! I am free after 3 pm Tuesday &amp; Thursday – what works for you?</a:t>
            </a:r>
          </a:p>
          <a:p>
            <a:pPr marL="0" marR="0" lvl="0" indent="0" algn="l" rtl="0">
              <a:spcBef>
                <a:spcPts val="36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NOTE – offer 2 options for meeting time ) </a:t>
            </a:r>
          </a:p>
          <a:p>
            <a:pPr marL="342900" marR="0" lvl="0" indent="-342900" algn="l" rtl="0">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So I have to admit something to you. You are on my chicken list! I honestly think it’s because I really value your opinion &amp; look up to you as a person. </a:t>
            </a:r>
          </a:p>
          <a:p>
            <a:pPr marL="0" marR="0" lvl="0" indent="0" algn="l" rtl="0">
              <a:spcBef>
                <a:spcPts val="36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Anyhow – I am sitting at this event &amp; it just hits me that I can’t keep this to 	myself anymore. I don’t know if this will interest you or not, but I would kick 	myself for not letting YOU be the one to decide. Let’s grab a coffee! I am free 	after 3pm Tuesday &amp; Thursday – what works for you?					</a:t>
            </a:r>
          </a:p>
          <a:p>
            <a:pPr marL="0" marR="0" lvl="0" indent="0" algn="l" rtl="0">
              <a:spcBef>
                <a:spcPts val="360"/>
              </a:spcBef>
              <a:buClr>
                <a:schemeClr val="dk1"/>
              </a:buClr>
              <a:buSzPct val="25000"/>
              <a:buFont typeface="Arial"/>
              <a:buNone/>
            </a:pPr>
            <a:endParaRPr sz="1800" b="0" i="0" u="none" strike="noStrike" cap="none">
              <a:solidFill>
                <a:schemeClr val="dk1"/>
              </a:solidFill>
              <a:latin typeface="Calibri"/>
              <a:ea typeface="Calibri"/>
              <a:cs typeface="Calibri"/>
              <a:sym typeface="Calibri"/>
            </a:endParaRPr>
          </a:p>
        </p:txBody>
      </p:sp>
      <p:sp>
        <p:nvSpPr>
          <p:cNvPr id="447" name="Shape 447"/>
          <p:cNvSpPr txBox="1"/>
          <p:nvPr/>
        </p:nvSpPr>
        <p:spPr>
          <a:xfrm>
            <a:off x="2116667" y="4368800"/>
            <a:ext cx="4317998" cy="461664"/>
          </a:xfrm>
          <a:prstGeom prst="rect">
            <a:avLst/>
          </a:prstGeom>
          <a:noFill/>
          <a:ln w="9525" cap="flat" cmpd="sng">
            <a:solidFill>
              <a:srgbClr val="008000"/>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a:solidFill>
                  <a:schemeClr val="dk1"/>
                </a:solidFill>
                <a:latin typeface="Calibri"/>
                <a:ea typeface="Calibri"/>
                <a:cs typeface="Calibri"/>
                <a:sym typeface="Calibri"/>
              </a:rPr>
              <a:t>When in doubt ... Tell the truth .</a:t>
            </a: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452" name="Shape 45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53" name="Shape 453"/>
          <p:cNvSpPr txBox="1">
            <a:spLocks noGrp="1"/>
          </p:cNvSpPr>
          <p:nvPr>
            <p:ph type="body" idx="1"/>
          </p:nvPr>
        </p:nvSpPr>
        <p:spPr>
          <a:xfrm>
            <a:off x="457200" y="1181100"/>
            <a:ext cx="8229600" cy="3689349"/>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Hi _______, I just watched this amazing webinar &amp; you came to mind several times. It’s all about women’s health &amp; talks about some of the same topics we were just discussing</a:t>
            </a:r>
            <a:r>
              <a:rPr lang="en-US" sz="1800" b="0" i="0" u="none" strike="noStrike" cap="none">
                <a:solidFill>
                  <a:srgbClr val="FF0000"/>
                </a:solidFill>
                <a:latin typeface="Calibri"/>
                <a:ea typeface="Calibri"/>
                <a:cs typeface="Calibri"/>
                <a:sym typeface="Calibri"/>
              </a:rPr>
              <a:t>! This may or may not interest you </a:t>
            </a:r>
            <a:r>
              <a:rPr lang="en-US" sz="1800" b="0" i="0" u="none" strike="noStrike" cap="none">
                <a:solidFill>
                  <a:schemeClr val="dk1"/>
                </a:solidFill>
                <a:latin typeface="Calibri"/>
                <a:ea typeface="Calibri"/>
                <a:cs typeface="Calibri"/>
                <a:sym typeface="Calibri"/>
              </a:rPr>
              <a:t>but I thought I’d reach out &amp; see if you’d be interested in watching it? </a:t>
            </a:r>
          </a:p>
          <a:p>
            <a:pPr marL="0" marR="0" lvl="0" indent="0" algn="l" rtl="0">
              <a:spcBef>
                <a:spcPts val="360"/>
              </a:spcBef>
              <a:spcAft>
                <a:spcPts val="0"/>
              </a:spcAft>
              <a:buClr>
                <a:schemeClr val="dk1"/>
              </a:buClr>
              <a:buSzPct val="25000"/>
              <a:buFont typeface="Arial"/>
              <a:buNone/>
            </a:pPr>
            <a:endParaRPr sz="1800" b="0" i="0" u="none" strike="noStrike" cap="none">
              <a:solidFill>
                <a:schemeClr val="dk1"/>
              </a:solidFill>
              <a:latin typeface="Calibri"/>
              <a:ea typeface="Calibri"/>
              <a:cs typeface="Calibri"/>
              <a:sym typeface="Calibri"/>
            </a:endParaRPr>
          </a:p>
          <a:p>
            <a:pPr marL="342900" marR="0" lvl="0" indent="-342900" algn="l" rtl="0">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Hey friend! I am not sure if you noticed or not but I recently embarked on a new business adventure that I am so excited about! I have decided to build my own wellness business due to my love &amp; passion for health &amp; nutrition.</a:t>
            </a:r>
          </a:p>
          <a:p>
            <a:pPr marL="0" marR="0" lvl="0" indent="0" algn="l" rtl="0">
              <a:spcBef>
                <a:spcPts val="36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I would love to share more about this new venture with you &amp; get your opinions 	on it all – I am so nervous/excited! Can we grab a coffee or phone date? I am free 	after 3 pm Tuesday &amp; Thursday – what works for you?               ashley</a:t>
            </a:r>
          </a:p>
          <a:p>
            <a:pPr marL="342900" marR="0" lvl="0" indent="-342900" algn="l" rtl="0">
              <a:spcBef>
                <a:spcPts val="360"/>
              </a:spcBef>
              <a:buClr>
                <a:schemeClr val="dk1"/>
              </a:buClr>
              <a:buSzPct val="1000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pic>
        <p:nvPicPr>
          <p:cNvPr id="458" name="Shape 458"/>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59" name="Shape 459"/>
          <p:cNvSpPr txBox="1">
            <a:spLocks noGrp="1"/>
          </p:cNvSpPr>
          <p:nvPr>
            <p:ph type="title"/>
          </p:nvPr>
        </p:nvSpPr>
        <p:spPr>
          <a:xfrm>
            <a:off x="457200" y="285750"/>
            <a:ext cx="6722532" cy="479821"/>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80" b="0" i="0" u="none" strike="noStrike" cap="none">
                <a:solidFill>
                  <a:schemeClr val="dk1"/>
                </a:solidFill>
                <a:latin typeface="Calibri"/>
                <a:ea typeface="Calibri"/>
                <a:cs typeface="Calibri"/>
                <a:sym typeface="Calibri"/>
              </a:rPr>
              <a:t>Conversations About Home Businesses</a:t>
            </a:r>
          </a:p>
        </p:txBody>
      </p:sp>
      <p:sp>
        <p:nvSpPr>
          <p:cNvPr id="460" name="Shape 460"/>
          <p:cNvSpPr txBox="1">
            <a:spLocks noGrp="1"/>
          </p:cNvSpPr>
          <p:nvPr>
            <p:ph type="body" idx="1"/>
          </p:nvPr>
        </p:nvSpPr>
        <p:spPr>
          <a:xfrm>
            <a:off x="457200" y="971550"/>
            <a:ext cx="8458200" cy="388620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Example # 1 Neighbor 	“ Your husband told me you are leaving your job.. </a:t>
            </a:r>
            <a:r>
              <a:rPr lang="en-US" sz="2000" b="1" i="0" u="none" strike="noStrike" cap="none">
                <a:solidFill>
                  <a:schemeClr val="dk1"/>
                </a:solidFill>
                <a:latin typeface="Calibri"/>
                <a:ea typeface="Calibri"/>
                <a:cs typeface="Calibri"/>
                <a:sym typeface="Calibri"/>
              </a:rPr>
              <a:t>Tell me about </a:t>
            </a:r>
            <a:r>
              <a:rPr lang="en-US" sz="2000" b="0" i="0" u="none" strike="noStrike" cap="none">
                <a:solidFill>
                  <a:schemeClr val="dk1"/>
                </a:solidFill>
                <a:latin typeface="Calibri"/>
                <a:ea typeface="Calibri"/>
                <a:cs typeface="Calibri"/>
                <a:sym typeface="Calibri"/>
              </a:rPr>
              <a:t>that… how do you feel about that?”</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Days later –</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 </a:t>
            </a:r>
            <a:r>
              <a:rPr lang="en-US" sz="2000" b="1" i="0" u="none" strike="noStrike" cap="none">
                <a:solidFill>
                  <a:schemeClr val="dk1"/>
                </a:solidFill>
                <a:latin typeface="Calibri"/>
                <a:ea typeface="Calibri"/>
                <a:cs typeface="Calibri"/>
                <a:sym typeface="Calibri"/>
              </a:rPr>
              <a:t>I was thinking about our conversation </a:t>
            </a:r>
            <a:r>
              <a:rPr lang="en-US" sz="2000" b="0" i="0" u="none" strike="noStrike" cap="none">
                <a:solidFill>
                  <a:schemeClr val="dk1"/>
                </a:solidFill>
                <a:latin typeface="Calibri"/>
                <a:ea typeface="Calibri"/>
                <a:cs typeface="Calibri"/>
                <a:sym typeface="Calibri"/>
              </a:rPr>
              <a:t>last week. I just received notice about a special meeting on starting a home business … and wanted to ask you if you have ever thought of doing something from your home ? </a:t>
            </a:r>
          </a:p>
          <a:p>
            <a:pPr marL="342900" marR="0" lvl="0" indent="-342900" algn="l" rtl="0">
              <a:spcBef>
                <a:spcPts val="400"/>
              </a:spcBef>
              <a:spcAft>
                <a:spcPts val="0"/>
              </a:spcAft>
              <a:buClr>
                <a:schemeClr val="dk1"/>
              </a:buClr>
              <a:buSzPct val="25000"/>
              <a:buFont typeface="Arial"/>
              <a:buNone/>
            </a:pPr>
            <a:r>
              <a:rPr lang="en-US" sz="2000"/>
              <a:t>If I were to send you</a:t>
            </a:r>
            <a:r>
              <a:rPr lang="en-US" sz="2000" b="0" i="0" u="none" strike="noStrike" cap="none">
                <a:solidFill>
                  <a:schemeClr val="dk1"/>
                </a:solidFill>
                <a:latin typeface="Calibri"/>
                <a:ea typeface="Calibri"/>
                <a:cs typeface="Calibri"/>
                <a:sym typeface="Calibri"/>
              </a:rPr>
              <a:t> some information</a:t>
            </a:r>
            <a:r>
              <a:rPr lang="en-US" sz="2000"/>
              <a:t>…</a:t>
            </a:r>
            <a:r>
              <a:rPr lang="en-US" sz="2000" b="0" i="0" u="none" strike="noStrike" cap="none">
                <a:solidFill>
                  <a:schemeClr val="dk1"/>
                </a:solidFill>
                <a:latin typeface="Calibri"/>
                <a:ea typeface="Calibri"/>
                <a:cs typeface="Calibri"/>
                <a:sym typeface="Calibri"/>
              </a:rPr>
              <a:t> would you be able to watch it by Sunday ? “</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 acknowledging …. Your reason …. Using third party information )</a:t>
            </a:r>
          </a:p>
          <a:p>
            <a:pPr marL="342900" marR="0" lvl="0" indent="-342900" algn="l" rtl="0">
              <a:spcBef>
                <a:spcPts val="400"/>
              </a:spcBef>
              <a:spcAft>
                <a:spcPts val="0"/>
              </a:spcAft>
              <a:buClr>
                <a:schemeClr val="dk1"/>
              </a:buClr>
              <a:buSzPct val="25000"/>
              <a:buFont typeface="Arial"/>
              <a:buNone/>
            </a:pPr>
            <a:r>
              <a:rPr lang="en-US" sz="2000" b="1" i="0" u="sng" strike="noStrike" cap="none">
                <a:solidFill>
                  <a:schemeClr val="dk1"/>
                </a:solidFill>
                <a:latin typeface="Calibri"/>
                <a:ea typeface="Calibri"/>
                <a:cs typeface="Calibri"/>
                <a:sym typeface="Calibri"/>
              </a:rPr>
              <a:t>Action Step </a:t>
            </a:r>
            <a:r>
              <a:rPr lang="en-US" sz="2000" b="0" i="0" u="sng" strike="noStrike" cap="none">
                <a:solidFill>
                  <a:schemeClr val="dk1"/>
                </a:solidFill>
                <a:latin typeface="Calibri"/>
                <a:ea typeface="Calibri"/>
                <a:cs typeface="Calibri"/>
                <a:sym typeface="Calibri"/>
              </a:rPr>
              <a:t>–</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	Sent her information to evaluate ( see list next slide )</a:t>
            </a:r>
          </a:p>
          <a:p>
            <a:pPr marL="342900" marR="0" lvl="0" indent="-342900" algn="l" rtl="0">
              <a:spcBef>
                <a:spcPts val="400"/>
              </a:spcBef>
              <a:buClr>
                <a:schemeClr val="dk1"/>
              </a:buClr>
              <a:buSzPct val="25000"/>
              <a:buFont typeface="Arial"/>
              <a:buNone/>
            </a:pPr>
            <a:r>
              <a:rPr lang="en-US" sz="2000" b="0" i="0" u="none" strike="noStrike" cap="none">
                <a:solidFill>
                  <a:schemeClr val="dk1"/>
                </a:solidFill>
                <a:latin typeface="Calibri"/>
                <a:ea typeface="Calibri"/>
                <a:cs typeface="Calibri"/>
                <a:sym typeface="Calibri"/>
              </a:rPr>
              <a:t>	Invited her to a 3-way call  				</a:t>
            </a: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Shape 465"/>
          <p:cNvPicPr preferRelativeResize="0"/>
          <p:nvPr/>
        </p:nvPicPr>
        <p:blipFill rotWithShape="1">
          <a:blip r:embed="rId3">
            <a:alphaModFix/>
          </a:blip>
          <a:srcRect/>
          <a:stretch/>
        </p:blipFill>
        <p:spPr>
          <a:xfrm>
            <a:off x="-186267" y="0"/>
            <a:ext cx="9330267" cy="5143499"/>
          </a:xfrm>
          <a:prstGeom prst="rect">
            <a:avLst/>
          </a:prstGeom>
          <a:noFill/>
          <a:ln>
            <a:noFill/>
          </a:ln>
        </p:spPr>
      </p:pic>
      <p:sp>
        <p:nvSpPr>
          <p:cNvPr id="466" name="Shape 466"/>
          <p:cNvSpPr txBox="1">
            <a:spLocks noGrp="1"/>
          </p:cNvSpPr>
          <p:nvPr>
            <p:ph type="title"/>
          </p:nvPr>
        </p:nvSpPr>
        <p:spPr>
          <a:xfrm>
            <a:off x="753533" y="205979"/>
            <a:ext cx="7018866" cy="708422"/>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Invitation to Conference Call on Home Businesses</a:t>
            </a:r>
          </a:p>
        </p:txBody>
      </p:sp>
      <p:sp>
        <p:nvSpPr>
          <p:cNvPr id="467" name="Shape 467"/>
          <p:cNvSpPr txBox="1">
            <a:spLocks noGrp="1"/>
          </p:cNvSpPr>
          <p:nvPr>
            <p:ph type="body" idx="1"/>
          </p:nvPr>
        </p:nvSpPr>
        <p:spPr>
          <a:xfrm>
            <a:off x="287866" y="914400"/>
            <a:ext cx="8398932" cy="40005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400" b="0" i="0" u="none" strike="noStrike" cap="none">
                <a:solidFill>
                  <a:schemeClr val="dk1"/>
                </a:solidFill>
                <a:latin typeface="Calibri"/>
                <a:ea typeface="Calibri"/>
                <a:cs typeface="Calibri"/>
                <a:sym typeface="Calibri"/>
              </a:rPr>
              <a:t/>
            </a:r>
            <a:br>
              <a:rPr lang="en-US" sz="1400" b="0" i="0" u="none" strike="noStrike" cap="none">
                <a:solidFill>
                  <a:schemeClr val="dk1"/>
                </a:solidFill>
                <a:latin typeface="Calibri"/>
                <a:ea typeface="Calibri"/>
                <a:cs typeface="Calibri"/>
                <a:sym typeface="Calibri"/>
              </a:rPr>
            </a:br>
            <a:r>
              <a:rPr lang="en-US" sz="1820" b="0" i="0" u="none" strike="noStrike" cap="none">
                <a:solidFill>
                  <a:schemeClr val="dk1"/>
                </a:solidFill>
                <a:latin typeface="Calibri"/>
                <a:ea typeface="Calibri"/>
                <a:cs typeface="Calibri"/>
                <a:sym typeface="Calibri"/>
              </a:rPr>
              <a:t>"Hi Joy,  this is Lisa Anderson.   I remember you mentioning that you are working on saving for your retirement, and I thought of you and wondered how that is going … Tell me about that. </a:t>
            </a:r>
          </a:p>
          <a:p>
            <a:pPr marL="342900" marR="0" lvl="0" indent="-342900" algn="l" rtl="0">
              <a:lnSpc>
                <a:spcPct val="80000"/>
              </a:lnSpc>
              <a:spcBef>
                <a:spcPts val="364"/>
              </a:spcBef>
              <a:buClr>
                <a:schemeClr val="dk1"/>
              </a:buClr>
              <a:buSzPct val="25000"/>
              <a:buFont typeface="Arial"/>
              <a:buNone/>
            </a:pPr>
            <a:r>
              <a:rPr lang="en-US" sz="1820" b="0" i="0" u="none" strike="noStrike" cap="none">
                <a:solidFill>
                  <a:schemeClr val="dk1"/>
                </a:solidFill>
                <a:latin typeface="Calibri"/>
                <a:ea typeface="Calibri"/>
                <a:cs typeface="Calibri"/>
                <a:sym typeface="Calibri"/>
              </a:rPr>
              <a:t>	We have a conference call coming up  that might be of interest to  you. We will be discussing options for retirement including home businesses I have a feeling you might find the information of value.  The call is about 30 minutes. Would you like me to send you some information on the call.?”</a:t>
            </a:r>
            <a:br>
              <a:rPr lang="en-US" sz="1820" b="0" i="0" u="none" strike="noStrike" cap="none">
                <a:solidFill>
                  <a:schemeClr val="dk1"/>
                </a:solidFill>
                <a:latin typeface="Calibri"/>
                <a:ea typeface="Calibri"/>
                <a:cs typeface="Calibri"/>
                <a:sym typeface="Calibri"/>
              </a:rPr>
            </a:br>
            <a:r>
              <a:rPr lang="en-US" sz="1820" b="0" i="0" u="none" strike="noStrike" cap="none">
                <a:solidFill>
                  <a:schemeClr val="dk1"/>
                </a:solidFill>
                <a:latin typeface="Calibri"/>
                <a:ea typeface="Calibri"/>
                <a:cs typeface="Calibri"/>
                <a:sym typeface="Calibri"/>
              </a:rPr>
              <a:t/>
            </a:r>
            <a:br>
              <a:rPr lang="en-US" sz="1820" b="0" i="0" u="none" strike="noStrike" cap="none">
                <a:solidFill>
                  <a:schemeClr val="dk1"/>
                </a:solidFill>
                <a:latin typeface="Calibri"/>
                <a:ea typeface="Calibri"/>
                <a:cs typeface="Calibri"/>
                <a:sym typeface="Calibri"/>
              </a:rPr>
            </a:br>
            <a:r>
              <a:rPr lang="en-US" sz="1820" b="0" i="0" u="none" strike="noStrike" cap="none">
                <a:solidFill>
                  <a:schemeClr val="dk1"/>
                </a:solidFill>
                <a:latin typeface="Calibri"/>
                <a:ea typeface="Calibri"/>
                <a:cs typeface="Calibri"/>
                <a:sym typeface="Calibri"/>
              </a:rPr>
              <a:t> "Hi Brenda,  this is Lisa Anderson.  I was thinking about you the other day because I have been working with a number of young moms(or I have been listening to a number of young moms talk about ) who have found that a home business is the perfect fit for them .. They are working with other moms, they are at home with their kids .. And they are bringing in some nice income. So that’s why I was thinking about you, Brenda, because it occurred tome that you might want to hear about this .. And you might have friends who might want to hear about this …    </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Shape 47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73" name="Shape 473"/>
          <p:cNvSpPr txBox="1">
            <a:spLocks noGrp="1"/>
          </p:cNvSpPr>
          <p:nvPr>
            <p:ph type="title"/>
          </p:nvPr>
        </p:nvSpPr>
        <p:spPr>
          <a:xfrm>
            <a:off x="520900" y="745577"/>
            <a:ext cx="8229600" cy="593999"/>
          </a:xfrm>
          <a:prstGeom prst="rect">
            <a:avLst/>
          </a:prstGeom>
          <a:solidFill>
            <a:schemeClr val="accent3">
              <a:lumMod val="20000"/>
              <a:lumOff val="80000"/>
            </a:schemeClr>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Outline for Business Stories Conference Call</a:t>
            </a:r>
          </a:p>
        </p:txBody>
      </p:sp>
      <p:sp>
        <p:nvSpPr>
          <p:cNvPr id="474" name="Shape 474"/>
          <p:cNvSpPr txBox="1">
            <a:spLocks noGrp="1"/>
          </p:cNvSpPr>
          <p:nvPr>
            <p:ph type="body" idx="1"/>
          </p:nvPr>
        </p:nvSpPr>
        <p:spPr>
          <a:xfrm>
            <a:off x="1054300" y="1588725"/>
            <a:ext cx="7162799" cy="3200399"/>
          </a:xfrm>
          <a:prstGeom prst="rect">
            <a:avLst/>
          </a:prstGeom>
          <a:solidFill>
            <a:schemeClr val="accent3">
              <a:lumMod val="20000"/>
              <a:lumOff val="80000"/>
            </a:schemeClr>
          </a:solid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Facilitator welcomes everyone, introduces themselves and the first speaker.</a:t>
            </a:r>
          </a:p>
          <a:p>
            <a:pPr marL="342900" marR="0" lvl="0" indent="-342900" algn="l" rtl="0">
              <a:lnSpc>
                <a:spcPct val="90000"/>
              </a:lnSpc>
              <a:spcBef>
                <a:spcPts val="444"/>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First Business Leader shares their story of what attracted them to Shaklee and a Shaklee home business.</a:t>
            </a:r>
          </a:p>
          <a:p>
            <a:pPr marL="342900" marR="0" lvl="0" indent="-342900" algn="l" rtl="0">
              <a:lnSpc>
                <a:spcPct val="90000"/>
              </a:lnSpc>
              <a:spcBef>
                <a:spcPts val="444"/>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Then 2 or 3 additional speakers talk about specific benefits of the Shaklee business that were important to them.</a:t>
            </a:r>
          </a:p>
          <a:p>
            <a:pPr marL="342900" marR="0" lvl="0" indent="-342900" algn="l" rtl="0">
              <a:lnSpc>
                <a:spcPct val="90000"/>
              </a:lnSpc>
              <a:spcBef>
                <a:spcPts val="444"/>
              </a:spcBef>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Close with directing guests to contact the person who invited them to answer their questions, to review additional materials  and to learn about next steps.</a:t>
            </a:r>
            <a:r>
              <a:rPr lang="en-US" sz="2220" b="0" i="0" u="none" strike="noStrike" cap="none" dirty="0">
                <a:solidFill>
                  <a:schemeClr val="dk1"/>
                </a:solidFill>
                <a:latin typeface="Calibri"/>
                <a:ea typeface="Calibri"/>
                <a:cs typeface="Calibri"/>
                <a:sym typeface="Calibri"/>
              </a:rPr>
              <a:t>                                                           </a:t>
            </a:r>
            <a:r>
              <a:rPr lang="en-US" sz="1400" b="0" i="0" u="none" strike="noStrike" cap="none" dirty="0">
                <a:solidFill>
                  <a:schemeClr val="dk1"/>
                </a:solidFill>
                <a:latin typeface="Calibri"/>
                <a:ea typeface="Calibri"/>
                <a:cs typeface="Calibri"/>
                <a:sym typeface="Calibri"/>
              </a:rPr>
              <a:t> </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79" name="Shape 479"/>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80" name="Shape 480"/>
          <p:cNvSpPr txBox="1">
            <a:spLocks noGrp="1"/>
          </p:cNvSpPr>
          <p:nvPr>
            <p:ph type="title"/>
          </p:nvPr>
        </p:nvSpPr>
        <p:spPr>
          <a:xfrm>
            <a:off x="626343" y="451924"/>
            <a:ext cx="7622099" cy="857400"/>
          </a:xfrm>
          <a:prstGeom prst="rect">
            <a:avLst/>
          </a:prstGeom>
          <a:solidFill>
            <a:schemeClr val="accent3">
              <a:lumMod val="20000"/>
              <a:lumOff val="80000"/>
            </a:schemeClr>
          </a:solidFill>
          <a:ln>
            <a:solidFill>
              <a:schemeClr val="accent3">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790" b="0" i="0" u="none" strike="noStrike" cap="none" dirty="0">
                <a:solidFill>
                  <a:schemeClr val="dk1"/>
                </a:solidFill>
                <a:latin typeface="Calibri"/>
                <a:ea typeface="Calibri"/>
                <a:cs typeface="Calibri"/>
                <a:sym typeface="Calibri"/>
              </a:rPr>
              <a:t> </a:t>
            </a:r>
            <a:r>
              <a:rPr lang="en-US" sz="2400" b="0" i="0" u="none" strike="noStrike" cap="none" dirty="0">
                <a:solidFill>
                  <a:schemeClr val="dk1"/>
                </a:solidFill>
                <a:latin typeface="Calibri"/>
                <a:ea typeface="Calibri"/>
                <a:cs typeface="Calibri"/>
                <a:sym typeface="Calibri"/>
              </a:rPr>
              <a:t>“ Always let people know there is a business opportunity “ </a:t>
            </a:r>
            <a:r>
              <a:rPr lang="en-US" sz="2790" b="0" i="0" u="none" strike="noStrike" cap="none" dirty="0">
                <a:solidFill>
                  <a:schemeClr val="dk1"/>
                </a:solidFill>
                <a:latin typeface="Calibri"/>
                <a:ea typeface="Calibri"/>
                <a:cs typeface="Calibri"/>
                <a:sym typeface="Calibri"/>
              </a:rPr>
              <a:t>     </a:t>
            </a:r>
          </a:p>
        </p:txBody>
      </p:sp>
      <p:sp>
        <p:nvSpPr>
          <p:cNvPr id="481" name="Shape 481"/>
          <p:cNvSpPr txBox="1">
            <a:spLocks noGrp="1"/>
          </p:cNvSpPr>
          <p:nvPr>
            <p:ph type="body" idx="1"/>
          </p:nvPr>
        </p:nvSpPr>
        <p:spPr>
          <a:xfrm>
            <a:off x="457200" y="1501969"/>
            <a:ext cx="8229600" cy="2987590"/>
          </a:xfrm>
          <a:prstGeom prst="rect">
            <a:avLst/>
          </a:prstGeom>
          <a:solidFill>
            <a:schemeClr val="accent3">
              <a:lumMod val="20000"/>
              <a:lumOff val="80000"/>
            </a:schemeClr>
          </a:solidFill>
          <a:ln>
            <a:solidFill>
              <a:schemeClr val="accent3">
                <a:lumMod val="75000"/>
              </a:schemeClr>
            </a:solid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Example – High School Acquaintance – Harper reconnected with on </a:t>
            </a:r>
            <a:r>
              <a:rPr lang="en-US" sz="1800" b="0" i="0" u="none" strike="noStrike" cap="none" dirty="0" err="1">
                <a:solidFill>
                  <a:schemeClr val="dk1"/>
                </a:solidFill>
                <a:latin typeface="Calibri"/>
                <a:ea typeface="Calibri"/>
                <a:cs typeface="Calibri"/>
                <a:sym typeface="Calibri"/>
              </a:rPr>
              <a:t>FaceBook</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Harper  -- “ Do you miss working?</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Stephanie -- Yes .. But want to be home with the kids</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Harper  – We need to talk . I just left a meeting with wonderful like-minded moms in my Shaklee business … and we were talking about how much we love the work we do . One of my business partners just got a check from Shaklee for $500.</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sharing a story about your reason,  responding to a need)</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Action Step</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Sent links to learn more</a:t>
            </a:r>
          </a:p>
          <a:p>
            <a:pPr marL="342900" marR="0" lvl="0" indent="-342900" algn="l" rtl="0">
              <a:lnSpc>
                <a:spcPct val="80000"/>
              </a:lnSpc>
              <a:spcBef>
                <a:spcPts val="408"/>
              </a:spcBef>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Followed by LIVE phone call	</a:t>
            </a:r>
            <a:r>
              <a:rPr lang="en-US" sz="2040" b="0" i="0" u="none" strike="noStrike" cap="none" dirty="0">
                <a:solidFill>
                  <a:schemeClr val="dk1"/>
                </a:solidFill>
                <a:latin typeface="Calibri"/>
                <a:ea typeface="Calibri"/>
                <a:cs typeface="Calibri"/>
                <a:sym typeface="Calibri"/>
              </a:rPr>
              <a:t>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05979"/>
            <a:ext cx="8229600" cy="535993"/>
          </a:xfrm>
          <a:ln>
            <a:solidFill>
              <a:schemeClr val="bg2">
                <a:lumMod val="60000"/>
                <a:lumOff val="40000"/>
              </a:schemeClr>
            </a:solidFill>
          </a:ln>
        </p:spPr>
        <p:txBody>
          <a:bodyPr/>
          <a:lstStyle/>
          <a:p>
            <a:r>
              <a:rPr lang="en-US" sz="2400" dirty="0" smtClean="0"/>
              <a:t>There Are 2 Approaches to Identifying Business Partners </a:t>
            </a:r>
            <a:r>
              <a:rPr lang="mr-IN" sz="2400" dirty="0" smtClean="0"/>
              <a:t>…</a:t>
            </a:r>
            <a:r>
              <a:rPr lang="en-US" sz="2400" dirty="0" smtClean="0"/>
              <a:t> </a:t>
            </a:r>
            <a:endParaRPr lang="en-US" sz="2400" dirty="0"/>
          </a:p>
        </p:txBody>
      </p:sp>
      <p:sp>
        <p:nvSpPr>
          <p:cNvPr id="6" name="Text Placeholder 5"/>
          <p:cNvSpPr>
            <a:spLocks noGrp="1"/>
          </p:cNvSpPr>
          <p:nvPr>
            <p:ph type="body" idx="1"/>
          </p:nvPr>
        </p:nvSpPr>
        <p:spPr>
          <a:xfrm>
            <a:off x="457200" y="789052"/>
            <a:ext cx="8229600" cy="2945960"/>
          </a:xfrm>
        </p:spPr>
        <p:txBody>
          <a:bodyPr/>
          <a:lstStyle/>
          <a:p>
            <a:pPr marL="203200" indent="0">
              <a:buNone/>
            </a:pPr>
            <a:r>
              <a:rPr lang="en-US" sz="2000" dirty="0" smtClean="0"/>
              <a:t> </a:t>
            </a:r>
            <a:r>
              <a:rPr lang="en-US" sz="2000" b="1" dirty="0" smtClean="0"/>
              <a:t>Direct </a:t>
            </a:r>
            <a:r>
              <a:rPr lang="mr-IN" sz="2000" b="1" dirty="0" smtClean="0"/>
              <a:t>–</a:t>
            </a:r>
            <a:r>
              <a:rPr lang="en-US" sz="2000" b="1" dirty="0" smtClean="0"/>
              <a:t> Business Conversations and Presentations</a:t>
            </a:r>
            <a:endParaRPr lang="en-US" sz="800" dirty="0" smtClean="0"/>
          </a:p>
          <a:p>
            <a:pPr marL="0" lvl="0" indent="0">
              <a:spcBef>
                <a:spcPts val="0"/>
              </a:spcBef>
              <a:buNone/>
            </a:pPr>
            <a:r>
              <a:rPr lang="en-US" sz="2000" dirty="0" smtClean="0"/>
              <a:t>	1.</a:t>
            </a:r>
            <a:r>
              <a:rPr lang="en-US" sz="2000" dirty="0" smtClean="0">
                <a:solidFill>
                  <a:schemeClr val="tx1"/>
                </a:solidFill>
              </a:rPr>
              <a:t>Make </a:t>
            </a:r>
            <a:r>
              <a:rPr lang="en-US" sz="2000" dirty="0">
                <a:solidFill>
                  <a:schemeClr val="tx1"/>
                </a:solidFill>
              </a:rPr>
              <a:t>list</a:t>
            </a:r>
          </a:p>
          <a:p>
            <a:pPr marL="0" lvl="0" indent="0">
              <a:spcBef>
                <a:spcPts val="0"/>
              </a:spcBef>
              <a:buNone/>
            </a:pPr>
            <a:r>
              <a:rPr lang="en-US" sz="2000" dirty="0" smtClean="0">
                <a:solidFill>
                  <a:schemeClr val="tx1"/>
                </a:solidFill>
              </a:rPr>
              <a:t>	2</a:t>
            </a:r>
            <a:r>
              <a:rPr lang="en-US" sz="2000" dirty="0">
                <a:solidFill>
                  <a:schemeClr val="tx1"/>
                </a:solidFill>
              </a:rPr>
              <a:t>.Invite people to learn about Shaklee business benefits </a:t>
            </a:r>
          </a:p>
          <a:p>
            <a:pPr marL="203200" indent="0">
              <a:buNone/>
            </a:pPr>
            <a:r>
              <a:rPr lang="en-US" sz="2000" dirty="0" smtClean="0"/>
              <a:t>	3.</a:t>
            </a:r>
            <a:r>
              <a:rPr lang="en-US" sz="2000" dirty="0" smtClean="0">
                <a:solidFill>
                  <a:schemeClr val="tx1"/>
                </a:solidFill>
              </a:rPr>
              <a:t>Follow </a:t>
            </a:r>
            <a:r>
              <a:rPr lang="en-US" sz="2000" dirty="0">
                <a:solidFill>
                  <a:schemeClr val="tx1"/>
                </a:solidFill>
              </a:rPr>
              <a:t>up as you guide people from interested to </a:t>
            </a:r>
            <a:r>
              <a:rPr lang="en-US" sz="2000" dirty="0" smtClean="0">
                <a:solidFill>
                  <a:schemeClr val="tx1"/>
                </a:solidFill>
              </a:rPr>
              <a:t>committed</a:t>
            </a:r>
            <a:endParaRPr lang="en-US" sz="800" dirty="0" smtClean="0"/>
          </a:p>
          <a:p>
            <a:pPr marL="203200" indent="0">
              <a:buNone/>
            </a:pPr>
            <a:r>
              <a:rPr lang="en-US" sz="2000" b="1" dirty="0" smtClean="0"/>
              <a:t>Indirect </a:t>
            </a:r>
            <a:r>
              <a:rPr lang="mr-IN" sz="2000" b="1" dirty="0" smtClean="0"/>
              <a:t>–</a:t>
            </a:r>
            <a:r>
              <a:rPr lang="en-US" sz="2000" b="1" dirty="0" smtClean="0"/>
              <a:t> Product events that include personal business stories that 		 highlight a few of the benefits of a home business.</a:t>
            </a:r>
          </a:p>
          <a:p>
            <a:pPr marL="203200" indent="0" algn="ctr">
              <a:buNone/>
            </a:pPr>
            <a:r>
              <a:rPr lang="en-US" sz="2000" dirty="0" smtClean="0"/>
              <a:t>Either way .. Developing business partners is a </a:t>
            </a:r>
            <a:r>
              <a:rPr lang="en-US" sz="2000" b="1" dirty="0" smtClean="0"/>
              <a:t>process</a:t>
            </a:r>
            <a:r>
              <a:rPr lang="en-US" sz="2000" dirty="0" smtClean="0"/>
              <a:t>   a </a:t>
            </a:r>
            <a:r>
              <a:rPr lang="en-US" sz="2000" b="1" dirty="0" smtClean="0"/>
              <a:t>series of touches and exposures and building of relationship</a:t>
            </a:r>
          </a:p>
          <a:p>
            <a:pPr marL="203200" indent="0">
              <a:buNone/>
            </a:pPr>
            <a:endParaRPr lang="en-US" sz="2400" b="1" dirty="0" smtClean="0"/>
          </a:p>
          <a:p>
            <a:pPr marL="203200" indent="0">
              <a:buNone/>
            </a:pPr>
            <a:endParaRPr lang="en-US" sz="2400" dirty="0"/>
          </a:p>
        </p:txBody>
      </p:sp>
      <p:sp>
        <p:nvSpPr>
          <p:cNvPr id="7" name="Rectangle 6"/>
          <p:cNvSpPr/>
          <p:nvPr/>
        </p:nvSpPr>
        <p:spPr>
          <a:xfrm>
            <a:off x="729257" y="3735012"/>
            <a:ext cx="7732635" cy="1200329"/>
          </a:xfrm>
          <a:prstGeom prst="rect">
            <a:avLst/>
          </a:prstGeom>
          <a:ln>
            <a:solidFill>
              <a:srgbClr val="0000FF"/>
            </a:solidFill>
          </a:ln>
        </p:spPr>
        <p:txBody>
          <a:bodyPr wrap="square">
            <a:spAutoFit/>
          </a:bodyPr>
          <a:lstStyle/>
          <a:p>
            <a:pPr marL="203200" algn="ctr"/>
            <a:r>
              <a:rPr lang="en-US" sz="1800" dirty="0">
                <a:solidFill>
                  <a:srgbClr val="0000FF"/>
                </a:solidFill>
              </a:rPr>
              <a:t>In our organization, 90% of business partners were members first </a:t>
            </a:r>
            <a:r>
              <a:rPr lang="mr-IN" sz="1800" dirty="0">
                <a:solidFill>
                  <a:srgbClr val="0000FF"/>
                </a:solidFill>
              </a:rPr>
              <a:t>…</a:t>
            </a:r>
            <a:r>
              <a:rPr lang="en-US" sz="1800" dirty="0">
                <a:solidFill>
                  <a:srgbClr val="0000FF"/>
                </a:solidFill>
              </a:rPr>
              <a:t>some for a month before becoming a distributor .. And some for years.. But increasingly, interest in home businesses and the desire for more financial options is starting to change that.</a:t>
            </a:r>
          </a:p>
        </p:txBody>
      </p:sp>
      <p:sp>
        <p:nvSpPr>
          <p:cNvPr id="8" name="TextBox 7"/>
          <p:cNvSpPr txBox="1"/>
          <p:nvPr/>
        </p:nvSpPr>
        <p:spPr>
          <a:xfrm>
            <a:off x="8034398" y="3433192"/>
            <a:ext cx="867564" cy="307777"/>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11062463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Shape 486"/>
          <p:cNvPicPr preferRelativeResize="0"/>
          <p:nvPr/>
        </p:nvPicPr>
        <p:blipFill rotWithShape="1">
          <a:blip r:embed="rId3">
            <a:alphaModFix/>
          </a:blip>
          <a:srcRect/>
          <a:stretch/>
        </p:blipFill>
        <p:spPr>
          <a:xfrm>
            <a:off x="-389466" y="0"/>
            <a:ext cx="9533467" cy="5143499"/>
          </a:xfrm>
          <a:prstGeom prst="rect">
            <a:avLst/>
          </a:prstGeom>
          <a:noFill/>
          <a:ln>
            <a:noFill/>
          </a:ln>
        </p:spPr>
      </p:pic>
      <p:sp>
        <p:nvSpPr>
          <p:cNvPr id="487" name="Shape 487"/>
          <p:cNvSpPr txBox="1">
            <a:spLocks noGrp="1"/>
          </p:cNvSpPr>
          <p:nvPr>
            <p:ph type="title"/>
          </p:nvPr>
        </p:nvSpPr>
        <p:spPr>
          <a:xfrm>
            <a:off x="1219191" y="267884"/>
            <a:ext cx="6316200" cy="937799"/>
          </a:xfrm>
          <a:prstGeom prst="rect">
            <a:avLst/>
          </a:prstGeom>
          <a:solidFill>
            <a:schemeClr val="accent3">
              <a:lumMod val="20000"/>
              <a:lumOff val="80000"/>
            </a:schemeClr>
          </a:solidFill>
          <a:ln w="9525" cap="flat" cmpd="sng">
            <a:solidFill>
              <a:schemeClr val="accent3">
                <a:lumMod val="20000"/>
                <a:lumOff val="80000"/>
              </a:schemeClr>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 I saw your </a:t>
            </a:r>
            <a:r>
              <a:rPr lang="en-US" sz="2400" b="0" i="0" u="none" strike="noStrike" cap="none" dirty="0" err="1">
                <a:solidFill>
                  <a:schemeClr val="dk1"/>
                </a:solidFill>
                <a:latin typeface="Calibri"/>
                <a:ea typeface="Calibri"/>
                <a:cs typeface="Calibri"/>
                <a:sym typeface="Calibri"/>
              </a:rPr>
              <a:t>FaceBook</a:t>
            </a:r>
            <a:r>
              <a:rPr lang="en-US" sz="2400" b="0" i="0" u="none" strike="noStrike" cap="none" dirty="0">
                <a:solidFill>
                  <a:schemeClr val="dk1"/>
                </a:solidFill>
                <a:latin typeface="Calibri"/>
                <a:ea typeface="Calibri"/>
                <a:cs typeface="Calibri"/>
                <a:sym typeface="Calibri"/>
              </a:rPr>
              <a:t> post…					Looks like your business is going well.”</a:t>
            </a:r>
          </a:p>
        </p:txBody>
      </p:sp>
      <p:sp>
        <p:nvSpPr>
          <p:cNvPr id="488" name="Shape 488"/>
          <p:cNvSpPr txBox="1">
            <a:spLocks noGrp="1"/>
          </p:cNvSpPr>
          <p:nvPr>
            <p:ph type="body" idx="1"/>
          </p:nvPr>
        </p:nvSpPr>
        <p:spPr>
          <a:xfrm>
            <a:off x="293745" y="1412330"/>
            <a:ext cx="8229600" cy="3316170"/>
          </a:xfrm>
          <a:prstGeom prst="rect">
            <a:avLst/>
          </a:prstGeom>
          <a:solidFill>
            <a:schemeClr val="accent3">
              <a:lumMod val="20000"/>
              <a:lumOff val="80000"/>
            </a:schemeClr>
          </a:solid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Example </a:t>
            </a:r>
            <a:r>
              <a:rPr lang="en-US" sz="1800"/>
              <a:t>--</a:t>
            </a:r>
            <a:r>
              <a:rPr lang="en-US" sz="1800" b="0" i="0" u="none" strike="noStrike" cap="none">
                <a:solidFill>
                  <a:schemeClr val="dk1"/>
                </a:solidFill>
                <a:latin typeface="Calibri"/>
                <a:ea typeface="Calibri"/>
                <a:cs typeface="Calibri"/>
                <a:sym typeface="Calibri"/>
              </a:rPr>
              <a:t>  Met friend of a relative at a wedding.</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Harper  “ Tell me about what you are doing now.</a:t>
            </a:r>
            <a:r>
              <a:rPr lang="en-US" sz="1800"/>
              <a:t>”</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Friend   “I want to go back to school, but don’t know how to fit that in with working full-time.”</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Harper  -- “ Hmm .. Don’t know if this would be of interest to you or not ... But maybe you might like to look at starting a home business like I’m doing … I know people who develop home businesses and the business generates money for school, but is lots more flexible than a full-time job.</a:t>
            </a:r>
            <a:r>
              <a:rPr lang="en-US" sz="1800"/>
              <a:t>”</a:t>
            </a:r>
          </a:p>
          <a:p>
            <a:pPr marL="342900" marR="0" lvl="0" indent="-342900" algn="l" rtl="0">
              <a:lnSpc>
                <a:spcPct val="90000"/>
              </a:lnSpc>
              <a:spcBef>
                <a:spcPts val="407"/>
              </a:spcBef>
              <a:spcAft>
                <a:spcPts val="0"/>
              </a:spcAft>
              <a:buClr>
                <a:schemeClr val="dk1"/>
              </a:buClr>
              <a:buSzPct val="25000"/>
              <a:buFont typeface="Arial"/>
              <a:buNone/>
            </a:pPr>
            <a:r>
              <a:rPr lang="en-US" sz="1800" b="1" i="0" u="none" strike="noStrike" cap="none">
                <a:solidFill>
                  <a:schemeClr val="dk1"/>
                </a:solidFill>
                <a:latin typeface="Calibri"/>
                <a:ea typeface="Calibri"/>
                <a:cs typeface="Calibri"/>
                <a:sym typeface="Calibri"/>
              </a:rPr>
              <a:t>Action Step</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Sent links to learn more about Shaklee and home business benefits</a:t>
            </a:r>
          </a:p>
          <a:p>
            <a:pPr marL="342900" marR="0" lvl="0" indent="-342900" algn="l" rtl="0">
              <a:lnSpc>
                <a:spcPct val="90000"/>
              </a:lnSpc>
              <a:spcBef>
                <a:spcPts val="444"/>
              </a:spcBef>
              <a:buClr>
                <a:schemeClr val="dk1"/>
              </a:buClr>
              <a:buSzPct val="25000"/>
              <a:buFont typeface="Arial"/>
              <a:buNone/>
            </a:pPr>
            <a:r>
              <a:rPr lang="en-US" sz="1800" b="0" i="0" u="none" strike="noStrike" cap="none">
                <a:solidFill>
                  <a:schemeClr val="dk1"/>
                </a:solidFill>
                <a:latin typeface="Calibri"/>
                <a:ea typeface="Calibri"/>
                <a:cs typeface="Calibri"/>
                <a:sym typeface="Calibri"/>
              </a:rPr>
              <a:t>-- Followed with a </a:t>
            </a:r>
            <a:r>
              <a:rPr lang="en-US" sz="1800" b="1" i="0" u="none" strike="noStrike" cap="none">
                <a:solidFill>
                  <a:schemeClr val="dk1"/>
                </a:solidFill>
                <a:latin typeface="Calibri"/>
                <a:ea typeface="Calibri"/>
                <a:cs typeface="Calibri"/>
                <a:sym typeface="Calibri"/>
              </a:rPr>
              <a:t>live</a:t>
            </a:r>
            <a:r>
              <a:rPr lang="en-US" sz="1800" b="0" i="0" u="none" strike="noStrike" cap="none">
                <a:solidFill>
                  <a:schemeClr val="dk1"/>
                </a:solidFill>
                <a:latin typeface="Calibri"/>
                <a:ea typeface="Calibri"/>
                <a:cs typeface="Calibri"/>
                <a:sym typeface="Calibri"/>
              </a:rPr>
              <a:t> phone call	</a:t>
            </a:r>
            <a:r>
              <a:rPr lang="en-US" sz="2035" b="0" i="0" u="none" strike="noStrike" cap="none">
                <a:solidFill>
                  <a:schemeClr val="dk1"/>
                </a:solidFill>
                <a:latin typeface="Calibri"/>
                <a:ea typeface="Calibri"/>
                <a:cs typeface="Calibri"/>
                <a:sym typeface="Calibri"/>
              </a:rPr>
              <a:t>	</a:t>
            </a:r>
            <a:r>
              <a:rPr lang="en-US" sz="2220" b="0" i="0" u="none" strike="noStrike" cap="none">
                <a:solidFill>
                  <a:schemeClr val="dk1"/>
                </a:solidFill>
                <a:latin typeface="Calibri"/>
                <a:ea typeface="Calibri"/>
                <a:cs typeface="Calibri"/>
                <a:sym typeface="Calibri"/>
              </a:rPr>
              <a:t>	</a:t>
            </a: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486"/>
          <p:cNvPicPr preferRelativeResize="0"/>
          <p:nvPr/>
        </p:nvPicPr>
        <p:blipFill rotWithShape="1">
          <a:blip r:embed="rId2">
            <a:alphaModFix/>
          </a:blip>
          <a:srcRect/>
          <a:stretch/>
        </p:blipFill>
        <p:spPr>
          <a:xfrm>
            <a:off x="-389466" y="0"/>
            <a:ext cx="9533467" cy="5143499"/>
          </a:xfrm>
          <a:prstGeom prst="rect">
            <a:avLst/>
          </a:prstGeom>
          <a:noFill/>
          <a:ln>
            <a:noFill/>
          </a:ln>
        </p:spPr>
      </p:pic>
      <p:sp>
        <p:nvSpPr>
          <p:cNvPr id="2" name="Title 1"/>
          <p:cNvSpPr>
            <a:spLocks noGrp="1"/>
          </p:cNvSpPr>
          <p:nvPr>
            <p:ph type="title"/>
          </p:nvPr>
        </p:nvSpPr>
        <p:spPr/>
        <p:txBody>
          <a:bodyPr/>
          <a:lstStyle/>
          <a:p>
            <a:r>
              <a:rPr lang="en-US" sz="2800" dirty="0" smtClean="0"/>
              <a:t>More dialogues and word tracks</a:t>
            </a:r>
            <a:endParaRPr lang="en-US" sz="2800" dirty="0"/>
          </a:p>
        </p:txBody>
      </p:sp>
      <p:sp>
        <p:nvSpPr>
          <p:cNvPr id="3" name="Text Placeholder 2"/>
          <p:cNvSpPr>
            <a:spLocks noGrp="1"/>
          </p:cNvSpPr>
          <p:nvPr>
            <p:ph type="body" idx="1"/>
          </p:nvPr>
        </p:nvSpPr>
        <p:spPr>
          <a:xfrm>
            <a:off x="216891" y="1230751"/>
            <a:ext cx="8469909" cy="3394472"/>
          </a:xfrm>
        </p:spPr>
        <p:txBody>
          <a:bodyPr/>
          <a:lstStyle/>
          <a:p>
            <a:pPr lvl="0" indent="-342900">
              <a:spcBef>
                <a:spcPts val="0"/>
              </a:spcBef>
              <a:buSzPct val="101750"/>
            </a:pPr>
            <a:r>
              <a:rPr lang="en-US" sz="2000" dirty="0" smtClean="0"/>
              <a:t>When </a:t>
            </a:r>
            <a:r>
              <a:rPr lang="en-US" sz="2000" dirty="0"/>
              <a:t>they decide to develop their own business,  we go to work for them</a:t>
            </a:r>
            <a:r>
              <a:rPr lang="en-US" sz="2000" dirty="0" smtClean="0"/>
              <a:t>.</a:t>
            </a:r>
            <a:endParaRPr lang="en-US" sz="2000" dirty="0"/>
          </a:p>
          <a:p>
            <a:pPr lvl="0" indent="-342900">
              <a:spcBef>
                <a:spcPts val="407"/>
              </a:spcBef>
              <a:buSzPct val="101750"/>
            </a:pPr>
            <a:r>
              <a:rPr lang="en-US" sz="2000" dirty="0"/>
              <a:t>You become a part of our team .. And we all work together.</a:t>
            </a:r>
          </a:p>
          <a:p>
            <a:pPr lvl="0" indent="-342900">
              <a:spcBef>
                <a:spcPts val="407"/>
              </a:spcBef>
              <a:buSzPct val="101750"/>
            </a:pPr>
            <a:r>
              <a:rPr lang="en-US" sz="2000" dirty="0"/>
              <a:t>If they say .. “ I’m not a sales person, response.. I’m not either. This is more of a teaching and training business.</a:t>
            </a:r>
          </a:p>
          <a:p>
            <a:pPr lvl="0" indent="-342900">
              <a:spcBef>
                <a:spcPts val="407"/>
              </a:spcBef>
              <a:buSzPct val="101750"/>
            </a:pPr>
            <a:r>
              <a:rPr lang="en-US" sz="2000" dirty="0"/>
              <a:t>Teachers and educators do very well in this business</a:t>
            </a:r>
          </a:p>
        </p:txBody>
      </p:sp>
    </p:spTree>
    <p:extLst>
      <p:ext uri="{BB962C8B-B14F-4D97-AF65-F5344CB8AC3E}">
        <p14:creationId xmlns:p14="http://schemas.microsoft.com/office/powerpoint/2010/main" val="1845058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1" y="920106"/>
            <a:ext cx="8387861" cy="3104817"/>
            <a:chOff x="524713" y="972047"/>
            <a:chExt cx="7586894" cy="3625366"/>
          </a:xfrm>
        </p:grpSpPr>
        <p:pic>
          <p:nvPicPr>
            <p:cNvPr id="3" name="Picture 2" descr="Dr. Charles W. King"/>
            <p:cNvPicPr/>
            <p:nvPr/>
          </p:nvPicPr>
          <p:blipFill>
            <a:blip r:embed="rId2">
              <a:extLst>
                <a:ext uri="{28A0092B-C50C-407E-A947-70E740481C1C}">
                  <a14:useLocalDpi xmlns:a14="http://schemas.microsoft.com/office/drawing/2010/main" val="0"/>
                </a:ext>
              </a:extLst>
            </a:blip>
            <a:srcRect/>
            <a:stretch>
              <a:fillRect/>
            </a:stretch>
          </p:blipFill>
          <p:spPr bwMode="auto">
            <a:xfrm>
              <a:off x="524713" y="1066800"/>
              <a:ext cx="1629686" cy="2570327"/>
            </a:xfrm>
            <a:prstGeom prst="rect">
              <a:avLst/>
            </a:prstGeom>
            <a:noFill/>
            <a:ln>
              <a:noFill/>
            </a:ln>
            <a:effectLst>
              <a:softEdge rad="127000"/>
            </a:effectLst>
          </p:spPr>
        </p:pic>
        <p:sp>
          <p:nvSpPr>
            <p:cNvPr id="4" name="Rectangle 3"/>
            <p:cNvSpPr/>
            <p:nvPr/>
          </p:nvSpPr>
          <p:spPr>
            <a:xfrm>
              <a:off x="2154399" y="972047"/>
              <a:ext cx="5957208" cy="3625366"/>
            </a:xfrm>
            <a:prstGeom prst="rect">
              <a:avLst/>
            </a:prstGeom>
          </p:spPr>
          <p:txBody>
            <a:bodyPr wrap="square">
              <a:spAutoFit/>
            </a:bodyPr>
            <a:lstStyle/>
            <a:p>
              <a:r>
                <a:rPr lang="en-US" sz="2000" dirty="0"/>
                <a:t>Dr. Charles W. King, Professor of Marketing at U of Illinois at Chicago, Harvard Doctorate in Business </a:t>
              </a:r>
              <a:r>
                <a:rPr lang="en-US" sz="2000" dirty="0" smtClean="0"/>
                <a:t>Administration. Academic authority on NWM and first to teach NWM  to undergraduates, college and graduate levels.                                                              		</a:t>
              </a:r>
              <a:r>
                <a:rPr lang="en-US" sz="2000" i="1" u="sng" dirty="0" smtClean="0"/>
                <a:t>The </a:t>
              </a:r>
              <a:r>
                <a:rPr lang="en-US" sz="2000" i="1" u="sng" dirty="0"/>
                <a:t>New Professionals…The Rise of Network Marketing as the Next Major </a:t>
              </a:r>
              <a:r>
                <a:rPr lang="en-US" sz="2000" i="1" u="sng" dirty="0" smtClean="0"/>
                <a:t>Profession</a:t>
              </a:r>
              <a:endParaRPr lang="en-US" sz="2000" b="1" i="1" dirty="0"/>
            </a:p>
          </p:txBody>
        </p:sp>
      </p:grpSp>
      <p:sp>
        <p:nvSpPr>
          <p:cNvPr id="5" name="TextBox 4"/>
          <p:cNvSpPr txBox="1"/>
          <p:nvPr/>
        </p:nvSpPr>
        <p:spPr>
          <a:xfrm>
            <a:off x="532448" y="132919"/>
            <a:ext cx="8382952" cy="584776"/>
          </a:xfrm>
          <a:prstGeom prst="rect">
            <a:avLst/>
          </a:prstGeom>
          <a:noFill/>
        </p:spPr>
        <p:txBody>
          <a:bodyPr wrap="square" rtlCol="0">
            <a:spAutoFit/>
          </a:bodyPr>
          <a:lstStyle/>
          <a:p>
            <a:pPr algn="ctr"/>
            <a:r>
              <a:rPr lang="en-US" sz="3200" b="1" dirty="0" smtClean="0">
                <a:solidFill>
                  <a:srgbClr val="000066"/>
                </a:solidFill>
                <a:latin typeface="Comic Sans MS" panose="030F0702030302020204" pitchFamily="66" charset="0"/>
              </a:rPr>
              <a:t>Network Marketing is a True Profession</a:t>
            </a:r>
            <a:endParaRPr lang="en-US" sz="3200" b="1" dirty="0">
              <a:solidFill>
                <a:srgbClr val="000066"/>
              </a:solidFill>
              <a:latin typeface="Comic Sans MS" panose="030F0702030302020204" pitchFamily="66" charset="0"/>
            </a:endParaRPr>
          </a:p>
        </p:txBody>
      </p:sp>
      <p:sp>
        <p:nvSpPr>
          <p:cNvPr id="6" name="Rectangle 5"/>
          <p:cNvSpPr/>
          <p:nvPr/>
        </p:nvSpPr>
        <p:spPr>
          <a:xfrm>
            <a:off x="349079" y="3753339"/>
            <a:ext cx="8382951" cy="1015663"/>
          </a:xfrm>
          <a:prstGeom prst="rect">
            <a:avLst/>
          </a:prstGeom>
          <a:ln>
            <a:solidFill>
              <a:schemeClr val="tx1"/>
            </a:solidFill>
          </a:ln>
        </p:spPr>
        <p:txBody>
          <a:bodyPr wrap="square">
            <a:spAutoFit/>
          </a:bodyPr>
          <a:lstStyle/>
          <a:p>
            <a:r>
              <a:rPr lang="en-US" sz="2000" dirty="0">
                <a:solidFill>
                  <a:srgbClr val="000066"/>
                </a:solidFill>
                <a:latin typeface="Arial Narrow" panose="020B0606020202030204" pitchFamily="34" charset="0"/>
              </a:rPr>
              <a:t>“Highest level of professions looking at Network </a:t>
            </a:r>
            <a:r>
              <a:rPr lang="en-US" sz="2000" dirty="0" smtClean="0">
                <a:solidFill>
                  <a:srgbClr val="000066"/>
                </a:solidFill>
                <a:latin typeface="Arial Narrow" panose="020B0606020202030204" pitchFamily="34" charset="0"/>
              </a:rPr>
              <a:t>Marketing… </a:t>
            </a:r>
            <a:r>
              <a:rPr lang="en-US" sz="2000" dirty="0">
                <a:solidFill>
                  <a:srgbClr val="000066"/>
                </a:solidFill>
                <a:latin typeface="Arial Narrow" panose="020B0606020202030204" pitchFamily="34" charset="0"/>
              </a:rPr>
              <a:t>doctors, dentists, pharmacists, </a:t>
            </a:r>
            <a:r>
              <a:rPr lang="en-US" sz="2000" dirty="0" smtClean="0">
                <a:solidFill>
                  <a:srgbClr val="000066"/>
                </a:solidFill>
                <a:latin typeface="Arial Narrow" panose="020B0606020202030204" pitchFamily="34" charset="0"/>
              </a:rPr>
              <a:t>chiropractors</a:t>
            </a:r>
            <a:r>
              <a:rPr lang="en-US" sz="2000" dirty="0">
                <a:solidFill>
                  <a:srgbClr val="000066"/>
                </a:solidFill>
                <a:latin typeface="Arial Narrow" panose="020B0606020202030204" pitchFamily="34" charset="0"/>
              </a:rPr>
              <a:t> </a:t>
            </a:r>
            <a:r>
              <a:rPr lang="en-US" sz="2000" dirty="0" smtClean="0">
                <a:solidFill>
                  <a:srgbClr val="000066"/>
                </a:solidFill>
                <a:latin typeface="Arial Narrow" panose="020B0606020202030204" pitchFamily="34" charset="0"/>
              </a:rPr>
              <a:t>because economy is changing.   Word of mouth is the most powerful way to communicate ideas and change behaviors in the market place.” </a:t>
            </a:r>
          </a:p>
        </p:txBody>
      </p:sp>
    </p:spTree>
    <p:extLst>
      <p:ext uri="{BB962C8B-B14F-4D97-AF65-F5344CB8AC3E}">
        <p14:creationId xmlns:p14="http://schemas.microsoft.com/office/powerpoint/2010/main" val="10095364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100" y="2848219"/>
            <a:ext cx="8305800" cy="1569660"/>
          </a:xfrm>
          <a:prstGeom prst="rect">
            <a:avLst/>
          </a:prstGeom>
          <a:noFill/>
        </p:spPr>
        <p:txBody>
          <a:bodyPr wrap="square" rtlCol="0">
            <a:spAutoFit/>
          </a:bodyPr>
          <a:lstStyle/>
          <a:p>
            <a:r>
              <a:rPr lang="en-US" sz="2400" dirty="0" smtClean="0">
                <a:solidFill>
                  <a:srgbClr val="000066"/>
                </a:solidFill>
              </a:rPr>
              <a:t>“The New Economy is moving toward a performance economy and away from a paid for time economy. You will be paid for your performance.  To thrive in the our new economy the best way is Network Marketing.”</a:t>
            </a:r>
            <a:endParaRPr lang="en-US" sz="2400" b="1" u="sng" dirty="0">
              <a:solidFill>
                <a:srgbClr val="000066"/>
              </a:solidFill>
            </a:endParaRPr>
          </a:p>
        </p:txBody>
      </p:sp>
      <p:grpSp>
        <p:nvGrpSpPr>
          <p:cNvPr id="8" name="Group 7"/>
          <p:cNvGrpSpPr/>
          <p:nvPr/>
        </p:nvGrpSpPr>
        <p:grpSpPr>
          <a:xfrm>
            <a:off x="297951" y="322049"/>
            <a:ext cx="4659672" cy="2276566"/>
            <a:chOff x="297950" y="152400"/>
            <a:chExt cx="4659672" cy="2203290"/>
          </a:xfrm>
        </p:grpSpPr>
        <p:pic>
          <p:nvPicPr>
            <p:cNvPr id="6" name="Picture 5" descr="http://networkmarketingpro.com/img/photos/hires/eric-worr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950" y="152400"/>
              <a:ext cx="2826249" cy="220329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7" name="Rectangle 6"/>
            <p:cNvSpPr/>
            <p:nvPr/>
          </p:nvSpPr>
          <p:spPr>
            <a:xfrm>
              <a:off x="3319583" y="1377154"/>
              <a:ext cx="1638039" cy="615553"/>
            </a:xfrm>
            <a:prstGeom prst="rect">
              <a:avLst/>
            </a:prstGeom>
          </p:spPr>
          <p:txBody>
            <a:bodyPr wrap="none">
              <a:spAutoFit/>
            </a:bodyPr>
            <a:lstStyle/>
            <a:p>
              <a:r>
                <a:rPr lang="en-US" sz="2400" dirty="0"/>
                <a:t>Eric </a:t>
              </a:r>
              <a:r>
                <a:rPr lang="en-US" sz="2400" dirty="0" err="1"/>
                <a:t>Worre</a:t>
              </a:r>
              <a:endParaRPr lang="en-US" sz="2400" b="1" u="sng" dirty="0"/>
            </a:p>
          </p:txBody>
        </p:sp>
      </p:grpSp>
      <p:sp>
        <p:nvSpPr>
          <p:cNvPr id="9" name="Rectangle 8"/>
          <p:cNvSpPr/>
          <p:nvPr/>
        </p:nvSpPr>
        <p:spPr>
          <a:xfrm>
            <a:off x="3319584" y="523387"/>
            <a:ext cx="5029202" cy="830997"/>
          </a:xfrm>
          <a:prstGeom prst="rect">
            <a:avLst/>
          </a:prstGeom>
        </p:spPr>
        <p:txBody>
          <a:bodyPr wrap="square">
            <a:spAutoFit/>
          </a:bodyPr>
          <a:lstStyle/>
          <a:p>
            <a:r>
              <a:rPr lang="en-US" sz="2400" i="1" u="sng" dirty="0"/>
              <a:t>Go Pro </a:t>
            </a:r>
            <a:r>
              <a:rPr lang="en-US" sz="2400" i="1" u="sng" dirty="0" smtClean="0"/>
              <a:t> 7 Steps to Becoming</a:t>
            </a:r>
          </a:p>
          <a:p>
            <a:r>
              <a:rPr lang="en-US" sz="2400" i="1" u="sng" dirty="0" smtClean="0"/>
              <a:t> a Network Marketing Professional</a:t>
            </a:r>
            <a:endParaRPr lang="en-US" sz="2400" i="1" u="sng" dirty="0"/>
          </a:p>
        </p:txBody>
      </p:sp>
    </p:spTree>
    <p:extLst>
      <p:ext uri="{BB962C8B-B14F-4D97-AF65-F5344CB8AC3E}">
        <p14:creationId xmlns:p14="http://schemas.microsoft.com/office/powerpoint/2010/main" val="30314204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2131" y="1085851"/>
            <a:ext cx="7479407" cy="3170099"/>
          </a:xfrm>
          <a:prstGeom prst="rect">
            <a:avLst/>
          </a:prstGeom>
          <a:noFill/>
          <a:ln>
            <a:solidFill>
              <a:schemeClr val="accent5">
                <a:lumMod val="75000"/>
              </a:schemeClr>
            </a:solidFill>
          </a:ln>
        </p:spPr>
        <p:txBody>
          <a:bodyPr wrap="square" rtlCol="0">
            <a:spAutoFit/>
          </a:bodyPr>
          <a:lstStyle/>
          <a:p>
            <a:pPr algn="ctr"/>
            <a:r>
              <a:rPr lang="en-US" sz="4000" dirty="0" smtClean="0">
                <a:solidFill>
                  <a:srgbClr val="000066"/>
                </a:solidFill>
                <a:latin typeface="Comic Sans MS" panose="030F0702030302020204" pitchFamily="66" charset="0"/>
              </a:rPr>
              <a:t>Shaklee has been turning a profit for sixty years</a:t>
            </a:r>
          </a:p>
          <a:p>
            <a:pPr algn="ctr"/>
            <a:endParaRPr lang="en-US" sz="4000" dirty="0">
              <a:solidFill>
                <a:srgbClr val="000066"/>
              </a:solidFill>
              <a:latin typeface="Comic Sans MS" panose="030F0702030302020204" pitchFamily="66" charset="0"/>
            </a:endParaRPr>
          </a:p>
          <a:p>
            <a:pPr algn="ctr"/>
            <a:r>
              <a:rPr lang="en-US" sz="4000" dirty="0" smtClean="0">
                <a:solidFill>
                  <a:srgbClr val="000066"/>
                </a:solidFill>
                <a:latin typeface="Comic Sans MS" panose="030F0702030302020204" pitchFamily="66" charset="0"/>
              </a:rPr>
              <a:t>$8 Billion in commissions has been paid out</a:t>
            </a:r>
            <a:endParaRPr lang="en-US" sz="4000" dirty="0">
              <a:solidFill>
                <a:srgbClr val="000066"/>
              </a:solidFill>
              <a:latin typeface="Comic Sans MS" panose="030F0702030302020204" pitchFamily="66" charset="0"/>
            </a:endParaRPr>
          </a:p>
        </p:txBody>
      </p:sp>
    </p:spTree>
    <p:extLst>
      <p:ext uri="{BB962C8B-B14F-4D97-AF65-F5344CB8AC3E}">
        <p14:creationId xmlns:p14="http://schemas.microsoft.com/office/powerpoint/2010/main" val="23284796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17418"/>
            <a:ext cx="8229600" cy="3393237"/>
          </a:xfrm>
          <a:prstGeom prst="rect">
            <a:avLst/>
          </a:prstGeom>
        </p:spPr>
        <p:txBody>
          <a:bodyPr lIns="68580" tIns="34290" rIns="68580" bIns="34290">
            <a:spAutoFit/>
          </a:bodyPr>
          <a:lstStyle/>
          <a:p>
            <a:pPr marL="428625" indent="-428625">
              <a:buFont typeface="Arial" panose="020B0604020202020204" pitchFamily="34" charset="0"/>
              <a:buChar char="•"/>
              <a:defRPr/>
            </a:pPr>
            <a:r>
              <a:rPr lang="en-US" sz="2400" dirty="0" smtClean="0">
                <a:latin typeface="+mn-lt"/>
              </a:rPr>
              <a:t>The </a:t>
            </a:r>
            <a:r>
              <a:rPr lang="en-US" sz="2400" dirty="0">
                <a:latin typeface="+mn-lt"/>
              </a:rPr>
              <a:t>NFL:   </a:t>
            </a:r>
            <a:r>
              <a:rPr lang="en-US" sz="2400" dirty="0" smtClean="0">
                <a:latin typeface="+mn-lt"/>
              </a:rPr>
              <a:t>		 $ 9.5 </a:t>
            </a:r>
            <a:r>
              <a:rPr lang="en-US" sz="2400" dirty="0">
                <a:latin typeface="+mn-lt"/>
              </a:rPr>
              <a:t>Billion</a:t>
            </a:r>
          </a:p>
          <a:p>
            <a:pPr marL="428625" indent="-428625">
              <a:buFont typeface="Arial" panose="020B0604020202020204" pitchFamily="34" charset="0"/>
              <a:buChar char="•"/>
              <a:defRPr/>
            </a:pPr>
            <a:r>
              <a:rPr lang="en-US" sz="2400" dirty="0">
                <a:latin typeface="+mn-lt"/>
              </a:rPr>
              <a:t>Music Industry:  </a:t>
            </a:r>
            <a:r>
              <a:rPr lang="en-US" sz="2400" dirty="0" smtClean="0">
                <a:latin typeface="+mn-lt"/>
              </a:rPr>
              <a:t>		 </a:t>
            </a:r>
            <a:r>
              <a:rPr lang="en-US" sz="2400" dirty="0">
                <a:latin typeface="+mn-lt"/>
              </a:rPr>
              <a:t>$15 Billion</a:t>
            </a:r>
          </a:p>
          <a:p>
            <a:pPr marL="428625" indent="-428625">
              <a:buFont typeface="Arial" panose="020B0604020202020204" pitchFamily="34" charset="0"/>
              <a:buChar char="•"/>
              <a:defRPr/>
            </a:pPr>
            <a:r>
              <a:rPr lang="en-US" sz="2400" dirty="0">
                <a:latin typeface="+mn-lt"/>
              </a:rPr>
              <a:t>Video Gaming:  </a:t>
            </a:r>
            <a:r>
              <a:rPr lang="en-US" sz="2400" dirty="0" smtClean="0">
                <a:latin typeface="+mn-lt"/>
              </a:rPr>
              <a:t>		 </a:t>
            </a:r>
            <a:r>
              <a:rPr lang="en-US" sz="2400" dirty="0">
                <a:latin typeface="+mn-lt"/>
              </a:rPr>
              <a:t>$76 Billion</a:t>
            </a:r>
          </a:p>
          <a:p>
            <a:pPr marL="428625" indent="-428625">
              <a:buFont typeface="Arial" panose="020B0604020202020204" pitchFamily="34" charset="0"/>
              <a:buChar char="•"/>
              <a:defRPr/>
            </a:pPr>
            <a:r>
              <a:rPr lang="en-US" sz="2400" dirty="0">
                <a:latin typeface="+mn-lt"/>
              </a:rPr>
              <a:t>Movie Industry:  </a:t>
            </a:r>
            <a:r>
              <a:rPr lang="en-US" sz="2400" dirty="0" smtClean="0">
                <a:latin typeface="+mn-lt"/>
              </a:rPr>
              <a:t>		 $</a:t>
            </a:r>
            <a:r>
              <a:rPr lang="en-US" sz="2400" dirty="0">
                <a:latin typeface="+mn-lt"/>
              </a:rPr>
              <a:t>88 Billion</a:t>
            </a:r>
          </a:p>
          <a:p>
            <a:pPr marL="428625" indent="-428625">
              <a:buFont typeface="Arial" panose="020B0604020202020204" pitchFamily="34" charset="0"/>
              <a:buChar char="•"/>
              <a:defRPr/>
            </a:pPr>
            <a:r>
              <a:rPr lang="en-US" sz="2400" dirty="0">
                <a:latin typeface="+mn-lt"/>
              </a:rPr>
              <a:t>Natural Foods Industry</a:t>
            </a:r>
            <a:r>
              <a:rPr lang="en-US" sz="2400" dirty="0" smtClean="0">
                <a:latin typeface="+mn-lt"/>
              </a:rPr>
              <a:t>:  </a:t>
            </a:r>
            <a:r>
              <a:rPr lang="en-US" sz="2400" dirty="0">
                <a:latin typeface="+mn-lt"/>
              </a:rPr>
              <a:t>$90 </a:t>
            </a:r>
            <a:r>
              <a:rPr lang="en-US" sz="2400" dirty="0" smtClean="0">
                <a:latin typeface="+mn-lt"/>
              </a:rPr>
              <a:t>Billion</a:t>
            </a:r>
          </a:p>
          <a:p>
            <a:pPr algn="ctr">
              <a:defRPr/>
            </a:pPr>
            <a:endParaRPr lang="en-US" sz="2400" dirty="0" smtClean="0">
              <a:solidFill>
                <a:srgbClr val="002060"/>
              </a:solidFill>
              <a:latin typeface="+mn-lt"/>
            </a:endParaRPr>
          </a:p>
          <a:p>
            <a:pPr algn="ctr">
              <a:defRPr/>
            </a:pPr>
            <a:r>
              <a:rPr lang="en-US" sz="3600" i="1" dirty="0" smtClean="0">
                <a:solidFill>
                  <a:srgbClr val="002060"/>
                </a:solidFill>
                <a:effectLst>
                  <a:outerShdw blurRad="38100" dist="38100" dir="2700000" algn="tl">
                    <a:srgbClr val="000000">
                      <a:alpha val="43137"/>
                    </a:srgbClr>
                  </a:outerShdw>
                </a:effectLst>
                <a:latin typeface="Comic Sans MS" panose="030F0702030302020204" pitchFamily="66" charset="0"/>
              </a:rPr>
              <a:t>	Network </a:t>
            </a:r>
            <a:r>
              <a:rPr lang="en-US" sz="3600" i="1" dirty="0">
                <a:solidFill>
                  <a:srgbClr val="002060"/>
                </a:solidFill>
                <a:effectLst>
                  <a:outerShdw blurRad="38100" dist="38100" dir="2700000" algn="tl">
                    <a:srgbClr val="000000">
                      <a:alpha val="43137"/>
                    </a:srgbClr>
                  </a:outerShdw>
                </a:effectLst>
                <a:latin typeface="Comic Sans MS" panose="030F0702030302020204" pitchFamily="66" charset="0"/>
              </a:rPr>
              <a:t>Marketing Sales - </a:t>
            </a:r>
            <a:r>
              <a:rPr lang="en-US" sz="3600" i="1" dirty="0" smtClean="0">
                <a:solidFill>
                  <a:srgbClr val="002060"/>
                </a:solidFill>
                <a:effectLst>
                  <a:outerShdw blurRad="38100" dist="38100" dir="2700000" algn="tl">
                    <a:srgbClr val="000000">
                      <a:alpha val="43137"/>
                    </a:srgbClr>
                  </a:outerShdw>
                </a:effectLst>
                <a:latin typeface="Comic Sans MS" panose="030F0702030302020204" pitchFamily="66" charset="0"/>
              </a:rPr>
              <a:t>     $</a:t>
            </a:r>
            <a:r>
              <a:rPr lang="en-US" sz="3600" i="1" dirty="0">
                <a:solidFill>
                  <a:srgbClr val="002060"/>
                </a:solidFill>
                <a:effectLst>
                  <a:outerShdw blurRad="38100" dist="38100" dir="2700000" algn="tl">
                    <a:srgbClr val="000000">
                      <a:alpha val="43137"/>
                    </a:srgbClr>
                  </a:outerShdw>
                </a:effectLst>
                <a:latin typeface="Comic Sans MS" panose="030F0702030302020204" pitchFamily="66" charset="0"/>
              </a:rPr>
              <a:t>178 </a:t>
            </a:r>
            <a:r>
              <a:rPr lang="en-US" sz="3600" i="1" dirty="0" smtClean="0">
                <a:solidFill>
                  <a:srgbClr val="002060"/>
                </a:solidFill>
                <a:effectLst>
                  <a:outerShdw blurRad="38100" dist="38100" dir="2700000" algn="tl">
                    <a:srgbClr val="000000">
                      <a:alpha val="43137"/>
                    </a:srgbClr>
                  </a:outerShdw>
                </a:effectLst>
                <a:latin typeface="Comic Sans MS" panose="030F0702030302020204" pitchFamily="66" charset="0"/>
              </a:rPr>
              <a:t>Billion</a:t>
            </a:r>
            <a:endParaRPr lang="en-US" sz="3600" i="1" dirty="0">
              <a:solidFill>
                <a:srgbClr val="002060"/>
              </a:solidFill>
              <a:effectLst>
                <a:outerShdw blurRad="38100" dist="38100" dir="2700000" algn="tl">
                  <a:srgbClr val="000000">
                    <a:alpha val="43137"/>
                  </a:srgbClr>
                </a:outerShdw>
              </a:effectLst>
              <a:latin typeface="Comic Sans MS" panose="030F0702030302020204" pitchFamily="66" charset="0"/>
            </a:endParaRPr>
          </a:p>
        </p:txBody>
      </p:sp>
      <p:sp>
        <p:nvSpPr>
          <p:cNvPr id="6" name="Rectangle 5"/>
          <p:cNvSpPr/>
          <p:nvPr/>
        </p:nvSpPr>
        <p:spPr>
          <a:xfrm>
            <a:off x="727037" y="482457"/>
            <a:ext cx="7688724" cy="584776"/>
          </a:xfrm>
          <a:prstGeom prst="rect">
            <a:avLst/>
          </a:prstGeom>
          <a:ln>
            <a:solidFill>
              <a:schemeClr val="accent5">
                <a:lumMod val="75000"/>
              </a:schemeClr>
            </a:solidFill>
          </a:ln>
        </p:spPr>
        <p:txBody>
          <a:bodyPr wrap="none">
            <a:spAutoFit/>
          </a:bodyPr>
          <a:lstStyle/>
          <a:p>
            <a:pPr>
              <a:defRPr/>
            </a:pPr>
            <a:r>
              <a:rPr lang="en-US" sz="3200" b="1" dirty="0">
                <a:solidFill>
                  <a:srgbClr val="002060"/>
                </a:solidFill>
                <a:latin typeface="Comic Sans MS" panose="030F0702030302020204" pitchFamily="66" charset="0"/>
              </a:rPr>
              <a:t>Total Industry Global Sales for 2013</a:t>
            </a:r>
          </a:p>
        </p:txBody>
      </p:sp>
    </p:spTree>
    <p:extLst>
      <p:ext uri="{BB962C8B-B14F-4D97-AF65-F5344CB8AC3E}">
        <p14:creationId xmlns:p14="http://schemas.microsoft.com/office/powerpoint/2010/main" val="34484591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54000" y="1"/>
            <a:ext cx="8439150" cy="4521200"/>
          </a:xfrm>
          <a:prstGeom prst="rect">
            <a:avLst/>
          </a:prstGeom>
        </p:spPr>
        <p:txBody>
          <a:bodyPr lIns="68580" tIns="34290" rIns="68580" bIns="3429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74320" indent="-274320">
              <a:buClr>
                <a:schemeClr val="accent3"/>
              </a:buClr>
              <a:buFont typeface="Wingdings 2"/>
              <a:buChar char=""/>
              <a:defRPr/>
            </a:pPr>
            <a:endParaRPr lang="en-US" sz="1200" dirty="0" smtClean="0">
              <a:solidFill>
                <a:srgbClr val="002060"/>
              </a:solidFill>
            </a:endParaRPr>
          </a:p>
          <a:p>
            <a:pPr marL="0" indent="0">
              <a:buFont typeface="Arial" panose="020B0604020202020204" pitchFamily="34" charset="0"/>
              <a:buNone/>
              <a:defRPr/>
            </a:pPr>
            <a:r>
              <a:rPr lang="en-US" altLang="en-US" sz="2400" dirty="0" smtClean="0">
                <a:solidFill>
                  <a:srgbClr val="002060"/>
                </a:solidFill>
                <a:latin typeface="Comic Sans MS" panose="030F0702030302020204" pitchFamily="66" charset="0"/>
              </a:rPr>
              <a:t>Forbes Magazine</a:t>
            </a:r>
          </a:p>
          <a:p>
            <a:pPr marL="0" indent="0">
              <a:buFont typeface="Arial" panose="020B0604020202020204" pitchFamily="34" charset="0"/>
              <a:buNone/>
              <a:defRPr/>
            </a:pPr>
            <a:r>
              <a:rPr lang="en-US" altLang="en-US" sz="2400" dirty="0" smtClean="0">
                <a:solidFill>
                  <a:srgbClr val="002060"/>
                </a:solidFill>
                <a:latin typeface="Comic Sans MS" panose="030F0702030302020204" pitchFamily="66" charset="0"/>
              </a:rPr>
              <a:t>Believes MLM Is One Of The Most Significant Solutions For Retirement  September 1, 2014</a:t>
            </a:r>
          </a:p>
          <a:p>
            <a:pPr marL="0" indent="0">
              <a:buClr>
                <a:schemeClr val="accent3"/>
              </a:buClr>
              <a:buFont typeface="Wingdings 2"/>
              <a:buNone/>
              <a:defRPr/>
            </a:pPr>
            <a:endParaRPr lang="en-US" sz="5400" b="1" dirty="0" smtClean="0">
              <a:solidFill>
                <a:srgbClr val="002060"/>
              </a:solidFill>
            </a:endParaRPr>
          </a:p>
          <a:p>
            <a:pPr marL="274320" indent="-274320">
              <a:buClr>
                <a:schemeClr val="accent3"/>
              </a:buClr>
              <a:buFont typeface="Wingdings 2"/>
              <a:buChar char=""/>
              <a:defRPr/>
            </a:pPr>
            <a:endParaRPr lang="en-US" sz="1200" b="1" dirty="0" smtClean="0">
              <a:solidFill>
                <a:srgbClr val="002060"/>
              </a:solidFill>
            </a:endParaRPr>
          </a:p>
          <a:p>
            <a:pPr marL="274320" indent="-274320">
              <a:buClr>
                <a:schemeClr val="accent3"/>
              </a:buClr>
              <a:buFont typeface="Wingdings 2"/>
              <a:buChar char=""/>
              <a:defRPr/>
            </a:pPr>
            <a:endParaRPr lang="en-US" sz="1200" b="1"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a:solidFill>
                <a:srgbClr val="002060"/>
              </a:solidFill>
            </a:endParaRPr>
          </a:p>
        </p:txBody>
      </p:sp>
      <p:pic>
        <p:nvPicPr>
          <p:cNvPr id="5" name="Picture 4" descr="http://media-cache-ec0.pinimg.com/736x/32/ca/f2/32caf20a2c1be949ddbe130af82f9d1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538" y="1406168"/>
            <a:ext cx="3339612" cy="184501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grpSp>
        <p:nvGrpSpPr>
          <p:cNvPr id="6" name="Group 5"/>
          <p:cNvGrpSpPr/>
          <p:nvPr/>
        </p:nvGrpSpPr>
        <p:grpSpPr>
          <a:xfrm>
            <a:off x="172472" y="1895231"/>
            <a:ext cx="7525682" cy="3430285"/>
            <a:chOff x="838201" y="3034384"/>
            <a:chExt cx="6733337" cy="4573711"/>
          </a:xfrm>
        </p:grpSpPr>
        <p:pic>
          <p:nvPicPr>
            <p:cNvPr id="7" name="Picture 4" descr="http://www.mlmmillionaireclub.com/wp-content/uploads/2015/08/robertkyosak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1" y="3034384"/>
              <a:ext cx="1629686" cy="198839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2304213" y="5022773"/>
              <a:ext cx="5267325" cy="2585322"/>
            </a:xfrm>
            <a:prstGeom prst="rect">
              <a:avLst/>
            </a:prstGeom>
          </p:spPr>
          <p:txBody>
            <a:bodyPr wrap="square">
              <a:spAutoFit/>
            </a:bodyPr>
            <a:lstStyle/>
            <a:p>
              <a:r>
                <a:rPr lang="en-US" sz="2000" dirty="0"/>
                <a:t>“Network Marketing gives people the opportunity with very low risk and very low financial commitment to build their own income-generating asset and acquire </a:t>
              </a:r>
              <a:r>
                <a:rPr lang="en-US" sz="2000" dirty="0" smtClean="0"/>
                <a:t>great wealth</a:t>
              </a:r>
              <a:r>
                <a:rPr lang="en-US" sz="2000" dirty="0"/>
                <a:t>.” </a:t>
              </a:r>
              <a:r>
                <a:rPr lang="en-US" sz="2000" dirty="0" smtClean="0"/>
                <a:t>                                          			            </a:t>
              </a:r>
              <a:r>
                <a:rPr lang="en-US" sz="2000" b="1" dirty="0" smtClean="0"/>
                <a:t>Robert </a:t>
              </a:r>
              <a:r>
                <a:rPr lang="en-US" sz="2000" b="1" dirty="0" err="1"/>
                <a:t>Kiyosaki</a:t>
              </a:r>
              <a:endParaRPr lang="en-US" sz="2000" dirty="0"/>
            </a:p>
          </p:txBody>
        </p:sp>
      </p:grpSp>
    </p:spTree>
    <p:extLst>
      <p:ext uri="{BB962C8B-B14F-4D97-AF65-F5344CB8AC3E}">
        <p14:creationId xmlns:p14="http://schemas.microsoft.com/office/powerpoint/2010/main" val="2533009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457200" y="205979"/>
            <a:ext cx="8482482" cy="598872"/>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dirty="0" smtClean="0"/>
              <a:t>Approaching Directly  </a:t>
            </a:r>
            <a:r>
              <a:rPr lang="en-US" sz="2400" b="0" i="0" u="none" strike="noStrike" cap="none" dirty="0" smtClean="0">
                <a:solidFill>
                  <a:schemeClr val="dk1"/>
                </a:solidFill>
                <a:sym typeface="Calibri"/>
              </a:rPr>
              <a:t>.</a:t>
            </a:r>
            <a:r>
              <a:rPr lang="en-US" sz="2400" b="0" i="0" u="none" strike="noStrike" cap="none" dirty="0">
                <a:solidFill>
                  <a:schemeClr val="dk1"/>
                </a:solidFill>
                <a:sym typeface="Calibri"/>
              </a:rPr>
              <a:t>. It is all about </a:t>
            </a:r>
            <a:r>
              <a:rPr lang="en-US" sz="2400" b="0" i="0" u="none" strike="noStrike" cap="none" dirty="0" smtClean="0">
                <a:solidFill>
                  <a:schemeClr val="dk1"/>
                </a:solidFill>
                <a:sym typeface="Calibri"/>
              </a:rPr>
              <a:t>Connection &amp; Attraction</a:t>
            </a:r>
            <a:endParaRPr lang="en-US" sz="2400" b="0" i="0" u="none" strike="noStrike" cap="none" dirty="0">
              <a:solidFill>
                <a:schemeClr val="dk1"/>
              </a:solidFill>
              <a:sym typeface="Calibri"/>
            </a:endParaRPr>
          </a:p>
        </p:txBody>
      </p:sp>
      <p:sp>
        <p:nvSpPr>
          <p:cNvPr id="154" name="Shape 154"/>
          <p:cNvSpPr txBox="1">
            <a:spLocks noGrp="1"/>
          </p:cNvSpPr>
          <p:nvPr>
            <p:ph type="body" idx="1"/>
          </p:nvPr>
        </p:nvSpPr>
        <p:spPr>
          <a:xfrm>
            <a:off x="201174" y="1034125"/>
            <a:ext cx="8738508" cy="2499674"/>
          </a:xfrm>
          <a:prstGeom prst="rect">
            <a:avLst/>
          </a:prstGeom>
          <a:noFill/>
          <a:ln>
            <a:solidFill>
              <a:schemeClr val="bg2">
                <a:lumMod val="60000"/>
                <a:lumOff val="40000"/>
              </a:schemeClr>
            </a:solidFill>
          </a:ln>
        </p:spPr>
        <p:txBody>
          <a:bodyPr lIns="91425" tIns="45700" rIns="91425" bIns="45700" anchor="t" anchorCtr="0">
            <a:noAutofit/>
          </a:bodyPr>
          <a:lstStyle/>
          <a:p>
            <a:pPr marL="0" marR="0" lvl="0" indent="0" algn="l" rtl="0">
              <a:spcBef>
                <a:spcPts val="400"/>
              </a:spcBef>
              <a:spcAft>
                <a:spcPts val="0"/>
              </a:spcAft>
              <a:buClr>
                <a:schemeClr val="dk1"/>
              </a:buClr>
              <a:buSzPct val="100000"/>
              <a:buNone/>
            </a:pPr>
            <a:r>
              <a:rPr lang="en-US" sz="2000" b="0" i="0" u="none" strike="noStrike" cap="none" dirty="0" smtClean="0">
                <a:solidFill>
                  <a:schemeClr val="dk1"/>
                </a:solidFill>
                <a:latin typeface="Calibri"/>
                <a:ea typeface="Calibri"/>
                <a:cs typeface="Calibri"/>
                <a:sym typeface="Calibri"/>
              </a:rPr>
              <a:t>The </a:t>
            </a:r>
            <a:r>
              <a:rPr lang="en-US" sz="2000" b="0" i="0" u="none" strike="noStrike" cap="none" dirty="0">
                <a:solidFill>
                  <a:schemeClr val="dk1"/>
                </a:solidFill>
                <a:latin typeface="Calibri"/>
                <a:ea typeface="Calibri"/>
                <a:cs typeface="Calibri"/>
                <a:sym typeface="Calibri"/>
              </a:rPr>
              <a:t>business conversation will have </a:t>
            </a:r>
            <a:r>
              <a:rPr lang="en-US" sz="2000" b="0" i="0" u="none" strike="noStrike" cap="none" dirty="0" smtClean="0">
                <a:solidFill>
                  <a:schemeClr val="dk1"/>
                </a:solidFill>
                <a:latin typeface="Calibri"/>
                <a:ea typeface="Calibri"/>
                <a:cs typeface="Calibri"/>
                <a:sym typeface="Calibri"/>
              </a:rPr>
              <a:t>4 </a:t>
            </a:r>
            <a:r>
              <a:rPr lang="en-US" sz="2000" b="0" i="0" u="none" strike="noStrike" cap="none" dirty="0">
                <a:solidFill>
                  <a:schemeClr val="dk1"/>
                </a:solidFill>
                <a:latin typeface="Calibri"/>
                <a:ea typeface="Calibri"/>
                <a:cs typeface="Calibri"/>
                <a:sym typeface="Calibri"/>
              </a:rPr>
              <a:t>elements …</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most important will be </a:t>
            </a:r>
            <a:r>
              <a:rPr lang="en-US" sz="2000" b="0" i="0" u="none" strike="noStrike" cap="none" dirty="0" smtClean="0">
                <a:solidFill>
                  <a:schemeClr val="dk1"/>
                </a:solidFill>
                <a:latin typeface="Calibri"/>
                <a:ea typeface="Calibri"/>
                <a:cs typeface="Calibri"/>
                <a:sym typeface="Calibri"/>
              </a:rPr>
              <a:t>sharing </a:t>
            </a:r>
            <a:r>
              <a:rPr lang="en-US" sz="2000" b="1" i="0" u="none" strike="noStrike" cap="none" dirty="0" smtClean="0">
                <a:solidFill>
                  <a:schemeClr val="dk1"/>
                </a:solidFill>
                <a:latin typeface="Calibri"/>
                <a:ea typeface="Calibri"/>
                <a:cs typeface="Calibri"/>
                <a:sym typeface="Calibri"/>
              </a:rPr>
              <a:t>WHY</a:t>
            </a:r>
            <a:r>
              <a:rPr lang="en-US" sz="2000" b="0" i="0" u="none" strike="noStrike" cap="none" dirty="0" smtClean="0">
                <a:solidFill>
                  <a:schemeClr val="dk1"/>
                </a:solidFill>
                <a:latin typeface="Calibri"/>
                <a:ea typeface="Calibri"/>
                <a:cs typeface="Calibri"/>
                <a:sym typeface="Calibri"/>
              </a:rPr>
              <a:t> we </a:t>
            </a:r>
            <a:r>
              <a:rPr lang="en-US" sz="2000" b="0" i="0" u="none" strike="noStrike" cap="none" dirty="0">
                <a:solidFill>
                  <a:schemeClr val="dk1"/>
                </a:solidFill>
                <a:latin typeface="Calibri"/>
                <a:ea typeface="Calibri"/>
                <a:cs typeface="Calibri"/>
                <a:sym typeface="Calibri"/>
              </a:rPr>
              <a:t>chose Shaklee as </a:t>
            </a:r>
            <a:r>
              <a:rPr lang="en-US" sz="2000" b="0" i="0" u="none" strike="noStrike" cap="none" dirty="0" smtClean="0">
                <a:solidFill>
                  <a:schemeClr val="dk1"/>
                </a:solidFill>
                <a:latin typeface="Calibri"/>
                <a:ea typeface="Calibri"/>
                <a:cs typeface="Calibri"/>
                <a:sym typeface="Calibri"/>
              </a:rPr>
              <a:t>our 		business and/or career</a:t>
            </a:r>
            <a:r>
              <a:rPr lang="en-US" sz="2000" b="0" i="0" u="none" strike="noStrike" cap="none" dirty="0">
                <a:solidFill>
                  <a:schemeClr val="dk1"/>
                </a:solidFill>
                <a:latin typeface="Calibri"/>
                <a:ea typeface="Calibri"/>
                <a:cs typeface="Calibri"/>
                <a:sym typeface="Calibri"/>
              </a:rPr>
              <a:t>.</a:t>
            </a:r>
          </a:p>
          <a:p>
            <a:pPr marL="0" lvl="0" indent="0">
              <a:spcBef>
                <a:spcPts val="400"/>
              </a:spcBef>
              <a:buSzPct val="25000"/>
              <a:buNone/>
            </a:pPr>
            <a:r>
              <a:rPr lang="en-US" sz="2000" b="0" i="0" u="none" strike="noStrike" cap="none" dirty="0">
                <a:solidFill>
                  <a:schemeClr val="dk1"/>
                </a:solidFill>
                <a:latin typeface="Calibri"/>
                <a:ea typeface="Calibri"/>
                <a:cs typeface="Calibri"/>
                <a:sym typeface="Calibri"/>
              </a:rPr>
              <a:t>	-- learning what is happening in their </a:t>
            </a:r>
            <a:r>
              <a:rPr lang="en-US" sz="2000" b="0" i="0" u="none" strike="noStrike" cap="none" dirty="0" smtClean="0">
                <a:solidFill>
                  <a:schemeClr val="dk1"/>
                </a:solidFill>
                <a:latin typeface="Calibri"/>
                <a:ea typeface="Calibri"/>
                <a:cs typeface="Calibri"/>
                <a:sym typeface="Calibri"/>
              </a:rPr>
              <a:t>life and what is important to </a:t>
            </a:r>
            <a:r>
              <a:rPr lang="en-US" sz="2000" b="1" i="0" u="none" strike="noStrike" cap="none" dirty="0" smtClean="0">
                <a:solidFill>
                  <a:schemeClr val="dk1"/>
                </a:solidFill>
                <a:latin typeface="Calibri"/>
                <a:ea typeface="Calibri"/>
                <a:cs typeface="Calibri"/>
                <a:sym typeface="Calibri"/>
              </a:rPr>
              <a:t>them </a:t>
            </a:r>
            <a:r>
              <a:rPr lang="en-US" sz="2000" b="1" dirty="0" smtClean="0"/>
              <a:t>..</a:t>
            </a:r>
            <a:endParaRPr lang="en-US" sz="2000" b="1" i="0" u="none" strike="noStrike" cap="none" dirty="0" smtClean="0">
              <a:solidFill>
                <a:schemeClr val="dk1"/>
              </a:solidFill>
              <a:latin typeface="Calibri"/>
              <a:ea typeface="Calibri"/>
              <a:cs typeface="Calibri"/>
              <a:sym typeface="Calibri"/>
            </a:endParaRPr>
          </a:p>
          <a:p>
            <a:pPr marL="0" lvl="0" indent="0">
              <a:spcBef>
                <a:spcPts val="400"/>
              </a:spcBef>
              <a:buSzPct val="25000"/>
              <a:buNone/>
            </a:pPr>
            <a:r>
              <a:rPr lang="en-US" sz="2000" b="1" dirty="0"/>
              <a:t>	</a:t>
            </a:r>
            <a:r>
              <a:rPr lang="en-US" sz="2000" b="1" dirty="0" smtClean="0"/>
              <a:t>-- </a:t>
            </a:r>
            <a:r>
              <a:rPr lang="en-US" sz="2000" dirty="0"/>
              <a:t>l</a:t>
            </a:r>
            <a:r>
              <a:rPr lang="en-US" sz="2000" dirty="0" smtClean="0"/>
              <a:t>istening </a:t>
            </a:r>
            <a:r>
              <a:rPr lang="en-US" sz="2000" dirty="0"/>
              <a:t>for needs: financial, mission, community, health </a:t>
            </a:r>
            <a:r>
              <a:rPr lang="en-US" sz="2000" b="1" i="0" u="none" strike="noStrike" cap="none" dirty="0" smtClean="0">
                <a:solidFill>
                  <a:schemeClr val="dk1"/>
                </a:solidFill>
                <a:latin typeface="Calibri"/>
                <a:ea typeface="Calibri"/>
                <a:cs typeface="Calibri"/>
                <a:sym typeface="Calibri"/>
              </a:rPr>
              <a:t> 			</a:t>
            </a:r>
            <a:r>
              <a:rPr lang="en-US" sz="2000" dirty="0" smtClean="0">
                <a:solidFill>
                  <a:schemeClr val="dk1"/>
                </a:solidFill>
              </a:rPr>
              <a:t>--</a:t>
            </a:r>
            <a:r>
              <a:rPr lang="en-US" dirty="0" smtClean="0">
                <a:solidFill>
                  <a:schemeClr val="dk1"/>
                </a:solidFill>
              </a:rPr>
              <a:t> </a:t>
            </a:r>
            <a:r>
              <a:rPr lang="en-US" sz="2000" dirty="0" smtClean="0">
                <a:solidFill>
                  <a:schemeClr val="dk1"/>
                </a:solidFill>
              </a:rPr>
              <a:t>invite</a:t>
            </a:r>
            <a:r>
              <a:rPr lang="en-US" sz="2000" dirty="0" smtClean="0"/>
              <a:t> </a:t>
            </a:r>
            <a:r>
              <a:rPr lang="en-US" sz="2000" dirty="0" smtClean="0">
                <a:solidFill>
                  <a:schemeClr val="dk1"/>
                </a:solidFill>
              </a:rPr>
              <a:t>them to simply </a:t>
            </a:r>
            <a:r>
              <a:rPr lang="en-US" sz="2000" dirty="0" smtClean="0">
                <a:solidFill>
                  <a:schemeClr val="dk1"/>
                </a:solidFill>
              </a:rPr>
              <a:t>“take </a:t>
            </a:r>
            <a:r>
              <a:rPr lang="en-US" sz="2000" dirty="0" smtClean="0">
                <a:solidFill>
                  <a:schemeClr val="dk1"/>
                </a:solidFill>
              </a:rPr>
              <a:t>a look” </a:t>
            </a:r>
            <a:endParaRPr lang="en-US" sz="2000" b="0" i="0" u="none" strike="noStrike" cap="none" dirty="0">
              <a:solidFill>
                <a:schemeClr val="dk1"/>
              </a:solidFill>
              <a:sym typeface="Calibri"/>
            </a:endParaRP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sym typeface="Calibri"/>
              </a:rPr>
              <a:t>	</a:t>
            </a:r>
            <a:endParaRPr sz="2000" b="0" i="0" u="none" strike="noStrike" cap="none" dirty="0">
              <a:solidFill>
                <a:schemeClr val="dk1"/>
              </a:solidFill>
              <a:sym typeface="Calibri"/>
            </a:endParaRPr>
          </a:p>
        </p:txBody>
      </p:sp>
      <p:sp>
        <p:nvSpPr>
          <p:cNvPr id="4" name="TextBox 3"/>
          <p:cNvSpPr txBox="1"/>
          <p:nvPr/>
        </p:nvSpPr>
        <p:spPr>
          <a:xfrm>
            <a:off x="7958957" y="3093645"/>
            <a:ext cx="1056165" cy="307777"/>
          </a:xfrm>
          <a:prstGeom prst="rect">
            <a:avLst/>
          </a:prstGeom>
          <a:noFill/>
        </p:spPr>
        <p:txBody>
          <a:bodyPr wrap="square" rtlCol="0">
            <a:spAutoFit/>
          </a:bodyPr>
          <a:lstStyle/>
          <a:p>
            <a:r>
              <a:rPr lang="en-US" dirty="0" err="1" smtClean="0"/>
              <a:t>becky</a:t>
            </a:r>
            <a:endParaRPr lang="en-US" dirty="0"/>
          </a:p>
        </p:txBody>
      </p:sp>
      <p:sp>
        <p:nvSpPr>
          <p:cNvPr id="5" name="TextBox 4"/>
          <p:cNvSpPr txBox="1"/>
          <p:nvPr/>
        </p:nvSpPr>
        <p:spPr>
          <a:xfrm>
            <a:off x="457200" y="3703242"/>
            <a:ext cx="8273293" cy="1323439"/>
          </a:xfrm>
          <a:prstGeom prst="rect">
            <a:avLst/>
          </a:prstGeom>
          <a:noFill/>
          <a:ln>
            <a:solidFill>
              <a:schemeClr val="bg2">
                <a:lumMod val="60000"/>
                <a:lumOff val="40000"/>
              </a:schemeClr>
            </a:solidFill>
          </a:ln>
        </p:spPr>
        <p:txBody>
          <a:bodyPr wrap="square" rtlCol="0">
            <a:spAutoFit/>
          </a:bodyPr>
          <a:lstStyle/>
          <a:p>
            <a:r>
              <a:rPr lang="en-US" sz="2000" dirty="0" smtClean="0"/>
              <a:t>And there is one more element to a business conversation ..  And that is </a:t>
            </a:r>
            <a:r>
              <a:rPr lang="en-US" sz="2000" b="1" dirty="0" smtClean="0"/>
              <a:t>BEING</a:t>
            </a:r>
            <a:r>
              <a:rPr lang="en-US" sz="2000" dirty="0" smtClean="0"/>
              <a:t> the kind of person people will want to do business with </a:t>
            </a:r>
            <a:r>
              <a:rPr lang="mr-IN" sz="2000" dirty="0" smtClean="0"/>
              <a:t>–</a:t>
            </a:r>
            <a:r>
              <a:rPr lang="en-US" sz="2000" dirty="0" smtClean="0"/>
              <a:t> </a:t>
            </a:r>
          </a:p>
          <a:p>
            <a:r>
              <a:rPr lang="en-US" sz="2000" dirty="0" smtClean="0"/>
              <a:t> therefore, we work on personal development so we are always getting better.</a:t>
            </a:r>
            <a:endParaRPr lang="en-US" sz="2000"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marL="457200" lvl="0" indent="-342900">
              <a:spcBef>
                <a:spcPts val="0"/>
              </a:spcBef>
            </a:pPr>
            <a:r>
              <a:rPr lang="en-US" sz="2000" dirty="0" err="1">
                <a:solidFill>
                  <a:schemeClr val="tx1"/>
                </a:solidFill>
              </a:rPr>
              <a:t>Shaklee.TV</a:t>
            </a:r>
            <a:r>
              <a:rPr lang="en-US" sz="2000" dirty="0">
                <a:solidFill>
                  <a:schemeClr val="tx1"/>
                </a:solidFill>
              </a:rPr>
              <a:t> videos</a:t>
            </a:r>
          </a:p>
          <a:p>
            <a:pPr marL="457200" lvl="0" indent="-342900">
              <a:spcBef>
                <a:spcPts val="0"/>
              </a:spcBef>
            </a:pPr>
            <a:r>
              <a:rPr lang="en-US" sz="2000" dirty="0">
                <a:solidFill>
                  <a:schemeClr val="tx1"/>
                </a:solidFill>
              </a:rPr>
              <a:t>Business presentations online, </a:t>
            </a:r>
            <a:r>
              <a:rPr lang="en-US" sz="2000" dirty="0" smtClean="0">
                <a:solidFill>
                  <a:schemeClr val="tx1"/>
                </a:solidFill>
              </a:rPr>
              <a:t>(The </a:t>
            </a:r>
            <a:r>
              <a:rPr lang="en-US" sz="2000" dirty="0">
                <a:solidFill>
                  <a:schemeClr val="tx1"/>
                </a:solidFill>
              </a:rPr>
              <a:t>Shaklee Effect Monday Presentations) </a:t>
            </a:r>
            <a:r>
              <a:rPr lang="en-US" sz="2000" dirty="0" smtClean="0">
                <a:solidFill>
                  <a:schemeClr val="tx1"/>
                </a:solidFill>
              </a:rPr>
              <a:t>or </a:t>
            </a:r>
            <a:r>
              <a:rPr lang="en-US" sz="2000" dirty="0">
                <a:solidFill>
                  <a:schemeClr val="tx1"/>
                </a:solidFill>
              </a:rPr>
              <a:t>in-person</a:t>
            </a:r>
          </a:p>
          <a:p>
            <a:pPr marL="457200" lvl="0" indent="-342900">
              <a:spcBef>
                <a:spcPts val="0"/>
              </a:spcBef>
            </a:pPr>
            <a:r>
              <a:rPr lang="en-US" sz="2000" dirty="0">
                <a:solidFill>
                  <a:schemeClr val="tx1"/>
                </a:solidFill>
              </a:rPr>
              <a:t>3-way calls with </a:t>
            </a:r>
            <a:r>
              <a:rPr lang="en-US" sz="2000" dirty="0" err="1" smtClean="0">
                <a:solidFill>
                  <a:schemeClr val="tx1"/>
                </a:solidFill>
              </a:rPr>
              <a:t>upline</a:t>
            </a:r>
            <a:r>
              <a:rPr lang="en-US" sz="2000" dirty="0" smtClean="0">
                <a:solidFill>
                  <a:schemeClr val="tx1"/>
                </a:solidFill>
              </a:rPr>
              <a:t>, </a:t>
            </a:r>
            <a:r>
              <a:rPr lang="en-US" sz="2000" dirty="0">
                <a:solidFill>
                  <a:schemeClr val="tx1"/>
                </a:solidFill>
              </a:rPr>
              <a:t>mentor or colleague</a:t>
            </a:r>
          </a:p>
          <a:p>
            <a:pPr marL="457200" lvl="0" indent="-342900">
              <a:spcBef>
                <a:spcPts val="0"/>
              </a:spcBef>
            </a:pPr>
            <a:r>
              <a:rPr lang="en-US" sz="2000" dirty="0" err="1">
                <a:solidFill>
                  <a:schemeClr val="tx1"/>
                </a:solidFill>
              </a:rPr>
              <a:t>FaceBook</a:t>
            </a:r>
            <a:r>
              <a:rPr lang="en-US" sz="2000" dirty="0">
                <a:solidFill>
                  <a:schemeClr val="tx1"/>
                </a:solidFill>
              </a:rPr>
              <a:t> events, </a:t>
            </a:r>
            <a:r>
              <a:rPr lang="en-US" sz="2000" dirty="0" err="1" smtClean="0">
                <a:solidFill>
                  <a:schemeClr val="tx1"/>
                </a:solidFill>
              </a:rPr>
              <a:t>etc</a:t>
            </a:r>
            <a:r>
              <a:rPr lang="en-US" sz="2000" dirty="0" smtClean="0">
                <a:solidFill>
                  <a:schemeClr val="tx1"/>
                </a:solidFill>
              </a:rPr>
              <a:t>…</a:t>
            </a:r>
            <a:endParaRPr lang="en-US" sz="2000" dirty="0">
              <a:solidFill>
                <a:schemeClr val="tx1"/>
              </a:solidFill>
            </a:endParaRPr>
          </a:p>
          <a:p>
            <a:pPr marL="457200" lvl="0" indent="-342900">
              <a:spcBef>
                <a:spcPts val="0"/>
              </a:spcBef>
            </a:pPr>
            <a:r>
              <a:rPr lang="en-US" i="1" dirty="0" smtClean="0">
                <a:solidFill>
                  <a:schemeClr val="tx1"/>
                </a:solidFill>
              </a:rPr>
              <a:t>The Four</a:t>
            </a:r>
            <a:r>
              <a:rPr lang="en-US" sz="2000" i="1" dirty="0" smtClean="0">
                <a:solidFill>
                  <a:schemeClr val="tx1"/>
                </a:solidFill>
              </a:rPr>
              <a:t> </a:t>
            </a:r>
            <a:r>
              <a:rPr lang="en-US" sz="2000" i="1" dirty="0">
                <a:solidFill>
                  <a:schemeClr val="tx1"/>
                </a:solidFill>
              </a:rPr>
              <a:t>Year Career </a:t>
            </a:r>
            <a:r>
              <a:rPr lang="en-US" sz="2000" dirty="0" smtClean="0">
                <a:solidFill>
                  <a:schemeClr val="tx1"/>
                </a:solidFill>
              </a:rPr>
              <a:t>book (Order the Shaklee version)</a:t>
            </a:r>
            <a:endParaRPr lang="en-US" sz="2000" dirty="0" smtClean="0">
              <a:solidFill>
                <a:schemeClr val="tx1"/>
              </a:solidFill>
            </a:endParaRPr>
          </a:p>
          <a:p>
            <a:pPr marL="457200" lvl="0" indent="-342900">
              <a:spcBef>
                <a:spcPts val="0"/>
              </a:spcBef>
            </a:pPr>
            <a:r>
              <a:rPr lang="en-US" sz="2000" dirty="0" err="1" smtClean="0">
                <a:solidFill>
                  <a:schemeClr val="tx1"/>
                </a:solidFill>
              </a:rPr>
              <a:t>BetterFutureStartsToday.com</a:t>
            </a:r>
            <a:r>
              <a:rPr lang="en-US" sz="2000" dirty="0" smtClean="0">
                <a:solidFill>
                  <a:schemeClr val="tx1"/>
                </a:solidFill>
              </a:rPr>
              <a:t>/______  your </a:t>
            </a:r>
            <a:r>
              <a:rPr lang="en-US" sz="2000" dirty="0" err="1" smtClean="0">
                <a:solidFill>
                  <a:schemeClr val="tx1"/>
                </a:solidFill>
              </a:rPr>
              <a:t>upline’s</a:t>
            </a:r>
            <a:r>
              <a:rPr lang="en-US" sz="2000" dirty="0" smtClean="0">
                <a:solidFill>
                  <a:schemeClr val="tx1"/>
                </a:solidFill>
              </a:rPr>
              <a:t> name        </a:t>
            </a:r>
            <a:r>
              <a:rPr lang="en-US" sz="1600" dirty="0" err="1" smtClean="0">
                <a:solidFill>
                  <a:schemeClr val="tx1"/>
                </a:solidFill>
              </a:rPr>
              <a:t>becky</a:t>
            </a:r>
            <a:endParaRPr lang="en-US" sz="1600" dirty="0" smtClean="0">
              <a:solidFill>
                <a:schemeClr val="tx1"/>
              </a:solidFill>
            </a:endParaRPr>
          </a:p>
          <a:p>
            <a:endParaRPr lang="en-US" sz="2000" dirty="0"/>
          </a:p>
        </p:txBody>
      </p:sp>
      <p:sp>
        <p:nvSpPr>
          <p:cNvPr id="4" name="Title 3"/>
          <p:cNvSpPr>
            <a:spLocks noGrp="1"/>
          </p:cNvSpPr>
          <p:nvPr>
            <p:ph type="title"/>
          </p:nvPr>
        </p:nvSpPr>
        <p:spPr/>
        <p:txBody>
          <a:bodyPr/>
          <a:lstStyle/>
          <a:p>
            <a:r>
              <a:rPr lang="en-US" sz="2400" dirty="0" smtClean="0"/>
              <a:t>Resources for </a:t>
            </a:r>
            <a:r>
              <a:rPr lang="en-US" sz="2400" dirty="0" smtClean="0"/>
              <a:t>“Taking </a:t>
            </a:r>
            <a:r>
              <a:rPr lang="en-US" sz="2400" dirty="0" smtClean="0"/>
              <a:t>a Look”</a:t>
            </a:r>
            <a:endParaRPr lang="en-US" sz="2400" dirty="0"/>
          </a:p>
        </p:txBody>
      </p:sp>
    </p:spTree>
    <p:extLst>
      <p:ext uri="{BB962C8B-B14F-4D97-AF65-F5344CB8AC3E}">
        <p14:creationId xmlns:p14="http://schemas.microsoft.com/office/powerpoint/2010/main" val="39346937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Shape 204"/>
          <p:cNvSpPr txBox="1">
            <a:spLocks noGrp="1"/>
          </p:cNvSpPr>
          <p:nvPr>
            <p:ph type="body" idx="1"/>
          </p:nvPr>
        </p:nvSpPr>
        <p:spPr>
          <a:xfrm>
            <a:off x="457200" y="2282641"/>
            <a:ext cx="8229600" cy="2448040"/>
          </a:xfrm>
          <a:prstGeom prst="rect">
            <a:avLst/>
          </a:prstGeom>
          <a:solidFill>
            <a:schemeClr val="lt1"/>
          </a:solid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Get clear about how you feel about the importance of what </a:t>
            </a:r>
            <a:r>
              <a:rPr lang="en-US" sz="1800" dirty="0">
                <a:solidFill>
                  <a:schemeClr val="dk1"/>
                </a:solidFill>
              </a:rPr>
              <a:t>we</a:t>
            </a:r>
            <a:r>
              <a:rPr lang="en-US" sz="1800" b="0" i="0" u="none" strike="noStrike" cap="none" dirty="0">
                <a:solidFill>
                  <a:schemeClr val="dk1"/>
                </a:solidFill>
                <a:latin typeface="Calibri"/>
                <a:ea typeface="Calibri"/>
                <a:cs typeface="Calibri"/>
                <a:sym typeface="Calibri"/>
              </a:rPr>
              <a:t> do.</a:t>
            </a:r>
          </a:p>
          <a:p>
            <a:pPr marL="0" marR="0" lvl="0" indent="38100" algn="l" rtl="0">
              <a:lnSpc>
                <a:spcPct val="90000"/>
              </a:lnSpc>
              <a:spcBef>
                <a:spcPts val="48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 Believe </a:t>
            </a:r>
            <a:r>
              <a:rPr lang="en-US" sz="1800" dirty="0">
                <a:solidFill>
                  <a:schemeClr val="dk1"/>
                </a:solidFill>
              </a:rPr>
              <a:t>we</a:t>
            </a:r>
            <a:r>
              <a:rPr lang="en-US" sz="1800" b="0" i="0" u="none" strike="noStrike" cap="none" dirty="0">
                <a:solidFill>
                  <a:schemeClr val="dk1"/>
                </a:solidFill>
                <a:latin typeface="Calibri"/>
                <a:ea typeface="Calibri"/>
                <a:cs typeface="Calibri"/>
                <a:sym typeface="Calibri"/>
              </a:rPr>
              <a:t> have something very special.. That is good for people ...	not just </a:t>
            </a:r>
            <a:r>
              <a:rPr lang="en-US" sz="1800" dirty="0">
                <a:solidFill>
                  <a:schemeClr val="dk1"/>
                </a:solidFill>
              </a:rPr>
              <a:t>us</a:t>
            </a:r>
            <a:r>
              <a:rPr lang="en-US" sz="1800" b="0" i="0" u="none" strike="noStrike" cap="none" dirty="0">
                <a:solidFill>
                  <a:schemeClr val="dk1"/>
                </a:solidFill>
                <a:latin typeface="Calibri"/>
                <a:ea typeface="Calibri"/>
                <a:cs typeface="Calibri"/>
                <a:sym typeface="Calibri"/>
              </a:rPr>
              <a:t>.</a:t>
            </a:r>
          </a:p>
          <a:p>
            <a:pPr marL="0" marR="0" lvl="0" indent="38100" algn="l" rtl="0">
              <a:lnSpc>
                <a:spcPct val="90000"/>
              </a:lnSpc>
              <a:spcBef>
                <a:spcPts val="48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Once </a:t>
            </a:r>
            <a:r>
              <a:rPr lang="en-US" sz="1800" dirty="0">
                <a:solidFill>
                  <a:schemeClr val="dk1"/>
                </a:solidFill>
              </a:rPr>
              <a:t>we</a:t>
            </a:r>
            <a:r>
              <a:rPr lang="en-US" sz="1800" b="0" i="0" u="none" strike="noStrike" cap="none" dirty="0">
                <a:solidFill>
                  <a:schemeClr val="dk1"/>
                </a:solidFill>
                <a:latin typeface="Calibri"/>
                <a:ea typeface="Calibri"/>
                <a:cs typeface="Calibri"/>
                <a:sym typeface="Calibri"/>
              </a:rPr>
              <a:t> learn how to invite people to the table and have a conversation about </a:t>
            </a:r>
          </a:p>
          <a:p>
            <a:pPr marL="457200" marR="0" lvl="0" indent="457200" algn="l" rtl="0">
              <a:lnSpc>
                <a:spcPct val="90000"/>
              </a:lnSpc>
              <a:spcBef>
                <a:spcPts val="480"/>
              </a:spcBef>
              <a:spcAft>
                <a:spcPts val="0"/>
              </a:spcAft>
              <a:buNone/>
            </a:pPr>
            <a:r>
              <a:rPr lang="en-US" sz="1800" b="0" i="0" u="none" strike="noStrike" cap="none" dirty="0">
                <a:solidFill>
                  <a:schemeClr val="dk1"/>
                </a:solidFill>
                <a:latin typeface="Calibri"/>
                <a:ea typeface="Calibri"/>
                <a:cs typeface="Calibri"/>
                <a:sym typeface="Calibri"/>
              </a:rPr>
              <a:t>the business opportunity...</a:t>
            </a:r>
          </a:p>
          <a:p>
            <a:pPr marL="0" marR="0" lvl="0" indent="0" algn="l" rtl="0">
              <a:lnSpc>
                <a:spcPct val="90000"/>
              </a:lnSpc>
              <a:spcBef>
                <a:spcPts val="640"/>
              </a:spcBef>
              <a:buClr>
                <a:schemeClr val="dk1"/>
              </a:buClr>
              <a:buSzPct val="25000"/>
              <a:buFont typeface="Arial"/>
              <a:buNone/>
            </a:pPr>
            <a:r>
              <a:rPr lang="en-US" sz="3200" b="1" i="0" u="none" strike="noStrike" cap="none" dirty="0">
                <a:solidFill>
                  <a:schemeClr val="dk1"/>
                </a:solidFill>
                <a:latin typeface="Calibri"/>
                <a:ea typeface="Calibri"/>
                <a:cs typeface="Calibri"/>
                <a:sym typeface="Calibri"/>
              </a:rPr>
              <a:t>         </a:t>
            </a:r>
            <a:r>
              <a:rPr lang="en-US" sz="3000" b="1" i="0" u="none" strike="noStrike" cap="none" dirty="0">
                <a:solidFill>
                  <a:schemeClr val="dk1"/>
                </a:solidFill>
                <a:latin typeface="Calibri"/>
                <a:ea typeface="Calibri"/>
                <a:cs typeface="Calibri"/>
                <a:sym typeface="Calibri"/>
              </a:rPr>
              <a:t>Remain unattached to the results      </a:t>
            </a:r>
            <a:r>
              <a:rPr lang="en-US" sz="1400" b="1" i="0" u="none" strike="noStrike" cap="none" dirty="0">
                <a:solidFill>
                  <a:schemeClr val="dk1"/>
                </a:solidFill>
                <a:latin typeface="Calibri"/>
                <a:ea typeface="Calibri"/>
                <a:cs typeface="Calibri"/>
                <a:sym typeface="Calibri"/>
              </a:rPr>
              <a:t> </a:t>
            </a:r>
            <a:r>
              <a:rPr lang="en-US" sz="1400" dirty="0" smtClean="0">
                <a:solidFill>
                  <a:schemeClr val="dk1"/>
                </a:solidFill>
              </a:rPr>
              <a:t>harper</a:t>
            </a:r>
            <a:endParaRPr lang="en-US" sz="1400" i="0" u="none" strike="noStrike" cap="none" dirty="0">
              <a:solidFill>
                <a:schemeClr val="dk1"/>
              </a:solidFill>
              <a:sym typeface="Calibri"/>
            </a:endParaRPr>
          </a:p>
        </p:txBody>
      </p:sp>
      <p:sp>
        <p:nvSpPr>
          <p:cNvPr id="203" name="Shape 203"/>
          <p:cNvSpPr txBox="1">
            <a:spLocks noGrp="1"/>
          </p:cNvSpPr>
          <p:nvPr>
            <p:ph type="title"/>
          </p:nvPr>
        </p:nvSpPr>
        <p:spPr>
          <a:xfrm>
            <a:off x="457200" y="347687"/>
            <a:ext cx="7783362" cy="1648922"/>
          </a:xfrm>
          <a:prstGeom prst="rect">
            <a:avLst/>
          </a:prstGeom>
          <a:solidFill>
            <a:schemeClr val="lt1"/>
          </a:solid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dirty="0"/>
              <a:t>Before We Start Approaching Potential Business Partners .. </a:t>
            </a:r>
            <a:r>
              <a:rPr lang="en-US" sz="2400" b="0" i="0" u="none" strike="noStrike" cap="none" dirty="0">
                <a:solidFill>
                  <a:schemeClr val="dk1"/>
                </a:solidFill>
                <a:latin typeface="Calibri"/>
                <a:ea typeface="Calibri"/>
                <a:cs typeface="Calibri"/>
                <a:sym typeface="Calibri"/>
              </a:rPr>
              <a:t>Let’s  Examine Our Mind Set</a:t>
            </a:r>
            <a:br>
              <a:rPr lang="en-US" sz="2400" b="0" i="0" u="none" strike="noStrike" cap="none" dirty="0">
                <a:solidFill>
                  <a:schemeClr val="dk1"/>
                </a:solidFill>
                <a:latin typeface="Calibri"/>
                <a:ea typeface="Calibri"/>
                <a:cs typeface="Calibri"/>
                <a:sym typeface="Calibri"/>
              </a:rPr>
            </a:br>
            <a:r>
              <a:rPr lang="en-US" sz="2400" dirty="0"/>
              <a:t>and Level of Our Belief As To What </a:t>
            </a:r>
            <a:r>
              <a:rPr lang="en-US" sz="2400" dirty="0" smtClean="0"/>
              <a:t>a Shaklee </a:t>
            </a:r>
            <a:r>
              <a:rPr lang="en-US" sz="2400" dirty="0"/>
              <a:t>Business Can Mean for </a:t>
            </a:r>
            <a:r>
              <a:rPr lang="en-US" sz="2400" dirty="0" smtClean="0"/>
              <a:t>Us </a:t>
            </a:r>
            <a:r>
              <a:rPr lang="mr-IN" sz="2400" dirty="0" smtClean="0"/>
              <a:t>…</a:t>
            </a:r>
            <a:r>
              <a:rPr lang="en-US" sz="2400" dirty="0" smtClean="0"/>
              <a:t> and more importantly </a:t>
            </a:r>
            <a:r>
              <a:rPr lang="mr-IN" sz="2400" dirty="0" smtClean="0"/>
              <a:t>…</a:t>
            </a:r>
            <a:r>
              <a:rPr lang="en-US" sz="2400" dirty="0" smtClean="0"/>
              <a:t> for Others</a:t>
            </a:r>
            <a:endParaRPr lang="en-US" sz="2400" dirty="0"/>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Shape 340"/>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41" name="Shape 341"/>
          <p:cNvSpPr txBox="1">
            <a:spLocks noGrp="1"/>
          </p:cNvSpPr>
          <p:nvPr>
            <p:ph type="title"/>
          </p:nvPr>
        </p:nvSpPr>
        <p:spPr>
          <a:xfrm>
            <a:off x="457200" y="228600"/>
            <a:ext cx="8229600" cy="742949"/>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790" b="0" i="0" u="none" strike="noStrike" cap="none">
                <a:solidFill>
                  <a:schemeClr val="dk1"/>
                </a:solidFill>
                <a:latin typeface="Calibri"/>
                <a:ea typeface="Calibri"/>
                <a:cs typeface="Calibri"/>
                <a:sym typeface="Calibri"/>
              </a:rPr>
              <a:t>You Won’t be Convincing Until You are Convinced</a:t>
            </a:r>
            <a:r>
              <a:rPr lang="en-US" sz="3240" b="0" i="0" u="none" strike="noStrike" cap="none">
                <a:solidFill>
                  <a:schemeClr val="dk1"/>
                </a:solidFill>
                <a:latin typeface="Calibri"/>
                <a:ea typeface="Calibri"/>
                <a:cs typeface="Calibri"/>
                <a:sym typeface="Calibri"/>
              </a:rPr>
              <a:t>	</a:t>
            </a:r>
          </a:p>
        </p:txBody>
      </p:sp>
      <p:sp>
        <p:nvSpPr>
          <p:cNvPr id="342" name="Shape 342"/>
          <p:cNvSpPr txBox="1">
            <a:spLocks noGrp="1"/>
          </p:cNvSpPr>
          <p:nvPr>
            <p:ph type="body" idx="1"/>
          </p:nvPr>
        </p:nvSpPr>
        <p:spPr>
          <a:xfrm>
            <a:off x="457200" y="1257300"/>
            <a:ext cx="8613899" cy="37148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err="1">
                <a:solidFill>
                  <a:schemeClr val="dk1"/>
                </a:solidFill>
                <a:latin typeface="Calibri"/>
                <a:ea typeface="Calibri"/>
                <a:cs typeface="Calibri"/>
                <a:sym typeface="Calibri"/>
              </a:rPr>
              <a:t>Dr</a:t>
            </a:r>
            <a:r>
              <a:rPr lang="en-US" sz="1800" b="0" i="0" u="none" strike="noStrike" cap="none" dirty="0">
                <a:solidFill>
                  <a:schemeClr val="dk1"/>
                </a:solidFill>
                <a:latin typeface="Calibri"/>
                <a:ea typeface="Calibri"/>
                <a:cs typeface="Calibri"/>
                <a:sym typeface="Calibri"/>
              </a:rPr>
              <a:t> Shaklee said ..       </a:t>
            </a:r>
            <a:r>
              <a:rPr lang="en-US" sz="1800" b="0" i="0" u="none" strike="noStrike" cap="none" dirty="0" smtClean="0">
                <a:solidFill>
                  <a:schemeClr val="dk1"/>
                </a:solidFill>
                <a:latin typeface="Calibri"/>
                <a:ea typeface="Calibri"/>
                <a:cs typeface="Calibri"/>
                <a:sym typeface="Calibri"/>
              </a:rPr>
              <a:t>“What </a:t>
            </a:r>
            <a:r>
              <a:rPr lang="en-US" sz="1800" b="0" i="0" u="none" strike="noStrike" cap="none" dirty="0">
                <a:solidFill>
                  <a:schemeClr val="dk1"/>
                </a:solidFill>
                <a:latin typeface="Calibri"/>
                <a:ea typeface="Calibri"/>
                <a:cs typeface="Calibri"/>
                <a:sym typeface="Calibri"/>
              </a:rPr>
              <a:t>you think … you look</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What </a:t>
            </a:r>
            <a:r>
              <a:rPr lang="en-US" sz="1800" b="0" i="0" u="none" strike="noStrike" cap="none" dirty="0">
                <a:solidFill>
                  <a:schemeClr val="dk1"/>
                </a:solidFill>
                <a:latin typeface="Calibri"/>
                <a:ea typeface="Calibri"/>
                <a:cs typeface="Calibri"/>
                <a:sym typeface="Calibri"/>
              </a:rPr>
              <a:t>you think .. You say</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What </a:t>
            </a:r>
            <a:r>
              <a:rPr lang="en-US" sz="1800" b="0" i="0" u="none" strike="noStrike" cap="none" dirty="0">
                <a:solidFill>
                  <a:schemeClr val="dk1"/>
                </a:solidFill>
                <a:latin typeface="Calibri"/>
                <a:ea typeface="Calibri"/>
                <a:cs typeface="Calibri"/>
                <a:sym typeface="Calibri"/>
              </a:rPr>
              <a:t>you think .. You are.”</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So .. What do you think about the Shaklee business?</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On a scale of 1 to 10, how strong is your belief that you can develop a successful business?</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On a scale of 1 to 10, how strong is your belief that people you meet can develop a successful business</a:t>
            </a: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If not quite a 10— </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How will you raise your confidence, your understanding, your belief?   </a:t>
            </a:r>
            <a:r>
              <a:rPr lang="en-US" sz="1800" b="0" i="0" u="none" strike="noStrike" cap="none" dirty="0" smtClean="0">
                <a:solidFill>
                  <a:schemeClr val="dk1"/>
                </a:solidFill>
                <a:latin typeface="Calibri"/>
                <a:ea typeface="Calibri"/>
                <a:cs typeface="Calibri"/>
                <a:sym typeface="Calibri"/>
              </a:rPr>
              <a:t>(</a:t>
            </a:r>
            <a:r>
              <a:rPr lang="en-US" sz="1800" dirty="0" smtClean="0"/>
              <a:t>Health </a:t>
            </a:r>
            <a:r>
              <a:rPr lang="en-US" sz="1800" dirty="0" smtClean="0"/>
              <a:t>Chats, </a:t>
            </a:r>
            <a:r>
              <a:rPr lang="en-US" sz="1800" b="0" i="0" u="none" strike="noStrike" cap="none" dirty="0" smtClean="0">
                <a:solidFill>
                  <a:schemeClr val="dk1"/>
                </a:solidFill>
                <a:latin typeface="Calibri"/>
                <a:ea typeface="Calibri"/>
                <a:cs typeface="Calibri"/>
                <a:sym typeface="Calibri"/>
              </a:rPr>
              <a:t> archived trainings</a:t>
            </a:r>
            <a:r>
              <a:rPr lang="en-US" sz="1800" b="0" i="0" u="none" strike="noStrike" cap="none" dirty="0">
                <a:solidFill>
                  <a:schemeClr val="dk1"/>
                </a:solidFill>
                <a:latin typeface="Calibri"/>
                <a:ea typeface="Calibri"/>
                <a:cs typeface="Calibri"/>
                <a:sym typeface="Calibri"/>
              </a:rPr>
              <a:t>, conference calls, area meetings, Global Conference .. To hear the stories and see the </a:t>
            </a:r>
            <a:r>
              <a:rPr lang="en-US" sz="1800" b="0" i="0" u="none" strike="noStrike" cap="none" dirty="0" smtClean="0">
                <a:solidFill>
                  <a:schemeClr val="dk1"/>
                </a:solidFill>
                <a:latin typeface="Calibri"/>
                <a:ea typeface="Calibri"/>
                <a:cs typeface="Calibri"/>
                <a:sym typeface="Calibri"/>
              </a:rPr>
              <a:t>success)</a:t>
            </a:r>
            <a:endParaRPr lang="en-US" sz="1800" b="0" i="0" u="none" strike="noStrike" cap="none" dirty="0">
              <a:solidFill>
                <a:schemeClr val="dk1"/>
              </a:solidFill>
              <a:latin typeface="Calibri"/>
              <a:ea typeface="Calibri"/>
              <a:cs typeface="Calibri"/>
              <a:sym typeface="Calibri"/>
            </a:endParaRPr>
          </a:p>
          <a:p>
            <a:pPr marL="2514600" marR="0" lvl="5" indent="-228600" algn="l" rtl="0">
              <a:lnSpc>
                <a:spcPct val="80000"/>
              </a:lnSpc>
              <a:spcBef>
                <a:spcPts val="204"/>
              </a:spcBef>
              <a:buClr>
                <a:schemeClr val="dk1"/>
              </a:buClr>
              <a:buSzPct val="56666"/>
              <a:buFont typeface="Arial"/>
              <a:buNone/>
            </a:pPr>
            <a:r>
              <a:rPr lang="en-US" sz="1800" b="0" i="0" u="none" strike="noStrike" cap="none" dirty="0" smtClean="0">
                <a:solidFill>
                  <a:schemeClr val="dk1"/>
                </a:solidFill>
                <a:latin typeface="Calibri"/>
                <a:ea typeface="Calibri"/>
                <a:cs typeface="Calibri"/>
                <a:sym typeface="Calibri"/>
              </a:rPr>
              <a:t>					</a:t>
            </a:r>
            <a:r>
              <a:rPr lang="en-US" sz="1600" b="0" i="0" u="none" strike="noStrike" cap="none" dirty="0" smtClean="0">
                <a:solidFill>
                  <a:schemeClr val="dk1"/>
                </a:solidFill>
                <a:latin typeface="Calibri"/>
                <a:ea typeface="Calibri"/>
                <a:cs typeface="Calibri"/>
                <a:sym typeface="Calibri"/>
              </a:rPr>
              <a:t>harper</a:t>
            </a:r>
            <a:endParaRPr sz="16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362244" cy="541910"/>
          </a:xfrm>
        </p:spPr>
        <p:txBody>
          <a:bodyPr/>
          <a:lstStyle/>
          <a:p>
            <a:r>
              <a:rPr lang="en-US" sz="2000" dirty="0" smtClean="0"/>
              <a:t>Richard Bliss Brooke letter 2018 Introduction to </a:t>
            </a:r>
            <a:r>
              <a:rPr lang="en-US" sz="2000" i="1" dirty="0" smtClean="0"/>
              <a:t>The Four Year Career</a:t>
            </a:r>
            <a:endParaRPr lang="en-US" sz="2000" i="1" dirty="0"/>
          </a:p>
        </p:txBody>
      </p:sp>
      <p:sp>
        <p:nvSpPr>
          <p:cNvPr id="3" name="Text Placeholder 2"/>
          <p:cNvSpPr>
            <a:spLocks noGrp="1"/>
          </p:cNvSpPr>
          <p:nvPr>
            <p:ph type="body" idx="1"/>
          </p:nvPr>
        </p:nvSpPr>
        <p:spPr>
          <a:xfrm>
            <a:off x="296333" y="747890"/>
            <a:ext cx="8523111" cy="4213621"/>
          </a:xfrm>
        </p:spPr>
        <p:txBody>
          <a:bodyPr/>
          <a:lstStyle/>
          <a:p>
            <a:pPr marL="203200" indent="0">
              <a:buNone/>
            </a:pPr>
            <a:r>
              <a:rPr lang="en-US" sz="1200" dirty="0"/>
              <a:t>The  sales leaders featured in the back of this book </a:t>
            </a:r>
            <a:r>
              <a:rPr lang="en-US" sz="1200" dirty="0" smtClean="0"/>
              <a:t>(</a:t>
            </a:r>
            <a:r>
              <a:rPr lang="en-US" sz="1200" i="1" dirty="0" smtClean="0"/>
              <a:t>The Four </a:t>
            </a:r>
            <a:r>
              <a:rPr lang="en-US" sz="1200" i="1" dirty="0"/>
              <a:t>Year </a:t>
            </a:r>
            <a:r>
              <a:rPr lang="en-US" sz="1200" i="1" dirty="0" smtClean="0"/>
              <a:t>Career</a:t>
            </a:r>
            <a:r>
              <a:rPr lang="en-US" sz="1200" dirty="0" smtClean="0"/>
              <a:t>) </a:t>
            </a:r>
            <a:r>
              <a:rPr lang="en-US" sz="1200" dirty="0"/>
              <a:t>all chose to build their empires in one particular company. Because we do not have permission, I won’t name the company , but the person who gave you this book is probably marketing their products</a:t>
            </a:r>
            <a:r>
              <a:rPr lang="en-US" sz="1200" dirty="0" smtClean="0"/>
              <a:t>.</a:t>
            </a:r>
            <a:endParaRPr lang="en-US" sz="1200" dirty="0"/>
          </a:p>
          <a:p>
            <a:pPr marL="203200" indent="0">
              <a:buNone/>
            </a:pPr>
            <a:r>
              <a:rPr lang="en-US" sz="1200" dirty="0"/>
              <a:t>I first tried their products in 1977 … my first year  in Network Marketing … in fact , the same week I launched my Network Marketing business in a different company.  The company I chose made a lot of flashy promises. I bought their promises</a:t>
            </a:r>
            <a:r>
              <a:rPr lang="en-US" sz="1200" dirty="0" smtClean="0"/>
              <a:t>.</a:t>
            </a:r>
            <a:endParaRPr lang="en-US" sz="1200" dirty="0"/>
          </a:p>
          <a:p>
            <a:pPr marL="203200" indent="0">
              <a:buNone/>
            </a:pPr>
            <a:r>
              <a:rPr lang="en-US" sz="1200" b="1" dirty="0" smtClean="0"/>
              <a:t>Had </a:t>
            </a:r>
            <a:r>
              <a:rPr lang="en-US" sz="1200" b="1" dirty="0"/>
              <a:t>I been wiser and more experienced, I would have chosen to build in this company…the one these leaders chose. Why?  Because the company I unfortunately chose went out of business in 12 years after I had spent 9 years building my empire. It was heartbreaking and very expensive</a:t>
            </a:r>
            <a:r>
              <a:rPr lang="en-US" sz="1200" b="1" dirty="0" smtClean="0"/>
              <a:t>.</a:t>
            </a:r>
            <a:endParaRPr lang="en-US" sz="1200" b="1" dirty="0"/>
          </a:p>
          <a:p>
            <a:pPr marL="203200" indent="0">
              <a:buNone/>
            </a:pPr>
            <a:r>
              <a:rPr lang="en-US" sz="1200" b="1" dirty="0"/>
              <a:t>Decades later, I had the opportunity to  spend time with the current owner of the company in this book: a true Renaissance Man with a crystal clear vision and the resources to lead this company to be one of, if not THE most successful, respected and admired Network Marketing companies in the world</a:t>
            </a:r>
            <a:r>
              <a:rPr lang="en-US" sz="1200" b="1" dirty="0" smtClean="0"/>
              <a:t>.</a:t>
            </a:r>
            <a:endParaRPr lang="en-US" sz="1200" b="1" dirty="0"/>
          </a:p>
          <a:p>
            <a:pPr marL="203200" indent="0">
              <a:buNone/>
            </a:pPr>
            <a:r>
              <a:rPr lang="en-US" sz="1200" dirty="0"/>
              <a:t>This company has proven itself for over 60 years to provide immensely valuable products and a culture of ethical opportunity that has resulted in extraordinary wealth and freedom for those who had the vision and courage to build it</a:t>
            </a:r>
            <a:r>
              <a:rPr lang="en-US" sz="1200" dirty="0" smtClean="0"/>
              <a:t>.</a:t>
            </a:r>
            <a:endParaRPr lang="en-US" sz="1200" dirty="0"/>
          </a:p>
          <a:p>
            <a:pPr marL="203200" indent="0">
              <a:buNone/>
            </a:pPr>
            <a:r>
              <a:rPr lang="en-US" sz="1200" dirty="0"/>
              <a:t>I offered to create this edition of </a:t>
            </a:r>
            <a:r>
              <a:rPr lang="en-US" sz="1200" i="1" dirty="0"/>
              <a:t>The Four Year Career </a:t>
            </a:r>
            <a:r>
              <a:rPr lang="en-US" sz="1200" dirty="0"/>
              <a:t> featuring some of the most successful sales leaders in the company because I believe in the integrity , products,, mission and wealth-building opportunities this company provides</a:t>
            </a:r>
            <a:r>
              <a:rPr lang="en-US" sz="1200" dirty="0" smtClean="0"/>
              <a:t>.</a:t>
            </a:r>
            <a:endParaRPr lang="en-US" sz="1200" dirty="0"/>
          </a:p>
          <a:p>
            <a:pPr marL="203200" indent="0">
              <a:buNone/>
            </a:pPr>
            <a:r>
              <a:rPr lang="en-US" sz="1200" dirty="0"/>
              <a:t>Only you can decide if they are for you.  But this I can promise:  this company will not let you down.  They will not embarrass you. They will inspire you with their cutting edge, scientifically proven products and a destiny that will bring chills. </a:t>
            </a:r>
          </a:p>
          <a:p>
            <a:pPr marL="203200" indent="0">
              <a:buNone/>
            </a:pPr>
            <a:r>
              <a:rPr lang="en-US" sz="1200" b="1" dirty="0"/>
              <a:t>I am not part of this company… I just admire </a:t>
            </a:r>
            <a:r>
              <a:rPr lang="en-US" sz="1200" b="1" dirty="0" smtClean="0"/>
              <a:t>it.</a:t>
            </a:r>
            <a:r>
              <a:rPr lang="en-US" sz="1200" b="1" dirty="0"/>
              <a:t>	</a:t>
            </a:r>
            <a:r>
              <a:rPr lang="en-US" sz="1200" dirty="0" smtClean="0"/>
              <a:t>	Richard </a:t>
            </a:r>
            <a:r>
              <a:rPr lang="en-US" sz="1200" dirty="0"/>
              <a:t>Bliss </a:t>
            </a:r>
            <a:r>
              <a:rPr lang="en-US" sz="1200" dirty="0" smtClean="0"/>
              <a:t>Brooke                 </a:t>
            </a:r>
            <a:r>
              <a:rPr lang="en-US" sz="1200" dirty="0" err="1" smtClean="0"/>
              <a:t>becky</a:t>
            </a:r>
            <a:endParaRPr lang="en-US" sz="1200" dirty="0"/>
          </a:p>
          <a:p>
            <a:pPr marL="203200" indent="0">
              <a:buNone/>
            </a:pPr>
            <a:endParaRPr lang="en-US" sz="1200" dirty="0"/>
          </a:p>
        </p:txBody>
      </p:sp>
    </p:spTree>
    <p:extLst>
      <p:ext uri="{BB962C8B-B14F-4D97-AF65-F5344CB8AC3E}">
        <p14:creationId xmlns:p14="http://schemas.microsoft.com/office/powerpoint/2010/main" val="30922240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9667</TotalTime>
  <Words>3303</Words>
  <Application>Microsoft Office PowerPoint</Application>
  <PresentationFormat>On-screen Show (16:9)</PresentationFormat>
  <Paragraphs>333</Paragraphs>
  <Slides>46</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Arial</vt:lpstr>
      <vt:lpstr>Arial Narrow</vt:lpstr>
      <vt:lpstr>Comic Sans MS</vt:lpstr>
      <vt:lpstr>Wingdings</vt:lpstr>
      <vt:lpstr>Libre Baskerville</vt:lpstr>
      <vt:lpstr>Calibri</vt:lpstr>
      <vt:lpstr>Wingdings 2</vt:lpstr>
      <vt:lpstr>Office Theme</vt:lpstr>
      <vt:lpstr>8 Weeks To Director    Shaklee Business Training 2018</vt:lpstr>
      <vt:lpstr>Our Training Team </vt:lpstr>
      <vt:lpstr>Objectives for Week 5 ..Identifying Business Partners </vt:lpstr>
      <vt:lpstr>There Are 2 Approaches to Identifying Business Partners … </vt:lpstr>
      <vt:lpstr>Approaching Directly  .. It is all about Connection &amp; Attraction</vt:lpstr>
      <vt:lpstr>Resources for “Taking a Look”</vt:lpstr>
      <vt:lpstr>Before We Start Approaching Potential Business Partners .. Let’s  Examine Our Mind Set and Level of Our Belief As To What a Shaklee Business Can Mean for Us … and more importantly … for Others</vt:lpstr>
      <vt:lpstr>You Won’t be Convincing Until You are Convinced </vt:lpstr>
      <vt:lpstr>Richard Bliss Brooke letter 2018 Introduction to The Four Year Career</vt:lpstr>
      <vt:lpstr>“ So many different benefits Shaklee offers..  Somebody always wants something.” quote from Katie Odom</vt:lpstr>
      <vt:lpstr>Choosing Our First Leaders </vt:lpstr>
      <vt:lpstr>Skill Sets Beneficial in a Business Partner</vt:lpstr>
      <vt:lpstr>The Probability Quiz --the more boxes you check as true for you, the more likely      you are to succeed in your own business.</vt:lpstr>
      <vt:lpstr>PowerPoint Presentation</vt:lpstr>
      <vt:lpstr>Business Benefits and Financial Needs</vt:lpstr>
      <vt:lpstr>When Prospective Business Partner Is “ Interested or Curious” </vt:lpstr>
      <vt:lpstr> Example of  the Business Building Process   Senior Executive Coordinator Kristen Jakubowski </vt:lpstr>
      <vt:lpstr>“Live Your Shaklee Business Out Loud”</vt:lpstr>
      <vt:lpstr>PowerPoint Presentation</vt:lpstr>
      <vt:lpstr>Outline for A Day in the Life of a Shaklee Distributor</vt:lpstr>
      <vt:lpstr>Caution When Posting on Business Benefits</vt:lpstr>
      <vt:lpstr>Becky’ s Business Development Process     4 of her 5 leaders Were Members First</vt:lpstr>
      <vt:lpstr>Build Relationships with Members</vt:lpstr>
      <vt:lpstr>Tuck Shaklee Business Into Conversations   </vt:lpstr>
      <vt:lpstr> Finding Business Partners Among Customers </vt:lpstr>
      <vt:lpstr>Using 3-Way Calls To Introduce Possible Business Partners to Your Upline</vt:lpstr>
      <vt:lpstr>Action Steps Session 5</vt:lpstr>
      <vt:lpstr>Next Session #6 – Serving Our Customers Creating Raving Fans</vt:lpstr>
      <vt:lpstr>Addendum –  Word Tracks, Dialogues,  </vt:lpstr>
      <vt:lpstr> Examples of Phrases that Reflect Your Confidence and Belief in the Importance of the Work You Do  And How Much You Love Your Association with Shaklee.</vt:lpstr>
      <vt:lpstr>Phrases to Make Your Guest  Comfortable </vt:lpstr>
      <vt:lpstr>Business example</vt:lpstr>
      <vt:lpstr>Ask Permission to Send Information, Invitations, etc  Occasionally When We First Sponsor a New Member </vt:lpstr>
      <vt:lpstr>Examples of Authentic Honest Reach Out Conversation</vt:lpstr>
      <vt:lpstr>PowerPoint Presentation</vt:lpstr>
      <vt:lpstr>Conversations About Home Businesses</vt:lpstr>
      <vt:lpstr>Invitation to Conference Call on Home Businesses</vt:lpstr>
      <vt:lpstr>Outline for Business Stories Conference Call</vt:lpstr>
      <vt:lpstr> “ Always let people know there is a business opportunity “      </vt:lpstr>
      <vt:lpstr>“ I saw your FaceBook post…     Looks like your business is going well.”</vt:lpstr>
      <vt:lpstr>More dialogues and word tracks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Rebecca Choate</dc:creator>
  <cp:lastModifiedBy>Rebecca Choate</cp:lastModifiedBy>
  <cp:revision>156</cp:revision>
  <cp:lastPrinted>2018-10-09T20:38:57Z</cp:lastPrinted>
  <dcterms:modified xsi:type="dcterms:W3CDTF">2018-10-10T00:27:20Z</dcterms:modified>
</cp:coreProperties>
</file>