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42" r:id="rId2"/>
    <p:sldId id="482" r:id="rId3"/>
    <p:sldId id="481" r:id="rId4"/>
    <p:sldId id="487" r:id="rId5"/>
    <p:sldId id="488" r:id="rId6"/>
    <p:sldId id="465" r:id="rId7"/>
    <p:sldId id="489" r:id="rId8"/>
    <p:sldId id="490" r:id="rId9"/>
    <p:sldId id="496" r:id="rId10"/>
    <p:sldId id="468" r:id="rId11"/>
    <p:sldId id="469" r:id="rId12"/>
    <p:sldId id="473" r:id="rId13"/>
    <p:sldId id="498" r:id="rId14"/>
    <p:sldId id="492" r:id="rId15"/>
    <p:sldId id="493" r:id="rId16"/>
    <p:sldId id="495" r:id="rId17"/>
    <p:sldId id="497" r:id="rId18"/>
    <p:sldId id="485" r:id="rId19"/>
    <p:sldId id="470" r:id="rId20"/>
    <p:sldId id="494" r:id="rId21"/>
    <p:sldId id="486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2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448" y="-2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F20783-3226-7642-A738-6F9F72B494FE}" type="datetimeFigureOut">
              <a:rPr lang="en-US" smtClean="0"/>
              <a:t>10/1/18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64F4F1-4E9A-FF4B-A746-31CA9037AB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675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EAEA2-C396-0D46-8861-B7B277687D4E}" type="datetimeFigureOut">
              <a:rPr lang="en-US" smtClean="0"/>
              <a:t>10/1/18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FA11AD-6424-E44E-ACE1-AB6F6EF856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99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7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6E2CC-BFAD-514E-801F-2B547D8552C4}" type="datetimeFigureOut">
              <a:rPr lang="en-US" smtClean="0"/>
              <a:t>10/1/18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355C8-5AA7-8844-AF45-FB6BE9013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37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6E2CC-BFAD-514E-801F-2B547D8552C4}" type="datetimeFigureOut">
              <a:rPr lang="en-US" smtClean="0"/>
              <a:t>10/1/18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355C8-5AA7-8844-AF45-FB6BE9013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82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6E2CC-BFAD-514E-801F-2B547D8552C4}" type="datetimeFigureOut">
              <a:rPr lang="en-US" smtClean="0"/>
              <a:t>10/1/18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355C8-5AA7-8844-AF45-FB6BE9013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285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klee Workshop PPT 1920x1080 Template-08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60557"/>
            <a:ext cx="8229600" cy="2734073"/>
          </a:xfrm>
        </p:spPr>
        <p:txBody>
          <a:bodyPr>
            <a:normAutofit/>
          </a:bodyPr>
          <a:lstStyle>
            <a:lvl1pPr marL="342900" indent="-342900">
              <a:buSzPct val="100000"/>
              <a:buFontTx/>
              <a:buBlip>
                <a:blip r:embed="rId3"/>
              </a:buBlip>
              <a:defRPr sz="2000">
                <a:solidFill>
                  <a:srgbClr val="6F6E6F"/>
                </a:solidFill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6F6E6F"/>
                </a:solidFill>
              </a:defRPr>
            </a:lvl2pPr>
            <a:lvl3pPr marL="1143000" indent="-228600">
              <a:buSzPct val="100000"/>
              <a:buFontTx/>
              <a:buBlip>
                <a:blip r:embed="rId3"/>
              </a:buBlip>
              <a:defRPr sz="1600">
                <a:solidFill>
                  <a:srgbClr val="6F6E6F"/>
                </a:solidFill>
              </a:defRPr>
            </a:lvl3pPr>
            <a:lvl4pPr marL="1600200" indent="-228600">
              <a:buSzPct val="100000"/>
              <a:buFontTx/>
              <a:buBlip>
                <a:blip r:embed="rId3"/>
              </a:buBlip>
              <a:defRPr sz="1400">
                <a:solidFill>
                  <a:srgbClr val="6F6E6F"/>
                </a:solidFill>
              </a:defRPr>
            </a:lvl4pPr>
            <a:lvl5pPr marL="2057400" indent="-228600">
              <a:buSzPct val="100000"/>
              <a:buFontTx/>
              <a:buBlip>
                <a:blip r:embed="rId3"/>
              </a:buBlip>
              <a:defRPr sz="1400">
                <a:solidFill>
                  <a:srgbClr val="6F6E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812404"/>
            <a:ext cx="8229600" cy="85725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260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klee Workshop PPT 1920x1080 Template-08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849213"/>
            <a:ext cx="4455168" cy="1021556"/>
          </a:xfrm>
        </p:spPr>
        <p:txBody>
          <a:bodyPr anchor="b" anchorCtr="0">
            <a:noAutofit/>
          </a:bodyPr>
          <a:lstStyle>
            <a:lvl1pPr algn="l">
              <a:defRPr sz="3200" b="1" cap="all">
                <a:solidFill>
                  <a:srgbClr val="537E2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870770"/>
            <a:ext cx="7772400" cy="1125140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F6E6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301093" y="1589719"/>
            <a:ext cx="2779712" cy="27813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42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6E2CC-BFAD-514E-801F-2B547D8552C4}" type="datetimeFigureOut">
              <a:rPr lang="en-US" smtClean="0"/>
              <a:t>10/1/18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355C8-5AA7-8844-AF45-FB6BE9013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728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6E2CC-BFAD-514E-801F-2B547D8552C4}" type="datetimeFigureOut">
              <a:rPr lang="en-US" smtClean="0"/>
              <a:t>10/1/18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355C8-5AA7-8844-AF45-FB6BE9013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454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6E2CC-BFAD-514E-801F-2B547D8552C4}" type="datetimeFigureOut">
              <a:rPr lang="en-US" smtClean="0"/>
              <a:t>10/1/18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355C8-5AA7-8844-AF45-FB6BE9013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780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6E2CC-BFAD-514E-801F-2B547D8552C4}" type="datetimeFigureOut">
              <a:rPr lang="en-US" smtClean="0"/>
              <a:t>10/1/18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355C8-5AA7-8844-AF45-FB6BE9013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259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6E2CC-BFAD-514E-801F-2B547D8552C4}" type="datetimeFigureOut">
              <a:rPr lang="en-US" smtClean="0"/>
              <a:t>10/1/18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355C8-5AA7-8844-AF45-FB6BE9013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750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6E2CC-BFAD-514E-801F-2B547D8552C4}" type="datetimeFigureOut">
              <a:rPr lang="en-US" smtClean="0"/>
              <a:t>10/1/18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355C8-5AA7-8844-AF45-FB6BE9013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49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6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6E2CC-BFAD-514E-801F-2B547D8552C4}" type="datetimeFigureOut">
              <a:rPr lang="en-US" smtClean="0"/>
              <a:t>10/1/18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355C8-5AA7-8844-AF45-FB6BE9013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05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11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6E2CC-BFAD-514E-801F-2B547D8552C4}" type="datetimeFigureOut">
              <a:rPr lang="en-US" smtClean="0"/>
              <a:t>10/1/18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355C8-5AA7-8844-AF45-FB6BE9013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651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6E2CC-BFAD-514E-801F-2B547D8552C4}" type="datetimeFigureOut">
              <a:rPr lang="en-US" smtClean="0"/>
              <a:t>10/1/18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355C8-5AA7-8844-AF45-FB6BE9013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325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3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63" y="288544"/>
            <a:ext cx="4964023" cy="27839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406552" y="327037"/>
            <a:ext cx="3502282" cy="2251929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sz="4400" dirty="0" smtClean="0"/>
              <a:t>8 Weeks to Director</a:t>
            </a:r>
            <a:br>
              <a:rPr lang="en-US" sz="4400" dirty="0" smtClean="0"/>
            </a:br>
            <a:r>
              <a:rPr lang="en-US" sz="3100" dirty="0" smtClean="0"/>
              <a:t>Week #4</a:t>
            </a:r>
            <a:br>
              <a:rPr lang="en-US" sz="3100" dirty="0" smtClean="0"/>
            </a:br>
            <a:r>
              <a:rPr lang="en-US" sz="3100" dirty="0" smtClean="0"/>
              <a:t>Oct 2, 2018</a:t>
            </a:r>
            <a:endParaRPr lang="en-US" sz="31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230884" y="3321522"/>
            <a:ext cx="8447064" cy="1668801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					Session #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4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	</a:t>
            </a:r>
            <a:r>
              <a:rPr lang="en-US" sz="3500" b="1" dirty="0" smtClean="0">
                <a:solidFill>
                  <a:schemeClr val="tx1"/>
                </a:solidFill>
              </a:rPr>
              <a:t>The Art of Closing and Offering Next Steps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3195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incontact.com/blog/wp-content/uploads/2013/12/Choic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7414" y="3291070"/>
            <a:ext cx="2486585" cy="185242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71450"/>
            <a:ext cx="8610600" cy="1250950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 </a:t>
            </a:r>
            <a:r>
              <a:rPr lang="en-US" sz="2000" dirty="0" smtClean="0"/>
              <a:t>Closing – Offer Guidance in Helping </a:t>
            </a:r>
            <a:r>
              <a:rPr lang="en-US" sz="2000" dirty="0" smtClean="0"/>
              <a:t>Them </a:t>
            </a:r>
            <a:r>
              <a:rPr lang="en-US" sz="2000" dirty="0" smtClean="0"/>
              <a:t>To </a:t>
            </a:r>
            <a:r>
              <a:rPr lang="en-US" sz="2000" dirty="0" smtClean="0"/>
              <a:t>Make </a:t>
            </a:r>
            <a:r>
              <a:rPr lang="en-US" sz="2000" dirty="0" smtClean="0"/>
              <a:t>an Order 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638300"/>
            <a:ext cx="8369300" cy="31539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 smtClean="0"/>
              <a:t> </a:t>
            </a:r>
            <a:r>
              <a:rPr lang="en-US" sz="2000" dirty="0" smtClean="0"/>
              <a:t>Don’t just ask .. What do you think  or Let me know if you need anything then disappear </a:t>
            </a:r>
          </a:p>
          <a:p>
            <a:r>
              <a:rPr lang="en-US" sz="2000" i="1" dirty="0" smtClean="0"/>
              <a:t>This is a lot of information.. May I offer my recommendations on best place to start </a:t>
            </a:r>
            <a:r>
              <a:rPr lang="mr-IN" sz="2000" i="1" dirty="0" smtClean="0"/>
              <a:t>…</a:t>
            </a:r>
            <a:r>
              <a:rPr lang="en-US" sz="2000" i="1" dirty="0" smtClean="0"/>
              <a:t>What I am hearing you say is </a:t>
            </a:r>
            <a:r>
              <a:rPr lang="mr-IN" sz="2000" i="1" dirty="0" smtClean="0"/>
              <a:t>……</a:t>
            </a:r>
            <a:r>
              <a:rPr lang="en-US" sz="2000" i="1" dirty="0" smtClean="0"/>
              <a:t> </a:t>
            </a:r>
            <a:endParaRPr lang="en-US" sz="2000" i="1" dirty="0" smtClean="0"/>
          </a:p>
          <a:p>
            <a:r>
              <a:rPr lang="en-US" sz="2000" i="1" dirty="0" smtClean="0"/>
              <a:t>If you can afford it.. Best </a:t>
            </a:r>
            <a:r>
              <a:rPr lang="en-US" sz="2000" i="1" dirty="0" smtClean="0"/>
              <a:t>option </a:t>
            </a:r>
            <a:r>
              <a:rPr lang="en-US" sz="2000" i="1" dirty="0" smtClean="0"/>
              <a:t>is to place $150 order .. Because that gives you ,.. Free membership ( 15% discount ) , free shipping, and special member privileges </a:t>
            </a:r>
            <a:r>
              <a:rPr lang="en-US" sz="2000" i="1" dirty="0" err="1" smtClean="0"/>
              <a:t>etc</a:t>
            </a:r>
            <a:r>
              <a:rPr lang="en-US" sz="2000" i="1" dirty="0" smtClean="0"/>
              <a:t>) </a:t>
            </a:r>
          </a:p>
          <a:p>
            <a:r>
              <a:rPr lang="en-US" sz="2000" i="1" dirty="0" smtClean="0"/>
              <a:t> If you would like help in determining a wellness program for you or your family, we can get together next week .. And I am happy to help you sort through that.  </a:t>
            </a:r>
          </a:p>
          <a:p>
            <a:pPr>
              <a:buNone/>
            </a:pPr>
            <a:r>
              <a:rPr lang="en-US" sz="2000" dirty="0" smtClean="0"/>
              <a:t>  </a:t>
            </a:r>
            <a:r>
              <a:rPr lang="en-US" sz="2000" dirty="0" err="1" smtClean="0"/>
              <a:t>francine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50829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Closing After a Product Conversation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8130"/>
            <a:ext cx="8229600" cy="3901664"/>
          </a:xfrm>
        </p:spPr>
        <p:txBody>
          <a:bodyPr>
            <a:noAutofit/>
          </a:bodyPr>
          <a:lstStyle/>
          <a:p>
            <a:r>
              <a:rPr lang="en-US" sz="2000" dirty="0" smtClean="0"/>
              <a:t>Use Nutrition Assessment form or Health Print and ask questions to identify health needs.</a:t>
            </a:r>
          </a:p>
          <a:p>
            <a:r>
              <a:rPr lang="en-US" sz="2000" i="1" dirty="0" smtClean="0"/>
              <a:t>“ So based on what we have discussed, seems we have a few 				options here …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Let me show you a few options.. And let me know the reality of your budget</a:t>
            </a:r>
            <a:r>
              <a:rPr lang="mr-IN" sz="2000" dirty="0" smtClean="0"/>
              <a:t>…</a:t>
            </a:r>
            <a:endParaRPr lang="en-US" sz="2000" dirty="0" smtClean="0"/>
          </a:p>
          <a:p>
            <a:r>
              <a:rPr lang="en-US" sz="2000" dirty="0" smtClean="0"/>
              <a:t>…Then offer …   3 packages 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	Good  -- 		for around 50 to 75 PV 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	Better --  	100 PV 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	Best  -- 		150 PV or </a:t>
            </a:r>
            <a:r>
              <a:rPr lang="en-US" sz="2000" dirty="0" smtClean="0"/>
              <a:t>more					</a:t>
            </a:r>
            <a:r>
              <a:rPr lang="en-US" sz="2000" dirty="0" err="1" smtClean="0"/>
              <a:t>francine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26314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1654"/>
            <a:ext cx="8229600" cy="36643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For immune issues:</a:t>
            </a:r>
          </a:p>
          <a:p>
            <a:pPr marL="0" indent="0">
              <a:buNone/>
            </a:pPr>
            <a:r>
              <a:rPr lang="en-US" dirty="0" smtClean="0"/>
              <a:t>Good --   any individual items  </a:t>
            </a:r>
            <a:r>
              <a:rPr lang="mr-IN" dirty="0" smtClean="0"/>
              <a:t>…</a:t>
            </a:r>
            <a:r>
              <a:rPr lang="en-US" dirty="0" smtClean="0"/>
              <a:t> ex .Vita Lea, </a:t>
            </a:r>
            <a:r>
              <a:rPr lang="en-US" dirty="0" err="1" smtClean="0"/>
              <a:t>Optiflora</a:t>
            </a:r>
            <a:r>
              <a:rPr lang="en-US" dirty="0" smtClean="0"/>
              <a:t> Pearls, 			( $45 )  + $20 membership ( NOT recommended) </a:t>
            </a:r>
            <a:r>
              <a:rPr lang="mr-IN" dirty="0" smtClean="0"/>
              <a:t>…</a:t>
            </a:r>
            <a:r>
              <a:rPr lang="en-US" dirty="0" smtClean="0"/>
              <a:t>  </a:t>
            </a:r>
            <a:r>
              <a:rPr lang="en-US" b="1" dirty="0" smtClean="0"/>
              <a:t>buy retail</a:t>
            </a:r>
          </a:p>
          <a:p>
            <a:pPr marL="0" indent="0">
              <a:buNone/>
            </a:pPr>
            <a:endParaRPr lang="en-US" sz="1000" b="1" dirty="0" smtClean="0"/>
          </a:p>
          <a:p>
            <a:pPr marL="0" indent="0">
              <a:buNone/>
            </a:pPr>
            <a:r>
              <a:rPr lang="en-US" b="1" dirty="0" smtClean="0"/>
              <a:t>To get best value for your money </a:t>
            </a:r>
            <a:r>
              <a:rPr lang="mr-IN" dirty="0" smtClean="0"/>
              <a:t>…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Better --  </a:t>
            </a:r>
            <a:r>
              <a:rPr lang="en-US" dirty="0" err="1" smtClean="0"/>
              <a:t>Vitalizer</a:t>
            </a:r>
            <a:r>
              <a:rPr lang="en-US" dirty="0" smtClean="0"/>
              <a:t> + Life Shake  	( free membership )						</a:t>
            </a:r>
            <a:r>
              <a:rPr lang="en-US" dirty="0"/>
              <a:t> </a:t>
            </a:r>
            <a:r>
              <a:rPr lang="en-US" dirty="0" smtClean="0"/>
              <a:t>  </a:t>
            </a:r>
          </a:p>
          <a:p>
            <a:pPr marL="0" indent="0">
              <a:buNone/>
            </a:pPr>
            <a:r>
              <a:rPr lang="en-US" dirty="0" smtClean="0"/>
              <a:t> Best –      </a:t>
            </a:r>
            <a:r>
              <a:rPr lang="en-US" dirty="0" err="1" smtClean="0"/>
              <a:t>Vitalizer</a:t>
            </a:r>
            <a:r>
              <a:rPr lang="en-US" dirty="0" smtClean="0"/>
              <a:t> + Life Shake + extras 							</a:t>
            </a:r>
            <a:r>
              <a:rPr lang="en-US" dirty="0" err="1" smtClean="0"/>
              <a:t>francine</a:t>
            </a:r>
            <a:r>
              <a:rPr lang="en-US" dirty="0" smtClean="0"/>
              <a:t>		</a:t>
            </a:r>
            <a:r>
              <a:rPr lang="en-US" b="1" dirty="0" smtClean="0"/>
              <a:t>$150 on </a:t>
            </a:r>
            <a:r>
              <a:rPr lang="en-US" b="1" dirty="0" err="1" smtClean="0"/>
              <a:t>autoship</a:t>
            </a:r>
            <a:r>
              <a:rPr lang="en-US" b="1" dirty="0" smtClean="0"/>
              <a:t> 	( at least </a:t>
            </a:r>
            <a:r>
              <a:rPr lang="en-US" b="1" dirty="0" err="1" smtClean="0"/>
              <a:t>temporariiy</a:t>
            </a:r>
            <a:r>
              <a:rPr lang="en-US" b="1" dirty="0" smtClean="0"/>
              <a:t> ) 	</a:t>
            </a:r>
            <a:r>
              <a:rPr lang="en-US" b="1" dirty="0"/>
              <a:t>	</a:t>
            </a:r>
            <a:r>
              <a:rPr lang="en-US" b="1" dirty="0" smtClean="0"/>
              <a:t>							</a:t>
            </a:r>
            <a:r>
              <a:rPr lang="en-US" dirty="0" smtClean="0"/>
              <a:t>( free membership .. PREFERRED membership .. FREE shipping </a:t>
            </a:r>
            <a:r>
              <a:rPr lang="mr-IN" dirty="0" smtClean="0"/>
              <a:t>…</a:t>
            </a:r>
            <a:r>
              <a:rPr lang="en-US" dirty="0" smtClean="0"/>
              <a:t>)				</a:t>
            </a:r>
          </a:p>
          <a:p>
            <a:pPr marL="0" indent="0">
              <a:buNone/>
            </a:pPr>
            <a:r>
              <a:rPr lang="en-US" dirty="0" smtClean="0"/>
              <a:t>( targeted products for immune system or digestive system or Kids, </a:t>
            </a:r>
            <a:r>
              <a:rPr lang="en-US" dirty="0" err="1" smtClean="0"/>
              <a:t>etc</a:t>
            </a:r>
            <a:r>
              <a:rPr lang="en-US" dirty="0" smtClean="0"/>
              <a:t> )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100" y="304404"/>
            <a:ext cx="8229600" cy="85725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Examples of Good/ Better/ Best Packages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66363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12801"/>
            <a:ext cx="8229600" cy="3886200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Free product ( </a:t>
            </a:r>
            <a:r>
              <a:rPr lang="en-US" dirty="0" smtClean="0">
                <a:solidFill>
                  <a:schemeClr val="tx1"/>
                </a:solidFill>
              </a:rPr>
              <a:t>generates </a:t>
            </a:r>
            <a:r>
              <a:rPr lang="en-US" dirty="0">
                <a:solidFill>
                  <a:schemeClr val="tx1"/>
                </a:solidFill>
              </a:rPr>
              <a:t>PV and tax deduction )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		ex --  under $10 Vita D, Herbal Blend, Basic H 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Understand Shaklee incentives the company already offers				-- </a:t>
            </a:r>
            <a:r>
              <a:rPr lang="en-US" dirty="0" err="1">
                <a:solidFill>
                  <a:schemeClr val="tx1"/>
                </a:solidFill>
              </a:rPr>
              <a:t>Healthprint</a:t>
            </a:r>
            <a:r>
              <a:rPr lang="en-US" dirty="0">
                <a:solidFill>
                  <a:schemeClr val="tx1"/>
                </a:solidFill>
              </a:rPr>
              <a:t> . Free product											-- monthly promotions</a:t>
            </a:r>
          </a:p>
          <a:p>
            <a:r>
              <a:rPr lang="en-US" dirty="0">
                <a:solidFill>
                  <a:schemeClr val="tx1"/>
                </a:solidFill>
              </a:rPr>
              <a:t>Shipping ( on orders under $150 ) 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Each month for every order they place, they receive an entry into the Monthly Raffle Product of the Month ( create product spotlights on Facebook or email, </a:t>
            </a:r>
            <a:r>
              <a:rPr lang="en-US" dirty="0" err="1" smtClean="0">
                <a:solidFill>
                  <a:schemeClr val="tx1"/>
                </a:solidFill>
              </a:rPr>
              <a:t>etc</a:t>
            </a:r>
            <a:r>
              <a:rPr lang="en-US" dirty="0" smtClean="0">
                <a:solidFill>
                  <a:schemeClr val="tx1"/>
                </a:solidFill>
              </a:rPr>
              <a:t> 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Loyalty Programs </a:t>
            </a:r>
            <a:r>
              <a:rPr lang="mr-IN" dirty="0" smtClean="0">
                <a:solidFill>
                  <a:schemeClr val="tx1"/>
                </a:solidFill>
              </a:rPr>
              <a:t>–</a:t>
            </a:r>
            <a:r>
              <a:rPr lang="en-US" dirty="0" smtClean="0">
                <a:solidFill>
                  <a:schemeClr val="tx1"/>
                </a:solidFill>
              </a:rPr>
              <a:t> order on </a:t>
            </a:r>
            <a:r>
              <a:rPr lang="en-US" dirty="0" err="1" smtClean="0">
                <a:solidFill>
                  <a:schemeClr val="tx1"/>
                </a:solidFill>
              </a:rPr>
              <a:t>autoship</a:t>
            </a:r>
            <a:r>
              <a:rPr lang="en-US" dirty="0" smtClean="0">
                <a:solidFill>
                  <a:schemeClr val="tx1"/>
                </a:solidFill>
              </a:rPr>
              <a:t> for 6 consecutive months and receive product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of their choice ( up to $50 )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Frequent Buyer Certificates 						</a:t>
            </a:r>
            <a:r>
              <a:rPr lang="en-US" dirty="0" err="1" smtClean="0">
                <a:solidFill>
                  <a:schemeClr val="tx1"/>
                </a:solidFill>
              </a:rPr>
              <a:t>karen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8751"/>
            <a:ext cx="8229600" cy="615949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Incentives for Customers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33814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16100" y="139700"/>
            <a:ext cx="5549900" cy="4801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Name </a:t>
            </a:r>
            <a:r>
              <a:rPr lang="en-US" dirty="0" smtClean="0"/>
              <a:t>__________________________</a:t>
            </a:r>
            <a:endParaRPr lang="en-US" dirty="0"/>
          </a:p>
          <a:p>
            <a:r>
              <a:rPr lang="en-US" dirty="0"/>
              <a:t>Address </a:t>
            </a:r>
            <a:r>
              <a:rPr lang="en-US" dirty="0" smtClean="0"/>
              <a:t>________________________</a:t>
            </a:r>
            <a:endParaRPr lang="en-US" dirty="0"/>
          </a:p>
          <a:p>
            <a:r>
              <a:rPr lang="en-US" dirty="0"/>
              <a:t>City, State, </a:t>
            </a:r>
            <a:r>
              <a:rPr lang="en-US" dirty="0" smtClean="0"/>
              <a:t>Zip_______</a:t>
            </a:r>
            <a:r>
              <a:rPr lang="en-US" dirty="0"/>
              <a:t> </a:t>
            </a:r>
            <a:r>
              <a:rPr lang="en-US" dirty="0" smtClean="0"/>
              <a:t>Phone ____</a:t>
            </a:r>
            <a:r>
              <a:rPr lang="en-US" dirty="0"/>
              <a:t>	</a:t>
            </a:r>
            <a:r>
              <a:rPr lang="en-US" dirty="0" smtClean="0"/>
              <a:t>Email_____</a:t>
            </a:r>
            <a:endParaRPr lang="en-US" dirty="0"/>
          </a:p>
          <a:p>
            <a:r>
              <a:rPr lang="en-US" b="1" i="1" u="sng" dirty="0"/>
              <a:t>Check off any areas you would like more info on:</a:t>
            </a:r>
            <a:endParaRPr lang="en-US" dirty="0"/>
          </a:p>
          <a:p>
            <a:r>
              <a:rPr lang="en-US" b="1" i="1" dirty="0"/>
              <a:t> </a:t>
            </a:r>
            <a:endParaRPr lang="en-US" dirty="0"/>
          </a:p>
          <a:p>
            <a:r>
              <a:rPr lang="en-US" dirty="0"/>
              <a:t>__ Women’s Health		__Men’s Health </a:t>
            </a:r>
          </a:p>
          <a:p>
            <a:r>
              <a:rPr lang="en-US" dirty="0"/>
              <a:t>__ More ENERGY 		</a:t>
            </a:r>
            <a:r>
              <a:rPr lang="en-US" dirty="0" smtClean="0"/>
              <a:t>	__Memory </a:t>
            </a:r>
            <a:endParaRPr lang="en-US" dirty="0"/>
          </a:p>
          <a:p>
            <a:r>
              <a:rPr lang="en-US" b="1" dirty="0"/>
              <a:t>__ </a:t>
            </a:r>
            <a:r>
              <a:rPr lang="en-US" dirty="0"/>
              <a:t>Feeling YOUNGER		__Toning Up</a:t>
            </a:r>
          </a:p>
          <a:p>
            <a:r>
              <a:rPr lang="en-US" dirty="0"/>
              <a:t>__Immunity &amp; Allergies </a:t>
            </a:r>
            <a:r>
              <a:rPr lang="en-US" dirty="0" smtClean="0"/>
              <a:t>	</a:t>
            </a:r>
            <a:r>
              <a:rPr lang="en-US" dirty="0"/>
              <a:t>	__Digestive Health </a:t>
            </a:r>
          </a:p>
          <a:p>
            <a:r>
              <a:rPr lang="en-US" b="1" dirty="0"/>
              <a:t>__ </a:t>
            </a:r>
            <a:r>
              <a:rPr lang="en-US" dirty="0"/>
              <a:t>Stress/Anxiety/Mood		__Sports Nutrition </a:t>
            </a:r>
          </a:p>
          <a:p>
            <a:r>
              <a:rPr lang="en-US" dirty="0"/>
              <a:t>__Healthy Weight Loss		__Joint Problems </a:t>
            </a:r>
          </a:p>
          <a:p>
            <a:r>
              <a:rPr lang="en-US" dirty="0"/>
              <a:t>__Nontoxic Cleaners		__Sleeping Issues </a:t>
            </a:r>
          </a:p>
          <a:p>
            <a:r>
              <a:rPr lang="en-US" dirty="0"/>
              <a:t>__Prenatal/Nursing 		__Natural Skincare </a:t>
            </a:r>
          </a:p>
          <a:p>
            <a:r>
              <a:rPr lang="en-US" dirty="0"/>
              <a:t>__PMS and/or Menopause 	__Blood Pressure </a:t>
            </a:r>
          </a:p>
          <a:p>
            <a:r>
              <a:rPr lang="en-US" dirty="0"/>
              <a:t>__Children’s Health 		__OTHER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__</a:t>
            </a:r>
            <a:r>
              <a:rPr lang="en-US" b="1" dirty="0"/>
              <a:t>Earning EXTRA Income Sharing </a:t>
            </a:r>
            <a:r>
              <a:rPr lang="en-US" b="1" dirty="0" smtClean="0"/>
              <a:t>SHAKLEE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356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It’s Our Job to Follow Up with Excellent Service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/>
              <a:t>Use Interest sheet as raffle ticket for the event give-away</a:t>
            </a:r>
          </a:p>
          <a:p>
            <a:r>
              <a:rPr lang="en-US" sz="2000" dirty="0" smtClean="0"/>
              <a:t>They have indicated their request for further information on the topics of interest to them .. </a:t>
            </a:r>
          </a:p>
          <a:p>
            <a:r>
              <a:rPr lang="en-US" sz="2000" dirty="0" smtClean="0"/>
              <a:t>OUR JOB to get that information to them . . And not bury them in a lot of literature and website links ..   But to set up the next conversation.</a:t>
            </a:r>
          </a:p>
          <a:p>
            <a:r>
              <a:rPr lang="en-US" sz="2000" dirty="0" smtClean="0"/>
              <a:t>At close.. </a:t>
            </a:r>
            <a:r>
              <a:rPr lang="en-US" sz="2000" i="1" dirty="0" smtClean="0"/>
              <a:t>“Thank you for filling out the interest sheet </a:t>
            </a:r>
            <a:r>
              <a:rPr lang="mr-IN" sz="2000" i="1" dirty="0" smtClean="0"/>
              <a:t>…</a:t>
            </a:r>
            <a:r>
              <a:rPr lang="en-US" sz="2000" i="1" dirty="0" smtClean="0"/>
              <a:t>  you will hear from us within the week to follow up </a:t>
            </a:r>
            <a:r>
              <a:rPr lang="mr-IN" sz="2000" i="1" dirty="0" smtClean="0"/>
              <a:t>…</a:t>
            </a:r>
            <a:r>
              <a:rPr lang="en-US" sz="2000" i="1" dirty="0" smtClean="0"/>
              <a:t> We can then  </a:t>
            </a:r>
            <a:r>
              <a:rPr lang="en-US" sz="2000" i="1" dirty="0"/>
              <a:t>a</a:t>
            </a:r>
            <a:r>
              <a:rPr lang="en-US" sz="2000" i="1" dirty="0" smtClean="0"/>
              <a:t>nswer any questions you have and provide information to you around the topics you have requested</a:t>
            </a:r>
            <a:r>
              <a:rPr lang="mr-IN" sz="2000" i="1" dirty="0" smtClean="0"/>
              <a:t>…</a:t>
            </a:r>
            <a:r>
              <a:rPr lang="en-US" sz="2000" i="1" dirty="0" smtClean="0"/>
              <a:t> and if you like.. Help you create a nutrition program for you or your family. “ </a:t>
            </a:r>
          </a:p>
          <a:p>
            <a:pPr lvl="8"/>
            <a:r>
              <a:rPr lang="en-US" sz="1800" dirty="0" err="1" smtClean="0"/>
              <a:t>karen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93732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3543299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>
                <a:solidFill>
                  <a:schemeClr val="tx1"/>
                </a:solidFill>
              </a:rPr>
              <a:t>Free shipping if order by Friday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Offer </a:t>
            </a:r>
            <a:r>
              <a:rPr lang="en-US" dirty="0">
                <a:solidFill>
                  <a:schemeClr val="tx1"/>
                </a:solidFill>
              </a:rPr>
              <a:t>discount a featured bundle </a:t>
            </a:r>
            <a:r>
              <a:rPr lang="mr-IN" dirty="0">
                <a:solidFill>
                  <a:schemeClr val="tx1"/>
                </a:solidFill>
              </a:rPr>
              <a:t>…</a:t>
            </a:r>
            <a:r>
              <a:rPr lang="en-US" dirty="0">
                <a:solidFill>
                  <a:schemeClr val="tx1"/>
                </a:solidFill>
              </a:rPr>
              <a:t> Children’s Collection, Cold and Flu Prevention Collection, Healthy Gut Collection,</a:t>
            </a:r>
          </a:p>
          <a:p>
            <a:r>
              <a:rPr lang="en-US" dirty="0">
                <a:solidFill>
                  <a:schemeClr val="tx1"/>
                </a:solidFill>
              </a:rPr>
              <a:t>Birthday discount month .. Send coupon for $5.00 off their order </a:t>
            </a:r>
          </a:p>
          <a:p>
            <a:r>
              <a:rPr lang="en-US" dirty="0">
                <a:solidFill>
                  <a:schemeClr val="tx1"/>
                </a:solidFill>
              </a:rPr>
              <a:t>Utilize Shaklee Gift Fulfillment ..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								</a:t>
            </a:r>
            <a:r>
              <a:rPr lang="en-US" dirty="0" err="1" smtClean="0">
                <a:solidFill>
                  <a:schemeClr val="tx1"/>
                </a:solidFill>
              </a:rPr>
              <a:t>karen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02804"/>
            <a:ext cx="8229600" cy="1295796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I</a:t>
            </a:r>
            <a:r>
              <a:rPr lang="en-US" sz="3200" dirty="0" smtClean="0"/>
              <a:t>deas </a:t>
            </a:r>
            <a:r>
              <a:rPr lang="en-US" sz="3200" dirty="0" smtClean="0"/>
              <a:t>for offering </a:t>
            </a:r>
            <a:r>
              <a:rPr lang="en-US" sz="3200" dirty="0" smtClean="0"/>
              <a:t>incentives </a:t>
            </a:r>
            <a:r>
              <a:rPr lang="mr-IN" sz="3200" dirty="0" smtClean="0"/>
              <a:t>…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200" dirty="0"/>
              <a:t>Decide how much you want to invest in your multi-million dollar Shaklee business.</a:t>
            </a:r>
            <a:br>
              <a:rPr lang="en-US" sz="2200" dirty="0"/>
            </a:b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8284387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8954"/>
            <a:ext cx="8229600" cy="3613546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Upline</a:t>
            </a:r>
            <a:r>
              <a:rPr lang="en-US" dirty="0" smtClean="0">
                <a:solidFill>
                  <a:schemeClr val="tx1"/>
                </a:solidFill>
              </a:rPr>
              <a:t> Director can offer to pay for literature and incentives for </a:t>
            </a:r>
            <a:r>
              <a:rPr lang="en-US" dirty="0" err="1" smtClean="0">
                <a:solidFill>
                  <a:schemeClr val="tx1"/>
                </a:solidFill>
              </a:rPr>
              <a:t>downline</a:t>
            </a:r>
            <a:r>
              <a:rPr lang="en-US" dirty="0" smtClean="0">
                <a:solidFill>
                  <a:schemeClr val="tx1"/>
                </a:solidFill>
              </a:rPr>
              <a:t> distributors and associates WHEN they commit to advancing to Director within 12 weeks ( from week of commitment ) </a:t>
            </a:r>
          </a:p>
          <a:p>
            <a:r>
              <a:rPr lang="en-US" dirty="0">
                <a:solidFill>
                  <a:schemeClr val="tx1"/>
                </a:solidFill>
              </a:rPr>
              <a:t>H</a:t>
            </a:r>
            <a:r>
              <a:rPr lang="en-US" dirty="0" smtClean="0">
                <a:solidFill>
                  <a:schemeClr val="tx1"/>
                </a:solidFill>
              </a:rPr>
              <a:t>elp Distributors offset costs of Global by offering cash incentives for performance ( hosting meetings, sponsoring, PGV increase, rank advancement etc. )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Offer dinner and/ or babysitting for sponsoring new Qualified Distributors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err="1" smtClean="0">
                <a:solidFill>
                  <a:schemeClr val="tx1"/>
                </a:solidFill>
              </a:rPr>
              <a:t>karen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91704"/>
            <a:ext cx="8229600" cy="85725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 Incentive Ideas for Distributors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60185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encrypted-tbn1.gstatic.com/images?q=tbn:ANd9GcRnPPNGfP14U3fWGjqiESblX7NeNtJpoKDJyE9TWxJsPHljsdf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8825"/>
            <a:ext cx="9144000" cy="519232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5168900" cy="47982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sz="3200" dirty="0" smtClean="0"/>
              <a:t>USE/ SHARE/ BUILD Close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42950"/>
            <a:ext cx="8229600" cy="4171950"/>
          </a:xfrm>
          <a:solidFill>
            <a:schemeClr val="bg1"/>
          </a:solidFill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2000" dirty="0" smtClean="0"/>
              <a:t>Respond: (In a general Healthy Home Party)</a:t>
            </a:r>
          </a:p>
          <a:p>
            <a:pPr>
              <a:buNone/>
            </a:pPr>
            <a:r>
              <a:rPr lang="en-US" sz="2000" dirty="0" smtClean="0"/>
              <a:t>“There are four ways that you can respond to what you’ve heard today”</a:t>
            </a:r>
          </a:p>
          <a:p>
            <a:pPr lvl="0">
              <a:buNone/>
            </a:pPr>
            <a:r>
              <a:rPr lang="en-US" sz="2000" b="1" dirty="0" smtClean="0"/>
              <a:t>1.Purchase some products </a:t>
            </a:r>
            <a:r>
              <a:rPr lang="en-US" sz="2000" dirty="0" smtClean="0"/>
              <a:t>retail and share your results with us. We would love to hear how they work for you.</a:t>
            </a:r>
          </a:p>
          <a:p>
            <a:pPr lvl="0">
              <a:buNone/>
            </a:pPr>
            <a:r>
              <a:rPr lang="en-US" sz="2000" b="1" dirty="0" smtClean="0"/>
              <a:t>2.Become a member</a:t>
            </a:r>
            <a:r>
              <a:rPr lang="en-US" sz="2000" dirty="0" smtClean="0"/>
              <a:t>. You will notice there are two prices in the Product Guide. The member price is 15% off. Membership is $19.95 and not only are there no annual fees or minimums to maintain, but it also gives you a log-in for easy re-ordering</a:t>
            </a:r>
            <a:r>
              <a:rPr lang="en-US" sz="2000" dirty="0" smtClean="0"/>
              <a:t>.. </a:t>
            </a:r>
            <a:endParaRPr lang="en-US" sz="2000" dirty="0" smtClean="0"/>
          </a:p>
          <a:p>
            <a:pPr lvl="0">
              <a:buNone/>
            </a:pPr>
            <a:r>
              <a:rPr lang="en-US" sz="2000" b="1" dirty="0" smtClean="0"/>
              <a:t>3.Host a meeting</a:t>
            </a:r>
            <a:r>
              <a:rPr lang="en-US" sz="2000" dirty="0" smtClean="0"/>
              <a:t>. If you would like to share this information with your friends and family, we would love to make that happen. When you host a meeting we offer ________. </a:t>
            </a:r>
          </a:p>
          <a:p>
            <a:pPr lvl="0">
              <a:buNone/>
            </a:pPr>
            <a:r>
              <a:rPr lang="en-US" sz="2000" b="1" dirty="0" smtClean="0"/>
              <a:t>4.Join us in the business</a:t>
            </a:r>
            <a:r>
              <a:rPr lang="en-US" sz="2000" dirty="0" smtClean="0"/>
              <a:t>: If you think that you would like to create an income by changing people’s lives, we would love to share with you more information about what that looks like. </a:t>
            </a:r>
          </a:p>
          <a:p>
            <a:pPr>
              <a:buNone/>
            </a:pPr>
            <a:r>
              <a:rPr lang="en-US" sz="2000" dirty="0" smtClean="0"/>
              <a:t> </a:t>
            </a:r>
          </a:p>
          <a:p>
            <a:pPr>
              <a:buNone/>
            </a:pPr>
            <a:r>
              <a:rPr lang="en-US" sz="2000" dirty="0" smtClean="0"/>
              <a:t> Drawing: Collect interest sheets and doing a drawing for a door </a:t>
            </a:r>
            <a:r>
              <a:rPr lang="en-US" sz="2000" dirty="0" smtClean="0"/>
              <a:t>prize    </a:t>
            </a:r>
            <a:r>
              <a:rPr lang="en-US" sz="2000" dirty="0" err="1" smtClean="0"/>
              <a:t>francine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8641955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5900"/>
            <a:ext cx="8229600" cy="3174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Share stories in the business presentation …Then …</a:t>
            </a:r>
          </a:p>
          <a:p>
            <a:pPr marL="0" indent="0">
              <a:buNone/>
            </a:pPr>
            <a:r>
              <a:rPr lang="en-US" i="1" dirty="0" smtClean="0">
                <a:solidFill>
                  <a:schemeClr val="tx1"/>
                </a:solidFill>
              </a:rPr>
              <a:t>	“ Where do you see yourself fitting in regarding the business?”</a:t>
            </a:r>
          </a:p>
          <a:p>
            <a:pPr marL="0" indent="0">
              <a:buNone/>
            </a:pPr>
            <a:r>
              <a:rPr lang="en-US" i="1" dirty="0" smtClean="0">
                <a:solidFill>
                  <a:schemeClr val="tx1"/>
                </a:solidFill>
              </a:rPr>
              <a:t>Would you like to see how you get started?</a:t>
            </a:r>
          </a:p>
          <a:p>
            <a:pPr>
              <a:buFont typeface="Arial"/>
              <a:buChar char="•"/>
            </a:pPr>
            <a:r>
              <a:rPr lang="en-US" sz="2400" i="1" dirty="0" smtClean="0">
                <a:solidFill>
                  <a:schemeClr val="tx1"/>
                </a:solidFill>
              </a:rPr>
              <a:t>	</a:t>
            </a:r>
            <a:r>
              <a:rPr lang="en-US" sz="2400" dirty="0" smtClean="0">
                <a:solidFill>
                  <a:schemeClr val="tx1"/>
                </a:solidFill>
              </a:rPr>
              <a:t>Importance of becoming a QUALIFIED DISTRIBUTOR so they are eligible for Success Bonuses </a:t>
            </a:r>
          </a:p>
          <a:p>
            <a:pPr>
              <a:buFont typeface="Arial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To become QD </a:t>
            </a:r>
            <a:r>
              <a:rPr lang="mr-IN" sz="2400" dirty="0" smtClean="0">
                <a:solidFill>
                  <a:schemeClr val="tx1"/>
                </a:solidFill>
              </a:rPr>
              <a:t>–</a:t>
            </a:r>
            <a:r>
              <a:rPr lang="en-US" sz="2400" dirty="0" smtClean="0">
                <a:solidFill>
                  <a:schemeClr val="tx1"/>
                </a:solidFill>
              </a:rPr>
              <a:t> purchase one or more Success Packs </a:t>
            </a:r>
            <a:r>
              <a:rPr lang="mr-IN" sz="2400" dirty="0" smtClean="0">
                <a:solidFill>
                  <a:schemeClr val="tx1"/>
                </a:solidFill>
              </a:rPr>
              <a:t>…</a:t>
            </a:r>
            <a:endParaRPr lang="en-US" sz="24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16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endParaRPr lang="en-US" sz="2400" dirty="0" smtClean="0"/>
          </a:p>
          <a:p>
            <a:pPr>
              <a:buFont typeface="Arial"/>
              <a:buChar char="•"/>
            </a:pPr>
            <a:endParaRPr lang="en-US" sz="2400" i="1" dirty="0" smtClean="0"/>
          </a:p>
          <a:p>
            <a:pPr marL="0" indent="0">
              <a:buNone/>
            </a:pPr>
            <a:endParaRPr lang="en-US" sz="2400" i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3304"/>
            <a:ext cx="8229600" cy="8572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Closing After a Business Conversation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58754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733001" y="226174"/>
            <a:ext cx="4578706" cy="697567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dirty="0"/>
              <a:t>Today’s</a:t>
            </a:r>
            <a:r>
              <a:rPr lang="en-US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Training Team </a:t>
            </a:r>
          </a:p>
        </p:txBody>
      </p:sp>
      <p:sp>
        <p:nvSpPr>
          <p:cNvPr id="133" name="Shape 133"/>
          <p:cNvSpPr/>
          <p:nvPr/>
        </p:nvSpPr>
        <p:spPr>
          <a:xfrm>
            <a:off x="478270" y="2944683"/>
            <a:ext cx="245543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Master Coordinator                                   Barb Lagoni </a:t>
            </a:r>
          </a:p>
        </p:txBody>
      </p:sp>
      <p:sp>
        <p:nvSpPr>
          <p:cNvPr id="136" name="Shape 136"/>
          <p:cNvSpPr/>
          <p:nvPr/>
        </p:nvSpPr>
        <p:spPr>
          <a:xfrm>
            <a:off x="6044876" y="2906298"/>
            <a:ext cx="2140637" cy="78826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</a:t>
            </a: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</a:t>
            </a:r>
            <a:endParaRPr lang="en-US"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Francine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Roling</a:t>
            </a:r>
            <a:endParaRPr lang="en-US"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9560" y="771558"/>
            <a:ext cx="1391360" cy="20608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57717" y="3155550"/>
            <a:ext cx="19943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Karen Beckley</a:t>
            </a:r>
            <a:endParaRPr lang="en-US" sz="1800" dirty="0"/>
          </a:p>
          <a:p>
            <a:r>
              <a:rPr lang="en-US" sz="1800" dirty="0"/>
              <a:t>Senior </a:t>
            </a:r>
            <a:r>
              <a:rPr lang="en-US" dirty="0" smtClean="0"/>
              <a:t>Coordinator</a:t>
            </a:r>
            <a:r>
              <a:rPr lang="en-US" sz="1800" dirty="0" smtClean="0"/>
              <a:t> </a:t>
            </a:r>
            <a:endParaRPr lang="en-US" sz="1800" dirty="0"/>
          </a:p>
        </p:txBody>
      </p:sp>
      <p:sp>
        <p:nvSpPr>
          <p:cNvPr id="2" name="Rectangle 1"/>
          <p:cNvSpPr/>
          <p:nvPr/>
        </p:nvSpPr>
        <p:spPr>
          <a:xfrm>
            <a:off x="733001" y="3902402"/>
            <a:ext cx="7772400" cy="1101840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buClr>
                <a:schemeClr val="dk1"/>
              </a:buClr>
              <a:buSzPct val="25000"/>
            </a:pPr>
            <a:r>
              <a:rPr lang="en-US" sz="1800" dirty="0"/>
              <a:t>Course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objective </a:t>
            </a:r>
            <a:r>
              <a:rPr lang="en-US" sz="1800" dirty="0"/>
              <a:t>--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help all distributors attending generate 2000 PV/month or more over the next 8 to 10 weeks</a:t>
            </a:r>
            <a:r>
              <a:rPr lang="en-US" sz="1800" dirty="0"/>
              <a:t>…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by…</a:t>
            </a:r>
          </a:p>
          <a:p>
            <a:pPr marL="457200" lvl="0" indent="-431800">
              <a:lnSpc>
                <a:spcPct val="80000"/>
              </a:lnSpc>
              <a:spcBef>
                <a:spcPts val="444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Developing a customer base of 20 to 30 members </a:t>
            </a:r>
          </a:p>
          <a:p>
            <a:pPr marL="457200" lvl="0" indent="-431800">
              <a:lnSpc>
                <a:spcPct val="80000"/>
              </a:lnSpc>
              <a:spcBef>
                <a:spcPts val="444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identifying 3 potential business partners</a:t>
            </a:r>
            <a:endParaRPr lang="en-US" sz="1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48409" t="27315" r="8641" b="30979"/>
          <a:stretch/>
        </p:blipFill>
        <p:spPr>
          <a:xfrm>
            <a:off x="3808583" y="1174909"/>
            <a:ext cx="1400946" cy="18138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521" y="1238906"/>
            <a:ext cx="1593479" cy="159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2122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Set up 3 to 5  Shaklee events and appointments to begin practicing comfortable ways to close your meetings and offer next steps and incentives .. 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Log in to the Member Center ( </a:t>
            </a:r>
            <a:r>
              <a:rPr lang="en-US" dirty="0" err="1" smtClean="0">
                <a:solidFill>
                  <a:schemeClr val="tx1"/>
                </a:solidFill>
              </a:rPr>
              <a:t>MyShaklee.com</a:t>
            </a:r>
            <a:r>
              <a:rPr lang="en-US" dirty="0" smtClean="0">
                <a:solidFill>
                  <a:schemeClr val="tx1"/>
                </a:solidFill>
              </a:rPr>
              <a:t> ) .. Click on business tab </a:t>
            </a:r>
            <a:r>
              <a:rPr lang="mr-IN" dirty="0" smtClean="0">
                <a:solidFill>
                  <a:schemeClr val="tx1"/>
                </a:solidFill>
              </a:rPr>
              <a:t>…</a:t>
            </a:r>
            <a:r>
              <a:rPr lang="en-US" dirty="0" smtClean="0">
                <a:solidFill>
                  <a:schemeClr val="tx1"/>
                </a:solidFill>
              </a:rPr>
              <a:t>to Shaklee Weekly </a:t>
            </a:r>
            <a:r>
              <a:rPr lang="mr-IN" dirty="0" smtClean="0">
                <a:solidFill>
                  <a:schemeClr val="tx1"/>
                </a:solidFill>
              </a:rPr>
              <a:t>…</a:t>
            </a:r>
            <a:r>
              <a:rPr lang="en-US" dirty="0" smtClean="0">
                <a:solidFill>
                  <a:schemeClr val="tx1"/>
                </a:solidFill>
              </a:rPr>
              <a:t>  fill out your action plan for the week 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-- number of reach outs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-- number of events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-- follow up   						</a:t>
            </a:r>
            <a:r>
              <a:rPr lang="en-US" dirty="0" err="1" smtClean="0">
                <a:solidFill>
                  <a:schemeClr val="tx1"/>
                </a:solidFill>
              </a:rPr>
              <a:t>francine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Action Steps  Week 4 Closing and Next Steps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20023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edia1.santabanta.com/full5/outdoors/summer/summer-1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00050"/>
            <a:ext cx="6629400" cy="1485900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Next Session #5 –</a:t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Identifying Business Partners 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487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963998" y="1905356"/>
            <a:ext cx="7465199" cy="296454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rgbClr val="6F6E6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To review key elements of the events we set up. </a:t>
            </a:r>
          </a:p>
          <a:p>
            <a:pPr marL="342900" marR="0" lvl="0" indent="-342900" algn="l" rtl="0">
              <a:spcBef>
                <a:spcPts val="0"/>
              </a:spcBef>
              <a:buClr>
                <a:srgbClr val="6F6E6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To </a:t>
            </a:r>
            <a:r>
              <a:rPr lang="en-US" sz="2400" b="0" i="0" u="none" strike="noStrike" cap="none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understand the role of the leader in wrapping up  conversations, appointments and presentations.</a:t>
            </a:r>
          </a:p>
          <a:p>
            <a:pPr marL="342900" marR="0" lvl="0" indent="-342900" algn="l" rtl="0">
              <a:spcBef>
                <a:spcPts val="480"/>
              </a:spcBef>
              <a:buClr>
                <a:srgbClr val="6F6E6F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To observe a variety of options and word tracks to help  find a comfortable way to guide someone to next steps</a:t>
            </a:r>
            <a:r>
              <a:rPr lang="en-US" sz="2400" b="0" i="0" u="none" strike="noStrike" cap="none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342900" marR="0" lvl="0" indent="-342900" algn="l" rtl="0">
              <a:spcBef>
                <a:spcPts val="480"/>
              </a:spcBef>
              <a:buClr>
                <a:srgbClr val="6F6E6F"/>
              </a:buClr>
              <a:buSzPct val="100000"/>
              <a:buFont typeface="Arial"/>
              <a:buChar char="•"/>
            </a:pP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480"/>
              </a:spcBef>
              <a:buClr>
                <a:srgbClr val="6F6E6F"/>
              </a:buClr>
              <a:buSzPct val="100000"/>
              <a:buFont typeface="Arial"/>
              <a:buChar char="•"/>
            </a:pPr>
            <a:r>
              <a:rPr lang="en-US" sz="1600" b="0" i="0" u="none" strike="noStrike" cap="none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barb</a:t>
            </a:r>
            <a:endParaRPr lang="en-US" sz="1600" b="0" i="0" u="none" strike="noStrike" cap="none" baseline="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90500" algn="l" rtl="0">
              <a:spcBef>
                <a:spcPts val="480"/>
              </a:spcBef>
              <a:buClr>
                <a:srgbClr val="6F6E6F"/>
              </a:buClr>
              <a:buFont typeface="Arial"/>
              <a:buNone/>
            </a:pPr>
            <a:endParaRPr sz="2400" b="0" i="0" u="none" strike="noStrike" cap="none" baseline="0" dirty="0">
              <a:solidFill>
                <a:srgbClr val="6F6E6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90500" algn="l" rtl="0">
              <a:spcBef>
                <a:spcPts val="480"/>
              </a:spcBef>
              <a:buClr>
                <a:srgbClr val="6F6E6F"/>
              </a:buClr>
              <a:buFont typeface="Arial"/>
              <a:buNone/>
            </a:pPr>
            <a:endParaRPr sz="2400" b="0" i="0" u="none" strike="noStrike" cap="none" baseline="0" dirty="0">
              <a:solidFill>
                <a:srgbClr val="6F6E6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90500" algn="l" rtl="0">
              <a:spcBef>
                <a:spcPts val="480"/>
              </a:spcBef>
              <a:buClr>
                <a:srgbClr val="6F6E6F"/>
              </a:buClr>
              <a:buFont typeface="Arial"/>
              <a:buNone/>
            </a:pPr>
            <a:endParaRPr sz="2400" b="0" i="0" u="none" strike="noStrike" cap="none" baseline="0" dirty="0">
              <a:solidFill>
                <a:srgbClr val="6F6E6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963998" y="336119"/>
            <a:ext cx="7465199" cy="1357531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Objectives for Session # </a:t>
            </a: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-US" sz="3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3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Art of Closing and </a:t>
            </a:r>
            <a:r>
              <a:rPr lang="en-US" sz="3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Offering Next </a:t>
            </a:r>
            <a:r>
              <a:rPr lang="en-US" sz="3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Steps</a:t>
            </a:r>
          </a:p>
        </p:txBody>
      </p:sp>
    </p:spTree>
    <p:extLst>
      <p:ext uri="{BB962C8B-B14F-4D97-AF65-F5344CB8AC3E}">
        <p14:creationId xmlns:p14="http://schemas.microsoft.com/office/powerpoint/2010/main" val="3244278444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01801"/>
            <a:ext cx="8229600" cy="289283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1. Build relationships</a:t>
            </a:r>
          </a:p>
          <a:p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2. Get them started on a Shaklee wellness program</a:t>
            </a:r>
          </a:p>
          <a:p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3. Obtain referrals </a:t>
            </a:r>
            <a:r>
              <a:rPr lang="mr-IN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…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schedule events hosted by others ( online or in home ) </a:t>
            </a:r>
          </a:p>
          <a:p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4. Identify potential business partners               </a:t>
            </a:r>
            <a:r>
              <a:rPr lang="en-US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francine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0698"/>
            <a:ext cx="8229600" cy="85725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4 Objectives for Every Event or Contact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68300" y="4254500"/>
            <a:ext cx="8521700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Close appointment/ events/ meetings with these in mind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28500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6040"/>
            <a:ext cx="8229600" cy="345836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Share our health story</a:t>
            </a: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Why we are developing a business</a:t>
            </a: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Shaklee Difference ..</a:t>
            </a: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-- And how the Shaklee Philosophy o f living in harmony with Nature  			extends to every product Shaklee makes						     -- the Shaklee Community 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Product Discussion and experience/ sampling/ tasting</a:t>
            </a: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Close and NEXT STEPS </a:t>
            </a:r>
            <a:r>
              <a:rPr lang="mr-I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…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				</a:t>
            </a:r>
            <a:r>
              <a:rPr lang="en-US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francine</a:t>
            </a:r>
            <a:endParaRPr lang="en-US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83779"/>
            <a:ext cx="8229600" cy="85725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Key Elements of an Event/ Appointment/ </a:t>
            </a:r>
            <a:r>
              <a:rPr lang="en-US" sz="3200" dirty="0" err="1" smtClean="0"/>
              <a:t>etc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13629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064259"/>
          </a:xfr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3200" dirty="0" smtClean="0"/>
              <a:t>Closing – Is Simply Guiding Our Prospective Customers and Distributors to the Next Step 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0764"/>
            <a:ext cx="8229600" cy="360045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2400" dirty="0" smtClean="0"/>
              <a:t>Prospects look to us for direction and to lay out the options.</a:t>
            </a:r>
          </a:p>
          <a:p>
            <a:pPr>
              <a:buNone/>
            </a:pPr>
            <a:r>
              <a:rPr lang="en-US" sz="2400" dirty="0" smtClean="0"/>
              <a:t>	-- Don’t allow fear of being pushy to keep us from doing our job as consultant and nutritional counselor or business advisor.</a:t>
            </a:r>
          </a:p>
          <a:p>
            <a:r>
              <a:rPr lang="en-US" sz="2400" dirty="0" smtClean="0"/>
              <a:t>Our role after learning their interests and needs is to now be </a:t>
            </a:r>
            <a:r>
              <a:rPr lang="en-US" sz="2400" b="1" dirty="0" smtClean="0"/>
              <a:t>an advocate for them </a:t>
            </a:r>
            <a:r>
              <a:rPr lang="en-US" sz="2400" dirty="0" smtClean="0"/>
              <a:t>.. And to recommend what we believe to be in their best interest.                 </a:t>
            </a:r>
            <a:r>
              <a:rPr lang="en-US" sz="1600" dirty="0" err="1" smtClean="0"/>
              <a:t>karen</a:t>
            </a:r>
            <a:r>
              <a:rPr lang="en-US" sz="1600" dirty="0" smtClean="0"/>
              <a:t>   </a:t>
            </a:r>
            <a:r>
              <a:rPr lang="en-US" sz="2400" dirty="0" smtClean="0"/>
              <a:t>  </a:t>
            </a:r>
          </a:p>
          <a:p>
            <a:pPr>
              <a:buNone/>
            </a:pPr>
            <a:r>
              <a:rPr lang="en-US" sz="2400" dirty="0" smtClean="0"/>
              <a:t>	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69992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Events/ Appointments/ Meetings, </a:t>
            </a:r>
            <a:r>
              <a:rPr lang="en-US" sz="3200" dirty="0" err="1" smtClean="0"/>
              <a:t>etc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432800" cy="339447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In homes  and virtual events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 new product launches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 Smoothie </a:t>
            </a:r>
            <a:r>
              <a:rPr lang="en-US" sz="2000" dirty="0" smtClean="0"/>
              <a:t>sampling</a:t>
            </a:r>
            <a:r>
              <a:rPr lang="en-US" sz="2000" dirty="0" smtClean="0"/>
              <a:t>	-- Youth demos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 health topics </a:t>
            </a:r>
            <a:r>
              <a:rPr lang="en-US" sz="1800" dirty="0" smtClean="0"/>
              <a:t>( cold and flu, </a:t>
            </a:r>
            <a:r>
              <a:rPr lang="en-US" sz="1800" dirty="0" smtClean="0"/>
              <a:t>kids</a:t>
            </a:r>
            <a:r>
              <a:rPr lang="en-US" sz="1800" dirty="0" smtClean="0"/>
              <a:t>’ nutrition</a:t>
            </a:r>
            <a:r>
              <a:rPr lang="en-US" sz="1800" dirty="0" smtClean="0"/>
              <a:t>, </a:t>
            </a:r>
            <a:r>
              <a:rPr lang="en-US" sz="1800" dirty="0" smtClean="0"/>
              <a:t>women’s health, gut health, </a:t>
            </a:r>
            <a:r>
              <a:rPr lang="en-US" sz="1800" dirty="0" err="1" smtClean="0"/>
              <a:t>etc</a:t>
            </a:r>
            <a:r>
              <a:rPr lang="en-US" sz="1800" dirty="0" smtClean="0"/>
              <a:t>  </a:t>
            </a:r>
            <a:r>
              <a:rPr lang="en-US" sz="1800" dirty="0" smtClean="0"/>
              <a:t>)</a:t>
            </a:r>
          </a:p>
          <a:p>
            <a:r>
              <a:rPr lang="en-US" sz="2000" dirty="0" smtClean="0"/>
              <a:t>Individual appointments</a:t>
            </a:r>
          </a:p>
          <a:p>
            <a:r>
              <a:rPr lang="en-US" sz="2000" dirty="0" smtClean="0"/>
              <a:t>Business opportunity presentations 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7073900" y="3784600"/>
            <a:ext cx="1308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042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Invitation </a:t>
            </a:r>
            <a:r>
              <a:rPr lang="mr-IN" sz="3200" dirty="0" smtClean="0"/>
              <a:t>–</a:t>
            </a:r>
            <a:r>
              <a:rPr lang="en-US" sz="3200" dirty="0" smtClean="0"/>
              <a:t> all about education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228"/>
            <a:ext cx="8229600" cy="3750071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 smtClean="0"/>
              <a:t>People’s time is precious .. </a:t>
            </a:r>
          </a:p>
          <a:p>
            <a:r>
              <a:rPr lang="en-US" sz="2000" dirty="0" smtClean="0"/>
              <a:t>We want them to know we value their time and will present information that is valuable, useful, important, and interesting ..</a:t>
            </a:r>
          </a:p>
          <a:p>
            <a:r>
              <a:rPr lang="en-US" sz="2000" dirty="0" smtClean="0"/>
              <a:t>So be sure to convey that in our inviting .. What’s in it for them .</a:t>
            </a:r>
          </a:p>
          <a:p>
            <a:r>
              <a:rPr lang="en-US" sz="2000" dirty="0" smtClean="0"/>
              <a:t>Let them know what to expect ..  And that they will leave with a “ favor” 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 ex   Youth virtual event  -- they get sample packs to experience at home   					of all the products 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 ex </a:t>
            </a:r>
            <a:r>
              <a:rPr lang="mr-IN" sz="2000" dirty="0" smtClean="0"/>
              <a:t>–</a:t>
            </a:r>
            <a:r>
              <a:rPr lang="en-US" sz="2000" dirty="0" smtClean="0"/>
              <a:t> </a:t>
            </a:r>
            <a:r>
              <a:rPr lang="en-US" sz="2000" dirty="0" smtClean="0"/>
              <a:t>Kid’s </a:t>
            </a:r>
            <a:r>
              <a:rPr lang="en-US" sz="2000" dirty="0" smtClean="0"/>
              <a:t>Nutrition </a:t>
            </a:r>
            <a:r>
              <a:rPr lang="mr-IN" sz="2000" dirty="0" smtClean="0"/>
              <a:t>–</a:t>
            </a:r>
            <a:r>
              <a:rPr lang="en-US" sz="2000" dirty="0" smtClean="0"/>
              <a:t> all left with recipe cards with Peanut Butter Fudge 			recipe, silicon muffin cup vitamin cup ( Target ) , 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 ex </a:t>
            </a:r>
            <a:r>
              <a:rPr lang="mr-IN" sz="2000" dirty="0" smtClean="0"/>
              <a:t>–</a:t>
            </a:r>
            <a:r>
              <a:rPr lang="en-US" sz="2000" dirty="0" smtClean="0"/>
              <a:t> Make and Take or Earth Day event  Basic H general cleaner spray 			bottle, </a:t>
            </a:r>
          </a:p>
          <a:p>
            <a:r>
              <a:rPr lang="en-US" sz="2000" dirty="0" smtClean="0"/>
              <a:t>Leave your wallets at home .. This is all about education</a:t>
            </a:r>
            <a:r>
              <a:rPr lang="en-US" sz="2000" dirty="0" smtClean="0"/>
              <a:t>.           </a:t>
            </a:r>
            <a:r>
              <a:rPr lang="en-US" sz="2000" dirty="0" err="1" smtClean="0"/>
              <a:t>karen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45622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720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40775</TotalTime>
  <Words>1070</Words>
  <Application>Microsoft Macintosh PowerPoint</Application>
  <PresentationFormat>On-screen Show (16:9)</PresentationFormat>
  <Paragraphs>156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8 Weeks to Director Week #4 Oct 2, 2018</vt:lpstr>
      <vt:lpstr>Today’s Training Team </vt:lpstr>
      <vt:lpstr>Objectives for Session # 4  The Art of Closing and Offering Next Steps</vt:lpstr>
      <vt:lpstr>4 Objectives for Every Event or Contact</vt:lpstr>
      <vt:lpstr>Key Elements of an Event/ Appointment/ etc</vt:lpstr>
      <vt:lpstr>Closing – Is Simply Guiding Our Prospective Customers and Distributors to the Next Step  </vt:lpstr>
      <vt:lpstr>Events/ Appointments/ Meetings, etc</vt:lpstr>
      <vt:lpstr>Invitation – all about education</vt:lpstr>
      <vt:lpstr>PowerPoint Presentation</vt:lpstr>
      <vt:lpstr> Closing – Offer Guidance in Helping Them To Make an Order </vt:lpstr>
      <vt:lpstr>Closing After a Product Conversation</vt:lpstr>
      <vt:lpstr>Examples of Good/ Better/ Best Packages</vt:lpstr>
      <vt:lpstr>Incentives for Customers</vt:lpstr>
      <vt:lpstr>PowerPoint Presentation</vt:lpstr>
      <vt:lpstr>It’s Our Job to Follow Up with Excellent Service</vt:lpstr>
      <vt:lpstr>Ideas for offering incentives … Decide how much you want to invest in your multi-million dollar Shaklee business. </vt:lpstr>
      <vt:lpstr> Incentive Ideas for Distributors</vt:lpstr>
      <vt:lpstr>USE/ SHARE/ BUILD Close</vt:lpstr>
      <vt:lpstr>Closing After a Business Conversation</vt:lpstr>
      <vt:lpstr>Action Steps  Week 4 Closing and Next Steps</vt:lpstr>
      <vt:lpstr>Next Session #5 – Identifying Business Partners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Fast Track to Coordinator Fall 2015</dc:title>
  <dc:creator>Barbara Lagoni</dc:creator>
  <cp:lastModifiedBy>Barbara Lagoni</cp:lastModifiedBy>
  <cp:revision>394</cp:revision>
  <cp:lastPrinted>2018-10-02T21:48:10Z</cp:lastPrinted>
  <dcterms:created xsi:type="dcterms:W3CDTF">2015-07-16T02:03:17Z</dcterms:created>
  <dcterms:modified xsi:type="dcterms:W3CDTF">2018-10-03T20:07:19Z</dcterms:modified>
</cp:coreProperties>
</file>