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jpg" ContentType="image/jpe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2" r:id="rId1"/>
  </p:sldMasterIdLst>
  <p:notesMasterIdLst>
    <p:notesMasterId r:id="rId34"/>
  </p:notesMasterIdLst>
  <p:handoutMasterIdLst>
    <p:handoutMasterId r:id="rId35"/>
  </p:handoutMasterIdLst>
  <p:sldIdLst>
    <p:sldId id="259" r:id="rId2"/>
    <p:sldId id="317" r:id="rId3"/>
    <p:sldId id="261" r:id="rId4"/>
    <p:sldId id="262" r:id="rId5"/>
    <p:sldId id="263" r:id="rId6"/>
    <p:sldId id="324" r:id="rId7"/>
    <p:sldId id="265" r:id="rId8"/>
    <p:sldId id="266" r:id="rId9"/>
    <p:sldId id="303" r:id="rId10"/>
    <p:sldId id="267" r:id="rId11"/>
    <p:sldId id="282" r:id="rId12"/>
    <p:sldId id="270" r:id="rId13"/>
    <p:sldId id="325" r:id="rId14"/>
    <p:sldId id="326" r:id="rId15"/>
    <p:sldId id="327" r:id="rId16"/>
    <p:sldId id="272" r:id="rId17"/>
    <p:sldId id="322" r:id="rId18"/>
    <p:sldId id="318" r:id="rId19"/>
    <p:sldId id="321" r:id="rId20"/>
    <p:sldId id="320" r:id="rId21"/>
    <p:sldId id="280" r:id="rId22"/>
    <p:sldId id="323" r:id="rId23"/>
    <p:sldId id="274" r:id="rId24"/>
    <p:sldId id="275" r:id="rId25"/>
    <p:sldId id="290" r:id="rId26"/>
    <p:sldId id="291" r:id="rId27"/>
    <p:sldId id="298" r:id="rId28"/>
    <p:sldId id="299" r:id="rId29"/>
    <p:sldId id="315" r:id="rId30"/>
    <p:sldId id="293" r:id="rId31"/>
    <p:sldId id="314" r:id="rId32"/>
    <p:sldId id="295" r:id="rId3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FAFE"/>
    <a:srgbClr val="C8FFEC"/>
    <a:srgbClr val="E4FCFF"/>
    <a:srgbClr val="BAF5FF"/>
    <a:srgbClr val="B0F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6" d="100"/>
          <a:sy n="106" d="100"/>
        </p:scale>
        <p:origin x="-488"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BC03BE3-7C85-9249-97EB-CA3C5D784507}" type="datetimeFigureOut">
              <a:rPr lang="en-US" smtClean="0"/>
              <a:t>9/25/18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4665A1-E1D7-674B-BBD2-B92893A85AE3}" type="slidenum">
              <a:rPr lang="en-US" smtClean="0"/>
              <a:t>‹#›</a:t>
            </a:fld>
            <a:endParaRPr lang="en-US"/>
          </a:p>
        </p:txBody>
      </p:sp>
    </p:spTree>
    <p:extLst>
      <p:ext uri="{BB962C8B-B14F-4D97-AF65-F5344CB8AC3E}">
        <p14:creationId xmlns:p14="http://schemas.microsoft.com/office/powerpoint/2010/main" val="29595902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Clr>
                <a:schemeClr val="dk1"/>
              </a:buClr>
              <a:buFont typeface="Calibri"/>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1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6096573"/>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Shape 21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13" name="Shape 21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Shape 2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8" name="Shape 22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29" name="Shape 229"/>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chemeClr val="dk1"/>
              </a:buClr>
              <a:buSzPct val="25000"/>
              <a:buFont typeface="Calibri"/>
              <a:buNone/>
            </a:pPr>
            <a:fld id="{00000000-1234-1234-1234-123412341234}" type="slidenum">
              <a:rPr lang="en-US"/>
              <a:t>16</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91" name="Shape 29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42" name="Shape 2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249" name="Shape 2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62" name="Shape 3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69" name="Shape 3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Shape 41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420" name="Shape 420"/>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21" name="Shape 42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chemeClr val="dk1"/>
              </a:buClr>
              <a:buSzPct val="250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427" name="Shape 4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Shape 382"/>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83" name="Shape 3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03" name="Shape 203"/>
          <p:cNvSpPr txBox="1">
            <a:spLocks noGrp="1"/>
          </p:cNvSpPr>
          <p:nvPr>
            <p:ph type="sldNum" idx="12"/>
          </p:nvPr>
        </p:nvSpPr>
        <p:spPr>
          <a:xfrm>
            <a:off x="3884612" y="8685213"/>
            <a:ext cx="2971799" cy="457200"/>
          </a:xfrm>
          <a:prstGeom prst="rect">
            <a:avLst/>
          </a:prstGeom>
        </p:spPr>
        <p:txBody>
          <a:bodyPr lIns="91425" tIns="45700" rIns="91425" bIns="45700" anchor="b" anchorCtr="0">
            <a:noAutofit/>
          </a:bodyPr>
          <a:lstStyle/>
          <a:p>
            <a:pPr lvl="0">
              <a:spcBef>
                <a:spcPts val="0"/>
              </a:spcBef>
              <a:buClr>
                <a:schemeClr val="dk1"/>
              </a:buClr>
              <a:buSzPct val="25000"/>
              <a:buFont typeface="Calibri"/>
              <a:buNone/>
            </a:pPr>
            <a:fld id="{00000000-1234-1234-1234-123412341234}" type="slidenum">
              <a:rPr lang="en-US"/>
              <a:t>31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97" name="Shape 3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140" name="Shape 14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48" name="Shape 1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58" name="Shape 15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59" name="Shape 159"/>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5</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80" name="Shape 180"/>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81" name="Shape 181"/>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8</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Shape 188"/>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89" name="Shape 18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04" name="Shape 30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305" name="Shape 305"/>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l" rtl="0">
              <a:lnSpc>
                <a:spcPct val="100000"/>
              </a:lnSpc>
              <a:spcBef>
                <a:spcPts val="0"/>
              </a:spcBef>
              <a:spcAft>
                <a:spcPts val="0"/>
              </a:spcAft>
              <a:buClr>
                <a:srgbClr val="000000"/>
              </a:buClr>
              <a:buSzPct val="25000"/>
              <a:buFont typeface="Arial"/>
              <a:buNone/>
            </a:pPr>
            <a:fld id="{00000000-1234-1234-1234-123412341234}" type="slidenum">
              <a:rPr lang="en-US" sz="1400" b="0" i="0" u="none" strike="noStrike" cap="none">
                <a:solidFill>
                  <a:srgbClr val="000000"/>
                </a:solidFill>
                <a:latin typeface="Arial"/>
                <a:ea typeface="Arial"/>
                <a:cs typeface="Arial"/>
                <a:sym typeface="Arial"/>
              </a:rPr>
              <a:t>11</a:t>
            </a:fld>
            <a:endParaRPr lang="en-US" sz="14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88900" algn="l" rtl="0">
              <a:lnSpc>
                <a:spcPct val="100000"/>
              </a:lnSpc>
              <a:spcBef>
                <a:spcPts val="400"/>
              </a:spcBef>
              <a:spcAft>
                <a:spcPts val="0"/>
              </a:spcAft>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57150" algn="l" rtl="0">
              <a:lnSpc>
                <a:spcPct val="100000"/>
              </a:lnSpc>
              <a:spcBef>
                <a:spcPts val="360"/>
              </a:spcBef>
              <a:spcAft>
                <a:spcPts val="0"/>
              </a:spcAft>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25400" algn="l" rtl="0">
              <a:lnSpc>
                <a:spcPct val="100000"/>
              </a:lnSpc>
              <a:spcBef>
                <a:spcPts val="320"/>
              </a:spcBef>
              <a:spcAft>
                <a:spcPts val="0"/>
              </a:spcAft>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50800" algn="l" rtl="0">
              <a:lnSpc>
                <a:spcPct val="100000"/>
              </a:lnSpc>
              <a:spcBef>
                <a:spcPts val="280"/>
              </a:spcBef>
              <a:spcAft>
                <a:spcPts val="0"/>
              </a:spcAft>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9"/>
        <p:cNvGrpSpPr/>
        <p:nvPr/>
      </p:nvGrpSpPr>
      <p:grpSpPr>
        <a:xfrm>
          <a:off x="0" y="0"/>
          <a:ext cx="0" cy="0"/>
          <a:chOff x="0" y="0"/>
          <a:chExt cx="0" cy="0"/>
        </a:xfrm>
      </p:grpSpPr>
      <p:sp>
        <p:nvSpPr>
          <p:cNvPr id="70" name="Shape 70"/>
          <p:cNvSpPr txBox="1">
            <a:spLocks noGrp="1"/>
          </p:cNvSpPr>
          <p:nvPr>
            <p:ph type="title"/>
          </p:nvPr>
        </p:nvSpPr>
        <p:spPr>
          <a:xfrm>
            <a:off x="457200" y="204785"/>
            <a:ext cx="3008313" cy="871538"/>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1" name="Shape 71"/>
          <p:cNvSpPr txBox="1">
            <a:spLocks noGrp="1"/>
          </p:cNvSpPr>
          <p:nvPr>
            <p:ph type="body" idx="1"/>
          </p:nvPr>
        </p:nvSpPr>
        <p:spPr>
          <a:xfrm>
            <a:off x="3575050" y="204788"/>
            <a:ext cx="5111750" cy="4389834"/>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body" idx="2"/>
          </p:nvPr>
        </p:nvSpPr>
        <p:spPr>
          <a:xfrm>
            <a:off x="457200" y="1076325"/>
            <a:ext cx="3008313" cy="3518296"/>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6"/>
        <p:cNvGrpSpPr/>
        <p:nvPr/>
      </p:nvGrpSpPr>
      <p:grpSpPr>
        <a:xfrm>
          <a:off x="0" y="0"/>
          <a:ext cx="0" cy="0"/>
          <a:chOff x="0" y="0"/>
          <a:chExt cx="0" cy="0"/>
        </a:xfrm>
      </p:grpSpPr>
      <p:sp>
        <p:nvSpPr>
          <p:cNvPr id="77" name="Shape 77"/>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78" name="Shape 78"/>
          <p:cNvSpPr>
            <a:spLocks noGrp="1"/>
          </p:cNvSpPr>
          <p:nvPr>
            <p:ph type="pic" idx="2"/>
          </p:nvPr>
        </p:nvSpPr>
        <p:spPr>
          <a:xfrm>
            <a:off x="1792288" y="459581"/>
            <a:ext cx="5486399" cy="3086098"/>
          </a:xfrm>
          <a:prstGeom prst="rect">
            <a:avLst/>
          </a:prstGeom>
          <a:noFill/>
          <a:ln>
            <a:noFill/>
          </a:ln>
        </p:spPr>
        <p:txBody>
          <a:bodyPr lIns="91425" tIns="91425" rIns="91425" bIns="91425" anchor="t" anchorCtr="0"/>
          <a:lstStyle>
            <a:lvl1pPr marL="0" marR="0" lvl="0" indent="0" algn="l" rtl="0">
              <a:lnSpc>
                <a:spcPct val="100000"/>
              </a:lnSpc>
              <a:spcBef>
                <a:spcPts val="640"/>
              </a:spcBef>
              <a:spcAft>
                <a:spcPts val="0"/>
              </a:spcAft>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body" idx="1"/>
          </p:nvPr>
        </p:nvSpPr>
        <p:spPr>
          <a:xfrm>
            <a:off x="1792288" y="4025503"/>
            <a:ext cx="5486399" cy="603647"/>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85" name="Shape 85"/>
          <p:cNvSpPr txBox="1">
            <a:spLocks noGrp="1"/>
          </p:cNvSpPr>
          <p:nvPr>
            <p:ph type="body" idx="1"/>
          </p:nvPr>
        </p:nvSpPr>
        <p:spPr>
          <a:xfrm rot="5400000">
            <a:off x="2874763" y="-1217413"/>
            <a:ext cx="3394472" cy="8229600"/>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9"/>
        <p:cNvGrpSpPr/>
        <p:nvPr/>
      </p:nvGrpSpPr>
      <p:grpSpPr>
        <a:xfrm>
          <a:off x="0" y="0"/>
          <a:ext cx="0" cy="0"/>
          <a:chOff x="0" y="0"/>
          <a:chExt cx="0" cy="0"/>
        </a:xfrm>
      </p:grpSpPr>
      <p:sp>
        <p:nvSpPr>
          <p:cNvPr id="90" name="Shape 90"/>
          <p:cNvSpPr txBox="1">
            <a:spLocks noGrp="1"/>
          </p:cNvSpPr>
          <p:nvPr>
            <p:ph type="title"/>
          </p:nvPr>
        </p:nvSpPr>
        <p:spPr>
          <a:xfrm rot="5400000">
            <a:off x="5463776" y="1371599"/>
            <a:ext cx="4388642" cy="20574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91" name="Shape 91"/>
          <p:cNvSpPr txBox="1">
            <a:spLocks noGrp="1"/>
          </p:cNvSpPr>
          <p:nvPr>
            <p:ph type="body" idx="1"/>
          </p:nvPr>
        </p:nvSpPr>
        <p:spPr>
          <a:xfrm rot="5400000">
            <a:off x="1272777" y="-609598"/>
            <a:ext cx="4388642" cy="6019798"/>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9"/>
        <p:cNvGrpSpPr/>
        <p:nvPr/>
      </p:nvGrpSpPr>
      <p:grpSpPr>
        <a:xfrm>
          <a:off x="0" y="0"/>
          <a:ext cx="0" cy="0"/>
          <a:chOff x="0" y="0"/>
          <a:chExt cx="0" cy="0"/>
        </a:xfrm>
      </p:grpSpPr>
      <p:sp>
        <p:nvSpPr>
          <p:cNvPr id="20" name="Shape 20"/>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Section Header">
    <p:spTree>
      <p:nvGrpSpPr>
        <p:cNvPr id="1" name="Shape 23"/>
        <p:cNvGrpSpPr/>
        <p:nvPr/>
      </p:nvGrpSpPr>
      <p:grpSpPr>
        <a:xfrm>
          <a:off x="0" y="0"/>
          <a:ext cx="0" cy="0"/>
          <a:chOff x="0" y="0"/>
          <a:chExt cx="0" cy="0"/>
        </a:xfrm>
      </p:grpSpPr>
      <p:pic>
        <p:nvPicPr>
          <p:cNvPr id="24" name="Shape 24"/>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25" name="Shape 25"/>
          <p:cNvSpPr txBox="1">
            <a:spLocks noGrp="1"/>
          </p:cNvSpPr>
          <p:nvPr>
            <p:ph type="title"/>
          </p:nvPr>
        </p:nvSpPr>
        <p:spPr>
          <a:xfrm>
            <a:off x="722312" y="1849213"/>
            <a:ext cx="4455168" cy="102155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537E2F"/>
              </a:buClr>
              <a:buFont typeface="Calibri"/>
              <a:buNone/>
              <a:defRPr sz="3200" b="1" i="0" u="none" strike="noStrike" cap="none">
                <a:solidFill>
                  <a:srgbClr val="537E2F"/>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26" name="Shape 26"/>
          <p:cNvSpPr txBox="1">
            <a:spLocks noGrp="1"/>
          </p:cNvSpPr>
          <p:nvPr>
            <p:ph type="body" idx="1"/>
          </p:nvPr>
        </p:nvSpPr>
        <p:spPr>
          <a:xfrm>
            <a:off x="722312" y="2870768"/>
            <a:ext cx="7772400" cy="112514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6F6E6F"/>
              </a:buClr>
              <a:buFont typeface="Arial"/>
              <a:buNone/>
              <a:defRPr sz="2000" b="0" i="0" u="none" strike="noStrike" cap="none">
                <a:solidFill>
                  <a:srgbClr val="6F6E6F"/>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7" name="Shape 27"/>
          <p:cNvSpPr>
            <a:spLocks noGrp="1"/>
          </p:cNvSpPr>
          <p:nvPr>
            <p:ph type="pic" idx="2"/>
          </p:nvPr>
        </p:nvSpPr>
        <p:spPr>
          <a:xfrm>
            <a:off x="5301092" y="1589719"/>
            <a:ext cx="2779711" cy="2781300"/>
          </a:xfrm>
          <a:prstGeom prst="ellipse">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30" name="Shape 30"/>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Shape 34"/>
        <p:cNvGrpSpPr/>
        <p:nvPr/>
      </p:nvGrpSpPr>
      <p:grpSpPr>
        <a:xfrm>
          <a:off x="0" y="0"/>
          <a:ext cx="0" cy="0"/>
          <a:chOff x="0" y="0"/>
          <a:chExt cx="0" cy="0"/>
        </a:xfrm>
      </p:grpSpPr>
      <p:sp>
        <p:nvSpPr>
          <p:cNvPr id="35" name="Shape 35"/>
          <p:cNvSpPr txBox="1">
            <a:spLocks noGrp="1"/>
          </p:cNvSpPr>
          <p:nvPr>
            <p:ph type="body" idx="1"/>
          </p:nvPr>
        </p:nvSpPr>
        <p:spPr>
          <a:xfrm>
            <a:off x="457200" y="205979"/>
            <a:ext cx="8229600" cy="438864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722312" y="3305176"/>
            <a:ext cx="7772400" cy="102155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44" name="Shape 44"/>
          <p:cNvSpPr txBox="1">
            <a:spLocks noGrp="1"/>
          </p:cNvSpPr>
          <p:nvPr>
            <p:ph type="body" idx="1"/>
          </p:nvPr>
        </p:nvSpPr>
        <p:spPr>
          <a:xfrm>
            <a:off x="722312" y="2180033"/>
            <a:ext cx="7772400" cy="112514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lnSpc>
                <a:spcPct val="100000"/>
              </a:lnSpc>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lnSpc>
                <a:spcPct val="100000"/>
              </a:lnSpc>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0" name="Shape 50"/>
          <p:cNvSpPr txBox="1">
            <a:spLocks noGrp="1"/>
          </p:cNvSpPr>
          <p:nvPr>
            <p:ph type="body" idx="1"/>
          </p:nvPr>
        </p:nvSpPr>
        <p:spPr>
          <a:xfrm>
            <a:off x="457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body" idx="2"/>
          </p:nvPr>
        </p:nvSpPr>
        <p:spPr>
          <a:xfrm>
            <a:off x="4648200" y="1200150"/>
            <a:ext cx="4038598" cy="3394472"/>
          </a:xfrm>
          <a:prstGeom prst="rect">
            <a:avLst/>
          </a:prstGeom>
          <a:noFill/>
          <a:ln>
            <a:noFill/>
          </a:ln>
        </p:spPr>
        <p:txBody>
          <a:bodyPr lIns="91425" tIns="91425" rIns="91425" bIns="91425" anchor="t" anchorCtr="0"/>
          <a:lstStyle>
            <a:lvl1pPr marL="342900" marR="0" lvl="0" indent="1270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90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57" name="Shape 57"/>
          <p:cNvSpPr txBox="1">
            <a:spLocks noGrp="1"/>
          </p:cNvSpPr>
          <p:nvPr>
            <p:ph type="body" idx="1"/>
          </p:nvPr>
        </p:nvSpPr>
        <p:spPr>
          <a:xfrm>
            <a:off x="457200" y="1151333"/>
            <a:ext cx="4040187"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body" idx="2"/>
          </p:nvPr>
        </p:nvSpPr>
        <p:spPr>
          <a:xfrm>
            <a:off x="457200" y="1631154"/>
            <a:ext cx="4040187"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body" idx="3"/>
          </p:nvPr>
        </p:nvSpPr>
        <p:spPr>
          <a:xfrm>
            <a:off x="4645026" y="1151333"/>
            <a:ext cx="4041773" cy="479820"/>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4"/>
          </p:nvPr>
        </p:nvSpPr>
        <p:spPr>
          <a:xfrm>
            <a:off x="4645026" y="1631154"/>
            <a:ext cx="4041773" cy="2963464"/>
          </a:xfrm>
          <a:prstGeom prst="rect">
            <a:avLst/>
          </a:prstGeom>
          <a:noFill/>
          <a:ln>
            <a:noFill/>
          </a:ln>
        </p:spPr>
        <p:txBody>
          <a:bodyPr lIns="91425" tIns="91425" rIns="91425" bIns="91425" anchor="t" anchorCtr="0"/>
          <a:lstStyle>
            <a:lvl1pPr marL="342900" marR="0" lvl="0" indent="-381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3175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0"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4"/>
        <p:cNvGrpSpPr/>
        <p:nvPr/>
      </p:nvGrpSpPr>
      <p:grpSpPr>
        <a:xfrm>
          <a:off x="0" y="0"/>
          <a:ext cx="0" cy="0"/>
          <a:chOff x="0" y="0"/>
          <a:chExt cx="0" cy="0"/>
        </a:xfrm>
      </p:grpSpPr>
      <p:sp>
        <p:nvSpPr>
          <p:cNvPr id="65" name="Shape 65"/>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66" name="Shape 66"/>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05979"/>
            <a:ext cx="8229600" cy="85725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Font typeface="Arial"/>
              <a:buNone/>
              <a:defRPr sz="1800"/>
            </a:lvl2pPr>
            <a:lvl3pPr lvl="2" indent="0">
              <a:spcBef>
                <a:spcPts val="0"/>
              </a:spcBef>
              <a:buFont typeface="Arial"/>
              <a:buNone/>
              <a:defRPr sz="1800"/>
            </a:lvl3pPr>
            <a:lvl4pPr lvl="3" indent="0">
              <a:spcBef>
                <a:spcPts val="0"/>
              </a:spcBef>
              <a:buFont typeface="Arial"/>
              <a:buNone/>
              <a:defRPr sz="1800"/>
            </a:lvl4pPr>
            <a:lvl5pPr lvl="4" indent="0">
              <a:spcBef>
                <a:spcPts val="0"/>
              </a:spcBef>
              <a:buFont typeface="Arial"/>
              <a:buNone/>
              <a:defRPr sz="1800"/>
            </a:lvl5pPr>
            <a:lvl6pPr lvl="5" indent="0">
              <a:spcBef>
                <a:spcPts val="0"/>
              </a:spcBef>
              <a:buFont typeface="Arial"/>
              <a:buNone/>
              <a:defRPr sz="1800"/>
            </a:lvl6pPr>
            <a:lvl7pPr lvl="6" indent="0">
              <a:spcBef>
                <a:spcPts val="0"/>
              </a:spcBef>
              <a:buFont typeface="Arial"/>
              <a:buNone/>
              <a:defRPr sz="1800"/>
            </a:lvl7pPr>
            <a:lvl8pPr lvl="7" indent="0">
              <a:spcBef>
                <a:spcPts val="0"/>
              </a:spcBef>
              <a:buFont typeface="Arial"/>
              <a:buNone/>
              <a:defRPr sz="1800"/>
            </a:lvl8pPr>
            <a:lvl9pPr lvl="8" indent="0">
              <a:spcBef>
                <a:spcPts val="0"/>
              </a:spcBef>
              <a:buFont typeface="Arial"/>
              <a:buNone/>
              <a:defRPr sz="1800"/>
            </a:lvl9pPr>
          </a:lstStyle>
          <a:p>
            <a:endParaRPr/>
          </a:p>
        </p:txBody>
      </p:sp>
      <p:sp>
        <p:nvSpPr>
          <p:cNvPr id="11" name="Shape 1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lvl="0" indent="6350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698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25400"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4767262"/>
            <a:ext cx="2133598" cy="273842"/>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4767262"/>
            <a:ext cx="2895600" cy="273842"/>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rgbClr val="888888"/>
              </a:buClr>
              <a:buFont typeface="Calibri"/>
              <a:buNone/>
              <a:defRPr sz="1200" b="0" i="0" u="none" strike="noStrike" cap="none">
                <a:solidFill>
                  <a:srgbClr val="888888"/>
                </a:solidFill>
                <a:latin typeface="Calibri"/>
                <a:ea typeface="Calibri"/>
                <a:cs typeface="Calibri"/>
                <a:sym typeface="Calibri"/>
              </a:defRPr>
            </a:lvl1pPr>
            <a:lvl2pPr marL="457200" marR="0" lvl="1"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2pPr>
            <a:lvl3pPr marL="914400" marR="0" lvl="2"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3pPr>
            <a:lvl4pPr marL="1371600" marR="0" lvl="3"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4pPr>
            <a:lvl5pPr marL="1828800" marR="0" lvl="4"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5pPr>
            <a:lvl6pPr marL="2286000" marR="0" lvl="5"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6pPr>
            <a:lvl7pPr marL="2743200" marR="0" lvl="6"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7pPr>
            <a:lvl8pPr marL="3200400" marR="0" lvl="7"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8pPr>
            <a:lvl9pPr marL="3657600" marR="0" lvl="8" indent="0" algn="l" rtl="0">
              <a:lnSpc>
                <a:spcPct val="100000"/>
              </a:lnSpc>
              <a:spcBef>
                <a:spcPts val="0"/>
              </a:spcBef>
              <a:spcAft>
                <a:spcPts val="0"/>
              </a:spcAft>
              <a:buClr>
                <a:schemeClr val="dk1"/>
              </a:buClr>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4767262"/>
            <a:ext cx="2133598" cy="273842"/>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88888"/>
              </a:buClr>
              <a:buSzPct val="250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PNG"/><Relationship Id="rId5" Type="http://schemas.openxmlformats.org/officeDocument/2006/relationships/image" Target="../media/image18.jpg"/><Relationship Id="rId1" Type="http://schemas.openxmlformats.org/officeDocument/2006/relationships/slideLayout" Target="../slideLayouts/slideLayout5.xml"/><Relationship Id="rId2"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png"/><Relationship Id="rId5" Type="http://schemas.openxmlformats.org/officeDocument/2006/relationships/image" Target="../media/image6.jpg"/><Relationship Id="rId6" Type="http://schemas.openxmlformats.org/officeDocument/2006/relationships/image" Target="../media/image7.png"/><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jpg"/><Relationship Id="rId3" Type="http://schemas.openxmlformats.org/officeDocument/2006/relationships/image" Target="../media/image2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2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5.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2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30.gif"/></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3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9144000" cy="5143500"/>
          </a:xfrm>
          <a:prstGeom prst="rect">
            <a:avLst/>
          </a:prstGeom>
        </p:spPr>
      </p:pic>
      <p:sp>
        <p:nvSpPr>
          <p:cNvPr id="117" name="Shape 117"/>
          <p:cNvSpPr txBox="1">
            <a:spLocks noGrp="1"/>
          </p:cNvSpPr>
          <p:nvPr>
            <p:ph type="title" idx="4294967295"/>
          </p:nvPr>
        </p:nvSpPr>
        <p:spPr>
          <a:xfrm>
            <a:off x="2714099" y="215897"/>
            <a:ext cx="4156075" cy="918633"/>
          </a:xfrm>
          <a:prstGeom prst="rect">
            <a:avLst/>
          </a:prstGeom>
          <a:noFill/>
          <a:ln w="9525" cap="flat" cmpd="sng">
            <a:solidFill>
              <a:srgbClr val="FF0000"/>
            </a:solidFill>
            <a:prstDash val="solid"/>
            <a:round/>
            <a:headEnd type="none" w="med" len="med"/>
            <a:tailEnd type="none" w="med" len="med"/>
          </a:ln>
        </p:spPr>
        <p:txBody>
          <a:bodyPr lIns="91425" tIns="45700" rIns="91425" bIns="45700" anchor="b" anchorCtr="0">
            <a:noAutofit/>
          </a:bodyPr>
          <a:lstStyle/>
          <a:p>
            <a:pPr marL="0" marR="0" lvl="0" indent="0" algn="ctr" rtl="0">
              <a:lnSpc>
                <a:spcPct val="100000"/>
              </a:lnSpc>
              <a:spcBef>
                <a:spcPts val="0"/>
              </a:spcBef>
              <a:spcAft>
                <a:spcPts val="0"/>
              </a:spcAft>
              <a:buClr>
                <a:srgbClr val="205867"/>
              </a:buClr>
              <a:buSzPct val="25000"/>
              <a:buFont typeface="Calibri"/>
              <a:buNone/>
            </a:pPr>
            <a:r>
              <a:rPr lang="en-US" sz="3000" b="0" i="0" u="none" strike="noStrike" cap="none" dirty="0">
                <a:solidFill>
                  <a:srgbClr val="205867"/>
                </a:solidFill>
                <a:latin typeface="Calibri"/>
                <a:ea typeface="Calibri"/>
                <a:cs typeface="Calibri"/>
                <a:sym typeface="Calibri"/>
              </a:rPr>
              <a:t>8 Weeks To Director </a:t>
            </a:r>
            <a:r>
              <a:rPr lang="en-US" sz="4400" b="0" i="0" u="none" strike="noStrike" cap="none" dirty="0">
                <a:solidFill>
                  <a:srgbClr val="205867"/>
                </a:solidFill>
                <a:latin typeface="Calibri"/>
                <a:ea typeface="Calibri"/>
                <a:cs typeface="Calibri"/>
                <a:sym typeface="Calibri"/>
              </a:rPr>
              <a:t>	</a:t>
            </a:r>
          </a:p>
          <a:p>
            <a:pPr marL="0" marR="0" lvl="0" indent="0" algn="l" rtl="0">
              <a:lnSpc>
                <a:spcPct val="100000"/>
              </a:lnSpc>
              <a:spcBef>
                <a:spcPts val="0"/>
              </a:spcBef>
              <a:spcAft>
                <a:spcPts val="0"/>
              </a:spcAft>
              <a:buClr>
                <a:srgbClr val="205867"/>
              </a:buClr>
              <a:buSzPct val="25000"/>
              <a:buFont typeface="Calibri"/>
              <a:buNone/>
            </a:pPr>
            <a:r>
              <a:rPr lang="en-US" sz="2400" b="0" i="0" u="none" strike="noStrike" cap="none" dirty="0">
                <a:solidFill>
                  <a:srgbClr val="205867"/>
                </a:solidFill>
                <a:latin typeface="Calibri"/>
                <a:ea typeface="Calibri"/>
                <a:cs typeface="Calibri"/>
                <a:sym typeface="Calibri"/>
              </a:rPr>
              <a:t>Shaklee Business Training 2018</a:t>
            </a:r>
          </a:p>
        </p:txBody>
      </p:sp>
      <p:sp>
        <p:nvSpPr>
          <p:cNvPr id="118" name="Shape 118"/>
          <p:cNvSpPr txBox="1">
            <a:spLocks noGrp="1"/>
          </p:cNvSpPr>
          <p:nvPr>
            <p:ph type="body" idx="4294967295"/>
          </p:nvPr>
        </p:nvSpPr>
        <p:spPr>
          <a:xfrm>
            <a:off x="711201" y="3171824"/>
            <a:ext cx="7958666" cy="1603375"/>
          </a:xfrm>
          <a:prstGeom prst="rect">
            <a:avLst/>
          </a:prstGeom>
          <a:solidFill>
            <a:schemeClr val="lt1"/>
          </a:solidFill>
          <a:ln w="9525" cap="flat" cmpd="sng">
            <a:solidFill>
              <a:srgbClr val="FF0000"/>
            </a:solidFill>
            <a:prstDash val="solid"/>
            <a:round/>
            <a:headEnd type="none" w="med" len="med"/>
            <a:tailEnd type="none" w="med" len="med"/>
          </a:ln>
        </p:spPr>
        <p:txBody>
          <a:bodyPr lIns="91425" tIns="45700" rIns="91425" bIns="45700" anchor="t" anchorCtr="0">
            <a:noAutofit/>
          </a:bodyPr>
          <a:lstStyle/>
          <a:p>
            <a:pPr marL="0" marR="0" lvl="0" indent="0" algn="ctr" rtl="0">
              <a:lnSpc>
                <a:spcPct val="80000"/>
              </a:lnSpc>
              <a:spcBef>
                <a:spcPts val="0"/>
              </a:spcBef>
              <a:spcAft>
                <a:spcPts val="0"/>
              </a:spcAft>
              <a:buClr>
                <a:srgbClr val="205867"/>
              </a:buClr>
              <a:buSzPct val="25000"/>
              <a:buFont typeface="Arial"/>
              <a:buNone/>
            </a:pPr>
            <a:r>
              <a:rPr lang="en-US" b="0" i="0" u="none" strike="noStrike" cap="none" dirty="0">
                <a:solidFill>
                  <a:srgbClr val="205867"/>
                </a:solidFill>
                <a:sym typeface="Calibri"/>
              </a:rPr>
              <a:t>Time for Action</a:t>
            </a:r>
          </a:p>
          <a:p>
            <a:pPr marL="0" marR="0" lvl="0" indent="0" algn="ctr" rtl="0">
              <a:lnSpc>
                <a:spcPct val="80000"/>
              </a:lnSpc>
              <a:spcBef>
                <a:spcPts val="0"/>
              </a:spcBef>
              <a:spcAft>
                <a:spcPts val="0"/>
              </a:spcAft>
              <a:buClr>
                <a:srgbClr val="205867"/>
              </a:buClr>
              <a:buSzPct val="25000"/>
              <a:buFont typeface="Arial"/>
              <a:buNone/>
            </a:pPr>
            <a:r>
              <a:rPr lang="en-US" dirty="0">
                <a:solidFill>
                  <a:srgbClr val="205867"/>
                </a:solidFill>
              </a:rPr>
              <a:t>Inviting, Connecting, Building Relationships</a:t>
            </a:r>
            <a:endParaRPr lang="en-US" b="0" i="0" u="none" strike="noStrike" cap="none" dirty="0">
              <a:solidFill>
                <a:srgbClr val="205867"/>
              </a:solidFill>
              <a:sym typeface="Calibri"/>
            </a:endParaRPr>
          </a:p>
          <a:p>
            <a:pPr marL="0" marR="0" lvl="0" indent="0" algn="ctr" rtl="0">
              <a:lnSpc>
                <a:spcPct val="80000"/>
              </a:lnSpc>
              <a:spcBef>
                <a:spcPts val="0"/>
              </a:spcBef>
              <a:spcAft>
                <a:spcPts val="0"/>
              </a:spcAft>
              <a:buClr>
                <a:srgbClr val="205867"/>
              </a:buClr>
              <a:buSzPct val="25000"/>
              <a:buFont typeface="Arial"/>
              <a:buNone/>
            </a:pPr>
            <a:endParaRPr lang="en-US" sz="800" b="0" i="0" u="none" strike="noStrike" cap="none" dirty="0">
              <a:solidFill>
                <a:srgbClr val="205867"/>
              </a:solidFill>
              <a:latin typeface="Calibri"/>
              <a:ea typeface="Calibri"/>
              <a:cs typeface="Calibri"/>
              <a:sym typeface="Calibri"/>
            </a:endParaRPr>
          </a:p>
          <a:p>
            <a:pPr marL="0" marR="0" lvl="0" indent="0" algn="ctr" rtl="0">
              <a:lnSpc>
                <a:spcPct val="80000"/>
              </a:lnSpc>
              <a:spcBef>
                <a:spcPts val="0"/>
              </a:spcBef>
              <a:spcAft>
                <a:spcPts val="0"/>
              </a:spcAft>
              <a:buClr>
                <a:srgbClr val="205867"/>
              </a:buClr>
              <a:buSzPct val="25000"/>
              <a:buFont typeface="Arial"/>
              <a:buNone/>
            </a:pPr>
            <a:r>
              <a:rPr lang="en-US" sz="2400" b="0" i="0" u="none" strike="noStrike" cap="none" dirty="0">
                <a:solidFill>
                  <a:srgbClr val="205867"/>
                </a:solidFill>
                <a:latin typeface="Calibri"/>
                <a:ea typeface="Calibri"/>
                <a:cs typeface="Calibri"/>
                <a:sym typeface="Calibri"/>
              </a:rPr>
              <a:t>Week # 3</a:t>
            </a:r>
            <a:r>
              <a:rPr lang="en-US" sz="2400" dirty="0">
                <a:solidFill>
                  <a:srgbClr val="205867"/>
                </a:solidFill>
              </a:rPr>
              <a:t>                 September</a:t>
            </a:r>
            <a:r>
              <a:rPr lang="en-US" sz="2400" b="0" i="0" u="none" strike="noStrike" cap="none" dirty="0">
                <a:solidFill>
                  <a:srgbClr val="205867"/>
                </a:solidFill>
                <a:latin typeface="Calibri"/>
                <a:ea typeface="Calibri"/>
                <a:cs typeface="Calibri"/>
                <a:sym typeface="Calibri"/>
              </a:rPr>
              <a:t> 25, 2018</a:t>
            </a:r>
          </a:p>
          <a:p>
            <a:pPr marL="0" marR="0" lvl="0" indent="0" algn="l" rtl="0">
              <a:lnSpc>
                <a:spcPct val="80000"/>
              </a:lnSpc>
              <a:spcBef>
                <a:spcPts val="0"/>
              </a:spcBef>
              <a:spcAft>
                <a:spcPts val="0"/>
              </a:spcAft>
              <a:buClr>
                <a:srgbClr val="6F6E6F"/>
              </a:buClr>
              <a:buSzPct val="25000"/>
              <a:buFont typeface="Arial"/>
              <a:buNone/>
            </a:pPr>
            <a:endParaRPr sz="2960" b="0" i="0" u="none" strike="noStrike" cap="none" dirty="0">
              <a:solidFill>
                <a:schemeClr val="dk1"/>
              </a:solidFill>
              <a:latin typeface="Calibri"/>
              <a:ea typeface="Calibri"/>
              <a:cs typeface="Calibri"/>
              <a:sym typeface="Calibri"/>
            </a:endParaRPr>
          </a:p>
        </p:txBody>
      </p:sp>
      <p:pic>
        <p:nvPicPr>
          <p:cNvPr id="2" name="Picture 1"/>
          <p:cNvPicPr>
            <a:picLocks noChangeAspect="1"/>
          </p:cNvPicPr>
          <p:nvPr/>
        </p:nvPicPr>
        <p:blipFill>
          <a:blip r:embed="rId4"/>
          <a:stretch>
            <a:fillRect/>
          </a:stretch>
        </p:blipFill>
        <p:spPr>
          <a:xfrm>
            <a:off x="1303867" y="1234660"/>
            <a:ext cx="6163733" cy="1566600"/>
          </a:xfrm>
          <a:prstGeom prst="rect">
            <a:avLst/>
          </a:prstGeom>
          <a:ln>
            <a:solidFill>
              <a:srgbClr val="FF0000"/>
            </a:solid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pic>
        <p:nvPicPr>
          <p:cNvPr id="191" name="Shape 191"/>
          <p:cNvPicPr preferRelativeResize="0"/>
          <p:nvPr/>
        </p:nvPicPr>
        <p:blipFill rotWithShape="1">
          <a:blip r:embed="rId3">
            <a:alphaModFix/>
          </a:blip>
          <a:srcRect/>
          <a:stretch/>
        </p:blipFill>
        <p:spPr>
          <a:xfrm>
            <a:off x="6948783" y="3415620"/>
            <a:ext cx="2194992" cy="1728129"/>
          </a:xfrm>
          <a:prstGeom prst="rect">
            <a:avLst/>
          </a:prstGeom>
          <a:noFill/>
          <a:ln>
            <a:noFill/>
          </a:ln>
        </p:spPr>
      </p:pic>
      <p:sp>
        <p:nvSpPr>
          <p:cNvPr id="192" name="Shape 192"/>
          <p:cNvSpPr txBox="1">
            <a:spLocks noGrp="1"/>
          </p:cNvSpPr>
          <p:nvPr>
            <p:ph type="title"/>
          </p:nvPr>
        </p:nvSpPr>
        <p:spPr>
          <a:xfrm>
            <a:off x="381000" y="228600"/>
            <a:ext cx="7644900" cy="628800"/>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5 Step Process:  Step 1</a:t>
            </a:r>
          </a:p>
        </p:txBody>
      </p:sp>
      <p:sp>
        <p:nvSpPr>
          <p:cNvPr id="193" name="Shape 193"/>
          <p:cNvSpPr txBox="1">
            <a:spLocks noGrp="1"/>
          </p:cNvSpPr>
          <p:nvPr>
            <p:ph type="body" idx="1"/>
          </p:nvPr>
        </p:nvSpPr>
        <p:spPr>
          <a:xfrm>
            <a:off x="457200" y="1223239"/>
            <a:ext cx="8153398" cy="3920261"/>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spcAft>
                <a:spcPts val="0"/>
              </a:spcAft>
              <a:buClr>
                <a:schemeClr val="dk1"/>
              </a:buClr>
              <a:buSzPct val="100000"/>
              <a:buFont typeface="Arial"/>
              <a:buChar char="•"/>
            </a:pPr>
            <a:r>
              <a:rPr lang="en-US" sz="2000" b="0" i="0" u="none" strike="noStrike" cap="none" dirty="0">
                <a:solidFill>
                  <a:schemeClr val="dk1"/>
                </a:solidFill>
                <a:sym typeface="Calibri"/>
              </a:rPr>
              <a:t>It has </a:t>
            </a:r>
            <a:r>
              <a:rPr lang="en-US" sz="2000" dirty="0"/>
              <a:t>to be about them and not us.  Being honest. </a:t>
            </a:r>
            <a:r>
              <a:rPr lang="en-US" sz="2000" dirty="0" smtClean="0"/>
              <a:t>			 </a:t>
            </a:r>
            <a:r>
              <a:rPr lang="en-US" sz="2000" dirty="0"/>
              <a:t>Why did they come to mind?</a:t>
            </a:r>
          </a:p>
          <a:p>
            <a:pPr lvl="0" indent="-342900">
              <a:lnSpc>
                <a:spcPct val="90000"/>
              </a:lnSpc>
              <a:spcBef>
                <a:spcPts val="0"/>
              </a:spcBef>
            </a:pPr>
            <a:r>
              <a:rPr lang="en-US" sz="2000" dirty="0"/>
              <a:t>Relationship is important. </a:t>
            </a:r>
            <a:r>
              <a:rPr lang="en-US" sz="2000" dirty="0" smtClean="0"/>
              <a:t>					Ask </a:t>
            </a:r>
            <a:r>
              <a:rPr lang="en-US" sz="2000" dirty="0"/>
              <a:t>?’s to discover needs, wants, interests, concerns.</a:t>
            </a:r>
          </a:p>
          <a:p>
            <a:pPr lvl="0" indent="-342900">
              <a:lnSpc>
                <a:spcPct val="90000"/>
              </a:lnSpc>
              <a:spcBef>
                <a:spcPts val="0"/>
              </a:spcBef>
            </a:pPr>
            <a:r>
              <a:rPr lang="en-US" sz="2000" dirty="0"/>
              <a:t>Less is more.  </a:t>
            </a:r>
          </a:p>
          <a:p>
            <a:pPr indent="-342900">
              <a:lnSpc>
                <a:spcPct val="90000"/>
              </a:lnSpc>
              <a:spcBef>
                <a:spcPts val="372"/>
              </a:spcBef>
            </a:pPr>
            <a:r>
              <a:rPr lang="en-US" sz="2000" b="0" i="0" u="none" strike="noStrike" cap="none" dirty="0">
                <a:solidFill>
                  <a:schemeClr val="dk1"/>
                </a:solidFill>
                <a:sym typeface="Calibri"/>
              </a:rPr>
              <a:t>Asking permission–”I don’t know if this would be of interest to you or not. “ </a:t>
            </a:r>
            <a:r>
              <a:rPr lang="mr-IN" sz="2000" b="0" i="0" u="none" strike="noStrike" cap="none" dirty="0">
                <a:solidFill>
                  <a:schemeClr val="dk1"/>
                </a:solidFill>
                <a:sym typeface="Calibri"/>
              </a:rPr>
              <a:t>…</a:t>
            </a:r>
            <a:r>
              <a:rPr lang="en-US" sz="2000" b="0" i="0" u="none" strike="noStrike" cap="none" dirty="0">
                <a:solidFill>
                  <a:schemeClr val="dk1"/>
                </a:solidFill>
                <a:sym typeface="Calibri"/>
              </a:rPr>
              <a:t> “ This may be of interest to you, or </a:t>
            </a:r>
            <a:r>
              <a:rPr lang="en-US" sz="2000" dirty="0"/>
              <a:t>so</a:t>
            </a:r>
            <a:r>
              <a:rPr lang="en-US" sz="2000" b="0" i="0" u="none" strike="noStrike" cap="none" dirty="0">
                <a:solidFill>
                  <a:schemeClr val="dk1"/>
                </a:solidFill>
                <a:sym typeface="Calibri"/>
              </a:rPr>
              <a:t>meone you know.” 		 “ May I show it to you and you can decide.”</a:t>
            </a:r>
          </a:p>
          <a:p>
            <a:pPr indent="-342900">
              <a:lnSpc>
                <a:spcPct val="90000"/>
              </a:lnSpc>
              <a:spcBef>
                <a:spcPts val="372"/>
              </a:spcBef>
            </a:pPr>
            <a:r>
              <a:rPr lang="en-US" sz="2000" dirty="0"/>
              <a:t>Practice “active” listening.</a:t>
            </a:r>
          </a:p>
          <a:p>
            <a:pPr indent="-342900">
              <a:lnSpc>
                <a:spcPct val="90000"/>
              </a:lnSpc>
              <a:spcBef>
                <a:spcPts val="372"/>
              </a:spcBef>
            </a:pPr>
            <a:r>
              <a:rPr lang="en-US" sz="2000" dirty="0"/>
              <a:t>Ask permission to invite</a:t>
            </a:r>
            <a:r>
              <a:rPr lang="en-US" sz="2000" dirty="0" smtClean="0"/>
              <a:t>.                           </a:t>
            </a:r>
            <a:r>
              <a:rPr lang="en-US" sz="1600" dirty="0" err="1" smtClean="0"/>
              <a:t>kristen</a:t>
            </a:r>
            <a:endParaRPr lang="en-US" sz="1600" dirty="0"/>
          </a:p>
          <a:p>
            <a:pPr marL="0" marR="0" lvl="0" indent="0" algn="l" rtl="0">
              <a:lnSpc>
                <a:spcPct val="90000"/>
              </a:lnSpc>
              <a:spcBef>
                <a:spcPts val="372"/>
              </a:spcBef>
              <a:spcAft>
                <a:spcPts val="0"/>
              </a:spcAft>
              <a:buClr>
                <a:schemeClr val="dk1"/>
              </a:buClr>
              <a:buSzPct val="25000"/>
              <a:buFont typeface="Arial"/>
              <a:buNone/>
            </a:pPr>
            <a:r>
              <a:rPr lang="en-US" sz="1600" b="0" i="0" u="none" strike="noStrike" cap="none" dirty="0">
                <a:solidFill>
                  <a:schemeClr val="dk1"/>
                </a:solidFill>
                <a:sym typeface="Calibri"/>
              </a:rPr>
              <a:t>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457200" y="1002249"/>
            <a:ext cx="8229600" cy="2265884"/>
          </a:xfrm>
          <a:prstGeom prst="rect">
            <a:avLst/>
          </a:prstGeom>
          <a:noFill/>
          <a:ln>
            <a:noFill/>
          </a:ln>
        </p:spPr>
        <p:txBody>
          <a:bodyPr lIns="91425" tIns="91425" rIns="91425" bIns="91425" anchor="t" anchorCtr="0">
            <a:noAutofit/>
          </a:bodyPr>
          <a:lstStyle/>
          <a:p>
            <a:pPr indent="-215900">
              <a:spcBef>
                <a:spcPts val="0"/>
              </a:spcBef>
            </a:pPr>
            <a:r>
              <a:rPr lang="en-US" b="0" i="0" u="none" strike="noStrike" cap="none" dirty="0" err="1">
                <a:solidFill>
                  <a:schemeClr val="tx1"/>
                </a:solidFill>
                <a:sym typeface="Calibri"/>
              </a:rPr>
              <a:t>FaceBook</a:t>
            </a:r>
            <a:r>
              <a:rPr lang="en-US" b="0" i="0" u="none" strike="noStrike" cap="none" dirty="0">
                <a:solidFill>
                  <a:schemeClr val="tx1"/>
                </a:solidFill>
                <a:sym typeface="Calibri"/>
              </a:rPr>
              <a:t>/ </a:t>
            </a:r>
            <a:r>
              <a:rPr lang="en-US" b="0" i="0" u="none" strike="noStrike" cap="none" dirty="0" err="1">
                <a:solidFill>
                  <a:schemeClr val="tx1"/>
                </a:solidFill>
                <a:sym typeface="Calibri"/>
              </a:rPr>
              <a:t>Instagram</a:t>
            </a:r>
            <a:r>
              <a:rPr lang="en-US" b="0" i="0" u="none" strike="noStrike" cap="none" dirty="0">
                <a:solidFill>
                  <a:schemeClr val="tx1"/>
                </a:solidFill>
                <a:sym typeface="Calibri"/>
              </a:rPr>
              <a:t>   </a:t>
            </a:r>
            <a:r>
              <a:rPr lang="en-US" dirty="0">
                <a:solidFill>
                  <a:schemeClr val="tx1"/>
                </a:solidFill>
              </a:rPr>
              <a:t>post</a:t>
            </a:r>
          </a:p>
          <a:p>
            <a:pPr indent="-215900">
              <a:spcBef>
                <a:spcPts val="0"/>
              </a:spcBef>
            </a:pPr>
            <a:r>
              <a:rPr lang="en-US" dirty="0">
                <a:solidFill>
                  <a:schemeClr val="tx1"/>
                </a:solidFill>
              </a:rPr>
              <a:t>Email</a:t>
            </a:r>
            <a:endParaRPr lang="en-US" b="0" i="0" u="none" strike="noStrike" cap="none" dirty="0">
              <a:solidFill>
                <a:schemeClr val="tx1"/>
              </a:solidFill>
              <a:sym typeface="Calibri"/>
            </a:endParaRPr>
          </a:p>
          <a:p>
            <a:pPr marL="342900" marR="0" lvl="0" indent="-215900" algn="l" rtl="0">
              <a:lnSpc>
                <a:spcPct val="100000"/>
              </a:lnSpc>
              <a:spcBef>
                <a:spcPts val="0"/>
              </a:spcBef>
              <a:spcAft>
                <a:spcPts val="0"/>
              </a:spcAft>
              <a:buClr>
                <a:srgbClr val="6F6E6F"/>
              </a:buClr>
              <a:buSzPct val="100000"/>
              <a:buFont typeface="Arial"/>
              <a:buChar char="•"/>
            </a:pPr>
            <a:r>
              <a:rPr lang="en-US" b="0" i="0" u="none" strike="noStrike" cap="none" dirty="0" err="1">
                <a:solidFill>
                  <a:schemeClr val="tx1"/>
                </a:solidFill>
                <a:sym typeface="Calibri"/>
              </a:rPr>
              <a:t>FaceBook</a:t>
            </a:r>
            <a:r>
              <a:rPr lang="en-US" b="0" i="0" u="none" strike="noStrike" cap="none" dirty="0">
                <a:solidFill>
                  <a:schemeClr val="tx1"/>
                </a:solidFill>
                <a:sym typeface="Calibri"/>
              </a:rPr>
              <a:t> Messaging</a:t>
            </a:r>
          </a:p>
          <a:p>
            <a:pPr marL="342900" marR="0" lvl="0" indent="-215900" algn="l" rtl="0">
              <a:lnSpc>
                <a:spcPct val="100000"/>
              </a:lnSpc>
              <a:spcBef>
                <a:spcPts val="0"/>
              </a:spcBef>
              <a:spcAft>
                <a:spcPts val="0"/>
              </a:spcAft>
              <a:buClr>
                <a:srgbClr val="6F6E6F"/>
              </a:buClr>
              <a:buSzPct val="100000"/>
              <a:buFont typeface="Arial"/>
              <a:buChar char="•"/>
            </a:pPr>
            <a:r>
              <a:rPr lang="en-US" b="0" i="0" u="none" strike="noStrike" cap="none" dirty="0">
                <a:solidFill>
                  <a:schemeClr val="tx1"/>
                </a:solidFill>
                <a:sym typeface="Calibri"/>
              </a:rPr>
              <a:t>Personal text message </a:t>
            </a:r>
            <a:endParaRPr b="0" i="0" u="none" strike="noStrike" cap="none" dirty="0">
              <a:solidFill>
                <a:schemeClr val="tx1"/>
              </a:solidFill>
              <a:sym typeface="Calibri"/>
            </a:endParaRPr>
          </a:p>
          <a:p>
            <a:pPr marL="342900" marR="0" lvl="0" indent="-215900" algn="l" rtl="0">
              <a:lnSpc>
                <a:spcPct val="100000"/>
              </a:lnSpc>
              <a:spcBef>
                <a:spcPts val="0"/>
              </a:spcBef>
              <a:spcAft>
                <a:spcPts val="0"/>
              </a:spcAft>
              <a:buClr>
                <a:srgbClr val="6F6E6F"/>
              </a:buClr>
              <a:buSzPct val="100000"/>
              <a:buFont typeface="Arial"/>
              <a:buChar char="•"/>
            </a:pPr>
            <a:r>
              <a:rPr lang="en-US" b="0" i="0" u="none" strike="noStrike" cap="none" dirty="0">
                <a:solidFill>
                  <a:schemeClr val="tx1"/>
                </a:solidFill>
                <a:sym typeface="Calibri"/>
              </a:rPr>
              <a:t>BEST OF ALL   …  phone call or personal live face-to-face conversation</a:t>
            </a:r>
          </a:p>
          <a:p>
            <a:pPr marL="127000" marR="0" lvl="0" indent="0" algn="l" rtl="0">
              <a:lnSpc>
                <a:spcPct val="100000"/>
              </a:lnSpc>
              <a:spcBef>
                <a:spcPts val="0"/>
              </a:spcBef>
              <a:spcAft>
                <a:spcPts val="0"/>
              </a:spcAft>
              <a:buClr>
                <a:srgbClr val="6F6E6F"/>
              </a:buClr>
              <a:buSzPct val="100000"/>
              <a:buNone/>
            </a:pPr>
            <a:endParaRPr lang="en-US" sz="1800" b="0" i="0" u="none" strike="noStrike" cap="none" dirty="0">
              <a:solidFill>
                <a:schemeClr val="tx1"/>
              </a:solidFill>
              <a:latin typeface="Calibri"/>
              <a:ea typeface="Calibri"/>
              <a:cs typeface="Calibri"/>
              <a:sym typeface="Calibri"/>
            </a:endParaRPr>
          </a:p>
          <a:p>
            <a:pPr marL="127000" marR="0" lvl="0" indent="0" algn="l" rtl="0">
              <a:lnSpc>
                <a:spcPct val="100000"/>
              </a:lnSpc>
              <a:spcBef>
                <a:spcPts val="0"/>
              </a:spcBef>
              <a:spcAft>
                <a:spcPts val="0"/>
              </a:spcAft>
              <a:buClr>
                <a:srgbClr val="6F6E6F"/>
              </a:buClr>
              <a:buSzPct val="100000"/>
              <a:buNone/>
            </a:pPr>
            <a:r>
              <a:rPr lang="en-US" sz="1800" dirty="0">
                <a:solidFill>
                  <a:schemeClr val="tx1"/>
                </a:solidFill>
              </a:rPr>
              <a:t>	</a:t>
            </a:r>
            <a:r>
              <a:rPr lang="en-US" sz="2400" dirty="0">
                <a:solidFill>
                  <a:schemeClr val="tx1"/>
                </a:solidFill>
              </a:rPr>
              <a:t>You will likely want to use ALL these avenues.    </a:t>
            </a:r>
            <a:r>
              <a:rPr lang="en-US" sz="2400" dirty="0" smtClean="0">
                <a:solidFill>
                  <a:schemeClr val="tx1"/>
                </a:solidFill>
              </a:rPr>
              <a:t>  </a:t>
            </a:r>
            <a:r>
              <a:rPr lang="en-US" sz="1600" dirty="0" err="1" smtClean="0">
                <a:solidFill>
                  <a:schemeClr val="tx1"/>
                </a:solidFill>
              </a:rPr>
              <a:t>kristen</a:t>
            </a:r>
            <a:endParaRPr lang="en-US" sz="1600" b="0" i="0" u="none" strike="noStrike" cap="none" dirty="0">
              <a:solidFill>
                <a:schemeClr val="tx1"/>
              </a:solidFill>
              <a:sym typeface="Calibri"/>
            </a:endParaRPr>
          </a:p>
          <a:p>
            <a:pPr marL="342900" marR="0" lvl="0" indent="-215900" algn="l" rtl="0">
              <a:lnSpc>
                <a:spcPct val="100000"/>
              </a:lnSpc>
              <a:spcBef>
                <a:spcPts val="0"/>
              </a:spcBef>
              <a:spcAft>
                <a:spcPts val="0"/>
              </a:spcAft>
              <a:buClr>
                <a:srgbClr val="6F6E6F"/>
              </a:buClr>
              <a:buSzPct val="100000"/>
              <a:buFont typeface="Arial"/>
              <a:buNone/>
            </a:pPr>
            <a:endParaRPr sz="1800" b="0" i="0" u="none" strike="noStrike" cap="none" dirty="0">
              <a:solidFill>
                <a:schemeClr val="tx1"/>
              </a:solidFill>
              <a:latin typeface="Calibri"/>
              <a:ea typeface="Calibri"/>
              <a:cs typeface="Calibri"/>
              <a:sym typeface="Calibri"/>
            </a:endParaRPr>
          </a:p>
        </p:txBody>
      </p:sp>
      <p:sp>
        <p:nvSpPr>
          <p:cNvPr id="308" name="Shape 308"/>
          <p:cNvSpPr txBox="1">
            <a:spLocks noGrp="1"/>
          </p:cNvSpPr>
          <p:nvPr>
            <p:ph type="title"/>
          </p:nvPr>
        </p:nvSpPr>
        <p:spPr>
          <a:xfrm>
            <a:off x="399675" y="414250"/>
            <a:ext cx="5949866" cy="587999"/>
          </a:xfrm>
          <a:prstGeom prst="rect">
            <a:avLst/>
          </a:prstGeom>
          <a:noFill/>
          <a:ln>
            <a:solidFill>
              <a:schemeClr val="accent5">
                <a:lumMod val="75000"/>
              </a:schemeClr>
            </a:solidFill>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dirty="0">
                <a:solidFill>
                  <a:schemeClr val="dk1"/>
                </a:solidFill>
                <a:latin typeface="Calibri"/>
                <a:ea typeface="Calibri"/>
                <a:cs typeface="Calibri"/>
                <a:sym typeface="Calibri"/>
              </a:rPr>
              <a:t>Step 2:  Avenues  For Inviting – </a:t>
            </a:r>
          </a:p>
        </p:txBody>
      </p:sp>
      <p:sp>
        <p:nvSpPr>
          <p:cNvPr id="309" name="Shape 309"/>
          <p:cNvSpPr txBox="1"/>
          <p:nvPr/>
        </p:nvSpPr>
        <p:spPr>
          <a:xfrm>
            <a:off x="769750" y="3550867"/>
            <a:ext cx="6709663" cy="830996"/>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US" sz="2400" b="0" i="0" u="none" strike="noStrike" cap="none">
                <a:solidFill>
                  <a:srgbClr val="000000"/>
                </a:solidFill>
                <a:latin typeface="Arial"/>
                <a:ea typeface="Arial"/>
                <a:cs typeface="Arial"/>
                <a:sym typeface="Arial"/>
              </a:rPr>
              <a:t>People respond to WHY we are inviting them … more than  WHAT we are inviting them to.</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Shape 215"/>
          <p:cNvPicPr preferRelativeResize="0"/>
          <p:nvPr/>
        </p:nvPicPr>
        <p:blipFill rotWithShape="1">
          <a:blip r:embed="rId3">
            <a:alphaModFix/>
          </a:blip>
          <a:srcRect/>
          <a:stretch/>
        </p:blipFill>
        <p:spPr>
          <a:xfrm>
            <a:off x="6901250" y="307839"/>
            <a:ext cx="2242751" cy="2348754"/>
          </a:xfrm>
          <a:prstGeom prst="rect">
            <a:avLst/>
          </a:prstGeom>
          <a:noFill/>
          <a:ln>
            <a:noFill/>
          </a:ln>
        </p:spPr>
      </p:pic>
      <p:sp>
        <p:nvSpPr>
          <p:cNvPr id="216" name="Shape 216"/>
          <p:cNvSpPr txBox="1">
            <a:spLocks noGrp="1"/>
          </p:cNvSpPr>
          <p:nvPr>
            <p:ph type="title"/>
          </p:nvPr>
        </p:nvSpPr>
        <p:spPr>
          <a:xfrm>
            <a:off x="304800" y="328284"/>
            <a:ext cx="7914034" cy="537000"/>
          </a:xfrm>
          <a:prstGeom prst="rect">
            <a:avLst/>
          </a:prstGeom>
          <a:noFill/>
          <a:ln w="9525" cap="flat" cmpd="sng">
            <a:solidFill>
              <a:srgbClr val="7F7F7F"/>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0" i="0" u="none" strike="noStrike" cap="none" dirty="0">
                <a:solidFill>
                  <a:schemeClr val="dk1"/>
                </a:solidFill>
                <a:latin typeface="Calibri"/>
                <a:ea typeface="Calibri"/>
                <a:cs typeface="Calibri"/>
                <a:sym typeface="Calibri"/>
              </a:rPr>
              <a:t>How We Apply Communication  Skills to  Inviting  </a:t>
            </a:r>
          </a:p>
        </p:txBody>
      </p:sp>
      <p:sp>
        <p:nvSpPr>
          <p:cNvPr id="217" name="Shape 217"/>
          <p:cNvSpPr txBox="1">
            <a:spLocks noGrp="1"/>
          </p:cNvSpPr>
          <p:nvPr>
            <p:ph type="body" idx="1"/>
          </p:nvPr>
        </p:nvSpPr>
        <p:spPr>
          <a:xfrm>
            <a:off x="276041" y="1084931"/>
            <a:ext cx="6625210" cy="987796"/>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Use the 3 elements of meaningful authentic conversation so the invitation is about meeting THEIR needs not filling chairs at an event ” .. </a:t>
            </a:r>
          </a:p>
        </p:txBody>
      </p:sp>
      <p:sp>
        <p:nvSpPr>
          <p:cNvPr id="218" name="Shape 218"/>
          <p:cNvSpPr txBox="1"/>
          <p:nvPr/>
        </p:nvSpPr>
        <p:spPr>
          <a:xfrm>
            <a:off x="583931" y="3882712"/>
            <a:ext cx="7810081" cy="875799"/>
          </a:xfrm>
          <a:prstGeom prst="rect">
            <a:avLst/>
          </a:prstGeom>
          <a:noFill/>
          <a:ln w="9525" cap="flat" cmpd="sng">
            <a:solidFill>
              <a:srgbClr val="000000"/>
            </a:solidFill>
            <a:prstDash val="solid"/>
            <a:round/>
            <a:headEnd type="none" w="med" len="med"/>
            <a:tailEnd type="none" w="med" len="med"/>
          </a:ln>
        </p:spPr>
        <p:txBody>
          <a:bodyPr lIns="91425" tIns="91425" rIns="91425" bIns="91425"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3600" b="0" i="0" u="none" strike="noStrike" cap="none" dirty="0" smtClean="0">
                <a:solidFill>
                  <a:srgbClr val="000000"/>
                </a:solidFill>
                <a:latin typeface="Arial"/>
                <a:ea typeface="Arial"/>
                <a:cs typeface="Arial"/>
                <a:sym typeface="Arial"/>
              </a:rPr>
              <a:t>Affirm, Acknowledge,</a:t>
            </a:r>
            <a:r>
              <a:rPr lang="en-US" sz="3600" dirty="0" smtClean="0"/>
              <a:t> </a:t>
            </a:r>
            <a:r>
              <a:rPr lang="en-US" sz="3600" b="0" i="0" u="none" strike="noStrike" cap="none" dirty="0" smtClean="0">
                <a:solidFill>
                  <a:srgbClr val="000000"/>
                </a:solidFill>
                <a:latin typeface="Arial"/>
                <a:ea typeface="Arial"/>
                <a:cs typeface="Arial"/>
                <a:sym typeface="Arial"/>
              </a:rPr>
              <a:t>Appreciate</a:t>
            </a:r>
            <a:endParaRPr lang="en-US" sz="3600" b="0" i="0" u="none" strike="noStrike" cap="none" dirty="0">
              <a:solidFill>
                <a:srgbClr val="000000"/>
              </a:solidFill>
              <a:latin typeface="Arial"/>
              <a:ea typeface="Arial"/>
              <a:cs typeface="Arial"/>
              <a:sym typeface="Arial"/>
            </a:endParaRPr>
          </a:p>
        </p:txBody>
      </p:sp>
      <p:sp>
        <p:nvSpPr>
          <p:cNvPr id="3" name="TextBox 2"/>
          <p:cNvSpPr txBox="1"/>
          <p:nvPr/>
        </p:nvSpPr>
        <p:spPr>
          <a:xfrm>
            <a:off x="437950" y="1941357"/>
            <a:ext cx="8233432" cy="584776"/>
          </a:xfrm>
          <a:prstGeom prst="rect">
            <a:avLst/>
          </a:prstGeom>
          <a:noFill/>
          <a:ln>
            <a:solidFill>
              <a:schemeClr val="tx1">
                <a:lumMod val="50000"/>
                <a:lumOff val="50000"/>
              </a:schemeClr>
            </a:solidFill>
          </a:ln>
        </p:spPr>
        <p:txBody>
          <a:bodyPr wrap="square" rtlCol="0">
            <a:spAutoFit/>
          </a:bodyPr>
          <a:lstStyle/>
          <a:p>
            <a:r>
              <a:rPr lang="en-US" sz="3200" dirty="0" smtClean="0"/>
              <a:t>Ask Questions --- </a:t>
            </a:r>
            <a:r>
              <a:rPr lang="en-US" sz="2800" dirty="0" smtClean="0"/>
              <a:t>Discover Needs and Interests </a:t>
            </a:r>
            <a:endParaRPr lang="en-US" sz="2800" dirty="0"/>
          </a:p>
        </p:txBody>
      </p:sp>
      <p:sp>
        <p:nvSpPr>
          <p:cNvPr id="4" name="TextBox 3"/>
          <p:cNvSpPr txBox="1"/>
          <p:nvPr/>
        </p:nvSpPr>
        <p:spPr>
          <a:xfrm>
            <a:off x="437950" y="2657503"/>
            <a:ext cx="8233432" cy="1077218"/>
          </a:xfrm>
          <a:prstGeom prst="rect">
            <a:avLst/>
          </a:prstGeom>
          <a:noFill/>
          <a:ln>
            <a:solidFill>
              <a:schemeClr val="tx1">
                <a:lumMod val="65000"/>
                <a:lumOff val="35000"/>
              </a:schemeClr>
            </a:solidFill>
          </a:ln>
        </p:spPr>
        <p:txBody>
          <a:bodyPr wrap="square" rtlCol="0">
            <a:spAutoFit/>
          </a:bodyPr>
          <a:lstStyle/>
          <a:p>
            <a:r>
              <a:rPr lang="en-US" sz="3200" dirty="0" smtClean="0"/>
              <a:t>Share WHY you are inviting them..		 	</a:t>
            </a:r>
            <a:r>
              <a:rPr lang="en-US" sz="2000" dirty="0" smtClean="0"/>
              <a:t>What’s in it for them .. Why topic is important to you</a:t>
            </a:r>
            <a:endParaRPr lang="en-US" sz="2000" dirty="0"/>
          </a:p>
        </p:txBody>
      </p:sp>
      <p:sp>
        <p:nvSpPr>
          <p:cNvPr id="5" name="TextBox 4"/>
          <p:cNvSpPr txBox="1"/>
          <p:nvPr/>
        </p:nvSpPr>
        <p:spPr>
          <a:xfrm>
            <a:off x="8102047" y="4641740"/>
            <a:ext cx="1041953" cy="307777"/>
          </a:xfrm>
          <a:prstGeom prst="rect">
            <a:avLst/>
          </a:prstGeom>
          <a:noFill/>
        </p:spPr>
        <p:txBody>
          <a:bodyPr wrap="square" rtlCol="0">
            <a:spAutoFit/>
          </a:bodyPr>
          <a:lstStyle/>
          <a:p>
            <a:r>
              <a:rPr lang="en-US" dirty="0" err="1" smtClean="0"/>
              <a:t>francine</a:t>
            </a:r>
            <a:endParaRPr lang="en-US"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animBg="1"/>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7963"/>
            <a:ext cx="9143999" cy="5135537"/>
          </a:xfrm>
          <a:prstGeom prst="rect">
            <a:avLst/>
          </a:prstGeom>
        </p:spPr>
      </p:pic>
      <p:sp>
        <p:nvSpPr>
          <p:cNvPr id="2" name="Title 1"/>
          <p:cNvSpPr>
            <a:spLocks noGrp="1"/>
          </p:cNvSpPr>
          <p:nvPr>
            <p:ph type="title"/>
          </p:nvPr>
        </p:nvSpPr>
        <p:spPr>
          <a:ln>
            <a:solidFill>
              <a:schemeClr val="tx1">
                <a:lumMod val="65000"/>
                <a:lumOff val="35000"/>
              </a:schemeClr>
            </a:solidFill>
          </a:ln>
        </p:spPr>
        <p:txBody>
          <a:bodyPr/>
          <a:lstStyle/>
          <a:p>
            <a:r>
              <a:rPr lang="en-US" sz="3200" dirty="0" smtClean="0"/>
              <a:t>Discovering Needs &amp; Interests </a:t>
            </a:r>
            <a:r>
              <a:rPr lang="mr-IN" sz="3200" dirty="0" smtClean="0"/>
              <a:t>…</a:t>
            </a:r>
            <a:r>
              <a:rPr lang="en-US" sz="3200" dirty="0" smtClean="0"/>
              <a:t>Tell Me About </a:t>
            </a:r>
            <a:endParaRPr lang="en-US" sz="3200" dirty="0"/>
          </a:p>
        </p:txBody>
      </p:sp>
      <p:sp>
        <p:nvSpPr>
          <p:cNvPr id="3" name="Text Placeholder 2"/>
          <p:cNvSpPr>
            <a:spLocks noGrp="1"/>
          </p:cNvSpPr>
          <p:nvPr>
            <p:ph type="body" idx="1"/>
          </p:nvPr>
        </p:nvSpPr>
        <p:spPr/>
        <p:txBody>
          <a:bodyPr/>
          <a:lstStyle/>
          <a:p>
            <a:r>
              <a:rPr lang="en-US" sz="2000" i="1" dirty="0" smtClean="0"/>
              <a:t>“ Mary, you mentioned you have allergies .. Tell me about that</a:t>
            </a:r>
            <a:r>
              <a:rPr lang="mr-IN" sz="2000" i="1" dirty="0" smtClean="0"/>
              <a:t>…</a:t>
            </a:r>
            <a:r>
              <a:rPr lang="en-US" sz="2000" i="1" dirty="0" smtClean="0"/>
              <a:t> </a:t>
            </a:r>
          </a:p>
          <a:p>
            <a:pPr lvl="0" indent="0">
              <a:buNone/>
            </a:pPr>
            <a:r>
              <a:rPr lang="en-US" sz="2000" i="1" dirty="0" smtClean="0"/>
              <a:t>	Then .. Tell me more.. </a:t>
            </a:r>
          </a:p>
          <a:p>
            <a:r>
              <a:rPr lang="en-US" sz="2000" i="1" dirty="0" smtClean="0"/>
              <a:t>“ Oh, you are a teacher.. Tell me about that ..  What is that like in today’s world? “</a:t>
            </a:r>
          </a:p>
          <a:p>
            <a:pPr lvl="0" indent="0">
              <a:buNone/>
            </a:pPr>
            <a:r>
              <a:rPr lang="en-US" sz="2400" b="1" dirty="0" smtClean="0"/>
              <a:t>And remember to ask for referrals .. </a:t>
            </a:r>
          </a:p>
          <a:p>
            <a:pPr lvl="0"/>
            <a:r>
              <a:rPr lang="en-US" sz="2000" dirty="0" smtClean="0"/>
              <a:t> “May I ask </a:t>
            </a:r>
            <a:r>
              <a:rPr lang="mr-IN" sz="2000" dirty="0" smtClean="0"/>
              <a:t>…</a:t>
            </a:r>
            <a:r>
              <a:rPr lang="en-US" sz="2000" dirty="0" smtClean="0"/>
              <a:t>who else do you </a:t>
            </a:r>
            <a:r>
              <a:rPr lang="en-US" sz="2000" dirty="0"/>
              <a:t>know who may have family members with allergies . </a:t>
            </a:r>
            <a:r>
              <a:rPr lang="en-US" sz="2000" dirty="0" smtClean="0"/>
              <a:t>“</a:t>
            </a:r>
          </a:p>
          <a:p>
            <a:r>
              <a:rPr lang="en-US" sz="2000" dirty="0" smtClean="0"/>
              <a:t> “Who else do you know who is a teacher and may want to know about 	additional streams of income.”</a:t>
            </a:r>
            <a:endParaRPr lang="en-US" sz="2000" dirty="0"/>
          </a:p>
          <a:p>
            <a:endParaRPr lang="en-US" dirty="0"/>
          </a:p>
        </p:txBody>
      </p:sp>
      <p:sp>
        <p:nvSpPr>
          <p:cNvPr id="5" name="TextBox 4"/>
          <p:cNvSpPr txBox="1"/>
          <p:nvPr/>
        </p:nvSpPr>
        <p:spPr>
          <a:xfrm>
            <a:off x="7576509" y="4594622"/>
            <a:ext cx="1226256"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58309953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7221497" cy="857250"/>
          </a:xfrm>
          <a:ln>
            <a:solidFill>
              <a:schemeClr val="tx1">
                <a:lumMod val="75000"/>
                <a:lumOff val="25000"/>
              </a:schemeClr>
            </a:solidFill>
          </a:ln>
        </p:spPr>
        <p:txBody>
          <a:bodyPr/>
          <a:lstStyle/>
          <a:p>
            <a:r>
              <a:rPr lang="en-US" sz="3200" dirty="0" smtClean="0"/>
              <a:t>Include  </a:t>
            </a:r>
            <a:r>
              <a:rPr lang="en-US" sz="3200" b="1" dirty="0"/>
              <a:t>why</a:t>
            </a:r>
            <a:r>
              <a:rPr lang="en-US" sz="3200" dirty="0"/>
              <a:t> we’ re inviting them</a:t>
            </a:r>
          </a:p>
        </p:txBody>
      </p:sp>
      <p:sp>
        <p:nvSpPr>
          <p:cNvPr id="3" name="Text Placeholder 2"/>
          <p:cNvSpPr>
            <a:spLocks noGrp="1"/>
          </p:cNvSpPr>
          <p:nvPr>
            <p:ph type="body" idx="1"/>
          </p:nvPr>
        </p:nvSpPr>
        <p:spPr>
          <a:xfrm>
            <a:off x="457200" y="1200150"/>
            <a:ext cx="8229600" cy="1208300"/>
          </a:xfrm>
        </p:spPr>
        <p:txBody>
          <a:bodyPr/>
          <a:lstStyle/>
          <a:p>
            <a:pPr marL="25400" lvl="0" indent="0">
              <a:lnSpc>
                <a:spcPct val="80000"/>
              </a:lnSpc>
              <a:spcBef>
                <a:spcPts val="372"/>
              </a:spcBef>
              <a:buNone/>
            </a:pPr>
            <a:r>
              <a:rPr lang="en-US" dirty="0" smtClean="0"/>
              <a:t> </a:t>
            </a:r>
            <a:r>
              <a:rPr lang="en-US" sz="2400" i="1" dirty="0"/>
              <a:t>“  The reason I’m asking … </a:t>
            </a:r>
            <a:r>
              <a:rPr lang="en-US" sz="2400" i="1" dirty="0" smtClean="0"/>
              <a:t>“</a:t>
            </a:r>
          </a:p>
          <a:p>
            <a:pPr marL="25400" lvl="0" indent="0">
              <a:lnSpc>
                <a:spcPct val="80000"/>
              </a:lnSpc>
              <a:spcBef>
                <a:spcPts val="372"/>
              </a:spcBef>
              <a:buNone/>
            </a:pPr>
            <a:r>
              <a:rPr lang="en-US" sz="2400" i="1" dirty="0" smtClean="0"/>
              <a:t>The reason I wanted to invite you is .. </a:t>
            </a:r>
          </a:p>
          <a:p>
            <a:pPr marL="25400" lvl="0" indent="0">
              <a:lnSpc>
                <a:spcPct val="80000"/>
              </a:lnSpc>
              <a:spcBef>
                <a:spcPts val="372"/>
              </a:spcBef>
              <a:buNone/>
            </a:pPr>
            <a:endParaRPr lang="en-US" sz="2400" dirty="0" smtClean="0"/>
          </a:p>
          <a:p>
            <a:pPr lvl="0" indent="-317500">
              <a:lnSpc>
                <a:spcPct val="80000"/>
              </a:lnSpc>
              <a:spcBef>
                <a:spcPts val="372"/>
              </a:spcBef>
            </a:pPr>
            <a:endParaRPr lang="en-US" dirty="0"/>
          </a:p>
          <a:p>
            <a:pPr lvl="0" indent="-342900">
              <a:lnSpc>
                <a:spcPct val="80000"/>
              </a:lnSpc>
              <a:spcBef>
                <a:spcPts val="372"/>
              </a:spcBef>
              <a:buSzPct val="25000"/>
              <a:buNone/>
            </a:pPr>
            <a:r>
              <a:rPr lang="en-US" dirty="0"/>
              <a:t>	</a:t>
            </a:r>
            <a:endParaRPr lang="en-US" sz="2000" dirty="0"/>
          </a:p>
          <a:p>
            <a:endParaRPr lang="en-US" dirty="0"/>
          </a:p>
        </p:txBody>
      </p:sp>
      <p:sp>
        <p:nvSpPr>
          <p:cNvPr id="4" name="Rectangle 3"/>
          <p:cNvSpPr/>
          <p:nvPr/>
        </p:nvSpPr>
        <p:spPr>
          <a:xfrm>
            <a:off x="1664163" y="2116062"/>
            <a:ext cx="5361764" cy="584776"/>
          </a:xfrm>
          <a:prstGeom prst="rect">
            <a:avLst/>
          </a:prstGeom>
        </p:spPr>
        <p:txBody>
          <a:bodyPr wrap="none">
            <a:spAutoFit/>
          </a:bodyPr>
          <a:lstStyle/>
          <a:p>
            <a:r>
              <a:rPr lang="en-US" sz="3200" dirty="0" smtClean="0"/>
              <a:t>Use </a:t>
            </a:r>
            <a:r>
              <a:rPr lang="en-US" sz="3200" dirty="0"/>
              <a:t>a </a:t>
            </a:r>
            <a:r>
              <a:rPr lang="en-US" sz="3200" b="1" dirty="0"/>
              <a:t>third party reference </a:t>
            </a:r>
            <a:endParaRPr lang="en-US" sz="3200" dirty="0"/>
          </a:p>
        </p:txBody>
      </p:sp>
      <p:sp>
        <p:nvSpPr>
          <p:cNvPr id="5" name="Rectangle 4"/>
          <p:cNvSpPr/>
          <p:nvPr/>
        </p:nvSpPr>
        <p:spPr>
          <a:xfrm>
            <a:off x="457200" y="2729866"/>
            <a:ext cx="8403958" cy="1938992"/>
          </a:xfrm>
          <a:prstGeom prst="rect">
            <a:avLst/>
          </a:prstGeom>
        </p:spPr>
        <p:txBody>
          <a:bodyPr wrap="square">
            <a:spAutoFit/>
          </a:bodyPr>
          <a:lstStyle/>
          <a:p>
            <a:r>
              <a:rPr lang="en-US" sz="2000" dirty="0">
                <a:latin typeface="Calibri"/>
                <a:ea typeface="Calibri"/>
                <a:cs typeface="Calibri"/>
                <a:sym typeface="Calibri"/>
              </a:rPr>
              <a:t>“ </a:t>
            </a:r>
            <a:r>
              <a:rPr lang="en-US" sz="2000" i="1" dirty="0">
                <a:latin typeface="Calibri"/>
                <a:ea typeface="Calibri"/>
                <a:cs typeface="Calibri"/>
                <a:sym typeface="Calibri"/>
              </a:rPr>
              <a:t>I was reading an article.. Or attending a </a:t>
            </a:r>
            <a:r>
              <a:rPr lang="en-US" sz="2000" i="1" dirty="0" smtClean="0">
                <a:latin typeface="Calibri"/>
                <a:ea typeface="Calibri"/>
                <a:cs typeface="Calibri"/>
                <a:sym typeface="Calibri"/>
              </a:rPr>
              <a:t>webinar on benefits of being an entrepreneur in today’s economy .</a:t>
            </a:r>
            <a:r>
              <a:rPr lang="en-US" sz="2000" i="1" dirty="0">
                <a:latin typeface="Calibri"/>
                <a:ea typeface="Calibri"/>
                <a:cs typeface="Calibri"/>
                <a:sym typeface="Calibri"/>
              </a:rPr>
              <a:t>. Or speaking with a </a:t>
            </a:r>
            <a:r>
              <a:rPr lang="en-US" sz="2000" i="1" dirty="0" smtClean="0">
                <a:latin typeface="Calibri"/>
                <a:ea typeface="Calibri"/>
                <a:cs typeface="Calibri"/>
                <a:sym typeface="Calibri"/>
              </a:rPr>
              <a:t>colleague whose allergies have dramatically improved , etc.</a:t>
            </a:r>
          </a:p>
          <a:p>
            <a:r>
              <a:rPr lang="en-US" sz="2000" i="1" dirty="0" smtClean="0">
                <a:latin typeface="Calibri"/>
                <a:ea typeface="Calibri"/>
                <a:cs typeface="Calibri"/>
                <a:sym typeface="Calibri"/>
              </a:rPr>
              <a:t>	I was reading an article called” Second Shift .. What Teachers Do To</a:t>
            </a:r>
          </a:p>
          <a:p>
            <a:r>
              <a:rPr lang="en-US" sz="2000" i="1" dirty="0" smtClean="0">
                <a:latin typeface="Calibri"/>
                <a:ea typeface="Calibri"/>
                <a:cs typeface="Calibri"/>
                <a:sym typeface="Calibri"/>
              </a:rPr>
              <a:t>Pay Their Bills .</a:t>
            </a:r>
            <a:r>
              <a:rPr lang="en-US" sz="2000" dirty="0" smtClean="0">
                <a:latin typeface="Calibri"/>
                <a:ea typeface="Calibri"/>
                <a:cs typeface="Calibri"/>
                <a:sym typeface="Calibri"/>
              </a:rPr>
              <a:t>  </a:t>
            </a:r>
            <a:r>
              <a:rPr lang="en-US" sz="1600" dirty="0" smtClean="0">
                <a:latin typeface="Calibri"/>
                <a:ea typeface="Calibri"/>
                <a:cs typeface="Calibri"/>
                <a:sym typeface="Calibri"/>
              </a:rPr>
              <a:t>New York Times Magazine. 9-9-</a:t>
            </a:r>
            <a:r>
              <a:rPr lang="en-US" sz="2000" i="1" dirty="0" smtClean="0">
                <a:latin typeface="Calibri"/>
                <a:ea typeface="Calibri"/>
                <a:cs typeface="Calibri"/>
                <a:sym typeface="Calibri"/>
              </a:rPr>
              <a:t>2018  and I decided I was going to call the teachers I know to talk to them about this .. </a:t>
            </a:r>
            <a:endParaRPr lang="en-US" sz="2000" i="1" dirty="0"/>
          </a:p>
        </p:txBody>
      </p:sp>
      <p:sp>
        <p:nvSpPr>
          <p:cNvPr id="7" name="TextBox 6"/>
          <p:cNvSpPr txBox="1"/>
          <p:nvPr/>
        </p:nvSpPr>
        <p:spPr>
          <a:xfrm>
            <a:off x="7342936" y="4437386"/>
            <a:ext cx="1518221"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18068457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8229600" cy="1136914"/>
          </a:xfrm>
          <a:ln>
            <a:solidFill>
              <a:schemeClr val="tx1">
                <a:lumMod val="50000"/>
                <a:lumOff val="50000"/>
              </a:schemeClr>
            </a:solidFill>
          </a:ln>
        </p:spPr>
        <p:txBody>
          <a:bodyPr/>
          <a:lstStyle/>
          <a:p>
            <a:r>
              <a:rPr lang="en-US" sz="3200" dirty="0" smtClean="0"/>
              <a:t>Acknowledge &amp; Appreciation -- 					 Look for the Good and then Tell Them</a:t>
            </a:r>
            <a:endParaRPr lang="en-US" sz="3200" dirty="0"/>
          </a:p>
        </p:txBody>
      </p:sp>
      <p:sp>
        <p:nvSpPr>
          <p:cNvPr id="3" name="Text Placeholder 2"/>
          <p:cNvSpPr>
            <a:spLocks noGrp="1"/>
          </p:cNvSpPr>
          <p:nvPr>
            <p:ph type="body" idx="1"/>
          </p:nvPr>
        </p:nvSpPr>
        <p:spPr>
          <a:xfrm>
            <a:off x="457200" y="1503457"/>
            <a:ext cx="8229600" cy="3328039"/>
          </a:xfrm>
        </p:spPr>
        <p:txBody>
          <a:bodyPr/>
          <a:lstStyle/>
          <a:p>
            <a:pPr lvl="0" indent="0">
              <a:buNone/>
            </a:pPr>
            <a:r>
              <a:rPr lang="en-US" sz="2000" b="1" dirty="0" smtClean="0"/>
              <a:t> </a:t>
            </a:r>
            <a:r>
              <a:rPr lang="en-US" sz="2000" i="1" dirty="0" smtClean="0"/>
              <a:t> </a:t>
            </a:r>
            <a:r>
              <a:rPr lang="en-US" sz="2000" i="1" dirty="0"/>
              <a:t>I thought of you because</a:t>
            </a:r>
            <a:r>
              <a:rPr lang="en-US" sz="2000" i="1" dirty="0" smtClean="0"/>
              <a:t>…</a:t>
            </a:r>
          </a:p>
          <a:p>
            <a:pPr lvl="0" indent="0">
              <a:buNone/>
            </a:pPr>
            <a:r>
              <a:rPr lang="en-US" sz="2000" i="1" dirty="0" smtClean="0"/>
              <a:t> </a:t>
            </a:r>
            <a:r>
              <a:rPr lang="en-US" sz="2000" i="1" dirty="0"/>
              <a:t>I was thinking about the conversation we had a while ago </a:t>
            </a:r>
            <a:r>
              <a:rPr lang="en-US" sz="2000" i="1" dirty="0" smtClean="0"/>
              <a:t>…</a:t>
            </a:r>
          </a:p>
          <a:p>
            <a:pPr lvl="0" indent="0">
              <a:buNone/>
            </a:pPr>
            <a:r>
              <a:rPr lang="en-US" sz="2000" i="1" dirty="0" smtClean="0"/>
              <a:t> </a:t>
            </a:r>
            <a:r>
              <a:rPr lang="en-US" sz="2000" i="1" dirty="0"/>
              <a:t>I remember a conversation we had last month</a:t>
            </a:r>
            <a:r>
              <a:rPr lang="en-US" sz="2000" i="1" dirty="0" smtClean="0"/>
              <a:t>…</a:t>
            </a:r>
          </a:p>
          <a:p>
            <a:pPr lvl="0" indent="0">
              <a:buNone/>
            </a:pPr>
            <a:r>
              <a:rPr lang="en-US" sz="2000" i="1" dirty="0" smtClean="0"/>
              <a:t> </a:t>
            </a:r>
            <a:r>
              <a:rPr lang="en-US" sz="2000" i="1" dirty="0"/>
              <a:t>Knowing how important natural products are to you, I thought this might be a company you would want to know about. 	</a:t>
            </a:r>
            <a:endParaRPr lang="en-US" sz="2000" i="1" dirty="0" smtClean="0"/>
          </a:p>
          <a:p>
            <a:pPr lvl="0" indent="0">
              <a:buNone/>
            </a:pPr>
            <a:r>
              <a:rPr lang="en-US" sz="2000" i="1" dirty="0" smtClean="0"/>
              <a:t> Everybody loves you .. Including me.</a:t>
            </a:r>
          </a:p>
          <a:p>
            <a:pPr lvl="0" indent="0">
              <a:buNone/>
            </a:pPr>
            <a:r>
              <a:rPr lang="en-US" sz="2000" i="1" dirty="0" smtClean="0"/>
              <a:t>I so admire your commitment to feeding your kids healthy food.</a:t>
            </a:r>
          </a:p>
          <a:p>
            <a:pPr lvl="0" indent="0">
              <a:buNone/>
            </a:pPr>
            <a:r>
              <a:rPr lang="en-US" sz="2000" i="1" dirty="0" smtClean="0"/>
              <a:t>It would be so much fun to go into business together </a:t>
            </a:r>
            <a:r>
              <a:rPr lang="mr-IN" sz="2000" i="1" dirty="0" smtClean="0"/>
              <a:t>…</a:t>
            </a:r>
            <a:r>
              <a:rPr lang="en-US" sz="2000" i="1" dirty="0" smtClean="0"/>
              <a:t> could I tell you about that? 					</a:t>
            </a:r>
            <a:r>
              <a:rPr lang="en-US" sz="2000" i="1" dirty="0" err="1" smtClean="0"/>
              <a:t>francine</a:t>
            </a:r>
            <a:endParaRPr lang="en-US" sz="2000" i="1" dirty="0" smtClean="0"/>
          </a:p>
          <a:p>
            <a:pPr lvl="0" indent="0">
              <a:buNone/>
            </a:pPr>
            <a:endParaRPr lang="en-US" sz="2000" i="1" dirty="0"/>
          </a:p>
          <a:p>
            <a:pPr indent="0">
              <a:buNone/>
            </a:pPr>
            <a:endParaRPr lang="en-US" sz="2000" dirty="0"/>
          </a:p>
        </p:txBody>
      </p:sp>
    </p:spTree>
    <p:extLst>
      <p:ext uri="{BB962C8B-B14F-4D97-AF65-F5344CB8AC3E}">
        <p14:creationId xmlns:p14="http://schemas.microsoft.com/office/powerpoint/2010/main" val="211697277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2" name="Shape 232"/>
          <p:cNvSpPr txBox="1">
            <a:spLocks noGrp="1"/>
          </p:cNvSpPr>
          <p:nvPr>
            <p:ph type="title"/>
          </p:nvPr>
        </p:nvSpPr>
        <p:spPr>
          <a:xfrm>
            <a:off x="671670" y="439784"/>
            <a:ext cx="7876572" cy="1472379"/>
          </a:xfrm>
          <a:prstGeom prst="rect">
            <a:avLst/>
          </a:prstGeom>
          <a:ln>
            <a:solidFill>
              <a:schemeClr val="accent5">
                <a:lumMod val="75000"/>
              </a:schemeClr>
            </a:solidFill>
          </a:ln>
        </p:spPr>
        <p:txBody>
          <a:bodyPr lIns="91425" tIns="91425" rIns="91425" bIns="91425" anchor="ctr" anchorCtr="0">
            <a:noAutofit/>
          </a:bodyPr>
          <a:lstStyle/>
          <a:p>
            <a:pPr lvl="0">
              <a:spcBef>
                <a:spcPts val="0"/>
              </a:spcBef>
              <a:buNone/>
            </a:pPr>
            <a:r>
              <a:rPr lang="en-US" sz="3200" dirty="0"/>
              <a:t>Now Let’s Look at </a:t>
            </a:r>
            <a:r>
              <a:rPr lang="en-US" sz="3200" dirty="0" smtClean="0"/>
              <a:t>a Few </a:t>
            </a:r>
            <a:r>
              <a:rPr lang="en-US" sz="3200" dirty="0"/>
              <a:t>Specific </a:t>
            </a:r>
            <a:r>
              <a:rPr lang="en-US" sz="3200" dirty="0" smtClean="0"/>
              <a:t> </a:t>
            </a:r>
            <a:r>
              <a:rPr lang="en-US" sz="3200" dirty="0"/>
              <a:t>Invitations and Apply </a:t>
            </a:r>
            <a:r>
              <a:rPr lang="en-US" sz="3200" dirty="0" smtClean="0"/>
              <a:t>these Principles   </a:t>
            </a:r>
            <a:endParaRPr lang="en-US" sz="3200" dirty="0"/>
          </a:p>
        </p:txBody>
      </p:sp>
      <p:sp>
        <p:nvSpPr>
          <p:cNvPr id="2" name="TextBox 1">
            <a:extLst>
              <a:ext uri="{FF2B5EF4-FFF2-40B4-BE49-F238E27FC236}">
                <a16:creationId xmlns="" xmlns:a16="http://schemas.microsoft.com/office/drawing/2014/main" id="{0F735A70-E45A-4411-8203-3D267CE424B2}"/>
              </a:ext>
            </a:extLst>
          </p:cNvPr>
          <p:cNvSpPr txBox="1"/>
          <p:nvPr/>
        </p:nvSpPr>
        <p:spPr>
          <a:xfrm>
            <a:off x="671670" y="1945568"/>
            <a:ext cx="7837281" cy="1631216"/>
          </a:xfrm>
          <a:prstGeom prst="rect">
            <a:avLst/>
          </a:prstGeom>
          <a:noFill/>
        </p:spPr>
        <p:txBody>
          <a:bodyPr wrap="square" rtlCol="0">
            <a:spAutoFit/>
          </a:bodyPr>
          <a:lstStyle/>
          <a:p>
            <a:r>
              <a:rPr lang="en-US" sz="2000" dirty="0" smtClean="0">
                <a:latin typeface="Calibri" panose="020F0502020204030204" pitchFamily="34" charset="0"/>
                <a:cs typeface="Calibri" panose="020F0502020204030204" pitchFamily="34" charset="0"/>
              </a:rPr>
              <a:t>STEP 1   Ask permission to send invitation</a:t>
            </a:r>
          </a:p>
          <a:p>
            <a:r>
              <a:rPr lang="en-US" sz="2000" dirty="0" smtClean="0">
                <a:latin typeface="Calibri" panose="020F0502020204030204" pitchFamily="34" charset="0"/>
                <a:cs typeface="Calibri" panose="020F0502020204030204" pitchFamily="34" charset="0"/>
              </a:rPr>
              <a:t>STEP 2   Send invite ( mail, email, FB, </a:t>
            </a:r>
            <a:r>
              <a:rPr lang="en-US" sz="2000" dirty="0" err="1" smtClean="0">
                <a:latin typeface="Calibri" panose="020F0502020204030204" pitchFamily="34" charset="0"/>
                <a:cs typeface="Calibri" panose="020F0502020204030204" pitchFamily="34" charset="0"/>
              </a:rPr>
              <a:t>etc</a:t>
            </a:r>
            <a:r>
              <a:rPr lang="en-US" sz="2000" dirty="0" smtClean="0">
                <a:latin typeface="Calibri" panose="020F0502020204030204" pitchFamily="34" charset="0"/>
                <a:cs typeface="Calibri" panose="020F0502020204030204" pitchFamily="34" charset="0"/>
              </a:rPr>
              <a:t> )</a:t>
            </a:r>
          </a:p>
          <a:p>
            <a:r>
              <a:rPr lang="en-US" sz="2000" dirty="0" smtClean="0">
                <a:latin typeface="Calibri" panose="020F0502020204030204" pitchFamily="34" charset="0"/>
                <a:cs typeface="Calibri" panose="020F0502020204030204" pitchFamily="34" charset="0"/>
              </a:rPr>
              <a:t>STEP </a:t>
            </a:r>
            <a:r>
              <a:rPr lang="en-US" sz="2000" dirty="0">
                <a:latin typeface="Calibri" panose="020F0502020204030204" pitchFamily="34" charset="0"/>
                <a:cs typeface="Calibri" panose="020F0502020204030204" pitchFamily="34" charset="0"/>
              </a:rPr>
              <a:t>3:  Follow Up for a response</a:t>
            </a:r>
          </a:p>
          <a:p>
            <a:r>
              <a:rPr lang="en-US" sz="2000" dirty="0">
                <a:latin typeface="Calibri" panose="020F0502020204030204" pitchFamily="34" charset="0"/>
                <a:cs typeface="Calibri" panose="020F0502020204030204" pitchFamily="34" charset="0"/>
              </a:rPr>
              <a:t>STEP 4:  Make multiple contacts and/or send a “teaser”</a:t>
            </a:r>
          </a:p>
          <a:p>
            <a:r>
              <a:rPr lang="en-US" sz="2000" dirty="0">
                <a:latin typeface="Calibri" panose="020F0502020204030204" pitchFamily="34" charset="0"/>
                <a:cs typeface="Calibri" panose="020F0502020204030204" pitchFamily="34" charset="0"/>
              </a:rPr>
              <a:t>STEP 5:  Personal Reminder the night </a:t>
            </a:r>
            <a:r>
              <a:rPr lang="en-US" sz="2000" dirty="0" smtClean="0">
                <a:latin typeface="Calibri" panose="020F0502020204030204" pitchFamily="34" charset="0"/>
                <a:cs typeface="Calibri" panose="020F0502020204030204" pitchFamily="34" charset="0"/>
              </a:rPr>
              <a:t>before                     </a:t>
            </a:r>
            <a:r>
              <a:rPr lang="en-US" sz="1600" dirty="0" smtClean="0">
                <a:latin typeface="Calibri" panose="020F0502020204030204" pitchFamily="34" charset="0"/>
                <a:cs typeface="Calibri" panose="020F0502020204030204" pitchFamily="34" charset="0"/>
              </a:rPr>
              <a:t>barb</a:t>
            </a:r>
            <a:endParaRPr lang="en-US" sz="1600" dirty="0">
              <a:latin typeface="Calibri" panose="020F0502020204030204" pitchFamily="34" charset="0"/>
              <a:cs typeface="Calibri" panose="020F0502020204030204" pitchFamily="34" charset="0"/>
            </a:endParaRPr>
          </a:p>
        </p:txBody>
      </p:sp>
      <p:sp>
        <p:nvSpPr>
          <p:cNvPr id="3" name="TextBox 2"/>
          <p:cNvSpPr txBox="1"/>
          <p:nvPr/>
        </p:nvSpPr>
        <p:spPr>
          <a:xfrm>
            <a:off x="2934256" y="3781138"/>
            <a:ext cx="4014527" cy="584776"/>
          </a:xfrm>
          <a:prstGeom prst="rect">
            <a:avLst/>
          </a:prstGeom>
          <a:noFill/>
        </p:spPr>
        <p:txBody>
          <a:bodyPr wrap="square" rtlCol="0">
            <a:spAutoFit/>
          </a:bodyPr>
          <a:lstStyle/>
          <a:p>
            <a:r>
              <a:rPr lang="en-US" sz="3200" dirty="0" smtClean="0"/>
              <a:t>Meet Colette </a:t>
            </a:r>
            <a:r>
              <a:rPr lang="en-US" sz="3200" dirty="0" err="1" smtClean="0"/>
              <a:t>Weese</a:t>
            </a:r>
            <a:endParaRPr lang="en-US" sz="3200" dirty="0"/>
          </a:p>
        </p:txBody>
      </p:sp>
      <p:pic>
        <p:nvPicPr>
          <p:cNvPr id="5" name="Picture 4"/>
          <p:cNvPicPr>
            <a:picLocks noChangeAspect="1"/>
          </p:cNvPicPr>
          <p:nvPr/>
        </p:nvPicPr>
        <p:blipFill rotWithShape="1">
          <a:blip r:embed="rId3"/>
          <a:srcRect l="26313" t="10864" r="38546" b="51934"/>
          <a:stretch/>
        </p:blipFill>
        <p:spPr>
          <a:xfrm>
            <a:off x="7182357" y="2896066"/>
            <a:ext cx="1664204" cy="2116065"/>
          </a:xfrm>
          <a:prstGeom prst="rect">
            <a:avLst/>
          </a:prstGeom>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 xmlns:a16="http://schemas.microsoft.com/office/drawing/2014/main" id="{EC9BBB05-A276-4D6A-969E-8BF841BB15AC}"/>
              </a:ext>
            </a:extLst>
          </p:cNvPr>
          <p:cNvSpPr>
            <a:spLocks noGrp="1"/>
          </p:cNvSpPr>
          <p:nvPr>
            <p:ph type="body" idx="1"/>
          </p:nvPr>
        </p:nvSpPr>
        <p:spPr>
          <a:xfrm>
            <a:off x="457200" y="205979"/>
            <a:ext cx="2372764" cy="567248"/>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pPr indent="0">
              <a:buNone/>
            </a:pPr>
            <a:r>
              <a:rPr lang="en-US" sz="800" dirty="0"/>
              <a:t>Colette</a:t>
            </a:r>
          </a:p>
        </p:txBody>
      </p:sp>
      <p:sp>
        <p:nvSpPr>
          <p:cNvPr id="2" name="Title 1">
            <a:extLst>
              <a:ext uri="{FF2B5EF4-FFF2-40B4-BE49-F238E27FC236}">
                <a16:creationId xmlns="" xmlns:a16="http://schemas.microsoft.com/office/drawing/2014/main" id="{318508FD-EF21-4EFF-B3BB-634559E4C00A}"/>
              </a:ext>
            </a:extLst>
          </p:cNvPr>
          <p:cNvSpPr>
            <a:spLocks noGrp="1"/>
          </p:cNvSpPr>
          <p:nvPr>
            <p:ph type="title" idx="4294967295"/>
          </p:nvPr>
        </p:nvSpPr>
        <p:spPr>
          <a:xfrm>
            <a:off x="277367" y="205979"/>
            <a:ext cx="2817469" cy="567248"/>
          </a:xfrm>
        </p:spPr>
        <p:txBody>
          <a:bodyPr/>
          <a:lstStyle/>
          <a:p>
            <a:r>
              <a:rPr lang="en-US" sz="3200" dirty="0"/>
              <a:t>Event Ideas</a:t>
            </a:r>
          </a:p>
        </p:txBody>
      </p:sp>
      <p:pic>
        <p:nvPicPr>
          <p:cNvPr id="5" name="Picture 4">
            <a:extLst>
              <a:ext uri="{FF2B5EF4-FFF2-40B4-BE49-F238E27FC236}">
                <a16:creationId xmlns="" xmlns:a16="http://schemas.microsoft.com/office/drawing/2014/main" id="{882AA8A1-2EAE-4198-B7A2-9400E5908D43}"/>
              </a:ext>
            </a:extLst>
          </p:cNvPr>
          <p:cNvPicPr>
            <a:picLocks noChangeAspect="1"/>
          </p:cNvPicPr>
          <p:nvPr/>
        </p:nvPicPr>
        <p:blipFill>
          <a:blip r:embed="rId2"/>
          <a:stretch>
            <a:fillRect/>
          </a:stretch>
        </p:blipFill>
        <p:spPr>
          <a:xfrm>
            <a:off x="4572000" y="939410"/>
            <a:ext cx="2011643" cy="2816299"/>
          </a:xfrm>
          <a:prstGeom prst="rect">
            <a:avLst/>
          </a:prstGeom>
        </p:spPr>
      </p:pic>
      <p:pic>
        <p:nvPicPr>
          <p:cNvPr id="7" name="Picture 6">
            <a:extLst>
              <a:ext uri="{FF2B5EF4-FFF2-40B4-BE49-F238E27FC236}">
                <a16:creationId xmlns="" xmlns:a16="http://schemas.microsoft.com/office/drawing/2014/main" id="{B4BA56A3-99A8-4212-B9D2-6A3B15FE3FDC}"/>
              </a:ext>
            </a:extLst>
          </p:cNvPr>
          <p:cNvPicPr>
            <a:picLocks noChangeAspect="1"/>
          </p:cNvPicPr>
          <p:nvPr/>
        </p:nvPicPr>
        <p:blipFill>
          <a:blip r:embed="rId3"/>
          <a:stretch>
            <a:fillRect/>
          </a:stretch>
        </p:blipFill>
        <p:spPr>
          <a:xfrm>
            <a:off x="6700430" y="2542195"/>
            <a:ext cx="2263406" cy="2263406"/>
          </a:xfrm>
          <a:prstGeom prst="rect">
            <a:avLst/>
          </a:prstGeom>
        </p:spPr>
      </p:pic>
      <p:pic>
        <p:nvPicPr>
          <p:cNvPr id="11" name="Picture 10">
            <a:extLst>
              <a:ext uri="{FF2B5EF4-FFF2-40B4-BE49-F238E27FC236}">
                <a16:creationId xmlns="" xmlns:a16="http://schemas.microsoft.com/office/drawing/2014/main" id="{687B2AC0-78D9-4ACE-8FCF-BEC41FB569D1}"/>
              </a:ext>
            </a:extLst>
          </p:cNvPr>
          <p:cNvPicPr>
            <a:picLocks noChangeAspect="1"/>
          </p:cNvPicPr>
          <p:nvPr/>
        </p:nvPicPr>
        <p:blipFill>
          <a:blip r:embed="rId4"/>
          <a:stretch>
            <a:fillRect/>
          </a:stretch>
        </p:blipFill>
        <p:spPr>
          <a:xfrm>
            <a:off x="163297" y="939410"/>
            <a:ext cx="2666667" cy="1890476"/>
          </a:xfrm>
          <a:prstGeom prst="rect">
            <a:avLst/>
          </a:prstGeom>
        </p:spPr>
      </p:pic>
      <p:pic>
        <p:nvPicPr>
          <p:cNvPr id="15" name="Picture 14">
            <a:extLst>
              <a:ext uri="{FF2B5EF4-FFF2-40B4-BE49-F238E27FC236}">
                <a16:creationId xmlns="" xmlns:a16="http://schemas.microsoft.com/office/drawing/2014/main" id="{67666490-D313-4163-9AD6-CF722B7C9E31}"/>
              </a:ext>
            </a:extLst>
          </p:cNvPr>
          <p:cNvPicPr>
            <a:picLocks noChangeAspect="1"/>
          </p:cNvPicPr>
          <p:nvPr/>
        </p:nvPicPr>
        <p:blipFill>
          <a:blip r:embed="rId5"/>
          <a:stretch>
            <a:fillRect/>
          </a:stretch>
        </p:blipFill>
        <p:spPr>
          <a:xfrm>
            <a:off x="2663459" y="2320241"/>
            <a:ext cx="1775257" cy="2485360"/>
          </a:xfrm>
          <a:prstGeom prst="rect">
            <a:avLst/>
          </a:prstGeom>
        </p:spPr>
      </p:pic>
      <p:sp>
        <p:nvSpPr>
          <p:cNvPr id="3" name="TextBox 2"/>
          <p:cNvSpPr txBox="1"/>
          <p:nvPr/>
        </p:nvSpPr>
        <p:spPr>
          <a:xfrm>
            <a:off x="457200" y="2902869"/>
            <a:ext cx="1357641" cy="369332"/>
          </a:xfrm>
          <a:prstGeom prst="rect">
            <a:avLst/>
          </a:prstGeom>
          <a:noFill/>
          <a:ln>
            <a:solidFill>
              <a:schemeClr val="tx1">
                <a:lumMod val="50000"/>
                <a:lumOff val="50000"/>
              </a:schemeClr>
            </a:solidFill>
          </a:ln>
        </p:spPr>
        <p:txBody>
          <a:bodyPr wrap="square" rtlCol="0">
            <a:spAutoFit/>
          </a:bodyPr>
          <a:lstStyle/>
          <a:p>
            <a:r>
              <a:rPr lang="en-US" sz="1800" dirty="0" smtClean="0"/>
              <a:t>7 attended</a:t>
            </a:r>
            <a:endParaRPr lang="en-US" sz="1800" dirty="0"/>
          </a:p>
        </p:txBody>
      </p:sp>
      <p:sp>
        <p:nvSpPr>
          <p:cNvPr id="4" name="TextBox 3"/>
          <p:cNvSpPr txBox="1"/>
          <p:nvPr/>
        </p:nvSpPr>
        <p:spPr>
          <a:xfrm>
            <a:off x="4832032" y="3784902"/>
            <a:ext cx="1328444" cy="369332"/>
          </a:xfrm>
          <a:prstGeom prst="rect">
            <a:avLst/>
          </a:prstGeom>
          <a:noFill/>
          <a:ln>
            <a:solidFill>
              <a:schemeClr val="tx1">
                <a:lumMod val="50000"/>
                <a:lumOff val="50000"/>
              </a:schemeClr>
            </a:solidFill>
          </a:ln>
        </p:spPr>
        <p:txBody>
          <a:bodyPr wrap="square" rtlCol="0">
            <a:spAutoFit/>
          </a:bodyPr>
          <a:lstStyle/>
          <a:p>
            <a:r>
              <a:rPr lang="en-US" sz="1800" dirty="0" smtClean="0"/>
              <a:t>8 attended</a:t>
            </a:r>
            <a:endParaRPr lang="en-US" sz="1800" dirty="0"/>
          </a:p>
        </p:txBody>
      </p:sp>
      <p:sp>
        <p:nvSpPr>
          <p:cNvPr id="6" name="TextBox 5"/>
          <p:cNvSpPr txBox="1"/>
          <p:nvPr/>
        </p:nvSpPr>
        <p:spPr>
          <a:xfrm>
            <a:off x="7036373" y="2096829"/>
            <a:ext cx="1657071" cy="369332"/>
          </a:xfrm>
          <a:prstGeom prst="rect">
            <a:avLst/>
          </a:prstGeom>
          <a:noFill/>
          <a:ln>
            <a:solidFill>
              <a:schemeClr val="tx1">
                <a:lumMod val="50000"/>
                <a:lumOff val="50000"/>
              </a:schemeClr>
            </a:solidFill>
          </a:ln>
        </p:spPr>
        <p:txBody>
          <a:bodyPr wrap="square" rtlCol="0">
            <a:spAutoFit/>
          </a:bodyPr>
          <a:lstStyle/>
          <a:p>
            <a:r>
              <a:rPr lang="en-US" sz="1800" dirty="0" smtClean="0"/>
              <a:t>15 attended</a:t>
            </a:r>
            <a:endParaRPr lang="en-US" sz="1800" dirty="0"/>
          </a:p>
        </p:txBody>
      </p:sp>
      <p:sp>
        <p:nvSpPr>
          <p:cNvPr id="8" name="TextBox 7"/>
          <p:cNvSpPr txBox="1"/>
          <p:nvPr/>
        </p:nvSpPr>
        <p:spPr>
          <a:xfrm>
            <a:off x="2829964" y="477745"/>
            <a:ext cx="1608752" cy="1754327"/>
          </a:xfrm>
          <a:prstGeom prst="rect">
            <a:avLst/>
          </a:prstGeom>
          <a:noFill/>
          <a:ln>
            <a:solidFill>
              <a:schemeClr val="tx1">
                <a:lumMod val="50000"/>
                <a:lumOff val="50000"/>
              </a:schemeClr>
            </a:solidFill>
          </a:ln>
        </p:spPr>
        <p:txBody>
          <a:bodyPr wrap="square" rtlCol="0">
            <a:spAutoFit/>
          </a:bodyPr>
          <a:lstStyle/>
          <a:p>
            <a:pPr algn="ctr"/>
            <a:r>
              <a:rPr lang="en-US" sz="1800" dirty="0" smtClean="0"/>
              <a:t>Massage event </a:t>
            </a:r>
            <a:r>
              <a:rPr lang="mr-IN" sz="1800" dirty="0" smtClean="0"/>
              <a:t>–</a:t>
            </a:r>
            <a:r>
              <a:rPr lang="en-US" sz="1800" dirty="0" smtClean="0"/>
              <a:t> 	     18 attended</a:t>
            </a:r>
          </a:p>
          <a:p>
            <a:pPr algn="ctr"/>
            <a:endParaRPr lang="en-US" sz="1800" dirty="0"/>
          </a:p>
          <a:p>
            <a:pPr algn="ctr"/>
            <a:r>
              <a:rPr lang="en-US" sz="1800" dirty="0" smtClean="0"/>
              <a:t>Launch Event</a:t>
            </a:r>
          </a:p>
          <a:p>
            <a:pPr algn="ctr"/>
            <a:r>
              <a:rPr lang="en-US" sz="1800" dirty="0" smtClean="0"/>
              <a:t>16 attended</a:t>
            </a:r>
            <a:endParaRPr lang="en-US" sz="1800" dirty="0"/>
          </a:p>
        </p:txBody>
      </p:sp>
    </p:spTree>
    <p:extLst>
      <p:ext uri="{BB962C8B-B14F-4D97-AF65-F5344CB8AC3E}">
        <p14:creationId xmlns:p14="http://schemas.microsoft.com/office/powerpoint/2010/main" val="310223411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 xmlns:a16="http://schemas.microsoft.com/office/drawing/2014/main" id="{F5B824D3-6AB4-4AE9-AC59-8E4EB85E0695}"/>
              </a:ext>
            </a:extLst>
          </p:cNvPr>
          <p:cNvPicPr>
            <a:picLocks noChangeAspect="1"/>
          </p:cNvPicPr>
          <p:nvPr/>
        </p:nvPicPr>
        <p:blipFill>
          <a:blip r:embed="rId2"/>
          <a:stretch>
            <a:fillRect/>
          </a:stretch>
        </p:blipFill>
        <p:spPr>
          <a:xfrm>
            <a:off x="2121860" y="121610"/>
            <a:ext cx="4900280" cy="4900280"/>
          </a:xfrm>
          <a:prstGeom prst="rect">
            <a:avLst/>
          </a:prstGeom>
        </p:spPr>
      </p:pic>
      <p:sp>
        <p:nvSpPr>
          <p:cNvPr id="4" name="Text Placeholder 3">
            <a:extLst>
              <a:ext uri="{FF2B5EF4-FFF2-40B4-BE49-F238E27FC236}">
                <a16:creationId xmlns="" xmlns:a16="http://schemas.microsoft.com/office/drawing/2014/main" id="{F02C0C79-1676-41B0-9F80-67BB8D742C3C}"/>
              </a:ext>
            </a:extLst>
          </p:cNvPr>
          <p:cNvSpPr>
            <a:spLocks noGrp="1"/>
          </p:cNvSpPr>
          <p:nvPr>
            <p:ph type="body" idx="1"/>
          </p:nvPr>
        </p:nvSpPr>
        <p:spPr/>
        <p:txBody>
          <a:bodyPr/>
          <a:lstStyle/>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sz="800" dirty="0"/>
          </a:p>
          <a:p>
            <a:pPr indent="0">
              <a:buNone/>
            </a:pPr>
            <a:endParaRPr lang="en-US" sz="800" dirty="0"/>
          </a:p>
          <a:p>
            <a:pPr indent="0">
              <a:buNone/>
            </a:pPr>
            <a:endParaRPr lang="en-US" sz="800" dirty="0"/>
          </a:p>
          <a:p>
            <a:pPr indent="0">
              <a:buNone/>
            </a:pPr>
            <a:r>
              <a:rPr lang="en-US" sz="800" dirty="0"/>
              <a:t>Colette</a:t>
            </a:r>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sz="800" dirty="0"/>
          </a:p>
        </p:txBody>
      </p:sp>
    </p:spTree>
    <p:extLst>
      <p:ext uri="{BB962C8B-B14F-4D97-AF65-F5344CB8AC3E}">
        <p14:creationId xmlns:p14="http://schemas.microsoft.com/office/powerpoint/2010/main" val="355336264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 xmlns:a16="http://schemas.microsoft.com/office/drawing/2014/main" id="{CB4628B2-8CE7-4179-8398-366731BDD469}"/>
              </a:ext>
            </a:extLst>
          </p:cNvPr>
          <p:cNvSpPr>
            <a:spLocks noGrp="1"/>
          </p:cNvSpPr>
          <p:nvPr>
            <p:ph type="title"/>
          </p:nvPr>
        </p:nvSpPr>
        <p:spPr>
          <a:xfrm>
            <a:off x="457200" y="204788"/>
            <a:ext cx="3008313" cy="1240282"/>
          </a:xfrm>
          <a:ln>
            <a:solidFill>
              <a:srgbClr val="FF0000"/>
            </a:solidFill>
          </a:ln>
        </p:spPr>
        <p:txBody>
          <a:bodyPr/>
          <a:lstStyle/>
          <a:p>
            <a:pPr algn="ctr"/>
            <a:r>
              <a:rPr lang="en-US" sz="2800" dirty="0" smtClean="0"/>
              <a:t>Face- to- </a:t>
            </a:r>
            <a:r>
              <a:rPr lang="en-US" sz="2800" dirty="0"/>
              <a:t>Face </a:t>
            </a:r>
            <a:r>
              <a:rPr lang="en-US" sz="2800" dirty="0" smtClean="0"/>
              <a:t>Meetings</a:t>
            </a:r>
            <a:endParaRPr lang="en-US" sz="2800" dirty="0"/>
          </a:p>
        </p:txBody>
      </p:sp>
      <p:sp>
        <p:nvSpPr>
          <p:cNvPr id="2" name="Text Placeholder 1">
            <a:extLst>
              <a:ext uri="{FF2B5EF4-FFF2-40B4-BE49-F238E27FC236}">
                <a16:creationId xmlns="" xmlns:a16="http://schemas.microsoft.com/office/drawing/2014/main" id="{16D79369-54B2-4796-88F2-BD16D908DD7A}"/>
              </a:ext>
            </a:extLst>
          </p:cNvPr>
          <p:cNvSpPr>
            <a:spLocks noGrp="1"/>
          </p:cNvSpPr>
          <p:nvPr>
            <p:ph type="body" idx="1"/>
          </p:nvPr>
        </p:nvSpPr>
        <p:spPr/>
        <p:txBody>
          <a:bodyPr/>
          <a:lstStyle/>
          <a:p>
            <a:pPr indent="0">
              <a:buNone/>
            </a:pPr>
            <a:endParaRPr lang="en-US" sz="2800" dirty="0"/>
          </a:p>
          <a:p>
            <a:r>
              <a:rPr lang="en-US" sz="2800" dirty="0"/>
              <a:t> </a:t>
            </a:r>
            <a:r>
              <a:rPr lang="en-US" sz="2600" dirty="0"/>
              <a:t>Bring back the “good ‘</a:t>
            </a:r>
            <a:r>
              <a:rPr lang="en-US" sz="2600" dirty="0" err="1"/>
              <a:t>ol</a:t>
            </a:r>
            <a:r>
              <a:rPr lang="en-US" sz="2600" dirty="0"/>
              <a:t> days”</a:t>
            </a:r>
          </a:p>
          <a:p>
            <a:r>
              <a:rPr lang="en-US" sz="2600" dirty="0"/>
              <a:t> Shaklee’s roots</a:t>
            </a:r>
          </a:p>
          <a:p>
            <a:r>
              <a:rPr lang="en-US" sz="2600" dirty="0"/>
              <a:t> Believe in the power of personal </a:t>
            </a:r>
            <a:r>
              <a:rPr lang="en-US" sz="2600" dirty="0" smtClean="0"/>
              <a:t>	connections</a:t>
            </a:r>
            <a:endParaRPr lang="en-US" sz="2600" dirty="0"/>
          </a:p>
          <a:p>
            <a:r>
              <a:rPr lang="en-US" sz="2600" dirty="0"/>
              <a:t> Make it fit the person and your   </a:t>
            </a:r>
            <a:r>
              <a:rPr lang="en-US" sz="2600" dirty="0" smtClean="0"/>
              <a:t>	relationship </a:t>
            </a:r>
            <a:r>
              <a:rPr lang="en-US" sz="2600" dirty="0"/>
              <a:t>with them</a:t>
            </a:r>
          </a:p>
          <a:p>
            <a:r>
              <a:rPr lang="en-US" sz="2600" dirty="0"/>
              <a:t> Don’t let fear stop you!</a:t>
            </a:r>
          </a:p>
          <a:p>
            <a:pPr indent="0">
              <a:buNone/>
            </a:pPr>
            <a:endParaRPr lang="en-US" sz="2600" dirty="0"/>
          </a:p>
          <a:p>
            <a:endParaRPr lang="en-US" dirty="0"/>
          </a:p>
          <a:p>
            <a:endParaRPr lang="en-US" dirty="0"/>
          </a:p>
        </p:txBody>
      </p:sp>
      <p:sp>
        <p:nvSpPr>
          <p:cNvPr id="4" name="Text Placeholder 3">
            <a:extLst>
              <a:ext uri="{FF2B5EF4-FFF2-40B4-BE49-F238E27FC236}">
                <a16:creationId xmlns="" xmlns:a16="http://schemas.microsoft.com/office/drawing/2014/main" id="{64F687DE-1D7D-4759-A4CB-38747BC0A9C9}"/>
              </a:ext>
            </a:extLst>
          </p:cNvPr>
          <p:cNvSpPr>
            <a:spLocks noGrp="1"/>
          </p:cNvSpPr>
          <p:nvPr>
            <p:ph type="body" idx="2"/>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sz="800" dirty="0"/>
              <a:t>Colette</a:t>
            </a:r>
          </a:p>
        </p:txBody>
      </p:sp>
      <p:pic>
        <p:nvPicPr>
          <p:cNvPr id="6" name="Picture 5">
            <a:extLst>
              <a:ext uri="{FF2B5EF4-FFF2-40B4-BE49-F238E27FC236}">
                <a16:creationId xmlns="" xmlns:a16="http://schemas.microsoft.com/office/drawing/2014/main" id="{1E27E6C0-5229-4C28-A930-9F7801BF7E43}"/>
              </a:ext>
            </a:extLst>
          </p:cNvPr>
          <p:cNvPicPr>
            <a:picLocks noChangeAspect="1"/>
          </p:cNvPicPr>
          <p:nvPr/>
        </p:nvPicPr>
        <p:blipFill>
          <a:blip r:embed="rId2"/>
          <a:stretch>
            <a:fillRect/>
          </a:stretch>
        </p:blipFill>
        <p:spPr>
          <a:xfrm>
            <a:off x="176016" y="1664608"/>
            <a:ext cx="3658936" cy="2434856"/>
          </a:xfrm>
          <a:prstGeom prst="rect">
            <a:avLst/>
          </a:prstGeom>
        </p:spPr>
      </p:pic>
    </p:spTree>
    <p:extLst>
      <p:ext uri="{BB962C8B-B14F-4D97-AF65-F5344CB8AC3E}">
        <p14:creationId xmlns:p14="http://schemas.microsoft.com/office/powerpoint/2010/main" val="338858211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1999570" y="226174"/>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dirty="0"/>
              <a:t>Today’s</a:t>
            </a:r>
            <a:r>
              <a:rPr lang="en-US" sz="3600" b="0" i="0" u="none" strike="noStrike" cap="none" dirty="0">
                <a:solidFill>
                  <a:schemeClr val="dk1"/>
                </a:solidFill>
                <a:latin typeface="Calibri"/>
                <a:ea typeface="Calibri"/>
                <a:cs typeface="Calibri"/>
                <a:sym typeface="Calibri"/>
              </a:rPr>
              <a:t> Training Team </a:t>
            </a:r>
          </a:p>
        </p:txBody>
      </p:sp>
      <p:pic>
        <p:nvPicPr>
          <p:cNvPr id="127" name="Shape 127"/>
          <p:cNvPicPr preferRelativeResize="0"/>
          <p:nvPr/>
        </p:nvPicPr>
        <p:blipFill rotWithShape="1">
          <a:blip r:embed="rId3">
            <a:alphaModFix/>
          </a:blip>
          <a:srcRect/>
          <a:stretch/>
        </p:blipFill>
        <p:spPr>
          <a:xfrm>
            <a:off x="480565" y="1236133"/>
            <a:ext cx="1519005" cy="1507067"/>
          </a:xfrm>
          <a:prstGeom prst="rect">
            <a:avLst/>
          </a:prstGeom>
          <a:noFill/>
          <a:ln>
            <a:noFill/>
          </a:ln>
        </p:spPr>
      </p:pic>
      <p:sp>
        <p:nvSpPr>
          <p:cNvPr id="133" name="Shape 133"/>
          <p:cNvSpPr/>
          <p:nvPr/>
        </p:nvSpPr>
        <p:spPr>
          <a:xfrm>
            <a:off x="211570" y="2832385"/>
            <a:ext cx="178800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2000" b="0" i="0" u="none" strike="noStrike" cap="none" dirty="0">
                <a:solidFill>
                  <a:schemeClr val="dk1"/>
                </a:solidFill>
                <a:latin typeface="Calibri"/>
                <a:ea typeface="Calibri"/>
                <a:cs typeface="Calibri"/>
                <a:sym typeface="Calibri"/>
              </a:rPr>
              <a:t>Master Coordinator                                   Barb Lagoni </a:t>
            </a:r>
          </a:p>
        </p:txBody>
      </p:sp>
      <p:sp>
        <p:nvSpPr>
          <p:cNvPr id="134" name="Shape 134"/>
          <p:cNvSpPr/>
          <p:nvPr/>
        </p:nvSpPr>
        <p:spPr>
          <a:xfrm>
            <a:off x="6849603" y="2903783"/>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000" dirty="0">
                <a:solidFill>
                  <a:schemeClr val="dk1"/>
                </a:solidFill>
                <a:latin typeface="Calibri"/>
                <a:ea typeface="Calibri"/>
                <a:cs typeface="Calibri"/>
                <a:sym typeface="Calibri"/>
              </a:rPr>
              <a:t>Director</a:t>
            </a:r>
            <a:endParaRPr lang="en-US" sz="20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2000" dirty="0">
                <a:solidFill>
                  <a:schemeClr val="dk1"/>
                </a:solidFill>
                <a:latin typeface="Calibri"/>
                <a:ea typeface="Calibri"/>
                <a:cs typeface="Calibri"/>
                <a:sym typeface="Calibri"/>
              </a:rPr>
              <a:t>Colette </a:t>
            </a:r>
            <a:r>
              <a:rPr lang="en-US" sz="2000" dirty="0" err="1">
                <a:solidFill>
                  <a:schemeClr val="dk1"/>
                </a:solidFill>
                <a:latin typeface="Calibri"/>
                <a:ea typeface="Calibri"/>
                <a:cs typeface="Calibri"/>
                <a:sym typeface="Calibri"/>
              </a:rPr>
              <a:t>Weese</a:t>
            </a:r>
            <a:r>
              <a:rPr lang="en-US" sz="2000" dirty="0">
                <a:solidFill>
                  <a:schemeClr val="dk1"/>
                </a:solidFill>
                <a:latin typeface="Calibri"/>
                <a:ea typeface="Calibri"/>
                <a:cs typeface="Calibri"/>
                <a:sym typeface="Calibri"/>
              </a:rPr>
              <a:t> </a:t>
            </a:r>
            <a:endParaRPr lang="en-US" sz="2000" b="0" i="0" u="none" strike="noStrike" cap="none" dirty="0">
              <a:solidFill>
                <a:schemeClr val="dk1"/>
              </a:solidFill>
              <a:latin typeface="Calibri"/>
              <a:ea typeface="Calibri"/>
              <a:cs typeface="Calibri"/>
              <a:sym typeface="Calibri"/>
            </a:endParaRPr>
          </a:p>
        </p:txBody>
      </p:sp>
      <p:sp>
        <p:nvSpPr>
          <p:cNvPr id="136" name="Shape 136"/>
          <p:cNvSpPr/>
          <p:nvPr/>
        </p:nvSpPr>
        <p:spPr>
          <a:xfrm>
            <a:off x="4686112" y="2886108"/>
            <a:ext cx="1750724" cy="1027286"/>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Senior </a:t>
            </a:r>
            <a:r>
              <a:rPr lang="en-US" sz="2000" dirty="0">
                <a:solidFill>
                  <a:schemeClr val="dk1"/>
                </a:solidFill>
                <a:latin typeface="Calibri"/>
                <a:ea typeface="Calibri"/>
                <a:cs typeface="Calibri"/>
                <a:sym typeface="Calibri"/>
              </a:rPr>
              <a:t>Director</a:t>
            </a:r>
          </a:p>
          <a:p>
            <a:pPr marL="0" marR="0" lvl="0" indent="0" algn="ctr"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Francine </a:t>
            </a:r>
            <a:r>
              <a:rPr lang="en-US" sz="2000" b="0" i="0" u="none" strike="noStrike" cap="none" dirty="0" err="1">
                <a:solidFill>
                  <a:schemeClr val="dk1"/>
                </a:solidFill>
                <a:latin typeface="Calibri"/>
                <a:ea typeface="Calibri"/>
                <a:cs typeface="Calibri"/>
                <a:sym typeface="Calibri"/>
              </a:rPr>
              <a:t>Roling</a:t>
            </a:r>
            <a:endParaRPr lang="en-US" sz="2000" b="0" i="0" u="none" strike="noStrike" cap="none" dirty="0">
              <a:solidFill>
                <a:schemeClr val="dk1"/>
              </a:solidFill>
              <a:latin typeface="Calibri"/>
              <a:ea typeface="Calibri"/>
              <a:cs typeface="Calibri"/>
              <a:sym typeface="Calibri"/>
            </a:endParaRPr>
          </a:p>
        </p:txBody>
      </p:sp>
      <p:pic>
        <p:nvPicPr>
          <p:cNvPr id="16" name="Picture 15"/>
          <p:cNvPicPr>
            <a:picLocks noChangeAspect="1"/>
          </p:cNvPicPr>
          <p:nvPr/>
        </p:nvPicPr>
        <p:blipFill>
          <a:blip r:embed="rId4"/>
          <a:stretch>
            <a:fillRect/>
          </a:stretch>
        </p:blipFill>
        <p:spPr>
          <a:xfrm>
            <a:off x="4996740" y="1100667"/>
            <a:ext cx="1169163" cy="1731718"/>
          </a:xfrm>
          <a:prstGeom prst="rect">
            <a:avLst/>
          </a:prstGeom>
        </p:spPr>
      </p:pic>
      <p:pic>
        <p:nvPicPr>
          <p:cNvPr id="3" name="Picture 2" descr="Kristen &amp; John Jakubowski.jpg"/>
          <p:cNvPicPr>
            <a:picLocks noChangeAspect="1"/>
          </p:cNvPicPr>
          <p:nvPr/>
        </p:nvPicPr>
        <p:blipFill rotWithShape="1">
          <a:blip r:embed="rId5">
            <a:extLst>
              <a:ext uri="{28A0092B-C50C-407E-A947-70E740481C1C}">
                <a14:useLocalDpi xmlns:a14="http://schemas.microsoft.com/office/drawing/2010/main" val="0"/>
              </a:ext>
            </a:extLst>
          </a:blip>
          <a:srcRect l="45130" t="20749" r="6369" b="6005"/>
          <a:stretch/>
        </p:blipFill>
        <p:spPr>
          <a:xfrm>
            <a:off x="2805525" y="1100667"/>
            <a:ext cx="1321787" cy="1696739"/>
          </a:xfrm>
          <a:prstGeom prst="rect">
            <a:avLst/>
          </a:prstGeom>
        </p:spPr>
      </p:pic>
      <p:pic>
        <p:nvPicPr>
          <p:cNvPr id="4" name="Picture 3"/>
          <p:cNvPicPr>
            <a:picLocks noChangeAspect="1"/>
          </p:cNvPicPr>
          <p:nvPr/>
        </p:nvPicPr>
        <p:blipFill rotWithShape="1">
          <a:blip r:embed="rId6"/>
          <a:srcRect l="26313" t="10864" r="38546" b="51934"/>
          <a:stretch/>
        </p:blipFill>
        <p:spPr>
          <a:xfrm>
            <a:off x="7206501" y="1094749"/>
            <a:ext cx="1256450" cy="1755311"/>
          </a:xfrm>
          <a:prstGeom prst="rect">
            <a:avLst/>
          </a:prstGeom>
        </p:spPr>
      </p:pic>
      <p:sp>
        <p:nvSpPr>
          <p:cNvPr id="5" name="TextBox 4"/>
          <p:cNvSpPr txBox="1"/>
          <p:nvPr/>
        </p:nvSpPr>
        <p:spPr>
          <a:xfrm>
            <a:off x="2514717" y="2850060"/>
            <a:ext cx="1994339" cy="923330"/>
          </a:xfrm>
          <a:prstGeom prst="rect">
            <a:avLst/>
          </a:prstGeom>
          <a:noFill/>
        </p:spPr>
        <p:txBody>
          <a:bodyPr wrap="square" rtlCol="0">
            <a:spAutoFit/>
          </a:bodyPr>
          <a:lstStyle/>
          <a:p>
            <a:r>
              <a:rPr lang="en-US" sz="1800" dirty="0"/>
              <a:t>Kristen </a:t>
            </a:r>
            <a:r>
              <a:rPr lang="en-US" sz="1800" dirty="0" err="1"/>
              <a:t>Jakubowski</a:t>
            </a:r>
            <a:endParaRPr lang="en-US" sz="1800" dirty="0"/>
          </a:p>
          <a:p>
            <a:r>
              <a:rPr lang="en-US" sz="1800" dirty="0"/>
              <a:t>Senior Executive </a:t>
            </a:r>
          </a:p>
        </p:txBody>
      </p:sp>
      <p:sp>
        <p:nvSpPr>
          <p:cNvPr id="2" name="Rectangle 1"/>
          <p:cNvSpPr/>
          <p:nvPr/>
        </p:nvSpPr>
        <p:spPr>
          <a:xfrm>
            <a:off x="733001" y="3902402"/>
            <a:ext cx="7772400" cy="1101840"/>
          </a:xfrm>
          <a:prstGeom prst="rect">
            <a:avLst/>
          </a:prstGeom>
          <a:ln>
            <a:solidFill>
              <a:schemeClr val="bg2">
                <a:lumMod val="40000"/>
                <a:lumOff val="60000"/>
              </a:schemeClr>
            </a:solidFill>
          </a:ln>
        </p:spPr>
        <p:txBody>
          <a:bodyPr wrap="square">
            <a:spAutoFit/>
          </a:bodyPr>
          <a:lstStyle/>
          <a:p>
            <a:pPr marL="342900" lvl="0" indent="-342900">
              <a:lnSpc>
                <a:spcPct val="80000"/>
              </a:lnSpc>
              <a:buClr>
                <a:schemeClr val="dk1"/>
              </a:buClr>
              <a:buSzPct val="25000"/>
            </a:pPr>
            <a:r>
              <a:rPr lang="en-US" sz="1800" dirty="0"/>
              <a:t>Course</a:t>
            </a:r>
            <a:r>
              <a:rPr lang="en-US" sz="1800" dirty="0">
                <a:solidFill>
                  <a:schemeClr val="dk1"/>
                </a:solidFill>
                <a:latin typeface="Calibri"/>
                <a:ea typeface="Calibri"/>
                <a:cs typeface="Calibri"/>
                <a:sym typeface="Calibri"/>
              </a:rPr>
              <a:t> objective </a:t>
            </a:r>
            <a:r>
              <a:rPr lang="en-US" sz="1800" dirty="0"/>
              <a:t>--</a:t>
            </a:r>
            <a:r>
              <a:rPr lang="en-US" sz="1800" dirty="0">
                <a:solidFill>
                  <a:schemeClr val="dk1"/>
                </a:solidFill>
                <a:latin typeface="Calibri"/>
                <a:ea typeface="Calibri"/>
                <a:cs typeface="Calibri"/>
                <a:sym typeface="Calibri"/>
              </a:rPr>
              <a:t> to help all distributors attending generate 2000 PV/month or more over the next 8 to 10 weeks</a:t>
            </a:r>
            <a:r>
              <a:rPr lang="en-US" sz="1800" dirty="0"/>
              <a:t>…</a:t>
            </a:r>
            <a:r>
              <a:rPr lang="en-US" sz="1800" dirty="0">
                <a:solidFill>
                  <a:schemeClr val="dk1"/>
                </a:solidFill>
                <a:latin typeface="Calibri"/>
                <a:ea typeface="Calibri"/>
                <a:cs typeface="Calibri"/>
                <a:sym typeface="Calibri"/>
              </a:rPr>
              <a:t> by…</a:t>
            </a:r>
          </a:p>
          <a:p>
            <a:pPr marL="457200" lvl="0" indent="-431800">
              <a:lnSpc>
                <a:spcPct val="80000"/>
              </a:lnSpc>
              <a:spcBef>
                <a:spcPts val="444"/>
              </a:spcBef>
              <a:buClr>
                <a:schemeClr val="dk1"/>
              </a:buClr>
              <a:buSzPct val="100000"/>
              <a:buFont typeface="Arial"/>
              <a:buAutoNum type="arabicPeriod"/>
            </a:pPr>
            <a:r>
              <a:rPr lang="en-US" sz="1800" dirty="0">
                <a:solidFill>
                  <a:schemeClr val="dk1"/>
                </a:solidFill>
                <a:latin typeface="Calibri"/>
                <a:ea typeface="Calibri"/>
                <a:cs typeface="Calibri"/>
                <a:sym typeface="Calibri"/>
              </a:rPr>
              <a:t>Developing a customer base of 20 to 30 members </a:t>
            </a:r>
          </a:p>
          <a:p>
            <a:pPr marL="457200" lvl="0" indent="-431800">
              <a:lnSpc>
                <a:spcPct val="80000"/>
              </a:lnSpc>
              <a:spcBef>
                <a:spcPts val="444"/>
              </a:spcBef>
              <a:buClr>
                <a:schemeClr val="dk1"/>
              </a:buClr>
              <a:buSzPct val="100000"/>
              <a:buFont typeface="Arial"/>
              <a:buAutoNum type="arabicPeriod"/>
            </a:pPr>
            <a:r>
              <a:rPr lang="en-US" sz="1800" dirty="0">
                <a:solidFill>
                  <a:schemeClr val="dk1"/>
                </a:solidFill>
                <a:latin typeface="Calibri"/>
                <a:ea typeface="Calibri"/>
                <a:cs typeface="Calibri"/>
                <a:sym typeface="Calibri"/>
              </a:rPr>
              <a:t>And identifying 3 potential business partners</a:t>
            </a:r>
            <a:endParaRPr lang="en-US" sz="1800" dirty="0"/>
          </a:p>
        </p:txBody>
      </p:sp>
    </p:spTree>
    <p:extLst>
      <p:ext uri="{BB962C8B-B14F-4D97-AF65-F5344CB8AC3E}">
        <p14:creationId xmlns:p14="http://schemas.microsoft.com/office/powerpoint/2010/main" val="917259659"/>
      </p:ext>
    </p:extLst>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 xmlns:a16="http://schemas.microsoft.com/office/drawing/2014/main" id="{FAC7E0F4-A059-4AE6-9026-0E7FF8023D47}"/>
              </a:ext>
            </a:extLst>
          </p:cNvPr>
          <p:cNvPicPr>
            <a:picLocks noChangeAspect="1"/>
          </p:cNvPicPr>
          <p:nvPr/>
        </p:nvPicPr>
        <p:blipFill>
          <a:blip r:embed="rId2"/>
          <a:stretch>
            <a:fillRect/>
          </a:stretch>
        </p:blipFill>
        <p:spPr>
          <a:xfrm>
            <a:off x="692309" y="510363"/>
            <a:ext cx="4284257" cy="3211787"/>
          </a:xfrm>
          <a:prstGeom prst="rect">
            <a:avLst/>
          </a:prstGeom>
        </p:spPr>
      </p:pic>
      <p:pic>
        <p:nvPicPr>
          <p:cNvPr id="11" name="Picture 10">
            <a:extLst>
              <a:ext uri="{FF2B5EF4-FFF2-40B4-BE49-F238E27FC236}">
                <a16:creationId xmlns="" xmlns:a16="http://schemas.microsoft.com/office/drawing/2014/main" id="{51B5B42B-8507-4C18-819E-DCEC8E517042}"/>
              </a:ext>
            </a:extLst>
          </p:cNvPr>
          <p:cNvPicPr>
            <a:picLocks noChangeAspect="1"/>
          </p:cNvPicPr>
          <p:nvPr/>
        </p:nvPicPr>
        <p:blipFill>
          <a:blip r:embed="rId3"/>
          <a:stretch>
            <a:fillRect/>
          </a:stretch>
        </p:blipFill>
        <p:spPr>
          <a:xfrm>
            <a:off x="5284199" y="495026"/>
            <a:ext cx="3255797" cy="3255797"/>
          </a:xfrm>
          <a:prstGeom prst="rect">
            <a:avLst/>
          </a:prstGeom>
        </p:spPr>
      </p:pic>
      <p:sp>
        <p:nvSpPr>
          <p:cNvPr id="12" name="Text Placeholder 11">
            <a:extLst>
              <a:ext uri="{FF2B5EF4-FFF2-40B4-BE49-F238E27FC236}">
                <a16:creationId xmlns="" xmlns:a16="http://schemas.microsoft.com/office/drawing/2014/main" id="{9109BA17-D308-4C61-B782-665D5CAC591B}"/>
              </a:ext>
            </a:extLst>
          </p:cNvPr>
          <p:cNvSpPr>
            <a:spLocks noGrp="1"/>
          </p:cNvSpPr>
          <p:nvPr>
            <p:ph type="body" idx="1"/>
          </p:nvPr>
        </p:nvSpPr>
        <p:spPr>
          <a:xfrm>
            <a:off x="746049" y="202650"/>
            <a:ext cx="8229600" cy="4388642"/>
          </a:xfrm>
        </p:spPr>
        <p:txBody>
          <a:bodyPr/>
          <a:lstStyle/>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dirty="0"/>
          </a:p>
          <a:p>
            <a:pPr indent="0">
              <a:buNone/>
            </a:pPr>
            <a:endParaRPr lang="en-US" sz="800" dirty="0"/>
          </a:p>
          <a:p>
            <a:pPr indent="0">
              <a:buNone/>
            </a:pPr>
            <a:r>
              <a:rPr lang="en-US" sz="1400" dirty="0"/>
              <a:t>Colette</a:t>
            </a:r>
          </a:p>
        </p:txBody>
      </p:sp>
      <p:sp>
        <p:nvSpPr>
          <p:cNvPr id="2" name="Rectangle 1"/>
          <p:cNvSpPr/>
          <p:nvPr/>
        </p:nvSpPr>
        <p:spPr>
          <a:xfrm>
            <a:off x="1620409" y="4028538"/>
            <a:ext cx="6642220" cy="707886"/>
          </a:xfrm>
          <a:prstGeom prst="rect">
            <a:avLst/>
          </a:prstGeom>
        </p:spPr>
        <p:txBody>
          <a:bodyPr wrap="square">
            <a:spAutoFit/>
          </a:bodyPr>
          <a:lstStyle/>
          <a:p>
            <a:pPr lvl="0" algn="ctr">
              <a:buClr>
                <a:srgbClr val="000000"/>
              </a:buClr>
              <a:buSzPct val="25000"/>
            </a:pPr>
            <a:r>
              <a:rPr lang="en-US" sz="2000" dirty="0"/>
              <a:t>Our Shaklee business </a:t>
            </a:r>
            <a:r>
              <a:rPr lang="en-US" sz="2000" dirty="0" smtClean="0"/>
              <a:t>is more about making friends</a:t>
            </a:r>
            <a:r>
              <a:rPr lang="mr-IN" sz="2000" dirty="0" smtClean="0"/>
              <a:t>…</a:t>
            </a:r>
            <a:r>
              <a:rPr lang="en-US" sz="2000" dirty="0" smtClean="0"/>
              <a:t> than selling products. </a:t>
            </a:r>
            <a:endParaRPr lang="en-US" sz="2000" dirty="0"/>
          </a:p>
        </p:txBody>
      </p:sp>
    </p:spTree>
    <p:extLst>
      <p:ext uri="{BB962C8B-B14F-4D97-AF65-F5344CB8AC3E}">
        <p14:creationId xmlns:p14="http://schemas.microsoft.com/office/powerpoint/2010/main" val="299255731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457200" y="992573"/>
            <a:ext cx="3717909" cy="3488603"/>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Posted photo of her children </a:t>
            </a:r>
            <a:r>
              <a:rPr lang="en-US" sz="1800" b="0" i="0" u="none" strike="noStrike" cap="none" dirty="0" smtClean="0">
                <a:solidFill>
                  <a:schemeClr val="dk1"/>
                </a:solidFill>
                <a:latin typeface="Calibri"/>
                <a:ea typeface="Calibri"/>
                <a:cs typeface="Calibri"/>
                <a:sym typeface="Calibri"/>
              </a:rPr>
              <a:t>…</a:t>
            </a:r>
            <a:br>
              <a:rPr lang="en-US" sz="1800" b="0" i="0" u="none" strike="noStrike" cap="none" dirty="0" smtClean="0">
                <a:solidFill>
                  <a:schemeClr val="dk1"/>
                </a:solidFill>
                <a:latin typeface="Calibri"/>
                <a:ea typeface="Calibri"/>
                <a:cs typeface="Calibri"/>
                <a:sym typeface="Calibri"/>
              </a:rPr>
            </a:br>
            <a:r>
              <a:rPr lang="en-US" sz="1800" dirty="0"/>
              <a:t/>
            </a:r>
            <a:br>
              <a:rPr lang="en-US" sz="1800" dirty="0"/>
            </a:br>
            <a:r>
              <a:rPr lang="en-US" sz="1800" b="0" i="0" u="none" strike="noStrike" cap="none" dirty="0" smtClean="0">
                <a:solidFill>
                  <a:schemeClr val="dk1"/>
                </a:solidFill>
                <a:latin typeface="Calibri"/>
                <a:ea typeface="Calibri"/>
                <a:cs typeface="Calibri"/>
                <a:sym typeface="Calibri"/>
              </a:rPr>
              <a:t> </a:t>
            </a:r>
            <a:r>
              <a:rPr lang="en-US" sz="1800" b="0" i="0" u="none" strike="noStrike" cap="none" dirty="0">
                <a:solidFill>
                  <a:schemeClr val="dk1"/>
                </a:solidFill>
                <a:latin typeface="Calibri"/>
                <a:ea typeface="Calibri"/>
                <a:cs typeface="Calibri"/>
                <a:sym typeface="Calibri"/>
              </a:rPr>
              <a:t>“ You probably can’t take your eyes off my cute kids to see my gleaming floors behind them .. </a:t>
            </a:r>
            <a:r>
              <a:rPr lang="en-US" sz="1800" b="0" i="0" u="none" strike="noStrike" cap="none" dirty="0" smtClean="0">
                <a:solidFill>
                  <a:schemeClr val="dk1"/>
                </a:solidFill>
                <a:latin typeface="Calibri"/>
                <a:ea typeface="Calibri"/>
                <a:cs typeface="Calibri"/>
                <a:sym typeface="Calibri"/>
              </a:rPr>
              <a:t/>
            </a:r>
            <a:br>
              <a:rPr lang="en-US" sz="1800" b="0" i="0" u="none" strike="noStrike" cap="none" dirty="0" smtClean="0">
                <a:solidFill>
                  <a:schemeClr val="dk1"/>
                </a:solidFill>
                <a:latin typeface="Calibri"/>
                <a:ea typeface="Calibri"/>
                <a:cs typeface="Calibri"/>
                <a:sym typeface="Calibri"/>
              </a:rPr>
            </a:br>
            <a:r>
              <a:rPr lang="en-US" sz="1800" b="0" i="0" u="none" strike="noStrike" cap="none" dirty="0" smtClean="0">
                <a:solidFill>
                  <a:schemeClr val="dk1"/>
                </a:solidFill>
                <a:latin typeface="Calibri"/>
                <a:ea typeface="Calibri"/>
                <a:cs typeface="Calibri"/>
                <a:sym typeface="Calibri"/>
              </a:rPr>
              <a:t>Squeaky </a:t>
            </a:r>
            <a:r>
              <a:rPr lang="en-US" sz="1800" b="0" i="0" u="none" strike="noStrike" cap="none" dirty="0">
                <a:solidFill>
                  <a:schemeClr val="dk1"/>
                </a:solidFill>
                <a:latin typeface="Calibri"/>
                <a:ea typeface="Calibri"/>
                <a:cs typeface="Calibri"/>
                <a:sym typeface="Calibri"/>
              </a:rPr>
              <a:t>clean AND non-toxic!  </a:t>
            </a:r>
            <a:r>
              <a:rPr lang="en-US" sz="1800" b="0" i="0" u="none" strike="noStrike" cap="none" dirty="0" smtClean="0">
                <a:solidFill>
                  <a:schemeClr val="dk1"/>
                </a:solidFill>
                <a:latin typeface="Calibri"/>
                <a:ea typeface="Calibri"/>
                <a:cs typeface="Calibri"/>
                <a:sym typeface="Calibri"/>
              </a:rPr>
              <a:t/>
            </a:r>
            <a:br>
              <a:rPr lang="en-US" sz="1800" b="0" i="0" u="none" strike="noStrike" cap="none" dirty="0" smtClean="0">
                <a:solidFill>
                  <a:schemeClr val="dk1"/>
                </a:solidFill>
                <a:latin typeface="Calibri"/>
                <a:ea typeface="Calibri"/>
                <a:cs typeface="Calibri"/>
                <a:sym typeface="Calibri"/>
              </a:rPr>
            </a:br>
            <a:r>
              <a:rPr lang="en-US" sz="1800" b="0" i="0" u="none" strike="noStrike" cap="none" dirty="0" smtClean="0">
                <a:solidFill>
                  <a:schemeClr val="dk1"/>
                </a:solidFill>
                <a:latin typeface="Calibri"/>
                <a:ea typeface="Calibri"/>
                <a:cs typeface="Calibri"/>
                <a:sym typeface="Calibri"/>
              </a:rPr>
              <a:t>Shaklee </a:t>
            </a:r>
            <a:r>
              <a:rPr lang="en-US" sz="1800" b="0" i="0" u="none" strike="noStrike" cap="none" dirty="0">
                <a:solidFill>
                  <a:schemeClr val="dk1"/>
                </a:solidFill>
                <a:latin typeface="Calibri"/>
                <a:ea typeface="Calibri"/>
                <a:cs typeface="Calibri"/>
                <a:sym typeface="Calibri"/>
              </a:rPr>
              <a:t>Basic H Cleaner… best ever.. Learn more about it this week on FB event“</a:t>
            </a:r>
          </a:p>
        </p:txBody>
      </p:sp>
      <p:pic>
        <p:nvPicPr>
          <p:cNvPr id="294" name="Shape 294"/>
          <p:cNvPicPr preferRelativeResize="0">
            <a:picLocks noGrp="1"/>
          </p:cNvPicPr>
          <p:nvPr>
            <p:ph type="body" idx="1"/>
          </p:nvPr>
        </p:nvPicPr>
        <p:blipFill rotWithShape="1">
          <a:blip r:embed="rId3">
            <a:alphaModFix/>
          </a:blip>
          <a:srcRect/>
          <a:stretch/>
        </p:blipFill>
        <p:spPr>
          <a:xfrm>
            <a:off x="5202825" y="310650"/>
            <a:ext cx="3394500" cy="4625700"/>
          </a:xfrm>
          <a:prstGeom prst="rect">
            <a:avLst/>
          </a:prstGeom>
          <a:noFill/>
          <a:ln>
            <a:noFill/>
          </a:ln>
        </p:spPr>
      </p:pic>
      <p:sp>
        <p:nvSpPr>
          <p:cNvPr id="2" name="TextBox 1"/>
          <p:cNvSpPr txBox="1"/>
          <p:nvPr/>
        </p:nvSpPr>
        <p:spPr>
          <a:xfrm>
            <a:off x="569333" y="310650"/>
            <a:ext cx="3780955" cy="461665"/>
          </a:xfrm>
          <a:prstGeom prst="rect">
            <a:avLst/>
          </a:prstGeom>
          <a:noFill/>
        </p:spPr>
        <p:txBody>
          <a:bodyPr wrap="square" rtlCol="0">
            <a:spAutoFit/>
          </a:bodyPr>
          <a:lstStyle/>
          <a:p>
            <a:r>
              <a:rPr lang="en-US" sz="2400" dirty="0" smtClean="0"/>
              <a:t>Invitation Posts</a:t>
            </a:r>
            <a:endParaRPr lang="en-US" sz="2400" dirty="0"/>
          </a:p>
        </p:txBody>
      </p:sp>
      <p:sp>
        <p:nvSpPr>
          <p:cNvPr id="3" name="TextBox 2"/>
          <p:cNvSpPr txBox="1"/>
          <p:nvPr/>
        </p:nvSpPr>
        <p:spPr>
          <a:xfrm>
            <a:off x="3109433" y="4481176"/>
            <a:ext cx="1547419" cy="307777"/>
          </a:xfrm>
          <a:prstGeom prst="rect">
            <a:avLst/>
          </a:prstGeom>
          <a:noFill/>
        </p:spPr>
        <p:txBody>
          <a:bodyPr wrap="square" rtlCol="0">
            <a:spAutoFit/>
          </a:bodyPr>
          <a:lstStyle/>
          <a:p>
            <a:r>
              <a:rPr lang="en-US" dirty="0" err="1" smtClean="0"/>
              <a:t>kristen</a:t>
            </a:r>
            <a:endParaRPr lang="en-US"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 xmlns:a16="http://schemas.microsoft.com/office/drawing/2014/main" id="{F0C64E2B-49C2-4F3D-B0FB-9BE647205516}"/>
              </a:ext>
            </a:extLst>
          </p:cNvPr>
          <p:cNvSpPr txBox="1"/>
          <p:nvPr/>
        </p:nvSpPr>
        <p:spPr>
          <a:xfrm>
            <a:off x="233573" y="600075"/>
            <a:ext cx="5810115" cy="4555094"/>
          </a:xfrm>
          <a:prstGeom prst="rect">
            <a:avLst/>
          </a:prstGeom>
          <a:noFill/>
        </p:spPr>
        <p:txBody>
          <a:bodyPr wrap="square" rtlCol="0">
            <a:spAutoFit/>
          </a:bodyPr>
          <a:lstStyle/>
          <a:p>
            <a:r>
              <a:rPr lang="en-US" sz="1800" dirty="0" smtClean="0"/>
              <a:t>  </a:t>
            </a:r>
            <a:endParaRPr lang="en-US" sz="1800" dirty="0"/>
          </a:p>
          <a:p>
            <a:pPr lvl="0" eaLnBrk="0" fontAlgn="ctr" hangingPunct="0">
              <a:spcBef>
                <a:spcPct val="0"/>
              </a:spcBef>
              <a:spcAft>
                <a:spcPct val="0"/>
              </a:spcAft>
            </a:pPr>
            <a:r>
              <a:rPr lang="en-US" altLang="en-US" sz="1800" dirty="0" smtClean="0">
                <a:solidFill>
                  <a:srgbClr val="1D2129"/>
                </a:solidFill>
                <a:latin typeface="Helvetica" panose="020B0604020202020204" pitchFamily="34" charset="0"/>
              </a:rPr>
              <a:t>    Isn’t </a:t>
            </a:r>
            <a:r>
              <a:rPr lang="en-US" altLang="en-US" sz="1800" dirty="0">
                <a:solidFill>
                  <a:srgbClr val="1D2129"/>
                </a:solidFill>
                <a:latin typeface="Helvetica" panose="020B0604020202020204" pitchFamily="34" charset="0"/>
              </a:rPr>
              <a:t>it awesome when your skincare is also your favorite team’s colors??? </a:t>
            </a:r>
            <a:r>
              <a:rPr lang="en-US" altLang="en-US" sz="1800" dirty="0" smtClean="0">
                <a:solidFill>
                  <a:srgbClr val="1D2129"/>
                </a:solidFill>
                <a:latin typeface="Helvetica" panose="020B0604020202020204" pitchFamily="34" charset="0"/>
              </a:rPr>
              <a:t>	</a:t>
            </a:r>
          </a:p>
          <a:p>
            <a:pPr lvl="0" eaLnBrk="0" fontAlgn="ctr" hangingPunct="0">
              <a:spcBef>
                <a:spcPct val="0"/>
              </a:spcBef>
              <a:spcAft>
                <a:spcPct val="0"/>
              </a:spcAft>
            </a:pPr>
            <a:r>
              <a:rPr lang="en-US" altLang="en-US" sz="1800" dirty="0" smtClean="0">
                <a:solidFill>
                  <a:srgbClr val="1D2129"/>
                </a:solidFill>
                <a:latin typeface="Helvetica" panose="020B0604020202020204" pitchFamily="34" charset="0"/>
              </a:rPr>
              <a:t>   Do </a:t>
            </a:r>
            <a:r>
              <a:rPr lang="en-US" altLang="en-US" sz="1800" dirty="0">
                <a:solidFill>
                  <a:srgbClr val="1D2129"/>
                </a:solidFill>
                <a:latin typeface="Helvetica" panose="020B0604020202020204" pitchFamily="34" charset="0"/>
              </a:rPr>
              <a:t>you need some help purifying (black) or hydrating (gold)? </a:t>
            </a:r>
            <a:r>
              <a:rPr lang="en-US" altLang="en-US" sz="1800" dirty="0" smtClean="0">
                <a:solidFill>
                  <a:srgbClr val="1D2129"/>
                </a:solidFill>
                <a:latin typeface="Helvetica" panose="020B0604020202020204" pitchFamily="34" charset="0"/>
              </a:rPr>
              <a:t>	</a:t>
            </a:r>
          </a:p>
          <a:p>
            <a:pPr lvl="0" eaLnBrk="0" fontAlgn="ctr" hangingPunct="0">
              <a:spcBef>
                <a:spcPct val="0"/>
              </a:spcBef>
              <a:spcAft>
                <a:spcPct val="0"/>
              </a:spcAft>
            </a:pPr>
            <a:r>
              <a:rPr lang="en-US" altLang="en-US" sz="1800" dirty="0" smtClean="0">
                <a:solidFill>
                  <a:srgbClr val="1D2129"/>
                </a:solidFill>
                <a:latin typeface="Helvetica" panose="020B0604020202020204" pitchFamily="34" charset="0"/>
              </a:rPr>
              <a:t>  I </a:t>
            </a:r>
            <a:r>
              <a:rPr lang="en-US" altLang="en-US" sz="1800" dirty="0">
                <a:solidFill>
                  <a:srgbClr val="1D2129"/>
                </a:solidFill>
                <a:latin typeface="Helvetica" panose="020B0604020202020204" pitchFamily="34" charset="0"/>
              </a:rPr>
              <a:t>have some free mask samples. </a:t>
            </a:r>
            <a:endParaRPr lang="en-US" altLang="en-US" sz="1800" dirty="0" smtClean="0">
              <a:solidFill>
                <a:srgbClr val="1D2129"/>
              </a:solidFill>
              <a:latin typeface="Helvetica" panose="020B0604020202020204" pitchFamily="34" charset="0"/>
            </a:endParaRPr>
          </a:p>
          <a:p>
            <a:pPr lvl="0" eaLnBrk="0" fontAlgn="ctr" hangingPunct="0">
              <a:spcBef>
                <a:spcPct val="0"/>
              </a:spcBef>
              <a:spcAft>
                <a:spcPct val="0"/>
              </a:spcAft>
            </a:pPr>
            <a:r>
              <a:rPr lang="en-US" altLang="en-US" sz="1800" dirty="0" smtClean="0">
                <a:solidFill>
                  <a:srgbClr val="1D2129"/>
                </a:solidFill>
                <a:latin typeface="Helvetica" panose="020B0604020202020204" pitchFamily="34" charset="0"/>
              </a:rPr>
              <a:t>  Who </a:t>
            </a:r>
            <a:r>
              <a:rPr lang="en-US" altLang="en-US" sz="1800" dirty="0">
                <a:solidFill>
                  <a:srgbClr val="1D2129"/>
                </a:solidFill>
                <a:latin typeface="Helvetica" panose="020B0604020202020204" pitchFamily="34" charset="0"/>
              </a:rPr>
              <a:t>would like one?!</a:t>
            </a:r>
          </a:p>
          <a:p>
            <a:pPr lvl="0" eaLnBrk="0" fontAlgn="ctr" hangingPunct="0">
              <a:spcBef>
                <a:spcPct val="0"/>
              </a:spcBef>
              <a:spcAft>
                <a:spcPct val="0"/>
              </a:spcAft>
            </a:pPr>
            <a:endParaRPr lang="en-US" altLang="en-US" sz="800" dirty="0">
              <a:solidFill>
                <a:srgbClr val="1D2129"/>
              </a:solidFill>
              <a:latin typeface="Helvetica" panose="020B0604020202020204" pitchFamily="34" charset="0"/>
            </a:endParaRPr>
          </a:p>
          <a:p>
            <a:pPr lvl="0" eaLnBrk="0" fontAlgn="ctr" hangingPunct="0">
              <a:spcBef>
                <a:spcPct val="0"/>
              </a:spcBef>
              <a:spcAft>
                <a:spcPct val="0"/>
              </a:spcAft>
            </a:pPr>
            <a:r>
              <a:rPr lang="en-US" altLang="en-US" sz="1800" dirty="0">
                <a:solidFill>
                  <a:srgbClr val="1D2129"/>
                </a:solidFill>
                <a:latin typeface="Helvetica" panose="020B0604020202020204" pitchFamily="34" charset="0"/>
              </a:rPr>
              <a:t>THERE’S MORE WHERE THAT CAME FROM!</a:t>
            </a:r>
          </a:p>
          <a:p>
            <a:pPr lvl="0" eaLnBrk="0" fontAlgn="ctr" hangingPunct="0">
              <a:spcBef>
                <a:spcPct val="0"/>
              </a:spcBef>
              <a:spcAft>
                <a:spcPct val="0"/>
              </a:spcAft>
            </a:pPr>
            <a:endParaRPr lang="en-US" altLang="en-US" sz="800" dirty="0">
              <a:solidFill>
                <a:srgbClr val="1D2129"/>
              </a:solidFill>
              <a:latin typeface="Helvetica" panose="020B0604020202020204" pitchFamily="34" charset="0"/>
            </a:endParaRPr>
          </a:p>
          <a:p>
            <a:pPr lvl="0" eaLnBrk="0" fontAlgn="ctr" hangingPunct="0">
              <a:spcBef>
                <a:spcPct val="0"/>
              </a:spcBef>
              <a:spcAft>
                <a:spcPct val="0"/>
              </a:spcAft>
            </a:pPr>
            <a:r>
              <a:rPr lang="en-US" altLang="en-US" sz="1800" dirty="0">
                <a:solidFill>
                  <a:srgbClr val="1D2129"/>
                </a:solidFill>
                <a:latin typeface="Helvetica" panose="020B0604020202020204" pitchFamily="34" charset="0"/>
              </a:rPr>
              <a:t>A complete ANTI-AGING line…</a:t>
            </a:r>
          </a:p>
          <a:p>
            <a:pPr lvl="0" eaLnBrk="0" fontAlgn="ctr" hangingPunct="0">
              <a:spcBef>
                <a:spcPct val="0"/>
              </a:spcBef>
              <a:spcAft>
                <a:spcPct val="0"/>
              </a:spcAft>
            </a:pPr>
            <a:r>
              <a:rPr lang="en-US" altLang="en-US" sz="1800" dirty="0">
                <a:solidFill>
                  <a:srgbClr val="1D2129"/>
                </a:solidFill>
                <a:latin typeface="Helvetica" panose="020B0604020202020204" pitchFamily="34" charset="0"/>
              </a:rPr>
              <a:t>A complete HYDRATING line</a:t>
            </a:r>
            <a:r>
              <a:rPr lang="en-US" altLang="en-US" sz="1800" dirty="0" smtClean="0">
                <a:solidFill>
                  <a:srgbClr val="1D2129"/>
                </a:solidFill>
                <a:latin typeface="Helvetica" panose="020B0604020202020204" pitchFamily="34" charset="0"/>
              </a:rPr>
              <a:t>…</a:t>
            </a:r>
          </a:p>
          <a:p>
            <a:pPr lvl="0" eaLnBrk="0" fontAlgn="ctr" hangingPunct="0">
              <a:spcBef>
                <a:spcPct val="0"/>
              </a:spcBef>
              <a:spcAft>
                <a:spcPct val="0"/>
              </a:spcAft>
            </a:pPr>
            <a:endParaRPr lang="en-US" altLang="en-US" sz="800" dirty="0">
              <a:solidFill>
                <a:srgbClr val="1D2129"/>
              </a:solidFill>
              <a:latin typeface="Helvetica" panose="020B0604020202020204" pitchFamily="34" charset="0"/>
            </a:endParaRPr>
          </a:p>
          <a:p>
            <a:pPr lvl="0" eaLnBrk="0" fontAlgn="ctr" hangingPunct="0">
              <a:spcBef>
                <a:spcPct val="0"/>
              </a:spcBef>
              <a:spcAft>
                <a:spcPct val="0"/>
              </a:spcAft>
            </a:pPr>
            <a:r>
              <a:rPr lang="en-US" altLang="en-US" sz="1800" dirty="0">
                <a:solidFill>
                  <a:srgbClr val="1D2129"/>
                </a:solidFill>
                <a:latin typeface="Helvetica" panose="020B0604020202020204" pitchFamily="34" charset="0"/>
              </a:rPr>
              <a:t>  Free from 2500 </a:t>
            </a:r>
            <a:r>
              <a:rPr lang="en-US" altLang="en-US" sz="1800" dirty="0" smtClean="0">
                <a:solidFill>
                  <a:srgbClr val="1D2129"/>
                </a:solidFill>
                <a:latin typeface="Helvetica" panose="020B0604020202020204" pitchFamily="34" charset="0"/>
              </a:rPr>
              <a:t>commonly-used cosmetic chemicals</a:t>
            </a:r>
            <a:r>
              <a:rPr lang="en-US" altLang="en-US" sz="1800" dirty="0">
                <a:solidFill>
                  <a:srgbClr val="1D2129"/>
                </a:solidFill>
                <a:latin typeface="Helvetica" panose="020B0604020202020204" pitchFamily="34" charset="0"/>
              </a:rPr>
              <a:t> </a:t>
            </a:r>
            <a:r>
              <a:rPr lang="en-US" altLang="en-US" sz="1800" dirty="0">
                <a:solidFill>
                  <a:schemeClr val="tx1"/>
                </a:solidFill>
              </a:rPr>
              <a:t/>
            </a:r>
            <a:br>
              <a:rPr lang="en-US" altLang="en-US" sz="1800" dirty="0">
                <a:solidFill>
                  <a:schemeClr val="tx1"/>
                </a:solidFill>
              </a:rPr>
            </a:br>
            <a:r>
              <a:rPr lang="en-US" altLang="en-US" sz="1800" dirty="0">
                <a:solidFill>
                  <a:srgbClr val="1D2129"/>
                </a:solidFill>
                <a:latin typeface="Helvetica" panose="020B0604020202020204" pitchFamily="34" charset="0"/>
              </a:rPr>
              <a:t>  Clinically-proven results </a:t>
            </a:r>
            <a:r>
              <a:rPr lang="en-US" altLang="en-US" sz="1800" dirty="0">
                <a:solidFill>
                  <a:schemeClr val="tx1"/>
                </a:solidFill>
              </a:rPr>
              <a:t/>
            </a:r>
            <a:br>
              <a:rPr lang="en-US" altLang="en-US" sz="1800" dirty="0">
                <a:solidFill>
                  <a:schemeClr val="tx1"/>
                </a:solidFill>
              </a:rPr>
            </a:br>
            <a:r>
              <a:rPr lang="en-US" altLang="en-US" sz="1800" dirty="0">
                <a:solidFill>
                  <a:srgbClr val="1D2129"/>
                </a:solidFill>
                <a:latin typeface="Helvetica" panose="020B0604020202020204" pitchFamily="34" charset="0"/>
              </a:rPr>
              <a:t>  Nutrition for your skin</a:t>
            </a:r>
            <a:r>
              <a:rPr lang="en-US" altLang="en-US" sz="1800" dirty="0">
                <a:solidFill>
                  <a:schemeClr val="tx1"/>
                </a:solidFill>
              </a:rPr>
              <a:t/>
            </a:r>
            <a:br>
              <a:rPr lang="en-US" altLang="en-US" sz="1800" dirty="0">
                <a:solidFill>
                  <a:schemeClr val="tx1"/>
                </a:solidFill>
              </a:rPr>
            </a:br>
            <a:r>
              <a:rPr lang="en-US" altLang="en-US" sz="1800" dirty="0">
                <a:solidFill>
                  <a:srgbClr val="1D2129"/>
                </a:solidFill>
                <a:latin typeface="Helvetica" panose="020B0604020202020204" pitchFamily="34" charset="0"/>
              </a:rPr>
              <a:t>  Results without compromising your safety</a:t>
            </a:r>
            <a:r>
              <a:rPr lang="en-US" altLang="en-US" sz="1800" dirty="0">
                <a:solidFill>
                  <a:schemeClr val="tx1"/>
                </a:solidFill>
              </a:rPr>
              <a:t> </a:t>
            </a:r>
            <a:endParaRPr lang="en-US" altLang="en-US" sz="1800" dirty="0">
              <a:solidFill>
                <a:srgbClr val="1D2129"/>
              </a:solidFill>
              <a:latin typeface="Helvetica" panose="020B0604020202020204" pitchFamily="34" charset="0"/>
            </a:endParaRPr>
          </a:p>
          <a:p>
            <a:endParaRPr lang="en-US" dirty="0"/>
          </a:p>
        </p:txBody>
      </p:sp>
      <p:pic>
        <p:nvPicPr>
          <p:cNvPr id="6" name="Picture 5">
            <a:extLst>
              <a:ext uri="{FF2B5EF4-FFF2-40B4-BE49-F238E27FC236}">
                <a16:creationId xmlns="" xmlns:a16="http://schemas.microsoft.com/office/drawing/2014/main" id="{74AD12AA-1D57-4A45-B553-B5840C2425D8}"/>
              </a:ext>
            </a:extLst>
          </p:cNvPr>
          <p:cNvPicPr>
            <a:picLocks noChangeAspect="1"/>
          </p:cNvPicPr>
          <p:nvPr/>
        </p:nvPicPr>
        <p:blipFill>
          <a:blip r:embed="rId2"/>
          <a:stretch>
            <a:fillRect/>
          </a:stretch>
        </p:blipFill>
        <p:spPr>
          <a:xfrm>
            <a:off x="5941501" y="565073"/>
            <a:ext cx="2977048" cy="4032878"/>
          </a:xfrm>
          <a:prstGeom prst="rect">
            <a:avLst/>
          </a:prstGeom>
        </p:spPr>
      </p:pic>
      <p:sp>
        <p:nvSpPr>
          <p:cNvPr id="2" name="Rectangle 1"/>
          <p:cNvSpPr/>
          <p:nvPr/>
        </p:nvSpPr>
        <p:spPr>
          <a:xfrm>
            <a:off x="530650" y="215945"/>
            <a:ext cx="2166378" cy="400110"/>
          </a:xfrm>
          <a:prstGeom prst="rect">
            <a:avLst/>
          </a:prstGeom>
          <a:ln>
            <a:solidFill>
              <a:schemeClr val="accent2">
                <a:lumMod val="60000"/>
                <a:lumOff val="40000"/>
              </a:schemeClr>
            </a:solidFill>
          </a:ln>
        </p:spPr>
        <p:txBody>
          <a:bodyPr wrap="none">
            <a:spAutoFit/>
          </a:bodyPr>
          <a:lstStyle/>
          <a:p>
            <a:r>
              <a:rPr lang="en-US" sz="2000" dirty="0"/>
              <a:t>Teaser and Invite</a:t>
            </a:r>
          </a:p>
        </p:txBody>
      </p:sp>
      <p:sp>
        <p:nvSpPr>
          <p:cNvPr id="3" name="TextBox 2"/>
          <p:cNvSpPr txBox="1"/>
          <p:nvPr/>
        </p:nvSpPr>
        <p:spPr>
          <a:xfrm>
            <a:off x="6408646" y="4729321"/>
            <a:ext cx="992683" cy="307777"/>
          </a:xfrm>
          <a:prstGeom prst="rect">
            <a:avLst/>
          </a:prstGeom>
          <a:noFill/>
        </p:spPr>
        <p:txBody>
          <a:bodyPr wrap="square" rtlCol="0">
            <a:spAutoFit/>
          </a:bodyPr>
          <a:lstStyle/>
          <a:p>
            <a:r>
              <a:rPr lang="en-US" dirty="0" err="1" smtClean="0"/>
              <a:t>kristen</a:t>
            </a:r>
            <a:endParaRPr lang="en-US" dirty="0"/>
          </a:p>
        </p:txBody>
      </p:sp>
    </p:spTree>
    <p:extLst>
      <p:ext uri="{BB962C8B-B14F-4D97-AF65-F5344CB8AC3E}">
        <p14:creationId xmlns:p14="http://schemas.microsoft.com/office/powerpoint/2010/main" val="324625727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xfrm>
            <a:off x="609600" y="228600"/>
            <a:ext cx="3429000" cy="479820"/>
          </a:xfrm>
          <a:prstGeom prst="rect">
            <a:avLst/>
          </a:prstGeom>
          <a:noFill/>
          <a:ln w="952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Invitation Tips continued</a:t>
            </a:r>
          </a:p>
        </p:txBody>
      </p:sp>
      <p:sp>
        <p:nvSpPr>
          <p:cNvPr id="245" name="Shape 245"/>
          <p:cNvSpPr txBox="1">
            <a:spLocks noGrp="1"/>
          </p:cNvSpPr>
          <p:nvPr>
            <p:ph type="body" idx="1"/>
          </p:nvPr>
        </p:nvSpPr>
        <p:spPr>
          <a:xfrm>
            <a:off x="457200" y="1003326"/>
            <a:ext cx="8229600" cy="3688862"/>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000" b="1" i="0" u="none" strike="noStrike" cap="none" dirty="0">
                <a:solidFill>
                  <a:schemeClr val="dk1"/>
                </a:solidFill>
                <a:sym typeface="Calibri"/>
              </a:rPr>
              <a:t>Let your guests know what to expect</a:t>
            </a:r>
          </a:p>
          <a:p>
            <a:pPr marL="342900" marR="0" lvl="0" indent="-342900" algn="l" rtl="0">
              <a:lnSpc>
                <a:spcPct val="80000"/>
              </a:lnSpc>
              <a:spcBef>
                <a:spcPts val="0"/>
              </a:spcBef>
              <a:spcAft>
                <a:spcPts val="0"/>
              </a:spcAft>
              <a:buClr>
                <a:schemeClr val="dk1"/>
              </a:buClr>
              <a:buSzPct val="25000"/>
              <a:buFont typeface="Arial"/>
              <a:buNone/>
            </a:pPr>
            <a:endParaRPr lang="en-US" sz="2000" b="1" i="0" u="none" strike="noStrike" cap="none" dirty="0">
              <a:solidFill>
                <a:schemeClr val="dk1"/>
              </a:solidFill>
              <a:sym typeface="Calibri"/>
            </a:endParaRP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It works well to have a conversation about the meeting and why you are inviting. </a:t>
            </a:r>
          </a:p>
          <a:p>
            <a:pPr marL="342900" marR="0" lvl="0" indent="-317500" algn="l" rtl="0">
              <a:lnSpc>
                <a:spcPct val="80000"/>
              </a:lnSpc>
              <a:spcBef>
                <a:spcPts val="444"/>
              </a:spcBef>
              <a:spcAft>
                <a:spcPts val="0"/>
              </a:spcAft>
              <a:buClr>
                <a:schemeClr val="dk1"/>
              </a:buClr>
              <a:buSzPct val="100000"/>
              <a:buFont typeface="Arial"/>
              <a:buChar char="•"/>
            </a:pPr>
            <a:r>
              <a:rPr lang="en-US" sz="2000" dirty="0"/>
              <a:t>If at home of a friend, call or text their guests and introduce yourself and let them know what you plan to cover and ask if anything else they would like you to discuss.</a:t>
            </a:r>
            <a:endParaRPr lang="en-US" sz="2000" b="1" i="0" u="none" strike="noStrike" cap="none" dirty="0">
              <a:solidFill>
                <a:schemeClr val="dk1"/>
              </a:solidFill>
              <a:sym typeface="Calibri"/>
            </a:endParaRP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Let them know that the focus is on education and that you think they are really going to want to hear this information.</a:t>
            </a: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 This is  not a typical “sales” party.  We will be discussing information that made such a difference in the health of  our family.”</a:t>
            </a:r>
          </a:p>
          <a:p>
            <a:pPr marL="342900" marR="0" lvl="0" indent="-317500" algn="l" rtl="0">
              <a:lnSpc>
                <a:spcPct val="80000"/>
              </a:lnSpc>
              <a:spcBef>
                <a:spcPts val="444"/>
              </a:spcBef>
              <a:spcAft>
                <a:spcPts val="0"/>
              </a:spcAft>
              <a:buClr>
                <a:schemeClr val="dk1"/>
              </a:buClr>
              <a:buSzPct val="100000"/>
              <a:buFont typeface="Arial"/>
              <a:buChar char="•"/>
            </a:pPr>
            <a:r>
              <a:rPr lang="en-US" sz="2000" b="0" i="0" u="none" strike="noStrike" cap="none" dirty="0">
                <a:solidFill>
                  <a:schemeClr val="dk1"/>
                </a:solidFill>
                <a:sym typeface="Calibri"/>
              </a:rPr>
              <a:t>The meeting will start on time </a:t>
            </a:r>
            <a:endParaRPr lang="en-US" sz="2000" dirty="0"/>
          </a:p>
          <a:p>
            <a:pPr marL="25400" marR="0" lvl="0" indent="0" algn="l" rtl="0">
              <a:lnSpc>
                <a:spcPct val="80000"/>
              </a:lnSpc>
              <a:spcBef>
                <a:spcPts val="444"/>
              </a:spcBef>
              <a:spcAft>
                <a:spcPts val="0"/>
              </a:spcAft>
              <a:buClr>
                <a:schemeClr val="dk1"/>
              </a:buClr>
              <a:buSzPct val="100000"/>
              <a:buNone/>
            </a:pPr>
            <a:r>
              <a:rPr lang="en-US" sz="2000" b="0" i="0" u="none" strike="noStrike" cap="none" dirty="0">
                <a:solidFill>
                  <a:schemeClr val="dk1"/>
                </a:solidFill>
                <a:sym typeface="Calibri"/>
              </a:rPr>
              <a:t> (  </a:t>
            </a:r>
            <a:r>
              <a:rPr lang="en-US" sz="2000" dirty="0"/>
              <a:t>A</a:t>
            </a:r>
            <a:r>
              <a:rPr lang="en-US" sz="2000" b="0" i="0" u="none" strike="noStrike" cap="none" dirty="0">
                <a:solidFill>
                  <a:schemeClr val="dk1"/>
                </a:solidFill>
                <a:sym typeface="Calibri"/>
              </a:rPr>
              <a:t>llow at least 10 minutes to close and offer action steps )</a:t>
            </a:r>
            <a:r>
              <a:rPr lang="en-US" sz="1800" b="0" i="0" u="none" strike="noStrike" cap="none" dirty="0">
                <a:solidFill>
                  <a:schemeClr val="dk1"/>
                </a:solidFill>
                <a:latin typeface="Calibri"/>
                <a:ea typeface="Calibri"/>
                <a:cs typeface="Calibri"/>
                <a:sym typeface="Calibri"/>
              </a:rPr>
              <a:t>		</a:t>
            </a:r>
            <a:r>
              <a:rPr lang="en-US" sz="1800" b="0" i="0" u="none" strike="noStrike" cap="none" dirty="0" err="1" smtClean="0">
                <a:solidFill>
                  <a:schemeClr val="dk1"/>
                </a:solidFill>
                <a:latin typeface="Calibri"/>
                <a:ea typeface="Calibri"/>
                <a:cs typeface="Calibri"/>
                <a:sym typeface="Calibri"/>
              </a:rPr>
              <a:t>kristen</a:t>
            </a:r>
            <a:r>
              <a:rPr lang="en-US" sz="1800" b="0" i="0" u="none" strike="noStrike" cap="none" dirty="0">
                <a:solidFill>
                  <a:schemeClr val="dk1"/>
                </a:solidFill>
                <a:latin typeface="Calibri"/>
                <a:ea typeface="Calibri"/>
                <a:cs typeface="Calibri"/>
                <a:sym typeface="Calibri"/>
              </a:rPr>
              <a:t>		</a:t>
            </a:r>
          </a:p>
          <a:p>
            <a:pPr marL="342900" marR="0" lvl="0" indent="-342900" algn="l" rtl="0">
              <a:lnSpc>
                <a:spcPct val="80000"/>
              </a:lnSpc>
              <a:spcBef>
                <a:spcPts val="444"/>
              </a:spcBef>
              <a:spcAft>
                <a:spcPts val="0"/>
              </a:spcAft>
              <a:buClr>
                <a:schemeClr val="dk1"/>
              </a:buClr>
              <a:buSzPct val="25000"/>
              <a:buFont typeface="Arial"/>
              <a:buNone/>
            </a:pPr>
            <a:endParaRPr sz="2220" b="0" i="0" u="none" strike="noStrike" cap="none" dirty="0">
              <a:solidFill>
                <a:schemeClr val="dk1"/>
              </a:solidFill>
              <a:latin typeface="Calibri"/>
              <a:ea typeface="Calibri"/>
              <a:cs typeface="Calibri"/>
              <a:sym typeface="Calibri"/>
            </a:endParaRPr>
          </a:p>
        </p:txBody>
      </p:sp>
      <p:pic>
        <p:nvPicPr>
          <p:cNvPr id="246" name="Shape 246"/>
          <p:cNvPicPr preferRelativeResize="0"/>
          <p:nvPr/>
        </p:nvPicPr>
        <p:blipFill rotWithShape="1">
          <a:blip r:embed="rId3">
            <a:alphaModFix/>
          </a:blip>
          <a:srcRect/>
          <a:stretch/>
        </p:blipFill>
        <p:spPr>
          <a:xfrm>
            <a:off x="6172200" y="0"/>
            <a:ext cx="2666998" cy="1543048"/>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xfrm>
            <a:off x="3161125" y="450075"/>
            <a:ext cx="5207700" cy="479699"/>
          </a:xfrm>
          <a:prstGeom prst="rect">
            <a:avLst/>
          </a:prstGeom>
          <a:noFill/>
          <a:ln w="28575" cap="flat" cmpd="sng">
            <a:solidFill>
              <a:srgbClr val="93B3D7"/>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 Written Invitation to Wellness Hour</a:t>
            </a:r>
            <a:r>
              <a:rPr lang="en-US" sz="2800" b="0" i="0" u="none" strike="noStrike" cap="none">
                <a:solidFill>
                  <a:schemeClr val="dk1"/>
                </a:solidFill>
                <a:latin typeface="Calibri"/>
                <a:ea typeface="Calibri"/>
                <a:cs typeface="Calibri"/>
                <a:sym typeface="Calibri"/>
              </a:rPr>
              <a:t> </a:t>
            </a:r>
          </a:p>
        </p:txBody>
      </p:sp>
      <p:sp>
        <p:nvSpPr>
          <p:cNvPr id="252" name="Shape 252"/>
          <p:cNvSpPr txBox="1">
            <a:spLocks noGrp="1"/>
          </p:cNvSpPr>
          <p:nvPr>
            <p:ph type="body" idx="1"/>
          </p:nvPr>
        </p:nvSpPr>
        <p:spPr>
          <a:xfrm>
            <a:off x="457198" y="2228851"/>
            <a:ext cx="8458200" cy="2914649"/>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220" b="0" i="0" u="none" strike="noStrike" cap="none" dirty="0">
                <a:solidFill>
                  <a:schemeClr val="dk1"/>
                </a:solidFill>
                <a:latin typeface="Calibri"/>
                <a:ea typeface="Calibri"/>
                <a:cs typeface="Calibri"/>
                <a:sym typeface="Calibri"/>
              </a:rPr>
              <a:t> </a:t>
            </a:r>
            <a:r>
              <a:rPr lang="en-US" sz="1800" b="1" i="0" u="none" strike="noStrike" cap="none" dirty="0">
                <a:solidFill>
                  <a:schemeClr val="dk1"/>
                </a:solidFill>
                <a:latin typeface="Calibri"/>
                <a:ea typeface="Calibri"/>
                <a:cs typeface="Calibri"/>
                <a:sym typeface="Calibri"/>
              </a:rPr>
              <a:t>Topics discussed will include:</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Natural ways to boost the immune system</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Ways to improve focus, attention, and energy</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Healthy snack ideas for children with tips from the very own LAUREN BREEDEN (Talented cook and baker extraordinaire) For those who have tasted anything she has made you know its always good!</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Safe, Non-toxic and Green Cleaners (That save you lots of money, too!!) </a:t>
            </a:r>
          </a:p>
          <a:p>
            <a:pPr marL="342900" marR="0" lvl="0" indent="-342900" algn="l" rtl="0">
              <a:lnSpc>
                <a:spcPct val="80000"/>
              </a:lnSpc>
              <a:spcBef>
                <a:spcPts val="407"/>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Healthy snacks will be provided!</a:t>
            </a:r>
          </a:p>
          <a:p>
            <a:pPr marL="342900" marR="0" lvl="0" indent="-342900" algn="l" rtl="0">
              <a:lnSpc>
                <a:spcPct val="80000"/>
              </a:lnSpc>
              <a:spcBef>
                <a:spcPts val="444"/>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CHILDREN ARE WELCOME TO ATTEND !!    		</a:t>
            </a:r>
            <a:r>
              <a:rPr lang="en-US" sz="1800" b="0" i="0" u="none" strike="noStrike" cap="none" dirty="0" err="1" smtClean="0">
                <a:solidFill>
                  <a:schemeClr val="dk1"/>
                </a:solidFill>
                <a:latin typeface="Calibri"/>
                <a:ea typeface="Calibri"/>
                <a:cs typeface="Calibri"/>
                <a:sym typeface="Calibri"/>
              </a:rPr>
              <a:t>kristen</a:t>
            </a:r>
            <a:r>
              <a:rPr lang="en-US" sz="1800" b="0" i="0" u="none" strike="noStrike" cap="none" dirty="0">
                <a:solidFill>
                  <a:schemeClr val="dk1"/>
                </a:solidFill>
                <a:latin typeface="Calibri"/>
                <a:ea typeface="Calibri"/>
                <a:cs typeface="Calibri"/>
                <a:sym typeface="Calibri"/>
              </a:rPr>
              <a:t>	</a:t>
            </a:r>
          </a:p>
        </p:txBody>
      </p:sp>
      <p:pic>
        <p:nvPicPr>
          <p:cNvPr id="253" name="Shape 253"/>
          <p:cNvPicPr preferRelativeResize="0"/>
          <p:nvPr/>
        </p:nvPicPr>
        <p:blipFill rotWithShape="1">
          <a:blip r:embed="rId3">
            <a:alphaModFix/>
          </a:blip>
          <a:srcRect/>
          <a:stretch/>
        </p:blipFill>
        <p:spPr>
          <a:xfrm>
            <a:off x="205975" y="342900"/>
            <a:ext cx="3268417" cy="1481683"/>
          </a:xfrm>
          <a:prstGeom prst="rect">
            <a:avLst/>
          </a:prstGeom>
          <a:noFill/>
          <a:ln>
            <a:noFill/>
          </a:ln>
        </p:spPr>
      </p:pic>
      <p:sp>
        <p:nvSpPr>
          <p:cNvPr id="254" name="Shape 254"/>
          <p:cNvSpPr/>
          <p:nvPr/>
        </p:nvSpPr>
        <p:spPr>
          <a:xfrm>
            <a:off x="4038600" y="1139425"/>
            <a:ext cx="4876798" cy="1323300"/>
          </a:xfrm>
          <a:prstGeom prst="rect">
            <a:avLst/>
          </a:prstGeom>
          <a:noFill/>
          <a:ln w="9525" cap="flat" cmpd="sng">
            <a:solidFill>
              <a:srgbClr val="93B3D7"/>
            </a:solidFill>
            <a:prstDash val="solid"/>
            <a:round/>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J</a:t>
            </a:r>
            <a:r>
              <a:rPr lang="en-US" sz="1800" b="0" i="0" u="none" strike="noStrike" cap="none" dirty="0">
                <a:solidFill>
                  <a:schemeClr val="dk1"/>
                </a:solidFill>
                <a:latin typeface="Calibri"/>
                <a:ea typeface="Calibri"/>
                <a:cs typeface="Calibri"/>
                <a:sym typeface="Calibri"/>
              </a:rPr>
              <a:t>oin us (Mary and Katie) for a wellness hour once a month on Tuesdays!  This month our focus will be on Children's Health- Helping our child have their best year </a:t>
            </a:r>
            <a:r>
              <a:rPr lang="en-US" sz="1800" dirty="0">
                <a:solidFill>
                  <a:schemeClr val="dk1"/>
                </a:solidFill>
                <a:latin typeface="Calibri"/>
                <a:ea typeface="Calibri"/>
                <a:cs typeface="Calibri"/>
                <a:sym typeface="Calibri"/>
              </a:rPr>
              <a:t>ever</a:t>
            </a:r>
            <a:r>
              <a:rPr lang="en-US" sz="1800" b="0" i="0" u="none" strike="noStrike" cap="none" dirty="0">
                <a:solidFill>
                  <a:schemeClr val="dk1"/>
                </a:solidFill>
                <a:latin typeface="Calibri"/>
                <a:ea typeface="Calibri"/>
                <a:cs typeface="Calibri"/>
                <a:sym typeface="Calibri"/>
              </a:rPr>
              <a:t>!</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5" name="Shape 365"/>
          <p:cNvSpPr txBox="1">
            <a:spLocks noGrp="1"/>
          </p:cNvSpPr>
          <p:nvPr>
            <p:ph type="title"/>
          </p:nvPr>
        </p:nvSpPr>
        <p:spPr>
          <a:xfrm>
            <a:off x="737450" y="331775"/>
            <a:ext cx="3367887" cy="571500"/>
          </a:xfrm>
          <a:prstGeom prst="rect">
            <a:avLst/>
          </a:prstGeom>
          <a:noFill/>
          <a:ln w="38100" cap="flat" cmpd="sng">
            <a:solidFill>
              <a:srgbClr val="0000FF"/>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dirty="0">
                <a:solidFill>
                  <a:srgbClr val="0000FF"/>
                </a:solidFill>
                <a:latin typeface="Calibri"/>
                <a:ea typeface="Calibri"/>
                <a:cs typeface="Calibri"/>
                <a:sym typeface="Calibri"/>
              </a:rPr>
              <a:t>Action Steps Session </a:t>
            </a:r>
            <a:r>
              <a:rPr lang="en-US" sz="2400" b="0" i="0" u="none" strike="noStrike" cap="none" dirty="0" smtClean="0">
                <a:solidFill>
                  <a:srgbClr val="0000FF"/>
                </a:solidFill>
                <a:latin typeface="Calibri"/>
                <a:ea typeface="Calibri"/>
                <a:cs typeface="Calibri"/>
                <a:sym typeface="Calibri"/>
              </a:rPr>
              <a:t>3</a:t>
            </a:r>
            <a:endParaRPr lang="en-US" sz="2400" b="0" i="0" u="none" strike="noStrike" cap="none" dirty="0">
              <a:solidFill>
                <a:srgbClr val="0000FF"/>
              </a:solidFill>
              <a:latin typeface="Calibri"/>
              <a:ea typeface="Calibri"/>
              <a:cs typeface="Calibri"/>
              <a:sym typeface="Calibri"/>
            </a:endParaRPr>
          </a:p>
        </p:txBody>
      </p:sp>
      <p:sp>
        <p:nvSpPr>
          <p:cNvPr id="366" name="Shape 366"/>
          <p:cNvSpPr txBox="1">
            <a:spLocks noGrp="1"/>
          </p:cNvSpPr>
          <p:nvPr>
            <p:ph type="body" idx="1"/>
          </p:nvPr>
        </p:nvSpPr>
        <p:spPr>
          <a:xfrm>
            <a:off x="737450" y="1084931"/>
            <a:ext cx="7329900" cy="3887119"/>
          </a:xfrm>
          <a:prstGeom prst="rect">
            <a:avLst/>
          </a:prstGeom>
          <a:noFill/>
          <a:ln>
            <a:noFill/>
          </a:ln>
        </p:spPr>
        <p:txBody>
          <a:bodyPr lIns="91425" tIns="45700" rIns="91425" bIns="45700" anchor="t" anchorCtr="0">
            <a:noAutofit/>
          </a:bodyPr>
          <a:lstStyle/>
          <a:p>
            <a:pPr marL="342900" marR="0" lvl="0" indent="-304800" algn="l" rtl="0">
              <a:lnSpc>
                <a:spcPct val="100000"/>
              </a:lnSpc>
              <a:spcBef>
                <a:spcPts val="0"/>
              </a:spcBef>
              <a:spcAft>
                <a:spcPts val="0"/>
              </a:spcAft>
              <a:buClr>
                <a:schemeClr val="dk1"/>
              </a:buClr>
              <a:buSzPct val="100000"/>
              <a:buFont typeface="Arial"/>
              <a:buChar char="•"/>
            </a:pPr>
            <a:r>
              <a:rPr lang="en-US" sz="2000" b="0" i="0" u="none" strike="noStrike" cap="none" dirty="0">
                <a:solidFill>
                  <a:schemeClr val="dk1"/>
                </a:solidFill>
                <a:sym typeface="Calibri"/>
              </a:rPr>
              <a:t>Set up activities/ in-home and online events, appointments, </a:t>
            </a:r>
            <a:r>
              <a:rPr lang="en-US" sz="2000" b="0" i="0" u="none" strike="noStrike" cap="none" dirty="0" err="1">
                <a:solidFill>
                  <a:schemeClr val="dk1"/>
                </a:solidFill>
                <a:sym typeface="Calibri"/>
              </a:rPr>
              <a:t>etc</a:t>
            </a:r>
            <a:r>
              <a:rPr lang="en-US" sz="2000" b="0" i="0" u="none" strike="noStrike" cap="none" dirty="0">
                <a:solidFill>
                  <a:schemeClr val="dk1"/>
                </a:solidFill>
                <a:sym typeface="Calibri"/>
              </a:rPr>
              <a:t> until you see those activities will add up to 2000 PV   </a:t>
            </a:r>
          </a:p>
          <a:p>
            <a:pPr marL="342900" marR="0" lvl="0" indent="-304800" algn="l" rtl="0">
              <a:lnSpc>
                <a:spcPct val="100000"/>
              </a:lnSpc>
              <a:spcBef>
                <a:spcPts val="0"/>
              </a:spcBef>
              <a:spcAft>
                <a:spcPts val="0"/>
              </a:spcAft>
              <a:buClr>
                <a:schemeClr val="dk1"/>
              </a:buClr>
              <a:buSzPct val="100000"/>
              <a:buFont typeface="Arial"/>
              <a:buChar char="•"/>
            </a:pPr>
            <a:r>
              <a:rPr lang="en-US" sz="2000" dirty="0"/>
              <a:t>B</a:t>
            </a:r>
            <a:r>
              <a:rPr lang="en-US" sz="2000" b="0" i="0" u="none" strike="noStrike" cap="none" dirty="0">
                <a:solidFill>
                  <a:schemeClr val="dk1"/>
                </a:solidFill>
                <a:sym typeface="Calibri"/>
              </a:rPr>
              <a:t>egin inviting using the principles we have just been discussing.</a:t>
            </a:r>
          </a:p>
          <a:p>
            <a:pPr lvl="0" indent="-304800">
              <a:spcBef>
                <a:spcPts val="480"/>
              </a:spcBef>
            </a:pPr>
            <a:r>
              <a:rPr lang="en-US" sz="2000" b="0" i="0" u="none" strike="noStrike" cap="none" dirty="0">
                <a:solidFill>
                  <a:schemeClr val="dk1"/>
                </a:solidFill>
                <a:sym typeface="Calibri"/>
              </a:rPr>
              <a:t>Determine what we will say… and write down 3 or 4 bullet points to reference as we make calls</a:t>
            </a:r>
            <a:r>
              <a:rPr lang="en-US" sz="2000" dirty="0"/>
              <a:t>. .</a:t>
            </a:r>
          </a:p>
          <a:p>
            <a:pPr indent="-304800">
              <a:spcBef>
                <a:spcPts val="480"/>
              </a:spcBef>
            </a:pPr>
            <a:r>
              <a:rPr lang="en-US" sz="2000" dirty="0"/>
              <a:t> Enter our list of names and contact information in a working folder  or day planner .</a:t>
            </a:r>
          </a:p>
          <a:p>
            <a:pPr indent="-304800">
              <a:spcBef>
                <a:spcPts val="480"/>
              </a:spcBef>
            </a:pPr>
            <a:r>
              <a:rPr lang="en-US" sz="2000" b="0" i="0" u="none" strike="noStrike" cap="none" dirty="0">
                <a:solidFill>
                  <a:schemeClr val="dk1"/>
                </a:solidFill>
                <a:sym typeface="Calibri"/>
              </a:rPr>
              <a:t>Creating a calendar.</a:t>
            </a:r>
          </a:p>
          <a:p>
            <a:pPr marL="342900" marR="0" lvl="0" indent="-304800" algn="l" rtl="0">
              <a:lnSpc>
                <a:spcPct val="100000"/>
              </a:lnSpc>
              <a:spcBef>
                <a:spcPts val="480"/>
              </a:spcBef>
              <a:spcAft>
                <a:spcPts val="0"/>
              </a:spcAft>
              <a:buClr>
                <a:schemeClr val="dk1"/>
              </a:buClr>
              <a:buSzPct val="100000"/>
              <a:buFont typeface="Arial"/>
              <a:buChar char="•"/>
            </a:pPr>
            <a:r>
              <a:rPr lang="en-US" sz="2000" b="0" i="0" u="none" cap="none" dirty="0">
                <a:solidFill>
                  <a:schemeClr val="dk1"/>
                </a:solidFill>
                <a:sym typeface="Calibri"/>
              </a:rPr>
              <a:t>Keep our goals in front of us .. along with a specific written PV plan of</a:t>
            </a:r>
            <a:r>
              <a:rPr lang="en-US" sz="2000" dirty="0"/>
              <a:t> </a:t>
            </a:r>
            <a:r>
              <a:rPr lang="en-US" sz="2000" b="0" i="0" u="none" cap="none" dirty="0">
                <a:solidFill>
                  <a:schemeClr val="dk1"/>
                </a:solidFill>
                <a:sym typeface="Calibri"/>
              </a:rPr>
              <a:t>how we are reaching 2000 PV  or more.  </a:t>
            </a:r>
            <a:r>
              <a:rPr lang="en-US" sz="2000" b="0" i="0" u="none" cap="none" dirty="0">
                <a:solidFill>
                  <a:srgbClr val="FF0000"/>
                </a:solidFill>
                <a:sym typeface="Calibri"/>
              </a:rPr>
              <a:t>          </a:t>
            </a:r>
            <a:r>
              <a:rPr lang="en-US" sz="2000" b="0" i="0" u="none" cap="none" dirty="0">
                <a:solidFill>
                  <a:schemeClr val="dk1"/>
                </a:solidFill>
                <a:sym typeface="Calibri"/>
              </a:rPr>
              <a:t> </a:t>
            </a:r>
            <a:r>
              <a:rPr lang="en-US" sz="2000" b="0" i="0" u="none" cap="none" smtClean="0">
                <a:solidFill>
                  <a:schemeClr val="dk1"/>
                </a:solidFill>
                <a:sym typeface="Calibri"/>
              </a:rPr>
              <a:t>francine</a:t>
            </a:r>
            <a:endParaRPr lang="en-US" sz="2000" b="0" i="0" u="none" cap="none" dirty="0">
              <a:solidFill>
                <a:schemeClr val="dk1"/>
              </a:solidFill>
              <a:sym typeface="Calibri"/>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71" name="Shape 371"/>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372" name="Shape 372"/>
          <p:cNvSpPr txBox="1">
            <a:spLocks noGrp="1"/>
          </p:cNvSpPr>
          <p:nvPr>
            <p:ph type="title"/>
          </p:nvPr>
        </p:nvSpPr>
        <p:spPr>
          <a:xfrm>
            <a:off x="1219200" y="16933"/>
            <a:ext cx="6629400" cy="3155950"/>
          </a:xfrm>
          <a:prstGeom prst="rect">
            <a:avLst/>
          </a:prstGeom>
          <a:noFill/>
          <a:ln w="9525" cap="flat" cmpd="sng">
            <a:solidFill>
              <a:schemeClr val="lt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lt1"/>
              </a:buClr>
              <a:buSzPct val="25000"/>
              <a:buFont typeface="Calibri"/>
              <a:buNone/>
            </a:pPr>
            <a:r>
              <a:rPr lang="en-US" sz="3600" b="1" i="0" u="none" strike="noStrike" cap="none" dirty="0">
                <a:solidFill>
                  <a:schemeClr val="lt1"/>
                </a:solidFill>
                <a:latin typeface="Calibri"/>
                <a:ea typeface="Calibri"/>
                <a:cs typeface="Calibri"/>
                <a:sym typeface="Calibri"/>
              </a:rPr>
              <a:t>Next Sessions</a:t>
            </a:r>
            <a:br>
              <a:rPr lang="en-US" sz="3600" b="1" i="0" u="none" strike="noStrike" cap="none" dirty="0">
                <a:solidFill>
                  <a:schemeClr val="lt1"/>
                </a:solidFill>
                <a:latin typeface="Calibri"/>
                <a:ea typeface="Calibri"/>
                <a:cs typeface="Calibri"/>
                <a:sym typeface="Calibri"/>
              </a:rPr>
            </a:br>
            <a:r>
              <a:rPr lang="en-US" sz="3600" b="1" dirty="0">
                <a:solidFill>
                  <a:schemeClr val="lt1"/>
                </a:solidFill>
              </a:rPr>
              <a:t>#4  Communication Skills</a:t>
            </a:r>
            <a:br>
              <a:rPr lang="en-US" sz="3600" b="1" dirty="0">
                <a:solidFill>
                  <a:schemeClr val="lt1"/>
                </a:solidFill>
              </a:rPr>
            </a:br>
            <a:r>
              <a:rPr lang="en-US" sz="3600" b="1" i="0" u="none" strike="noStrike" cap="none" dirty="0">
                <a:solidFill>
                  <a:schemeClr val="lt1"/>
                </a:solidFill>
                <a:latin typeface="Calibri"/>
                <a:ea typeface="Calibri"/>
                <a:cs typeface="Calibri"/>
                <a:sym typeface="Calibri"/>
              </a:rPr>
              <a:t> #5 –Identifying Business Partners </a:t>
            </a:r>
          </a:p>
        </p:txBody>
      </p:sp>
      <p:sp>
        <p:nvSpPr>
          <p:cNvPr id="373" name="Shape 373"/>
          <p:cNvSpPr txBox="1"/>
          <p:nvPr/>
        </p:nvSpPr>
        <p:spPr>
          <a:xfrm>
            <a:off x="7315200" y="2171700"/>
            <a:ext cx="1371598" cy="36933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h</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pic>
        <p:nvPicPr>
          <p:cNvPr id="423" name="Shape 423"/>
          <p:cNvPicPr preferRelativeResize="0"/>
          <p:nvPr/>
        </p:nvPicPr>
        <p:blipFill rotWithShape="1">
          <a:blip r:embed="rId3">
            <a:alphaModFix/>
          </a:blip>
          <a:srcRect/>
          <a:stretch/>
        </p:blipFill>
        <p:spPr>
          <a:xfrm>
            <a:off x="-6350" y="3572"/>
            <a:ext cx="9150350" cy="5139927"/>
          </a:xfrm>
          <a:prstGeom prst="rect">
            <a:avLst/>
          </a:prstGeom>
          <a:noFill/>
          <a:ln>
            <a:noFill/>
          </a:ln>
        </p:spPr>
      </p:pic>
      <p:sp>
        <p:nvSpPr>
          <p:cNvPr id="424" name="Shape 424"/>
          <p:cNvSpPr txBox="1">
            <a:spLocks noGrp="1"/>
          </p:cNvSpPr>
          <p:nvPr>
            <p:ph type="body" idx="1"/>
          </p:nvPr>
        </p:nvSpPr>
        <p:spPr>
          <a:xfrm>
            <a:off x="1435100" y="901700"/>
            <a:ext cx="6337200" cy="3177184"/>
          </a:xfrm>
          <a:prstGeom prst="rect">
            <a:avLst/>
          </a:prstGeom>
          <a:solidFill>
            <a:srgbClr val="F2DADA"/>
          </a:solidFill>
          <a:ln>
            <a:noFill/>
          </a:ln>
        </p:spPr>
        <p:txBody>
          <a:bodyPr lIns="91425" tIns="45700" rIns="91425" bIns="45700" anchor="t" anchorCtr="0">
            <a:noAutofit/>
          </a:bodyPr>
          <a:lstStyle/>
          <a:p>
            <a:pPr marL="342900" marR="0" lvl="0" indent="-342900" algn="ctr" rtl="0">
              <a:lnSpc>
                <a:spcPct val="80000"/>
              </a:lnSpc>
              <a:spcBef>
                <a:spcPts val="0"/>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Forget those things which are behind you.  </a:t>
            </a:r>
          </a:p>
          <a:p>
            <a:pPr marL="342900" marR="0" lvl="0" indent="-342900" algn="ctr" rtl="0">
              <a:lnSpc>
                <a:spcPct val="80000"/>
              </a:lnSpc>
              <a:spcBef>
                <a:spcPts val="666"/>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Reach for those things that are before you.</a:t>
            </a:r>
          </a:p>
          <a:p>
            <a:pPr marL="342900" marR="0" lvl="0" indent="-342900" algn="ctr" rtl="0">
              <a:lnSpc>
                <a:spcPct val="80000"/>
              </a:lnSpc>
              <a:spcBef>
                <a:spcPts val="888"/>
              </a:spcBef>
              <a:spcAft>
                <a:spcPts val="0"/>
              </a:spcAft>
              <a:buClr>
                <a:schemeClr val="dk1"/>
              </a:buClr>
              <a:buSzPct val="25000"/>
              <a:buFont typeface="Arial"/>
              <a:buNone/>
            </a:pPr>
            <a:r>
              <a:rPr lang="en-US" sz="3330" b="0" i="0" u="none" strike="noStrike" cap="none">
                <a:solidFill>
                  <a:schemeClr val="dk1"/>
                </a:solidFill>
                <a:latin typeface="Calibri"/>
                <a:ea typeface="Calibri"/>
                <a:cs typeface="Calibri"/>
                <a:sym typeface="Calibri"/>
              </a:rPr>
              <a:t>And press toward the mark of your highest calling</a:t>
            </a:r>
            <a:r>
              <a:rPr lang="en-US" sz="4440" b="0" i="0" u="none" strike="noStrike" cap="none">
                <a:solidFill>
                  <a:schemeClr val="dk1"/>
                </a:solidFill>
                <a:latin typeface="Calibri"/>
                <a:ea typeface="Calibri"/>
                <a:cs typeface="Calibri"/>
                <a:sym typeface="Calibri"/>
              </a:rPr>
              <a:t>.   </a:t>
            </a:r>
            <a:r>
              <a:rPr lang="en-US" sz="1850" b="0" i="0" u="none" strike="noStrike" cap="none">
                <a:solidFill>
                  <a:schemeClr val="dk1"/>
                </a:solidFill>
                <a:latin typeface="Calibri"/>
                <a:ea typeface="Calibri"/>
                <a:cs typeface="Calibri"/>
                <a:sym typeface="Calibri"/>
              </a:rPr>
              <a:t> </a:t>
            </a:r>
          </a:p>
          <a:p>
            <a:pPr marL="342900" marR="0" lvl="0" indent="-342900" algn="l" rtl="0">
              <a:lnSpc>
                <a:spcPct val="80000"/>
              </a:lnSpc>
              <a:spcBef>
                <a:spcPts val="592"/>
              </a:spcBef>
              <a:spcAft>
                <a:spcPts val="0"/>
              </a:spcAft>
              <a:buClr>
                <a:schemeClr val="dk1"/>
              </a:buClr>
              <a:buSzPct val="25000"/>
              <a:buFont typeface="Arial"/>
              <a:buNone/>
            </a:pPr>
            <a:endParaRPr sz="2960" b="0" i="0" u="none" strike="noStrike" cap="none">
              <a:solidFill>
                <a:schemeClr val="dk1"/>
              </a:solidFill>
              <a:latin typeface="Calibri"/>
              <a:ea typeface="Calibri"/>
              <a:cs typeface="Calibri"/>
              <a:sym typeface="Calibri"/>
            </a:endParaRPr>
          </a:p>
          <a:p>
            <a:pPr marL="342900" marR="0" lvl="0" indent="-342900" algn="l" rtl="0">
              <a:lnSpc>
                <a:spcPct val="80000"/>
              </a:lnSpc>
              <a:spcBef>
                <a:spcPts val="592"/>
              </a:spcBef>
              <a:spcAft>
                <a:spcPts val="0"/>
              </a:spcAft>
              <a:buClr>
                <a:schemeClr val="dk1"/>
              </a:buClr>
              <a:buSzPct val="25000"/>
              <a:buFont typeface="Arial"/>
              <a:buNone/>
            </a:pPr>
            <a:endParaRPr sz="2960" b="0" i="0" u="none" strike="noStrike" cap="none">
              <a:solidFill>
                <a:schemeClr val="dk1"/>
              </a:solidFill>
              <a:latin typeface="Calibri"/>
              <a:ea typeface="Calibri"/>
              <a:cs typeface="Calibri"/>
              <a:sym typeface="Calibri"/>
            </a:endParaRP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pic>
        <p:nvPicPr>
          <p:cNvPr id="429" name="Shape 429"/>
          <p:cNvPicPr preferRelativeResize="0">
            <a:picLocks noGrp="1"/>
          </p:cNvPicPr>
          <p:nvPr>
            <p:ph type="body" idx="1"/>
          </p:nvPr>
        </p:nvPicPr>
        <p:blipFill rotWithShape="1">
          <a:blip r:embed="rId3">
            <a:alphaModFix/>
          </a:blip>
          <a:srcRect l="-125583" r="-125583"/>
          <a:stretch/>
        </p:blipFill>
        <p:spPr>
          <a:xfrm>
            <a:off x="-1473200" y="0"/>
            <a:ext cx="11595100" cy="5143499"/>
          </a:xfrm>
          <a:prstGeom prst="rect">
            <a:avLst/>
          </a:prstGeom>
          <a:noFill/>
          <a:ln>
            <a:noFill/>
          </a:ln>
        </p:spPr>
      </p:pic>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259" y="119077"/>
            <a:ext cx="7794074" cy="489543"/>
          </a:xfrm>
        </p:spPr>
        <p:txBody>
          <a:bodyPr>
            <a:normAutofit fontScale="90000"/>
          </a:bodyPr>
          <a:lstStyle/>
          <a:p>
            <a:r>
              <a:rPr lang="en-US" sz="2400" dirty="0">
                <a:solidFill>
                  <a:schemeClr val="tx1"/>
                </a:solidFill>
              </a:rPr>
              <a:t> </a:t>
            </a:r>
            <a:r>
              <a:rPr lang="en-US" sz="2400" dirty="0"/>
              <a:t>Addendum – Additional Word Track Examples     </a:t>
            </a:r>
            <a:endParaRPr lang="en-US" sz="2400" dirty="0">
              <a:solidFill>
                <a:schemeClr val="tx1"/>
              </a:solidFill>
            </a:endParaRPr>
          </a:p>
        </p:txBody>
      </p:sp>
      <p:sp>
        <p:nvSpPr>
          <p:cNvPr id="3" name="Content Placeholder 2"/>
          <p:cNvSpPr>
            <a:spLocks noGrp="1"/>
          </p:cNvSpPr>
          <p:nvPr>
            <p:ph idx="1"/>
          </p:nvPr>
        </p:nvSpPr>
        <p:spPr>
          <a:xfrm>
            <a:off x="350859" y="608620"/>
            <a:ext cx="8164491" cy="4381276"/>
          </a:xfrm>
        </p:spPr>
        <p:txBody>
          <a:bodyPr>
            <a:normAutofit/>
          </a:bodyPr>
          <a:lstStyle/>
          <a:p>
            <a:r>
              <a:rPr lang="en-US" sz="1800" i="1" dirty="0"/>
              <a:t>Hey! I am at this event for my business &amp; you have come to mind several times. Your love for health &amp; fitness just totally resonates with everything I am hearing &amp; I would love to get your opinion on some things. Let’s grab a coffee! I am free after 3pm Tuesday &amp; Thursday – what works for you?</a:t>
            </a:r>
          </a:p>
          <a:p>
            <a:r>
              <a:rPr lang="en-US" sz="1800" i="1" dirty="0">
                <a:solidFill>
                  <a:srgbClr val="3366FF"/>
                </a:solidFill>
              </a:rPr>
              <a:t>Hi _______, I just watched this amazing webinar &amp; you came to mind several times. It’s all about women’s health &amp; talks about some of the same topics we were just discussing! This may or may not interest you but I thought I’d reach out &amp; see if you’d be interested in watching it? </a:t>
            </a:r>
          </a:p>
          <a:p>
            <a:r>
              <a:rPr lang="en-US" sz="1800" i="1" dirty="0">
                <a:solidFill>
                  <a:schemeClr val="accent3">
                    <a:lumMod val="50000"/>
                  </a:schemeClr>
                </a:solidFill>
              </a:rPr>
              <a:t>Hey friend! I am not sure if you noticed or not, but I recently embarked on a new business venture that I am so excited about! I have decided to build my own wellness business due to my love &amp; passion for health &amp; nutrition.</a:t>
            </a:r>
          </a:p>
          <a:p>
            <a:pPr indent="0">
              <a:buNone/>
            </a:pPr>
            <a:r>
              <a:rPr lang="en-US" sz="1800" i="1" dirty="0">
                <a:solidFill>
                  <a:schemeClr val="accent3">
                    <a:lumMod val="50000"/>
                  </a:schemeClr>
                </a:solidFill>
              </a:rPr>
              <a:t> I would love to share more about this  with you &amp; get your opinions on it all – I am so nervous/excited! Can we grab a coffee or phone date? I am free </a:t>
            </a:r>
            <a:r>
              <a:rPr lang="en-US" sz="1800" dirty="0">
                <a:solidFill>
                  <a:schemeClr val="accent3">
                    <a:lumMod val="50000"/>
                  </a:schemeClr>
                </a:solidFill>
              </a:rPr>
              <a:t>after 3pm Tuesday &amp; Thursday – what works for you?</a:t>
            </a:r>
          </a:p>
          <a:p>
            <a:pPr marL="0" indent="0">
              <a:buNone/>
            </a:pPr>
            <a:endParaRPr lang="en-US" dirty="0"/>
          </a:p>
        </p:txBody>
      </p:sp>
    </p:spTree>
    <p:extLst>
      <p:ext uri="{BB962C8B-B14F-4D97-AF65-F5344CB8AC3E}">
        <p14:creationId xmlns:p14="http://schemas.microsoft.com/office/powerpoint/2010/main" val="4265813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Shape 142"/>
          <p:cNvPicPr preferRelativeResize="0"/>
          <p:nvPr/>
        </p:nvPicPr>
        <p:blipFill rotWithShape="1">
          <a:blip r:embed="rId3">
            <a:alphaModFix/>
          </a:blip>
          <a:srcRect/>
          <a:stretch/>
        </p:blipFill>
        <p:spPr>
          <a:xfrm>
            <a:off x="0" y="177669"/>
            <a:ext cx="9144000" cy="5143499"/>
          </a:xfrm>
          <a:prstGeom prst="rect">
            <a:avLst/>
          </a:prstGeom>
          <a:noFill/>
          <a:ln>
            <a:noFill/>
          </a:ln>
        </p:spPr>
      </p:pic>
      <p:sp>
        <p:nvSpPr>
          <p:cNvPr id="143" name="Shape 143"/>
          <p:cNvSpPr txBox="1">
            <a:spLocks noGrp="1"/>
          </p:cNvSpPr>
          <p:nvPr>
            <p:ph type="title"/>
          </p:nvPr>
        </p:nvSpPr>
        <p:spPr>
          <a:xfrm>
            <a:off x="457200" y="205979"/>
            <a:ext cx="4918227" cy="614929"/>
          </a:xfrm>
          <a:prstGeom prst="rect">
            <a:avLst/>
          </a:prstGeom>
          <a:noFill/>
          <a:ln w="9525" cap="flat" cmpd="sng">
            <a:solidFill>
              <a:srgbClr val="205867"/>
            </a:solidFill>
            <a:prstDash val="solid"/>
            <a:round/>
            <a:headEnd type="none" w="med" len="med"/>
            <a:tailEnd type="none" w="med" len="med"/>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0" i="0" u="none" strike="noStrike" cap="none" dirty="0">
                <a:solidFill>
                  <a:schemeClr val="dk1"/>
                </a:solidFill>
                <a:sym typeface="Calibri"/>
              </a:rPr>
              <a:t>Time </a:t>
            </a:r>
            <a:r>
              <a:rPr lang="en-US" sz="2800" dirty="0"/>
              <a:t>for Action</a:t>
            </a:r>
            <a:r>
              <a:rPr lang="en-US" sz="2800" b="0" i="0" u="none" strike="noStrike" cap="none" dirty="0">
                <a:solidFill>
                  <a:schemeClr val="dk1"/>
                </a:solidFill>
                <a:sym typeface="Calibri"/>
              </a:rPr>
              <a:t> </a:t>
            </a:r>
            <a:r>
              <a:rPr lang="mr-IN" sz="2800" b="0" i="0" u="none" strike="noStrike" cap="none" dirty="0">
                <a:solidFill>
                  <a:schemeClr val="dk1"/>
                </a:solidFill>
                <a:sym typeface="Calibri"/>
              </a:rPr>
              <a:t>–</a:t>
            </a:r>
            <a:r>
              <a:rPr lang="en-US" sz="2800" b="0" i="0" u="none" strike="noStrike" cap="none" dirty="0">
                <a:solidFill>
                  <a:schemeClr val="dk1"/>
                </a:solidFill>
                <a:sym typeface="Calibri"/>
              </a:rPr>
              <a:t> Week 3  </a:t>
            </a:r>
          </a:p>
        </p:txBody>
      </p:sp>
      <p:sp>
        <p:nvSpPr>
          <p:cNvPr id="144" name="Shape 144"/>
          <p:cNvSpPr txBox="1">
            <a:spLocks noGrp="1"/>
          </p:cNvSpPr>
          <p:nvPr>
            <p:ph type="body" idx="1"/>
          </p:nvPr>
        </p:nvSpPr>
        <p:spPr>
          <a:xfrm>
            <a:off x="457199" y="1024109"/>
            <a:ext cx="8466667" cy="2742588"/>
          </a:xfrm>
          <a:prstGeom prst="rect">
            <a:avLst/>
          </a:prstGeom>
          <a:noFill/>
          <a:ln>
            <a:noFill/>
          </a:ln>
        </p:spPr>
        <p:txBody>
          <a:bodyPr lIns="91425" tIns="91425" rIns="91425" bIns="91425" anchor="t" anchorCtr="0">
            <a:noAutofit/>
          </a:bodyPr>
          <a:lstStyle/>
          <a:p>
            <a:pPr marL="203200" marR="0" lvl="0" indent="0" algn="l" rtl="0">
              <a:lnSpc>
                <a:spcPct val="100000"/>
              </a:lnSpc>
              <a:spcBef>
                <a:spcPts val="0"/>
              </a:spcBef>
              <a:spcAft>
                <a:spcPts val="0"/>
              </a:spcAft>
              <a:buClr>
                <a:schemeClr val="dk1"/>
              </a:buClr>
              <a:buSzPct val="25000"/>
              <a:buFont typeface="Arial"/>
              <a:buNone/>
            </a:pPr>
            <a:r>
              <a:rPr lang="en-US" sz="2400" b="0" i="0" u="none" strike="noStrike" cap="none" dirty="0">
                <a:solidFill>
                  <a:schemeClr val="dk1"/>
                </a:solidFill>
                <a:sym typeface="Calibri"/>
              </a:rPr>
              <a:t>Preparation –</a:t>
            </a:r>
          </a:p>
          <a:p>
            <a:pPr marL="546100" indent="-342900"/>
            <a:r>
              <a:rPr lang="en-US" sz="2000" b="0" i="0" u="none" strike="noStrike" cap="none" dirty="0">
                <a:solidFill>
                  <a:schemeClr val="dk1"/>
                </a:solidFill>
                <a:sym typeface="Calibri"/>
              </a:rPr>
              <a:t>By now, we have set up our businesses, our websites and mobile app</a:t>
            </a:r>
            <a:r>
              <a:rPr lang="en-US" sz="2000" dirty="0"/>
              <a:t>. 	</a:t>
            </a:r>
          </a:p>
          <a:p>
            <a:pPr marL="546100" indent="-342900"/>
            <a:r>
              <a:rPr lang="en-US" sz="2000" dirty="0"/>
              <a:t>We have outlined a few do’s and don’ts regarding social media</a:t>
            </a:r>
            <a:r>
              <a:rPr lang="en-US" sz="2400" dirty="0"/>
              <a:t>.</a:t>
            </a:r>
            <a:r>
              <a:rPr lang="en-US" sz="2000" dirty="0"/>
              <a:t>		</a:t>
            </a:r>
            <a:endParaRPr lang="en-US" sz="2000" b="0" i="0" u="none" strike="noStrike" cap="none" dirty="0">
              <a:solidFill>
                <a:schemeClr val="dk1"/>
              </a:solidFill>
              <a:sym typeface="Calibri"/>
            </a:endParaRPr>
          </a:p>
          <a:p>
            <a:pPr lvl="0" indent="-139700"/>
            <a:r>
              <a:rPr lang="en-US" sz="2000" dirty="0"/>
              <a:t>   And have had an opportunity to learn more about Shaklee company, products, compensation plan and have heard the stories of some of our leaders</a:t>
            </a:r>
            <a:r>
              <a:rPr lang="mr-IN" sz="2000" dirty="0"/>
              <a:t>…</a:t>
            </a:r>
            <a:r>
              <a:rPr lang="en-US" sz="2000" dirty="0"/>
              <a:t>now let’s create a plan that will generate 1000 PGV the first month. </a:t>
            </a:r>
            <a:r>
              <a:rPr lang="en-US" sz="2000" b="1" dirty="0"/>
              <a:t>	</a:t>
            </a:r>
            <a:endParaRPr lang="en-US" sz="2000" b="0" i="0" u="none" strike="noStrike" cap="none" dirty="0">
              <a:solidFill>
                <a:schemeClr val="dk1"/>
              </a:solidFill>
              <a:sym typeface="Calibri"/>
            </a:endParaRPr>
          </a:p>
          <a:p>
            <a:pPr marL="342900" marR="0" lvl="0" indent="-139700" algn="l" rtl="0">
              <a:lnSpc>
                <a:spcPct val="100000"/>
              </a:lnSpc>
              <a:spcBef>
                <a:spcPts val="640"/>
              </a:spcBef>
              <a:spcAft>
                <a:spcPts val="0"/>
              </a:spcAft>
              <a:buClr>
                <a:schemeClr val="dk1"/>
              </a:buClr>
              <a:buSzPct val="100000"/>
              <a:buFont typeface="Arial"/>
              <a:buChar char="•"/>
            </a:pPr>
            <a:endParaRPr lang="en-US" sz="2000" b="0" i="0" u="none" strike="noStrike" cap="none" dirty="0">
              <a:solidFill>
                <a:schemeClr val="dk1"/>
              </a:solidFill>
              <a:sym typeface="Calibri"/>
            </a:endParaRPr>
          </a:p>
        </p:txBody>
      </p:sp>
      <p:sp>
        <p:nvSpPr>
          <p:cNvPr id="145" name="Shape 145"/>
          <p:cNvSpPr txBox="1"/>
          <p:nvPr/>
        </p:nvSpPr>
        <p:spPr>
          <a:xfrm>
            <a:off x="575733" y="3478831"/>
            <a:ext cx="7825801" cy="1200327"/>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400" dirty="0"/>
              <a:t>W</a:t>
            </a:r>
            <a:r>
              <a:rPr lang="en-US" sz="2400" b="0" i="0" u="none" strike="noStrike" cap="none" dirty="0">
                <a:solidFill>
                  <a:srgbClr val="000000"/>
                </a:solidFill>
                <a:latin typeface="Arial"/>
                <a:ea typeface="Arial"/>
                <a:cs typeface="Arial"/>
                <a:sym typeface="Arial"/>
              </a:rPr>
              <a:t>e are ready to launch our businesses .. 		And that begins with inviting friends and family to events, meetings and </a:t>
            </a:r>
            <a:r>
              <a:rPr lang="en-US" sz="2400" b="0" i="0" u="none" strike="noStrike" cap="none" dirty="0" smtClean="0">
                <a:solidFill>
                  <a:srgbClr val="000000"/>
                </a:solidFill>
                <a:latin typeface="Arial"/>
                <a:ea typeface="Arial"/>
                <a:cs typeface="Arial"/>
                <a:sym typeface="Arial"/>
              </a:rPr>
              <a:t>appointments         </a:t>
            </a:r>
            <a:r>
              <a:rPr lang="en-US" sz="1600" b="0" i="0" u="none" strike="noStrike" cap="none" dirty="0" smtClean="0">
                <a:solidFill>
                  <a:srgbClr val="000000"/>
                </a:solidFill>
                <a:latin typeface="Arial"/>
                <a:ea typeface="Arial"/>
                <a:cs typeface="Arial"/>
                <a:sym typeface="Arial"/>
              </a:rPr>
              <a:t>barb</a:t>
            </a:r>
            <a:endParaRPr lang="en-US" sz="1600" b="0" i="0" u="none" strike="noStrike" cap="none" dirty="0">
              <a:solidFill>
                <a:srgbClr val="000000"/>
              </a:solidFill>
              <a:latin typeface="Arial"/>
              <a:ea typeface="Arial"/>
              <a:cs typeface="Arial"/>
              <a:sym typeface="Arial"/>
            </a:endParaRPr>
          </a:p>
        </p:txBody>
      </p:sp>
      <p:sp>
        <p:nvSpPr>
          <p:cNvPr id="2" name="Rectangle 1"/>
          <p:cNvSpPr/>
          <p:nvPr/>
        </p:nvSpPr>
        <p:spPr>
          <a:xfrm>
            <a:off x="171934" y="5207081"/>
            <a:ext cx="8111067" cy="323165"/>
          </a:xfrm>
          <a:prstGeom prst="rect">
            <a:avLst/>
          </a:prstGeom>
          <a:solidFill>
            <a:srgbClr val="ACFAFE"/>
          </a:solidFill>
          <a:ln>
            <a:solidFill>
              <a:schemeClr val="accent5">
                <a:lumMod val="60000"/>
                <a:lumOff val="40000"/>
              </a:schemeClr>
            </a:solidFill>
          </a:ln>
        </p:spPr>
        <p:txBody>
          <a:bodyPr wrap="square">
            <a:spAutoFit/>
          </a:bodyPr>
          <a:lstStyle/>
          <a:p>
            <a:pPr marL="342900" lvl="0" indent="-342900">
              <a:lnSpc>
                <a:spcPct val="80000"/>
              </a:lnSpc>
              <a:buClr>
                <a:schemeClr val="dk1"/>
              </a:buClr>
              <a:buSzPct val="25000"/>
            </a:pPr>
            <a:endParaRPr lang="en-US" sz="1800"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pic>
        <p:nvPicPr>
          <p:cNvPr id="385" name="Shape 385"/>
          <p:cNvPicPr preferRelativeResize="0"/>
          <p:nvPr/>
        </p:nvPicPr>
        <p:blipFill rotWithShape="1">
          <a:blip r:embed="rId3">
            <a:alphaModFix/>
          </a:blip>
          <a:srcRect/>
          <a:stretch/>
        </p:blipFill>
        <p:spPr>
          <a:xfrm>
            <a:off x="6629400" y="0"/>
            <a:ext cx="2514599" cy="1828800"/>
          </a:xfrm>
          <a:prstGeom prst="rect">
            <a:avLst/>
          </a:prstGeom>
          <a:noFill/>
          <a:ln>
            <a:noFill/>
          </a:ln>
        </p:spPr>
      </p:pic>
      <p:sp>
        <p:nvSpPr>
          <p:cNvPr id="386" name="Shape 386"/>
          <p:cNvSpPr txBox="1">
            <a:spLocks noGrp="1"/>
          </p:cNvSpPr>
          <p:nvPr>
            <p:ph type="title"/>
          </p:nvPr>
        </p:nvSpPr>
        <p:spPr>
          <a:xfrm>
            <a:off x="287675" y="205975"/>
            <a:ext cx="6397800" cy="857400"/>
          </a:xfrm>
          <a:prstGeom prst="rect">
            <a:avLst/>
          </a:prstGeom>
          <a:noFill/>
          <a:ln w="9525" cap="flat" cmpd="sng">
            <a:solidFill>
              <a:srgbClr val="538CD5"/>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Dialogue for Setting Up Wellness Conference Calls</a:t>
            </a:r>
          </a:p>
        </p:txBody>
      </p:sp>
      <p:sp>
        <p:nvSpPr>
          <p:cNvPr id="387" name="Shape 387"/>
          <p:cNvSpPr txBox="1">
            <a:spLocks noGrp="1"/>
          </p:cNvSpPr>
          <p:nvPr>
            <p:ph type="body" idx="1"/>
          </p:nvPr>
        </p:nvSpPr>
        <p:spPr>
          <a:xfrm>
            <a:off x="457200" y="1428750"/>
            <a:ext cx="7924798" cy="371475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Call customer or friend – share why you started a Shaklee business and why you are setting up educational conference calls on health topics.</a:t>
            </a:r>
          </a:p>
          <a:p>
            <a:pPr marL="342900" marR="0" lvl="0" indent="-342900" algn="l" rtl="0">
              <a:lnSpc>
                <a:spcPct val="80000"/>
              </a:lnSpc>
              <a:spcBef>
                <a:spcPts val="185"/>
              </a:spcBef>
              <a:spcAft>
                <a:spcPts val="0"/>
              </a:spcAft>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Ex  “ I started my Shaklee business because our family’s health improved so dramatically that I came to realize the importance of prevention. Our Shaklee group is very dedicated to educating people about prevention and wellness </a:t>
            </a:r>
          </a:p>
          <a:p>
            <a:pPr marL="342900" marR="0" lvl="0" indent="-342900" algn="l" rtl="0">
              <a:lnSpc>
                <a:spcPct val="80000"/>
              </a:lnSpc>
              <a:spcBef>
                <a:spcPts val="185"/>
              </a:spcBef>
              <a:spcAft>
                <a:spcPts val="0"/>
              </a:spcAft>
              <a:buClr>
                <a:schemeClr val="dk1"/>
              </a:buClr>
              <a:buSzPct val="25000"/>
              <a:buFont typeface="Arial"/>
              <a:buNone/>
            </a:pPr>
            <a:endParaRPr sz="1800" b="0" i="0" u="none" strike="noStrike" cap="none" dirty="0">
              <a:solidFill>
                <a:schemeClr val="dk1"/>
              </a:solidFill>
              <a:latin typeface="Calibri"/>
              <a:ea typeface="Calibri"/>
              <a:cs typeface="Calibri"/>
              <a:sym typeface="Calibri"/>
            </a:endParaRPr>
          </a:p>
          <a:p>
            <a:pPr marL="342900" marR="0" lvl="0" indent="-342900" algn="l" rtl="0">
              <a:lnSpc>
                <a:spcPct val="80000"/>
              </a:lnSpc>
              <a:spcBef>
                <a:spcPts val="370"/>
              </a:spcBef>
              <a:spcAft>
                <a:spcPts val="0"/>
              </a:spcAft>
              <a:buClr>
                <a:schemeClr val="dk1"/>
              </a:buClr>
              <a:buSzPct val="25000"/>
              <a:buFont typeface="Arial"/>
              <a:buNone/>
            </a:pPr>
            <a:r>
              <a:rPr lang="en-US" sz="1800" b="0" i="0" u="none" strike="noStrike" cap="none" dirty="0">
                <a:solidFill>
                  <a:schemeClr val="dk1"/>
                </a:solidFill>
                <a:latin typeface="Calibri"/>
                <a:ea typeface="Calibri"/>
                <a:cs typeface="Calibri"/>
                <a:sym typeface="Calibri"/>
              </a:rPr>
              <a:t> EX -  “ We are in the process of setting up informal half-hour educational conference calls on a variety of health topics … and I wanted to ask you .. As you think about the people you know .. What would be the topics you think would be of greatest interest or concern?  allergies?  Eczema?  PMS?  “	</a:t>
            </a:r>
            <a:r>
              <a:rPr lang="en-US" sz="1850" b="0" i="0" u="none" strike="noStrike" cap="none" dirty="0">
                <a:solidFill>
                  <a:schemeClr val="dk1"/>
                </a:solidFill>
                <a:latin typeface="Calibri"/>
                <a:ea typeface="Calibri"/>
                <a:cs typeface="Calibri"/>
                <a:sym typeface="Calibri"/>
              </a:rPr>
              <a:t>		</a:t>
            </a:r>
          </a:p>
        </p:txBody>
      </p:sp>
    </p:spTree>
  </p:cSld>
  <p:clrMapOvr>
    <a:masterClrMapping/>
  </p:clrMapOvr>
  <p:transition xmlns:p14="http://schemas.microsoft.com/office/powerpoint/2010/mai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title"/>
          </p:nvPr>
        </p:nvSpPr>
        <p:spPr>
          <a:xfrm>
            <a:off x="457200" y="205975"/>
            <a:ext cx="3121500" cy="633900"/>
          </a:xfrm>
          <a:prstGeom prst="rect">
            <a:avLst/>
          </a:prstGeom>
        </p:spPr>
        <p:txBody>
          <a:bodyPr lIns="91425" tIns="91425" rIns="91425" bIns="91425" anchor="ctr" anchorCtr="0">
            <a:noAutofit/>
          </a:bodyPr>
          <a:lstStyle/>
          <a:p>
            <a:pPr lvl="0">
              <a:spcBef>
                <a:spcPts val="0"/>
              </a:spcBef>
              <a:buNone/>
            </a:pPr>
            <a:r>
              <a:rPr lang="en-US" sz="2400" dirty="0"/>
              <a:t>Word tracks</a:t>
            </a:r>
          </a:p>
        </p:txBody>
      </p:sp>
      <p:sp>
        <p:nvSpPr>
          <p:cNvPr id="207" name="Shape 207"/>
          <p:cNvSpPr txBox="1"/>
          <p:nvPr/>
        </p:nvSpPr>
        <p:spPr>
          <a:xfrm>
            <a:off x="563900" y="2193691"/>
            <a:ext cx="7715399" cy="900000"/>
          </a:xfrm>
          <a:prstGeom prst="rect">
            <a:avLst/>
          </a:prstGeom>
          <a:noFill/>
          <a:ln>
            <a:solidFill>
              <a:schemeClr val="tx1">
                <a:lumMod val="50000"/>
                <a:lumOff val="50000"/>
              </a:schemeClr>
            </a:solidFill>
          </a:ln>
        </p:spPr>
        <p:txBody>
          <a:bodyPr lIns="91425" tIns="91425" rIns="91425" bIns="91425" anchor="t" anchorCtr="0">
            <a:noAutofit/>
          </a:bodyPr>
          <a:lstStyle/>
          <a:p>
            <a:pPr lvl="0" rtl="0">
              <a:spcBef>
                <a:spcPts val="0"/>
              </a:spcBef>
              <a:buNone/>
            </a:pPr>
            <a:r>
              <a:rPr lang="en-US" dirty="0"/>
              <a:t> </a:t>
            </a:r>
            <a:r>
              <a:rPr lang="en-US" sz="1800" dirty="0"/>
              <a:t> When you have heard a need --“ </a:t>
            </a:r>
            <a:r>
              <a:rPr lang="en-US" sz="1800" i="1" dirty="0"/>
              <a:t>I was thinking about our conversation last week when you mentioned your allergies . As you know, I am pretty into natural wellness and I know of a great product very popular with people who have allergies. May I tell you about it?”</a:t>
            </a:r>
          </a:p>
          <a:p>
            <a:pPr lvl="0">
              <a:spcBef>
                <a:spcPts val="0"/>
              </a:spcBef>
              <a:buNone/>
            </a:pPr>
            <a:endParaRPr sz="1800" i="1" dirty="0"/>
          </a:p>
        </p:txBody>
      </p:sp>
      <p:sp>
        <p:nvSpPr>
          <p:cNvPr id="208" name="Shape 208"/>
          <p:cNvSpPr txBox="1"/>
          <p:nvPr/>
        </p:nvSpPr>
        <p:spPr>
          <a:xfrm>
            <a:off x="711250" y="3860300"/>
            <a:ext cx="7715399" cy="900000"/>
          </a:xfrm>
          <a:prstGeom prst="rect">
            <a:avLst/>
          </a:prstGeom>
          <a:noFill/>
          <a:ln>
            <a:noFill/>
          </a:ln>
        </p:spPr>
        <p:txBody>
          <a:bodyPr lIns="91425" tIns="91425" rIns="91425" bIns="91425" anchor="t" anchorCtr="0">
            <a:noAutofit/>
          </a:bodyPr>
          <a:lstStyle/>
          <a:p>
            <a:pPr lvl="0">
              <a:spcBef>
                <a:spcPts val="0"/>
              </a:spcBef>
              <a:buNone/>
            </a:pPr>
            <a:endParaRPr sz="1800"/>
          </a:p>
        </p:txBody>
      </p:sp>
      <p:sp>
        <p:nvSpPr>
          <p:cNvPr id="209" name="Shape 209"/>
          <p:cNvSpPr txBox="1"/>
          <p:nvPr/>
        </p:nvSpPr>
        <p:spPr>
          <a:xfrm>
            <a:off x="563900" y="3511727"/>
            <a:ext cx="7715399" cy="1449739"/>
          </a:xfrm>
          <a:prstGeom prst="rect">
            <a:avLst/>
          </a:prstGeom>
          <a:noFill/>
          <a:ln>
            <a:solidFill>
              <a:schemeClr val="tx1">
                <a:lumMod val="50000"/>
                <a:lumOff val="50000"/>
              </a:schemeClr>
            </a:solidFill>
          </a:ln>
        </p:spPr>
        <p:txBody>
          <a:bodyPr lIns="91425" tIns="91425" rIns="91425" bIns="91425" anchor="t" anchorCtr="0">
            <a:noAutofit/>
          </a:bodyPr>
          <a:lstStyle/>
          <a:p>
            <a:pPr lvl="0" rtl="0">
              <a:spcBef>
                <a:spcPts val="0"/>
              </a:spcBef>
              <a:buNone/>
            </a:pPr>
            <a:r>
              <a:rPr lang="en-US" sz="1600" dirty="0"/>
              <a:t>When you are listening for needs --</a:t>
            </a:r>
          </a:p>
          <a:p>
            <a:pPr lvl="0">
              <a:spcBef>
                <a:spcPts val="0"/>
              </a:spcBef>
              <a:buNone/>
            </a:pPr>
            <a:r>
              <a:rPr lang="en-US" sz="1600" dirty="0"/>
              <a:t>“ </a:t>
            </a:r>
            <a:r>
              <a:rPr lang="en-US" sz="1600" i="1" dirty="0"/>
              <a:t>I can completely relate to what you are saying about having tried hundreds of diets and nothing working long-term. Pretty discouraging. I actually have had some pretty good success with the Shaklee 180 program. I’d be happy to share with you what made a difference for me and why it worked.”</a:t>
            </a:r>
          </a:p>
        </p:txBody>
      </p:sp>
      <p:sp>
        <p:nvSpPr>
          <p:cNvPr id="2" name="Rectangle 1"/>
          <p:cNvSpPr/>
          <p:nvPr/>
        </p:nvSpPr>
        <p:spPr>
          <a:xfrm>
            <a:off x="563900" y="839875"/>
            <a:ext cx="7715399" cy="1217256"/>
          </a:xfrm>
          <a:prstGeom prst="rect">
            <a:avLst/>
          </a:prstGeom>
          <a:ln>
            <a:solidFill>
              <a:schemeClr val="tx1">
                <a:lumMod val="50000"/>
                <a:lumOff val="50000"/>
              </a:schemeClr>
            </a:solidFill>
          </a:ln>
        </p:spPr>
        <p:txBody>
          <a:bodyPr wrap="square">
            <a:spAutoFit/>
          </a:bodyPr>
          <a:lstStyle/>
          <a:p>
            <a:pPr marL="342900" lvl="0" indent="-317500">
              <a:lnSpc>
                <a:spcPct val="80000"/>
              </a:lnSpc>
              <a:buClr>
                <a:schemeClr val="dk1"/>
              </a:buClr>
              <a:buSzPct val="100000"/>
              <a:buFont typeface="Arial"/>
              <a:buChar char="•"/>
            </a:pPr>
            <a:r>
              <a:rPr lang="en-US" sz="1800" dirty="0">
                <a:solidFill>
                  <a:schemeClr val="dk1"/>
                </a:solidFill>
                <a:latin typeface="Calibri"/>
                <a:ea typeface="Calibri"/>
                <a:cs typeface="Calibri"/>
                <a:sym typeface="Calibri"/>
              </a:rPr>
              <a:t>Direct – </a:t>
            </a:r>
            <a:r>
              <a:rPr lang="en-US" sz="1600" i="1" dirty="0">
                <a:solidFill>
                  <a:schemeClr val="dk1"/>
                </a:solidFill>
                <a:latin typeface="Calibri"/>
                <a:ea typeface="Calibri"/>
                <a:cs typeface="Calibri"/>
                <a:sym typeface="Calibri"/>
              </a:rPr>
              <a:t>We are scheduling a conference call on allergies .  And I was calling to ask whom you may know who may be looking for safer more natural approaches to dealing with allergies. Share your reason  </a:t>
            </a:r>
            <a:endParaRPr lang="en-US" sz="1800" dirty="0">
              <a:solidFill>
                <a:schemeClr val="dk1"/>
              </a:solidFill>
              <a:latin typeface="Calibri"/>
              <a:ea typeface="Calibri"/>
              <a:cs typeface="Calibri"/>
              <a:sym typeface="Calibri"/>
            </a:endParaRPr>
          </a:p>
          <a:p>
            <a:pPr marL="342900" lvl="0" indent="-317500">
              <a:lnSpc>
                <a:spcPct val="80000"/>
              </a:lnSpc>
              <a:spcBef>
                <a:spcPts val="444"/>
              </a:spcBef>
              <a:buClr>
                <a:schemeClr val="dk1"/>
              </a:buClr>
              <a:buSzPct val="100000"/>
              <a:buFont typeface="Arial"/>
              <a:buChar char="•"/>
            </a:pPr>
            <a:r>
              <a:rPr lang="en-US" sz="1800" dirty="0">
                <a:solidFill>
                  <a:schemeClr val="dk1"/>
                </a:solidFill>
                <a:latin typeface="Calibri"/>
                <a:ea typeface="Calibri"/>
                <a:cs typeface="Calibri"/>
                <a:sym typeface="Calibri"/>
              </a:rPr>
              <a:t>Ask for referral … </a:t>
            </a:r>
            <a:r>
              <a:rPr lang="en-US" sz="1600" i="1" dirty="0">
                <a:solidFill>
                  <a:schemeClr val="dk1"/>
                </a:solidFill>
                <a:latin typeface="Calibri"/>
                <a:ea typeface="Calibri"/>
                <a:cs typeface="Calibri"/>
                <a:sym typeface="Calibri"/>
              </a:rPr>
              <a:t>Was calling to ask whom you may know who has family members with allergies…</a:t>
            </a:r>
            <a:r>
              <a:rPr lang="en-US" sz="1800" dirty="0">
                <a:solidFill>
                  <a:schemeClr val="dk1"/>
                </a:solidFill>
                <a:latin typeface="Calibri"/>
                <a:ea typeface="Calibri"/>
                <a:cs typeface="Calibri"/>
                <a:sym typeface="Calibri"/>
              </a:rPr>
              <a:t> </a:t>
            </a:r>
          </a:p>
        </p:txBody>
      </p:sp>
    </p:spTree>
    <p:extLst>
      <p:ext uri="{BB962C8B-B14F-4D97-AF65-F5344CB8AC3E}">
        <p14:creationId xmlns:p14="http://schemas.microsoft.com/office/powerpoint/2010/main" val="964086751"/>
      </p:ext>
    </p:extLst>
  </p:cSld>
  <p:clrMapOvr>
    <a:masterClrMapping/>
  </p:clrMapOvr>
  <p:transition xmlns:p14="http://schemas.microsoft.com/office/powerpoint/2010/mai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3969825" y="400050"/>
            <a:ext cx="4716899" cy="1257298"/>
          </a:xfrm>
          <a:prstGeom prst="rect">
            <a:avLst/>
          </a:prstGeom>
          <a:noFill/>
          <a:ln w="9525" cap="flat" cmpd="sng">
            <a:solidFill>
              <a:srgbClr val="5F497A"/>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Invitation to Conference Call  or Wellness Webinar </a:t>
            </a:r>
          </a:p>
        </p:txBody>
      </p:sp>
      <p:sp>
        <p:nvSpPr>
          <p:cNvPr id="400" name="Shape 400"/>
          <p:cNvSpPr txBox="1">
            <a:spLocks noGrp="1"/>
          </p:cNvSpPr>
          <p:nvPr>
            <p:ph type="body" idx="1"/>
          </p:nvPr>
        </p:nvSpPr>
        <p:spPr>
          <a:xfrm>
            <a:off x="457200" y="2322050"/>
            <a:ext cx="8229600" cy="25371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“I’ve been having some conversations with a few friends and the subject of fatigue and lack of energy kept coming up. </a:t>
            </a:r>
          </a:p>
          <a:p>
            <a:pPr marL="342900" marR="0" lvl="0" indent="-342900" algn="l" rtl="0">
              <a:lnSpc>
                <a:spcPct val="80000"/>
              </a:lnSpc>
              <a:spcBef>
                <a:spcPts val="444"/>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 And I just heard some great information about that on a recent webinar and I thought I shouldn’t just sit on this  .. So I am setting up a conference call , called .. Everything You wanted to Know About Energy but Were too Tired to Ask !  </a:t>
            </a:r>
          </a:p>
          <a:p>
            <a:pPr marL="342900" marR="0" lvl="0" indent="-342900" algn="l" rtl="0">
              <a:lnSpc>
                <a:spcPct val="80000"/>
              </a:lnSpc>
              <a:spcBef>
                <a:spcPts val="444"/>
              </a:spcBef>
              <a:spcAft>
                <a:spcPts val="0"/>
              </a:spcAft>
              <a:buClr>
                <a:schemeClr val="dk1"/>
              </a:buClr>
              <a:buSzPct val="25000"/>
              <a:buFont typeface="Arial"/>
              <a:buNone/>
            </a:pPr>
            <a:r>
              <a:rPr lang="en-US" sz="2000" b="0" i="0" u="none" strike="noStrike" cap="none" dirty="0">
                <a:solidFill>
                  <a:schemeClr val="dk1"/>
                </a:solidFill>
                <a:latin typeface="Calibri"/>
                <a:ea typeface="Calibri"/>
                <a:cs typeface="Calibri"/>
                <a:sym typeface="Calibri"/>
              </a:rPr>
              <a:t>And I‘m looking for people who might like to hear about that … assuming they have enough energy to attend ! “</a:t>
            </a:r>
          </a:p>
        </p:txBody>
      </p:sp>
      <p:pic>
        <p:nvPicPr>
          <p:cNvPr id="401" name="Shape 401"/>
          <p:cNvPicPr preferRelativeResize="0"/>
          <p:nvPr/>
        </p:nvPicPr>
        <p:blipFill rotWithShape="1">
          <a:blip r:embed="rId3">
            <a:alphaModFix/>
          </a:blip>
          <a:srcRect/>
          <a:stretch/>
        </p:blipFill>
        <p:spPr>
          <a:xfrm>
            <a:off x="276225" y="0"/>
            <a:ext cx="2819400" cy="2114550"/>
          </a:xfrm>
          <a:prstGeom prst="rect">
            <a:avLst/>
          </a:prstGeom>
          <a:noFill/>
          <a:ln>
            <a:noFill/>
          </a:ln>
        </p:spPr>
      </p:pic>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8" name="Shape 142"/>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51" name="Shape 151"/>
          <p:cNvSpPr txBox="1">
            <a:spLocks noGrp="1"/>
          </p:cNvSpPr>
          <p:nvPr>
            <p:ph type="title"/>
          </p:nvPr>
        </p:nvSpPr>
        <p:spPr>
          <a:xfrm>
            <a:off x="1027993" y="366488"/>
            <a:ext cx="6573914" cy="728464"/>
          </a:xfrm>
          <a:prstGeom prst="rect">
            <a:avLst/>
          </a:prstGeom>
          <a:solidFill>
            <a:schemeClr val="lt1"/>
          </a:solidFill>
          <a:ln w="9525" cap="flat" cmpd="sng">
            <a:solidFill>
              <a:srgbClr val="595959"/>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800" b="1" i="0" u="none" strike="noStrike" cap="none" dirty="0">
                <a:solidFill>
                  <a:schemeClr val="dk1"/>
                </a:solidFill>
                <a:latin typeface="Calibri"/>
                <a:ea typeface="Calibri"/>
                <a:cs typeface="Calibri"/>
                <a:sym typeface="Calibri"/>
              </a:rPr>
              <a:t>Objectives for Session #3 – </a:t>
            </a:r>
            <a:r>
              <a:rPr lang="en-US" sz="2800" b="1" dirty="0"/>
              <a:t>Inviting</a:t>
            </a:r>
            <a:endParaRPr lang="en-US" sz="2800" b="1" i="0" u="none" strike="noStrike" cap="none" dirty="0">
              <a:solidFill>
                <a:schemeClr val="dk1"/>
              </a:solidFill>
              <a:latin typeface="Calibri"/>
              <a:ea typeface="Calibri"/>
              <a:cs typeface="Calibri"/>
              <a:sym typeface="Calibri"/>
            </a:endParaRPr>
          </a:p>
        </p:txBody>
      </p:sp>
      <p:sp>
        <p:nvSpPr>
          <p:cNvPr id="153" name="Shape 153"/>
          <p:cNvSpPr/>
          <p:nvPr/>
        </p:nvSpPr>
        <p:spPr>
          <a:xfrm>
            <a:off x="588886" y="1413080"/>
            <a:ext cx="7924798" cy="3228660"/>
          </a:xfrm>
          <a:prstGeom prst="rect">
            <a:avLst/>
          </a:prstGeom>
          <a:solidFill>
            <a:schemeClr val="lt1"/>
          </a:solidFill>
          <a:ln w="9525" cap="flat" cmpd="sng">
            <a:solidFill>
              <a:srgbClr val="7F7F7F"/>
            </a:solidFill>
            <a:prstDash val="solid"/>
            <a:round/>
            <a:headEnd type="none" w="med" len="med"/>
            <a:tailEnd type="none" w="med" len="med"/>
          </a:ln>
        </p:spPr>
        <p:txBody>
          <a:bodyPr lIns="91425" tIns="45700" rIns="91425" bIns="45700" anchor="t" anchorCtr="0">
            <a:noAutofit/>
          </a:bodyPr>
          <a:lstStyle/>
          <a:p>
            <a:pPr marL="285750" marR="0" lvl="0" indent="-285750" algn="l" rtl="0">
              <a:lnSpc>
                <a:spcPct val="100000"/>
              </a:lnSpc>
              <a:spcBef>
                <a:spcPts val="0"/>
              </a:spcBef>
              <a:spcAft>
                <a:spcPts val="0"/>
              </a:spcAft>
              <a:buClr>
                <a:schemeClr val="dk1"/>
              </a:buClr>
              <a:buSzPct val="25000"/>
              <a:buFont typeface="Wingdings" charset="2"/>
              <a:buChar char="u"/>
            </a:pPr>
            <a:endParaRPr lang="en-US" sz="800" b="0" i="0" u="none" strike="noStrike" cap="none" dirty="0">
              <a:solidFill>
                <a:schemeClr val="dk1"/>
              </a:solidFill>
              <a:latin typeface="Calibri"/>
              <a:ea typeface="Calibri"/>
              <a:cs typeface="Calibri"/>
              <a:sym typeface="Calibri"/>
            </a:endParaRPr>
          </a:p>
          <a:p>
            <a:pPr marR="0" lvl="0" algn="l" rtl="0">
              <a:lnSpc>
                <a:spcPct val="100000"/>
              </a:lnSpc>
              <a:spcBef>
                <a:spcPts val="0"/>
              </a:spcBef>
              <a:spcAft>
                <a:spcPts val="0"/>
              </a:spcAft>
              <a:buClr>
                <a:schemeClr val="dk1"/>
              </a:buClr>
              <a:buSzPct val="25000"/>
            </a:pPr>
            <a:r>
              <a:rPr lang="en-US" sz="2800" b="0" i="0" u="none" strike="noStrike" cap="none" dirty="0">
                <a:solidFill>
                  <a:schemeClr val="dk1"/>
                </a:solidFill>
                <a:latin typeface="Calibri"/>
                <a:ea typeface="Calibri"/>
                <a:cs typeface="Calibri"/>
                <a:sym typeface="Calibri"/>
              </a:rPr>
              <a:t>To</a:t>
            </a:r>
            <a:r>
              <a:rPr lang="en-US" sz="2400" b="0" i="0" u="none" strike="noStrike" cap="none" dirty="0">
                <a:solidFill>
                  <a:schemeClr val="dk1"/>
                </a:solidFill>
                <a:latin typeface="Calibri"/>
                <a:ea typeface="Calibri"/>
                <a:cs typeface="Calibri"/>
                <a:sym typeface="Calibri"/>
              </a:rPr>
              <a:t> </a:t>
            </a:r>
            <a:r>
              <a:rPr lang="en-US" sz="2800" dirty="0">
                <a:solidFill>
                  <a:schemeClr val="dk1"/>
                </a:solidFill>
                <a:latin typeface="Calibri"/>
                <a:ea typeface="Calibri"/>
                <a:cs typeface="Calibri"/>
                <a:sym typeface="Calibri"/>
              </a:rPr>
              <a:t>r</a:t>
            </a:r>
            <a:r>
              <a:rPr lang="en-US" sz="2800" b="0" i="0" u="none" strike="noStrike" cap="none" dirty="0">
                <a:solidFill>
                  <a:schemeClr val="dk1"/>
                </a:solidFill>
                <a:latin typeface="Calibri"/>
                <a:ea typeface="Calibri"/>
                <a:cs typeface="Calibri"/>
                <a:sym typeface="Calibri"/>
              </a:rPr>
              <a:t>eview </a:t>
            </a:r>
            <a:r>
              <a:rPr lang="en-US" sz="2800" b="1" dirty="0">
                <a:solidFill>
                  <a:schemeClr val="dk1"/>
                </a:solidFill>
                <a:latin typeface="Calibri"/>
                <a:ea typeface="Calibri"/>
                <a:cs typeface="Calibri"/>
                <a:sym typeface="Calibri"/>
              </a:rPr>
              <a:t>P</a:t>
            </a:r>
            <a:r>
              <a:rPr lang="en-US" sz="2800" b="1" i="0" u="none" strike="noStrike" cap="none" dirty="0">
                <a:solidFill>
                  <a:schemeClr val="dk1"/>
                </a:solidFill>
                <a:latin typeface="Calibri"/>
                <a:ea typeface="Calibri"/>
                <a:cs typeface="Calibri"/>
                <a:sym typeface="Calibri"/>
              </a:rPr>
              <a:t>rinciples of Inviting, Connecting and 			Building Relationships </a:t>
            </a:r>
          </a:p>
          <a:p>
            <a:pPr marL="285750" marR="0" lvl="0" indent="-285750" algn="l" rtl="0">
              <a:lnSpc>
                <a:spcPct val="100000"/>
              </a:lnSpc>
              <a:spcBef>
                <a:spcPts val="0"/>
              </a:spcBef>
              <a:spcAft>
                <a:spcPts val="0"/>
              </a:spcAft>
              <a:buClr>
                <a:schemeClr val="dk1"/>
              </a:buClr>
              <a:buSzPct val="25000"/>
              <a:buFont typeface="Wingdings" charset="2"/>
              <a:buChar char="u"/>
            </a:pPr>
            <a:endParaRPr lang="en-US" sz="1200" b="1" i="0" u="none" strike="noStrike" cap="none" dirty="0">
              <a:solidFill>
                <a:schemeClr val="dk1"/>
              </a:solidFill>
              <a:latin typeface="Calibri"/>
              <a:ea typeface="Calibri"/>
              <a:cs typeface="Calibri"/>
              <a:sym typeface="Calibri"/>
            </a:endParaRPr>
          </a:p>
          <a:p>
            <a:pPr marR="0" lvl="0" algn="l" rtl="0">
              <a:lnSpc>
                <a:spcPct val="100000"/>
              </a:lnSpc>
              <a:spcBef>
                <a:spcPts val="0"/>
              </a:spcBef>
              <a:spcAft>
                <a:spcPts val="0"/>
              </a:spcAft>
              <a:buClr>
                <a:schemeClr val="dk1"/>
              </a:buClr>
              <a:buSzPct val="25000"/>
            </a:pPr>
            <a:r>
              <a:rPr lang="en-US" sz="2000" dirty="0" smtClean="0">
                <a:solidFill>
                  <a:schemeClr val="dk1"/>
                </a:solidFill>
                <a:latin typeface="Calibri"/>
                <a:ea typeface="Calibri"/>
                <a:cs typeface="Calibri"/>
                <a:sym typeface="Calibri"/>
              </a:rPr>
              <a:t>	In </a:t>
            </a:r>
            <a:r>
              <a:rPr lang="en-US" sz="2000" dirty="0">
                <a:solidFill>
                  <a:schemeClr val="dk1"/>
                </a:solidFill>
                <a:latin typeface="Calibri"/>
                <a:ea typeface="Calibri"/>
                <a:cs typeface="Calibri"/>
                <a:sym typeface="Calibri"/>
              </a:rPr>
              <a:t>a world in which our prospective customers and business partners are bombarded with sales pitches, our ability to cut through all that noise .. </a:t>
            </a:r>
            <a:r>
              <a:rPr lang="en-US" sz="2000" dirty="0" smtClean="0">
                <a:solidFill>
                  <a:schemeClr val="dk1"/>
                </a:solidFill>
                <a:latin typeface="Calibri"/>
                <a:ea typeface="Calibri"/>
                <a:cs typeface="Calibri"/>
                <a:sym typeface="Calibri"/>
              </a:rPr>
              <a:t>	</a:t>
            </a:r>
          </a:p>
          <a:p>
            <a:pPr marR="0" lvl="0" algn="l" rtl="0">
              <a:lnSpc>
                <a:spcPct val="100000"/>
              </a:lnSpc>
              <a:spcBef>
                <a:spcPts val="0"/>
              </a:spcBef>
              <a:spcAft>
                <a:spcPts val="0"/>
              </a:spcAft>
              <a:buClr>
                <a:schemeClr val="dk1"/>
              </a:buClr>
              <a:buSzPct val="25000"/>
            </a:pPr>
            <a:r>
              <a:rPr lang="en-US" sz="2000" dirty="0">
                <a:solidFill>
                  <a:schemeClr val="dk1"/>
                </a:solidFill>
                <a:latin typeface="Calibri"/>
                <a:ea typeface="Calibri"/>
                <a:cs typeface="Calibri"/>
                <a:sym typeface="Calibri"/>
              </a:rPr>
              <a:t>	</a:t>
            </a:r>
            <a:r>
              <a:rPr lang="en-US" sz="2000" dirty="0" smtClean="0">
                <a:solidFill>
                  <a:schemeClr val="dk1"/>
                </a:solidFill>
                <a:latin typeface="Calibri"/>
                <a:ea typeface="Calibri"/>
                <a:cs typeface="Calibri"/>
                <a:sym typeface="Calibri"/>
              </a:rPr>
              <a:t>and </a:t>
            </a:r>
            <a:r>
              <a:rPr lang="en-US" sz="2000" dirty="0">
                <a:solidFill>
                  <a:schemeClr val="dk1"/>
                </a:solidFill>
                <a:latin typeface="Calibri"/>
                <a:ea typeface="Calibri"/>
                <a:cs typeface="Calibri"/>
                <a:sym typeface="Calibri"/>
              </a:rPr>
              <a:t>offer people information that they will appreciate in honest , open authentic conversation</a:t>
            </a:r>
            <a:r>
              <a:rPr lang="mr-IN" sz="2000" dirty="0">
                <a:solidFill>
                  <a:schemeClr val="dk1"/>
                </a:solidFill>
                <a:latin typeface="Calibri"/>
                <a:ea typeface="Calibri"/>
                <a:cs typeface="Calibri"/>
                <a:sym typeface="Calibri"/>
              </a:rPr>
              <a:t>…</a:t>
            </a:r>
            <a:r>
              <a:rPr lang="en-US" sz="2000" dirty="0">
                <a:solidFill>
                  <a:schemeClr val="dk1"/>
                </a:solidFill>
                <a:latin typeface="Calibri"/>
                <a:ea typeface="Calibri"/>
                <a:cs typeface="Calibri"/>
                <a:sym typeface="Calibri"/>
              </a:rPr>
              <a:t> is what will create successful businesses with life-long customers and dedicated business partners</a:t>
            </a:r>
            <a:r>
              <a:rPr lang="en-US" sz="2000" dirty="0" smtClean="0">
                <a:solidFill>
                  <a:schemeClr val="dk1"/>
                </a:solidFill>
                <a:latin typeface="Calibri"/>
                <a:ea typeface="Calibri"/>
                <a:cs typeface="Calibri"/>
                <a:sym typeface="Calibri"/>
              </a:rPr>
              <a:t>.                </a:t>
            </a:r>
            <a:r>
              <a:rPr lang="en-US" dirty="0" smtClean="0">
                <a:solidFill>
                  <a:schemeClr val="dk1"/>
                </a:solidFill>
                <a:latin typeface="Calibri"/>
                <a:ea typeface="Calibri"/>
                <a:cs typeface="Calibri"/>
                <a:sym typeface="Calibri"/>
              </a:rPr>
              <a:t>barb</a:t>
            </a:r>
            <a:endParaRPr lang="en-US" sz="2000"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25000"/>
              <a:buFont typeface="Wingdings" charset="2"/>
              <a:buChar char="u"/>
            </a:pPr>
            <a:endParaRPr lang="en-US" sz="2000" b="1"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25000"/>
              <a:buFont typeface="Wingdings" charset="2"/>
              <a:buChar char="u"/>
            </a:pPr>
            <a:r>
              <a:rPr lang="en-US" sz="2800" b="1" i="0" u="none" strike="noStrike" cap="none" dirty="0">
                <a:solidFill>
                  <a:schemeClr val="dk1"/>
                </a:solidFill>
                <a:latin typeface="Calibri"/>
                <a:ea typeface="Calibri"/>
                <a:cs typeface="Calibri"/>
                <a:sym typeface="Calibri"/>
              </a:rPr>
              <a:t>				</a:t>
            </a:r>
          </a:p>
          <a:p>
            <a:pPr marL="285750" marR="0" lvl="0" indent="-285750" algn="l" rtl="0">
              <a:lnSpc>
                <a:spcPct val="100000"/>
              </a:lnSpc>
              <a:spcBef>
                <a:spcPts val="0"/>
              </a:spcBef>
              <a:spcAft>
                <a:spcPts val="0"/>
              </a:spcAft>
              <a:buClr>
                <a:srgbClr val="000000"/>
              </a:buClr>
              <a:buFont typeface="Noto Sans Symbols"/>
              <a:buNone/>
            </a:pPr>
            <a:endParaRPr sz="2400" b="1" i="0" u="none" strike="noStrike" cap="none" dirty="0">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chemeClr val="dk1"/>
              </a:buClr>
              <a:buSzPct val="25000"/>
              <a:buFont typeface="Arial"/>
              <a:buChar char="▪"/>
            </a:pPr>
            <a:r>
              <a:rPr lang="en-US" sz="1800" b="1" i="0" u="none" strike="noStrike" cap="none" dirty="0">
                <a:solidFill>
                  <a:schemeClr val="dk1"/>
                </a:solidFill>
                <a:latin typeface="Calibri"/>
                <a:ea typeface="Calibri"/>
                <a:cs typeface="Calibri"/>
                <a:sym typeface="Calibri"/>
              </a:rPr>
              <a:t>   </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
                                            <p:txEl>
                                              <p:pRg st="1" end="1"/>
                                            </p:txEl>
                                          </p:spTgt>
                                        </p:tgtEl>
                                        <p:attrNameLst>
                                          <p:attrName>style.visibility</p:attrName>
                                        </p:attrNameLst>
                                      </p:cBhvr>
                                      <p:to>
                                        <p:strVal val="visible"/>
                                      </p:to>
                                    </p:set>
                                    <p:anim calcmode="lin" valueType="num">
                                      <p:cBhvr additive="base">
                                        <p:cTn id="7" dur="500"/>
                                        <p:tgtEl>
                                          <p:spTgt spid="15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53">
                                            <p:txEl>
                                              <p:pRg st="3" end="3"/>
                                            </p:txEl>
                                          </p:spTgt>
                                        </p:tgtEl>
                                        <p:attrNameLst>
                                          <p:attrName>style.visibility</p:attrName>
                                        </p:attrNameLst>
                                      </p:cBhvr>
                                      <p:to>
                                        <p:strVal val="visible"/>
                                      </p:to>
                                    </p:set>
                                    <p:anim calcmode="lin" valueType="num">
                                      <p:cBhvr additive="base">
                                        <p:cTn id="12" dur="500"/>
                                        <p:tgtEl>
                                          <p:spTgt spid="15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53">
                                            <p:txEl>
                                              <p:pRg st="4" end="4"/>
                                            </p:txEl>
                                          </p:spTgt>
                                        </p:tgtEl>
                                        <p:attrNameLst>
                                          <p:attrName>style.visibility</p:attrName>
                                        </p:attrNameLst>
                                      </p:cBhvr>
                                      <p:to>
                                        <p:strVal val="visible"/>
                                      </p:to>
                                    </p:set>
                                    <p:anim calcmode="lin" valueType="num">
                                      <p:cBhvr additive="base">
                                        <p:cTn id="17" dur="500"/>
                                        <p:tgtEl>
                                          <p:spTgt spid="15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53">
                                            <p:txEl>
                                              <p:pRg st="6" end="6"/>
                                            </p:txEl>
                                          </p:spTgt>
                                        </p:tgtEl>
                                        <p:attrNameLst>
                                          <p:attrName>style.visibility</p:attrName>
                                        </p:attrNameLst>
                                      </p:cBhvr>
                                      <p:to>
                                        <p:strVal val="visible"/>
                                      </p:to>
                                    </p:set>
                                    <p:anim calcmode="lin" valueType="num">
                                      <p:cBhvr additive="base">
                                        <p:cTn id="22" dur="500"/>
                                        <p:tgtEl>
                                          <p:spTgt spid="15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53">
                                            <p:txEl>
                                              <p:pRg st="8" end="8"/>
                                            </p:txEl>
                                          </p:spTgt>
                                        </p:tgtEl>
                                        <p:attrNameLst>
                                          <p:attrName>style.visibility</p:attrName>
                                        </p:attrNameLst>
                                      </p:cBhvr>
                                      <p:to>
                                        <p:strVal val="visible"/>
                                      </p:to>
                                    </p:set>
                                    <p:anim calcmode="lin" valueType="num">
                                      <p:cBhvr additive="base">
                                        <p:cTn id="27" dur="500"/>
                                        <p:tgtEl>
                                          <p:spTgt spid="153">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Shape 161"/>
          <p:cNvSpPr txBox="1">
            <a:spLocks noGrp="1"/>
          </p:cNvSpPr>
          <p:nvPr>
            <p:ph type="body" idx="1"/>
          </p:nvPr>
        </p:nvSpPr>
        <p:spPr>
          <a:xfrm>
            <a:off x="282241" y="1195854"/>
            <a:ext cx="8607115" cy="3630146"/>
          </a:xfrm>
          <a:prstGeom prst="rect">
            <a:avLst/>
          </a:prstGeom>
          <a:noFill/>
          <a:ln>
            <a:noFill/>
          </a:ln>
        </p:spPr>
        <p:txBody>
          <a:bodyPr lIns="91425" tIns="91425" rIns="91425" bIns="91425" anchor="t" anchorCtr="0">
            <a:noAutofit/>
          </a:bodyPr>
          <a:lstStyle/>
          <a:p>
            <a:pPr marL="457200" marR="0" lvl="0" indent="-342900" algn="l" rtl="0">
              <a:lnSpc>
                <a:spcPct val="100000"/>
              </a:lnSpc>
              <a:spcBef>
                <a:spcPts val="0"/>
              </a:spcBef>
              <a:spcAft>
                <a:spcPts val="0"/>
              </a:spcAft>
              <a:buClr>
                <a:srgbClr val="6F6E6F"/>
              </a:buClr>
              <a:buSzPct val="100000"/>
              <a:buFont typeface="Arial"/>
              <a:buChar char="•"/>
            </a:pPr>
            <a:r>
              <a:rPr lang="en-US" b="0" i="0" u="none" strike="noStrike" cap="none" dirty="0">
                <a:solidFill>
                  <a:schemeClr val="dk1"/>
                </a:solidFill>
                <a:sym typeface="Calibri"/>
              </a:rPr>
              <a:t>Individual appointments ( in –person and by phone </a:t>
            </a:r>
            <a:r>
              <a:rPr lang="en-US" b="0" i="0" u="none" strike="noStrike" cap="none" dirty="0" smtClean="0">
                <a:solidFill>
                  <a:schemeClr val="dk1"/>
                </a:solidFill>
                <a:sym typeface="Calibri"/>
              </a:rPr>
              <a:t>)</a:t>
            </a:r>
          </a:p>
          <a:p>
            <a:pPr marL="114300" marR="0" lvl="0" indent="0" algn="l" rtl="0">
              <a:lnSpc>
                <a:spcPct val="100000"/>
              </a:lnSpc>
              <a:spcBef>
                <a:spcPts val="0"/>
              </a:spcBef>
              <a:spcAft>
                <a:spcPts val="0"/>
              </a:spcAft>
              <a:buClr>
                <a:srgbClr val="6F6E6F"/>
              </a:buClr>
              <a:buSzPct val="100000"/>
              <a:buNone/>
            </a:pPr>
            <a:endParaRPr lang="en-US" sz="800" b="0" i="0" u="none" strike="noStrike" cap="none" dirty="0">
              <a:solidFill>
                <a:schemeClr val="dk1"/>
              </a:solidFill>
              <a:sym typeface="Calibri"/>
            </a:endParaRPr>
          </a:p>
          <a:p>
            <a:pPr marL="457200" marR="0" lvl="0" indent="-342900" algn="l" rtl="0">
              <a:lnSpc>
                <a:spcPct val="100000"/>
              </a:lnSpc>
              <a:spcBef>
                <a:spcPts val="0"/>
              </a:spcBef>
              <a:spcAft>
                <a:spcPts val="0"/>
              </a:spcAft>
              <a:buClr>
                <a:srgbClr val="6F6E6F"/>
              </a:buClr>
              <a:buSzPct val="100000"/>
              <a:buFont typeface="Arial"/>
              <a:buChar char="•"/>
            </a:pPr>
            <a:r>
              <a:rPr lang="en-US" b="0" i="0" u="none" strike="noStrike" cap="none" dirty="0">
                <a:solidFill>
                  <a:schemeClr val="dk1"/>
                </a:solidFill>
                <a:sym typeface="Calibri"/>
              </a:rPr>
              <a:t>Video Conference calls ( Zoom ) .. Health Chats, Business Benefits , </a:t>
            </a:r>
            <a:r>
              <a:rPr lang="en-US" b="0" i="0" u="none" strike="noStrike" cap="none" dirty="0" err="1">
                <a:solidFill>
                  <a:schemeClr val="dk1"/>
                </a:solidFill>
                <a:sym typeface="Calibri"/>
              </a:rPr>
              <a:t>etc</a:t>
            </a:r>
            <a:r>
              <a:rPr lang="en-US" b="0" i="0" u="none" strike="noStrike" cap="none" dirty="0">
                <a:solidFill>
                  <a:schemeClr val="dk1"/>
                </a:solidFill>
                <a:sym typeface="Calibri"/>
              </a:rPr>
              <a:t> </a:t>
            </a:r>
            <a:endParaRPr lang="en-US" b="0" i="0" u="none" strike="noStrike" cap="none" dirty="0" smtClean="0">
              <a:solidFill>
                <a:schemeClr val="dk1"/>
              </a:solidFill>
              <a:sym typeface="Calibri"/>
            </a:endParaRPr>
          </a:p>
          <a:p>
            <a:pPr marL="114300" marR="0" lvl="0" indent="0" algn="l" rtl="0">
              <a:lnSpc>
                <a:spcPct val="100000"/>
              </a:lnSpc>
              <a:spcBef>
                <a:spcPts val="0"/>
              </a:spcBef>
              <a:spcAft>
                <a:spcPts val="0"/>
              </a:spcAft>
              <a:buClr>
                <a:srgbClr val="6F6E6F"/>
              </a:buClr>
              <a:buSzPct val="100000"/>
              <a:buNone/>
            </a:pPr>
            <a:endParaRPr lang="en-US" sz="800" b="0" i="0" u="none" strike="noStrike" cap="none" dirty="0">
              <a:solidFill>
                <a:schemeClr val="dk1"/>
              </a:solidFill>
              <a:sym typeface="Calibri"/>
            </a:endParaRPr>
          </a:p>
          <a:p>
            <a:pPr marL="457200" marR="0" lvl="0" indent="-342900" algn="l" rtl="0">
              <a:lnSpc>
                <a:spcPct val="100000"/>
              </a:lnSpc>
              <a:spcBef>
                <a:spcPts val="0"/>
              </a:spcBef>
              <a:spcAft>
                <a:spcPts val="0"/>
              </a:spcAft>
              <a:buClr>
                <a:srgbClr val="6F6E6F"/>
              </a:buClr>
              <a:buSzPct val="100000"/>
              <a:buFont typeface="Arial"/>
              <a:buChar char="•"/>
            </a:pPr>
            <a:r>
              <a:rPr lang="en-US" b="0" i="0" u="none" strike="noStrike" cap="none" dirty="0">
                <a:solidFill>
                  <a:schemeClr val="dk1"/>
                </a:solidFill>
                <a:sym typeface="Calibri"/>
              </a:rPr>
              <a:t>In-home events </a:t>
            </a:r>
            <a:endParaRPr lang="en-US" b="0" i="0" u="none" strike="noStrike" cap="none" dirty="0" smtClean="0">
              <a:solidFill>
                <a:schemeClr val="dk1"/>
              </a:solidFill>
              <a:sym typeface="Calibri"/>
            </a:endParaRPr>
          </a:p>
          <a:p>
            <a:pPr marL="457200" marR="0" lvl="0" indent="-342900" algn="l" rtl="0">
              <a:lnSpc>
                <a:spcPct val="100000"/>
              </a:lnSpc>
              <a:spcBef>
                <a:spcPts val="0"/>
              </a:spcBef>
              <a:spcAft>
                <a:spcPts val="0"/>
              </a:spcAft>
              <a:buClr>
                <a:srgbClr val="6F6E6F"/>
              </a:buClr>
              <a:buSzPct val="100000"/>
              <a:buFont typeface="Arial"/>
              <a:buChar char="•"/>
            </a:pPr>
            <a:endParaRPr lang="en-US" sz="800" b="0" i="0" u="none" strike="noStrike" cap="none" dirty="0" smtClean="0">
              <a:solidFill>
                <a:schemeClr val="dk1"/>
              </a:solidFill>
              <a:sym typeface="Calibri"/>
            </a:endParaRPr>
          </a:p>
          <a:p>
            <a:pPr marL="457200" marR="0" lvl="0" indent="-342900" algn="l" rtl="0">
              <a:lnSpc>
                <a:spcPct val="100000"/>
              </a:lnSpc>
              <a:spcBef>
                <a:spcPts val="0"/>
              </a:spcBef>
              <a:spcAft>
                <a:spcPts val="0"/>
              </a:spcAft>
              <a:buClr>
                <a:srgbClr val="6F6E6F"/>
              </a:buClr>
              <a:buSzPct val="100000"/>
              <a:buFont typeface="Arial"/>
              <a:buChar char="•"/>
            </a:pPr>
            <a:r>
              <a:rPr lang="en-US" b="0" i="0" u="none" strike="noStrike" cap="none" dirty="0" smtClean="0">
                <a:solidFill>
                  <a:schemeClr val="dk1"/>
                </a:solidFill>
                <a:sym typeface="Calibri"/>
              </a:rPr>
              <a:t>Interactive </a:t>
            </a:r>
            <a:r>
              <a:rPr lang="en-US" b="0" i="0" u="none" strike="noStrike" cap="none" dirty="0" err="1">
                <a:solidFill>
                  <a:schemeClr val="dk1"/>
                </a:solidFill>
                <a:sym typeface="Calibri"/>
              </a:rPr>
              <a:t>FaceBook</a:t>
            </a:r>
            <a:r>
              <a:rPr lang="en-US" b="0" i="0" u="none" strike="noStrike" cap="none" dirty="0">
                <a:solidFill>
                  <a:schemeClr val="dk1"/>
                </a:solidFill>
                <a:sym typeface="Calibri"/>
              </a:rPr>
              <a:t> groups and </a:t>
            </a:r>
            <a:r>
              <a:rPr lang="en-US" b="0" i="0" u="none" strike="noStrike" cap="none" dirty="0" smtClean="0">
                <a:solidFill>
                  <a:schemeClr val="dk1"/>
                </a:solidFill>
                <a:sym typeface="Calibri"/>
              </a:rPr>
              <a:t>events				 </a:t>
            </a:r>
            <a:r>
              <a:rPr lang="en-US" b="0" i="0" u="none" strike="noStrike" cap="none" dirty="0">
                <a:solidFill>
                  <a:schemeClr val="dk1"/>
                </a:solidFill>
                <a:sym typeface="Calibri"/>
              </a:rPr>
              <a:t>( 5-Day Resets, 21-Day Flat Tummy Challenge, Sugar Detox, Children’s </a:t>
            </a:r>
            <a:r>
              <a:rPr lang="en-US" b="0" i="0" u="none" strike="noStrike" cap="none" dirty="0" smtClean="0">
                <a:solidFill>
                  <a:schemeClr val="dk1"/>
                </a:solidFill>
                <a:sym typeface="Calibri"/>
              </a:rPr>
              <a:t>Health, </a:t>
            </a:r>
            <a:r>
              <a:rPr lang="en-US" b="0" i="0" u="none" strike="noStrike" cap="none" dirty="0" err="1">
                <a:solidFill>
                  <a:schemeClr val="dk1"/>
                </a:solidFill>
                <a:sym typeface="Calibri"/>
              </a:rPr>
              <a:t>etc</a:t>
            </a:r>
            <a:r>
              <a:rPr lang="en-US" b="0" i="0" u="none" strike="noStrike" cap="none" dirty="0">
                <a:solidFill>
                  <a:schemeClr val="dk1"/>
                </a:solidFill>
                <a:sym typeface="Calibri"/>
              </a:rPr>
              <a:t> </a:t>
            </a:r>
            <a:r>
              <a:rPr lang="en-US" b="0" i="0" u="none" strike="noStrike" cap="none" dirty="0" smtClean="0">
                <a:solidFill>
                  <a:schemeClr val="dk1"/>
                </a:solidFill>
                <a:sym typeface="Calibri"/>
              </a:rPr>
              <a:t>)</a:t>
            </a:r>
          </a:p>
          <a:p>
            <a:pPr marL="457200" marR="0" lvl="0" indent="-342900" algn="l" rtl="0">
              <a:lnSpc>
                <a:spcPct val="100000"/>
              </a:lnSpc>
              <a:spcBef>
                <a:spcPts val="0"/>
              </a:spcBef>
              <a:spcAft>
                <a:spcPts val="0"/>
              </a:spcAft>
              <a:buClr>
                <a:srgbClr val="6F6E6F"/>
              </a:buClr>
              <a:buSzPct val="100000"/>
              <a:buFont typeface="Arial"/>
              <a:buChar char="•"/>
            </a:pPr>
            <a:endParaRPr lang="en-US" sz="800" b="0" i="0" u="none" strike="noStrike" cap="none" dirty="0">
              <a:solidFill>
                <a:schemeClr val="dk1"/>
              </a:solidFill>
              <a:sym typeface="Calibri"/>
            </a:endParaRPr>
          </a:p>
          <a:p>
            <a:pPr marL="457200" marR="0" lvl="0" indent="-342900" algn="l" rtl="0">
              <a:lnSpc>
                <a:spcPct val="100000"/>
              </a:lnSpc>
              <a:spcBef>
                <a:spcPts val="0"/>
              </a:spcBef>
              <a:spcAft>
                <a:spcPts val="0"/>
              </a:spcAft>
              <a:buClr>
                <a:srgbClr val="6F6E6F"/>
              </a:buClr>
              <a:buSzPct val="100000"/>
              <a:buFont typeface="Arial"/>
              <a:buChar char="•"/>
            </a:pPr>
            <a:r>
              <a:rPr lang="en-US" b="0" i="0" u="none" strike="noStrike" cap="none" dirty="0" smtClean="0">
                <a:solidFill>
                  <a:schemeClr val="dk1"/>
                </a:solidFill>
                <a:sym typeface="Calibri"/>
              </a:rPr>
              <a:t>3</a:t>
            </a:r>
            <a:r>
              <a:rPr lang="en-US" b="0" i="0" u="none" strike="noStrike" cap="none" dirty="0">
                <a:solidFill>
                  <a:schemeClr val="dk1"/>
                </a:solidFill>
                <a:sym typeface="Calibri"/>
              </a:rPr>
              <a:t>-way call</a:t>
            </a:r>
          </a:p>
          <a:p>
            <a:pPr marL="457200" marR="0" lvl="0" indent="-342900" algn="l" rtl="0">
              <a:lnSpc>
                <a:spcPct val="100000"/>
              </a:lnSpc>
              <a:spcBef>
                <a:spcPts val="0"/>
              </a:spcBef>
              <a:spcAft>
                <a:spcPts val="0"/>
              </a:spcAft>
              <a:buClr>
                <a:srgbClr val="6F6E6F"/>
              </a:buClr>
              <a:buSzPct val="100000"/>
              <a:buFont typeface="Arial"/>
              <a:buChar char="•"/>
            </a:pPr>
            <a:r>
              <a:rPr lang="en-US" b="0" i="0" u="none" strike="noStrike" cap="none" dirty="0">
                <a:solidFill>
                  <a:schemeClr val="dk1"/>
                </a:solidFill>
                <a:sym typeface="Calibri"/>
              </a:rPr>
              <a:t>Area, Regional and Global </a:t>
            </a:r>
            <a:r>
              <a:rPr lang="en-US" b="0" i="0" u="none" strike="noStrike" cap="none" dirty="0" smtClean="0">
                <a:solidFill>
                  <a:schemeClr val="dk1"/>
                </a:solidFill>
                <a:sym typeface="Calibri"/>
              </a:rPr>
              <a:t>events</a:t>
            </a:r>
          </a:p>
          <a:p>
            <a:pPr marL="114300" marR="0" lvl="0" indent="0" algn="l" rtl="0">
              <a:lnSpc>
                <a:spcPct val="100000"/>
              </a:lnSpc>
              <a:spcBef>
                <a:spcPts val="0"/>
              </a:spcBef>
              <a:spcAft>
                <a:spcPts val="0"/>
              </a:spcAft>
              <a:buClr>
                <a:srgbClr val="6F6E6F"/>
              </a:buClr>
              <a:buSzPct val="100000"/>
              <a:buNone/>
            </a:pPr>
            <a:endParaRPr lang="en-US" dirty="0">
              <a:solidFill>
                <a:schemeClr val="dk1"/>
              </a:solidFill>
            </a:endParaRPr>
          </a:p>
          <a:p>
            <a:pPr marL="114300" marR="0" lvl="0" indent="0" algn="l" rtl="0">
              <a:lnSpc>
                <a:spcPct val="100000"/>
              </a:lnSpc>
              <a:spcBef>
                <a:spcPts val="0"/>
              </a:spcBef>
              <a:spcAft>
                <a:spcPts val="0"/>
              </a:spcAft>
              <a:buClr>
                <a:srgbClr val="6F6E6F"/>
              </a:buClr>
              <a:buSzPct val="100000"/>
              <a:buNone/>
            </a:pPr>
            <a:r>
              <a:rPr lang="en-US" b="0" i="0" u="none" strike="noStrike" cap="none" dirty="0" smtClean="0">
                <a:solidFill>
                  <a:schemeClr val="dk1"/>
                </a:solidFill>
                <a:sym typeface="Calibri"/>
              </a:rPr>
              <a:t>								</a:t>
            </a:r>
            <a:r>
              <a:rPr lang="en-US" sz="1600" b="0" i="0" u="none" strike="noStrike" cap="none" dirty="0" err="1" smtClean="0">
                <a:solidFill>
                  <a:schemeClr val="dk1"/>
                </a:solidFill>
                <a:sym typeface="Calibri"/>
              </a:rPr>
              <a:t>kristen</a:t>
            </a:r>
            <a:endParaRPr lang="en-US" sz="1600" b="0" i="0" u="none" strike="noStrike" cap="none" dirty="0">
              <a:solidFill>
                <a:schemeClr val="dk1"/>
              </a:solidFill>
              <a:sym typeface="Calibri"/>
            </a:endParaRPr>
          </a:p>
          <a:p>
            <a:pPr marL="114300" marR="0" lvl="0" indent="0" algn="l" rtl="0">
              <a:lnSpc>
                <a:spcPct val="100000"/>
              </a:lnSpc>
              <a:spcBef>
                <a:spcPts val="0"/>
              </a:spcBef>
              <a:spcAft>
                <a:spcPts val="0"/>
              </a:spcAft>
              <a:buClr>
                <a:srgbClr val="6F6E6F"/>
              </a:buClr>
              <a:buSzPct val="100000"/>
              <a:buNone/>
            </a:pPr>
            <a:r>
              <a:rPr lang="en-US" b="0" i="0" u="none" strike="noStrike" cap="none" dirty="0">
                <a:solidFill>
                  <a:schemeClr val="dk1"/>
                </a:solidFill>
                <a:sym typeface="Calibri"/>
              </a:rPr>
              <a:t>		</a:t>
            </a:r>
            <a:r>
              <a:rPr lang="en-US" b="0" i="0" u="none" strike="noStrike" cap="none" dirty="0">
                <a:solidFill>
                  <a:srgbClr val="6F6E6F"/>
                </a:solidFill>
                <a:sym typeface="Calibri"/>
              </a:rPr>
              <a:t>		</a:t>
            </a:r>
          </a:p>
        </p:txBody>
      </p:sp>
      <p:sp>
        <p:nvSpPr>
          <p:cNvPr id="162" name="Shape 162"/>
          <p:cNvSpPr txBox="1">
            <a:spLocks noGrp="1"/>
          </p:cNvSpPr>
          <p:nvPr>
            <p:ph type="title"/>
          </p:nvPr>
        </p:nvSpPr>
        <p:spPr>
          <a:xfrm>
            <a:off x="457200" y="480978"/>
            <a:ext cx="8229600" cy="602898"/>
          </a:xfrm>
          <a:prstGeom prst="rect">
            <a:avLst/>
          </a:prstGeom>
          <a:noFill/>
          <a:ln w="9525" cap="flat" cmpd="sng">
            <a:solidFill>
              <a:srgbClr val="31859B"/>
            </a:solidFill>
            <a:prstDash val="solid"/>
            <a:round/>
            <a:headEnd type="none" w="med" len="med"/>
            <a:tailEnd type="none" w="med" len="med"/>
          </a:ln>
        </p:spPr>
        <p:txBody>
          <a:bodyPr lIns="91425" tIns="91425" rIns="91425" bIns="91425"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Most Effective Events/Appointments to Which to Invite Guests</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6149" y="787076"/>
            <a:ext cx="7801781" cy="4401204"/>
          </a:xfrm>
          <a:prstGeom prst="rect">
            <a:avLst/>
          </a:prstGeom>
        </p:spPr>
        <p:txBody>
          <a:bodyPr wrap="square">
            <a:spAutoFit/>
          </a:bodyPr>
          <a:lstStyle/>
          <a:p>
            <a:pPr marL="457200" lvl="0" indent="-342900">
              <a:buClr>
                <a:srgbClr val="6F6E6F"/>
              </a:buClr>
              <a:buSzPct val="100000"/>
              <a:buFont typeface="Arial"/>
              <a:buChar char="•"/>
            </a:pPr>
            <a:r>
              <a:rPr lang="en-US" dirty="0">
                <a:solidFill>
                  <a:schemeClr val="dk1"/>
                </a:solidFill>
                <a:sym typeface="Calibri"/>
              </a:rPr>
              <a:t>Grand Openings</a:t>
            </a:r>
            <a:r>
              <a:rPr lang="en-US" dirty="0" smtClean="0">
                <a:solidFill>
                  <a:schemeClr val="dk1"/>
                </a:solidFill>
                <a:sym typeface="Calibri"/>
              </a:rPr>
              <a:t>,.. Business Launch Event,</a:t>
            </a:r>
          </a:p>
          <a:p>
            <a:pPr marL="400050" lvl="0" indent="-285750">
              <a:buClr>
                <a:srgbClr val="6F6E6F"/>
              </a:buClr>
              <a:buSzPct val="100000"/>
              <a:buFont typeface="Arial"/>
              <a:buChar char="•"/>
            </a:pPr>
            <a:r>
              <a:rPr lang="en-US" dirty="0" smtClean="0">
                <a:solidFill>
                  <a:schemeClr val="dk1"/>
                </a:solidFill>
                <a:sym typeface="Calibri"/>
              </a:rPr>
              <a:t> </a:t>
            </a:r>
            <a:r>
              <a:rPr lang="en-US" dirty="0">
                <a:solidFill>
                  <a:schemeClr val="dk1"/>
                </a:solidFill>
                <a:sym typeface="Calibri"/>
              </a:rPr>
              <a:t>Healthy </a:t>
            </a:r>
            <a:r>
              <a:rPr lang="en-US" dirty="0" smtClean="0">
                <a:solidFill>
                  <a:schemeClr val="dk1"/>
                </a:solidFill>
                <a:sym typeface="Calibri"/>
              </a:rPr>
              <a:t>Home, </a:t>
            </a:r>
            <a:r>
              <a:rPr lang="en-US" dirty="0">
                <a:solidFill>
                  <a:schemeClr val="dk1"/>
                </a:solidFill>
                <a:sym typeface="Calibri"/>
              </a:rPr>
              <a:t>Healthy You, </a:t>
            </a:r>
            <a:endParaRPr lang="en-US" dirty="0" smtClean="0">
              <a:solidFill>
                <a:schemeClr val="dk1"/>
              </a:solidFill>
              <a:sym typeface="Calibri"/>
            </a:endParaRPr>
          </a:p>
          <a:p>
            <a:pPr marL="457200" lvl="0" indent="-342900">
              <a:buClr>
                <a:srgbClr val="6F6E6F"/>
              </a:buClr>
              <a:buSzPct val="100000"/>
              <a:buFont typeface="Arial"/>
              <a:buChar char="•"/>
            </a:pPr>
            <a:r>
              <a:rPr lang="en-US" dirty="0" smtClean="0">
                <a:solidFill>
                  <a:schemeClr val="dk1"/>
                </a:solidFill>
                <a:sym typeface="Calibri"/>
              </a:rPr>
              <a:t>Wine</a:t>
            </a:r>
            <a:r>
              <a:rPr lang="en-US" dirty="0">
                <a:solidFill>
                  <a:schemeClr val="dk1"/>
                </a:solidFill>
                <a:sym typeface="Calibri"/>
              </a:rPr>
              <a:t>, </a:t>
            </a:r>
            <a:r>
              <a:rPr lang="en-US" dirty="0">
                <a:solidFill>
                  <a:schemeClr val="dk1"/>
                </a:solidFill>
              </a:rPr>
              <a:t>Women and Wellness</a:t>
            </a:r>
            <a:r>
              <a:rPr lang="en-US" dirty="0" smtClean="0">
                <a:solidFill>
                  <a:schemeClr val="dk1"/>
                </a:solidFill>
              </a:rPr>
              <a:t>,</a:t>
            </a:r>
          </a:p>
          <a:p>
            <a:pPr marL="457200" lvl="0" indent="-342900">
              <a:buClr>
                <a:srgbClr val="6F6E6F"/>
              </a:buClr>
              <a:buSzPct val="100000"/>
              <a:buFont typeface="Arial"/>
              <a:buChar char="•"/>
            </a:pPr>
            <a:r>
              <a:rPr lang="en-US" dirty="0" smtClean="0">
                <a:solidFill>
                  <a:schemeClr val="dk1"/>
                </a:solidFill>
              </a:rPr>
              <a:t> </a:t>
            </a:r>
            <a:r>
              <a:rPr lang="en-US" dirty="0">
                <a:solidFill>
                  <a:schemeClr val="dk1"/>
                </a:solidFill>
              </a:rPr>
              <a:t>Mimosas, Mask and </a:t>
            </a:r>
            <a:r>
              <a:rPr lang="en-US" dirty="0" smtClean="0">
                <a:solidFill>
                  <a:schemeClr val="dk1"/>
                </a:solidFill>
              </a:rPr>
              <a:t>Meditation </a:t>
            </a:r>
            <a:r>
              <a:rPr lang="en-US" dirty="0" smtClean="0">
                <a:solidFill>
                  <a:schemeClr val="dk1"/>
                </a:solidFill>
                <a:sym typeface="Calibri"/>
              </a:rPr>
              <a:t>)</a:t>
            </a:r>
            <a:endParaRPr lang="en-US" dirty="0">
              <a:solidFill>
                <a:schemeClr val="dk1"/>
              </a:solidFill>
              <a:sym typeface="Calibri"/>
            </a:endParaRPr>
          </a:p>
          <a:p>
            <a:pPr marL="457200" lvl="0" indent="-342900">
              <a:buClr>
                <a:srgbClr val="6F6E6F"/>
              </a:buClr>
              <a:buSzPct val="100000"/>
              <a:buFont typeface="Arial"/>
              <a:buChar char="•"/>
            </a:pPr>
            <a:r>
              <a:rPr lang="en-US" dirty="0" smtClean="0">
                <a:solidFill>
                  <a:schemeClr val="dk1"/>
                </a:solidFill>
                <a:sym typeface="Calibri"/>
              </a:rPr>
              <a:t>Make and Take ( in homes prepare Basic H bottles, Peanut Butter Fudge,  snacks, $10, )</a:t>
            </a:r>
          </a:p>
          <a:p>
            <a:pPr marL="457200" lvl="0" indent="-342900">
              <a:buClr>
                <a:srgbClr val="6F6E6F"/>
              </a:buClr>
              <a:buSzPct val="100000"/>
              <a:buFont typeface="Arial"/>
              <a:buChar char="•"/>
            </a:pPr>
            <a:r>
              <a:rPr lang="en-US" dirty="0" smtClean="0">
                <a:solidFill>
                  <a:schemeClr val="dk1"/>
                </a:solidFill>
                <a:sym typeface="Calibri"/>
              </a:rPr>
              <a:t>LYL events --- in restaurants, bars, nail salons, social events</a:t>
            </a:r>
          </a:p>
          <a:p>
            <a:pPr marL="457200" lvl="0" indent="-342900">
              <a:buClr>
                <a:srgbClr val="6F6E6F"/>
              </a:buClr>
              <a:buSzPct val="100000"/>
              <a:buFont typeface="Arial"/>
              <a:buChar char="•"/>
            </a:pPr>
            <a:r>
              <a:rPr lang="en-US" dirty="0" smtClean="0">
                <a:solidFill>
                  <a:schemeClr val="dk1"/>
                </a:solidFill>
                <a:sym typeface="Calibri"/>
              </a:rPr>
              <a:t>Pizza </a:t>
            </a:r>
            <a:r>
              <a:rPr lang="mr-IN" dirty="0" smtClean="0">
                <a:solidFill>
                  <a:schemeClr val="dk1"/>
                </a:solidFill>
                <a:sym typeface="Calibri"/>
              </a:rPr>
              <a:t>–</a:t>
            </a:r>
            <a:r>
              <a:rPr lang="en-US" dirty="0" smtClean="0">
                <a:solidFill>
                  <a:schemeClr val="dk1"/>
                </a:solidFill>
                <a:sym typeface="Calibri"/>
              </a:rPr>
              <a:t> Slice of Shaklee, </a:t>
            </a:r>
          </a:p>
          <a:p>
            <a:pPr marL="114300" lvl="0">
              <a:buClr>
                <a:srgbClr val="6F6E6F"/>
              </a:buClr>
              <a:buSzPct val="100000"/>
            </a:pPr>
            <a:endParaRPr lang="en-US" dirty="0">
              <a:solidFill>
                <a:schemeClr val="dk1"/>
              </a:solidFill>
              <a:sym typeface="Calibri"/>
            </a:endParaRPr>
          </a:p>
          <a:p>
            <a:pPr marL="457200" lvl="0" indent="-342900">
              <a:buClr>
                <a:srgbClr val="6F6E6F"/>
              </a:buClr>
              <a:buSzPct val="100000"/>
              <a:buFont typeface="Arial"/>
              <a:buChar char="•"/>
            </a:pPr>
            <a:r>
              <a:rPr lang="en-US" dirty="0" smtClean="0">
                <a:solidFill>
                  <a:schemeClr val="dk1"/>
                </a:solidFill>
                <a:sym typeface="Calibri"/>
              </a:rPr>
              <a:t>Virtual Sip and Sample Youth events .. Send guests special package of samples of YOUTH beforehand </a:t>
            </a:r>
            <a:r>
              <a:rPr lang="mr-IN" dirty="0" smtClean="0">
                <a:solidFill>
                  <a:schemeClr val="dk1"/>
                </a:solidFill>
                <a:sym typeface="Calibri"/>
              </a:rPr>
              <a:t>…</a:t>
            </a:r>
            <a:r>
              <a:rPr lang="en-US" dirty="0" smtClean="0">
                <a:solidFill>
                  <a:schemeClr val="dk1"/>
                </a:solidFill>
                <a:sym typeface="Calibri"/>
              </a:rPr>
              <a:t>. Open all together ..  Enjoy some wine or tea and have a virtual facial</a:t>
            </a:r>
          </a:p>
          <a:p>
            <a:pPr marL="457200" lvl="0" indent="-342900">
              <a:buClr>
                <a:srgbClr val="6F6E6F"/>
              </a:buClr>
              <a:buSzPct val="100000"/>
              <a:buFont typeface="Arial"/>
              <a:buChar char="•"/>
            </a:pPr>
            <a:endParaRPr lang="en-US" dirty="0">
              <a:solidFill>
                <a:schemeClr val="dk1"/>
              </a:solidFill>
              <a:sym typeface="Calibri"/>
            </a:endParaRPr>
          </a:p>
          <a:p>
            <a:pPr marL="400050" lvl="0" indent="-285750">
              <a:buClr>
                <a:srgbClr val="6F6E6F"/>
              </a:buClr>
              <a:buSzPct val="100000"/>
              <a:buFont typeface="Arial"/>
              <a:buChar char="•"/>
            </a:pPr>
            <a:r>
              <a:rPr lang="en-US" dirty="0">
                <a:solidFill>
                  <a:schemeClr val="dk1"/>
                </a:solidFill>
                <a:sym typeface="Calibri"/>
              </a:rPr>
              <a:t> </a:t>
            </a:r>
            <a:r>
              <a:rPr lang="en-US" dirty="0" smtClean="0">
                <a:solidFill>
                  <a:schemeClr val="dk1"/>
                </a:solidFill>
                <a:sym typeface="Calibri"/>
              </a:rPr>
              <a:t>Children’s Health.. </a:t>
            </a:r>
          </a:p>
          <a:p>
            <a:pPr marL="400050" lvl="0" indent="-285750">
              <a:buClr>
                <a:srgbClr val="6F6E6F"/>
              </a:buClr>
              <a:buSzPct val="100000"/>
              <a:buFont typeface="Arial"/>
              <a:buChar char="•"/>
            </a:pPr>
            <a:r>
              <a:rPr lang="en-US" dirty="0" smtClean="0">
                <a:solidFill>
                  <a:schemeClr val="dk1"/>
                </a:solidFill>
                <a:sym typeface="Calibri"/>
              </a:rPr>
              <a:t>Hot Mamas Natural Approach to Menopause</a:t>
            </a:r>
          </a:p>
          <a:p>
            <a:pPr marL="400050" lvl="0" indent="-285750">
              <a:buClr>
                <a:srgbClr val="6F6E6F"/>
              </a:buClr>
              <a:buSzPct val="100000"/>
              <a:buFont typeface="Arial"/>
              <a:buChar char="•"/>
            </a:pPr>
            <a:r>
              <a:rPr lang="en-US" dirty="0" smtClean="0">
                <a:solidFill>
                  <a:schemeClr val="dk1"/>
                </a:solidFill>
                <a:sym typeface="Calibri"/>
              </a:rPr>
              <a:t>Natural Medicine Cabinet</a:t>
            </a:r>
          </a:p>
          <a:p>
            <a:pPr marL="400050" lvl="0" indent="-285750">
              <a:buClr>
                <a:srgbClr val="6F6E6F"/>
              </a:buClr>
              <a:buSzPct val="100000"/>
              <a:buFont typeface="Arial"/>
              <a:buChar char="•"/>
            </a:pPr>
            <a:r>
              <a:rPr lang="en-US" dirty="0" smtClean="0">
                <a:solidFill>
                  <a:schemeClr val="dk1"/>
                </a:solidFill>
                <a:sym typeface="Calibri"/>
              </a:rPr>
              <a:t>Customer Appreciation Event .. At local restaurant .. Hors d’oeuvres, wine, 60 attended , gift of samples,  review of products,  5 business leaders teamed up </a:t>
            </a:r>
            <a:r>
              <a:rPr lang="mr-IN" dirty="0" smtClean="0">
                <a:solidFill>
                  <a:schemeClr val="dk1"/>
                </a:solidFill>
                <a:sym typeface="Calibri"/>
              </a:rPr>
              <a:t>…</a:t>
            </a:r>
            <a:r>
              <a:rPr lang="en-US" dirty="0" smtClean="0">
                <a:solidFill>
                  <a:schemeClr val="dk1"/>
                </a:solidFill>
                <a:sym typeface="Calibri"/>
              </a:rPr>
              <a:t>          </a:t>
            </a:r>
            <a:r>
              <a:rPr lang="en-US" dirty="0" err="1" smtClean="0">
                <a:solidFill>
                  <a:schemeClr val="dk1"/>
                </a:solidFill>
                <a:sym typeface="Calibri"/>
              </a:rPr>
              <a:t>kristen</a:t>
            </a:r>
            <a:endParaRPr lang="en-US" dirty="0" smtClean="0">
              <a:solidFill>
                <a:schemeClr val="dk1"/>
              </a:solidFill>
              <a:sym typeface="Calibri"/>
            </a:endParaRPr>
          </a:p>
          <a:p>
            <a:pPr marL="400050" lvl="0" indent="-285750">
              <a:buClr>
                <a:srgbClr val="6F6E6F"/>
              </a:buClr>
              <a:buSzPct val="100000"/>
              <a:buFont typeface="Arial"/>
              <a:buChar char="•"/>
            </a:pPr>
            <a:endParaRPr lang="en-US" dirty="0" smtClean="0">
              <a:solidFill>
                <a:schemeClr val="dk1"/>
              </a:solidFill>
              <a:sym typeface="Calibri"/>
            </a:endParaRPr>
          </a:p>
          <a:p>
            <a:pPr marL="400050" lvl="0" indent="-285750">
              <a:buClr>
                <a:srgbClr val="6F6E6F"/>
              </a:buClr>
              <a:buSzPct val="100000"/>
              <a:buFont typeface="Arial"/>
              <a:buChar char="•"/>
            </a:pPr>
            <a:endParaRPr lang="en-US" dirty="0" smtClean="0">
              <a:solidFill>
                <a:schemeClr val="dk1"/>
              </a:solidFill>
              <a:sym typeface="Calibri"/>
            </a:endParaRPr>
          </a:p>
          <a:p>
            <a:pPr marL="457200" lvl="0" indent="-342900">
              <a:buClr>
                <a:srgbClr val="6F6E6F"/>
              </a:buClr>
              <a:buSzPct val="100000"/>
              <a:buFont typeface="Arial"/>
              <a:buChar char="•"/>
            </a:pPr>
            <a:endParaRPr lang="en-US" dirty="0">
              <a:solidFill>
                <a:schemeClr val="dk1"/>
              </a:solidFill>
              <a:sym typeface="Calibri"/>
            </a:endParaRPr>
          </a:p>
        </p:txBody>
      </p:sp>
      <p:sp>
        <p:nvSpPr>
          <p:cNvPr id="3" name="TextBox 2"/>
          <p:cNvSpPr txBox="1"/>
          <p:nvPr/>
        </p:nvSpPr>
        <p:spPr>
          <a:xfrm>
            <a:off x="569333" y="321127"/>
            <a:ext cx="1240854" cy="461665"/>
          </a:xfrm>
          <a:prstGeom prst="rect">
            <a:avLst/>
          </a:prstGeom>
          <a:noFill/>
        </p:spPr>
        <p:txBody>
          <a:bodyPr wrap="square" rtlCol="0">
            <a:spAutoFit/>
          </a:bodyPr>
          <a:lstStyle/>
          <a:p>
            <a:r>
              <a:rPr lang="en-US" sz="2400" dirty="0" smtClean="0"/>
              <a:t>Events</a:t>
            </a:r>
            <a:endParaRPr lang="en-US" sz="2400" dirty="0"/>
          </a:p>
        </p:txBody>
      </p:sp>
    </p:spTree>
    <p:extLst>
      <p:ext uri="{BB962C8B-B14F-4D97-AF65-F5344CB8AC3E}">
        <p14:creationId xmlns:p14="http://schemas.microsoft.com/office/powerpoint/2010/main" val="203942718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p:nvPr/>
        </p:nvPicPr>
        <p:blipFill rotWithShape="1">
          <a:blip r:embed="rId3">
            <a:alphaModFix/>
          </a:blip>
          <a:srcRect/>
          <a:stretch/>
        </p:blipFill>
        <p:spPr>
          <a:xfrm>
            <a:off x="0" y="0"/>
            <a:ext cx="9144000" cy="5143499"/>
          </a:xfrm>
          <a:prstGeom prst="rect">
            <a:avLst/>
          </a:prstGeom>
          <a:noFill/>
          <a:ln>
            <a:noFill/>
          </a:ln>
        </p:spPr>
      </p:pic>
      <p:sp>
        <p:nvSpPr>
          <p:cNvPr id="175" name="Shape 175"/>
          <p:cNvSpPr txBox="1">
            <a:spLocks noGrp="1"/>
          </p:cNvSpPr>
          <p:nvPr>
            <p:ph type="title"/>
          </p:nvPr>
        </p:nvSpPr>
        <p:spPr>
          <a:xfrm>
            <a:off x="3276600" y="228600"/>
            <a:ext cx="3645599" cy="593999"/>
          </a:xfrm>
          <a:prstGeom prst="rect">
            <a:avLst/>
          </a:prstGeom>
          <a:noFill/>
          <a:ln w="9525" cap="flat" cmpd="sng">
            <a:solidFill>
              <a:schemeClr val="dk1"/>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400" b="0" i="0" u="none" strike="noStrike" cap="none">
                <a:solidFill>
                  <a:schemeClr val="dk1"/>
                </a:solidFill>
                <a:latin typeface="Calibri"/>
                <a:ea typeface="Calibri"/>
                <a:cs typeface="Calibri"/>
                <a:sym typeface="Calibri"/>
              </a:rPr>
              <a:t>Create a 2000 PV Plan	</a:t>
            </a:r>
          </a:p>
        </p:txBody>
      </p:sp>
      <p:sp>
        <p:nvSpPr>
          <p:cNvPr id="176" name="Shape 176"/>
          <p:cNvSpPr txBox="1">
            <a:spLocks noGrp="1"/>
          </p:cNvSpPr>
          <p:nvPr>
            <p:ph type="body" idx="1"/>
          </p:nvPr>
        </p:nvSpPr>
        <p:spPr>
          <a:xfrm>
            <a:off x="2835250" y="971550"/>
            <a:ext cx="5862935" cy="40005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dk1"/>
              </a:buClr>
              <a:buSzPct val="25000"/>
              <a:buFont typeface="Noto Sans Symbols"/>
              <a:buNone/>
            </a:pPr>
            <a:r>
              <a:rPr lang="en-US" sz="2220" b="0" i="0" u="sng" strike="noStrike" cap="none" dirty="0">
                <a:solidFill>
                  <a:schemeClr val="dk1"/>
                </a:solidFill>
                <a:latin typeface="Calibri"/>
                <a:ea typeface="Calibri"/>
                <a:cs typeface="Calibri"/>
                <a:sym typeface="Calibri"/>
              </a:rPr>
              <a:t>Activity</a:t>
            </a:r>
            <a:r>
              <a:rPr lang="en-US" sz="2220" b="0" i="0" u="none" strike="noStrike" cap="none" dirty="0">
                <a:solidFill>
                  <a:schemeClr val="dk1"/>
                </a:solidFill>
                <a:latin typeface="Calibri"/>
                <a:ea typeface="Calibri"/>
                <a:cs typeface="Calibri"/>
                <a:sym typeface="Calibri"/>
              </a:rPr>
              <a:t> 			</a:t>
            </a:r>
            <a:r>
              <a:rPr lang="en-US" sz="2220" b="0" i="0" u="sng" strike="noStrike" cap="none" dirty="0" smtClean="0">
                <a:solidFill>
                  <a:schemeClr val="dk1"/>
                </a:solidFill>
                <a:latin typeface="Calibri"/>
                <a:ea typeface="Calibri"/>
                <a:cs typeface="Calibri"/>
                <a:sym typeface="Calibri"/>
              </a:rPr>
              <a:t>Estimated </a:t>
            </a:r>
            <a:r>
              <a:rPr lang="en-US" sz="2220" b="0" i="0" u="sng" strike="noStrike" cap="none" dirty="0">
                <a:solidFill>
                  <a:schemeClr val="dk1"/>
                </a:solidFill>
                <a:latin typeface="Calibri"/>
                <a:ea typeface="Calibri"/>
                <a:cs typeface="Calibri"/>
                <a:sym typeface="Calibri"/>
              </a:rPr>
              <a:t>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4 to 5 group events   			 1000 PV</a:t>
            </a:r>
          </a:p>
          <a:p>
            <a:pPr marL="342900" marR="0" lvl="0" indent="-342900" algn="l" rtl="0">
              <a:lnSpc>
                <a:spcPct val="80000"/>
              </a:lnSpc>
              <a:spcBef>
                <a:spcPts val="444"/>
              </a:spcBef>
              <a:spcAft>
                <a:spcPts val="0"/>
              </a:spcAft>
              <a:buClr>
                <a:schemeClr val="dk1"/>
              </a:buClr>
              <a:buSzPct val="25000"/>
              <a:buFont typeface="Noto Sans Symbols"/>
              <a:buNone/>
            </a:pPr>
            <a:r>
              <a:rPr lang="en-US" sz="2220" b="0" i="0" u="sng" strike="noStrike" cap="none" dirty="0">
                <a:solidFill>
                  <a:schemeClr val="dk1"/>
                </a:solidFill>
                <a:latin typeface="Calibri"/>
                <a:ea typeface="Calibri"/>
                <a:cs typeface="Calibri"/>
                <a:sym typeface="Calibri"/>
              </a:rPr>
              <a:t>Individual Appointments </a:t>
            </a:r>
            <a:r>
              <a:rPr lang="en-US" sz="2220" b="0" i="0" u="none" strike="noStrike" cap="none" dirty="0">
                <a:solidFill>
                  <a:schemeClr val="dk1"/>
                </a:solidFill>
                <a:latin typeface="Calibri"/>
                <a:ea typeface="Calibri"/>
                <a:cs typeface="Calibri"/>
                <a:sym typeface="Calibri"/>
              </a:rPr>
              <a:t>  </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Mary   (Product Guide Presentation)		 100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John    ( 3-way with </a:t>
            </a:r>
            <a:r>
              <a:rPr lang="en-US" sz="1850" b="0" i="0" u="none" strike="noStrike" cap="none" dirty="0" err="1">
                <a:solidFill>
                  <a:schemeClr val="dk1"/>
                </a:solidFill>
                <a:latin typeface="Calibri"/>
                <a:ea typeface="Calibri"/>
                <a:cs typeface="Calibri"/>
                <a:sym typeface="Calibri"/>
              </a:rPr>
              <a:t>upline</a:t>
            </a:r>
            <a:r>
              <a:rPr lang="en-US" sz="1850" b="0" i="0" u="none" strike="noStrike" cap="none" dirty="0">
                <a:solidFill>
                  <a:schemeClr val="dk1"/>
                </a:solidFill>
                <a:latin typeface="Calibri"/>
                <a:ea typeface="Calibri"/>
                <a:cs typeface="Calibri"/>
                <a:sym typeface="Calibri"/>
              </a:rPr>
              <a:t> )			 100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Jane    ( Business Info- Gold Plus Kit)		 500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Ruth  					 100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Jess     (3-way with </a:t>
            </a:r>
            <a:r>
              <a:rPr lang="en-US" sz="1850" b="0" i="0" u="none" strike="noStrike" cap="none" dirty="0" err="1">
                <a:solidFill>
                  <a:schemeClr val="dk1"/>
                </a:solidFill>
                <a:latin typeface="Calibri"/>
                <a:ea typeface="Calibri"/>
                <a:cs typeface="Calibri"/>
                <a:sym typeface="Calibri"/>
              </a:rPr>
              <a:t>upline</a:t>
            </a:r>
            <a:r>
              <a:rPr lang="en-US" sz="1850" b="0" i="0" u="none" strike="noStrike" cap="none" dirty="0">
                <a:solidFill>
                  <a:schemeClr val="dk1"/>
                </a:solidFill>
                <a:latin typeface="Calibri"/>
                <a:ea typeface="Calibri"/>
                <a:cs typeface="Calibri"/>
                <a:sym typeface="Calibri"/>
              </a:rPr>
              <a:t>)		 	 250 PV</a:t>
            </a:r>
          </a:p>
          <a:p>
            <a:pPr marL="342900" marR="0" lvl="0" indent="-342900" algn="l" rtl="0">
              <a:lnSpc>
                <a:spcPct val="80000"/>
              </a:lnSpc>
              <a:spcBef>
                <a:spcPts val="370"/>
              </a:spcBef>
              <a:spcAft>
                <a:spcPts val="0"/>
              </a:spcAft>
              <a:buClr>
                <a:schemeClr val="dk1"/>
              </a:buClr>
              <a:buSzPct val="25000"/>
              <a:buFont typeface="Noto Sans Symbols"/>
              <a:buNone/>
            </a:pPr>
            <a:r>
              <a:rPr lang="en-US" sz="1850" b="0" i="0" u="none" strike="noStrike" cap="none" dirty="0">
                <a:solidFill>
                  <a:schemeClr val="dk1"/>
                </a:solidFill>
                <a:latin typeface="Calibri"/>
                <a:ea typeface="Calibri"/>
                <a:cs typeface="Calibri"/>
                <a:sym typeface="Calibri"/>
              </a:rPr>
              <a:t>Sally and Tom	( Business Presentation)	 250 PV</a:t>
            </a:r>
          </a:p>
          <a:p>
            <a:pPr marL="342900" marR="0" lvl="0" indent="-342900" algn="l" rtl="0">
              <a:lnSpc>
                <a:spcPct val="80000"/>
              </a:lnSpc>
              <a:spcBef>
                <a:spcPts val="444"/>
              </a:spcBef>
              <a:spcAft>
                <a:spcPts val="0"/>
              </a:spcAft>
              <a:buClr>
                <a:schemeClr val="dk1"/>
              </a:buClr>
              <a:buSzPct val="25000"/>
              <a:buFont typeface="Noto Sans Symbols"/>
              <a:buNone/>
            </a:pPr>
            <a:r>
              <a:rPr lang="en-US" sz="1800" b="0" i="0" u="none" strike="noStrike" cap="none" dirty="0">
                <a:solidFill>
                  <a:schemeClr val="dk1"/>
                </a:solidFill>
                <a:latin typeface="Calibri"/>
                <a:ea typeface="Calibri"/>
                <a:cs typeface="Calibri"/>
                <a:sym typeface="Calibri"/>
              </a:rPr>
              <a:t>Guests Taken to Area Meeting</a:t>
            </a:r>
          </a:p>
          <a:p>
            <a:pPr marL="342900" marR="0" lvl="0" indent="-342900" algn="l" rtl="0">
              <a:lnSpc>
                <a:spcPct val="80000"/>
              </a:lnSpc>
              <a:spcBef>
                <a:spcPts val="444"/>
              </a:spcBef>
              <a:spcAft>
                <a:spcPts val="0"/>
              </a:spcAft>
              <a:buClr>
                <a:schemeClr val="dk1"/>
              </a:buClr>
              <a:buSzPct val="25000"/>
              <a:buFont typeface="Noto Sans Symbols"/>
              <a:buNone/>
            </a:pPr>
            <a:r>
              <a:rPr lang="en-US" sz="1800" b="0" i="0" u="none" strike="noStrike" cap="none" dirty="0">
                <a:solidFill>
                  <a:schemeClr val="dk1"/>
                </a:solidFill>
                <a:latin typeface="Calibri"/>
                <a:ea typeface="Calibri"/>
                <a:cs typeface="Calibri"/>
                <a:sym typeface="Calibri"/>
              </a:rPr>
              <a:t>8 Guests invited to Product Conference Calls or Webinars 	  X 50 PV each 	etc.  	8 X 50 PV =	400 </a:t>
            </a:r>
            <a:r>
              <a:rPr lang="en-US" sz="1800" b="0" i="0" u="none" strike="noStrike" cap="none" dirty="0" smtClean="0">
                <a:solidFill>
                  <a:schemeClr val="dk1"/>
                </a:solidFill>
                <a:latin typeface="Calibri"/>
                <a:ea typeface="Calibri"/>
                <a:cs typeface="Calibri"/>
                <a:sym typeface="Calibri"/>
              </a:rPr>
              <a:t>PV</a:t>
            </a:r>
          </a:p>
          <a:p>
            <a:pPr marL="342900" marR="0" lvl="0" indent="-342900" algn="l" rtl="0">
              <a:lnSpc>
                <a:spcPct val="80000"/>
              </a:lnSpc>
              <a:spcBef>
                <a:spcPts val="444"/>
              </a:spcBef>
              <a:spcAft>
                <a:spcPts val="0"/>
              </a:spcAft>
              <a:buClr>
                <a:schemeClr val="dk1"/>
              </a:buClr>
              <a:buSzPct val="25000"/>
              <a:buFont typeface="Noto Sans Symbols"/>
              <a:buNone/>
            </a:pPr>
            <a:endParaRPr lang="en-US" sz="1800" dirty="0"/>
          </a:p>
          <a:p>
            <a:pPr marL="342900" marR="0" lvl="0" indent="-342900" algn="l" rtl="0">
              <a:lnSpc>
                <a:spcPct val="80000"/>
              </a:lnSpc>
              <a:spcBef>
                <a:spcPts val="444"/>
              </a:spcBef>
              <a:spcAft>
                <a:spcPts val="0"/>
              </a:spcAft>
              <a:buClr>
                <a:schemeClr val="dk1"/>
              </a:buClr>
              <a:buSzPct val="25000"/>
              <a:buFont typeface="Noto Sans Symbols"/>
              <a:buNone/>
            </a:pPr>
            <a:r>
              <a:rPr lang="en-US" sz="1800" b="0" i="0" u="none" strike="noStrike" cap="none" dirty="0" smtClean="0">
                <a:solidFill>
                  <a:schemeClr val="dk1"/>
                </a:solidFill>
                <a:latin typeface="Calibri"/>
                <a:ea typeface="Calibri"/>
                <a:cs typeface="Calibri"/>
                <a:sym typeface="Calibri"/>
              </a:rPr>
              <a:t>						barb</a:t>
            </a:r>
            <a:endParaRPr lang="en-US" sz="1800" b="0" i="0" u="none" strike="noStrike" cap="none" dirty="0">
              <a:solidFill>
                <a:schemeClr val="dk1"/>
              </a:solidFill>
              <a:latin typeface="Calibri"/>
              <a:ea typeface="Calibri"/>
              <a:cs typeface="Calibri"/>
              <a:sym typeface="Calibri"/>
            </a:endParaRPr>
          </a:p>
        </p:txBody>
      </p:sp>
      <p:sp>
        <p:nvSpPr>
          <p:cNvPr id="177" name="Shape 177"/>
          <p:cNvSpPr txBox="1"/>
          <p:nvPr/>
        </p:nvSpPr>
        <p:spPr>
          <a:xfrm>
            <a:off x="295069" y="1279390"/>
            <a:ext cx="2386229" cy="2554544"/>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In creating our 2000 PV Plan to Director,</a:t>
            </a:r>
          </a:p>
          <a:p>
            <a:pPr marL="0" marR="0" lvl="0" indent="0" algn="ctr" rtl="0">
              <a:lnSpc>
                <a:spcPct val="100000"/>
              </a:lnSpc>
              <a:spcBef>
                <a:spcPts val="0"/>
              </a:spcBef>
              <a:spcAft>
                <a:spcPts val="0"/>
              </a:spcAft>
              <a:buClr>
                <a:srgbClr val="000000"/>
              </a:buClr>
              <a:buSzPct val="25000"/>
              <a:buFont typeface="Arial"/>
              <a:buNone/>
            </a:pPr>
            <a:r>
              <a:rPr lang="en-US" sz="2000" b="0" i="0" u="none" strike="noStrike" cap="none">
                <a:solidFill>
                  <a:srgbClr val="000000"/>
                </a:solidFill>
                <a:latin typeface="Arial"/>
                <a:ea typeface="Arial"/>
                <a:cs typeface="Arial"/>
                <a:sym typeface="Arial"/>
              </a:rPr>
              <a:t> it is helpful to attach estimated PV so we know how many activities to schedule</a:t>
            </a:r>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6">
                                            <p:txEl>
                                              <p:pRg st="0" end="0"/>
                                            </p:txEl>
                                          </p:spTgt>
                                        </p:tgtEl>
                                        <p:attrNameLst>
                                          <p:attrName>style.visibility</p:attrName>
                                        </p:attrNameLst>
                                      </p:cBhvr>
                                      <p:to>
                                        <p:strVal val="visible"/>
                                      </p:to>
                                    </p:set>
                                    <p:anim calcmode="lin" valueType="num">
                                      <p:cBhvr additive="base">
                                        <p:cTn id="7" dur="500"/>
                                        <p:tgtEl>
                                          <p:spTgt spid="17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6">
                                            <p:txEl>
                                              <p:pRg st="1" end="1"/>
                                            </p:txEl>
                                          </p:spTgt>
                                        </p:tgtEl>
                                        <p:attrNameLst>
                                          <p:attrName>style.visibility</p:attrName>
                                        </p:attrNameLst>
                                      </p:cBhvr>
                                      <p:to>
                                        <p:strVal val="visible"/>
                                      </p:to>
                                    </p:set>
                                    <p:anim calcmode="lin" valueType="num">
                                      <p:cBhvr additive="base">
                                        <p:cTn id="12" dur="500"/>
                                        <p:tgtEl>
                                          <p:spTgt spid="17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76">
                                            <p:txEl>
                                              <p:pRg st="2" end="2"/>
                                            </p:txEl>
                                          </p:spTgt>
                                        </p:tgtEl>
                                        <p:attrNameLst>
                                          <p:attrName>style.visibility</p:attrName>
                                        </p:attrNameLst>
                                      </p:cBhvr>
                                      <p:to>
                                        <p:strVal val="visible"/>
                                      </p:to>
                                    </p:set>
                                    <p:anim calcmode="lin" valueType="num">
                                      <p:cBhvr additive="base">
                                        <p:cTn id="17" dur="500"/>
                                        <p:tgtEl>
                                          <p:spTgt spid="17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76">
                                            <p:txEl>
                                              <p:pRg st="3" end="3"/>
                                            </p:txEl>
                                          </p:spTgt>
                                        </p:tgtEl>
                                        <p:attrNameLst>
                                          <p:attrName>style.visibility</p:attrName>
                                        </p:attrNameLst>
                                      </p:cBhvr>
                                      <p:to>
                                        <p:strVal val="visible"/>
                                      </p:to>
                                    </p:set>
                                    <p:anim calcmode="lin" valueType="num">
                                      <p:cBhvr additive="base">
                                        <p:cTn id="22" dur="500"/>
                                        <p:tgtEl>
                                          <p:spTgt spid="17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76">
                                            <p:txEl>
                                              <p:pRg st="4" end="4"/>
                                            </p:txEl>
                                          </p:spTgt>
                                        </p:tgtEl>
                                        <p:attrNameLst>
                                          <p:attrName>style.visibility</p:attrName>
                                        </p:attrNameLst>
                                      </p:cBhvr>
                                      <p:to>
                                        <p:strVal val="visible"/>
                                      </p:to>
                                    </p:set>
                                    <p:anim calcmode="lin" valueType="num">
                                      <p:cBhvr additive="base">
                                        <p:cTn id="27" dur="500"/>
                                        <p:tgtEl>
                                          <p:spTgt spid="17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76">
                                            <p:txEl>
                                              <p:pRg st="5" end="5"/>
                                            </p:txEl>
                                          </p:spTgt>
                                        </p:tgtEl>
                                        <p:attrNameLst>
                                          <p:attrName>style.visibility</p:attrName>
                                        </p:attrNameLst>
                                      </p:cBhvr>
                                      <p:to>
                                        <p:strVal val="visible"/>
                                      </p:to>
                                    </p:set>
                                    <p:anim calcmode="lin" valueType="num">
                                      <p:cBhvr additive="base">
                                        <p:cTn id="32" dur="500"/>
                                        <p:tgtEl>
                                          <p:spTgt spid="17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6">
                                            <p:txEl>
                                              <p:pRg st="6" end="6"/>
                                            </p:txEl>
                                          </p:spTgt>
                                        </p:tgtEl>
                                        <p:attrNameLst>
                                          <p:attrName>style.visibility</p:attrName>
                                        </p:attrNameLst>
                                      </p:cBhvr>
                                      <p:to>
                                        <p:strVal val="visible"/>
                                      </p:to>
                                    </p:set>
                                    <p:anim calcmode="lin" valueType="num">
                                      <p:cBhvr additive="base">
                                        <p:cTn id="37" dur="500"/>
                                        <p:tgtEl>
                                          <p:spTgt spid="17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76">
                                            <p:txEl>
                                              <p:pRg st="7" end="7"/>
                                            </p:txEl>
                                          </p:spTgt>
                                        </p:tgtEl>
                                        <p:attrNameLst>
                                          <p:attrName>style.visibility</p:attrName>
                                        </p:attrNameLst>
                                      </p:cBhvr>
                                      <p:to>
                                        <p:strVal val="visible"/>
                                      </p:to>
                                    </p:set>
                                    <p:anim calcmode="lin" valueType="num">
                                      <p:cBhvr additive="base">
                                        <p:cTn id="42" dur="500"/>
                                        <p:tgtEl>
                                          <p:spTgt spid="17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76">
                                            <p:txEl>
                                              <p:pRg st="8" end="8"/>
                                            </p:txEl>
                                          </p:spTgt>
                                        </p:tgtEl>
                                        <p:attrNameLst>
                                          <p:attrName>style.visibility</p:attrName>
                                        </p:attrNameLst>
                                      </p:cBhvr>
                                      <p:to>
                                        <p:strVal val="visible"/>
                                      </p:to>
                                    </p:set>
                                    <p:anim calcmode="lin" valueType="num">
                                      <p:cBhvr additive="base">
                                        <p:cTn id="47" dur="500"/>
                                        <p:tgtEl>
                                          <p:spTgt spid="17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176">
                                            <p:txEl>
                                              <p:pRg st="9" end="9"/>
                                            </p:txEl>
                                          </p:spTgt>
                                        </p:tgtEl>
                                        <p:attrNameLst>
                                          <p:attrName>style.visibility</p:attrName>
                                        </p:attrNameLst>
                                      </p:cBhvr>
                                      <p:to>
                                        <p:strVal val="visible"/>
                                      </p:to>
                                    </p:set>
                                    <p:anim calcmode="lin" valueType="num">
                                      <p:cBhvr additive="base">
                                        <p:cTn id="52" dur="500"/>
                                        <p:tgtEl>
                                          <p:spTgt spid="17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76">
                                            <p:txEl>
                                              <p:pRg st="10" end="10"/>
                                            </p:txEl>
                                          </p:spTgt>
                                        </p:tgtEl>
                                        <p:attrNameLst>
                                          <p:attrName>style.visibility</p:attrName>
                                        </p:attrNameLst>
                                      </p:cBhvr>
                                      <p:to>
                                        <p:strVal val="visible"/>
                                      </p:to>
                                    </p:set>
                                    <p:anim calcmode="lin" valueType="num">
                                      <p:cBhvr additive="base">
                                        <p:cTn id="57" dur="500"/>
                                        <p:tgtEl>
                                          <p:spTgt spid="17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176">
                                            <p:txEl>
                                              <p:pRg st="12" end="12"/>
                                            </p:txEl>
                                          </p:spTgt>
                                        </p:tgtEl>
                                        <p:attrNameLst>
                                          <p:attrName>style.visibility</p:attrName>
                                        </p:attrNameLst>
                                      </p:cBhvr>
                                      <p:to>
                                        <p:strVal val="visible"/>
                                      </p:to>
                                    </p:set>
                                    <p:anim calcmode="lin" valueType="num">
                                      <p:cBhvr additive="base">
                                        <p:cTn id="62" dur="500"/>
                                        <p:tgtEl>
                                          <p:spTgt spid="176">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6" name="Shape 186"/>
          <p:cNvPicPr preferRelativeResize="0"/>
          <p:nvPr/>
        </p:nvPicPr>
        <p:blipFill rotWithShape="1">
          <a:blip r:embed="rId3">
            <a:alphaModFix/>
          </a:blip>
          <a:srcRect/>
          <a:stretch/>
        </p:blipFill>
        <p:spPr>
          <a:xfrm>
            <a:off x="7115486" y="3326058"/>
            <a:ext cx="1775058" cy="1610110"/>
          </a:xfrm>
          <a:prstGeom prst="rect">
            <a:avLst/>
          </a:prstGeom>
          <a:noFill/>
          <a:ln>
            <a:noFill/>
          </a:ln>
        </p:spPr>
      </p:pic>
      <p:sp>
        <p:nvSpPr>
          <p:cNvPr id="3" name="TextBox 2"/>
          <p:cNvSpPr txBox="1"/>
          <p:nvPr/>
        </p:nvSpPr>
        <p:spPr>
          <a:xfrm>
            <a:off x="745428" y="1763627"/>
            <a:ext cx="7616239" cy="1200329"/>
          </a:xfrm>
          <a:prstGeom prst="rect">
            <a:avLst/>
          </a:prstGeom>
          <a:noFill/>
        </p:spPr>
        <p:txBody>
          <a:bodyPr wrap="square" rtlCol="0">
            <a:spAutoFit/>
          </a:bodyPr>
          <a:lstStyle/>
          <a:p>
            <a:pPr marL="457200" lvl="0" indent="-228600"/>
            <a:r>
              <a:rPr lang="en-US" sz="3600" dirty="0">
                <a:solidFill>
                  <a:schemeClr val="tx1"/>
                </a:solidFill>
                <a:latin typeface="Calibri"/>
                <a:ea typeface="Calibri"/>
                <a:cs typeface="Calibri"/>
                <a:sym typeface="Calibri"/>
              </a:rPr>
              <a:t>Inviting is a PROCESS … not an email</a:t>
            </a:r>
            <a:r>
              <a:rPr lang="en-US" sz="3600" dirty="0" smtClean="0">
                <a:solidFill>
                  <a:schemeClr val="tx1"/>
                </a:solidFill>
                <a:latin typeface="Calibri"/>
                <a:ea typeface="Calibri"/>
                <a:cs typeface="Calibri"/>
                <a:sym typeface="Calibri"/>
              </a:rPr>
              <a:t>.</a:t>
            </a:r>
          </a:p>
          <a:p>
            <a:pPr marL="457200" lvl="0" indent="-228600"/>
            <a:r>
              <a:rPr lang="en-US" sz="3600" dirty="0" smtClean="0">
                <a:solidFill>
                  <a:schemeClr val="dk1"/>
                </a:solidFill>
              </a:rPr>
              <a:t> </a:t>
            </a:r>
            <a:r>
              <a:rPr lang="en-US" sz="3600" b="1" dirty="0">
                <a:solidFill>
                  <a:schemeClr val="dk1"/>
                </a:solidFill>
              </a:rPr>
              <a:t>Inviting is about connecting.</a:t>
            </a:r>
            <a:endParaRPr lang="en-US" sz="3600" b="1" dirty="0">
              <a:solidFill>
                <a:schemeClr val="tx1"/>
              </a:solidFill>
              <a:sym typeface="Calibri"/>
            </a:endParaRPr>
          </a:p>
        </p:txBody>
      </p:sp>
      <p:sp>
        <p:nvSpPr>
          <p:cNvPr id="4" name="TextBox 3"/>
          <p:cNvSpPr txBox="1"/>
          <p:nvPr/>
        </p:nvSpPr>
        <p:spPr>
          <a:xfrm>
            <a:off x="4729843" y="4628391"/>
            <a:ext cx="963487" cy="307777"/>
          </a:xfrm>
          <a:prstGeom prst="rect">
            <a:avLst/>
          </a:prstGeom>
          <a:noFill/>
        </p:spPr>
        <p:txBody>
          <a:bodyPr wrap="square" rtlCol="0">
            <a:spAutoFit/>
          </a:bodyPr>
          <a:lstStyle/>
          <a:p>
            <a:r>
              <a:rPr lang="en-US" dirty="0" err="1" smtClean="0"/>
              <a:t>francine</a:t>
            </a:r>
            <a:endParaRPr lang="en-US" dirty="0"/>
          </a:p>
        </p:txBody>
      </p:sp>
    </p:spTree>
  </p:cSld>
  <p:clrMapOvr>
    <a:masterClrMapping/>
  </p:clrMapOvr>
  <p:transition xmlns:p14="http://schemas.microsoft.com/office/powerpoint/2010/main" spd="slow">
    <p:cut/>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6712490" cy="857250"/>
          </a:xfrm>
        </p:spPr>
        <p:txBody>
          <a:bodyPr>
            <a:normAutofit/>
          </a:bodyPr>
          <a:lstStyle/>
          <a:p>
            <a:r>
              <a:rPr lang="en-US" sz="3200" u="sng" dirty="0">
                <a:solidFill>
                  <a:srgbClr val="008000"/>
                </a:solidFill>
              </a:rPr>
              <a:t>5 Step Process for Inviting to Events </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6163" y="2103708"/>
            <a:ext cx="3452563" cy="2871097"/>
          </a:xfrm>
          <a:prstGeom prst="rect">
            <a:avLst/>
          </a:prstGeom>
        </p:spPr>
      </p:pic>
      <p:sp>
        <p:nvSpPr>
          <p:cNvPr id="3" name="Content Placeholder 2"/>
          <p:cNvSpPr>
            <a:spLocks noGrp="1"/>
          </p:cNvSpPr>
          <p:nvPr>
            <p:ph idx="1"/>
          </p:nvPr>
        </p:nvSpPr>
        <p:spPr>
          <a:xfrm>
            <a:off x="457200" y="1063229"/>
            <a:ext cx="7886700" cy="3397491"/>
          </a:xfrm>
        </p:spPr>
        <p:txBody>
          <a:bodyPr>
            <a:normAutofit/>
          </a:bodyPr>
          <a:lstStyle/>
          <a:p>
            <a:pPr marL="385763" indent="-385763">
              <a:buFont typeface="+mj-lt"/>
              <a:buAutoNum type="arabicPeriod"/>
            </a:pPr>
            <a:r>
              <a:rPr lang="en-US" sz="2400" dirty="0"/>
              <a:t>Ask permission to send invitation  </a:t>
            </a:r>
          </a:p>
          <a:p>
            <a:pPr marL="385763" indent="-385763">
              <a:buFont typeface="+mj-lt"/>
              <a:buAutoNum type="arabicPeriod"/>
            </a:pPr>
            <a:r>
              <a:rPr lang="en-US" sz="2400" dirty="0"/>
              <a:t>SEND invites </a:t>
            </a:r>
            <a:r>
              <a:rPr lang="en-US" sz="1800" dirty="0"/>
              <a:t>(Phone Call, Text message, </a:t>
            </a:r>
            <a:r>
              <a:rPr lang="en-US" sz="1800" dirty="0" err="1"/>
              <a:t>FaceBook</a:t>
            </a:r>
            <a:r>
              <a:rPr lang="en-US" sz="1800" dirty="0"/>
              <a:t> message, Email, AND  in-person conversation )</a:t>
            </a:r>
          </a:p>
          <a:p>
            <a:pPr marL="385763" indent="-385763">
              <a:buFont typeface="+mj-lt"/>
              <a:buAutoNum type="arabicPeriod"/>
            </a:pPr>
            <a:r>
              <a:rPr lang="en-US" sz="2400" dirty="0"/>
              <a:t>Follow up for the RESPONSE</a:t>
            </a:r>
          </a:p>
          <a:p>
            <a:pPr marL="385763" indent="-385763">
              <a:buFont typeface="+mj-lt"/>
              <a:buAutoNum type="arabicPeriod"/>
            </a:pPr>
            <a:r>
              <a:rPr lang="en-US" sz="2400" dirty="0"/>
              <a:t>Make multiple contacts and/or send</a:t>
            </a:r>
          </a:p>
          <a:p>
            <a:pPr marL="0" indent="0">
              <a:buNone/>
            </a:pPr>
            <a:r>
              <a:rPr lang="en-US" sz="2400" dirty="0"/>
              <a:t>	 a “teaser” </a:t>
            </a:r>
          </a:p>
          <a:p>
            <a:pPr marL="0" indent="0">
              <a:buNone/>
            </a:pPr>
            <a:r>
              <a:rPr lang="en-US" sz="2400" dirty="0"/>
              <a:t>5.  Personal REMINDER the night before</a:t>
            </a:r>
          </a:p>
        </p:txBody>
      </p:sp>
      <p:sp>
        <p:nvSpPr>
          <p:cNvPr id="5" name="TextBox 4"/>
          <p:cNvSpPr txBox="1"/>
          <p:nvPr/>
        </p:nvSpPr>
        <p:spPr>
          <a:xfrm>
            <a:off x="7839278" y="4460720"/>
            <a:ext cx="1129448" cy="307777"/>
          </a:xfrm>
          <a:prstGeom prst="rect">
            <a:avLst/>
          </a:prstGeom>
          <a:noFill/>
        </p:spPr>
        <p:txBody>
          <a:bodyPr wrap="square" rtlCol="0">
            <a:spAutoFit/>
          </a:bodyPr>
          <a:lstStyle/>
          <a:p>
            <a:r>
              <a:rPr lang="en-US" dirty="0" err="1" smtClean="0"/>
              <a:t>francine</a:t>
            </a:r>
            <a:endParaRPr lang="en-US" dirty="0"/>
          </a:p>
        </p:txBody>
      </p:sp>
    </p:spTree>
    <p:extLst>
      <p:ext uri="{BB962C8B-B14F-4D97-AF65-F5344CB8AC3E}">
        <p14:creationId xmlns:p14="http://schemas.microsoft.com/office/powerpoint/2010/main" val="369003716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TM04033929[[fn=Slate]]</Template>
  <TotalTime>8310</TotalTime>
  <Words>1798</Words>
  <Application>Microsoft Macintosh PowerPoint</Application>
  <PresentationFormat>On-screen Show (16:9)</PresentationFormat>
  <Paragraphs>284</Paragraphs>
  <Slides>32</Slides>
  <Notes>21</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8 Weeks To Director   Shaklee Business Training 2018</vt:lpstr>
      <vt:lpstr>Today’s Training Team </vt:lpstr>
      <vt:lpstr>Time for Action – Week 3  </vt:lpstr>
      <vt:lpstr>Objectives for Session #3 – Inviting</vt:lpstr>
      <vt:lpstr>Most Effective Events/Appointments to Which to Invite Guests</vt:lpstr>
      <vt:lpstr>PowerPoint Presentation</vt:lpstr>
      <vt:lpstr>Create a 2000 PV Plan </vt:lpstr>
      <vt:lpstr>PowerPoint Presentation</vt:lpstr>
      <vt:lpstr>5 Step Process for Inviting to Events </vt:lpstr>
      <vt:lpstr>5 Step Process:  Step 1</vt:lpstr>
      <vt:lpstr>Step 2:  Avenues  For Inviting – </vt:lpstr>
      <vt:lpstr>How We Apply Communication  Skills to  Inviting  </vt:lpstr>
      <vt:lpstr>Discovering Needs &amp; Interests …Tell Me About </vt:lpstr>
      <vt:lpstr>Include  why we’ re inviting them</vt:lpstr>
      <vt:lpstr>Acknowledge &amp; Appreciation --       Look for the Good and then Tell Them</vt:lpstr>
      <vt:lpstr>Now Let’s Look at a Few Specific  Invitations and Apply these Principles   </vt:lpstr>
      <vt:lpstr>Event Ideas</vt:lpstr>
      <vt:lpstr>PowerPoint Presentation</vt:lpstr>
      <vt:lpstr>Face- to- Face Meetings</vt:lpstr>
      <vt:lpstr>PowerPoint Presentation</vt:lpstr>
      <vt:lpstr>Posted photo of her children …   “ You probably can’t take your eyes off my cute kids to see my gleaming floors behind them ..  Squeaky clean AND non-toxic!   Shaklee Basic H Cleaner… best ever.. Learn more about it this week on FB event“</vt:lpstr>
      <vt:lpstr>PowerPoint Presentation</vt:lpstr>
      <vt:lpstr>Invitation Tips continued</vt:lpstr>
      <vt:lpstr> Written Invitation to Wellness Hour </vt:lpstr>
      <vt:lpstr>Action Steps Session 3</vt:lpstr>
      <vt:lpstr>Next Sessions #4  Communication Skills  #5 –Identifying Business Partners </vt:lpstr>
      <vt:lpstr>PowerPoint Presentation</vt:lpstr>
      <vt:lpstr>PowerPoint Presentation</vt:lpstr>
      <vt:lpstr> Addendum – Additional Word Track Examples     </vt:lpstr>
      <vt:lpstr>Dialogue for Setting Up Wellness Conference Calls</vt:lpstr>
      <vt:lpstr>Word tracks</vt:lpstr>
      <vt:lpstr>Invitation to Conference Call  or Wellness Webinar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dc:title>
  <dc:creator>Francine</dc:creator>
  <cp:lastModifiedBy>Barbara Lagoni</cp:lastModifiedBy>
  <cp:revision>173</cp:revision>
  <cp:lastPrinted>2018-09-25T18:05:09Z</cp:lastPrinted>
  <dcterms:modified xsi:type="dcterms:W3CDTF">2018-09-26T01:34:32Z</dcterms:modified>
</cp:coreProperties>
</file>