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5" r:id="rId2"/>
    <p:sldId id="316" r:id="rId3"/>
    <p:sldId id="317" r:id="rId4"/>
    <p:sldId id="257" r:id="rId5"/>
    <p:sldId id="275" r:id="rId6"/>
    <p:sldId id="273" r:id="rId7"/>
    <p:sldId id="278" r:id="rId8"/>
    <p:sldId id="279" r:id="rId9"/>
    <p:sldId id="282" r:id="rId10"/>
    <p:sldId id="283" r:id="rId11"/>
    <p:sldId id="296" r:id="rId12"/>
    <p:sldId id="297" r:id="rId13"/>
    <p:sldId id="298" r:id="rId14"/>
    <p:sldId id="306" r:id="rId15"/>
    <p:sldId id="290" r:id="rId16"/>
    <p:sldId id="303" r:id="rId17"/>
    <p:sldId id="319" r:id="rId18"/>
    <p:sldId id="307" r:id="rId19"/>
    <p:sldId id="300" r:id="rId20"/>
    <p:sldId id="289" r:id="rId21"/>
    <p:sldId id="318" r:id="rId22"/>
    <p:sldId id="263" r:id="rId23"/>
    <p:sldId id="268" r:id="rId24"/>
    <p:sldId id="258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44" y="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C91FE-60DE-7D44-9E36-AFE0C6EA1D27}" type="datetimeFigureOut">
              <a:rPr lang="en-US" smtClean="0"/>
              <a:t>9/10/18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E2F01-450E-654B-9132-D48199FA45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81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AAB3-684F-6147-AC4F-C4E03993D50A}" type="datetimeFigureOut">
              <a:rPr lang="en-US" smtClean="0"/>
              <a:t>9/10/18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0ECBD-3741-214D-A87C-207D47C8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090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0ECBD-3741-214D-A87C-207D47C833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32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0ECBD-3741-214D-A87C-207D47C833E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47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83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6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7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849213"/>
            <a:ext cx="4455168" cy="1021556"/>
          </a:xfrm>
        </p:spPr>
        <p:txBody>
          <a:bodyPr anchor="b" anchorCtr="0">
            <a:noAutofit/>
          </a:bodyPr>
          <a:lstStyle>
            <a:lvl1pPr algn="l">
              <a:defRPr sz="3200" b="1" cap="all">
                <a:solidFill>
                  <a:srgbClr val="537E2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870770"/>
            <a:ext cx="7772400" cy="1125140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F6E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01093" y="1589719"/>
            <a:ext cx="2779712" cy="27813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30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693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89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80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080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46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63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60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9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92C31-403D-554D-BF2F-950F5C105E63}" type="datetimeFigureOut">
              <a:rPr lang="en-US" smtClean="0"/>
              <a:t>9/10/18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2C276-68A0-AC44-BAD3-80B4B4A0C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958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2.xml"/><Relationship Id="rId3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png"/><Relationship Id="rId5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yshaklee.com/" TargetMode="External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etterFutureSTart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45600" cy="51435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34677" r="-34677"/>
          <a:stretch>
            <a:fillRect/>
          </a:stretch>
        </p:blipFill>
        <p:spPr>
          <a:xfrm>
            <a:off x="330200" y="279400"/>
            <a:ext cx="8915400" cy="4511684"/>
          </a:xfrm>
        </p:spPr>
      </p:pic>
      <p:sp>
        <p:nvSpPr>
          <p:cNvPr id="7" name="TextBox 6"/>
          <p:cNvSpPr txBox="1"/>
          <p:nvPr/>
        </p:nvSpPr>
        <p:spPr>
          <a:xfrm>
            <a:off x="8267700" y="435610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916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edia1.santabanta.com/full5/outdoors/summer/summer-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342901"/>
            <a:ext cx="7086600" cy="2713887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People don’t buy what you sell …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They buy WHY you sell it…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They don’t buy what you do…</a:t>
            </a:r>
          </a:p>
          <a:p>
            <a:pPr algn="ctr"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They buy WHY you do it ..</a:t>
            </a:r>
          </a:p>
          <a:p>
            <a:pPr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						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Simon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Sinek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15300" y="43180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952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8301" y="2225285"/>
            <a:ext cx="5003799" cy="247094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en-US" sz="3600" dirty="0"/>
              <a:t>FIRST …</a:t>
            </a:r>
          </a:p>
          <a:p>
            <a:pPr>
              <a:buFont typeface="Arial" charset="0"/>
              <a:buNone/>
            </a:pPr>
            <a:r>
              <a:rPr lang="en-US" sz="2800" b="1" dirty="0"/>
              <a:t>There was a powerful reason …and a powerful dream. </a:t>
            </a:r>
            <a:r>
              <a:rPr lang="en-US" sz="2800" b="1" dirty="0" smtClean="0"/>
              <a:t>  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901" y="283039"/>
            <a:ext cx="5054599" cy="1621723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Behind every one of the big checks…</a:t>
            </a:r>
            <a:br>
              <a:rPr lang="en-US" sz="2400" dirty="0"/>
            </a:br>
            <a:r>
              <a:rPr lang="en-US" sz="2400" dirty="0"/>
              <a:t>of the leaders achieving new ranks…</a:t>
            </a:r>
            <a:br>
              <a:rPr lang="en-US" sz="2400" dirty="0"/>
            </a:br>
            <a:r>
              <a:rPr lang="en-US" sz="2400" dirty="0"/>
              <a:t>of the leaders earning the new cars 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100" y="283158"/>
            <a:ext cx="3492500" cy="47079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97800" y="4445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144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9741" y="412752"/>
            <a:ext cx="9144000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34983" y="230705"/>
            <a:ext cx="3560818" cy="85725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</a:rPr>
              <a:t>What do you want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…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1" y="1350852"/>
            <a:ext cx="4038600" cy="16336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For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your Shaklee business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?</a:t>
            </a:r>
          </a:p>
          <a:p>
            <a:pPr marL="0" indent="0" algn="ctr"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For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your family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?</a:t>
            </a:r>
          </a:p>
          <a:p>
            <a:pPr marL="0" indent="0" algn="ctr"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For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your life?</a:t>
            </a:r>
            <a:br>
              <a:rPr lang="en-US" sz="2400" dirty="0">
                <a:solidFill>
                  <a:schemeClr val="accent5">
                    <a:lumMod val="50000"/>
                  </a:schemeClr>
                </a:solidFill>
              </a:rPr>
            </a:b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15659" y="1076955"/>
            <a:ext cx="4038600" cy="339447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Live debt free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Financial freedom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Self employed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New home/dream home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Lake home/ second home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Education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Dream Vacation 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934983" y="3768642"/>
            <a:ext cx="6837939" cy="92333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Let’s give ourselves some time to think about …</a:t>
            </a:r>
          </a:p>
          <a:p>
            <a:r>
              <a:rPr lang="en-US" dirty="0" smtClean="0"/>
              <a:t>If we could wave a magic wand .. And create our life however we would want it to look ..  What would it look like?                         </a:t>
            </a:r>
            <a:r>
              <a:rPr lang="en-US" sz="1400" dirty="0" err="1" smtClean="0"/>
              <a:t>becky</a:t>
            </a: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431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887"/>
            <a:ext cx="8229600" cy="3712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Goals create a track to run on …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Write down </a:t>
            </a:r>
            <a:r>
              <a:rPr lang="en-US" sz="1800" dirty="0" smtClean="0">
                <a:solidFill>
                  <a:schemeClr val="tx1"/>
                </a:solidFill>
              </a:rPr>
              <a:t>…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What </a:t>
            </a:r>
            <a:r>
              <a:rPr lang="en-US" sz="1800" dirty="0">
                <a:solidFill>
                  <a:schemeClr val="tx1"/>
                </a:solidFill>
              </a:rPr>
              <a:t>rank and by when ( goals must be specific </a:t>
            </a:r>
            <a:r>
              <a:rPr lang="en-US" sz="1800" dirty="0" smtClean="0">
                <a:solidFill>
                  <a:schemeClr val="tx1"/>
                </a:solidFill>
              </a:rPr>
              <a:t>)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What income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What trips and special incentives</a:t>
            </a:r>
          </a:p>
          <a:p>
            <a:pPr>
              <a:buFont typeface="Arial"/>
              <a:buChar char="•"/>
            </a:pPr>
            <a:endParaRPr lang="en-US" sz="18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Set up a planning session to create your plan to reach the goals</a:t>
            </a:r>
            <a:endParaRPr lang="en-US" sz="1800" dirty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phone calls / day, or a week?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appointments, conference </a:t>
            </a:r>
            <a:r>
              <a:rPr lang="en-US" sz="1800" dirty="0" smtClean="0">
                <a:solidFill>
                  <a:schemeClr val="tx1"/>
                </a:solidFill>
              </a:rPr>
              <a:t>calls, events virtual or in-person, 3 way calls, Health Chats/week</a:t>
            </a:r>
            <a:r>
              <a:rPr lang="en-US" sz="1800" dirty="0">
                <a:solidFill>
                  <a:schemeClr val="tx1"/>
                </a:solidFill>
              </a:rPr>
              <a:t>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new members /week/ month?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PV goal per week/ per month</a:t>
            </a:r>
            <a:r>
              <a:rPr lang="en-US" sz="1800" dirty="0" smtClean="0">
                <a:solidFill>
                  <a:schemeClr val="tx1"/>
                </a:solidFill>
              </a:rPr>
              <a:t>?                        </a:t>
            </a:r>
            <a:r>
              <a:rPr lang="en-US" sz="1400" dirty="0" err="1" smtClean="0">
                <a:solidFill>
                  <a:schemeClr val="tx1"/>
                </a:solidFill>
              </a:rPr>
              <a:t>becky</a:t>
            </a:r>
            <a:endParaRPr lang="en-US" sz="1400" dirty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194605"/>
            <a:ext cx="8229599" cy="68474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Now Those Reasons Become 	</a:t>
            </a:r>
            <a:r>
              <a:rPr lang="en-US" sz="2400" dirty="0" smtClean="0"/>
              <a:t>Specific </a:t>
            </a:r>
            <a:r>
              <a:rPr lang="en-US" sz="2400" dirty="0"/>
              <a:t>Goals for O</a:t>
            </a:r>
            <a:r>
              <a:rPr lang="en-US" sz="2400" dirty="0" smtClean="0"/>
              <a:t>ur </a:t>
            </a:r>
            <a:r>
              <a:rPr lang="en-US" sz="2400" dirty="0"/>
              <a:t>Business…</a:t>
            </a:r>
          </a:p>
        </p:txBody>
      </p:sp>
    </p:spTree>
    <p:extLst>
      <p:ext uri="{BB962C8B-B14F-4D97-AF65-F5344CB8AC3E}">
        <p14:creationId xmlns:p14="http://schemas.microsoft.com/office/powerpoint/2010/main" val="1419747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-188912"/>
            <a:ext cx="9139238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06374"/>
            <a:ext cx="6819900" cy="1077755"/>
          </a:xfr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sz="2200" dirty="0" smtClean="0"/>
              <a:t>Now we are ready to get into action …						</a:t>
            </a:r>
            <a:r>
              <a:rPr lang="en-US" sz="2200" dirty="0"/>
              <a:t> </a:t>
            </a:r>
            <a:r>
              <a:rPr lang="en-US" sz="2200" dirty="0" smtClean="0"/>
              <a:t>         To </a:t>
            </a:r>
            <a:r>
              <a:rPr lang="en-US" sz="2200" dirty="0"/>
              <a:t>d</a:t>
            </a:r>
            <a:r>
              <a:rPr lang="en-US" sz="2200" dirty="0" smtClean="0"/>
              <a:t>evelop </a:t>
            </a:r>
            <a:r>
              <a:rPr lang="en-US" sz="2200" dirty="0"/>
              <a:t>c</a:t>
            </a:r>
            <a:r>
              <a:rPr lang="en-US" sz="2200" dirty="0" smtClean="0"/>
              <a:t>ustomers and </a:t>
            </a:r>
            <a:r>
              <a:rPr lang="en-US" sz="2200" dirty="0"/>
              <a:t>b</a:t>
            </a:r>
            <a:r>
              <a:rPr lang="en-US" sz="2200" dirty="0" smtClean="0"/>
              <a:t>usiness partners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400" dirty="0" smtClean="0"/>
              <a:t> </a:t>
            </a:r>
            <a:r>
              <a:rPr lang="en-US" sz="2700" dirty="0" smtClean="0"/>
              <a:t>1000 PV  is a good target to aim for our first month.</a:t>
            </a:r>
          </a:p>
        </p:txBody>
      </p:sp>
      <p:sp>
        <p:nvSpPr>
          <p:cNvPr id="19460" name="Content Placeholder 2"/>
          <p:cNvSpPr>
            <a:spLocks noGrp="1"/>
          </p:cNvSpPr>
          <p:nvPr>
            <p:ph idx="1"/>
          </p:nvPr>
        </p:nvSpPr>
        <p:spPr>
          <a:xfrm>
            <a:off x="457200" y="1397000"/>
            <a:ext cx="8229600" cy="14986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altLang="en-US" sz="1800" dirty="0" smtClean="0"/>
              <a:t>We’ve set up your office, activated our website,  reviewed video links and other materials we can share with prospective customers and distributors.</a:t>
            </a:r>
          </a:p>
          <a:p>
            <a:pPr>
              <a:buFont typeface="Arial" charset="0"/>
              <a:buNone/>
              <a:defRPr/>
            </a:pPr>
            <a:r>
              <a:rPr lang="en-US" altLang="en-US" sz="1800" dirty="0" smtClean="0"/>
              <a:t>And we’ve given some thought to why we want to develop a Shaklee business  ..and what we want .. Not only for ourselves and our family .. 	But also for others…</a:t>
            </a:r>
            <a:r>
              <a:rPr lang="en-US" altLang="en-US" sz="2000" dirty="0" smtClean="0"/>
              <a:t>														</a:t>
            </a:r>
          </a:p>
        </p:txBody>
      </p:sp>
      <p:sp>
        <p:nvSpPr>
          <p:cNvPr id="2" name="Rectangle 1"/>
          <p:cNvSpPr/>
          <p:nvPr/>
        </p:nvSpPr>
        <p:spPr>
          <a:xfrm>
            <a:off x="266700" y="3143250"/>
            <a:ext cx="8229600" cy="16004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en-US" sz="2400" b="1" dirty="0"/>
              <a:t>Time to make a list of people ...                                                                              </a:t>
            </a:r>
            <a:r>
              <a:rPr lang="en-US" altLang="en-US" b="1" dirty="0"/>
              <a:t>*</a:t>
            </a:r>
            <a:r>
              <a:rPr lang="en-US" altLang="en-US" dirty="0"/>
              <a:t>People whom we think would want to know about Shaklee products</a:t>
            </a:r>
          </a:p>
          <a:p>
            <a:pPr>
              <a:buFont typeface="Arial" charset="0"/>
              <a:buNone/>
              <a:defRPr/>
            </a:pPr>
            <a:r>
              <a:rPr lang="en-US" altLang="en-US" dirty="0"/>
              <a:t>				and</a:t>
            </a:r>
          </a:p>
          <a:p>
            <a:pPr>
              <a:defRPr/>
            </a:pPr>
            <a:r>
              <a:rPr lang="en-US" altLang="en-US" dirty="0"/>
              <a:t>      *People we would like to join our business team and work together with… to 	develop our businesses and teach others about prevention and wellness </a:t>
            </a:r>
            <a:r>
              <a:rPr lang="en-US" altLang="en-US" sz="2000" dirty="0"/>
              <a:t>. </a:t>
            </a:r>
            <a:r>
              <a:rPr lang="en-US" altLang="en-US" sz="2000" dirty="0" smtClean="0"/>
              <a:t> </a:t>
            </a:r>
            <a:r>
              <a:rPr lang="en-US" altLang="en-US" sz="1400" dirty="0" err="1" smtClean="0"/>
              <a:t>karen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23548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p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574" y="347748"/>
            <a:ext cx="2451100" cy="1797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71450"/>
            <a:ext cx="4823487" cy="615950"/>
          </a:xfrm>
          <a:ln w="38100">
            <a:solidFill>
              <a:schemeClr val="bg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Who Goes on the List 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87" y="1246273"/>
            <a:ext cx="6847813" cy="23732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	</a:t>
            </a:r>
          </a:p>
          <a:p>
            <a:r>
              <a:rPr lang="en-US" sz="1800" dirty="0" smtClean="0"/>
              <a:t>10 people to share information with about the </a:t>
            </a:r>
            <a:r>
              <a:rPr lang="en-US" sz="1800" dirty="0"/>
              <a:t>products </a:t>
            </a:r>
            <a:endParaRPr lang="en-US" sz="1800" dirty="0" smtClean="0"/>
          </a:p>
          <a:p>
            <a:r>
              <a:rPr lang="en-US" sz="1800" dirty="0" smtClean="0"/>
              <a:t>And 10 people we would like to have on our business team.</a:t>
            </a:r>
          </a:p>
          <a:p>
            <a:pPr>
              <a:buNone/>
            </a:pPr>
            <a:r>
              <a:rPr lang="en-US" sz="1800" dirty="0" smtClean="0"/>
              <a:t>	The goal is to find 3 key leaders. These 10 may never be one of those 3 key leaders,…. 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480087" y="3771901"/>
            <a:ext cx="845820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Now we are ready to have a planning meeting with our </a:t>
            </a:r>
            <a:r>
              <a:rPr lang="en-US" sz="2000" dirty="0" err="1" smtClean="0"/>
              <a:t>upline</a:t>
            </a:r>
            <a:r>
              <a:rPr lang="en-US" sz="2000" dirty="0" smtClean="0"/>
              <a:t>  or coach to discuss each name individually and determine best approach..      </a:t>
            </a:r>
            <a:r>
              <a:rPr lang="en-US" sz="1600" dirty="0" err="1" smtClean="0"/>
              <a:t>karen</a:t>
            </a:r>
            <a:endParaRPr lang="en-US" sz="16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81339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301" y="960578"/>
            <a:ext cx="8636000" cy="2595422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Read  Product Guide cover-to-cover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Place a sticky note on each page to list the names of people who 	come to mind as you are learning about the products and Shaklee Difference.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Then when you are ready to contact people to introduce them to Shaklee, you might want to say …” I was reading through the Shaklee Product Guide and thought of you …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	</a:t>
            </a:r>
            <a:r>
              <a:rPr lang="en-US" sz="1800" i="1" dirty="0" smtClean="0">
                <a:solidFill>
                  <a:schemeClr val="tx1"/>
                </a:solidFill>
              </a:rPr>
              <a:t>“Knowing how important natural ingredients are to you.. Or </a:t>
            </a:r>
          </a:p>
          <a:p>
            <a:pPr marL="0" indent="0">
              <a:buNone/>
            </a:pPr>
            <a:r>
              <a:rPr lang="en-US" sz="1800" i="1" dirty="0" smtClean="0">
                <a:solidFill>
                  <a:schemeClr val="tx1"/>
                </a:solidFill>
              </a:rPr>
              <a:t>	Because I remember you mentioning joint issues with your knee,</a:t>
            </a:r>
          </a:p>
          <a:p>
            <a:pPr marL="0" indent="0">
              <a:buNone/>
            </a:pPr>
            <a:r>
              <a:rPr lang="en-US" sz="1800" i="1" dirty="0" smtClean="0">
                <a:solidFill>
                  <a:schemeClr val="tx1"/>
                </a:solidFill>
              </a:rPr>
              <a:t>	Or I know how particular you are about your kids … </a:t>
            </a:r>
            <a:r>
              <a:rPr lang="en-US" sz="1800" i="1" dirty="0" err="1" smtClean="0">
                <a:solidFill>
                  <a:schemeClr val="tx1"/>
                </a:solidFill>
              </a:rPr>
              <a:t>etc</a:t>
            </a:r>
            <a:r>
              <a:rPr lang="en-US" sz="1800" i="1" dirty="0" smtClean="0">
                <a:solidFill>
                  <a:schemeClr val="tx1"/>
                </a:solidFill>
              </a:rPr>
              <a:t> “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1301" y="216284"/>
            <a:ext cx="8636000" cy="596516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>Consider the Product Guide List Method to Get Started with Our List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41301" y="3587885"/>
            <a:ext cx="6629400" cy="70788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You can also use </a:t>
            </a:r>
            <a:r>
              <a:rPr lang="en-US" sz="2000" dirty="0"/>
              <a:t>your address book, </a:t>
            </a:r>
            <a:r>
              <a:rPr lang="en-US" sz="2000" dirty="0" err="1"/>
              <a:t>FaceBook</a:t>
            </a:r>
            <a:r>
              <a:rPr lang="en-US" sz="2000" dirty="0"/>
              <a:t> friends, neighbors, family, children’s friends, church, </a:t>
            </a:r>
            <a:r>
              <a:rPr lang="en-US" sz="2000" dirty="0" err="1" smtClean="0"/>
              <a:t>etc</a:t>
            </a:r>
            <a:r>
              <a:rPr lang="en-US" sz="2000" dirty="0" smtClean="0"/>
              <a:t>          </a:t>
            </a:r>
            <a:r>
              <a:rPr lang="en-US" sz="1400" dirty="0" err="1" smtClean="0"/>
              <a:t>becky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0" y="2654300"/>
            <a:ext cx="21463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65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Karen Beckley first goes to BetterHealthin31Days.com/____  and learns about the health topic from one of the archived webinars or Health Chats .. 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Then she has a story of a real person helped by the products and dietary changes</a:t>
            </a:r>
            <a:r>
              <a:rPr lang="mr-IN" sz="1800" dirty="0" smtClean="0">
                <a:solidFill>
                  <a:schemeClr val="tx1"/>
                </a:solidFill>
              </a:rPr>
              <a:t>…</a:t>
            </a:r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And she knows more details about the Shaklee products and why they are so effective.                    </a:t>
            </a:r>
            <a:r>
              <a:rPr lang="en-US" sz="1400" dirty="0" err="1" smtClean="0">
                <a:solidFill>
                  <a:schemeClr val="tx1"/>
                </a:solidFill>
              </a:rPr>
              <a:t>karen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Before Contacting People with a Health Challenge</a:t>
            </a:r>
            <a:r>
              <a:rPr lang="mr-IN" sz="3200" dirty="0" smtClean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55497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279900" cy="659413"/>
          </a:xfrm>
          <a:ln>
            <a:solidFill>
              <a:srgbClr val="008000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The  Planning Meeting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1224"/>
            <a:ext cx="8229600" cy="3978011"/>
          </a:xfrm>
        </p:spPr>
        <p:txBody>
          <a:bodyPr>
            <a:normAutofit/>
          </a:bodyPr>
          <a:lstStyle/>
          <a:p>
            <a:r>
              <a:rPr lang="en-US" sz="1800" dirty="0" smtClean="0"/>
              <a:t>Review each name on your list with your </a:t>
            </a:r>
            <a:r>
              <a:rPr lang="en-US" sz="1800" dirty="0" err="1" smtClean="0"/>
              <a:t>upline</a:t>
            </a:r>
            <a:r>
              <a:rPr lang="en-US" sz="1800" dirty="0" smtClean="0"/>
              <a:t> or coach</a:t>
            </a:r>
          </a:p>
          <a:p>
            <a:r>
              <a:rPr lang="en-US" sz="1800" dirty="0" smtClean="0"/>
              <a:t>Choose what events/ activities to schedule. There are several reach out methods that we find to be particularly effective …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 Face Book events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--Small group meetings and business launch events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 Video Conference calls ( Zoom )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-- 3 way calls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 Area and regional events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 Individual appointments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-- Face Book posts .. great marketing … take off-line when possible</a:t>
            </a:r>
          </a:p>
          <a:p>
            <a:r>
              <a:rPr lang="en-US" sz="1800" dirty="0" smtClean="0"/>
              <a:t>Determine best approach with each name </a:t>
            </a:r>
            <a:r>
              <a:rPr lang="en-US" sz="1400" dirty="0" smtClean="0"/>
              <a:t>…          </a:t>
            </a:r>
            <a:r>
              <a:rPr lang="en-US" sz="1400" dirty="0" err="1" smtClean="0"/>
              <a:t>karen</a:t>
            </a:r>
            <a:endParaRPr lang="en-US" sz="1400" dirty="0" smtClean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0" y="1612900"/>
            <a:ext cx="25019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37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046" y="2128354"/>
            <a:ext cx="2579054" cy="2929973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0200" y="923098"/>
            <a:ext cx="6756400" cy="26329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The way we typically grow …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We usually can generate 1000 PV through our personal circle of friends  But each of those people has …. a mother, a brother, a best friend, a neighbor, a co-worker etc. ..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And that’s how you generate 2000 PV..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And beyond and that’s often where we find our business partners         </a:t>
            </a:r>
            <a:r>
              <a:rPr lang="en-US" sz="1400" dirty="0" err="1" smtClean="0">
                <a:solidFill>
                  <a:schemeClr val="tx1"/>
                </a:solidFill>
              </a:rPr>
              <a:t>becky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210983"/>
            <a:ext cx="6515100" cy="71024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You Don’t Need to Know Hundreds of People…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722946" y="3811874"/>
            <a:ext cx="4572000" cy="83099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2400" dirty="0"/>
              <a:t>This is a learn-as-you-go business</a:t>
            </a:r>
          </a:p>
          <a:p>
            <a:pPr algn="ctr">
              <a:buNone/>
            </a:pPr>
            <a:r>
              <a:rPr lang="en-US" sz="2400" dirty="0"/>
              <a:t>(not learn…then go)</a:t>
            </a:r>
          </a:p>
        </p:txBody>
      </p:sp>
    </p:spTree>
    <p:extLst>
      <p:ext uri="{BB962C8B-B14F-4D97-AF65-F5344CB8AC3E}">
        <p14:creationId xmlns:p14="http://schemas.microsoft.com/office/powerpoint/2010/main" val="2903161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0" y="0"/>
            <a:ext cx="9232900" cy="51435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89520" r="-89520"/>
          <a:stretch>
            <a:fillRect/>
          </a:stretch>
        </p:blipFill>
        <p:spPr>
          <a:xfrm>
            <a:off x="-1778000" y="177800"/>
            <a:ext cx="12433300" cy="4775200"/>
          </a:xfrm>
        </p:spPr>
      </p:pic>
    </p:spTree>
    <p:extLst>
      <p:ext uri="{BB962C8B-B14F-4D97-AF65-F5344CB8AC3E}">
        <p14:creationId xmlns:p14="http://schemas.microsoft.com/office/powerpoint/2010/main" val="173748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051322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Everything Is Not Going To Go Perfectly …</a:t>
            </a:r>
            <a:br>
              <a:rPr lang="en-US" sz="2800" dirty="0" smtClean="0"/>
            </a:br>
            <a:r>
              <a:rPr lang="en-US" sz="2800" dirty="0" smtClean="0"/>
              <a:t>Be OK With That .. You Will Learn Faster    </a:t>
            </a:r>
            <a:br>
              <a:rPr lang="en-US" sz="2800" dirty="0" smtClean="0"/>
            </a:br>
            <a:r>
              <a:rPr lang="en-US" sz="2200" dirty="0" smtClean="0"/>
              <a:t> </a:t>
            </a:r>
            <a:endParaRPr lang="en-US" sz="2800" dirty="0"/>
          </a:p>
        </p:txBody>
      </p:sp>
      <p:pic>
        <p:nvPicPr>
          <p:cNvPr id="66562" name="Picture 2" descr="http://www.riverlifefellowship.com/wp-content/uploads/2013/04/failing-forward-photo-300x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14450"/>
            <a:ext cx="6629400" cy="3657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29600" y="41148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barb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4957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4600"/>
            <a:ext cx="7124700" cy="21844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When  we have a  picture of the organization we want to create…</a:t>
            </a:r>
          </a:p>
          <a:p>
            <a:pPr marL="0" indent="0" algn="ctr"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It may be helpful to take a moment to visualize …</a:t>
            </a:r>
          </a:p>
          <a:p>
            <a:pPr marL="0" indent="0">
              <a:buNone/>
            </a:pPr>
            <a:endParaRPr lang="en-US" sz="12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What will we look like?</a:t>
            </a:r>
          </a:p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What people will we be attracting into our business team ?</a:t>
            </a:r>
          </a:p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And into our family of  customers?            </a:t>
            </a:r>
          </a:p>
          <a:p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58312"/>
            <a:ext cx="7124700" cy="857250"/>
          </a:xfrm>
        </p:spPr>
        <p:txBody>
          <a:bodyPr>
            <a:noAutofit/>
          </a:bodyPr>
          <a:lstStyle/>
          <a:p>
            <a:r>
              <a:rPr lang="en-US" sz="2800" dirty="0" smtClean="0"/>
              <a:t>What We Are Today …</a:t>
            </a:r>
            <a:br>
              <a:rPr lang="en-US" sz="2800" dirty="0" smtClean="0"/>
            </a:br>
            <a:r>
              <a:rPr lang="en-US" sz="2800" dirty="0" smtClean="0"/>
              <a:t>Attracts Where We Are Going Tomorrow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660400" y="4023042"/>
            <a:ext cx="8173567" cy="7078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Answer is ---By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working on personal development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every day 			(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books,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podcasts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, classes, 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</a:rPr>
              <a:t>etc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 )               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barb</a:t>
            </a:r>
            <a:endParaRPr lang="en-US" sz="1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9400" y="3426827"/>
            <a:ext cx="6692900" cy="46166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The question is … How do we be that person now?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81900" y="1580168"/>
            <a:ext cx="1371600" cy="230832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 the kind of person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that you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w</a:t>
            </a:r>
            <a:r>
              <a:rPr lang="en-US" sz="2400" dirty="0" smtClean="0">
                <a:solidFill>
                  <a:schemeClr val="bg1"/>
                </a:solidFill>
              </a:rPr>
              <a:t>ant to meet.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633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19995"/>
            <a:ext cx="8229600" cy="421390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Schedule Tuesday Evening Training sessions on your calendar 			( or the time you will review the archive )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Set up your business (see  checklist )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Begin to identify what a Shaklee business can mean for your life. .. You will want to share that as you invite customers and business partners to join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you.  ( your “Why” )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Keep your goals in front of you (List your goals or create pictures of goals ..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etc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post on bulletin boards and walls )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 And share them with someone who will support you in reaching them 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1900" dirty="0" smtClean="0">
                <a:solidFill>
                  <a:schemeClr val="tx1"/>
                </a:solidFill>
              </a:rPr>
              <a:t>Create your Business Working System or binder with your written goals and vision for your business and your life</a:t>
            </a:r>
            <a:r>
              <a:rPr lang="mr-IN" sz="1900" dirty="0" smtClean="0">
                <a:solidFill>
                  <a:schemeClr val="tx1"/>
                </a:solidFill>
              </a:rPr>
              <a:t>…</a:t>
            </a:r>
            <a:r>
              <a:rPr lang="en-US" sz="1900" dirty="0" smtClean="0">
                <a:solidFill>
                  <a:schemeClr val="tx1"/>
                </a:solidFill>
              </a:rPr>
              <a:t> and names to contact this week .  </a:t>
            </a:r>
            <a:r>
              <a:rPr lang="en-US" sz="1400" dirty="0" err="1" smtClean="0">
                <a:solidFill>
                  <a:schemeClr val="tx1"/>
                </a:solidFill>
              </a:rPr>
              <a:t>karen</a:t>
            </a:r>
            <a:r>
              <a:rPr lang="en-US" sz="1900" dirty="0" smtClean="0">
                <a:solidFill>
                  <a:schemeClr val="tx1"/>
                </a:solidFill>
              </a:rPr>
              <a:t>              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1830"/>
            <a:ext cx="8229600" cy="53773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Action Steps   Session 1    Off to a Strong Start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7622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87455"/>
            <a:ext cx="8229600" cy="446714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  <a:p>
            <a:pPr lvl="0"/>
            <a:r>
              <a:rPr lang="en-US" dirty="0" smtClean="0"/>
              <a:t>Take picture or make a short  live video </a:t>
            </a:r>
            <a:r>
              <a:rPr lang="en-US" dirty="0"/>
              <a:t>of </a:t>
            </a:r>
            <a:r>
              <a:rPr lang="en-US" dirty="0" smtClean="0"/>
              <a:t>your Success Business Kit when it arrives </a:t>
            </a:r>
            <a:r>
              <a:rPr lang="mr-IN" dirty="0" smtClean="0"/>
              <a:t>…</a:t>
            </a:r>
            <a:r>
              <a:rPr lang="en-US" dirty="0"/>
              <a:t>P</a:t>
            </a:r>
            <a:r>
              <a:rPr lang="en-US" dirty="0" smtClean="0"/>
              <a:t>ost </a:t>
            </a:r>
            <a:r>
              <a:rPr lang="en-US" dirty="0"/>
              <a:t>on FB – tag </a:t>
            </a:r>
            <a:r>
              <a:rPr lang="en-US" dirty="0" err="1"/>
              <a:t>upline</a:t>
            </a:r>
            <a:r>
              <a:rPr lang="en-US" dirty="0"/>
              <a:t>, share </a:t>
            </a:r>
            <a:r>
              <a:rPr lang="en-US" dirty="0" smtClean="0"/>
              <a:t>excitement. </a:t>
            </a:r>
            <a:endParaRPr lang="en-US" dirty="0"/>
          </a:p>
          <a:p>
            <a:pPr lvl="0"/>
            <a:r>
              <a:rPr lang="en-US" dirty="0"/>
              <a:t>Become “a product of the product,” use the items in your kit (take Shaklee before photo) &amp; review the benefits of the products</a:t>
            </a:r>
          </a:p>
          <a:p>
            <a:pPr lvl="0"/>
            <a:r>
              <a:rPr lang="en-US" dirty="0"/>
              <a:t>Read through entire product guide &amp; note products you’d like to add to your future orders and promote to friends </a:t>
            </a:r>
            <a:r>
              <a:rPr lang="en-US" dirty="0" smtClean="0"/>
              <a:t>  </a:t>
            </a:r>
          </a:p>
          <a:p>
            <a:pPr marL="0" lvl="0" indent="0">
              <a:buNone/>
            </a:pPr>
            <a:endParaRPr lang="en-US" sz="1400" dirty="0" smtClean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 smtClean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 smtClean="0"/>
          </a:p>
          <a:p>
            <a:pPr marL="0" lv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								</a:t>
            </a:r>
            <a:r>
              <a:rPr lang="en-US" sz="1400" dirty="0" err="1" smtClean="0"/>
              <a:t>becky</a:t>
            </a:r>
            <a:r>
              <a:rPr lang="en-US" dirty="0" smtClean="0"/>
              <a:t>           </a:t>
            </a:r>
            <a:r>
              <a:rPr lang="en-US" sz="1600" dirty="0" smtClean="0"/>
              <a:t>     </a:t>
            </a:r>
            <a:endParaRPr lang="en-US" sz="1600" dirty="0"/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0346"/>
            <a:ext cx="3826979" cy="51942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Action steps continued </a:t>
            </a:r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0" y="2847975"/>
            <a:ext cx="3530600" cy="220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2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131"/>
            <a:ext cx="9144000" cy="5143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08500" y="283528"/>
            <a:ext cx="43307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yuthaya"/>
                <a:cs typeface="Ayuthaya"/>
              </a:rPr>
              <a:t>And we’re</a:t>
            </a:r>
            <a:r>
              <a:rPr lang="en-US" dirty="0" smtClean="0">
                <a:solidFill>
                  <a:srgbClr val="FFFF00"/>
                </a:solidFill>
                <a:latin typeface="Chalkduster"/>
                <a:cs typeface="Chalkduster"/>
              </a:rPr>
              <a:t> off to a great start!</a:t>
            </a:r>
            <a:endParaRPr lang="en-US" dirty="0">
              <a:solidFill>
                <a:srgbClr val="FFFF00"/>
              </a:solidFill>
              <a:latin typeface="Ayuthaya"/>
              <a:cs typeface="Ayuthay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16900" y="4572000"/>
            <a:ext cx="927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barb</a:t>
            </a: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8472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0808" y="749300"/>
            <a:ext cx="5448300" cy="1364854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Off to a Strong Start 			 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			Week 1  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	S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ept 11, 2018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60808" y="2762586"/>
            <a:ext cx="54483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	8 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Weeks To Director		</a:t>
            </a:r>
            <a:br>
              <a:rPr lang="en-US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Shaklee Business Training 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2018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743346"/>
            <a:ext cx="2932556" cy="305474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076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0573" y="193769"/>
            <a:ext cx="4578706" cy="69756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4000" dirty="0" smtClean="0"/>
              <a:t>Today’s Training Team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5300" y="3355176"/>
            <a:ext cx="1822459" cy="86900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800" dirty="0" smtClean="0"/>
              <a:t>Senior Coordinator</a:t>
            </a:r>
          </a:p>
          <a:p>
            <a:pPr marL="0" indent="0">
              <a:buNone/>
            </a:pPr>
            <a:r>
              <a:rPr lang="en-US" sz="1800" dirty="0" smtClean="0"/>
              <a:t>Karen Beckley</a:t>
            </a:r>
            <a:endParaRPr lang="en-US" sz="1800" dirty="0"/>
          </a:p>
        </p:txBody>
      </p:sp>
      <p:pic>
        <p:nvPicPr>
          <p:cNvPr id="5" name="Shape 1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3024" y="1208317"/>
            <a:ext cx="1507549" cy="149842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609600" y="3031451"/>
            <a:ext cx="15075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Master Coordinator                  Barb Lagoni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592588" y="3390704"/>
            <a:ext cx="16628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Executive Coordinator</a:t>
            </a:r>
          </a:p>
          <a:p>
            <a:r>
              <a:rPr lang="en-US" dirty="0" smtClean="0"/>
              <a:t>Becky Choate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5300" y="1185510"/>
            <a:ext cx="1590109" cy="2120144"/>
          </a:xfrm>
          <a:prstGeom prst="rect">
            <a:avLst/>
          </a:prstGeom>
        </p:spPr>
      </p:pic>
      <p:pic>
        <p:nvPicPr>
          <p:cNvPr id="22" name="Picture 21" descr="becky head shot cropped (1)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0" y="1194404"/>
            <a:ext cx="1539453" cy="2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078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1220338"/>
            <a:ext cx="7454899" cy="355209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To help everyone attending achieve rank of Director over the next 8 </a:t>
            </a:r>
            <a:r>
              <a:rPr lang="en-US" sz="2400" dirty="0" smtClean="0"/>
              <a:t>weeks and launch their business with a strong start.</a:t>
            </a:r>
            <a:endParaRPr lang="en-US" sz="2400" dirty="0"/>
          </a:p>
          <a:p>
            <a:r>
              <a:rPr lang="en-US" sz="2400" dirty="0"/>
              <a:t>To review the benefits of a home business.</a:t>
            </a:r>
          </a:p>
          <a:p>
            <a:r>
              <a:rPr lang="en-US" sz="2400" dirty="0" smtClean="0"/>
              <a:t>To </a:t>
            </a:r>
            <a:r>
              <a:rPr lang="en-US" sz="2400" dirty="0"/>
              <a:t>create a clear picture of what </a:t>
            </a:r>
            <a:r>
              <a:rPr lang="en-US" sz="2400" dirty="0" smtClean="0"/>
              <a:t>we </a:t>
            </a:r>
            <a:r>
              <a:rPr lang="en-US" sz="2400" dirty="0"/>
              <a:t>want </a:t>
            </a:r>
            <a:r>
              <a:rPr lang="en-US" sz="2400" dirty="0" smtClean="0"/>
              <a:t>our </a:t>
            </a:r>
            <a:r>
              <a:rPr lang="en-US" sz="2400" dirty="0"/>
              <a:t>Shaklee business to provide </a:t>
            </a:r>
            <a:r>
              <a:rPr lang="en-US" sz="2400" dirty="0" smtClean="0"/>
              <a:t>for us </a:t>
            </a:r>
            <a:r>
              <a:rPr lang="en-US" sz="2400" dirty="0"/>
              <a:t>.. And for others.</a:t>
            </a:r>
          </a:p>
          <a:p>
            <a:r>
              <a:rPr lang="en-US" sz="2400" dirty="0"/>
              <a:t>To set up the mechanics of </a:t>
            </a:r>
            <a:r>
              <a:rPr lang="en-US" sz="2400" dirty="0" smtClean="0"/>
              <a:t>our </a:t>
            </a:r>
            <a:r>
              <a:rPr lang="en-US" sz="2400" dirty="0"/>
              <a:t>business and know where to find the excellent resources that will support </a:t>
            </a:r>
            <a:r>
              <a:rPr lang="en-US" sz="2400" dirty="0" smtClean="0"/>
              <a:t>our </a:t>
            </a:r>
            <a:r>
              <a:rPr lang="en-US" sz="2400" dirty="0"/>
              <a:t>business growth.</a:t>
            </a:r>
          </a:p>
          <a:p>
            <a:r>
              <a:rPr lang="en-US" sz="2400" dirty="0"/>
              <a:t>Then to get into action … </a:t>
            </a:r>
            <a:r>
              <a:rPr lang="en-US" sz="2400" dirty="0" smtClean="0"/>
              <a:t>								and </a:t>
            </a:r>
            <a:r>
              <a:rPr lang="en-US" sz="2400" dirty="0"/>
              <a:t>begin building </a:t>
            </a:r>
            <a:r>
              <a:rPr lang="en-US" sz="2400" dirty="0" smtClean="0"/>
              <a:t>our </a:t>
            </a:r>
            <a:r>
              <a:rPr lang="en-US" sz="2400" dirty="0"/>
              <a:t>Shaklee business</a:t>
            </a:r>
            <a:r>
              <a:rPr lang="en-US" sz="2400" dirty="0" smtClean="0"/>
              <a:t>.		</a:t>
            </a:r>
            <a:r>
              <a:rPr lang="en-US" sz="1700" dirty="0" smtClean="0"/>
              <a:t>Barb</a:t>
            </a:r>
            <a:r>
              <a:rPr lang="en-US" sz="2400" dirty="0" smtClean="0"/>
              <a:t>	</a:t>
            </a:r>
            <a:endParaRPr lang="en-US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3159"/>
            <a:ext cx="6426200" cy="732841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>Objectives for Week 1  --Getting Started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046" y="3416300"/>
            <a:ext cx="1576311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36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0805"/>
            <a:ext cx="4245674" cy="3821589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Travel  to international destinations ( Kenyan safari, Bali, Paris, Mayan Riviera, Caribbean Cruises </a:t>
            </a:r>
            <a:r>
              <a:rPr lang="en-US" dirty="0" smtClean="0">
                <a:solidFill>
                  <a:schemeClr val="tx1"/>
                </a:solidFill>
              </a:rPr>
              <a:t>, Great Wall of China,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r>
              <a:rPr lang="en-US" dirty="0">
                <a:solidFill>
                  <a:schemeClr val="tx1"/>
                </a:solidFill>
              </a:rPr>
              <a:t> )</a:t>
            </a:r>
          </a:p>
          <a:p>
            <a:r>
              <a:rPr lang="en-US" dirty="0">
                <a:solidFill>
                  <a:schemeClr val="tx1"/>
                </a:solidFill>
              </a:rPr>
              <a:t>Monthly car payments</a:t>
            </a:r>
          </a:p>
          <a:p>
            <a:r>
              <a:rPr lang="en-US" dirty="0">
                <a:solidFill>
                  <a:schemeClr val="tx1"/>
                </a:solidFill>
              </a:rPr>
              <a:t>Income ranging from $10,000 to $400,000/</a:t>
            </a:r>
            <a:r>
              <a:rPr lang="en-US" dirty="0" err="1">
                <a:solidFill>
                  <a:schemeClr val="tx1"/>
                </a:solidFill>
              </a:rPr>
              <a:t>yr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Flexible time </a:t>
            </a:r>
          </a:p>
          <a:p>
            <a:r>
              <a:rPr lang="en-US" dirty="0">
                <a:solidFill>
                  <a:schemeClr val="tx1"/>
                </a:solidFill>
              </a:rPr>
              <a:t>Financial security</a:t>
            </a:r>
          </a:p>
          <a:p>
            <a:r>
              <a:rPr lang="en-US" dirty="0">
                <a:solidFill>
                  <a:schemeClr val="tx1"/>
                </a:solidFill>
              </a:rPr>
              <a:t>Tax advantages</a:t>
            </a:r>
          </a:p>
          <a:p>
            <a:r>
              <a:rPr lang="en-US" dirty="0">
                <a:solidFill>
                  <a:schemeClr val="tx1"/>
                </a:solidFill>
              </a:rPr>
              <a:t>Health </a:t>
            </a:r>
          </a:p>
          <a:p>
            <a:r>
              <a:rPr lang="en-US" dirty="0">
                <a:solidFill>
                  <a:schemeClr val="tx1"/>
                </a:solidFill>
              </a:rPr>
              <a:t>Provide a source for extra income to eliminate debt and begin saving for college, retirement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93062"/>
            <a:ext cx="4245674" cy="50262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Home Business Benefits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457200" y="728389"/>
            <a:ext cx="2336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Tangible Benefits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5423256" y="234025"/>
            <a:ext cx="2528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Intangible Benefits</a:t>
            </a:r>
          </a:p>
        </p:txBody>
      </p:sp>
      <p:sp>
        <p:nvSpPr>
          <p:cNvPr id="7" name="Rectangle 6"/>
          <p:cNvSpPr/>
          <p:nvPr/>
        </p:nvSpPr>
        <p:spPr>
          <a:xfrm>
            <a:off x="4891675" y="695690"/>
            <a:ext cx="3964832" cy="440120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/>
              <a:t>Being your own </a:t>
            </a:r>
            <a:r>
              <a:rPr lang="en-US" sz="2000" dirty="0" smtClean="0"/>
              <a:t>boss</a:t>
            </a:r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Working from home allowing parents to be with children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Personal development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Satisfaction of  knowing you contribute so positively to lives of others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Being part of the Shaklee family and Shaklee culture of helping one another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Friendships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Recognition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Fun&amp;  supportive community</a:t>
            </a:r>
            <a:r>
              <a:rPr lang="en-US" sz="2000" dirty="0"/>
              <a:t>	</a:t>
            </a:r>
            <a:endParaRPr lang="en-US" sz="2000" dirty="0" smtClean="0"/>
          </a:p>
          <a:p>
            <a:r>
              <a:rPr lang="en-US" sz="1600" dirty="0" err="1" smtClean="0"/>
              <a:t>karen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04700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5900" y="171450"/>
            <a:ext cx="5486400" cy="514350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Setting Up Your Business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600" y="1497044"/>
            <a:ext cx="8382000" cy="3479949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Set up Direct Deposit ( download Electronic Funds Direct Deposit form ).. . 		Open your Shaklee Checking account </a:t>
            </a:r>
            <a:r>
              <a:rPr lang="en-US" sz="1600" dirty="0" smtClean="0"/>
              <a:t>( to receive all the money you will be making .. smile )</a:t>
            </a:r>
          </a:p>
          <a:p>
            <a:r>
              <a:rPr lang="en-US" sz="1800" dirty="0" smtClean="0"/>
              <a:t>Download Shaklee Connect App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Create a business working system </a:t>
            </a:r>
            <a:r>
              <a:rPr lang="mr-IN" sz="1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a planner, notebook, filing system  ( 3-ring binder,  paper or electronic filing system,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etc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)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( see Skilling Up Session # 16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BetterFutureStartsToday.com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/___ name or the new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MyShaklee.com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back office )</a:t>
            </a:r>
          </a:p>
          <a:p>
            <a:pPr marL="137160" indent="-137160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Track business expenses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1500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. mileage, supplies, download TAXBOT app,…</a:t>
            </a:r>
            <a:r>
              <a:rPr lang="en-US" sz="15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n-home business tax 	deductions”,   see Session 9 Legacy &amp; Leadership ( </a:t>
            </a:r>
            <a:r>
              <a:rPr lang="en-US" sz="1500" dirty="0" err="1" smtClean="0">
                <a:latin typeface="Times New Roman" pitchFamily="18" charset="0"/>
                <a:cs typeface="Times New Roman" pitchFamily="18" charset="0"/>
              </a:rPr>
              <a:t>BetterFutureStartsToday.com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/ ___ )</a:t>
            </a:r>
            <a:r>
              <a:rPr lang="en-US" sz="1500" dirty="0" smtClean="0"/>
              <a:t>Tax Strategies/	Benefits of a Home-based Business</a:t>
            </a:r>
            <a:r>
              <a:rPr lang="en-US" sz="1800" dirty="0" smtClean="0"/>
              <a:t>         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37160" indent="-137160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Maintain Simple Records ( money in .. money out ) </a:t>
            </a:r>
            <a:r>
              <a:rPr lang="en-US" sz="1800" dirty="0" smtClean="0"/>
              <a:t>  			</a:t>
            </a:r>
            <a:r>
              <a:rPr lang="en-US" sz="1400" dirty="0" err="1" smtClean="0"/>
              <a:t>becky</a:t>
            </a:r>
            <a:r>
              <a:rPr lang="en-US" sz="1800" dirty="0" smtClean="0"/>
              <a:t>	</a:t>
            </a:r>
            <a:endParaRPr lang="en-US" sz="18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2400300" y="742950"/>
            <a:ext cx="6565900" cy="40011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Visit </a:t>
            </a:r>
            <a:r>
              <a:rPr lang="en-US" sz="2000" dirty="0" smtClean="0">
                <a:hlinkClick r:id="rId2"/>
              </a:rPr>
              <a:t>www.MyShaklee.com</a:t>
            </a:r>
            <a:r>
              <a:rPr lang="en-US" sz="2000" dirty="0" smtClean="0"/>
              <a:t> to activate your personal website.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060" y="107836"/>
            <a:ext cx="1673040" cy="13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21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205978"/>
            <a:ext cx="2209800" cy="594122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Resources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0" y="863600"/>
            <a:ext cx="8458200" cy="41021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1800" b="1" dirty="0" smtClean="0"/>
              <a:t>To send information to customers and potential business partners </a:t>
            </a:r>
            <a:r>
              <a:rPr lang="mr-IN" sz="1800" dirty="0" smtClean="0"/>
              <a:t>…</a:t>
            </a:r>
            <a:endParaRPr lang="en-US" sz="1800" dirty="0" smtClean="0"/>
          </a:p>
          <a:p>
            <a:r>
              <a:rPr lang="en-US" sz="1800" dirty="0" smtClean="0"/>
              <a:t>	</a:t>
            </a:r>
            <a:r>
              <a:rPr lang="en-US" sz="1800" dirty="0" err="1" smtClean="0"/>
              <a:t>Shaklee.TV</a:t>
            </a:r>
            <a:r>
              <a:rPr lang="en-US" sz="1800" dirty="0" smtClean="0"/>
              <a:t>  </a:t>
            </a:r>
            <a:r>
              <a:rPr lang="en-US" sz="1600" dirty="0" smtClean="0"/>
              <a:t>( Shaklee Difference, Roger Barnett messages, personal stories, </a:t>
            </a:r>
            <a:r>
              <a:rPr lang="en-US" sz="1600" dirty="0" err="1" smtClean="0"/>
              <a:t>etc</a:t>
            </a:r>
            <a:r>
              <a:rPr lang="en-US" sz="1600" dirty="0" smtClean="0"/>
              <a:t>)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 BetterHealthin31Days.com/_____ your name or </a:t>
            </a:r>
            <a:r>
              <a:rPr lang="en-US" sz="1800" dirty="0" err="1" smtClean="0"/>
              <a:t>upline’s</a:t>
            </a:r>
            <a:endParaRPr lang="en-US" sz="1800" dirty="0" smtClean="0"/>
          </a:p>
          <a:p>
            <a:r>
              <a:rPr lang="en-US" sz="1800" dirty="0"/>
              <a:t>	</a:t>
            </a:r>
            <a:r>
              <a:rPr lang="en-US" sz="1800" dirty="0" err="1" smtClean="0"/>
              <a:t>HealthResource.Shaklee.com</a:t>
            </a:r>
            <a:endParaRPr lang="en-US" sz="1800" dirty="0" smtClean="0"/>
          </a:p>
          <a:p>
            <a:r>
              <a:rPr lang="en-US" sz="1800" dirty="0" smtClean="0"/>
              <a:t>	</a:t>
            </a:r>
            <a:r>
              <a:rPr lang="en-US" sz="1800" dirty="0" err="1" smtClean="0"/>
              <a:t>BetterFutureStartsToday.NET</a:t>
            </a:r>
            <a:r>
              <a:rPr lang="en-US" sz="1800" dirty="0" smtClean="0"/>
              <a:t>/_____name </a:t>
            </a:r>
            <a:r>
              <a:rPr lang="mr-IN" sz="1800" dirty="0" smtClean="0"/>
              <a:t>…</a:t>
            </a:r>
            <a:r>
              <a:rPr lang="en-US" sz="1800" dirty="0" smtClean="0"/>
              <a:t> business resource material</a:t>
            </a:r>
            <a:endParaRPr lang="en-US" sz="1800" i="1" dirty="0" smtClean="0"/>
          </a:p>
          <a:p>
            <a:pPr>
              <a:buNone/>
            </a:pPr>
            <a:r>
              <a:rPr lang="en-US" sz="1800" b="1" dirty="0" err="1" smtClean="0"/>
              <a:t>FaceBook</a:t>
            </a:r>
            <a:r>
              <a:rPr lang="en-US" sz="1800" b="1" dirty="0" smtClean="0"/>
              <a:t> </a:t>
            </a:r>
          </a:p>
          <a:p>
            <a:r>
              <a:rPr lang="en-US" sz="1800" dirty="0"/>
              <a:t>T</a:t>
            </a:r>
            <a:r>
              <a:rPr lang="en-US" sz="1800" dirty="0" smtClean="0"/>
              <a:t>eam page ( Lagoni Shaklee Team, or your </a:t>
            </a:r>
            <a:r>
              <a:rPr lang="en-US" sz="1800" dirty="0" err="1" smtClean="0"/>
              <a:t>upline’s</a:t>
            </a:r>
            <a:r>
              <a:rPr lang="en-US" sz="1800" dirty="0" smtClean="0"/>
              <a:t>  )</a:t>
            </a:r>
          </a:p>
          <a:p>
            <a:r>
              <a:rPr lang="en-US" sz="1800" dirty="0" smtClean="0"/>
              <a:t>The Shaklee Effect ( Shaklee Corp )</a:t>
            </a:r>
          </a:p>
          <a:p>
            <a:r>
              <a:rPr lang="en-US" sz="1800" dirty="0" smtClean="0"/>
              <a:t>A Day in the Life of a Shaklee Mom</a:t>
            </a:r>
          </a:p>
          <a:p>
            <a:r>
              <a:rPr lang="en-US" sz="1800" dirty="0" smtClean="0"/>
              <a:t>Sharing Shaklee</a:t>
            </a:r>
          </a:p>
          <a:p>
            <a:pPr>
              <a:buNone/>
            </a:pPr>
            <a:r>
              <a:rPr lang="en-US" sz="1800" b="1" dirty="0" smtClean="0"/>
              <a:t>Business Training</a:t>
            </a:r>
            <a:endParaRPr lang="en-US" sz="1800" b="1" dirty="0"/>
          </a:p>
          <a:p>
            <a:r>
              <a:rPr lang="en-US" sz="1800" dirty="0" smtClean="0"/>
              <a:t>Archived and podcasts  at </a:t>
            </a:r>
            <a:r>
              <a:rPr lang="en-US" sz="1800" dirty="0" err="1" smtClean="0">
                <a:solidFill>
                  <a:srgbClr val="0000FF"/>
                </a:solidFill>
                <a:hlinkClick r:id="rId2"/>
              </a:rPr>
              <a:t>www.BetterFutureStarts</a:t>
            </a:r>
            <a:r>
              <a:rPr lang="en-US" sz="1800" dirty="0" err="1" smtClean="0">
                <a:solidFill>
                  <a:srgbClr val="0000FF"/>
                </a:solidFill>
              </a:rPr>
              <a:t>Today.com</a:t>
            </a:r>
            <a:r>
              <a:rPr lang="en-US" sz="1800" dirty="0" smtClean="0">
                <a:solidFill>
                  <a:srgbClr val="0000FF"/>
                </a:solidFill>
              </a:rPr>
              <a:t>/</a:t>
            </a:r>
            <a:r>
              <a:rPr lang="en-US" sz="1800" dirty="0" smtClean="0"/>
              <a:t> your name or </a:t>
            </a:r>
            <a:r>
              <a:rPr lang="en-US" sz="1800" dirty="0" err="1" smtClean="0"/>
              <a:t>upline’s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en-US" sz="1800" dirty="0" smtClean="0"/>
              <a:t>			 ( paid subscription with webmaster to personalize your site)</a:t>
            </a:r>
          </a:p>
          <a:p>
            <a:r>
              <a:rPr lang="en-US" sz="1800" dirty="0" smtClean="0"/>
              <a:t>Podcasts </a:t>
            </a:r>
            <a:r>
              <a:rPr lang="mr-IN" sz="1800" dirty="0" smtClean="0"/>
              <a:t>–</a:t>
            </a:r>
            <a:r>
              <a:rPr lang="en-US" sz="1800" dirty="0" smtClean="0"/>
              <a:t> Brian </a:t>
            </a:r>
            <a:r>
              <a:rPr lang="en-US" sz="1800" dirty="0" err="1" smtClean="0"/>
              <a:t>Buffini</a:t>
            </a:r>
            <a:r>
              <a:rPr lang="en-US" sz="1800" dirty="0" smtClean="0"/>
              <a:t>, </a:t>
            </a:r>
            <a:r>
              <a:rPr lang="en-US" sz="1800" dirty="0" err="1" smtClean="0"/>
              <a:t>Thoughtmanship</a:t>
            </a:r>
            <a:r>
              <a:rPr lang="en-US" sz="1800" dirty="0" smtClean="0"/>
              <a:t> with Laura Evans, Michael Hyatt, Rachel Hollis, Brendan </a:t>
            </a:r>
            <a:r>
              <a:rPr lang="en-US" sz="1800" dirty="0" err="1" smtClean="0"/>
              <a:t>Burchard</a:t>
            </a:r>
            <a:r>
              <a:rPr lang="en-US" sz="1800" dirty="0" smtClean="0"/>
              <a:t>, Entre Leadership, Business Boutique, Sarah Robbins,    </a:t>
            </a:r>
            <a:r>
              <a:rPr lang="en-US" sz="1600" dirty="0" err="1" smtClean="0"/>
              <a:t>becky</a:t>
            </a:r>
            <a:endParaRPr lang="en-US" sz="1600" dirty="0"/>
          </a:p>
          <a:p>
            <a:pPr marL="0" indent="0">
              <a:buNone/>
            </a:pPr>
            <a:r>
              <a:rPr lang="en-US" sz="1800" b="1" dirty="0" smtClean="0"/>
              <a:t>	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428664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068" y="205977"/>
            <a:ext cx="4873601" cy="910657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 </a:t>
            </a:r>
            <a:r>
              <a:rPr lang="en-US" sz="2700" dirty="0" smtClean="0"/>
              <a:t>Next It’s Time for the Fundamentals That Will Actually Grow Our Business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5320"/>
            <a:ext cx="7985562" cy="1393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After we complete setting up the mechanics of our business… it is time for the essentials of our work …. Beginning with identifying why we want a Shaklee business.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457200" y="2628900"/>
            <a:ext cx="8229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Here’s why …</a:t>
            </a:r>
          </a:p>
          <a:p>
            <a:r>
              <a:rPr lang="en-US" dirty="0"/>
              <a:t>Developing a home business takes time, attention and some skills to learn ( people skills, leadership skills.. skills, by the way, that will serve us well in all aspects of our life )  …  and  that is why we begin by getting in touch with why we want to create a business .. What we want it to produce for ourselves and our family …   and then what it could mean for others.  </a:t>
            </a:r>
            <a:r>
              <a:rPr lang="en-US" dirty="0" smtClean="0"/>
              <a:t>       </a:t>
            </a:r>
            <a:r>
              <a:rPr lang="en-US" sz="1600" dirty="0" err="1" smtClean="0"/>
              <a:t>karen</a:t>
            </a:r>
            <a:endParaRPr lang="en-US" sz="1600" dirty="0"/>
          </a:p>
          <a:p>
            <a:pPr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88482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34544</TotalTime>
  <Words>1196</Words>
  <Application>Microsoft Macintosh PowerPoint</Application>
  <PresentationFormat>On-screen Show (16:9)</PresentationFormat>
  <Paragraphs>175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 Off to a Strong Start        Week 1   Sept 11, 2018</vt:lpstr>
      <vt:lpstr>Today’s Training Team </vt:lpstr>
      <vt:lpstr>Objectives for Week 1  --Getting Started</vt:lpstr>
      <vt:lpstr>Home Business Benefits</vt:lpstr>
      <vt:lpstr>Setting Up Your Business</vt:lpstr>
      <vt:lpstr>Resources </vt:lpstr>
      <vt:lpstr> Next It’s Time for the Fundamentals That Will Actually Grow Our Business</vt:lpstr>
      <vt:lpstr>PowerPoint Presentation</vt:lpstr>
      <vt:lpstr>Behind every one of the big checks… of the leaders achieving new ranks… of the leaders earning the new cars …</vt:lpstr>
      <vt:lpstr>What do you want …</vt:lpstr>
      <vt:lpstr>Now Those Reasons Become  Specific Goals for Our Business…</vt:lpstr>
      <vt:lpstr>Now we are ready to get into action …                To develop customers and business partners  1000 PV  is a good target to aim for our first month.</vt:lpstr>
      <vt:lpstr>Who Goes on the List ?</vt:lpstr>
      <vt:lpstr>Consider the Product Guide List Method to Get Started with Our List</vt:lpstr>
      <vt:lpstr>Before Contacting People with a Health Challenge…</vt:lpstr>
      <vt:lpstr>The  Planning Meeting</vt:lpstr>
      <vt:lpstr>You Don’t Need to Know Hundreds of People…</vt:lpstr>
      <vt:lpstr>Everything Is Not Going To Go Perfectly … Be OK With That .. You Will Learn Faster      </vt:lpstr>
      <vt:lpstr>What We Are Today … Attracts Where We Are Going Tomorrow</vt:lpstr>
      <vt:lpstr>Action Steps   Session 1    Off to a Strong Start</vt:lpstr>
      <vt:lpstr>Action steps continued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Shaklee Business Leader Training 2016 </dc:title>
  <dc:creator>Barbara Lagoni</dc:creator>
  <cp:lastModifiedBy>Barbara Lagoni</cp:lastModifiedBy>
  <cp:revision>243</cp:revision>
  <cp:lastPrinted>2018-09-11T16:53:36Z</cp:lastPrinted>
  <dcterms:created xsi:type="dcterms:W3CDTF">2015-12-26T18:46:41Z</dcterms:created>
  <dcterms:modified xsi:type="dcterms:W3CDTF">2018-09-11T23:55:41Z</dcterms:modified>
</cp:coreProperties>
</file>