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268" r:id="rId3"/>
    <p:sldId id="274" r:id="rId4"/>
    <p:sldId id="261" r:id="rId5"/>
    <p:sldId id="267" r:id="rId6"/>
    <p:sldId id="271" r:id="rId7"/>
    <p:sldId id="265" r:id="rId8"/>
    <p:sldId id="275" r:id="rId9"/>
    <p:sldId id="270" r:id="rId10"/>
    <p:sldId id="269" r:id="rId11"/>
    <p:sldId id="266" r:id="rId12"/>
    <p:sldId id="276" r:id="rId13"/>
    <p:sldId id="260" r:id="rId14"/>
    <p:sldId id="262" r:id="rId15"/>
    <p:sldId id="264" r:id="rId16"/>
    <p:sldId id="258" r:id="rId17"/>
    <p:sldId id="259" r:id="rId18"/>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74"/>
  </p:normalViewPr>
  <p:slideViewPr>
    <p:cSldViewPr snapToGrid="0" snapToObjects="1">
      <p:cViewPr varScale="1">
        <p:scale>
          <a:sx n="139" d="100"/>
          <a:sy n="139" d="100"/>
        </p:scale>
        <p:origin x="176" y="592"/>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6CA7CD88-EA81-FE45-8801-CFAC43F7C3FE}" type="datetimeFigureOut">
              <a:rPr lang="en-US" smtClean="0"/>
              <a:t>3/6/18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9612FE-7502-734C-930F-49AA8717B1BC}" type="slidenum">
              <a:rPr lang="en-US" smtClean="0"/>
              <a:t>‹#›</a:t>
            </a:fld>
            <a:endParaRPr lang="en-US"/>
          </a:p>
        </p:txBody>
      </p:sp>
    </p:spTree>
    <p:extLst>
      <p:ext uri="{BB962C8B-B14F-4D97-AF65-F5344CB8AC3E}">
        <p14:creationId xmlns:p14="http://schemas.microsoft.com/office/powerpoint/2010/main" val="823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CA7CD88-EA81-FE45-8801-CFAC43F7C3FE}" type="datetimeFigureOut">
              <a:rPr lang="en-US" smtClean="0"/>
              <a:t>3/6/18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9612FE-7502-734C-930F-49AA8717B1BC}" type="slidenum">
              <a:rPr lang="en-US" smtClean="0"/>
              <a:t>‹#›</a:t>
            </a:fld>
            <a:endParaRPr lang="en-US"/>
          </a:p>
        </p:txBody>
      </p:sp>
    </p:spTree>
    <p:extLst>
      <p:ext uri="{BB962C8B-B14F-4D97-AF65-F5344CB8AC3E}">
        <p14:creationId xmlns:p14="http://schemas.microsoft.com/office/powerpoint/2010/main" val="28603328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2"/>
            <a:ext cx="2057400" cy="329088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4782"/>
            <a:ext cx="6019800" cy="32908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CA7CD88-EA81-FE45-8801-CFAC43F7C3FE}" type="datetimeFigureOut">
              <a:rPr lang="en-US" smtClean="0"/>
              <a:t>3/6/18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9612FE-7502-734C-930F-49AA8717B1BC}" type="slidenum">
              <a:rPr lang="en-US" smtClean="0"/>
              <a:t>‹#›</a:t>
            </a:fld>
            <a:endParaRPr lang="en-US"/>
          </a:p>
        </p:txBody>
      </p:sp>
    </p:spTree>
    <p:extLst>
      <p:ext uri="{BB962C8B-B14F-4D97-AF65-F5344CB8AC3E}">
        <p14:creationId xmlns:p14="http://schemas.microsoft.com/office/powerpoint/2010/main" val="12633014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CA7CD88-EA81-FE45-8801-CFAC43F7C3FE}" type="datetimeFigureOut">
              <a:rPr lang="en-US" smtClean="0"/>
              <a:t>3/6/18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9612FE-7502-734C-930F-49AA8717B1BC}" type="slidenum">
              <a:rPr lang="en-US" smtClean="0"/>
              <a:t>‹#›</a:t>
            </a:fld>
            <a:endParaRPr lang="en-US"/>
          </a:p>
        </p:txBody>
      </p:sp>
    </p:spTree>
    <p:extLst>
      <p:ext uri="{BB962C8B-B14F-4D97-AF65-F5344CB8AC3E}">
        <p14:creationId xmlns:p14="http://schemas.microsoft.com/office/powerpoint/2010/main" val="28411061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CA7CD88-EA81-FE45-8801-CFAC43F7C3FE}" type="datetimeFigureOut">
              <a:rPr lang="en-US" smtClean="0"/>
              <a:t>3/6/18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9612FE-7502-734C-930F-49AA8717B1BC}" type="slidenum">
              <a:rPr lang="en-US" smtClean="0"/>
              <a:t>‹#›</a:t>
            </a:fld>
            <a:endParaRPr lang="en-US"/>
          </a:p>
        </p:txBody>
      </p:sp>
    </p:spTree>
    <p:extLst>
      <p:ext uri="{BB962C8B-B14F-4D97-AF65-F5344CB8AC3E}">
        <p14:creationId xmlns:p14="http://schemas.microsoft.com/office/powerpoint/2010/main" val="38230682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900114"/>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900114"/>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CA7CD88-EA81-FE45-8801-CFAC43F7C3FE}" type="datetimeFigureOut">
              <a:rPr lang="en-US" smtClean="0"/>
              <a:t>3/6/18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9612FE-7502-734C-930F-49AA8717B1BC}" type="slidenum">
              <a:rPr lang="en-US" smtClean="0"/>
              <a:t>‹#›</a:t>
            </a:fld>
            <a:endParaRPr lang="en-US"/>
          </a:p>
        </p:txBody>
      </p:sp>
    </p:spTree>
    <p:extLst>
      <p:ext uri="{BB962C8B-B14F-4D97-AF65-F5344CB8AC3E}">
        <p14:creationId xmlns:p14="http://schemas.microsoft.com/office/powerpoint/2010/main" val="10530601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CA7CD88-EA81-FE45-8801-CFAC43F7C3FE}" type="datetimeFigureOut">
              <a:rPr lang="en-US" smtClean="0"/>
              <a:t>3/6/18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09612FE-7502-734C-930F-49AA8717B1BC}" type="slidenum">
              <a:rPr lang="en-US" smtClean="0"/>
              <a:t>‹#›</a:t>
            </a:fld>
            <a:endParaRPr lang="en-US"/>
          </a:p>
        </p:txBody>
      </p:sp>
    </p:spTree>
    <p:extLst>
      <p:ext uri="{BB962C8B-B14F-4D97-AF65-F5344CB8AC3E}">
        <p14:creationId xmlns:p14="http://schemas.microsoft.com/office/powerpoint/2010/main" val="25933925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CA7CD88-EA81-FE45-8801-CFAC43F7C3FE}" type="datetimeFigureOut">
              <a:rPr lang="en-US" smtClean="0"/>
              <a:t>3/6/18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09612FE-7502-734C-930F-49AA8717B1BC}" type="slidenum">
              <a:rPr lang="en-US" smtClean="0"/>
              <a:t>‹#›</a:t>
            </a:fld>
            <a:endParaRPr lang="en-US"/>
          </a:p>
        </p:txBody>
      </p:sp>
    </p:spTree>
    <p:extLst>
      <p:ext uri="{BB962C8B-B14F-4D97-AF65-F5344CB8AC3E}">
        <p14:creationId xmlns:p14="http://schemas.microsoft.com/office/powerpoint/2010/main" val="28692848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CA7CD88-EA81-FE45-8801-CFAC43F7C3FE}" type="datetimeFigureOut">
              <a:rPr lang="en-US" smtClean="0"/>
              <a:t>3/6/18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09612FE-7502-734C-930F-49AA8717B1BC}" type="slidenum">
              <a:rPr lang="en-US" smtClean="0"/>
              <a:t>‹#›</a:t>
            </a:fld>
            <a:endParaRPr lang="en-US"/>
          </a:p>
        </p:txBody>
      </p:sp>
    </p:spTree>
    <p:extLst>
      <p:ext uri="{BB962C8B-B14F-4D97-AF65-F5344CB8AC3E}">
        <p14:creationId xmlns:p14="http://schemas.microsoft.com/office/powerpoint/2010/main" val="8885719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3"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CA7CD88-EA81-FE45-8801-CFAC43F7C3FE}" type="datetimeFigureOut">
              <a:rPr lang="en-US" smtClean="0"/>
              <a:t>3/6/18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9612FE-7502-734C-930F-49AA8717B1BC}" type="slidenum">
              <a:rPr lang="en-US" smtClean="0"/>
              <a:t>‹#›</a:t>
            </a:fld>
            <a:endParaRPr lang="en-US"/>
          </a:p>
        </p:txBody>
      </p:sp>
    </p:spTree>
    <p:extLst>
      <p:ext uri="{BB962C8B-B14F-4D97-AF65-F5344CB8AC3E}">
        <p14:creationId xmlns:p14="http://schemas.microsoft.com/office/powerpoint/2010/main" val="33414796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CA7CD88-EA81-FE45-8801-CFAC43F7C3FE}" type="datetimeFigureOut">
              <a:rPr lang="en-US" smtClean="0"/>
              <a:t>3/6/18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9612FE-7502-734C-930F-49AA8717B1BC}" type="slidenum">
              <a:rPr lang="en-US" smtClean="0"/>
              <a:t>‹#›</a:t>
            </a:fld>
            <a:endParaRPr lang="en-US"/>
          </a:p>
        </p:txBody>
      </p:sp>
    </p:spTree>
    <p:extLst>
      <p:ext uri="{BB962C8B-B14F-4D97-AF65-F5344CB8AC3E}">
        <p14:creationId xmlns:p14="http://schemas.microsoft.com/office/powerpoint/2010/main" val="18757012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6CA7CD88-EA81-FE45-8801-CFAC43F7C3FE}" type="datetimeFigureOut">
              <a:rPr lang="en-US" smtClean="0"/>
              <a:t>3/6/18</a:t>
            </a:fld>
            <a:endParaRPr lang="en-US"/>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C09612FE-7502-734C-930F-49AA8717B1BC}" type="slidenum">
              <a:rPr lang="en-US" smtClean="0"/>
              <a:t>‹#›</a:t>
            </a:fld>
            <a:endParaRPr lang="en-US"/>
          </a:p>
        </p:txBody>
      </p:sp>
    </p:spTree>
    <p:extLst>
      <p:ext uri="{BB962C8B-B14F-4D97-AF65-F5344CB8AC3E}">
        <p14:creationId xmlns:p14="http://schemas.microsoft.com/office/powerpoint/2010/main" val="36103665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a:stretch>
            <a:fillRect/>
          </a:stretch>
        </p:blipFill>
        <p:spPr>
          <a:xfrm>
            <a:off x="0" y="0"/>
            <a:ext cx="9144000" cy="5143500"/>
          </a:xfrm>
          <a:prstGeom prst="rect">
            <a:avLst/>
          </a:prstGeom>
        </p:spPr>
      </p:pic>
      <p:sp>
        <p:nvSpPr>
          <p:cNvPr id="2" name="Title 1"/>
          <p:cNvSpPr>
            <a:spLocks noGrp="1"/>
          </p:cNvSpPr>
          <p:nvPr>
            <p:ph type="ctrTitle"/>
          </p:nvPr>
        </p:nvSpPr>
        <p:spPr>
          <a:xfrm>
            <a:off x="341086" y="345964"/>
            <a:ext cx="7772400" cy="760751"/>
          </a:xfrm>
        </p:spPr>
        <p:txBody>
          <a:bodyPr>
            <a:normAutofit/>
          </a:bodyPr>
          <a:lstStyle/>
          <a:p>
            <a:r>
              <a:rPr lang="en-US" sz="3200" dirty="0"/>
              <a:t>Training Tips and Topics     3/6/18</a:t>
            </a:r>
          </a:p>
        </p:txBody>
      </p:sp>
      <p:sp>
        <p:nvSpPr>
          <p:cNvPr id="6" name="Rectangle 5"/>
          <p:cNvSpPr/>
          <p:nvPr/>
        </p:nvSpPr>
        <p:spPr>
          <a:xfrm>
            <a:off x="331596" y="1248888"/>
            <a:ext cx="8558969" cy="2677656"/>
          </a:xfrm>
          <a:prstGeom prst="rect">
            <a:avLst/>
          </a:prstGeom>
        </p:spPr>
        <p:txBody>
          <a:bodyPr wrap="square">
            <a:spAutoFit/>
          </a:bodyPr>
          <a:lstStyle/>
          <a:p>
            <a:r>
              <a:rPr lang="en-US" sz="2400" dirty="0"/>
              <a:t>March Promotions: Week 5</a:t>
            </a:r>
          </a:p>
          <a:p>
            <a:endParaRPr lang="en-US" sz="2400" dirty="0"/>
          </a:p>
          <a:p>
            <a:pPr marL="342900" indent="-342900">
              <a:buFont typeface="Arial" charset="0"/>
              <a:buChar char="•"/>
            </a:pPr>
            <a:r>
              <a:rPr lang="en-US" sz="2400" dirty="0"/>
              <a:t>This month, the focus is on generating 1000 NEW PV to advance our distributors to Associate and Director.</a:t>
            </a:r>
          </a:p>
          <a:p>
            <a:pPr marL="342900" indent="-342900">
              <a:buFont typeface="Arial" charset="0"/>
              <a:buChar char="•"/>
            </a:pPr>
            <a:r>
              <a:rPr lang="en-US" sz="2400" dirty="0"/>
              <a:t>To use promotions to meet new people</a:t>
            </a:r>
          </a:p>
          <a:p>
            <a:pPr marL="342900" indent="-342900">
              <a:buFont typeface="Arial" charset="0"/>
              <a:buChar char="•"/>
            </a:pPr>
            <a:r>
              <a:rPr lang="en-US" sz="2400" dirty="0"/>
              <a:t>How to best promote March promotions </a:t>
            </a:r>
          </a:p>
          <a:p>
            <a:pPr marL="342900" indent="-342900">
              <a:buFont typeface="Arial" charset="0"/>
              <a:buChar char="•"/>
            </a:pPr>
            <a:r>
              <a:rPr lang="en-US" sz="2400" dirty="0"/>
              <a:t>Action Steps for developing 4  First Generation Coordinators</a:t>
            </a:r>
          </a:p>
        </p:txBody>
      </p:sp>
      <p:sp>
        <p:nvSpPr>
          <p:cNvPr id="11" name="Rectangle 10"/>
          <p:cNvSpPr/>
          <p:nvPr/>
        </p:nvSpPr>
        <p:spPr>
          <a:xfrm>
            <a:off x="562431" y="4280585"/>
            <a:ext cx="8200571" cy="461665"/>
          </a:xfrm>
          <a:prstGeom prst="rect">
            <a:avLst/>
          </a:prstGeom>
          <a:ln>
            <a:solidFill>
              <a:schemeClr val="tx1">
                <a:lumMod val="50000"/>
                <a:lumOff val="50000"/>
              </a:schemeClr>
            </a:solidFill>
          </a:ln>
        </p:spPr>
        <p:txBody>
          <a:bodyPr wrap="square">
            <a:spAutoFit/>
          </a:bodyPr>
          <a:lstStyle/>
          <a:p>
            <a:r>
              <a:rPr lang="en-US" sz="2400" dirty="0"/>
              <a:t>With Barb Lagoni, </a:t>
            </a:r>
            <a:r>
              <a:rPr lang="en-US" sz="2400"/>
              <a:t>Pam Cary and </a:t>
            </a:r>
            <a:r>
              <a:rPr lang="en-US" sz="2400" dirty="0"/>
              <a:t>Angie Thomas </a:t>
            </a:r>
          </a:p>
        </p:txBody>
      </p:sp>
    </p:spTree>
    <p:extLst>
      <p:ext uri="{BB962C8B-B14F-4D97-AF65-F5344CB8AC3E}">
        <p14:creationId xmlns:p14="http://schemas.microsoft.com/office/powerpoint/2010/main" val="11342179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25271" y="171217"/>
            <a:ext cx="3415983" cy="523220"/>
          </a:xfrm>
          <a:prstGeom prst="rect">
            <a:avLst/>
          </a:prstGeom>
          <a:noFill/>
        </p:spPr>
        <p:txBody>
          <a:bodyPr wrap="square" rtlCol="0">
            <a:spAutoFit/>
          </a:bodyPr>
          <a:lstStyle/>
          <a:p>
            <a:r>
              <a:rPr lang="en-US" sz="2800" dirty="0"/>
              <a:t>Where Is </a:t>
            </a:r>
            <a:r>
              <a:rPr lang="en-US" sz="2800" dirty="0" err="1"/>
              <a:t>Healthprint</a:t>
            </a:r>
            <a:r>
              <a:rPr lang="en-US" sz="2800" dirty="0"/>
              <a:t>?</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5271" y="738099"/>
            <a:ext cx="2811799" cy="4138367"/>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1254" y="883420"/>
            <a:ext cx="5111033" cy="3993046"/>
          </a:xfrm>
          <a:prstGeom prst="rect">
            <a:avLst/>
          </a:prstGeom>
        </p:spPr>
      </p:pic>
      <p:sp>
        <p:nvSpPr>
          <p:cNvPr id="9" name="TextBox 8"/>
          <p:cNvSpPr txBox="1"/>
          <p:nvPr/>
        </p:nvSpPr>
        <p:spPr>
          <a:xfrm>
            <a:off x="3837754" y="251344"/>
            <a:ext cx="5135410" cy="461665"/>
          </a:xfrm>
          <a:prstGeom prst="rect">
            <a:avLst/>
          </a:prstGeom>
          <a:noFill/>
        </p:spPr>
        <p:txBody>
          <a:bodyPr wrap="square" rtlCol="0">
            <a:spAutoFit/>
          </a:bodyPr>
          <a:lstStyle/>
          <a:p>
            <a:r>
              <a:rPr lang="en-US" sz="2400" dirty="0"/>
              <a:t>What Free Product Do They Get?</a:t>
            </a:r>
          </a:p>
        </p:txBody>
      </p:sp>
    </p:spTree>
    <p:extLst>
      <p:ext uri="{BB962C8B-B14F-4D97-AF65-F5344CB8AC3E}">
        <p14:creationId xmlns:p14="http://schemas.microsoft.com/office/powerpoint/2010/main" val="42299363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51112" y="2834640"/>
            <a:ext cx="7130994" cy="2022723"/>
          </a:xfrm>
          <a:ln>
            <a:solidFill>
              <a:schemeClr val="tx1">
                <a:lumMod val="65000"/>
                <a:lumOff val="35000"/>
              </a:schemeClr>
            </a:solidFill>
          </a:ln>
        </p:spPr>
        <p:txBody>
          <a:bodyPr>
            <a:normAutofit lnSpcReduction="10000"/>
          </a:bodyPr>
          <a:lstStyle/>
          <a:p>
            <a:pPr marL="0" indent="0">
              <a:buNone/>
            </a:pPr>
            <a:r>
              <a:rPr lang="en-US" sz="2800" dirty="0"/>
              <a:t>▪️ Schedule 10 appointments. </a:t>
            </a:r>
          </a:p>
          <a:p>
            <a:pPr marL="0" indent="0">
              <a:buNone/>
            </a:pPr>
            <a:r>
              <a:rPr lang="en-US" sz="2800" dirty="0"/>
              <a:t>▪️ Close with one or more of the following:</a:t>
            </a:r>
            <a:endParaRPr lang="en-US" sz="2400" dirty="0"/>
          </a:p>
          <a:p>
            <a:pPr lvl="1">
              <a:buFont typeface="Wingdings" pitchFamily="2" charset="2"/>
              <a:buChar char="§"/>
            </a:pPr>
            <a:r>
              <a:rPr lang="en-US" sz="2000" dirty="0"/>
              <a:t>Create Order for products they haven’t used before</a:t>
            </a:r>
          </a:p>
          <a:p>
            <a:pPr lvl="1">
              <a:buFont typeface="Wingdings" pitchFamily="2" charset="2"/>
              <a:buChar char="§"/>
            </a:pPr>
            <a:r>
              <a:rPr lang="en-US" sz="2000" dirty="0"/>
              <a:t>Create order for Vitalizing Plan Promotion </a:t>
            </a:r>
          </a:p>
          <a:p>
            <a:pPr lvl="1">
              <a:buFont typeface="Wingdings" pitchFamily="2" charset="2"/>
              <a:buChar char="§"/>
            </a:pPr>
            <a:r>
              <a:rPr lang="en-US" sz="2000" dirty="0"/>
              <a:t>Offer incentive for them to host an event (250 PV)</a:t>
            </a:r>
          </a:p>
          <a:p>
            <a:endParaRPr lang="en-US" sz="2400" dirty="0"/>
          </a:p>
          <a:p>
            <a:endParaRPr lang="en-US" sz="2400"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9282" y="136800"/>
            <a:ext cx="4104297" cy="15301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956090" y="1874434"/>
            <a:ext cx="7561609" cy="857250"/>
          </a:xfrm>
          <a:solidFill>
            <a:schemeClr val="bg1"/>
          </a:solidFill>
        </p:spPr>
        <p:txBody>
          <a:bodyPr>
            <a:noAutofit/>
          </a:bodyPr>
          <a:lstStyle/>
          <a:p>
            <a:r>
              <a:rPr lang="en-US" sz="2800" dirty="0"/>
              <a:t>New Member/Member Update Appointments </a:t>
            </a:r>
            <a:br>
              <a:rPr lang="en-US" sz="2800" dirty="0"/>
            </a:br>
            <a:r>
              <a:rPr lang="en-US" sz="2800" dirty="0"/>
              <a:t>to add 1000 PV each month.  </a:t>
            </a:r>
            <a:endParaRPr lang="en-US" sz="1800" dirty="0"/>
          </a:p>
        </p:txBody>
      </p:sp>
      <p:sp>
        <p:nvSpPr>
          <p:cNvPr id="5" name="TextBox 4"/>
          <p:cNvSpPr txBox="1"/>
          <p:nvPr/>
        </p:nvSpPr>
        <p:spPr>
          <a:xfrm>
            <a:off x="442780" y="267950"/>
            <a:ext cx="3320853" cy="1200328"/>
          </a:xfrm>
          <a:prstGeom prst="rect">
            <a:avLst/>
          </a:prstGeom>
          <a:noFill/>
          <a:ln>
            <a:solidFill>
              <a:schemeClr val="accent3">
                <a:lumMod val="50000"/>
              </a:schemeClr>
            </a:solidFill>
          </a:ln>
        </p:spPr>
        <p:txBody>
          <a:bodyPr wrap="square" rtlCol="0">
            <a:spAutoFit/>
          </a:bodyPr>
          <a:lstStyle/>
          <a:p>
            <a:pPr algn="ctr"/>
            <a:r>
              <a:rPr lang="en-US" sz="2400" dirty="0"/>
              <a:t>Use the Vitalizing Plan Promotion to get the Appointment</a:t>
            </a:r>
          </a:p>
        </p:txBody>
      </p:sp>
    </p:spTree>
    <p:extLst>
      <p:ext uri="{BB962C8B-B14F-4D97-AF65-F5344CB8AC3E}">
        <p14:creationId xmlns:p14="http://schemas.microsoft.com/office/powerpoint/2010/main" val="27214308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73152" y="-1607"/>
            <a:ext cx="9144000" cy="5143500"/>
          </a:xfrm>
          <a:prstGeom prst="rect">
            <a:avLst/>
          </a:prstGeom>
        </p:spPr>
      </p:pic>
      <p:sp>
        <p:nvSpPr>
          <p:cNvPr id="2" name="Title 1"/>
          <p:cNvSpPr>
            <a:spLocks noGrp="1"/>
          </p:cNvSpPr>
          <p:nvPr>
            <p:ph type="title"/>
          </p:nvPr>
        </p:nvSpPr>
        <p:spPr>
          <a:ln>
            <a:solidFill>
              <a:schemeClr val="tx1">
                <a:lumMod val="50000"/>
                <a:lumOff val="50000"/>
              </a:schemeClr>
            </a:solidFill>
          </a:ln>
        </p:spPr>
        <p:txBody>
          <a:bodyPr>
            <a:normAutofit fontScale="90000"/>
          </a:bodyPr>
          <a:lstStyle/>
          <a:p>
            <a:r>
              <a:rPr lang="en-US" sz="2800" dirty="0"/>
              <a:t>Increased Income and PV from Converting 10 Members to Preferred Members</a:t>
            </a:r>
          </a:p>
        </p:txBody>
      </p:sp>
      <p:sp>
        <p:nvSpPr>
          <p:cNvPr id="3" name="Content Placeholder 2"/>
          <p:cNvSpPr>
            <a:spLocks noGrp="1"/>
          </p:cNvSpPr>
          <p:nvPr>
            <p:ph idx="1"/>
          </p:nvPr>
        </p:nvSpPr>
        <p:spPr>
          <a:xfrm>
            <a:off x="457200" y="1366539"/>
            <a:ext cx="8229600" cy="703975"/>
          </a:xfrm>
        </p:spPr>
        <p:txBody>
          <a:bodyPr>
            <a:normAutofit fontScale="40000" lnSpcReduction="20000"/>
          </a:bodyPr>
          <a:lstStyle/>
          <a:p>
            <a:pPr marL="0" indent="0">
              <a:buNone/>
            </a:pPr>
            <a:r>
              <a:rPr lang="en-US" sz="5900" dirty="0"/>
              <a:t>10 new Preferred  Members X 100 PV each = 1000 new PV </a:t>
            </a:r>
          </a:p>
          <a:p>
            <a:pPr marL="0" indent="0">
              <a:buNone/>
            </a:pPr>
            <a:r>
              <a:rPr lang="en-US" sz="2000" dirty="0"/>
              <a:t> </a:t>
            </a:r>
          </a:p>
          <a:p>
            <a:pPr marL="0" indent="0">
              <a:buNone/>
            </a:pPr>
            <a:r>
              <a:rPr lang="en-US" sz="2000" dirty="0"/>
              <a:t>			      		    </a:t>
            </a:r>
          </a:p>
        </p:txBody>
      </p:sp>
      <p:sp>
        <p:nvSpPr>
          <p:cNvPr id="4" name="Rectangle 3"/>
          <p:cNvSpPr/>
          <p:nvPr/>
        </p:nvSpPr>
        <p:spPr>
          <a:xfrm>
            <a:off x="618088" y="3972515"/>
            <a:ext cx="7907823" cy="830997"/>
          </a:xfrm>
          <a:prstGeom prst="rect">
            <a:avLst/>
          </a:prstGeom>
        </p:spPr>
        <p:txBody>
          <a:bodyPr wrap="square">
            <a:spAutoFit/>
          </a:bodyPr>
          <a:lstStyle/>
          <a:p>
            <a:r>
              <a:rPr lang="en-US" sz="2400" dirty="0"/>
              <a:t>PLUS for every Success Bonus earned, you receive </a:t>
            </a:r>
          </a:p>
          <a:p>
            <a:r>
              <a:rPr lang="en-US" sz="2400" dirty="0"/>
              <a:t>5 MORE TRIP POINTS for the Cruise = 15 extra trip points!!</a:t>
            </a:r>
          </a:p>
        </p:txBody>
      </p:sp>
      <p:sp>
        <p:nvSpPr>
          <p:cNvPr id="5" name="Rectangle 4"/>
          <p:cNvSpPr/>
          <p:nvPr/>
        </p:nvSpPr>
        <p:spPr>
          <a:xfrm>
            <a:off x="3306946" y="3367128"/>
            <a:ext cx="1120619" cy="646331"/>
          </a:xfrm>
          <a:prstGeom prst="rect">
            <a:avLst/>
          </a:prstGeom>
        </p:spPr>
        <p:txBody>
          <a:bodyPr wrap="none">
            <a:spAutoFit/>
          </a:bodyPr>
          <a:lstStyle/>
          <a:p>
            <a:r>
              <a:rPr lang="en-US" sz="3600" dirty="0"/>
              <a:t>$425</a:t>
            </a:r>
          </a:p>
        </p:txBody>
      </p:sp>
      <p:sp>
        <p:nvSpPr>
          <p:cNvPr id="6" name="Rectangle 5"/>
          <p:cNvSpPr/>
          <p:nvPr/>
        </p:nvSpPr>
        <p:spPr>
          <a:xfrm>
            <a:off x="975779" y="2952119"/>
            <a:ext cx="3579826" cy="461665"/>
          </a:xfrm>
          <a:prstGeom prst="rect">
            <a:avLst/>
          </a:prstGeom>
        </p:spPr>
        <p:txBody>
          <a:bodyPr wrap="none">
            <a:spAutoFit/>
          </a:bodyPr>
          <a:lstStyle/>
          <a:p>
            <a:r>
              <a:rPr lang="en-US" sz="2400" dirty="0"/>
              <a:t>Plus Success Bonuses  </a:t>
            </a:r>
            <a:r>
              <a:rPr lang="en-US" sz="2400" u="sng" dirty="0"/>
              <a:t>$75</a:t>
            </a:r>
            <a:r>
              <a:rPr lang="en-US" sz="2400" dirty="0"/>
              <a:t> </a:t>
            </a:r>
          </a:p>
        </p:txBody>
      </p:sp>
      <p:sp>
        <p:nvSpPr>
          <p:cNvPr id="7" name="Rectangle 6"/>
          <p:cNvSpPr/>
          <p:nvPr/>
        </p:nvSpPr>
        <p:spPr>
          <a:xfrm>
            <a:off x="990807" y="2490454"/>
            <a:ext cx="3483646" cy="461665"/>
          </a:xfrm>
          <a:prstGeom prst="rect">
            <a:avLst/>
          </a:prstGeom>
        </p:spPr>
        <p:txBody>
          <a:bodyPr wrap="none">
            <a:spAutoFit/>
          </a:bodyPr>
          <a:lstStyle/>
          <a:p>
            <a:r>
              <a:rPr lang="en-US" sz="2400" dirty="0"/>
              <a:t>Total  $200 + $150 =  $350</a:t>
            </a:r>
          </a:p>
        </p:txBody>
      </p:sp>
      <p:sp>
        <p:nvSpPr>
          <p:cNvPr id="8" name="Rectangle 7"/>
          <p:cNvSpPr/>
          <p:nvPr/>
        </p:nvSpPr>
        <p:spPr>
          <a:xfrm>
            <a:off x="358927" y="1931723"/>
            <a:ext cx="8327873" cy="461665"/>
          </a:xfrm>
          <a:prstGeom prst="rect">
            <a:avLst/>
          </a:prstGeom>
        </p:spPr>
        <p:txBody>
          <a:bodyPr wrap="square">
            <a:spAutoFit/>
          </a:bodyPr>
          <a:lstStyle/>
          <a:p>
            <a:r>
              <a:rPr lang="en-US" sz="2400" dirty="0"/>
              <a:t>1000 PV X 20% = $200  bonus  + MP/DP differential  X 15% = $150</a:t>
            </a:r>
          </a:p>
        </p:txBody>
      </p:sp>
    </p:spTree>
    <p:extLst>
      <p:ext uri="{BB962C8B-B14F-4D97-AF65-F5344CB8AC3E}">
        <p14:creationId xmlns:p14="http://schemas.microsoft.com/office/powerpoint/2010/main" val="3537685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6" grpId="0"/>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44000" cy="5143500"/>
          </a:xfrm>
          <a:prstGeom prst="rect">
            <a:avLst/>
          </a:prstGeom>
        </p:spPr>
      </p:pic>
      <p:pic>
        <p:nvPicPr>
          <p:cNvPr id="3" name="Picture 2"/>
          <p:cNvPicPr>
            <a:picLocks noChangeAspect="1"/>
          </p:cNvPicPr>
          <p:nvPr/>
        </p:nvPicPr>
        <p:blipFill>
          <a:blip r:embed="rId2"/>
          <a:stretch>
            <a:fillRect/>
          </a:stretch>
        </p:blipFill>
        <p:spPr>
          <a:xfrm>
            <a:off x="0" y="0"/>
            <a:ext cx="9144000" cy="5143500"/>
          </a:xfrm>
          <a:prstGeom prst="rect">
            <a:avLst/>
          </a:prstGeom>
        </p:spPr>
      </p:pic>
      <p:pic>
        <p:nvPicPr>
          <p:cNvPr id="4" name="Picture 3"/>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9456783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44000" cy="5143500"/>
          </a:xfrm>
          <a:prstGeom prst="rect">
            <a:avLst/>
          </a:prstGeom>
        </p:spPr>
      </p:pic>
      <p:sp>
        <p:nvSpPr>
          <p:cNvPr id="3" name="Title 2"/>
          <p:cNvSpPr>
            <a:spLocks noGrp="1"/>
          </p:cNvSpPr>
          <p:nvPr>
            <p:ph type="title"/>
          </p:nvPr>
        </p:nvSpPr>
        <p:spPr>
          <a:xfrm>
            <a:off x="457200" y="634604"/>
            <a:ext cx="8229600" cy="1038748"/>
          </a:xfrm>
          <a:ln>
            <a:solidFill>
              <a:schemeClr val="accent5">
                <a:lumMod val="60000"/>
                <a:lumOff val="40000"/>
              </a:schemeClr>
            </a:solidFill>
          </a:ln>
        </p:spPr>
        <p:txBody>
          <a:bodyPr>
            <a:normAutofit fontScale="90000"/>
          </a:bodyPr>
          <a:lstStyle/>
          <a:p>
            <a:r>
              <a:rPr lang="en-US" sz="2800" dirty="0"/>
              <a:t>Action Steps to Generate 1000 Additional PV </a:t>
            </a:r>
            <a:br>
              <a:rPr lang="en-US" sz="2800" dirty="0"/>
            </a:br>
            <a:r>
              <a:rPr lang="en-US" sz="2800" dirty="0"/>
              <a:t>and </a:t>
            </a:r>
            <a:br>
              <a:rPr lang="en-US" sz="2800" dirty="0"/>
            </a:br>
            <a:r>
              <a:rPr lang="en-US" sz="2800" dirty="0"/>
              <a:t>Meet New People in March </a:t>
            </a:r>
          </a:p>
        </p:txBody>
      </p:sp>
      <p:sp>
        <p:nvSpPr>
          <p:cNvPr id="4" name="Content Placeholder 3"/>
          <p:cNvSpPr>
            <a:spLocks noGrp="1"/>
          </p:cNvSpPr>
          <p:nvPr>
            <p:ph idx="1"/>
          </p:nvPr>
        </p:nvSpPr>
        <p:spPr>
          <a:xfrm>
            <a:off x="457200" y="1910306"/>
            <a:ext cx="8229600" cy="3394472"/>
          </a:xfrm>
        </p:spPr>
        <p:txBody>
          <a:bodyPr>
            <a:normAutofit/>
          </a:bodyPr>
          <a:lstStyle/>
          <a:p>
            <a:pPr marL="0" indent="0">
              <a:buNone/>
            </a:pPr>
            <a:r>
              <a:rPr lang="en-US" sz="2800" dirty="0"/>
              <a:t>Choose a strategy for March  </a:t>
            </a:r>
            <a:r>
              <a:rPr lang="mr-IN" sz="2800" dirty="0"/>
              <a:t>…</a:t>
            </a:r>
            <a:endParaRPr lang="en-US" sz="2800" dirty="0"/>
          </a:p>
          <a:p>
            <a:pPr marL="0" indent="0">
              <a:buNone/>
            </a:pPr>
            <a:r>
              <a:rPr lang="en-US" sz="2800" dirty="0"/>
              <a:t>	-- set up or invite 10 people to 5 Day Reset</a:t>
            </a:r>
          </a:p>
          <a:p>
            <a:pPr marL="0" indent="0">
              <a:buNone/>
            </a:pPr>
            <a:r>
              <a:rPr lang="en-US" sz="2800" dirty="0"/>
              <a:t>	-- set up 10 </a:t>
            </a:r>
            <a:r>
              <a:rPr lang="en-US" sz="2800" dirty="0" err="1"/>
              <a:t>HealthPrint</a:t>
            </a:r>
            <a:r>
              <a:rPr lang="en-US" sz="2800" dirty="0"/>
              <a:t> appointments</a:t>
            </a:r>
          </a:p>
          <a:p>
            <a:pPr marL="0" indent="0">
              <a:buNone/>
            </a:pPr>
            <a:r>
              <a:rPr lang="en-US" sz="2800" dirty="0"/>
              <a:t>	-- set up 10 New Member/Member Update 				    Appointments</a:t>
            </a:r>
          </a:p>
          <a:p>
            <a:pPr marL="0" indent="0">
              <a:buNone/>
            </a:pPr>
            <a:endParaRPr lang="en-US" sz="2000" dirty="0"/>
          </a:p>
        </p:txBody>
      </p:sp>
    </p:spTree>
    <p:extLst>
      <p:ext uri="{BB962C8B-B14F-4D97-AF65-F5344CB8AC3E}">
        <p14:creationId xmlns:p14="http://schemas.microsoft.com/office/powerpoint/2010/main" val="38675450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4692187" cy="857250"/>
          </a:xfrm>
          <a:ln>
            <a:solidFill>
              <a:schemeClr val="tx1">
                <a:lumMod val="65000"/>
                <a:lumOff val="35000"/>
              </a:schemeClr>
            </a:solidFill>
          </a:ln>
        </p:spPr>
        <p:txBody>
          <a:bodyPr>
            <a:normAutofit/>
          </a:bodyPr>
          <a:lstStyle/>
          <a:p>
            <a:r>
              <a:rPr lang="en-US" sz="3200" dirty="0"/>
              <a:t>Generating 1000 PV</a:t>
            </a:r>
          </a:p>
        </p:txBody>
      </p:sp>
      <p:sp>
        <p:nvSpPr>
          <p:cNvPr id="4" name="TextBox 3"/>
          <p:cNvSpPr txBox="1"/>
          <p:nvPr/>
        </p:nvSpPr>
        <p:spPr>
          <a:xfrm>
            <a:off x="736300" y="3294073"/>
            <a:ext cx="4496817" cy="523220"/>
          </a:xfrm>
          <a:prstGeom prst="rect">
            <a:avLst/>
          </a:prstGeom>
          <a:noFill/>
          <a:ln>
            <a:solidFill>
              <a:schemeClr val="tx1">
                <a:lumMod val="75000"/>
                <a:lumOff val="25000"/>
              </a:schemeClr>
            </a:solidFill>
          </a:ln>
        </p:spPr>
        <p:txBody>
          <a:bodyPr wrap="square" rtlCol="0">
            <a:spAutoFit/>
          </a:bodyPr>
          <a:lstStyle/>
          <a:p>
            <a:r>
              <a:rPr lang="en-US" sz="2800" dirty="0"/>
              <a:t>4 events X 250 PV = 1000 PV</a:t>
            </a:r>
          </a:p>
        </p:txBody>
      </p:sp>
      <p:sp>
        <p:nvSpPr>
          <p:cNvPr id="3" name="Content Placeholder 2"/>
          <p:cNvSpPr>
            <a:spLocks noGrp="1"/>
          </p:cNvSpPr>
          <p:nvPr>
            <p:ph idx="1"/>
          </p:nvPr>
        </p:nvSpPr>
        <p:spPr>
          <a:xfrm>
            <a:off x="457200" y="1412178"/>
            <a:ext cx="6855209" cy="1619353"/>
          </a:xfrm>
          <a:ln>
            <a:noFill/>
          </a:ln>
        </p:spPr>
        <p:txBody>
          <a:bodyPr>
            <a:normAutofit fontScale="85000" lnSpcReduction="10000"/>
          </a:bodyPr>
          <a:lstStyle/>
          <a:p>
            <a:pPr marL="0" indent="0">
              <a:buNone/>
            </a:pPr>
            <a:r>
              <a:rPr lang="en-US" sz="2800" dirty="0"/>
              <a:t>1 event averages 250 PV </a:t>
            </a:r>
            <a:r>
              <a:rPr lang="en-US" sz="2600" dirty="0"/>
              <a:t>( with 5 attending )</a:t>
            </a:r>
          </a:p>
          <a:p>
            <a:pPr marL="279400" indent="-44450"/>
            <a:r>
              <a:rPr lang="en-US" sz="2800" dirty="0"/>
              <a:t>	</a:t>
            </a:r>
            <a:r>
              <a:rPr lang="en-US" sz="2200" dirty="0"/>
              <a:t>Zoom Health Chat</a:t>
            </a:r>
          </a:p>
          <a:p>
            <a:pPr marL="279400" indent="-44450"/>
            <a:r>
              <a:rPr lang="en-US" sz="2200" dirty="0"/>
              <a:t> In-home event </a:t>
            </a:r>
            <a:r>
              <a:rPr lang="mr-IN" sz="2200" dirty="0"/>
              <a:t>–</a:t>
            </a:r>
            <a:r>
              <a:rPr lang="en-US" sz="2200" dirty="0"/>
              <a:t> </a:t>
            </a:r>
          </a:p>
          <a:p>
            <a:pPr marL="279400" indent="-44450"/>
            <a:r>
              <a:rPr lang="en-US" sz="2200" dirty="0"/>
              <a:t> </a:t>
            </a:r>
            <a:r>
              <a:rPr lang="en-US" sz="2200" dirty="0" err="1"/>
              <a:t>FaceBook</a:t>
            </a:r>
            <a:r>
              <a:rPr lang="en-US" sz="2200" dirty="0"/>
              <a:t> Event ( by creating group under a friend/customer)</a:t>
            </a:r>
          </a:p>
          <a:p>
            <a:pPr marL="279400" indent="-44450"/>
            <a:endParaRPr lang="en-US" sz="2800" dirty="0"/>
          </a:p>
        </p:txBody>
      </p:sp>
      <p:sp>
        <p:nvSpPr>
          <p:cNvPr id="5" name="TextBox 4"/>
          <p:cNvSpPr txBox="1"/>
          <p:nvPr/>
        </p:nvSpPr>
        <p:spPr>
          <a:xfrm>
            <a:off x="457200" y="3983007"/>
            <a:ext cx="8390257" cy="707886"/>
          </a:xfrm>
          <a:prstGeom prst="rect">
            <a:avLst/>
          </a:prstGeom>
          <a:noFill/>
        </p:spPr>
        <p:txBody>
          <a:bodyPr wrap="square" rtlCol="0">
            <a:spAutoFit/>
          </a:bodyPr>
          <a:lstStyle/>
          <a:p>
            <a:r>
              <a:rPr lang="en-US" sz="2000" dirty="0"/>
              <a:t>Clever topics </a:t>
            </a:r>
            <a:r>
              <a:rPr lang="mr-IN" sz="2000" dirty="0"/>
              <a:t>–</a:t>
            </a:r>
            <a:r>
              <a:rPr lang="en-US" sz="2000" dirty="0"/>
              <a:t>see current Health Chat on Healthy Nutrition </a:t>
            </a:r>
            <a:r>
              <a:rPr lang="en-US" sz="2000" dirty="0" err="1"/>
              <a:t>ppt</a:t>
            </a:r>
            <a:r>
              <a:rPr lang="en-US" sz="2000" dirty="0"/>
              <a:t>,    Tired as a Mother, </a:t>
            </a: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81298" y="166531"/>
            <a:ext cx="3151062" cy="19674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41869619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06375"/>
            <a:ext cx="8229600" cy="857250"/>
          </a:xfrm>
        </p:spPr>
        <p:txBody>
          <a:bodyPr>
            <a:normAutofit/>
          </a:bodyPr>
          <a:lstStyle/>
          <a:p>
            <a:r>
              <a:rPr lang="en-US" sz="3200" dirty="0"/>
              <a:t>March Promotions </a:t>
            </a:r>
          </a:p>
        </p:txBody>
      </p:sp>
      <p:pic>
        <p:nvPicPr>
          <p:cNvPr id="4" name="Picture 3"/>
          <p:cNvPicPr>
            <a:picLocks noChangeAspect="1"/>
          </p:cNvPicPr>
          <p:nvPr/>
        </p:nvPicPr>
        <p:blipFill>
          <a:blip r:embed="rId2"/>
          <a:stretch>
            <a:fillRect/>
          </a:stretch>
        </p:blipFill>
        <p:spPr>
          <a:xfrm>
            <a:off x="0" y="0"/>
            <a:ext cx="9144000" cy="5143500"/>
          </a:xfrm>
          <a:prstGeom prst="rect">
            <a:avLst/>
          </a:prstGeom>
        </p:spPr>
      </p:pic>
    </p:spTree>
    <p:extLst>
      <p:ext uri="{BB962C8B-B14F-4D97-AF65-F5344CB8AC3E}">
        <p14:creationId xmlns:p14="http://schemas.microsoft.com/office/powerpoint/2010/main" val="6894504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44000" cy="5143500"/>
          </a:xfrm>
          <a:prstGeom prst="rect">
            <a:avLst/>
          </a:prstGeom>
        </p:spPr>
      </p:pic>
    </p:spTree>
    <p:extLst>
      <p:ext uri="{BB962C8B-B14F-4D97-AF65-F5344CB8AC3E}">
        <p14:creationId xmlns:p14="http://schemas.microsoft.com/office/powerpoint/2010/main" val="24040317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3117413" y="1041675"/>
            <a:ext cx="2274966" cy="670450"/>
          </a:xfrm>
          <a:prstGeom prst="ellipse">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Me</a:t>
            </a:r>
          </a:p>
          <a:p>
            <a:pPr algn="ctr"/>
            <a:r>
              <a:rPr lang="en-US" dirty="0"/>
              <a:t>Me</a:t>
            </a:r>
          </a:p>
        </p:txBody>
      </p:sp>
      <p:sp>
        <p:nvSpPr>
          <p:cNvPr id="4" name="Oval 3"/>
          <p:cNvSpPr/>
          <p:nvPr/>
        </p:nvSpPr>
        <p:spPr>
          <a:xfrm>
            <a:off x="584200" y="2170461"/>
            <a:ext cx="1611086" cy="914400"/>
          </a:xfrm>
          <a:prstGeom prst="ellipse">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3000</a:t>
            </a:r>
          </a:p>
        </p:txBody>
      </p:sp>
      <p:sp>
        <p:nvSpPr>
          <p:cNvPr id="5" name="Oval 4"/>
          <p:cNvSpPr/>
          <p:nvPr/>
        </p:nvSpPr>
        <p:spPr>
          <a:xfrm>
            <a:off x="3240312" y="2565889"/>
            <a:ext cx="914400" cy="91440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Oval 5"/>
          <p:cNvSpPr/>
          <p:nvPr/>
        </p:nvSpPr>
        <p:spPr>
          <a:xfrm>
            <a:off x="5464628" y="2438399"/>
            <a:ext cx="914400" cy="91440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Oval 6"/>
          <p:cNvSpPr/>
          <p:nvPr/>
        </p:nvSpPr>
        <p:spPr>
          <a:xfrm>
            <a:off x="7550573" y="2599356"/>
            <a:ext cx="914400" cy="91440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Oval 7"/>
          <p:cNvSpPr/>
          <p:nvPr/>
        </p:nvSpPr>
        <p:spPr>
          <a:xfrm>
            <a:off x="359493" y="3339440"/>
            <a:ext cx="1139372" cy="768101"/>
          </a:xfrm>
          <a:prstGeom prst="ellipse">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3000</a:t>
            </a:r>
          </a:p>
        </p:txBody>
      </p:sp>
      <p:sp>
        <p:nvSpPr>
          <p:cNvPr id="9" name="Oval 8"/>
          <p:cNvSpPr/>
          <p:nvPr/>
        </p:nvSpPr>
        <p:spPr>
          <a:xfrm>
            <a:off x="1681843" y="3339439"/>
            <a:ext cx="914400" cy="768101"/>
          </a:xfrm>
          <a:prstGeom prst="ellipse">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3000</a:t>
            </a:r>
          </a:p>
        </p:txBody>
      </p:sp>
      <p:sp>
        <p:nvSpPr>
          <p:cNvPr id="10" name="Oval 9"/>
          <p:cNvSpPr/>
          <p:nvPr/>
        </p:nvSpPr>
        <p:spPr>
          <a:xfrm>
            <a:off x="4949371" y="3465284"/>
            <a:ext cx="914400" cy="642257"/>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Oval 10"/>
          <p:cNvSpPr/>
          <p:nvPr/>
        </p:nvSpPr>
        <p:spPr>
          <a:xfrm>
            <a:off x="6132286" y="3465285"/>
            <a:ext cx="914400" cy="598715"/>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p:nvSpPr>
        <p:spPr>
          <a:xfrm>
            <a:off x="3427506" y="1115290"/>
            <a:ext cx="1803681" cy="523220"/>
          </a:xfrm>
          <a:prstGeom prst="rect">
            <a:avLst/>
          </a:prstGeom>
          <a:noFill/>
        </p:spPr>
        <p:txBody>
          <a:bodyPr wrap="square" rtlCol="0">
            <a:spAutoFit/>
          </a:bodyPr>
          <a:lstStyle/>
          <a:p>
            <a:r>
              <a:rPr lang="en-US" sz="2800" dirty="0"/>
              <a:t>ME --  KEY</a:t>
            </a:r>
          </a:p>
        </p:txBody>
      </p:sp>
      <p:sp>
        <p:nvSpPr>
          <p:cNvPr id="13" name="TextBox 12"/>
          <p:cNvSpPr txBox="1"/>
          <p:nvPr/>
        </p:nvSpPr>
        <p:spPr>
          <a:xfrm>
            <a:off x="5416835" y="1115290"/>
            <a:ext cx="1746674" cy="461665"/>
          </a:xfrm>
          <a:prstGeom prst="rect">
            <a:avLst/>
          </a:prstGeom>
          <a:noFill/>
          <a:ln>
            <a:solidFill>
              <a:schemeClr val="tx1"/>
            </a:solidFill>
          </a:ln>
        </p:spPr>
        <p:txBody>
          <a:bodyPr wrap="square" rtlCol="0">
            <a:spAutoFit/>
          </a:bodyPr>
          <a:lstStyle/>
          <a:p>
            <a:r>
              <a:rPr lang="en-US" sz="2400" dirty="0"/>
              <a:t>  50,000 OV</a:t>
            </a:r>
          </a:p>
        </p:txBody>
      </p:sp>
      <p:sp>
        <p:nvSpPr>
          <p:cNvPr id="14" name="TextBox 13"/>
          <p:cNvSpPr txBox="1"/>
          <p:nvPr/>
        </p:nvSpPr>
        <p:spPr>
          <a:xfrm>
            <a:off x="654957" y="1585685"/>
            <a:ext cx="1941286" cy="584776"/>
          </a:xfrm>
          <a:prstGeom prst="rect">
            <a:avLst/>
          </a:prstGeom>
          <a:noFill/>
        </p:spPr>
        <p:txBody>
          <a:bodyPr wrap="square" rtlCol="0">
            <a:spAutoFit/>
          </a:bodyPr>
          <a:lstStyle/>
          <a:p>
            <a:r>
              <a:rPr lang="en-US" sz="2800" dirty="0"/>
              <a:t>10,000 </a:t>
            </a:r>
            <a:r>
              <a:rPr lang="en-US" sz="3200" dirty="0"/>
              <a:t>OV</a:t>
            </a:r>
          </a:p>
        </p:txBody>
      </p:sp>
      <p:sp>
        <p:nvSpPr>
          <p:cNvPr id="15" name="TextBox 14"/>
          <p:cNvSpPr txBox="1"/>
          <p:nvPr/>
        </p:nvSpPr>
        <p:spPr>
          <a:xfrm>
            <a:off x="584200" y="3465283"/>
            <a:ext cx="976086" cy="461665"/>
          </a:xfrm>
          <a:prstGeom prst="rect">
            <a:avLst/>
          </a:prstGeom>
          <a:noFill/>
        </p:spPr>
        <p:txBody>
          <a:bodyPr wrap="square" rtlCol="0">
            <a:spAutoFit/>
          </a:bodyPr>
          <a:lstStyle/>
          <a:p>
            <a:r>
              <a:rPr lang="en-US" sz="2400" dirty="0"/>
              <a:t>3000</a:t>
            </a:r>
          </a:p>
        </p:txBody>
      </p:sp>
      <p:sp>
        <p:nvSpPr>
          <p:cNvPr id="16" name="TextBox 15"/>
          <p:cNvSpPr txBox="1"/>
          <p:nvPr/>
        </p:nvSpPr>
        <p:spPr>
          <a:xfrm>
            <a:off x="1788886" y="3455234"/>
            <a:ext cx="1128485" cy="461665"/>
          </a:xfrm>
          <a:prstGeom prst="rect">
            <a:avLst/>
          </a:prstGeom>
          <a:noFill/>
        </p:spPr>
        <p:txBody>
          <a:bodyPr wrap="square" rtlCol="0">
            <a:spAutoFit/>
          </a:bodyPr>
          <a:lstStyle/>
          <a:p>
            <a:r>
              <a:rPr lang="en-US" sz="2400" dirty="0"/>
              <a:t>3000</a:t>
            </a:r>
          </a:p>
        </p:txBody>
      </p:sp>
      <p:sp>
        <p:nvSpPr>
          <p:cNvPr id="17" name="TextBox 16"/>
          <p:cNvSpPr txBox="1"/>
          <p:nvPr/>
        </p:nvSpPr>
        <p:spPr>
          <a:xfrm>
            <a:off x="929179" y="2297588"/>
            <a:ext cx="1133929" cy="523220"/>
          </a:xfrm>
          <a:prstGeom prst="rect">
            <a:avLst/>
          </a:prstGeom>
          <a:noFill/>
        </p:spPr>
        <p:txBody>
          <a:bodyPr wrap="square" rtlCol="0">
            <a:spAutoFit/>
          </a:bodyPr>
          <a:lstStyle/>
          <a:p>
            <a:r>
              <a:rPr lang="en-US" sz="2800" dirty="0"/>
              <a:t>3000</a:t>
            </a:r>
          </a:p>
        </p:txBody>
      </p:sp>
      <p:sp>
        <p:nvSpPr>
          <p:cNvPr id="18" name="TextBox 17"/>
          <p:cNvSpPr txBox="1"/>
          <p:nvPr/>
        </p:nvSpPr>
        <p:spPr>
          <a:xfrm>
            <a:off x="3117413" y="1915179"/>
            <a:ext cx="1494973" cy="523220"/>
          </a:xfrm>
          <a:prstGeom prst="rect">
            <a:avLst/>
          </a:prstGeom>
          <a:noFill/>
        </p:spPr>
        <p:txBody>
          <a:bodyPr wrap="square" rtlCol="0">
            <a:spAutoFit/>
          </a:bodyPr>
          <a:lstStyle/>
          <a:p>
            <a:r>
              <a:rPr lang="en-US" sz="2800" dirty="0"/>
              <a:t>10,000 </a:t>
            </a:r>
          </a:p>
        </p:txBody>
      </p:sp>
      <p:sp>
        <p:nvSpPr>
          <p:cNvPr id="19" name="TextBox 18"/>
          <p:cNvSpPr txBox="1"/>
          <p:nvPr/>
        </p:nvSpPr>
        <p:spPr>
          <a:xfrm>
            <a:off x="5268684" y="1774368"/>
            <a:ext cx="1342572" cy="523220"/>
          </a:xfrm>
          <a:prstGeom prst="rect">
            <a:avLst/>
          </a:prstGeom>
          <a:noFill/>
        </p:spPr>
        <p:txBody>
          <a:bodyPr wrap="square" rtlCol="0">
            <a:spAutoFit/>
          </a:bodyPr>
          <a:lstStyle/>
          <a:p>
            <a:r>
              <a:rPr lang="en-US" sz="2800" dirty="0"/>
              <a:t>10,000</a:t>
            </a:r>
          </a:p>
        </p:txBody>
      </p:sp>
      <p:sp>
        <p:nvSpPr>
          <p:cNvPr id="20" name="TextBox 19"/>
          <p:cNvSpPr txBox="1"/>
          <p:nvPr/>
        </p:nvSpPr>
        <p:spPr>
          <a:xfrm>
            <a:off x="7257143" y="1886503"/>
            <a:ext cx="1614714" cy="523220"/>
          </a:xfrm>
          <a:prstGeom prst="rect">
            <a:avLst/>
          </a:prstGeom>
          <a:noFill/>
        </p:spPr>
        <p:txBody>
          <a:bodyPr wrap="square" rtlCol="0">
            <a:spAutoFit/>
          </a:bodyPr>
          <a:lstStyle/>
          <a:p>
            <a:r>
              <a:rPr lang="en-US" sz="2800" dirty="0"/>
              <a:t>10,000</a:t>
            </a:r>
          </a:p>
        </p:txBody>
      </p:sp>
      <p:cxnSp>
        <p:nvCxnSpPr>
          <p:cNvPr id="21" name="Straight Connector 20"/>
          <p:cNvCxnSpPr>
            <a:endCxn id="8" idx="0"/>
          </p:cNvCxnSpPr>
          <p:nvPr/>
        </p:nvCxnSpPr>
        <p:spPr>
          <a:xfrm flipH="1">
            <a:off x="929179" y="3084861"/>
            <a:ext cx="64142" cy="254579"/>
          </a:xfrm>
          <a:prstGeom prst="line">
            <a:avLst/>
          </a:prstGeom>
        </p:spPr>
        <p:style>
          <a:lnRef idx="2">
            <a:schemeClr val="accent1"/>
          </a:lnRef>
          <a:fillRef idx="0">
            <a:schemeClr val="accent1"/>
          </a:fillRef>
          <a:effectRef idx="1">
            <a:schemeClr val="accent1"/>
          </a:effectRef>
          <a:fontRef idx="minor">
            <a:schemeClr val="tx1"/>
          </a:fontRef>
        </p:style>
      </p:cxnSp>
      <p:cxnSp>
        <p:nvCxnSpPr>
          <p:cNvPr id="24" name="Straight Connector 23"/>
          <p:cNvCxnSpPr>
            <a:endCxn id="9" idx="1"/>
          </p:cNvCxnSpPr>
          <p:nvPr/>
        </p:nvCxnSpPr>
        <p:spPr>
          <a:xfrm>
            <a:off x="1681843" y="3062513"/>
            <a:ext cx="133911" cy="389412"/>
          </a:xfrm>
          <a:prstGeom prst="line">
            <a:avLst/>
          </a:prstGeom>
        </p:spPr>
        <p:style>
          <a:lnRef idx="2">
            <a:schemeClr val="accent1"/>
          </a:lnRef>
          <a:fillRef idx="0">
            <a:schemeClr val="accent1"/>
          </a:fillRef>
          <a:effectRef idx="1">
            <a:schemeClr val="accent1"/>
          </a:effectRef>
          <a:fontRef idx="minor">
            <a:schemeClr val="tx1"/>
          </a:fontRef>
        </p:style>
      </p:cxnSp>
      <p:cxnSp>
        <p:nvCxnSpPr>
          <p:cNvPr id="22" name="Straight Connector 21"/>
          <p:cNvCxnSpPr>
            <a:stCxn id="10" idx="0"/>
            <a:endCxn id="6" idx="3"/>
          </p:cNvCxnSpPr>
          <p:nvPr/>
        </p:nvCxnSpPr>
        <p:spPr>
          <a:xfrm flipV="1">
            <a:off x="5406571" y="3218888"/>
            <a:ext cx="191968" cy="246396"/>
          </a:xfrm>
          <a:prstGeom prst="line">
            <a:avLst/>
          </a:prstGeom>
        </p:spPr>
        <p:style>
          <a:lnRef idx="2">
            <a:schemeClr val="accent1"/>
          </a:lnRef>
          <a:fillRef idx="0">
            <a:schemeClr val="accent1"/>
          </a:fillRef>
          <a:effectRef idx="1">
            <a:schemeClr val="accent1"/>
          </a:effectRef>
          <a:fontRef idx="minor">
            <a:schemeClr val="tx1"/>
          </a:fontRef>
        </p:style>
      </p:cxnSp>
      <p:cxnSp>
        <p:nvCxnSpPr>
          <p:cNvPr id="25" name="Straight Connector 24"/>
          <p:cNvCxnSpPr>
            <a:endCxn id="6" idx="5"/>
          </p:cNvCxnSpPr>
          <p:nvPr/>
        </p:nvCxnSpPr>
        <p:spPr>
          <a:xfrm flipH="1" flipV="1">
            <a:off x="6245117" y="3218888"/>
            <a:ext cx="133911" cy="233038"/>
          </a:xfrm>
          <a:prstGeom prst="line">
            <a:avLst/>
          </a:prstGeom>
        </p:spPr>
        <p:style>
          <a:lnRef idx="2">
            <a:schemeClr val="accent1"/>
          </a:lnRef>
          <a:fillRef idx="0">
            <a:schemeClr val="accent1"/>
          </a:fillRef>
          <a:effectRef idx="1">
            <a:schemeClr val="accent1"/>
          </a:effectRef>
          <a:fontRef idx="minor">
            <a:schemeClr val="tx1"/>
          </a:fontRef>
        </p:style>
      </p:cxnSp>
      <p:sp>
        <p:nvSpPr>
          <p:cNvPr id="2" name="TextBox 1"/>
          <p:cNvSpPr txBox="1"/>
          <p:nvPr/>
        </p:nvSpPr>
        <p:spPr>
          <a:xfrm>
            <a:off x="326352" y="222738"/>
            <a:ext cx="5918765" cy="461665"/>
          </a:xfrm>
          <a:prstGeom prst="rect">
            <a:avLst/>
          </a:prstGeom>
          <a:noFill/>
          <a:ln>
            <a:solidFill>
              <a:schemeClr val="tx2">
                <a:lumMod val="40000"/>
                <a:lumOff val="60000"/>
              </a:schemeClr>
            </a:solidFill>
          </a:ln>
        </p:spPr>
        <p:txBody>
          <a:bodyPr wrap="square" rtlCol="0">
            <a:spAutoFit/>
          </a:bodyPr>
          <a:lstStyle/>
          <a:p>
            <a:r>
              <a:rPr lang="en-US" sz="2400" dirty="0"/>
              <a:t>A Picture of the Organization We are Creating</a:t>
            </a:r>
          </a:p>
        </p:txBody>
      </p:sp>
      <p:sp>
        <p:nvSpPr>
          <p:cNvPr id="23" name="TextBox 22"/>
          <p:cNvSpPr txBox="1"/>
          <p:nvPr/>
        </p:nvSpPr>
        <p:spPr>
          <a:xfrm>
            <a:off x="2596243" y="4315554"/>
            <a:ext cx="4450443" cy="523220"/>
          </a:xfrm>
          <a:prstGeom prst="rect">
            <a:avLst/>
          </a:prstGeom>
          <a:noFill/>
          <a:ln>
            <a:solidFill>
              <a:schemeClr val="tx2">
                <a:lumMod val="40000"/>
                <a:lumOff val="60000"/>
              </a:schemeClr>
            </a:solidFill>
          </a:ln>
        </p:spPr>
        <p:txBody>
          <a:bodyPr wrap="square" rtlCol="0">
            <a:spAutoFit/>
          </a:bodyPr>
          <a:lstStyle/>
          <a:p>
            <a:r>
              <a:rPr lang="en-US" sz="2800" dirty="0"/>
              <a:t>4     First Level Coordinators</a:t>
            </a:r>
          </a:p>
        </p:txBody>
      </p:sp>
    </p:spTree>
    <p:extLst>
      <p:ext uri="{BB962C8B-B14F-4D97-AF65-F5344CB8AC3E}">
        <p14:creationId xmlns:p14="http://schemas.microsoft.com/office/powerpoint/2010/main" val="7169984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205979"/>
            <a:ext cx="3939839" cy="857250"/>
          </a:xfrm>
          <a:ln>
            <a:solidFill>
              <a:schemeClr val="bg2">
                <a:lumMod val="25000"/>
              </a:schemeClr>
            </a:solidFill>
          </a:ln>
        </p:spPr>
        <p:txBody>
          <a:bodyPr>
            <a:normAutofit/>
          </a:bodyPr>
          <a:lstStyle/>
          <a:p>
            <a:r>
              <a:rPr lang="en-US" sz="3200" dirty="0"/>
              <a:t>Time to  Focus</a:t>
            </a:r>
          </a:p>
        </p:txBody>
      </p:sp>
      <p:sp>
        <p:nvSpPr>
          <p:cNvPr id="3" name="Content Placeholder 2"/>
          <p:cNvSpPr>
            <a:spLocks noGrp="1"/>
          </p:cNvSpPr>
          <p:nvPr>
            <p:ph idx="1"/>
          </p:nvPr>
        </p:nvSpPr>
        <p:spPr>
          <a:xfrm>
            <a:off x="314074" y="2103150"/>
            <a:ext cx="8534628" cy="2676737"/>
          </a:xfrm>
        </p:spPr>
        <p:txBody>
          <a:bodyPr>
            <a:normAutofit/>
          </a:bodyPr>
          <a:lstStyle/>
          <a:p>
            <a:r>
              <a:rPr lang="en-US" sz="2400" dirty="0"/>
              <a:t>Shaklee just announced SEVERAL new promotions.</a:t>
            </a:r>
          </a:p>
          <a:p>
            <a:r>
              <a:rPr lang="en-US" sz="2400" dirty="0"/>
              <a:t>Later in March we will create strategies for the Youth promotion</a:t>
            </a:r>
          </a:p>
          <a:p>
            <a:r>
              <a:rPr lang="en-US" sz="2400" dirty="0"/>
              <a:t>And the new Greens </a:t>
            </a:r>
            <a:r>
              <a:rPr lang="mr-IN" sz="2400" dirty="0"/>
              <a:t>…</a:t>
            </a:r>
            <a:r>
              <a:rPr lang="en-US" sz="2400" dirty="0"/>
              <a:t> </a:t>
            </a:r>
          </a:p>
          <a:p>
            <a:r>
              <a:rPr lang="en-US" sz="2800" dirty="0"/>
              <a:t>But our suggestion for first 2 weeks of March is </a:t>
            </a:r>
            <a:r>
              <a:rPr lang="en-US" sz="2800" b="1" dirty="0"/>
              <a:t>focus </a:t>
            </a:r>
            <a:r>
              <a:rPr lang="en-US" sz="2800" dirty="0"/>
              <a:t>on just 1 or 2 strategies now and not get scattered. </a:t>
            </a:r>
          </a:p>
          <a:p>
            <a:endParaRPr lang="en-US" dirty="0"/>
          </a:p>
        </p:txBody>
      </p:sp>
      <p:pic>
        <p:nvPicPr>
          <p:cNvPr id="4" name="Picture 3"/>
          <p:cNvPicPr>
            <a:picLocks noChangeAspect="1"/>
          </p:cNvPicPr>
          <p:nvPr/>
        </p:nvPicPr>
        <p:blipFill>
          <a:blip r:embed="rId2"/>
          <a:stretch>
            <a:fillRect/>
          </a:stretch>
        </p:blipFill>
        <p:spPr>
          <a:xfrm>
            <a:off x="5038844" y="205979"/>
            <a:ext cx="3647956" cy="1796241"/>
          </a:xfrm>
          <a:prstGeom prst="rect">
            <a:avLst/>
          </a:prstGeom>
        </p:spPr>
      </p:pic>
    </p:spTree>
    <p:extLst>
      <p:ext uri="{BB962C8B-B14F-4D97-AF65-F5344CB8AC3E}">
        <p14:creationId xmlns:p14="http://schemas.microsoft.com/office/powerpoint/2010/main" val="30448586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44000" cy="5143500"/>
          </a:xfrm>
          <a:prstGeom prst="rect">
            <a:avLst/>
          </a:prstGeom>
        </p:spPr>
      </p:pic>
    </p:spTree>
    <p:extLst>
      <p:ext uri="{BB962C8B-B14F-4D97-AF65-F5344CB8AC3E}">
        <p14:creationId xmlns:p14="http://schemas.microsoft.com/office/powerpoint/2010/main" val="25026294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8910"/>
            <a:ext cx="6370502" cy="857250"/>
          </a:xfrm>
        </p:spPr>
        <p:txBody>
          <a:bodyPr>
            <a:normAutofit/>
          </a:bodyPr>
          <a:lstStyle/>
          <a:p>
            <a:r>
              <a:rPr lang="en-US" sz="2800" dirty="0"/>
              <a:t>5 Day Resets &amp; Vitalizing Plan Promotion</a:t>
            </a:r>
          </a:p>
        </p:txBody>
      </p:sp>
      <p:sp>
        <p:nvSpPr>
          <p:cNvPr id="3" name="Content Placeholder 2"/>
          <p:cNvSpPr>
            <a:spLocks noGrp="1"/>
          </p:cNvSpPr>
          <p:nvPr>
            <p:ph idx="1"/>
          </p:nvPr>
        </p:nvSpPr>
        <p:spPr>
          <a:xfrm>
            <a:off x="457200" y="948908"/>
            <a:ext cx="6255700" cy="1086422"/>
          </a:xfrm>
          <a:ln>
            <a:solidFill>
              <a:srgbClr val="FF0000"/>
            </a:solidFill>
          </a:ln>
        </p:spPr>
        <p:txBody>
          <a:bodyPr>
            <a:normAutofit/>
          </a:bodyPr>
          <a:lstStyle/>
          <a:p>
            <a:r>
              <a:rPr lang="en-US" sz="2000" dirty="0"/>
              <a:t>Ideal timing to firm up for Spring wardrobe</a:t>
            </a:r>
          </a:p>
          <a:p>
            <a:r>
              <a:rPr lang="en-US" sz="2000" dirty="0"/>
              <a:t>Ideal time to break cravings for sugar and refined carbs</a:t>
            </a:r>
          </a:p>
          <a:p>
            <a:endParaRPr lang="en-US" sz="2000" dirty="0"/>
          </a:p>
        </p:txBody>
      </p:sp>
      <p:sp>
        <p:nvSpPr>
          <p:cNvPr id="5" name="TextBox 4"/>
          <p:cNvSpPr txBox="1"/>
          <p:nvPr/>
        </p:nvSpPr>
        <p:spPr>
          <a:xfrm>
            <a:off x="457200" y="2431378"/>
            <a:ext cx="8229600" cy="1631216"/>
          </a:xfrm>
          <a:prstGeom prst="rect">
            <a:avLst/>
          </a:prstGeom>
          <a:noFill/>
        </p:spPr>
        <p:txBody>
          <a:bodyPr wrap="square" rtlCol="0">
            <a:spAutoFit/>
          </a:bodyPr>
          <a:lstStyle/>
          <a:p>
            <a:r>
              <a:rPr lang="en-US" sz="2000" dirty="0"/>
              <a:t>Vitalizing Plan (</a:t>
            </a:r>
            <a:r>
              <a:rPr lang="en-US" sz="2000" dirty="0" err="1"/>
              <a:t>Vitalizer</a:t>
            </a:r>
            <a:r>
              <a:rPr lang="en-US" sz="2000" dirty="0"/>
              <a:t> + 2 cans of Life Shake) =    111.12PV     $ 159.95</a:t>
            </a:r>
          </a:p>
          <a:p>
            <a:r>
              <a:rPr lang="en-US" sz="2000" dirty="0"/>
              <a:t>												Less $20.00</a:t>
            </a:r>
          </a:p>
          <a:p>
            <a:r>
              <a:rPr lang="en-US" sz="2000" dirty="0"/>
              <a:t>For new customers  optional add-ons to hit $150 price point </a:t>
            </a:r>
            <a:r>
              <a:rPr lang="mr-IN" sz="2000" dirty="0"/>
              <a:t>…</a:t>
            </a:r>
            <a:r>
              <a:rPr lang="en-US" sz="2000" dirty="0"/>
              <a:t>  </a:t>
            </a:r>
          </a:p>
          <a:p>
            <a:r>
              <a:rPr lang="en-US" sz="2000" dirty="0"/>
              <a:t>Liver DTX	Herb Lax		Alfalfa</a:t>
            </a:r>
          </a:p>
          <a:p>
            <a:r>
              <a:rPr lang="en-US" sz="2000" dirty="0"/>
              <a:t>Total PV ---  Aim for $150 to qualify for Preferred Member &amp; free shipping</a:t>
            </a:r>
          </a:p>
        </p:txBody>
      </p:sp>
      <p:sp>
        <p:nvSpPr>
          <p:cNvPr id="6" name="TextBox 5"/>
          <p:cNvSpPr txBox="1"/>
          <p:nvPr/>
        </p:nvSpPr>
        <p:spPr>
          <a:xfrm>
            <a:off x="868065" y="4231948"/>
            <a:ext cx="6571795" cy="461665"/>
          </a:xfrm>
          <a:prstGeom prst="rect">
            <a:avLst/>
          </a:prstGeom>
          <a:noFill/>
          <a:ln>
            <a:solidFill>
              <a:srgbClr val="FF0000"/>
            </a:solidFill>
          </a:ln>
        </p:spPr>
        <p:txBody>
          <a:bodyPr wrap="square" rtlCol="0">
            <a:spAutoFit/>
          </a:bodyPr>
          <a:lstStyle/>
          <a:p>
            <a:r>
              <a:rPr lang="en-US" sz="2400" dirty="0"/>
              <a:t>10 new reset customers X 100 PV  =   1000 new PV </a:t>
            </a:r>
          </a:p>
        </p:txBody>
      </p:sp>
      <p:pic>
        <p:nvPicPr>
          <p:cNvPr id="4" name="Picture 3"/>
          <p:cNvPicPr>
            <a:picLocks noChangeAspect="1"/>
          </p:cNvPicPr>
          <p:nvPr/>
        </p:nvPicPr>
        <p:blipFill>
          <a:blip r:embed="rId2"/>
          <a:stretch>
            <a:fillRect/>
          </a:stretch>
        </p:blipFill>
        <p:spPr>
          <a:xfrm>
            <a:off x="6827702" y="172597"/>
            <a:ext cx="2139000" cy="2139000"/>
          </a:xfrm>
          <a:prstGeom prst="rect">
            <a:avLst/>
          </a:prstGeom>
        </p:spPr>
      </p:pic>
    </p:spTree>
    <p:extLst>
      <p:ext uri="{BB962C8B-B14F-4D97-AF65-F5344CB8AC3E}">
        <p14:creationId xmlns:p14="http://schemas.microsoft.com/office/powerpoint/2010/main" val="6800856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6056428" cy="857250"/>
          </a:xfrm>
        </p:spPr>
        <p:txBody>
          <a:bodyPr>
            <a:normAutofit/>
          </a:bodyPr>
          <a:lstStyle/>
          <a:p>
            <a:r>
              <a:rPr lang="en-US" sz="2800" dirty="0"/>
              <a:t>5-Day Reset with Vitalizing Plan</a:t>
            </a:r>
          </a:p>
        </p:txBody>
      </p:sp>
      <p:sp>
        <p:nvSpPr>
          <p:cNvPr id="3" name="Content Placeholder 2"/>
          <p:cNvSpPr>
            <a:spLocks noGrp="1"/>
          </p:cNvSpPr>
          <p:nvPr>
            <p:ph idx="1"/>
          </p:nvPr>
        </p:nvSpPr>
        <p:spPr>
          <a:xfrm>
            <a:off x="457200" y="1063229"/>
            <a:ext cx="8229600" cy="3748244"/>
          </a:xfrm>
        </p:spPr>
        <p:txBody>
          <a:bodyPr>
            <a:normAutofit/>
          </a:bodyPr>
          <a:lstStyle/>
          <a:p>
            <a:r>
              <a:rPr lang="en-US" sz="2000" dirty="0"/>
              <a:t>2 shakes a day and 1 </a:t>
            </a:r>
            <a:r>
              <a:rPr lang="en-US" sz="2000" dirty="0" err="1"/>
              <a:t>Vitalizer</a:t>
            </a:r>
            <a:r>
              <a:rPr lang="en-US" sz="2000" dirty="0"/>
              <a:t> strip</a:t>
            </a:r>
          </a:p>
          <a:p>
            <a:r>
              <a:rPr lang="en-US" sz="2000" dirty="0"/>
              <a:t>Third meal </a:t>
            </a:r>
            <a:r>
              <a:rPr lang="mr-IN" sz="2000" dirty="0"/>
              <a:t>–</a:t>
            </a:r>
            <a:r>
              <a:rPr lang="en-US" sz="2000" dirty="0"/>
              <a:t> vegetables, lean protein </a:t>
            </a:r>
          </a:p>
          <a:p>
            <a:r>
              <a:rPr lang="en-US" sz="2000" dirty="0"/>
              <a:t>No sugar, refined carbs or processed foods</a:t>
            </a:r>
          </a:p>
          <a:p>
            <a:r>
              <a:rPr lang="en-US" sz="2000" dirty="0"/>
              <a:t>Unlimited vegetables across the day .. Aim for at least 6 </a:t>
            </a:r>
          </a:p>
          <a:p>
            <a:r>
              <a:rPr lang="en-US" sz="2000" dirty="0" err="1"/>
              <a:t>FaceBook</a:t>
            </a:r>
            <a:r>
              <a:rPr lang="en-US" sz="2000" dirty="0"/>
              <a:t> group support with Daily challenges </a:t>
            </a:r>
            <a:r>
              <a:rPr lang="mr-IN" sz="2000" dirty="0"/>
              <a:t>…</a:t>
            </a:r>
            <a:endParaRPr lang="en-US" sz="2000" dirty="0"/>
          </a:p>
          <a:p>
            <a:pPr marL="0" indent="0">
              <a:buNone/>
            </a:pPr>
            <a:r>
              <a:rPr lang="en-US" sz="2000" dirty="0"/>
              <a:t>	-- Day 1  --- 8 glasses of water</a:t>
            </a:r>
          </a:p>
          <a:p>
            <a:pPr marL="0" indent="0">
              <a:buNone/>
            </a:pPr>
            <a:r>
              <a:rPr lang="en-US" sz="2000" dirty="0"/>
              <a:t>	-- Day 2  -- 15 minutes of exercise</a:t>
            </a:r>
          </a:p>
          <a:p>
            <a:pPr marL="0" indent="0">
              <a:buNone/>
            </a:pPr>
            <a:r>
              <a:rPr lang="en-US" sz="2000" dirty="0"/>
              <a:t>	-- Day 3 </a:t>
            </a:r>
            <a:r>
              <a:rPr lang="mr-IN" sz="2000" dirty="0"/>
              <a:t>–</a:t>
            </a:r>
            <a:r>
              <a:rPr lang="en-US" sz="2000" dirty="0"/>
              <a:t>  get outside in Nature for 15 minutes</a:t>
            </a:r>
          </a:p>
          <a:p>
            <a:pPr marL="0" indent="0">
              <a:buNone/>
            </a:pPr>
            <a:r>
              <a:rPr lang="en-US" sz="2000" dirty="0"/>
              <a:t>	--Day 4 --   go to bed 15 minutes early</a:t>
            </a:r>
          </a:p>
          <a:p>
            <a:pPr marL="0" indent="0">
              <a:buNone/>
            </a:pPr>
            <a:r>
              <a:rPr lang="en-US" sz="2000" dirty="0"/>
              <a:t>	-- Day 5 --  Write entry in Gratitude Journal and share with the group </a:t>
            </a:r>
          </a:p>
        </p:txBody>
      </p:sp>
      <p:pic>
        <p:nvPicPr>
          <p:cNvPr id="4" name="Picture 3"/>
          <p:cNvPicPr>
            <a:picLocks noChangeAspect="1"/>
          </p:cNvPicPr>
          <p:nvPr/>
        </p:nvPicPr>
        <p:blipFill>
          <a:blip r:embed="rId2"/>
          <a:stretch>
            <a:fillRect/>
          </a:stretch>
        </p:blipFill>
        <p:spPr>
          <a:xfrm>
            <a:off x="6950601" y="205979"/>
            <a:ext cx="2071243" cy="2071243"/>
          </a:xfrm>
          <a:prstGeom prst="rect">
            <a:avLst/>
          </a:prstGeom>
        </p:spPr>
      </p:pic>
    </p:spTree>
    <p:extLst>
      <p:ext uri="{BB962C8B-B14F-4D97-AF65-F5344CB8AC3E}">
        <p14:creationId xmlns:p14="http://schemas.microsoft.com/office/powerpoint/2010/main" val="36803095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5143500"/>
          </a:xfrm>
          <a:prstGeom prst="rect">
            <a:avLst/>
          </a:prstGeom>
        </p:spPr>
      </p:pic>
      <p:sp>
        <p:nvSpPr>
          <p:cNvPr id="2" name="Title 1"/>
          <p:cNvSpPr>
            <a:spLocks noGrp="1"/>
          </p:cNvSpPr>
          <p:nvPr>
            <p:ph type="title"/>
          </p:nvPr>
        </p:nvSpPr>
        <p:spPr>
          <a:xfrm>
            <a:off x="678590" y="205979"/>
            <a:ext cx="5998074" cy="561708"/>
          </a:xfrm>
          <a:ln>
            <a:solidFill>
              <a:schemeClr val="tx1">
                <a:lumMod val="65000"/>
                <a:lumOff val="35000"/>
              </a:schemeClr>
            </a:solidFill>
          </a:ln>
        </p:spPr>
        <p:txBody>
          <a:bodyPr>
            <a:normAutofit/>
          </a:bodyPr>
          <a:lstStyle/>
          <a:p>
            <a:r>
              <a:rPr lang="en-US" sz="2400" dirty="0"/>
              <a:t>Using </a:t>
            </a:r>
            <a:r>
              <a:rPr lang="en-US" sz="2400" dirty="0" err="1"/>
              <a:t>HealthPrint</a:t>
            </a:r>
            <a:r>
              <a:rPr lang="en-US" sz="2400" dirty="0"/>
              <a:t> to Generate 1000 PV</a:t>
            </a:r>
          </a:p>
        </p:txBody>
      </p:sp>
      <p:sp>
        <p:nvSpPr>
          <p:cNvPr id="3" name="Content Placeholder 2"/>
          <p:cNvSpPr>
            <a:spLocks noGrp="1"/>
          </p:cNvSpPr>
          <p:nvPr>
            <p:ph idx="1"/>
          </p:nvPr>
        </p:nvSpPr>
        <p:spPr>
          <a:xfrm>
            <a:off x="457200" y="767688"/>
            <a:ext cx="8229600" cy="4375812"/>
          </a:xfrm>
        </p:spPr>
        <p:txBody>
          <a:bodyPr>
            <a:normAutofit fontScale="70000" lnSpcReduction="20000"/>
          </a:bodyPr>
          <a:lstStyle/>
          <a:p>
            <a:pPr marL="0" indent="0">
              <a:buNone/>
            </a:pPr>
            <a:r>
              <a:rPr lang="en-US" sz="2000" dirty="0"/>
              <a:t>	I have a very nice health survey I recommend to my customers …I think it is important  because it gives a comprehensive view of what our health looks like today.</a:t>
            </a:r>
          </a:p>
          <a:p>
            <a:pPr marL="0" indent="0">
              <a:buNone/>
            </a:pPr>
            <a:r>
              <a:rPr lang="en-US" sz="2000" dirty="0"/>
              <a:t>	After you complete the survey (takes just a few minutes ) …I have some time set aside Monday when I am doing follow ups on the </a:t>
            </a:r>
            <a:r>
              <a:rPr lang="en-US" sz="2000" dirty="0" err="1"/>
              <a:t>HealthPrint</a:t>
            </a:r>
            <a:r>
              <a:rPr lang="en-US" sz="2000" dirty="0"/>
              <a:t>  (or also Tuesday night ) .. which time is better for you?</a:t>
            </a:r>
          </a:p>
          <a:p>
            <a:pPr marL="0" indent="0">
              <a:buNone/>
            </a:pPr>
            <a:r>
              <a:rPr lang="en-US" sz="2000" b="1" dirty="0"/>
              <a:t>The follow up appointment </a:t>
            </a:r>
          </a:p>
          <a:p>
            <a:pPr lvl="0"/>
            <a:r>
              <a:rPr lang="en-US" sz="2000" dirty="0"/>
              <a:t>What did you think of the </a:t>
            </a:r>
            <a:r>
              <a:rPr lang="en-US" sz="2000" dirty="0" err="1"/>
              <a:t>HealthPrint</a:t>
            </a:r>
            <a:r>
              <a:rPr lang="en-US" sz="2000" dirty="0"/>
              <a:t>? </a:t>
            </a:r>
          </a:p>
          <a:p>
            <a:pPr lvl="0"/>
            <a:r>
              <a:rPr lang="en-US" sz="2000" dirty="0"/>
              <a:t>It makes my job easier to help you with reaching your health goals.</a:t>
            </a:r>
          </a:p>
          <a:p>
            <a:pPr lvl="0"/>
            <a:r>
              <a:rPr lang="en-US" sz="2000" dirty="0"/>
              <a:t>What are your thoughts on the results?      Tell me about that …</a:t>
            </a:r>
          </a:p>
          <a:p>
            <a:pPr lvl="0"/>
            <a:r>
              <a:rPr lang="en-US" sz="2000" dirty="0"/>
              <a:t>Review top 3 health goals …  “Out of those 3, which would you want to target first…and address consistently ?</a:t>
            </a:r>
          </a:p>
          <a:p>
            <a:pPr lvl="0"/>
            <a:r>
              <a:rPr lang="en-US" sz="2000" dirty="0"/>
              <a:t>“Where do you see yourself getting started?  I am happy to make recommendations, but what are you thinking?”</a:t>
            </a:r>
          </a:p>
          <a:p>
            <a:pPr lvl="0"/>
            <a:r>
              <a:rPr lang="en-US" sz="2000" dirty="0"/>
              <a:t>Share any </a:t>
            </a:r>
            <a:r>
              <a:rPr lang="en-US" sz="2000" b="1" dirty="0"/>
              <a:t>special promotions   (March Vitalizing Plan $20 off!)</a:t>
            </a:r>
          </a:p>
          <a:p>
            <a:pPr lvl="0"/>
            <a:r>
              <a:rPr lang="en-US" sz="2000" dirty="0"/>
              <a:t>How to qualify for a free product and how you can change what is in the shopping cart as long as you maintain the same price point.</a:t>
            </a:r>
          </a:p>
          <a:p>
            <a:pPr lvl="0"/>
            <a:r>
              <a:rPr lang="en-US" sz="2000" dirty="0"/>
              <a:t>Explain that our group offers additional educational opportunities called Health Chats. You are always welcome to attend  and if you know others you would like to include, just let me know and I’ll add them in. </a:t>
            </a:r>
          </a:p>
          <a:p>
            <a:pPr lvl="0"/>
            <a:r>
              <a:rPr lang="en-US" sz="2000" dirty="0"/>
              <a:t>“When would you like me to follow up?”   Schedule next phone call .. </a:t>
            </a:r>
          </a:p>
          <a:p>
            <a:r>
              <a:rPr lang="en-US" sz="2000" dirty="0"/>
              <a:t>Reminder – our goal is lifelong customers!! </a:t>
            </a:r>
          </a:p>
          <a:p>
            <a:pPr marL="0" indent="0">
              <a:buNone/>
            </a:pPr>
            <a:endParaRPr lang="en-US" sz="2000" dirty="0"/>
          </a:p>
        </p:txBody>
      </p:sp>
    </p:spTree>
    <p:extLst>
      <p:ext uri="{BB962C8B-B14F-4D97-AF65-F5344CB8AC3E}">
        <p14:creationId xmlns:p14="http://schemas.microsoft.com/office/powerpoint/2010/main" val="10386646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4892" y="320911"/>
            <a:ext cx="1358238" cy="1358238"/>
          </a:xfrm>
          <a:prstGeom prst="rect">
            <a:avLst/>
          </a:prstGeom>
        </p:spPr>
      </p:pic>
      <p:sp>
        <p:nvSpPr>
          <p:cNvPr id="5" name="TextBox 4"/>
          <p:cNvSpPr txBox="1"/>
          <p:nvPr/>
        </p:nvSpPr>
        <p:spPr>
          <a:xfrm>
            <a:off x="2013857" y="331203"/>
            <a:ext cx="6767286" cy="584775"/>
          </a:xfrm>
          <a:prstGeom prst="rect">
            <a:avLst/>
          </a:prstGeom>
          <a:noFill/>
        </p:spPr>
        <p:txBody>
          <a:bodyPr wrap="square" rtlCol="0">
            <a:spAutoFit/>
          </a:bodyPr>
          <a:lstStyle/>
          <a:p>
            <a:r>
              <a:rPr lang="en-US" sz="3200" dirty="0"/>
              <a:t>Crystal Johnson, Why Use </a:t>
            </a:r>
            <a:r>
              <a:rPr lang="en-US" sz="3200" dirty="0" err="1"/>
              <a:t>Healthprint</a:t>
            </a:r>
            <a:r>
              <a:rPr lang="en-US" sz="3200" dirty="0"/>
              <a:t>?</a:t>
            </a:r>
          </a:p>
        </p:txBody>
      </p:sp>
      <p:sp>
        <p:nvSpPr>
          <p:cNvPr id="6" name="TextBox 5"/>
          <p:cNvSpPr txBox="1"/>
          <p:nvPr/>
        </p:nvSpPr>
        <p:spPr>
          <a:xfrm>
            <a:off x="2013857" y="993907"/>
            <a:ext cx="6894286" cy="2800767"/>
          </a:xfrm>
          <a:prstGeom prst="rect">
            <a:avLst/>
          </a:prstGeom>
          <a:noFill/>
        </p:spPr>
        <p:txBody>
          <a:bodyPr wrap="square" rtlCol="0">
            <a:spAutoFit/>
          </a:bodyPr>
          <a:lstStyle/>
          <a:p>
            <a:r>
              <a:rPr lang="en-US" sz="2400" dirty="0"/>
              <a:t>February Health Print Results, with 9 days to go!</a:t>
            </a:r>
          </a:p>
          <a:p>
            <a:endParaRPr lang="en-US" sz="800" dirty="0"/>
          </a:p>
          <a:p>
            <a:pPr marL="342900" indent="-342900">
              <a:buFont typeface="Arial"/>
              <a:buChar char="•"/>
            </a:pPr>
            <a:r>
              <a:rPr lang="en-US" sz="2400" dirty="0"/>
              <a:t>2 new Qualified Distributors</a:t>
            </a:r>
          </a:p>
          <a:p>
            <a:pPr marL="342900" indent="-342900">
              <a:buFont typeface="Arial"/>
              <a:buChar char="•"/>
            </a:pPr>
            <a:r>
              <a:rPr lang="en-US" sz="2400" dirty="0"/>
              <a:t>Generated 21 Health Print reports</a:t>
            </a:r>
          </a:p>
          <a:p>
            <a:pPr marL="342900" indent="-342900">
              <a:buFont typeface="Arial"/>
              <a:buChar char="•"/>
            </a:pPr>
            <a:r>
              <a:rPr lang="en-US" sz="2400" dirty="0"/>
              <a:t>Resulting in 8 new Members, 4 Preferred</a:t>
            </a:r>
            <a:r>
              <a:rPr lang="is-IS" sz="2400" dirty="0"/>
              <a:t>…</a:t>
            </a:r>
            <a:endParaRPr lang="en-US" sz="2400" dirty="0"/>
          </a:p>
          <a:p>
            <a:pPr marL="342900" indent="-342900">
              <a:buFont typeface="Arial"/>
              <a:buChar char="•"/>
            </a:pPr>
            <a:r>
              <a:rPr lang="en-US" sz="2400" dirty="0"/>
              <a:t>And 1500+ PV</a:t>
            </a:r>
            <a:r>
              <a:rPr lang="is-IS" sz="2400" dirty="0"/>
              <a:t>…</a:t>
            </a:r>
            <a:r>
              <a:rPr lang="en-US" sz="2400" dirty="0"/>
              <a:t> </a:t>
            </a:r>
          </a:p>
          <a:p>
            <a:pPr marL="342900" indent="-342900">
              <a:buFont typeface="Arial"/>
              <a:buChar char="•"/>
            </a:pPr>
            <a:r>
              <a:rPr lang="en-US" sz="2400" dirty="0"/>
              <a:t>And 2 new Star Associates!</a:t>
            </a:r>
          </a:p>
          <a:p>
            <a:pPr marL="342900" indent="-342900">
              <a:buFont typeface="Arial"/>
              <a:buChar char="•"/>
            </a:pPr>
            <a:endParaRPr lang="en-US" sz="2400" dirty="0"/>
          </a:p>
        </p:txBody>
      </p:sp>
      <p:sp>
        <p:nvSpPr>
          <p:cNvPr id="7" name="TextBox 6"/>
          <p:cNvSpPr txBox="1"/>
          <p:nvPr/>
        </p:nvSpPr>
        <p:spPr>
          <a:xfrm>
            <a:off x="1821739" y="3509841"/>
            <a:ext cx="6959404" cy="1323439"/>
          </a:xfrm>
          <a:prstGeom prst="rect">
            <a:avLst/>
          </a:prstGeom>
          <a:noFill/>
          <a:ln>
            <a:solidFill>
              <a:schemeClr val="tx1"/>
            </a:solidFill>
          </a:ln>
        </p:spPr>
        <p:txBody>
          <a:bodyPr wrap="square" rtlCol="0">
            <a:spAutoFit/>
          </a:bodyPr>
          <a:lstStyle/>
          <a:p>
            <a:r>
              <a:rPr lang="en-US" sz="2000" dirty="0"/>
              <a:t>New distributors started using </a:t>
            </a:r>
            <a:r>
              <a:rPr lang="en-US" sz="2000" dirty="0" err="1"/>
              <a:t>Healthprint</a:t>
            </a:r>
            <a:r>
              <a:rPr lang="en-US" sz="2000" dirty="0"/>
              <a:t> their first day</a:t>
            </a:r>
          </a:p>
          <a:p>
            <a:pPr marL="342900" indent="-342900">
              <a:buFont typeface="Arial"/>
              <a:buChar char="•"/>
            </a:pPr>
            <a:r>
              <a:rPr lang="en-US" sz="2000" dirty="0"/>
              <a:t> jump-started their Shaklee product and business confidence.</a:t>
            </a:r>
          </a:p>
          <a:p>
            <a:pPr marL="342900" indent="-342900">
              <a:buFont typeface="Arial"/>
              <a:buChar char="•"/>
            </a:pPr>
            <a:r>
              <a:rPr lang="en-US" sz="2000" dirty="0"/>
              <a:t> See Crystal’s </a:t>
            </a:r>
            <a:r>
              <a:rPr lang="en-US" sz="2000" dirty="0" err="1"/>
              <a:t>Healthprint</a:t>
            </a:r>
            <a:r>
              <a:rPr lang="en-US" sz="2000" dirty="0"/>
              <a:t> document with example dialogue in Lagoni Shaklee Team </a:t>
            </a:r>
            <a:r>
              <a:rPr lang="en-US" sz="2000" dirty="0" err="1"/>
              <a:t>FaceBook</a:t>
            </a:r>
            <a:r>
              <a:rPr lang="en-US" sz="2000" dirty="0"/>
              <a:t> page.</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404" y="1968937"/>
            <a:ext cx="1365726" cy="2429172"/>
          </a:xfrm>
          <a:prstGeom prst="rect">
            <a:avLst/>
          </a:prstGeom>
        </p:spPr>
      </p:pic>
    </p:spTree>
    <p:extLst>
      <p:ext uri="{BB962C8B-B14F-4D97-AF65-F5344CB8AC3E}">
        <p14:creationId xmlns:p14="http://schemas.microsoft.com/office/powerpoint/2010/main" val="29733855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9144000" cy="5143500"/>
          </a:xfrm>
          <a:prstGeom prst="rect">
            <a:avLst/>
          </a:prstGeom>
        </p:spPr>
      </p:pic>
      <p:sp>
        <p:nvSpPr>
          <p:cNvPr id="2" name="Title 1"/>
          <p:cNvSpPr>
            <a:spLocks noGrp="1"/>
          </p:cNvSpPr>
          <p:nvPr>
            <p:ph type="title"/>
          </p:nvPr>
        </p:nvSpPr>
        <p:spPr/>
        <p:txBody>
          <a:bodyPr>
            <a:normAutofit fontScale="90000"/>
          </a:bodyPr>
          <a:lstStyle/>
          <a:p>
            <a:r>
              <a:rPr lang="en-US" sz="2800" dirty="0"/>
              <a:t>Invite 10 People to Take </a:t>
            </a:r>
            <a:r>
              <a:rPr lang="en-US" sz="2800" dirty="0" err="1"/>
              <a:t>HealthPrint</a:t>
            </a:r>
            <a:r>
              <a:rPr lang="en-US" sz="2800" dirty="0"/>
              <a:t> Survey &amp; Close with  Vitalizing Plan Promotion (middle recommendation)</a:t>
            </a:r>
          </a:p>
        </p:txBody>
      </p:sp>
      <p:sp>
        <p:nvSpPr>
          <p:cNvPr id="3" name="Content Placeholder 2"/>
          <p:cNvSpPr>
            <a:spLocks noGrp="1"/>
          </p:cNvSpPr>
          <p:nvPr>
            <p:ph idx="1"/>
          </p:nvPr>
        </p:nvSpPr>
        <p:spPr>
          <a:xfrm>
            <a:off x="457200" y="1200151"/>
            <a:ext cx="8229600" cy="2937866"/>
          </a:xfrm>
        </p:spPr>
        <p:txBody>
          <a:bodyPr>
            <a:normAutofit/>
          </a:bodyPr>
          <a:lstStyle/>
          <a:p>
            <a:pPr marL="0" indent="0">
              <a:buNone/>
            </a:pPr>
            <a:r>
              <a:rPr lang="en-US" sz="2000" dirty="0"/>
              <a:t>We can offer </a:t>
            </a:r>
            <a:r>
              <a:rPr lang="en-US" sz="2000" dirty="0" err="1"/>
              <a:t>Healthprint</a:t>
            </a:r>
            <a:r>
              <a:rPr lang="en-US" sz="2000" dirty="0"/>
              <a:t>  takers several deals </a:t>
            </a:r>
            <a:r>
              <a:rPr lang="mr-IN" sz="2000" dirty="0"/>
              <a:t>…</a:t>
            </a:r>
            <a:endParaRPr lang="en-US" sz="2000" dirty="0"/>
          </a:p>
          <a:p>
            <a:r>
              <a:rPr lang="en-US" sz="2000" dirty="0"/>
              <a:t>Choose middle suggestions and receive FREE product, based on their top health goal.</a:t>
            </a:r>
          </a:p>
          <a:p>
            <a:r>
              <a:rPr lang="en-US" sz="2000" dirty="0"/>
              <a:t>When they select Vitalizing Plan, they will save $20 that they can spend on other products.</a:t>
            </a:r>
          </a:p>
          <a:p>
            <a:r>
              <a:rPr lang="en-US" sz="2000" dirty="0"/>
              <a:t>When their order adds up to $150, they qualify for FREE PREFERRED membership and FREE shipping. </a:t>
            </a:r>
          </a:p>
          <a:p>
            <a:r>
              <a:rPr lang="en-US" sz="2000" dirty="0"/>
              <a:t>Because of free shipping, a good time to tuck in a cleaning product </a:t>
            </a:r>
            <a:r>
              <a:rPr lang="mr-IN" sz="2000" dirty="0"/>
              <a:t>…</a:t>
            </a:r>
            <a:r>
              <a:rPr lang="en-US" sz="2000" dirty="0"/>
              <a:t> !</a:t>
            </a:r>
          </a:p>
        </p:txBody>
      </p:sp>
      <p:sp>
        <p:nvSpPr>
          <p:cNvPr id="4" name="TextBox 3"/>
          <p:cNvSpPr txBox="1"/>
          <p:nvPr/>
        </p:nvSpPr>
        <p:spPr>
          <a:xfrm>
            <a:off x="901256" y="4138017"/>
            <a:ext cx="7578749" cy="646331"/>
          </a:xfrm>
          <a:prstGeom prst="rect">
            <a:avLst/>
          </a:prstGeom>
          <a:noFill/>
          <a:ln>
            <a:solidFill>
              <a:schemeClr val="tx1">
                <a:lumMod val="75000"/>
                <a:lumOff val="25000"/>
              </a:schemeClr>
            </a:solidFill>
          </a:ln>
        </p:spPr>
        <p:txBody>
          <a:bodyPr wrap="square" rtlCol="0">
            <a:spAutoFit/>
          </a:bodyPr>
          <a:lstStyle/>
          <a:p>
            <a:r>
              <a:rPr lang="en-US" dirty="0"/>
              <a:t>10 </a:t>
            </a:r>
            <a:r>
              <a:rPr lang="en-US" dirty="0" err="1"/>
              <a:t>Healthprint</a:t>
            </a:r>
            <a:r>
              <a:rPr lang="en-US" dirty="0"/>
              <a:t> customers X 100 PV =   1000 PV </a:t>
            </a:r>
          </a:p>
          <a:p>
            <a:r>
              <a:rPr lang="en-US" dirty="0"/>
              <a:t>Offer incentive for referrals </a:t>
            </a:r>
          </a:p>
        </p:txBody>
      </p:sp>
    </p:spTree>
    <p:extLst>
      <p:ext uri="{BB962C8B-B14F-4D97-AF65-F5344CB8AC3E}">
        <p14:creationId xmlns:p14="http://schemas.microsoft.com/office/powerpoint/2010/main" val="6999057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9475</TotalTime>
  <Words>631</Words>
  <Application>Microsoft Macintosh PowerPoint</Application>
  <PresentationFormat>On-screen Show (16:9)</PresentationFormat>
  <Paragraphs>114</Paragraphs>
  <Slides>17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Mangal</vt:lpstr>
      <vt:lpstr>Wingdings</vt:lpstr>
      <vt:lpstr>Office Theme</vt:lpstr>
      <vt:lpstr>Training Tips and Topics     3/6/18</vt:lpstr>
      <vt:lpstr>PowerPoint Presentation</vt:lpstr>
      <vt:lpstr>Time to  Focus</vt:lpstr>
      <vt:lpstr>PowerPoint Presentation</vt:lpstr>
      <vt:lpstr>5 Day Resets &amp; Vitalizing Plan Promotion</vt:lpstr>
      <vt:lpstr>5-Day Reset with Vitalizing Plan</vt:lpstr>
      <vt:lpstr>Using HealthPrint to Generate 1000 PV</vt:lpstr>
      <vt:lpstr>PowerPoint Presentation</vt:lpstr>
      <vt:lpstr>Invite 10 People to Take HealthPrint Survey &amp; Close with  Vitalizing Plan Promotion (middle recommendation)</vt:lpstr>
      <vt:lpstr>PowerPoint Presentation</vt:lpstr>
      <vt:lpstr>New Member/Member Update Appointments  to add 1000 PV each month.  </vt:lpstr>
      <vt:lpstr>Increased Income and PV from Converting 10 Members to Preferred Members</vt:lpstr>
      <vt:lpstr>PowerPoint Presentation</vt:lpstr>
      <vt:lpstr>Action Steps to Generate 1000 Additional PV  and  Meet New People in March </vt:lpstr>
      <vt:lpstr>Generating 1000 PV</vt:lpstr>
      <vt:lpstr>March Promotions </vt:lpstr>
      <vt:lpstr>PowerPoint Presentation</vt:lpstr>
    </vt:vector>
  </TitlesOfParts>
  <Company/>
  <LinksUpToDate>false</LinksUpToDate>
  <SharedDoc>false</SharedDoc>
  <HyperlinksChanged>false</HyperlinksChanged>
  <AppVersion>16.0010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Barbara Lagoni</dc:creator>
  <cp:lastModifiedBy>Pam Cary</cp:lastModifiedBy>
  <cp:revision>89</cp:revision>
  <dcterms:created xsi:type="dcterms:W3CDTF">2018-02-26T17:48:13Z</dcterms:created>
  <dcterms:modified xsi:type="dcterms:W3CDTF">2018-03-06T19:43:06Z</dcterms:modified>
</cp:coreProperties>
</file>