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63" r:id="rId3"/>
    <p:sldId id="258" r:id="rId4"/>
    <p:sldId id="259" r:id="rId5"/>
    <p:sldId id="260" r:id="rId6"/>
    <p:sldId id="262" r:id="rId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65" d="100"/>
          <a:sy n="165" d="100"/>
        </p:scale>
        <p:origin x="664" y="18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0"/>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6CA7CD88-EA81-FE45-8801-CFAC43F7C3FE}"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823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A7CD88-EA81-FE45-8801-CFAC43F7C3FE}"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2860332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2"/>
            <a:ext cx="2057400" cy="329088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54782"/>
            <a:ext cx="6019800" cy="329088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A7CD88-EA81-FE45-8801-CFAC43F7C3FE}"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12633014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CA7CD88-EA81-FE45-8801-CFAC43F7C3FE}"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28411061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CA7CD88-EA81-FE45-8801-CFAC43F7C3FE}" type="datetimeFigureOut">
              <a:rPr lang="en-US" smtClean="0"/>
              <a:t>2/27/18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3823068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CA7CD88-EA81-FE45-8801-CFAC43F7C3FE}" type="datetimeFigureOut">
              <a:rPr lang="en-US" smtClean="0"/>
              <a:t>2/27/18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1053060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CA7CD88-EA81-FE45-8801-CFAC43F7C3FE}" type="datetimeFigureOut">
              <a:rPr lang="en-US" smtClean="0"/>
              <a:t>2/27/18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2593392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CA7CD88-EA81-FE45-8801-CFAC43F7C3FE}" type="datetimeFigureOut">
              <a:rPr lang="en-US" smtClean="0"/>
              <a:t>2/27/18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28692848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A7CD88-EA81-FE45-8801-CFAC43F7C3FE}" type="datetimeFigureOut">
              <a:rPr lang="en-US" smtClean="0"/>
              <a:t>2/27/18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8885719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A7CD88-EA81-FE45-8801-CFAC43F7C3FE}" type="datetimeFigureOut">
              <a:rPr lang="en-US" smtClean="0"/>
              <a:t>2/27/18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3341479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A7CD88-EA81-FE45-8801-CFAC43F7C3FE}" type="datetimeFigureOut">
              <a:rPr lang="en-US" smtClean="0"/>
              <a:t>2/27/18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9612FE-7502-734C-930F-49AA8717B1BC}" type="slidenum">
              <a:rPr lang="en-US" smtClean="0"/>
              <a:t>‹#›</a:t>
            </a:fld>
            <a:endParaRPr lang="en-US"/>
          </a:p>
        </p:txBody>
      </p:sp>
    </p:spTree>
    <p:extLst>
      <p:ext uri="{BB962C8B-B14F-4D97-AF65-F5344CB8AC3E}">
        <p14:creationId xmlns:p14="http://schemas.microsoft.com/office/powerpoint/2010/main" val="1875701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CA7CD88-EA81-FE45-8801-CFAC43F7C3FE}" type="datetimeFigureOut">
              <a:rPr lang="en-US" smtClean="0"/>
              <a:t>2/27/18</a:t>
            </a:fld>
            <a:endParaRPr lang="en-US"/>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C09612FE-7502-734C-930F-49AA8717B1BC}" type="slidenum">
              <a:rPr lang="en-US" smtClean="0"/>
              <a:t>‹#›</a:t>
            </a:fld>
            <a:endParaRPr lang="en-US"/>
          </a:p>
        </p:txBody>
      </p:sp>
    </p:spTree>
    <p:extLst>
      <p:ext uri="{BB962C8B-B14F-4D97-AF65-F5344CB8AC3E}">
        <p14:creationId xmlns:p14="http://schemas.microsoft.com/office/powerpoint/2010/main" val="36103665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tretch>
            <a:fillRect/>
          </a:stretch>
        </p:blipFill>
        <p:spPr>
          <a:xfrm>
            <a:off x="0" y="0"/>
            <a:ext cx="9144000" cy="5143500"/>
          </a:xfrm>
          <a:prstGeom prst="rect">
            <a:avLst/>
          </a:prstGeom>
        </p:spPr>
      </p:pic>
      <p:sp>
        <p:nvSpPr>
          <p:cNvPr id="2" name="Title 1"/>
          <p:cNvSpPr>
            <a:spLocks noGrp="1"/>
          </p:cNvSpPr>
          <p:nvPr>
            <p:ph type="ctrTitle"/>
          </p:nvPr>
        </p:nvSpPr>
        <p:spPr>
          <a:xfrm>
            <a:off x="341086" y="345964"/>
            <a:ext cx="7772400" cy="760751"/>
          </a:xfrm>
        </p:spPr>
        <p:txBody>
          <a:bodyPr>
            <a:normAutofit/>
          </a:bodyPr>
          <a:lstStyle/>
          <a:p>
            <a:r>
              <a:rPr lang="en-US" sz="3200" dirty="0"/>
              <a:t>Training Tips and Topics     2/27/18</a:t>
            </a:r>
          </a:p>
        </p:txBody>
      </p:sp>
      <p:sp>
        <p:nvSpPr>
          <p:cNvPr id="6" name="Rectangle 5"/>
          <p:cNvSpPr/>
          <p:nvPr/>
        </p:nvSpPr>
        <p:spPr>
          <a:xfrm>
            <a:off x="331597" y="1248888"/>
            <a:ext cx="4572000" cy="1938992"/>
          </a:xfrm>
          <a:prstGeom prst="rect">
            <a:avLst/>
          </a:prstGeom>
        </p:spPr>
        <p:txBody>
          <a:bodyPr>
            <a:spAutoFit/>
          </a:bodyPr>
          <a:lstStyle/>
          <a:p>
            <a:r>
              <a:rPr lang="en-US" sz="2400" dirty="0"/>
              <a:t>Follow-Up February: Week 4</a:t>
            </a:r>
          </a:p>
          <a:p>
            <a:pPr marL="342900" indent="-342900">
              <a:buFont typeface="Arial" charset="0"/>
              <a:buChar char="•"/>
            </a:pPr>
            <a:endParaRPr lang="en-US" sz="2400" dirty="0"/>
          </a:p>
          <a:p>
            <a:pPr marL="342900" indent="-342900">
              <a:buFont typeface="Arial" charset="0"/>
              <a:buChar char="•"/>
            </a:pPr>
            <a:endParaRPr lang="en-US" sz="2400" dirty="0"/>
          </a:p>
          <a:p>
            <a:pPr marL="342900" indent="-342900">
              <a:buFont typeface="Arial" charset="0"/>
              <a:buChar char="•"/>
            </a:pPr>
            <a:r>
              <a:rPr lang="en-US" sz="2400" dirty="0"/>
              <a:t>Action Steps for developing 4</a:t>
            </a:r>
          </a:p>
          <a:p>
            <a:r>
              <a:rPr lang="en-US" sz="2400" dirty="0"/>
              <a:t>     First Generation Coordinators</a:t>
            </a:r>
          </a:p>
        </p:txBody>
      </p:sp>
      <p:sp>
        <p:nvSpPr>
          <p:cNvPr id="8" name="Rectangle 7"/>
          <p:cNvSpPr/>
          <p:nvPr/>
        </p:nvSpPr>
        <p:spPr>
          <a:xfrm>
            <a:off x="5134429" y="1431658"/>
            <a:ext cx="3628572" cy="2677656"/>
          </a:xfrm>
          <a:prstGeom prst="rect">
            <a:avLst/>
          </a:prstGeom>
          <a:ln>
            <a:solidFill>
              <a:schemeClr val="tx1">
                <a:lumMod val="50000"/>
                <a:lumOff val="50000"/>
              </a:schemeClr>
            </a:solidFill>
          </a:ln>
        </p:spPr>
        <p:txBody>
          <a:bodyPr wrap="square">
            <a:spAutoFit/>
          </a:bodyPr>
          <a:lstStyle/>
          <a:p>
            <a:pPr algn="ctr"/>
            <a:r>
              <a:rPr lang="en-US" sz="2400" dirty="0"/>
              <a:t>This month, we will continue to explore ideas to help upgrade January new Members to Preferred Members … </a:t>
            </a:r>
          </a:p>
          <a:p>
            <a:pPr algn="ctr"/>
            <a:r>
              <a:rPr lang="en-US" sz="2400" dirty="0"/>
              <a:t>And Distributors to Qualified Distributors</a:t>
            </a:r>
          </a:p>
        </p:txBody>
      </p:sp>
      <p:sp>
        <p:nvSpPr>
          <p:cNvPr id="11" name="Rectangle 10"/>
          <p:cNvSpPr/>
          <p:nvPr/>
        </p:nvSpPr>
        <p:spPr>
          <a:xfrm>
            <a:off x="562431" y="4280585"/>
            <a:ext cx="8200571" cy="461665"/>
          </a:xfrm>
          <a:prstGeom prst="rect">
            <a:avLst/>
          </a:prstGeom>
          <a:ln>
            <a:solidFill>
              <a:schemeClr val="tx1">
                <a:lumMod val="50000"/>
                <a:lumOff val="50000"/>
              </a:schemeClr>
            </a:solidFill>
          </a:ln>
        </p:spPr>
        <p:txBody>
          <a:bodyPr wrap="square">
            <a:spAutoFit/>
          </a:bodyPr>
          <a:lstStyle/>
          <a:p>
            <a:r>
              <a:rPr lang="en-US" sz="2400" dirty="0"/>
              <a:t>With Barb </a:t>
            </a:r>
            <a:r>
              <a:rPr lang="en-US" sz="2400" dirty="0" err="1"/>
              <a:t>Lagoni</a:t>
            </a:r>
            <a:r>
              <a:rPr lang="en-US" sz="2400" dirty="0"/>
              <a:t> and Pam Cary </a:t>
            </a:r>
          </a:p>
        </p:txBody>
      </p:sp>
    </p:spTree>
    <p:extLst>
      <p:ext uri="{BB962C8B-B14F-4D97-AF65-F5344CB8AC3E}">
        <p14:creationId xmlns:p14="http://schemas.microsoft.com/office/powerpoint/2010/main" val="11342179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9678" y="321033"/>
            <a:ext cx="6642569" cy="1212254"/>
          </a:xfrm>
          <a:ln>
            <a:solidFill>
              <a:schemeClr val="tx2">
                <a:lumMod val="75000"/>
              </a:schemeClr>
            </a:solidFill>
          </a:ln>
        </p:spPr>
        <p:txBody>
          <a:bodyPr>
            <a:noAutofit/>
          </a:bodyPr>
          <a:lstStyle/>
          <a:p>
            <a:r>
              <a:rPr lang="en-US" sz="3200" dirty="0"/>
              <a:t>4 Objectives </a:t>
            </a:r>
            <a:br>
              <a:rPr lang="en-US" sz="3200" dirty="0"/>
            </a:br>
            <a:r>
              <a:rPr lang="en-US" sz="3200" dirty="0"/>
              <a:t>For Every Appointment or Event </a:t>
            </a:r>
          </a:p>
        </p:txBody>
      </p:sp>
      <p:sp>
        <p:nvSpPr>
          <p:cNvPr id="3" name="Content Placeholder 2"/>
          <p:cNvSpPr>
            <a:spLocks noGrp="1"/>
          </p:cNvSpPr>
          <p:nvPr>
            <p:ph idx="1"/>
          </p:nvPr>
        </p:nvSpPr>
        <p:spPr>
          <a:xfrm>
            <a:off x="705075" y="1815621"/>
            <a:ext cx="7277173" cy="2992889"/>
          </a:xfrm>
        </p:spPr>
        <p:txBody>
          <a:bodyPr>
            <a:normAutofit/>
          </a:bodyPr>
          <a:lstStyle/>
          <a:p>
            <a:pPr lvl="0"/>
            <a:r>
              <a:rPr lang="en-US" dirty="0"/>
              <a:t>to build relationship</a:t>
            </a:r>
          </a:p>
          <a:p>
            <a:pPr lvl="0"/>
            <a:r>
              <a:rPr lang="en-US" dirty="0"/>
              <a:t>to make a sale</a:t>
            </a:r>
          </a:p>
          <a:p>
            <a:pPr lvl="0"/>
            <a:r>
              <a:rPr lang="en-US" dirty="0"/>
              <a:t>to obtain referrals and meet new people</a:t>
            </a:r>
          </a:p>
          <a:p>
            <a:pPr lvl="0"/>
            <a:r>
              <a:rPr lang="en-US" dirty="0"/>
              <a:t>to identify potential business partners</a:t>
            </a:r>
          </a:p>
          <a:p>
            <a:endParaRPr lang="en-US" dirty="0"/>
          </a:p>
        </p:txBody>
      </p:sp>
    </p:spTree>
    <p:extLst>
      <p:ext uri="{BB962C8B-B14F-4D97-AF65-F5344CB8AC3E}">
        <p14:creationId xmlns:p14="http://schemas.microsoft.com/office/powerpoint/2010/main" val="3129136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600705" y="0"/>
            <a:ext cx="2543295" cy="3028872"/>
          </a:xfrm>
          <a:prstGeom prst="rect">
            <a:avLst/>
          </a:prstGeom>
        </p:spPr>
      </p:pic>
      <p:sp>
        <p:nvSpPr>
          <p:cNvPr id="2" name="Title 1"/>
          <p:cNvSpPr>
            <a:spLocks noGrp="1"/>
          </p:cNvSpPr>
          <p:nvPr>
            <p:ph type="title"/>
          </p:nvPr>
        </p:nvSpPr>
        <p:spPr>
          <a:xfrm>
            <a:off x="457200" y="205979"/>
            <a:ext cx="6799389" cy="938572"/>
          </a:xfrm>
          <a:ln>
            <a:solidFill>
              <a:schemeClr val="tx1"/>
            </a:solidFill>
          </a:ln>
        </p:spPr>
        <p:txBody>
          <a:bodyPr>
            <a:normAutofit fontScale="90000"/>
          </a:bodyPr>
          <a:lstStyle/>
          <a:p>
            <a:r>
              <a:rPr lang="en-US" sz="2800" dirty="0"/>
              <a:t>New Member/Member Update Appointment</a:t>
            </a:r>
            <a:br>
              <a:rPr lang="en-US" sz="2800" dirty="0"/>
            </a:br>
            <a:r>
              <a:rPr lang="en-US" sz="2800" dirty="0"/>
              <a:t>In person or online (Zoom)</a:t>
            </a:r>
          </a:p>
        </p:txBody>
      </p:sp>
      <p:sp>
        <p:nvSpPr>
          <p:cNvPr id="3" name="Content Placeholder 2"/>
          <p:cNvSpPr>
            <a:spLocks noGrp="1"/>
          </p:cNvSpPr>
          <p:nvPr>
            <p:ph idx="1"/>
          </p:nvPr>
        </p:nvSpPr>
        <p:spPr>
          <a:xfrm>
            <a:off x="457200" y="1144550"/>
            <a:ext cx="8460032" cy="3998949"/>
          </a:xfrm>
          <a:ln>
            <a:solidFill>
              <a:schemeClr val="tx1"/>
            </a:solidFill>
          </a:ln>
        </p:spPr>
        <p:txBody>
          <a:bodyPr>
            <a:normAutofit/>
          </a:bodyPr>
          <a:lstStyle/>
          <a:p>
            <a:r>
              <a:rPr lang="en-US" sz="2000" dirty="0"/>
              <a:t>Set the appointment at time of sponsoring</a:t>
            </a:r>
          </a:p>
          <a:p>
            <a:r>
              <a:rPr lang="en-US" sz="2000" dirty="0"/>
              <a:t>Materials to bring with you (or send if on Zoom)</a:t>
            </a:r>
          </a:p>
          <a:p>
            <a:r>
              <a:rPr lang="en-US" sz="2000" dirty="0"/>
              <a:t>The Presentation </a:t>
            </a:r>
          </a:p>
          <a:p>
            <a:pPr marL="0" indent="0">
              <a:buNone/>
            </a:pPr>
            <a:r>
              <a:rPr lang="en-US" sz="2000" dirty="0"/>
              <a:t>	-- activating account at </a:t>
            </a:r>
            <a:r>
              <a:rPr lang="en-US" sz="2000" dirty="0" err="1"/>
              <a:t>MyShaklee.com</a:t>
            </a:r>
            <a:endParaRPr lang="en-US" sz="2000" dirty="0"/>
          </a:p>
          <a:p>
            <a:pPr marL="0" indent="0">
              <a:buNone/>
            </a:pPr>
            <a:r>
              <a:rPr lang="en-US" sz="2000" dirty="0"/>
              <a:t>	-- review of products they purchased</a:t>
            </a:r>
          </a:p>
          <a:p>
            <a:pPr marL="0" indent="0">
              <a:buNone/>
            </a:pPr>
            <a:r>
              <a:rPr lang="en-US" sz="2000" dirty="0"/>
              <a:t>	-- walk through Product Catalog (Review Shaklee Difference on first pages)</a:t>
            </a:r>
          </a:p>
          <a:p>
            <a:r>
              <a:rPr lang="en-US" sz="2000" dirty="0"/>
              <a:t>Use Share Build</a:t>
            </a:r>
          </a:p>
          <a:p>
            <a:r>
              <a:rPr lang="en-US" sz="2000" dirty="0"/>
              <a:t>Close with product order</a:t>
            </a:r>
          </a:p>
          <a:p>
            <a:r>
              <a:rPr lang="en-US" sz="2000" dirty="0"/>
              <a:t>Next Steps</a:t>
            </a:r>
          </a:p>
          <a:p>
            <a:r>
              <a:rPr lang="en-US" sz="2000" dirty="0"/>
              <a:t>Options for incentives and rewards </a:t>
            </a:r>
          </a:p>
          <a:p>
            <a:endParaRPr lang="en-US" sz="2400" dirty="0"/>
          </a:p>
        </p:txBody>
      </p:sp>
    </p:spTree>
    <p:extLst>
      <p:ext uri="{BB962C8B-B14F-4D97-AF65-F5344CB8AC3E}">
        <p14:creationId xmlns:p14="http://schemas.microsoft.com/office/powerpoint/2010/main" val="939262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4748007" cy="703464"/>
          </a:xfrm>
          <a:ln>
            <a:solidFill>
              <a:schemeClr val="accent3">
                <a:lumMod val="50000"/>
              </a:schemeClr>
            </a:solidFill>
          </a:ln>
        </p:spPr>
        <p:txBody>
          <a:bodyPr>
            <a:normAutofit/>
          </a:bodyPr>
          <a:lstStyle/>
          <a:p>
            <a:r>
              <a:rPr lang="en-US" sz="3200" dirty="0"/>
              <a:t>Green Pocket Folder </a:t>
            </a:r>
          </a:p>
        </p:txBody>
      </p:sp>
      <p:sp>
        <p:nvSpPr>
          <p:cNvPr id="3" name="Content Placeholder 2"/>
          <p:cNvSpPr>
            <a:spLocks noGrp="1"/>
          </p:cNvSpPr>
          <p:nvPr>
            <p:ph idx="1"/>
          </p:nvPr>
        </p:nvSpPr>
        <p:spPr>
          <a:xfrm>
            <a:off x="457200" y="909443"/>
            <a:ext cx="8229600" cy="4234057"/>
          </a:xfrm>
        </p:spPr>
        <p:txBody>
          <a:bodyPr>
            <a:normAutofit fontScale="92500" lnSpcReduction="20000"/>
          </a:bodyPr>
          <a:lstStyle/>
          <a:p>
            <a:r>
              <a:rPr lang="en-US" sz="2000" dirty="0"/>
              <a:t>A copy of their order (print when you sponsor a new member )</a:t>
            </a:r>
          </a:p>
          <a:p>
            <a:pPr marL="0" indent="0">
              <a:buNone/>
            </a:pPr>
            <a:r>
              <a:rPr lang="en-US" sz="2000" dirty="0"/>
              <a:t>		or at least a list of what they ordered, their ID #, </a:t>
            </a:r>
          </a:p>
          <a:p>
            <a:r>
              <a:rPr lang="en-US" sz="2000" dirty="0"/>
              <a:t>Nutrition and You Book</a:t>
            </a:r>
          </a:p>
          <a:p>
            <a:r>
              <a:rPr lang="en-US" sz="2000" dirty="0"/>
              <a:t>Shaklee Product Reference Guide  &amp; Product Catalog.  They receive the catalog with their membership. The Reference Guide contains ingredient and nutrition facts on each product, the clinical studies and the Distributor Success Packs  and Preferred Member Special Value packs in the back.</a:t>
            </a:r>
          </a:p>
          <a:p>
            <a:r>
              <a:rPr lang="en-US" sz="2000" dirty="0"/>
              <a:t>Any brochures or samples  (Basic H2, Life Shakes, Hydrate, Energy Tea, Energize Chews, Vitalized Immunity)   </a:t>
            </a:r>
          </a:p>
          <a:p>
            <a:r>
              <a:rPr lang="en-US" sz="2000" dirty="0"/>
              <a:t>Bring a few other products to demonstrate: (If by zoom .. demonstrate on yourself )  Hand and Body Lotion, Shea Butter Cream, Sunscreen, Multi Purpose Cream, Youth products, etc.</a:t>
            </a:r>
          </a:p>
          <a:p>
            <a:r>
              <a:rPr lang="en-US" sz="2000" dirty="0"/>
              <a:t>Cut up a snack bar,  etc.</a:t>
            </a:r>
          </a:p>
          <a:p>
            <a:r>
              <a:rPr lang="en-US" sz="2000" dirty="0"/>
              <a:t>Blank sheet of paper </a:t>
            </a:r>
          </a:p>
          <a:p>
            <a:r>
              <a:rPr lang="en-US" sz="2000" dirty="0"/>
              <a:t>Post-it sticky notes</a:t>
            </a:r>
          </a:p>
          <a:p>
            <a:endParaRPr lang="en-US" sz="2000" dirty="0"/>
          </a:p>
        </p:txBody>
      </p:sp>
      <p:pic>
        <p:nvPicPr>
          <p:cNvPr id="4" name="Picture 3"/>
          <p:cNvPicPr>
            <a:picLocks noChangeAspect="1"/>
          </p:cNvPicPr>
          <p:nvPr/>
        </p:nvPicPr>
        <p:blipFill>
          <a:blip r:embed="rId2"/>
          <a:stretch>
            <a:fillRect/>
          </a:stretch>
        </p:blipFill>
        <p:spPr>
          <a:xfrm>
            <a:off x="7297542" y="110350"/>
            <a:ext cx="1717373" cy="1746055"/>
          </a:xfrm>
          <a:prstGeom prst="rect">
            <a:avLst/>
          </a:prstGeom>
        </p:spPr>
      </p:pic>
      <p:sp>
        <p:nvSpPr>
          <p:cNvPr id="5" name="TextBox 4"/>
          <p:cNvSpPr txBox="1"/>
          <p:nvPr/>
        </p:nvSpPr>
        <p:spPr>
          <a:xfrm rot="21269489">
            <a:off x="7617294" y="376628"/>
            <a:ext cx="913876" cy="276999"/>
          </a:xfrm>
          <a:prstGeom prst="rect">
            <a:avLst/>
          </a:prstGeom>
          <a:solidFill>
            <a:schemeClr val="bg1"/>
          </a:solidFill>
        </p:spPr>
        <p:txBody>
          <a:bodyPr wrap="square" rtlCol="0">
            <a:spAutoFit/>
          </a:bodyPr>
          <a:lstStyle/>
          <a:p>
            <a:r>
              <a:rPr lang="en-US" sz="1200" dirty="0"/>
              <a:t>SHAKLEE</a:t>
            </a:r>
          </a:p>
        </p:txBody>
      </p:sp>
    </p:spTree>
    <p:extLst>
      <p:ext uri="{BB962C8B-B14F-4D97-AF65-F5344CB8AC3E}">
        <p14:creationId xmlns:p14="http://schemas.microsoft.com/office/powerpoint/2010/main" val="2549226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3924663" cy="617539"/>
          </a:xfrm>
          <a:ln>
            <a:solidFill>
              <a:schemeClr val="bg2">
                <a:lumMod val="50000"/>
              </a:schemeClr>
            </a:solidFill>
          </a:ln>
        </p:spPr>
        <p:txBody>
          <a:bodyPr>
            <a:normAutofit/>
          </a:bodyPr>
          <a:lstStyle/>
          <a:p>
            <a:r>
              <a:rPr lang="en-US" sz="2800" dirty="0"/>
              <a:t>Close and Next Steps</a:t>
            </a:r>
          </a:p>
        </p:txBody>
      </p:sp>
      <p:sp>
        <p:nvSpPr>
          <p:cNvPr id="3" name="Content Placeholder 2"/>
          <p:cNvSpPr>
            <a:spLocks noGrp="1"/>
          </p:cNvSpPr>
          <p:nvPr>
            <p:ph idx="1"/>
          </p:nvPr>
        </p:nvSpPr>
        <p:spPr>
          <a:xfrm>
            <a:off x="457200" y="823518"/>
            <a:ext cx="8229600" cy="4187382"/>
          </a:xfrm>
        </p:spPr>
        <p:txBody>
          <a:bodyPr>
            <a:normAutofit fontScale="92500"/>
          </a:bodyPr>
          <a:lstStyle/>
          <a:p>
            <a:r>
              <a:rPr lang="en-US" sz="2000" dirty="0"/>
              <a:t>Create order from the products they want to purchase that they have been writing on their paper.   </a:t>
            </a:r>
          </a:p>
          <a:p>
            <a:r>
              <a:rPr lang="en-US" sz="2000" dirty="0"/>
              <a:t>Ask permission to add them to Customer </a:t>
            </a:r>
            <a:r>
              <a:rPr lang="en-US" sz="2000" dirty="0" err="1"/>
              <a:t>FaceBook</a:t>
            </a:r>
            <a:r>
              <a:rPr lang="en-US" sz="2000" dirty="0"/>
              <a:t> page, email distribution list </a:t>
            </a:r>
          </a:p>
          <a:p>
            <a:pPr lvl="0"/>
            <a:r>
              <a:rPr lang="en-US" sz="2000" dirty="0"/>
              <a:t>Let them know you will check in from time-to-time, as we pride ourselves on good customer care. </a:t>
            </a:r>
          </a:p>
          <a:p>
            <a:pPr lvl="0"/>
            <a:r>
              <a:rPr lang="en-US" sz="2000" dirty="0"/>
              <a:t>Let them know they can contact you any time.</a:t>
            </a:r>
          </a:p>
          <a:p>
            <a:pPr marL="0" indent="0">
              <a:buNone/>
            </a:pPr>
            <a:r>
              <a:rPr lang="en-US" sz="2000" dirty="0"/>
              <a:t> Next Steps .. options are:     </a:t>
            </a:r>
          </a:p>
          <a:p>
            <a:pPr lvl="0"/>
            <a:r>
              <a:rPr lang="en-US" sz="2000" dirty="0" err="1"/>
              <a:t>HealthPrint</a:t>
            </a:r>
            <a:r>
              <a:rPr lang="en-US" sz="2000" dirty="0"/>
              <a:t> </a:t>
            </a:r>
          </a:p>
          <a:p>
            <a:pPr lvl="0"/>
            <a:r>
              <a:rPr lang="en-US" sz="2000" dirty="0"/>
              <a:t>Review any referrals on the sticky notes</a:t>
            </a:r>
          </a:p>
          <a:p>
            <a:pPr lvl="0"/>
            <a:r>
              <a:rPr lang="en-US" sz="2000" dirty="0"/>
              <a:t>Invite to events (5-Day Resets, Cleanses and weight Loss, Health Chat, etc. )</a:t>
            </a:r>
          </a:p>
          <a:p>
            <a:pPr lvl="0"/>
            <a:r>
              <a:rPr lang="en-US" sz="2000" dirty="0"/>
              <a:t>Set up an event with them </a:t>
            </a:r>
          </a:p>
          <a:p>
            <a:pPr lvl="0"/>
            <a:r>
              <a:rPr lang="en-US" sz="2000" dirty="0"/>
              <a:t>Enroll them in Learn and Earn</a:t>
            </a:r>
          </a:p>
          <a:p>
            <a:endParaRPr lang="en-US" sz="2000" dirty="0"/>
          </a:p>
          <a:p>
            <a:pPr marL="0" indent="0">
              <a:buNone/>
            </a:pPr>
            <a:endParaRPr lang="en-US" sz="2000" dirty="0"/>
          </a:p>
          <a:p>
            <a:endParaRPr lang="en-US" sz="2000" dirty="0"/>
          </a:p>
        </p:txBody>
      </p:sp>
      <p:pic>
        <p:nvPicPr>
          <p:cNvPr id="4" name="Picture 3"/>
          <p:cNvPicPr>
            <a:picLocks noChangeAspect="1"/>
          </p:cNvPicPr>
          <p:nvPr/>
        </p:nvPicPr>
        <p:blipFill>
          <a:blip r:embed="rId2"/>
          <a:stretch>
            <a:fillRect/>
          </a:stretch>
        </p:blipFill>
        <p:spPr>
          <a:xfrm>
            <a:off x="6457079" y="2188174"/>
            <a:ext cx="1220842" cy="1654016"/>
          </a:xfrm>
          <a:prstGeom prst="rect">
            <a:avLst/>
          </a:prstGeom>
        </p:spPr>
      </p:pic>
    </p:spTree>
    <p:extLst>
      <p:ext uri="{BB962C8B-B14F-4D97-AF65-F5344CB8AC3E}">
        <p14:creationId xmlns:p14="http://schemas.microsoft.com/office/powerpoint/2010/main" val="3603524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7190129" cy="701287"/>
          </a:xfrm>
          <a:ln>
            <a:solidFill>
              <a:schemeClr val="accent3">
                <a:lumMod val="75000"/>
              </a:schemeClr>
            </a:solidFill>
          </a:ln>
        </p:spPr>
        <p:txBody>
          <a:bodyPr>
            <a:normAutofit/>
          </a:bodyPr>
          <a:lstStyle/>
          <a:p>
            <a:r>
              <a:rPr lang="en-US" sz="2800" dirty="0"/>
              <a:t>Possible Rewards and Incentives We Can Offer</a:t>
            </a:r>
            <a:r>
              <a:rPr lang="en-US" sz="3200" dirty="0"/>
              <a:t>  </a:t>
            </a:r>
          </a:p>
        </p:txBody>
      </p:sp>
      <p:sp>
        <p:nvSpPr>
          <p:cNvPr id="3" name="Content Placeholder 2"/>
          <p:cNvSpPr>
            <a:spLocks noGrp="1"/>
          </p:cNvSpPr>
          <p:nvPr>
            <p:ph idx="1"/>
          </p:nvPr>
        </p:nvSpPr>
        <p:spPr/>
        <p:txBody>
          <a:bodyPr>
            <a:normAutofit/>
          </a:bodyPr>
          <a:lstStyle/>
          <a:p>
            <a:pPr lvl="0"/>
            <a:r>
              <a:rPr lang="en-US" sz="2000" dirty="0"/>
              <a:t>10% off any products they order at the New Member/Member Update  Appointment </a:t>
            </a:r>
          </a:p>
          <a:p>
            <a:pPr lvl="0"/>
            <a:r>
              <a:rPr lang="en-US" sz="2000" dirty="0"/>
              <a:t>$10 off their next order for every guest they invite to today or any event</a:t>
            </a:r>
          </a:p>
          <a:p>
            <a:pPr lvl="0"/>
            <a:r>
              <a:rPr lang="en-US" sz="2000" dirty="0"/>
              <a:t>Learn and Earn Program ( free products or discounts for reviewing Health  and/or Business presentations  in BetterHealthin31Days.com/______  )</a:t>
            </a:r>
          </a:p>
          <a:p>
            <a:pPr lvl="0"/>
            <a:r>
              <a:rPr lang="en-US" sz="2000" dirty="0"/>
              <a:t>Free shipping for attending 1 or more events in a month.</a:t>
            </a:r>
          </a:p>
          <a:p>
            <a:pPr lvl="0"/>
            <a:r>
              <a:rPr lang="en-US" sz="2000" dirty="0"/>
              <a:t>Change the incentives and </a:t>
            </a:r>
            <a:r>
              <a:rPr lang="en-US" sz="2000"/>
              <a:t>rewards periodically. </a:t>
            </a:r>
            <a:r>
              <a:rPr lang="en-US" sz="2000" dirty="0"/>
              <a:t>Personalize them to  specific needs of member. </a:t>
            </a:r>
          </a:p>
          <a:p>
            <a:endParaRPr lang="en-US" sz="2000" dirty="0"/>
          </a:p>
        </p:txBody>
      </p:sp>
      <p:pic>
        <p:nvPicPr>
          <p:cNvPr id="4" name="Picture 3"/>
          <p:cNvPicPr>
            <a:picLocks noChangeAspect="1"/>
          </p:cNvPicPr>
          <p:nvPr/>
        </p:nvPicPr>
        <p:blipFill>
          <a:blip r:embed="rId2"/>
          <a:stretch>
            <a:fillRect/>
          </a:stretch>
        </p:blipFill>
        <p:spPr>
          <a:xfrm>
            <a:off x="3963214" y="3616656"/>
            <a:ext cx="4723586" cy="1526844"/>
          </a:xfrm>
          <a:prstGeom prst="rect">
            <a:avLst/>
          </a:prstGeom>
        </p:spPr>
      </p:pic>
    </p:spTree>
    <p:extLst>
      <p:ext uri="{BB962C8B-B14F-4D97-AF65-F5344CB8AC3E}">
        <p14:creationId xmlns:p14="http://schemas.microsoft.com/office/powerpoint/2010/main" val="13397738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730</TotalTime>
  <Words>274</Words>
  <Application>Microsoft Macintosh PowerPoint</Application>
  <PresentationFormat>On-screen Show (16:9)</PresentationFormat>
  <Paragraphs>54</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Calibri</vt:lpstr>
      <vt:lpstr>Office Theme</vt:lpstr>
      <vt:lpstr>Training Tips and Topics     2/27/18</vt:lpstr>
      <vt:lpstr>4 Objectives  For Every Appointment or Event </vt:lpstr>
      <vt:lpstr>New Member/Member Update Appointment In person or online (Zoom)</vt:lpstr>
      <vt:lpstr>Green Pocket Folder </vt:lpstr>
      <vt:lpstr>Close and Next Steps</vt:lpstr>
      <vt:lpstr>Possible Rewards and Incentives We Can Offer  </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Barbara Lagoni</dc:creator>
  <cp:lastModifiedBy>Pam Cary</cp:lastModifiedBy>
  <cp:revision>25</cp:revision>
  <dcterms:created xsi:type="dcterms:W3CDTF">2018-02-26T17:48:13Z</dcterms:created>
  <dcterms:modified xsi:type="dcterms:W3CDTF">2018-02-27T19:29:13Z</dcterms:modified>
</cp:coreProperties>
</file>