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5"/>
  </p:notesMasterIdLst>
  <p:handoutMasterIdLst>
    <p:handoutMasterId r:id="rId26"/>
  </p:handoutMasterIdLst>
  <p:sldIdLst>
    <p:sldId id="455" r:id="rId3"/>
    <p:sldId id="324" r:id="rId4"/>
    <p:sldId id="438" r:id="rId5"/>
    <p:sldId id="446" r:id="rId6"/>
    <p:sldId id="448" r:id="rId7"/>
    <p:sldId id="449" r:id="rId8"/>
    <p:sldId id="451" r:id="rId9"/>
    <p:sldId id="450" r:id="rId10"/>
    <p:sldId id="452" r:id="rId11"/>
    <p:sldId id="453" r:id="rId12"/>
    <p:sldId id="468" r:id="rId13"/>
    <p:sldId id="459" r:id="rId14"/>
    <p:sldId id="457" r:id="rId15"/>
    <p:sldId id="464" r:id="rId16"/>
    <p:sldId id="458" r:id="rId17"/>
    <p:sldId id="462" r:id="rId18"/>
    <p:sldId id="461" r:id="rId19"/>
    <p:sldId id="465" r:id="rId20"/>
    <p:sldId id="467" r:id="rId21"/>
    <p:sldId id="466" r:id="rId22"/>
    <p:sldId id="469" r:id="rId23"/>
    <p:sldId id="456" r:id="rId24"/>
  </p:sldIdLst>
  <p:sldSz cx="9144000" cy="5143500" type="screen16x9"/>
  <p:notesSz cx="6858000" cy="93138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A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 autoAdjust="0"/>
    <p:restoredTop sz="94683" autoAdjust="0"/>
  </p:normalViewPr>
  <p:slideViewPr>
    <p:cSldViewPr snapToGrid="0" snapToObjects="1"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7310"/>
          </a:xfrm>
          <a:prstGeom prst="rect">
            <a:avLst/>
          </a:prstGeom>
        </p:spPr>
        <p:txBody>
          <a:bodyPr vert="horz" lIns="92398" tIns="46200" rIns="92398" bIns="4620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67310"/>
          </a:xfrm>
          <a:prstGeom prst="rect">
            <a:avLst/>
          </a:prstGeom>
        </p:spPr>
        <p:txBody>
          <a:bodyPr vert="horz" lIns="92398" tIns="46200" rIns="92398" bIns="46200" rtlCol="0"/>
          <a:lstStyle>
            <a:lvl1pPr algn="r">
              <a:defRPr sz="1200"/>
            </a:lvl1pPr>
          </a:lstStyle>
          <a:p>
            <a:fld id="{2EF5ED33-8151-4126-B9CE-E924C0F478A5}" type="datetimeFigureOut">
              <a:rPr lang="en-US" smtClean="0"/>
              <a:t>1/29/2018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6554"/>
            <a:ext cx="2971800" cy="467309"/>
          </a:xfrm>
          <a:prstGeom prst="rect">
            <a:avLst/>
          </a:prstGeom>
        </p:spPr>
        <p:txBody>
          <a:bodyPr vert="horz" lIns="92398" tIns="46200" rIns="92398" bIns="4620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6554"/>
            <a:ext cx="2971800" cy="467309"/>
          </a:xfrm>
          <a:prstGeom prst="rect">
            <a:avLst/>
          </a:prstGeom>
        </p:spPr>
        <p:txBody>
          <a:bodyPr vert="horz" lIns="92398" tIns="46200" rIns="92398" bIns="46200" rtlCol="0" anchor="b"/>
          <a:lstStyle>
            <a:lvl1pPr algn="r">
              <a:defRPr sz="1200"/>
            </a:lvl1pPr>
          </a:lstStyle>
          <a:p>
            <a:fld id="{3CDC787C-5C6F-4427-B18F-57F650836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3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2398" tIns="46200" rIns="92398" bIns="46200" rtlCol="0"/>
          <a:lstStyle>
            <a:lvl1pPr algn="l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wrap="square" lIns="92398" tIns="46200" rIns="92398" bIns="4620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335E273-2A45-C94B-B9E2-D34C640132C9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3850" y="698500"/>
            <a:ext cx="6210300" cy="3494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98" tIns="46200" rIns="92398" bIns="4620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2398" tIns="46200" rIns="92398" bIns="4620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4"/>
            <a:ext cx="2971800" cy="465693"/>
          </a:xfrm>
          <a:prstGeom prst="rect">
            <a:avLst/>
          </a:prstGeom>
        </p:spPr>
        <p:txBody>
          <a:bodyPr vert="horz" lIns="92398" tIns="46200" rIns="92398" bIns="46200" rtlCol="0" anchor="b"/>
          <a:lstStyle>
            <a:lvl1pPr algn="l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4"/>
            <a:ext cx="2971800" cy="465693"/>
          </a:xfrm>
          <a:prstGeom prst="rect">
            <a:avLst/>
          </a:prstGeom>
        </p:spPr>
        <p:txBody>
          <a:bodyPr vert="horz" wrap="square" lIns="92398" tIns="46200" rIns="92398" bIns="4620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725C855-A1CE-7442-BB67-FAC2DE4F06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4987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50737" indent="-288745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54981" indent="-230996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16973" indent="-230996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78966" indent="-230996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40958" indent="-2309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3002950" indent="-2309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64942" indent="-2309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926935" indent="-2309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65715C4F-4F6F-C643-B87B-BC573B129EA4}" type="slidenum">
              <a:rPr lang="en-US">
                <a:solidFill>
                  <a:srgbClr val="000000"/>
                </a:solidFill>
              </a:rPr>
              <a:pPr eaLnBrk="1" hangingPunct="1"/>
              <a:t>4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631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293AE3-865E-E341-898A-DEA1E70278A2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98288-F02C-BF4A-83C5-BAC902968B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75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B652CE-C663-A84E-867F-80860921B762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51A0BC-250F-EC47-9B16-FABA5B8631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132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1627" y="909356"/>
            <a:ext cx="4641301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49960">
            <a:off x="769496" y="1228802"/>
            <a:ext cx="3075239" cy="2904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41627" y="1529492"/>
            <a:ext cx="4641301" cy="26696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1802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DEAD3B-CFE4-CD43-8AC5-C06A024D2082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EAE12-4969-B94B-9B7D-003BB4B7A8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455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0F45D4-65CB-2145-AAD0-152BC9373EC1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2B900-1E23-2741-A307-3CF4B6FCDC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311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33039D-F75F-DF41-829E-8052B4E20BA3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35A56-9212-E74A-8A26-842CC99F50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52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283527-C210-6748-9718-6984B604BD8E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00C580-8F07-6947-B029-AD0F076F0D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68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AA4EC-B991-564A-A511-56B0F9463621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49E3B-0DB6-704A-89AE-975CAFCD71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788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2C7D6-5017-744F-9B2F-3BE4892A02F1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E6C5B-FA00-6444-A2B3-2438D482C0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40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917E27-C53A-0044-B4D8-3AD9731CD579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B1550-B0D5-0B42-9A24-D409650B31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84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92FA8C-E04B-7D4C-9BF8-35A2DC623028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64644-E40C-A342-BE7D-5F64ECC9E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6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1DA0499B-DFE2-C14A-A3E1-4C537EA8B94A}" type="datetimeFigureOut">
              <a:rPr lang="en-US"/>
              <a:pPr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84AB8E8-50D1-4E4E-B8B5-98EEA47C743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014_OppPres_2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60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2014_OppPres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0"/>
            <a:ext cx="9136062" cy="5143500"/>
          </a:xfrm>
          <a:prstGeom prst="rect">
            <a:avLst/>
          </a:prstGeom>
          <a:solidFill>
            <a:srgbClr val="1DABA2"/>
          </a:solidFill>
          <a:ln>
            <a:noFill/>
          </a:ln>
          <a:ex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8506" y="81121"/>
            <a:ext cx="3234377" cy="1211651"/>
          </a:xfr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4000" dirty="0">
                <a:latin typeface="Bradley Hand Bold"/>
                <a:ea typeface="MS PGothic" charset="0"/>
                <a:cs typeface="Bradley Hand Bold"/>
              </a:rPr>
              <a:t>Conversations &amp; Invitations </a:t>
            </a:r>
          </a:p>
        </p:txBody>
      </p:sp>
      <p:sp>
        <p:nvSpPr>
          <p:cNvPr id="12292" name="Subtitle 2"/>
          <p:cNvSpPr>
            <a:spLocks noGrp="1"/>
          </p:cNvSpPr>
          <p:nvPr>
            <p:ph type="subTitle" idx="1"/>
          </p:nvPr>
        </p:nvSpPr>
        <p:spPr>
          <a:xfrm rot="21446805">
            <a:off x="664565" y="755081"/>
            <a:ext cx="3338618" cy="2288865"/>
          </a:xfrm>
          <a:solidFill>
            <a:schemeClr val="bg1"/>
          </a:solidFill>
          <a:ln cmpd="sng">
            <a:solidFill>
              <a:schemeClr val="accent5"/>
            </a:solidFill>
          </a:ln>
        </p:spPr>
        <p:txBody>
          <a:bodyPr/>
          <a:lstStyle/>
          <a:p>
            <a:pPr algn="r">
              <a:defRPr/>
            </a:pPr>
            <a:r>
              <a:rPr lang="en-US" sz="2200" dirty="0">
                <a:solidFill>
                  <a:schemeClr val="tx1"/>
                </a:solidFill>
                <a:latin typeface="Bradley Hand Bold"/>
                <a:cs typeface="Bradley Hand Bold"/>
              </a:rPr>
              <a:t>Becky Choate </a:t>
            </a:r>
          </a:p>
          <a:p>
            <a:pPr algn="r">
              <a:defRPr/>
            </a:pPr>
            <a:r>
              <a:rPr lang="en-US" sz="2200" dirty="0">
                <a:solidFill>
                  <a:schemeClr val="tx1"/>
                </a:solidFill>
                <a:latin typeface="Bradley Hand Bold"/>
                <a:cs typeface="Bradley Hand Bold"/>
              </a:rPr>
              <a:t>Senior </a:t>
            </a:r>
          </a:p>
          <a:p>
            <a:pPr algn="r">
              <a:defRPr/>
            </a:pPr>
            <a:r>
              <a:rPr lang="en-US" sz="2200" dirty="0">
                <a:solidFill>
                  <a:schemeClr val="tx1"/>
                </a:solidFill>
                <a:latin typeface="Bradley Hand Bold"/>
                <a:cs typeface="Bradley Hand Bold"/>
              </a:rPr>
              <a:t>Coordinator</a:t>
            </a:r>
          </a:p>
        </p:txBody>
      </p:sp>
      <p:pic>
        <p:nvPicPr>
          <p:cNvPr id="11271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347299">
            <a:off x="796494" y="1235282"/>
            <a:ext cx="1489242" cy="1428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729483" y="1409914"/>
            <a:ext cx="4045952" cy="1477328"/>
          </a:xfrm>
          <a:prstGeom prst="rect">
            <a:avLst/>
          </a:prstGeom>
          <a:solidFill>
            <a:srgbClr val="1DABA2"/>
          </a:solidFill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08609" y="1715510"/>
            <a:ext cx="3536468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Bradley Hand Bold"/>
                <a:cs typeface="Bradley Hand Bold"/>
              </a:rPr>
              <a:t>Master </a:t>
            </a:r>
          </a:p>
          <a:p>
            <a:r>
              <a:rPr lang="en-US" sz="2000" dirty="0">
                <a:latin typeface="Bradley Hand Bold"/>
                <a:cs typeface="Bradley Hand Bold"/>
              </a:rPr>
              <a:t>Coordinator</a:t>
            </a:r>
          </a:p>
          <a:p>
            <a:r>
              <a:rPr lang="en-US" sz="2000" dirty="0">
                <a:latin typeface="Bradley Hand Bold"/>
                <a:cs typeface="Bradley Hand Bold"/>
              </a:rPr>
              <a:t>Barbara Lagoni</a:t>
            </a:r>
          </a:p>
          <a:p>
            <a:endParaRPr lang="en-US" sz="2000" dirty="0">
              <a:latin typeface="Bradley Hand Bold"/>
              <a:cs typeface="Bradley Hand Bold"/>
            </a:endParaRPr>
          </a:p>
          <a:p>
            <a:endParaRPr lang="en-US" sz="2000" dirty="0">
              <a:latin typeface="Bradley Hand Bold"/>
              <a:cs typeface="Bradley Hand Bold"/>
            </a:endParaRPr>
          </a:p>
          <a:p>
            <a:endParaRPr lang="en-US" sz="2000" dirty="0">
              <a:latin typeface="Bradley Hand Bold"/>
              <a:cs typeface="Bradley Hand Bold"/>
            </a:endParaRPr>
          </a:p>
          <a:p>
            <a:endParaRPr lang="en-US" sz="2000" dirty="0">
              <a:latin typeface="Bradley Hand Bold"/>
              <a:cs typeface="Bradley Hand Bold"/>
            </a:endParaRPr>
          </a:p>
        </p:txBody>
      </p:sp>
      <p:pic>
        <p:nvPicPr>
          <p:cNvPr id="8" name="Picture 7" descr="Barb_018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214" y="1949774"/>
            <a:ext cx="1467669" cy="16698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21417277">
            <a:off x="795183" y="3073738"/>
            <a:ext cx="3334937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latin typeface="Bradley Hand Bold"/>
                <a:ea typeface="MS PGothic" pitchFamily="34" charset="-128"/>
                <a:cs typeface="Bradley Hand Bold"/>
              </a:rPr>
              <a:t>Director </a:t>
            </a:r>
          </a:p>
          <a:p>
            <a:pPr>
              <a:defRPr/>
            </a:pPr>
            <a:r>
              <a:rPr lang="en-US" sz="2200" dirty="0">
                <a:latin typeface="Bradley Hand Bold"/>
                <a:ea typeface="MS PGothic" pitchFamily="34" charset="-128"/>
                <a:cs typeface="Bradley Hand Bold"/>
              </a:rPr>
              <a:t>Kari Heller</a:t>
            </a:r>
            <a:endParaRPr lang="en-US" sz="2200" dirty="0">
              <a:latin typeface="Calibri" pitchFamily="34" charset="0"/>
              <a:ea typeface="MS PGothic" pitchFamily="34" charset="-128"/>
              <a:cs typeface="+mn-cs"/>
            </a:endParaRPr>
          </a:p>
          <a:p>
            <a:pPr>
              <a:defRPr/>
            </a:pPr>
            <a:endParaRPr lang="en-US" sz="2400" dirty="0">
              <a:latin typeface="Calibri" pitchFamily="34" charset="0"/>
              <a:ea typeface="MS PGothic" pitchFamily="34" charset="-128"/>
              <a:cs typeface="+mn-cs"/>
            </a:endParaRPr>
          </a:p>
          <a:p>
            <a:pPr>
              <a:defRPr/>
            </a:pPr>
            <a:endParaRPr lang="en-US" sz="2400" dirty="0">
              <a:latin typeface="Calibri" pitchFamily="34" charset="0"/>
              <a:ea typeface="MS PGothic" pitchFamily="34" charset="-128"/>
              <a:cs typeface="+mn-cs"/>
            </a:endParaRPr>
          </a:p>
          <a:p>
            <a:pPr>
              <a:defRPr/>
            </a:pPr>
            <a:endParaRPr lang="en-US" sz="2400" dirty="0"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r="43482" b="30680"/>
          <a:stretch/>
        </p:blipFill>
        <p:spPr>
          <a:xfrm rot="21417491">
            <a:off x="2520257" y="3124437"/>
            <a:ext cx="1366201" cy="1675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http://www.acclaimimages.com/_gallery/_images_n300/sales_pit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000375"/>
            <a:ext cx="26384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2" descr="http://qph.is.quoracdn.net/main-qimg-06fef3acaca1b19e67a32aeef0657b15?convert_to_webp=tr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0"/>
            <a:ext cx="234950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28600"/>
            <a:ext cx="6553200" cy="45720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800" dirty="0">
                <a:latin typeface="Calibri" charset="0"/>
                <a:ea typeface="MS PGothic" charset="0"/>
              </a:rPr>
              <a:t>Ask.. Don’t Tell.    Listen… Don’t  Pitch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0553" y="780828"/>
            <a:ext cx="6178993" cy="24003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200" dirty="0">
                <a:latin typeface="Calibri" charset="0"/>
                <a:ea typeface="MS PGothic" charset="0"/>
              </a:rPr>
              <a:t>In our conversations, we want to avoid “pitching”</a:t>
            </a:r>
            <a:r>
              <a:rPr lang="ja-JP" altLang="en-US" sz="2200" dirty="0">
                <a:latin typeface="Calibri" charset="0"/>
                <a:ea typeface="MS PGothic" charset="0"/>
              </a:rPr>
              <a:t> </a:t>
            </a:r>
            <a:r>
              <a:rPr lang="en-US" sz="2200" dirty="0">
                <a:latin typeface="Calibri" charset="0"/>
                <a:ea typeface="MS PGothic" charset="0"/>
              </a:rPr>
              <a:t>information to someone.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200" dirty="0">
                <a:latin typeface="Calibri" charset="0"/>
                <a:ea typeface="MS PGothic" charset="0"/>
              </a:rPr>
              <a:t>When we do all the talking, or when we start right in with what we want to tell them, our prospect tends to erect a wall of </a:t>
            </a:r>
            <a:r>
              <a:rPr lang="ja-JP" altLang="en-US" sz="2200" dirty="0">
                <a:latin typeface="Calibri" charset="0"/>
                <a:ea typeface="MS PGothic" charset="0"/>
              </a:rPr>
              <a:t>“</a:t>
            </a:r>
            <a:r>
              <a:rPr lang="en-US" sz="2200" dirty="0">
                <a:latin typeface="Calibri" charset="0"/>
                <a:ea typeface="MS PGothic" charset="0"/>
              </a:rPr>
              <a:t>sales resistance</a:t>
            </a:r>
            <a:r>
              <a:rPr lang="ja-JP" altLang="en-US" sz="2200" dirty="0">
                <a:latin typeface="Calibri" charset="0"/>
                <a:ea typeface="MS PGothic" charset="0"/>
              </a:rPr>
              <a:t>”</a:t>
            </a:r>
            <a:r>
              <a:rPr lang="en-US" sz="2200" dirty="0">
                <a:latin typeface="Calibri" charset="0"/>
                <a:ea typeface="MS PGothic" charset="0"/>
              </a:rPr>
              <a:t> to what we are “pitching.”    									They PUSH BACK against the information.</a:t>
            </a:r>
          </a:p>
        </p:txBody>
      </p:sp>
      <p:sp>
        <p:nvSpPr>
          <p:cNvPr id="21510" name="Rectangle 5"/>
          <p:cNvSpPr>
            <a:spLocks noChangeArrowheads="1"/>
          </p:cNvSpPr>
          <p:nvPr/>
        </p:nvSpPr>
        <p:spPr bwMode="auto">
          <a:xfrm>
            <a:off x="533400" y="3257550"/>
            <a:ext cx="59436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/>
              <a:t>Our goal is to create an environment in which they seek to PULL the INFORMATION toward them .</a:t>
            </a:r>
          </a:p>
          <a:p>
            <a:r>
              <a:rPr lang="en-US" sz="2000" dirty="0"/>
              <a:t>And that we achieve by allowing them to tell us what they want and what</a:t>
            </a:r>
            <a:r>
              <a:rPr lang="ja-JP" altLang="en-US" sz="2000" dirty="0"/>
              <a:t>’</a:t>
            </a:r>
            <a:r>
              <a:rPr lang="en-US" sz="2000" dirty="0"/>
              <a:t>s important to them… 	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3539958" cy="686301"/>
          </a:xfrm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r>
              <a:rPr lang="en-US" sz="3200" dirty="0"/>
              <a:t>Ask Permission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2676"/>
            <a:ext cx="6467642" cy="1433429"/>
          </a:xfrm>
        </p:spPr>
        <p:txBody>
          <a:bodyPr/>
          <a:lstStyle/>
          <a:p>
            <a:r>
              <a:rPr lang="en-US" sz="2000" dirty="0"/>
              <a:t>To call </a:t>
            </a:r>
          </a:p>
          <a:p>
            <a:r>
              <a:rPr lang="en-US" sz="2000" dirty="0"/>
              <a:t>To send information</a:t>
            </a:r>
          </a:p>
          <a:p>
            <a:r>
              <a:rPr lang="en-US" sz="2000" dirty="0"/>
              <a:t>To add them to </a:t>
            </a:r>
            <a:r>
              <a:rPr lang="en-US" sz="2000" dirty="0" err="1"/>
              <a:t>FaceBook</a:t>
            </a:r>
            <a:r>
              <a:rPr lang="en-US" sz="2000" dirty="0"/>
              <a:t> groups or email lists, </a:t>
            </a:r>
            <a:r>
              <a:rPr lang="en-US" sz="2000" dirty="0" err="1"/>
              <a:t>etc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8737" y="206375"/>
            <a:ext cx="2005263" cy="20052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174965"/>
            <a:ext cx="6868695" cy="2824824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5661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7587" y="81357"/>
            <a:ext cx="5543101" cy="1537436"/>
          </a:xfrm>
        </p:spPr>
        <p:txBody>
          <a:bodyPr/>
          <a:lstStyle/>
          <a:p>
            <a:r>
              <a:rPr lang="en-US" sz="2800" dirty="0" err="1"/>
              <a:t>FaceBook</a:t>
            </a:r>
            <a:r>
              <a:rPr lang="en-US" sz="2800" dirty="0"/>
              <a:t> Events (Groups) </a:t>
            </a:r>
            <a:br>
              <a:rPr lang="en-US" sz="2800" dirty="0"/>
            </a:br>
            <a:r>
              <a:rPr lang="en-US" sz="2800" dirty="0"/>
              <a:t>Ideal for People Working Outside The Home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4A76ADC-A144-48DE-BEC2-5E271F88B946}"/>
              </a:ext>
            </a:extLst>
          </p:cNvPr>
          <p:cNvSpPr txBox="1">
            <a:spLocks/>
          </p:cNvSpPr>
          <p:nvPr/>
        </p:nvSpPr>
        <p:spPr bwMode="auto">
          <a:xfrm>
            <a:off x="220717" y="1513490"/>
            <a:ext cx="8723586" cy="3517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Posts can be scheduled, does not interrupt your workday.</a:t>
            </a:r>
          </a:p>
          <a:p>
            <a:r>
              <a:rPr lang="en-US" sz="2000" dirty="0"/>
              <a:t>FB event does not take a weeknight or week end days away from busy families.</a:t>
            </a:r>
          </a:p>
          <a:p>
            <a:r>
              <a:rPr lang="en-US" sz="2000" dirty="0"/>
              <a:t>You are able to customize your event according to the host.</a:t>
            </a:r>
          </a:p>
          <a:p>
            <a:r>
              <a:rPr lang="en-US" sz="2000" dirty="0"/>
              <a:t>Very important to implement live videos – gives a chance to appear “real” to your hosts family and friends.</a:t>
            </a:r>
          </a:p>
          <a:p>
            <a:pPr lvl="1"/>
            <a:r>
              <a:rPr lang="en-US" sz="1600" dirty="0"/>
              <a:t>Ex- live video of Get Clean Kit.  We do own and use the products! </a:t>
            </a:r>
          </a:p>
          <a:p>
            <a:r>
              <a:rPr lang="en-US" sz="2000" dirty="0"/>
              <a:t>Like all events, this works for some and not others.  Don’t give up after one failed.  Refine your guide.  Encourage your host to engage in the posts.  Remember, this is </a:t>
            </a:r>
            <a:r>
              <a:rPr lang="en-US" sz="2000" dirty="0" smtClean="0"/>
              <a:t>only one </a:t>
            </a:r>
            <a:r>
              <a:rPr lang="en-US" sz="2000" dirty="0"/>
              <a:t>method of </a:t>
            </a:r>
            <a:r>
              <a:rPr lang="en-US" sz="2000" dirty="0" smtClean="0"/>
              <a:t>sharing </a:t>
            </a:r>
            <a:r>
              <a:rPr lang="en-US" sz="2000" dirty="0"/>
              <a:t>Shaklee.</a:t>
            </a:r>
          </a:p>
          <a:p>
            <a:r>
              <a:rPr lang="en-US" sz="2000" dirty="0"/>
              <a:t>People you meet on these FB events could be your next business partner.</a:t>
            </a:r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Font typeface="Arial" charset="0"/>
              <a:buNone/>
            </a:pPr>
            <a:endParaRPr lang="en-US" sz="2400" dirty="0"/>
          </a:p>
          <a:p>
            <a:pPr marL="0" indent="0">
              <a:buFont typeface="Arial" charset="0"/>
              <a:buNone/>
            </a:pPr>
            <a:endParaRPr lang="en-US" sz="2400" dirty="0"/>
          </a:p>
          <a:p>
            <a:pPr marL="0" indent="0">
              <a:buFont typeface="Arial" charset="0"/>
              <a:buNone/>
            </a:pPr>
            <a:endParaRPr lang="en-US" sz="2400" dirty="0"/>
          </a:p>
          <a:p>
            <a:pPr marL="0" indent="0">
              <a:buFont typeface="Arial" charset="0"/>
              <a:buNone/>
            </a:pPr>
            <a:r>
              <a:rPr lang="en-US" sz="2400" dirty="0" err="1"/>
              <a:t>kari</a:t>
            </a:r>
            <a:endParaRPr lang="en-US" sz="2400" dirty="0"/>
          </a:p>
        </p:txBody>
      </p:sp>
      <p:pic>
        <p:nvPicPr>
          <p:cNvPr id="1030" name="Picture 6" descr="Image result for working dads cartoon">
            <a:extLst>
              <a:ext uri="{FF2B5EF4-FFF2-40B4-BE49-F238E27FC236}">
                <a16:creationId xmlns:a16="http://schemas.microsoft.com/office/drawing/2014/main" xmlns="" id="{C8984516-EE93-476F-BC48-9A5FEB7AF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40" y="112675"/>
            <a:ext cx="1605392" cy="14008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69864CF-CE44-4D3D-9031-8819AF02F2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6243" y="216120"/>
            <a:ext cx="1778060" cy="151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5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264"/>
          </a:xfrm>
        </p:spPr>
        <p:txBody>
          <a:bodyPr/>
          <a:lstStyle/>
          <a:p>
            <a:r>
              <a:rPr lang="en-US" sz="2400" dirty="0"/>
              <a:t>Kari Heller--  Setting Up </a:t>
            </a:r>
            <a:r>
              <a:rPr lang="en-US" sz="2400" dirty="0" err="1"/>
              <a:t>FaceBook</a:t>
            </a:r>
            <a:r>
              <a:rPr lang="en-US" sz="2400" dirty="0"/>
              <a:t> Events ( Groups)-- Dialogue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166" y="746234"/>
            <a:ext cx="8849710" cy="4397266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Hi </a:t>
            </a:r>
            <a:r>
              <a:rPr lang="en-US" sz="1600" dirty="0" err="1"/>
              <a:t>Catie</a:t>
            </a:r>
            <a:r>
              <a:rPr lang="en-US" sz="1600" dirty="0"/>
              <a:t> – I am in the process of launching a brand new way to have a Shaklee event and I wanted to ask if you would be one of my 1</a:t>
            </a:r>
            <a:r>
              <a:rPr lang="en-US" sz="1600" baseline="30000" dirty="0"/>
              <a:t>st</a:t>
            </a:r>
            <a:r>
              <a:rPr lang="en-US" sz="1600" dirty="0"/>
              <a:t> hostess…I am still working out the kinks and the only way I can do it is by just diving in and continuing to develop a great experience.  </a:t>
            </a:r>
          </a:p>
          <a:p>
            <a:pPr marL="0" indent="0">
              <a:buNone/>
            </a:pPr>
            <a:r>
              <a:rPr lang="en-US" sz="1600" dirty="0"/>
              <a:t>I would love it if you said YES! </a:t>
            </a:r>
          </a:p>
          <a:p>
            <a:pPr marL="0" indent="0">
              <a:buNone/>
            </a:pPr>
            <a:r>
              <a:rPr lang="en-US" sz="1600" b="1" i="1" dirty="0"/>
              <a:t>After your contact says yes, or if they need a bit more information:</a:t>
            </a:r>
            <a:r>
              <a:rPr lang="en-US" sz="1600" dirty="0"/>
              <a:t> </a:t>
            </a:r>
          </a:p>
          <a:p>
            <a:r>
              <a:rPr lang="en-US" sz="1600" dirty="0"/>
              <a:t>Step 1:  I create a Closed/Private Facebook event called ‘</a:t>
            </a:r>
            <a:r>
              <a:rPr lang="en-US" sz="1600" dirty="0" err="1"/>
              <a:t>Catie’s</a:t>
            </a:r>
            <a:r>
              <a:rPr lang="en-US" sz="1600" dirty="0"/>
              <a:t> online Shaklee Heath &amp; Wellness Experience – Better Health in 30 Days’.  </a:t>
            </a:r>
          </a:p>
          <a:p>
            <a:r>
              <a:rPr lang="en-US" sz="1600" dirty="0"/>
              <a:t>Step 2:  I send you a post text &amp; picture of a Bingo chart to officially announce your event on your personal FB page to alert your friends/family to look out for the invite – to post </a:t>
            </a:r>
            <a:r>
              <a:rPr lang="en-US" sz="1600" b="1" dirty="0"/>
              <a:t>2 days before the event begins.   </a:t>
            </a:r>
          </a:p>
          <a:p>
            <a:r>
              <a:rPr lang="en-US" sz="1600" dirty="0"/>
              <a:t>Step 3:  The day the event starts, invite 30-50 of your Facebook friends/family.  Not everyone will participate, so please over invite.  If you’d like to go past 50, that works. One of my hostesses invited 100!  Yikes!</a:t>
            </a:r>
          </a:p>
          <a:p>
            <a:r>
              <a:rPr lang="en-US" sz="1600" dirty="0"/>
              <a:t>Step 4: Once you have everyone invited to begin, (you may think of more people to invite as the week goes on) I will send you the text &amp; pic to post welcoming your friends to the online event.  </a:t>
            </a:r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9577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6868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462046"/>
          </a:xfrm>
        </p:spPr>
        <p:txBody>
          <a:bodyPr/>
          <a:lstStyle/>
          <a:p>
            <a:r>
              <a:rPr lang="en-US" sz="2400" dirty="0"/>
              <a:t>Invitation Dialogue continued…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24" y="668420"/>
            <a:ext cx="8560676" cy="4475079"/>
          </a:xfrm>
        </p:spPr>
        <p:txBody>
          <a:bodyPr/>
          <a:lstStyle/>
          <a:p>
            <a:r>
              <a:rPr lang="en-US" sz="1800" dirty="0"/>
              <a:t>Step 5:  I will take it from here.  All I ask is that you like and comment on anything within the week.  It does not have to be at the time of the post and playing catch up is great – I know you are a busy mom!  The more interactive the better.  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Reassure your host by including:</a:t>
            </a:r>
          </a:p>
          <a:p>
            <a:pPr marL="0" indent="0">
              <a:buNone/>
            </a:pPr>
            <a:r>
              <a:rPr lang="en-US" sz="1800" dirty="0" smtClean="0"/>
              <a:t>	I </a:t>
            </a:r>
            <a:r>
              <a:rPr lang="en-US" sz="1800" dirty="0"/>
              <a:t>will be focusing on spreading health and wellness awareness and information.  If one of your guests are interested in purchasing, that will be a bonus. </a:t>
            </a:r>
          </a:p>
          <a:p>
            <a:pPr marL="0" indent="0">
              <a:buNone/>
            </a:pPr>
            <a:r>
              <a:rPr lang="en-US" sz="1800" dirty="0" smtClean="0"/>
              <a:t>	The </a:t>
            </a:r>
            <a:r>
              <a:rPr lang="en-US" sz="1800" dirty="0"/>
              <a:t>event will run for 5-7 days, you choose the day we start.  You and your guests will earn points according to participation and you will get a hostess gift at the end of the week.  You will cross off Bingo squares for things such as orders and </a:t>
            </a:r>
            <a:r>
              <a:rPr lang="en-US" sz="1800" dirty="0" err="1"/>
              <a:t>HealthPrint</a:t>
            </a:r>
            <a:r>
              <a:rPr lang="en-US" sz="1800" dirty="0"/>
              <a:t> participants.  Keep track of what you like and I will be sure your gift is something you have your eye on.  </a:t>
            </a:r>
          </a:p>
          <a:p>
            <a:pPr marL="0" indent="0">
              <a:buNone/>
            </a:pPr>
            <a:r>
              <a:rPr lang="en-US" sz="1800" dirty="0" smtClean="0"/>
              <a:t>	Questions</a:t>
            </a:r>
            <a:r>
              <a:rPr lang="en-US" sz="1800" dirty="0"/>
              <a:t>?  Concerns?  Send them…I want to make sure you are more than comfortable before we begin.  We are on your timeline/pace.</a:t>
            </a:r>
          </a:p>
          <a:p>
            <a:pPr marL="0" indent="0">
              <a:buNone/>
            </a:pP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4020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329448" cy="635836"/>
          </a:xfrm>
        </p:spPr>
        <p:txBody>
          <a:bodyPr/>
          <a:lstStyle/>
          <a:p>
            <a:r>
              <a:rPr lang="en-US" sz="2800" dirty="0"/>
              <a:t>Action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842211"/>
            <a:ext cx="8539655" cy="4094914"/>
          </a:xfrm>
        </p:spPr>
        <p:txBody>
          <a:bodyPr/>
          <a:lstStyle/>
          <a:p>
            <a:r>
              <a:rPr lang="en-US" sz="2000" dirty="0"/>
              <a:t>Set up 4-5 Face Book events  by contacting 4 friends using Kari’s dialogue.</a:t>
            </a:r>
          </a:p>
          <a:p>
            <a:r>
              <a:rPr lang="en-US" sz="2000" dirty="0"/>
              <a:t>Each event lasts 7 days... but the follow up from all  the contacts you have made will keep you busy for weeks.  FOLLOW UP – so important!</a:t>
            </a:r>
          </a:p>
          <a:p>
            <a:r>
              <a:rPr lang="en-US" sz="2000" dirty="0"/>
              <a:t>You will want to track...who viewed 4 or more post...and then send personal private message to them as follows.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1800" i="1" dirty="0"/>
              <a:t>Thanks so much for tuning into Laura’s Facebook event   I wanted to ask you a 		few questions.  </a:t>
            </a:r>
          </a:p>
          <a:p>
            <a:pPr marL="0" indent="0">
              <a:buNone/>
            </a:pPr>
            <a:r>
              <a:rPr lang="en-US" sz="1800" i="1" dirty="0"/>
              <a:t>1.  Would you like to be on our newsletter list – if so, would you prefer email or mail?  </a:t>
            </a:r>
          </a:p>
          <a:p>
            <a:pPr marL="0" indent="0">
              <a:buNone/>
            </a:pPr>
            <a:r>
              <a:rPr lang="en-US" sz="1800" i="1" dirty="0"/>
              <a:t>2.  Would you like to be added to our Facebook VIP page where I post info about the Shaklee products, special offers and health tips? </a:t>
            </a:r>
          </a:p>
          <a:p>
            <a:pPr marL="0" indent="0">
              <a:buNone/>
            </a:pPr>
            <a:r>
              <a:rPr lang="en-US" sz="1800" i="1" dirty="0"/>
              <a:t>3. Would you like for me to mail you some samples?  I am glad to serve you but totally fine if you would rather pass.    Blessings!</a:t>
            </a:r>
          </a:p>
          <a:p>
            <a:pPr marL="0" indent="0">
              <a:buNone/>
            </a:pPr>
            <a:r>
              <a:rPr lang="en-US" sz="2000" dirty="0"/>
              <a:t> 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	</a:t>
            </a:r>
          </a:p>
          <a:p>
            <a:pPr marL="0" indent="0">
              <a:buNone/>
            </a:pPr>
            <a:r>
              <a:rPr lang="en-US" sz="2000" dirty="0"/>
              <a:t>	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424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Objective for Each FB Event  </a:t>
            </a:r>
            <a:r>
              <a:rPr lang="mr-IN" sz="2800" dirty="0"/>
              <a:t>–</a:t>
            </a:r>
            <a:r>
              <a:rPr lang="en-US" sz="2800" dirty="0"/>
              <a:t> 5 new customers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207" y="840828"/>
            <a:ext cx="8765627" cy="4204137"/>
          </a:xfrm>
        </p:spPr>
        <p:txBody>
          <a:bodyPr/>
          <a:lstStyle/>
          <a:p>
            <a:r>
              <a:rPr lang="en-US" sz="2400" dirty="0"/>
              <a:t>Typical # of invitees -- 100 </a:t>
            </a:r>
          </a:p>
          <a:p>
            <a:r>
              <a:rPr lang="en-US" sz="2000" dirty="0"/>
              <a:t>Typically about 5 will comment, “like” or otherwise engage with you.</a:t>
            </a:r>
          </a:p>
          <a:p>
            <a:r>
              <a:rPr lang="en-US" sz="2000" dirty="0"/>
              <a:t>5 X 100 PV = 500 NEW PV</a:t>
            </a:r>
          </a:p>
          <a:p>
            <a:r>
              <a:rPr lang="en-US" sz="2000" dirty="0"/>
              <a:t>Over time</a:t>
            </a:r>
            <a:r>
              <a:rPr lang="mr-IN" sz="2000" dirty="0"/>
              <a:t>…</a:t>
            </a:r>
            <a:r>
              <a:rPr lang="en-US" sz="2000" dirty="0"/>
              <a:t>(not as immediate as an in-home event .. But still effective as one of your IPA’s .. Income Producing Activities )</a:t>
            </a:r>
          </a:p>
          <a:p>
            <a:r>
              <a:rPr lang="en-US" sz="2000" dirty="0"/>
              <a:t>500 PV X 4 events = 2000 PV (DIRECTOR!)</a:t>
            </a:r>
          </a:p>
          <a:p>
            <a:pPr marL="0" indent="0">
              <a:buNone/>
            </a:pPr>
            <a:r>
              <a:rPr lang="en-US" sz="2000" dirty="0"/>
              <a:t>But, that’s not all...the fun part about these events is that you are able to post on them every couple weeks.  Specials, sales, webinars/zoom events, incentives to host. Continue to post in the “group“ about every 2 weeks...at the minimum 1 time a month.   </a:t>
            </a:r>
          </a:p>
          <a:p>
            <a:pPr marL="0" indent="0">
              <a:buNone/>
            </a:pPr>
            <a:r>
              <a:rPr lang="en-US" sz="2000" dirty="0"/>
              <a:t>(ex. Invite to the zoom class on Flu Prevention, exclusive specials like on next slide, </a:t>
            </a:r>
            <a:r>
              <a:rPr lang="en-US" sz="2000" dirty="0" err="1"/>
              <a:t>etc</a:t>
            </a:r>
            <a:r>
              <a:rPr lang="en-US" sz="2000" dirty="0"/>
              <a:t> ) 					                                                                                         </a:t>
            </a:r>
            <a:r>
              <a:rPr lang="en-US" sz="2000" dirty="0" err="1"/>
              <a:t>becky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0435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314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613" y="12032"/>
            <a:ext cx="8881241" cy="857250"/>
          </a:xfrm>
        </p:spPr>
        <p:txBody>
          <a:bodyPr/>
          <a:lstStyle/>
          <a:p>
            <a:r>
              <a:rPr lang="en-US" sz="2800" dirty="0"/>
              <a:t>Offer Exclusive Special Deals for Participants </a:t>
            </a:r>
            <a:br>
              <a:rPr lang="en-US" sz="2800" dirty="0"/>
            </a:br>
            <a:r>
              <a:rPr lang="en-US" sz="2800" dirty="0"/>
              <a:t>- 2 weeks after the event.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614" y="767256"/>
            <a:ext cx="8881241" cy="4364212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For example, “these offers are good thru </a:t>
            </a:r>
            <a:r>
              <a:rPr lang="en-US" sz="2000" i="1" dirty="0"/>
              <a:t>Wednesday, Jan. 31st at 7pm</a:t>
            </a:r>
            <a:r>
              <a:rPr lang="en-US" sz="2000" dirty="0"/>
              <a:t>”  </a:t>
            </a:r>
          </a:p>
          <a:p>
            <a:pPr marL="0" indent="0">
              <a:buNone/>
            </a:pPr>
            <a:r>
              <a:rPr lang="en-US" sz="2000" dirty="0"/>
              <a:t>EXCLUSIVE SPECIAL OFFERS:</a:t>
            </a:r>
          </a:p>
          <a:p>
            <a:r>
              <a:rPr lang="en-US" sz="2000" dirty="0"/>
              <a:t>Exclusive Special #1: Vitalizer (Day 2 #1 post) only and receive a FREE lifetime membership and $5 cash! </a:t>
            </a:r>
          </a:p>
          <a:p>
            <a:r>
              <a:rPr lang="en-US" sz="2000" dirty="0"/>
              <a:t>Exclusive Special #2: Vitalizer &amp; Get Clean Starter Kit (Day 3 post) and receive a *FREE lifetime membership, *FREE shipping and $10 cash!  </a:t>
            </a:r>
          </a:p>
          <a:p>
            <a:r>
              <a:rPr lang="en-US" sz="2000" dirty="0"/>
              <a:t>Exclusive Special #3:  Order ANY PRODUCTS that add up to $150 or more and receive a *FREE lifetime Membership, *FREE shipping and $10 cash!</a:t>
            </a:r>
          </a:p>
          <a:p>
            <a:r>
              <a:rPr lang="en-US" sz="2000" dirty="0"/>
              <a:t>Exclusive Special #4: Order Youth Skin Care line receive a *FREE lifetime membership, *FREE shipping and $15 cash! </a:t>
            </a:r>
          </a:p>
          <a:p>
            <a:r>
              <a:rPr lang="en-US" sz="2000" dirty="0"/>
              <a:t>Exclusive Special #5:  Purchase a Shaklee Turnaround kit and receive a *FREE lifetime membership, *FREE shipping and $15 cash! 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29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325329"/>
          </a:xfrm>
        </p:spPr>
        <p:txBody>
          <a:bodyPr/>
          <a:lstStyle/>
          <a:p>
            <a:r>
              <a:rPr lang="en-US" sz="2400" dirty="0"/>
              <a:t>Follow Up Special Offers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0334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*Note:  HAVE TO CLICK THE AUTOSHIP OPTION TO GET ALL OF THESE BENEFITS – </a:t>
            </a:r>
            <a:r>
              <a:rPr lang="en-US" sz="2000" dirty="0" err="1"/>
              <a:t>Autoship</a:t>
            </a:r>
            <a:r>
              <a:rPr lang="en-US" sz="2000" dirty="0"/>
              <a:t> is super flexible – don’t let the name freak you out </a:t>
            </a:r>
            <a:r>
              <a:rPr lang="en-US" sz="2000" dirty="0">
                <a:latin typeface="Wingdings"/>
              </a:rPr>
              <a:t>J</a:t>
            </a:r>
            <a:r>
              <a:rPr lang="en-US" sz="2000" dirty="0"/>
              <a:t>  </a:t>
            </a:r>
          </a:p>
          <a:p>
            <a:pPr marL="0" indent="0">
              <a:buNone/>
            </a:pPr>
            <a:r>
              <a:rPr lang="en-US" sz="2000" dirty="0"/>
              <a:t>Need help?  Just ask me and I am glad to help you get all ordered. 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Know your host and participants when posting this.  The specials may not work for some of your audience.  You’ll know, trust me.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/>
              <a:t> 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2491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286" y="0"/>
            <a:ext cx="5143500" cy="50401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140" y="678573"/>
            <a:ext cx="2348856" cy="2862322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Post ‘Special Offers’ with an eye-catching graphic.  </a:t>
            </a:r>
          </a:p>
          <a:p>
            <a:pPr algn="ctr"/>
            <a:r>
              <a:rPr lang="en-US" sz="2000" dirty="0"/>
              <a:t>This one was created on Word Swag or </a:t>
            </a:r>
            <a:r>
              <a:rPr lang="en-US" sz="2000" dirty="0" err="1"/>
              <a:t>Canva</a:t>
            </a:r>
            <a:r>
              <a:rPr lang="en-US" sz="2000" dirty="0"/>
              <a:t>.  There are ways to write on photos via Word document</a:t>
            </a:r>
          </a:p>
        </p:txBody>
      </p:sp>
    </p:spTree>
    <p:extLst>
      <p:ext uri="{BB962C8B-B14F-4D97-AF65-F5344CB8AC3E}">
        <p14:creationId xmlns:p14="http://schemas.microsoft.com/office/powerpoint/2010/main" val="228683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2014_OppPres_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60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5651500" cy="669925"/>
          </a:xfr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en-US" sz="2400" dirty="0">
                <a:cs typeface="ＭＳ Ｐゴシック" charset="0"/>
              </a:rPr>
              <a:t>Popular Activities To Launch Your Business</a:t>
            </a:r>
          </a:p>
        </p:txBody>
      </p:sp>
      <p:sp>
        <p:nvSpPr>
          <p:cNvPr id="13316" name="Content Placeholder 2"/>
          <p:cNvSpPr>
            <a:spLocks noGrp="1"/>
          </p:cNvSpPr>
          <p:nvPr>
            <p:ph idx="1"/>
          </p:nvPr>
        </p:nvSpPr>
        <p:spPr>
          <a:xfrm>
            <a:off x="457200" y="1028700"/>
            <a:ext cx="8458200" cy="3835400"/>
          </a:xfrm>
          <a:solidFill>
            <a:schemeClr val="bg1"/>
          </a:solidFill>
        </p:spPr>
        <p:txBody>
          <a:bodyPr/>
          <a:lstStyle/>
          <a:p>
            <a:endParaRPr lang="en-US" sz="2000" dirty="0">
              <a:latin typeface="Calibri" charset="0"/>
              <a:ea typeface="MS PGothic" charset="0"/>
            </a:endParaRPr>
          </a:p>
          <a:p>
            <a:r>
              <a:rPr lang="en-US" sz="2000" dirty="0">
                <a:latin typeface="Calibri" charset="0"/>
                <a:ea typeface="MS PGothic" charset="0"/>
              </a:rPr>
              <a:t>Grand Opening / Business Launch Events – in your home </a:t>
            </a:r>
          </a:p>
          <a:p>
            <a:r>
              <a:rPr lang="en-US" sz="2000" dirty="0">
                <a:latin typeface="Calibri" charset="0"/>
                <a:ea typeface="MS PGothic" charset="0"/>
              </a:rPr>
              <a:t>Grand Opening / Business Launch Event ... On Face Book  </a:t>
            </a:r>
          </a:p>
          <a:p>
            <a:r>
              <a:rPr lang="en-US" sz="2000" dirty="0">
                <a:latin typeface="Calibri" charset="0"/>
                <a:ea typeface="MS PGothic" charset="0"/>
              </a:rPr>
              <a:t>Individual appointments</a:t>
            </a:r>
          </a:p>
          <a:p>
            <a:r>
              <a:rPr lang="en-US" sz="2000" dirty="0">
                <a:latin typeface="Calibri" charset="0"/>
                <a:ea typeface="MS PGothic" charset="0"/>
              </a:rPr>
              <a:t>Face Book Groups and Events</a:t>
            </a:r>
          </a:p>
          <a:p>
            <a:r>
              <a:rPr lang="en-US" sz="2000" dirty="0">
                <a:latin typeface="Calibri" charset="0"/>
                <a:ea typeface="MS PGothic" charset="0"/>
              </a:rPr>
              <a:t>3 way calls</a:t>
            </a:r>
          </a:p>
          <a:p>
            <a:r>
              <a:rPr lang="en-US" sz="2000" dirty="0">
                <a:latin typeface="Calibri" charset="0"/>
                <a:ea typeface="MS PGothic" charset="0"/>
              </a:rPr>
              <a:t>Healthy Home  Healthy You  and other in-home events</a:t>
            </a:r>
          </a:p>
          <a:p>
            <a:r>
              <a:rPr lang="en-US" sz="2000" dirty="0">
                <a:latin typeface="Calibri" charset="0"/>
                <a:ea typeface="MS PGothic" charset="0"/>
              </a:rPr>
              <a:t>Play dates, lunches</a:t>
            </a:r>
          </a:p>
          <a:p>
            <a:r>
              <a:rPr lang="en-US" sz="2000" dirty="0">
                <a:latin typeface="Calibri" charset="0"/>
                <a:ea typeface="MS PGothic" charset="0"/>
              </a:rPr>
              <a:t>Invitation to webinars, zoom conference calls and live area meetings</a:t>
            </a:r>
          </a:p>
          <a:p>
            <a:pPr>
              <a:buFont typeface="Arial" charset="0"/>
              <a:buNone/>
            </a:pPr>
            <a:r>
              <a:rPr lang="en-US" sz="2000" dirty="0">
                <a:latin typeface="Calibri" charset="0"/>
                <a:ea typeface="MS PGothic" charset="0"/>
              </a:rPr>
              <a:t>									</a:t>
            </a:r>
          </a:p>
          <a:p>
            <a:endParaRPr lang="en-US" sz="2000" dirty="0">
              <a:latin typeface="Calibri" charset="0"/>
              <a:ea typeface="MS PGothic" charset="0"/>
            </a:endParaRPr>
          </a:p>
          <a:p>
            <a:endParaRPr lang="en-US" sz="2000" dirty="0">
              <a:latin typeface="Calibri" charset="0"/>
              <a:ea typeface="MS PGothic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69029" y="3056770"/>
            <a:ext cx="861849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Created on Word Swag on cell phone </a:t>
            </a:r>
          </a:p>
        </p:txBody>
      </p:sp>
      <p:sp>
        <p:nvSpPr>
          <p:cNvPr id="6" name="Rectangle 5"/>
          <p:cNvSpPr/>
          <p:nvPr/>
        </p:nvSpPr>
        <p:spPr>
          <a:xfrm>
            <a:off x="450356" y="140907"/>
            <a:ext cx="8228868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/>
              <a:t>When someone orders, create a graphic for the group to see…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DFB84B2-DB19-4345-BFB6-3F7781470E2A}"/>
              </a:ext>
            </a:extLst>
          </p:cNvPr>
          <p:cNvSpPr txBox="1"/>
          <p:nvPr/>
        </p:nvSpPr>
        <p:spPr>
          <a:xfrm>
            <a:off x="450356" y="4029532"/>
            <a:ext cx="836919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VERY IMPORTANT STEP!  Ordering is contagious.  </a:t>
            </a:r>
          </a:p>
          <a:p>
            <a:r>
              <a:rPr lang="en-US" b="1" dirty="0"/>
              <a:t>If you ask, the new customer will also post what products they purchased, and even post a pic of the box once delivered for another perk: free shipping on next order.  </a:t>
            </a:r>
          </a:p>
        </p:txBody>
      </p:sp>
    </p:spTree>
    <p:extLst>
      <p:ext uri="{BB962C8B-B14F-4D97-AF65-F5344CB8AC3E}">
        <p14:creationId xmlns:p14="http://schemas.microsoft.com/office/powerpoint/2010/main" val="47417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ari and mike heller 2 pi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97" y="173823"/>
            <a:ext cx="4774265" cy="47742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21" y="120259"/>
            <a:ext cx="3057674" cy="24397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694" y="2560028"/>
            <a:ext cx="2831364" cy="24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5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3079" y="369240"/>
            <a:ext cx="738312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Register for Shaklee Global Conference 2018</a:t>
            </a:r>
          </a:p>
          <a:p>
            <a:r>
              <a:rPr lang="en-US" sz="2800" dirty="0">
                <a:solidFill>
                  <a:schemeClr val="bg1"/>
                </a:solidFill>
              </a:rPr>
              <a:t>In Las Vegas </a:t>
            </a:r>
            <a:r>
              <a:rPr lang="mr-IN" sz="2800" dirty="0">
                <a:solidFill>
                  <a:schemeClr val="bg1"/>
                </a:solidFill>
              </a:rPr>
              <a:t>…</a:t>
            </a:r>
            <a:r>
              <a:rPr lang="en-US" sz="2800" dirty="0">
                <a:solidFill>
                  <a:schemeClr val="bg1"/>
                </a:solidFill>
              </a:rPr>
              <a:t> August 16 </a:t>
            </a:r>
            <a:r>
              <a:rPr lang="mr-IN" sz="2800" dirty="0">
                <a:solidFill>
                  <a:schemeClr val="bg1"/>
                </a:solidFill>
              </a:rPr>
              <a:t>–</a:t>
            </a:r>
            <a:r>
              <a:rPr lang="en-US" sz="2800" dirty="0">
                <a:solidFill>
                  <a:schemeClr val="bg1"/>
                </a:solidFill>
              </a:rPr>
              <a:t> 19, 2018</a:t>
            </a:r>
          </a:p>
          <a:p>
            <a:r>
              <a:rPr lang="en-US" sz="2800" dirty="0">
                <a:solidFill>
                  <a:schemeClr val="bg1"/>
                </a:solidFill>
              </a:rPr>
              <a:t>$199 per Person (</a:t>
            </a:r>
            <a:r>
              <a:rPr lang="en-US" sz="2000" dirty="0">
                <a:solidFill>
                  <a:schemeClr val="bg1"/>
                </a:solidFill>
              </a:rPr>
              <a:t>available until March 31, 2018 )</a:t>
            </a: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42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www.nacentralohio.com/wp-content/uploads/2012/12/Feature_1212_GroupOfPeop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14350"/>
            <a:ext cx="7645400" cy="442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0" y="3587750"/>
            <a:ext cx="4191000" cy="857250"/>
          </a:xfrm>
          <a:solidFill>
            <a:schemeClr val="bg1"/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en-US">
                <a:latin typeface="Calibri" charset="0"/>
                <a:ea typeface="MS PGothic" charset="0"/>
              </a:rPr>
              <a:t>Time to Talk To People !</a:t>
            </a:r>
            <a:r>
              <a:rPr lang="en-US" sz="4800">
                <a:latin typeface="Calibri" charset="0"/>
                <a:ea typeface="MS PGothic" charset="0"/>
              </a:rPr>
              <a:t>   </a:t>
            </a:r>
          </a:p>
        </p:txBody>
      </p:sp>
      <p:sp>
        <p:nvSpPr>
          <p:cNvPr id="14340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3429000" cy="708025"/>
          </a:xfrm>
        </p:spPr>
        <p:txBody>
          <a:bodyPr/>
          <a:lstStyle/>
          <a:p>
            <a:r>
              <a:rPr lang="en-US" sz="3600">
                <a:latin typeface="Calibri" charset="0"/>
                <a:ea typeface="MS PGothic" charset="0"/>
              </a:rPr>
              <a:t>So now it</a:t>
            </a:r>
            <a:r>
              <a:rPr lang="ja-JP" altLang="en-US" sz="3600">
                <a:latin typeface="Calibri" charset="0"/>
                <a:ea typeface="MS PGothic" charset="0"/>
              </a:rPr>
              <a:t>’</a:t>
            </a:r>
            <a:r>
              <a:rPr lang="en-US" sz="3600">
                <a:latin typeface="Calibri" charset="0"/>
                <a:ea typeface="MS PGothic" charset="0"/>
              </a:rPr>
              <a:t>s 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5"/>
          <p:cNvSpPr>
            <a:spLocks noGrp="1"/>
          </p:cNvSpPr>
          <p:nvPr>
            <p:ph idx="1"/>
          </p:nvPr>
        </p:nvSpPr>
        <p:spPr>
          <a:xfrm>
            <a:off x="1155700" y="2571750"/>
            <a:ext cx="7138988" cy="5429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sz="2400">
                <a:latin typeface="Century Gothic" charset="0"/>
                <a:ea typeface="MS PGothic" charset="0"/>
              </a:rPr>
              <a:t>2 NEW Conversations a day and Follow Up.. 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267075"/>
            <a:ext cx="2197100" cy="1584325"/>
          </a:xfrm>
          <a:prstGeom prst="rect">
            <a:avLst/>
          </a:prstGeom>
          <a:noFill/>
          <a:ln>
            <a:noFill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1"/>
          <p:cNvSpPr>
            <a:spLocks noChangeArrowheads="1"/>
          </p:cNvSpPr>
          <p:nvPr/>
        </p:nvSpPr>
        <p:spPr bwMode="auto">
          <a:xfrm>
            <a:off x="4249738" y="4086225"/>
            <a:ext cx="4233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SzPct val="85000"/>
            </a:pPr>
            <a:r>
              <a:rPr lang="en-US" sz="2800">
                <a:solidFill>
                  <a:srgbClr val="000000"/>
                </a:solidFill>
                <a:latin typeface="Century Gothic" charset="0"/>
              </a:rPr>
              <a:t>in the name of Shaklee</a:t>
            </a:r>
          </a:p>
        </p:txBody>
      </p:sp>
      <p:sp>
        <p:nvSpPr>
          <p:cNvPr id="7" name="Rectangle 6"/>
          <p:cNvSpPr/>
          <p:nvPr/>
        </p:nvSpPr>
        <p:spPr>
          <a:xfrm>
            <a:off x="2374900" y="3267075"/>
            <a:ext cx="6557963" cy="58420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dirty="0">
                <a:latin typeface="Century Gothic" pitchFamily="34" charset="0"/>
                <a:ea typeface="MS PGothic" pitchFamily="34" charset="-128"/>
                <a:cs typeface="+mn-cs"/>
              </a:rPr>
              <a:t>Conversations NOT sales pitches</a:t>
            </a:r>
            <a:endParaRPr lang="en-US" sz="3200" dirty="0"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15367" name="Picture 2" descr="http://www.entrepreneur.com/dbimages/article/h1/5-business-conversations-to-have-today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157163"/>
            <a:ext cx="42322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342900"/>
            <a:ext cx="6324600" cy="857250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sz="3600" dirty="0">
                <a:cs typeface="ＭＳ Ｐゴシック" charset="0"/>
              </a:rPr>
              <a:t>       </a:t>
            </a:r>
            <a:r>
              <a:rPr lang="en-US" sz="3100" dirty="0">
                <a:cs typeface="ＭＳ Ｐゴシック" charset="0"/>
              </a:rPr>
              <a:t>Mastering the Art of 		      	 Authentic Meaningful Conversations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543050"/>
            <a:ext cx="8229600" cy="3429000"/>
          </a:xfrm>
        </p:spPr>
        <p:txBody>
          <a:bodyPr/>
          <a:lstStyle/>
          <a:p>
            <a:r>
              <a:rPr lang="en-US" sz="2000" dirty="0">
                <a:latin typeface="Calibri" charset="0"/>
                <a:ea typeface="MS PGothic" charset="0"/>
              </a:rPr>
              <a:t>The marketplace is noisy .. lots of messages flying at people.  Constant sales pitches...  TV, internet, Face Book, billboards, ... so people begin to tune everything out ...</a:t>
            </a:r>
            <a:r>
              <a:rPr lang="en-US" sz="2000" b="1" dirty="0">
                <a:latin typeface="Calibri" charset="0"/>
                <a:ea typeface="MS PGothic" charset="0"/>
              </a:rPr>
              <a:t>including us </a:t>
            </a:r>
          </a:p>
          <a:p>
            <a:r>
              <a:rPr lang="en-US" sz="2000" dirty="0">
                <a:latin typeface="Calibri" charset="0"/>
                <a:ea typeface="MS PGothic" charset="0"/>
              </a:rPr>
              <a:t> When we have " authentic and meaningful conversations " with others... we  sound different than all that other stuff ...because  we ask about what they care about...Not giving a sales pitch...Conversation is natural, honest and real.</a:t>
            </a:r>
          </a:p>
          <a:p>
            <a:r>
              <a:rPr lang="en-US" sz="2000" dirty="0">
                <a:latin typeface="Calibri" charset="0"/>
                <a:ea typeface="MS PGothic" charset="0"/>
              </a:rPr>
              <a:t>There are just a few easy phrases to learn and it is wonderful how people will begin to open to us and our messages.			                       barb</a:t>
            </a:r>
          </a:p>
        </p:txBody>
      </p:sp>
      <p:pic>
        <p:nvPicPr>
          <p:cNvPr id="16388" name="Picture 2" descr="http://sr.photos1.fotosearch.com/bthumb/ILW/ILW507/coultj0118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86000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http://images.inmagine.com/400nwm/imagezoo/izs015/izs0156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01412"/>
            <a:ext cx="19399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itle 1"/>
          <p:cNvSpPr>
            <a:spLocks noGrp="1"/>
          </p:cNvSpPr>
          <p:nvPr>
            <p:ph type="title"/>
          </p:nvPr>
        </p:nvSpPr>
        <p:spPr>
          <a:xfrm>
            <a:off x="381000" y="171450"/>
            <a:ext cx="6667500" cy="650875"/>
          </a:xfrm>
          <a:ln>
            <a:solidFill>
              <a:srgbClr val="C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2800">
                <a:latin typeface="Calibri" charset="0"/>
                <a:ea typeface="MS PGothic" charset="0"/>
              </a:rPr>
              <a:t>3 Key Elements of Authentic Conversations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497" y="971550"/>
            <a:ext cx="4894178" cy="1112002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sz="2800" dirty="0">
                <a:latin typeface="Calibri" charset="0"/>
                <a:ea typeface="MS PGothic" charset="0"/>
              </a:rPr>
              <a:t>Asking questions and listening well using  </a:t>
            </a:r>
            <a:r>
              <a:rPr lang="ja-JP" altLang="en-US" sz="2000" dirty="0">
                <a:latin typeface="Calibri" charset="0"/>
                <a:ea typeface="MS PGothic" charset="0"/>
              </a:rPr>
              <a:t>“</a:t>
            </a:r>
            <a:r>
              <a:rPr lang="en-US" sz="2700" dirty="0">
                <a:latin typeface="Calibri" charset="0"/>
                <a:ea typeface="MS PGothic" charset="0"/>
              </a:rPr>
              <a:t>Tell me about</a:t>
            </a:r>
            <a:r>
              <a:rPr lang="ja-JP" altLang="en-US" sz="2700" dirty="0">
                <a:latin typeface="Calibri" charset="0"/>
                <a:ea typeface="MS PGothic" charset="0"/>
              </a:rPr>
              <a:t>”</a:t>
            </a:r>
            <a:r>
              <a:rPr lang="en-US" sz="2700" dirty="0">
                <a:latin typeface="Calibri" charset="0"/>
                <a:ea typeface="MS PGothic" charset="0"/>
              </a:rPr>
              <a:t>					</a:t>
            </a:r>
            <a:endParaRPr lang="en-US" sz="2000" dirty="0">
              <a:latin typeface="Calibri" charset="0"/>
              <a:ea typeface="MS PGothic" charset="0"/>
            </a:endParaRPr>
          </a:p>
        </p:txBody>
      </p:sp>
      <p:pic>
        <p:nvPicPr>
          <p:cNvPr id="23557" name="Picture 2" descr="http://www.cbc.ca/books/startwithwh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875" y="2260869"/>
            <a:ext cx="1757947" cy="2636921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138946" y="2364288"/>
            <a:ext cx="5656345" cy="95410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Sharing our reasons for making the contact or invitation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35559" y="4088249"/>
            <a:ext cx="4002505" cy="52322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Permission Marketing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97306" y="3410934"/>
            <a:ext cx="5041399" cy="58477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Acknowledge.. Sincerely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17415" grpId="0" animBg="1"/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533400" y="1314450"/>
            <a:ext cx="8077200" cy="1600200"/>
          </a:xfrm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US" sz="2400" dirty="0">
                <a:latin typeface="Calibri" charset="0"/>
                <a:ea typeface="MS PGothic" charset="0"/>
              </a:rPr>
              <a:t> </a:t>
            </a:r>
            <a:r>
              <a:rPr lang="en-US" sz="2000" dirty="0">
                <a:latin typeface="Calibri" charset="0"/>
                <a:ea typeface="MS PGothic" charset="0"/>
              </a:rPr>
              <a:t>Include in our conversations  and invitations </a:t>
            </a:r>
            <a:r>
              <a:rPr lang="en-US" sz="2000" b="1" dirty="0">
                <a:latin typeface="Calibri" charset="0"/>
                <a:ea typeface="MS PGothic" charset="0"/>
              </a:rPr>
              <a:t>… why </a:t>
            </a:r>
            <a:r>
              <a:rPr lang="en-US" sz="2000" dirty="0">
                <a:latin typeface="Calibri" charset="0"/>
                <a:ea typeface="MS PGothic" charset="0"/>
              </a:rPr>
              <a:t>we want to speak with them .. </a:t>
            </a:r>
            <a:r>
              <a:rPr lang="en-US" sz="2000" b="1" dirty="0">
                <a:latin typeface="Calibri" charset="0"/>
                <a:ea typeface="MS PGothic" charset="0"/>
              </a:rPr>
              <a:t>Why</a:t>
            </a:r>
            <a:r>
              <a:rPr lang="en-US" sz="2000" dirty="0">
                <a:latin typeface="Calibri" charset="0"/>
                <a:ea typeface="MS PGothic" charset="0"/>
              </a:rPr>
              <a:t> we think they may want to attend an event …   They will need a reason to attend .. Something important to them. They don</a:t>
            </a:r>
            <a:r>
              <a:rPr lang="ja-JP" altLang="en-US" sz="2000" dirty="0">
                <a:latin typeface="Calibri" charset="0"/>
                <a:ea typeface="MS PGothic" charset="0"/>
              </a:rPr>
              <a:t>’</a:t>
            </a:r>
            <a:r>
              <a:rPr lang="en-US" sz="2000" dirty="0">
                <a:latin typeface="Calibri" charset="0"/>
                <a:ea typeface="MS PGothic" charset="0"/>
              </a:rPr>
              <a:t>t come just because we are having a webinar or an event.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95300" y="2971800"/>
            <a:ext cx="8153400" cy="1727200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1900" dirty="0">
                <a:latin typeface="Calibri" charset="0"/>
                <a:ea typeface="MS PGothic" charset="0"/>
              </a:rPr>
              <a:t>Ex.--  I am calling because  I had some serious health issues for several years…</a:t>
            </a:r>
          </a:p>
          <a:p>
            <a:r>
              <a:rPr lang="en-US" sz="1900" dirty="0">
                <a:latin typeface="Calibri" charset="0"/>
                <a:ea typeface="MS PGothic" charset="0"/>
              </a:rPr>
              <a:t>Or I just returned from the Shaklee Global Conference and /…..</a:t>
            </a:r>
          </a:p>
          <a:p>
            <a:r>
              <a:rPr lang="en-US" sz="1900" dirty="0">
                <a:latin typeface="Calibri" charset="0"/>
                <a:ea typeface="MS PGothic" charset="0"/>
              </a:rPr>
              <a:t>Or I was reading an article ….</a:t>
            </a:r>
          </a:p>
          <a:p>
            <a:r>
              <a:rPr lang="en-US" sz="1900" dirty="0">
                <a:latin typeface="Calibri" charset="0"/>
                <a:ea typeface="MS PGothic" charset="0"/>
              </a:rPr>
              <a:t>I am so grateful to have learned about prevention and what it has meant for my family... 									</a:t>
            </a: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209107" y="400050"/>
            <a:ext cx="6245726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2400" dirty="0"/>
              <a:t>Express Our Reasons for Contacting Them</a:t>
            </a:r>
            <a:r>
              <a:rPr lang="mr-IN" sz="2400" dirty="0"/>
              <a:t>…</a:t>
            </a:r>
            <a:r>
              <a:rPr lang="en-US" sz="2400" dirty="0"/>
              <a:t>Not </a:t>
            </a:r>
            <a:r>
              <a:rPr lang="en-US" sz="2400" b="1" dirty="0"/>
              <a:t>What </a:t>
            </a:r>
            <a:r>
              <a:rPr lang="en-US" sz="2400" dirty="0"/>
              <a:t>we are inviting them to, but </a:t>
            </a:r>
            <a:r>
              <a:rPr lang="en-US" sz="2400" b="1" dirty="0"/>
              <a:t>Why</a:t>
            </a:r>
          </a:p>
        </p:txBody>
      </p:sp>
      <p:pic>
        <p:nvPicPr>
          <p:cNvPr id="19461" name="Picture 4" descr="http://www.valerieann.com/wp-content/uploads/2013/06/whyarr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426" y="171450"/>
            <a:ext cx="1836737" cy="10287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228600"/>
            <a:ext cx="3365500" cy="68580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>
                <a:latin typeface="Calibri" charset="0"/>
                <a:ea typeface="MS PGothic" charset="0"/>
              </a:rPr>
              <a:t>Tell Me About …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991937" y="1130300"/>
            <a:ext cx="6253747" cy="3784600"/>
          </a:xfrm>
        </p:spPr>
        <p:txBody>
          <a:bodyPr/>
          <a:lstStyle/>
          <a:p>
            <a:r>
              <a:rPr lang="en-US" sz="2000" dirty="0">
                <a:latin typeface="Calibri" charset="0"/>
                <a:ea typeface="MS PGothic" charset="0"/>
              </a:rPr>
              <a:t>	</a:t>
            </a:r>
            <a:r>
              <a:rPr lang="en-US" sz="1800" dirty="0">
                <a:latin typeface="Calibri" charset="0"/>
                <a:ea typeface="MS PGothic" charset="0"/>
              </a:rPr>
              <a:t>When identifying  possible business partners, our first goal is to learn about their values and  where they are in their life.</a:t>
            </a:r>
          </a:p>
          <a:p>
            <a:pPr>
              <a:buFont typeface="Arial" charset="0"/>
              <a:buNone/>
            </a:pPr>
            <a:r>
              <a:rPr lang="en-US" sz="1800" dirty="0">
                <a:latin typeface="Calibri" charset="0"/>
                <a:ea typeface="MS PGothic" charset="0"/>
              </a:rPr>
              <a:t>			“Tell me about…Where you are in your life now…”</a:t>
            </a:r>
          </a:p>
          <a:p>
            <a:pPr>
              <a:buFont typeface="Arial" charset="0"/>
              <a:buNone/>
            </a:pPr>
            <a:r>
              <a:rPr lang="en-US" sz="1800" dirty="0">
                <a:latin typeface="Calibri" charset="0"/>
                <a:ea typeface="MS PGothic" charset="0"/>
              </a:rPr>
              <a:t>			“Tell me what it feels like having all the kids out of 			the house…</a:t>
            </a:r>
            <a:r>
              <a:rPr lang="en-US" sz="1800" dirty="0" err="1">
                <a:latin typeface="Calibri" charset="0"/>
                <a:ea typeface="MS PGothic" charset="0"/>
              </a:rPr>
              <a:t>etc</a:t>
            </a:r>
            <a:r>
              <a:rPr lang="en-US" sz="1800" dirty="0">
                <a:latin typeface="Calibri" charset="0"/>
                <a:ea typeface="MS PGothic" charset="0"/>
              </a:rPr>
              <a:t>”</a:t>
            </a:r>
          </a:p>
          <a:p>
            <a:r>
              <a:rPr lang="en-US" sz="1800" dirty="0">
                <a:latin typeface="Calibri" charset="0"/>
                <a:ea typeface="MS PGothic" charset="0"/>
              </a:rPr>
              <a:t> When hearing a health need ...</a:t>
            </a:r>
          </a:p>
          <a:p>
            <a:pPr>
              <a:buFont typeface="Arial" charset="0"/>
              <a:buNone/>
            </a:pPr>
            <a:r>
              <a:rPr lang="en-US" sz="1800" dirty="0">
                <a:latin typeface="Calibri" charset="0"/>
                <a:ea typeface="MS PGothic" charset="0"/>
              </a:rPr>
              <a:t>		“You have allergies ...Tell me about that”  </a:t>
            </a:r>
          </a:p>
          <a:p>
            <a:pPr>
              <a:buFont typeface="Arial" charset="0"/>
              <a:buNone/>
            </a:pPr>
            <a:r>
              <a:rPr lang="en-US" sz="1800" dirty="0">
                <a:latin typeface="Calibri" charset="0"/>
                <a:ea typeface="MS PGothic" charset="0"/>
              </a:rPr>
              <a:t>	“Tell me about your children ... Have any of them been 			affected by the flu yet?”</a:t>
            </a:r>
          </a:p>
          <a:p>
            <a:pPr>
              <a:buFont typeface="Arial" charset="0"/>
              <a:buNone/>
            </a:pPr>
            <a:r>
              <a:rPr lang="en-US" sz="1800" dirty="0">
                <a:latin typeface="Calibri" charset="0"/>
                <a:ea typeface="MS PGothic" charset="0"/>
              </a:rPr>
              <a:t>Listen carefully for words that indicate a need or interest			</a:t>
            </a:r>
          </a:p>
          <a:p>
            <a:pPr>
              <a:buFont typeface="Arial" charset="0"/>
              <a:buNone/>
            </a:pPr>
            <a:endParaRPr lang="en-US" sz="2400" dirty="0">
              <a:latin typeface="Calibri" charset="0"/>
              <a:ea typeface="MS PGothic" charset="0"/>
            </a:endParaRPr>
          </a:p>
          <a:p>
            <a:pPr>
              <a:buFont typeface="Arial" charset="0"/>
              <a:buNone/>
            </a:pPr>
            <a:r>
              <a:rPr lang="en-US" sz="2400" dirty="0">
                <a:latin typeface="Calibri" charset="0"/>
                <a:ea typeface="MS PGothic" charset="0"/>
              </a:rPr>
              <a:t>			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73900" y="217653"/>
            <a:ext cx="1841500" cy="132343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latin typeface="Calibri" pitchFamily="34" charset="0"/>
                <a:ea typeface="MS PGothic" pitchFamily="34" charset="-128"/>
                <a:cs typeface="+mn-cs"/>
              </a:rPr>
              <a:t>Every good conversation starts with good listening</a:t>
            </a:r>
          </a:p>
        </p:txBody>
      </p:sp>
      <p:pic>
        <p:nvPicPr>
          <p:cNvPr id="18437" name="Picture 2" descr="http://www.christart.com/IMAGES-art9ab/clipart/2185/listeni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963"/>
            <a:ext cx="1562100" cy="21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22300" y="4456530"/>
            <a:ext cx="7899400" cy="4619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Calibri" pitchFamily="34" charset="0"/>
                <a:ea typeface="MS PGothic" pitchFamily="34" charset="-128"/>
                <a:cs typeface="+mn-cs"/>
              </a:rPr>
              <a:t>We cannot solve a problem that has not been acknowledged</a:t>
            </a:r>
            <a:r>
              <a:rPr lang="en-US" dirty="0">
                <a:latin typeface="Calibri" pitchFamily="34" charset="0"/>
                <a:ea typeface="MS PGothic" pitchFamily="34" charset="-128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42900"/>
            <a:ext cx="5791200" cy="3651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2400" dirty="0">
                <a:cs typeface="ＭＳ Ｐゴシック" charset="0"/>
              </a:rPr>
              <a:t>(Meaningful conversations continued 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900" y="1200150"/>
            <a:ext cx="7696200" cy="362267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sz="2400" dirty="0">
                <a:latin typeface="Calibri" charset="0"/>
                <a:ea typeface="MS PGothic" charset="0"/>
              </a:rPr>
              <a:t> </a:t>
            </a:r>
            <a:r>
              <a:rPr lang="en-US" sz="2400" b="1" dirty="0">
                <a:latin typeface="Calibri" charset="0"/>
                <a:ea typeface="MS PGothic" charset="0"/>
              </a:rPr>
              <a:t>Acknowledge people</a:t>
            </a:r>
            <a:r>
              <a:rPr lang="en-US" sz="2400" dirty="0">
                <a:latin typeface="Calibri" charset="0"/>
                <a:ea typeface="MS PGothic" charset="0"/>
              </a:rPr>
              <a:t>– </a:t>
            </a:r>
            <a:r>
              <a:rPr lang="en-US" sz="2000" dirty="0">
                <a:latin typeface="Calibri" charset="0"/>
                <a:ea typeface="MS PGothic" charset="0"/>
              </a:rPr>
              <a:t>Look for opportunities to sincerely compliment people .. Especially when they are raising a concern or question.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sz="2000" dirty="0">
                <a:latin typeface="Calibri" charset="0"/>
                <a:ea typeface="MS PGothic" charset="0"/>
              </a:rPr>
              <a:t>ex – “Great question, I can see you have done some reading... Good for you...Love that you are reading labels…I want to acknowledge you for how healthy you feed your kids already, </a:t>
            </a:r>
            <a:r>
              <a:rPr lang="en-US" sz="2000" dirty="0" err="1">
                <a:latin typeface="Calibri" charset="0"/>
                <a:ea typeface="MS PGothic" charset="0"/>
              </a:rPr>
              <a:t>etc</a:t>
            </a:r>
            <a:r>
              <a:rPr lang="en-US" sz="2000" dirty="0">
                <a:latin typeface="Calibri" charset="0"/>
                <a:ea typeface="MS PGothic" charset="0"/>
              </a:rPr>
              <a:t>”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en-US" sz="2000" dirty="0">
              <a:latin typeface="Calibri" charset="0"/>
              <a:ea typeface="MS PGothic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sz="2000" dirty="0">
                <a:latin typeface="Calibri" charset="0"/>
                <a:ea typeface="MS PGothic" charset="0"/>
              </a:rPr>
              <a:t>ex - </a:t>
            </a:r>
            <a:r>
              <a:rPr lang="ja-JP" altLang="en-US" sz="2000" dirty="0">
                <a:latin typeface="Calibri" charset="0"/>
                <a:ea typeface="MS PGothic" charset="0"/>
              </a:rPr>
              <a:t>“</a:t>
            </a:r>
            <a:r>
              <a:rPr lang="en-US" sz="2000" dirty="0">
                <a:latin typeface="Calibri" charset="0"/>
                <a:ea typeface="MS PGothic" charset="0"/>
              </a:rPr>
              <a:t>I thought of you because… Since we last spoke, I have had you on my mind… When I was on a webinar last week, I kept thinking about you…”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ja-JP" altLang="en-US" sz="2000" dirty="0">
                <a:latin typeface="Calibri" charset="0"/>
                <a:ea typeface="MS PGothic" charset="0"/>
              </a:rPr>
              <a:t>“</a:t>
            </a:r>
            <a:r>
              <a:rPr lang="en-US" sz="2000" dirty="0">
                <a:latin typeface="Calibri" charset="0"/>
                <a:ea typeface="MS PGothic" charset="0"/>
              </a:rPr>
              <a:t>I’ve been thinking about asking you about something…</a:t>
            </a:r>
            <a:r>
              <a:rPr lang="ja-JP" altLang="en-US" sz="2000" dirty="0">
                <a:latin typeface="Calibri" charset="0"/>
                <a:ea typeface="MS PGothic" charset="0"/>
              </a:rPr>
              <a:t>”</a:t>
            </a:r>
            <a:endParaRPr lang="en-US" sz="2000" dirty="0">
              <a:latin typeface="Calibri" charset="0"/>
              <a:ea typeface="MS PGothic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ja-JP" altLang="en-US" sz="2000" dirty="0">
                <a:latin typeface="Calibri" charset="0"/>
                <a:ea typeface="MS PGothic" charset="0"/>
              </a:rPr>
              <a:t>“</a:t>
            </a:r>
            <a:r>
              <a:rPr lang="en-US" sz="2000" dirty="0">
                <a:latin typeface="Calibri" charset="0"/>
                <a:ea typeface="MS PGothic" charset="0"/>
              </a:rPr>
              <a:t>I was wondering if you might want to take a look at…</a:t>
            </a:r>
            <a:r>
              <a:rPr lang="ja-JP" altLang="en-US" sz="2000" dirty="0">
                <a:latin typeface="Calibri" charset="0"/>
                <a:ea typeface="MS PGothic" charset="0"/>
              </a:rPr>
              <a:t>”</a:t>
            </a:r>
            <a:r>
              <a:rPr lang="en-US" sz="2000" dirty="0">
                <a:latin typeface="Calibri" charset="0"/>
                <a:ea typeface="MS PGothic" charset="0"/>
              </a:rPr>
              <a:t>    		</a:t>
            </a:r>
          </a:p>
          <a:p>
            <a:pPr>
              <a:lnSpc>
                <a:spcPct val="80000"/>
              </a:lnSpc>
            </a:pPr>
            <a:endParaRPr lang="en-US" sz="2000" dirty="0">
              <a:latin typeface="Calibri" charset="0"/>
              <a:ea typeface="MS PGothic" charset="0"/>
            </a:endParaRPr>
          </a:p>
        </p:txBody>
      </p:sp>
      <p:pic>
        <p:nvPicPr>
          <p:cNvPr id="20484" name="Picture 2" descr="http://powerofted.com/wp-content/uploads/2013/02/Express-Apprecia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0"/>
            <a:ext cx="3886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6836</TotalTime>
  <Words>1236</Words>
  <Application>Microsoft Office PowerPoint</Application>
  <PresentationFormat>On-screen Show (16:9)</PresentationFormat>
  <Paragraphs>154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MS PGothic</vt:lpstr>
      <vt:lpstr>MS PGothic</vt:lpstr>
      <vt:lpstr>Arial</vt:lpstr>
      <vt:lpstr>Bradley Hand Bold</vt:lpstr>
      <vt:lpstr>Calibri</vt:lpstr>
      <vt:lpstr>Century Gothic</vt:lpstr>
      <vt:lpstr>Wingdings</vt:lpstr>
      <vt:lpstr>Office Theme</vt:lpstr>
      <vt:lpstr>Custom Design</vt:lpstr>
      <vt:lpstr>Conversations &amp; Invitations </vt:lpstr>
      <vt:lpstr>Popular Activities To Launch Your Business</vt:lpstr>
      <vt:lpstr>So now it’s ….</vt:lpstr>
      <vt:lpstr>PowerPoint Presentation</vt:lpstr>
      <vt:lpstr>       Mastering the Art of           Authentic Meaningful Conversations</vt:lpstr>
      <vt:lpstr>3 Key Elements of Authentic Conversations</vt:lpstr>
      <vt:lpstr> Include in our conversations  and invitations … why we want to speak with them .. Why we think they may want to attend an event …   They will need a reason to attend .. Something important to them. They don’t come just because we are having a webinar or an event.</vt:lpstr>
      <vt:lpstr>Tell Me About …</vt:lpstr>
      <vt:lpstr>(Meaningful conversations continued )</vt:lpstr>
      <vt:lpstr>Ask.. Don’t Tell.    Listen… Don’t  Pitch</vt:lpstr>
      <vt:lpstr>Ask Permission</vt:lpstr>
      <vt:lpstr>FaceBook Events (Groups)  Ideal for People Working Outside The Home </vt:lpstr>
      <vt:lpstr>Kari Heller--  Setting Up FaceBook Events ( Groups)-- Dialogue</vt:lpstr>
      <vt:lpstr>Invitation Dialogue continued…</vt:lpstr>
      <vt:lpstr>Action Steps</vt:lpstr>
      <vt:lpstr>Objective for Each FB Event  – 5 new customers </vt:lpstr>
      <vt:lpstr>Offer Exclusive Special Deals for Participants  - 2 weeks after the event. </vt:lpstr>
      <vt:lpstr>Follow Up Special Offers continued</vt:lpstr>
      <vt:lpstr>PowerPoint Presentation</vt:lpstr>
      <vt:lpstr>PowerPoint Presentation</vt:lpstr>
      <vt:lpstr>PowerPoint Presentation</vt:lpstr>
      <vt:lpstr>PowerPoint Presentation</vt:lpstr>
    </vt:vector>
  </TitlesOfParts>
  <Company>Shaklee Corporation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Rhiannon Berglund</dc:creator>
  <cp:lastModifiedBy>Rebecca Choate</cp:lastModifiedBy>
  <cp:revision>332</cp:revision>
  <cp:lastPrinted>2018-01-30T01:12:10Z</cp:lastPrinted>
  <dcterms:created xsi:type="dcterms:W3CDTF">2014-08-08T02:23:40Z</dcterms:created>
  <dcterms:modified xsi:type="dcterms:W3CDTF">2018-01-30T02:21:44Z</dcterms:modified>
</cp:coreProperties>
</file>